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6"/>
  </p:notesMasterIdLst>
  <p:sldIdLst>
    <p:sldId id="256" r:id="rId2"/>
    <p:sldId id="257" r:id="rId3"/>
    <p:sldId id="258" r:id="rId4"/>
    <p:sldId id="259" r:id="rId5"/>
    <p:sldId id="284" r:id="rId6"/>
    <p:sldId id="285" r:id="rId7"/>
    <p:sldId id="286" r:id="rId8"/>
    <p:sldId id="282" r:id="rId9"/>
    <p:sldId id="283" r:id="rId10"/>
    <p:sldId id="287" r:id="rId11"/>
    <p:sldId id="288" r:id="rId12"/>
    <p:sldId id="289" r:id="rId13"/>
    <p:sldId id="266" r:id="rId14"/>
    <p:sldId id="273" r:id="rId15"/>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FFFDA97-C410-4515-9EC5-FAA965A8F652}">
  <a:tblStyle styleId="{DFFFDA97-C410-4515-9EC5-FAA965A8F652}"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76DEA7D7-A8CA-4C99-8529-A73FEB51DDB6}" styleName="Table_1">
    <a:wholeTbl>
      <a:tcStyle>
        <a:tcBdr>
          <a:left>
            <a:ln w="12700" cap="flat" cmpd="sng">
              <a:solidFill>
                <a:srgbClr val="000000"/>
              </a:solidFill>
              <a:prstDash val="solid"/>
              <a:round/>
              <a:headEnd type="none" w="med" len="med"/>
              <a:tailEnd type="none" w="med" len="med"/>
            </a:ln>
          </a:left>
          <a:right>
            <a:ln w="12700" cap="flat" cmpd="sng">
              <a:solidFill>
                <a:srgbClr val="000000"/>
              </a:solidFill>
              <a:prstDash val="solid"/>
              <a:round/>
              <a:headEnd type="none" w="med" len="med"/>
              <a:tailEnd type="none" w="med" len="med"/>
            </a:ln>
          </a:right>
          <a:top>
            <a:ln w="12700" cap="flat" cmpd="sng">
              <a:solidFill>
                <a:srgbClr val="000000"/>
              </a:solidFill>
              <a:prstDash val="solid"/>
              <a:round/>
              <a:headEnd type="none" w="med" len="med"/>
              <a:tailEnd type="none" w="med" len="med"/>
            </a:ln>
          </a:top>
          <a:bottom>
            <a:ln w="12700" cap="flat" cmpd="sng">
              <a:solidFill>
                <a:srgbClr val="000000"/>
              </a:solidFill>
              <a:prstDash val="solid"/>
              <a:round/>
              <a:headEnd type="none" w="med" len="med"/>
              <a:tailEnd type="none" w="med" len="med"/>
            </a:ln>
          </a:bottom>
          <a:insideH>
            <a:ln w="12700" cap="flat" cmpd="sng">
              <a:solidFill>
                <a:srgbClr val="000000"/>
              </a:solidFill>
              <a:prstDash val="solid"/>
              <a:round/>
              <a:headEnd type="none" w="med" len="med"/>
              <a:tailEnd type="none" w="med" len="med"/>
            </a:ln>
          </a:insideH>
          <a:insideV>
            <a:ln w="12700" cap="flat" cmpd="sng">
              <a:solidFill>
                <a:srgbClr val="000000"/>
              </a:solidFill>
              <a:prstDash val="solid"/>
              <a:round/>
              <a:headEnd type="none" w="med" len="med"/>
              <a:tailEnd type="none" w="med" len="med"/>
            </a:ln>
          </a:insideV>
        </a:tcBdr>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54" autoAdjust="0"/>
    <p:restoredTop sz="80694" autoAdjust="0"/>
  </p:normalViewPr>
  <p:slideViewPr>
    <p:cSldViewPr snapToGrid="0">
      <p:cViewPr varScale="1">
        <p:scale>
          <a:sx n="82" d="100"/>
          <a:sy n="82" d="100"/>
        </p:scale>
        <p:origin x="84" y="25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newtoff\Google%20Drive\NASA%20DEVELOP%20Goddard%20-%20Ecological%20Forecasting%20-%20Summer%202015\Data\ClimateChange_Temp.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oleObject" Target="file:///C:\Users\knewtoff\Google%20Drive\NASA%20DEVELOP%20Goddard%20-%20Ecological%20Forecasting%20-%20Summer%202015\Data\ClimateChange_Temp.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knewtoff\Google%20Drive\NASA%20DEVELOP%20Goddard%20-%20Ecological%20Forecasting%20-%20Summer%202015\Data\ClimateChange_Temp.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knewtoff\Google%20Drive\NASA%20DEVELOP%20Goddard%20-%20Ecological%20Forecasting%20-%20Summer%202015\Data\ClimateChange_Temp.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05114483542757E-2"/>
          <c:y val="0.67698032472457326"/>
          <c:w val="0.85375677130627348"/>
          <c:h val="0.24454317716940963"/>
        </c:manualLayout>
      </c:layout>
      <c:lineChart>
        <c:grouping val="standard"/>
        <c:varyColors val="0"/>
        <c:ser>
          <c:idx val="1"/>
          <c:order val="0"/>
          <c:tx>
            <c:strRef>
              <c:f>May!$B$1</c:f>
              <c:strCache>
                <c:ptCount val="1"/>
                <c:pt idx="0">
                  <c:v>Commit</c:v>
                </c:pt>
              </c:strCache>
            </c:strRef>
          </c:tx>
          <c:spPr>
            <a:ln w="28575" cap="rnd">
              <a:solidFill>
                <a:srgbClr val="FFFF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May!$B$2:$B$86</c:f>
              <c:numCache>
                <c:formatCode>General</c:formatCode>
                <c:ptCount val="85"/>
                <c:pt idx="0">
                  <c:v>20.24440999999905</c:v>
                </c:pt>
                <c:pt idx="1">
                  <c:v>20.549310000000048</c:v>
                </c:pt>
                <c:pt idx="2">
                  <c:v>20.420040000000029</c:v>
                </c:pt>
                <c:pt idx="3">
                  <c:v>20.274960000000021</c:v>
                </c:pt>
                <c:pt idx="4">
                  <c:v>20.099329999999043</c:v>
                </c:pt>
                <c:pt idx="5">
                  <c:v>20.537189999999043</c:v>
                </c:pt>
                <c:pt idx="6">
                  <c:v>20.409509999999045</c:v>
                </c:pt>
                <c:pt idx="7">
                  <c:v>20.021449999999049</c:v>
                </c:pt>
                <c:pt idx="8">
                  <c:v>19.630329999999049</c:v>
                </c:pt>
                <c:pt idx="9">
                  <c:v>20.425530000000037</c:v>
                </c:pt>
                <c:pt idx="10">
                  <c:v>19.974970000000042</c:v>
                </c:pt>
                <c:pt idx="11">
                  <c:v>19.696130000000039</c:v>
                </c:pt>
                <c:pt idx="12">
                  <c:v>19.845569999999043</c:v>
                </c:pt>
                <c:pt idx="13">
                  <c:v>20.373590000000036</c:v>
                </c:pt>
                <c:pt idx="14">
                  <c:v>20.97822999999903</c:v>
                </c:pt>
                <c:pt idx="15">
                  <c:v>20.26293000000004</c:v>
                </c:pt>
                <c:pt idx="16">
                  <c:v>19.98628999999903</c:v>
                </c:pt>
                <c:pt idx="17">
                  <c:v>20.523769999999047</c:v>
                </c:pt>
                <c:pt idx="18">
                  <c:v>20.245750000000044</c:v>
                </c:pt>
                <c:pt idx="19">
                  <c:v>20.58322000000004</c:v>
                </c:pt>
                <c:pt idx="20">
                  <c:v>20.177609999999049</c:v>
                </c:pt>
                <c:pt idx="21">
                  <c:v>20.310210000000041</c:v>
                </c:pt>
                <c:pt idx="22">
                  <c:v>20.150169999999036</c:v>
                </c:pt>
                <c:pt idx="23">
                  <c:v>20.58471000000003</c:v>
                </c:pt>
                <c:pt idx="24">
                  <c:v>20.357139999999049</c:v>
                </c:pt>
                <c:pt idx="25">
                  <c:v>20.023340000000019</c:v>
                </c:pt>
                <c:pt idx="26">
                  <c:v>21.096030000000042</c:v>
                </c:pt>
                <c:pt idx="27">
                  <c:v>19.615780000000029</c:v>
                </c:pt>
                <c:pt idx="28">
                  <c:v>20.572019999999043</c:v>
                </c:pt>
                <c:pt idx="29">
                  <c:v>19.693439999999043</c:v>
                </c:pt>
                <c:pt idx="30">
                  <c:v>20.586389999999028</c:v>
                </c:pt>
                <c:pt idx="31">
                  <c:v>20.418699999999035</c:v>
                </c:pt>
                <c:pt idx="32">
                  <c:v>20.139550000000042</c:v>
                </c:pt>
                <c:pt idx="33">
                  <c:v>20.731959999999049</c:v>
                </c:pt>
                <c:pt idx="34">
                  <c:v>20.645349999999041</c:v>
                </c:pt>
                <c:pt idx="35">
                  <c:v>20.083830000000034</c:v>
                </c:pt>
                <c:pt idx="36">
                  <c:v>20.292929999999046</c:v>
                </c:pt>
                <c:pt idx="37">
                  <c:v>19.915949999999043</c:v>
                </c:pt>
                <c:pt idx="38">
                  <c:v>20.583949999999049</c:v>
                </c:pt>
                <c:pt idx="39">
                  <c:v>20.282979999999043</c:v>
                </c:pt>
                <c:pt idx="40">
                  <c:v>19.886189999999033</c:v>
                </c:pt>
                <c:pt idx="41">
                  <c:v>19.895349999999041</c:v>
                </c:pt>
                <c:pt idx="42">
                  <c:v>20.397939999999039</c:v>
                </c:pt>
                <c:pt idx="43">
                  <c:v>20.362389999999039</c:v>
                </c:pt>
                <c:pt idx="44">
                  <c:v>19.981010000000026</c:v>
                </c:pt>
                <c:pt idx="45">
                  <c:v>20.18199999999905</c:v>
                </c:pt>
                <c:pt idx="46">
                  <c:v>20.350090000000023</c:v>
                </c:pt>
                <c:pt idx="47">
                  <c:v>20.573450000000037</c:v>
                </c:pt>
                <c:pt idx="48">
                  <c:v>20.647790000000043</c:v>
                </c:pt>
                <c:pt idx="49">
                  <c:v>20.305319999999028</c:v>
                </c:pt>
                <c:pt idx="50">
                  <c:v>20.578729999999041</c:v>
                </c:pt>
                <c:pt idx="51">
                  <c:v>20.321130000000039</c:v>
                </c:pt>
                <c:pt idx="52">
                  <c:v>20.346730000000036</c:v>
                </c:pt>
                <c:pt idx="53">
                  <c:v>20.54269000000005</c:v>
                </c:pt>
                <c:pt idx="54">
                  <c:v>20.309749999999042</c:v>
                </c:pt>
                <c:pt idx="55">
                  <c:v>20.16876000000002</c:v>
                </c:pt>
                <c:pt idx="56">
                  <c:v>20.48431000000005</c:v>
                </c:pt>
                <c:pt idx="57">
                  <c:v>19.885340000000042</c:v>
                </c:pt>
                <c:pt idx="58">
                  <c:v>20.248320000000035</c:v>
                </c:pt>
                <c:pt idx="59">
                  <c:v>20.811760000000049</c:v>
                </c:pt>
                <c:pt idx="60">
                  <c:v>20.44154999999904</c:v>
                </c:pt>
                <c:pt idx="61">
                  <c:v>20.95822000000004</c:v>
                </c:pt>
                <c:pt idx="62">
                  <c:v>20.843319999999039</c:v>
                </c:pt>
                <c:pt idx="63">
                  <c:v>20.121059999999034</c:v>
                </c:pt>
                <c:pt idx="64">
                  <c:v>20.581749999999033</c:v>
                </c:pt>
                <c:pt idx="65">
                  <c:v>20.371000000000038</c:v>
                </c:pt>
                <c:pt idx="66">
                  <c:v>20.671840000000032</c:v>
                </c:pt>
                <c:pt idx="67">
                  <c:v>20.302420000000041</c:v>
                </c:pt>
                <c:pt idx="68">
                  <c:v>20.249600000000044</c:v>
                </c:pt>
                <c:pt idx="69">
                  <c:v>19.893150000000048</c:v>
                </c:pt>
                <c:pt idx="70">
                  <c:v>20.41151999999903</c:v>
                </c:pt>
                <c:pt idx="71">
                  <c:v>20.327629999999033</c:v>
                </c:pt>
                <c:pt idx="72">
                  <c:v>20.746880000000033</c:v>
                </c:pt>
                <c:pt idx="73">
                  <c:v>19.986469999999031</c:v>
                </c:pt>
                <c:pt idx="74">
                  <c:v>19.845700000000022</c:v>
                </c:pt>
                <c:pt idx="75">
                  <c:v>20.449060000000031</c:v>
                </c:pt>
                <c:pt idx="76">
                  <c:v>20.632039999998995</c:v>
                </c:pt>
                <c:pt idx="77">
                  <c:v>20.008020000000045</c:v>
                </c:pt>
                <c:pt idx="78">
                  <c:v>20.516600000000039</c:v>
                </c:pt>
                <c:pt idx="79">
                  <c:v>19.776539999999045</c:v>
                </c:pt>
                <c:pt idx="80">
                  <c:v>20.676900000000046</c:v>
                </c:pt>
                <c:pt idx="81">
                  <c:v>20.082329999999047</c:v>
                </c:pt>
                <c:pt idx="82">
                  <c:v>20.713459999999031</c:v>
                </c:pt>
                <c:pt idx="83">
                  <c:v>20.336110000000019</c:v>
                </c:pt>
                <c:pt idx="84">
                  <c:v>20.44088000000005</c:v>
                </c:pt>
              </c:numCache>
            </c:numRef>
          </c:val>
          <c:smooth val="0"/>
        </c:ser>
        <c:ser>
          <c:idx val="2"/>
          <c:order val="1"/>
          <c:tx>
            <c:strRef>
              <c:f>May!$C$1</c:f>
              <c:strCache>
                <c:ptCount val="1"/>
                <c:pt idx="0">
                  <c:v>Low1B</c:v>
                </c:pt>
              </c:strCache>
            </c:strRef>
          </c:tx>
          <c:spPr>
            <a:ln w="28575" cap="rnd">
              <a:solidFill>
                <a:srgbClr val="FFC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May!$C$2:$C$86</c:f>
              <c:numCache>
                <c:formatCode>General</c:formatCode>
                <c:ptCount val="85"/>
                <c:pt idx="0">
                  <c:v>19.944510000000037</c:v>
                </c:pt>
                <c:pt idx="1">
                  <c:v>20.82009000000005</c:v>
                </c:pt>
                <c:pt idx="2">
                  <c:v>20.078119999999046</c:v>
                </c:pt>
                <c:pt idx="3">
                  <c:v>20.834500000000048</c:v>
                </c:pt>
                <c:pt idx="4">
                  <c:v>20.254209999999034</c:v>
                </c:pt>
                <c:pt idx="5">
                  <c:v>20.603719999999043</c:v>
                </c:pt>
                <c:pt idx="6">
                  <c:v>20.97822999999903</c:v>
                </c:pt>
                <c:pt idx="7">
                  <c:v>20.892660000000035</c:v>
                </c:pt>
                <c:pt idx="8">
                  <c:v>20.527460000000019</c:v>
                </c:pt>
                <c:pt idx="9">
                  <c:v>19.96727999999905</c:v>
                </c:pt>
                <c:pt idx="10">
                  <c:v>20.541649999999038</c:v>
                </c:pt>
                <c:pt idx="11">
                  <c:v>20.902579999999034</c:v>
                </c:pt>
                <c:pt idx="12">
                  <c:v>20.805229999999028</c:v>
                </c:pt>
                <c:pt idx="13">
                  <c:v>20.417720000000031</c:v>
                </c:pt>
                <c:pt idx="14">
                  <c:v>20.949980000000039</c:v>
                </c:pt>
                <c:pt idx="15">
                  <c:v>20.785090000000025</c:v>
                </c:pt>
                <c:pt idx="16">
                  <c:v>20.920249999999044</c:v>
                </c:pt>
                <c:pt idx="17">
                  <c:v>20.399010000000033</c:v>
                </c:pt>
                <c:pt idx="18">
                  <c:v>20.204159999999035</c:v>
                </c:pt>
                <c:pt idx="19">
                  <c:v>20.848870000000034</c:v>
                </c:pt>
                <c:pt idx="20">
                  <c:v>21.135160000000042</c:v>
                </c:pt>
                <c:pt idx="21">
                  <c:v>20.510129999999037</c:v>
                </c:pt>
                <c:pt idx="22">
                  <c:v>21.023679999999047</c:v>
                </c:pt>
                <c:pt idx="23">
                  <c:v>20.676289999999028</c:v>
                </c:pt>
                <c:pt idx="24">
                  <c:v>21.177389999999036</c:v>
                </c:pt>
                <c:pt idx="25">
                  <c:v>20.677940000000035</c:v>
                </c:pt>
                <c:pt idx="26">
                  <c:v>21.127710000000036</c:v>
                </c:pt>
                <c:pt idx="27">
                  <c:v>21.40151000000003</c:v>
                </c:pt>
                <c:pt idx="28">
                  <c:v>21.213890000000049</c:v>
                </c:pt>
                <c:pt idx="29">
                  <c:v>21.205529999999044</c:v>
                </c:pt>
                <c:pt idx="30">
                  <c:v>21.099759999999037</c:v>
                </c:pt>
                <c:pt idx="31">
                  <c:v>20.637629999999035</c:v>
                </c:pt>
                <c:pt idx="32">
                  <c:v>20.681570000000022</c:v>
                </c:pt>
                <c:pt idx="33">
                  <c:v>21.021569999999031</c:v>
                </c:pt>
                <c:pt idx="34">
                  <c:v>21.24983999999904</c:v>
                </c:pt>
                <c:pt idx="35">
                  <c:v>20.816740000000038</c:v>
                </c:pt>
                <c:pt idx="36">
                  <c:v>20.934720000000027</c:v>
                </c:pt>
                <c:pt idx="37">
                  <c:v>20.716789999999037</c:v>
                </c:pt>
                <c:pt idx="38">
                  <c:v>21.291890000000024</c:v>
                </c:pt>
                <c:pt idx="39">
                  <c:v>21.103570000000047</c:v>
                </c:pt>
                <c:pt idx="40">
                  <c:v>21.165029999999035</c:v>
                </c:pt>
                <c:pt idx="41">
                  <c:v>21.432920000000024</c:v>
                </c:pt>
                <c:pt idx="42">
                  <c:v>20.820430000000044</c:v>
                </c:pt>
                <c:pt idx="43">
                  <c:v>20.672810000000027</c:v>
                </c:pt>
                <c:pt idx="44">
                  <c:v>21.310390000000041</c:v>
                </c:pt>
                <c:pt idx="45">
                  <c:v>21.073999999999046</c:v>
                </c:pt>
                <c:pt idx="46">
                  <c:v>21.080799999999044</c:v>
                </c:pt>
                <c:pt idx="47">
                  <c:v>20.684529999999029</c:v>
                </c:pt>
                <c:pt idx="48">
                  <c:v>20.919729999999049</c:v>
                </c:pt>
                <c:pt idx="49">
                  <c:v>21.226219999999046</c:v>
                </c:pt>
                <c:pt idx="50">
                  <c:v>21.561549999999045</c:v>
                </c:pt>
                <c:pt idx="51">
                  <c:v>21.49431999999905</c:v>
                </c:pt>
                <c:pt idx="52">
                  <c:v>21.325489999999036</c:v>
                </c:pt>
                <c:pt idx="53">
                  <c:v>21.328240000000051</c:v>
                </c:pt>
                <c:pt idx="54">
                  <c:v>20.885799999999051</c:v>
                </c:pt>
                <c:pt idx="55">
                  <c:v>20.645779999999036</c:v>
                </c:pt>
                <c:pt idx="56">
                  <c:v>21.24440999999905</c:v>
                </c:pt>
                <c:pt idx="57">
                  <c:v>20.996700000000033</c:v>
                </c:pt>
                <c:pt idx="58">
                  <c:v>21.331990000000019</c:v>
                </c:pt>
                <c:pt idx="59">
                  <c:v>21.608150000000023</c:v>
                </c:pt>
                <c:pt idx="60">
                  <c:v>20.945460000000026</c:v>
                </c:pt>
                <c:pt idx="61">
                  <c:v>21.474480000000028</c:v>
                </c:pt>
                <c:pt idx="62">
                  <c:v>21.564170000000047</c:v>
                </c:pt>
                <c:pt idx="63">
                  <c:v>21.124780000000044</c:v>
                </c:pt>
                <c:pt idx="64">
                  <c:v>21.03579000000002</c:v>
                </c:pt>
                <c:pt idx="65">
                  <c:v>21.023310000000038</c:v>
                </c:pt>
                <c:pt idx="66">
                  <c:v>21.141600000000039</c:v>
                </c:pt>
                <c:pt idx="67">
                  <c:v>21.080900000000042</c:v>
                </c:pt>
                <c:pt idx="68">
                  <c:v>20.898859999999047</c:v>
                </c:pt>
                <c:pt idx="69">
                  <c:v>21.479489999999032</c:v>
                </c:pt>
                <c:pt idx="70">
                  <c:v>20.793539999999041</c:v>
                </c:pt>
                <c:pt idx="71">
                  <c:v>21.534450000000049</c:v>
                </c:pt>
                <c:pt idx="72">
                  <c:v>21.246090000000038</c:v>
                </c:pt>
                <c:pt idx="73">
                  <c:v>21.19118999999904</c:v>
                </c:pt>
                <c:pt idx="74">
                  <c:v>21.245660000000044</c:v>
                </c:pt>
                <c:pt idx="75">
                  <c:v>21.051050000000032</c:v>
                </c:pt>
                <c:pt idx="76">
                  <c:v>21.484610000000032</c:v>
                </c:pt>
                <c:pt idx="77">
                  <c:v>21.437890000000039</c:v>
                </c:pt>
                <c:pt idx="78">
                  <c:v>20.96926000000002</c:v>
                </c:pt>
                <c:pt idx="79">
                  <c:v>21.487999999999033</c:v>
                </c:pt>
                <c:pt idx="80">
                  <c:v>21.183800000000019</c:v>
                </c:pt>
                <c:pt idx="81">
                  <c:v>20.909360000000049</c:v>
                </c:pt>
                <c:pt idx="82">
                  <c:v>21.37474999999904</c:v>
                </c:pt>
                <c:pt idx="83">
                  <c:v>20.950889999999049</c:v>
                </c:pt>
                <c:pt idx="84">
                  <c:v>21.31636999999904</c:v>
                </c:pt>
              </c:numCache>
            </c:numRef>
          </c:val>
          <c:smooth val="0"/>
        </c:ser>
        <c:ser>
          <c:idx val="3"/>
          <c:order val="2"/>
          <c:tx>
            <c:strRef>
              <c:f>May!$D$1</c:f>
              <c:strCache>
                <c:ptCount val="1"/>
                <c:pt idx="0">
                  <c:v>Med A1B</c:v>
                </c:pt>
              </c:strCache>
            </c:strRef>
          </c:tx>
          <c:spPr>
            <a:ln w="28575" cap="rnd">
              <a:solidFill>
                <a:srgbClr val="FF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May!$D$2:$D$86</c:f>
              <c:numCache>
                <c:formatCode>General</c:formatCode>
                <c:ptCount val="85"/>
                <c:pt idx="0">
                  <c:v>20.595060000000046</c:v>
                </c:pt>
                <c:pt idx="1">
                  <c:v>20.398099999999033</c:v>
                </c:pt>
                <c:pt idx="2">
                  <c:v>20.199879999999041</c:v>
                </c:pt>
                <c:pt idx="3">
                  <c:v>20.368800000000022</c:v>
                </c:pt>
                <c:pt idx="4">
                  <c:v>20.979759999999033</c:v>
                </c:pt>
                <c:pt idx="5">
                  <c:v>20.158260000000041</c:v>
                </c:pt>
                <c:pt idx="6">
                  <c:v>20.752859999999032</c:v>
                </c:pt>
                <c:pt idx="7">
                  <c:v>20.486349999999049</c:v>
                </c:pt>
                <c:pt idx="8">
                  <c:v>20.739400000000046</c:v>
                </c:pt>
                <c:pt idx="9">
                  <c:v>20.427029999999036</c:v>
                </c:pt>
                <c:pt idx="10">
                  <c:v>20.345270000000028</c:v>
                </c:pt>
                <c:pt idx="11">
                  <c:v>20.876639999999043</c:v>
                </c:pt>
                <c:pt idx="12">
                  <c:v>20.622670000000028</c:v>
                </c:pt>
                <c:pt idx="13">
                  <c:v>20.883200000000045</c:v>
                </c:pt>
                <c:pt idx="14">
                  <c:v>20.61119999999903</c:v>
                </c:pt>
                <c:pt idx="15">
                  <c:v>20.397030000000029</c:v>
                </c:pt>
                <c:pt idx="16">
                  <c:v>20.937310000000025</c:v>
                </c:pt>
                <c:pt idx="17">
                  <c:v>20.731230000000039</c:v>
                </c:pt>
                <c:pt idx="18">
                  <c:v>20.691889999999034</c:v>
                </c:pt>
                <c:pt idx="19">
                  <c:v>20.764640000000043</c:v>
                </c:pt>
                <c:pt idx="20">
                  <c:v>20.842219999999031</c:v>
                </c:pt>
                <c:pt idx="21">
                  <c:v>20.862080000000049</c:v>
                </c:pt>
                <c:pt idx="22">
                  <c:v>20.987659999999039</c:v>
                </c:pt>
                <c:pt idx="23">
                  <c:v>20.965079999999034</c:v>
                </c:pt>
                <c:pt idx="24">
                  <c:v>21.227349999999035</c:v>
                </c:pt>
                <c:pt idx="25">
                  <c:v>20.747800000000041</c:v>
                </c:pt>
                <c:pt idx="26">
                  <c:v>21.395410000000027</c:v>
                </c:pt>
                <c:pt idx="27">
                  <c:v>21.51744999999903</c:v>
                </c:pt>
                <c:pt idx="28">
                  <c:v>21.193689999999037</c:v>
                </c:pt>
                <c:pt idx="29">
                  <c:v>21.759060000000034</c:v>
                </c:pt>
                <c:pt idx="30">
                  <c:v>21.150599999999031</c:v>
                </c:pt>
                <c:pt idx="31">
                  <c:v>21.022450000000049</c:v>
                </c:pt>
                <c:pt idx="32">
                  <c:v>21.381130000000041</c:v>
                </c:pt>
                <c:pt idx="33">
                  <c:v>21.930229999999028</c:v>
                </c:pt>
                <c:pt idx="34">
                  <c:v>21.256490000000042</c:v>
                </c:pt>
                <c:pt idx="35">
                  <c:v>21.458090000000027</c:v>
                </c:pt>
                <c:pt idx="36">
                  <c:v>21.50947999999903</c:v>
                </c:pt>
                <c:pt idx="37">
                  <c:v>21.37551000000002</c:v>
                </c:pt>
                <c:pt idx="38">
                  <c:v>21.801079999999047</c:v>
                </c:pt>
                <c:pt idx="39">
                  <c:v>20.982110000000034</c:v>
                </c:pt>
                <c:pt idx="40">
                  <c:v>21.885460000000023</c:v>
                </c:pt>
                <c:pt idx="41">
                  <c:v>21.703240000000051</c:v>
                </c:pt>
                <c:pt idx="42">
                  <c:v>21.616169999999045</c:v>
                </c:pt>
                <c:pt idx="43">
                  <c:v>21.213589999999044</c:v>
                </c:pt>
                <c:pt idx="44">
                  <c:v>21.431880000000035</c:v>
                </c:pt>
                <c:pt idx="45">
                  <c:v>21.459770000000049</c:v>
                </c:pt>
                <c:pt idx="46">
                  <c:v>21.603390000000047</c:v>
                </c:pt>
                <c:pt idx="47">
                  <c:v>21.353660000000048</c:v>
                </c:pt>
                <c:pt idx="48">
                  <c:v>21.331290000000024</c:v>
                </c:pt>
                <c:pt idx="49">
                  <c:v>22.11071000000004</c:v>
                </c:pt>
                <c:pt idx="50">
                  <c:v>21.821740000000034</c:v>
                </c:pt>
                <c:pt idx="51">
                  <c:v>22.136009999999033</c:v>
                </c:pt>
                <c:pt idx="52">
                  <c:v>21.788289999998995</c:v>
                </c:pt>
                <c:pt idx="53">
                  <c:v>22.019130000000018</c:v>
                </c:pt>
                <c:pt idx="54">
                  <c:v>21.642849999999044</c:v>
                </c:pt>
                <c:pt idx="55">
                  <c:v>22.169210000000021</c:v>
                </c:pt>
                <c:pt idx="56">
                  <c:v>21.72311000000002</c:v>
                </c:pt>
                <c:pt idx="57">
                  <c:v>22.112049999999044</c:v>
                </c:pt>
                <c:pt idx="58">
                  <c:v>21.699179999999046</c:v>
                </c:pt>
                <c:pt idx="59">
                  <c:v>22.100119999999038</c:v>
                </c:pt>
                <c:pt idx="60">
                  <c:v>22.287900000000036</c:v>
                </c:pt>
                <c:pt idx="61">
                  <c:v>22.170890000000043</c:v>
                </c:pt>
                <c:pt idx="62">
                  <c:v>22.098809999999048</c:v>
                </c:pt>
                <c:pt idx="63">
                  <c:v>21.866390000000024</c:v>
                </c:pt>
                <c:pt idx="64">
                  <c:v>21.572410000000048</c:v>
                </c:pt>
                <c:pt idx="65">
                  <c:v>22.317649999999048</c:v>
                </c:pt>
                <c:pt idx="66">
                  <c:v>21.639699999999038</c:v>
                </c:pt>
                <c:pt idx="67">
                  <c:v>21.860280000000046</c:v>
                </c:pt>
                <c:pt idx="68">
                  <c:v>21.62868999999904</c:v>
                </c:pt>
                <c:pt idx="69">
                  <c:v>22.017329999999049</c:v>
                </c:pt>
                <c:pt idx="70">
                  <c:v>21.813259999999048</c:v>
                </c:pt>
                <c:pt idx="71">
                  <c:v>21.649989999999036</c:v>
                </c:pt>
                <c:pt idx="72">
                  <c:v>21.706929999999033</c:v>
                </c:pt>
                <c:pt idx="73">
                  <c:v>22.330160000000035</c:v>
                </c:pt>
                <c:pt idx="74">
                  <c:v>21.802209999999036</c:v>
                </c:pt>
                <c:pt idx="75">
                  <c:v>21.935910000000035</c:v>
                </c:pt>
                <c:pt idx="76">
                  <c:v>22.286249999999029</c:v>
                </c:pt>
                <c:pt idx="77">
                  <c:v>22.185109999999042</c:v>
                </c:pt>
                <c:pt idx="78">
                  <c:v>21.950460000000021</c:v>
                </c:pt>
                <c:pt idx="79">
                  <c:v>22.136220000000037</c:v>
                </c:pt>
                <c:pt idx="80">
                  <c:v>22.019310000000019</c:v>
                </c:pt>
                <c:pt idx="81">
                  <c:v>21.831200000000024</c:v>
                </c:pt>
                <c:pt idx="82">
                  <c:v>21.978850000000023</c:v>
                </c:pt>
                <c:pt idx="83">
                  <c:v>22.426259999999047</c:v>
                </c:pt>
                <c:pt idx="84">
                  <c:v>22.162290000000041</c:v>
                </c:pt>
              </c:numCache>
            </c:numRef>
          </c:val>
          <c:smooth val="0"/>
        </c:ser>
        <c:ser>
          <c:idx val="4"/>
          <c:order val="3"/>
          <c:tx>
            <c:strRef>
              <c:f>May!$E$1</c:f>
              <c:strCache>
                <c:ptCount val="1"/>
                <c:pt idx="0">
                  <c:v>High A2</c:v>
                </c:pt>
              </c:strCache>
            </c:strRef>
          </c:tx>
          <c:spPr>
            <a:ln w="28575" cap="rnd">
              <a:solidFill>
                <a:srgbClr val="C0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May!$E$2:$E$86</c:f>
              <c:numCache>
                <c:formatCode>General</c:formatCode>
                <c:ptCount val="85"/>
                <c:pt idx="0">
                  <c:v>20.331260000000043</c:v>
                </c:pt>
                <c:pt idx="1">
                  <c:v>20.311490000000049</c:v>
                </c:pt>
                <c:pt idx="2">
                  <c:v>20.542049999999051</c:v>
                </c:pt>
                <c:pt idx="3">
                  <c:v>20.178120000000035</c:v>
                </c:pt>
                <c:pt idx="4">
                  <c:v>20.587270000000046</c:v>
                </c:pt>
                <c:pt idx="5">
                  <c:v>20.814049999999042</c:v>
                </c:pt>
                <c:pt idx="6">
                  <c:v>20.653380000000027</c:v>
                </c:pt>
                <c:pt idx="7">
                  <c:v>20.781730000000039</c:v>
                </c:pt>
                <c:pt idx="8">
                  <c:v>20.313649999999029</c:v>
                </c:pt>
                <c:pt idx="9">
                  <c:v>20.913629999999046</c:v>
                </c:pt>
                <c:pt idx="10">
                  <c:v>20.71736999999905</c:v>
                </c:pt>
                <c:pt idx="11">
                  <c:v>20.337610000000041</c:v>
                </c:pt>
                <c:pt idx="12">
                  <c:v>20.517419999999049</c:v>
                </c:pt>
                <c:pt idx="13">
                  <c:v>20.607630000000029</c:v>
                </c:pt>
                <c:pt idx="14">
                  <c:v>20.940329999999051</c:v>
                </c:pt>
                <c:pt idx="15">
                  <c:v>20.797170000000051</c:v>
                </c:pt>
                <c:pt idx="16">
                  <c:v>20.93398000000002</c:v>
                </c:pt>
                <c:pt idx="17">
                  <c:v>20.573819999999046</c:v>
                </c:pt>
                <c:pt idx="18">
                  <c:v>20.652669999999034</c:v>
                </c:pt>
                <c:pt idx="19">
                  <c:v>20.918120000000044</c:v>
                </c:pt>
                <c:pt idx="20">
                  <c:v>21.059229999999047</c:v>
                </c:pt>
                <c:pt idx="21">
                  <c:v>21.052299999999036</c:v>
                </c:pt>
                <c:pt idx="22">
                  <c:v>20.698480000000018</c:v>
                </c:pt>
                <c:pt idx="23">
                  <c:v>21.871790000000033</c:v>
                </c:pt>
                <c:pt idx="24">
                  <c:v>20.537040000000047</c:v>
                </c:pt>
                <c:pt idx="25">
                  <c:v>21.040609999999049</c:v>
                </c:pt>
                <c:pt idx="26">
                  <c:v>20.68679000000003</c:v>
                </c:pt>
                <c:pt idx="27">
                  <c:v>20.905970000000025</c:v>
                </c:pt>
                <c:pt idx="28">
                  <c:v>21.489860000000022</c:v>
                </c:pt>
                <c:pt idx="29">
                  <c:v>21.187310000000025</c:v>
                </c:pt>
                <c:pt idx="30">
                  <c:v>21.261499999999046</c:v>
                </c:pt>
                <c:pt idx="31">
                  <c:v>20.997980000000041</c:v>
                </c:pt>
                <c:pt idx="32">
                  <c:v>21.053800000000024</c:v>
                </c:pt>
                <c:pt idx="33">
                  <c:v>20.838679999999044</c:v>
                </c:pt>
                <c:pt idx="34">
                  <c:v>21.051450000000045</c:v>
                </c:pt>
                <c:pt idx="35">
                  <c:v>20.852380000000039</c:v>
                </c:pt>
                <c:pt idx="36">
                  <c:v>21.32967999999903</c:v>
                </c:pt>
                <c:pt idx="37">
                  <c:v>21.234090000000037</c:v>
                </c:pt>
                <c:pt idx="38">
                  <c:v>21.571740000000034</c:v>
                </c:pt>
                <c:pt idx="39">
                  <c:v>21.362270000000024</c:v>
                </c:pt>
                <c:pt idx="40">
                  <c:v>21.782070000000033</c:v>
                </c:pt>
                <c:pt idx="41">
                  <c:v>20.728850000000023</c:v>
                </c:pt>
                <c:pt idx="42">
                  <c:v>21.697410000000048</c:v>
                </c:pt>
                <c:pt idx="43">
                  <c:v>21.759359999999049</c:v>
                </c:pt>
                <c:pt idx="44">
                  <c:v>21.631619999999032</c:v>
                </c:pt>
                <c:pt idx="45">
                  <c:v>21.67772999999903</c:v>
                </c:pt>
                <c:pt idx="46">
                  <c:v>21.957730000000026</c:v>
                </c:pt>
                <c:pt idx="47">
                  <c:v>21.540119999999035</c:v>
                </c:pt>
                <c:pt idx="48">
                  <c:v>21.242270000000019</c:v>
                </c:pt>
                <c:pt idx="49">
                  <c:v>21.891020000000026</c:v>
                </c:pt>
                <c:pt idx="50">
                  <c:v>21.582730000000026</c:v>
                </c:pt>
                <c:pt idx="51">
                  <c:v>21.598809999999048</c:v>
                </c:pt>
                <c:pt idx="52">
                  <c:v>22.011800000000051</c:v>
                </c:pt>
                <c:pt idx="53">
                  <c:v>21.595909999999037</c:v>
                </c:pt>
                <c:pt idx="54">
                  <c:v>22.306880000000035</c:v>
                </c:pt>
                <c:pt idx="55">
                  <c:v>22.145840000000021</c:v>
                </c:pt>
                <c:pt idx="56">
                  <c:v>22.111169999999049</c:v>
                </c:pt>
                <c:pt idx="57">
                  <c:v>22.53018000000003</c:v>
                </c:pt>
                <c:pt idx="58">
                  <c:v>22.136160000000018</c:v>
                </c:pt>
                <c:pt idx="59">
                  <c:v>22.109459999999046</c:v>
                </c:pt>
                <c:pt idx="60">
                  <c:v>22.082939999999041</c:v>
                </c:pt>
                <c:pt idx="61">
                  <c:v>22.508360000000039</c:v>
                </c:pt>
                <c:pt idx="62">
                  <c:v>22.27642000000003</c:v>
                </c:pt>
                <c:pt idx="63">
                  <c:v>22.008200000000045</c:v>
                </c:pt>
                <c:pt idx="64">
                  <c:v>22.504789999999048</c:v>
                </c:pt>
                <c:pt idx="65">
                  <c:v>22.848719999999048</c:v>
                </c:pt>
                <c:pt idx="66">
                  <c:v>22.059439999999029</c:v>
                </c:pt>
                <c:pt idx="67">
                  <c:v>22.027090000000044</c:v>
                </c:pt>
                <c:pt idx="68">
                  <c:v>22.566130000000044</c:v>
                </c:pt>
                <c:pt idx="69">
                  <c:v>23.311360000000036</c:v>
                </c:pt>
                <c:pt idx="70">
                  <c:v>22.656550000000038</c:v>
                </c:pt>
                <c:pt idx="71">
                  <c:v>22.132170000000031</c:v>
                </c:pt>
                <c:pt idx="72">
                  <c:v>22.647849999999039</c:v>
                </c:pt>
                <c:pt idx="73">
                  <c:v>22.676720000000046</c:v>
                </c:pt>
                <c:pt idx="74">
                  <c:v>22.841060000000027</c:v>
                </c:pt>
                <c:pt idx="75">
                  <c:v>22.621030000000019</c:v>
                </c:pt>
                <c:pt idx="76">
                  <c:v>22.31776999999903</c:v>
                </c:pt>
                <c:pt idx="77">
                  <c:v>23.044030000000021</c:v>
                </c:pt>
                <c:pt idx="78">
                  <c:v>22.503750000000025</c:v>
                </c:pt>
                <c:pt idx="79">
                  <c:v>22.662099999999043</c:v>
                </c:pt>
                <c:pt idx="80">
                  <c:v>22.70930999999905</c:v>
                </c:pt>
                <c:pt idx="81">
                  <c:v>23.00750000000005</c:v>
                </c:pt>
                <c:pt idx="82">
                  <c:v>23.198720000000037</c:v>
                </c:pt>
                <c:pt idx="83">
                  <c:v>22.827870000000019</c:v>
                </c:pt>
                <c:pt idx="84">
                  <c:v>23.225789999998995</c:v>
                </c:pt>
              </c:numCache>
            </c:numRef>
          </c:val>
          <c:smooth val="0"/>
        </c:ser>
        <c:dLbls>
          <c:showLegendKey val="0"/>
          <c:showVal val="0"/>
          <c:showCatName val="0"/>
          <c:showSerName val="0"/>
          <c:showPercent val="0"/>
          <c:showBubbleSize val="0"/>
        </c:dLbls>
        <c:smooth val="0"/>
        <c:axId val="162579112"/>
        <c:axId val="163117680"/>
      </c:lineChart>
      <c:dateAx>
        <c:axId val="162579112"/>
        <c:scaling>
          <c:orientation val="minMax"/>
          <c:max val="2099"/>
        </c:scaling>
        <c:delete val="1"/>
        <c:axPos val="b"/>
        <c:numFmt formatCode="General" sourceLinked="1"/>
        <c:majorTickMark val="out"/>
        <c:minorTickMark val="out"/>
        <c:tickLblPos val="nextTo"/>
        <c:crossAx val="163117680"/>
        <c:crosses val="autoZero"/>
        <c:auto val="0"/>
        <c:lblOffset val="100"/>
        <c:baseTimeUnit val="days"/>
        <c:majorUnit val="10"/>
        <c:majorTimeUnit val="days"/>
        <c:minorUnit val="5"/>
        <c:minorTimeUnit val="days"/>
      </c:dateAx>
      <c:valAx>
        <c:axId val="163117680"/>
        <c:scaling>
          <c:orientation val="minMax"/>
          <c:min val="19"/>
        </c:scaling>
        <c:delete val="1"/>
        <c:axPos val="l"/>
        <c:numFmt formatCode="General" sourceLinked="1"/>
        <c:majorTickMark val="out"/>
        <c:minorTickMark val="out"/>
        <c:tickLblPos val="nextTo"/>
        <c:crossAx val="162579112"/>
        <c:crosses val="autoZero"/>
        <c:crossBetween val="between"/>
        <c:majorUnit val="2"/>
        <c:minorUnit val="1"/>
      </c:valAx>
      <c:spPr>
        <a:noFill/>
        <a:ln w="25400">
          <a:noFill/>
        </a:ln>
        <a:effectLst/>
      </c:spPr>
    </c:plotArea>
    <c:legend>
      <c:legendPos val="b"/>
      <c:layout>
        <c:manualLayout>
          <c:xMode val="edge"/>
          <c:yMode val="edge"/>
          <c:x val="0"/>
          <c:y val="8.3499261419787266E-2"/>
          <c:w val="0.99944176705204046"/>
          <c:h val="0.54516830644706349"/>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73145810595693"/>
          <c:y val="7.803068752695265E-2"/>
          <c:w val="0.81928196707581058"/>
          <c:h val="0.67710695149521904"/>
        </c:manualLayout>
      </c:layout>
      <c:lineChart>
        <c:grouping val="standard"/>
        <c:varyColors val="0"/>
        <c:ser>
          <c:idx val="0"/>
          <c:order val="0"/>
          <c:tx>
            <c:strRef>
              <c:f>July!$B$1</c:f>
              <c:strCache>
                <c:ptCount val="1"/>
                <c:pt idx="0">
                  <c:v>Commit</c:v>
                </c:pt>
              </c:strCache>
            </c:strRef>
          </c:tx>
          <c:spPr>
            <a:ln w="28575" cap="rnd">
              <a:solidFill>
                <a:srgbClr val="FFFF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July!$B$2:$B$86</c:f>
              <c:numCache>
                <c:formatCode>General</c:formatCode>
                <c:ptCount val="85"/>
                <c:pt idx="0">
                  <c:v>24.880550000000028</c:v>
                </c:pt>
                <c:pt idx="1">
                  <c:v>24.62080999999904</c:v>
                </c:pt>
                <c:pt idx="2">
                  <c:v>25.194299999999032</c:v>
                </c:pt>
                <c:pt idx="3">
                  <c:v>24.800130000000024</c:v>
                </c:pt>
                <c:pt idx="4">
                  <c:v>24.95921999999905</c:v>
                </c:pt>
                <c:pt idx="5">
                  <c:v>25.036370000000034</c:v>
                </c:pt>
                <c:pt idx="6">
                  <c:v>25.107630000000029</c:v>
                </c:pt>
                <c:pt idx="7">
                  <c:v>24.542569999999046</c:v>
                </c:pt>
                <c:pt idx="8">
                  <c:v>24.947719999999038</c:v>
                </c:pt>
                <c:pt idx="9">
                  <c:v>24.863759999999047</c:v>
                </c:pt>
                <c:pt idx="10">
                  <c:v>25.060019999999042</c:v>
                </c:pt>
                <c:pt idx="11">
                  <c:v>24.591120000000046</c:v>
                </c:pt>
                <c:pt idx="12">
                  <c:v>25.037160000000029</c:v>
                </c:pt>
                <c:pt idx="13">
                  <c:v>24.856160000000045</c:v>
                </c:pt>
                <c:pt idx="14">
                  <c:v>24.933070000000043</c:v>
                </c:pt>
                <c:pt idx="15">
                  <c:v>25.46819000000005</c:v>
                </c:pt>
                <c:pt idx="16">
                  <c:v>24.80672999999905</c:v>
                </c:pt>
                <c:pt idx="17">
                  <c:v>24.78069000000005</c:v>
                </c:pt>
                <c:pt idx="18">
                  <c:v>24.928030000000035</c:v>
                </c:pt>
                <c:pt idx="19">
                  <c:v>24.839870000000019</c:v>
                </c:pt>
                <c:pt idx="20">
                  <c:v>24.792929999999046</c:v>
                </c:pt>
                <c:pt idx="21">
                  <c:v>24.72180000000003</c:v>
                </c:pt>
                <c:pt idx="22">
                  <c:v>25.205590000000029</c:v>
                </c:pt>
                <c:pt idx="23">
                  <c:v>25.088949999999045</c:v>
                </c:pt>
                <c:pt idx="24">
                  <c:v>24.606649999999036</c:v>
                </c:pt>
                <c:pt idx="25">
                  <c:v>24.590020000000038</c:v>
                </c:pt>
                <c:pt idx="26">
                  <c:v>24.794520000000034</c:v>
                </c:pt>
                <c:pt idx="27">
                  <c:v>24.955869999999038</c:v>
                </c:pt>
                <c:pt idx="28">
                  <c:v>24.910000000000025</c:v>
                </c:pt>
                <c:pt idx="29">
                  <c:v>24.535150000000044</c:v>
                </c:pt>
                <c:pt idx="30">
                  <c:v>24.924459999999044</c:v>
                </c:pt>
                <c:pt idx="31">
                  <c:v>24.919520000000034</c:v>
                </c:pt>
                <c:pt idx="32">
                  <c:v>24.435240000000022</c:v>
                </c:pt>
                <c:pt idx="33">
                  <c:v>24.989920000000041</c:v>
                </c:pt>
                <c:pt idx="34">
                  <c:v>25.078850000000045</c:v>
                </c:pt>
                <c:pt idx="35">
                  <c:v>24.745870000000025</c:v>
                </c:pt>
                <c:pt idx="36">
                  <c:v>24.837950000000035</c:v>
                </c:pt>
                <c:pt idx="37">
                  <c:v>24.815419999999051</c:v>
                </c:pt>
                <c:pt idx="38">
                  <c:v>24.991720000000043</c:v>
                </c:pt>
                <c:pt idx="39">
                  <c:v>24.444600000000037</c:v>
                </c:pt>
                <c:pt idx="40">
                  <c:v>24.399530000000027</c:v>
                </c:pt>
                <c:pt idx="41">
                  <c:v>24.621790000000033</c:v>
                </c:pt>
                <c:pt idx="42">
                  <c:v>24.758020000000045</c:v>
                </c:pt>
                <c:pt idx="43">
                  <c:v>24.70055999999903</c:v>
                </c:pt>
                <c:pt idx="44">
                  <c:v>24.93733999999904</c:v>
                </c:pt>
                <c:pt idx="45">
                  <c:v>24.66061000000002</c:v>
                </c:pt>
                <c:pt idx="46">
                  <c:v>24.87838000000005</c:v>
                </c:pt>
                <c:pt idx="47">
                  <c:v>24.50445000000002</c:v>
                </c:pt>
                <c:pt idx="48">
                  <c:v>24.858579999998994</c:v>
                </c:pt>
                <c:pt idx="49">
                  <c:v>25.018150000000048</c:v>
                </c:pt>
                <c:pt idx="50">
                  <c:v>25.260030000000029</c:v>
                </c:pt>
                <c:pt idx="51">
                  <c:v>25.008419999999035</c:v>
                </c:pt>
                <c:pt idx="52">
                  <c:v>24.634420000000034</c:v>
                </c:pt>
                <c:pt idx="53">
                  <c:v>25.164000000000044</c:v>
                </c:pt>
                <c:pt idx="54">
                  <c:v>24.655299999999045</c:v>
                </c:pt>
                <c:pt idx="55">
                  <c:v>24.91366000000005</c:v>
                </c:pt>
                <c:pt idx="56">
                  <c:v>25.142080000000021</c:v>
                </c:pt>
                <c:pt idx="57">
                  <c:v>24.844379999999035</c:v>
                </c:pt>
                <c:pt idx="58">
                  <c:v>24.817319999999029</c:v>
                </c:pt>
                <c:pt idx="59">
                  <c:v>24.31785999999903</c:v>
                </c:pt>
                <c:pt idx="60">
                  <c:v>24.819539999998995</c:v>
                </c:pt>
                <c:pt idx="61">
                  <c:v>24.988950000000045</c:v>
                </c:pt>
                <c:pt idx="62">
                  <c:v>25.085290000000043</c:v>
                </c:pt>
                <c:pt idx="63">
                  <c:v>24.640950000000032</c:v>
                </c:pt>
                <c:pt idx="64">
                  <c:v>24.872890000000041</c:v>
                </c:pt>
                <c:pt idx="65">
                  <c:v>24.903530000000046</c:v>
                </c:pt>
                <c:pt idx="66">
                  <c:v>24.917569999999046</c:v>
                </c:pt>
                <c:pt idx="67">
                  <c:v>24.649739999999042</c:v>
                </c:pt>
                <c:pt idx="68">
                  <c:v>25.022820000000024</c:v>
                </c:pt>
                <c:pt idx="69">
                  <c:v>24.70971000000003</c:v>
                </c:pt>
                <c:pt idx="70">
                  <c:v>24.449269999999046</c:v>
                </c:pt>
                <c:pt idx="71">
                  <c:v>24.915609999999049</c:v>
                </c:pt>
                <c:pt idx="72">
                  <c:v>25.123010000000022</c:v>
                </c:pt>
                <c:pt idx="73">
                  <c:v>24.654140000000041</c:v>
                </c:pt>
                <c:pt idx="74">
                  <c:v>24.51744999999903</c:v>
                </c:pt>
                <c:pt idx="75">
                  <c:v>24.821949999999049</c:v>
                </c:pt>
                <c:pt idx="76">
                  <c:v>25.017080000000021</c:v>
                </c:pt>
                <c:pt idx="77">
                  <c:v>24.858240000000023</c:v>
                </c:pt>
                <c:pt idx="78">
                  <c:v>25.114099999999041</c:v>
                </c:pt>
                <c:pt idx="79">
                  <c:v>24.542470000000037</c:v>
                </c:pt>
                <c:pt idx="80">
                  <c:v>25.008999999999048</c:v>
                </c:pt>
                <c:pt idx="81">
                  <c:v>25.06496999999905</c:v>
                </c:pt>
                <c:pt idx="82">
                  <c:v>25.18208999999905</c:v>
                </c:pt>
                <c:pt idx="83">
                  <c:v>24.868710000000021</c:v>
                </c:pt>
                <c:pt idx="84">
                  <c:v>25.024500000000046</c:v>
                </c:pt>
              </c:numCache>
            </c:numRef>
          </c:val>
          <c:smooth val="0"/>
        </c:ser>
        <c:ser>
          <c:idx val="1"/>
          <c:order val="1"/>
          <c:tx>
            <c:strRef>
              <c:f>July!$C$1</c:f>
              <c:strCache>
                <c:ptCount val="1"/>
                <c:pt idx="0">
                  <c:v>Low1B</c:v>
                </c:pt>
              </c:strCache>
            </c:strRef>
          </c:tx>
          <c:spPr>
            <a:ln w="28575" cap="rnd">
              <a:solidFill>
                <a:srgbClr val="FFC0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July!$C$2:$C$86</c:f>
              <c:numCache>
                <c:formatCode>General</c:formatCode>
                <c:ptCount val="85"/>
                <c:pt idx="0">
                  <c:v>25.14662999999905</c:v>
                </c:pt>
                <c:pt idx="1">
                  <c:v>25.07009000000005</c:v>
                </c:pt>
                <c:pt idx="2">
                  <c:v>24.867000000000019</c:v>
                </c:pt>
                <c:pt idx="3">
                  <c:v>25.338769999999045</c:v>
                </c:pt>
                <c:pt idx="4">
                  <c:v>24.731710000000021</c:v>
                </c:pt>
                <c:pt idx="5">
                  <c:v>25.201409999999044</c:v>
                </c:pt>
                <c:pt idx="6">
                  <c:v>25.154930000000036</c:v>
                </c:pt>
                <c:pt idx="7">
                  <c:v>25.198599999999033</c:v>
                </c:pt>
                <c:pt idx="8">
                  <c:v>25.024739999999042</c:v>
                </c:pt>
                <c:pt idx="9">
                  <c:v>25.36940999999905</c:v>
                </c:pt>
                <c:pt idx="10">
                  <c:v>25.192069999999035</c:v>
                </c:pt>
                <c:pt idx="11">
                  <c:v>25.122550000000047</c:v>
                </c:pt>
                <c:pt idx="12">
                  <c:v>25.335380000000043</c:v>
                </c:pt>
                <c:pt idx="13">
                  <c:v>25.380030000000033</c:v>
                </c:pt>
                <c:pt idx="14">
                  <c:v>25.425010000000043</c:v>
                </c:pt>
                <c:pt idx="15">
                  <c:v>25.24589999999904</c:v>
                </c:pt>
                <c:pt idx="16">
                  <c:v>25.106469999999035</c:v>
                </c:pt>
                <c:pt idx="17">
                  <c:v>25.329220000000021</c:v>
                </c:pt>
                <c:pt idx="18">
                  <c:v>25.131099999999037</c:v>
                </c:pt>
                <c:pt idx="19">
                  <c:v>25.434110000000032</c:v>
                </c:pt>
                <c:pt idx="20">
                  <c:v>25.615840000000048</c:v>
                </c:pt>
                <c:pt idx="21">
                  <c:v>25.024440000000027</c:v>
                </c:pt>
                <c:pt idx="22">
                  <c:v>25.267880000000048</c:v>
                </c:pt>
                <c:pt idx="23">
                  <c:v>25.28069000000005</c:v>
                </c:pt>
                <c:pt idx="24">
                  <c:v>25.711479999999028</c:v>
                </c:pt>
                <c:pt idx="25">
                  <c:v>25.36456000000004</c:v>
                </c:pt>
                <c:pt idx="26">
                  <c:v>25.366599999999039</c:v>
                </c:pt>
                <c:pt idx="27">
                  <c:v>25.477720000000033</c:v>
                </c:pt>
                <c:pt idx="28">
                  <c:v>25.452109999999038</c:v>
                </c:pt>
                <c:pt idx="29">
                  <c:v>25.461150000000032</c:v>
                </c:pt>
                <c:pt idx="30">
                  <c:v>25.86143999999905</c:v>
                </c:pt>
                <c:pt idx="31">
                  <c:v>25.32985999999903</c:v>
                </c:pt>
                <c:pt idx="32">
                  <c:v>25.622830000000022</c:v>
                </c:pt>
                <c:pt idx="33">
                  <c:v>25.765680000000032</c:v>
                </c:pt>
                <c:pt idx="34">
                  <c:v>25.693230000000028</c:v>
                </c:pt>
                <c:pt idx="35">
                  <c:v>25.313379999999029</c:v>
                </c:pt>
                <c:pt idx="36">
                  <c:v>25.69885000000005</c:v>
                </c:pt>
                <c:pt idx="37">
                  <c:v>25.723260000000039</c:v>
                </c:pt>
                <c:pt idx="38">
                  <c:v>25.517820000000029</c:v>
                </c:pt>
                <c:pt idx="39">
                  <c:v>25.692350000000033</c:v>
                </c:pt>
                <c:pt idx="40">
                  <c:v>25.517329999999049</c:v>
                </c:pt>
                <c:pt idx="41">
                  <c:v>25.730550000000051</c:v>
                </c:pt>
                <c:pt idx="42">
                  <c:v>25.675470000000018</c:v>
                </c:pt>
                <c:pt idx="43">
                  <c:v>25.541500000000042</c:v>
                </c:pt>
                <c:pt idx="44">
                  <c:v>25.719930000000033</c:v>
                </c:pt>
                <c:pt idx="45">
                  <c:v>25.813810000000046</c:v>
                </c:pt>
                <c:pt idx="46">
                  <c:v>25.678610000000049</c:v>
                </c:pt>
                <c:pt idx="47">
                  <c:v>25.56555000000003</c:v>
                </c:pt>
                <c:pt idx="48">
                  <c:v>25.555510000000027</c:v>
                </c:pt>
                <c:pt idx="49">
                  <c:v>25.826200000000028</c:v>
                </c:pt>
                <c:pt idx="50">
                  <c:v>25.630329999999049</c:v>
                </c:pt>
                <c:pt idx="51">
                  <c:v>25.838679999999044</c:v>
                </c:pt>
                <c:pt idx="52">
                  <c:v>25.860310000000027</c:v>
                </c:pt>
                <c:pt idx="53">
                  <c:v>25.667500000000018</c:v>
                </c:pt>
                <c:pt idx="54">
                  <c:v>25.834829999999045</c:v>
                </c:pt>
                <c:pt idx="55">
                  <c:v>25.754170000000045</c:v>
                </c:pt>
                <c:pt idx="56">
                  <c:v>25.669729999999049</c:v>
                </c:pt>
                <c:pt idx="57">
                  <c:v>25.914090000000044</c:v>
                </c:pt>
                <c:pt idx="58">
                  <c:v>25.901480000000049</c:v>
                </c:pt>
                <c:pt idx="59">
                  <c:v>25.839750000000038</c:v>
                </c:pt>
                <c:pt idx="60">
                  <c:v>25.355249999999046</c:v>
                </c:pt>
                <c:pt idx="61">
                  <c:v>25.960779999999033</c:v>
                </c:pt>
                <c:pt idx="62">
                  <c:v>25.648279999999033</c:v>
                </c:pt>
                <c:pt idx="63">
                  <c:v>25.511009999999033</c:v>
                </c:pt>
                <c:pt idx="64">
                  <c:v>25.626209999999048</c:v>
                </c:pt>
                <c:pt idx="65">
                  <c:v>25.907619999999042</c:v>
                </c:pt>
                <c:pt idx="66">
                  <c:v>25.658650000000023</c:v>
                </c:pt>
                <c:pt idx="67">
                  <c:v>25.918820000000039</c:v>
                </c:pt>
                <c:pt idx="68">
                  <c:v>25.678520000000049</c:v>
                </c:pt>
                <c:pt idx="69">
                  <c:v>26.000300000000038</c:v>
                </c:pt>
                <c:pt idx="70">
                  <c:v>25.52633000000003</c:v>
                </c:pt>
                <c:pt idx="71">
                  <c:v>25.712399999999036</c:v>
                </c:pt>
                <c:pt idx="72">
                  <c:v>25.773220000000038</c:v>
                </c:pt>
                <c:pt idx="73">
                  <c:v>25.697080000000028</c:v>
                </c:pt>
                <c:pt idx="74">
                  <c:v>25.804009999999039</c:v>
                </c:pt>
                <c:pt idx="75">
                  <c:v>25.858030000000042</c:v>
                </c:pt>
                <c:pt idx="76">
                  <c:v>25.966210000000046</c:v>
                </c:pt>
                <c:pt idx="77">
                  <c:v>25.65948000000003</c:v>
                </c:pt>
                <c:pt idx="78">
                  <c:v>25.78054000000003</c:v>
                </c:pt>
                <c:pt idx="79">
                  <c:v>25.948630000000037</c:v>
                </c:pt>
                <c:pt idx="80">
                  <c:v>25.906370000000038</c:v>
                </c:pt>
                <c:pt idx="81">
                  <c:v>25.812220000000025</c:v>
                </c:pt>
                <c:pt idx="82">
                  <c:v>25.92763999999903</c:v>
                </c:pt>
                <c:pt idx="83">
                  <c:v>25.602869999999029</c:v>
                </c:pt>
                <c:pt idx="84">
                  <c:v>25.658200000000022</c:v>
                </c:pt>
              </c:numCache>
            </c:numRef>
          </c:val>
          <c:smooth val="0"/>
        </c:ser>
        <c:ser>
          <c:idx val="2"/>
          <c:order val="2"/>
          <c:tx>
            <c:strRef>
              <c:f>July!$D$1</c:f>
              <c:strCache>
                <c:ptCount val="1"/>
                <c:pt idx="0">
                  <c:v>Med A1B</c:v>
                </c:pt>
              </c:strCache>
            </c:strRef>
          </c:tx>
          <c:spPr>
            <a:ln w="28575" cap="rnd">
              <a:solidFill>
                <a:srgbClr val="FF00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July!$D$2:$D$86</c:f>
              <c:numCache>
                <c:formatCode>General</c:formatCode>
                <c:ptCount val="85"/>
                <c:pt idx="0">
                  <c:v>24.779019999999036</c:v>
                </c:pt>
                <c:pt idx="1">
                  <c:v>24.831049999999038</c:v>
                </c:pt>
                <c:pt idx="2">
                  <c:v>25.087000000000046</c:v>
                </c:pt>
                <c:pt idx="3">
                  <c:v>25.124900000000025</c:v>
                </c:pt>
                <c:pt idx="4">
                  <c:v>25.075950000000034</c:v>
                </c:pt>
                <c:pt idx="5">
                  <c:v>24.974270000000047</c:v>
                </c:pt>
                <c:pt idx="6">
                  <c:v>25.462300000000027</c:v>
                </c:pt>
                <c:pt idx="7">
                  <c:v>25.358480000000043</c:v>
                </c:pt>
                <c:pt idx="8">
                  <c:v>25.509789999999043</c:v>
                </c:pt>
                <c:pt idx="9">
                  <c:v>25.432150000000036</c:v>
                </c:pt>
                <c:pt idx="10">
                  <c:v>25.050650000000019</c:v>
                </c:pt>
                <c:pt idx="11">
                  <c:v>25.063990000000047</c:v>
                </c:pt>
                <c:pt idx="12">
                  <c:v>25.220970000000023</c:v>
                </c:pt>
                <c:pt idx="13">
                  <c:v>25.476500000000044</c:v>
                </c:pt>
                <c:pt idx="14">
                  <c:v>25.456170000000043</c:v>
                </c:pt>
                <c:pt idx="15">
                  <c:v>25.287650000000042</c:v>
                </c:pt>
                <c:pt idx="16">
                  <c:v>25.537869999999032</c:v>
                </c:pt>
                <c:pt idx="17">
                  <c:v>25.511220000000037</c:v>
                </c:pt>
                <c:pt idx="18">
                  <c:v>25.71768000000003</c:v>
                </c:pt>
                <c:pt idx="19">
                  <c:v>25.505880000000047</c:v>
                </c:pt>
                <c:pt idx="20">
                  <c:v>25.464289999999039</c:v>
                </c:pt>
                <c:pt idx="21">
                  <c:v>25.771879999999044</c:v>
                </c:pt>
                <c:pt idx="22">
                  <c:v>25.470790000000022</c:v>
                </c:pt>
                <c:pt idx="23">
                  <c:v>25.408229999999037</c:v>
                </c:pt>
                <c:pt idx="24">
                  <c:v>25.913390000000049</c:v>
                </c:pt>
                <c:pt idx="25">
                  <c:v>25.649739999999042</c:v>
                </c:pt>
                <c:pt idx="26">
                  <c:v>25.880669999999043</c:v>
                </c:pt>
                <c:pt idx="27">
                  <c:v>26.074490000000026</c:v>
                </c:pt>
                <c:pt idx="28">
                  <c:v>25.740719999999044</c:v>
                </c:pt>
                <c:pt idx="29">
                  <c:v>25.999960000000044</c:v>
                </c:pt>
                <c:pt idx="30">
                  <c:v>25.680080000000032</c:v>
                </c:pt>
                <c:pt idx="31">
                  <c:v>25.680319999999028</c:v>
                </c:pt>
                <c:pt idx="32">
                  <c:v>25.752710000000036</c:v>
                </c:pt>
                <c:pt idx="33">
                  <c:v>25.978300000000047</c:v>
                </c:pt>
                <c:pt idx="34">
                  <c:v>25.740530000000035</c:v>
                </c:pt>
                <c:pt idx="35">
                  <c:v>26.196650000000034</c:v>
                </c:pt>
                <c:pt idx="36">
                  <c:v>25.85164999999904</c:v>
                </c:pt>
                <c:pt idx="37">
                  <c:v>25.970610000000022</c:v>
                </c:pt>
                <c:pt idx="38">
                  <c:v>26.137170000000026</c:v>
                </c:pt>
                <c:pt idx="39">
                  <c:v>26.05740000000003</c:v>
                </c:pt>
                <c:pt idx="40">
                  <c:v>26.303950000000043</c:v>
                </c:pt>
                <c:pt idx="41">
                  <c:v>26.029959999999051</c:v>
                </c:pt>
                <c:pt idx="42">
                  <c:v>25.821369999999035</c:v>
                </c:pt>
                <c:pt idx="43">
                  <c:v>25.877919999999051</c:v>
                </c:pt>
                <c:pt idx="44">
                  <c:v>25.996000000000038</c:v>
                </c:pt>
                <c:pt idx="45">
                  <c:v>26.331659999999033</c:v>
                </c:pt>
                <c:pt idx="46">
                  <c:v>26.21819000000005</c:v>
                </c:pt>
                <c:pt idx="47">
                  <c:v>26.508630000000039</c:v>
                </c:pt>
                <c:pt idx="48">
                  <c:v>26.124409999999045</c:v>
                </c:pt>
                <c:pt idx="49">
                  <c:v>26.255759999999043</c:v>
                </c:pt>
                <c:pt idx="50">
                  <c:v>25.966490000000022</c:v>
                </c:pt>
                <c:pt idx="51">
                  <c:v>26.343800000000044</c:v>
                </c:pt>
                <c:pt idx="52">
                  <c:v>26.294430000000034</c:v>
                </c:pt>
                <c:pt idx="53">
                  <c:v>26.515219999999033</c:v>
                </c:pt>
                <c:pt idx="54">
                  <c:v>26.377859999999032</c:v>
                </c:pt>
                <c:pt idx="55">
                  <c:v>26.589070000000049</c:v>
                </c:pt>
                <c:pt idx="56">
                  <c:v>26.243620000000021</c:v>
                </c:pt>
                <c:pt idx="57">
                  <c:v>26.330529999999044</c:v>
                </c:pt>
                <c:pt idx="58">
                  <c:v>26.481959999999049</c:v>
                </c:pt>
                <c:pt idx="59">
                  <c:v>26.31722000000002</c:v>
                </c:pt>
                <c:pt idx="60">
                  <c:v>26.08340000000004</c:v>
                </c:pt>
                <c:pt idx="61">
                  <c:v>26.498469999999031</c:v>
                </c:pt>
                <c:pt idx="62">
                  <c:v>26.45437000000004</c:v>
                </c:pt>
                <c:pt idx="63">
                  <c:v>26.248649999999031</c:v>
                </c:pt>
                <c:pt idx="64">
                  <c:v>26.393850000000043</c:v>
                </c:pt>
                <c:pt idx="65">
                  <c:v>26.393549999999038</c:v>
                </c:pt>
                <c:pt idx="66">
                  <c:v>26.610679999999036</c:v>
                </c:pt>
                <c:pt idx="67">
                  <c:v>26.562370000000044</c:v>
                </c:pt>
                <c:pt idx="68">
                  <c:v>26.323819999999046</c:v>
                </c:pt>
                <c:pt idx="69">
                  <c:v>26.664759999999035</c:v>
                </c:pt>
                <c:pt idx="70">
                  <c:v>26.573450000000037</c:v>
                </c:pt>
                <c:pt idx="71">
                  <c:v>26.52239000000003</c:v>
                </c:pt>
                <c:pt idx="72">
                  <c:v>26.679900000000032</c:v>
                </c:pt>
                <c:pt idx="73">
                  <c:v>26.699460000000045</c:v>
                </c:pt>
                <c:pt idx="74">
                  <c:v>26.50413999999904</c:v>
                </c:pt>
                <c:pt idx="75">
                  <c:v>26.444119999999032</c:v>
                </c:pt>
                <c:pt idx="76">
                  <c:v>26.601800000000026</c:v>
                </c:pt>
                <c:pt idx="77">
                  <c:v>26.592070000000035</c:v>
                </c:pt>
                <c:pt idx="78">
                  <c:v>26.683770000000038</c:v>
                </c:pt>
                <c:pt idx="79">
                  <c:v>26.438779999999042</c:v>
                </c:pt>
                <c:pt idx="80">
                  <c:v>26.698329999999032</c:v>
                </c:pt>
                <c:pt idx="81">
                  <c:v>26.301750000000027</c:v>
                </c:pt>
                <c:pt idx="82">
                  <c:v>26.755939999999043</c:v>
                </c:pt>
                <c:pt idx="83">
                  <c:v>26.526670000000024</c:v>
                </c:pt>
                <c:pt idx="84">
                  <c:v>26.484430000000032</c:v>
                </c:pt>
              </c:numCache>
            </c:numRef>
          </c:val>
          <c:smooth val="0"/>
        </c:ser>
        <c:ser>
          <c:idx val="3"/>
          <c:order val="3"/>
          <c:tx>
            <c:strRef>
              <c:f>July!$E$1</c:f>
              <c:strCache>
                <c:ptCount val="1"/>
                <c:pt idx="0">
                  <c:v>High A2</c:v>
                </c:pt>
              </c:strCache>
            </c:strRef>
          </c:tx>
          <c:spPr>
            <a:ln w="28575" cap="rnd">
              <a:solidFill>
                <a:srgbClr val="C000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July!$E$2:$E$86</c:f>
              <c:numCache>
                <c:formatCode>General</c:formatCode>
                <c:ptCount val="85"/>
                <c:pt idx="0">
                  <c:v>25.267629999999031</c:v>
                </c:pt>
                <c:pt idx="1">
                  <c:v>24.92864000000003</c:v>
                </c:pt>
                <c:pt idx="2">
                  <c:v>25.256560000000036</c:v>
                </c:pt>
                <c:pt idx="3">
                  <c:v>25.369470000000035</c:v>
                </c:pt>
                <c:pt idx="4">
                  <c:v>25.445030000000031</c:v>
                </c:pt>
                <c:pt idx="5">
                  <c:v>25.36513999999903</c:v>
                </c:pt>
                <c:pt idx="6">
                  <c:v>25.200860000000034</c:v>
                </c:pt>
                <c:pt idx="7">
                  <c:v>24.970450000000028</c:v>
                </c:pt>
                <c:pt idx="8">
                  <c:v>24.884730000000047</c:v>
                </c:pt>
                <c:pt idx="9">
                  <c:v>25.297850000000039</c:v>
                </c:pt>
                <c:pt idx="10">
                  <c:v>25.33480000000003</c:v>
                </c:pt>
                <c:pt idx="11">
                  <c:v>24.917929999999046</c:v>
                </c:pt>
                <c:pt idx="12">
                  <c:v>25.124960000000044</c:v>
                </c:pt>
                <c:pt idx="13">
                  <c:v>25.41491000000002</c:v>
                </c:pt>
                <c:pt idx="14">
                  <c:v>25.567350000000033</c:v>
                </c:pt>
                <c:pt idx="15">
                  <c:v>25.34713000000005</c:v>
                </c:pt>
                <c:pt idx="16">
                  <c:v>25.683829999999034</c:v>
                </c:pt>
                <c:pt idx="17">
                  <c:v>25.212950000000035</c:v>
                </c:pt>
                <c:pt idx="18">
                  <c:v>25.61202000000003</c:v>
                </c:pt>
                <c:pt idx="19">
                  <c:v>25.528380000000027</c:v>
                </c:pt>
                <c:pt idx="20">
                  <c:v>25.381490000000042</c:v>
                </c:pt>
                <c:pt idx="21">
                  <c:v>25.463710000000049</c:v>
                </c:pt>
                <c:pt idx="22">
                  <c:v>25.149500000000046</c:v>
                </c:pt>
                <c:pt idx="23">
                  <c:v>25.39205000000004</c:v>
                </c:pt>
                <c:pt idx="24">
                  <c:v>25.235409999999035</c:v>
                </c:pt>
                <c:pt idx="25">
                  <c:v>25.574179999999046</c:v>
                </c:pt>
                <c:pt idx="26">
                  <c:v>25.625570000000039</c:v>
                </c:pt>
                <c:pt idx="27">
                  <c:v>25.513180000000034</c:v>
                </c:pt>
                <c:pt idx="28">
                  <c:v>25.994709999999031</c:v>
                </c:pt>
                <c:pt idx="29">
                  <c:v>25.47673999999904</c:v>
                </c:pt>
                <c:pt idx="30">
                  <c:v>25.824240000000032</c:v>
                </c:pt>
                <c:pt idx="31">
                  <c:v>25.577750000000037</c:v>
                </c:pt>
                <c:pt idx="32">
                  <c:v>25.483640000000037</c:v>
                </c:pt>
                <c:pt idx="33">
                  <c:v>26.002649999999051</c:v>
                </c:pt>
                <c:pt idx="34">
                  <c:v>25.793910000000039</c:v>
                </c:pt>
                <c:pt idx="35">
                  <c:v>25.788870000000031</c:v>
                </c:pt>
                <c:pt idx="36">
                  <c:v>25.544920000000047</c:v>
                </c:pt>
                <c:pt idx="37">
                  <c:v>25.908530000000042</c:v>
                </c:pt>
                <c:pt idx="38">
                  <c:v>26.171350000000018</c:v>
                </c:pt>
                <c:pt idx="39">
                  <c:v>25.901210000000049</c:v>
                </c:pt>
                <c:pt idx="40">
                  <c:v>26.118160000000046</c:v>
                </c:pt>
                <c:pt idx="41">
                  <c:v>25.791739999999038</c:v>
                </c:pt>
                <c:pt idx="42">
                  <c:v>26.130179999999029</c:v>
                </c:pt>
                <c:pt idx="43">
                  <c:v>26.288420000000031</c:v>
                </c:pt>
                <c:pt idx="44">
                  <c:v>26.319299999999032</c:v>
                </c:pt>
                <c:pt idx="45">
                  <c:v>26.313230000000033</c:v>
                </c:pt>
                <c:pt idx="46">
                  <c:v>26.275110000000041</c:v>
                </c:pt>
                <c:pt idx="47">
                  <c:v>26.247519999999042</c:v>
                </c:pt>
                <c:pt idx="48">
                  <c:v>26.511870000000044</c:v>
                </c:pt>
                <c:pt idx="49">
                  <c:v>26.936850000000049</c:v>
                </c:pt>
                <c:pt idx="50">
                  <c:v>26.469869999999048</c:v>
                </c:pt>
                <c:pt idx="51">
                  <c:v>26.270619999999042</c:v>
                </c:pt>
                <c:pt idx="52">
                  <c:v>26.863759999999047</c:v>
                </c:pt>
                <c:pt idx="53">
                  <c:v>26.670370000000048</c:v>
                </c:pt>
                <c:pt idx="54">
                  <c:v>26.664759999999035</c:v>
                </c:pt>
                <c:pt idx="55">
                  <c:v>26.729579999999032</c:v>
                </c:pt>
                <c:pt idx="56">
                  <c:v>26.278890000000047</c:v>
                </c:pt>
                <c:pt idx="57">
                  <c:v>26.690179999999032</c:v>
                </c:pt>
                <c:pt idx="58">
                  <c:v>27.017880000000048</c:v>
                </c:pt>
                <c:pt idx="59">
                  <c:v>26.563559999999029</c:v>
                </c:pt>
                <c:pt idx="60">
                  <c:v>26.716640000000041</c:v>
                </c:pt>
                <c:pt idx="61">
                  <c:v>27.066799999999034</c:v>
                </c:pt>
                <c:pt idx="62">
                  <c:v>26.843350000000044</c:v>
                </c:pt>
                <c:pt idx="63">
                  <c:v>26.841300000000047</c:v>
                </c:pt>
                <c:pt idx="64">
                  <c:v>26.934589999999048</c:v>
                </c:pt>
                <c:pt idx="65">
                  <c:v>27.065030000000036</c:v>
                </c:pt>
                <c:pt idx="66">
                  <c:v>26.733030000000042</c:v>
                </c:pt>
                <c:pt idx="67">
                  <c:v>26.704100000000039</c:v>
                </c:pt>
                <c:pt idx="68">
                  <c:v>27.189290000000028</c:v>
                </c:pt>
                <c:pt idx="69">
                  <c:v>27.539849999999035</c:v>
                </c:pt>
                <c:pt idx="70">
                  <c:v>27.180260000000033</c:v>
                </c:pt>
                <c:pt idx="71">
                  <c:v>27.310629999999037</c:v>
                </c:pt>
                <c:pt idx="72">
                  <c:v>27.397820000000024</c:v>
                </c:pt>
                <c:pt idx="73">
                  <c:v>27.601219999999046</c:v>
                </c:pt>
                <c:pt idx="74">
                  <c:v>27.288719999999046</c:v>
                </c:pt>
                <c:pt idx="75">
                  <c:v>27.46786000000003</c:v>
                </c:pt>
                <c:pt idx="76">
                  <c:v>27.29278000000005</c:v>
                </c:pt>
                <c:pt idx="77">
                  <c:v>27.520470000000046</c:v>
                </c:pt>
                <c:pt idx="78">
                  <c:v>27.43208999999905</c:v>
                </c:pt>
                <c:pt idx="79">
                  <c:v>27.489979999999036</c:v>
                </c:pt>
                <c:pt idx="80">
                  <c:v>27.117299999999034</c:v>
                </c:pt>
                <c:pt idx="81">
                  <c:v>27.645439999999041</c:v>
                </c:pt>
                <c:pt idx="82">
                  <c:v>27.970909999999037</c:v>
                </c:pt>
                <c:pt idx="83">
                  <c:v>27.794700000000034</c:v>
                </c:pt>
                <c:pt idx="84">
                  <c:v>27.49458999999905</c:v>
                </c:pt>
              </c:numCache>
            </c:numRef>
          </c:val>
          <c:smooth val="0"/>
        </c:ser>
        <c:ser>
          <c:idx val="4"/>
          <c:order val="4"/>
          <c:tx>
            <c:strRef>
              <c:f>July!$F$1</c:f>
              <c:strCache>
                <c:ptCount val="1"/>
                <c:pt idx="0">
                  <c:v>Min</c:v>
                </c:pt>
              </c:strCache>
            </c:strRef>
          </c:tx>
          <c:spPr>
            <a:ln w="28575" cap="rnd">
              <a:solidFill>
                <a:schemeClr val="tx1"/>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July!$F$2:$F$86</c:f>
              <c:numCache>
                <c:formatCode>General</c:formatCode>
                <c:ptCount val="85"/>
                <c:pt idx="0">
                  <c:v>25.841999999999999</c:v>
                </c:pt>
                <c:pt idx="1">
                  <c:v>25.841999999999999</c:v>
                </c:pt>
                <c:pt idx="2">
                  <c:v>25.841999999999999</c:v>
                </c:pt>
                <c:pt idx="3">
                  <c:v>25.841999999999999</c:v>
                </c:pt>
                <c:pt idx="4">
                  <c:v>25.841999999999999</c:v>
                </c:pt>
                <c:pt idx="5">
                  <c:v>25.841999999999999</c:v>
                </c:pt>
                <c:pt idx="6">
                  <c:v>25.841999999999999</c:v>
                </c:pt>
                <c:pt idx="7">
                  <c:v>25.841999999999999</c:v>
                </c:pt>
                <c:pt idx="8">
                  <c:v>25.841999999999999</c:v>
                </c:pt>
                <c:pt idx="9">
                  <c:v>25.841999999999999</c:v>
                </c:pt>
                <c:pt idx="10">
                  <c:v>25.841999999999999</c:v>
                </c:pt>
                <c:pt idx="11">
                  <c:v>25.841999999999999</c:v>
                </c:pt>
                <c:pt idx="12">
                  <c:v>25.841999999999999</c:v>
                </c:pt>
                <c:pt idx="13">
                  <c:v>25.841999999999999</c:v>
                </c:pt>
                <c:pt idx="14">
                  <c:v>25.841999999999999</c:v>
                </c:pt>
                <c:pt idx="15">
                  <c:v>25.841999999999999</c:v>
                </c:pt>
                <c:pt idx="16">
                  <c:v>25.841999999999999</c:v>
                </c:pt>
                <c:pt idx="17">
                  <c:v>25.841999999999999</c:v>
                </c:pt>
                <c:pt idx="18">
                  <c:v>25.841999999999999</c:v>
                </c:pt>
                <c:pt idx="19">
                  <c:v>25.841999999999999</c:v>
                </c:pt>
                <c:pt idx="20">
                  <c:v>25.841999999999999</c:v>
                </c:pt>
                <c:pt idx="21">
                  <c:v>25.841999999999999</c:v>
                </c:pt>
                <c:pt idx="22">
                  <c:v>25.841999999999999</c:v>
                </c:pt>
                <c:pt idx="23">
                  <c:v>25.841999999999999</c:v>
                </c:pt>
                <c:pt idx="24">
                  <c:v>25.841999999999999</c:v>
                </c:pt>
                <c:pt idx="25">
                  <c:v>25.841999999999999</c:v>
                </c:pt>
                <c:pt idx="26">
                  <c:v>25.841999999999999</c:v>
                </c:pt>
                <c:pt idx="27">
                  <c:v>25.841999999999999</c:v>
                </c:pt>
                <c:pt idx="28">
                  <c:v>25.841999999999999</c:v>
                </c:pt>
                <c:pt idx="29">
                  <c:v>25.841999999999999</c:v>
                </c:pt>
                <c:pt idx="30">
                  <c:v>25.841999999999999</c:v>
                </c:pt>
                <c:pt idx="31">
                  <c:v>25.841999999999999</c:v>
                </c:pt>
                <c:pt idx="32">
                  <c:v>25.841999999999999</c:v>
                </c:pt>
                <c:pt idx="33">
                  <c:v>25.841999999999999</c:v>
                </c:pt>
                <c:pt idx="34">
                  <c:v>25.841999999999999</c:v>
                </c:pt>
                <c:pt idx="35">
                  <c:v>25.841999999999999</c:v>
                </c:pt>
                <c:pt idx="36">
                  <c:v>25.841999999999999</c:v>
                </c:pt>
                <c:pt idx="37">
                  <c:v>25.841999999999999</c:v>
                </c:pt>
                <c:pt idx="38">
                  <c:v>25.841999999999999</c:v>
                </c:pt>
                <c:pt idx="39">
                  <c:v>25.841999999999999</c:v>
                </c:pt>
                <c:pt idx="40">
                  <c:v>25.841999999999999</c:v>
                </c:pt>
                <c:pt idx="41">
                  <c:v>25.841999999999999</c:v>
                </c:pt>
                <c:pt idx="42">
                  <c:v>25.841999999999999</c:v>
                </c:pt>
                <c:pt idx="43">
                  <c:v>25.841999999999999</c:v>
                </c:pt>
                <c:pt idx="44">
                  <c:v>25.841999999999999</c:v>
                </c:pt>
                <c:pt idx="45">
                  <c:v>25.841999999999999</c:v>
                </c:pt>
                <c:pt idx="46">
                  <c:v>25.841999999999999</c:v>
                </c:pt>
                <c:pt idx="47">
                  <c:v>25.841999999999999</c:v>
                </c:pt>
                <c:pt idx="48">
                  <c:v>25.841999999999999</c:v>
                </c:pt>
                <c:pt idx="49">
                  <c:v>25.841999999999999</c:v>
                </c:pt>
                <c:pt idx="50">
                  <c:v>25.841999999999999</c:v>
                </c:pt>
                <c:pt idx="51">
                  <c:v>25.841999999999999</c:v>
                </c:pt>
                <c:pt idx="52">
                  <c:v>25.841999999999999</c:v>
                </c:pt>
                <c:pt idx="53">
                  <c:v>25.841999999999999</c:v>
                </c:pt>
                <c:pt idx="54">
                  <c:v>25.841999999999999</c:v>
                </c:pt>
                <c:pt idx="55">
                  <c:v>25.841999999999999</c:v>
                </c:pt>
                <c:pt idx="56">
                  <c:v>25.841999999999999</c:v>
                </c:pt>
                <c:pt idx="57">
                  <c:v>25.841999999999999</c:v>
                </c:pt>
                <c:pt idx="58">
                  <c:v>25.841999999999999</c:v>
                </c:pt>
                <c:pt idx="59">
                  <c:v>25.841999999999999</c:v>
                </c:pt>
                <c:pt idx="60">
                  <c:v>25.841999999999999</c:v>
                </c:pt>
                <c:pt idx="61">
                  <c:v>25.841999999999999</c:v>
                </c:pt>
                <c:pt idx="62">
                  <c:v>25.841999999999999</c:v>
                </c:pt>
                <c:pt idx="63">
                  <c:v>25.841999999999999</c:v>
                </c:pt>
                <c:pt idx="64">
                  <c:v>25.841999999999999</c:v>
                </c:pt>
                <c:pt idx="65">
                  <c:v>25.841999999999999</c:v>
                </c:pt>
                <c:pt idx="66">
                  <c:v>25.841999999999999</c:v>
                </c:pt>
                <c:pt idx="67">
                  <c:v>25.841999999999999</c:v>
                </c:pt>
                <c:pt idx="68">
                  <c:v>25.841999999999999</c:v>
                </c:pt>
                <c:pt idx="69">
                  <c:v>25.841999999999999</c:v>
                </c:pt>
                <c:pt idx="70">
                  <c:v>25.841999999999999</c:v>
                </c:pt>
                <c:pt idx="71">
                  <c:v>25.841999999999999</c:v>
                </c:pt>
                <c:pt idx="72">
                  <c:v>25.841999999999999</c:v>
                </c:pt>
                <c:pt idx="73">
                  <c:v>25.841999999999999</c:v>
                </c:pt>
                <c:pt idx="74">
                  <c:v>25.841999999999999</c:v>
                </c:pt>
                <c:pt idx="75">
                  <c:v>25.841999999999999</c:v>
                </c:pt>
                <c:pt idx="76">
                  <c:v>25.841999999999999</c:v>
                </c:pt>
                <c:pt idx="77">
                  <c:v>25.841999999999999</c:v>
                </c:pt>
                <c:pt idx="78">
                  <c:v>25.841999999999999</c:v>
                </c:pt>
                <c:pt idx="79">
                  <c:v>25.841999999999999</c:v>
                </c:pt>
                <c:pt idx="80">
                  <c:v>25.841999999999999</c:v>
                </c:pt>
                <c:pt idx="81">
                  <c:v>25.841999999999999</c:v>
                </c:pt>
                <c:pt idx="82">
                  <c:v>25.841999999999999</c:v>
                </c:pt>
                <c:pt idx="83">
                  <c:v>25.841999999999999</c:v>
                </c:pt>
                <c:pt idx="84">
                  <c:v>25.841999999999999</c:v>
                </c:pt>
              </c:numCache>
            </c:numRef>
          </c:val>
          <c:smooth val="0"/>
        </c:ser>
        <c:ser>
          <c:idx val="5"/>
          <c:order val="5"/>
          <c:tx>
            <c:strRef>
              <c:f>July!$G$1</c:f>
              <c:strCache>
                <c:ptCount val="1"/>
                <c:pt idx="0">
                  <c:v>Max</c:v>
                </c:pt>
              </c:strCache>
            </c:strRef>
          </c:tx>
          <c:spPr>
            <a:ln w="28575" cap="rnd">
              <a:solidFill>
                <a:schemeClr val="tx1"/>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July!$G$2:$G$86</c:f>
              <c:numCache>
                <c:formatCode>General</c:formatCode>
                <c:ptCount val="85"/>
                <c:pt idx="0">
                  <c:v>27.62</c:v>
                </c:pt>
                <c:pt idx="1">
                  <c:v>27.62</c:v>
                </c:pt>
                <c:pt idx="2">
                  <c:v>27.62</c:v>
                </c:pt>
                <c:pt idx="3">
                  <c:v>27.62</c:v>
                </c:pt>
                <c:pt idx="4">
                  <c:v>27.62</c:v>
                </c:pt>
                <c:pt idx="5">
                  <c:v>27.62</c:v>
                </c:pt>
                <c:pt idx="6">
                  <c:v>27.62</c:v>
                </c:pt>
                <c:pt idx="7">
                  <c:v>27.62</c:v>
                </c:pt>
                <c:pt idx="8">
                  <c:v>27.62</c:v>
                </c:pt>
                <c:pt idx="9">
                  <c:v>27.62</c:v>
                </c:pt>
                <c:pt idx="10">
                  <c:v>27.62</c:v>
                </c:pt>
                <c:pt idx="11">
                  <c:v>27.62</c:v>
                </c:pt>
                <c:pt idx="12">
                  <c:v>27.62</c:v>
                </c:pt>
                <c:pt idx="13">
                  <c:v>27.62</c:v>
                </c:pt>
                <c:pt idx="14">
                  <c:v>27.62</c:v>
                </c:pt>
                <c:pt idx="15">
                  <c:v>27.62</c:v>
                </c:pt>
                <c:pt idx="16">
                  <c:v>27.62</c:v>
                </c:pt>
                <c:pt idx="17">
                  <c:v>27.62</c:v>
                </c:pt>
                <c:pt idx="18">
                  <c:v>27.62</c:v>
                </c:pt>
                <c:pt idx="19">
                  <c:v>27.62</c:v>
                </c:pt>
                <c:pt idx="20">
                  <c:v>27.62</c:v>
                </c:pt>
                <c:pt idx="21">
                  <c:v>27.62</c:v>
                </c:pt>
                <c:pt idx="22">
                  <c:v>27.62</c:v>
                </c:pt>
                <c:pt idx="23">
                  <c:v>27.62</c:v>
                </c:pt>
                <c:pt idx="24">
                  <c:v>27.62</c:v>
                </c:pt>
                <c:pt idx="25">
                  <c:v>27.62</c:v>
                </c:pt>
                <c:pt idx="26">
                  <c:v>27.62</c:v>
                </c:pt>
                <c:pt idx="27">
                  <c:v>27.62</c:v>
                </c:pt>
                <c:pt idx="28">
                  <c:v>27.62</c:v>
                </c:pt>
                <c:pt idx="29">
                  <c:v>27.62</c:v>
                </c:pt>
                <c:pt idx="30">
                  <c:v>27.62</c:v>
                </c:pt>
                <c:pt idx="31">
                  <c:v>27.62</c:v>
                </c:pt>
                <c:pt idx="32">
                  <c:v>27.62</c:v>
                </c:pt>
                <c:pt idx="33">
                  <c:v>27.62</c:v>
                </c:pt>
                <c:pt idx="34">
                  <c:v>27.62</c:v>
                </c:pt>
                <c:pt idx="35">
                  <c:v>27.62</c:v>
                </c:pt>
                <c:pt idx="36">
                  <c:v>27.62</c:v>
                </c:pt>
                <c:pt idx="37">
                  <c:v>27.62</c:v>
                </c:pt>
                <c:pt idx="38">
                  <c:v>27.62</c:v>
                </c:pt>
                <c:pt idx="39">
                  <c:v>27.62</c:v>
                </c:pt>
                <c:pt idx="40">
                  <c:v>27.62</c:v>
                </c:pt>
                <c:pt idx="41">
                  <c:v>27.62</c:v>
                </c:pt>
                <c:pt idx="42">
                  <c:v>27.62</c:v>
                </c:pt>
                <c:pt idx="43">
                  <c:v>27.62</c:v>
                </c:pt>
                <c:pt idx="44">
                  <c:v>27.62</c:v>
                </c:pt>
                <c:pt idx="45">
                  <c:v>27.62</c:v>
                </c:pt>
                <c:pt idx="46">
                  <c:v>27.62</c:v>
                </c:pt>
                <c:pt idx="47">
                  <c:v>27.62</c:v>
                </c:pt>
                <c:pt idx="48">
                  <c:v>27.62</c:v>
                </c:pt>
                <c:pt idx="49">
                  <c:v>27.62</c:v>
                </c:pt>
                <c:pt idx="50">
                  <c:v>27.62</c:v>
                </c:pt>
                <c:pt idx="51">
                  <c:v>27.62</c:v>
                </c:pt>
                <c:pt idx="52">
                  <c:v>27.62</c:v>
                </c:pt>
                <c:pt idx="53">
                  <c:v>27.62</c:v>
                </c:pt>
                <c:pt idx="54">
                  <c:v>27.62</c:v>
                </c:pt>
                <c:pt idx="55">
                  <c:v>27.62</c:v>
                </c:pt>
                <c:pt idx="56">
                  <c:v>27.62</c:v>
                </c:pt>
                <c:pt idx="57">
                  <c:v>27.62</c:v>
                </c:pt>
                <c:pt idx="58">
                  <c:v>27.62</c:v>
                </c:pt>
                <c:pt idx="59">
                  <c:v>27.62</c:v>
                </c:pt>
                <c:pt idx="60">
                  <c:v>27.62</c:v>
                </c:pt>
                <c:pt idx="61">
                  <c:v>27.62</c:v>
                </c:pt>
                <c:pt idx="62">
                  <c:v>27.62</c:v>
                </c:pt>
                <c:pt idx="63">
                  <c:v>27.62</c:v>
                </c:pt>
                <c:pt idx="64">
                  <c:v>27.62</c:v>
                </c:pt>
                <c:pt idx="65">
                  <c:v>27.62</c:v>
                </c:pt>
                <c:pt idx="66">
                  <c:v>27.62</c:v>
                </c:pt>
                <c:pt idx="67">
                  <c:v>27.62</c:v>
                </c:pt>
                <c:pt idx="68">
                  <c:v>27.62</c:v>
                </c:pt>
                <c:pt idx="69">
                  <c:v>27.62</c:v>
                </c:pt>
                <c:pt idx="70">
                  <c:v>27.62</c:v>
                </c:pt>
                <c:pt idx="71">
                  <c:v>27.62</c:v>
                </c:pt>
                <c:pt idx="72">
                  <c:v>27.62</c:v>
                </c:pt>
                <c:pt idx="73">
                  <c:v>27.62</c:v>
                </c:pt>
                <c:pt idx="74">
                  <c:v>27.62</c:v>
                </c:pt>
                <c:pt idx="75">
                  <c:v>27.62</c:v>
                </c:pt>
                <c:pt idx="76">
                  <c:v>27.62</c:v>
                </c:pt>
                <c:pt idx="77">
                  <c:v>27.62</c:v>
                </c:pt>
                <c:pt idx="78">
                  <c:v>27.62</c:v>
                </c:pt>
                <c:pt idx="79">
                  <c:v>27.62</c:v>
                </c:pt>
                <c:pt idx="80">
                  <c:v>27.62</c:v>
                </c:pt>
                <c:pt idx="81">
                  <c:v>27.62</c:v>
                </c:pt>
                <c:pt idx="82">
                  <c:v>27.62</c:v>
                </c:pt>
                <c:pt idx="83">
                  <c:v>27.62</c:v>
                </c:pt>
                <c:pt idx="84">
                  <c:v>27.62</c:v>
                </c:pt>
              </c:numCache>
            </c:numRef>
          </c:val>
          <c:smooth val="0"/>
        </c:ser>
        <c:ser>
          <c:idx val="6"/>
          <c:order val="6"/>
          <c:tx>
            <c:strRef>
              <c:f>July!#REF!</c:f>
              <c:strCache>
                <c:ptCount val="1"/>
                <c:pt idx="0">
                  <c:v>#REF!</c:v>
                </c:pt>
              </c:strCache>
            </c:strRef>
          </c:tx>
          <c:spPr>
            <a:ln w="28575" cap="rnd">
              <a:solidFill>
                <a:schemeClr val="accent1">
                  <a:lumMod val="60000"/>
                </a:schemeClr>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July!#REF!</c:f>
              <c:numCache>
                <c:formatCode>General</c:formatCode>
                <c:ptCount val="1"/>
                <c:pt idx="0">
                  <c:v>1</c:v>
                </c:pt>
              </c:numCache>
            </c:numRef>
          </c:val>
          <c:smooth val="0"/>
        </c:ser>
        <c:dLbls>
          <c:showLegendKey val="0"/>
          <c:showVal val="0"/>
          <c:showCatName val="0"/>
          <c:showSerName val="0"/>
          <c:showPercent val="0"/>
          <c:showBubbleSize val="0"/>
        </c:dLbls>
        <c:smooth val="0"/>
        <c:axId val="163017496"/>
        <c:axId val="162995560"/>
      </c:lineChart>
      <c:dateAx>
        <c:axId val="163017496"/>
        <c:scaling>
          <c:orientation val="minMax"/>
        </c:scaling>
        <c:delete val="0"/>
        <c:axPos val="b"/>
        <c:numFmt formatCode="General" sourceLinked="1"/>
        <c:majorTickMark val="out"/>
        <c:minorTickMark val="out"/>
        <c:tickLblPos val="nextTo"/>
        <c:spPr>
          <a:noFill/>
          <a:ln w="9525" cap="flat" cmpd="sng" algn="ctr">
            <a:solidFill>
              <a:schemeClr val="tx1"/>
            </a:solidFill>
            <a:round/>
          </a:ln>
          <a:effectLst/>
        </c:spPr>
        <c:txPr>
          <a:bodyPr rot="-2400000" spcFirstLastPara="1" vertOverflow="ellipsis" wrap="square" anchor="ctr" anchorCtr="1"/>
          <a:lstStyle/>
          <a:p>
            <a:pPr>
              <a:defRPr sz="1400" b="0" i="0" u="none" strike="noStrike" kern="1200" baseline="0">
                <a:solidFill>
                  <a:srgbClr val="000000"/>
                </a:solidFill>
                <a:latin typeface="Century Gothic" panose="020B0502020202020204" pitchFamily="34" charset="0"/>
                <a:ea typeface="+mn-ea"/>
                <a:cs typeface="Arial" panose="020B0604020202020204" pitchFamily="34" charset="0"/>
              </a:defRPr>
            </a:pPr>
            <a:endParaRPr lang="en-US"/>
          </a:p>
        </c:txPr>
        <c:crossAx val="162995560"/>
        <c:crosses val="autoZero"/>
        <c:auto val="0"/>
        <c:lblOffset val="100"/>
        <c:baseTimeUnit val="days"/>
        <c:majorUnit val="10"/>
        <c:majorTimeUnit val="days"/>
        <c:minorUnit val="5"/>
        <c:minorTimeUnit val="days"/>
      </c:dateAx>
      <c:valAx>
        <c:axId val="162995560"/>
        <c:scaling>
          <c:orientation val="minMax"/>
          <c:max val="28"/>
          <c:min val="24"/>
        </c:scaling>
        <c:delete val="0"/>
        <c:axPos val="l"/>
        <c:numFmt formatCode="#,##0" sourceLinked="0"/>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rgbClr val="000000"/>
                </a:solidFill>
                <a:latin typeface="Century Gothic" panose="020B0502020202020204" pitchFamily="34" charset="0"/>
                <a:ea typeface="+mn-ea"/>
                <a:cs typeface="Arial" panose="020B0604020202020204" pitchFamily="34" charset="0"/>
              </a:defRPr>
            </a:pPr>
            <a:endParaRPr lang="en-US"/>
          </a:p>
        </c:txPr>
        <c:crossAx val="163017496"/>
        <c:crosses val="autoZero"/>
        <c:crossBetween val="between"/>
        <c:minorUnit val="0.5"/>
      </c:valAx>
      <c:spPr>
        <a:noFill/>
        <a:ln>
          <a:noFill/>
        </a:ln>
        <a:effectLst/>
      </c:spPr>
    </c:plotArea>
    <c:plotVisOnly val="1"/>
    <c:dispBlanksAs val="gap"/>
    <c:showDLblsOverMax val="0"/>
  </c:chart>
  <c:spPr>
    <a:noFill/>
    <a:ln>
      <a:noFill/>
    </a:ln>
    <a:effectLst/>
  </c:spPr>
  <c:txPr>
    <a:bodyPr/>
    <a:lstStyle/>
    <a:p>
      <a:pPr>
        <a:defRPr>
          <a:latin typeface="Garamond" panose="02020404030301010803" pitchFamily="18" charset="0"/>
          <a:cs typeface="Arial" panose="020B0604020202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05114483542757E-2"/>
          <c:y val="6.6129815159216329E-2"/>
          <c:w val="0.85375677130627348"/>
          <c:h val="0.69064729626560761"/>
        </c:manualLayout>
      </c:layout>
      <c:lineChart>
        <c:grouping val="standard"/>
        <c:varyColors val="0"/>
        <c:ser>
          <c:idx val="1"/>
          <c:order val="0"/>
          <c:tx>
            <c:strRef>
              <c:f>May!$B$1</c:f>
              <c:strCache>
                <c:ptCount val="1"/>
                <c:pt idx="0">
                  <c:v>Commit</c:v>
                </c:pt>
              </c:strCache>
            </c:strRef>
          </c:tx>
          <c:spPr>
            <a:ln w="28575" cap="rnd">
              <a:solidFill>
                <a:srgbClr val="FFFF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May!$B$2:$B$86</c:f>
              <c:numCache>
                <c:formatCode>General</c:formatCode>
                <c:ptCount val="85"/>
                <c:pt idx="0">
                  <c:v>20.24440999999905</c:v>
                </c:pt>
                <c:pt idx="1">
                  <c:v>20.549310000000048</c:v>
                </c:pt>
                <c:pt idx="2">
                  <c:v>20.420040000000029</c:v>
                </c:pt>
                <c:pt idx="3">
                  <c:v>20.274960000000021</c:v>
                </c:pt>
                <c:pt idx="4">
                  <c:v>20.099329999999043</c:v>
                </c:pt>
                <c:pt idx="5">
                  <c:v>20.537189999999043</c:v>
                </c:pt>
                <c:pt idx="6">
                  <c:v>20.409509999999045</c:v>
                </c:pt>
                <c:pt idx="7">
                  <c:v>20.021449999999049</c:v>
                </c:pt>
                <c:pt idx="8">
                  <c:v>19.630329999999049</c:v>
                </c:pt>
                <c:pt idx="9">
                  <c:v>20.425530000000037</c:v>
                </c:pt>
                <c:pt idx="10">
                  <c:v>19.974970000000042</c:v>
                </c:pt>
                <c:pt idx="11">
                  <c:v>19.696130000000039</c:v>
                </c:pt>
                <c:pt idx="12">
                  <c:v>19.845569999999043</c:v>
                </c:pt>
                <c:pt idx="13">
                  <c:v>20.373590000000036</c:v>
                </c:pt>
                <c:pt idx="14">
                  <c:v>20.97822999999903</c:v>
                </c:pt>
                <c:pt idx="15">
                  <c:v>20.26293000000004</c:v>
                </c:pt>
                <c:pt idx="16">
                  <c:v>19.98628999999903</c:v>
                </c:pt>
                <c:pt idx="17">
                  <c:v>20.523769999999047</c:v>
                </c:pt>
                <c:pt idx="18">
                  <c:v>20.245750000000044</c:v>
                </c:pt>
                <c:pt idx="19">
                  <c:v>20.58322000000004</c:v>
                </c:pt>
                <c:pt idx="20">
                  <c:v>20.177609999999049</c:v>
                </c:pt>
                <c:pt idx="21">
                  <c:v>20.310210000000041</c:v>
                </c:pt>
                <c:pt idx="22">
                  <c:v>20.150169999999036</c:v>
                </c:pt>
                <c:pt idx="23">
                  <c:v>20.58471000000003</c:v>
                </c:pt>
                <c:pt idx="24">
                  <c:v>20.357139999999049</c:v>
                </c:pt>
                <c:pt idx="25">
                  <c:v>20.023340000000019</c:v>
                </c:pt>
                <c:pt idx="26">
                  <c:v>21.096030000000042</c:v>
                </c:pt>
                <c:pt idx="27">
                  <c:v>19.615780000000029</c:v>
                </c:pt>
                <c:pt idx="28">
                  <c:v>20.572019999999043</c:v>
                </c:pt>
                <c:pt idx="29">
                  <c:v>19.693439999999043</c:v>
                </c:pt>
                <c:pt idx="30">
                  <c:v>20.586389999999028</c:v>
                </c:pt>
                <c:pt idx="31">
                  <c:v>20.418699999999035</c:v>
                </c:pt>
                <c:pt idx="32">
                  <c:v>20.139550000000042</c:v>
                </c:pt>
                <c:pt idx="33">
                  <c:v>20.731959999999049</c:v>
                </c:pt>
                <c:pt idx="34">
                  <c:v>20.645349999999041</c:v>
                </c:pt>
                <c:pt idx="35">
                  <c:v>20.083830000000034</c:v>
                </c:pt>
                <c:pt idx="36">
                  <c:v>20.292929999999046</c:v>
                </c:pt>
                <c:pt idx="37">
                  <c:v>19.915949999999043</c:v>
                </c:pt>
                <c:pt idx="38">
                  <c:v>20.583949999999049</c:v>
                </c:pt>
                <c:pt idx="39">
                  <c:v>20.282979999999043</c:v>
                </c:pt>
                <c:pt idx="40">
                  <c:v>19.886189999999033</c:v>
                </c:pt>
                <c:pt idx="41">
                  <c:v>19.895349999999041</c:v>
                </c:pt>
                <c:pt idx="42">
                  <c:v>20.397939999999039</c:v>
                </c:pt>
                <c:pt idx="43">
                  <c:v>20.362389999999039</c:v>
                </c:pt>
                <c:pt idx="44">
                  <c:v>19.981010000000026</c:v>
                </c:pt>
                <c:pt idx="45">
                  <c:v>20.18199999999905</c:v>
                </c:pt>
                <c:pt idx="46">
                  <c:v>20.350090000000023</c:v>
                </c:pt>
                <c:pt idx="47">
                  <c:v>20.573450000000037</c:v>
                </c:pt>
                <c:pt idx="48">
                  <c:v>20.647790000000043</c:v>
                </c:pt>
                <c:pt idx="49">
                  <c:v>20.305319999999028</c:v>
                </c:pt>
                <c:pt idx="50">
                  <c:v>20.578729999999041</c:v>
                </c:pt>
                <c:pt idx="51">
                  <c:v>20.321130000000039</c:v>
                </c:pt>
                <c:pt idx="52">
                  <c:v>20.346730000000036</c:v>
                </c:pt>
                <c:pt idx="53">
                  <c:v>20.54269000000005</c:v>
                </c:pt>
                <c:pt idx="54">
                  <c:v>20.309749999999042</c:v>
                </c:pt>
                <c:pt idx="55">
                  <c:v>20.16876000000002</c:v>
                </c:pt>
                <c:pt idx="56">
                  <c:v>20.48431000000005</c:v>
                </c:pt>
                <c:pt idx="57">
                  <c:v>19.885340000000042</c:v>
                </c:pt>
                <c:pt idx="58">
                  <c:v>20.248320000000035</c:v>
                </c:pt>
                <c:pt idx="59">
                  <c:v>20.811760000000049</c:v>
                </c:pt>
                <c:pt idx="60">
                  <c:v>20.44154999999904</c:v>
                </c:pt>
                <c:pt idx="61">
                  <c:v>20.95822000000004</c:v>
                </c:pt>
                <c:pt idx="62">
                  <c:v>20.843319999999039</c:v>
                </c:pt>
                <c:pt idx="63">
                  <c:v>20.121059999999034</c:v>
                </c:pt>
                <c:pt idx="64">
                  <c:v>20.581749999999033</c:v>
                </c:pt>
                <c:pt idx="65">
                  <c:v>20.371000000000038</c:v>
                </c:pt>
                <c:pt idx="66">
                  <c:v>20.671840000000032</c:v>
                </c:pt>
                <c:pt idx="67">
                  <c:v>20.302420000000041</c:v>
                </c:pt>
                <c:pt idx="68">
                  <c:v>20.249600000000044</c:v>
                </c:pt>
                <c:pt idx="69">
                  <c:v>19.893150000000048</c:v>
                </c:pt>
                <c:pt idx="70">
                  <c:v>20.41151999999903</c:v>
                </c:pt>
                <c:pt idx="71">
                  <c:v>20.327629999999033</c:v>
                </c:pt>
                <c:pt idx="72">
                  <c:v>20.746880000000033</c:v>
                </c:pt>
                <c:pt idx="73">
                  <c:v>19.986469999999031</c:v>
                </c:pt>
                <c:pt idx="74">
                  <c:v>19.845700000000022</c:v>
                </c:pt>
                <c:pt idx="75">
                  <c:v>20.449060000000031</c:v>
                </c:pt>
                <c:pt idx="76">
                  <c:v>20.632039999998995</c:v>
                </c:pt>
                <c:pt idx="77">
                  <c:v>20.008020000000045</c:v>
                </c:pt>
                <c:pt idx="78">
                  <c:v>20.516600000000039</c:v>
                </c:pt>
                <c:pt idx="79">
                  <c:v>19.776539999999045</c:v>
                </c:pt>
                <c:pt idx="80">
                  <c:v>20.676900000000046</c:v>
                </c:pt>
                <c:pt idx="81">
                  <c:v>20.082329999999047</c:v>
                </c:pt>
                <c:pt idx="82">
                  <c:v>20.713459999999031</c:v>
                </c:pt>
                <c:pt idx="83">
                  <c:v>20.336110000000019</c:v>
                </c:pt>
                <c:pt idx="84">
                  <c:v>20.44088000000005</c:v>
                </c:pt>
              </c:numCache>
            </c:numRef>
          </c:val>
          <c:smooth val="0"/>
        </c:ser>
        <c:ser>
          <c:idx val="2"/>
          <c:order val="1"/>
          <c:tx>
            <c:strRef>
              <c:f>May!$C$1</c:f>
              <c:strCache>
                <c:ptCount val="1"/>
                <c:pt idx="0">
                  <c:v>Low1B</c:v>
                </c:pt>
              </c:strCache>
            </c:strRef>
          </c:tx>
          <c:spPr>
            <a:ln w="28575" cap="rnd">
              <a:solidFill>
                <a:srgbClr val="FFC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May!$C$2:$C$86</c:f>
              <c:numCache>
                <c:formatCode>General</c:formatCode>
                <c:ptCount val="85"/>
                <c:pt idx="0">
                  <c:v>19.944510000000037</c:v>
                </c:pt>
                <c:pt idx="1">
                  <c:v>20.82009000000005</c:v>
                </c:pt>
                <c:pt idx="2">
                  <c:v>20.078119999999046</c:v>
                </c:pt>
                <c:pt idx="3">
                  <c:v>20.834500000000048</c:v>
                </c:pt>
                <c:pt idx="4">
                  <c:v>20.254209999999034</c:v>
                </c:pt>
                <c:pt idx="5">
                  <c:v>20.603719999999043</c:v>
                </c:pt>
                <c:pt idx="6">
                  <c:v>20.97822999999903</c:v>
                </c:pt>
                <c:pt idx="7">
                  <c:v>20.892660000000035</c:v>
                </c:pt>
                <c:pt idx="8">
                  <c:v>20.527460000000019</c:v>
                </c:pt>
                <c:pt idx="9">
                  <c:v>19.96727999999905</c:v>
                </c:pt>
                <c:pt idx="10">
                  <c:v>20.541649999999038</c:v>
                </c:pt>
                <c:pt idx="11">
                  <c:v>20.902579999999034</c:v>
                </c:pt>
                <c:pt idx="12">
                  <c:v>20.805229999999028</c:v>
                </c:pt>
                <c:pt idx="13">
                  <c:v>20.417720000000031</c:v>
                </c:pt>
                <c:pt idx="14">
                  <c:v>20.949980000000039</c:v>
                </c:pt>
                <c:pt idx="15">
                  <c:v>20.785090000000025</c:v>
                </c:pt>
                <c:pt idx="16">
                  <c:v>20.920249999999044</c:v>
                </c:pt>
                <c:pt idx="17">
                  <c:v>20.399010000000033</c:v>
                </c:pt>
                <c:pt idx="18">
                  <c:v>20.204159999999035</c:v>
                </c:pt>
                <c:pt idx="19">
                  <c:v>20.848870000000034</c:v>
                </c:pt>
                <c:pt idx="20">
                  <c:v>21.135160000000042</c:v>
                </c:pt>
                <c:pt idx="21">
                  <c:v>20.510129999999037</c:v>
                </c:pt>
                <c:pt idx="22">
                  <c:v>21.023679999999047</c:v>
                </c:pt>
                <c:pt idx="23">
                  <c:v>20.676289999999028</c:v>
                </c:pt>
                <c:pt idx="24">
                  <c:v>21.177389999999036</c:v>
                </c:pt>
                <c:pt idx="25">
                  <c:v>20.677940000000035</c:v>
                </c:pt>
                <c:pt idx="26">
                  <c:v>21.127710000000036</c:v>
                </c:pt>
                <c:pt idx="27">
                  <c:v>21.40151000000003</c:v>
                </c:pt>
                <c:pt idx="28">
                  <c:v>21.213890000000049</c:v>
                </c:pt>
                <c:pt idx="29">
                  <c:v>21.205529999999044</c:v>
                </c:pt>
                <c:pt idx="30">
                  <c:v>21.099759999999037</c:v>
                </c:pt>
                <c:pt idx="31">
                  <c:v>20.637629999999035</c:v>
                </c:pt>
                <c:pt idx="32">
                  <c:v>20.681570000000022</c:v>
                </c:pt>
                <c:pt idx="33">
                  <c:v>21.021569999999031</c:v>
                </c:pt>
                <c:pt idx="34">
                  <c:v>21.24983999999904</c:v>
                </c:pt>
                <c:pt idx="35">
                  <c:v>20.816740000000038</c:v>
                </c:pt>
                <c:pt idx="36">
                  <c:v>20.934720000000027</c:v>
                </c:pt>
                <c:pt idx="37">
                  <c:v>20.716789999999037</c:v>
                </c:pt>
                <c:pt idx="38">
                  <c:v>21.291890000000024</c:v>
                </c:pt>
                <c:pt idx="39">
                  <c:v>21.103570000000047</c:v>
                </c:pt>
                <c:pt idx="40">
                  <c:v>21.165029999999035</c:v>
                </c:pt>
                <c:pt idx="41">
                  <c:v>21.432920000000024</c:v>
                </c:pt>
                <c:pt idx="42">
                  <c:v>20.820430000000044</c:v>
                </c:pt>
                <c:pt idx="43">
                  <c:v>20.672810000000027</c:v>
                </c:pt>
                <c:pt idx="44">
                  <c:v>21.310390000000041</c:v>
                </c:pt>
                <c:pt idx="45">
                  <c:v>21.073999999999046</c:v>
                </c:pt>
                <c:pt idx="46">
                  <c:v>21.080799999999044</c:v>
                </c:pt>
                <c:pt idx="47">
                  <c:v>20.684529999999029</c:v>
                </c:pt>
                <c:pt idx="48">
                  <c:v>20.919729999999049</c:v>
                </c:pt>
                <c:pt idx="49">
                  <c:v>21.226219999999046</c:v>
                </c:pt>
                <c:pt idx="50">
                  <c:v>21.561549999999045</c:v>
                </c:pt>
                <c:pt idx="51">
                  <c:v>21.49431999999905</c:v>
                </c:pt>
                <c:pt idx="52">
                  <c:v>21.325489999999036</c:v>
                </c:pt>
                <c:pt idx="53">
                  <c:v>21.328240000000051</c:v>
                </c:pt>
                <c:pt idx="54">
                  <c:v>20.885799999999051</c:v>
                </c:pt>
                <c:pt idx="55">
                  <c:v>20.645779999999036</c:v>
                </c:pt>
                <c:pt idx="56">
                  <c:v>21.24440999999905</c:v>
                </c:pt>
                <c:pt idx="57">
                  <c:v>20.996700000000033</c:v>
                </c:pt>
                <c:pt idx="58">
                  <c:v>21.331990000000019</c:v>
                </c:pt>
                <c:pt idx="59">
                  <c:v>21.608150000000023</c:v>
                </c:pt>
                <c:pt idx="60">
                  <c:v>20.945460000000026</c:v>
                </c:pt>
                <c:pt idx="61">
                  <c:v>21.474480000000028</c:v>
                </c:pt>
                <c:pt idx="62">
                  <c:v>21.564170000000047</c:v>
                </c:pt>
                <c:pt idx="63">
                  <c:v>21.124780000000044</c:v>
                </c:pt>
                <c:pt idx="64">
                  <c:v>21.03579000000002</c:v>
                </c:pt>
                <c:pt idx="65">
                  <c:v>21.023310000000038</c:v>
                </c:pt>
                <c:pt idx="66">
                  <c:v>21.141600000000039</c:v>
                </c:pt>
                <c:pt idx="67">
                  <c:v>21.080900000000042</c:v>
                </c:pt>
                <c:pt idx="68">
                  <c:v>20.898859999999047</c:v>
                </c:pt>
                <c:pt idx="69">
                  <c:v>21.479489999999032</c:v>
                </c:pt>
                <c:pt idx="70">
                  <c:v>20.793539999999041</c:v>
                </c:pt>
                <c:pt idx="71">
                  <c:v>21.534450000000049</c:v>
                </c:pt>
                <c:pt idx="72">
                  <c:v>21.246090000000038</c:v>
                </c:pt>
                <c:pt idx="73">
                  <c:v>21.19118999999904</c:v>
                </c:pt>
                <c:pt idx="74">
                  <c:v>21.245660000000044</c:v>
                </c:pt>
                <c:pt idx="75">
                  <c:v>21.051050000000032</c:v>
                </c:pt>
                <c:pt idx="76">
                  <c:v>21.484610000000032</c:v>
                </c:pt>
                <c:pt idx="77">
                  <c:v>21.437890000000039</c:v>
                </c:pt>
                <c:pt idx="78">
                  <c:v>20.96926000000002</c:v>
                </c:pt>
                <c:pt idx="79">
                  <c:v>21.487999999999033</c:v>
                </c:pt>
                <c:pt idx="80">
                  <c:v>21.183800000000019</c:v>
                </c:pt>
                <c:pt idx="81">
                  <c:v>20.909360000000049</c:v>
                </c:pt>
                <c:pt idx="82">
                  <c:v>21.37474999999904</c:v>
                </c:pt>
                <c:pt idx="83">
                  <c:v>20.950889999999049</c:v>
                </c:pt>
                <c:pt idx="84">
                  <c:v>21.31636999999904</c:v>
                </c:pt>
              </c:numCache>
            </c:numRef>
          </c:val>
          <c:smooth val="0"/>
        </c:ser>
        <c:ser>
          <c:idx val="3"/>
          <c:order val="2"/>
          <c:tx>
            <c:strRef>
              <c:f>May!$D$1</c:f>
              <c:strCache>
                <c:ptCount val="1"/>
                <c:pt idx="0">
                  <c:v>Med A1B</c:v>
                </c:pt>
              </c:strCache>
            </c:strRef>
          </c:tx>
          <c:spPr>
            <a:ln w="28575" cap="rnd">
              <a:solidFill>
                <a:srgbClr val="FF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May!$D$2:$D$86</c:f>
              <c:numCache>
                <c:formatCode>General</c:formatCode>
                <c:ptCount val="85"/>
                <c:pt idx="0">
                  <c:v>20.595060000000046</c:v>
                </c:pt>
                <c:pt idx="1">
                  <c:v>20.398099999999033</c:v>
                </c:pt>
                <c:pt idx="2">
                  <c:v>20.199879999999041</c:v>
                </c:pt>
                <c:pt idx="3">
                  <c:v>20.368800000000022</c:v>
                </c:pt>
                <c:pt idx="4">
                  <c:v>20.979759999999033</c:v>
                </c:pt>
                <c:pt idx="5">
                  <c:v>20.158260000000041</c:v>
                </c:pt>
                <c:pt idx="6">
                  <c:v>20.752859999999032</c:v>
                </c:pt>
                <c:pt idx="7">
                  <c:v>20.486349999999049</c:v>
                </c:pt>
                <c:pt idx="8">
                  <c:v>20.739400000000046</c:v>
                </c:pt>
                <c:pt idx="9">
                  <c:v>20.427029999999036</c:v>
                </c:pt>
                <c:pt idx="10">
                  <c:v>20.345270000000028</c:v>
                </c:pt>
                <c:pt idx="11">
                  <c:v>20.876639999999043</c:v>
                </c:pt>
                <c:pt idx="12">
                  <c:v>20.622670000000028</c:v>
                </c:pt>
                <c:pt idx="13">
                  <c:v>20.883200000000045</c:v>
                </c:pt>
                <c:pt idx="14">
                  <c:v>20.61119999999903</c:v>
                </c:pt>
                <c:pt idx="15">
                  <c:v>20.397030000000029</c:v>
                </c:pt>
                <c:pt idx="16">
                  <c:v>20.937310000000025</c:v>
                </c:pt>
                <c:pt idx="17">
                  <c:v>20.731230000000039</c:v>
                </c:pt>
                <c:pt idx="18">
                  <c:v>20.691889999999034</c:v>
                </c:pt>
                <c:pt idx="19">
                  <c:v>20.764640000000043</c:v>
                </c:pt>
                <c:pt idx="20">
                  <c:v>20.842219999999031</c:v>
                </c:pt>
                <c:pt idx="21">
                  <c:v>20.862080000000049</c:v>
                </c:pt>
                <c:pt idx="22">
                  <c:v>20.987659999999039</c:v>
                </c:pt>
                <c:pt idx="23">
                  <c:v>20.965079999999034</c:v>
                </c:pt>
                <c:pt idx="24">
                  <c:v>21.227349999999035</c:v>
                </c:pt>
                <c:pt idx="25">
                  <c:v>20.747800000000041</c:v>
                </c:pt>
                <c:pt idx="26">
                  <c:v>21.395410000000027</c:v>
                </c:pt>
                <c:pt idx="27">
                  <c:v>21.51744999999903</c:v>
                </c:pt>
                <c:pt idx="28">
                  <c:v>21.193689999999037</c:v>
                </c:pt>
                <c:pt idx="29">
                  <c:v>21.759060000000034</c:v>
                </c:pt>
                <c:pt idx="30">
                  <c:v>21.150599999999031</c:v>
                </c:pt>
                <c:pt idx="31">
                  <c:v>21.022450000000049</c:v>
                </c:pt>
                <c:pt idx="32">
                  <c:v>21.381130000000041</c:v>
                </c:pt>
                <c:pt idx="33">
                  <c:v>21.930229999999028</c:v>
                </c:pt>
                <c:pt idx="34">
                  <c:v>21.256490000000042</c:v>
                </c:pt>
                <c:pt idx="35">
                  <c:v>21.458090000000027</c:v>
                </c:pt>
                <c:pt idx="36">
                  <c:v>21.50947999999903</c:v>
                </c:pt>
                <c:pt idx="37">
                  <c:v>21.37551000000002</c:v>
                </c:pt>
                <c:pt idx="38">
                  <c:v>21.801079999999047</c:v>
                </c:pt>
                <c:pt idx="39">
                  <c:v>20.982110000000034</c:v>
                </c:pt>
                <c:pt idx="40">
                  <c:v>21.885460000000023</c:v>
                </c:pt>
                <c:pt idx="41">
                  <c:v>21.703240000000051</c:v>
                </c:pt>
                <c:pt idx="42">
                  <c:v>21.616169999999045</c:v>
                </c:pt>
                <c:pt idx="43">
                  <c:v>21.213589999999044</c:v>
                </c:pt>
                <c:pt idx="44">
                  <c:v>21.431880000000035</c:v>
                </c:pt>
                <c:pt idx="45">
                  <c:v>21.459770000000049</c:v>
                </c:pt>
                <c:pt idx="46">
                  <c:v>21.603390000000047</c:v>
                </c:pt>
                <c:pt idx="47">
                  <c:v>21.353660000000048</c:v>
                </c:pt>
                <c:pt idx="48">
                  <c:v>21.331290000000024</c:v>
                </c:pt>
                <c:pt idx="49">
                  <c:v>22.11071000000004</c:v>
                </c:pt>
                <c:pt idx="50">
                  <c:v>21.821740000000034</c:v>
                </c:pt>
                <c:pt idx="51">
                  <c:v>22.136009999999033</c:v>
                </c:pt>
                <c:pt idx="52">
                  <c:v>21.788289999998995</c:v>
                </c:pt>
                <c:pt idx="53">
                  <c:v>22.019130000000018</c:v>
                </c:pt>
                <c:pt idx="54">
                  <c:v>21.642849999999044</c:v>
                </c:pt>
                <c:pt idx="55">
                  <c:v>22.169210000000021</c:v>
                </c:pt>
                <c:pt idx="56">
                  <c:v>21.72311000000002</c:v>
                </c:pt>
                <c:pt idx="57">
                  <c:v>22.112049999999044</c:v>
                </c:pt>
                <c:pt idx="58">
                  <c:v>21.699179999999046</c:v>
                </c:pt>
                <c:pt idx="59">
                  <c:v>22.100119999999038</c:v>
                </c:pt>
                <c:pt idx="60">
                  <c:v>22.287900000000036</c:v>
                </c:pt>
                <c:pt idx="61">
                  <c:v>22.170890000000043</c:v>
                </c:pt>
                <c:pt idx="62">
                  <c:v>22.098809999999048</c:v>
                </c:pt>
                <c:pt idx="63">
                  <c:v>21.866390000000024</c:v>
                </c:pt>
                <c:pt idx="64">
                  <c:v>21.572410000000048</c:v>
                </c:pt>
                <c:pt idx="65">
                  <c:v>22.317649999999048</c:v>
                </c:pt>
                <c:pt idx="66">
                  <c:v>21.639699999999038</c:v>
                </c:pt>
                <c:pt idx="67">
                  <c:v>21.860280000000046</c:v>
                </c:pt>
                <c:pt idx="68">
                  <c:v>21.62868999999904</c:v>
                </c:pt>
                <c:pt idx="69">
                  <c:v>22.017329999999049</c:v>
                </c:pt>
                <c:pt idx="70">
                  <c:v>21.813259999999048</c:v>
                </c:pt>
                <c:pt idx="71">
                  <c:v>21.649989999999036</c:v>
                </c:pt>
                <c:pt idx="72">
                  <c:v>21.706929999999033</c:v>
                </c:pt>
                <c:pt idx="73">
                  <c:v>22.330160000000035</c:v>
                </c:pt>
                <c:pt idx="74">
                  <c:v>21.802209999999036</c:v>
                </c:pt>
                <c:pt idx="75">
                  <c:v>21.935910000000035</c:v>
                </c:pt>
                <c:pt idx="76">
                  <c:v>22.286249999999029</c:v>
                </c:pt>
                <c:pt idx="77">
                  <c:v>22.185109999999042</c:v>
                </c:pt>
                <c:pt idx="78">
                  <c:v>21.950460000000021</c:v>
                </c:pt>
                <c:pt idx="79">
                  <c:v>22.136220000000037</c:v>
                </c:pt>
                <c:pt idx="80">
                  <c:v>22.019310000000019</c:v>
                </c:pt>
                <c:pt idx="81">
                  <c:v>21.831200000000024</c:v>
                </c:pt>
                <c:pt idx="82">
                  <c:v>21.978850000000023</c:v>
                </c:pt>
                <c:pt idx="83">
                  <c:v>22.426259999999047</c:v>
                </c:pt>
                <c:pt idx="84">
                  <c:v>22.162290000000041</c:v>
                </c:pt>
              </c:numCache>
            </c:numRef>
          </c:val>
          <c:smooth val="0"/>
        </c:ser>
        <c:ser>
          <c:idx val="4"/>
          <c:order val="3"/>
          <c:tx>
            <c:strRef>
              <c:f>May!$E$1</c:f>
              <c:strCache>
                <c:ptCount val="1"/>
                <c:pt idx="0">
                  <c:v>High A2</c:v>
                </c:pt>
              </c:strCache>
            </c:strRef>
          </c:tx>
          <c:spPr>
            <a:ln w="28575" cap="rnd">
              <a:solidFill>
                <a:srgbClr val="C0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May!$E$2:$E$86</c:f>
              <c:numCache>
                <c:formatCode>General</c:formatCode>
                <c:ptCount val="85"/>
                <c:pt idx="0">
                  <c:v>20.331260000000043</c:v>
                </c:pt>
                <c:pt idx="1">
                  <c:v>20.311490000000049</c:v>
                </c:pt>
                <c:pt idx="2">
                  <c:v>20.542049999999051</c:v>
                </c:pt>
                <c:pt idx="3">
                  <c:v>20.178120000000035</c:v>
                </c:pt>
                <c:pt idx="4">
                  <c:v>20.587270000000046</c:v>
                </c:pt>
                <c:pt idx="5">
                  <c:v>20.814049999999042</c:v>
                </c:pt>
                <c:pt idx="6">
                  <c:v>20.653380000000027</c:v>
                </c:pt>
                <c:pt idx="7">
                  <c:v>20.781730000000039</c:v>
                </c:pt>
                <c:pt idx="8">
                  <c:v>20.313649999999029</c:v>
                </c:pt>
                <c:pt idx="9">
                  <c:v>20.913629999999046</c:v>
                </c:pt>
                <c:pt idx="10">
                  <c:v>20.71736999999905</c:v>
                </c:pt>
                <c:pt idx="11">
                  <c:v>20.337610000000041</c:v>
                </c:pt>
                <c:pt idx="12">
                  <c:v>20.517419999999049</c:v>
                </c:pt>
                <c:pt idx="13">
                  <c:v>20.607630000000029</c:v>
                </c:pt>
                <c:pt idx="14">
                  <c:v>20.940329999999051</c:v>
                </c:pt>
                <c:pt idx="15">
                  <c:v>20.797170000000051</c:v>
                </c:pt>
                <c:pt idx="16">
                  <c:v>20.93398000000002</c:v>
                </c:pt>
                <c:pt idx="17">
                  <c:v>20.573819999999046</c:v>
                </c:pt>
                <c:pt idx="18">
                  <c:v>20.652669999999034</c:v>
                </c:pt>
                <c:pt idx="19">
                  <c:v>20.918120000000044</c:v>
                </c:pt>
                <c:pt idx="20">
                  <c:v>21.059229999999047</c:v>
                </c:pt>
                <c:pt idx="21">
                  <c:v>21.052299999999036</c:v>
                </c:pt>
                <c:pt idx="22">
                  <c:v>20.698480000000018</c:v>
                </c:pt>
                <c:pt idx="23">
                  <c:v>21.871790000000033</c:v>
                </c:pt>
                <c:pt idx="24">
                  <c:v>20.537040000000047</c:v>
                </c:pt>
                <c:pt idx="25">
                  <c:v>21.040609999999049</c:v>
                </c:pt>
                <c:pt idx="26">
                  <c:v>20.68679000000003</c:v>
                </c:pt>
                <c:pt idx="27">
                  <c:v>20.905970000000025</c:v>
                </c:pt>
                <c:pt idx="28">
                  <c:v>21.489860000000022</c:v>
                </c:pt>
                <c:pt idx="29">
                  <c:v>21.187310000000025</c:v>
                </c:pt>
                <c:pt idx="30">
                  <c:v>21.261499999999046</c:v>
                </c:pt>
                <c:pt idx="31">
                  <c:v>20.997980000000041</c:v>
                </c:pt>
                <c:pt idx="32">
                  <c:v>21.053800000000024</c:v>
                </c:pt>
                <c:pt idx="33">
                  <c:v>20.838679999999044</c:v>
                </c:pt>
                <c:pt idx="34">
                  <c:v>21.051450000000045</c:v>
                </c:pt>
                <c:pt idx="35">
                  <c:v>20.852380000000039</c:v>
                </c:pt>
                <c:pt idx="36">
                  <c:v>21.32967999999903</c:v>
                </c:pt>
                <c:pt idx="37">
                  <c:v>21.234090000000037</c:v>
                </c:pt>
                <c:pt idx="38">
                  <c:v>21.571740000000034</c:v>
                </c:pt>
                <c:pt idx="39">
                  <c:v>21.362270000000024</c:v>
                </c:pt>
                <c:pt idx="40">
                  <c:v>21.782070000000033</c:v>
                </c:pt>
                <c:pt idx="41">
                  <c:v>20.728850000000023</c:v>
                </c:pt>
                <c:pt idx="42">
                  <c:v>21.697410000000048</c:v>
                </c:pt>
                <c:pt idx="43">
                  <c:v>21.759359999999049</c:v>
                </c:pt>
                <c:pt idx="44">
                  <c:v>21.631619999999032</c:v>
                </c:pt>
                <c:pt idx="45">
                  <c:v>21.67772999999903</c:v>
                </c:pt>
                <c:pt idx="46">
                  <c:v>21.957730000000026</c:v>
                </c:pt>
                <c:pt idx="47">
                  <c:v>21.540119999999035</c:v>
                </c:pt>
                <c:pt idx="48">
                  <c:v>21.242270000000019</c:v>
                </c:pt>
                <c:pt idx="49">
                  <c:v>21.891020000000026</c:v>
                </c:pt>
                <c:pt idx="50">
                  <c:v>21.582730000000026</c:v>
                </c:pt>
                <c:pt idx="51">
                  <c:v>21.598809999999048</c:v>
                </c:pt>
                <c:pt idx="52">
                  <c:v>22.011800000000051</c:v>
                </c:pt>
                <c:pt idx="53">
                  <c:v>21.595909999999037</c:v>
                </c:pt>
                <c:pt idx="54">
                  <c:v>22.306880000000035</c:v>
                </c:pt>
                <c:pt idx="55">
                  <c:v>22.145840000000021</c:v>
                </c:pt>
                <c:pt idx="56">
                  <c:v>22.111169999999049</c:v>
                </c:pt>
                <c:pt idx="57">
                  <c:v>22.53018000000003</c:v>
                </c:pt>
                <c:pt idx="58">
                  <c:v>22.136160000000018</c:v>
                </c:pt>
                <c:pt idx="59">
                  <c:v>22.109459999999046</c:v>
                </c:pt>
                <c:pt idx="60">
                  <c:v>22.082939999999041</c:v>
                </c:pt>
                <c:pt idx="61">
                  <c:v>22.508360000000039</c:v>
                </c:pt>
                <c:pt idx="62">
                  <c:v>22.27642000000003</c:v>
                </c:pt>
                <c:pt idx="63">
                  <c:v>22.008200000000045</c:v>
                </c:pt>
                <c:pt idx="64">
                  <c:v>22.504789999999048</c:v>
                </c:pt>
                <c:pt idx="65">
                  <c:v>22.848719999999048</c:v>
                </c:pt>
                <c:pt idx="66">
                  <c:v>22.059439999999029</c:v>
                </c:pt>
                <c:pt idx="67">
                  <c:v>22.027090000000044</c:v>
                </c:pt>
                <c:pt idx="68">
                  <c:v>22.566130000000044</c:v>
                </c:pt>
                <c:pt idx="69">
                  <c:v>23.311360000000036</c:v>
                </c:pt>
                <c:pt idx="70">
                  <c:v>22.656550000000038</c:v>
                </c:pt>
                <c:pt idx="71">
                  <c:v>22.132170000000031</c:v>
                </c:pt>
                <c:pt idx="72">
                  <c:v>22.647849999999039</c:v>
                </c:pt>
                <c:pt idx="73">
                  <c:v>22.676720000000046</c:v>
                </c:pt>
                <c:pt idx="74">
                  <c:v>22.841060000000027</c:v>
                </c:pt>
                <c:pt idx="75">
                  <c:v>22.621030000000019</c:v>
                </c:pt>
                <c:pt idx="76">
                  <c:v>22.31776999999903</c:v>
                </c:pt>
                <c:pt idx="77">
                  <c:v>23.044030000000021</c:v>
                </c:pt>
                <c:pt idx="78">
                  <c:v>22.503750000000025</c:v>
                </c:pt>
                <c:pt idx="79">
                  <c:v>22.662099999999043</c:v>
                </c:pt>
                <c:pt idx="80">
                  <c:v>22.70930999999905</c:v>
                </c:pt>
                <c:pt idx="81">
                  <c:v>23.00750000000005</c:v>
                </c:pt>
                <c:pt idx="82">
                  <c:v>23.198720000000037</c:v>
                </c:pt>
                <c:pt idx="83">
                  <c:v>22.827870000000019</c:v>
                </c:pt>
                <c:pt idx="84">
                  <c:v>23.225789999998995</c:v>
                </c:pt>
              </c:numCache>
            </c:numRef>
          </c:val>
          <c:smooth val="0"/>
        </c:ser>
        <c:ser>
          <c:idx val="0"/>
          <c:order val="4"/>
          <c:tx>
            <c:strRef>
              <c:f>May!$F$1</c:f>
              <c:strCache>
                <c:ptCount val="1"/>
                <c:pt idx="0">
                  <c:v>Min</c:v>
                </c:pt>
              </c:strCache>
            </c:strRef>
          </c:tx>
          <c:spPr>
            <a:ln w="28575" cap="rnd">
              <a:solidFill>
                <a:srgbClr val="00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May!$F$2:$F$86</c:f>
              <c:numCache>
                <c:formatCode>General</c:formatCode>
                <c:ptCount val="85"/>
                <c:pt idx="0">
                  <c:v>22.25</c:v>
                </c:pt>
                <c:pt idx="1">
                  <c:v>22.25</c:v>
                </c:pt>
                <c:pt idx="2">
                  <c:v>22.25</c:v>
                </c:pt>
                <c:pt idx="3">
                  <c:v>22.25</c:v>
                </c:pt>
                <c:pt idx="4">
                  <c:v>22.25</c:v>
                </c:pt>
                <c:pt idx="5">
                  <c:v>22.25</c:v>
                </c:pt>
                <c:pt idx="6">
                  <c:v>22.25</c:v>
                </c:pt>
                <c:pt idx="7">
                  <c:v>22.25</c:v>
                </c:pt>
                <c:pt idx="8">
                  <c:v>22.25</c:v>
                </c:pt>
                <c:pt idx="9">
                  <c:v>22.25</c:v>
                </c:pt>
                <c:pt idx="10">
                  <c:v>22.25</c:v>
                </c:pt>
                <c:pt idx="11">
                  <c:v>22.25</c:v>
                </c:pt>
                <c:pt idx="12">
                  <c:v>22.25</c:v>
                </c:pt>
                <c:pt idx="13">
                  <c:v>22.25</c:v>
                </c:pt>
                <c:pt idx="14">
                  <c:v>22.25</c:v>
                </c:pt>
                <c:pt idx="15">
                  <c:v>22.25</c:v>
                </c:pt>
                <c:pt idx="16">
                  <c:v>22.25</c:v>
                </c:pt>
                <c:pt idx="17">
                  <c:v>22.25</c:v>
                </c:pt>
                <c:pt idx="18">
                  <c:v>22.25</c:v>
                </c:pt>
                <c:pt idx="19">
                  <c:v>22.25</c:v>
                </c:pt>
                <c:pt idx="20">
                  <c:v>22.25</c:v>
                </c:pt>
                <c:pt idx="21">
                  <c:v>22.25</c:v>
                </c:pt>
                <c:pt idx="22">
                  <c:v>22.25</c:v>
                </c:pt>
                <c:pt idx="23">
                  <c:v>22.25</c:v>
                </c:pt>
                <c:pt idx="24">
                  <c:v>22.25</c:v>
                </c:pt>
                <c:pt idx="25">
                  <c:v>22.25</c:v>
                </c:pt>
                <c:pt idx="26">
                  <c:v>22.25</c:v>
                </c:pt>
                <c:pt idx="27">
                  <c:v>22.25</c:v>
                </c:pt>
                <c:pt idx="28">
                  <c:v>22.25</c:v>
                </c:pt>
                <c:pt idx="29">
                  <c:v>22.25</c:v>
                </c:pt>
                <c:pt idx="30">
                  <c:v>22.25</c:v>
                </c:pt>
                <c:pt idx="31">
                  <c:v>22.25</c:v>
                </c:pt>
                <c:pt idx="32">
                  <c:v>22.25</c:v>
                </c:pt>
                <c:pt idx="33">
                  <c:v>22.25</c:v>
                </c:pt>
                <c:pt idx="34">
                  <c:v>22.25</c:v>
                </c:pt>
                <c:pt idx="35">
                  <c:v>22.25</c:v>
                </c:pt>
                <c:pt idx="36">
                  <c:v>22.25</c:v>
                </c:pt>
                <c:pt idx="37">
                  <c:v>22.25</c:v>
                </c:pt>
                <c:pt idx="38">
                  <c:v>22.25</c:v>
                </c:pt>
                <c:pt idx="39">
                  <c:v>22.25</c:v>
                </c:pt>
                <c:pt idx="40">
                  <c:v>22.25</c:v>
                </c:pt>
                <c:pt idx="41">
                  <c:v>22.25</c:v>
                </c:pt>
                <c:pt idx="42">
                  <c:v>22.25</c:v>
                </c:pt>
                <c:pt idx="43">
                  <c:v>22.25</c:v>
                </c:pt>
                <c:pt idx="44">
                  <c:v>22.25</c:v>
                </c:pt>
                <c:pt idx="45">
                  <c:v>22.25</c:v>
                </c:pt>
                <c:pt idx="46">
                  <c:v>22.25</c:v>
                </c:pt>
                <c:pt idx="47">
                  <c:v>22.25</c:v>
                </c:pt>
                <c:pt idx="48">
                  <c:v>22.25</c:v>
                </c:pt>
                <c:pt idx="49">
                  <c:v>22.25</c:v>
                </c:pt>
                <c:pt idx="50">
                  <c:v>22.25</c:v>
                </c:pt>
                <c:pt idx="51">
                  <c:v>22.25</c:v>
                </c:pt>
                <c:pt idx="52">
                  <c:v>22.25</c:v>
                </c:pt>
                <c:pt idx="53">
                  <c:v>22.25</c:v>
                </c:pt>
                <c:pt idx="54">
                  <c:v>22.25</c:v>
                </c:pt>
                <c:pt idx="55">
                  <c:v>22.25</c:v>
                </c:pt>
                <c:pt idx="56">
                  <c:v>22.25</c:v>
                </c:pt>
                <c:pt idx="57">
                  <c:v>22.25</c:v>
                </c:pt>
                <c:pt idx="58">
                  <c:v>22.25</c:v>
                </c:pt>
                <c:pt idx="59">
                  <c:v>22.25</c:v>
                </c:pt>
                <c:pt idx="60">
                  <c:v>22.25</c:v>
                </c:pt>
                <c:pt idx="61">
                  <c:v>22.25</c:v>
                </c:pt>
                <c:pt idx="62">
                  <c:v>22.25</c:v>
                </c:pt>
                <c:pt idx="63">
                  <c:v>22.25</c:v>
                </c:pt>
                <c:pt idx="64">
                  <c:v>22.25</c:v>
                </c:pt>
                <c:pt idx="65">
                  <c:v>22.25</c:v>
                </c:pt>
                <c:pt idx="66">
                  <c:v>22.25</c:v>
                </c:pt>
                <c:pt idx="67">
                  <c:v>22.25</c:v>
                </c:pt>
                <c:pt idx="68">
                  <c:v>22.25</c:v>
                </c:pt>
                <c:pt idx="69">
                  <c:v>22.25</c:v>
                </c:pt>
                <c:pt idx="70">
                  <c:v>22.25</c:v>
                </c:pt>
                <c:pt idx="71">
                  <c:v>22.25</c:v>
                </c:pt>
                <c:pt idx="72">
                  <c:v>22.25</c:v>
                </c:pt>
                <c:pt idx="73">
                  <c:v>22.25</c:v>
                </c:pt>
                <c:pt idx="74">
                  <c:v>22.25</c:v>
                </c:pt>
                <c:pt idx="75">
                  <c:v>22.25</c:v>
                </c:pt>
                <c:pt idx="76">
                  <c:v>22.25</c:v>
                </c:pt>
                <c:pt idx="77">
                  <c:v>22.25</c:v>
                </c:pt>
                <c:pt idx="78">
                  <c:v>22.25</c:v>
                </c:pt>
                <c:pt idx="79">
                  <c:v>22.25</c:v>
                </c:pt>
                <c:pt idx="80">
                  <c:v>22.25</c:v>
                </c:pt>
                <c:pt idx="81">
                  <c:v>22.25</c:v>
                </c:pt>
                <c:pt idx="82">
                  <c:v>22.25</c:v>
                </c:pt>
                <c:pt idx="83">
                  <c:v>22.25</c:v>
                </c:pt>
                <c:pt idx="84">
                  <c:v>22.25</c:v>
                </c:pt>
              </c:numCache>
            </c:numRef>
          </c:val>
          <c:smooth val="0"/>
        </c:ser>
        <c:ser>
          <c:idx val="5"/>
          <c:order val="5"/>
          <c:tx>
            <c:strRef>
              <c:f>May!$G$1</c:f>
              <c:strCache>
                <c:ptCount val="1"/>
                <c:pt idx="0">
                  <c:v>Max</c:v>
                </c:pt>
              </c:strCache>
            </c:strRef>
          </c:tx>
          <c:spPr>
            <a:ln w="28575" cap="rnd">
              <a:solidFill>
                <a:srgbClr val="00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May!$G$2:$G$86</c:f>
              <c:numCache>
                <c:formatCode>General</c:formatCode>
                <c:ptCount val="85"/>
                <c:pt idx="0">
                  <c:v>25.617999999999995</c:v>
                </c:pt>
                <c:pt idx="1">
                  <c:v>25.617999999999995</c:v>
                </c:pt>
                <c:pt idx="2">
                  <c:v>25.617999999999995</c:v>
                </c:pt>
                <c:pt idx="3">
                  <c:v>25.617999999999995</c:v>
                </c:pt>
                <c:pt idx="4">
                  <c:v>25.617999999999995</c:v>
                </c:pt>
                <c:pt idx="5">
                  <c:v>25.617999999999995</c:v>
                </c:pt>
                <c:pt idx="6">
                  <c:v>25.617999999999995</c:v>
                </c:pt>
                <c:pt idx="7">
                  <c:v>25.617999999999995</c:v>
                </c:pt>
                <c:pt idx="8">
                  <c:v>25.617999999999995</c:v>
                </c:pt>
                <c:pt idx="9">
                  <c:v>25.617999999999995</c:v>
                </c:pt>
                <c:pt idx="10">
                  <c:v>25.617999999999995</c:v>
                </c:pt>
                <c:pt idx="11">
                  <c:v>25.617999999999995</c:v>
                </c:pt>
                <c:pt idx="12">
                  <c:v>25.617999999999995</c:v>
                </c:pt>
                <c:pt idx="13">
                  <c:v>25.617999999999995</c:v>
                </c:pt>
                <c:pt idx="14">
                  <c:v>25.617999999999995</c:v>
                </c:pt>
                <c:pt idx="15">
                  <c:v>25.617999999999995</c:v>
                </c:pt>
                <c:pt idx="16">
                  <c:v>25.617999999999995</c:v>
                </c:pt>
                <c:pt idx="17">
                  <c:v>25.617999999999995</c:v>
                </c:pt>
                <c:pt idx="18">
                  <c:v>25.617999999999995</c:v>
                </c:pt>
                <c:pt idx="19">
                  <c:v>25.617999999999995</c:v>
                </c:pt>
                <c:pt idx="20">
                  <c:v>25.617999999999995</c:v>
                </c:pt>
                <c:pt idx="21">
                  <c:v>25.617999999999995</c:v>
                </c:pt>
                <c:pt idx="22">
                  <c:v>25.617999999999995</c:v>
                </c:pt>
                <c:pt idx="23">
                  <c:v>25.617999999999995</c:v>
                </c:pt>
                <c:pt idx="24">
                  <c:v>25.617999999999995</c:v>
                </c:pt>
                <c:pt idx="25">
                  <c:v>25.617999999999995</c:v>
                </c:pt>
                <c:pt idx="26">
                  <c:v>25.617999999999995</c:v>
                </c:pt>
                <c:pt idx="27">
                  <c:v>25.617999999999995</c:v>
                </c:pt>
                <c:pt idx="28">
                  <c:v>25.617999999999995</c:v>
                </c:pt>
                <c:pt idx="29">
                  <c:v>25.617999999999995</c:v>
                </c:pt>
                <c:pt idx="30">
                  <c:v>25.617999999999995</c:v>
                </c:pt>
                <c:pt idx="31">
                  <c:v>25.617999999999995</c:v>
                </c:pt>
                <c:pt idx="32">
                  <c:v>25.617999999999995</c:v>
                </c:pt>
                <c:pt idx="33">
                  <c:v>25.617999999999995</c:v>
                </c:pt>
                <c:pt idx="34">
                  <c:v>25.617999999999995</c:v>
                </c:pt>
                <c:pt idx="35">
                  <c:v>25.617999999999995</c:v>
                </c:pt>
                <c:pt idx="36">
                  <c:v>25.617999999999995</c:v>
                </c:pt>
                <c:pt idx="37">
                  <c:v>25.617999999999995</c:v>
                </c:pt>
                <c:pt idx="38">
                  <c:v>25.617999999999995</c:v>
                </c:pt>
                <c:pt idx="39">
                  <c:v>25.617999999999995</c:v>
                </c:pt>
                <c:pt idx="40">
                  <c:v>25.617999999999995</c:v>
                </c:pt>
                <c:pt idx="41">
                  <c:v>25.617999999999995</c:v>
                </c:pt>
                <c:pt idx="42">
                  <c:v>25.617999999999995</c:v>
                </c:pt>
                <c:pt idx="43">
                  <c:v>25.617999999999995</c:v>
                </c:pt>
                <c:pt idx="44">
                  <c:v>25.617999999999995</c:v>
                </c:pt>
                <c:pt idx="45">
                  <c:v>25.617999999999995</c:v>
                </c:pt>
                <c:pt idx="46">
                  <c:v>25.617999999999995</c:v>
                </c:pt>
                <c:pt idx="47">
                  <c:v>25.617999999999995</c:v>
                </c:pt>
                <c:pt idx="48">
                  <c:v>25.617999999999995</c:v>
                </c:pt>
                <c:pt idx="49">
                  <c:v>25.617999999999995</c:v>
                </c:pt>
                <c:pt idx="50">
                  <c:v>25.617999999999995</c:v>
                </c:pt>
                <c:pt idx="51">
                  <c:v>25.617999999999995</c:v>
                </c:pt>
                <c:pt idx="52">
                  <c:v>25.617999999999995</c:v>
                </c:pt>
                <c:pt idx="53">
                  <c:v>25.617999999999995</c:v>
                </c:pt>
                <c:pt idx="54">
                  <c:v>25.617999999999995</c:v>
                </c:pt>
                <c:pt idx="55">
                  <c:v>25.617999999999995</c:v>
                </c:pt>
                <c:pt idx="56">
                  <c:v>25.617999999999995</c:v>
                </c:pt>
                <c:pt idx="57">
                  <c:v>25.617999999999995</c:v>
                </c:pt>
                <c:pt idx="58">
                  <c:v>25.617999999999995</c:v>
                </c:pt>
                <c:pt idx="59">
                  <c:v>25.617999999999995</c:v>
                </c:pt>
                <c:pt idx="60">
                  <c:v>25.617999999999995</c:v>
                </c:pt>
                <c:pt idx="61">
                  <c:v>25.617999999999995</c:v>
                </c:pt>
                <c:pt idx="62">
                  <c:v>25.617999999999995</c:v>
                </c:pt>
                <c:pt idx="63">
                  <c:v>25.617999999999995</c:v>
                </c:pt>
                <c:pt idx="64">
                  <c:v>25.617999999999995</c:v>
                </c:pt>
                <c:pt idx="65">
                  <c:v>25.617999999999995</c:v>
                </c:pt>
                <c:pt idx="66">
                  <c:v>25.617999999999995</c:v>
                </c:pt>
                <c:pt idx="67">
                  <c:v>25.617999999999995</c:v>
                </c:pt>
                <c:pt idx="68">
                  <c:v>25.617999999999995</c:v>
                </c:pt>
                <c:pt idx="69">
                  <c:v>25.617999999999995</c:v>
                </c:pt>
                <c:pt idx="70">
                  <c:v>25.617999999999995</c:v>
                </c:pt>
                <c:pt idx="71">
                  <c:v>25.617999999999995</c:v>
                </c:pt>
                <c:pt idx="72">
                  <c:v>25.617999999999995</c:v>
                </c:pt>
                <c:pt idx="73">
                  <c:v>25.617999999999995</c:v>
                </c:pt>
                <c:pt idx="74">
                  <c:v>25.617999999999995</c:v>
                </c:pt>
                <c:pt idx="75">
                  <c:v>25.617999999999995</c:v>
                </c:pt>
                <c:pt idx="76">
                  <c:v>25.617999999999995</c:v>
                </c:pt>
                <c:pt idx="77">
                  <c:v>25.617999999999995</c:v>
                </c:pt>
                <c:pt idx="78">
                  <c:v>25.617999999999995</c:v>
                </c:pt>
                <c:pt idx="79">
                  <c:v>25.617999999999995</c:v>
                </c:pt>
                <c:pt idx="80">
                  <c:v>25.617999999999995</c:v>
                </c:pt>
                <c:pt idx="81">
                  <c:v>25.617999999999995</c:v>
                </c:pt>
                <c:pt idx="82">
                  <c:v>25.617999999999995</c:v>
                </c:pt>
                <c:pt idx="83">
                  <c:v>25.617999999999995</c:v>
                </c:pt>
                <c:pt idx="84">
                  <c:v>25.617999999999995</c:v>
                </c:pt>
              </c:numCache>
            </c:numRef>
          </c:val>
          <c:smooth val="0"/>
        </c:ser>
        <c:dLbls>
          <c:showLegendKey val="0"/>
          <c:showVal val="0"/>
          <c:showCatName val="0"/>
          <c:showSerName val="0"/>
          <c:showPercent val="0"/>
          <c:showBubbleSize val="0"/>
        </c:dLbls>
        <c:smooth val="0"/>
        <c:axId val="162205296"/>
        <c:axId val="163261832"/>
      </c:lineChart>
      <c:dateAx>
        <c:axId val="162205296"/>
        <c:scaling>
          <c:orientation val="minMax"/>
          <c:max val="2099"/>
        </c:scaling>
        <c:delete val="0"/>
        <c:axPos val="b"/>
        <c:numFmt formatCode="General" sourceLinked="1"/>
        <c:majorTickMark val="out"/>
        <c:minorTickMark val="out"/>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163261832"/>
        <c:crosses val="autoZero"/>
        <c:auto val="0"/>
        <c:lblOffset val="100"/>
        <c:baseTimeUnit val="days"/>
        <c:majorUnit val="10"/>
        <c:majorTimeUnit val="days"/>
        <c:minorUnit val="5"/>
        <c:minorTimeUnit val="days"/>
      </c:dateAx>
      <c:valAx>
        <c:axId val="163261832"/>
        <c:scaling>
          <c:orientation val="minMax"/>
          <c:min val="19"/>
        </c:scaling>
        <c:delete val="0"/>
        <c:axPos val="l"/>
        <c:numFmt formatCode="General" sourceLinked="1"/>
        <c:majorTickMark val="out"/>
        <c:minorTickMark val="out"/>
        <c:tickLblPos val="nextTo"/>
        <c:spPr>
          <a:noFill/>
          <a:ln>
            <a:solidFill>
              <a:srgbClr val="000000"/>
            </a:solid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162205296"/>
        <c:crosses val="autoZero"/>
        <c:crossBetween val="between"/>
        <c:majorUnit val="2"/>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June!$B$1</c:f>
              <c:strCache>
                <c:ptCount val="1"/>
                <c:pt idx="0">
                  <c:v>Commit</c:v>
                </c:pt>
              </c:strCache>
            </c:strRef>
          </c:tx>
          <c:spPr>
            <a:ln w="28575" cap="rnd">
              <a:solidFill>
                <a:srgbClr val="FFFF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June!$B$2:$B$86</c:f>
              <c:numCache>
                <c:formatCode>General</c:formatCode>
                <c:ptCount val="85"/>
                <c:pt idx="0">
                  <c:v>23.185390000000041</c:v>
                </c:pt>
                <c:pt idx="1">
                  <c:v>22.911370000000034</c:v>
                </c:pt>
                <c:pt idx="2">
                  <c:v>23.228510000000028</c:v>
                </c:pt>
                <c:pt idx="3">
                  <c:v>23.095180000000028</c:v>
                </c:pt>
                <c:pt idx="4">
                  <c:v>23.281699999999034</c:v>
                </c:pt>
                <c:pt idx="5">
                  <c:v>23.088220000000035</c:v>
                </c:pt>
                <c:pt idx="6">
                  <c:v>23.175499999999033</c:v>
                </c:pt>
                <c:pt idx="7">
                  <c:v>23.181790000000035</c:v>
                </c:pt>
                <c:pt idx="8">
                  <c:v>22.861930000000029</c:v>
                </c:pt>
                <c:pt idx="9">
                  <c:v>22.854210000000023</c:v>
                </c:pt>
                <c:pt idx="10">
                  <c:v>22.832820000000027</c:v>
                </c:pt>
                <c:pt idx="11">
                  <c:v>22.770099999999047</c:v>
                </c:pt>
                <c:pt idx="12">
                  <c:v>22.865170000000035</c:v>
                </c:pt>
                <c:pt idx="13">
                  <c:v>23.36958999999905</c:v>
                </c:pt>
                <c:pt idx="14">
                  <c:v>23.128259999999045</c:v>
                </c:pt>
                <c:pt idx="15">
                  <c:v>23.274469999999042</c:v>
                </c:pt>
                <c:pt idx="16">
                  <c:v>23.209500000000048</c:v>
                </c:pt>
                <c:pt idx="17">
                  <c:v>22.974329999999043</c:v>
                </c:pt>
                <c:pt idx="18">
                  <c:v>23.286710000000028</c:v>
                </c:pt>
                <c:pt idx="19">
                  <c:v>23.05740000000003</c:v>
                </c:pt>
                <c:pt idx="20">
                  <c:v>22.888389999999049</c:v>
                </c:pt>
                <c:pt idx="21">
                  <c:v>22.95921999999905</c:v>
                </c:pt>
                <c:pt idx="22">
                  <c:v>23.057119999999031</c:v>
                </c:pt>
                <c:pt idx="23">
                  <c:v>23.202840000000037</c:v>
                </c:pt>
                <c:pt idx="24">
                  <c:v>22.799950000000024</c:v>
                </c:pt>
                <c:pt idx="25">
                  <c:v>22.603300000000047</c:v>
                </c:pt>
                <c:pt idx="26">
                  <c:v>23.635059999999044</c:v>
                </c:pt>
                <c:pt idx="27">
                  <c:v>22.573480000000018</c:v>
                </c:pt>
                <c:pt idx="28">
                  <c:v>23.203760000000045</c:v>
                </c:pt>
                <c:pt idx="29">
                  <c:v>23.023279999999033</c:v>
                </c:pt>
                <c:pt idx="30">
                  <c:v>22.862270000000024</c:v>
                </c:pt>
                <c:pt idx="31">
                  <c:v>23.170980000000043</c:v>
                </c:pt>
                <c:pt idx="32">
                  <c:v>22.577719999999033</c:v>
                </c:pt>
                <c:pt idx="33">
                  <c:v>23.339320000000043</c:v>
                </c:pt>
                <c:pt idx="34">
                  <c:v>22.894130000000018</c:v>
                </c:pt>
                <c:pt idx="35">
                  <c:v>22.798089999999036</c:v>
                </c:pt>
                <c:pt idx="36">
                  <c:v>22.94491000000005</c:v>
                </c:pt>
                <c:pt idx="37">
                  <c:v>22.468409999999039</c:v>
                </c:pt>
                <c:pt idx="38">
                  <c:v>23.122890000000041</c:v>
                </c:pt>
                <c:pt idx="39">
                  <c:v>22.990690000000029</c:v>
                </c:pt>
                <c:pt idx="40">
                  <c:v>22.704800000000034</c:v>
                </c:pt>
                <c:pt idx="41">
                  <c:v>23.017719999999031</c:v>
                </c:pt>
                <c:pt idx="42">
                  <c:v>22.917720000000031</c:v>
                </c:pt>
                <c:pt idx="43">
                  <c:v>22.96374000000003</c:v>
                </c:pt>
                <c:pt idx="44">
                  <c:v>23.544729999999049</c:v>
                </c:pt>
                <c:pt idx="45">
                  <c:v>22.700280000000021</c:v>
                </c:pt>
                <c:pt idx="46">
                  <c:v>23.058129999999039</c:v>
                </c:pt>
                <c:pt idx="47">
                  <c:v>23.057730000000049</c:v>
                </c:pt>
                <c:pt idx="48">
                  <c:v>23.398580000000038</c:v>
                </c:pt>
                <c:pt idx="49">
                  <c:v>23.087880000000041</c:v>
                </c:pt>
                <c:pt idx="50">
                  <c:v>23.453940000000046</c:v>
                </c:pt>
                <c:pt idx="51">
                  <c:v>22.972830000000044</c:v>
                </c:pt>
                <c:pt idx="52">
                  <c:v>22.781820000000039</c:v>
                </c:pt>
                <c:pt idx="53">
                  <c:v>23.482720000000029</c:v>
                </c:pt>
                <c:pt idx="54">
                  <c:v>23.29893999999905</c:v>
                </c:pt>
                <c:pt idx="55">
                  <c:v>23.308039999999039</c:v>
                </c:pt>
                <c:pt idx="56">
                  <c:v>23.116779999999039</c:v>
                </c:pt>
                <c:pt idx="57">
                  <c:v>23.134670000000028</c:v>
                </c:pt>
                <c:pt idx="58">
                  <c:v>23.027669999999034</c:v>
                </c:pt>
                <c:pt idx="59">
                  <c:v>22.894800000000032</c:v>
                </c:pt>
                <c:pt idx="60">
                  <c:v>22.884760000000028</c:v>
                </c:pt>
                <c:pt idx="61">
                  <c:v>23.215839999999048</c:v>
                </c:pt>
                <c:pt idx="62">
                  <c:v>23.523520000000019</c:v>
                </c:pt>
                <c:pt idx="63">
                  <c:v>22.765830000000051</c:v>
                </c:pt>
                <c:pt idx="64">
                  <c:v>22.78964000000002</c:v>
                </c:pt>
                <c:pt idx="65">
                  <c:v>22.841789999999037</c:v>
                </c:pt>
                <c:pt idx="66">
                  <c:v>23.069539999998995</c:v>
                </c:pt>
                <c:pt idx="67">
                  <c:v>22.946859999999049</c:v>
                </c:pt>
                <c:pt idx="68">
                  <c:v>22.697109999999043</c:v>
                </c:pt>
                <c:pt idx="69">
                  <c:v>23.002829999999051</c:v>
                </c:pt>
                <c:pt idx="70">
                  <c:v>22.911829999999043</c:v>
                </c:pt>
                <c:pt idx="71">
                  <c:v>23.235560000000021</c:v>
                </c:pt>
                <c:pt idx="72">
                  <c:v>23.127400000000023</c:v>
                </c:pt>
                <c:pt idx="73">
                  <c:v>22.856410000000039</c:v>
                </c:pt>
                <c:pt idx="74">
                  <c:v>22.537810000000036</c:v>
                </c:pt>
                <c:pt idx="75">
                  <c:v>22.975549999999032</c:v>
                </c:pt>
                <c:pt idx="76">
                  <c:v>23.608120000000042</c:v>
                </c:pt>
                <c:pt idx="77">
                  <c:v>22.799220000000048</c:v>
                </c:pt>
                <c:pt idx="78">
                  <c:v>23.131490000000042</c:v>
                </c:pt>
                <c:pt idx="79">
                  <c:v>23.338400000000036</c:v>
                </c:pt>
                <c:pt idx="80">
                  <c:v>23.31093999999905</c:v>
                </c:pt>
                <c:pt idx="81">
                  <c:v>22.743620000000021</c:v>
                </c:pt>
                <c:pt idx="82">
                  <c:v>23.490440000000035</c:v>
                </c:pt>
                <c:pt idx="83">
                  <c:v>23.053370000000029</c:v>
                </c:pt>
                <c:pt idx="84">
                  <c:v>23.626490000000047</c:v>
                </c:pt>
              </c:numCache>
            </c:numRef>
          </c:val>
          <c:smooth val="0"/>
        </c:ser>
        <c:ser>
          <c:idx val="1"/>
          <c:order val="1"/>
          <c:tx>
            <c:strRef>
              <c:f>June!$C$1</c:f>
              <c:strCache>
                <c:ptCount val="1"/>
                <c:pt idx="0">
                  <c:v>Low1B</c:v>
                </c:pt>
              </c:strCache>
            </c:strRef>
          </c:tx>
          <c:spPr>
            <a:ln w="28575" cap="rnd">
              <a:solidFill>
                <a:srgbClr val="FFC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June!$C$2:$C$86</c:f>
              <c:numCache>
                <c:formatCode>General</c:formatCode>
                <c:ptCount val="85"/>
                <c:pt idx="0">
                  <c:v>23.395230000000026</c:v>
                </c:pt>
                <c:pt idx="1">
                  <c:v>23.120629999999039</c:v>
                </c:pt>
                <c:pt idx="2">
                  <c:v>23.110100000000045</c:v>
                </c:pt>
                <c:pt idx="3">
                  <c:v>23.322690000000023</c:v>
                </c:pt>
                <c:pt idx="4">
                  <c:v>22.874540000000025</c:v>
                </c:pt>
                <c:pt idx="5">
                  <c:v>23.41572999999903</c:v>
                </c:pt>
                <c:pt idx="6">
                  <c:v>23.785270000000025</c:v>
                </c:pt>
                <c:pt idx="7">
                  <c:v>23.095330000000047</c:v>
                </c:pt>
                <c:pt idx="8">
                  <c:v>23.350339999999051</c:v>
                </c:pt>
                <c:pt idx="9">
                  <c:v>23.251250000000027</c:v>
                </c:pt>
                <c:pt idx="10">
                  <c:v>23.486410000000035</c:v>
                </c:pt>
                <c:pt idx="11">
                  <c:v>23.293240000000026</c:v>
                </c:pt>
                <c:pt idx="12">
                  <c:v>23.455380000000048</c:v>
                </c:pt>
                <c:pt idx="13">
                  <c:v>23.59731000000005</c:v>
                </c:pt>
                <c:pt idx="14">
                  <c:v>23.710380000000043</c:v>
                </c:pt>
                <c:pt idx="15">
                  <c:v>23.278380000000027</c:v>
                </c:pt>
                <c:pt idx="16">
                  <c:v>23.619040000000041</c:v>
                </c:pt>
                <c:pt idx="17">
                  <c:v>23.43643000000003</c:v>
                </c:pt>
                <c:pt idx="18">
                  <c:v>23.239220000000046</c:v>
                </c:pt>
                <c:pt idx="19">
                  <c:v>23.743950000000041</c:v>
                </c:pt>
                <c:pt idx="20">
                  <c:v>23.838890000000049</c:v>
                </c:pt>
                <c:pt idx="21">
                  <c:v>23.131650000000036</c:v>
                </c:pt>
                <c:pt idx="22">
                  <c:v>23.470540000000028</c:v>
                </c:pt>
                <c:pt idx="23">
                  <c:v>23.561490000000049</c:v>
                </c:pt>
                <c:pt idx="24">
                  <c:v>23.698450000000037</c:v>
                </c:pt>
                <c:pt idx="25">
                  <c:v>23.648769999999047</c:v>
                </c:pt>
                <c:pt idx="26">
                  <c:v>23.53905999999904</c:v>
                </c:pt>
                <c:pt idx="27">
                  <c:v>23.750210000000038</c:v>
                </c:pt>
                <c:pt idx="28">
                  <c:v>23.501400000000046</c:v>
                </c:pt>
                <c:pt idx="29">
                  <c:v>23.952719999999033</c:v>
                </c:pt>
                <c:pt idx="30">
                  <c:v>24.042630000000031</c:v>
                </c:pt>
                <c:pt idx="31">
                  <c:v>23.350180000000023</c:v>
                </c:pt>
                <c:pt idx="32">
                  <c:v>23.553980000000024</c:v>
                </c:pt>
                <c:pt idx="33">
                  <c:v>23.712880000000041</c:v>
                </c:pt>
                <c:pt idx="34">
                  <c:v>23.765950000000032</c:v>
                </c:pt>
                <c:pt idx="35">
                  <c:v>23.679099999999039</c:v>
                </c:pt>
                <c:pt idx="36">
                  <c:v>23.662189999999043</c:v>
                </c:pt>
                <c:pt idx="37">
                  <c:v>23.657340000000033</c:v>
                </c:pt>
                <c:pt idx="38">
                  <c:v>23.942409999999029</c:v>
                </c:pt>
                <c:pt idx="39">
                  <c:v>24.10537000000005</c:v>
                </c:pt>
                <c:pt idx="40">
                  <c:v>23.595000000000027</c:v>
                </c:pt>
                <c:pt idx="41">
                  <c:v>23.868550000000027</c:v>
                </c:pt>
                <c:pt idx="42">
                  <c:v>23.70577000000003</c:v>
                </c:pt>
                <c:pt idx="43">
                  <c:v>23.674979999999039</c:v>
                </c:pt>
                <c:pt idx="44">
                  <c:v>23.937069999999039</c:v>
                </c:pt>
                <c:pt idx="45">
                  <c:v>23.942469999999048</c:v>
                </c:pt>
                <c:pt idx="46">
                  <c:v>23.826560000000029</c:v>
                </c:pt>
                <c:pt idx="47">
                  <c:v>23.581630000000018</c:v>
                </c:pt>
                <c:pt idx="48">
                  <c:v>23.55197000000004</c:v>
                </c:pt>
                <c:pt idx="49">
                  <c:v>23.918910000000039</c:v>
                </c:pt>
                <c:pt idx="50">
                  <c:v>23.893979999999033</c:v>
                </c:pt>
                <c:pt idx="51">
                  <c:v>23.899350000000027</c:v>
                </c:pt>
                <c:pt idx="52">
                  <c:v>23.691830000000039</c:v>
                </c:pt>
                <c:pt idx="53">
                  <c:v>23.798849999999049</c:v>
                </c:pt>
                <c:pt idx="54">
                  <c:v>23.924770000000024</c:v>
                </c:pt>
                <c:pt idx="55">
                  <c:v>23.740409999999031</c:v>
                </c:pt>
                <c:pt idx="56">
                  <c:v>24.046559999999033</c:v>
                </c:pt>
                <c:pt idx="57">
                  <c:v>24.16473000000002</c:v>
                </c:pt>
                <c:pt idx="58">
                  <c:v>23.898520000000019</c:v>
                </c:pt>
                <c:pt idx="59">
                  <c:v>24.325039999999035</c:v>
                </c:pt>
                <c:pt idx="60">
                  <c:v>23.578420000000051</c:v>
                </c:pt>
                <c:pt idx="61">
                  <c:v>24.266350000000045</c:v>
                </c:pt>
                <c:pt idx="62">
                  <c:v>23.964809999999034</c:v>
                </c:pt>
                <c:pt idx="63">
                  <c:v>23.554619999999034</c:v>
                </c:pt>
                <c:pt idx="64">
                  <c:v>23.745940000000019</c:v>
                </c:pt>
                <c:pt idx="65">
                  <c:v>23.72401999999903</c:v>
                </c:pt>
                <c:pt idx="66">
                  <c:v>23.686459999999045</c:v>
                </c:pt>
                <c:pt idx="67">
                  <c:v>24.001979999999037</c:v>
                </c:pt>
                <c:pt idx="68">
                  <c:v>23.62551000000002</c:v>
                </c:pt>
                <c:pt idx="69">
                  <c:v>23.882350000000031</c:v>
                </c:pt>
                <c:pt idx="70">
                  <c:v>23.610130000000026</c:v>
                </c:pt>
                <c:pt idx="71">
                  <c:v>24.078909999999041</c:v>
                </c:pt>
                <c:pt idx="72">
                  <c:v>23.807699999999045</c:v>
                </c:pt>
                <c:pt idx="73">
                  <c:v>24.108240000000023</c:v>
                </c:pt>
                <c:pt idx="74">
                  <c:v>23.892419999999049</c:v>
                </c:pt>
                <c:pt idx="75">
                  <c:v>23.86922999999905</c:v>
                </c:pt>
                <c:pt idx="76">
                  <c:v>24.037070000000028</c:v>
                </c:pt>
                <c:pt idx="77">
                  <c:v>23.753410000000031</c:v>
                </c:pt>
                <c:pt idx="78">
                  <c:v>24.041440000000023</c:v>
                </c:pt>
                <c:pt idx="79">
                  <c:v>24.371700000000033</c:v>
                </c:pt>
                <c:pt idx="80">
                  <c:v>24.204339999999036</c:v>
                </c:pt>
                <c:pt idx="81">
                  <c:v>23.483579999998994</c:v>
                </c:pt>
                <c:pt idx="82">
                  <c:v>24.202539999999033</c:v>
                </c:pt>
                <c:pt idx="83">
                  <c:v>23.717000000000041</c:v>
                </c:pt>
                <c:pt idx="84">
                  <c:v>23.887170000000026</c:v>
                </c:pt>
              </c:numCache>
            </c:numRef>
          </c:val>
          <c:smooth val="0"/>
        </c:ser>
        <c:ser>
          <c:idx val="2"/>
          <c:order val="2"/>
          <c:tx>
            <c:strRef>
              <c:f>June!$D$1</c:f>
              <c:strCache>
                <c:ptCount val="1"/>
                <c:pt idx="0">
                  <c:v>Med A1B</c:v>
                </c:pt>
              </c:strCache>
            </c:strRef>
          </c:tx>
          <c:spPr>
            <a:ln w="28575" cap="rnd">
              <a:solidFill>
                <a:srgbClr val="FF0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June!$D$2:$D$86</c:f>
              <c:numCache>
                <c:formatCode>General</c:formatCode>
                <c:ptCount val="85"/>
                <c:pt idx="0">
                  <c:v>22.959680000000048</c:v>
                </c:pt>
                <c:pt idx="1">
                  <c:v>22.94679999999903</c:v>
                </c:pt>
                <c:pt idx="2">
                  <c:v>23.54869999999903</c:v>
                </c:pt>
                <c:pt idx="3">
                  <c:v>23.38307999999904</c:v>
                </c:pt>
                <c:pt idx="4">
                  <c:v>23.471030000000042</c:v>
                </c:pt>
                <c:pt idx="5">
                  <c:v>22.770039999999028</c:v>
                </c:pt>
                <c:pt idx="6">
                  <c:v>23.402190000000019</c:v>
                </c:pt>
                <c:pt idx="7">
                  <c:v>23.244470000000035</c:v>
                </c:pt>
                <c:pt idx="8">
                  <c:v>23.573480000000018</c:v>
                </c:pt>
                <c:pt idx="9">
                  <c:v>23.15954000000005</c:v>
                </c:pt>
                <c:pt idx="10">
                  <c:v>23.024770000000046</c:v>
                </c:pt>
                <c:pt idx="11">
                  <c:v>23.45073999999903</c:v>
                </c:pt>
                <c:pt idx="12">
                  <c:v>22.96786000000003</c:v>
                </c:pt>
                <c:pt idx="13">
                  <c:v>23.464320000000043</c:v>
                </c:pt>
                <c:pt idx="14">
                  <c:v>23.777250000000038</c:v>
                </c:pt>
                <c:pt idx="15">
                  <c:v>23.165090000000021</c:v>
                </c:pt>
                <c:pt idx="16">
                  <c:v>23.786739999999043</c:v>
                </c:pt>
                <c:pt idx="17">
                  <c:v>23.444760000000031</c:v>
                </c:pt>
                <c:pt idx="18">
                  <c:v>23.969750000000033</c:v>
                </c:pt>
                <c:pt idx="19">
                  <c:v>23.894429999999033</c:v>
                </c:pt>
                <c:pt idx="20">
                  <c:v>23.616630000000043</c:v>
                </c:pt>
                <c:pt idx="21">
                  <c:v>23.702809999999033</c:v>
                </c:pt>
                <c:pt idx="22">
                  <c:v>23.810570000000041</c:v>
                </c:pt>
                <c:pt idx="23">
                  <c:v>23.743829999999036</c:v>
                </c:pt>
                <c:pt idx="24">
                  <c:v>24.103170000000034</c:v>
                </c:pt>
                <c:pt idx="25">
                  <c:v>23.912709999999038</c:v>
                </c:pt>
                <c:pt idx="26">
                  <c:v>24.197840000000042</c:v>
                </c:pt>
                <c:pt idx="27">
                  <c:v>23.869870000000049</c:v>
                </c:pt>
                <c:pt idx="28">
                  <c:v>24.118489999999042</c:v>
                </c:pt>
                <c:pt idx="29">
                  <c:v>24.168510000000026</c:v>
                </c:pt>
                <c:pt idx="30">
                  <c:v>24.331380000000024</c:v>
                </c:pt>
                <c:pt idx="31">
                  <c:v>23.875629999999035</c:v>
                </c:pt>
                <c:pt idx="32">
                  <c:v>24.082599999999047</c:v>
                </c:pt>
                <c:pt idx="33">
                  <c:v>24.450889999999049</c:v>
                </c:pt>
                <c:pt idx="34">
                  <c:v>23.675530000000037</c:v>
                </c:pt>
                <c:pt idx="35">
                  <c:v>24.099509999999043</c:v>
                </c:pt>
                <c:pt idx="36">
                  <c:v>24.159270000000049</c:v>
                </c:pt>
                <c:pt idx="37">
                  <c:v>24.273710000000051</c:v>
                </c:pt>
                <c:pt idx="38">
                  <c:v>24.031519999999034</c:v>
                </c:pt>
                <c:pt idx="39">
                  <c:v>24.21786000000003</c:v>
                </c:pt>
                <c:pt idx="40">
                  <c:v>24.523099999999033</c:v>
                </c:pt>
                <c:pt idx="41">
                  <c:v>23.996210000000019</c:v>
                </c:pt>
                <c:pt idx="42">
                  <c:v>24.055199999999047</c:v>
                </c:pt>
                <c:pt idx="43">
                  <c:v>24.179770000000019</c:v>
                </c:pt>
                <c:pt idx="44">
                  <c:v>24.545740000000023</c:v>
                </c:pt>
                <c:pt idx="45">
                  <c:v>24.223629999999048</c:v>
                </c:pt>
                <c:pt idx="46">
                  <c:v>24.308649999999034</c:v>
                </c:pt>
                <c:pt idx="47">
                  <c:v>24.434780000000046</c:v>
                </c:pt>
                <c:pt idx="48">
                  <c:v>24.108789999999033</c:v>
                </c:pt>
                <c:pt idx="49">
                  <c:v>24.391440000000046</c:v>
                </c:pt>
                <c:pt idx="50">
                  <c:v>24.38375000000002</c:v>
                </c:pt>
                <c:pt idx="51">
                  <c:v>24.409570000000031</c:v>
                </c:pt>
                <c:pt idx="52">
                  <c:v>24.608060000000023</c:v>
                </c:pt>
                <c:pt idx="53">
                  <c:v>24.724570000000028</c:v>
                </c:pt>
                <c:pt idx="54">
                  <c:v>24.454100000000039</c:v>
                </c:pt>
                <c:pt idx="55">
                  <c:v>24.843960000000038</c:v>
                </c:pt>
                <c:pt idx="56">
                  <c:v>24.418449999999041</c:v>
                </c:pt>
                <c:pt idx="57">
                  <c:v>24.353300000000047</c:v>
                </c:pt>
                <c:pt idx="58">
                  <c:v>24.564720000000023</c:v>
                </c:pt>
                <c:pt idx="59">
                  <c:v>24.53069000000005</c:v>
                </c:pt>
                <c:pt idx="60">
                  <c:v>24.415800000000047</c:v>
                </c:pt>
                <c:pt idx="61">
                  <c:v>24.691799999999034</c:v>
                </c:pt>
                <c:pt idx="62">
                  <c:v>24.689600000000041</c:v>
                </c:pt>
                <c:pt idx="63">
                  <c:v>24.358670000000018</c:v>
                </c:pt>
                <c:pt idx="64">
                  <c:v>24.634150000000034</c:v>
                </c:pt>
                <c:pt idx="65">
                  <c:v>24.897450000000049</c:v>
                </c:pt>
                <c:pt idx="66">
                  <c:v>24.588890000000049</c:v>
                </c:pt>
                <c:pt idx="67">
                  <c:v>24.611469999999031</c:v>
                </c:pt>
                <c:pt idx="68">
                  <c:v>24.255329999999049</c:v>
                </c:pt>
                <c:pt idx="69">
                  <c:v>24.849630000000047</c:v>
                </c:pt>
                <c:pt idx="70">
                  <c:v>24.546039999999039</c:v>
                </c:pt>
                <c:pt idx="71">
                  <c:v>24.77108000000004</c:v>
                </c:pt>
                <c:pt idx="72">
                  <c:v>24.472250000000031</c:v>
                </c:pt>
                <c:pt idx="73">
                  <c:v>24.943689999999037</c:v>
                </c:pt>
                <c:pt idx="74">
                  <c:v>24.484549999999047</c:v>
                </c:pt>
                <c:pt idx="75">
                  <c:v>24.631799999999032</c:v>
                </c:pt>
                <c:pt idx="76">
                  <c:v>24.677270000000021</c:v>
                </c:pt>
                <c:pt idx="77">
                  <c:v>24.770470000000046</c:v>
                </c:pt>
                <c:pt idx="78">
                  <c:v>24.934720000000027</c:v>
                </c:pt>
                <c:pt idx="79">
                  <c:v>25.139550000000042</c:v>
                </c:pt>
                <c:pt idx="80">
                  <c:v>24.792960000000051</c:v>
                </c:pt>
                <c:pt idx="81">
                  <c:v>24.518299999999044</c:v>
                </c:pt>
                <c:pt idx="82">
                  <c:v>24.721190000000036</c:v>
                </c:pt>
                <c:pt idx="83">
                  <c:v>25.13644000000005</c:v>
                </c:pt>
                <c:pt idx="84">
                  <c:v>24.957360000000051</c:v>
                </c:pt>
              </c:numCache>
            </c:numRef>
          </c:val>
          <c:smooth val="0"/>
        </c:ser>
        <c:ser>
          <c:idx val="3"/>
          <c:order val="3"/>
          <c:tx>
            <c:strRef>
              <c:f>June!$E$1</c:f>
              <c:strCache>
                <c:ptCount val="1"/>
                <c:pt idx="0">
                  <c:v>High A2</c:v>
                </c:pt>
              </c:strCache>
            </c:strRef>
          </c:tx>
          <c:spPr>
            <a:ln w="28575" cap="rnd">
              <a:solidFill>
                <a:srgbClr val="C00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June!$E$2:$E$86</c:f>
              <c:numCache>
                <c:formatCode>General</c:formatCode>
                <c:ptCount val="85"/>
                <c:pt idx="0">
                  <c:v>23.172970000000021</c:v>
                </c:pt>
                <c:pt idx="1">
                  <c:v>22.907430000000033</c:v>
                </c:pt>
                <c:pt idx="2">
                  <c:v>23.456020000000024</c:v>
                </c:pt>
                <c:pt idx="3">
                  <c:v>23.184290000000033</c:v>
                </c:pt>
                <c:pt idx="4">
                  <c:v>23.416649999999038</c:v>
                </c:pt>
                <c:pt idx="5">
                  <c:v>23.942589999999029</c:v>
                </c:pt>
                <c:pt idx="6">
                  <c:v>23.670890000000043</c:v>
                </c:pt>
                <c:pt idx="7">
                  <c:v>23.167049999999051</c:v>
                </c:pt>
                <c:pt idx="8">
                  <c:v>23.03185000000002</c:v>
                </c:pt>
                <c:pt idx="9">
                  <c:v>23.590540000000033</c:v>
                </c:pt>
                <c:pt idx="10">
                  <c:v>23.15124000000003</c:v>
                </c:pt>
                <c:pt idx="11">
                  <c:v>22.716150000000027</c:v>
                </c:pt>
                <c:pt idx="12">
                  <c:v>23.294430000000034</c:v>
                </c:pt>
                <c:pt idx="13">
                  <c:v>23.525110000000041</c:v>
                </c:pt>
                <c:pt idx="14">
                  <c:v>23.550200000000018</c:v>
                </c:pt>
                <c:pt idx="15">
                  <c:v>23.48159000000004</c:v>
                </c:pt>
                <c:pt idx="16">
                  <c:v>23.73562000000004</c:v>
                </c:pt>
                <c:pt idx="17">
                  <c:v>23.229700000000037</c:v>
                </c:pt>
                <c:pt idx="18">
                  <c:v>23.769460000000038</c:v>
                </c:pt>
                <c:pt idx="19">
                  <c:v>23.616300000000024</c:v>
                </c:pt>
                <c:pt idx="20">
                  <c:v>23.795190000000048</c:v>
                </c:pt>
                <c:pt idx="21">
                  <c:v>23.697719999999038</c:v>
                </c:pt>
                <c:pt idx="22">
                  <c:v>23.765590000000032</c:v>
                </c:pt>
                <c:pt idx="23">
                  <c:v>24.005759999999043</c:v>
                </c:pt>
                <c:pt idx="24">
                  <c:v>23.66151999999903</c:v>
                </c:pt>
                <c:pt idx="25">
                  <c:v>23.451620000000048</c:v>
                </c:pt>
                <c:pt idx="26">
                  <c:v>23.692899999999042</c:v>
                </c:pt>
                <c:pt idx="27">
                  <c:v>23.770410000000027</c:v>
                </c:pt>
                <c:pt idx="28">
                  <c:v>24.305899999999042</c:v>
                </c:pt>
                <c:pt idx="29">
                  <c:v>23.605859999999041</c:v>
                </c:pt>
                <c:pt idx="30">
                  <c:v>24.009730000000047</c:v>
                </c:pt>
                <c:pt idx="31">
                  <c:v>23.964170000000024</c:v>
                </c:pt>
                <c:pt idx="32">
                  <c:v>23.644220000000018</c:v>
                </c:pt>
                <c:pt idx="33">
                  <c:v>23.41097000000002</c:v>
                </c:pt>
                <c:pt idx="34">
                  <c:v>23.715659999999048</c:v>
                </c:pt>
                <c:pt idx="35">
                  <c:v>24.234860000000026</c:v>
                </c:pt>
                <c:pt idx="36">
                  <c:v>23.824910000000045</c:v>
                </c:pt>
                <c:pt idx="37">
                  <c:v>23.96374000000003</c:v>
                </c:pt>
                <c:pt idx="38">
                  <c:v>24.493399999999042</c:v>
                </c:pt>
                <c:pt idx="39">
                  <c:v>23.735560000000021</c:v>
                </c:pt>
                <c:pt idx="40">
                  <c:v>24.364529999999036</c:v>
                </c:pt>
                <c:pt idx="41">
                  <c:v>23.945759999999041</c:v>
                </c:pt>
                <c:pt idx="42">
                  <c:v>24.363179999999033</c:v>
                </c:pt>
                <c:pt idx="43">
                  <c:v>24.376430000000028</c:v>
                </c:pt>
                <c:pt idx="44">
                  <c:v>24.395650000000046</c:v>
                </c:pt>
                <c:pt idx="45">
                  <c:v>24.379819999999029</c:v>
                </c:pt>
                <c:pt idx="46">
                  <c:v>24.631220000000042</c:v>
                </c:pt>
                <c:pt idx="47">
                  <c:v>24.61092999999903</c:v>
                </c:pt>
                <c:pt idx="48">
                  <c:v>24.342799999999045</c:v>
                </c:pt>
                <c:pt idx="49">
                  <c:v>24.395590000000027</c:v>
                </c:pt>
                <c:pt idx="50">
                  <c:v>24.580799999999044</c:v>
                </c:pt>
                <c:pt idx="51">
                  <c:v>24.541410000000042</c:v>
                </c:pt>
                <c:pt idx="52">
                  <c:v>24.624600000000044</c:v>
                </c:pt>
                <c:pt idx="53">
                  <c:v>24.824400000000026</c:v>
                </c:pt>
                <c:pt idx="54">
                  <c:v>25.18181999999905</c:v>
                </c:pt>
                <c:pt idx="55">
                  <c:v>24.889280000000042</c:v>
                </c:pt>
                <c:pt idx="56">
                  <c:v>24.545620000000042</c:v>
                </c:pt>
                <c:pt idx="57">
                  <c:v>25.350090000000023</c:v>
                </c:pt>
                <c:pt idx="58">
                  <c:v>24.972189999999046</c:v>
                </c:pt>
                <c:pt idx="59">
                  <c:v>24.761870000000044</c:v>
                </c:pt>
                <c:pt idx="60">
                  <c:v>24.956260000000043</c:v>
                </c:pt>
                <c:pt idx="61">
                  <c:v>25.053610000000049</c:v>
                </c:pt>
                <c:pt idx="62">
                  <c:v>25.160090000000025</c:v>
                </c:pt>
                <c:pt idx="63">
                  <c:v>24.907950000000028</c:v>
                </c:pt>
                <c:pt idx="64">
                  <c:v>24.653589999999042</c:v>
                </c:pt>
                <c:pt idx="65">
                  <c:v>24.775540000000035</c:v>
                </c:pt>
                <c:pt idx="66">
                  <c:v>24.722189999999046</c:v>
                </c:pt>
                <c:pt idx="67">
                  <c:v>24.99481000000003</c:v>
                </c:pt>
                <c:pt idx="68">
                  <c:v>25.286919999999043</c:v>
                </c:pt>
                <c:pt idx="69">
                  <c:v>26.126149999999029</c:v>
                </c:pt>
                <c:pt idx="70">
                  <c:v>25.683070000000043</c:v>
                </c:pt>
                <c:pt idx="71">
                  <c:v>25.271910000000048</c:v>
                </c:pt>
                <c:pt idx="72">
                  <c:v>25.732319999999049</c:v>
                </c:pt>
                <c:pt idx="73">
                  <c:v>25.481039999999041</c:v>
                </c:pt>
                <c:pt idx="74">
                  <c:v>25.699820000000045</c:v>
                </c:pt>
                <c:pt idx="75">
                  <c:v>25.525810000000035</c:v>
                </c:pt>
                <c:pt idx="76">
                  <c:v>25.670010000000048</c:v>
                </c:pt>
                <c:pt idx="77">
                  <c:v>25.839440000000025</c:v>
                </c:pt>
                <c:pt idx="78">
                  <c:v>25.669430000000034</c:v>
                </c:pt>
                <c:pt idx="79">
                  <c:v>25.587730000000022</c:v>
                </c:pt>
                <c:pt idx="80">
                  <c:v>25.874810000000025</c:v>
                </c:pt>
                <c:pt idx="81">
                  <c:v>25.543510000000026</c:v>
                </c:pt>
                <c:pt idx="82">
                  <c:v>25.612330000000043</c:v>
                </c:pt>
                <c:pt idx="83">
                  <c:v>25.742400000000032</c:v>
                </c:pt>
                <c:pt idx="84">
                  <c:v>25.76827000000003</c:v>
                </c:pt>
              </c:numCache>
            </c:numRef>
          </c:val>
          <c:smooth val="0"/>
        </c:ser>
        <c:ser>
          <c:idx val="4"/>
          <c:order val="4"/>
          <c:tx>
            <c:strRef>
              <c:f>June!$F$1</c:f>
              <c:strCache>
                <c:ptCount val="1"/>
                <c:pt idx="0">
                  <c:v>Min</c:v>
                </c:pt>
              </c:strCache>
            </c:strRef>
          </c:tx>
          <c:spPr>
            <a:ln w="28575" cap="rnd">
              <a:solidFill>
                <a:srgbClr val="000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June!$F$2:$F$86</c:f>
              <c:numCache>
                <c:formatCode>General</c:formatCode>
                <c:ptCount val="85"/>
                <c:pt idx="0">
                  <c:v>24.716000000000008</c:v>
                </c:pt>
                <c:pt idx="1">
                  <c:v>24.716000000000008</c:v>
                </c:pt>
                <c:pt idx="2">
                  <c:v>24.716000000000008</c:v>
                </c:pt>
                <c:pt idx="3">
                  <c:v>24.716000000000008</c:v>
                </c:pt>
                <c:pt idx="4">
                  <c:v>24.716000000000008</c:v>
                </c:pt>
                <c:pt idx="5">
                  <c:v>24.716000000000008</c:v>
                </c:pt>
                <c:pt idx="6">
                  <c:v>24.716000000000008</c:v>
                </c:pt>
                <c:pt idx="7">
                  <c:v>24.716000000000008</c:v>
                </c:pt>
                <c:pt idx="8">
                  <c:v>24.716000000000008</c:v>
                </c:pt>
                <c:pt idx="9">
                  <c:v>24.716000000000008</c:v>
                </c:pt>
                <c:pt idx="10">
                  <c:v>24.716000000000008</c:v>
                </c:pt>
                <c:pt idx="11">
                  <c:v>24.716000000000008</c:v>
                </c:pt>
                <c:pt idx="12">
                  <c:v>24.716000000000008</c:v>
                </c:pt>
                <c:pt idx="13">
                  <c:v>24.716000000000008</c:v>
                </c:pt>
                <c:pt idx="14">
                  <c:v>24.716000000000008</c:v>
                </c:pt>
                <c:pt idx="15">
                  <c:v>24.716000000000008</c:v>
                </c:pt>
                <c:pt idx="16">
                  <c:v>24.716000000000008</c:v>
                </c:pt>
                <c:pt idx="17">
                  <c:v>24.716000000000008</c:v>
                </c:pt>
                <c:pt idx="18">
                  <c:v>24.716000000000008</c:v>
                </c:pt>
                <c:pt idx="19">
                  <c:v>24.716000000000008</c:v>
                </c:pt>
                <c:pt idx="20">
                  <c:v>24.716000000000008</c:v>
                </c:pt>
                <c:pt idx="21">
                  <c:v>24.716000000000008</c:v>
                </c:pt>
                <c:pt idx="22">
                  <c:v>24.716000000000008</c:v>
                </c:pt>
                <c:pt idx="23">
                  <c:v>24.716000000000008</c:v>
                </c:pt>
                <c:pt idx="24">
                  <c:v>24.716000000000008</c:v>
                </c:pt>
                <c:pt idx="25">
                  <c:v>24.716000000000008</c:v>
                </c:pt>
                <c:pt idx="26">
                  <c:v>24.716000000000008</c:v>
                </c:pt>
                <c:pt idx="27">
                  <c:v>24.716000000000008</c:v>
                </c:pt>
                <c:pt idx="28">
                  <c:v>24.716000000000008</c:v>
                </c:pt>
                <c:pt idx="29">
                  <c:v>24.716000000000008</c:v>
                </c:pt>
                <c:pt idx="30">
                  <c:v>24.716000000000008</c:v>
                </c:pt>
                <c:pt idx="31">
                  <c:v>24.716000000000008</c:v>
                </c:pt>
                <c:pt idx="32">
                  <c:v>24.716000000000008</c:v>
                </c:pt>
                <c:pt idx="33">
                  <c:v>24.716000000000008</c:v>
                </c:pt>
                <c:pt idx="34">
                  <c:v>24.716000000000008</c:v>
                </c:pt>
                <c:pt idx="35">
                  <c:v>24.716000000000008</c:v>
                </c:pt>
                <c:pt idx="36">
                  <c:v>24.716000000000008</c:v>
                </c:pt>
                <c:pt idx="37">
                  <c:v>24.716000000000008</c:v>
                </c:pt>
                <c:pt idx="38">
                  <c:v>24.716000000000008</c:v>
                </c:pt>
                <c:pt idx="39">
                  <c:v>24.716000000000008</c:v>
                </c:pt>
                <c:pt idx="40">
                  <c:v>24.716000000000008</c:v>
                </c:pt>
                <c:pt idx="41">
                  <c:v>24.716000000000008</c:v>
                </c:pt>
                <c:pt idx="42">
                  <c:v>24.716000000000008</c:v>
                </c:pt>
                <c:pt idx="43">
                  <c:v>24.716000000000008</c:v>
                </c:pt>
                <c:pt idx="44">
                  <c:v>24.716000000000008</c:v>
                </c:pt>
                <c:pt idx="45">
                  <c:v>24.716000000000008</c:v>
                </c:pt>
                <c:pt idx="46">
                  <c:v>24.716000000000008</c:v>
                </c:pt>
                <c:pt idx="47">
                  <c:v>24.716000000000008</c:v>
                </c:pt>
                <c:pt idx="48">
                  <c:v>24.716000000000008</c:v>
                </c:pt>
                <c:pt idx="49">
                  <c:v>24.716000000000008</c:v>
                </c:pt>
                <c:pt idx="50">
                  <c:v>24.716000000000008</c:v>
                </c:pt>
                <c:pt idx="51">
                  <c:v>24.716000000000008</c:v>
                </c:pt>
                <c:pt idx="52">
                  <c:v>24.716000000000008</c:v>
                </c:pt>
                <c:pt idx="53">
                  <c:v>24.716000000000008</c:v>
                </c:pt>
                <c:pt idx="54">
                  <c:v>24.716000000000008</c:v>
                </c:pt>
                <c:pt idx="55">
                  <c:v>24.716000000000008</c:v>
                </c:pt>
                <c:pt idx="56">
                  <c:v>24.716000000000008</c:v>
                </c:pt>
                <c:pt idx="57">
                  <c:v>24.716000000000008</c:v>
                </c:pt>
                <c:pt idx="58">
                  <c:v>24.716000000000008</c:v>
                </c:pt>
                <c:pt idx="59">
                  <c:v>24.716000000000008</c:v>
                </c:pt>
                <c:pt idx="60">
                  <c:v>24.716000000000008</c:v>
                </c:pt>
                <c:pt idx="61">
                  <c:v>24.716000000000008</c:v>
                </c:pt>
                <c:pt idx="62">
                  <c:v>24.716000000000008</c:v>
                </c:pt>
                <c:pt idx="63">
                  <c:v>24.716000000000008</c:v>
                </c:pt>
                <c:pt idx="64">
                  <c:v>24.716000000000008</c:v>
                </c:pt>
                <c:pt idx="65">
                  <c:v>24.716000000000008</c:v>
                </c:pt>
                <c:pt idx="66">
                  <c:v>24.716000000000008</c:v>
                </c:pt>
                <c:pt idx="67">
                  <c:v>24.716000000000008</c:v>
                </c:pt>
                <c:pt idx="68">
                  <c:v>24.716000000000008</c:v>
                </c:pt>
                <c:pt idx="69">
                  <c:v>24.716000000000008</c:v>
                </c:pt>
                <c:pt idx="70">
                  <c:v>24.716000000000008</c:v>
                </c:pt>
                <c:pt idx="71">
                  <c:v>24.716000000000008</c:v>
                </c:pt>
                <c:pt idx="72">
                  <c:v>24.716000000000008</c:v>
                </c:pt>
                <c:pt idx="73">
                  <c:v>24.716000000000008</c:v>
                </c:pt>
                <c:pt idx="74">
                  <c:v>24.716000000000008</c:v>
                </c:pt>
                <c:pt idx="75">
                  <c:v>24.716000000000008</c:v>
                </c:pt>
                <c:pt idx="76">
                  <c:v>24.716000000000008</c:v>
                </c:pt>
                <c:pt idx="77">
                  <c:v>24.716000000000008</c:v>
                </c:pt>
                <c:pt idx="78">
                  <c:v>24.716000000000008</c:v>
                </c:pt>
                <c:pt idx="79">
                  <c:v>24.716000000000008</c:v>
                </c:pt>
                <c:pt idx="80">
                  <c:v>24.716000000000008</c:v>
                </c:pt>
                <c:pt idx="81">
                  <c:v>24.716000000000008</c:v>
                </c:pt>
                <c:pt idx="82">
                  <c:v>24.716000000000008</c:v>
                </c:pt>
                <c:pt idx="83">
                  <c:v>24.716000000000008</c:v>
                </c:pt>
                <c:pt idx="84">
                  <c:v>24.716000000000008</c:v>
                </c:pt>
              </c:numCache>
            </c:numRef>
          </c:val>
          <c:smooth val="0"/>
        </c:ser>
        <c:ser>
          <c:idx val="5"/>
          <c:order val="5"/>
          <c:tx>
            <c:strRef>
              <c:f>June!$G$1</c:f>
              <c:strCache>
                <c:ptCount val="1"/>
                <c:pt idx="0">
                  <c:v>Max</c:v>
                </c:pt>
              </c:strCache>
            </c:strRef>
          </c:tx>
          <c:spPr>
            <a:ln w="28575" cap="rnd">
              <a:solidFill>
                <a:srgbClr val="000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June!$G$2:$G$86</c:f>
              <c:numCache>
                <c:formatCode>General</c:formatCode>
                <c:ptCount val="85"/>
                <c:pt idx="0">
                  <c:v>26.960000000000036</c:v>
                </c:pt>
                <c:pt idx="1">
                  <c:v>26.960000000000036</c:v>
                </c:pt>
                <c:pt idx="2">
                  <c:v>26.960000000000036</c:v>
                </c:pt>
                <c:pt idx="3">
                  <c:v>26.960000000000036</c:v>
                </c:pt>
                <c:pt idx="4">
                  <c:v>26.960000000000036</c:v>
                </c:pt>
                <c:pt idx="5">
                  <c:v>26.960000000000036</c:v>
                </c:pt>
                <c:pt idx="6">
                  <c:v>26.960000000000036</c:v>
                </c:pt>
                <c:pt idx="7">
                  <c:v>26.960000000000036</c:v>
                </c:pt>
                <c:pt idx="8">
                  <c:v>26.960000000000036</c:v>
                </c:pt>
                <c:pt idx="9">
                  <c:v>26.960000000000036</c:v>
                </c:pt>
                <c:pt idx="10">
                  <c:v>26.960000000000036</c:v>
                </c:pt>
                <c:pt idx="11">
                  <c:v>26.960000000000036</c:v>
                </c:pt>
                <c:pt idx="12">
                  <c:v>26.960000000000036</c:v>
                </c:pt>
                <c:pt idx="13">
                  <c:v>26.960000000000036</c:v>
                </c:pt>
                <c:pt idx="14">
                  <c:v>26.960000000000036</c:v>
                </c:pt>
                <c:pt idx="15">
                  <c:v>26.960000000000036</c:v>
                </c:pt>
                <c:pt idx="16">
                  <c:v>26.960000000000036</c:v>
                </c:pt>
                <c:pt idx="17">
                  <c:v>26.960000000000036</c:v>
                </c:pt>
                <c:pt idx="18">
                  <c:v>26.960000000000036</c:v>
                </c:pt>
                <c:pt idx="19">
                  <c:v>26.960000000000036</c:v>
                </c:pt>
                <c:pt idx="20">
                  <c:v>26.960000000000036</c:v>
                </c:pt>
                <c:pt idx="21">
                  <c:v>26.960000000000036</c:v>
                </c:pt>
                <c:pt idx="22">
                  <c:v>26.960000000000036</c:v>
                </c:pt>
                <c:pt idx="23">
                  <c:v>26.960000000000036</c:v>
                </c:pt>
                <c:pt idx="24">
                  <c:v>26.960000000000036</c:v>
                </c:pt>
                <c:pt idx="25">
                  <c:v>26.960000000000036</c:v>
                </c:pt>
                <c:pt idx="26">
                  <c:v>26.960000000000036</c:v>
                </c:pt>
                <c:pt idx="27">
                  <c:v>26.960000000000036</c:v>
                </c:pt>
                <c:pt idx="28">
                  <c:v>26.960000000000036</c:v>
                </c:pt>
                <c:pt idx="29">
                  <c:v>26.960000000000036</c:v>
                </c:pt>
                <c:pt idx="30">
                  <c:v>26.960000000000036</c:v>
                </c:pt>
                <c:pt idx="31">
                  <c:v>26.960000000000036</c:v>
                </c:pt>
                <c:pt idx="32">
                  <c:v>26.960000000000036</c:v>
                </c:pt>
                <c:pt idx="33">
                  <c:v>26.960000000000036</c:v>
                </c:pt>
                <c:pt idx="34">
                  <c:v>26.960000000000036</c:v>
                </c:pt>
                <c:pt idx="35">
                  <c:v>26.960000000000036</c:v>
                </c:pt>
                <c:pt idx="36">
                  <c:v>26.960000000000036</c:v>
                </c:pt>
                <c:pt idx="37">
                  <c:v>26.960000000000036</c:v>
                </c:pt>
                <c:pt idx="38">
                  <c:v>26.960000000000036</c:v>
                </c:pt>
                <c:pt idx="39">
                  <c:v>26.960000000000036</c:v>
                </c:pt>
                <c:pt idx="40">
                  <c:v>26.960000000000036</c:v>
                </c:pt>
                <c:pt idx="41">
                  <c:v>26.960000000000036</c:v>
                </c:pt>
                <c:pt idx="42">
                  <c:v>26.960000000000036</c:v>
                </c:pt>
                <c:pt idx="43">
                  <c:v>26.960000000000036</c:v>
                </c:pt>
                <c:pt idx="44">
                  <c:v>26.960000000000036</c:v>
                </c:pt>
                <c:pt idx="45">
                  <c:v>26.960000000000036</c:v>
                </c:pt>
                <c:pt idx="46">
                  <c:v>26.960000000000036</c:v>
                </c:pt>
                <c:pt idx="47">
                  <c:v>26.960000000000036</c:v>
                </c:pt>
                <c:pt idx="48">
                  <c:v>26.960000000000036</c:v>
                </c:pt>
                <c:pt idx="49">
                  <c:v>26.960000000000036</c:v>
                </c:pt>
                <c:pt idx="50">
                  <c:v>26.960000000000036</c:v>
                </c:pt>
                <c:pt idx="51">
                  <c:v>26.960000000000036</c:v>
                </c:pt>
                <c:pt idx="52">
                  <c:v>26.960000000000036</c:v>
                </c:pt>
                <c:pt idx="53">
                  <c:v>26.960000000000036</c:v>
                </c:pt>
                <c:pt idx="54">
                  <c:v>26.960000000000036</c:v>
                </c:pt>
                <c:pt idx="55">
                  <c:v>26.960000000000036</c:v>
                </c:pt>
                <c:pt idx="56">
                  <c:v>26.960000000000036</c:v>
                </c:pt>
                <c:pt idx="57">
                  <c:v>26.960000000000036</c:v>
                </c:pt>
                <c:pt idx="58">
                  <c:v>26.960000000000036</c:v>
                </c:pt>
                <c:pt idx="59">
                  <c:v>26.960000000000036</c:v>
                </c:pt>
                <c:pt idx="60">
                  <c:v>26.960000000000036</c:v>
                </c:pt>
                <c:pt idx="61">
                  <c:v>26.960000000000036</c:v>
                </c:pt>
                <c:pt idx="62">
                  <c:v>26.960000000000036</c:v>
                </c:pt>
                <c:pt idx="63">
                  <c:v>26.960000000000036</c:v>
                </c:pt>
                <c:pt idx="64">
                  <c:v>26.960000000000036</c:v>
                </c:pt>
                <c:pt idx="65">
                  <c:v>26.960000000000036</c:v>
                </c:pt>
                <c:pt idx="66">
                  <c:v>26.960000000000036</c:v>
                </c:pt>
                <c:pt idx="67">
                  <c:v>26.960000000000036</c:v>
                </c:pt>
                <c:pt idx="68">
                  <c:v>26.960000000000036</c:v>
                </c:pt>
                <c:pt idx="69">
                  <c:v>26.960000000000036</c:v>
                </c:pt>
                <c:pt idx="70">
                  <c:v>26.960000000000036</c:v>
                </c:pt>
                <c:pt idx="71">
                  <c:v>26.960000000000036</c:v>
                </c:pt>
                <c:pt idx="72">
                  <c:v>26.960000000000036</c:v>
                </c:pt>
                <c:pt idx="73">
                  <c:v>26.960000000000036</c:v>
                </c:pt>
                <c:pt idx="74">
                  <c:v>26.960000000000036</c:v>
                </c:pt>
                <c:pt idx="75">
                  <c:v>26.960000000000036</c:v>
                </c:pt>
                <c:pt idx="76">
                  <c:v>26.960000000000036</c:v>
                </c:pt>
                <c:pt idx="77">
                  <c:v>26.960000000000036</c:v>
                </c:pt>
                <c:pt idx="78">
                  <c:v>26.960000000000036</c:v>
                </c:pt>
                <c:pt idx="79">
                  <c:v>26.960000000000036</c:v>
                </c:pt>
                <c:pt idx="80">
                  <c:v>26.960000000000036</c:v>
                </c:pt>
                <c:pt idx="81">
                  <c:v>26.960000000000036</c:v>
                </c:pt>
                <c:pt idx="82">
                  <c:v>26.960000000000036</c:v>
                </c:pt>
                <c:pt idx="83">
                  <c:v>26.960000000000036</c:v>
                </c:pt>
                <c:pt idx="84">
                  <c:v>26.960000000000036</c:v>
                </c:pt>
              </c:numCache>
            </c:numRef>
          </c:val>
          <c:smooth val="0"/>
        </c:ser>
        <c:dLbls>
          <c:showLegendKey val="0"/>
          <c:showVal val="0"/>
          <c:showCatName val="0"/>
          <c:showSerName val="0"/>
          <c:showPercent val="0"/>
          <c:showBubbleSize val="0"/>
        </c:dLbls>
        <c:smooth val="0"/>
        <c:axId val="123398024"/>
        <c:axId val="123398416"/>
      </c:lineChart>
      <c:dateAx>
        <c:axId val="123398024"/>
        <c:scaling>
          <c:orientation val="minMax"/>
        </c:scaling>
        <c:delete val="0"/>
        <c:axPos val="b"/>
        <c:numFmt formatCode="General" sourceLinked="1"/>
        <c:majorTickMark val="out"/>
        <c:minorTickMark val="out"/>
        <c:tickLblPos val="nextTo"/>
        <c:spPr>
          <a:noFill/>
          <a:ln w="9525" cap="flat" cmpd="sng" algn="ctr">
            <a:solidFill>
              <a:srgbClr val="000000"/>
            </a:solidFill>
            <a:round/>
          </a:ln>
          <a:effectLst/>
        </c:spPr>
        <c:txPr>
          <a:bodyPr rot="-2400000" spcFirstLastPara="1" vertOverflow="ellipsis" wrap="square" anchor="ctr" anchorCtr="1"/>
          <a:lstStyle/>
          <a:p>
            <a:pPr>
              <a:defRPr sz="1400" b="0" i="0" u="none" strike="noStrike" kern="1200" baseline="0">
                <a:solidFill>
                  <a:srgbClr val="000000"/>
                </a:solidFill>
                <a:latin typeface="+mn-lt"/>
                <a:ea typeface="+mn-ea"/>
                <a:cs typeface="+mn-cs"/>
              </a:defRPr>
            </a:pPr>
            <a:endParaRPr lang="en-US"/>
          </a:p>
        </c:txPr>
        <c:crossAx val="123398416"/>
        <c:crosses val="autoZero"/>
        <c:auto val="0"/>
        <c:lblOffset val="100"/>
        <c:baseTimeUnit val="days"/>
        <c:majorUnit val="10"/>
        <c:majorTimeUnit val="days"/>
        <c:minorUnit val="5"/>
        <c:minorTimeUnit val="days"/>
      </c:dateAx>
      <c:valAx>
        <c:axId val="123398416"/>
        <c:scaling>
          <c:orientation val="minMax"/>
          <c:min val="22"/>
        </c:scaling>
        <c:delete val="0"/>
        <c:axPos val="l"/>
        <c:numFmt formatCode="General" sourceLinked="1"/>
        <c:majorTickMark val="out"/>
        <c:minorTickMark val="out"/>
        <c:tickLblPos val="nextTo"/>
        <c:spPr>
          <a:noFill/>
          <a:ln>
            <a:solidFill>
              <a:srgbClr val="000000"/>
            </a:solid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123398024"/>
        <c:crosses val="autoZero"/>
        <c:crossBetween val="between"/>
        <c:majorUnit val="2"/>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26567151833864"/>
          <c:y val="7.780927022062234E-2"/>
          <c:w val="0.808839540055318"/>
          <c:h val="0.64016848199209542"/>
        </c:manualLayout>
      </c:layout>
      <c:lineChart>
        <c:grouping val="standard"/>
        <c:varyColors val="0"/>
        <c:ser>
          <c:idx val="0"/>
          <c:order val="0"/>
          <c:tx>
            <c:strRef>
              <c:f>August!$B$1</c:f>
              <c:strCache>
                <c:ptCount val="1"/>
                <c:pt idx="0">
                  <c:v>Commit</c:v>
                </c:pt>
              </c:strCache>
            </c:strRef>
          </c:tx>
          <c:spPr>
            <a:ln w="28575" cap="rnd">
              <a:solidFill>
                <a:srgbClr val="FFFF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August!$B$2:$B$86</c:f>
              <c:numCache>
                <c:formatCode>General</c:formatCode>
                <c:ptCount val="85"/>
                <c:pt idx="0">
                  <c:v>25.227380000000039</c:v>
                </c:pt>
                <c:pt idx="1">
                  <c:v>25.26332999999903</c:v>
                </c:pt>
                <c:pt idx="2">
                  <c:v>25.416649999999038</c:v>
                </c:pt>
                <c:pt idx="3">
                  <c:v>25.576900000000023</c:v>
                </c:pt>
                <c:pt idx="4">
                  <c:v>25.314170000000047</c:v>
                </c:pt>
                <c:pt idx="5">
                  <c:v>25.602169999999035</c:v>
                </c:pt>
                <c:pt idx="6">
                  <c:v>25.13035999999903</c:v>
                </c:pt>
                <c:pt idx="7">
                  <c:v>24.881430000000023</c:v>
                </c:pt>
                <c:pt idx="8">
                  <c:v>25.298879999999031</c:v>
                </c:pt>
                <c:pt idx="9">
                  <c:v>25.243250000000046</c:v>
                </c:pt>
                <c:pt idx="10">
                  <c:v>25.073419999999032</c:v>
                </c:pt>
                <c:pt idx="11">
                  <c:v>24.986140000000034</c:v>
                </c:pt>
                <c:pt idx="12">
                  <c:v>25.20419000000004</c:v>
                </c:pt>
                <c:pt idx="13">
                  <c:v>25.135100000000023</c:v>
                </c:pt>
                <c:pt idx="14">
                  <c:v>25.272790000000043</c:v>
                </c:pt>
                <c:pt idx="15">
                  <c:v>25.468990000000019</c:v>
                </c:pt>
                <c:pt idx="16">
                  <c:v>25.205219999999031</c:v>
                </c:pt>
                <c:pt idx="17">
                  <c:v>25.214500000000044</c:v>
                </c:pt>
                <c:pt idx="18">
                  <c:v>24.948689999999033</c:v>
                </c:pt>
                <c:pt idx="19">
                  <c:v>25.121999999999048</c:v>
                </c:pt>
                <c:pt idx="20">
                  <c:v>24.960290000000043</c:v>
                </c:pt>
                <c:pt idx="21">
                  <c:v>25.440759999999045</c:v>
                </c:pt>
                <c:pt idx="22">
                  <c:v>25.117969999999048</c:v>
                </c:pt>
                <c:pt idx="23">
                  <c:v>25.256799999999032</c:v>
                </c:pt>
                <c:pt idx="24">
                  <c:v>25.41939999999903</c:v>
                </c:pt>
                <c:pt idx="25">
                  <c:v>25.218740000000025</c:v>
                </c:pt>
                <c:pt idx="26">
                  <c:v>25.20930999999905</c:v>
                </c:pt>
                <c:pt idx="27">
                  <c:v>25.174770000000024</c:v>
                </c:pt>
                <c:pt idx="28">
                  <c:v>25.527460000000019</c:v>
                </c:pt>
                <c:pt idx="29">
                  <c:v>25.229730000000018</c:v>
                </c:pt>
                <c:pt idx="30">
                  <c:v>25.433860000000038</c:v>
                </c:pt>
                <c:pt idx="31">
                  <c:v>25.070059999999046</c:v>
                </c:pt>
                <c:pt idx="32">
                  <c:v>24.941400000000044</c:v>
                </c:pt>
                <c:pt idx="33">
                  <c:v>25.032740000000047</c:v>
                </c:pt>
                <c:pt idx="34">
                  <c:v>25.021690000000035</c:v>
                </c:pt>
                <c:pt idx="35">
                  <c:v>25.435780000000022</c:v>
                </c:pt>
                <c:pt idx="36">
                  <c:v>25.044149999999036</c:v>
                </c:pt>
                <c:pt idx="37">
                  <c:v>24.96718999999905</c:v>
                </c:pt>
                <c:pt idx="38">
                  <c:v>25.335779999999033</c:v>
                </c:pt>
                <c:pt idx="39">
                  <c:v>25.23037000000005</c:v>
                </c:pt>
                <c:pt idx="40">
                  <c:v>24.95971000000003</c:v>
                </c:pt>
                <c:pt idx="41">
                  <c:v>24.802090000000021</c:v>
                </c:pt>
                <c:pt idx="42">
                  <c:v>25.21819000000005</c:v>
                </c:pt>
                <c:pt idx="43">
                  <c:v>24.966390000000047</c:v>
                </c:pt>
                <c:pt idx="44">
                  <c:v>25.24648000000002</c:v>
                </c:pt>
                <c:pt idx="45">
                  <c:v>25.034910000000025</c:v>
                </c:pt>
                <c:pt idx="46">
                  <c:v>25.456020000000024</c:v>
                </c:pt>
                <c:pt idx="47">
                  <c:v>25.232780000000048</c:v>
                </c:pt>
                <c:pt idx="48">
                  <c:v>25.420980000000043</c:v>
                </c:pt>
                <c:pt idx="49">
                  <c:v>25.153800000000047</c:v>
                </c:pt>
                <c:pt idx="50">
                  <c:v>25.416410000000042</c:v>
                </c:pt>
                <c:pt idx="51">
                  <c:v>25.364709999999036</c:v>
                </c:pt>
                <c:pt idx="52">
                  <c:v>25.209860000000049</c:v>
                </c:pt>
                <c:pt idx="53">
                  <c:v>25.281339999999034</c:v>
                </c:pt>
                <c:pt idx="54">
                  <c:v>25.523549999999034</c:v>
                </c:pt>
                <c:pt idx="55">
                  <c:v>25.383020000000045</c:v>
                </c:pt>
                <c:pt idx="56">
                  <c:v>25.340970000000027</c:v>
                </c:pt>
                <c:pt idx="57">
                  <c:v>24.973600000000033</c:v>
                </c:pt>
                <c:pt idx="58">
                  <c:v>25.100310000000036</c:v>
                </c:pt>
                <c:pt idx="59">
                  <c:v>25.12474999999904</c:v>
                </c:pt>
                <c:pt idx="60">
                  <c:v>25.578639999999041</c:v>
                </c:pt>
                <c:pt idx="61">
                  <c:v>25.420069999999043</c:v>
                </c:pt>
                <c:pt idx="62">
                  <c:v>25.476890000000026</c:v>
                </c:pt>
                <c:pt idx="63">
                  <c:v>24.925840000000051</c:v>
                </c:pt>
                <c:pt idx="64">
                  <c:v>25.196369999999035</c:v>
                </c:pt>
                <c:pt idx="65">
                  <c:v>25.36922999999905</c:v>
                </c:pt>
                <c:pt idx="66">
                  <c:v>25.203940000000046</c:v>
                </c:pt>
                <c:pt idx="67">
                  <c:v>25.227929999999049</c:v>
                </c:pt>
                <c:pt idx="68">
                  <c:v>25.685629999999037</c:v>
                </c:pt>
                <c:pt idx="69">
                  <c:v>25.37474999999904</c:v>
                </c:pt>
                <c:pt idx="70">
                  <c:v>25.27147999999903</c:v>
                </c:pt>
                <c:pt idx="71">
                  <c:v>25.25356000000005</c:v>
                </c:pt>
                <c:pt idx="72">
                  <c:v>25.445370000000025</c:v>
                </c:pt>
                <c:pt idx="73">
                  <c:v>25.06597000000005</c:v>
                </c:pt>
                <c:pt idx="74">
                  <c:v>25.263209999999049</c:v>
                </c:pt>
                <c:pt idx="75">
                  <c:v>25.207090000000051</c:v>
                </c:pt>
                <c:pt idx="76">
                  <c:v>25.151699999999039</c:v>
                </c:pt>
                <c:pt idx="77">
                  <c:v>25.540119999999035</c:v>
                </c:pt>
                <c:pt idx="78">
                  <c:v>25.294030000000021</c:v>
                </c:pt>
                <c:pt idx="79">
                  <c:v>25.324820000000045</c:v>
                </c:pt>
                <c:pt idx="80">
                  <c:v>25.109580000000051</c:v>
                </c:pt>
                <c:pt idx="81">
                  <c:v>25.132649999999046</c:v>
                </c:pt>
                <c:pt idx="82">
                  <c:v>25.604489999999032</c:v>
                </c:pt>
                <c:pt idx="83">
                  <c:v>25.355040000000031</c:v>
                </c:pt>
                <c:pt idx="84">
                  <c:v>25.351980000000026</c:v>
                </c:pt>
              </c:numCache>
            </c:numRef>
          </c:val>
          <c:smooth val="0"/>
        </c:ser>
        <c:ser>
          <c:idx val="1"/>
          <c:order val="1"/>
          <c:tx>
            <c:strRef>
              <c:f>August!$C$1</c:f>
              <c:strCache>
                <c:ptCount val="1"/>
                <c:pt idx="0">
                  <c:v>Low1B</c:v>
                </c:pt>
              </c:strCache>
            </c:strRef>
          </c:tx>
          <c:spPr>
            <a:ln w="28575" cap="rnd">
              <a:solidFill>
                <a:srgbClr val="FFC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August!$C$2:$C$86</c:f>
              <c:numCache>
                <c:formatCode>General</c:formatCode>
                <c:ptCount val="85"/>
                <c:pt idx="0">
                  <c:v>25.459159999999031</c:v>
                </c:pt>
                <c:pt idx="1">
                  <c:v>25.546900000000051</c:v>
                </c:pt>
                <c:pt idx="2">
                  <c:v>25.514089999999044</c:v>
                </c:pt>
                <c:pt idx="3">
                  <c:v>25.414880000000039</c:v>
                </c:pt>
                <c:pt idx="4">
                  <c:v>25.161399999999048</c:v>
                </c:pt>
                <c:pt idx="5">
                  <c:v>25.531030000000044</c:v>
                </c:pt>
                <c:pt idx="6">
                  <c:v>25.441889999999034</c:v>
                </c:pt>
                <c:pt idx="7">
                  <c:v>25.329310000000021</c:v>
                </c:pt>
                <c:pt idx="8">
                  <c:v>25.614529999999036</c:v>
                </c:pt>
                <c:pt idx="9">
                  <c:v>25.523189999999033</c:v>
                </c:pt>
                <c:pt idx="10">
                  <c:v>25.627339999999037</c:v>
                </c:pt>
                <c:pt idx="11">
                  <c:v>25.455099999999049</c:v>
                </c:pt>
                <c:pt idx="12">
                  <c:v>25.508869999999035</c:v>
                </c:pt>
                <c:pt idx="13">
                  <c:v>25.673550000000034</c:v>
                </c:pt>
                <c:pt idx="14">
                  <c:v>25.884119999999029</c:v>
                </c:pt>
                <c:pt idx="15">
                  <c:v>25.776640000000043</c:v>
                </c:pt>
                <c:pt idx="16">
                  <c:v>25.28463000000005</c:v>
                </c:pt>
                <c:pt idx="17">
                  <c:v>25.575160000000039</c:v>
                </c:pt>
                <c:pt idx="18">
                  <c:v>25.478570000000047</c:v>
                </c:pt>
                <c:pt idx="19">
                  <c:v>25.629879999999048</c:v>
                </c:pt>
                <c:pt idx="20">
                  <c:v>25.564229999999043</c:v>
                </c:pt>
                <c:pt idx="21">
                  <c:v>25.389730000000043</c:v>
                </c:pt>
                <c:pt idx="22">
                  <c:v>25.62814000000003</c:v>
                </c:pt>
                <c:pt idx="23">
                  <c:v>25.424920000000043</c:v>
                </c:pt>
                <c:pt idx="24">
                  <c:v>25.977439999999035</c:v>
                </c:pt>
                <c:pt idx="25">
                  <c:v>25.703790000000026</c:v>
                </c:pt>
                <c:pt idx="26">
                  <c:v>25.447660000000042</c:v>
                </c:pt>
                <c:pt idx="27">
                  <c:v>25.716359999999042</c:v>
                </c:pt>
                <c:pt idx="28">
                  <c:v>25.88447999999903</c:v>
                </c:pt>
                <c:pt idx="29">
                  <c:v>26.071220000000039</c:v>
                </c:pt>
                <c:pt idx="30">
                  <c:v>26.113520000000051</c:v>
                </c:pt>
                <c:pt idx="31">
                  <c:v>25.945250000000044</c:v>
                </c:pt>
                <c:pt idx="32">
                  <c:v>25.848229999999035</c:v>
                </c:pt>
                <c:pt idx="33">
                  <c:v>26.002589999999032</c:v>
                </c:pt>
                <c:pt idx="34">
                  <c:v>25.834919999999045</c:v>
                </c:pt>
                <c:pt idx="35">
                  <c:v>25.978330000000028</c:v>
                </c:pt>
                <c:pt idx="36">
                  <c:v>25.654440000000022</c:v>
                </c:pt>
                <c:pt idx="37">
                  <c:v>25.858640000000037</c:v>
                </c:pt>
                <c:pt idx="38">
                  <c:v>25.681939999999031</c:v>
                </c:pt>
                <c:pt idx="39">
                  <c:v>25.935820000000035</c:v>
                </c:pt>
                <c:pt idx="40">
                  <c:v>25.973989999999048</c:v>
                </c:pt>
                <c:pt idx="41">
                  <c:v>26.03651999999903</c:v>
                </c:pt>
                <c:pt idx="42">
                  <c:v>25.696949999999049</c:v>
                </c:pt>
                <c:pt idx="43">
                  <c:v>26.107749999999044</c:v>
                </c:pt>
                <c:pt idx="44">
                  <c:v>25.920100000000048</c:v>
                </c:pt>
                <c:pt idx="45">
                  <c:v>25.901570000000049</c:v>
                </c:pt>
                <c:pt idx="46">
                  <c:v>26.031789999999035</c:v>
                </c:pt>
                <c:pt idx="47">
                  <c:v>26.09227999999905</c:v>
                </c:pt>
                <c:pt idx="48">
                  <c:v>25.900349999999037</c:v>
                </c:pt>
                <c:pt idx="49">
                  <c:v>26.196369999999035</c:v>
                </c:pt>
                <c:pt idx="50">
                  <c:v>26.049979999999039</c:v>
                </c:pt>
                <c:pt idx="51">
                  <c:v>26.175130000000024</c:v>
                </c:pt>
                <c:pt idx="52">
                  <c:v>25.883200000000045</c:v>
                </c:pt>
                <c:pt idx="53">
                  <c:v>26.244619999999031</c:v>
                </c:pt>
                <c:pt idx="54">
                  <c:v>26.162560000000042</c:v>
                </c:pt>
                <c:pt idx="55">
                  <c:v>26.168240000000026</c:v>
                </c:pt>
                <c:pt idx="56">
                  <c:v>26.322320000000047</c:v>
                </c:pt>
                <c:pt idx="57">
                  <c:v>26.277669999999034</c:v>
                </c:pt>
                <c:pt idx="58">
                  <c:v>26.11940999999905</c:v>
                </c:pt>
                <c:pt idx="59">
                  <c:v>25.973539999999048</c:v>
                </c:pt>
                <c:pt idx="60">
                  <c:v>25.981959999999049</c:v>
                </c:pt>
                <c:pt idx="61">
                  <c:v>26.120840000000044</c:v>
                </c:pt>
                <c:pt idx="62">
                  <c:v>26.030389999999045</c:v>
                </c:pt>
                <c:pt idx="63">
                  <c:v>25.890740000000051</c:v>
                </c:pt>
                <c:pt idx="64">
                  <c:v>26.111320000000035</c:v>
                </c:pt>
                <c:pt idx="65">
                  <c:v>25.948720000000037</c:v>
                </c:pt>
                <c:pt idx="66">
                  <c:v>25.819119999999032</c:v>
                </c:pt>
                <c:pt idx="67">
                  <c:v>26.002949999999032</c:v>
                </c:pt>
                <c:pt idx="68">
                  <c:v>26.08892000000003</c:v>
                </c:pt>
                <c:pt idx="69">
                  <c:v>26.174619999999038</c:v>
                </c:pt>
                <c:pt idx="70">
                  <c:v>26.264730000000043</c:v>
                </c:pt>
                <c:pt idx="71">
                  <c:v>26.21243000000004</c:v>
                </c:pt>
                <c:pt idx="72">
                  <c:v>26.252249999999037</c:v>
                </c:pt>
                <c:pt idx="73">
                  <c:v>25.912040000000047</c:v>
                </c:pt>
                <c:pt idx="74">
                  <c:v>26.13805999999903</c:v>
                </c:pt>
                <c:pt idx="75">
                  <c:v>26.194359999999051</c:v>
                </c:pt>
                <c:pt idx="76">
                  <c:v>26.206080000000043</c:v>
                </c:pt>
                <c:pt idx="77">
                  <c:v>26.175470000000018</c:v>
                </c:pt>
                <c:pt idx="78">
                  <c:v>26.139760000000024</c:v>
                </c:pt>
                <c:pt idx="79">
                  <c:v>26.181630000000041</c:v>
                </c:pt>
                <c:pt idx="80">
                  <c:v>26.271690000000035</c:v>
                </c:pt>
                <c:pt idx="81">
                  <c:v>26.042810000000031</c:v>
                </c:pt>
                <c:pt idx="82">
                  <c:v>26.151760000000024</c:v>
                </c:pt>
                <c:pt idx="83">
                  <c:v>26.125089999999034</c:v>
                </c:pt>
                <c:pt idx="84">
                  <c:v>25.972860000000026</c:v>
                </c:pt>
              </c:numCache>
            </c:numRef>
          </c:val>
          <c:smooth val="0"/>
        </c:ser>
        <c:ser>
          <c:idx val="2"/>
          <c:order val="2"/>
          <c:tx>
            <c:strRef>
              <c:f>August!$D$1</c:f>
              <c:strCache>
                <c:ptCount val="1"/>
                <c:pt idx="0">
                  <c:v>Med A1B</c:v>
                </c:pt>
              </c:strCache>
            </c:strRef>
          </c:tx>
          <c:spPr>
            <a:ln w="28575" cap="rnd">
              <a:solidFill>
                <a:srgbClr val="FF0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August!$D$2:$D$86</c:f>
              <c:numCache>
                <c:formatCode>General</c:formatCode>
                <c:ptCount val="85"/>
                <c:pt idx="0">
                  <c:v>25.431120000000021</c:v>
                </c:pt>
                <c:pt idx="1">
                  <c:v>25.190579999999045</c:v>
                </c:pt>
                <c:pt idx="2">
                  <c:v>25.310390000000041</c:v>
                </c:pt>
                <c:pt idx="3">
                  <c:v>25.830930000000023</c:v>
                </c:pt>
                <c:pt idx="4">
                  <c:v>25.524590000000046</c:v>
                </c:pt>
                <c:pt idx="5">
                  <c:v>25.581569999999033</c:v>
                </c:pt>
                <c:pt idx="6">
                  <c:v>25.599300000000028</c:v>
                </c:pt>
                <c:pt idx="7">
                  <c:v>25.671320000000037</c:v>
                </c:pt>
                <c:pt idx="8">
                  <c:v>25.410150000000044</c:v>
                </c:pt>
                <c:pt idx="9">
                  <c:v>25.538350000000037</c:v>
                </c:pt>
                <c:pt idx="10">
                  <c:v>25.493550000000027</c:v>
                </c:pt>
                <c:pt idx="11">
                  <c:v>25.609459999999046</c:v>
                </c:pt>
                <c:pt idx="12">
                  <c:v>25.715630000000033</c:v>
                </c:pt>
                <c:pt idx="13">
                  <c:v>25.663629999999046</c:v>
                </c:pt>
                <c:pt idx="14">
                  <c:v>25.700860000000034</c:v>
                </c:pt>
                <c:pt idx="15">
                  <c:v>25.66097000000002</c:v>
                </c:pt>
                <c:pt idx="16">
                  <c:v>25.705529999999044</c:v>
                </c:pt>
                <c:pt idx="17">
                  <c:v>25.947960000000023</c:v>
                </c:pt>
                <c:pt idx="18">
                  <c:v>25.970880000000022</c:v>
                </c:pt>
                <c:pt idx="19">
                  <c:v>25.804380000000037</c:v>
                </c:pt>
                <c:pt idx="20">
                  <c:v>25.806630000000041</c:v>
                </c:pt>
                <c:pt idx="21">
                  <c:v>26.148859999999047</c:v>
                </c:pt>
                <c:pt idx="22">
                  <c:v>26.122580000000028</c:v>
                </c:pt>
                <c:pt idx="23">
                  <c:v>26.038390000000049</c:v>
                </c:pt>
                <c:pt idx="24">
                  <c:v>26.115409999999031</c:v>
                </c:pt>
                <c:pt idx="25">
                  <c:v>25.928030000000035</c:v>
                </c:pt>
                <c:pt idx="26">
                  <c:v>26.430629999999042</c:v>
                </c:pt>
                <c:pt idx="27">
                  <c:v>26.171869999999046</c:v>
                </c:pt>
                <c:pt idx="28">
                  <c:v>25.914419999999041</c:v>
                </c:pt>
                <c:pt idx="29">
                  <c:v>26.164000000000044</c:v>
                </c:pt>
                <c:pt idx="30">
                  <c:v>26.203700000000026</c:v>
                </c:pt>
                <c:pt idx="31">
                  <c:v>26.288420000000031</c:v>
                </c:pt>
                <c:pt idx="32">
                  <c:v>26.445460000000026</c:v>
                </c:pt>
                <c:pt idx="33">
                  <c:v>26.359799999999041</c:v>
                </c:pt>
                <c:pt idx="34">
                  <c:v>26.193439999999043</c:v>
                </c:pt>
                <c:pt idx="35">
                  <c:v>26.544950000000028</c:v>
                </c:pt>
                <c:pt idx="36">
                  <c:v>26.114340000000027</c:v>
                </c:pt>
                <c:pt idx="37">
                  <c:v>26.457329999999047</c:v>
                </c:pt>
                <c:pt idx="38">
                  <c:v>26.573180000000036</c:v>
                </c:pt>
                <c:pt idx="39">
                  <c:v>26.668210000000045</c:v>
                </c:pt>
                <c:pt idx="40">
                  <c:v>26.427029999999036</c:v>
                </c:pt>
                <c:pt idx="41">
                  <c:v>26.486540000000048</c:v>
                </c:pt>
                <c:pt idx="42">
                  <c:v>26.541469999999038</c:v>
                </c:pt>
                <c:pt idx="43">
                  <c:v>26.594199999999034</c:v>
                </c:pt>
                <c:pt idx="44">
                  <c:v>26.514580000000024</c:v>
                </c:pt>
                <c:pt idx="45">
                  <c:v>26.352900000000034</c:v>
                </c:pt>
                <c:pt idx="46">
                  <c:v>26.569209999999032</c:v>
                </c:pt>
                <c:pt idx="47">
                  <c:v>26.769100000000037</c:v>
                </c:pt>
                <c:pt idx="48">
                  <c:v>26.462669999999036</c:v>
                </c:pt>
                <c:pt idx="49">
                  <c:v>26.597070000000031</c:v>
                </c:pt>
                <c:pt idx="50">
                  <c:v>26.599939999999037</c:v>
                </c:pt>
                <c:pt idx="51">
                  <c:v>26.768520000000024</c:v>
                </c:pt>
                <c:pt idx="52">
                  <c:v>26.856410000000039</c:v>
                </c:pt>
                <c:pt idx="53">
                  <c:v>26.856129999999041</c:v>
                </c:pt>
                <c:pt idx="54">
                  <c:v>26.662259999999037</c:v>
                </c:pt>
                <c:pt idx="55">
                  <c:v>26.784570000000031</c:v>
                </c:pt>
                <c:pt idx="56">
                  <c:v>26.758939999999029</c:v>
                </c:pt>
                <c:pt idx="57">
                  <c:v>26.927029999999036</c:v>
                </c:pt>
                <c:pt idx="58">
                  <c:v>27.050409999999033</c:v>
                </c:pt>
                <c:pt idx="59">
                  <c:v>26.943630000000041</c:v>
                </c:pt>
                <c:pt idx="60">
                  <c:v>26.952660000000037</c:v>
                </c:pt>
                <c:pt idx="61">
                  <c:v>26.99467999999905</c:v>
                </c:pt>
                <c:pt idx="62">
                  <c:v>26.824820000000045</c:v>
                </c:pt>
                <c:pt idx="63">
                  <c:v>26.970389999999043</c:v>
                </c:pt>
                <c:pt idx="64">
                  <c:v>26.805780000000027</c:v>
                </c:pt>
                <c:pt idx="65">
                  <c:v>26.850789999998995</c:v>
                </c:pt>
                <c:pt idx="66">
                  <c:v>26.941490000000044</c:v>
                </c:pt>
                <c:pt idx="67">
                  <c:v>26.969080000000019</c:v>
                </c:pt>
                <c:pt idx="68">
                  <c:v>26.924250000000029</c:v>
                </c:pt>
                <c:pt idx="69">
                  <c:v>26.942960000000028</c:v>
                </c:pt>
                <c:pt idx="70">
                  <c:v>26.912959999999032</c:v>
                </c:pt>
                <c:pt idx="71">
                  <c:v>26.860589999999036</c:v>
                </c:pt>
                <c:pt idx="72">
                  <c:v>27.16029999999904</c:v>
                </c:pt>
                <c:pt idx="73">
                  <c:v>26.875570000000039</c:v>
                </c:pt>
                <c:pt idx="74">
                  <c:v>26.553489999999044</c:v>
                </c:pt>
                <c:pt idx="75">
                  <c:v>26.626000000000033</c:v>
                </c:pt>
                <c:pt idx="76">
                  <c:v>27.005329999999049</c:v>
                </c:pt>
                <c:pt idx="77">
                  <c:v>27.022790000000043</c:v>
                </c:pt>
                <c:pt idx="78">
                  <c:v>27.192190000000039</c:v>
                </c:pt>
                <c:pt idx="79">
                  <c:v>26.827600000000018</c:v>
                </c:pt>
                <c:pt idx="80">
                  <c:v>26.704310000000021</c:v>
                </c:pt>
                <c:pt idx="81">
                  <c:v>26.942989999999043</c:v>
                </c:pt>
                <c:pt idx="82">
                  <c:v>27.010340000000042</c:v>
                </c:pt>
                <c:pt idx="83">
                  <c:v>26.937830000000019</c:v>
                </c:pt>
                <c:pt idx="84">
                  <c:v>26.836659999999029</c:v>
                </c:pt>
              </c:numCache>
            </c:numRef>
          </c:val>
          <c:smooth val="0"/>
        </c:ser>
        <c:ser>
          <c:idx val="3"/>
          <c:order val="3"/>
          <c:tx>
            <c:strRef>
              <c:f>August!$E$1</c:f>
              <c:strCache>
                <c:ptCount val="1"/>
                <c:pt idx="0">
                  <c:v>High A2</c:v>
                </c:pt>
              </c:strCache>
            </c:strRef>
          </c:tx>
          <c:spPr>
            <a:ln w="28575" cap="rnd">
              <a:solidFill>
                <a:srgbClr val="C00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August!$E$2:$E$86</c:f>
              <c:numCache>
                <c:formatCode>General</c:formatCode>
                <c:ptCount val="85"/>
                <c:pt idx="0">
                  <c:v>25.779959999999051</c:v>
                </c:pt>
                <c:pt idx="1">
                  <c:v>25.544030000000021</c:v>
                </c:pt>
                <c:pt idx="2">
                  <c:v>25.795710000000042</c:v>
                </c:pt>
                <c:pt idx="3">
                  <c:v>25.492789999999047</c:v>
                </c:pt>
                <c:pt idx="4">
                  <c:v>25.584339999999031</c:v>
                </c:pt>
                <c:pt idx="5">
                  <c:v>25.548969999999031</c:v>
                </c:pt>
                <c:pt idx="6">
                  <c:v>25.372920000000022</c:v>
                </c:pt>
                <c:pt idx="7">
                  <c:v>25.398889999999028</c:v>
                </c:pt>
                <c:pt idx="8">
                  <c:v>25.730620000000044</c:v>
                </c:pt>
                <c:pt idx="9">
                  <c:v>25.168120000000044</c:v>
                </c:pt>
                <c:pt idx="10">
                  <c:v>25.396139999999036</c:v>
                </c:pt>
                <c:pt idx="11">
                  <c:v>25.466490000000022</c:v>
                </c:pt>
                <c:pt idx="12">
                  <c:v>25.539509999999041</c:v>
                </c:pt>
                <c:pt idx="13">
                  <c:v>25.567100000000039</c:v>
                </c:pt>
                <c:pt idx="14">
                  <c:v>25.926110000000051</c:v>
                </c:pt>
                <c:pt idx="15">
                  <c:v>25.94912000000005</c:v>
                </c:pt>
                <c:pt idx="16">
                  <c:v>26.096699999999032</c:v>
                </c:pt>
                <c:pt idx="17">
                  <c:v>25.365620000000035</c:v>
                </c:pt>
                <c:pt idx="18">
                  <c:v>25.647149999999044</c:v>
                </c:pt>
                <c:pt idx="19">
                  <c:v>25.55197000000004</c:v>
                </c:pt>
                <c:pt idx="20">
                  <c:v>25.996759999999028</c:v>
                </c:pt>
                <c:pt idx="21">
                  <c:v>25.942589999999029</c:v>
                </c:pt>
                <c:pt idx="22">
                  <c:v>26.113820000000032</c:v>
                </c:pt>
                <c:pt idx="23">
                  <c:v>25.630610000000047</c:v>
                </c:pt>
                <c:pt idx="24">
                  <c:v>25.881679999999051</c:v>
                </c:pt>
                <c:pt idx="25">
                  <c:v>26.071560000000034</c:v>
                </c:pt>
                <c:pt idx="26">
                  <c:v>26.066130000000044</c:v>
                </c:pt>
                <c:pt idx="27">
                  <c:v>25.895560000000046</c:v>
                </c:pt>
                <c:pt idx="28">
                  <c:v>26.128110000000049</c:v>
                </c:pt>
                <c:pt idx="29">
                  <c:v>26.12411000000003</c:v>
                </c:pt>
                <c:pt idx="30">
                  <c:v>26.316250000000025</c:v>
                </c:pt>
                <c:pt idx="31">
                  <c:v>25.996759999999028</c:v>
                </c:pt>
                <c:pt idx="32">
                  <c:v>26.094379999999035</c:v>
                </c:pt>
                <c:pt idx="33">
                  <c:v>26.44186000000002</c:v>
                </c:pt>
                <c:pt idx="34">
                  <c:v>26.006920000000036</c:v>
                </c:pt>
                <c:pt idx="35">
                  <c:v>26.284169999999051</c:v>
                </c:pt>
                <c:pt idx="36">
                  <c:v>26.246180000000038</c:v>
                </c:pt>
                <c:pt idx="37">
                  <c:v>26.401760000000024</c:v>
                </c:pt>
                <c:pt idx="38">
                  <c:v>26.456929999999033</c:v>
                </c:pt>
                <c:pt idx="39">
                  <c:v>26.48544000000004</c:v>
                </c:pt>
                <c:pt idx="40">
                  <c:v>26.737999999999033</c:v>
                </c:pt>
                <c:pt idx="41">
                  <c:v>26.555440000000033</c:v>
                </c:pt>
                <c:pt idx="42">
                  <c:v>26.55758000000003</c:v>
                </c:pt>
                <c:pt idx="43">
                  <c:v>26.360069999999041</c:v>
                </c:pt>
                <c:pt idx="44">
                  <c:v>26.786890000000028</c:v>
                </c:pt>
                <c:pt idx="45">
                  <c:v>26.549650000000042</c:v>
                </c:pt>
                <c:pt idx="46">
                  <c:v>26.653530000000046</c:v>
                </c:pt>
                <c:pt idx="47">
                  <c:v>26.670499999999038</c:v>
                </c:pt>
                <c:pt idx="48">
                  <c:v>26.747460000000046</c:v>
                </c:pt>
                <c:pt idx="49">
                  <c:v>26.739979999999036</c:v>
                </c:pt>
                <c:pt idx="50">
                  <c:v>26.504110000000026</c:v>
                </c:pt>
                <c:pt idx="51">
                  <c:v>26.585230000000024</c:v>
                </c:pt>
                <c:pt idx="52">
                  <c:v>27.270470000000046</c:v>
                </c:pt>
                <c:pt idx="53">
                  <c:v>27.146449999999049</c:v>
                </c:pt>
                <c:pt idx="54">
                  <c:v>26.995050000000049</c:v>
                </c:pt>
                <c:pt idx="55">
                  <c:v>27.062069999999039</c:v>
                </c:pt>
                <c:pt idx="56">
                  <c:v>26.849939999999037</c:v>
                </c:pt>
                <c:pt idx="57">
                  <c:v>27.174950000000024</c:v>
                </c:pt>
                <c:pt idx="58">
                  <c:v>27.259519999999043</c:v>
                </c:pt>
                <c:pt idx="59">
                  <c:v>27.073819999999046</c:v>
                </c:pt>
                <c:pt idx="60">
                  <c:v>27.455830000000049</c:v>
                </c:pt>
                <c:pt idx="61">
                  <c:v>27.33403999999905</c:v>
                </c:pt>
                <c:pt idx="62">
                  <c:v>27.522820000000024</c:v>
                </c:pt>
                <c:pt idx="63">
                  <c:v>27.320640000000026</c:v>
                </c:pt>
                <c:pt idx="64">
                  <c:v>27.384359999999049</c:v>
                </c:pt>
                <c:pt idx="65">
                  <c:v>27.485010000000045</c:v>
                </c:pt>
                <c:pt idx="66">
                  <c:v>27.582849999999041</c:v>
                </c:pt>
                <c:pt idx="67">
                  <c:v>27.123410000000035</c:v>
                </c:pt>
                <c:pt idx="68">
                  <c:v>27.066220000000044</c:v>
                </c:pt>
                <c:pt idx="69">
                  <c:v>27.535459999999034</c:v>
                </c:pt>
                <c:pt idx="70">
                  <c:v>27.604090000000042</c:v>
                </c:pt>
                <c:pt idx="71">
                  <c:v>27.570640000000026</c:v>
                </c:pt>
                <c:pt idx="72">
                  <c:v>27.918600000000026</c:v>
                </c:pt>
                <c:pt idx="73">
                  <c:v>28.066799999999034</c:v>
                </c:pt>
                <c:pt idx="74">
                  <c:v>27.782860000000028</c:v>
                </c:pt>
                <c:pt idx="75">
                  <c:v>27.927389999999036</c:v>
                </c:pt>
                <c:pt idx="76">
                  <c:v>28.121360000000038</c:v>
                </c:pt>
                <c:pt idx="77">
                  <c:v>27.76153000000005</c:v>
                </c:pt>
                <c:pt idx="78">
                  <c:v>27.551779999999042</c:v>
                </c:pt>
                <c:pt idx="79">
                  <c:v>27.745320000000049</c:v>
                </c:pt>
                <c:pt idx="80">
                  <c:v>27.622609999999042</c:v>
                </c:pt>
                <c:pt idx="81">
                  <c:v>28.224270000000047</c:v>
                </c:pt>
                <c:pt idx="82">
                  <c:v>28.296350000000018</c:v>
                </c:pt>
                <c:pt idx="83">
                  <c:v>27.918019999999046</c:v>
                </c:pt>
                <c:pt idx="84">
                  <c:v>28.084860000000049</c:v>
                </c:pt>
              </c:numCache>
            </c:numRef>
          </c:val>
          <c:smooth val="0"/>
        </c:ser>
        <c:ser>
          <c:idx val="4"/>
          <c:order val="4"/>
          <c:tx>
            <c:strRef>
              <c:f>August!$F$1</c:f>
              <c:strCache>
                <c:ptCount val="1"/>
                <c:pt idx="0">
                  <c:v>Min</c:v>
                </c:pt>
              </c:strCache>
            </c:strRef>
          </c:tx>
          <c:spPr>
            <a:ln w="28575" cap="rnd">
              <a:solidFill>
                <a:srgbClr val="000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August!$F$2:$F$86</c:f>
              <c:numCache>
                <c:formatCode>General</c:formatCode>
                <c:ptCount val="85"/>
                <c:pt idx="0">
                  <c:v>25.664000000000044</c:v>
                </c:pt>
                <c:pt idx="1">
                  <c:v>25.664000000000044</c:v>
                </c:pt>
                <c:pt idx="2">
                  <c:v>25.664000000000044</c:v>
                </c:pt>
                <c:pt idx="3">
                  <c:v>25.664000000000044</c:v>
                </c:pt>
                <c:pt idx="4">
                  <c:v>25.664000000000044</c:v>
                </c:pt>
                <c:pt idx="5">
                  <c:v>25.664000000000044</c:v>
                </c:pt>
                <c:pt idx="6">
                  <c:v>25.664000000000044</c:v>
                </c:pt>
                <c:pt idx="7">
                  <c:v>25.664000000000044</c:v>
                </c:pt>
                <c:pt idx="8">
                  <c:v>25.664000000000044</c:v>
                </c:pt>
                <c:pt idx="9">
                  <c:v>25.664000000000044</c:v>
                </c:pt>
                <c:pt idx="10">
                  <c:v>25.664000000000044</c:v>
                </c:pt>
                <c:pt idx="11">
                  <c:v>25.664000000000044</c:v>
                </c:pt>
                <c:pt idx="12">
                  <c:v>25.664000000000044</c:v>
                </c:pt>
                <c:pt idx="13">
                  <c:v>25.664000000000044</c:v>
                </c:pt>
                <c:pt idx="14">
                  <c:v>25.664000000000044</c:v>
                </c:pt>
                <c:pt idx="15">
                  <c:v>25.664000000000044</c:v>
                </c:pt>
                <c:pt idx="16">
                  <c:v>25.664000000000044</c:v>
                </c:pt>
                <c:pt idx="17">
                  <c:v>25.664000000000044</c:v>
                </c:pt>
                <c:pt idx="18">
                  <c:v>25.664000000000044</c:v>
                </c:pt>
                <c:pt idx="19">
                  <c:v>25.664000000000044</c:v>
                </c:pt>
                <c:pt idx="20">
                  <c:v>25.664000000000044</c:v>
                </c:pt>
                <c:pt idx="21">
                  <c:v>25.664000000000044</c:v>
                </c:pt>
                <c:pt idx="22">
                  <c:v>25.664000000000044</c:v>
                </c:pt>
                <c:pt idx="23">
                  <c:v>25.664000000000044</c:v>
                </c:pt>
                <c:pt idx="24">
                  <c:v>25.664000000000044</c:v>
                </c:pt>
                <c:pt idx="25">
                  <c:v>25.664000000000044</c:v>
                </c:pt>
                <c:pt idx="26">
                  <c:v>25.664000000000044</c:v>
                </c:pt>
                <c:pt idx="27">
                  <c:v>25.664000000000044</c:v>
                </c:pt>
                <c:pt idx="28">
                  <c:v>25.664000000000044</c:v>
                </c:pt>
                <c:pt idx="29">
                  <c:v>25.664000000000044</c:v>
                </c:pt>
                <c:pt idx="30">
                  <c:v>25.664000000000044</c:v>
                </c:pt>
                <c:pt idx="31">
                  <c:v>25.664000000000044</c:v>
                </c:pt>
                <c:pt idx="32">
                  <c:v>25.664000000000044</c:v>
                </c:pt>
                <c:pt idx="33">
                  <c:v>25.664000000000044</c:v>
                </c:pt>
                <c:pt idx="34">
                  <c:v>25.664000000000044</c:v>
                </c:pt>
                <c:pt idx="35">
                  <c:v>25.664000000000044</c:v>
                </c:pt>
                <c:pt idx="36">
                  <c:v>25.664000000000044</c:v>
                </c:pt>
                <c:pt idx="37">
                  <c:v>25.664000000000044</c:v>
                </c:pt>
                <c:pt idx="38">
                  <c:v>25.664000000000044</c:v>
                </c:pt>
                <c:pt idx="39">
                  <c:v>25.664000000000044</c:v>
                </c:pt>
                <c:pt idx="40">
                  <c:v>25.664000000000044</c:v>
                </c:pt>
                <c:pt idx="41">
                  <c:v>25.664000000000044</c:v>
                </c:pt>
                <c:pt idx="42">
                  <c:v>25.664000000000044</c:v>
                </c:pt>
                <c:pt idx="43">
                  <c:v>25.664000000000044</c:v>
                </c:pt>
                <c:pt idx="44">
                  <c:v>25.664000000000044</c:v>
                </c:pt>
                <c:pt idx="45">
                  <c:v>25.664000000000044</c:v>
                </c:pt>
                <c:pt idx="46">
                  <c:v>25.664000000000044</c:v>
                </c:pt>
                <c:pt idx="47">
                  <c:v>25.664000000000044</c:v>
                </c:pt>
                <c:pt idx="48">
                  <c:v>25.664000000000044</c:v>
                </c:pt>
                <c:pt idx="49">
                  <c:v>25.664000000000044</c:v>
                </c:pt>
                <c:pt idx="50">
                  <c:v>25.664000000000044</c:v>
                </c:pt>
                <c:pt idx="51">
                  <c:v>25.664000000000044</c:v>
                </c:pt>
                <c:pt idx="52">
                  <c:v>25.664000000000044</c:v>
                </c:pt>
                <c:pt idx="53">
                  <c:v>25.664000000000044</c:v>
                </c:pt>
                <c:pt idx="54">
                  <c:v>25.664000000000044</c:v>
                </c:pt>
                <c:pt idx="55">
                  <c:v>25.664000000000044</c:v>
                </c:pt>
                <c:pt idx="56">
                  <c:v>25.664000000000044</c:v>
                </c:pt>
                <c:pt idx="57">
                  <c:v>25.664000000000044</c:v>
                </c:pt>
                <c:pt idx="58">
                  <c:v>25.664000000000044</c:v>
                </c:pt>
                <c:pt idx="59">
                  <c:v>25.664000000000044</c:v>
                </c:pt>
                <c:pt idx="60">
                  <c:v>25.664000000000044</c:v>
                </c:pt>
                <c:pt idx="61">
                  <c:v>25.664000000000044</c:v>
                </c:pt>
                <c:pt idx="62">
                  <c:v>25.664000000000044</c:v>
                </c:pt>
                <c:pt idx="63">
                  <c:v>25.664000000000044</c:v>
                </c:pt>
                <c:pt idx="64">
                  <c:v>25.664000000000044</c:v>
                </c:pt>
                <c:pt idx="65">
                  <c:v>25.664000000000044</c:v>
                </c:pt>
                <c:pt idx="66">
                  <c:v>25.664000000000044</c:v>
                </c:pt>
                <c:pt idx="67">
                  <c:v>25.664000000000044</c:v>
                </c:pt>
                <c:pt idx="68">
                  <c:v>25.664000000000044</c:v>
                </c:pt>
                <c:pt idx="69">
                  <c:v>25.664000000000044</c:v>
                </c:pt>
                <c:pt idx="70">
                  <c:v>25.664000000000044</c:v>
                </c:pt>
                <c:pt idx="71">
                  <c:v>25.664000000000044</c:v>
                </c:pt>
                <c:pt idx="72">
                  <c:v>25.664000000000044</c:v>
                </c:pt>
                <c:pt idx="73">
                  <c:v>25.664000000000044</c:v>
                </c:pt>
                <c:pt idx="74">
                  <c:v>25.664000000000044</c:v>
                </c:pt>
                <c:pt idx="75">
                  <c:v>25.664000000000044</c:v>
                </c:pt>
                <c:pt idx="76">
                  <c:v>25.664000000000044</c:v>
                </c:pt>
                <c:pt idx="77">
                  <c:v>25.664000000000044</c:v>
                </c:pt>
                <c:pt idx="78">
                  <c:v>25.664000000000044</c:v>
                </c:pt>
                <c:pt idx="79">
                  <c:v>25.664000000000044</c:v>
                </c:pt>
                <c:pt idx="80">
                  <c:v>25.664000000000044</c:v>
                </c:pt>
                <c:pt idx="81">
                  <c:v>25.664000000000044</c:v>
                </c:pt>
                <c:pt idx="82">
                  <c:v>25.664000000000044</c:v>
                </c:pt>
                <c:pt idx="83">
                  <c:v>25.664000000000044</c:v>
                </c:pt>
                <c:pt idx="84">
                  <c:v>25.664000000000044</c:v>
                </c:pt>
              </c:numCache>
            </c:numRef>
          </c:val>
          <c:smooth val="0"/>
        </c:ser>
        <c:ser>
          <c:idx val="5"/>
          <c:order val="5"/>
          <c:tx>
            <c:strRef>
              <c:f>August!$G$1</c:f>
              <c:strCache>
                <c:ptCount val="1"/>
                <c:pt idx="0">
                  <c:v>Max</c:v>
                </c:pt>
              </c:strCache>
            </c:strRef>
          </c:tx>
          <c:spPr>
            <a:ln w="28575" cap="rnd">
              <a:solidFill>
                <a:srgbClr val="000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August!$G$2:$G$86</c:f>
              <c:numCache>
                <c:formatCode>General</c:formatCode>
                <c:ptCount val="85"/>
                <c:pt idx="0">
                  <c:v>27.795000000000016</c:v>
                </c:pt>
                <c:pt idx="1">
                  <c:v>27.795000000000016</c:v>
                </c:pt>
                <c:pt idx="2">
                  <c:v>27.795000000000016</c:v>
                </c:pt>
                <c:pt idx="3">
                  <c:v>27.795000000000016</c:v>
                </c:pt>
                <c:pt idx="4">
                  <c:v>27.795000000000016</c:v>
                </c:pt>
                <c:pt idx="5">
                  <c:v>27.795000000000016</c:v>
                </c:pt>
                <c:pt idx="6">
                  <c:v>27.795000000000016</c:v>
                </c:pt>
                <c:pt idx="7">
                  <c:v>27.795000000000016</c:v>
                </c:pt>
                <c:pt idx="8">
                  <c:v>27.795000000000016</c:v>
                </c:pt>
                <c:pt idx="9">
                  <c:v>27.795000000000016</c:v>
                </c:pt>
                <c:pt idx="10">
                  <c:v>27.795000000000016</c:v>
                </c:pt>
                <c:pt idx="11">
                  <c:v>27.795000000000016</c:v>
                </c:pt>
                <c:pt idx="12">
                  <c:v>27.795000000000016</c:v>
                </c:pt>
                <c:pt idx="13">
                  <c:v>27.795000000000016</c:v>
                </c:pt>
                <c:pt idx="14">
                  <c:v>27.795000000000016</c:v>
                </c:pt>
                <c:pt idx="15">
                  <c:v>27.795000000000016</c:v>
                </c:pt>
                <c:pt idx="16">
                  <c:v>27.795000000000016</c:v>
                </c:pt>
                <c:pt idx="17">
                  <c:v>27.795000000000016</c:v>
                </c:pt>
                <c:pt idx="18">
                  <c:v>27.795000000000016</c:v>
                </c:pt>
                <c:pt idx="19">
                  <c:v>27.795000000000016</c:v>
                </c:pt>
                <c:pt idx="20">
                  <c:v>27.795000000000016</c:v>
                </c:pt>
                <c:pt idx="21">
                  <c:v>27.795000000000016</c:v>
                </c:pt>
                <c:pt idx="22">
                  <c:v>27.795000000000016</c:v>
                </c:pt>
                <c:pt idx="23">
                  <c:v>27.795000000000016</c:v>
                </c:pt>
                <c:pt idx="24">
                  <c:v>27.795000000000016</c:v>
                </c:pt>
                <c:pt idx="25">
                  <c:v>27.795000000000016</c:v>
                </c:pt>
                <c:pt idx="26">
                  <c:v>27.795000000000016</c:v>
                </c:pt>
                <c:pt idx="27">
                  <c:v>27.795000000000016</c:v>
                </c:pt>
                <c:pt idx="28">
                  <c:v>27.795000000000016</c:v>
                </c:pt>
                <c:pt idx="29">
                  <c:v>27.795000000000016</c:v>
                </c:pt>
                <c:pt idx="30">
                  <c:v>27.795000000000016</c:v>
                </c:pt>
                <c:pt idx="31">
                  <c:v>27.795000000000016</c:v>
                </c:pt>
                <c:pt idx="32">
                  <c:v>27.795000000000016</c:v>
                </c:pt>
                <c:pt idx="33">
                  <c:v>27.795000000000016</c:v>
                </c:pt>
                <c:pt idx="34">
                  <c:v>27.795000000000016</c:v>
                </c:pt>
                <c:pt idx="35">
                  <c:v>27.795000000000016</c:v>
                </c:pt>
                <c:pt idx="36">
                  <c:v>27.795000000000016</c:v>
                </c:pt>
                <c:pt idx="37">
                  <c:v>27.795000000000016</c:v>
                </c:pt>
                <c:pt idx="38">
                  <c:v>27.795000000000016</c:v>
                </c:pt>
                <c:pt idx="39">
                  <c:v>27.795000000000016</c:v>
                </c:pt>
                <c:pt idx="40">
                  <c:v>27.795000000000016</c:v>
                </c:pt>
                <c:pt idx="41">
                  <c:v>27.795000000000016</c:v>
                </c:pt>
                <c:pt idx="42">
                  <c:v>27.795000000000016</c:v>
                </c:pt>
                <c:pt idx="43">
                  <c:v>27.795000000000016</c:v>
                </c:pt>
                <c:pt idx="44">
                  <c:v>27.795000000000016</c:v>
                </c:pt>
                <c:pt idx="45">
                  <c:v>27.795000000000016</c:v>
                </c:pt>
                <c:pt idx="46">
                  <c:v>27.795000000000016</c:v>
                </c:pt>
                <c:pt idx="47">
                  <c:v>27.795000000000016</c:v>
                </c:pt>
                <c:pt idx="48">
                  <c:v>27.795000000000016</c:v>
                </c:pt>
                <c:pt idx="49">
                  <c:v>27.795000000000016</c:v>
                </c:pt>
                <c:pt idx="50">
                  <c:v>27.795000000000016</c:v>
                </c:pt>
                <c:pt idx="51">
                  <c:v>27.795000000000016</c:v>
                </c:pt>
                <c:pt idx="52">
                  <c:v>27.795000000000016</c:v>
                </c:pt>
                <c:pt idx="53">
                  <c:v>27.795000000000016</c:v>
                </c:pt>
                <c:pt idx="54">
                  <c:v>27.795000000000016</c:v>
                </c:pt>
                <c:pt idx="55">
                  <c:v>27.795000000000016</c:v>
                </c:pt>
                <c:pt idx="56">
                  <c:v>27.795000000000016</c:v>
                </c:pt>
                <c:pt idx="57">
                  <c:v>27.795000000000016</c:v>
                </c:pt>
                <c:pt idx="58">
                  <c:v>27.795000000000016</c:v>
                </c:pt>
                <c:pt idx="59">
                  <c:v>27.795000000000016</c:v>
                </c:pt>
                <c:pt idx="60">
                  <c:v>27.795000000000016</c:v>
                </c:pt>
                <c:pt idx="61">
                  <c:v>27.795000000000016</c:v>
                </c:pt>
                <c:pt idx="62">
                  <c:v>27.795000000000016</c:v>
                </c:pt>
                <c:pt idx="63">
                  <c:v>27.795000000000016</c:v>
                </c:pt>
                <c:pt idx="64">
                  <c:v>27.795000000000016</c:v>
                </c:pt>
                <c:pt idx="65">
                  <c:v>27.795000000000016</c:v>
                </c:pt>
                <c:pt idx="66">
                  <c:v>27.795000000000016</c:v>
                </c:pt>
                <c:pt idx="67">
                  <c:v>27.795000000000016</c:v>
                </c:pt>
                <c:pt idx="68">
                  <c:v>27.795000000000016</c:v>
                </c:pt>
                <c:pt idx="69">
                  <c:v>27.795000000000016</c:v>
                </c:pt>
                <c:pt idx="70">
                  <c:v>27.795000000000016</c:v>
                </c:pt>
                <c:pt idx="71">
                  <c:v>27.795000000000016</c:v>
                </c:pt>
                <c:pt idx="72">
                  <c:v>27.795000000000016</c:v>
                </c:pt>
                <c:pt idx="73">
                  <c:v>27.795000000000016</c:v>
                </c:pt>
                <c:pt idx="74">
                  <c:v>27.795000000000016</c:v>
                </c:pt>
                <c:pt idx="75">
                  <c:v>27.795000000000016</c:v>
                </c:pt>
                <c:pt idx="76">
                  <c:v>27.795000000000016</c:v>
                </c:pt>
                <c:pt idx="77">
                  <c:v>27.795000000000016</c:v>
                </c:pt>
                <c:pt idx="78">
                  <c:v>27.795000000000016</c:v>
                </c:pt>
                <c:pt idx="79">
                  <c:v>27.795000000000016</c:v>
                </c:pt>
                <c:pt idx="80">
                  <c:v>27.795000000000016</c:v>
                </c:pt>
                <c:pt idx="81">
                  <c:v>27.795000000000016</c:v>
                </c:pt>
                <c:pt idx="82">
                  <c:v>27.795000000000016</c:v>
                </c:pt>
                <c:pt idx="83">
                  <c:v>27.795000000000016</c:v>
                </c:pt>
                <c:pt idx="84">
                  <c:v>27.795000000000016</c:v>
                </c:pt>
              </c:numCache>
            </c:numRef>
          </c:val>
          <c:smooth val="0"/>
        </c:ser>
        <c:ser>
          <c:idx val="6"/>
          <c:order val="6"/>
          <c:tx>
            <c:strRef>
              <c:f>August!#REF!</c:f>
              <c:strCache>
                <c:ptCount val="1"/>
                <c:pt idx="0">
                  <c:v>#REF!</c:v>
                </c:pt>
              </c:strCache>
            </c:strRef>
          </c:tx>
          <c:spPr>
            <a:ln w="28575" cap="rnd">
              <a:solidFill>
                <a:schemeClr val="accent1">
                  <a:lumMod val="60000"/>
                </a:schemeClr>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August!#REF!</c:f>
              <c:numCache>
                <c:formatCode>General</c:formatCode>
                <c:ptCount val="1"/>
                <c:pt idx="0">
                  <c:v>1</c:v>
                </c:pt>
              </c:numCache>
            </c:numRef>
          </c:val>
          <c:smooth val="0"/>
        </c:ser>
        <c:dLbls>
          <c:showLegendKey val="0"/>
          <c:showVal val="0"/>
          <c:showCatName val="0"/>
          <c:showSerName val="0"/>
          <c:showPercent val="0"/>
          <c:showBubbleSize val="0"/>
        </c:dLbls>
        <c:smooth val="0"/>
        <c:axId val="123399200"/>
        <c:axId val="163416672"/>
      </c:lineChart>
      <c:dateAx>
        <c:axId val="123399200"/>
        <c:scaling>
          <c:orientation val="minMax"/>
        </c:scaling>
        <c:delete val="0"/>
        <c:axPos val="b"/>
        <c:numFmt formatCode="General" sourceLinked="1"/>
        <c:majorTickMark val="out"/>
        <c:minorTickMark val="out"/>
        <c:tickLblPos val="nextTo"/>
        <c:spPr>
          <a:noFill/>
          <a:ln w="9525" cap="flat" cmpd="sng" algn="ctr">
            <a:solidFill>
              <a:srgbClr val="000000"/>
            </a:solidFill>
            <a:round/>
          </a:ln>
          <a:effectLst/>
        </c:spPr>
        <c:txPr>
          <a:bodyPr rot="-2400000" spcFirstLastPara="1" vertOverflow="ellipsis" wrap="square" anchor="ctr" anchorCtr="1"/>
          <a:lstStyle/>
          <a:p>
            <a:pPr>
              <a:defRPr sz="1400" b="0" i="0" u="none" strike="noStrike" kern="1200" baseline="0">
                <a:solidFill>
                  <a:srgbClr val="000000"/>
                </a:solidFill>
                <a:latin typeface="+mn-lt"/>
                <a:ea typeface="+mn-ea"/>
                <a:cs typeface="+mn-cs"/>
              </a:defRPr>
            </a:pPr>
            <a:endParaRPr lang="en-US"/>
          </a:p>
        </c:txPr>
        <c:crossAx val="163416672"/>
        <c:crosses val="autoZero"/>
        <c:auto val="0"/>
        <c:lblOffset val="100"/>
        <c:baseTimeUnit val="days"/>
        <c:majorUnit val="10"/>
        <c:majorTimeUnit val="days"/>
        <c:minorUnit val="5"/>
        <c:minorTimeUnit val="days"/>
      </c:dateAx>
      <c:valAx>
        <c:axId val="163416672"/>
        <c:scaling>
          <c:orientation val="minMax"/>
          <c:max val="29"/>
          <c:min val="24"/>
        </c:scaling>
        <c:delete val="0"/>
        <c:axPos val="l"/>
        <c:numFmt formatCode="General" sourceLinked="1"/>
        <c:majorTickMark val="out"/>
        <c:minorTickMark val="out"/>
        <c:tickLblPos val="nextTo"/>
        <c:spPr>
          <a:noFill/>
          <a:ln>
            <a:solidFill>
              <a:srgbClr val="000000"/>
            </a:solid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123399200"/>
        <c:crosses val="autoZero"/>
        <c:crossBetween val="between"/>
        <c:majorUnit val="2"/>
        <c:minorUnit val="1"/>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73145810595693"/>
          <c:y val="7.803068752695265E-2"/>
          <c:w val="0.81928196707581058"/>
          <c:h val="0.75507244826137665"/>
        </c:manualLayout>
      </c:layout>
      <c:lineChart>
        <c:grouping val="standard"/>
        <c:varyColors val="0"/>
        <c:ser>
          <c:idx val="0"/>
          <c:order val="0"/>
          <c:tx>
            <c:strRef>
              <c:f>July!$B$1</c:f>
              <c:strCache>
                <c:ptCount val="1"/>
                <c:pt idx="0">
                  <c:v>Commit</c:v>
                </c:pt>
              </c:strCache>
            </c:strRef>
          </c:tx>
          <c:spPr>
            <a:ln w="28575" cap="rnd">
              <a:solidFill>
                <a:srgbClr val="FFFF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July!$B$2:$B$86</c:f>
              <c:numCache>
                <c:formatCode>General</c:formatCode>
                <c:ptCount val="85"/>
                <c:pt idx="0">
                  <c:v>24.880550000000028</c:v>
                </c:pt>
                <c:pt idx="1">
                  <c:v>24.62080999999904</c:v>
                </c:pt>
                <c:pt idx="2">
                  <c:v>25.194299999999032</c:v>
                </c:pt>
                <c:pt idx="3">
                  <c:v>24.800130000000024</c:v>
                </c:pt>
                <c:pt idx="4">
                  <c:v>24.95921999999905</c:v>
                </c:pt>
                <c:pt idx="5">
                  <c:v>25.036370000000034</c:v>
                </c:pt>
                <c:pt idx="6">
                  <c:v>25.107630000000029</c:v>
                </c:pt>
                <c:pt idx="7">
                  <c:v>24.542569999999046</c:v>
                </c:pt>
                <c:pt idx="8">
                  <c:v>24.947719999999038</c:v>
                </c:pt>
                <c:pt idx="9">
                  <c:v>24.863759999999047</c:v>
                </c:pt>
                <c:pt idx="10">
                  <c:v>25.060019999999042</c:v>
                </c:pt>
                <c:pt idx="11">
                  <c:v>24.591120000000046</c:v>
                </c:pt>
                <c:pt idx="12">
                  <c:v>25.037160000000029</c:v>
                </c:pt>
                <c:pt idx="13">
                  <c:v>24.856160000000045</c:v>
                </c:pt>
                <c:pt idx="14">
                  <c:v>24.933070000000043</c:v>
                </c:pt>
                <c:pt idx="15">
                  <c:v>25.46819000000005</c:v>
                </c:pt>
                <c:pt idx="16">
                  <c:v>24.80672999999905</c:v>
                </c:pt>
                <c:pt idx="17">
                  <c:v>24.78069000000005</c:v>
                </c:pt>
                <c:pt idx="18">
                  <c:v>24.928030000000035</c:v>
                </c:pt>
                <c:pt idx="19">
                  <c:v>24.839870000000019</c:v>
                </c:pt>
                <c:pt idx="20">
                  <c:v>24.792929999999046</c:v>
                </c:pt>
                <c:pt idx="21">
                  <c:v>24.72180000000003</c:v>
                </c:pt>
                <c:pt idx="22">
                  <c:v>25.205590000000029</c:v>
                </c:pt>
                <c:pt idx="23">
                  <c:v>25.088949999999045</c:v>
                </c:pt>
                <c:pt idx="24">
                  <c:v>24.606649999999036</c:v>
                </c:pt>
                <c:pt idx="25">
                  <c:v>24.590020000000038</c:v>
                </c:pt>
                <c:pt idx="26">
                  <c:v>24.794520000000034</c:v>
                </c:pt>
                <c:pt idx="27">
                  <c:v>24.955869999999038</c:v>
                </c:pt>
                <c:pt idx="28">
                  <c:v>24.910000000000025</c:v>
                </c:pt>
                <c:pt idx="29">
                  <c:v>24.535150000000044</c:v>
                </c:pt>
                <c:pt idx="30">
                  <c:v>24.924459999999044</c:v>
                </c:pt>
                <c:pt idx="31">
                  <c:v>24.919520000000034</c:v>
                </c:pt>
                <c:pt idx="32">
                  <c:v>24.435240000000022</c:v>
                </c:pt>
                <c:pt idx="33">
                  <c:v>24.989920000000041</c:v>
                </c:pt>
                <c:pt idx="34">
                  <c:v>25.078850000000045</c:v>
                </c:pt>
                <c:pt idx="35">
                  <c:v>24.745870000000025</c:v>
                </c:pt>
                <c:pt idx="36">
                  <c:v>24.837950000000035</c:v>
                </c:pt>
                <c:pt idx="37">
                  <c:v>24.815419999999051</c:v>
                </c:pt>
                <c:pt idx="38">
                  <c:v>24.991720000000043</c:v>
                </c:pt>
                <c:pt idx="39">
                  <c:v>24.444600000000037</c:v>
                </c:pt>
                <c:pt idx="40">
                  <c:v>24.399530000000027</c:v>
                </c:pt>
                <c:pt idx="41">
                  <c:v>24.621790000000033</c:v>
                </c:pt>
                <c:pt idx="42">
                  <c:v>24.758020000000045</c:v>
                </c:pt>
                <c:pt idx="43">
                  <c:v>24.70055999999903</c:v>
                </c:pt>
                <c:pt idx="44">
                  <c:v>24.93733999999904</c:v>
                </c:pt>
                <c:pt idx="45">
                  <c:v>24.66061000000002</c:v>
                </c:pt>
                <c:pt idx="46">
                  <c:v>24.87838000000005</c:v>
                </c:pt>
                <c:pt idx="47">
                  <c:v>24.50445000000002</c:v>
                </c:pt>
                <c:pt idx="48">
                  <c:v>24.858579999998994</c:v>
                </c:pt>
                <c:pt idx="49">
                  <c:v>25.018150000000048</c:v>
                </c:pt>
                <c:pt idx="50">
                  <c:v>25.260030000000029</c:v>
                </c:pt>
                <c:pt idx="51">
                  <c:v>25.008419999999035</c:v>
                </c:pt>
                <c:pt idx="52">
                  <c:v>24.634420000000034</c:v>
                </c:pt>
                <c:pt idx="53">
                  <c:v>25.164000000000044</c:v>
                </c:pt>
                <c:pt idx="54">
                  <c:v>24.655299999999045</c:v>
                </c:pt>
                <c:pt idx="55">
                  <c:v>24.91366000000005</c:v>
                </c:pt>
                <c:pt idx="56">
                  <c:v>25.142080000000021</c:v>
                </c:pt>
                <c:pt idx="57">
                  <c:v>24.844379999999035</c:v>
                </c:pt>
                <c:pt idx="58">
                  <c:v>24.817319999999029</c:v>
                </c:pt>
                <c:pt idx="59">
                  <c:v>24.31785999999903</c:v>
                </c:pt>
                <c:pt idx="60">
                  <c:v>24.819539999998995</c:v>
                </c:pt>
                <c:pt idx="61">
                  <c:v>24.988950000000045</c:v>
                </c:pt>
                <c:pt idx="62">
                  <c:v>25.085290000000043</c:v>
                </c:pt>
                <c:pt idx="63">
                  <c:v>24.640950000000032</c:v>
                </c:pt>
                <c:pt idx="64">
                  <c:v>24.872890000000041</c:v>
                </c:pt>
                <c:pt idx="65">
                  <c:v>24.903530000000046</c:v>
                </c:pt>
                <c:pt idx="66">
                  <c:v>24.917569999999046</c:v>
                </c:pt>
                <c:pt idx="67">
                  <c:v>24.649739999999042</c:v>
                </c:pt>
                <c:pt idx="68">
                  <c:v>25.022820000000024</c:v>
                </c:pt>
                <c:pt idx="69">
                  <c:v>24.70971000000003</c:v>
                </c:pt>
                <c:pt idx="70">
                  <c:v>24.449269999999046</c:v>
                </c:pt>
                <c:pt idx="71">
                  <c:v>24.915609999999049</c:v>
                </c:pt>
                <c:pt idx="72">
                  <c:v>25.123010000000022</c:v>
                </c:pt>
                <c:pt idx="73">
                  <c:v>24.654140000000041</c:v>
                </c:pt>
                <c:pt idx="74">
                  <c:v>24.51744999999903</c:v>
                </c:pt>
                <c:pt idx="75">
                  <c:v>24.821949999999049</c:v>
                </c:pt>
                <c:pt idx="76">
                  <c:v>25.017080000000021</c:v>
                </c:pt>
                <c:pt idx="77">
                  <c:v>24.858240000000023</c:v>
                </c:pt>
                <c:pt idx="78">
                  <c:v>25.114099999999041</c:v>
                </c:pt>
                <c:pt idx="79">
                  <c:v>24.542470000000037</c:v>
                </c:pt>
                <c:pt idx="80">
                  <c:v>25.008999999999048</c:v>
                </c:pt>
                <c:pt idx="81">
                  <c:v>25.06496999999905</c:v>
                </c:pt>
                <c:pt idx="82">
                  <c:v>25.18208999999905</c:v>
                </c:pt>
                <c:pt idx="83">
                  <c:v>24.868710000000021</c:v>
                </c:pt>
                <c:pt idx="84">
                  <c:v>25.024500000000046</c:v>
                </c:pt>
              </c:numCache>
            </c:numRef>
          </c:val>
          <c:smooth val="0"/>
        </c:ser>
        <c:ser>
          <c:idx val="1"/>
          <c:order val="1"/>
          <c:tx>
            <c:strRef>
              <c:f>July!$C$1</c:f>
              <c:strCache>
                <c:ptCount val="1"/>
                <c:pt idx="0">
                  <c:v>Low1B</c:v>
                </c:pt>
              </c:strCache>
            </c:strRef>
          </c:tx>
          <c:spPr>
            <a:ln w="28575" cap="rnd">
              <a:solidFill>
                <a:srgbClr val="FFC0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July!$C$2:$C$86</c:f>
              <c:numCache>
                <c:formatCode>General</c:formatCode>
                <c:ptCount val="85"/>
                <c:pt idx="0">
                  <c:v>25.14662999999905</c:v>
                </c:pt>
                <c:pt idx="1">
                  <c:v>25.07009000000005</c:v>
                </c:pt>
                <c:pt idx="2">
                  <c:v>24.867000000000019</c:v>
                </c:pt>
                <c:pt idx="3">
                  <c:v>25.338769999999045</c:v>
                </c:pt>
                <c:pt idx="4">
                  <c:v>24.731710000000021</c:v>
                </c:pt>
                <c:pt idx="5">
                  <c:v>25.201409999999044</c:v>
                </c:pt>
                <c:pt idx="6">
                  <c:v>25.154930000000036</c:v>
                </c:pt>
                <c:pt idx="7">
                  <c:v>25.198599999999033</c:v>
                </c:pt>
                <c:pt idx="8">
                  <c:v>25.024739999999042</c:v>
                </c:pt>
                <c:pt idx="9">
                  <c:v>25.36940999999905</c:v>
                </c:pt>
                <c:pt idx="10">
                  <c:v>25.192069999999035</c:v>
                </c:pt>
                <c:pt idx="11">
                  <c:v>25.122550000000047</c:v>
                </c:pt>
                <c:pt idx="12">
                  <c:v>25.335380000000043</c:v>
                </c:pt>
                <c:pt idx="13">
                  <c:v>25.380030000000033</c:v>
                </c:pt>
                <c:pt idx="14">
                  <c:v>25.425010000000043</c:v>
                </c:pt>
                <c:pt idx="15">
                  <c:v>25.24589999999904</c:v>
                </c:pt>
                <c:pt idx="16">
                  <c:v>25.106469999999035</c:v>
                </c:pt>
                <c:pt idx="17">
                  <c:v>25.329220000000021</c:v>
                </c:pt>
                <c:pt idx="18">
                  <c:v>25.131099999999037</c:v>
                </c:pt>
                <c:pt idx="19">
                  <c:v>25.434110000000032</c:v>
                </c:pt>
                <c:pt idx="20">
                  <c:v>25.615840000000048</c:v>
                </c:pt>
                <c:pt idx="21">
                  <c:v>25.024440000000027</c:v>
                </c:pt>
                <c:pt idx="22">
                  <c:v>25.267880000000048</c:v>
                </c:pt>
                <c:pt idx="23">
                  <c:v>25.28069000000005</c:v>
                </c:pt>
                <c:pt idx="24">
                  <c:v>25.711479999999028</c:v>
                </c:pt>
                <c:pt idx="25">
                  <c:v>25.36456000000004</c:v>
                </c:pt>
                <c:pt idx="26">
                  <c:v>25.366599999999039</c:v>
                </c:pt>
                <c:pt idx="27">
                  <c:v>25.477720000000033</c:v>
                </c:pt>
                <c:pt idx="28">
                  <c:v>25.452109999999038</c:v>
                </c:pt>
                <c:pt idx="29">
                  <c:v>25.461150000000032</c:v>
                </c:pt>
                <c:pt idx="30">
                  <c:v>25.86143999999905</c:v>
                </c:pt>
                <c:pt idx="31">
                  <c:v>25.32985999999903</c:v>
                </c:pt>
                <c:pt idx="32">
                  <c:v>25.622830000000022</c:v>
                </c:pt>
                <c:pt idx="33">
                  <c:v>25.765680000000032</c:v>
                </c:pt>
                <c:pt idx="34">
                  <c:v>25.693230000000028</c:v>
                </c:pt>
                <c:pt idx="35">
                  <c:v>25.313379999999029</c:v>
                </c:pt>
                <c:pt idx="36">
                  <c:v>25.69885000000005</c:v>
                </c:pt>
                <c:pt idx="37">
                  <c:v>25.723260000000039</c:v>
                </c:pt>
                <c:pt idx="38">
                  <c:v>25.517820000000029</c:v>
                </c:pt>
                <c:pt idx="39">
                  <c:v>25.692350000000033</c:v>
                </c:pt>
                <c:pt idx="40">
                  <c:v>25.517329999999049</c:v>
                </c:pt>
                <c:pt idx="41">
                  <c:v>25.730550000000051</c:v>
                </c:pt>
                <c:pt idx="42">
                  <c:v>25.675470000000018</c:v>
                </c:pt>
                <c:pt idx="43">
                  <c:v>25.541500000000042</c:v>
                </c:pt>
                <c:pt idx="44">
                  <c:v>25.719930000000033</c:v>
                </c:pt>
                <c:pt idx="45">
                  <c:v>25.813810000000046</c:v>
                </c:pt>
                <c:pt idx="46">
                  <c:v>25.678610000000049</c:v>
                </c:pt>
                <c:pt idx="47">
                  <c:v>25.56555000000003</c:v>
                </c:pt>
                <c:pt idx="48">
                  <c:v>25.555510000000027</c:v>
                </c:pt>
                <c:pt idx="49">
                  <c:v>25.826200000000028</c:v>
                </c:pt>
                <c:pt idx="50">
                  <c:v>25.630329999999049</c:v>
                </c:pt>
                <c:pt idx="51">
                  <c:v>25.838679999999044</c:v>
                </c:pt>
                <c:pt idx="52">
                  <c:v>25.860310000000027</c:v>
                </c:pt>
                <c:pt idx="53">
                  <c:v>25.667500000000018</c:v>
                </c:pt>
                <c:pt idx="54">
                  <c:v>25.834829999999045</c:v>
                </c:pt>
                <c:pt idx="55">
                  <c:v>25.754170000000045</c:v>
                </c:pt>
                <c:pt idx="56">
                  <c:v>25.669729999999049</c:v>
                </c:pt>
                <c:pt idx="57">
                  <c:v>25.914090000000044</c:v>
                </c:pt>
                <c:pt idx="58">
                  <c:v>25.901480000000049</c:v>
                </c:pt>
                <c:pt idx="59">
                  <c:v>25.839750000000038</c:v>
                </c:pt>
                <c:pt idx="60">
                  <c:v>25.355249999999046</c:v>
                </c:pt>
                <c:pt idx="61">
                  <c:v>25.960779999999033</c:v>
                </c:pt>
                <c:pt idx="62">
                  <c:v>25.648279999999033</c:v>
                </c:pt>
                <c:pt idx="63">
                  <c:v>25.511009999999033</c:v>
                </c:pt>
                <c:pt idx="64">
                  <c:v>25.626209999999048</c:v>
                </c:pt>
                <c:pt idx="65">
                  <c:v>25.907619999999042</c:v>
                </c:pt>
                <c:pt idx="66">
                  <c:v>25.658650000000023</c:v>
                </c:pt>
                <c:pt idx="67">
                  <c:v>25.918820000000039</c:v>
                </c:pt>
                <c:pt idx="68">
                  <c:v>25.678520000000049</c:v>
                </c:pt>
                <c:pt idx="69">
                  <c:v>26.000300000000038</c:v>
                </c:pt>
                <c:pt idx="70">
                  <c:v>25.52633000000003</c:v>
                </c:pt>
                <c:pt idx="71">
                  <c:v>25.712399999999036</c:v>
                </c:pt>
                <c:pt idx="72">
                  <c:v>25.773220000000038</c:v>
                </c:pt>
                <c:pt idx="73">
                  <c:v>25.697080000000028</c:v>
                </c:pt>
                <c:pt idx="74">
                  <c:v>25.804009999999039</c:v>
                </c:pt>
                <c:pt idx="75">
                  <c:v>25.858030000000042</c:v>
                </c:pt>
                <c:pt idx="76">
                  <c:v>25.966210000000046</c:v>
                </c:pt>
                <c:pt idx="77">
                  <c:v>25.65948000000003</c:v>
                </c:pt>
                <c:pt idx="78">
                  <c:v>25.78054000000003</c:v>
                </c:pt>
                <c:pt idx="79">
                  <c:v>25.948630000000037</c:v>
                </c:pt>
                <c:pt idx="80">
                  <c:v>25.906370000000038</c:v>
                </c:pt>
                <c:pt idx="81">
                  <c:v>25.812220000000025</c:v>
                </c:pt>
                <c:pt idx="82">
                  <c:v>25.92763999999903</c:v>
                </c:pt>
                <c:pt idx="83">
                  <c:v>25.602869999999029</c:v>
                </c:pt>
                <c:pt idx="84">
                  <c:v>25.658200000000022</c:v>
                </c:pt>
              </c:numCache>
            </c:numRef>
          </c:val>
          <c:smooth val="0"/>
        </c:ser>
        <c:ser>
          <c:idx val="2"/>
          <c:order val="2"/>
          <c:tx>
            <c:strRef>
              <c:f>July!$D$1</c:f>
              <c:strCache>
                <c:ptCount val="1"/>
                <c:pt idx="0">
                  <c:v>Med A1B</c:v>
                </c:pt>
              </c:strCache>
            </c:strRef>
          </c:tx>
          <c:spPr>
            <a:ln w="28575" cap="rnd">
              <a:solidFill>
                <a:srgbClr val="FF00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July!$D$2:$D$86</c:f>
              <c:numCache>
                <c:formatCode>General</c:formatCode>
                <c:ptCount val="85"/>
                <c:pt idx="0">
                  <c:v>24.779019999999036</c:v>
                </c:pt>
                <c:pt idx="1">
                  <c:v>24.831049999999038</c:v>
                </c:pt>
                <c:pt idx="2">
                  <c:v>25.087000000000046</c:v>
                </c:pt>
                <c:pt idx="3">
                  <c:v>25.124900000000025</c:v>
                </c:pt>
                <c:pt idx="4">
                  <c:v>25.075950000000034</c:v>
                </c:pt>
                <c:pt idx="5">
                  <c:v>24.974270000000047</c:v>
                </c:pt>
                <c:pt idx="6">
                  <c:v>25.462300000000027</c:v>
                </c:pt>
                <c:pt idx="7">
                  <c:v>25.358480000000043</c:v>
                </c:pt>
                <c:pt idx="8">
                  <c:v>25.509789999999043</c:v>
                </c:pt>
                <c:pt idx="9">
                  <c:v>25.432150000000036</c:v>
                </c:pt>
                <c:pt idx="10">
                  <c:v>25.050650000000019</c:v>
                </c:pt>
                <c:pt idx="11">
                  <c:v>25.063990000000047</c:v>
                </c:pt>
                <c:pt idx="12">
                  <c:v>25.220970000000023</c:v>
                </c:pt>
                <c:pt idx="13">
                  <c:v>25.476500000000044</c:v>
                </c:pt>
                <c:pt idx="14">
                  <c:v>25.456170000000043</c:v>
                </c:pt>
                <c:pt idx="15">
                  <c:v>25.287650000000042</c:v>
                </c:pt>
                <c:pt idx="16">
                  <c:v>25.537869999999032</c:v>
                </c:pt>
                <c:pt idx="17">
                  <c:v>25.511220000000037</c:v>
                </c:pt>
                <c:pt idx="18">
                  <c:v>25.71768000000003</c:v>
                </c:pt>
                <c:pt idx="19">
                  <c:v>25.505880000000047</c:v>
                </c:pt>
                <c:pt idx="20">
                  <c:v>25.464289999999039</c:v>
                </c:pt>
                <c:pt idx="21">
                  <c:v>25.771879999999044</c:v>
                </c:pt>
                <c:pt idx="22">
                  <c:v>25.470790000000022</c:v>
                </c:pt>
                <c:pt idx="23">
                  <c:v>25.408229999999037</c:v>
                </c:pt>
                <c:pt idx="24">
                  <c:v>25.913390000000049</c:v>
                </c:pt>
                <c:pt idx="25">
                  <c:v>25.649739999999042</c:v>
                </c:pt>
                <c:pt idx="26">
                  <c:v>25.880669999999043</c:v>
                </c:pt>
                <c:pt idx="27">
                  <c:v>26.074490000000026</c:v>
                </c:pt>
                <c:pt idx="28">
                  <c:v>25.740719999999044</c:v>
                </c:pt>
                <c:pt idx="29">
                  <c:v>25.999960000000044</c:v>
                </c:pt>
                <c:pt idx="30">
                  <c:v>25.680080000000032</c:v>
                </c:pt>
                <c:pt idx="31">
                  <c:v>25.680319999999028</c:v>
                </c:pt>
                <c:pt idx="32">
                  <c:v>25.752710000000036</c:v>
                </c:pt>
                <c:pt idx="33">
                  <c:v>25.978300000000047</c:v>
                </c:pt>
                <c:pt idx="34">
                  <c:v>25.740530000000035</c:v>
                </c:pt>
                <c:pt idx="35">
                  <c:v>26.196650000000034</c:v>
                </c:pt>
                <c:pt idx="36">
                  <c:v>25.85164999999904</c:v>
                </c:pt>
                <c:pt idx="37">
                  <c:v>25.970610000000022</c:v>
                </c:pt>
                <c:pt idx="38">
                  <c:v>26.137170000000026</c:v>
                </c:pt>
                <c:pt idx="39">
                  <c:v>26.05740000000003</c:v>
                </c:pt>
                <c:pt idx="40">
                  <c:v>26.303950000000043</c:v>
                </c:pt>
                <c:pt idx="41">
                  <c:v>26.029959999999051</c:v>
                </c:pt>
                <c:pt idx="42">
                  <c:v>25.821369999999035</c:v>
                </c:pt>
                <c:pt idx="43">
                  <c:v>25.877919999999051</c:v>
                </c:pt>
                <c:pt idx="44">
                  <c:v>25.996000000000038</c:v>
                </c:pt>
                <c:pt idx="45">
                  <c:v>26.331659999999033</c:v>
                </c:pt>
                <c:pt idx="46">
                  <c:v>26.21819000000005</c:v>
                </c:pt>
                <c:pt idx="47">
                  <c:v>26.508630000000039</c:v>
                </c:pt>
                <c:pt idx="48">
                  <c:v>26.124409999999045</c:v>
                </c:pt>
                <c:pt idx="49">
                  <c:v>26.255759999999043</c:v>
                </c:pt>
                <c:pt idx="50">
                  <c:v>25.966490000000022</c:v>
                </c:pt>
                <c:pt idx="51">
                  <c:v>26.343800000000044</c:v>
                </c:pt>
                <c:pt idx="52">
                  <c:v>26.294430000000034</c:v>
                </c:pt>
                <c:pt idx="53">
                  <c:v>26.515219999999033</c:v>
                </c:pt>
                <c:pt idx="54">
                  <c:v>26.377859999999032</c:v>
                </c:pt>
                <c:pt idx="55">
                  <c:v>26.589070000000049</c:v>
                </c:pt>
                <c:pt idx="56">
                  <c:v>26.243620000000021</c:v>
                </c:pt>
                <c:pt idx="57">
                  <c:v>26.330529999999044</c:v>
                </c:pt>
                <c:pt idx="58">
                  <c:v>26.481959999999049</c:v>
                </c:pt>
                <c:pt idx="59">
                  <c:v>26.31722000000002</c:v>
                </c:pt>
                <c:pt idx="60">
                  <c:v>26.08340000000004</c:v>
                </c:pt>
                <c:pt idx="61">
                  <c:v>26.498469999999031</c:v>
                </c:pt>
                <c:pt idx="62">
                  <c:v>26.45437000000004</c:v>
                </c:pt>
                <c:pt idx="63">
                  <c:v>26.248649999999031</c:v>
                </c:pt>
                <c:pt idx="64">
                  <c:v>26.393850000000043</c:v>
                </c:pt>
                <c:pt idx="65">
                  <c:v>26.393549999999038</c:v>
                </c:pt>
                <c:pt idx="66">
                  <c:v>26.610679999999036</c:v>
                </c:pt>
                <c:pt idx="67">
                  <c:v>26.562370000000044</c:v>
                </c:pt>
                <c:pt idx="68">
                  <c:v>26.323819999999046</c:v>
                </c:pt>
                <c:pt idx="69">
                  <c:v>26.664759999999035</c:v>
                </c:pt>
                <c:pt idx="70">
                  <c:v>26.573450000000037</c:v>
                </c:pt>
                <c:pt idx="71">
                  <c:v>26.52239000000003</c:v>
                </c:pt>
                <c:pt idx="72">
                  <c:v>26.679900000000032</c:v>
                </c:pt>
                <c:pt idx="73">
                  <c:v>26.699460000000045</c:v>
                </c:pt>
                <c:pt idx="74">
                  <c:v>26.50413999999904</c:v>
                </c:pt>
                <c:pt idx="75">
                  <c:v>26.444119999999032</c:v>
                </c:pt>
                <c:pt idx="76">
                  <c:v>26.601800000000026</c:v>
                </c:pt>
                <c:pt idx="77">
                  <c:v>26.592070000000035</c:v>
                </c:pt>
                <c:pt idx="78">
                  <c:v>26.683770000000038</c:v>
                </c:pt>
                <c:pt idx="79">
                  <c:v>26.438779999999042</c:v>
                </c:pt>
                <c:pt idx="80">
                  <c:v>26.698329999999032</c:v>
                </c:pt>
                <c:pt idx="81">
                  <c:v>26.301750000000027</c:v>
                </c:pt>
                <c:pt idx="82">
                  <c:v>26.755939999999043</c:v>
                </c:pt>
                <c:pt idx="83">
                  <c:v>26.526670000000024</c:v>
                </c:pt>
                <c:pt idx="84">
                  <c:v>26.484430000000032</c:v>
                </c:pt>
              </c:numCache>
            </c:numRef>
          </c:val>
          <c:smooth val="0"/>
        </c:ser>
        <c:ser>
          <c:idx val="3"/>
          <c:order val="3"/>
          <c:tx>
            <c:strRef>
              <c:f>July!$E$1</c:f>
              <c:strCache>
                <c:ptCount val="1"/>
                <c:pt idx="0">
                  <c:v>High A2</c:v>
                </c:pt>
              </c:strCache>
            </c:strRef>
          </c:tx>
          <c:spPr>
            <a:ln w="28575" cap="rnd">
              <a:solidFill>
                <a:srgbClr val="C000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July!$E$2:$E$86</c:f>
              <c:numCache>
                <c:formatCode>General</c:formatCode>
                <c:ptCount val="85"/>
                <c:pt idx="0">
                  <c:v>25.267629999999031</c:v>
                </c:pt>
                <c:pt idx="1">
                  <c:v>24.92864000000003</c:v>
                </c:pt>
                <c:pt idx="2">
                  <c:v>25.256560000000036</c:v>
                </c:pt>
                <c:pt idx="3">
                  <c:v>25.369470000000035</c:v>
                </c:pt>
                <c:pt idx="4">
                  <c:v>25.445030000000031</c:v>
                </c:pt>
                <c:pt idx="5">
                  <c:v>25.36513999999903</c:v>
                </c:pt>
                <c:pt idx="6">
                  <c:v>25.200860000000034</c:v>
                </c:pt>
                <c:pt idx="7">
                  <c:v>24.970450000000028</c:v>
                </c:pt>
                <c:pt idx="8">
                  <c:v>24.884730000000047</c:v>
                </c:pt>
                <c:pt idx="9">
                  <c:v>25.297850000000039</c:v>
                </c:pt>
                <c:pt idx="10">
                  <c:v>25.33480000000003</c:v>
                </c:pt>
                <c:pt idx="11">
                  <c:v>24.917929999999046</c:v>
                </c:pt>
                <c:pt idx="12">
                  <c:v>25.124960000000044</c:v>
                </c:pt>
                <c:pt idx="13">
                  <c:v>25.41491000000002</c:v>
                </c:pt>
                <c:pt idx="14">
                  <c:v>25.567350000000033</c:v>
                </c:pt>
                <c:pt idx="15">
                  <c:v>25.34713000000005</c:v>
                </c:pt>
                <c:pt idx="16">
                  <c:v>25.683829999999034</c:v>
                </c:pt>
                <c:pt idx="17">
                  <c:v>25.212950000000035</c:v>
                </c:pt>
                <c:pt idx="18">
                  <c:v>25.61202000000003</c:v>
                </c:pt>
                <c:pt idx="19">
                  <c:v>25.528380000000027</c:v>
                </c:pt>
                <c:pt idx="20">
                  <c:v>25.381490000000042</c:v>
                </c:pt>
                <c:pt idx="21">
                  <c:v>25.463710000000049</c:v>
                </c:pt>
                <c:pt idx="22">
                  <c:v>25.149500000000046</c:v>
                </c:pt>
                <c:pt idx="23">
                  <c:v>25.39205000000004</c:v>
                </c:pt>
                <c:pt idx="24">
                  <c:v>25.235409999999035</c:v>
                </c:pt>
                <c:pt idx="25">
                  <c:v>25.574179999999046</c:v>
                </c:pt>
                <c:pt idx="26">
                  <c:v>25.625570000000039</c:v>
                </c:pt>
                <c:pt idx="27">
                  <c:v>25.513180000000034</c:v>
                </c:pt>
                <c:pt idx="28">
                  <c:v>25.994709999999031</c:v>
                </c:pt>
                <c:pt idx="29">
                  <c:v>25.47673999999904</c:v>
                </c:pt>
                <c:pt idx="30">
                  <c:v>25.824240000000032</c:v>
                </c:pt>
                <c:pt idx="31">
                  <c:v>25.577750000000037</c:v>
                </c:pt>
                <c:pt idx="32">
                  <c:v>25.483640000000037</c:v>
                </c:pt>
                <c:pt idx="33">
                  <c:v>26.002649999999051</c:v>
                </c:pt>
                <c:pt idx="34">
                  <c:v>25.793910000000039</c:v>
                </c:pt>
                <c:pt idx="35">
                  <c:v>25.788870000000031</c:v>
                </c:pt>
                <c:pt idx="36">
                  <c:v>25.544920000000047</c:v>
                </c:pt>
                <c:pt idx="37">
                  <c:v>25.908530000000042</c:v>
                </c:pt>
                <c:pt idx="38">
                  <c:v>26.171350000000018</c:v>
                </c:pt>
                <c:pt idx="39">
                  <c:v>25.901210000000049</c:v>
                </c:pt>
                <c:pt idx="40">
                  <c:v>26.118160000000046</c:v>
                </c:pt>
                <c:pt idx="41">
                  <c:v>25.791739999999038</c:v>
                </c:pt>
                <c:pt idx="42">
                  <c:v>26.130179999999029</c:v>
                </c:pt>
                <c:pt idx="43">
                  <c:v>26.288420000000031</c:v>
                </c:pt>
                <c:pt idx="44">
                  <c:v>26.319299999999032</c:v>
                </c:pt>
                <c:pt idx="45">
                  <c:v>26.313230000000033</c:v>
                </c:pt>
                <c:pt idx="46">
                  <c:v>26.275110000000041</c:v>
                </c:pt>
                <c:pt idx="47">
                  <c:v>26.247519999999042</c:v>
                </c:pt>
                <c:pt idx="48">
                  <c:v>26.511870000000044</c:v>
                </c:pt>
                <c:pt idx="49">
                  <c:v>26.936850000000049</c:v>
                </c:pt>
                <c:pt idx="50">
                  <c:v>26.469869999999048</c:v>
                </c:pt>
                <c:pt idx="51">
                  <c:v>26.270619999999042</c:v>
                </c:pt>
                <c:pt idx="52">
                  <c:v>26.863759999999047</c:v>
                </c:pt>
                <c:pt idx="53">
                  <c:v>26.670370000000048</c:v>
                </c:pt>
                <c:pt idx="54">
                  <c:v>26.664759999999035</c:v>
                </c:pt>
                <c:pt idx="55">
                  <c:v>26.729579999999032</c:v>
                </c:pt>
                <c:pt idx="56">
                  <c:v>26.278890000000047</c:v>
                </c:pt>
                <c:pt idx="57">
                  <c:v>26.690179999999032</c:v>
                </c:pt>
                <c:pt idx="58">
                  <c:v>27.017880000000048</c:v>
                </c:pt>
                <c:pt idx="59">
                  <c:v>26.563559999999029</c:v>
                </c:pt>
                <c:pt idx="60">
                  <c:v>26.716640000000041</c:v>
                </c:pt>
                <c:pt idx="61">
                  <c:v>27.066799999999034</c:v>
                </c:pt>
                <c:pt idx="62">
                  <c:v>26.843350000000044</c:v>
                </c:pt>
                <c:pt idx="63">
                  <c:v>26.841300000000047</c:v>
                </c:pt>
                <c:pt idx="64">
                  <c:v>26.934589999999048</c:v>
                </c:pt>
                <c:pt idx="65">
                  <c:v>27.065030000000036</c:v>
                </c:pt>
                <c:pt idx="66">
                  <c:v>26.733030000000042</c:v>
                </c:pt>
                <c:pt idx="67">
                  <c:v>26.704100000000039</c:v>
                </c:pt>
                <c:pt idx="68">
                  <c:v>27.189290000000028</c:v>
                </c:pt>
                <c:pt idx="69">
                  <c:v>27.539849999999035</c:v>
                </c:pt>
                <c:pt idx="70">
                  <c:v>27.180260000000033</c:v>
                </c:pt>
                <c:pt idx="71">
                  <c:v>27.310629999999037</c:v>
                </c:pt>
                <c:pt idx="72">
                  <c:v>27.397820000000024</c:v>
                </c:pt>
                <c:pt idx="73">
                  <c:v>27.601219999999046</c:v>
                </c:pt>
                <c:pt idx="74">
                  <c:v>27.288719999999046</c:v>
                </c:pt>
                <c:pt idx="75">
                  <c:v>27.46786000000003</c:v>
                </c:pt>
                <c:pt idx="76">
                  <c:v>27.29278000000005</c:v>
                </c:pt>
                <c:pt idx="77">
                  <c:v>27.520470000000046</c:v>
                </c:pt>
                <c:pt idx="78">
                  <c:v>27.43208999999905</c:v>
                </c:pt>
                <c:pt idx="79">
                  <c:v>27.489979999999036</c:v>
                </c:pt>
                <c:pt idx="80">
                  <c:v>27.117299999999034</c:v>
                </c:pt>
                <c:pt idx="81">
                  <c:v>27.645439999999041</c:v>
                </c:pt>
                <c:pt idx="82">
                  <c:v>27.970909999999037</c:v>
                </c:pt>
                <c:pt idx="83">
                  <c:v>27.794700000000034</c:v>
                </c:pt>
                <c:pt idx="84">
                  <c:v>27.49458999999905</c:v>
                </c:pt>
              </c:numCache>
            </c:numRef>
          </c:val>
          <c:smooth val="0"/>
        </c:ser>
        <c:ser>
          <c:idx val="4"/>
          <c:order val="4"/>
          <c:tx>
            <c:strRef>
              <c:f>July!$F$1</c:f>
              <c:strCache>
                <c:ptCount val="1"/>
                <c:pt idx="0">
                  <c:v>Min</c:v>
                </c:pt>
              </c:strCache>
            </c:strRef>
          </c:tx>
          <c:spPr>
            <a:ln w="28575" cap="rnd">
              <a:solidFill>
                <a:schemeClr val="tx1"/>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July!$F$2:$F$86</c:f>
              <c:numCache>
                <c:formatCode>General</c:formatCode>
                <c:ptCount val="85"/>
                <c:pt idx="0">
                  <c:v>25.841999999999999</c:v>
                </c:pt>
                <c:pt idx="1">
                  <c:v>25.841999999999999</c:v>
                </c:pt>
                <c:pt idx="2">
                  <c:v>25.841999999999999</c:v>
                </c:pt>
                <c:pt idx="3">
                  <c:v>25.841999999999999</c:v>
                </c:pt>
                <c:pt idx="4">
                  <c:v>25.841999999999999</c:v>
                </c:pt>
                <c:pt idx="5">
                  <c:v>25.841999999999999</c:v>
                </c:pt>
                <c:pt idx="6">
                  <c:v>25.841999999999999</c:v>
                </c:pt>
                <c:pt idx="7">
                  <c:v>25.841999999999999</c:v>
                </c:pt>
                <c:pt idx="8">
                  <c:v>25.841999999999999</c:v>
                </c:pt>
                <c:pt idx="9">
                  <c:v>25.841999999999999</c:v>
                </c:pt>
                <c:pt idx="10">
                  <c:v>25.841999999999999</c:v>
                </c:pt>
                <c:pt idx="11">
                  <c:v>25.841999999999999</c:v>
                </c:pt>
                <c:pt idx="12">
                  <c:v>25.841999999999999</c:v>
                </c:pt>
                <c:pt idx="13">
                  <c:v>25.841999999999999</c:v>
                </c:pt>
                <c:pt idx="14">
                  <c:v>25.841999999999999</c:v>
                </c:pt>
                <c:pt idx="15">
                  <c:v>25.841999999999999</c:v>
                </c:pt>
                <c:pt idx="16">
                  <c:v>25.841999999999999</c:v>
                </c:pt>
                <c:pt idx="17">
                  <c:v>25.841999999999999</c:v>
                </c:pt>
                <c:pt idx="18">
                  <c:v>25.841999999999999</c:v>
                </c:pt>
                <c:pt idx="19">
                  <c:v>25.841999999999999</c:v>
                </c:pt>
                <c:pt idx="20">
                  <c:v>25.841999999999999</c:v>
                </c:pt>
                <c:pt idx="21">
                  <c:v>25.841999999999999</c:v>
                </c:pt>
                <c:pt idx="22">
                  <c:v>25.841999999999999</c:v>
                </c:pt>
                <c:pt idx="23">
                  <c:v>25.841999999999999</c:v>
                </c:pt>
                <c:pt idx="24">
                  <c:v>25.841999999999999</c:v>
                </c:pt>
                <c:pt idx="25">
                  <c:v>25.841999999999999</c:v>
                </c:pt>
                <c:pt idx="26">
                  <c:v>25.841999999999999</c:v>
                </c:pt>
                <c:pt idx="27">
                  <c:v>25.841999999999999</c:v>
                </c:pt>
                <c:pt idx="28">
                  <c:v>25.841999999999999</c:v>
                </c:pt>
                <c:pt idx="29">
                  <c:v>25.841999999999999</c:v>
                </c:pt>
                <c:pt idx="30">
                  <c:v>25.841999999999999</c:v>
                </c:pt>
                <c:pt idx="31">
                  <c:v>25.841999999999999</c:v>
                </c:pt>
                <c:pt idx="32">
                  <c:v>25.841999999999999</c:v>
                </c:pt>
                <c:pt idx="33">
                  <c:v>25.841999999999999</c:v>
                </c:pt>
                <c:pt idx="34">
                  <c:v>25.841999999999999</c:v>
                </c:pt>
                <c:pt idx="35">
                  <c:v>25.841999999999999</c:v>
                </c:pt>
                <c:pt idx="36">
                  <c:v>25.841999999999999</c:v>
                </c:pt>
                <c:pt idx="37">
                  <c:v>25.841999999999999</c:v>
                </c:pt>
                <c:pt idx="38">
                  <c:v>25.841999999999999</c:v>
                </c:pt>
                <c:pt idx="39">
                  <c:v>25.841999999999999</c:v>
                </c:pt>
                <c:pt idx="40">
                  <c:v>25.841999999999999</c:v>
                </c:pt>
                <c:pt idx="41">
                  <c:v>25.841999999999999</c:v>
                </c:pt>
                <c:pt idx="42">
                  <c:v>25.841999999999999</c:v>
                </c:pt>
                <c:pt idx="43">
                  <c:v>25.841999999999999</c:v>
                </c:pt>
                <c:pt idx="44">
                  <c:v>25.841999999999999</c:v>
                </c:pt>
                <c:pt idx="45">
                  <c:v>25.841999999999999</c:v>
                </c:pt>
                <c:pt idx="46">
                  <c:v>25.841999999999999</c:v>
                </c:pt>
                <c:pt idx="47">
                  <c:v>25.841999999999999</c:v>
                </c:pt>
                <c:pt idx="48">
                  <c:v>25.841999999999999</c:v>
                </c:pt>
                <c:pt idx="49">
                  <c:v>25.841999999999999</c:v>
                </c:pt>
                <c:pt idx="50">
                  <c:v>25.841999999999999</c:v>
                </c:pt>
                <c:pt idx="51">
                  <c:v>25.841999999999999</c:v>
                </c:pt>
                <c:pt idx="52">
                  <c:v>25.841999999999999</c:v>
                </c:pt>
                <c:pt idx="53">
                  <c:v>25.841999999999999</c:v>
                </c:pt>
                <c:pt idx="54">
                  <c:v>25.841999999999999</c:v>
                </c:pt>
                <c:pt idx="55">
                  <c:v>25.841999999999999</c:v>
                </c:pt>
                <c:pt idx="56">
                  <c:v>25.841999999999999</c:v>
                </c:pt>
                <c:pt idx="57">
                  <c:v>25.841999999999999</c:v>
                </c:pt>
                <c:pt idx="58">
                  <c:v>25.841999999999999</c:v>
                </c:pt>
                <c:pt idx="59">
                  <c:v>25.841999999999999</c:v>
                </c:pt>
                <c:pt idx="60">
                  <c:v>25.841999999999999</c:v>
                </c:pt>
                <c:pt idx="61">
                  <c:v>25.841999999999999</c:v>
                </c:pt>
                <c:pt idx="62">
                  <c:v>25.841999999999999</c:v>
                </c:pt>
                <c:pt idx="63">
                  <c:v>25.841999999999999</c:v>
                </c:pt>
                <c:pt idx="64">
                  <c:v>25.841999999999999</c:v>
                </c:pt>
                <c:pt idx="65">
                  <c:v>25.841999999999999</c:v>
                </c:pt>
                <c:pt idx="66">
                  <c:v>25.841999999999999</c:v>
                </c:pt>
                <c:pt idx="67">
                  <c:v>25.841999999999999</c:v>
                </c:pt>
                <c:pt idx="68">
                  <c:v>25.841999999999999</c:v>
                </c:pt>
                <c:pt idx="69">
                  <c:v>25.841999999999999</c:v>
                </c:pt>
                <c:pt idx="70">
                  <c:v>25.841999999999999</c:v>
                </c:pt>
                <c:pt idx="71">
                  <c:v>25.841999999999999</c:v>
                </c:pt>
                <c:pt idx="72">
                  <c:v>25.841999999999999</c:v>
                </c:pt>
                <c:pt idx="73">
                  <c:v>25.841999999999999</c:v>
                </c:pt>
                <c:pt idx="74">
                  <c:v>25.841999999999999</c:v>
                </c:pt>
                <c:pt idx="75">
                  <c:v>25.841999999999999</c:v>
                </c:pt>
                <c:pt idx="76">
                  <c:v>25.841999999999999</c:v>
                </c:pt>
                <c:pt idx="77">
                  <c:v>25.841999999999999</c:v>
                </c:pt>
                <c:pt idx="78">
                  <c:v>25.841999999999999</c:v>
                </c:pt>
                <c:pt idx="79">
                  <c:v>25.841999999999999</c:v>
                </c:pt>
                <c:pt idx="80">
                  <c:v>25.841999999999999</c:v>
                </c:pt>
                <c:pt idx="81">
                  <c:v>25.841999999999999</c:v>
                </c:pt>
                <c:pt idx="82">
                  <c:v>25.841999999999999</c:v>
                </c:pt>
                <c:pt idx="83">
                  <c:v>25.841999999999999</c:v>
                </c:pt>
                <c:pt idx="84">
                  <c:v>25.841999999999999</c:v>
                </c:pt>
              </c:numCache>
            </c:numRef>
          </c:val>
          <c:smooth val="0"/>
        </c:ser>
        <c:ser>
          <c:idx val="5"/>
          <c:order val="5"/>
          <c:tx>
            <c:strRef>
              <c:f>July!$G$1</c:f>
              <c:strCache>
                <c:ptCount val="1"/>
                <c:pt idx="0">
                  <c:v>Max</c:v>
                </c:pt>
              </c:strCache>
            </c:strRef>
          </c:tx>
          <c:spPr>
            <a:ln w="28575" cap="rnd">
              <a:solidFill>
                <a:schemeClr val="tx1"/>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July!$G$2:$G$86</c:f>
              <c:numCache>
                <c:formatCode>General</c:formatCode>
                <c:ptCount val="85"/>
                <c:pt idx="0">
                  <c:v>27.62</c:v>
                </c:pt>
                <c:pt idx="1">
                  <c:v>27.62</c:v>
                </c:pt>
                <c:pt idx="2">
                  <c:v>27.62</c:v>
                </c:pt>
                <c:pt idx="3">
                  <c:v>27.62</c:v>
                </c:pt>
                <c:pt idx="4">
                  <c:v>27.62</c:v>
                </c:pt>
                <c:pt idx="5">
                  <c:v>27.62</c:v>
                </c:pt>
                <c:pt idx="6">
                  <c:v>27.62</c:v>
                </c:pt>
                <c:pt idx="7">
                  <c:v>27.62</c:v>
                </c:pt>
                <c:pt idx="8">
                  <c:v>27.62</c:v>
                </c:pt>
                <c:pt idx="9">
                  <c:v>27.62</c:v>
                </c:pt>
                <c:pt idx="10">
                  <c:v>27.62</c:v>
                </c:pt>
                <c:pt idx="11">
                  <c:v>27.62</c:v>
                </c:pt>
                <c:pt idx="12">
                  <c:v>27.62</c:v>
                </c:pt>
                <c:pt idx="13">
                  <c:v>27.62</c:v>
                </c:pt>
                <c:pt idx="14">
                  <c:v>27.62</c:v>
                </c:pt>
                <c:pt idx="15">
                  <c:v>27.62</c:v>
                </c:pt>
                <c:pt idx="16">
                  <c:v>27.62</c:v>
                </c:pt>
                <c:pt idx="17">
                  <c:v>27.62</c:v>
                </c:pt>
                <c:pt idx="18">
                  <c:v>27.62</c:v>
                </c:pt>
                <c:pt idx="19">
                  <c:v>27.62</c:v>
                </c:pt>
                <c:pt idx="20">
                  <c:v>27.62</c:v>
                </c:pt>
                <c:pt idx="21">
                  <c:v>27.62</c:v>
                </c:pt>
                <c:pt idx="22">
                  <c:v>27.62</c:v>
                </c:pt>
                <c:pt idx="23">
                  <c:v>27.62</c:v>
                </c:pt>
                <c:pt idx="24">
                  <c:v>27.62</c:v>
                </c:pt>
                <c:pt idx="25">
                  <c:v>27.62</c:v>
                </c:pt>
                <c:pt idx="26">
                  <c:v>27.62</c:v>
                </c:pt>
                <c:pt idx="27">
                  <c:v>27.62</c:v>
                </c:pt>
                <c:pt idx="28">
                  <c:v>27.62</c:v>
                </c:pt>
                <c:pt idx="29">
                  <c:v>27.62</c:v>
                </c:pt>
                <c:pt idx="30">
                  <c:v>27.62</c:v>
                </c:pt>
                <c:pt idx="31">
                  <c:v>27.62</c:v>
                </c:pt>
                <c:pt idx="32">
                  <c:v>27.62</c:v>
                </c:pt>
                <c:pt idx="33">
                  <c:v>27.62</c:v>
                </c:pt>
                <c:pt idx="34">
                  <c:v>27.62</c:v>
                </c:pt>
                <c:pt idx="35">
                  <c:v>27.62</c:v>
                </c:pt>
                <c:pt idx="36">
                  <c:v>27.62</c:v>
                </c:pt>
                <c:pt idx="37">
                  <c:v>27.62</c:v>
                </c:pt>
                <c:pt idx="38">
                  <c:v>27.62</c:v>
                </c:pt>
                <c:pt idx="39">
                  <c:v>27.62</c:v>
                </c:pt>
                <c:pt idx="40">
                  <c:v>27.62</c:v>
                </c:pt>
                <c:pt idx="41">
                  <c:v>27.62</c:v>
                </c:pt>
                <c:pt idx="42">
                  <c:v>27.62</c:v>
                </c:pt>
                <c:pt idx="43">
                  <c:v>27.62</c:v>
                </c:pt>
                <c:pt idx="44">
                  <c:v>27.62</c:v>
                </c:pt>
                <c:pt idx="45">
                  <c:v>27.62</c:v>
                </c:pt>
                <c:pt idx="46">
                  <c:v>27.62</c:v>
                </c:pt>
                <c:pt idx="47">
                  <c:v>27.62</c:v>
                </c:pt>
                <c:pt idx="48">
                  <c:v>27.62</c:v>
                </c:pt>
                <c:pt idx="49">
                  <c:v>27.62</c:v>
                </c:pt>
                <c:pt idx="50">
                  <c:v>27.62</c:v>
                </c:pt>
                <c:pt idx="51">
                  <c:v>27.62</c:v>
                </c:pt>
                <c:pt idx="52">
                  <c:v>27.62</c:v>
                </c:pt>
                <c:pt idx="53">
                  <c:v>27.62</c:v>
                </c:pt>
                <c:pt idx="54">
                  <c:v>27.62</c:v>
                </c:pt>
                <c:pt idx="55">
                  <c:v>27.62</c:v>
                </c:pt>
                <c:pt idx="56">
                  <c:v>27.62</c:v>
                </c:pt>
                <c:pt idx="57">
                  <c:v>27.62</c:v>
                </c:pt>
                <c:pt idx="58">
                  <c:v>27.62</c:v>
                </c:pt>
                <c:pt idx="59">
                  <c:v>27.62</c:v>
                </c:pt>
                <c:pt idx="60">
                  <c:v>27.62</c:v>
                </c:pt>
                <c:pt idx="61">
                  <c:v>27.62</c:v>
                </c:pt>
                <c:pt idx="62">
                  <c:v>27.62</c:v>
                </c:pt>
                <c:pt idx="63">
                  <c:v>27.62</c:v>
                </c:pt>
                <c:pt idx="64">
                  <c:v>27.62</c:v>
                </c:pt>
                <c:pt idx="65">
                  <c:v>27.62</c:v>
                </c:pt>
                <c:pt idx="66">
                  <c:v>27.62</c:v>
                </c:pt>
                <c:pt idx="67">
                  <c:v>27.62</c:v>
                </c:pt>
                <c:pt idx="68">
                  <c:v>27.62</c:v>
                </c:pt>
                <c:pt idx="69">
                  <c:v>27.62</c:v>
                </c:pt>
                <c:pt idx="70">
                  <c:v>27.62</c:v>
                </c:pt>
                <c:pt idx="71">
                  <c:v>27.62</c:v>
                </c:pt>
                <c:pt idx="72">
                  <c:v>27.62</c:v>
                </c:pt>
                <c:pt idx="73">
                  <c:v>27.62</c:v>
                </c:pt>
                <c:pt idx="74">
                  <c:v>27.62</c:v>
                </c:pt>
                <c:pt idx="75">
                  <c:v>27.62</c:v>
                </c:pt>
                <c:pt idx="76">
                  <c:v>27.62</c:v>
                </c:pt>
                <c:pt idx="77">
                  <c:v>27.62</c:v>
                </c:pt>
                <c:pt idx="78">
                  <c:v>27.62</c:v>
                </c:pt>
                <c:pt idx="79">
                  <c:v>27.62</c:v>
                </c:pt>
                <c:pt idx="80">
                  <c:v>27.62</c:v>
                </c:pt>
                <c:pt idx="81">
                  <c:v>27.62</c:v>
                </c:pt>
                <c:pt idx="82">
                  <c:v>27.62</c:v>
                </c:pt>
                <c:pt idx="83">
                  <c:v>27.62</c:v>
                </c:pt>
                <c:pt idx="84">
                  <c:v>27.62</c:v>
                </c:pt>
              </c:numCache>
            </c:numRef>
          </c:val>
          <c:smooth val="0"/>
        </c:ser>
        <c:ser>
          <c:idx val="6"/>
          <c:order val="6"/>
          <c:tx>
            <c:strRef>
              <c:f>July!#REF!</c:f>
              <c:strCache>
                <c:ptCount val="1"/>
                <c:pt idx="0">
                  <c:v>#REF!</c:v>
                </c:pt>
              </c:strCache>
            </c:strRef>
          </c:tx>
          <c:spPr>
            <a:ln w="28575" cap="rnd">
              <a:solidFill>
                <a:schemeClr val="accent1">
                  <a:lumMod val="60000"/>
                </a:schemeClr>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July!#REF!</c:f>
              <c:numCache>
                <c:formatCode>General</c:formatCode>
                <c:ptCount val="1"/>
                <c:pt idx="0">
                  <c:v>1</c:v>
                </c:pt>
              </c:numCache>
            </c:numRef>
          </c:val>
          <c:smooth val="0"/>
        </c:ser>
        <c:dLbls>
          <c:showLegendKey val="0"/>
          <c:showVal val="0"/>
          <c:showCatName val="0"/>
          <c:showSerName val="0"/>
          <c:showPercent val="0"/>
          <c:showBubbleSize val="0"/>
        </c:dLbls>
        <c:smooth val="0"/>
        <c:axId val="202988856"/>
        <c:axId val="202989248"/>
      </c:lineChart>
      <c:dateAx>
        <c:axId val="202988856"/>
        <c:scaling>
          <c:orientation val="minMax"/>
        </c:scaling>
        <c:delete val="0"/>
        <c:axPos val="b"/>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mj-lt"/>
                <a:ea typeface="+mn-ea"/>
                <a:cs typeface="Arial" panose="020B0604020202020204" pitchFamily="34" charset="0"/>
              </a:defRPr>
            </a:pPr>
            <a:endParaRPr lang="en-US"/>
          </a:p>
        </c:txPr>
        <c:crossAx val="202989248"/>
        <c:crosses val="autoZero"/>
        <c:auto val="0"/>
        <c:lblOffset val="100"/>
        <c:baseTimeUnit val="days"/>
        <c:majorUnit val="20"/>
        <c:majorTimeUnit val="days"/>
        <c:minorUnit val="10"/>
        <c:minorTimeUnit val="days"/>
      </c:dateAx>
      <c:valAx>
        <c:axId val="202989248"/>
        <c:scaling>
          <c:orientation val="minMax"/>
          <c:max val="28"/>
          <c:min val="24"/>
        </c:scaling>
        <c:delete val="0"/>
        <c:axPos val="l"/>
        <c:numFmt formatCode="#,##0" sourceLinked="0"/>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rgbClr val="000000"/>
                </a:solidFill>
                <a:latin typeface="+mj-lt"/>
                <a:ea typeface="+mn-ea"/>
                <a:cs typeface="Arial" panose="020B0604020202020204" pitchFamily="34" charset="0"/>
              </a:defRPr>
            </a:pPr>
            <a:endParaRPr lang="en-US"/>
          </a:p>
        </c:txPr>
        <c:crossAx val="202988856"/>
        <c:crosses val="autoZero"/>
        <c:crossBetween val="between"/>
        <c:minorUnit val="0.5"/>
      </c:valAx>
      <c:spPr>
        <a:noFill/>
        <a:ln>
          <a:noFill/>
        </a:ln>
        <a:effectLst/>
      </c:spPr>
    </c:plotArea>
    <c:plotVisOnly val="1"/>
    <c:dispBlanksAs val="gap"/>
    <c:showDLblsOverMax val="0"/>
  </c:chart>
  <c:spPr>
    <a:noFill/>
    <a:ln>
      <a:noFill/>
    </a:ln>
    <a:effectLst/>
  </c:spPr>
  <c:txPr>
    <a:bodyPr/>
    <a:lstStyle/>
    <a:p>
      <a:pPr>
        <a:defRPr>
          <a:latin typeface="Garamond" panose="02020404030301010803" pitchFamily="18"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lvl1pPr marL="0" marR="0" indent="0" algn="r" rtl="0">
              <a:spcBef>
                <a:spcPts val="0"/>
              </a:spcBef>
              <a:buNone/>
              <a:defRPr sz="12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extLst>
      <p:ext uri="{BB962C8B-B14F-4D97-AF65-F5344CB8AC3E}">
        <p14:creationId xmlns:p14="http://schemas.microsoft.com/office/powerpoint/2010/main" val="216275725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Good morning! Thank you for coming today.</a:t>
            </a:r>
            <a:r>
              <a:rPr lang="en-US" baseline="0" dirty="0" smtClean="0"/>
              <a:t> My name is Chris, (I’m Erica; and I’m Kiersten) and we are part of the Maryland Ecological Forecasting team. Specifically, we are utilizing NASA Earth Observations to monitor and strengthen the survivorship of Maryland’s sea turtles.</a:t>
            </a:r>
            <a:endParaRPr dirty="0"/>
          </a:p>
        </p:txBody>
      </p:sp>
      <p:sp>
        <p:nvSpPr>
          <p:cNvPr id="111" name="Shape 1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99545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rtl="0">
              <a:spcBef>
                <a:spcPts val="0"/>
              </a:spcBef>
              <a:buNone/>
            </a:pPr>
            <a:r>
              <a:rPr lang="en-US" sz="1100" dirty="0" smtClean="0">
                <a:solidFill>
                  <a:srgbClr val="FF0000"/>
                </a:solidFill>
                <a:latin typeface="Century Gothic"/>
                <a:ea typeface="Century Gothic"/>
                <a:cs typeface="Century Gothic"/>
                <a:sym typeface="Century Gothic"/>
              </a:rPr>
              <a:t>If climate</a:t>
            </a:r>
            <a:r>
              <a:rPr lang="en-US" sz="1100" baseline="0" dirty="0" smtClean="0">
                <a:solidFill>
                  <a:srgbClr val="FF0000"/>
                </a:solidFill>
                <a:latin typeface="Century Gothic"/>
                <a:ea typeface="Century Gothic"/>
                <a:cs typeface="Century Gothic"/>
                <a:sym typeface="Century Gothic"/>
              </a:rPr>
              <a:t> change results in a northern shift in sea turtle nesting range, nesting events may become more common in Maryland. We modeled potential suitable nesting habitat along Maryland’s coast to determine how much suitable habitat exists, where it is, and what impacts sea level rise may have on nesting. We focused on the Maryland Atlantic coast, which stretches about 30 miles from Ocean City to Assateague Island, with varying amounts of land use occurring on the barrier-island beaches found in this region. For </a:t>
            </a:r>
            <a:r>
              <a:rPr lang="en-US" sz="1100" b="0" i="0" kern="1200" dirty="0" smtClean="0">
                <a:solidFill>
                  <a:schemeClr val="tx1"/>
                </a:solidFill>
                <a:effectLst/>
                <a:latin typeface="+mn-lt"/>
                <a:ea typeface="+mn-ea"/>
                <a:cs typeface="+mn-cs"/>
              </a:rPr>
              <a:t>this region, we obtained data from a NOAA </a:t>
            </a:r>
            <a:r>
              <a:rPr lang="en-US" sz="1100" b="0" i="0" kern="1200" dirty="0" err="1" smtClean="0">
                <a:solidFill>
                  <a:schemeClr val="tx1"/>
                </a:solidFill>
                <a:effectLst/>
                <a:latin typeface="+mn-lt"/>
                <a:ea typeface="+mn-ea"/>
                <a:cs typeface="+mn-cs"/>
              </a:rPr>
              <a:t>LiDAR</a:t>
            </a:r>
            <a:r>
              <a:rPr lang="en-US" sz="1100" b="0" i="0" kern="1200" dirty="0" smtClean="0">
                <a:solidFill>
                  <a:schemeClr val="tx1"/>
                </a:solidFill>
                <a:effectLst/>
                <a:latin typeface="+mn-lt"/>
                <a:ea typeface="+mn-ea"/>
                <a:cs typeface="+mn-cs"/>
              </a:rPr>
              <a:t> survey, imagery from WV2, and vectors from the TIGER database.   The </a:t>
            </a:r>
            <a:r>
              <a:rPr lang="en-US" sz="1100" b="0" i="0" kern="1200" dirty="0" err="1" smtClean="0">
                <a:solidFill>
                  <a:schemeClr val="tx1"/>
                </a:solidFill>
                <a:effectLst/>
                <a:latin typeface="+mn-lt"/>
                <a:ea typeface="+mn-ea"/>
                <a:cs typeface="+mn-cs"/>
              </a:rPr>
              <a:t>LiDAR</a:t>
            </a:r>
            <a:r>
              <a:rPr lang="en-US" sz="1100" b="0" i="0" kern="1200" dirty="0" smtClean="0">
                <a:solidFill>
                  <a:schemeClr val="tx1"/>
                </a:solidFill>
                <a:effectLst/>
                <a:latin typeface="+mn-lt"/>
                <a:ea typeface="+mn-ea"/>
                <a:cs typeface="+mn-cs"/>
              </a:rPr>
              <a:t>-derived DEM</a:t>
            </a:r>
            <a:r>
              <a:rPr lang="en-US" sz="1100" b="0" i="0" kern="1200" baseline="0" dirty="0" smtClean="0">
                <a:solidFill>
                  <a:schemeClr val="tx1"/>
                </a:solidFill>
                <a:effectLst/>
                <a:latin typeface="+mn-lt"/>
                <a:ea typeface="+mn-ea"/>
                <a:cs typeface="+mn-cs"/>
              </a:rPr>
              <a:t> was used to create products (slope, aspect, contour). Satellite imagery was obtained from the WV2 satellite, and the roads layer (along with imagery) was used to create a development boundary layer.</a:t>
            </a:r>
            <a:endParaRPr lang="en-US" sz="1100" baseline="0" dirty="0" smtClean="0">
              <a:solidFill>
                <a:srgbClr val="FF0000"/>
              </a:solidFill>
              <a:latin typeface="Century Gothic"/>
              <a:ea typeface="Century Gothic"/>
              <a:cs typeface="Century Gothic"/>
              <a:sym typeface="Century Gothic"/>
            </a:endParaRPr>
          </a:p>
        </p:txBody>
      </p:sp>
      <p:sp>
        <p:nvSpPr>
          <p:cNvPr id="160" name="Shape 1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51261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rtl="0">
              <a:spcBef>
                <a:spcPts val="0"/>
              </a:spcBef>
              <a:buNone/>
            </a:pPr>
            <a:r>
              <a:rPr lang="en-US" sz="1100" dirty="0" smtClean="0">
                <a:solidFill>
                  <a:srgbClr val="FF0000"/>
                </a:solidFill>
                <a:latin typeface="Century Gothic"/>
                <a:ea typeface="Century Gothic"/>
                <a:cs typeface="Century Gothic"/>
                <a:sym typeface="Century Gothic"/>
              </a:rPr>
              <a:t>To create suitability layers, we first</a:t>
            </a:r>
            <a:r>
              <a:rPr lang="en-US" sz="1100" baseline="0" dirty="0" smtClean="0">
                <a:solidFill>
                  <a:srgbClr val="FF0000"/>
                </a:solidFill>
                <a:latin typeface="Century Gothic"/>
                <a:ea typeface="Century Gothic"/>
                <a:cs typeface="Century Gothic"/>
                <a:sym typeface="Century Gothic"/>
              </a:rPr>
              <a:t> needed to delineate the beach/nesting zone along the beach area studied. We used the DEM and products to identify anomalies near the water-land barrier from the </a:t>
            </a:r>
            <a:r>
              <a:rPr lang="en-US" sz="1100" baseline="0" dirty="0" err="1" smtClean="0">
                <a:solidFill>
                  <a:srgbClr val="FF0000"/>
                </a:solidFill>
                <a:latin typeface="Century Gothic"/>
                <a:ea typeface="Century Gothic"/>
                <a:cs typeface="Century Gothic"/>
                <a:sym typeface="Century Gothic"/>
              </a:rPr>
              <a:t>LiDAR</a:t>
            </a:r>
            <a:r>
              <a:rPr lang="en-US" sz="1100" baseline="0" dirty="0" smtClean="0">
                <a:solidFill>
                  <a:srgbClr val="FF0000"/>
                </a:solidFill>
                <a:latin typeface="Century Gothic"/>
                <a:ea typeface="Century Gothic"/>
                <a:cs typeface="Century Gothic"/>
                <a:sym typeface="Century Gothic"/>
              </a:rPr>
              <a:t> data; this and imagery was used to ID the shoreline. We used the upland vegetation line, manmade barriers, or a 150-m buffer from the ocean to create the upland boundary of this zone: the distance of 150m was used as turtles do not crawl farther than this to lay a nest.</a:t>
            </a:r>
          </a:p>
          <a:p>
            <a:pPr rtl="0">
              <a:spcBef>
                <a:spcPts val="0"/>
              </a:spcBef>
              <a:buNone/>
            </a:pPr>
            <a:endParaRPr lang="en-US" sz="1100" baseline="0" dirty="0" smtClean="0">
              <a:solidFill>
                <a:srgbClr val="FF0000"/>
              </a:solidFill>
              <a:latin typeface="Century Gothic"/>
              <a:ea typeface="Century Gothic"/>
              <a:cs typeface="Century Gothic"/>
              <a:sym typeface="Century Gothic"/>
            </a:endParaRPr>
          </a:p>
          <a:p>
            <a:pPr rtl="0">
              <a:spcBef>
                <a:spcPts val="0"/>
              </a:spcBef>
              <a:buNone/>
            </a:pPr>
            <a:r>
              <a:rPr lang="en-US" sz="1100" baseline="0" dirty="0" smtClean="0">
                <a:solidFill>
                  <a:srgbClr val="FF0000"/>
                </a:solidFill>
                <a:latin typeface="Century Gothic"/>
                <a:ea typeface="Century Gothic"/>
                <a:cs typeface="Century Gothic"/>
                <a:sym typeface="Century Gothic"/>
              </a:rPr>
              <a:t>Using this beach zone, width suitability was created from distance layers of the shore and land boundary. Slope suitability was created from the slope layer and reclassified to turtle’s slope preference (which has been found to be for gentler slopes.  Finally, distance to development was modeled using the boundary layer from TIGER layers. This served as an index of human disturbance, which includes impacts on sand coarseness, salinity, aeration, as well as debris, trash, and direct interaction to nesting and hatching turtles and their nest sites</a:t>
            </a:r>
          </a:p>
          <a:p>
            <a:pPr rtl="0">
              <a:spcBef>
                <a:spcPts val="0"/>
              </a:spcBef>
              <a:buNone/>
            </a:pPr>
            <a:endParaRPr lang="en-US" sz="1100" baseline="0" dirty="0" smtClean="0">
              <a:solidFill>
                <a:srgbClr val="FF0000"/>
              </a:solidFill>
              <a:latin typeface="Century Gothic"/>
              <a:ea typeface="Century Gothic"/>
              <a:cs typeface="Century Gothic"/>
              <a:sym typeface="Century Gothic"/>
            </a:endParaRPr>
          </a:p>
          <a:p>
            <a:pPr rtl="0">
              <a:spcBef>
                <a:spcPts val="0"/>
              </a:spcBef>
              <a:buNone/>
            </a:pPr>
            <a:r>
              <a:rPr lang="en-US" sz="1100" baseline="0" dirty="0" smtClean="0">
                <a:solidFill>
                  <a:srgbClr val="FF0000"/>
                </a:solidFill>
                <a:latin typeface="Century Gothic"/>
                <a:ea typeface="Century Gothic"/>
                <a:cs typeface="Century Gothic"/>
                <a:sym typeface="Century Gothic"/>
              </a:rPr>
              <a:t>We overlaid these three suitability layers using the weighted overlay tool. Beach width was a basic index of suitability, with wider beaches simply offering more possible choices and greater resistance to erosion, sea level rise, or development. Thus this layer was weighted less. Slope was the most important factor to nesting we studied, so it received a greater weight. Distance to development received an intermediate weight in this analysis. </a:t>
            </a:r>
          </a:p>
          <a:p>
            <a:pPr rtl="0">
              <a:spcBef>
                <a:spcPts val="0"/>
              </a:spcBef>
              <a:buNone/>
            </a:pPr>
            <a:endParaRPr lang="en-US" sz="1100" baseline="0" dirty="0" smtClean="0">
              <a:solidFill>
                <a:srgbClr val="FF0000"/>
              </a:solidFill>
              <a:latin typeface="Century Gothic"/>
              <a:ea typeface="Century Gothic"/>
              <a:cs typeface="Century Gothic"/>
              <a:sym typeface="Century Gothic"/>
            </a:endParaRPr>
          </a:p>
          <a:p>
            <a:pPr rtl="0">
              <a:spcBef>
                <a:spcPts val="0"/>
              </a:spcBef>
              <a:buNone/>
            </a:pPr>
            <a:r>
              <a:rPr lang="en-US" sz="1100" baseline="0" dirty="0" smtClean="0">
                <a:solidFill>
                  <a:srgbClr val="FF0000"/>
                </a:solidFill>
                <a:latin typeface="Century Gothic"/>
                <a:ea typeface="Century Gothic"/>
                <a:cs typeface="Century Gothic"/>
                <a:sym typeface="Century Gothic"/>
              </a:rPr>
              <a:t>We also wanted to investigate effects of climate-change derived sea-level rise on nesting grounds. We used projections from an updated report on Maryland-specific sea level rise to “flood” the suitability layer; a 1 and 2m rise by 2050 and 2100 was selected, and flooded by finding the closest continuous contour line to the corresponded elevation.  This allowed us to visualize and quantify nesting habitat loss under these scenarios.</a:t>
            </a:r>
          </a:p>
        </p:txBody>
      </p:sp>
      <p:sp>
        <p:nvSpPr>
          <p:cNvPr id="160" name="Shape 1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77377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rtl="0">
              <a:spcBef>
                <a:spcPts val="0"/>
              </a:spcBef>
              <a:buNone/>
            </a:pPr>
            <a:r>
              <a:rPr lang="en-US" sz="1100" baseline="0" dirty="0" smtClean="0">
                <a:solidFill>
                  <a:srgbClr val="FF0000"/>
                </a:solidFill>
                <a:latin typeface="Century Gothic"/>
                <a:ea typeface="Century Gothic"/>
                <a:cs typeface="Century Gothic"/>
                <a:sym typeface="Century Gothic"/>
              </a:rPr>
              <a:t>Our analysis identified 5.5 square km of habitat, with approximately 3.7 of this has highly suitable habitat.  We found that sea level rise results in an 8 and 14% loss of total habitat for 1 and 2 meter rises, respectively. Looking at specific suitability class loss, most of this is in the medium and high suitable classes; with an up to 20% loss seen. </a:t>
            </a:r>
          </a:p>
          <a:p>
            <a:pPr rtl="0">
              <a:spcBef>
                <a:spcPts val="0"/>
              </a:spcBef>
              <a:buNone/>
            </a:pPr>
            <a:endParaRPr lang="en-US" sz="1100" baseline="0" dirty="0" smtClean="0">
              <a:solidFill>
                <a:srgbClr val="FF0000"/>
              </a:solidFill>
              <a:latin typeface="Century Gothic"/>
              <a:ea typeface="Century Gothic"/>
              <a:cs typeface="Century Gothic"/>
              <a:sym typeface="Century Gothic"/>
            </a:endParaRPr>
          </a:p>
          <a:p>
            <a:pPr rtl="0">
              <a:spcBef>
                <a:spcPts val="0"/>
              </a:spcBef>
              <a:buNone/>
            </a:pPr>
            <a:r>
              <a:rPr lang="en-US" sz="1100" baseline="0" dirty="0" smtClean="0">
                <a:solidFill>
                  <a:srgbClr val="FF0000"/>
                </a:solidFill>
                <a:latin typeface="Century Gothic"/>
                <a:ea typeface="Century Gothic"/>
                <a:cs typeface="Century Gothic"/>
                <a:sym typeface="Century Gothic"/>
              </a:rPr>
              <a:t>These insets show the variety of habitat along the study area.  Assateague Island has the most suitable habitat, but has some areas experiencing habitat loss due to flooding.  Likewise, while Ocean City has fairly poor habitat, it experiences great loss under sea level rise and has some regions that may host nests.  There are a lot of regions in Assateague that are more resistant to flooding and have highly suitable habitat.  However, some regions such as near campgrounds and vehicle access are less suitable.  Overall, these areas show regions of concern or conservation focus for future nesting monitoring and conservation efforts.</a:t>
            </a:r>
          </a:p>
        </p:txBody>
      </p:sp>
      <p:sp>
        <p:nvSpPr>
          <p:cNvPr id="160" name="Shape 1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99688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To</a:t>
            </a:r>
            <a:r>
              <a:rPr lang="en-US" baseline="0" dirty="0" smtClean="0"/>
              <a:t> summarize, we did find some correlations between environmental variables and </a:t>
            </a:r>
            <a:r>
              <a:rPr lang="en-US" baseline="0" dirty="0" err="1" smtClean="0"/>
              <a:t>strandings</a:t>
            </a:r>
            <a:r>
              <a:rPr lang="en-US" baseline="0" dirty="0" smtClean="0"/>
              <a:t>, specifically sea surface temperature. It’s likely not the temperature itself that is causing physiological distress, but factors correlated with temperature like bacterial growth. Climate change modeling indicates that we can expect greater nesting in Maryland, particularly if society stays along the A2 scenario within the next decade. As climate change pushes loggerhead nesting northward, it’s critically important to protect their nesting grounds. Most of the critical habitat is located along Assateague Island which is a National Park, but human activities should be reduced in these optimal regions for nesting.</a:t>
            </a:r>
            <a:endParaRPr dirty="0"/>
          </a:p>
        </p:txBody>
      </p:sp>
      <p:sp>
        <p:nvSpPr>
          <p:cNvPr id="217" name="Shape 21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34588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We would like to thank</a:t>
            </a:r>
            <a:r>
              <a:rPr lang="en-US" baseline="0" dirty="0" smtClean="0"/>
              <a:t> our science advisor Dr. John Bolten for all of his assistance as well as Gary Strand who helped us immensely with the climatological modeling. Thank you to Cindy and Amanda of the MD DNR for their help in this project and supplying us with datasets and taking us into the field to visit stranding and nesting sites. Thank you, are there any questions?</a:t>
            </a:r>
            <a:endParaRPr dirty="0"/>
          </a:p>
        </p:txBody>
      </p:sp>
      <p:sp>
        <p:nvSpPr>
          <p:cNvPr id="276" name="Shape 27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2354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solidFill>
                  <a:srgbClr val="3B3838"/>
                </a:solidFill>
                <a:latin typeface="+mn-lt"/>
                <a:ea typeface="Questrial"/>
                <a:cs typeface="Questrial"/>
                <a:sym typeface="Questrial"/>
              </a:rPr>
              <a:t>For this study, we focused on Maryland’s coastline which touches the Atlantic Ocean and Chesapeake Bay. Since 1991, there have been 460 loggerhead sea turtle </a:t>
            </a:r>
            <a:r>
              <a:rPr lang="en-US" sz="1200" b="0" i="0" u="none" strike="noStrike" cap="none" baseline="0" dirty="0" err="1" smtClean="0">
                <a:solidFill>
                  <a:srgbClr val="3B3838"/>
                </a:solidFill>
                <a:latin typeface="+mn-lt"/>
                <a:ea typeface="Questrial"/>
                <a:cs typeface="Questrial"/>
                <a:sym typeface="Questrial"/>
              </a:rPr>
              <a:t>strandings</a:t>
            </a:r>
            <a:r>
              <a:rPr lang="en-US" sz="1200" b="0" i="0" u="none" strike="noStrike" cap="none" baseline="0" dirty="0" smtClean="0">
                <a:solidFill>
                  <a:srgbClr val="3B3838"/>
                </a:solidFill>
                <a:latin typeface="+mn-lt"/>
                <a:ea typeface="Questrial"/>
                <a:cs typeface="Questrial"/>
                <a:sym typeface="Questrial"/>
              </a:rPr>
              <a:t> which are marked here with black dots. During this time period other sea turtles have stranded including Kemp’s </a:t>
            </a:r>
            <a:r>
              <a:rPr lang="en-US" sz="1200" b="0" i="0" u="none" strike="noStrike" cap="none" baseline="0" dirty="0" err="1" smtClean="0">
                <a:solidFill>
                  <a:srgbClr val="3B3838"/>
                </a:solidFill>
                <a:latin typeface="+mn-lt"/>
                <a:ea typeface="Questrial"/>
                <a:cs typeface="Questrial"/>
                <a:sym typeface="Questrial"/>
              </a:rPr>
              <a:t>Ridleys</a:t>
            </a:r>
            <a:r>
              <a:rPr lang="en-US" sz="1200" b="0" i="0" u="none" strike="noStrike" cap="none" baseline="0" dirty="0" smtClean="0">
                <a:solidFill>
                  <a:srgbClr val="3B3838"/>
                </a:solidFill>
                <a:latin typeface="+mn-lt"/>
                <a:ea typeface="Questrial"/>
                <a:cs typeface="Questrial"/>
                <a:sym typeface="Questrial"/>
              </a:rPr>
              <a:t> and green sea turtles, but to a much lesser degree. Sea turtle </a:t>
            </a:r>
            <a:r>
              <a:rPr lang="en-US" sz="1200" b="0" i="0" u="none" strike="noStrike" cap="none" baseline="0" dirty="0" err="1" smtClean="0">
                <a:solidFill>
                  <a:srgbClr val="3B3838"/>
                </a:solidFill>
                <a:latin typeface="+mn-lt"/>
                <a:ea typeface="Questrial"/>
                <a:cs typeface="Questrial"/>
                <a:sym typeface="Questrial"/>
              </a:rPr>
              <a:t>strandings</a:t>
            </a:r>
            <a:r>
              <a:rPr lang="en-US" sz="1200" b="0" i="0" u="none" strike="noStrike" cap="none" baseline="0" dirty="0" smtClean="0">
                <a:solidFill>
                  <a:srgbClr val="3B3838"/>
                </a:solidFill>
                <a:latin typeface="+mn-lt"/>
                <a:ea typeface="Questrial"/>
                <a:cs typeface="Questrial"/>
                <a:sym typeface="Questrial"/>
              </a:rPr>
              <a:t> refer to dead sea turtles that have either washed up on shore or were identified from boat. Since 80% of the </a:t>
            </a:r>
            <a:r>
              <a:rPr lang="en-US" sz="1200" b="0" i="0" u="none" strike="noStrike" cap="none" baseline="0" dirty="0" err="1" smtClean="0">
                <a:solidFill>
                  <a:srgbClr val="3B3838"/>
                </a:solidFill>
                <a:latin typeface="+mn-lt"/>
                <a:ea typeface="Questrial"/>
                <a:cs typeface="Questrial"/>
                <a:sym typeface="Questrial"/>
              </a:rPr>
              <a:t>strandings</a:t>
            </a:r>
            <a:r>
              <a:rPr lang="en-US" sz="1200" b="0" i="0" u="none" strike="noStrike" cap="none" baseline="0" dirty="0" smtClean="0">
                <a:solidFill>
                  <a:srgbClr val="3B3838"/>
                </a:solidFill>
                <a:latin typeface="+mn-lt"/>
                <a:ea typeface="Questrial"/>
                <a:cs typeface="Questrial"/>
                <a:sym typeface="Questrial"/>
              </a:rPr>
              <a:t> were loggerheads, they are the focus of our study. The cause of the </a:t>
            </a:r>
            <a:r>
              <a:rPr lang="en-US" sz="1200" b="0" i="0" u="none" strike="noStrike" cap="none" baseline="0" dirty="0" err="1" smtClean="0">
                <a:solidFill>
                  <a:srgbClr val="3B3838"/>
                </a:solidFill>
                <a:latin typeface="+mn-lt"/>
                <a:ea typeface="Questrial"/>
                <a:cs typeface="Questrial"/>
                <a:sym typeface="Questrial"/>
              </a:rPr>
              <a:t>strandings</a:t>
            </a:r>
            <a:r>
              <a:rPr lang="en-US" sz="1200" b="0" i="0" u="none" strike="noStrike" cap="none" baseline="0" dirty="0" smtClean="0">
                <a:solidFill>
                  <a:srgbClr val="3B3838"/>
                </a:solidFill>
                <a:latin typeface="+mn-lt"/>
                <a:ea typeface="Questrial"/>
                <a:cs typeface="Questrial"/>
                <a:sym typeface="Questrial"/>
              </a:rPr>
              <a:t> are sometimes easy to determine such as a boat strike, but other times environmental variables such as temperature of algae activity can cause death. Outside of </a:t>
            </a:r>
            <a:r>
              <a:rPr lang="en-US" sz="1200" b="0" i="0" u="none" strike="noStrike" cap="none" baseline="0" dirty="0" err="1" smtClean="0">
                <a:solidFill>
                  <a:srgbClr val="3B3838"/>
                </a:solidFill>
                <a:latin typeface="+mn-lt"/>
                <a:ea typeface="Questrial"/>
                <a:cs typeface="Questrial"/>
                <a:sym typeface="Questrial"/>
              </a:rPr>
              <a:t>strandings</a:t>
            </a:r>
            <a:r>
              <a:rPr lang="en-US" sz="1200" b="0" i="0" u="none" strike="noStrike" cap="none" baseline="0" dirty="0" smtClean="0">
                <a:solidFill>
                  <a:srgbClr val="3B3838"/>
                </a:solidFill>
                <a:latin typeface="+mn-lt"/>
                <a:ea typeface="Questrial"/>
                <a:cs typeface="Questrial"/>
                <a:sym typeface="Questrial"/>
              </a:rPr>
              <a:t>, we are also interested in improving survivorship through nesting. However, nesting events are rare in Maryland at the moment.</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solidFill>
                  <a:srgbClr val="3B3838"/>
                </a:solidFill>
                <a:latin typeface="+mn-lt"/>
                <a:ea typeface="Questrial"/>
                <a:cs typeface="Questrial"/>
                <a:sym typeface="Questrial"/>
              </a:rPr>
              <a:t>Our end-users, the Maryland Department of Natural Resources is responsible for all interactions with Maryland’s sea turtles. When a turtle washes on shore, the MD DNR responds and evaluates the carcass and brings it back to the lab to necropsy if it is in good condition. In conjunction with the Assateague Island National Park staff, they also respond to sea turtle nesting events by fencing them off and recording data on nesting and hatching. </a:t>
            </a:r>
            <a:endParaRPr dirty="0"/>
          </a:p>
        </p:txBody>
      </p:sp>
      <p:sp>
        <p:nvSpPr>
          <p:cNvPr id="118" name="Shape 1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02719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Due to the high prevalence of stranding, we focused our research on the loggerhead sea turtle, </a:t>
            </a:r>
            <a:r>
              <a:rPr lang="en-US" sz="1200" b="0" i="0" u="none" strike="noStrike" cap="none" baseline="0" dirty="0" err="1" smtClean="0">
                <a:solidFill>
                  <a:schemeClr val="dk1"/>
                </a:solidFill>
                <a:latin typeface="Calibri"/>
                <a:ea typeface="Calibri"/>
                <a:cs typeface="Calibri"/>
                <a:sym typeface="Calibri"/>
              </a:rPr>
              <a:t>Caretta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caretta</a:t>
            </a:r>
            <a:r>
              <a:rPr lang="en-US" sz="1200" b="0" i="0" u="none" strike="noStrike" cap="none" baseline="0" dirty="0" smtClean="0">
                <a:solidFill>
                  <a:schemeClr val="dk1"/>
                </a:solidFill>
                <a:latin typeface="Calibri"/>
                <a:ea typeface="Calibri"/>
                <a:cs typeface="Calibri"/>
                <a:sym typeface="Calibri"/>
              </a:rPr>
              <a:t>. In the United States they are listed as threatened on the Endangered Species List. Their worldwide distribution is Endangered on the IUCN Red list. Although they can be found across the globe, their nesting is limited to warm temperate climates and the subtropics due to the need for warmer temperatures for hatchlings. In  the Untied States, the largest loggerhead nesting colonies occur every summer in Florida. Large nesting colonies gather as far north as North Carolina. Since it is much cooler in Maryland, loggerhead nesting events are rare with one or two nests a season at most. </a:t>
            </a:r>
          </a:p>
          <a:p>
            <a:pPr marL="0" marR="0" lvl="0" indent="0" algn="l" rtl="0">
              <a:spcBef>
                <a:spcPts val="0"/>
              </a:spcBef>
              <a:buSzPct val="25000"/>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dirty="0" smtClean="0">
                <a:solidFill>
                  <a:schemeClr val="dk1"/>
                </a:solidFill>
                <a:latin typeface="Calibri"/>
                <a:ea typeface="Calibri"/>
                <a:cs typeface="Calibri"/>
                <a:sym typeface="Calibri"/>
              </a:rPr>
              <a:t>Loggerhead video source</a:t>
            </a:r>
            <a:r>
              <a:rPr lang="en-US" sz="1200" b="0" i="0" u="none" strike="noStrike" cap="none" baseline="0" dirty="0" smtClean="0">
                <a:solidFill>
                  <a:schemeClr val="dk1"/>
                </a:solidFill>
                <a:latin typeface="Calibri"/>
                <a:ea typeface="Calibri"/>
                <a:cs typeface="Calibri"/>
                <a:sym typeface="Calibri"/>
              </a:rPr>
              <a:t>: Fish Grove Co. LTD: https://www.youtube.com/watch?v=Tvxk2DGvRb8 (Creative commons)</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1" i="0" u="none" strike="noStrike" cap="none" baseline="0" dirty="0" smtClean="0">
                <a:solidFill>
                  <a:schemeClr val="dk1"/>
                </a:solidFill>
                <a:latin typeface="Calibri"/>
                <a:ea typeface="Calibri"/>
                <a:cs typeface="Calibri"/>
                <a:sym typeface="Calibri"/>
              </a:rPr>
              <a:t>Distribution image source</a:t>
            </a:r>
            <a:r>
              <a:rPr lang="en-US" sz="1200" b="0" i="0" u="none" strike="noStrike" cap="none" baseline="0" dirty="0" smtClean="0">
                <a:solidFill>
                  <a:schemeClr val="dk1"/>
                </a:solidFill>
                <a:latin typeface="Calibri"/>
                <a:ea typeface="Calibri"/>
                <a:cs typeface="Calibri"/>
                <a:sym typeface="Calibri"/>
              </a:rPr>
              <a:t>: NOAA Marine Fisheries Service: http://www.nmfs.noaa.gov/pr/pdfs/rangemaps/loggerhead_turtle.pdf (Creative commons)</a:t>
            </a:r>
            <a:endParaRPr lang="en-US" sz="1200" b="0" i="0" u="none" strike="noStrike" cap="none" baseline="0" dirty="0">
              <a:solidFill>
                <a:schemeClr val="dk1"/>
              </a:solidFill>
              <a:latin typeface="Calibri"/>
              <a:ea typeface="Calibri"/>
              <a:cs typeface="Calibri"/>
              <a:sym typeface="Calibri"/>
            </a:endParaRPr>
          </a:p>
        </p:txBody>
      </p:sp>
      <p:sp>
        <p:nvSpPr>
          <p:cNvPr id="129" name="Shape 12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8884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Overall,</a:t>
            </a:r>
            <a:r>
              <a:rPr lang="en-US" baseline="0" dirty="0" smtClean="0"/>
              <a:t> our objectives for this study focus on three major topics: stranding, nesting, and climate change. For stranding, our goal is to determine if there is a relationship between sea surface temperatures, chlorophyll a, and sea turtle </a:t>
            </a:r>
            <a:r>
              <a:rPr lang="en-US" baseline="0" dirty="0" err="1" smtClean="0"/>
              <a:t>strandings</a:t>
            </a:r>
            <a:r>
              <a:rPr lang="en-US" baseline="0" dirty="0" smtClean="0"/>
              <a:t> to better aid the DNR in recovery. Although </a:t>
            </a:r>
            <a:r>
              <a:rPr lang="en-US" baseline="0" dirty="0" err="1" smtClean="0"/>
              <a:t>strandings</a:t>
            </a:r>
            <a:r>
              <a:rPr lang="en-US" baseline="0" dirty="0" smtClean="0"/>
              <a:t> are rare in Maryland, we wanted to see how climate change would affect their breeding distribution in Maryland. Finally, if loggerhead nesting does increase in coastal Maryland, we wanted to identify regions that are most suitable for nesting and are least affected by sea level rise. </a:t>
            </a:r>
          </a:p>
          <a:p>
            <a:pPr>
              <a:spcBef>
                <a:spcPts val="0"/>
              </a:spcBef>
              <a:buNone/>
            </a:pPr>
            <a:endParaRPr lang="en-US" dirty="0" smtClean="0"/>
          </a:p>
          <a:p>
            <a:pPr>
              <a:spcBef>
                <a:spcPts val="0"/>
              </a:spcBef>
              <a:buNone/>
            </a:pPr>
            <a:r>
              <a:rPr lang="en-US" b="1" dirty="0" smtClean="0"/>
              <a:t>Stranding image</a:t>
            </a:r>
            <a:r>
              <a:rPr lang="en-US" dirty="0" smtClean="0"/>
              <a:t>: From end-user Amanda Weschler</a:t>
            </a:r>
            <a:r>
              <a:rPr lang="en-US" baseline="0" dirty="0" smtClean="0"/>
              <a:t> from MD DNR. </a:t>
            </a:r>
          </a:p>
          <a:p>
            <a:pPr>
              <a:spcBef>
                <a:spcPts val="0"/>
              </a:spcBef>
              <a:buNone/>
            </a:pPr>
            <a:r>
              <a:rPr lang="en-US" b="1" baseline="0" dirty="0" smtClean="0"/>
              <a:t>Nestling image</a:t>
            </a:r>
            <a:r>
              <a:rPr lang="en-US" baseline="0" dirty="0" smtClean="0"/>
              <a:t>: Becky </a:t>
            </a:r>
            <a:r>
              <a:rPr lang="en-US" baseline="0" dirty="0" err="1" smtClean="0"/>
              <a:t>Skiba</a:t>
            </a:r>
            <a:r>
              <a:rPr lang="en-US" baseline="0" dirty="0" smtClean="0"/>
              <a:t> (Creative Commons): https://www.flickr.com/photos/usfwssoutheast/7644512048/in/photolist-cDuZLs-cDwaAE-cDwd1U-cAr4MQ-cAr2KC-cAqmC7-cAqoPw-cAq5Uh-cAqjos-cAq5QW-cDvumq-cDvzAL-cDvMQC-cDvJGA-cDvCTo-cDvwGW-cDw86S-cAq9CL-cDvkUq-cDvi1q-cDuQiA-cDvFJJ-cDuPgu-cDvciG-w2LJ9-cDvrXy-cDvf8s-cDuT21-cDwfDW-cDv9VS-cDuYVq-cDuW1h-cDvoBJ-cDvZb1-cDw5tm-cDw2NW-cDv76W-cDv4tb</a:t>
            </a:r>
            <a:endParaRPr lang="en-US" dirty="0" smtClean="0"/>
          </a:p>
          <a:p>
            <a:pPr>
              <a:spcBef>
                <a:spcPts val="0"/>
              </a:spcBef>
              <a:buNone/>
            </a:pPr>
            <a:r>
              <a:rPr lang="en-US" b="1" dirty="0" smtClean="0"/>
              <a:t>Turtle in corner image</a:t>
            </a:r>
            <a:r>
              <a:rPr lang="en-US" dirty="0" smtClean="0"/>
              <a:t>: Matt </a:t>
            </a:r>
            <a:r>
              <a:rPr lang="en-US" dirty="0" err="1" smtClean="0"/>
              <a:t>Kleffer</a:t>
            </a:r>
            <a:r>
              <a:rPr lang="en-US" baseline="0" dirty="0" smtClean="0"/>
              <a:t> (Creative commons): </a:t>
            </a:r>
            <a:r>
              <a:rPr lang="en-US" dirty="0" smtClean="0"/>
              <a:t>https://www.flickr.com/photos/mattkieffer/5287428193/in/photolist-94esc4-kHp2XC-cFvwL1-8qDP7G-jdbqM3-ehDM8y-bpytkw-dskgub-9A1NoD-or4kzn-5n59LX-nZRToJ-ohaMxN-7fji-aZX74r-4Uk5be-666WTD-paP35u-b4TnDv-7JzePt-9tfMjB-9tiJhN-9tiJCJ-smA95B-4UpnoJ-mZ3SWr-mZ5H6G-mZ3SpX-mZ3T4c-fq2qSf-fq2gNY-fq2eh1-bBv2j4-5m7doh-aCZYKs-7vriAM-4UpnmY-6F7VEy-nPPfAv-5rF57M-4Uk59D-7o6mWZ-5rF54T-qyhReF-9AHJGq-fpLVXH-fpLT8n-mZ3THi-fpLQQk-bUnkHQ</a:t>
            </a:r>
            <a:endParaRPr dirty="0"/>
          </a:p>
        </p:txBody>
      </p:sp>
      <p:sp>
        <p:nvSpPr>
          <p:cNvPr id="140" name="Shape 1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17103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further understand loggerhead </a:t>
            </a:r>
            <a:r>
              <a:rPr lang="en-US" sz="1200" kern="1200" dirty="0" err="1" smtClean="0">
                <a:solidFill>
                  <a:schemeClr val="tx1"/>
                </a:solidFill>
                <a:effectLst/>
                <a:latin typeface="+mn-lt"/>
                <a:ea typeface="+mn-ea"/>
                <a:cs typeface="+mn-cs"/>
              </a:rPr>
              <a:t>strandings</a:t>
            </a:r>
            <a:r>
              <a:rPr lang="en-US" sz="1200" kern="1200" dirty="0" smtClean="0">
                <a:solidFill>
                  <a:schemeClr val="tx1"/>
                </a:solidFill>
                <a:effectLst/>
                <a:latin typeface="+mn-lt"/>
                <a:ea typeface="+mn-ea"/>
                <a:cs typeface="+mn-cs"/>
              </a:rPr>
              <a:t>, 8 day composites of chlorophyll-a,</a:t>
            </a:r>
            <a:r>
              <a:rPr lang="en-US" sz="1200" kern="1200" baseline="0" dirty="0" smtClean="0">
                <a:solidFill>
                  <a:schemeClr val="tx1"/>
                </a:solidFill>
                <a:effectLst/>
                <a:latin typeface="+mn-lt"/>
                <a:ea typeface="+mn-ea"/>
                <a:cs typeface="+mn-cs"/>
              </a:rPr>
              <a:t> which is a proxy for algal bloom activity and </a:t>
            </a:r>
            <a:r>
              <a:rPr lang="en-US" sz="1200" kern="1200" dirty="0" smtClean="0">
                <a:solidFill>
                  <a:schemeClr val="tx1"/>
                </a:solidFill>
                <a:effectLst/>
                <a:latin typeface="+mn-lt"/>
                <a:ea typeface="+mn-ea"/>
                <a:cs typeface="+mn-cs"/>
              </a:rPr>
              <a:t>depending on the species are known to release harmful bio toxins,</a:t>
            </a:r>
            <a:r>
              <a:rPr lang="en-US" sz="1200" kern="1200" baseline="0" dirty="0" smtClean="0">
                <a:solidFill>
                  <a:schemeClr val="tx1"/>
                </a:solidFill>
                <a:effectLst/>
                <a:latin typeface="+mn-lt"/>
                <a:ea typeface="+mn-ea"/>
                <a:cs typeface="+mn-cs"/>
              </a:rPr>
              <a:t> were obtained via </a:t>
            </a:r>
            <a:r>
              <a:rPr lang="en-US" sz="1200" kern="1200" baseline="0" dirty="0" err="1" smtClean="0">
                <a:solidFill>
                  <a:schemeClr val="tx1"/>
                </a:solidFill>
                <a:effectLst/>
                <a:latin typeface="+mn-lt"/>
                <a:ea typeface="+mn-ea"/>
                <a:cs typeface="+mn-cs"/>
              </a:rPr>
              <a:t>SeaWiFs</a:t>
            </a:r>
            <a:r>
              <a:rPr lang="en-US" sz="1200" kern="1200" baseline="0" dirty="0" smtClean="0">
                <a:solidFill>
                  <a:schemeClr val="tx1"/>
                </a:solidFill>
                <a:effectLst/>
                <a:latin typeface="+mn-lt"/>
                <a:ea typeface="+mn-ea"/>
                <a:cs typeface="+mn-cs"/>
              </a:rPr>
              <a:t> sensor on OrbView-2 and MODIS sensor on Aqua. While, </a:t>
            </a:r>
            <a:r>
              <a:rPr lang="en-US" sz="1200" kern="1200" dirty="0" smtClean="0">
                <a:solidFill>
                  <a:schemeClr val="tx1"/>
                </a:solidFill>
                <a:effectLst/>
                <a:latin typeface="+mn-lt"/>
                <a:ea typeface="+mn-ea"/>
                <a:cs typeface="+mn-cs"/>
              </a:rPr>
              <a:t>sea surface temperatures were acquired from MODIS sensor on Terra,</a:t>
            </a:r>
            <a:r>
              <a:rPr lang="en-US" sz="1200" kern="1200" baseline="0" dirty="0" smtClean="0">
                <a:solidFill>
                  <a:schemeClr val="tx1"/>
                </a:solidFill>
                <a:effectLst/>
                <a:latin typeface="+mn-lt"/>
                <a:ea typeface="+mn-ea"/>
                <a:cs typeface="+mn-cs"/>
              </a:rPr>
              <a:t> which were all obtained </a:t>
            </a:r>
            <a:r>
              <a:rPr lang="en-US" sz="1200" kern="1200" dirty="0" smtClean="0">
                <a:solidFill>
                  <a:schemeClr val="tx1"/>
                </a:solidFill>
                <a:effectLst/>
                <a:latin typeface="+mn-lt"/>
                <a:ea typeface="+mn-ea"/>
                <a:cs typeface="+mn-cs"/>
              </a:rPr>
              <a:t>1 to 4 days prior to each stranding date, dependent upon the level of decomposition. The decomposition values were available from 2002 to 2012 which were specified in the stranding datasets obtained from the Maryland Department of Natural Resources.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smtClean="0">
              <a:solidFill>
                <a:srgbClr val="FF0000"/>
              </a:solidFill>
              <a:latin typeface="Questrial"/>
              <a:ea typeface="Century Gothic"/>
              <a:cs typeface="Century Gothic"/>
              <a:sym typeface="Questrial"/>
            </a:endParaRPr>
          </a:p>
          <a:p>
            <a:pPr>
              <a:spcBef>
                <a:spcPts val="0"/>
              </a:spcBef>
              <a:buNone/>
            </a:pPr>
            <a:r>
              <a:rPr lang="en-US" sz="1100" baseline="0" dirty="0" smtClean="0">
                <a:solidFill>
                  <a:srgbClr val="FF0000"/>
                </a:solidFill>
                <a:latin typeface="Questrial"/>
                <a:ea typeface="Century Gothic"/>
                <a:cs typeface="Century Gothic"/>
                <a:sym typeface="Questrial"/>
              </a:rPr>
              <a:t>https://www.flickr.com/photos/suavehouse113/1481834136</a:t>
            </a:r>
          </a:p>
          <a:p>
            <a:pPr>
              <a:spcBef>
                <a:spcPts val="0"/>
              </a:spcBef>
              <a:buNone/>
            </a:pPr>
            <a:r>
              <a:rPr lang="en-US" sz="1100" baseline="0" dirty="0" smtClean="0">
                <a:solidFill>
                  <a:srgbClr val="FF0000"/>
                </a:solidFill>
                <a:latin typeface="Questrial"/>
                <a:ea typeface="Century Gothic"/>
                <a:cs typeface="Century Gothic"/>
                <a:sym typeface="Questrial"/>
              </a:rPr>
              <a:t>By Diana House</a:t>
            </a:r>
          </a:p>
          <a:p>
            <a:pPr>
              <a:spcBef>
                <a:spcPts val="0"/>
              </a:spcBef>
              <a:buNone/>
            </a:pPr>
            <a:r>
              <a:rPr lang="en-US" sz="1100" baseline="0" dirty="0" smtClean="0">
                <a:solidFill>
                  <a:srgbClr val="FF0000"/>
                </a:solidFill>
                <a:latin typeface="Questrial"/>
                <a:ea typeface="Century Gothic"/>
                <a:cs typeface="Century Gothic"/>
                <a:sym typeface="Questrial"/>
              </a:rPr>
              <a:t>Flickr</a:t>
            </a:r>
          </a:p>
          <a:p>
            <a:pPr>
              <a:spcBef>
                <a:spcPts val="0"/>
              </a:spcBef>
              <a:buNone/>
            </a:pPr>
            <a:endParaRPr lang="en-US" sz="1100" dirty="0">
              <a:solidFill>
                <a:srgbClr val="FF0000"/>
              </a:solidFill>
              <a:latin typeface="Century Gothic"/>
              <a:ea typeface="Century Gothic"/>
              <a:cs typeface="Century Gothic"/>
              <a:sym typeface="Century Gothic"/>
            </a:endParaRPr>
          </a:p>
        </p:txBody>
      </p:sp>
      <p:sp>
        <p:nvSpPr>
          <p:cNvPr id="160" name="Shape 1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42570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Data acquisition, and data processing were done mainly through running Python scripts in order to effectively automate the process. Once</a:t>
            </a:r>
            <a:r>
              <a:rPr lang="en-US" sz="1200" kern="1200" baseline="0" dirty="0" smtClean="0">
                <a:solidFill>
                  <a:schemeClr val="tx1"/>
                </a:solidFill>
                <a:effectLst/>
                <a:latin typeface="+mn-lt"/>
                <a:ea typeface="+mn-ea"/>
                <a:cs typeface="+mn-cs"/>
              </a:rPr>
              <a:t> the values of the oceanic variables were obtained, they were </a:t>
            </a:r>
            <a:r>
              <a:rPr lang="en-US" sz="1200" kern="1200" dirty="0" smtClean="0">
                <a:solidFill>
                  <a:schemeClr val="tx1"/>
                </a:solidFill>
                <a:effectLst/>
                <a:latin typeface="+mn-lt"/>
                <a:ea typeface="+mn-ea"/>
                <a:cs typeface="+mn-cs"/>
              </a:rPr>
              <a:t>averaged in a 5 km buffer zone for each stranding event, which represents the greatest likelihood of exposure. The Pearson’s r correlation coefficient were calculated to determine the relationship between stranding and the oceanic variables. Finally, the correlation values were used as a guide to create the 2015 risk map relative to historical stranding events and the oceanic variables using the weighted overlay method.  </a:t>
            </a:r>
          </a:p>
          <a:p>
            <a:pPr>
              <a:spcBef>
                <a:spcPts val="0"/>
              </a:spcBef>
              <a:buNone/>
            </a:pPr>
            <a:endParaRPr lang="en-US" dirty="0" smtClean="0">
              <a:latin typeface="Questrial"/>
              <a:ea typeface="Questrial"/>
              <a:cs typeface="Questrial"/>
              <a:sym typeface="Questrial"/>
            </a:endParaRPr>
          </a:p>
        </p:txBody>
      </p:sp>
      <p:sp>
        <p:nvSpPr>
          <p:cNvPr id="176" name="Shape 176"/>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a:t>
            </a:fld>
            <a:endParaRPr lang="en-US"/>
          </a:p>
        </p:txBody>
      </p:sp>
    </p:spTree>
    <p:extLst>
      <p:ext uri="{BB962C8B-B14F-4D97-AF65-F5344CB8AC3E}">
        <p14:creationId xmlns:p14="http://schemas.microsoft.com/office/powerpoint/2010/main" val="3629558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r>
              <a:rPr lang="en-US" sz="1200" kern="1200" dirty="0" smtClean="0">
                <a:solidFill>
                  <a:schemeClr val="tx1"/>
                </a:solidFill>
                <a:effectLst/>
                <a:latin typeface="+mn-lt"/>
                <a:ea typeface="+mn-ea"/>
                <a:cs typeface="+mn-cs"/>
              </a:rPr>
              <a:t>The graph illustrates a comparison between the annually averaged chlorophyll-a concentrations, sea surface temperatures, and stranding counts for two distinct regions, Assateague Coast (top) and Chesapeake Bay (bottom). The annual averages of exposed sea surface temperature range from about 15 ℃ to 24 ℃. While, average exposure to chlorophyll-a range from 2 to 85 mg/m^3. Overall, sea turtles are exposed to a higher range of chlorophyll values in the Chesapeake Bay, whereas the Assateague coastline exhibit a relatively steady trend. The Pearson’s r correlation values reveal a strong, positive correlation between sea surface temperature and annual stranding events. However, warmer temperatures may not be the direct cause of mortality. Instead, it may provide great conditions for bacteria, fungi, and viruses and can also signal prey to leave typical loggerhead foraging grounds.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Finally, the risk map was created to identify spatial distribution of potential areas of concern for stranding events in 2015 which may be helpful for future mitigation efforts. </a:t>
            </a:r>
          </a:p>
          <a:p>
            <a:endParaRPr lang="en-US" sz="1200" kern="1200" dirty="0">
              <a:solidFill>
                <a:schemeClr val="tx1"/>
              </a:solidFill>
              <a:effectLst/>
              <a:latin typeface="+mn-lt"/>
              <a:ea typeface="+mn-ea"/>
              <a:cs typeface="+mn-cs"/>
            </a:endParaRPr>
          </a:p>
        </p:txBody>
      </p:sp>
      <p:sp>
        <p:nvSpPr>
          <p:cNvPr id="185" name="Shape 1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30906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Currently the breeding range of</a:t>
            </a:r>
            <a:r>
              <a:rPr lang="en-US" baseline="0" dirty="0" smtClean="0"/>
              <a:t> loggerheads spans from Florida to North Carolina and is limited by surface temperature. We investigated how future climate change will affect nest site distribution in Maryland using NCAR’s Community Climate System Model 3 which are derived from the 4</a:t>
            </a:r>
            <a:r>
              <a:rPr lang="en-US" baseline="30000" dirty="0" smtClean="0"/>
              <a:t>th </a:t>
            </a:r>
            <a:r>
              <a:rPr lang="en-US" baseline="0" dirty="0" smtClean="0"/>
              <a:t>IPCC. We analyzed four different surface temperature scenarios, shown here for July in the year 2050. The Commit scenario assumes constant emissions since 2000. The others assume low, B1, medium, A1B, and high, A2, emissions. There is a higher emissions scenario not tested here, but current society is along track the A2 scenario. As you can see, the future climate in Maryland changes drastically depending on the scenario.</a:t>
            </a:r>
            <a:endParaRPr dirty="0"/>
          </a:p>
        </p:txBody>
      </p:sp>
      <p:sp>
        <p:nvSpPr>
          <p:cNvPr id="118" name="Shape 1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82837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We </a:t>
            </a:r>
            <a:r>
              <a:rPr lang="en-US" baseline="0" dirty="0" smtClean="0"/>
              <a:t>identified the range of temperatures during their current breeding season, which runs from May to August, along North Carolina to Florida, with the higher temperatures along the Florida coast. For example, in May 2015, the surface temperature along Florida was near 26 degrees while it was near 22 degrees in North Carolina. We then compared the offshore temperature in Maryland over the four scenarios until 2099 for each month. In May, only the highest emission scenario lead to significant nesting in Maryland by 2080.  The trend is similar in June, but nesting increases by 2070. In July, loggerheads most active nesting period, the medium and highest scenarios reach breeding temperatures around 2040. The increase is most drastic in August. where breeding temperatures are reached by 2030 across most scenarios.</a:t>
            </a:r>
            <a:endParaRPr dirty="0"/>
          </a:p>
        </p:txBody>
      </p:sp>
      <p:sp>
        <p:nvSpPr>
          <p:cNvPr id="118" name="Shape 1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168649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7"/>
            <a:ext cx="9144000" cy="73151"/>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pic>
        <p:nvPicPr>
          <p:cNvPr id="16" name="Shape 16"/>
          <p:cNvPicPr preferRelativeResize="0"/>
          <p:nvPr/>
        </p:nvPicPr>
        <p:blipFill rotWithShape="1">
          <a:blip r:embed="rId2">
            <a:alphaModFix/>
          </a:blip>
          <a:srcRect/>
          <a:stretch/>
        </p:blipFill>
        <p:spPr>
          <a:xfrm>
            <a:off x="363095" y="5467376"/>
            <a:ext cx="1010529" cy="1010529"/>
          </a:xfrm>
          <a:prstGeom prst="rect">
            <a:avLst/>
          </a:prstGeom>
          <a:noFill/>
          <a:ln>
            <a:noFill/>
          </a:ln>
        </p:spPr>
      </p:pic>
      <p:sp>
        <p:nvSpPr>
          <p:cNvPr id="17" name="Shape 17"/>
          <p:cNvSpPr txBox="1">
            <a:spLocks noGrp="1"/>
          </p:cNvSpPr>
          <p:nvPr>
            <p:ph type="body" idx="1"/>
          </p:nvPr>
        </p:nvSpPr>
        <p:spPr>
          <a:xfrm>
            <a:off x="5660135" y="6153912"/>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5660135" y="5751576"/>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5663183" y="5358383"/>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249424" y="6153912"/>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249424" y="5751576"/>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249424" y="5358383"/>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685800" y="1426463"/>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baseline="0">
                <a:solidFill>
                  <a:schemeClr val="dk1"/>
                </a:solidFill>
                <a:latin typeface="Questrial"/>
                <a:ea typeface="Questrial"/>
                <a:cs typeface="Questrial"/>
                <a:sym typeface="Questrial"/>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a:solidFill>
                    <a:schemeClr val="lt1"/>
                  </a:solidFill>
                  <a:latin typeface="Helvetica Neue"/>
                  <a:ea typeface="Helvetica Neue"/>
                  <a:cs typeface="Helvetica Neue"/>
                  <a:sym typeface="Helvetica Neue"/>
                </a:rPr>
                <a:t>National Aeronautics and Space Administration</a:t>
              </a:r>
            </a:p>
          </p:txBody>
        </p:sp>
        <p:pic>
          <p:nvPicPr>
            <p:cNvPr id="29" name="Shape 2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124825" y="-44450"/>
              <a:ext cx="935037" cy="107791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32" name="Shape 32"/>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33" name="Shape 33"/>
          <p:cNvSpPr txBox="1">
            <a:spLocks noGrp="1"/>
          </p:cNvSpPr>
          <p:nvPr>
            <p:ph type="body" idx="1"/>
          </p:nvPr>
        </p:nvSpPr>
        <p:spPr>
          <a:xfrm>
            <a:off x="521208" y="2130551"/>
            <a:ext cx="3593592" cy="3374135"/>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548639"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4572000" y="0"/>
            <a:ext cx="4572000" cy="6858000"/>
          </a:xfrm>
          <a:prstGeom prst="rect">
            <a:avLst/>
          </a:prstGeom>
          <a:noFill/>
          <a:ln>
            <a:noFill/>
          </a:ln>
        </p:spPr>
      </p:sp>
      <p:sp>
        <p:nvSpPr>
          <p:cNvPr id="36" name="Shape 36"/>
          <p:cNvSpPr txBox="1">
            <a:spLocks noGrp="1"/>
          </p:cNvSpPr>
          <p:nvPr>
            <p:ph type="body" idx="4"/>
          </p:nvPr>
        </p:nvSpPr>
        <p:spPr>
          <a:xfrm>
            <a:off x="4572000" y="6583679"/>
            <a:ext cx="1993391" cy="274319"/>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37"/>
        <p:cNvGrpSpPr/>
        <p:nvPr/>
      </p:nvGrpSpPr>
      <p:grpSpPr>
        <a:xfrm>
          <a:off x="0" y="0"/>
          <a:ext cx="0" cy="0"/>
          <a:chOff x="0" y="0"/>
          <a:chExt cx="0" cy="0"/>
        </a:xfrm>
      </p:grpSpPr>
      <p:sp>
        <p:nvSpPr>
          <p:cNvPr id="38" name="Shape 3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39" name="Shape 39"/>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40" name="Shape 40"/>
          <p:cNvSpPr txBox="1">
            <a:spLocks noGrp="1"/>
          </p:cNvSpPr>
          <p:nvPr>
            <p:ph type="body" idx="1"/>
          </p:nvPr>
        </p:nvSpPr>
        <p:spPr>
          <a:xfrm>
            <a:off x="4572000" y="4709160"/>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320039"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txBox="1">
            <a:spLocks noGrp="1"/>
          </p:cNvSpPr>
          <p:nvPr>
            <p:ph type="body" idx="3"/>
          </p:nvPr>
        </p:nvSpPr>
        <p:spPr>
          <a:xfrm>
            <a:off x="594360" y="211531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3" name="Shape 43"/>
          <p:cNvSpPr txBox="1">
            <a:spLocks noGrp="1"/>
          </p:cNvSpPr>
          <p:nvPr>
            <p:ph type="body" idx="4"/>
          </p:nvPr>
        </p:nvSpPr>
        <p:spPr>
          <a:xfrm>
            <a:off x="4572000" y="2103119"/>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5"/>
          </p:nvPr>
        </p:nvSpPr>
        <p:spPr>
          <a:xfrm>
            <a:off x="594360" y="472135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txBox="1">
            <a:spLocks noGrp="1"/>
          </p:cNvSpPr>
          <p:nvPr>
            <p:ph type="body" idx="6"/>
          </p:nvPr>
        </p:nvSpPr>
        <p:spPr>
          <a:xfrm>
            <a:off x="594360" y="3418332"/>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body" idx="7"/>
          </p:nvPr>
        </p:nvSpPr>
        <p:spPr>
          <a:xfrm>
            <a:off x="4572000" y="3406139"/>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47"/>
        <p:cNvGrpSpPr/>
        <p:nvPr/>
      </p:nvGrpSpPr>
      <p:grpSpPr>
        <a:xfrm>
          <a:off x="0" y="0"/>
          <a:ext cx="0" cy="0"/>
          <a:chOff x="0" y="0"/>
          <a:chExt cx="0" cy="0"/>
        </a:xfrm>
      </p:grpSpPr>
      <p:sp>
        <p:nvSpPr>
          <p:cNvPr id="48" name="Shape 4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49" name="Shape 49"/>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50" name="Shape 50"/>
          <p:cNvSpPr txBox="1">
            <a:spLocks noGrp="1"/>
          </p:cNvSpPr>
          <p:nvPr>
            <p:ph type="body" idx="1"/>
          </p:nvPr>
        </p:nvSpPr>
        <p:spPr>
          <a:xfrm>
            <a:off x="576072" y="1438655"/>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a:spLocks noGrp="1"/>
          </p:cNvSpPr>
          <p:nvPr>
            <p:ph type="pic" idx="3"/>
          </p:nvPr>
        </p:nvSpPr>
        <p:spPr>
          <a:xfrm>
            <a:off x="0" y="3429000"/>
            <a:ext cx="9144000" cy="3429000"/>
          </a:xfrm>
          <a:prstGeom prst="rect">
            <a:avLst/>
          </a:prstGeom>
          <a:noFill/>
          <a:ln>
            <a:noFill/>
          </a:ln>
        </p:spPr>
      </p:sp>
      <p:sp>
        <p:nvSpPr>
          <p:cNvPr id="53" name="Shape 53"/>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68"/>
        <p:cNvGrpSpPr/>
        <p:nvPr/>
      </p:nvGrpSpPr>
      <p:grpSpPr>
        <a:xfrm>
          <a:off x="0" y="0"/>
          <a:ext cx="0" cy="0"/>
          <a:chOff x="0" y="0"/>
          <a:chExt cx="0" cy="0"/>
        </a:xfrm>
      </p:grpSpPr>
      <p:sp>
        <p:nvSpPr>
          <p:cNvPr id="69" name="Shape 6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70" name="Shape 70"/>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71" name="Shape 71"/>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a:solidFill>
                  <a:srgbClr val="BFBFBF"/>
                </a:solidFill>
                <a:latin typeface="Questrial"/>
                <a:ea typeface="Questrial"/>
                <a:cs typeface="Questrial"/>
                <a:sym typeface="Questrial"/>
              </a:rPr>
              <a:t>Acknowledgements</a:t>
            </a:r>
          </a:p>
        </p:txBody>
      </p:sp>
      <p:sp>
        <p:nvSpPr>
          <p:cNvPr id="72" name="Shape 72"/>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2"/>
          </p:nvPr>
        </p:nvSpPr>
        <p:spPr>
          <a:xfrm>
            <a:off x="571206" y="3011686"/>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4" name="Shape 74"/>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5" name="Shape 75"/>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76"/>
        <p:cNvGrpSpPr/>
        <p:nvPr/>
      </p:nvGrpSpPr>
      <p:grpSpPr>
        <a:xfrm>
          <a:off x="0" y="0"/>
          <a:ext cx="0" cy="0"/>
          <a:chOff x="0" y="0"/>
          <a:chExt cx="0" cy="0"/>
        </a:xfrm>
      </p:grpSpPr>
      <p:sp>
        <p:nvSpPr>
          <p:cNvPr id="77" name="Shape 7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78" name="Shape 78"/>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79" name="Shape 79"/>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txBox="1">
            <a:spLocks noGrp="1"/>
          </p:cNvSpPr>
          <p:nvPr>
            <p:ph type="body" idx="2"/>
          </p:nvPr>
        </p:nvSpPr>
        <p:spPr>
          <a:xfrm>
            <a:off x="740664" y="4049485"/>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1" name="Shape 81"/>
          <p:cNvSpPr>
            <a:spLocks noGrp="1"/>
          </p:cNvSpPr>
          <p:nvPr>
            <p:ph type="pic" idx="3"/>
          </p:nvPr>
        </p:nvSpPr>
        <p:spPr>
          <a:xfrm>
            <a:off x="0" y="0"/>
            <a:ext cx="9144000" cy="3429000"/>
          </a:xfrm>
          <a:prstGeom prst="rect">
            <a:avLst/>
          </a:prstGeom>
          <a:noFill/>
          <a:ln>
            <a:noFill/>
          </a:ln>
        </p:spPr>
      </p:sp>
      <p:sp>
        <p:nvSpPr>
          <p:cNvPr id="82" name="Shape 82"/>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83"/>
        <p:cNvGrpSpPr/>
        <p:nvPr/>
      </p:nvGrpSpPr>
      <p:grpSpPr>
        <a:xfrm>
          <a:off x="0" y="0"/>
          <a:ext cx="0" cy="0"/>
          <a:chOff x="0" y="0"/>
          <a:chExt cx="0" cy="0"/>
        </a:xfrm>
      </p:grpSpPr>
      <p:sp>
        <p:nvSpPr>
          <p:cNvPr id="84" name="Shape 8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85" name="Shape 85"/>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86" name="Shape 86"/>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7" name="Shape 87"/>
          <p:cNvSpPr txBox="1">
            <a:spLocks noGrp="1"/>
          </p:cNvSpPr>
          <p:nvPr>
            <p:ph type="body" idx="2"/>
          </p:nvPr>
        </p:nvSpPr>
        <p:spPr>
          <a:xfrm>
            <a:off x="740664" y="675560"/>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8" name="Shape 88"/>
          <p:cNvSpPr>
            <a:spLocks noGrp="1"/>
          </p:cNvSpPr>
          <p:nvPr>
            <p:ph type="pic" idx="3"/>
          </p:nvPr>
        </p:nvSpPr>
        <p:spPr>
          <a:xfrm>
            <a:off x="0" y="3429000"/>
            <a:ext cx="9144000" cy="3429000"/>
          </a:xfrm>
          <a:prstGeom prst="rect">
            <a:avLst/>
          </a:prstGeom>
          <a:noFill/>
          <a:ln>
            <a:noFill/>
          </a:ln>
        </p:spPr>
      </p:sp>
      <p:sp>
        <p:nvSpPr>
          <p:cNvPr id="89" name="Shape 89"/>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90"/>
        <p:cNvGrpSpPr/>
        <p:nvPr/>
      </p:nvGrpSpPr>
      <p:grpSpPr>
        <a:xfrm>
          <a:off x="0" y="0"/>
          <a:ext cx="0" cy="0"/>
          <a:chOff x="0" y="0"/>
          <a:chExt cx="0" cy="0"/>
        </a:xfrm>
      </p:grpSpPr>
      <p:sp>
        <p:nvSpPr>
          <p:cNvPr id="91" name="Shape 9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92" name="Shape 92"/>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93" name="Shape 93"/>
          <p:cNvSpPr txBox="1">
            <a:spLocks noGrp="1"/>
          </p:cNvSpPr>
          <p:nvPr>
            <p:ph type="body" idx="1"/>
          </p:nvPr>
        </p:nvSpPr>
        <p:spPr>
          <a:xfrm>
            <a:off x="749808" y="2255519"/>
            <a:ext cx="7653528" cy="3706367"/>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4" name="Shape 94"/>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97" name="Shape 97"/>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98" name="Shape 98"/>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99" name="Shape 99"/>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a:solidFill>
                  <a:srgbClr val="BFBFBF"/>
                </a:solidFill>
                <a:latin typeface="Questrial"/>
                <a:ea typeface="Questrial"/>
                <a:cs typeface="Questrial"/>
                <a:sym typeface="Questrial"/>
              </a:rPr>
              <a:t>Acknowledgements</a:t>
            </a:r>
          </a:p>
        </p:txBody>
      </p:sp>
      <p:sp>
        <p:nvSpPr>
          <p:cNvPr id="100" name="Shape 100"/>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3511296" y="2369944"/>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Questrial"/>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5" r:id="rId6"/>
    <p:sldLayoutId id="2147483656" r:id="rId7"/>
    <p:sldLayoutId id="2147483657" r:id="rId8"/>
    <p:sldLayoutId id="214748365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notesSlide" Target="../notesSlides/notesSlide10.xml"/><Relationship Id="rId16"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8.png"/><Relationship Id="rId9" Type="http://schemas.microsoft.com/office/2007/relationships/hdphoto" Target="../media/hdphoto1.wdp"/><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18" Type="http://schemas.openxmlformats.org/officeDocument/2006/relationships/image" Target="../media/image49.jpg"/><Relationship Id="rId3" Type="http://schemas.openxmlformats.org/officeDocument/2006/relationships/image" Target="../media/image40.png"/><Relationship Id="rId21" Type="http://schemas.openxmlformats.org/officeDocument/2006/relationships/image" Target="../media/image52.jpg"/><Relationship Id="rId7" Type="http://schemas.microsoft.com/office/2007/relationships/hdphoto" Target="../media/hdphoto1.wdp"/><Relationship Id="rId12" Type="http://schemas.openxmlformats.org/officeDocument/2006/relationships/image" Target="../media/image45.png"/><Relationship Id="rId17" Type="http://schemas.openxmlformats.org/officeDocument/2006/relationships/image" Target="../media/image48.jpg"/><Relationship Id="rId2" Type="http://schemas.openxmlformats.org/officeDocument/2006/relationships/notesSlide" Target="../notesSlides/notesSlide11.xml"/><Relationship Id="rId16" Type="http://schemas.openxmlformats.org/officeDocument/2006/relationships/image" Target="../media/image34.PNG"/><Relationship Id="rId20" Type="http://schemas.openxmlformats.org/officeDocument/2006/relationships/image" Target="../media/image51.jp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44.png"/><Relationship Id="rId24" Type="http://schemas.openxmlformats.org/officeDocument/2006/relationships/image" Target="../media/image55.png"/><Relationship Id="rId5" Type="http://schemas.openxmlformats.org/officeDocument/2006/relationships/image" Target="../media/image42.png"/><Relationship Id="rId15" Type="http://schemas.openxmlformats.org/officeDocument/2006/relationships/image" Target="../media/image47.png"/><Relationship Id="rId23" Type="http://schemas.openxmlformats.org/officeDocument/2006/relationships/image" Target="../media/image54.jpg"/><Relationship Id="rId10" Type="http://schemas.openxmlformats.org/officeDocument/2006/relationships/image" Target="../media/image37.png"/><Relationship Id="rId19" Type="http://schemas.openxmlformats.org/officeDocument/2006/relationships/image" Target="../media/image50.jpg"/><Relationship Id="rId4" Type="http://schemas.openxmlformats.org/officeDocument/2006/relationships/image" Target="../media/image41.png"/><Relationship Id="rId9" Type="http://schemas.openxmlformats.org/officeDocument/2006/relationships/image" Target="../media/image43.PNG"/><Relationship Id="rId14" Type="http://schemas.openxmlformats.org/officeDocument/2006/relationships/image" Target="../media/image46.png"/><Relationship Id="rId22" Type="http://schemas.openxmlformats.org/officeDocument/2006/relationships/image" Target="../media/image53.jp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emf"/><Relationship Id="rId3" Type="http://schemas.openxmlformats.org/officeDocument/2006/relationships/image" Target="../media/image56.png"/><Relationship Id="rId7" Type="http://schemas.openxmlformats.org/officeDocument/2006/relationships/image" Target="../media/image60.emf"/><Relationship Id="rId12"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9.emf"/><Relationship Id="rId11" Type="http://schemas.openxmlformats.org/officeDocument/2006/relationships/image" Target="../media/image64.png"/><Relationship Id="rId5" Type="http://schemas.openxmlformats.org/officeDocument/2006/relationships/image" Target="../media/image58.emf"/><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chart" Target="../charts/chart6.xml"/><Relationship Id="rId4" Type="http://schemas.openxmlformats.org/officeDocument/2006/relationships/image" Target="../media/image68.jpe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1564512"/>
            <a:ext cx="7772400" cy="2432304"/>
          </a:xfrm>
          <a:prstGeom prst="rect">
            <a:avLst/>
          </a:prstGeom>
          <a:noFill/>
          <a:ln>
            <a:noFill/>
          </a:ln>
        </p:spPr>
        <p:txBody>
          <a:bodyPr lIns="91425" tIns="45700" rIns="91425" bIns="45700" anchor="b" anchorCtr="0">
            <a:noAutofit/>
          </a:bodyPr>
          <a:lstStyle/>
          <a:p>
            <a:pPr marL="0" marR="0" lvl="0" indent="0" algn="ctr" rtl="0">
              <a:lnSpc>
                <a:spcPct val="80000"/>
              </a:lnSpc>
              <a:spcBef>
                <a:spcPts val="0"/>
              </a:spcBef>
              <a:buClr>
                <a:schemeClr val="accent1"/>
              </a:buClr>
              <a:buSzPct val="25000"/>
              <a:buFont typeface="Arial"/>
              <a:buNone/>
            </a:pPr>
            <a:r>
              <a:rPr lang="en-US" sz="7200" b="1" i="0" u="none" strike="noStrike" cap="none" baseline="0" dirty="0">
                <a:solidFill>
                  <a:schemeClr val="accent1"/>
                </a:solidFill>
                <a:latin typeface="+mj-lt"/>
                <a:ea typeface="Questrial"/>
                <a:cs typeface="Questrial"/>
                <a:sym typeface="Questrial"/>
              </a:rPr>
              <a:t>Maryland Ecological Forecasting</a:t>
            </a:r>
          </a:p>
        </p:txBody>
      </p:sp>
      <p:sp>
        <p:nvSpPr>
          <p:cNvPr id="105" name="Shape 105"/>
          <p:cNvSpPr txBox="1">
            <a:spLocks noGrp="1"/>
          </p:cNvSpPr>
          <p:nvPr>
            <p:ph type="body" idx="2"/>
          </p:nvPr>
        </p:nvSpPr>
        <p:spPr>
          <a:xfrm>
            <a:off x="3021781" y="5402771"/>
            <a:ext cx="3182111" cy="36933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585454"/>
              </a:buClr>
              <a:buSzPct val="25000"/>
              <a:buFont typeface="Arial"/>
              <a:buNone/>
            </a:pPr>
            <a:r>
              <a:rPr lang="en-US" sz="1800" b="0" i="0" u="none" strike="noStrike" cap="none" baseline="0" dirty="0">
                <a:solidFill>
                  <a:srgbClr val="585454"/>
                </a:solidFill>
                <a:latin typeface="+mn-lt"/>
                <a:ea typeface="Questrial"/>
                <a:cs typeface="Questrial"/>
                <a:sym typeface="Questrial"/>
              </a:rPr>
              <a:t>Chris Long (Project Lead)</a:t>
            </a:r>
          </a:p>
        </p:txBody>
      </p:sp>
      <p:sp>
        <p:nvSpPr>
          <p:cNvPr id="106" name="Shape 106"/>
          <p:cNvSpPr txBox="1">
            <a:spLocks noGrp="1"/>
          </p:cNvSpPr>
          <p:nvPr>
            <p:ph type="body" idx="3"/>
          </p:nvPr>
        </p:nvSpPr>
        <p:spPr>
          <a:xfrm>
            <a:off x="3021781" y="5795964"/>
            <a:ext cx="3182111" cy="36933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585454"/>
              </a:buClr>
              <a:buSzPct val="25000"/>
              <a:buFont typeface="Arial"/>
              <a:buNone/>
            </a:pPr>
            <a:r>
              <a:rPr lang="en-US" sz="1800" b="0" i="0" u="none" strike="noStrike" cap="none" baseline="0" dirty="0">
                <a:solidFill>
                  <a:srgbClr val="585454"/>
                </a:solidFill>
                <a:latin typeface="+mn-lt"/>
                <a:ea typeface="Questrial"/>
                <a:cs typeface="Questrial"/>
                <a:sym typeface="Questrial"/>
              </a:rPr>
              <a:t>Erica Scaduto</a:t>
            </a:r>
          </a:p>
        </p:txBody>
      </p:sp>
      <p:sp>
        <p:nvSpPr>
          <p:cNvPr id="107" name="Shape 107"/>
          <p:cNvSpPr txBox="1">
            <a:spLocks noGrp="1"/>
          </p:cNvSpPr>
          <p:nvPr>
            <p:ph type="body" idx="4"/>
          </p:nvPr>
        </p:nvSpPr>
        <p:spPr>
          <a:xfrm>
            <a:off x="3021781" y="6198300"/>
            <a:ext cx="3182111" cy="36933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585454"/>
              </a:buClr>
              <a:buSzPct val="25000"/>
              <a:buFont typeface="Arial"/>
              <a:buNone/>
            </a:pPr>
            <a:r>
              <a:rPr lang="en-US" sz="1800" b="0" i="0" u="none" strike="noStrike" cap="none" baseline="0">
                <a:solidFill>
                  <a:srgbClr val="585454"/>
                </a:solidFill>
                <a:latin typeface="+mn-lt"/>
                <a:ea typeface="Questrial"/>
                <a:cs typeface="Questrial"/>
                <a:sym typeface="Questrial"/>
              </a:rPr>
              <a:t>Kiersten Newtoff</a:t>
            </a:r>
          </a:p>
        </p:txBody>
      </p:sp>
      <p:sp>
        <p:nvSpPr>
          <p:cNvPr id="108" name="Shape 108"/>
          <p:cNvSpPr txBox="1">
            <a:spLocks noGrp="1"/>
          </p:cNvSpPr>
          <p:nvPr>
            <p:ph type="body" idx="5"/>
          </p:nvPr>
        </p:nvSpPr>
        <p:spPr>
          <a:xfrm>
            <a:off x="390616" y="4199137"/>
            <a:ext cx="8185210" cy="79899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000000"/>
              </a:buClr>
              <a:buSzPct val="25000"/>
              <a:buFont typeface="Arial"/>
              <a:buNone/>
            </a:pPr>
            <a:r>
              <a:rPr lang="en-US" sz="2400" b="0" i="1" u="none" strike="noStrike" cap="none" baseline="0" dirty="0">
                <a:solidFill>
                  <a:srgbClr val="000000"/>
                </a:solidFill>
                <a:latin typeface="+mn-lt"/>
                <a:ea typeface="Questrial"/>
                <a:cs typeface="Questrial"/>
                <a:sym typeface="Questrial"/>
              </a:rPr>
              <a:t>Utilizing NASA Earth Observations to Monitor and Strengthen the Survivorship of Maryland’s Sea Turtles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215195" y="351413"/>
            <a:ext cx="7982711"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baseline="0" dirty="0" smtClean="0">
                <a:solidFill>
                  <a:schemeClr val="accent1"/>
                </a:solidFill>
                <a:latin typeface="+mj-lt"/>
                <a:ea typeface="Questrial"/>
                <a:cs typeface="Questrial"/>
                <a:sym typeface="Questrial"/>
              </a:rPr>
              <a:t>Nesting: </a:t>
            </a:r>
            <a:r>
              <a:rPr lang="en-US" sz="4000" b="1" i="0" u="none" strike="noStrike" cap="none" baseline="0" dirty="0">
                <a:solidFill>
                  <a:schemeClr val="accent1"/>
                </a:solidFill>
                <a:latin typeface="+mj-lt"/>
                <a:ea typeface="Questrial"/>
                <a:cs typeface="Questrial"/>
                <a:sym typeface="Questrial"/>
              </a:rPr>
              <a:t>Data Acquisition</a:t>
            </a:r>
          </a:p>
        </p:txBody>
      </p:sp>
      <p:sp>
        <p:nvSpPr>
          <p:cNvPr id="55" name="Shape 144"/>
          <p:cNvSpPr txBox="1">
            <a:spLocks/>
          </p:cNvSpPr>
          <p:nvPr/>
        </p:nvSpPr>
        <p:spPr>
          <a:xfrm>
            <a:off x="409687" y="2277997"/>
            <a:ext cx="2228700" cy="489899"/>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Clr>
                <a:schemeClr val="dk1"/>
              </a:buClr>
              <a:buSzPct val="25000"/>
            </a:pPr>
            <a:r>
              <a:rPr lang="en-US" sz="2000" smtClean="0">
                <a:solidFill>
                  <a:srgbClr val="FFFFFF"/>
                </a:solidFill>
                <a:latin typeface="+mj-lt"/>
                <a:ea typeface="Questrial"/>
                <a:cs typeface="Questrial"/>
                <a:sym typeface="Questrial"/>
              </a:rPr>
              <a:t>Data Acquisition </a:t>
            </a:r>
            <a:endParaRPr lang="en-US" sz="2000" dirty="0">
              <a:solidFill>
                <a:srgbClr val="FFFFFF"/>
              </a:solidFill>
              <a:latin typeface="+mj-lt"/>
              <a:ea typeface="Questrial"/>
              <a:cs typeface="Questrial"/>
              <a:sym typeface="Questrial"/>
            </a:endParaRPr>
          </a:p>
        </p:txBody>
      </p:sp>
      <p:grpSp>
        <p:nvGrpSpPr>
          <p:cNvPr id="56" name="Group 55"/>
          <p:cNvGrpSpPr/>
          <p:nvPr/>
        </p:nvGrpSpPr>
        <p:grpSpPr>
          <a:xfrm>
            <a:off x="527552" y="2178404"/>
            <a:ext cx="1923976" cy="2289480"/>
            <a:chOff x="465698" y="1501377"/>
            <a:chExt cx="1923976" cy="2289480"/>
          </a:xfrm>
        </p:grpSpPr>
        <p:sp>
          <p:nvSpPr>
            <p:cNvPr id="57" name="Shape 154"/>
            <p:cNvSpPr txBox="1"/>
            <p:nvPr/>
          </p:nvSpPr>
          <p:spPr>
            <a:xfrm>
              <a:off x="465698" y="3407158"/>
              <a:ext cx="1923976" cy="383699"/>
            </a:xfrm>
            <a:prstGeom prst="rect">
              <a:avLst/>
            </a:prstGeom>
            <a:solidFill>
              <a:srgbClr val="FFFFFF"/>
            </a:solidFill>
            <a:ln>
              <a:noFill/>
            </a:ln>
          </p:spPr>
          <p:txBody>
            <a:bodyPr lIns="91425" tIns="91425" rIns="91425" bIns="91425" anchor="t" anchorCtr="0">
              <a:noAutofit/>
            </a:bodyPr>
            <a:lstStyle/>
            <a:p>
              <a:pPr algn="ctr"/>
              <a:r>
                <a:rPr lang="en-US" b="1" dirty="0">
                  <a:solidFill>
                    <a:schemeClr val="bg2">
                      <a:lumMod val="50000"/>
                    </a:schemeClr>
                  </a:solidFill>
                  <a:latin typeface="+mj-lt"/>
                </a:rPr>
                <a:t>MD Atlantic Coastline</a:t>
              </a:r>
            </a:p>
          </p:txBody>
        </p:sp>
        <p:pic>
          <p:nvPicPr>
            <p:cNvPr id="58" name="Picture 5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5699" y="1501377"/>
              <a:ext cx="1923975" cy="1934356"/>
            </a:xfrm>
            <a:prstGeom prst="rect">
              <a:avLst/>
            </a:prstGeom>
            <a:ln>
              <a:solidFill>
                <a:srgbClr val="000000"/>
              </a:solidFill>
            </a:ln>
          </p:spPr>
        </p:pic>
      </p:grpSp>
      <p:sp>
        <p:nvSpPr>
          <p:cNvPr id="59" name="Rectangle 58"/>
          <p:cNvSpPr/>
          <p:nvPr/>
        </p:nvSpPr>
        <p:spPr>
          <a:xfrm>
            <a:off x="1512491" y="2825256"/>
            <a:ext cx="440674" cy="4627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215195" y="2099675"/>
            <a:ext cx="3187130" cy="2718042"/>
            <a:chOff x="195019" y="1264601"/>
            <a:chExt cx="3187130" cy="2718042"/>
          </a:xfrm>
        </p:grpSpPr>
        <p:pic>
          <p:nvPicPr>
            <p:cNvPr id="61" name="Picture 6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5019" y="1264601"/>
              <a:ext cx="3187130" cy="2718042"/>
            </a:xfrm>
            <a:prstGeom prst="rect">
              <a:avLst/>
            </a:prstGeom>
            <a:ln>
              <a:solidFill>
                <a:srgbClr val="000000"/>
              </a:solidFill>
            </a:ln>
          </p:spPr>
        </p:pic>
        <p:grpSp>
          <p:nvGrpSpPr>
            <p:cNvPr id="62" name="Group 61"/>
            <p:cNvGrpSpPr/>
            <p:nvPr/>
          </p:nvGrpSpPr>
          <p:grpSpPr>
            <a:xfrm>
              <a:off x="792480" y="1596287"/>
              <a:ext cx="1888077" cy="2050846"/>
              <a:chOff x="3681976" y="1702683"/>
              <a:chExt cx="1888077" cy="2050846"/>
            </a:xfrm>
          </p:grpSpPr>
          <p:sp>
            <p:nvSpPr>
              <p:cNvPr id="63" name="TextBox 62"/>
              <p:cNvSpPr txBox="1"/>
              <p:nvPr/>
            </p:nvSpPr>
            <p:spPr>
              <a:xfrm>
                <a:off x="4425297" y="1702683"/>
                <a:ext cx="1144756" cy="276999"/>
              </a:xfrm>
              <a:prstGeom prst="rect">
                <a:avLst/>
              </a:prstGeom>
              <a:solidFill>
                <a:srgbClr val="FFFFFF">
                  <a:alpha val="50196"/>
                </a:srgbClr>
              </a:solidFill>
            </p:spPr>
            <p:txBody>
              <a:bodyPr wrap="square" rtlCol="0">
                <a:spAutoFit/>
              </a:bodyPr>
              <a:lstStyle/>
              <a:p>
                <a:pPr algn="ctr"/>
                <a:r>
                  <a:rPr lang="en-US" sz="1200" b="1" dirty="0" smtClean="0">
                    <a:latin typeface="+mj-lt"/>
                    <a:cs typeface="Arial" panose="020B0604020202020204" pitchFamily="34" charset="0"/>
                  </a:rPr>
                  <a:t>Ocean City</a:t>
                </a:r>
                <a:endParaRPr lang="en-US" sz="1200" b="1" dirty="0">
                  <a:latin typeface="+mj-lt"/>
                  <a:cs typeface="Arial" panose="020B0604020202020204" pitchFamily="34" charset="0"/>
                </a:endParaRPr>
              </a:p>
            </p:txBody>
          </p:sp>
          <p:sp>
            <p:nvSpPr>
              <p:cNvPr id="64" name="TextBox 63"/>
              <p:cNvSpPr txBox="1"/>
              <p:nvPr/>
            </p:nvSpPr>
            <p:spPr>
              <a:xfrm>
                <a:off x="3681976" y="3291864"/>
                <a:ext cx="1292347" cy="461665"/>
              </a:xfrm>
              <a:prstGeom prst="rect">
                <a:avLst/>
              </a:prstGeom>
              <a:solidFill>
                <a:srgbClr val="FFFFFF">
                  <a:alpha val="50196"/>
                </a:srgbClr>
              </a:solidFill>
            </p:spPr>
            <p:txBody>
              <a:bodyPr wrap="square" rtlCol="0">
                <a:spAutoFit/>
              </a:bodyPr>
              <a:lstStyle/>
              <a:p>
                <a:pPr algn="ctr"/>
                <a:r>
                  <a:rPr lang="en-US" sz="1200" b="1" dirty="0" smtClean="0">
                    <a:latin typeface="+mj-lt"/>
                    <a:cs typeface="Arial" panose="020B0604020202020204" pitchFamily="34" charset="0"/>
                  </a:rPr>
                  <a:t>Assateague Island</a:t>
                </a:r>
                <a:endParaRPr lang="en-US" sz="1200" b="1" dirty="0">
                  <a:latin typeface="+mj-lt"/>
                  <a:cs typeface="Arial" panose="020B0604020202020204" pitchFamily="34" charset="0"/>
                </a:endParaRPr>
              </a:p>
            </p:txBody>
          </p:sp>
        </p:grpSp>
      </p:grpSp>
      <p:sp>
        <p:nvSpPr>
          <p:cNvPr id="65" name="Parallelogram 64"/>
          <p:cNvSpPr/>
          <p:nvPr/>
        </p:nvSpPr>
        <p:spPr>
          <a:xfrm>
            <a:off x="2011187" y="1975321"/>
            <a:ext cx="1382003" cy="2960681"/>
          </a:xfrm>
          <a:prstGeom prst="parallelogram">
            <a:avLst>
              <a:gd name="adj" fmla="val 69706"/>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2890661" y="2370547"/>
            <a:ext cx="1379165" cy="2403103"/>
            <a:chOff x="2838442" y="1918669"/>
            <a:chExt cx="1379165" cy="2116773"/>
          </a:xfrm>
        </p:grpSpPr>
        <p:cxnSp>
          <p:nvCxnSpPr>
            <p:cNvPr id="67" name="Straight Arrow Connector 66"/>
            <p:cNvCxnSpPr/>
            <p:nvPr/>
          </p:nvCxnSpPr>
          <p:spPr>
            <a:xfrm flipV="1">
              <a:off x="2838442" y="1918669"/>
              <a:ext cx="1200158" cy="10009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840711" y="2919664"/>
              <a:ext cx="1332556" cy="1284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2848808" y="2910614"/>
              <a:ext cx="1368799" cy="11248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4329937" y="2069869"/>
            <a:ext cx="972407" cy="3183405"/>
            <a:chOff x="4081225" y="1424465"/>
            <a:chExt cx="972407" cy="3183405"/>
          </a:xfrm>
        </p:grpSpPr>
        <p:grpSp>
          <p:nvGrpSpPr>
            <p:cNvPr id="71" name="Group 70"/>
            <p:cNvGrpSpPr/>
            <p:nvPr/>
          </p:nvGrpSpPr>
          <p:grpSpPr>
            <a:xfrm>
              <a:off x="4081225" y="1424465"/>
              <a:ext cx="972407" cy="719919"/>
              <a:chOff x="3717022" y="1283018"/>
              <a:chExt cx="972407" cy="719919"/>
            </a:xfrm>
          </p:grpSpPr>
          <p:pic>
            <p:nvPicPr>
              <p:cNvPr id="78" name="Picture 7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17022" y="1283018"/>
                <a:ext cx="972407" cy="402576"/>
              </a:xfrm>
              <a:prstGeom prst="rect">
                <a:avLst/>
              </a:prstGeom>
            </p:spPr>
          </p:pic>
          <p:sp>
            <p:nvSpPr>
              <p:cNvPr id="79" name="TextBox 78"/>
              <p:cNvSpPr txBox="1"/>
              <p:nvPr/>
            </p:nvSpPr>
            <p:spPr>
              <a:xfrm>
                <a:off x="3753010" y="1633605"/>
                <a:ext cx="900430"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b="1" dirty="0" smtClean="0">
                    <a:solidFill>
                      <a:srgbClr val="000000"/>
                    </a:solidFill>
                    <a:latin typeface="+mj-lt"/>
                  </a:rPr>
                  <a:t>NOAA </a:t>
                </a:r>
                <a:r>
                  <a:rPr lang="en-US" sz="900" b="1" dirty="0" err="1" smtClean="0">
                    <a:solidFill>
                      <a:srgbClr val="000000"/>
                    </a:solidFill>
                    <a:latin typeface="+mj-lt"/>
                  </a:rPr>
                  <a:t>LiDAR</a:t>
                </a:r>
                <a:r>
                  <a:rPr lang="en-US" sz="900" b="1" dirty="0" smtClean="0">
                    <a:solidFill>
                      <a:srgbClr val="000000"/>
                    </a:solidFill>
                    <a:latin typeface="+mj-lt"/>
                  </a:rPr>
                  <a:t> Survey</a:t>
                </a:r>
                <a:endParaRPr lang="en-US" sz="900" b="1" dirty="0">
                  <a:solidFill>
                    <a:srgbClr val="000000"/>
                  </a:solidFill>
                  <a:latin typeface="+mj-lt"/>
                </a:endParaRPr>
              </a:p>
            </p:txBody>
          </p:sp>
        </p:grpSp>
        <p:grpSp>
          <p:nvGrpSpPr>
            <p:cNvPr id="72" name="Group 71"/>
            <p:cNvGrpSpPr/>
            <p:nvPr/>
          </p:nvGrpSpPr>
          <p:grpSpPr>
            <a:xfrm>
              <a:off x="4126449" y="2691889"/>
              <a:ext cx="900430" cy="683050"/>
              <a:chOff x="3986553" y="2760075"/>
              <a:chExt cx="900430" cy="683050"/>
            </a:xfrm>
          </p:grpSpPr>
          <p:pic>
            <p:nvPicPr>
              <p:cNvPr id="76" name="Picture 7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80846" y="2760075"/>
                <a:ext cx="490537" cy="392430"/>
              </a:xfrm>
              <a:prstGeom prst="rect">
                <a:avLst/>
              </a:prstGeom>
            </p:spPr>
          </p:pic>
          <p:sp>
            <p:nvSpPr>
              <p:cNvPr id="77" name="TextBox 76"/>
              <p:cNvSpPr txBox="1"/>
              <p:nvPr/>
            </p:nvSpPr>
            <p:spPr>
              <a:xfrm>
                <a:off x="3986553" y="3212293"/>
                <a:ext cx="900430" cy="2308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900" b="1" dirty="0" smtClean="0">
                    <a:solidFill>
                      <a:srgbClr val="000000"/>
                    </a:solidFill>
                    <a:latin typeface="+mj-lt"/>
                  </a:rPr>
                  <a:t>WV2 Satellite</a:t>
                </a:r>
                <a:endParaRPr lang="en-US" sz="900" b="1" dirty="0">
                  <a:solidFill>
                    <a:srgbClr val="000000"/>
                  </a:solidFill>
                  <a:latin typeface="+mj-lt"/>
                </a:endParaRPr>
              </a:p>
            </p:txBody>
          </p:sp>
        </p:grpSp>
        <p:grpSp>
          <p:nvGrpSpPr>
            <p:cNvPr id="73" name="Group 72"/>
            <p:cNvGrpSpPr/>
            <p:nvPr/>
          </p:nvGrpSpPr>
          <p:grpSpPr>
            <a:xfrm>
              <a:off x="4112711" y="3960330"/>
              <a:ext cx="900430" cy="647540"/>
              <a:chOff x="4062595" y="3738015"/>
              <a:chExt cx="900430" cy="647540"/>
            </a:xfrm>
          </p:grpSpPr>
          <p:pic>
            <p:nvPicPr>
              <p:cNvPr id="74" name="Picture 4" descr="http://resources.arcgis.com/en/communities/geodata/GUID-B7D62409-7E45-480D-9B54-6EA7F866FE7E-web.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187287" y="3738015"/>
                <a:ext cx="656358" cy="436478"/>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p:cNvSpPr txBox="1"/>
              <p:nvPr/>
            </p:nvSpPr>
            <p:spPr>
              <a:xfrm>
                <a:off x="4062595" y="4154723"/>
                <a:ext cx="900430" cy="2308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b="1" dirty="0" smtClean="0">
                    <a:solidFill>
                      <a:srgbClr val="000000"/>
                    </a:solidFill>
                    <a:latin typeface="+mj-lt"/>
                  </a:rPr>
                  <a:t>TIGER Layers</a:t>
                </a:r>
                <a:endParaRPr lang="en-US" sz="900" b="1" dirty="0">
                  <a:solidFill>
                    <a:srgbClr val="000000"/>
                  </a:solidFill>
                  <a:latin typeface="+mj-lt"/>
                </a:endParaRPr>
              </a:p>
            </p:txBody>
          </p:sp>
        </p:grpSp>
      </p:grpSp>
      <p:grpSp>
        <p:nvGrpSpPr>
          <p:cNvPr id="85" name="Group 84"/>
          <p:cNvGrpSpPr/>
          <p:nvPr/>
        </p:nvGrpSpPr>
        <p:grpSpPr>
          <a:xfrm>
            <a:off x="5663528" y="1997673"/>
            <a:ext cx="844786" cy="887296"/>
            <a:chOff x="4555600" y="1775452"/>
            <a:chExt cx="844786" cy="887296"/>
          </a:xfrm>
        </p:grpSpPr>
        <p:sp>
          <p:nvSpPr>
            <p:cNvPr id="87" name="Rectangle 86"/>
            <p:cNvSpPr/>
            <p:nvPr/>
          </p:nvSpPr>
          <p:spPr>
            <a:xfrm>
              <a:off x="4555600" y="1775452"/>
              <a:ext cx="844786" cy="887296"/>
            </a:xfrm>
            <a:prstGeom prst="rect">
              <a:avLst/>
            </a:prstGeom>
            <a:blipFill dpi="0" rotWithShape="1">
              <a:blip r:embed="rId8" cstate="print">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mj-lt"/>
              </a:endParaRPr>
            </a:p>
          </p:txBody>
        </p:sp>
        <p:sp>
          <p:nvSpPr>
            <p:cNvPr id="88" name="TextBox 87"/>
            <p:cNvSpPr txBox="1"/>
            <p:nvPr/>
          </p:nvSpPr>
          <p:spPr>
            <a:xfrm>
              <a:off x="4739207" y="2093876"/>
              <a:ext cx="441146" cy="2308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900" b="1" dirty="0">
                  <a:solidFill>
                    <a:srgbClr val="000000"/>
                  </a:solidFill>
                  <a:latin typeface="+mj-lt"/>
                </a:rPr>
                <a:t>DEM</a:t>
              </a:r>
            </a:p>
          </p:txBody>
        </p:sp>
      </p:grpSp>
      <p:cxnSp>
        <p:nvCxnSpPr>
          <p:cNvPr id="91" name="Straight Arrow Connector 90"/>
          <p:cNvCxnSpPr/>
          <p:nvPr/>
        </p:nvCxnSpPr>
        <p:spPr>
          <a:xfrm>
            <a:off x="6508314" y="2425794"/>
            <a:ext cx="232961" cy="0"/>
          </a:xfrm>
          <a:prstGeom prst="straightConnector1">
            <a:avLst/>
          </a:prstGeom>
          <a:ln w="28575">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6094409" y="3676426"/>
            <a:ext cx="626539" cy="929308"/>
          </a:xfrm>
          <a:prstGeom prst="straightConnector1">
            <a:avLst/>
          </a:prstGeom>
          <a:ln w="28575">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6812255" y="1270844"/>
            <a:ext cx="2019283" cy="2090505"/>
            <a:chOff x="6858714" y="871558"/>
            <a:chExt cx="2019283" cy="2090505"/>
          </a:xfrm>
        </p:grpSpPr>
        <p:sp>
          <p:nvSpPr>
            <p:cNvPr id="7" name="Rectangle 6"/>
            <p:cNvSpPr/>
            <p:nvPr/>
          </p:nvSpPr>
          <p:spPr>
            <a:xfrm>
              <a:off x="6858714" y="881045"/>
              <a:ext cx="2019283" cy="2081018"/>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pSp>
          <p:nvGrpSpPr>
            <p:cNvPr id="82" name="Group 81"/>
            <p:cNvGrpSpPr/>
            <p:nvPr/>
          </p:nvGrpSpPr>
          <p:grpSpPr>
            <a:xfrm>
              <a:off x="6932828" y="1079822"/>
              <a:ext cx="1328739" cy="1825795"/>
              <a:chOff x="6254069" y="1331253"/>
              <a:chExt cx="1328739" cy="1825795"/>
            </a:xfrm>
          </p:grpSpPr>
          <p:sp>
            <p:nvSpPr>
              <p:cNvPr id="83" name="Rectangle 82"/>
              <p:cNvSpPr/>
              <p:nvPr/>
            </p:nvSpPr>
            <p:spPr>
              <a:xfrm>
                <a:off x="6254069" y="1331253"/>
                <a:ext cx="844785" cy="887296"/>
              </a:xfrm>
              <a:prstGeom prst="rect">
                <a:avLst/>
              </a:prstGeom>
              <a:blipFill dpi="0" rotWithShape="1">
                <a:blip r:embed="rId10"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84" name="TextBox 83"/>
              <p:cNvSpPr txBox="1"/>
              <p:nvPr/>
            </p:nvSpPr>
            <p:spPr>
              <a:xfrm>
                <a:off x="6451079" y="1658878"/>
                <a:ext cx="450764" cy="2308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900" b="1" dirty="0" smtClean="0">
                    <a:solidFill>
                      <a:srgbClr val="000000"/>
                    </a:solidFill>
                    <a:latin typeface="+mj-lt"/>
                  </a:rPr>
                  <a:t>Slope</a:t>
                </a:r>
              </a:p>
            </p:txBody>
          </p:sp>
          <p:sp>
            <p:nvSpPr>
              <p:cNvPr id="114" name="Rectangle 113"/>
              <p:cNvSpPr/>
              <p:nvPr/>
            </p:nvSpPr>
            <p:spPr>
              <a:xfrm>
                <a:off x="6738023" y="2269752"/>
                <a:ext cx="844785" cy="887296"/>
              </a:xfrm>
              <a:prstGeom prst="rect">
                <a:avLst/>
              </a:prstGeom>
              <a:blipFill dpi="0" rotWithShape="1">
                <a:blip r:embed="rId11"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115" name="TextBox 114"/>
              <p:cNvSpPr txBox="1"/>
              <p:nvPr/>
            </p:nvSpPr>
            <p:spPr>
              <a:xfrm>
                <a:off x="6844464" y="2597377"/>
                <a:ext cx="631904" cy="2308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900" b="1" dirty="0" smtClean="0">
                    <a:solidFill>
                      <a:srgbClr val="000000"/>
                    </a:solidFill>
                    <a:latin typeface="+mj-lt"/>
                  </a:rPr>
                  <a:t>Contour</a:t>
                </a:r>
              </a:p>
            </p:txBody>
          </p:sp>
        </p:grpSp>
        <p:grpSp>
          <p:nvGrpSpPr>
            <p:cNvPr id="6" name="Group 5"/>
            <p:cNvGrpSpPr/>
            <p:nvPr/>
          </p:nvGrpSpPr>
          <p:grpSpPr>
            <a:xfrm>
              <a:off x="7926577" y="1079822"/>
              <a:ext cx="844785" cy="887296"/>
              <a:chOff x="7993634" y="2064658"/>
              <a:chExt cx="844785" cy="887296"/>
            </a:xfrm>
          </p:grpSpPr>
          <p:sp>
            <p:nvSpPr>
              <p:cNvPr id="89" name="Rectangle 88"/>
              <p:cNvSpPr/>
              <p:nvPr/>
            </p:nvSpPr>
            <p:spPr>
              <a:xfrm>
                <a:off x="7993634" y="2064658"/>
                <a:ext cx="844785" cy="887296"/>
              </a:xfrm>
              <a:prstGeom prst="rect">
                <a:avLst/>
              </a:prstGeom>
              <a:blipFill dpi="0" rotWithShape="1">
                <a:blip r:embed="rId12"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90" name="TextBox 89"/>
              <p:cNvSpPr txBox="1"/>
              <p:nvPr/>
            </p:nvSpPr>
            <p:spPr>
              <a:xfrm>
                <a:off x="8137360" y="2392890"/>
                <a:ext cx="580608" cy="2308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900" b="1" dirty="0" smtClean="0">
                    <a:solidFill>
                      <a:srgbClr val="000000"/>
                    </a:solidFill>
                    <a:latin typeface="+mj-lt"/>
                  </a:rPr>
                  <a:t>Aspect</a:t>
                </a:r>
              </a:p>
            </p:txBody>
          </p:sp>
        </p:grpSp>
        <p:sp>
          <p:nvSpPr>
            <p:cNvPr id="95" name="TextBox 94"/>
            <p:cNvSpPr txBox="1"/>
            <p:nvPr/>
          </p:nvSpPr>
          <p:spPr>
            <a:xfrm>
              <a:off x="6858714" y="871558"/>
              <a:ext cx="973742" cy="2308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900" b="1" dirty="0" smtClean="0">
                  <a:solidFill>
                    <a:srgbClr val="000000"/>
                  </a:solidFill>
                  <a:latin typeface="+mj-lt"/>
                </a:rPr>
                <a:t>DEM Products</a:t>
              </a:r>
              <a:endParaRPr lang="en-US" sz="900" b="1" dirty="0">
                <a:solidFill>
                  <a:srgbClr val="000000"/>
                </a:solidFill>
                <a:latin typeface="+mj-lt"/>
              </a:endParaRPr>
            </a:p>
          </p:txBody>
        </p:sp>
      </p:grpSp>
      <p:cxnSp>
        <p:nvCxnSpPr>
          <p:cNvPr id="96" name="Straight Arrow Connector 95"/>
          <p:cNvCxnSpPr/>
          <p:nvPr/>
        </p:nvCxnSpPr>
        <p:spPr>
          <a:xfrm>
            <a:off x="6487987" y="4906631"/>
            <a:ext cx="232961" cy="0"/>
          </a:xfrm>
          <a:prstGeom prst="straightConnector1">
            <a:avLst/>
          </a:prstGeom>
          <a:ln w="28575">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5643201" y="3232778"/>
            <a:ext cx="849013" cy="887296"/>
            <a:chOff x="5500942" y="2610624"/>
            <a:chExt cx="849013" cy="887296"/>
          </a:xfrm>
        </p:grpSpPr>
        <p:sp>
          <p:nvSpPr>
            <p:cNvPr id="97" name="Rectangle 96"/>
            <p:cNvSpPr/>
            <p:nvPr/>
          </p:nvSpPr>
          <p:spPr>
            <a:xfrm>
              <a:off x="5500942" y="2610624"/>
              <a:ext cx="849013" cy="887296"/>
            </a:xfrm>
            <a:prstGeom prst="rect">
              <a:avLst/>
            </a:prstGeom>
            <a:blipFill dpi="0" rotWithShape="1">
              <a:blip r:embed="rId13">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98" name="TextBox 97"/>
            <p:cNvSpPr txBox="1"/>
            <p:nvPr/>
          </p:nvSpPr>
          <p:spPr>
            <a:xfrm>
              <a:off x="5576593" y="2943422"/>
              <a:ext cx="697709" cy="2308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b="1" dirty="0">
                  <a:solidFill>
                    <a:srgbClr val="000000"/>
                  </a:solidFill>
                  <a:latin typeface="+mj-lt"/>
                </a:rPr>
                <a:t>Imagery</a:t>
              </a:r>
            </a:p>
          </p:txBody>
        </p:sp>
      </p:grpSp>
      <p:grpSp>
        <p:nvGrpSpPr>
          <p:cNvPr id="14" name="Group 13"/>
          <p:cNvGrpSpPr/>
          <p:nvPr/>
        </p:nvGrpSpPr>
        <p:grpSpPr>
          <a:xfrm>
            <a:off x="5643201" y="4467884"/>
            <a:ext cx="844786" cy="887296"/>
            <a:chOff x="5655746" y="3551710"/>
            <a:chExt cx="844786" cy="887296"/>
          </a:xfrm>
        </p:grpSpPr>
        <p:sp>
          <p:nvSpPr>
            <p:cNvPr id="101" name="Rectangle 100"/>
            <p:cNvSpPr/>
            <p:nvPr/>
          </p:nvSpPr>
          <p:spPr>
            <a:xfrm>
              <a:off x="5655746" y="3551710"/>
              <a:ext cx="844786" cy="887296"/>
            </a:xfrm>
            <a:prstGeom prst="rect">
              <a:avLst/>
            </a:prstGeom>
            <a:blipFill dpi="0" rotWithShape="1">
              <a:blip r:embed="rId14"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102" name="TextBox 101"/>
            <p:cNvSpPr txBox="1"/>
            <p:nvPr/>
          </p:nvSpPr>
          <p:spPr>
            <a:xfrm>
              <a:off x="5804179" y="3879942"/>
              <a:ext cx="535736" cy="2308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b="1" dirty="0" smtClean="0">
                  <a:solidFill>
                    <a:srgbClr val="000000"/>
                  </a:solidFill>
                  <a:latin typeface="+mj-lt"/>
                </a:rPr>
                <a:t>Roads</a:t>
              </a:r>
              <a:endParaRPr lang="en-US" sz="900" b="1" dirty="0">
                <a:solidFill>
                  <a:srgbClr val="000000"/>
                </a:solidFill>
                <a:latin typeface="+mj-lt"/>
              </a:endParaRPr>
            </a:p>
          </p:txBody>
        </p:sp>
      </p:grpSp>
      <p:grpSp>
        <p:nvGrpSpPr>
          <p:cNvPr id="13" name="Group 12"/>
          <p:cNvGrpSpPr/>
          <p:nvPr/>
        </p:nvGrpSpPr>
        <p:grpSpPr>
          <a:xfrm>
            <a:off x="6751500" y="4462983"/>
            <a:ext cx="844786" cy="887296"/>
            <a:chOff x="6754879" y="3546809"/>
            <a:chExt cx="844786" cy="887296"/>
          </a:xfrm>
        </p:grpSpPr>
        <p:sp>
          <p:nvSpPr>
            <p:cNvPr id="103" name="Rectangle 102"/>
            <p:cNvSpPr/>
            <p:nvPr/>
          </p:nvSpPr>
          <p:spPr>
            <a:xfrm>
              <a:off x="6754879" y="3546809"/>
              <a:ext cx="844786" cy="887296"/>
            </a:xfrm>
            <a:prstGeom prst="rect">
              <a:avLst/>
            </a:prstGeom>
            <a:blipFill dpi="0" rotWithShape="1">
              <a:blip r:embed="rId14"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104" name="TextBox 103"/>
            <p:cNvSpPr txBox="1"/>
            <p:nvPr/>
          </p:nvSpPr>
          <p:spPr>
            <a:xfrm>
              <a:off x="6815634" y="3819640"/>
              <a:ext cx="723275"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900" b="1" dirty="0" smtClean="0">
                  <a:solidFill>
                    <a:srgbClr val="000000"/>
                  </a:solidFill>
                  <a:latin typeface="+mj-lt"/>
                </a:rPr>
                <a:t>Dev.</a:t>
              </a:r>
            </a:p>
            <a:p>
              <a:pPr algn="ctr"/>
              <a:r>
                <a:rPr lang="en-US" sz="900" b="1" dirty="0" smtClean="0">
                  <a:solidFill>
                    <a:srgbClr val="000000"/>
                  </a:solidFill>
                  <a:latin typeface="+mj-lt"/>
                </a:rPr>
                <a:t>Boundary</a:t>
              </a:r>
              <a:endParaRPr lang="en-US" sz="900" b="1" dirty="0">
                <a:solidFill>
                  <a:srgbClr val="000000"/>
                </a:solidFill>
                <a:latin typeface="+mj-lt"/>
              </a:endParaRPr>
            </a:p>
          </p:txBody>
        </p:sp>
      </p:grpSp>
      <p:grpSp>
        <p:nvGrpSpPr>
          <p:cNvPr id="107" name="Group 106"/>
          <p:cNvGrpSpPr/>
          <p:nvPr/>
        </p:nvGrpSpPr>
        <p:grpSpPr>
          <a:xfrm>
            <a:off x="4292165" y="1035834"/>
            <a:ext cx="4631621" cy="5571603"/>
            <a:chOff x="4178450" y="1006660"/>
            <a:chExt cx="4631621" cy="5571603"/>
          </a:xfrm>
        </p:grpSpPr>
        <p:pic>
          <p:nvPicPr>
            <p:cNvPr id="10" name="Picture 9"/>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178450" y="3975683"/>
              <a:ext cx="4602458" cy="2602580"/>
            </a:xfrm>
            <a:prstGeom prst="rect">
              <a:avLst/>
            </a:prstGeom>
            <a:ln>
              <a:solidFill>
                <a:srgbClr val="000000"/>
              </a:solidFill>
            </a:ln>
          </p:spPr>
        </p:pic>
        <p:pic>
          <p:nvPicPr>
            <p:cNvPr id="105" name="Picture 104"/>
            <p:cNvPicPr>
              <a:picLocks noChangeAspect="1"/>
            </p:cNvPicPr>
            <p:nvPr/>
          </p:nvPicPr>
          <p:blipFill>
            <a:blip r:embed="rId16"/>
            <a:stretch>
              <a:fillRect/>
            </a:stretch>
          </p:blipFill>
          <p:spPr>
            <a:xfrm>
              <a:off x="4178450" y="1006660"/>
              <a:ext cx="4631621" cy="2795118"/>
            </a:xfrm>
            <a:prstGeom prst="rect">
              <a:avLst/>
            </a:prstGeom>
            <a:ln>
              <a:solidFill>
                <a:srgbClr val="000000"/>
              </a:solidFill>
            </a:ln>
          </p:spPr>
        </p:pic>
      </p:grpSp>
      <p:sp>
        <p:nvSpPr>
          <p:cNvPr id="81" name="Shape 125"/>
          <p:cNvSpPr txBox="1">
            <a:spLocks noGrp="1"/>
          </p:cNvSpPr>
          <p:nvPr>
            <p:ph type="body" idx="3"/>
          </p:nvPr>
        </p:nvSpPr>
        <p:spPr>
          <a:xfrm>
            <a:off x="4225486" y="3569891"/>
            <a:ext cx="2135515" cy="29736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F2F2F2"/>
              </a:buClr>
              <a:buSzPct val="25000"/>
              <a:buFont typeface="Arial"/>
              <a:buNone/>
            </a:pPr>
            <a:r>
              <a:rPr lang="en-US" sz="1200" b="0" i="1" u="none" strike="noStrike" cap="none" baseline="0" dirty="0" err="1" smtClean="0">
                <a:solidFill>
                  <a:schemeClr val="tx1">
                    <a:lumMod val="60000"/>
                    <a:lumOff val="40000"/>
                  </a:schemeClr>
                </a:solidFill>
                <a:latin typeface="Questrial"/>
                <a:ea typeface="Questrial"/>
                <a:cs typeface="Questrial"/>
                <a:sym typeface="Questrial"/>
              </a:rPr>
              <a:t>Wikicommons</a:t>
            </a:r>
            <a:r>
              <a:rPr lang="en-US" sz="1200" b="0" i="1" u="none" strike="noStrike" cap="none" baseline="0" dirty="0" smtClean="0">
                <a:solidFill>
                  <a:schemeClr val="tx1">
                    <a:lumMod val="60000"/>
                    <a:lumOff val="40000"/>
                  </a:schemeClr>
                </a:solidFill>
                <a:latin typeface="Questrial"/>
                <a:ea typeface="Questrial"/>
                <a:cs typeface="Questrial"/>
                <a:sym typeface="Questrial"/>
              </a:rPr>
              <a:t>: dough4872</a:t>
            </a:r>
            <a:endParaRPr lang="en-US" sz="1200" b="0" i="1" u="none" strike="noStrike" cap="none" baseline="0" dirty="0">
              <a:solidFill>
                <a:schemeClr val="tx1">
                  <a:lumMod val="60000"/>
                  <a:lumOff val="40000"/>
                </a:schemeClr>
              </a:solidFill>
              <a:latin typeface="Questrial"/>
              <a:ea typeface="Questrial"/>
              <a:cs typeface="Questrial"/>
              <a:sym typeface="Questrial"/>
            </a:endParaRPr>
          </a:p>
        </p:txBody>
      </p:sp>
    </p:spTree>
    <p:extLst>
      <p:ext uri="{BB962C8B-B14F-4D97-AF65-F5344CB8AC3E}">
        <p14:creationId xmlns:p14="http://schemas.microsoft.com/office/powerpoint/2010/main" val="69274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750"/>
                                        <p:tgtEl>
                                          <p:spTgt spid="56"/>
                                        </p:tgtEl>
                                      </p:cBhvr>
                                    </p:animEffect>
                                  </p:childTnLst>
                                </p:cTn>
                              </p:par>
                            </p:childTnLst>
                          </p:cTn>
                        </p:par>
                        <p:par>
                          <p:cTn id="8" fill="hold">
                            <p:stCondLst>
                              <p:cond delay="750"/>
                            </p:stCondLst>
                            <p:childTnLst>
                              <p:par>
                                <p:cTn id="9" presetID="10" presetClass="entr" presetSubtype="0" fill="hold" grpId="0" nodeType="afterEffect">
                                  <p:stCondLst>
                                    <p:cond delay="50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750"/>
                                        <p:tgtEl>
                                          <p:spTgt spid="59"/>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p:cTn id="15" dur="1000" fill="hold"/>
                                        <p:tgtEl>
                                          <p:spTgt spid="60"/>
                                        </p:tgtEl>
                                        <p:attrNameLst>
                                          <p:attrName>ppt_w</p:attrName>
                                        </p:attrNameLst>
                                      </p:cBhvr>
                                      <p:tavLst>
                                        <p:tav tm="0">
                                          <p:val>
                                            <p:fltVal val="0"/>
                                          </p:val>
                                        </p:tav>
                                        <p:tav tm="100000">
                                          <p:val>
                                            <p:strVal val="#ppt_w"/>
                                          </p:val>
                                        </p:tav>
                                      </p:tavLst>
                                    </p:anim>
                                    <p:anim calcmode="lin" valueType="num">
                                      <p:cBhvr>
                                        <p:cTn id="16" dur="1000" fill="hold"/>
                                        <p:tgtEl>
                                          <p:spTgt spid="60"/>
                                        </p:tgtEl>
                                        <p:attrNameLst>
                                          <p:attrName>ppt_h</p:attrName>
                                        </p:attrNameLst>
                                      </p:cBhvr>
                                      <p:tavLst>
                                        <p:tav tm="0">
                                          <p:val>
                                            <p:fltVal val="0"/>
                                          </p:val>
                                        </p:tav>
                                        <p:tav tm="100000">
                                          <p:val>
                                            <p:strVal val="#ppt_h"/>
                                          </p:val>
                                        </p:tav>
                                      </p:tavLst>
                                    </p:anim>
                                    <p:animEffect transition="in" filter="fade">
                                      <p:cBhvr>
                                        <p:cTn id="17" dur="10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1000"/>
                                        <p:tgtEl>
                                          <p:spTgt spid="10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1">
                                            <p:txEl>
                                              <p:pRg st="0" end="0"/>
                                            </p:txEl>
                                          </p:spTgt>
                                        </p:tgtEl>
                                        <p:attrNameLst>
                                          <p:attrName>style.visibility</p:attrName>
                                        </p:attrNameLst>
                                      </p:cBhvr>
                                      <p:to>
                                        <p:strVal val="visible"/>
                                      </p:to>
                                    </p:set>
                                    <p:animEffect transition="in" filter="fade">
                                      <p:cBhvr>
                                        <p:cTn id="25" dur="750"/>
                                        <p:tgtEl>
                                          <p:spTgt spid="8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00"/>
                                        <p:tgtEl>
                                          <p:spTgt spid="107"/>
                                        </p:tgtEl>
                                      </p:cBhvr>
                                    </p:animEffect>
                                    <p:set>
                                      <p:cBhvr>
                                        <p:cTn id="30" dur="1" fill="hold">
                                          <p:stCondLst>
                                            <p:cond delay="999"/>
                                          </p:stCondLst>
                                        </p:cTn>
                                        <p:tgtEl>
                                          <p:spTgt spid="107"/>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81">
                                            <p:txEl>
                                              <p:pRg st="0" end="0"/>
                                            </p:txEl>
                                          </p:spTgt>
                                        </p:tgtEl>
                                      </p:cBhvr>
                                    </p:animEffect>
                                    <p:set>
                                      <p:cBhvr>
                                        <p:cTn id="33" dur="1" fill="hold">
                                          <p:stCondLst>
                                            <p:cond delay="499"/>
                                          </p:stCondLst>
                                        </p:cTn>
                                        <p:tgtEl>
                                          <p:spTgt spid="81">
                                            <p:txEl>
                                              <p:pRg st="0" end="0"/>
                                            </p:txEl>
                                          </p:spTgt>
                                        </p:tgtEl>
                                        <p:attrNameLst>
                                          <p:attrName>style.visibility</p:attrName>
                                        </p:attrNameLst>
                                      </p:cBhvr>
                                      <p:to>
                                        <p:strVal val="hidden"/>
                                      </p:to>
                                    </p:se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1250"/>
                                        <p:tgtEl>
                                          <p:spTgt spid="65"/>
                                        </p:tgtEl>
                                      </p:cBhvr>
                                    </p:animEffect>
                                  </p:childTnLst>
                                </p:cTn>
                              </p:par>
                            </p:childTnLst>
                          </p:cTn>
                        </p:par>
                        <p:par>
                          <p:cTn id="38" fill="hold">
                            <p:stCondLst>
                              <p:cond delay="2250"/>
                            </p:stCondLst>
                            <p:childTnLst>
                              <p:par>
                                <p:cTn id="39" presetID="22" presetClass="entr" presetSubtype="8" fill="hold" nodeType="after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wipe(left)">
                                      <p:cBhvr>
                                        <p:cTn id="41" dur="1250"/>
                                        <p:tgtEl>
                                          <p:spTgt spid="66"/>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70"/>
                                        </p:tgtEl>
                                        <p:attrNameLst>
                                          <p:attrName>style.visibility</p:attrName>
                                        </p:attrNameLst>
                                      </p:cBhvr>
                                      <p:to>
                                        <p:strVal val="visible"/>
                                      </p:to>
                                    </p:set>
                                    <p:animEffect transition="in" filter="fade">
                                      <p:cBhvr>
                                        <p:cTn id="45" dur="1000"/>
                                        <p:tgtEl>
                                          <p:spTgt spid="7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750"/>
                                        <p:tgtEl>
                                          <p:spTgt spid="85"/>
                                        </p:tgtEl>
                                      </p:cBhvr>
                                    </p:animEffect>
                                  </p:childTnLst>
                                </p:cTn>
                              </p:par>
                            </p:childTnLst>
                          </p:cTn>
                        </p:par>
                        <p:par>
                          <p:cTn id="51" fill="hold">
                            <p:stCondLst>
                              <p:cond delay="750"/>
                            </p:stCondLst>
                            <p:childTnLst>
                              <p:par>
                                <p:cTn id="52" presetID="10" presetClass="entr" presetSubtype="0" fill="hold" nodeType="afterEffect">
                                  <p:stCondLst>
                                    <p:cond delay="0"/>
                                  </p:stCondLst>
                                  <p:childTnLst>
                                    <p:set>
                                      <p:cBhvr>
                                        <p:cTn id="53" dur="1" fill="hold">
                                          <p:stCondLst>
                                            <p:cond delay="0"/>
                                          </p:stCondLst>
                                        </p:cTn>
                                        <p:tgtEl>
                                          <p:spTgt spid="91"/>
                                        </p:tgtEl>
                                        <p:attrNameLst>
                                          <p:attrName>style.visibility</p:attrName>
                                        </p:attrNameLst>
                                      </p:cBhvr>
                                      <p:to>
                                        <p:strVal val="visible"/>
                                      </p:to>
                                    </p:set>
                                    <p:animEffect transition="in" filter="fade">
                                      <p:cBhvr>
                                        <p:cTn id="54" dur="750"/>
                                        <p:tgtEl>
                                          <p:spTgt spid="91"/>
                                        </p:tgtEl>
                                      </p:cBhvr>
                                    </p:animEffect>
                                  </p:childTnLst>
                                </p:cTn>
                              </p:par>
                            </p:childTnLst>
                          </p:cTn>
                        </p:par>
                        <p:par>
                          <p:cTn id="55" fill="hold">
                            <p:stCondLst>
                              <p:cond delay="1500"/>
                            </p:stCondLst>
                            <p:childTnLst>
                              <p:par>
                                <p:cTn id="56" presetID="22" presetClass="entr" presetSubtype="8"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75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75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750"/>
                                        <p:tgtEl>
                                          <p:spTgt spid="14"/>
                                        </p:tgtEl>
                                      </p:cBhvr>
                                    </p:animEffect>
                                  </p:childTnLst>
                                </p:cTn>
                              </p:par>
                            </p:childTnLst>
                          </p:cTn>
                        </p:par>
                        <p:par>
                          <p:cTn id="69" fill="hold">
                            <p:stCondLst>
                              <p:cond delay="750"/>
                            </p:stCondLst>
                            <p:childTnLst>
                              <p:par>
                                <p:cTn id="70" presetID="10" presetClass="entr" presetSubtype="0" fill="hold" nodeType="afterEffect">
                                  <p:stCondLst>
                                    <p:cond delay="0"/>
                                  </p:stCondLst>
                                  <p:childTnLst>
                                    <p:set>
                                      <p:cBhvr>
                                        <p:cTn id="71" dur="1" fill="hold">
                                          <p:stCondLst>
                                            <p:cond delay="0"/>
                                          </p:stCondLst>
                                        </p:cTn>
                                        <p:tgtEl>
                                          <p:spTgt spid="96"/>
                                        </p:tgtEl>
                                        <p:attrNameLst>
                                          <p:attrName>style.visibility</p:attrName>
                                        </p:attrNameLst>
                                      </p:cBhvr>
                                      <p:to>
                                        <p:strVal val="visible"/>
                                      </p:to>
                                    </p:set>
                                    <p:animEffect transition="in" filter="fade">
                                      <p:cBhvr>
                                        <p:cTn id="72" dur="750"/>
                                        <p:tgtEl>
                                          <p:spTgt spid="96"/>
                                        </p:tgtEl>
                                      </p:cBhvr>
                                    </p:animEffect>
                                  </p:childTnLst>
                                </p:cTn>
                              </p:par>
                            </p:childTnLst>
                          </p:cTn>
                        </p:par>
                        <p:par>
                          <p:cTn id="73" fill="hold">
                            <p:stCondLst>
                              <p:cond delay="1500"/>
                            </p:stCondLst>
                            <p:childTnLst>
                              <p:par>
                                <p:cTn id="74" presetID="10" presetClass="entr" presetSubtype="0" fill="hold" nodeType="afterEffect">
                                  <p:stCondLst>
                                    <p:cond delay="0"/>
                                  </p:stCondLst>
                                  <p:childTnLst>
                                    <p:set>
                                      <p:cBhvr>
                                        <p:cTn id="75" dur="1" fill="hold">
                                          <p:stCondLst>
                                            <p:cond delay="0"/>
                                          </p:stCondLst>
                                        </p:cTn>
                                        <p:tgtEl>
                                          <p:spTgt spid="109"/>
                                        </p:tgtEl>
                                        <p:attrNameLst>
                                          <p:attrName>style.visibility</p:attrName>
                                        </p:attrNameLst>
                                      </p:cBhvr>
                                      <p:to>
                                        <p:strVal val="visible"/>
                                      </p:to>
                                    </p:set>
                                    <p:animEffect transition="in" filter="fade">
                                      <p:cBhvr>
                                        <p:cTn id="76" dur="750"/>
                                        <p:tgtEl>
                                          <p:spTgt spid="109"/>
                                        </p:tgtEl>
                                      </p:cBhvr>
                                    </p:animEffect>
                                  </p:childTnLst>
                                </p:cTn>
                              </p:par>
                            </p:childTnLst>
                          </p:cTn>
                        </p:par>
                        <p:par>
                          <p:cTn id="77" fill="hold">
                            <p:stCondLst>
                              <p:cond delay="2250"/>
                            </p:stCondLst>
                            <p:childTnLst>
                              <p:par>
                                <p:cTn id="78" presetID="10" presetClass="exit" presetSubtype="0" fill="hold" nodeType="afterEffect">
                                  <p:stCondLst>
                                    <p:cond delay="500"/>
                                  </p:stCondLst>
                                  <p:childTnLst>
                                    <p:animEffect transition="out" filter="fade">
                                      <p:cBhvr>
                                        <p:cTn id="79" dur="500"/>
                                        <p:tgtEl>
                                          <p:spTgt spid="109"/>
                                        </p:tgtEl>
                                      </p:cBhvr>
                                    </p:animEffect>
                                    <p:set>
                                      <p:cBhvr>
                                        <p:cTn id="80" dur="1" fill="hold">
                                          <p:stCondLst>
                                            <p:cond delay="499"/>
                                          </p:stCondLst>
                                        </p:cTn>
                                        <p:tgtEl>
                                          <p:spTgt spid="109"/>
                                        </p:tgtEl>
                                        <p:attrNameLst>
                                          <p:attrName>style.visibility</p:attrName>
                                        </p:attrNameLst>
                                      </p:cBhvr>
                                      <p:to>
                                        <p:strVal val="hidden"/>
                                      </p:to>
                                    </p:set>
                                  </p:childTnLst>
                                </p:cTn>
                              </p:par>
                              <p:par>
                                <p:cTn id="81" presetID="22" presetClass="entr" presetSubtype="8" fill="hold" nodeType="withEffect">
                                  <p:stCondLst>
                                    <p:cond delay="750"/>
                                  </p:stCondLst>
                                  <p:childTnLst>
                                    <p:set>
                                      <p:cBhvr>
                                        <p:cTn id="82" dur="1" fill="hold">
                                          <p:stCondLst>
                                            <p:cond delay="0"/>
                                          </p:stCondLst>
                                        </p:cTn>
                                        <p:tgtEl>
                                          <p:spTgt spid="13"/>
                                        </p:tgtEl>
                                        <p:attrNameLst>
                                          <p:attrName>style.visibility</p:attrName>
                                        </p:attrNameLst>
                                      </p:cBhvr>
                                      <p:to>
                                        <p:strVal val="visible"/>
                                      </p:to>
                                    </p:set>
                                    <p:animEffect transition="in" filter="wipe(left)">
                                      <p:cBhvr>
                                        <p:cTn id="83"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5" grpId="0" animBg="1"/>
      <p:bldP spid="81" grpId="0" build="p"/>
      <p:bldP spid="81" grpI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grpSp>
        <p:nvGrpSpPr>
          <p:cNvPr id="21" name="Group 20"/>
          <p:cNvGrpSpPr/>
          <p:nvPr/>
        </p:nvGrpSpPr>
        <p:grpSpPr>
          <a:xfrm>
            <a:off x="4464320" y="4606599"/>
            <a:ext cx="3429821" cy="1453309"/>
            <a:chOff x="3446099" y="4835199"/>
            <a:chExt cx="3429821" cy="1453309"/>
          </a:xfrm>
        </p:grpSpPr>
        <p:sp>
          <p:nvSpPr>
            <p:cNvPr id="135" name="Rectangle 134"/>
            <p:cNvSpPr/>
            <p:nvPr/>
          </p:nvSpPr>
          <p:spPr>
            <a:xfrm>
              <a:off x="3513397" y="5095101"/>
              <a:ext cx="3362523" cy="1193407"/>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latin typeface="+mj-lt"/>
              </a:endParaRPr>
            </a:p>
          </p:txBody>
        </p:sp>
        <p:sp>
          <p:nvSpPr>
            <p:cNvPr id="136" name="TextBox 135"/>
            <p:cNvSpPr txBox="1"/>
            <p:nvPr/>
          </p:nvSpPr>
          <p:spPr>
            <a:xfrm>
              <a:off x="3446099" y="4835199"/>
              <a:ext cx="2254656" cy="276999"/>
            </a:xfrm>
            <a:prstGeom prst="rect">
              <a:avLst/>
            </a:prstGeom>
            <a:noFill/>
          </p:spPr>
          <p:txBody>
            <a:bodyPr wrap="square" rtlCol="0">
              <a:spAutoFit/>
            </a:bodyPr>
            <a:lstStyle/>
            <a:p>
              <a:r>
                <a:rPr lang="en-US" sz="1200" b="1" dirty="0" smtClean="0">
                  <a:solidFill>
                    <a:schemeClr val="accent2"/>
                  </a:solidFill>
                  <a:latin typeface="+mj-lt"/>
                </a:rPr>
                <a:t>Distance to Development</a:t>
              </a:r>
              <a:endParaRPr lang="en-US" sz="1200" b="1" dirty="0">
                <a:solidFill>
                  <a:schemeClr val="accent2"/>
                </a:solidFill>
                <a:latin typeface="+mj-lt"/>
              </a:endParaRPr>
            </a:p>
          </p:txBody>
        </p:sp>
      </p:grpSp>
      <p:grpSp>
        <p:nvGrpSpPr>
          <p:cNvPr id="17" name="Group 16"/>
          <p:cNvGrpSpPr/>
          <p:nvPr/>
        </p:nvGrpSpPr>
        <p:grpSpPr>
          <a:xfrm>
            <a:off x="4419089" y="2942713"/>
            <a:ext cx="3455044" cy="1454672"/>
            <a:chOff x="3400868" y="3171313"/>
            <a:chExt cx="3455044" cy="1454672"/>
          </a:xfrm>
        </p:grpSpPr>
        <p:sp>
          <p:nvSpPr>
            <p:cNvPr id="115" name="Rectangle 114"/>
            <p:cNvSpPr/>
            <p:nvPr/>
          </p:nvSpPr>
          <p:spPr>
            <a:xfrm>
              <a:off x="3493500" y="3432578"/>
              <a:ext cx="3362412" cy="1193407"/>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latin typeface="+mj-lt"/>
              </a:endParaRPr>
            </a:p>
          </p:txBody>
        </p:sp>
        <p:sp>
          <p:nvSpPr>
            <p:cNvPr id="116" name="TextBox 115"/>
            <p:cNvSpPr txBox="1"/>
            <p:nvPr/>
          </p:nvSpPr>
          <p:spPr>
            <a:xfrm>
              <a:off x="3400868" y="3171313"/>
              <a:ext cx="741272" cy="276999"/>
            </a:xfrm>
            <a:prstGeom prst="rect">
              <a:avLst/>
            </a:prstGeom>
            <a:noFill/>
          </p:spPr>
          <p:txBody>
            <a:bodyPr wrap="square" rtlCol="0">
              <a:spAutoFit/>
            </a:bodyPr>
            <a:lstStyle/>
            <a:p>
              <a:r>
                <a:rPr lang="en-US" sz="1200" b="1" dirty="0" smtClean="0">
                  <a:solidFill>
                    <a:schemeClr val="accent6"/>
                  </a:solidFill>
                  <a:latin typeface="+mj-lt"/>
                </a:rPr>
                <a:t>Slope</a:t>
              </a:r>
              <a:endParaRPr lang="en-US" sz="1200" b="1" dirty="0">
                <a:solidFill>
                  <a:schemeClr val="accent6"/>
                </a:solidFill>
                <a:latin typeface="+mj-lt"/>
              </a:endParaRPr>
            </a:p>
          </p:txBody>
        </p:sp>
      </p:grpSp>
      <p:grpSp>
        <p:nvGrpSpPr>
          <p:cNvPr id="11" name="Group 10"/>
          <p:cNvGrpSpPr/>
          <p:nvPr/>
        </p:nvGrpSpPr>
        <p:grpSpPr>
          <a:xfrm>
            <a:off x="1243871" y="1358019"/>
            <a:ext cx="2331790" cy="4820531"/>
            <a:chOff x="-14040" y="1586619"/>
            <a:chExt cx="2331790" cy="4820531"/>
          </a:xfrm>
        </p:grpSpPr>
        <p:sp>
          <p:nvSpPr>
            <p:cNvPr id="156" name="Rectangle 155"/>
            <p:cNvSpPr/>
            <p:nvPr/>
          </p:nvSpPr>
          <p:spPr>
            <a:xfrm>
              <a:off x="74860" y="1838734"/>
              <a:ext cx="2242890" cy="4568416"/>
            </a:xfrm>
            <a:prstGeom prst="rect">
              <a:avLst/>
            </a:prstGeom>
            <a:solidFill>
              <a:schemeClr val="tx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sz="1200">
                <a:latin typeface="+mj-lt"/>
              </a:endParaRPr>
            </a:p>
          </p:txBody>
        </p:sp>
        <p:sp>
          <p:nvSpPr>
            <p:cNvPr id="157" name="TextBox 156"/>
            <p:cNvSpPr txBox="1"/>
            <p:nvPr/>
          </p:nvSpPr>
          <p:spPr>
            <a:xfrm>
              <a:off x="-14040" y="1586619"/>
              <a:ext cx="2242890" cy="276999"/>
            </a:xfrm>
            <a:prstGeom prst="rect">
              <a:avLst/>
            </a:prstGeom>
            <a:noFill/>
          </p:spPr>
          <p:txBody>
            <a:bodyPr wrap="square" rtlCol="0">
              <a:spAutoFit/>
            </a:bodyPr>
            <a:lstStyle/>
            <a:p>
              <a:r>
                <a:rPr lang="en-US" sz="1200" b="1" dirty="0" smtClean="0">
                  <a:solidFill>
                    <a:schemeClr val="bg2"/>
                  </a:solidFill>
                  <a:latin typeface="+mj-lt"/>
                </a:rPr>
                <a:t>Beach Zone Digitization </a:t>
              </a:r>
              <a:endParaRPr lang="en-US" sz="1200" b="1" dirty="0">
                <a:solidFill>
                  <a:schemeClr val="bg2"/>
                </a:solidFill>
                <a:latin typeface="+mj-lt"/>
              </a:endParaRPr>
            </a:p>
          </p:txBody>
        </p:sp>
      </p:grpSp>
      <p:sp>
        <p:nvSpPr>
          <p:cNvPr id="74" name="Shape 142"/>
          <p:cNvSpPr txBox="1">
            <a:spLocks noGrp="1"/>
          </p:cNvSpPr>
          <p:nvPr>
            <p:ph type="body" idx="1"/>
          </p:nvPr>
        </p:nvSpPr>
        <p:spPr>
          <a:xfrm>
            <a:off x="576072" y="579120"/>
            <a:ext cx="7982711"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baseline="0" dirty="0" smtClean="0">
                <a:solidFill>
                  <a:schemeClr val="accent1"/>
                </a:solidFill>
                <a:latin typeface="+mj-lt"/>
                <a:ea typeface="Questrial"/>
                <a:cs typeface="Questrial"/>
                <a:sym typeface="Questrial"/>
              </a:rPr>
              <a:t>Nesting: Methodology</a:t>
            </a:r>
            <a:endParaRPr lang="en-US" sz="4000" b="1" i="0" u="none" strike="noStrike" cap="none" baseline="0" dirty="0">
              <a:solidFill>
                <a:schemeClr val="accent1"/>
              </a:solidFill>
              <a:latin typeface="+mj-lt"/>
              <a:ea typeface="Questrial"/>
              <a:cs typeface="Questrial"/>
              <a:sym typeface="Questrial"/>
            </a:endParaRPr>
          </a:p>
        </p:txBody>
      </p:sp>
      <p:grpSp>
        <p:nvGrpSpPr>
          <p:cNvPr id="12" name="Group 11"/>
          <p:cNvGrpSpPr/>
          <p:nvPr/>
        </p:nvGrpSpPr>
        <p:grpSpPr>
          <a:xfrm>
            <a:off x="4405394" y="1358123"/>
            <a:ext cx="3455043" cy="1436990"/>
            <a:chOff x="3387173" y="1586723"/>
            <a:chExt cx="3455043" cy="1436990"/>
          </a:xfrm>
        </p:grpSpPr>
        <p:sp>
          <p:nvSpPr>
            <p:cNvPr id="131" name="Rectangle 130"/>
            <p:cNvSpPr/>
            <p:nvPr/>
          </p:nvSpPr>
          <p:spPr>
            <a:xfrm>
              <a:off x="3479804" y="1830306"/>
              <a:ext cx="3362412" cy="1193407"/>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200">
                <a:solidFill>
                  <a:schemeClr val="accent5"/>
                </a:solidFill>
                <a:latin typeface="+mj-lt"/>
              </a:endParaRPr>
            </a:p>
          </p:txBody>
        </p:sp>
        <p:sp>
          <p:nvSpPr>
            <p:cNvPr id="132" name="TextBox 131"/>
            <p:cNvSpPr txBox="1"/>
            <p:nvPr/>
          </p:nvSpPr>
          <p:spPr>
            <a:xfrm>
              <a:off x="3387173" y="1586723"/>
              <a:ext cx="1246188" cy="276999"/>
            </a:xfrm>
            <a:prstGeom prst="rect">
              <a:avLst/>
            </a:prstGeom>
            <a:noFill/>
          </p:spPr>
          <p:txBody>
            <a:bodyPr wrap="square" rtlCol="0">
              <a:spAutoFit/>
            </a:bodyPr>
            <a:lstStyle/>
            <a:p>
              <a:r>
                <a:rPr lang="en-US" sz="1200" b="1" dirty="0" smtClean="0">
                  <a:solidFill>
                    <a:schemeClr val="accent5"/>
                  </a:solidFill>
                  <a:latin typeface="+mj-lt"/>
                </a:rPr>
                <a:t>Beach Width</a:t>
              </a:r>
              <a:endParaRPr lang="en-US" sz="1200" b="1" dirty="0">
                <a:solidFill>
                  <a:schemeClr val="accent5"/>
                </a:solidFill>
                <a:latin typeface="+mj-lt"/>
              </a:endParaRPr>
            </a:p>
          </p:txBody>
        </p:sp>
      </p:grpSp>
      <p:cxnSp>
        <p:nvCxnSpPr>
          <p:cNvPr id="91" name="Straight Arrow Connector 90"/>
          <p:cNvCxnSpPr>
            <a:stCxn id="87" idx="3"/>
            <a:endCxn id="89" idx="1"/>
          </p:cNvCxnSpPr>
          <p:nvPr/>
        </p:nvCxnSpPr>
        <p:spPr>
          <a:xfrm>
            <a:off x="6570690" y="2194007"/>
            <a:ext cx="237368" cy="1148"/>
          </a:xfrm>
          <a:prstGeom prst="straightConnector1">
            <a:avLst/>
          </a:prstGeom>
          <a:ln w="19050">
            <a:solidFill>
              <a:schemeClr val="bg2">
                <a:lumMod val="50000"/>
              </a:schemeClr>
            </a:solidFill>
            <a:prstDash val="solid"/>
            <a:tailEnd type="arrow"/>
          </a:ln>
        </p:spPr>
        <p:style>
          <a:lnRef idx="1">
            <a:schemeClr val="dk1"/>
          </a:lnRef>
          <a:fillRef idx="0">
            <a:schemeClr val="dk1"/>
          </a:fillRef>
          <a:effectRef idx="0">
            <a:schemeClr val="dk1"/>
          </a:effectRef>
          <a:fontRef idx="minor">
            <a:schemeClr val="tx1"/>
          </a:fontRef>
        </p:style>
      </p:cxnSp>
      <p:cxnSp>
        <p:nvCxnSpPr>
          <p:cNvPr id="92" name="Straight Arrow Connector 91"/>
          <p:cNvCxnSpPr>
            <a:stCxn id="85" idx="3"/>
            <a:endCxn id="87" idx="1"/>
          </p:cNvCxnSpPr>
          <p:nvPr/>
        </p:nvCxnSpPr>
        <p:spPr>
          <a:xfrm>
            <a:off x="5474211" y="2189012"/>
            <a:ext cx="244531" cy="4995"/>
          </a:xfrm>
          <a:prstGeom prst="straightConnector1">
            <a:avLst/>
          </a:prstGeom>
          <a:ln w="19050">
            <a:solidFill>
              <a:schemeClr val="bg2">
                <a:lumMod val="50000"/>
              </a:schemeClr>
            </a:solidFill>
            <a:prstDash val="solid"/>
            <a:tailEnd type="arrow"/>
          </a:ln>
        </p:spPr>
        <p:style>
          <a:lnRef idx="1">
            <a:schemeClr val="dk1"/>
          </a:lnRef>
          <a:fillRef idx="0">
            <a:schemeClr val="dk1"/>
          </a:fillRef>
          <a:effectRef idx="0">
            <a:schemeClr val="dk1"/>
          </a:effectRef>
          <a:fontRef idx="minor">
            <a:schemeClr val="tx1"/>
          </a:fontRef>
        </p:style>
      </p:cxnSp>
      <p:grpSp>
        <p:nvGrpSpPr>
          <p:cNvPr id="13" name="Group 12"/>
          <p:cNvGrpSpPr/>
          <p:nvPr/>
        </p:nvGrpSpPr>
        <p:grpSpPr>
          <a:xfrm>
            <a:off x="4635477" y="1745364"/>
            <a:ext cx="838734" cy="887296"/>
            <a:chOff x="3617256" y="1973964"/>
            <a:chExt cx="838734" cy="887296"/>
          </a:xfrm>
        </p:grpSpPr>
        <p:sp>
          <p:nvSpPr>
            <p:cNvPr id="85" name="Rectangle 84"/>
            <p:cNvSpPr/>
            <p:nvPr/>
          </p:nvSpPr>
          <p:spPr>
            <a:xfrm>
              <a:off x="3617256" y="1973964"/>
              <a:ext cx="838734" cy="88729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2" name="TextBox 121"/>
            <p:cNvSpPr txBox="1"/>
            <p:nvPr/>
          </p:nvSpPr>
          <p:spPr>
            <a:xfrm>
              <a:off x="3772138" y="2226092"/>
              <a:ext cx="54534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900" b="1" dirty="0" smtClean="0">
                  <a:solidFill>
                    <a:srgbClr val="000000"/>
                  </a:solidFill>
                  <a:latin typeface="+mj-lt"/>
                </a:rPr>
                <a:t>Beach</a:t>
              </a:r>
            </a:p>
            <a:p>
              <a:pPr algn="ctr"/>
              <a:r>
                <a:rPr lang="en-US" sz="900" b="1" dirty="0" smtClean="0">
                  <a:solidFill>
                    <a:srgbClr val="000000"/>
                  </a:solidFill>
                  <a:latin typeface="+mj-lt"/>
                </a:rPr>
                <a:t>Zone</a:t>
              </a:r>
              <a:endParaRPr lang="en-US" sz="900" b="1" dirty="0">
                <a:solidFill>
                  <a:srgbClr val="000000"/>
                </a:solidFill>
                <a:latin typeface="+mj-lt"/>
              </a:endParaRPr>
            </a:p>
          </p:txBody>
        </p:sp>
      </p:grpSp>
      <p:grpSp>
        <p:nvGrpSpPr>
          <p:cNvPr id="14" name="Group 13"/>
          <p:cNvGrpSpPr/>
          <p:nvPr/>
        </p:nvGrpSpPr>
        <p:grpSpPr>
          <a:xfrm>
            <a:off x="5718742" y="1755354"/>
            <a:ext cx="851948" cy="877306"/>
            <a:chOff x="4700521" y="1983954"/>
            <a:chExt cx="851948" cy="877306"/>
          </a:xfrm>
        </p:grpSpPr>
        <p:sp>
          <p:nvSpPr>
            <p:cNvPr id="87" name="Rectangle 86"/>
            <p:cNvSpPr/>
            <p:nvPr/>
          </p:nvSpPr>
          <p:spPr>
            <a:xfrm>
              <a:off x="4700521" y="1983954"/>
              <a:ext cx="851948" cy="877306"/>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3" name="TextBox 122"/>
            <p:cNvSpPr txBox="1"/>
            <p:nvPr/>
          </p:nvSpPr>
          <p:spPr>
            <a:xfrm>
              <a:off x="4857414" y="2232234"/>
              <a:ext cx="54534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900" b="1" dirty="0" smtClean="0">
                  <a:solidFill>
                    <a:srgbClr val="000000"/>
                  </a:solidFill>
                  <a:latin typeface="+mj-lt"/>
                </a:rPr>
                <a:t>Beach</a:t>
              </a:r>
            </a:p>
            <a:p>
              <a:pPr algn="ctr"/>
              <a:r>
                <a:rPr lang="en-US" sz="900" b="1" dirty="0" smtClean="0">
                  <a:solidFill>
                    <a:srgbClr val="000000"/>
                  </a:solidFill>
                  <a:latin typeface="+mj-lt"/>
                </a:rPr>
                <a:t>Width</a:t>
              </a:r>
              <a:endParaRPr lang="en-US" sz="900" b="1" dirty="0">
                <a:solidFill>
                  <a:srgbClr val="000000"/>
                </a:solidFill>
                <a:latin typeface="+mj-lt"/>
              </a:endParaRPr>
            </a:p>
          </p:txBody>
        </p:sp>
      </p:grpSp>
      <p:grpSp>
        <p:nvGrpSpPr>
          <p:cNvPr id="15" name="Group 14"/>
          <p:cNvGrpSpPr/>
          <p:nvPr/>
        </p:nvGrpSpPr>
        <p:grpSpPr>
          <a:xfrm>
            <a:off x="6808057" y="1756502"/>
            <a:ext cx="844787" cy="877306"/>
            <a:chOff x="5789836" y="1985102"/>
            <a:chExt cx="844787" cy="877306"/>
          </a:xfrm>
        </p:grpSpPr>
        <p:sp>
          <p:nvSpPr>
            <p:cNvPr id="89" name="Rectangle 88"/>
            <p:cNvSpPr/>
            <p:nvPr/>
          </p:nvSpPr>
          <p:spPr>
            <a:xfrm>
              <a:off x="5789836" y="1985102"/>
              <a:ext cx="844787" cy="877306"/>
            </a:xfrm>
            <a:prstGeom prst="rect">
              <a:avLst/>
            </a:prstGeom>
            <a:blipFill dpi="0" rotWithShape="1">
              <a:blip r:embed="rId5"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4" name="TextBox 123"/>
            <p:cNvSpPr txBox="1"/>
            <p:nvPr/>
          </p:nvSpPr>
          <p:spPr>
            <a:xfrm>
              <a:off x="5848054" y="2299753"/>
              <a:ext cx="736099" cy="2308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900" b="1" dirty="0" smtClean="0">
                  <a:solidFill>
                    <a:srgbClr val="000000"/>
                  </a:solidFill>
                  <a:latin typeface="+mj-lt"/>
                </a:rPr>
                <a:t>Suitability</a:t>
              </a:r>
              <a:endParaRPr lang="en-US" sz="900" b="1" dirty="0">
                <a:solidFill>
                  <a:srgbClr val="000000"/>
                </a:solidFill>
                <a:latin typeface="+mj-lt"/>
              </a:endParaRPr>
            </a:p>
          </p:txBody>
        </p:sp>
      </p:grpSp>
      <p:cxnSp>
        <p:nvCxnSpPr>
          <p:cNvPr id="100" name="Straight Arrow Connector 99"/>
          <p:cNvCxnSpPr>
            <a:stCxn id="97" idx="3"/>
            <a:endCxn id="98" idx="1"/>
          </p:cNvCxnSpPr>
          <p:nvPr/>
        </p:nvCxnSpPr>
        <p:spPr>
          <a:xfrm>
            <a:off x="6572809" y="3798943"/>
            <a:ext cx="244531" cy="0"/>
          </a:xfrm>
          <a:prstGeom prst="straightConnector1">
            <a:avLst/>
          </a:prstGeom>
          <a:ln w="19050">
            <a:solidFill>
              <a:schemeClr val="bg2">
                <a:lumMod val="50000"/>
              </a:schemeClr>
            </a:solidFill>
            <a:prstDash val="solid"/>
            <a:tailEnd type="arrow"/>
          </a:ln>
        </p:spPr>
        <p:style>
          <a:lnRef idx="1">
            <a:schemeClr val="dk1"/>
          </a:lnRef>
          <a:fillRef idx="0">
            <a:schemeClr val="dk1"/>
          </a:fillRef>
          <a:effectRef idx="0">
            <a:schemeClr val="dk1"/>
          </a:effectRef>
          <a:fontRef idx="minor">
            <a:schemeClr val="tx1"/>
          </a:fontRef>
        </p:style>
      </p:cxnSp>
      <p:cxnSp>
        <p:nvCxnSpPr>
          <p:cNvPr id="104" name="Straight Arrow Connector 103"/>
          <p:cNvCxnSpPr>
            <a:stCxn id="103" idx="3"/>
            <a:endCxn id="97" idx="1"/>
          </p:cNvCxnSpPr>
          <p:nvPr/>
        </p:nvCxnSpPr>
        <p:spPr>
          <a:xfrm>
            <a:off x="5495115" y="3796577"/>
            <a:ext cx="232909" cy="2366"/>
          </a:xfrm>
          <a:prstGeom prst="straightConnector1">
            <a:avLst/>
          </a:prstGeom>
          <a:ln w="19050">
            <a:solidFill>
              <a:schemeClr val="bg2">
                <a:lumMod val="50000"/>
              </a:schemeClr>
            </a:solidFill>
            <a:prstDash val="solid"/>
            <a:tailEnd type="arrow"/>
          </a:ln>
        </p:spPr>
        <p:style>
          <a:lnRef idx="1">
            <a:schemeClr val="dk1"/>
          </a:lnRef>
          <a:fillRef idx="0">
            <a:schemeClr val="dk1"/>
          </a:fillRef>
          <a:effectRef idx="0">
            <a:schemeClr val="dk1"/>
          </a:effectRef>
          <a:fontRef idx="minor">
            <a:schemeClr val="tx1"/>
          </a:fontRef>
        </p:style>
      </p:cxnSp>
      <p:grpSp>
        <p:nvGrpSpPr>
          <p:cNvPr id="18" name="Group 17"/>
          <p:cNvGrpSpPr/>
          <p:nvPr/>
        </p:nvGrpSpPr>
        <p:grpSpPr>
          <a:xfrm>
            <a:off x="4650329" y="3352929"/>
            <a:ext cx="844786" cy="887296"/>
            <a:chOff x="3632108" y="3581529"/>
            <a:chExt cx="844786" cy="887296"/>
          </a:xfrm>
        </p:grpSpPr>
        <p:sp>
          <p:nvSpPr>
            <p:cNvPr id="103" name="Rectangle 102"/>
            <p:cNvSpPr/>
            <p:nvPr/>
          </p:nvSpPr>
          <p:spPr>
            <a:xfrm>
              <a:off x="3632108" y="3581529"/>
              <a:ext cx="844786" cy="887296"/>
            </a:xfrm>
            <a:prstGeom prst="rect">
              <a:avLst/>
            </a:prstGeom>
            <a:blipFill dpi="0" rotWithShape="1">
              <a:blip r:embed="rId6" cstate="print">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mj-lt"/>
              </a:endParaRPr>
            </a:p>
          </p:txBody>
        </p:sp>
        <p:sp>
          <p:nvSpPr>
            <p:cNvPr id="96" name="TextBox 95"/>
            <p:cNvSpPr txBox="1"/>
            <p:nvPr/>
          </p:nvSpPr>
          <p:spPr>
            <a:xfrm>
              <a:off x="3815715" y="3899953"/>
              <a:ext cx="441146" cy="2308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900" b="1" dirty="0" smtClean="0">
                  <a:solidFill>
                    <a:srgbClr val="000000"/>
                  </a:solidFill>
                  <a:latin typeface="+mj-lt"/>
                </a:rPr>
                <a:t>DEM</a:t>
              </a:r>
              <a:endParaRPr lang="en-US" sz="900" b="1" dirty="0">
                <a:solidFill>
                  <a:srgbClr val="000000"/>
                </a:solidFill>
                <a:latin typeface="+mj-lt"/>
              </a:endParaRPr>
            </a:p>
          </p:txBody>
        </p:sp>
      </p:grpSp>
      <p:grpSp>
        <p:nvGrpSpPr>
          <p:cNvPr id="19" name="Group 18"/>
          <p:cNvGrpSpPr/>
          <p:nvPr/>
        </p:nvGrpSpPr>
        <p:grpSpPr>
          <a:xfrm>
            <a:off x="5728023" y="3355295"/>
            <a:ext cx="844786" cy="887296"/>
            <a:chOff x="4709802" y="3583895"/>
            <a:chExt cx="844786" cy="887296"/>
          </a:xfrm>
        </p:grpSpPr>
        <p:sp>
          <p:nvSpPr>
            <p:cNvPr id="97" name="Rectangle 96"/>
            <p:cNvSpPr/>
            <p:nvPr/>
          </p:nvSpPr>
          <p:spPr>
            <a:xfrm>
              <a:off x="4709802" y="3583895"/>
              <a:ext cx="844786" cy="887296"/>
            </a:xfrm>
            <a:prstGeom prst="rect">
              <a:avLst/>
            </a:prstGeom>
            <a:blipFill dpi="0" rotWithShape="1">
              <a:blip r:embed="rId8"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8" name="TextBox 107"/>
            <p:cNvSpPr txBox="1"/>
            <p:nvPr/>
          </p:nvSpPr>
          <p:spPr>
            <a:xfrm>
              <a:off x="4865524" y="3896525"/>
              <a:ext cx="498855" cy="2308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900" b="1" dirty="0" smtClean="0">
                  <a:solidFill>
                    <a:srgbClr val="000000"/>
                  </a:solidFill>
                  <a:latin typeface="+mj-lt"/>
                </a:rPr>
                <a:t>Slope</a:t>
              </a:r>
              <a:endParaRPr lang="en-US" sz="900" b="1" dirty="0">
                <a:solidFill>
                  <a:srgbClr val="000000"/>
                </a:solidFill>
                <a:latin typeface="+mj-lt"/>
              </a:endParaRPr>
            </a:p>
          </p:txBody>
        </p:sp>
      </p:grpSp>
      <p:grpSp>
        <p:nvGrpSpPr>
          <p:cNvPr id="20" name="Group 19"/>
          <p:cNvGrpSpPr/>
          <p:nvPr/>
        </p:nvGrpSpPr>
        <p:grpSpPr>
          <a:xfrm>
            <a:off x="6817339" y="3355295"/>
            <a:ext cx="844786" cy="887296"/>
            <a:chOff x="5799118" y="3583895"/>
            <a:chExt cx="844786" cy="887296"/>
          </a:xfrm>
        </p:grpSpPr>
        <p:sp>
          <p:nvSpPr>
            <p:cNvPr id="98" name="Rectangle 97"/>
            <p:cNvSpPr/>
            <p:nvPr/>
          </p:nvSpPr>
          <p:spPr>
            <a:xfrm>
              <a:off x="5799118" y="3583895"/>
              <a:ext cx="844786" cy="887296"/>
            </a:xfrm>
            <a:prstGeom prst="rect">
              <a:avLst/>
            </a:prstGeom>
            <a:blipFill dpi="0" rotWithShape="1">
              <a:blip r:embed="rId9"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1" name="TextBox 110"/>
            <p:cNvSpPr txBox="1"/>
            <p:nvPr/>
          </p:nvSpPr>
          <p:spPr>
            <a:xfrm>
              <a:off x="5846376" y="3894618"/>
              <a:ext cx="762691" cy="2308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b="1" dirty="0" smtClean="0">
                  <a:solidFill>
                    <a:srgbClr val="000000"/>
                  </a:solidFill>
                  <a:latin typeface="+mj-lt"/>
                </a:rPr>
                <a:t>Suitability</a:t>
              </a:r>
              <a:endParaRPr lang="en-US" sz="900" b="1" dirty="0">
                <a:solidFill>
                  <a:srgbClr val="000000"/>
                </a:solidFill>
                <a:latin typeface="+mj-lt"/>
              </a:endParaRPr>
            </a:p>
          </p:txBody>
        </p:sp>
      </p:grpSp>
      <p:cxnSp>
        <p:nvCxnSpPr>
          <p:cNvPr id="79" name="Straight Arrow Connector 78"/>
          <p:cNvCxnSpPr>
            <a:stCxn id="76" idx="3"/>
            <a:endCxn id="77" idx="1"/>
          </p:cNvCxnSpPr>
          <p:nvPr/>
        </p:nvCxnSpPr>
        <p:spPr>
          <a:xfrm>
            <a:off x="5494782" y="5450947"/>
            <a:ext cx="244531" cy="0"/>
          </a:xfrm>
          <a:prstGeom prst="straightConnector1">
            <a:avLst/>
          </a:prstGeom>
          <a:ln w="19050">
            <a:solidFill>
              <a:schemeClr val="bg2">
                <a:lumMod val="50000"/>
              </a:schemeClr>
            </a:solidFill>
            <a:prstDash val="solid"/>
            <a:tailEnd type="arrow"/>
          </a:ln>
        </p:spPr>
        <p:style>
          <a:lnRef idx="1">
            <a:schemeClr val="dk1"/>
          </a:lnRef>
          <a:fillRef idx="0">
            <a:schemeClr val="dk1"/>
          </a:fillRef>
          <a:effectRef idx="0">
            <a:schemeClr val="dk1"/>
          </a:effectRef>
          <a:fontRef idx="minor">
            <a:schemeClr val="tx1"/>
          </a:fontRef>
        </p:style>
      </p:cxnSp>
      <p:cxnSp>
        <p:nvCxnSpPr>
          <p:cNvPr id="80" name="Straight Arrow Connector 79"/>
          <p:cNvCxnSpPr>
            <a:stCxn id="77" idx="3"/>
            <a:endCxn id="78" idx="1"/>
          </p:cNvCxnSpPr>
          <p:nvPr/>
        </p:nvCxnSpPr>
        <p:spPr>
          <a:xfrm>
            <a:off x="6584098" y="5450947"/>
            <a:ext cx="244531" cy="0"/>
          </a:xfrm>
          <a:prstGeom prst="straightConnector1">
            <a:avLst/>
          </a:prstGeom>
          <a:ln w="19050">
            <a:solidFill>
              <a:schemeClr val="bg2">
                <a:lumMod val="50000"/>
              </a:schemeClr>
            </a:solidFill>
            <a:prstDash val="solid"/>
            <a:tailEnd type="arrow"/>
          </a:ln>
        </p:spPr>
        <p:style>
          <a:lnRef idx="1">
            <a:schemeClr val="dk1"/>
          </a:lnRef>
          <a:fillRef idx="0">
            <a:schemeClr val="dk1"/>
          </a:fillRef>
          <a:effectRef idx="0">
            <a:schemeClr val="dk1"/>
          </a:effectRef>
          <a:fontRef idx="minor">
            <a:schemeClr val="tx1"/>
          </a:fontRef>
        </p:style>
      </p:cxnSp>
      <p:grpSp>
        <p:nvGrpSpPr>
          <p:cNvPr id="22" name="Group 21"/>
          <p:cNvGrpSpPr/>
          <p:nvPr/>
        </p:nvGrpSpPr>
        <p:grpSpPr>
          <a:xfrm>
            <a:off x="4649997" y="5007299"/>
            <a:ext cx="844785" cy="887296"/>
            <a:chOff x="3631776" y="5235899"/>
            <a:chExt cx="844785" cy="887296"/>
          </a:xfrm>
        </p:grpSpPr>
        <p:sp>
          <p:nvSpPr>
            <p:cNvPr id="76" name="Rectangle 75"/>
            <p:cNvSpPr/>
            <p:nvPr/>
          </p:nvSpPr>
          <p:spPr>
            <a:xfrm>
              <a:off x="3631776" y="5235899"/>
              <a:ext cx="844785" cy="887296"/>
            </a:xfrm>
            <a:prstGeom prst="rect">
              <a:avLst/>
            </a:prstGeom>
            <a:blipFill dpi="0" rotWithShape="1">
              <a:blip r:embed="rId10"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119" name="TextBox 118"/>
            <p:cNvSpPr txBox="1"/>
            <p:nvPr/>
          </p:nvSpPr>
          <p:spPr>
            <a:xfrm>
              <a:off x="3689504" y="5502758"/>
              <a:ext cx="72327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900" b="1" dirty="0" smtClean="0">
                  <a:solidFill>
                    <a:srgbClr val="000000"/>
                  </a:solidFill>
                  <a:latin typeface="+mj-lt"/>
                </a:rPr>
                <a:t>Dev.</a:t>
              </a:r>
            </a:p>
            <a:p>
              <a:pPr algn="ctr"/>
              <a:r>
                <a:rPr lang="en-US" sz="900" b="1" dirty="0" smtClean="0">
                  <a:solidFill>
                    <a:srgbClr val="000000"/>
                  </a:solidFill>
                  <a:latin typeface="+mj-lt"/>
                </a:rPr>
                <a:t>Boundary</a:t>
              </a:r>
              <a:endParaRPr lang="en-US" sz="900" b="1" dirty="0">
                <a:solidFill>
                  <a:srgbClr val="000000"/>
                </a:solidFill>
                <a:latin typeface="+mj-lt"/>
              </a:endParaRPr>
            </a:p>
          </p:txBody>
        </p:sp>
      </p:grpSp>
      <p:grpSp>
        <p:nvGrpSpPr>
          <p:cNvPr id="23" name="Group 22"/>
          <p:cNvGrpSpPr/>
          <p:nvPr/>
        </p:nvGrpSpPr>
        <p:grpSpPr>
          <a:xfrm>
            <a:off x="5739313" y="5007299"/>
            <a:ext cx="844785" cy="887296"/>
            <a:chOff x="4721092" y="5235899"/>
            <a:chExt cx="844785" cy="887296"/>
          </a:xfrm>
        </p:grpSpPr>
        <p:sp>
          <p:nvSpPr>
            <p:cNvPr id="77" name="Rectangle 76"/>
            <p:cNvSpPr/>
            <p:nvPr/>
          </p:nvSpPr>
          <p:spPr>
            <a:xfrm>
              <a:off x="4721092" y="5235899"/>
              <a:ext cx="844785" cy="887296"/>
            </a:xfrm>
            <a:prstGeom prst="rect">
              <a:avLst/>
            </a:prstGeom>
            <a:blipFill dpi="0" rotWithShape="1">
              <a:blip r:embed="rId11"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120" name="TextBox 119"/>
            <p:cNvSpPr txBox="1"/>
            <p:nvPr/>
          </p:nvSpPr>
          <p:spPr>
            <a:xfrm>
              <a:off x="4808231" y="5502758"/>
              <a:ext cx="66556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900" b="1" dirty="0" smtClean="0">
                  <a:solidFill>
                    <a:srgbClr val="000000"/>
                  </a:solidFill>
                  <a:latin typeface="+mj-lt"/>
                </a:rPr>
                <a:t>Distance</a:t>
              </a:r>
            </a:p>
            <a:p>
              <a:pPr algn="ctr"/>
              <a:r>
                <a:rPr lang="en-US" sz="900" b="1" dirty="0" smtClean="0">
                  <a:solidFill>
                    <a:srgbClr val="000000"/>
                  </a:solidFill>
                  <a:latin typeface="+mj-lt"/>
                </a:rPr>
                <a:t>to Dev.</a:t>
              </a:r>
              <a:endParaRPr lang="en-US" sz="900" b="1" dirty="0">
                <a:solidFill>
                  <a:srgbClr val="000000"/>
                </a:solidFill>
                <a:latin typeface="+mj-lt"/>
              </a:endParaRPr>
            </a:p>
          </p:txBody>
        </p:sp>
      </p:grpSp>
      <p:grpSp>
        <p:nvGrpSpPr>
          <p:cNvPr id="24" name="Group 23"/>
          <p:cNvGrpSpPr/>
          <p:nvPr/>
        </p:nvGrpSpPr>
        <p:grpSpPr>
          <a:xfrm>
            <a:off x="6828629" y="5007299"/>
            <a:ext cx="844785" cy="887296"/>
            <a:chOff x="5810408" y="5235899"/>
            <a:chExt cx="844785" cy="887296"/>
          </a:xfrm>
        </p:grpSpPr>
        <p:sp>
          <p:nvSpPr>
            <p:cNvPr id="78" name="Rectangle 77"/>
            <p:cNvSpPr/>
            <p:nvPr/>
          </p:nvSpPr>
          <p:spPr>
            <a:xfrm>
              <a:off x="5810408" y="5235899"/>
              <a:ext cx="844785" cy="887296"/>
            </a:xfrm>
            <a:prstGeom prst="rect">
              <a:avLst/>
            </a:prstGeom>
            <a:blipFill dpi="0" rotWithShape="1">
              <a:blip r:embed="rId12"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121" name="TextBox 120"/>
            <p:cNvSpPr txBox="1"/>
            <p:nvPr/>
          </p:nvSpPr>
          <p:spPr>
            <a:xfrm>
              <a:off x="5864751" y="5561687"/>
              <a:ext cx="736099" cy="2308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900" b="1" dirty="0" smtClean="0">
                  <a:solidFill>
                    <a:srgbClr val="000000"/>
                  </a:solidFill>
                  <a:latin typeface="+mj-lt"/>
                </a:rPr>
                <a:t>Suitability</a:t>
              </a:r>
              <a:endParaRPr lang="en-US" sz="900" b="1" dirty="0">
                <a:solidFill>
                  <a:srgbClr val="000000"/>
                </a:solidFill>
                <a:latin typeface="+mj-lt"/>
              </a:endParaRPr>
            </a:p>
          </p:txBody>
        </p:sp>
      </p:grpSp>
      <p:grpSp>
        <p:nvGrpSpPr>
          <p:cNvPr id="10" name="Group 9"/>
          <p:cNvGrpSpPr/>
          <p:nvPr/>
        </p:nvGrpSpPr>
        <p:grpSpPr>
          <a:xfrm>
            <a:off x="2162504" y="2411434"/>
            <a:ext cx="694400" cy="2739627"/>
            <a:chOff x="904593" y="2640034"/>
            <a:chExt cx="694400" cy="2739627"/>
          </a:xfrm>
        </p:grpSpPr>
        <p:cxnSp>
          <p:nvCxnSpPr>
            <p:cNvPr id="129" name="Straight Arrow Connector 128"/>
            <p:cNvCxnSpPr/>
            <p:nvPr/>
          </p:nvCxnSpPr>
          <p:spPr>
            <a:xfrm flipV="1">
              <a:off x="1270011" y="4495295"/>
              <a:ext cx="0" cy="884366"/>
            </a:xfrm>
            <a:prstGeom prst="straightConnector1">
              <a:avLst/>
            </a:prstGeom>
            <a:ln w="19050">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V="1">
              <a:off x="1598993" y="3889394"/>
              <a:ext cx="0" cy="1489778"/>
            </a:xfrm>
            <a:prstGeom prst="straightConnector1">
              <a:avLst/>
            </a:prstGeom>
            <a:ln w="19050">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a:off x="1437174" y="4541470"/>
              <a:ext cx="0" cy="837702"/>
            </a:xfrm>
            <a:prstGeom prst="straightConnector1">
              <a:avLst/>
            </a:prstGeom>
            <a:ln w="19050">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flipV="1">
              <a:off x="1071944" y="3886463"/>
              <a:ext cx="0" cy="1489778"/>
            </a:xfrm>
            <a:prstGeom prst="straightConnector1">
              <a:avLst/>
            </a:prstGeom>
            <a:ln w="19050">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a:off x="904593" y="2640034"/>
              <a:ext cx="0" cy="2739382"/>
            </a:xfrm>
            <a:prstGeom prst="straightConnector1">
              <a:avLst/>
            </a:prstGeom>
            <a:ln w="19050">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1460305" y="2850832"/>
            <a:ext cx="981877" cy="1021485"/>
            <a:chOff x="202394" y="3079432"/>
            <a:chExt cx="981877" cy="1021485"/>
          </a:xfrm>
        </p:grpSpPr>
        <p:grpSp>
          <p:nvGrpSpPr>
            <p:cNvPr id="4" name="Group 3"/>
            <p:cNvGrpSpPr/>
            <p:nvPr/>
          </p:nvGrpSpPr>
          <p:grpSpPr>
            <a:xfrm>
              <a:off x="202394" y="3079432"/>
              <a:ext cx="981877" cy="1021485"/>
              <a:chOff x="2072777" y="1372890"/>
              <a:chExt cx="1417052" cy="1474214"/>
            </a:xfrm>
          </p:grpSpPr>
          <p:sp>
            <p:nvSpPr>
              <p:cNvPr id="29" name="Rectangle 28"/>
              <p:cNvSpPr/>
              <p:nvPr/>
            </p:nvSpPr>
            <p:spPr>
              <a:xfrm>
                <a:off x="2270629" y="1566553"/>
                <a:ext cx="1219200" cy="1280551"/>
              </a:xfrm>
              <a:prstGeom prst="rect">
                <a:avLst/>
              </a:prstGeom>
              <a:blipFill dpi="0" rotWithShape="1">
                <a:blip r:embed="rId13"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28" name="Rectangle 27"/>
              <p:cNvSpPr/>
              <p:nvPr/>
            </p:nvSpPr>
            <p:spPr>
              <a:xfrm>
                <a:off x="2072777" y="1372890"/>
                <a:ext cx="1219200" cy="1280551"/>
              </a:xfrm>
              <a:prstGeom prst="rect">
                <a:avLst/>
              </a:prstGeom>
              <a:blipFill dpi="0" rotWithShape="1">
                <a:blip r:embed="rId8"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grpSp>
        <p:sp>
          <p:nvSpPr>
            <p:cNvPr id="145" name="TextBox 144"/>
            <p:cNvSpPr txBox="1"/>
            <p:nvPr/>
          </p:nvSpPr>
          <p:spPr>
            <a:xfrm>
              <a:off x="237500" y="3253691"/>
              <a:ext cx="774571" cy="5078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900" b="1" dirty="0" smtClean="0">
                  <a:solidFill>
                    <a:srgbClr val="000000"/>
                  </a:solidFill>
                  <a:latin typeface="+mj-lt"/>
                </a:rPr>
                <a:t>Slope</a:t>
              </a:r>
              <a:r>
                <a:rPr lang="en-US" sz="900" b="1" dirty="0">
                  <a:solidFill>
                    <a:srgbClr val="000000"/>
                  </a:solidFill>
                  <a:latin typeface="+mj-lt"/>
                </a:rPr>
                <a:t> </a:t>
              </a:r>
              <a:r>
                <a:rPr lang="en-US" sz="900" b="1" dirty="0" smtClean="0">
                  <a:solidFill>
                    <a:srgbClr val="000000"/>
                  </a:solidFill>
                  <a:latin typeface="+mj-lt"/>
                </a:rPr>
                <a:t>&amp; </a:t>
              </a:r>
            </a:p>
            <a:p>
              <a:pPr algn="ctr"/>
              <a:r>
                <a:rPr lang="en-US" sz="900" b="1" dirty="0" smtClean="0">
                  <a:solidFill>
                    <a:srgbClr val="000000"/>
                  </a:solidFill>
                  <a:latin typeface="+mj-lt"/>
                </a:rPr>
                <a:t>Aspect</a:t>
              </a:r>
            </a:p>
            <a:p>
              <a:pPr algn="ctr"/>
              <a:r>
                <a:rPr lang="en-US" sz="900" b="1" dirty="0" smtClean="0">
                  <a:solidFill>
                    <a:srgbClr val="000000"/>
                  </a:solidFill>
                  <a:latin typeface="+mj-lt"/>
                </a:rPr>
                <a:t>Anomalies</a:t>
              </a:r>
              <a:endParaRPr lang="en-US" sz="900" b="1" dirty="0">
                <a:solidFill>
                  <a:srgbClr val="000000"/>
                </a:solidFill>
                <a:latin typeface="+mj-lt"/>
              </a:endParaRPr>
            </a:p>
          </p:txBody>
        </p:sp>
      </p:grpSp>
      <p:grpSp>
        <p:nvGrpSpPr>
          <p:cNvPr id="2" name="Group 1"/>
          <p:cNvGrpSpPr/>
          <p:nvPr/>
        </p:nvGrpSpPr>
        <p:grpSpPr>
          <a:xfrm>
            <a:off x="2038757" y="1755566"/>
            <a:ext cx="844785" cy="887296"/>
            <a:chOff x="622586" y="1798796"/>
            <a:chExt cx="844785" cy="887296"/>
          </a:xfrm>
        </p:grpSpPr>
        <p:sp>
          <p:nvSpPr>
            <p:cNvPr id="26" name="Rectangle 25"/>
            <p:cNvSpPr/>
            <p:nvPr/>
          </p:nvSpPr>
          <p:spPr>
            <a:xfrm>
              <a:off x="622586" y="1798796"/>
              <a:ext cx="844785" cy="887296"/>
            </a:xfrm>
            <a:prstGeom prst="rect">
              <a:avLst/>
            </a:prstGeom>
            <a:blipFill dpi="0" rotWithShape="1">
              <a:blip r:embed="rId6" cstate="print">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146" name="TextBox 145"/>
            <p:cNvSpPr txBox="1"/>
            <p:nvPr/>
          </p:nvSpPr>
          <p:spPr>
            <a:xfrm>
              <a:off x="820004" y="2119848"/>
              <a:ext cx="441146" cy="2308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900" b="1" dirty="0" smtClean="0">
                  <a:solidFill>
                    <a:srgbClr val="000000"/>
                  </a:solidFill>
                  <a:latin typeface="+mj-lt"/>
                </a:rPr>
                <a:t>DEM</a:t>
              </a:r>
              <a:endParaRPr lang="en-US" sz="900" b="1" dirty="0">
                <a:solidFill>
                  <a:srgbClr val="000000"/>
                </a:solidFill>
                <a:latin typeface="+mj-lt"/>
              </a:endParaRPr>
            </a:p>
          </p:txBody>
        </p:sp>
      </p:grpSp>
      <p:grpSp>
        <p:nvGrpSpPr>
          <p:cNvPr id="3" name="Group 2"/>
          <p:cNvGrpSpPr/>
          <p:nvPr/>
        </p:nvGrpSpPr>
        <p:grpSpPr>
          <a:xfrm>
            <a:off x="2074912" y="4080287"/>
            <a:ext cx="849013" cy="887296"/>
            <a:chOff x="658741" y="4123517"/>
            <a:chExt cx="849013" cy="887296"/>
          </a:xfrm>
        </p:grpSpPr>
        <p:sp>
          <p:nvSpPr>
            <p:cNvPr id="31" name="Rectangle 30"/>
            <p:cNvSpPr/>
            <p:nvPr/>
          </p:nvSpPr>
          <p:spPr>
            <a:xfrm>
              <a:off x="658741" y="4123517"/>
              <a:ext cx="849013" cy="887296"/>
            </a:xfrm>
            <a:prstGeom prst="rect">
              <a:avLst/>
            </a:prstGeom>
            <a:blipFill dpi="0" rotWithShape="1">
              <a:blip r:embed="rId14"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153" name="TextBox 152"/>
            <p:cNvSpPr txBox="1"/>
            <p:nvPr/>
          </p:nvSpPr>
          <p:spPr>
            <a:xfrm>
              <a:off x="769054" y="4458199"/>
              <a:ext cx="657552" cy="2308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900" b="1" dirty="0" smtClean="0">
                  <a:solidFill>
                    <a:srgbClr val="000000"/>
                  </a:solidFill>
                  <a:latin typeface="+mj-lt"/>
                </a:rPr>
                <a:t>Imagery</a:t>
              </a:r>
              <a:endParaRPr lang="en-US" sz="900" b="1" dirty="0">
                <a:solidFill>
                  <a:srgbClr val="000000"/>
                </a:solidFill>
                <a:latin typeface="+mj-lt"/>
              </a:endParaRPr>
            </a:p>
          </p:txBody>
        </p:sp>
      </p:grpSp>
      <p:grpSp>
        <p:nvGrpSpPr>
          <p:cNvPr id="5" name="Group 4"/>
          <p:cNvGrpSpPr/>
          <p:nvPr/>
        </p:nvGrpSpPr>
        <p:grpSpPr>
          <a:xfrm>
            <a:off x="2074912" y="5172612"/>
            <a:ext cx="844785" cy="887296"/>
            <a:chOff x="658741" y="5215842"/>
            <a:chExt cx="844785" cy="887296"/>
          </a:xfrm>
        </p:grpSpPr>
        <p:sp>
          <p:nvSpPr>
            <p:cNvPr id="41" name="Rectangle 40"/>
            <p:cNvSpPr/>
            <p:nvPr/>
          </p:nvSpPr>
          <p:spPr>
            <a:xfrm>
              <a:off x="658741" y="5215842"/>
              <a:ext cx="844785" cy="887296"/>
            </a:xfrm>
            <a:prstGeom prst="rect">
              <a:avLst/>
            </a:prstGeom>
            <a:blipFill dpi="0" rotWithShape="1">
              <a:blip r:embed="rId15"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155" name="TextBox 154"/>
            <p:cNvSpPr txBox="1"/>
            <p:nvPr/>
          </p:nvSpPr>
          <p:spPr>
            <a:xfrm>
              <a:off x="773962" y="5467970"/>
              <a:ext cx="57740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900" b="1" dirty="0" smtClean="0">
                  <a:solidFill>
                    <a:srgbClr val="000000"/>
                  </a:solidFill>
                  <a:latin typeface="+mj-lt"/>
                </a:rPr>
                <a:t>Beach </a:t>
              </a:r>
            </a:p>
            <a:p>
              <a:pPr algn="ctr"/>
              <a:r>
                <a:rPr lang="en-US" sz="900" b="1" dirty="0" smtClean="0">
                  <a:solidFill>
                    <a:srgbClr val="000000"/>
                  </a:solidFill>
                  <a:latin typeface="+mj-lt"/>
                </a:rPr>
                <a:t>Zone</a:t>
              </a:r>
              <a:endParaRPr lang="en-US" sz="900" b="1" dirty="0">
                <a:solidFill>
                  <a:srgbClr val="000000"/>
                </a:solidFill>
                <a:latin typeface="+mj-lt"/>
              </a:endParaRPr>
            </a:p>
          </p:txBody>
        </p:sp>
      </p:grpSp>
      <p:grpSp>
        <p:nvGrpSpPr>
          <p:cNvPr id="6" name="Group 5"/>
          <p:cNvGrpSpPr/>
          <p:nvPr/>
        </p:nvGrpSpPr>
        <p:grpSpPr>
          <a:xfrm>
            <a:off x="2593175" y="2985021"/>
            <a:ext cx="844785" cy="887296"/>
            <a:chOff x="4406416" y="1729976"/>
            <a:chExt cx="844785" cy="887296"/>
          </a:xfrm>
        </p:grpSpPr>
        <p:sp>
          <p:nvSpPr>
            <p:cNvPr id="107" name="Rectangle 106"/>
            <p:cNvSpPr/>
            <p:nvPr/>
          </p:nvSpPr>
          <p:spPr>
            <a:xfrm>
              <a:off x="4406416" y="1729976"/>
              <a:ext cx="844785" cy="887296"/>
            </a:xfrm>
            <a:prstGeom prst="rect">
              <a:avLst/>
            </a:prstGeom>
            <a:blipFill dpi="0" rotWithShape="1">
              <a:blip r:embed="rId16" cstate="print">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mj-lt"/>
              </a:endParaRPr>
            </a:p>
          </p:txBody>
        </p:sp>
        <p:sp>
          <p:nvSpPr>
            <p:cNvPr id="112" name="TextBox 111"/>
            <p:cNvSpPr txBox="1"/>
            <p:nvPr/>
          </p:nvSpPr>
          <p:spPr>
            <a:xfrm>
              <a:off x="4487209" y="2057601"/>
              <a:ext cx="683200" cy="2308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900" b="1" dirty="0" smtClean="0">
                  <a:solidFill>
                    <a:srgbClr val="000000"/>
                  </a:solidFill>
                  <a:latin typeface="+mj-lt"/>
                </a:rPr>
                <a:t>Contours</a:t>
              </a:r>
            </a:p>
          </p:txBody>
        </p:sp>
      </p:grpSp>
      <p:sp>
        <p:nvSpPr>
          <p:cNvPr id="177" name="Rectangle 176"/>
          <p:cNvSpPr/>
          <p:nvPr/>
        </p:nvSpPr>
        <p:spPr>
          <a:xfrm>
            <a:off x="3074282" y="1385526"/>
            <a:ext cx="246053" cy="246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14375" y="1181100"/>
            <a:ext cx="7667625" cy="5219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489736" y="1955481"/>
            <a:ext cx="7542975" cy="4242925"/>
            <a:chOff x="599179" y="1191668"/>
            <a:chExt cx="7954952" cy="4474662"/>
          </a:xfrm>
        </p:grpSpPr>
        <p:pic>
          <p:nvPicPr>
            <p:cNvPr id="213" name="Picture 212"/>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599179" y="1191668"/>
              <a:ext cx="7954952" cy="4474662"/>
            </a:xfrm>
            <a:prstGeom prst="rect">
              <a:avLst/>
            </a:prstGeom>
            <a:ln>
              <a:noFill/>
            </a:ln>
          </p:spPr>
        </p:pic>
        <p:sp>
          <p:nvSpPr>
            <p:cNvPr id="214" name="TextBox 213"/>
            <p:cNvSpPr txBox="1"/>
            <p:nvPr/>
          </p:nvSpPr>
          <p:spPr>
            <a:xfrm rot="19693810">
              <a:off x="1599820" y="3507923"/>
              <a:ext cx="706990" cy="324587"/>
            </a:xfrm>
            <a:prstGeom prst="rect">
              <a:avLst/>
            </a:prstGeom>
            <a:noFill/>
            <a:ln>
              <a:noFill/>
            </a:ln>
          </p:spPr>
          <p:txBody>
            <a:bodyPr wrap="none" rtlCol="0">
              <a:spAutoFit/>
            </a:bodyPr>
            <a:lstStyle/>
            <a:p>
              <a:r>
                <a:rPr lang="en-US" b="1" dirty="0" smtClean="0">
                  <a:latin typeface="+mj-lt"/>
                  <a:cs typeface="Arial Bold" panose="020B0704020202020204" pitchFamily="34" charset="0"/>
                </a:rPr>
                <a:t>Slope</a:t>
              </a:r>
              <a:endParaRPr lang="en-US" b="1" dirty="0">
                <a:latin typeface="+mj-lt"/>
                <a:cs typeface="Arial Bold" panose="020B0704020202020204" pitchFamily="34" charset="0"/>
              </a:endParaRPr>
            </a:p>
          </p:txBody>
        </p:sp>
      </p:grpSp>
      <p:grpSp>
        <p:nvGrpSpPr>
          <p:cNvPr id="215" name="Group 214"/>
          <p:cNvGrpSpPr/>
          <p:nvPr/>
        </p:nvGrpSpPr>
        <p:grpSpPr>
          <a:xfrm>
            <a:off x="489736" y="1955481"/>
            <a:ext cx="7542975" cy="4242923"/>
            <a:chOff x="603833" y="1191668"/>
            <a:chExt cx="7954952" cy="4474660"/>
          </a:xfrm>
        </p:grpSpPr>
        <p:pic>
          <p:nvPicPr>
            <p:cNvPr id="216" name="Picture 215"/>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603833" y="1191668"/>
              <a:ext cx="7954952" cy="4474660"/>
            </a:xfrm>
            <a:prstGeom prst="rect">
              <a:avLst/>
            </a:prstGeom>
            <a:ln>
              <a:noFill/>
            </a:ln>
          </p:spPr>
        </p:pic>
        <p:sp>
          <p:nvSpPr>
            <p:cNvPr id="217" name="TextBox 216"/>
            <p:cNvSpPr txBox="1"/>
            <p:nvPr/>
          </p:nvSpPr>
          <p:spPr>
            <a:xfrm rot="19693810">
              <a:off x="923707" y="2940646"/>
              <a:ext cx="2522646" cy="324587"/>
            </a:xfrm>
            <a:prstGeom prst="rect">
              <a:avLst/>
            </a:prstGeom>
            <a:noFill/>
            <a:ln>
              <a:noFill/>
            </a:ln>
          </p:spPr>
          <p:txBody>
            <a:bodyPr wrap="none" rtlCol="0">
              <a:spAutoFit/>
            </a:bodyPr>
            <a:lstStyle/>
            <a:p>
              <a:r>
                <a:rPr lang="en-US" b="1" dirty="0" smtClean="0">
                  <a:latin typeface="+mj-lt"/>
                  <a:cs typeface="Arial Bold" panose="020B0704020202020204" pitchFamily="34" charset="0"/>
                </a:rPr>
                <a:t>Distance to Development</a:t>
              </a:r>
              <a:endParaRPr lang="en-US" b="1" dirty="0">
                <a:latin typeface="+mj-lt"/>
                <a:cs typeface="Arial Bold" panose="020B0704020202020204" pitchFamily="34" charset="0"/>
              </a:endParaRPr>
            </a:p>
          </p:txBody>
        </p:sp>
      </p:grpSp>
      <p:grpSp>
        <p:nvGrpSpPr>
          <p:cNvPr id="218" name="Group 217"/>
          <p:cNvGrpSpPr/>
          <p:nvPr/>
        </p:nvGrpSpPr>
        <p:grpSpPr>
          <a:xfrm>
            <a:off x="489736" y="1955481"/>
            <a:ext cx="7542977" cy="4242925"/>
            <a:chOff x="596211" y="1191668"/>
            <a:chExt cx="7954954" cy="4474662"/>
          </a:xfrm>
        </p:grpSpPr>
        <p:pic>
          <p:nvPicPr>
            <p:cNvPr id="219" name="Picture 218"/>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596211" y="1191668"/>
              <a:ext cx="7954954" cy="4474662"/>
            </a:xfrm>
            <a:prstGeom prst="rect">
              <a:avLst/>
            </a:prstGeom>
            <a:ln>
              <a:noFill/>
            </a:ln>
          </p:spPr>
        </p:pic>
        <p:sp>
          <p:nvSpPr>
            <p:cNvPr id="220" name="TextBox 219"/>
            <p:cNvSpPr txBox="1"/>
            <p:nvPr/>
          </p:nvSpPr>
          <p:spPr>
            <a:xfrm rot="19693810">
              <a:off x="1531086" y="2668255"/>
              <a:ext cx="706990" cy="324587"/>
            </a:xfrm>
            <a:prstGeom prst="rect">
              <a:avLst/>
            </a:prstGeom>
            <a:noFill/>
            <a:ln>
              <a:noFill/>
            </a:ln>
          </p:spPr>
          <p:txBody>
            <a:bodyPr wrap="none" rtlCol="0">
              <a:spAutoFit/>
            </a:bodyPr>
            <a:lstStyle/>
            <a:p>
              <a:r>
                <a:rPr lang="en-US" b="1" dirty="0" smtClean="0">
                  <a:latin typeface="+mj-lt"/>
                  <a:cs typeface="Arial Bold" panose="020B0704020202020204" pitchFamily="34" charset="0"/>
                </a:rPr>
                <a:t>Width</a:t>
              </a:r>
              <a:endParaRPr lang="en-US" b="1" dirty="0">
                <a:latin typeface="+mj-lt"/>
                <a:cs typeface="Arial Bold" panose="020B0704020202020204" pitchFamily="34" charset="0"/>
              </a:endParaRPr>
            </a:p>
          </p:txBody>
        </p:sp>
      </p:grpSp>
      <p:grpSp>
        <p:nvGrpSpPr>
          <p:cNvPr id="221" name="Group 220"/>
          <p:cNvGrpSpPr/>
          <p:nvPr/>
        </p:nvGrpSpPr>
        <p:grpSpPr>
          <a:xfrm>
            <a:off x="489736" y="1955481"/>
            <a:ext cx="7542988" cy="4242930"/>
            <a:chOff x="-2782600" y="2393756"/>
            <a:chExt cx="7954965" cy="4474668"/>
          </a:xfrm>
        </p:grpSpPr>
        <p:pic>
          <p:nvPicPr>
            <p:cNvPr id="222" name="Picture 221"/>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2782600" y="2393756"/>
              <a:ext cx="7954965" cy="4474668"/>
            </a:xfrm>
            <a:prstGeom prst="rect">
              <a:avLst/>
            </a:prstGeom>
            <a:ln>
              <a:noFill/>
            </a:ln>
          </p:spPr>
        </p:pic>
        <p:sp>
          <p:nvSpPr>
            <p:cNvPr id="223" name="TextBox 222"/>
            <p:cNvSpPr txBox="1"/>
            <p:nvPr/>
          </p:nvSpPr>
          <p:spPr>
            <a:xfrm rot="19909667">
              <a:off x="-2135369" y="3972242"/>
              <a:ext cx="2519264" cy="324587"/>
            </a:xfrm>
            <a:prstGeom prst="rect">
              <a:avLst/>
            </a:prstGeom>
            <a:noFill/>
            <a:ln>
              <a:noFill/>
            </a:ln>
          </p:spPr>
          <p:txBody>
            <a:bodyPr wrap="none" rtlCol="0">
              <a:spAutoFit/>
            </a:bodyPr>
            <a:lstStyle/>
            <a:p>
              <a:r>
                <a:rPr lang="en-US" b="1" dirty="0" smtClean="0">
                  <a:latin typeface="+mj-lt"/>
                  <a:cs typeface="Arial Bold" panose="020B0704020202020204" pitchFamily="34" charset="0"/>
                </a:rPr>
                <a:t>Overall Nesting Suitability</a:t>
              </a:r>
              <a:endParaRPr lang="en-US" b="1" dirty="0">
                <a:latin typeface="+mj-lt"/>
                <a:cs typeface="Arial Bold" panose="020B0704020202020204" pitchFamily="34" charset="0"/>
              </a:endParaRPr>
            </a:p>
          </p:txBody>
        </p:sp>
      </p:grpSp>
      <p:grpSp>
        <p:nvGrpSpPr>
          <p:cNvPr id="224" name="Group 223"/>
          <p:cNvGrpSpPr/>
          <p:nvPr/>
        </p:nvGrpSpPr>
        <p:grpSpPr>
          <a:xfrm>
            <a:off x="123092" y="1635369"/>
            <a:ext cx="8440616" cy="4898123"/>
            <a:chOff x="123092" y="1635369"/>
            <a:chExt cx="8440616" cy="4898123"/>
          </a:xfrm>
        </p:grpSpPr>
        <p:sp>
          <p:nvSpPr>
            <p:cNvPr id="225" name="Freeform 224"/>
            <p:cNvSpPr/>
            <p:nvPr/>
          </p:nvSpPr>
          <p:spPr>
            <a:xfrm>
              <a:off x="123092" y="1635369"/>
              <a:ext cx="4919761" cy="2514600"/>
            </a:xfrm>
            <a:custGeom>
              <a:avLst/>
              <a:gdLst>
                <a:gd name="connsiteX0" fmla="*/ 307731 w 4919761"/>
                <a:gd name="connsiteY0" fmla="*/ 2417885 h 2514600"/>
                <a:gd name="connsiteX1" fmla="*/ 307731 w 4919761"/>
                <a:gd name="connsiteY1" fmla="*/ 2417885 h 2514600"/>
                <a:gd name="connsiteX2" fmla="*/ 483577 w 4919761"/>
                <a:gd name="connsiteY2" fmla="*/ 2373923 h 2514600"/>
                <a:gd name="connsiteX3" fmla="*/ 518746 w 4919761"/>
                <a:gd name="connsiteY3" fmla="*/ 2356339 h 2514600"/>
                <a:gd name="connsiteX4" fmla="*/ 545123 w 4919761"/>
                <a:gd name="connsiteY4" fmla="*/ 2347546 h 2514600"/>
                <a:gd name="connsiteX5" fmla="*/ 668216 w 4919761"/>
                <a:gd name="connsiteY5" fmla="*/ 2277208 h 2514600"/>
                <a:gd name="connsiteX6" fmla="*/ 738554 w 4919761"/>
                <a:gd name="connsiteY6" fmla="*/ 2242039 h 2514600"/>
                <a:gd name="connsiteX7" fmla="*/ 791308 w 4919761"/>
                <a:gd name="connsiteY7" fmla="*/ 2180493 h 2514600"/>
                <a:gd name="connsiteX8" fmla="*/ 835270 w 4919761"/>
                <a:gd name="connsiteY8" fmla="*/ 2154116 h 2514600"/>
                <a:gd name="connsiteX9" fmla="*/ 896816 w 4919761"/>
                <a:gd name="connsiteY9" fmla="*/ 2110154 h 2514600"/>
                <a:gd name="connsiteX10" fmla="*/ 949570 w 4919761"/>
                <a:gd name="connsiteY10" fmla="*/ 2092569 h 2514600"/>
                <a:gd name="connsiteX11" fmla="*/ 975946 w 4919761"/>
                <a:gd name="connsiteY11" fmla="*/ 2074985 h 2514600"/>
                <a:gd name="connsiteX12" fmla="*/ 1011116 w 4919761"/>
                <a:gd name="connsiteY12" fmla="*/ 2066193 h 2514600"/>
                <a:gd name="connsiteX13" fmla="*/ 1063870 w 4919761"/>
                <a:gd name="connsiteY13" fmla="*/ 2048608 h 2514600"/>
                <a:gd name="connsiteX14" fmla="*/ 1090246 w 4919761"/>
                <a:gd name="connsiteY14" fmla="*/ 2039816 h 2514600"/>
                <a:gd name="connsiteX15" fmla="*/ 1125416 w 4919761"/>
                <a:gd name="connsiteY15" fmla="*/ 2022231 h 2514600"/>
                <a:gd name="connsiteX16" fmla="*/ 1151793 w 4919761"/>
                <a:gd name="connsiteY16" fmla="*/ 2004646 h 2514600"/>
                <a:gd name="connsiteX17" fmla="*/ 1266093 w 4919761"/>
                <a:gd name="connsiteY17" fmla="*/ 1951893 h 2514600"/>
                <a:gd name="connsiteX18" fmla="*/ 1389185 w 4919761"/>
                <a:gd name="connsiteY18" fmla="*/ 1872762 h 2514600"/>
                <a:gd name="connsiteX19" fmla="*/ 1424354 w 4919761"/>
                <a:gd name="connsiteY19" fmla="*/ 1846385 h 2514600"/>
                <a:gd name="connsiteX20" fmla="*/ 1512277 w 4919761"/>
                <a:gd name="connsiteY20" fmla="*/ 1802423 h 2514600"/>
                <a:gd name="connsiteX21" fmla="*/ 1547446 w 4919761"/>
                <a:gd name="connsiteY21" fmla="*/ 1784839 h 2514600"/>
                <a:gd name="connsiteX22" fmla="*/ 1600200 w 4919761"/>
                <a:gd name="connsiteY22" fmla="*/ 1732085 h 2514600"/>
                <a:gd name="connsiteX23" fmla="*/ 1670539 w 4919761"/>
                <a:gd name="connsiteY23" fmla="*/ 1679331 h 2514600"/>
                <a:gd name="connsiteX24" fmla="*/ 1696916 w 4919761"/>
                <a:gd name="connsiteY24" fmla="*/ 1661746 h 2514600"/>
                <a:gd name="connsiteX25" fmla="*/ 1811216 w 4919761"/>
                <a:gd name="connsiteY25" fmla="*/ 1565031 h 2514600"/>
                <a:gd name="connsiteX26" fmla="*/ 1811216 w 4919761"/>
                <a:gd name="connsiteY26" fmla="*/ 1565031 h 2514600"/>
                <a:gd name="connsiteX27" fmla="*/ 1872762 w 4919761"/>
                <a:gd name="connsiteY27" fmla="*/ 1529862 h 2514600"/>
                <a:gd name="connsiteX28" fmla="*/ 1899139 w 4919761"/>
                <a:gd name="connsiteY28" fmla="*/ 1503485 h 2514600"/>
                <a:gd name="connsiteX29" fmla="*/ 1960685 w 4919761"/>
                <a:gd name="connsiteY29" fmla="*/ 1485900 h 2514600"/>
                <a:gd name="connsiteX30" fmla="*/ 1987062 w 4919761"/>
                <a:gd name="connsiteY30" fmla="*/ 1459523 h 2514600"/>
                <a:gd name="connsiteX31" fmla="*/ 2048608 w 4919761"/>
                <a:gd name="connsiteY31" fmla="*/ 1433146 h 2514600"/>
                <a:gd name="connsiteX32" fmla="*/ 2118946 w 4919761"/>
                <a:gd name="connsiteY32" fmla="*/ 1406769 h 2514600"/>
                <a:gd name="connsiteX33" fmla="*/ 2189285 w 4919761"/>
                <a:gd name="connsiteY33" fmla="*/ 1362808 h 2514600"/>
                <a:gd name="connsiteX34" fmla="*/ 2215662 w 4919761"/>
                <a:gd name="connsiteY34" fmla="*/ 1345223 h 2514600"/>
                <a:gd name="connsiteX35" fmla="*/ 2286000 w 4919761"/>
                <a:gd name="connsiteY35" fmla="*/ 1318846 h 2514600"/>
                <a:gd name="connsiteX36" fmla="*/ 2356339 w 4919761"/>
                <a:gd name="connsiteY36" fmla="*/ 1283677 h 2514600"/>
                <a:gd name="connsiteX37" fmla="*/ 2470639 w 4919761"/>
                <a:gd name="connsiteY37" fmla="*/ 1248508 h 2514600"/>
                <a:gd name="connsiteX38" fmla="*/ 2497016 w 4919761"/>
                <a:gd name="connsiteY38" fmla="*/ 1230923 h 2514600"/>
                <a:gd name="connsiteX39" fmla="*/ 2593731 w 4919761"/>
                <a:gd name="connsiteY39" fmla="*/ 1204546 h 2514600"/>
                <a:gd name="connsiteX40" fmla="*/ 2620108 w 4919761"/>
                <a:gd name="connsiteY40" fmla="*/ 1195754 h 2514600"/>
                <a:gd name="connsiteX41" fmla="*/ 2655277 w 4919761"/>
                <a:gd name="connsiteY41" fmla="*/ 1186962 h 2514600"/>
                <a:gd name="connsiteX42" fmla="*/ 2699239 w 4919761"/>
                <a:gd name="connsiteY42" fmla="*/ 1169377 h 2514600"/>
                <a:gd name="connsiteX43" fmla="*/ 2743200 w 4919761"/>
                <a:gd name="connsiteY43" fmla="*/ 1160585 h 2514600"/>
                <a:gd name="connsiteX44" fmla="*/ 2795954 w 4919761"/>
                <a:gd name="connsiteY44" fmla="*/ 1134208 h 2514600"/>
                <a:gd name="connsiteX45" fmla="*/ 2866293 w 4919761"/>
                <a:gd name="connsiteY45" fmla="*/ 1099039 h 2514600"/>
                <a:gd name="connsiteX46" fmla="*/ 2910254 w 4919761"/>
                <a:gd name="connsiteY46" fmla="*/ 1081454 h 2514600"/>
                <a:gd name="connsiteX47" fmla="*/ 2980593 w 4919761"/>
                <a:gd name="connsiteY47" fmla="*/ 1028700 h 2514600"/>
                <a:gd name="connsiteX48" fmla="*/ 3024554 w 4919761"/>
                <a:gd name="connsiteY48" fmla="*/ 1002323 h 2514600"/>
                <a:gd name="connsiteX49" fmla="*/ 3050931 w 4919761"/>
                <a:gd name="connsiteY49" fmla="*/ 984739 h 2514600"/>
                <a:gd name="connsiteX50" fmla="*/ 3086100 w 4919761"/>
                <a:gd name="connsiteY50" fmla="*/ 975946 h 2514600"/>
                <a:gd name="connsiteX51" fmla="*/ 3112477 w 4919761"/>
                <a:gd name="connsiteY51" fmla="*/ 967154 h 2514600"/>
                <a:gd name="connsiteX52" fmla="*/ 3165231 w 4919761"/>
                <a:gd name="connsiteY52" fmla="*/ 940777 h 2514600"/>
                <a:gd name="connsiteX53" fmla="*/ 3244362 w 4919761"/>
                <a:gd name="connsiteY53" fmla="*/ 914400 h 2514600"/>
                <a:gd name="connsiteX54" fmla="*/ 3305908 w 4919761"/>
                <a:gd name="connsiteY54" fmla="*/ 888023 h 2514600"/>
                <a:gd name="connsiteX55" fmla="*/ 3349870 w 4919761"/>
                <a:gd name="connsiteY55" fmla="*/ 861646 h 2514600"/>
                <a:gd name="connsiteX56" fmla="*/ 3385039 w 4919761"/>
                <a:gd name="connsiteY56" fmla="*/ 844062 h 2514600"/>
                <a:gd name="connsiteX57" fmla="*/ 3464170 w 4919761"/>
                <a:gd name="connsiteY57" fmla="*/ 782516 h 2514600"/>
                <a:gd name="connsiteX58" fmla="*/ 3499339 w 4919761"/>
                <a:gd name="connsiteY58" fmla="*/ 756139 h 2514600"/>
                <a:gd name="connsiteX59" fmla="*/ 3578470 w 4919761"/>
                <a:gd name="connsiteY59" fmla="*/ 712177 h 2514600"/>
                <a:gd name="connsiteX60" fmla="*/ 3666393 w 4919761"/>
                <a:gd name="connsiteY60" fmla="*/ 659423 h 2514600"/>
                <a:gd name="connsiteX61" fmla="*/ 3701562 w 4919761"/>
                <a:gd name="connsiteY61" fmla="*/ 641839 h 2514600"/>
                <a:gd name="connsiteX62" fmla="*/ 3763108 w 4919761"/>
                <a:gd name="connsiteY62" fmla="*/ 624254 h 2514600"/>
                <a:gd name="connsiteX63" fmla="*/ 3824654 w 4919761"/>
                <a:gd name="connsiteY63" fmla="*/ 597877 h 2514600"/>
                <a:gd name="connsiteX64" fmla="*/ 3886200 w 4919761"/>
                <a:gd name="connsiteY64" fmla="*/ 589085 h 2514600"/>
                <a:gd name="connsiteX65" fmla="*/ 4018085 w 4919761"/>
                <a:gd name="connsiteY65" fmla="*/ 562708 h 2514600"/>
                <a:gd name="connsiteX66" fmla="*/ 4044462 w 4919761"/>
                <a:gd name="connsiteY66" fmla="*/ 545123 h 2514600"/>
                <a:gd name="connsiteX67" fmla="*/ 4123593 w 4919761"/>
                <a:gd name="connsiteY67" fmla="*/ 527539 h 2514600"/>
                <a:gd name="connsiteX68" fmla="*/ 4176346 w 4919761"/>
                <a:gd name="connsiteY68" fmla="*/ 509954 h 2514600"/>
                <a:gd name="connsiteX69" fmla="*/ 4211516 w 4919761"/>
                <a:gd name="connsiteY69" fmla="*/ 501162 h 2514600"/>
                <a:gd name="connsiteX70" fmla="*/ 4255477 w 4919761"/>
                <a:gd name="connsiteY70" fmla="*/ 492369 h 2514600"/>
                <a:gd name="connsiteX71" fmla="*/ 4334608 w 4919761"/>
                <a:gd name="connsiteY71" fmla="*/ 465993 h 2514600"/>
                <a:gd name="connsiteX72" fmla="*/ 4387362 w 4919761"/>
                <a:gd name="connsiteY72" fmla="*/ 439616 h 2514600"/>
                <a:gd name="connsiteX73" fmla="*/ 4448908 w 4919761"/>
                <a:gd name="connsiteY73" fmla="*/ 430823 h 2514600"/>
                <a:gd name="connsiteX74" fmla="*/ 4536831 w 4919761"/>
                <a:gd name="connsiteY74" fmla="*/ 395654 h 2514600"/>
                <a:gd name="connsiteX75" fmla="*/ 4563208 w 4919761"/>
                <a:gd name="connsiteY75" fmla="*/ 386862 h 2514600"/>
                <a:gd name="connsiteX76" fmla="*/ 4589585 w 4919761"/>
                <a:gd name="connsiteY76" fmla="*/ 369277 h 2514600"/>
                <a:gd name="connsiteX77" fmla="*/ 4642339 w 4919761"/>
                <a:gd name="connsiteY77" fmla="*/ 351693 h 2514600"/>
                <a:gd name="connsiteX78" fmla="*/ 4721470 w 4919761"/>
                <a:gd name="connsiteY78" fmla="*/ 307731 h 2514600"/>
                <a:gd name="connsiteX79" fmla="*/ 4747846 w 4919761"/>
                <a:gd name="connsiteY79" fmla="*/ 290146 h 2514600"/>
                <a:gd name="connsiteX80" fmla="*/ 4826977 w 4919761"/>
                <a:gd name="connsiteY80" fmla="*/ 246185 h 2514600"/>
                <a:gd name="connsiteX81" fmla="*/ 4853354 w 4919761"/>
                <a:gd name="connsiteY81" fmla="*/ 219808 h 2514600"/>
                <a:gd name="connsiteX82" fmla="*/ 4879731 w 4919761"/>
                <a:gd name="connsiteY82" fmla="*/ 202223 h 2514600"/>
                <a:gd name="connsiteX83" fmla="*/ 4888523 w 4919761"/>
                <a:gd name="connsiteY83" fmla="*/ 175846 h 2514600"/>
                <a:gd name="connsiteX84" fmla="*/ 4906108 w 4919761"/>
                <a:gd name="connsiteY84" fmla="*/ 149469 h 2514600"/>
                <a:gd name="connsiteX85" fmla="*/ 4914900 w 4919761"/>
                <a:gd name="connsiteY85" fmla="*/ 105508 h 2514600"/>
                <a:gd name="connsiteX86" fmla="*/ 4844562 w 4919761"/>
                <a:gd name="connsiteY86" fmla="*/ 114300 h 2514600"/>
                <a:gd name="connsiteX87" fmla="*/ 4721470 w 4919761"/>
                <a:gd name="connsiteY87" fmla="*/ 131885 h 2514600"/>
                <a:gd name="connsiteX88" fmla="*/ 4510454 w 4919761"/>
                <a:gd name="connsiteY88" fmla="*/ 123093 h 2514600"/>
                <a:gd name="connsiteX89" fmla="*/ 4440116 w 4919761"/>
                <a:gd name="connsiteY89" fmla="*/ 105508 h 2514600"/>
                <a:gd name="connsiteX90" fmla="*/ 4202723 w 4919761"/>
                <a:gd name="connsiteY90" fmla="*/ 52754 h 2514600"/>
                <a:gd name="connsiteX91" fmla="*/ 4141177 w 4919761"/>
                <a:gd name="connsiteY91" fmla="*/ 35169 h 2514600"/>
                <a:gd name="connsiteX92" fmla="*/ 4026877 w 4919761"/>
                <a:gd name="connsiteY92" fmla="*/ 8793 h 2514600"/>
                <a:gd name="connsiteX93" fmla="*/ 4000500 w 4919761"/>
                <a:gd name="connsiteY93" fmla="*/ 0 h 2514600"/>
                <a:gd name="connsiteX94" fmla="*/ 2751993 w 4919761"/>
                <a:gd name="connsiteY94" fmla="*/ 17585 h 2514600"/>
                <a:gd name="connsiteX95" fmla="*/ 2488223 w 4919761"/>
                <a:gd name="connsiteY95" fmla="*/ 61546 h 2514600"/>
                <a:gd name="connsiteX96" fmla="*/ 2400300 w 4919761"/>
                <a:gd name="connsiteY96" fmla="*/ 70339 h 2514600"/>
                <a:gd name="connsiteX97" fmla="*/ 2242039 w 4919761"/>
                <a:gd name="connsiteY97" fmla="*/ 87923 h 2514600"/>
                <a:gd name="connsiteX98" fmla="*/ 1960685 w 4919761"/>
                <a:gd name="connsiteY98" fmla="*/ 105508 h 2514600"/>
                <a:gd name="connsiteX99" fmla="*/ 1529862 w 4919761"/>
                <a:gd name="connsiteY99" fmla="*/ 96716 h 2514600"/>
                <a:gd name="connsiteX100" fmla="*/ 1485900 w 4919761"/>
                <a:gd name="connsiteY100" fmla="*/ 87923 h 2514600"/>
                <a:gd name="connsiteX101" fmla="*/ 861646 w 4919761"/>
                <a:gd name="connsiteY101" fmla="*/ 79131 h 2514600"/>
                <a:gd name="connsiteX102" fmla="*/ 808893 w 4919761"/>
                <a:gd name="connsiteY102" fmla="*/ 70339 h 2514600"/>
                <a:gd name="connsiteX103" fmla="*/ 747346 w 4919761"/>
                <a:gd name="connsiteY103" fmla="*/ 52754 h 2514600"/>
                <a:gd name="connsiteX104" fmla="*/ 562708 w 4919761"/>
                <a:gd name="connsiteY104" fmla="*/ 35169 h 2514600"/>
                <a:gd name="connsiteX105" fmla="*/ 307731 w 4919761"/>
                <a:gd name="connsiteY105" fmla="*/ 35169 h 2514600"/>
                <a:gd name="connsiteX106" fmla="*/ 263770 w 4919761"/>
                <a:gd name="connsiteY106" fmla="*/ 52754 h 2514600"/>
                <a:gd name="connsiteX107" fmla="*/ 202223 w 4919761"/>
                <a:gd name="connsiteY107" fmla="*/ 61546 h 2514600"/>
                <a:gd name="connsiteX108" fmla="*/ 149470 w 4919761"/>
                <a:gd name="connsiteY108" fmla="*/ 96716 h 2514600"/>
                <a:gd name="connsiteX109" fmla="*/ 131885 w 4919761"/>
                <a:gd name="connsiteY109" fmla="*/ 219808 h 2514600"/>
                <a:gd name="connsiteX110" fmla="*/ 123093 w 4919761"/>
                <a:gd name="connsiteY110" fmla="*/ 316523 h 2514600"/>
                <a:gd name="connsiteX111" fmla="*/ 105508 w 4919761"/>
                <a:gd name="connsiteY111" fmla="*/ 509954 h 2514600"/>
                <a:gd name="connsiteX112" fmla="*/ 96716 w 4919761"/>
                <a:gd name="connsiteY112" fmla="*/ 1186962 h 2514600"/>
                <a:gd name="connsiteX113" fmla="*/ 87923 w 4919761"/>
                <a:gd name="connsiteY113" fmla="*/ 1556239 h 2514600"/>
                <a:gd name="connsiteX114" fmla="*/ 61546 w 4919761"/>
                <a:gd name="connsiteY114" fmla="*/ 1732085 h 2514600"/>
                <a:gd name="connsiteX115" fmla="*/ 52754 w 4919761"/>
                <a:gd name="connsiteY115" fmla="*/ 1820008 h 2514600"/>
                <a:gd name="connsiteX116" fmla="*/ 35170 w 4919761"/>
                <a:gd name="connsiteY116" fmla="*/ 2022231 h 2514600"/>
                <a:gd name="connsiteX117" fmla="*/ 26377 w 4919761"/>
                <a:gd name="connsiteY117" fmla="*/ 2365131 h 2514600"/>
                <a:gd name="connsiteX118" fmla="*/ 17585 w 4919761"/>
                <a:gd name="connsiteY118" fmla="*/ 2435469 h 2514600"/>
                <a:gd name="connsiteX119" fmla="*/ 0 w 4919761"/>
                <a:gd name="connsiteY119" fmla="*/ 2505808 h 2514600"/>
                <a:gd name="connsiteX120" fmla="*/ 26377 w 4919761"/>
                <a:gd name="connsiteY120" fmla="*/ 2514600 h 2514600"/>
                <a:gd name="connsiteX121" fmla="*/ 131885 w 4919761"/>
                <a:gd name="connsiteY121" fmla="*/ 2488223 h 2514600"/>
                <a:gd name="connsiteX122" fmla="*/ 219808 w 4919761"/>
                <a:gd name="connsiteY122" fmla="*/ 2470639 h 2514600"/>
                <a:gd name="connsiteX123" fmla="*/ 281354 w 4919761"/>
                <a:gd name="connsiteY123" fmla="*/ 2444262 h 2514600"/>
                <a:gd name="connsiteX124" fmla="*/ 307731 w 4919761"/>
                <a:gd name="connsiteY124" fmla="*/ 241788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919761" h="2514600">
                  <a:moveTo>
                    <a:pt x="307731" y="2417885"/>
                  </a:moveTo>
                  <a:lnTo>
                    <a:pt x="307731" y="2417885"/>
                  </a:lnTo>
                  <a:cubicBezTo>
                    <a:pt x="366346" y="2403231"/>
                    <a:pt x="429536" y="2400943"/>
                    <a:pt x="483577" y="2373923"/>
                  </a:cubicBezTo>
                  <a:cubicBezTo>
                    <a:pt x="495300" y="2368062"/>
                    <a:pt x="506699" y="2361502"/>
                    <a:pt x="518746" y="2356339"/>
                  </a:cubicBezTo>
                  <a:cubicBezTo>
                    <a:pt x="527265" y="2352688"/>
                    <a:pt x="536604" y="2351197"/>
                    <a:pt x="545123" y="2347546"/>
                  </a:cubicBezTo>
                  <a:cubicBezTo>
                    <a:pt x="578514" y="2333236"/>
                    <a:pt x="653410" y="2288312"/>
                    <a:pt x="668216" y="2277208"/>
                  </a:cubicBezTo>
                  <a:cubicBezTo>
                    <a:pt x="713052" y="2243581"/>
                    <a:pt x="689169" y="2254385"/>
                    <a:pt x="738554" y="2242039"/>
                  </a:cubicBezTo>
                  <a:cubicBezTo>
                    <a:pt x="753838" y="2221661"/>
                    <a:pt x="770312" y="2196240"/>
                    <a:pt x="791308" y="2180493"/>
                  </a:cubicBezTo>
                  <a:cubicBezTo>
                    <a:pt x="804980" y="2170240"/>
                    <a:pt x="821051" y="2163595"/>
                    <a:pt x="835270" y="2154116"/>
                  </a:cubicBezTo>
                  <a:cubicBezTo>
                    <a:pt x="841764" y="2149786"/>
                    <a:pt x="885020" y="2115397"/>
                    <a:pt x="896816" y="2110154"/>
                  </a:cubicBezTo>
                  <a:cubicBezTo>
                    <a:pt x="913754" y="2102626"/>
                    <a:pt x="934147" y="2102851"/>
                    <a:pt x="949570" y="2092569"/>
                  </a:cubicBezTo>
                  <a:cubicBezTo>
                    <a:pt x="958362" y="2086708"/>
                    <a:pt x="966234" y="2079147"/>
                    <a:pt x="975946" y="2074985"/>
                  </a:cubicBezTo>
                  <a:cubicBezTo>
                    <a:pt x="987053" y="2070225"/>
                    <a:pt x="999542" y="2069665"/>
                    <a:pt x="1011116" y="2066193"/>
                  </a:cubicBezTo>
                  <a:cubicBezTo>
                    <a:pt x="1028870" y="2060867"/>
                    <a:pt x="1046285" y="2054470"/>
                    <a:pt x="1063870" y="2048608"/>
                  </a:cubicBezTo>
                  <a:cubicBezTo>
                    <a:pt x="1072662" y="2045677"/>
                    <a:pt x="1081957" y="2043961"/>
                    <a:pt x="1090246" y="2039816"/>
                  </a:cubicBezTo>
                  <a:cubicBezTo>
                    <a:pt x="1101969" y="2033954"/>
                    <a:pt x="1114036" y="2028734"/>
                    <a:pt x="1125416" y="2022231"/>
                  </a:cubicBezTo>
                  <a:cubicBezTo>
                    <a:pt x="1134591" y="2016988"/>
                    <a:pt x="1142489" y="2009656"/>
                    <a:pt x="1151793" y="2004646"/>
                  </a:cubicBezTo>
                  <a:cubicBezTo>
                    <a:pt x="1229965" y="1962554"/>
                    <a:pt x="1213733" y="1969346"/>
                    <a:pt x="1266093" y="1951893"/>
                  </a:cubicBezTo>
                  <a:cubicBezTo>
                    <a:pt x="1307124" y="1925516"/>
                    <a:pt x="1350163" y="1902029"/>
                    <a:pt x="1389185" y="1872762"/>
                  </a:cubicBezTo>
                  <a:cubicBezTo>
                    <a:pt x="1400908" y="1863970"/>
                    <a:pt x="1411631" y="1853655"/>
                    <a:pt x="1424354" y="1846385"/>
                  </a:cubicBezTo>
                  <a:cubicBezTo>
                    <a:pt x="1452804" y="1830128"/>
                    <a:pt x="1482969" y="1817077"/>
                    <a:pt x="1512277" y="1802423"/>
                  </a:cubicBezTo>
                  <a:lnTo>
                    <a:pt x="1547446" y="1784839"/>
                  </a:lnTo>
                  <a:cubicBezTo>
                    <a:pt x="1565031" y="1767254"/>
                    <a:pt x="1578875" y="1744880"/>
                    <a:pt x="1600200" y="1732085"/>
                  </a:cubicBezTo>
                  <a:cubicBezTo>
                    <a:pt x="1692578" y="1676659"/>
                    <a:pt x="1604608" y="1734274"/>
                    <a:pt x="1670539" y="1679331"/>
                  </a:cubicBezTo>
                  <a:cubicBezTo>
                    <a:pt x="1678657" y="1672566"/>
                    <a:pt x="1689062" y="1668815"/>
                    <a:pt x="1696916" y="1661746"/>
                  </a:cubicBezTo>
                  <a:cubicBezTo>
                    <a:pt x="1806185" y="1563404"/>
                    <a:pt x="1710444" y="1632211"/>
                    <a:pt x="1811216" y="1565031"/>
                  </a:cubicBezTo>
                  <a:lnTo>
                    <a:pt x="1811216" y="1565031"/>
                  </a:lnTo>
                  <a:cubicBezTo>
                    <a:pt x="1853799" y="1533093"/>
                    <a:pt x="1832483" y="1543288"/>
                    <a:pt x="1872762" y="1529862"/>
                  </a:cubicBezTo>
                  <a:cubicBezTo>
                    <a:pt x="1881554" y="1521070"/>
                    <a:pt x="1888793" y="1510382"/>
                    <a:pt x="1899139" y="1503485"/>
                  </a:cubicBezTo>
                  <a:cubicBezTo>
                    <a:pt x="1906705" y="1498441"/>
                    <a:pt x="1955999" y="1487072"/>
                    <a:pt x="1960685" y="1485900"/>
                  </a:cubicBezTo>
                  <a:cubicBezTo>
                    <a:pt x="1969477" y="1477108"/>
                    <a:pt x="1976944" y="1466750"/>
                    <a:pt x="1987062" y="1459523"/>
                  </a:cubicBezTo>
                  <a:cubicBezTo>
                    <a:pt x="2016216" y="1438699"/>
                    <a:pt x="2019912" y="1445444"/>
                    <a:pt x="2048608" y="1433146"/>
                  </a:cubicBezTo>
                  <a:cubicBezTo>
                    <a:pt x="2112974" y="1405561"/>
                    <a:pt x="2054108" y="1422980"/>
                    <a:pt x="2118946" y="1406769"/>
                  </a:cubicBezTo>
                  <a:cubicBezTo>
                    <a:pt x="2142392" y="1392115"/>
                    <a:pt x="2166280" y="1378145"/>
                    <a:pt x="2189285" y="1362808"/>
                  </a:cubicBezTo>
                  <a:cubicBezTo>
                    <a:pt x="2198077" y="1356946"/>
                    <a:pt x="2206487" y="1350466"/>
                    <a:pt x="2215662" y="1345223"/>
                  </a:cubicBezTo>
                  <a:cubicBezTo>
                    <a:pt x="2296343" y="1299120"/>
                    <a:pt x="2206120" y="1352130"/>
                    <a:pt x="2286000" y="1318846"/>
                  </a:cubicBezTo>
                  <a:cubicBezTo>
                    <a:pt x="2310197" y="1308764"/>
                    <a:pt x="2331470" y="1291966"/>
                    <a:pt x="2356339" y="1283677"/>
                  </a:cubicBezTo>
                  <a:cubicBezTo>
                    <a:pt x="2429334" y="1259346"/>
                    <a:pt x="2391270" y="1271185"/>
                    <a:pt x="2470639" y="1248508"/>
                  </a:cubicBezTo>
                  <a:cubicBezTo>
                    <a:pt x="2479431" y="1242646"/>
                    <a:pt x="2487205" y="1234848"/>
                    <a:pt x="2497016" y="1230923"/>
                  </a:cubicBezTo>
                  <a:cubicBezTo>
                    <a:pt x="2527822" y="1218601"/>
                    <a:pt x="2561853" y="1213654"/>
                    <a:pt x="2593731" y="1204546"/>
                  </a:cubicBezTo>
                  <a:cubicBezTo>
                    <a:pt x="2602642" y="1202000"/>
                    <a:pt x="2611197" y="1198300"/>
                    <a:pt x="2620108" y="1195754"/>
                  </a:cubicBezTo>
                  <a:cubicBezTo>
                    <a:pt x="2631727" y="1192434"/>
                    <a:pt x="2643813" y="1190783"/>
                    <a:pt x="2655277" y="1186962"/>
                  </a:cubicBezTo>
                  <a:cubicBezTo>
                    <a:pt x="2670250" y="1181971"/>
                    <a:pt x="2684122" y="1173912"/>
                    <a:pt x="2699239" y="1169377"/>
                  </a:cubicBezTo>
                  <a:cubicBezTo>
                    <a:pt x="2713553" y="1165083"/>
                    <a:pt x="2728546" y="1163516"/>
                    <a:pt x="2743200" y="1160585"/>
                  </a:cubicBezTo>
                  <a:cubicBezTo>
                    <a:pt x="2801004" y="1122048"/>
                    <a:pt x="2738752" y="1160208"/>
                    <a:pt x="2795954" y="1134208"/>
                  </a:cubicBezTo>
                  <a:cubicBezTo>
                    <a:pt x="2819818" y="1123361"/>
                    <a:pt x="2841954" y="1108775"/>
                    <a:pt x="2866293" y="1099039"/>
                  </a:cubicBezTo>
                  <a:cubicBezTo>
                    <a:pt x="2880947" y="1093177"/>
                    <a:pt x="2896813" y="1089726"/>
                    <a:pt x="2910254" y="1081454"/>
                  </a:cubicBezTo>
                  <a:cubicBezTo>
                    <a:pt x="2935214" y="1066094"/>
                    <a:pt x="2955462" y="1043779"/>
                    <a:pt x="2980593" y="1028700"/>
                  </a:cubicBezTo>
                  <a:cubicBezTo>
                    <a:pt x="2995247" y="1019908"/>
                    <a:pt x="3010063" y="1011380"/>
                    <a:pt x="3024554" y="1002323"/>
                  </a:cubicBezTo>
                  <a:cubicBezTo>
                    <a:pt x="3033515" y="996723"/>
                    <a:pt x="3041218" y="988902"/>
                    <a:pt x="3050931" y="984739"/>
                  </a:cubicBezTo>
                  <a:cubicBezTo>
                    <a:pt x="3062038" y="979979"/>
                    <a:pt x="3074481" y="979266"/>
                    <a:pt x="3086100" y="975946"/>
                  </a:cubicBezTo>
                  <a:cubicBezTo>
                    <a:pt x="3095011" y="973400"/>
                    <a:pt x="3104008" y="970918"/>
                    <a:pt x="3112477" y="967154"/>
                  </a:cubicBezTo>
                  <a:cubicBezTo>
                    <a:pt x="3130443" y="959169"/>
                    <a:pt x="3147333" y="948912"/>
                    <a:pt x="3165231" y="940777"/>
                  </a:cubicBezTo>
                  <a:cubicBezTo>
                    <a:pt x="3205693" y="922386"/>
                    <a:pt x="3205152" y="924203"/>
                    <a:pt x="3244362" y="914400"/>
                  </a:cubicBezTo>
                  <a:cubicBezTo>
                    <a:pt x="3315550" y="866943"/>
                    <a:pt x="3220741" y="925876"/>
                    <a:pt x="3305908" y="888023"/>
                  </a:cubicBezTo>
                  <a:cubicBezTo>
                    <a:pt x="3321524" y="881082"/>
                    <a:pt x="3334931" y="869945"/>
                    <a:pt x="3349870" y="861646"/>
                  </a:cubicBezTo>
                  <a:cubicBezTo>
                    <a:pt x="3361327" y="855281"/>
                    <a:pt x="3374263" y="851522"/>
                    <a:pt x="3385039" y="844062"/>
                  </a:cubicBezTo>
                  <a:cubicBezTo>
                    <a:pt x="3412513" y="825041"/>
                    <a:pt x="3437684" y="802890"/>
                    <a:pt x="3464170" y="782516"/>
                  </a:cubicBezTo>
                  <a:cubicBezTo>
                    <a:pt x="3475785" y="773581"/>
                    <a:pt x="3486232" y="762693"/>
                    <a:pt x="3499339" y="756139"/>
                  </a:cubicBezTo>
                  <a:cubicBezTo>
                    <a:pt x="3541324" y="735146"/>
                    <a:pt x="3534311" y="739776"/>
                    <a:pt x="3578470" y="712177"/>
                  </a:cubicBezTo>
                  <a:cubicBezTo>
                    <a:pt x="3638294" y="674787"/>
                    <a:pt x="3564841" y="714815"/>
                    <a:pt x="3666393" y="659423"/>
                  </a:cubicBezTo>
                  <a:cubicBezTo>
                    <a:pt x="3677899" y="653147"/>
                    <a:pt x="3689244" y="646318"/>
                    <a:pt x="3701562" y="641839"/>
                  </a:cubicBezTo>
                  <a:cubicBezTo>
                    <a:pt x="3721614" y="634547"/>
                    <a:pt x="3743015" y="631430"/>
                    <a:pt x="3763108" y="624254"/>
                  </a:cubicBezTo>
                  <a:cubicBezTo>
                    <a:pt x="3784128" y="616747"/>
                    <a:pt x="3803193" y="604009"/>
                    <a:pt x="3824654" y="597877"/>
                  </a:cubicBezTo>
                  <a:cubicBezTo>
                    <a:pt x="3844580" y="592184"/>
                    <a:pt x="3865730" y="592317"/>
                    <a:pt x="3886200" y="589085"/>
                  </a:cubicBezTo>
                  <a:cubicBezTo>
                    <a:pt x="3995115" y="571888"/>
                    <a:pt x="3959374" y="582278"/>
                    <a:pt x="4018085" y="562708"/>
                  </a:cubicBezTo>
                  <a:cubicBezTo>
                    <a:pt x="4026877" y="556846"/>
                    <a:pt x="4034749" y="549286"/>
                    <a:pt x="4044462" y="545123"/>
                  </a:cubicBezTo>
                  <a:cubicBezTo>
                    <a:pt x="4058279" y="539201"/>
                    <a:pt x="4112118" y="530669"/>
                    <a:pt x="4123593" y="527539"/>
                  </a:cubicBezTo>
                  <a:cubicBezTo>
                    <a:pt x="4141475" y="522662"/>
                    <a:pt x="4158592" y="515280"/>
                    <a:pt x="4176346" y="509954"/>
                  </a:cubicBezTo>
                  <a:cubicBezTo>
                    <a:pt x="4187920" y="506482"/>
                    <a:pt x="4199720" y="503783"/>
                    <a:pt x="4211516" y="501162"/>
                  </a:cubicBezTo>
                  <a:cubicBezTo>
                    <a:pt x="4226104" y="497920"/>
                    <a:pt x="4241108" y="496474"/>
                    <a:pt x="4255477" y="492369"/>
                  </a:cubicBezTo>
                  <a:cubicBezTo>
                    <a:pt x="4282211" y="484731"/>
                    <a:pt x="4308793" y="476319"/>
                    <a:pt x="4334608" y="465993"/>
                  </a:cubicBezTo>
                  <a:cubicBezTo>
                    <a:pt x="4352862" y="458691"/>
                    <a:pt x="4368571" y="445398"/>
                    <a:pt x="4387362" y="439616"/>
                  </a:cubicBezTo>
                  <a:cubicBezTo>
                    <a:pt x="4407169" y="433521"/>
                    <a:pt x="4428393" y="433754"/>
                    <a:pt x="4448908" y="430823"/>
                  </a:cubicBezTo>
                  <a:cubicBezTo>
                    <a:pt x="4500654" y="404951"/>
                    <a:pt x="4471645" y="417383"/>
                    <a:pt x="4536831" y="395654"/>
                  </a:cubicBezTo>
                  <a:lnTo>
                    <a:pt x="4563208" y="386862"/>
                  </a:lnTo>
                  <a:cubicBezTo>
                    <a:pt x="4572000" y="381000"/>
                    <a:pt x="4579929" y="373569"/>
                    <a:pt x="4589585" y="369277"/>
                  </a:cubicBezTo>
                  <a:cubicBezTo>
                    <a:pt x="4606523" y="361749"/>
                    <a:pt x="4642339" y="351693"/>
                    <a:pt x="4642339" y="351693"/>
                  </a:cubicBezTo>
                  <a:cubicBezTo>
                    <a:pt x="4702804" y="311382"/>
                    <a:pt x="4675043" y="323206"/>
                    <a:pt x="4721470" y="307731"/>
                  </a:cubicBezTo>
                  <a:cubicBezTo>
                    <a:pt x="4730262" y="301869"/>
                    <a:pt x="4738671" y="295389"/>
                    <a:pt x="4747846" y="290146"/>
                  </a:cubicBezTo>
                  <a:cubicBezTo>
                    <a:pt x="4782928" y="270099"/>
                    <a:pt x="4791820" y="272553"/>
                    <a:pt x="4826977" y="246185"/>
                  </a:cubicBezTo>
                  <a:cubicBezTo>
                    <a:pt x="4836924" y="238724"/>
                    <a:pt x="4843802" y="227768"/>
                    <a:pt x="4853354" y="219808"/>
                  </a:cubicBezTo>
                  <a:cubicBezTo>
                    <a:pt x="4861472" y="213043"/>
                    <a:pt x="4870939" y="208085"/>
                    <a:pt x="4879731" y="202223"/>
                  </a:cubicBezTo>
                  <a:cubicBezTo>
                    <a:pt x="4882662" y="193431"/>
                    <a:pt x="4884378" y="184135"/>
                    <a:pt x="4888523" y="175846"/>
                  </a:cubicBezTo>
                  <a:cubicBezTo>
                    <a:pt x="4893249" y="166394"/>
                    <a:pt x="4902398" y="159363"/>
                    <a:pt x="4906108" y="149469"/>
                  </a:cubicBezTo>
                  <a:cubicBezTo>
                    <a:pt x="4911355" y="135477"/>
                    <a:pt x="4927875" y="112922"/>
                    <a:pt x="4914900" y="105508"/>
                  </a:cubicBezTo>
                  <a:cubicBezTo>
                    <a:pt x="4894385" y="93785"/>
                    <a:pt x="4867974" y="111107"/>
                    <a:pt x="4844562" y="114300"/>
                  </a:cubicBezTo>
                  <a:lnTo>
                    <a:pt x="4721470" y="131885"/>
                  </a:lnTo>
                  <a:cubicBezTo>
                    <a:pt x="4651131" y="128954"/>
                    <a:pt x="4580546" y="129664"/>
                    <a:pt x="4510454" y="123093"/>
                  </a:cubicBezTo>
                  <a:cubicBezTo>
                    <a:pt x="4486392" y="120837"/>
                    <a:pt x="4463676" y="110893"/>
                    <a:pt x="4440116" y="105508"/>
                  </a:cubicBezTo>
                  <a:lnTo>
                    <a:pt x="4202723" y="52754"/>
                  </a:lnTo>
                  <a:cubicBezTo>
                    <a:pt x="4181895" y="48126"/>
                    <a:pt x="4161876" y="40344"/>
                    <a:pt x="4141177" y="35169"/>
                  </a:cubicBezTo>
                  <a:cubicBezTo>
                    <a:pt x="4116807" y="29077"/>
                    <a:pt x="4058495" y="17827"/>
                    <a:pt x="4026877" y="8793"/>
                  </a:cubicBezTo>
                  <a:cubicBezTo>
                    <a:pt x="4017966" y="6247"/>
                    <a:pt x="4009292" y="2931"/>
                    <a:pt x="4000500" y="0"/>
                  </a:cubicBezTo>
                  <a:lnTo>
                    <a:pt x="2751993" y="17585"/>
                  </a:lnTo>
                  <a:cubicBezTo>
                    <a:pt x="2634017" y="20572"/>
                    <a:pt x="2600394" y="42851"/>
                    <a:pt x="2488223" y="61546"/>
                  </a:cubicBezTo>
                  <a:cubicBezTo>
                    <a:pt x="2459170" y="66388"/>
                    <a:pt x="2429586" y="67201"/>
                    <a:pt x="2400300" y="70339"/>
                  </a:cubicBezTo>
                  <a:cubicBezTo>
                    <a:pt x="2347524" y="75994"/>
                    <a:pt x="2294961" y="83852"/>
                    <a:pt x="2242039" y="87923"/>
                  </a:cubicBezTo>
                  <a:cubicBezTo>
                    <a:pt x="2072142" y="100993"/>
                    <a:pt x="2165899" y="94708"/>
                    <a:pt x="1960685" y="105508"/>
                  </a:cubicBezTo>
                  <a:lnTo>
                    <a:pt x="1529862" y="96716"/>
                  </a:lnTo>
                  <a:cubicBezTo>
                    <a:pt x="1514928" y="96163"/>
                    <a:pt x="1500839" y="88316"/>
                    <a:pt x="1485900" y="87923"/>
                  </a:cubicBezTo>
                  <a:cubicBezTo>
                    <a:pt x="1277867" y="82448"/>
                    <a:pt x="1069731" y="82062"/>
                    <a:pt x="861646" y="79131"/>
                  </a:cubicBezTo>
                  <a:cubicBezTo>
                    <a:pt x="844062" y="76200"/>
                    <a:pt x="826263" y="74348"/>
                    <a:pt x="808893" y="70339"/>
                  </a:cubicBezTo>
                  <a:cubicBezTo>
                    <a:pt x="788103" y="65541"/>
                    <a:pt x="768468" y="55772"/>
                    <a:pt x="747346" y="52754"/>
                  </a:cubicBezTo>
                  <a:cubicBezTo>
                    <a:pt x="686143" y="44011"/>
                    <a:pt x="624254" y="41031"/>
                    <a:pt x="562708" y="35169"/>
                  </a:cubicBezTo>
                  <a:cubicBezTo>
                    <a:pt x="462951" y="10231"/>
                    <a:pt x="499860" y="15956"/>
                    <a:pt x="307731" y="35169"/>
                  </a:cubicBezTo>
                  <a:cubicBezTo>
                    <a:pt x="292027" y="36739"/>
                    <a:pt x="279081" y="48926"/>
                    <a:pt x="263770" y="52754"/>
                  </a:cubicBezTo>
                  <a:cubicBezTo>
                    <a:pt x="243665" y="57780"/>
                    <a:pt x="222739" y="58615"/>
                    <a:pt x="202223" y="61546"/>
                  </a:cubicBezTo>
                  <a:cubicBezTo>
                    <a:pt x="180057" y="68935"/>
                    <a:pt x="160924" y="70944"/>
                    <a:pt x="149470" y="96716"/>
                  </a:cubicBezTo>
                  <a:cubicBezTo>
                    <a:pt x="145066" y="106625"/>
                    <a:pt x="131922" y="219460"/>
                    <a:pt x="131885" y="219808"/>
                  </a:cubicBezTo>
                  <a:cubicBezTo>
                    <a:pt x="128496" y="252001"/>
                    <a:pt x="126314" y="284312"/>
                    <a:pt x="123093" y="316523"/>
                  </a:cubicBezTo>
                  <a:cubicBezTo>
                    <a:pt x="105741" y="490038"/>
                    <a:pt x="122582" y="287978"/>
                    <a:pt x="105508" y="509954"/>
                  </a:cubicBezTo>
                  <a:cubicBezTo>
                    <a:pt x="102577" y="735623"/>
                    <a:pt x="100509" y="961306"/>
                    <a:pt x="96716" y="1186962"/>
                  </a:cubicBezTo>
                  <a:cubicBezTo>
                    <a:pt x="94647" y="1310072"/>
                    <a:pt x="95850" y="1433367"/>
                    <a:pt x="87923" y="1556239"/>
                  </a:cubicBezTo>
                  <a:cubicBezTo>
                    <a:pt x="84107" y="1615387"/>
                    <a:pt x="69379" y="1673334"/>
                    <a:pt x="61546" y="1732085"/>
                  </a:cubicBezTo>
                  <a:cubicBezTo>
                    <a:pt x="57653" y="1761280"/>
                    <a:pt x="56007" y="1790734"/>
                    <a:pt x="52754" y="1820008"/>
                  </a:cubicBezTo>
                  <a:cubicBezTo>
                    <a:pt x="36121" y="1969709"/>
                    <a:pt x="49964" y="1800307"/>
                    <a:pt x="35170" y="2022231"/>
                  </a:cubicBezTo>
                  <a:cubicBezTo>
                    <a:pt x="32239" y="2136531"/>
                    <a:pt x="31238" y="2250897"/>
                    <a:pt x="26377" y="2365131"/>
                  </a:cubicBezTo>
                  <a:cubicBezTo>
                    <a:pt x="25372" y="2388738"/>
                    <a:pt x="21939" y="2412245"/>
                    <a:pt x="17585" y="2435469"/>
                  </a:cubicBezTo>
                  <a:cubicBezTo>
                    <a:pt x="13131" y="2459223"/>
                    <a:pt x="0" y="2505808"/>
                    <a:pt x="0" y="2505808"/>
                  </a:cubicBezTo>
                  <a:cubicBezTo>
                    <a:pt x="8792" y="2508739"/>
                    <a:pt x="17109" y="2514600"/>
                    <a:pt x="26377" y="2514600"/>
                  </a:cubicBezTo>
                  <a:cubicBezTo>
                    <a:pt x="72395" y="2514600"/>
                    <a:pt x="88233" y="2499136"/>
                    <a:pt x="131885" y="2488223"/>
                  </a:cubicBezTo>
                  <a:cubicBezTo>
                    <a:pt x="184349" y="2475107"/>
                    <a:pt x="155135" y="2481417"/>
                    <a:pt x="219808" y="2470639"/>
                  </a:cubicBezTo>
                  <a:cubicBezTo>
                    <a:pt x="247092" y="2461544"/>
                    <a:pt x="254197" y="2460556"/>
                    <a:pt x="281354" y="2444262"/>
                  </a:cubicBezTo>
                  <a:cubicBezTo>
                    <a:pt x="284908" y="2442129"/>
                    <a:pt x="303335" y="2422281"/>
                    <a:pt x="307731" y="2417885"/>
                  </a:cubicBezTo>
                  <a:close/>
                </a:path>
              </a:pathLst>
            </a:cu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6" name="Freeform 225"/>
            <p:cNvSpPr/>
            <p:nvPr/>
          </p:nvSpPr>
          <p:spPr>
            <a:xfrm>
              <a:off x="975946" y="2125715"/>
              <a:ext cx="7587762" cy="4407777"/>
            </a:xfrm>
            <a:custGeom>
              <a:avLst/>
              <a:gdLst>
                <a:gd name="connsiteX0" fmla="*/ 0 w 6989891"/>
                <a:gd name="connsiteY0" fmla="*/ 4178370 h 4407777"/>
                <a:gd name="connsiteX1" fmla="*/ 0 w 6989891"/>
                <a:gd name="connsiteY1" fmla="*/ 4178370 h 4407777"/>
                <a:gd name="connsiteX2" fmla="*/ 70339 w 6989891"/>
                <a:gd name="connsiteY2" fmla="*/ 4125616 h 4407777"/>
                <a:gd name="connsiteX3" fmla="*/ 114300 w 6989891"/>
                <a:gd name="connsiteY3" fmla="*/ 4090447 h 4407777"/>
                <a:gd name="connsiteX4" fmla="*/ 131885 w 6989891"/>
                <a:gd name="connsiteY4" fmla="*/ 4064070 h 4407777"/>
                <a:gd name="connsiteX5" fmla="*/ 167054 w 6989891"/>
                <a:gd name="connsiteY5" fmla="*/ 4046485 h 4407777"/>
                <a:gd name="connsiteX6" fmla="*/ 193431 w 6989891"/>
                <a:gd name="connsiteY6" fmla="*/ 4028900 h 4407777"/>
                <a:gd name="connsiteX7" fmla="*/ 237392 w 6989891"/>
                <a:gd name="connsiteY7" fmla="*/ 3976147 h 4407777"/>
                <a:gd name="connsiteX8" fmla="*/ 316523 w 6989891"/>
                <a:gd name="connsiteY8" fmla="*/ 3932185 h 4407777"/>
                <a:gd name="connsiteX9" fmla="*/ 369277 w 6989891"/>
                <a:gd name="connsiteY9" fmla="*/ 3897016 h 4407777"/>
                <a:gd name="connsiteX10" fmla="*/ 395654 w 6989891"/>
                <a:gd name="connsiteY10" fmla="*/ 3870639 h 4407777"/>
                <a:gd name="connsiteX11" fmla="*/ 448408 w 6989891"/>
                <a:gd name="connsiteY11" fmla="*/ 3844262 h 4407777"/>
                <a:gd name="connsiteX12" fmla="*/ 474785 w 6989891"/>
                <a:gd name="connsiteY12" fmla="*/ 3817885 h 4407777"/>
                <a:gd name="connsiteX13" fmla="*/ 509954 w 6989891"/>
                <a:gd name="connsiteY13" fmla="*/ 3800300 h 4407777"/>
                <a:gd name="connsiteX14" fmla="*/ 553916 w 6989891"/>
                <a:gd name="connsiteY14" fmla="*/ 3773923 h 4407777"/>
                <a:gd name="connsiteX15" fmla="*/ 589085 w 6989891"/>
                <a:gd name="connsiteY15" fmla="*/ 3756339 h 4407777"/>
                <a:gd name="connsiteX16" fmla="*/ 668216 w 6989891"/>
                <a:gd name="connsiteY16" fmla="*/ 3694793 h 4407777"/>
                <a:gd name="connsiteX17" fmla="*/ 773723 w 6989891"/>
                <a:gd name="connsiteY17" fmla="*/ 3624454 h 4407777"/>
                <a:gd name="connsiteX18" fmla="*/ 800100 w 6989891"/>
                <a:gd name="connsiteY18" fmla="*/ 3606870 h 4407777"/>
                <a:gd name="connsiteX19" fmla="*/ 826477 w 6989891"/>
                <a:gd name="connsiteY19" fmla="*/ 3580493 h 4407777"/>
                <a:gd name="connsiteX20" fmla="*/ 905608 w 6989891"/>
                <a:gd name="connsiteY20" fmla="*/ 3527739 h 4407777"/>
                <a:gd name="connsiteX21" fmla="*/ 931985 w 6989891"/>
                <a:gd name="connsiteY21" fmla="*/ 3510154 h 4407777"/>
                <a:gd name="connsiteX22" fmla="*/ 967154 w 6989891"/>
                <a:gd name="connsiteY22" fmla="*/ 3483777 h 4407777"/>
                <a:gd name="connsiteX23" fmla="*/ 1002323 w 6989891"/>
                <a:gd name="connsiteY23" fmla="*/ 3466193 h 4407777"/>
                <a:gd name="connsiteX24" fmla="*/ 1063869 w 6989891"/>
                <a:gd name="connsiteY24" fmla="*/ 3431023 h 4407777"/>
                <a:gd name="connsiteX25" fmla="*/ 1134208 w 6989891"/>
                <a:gd name="connsiteY25" fmla="*/ 3387062 h 4407777"/>
                <a:gd name="connsiteX26" fmla="*/ 1160585 w 6989891"/>
                <a:gd name="connsiteY26" fmla="*/ 3360685 h 4407777"/>
                <a:gd name="connsiteX27" fmla="*/ 1186962 w 6989891"/>
                <a:gd name="connsiteY27" fmla="*/ 3343100 h 4407777"/>
                <a:gd name="connsiteX28" fmla="*/ 1222131 w 6989891"/>
                <a:gd name="connsiteY28" fmla="*/ 3316723 h 4407777"/>
                <a:gd name="connsiteX29" fmla="*/ 1283677 w 6989891"/>
                <a:gd name="connsiteY29" fmla="*/ 3290347 h 4407777"/>
                <a:gd name="connsiteX30" fmla="*/ 1318846 w 6989891"/>
                <a:gd name="connsiteY30" fmla="*/ 3263970 h 4407777"/>
                <a:gd name="connsiteX31" fmla="*/ 1389185 w 6989891"/>
                <a:gd name="connsiteY31" fmla="*/ 3228800 h 4407777"/>
                <a:gd name="connsiteX32" fmla="*/ 1441939 w 6989891"/>
                <a:gd name="connsiteY32" fmla="*/ 3193631 h 4407777"/>
                <a:gd name="connsiteX33" fmla="*/ 1512277 w 6989891"/>
                <a:gd name="connsiteY33" fmla="*/ 3167254 h 4407777"/>
                <a:gd name="connsiteX34" fmla="*/ 1565031 w 6989891"/>
                <a:gd name="connsiteY34" fmla="*/ 3123293 h 4407777"/>
                <a:gd name="connsiteX35" fmla="*/ 1608992 w 6989891"/>
                <a:gd name="connsiteY35" fmla="*/ 3105708 h 4407777"/>
                <a:gd name="connsiteX36" fmla="*/ 1644162 w 6989891"/>
                <a:gd name="connsiteY36" fmla="*/ 3088123 h 4407777"/>
                <a:gd name="connsiteX37" fmla="*/ 1696916 w 6989891"/>
                <a:gd name="connsiteY37" fmla="*/ 3044162 h 4407777"/>
                <a:gd name="connsiteX38" fmla="*/ 1749669 w 6989891"/>
                <a:gd name="connsiteY38" fmla="*/ 2991408 h 4407777"/>
                <a:gd name="connsiteX39" fmla="*/ 1802423 w 6989891"/>
                <a:gd name="connsiteY39" fmla="*/ 2947447 h 4407777"/>
                <a:gd name="connsiteX40" fmla="*/ 1855177 w 6989891"/>
                <a:gd name="connsiteY40" fmla="*/ 2912277 h 4407777"/>
                <a:gd name="connsiteX41" fmla="*/ 1960685 w 6989891"/>
                <a:gd name="connsiteY41" fmla="*/ 2824354 h 4407777"/>
                <a:gd name="connsiteX42" fmla="*/ 1987062 w 6989891"/>
                <a:gd name="connsiteY42" fmla="*/ 2806770 h 4407777"/>
                <a:gd name="connsiteX43" fmla="*/ 2013439 w 6989891"/>
                <a:gd name="connsiteY43" fmla="*/ 2780393 h 4407777"/>
                <a:gd name="connsiteX44" fmla="*/ 2057400 w 6989891"/>
                <a:gd name="connsiteY44" fmla="*/ 2754016 h 4407777"/>
                <a:gd name="connsiteX45" fmla="*/ 2083777 w 6989891"/>
                <a:gd name="connsiteY45" fmla="*/ 2727639 h 4407777"/>
                <a:gd name="connsiteX46" fmla="*/ 2110154 w 6989891"/>
                <a:gd name="connsiteY46" fmla="*/ 2710054 h 4407777"/>
                <a:gd name="connsiteX47" fmla="*/ 2154116 w 6989891"/>
                <a:gd name="connsiteY47" fmla="*/ 2674885 h 4407777"/>
                <a:gd name="connsiteX48" fmla="*/ 2215662 w 6989891"/>
                <a:gd name="connsiteY48" fmla="*/ 2639716 h 4407777"/>
                <a:gd name="connsiteX49" fmla="*/ 2242039 w 6989891"/>
                <a:gd name="connsiteY49" fmla="*/ 2613339 h 4407777"/>
                <a:gd name="connsiteX50" fmla="*/ 2277208 w 6989891"/>
                <a:gd name="connsiteY50" fmla="*/ 2595754 h 4407777"/>
                <a:gd name="connsiteX51" fmla="*/ 2321169 w 6989891"/>
                <a:gd name="connsiteY51" fmla="*/ 2569377 h 4407777"/>
                <a:gd name="connsiteX52" fmla="*/ 2391508 w 6989891"/>
                <a:gd name="connsiteY52" fmla="*/ 2516623 h 4407777"/>
                <a:gd name="connsiteX53" fmla="*/ 2426677 w 6989891"/>
                <a:gd name="connsiteY53" fmla="*/ 2490247 h 4407777"/>
                <a:gd name="connsiteX54" fmla="*/ 2453054 w 6989891"/>
                <a:gd name="connsiteY54" fmla="*/ 2472662 h 4407777"/>
                <a:gd name="connsiteX55" fmla="*/ 2479431 w 6989891"/>
                <a:gd name="connsiteY55" fmla="*/ 2446285 h 4407777"/>
                <a:gd name="connsiteX56" fmla="*/ 2523392 w 6989891"/>
                <a:gd name="connsiteY56" fmla="*/ 2428700 h 4407777"/>
                <a:gd name="connsiteX57" fmla="*/ 2576146 w 6989891"/>
                <a:gd name="connsiteY57" fmla="*/ 2393531 h 4407777"/>
                <a:gd name="connsiteX58" fmla="*/ 2637692 w 6989891"/>
                <a:gd name="connsiteY58" fmla="*/ 2367154 h 4407777"/>
                <a:gd name="connsiteX59" fmla="*/ 2672862 w 6989891"/>
                <a:gd name="connsiteY59" fmla="*/ 2340777 h 4407777"/>
                <a:gd name="connsiteX60" fmla="*/ 2725616 w 6989891"/>
                <a:gd name="connsiteY60" fmla="*/ 2305608 h 4407777"/>
                <a:gd name="connsiteX61" fmla="*/ 2760785 w 6989891"/>
                <a:gd name="connsiteY61" fmla="*/ 2288023 h 4407777"/>
                <a:gd name="connsiteX62" fmla="*/ 2866292 w 6989891"/>
                <a:gd name="connsiteY62" fmla="*/ 2217685 h 4407777"/>
                <a:gd name="connsiteX63" fmla="*/ 2892669 w 6989891"/>
                <a:gd name="connsiteY63" fmla="*/ 2200100 h 4407777"/>
                <a:gd name="connsiteX64" fmla="*/ 2954216 w 6989891"/>
                <a:gd name="connsiteY64" fmla="*/ 2164931 h 4407777"/>
                <a:gd name="connsiteX65" fmla="*/ 3024554 w 6989891"/>
                <a:gd name="connsiteY65" fmla="*/ 2112177 h 4407777"/>
                <a:gd name="connsiteX66" fmla="*/ 3068516 w 6989891"/>
                <a:gd name="connsiteY66" fmla="*/ 2085800 h 4407777"/>
                <a:gd name="connsiteX67" fmla="*/ 3121269 w 6989891"/>
                <a:gd name="connsiteY67" fmla="*/ 2033047 h 4407777"/>
                <a:gd name="connsiteX68" fmla="*/ 3147646 w 6989891"/>
                <a:gd name="connsiteY68" fmla="*/ 2006670 h 4407777"/>
                <a:gd name="connsiteX69" fmla="*/ 3174023 w 6989891"/>
                <a:gd name="connsiteY69" fmla="*/ 1971500 h 4407777"/>
                <a:gd name="connsiteX70" fmla="*/ 3217985 w 6989891"/>
                <a:gd name="connsiteY70" fmla="*/ 1945123 h 4407777"/>
                <a:gd name="connsiteX71" fmla="*/ 3297116 w 6989891"/>
                <a:gd name="connsiteY71" fmla="*/ 1883577 h 4407777"/>
                <a:gd name="connsiteX72" fmla="*/ 3323492 w 6989891"/>
                <a:gd name="connsiteY72" fmla="*/ 1857200 h 4407777"/>
                <a:gd name="connsiteX73" fmla="*/ 3402623 w 6989891"/>
                <a:gd name="connsiteY73" fmla="*/ 1804447 h 4407777"/>
                <a:gd name="connsiteX74" fmla="*/ 3437792 w 6989891"/>
                <a:gd name="connsiteY74" fmla="*/ 1778070 h 4407777"/>
                <a:gd name="connsiteX75" fmla="*/ 3481754 w 6989891"/>
                <a:gd name="connsiteY75" fmla="*/ 1742900 h 4407777"/>
                <a:gd name="connsiteX76" fmla="*/ 3552092 w 6989891"/>
                <a:gd name="connsiteY76" fmla="*/ 1707731 h 4407777"/>
                <a:gd name="connsiteX77" fmla="*/ 3578469 w 6989891"/>
                <a:gd name="connsiteY77" fmla="*/ 1698939 h 4407777"/>
                <a:gd name="connsiteX78" fmla="*/ 3894992 w 6989891"/>
                <a:gd name="connsiteY78" fmla="*/ 1681354 h 4407777"/>
                <a:gd name="connsiteX79" fmla="*/ 3965331 w 6989891"/>
                <a:gd name="connsiteY79" fmla="*/ 1672562 h 4407777"/>
                <a:gd name="connsiteX80" fmla="*/ 4079631 w 6989891"/>
                <a:gd name="connsiteY80" fmla="*/ 1663770 h 4407777"/>
                <a:gd name="connsiteX81" fmla="*/ 4106008 w 6989891"/>
                <a:gd name="connsiteY81" fmla="*/ 1654977 h 4407777"/>
                <a:gd name="connsiteX82" fmla="*/ 4149969 w 6989891"/>
                <a:gd name="connsiteY82" fmla="*/ 1646185 h 4407777"/>
                <a:gd name="connsiteX83" fmla="*/ 4273062 w 6989891"/>
                <a:gd name="connsiteY83" fmla="*/ 1637393 h 4407777"/>
                <a:gd name="connsiteX84" fmla="*/ 4404946 w 6989891"/>
                <a:gd name="connsiteY84" fmla="*/ 1619808 h 4407777"/>
                <a:gd name="connsiteX85" fmla="*/ 4475285 w 6989891"/>
                <a:gd name="connsiteY85" fmla="*/ 1611016 h 4407777"/>
                <a:gd name="connsiteX86" fmla="*/ 4519246 w 6989891"/>
                <a:gd name="connsiteY86" fmla="*/ 1602223 h 4407777"/>
                <a:gd name="connsiteX87" fmla="*/ 4572000 w 6989891"/>
                <a:gd name="connsiteY87" fmla="*/ 1593431 h 4407777"/>
                <a:gd name="connsiteX88" fmla="*/ 4607169 w 6989891"/>
                <a:gd name="connsiteY88" fmla="*/ 1584639 h 4407777"/>
                <a:gd name="connsiteX89" fmla="*/ 4695092 w 6989891"/>
                <a:gd name="connsiteY89" fmla="*/ 1567054 h 4407777"/>
                <a:gd name="connsiteX90" fmla="*/ 4730262 w 6989891"/>
                <a:gd name="connsiteY90" fmla="*/ 1558262 h 4407777"/>
                <a:gd name="connsiteX91" fmla="*/ 4756639 w 6989891"/>
                <a:gd name="connsiteY91" fmla="*/ 1549470 h 4407777"/>
                <a:gd name="connsiteX92" fmla="*/ 4800600 w 6989891"/>
                <a:gd name="connsiteY92" fmla="*/ 1540677 h 4407777"/>
                <a:gd name="connsiteX93" fmla="*/ 4826977 w 6989891"/>
                <a:gd name="connsiteY93" fmla="*/ 1531885 h 4407777"/>
                <a:gd name="connsiteX94" fmla="*/ 4897316 w 6989891"/>
                <a:gd name="connsiteY94" fmla="*/ 1514300 h 4407777"/>
                <a:gd name="connsiteX95" fmla="*/ 5134708 w 6989891"/>
                <a:gd name="connsiteY95" fmla="*/ 1408793 h 4407777"/>
                <a:gd name="connsiteX96" fmla="*/ 5565531 w 6989891"/>
                <a:gd name="connsiteY96" fmla="*/ 1153816 h 4407777"/>
                <a:gd name="connsiteX97" fmla="*/ 5864469 w 6989891"/>
                <a:gd name="connsiteY97" fmla="*/ 995554 h 4407777"/>
                <a:gd name="connsiteX98" fmla="*/ 5908431 w 6989891"/>
                <a:gd name="connsiteY98" fmla="*/ 977970 h 4407777"/>
                <a:gd name="connsiteX99" fmla="*/ 6031523 w 6989891"/>
                <a:gd name="connsiteY99" fmla="*/ 969177 h 4407777"/>
                <a:gd name="connsiteX100" fmla="*/ 6084277 w 6989891"/>
                <a:gd name="connsiteY100" fmla="*/ 907631 h 4407777"/>
                <a:gd name="connsiteX101" fmla="*/ 6101862 w 6989891"/>
                <a:gd name="connsiteY101" fmla="*/ 828500 h 4407777"/>
                <a:gd name="connsiteX102" fmla="*/ 6110654 w 6989891"/>
                <a:gd name="connsiteY102" fmla="*/ 775747 h 4407777"/>
                <a:gd name="connsiteX103" fmla="*/ 6137031 w 6989891"/>
                <a:gd name="connsiteY103" fmla="*/ 722993 h 4407777"/>
                <a:gd name="connsiteX104" fmla="*/ 6163408 w 6989891"/>
                <a:gd name="connsiteY104" fmla="*/ 705408 h 4407777"/>
                <a:gd name="connsiteX105" fmla="*/ 6242539 w 6989891"/>
                <a:gd name="connsiteY105" fmla="*/ 643862 h 4407777"/>
                <a:gd name="connsiteX106" fmla="*/ 6251331 w 6989891"/>
                <a:gd name="connsiteY106" fmla="*/ 617485 h 4407777"/>
                <a:gd name="connsiteX107" fmla="*/ 6304085 w 6989891"/>
                <a:gd name="connsiteY107" fmla="*/ 591108 h 4407777"/>
                <a:gd name="connsiteX108" fmla="*/ 6356839 w 6989891"/>
                <a:gd name="connsiteY108" fmla="*/ 555939 h 4407777"/>
                <a:gd name="connsiteX109" fmla="*/ 6383216 w 6989891"/>
                <a:gd name="connsiteY109" fmla="*/ 538354 h 4407777"/>
                <a:gd name="connsiteX110" fmla="*/ 6506308 w 6989891"/>
                <a:gd name="connsiteY110" fmla="*/ 485600 h 4407777"/>
                <a:gd name="connsiteX111" fmla="*/ 6541477 w 6989891"/>
                <a:gd name="connsiteY111" fmla="*/ 468016 h 4407777"/>
                <a:gd name="connsiteX112" fmla="*/ 6567854 w 6989891"/>
                <a:gd name="connsiteY112" fmla="*/ 450431 h 4407777"/>
                <a:gd name="connsiteX113" fmla="*/ 6603023 w 6989891"/>
                <a:gd name="connsiteY113" fmla="*/ 424054 h 4407777"/>
                <a:gd name="connsiteX114" fmla="*/ 6690946 w 6989891"/>
                <a:gd name="connsiteY114" fmla="*/ 371300 h 4407777"/>
                <a:gd name="connsiteX115" fmla="*/ 6717323 w 6989891"/>
                <a:gd name="connsiteY115" fmla="*/ 353716 h 4407777"/>
                <a:gd name="connsiteX116" fmla="*/ 6743700 w 6989891"/>
                <a:gd name="connsiteY116" fmla="*/ 318547 h 4407777"/>
                <a:gd name="connsiteX117" fmla="*/ 6849208 w 6989891"/>
                <a:gd name="connsiteY117" fmla="*/ 186662 h 4407777"/>
                <a:gd name="connsiteX118" fmla="*/ 6884377 w 6989891"/>
                <a:gd name="connsiteY118" fmla="*/ 107531 h 4407777"/>
                <a:gd name="connsiteX119" fmla="*/ 6901962 w 6989891"/>
                <a:gd name="connsiteY119" fmla="*/ 81154 h 4407777"/>
                <a:gd name="connsiteX120" fmla="*/ 6910754 w 6989891"/>
                <a:gd name="connsiteY120" fmla="*/ 37193 h 4407777"/>
                <a:gd name="connsiteX121" fmla="*/ 6937131 w 6989891"/>
                <a:gd name="connsiteY121" fmla="*/ 2023 h 4407777"/>
                <a:gd name="connsiteX122" fmla="*/ 6945923 w 6989891"/>
                <a:gd name="connsiteY122" fmla="*/ 72362 h 4407777"/>
                <a:gd name="connsiteX123" fmla="*/ 6945923 w 6989891"/>
                <a:gd name="connsiteY123" fmla="*/ 608693 h 4407777"/>
                <a:gd name="connsiteX124" fmla="*/ 6972300 w 6989891"/>
                <a:gd name="connsiteY124" fmla="*/ 749370 h 4407777"/>
                <a:gd name="connsiteX125" fmla="*/ 6963508 w 6989891"/>
                <a:gd name="connsiteY125" fmla="*/ 1408793 h 4407777"/>
                <a:gd name="connsiteX126" fmla="*/ 6937131 w 6989891"/>
                <a:gd name="connsiteY126" fmla="*/ 1487923 h 4407777"/>
                <a:gd name="connsiteX127" fmla="*/ 6901962 w 6989891"/>
                <a:gd name="connsiteY127" fmla="*/ 1672562 h 4407777"/>
                <a:gd name="connsiteX128" fmla="*/ 6875585 w 6989891"/>
                <a:gd name="connsiteY128" fmla="*/ 1848408 h 4407777"/>
                <a:gd name="connsiteX129" fmla="*/ 6822831 w 6989891"/>
                <a:gd name="connsiteY129" fmla="*/ 2068216 h 4407777"/>
                <a:gd name="connsiteX130" fmla="*/ 6761285 w 6989891"/>
                <a:gd name="connsiteY130" fmla="*/ 2393531 h 4407777"/>
                <a:gd name="connsiteX131" fmla="*/ 6717323 w 6989891"/>
                <a:gd name="connsiteY131" fmla="*/ 2604547 h 4407777"/>
                <a:gd name="connsiteX132" fmla="*/ 6726116 w 6989891"/>
                <a:gd name="connsiteY132" fmla="*/ 3026577 h 4407777"/>
                <a:gd name="connsiteX133" fmla="*/ 6743700 w 6989891"/>
                <a:gd name="connsiteY133" fmla="*/ 3132085 h 4407777"/>
                <a:gd name="connsiteX134" fmla="*/ 6761285 w 6989891"/>
                <a:gd name="connsiteY134" fmla="*/ 3439816 h 4407777"/>
                <a:gd name="connsiteX135" fmla="*/ 6770077 w 6989891"/>
                <a:gd name="connsiteY135" fmla="*/ 3510154 h 4407777"/>
                <a:gd name="connsiteX136" fmla="*/ 6778869 w 6989891"/>
                <a:gd name="connsiteY136" fmla="*/ 3536531 h 4407777"/>
                <a:gd name="connsiteX137" fmla="*/ 6787662 w 6989891"/>
                <a:gd name="connsiteY137" fmla="*/ 3571700 h 4407777"/>
                <a:gd name="connsiteX138" fmla="*/ 6805246 w 6989891"/>
                <a:gd name="connsiteY138" fmla="*/ 3694793 h 4407777"/>
                <a:gd name="connsiteX139" fmla="*/ 6814039 w 6989891"/>
                <a:gd name="connsiteY139" fmla="*/ 3729962 h 4407777"/>
                <a:gd name="connsiteX140" fmla="*/ 6840416 w 6989891"/>
                <a:gd name="connsiteY140" fmla="*/ 3844262 h 4407777"/>
                <a:gd name="connsiteX141" fmla="*/ 6831623 w 6989891"/>
                <a:gd name="connsiteY141" fmla="*/ 4037693 h 4407777"/>
                <a:gd name="connsiteX142" fmla="*/ 6251331 w 6989891"/>
                <a:gd name="connsiteY142" fmla="*/ 4301462 h 4407777"/>
                <a:gd name="connsiteX143" fmla="*/ 6022731 w 6989891"/>
                <a:gd name="connsiteY143" fmla="*/ 4327839 h 4407777"/>
                <a:gd name="connsiteX144" fmla="*/ 5987562 w 6989891"/>
                <a:gd name="connsiteY144" fmla="*/ 4336631 h 4407777"/>
                <a:gd name="connsiteX145" fmla="*/ 5802923 w 6989891"/>
                <a:gd name="connsiteY145" fmla="*/ 4354216 h 4407777"/>
                <a:gd name="connsiteX146" fmla="*/ 5741377 w 6989891"/>
                <a:gd name="connsiteY146" fmla="*/ 4363008 h 4407777"/>
                <a:gd name="connsiteX147" fmla="*/ 4422531 w 6989891"/>
                <a:gd name="connsiteY147" fmla="*/ 4380593 h 4407777"/>
                <a:gd name="connsiteX148" fmla="*/ 4325816 w 6989891"/>
                <a:gd name="connsiteY148" fmla="*/ 4389385 h 4407777"/>
                <a:gd name="connsiteX149" fmla="*/ 2980592 w 6989891"/>
                <a:gd name="connsiteY149" fmla="*/ 4398177 h 4407777"/>
                <a:gd name="connsiteX150" fmla="*/ 2804746 w 6989891"/>
                <a:gd name="connsiteY150" fmla="*/ 4380593 h 4407777"/>
                <a:gd name="connsiteX151" fmla="*/ 2760785 w 6989891"/>
                <a:gd name="connsiteY151" fmla="*/ 4371800 h 4407777"/>
                <a:gd name="connsiteX152" fmla="*/ 2620108 w 6989891"/>
                <a:gd name="connsiteY152" fmla="*/ 4354216 h 4407777"/>
                <a:gd name="connsiteX153" fmla="*/ 2215662 w 6989891"/>
                <a:gd name="connsiteY153" fmla="*/ 4345423 h 4407777"/>
                <a:gd name="connsiteX154" fmla="*/ 2118946 w 6989891"/>
                <a:gd name="connsiteY154" fmla="*/ 4310254 h 4407777"/>
                <a:gd name="connsiteX155" fmla="*/ 2066192 w 6989891"/>
                <a:gd name="connsiteY155" fmla="*/ 4292670 h 4407777"/>
                <a:gd name="connsiteX156" fmla="*/ 1943100 w 6989891"/>
                <a:gd name="connsiteY156" fmla="*/ 4275085 h 4407777"/>
                <a:gd name="connsiteX157" fmla="*/ 1890346 w 6989891"/>
                <a:gd name="connsiteY157" fmla="*/ 4266293 h 4407777"/>
                <a:gd name="connsiteX158" fmla="*/ 1723292 w 6989891"/>
                <a:gd name="connsiteY158" fmla="*/ 4248708 h 4407777"/>
                <a:gd name="connsiteX159" fmla="*/ 1477108 w 6989891"/>
                <a:gd name="connsiteY159" fmla="*/ 4222331 h 4407777"/>
                <a:gd name="connsiteX160" fmla="*/ 1283677 w 6989891"/>
                <a:gd name="connsiteY160" fmla="*/ 4213539 h 4407777"/>
                <a:gd name="connsiteX161" fmla="*/ 931985 w 6989891"/>
                <a:gd name="connsiteY161" fmla="*/ 4195954 h 4407777"/>
                <a:gd name="connsiteX162" fmla="*/ 527539 w 6989891"/>
                <a:gd name="connsiteY162" fmla="*/ 4187162 h 4407777"/>
                <a:gd name="connsiteX163" fmla="*/ 501162 w 6989891"/>
                <a:gd name="connsiteY163" fmla="*/ 4178370 h 4407777"/>
                <a:gd name="connsiteX164" fmla="*/ 307731 w 6989891"/>
                <a:gd name="connsiteY164" fmla="*/ 4204747 h 4407777"/>
                <a:gd name="connsiteX165" fmla="*/ 272562 w 6989891"/>
                <a:gd name="connsiteY165" fmla="*/ 4222331 h 4407777"/>
                <a:gd name="connsiteX166" fmla="*/ 202223 w 6989891"/>
                <a:gd name="connsiteY166" fmla="*/ 4239916 h 4407777"/>
                <a:gd name="connsiteX167" fmla="*/ 149469 w 6989891"/>
                <a:gd name="connsiteY167" fmla="*/ 4257500 h 4407777"/>
                <a:gd name="connsiteX168" fmla="*/ 123092 w 6989891"/>
                <a:gd name="connsiteY168" fmla="*/ 4266293 h 4407777"/>
                <a:gd name="connsiteX169" fmla="*/ 96716 w 6989891"/>
                <a:gd name="connsiteY169" fmla="*/ 4275085 h 4407777"/>
                <a:gd name="connsiteX170" fmla="*/ 43962 w 6989891"/>
                <a:gd name="connsiteY170" fmla="*/ 4257500 h 4407777"/>
                <a:gd name="connsiteX171" fmla="*/ 35169 w 6989891"/>
                <a:gd name="connsiteY171" fmla="*/ 4222331 h 4407777"/>
                <a:gd name="connsiteX172" fmla="*/ 52754 w 6989891"/>
                <a:gd name="connsiteY172" fmla="*/ 4108031 h 4407777"/>
                <a:gd name="connsiteX173" fmla="*/ 26377 w 6989891"/>
                <a:gd name="connsiteY173" fmla="*/ 4116823 h 4407777"/>
                <a:gd name="connsiteX174" fmla="*/ 0 w 6989891"/>
                <a:gd name="connsiteY174" fmla="*/ 4178370 h 44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6989891" h="4407777">
                  <a:moveTo>
                    <a:pt x="0" y="4178370"/>
                  </a:moveTo>
                  <a:lnTo>
                    <a:pt x="0" y="4178370"/>
                  </a:lnTo>
                  <a:cubicBezTo>
                    <a:pt x="23446" y="4160785"/>
                    <a:pt x="48555" y="4145222"/>
                    <a:pt x="70339" y="4125616"/>
                  </a:cubicBezTo>
                  <a:cubicBezTo>
                    <a:pt x="117127" y="4083507"/>
                    <a:pt x="56793" y="4109615"/>
                    <a:pt x="114300" y="4090447"/>
                  </a:cubicBezTo>
                  <a:cubicBezTo>
                    <a:pt x="120162" y="4081655"/>
                    <a:pt x="123767" y="4070835"/>
                    <a:pt x="131885" y="4064070"/>
                  </a:cubicBezTo>
                  <a:cubicBezTo>
                    <a:pt x="141954" y="4055679"/>
                    <a:pt x="155674" y="4052988"/>
                    <a:pt x="167054" y="4046485"/>
                  </a:cubicBezTo>
                  <a:cubicBezTo>
                    <a:pt x="176229" y="4041242"/>
                    <a:pt x="184639" y="4034762"/>
                    <a:pt x="193431" y="4028900"/>
                  </a:cubicBezTo>
                  <a:cubicBezTo>
                    <a:pt x="208324" y="4006561"/>
                    <a:pt x="214827" y="3993070"/>
                    <a:pt x="237392" y="3976147"/>
                  </a:cubicBezTo>
                  <a:cubicBezTo>
                    <a:pt x="259470" y="3959589"/>
                    <a:pt x="291473" y="3944710"/>
                    <a:pt x="316523" y="3932185"/>
                  </a:cubicBezTo>
                  <a:cubicBezTo>
                    <a:pt x="333990" y="3879787"/>
                    <a:pt x="309861" y="3926724"/>
                    <a:pt x="369277" y="3897016"/>
                  </a:cubicBezTo>
                  <a:cubicBezTo>
                    <a:pt x="380399" y="3891455"/>
                    <a:pt x="385308" y="3877536"/>
                    <a:pt x="395654" y="3870639"/>
                  </a:cubicBezTo>
                  <a:cubicBezTo>
                    <a:pt x="412012" y="3859733"/>
                    <a:pt x="432050" y="3855168"/>
                    <a:pt x="448408" y="3844262"/>
                  </a:cubicBezTo>
                  <a:cubicBezTo>
                    <a:pt x="458754" y="3837365"/>
                    <a:pt x="464667" y="3825112"/>
                    <a:pt x="474785" y="3817885"/>
                  </a:cubicBezTo>
                  <a:cubicBezTo>
                    <a:pt x="485450" y="3810267"/>
                    <a:pt x="498497" y="3806665"/>
                    <a:pt x="509954" y="3800300"/>
                  </a:cubicBezTo>
                  <a:cubicBezTo>
                    <a:pt x="524893" y="3792001"/>
                    <a:pt x="538977" y="3782222"/>
                    <a:pt x="553916" y="3773923"/>
                  </a:cubicBezTo>
                  <a:cubicBezTo>
                    <a:pt x="565373" y="3767558"/>
                    <a:pt x="578309" y="3763799"/>
                    <a:pt x="589085" y="3756339"/>
                  </a:cubicBezTo>
                  <a:cubicBezTo>
                    <a:pt x="616559" y="3737318"/>
                    <a:pt x="640412" y="3713329"/>
                    <a:pt x="668216" y="3694793"/>
                  </a:cubicBezTo>
                  <a:lnTo>
                    <a:pt x="773723" y="3624454"/>
                  </a:lnTo>
                  <a:cubicBezTo>
                    <a:pt x="782515" y="3618593"/>
                    <a:pt x="792628" y="3614342"/>
                    <a:pt x="800100" y="3606870"/>
                  </a:cubicBezTo>
                  <a:cubicBezTo>
                    <a:pt x="808892" y="3598078"/>
                    <a:pt x="816662" y="3588127"/>
                    <a:pt x="826477" y="3580493"/>
                  </a:cubicBezTo>
                  <a:cubicBezTo>
                    <a:pt x="826502" y="3580473"/>
                    <a:pt x="892406" y="3536540"/>
                    <a:pt x="905608" y="3527739"/>
                  </a:cubicBezTo>
                  <a:cubicBezTo>
                    <a:pt x="914400" y="3521877"/>
                    <a:pt x="923531" y="3516494"/>
                    <a:pt x="931985" y="3510154"/>
                  </a:cubicBezTo>
                  <a:cubicBezTo>
                    <a:pt x="943708" y="3501362"/>
                    <a:pt x="954728" y="3491543"/>
                    <a:pt x="967154" y="3483777"/>
                  </a:cubicBezTo>
                  <a:cubicBezTo>
                    <a:pt x="978268" y="3476831"/>
                    <a:pt x="991209" y="3473139"/>
                    <a:pt x="1002323" y="3466193"/>
                  </a:cubicBezTo>
                  <a:cubicBezTo>
                    <a:pt x="1063160" y="3428170"/>
                    <a:pt x="1012046" y="3448299"/>
                    <a:pt x="1063869" y="3431023"/>
                  </a:cubicBezTo>
                  <a:cubicBezTo>
                    <a:pt x="1127646" y="3367248"/>
                    <a:pt x="1045394" y="3442571"/>
                    <a:pt x="1134208" y="3387062"/>
                  </a:cubicBezTo>
                  <a:cubicBezTo>
                    <a:pt x="1144752" y="3380472"/>
                    <a:pt x="1151033" y="3368645"/>
                    <a:pt x="1160585" y="3360685"/>
                  </a:cubicBezTo>
                  <a:cubicBezTo>
                    <a:pt x="1168703" y="3353920"/>
                    <a:pt x="1178363" y="3349242"/>
                    <a:pt x="1186962" y="3343100"/>
                  </a:cubicBezTo>
                  <a:cubicBezTo>
                    <a:pt x="1198886" y="3334583"/>
                    <a:pt x="1209266" y="3323740"/>
                    <a:pt x="1222131" y="3316723"/>
                  </a:cubicBezTo>
                  <a:cubicBezTo>
                    <a:pt x="1241726" y="3306035"/>
                    <a:pt x="1264082" y="3301035"/>
                    <a:pt x="1283677" y="3290347"/>
                  </a:cubicBezTo>
                  <a:cubicBezTo>
                    <a:pt x="1296542" y="3283330"/>
                    <a:pt x="1306188" y="3271354"/>
                    <a:pt x="1318846" y="3263970"/>
                  </a:cubicBezTo>
                  <a:cubicBezTo>
                    <a:pt x="1341489" y="3250761"/>
                    <a:pt x="1367374" y="3243341"/>
                    <a:pt x="1389185" y="3228800"/>
                  </a:cubicBezTo>
                  <a:cubicBezTo>
                    <a:pt x="1406770" y="3217077"/>
                    <a:pt x="1421889" y="3200314"/>
                    <a:pt x="1441939" y="3193631"/>
                  </a:cubicBezTo>
                  <a:cubicBezTo>
                    <a:pt x="1483289" y="3179848"/>
                    <a:pt x="1459711" y="3188281"/>
                    <a:pt x="1512277" y="3167254"/>
                  </a:cubicBezTo>
                  <a:cubicBezTo>
                    <a:pt x="1531724" y="3147807"/>
                    <a:pt x="1540547" y="3135535"/>
                    <a:pt x="1565031" y="3123293"/>
                  </a:cubicBezTo>
                  <a:cubicBezTo>
                    <a:pt x="1579147" y="3116235"/>
                    <a:pt x="1594570" y="3112118"/>
                    <a:pt x="1608992" y="3105708"/>
                  </a:cubicBezTo>
                  <a:cubicBezTo>
                    <a:pt x="1620969" y="3100385"/>
                    <a:pt x="1632439" y="3093985"/>
                    <a:pt x="1644162" y="3088123"/>
                  </a:cubicBezTo>
                  <a:cubicBezTo>
                    <a:pt x="1684434" y="3027715"/>
                    <a:pt x="1633171" y="3095158"/>
                    <a:pt x="1696916" y="3044162"/>
                  </a:cubicBezTo>
                  <a:cubicBezTo>
                    <a:pt x="1716335" y="3028627"/>
                    <a:pt x="1728977" y="3005203"/>
                    <a:pt x="1749669" y="2991408"/>
                  </a:cubicBezTo>
                  <a:cubicBezTo>
                    <a:pt x="1843926" y="2928569"/>
                    <a:pt x="1700875" y="3026428"/>
                    <a:pt x="1802423" y="2947447"/>
                  </a:cubicBezTo>
                  <a:cubicBezTo>
                    <a:pt x="1819105" y="2934472"/>
                    <a:pt x="1838941" y="2925807"/>
                    <a:pt x="1855177" y="2912277"/>
                  </a:cubicBezTo>
                  <a:cubicBezTo>
                    <a:pt x="1890346" y="2882969"/>
                    <a:pt x="1922593" y="2849748"/>
                    <a:pt x="1960685" y="2824354"/>
                  </a:cubicBezTo>
                  <a:cubicBezTo>
                    <a:pt x="1969477" y="2818493"/>
                    <a:pt x="1978944" y="2813535"/>
                    <a:pt x="1987062" y="2806770"/>
                  </a:cubicBezTo>
                  <a:cubicBezTo>
                    <a:pt x="1996614" y="2798810"/>
                    <a:pt x="2003492" y="2787854"/>
                    <a:pt x="2013439" y="2780393"/>
                  </a:cubicBezTo>
                  <a:cubicBezTo>
                    <a:pt x="2027110" y="2770140"/>
                    <a:pt x="2043729" y="2764269"/>
                    <a:pt x="2057400" y="2754016"/>
                  </a:cubicBezTo>
                  <a:cubicBezTo>
                    <a:pt x="2067347" y="2746555"/>
                    <a:pt x="2074225" y="2735599"/>
                    <a:pt x="2083777" y="2727639"/>
                  </a:cubicBezTo>
                  <a:cubicBezTo>
                    <a:pt x="2091895" y="2720874"/>
                    <a:pt x="2101700" y="2716394"/>
                    <a:pt x="2110154" y="2710054"/>
                  </a:cubicBezTo>
                  <a:cubicBezTo>
                    <a:pt x="2125167" y="2698794"/>
                    <a:pt x="2138502" y="2685295"/>
                    <a:pt x="2154116" y="2674885"/>
                  </a:cubicBezTo>
                  <a:cubicBezTo>
                    <a:pt x="2197105" y="2646225"/>
                    <a:pt x="2179694" y="2669689"/>
                    <a:pt x="2215662" y="2639716"/>
                  </a:cubicBezTo>
                  <a:cubicBezTo>
                    <a:pt x="2225214" y="2631756"/>
                    <a:pt x="2231921" y="2620566"/>
                    <a:pt x="2242039" y="2613339"/>
                  </a:cubicBezTo>
                  <a:cubicBezTo>
                    <a:pt x="2252704" y="2605721"/>
                    <a:pt x="2265751" y="2602119"/>
                    <a:pt x="2277208" y="2595754"/>
                  </a:cubicBezTo>
                  <a:cubicBezTo>
                    <a:pt x="2292146" y="2587455"/>
                    <a:pt x="2307119" y="2579104"/>
                    <a:pt x="2321169" y="2569377"/>
                  </a:cubicBezTo>
                  <a:cubicBezTo>
                    <a:pt x="2345266" y="2552695"/>
                    <a:pt x="2368062" y="2534208"/>
                    <a:pt x="2391508" y="2516623"/>
                  </a:cubicBezTo>
                  <a:cubicBezTo>
                    <a:pt x="2403231" y="2507831"/>
                    <a:pt x="2414485" y="2498375"/>
                    <a:pt x="2426677" y="2490247"/>
                  </a:cubicBezTo>
                  <a:cubicBezTo>
                    <a:pt x="2435469" y="2484385"/>
                    <a:pt x="2444936" y="2479427"/>
                    <a:pt x="2453054" y="2472662"/>
                  </a:cubicBezTo>
                  <a:cubicBezTo>
                    <a:pt x="2462606" y="2464702"/>
                    <a:pt x="2468887" y="2452875"/>
                    <a:pt x="2479431" y="2446285"/>
                  </a:cubicBezTo>
                  <a:cubicBezTo>
                    <a:pt x="2492815" y="2437920"/>
                    <a:pt x="2509537" y="2436258"/>
                    <a:pt x="2523392" y="2428700"/>
                  </a:cubicBezTo>
                  <a:cubicBezTo>
                    <a:pt x="2541945" y="2418580"/>
                    <a:pt x="2556096" y="2400214"/>
                    <a:pt x="2576146" y="2393531"/>
                  </a:cubicBezTo>
                  <a:cubicBezTo>
                    <a:pt x="2601789" y="2384984"/>
                    <a:pt x="2612856" y="2382677"/>
                    <a:pt x="2637692" y="2367154"/>
                  </a:cubicBezTo>
                  <a:cubicBezTo>
                    <a:pt x="2650119" y="2359387"/>
                    <a:pt x="2660857" y="2349180"/>
                    <a:pt x="2672862" y="2340777"/>
                  </a:cubicBezTo>
                  <a:cubicBezTo>
                    <a:pt x="2690176" y="2328658"/>
                    <a:pt x="2707494" y="2316481"/>
                    <a:pt x="2725616" y="2305608"/>
                  </a:cubicBezTo>
                  <a:cubicBezTo>
                    <a:pt x="2736855" y="2298865"/>
                    <a:pt x="2750009" y="2295484"/>
                    <a:pt x="2760785" y="2288023"/>
                  </a:cubicBezTo>
                  <a:cubicBezTo>
                    <a:pt x="2867812" y="2213927"/>
                    <a:pt x="2802507" y="2238947"/>
                    <a:pt x="2866292" y="2217685"/>
                  </a:cubicBezTo>
                  <a:cubicBezTo>
                    <a:pt x="2875084" y="2211823"/>
                    <a:pt x="2883494" y="2205343"/>
                    <a:pt x="2892669" y="2200100"/>
                  </a:cubicBezTo>
                  <a:cubicBezTo>
                    <a:pt x="2939764" y="2173189"/>
                    <a:pt x="2914939" y="2193496"/>
                    <a:pt x="2954216" y="2164931"/>
                  </a:cubicBezTo>
                  <a:cubicBezTo>
                    <a:pt x="2977918" y="2147693"/>
                    <a:pt x="2999423" y="2127256"/>
                    <a:pt x="3024554" y="2112177"/>
                  </a:cubicBezTo>
                  <a:cubicBezTo>
                    <a:pt x="3039208" y="2103385"/>
                    <a:pt x="3055290" y="2096622"/>
                    <a:pt x="3068516" y="2085800"/>
                  </a:cubicBezTo>
                  <a:cubicBezTo>
                    <a:pt x="3087763" y="2070053"/>
                    <a:pt x="3103685" y="2050631"/>
                    <a:pt x="3121269" y="2033047"/>
                  </a:cubicBezTo>
                  <a:cubicBezTo>
                    <a:pt x="3130061" y="2024255"/>
                    <a:pt x="3140186" y="2016617"/>
                    <a:pt x="3147646" y="2006670"/>
                  </a:cubicBezTo>
                  <a:cubicBezTo>
                    <a:pt x="3156438" y="1994947"/>
                    <a:pt x="3162995" y="1981150"/>
                    <a:pt x="3174023" y="1971500"/>
                  </a:cubicBezTo>
                  <a:cubicBezTo>
                    <a:pt x="3186884" y="1960247"/>
                    <a:pt x="3204079" y="1955056"/>
                    <a:pt x="3217985" y="1945123"/>
                  </a:cubicBezTo>
                  <a:cubicBezTo>
                    <a:pt x="3245177" y="1925700"/>
                    <a:pt x="3271445" y="1904969"/>
                    <a:pt x="3297116" y="1883577"/>
                  </a:cubicBezTo>
                  <a:cubicBezTo>
                    <a:pt x="3306668" y="1875617"/>
                    <a:pt x="3313677" y="1864834"/>
                    <a:pt x="3323492" y="1857200"/>
                  </a:cubicBezTo>
                  <a:cubicBezTo>
                    <a:pt x="3402703" y="1795591"/>
                    <a:pt x="3349829" y="1844043"/>
                    <a:pt x="3402623" y="1804447"/>
                  </a:cubicBezTo>
                  <a:cubicBezTo>
                    <a:pt x="3414346" y="1795655"/>
                    <a:pt x="3427430" y="1788432"/>
                    <a:pt x="3437792" y="1778070"/>
                  </a:cubicBezTo>
                  <a:cubicBezTo>
                    <a:pt x="3477562" y="1738300"/>
                    <a:pt x="3430403" y="1760018"/>
                    <a:pt x="3481754" y="1742900"/>
                  </a:cubicBezTo>
                  <a:cubicBezTo>
                    <a:pt x="3510856" y="1699248"/>
                    <a:pt x="3486169" y="1722380"/>
                    <a:pt x="3552092" y="1707731"/>
                  </a:cubicBezTo>
                  <a:cubicBezTo>
                    <a:pt x="3561139" y="1705721"/>
                    <a:pt x="3569252" y="1699909"/>
                    <a:pt x="3578469" y="1698939"/>
                  </a:cubicBezTo>
                  <a:cubicBezTo>
                    <a:pt x="3623522" y="1694197"/>
                    <a:pt x="3864834" y="1682862"/>
                    <a:pt x="3894992" y="1681354"/>
                  </a:cubicBezTo>
                  <a:cubicBezTo>
                    <a:pt x="3918438" y="1678423"/>
                    <a:pt x="3941809" y="1674802"/>
                    <a:pt x="3965331" y="1672562"/>
                  </a:cubicBezTo>
                  <a:cubicBezTo>
                    <a:pt x="4003371" y="1668939"/>
                    <a:pt x="4041714" y="1668510"/>
                    <a:pt x="4079631" y="1663770"/>
                  </a:cubicBezTo>
                  <a:cubicBezTo>
                    <a:pt x="4088827" y="1662620"/>
                    <a:pt x="4097017" y="1657225"/>
                    <a:pt x="4106008" y="1654977"/>
                  </a:cubicBezTo>
                  <a:cubicBezTo>
                    <a:pt x="4120506" y="1651352"/>
                    <a:pt x="4135107" y="1647749"/>
                    <a:pt x="4149969" y="1646185"/>
                  </a:cubicBezTo>
                  <a:cubicBezTo>
                    <a:pt x="4190879" y="1641879"/>
                    <a:pt x="4232095" y="1641117"/>
                    <a:pt x="4273062" y="1637393"/>
                  </a:cubicBezTo>
                  <a:cubicBezTo>
                    <a:pt x="4312632" y="1633796"/>
                    <a:pt x="4365030" y="1625130"/>
                    <a:pt x="4404946" y="1619808"/>
                  </a:cubicBezTo>
                  <a:cubicBezTo>
                    <a:pt x="4428368" y="1616685"/>
                    <a:pt x="4451931" y="1614609"/>
                    <a:pt x="4475285" y="1611016"/>
                  </a:cubicBezTo>
                  <a:cubicBezTo>
                    <a:pt x="4490055" y="1608744"/>
                    <a:pt x="4504543" y="1604896"/>
                    <a:pt x="4519246" y="1602223"/>
                  </a:cubicBezTo>
                  <a:cubicBezTo>
                    <a:pt x="4536786" y="1599034"/>
                    <a:pt x="4554519" y="1596927"/>
                    <a:pt x="4572000" y="1593431"/>
                  </a:cubicBezTo>
                  <a:cubicBezTo>
                    <a:pt x="4583849" y="1591061"/>
                    <a:pt x="4595353" y="1587171"/>
                    <a:pt x="4607169" y="1584639"/>
                  </a:cubicBezTo>
                  <a:cubicBezTo>
                    <a:pt x="4636394" y="1578377"/>
                    <a:pt x="4666096" y="1574303"/>
                    <a:pt x="4695092" y="1567054"/>
                  </a:cubicBezTo>
                  <a:cubicBezTo>
                    <a:pt x="4706815" y="1564123"/>
                    <a:pt x="4718643" y="1561582"/>
                    <a:pt x="4730262" y="1558262"/>
                  </a:cubicBezTo>
                  <a:cubicBezTo>
                    <a:pt x="4739173" y="1555716"/>
                    <a:pt x="4747648" y="1551718"/>
                    <a:pt x="4756639" y="1549470"/>
                  </a:cubicBezTo>
                  <a:cubicBezTo>
                    <a:pt x="4771137" y="1545845"/>
                    <a:pt x="4786102" y="1544302"/>
                    <a:pt x="4800600" y="1540677"/>
                  </a:cubicBezTo>
                  <a:cubicBezTo>
                    <a:pt x="4809591" y="1538429"/>
                    <a:pt x="4818036" y="1534324"/>
                    <a:pt x="4826977" y="1531885"/>
                  </a:cubicBezTo>
                  <a:cubicBezTo>
                    <a:pt x="4850293" y="1525526"/>
                    <a:pt x="4875231" y="1524115"/>
                    <a:pt x="4897316" y="1514300"/>
                  </a:cubicBezTo>
                  <a:cubicBezTo>
                    <a:pt x="4976447" y="1479131"/>
                    <a:pt x="5056953" y="1446908"/>
                    <a:pt x="5134708" y="1408793"/>
                  </a:cubicBezTo>
                  <a:cubicBezTo>
                    <a:pt x="5445809" y="1256293"/>
                    <a:pt x="5252686" y="1334100"/>
                    <a:pt x="5565531" y="1153816"/>
                  </a:cubicBezTo>
                  <a:cubicBezTo>
                    <a:pt x="5663220" y="1097521"/>
                    <a:pt x="5759784" y="1037426"/>
                    <a:pt x="5864469" y="995554"/>
                  </a:cubicBezTo>
                  <a:cubicBezTo>
                    <a:pt x="5879123" y="989693"/>
                    <a:pt x="5892841" y="980432"/>
                    <a:pt x="5908431" y="977970"/>
                  </a:cubicBezTo>
                  <a:cubicBezTo>
                    <a:pt x="5949063" y="971554"/>
                    <a:pt x="5990492" y="972108"/>
                    <a:pt x="6031523" y="969177"/>
                  </a:cubicBezTo>
                  <a:cubicBezTo>
                    <a:pt x="6045531" y="955169"/>
                    <a:pt x="6077228" y="925959"/>
                    <a:pt x="6084277" y="907631"/>
                  </a:cubicBezTo>
                  <a:cubicBezTo>
                    <a:pt x="6093977" y="882412"/>
                    <a:pt x="6096563" y="854996"/>
                    <a:pt x="6101862" y="828500"/>
                  </a:cubicBezTo>
                  <a:cubicBezTo>
                    <a:pt x="6105358" y="811019"/>
                    <a:pt x="6106787" y="793149"/>
                    <a:pt x="6110654" y="775747"/>
                  </a:cubicBezTo>
                  <a:cubicBezTo>
                    <a:pt x="6114740" y="757357"/>
                    <a:pt x="6123480" y="736544"/>
                    <a:pt x="6137031" y="722993"/>
                  </a:cubicBezTo>
                  <a:cubicBezTo>
                    <a:pt x="6144503" y="715521"/>
                    <a:pt x="6154616" y="711270"/>
                    <a:pt x="6163408" y="705408"/>
                  </a:cubicBezTo>
                  <a:cubicBezTo>
                    <a:pt x="6209459" y="636329"/>
                    <a:pt x="6137470" y="735796"/>
                    <a:pt x="6242539" y="643862"/>
                  </a:cubicBezTo>
                  <a:cubicBezTo>
                    <a:pt x="6249514" y="637759"/>
                    <a:pt x="6245541" y="624722"/>
                    <a:pt x="6251331" y="617485"/>
                  </a:cubicBezTo>
                  <a:cubicBezTo>
                    <a:pt x="6263727" y="601989"/>
                    <a:pt x="6286708" y="596900"/>
                    <a:pt x="6304085" y="591108"/>
                  </a:cubicBezTo>
                  <a:lnTo>
                    <a:pt x="6356839" y="555939"/>
                  </a:lnTo>
                  <a:cubicBezTo>
                    <a:pt x="6365631" y="550077"/>
                    <a:pt x="6373191" y="541696"/>
                    <a:pt x="6383216" y="538354"/>
                  </a:cubicBezTo>
                  <a:cubicBezTo>
                    <a:pt x="6460840" y="512480"/>
                    <a:pt x="6419387" y="529061"/>
                    <a:pt x="6506308" y="485600"/>
                  </a:cubicBezTo>
                  <a:cubicBezTo>
                    <a:pt x="6518031" y="479739"/>
                    <a:pt x="6530572" y="475286"/>
                    <a:pt x="6541477" y="468016"/>
                  </a:cubicBezTo>
                  <a:cubicBezTo>
                    <a:pt x="6550269" y="462154"/>
                    <a:pt x="6559255" y="456573"/>
                    <a:pt x="6567854" y="450431"/>
                  </a:cubicBezTo>
                  <a:cubicBezTo>
                    <a:pt x="6579778" y="441914"/>
                    <a:pt x="6590697" y="431978"/>
                    <a:pt x="6603023" y="424054"/>
                  </a:cubicBezTo>
                  <a:cubicBezTo>
                    <a:pt x="6631773" y="405572"/>
                    <a:pt x="6662508" y="390258"/>
                    <a:pt x="6690946" y="371300"/>
                  </a:cubicBezTo>
                  <a:lnTo>
                    <a:pt x="6717323" y="353716"/>
                  </a:lnTo>
                  <a:cubicBezTo>
                    <a:pt x="6726115" y="341993"/>
                    <a:pt x="6734319" y="329804"/>
                    <a:pt x="6743700" y="318547"/>
                  </a:cubicBezTo>
                  <a:cubicBezTo>
                    <a:pt x="6798464" y="252830"/>
                    <a:pt x="6806060" y="254465"/>
                    <a:pt x="6849208" y="186662"/>
                  </a:cubicBezTo>
                  <a:cubicBezTo>
                    <a:pt x="6870958" y="152484"/>
                    <a:pt x="6865408" y="145469"/>
                    <a:pt x="6884377" y="107531"/>
                  </a:cubicBezTo>
                  <a:cubicBezTo>
                    <a:pt x="6889103" y="98079"/>
                    <a:pt x="6896100" y="89946"/>
                    <a:pt x="6901962" y="81154"/>
                  </a:cubicBezTo>
                  <a:cubicBezTo>
                    <a:pt x="6904893" y="66500"/>
                    <a:pt x="6904685" y="50849"/>
                    <a:pt x="6910754" y="37193"/>
                  </a:cubicBezTo>
                  <a:cubicBezTo>
                    <a:pt x="6916706" y="23802"/>
                    <a:pt x="6926769" y="-8339"/>
                    <a:pt x="6937131" y="2023"/>
                  </a:cubicBezTo>
                  <a:cubicBezTo>
                    <a:pt x="6953839" y="18731"/>
                    <a:pt x="6942992" y="48916"/>
                    <a:pt x="6945923" y="72362"/>
                  </a:cubicBezTo>
                  <a:cubicBezTo>
                    <a:pt x="6937466" y="283798"/>
                    <a:pt x="6928541" y="382726"/>
                    <a:pt x="6945923" y="608693"/>
                  </a:cubicBezTo>
                  <a:cubicBezTo>
                    <a:pt x="6949582" y="656262"/>
                    <a:pt x="6963508" y="702478"/>
                    <a:pt x="6972300" y="749370"/>
                  </a:cubicBezTo>
                  <a:cubicBezTo>
                    <a:pt x="6988066" y="1072571"/>
                    <a:pt x="7006024" y="1104096"/>
                    <a:pt x="6963508" y="1408793"/>
                  </a:cubicBezTo>
                  <a:cubicBezTo>
                    <a:pt x="6959666" y="1436330"/>
                    <a:pt x="6945923" y="1461546"/>
                    <a:pt x="6937131" y="1487923"/>
                  </a:cubicBezTo>
                  <a:cubicBezTo>
                    <a:pt x="6914554" y="1668548"/>
                    <a:pt x="6948439" y="1416941"/>
                    <a:pt x="6901962" y="1672562"/>
                  </a:cubicBezTo>
                  <a:cubicBezTo>
                    <a:pt x="6891359" y="1730877"/>
                    <a:pt x="6885656" y="1789999"/>
                    <a:pt x="6875585" y="1848408"/>
                  </a:cubicBezTo>
                  <a:cubicBezTo>
                    <a:pt x="6866836" y="1899150"/>
                    <a:pt x="6829990" y="2036514"/>
                    <a:pt x="6822831" y="2068216"/>
                  </a:cubicBezTo>
                  <a:cubicBezTo>
                    <a:pt x="6796974" y="2182724"/>
                    <a:pt x="6784926" y="2275326"/>
                    <a:pt x="6761285" y="2393531"/>
                  </a:cubicBezTo>
                  <a:cubicBezTo>
                    <a:pt x="6682535" y="2787280"/>
                    <a:pt x="6779617" y="2261936"/>
                    <a:pt x="6717323" y="2604547"/>
                  </a:cubicBezTo>
                  <a:cubicBezTo>
                    <a:pt x="6720254" y="2745224"/>
                    <a:pt x="6719089" y="2886045"/>
                    <a:pt x="6726116" y="3026577"/>
                  </a:cubicBezTo>
                  <a:cubicBezTo>
                    <a:pt x="6727897" y="3062187"/>
                    <a:pt x="6740677" y="3096559"/>
                    <a:pt x="6743700" y="3132085"/>
                  </a:cubicBezTo>
                  <a:cubicBezTo>
                    <a:pt x="6752413" y="3234459"/>
                    <a:pt x="6754134" y="3337321"/>
                    <a:pt x="6761285" y="3439816"/>
                  </a:cubicBezTo>
                  <a:cubicBezTo>
                    <a:pt x="6762930" y="3463387"/>
                    <a:pt x="6765850" y="3486907"/>
                    <a:pt x="6770077" y="3510154"/>
                  </a:cubicBezTo>
                  <a:cubicBezTo>
                    <a:pt x="6771735" y="3519272"/>
                    <a:pt x="6776323" y="3527620"/>
                    <a:pt x="6778869" y="3536531"/>
                  </a:cubicBezTo>
                  <a:cubicBezTo>
                    <a:pt x="6782189" y="3548150"/>
                    <a:pt x="6784731" y="3559977"/>
                    <a:pt x="6787662" y="3571700"/>
                  </a:cubicBezTo>
                  <a:cubicBezTo>
                    <a:pt x="6793063" y="3614914"/>
                    <a:pt x="6796796" y="3652543"/>
                    <a:pt x="6805246" y="3694793"/>
                  </a:cubicBezTo>
                  <a:cubicBezTo>
                    <a:pt x="6807616" y="3706642"/>
                    <a:pt x="6811877" y="3718073"/>
                    <a:pt x="6814039" y="3729962"/>
                  </a:cubicBezTo>
                  <a:cubicBezTo>
                    <a:pt x="6832302" y="3830407"/>
                    <a:pt x="6810151" y="3753468"/>
                    <a:pt x="6840416" y="3844262"/>
                  </a:cubicBezTo>
                  <a:cubicBezTo>
                    <a:pt x="6837485" y="3908739"/>
                    <a:pt x="6834152" y="3973199"/>
                    <a:pt x="6831623" y="4037693"/>
                  </a:cubicBezTo>
                  <a:cubicBezTo>
                    <a:pt x="6814155" y="4483112"/>
                    <a:pt x="6912591" y="4291289"/>
                    <a:pt x="6251331" y="4301462"/>
                  </a:cubicBezTo>
                  <a:lnTo>
                    <a:pt x="6022731" y="4327839"/>
                  </a:lnTo>
                  <a:cubicBezTo>
                    <a:pt x="6010753" y="4329436"/>
                    <a:pt x="5999560" y="4335191"/>
                    <a:pt x="5987562" y="4336631"/>
                  </a:cubicBezTo>
                  <a:cubicBezTo>
                    <a:pt x="5926178" y="4343997"/>
                    <a:pt x="5864396" y="4347630"/>
                    <a:pt x="5802923" y="4354216"/>
                  </a:cubicBezTo>
                  <a:cubicBezTo>
                    <a:pt x="5782317" y="4356424"/>
                    <a:pt x="5762073" y="4361947"/>
                    <a:pt x="5741377" y="4363008"/>
                  </a:cubicBezTo>
                  <a:cubicBezTo>
                    <a:pt x="5407778" y="4380115"/>
                    <a:pt x="4472320" y="4380171"/>
                    <a:pt x="4422531" y="4380593"/>
                  </a:cubicBezTo>
                  <a:cubicBezTo>
                    <a:pt x="4390293" y="4383524"/>
                    <a:pt x="4358155" y="4387937"/>
                    <a:pt x="4325816" y="4389385"/>
                  </a:cubicBezTo>
                  <a:cubicBezTo>
                    <a:pt x="3677053" y="4418434"/>
                    <a:pt x="3776556" y="4406383"/>
                    <a:pt x="2980592" y="4398177"/>
                  </a:cubicBezTo>
                  <a:cubicBezTo>
                    <a:pt x="2894259" y="4391536"/>
                    <a:pt x="2877748" y="4392760"/>
                    <a:pt x="2804746" y="4380593"/>
                  </a:cubicBezTo>
                  <a:cubicBezTo>
                    <a:pt x="2790005" y="4378136"/>
                    <a:pt x="2775526" y="4374257"/>
                    <a:pt x="2760785" y="4371800"/>
                  </a:cubicBezTo>
                  <a:cubicBezTo>
                    <a:pt x="2733686" y="4367283"/>
                    <a:pt x="2642076" y="4355015"/>
                    <a:pt x="2620108" y="4354216"/>
                  </a:cubicBezTo>
                  <a:cubicBezTo>
                    <a:pt x="2485350" y="4349316"/>
                    <a:pt x="2350477" y="4348354"/>
                    <a:pt x="2215662" y="4345423"/>
                  </a:cubicBezTo>
                  <a:cubicBezTo>
                    <a:pt x="2156204" y="4315696"/>
                    <a:pt x="2201566" y="4335676"/>
                    <a:pt x="2118946" y="4310254"/>
                  </a:cubicBezTo>
                  <a:cubicBezTo>
                    <a:pt x="2101230" y="4304803"/>
                    <a:pt x="2084368" y="4296305"/>
                    <a:pt x="2066192" y="4292670"/>
                  </a:cubicBezTo>
                  <a:cubicBezTo>
                    <a:pt x="2025550" y="4284542"/>
                    <a:pt x="1984089" y="4281233"/>
                    <a:pt x="1943100" y="4275085"/>
                  </a:cubicBezTo>
                  <a:cubicBezTo>
                    <a:pt x="1925470" y="4272440"/>
                    <a:pt x="1907931" y="4269224"/>
                    <a:pt x="1890346" y="4266293"/>
                  </a:cubicBezTo>
                  <a:cubicBezTo>
                    <a:pt x="1816461" y="4241663"/>
                    <a:pt x="1888099" y="4263039"/>
                    <a:pt x="1723292" y="4248708"/>
                  </a:cubicBezTo>
                  <a:cubicBezTo>
                    <a:pt x="1517752" y="4230836"/>
                    <a:pt x="1929366" y="4242887"/>
                    <a:pt x="1477108" y="4222331"/>
                  </a:cubicBezTo>
                  <a:lnTo>
                    <a:pt x="1283677" y="4213539"/>
                  </a:lnTo>
                  <a:lnTo>
                    <a:pt x="931985" y="4195954"/>
                  </a:lnTo>
                  <a:cubicBezTo>
                    <a:pt x="797220" y="4191253"/>
                    <a:pt x="662354" y="4190093"/>
                    <a:pt x="527539" y="4187162"/>
                  </a:cubicBezTo>
                  <a:cubicBezTo>
                    <a:pt x="518747" y="4184231"/>
                    <a:pt x="510417" y="4177883"/>
                    <a:pt x="501162" y="4178370"/>
                  </a:cubicBezTo>
                  <a:cubicBezTo>
                    <a:pt x="443281" y="4181416"/>
                    <a:pt x="369192" y="4194503"/>
                    <a:pt x="307731" y="4204747"/>
                  </a:cubicBezTo>
                  <a:cubicBezTo>
                    <a:pt x="296008" y="4210608"/>
                    <a:pt x="284996" y="4218186"/>
                    <a:pt x="272562" y="4222331"/>
                  </a:cubicBezTo>
                  <a:cubicBezTo>
                    <a:pt x="249634" y="4229974"/>
                    <a:pt x="225461" y="4233277"/>
                    <a:pt x="202223" y="4239916"/>
                  </a:cubicBezTo>
                  <a:cubicBezTo>
                    <a:pt x="184400" y="4245008"/>
                    <a:pt x="167054" y="4251638"/>
                    <a:pt x="149469" y="4257500"/>
                  </a:cubicBezTo>
                  <a:lnTo>
                    <a:pt x="123092" y="4266293"/>
                  </a:lnTo>
                  <a:lnTo>
                    <a:pt x="96716" y="4275085"/>
                  </a:lnTo>
                  <a:cubicBezTo>
                    <a:pt x="79131" y="4269223"/>
                    <a:pt x="58036" y="4269563"/>
                    <a:pt x="43962" y="4257500"/>
                  </a:cubicBezTo>
                  <a:cubicBezTo>
                    <a:pt x="34787" y="4249636"/>
                    <a:pt x="34459" y="4234394"/>
                    <a:pt x="35169" y="4222331"/>
                  </a:cubicBezTo>
                  <a:cubicBezTo>
                    <a:pt x="37433" y="4183849"/>
                    <a:pt x="55955" y="4146446"/>
                    <a:pt x="52754" y="4108031"/>
                  </a:cubicBezTo>
                  <a:cubicBezTo>
                    <a:pt x="51984" y="4098795"/>
                    <a:pt x="35169" y="4113892"/>
                    <a:pt x="26377" y="4116823"/>
                  </a:cubicBezTo>
                  <a:cubicBezTo>
                    <a:pt x="6493" y="4146649"/>
                    <a:pt x="4396" y="4168112"/>
                    <a:pt x="0" y="4178370"/>
                  </a:cubicBezTo>
                  <a:close/>
                </a:path>
              </a:pathLst>
            </a:cu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93" name="Rectangle 92"/>
          <p:cNvSpPr/>
          <p:nvPr/>
        </p:nvSpPr>
        <p:spPr>
          <a:xfrm>
            <a:off x="1738383" y="3666018"/>
            <a:ext cx="546424" cy="5326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p:cNvCxnSpPr/>
          <p:nvPr/>
        </p:nvCxnSpPr>
        <p:spPr>
          <a:xfrm flipH="1">
            <a:off x="2269982" y="2123862"/>
            <a:ext cx="1124978" cy="15153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284807" y="4198620"/>
            <a:ext cx="1126091" cy="19273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3433669" y="2143087"/>
            <a:ext cx="4814000" cy="3997339"/>
            <a:chOff x="6420897" y="2475451"/>
            <a:chExt cx="4814000" cy="3997339"/>
          </a:xfrm>
        </p:grpSpPr>
        <p:pic>
          <p:nvPicPr>
            <p:cNvPr id="101" name="Picture 100"/>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6420897" y="2475451"/>
              <a:ext cx="4814000" cy="3997339"/>
            </a:xfrm>
            <a:prstGeom prst="rect">
              <a:avLst/>
            </a:prstGeom>
            <a:ln w="38100">
              <a:solidFill>
                <a:srgbClr val="FF0000"/>
              </a:solidFill>
            </a:ln>
          </p:spPr>
        </p:pic>
        <p:sp>
          <p:nvSpPr>
            <p:cNvPr id="102" name="TextBox 101"/>
            <p:cNvSpPr txBox="1"/>
            <p:nvPr/>
          </p:nvSpPr>
          <p:spPr>
            <a:xfrm>
              <a:off x="6437823" y="2487813"/>
              <a:ext cx="1369092" cy="307777"/>
            </a:xfrm>
            <a:prstGeom prst="rect">
              <a:avLst/>
            </a:prstGeom>
            <a:noFill/>
            <a:ln>
              <a:noFill/>
            </a:ln>
          </p:spPr>
          <p:txBody>
            <a:bodyPr wrap="square" rtlCol="0">
              <a:spAutoFit/>
            </a:bodyPr>
            <a:lstStyle/>
            <a:p>
              <a:r>
                <a:rPr lang="en-US" b="1" dirty="0" smtClean="0">
                  <a:latin typeface="Arial" panose="020B0604020202020204" pitchFamily="34" charset="0"/>
                  <a:cs typeface="Arial" panose="020B0604020202020204" pitchFamily="34" charset="0"/>
                </a:rPr>
                <a:t>+0m (current)</a:t>
              </a:r>
              <a:endParaRPr lang="en-US" b="1" dirty="0">
                <a:latin typeface="Arial" panose="020B0604020202020204" pitchFamily="34" charset="0"/>
                <a:cs typeface="Arial" panose="020B0604020202020204" pitchFamily="34" charset="0"/>
              </a:endParaRPr>
            </a:p>
          </p:txBody>
        </p:sp>
      </p:grpSp>
      <p:grpSp>
        <p:nvGrpSpPr>
          <p:cNvPr id="105" name="Group 104"/>
          <p:cNvGrpSpPr/>
          <p:nvPr/>
        </p:nvGrpSpPr>
        <p:grpSpPr>
          <a:xfrm>
            <a:off x="3436906" y="2146145"/>
            <a:ext cx="4817049" cy="3999871"/>
            <a:chOff x="6425102" y="2468197"/>
            <a:chExt cx="4817049" cy="3999871"/>
          </a:xfrm>
        </p:grpSpPr>
        <p:pic>
          <p:nvPicPr>
            <p:cNvPr id="106" name="Picture 105"/>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6425102" y="2468197"/>
              <a:ext cx="4817049" cy="3999871"/>
            </a:xfrm>
            <a:prstGeom prst="rect">
              <a:avLst/>
            </a:prstGeom>
          </p:spPr>
        </p:pic>
        <p:sp>
          <p:nvSpPr>
            <p:cNvPr id="109" name="TextBox 108"/>
            <p:cNvSpPr txBox="1"/>
            <p:nvPr/>
          </p:nvSpPr>
          <p:spPr>
            <a:xfrm>
              <a:off x="6431318" y="2469513"/>
              <a:ext cx="1114408" cy="307777"/>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+1m (2050)</a:t>
              </a:r>
              <a:endParaRPr lang="en-US" b="1" dirty="0">
                <a:latin typeface="Arial" panose="020B0604020202020204" pitchFamily="34" charset="0"/>
                <a:cs typeface="Arial" panose="020B0604020202020204" pitchFamily="34" charset="0"/>
              </a:endParaRPr>
            </a:p>
          </p:txBody>
        </p:sp>
      </p:grpSp>
      <p:grpSp>
        <p:nvGrpSpPr>
          <p:cNvPr id="110" name="Group 109"/>
          <p:cNvGrpSpPr/>
          <p:nvPr/>
        </p:nvGrpSpPr>
        <p:grpSpPr>
          <a:xfrm>
            <a:off x="3436061" y="2145956"/>
            <a:ext cx="4808313" cy="3992617"/>
            <a:chOff x="8425396" y="2477832"/>
            <a:chExt cx="4808313" cy="3992617"/>
          </a:xfrm>
        </p:grpSpPr>
        <p:pic>
          <p:nvPicPr>
            <p:cNvPr id="114" name="Picture 113"/>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8425396" y="2477832"/>
              <a:ext cx="4808313" cy="3992617"/>
            </a:xfrm>
            <a:prstGeom prst="rect">
              <a:avLst/>
            </a:prstGeom>
          </p:spPr>
        </p:pic>
        <p:sp>
          <p:nvSpPr>
            <p:cNvPr id="117" name="TextBox 116"/>
            <p:cNvSpPr txBox="1"/>
            <p:nvPr/>
          </p:nvSpPr>
          <p:spPr>
            <a:xfrm>
              <a:off x="8432667" y="2486765"/>
              <a:ext cx="1114408" cy="307777"/>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+2m (2100)</a:t>
              </a:r>
              <a:endParaRPr lang="en-US" b="1" dirty="0">
                <a:latin typeface="Arial" panose="020B0604020202020204" pitchFamily="34" charset="0"/>
                <a:cs typeface="Arial" panose="020B0604020202020204" pitchFamily="34" charset="0"/>
              </a:endParaRPr>
            </a:p>
          </p:txBody>
        </p:sp>
      </p:grpSp>
      <p:grpSp>
        <p:nvGrpSpPr>
          <p:cNvPr id="234" name="Group 233"/>
          <p:cNvGrpSpPr/>
          <p:nvPr/>
        </p:nvGrpSpPr>
        <p:grpSpPr>
          <a:xfrm>
            <a:off x="112424" y="1517246"/>
            <a:ext cx="3180985" cy="2049296"/>
            <a:chOff x="112424" y="1517246"/>
            <a:chExt cx="3180985" cy="2049296"/>
          </a:xfrm>
        </p:grpSpPr>
        <p:grpSp>
          <p:nvGrpSpPr>
            <p:cNvPr id="228" name="Group 227"/>
            <p:cNvGrpSpPr/>
            <p:nvPr/>
          </p:nvGrpSpPr>
          <p:grpSpPr>
            <a:xfrm>
              <a:off x="112424" y="1517246"/>
              <a:ext cx="1790925" cy="2049296"/>
              <a:chOff x="112424" y="1517246"/>
              <a:chExt cx="1790925" cy="2049296"/>
            </a:xfrm>
          </p:grpSpPr>
          <p:pic>
            <p:nvPicPr>
              <p:cNvPr id="30" name="Picture 29"/>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501876" y="1517246"/>
                <a:ext cx="1054142" cy="1384930"/>
              </a:xfrm>
              <a:prstGeom prst="rect">
                <a:avLst/>
              </a:prstGeom>
              <a:ln>
                <a:solidFill>
                  <a:srgbClr val="000000"/>
                </a:solidFill>
              </a:ln>
            </p:spPr>
          </p:pic>
          <p:sp>
            <p:nvSpPr>
              <p:cNvPr id="227" name="TextBox 226"/>
              <p:cNvSpPr txBox="1"/>
              <p:nvPr/>
            </p:nvSpPr>
            <p:spPr>
              <a:xfrm>
                <a:off x="112424" y="2920211"/>
                <a:ext cx="1790925" cy="646331"/>
              </a:xfrm>
              <a:prstGeom prst="rect">
                <a:avLst/>
              </a:prstGeom>
              <a:noFill/>
            </p:spPr>
            <p:txBody>
              <a:bodyPr wrap="square" rtlCol="0">
                <a:spAutoFit/>
              </a:bodyPr>
              <a:lstStyle/>
              <a:p>
                <a:pPr algn="ctr"/>
                <a:r>
                  <a:rPr lang="en-US" sz="1200" dirty="0" smtClean="0">
                    <a:latin typeface="Century Gothic" panose="020B0502020202020204" pitchFamily="34" charset="0"/>
                  </a:rPr>
                  <a:t>Maryland-specific sea level rise projections</a:t>
                </a:r>
                <a:endParaRPr lang="en-US" sz="1200" dirty="0">
                  <a:latin typeface="Century Gothic" panose="020B0502020202020204" pitchFamily="34" charset="0"/>
                </a:endParaRPr>
              </a:p>
            </p:txBody>
          </p:sp>
        </p:grpSp>
        <p:cxnSp>
          <p:nvCxnSpPr>
            <p:cNvPr id="230" name="Straight Connector 229"/>
            <p:cNvCxnSpPr/>
            <p:nvPr/>
          </p:nvCxnSpPr>
          <p:spPr>
            <a:xfrm>
              <a:off x="1616857" y="2190749"/>
              <a:ext cx="1676552" cy="100451"/>
            </a:xfrm>
            <a:prstGeom prst="line">
              <a:avLst/>
            </a:prstGeom>
            <a:ln w="19050">
              <a:solidFill>
                <a:srgbClr val="00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137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par>
                          <p:cTn id="23" fill="hold">
                            <p:stCondLst>
                              <p:cond delay="4000"/>
                            </p:stCondLst>
                            <p:childTnLst>
                              <p:par>
                                <p:cTn id="24" presetID="22" presetClass="entr" presetSubtype="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1000"/>
                                        <p:tgtEl>
                                          <p:spTgt spid="10"/>
                                        </p:tgtEl>
                                      </p:cBhvr>
                                    </p:animEffect>
                                  </p:childTnLst>
                                </p:cTn>
                              </p:par>
                            </p:childTnLst>
                          </p:cTn>
                        </p:par>
                        <p:par>
                          <p:cTn id="27" fill="hold">
                            <p:stCondLst>
                              <p:cond delay="50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childTnLst>
                                </p:cTn>
                              </p:par>
                            </p:childTnLst>
                          </p:cTn>
                        </p:par>
                        <p:par>
                          <p:cTn id="40" fill="hold">
                            <p:stCondLst>
                              <p:cond delay="2000"/>
                            </p:stCondLst>
                            <p:childTnLst>
                              <p:par>
                                <p:cTn id="41" presetID="22" presetClass="entr" presetSubtype="8" fill="hold" nodeType="afterEffect">
                                  <p:stCondLst>
                                    <p:cond delay="0"/>
                                  </p:stCondLst>
                                  <p:childTnLst>
                                    <p:set>
                                      <p:cBhvr>
                                        <p:cTn id="42" dur="1" fill="hold">
                                          <p:stCondLst>
                                            <p:cond delay="0"/>
                                          </p:stCondLst>
                                        </p:cTn>
                                        <p:tgtEl>
                                          <p:spTgt spid="92"/>
                                        </p:tgtEl>
                                        <p:attrNameLst>
                                          <p:attrName>style.visibility</p:attrName>
                                        </p:attrNameLst>
                                      </p:cBhvr>
                                      <p:to>
                                        <p:strVal val="visible"/>
                                      </p:to>
                                    </p:set>
                                    <p:animEffect transition="in" filter="wipe(left)">
                                      <p:cBhvr>
                                        <p:cTn id="43" dur="250"/>
                                        <p:tgtEl>
                                          <p:spTgt spid="92"/>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childTnLst>
                                </p:cTn>
                              </p:par>
                            </p:childTnLst>
                          </p:cTn>
                        </p:par>
                        <p:par>
                          <p:cTn id="48" fill="hold">
                            <p:stCondLst>
                              <p:cond delay="3250"/>
                            </p:stCondLst>
                            <p:childTnLst>
                              <p:par>
                                <p:cTn id="49" presetID="22" presetClass="entr" presetSubtype="8" fill="hold" nodeType="afterEffect">
                                  <p:stCondLst>
                                    <p:cond delay="0"/>
                                  </p:stCondLst>
                                  <p:childTnLst>
                                    <p:set>
                                      <p:cBhvr>
                                        <p:cTn id="50" dur="1" fill="hold">
                                          <p:stCondLst>
                                            <p:cond delay="0"/>
                                          </p:stCondLst>
                                        </p:cTn>
                                        <p:tgtEl>
                                          <p:spTgt spid="91"/>
                                        </p:tgtEl>
                                        <p:attrNameLst>
                                          <p:attrName>style.visibility</p:attrName>
                                        </p:attrNameLst>
                                      </p:cBhvr>
                                      <p:to>
                                        <p:strVal val="visible"/>
                                      </p:to>
                                    </p:set>
                                    <p:animEffect transition="in" filter="wipe(left)">
                                      <p:cBhvr>
                                        <p:cTn id="51" dur="250"/>
                                        <p:tgtEl>
                                          <p:spTgt spid="91"/>
                                        </p:tgtEl>
                                      </p:cBhvr>
                                    </p:animEffect>
                                  </p:childTnLst>
                                </p:cTn>
                              </p:par>
                            </p:childTnLst>
                          </p:cTn>
                        </p:par>
                        <p:par>
                          <p:cTn id="52" fill="hold">
                            <p:stCondLst>
                              <p:cond delay="3500"/>
                            </p:stCondLst>
                            <p:childTnLst>
                              <p:par>
                                <p:cTn id="53" presetID="10"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1000"/>
                                        <p:tgtEl>
                                          <p:spTgt spid="18"/>
                                        </p:tgtEl>
                                      </p:cBhvr>
                                    </p:animEffect>
                                  </p:childTnLst>
                                </p:cTn>
                              </p:par>
                            </p:childTnLst>
                          </p:cTn>
                        </p:par>
                        <p:par>
                          <p:cTn id="65" fill="hold">
                            <p:stCondLst>
                              <p:cond delay="2000"/>
                            </p:stCondLst>
                            <p:childTnLst>
                              <p:par>
                                <p:cTn id="66" presetID="22" presetClass="entr" presetSubtype="8" fill="hold" nodeType="afterEffect">
                                  <p:stCondLst>
                                    <p:cond delay="0"/>
                                  </p:stCondLst>
                                  <p:childTnLst>
                                    <p:set>
                                      <p:cBhvr>
                                        <p:cTn id="67" dur="1" fill="hold">
                                          <p:stCondLst>
                                            <p:cond delay="0"/>
                                          </p:stCondLst>
                                        </p:cTn>
                                        <p:tgtEl>
                                          <p:spTgt spid="104"/>
                                        </p:tgtEl>
                                        <p:attrNameLst>
                                          <p:attrName>style.visibility</p:attrName>
                                        </p:attrNameLst>
                                      </p:cBhvr>
                                      <p:to>
                                        <p:strVal val="visible"/>
                                      </p:to>
                                    </p:set>
                                    <p:animEffect transition="in" filter="wipe(left)">
                                      <p:cBhvr>
                                        <p:cTn id="68" dur="250"/>
                                        <p:tgtEl>
                                          <p:spTgt spid="104"/>
                                        </p:tgtEl>
                                      </p:cBhvr>
                                    </p:animEffect>
                                  </p:childTnLst>
                                </p:cTn>
                              </p:par>
                            </p:childTnLst>
                          </p:cTn>
                        </p:par>
                        <p:par>
                          <p:cTn id="69" fill="hold">
                            <p:stCondLst>
                              <p:cond delay="2250"/>
                            </p:stCondLst>
                            <p:childTnLst>
                              <p:par>
                                <p:cTn id="70" presetID="10" presetClass="entr" presetSubtype="0" fill="hold"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childTnLst>
                                </p:cTn>
                              </p:par>
                            </p:childTnLst>
                          </p:cTn>
                        </p:par>
                        <p:par>
                          <p:cTn id="73" fill="hold">
                            <p:stCondLst>
                              <p:cond delay="3250"/>
                            </p:stCondLst>
                            <p:childTnLst>
                              <p:par>
                                <p:cTn id="74" presetID="22" presetClass="entr" presetSubtype="8" fill="hold" nodeType="afterEffect">
                                  <p:stCondLst>
                                    <p:cond delay="0"/>
                                  </p:stCondLst>
                                  <p:childTnLst>
                                    <p:set>
                                      <p:cBhvr>
                                        <p:cTn id="75" dur="1" fill="hold">
                                          <p:stCondLst>
                                            <p:cond delay="0"/>
                                          </p:stCondLst>
                                        </p:cTn>
                                        <p:tgtEl>
                                          <p:spTgt spid="100"/>
                                        </p:tgtEl>
                                        <p:attrNameLst>
                                          <p:attrName>style.visibility</p:attrName>
                                        </p:attrNameLst>
                                      </p:cBhvr>
                                      <p:to>
                                        <p:strVal val="visible"/>
                                      </p:to>
                                    </p:set>
                                    <p:animEffect transition="in" filter="wipe(left)">
                                      <p:cBhvr>
                                        <p:cTn id="76" dur="250"/>
                                        <p:tgtEl>
                                          <p:spTgt spid="100"/>
                                        </p:tgtEl>
                                      </p:cBhvr>
                                    </p:animEffect>
                                  </p:childTnLst>
                                </p:cTn>
                              </p:par>
                            </p:childTnLst>
                          </p:cTn>
                        </p:par>
                        <p:par>
                          <p:cTn id="77" fill="hold">
                            <p:stCondLst>
                              <p:cond delay="3500"/>
                            </p:stCondLst>
                            <p:childTnLst>
                              <p:par>
                                <p:cTn id="78" presetID="10" presetClass="entr" presetSubtype="0" fill="hold"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10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1000"/>
                                        <p:tgtEl>
                                          <p:spTgt spid="21"/>
                                        </p:tgtEl>
                                      </p:cBhvr>
                                    </p:animEffect>
                                  </p:childTnLst>
                                </p:cTn>
                              </p:par>
                            </p:childTnLst>
                          </p:cTn>
                        </p:par>
                        <p:par>
                          <p:cTn id="86" fill="hold">
                            <p:stCondLst>
                              <p:cond delay="1000"/>
                            </p:stCondLst>
                            <p:childTnLst>
                              <p:par>
                                <p:cTn id="87" presetID="10" presetClass="entr" presetSubtype="0" fill="hold"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1000"/>
                                        <p:tgtEl>
                                          <p:spTgt spid="22"/>
                                        </p:tgtEl>
                                      </p:cBhvr>
                                    </p:animEffect>
                                  </p:childTnLst>
                                </p:cTn>
                              </p:par>
                            </p:childTnLst>
                          </p:cTn>
                        </p:par>
                        <p:par>
                          <p:cTn id="90" fill="hold">
                            <p:stCondLst>
                              <p:cond delay="2000"/>
                            </p:stCondLst>
                            <p:childTnLst>
                              <p:par>
                                <p:cTn id="91" presetID="22" presetClass="entr" presetSubtype="8" fill="hold" nodeType="afterEffect">
                                  <p:stCondLst>
                                    <p:cond delay="0"/>
                                  </p:stCondLst>
                                  <p:childTnLst>
                                    <p:set>
                                      <p:cBhvr>
                                        <p:cTn id="92" dur="1" fill="hold">
                                          <p:stCondLst>
                                            <p:cond delay="0"/>
                                          </p:stCondLst>
                                        </p:cTn>
                                        <p:tgtEl>
                                          <p:spTgt spid="79"/>
                                        </p:tgtEl>
                                        <p:attrNameLst>
                                          <p:attrName>style.visibility</p:attrName>
                                        </p:attrNameLst>
                                      </p:cBhvr>
                                      <p:to>
                                        <p:strVal val="visible"/>
                                      </p:to>
                                    </p:set>
                                    <p:animEffect transition="in" filter="wipe(left)">
                                      <p:cBhvr>
                                        <p:cTn id="93" dur="250"/>
                                        <p:tgtEl>
                                          <p:spTgt spid="79"/>
                                        </p:tgtEl>
                                      </p:cBhvr>
                                    </p:animEffect>
                                  </p:childTnLst>
                                </p:cTn>
                              </p:par>
                            </p:childTnLst>
                          </p:cTn>
                        </p:par>
                        <p:par>
                          <p:cTn id="94" fill="hold">
                            <p:stCondLst>
                              <p:cond delay="2250"/>
                            </p:stCondLst>
                            <p:childTnLst>
                              <p:par>
                                <p:cTn id="95" presetID="10" presetClass="entr" presetSubtype="0" fill="hold" nodeType="after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1000"/>
                                        <p:tgtEl>
                                          <p:spTgt spid="23"/>
                                        </p:tgtEl>
                                      </p:cBhvr>
                                    </p:animEffect>
                                  </p:childTnLst>
                                </p:cTn>
                              </p:par>
                            </p:childTnLst>
                          </p:cTn>
                        </p:par>
                        <p:par>
                          <p:cTn id="98" fill="hold">
                            <p:stCondLst>
                              <p:cond delay="3250"/>
                            </p:stCondLst>
                            <p:childTnLst>
                              <p:par>
                                <p:cTn id="99" presetID="22" presetClass="entr" presetSubtype="8" fill="hold" nodeType="afterEffect">
                                  <p:stCondLst>
                                    <p:cond delay="0"/>
                                  </p:stCondLst>
                                  <p:childTnLst>
                                    <p:set>
                                      <p:cBhvr>
                                        <p:cTn id="100" dur="1" fill="hold">
                                          <p:stCondLst>
                                            <p:cond delay="0"/>
                                          </p:stCondLst>
                                        </p:cTn>
                                        <p:tgtEl>
                                          <p:spTgt spid="80"/>
                                        </p:tgtEl>
                                        <p:attrNameLst>
                                          <p:attrName>style.visibility</p:attrName>
                                        </p:attrNameLst>
                                      </p:cBhvr>
                                      <p:to>
                                        <p:strVal val="visible"/>
                                      </p:to>
                                    </p:set>
                                    <p:animEffect transition="in" filter="wipe(left)">
                                      <p:cBhvr>
                                        <p:cTn id="101" dur="250"/>
                                        <p:tgtEl>
                                          <p:spTgt spid="80"/>
                                        </p:tgtEl>
                                      </p:cBhvr>
                                    </p:animEffect>
                                  </p:childTnLst>
                                </p:cTn>
                              </p:par>
                            </p:childTnLst>
                          </p:cTn>
                        </p:par>
                        <p:par>
                          <p:cTn id="102" fill="hold">
                            <p:stCondLst>
                              <p:cond delay="3500"/>
                            </p:stCondLst>
                            <p:childTnLst>
                              <p:par>
                                <p:cTn id="103" presetID="10" presetClass="entr" presetSubtype="0" fill="hold" nodeType="after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fade">
                                      <p:cBhvr>
                                        <p:cTn id="105" dur="1000"/>
                                        <p:tgtEl>
                                          <p:spTgt spid="24"/>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fade">
                                      <p:cBhvr>
                                        <p:cTn id="110" dur="500"/>
                                        <p:tgtEl>
                                          <p:spTgt spid="25"/>
                                        </p:tgtEl>
                                      </p:cBhvr>
                                    </p:animEffect>
                                  </p:child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224"/>
                                        </p:tgtEl>
                                        <p:attrNameLst>
                                          <p:attrName>style.visibility</p:attrName>
                                        </p:attrNameLst>
                                      </p:cBhvr>
                                      <p:to>
                                        <p:strVal val="visible"/>
                                      </p:to>
                                    </p:set>
                                    <p:animEffect transition="in" filter="fade">
                                      <p:cBhvr>
                                        <p:cTn id="114" dur="500"/>
                                        <p:tgtEl>
                                          <p:spTgt spid="224"/>
                                        </p:tgtEl>
                                      </p:cBhvr>
                                    </p:animEffect>
                                  </p:childTnLst>
                                </p:cTn>
                              </p:par>
                            </p:childTnLst>
                          </p:cTn>
                        </p:par>
                        <p:par>
                          <p:cTn id="115" fill="hold">
                            <p:stCondLst>
                              <p:cond delay="1000"/>
                            </p:stCondLst>
                            <p:childTnLst>
                              <p:par>
                                <p:cTn id="116" presetID="10" presetClass="entr" presetSubtype="0" fill="hold" nodeType="afterEffect">
                                  <p:stCondLst>
                                    <p:cond delay="750"/>
                                  </p:stCondLst>
                                  <p:childTnLst>
                                    <p:set>
                                      <p:cBhvr>
                                        <p:cTn id="117" dur="1" fill="hold">
                                          <p:stCondLst>
                                            <p:cond delay="0"/>
                                          </p:stCondLst>
                                        </p:cTn>
                                        <p:tgtEl>
                                          <p:spTgt spid="212"/>
                                        </p:tgtEl>
                                        <p:attrNameLst>
                                          <p:attrName>style.visibility</p:attrName>
                                        </p:attrNameLst>
                                      </p:cBhvr>
                                      <p:to>
                                        <p:strVal val="visible"/>
                                      </p:to>
                                    </p:set>
                                    <p:animEffect transition="in" filter="fade">
                                      <p:cBhvr>
                                        <p:cTn id="118" dur="800"/>
                                        <p:tgtEl>
                                          <p:spTgt spid="212"/>
                                        </p:tgtEl>
                                      </p:cBhvr>
                                    </p:animEffect>
                                  </p:childTnLst>
                                </p:cTn>
                              </p:par>
                            </p:childTnLst>
                          </p:cTn>
                        </p:par>
                        <p:par>
                          <p:cTn id="119" fill="hold">
                            <p:stCondLst>
                              <p:cond delay="2550"/>
                            </p:stCondLst>
                            <p:childTnLst>
                              <p:par>
                                <p:cTn id="120" presetID="10" presetClass="entr" presetSubtype="0" fill="hold" nodeType="afterEffect">
                                  <p:stCondLst>
                                    <p:cond delay="1000"/>
                                  </p:stCondLst>
                                  <p:childTnLst>
                                    <p:set>
                                      <p:cBhvr>
                                        <p:cTn id="121" dur="1" fill="hold">
                                          <p:stCondLst>
                                            <p:cond delay="0"/>
                                          </p:stCondLst>
                                        </p:cTn>
                                        <p:tgtEl>
                                          <p:spTgt spid="215"/>
                                        </p:tgtEl>
                                        <p:attrNameLst>
                                          <p:attrName>style.visibility</p:attrName>
                                        </p:attrNameLst>
                                      </p:cBhvr>
                                      <p:to>
                                        <p:strVal val="visible"/>
                                      </p:to>
                                    </p:set>
                                    <p:animEffect transition="in" filter="fade">
                                      <p:cBhvr>
                                        <p:cTn id="122" dur="800"/>
                                        <p:tgtEl>
                                          <p:spTgt spid="215"/>
                                        </p:tgtEl>
                                      </p:cBhvr>
                                    </p:animEffect>
                                  </p:childTnLst>
                                </p:cTn>
                              </p:par>
                            </p:childTnLst>
                          </p:cTn>
                        </p:par>
                        <p:par>
                          <p:cTn id="123" fill="hold">
                            <p:stCondLst>
                              <p:cond delay="4350"/>
                            </p:stCondLst>
                            <p:childTnLst>
                              <p:par>
                                <p:cTn id="124" presetID="10" presetClass="entr" presetSubtype="0" fill="hold" nodeType="afterEffect">
                                  <p:stCondLst>
                                    <p:cond delay="1000"/>
                                  </p:stCondLst>
                                  <p:childTnLst>
                                    <p:set>
                                      <p:cBhvr>
                                        <p:cTn id="125" dur="1" fill="hold">
                                          <p:stCondLst>
                                            <p:cond delay="0"/>
                                          </p:stCondLst>
                                        </p:cTn>
                                        <p:tgtEl>
                                          <p:spTgt spid="218"/>
                                        </p:tgtEl>
                                        <p:attrNameLst>
                                          <p:attrName>style.visibility</p:attrName>
                                        </p:attrNameLst>
                                      </p:cBhvr>
                                      <p:to>
                                        <p:strVal val="visible"/>
                                      </p:to>
                                    </p:set>
                                    <p:animEffect transition="in" filter="fade">
                                      <p:cBhvr>
                                        <p:cTn id="126" dur="800"/>
                                        <p:tgtEl>
                                          <p:spTgt spid="218"/>
                                        </p:tgtEl>
                                      </p:cBhvr>
                                    </p:animEffect>
                                  </p:childTnLst>
                                </p:cTn>
                              </p:par>
                            </p:childTnLst>
                          </p:cTn>
                        </p:par>
                        <p:par>
                          <p:cTn id="127" fill="hold">
                            <p:stCondLst>
                              <p:cond delay="6150"/>
                            </p:stCondLst>
                            <p:childTnLst>
                              <p:par>
                                <p:cTn id="128" presetID="10" presetClass="entr" presetSubtype="0" fill="hold" nodeType="afterEffect">
                                  <p:stCondLst>
                                    <p:cond delay="1000"/>
                                  </p:stCondLst>
                                  <p:childTnLst>
                                    <p:set>
                                      <p:cBhvr>
                                        <p:cTn id="129" dur="1" fill="hold">
                                          <p:stCondLst>
                                            <p:cond delay="0"/>
                                          </p:stCondLst>
                                        </p:cTn>
                                        <p:tgtEl>
                                          <p:spTgt spid="221"/>
                                        </p:tgtEl>
                                        <p:attrNameLst>
                                          <p:attrName>style.visibility</p:attrName>
                                        </p:attrNameLst>
                                      </p:cBhvr>
                                      <p:to>
                                        <p:strVal val="visible"/>
                                      </p:to>
                                    </p:set>
                                    <p:animEffect transition="in" filter="fade">
                                      <p:cBhvr>
                                        <p:cTn id="130" dur="2000"/>
                                        <p:tgtEl>
                                          <p:spTgt spid="221"/>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93"/>
                                        </p:tgtEl>
                                        <p:attrNameLst>
                                          <p:attrName>style.visibility</p:attrName>
                                        </p:attrNameLst>
                                      </p:cBhvr>
                                      <p:to>
                                        <p:strVal val="visible"/>
                                      </p:to>
                                    </p:set>
                                    <p:animEffect transition="in" filter="fade">
                                      <p:cBhvr>
                                        <p:cTn id="135" dur="500"/>
                                        <p:tgtEl>
                                          <p:spTgt spid="93"/>
                                        </p:tgtEl>
                                      </p:cBhvr>
                                    </p:animEffect>
                                  </p:childTnLst>
                                </p:cTn>
                              </p:par>
                              <p:par>
                                <p:cTn id="136" presetID="22" presetClass="entr" presetSubtype="8" fill="hold" nodeType="withEffect">
                                  <p:stCondLst>
                                    <p:cond delay="750"/>
                                  </p:stCondLst>
                                  <p:childTnLst>
                                    <p:set>
                                      <p:cBhvr>
                                        <p:cTn id="137" dur="1" fill="hold">
                                          <p:stCondLst>
                                            <p:cond delay="0"/>
                                          </p:stCondLst>
                                        </p:cTn>
                                        <p:tgtEl>
                                          <p:spTgt spid="95"/>
                                        </p:tgtEl>
                                        <p:attrNameLst>
                                          <p:attrName>style.visibility</p:attrName>
                                        </p:attrNameLst>
                                      </p:cBhvr>
                                      <p:to>
                                        <p:strVal val="visible"/>
                                      </p:to>
                                    </p:set>
                                    <p:animEffect transition="in" filter="wipe(left)">
                                      <p:cBhvr>
                                        <p:cTn id="138" dur="550"/>
                                        <p:tgtEl>
                                          <p:spTgt spid="95"/>
                                        </p:tgtEl>
                                      </p:cBhvr>
                                    </p:animEffect>
                                  </p:childTnLst>
                                </p:cTn>
                              </p:par>
                              <p:par>
                                <p:cTn id="139" presetID="22" presetClass="entr" presetSubtype="8" fill="hold" nodeType="withEffect">
                                  <p:stCondLst>
                                    <p:cond delay="750"/>
                                  </p:stCondLst>
                                  <p:childTnLst>
                                    <p:set>
                                      <p:cBhvr>
                                        <p:cTn id="140" dur="1" fill="hold">
                                          <p:stCondLst>
                                            <p:cond delay="0"/>
                                          </p:stCondLst>
                                        </p:cTn>
                                        <p:tgtEl>
                                          <p:spTgt spid="94"/>
                                        </p:tgtEl>
                                        <p:attrNameLst>
                                          <p:attrName>style.visibility</p:attrName>
                                        </p:attrNameLst>
                                      </p:cBhvr>
                                      <p:to>
                                        <p:strVal val="visible"/>
                                      </p:to>
                                    </p:set>
                                    <p:animEffect transition="in" filter="wipe(left)">
                                      <p:cBhvr>
                                        <p:cTn id="141" dur="500"/>
                                        <p:tgtEl>
                                          <p:spTgt spid="94"/>
                                        </p:tgtEl>
                                      </p:cBhvr>
                                    </p:animEffect>
                                  </p:childTnLst>
                                </p:cTn>
                              </p:par>
                            </p:childTnLst>
                          </p:cTn>
                        </p:par>
                        <p:par>
                          <p:cTn id="142" fill="hold">
                            <p:stCondLst>
                              <p:cond delay="1300"/>
                            </p:stCondLst>
                            <p:childTnLst>
                              <p:par>
                                <p:cTn id="143" presetID="10" presetClass="entr" presetSubtype="0" fill="hold" nodeType="afterEffect">
                                  <p:stCondLst>
                                    <p:cond delay="250"/>
                                  </p:stCondLst>
                                  <p:childTnLst>
                                    <p:set>
                                      <p:cBhvr>
                                        <p:cTn id="144" dur="1" fill="hold">
                                          <p:stCondLst>
                                            <p:cond delay="0"/>
                                          </p:stCondLst>
                                        </p:cTn>
                                        <p:tgtEl>
                                          <p:spTgt spid="99"/>
                                        </p:tgtEl>
                                        <p:attrNameLst>
                                          <p:attrName>style.visibility</p:attrName>
                                        </p:attrNameLst>
                                      </p:cBhvr>
                                      <p:to>
                                        <p:strVal val="visible"/>
                                      </p:to>
                                    </p:set>
                                    <p:animEffect transition="in" filter="fade">
                                      <p:cBhvr>
                                        <p:cTn id="145" dur="1000"/>
                                        <p:tgtEl>
                                          <p:spTgt spid="99"/>
                                        </p:tgtEl>
                                      </p:cBhvr>
                                    </p:animEffect>
                                  </p:childTnLst>
                                </p:cTn>
                              </p:par>
                            </p:childTnLst>
                          </p:cTn>
                        </p:par>
                        <p:par>
                          <p:cTn id="146" fill="hold">
                            <p:stCondLst>
                              <p:cond delay="2550"/>
                            </p:stCondLst>
                            <p:childTnLst>
                              <p:par>
                                <p:cTn id="147" presetID="10" presetClass="entr" presetSubtype="0" fill="hold" nodeType="afterEffect">
                                  <p:stCondLst>
                                    <p:cond delay="500"/>
                                  </p:stCondLst>
                                  <p:childTnLst>
                                    <p:set>
                                      <p:cBhvr>
                                        <p:cTn id="148" dur="1" fill="hold">
                                          <p:stCondLst>
                                            <p:cond delay="0"/>
                                          </p:stCondLst>
                                        </p:cTn>
                                        <p:tgtEl>
                                          <p:spTgt spid="105"/>
                                        </p:tgtEl>
                                        <p:attrNameLst>
                                          <p:attrName>style.visibility</p:attrName>
                                        </p:attrNameLst>
                                      </p:cBhvr>
                                      <p:to>
                                        <p:strVal val="visible"/>
                                      </p:to>
                                    </p:set>
                                    <p:animEffect transition="in" filter="fade">
                                      <p:cBhvr>
                                        <p:cTn id="149" dur="1000"/>
                                        <p:tgtEl>
                                          <p:spTgt spid="105"/>
                                        </p:tgtEl>
                                      </p:cBhvr>
                                    </p:animEffect>
                                  </p:childTnLst>
                                </p:cTn>
                              </p:par>
                              <p:par>
                                <p:cTn id="150" presetID="10" presetClass="entr" presetSubtype="0" fill="hold" nodeType="withEffect">
                                  <p:stCondLst>
                                    <p:cond delay="500"/>
                                  </p:stCondLst>
                                  <p:childTnLst>
                                    <p:set>
                                      <p:cBhvr>
                                        <p:cTn id="151" dur="1" fill="hold">
                                          <p:stCondLst>
                                            <p:cond delay="0"/>
                                          </p:stCondLst>
                                        </p:cTn>
                                        <p:tgtEl>
                                          <p:spTgt spid="234"/>
                                        </p:tgtEl>
                                        <p:attrNameLst>
                                          <p:attrName>style.visibility</p:attrName>
                                        </p:attrNameLst>
                                      </p:cBhvr>
                                      <p:to>
                                        <p:strVal val="visible"/>
                                      </p:to>
                                    </p:set>
                                    <p:animEffect transition="in" filter="fade">
                                      <p:cBhvr>
                                        <p:cTn id="152" dur="750"/>
                                        <p:tgtEl>
                                          <p:spTgt spid="234"/>
                                        </p:tgtEl>
                                      </p:cBhvr>
                                    </p:animEffect>
                                  </p:childTnLst>
                                </p:cTn>
                              </p:par>
                            </p:childTnLst>
                          </p:cTn>
                        </p:par>
                        <p:par>
                          <p:cTn id="153" fill="hold">
                            <p:stCondLst>
                              <p:cond delay="4050"/>
                            </p:stCondLst>
                            <p:childTnLst>
                              <p:par>
                                <p:cTn id="154" presetID="10" presetClass="entr" presetSubtype="0" fill="hold" nodeType="afterEffect">
                                  <p:stCondLst>
                                    <p:cond delay="500"/>
                                  </p:stCondLst>
                                  <p:childTnLst>
                                    <p:set>
                                      <p:cBhvr>
                                        <p:cTn id="155" dur="1" fill="hold">
                                          <p:stCondLst>
                                            <p:cond delay="0"/>
                                          </p:stCondLst>
                                        </p:cTn>
                                        <p:tgtEl>
                                          <p:spTgt spid="110"/>
                                        </p:tgtEl>
                                        <p:attrNameLst>
                                          <p:attrName>style.visibility</p:attrName>
                                        </p:attrNameLst>
                                      </p:cBhvr>
                                      <p:to>
                                        <p:strVal val="visible"/>
                                      </p:to>
                                    </p:set>
                                    <p:animEffect transition="in" filter="fade">
                                      <p:cBhvr>
                                        <p:cTn id="156" dur="1000"/>
                                        <p:tgtEl>
                                          <p:spTgt spid="110"/>
                                        </p:tgtEl>
                                      </p:cBhvr>
                                    </p:animEffect>
                                  </p:childTnLst>
                                </p:cTn>
                              </p:par>
                            </p:childTnLst>
                          </p:cTn>
                        </p:par>
                        <p:par>
                          <p:cTn id="157" fill="hold">
                            <p:stCondLst>
                              <p:cond delay="5550"/>
                            </p:stCondLst>
                            <p:childTnLst>
                              <p:par>
                                <p:cTn id="158" presetID="10" presetClass="exit" presetSubtype="0" fill="hold" nodeType="afterEffect">
                                  <p:stCondLst>
                                    <p:cond delay="500"/>
                                  </p:stCondLst>
                                  <p:childTnLst>
                                    <p:animEffect transition="out" filter="fade">
                                      <p:cBhvr>
                                        <p:cTn id="159" dur="500"/>
                                        <p:tgtEl>
                                          <p:spTgt spid="234"/>
                                        </p:tgtEl>
                                      </p:cBhvr>
                                    </p:animEffect>
                                    <p:set>
                                      <p:cBhvr>
                                        <p:cTn id="160" dur="1" fill="hold">
                                          <p:stCondLst>
                                            <p:cond delay="499"/>
                                          </p:stCondLst>
                                        </p:cTn>
                                        <p:tgtEl>
                                          <p:spTgt spid="2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74" name="Shape 142"/>
          <p:cNvSpPr txBox="1">
            <a:spLocks noGrp="1"/>
          </p:cNvSpPr>
          <p:nvPr>
            <p:ph type="body" idx="1"/>
          </p:nvPr>
        </p:nvSpPr>
        <p:spPr>
          <a:xfrm>
            <a:off x="576072" y="579120"/>
            <a:ext cx="7982711"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baseline="0" dirty="0" smtClean="0">
                <a:solidFill>
                  <a:schemeClr val="accent1"/>
                </a:solidFill>
                <a:latin typeface="+mj-lt"/>
                <a:ea typeface="Questrial"/>
                <a:cs typeface="Questrial"/>
                <a:sym typeface="Questrial"/>
              </a:rPr>
              <a:t>Nesting: Results</a:t>
            </a:r>
            <a:endParaRPr lang="en-US" sz="4000" b="1" i="0" u="none" strike="noStrike" cap="none" baseline="0" dirty="0">
              <a:solidFill>
                <a:schemeClr val="accent1"/>
              </a:solidFill>
              <a:latin typeface="+mj-lt"/>
              <a:ea typeface="Questrial"/>
              <a:cs typeface="Questrial"/>
              <a:sym typeface="Questrial"/>
            </a:endParaRPr>
          </a:p>
        </p:txBody>
      </p:sp>
      <p:grpSp>
        <p:nvGrpSpPr>
          <p:cNvPr id="7" name="Group 6"/>
          <p:cNvGrpSpPr/>
          <p:nvPr/>
        </p:nvGrpSpPr>
        <p:grpSpPr>
          <a:xfrm>
            <a:off x="5717870" y="829564"/>
            <a:ext cx="2669064" cy="5516335"/>
            <a:chOff x="5717870" y="829564"/>
            <a:chExt cx="2669064" cy="5516335"/>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17871" y="3723745"/>
              <a:ext cx="2669063" cy="2622154"/>
            </a:xfrm>
            <a:prstGeom prst="rect">
              <a:avLst/>
            </a:prstGeom>
            <a:ln>
              <a:solidFill>
                <a:srgbClr val="000000"/>
              </a:solidFill>
            </a:ln>
          </p:spPr>
        </p:pic>
        <p:pic>
          <p:nvPicPr>
            <p:cNvPr id="50" name="Picture 49"/>
            <p:cNvPicPr>
              <a:picLocks noChangeAspect="1"/>
            </p:cNvPicPr>
            <p:nvPr/>
          </p:nvPicPr>
          <p:blipFill>
            <a:blip r:embed="rId4"/>
            <a:stretch>
              <a:fillRect/>
            </a:stretch>
          </p:blipFill>
          <p:spPr>
            <a:xfrm>
              <a:off x="5717870" y="829564"/>
              <a:ext cx="2669063" cy="2643737"/>
            </a:xfrm>
            <a:prstGeom prst="rect">
              <a:avLst/>
            </a:prstGeom>
            <a:ln>
              <a:solidFill>
                <a:srgbClr val="000000"/>
              </a:solidFill>
            </a:ln>
          </p:spPr>
        </p:pic>
      </p:grpSp>
      <p:pic>
        <p:nvPicPr>
          <p:cNvPr id="3" name="Picture 2"/>
          <p:cNvPicPr>
            <a:picLocks noChangeAspect="1"/>
          </p:cNvPicPr>
          <p:nvPr/>
        </p:nvPicPr>
        <p:blipFill>
          <a:blip r:embed="rId5"/>
          <a:stretch>
            <a:fillRect/>
          </a:stretch>
        </p:blipFill>
        <p:spPr>
          <a:xfrm>
            <a:off x="948633" y="2076812"/>
            <a:ext cx="3909676" cy="2857500"/>
          </a:xfrm>
          <a:prstGeom prst="rect">
            <a:avLst/>
          </a:prstGeom>
        </p:spPr>
      </p:pic>
      <p:pic>
        <p:nvPicPr>
          <p:cNvPr id="5" name="Picture 4"/>
          <p:cNvPicPr>
            <a:picLocks noChangeAspect="1"/>
          </p:cNvPicPr>
          <p:nvPr/>
        </p:nvPicPr>
        <p:blipFill>
          <a:blip r:embed="rId6"/>
          <a:stretch>
            <a:fillRect/>
          </a:stretch>
        </p:blipFill>
        <p:spPr>
          <a:xfrm>
            <a:off x="948633" y="2076812"/>
            <a:ext cx="3909676" cy="2857500"/>
          </a:xfrm>
          <a:prstGeom prst="rect">
            <a:avLst/>
          </a:prstGeom>
        </p:spPr>
      </p:pic>
      <p:sp>
        <p:nvSpPr>
          <p:cNvPr id="6" name="Rectangle 5"/>
          <p:cNvSpPr/>
          <p:nvPr/>
        </p:nvSpPr>
        <p:spPr>
          <a:xfrm>
            <a:off x="948633" y="4656385"/>
            <a:ext cx="3797538" cy="2779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6072" y="2076812"/>
            <a:ext cx="4779699" cy="3179195"/>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7"/>
          <a:stretch>
            <a:fillRect/>
          </a:stretch>
        </p:blipFill>
        <p:spPr>
          <a:xfrm>
            <a:off x="1278670" y="2592316"/>
            <a:ext cx="3249601" cy="1841500"/>
          </a:xfrm>
          <a:prstGeom prst="rect">
            <a:avLst/>
          </a:prstGeom>
        </p:spPr>
      </p:pic>
      <p:sp>
        <p:nvSpPr>
          <p:cNvPr id="9" name="Rectangle 8"/>
          <p:cNvSpPr/>
          <p:nvPr/>
        </p:nvSpPr>
        <p:spPr>
          <a:xfrm>
            <a:off x="1220614" y="3637381"/>
            <a:ext cx="3249601" cy="5545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hape 125"/>
          <p:cNvSpPr txBox="1">
            <a:spLocks noGrp="1"/>
          </p:cNvSpPr>
          <p:nvPr>
            <p:ph type="body" idx="3"/>
          </p:nvPr>
        </p:nvSpPr>
        <p:spPr>
          <a:xfrm>
            <a:off x="5379989" y="3487815"/>
            <a:ext cx="3415668" cy="33910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F2F2F2"/>
              </a:buClr>
              <a:buSzPct val="25000"/>
              <a:buFont typeface="Arial"/>
              <a:buNone/>
            </a:pPr>
            <a:r>
              <a:rPr lang="en-US" sz="1050" b="0" i="1" u="none" strike="noStrike" cap="none" baseline="0" dirty="0" smtClean="0">
                <a:solidFill>
                  <a:schemeClr val="tx1">
                    <a:lumMod val="60000"/>
                    <a:lumOff val="40000"/>
                  </a:schemeClr>
                </a:solidFill>
                <a:latin typeface="Questrial"/>
                <a:ea typeface="Questrial"/>
                <a:cs typeface="Questrial"/>
                <a:sym typeface="Questrial"/>
              </a:rPr>
              <a:t>U.S. Army Corps of Engineers Digital Visual Library</a:t>
            </a:r>
            <a:endParaRPr lang="en-US" sz="1050" b="0" i="1" u="none" strike="noStrike" cap="none" baseline="0" dirty="0">
              <a:solidFill>
                <a:schemeClr val="tx1">
                  <a:lumMod val="60000"/>
                  <a:lumOff val="40000"/>
                </a:schemeClr>
              </a:solidFill>
              <a:latin typeface="Questrial"/>
              <a:ea typeface="Questrial"/>
              <a:cs typeface="Questrial"/>
              <a:sym typeface="Questrial"/>
            </a:endParaRPr>
          </a:p>
        </p:txBody>
      </p:sp>
      <p:pic>
        <p:nvPicPr>
          <p:cNvPr id="11" name="Picture 10"/>
          <p:cNvPicPr>
            <a:picLocks noChangeAspect="1"/>
          </p:cNvPicPr>
          <p:nvPr/>
        </p:nvPicPr>
        <p:blipFill>
          <a:blip r:embed="rId8"/>
          <a:stretch>
            <a:fillRect/>
          </a:stretch>
        </p:blipFill>
        <p:spPr>
          <a:xfrm>
            <a:off x="5279430" y="509699"/>
            <a:ext cx="3638230" cy="5967011"/>
          </a:xfrm>
          <a:prstGeom prst="rect">
            <a:avLst/>
          </a:prstGeom>
          <a:ln>
            <a:solidFill>
              <a:srgbClr val="000000"/>
            </a:solidFill>
          </a:ln>
        </p:spPr>
      </p:pic>
      <p:sp>
        <p:nvSpPr>
          <p:cNvPr id="12" name="Rectangle 11"/>
          <p:cNvSpPr/>
          <p:nvPr/>
        </p:nvSpPr>
        <p:spPr>
          <a:xfrm>
            <a:off x="576072" y="1892300"/>
            <a:ext cx="4529328" cy="3363707"/>
          </a:xfrm>
          <a:prstGeom prst="rect">
            <a:avLst/>
          </a:prstGeom>
          <a:solidFill>
            <a:srgbClr val="FFFFFF">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639365" y="1703401"/>
            <a:ext cx="7152085" cy="4461345"/>
            <a:chOff x="639365" y="1703401"/>
            <a:chExt cx="7152085" cy="4461345"/>
          </a:xfrm>
        </p:grpSpPr>
        <p:sp>
          <p:nvSpPr>
            <p:cNvPr id="13" name="Rectangle 12"/>
            <p:cNvSpPr/>
            <p:nvPr/>
          </p:nvSpPr>
          <p:spPr>
            <a:xfrm>
              <a:off x="7277100" y="2076812"/>
              <a:ext cx="514350" cy="5155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a:blip r:embed="rId9"/>
            <a:stretch>
              <a:fillRect/>
            </a:stretch>
          </p:blipFill>
          <p:spPr>
            <a:xfrm>
              <a:off x="639365" y="1703401"/>
              <a:ext cx="5222329" cy="4461345"/>
            </a:xfrm>
            <a:prstGeom prst="rect">
              <a:avLst/>
            </a:prstGeom>
            <a:ln>
              <a:solidFill>
                <a:srgbClr val="000000"/>
              </a:solidFill>
            </a:ln>
          </p:spPr>
        </p:pic>
      </p:grpSp>
      <p:grpSp>
        <p:nvGrpSpPr>
          <p:cNvPr id="15" name="Group 14"/>
          <p:cNvGrpSpPr/>
          <p:nvPr/>
        </p:nvGrpSpPr>
        <p:grpSpPr>
          <a:xfrm>
            <a:off x="1067569" y="1522077"/>
            <a:ext cx="7021622" cy="4785156"/>
            <a:chOff x="1067569" y="1522077"/>
            <a:chExt cx="7021622" cy="4785156"/>
          </a:xfrm>
        </p:grpSpPr>
        <p:pic>
          <p:nvPicPr>
            <p:cNvPr id="54" name="Picture 53"/>
            <p:cNvPicPr>
              <a:picLocks noChangeAspect="1"/>
            </p:cNvPicPr>
            <p:nvPr/>
          </p:nvPicPr>
          <p:blipFill>
            <a:blip r:embed="rId10"/>
            <a:stretch>
              <a:fillRect/>
            </a:stretch>
          </p:blipFill>
          <p:spPr>
            <a:xfrm>
              <a:off x="1067569" y="1522077"/>
              <a:ext cx="4577706" cy="4785156"/>
            </a:xfrm>
            <a:prstGeom prst="rect">
              <a:avLst/>
            </a:prstGeom>
            <a:ln>
              <a:solidFill>
                <a:srgbClr val="000000"/>
              </a:solidFill>
            </a:ln>
          </p:spPr>
        </p:pic>
        <p:sp>
          <p:nvSpPr>
            <p:cNvPr id="25" name="Rectangle 24"/>
            <p:cNvSpPr/>
            <p:nvPr/>
          </p:nvSpPr>
          <p:spPr>
            <a:xfrm>
              <a:off x="7574841" y="1574114"/>
              <a:ext cx="514350" cy="5155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557298" y="1242892"/>
            <a:ext cx="6832576" cy="5343525"/>
            <a:chOff x="557298" y="1242892"/>
            <a:chExt cx="6832576" cy="5343525"/>
          </a:xfrm>
        </p:grpSpPr>
        <p:pic>
          <p:nvPicPr>
            <p:cNvPr id="53" name="Picture 52"/>
            <p:cNvPicPr>
              <a:picLocks noChangeAspect="1"/>
            </p:cNvPicPr>
            <p:nvPr/>
          </p:nvPicPr>
          <p:blipFill>
            <a:blip r:embed="rId11"/>
            <a:stretch>
              <a:fillRect/>
            </a:stretch>
          </p:blipFill>
          <p:spPr>
            <a:xfrm>
              <a:off x="557298" y="1242892"/>
              <a:ext cx="5448300" cy="5343525"/>
            </a:xfrm>
            <a:prstGeom prst="rect">
              <a:avLst/>
            </a:prstGeom>
            <a:ln>
              <a:solidFill>
                <a:srgbClr val="000000"/>
              </a:solidFill>
            </a:ln>
          </p:spPr>
        </p:pic>
        <p:sp>
          <p:nvSpPr>
            <p:cNvPr id="27" name="Rectangle 26"/>
            <p:cNvSpPr/>
            <p:nvPr/>
          </p:nvSpPr>
          <p:spPr>
            <a:xfrm>
              <a:off x="6875524" y="3150905"/>
              <a:ext cx="514350" cy="5155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434158" y="1180355"/>
            <a:ext cx="6288388" cy="5365776"/>
            <a:chOff x="434158" y="1180355"/>
            <a:chExt cx="6288388" cy="5365776"/>
          </a:xfrm>
        </p:grpSpPr>
        <p:pic>
          <p:nvPicPr>
            <p:cNvPr id="52" name="Picture 51"/>
            <p:cNvPicPr>
              <a:picLocks noChangeAspect="1"/>
            </p:cNvPicPr>
            <p:nvPr/>
          </p:nvPicPr>
          <p:blipFill>
            <a:blip r:embed="rId12"/>
            <a:stretch>
              <a:fillRect/>
            </a:stretch>
          </p:blipFill>
          <p:spPr>
            <a:xfrm>
              <a:off x="434158" y="1180355"/>
              <a:ext cx="5308168" cy="5365776"/>
            </a:xfrm>
            <a:prstGeom prst="rect">
              <a:avLst/>
            </a:prstGeom>
            <a:ln>
              <a:solidFill>
                <a:srgbClr val="000000"/>
              </a:solidFill>
            </a:ln>
          </p:spPr>
        </p:pic>
        <p:sp>
          <p:nvSpPr>
            <p:cNvPr id="29" name="Rectangle 28"/>
            <p:cNvSpPr/>
            <p:nvPr/>
          </p:nvSpPr>
          <p:spPr>
            <a:xfrm>
              <a:off x="6208196" y="5420156"/>
              <a:ext cx="514350" cy="5155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729188" y="5197517"/>
            <a:ext cx="1096749" cy="1161121"/>
            <a:chOff x="9439463" y="4191929"/>
            <a:chExt cx="1096749" cy="1161121"/>
          </a:xfrm>
        </p:grpSpPr>
        <p:sp>
          <p:nvSpPr>
            <p:cNvPr id="20" name="Rectangle 19"/>
            <p:cNvSpPr/>
            <p:nvPr/>
          </p:nvSpPr>
          <p:spPr>
            <a:xfrm>
              <a:off x="9439463" y="4191929"/>
              <a:ext cx="1096749" cy="1161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13"/>
            <a:stretch>
              <a:fillRect/>
            </a:stretch>
          </p:blipFill>
          <p:spPr>
            <a:xfrm>
              <a:off x="9528391" y="4247455"/>
              <a:ext cx="913950" cy="1041400"/>
            </a:xfrm>
            <a:prstGeom prst="rect">
              <a:avLst/>
            </a:prstGeom>
          </p:spPr>
        </p:pic>
      </p:grpSp>
    </p:spTree>
    <p:extLst>
      <p:ext uri="{BB962C8B-B14F-4D97-AF65-F5344CB8AC3E}">
        <p14:creationId xmlns:p14="http://schemas.microsoft.com/office/powerpoint/2010/main" val="159888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22" presetClass="entr" presetSubtype="8"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750"/>
                                        <p:tgtEl>
                                          <p:spTgt spid="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750"/>
                                        <p:tgtEl>
                                          <p:spTgt spid="8"/>
                                        </p:tgtEl>
                                      </p:cBhvr>
                                    </p:animEffect>
                                  </p:childTnLst>
                                </p:cTn>
                              </p:par>
                              <p:par>
                                <p:cTn id="29" presetID="10" presetClass="entr" presetSubtype="0" fill="hold" nodeType="withEffect">
                                  <p:stCondLst>
                                    <p:cond delay="175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750"/>
                                        <p:tgtEl>
                                          <p:spTgt spid="48"/>
                                        </p:tgtEl>
                                      </p:cBhvr>
                                    </p:animEffect>
                                  </p:childTnLst>
                                </p:cTn>
                              </p:par>
                            </p:childTnLst>
                          </p:cTn>
                        </p:par>
                        <p:par>
                          <p:cTn id="32" fill="hold">
                            <p:stCondLst>
                              <p:cond delay="2500"/>
                            </p:stCondLst>
                            <p:childTnLst>
                              <p:par>
                                <p:cTn id="33" presetID="10" presetClass="entr" presetSubtype="0" fill="hold" grpId="0" nodeType="afterEffect">
                                  <p:stCondLst>
                                    <p:cond delay="10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par>
                                <p:cTn id="57" presetID="10" presetClass="entr" presetSubtype="0" fill="hold" nodeType="withEffect">
                                  <p:stCondLst>
                                    <p:cond delay="25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cTn>
                              </p:par>
                              <p:par>
                                <p:cTn id="65" presetID="10" presetClass="entr" presetSubtype="0" fill="hold" nodeType="withEffect">
                                  <p:stCondLst>
                                    <p:cond delay="25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6"/>
                                        </p:tgtEl>
                                      </p:cBhvr>
                                    </p:animEffect>
                                    <p:set>
                                      <p:cBhvr>
                                        <p:cTn id="72" dur="1" fill="hold">
                                          <p:stCondLst>
                                            <p:cond delay="499"/>
                                          </p:stCondLst>
                                        </p:cTn>
                                        <p:tgtEl>
                                          <p:spTgt spid="16"/>
                                        </p:tgtEl>
                                        <p:attrNameLst>
                                          <p:attrName>style.visibility</p:attrName>
                                        </p:attrNameLst>
                                      </p:cBhvr>
                                      <p:to>
                                        <p:strVal val="hidden"/>
                                      </p:to>
                                    </p:set>
                                  </p:childTnLst>
                                </p:cTn>
                              </p:par>
                              <p:par>
                                <p:cTn id="73" presetID="10" presetClass="entr" presetSubtype="0" fill="hold" nodeType="withEffect">
                                  <p:stCondLst>
                                    <p:cond delay="25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9" grpId="0" build="p"/>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10" name="Shape 211"/>
          <p:cNvSpPr txBox="1">
            <a:spLocks noGrp="1"/>
          </p:cNvSpPr>
          <p:nvPr>
            <p:ph type="body" idx="1"/>
          </p:nvPr>
        </p:nvSpPr>
        <p:spPr>
          <a:xfrm>
            <a:off x="488086" y="1449241"/>
            <a:ext cx="5827141" cy="3352420"/>
          </a:xfrm>
          <a:prstGeom prst="rect">
            <a:avLst/>
          </a:prstGeom>
          <a:noFill/>
          <a:ln>
            <a:noFill/>
          </a:ln>
        </p:spPr>
        <p:txBody>
          <a:bodyPr lIns="91425" tIns="45700" rIns="91425" bIns="45700" anchor="t" anchorCtr="0">
            <a:noAutofit/>
          </a:bodyPr>
          <a:lstStyle/>
          <a:p>
            <a:pPr marL="457200" indent="-457200">
              <a:spcAft>
                <a:spcPts val="1800"/>
              </a:spcAft>
              <a:buClr>
                <a:schemeClr val="bg2">
                  <a:lumMod val="75000"/>
                </a:schemeClr>
              </a:buClr>
              <a:buSzPct val="100000"/>
              <a:buFont typeface="+mj-lt"/>
              <a:buAutoNum type="arabicPeriod"/>
            </a:pPr>
            <a:r>
              <a:rPr lang="en-US" sz="2000" dirty="0">
                <a:solidFill>
                  <a:schemeClr val="bg2">
                    <a:lumMod val="75000"/>
                  </a:schemeClr>
                </a:solidFill>
                <a:latin typeface="+mj-lt"/>
                <a:ea typeface="Questrial"/>
                <a:cs typeface="Questrial"/>
                <a:sym typeface="Questrial"/>
              </a:rPr>
              <a:t>Increased temperatures correlated to increased </a:t>
            </a:r>
            <a:r>
              <a:rPr lang="en-US" sz="2000" dirty="0" err="1">
                <a:solidFill>
                  <a:schemeClr val="bg2">
                    <a:lumMod val="75000"/>
                  </a:schemeClr>
                </a:solidFill>
                <a:latin typeface="+mj-lt"/>
                <a:ea typeface="Questrial"/>
                <a:cs typeface="Questrial"/>
                <a:sym typeface="Questrial"/>
              </a:rPr>
              <a:t>strandings</a:t>
            </a:r>
            <a:r>
              <a:rPr lang="en-US" sz="2000" dirty="0">
                <a:solidFill>
                  <a:schemeClr val="bg2">
                    <a:lumMod val="75000"/>
                  </a:schemeClr>
                </a:solidFill>
                <a:latin typeface="+mj-lt"/>
                <a:ea typeface="Questrial"/>
                <a:cs typeface="Questrial"/>
                <a:sym typeface="Questrial"/>
              </a:rPr>
              <a:t>, potentially due to more bacteria</a:t>
            </a:r>
          </a:p>
          <a:p>
            <a:pPr marL="457200" indent="-457200">
              <a:spcAft>
                <a:spcPts val="1800"/>
              </a:spcAft>
              <a:buClr>
                <a:schemeClr val="bg2">
                  <a:lumMod val="40000"/>
                  <a:lumOff val="60000"/>
                </a:schemeClr>
              </a:buClr>
              <a:buSzPct val="100000"/>
              <a:buFont typeface="+mj-lt"/>
              <a:buAutoNum type="arabicPeriod"/>
            </a:pPr>
            <a:r>
              <a:rPr lang="en-US" sz="2000" dirty="0">
                <a:solidFill>
                  <a:schemeClr val="bg2">
                    <a:lumMod val="40000"/>
                    <a:lumOff val="60000"/>
                  </a:schemeClr>
                </a:solidFill>
                <a:latin typeface="+mj-lt"/>
                <a:ea typeface="Questrial"/>
                <a:cs typeface="Questrial"/>
                <a:sym typeface="Questrial"/>
              </a:rPr>
              <a:t>Climate change is expected to increase </a:t>
            </a:r>
            <a:br>
              <a:rPr lang="en-US" sz="2000" dirty="0">
                <a:solidFill>
                  <a:schemeClr val="bg2">
                    <a:lumMod val="40000"/>
                    <a:lumOff val="60000"/>
                  </a:schemeClr>
                </a:solidFill>
                <a:latin typeface="+mj-lt"/>
                <a:ea typeface="Questrial"/>
                <a:cs typeface="Questrial"/>
                <a:sym typeface="Questrial"/>
              </a:rPr>
            </a:br>
            <a:r>
              <a:rPr lang="en-US" sz="2000" dirty="0">
                <a:solidFill>
                  <a:schemeClr val="bg2">
                    <a:lumMod val="40000"/>
                    <a:lumOff val="60000"/>
                  </a:schemeClr>
                </a:solidFill>
                <a:latin typeface="+mj-lt"/>
                <a:ea typeface="Questrial"/>
                <a:cs typeface="Questrial"/>
                <a:sym typeface="Questrial"/>
              </a:rPr>
              <a:t>nesting in Maryland, particularly in July </a:t>
            </a:r>
            <a:br>
              <a:rPr lang="en-US" sz="2000" dirty="0">
                <a:solidFill>
                  <a:schemeClr val="bg2">
                    <a:lumMod val="40000"/>
                    <a:lumOff val="60000"/>
                  </a:schemeClr>
                </a:solidFill>
                <a:latin typeface="+mj-lt"/>
                <a:ea typeface="Questrial"/>
                <a:cs typeface="Questrial"/>
                <a:sym typeface="Questrial"/>
              </a:rPr>
            </a:br>
            <a:r>
              <a:rPr lang="en-US" sz="2000" dirty="0">
                <a:solidFill>
                  <a:schemeClr val="bg2">
                    <a:lumMod val="40000"/>
                    <a:lumOff val="60000"/>
                  </a:schemeClr>
                </a:solidFill>
                <a:latin typeface="+mj-lt"/>
                <a:ea typeface="Questrial"/>
                <a:cs typeface="Questrial"/>
                <a:sym typeface="Questrial"/>
              </a:rPr>
              <a:t>and August</a:t>
            </a:r>
          </a:p>
          <a:p>
            <a:pPr marL="457200" indent="-457200">
              <a:spcAft>
                <a:spcPts val="1800"/>
              </a:spcAft>
              <a:buClr>
                <a:schemeClr val="bg2">
                  <a:lumMod val="40000"/>
                  <a:lumOff val="60000"/>
                </a:schemeClr>
              </a:buClr>
              <a:buSzPct val="100000"/>
              <a:buFont typeface="+mj-lt"/>
              <a:buAutoNum type="arabicPeriod"/>
            </a:pPr>
            <a:r>
              <a:rPr lang="en-US" sz="2000" dirty="0">
                <a:solidFill>
                  <a:schemeClr val="bg2">
                    <a:lumMod val="40000"/>
                    <a:lumOff val="60000"/>
                  </a:schemeClr>
                </a:solidFill>
                <a:latin typeface="+mj-lt"/>
                <a:ea typeface="Questrial"/>
                <a:cs typeface="Questrial"/>
                <a:sym typeface="Questrial"/>
              </a:rPr>
              <a:t>Suitable nesting sites are plentiful outside of Ocean City, with some regions more resilient to sea level rise than others</a:t>
            </a:r>
          </a:p>
        </p:txBody>
      </p:sp>
      <p:sp>
        <p:nvSpPr>
          <p:cNvPr id="212" name="Shape 212"/>
          <p:cNvSpPr txBox="1">
            <a:spLocks noGrp="1"/>
          </p:cNvSpPr>
          <p:nvPr>
            <p:ph type="body" idx="2"/>
          </p:nvPr>
        </p:nvSpPr>
        <p:spPr>
          <a:xfrm>
            <a:off x="576072" y="579120"/>
            <a:ext cx="7982711"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baseline="0">
                <a:solidFill>
                  <a:schemeClr val="accent1"/>
                </a:solidFill>
                <a:latin typeface="+mj-lt"/>
                <a:ea typeface="Questrial"/>
                <a:cs typeface="Questrial"/>
                <a:sym typeface="Questrial"/>
              </a:rPr>
              <a:t>Conclusions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3" y="4881551"/>
            <a:ext cx="9144000" cy="1719072"/>
          </a:xfrm>
          <a:prstGeom prst="rect">
            <a:avLst/>
          </a:prstGeom>
          <a:ln>
            <a:solidFill>
              <a:schemeClr val="bg2"/>
            </a:solidFill>
          </a:ln>
        </p:spPr>
      </p:pic>
      <p:sp>
        <p:nvSpPr>
          <p:cNvPr id="5" name="TextBox 4"/>
          <p:cNvSpPr txBox="1"/>
          <p:nvPr/>
        </p:nvSpPr>
        <p:spPr>
          <a:xfrm>
            <a:off x="7971884" y="6292846"/>
            <a:ext cx="1215397" cy="307777"/>
          </a:xfrm>
          <a:prstGeom prst="rect">
            <a:avLst/>
          </a:prstGeom>
          <a:noFill/>
        </p:spPr>
        <p:txBody>
          <a:bodyPr wrap="none" rtlCol="0">
            <a:spAutoFit/>
          </a:bodyPr>
          <a:lstStyle/>
          <a:p>
            <a:r>
              <a:rPr lang="en-US" i="1" dirty="0" smtClean="0">
                <a:solidFill>
                  <a:schemeClr val="tx1">
                    <a:lumMod val="50000"/>
                  </a:schemeClr>
                </a:solidFill>
                <a:latin typeface="+mj-lt"/>
              </a:rPr>
              <a:t>Becky </a:t>
            </a:r>
            <a:r>
              <a:rPr lang="en-US" i="1" dirty="0" err="1" smtClean="0">
                <a:solidFill>
                  <a:schemeClr val="tx1">
                    <a:lumMod val="50000"/>
                  </a:schemeClr>
                </a:solidFill>
                <a:latin typeface="+mj-lt"/>
              </a:rPr>
              <a:t>Skiba</a:t>
            </a:r>
            <a:endParaRPr lang="en-US" i="1" dirty="0">
              <a:solidFill>
                <a:schemeClr val="tx1">
                  <a:lumMod val="50000"/>
                </a:schemeClr>
              </a:solidFill>
              <a:latin typeface="+mj-lt"/>
            </a:endParaRPr>
          </a:p>
        </p:txBody>
      </p:sp>
      <p:pic>
        <p:nvPicPr>
          <p:cNvPr id="6" name="Shape 14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140154" y="1283208"/>
            <a:ext cx="1063386" cy="1005373"/>
          </a:xfrm>
          <a:prstGeom prst="rect">
            <a:avLst/>
          </a:prstGeom>
          <a:noFill/>
          <a:ln>
            <a:solidFill>
              <a:schemeClr val="tx1">
                <a:lumMod val="50000"/>
              </a:schemeClr>
            </a:solidFill>
          </a:ln>
        </p:spPr>
      </p:pic>
      <p:graphicFrame>
        <p:nvGraphicFramePr>
          <p:cNvPr id="7" name="Chart 6"/>
          <p:cNvGraphicFramePr>
            <a:graphicFrameLocks/>
          </p:cNvGraphicFramePr>
          <p:nvPr>
            <p:extLst>
              <p:ext uri="{D42A27DB-BD31-4B8C-83A1-F6EECF244321}">
                <p14:modId xmlns:p14="http://schemas.microsoft.com/office/powerpoint/2010/main" val="1107955209"/>
              </p:ext>
            </p:extLst>
          </p:nvPr>
        </p:nvGraphicFramePr>
        <p:xfrm>
          <a:off x="6400799" y="2378996"/>
          <a:ext cx="2421653" cy="1151524"/>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cture 7"/>
          <p:cNvPicPr>
            <a:picLocks noChangeAspect="1"/>
          </p:cNvPicPr>
          <p:nvPr/>
        </p:nvPicPr>
        <p:blipFill rotWithShape="1">
          <a:blip r:embed="rId6" cstate="print">
            <a:extLst>
              <a:ext uri="{28A0092B-C50C-407E-A947-70E740481C1C}">
                <a14:useLocalDpi xmlns:a14="http://schemas.microsoft.com/office/drawing/2010/main"/>
              </a:ext>
            </a:extLst>
          </a:blip>
          <a:srcRect t="31075" b="28017"/>
          <a:stretch/>
        </p:blipFill>
        <p:spPr>
          <a:xfrm>
            <a:off x="7034424" y="3679386"/>
            <a:ext cx="1274847" cy="902662"/>
          </a:xfrm>
          <a:prstGeom prst="rect">
            <a:avLst/>
          </a:prstGeom>
          <a:ln w="9525">
            <a:solidFill>
              <a:srgbClr val="000000"/>
            </a:solidFill>
          </a:ln>
        </p:spPr>
      </p:pic>
      <p:sp>
        <p:nvSpPr>
          <p:cNvPr id="9" name="Shape 211"/>
          <p:cNvSpPr txBox="1">
            <a:spLocks noGrp="1"/>
          </p:cNvSpPr>
          <p:nvPr>
            <p:ph type="body" idx="1"/>
          </p:nvPr>
        </p:nvSpPr>
        <p:spPr>
          <a:xfrm>
            <a:off x="488086" y="1449241"/>
            <a:ext cx="5827141" cy="3352420"/>
          </a:xfrm>
          <a:prstGeom prst="rect">
            <a:avLst/>
          </a:prstGeom>
          <a:noFill/>
          <a:ln>
            <a:noFill/>
          </a:ln>
        </p:spPr>
        <p:txBody>
          <a:bodyPr lIns="91425" tIns="45700" rIns="91425" bIns="45700" anchor="t" anchorCtr="0">
            <a:noAutofit/>
          </a:bodyPr>
          <a:lstStyle/>
          <a:p>
            <a:pPr marL="457200" indent="-457200">
              <a:spcAft>
                <a:spcPts val="1800"/>
              </a:spcAft>
              <a:buClr>
                <a:schemeClr val="bg2">
                  <a:lumMod val="75000"/>
                </a:schemeClr>
              </a:buClr>
              <a:buSzPct val="100000"/>
              <a:buFont typeface="+mj-lt"/>
              <a:buAutoNum type="arabicPeriod"/>
            </a:pPr>
            <a:r>
              <a:rPr lang="en-US" sz="2000" dirty="0">
                <a:solidFill>
                  <a:schemeClr val="bg2">
                    <a:lumMod val="75000"/>
                  </a:schemeClr>
                </a:solidFill>
                <a:latin typeface="+mj-lt"/>
                <a:ea typeface="Questrial"/>
                <a:cs typeface="Questrial"/>
                <a:sym typeface="Questrial"/>
              </a:rPr>
              <a:t>Increased temperatures correlated to increased </a:t>
            </a:r>
            <a:r>
              <a:rPr lang="en-US" sz="2000" dirty="0" err="1">
                <a:solidFill>
                  <a:schemeClr val="bg2">
                    <a:lumMod val="75000"/>
                  </a:schemeClr>
                </a:solidFill>
                <a:latin typeface="+mj-lt"/>
                <a:ea typeface="Questrial"/>
                <a:cs typeface="Questrial"/>
                <a:sym typeface="Questrial"/>
              </a:rPr>
              <a:t>strandings</a:t>
            </a:r>
            <a:r>
              <a:rPr lang="en-US" sz="2000" dirty="0">
                <a:solidFill>
                  <a:schemeClr val="bg2">
                    <a:lumMod val="75000"/>
                  </a:schemeClr>
                </a:solidFill>
                <a:latin typeface="+mj-lt"/>
                <a:ea typeface="Questrial"/>
                <a:cs typeface="Questrial"/>
                <a:sym typeface="Questrial"/>
              </a:rPr>
              <a:t>, potentially due to more bacteria</a:t>
            </a:r>
          </a:p>
          <a:p>
            <a:pPr marL="457200" indent="-457200">
              <a:spcAft>
                <a:spcPts val="1800"/>
              </a:spcAft>
              <a:buClr>
                <a:schemeClr val="bg2">
                  <a:lumMod val="75000"/>
                </a:schemeClr>
              </a:buClr>
              <a:buSzPct val="100000"/>
              <a:buFont typeface="+mj-lt"/>
              <a:buAutoNum type="arabicPeriod"/>
            </a:pPr>
            <a:r>
              <a:rPr lang="en-US" sz="2000" dirty="0">
                <a:solidFill>
                  <a:schemeClr val="bg2">
                    <a:lumMod val="75000"/>
                  </a:schemeClr>
                </a:solidFill>
                <a:latin typeface="+mj-lt"/>
                <a:ea typeface="Questrial"/>
                <a:cs typeface="Questrial"/>
                <a:sym typeface="Questrial"/>
              </a:rPr>
              <a:t>Climate change is expected to increase </a:t>
            </a:r>
            <a:br>
              <a:rPr lang="en-US" sz="2000" dirty="0">
                <a:solidFill>
                  <a:schemeClr val="bg2">
                    <a:lumMod val="75000"/>
                  </a:schemeClr>
                </a:solidFill>
                <a:latin typeface="+mj-lt"/>
                <a:ea typeface="Questrial"/>
                <a:cs typeface="Questrial"/>
                <a:sym typeface="Questrial"/>
              </a:rPr>
            </a:br>
            <a:r>
              <a:rPr lang="en-US" sz="2000" dirty="0">
                <a:solidFill>
                  <a:schemeClr val="bg2">
                    <a:lumMod val="75000"/>
                  </a:schemeClr>
                </a:solidFill>
                <a:latin typeface="+mj-lt"/>
                <a:ea typeface="Questrial"/>
                <a:cs typeface="Questrial"/>
                <a:sym typeface="Questrial"/>
              </a:rPr>
              <a:t>nesting in Maryland, particularly in July </a:t>
            </a:r>
            <a:br>
              <a:rPr lang="en-US" sz="2000" dirty="0">
                <a:solidFill>
                  <a:schemeClr val="bg2">
                    <a:lumMod val="75000"/>
                  </a:schemeClr>
                </a:solidFill>
                <a:latin typeface="+mj-lt"/>
                <a:ea typeface="Questrial"/>
                <a:cs typeface="Questrial"/>
                <a:sym typeface="Questrial"/>
              </a:rPr>
            </a:br>
            <a:r>
              <a:rPr lang="en-US" sz="2000" dirty="0">
                <a:solidFill>
                  <a:schemeClr val="bg2">
                    <a:lumMod val="75000"/>
                  </a:schemeClr>
                </a:solidFill>
                <a:latin typeface="+mj-lt"/>
                <a:ea typeface="Questrial"/>
                <a:cs typeface="Questrial"/>
                <a:sym typeface="Questrial"/>
              </a:rPr>
              <a:t>and August</a:t>
            </a:r>
          </a:p>
          <a:p>
            <a:pPr marL="457200" indent="-457200">
              <a:spcAft>
                <a:spcPts val="1800"/>
              </a:spcAft>
              <a:buClr>
                <a:schemeClr val="bg2">
                  <a:lumMod val="40000"/>
                  <a:lumOff val="60000"/>
                </a:schemeClr>
              </a:buClr>
              <a:buSzPct val="100000"/>
              <a:buFont typeface="+mj-lt"/>
              <a:buAutoNum type="arabicPeriod"/>
            </a:pPr>
            <a:r>
              <a:rPr lang="en-US" sz="2000" dirty="0">
                <a:solidFill>
                  <a:schemeClr val="bg2">
                    <a:lumMod val="40000"/>
                    <a:lumOff val="60000"/>
                  </a:schemeClr>
                </a:solidFill>
                <a:latin typeface="+mj-lt"/>
                <a:ea typeface="Questrial"/>
                <a:cs typeface="Questrial"/>
                <a:sym typeface="Questrial"/>
              </a:rPr>
              <a:t>Suitable nesting sites are plentiful outside of Ocean City, with some regions more resilient to sea level rise than others</a:t>
            </a:r>
          </a:p>
        </p:txBody>
      </p:sp>
      <p:sp>
        <p:nvSpPr>
          <p:cNvPr id="211" name="Shape 211"/>
          <p:cNvSpPr txBox="1">
            <a:spLocks noGrp="1"/>
          </p:cNvSpPr>
          <p:nvPr>
            <p:ph type="body" idx="1"/>
          </p:nvPr>
        </p:nvSpPr>
        <p:spPr>
          <a:xfrm>
            <a:off x="490701" y="1448882"/>
            <a:ext cx="5827141" cy="3352420"/>
          </a:xfrm>
          <a:prstGeom prst="rect">
            <a:avLst/>
          </a:prstGeom>
          <a:noFill/>
          <a:ln>
            <a:noFill/>
          </a:ln>
        </p:spPr>
        <p:txBody>
          <a:bodyPr lIns="91425" tIns="45700" rIns="91425" bIns="45700" anchor="t" anchorCtr="0">
            <a:noAutofit/>
          </a:bodyPr>
          <a:lstStyle/>
          <a:p>
            <a:pPr marL="457200" indent="-457200">
              <a:spcAft>
                <a:spcPts val="1800"/>
              </a:spcAft>
              <a:buClr>
                <a:schemeClr val="bg2">
                  <a:lumMod val="75000"/>
                </a:schemeClr>
              </a:buClr>
              <a:buSzPct val="100000"/>
              <a:buFont typeface="+mj-lt"/>
              <a:buAutoNum type="arabicPeriod"/>
            </a:pPr>
            <a:r>
              <a:rPr lang="en-US" sz="2000" dirty="0">
                <a:solidFill>
                  <a:schemeClr val="bg2">
                    <a:lumMod val="75000"/>
                  </a:schemeClr>
                </a:solidFill>
                <a:latin typeface="+mj-lt"/>
                <a:ea typeface="Questrial"/>
                <a:cs typeface="Questrial"/>
                <a:sym typeface="Questrial"/>
              </a:rPr>
              <a:t>Increased temperatures correlated to increased </a:t>
            </a:r>
            <a:r>
              <a:rPr lang="en-US" sz="2000" dirty="0" err="1">
                <a:solidFill>
                  <a:schemeClr val="bg2">
                    <a:lumMod val="75000"/>
                  </a:schemeClr>
                </a:solidFill>
                <a:latin typeface="+mj-lt"/>
                <a:ea typeface="Questrial"/>
                <a:cs typeface="Questrial"/>
                <a:sym typeface="Questrial"/>
              </a:rPr>
              <a:t>strandings</a:t>
            </a:r>
            <a:r>
              <a:rPr lang="en-US" sz="2000" dirty="0">
                <a:solidFill>
                  <a:schemeClr val="bg2">
                    <a:lumMod val="75000"/>
                  </a:schemeClr>
                </a:solidFill>
                <a:latin typeface="+mj-lt"/>
                <a:ea typeface="Questrial"/>
                <a:cs typeface="Questrial"/>
                <a:sym typeface="Questrial"/>
              </a:rPr>
              <a:t>, potentially due to more bacteria</a:t>
            </a:r>
          </a:p>
          <a:p>
            <a:pPr marL="457200" indent="-457200">
              <a:spcAft>
                <a:spcPts val="1800"/>
              </a:spcAft>
              <a:buClr>
                <a:schemeClr val="bg2">
                  <a:lumMod val="75000"/>
                </a:schemeClr>
              </a:buClr>
              <a:buSzPct val="100000"/>
              <a:buFont typeface="+mj-lt"/>
              <a:buAutoNum type="arabicPeriod"/>
            </a:pPr>
            <a:r>
              <a:rPr lang="en-US" sz="2000" dirty="0">
                <a:solidFill>
                  <a:schemeClr val="bg2">
                    <a:lumMod val="75000"/>
                  </a:schemeClr>
                </a:solidFill>
                <a:latin typeface="+mj-lt"/>
                <a:ea typeface="Questrial"/>
                <a:cs typeface="Questrial"/>
                <a:sym typeface="Questrial"/>
              </a:rPr>
              <a:t>Climate change is expected to increase </a:t>
            </a:r>
            <a:br>
              <a:rPr lang="en-US" sz="2000" dirty="0">
                <a:solidFill>
                  <a:schemeClr val="bg2">
                    <a:lumMod val="75000"/>
                  </a:schemeClr>
                </a:solidFill>
                <a:latin typeface="+mj-lt"/>
                <a:ea typeface="Questrial"/>
                <a:cs typeface="Questrial"/>
                <a:sym typeface="Questrial"/>
              </a:rPr>
            </a:br>
            <a:r>
              <a:rPr lang="en-US" sz="2000" dirty="0">
                <a:solidFill>
                  <a:schemeClr val="bg2">
                    <a:lumMod val="75000"/>
                  </a:schemeClr>
                </a:solidFill>
                <a:latin typeface="+mj-lt"/>
                <a:ea typeface="Questrial"/>
                <a:cs typeface="Questrial"/>
                <a:sym typeface="Questrial"/>
              </a:rPr>
              <a:t>nesting in Maryland, particularly in July </a:t>
            </a:r>
            <a:br>
              <a:rPr lang="en-US" sz="2000" dirty="0">
                <a:solidFill>
                  <a:schemeClr val="bg2">
                    <a:lumMod val="75000"/>
                  </a:schemeClr>
                </a:solidFill>
                <a:latin typeface="+mj-lt"/>
                <a:ea typeface="Questrial"/>
                <a:cs typeface="Questrial"/>
                <a:sym typeface="Questrial"/>
              </a:rPr>
            </a:br>
            <a:r>
              <a:rPr lang="en-US" sz="2000" dirty="0">
                <a:solidFill>
                  <a:schemeClr val="bg2">
                    <a:lumMod val="75000"/>
                  </a:schemeClr>
                </a:solidFill>
                <a:latin typeface="+mj-lt"/>
                <a:ea typeface="Questrial"/>
                <a:cs typeface="Questrial"/>
                <a:sym typeface="Questrial"/>
              </a:rPr>
              <a:t>and August</a:t>
            </a:r>
          </a:p>
          <a:p>
            <a:pPr marL="457200" indent="-457200">
              <a:spcAft>
                <a:spcPts val="1800"/>
              </a:spcAft>
              <a:buClr>
                <a:schemeClr val="bg2">
                  <a:lumMod val="75000"/>
                </a:schemeClr>
              </a:buClr>
              <a:buSzPct val="100000"/>
              <a:buFont typeface="+mj-lt"/>
              <a:buAutoNum type="arabicPeriod"/>
            </a:pPr>
            <a:r>
              <a:rPr lang="en-US" sz="2000" dirty="0">
                <a:solidFill>
                  <a:schemeClr val="bg2">
                    <a:lumMod val="75000"/>
                  </a:schemeClr>
                </a:solidFill>
                <a:latin typeface="+mj-lt"/>
                <a:ea typeface="Questrial"/>
                <a:cs typeface="Questrial"/>
                <a:sym typeface="Questrial"/>
              </a:rPr>
              <a:t>Suitable nesting sites are plentiful outside of Ocean City, with some regions more resilient to sea level rise than others</a:t>
            </a:r>
          </a:p>
        </p:txBody>
      </p:sp>
      <p:sp>
        <p:nvSpPr>
          <p:cNvPr id="2" name="Rectangle 1"/>
          <p:cNvSpPr/>
          <p:nvPr/>
        </p:nvSpPr>
        <p:spPr>
          <a:xfrm>
            <a:off x="6233530" y="2344337"/>
            <a:ext cx="2720897" cy="126865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23103" y="3572805"/>
            <a:ext cx="2720897" cy="126865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1"/>
                                        </p:tgtEl>
                                        <p:attrNameLst>
                                          <p:attrName>style.visibility</p:attrName>
                                        </p:attrNameLst>
                                      </p:cBhvr>
                                      <p:to>
                                        <p:strVal val="visible"/>
                                      </p:to>
                                    </p:set>
                                    <p:animEffect transition="in" filter="fade">
                                      <p:cBhvr>
                                        <p:cTn id="15" dur="500"/>
                                        <p:tgtEl>
                                          <p:spTgt spid="211"/>
                                        </p:tgtEl>
                                      </p:cBhvr>
                                    </p:animEffect>
                                  </p:childTnLst>
                                </p:cTn>
                              </p:par>
                              <p:par>
                                <p:cTn id="16" presetID="10" presetClass="exit" presetSubtype="0" fill="hold" grpId="0"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p:bldP spid="211" grpId="0" uiExpand="1"/>
      <p:bldP spid="2"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body" idx="1"/>
          </p:nvPr>
        </p:nvSpPr>
        <p:spPr>
          <a:xfrm>
            <a:off x="571209" y="1792226"/>
            <a:ext cx="3772192" cy="1008123"/>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1900" b="0" i="0" u="none" strike="noStrike" cap="none" baseline="0" dirty="0">
                <a:solidFill>
                  <a:schemeClr val="dk1"/>
                </a:solidFill>
                <a:latin typeface="+mj-lt"/>
                <a:ea typeface="Questrial"/>
                <a:cs typeface="Questrial"/>
                <a:sym typeface="Questrial"/>
              </a:rPr>
              <a:t>Dr. John Bolten (NASA Goddard Space Flight Center)</a:t>
            </a:r>
          </a:p>
        </p:txBody>
      </p:sp>
      <p:sp>
        <p:nvSpPr>
          <p:cNvPr id="269" name="Shape 269"/>
          <p:cNvSpPr txBox="1">
            <a:spLocks noGrp="1"/>
          </p:cNvSpPr>
          <p:nvPr>
            <p:ph type="body" idx="2"/>
          </p:nvPr>
        </p:nvSpPr>
        <p:spPr>
          <a:xfrm>
            <a:off x="571206" y="3038699"/>
            <a:ext cx="3705517" cy="16327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Clr>
                <a:schemeClr val="dk1"/>
              </a:buClr>
              <a:buSzPct val="25000"/>
              <a:buFont typeface="Arial"/>
              <a:buNone/>
            </a:pPr>
            <a:r>
              <a:rPr lang="en-US" sz="1900" b="0" i="0" u="none" strike="noStrike" cap="none" baseline="0" dirty="0">
                <a:solidFill>
                  <a:schemeClr val="dk1"/>
                </a:solidFill>
                <a:latin typeface="+mj-lt"/>
                <a:ea typeface="Questrial"/>
                <a:cs typeface="Questrial"/>
                <a:sym typeface="Questrial"/>
              </a:rPr>
              <a:t>Cindy Driscoll (Maryland Department of Natural Resources)</a:t>
            </a:r>
          </a:p>
          <a:p>
            <a:pPr marL="0" marR="0" lvl="0" indent="0" algn="l" rtl="0">
              <a:lnSpc>
                <a:spcPct val="80000"/>
              </a:lnSpc>
              <a:spcBef>
                <a:spcPts val="1000"/>
              </a:spcBef>
              <a:buClr>
                <a:schemeClr val="dk1"/>
              </a:buClr>
              <a:buSzPct val="25000"/>
              <a:buFont typeface="Arial"/>
              <a:buNone/>
            </a:pPr>
            <a:r>
              <a:rPr lang="en-US" sz="1900" b="0" i="0" u="none" strike="noStrike" cap="none" baseline="0" dirty="0">
                <a:solidFill>
                  <a:schemeClr val="dk1"/>
                </a:solidFill>
                <a:latin typeface="+mj-lt"/>
                <a:ea typeface="Questrial"/>
                <a:cs typeface="Questrial"/>
                <a:sym typeface="Questrial"/>
              </a:rPr>
              <a:t>Amanda Weschler (Maryland Department of Natural Resources)</a:t>
            </a:r>
          </a:p>
        </p:txBody>
      </p:sp>
      <p:sp>
        <p:nvSpPr>
          <p:cNvPr id="270" name="Shape 270"/>
          <p:cNvSpPr txBox="1">
            <a:spLocks noGrp="1"/>
          </p:cNvSpPr>
          <p:nvPr>
            <p:ph type="body" idx="3"/>
          </p:nvPr>
        </p:nvSpPr>
        <p:spPr>
          <a:xfrm>
            <a:off x="571206" y="5255532"/>
            <a:ext cx="3705517"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1900" b="0" i="0" u="none" strike="noStrike" cap="none" baseline="0" dirty="0">
                <a:solidFill>
                  <a:schemeClr val="dk1"/>
                </a:solidFill>
                <a:latin typeface="+mj-lt"/>
                <a:ea typeface="Questrial"/>
                <a:cs typeface="Questrial"/>
                <a:sym typeface="Questrial"/>
              </a:rPr>
              <a:t>Gary Strand (National Climate and Atmosphere Research)</a:t>
            </a:r>
          </a:p>
        </p:txBody>
      </p:sp>
      <p:sp>
        <p:nvSpPr>
          <p:cNvPr id="271" name="Shape 271"/>
          <p:cNvSpPr txBox="1"/>
          <p:nvPr/>
        </p:nvSpPr>
        <p:spPr>
          <a:xfrm>
            <a:off x="594358" y="1311306"/>
            <a:ext cx="257781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dirty="0" smtClean="0">
                <a:solidFill>
                  <a:schemeClr val="accent1"/>
                </a:solidFill>
                <a:latin typeface="+mj-lt"/>
                <a:ea typeface="Questrial"/>
                <a:cs typeface="Questrial"/>
                <a:sym typeface="Questrial"/>
              </a:rPr>
              <a:t>Advisor</a:t>
            </a:r>
            <a:endParaRPr lang="en-US" sz="2800" b="1" i="0" u="none" strike="noStrike" cap="none" baseline="0" dirty="0">
              <a:solidFill>
                <a:schemeClr val="accent1"/>
              </a:solidFill>
              <a:latin typeface="+mj-lt"/>
              <a:ea typeface="Questrial"/>
              <a:cs typeface="Questrial"/>
              <a:sym typeface="Questrial"/>
            </a:endParaRPr>
          </a:p>
        </p:txBody>
      </p:sp>
      <p:sp>
        <p:nvSpPr>
          <p:cNvPr id="272" name="Shape 272"/>
          <p:cNvSpPr txBox="1"/>
          <p:nvPr/>
        </p:nvSpPr>
        <p:spPr>
          <a:xfrm>
            <a:off x="594358" y="2574601"/>
            <a:ext cx="257781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dirty="0">
                <a:solidFill>
                  <a:schemeClr val="accent1"/>
                </a:solidFill>
                <a:latin typeface="+mj-lt"/>
                <a:ea typeface="Questrial"/>
                <a:cs typeface="Questrial"/>
                <a:sym typeface="Questrial"/>
              </a:rPr>
              <a:t>Partners</a:t>
            </a:r>
          </a:p>
        </p:txBody>
      </p:sp>
      <p:sp>
        <p:nvSpPr>
          <p:cNvPr id="273" name="Shape 273"/>
          <p:cNvSpPr txBox="1"/>
          <p:nvPr/>
        </p:nvSpPr>
        <p:spPr>
          <a:xfrm>
            <a:off x="594356" y="4781927"/>
            <a:ext cx="257781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dirty="0">
                <a:solidFill>
                  <a:schemeClr val="accent1"/>
                </a:solidFill>
                <a:latin typeface="+mj-lt"/>
                <a:ea typeface="Questrial"/>
                <a:cs typeface="Questrial"/>
                <a:sym typeface="Questrial"/>
              </a:rPr>
              <a:t>Others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38649" y="1287165"/>
            <a:ext cx="4514851" cy="4572000"/>
          </a:xfrm>
          <a:prstGeom prst="rect">
            <a:avLst/>
          </a:prstGeom>
          <a:ln>
            <a:solidFill>
              <a:schemeClr val="bg2"/>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371086" y="1611007"/>
            <a:ext cx="2540789" cy="4701016"/>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buClr>
                <a:schemeClr val="accent1"/>
              </a:buClr>
              <a:buSzPct val="100000"/>
              <a:buFont typeface="Webdings" panose="05030102010509060703" pitchFamily="18" charset="2"/>
              <a:buChar char=""/>
            </a:pPr>
            <a:r>
              <a:rPr lang="en-US" sz="2000" b="0" i="0" u="none" strike="noStrike" cap="none" baseline="0" dirty="0">
                <a:solidFill>
                  <a:schemeClr val="bg2">
                    <a:lumMod val="75000"/>
                  </a:schemeClr>
                </a:solidFill>
                <a:latin typeface="+mn-lt"/>
                <a:ea typeface="Questrial"/>
                <a:cs typeface="Questrial"/>
                <a:sym typeface="Questrial"/>
              </a:rPr>
              <a:t>Atlantic and Chesapeake Bay coast of Maryland</a:t>
            </a:r>
          </a:p>
          <a:p>
            <a:pPr marL="342900" marR="0" lvl="0" indent="-342900" algn="l" rtl="0">
              <a:lnSpc>
                <a:spcPct val="90000"/>
              </a:lnSpc>
              <a:spcBef>
                <a:spcPts val="1000"/>
              </a:spcBef>
              <a:buClr>
                <a:schemeClr val="accent1"/>
              </a:buClr>
              <a:buSzPct val="100000"/>
              <a:buFont typeface="Webdings" panose="05030102010509060703" pitchFamily="18" charset="2"/>
              <a:buChar char=""/>
            </a:pPr>
            <a:r>
              <a:rPr lang="en-US" sz="2000" b="0" i="0" u="none" strike="noStrike" cap="none" baseline="0" dirty="0" smtClean="0">
                <a:solidFill>
                  <a:schemeClr val="bg2">
                    <a:lumMod val="75000"/>
                  </a:schemeClr>
                </a:solidFill>
                <a:latin typeface="+mn-lt"/>
                <a:ea typeface="Questrial"/>
                <a:cs typeface="Questrial"/>
                <a:sym typeface="Questrial"/>
              </a:rPr>
              <a:t>460 loggerhead </a:t>
            </a:r>
            <a:r>
              <a:rPr lang="en-US" sz="2000" b="0" i="0" u="none" strike="noStrike" cap="none" baseline="0" dirty="0" err="1" smtClean="0">
                <a:solidFill>
                  <a:schemeClr val="bg2">
                    <a:lumMod val="75000"/>
                  </a:schemeClr>
                </a:solidFill>
                <a:latin typeface="+mn-lt"/>
                <a:ea typeface="Questrial"/>
                <a:cs typeface="Questrial"/>
                <a:sym typeface="Questrial"/>
              </a:rPr>
              <a:t>strandings</a:t>
            </a:r>
            <a:r>
              <a:rPr lang="en-US" sz="2000" b="0" i="0" u="none" strike="noStrike" cap="none" baseline="0" dirty="0" smtClean="0">
                <a:solidFill>
                  <a:schemeClr val="bg2">
                    <a:lumMod val="75000"/>
                  </a:schemeClr>
                </a:solidFill>
                <a:latin typeface="+mn-lt"/>
                <a:ea typeface="Questrial"/>
                <a:cs typeface="Questrial"/>
                <a:sym typeface="Questrial"/>
              </a:rPr>
              <a:t> </a:t>
            </a:r>
            <a:r>
              <a:rPr lang="en-US" sz="2000" b="0" i="0" u="none" strike="noStrike" cap="none" baseline="0" dirty="0">
                <a:solidFill>
                  <a:schemeClr val="bg2">
                    <a:lumMod val="75000"/>
                  </a:schemeClr>
                </a:solidFill>
                <a:latin typeface="+mn-lt"/>
                <a:ea typeface="Questrial"/>
                <a:cs typeface="Questrial"/>
                <a:sym typeface="Questrial"/>
              </a:rPr>
              <a:t>since </a:t>
            </a:r>
            <a:r>
              <a:rPr lang="en-US" sz="2000" b="0" i="0" u="none" strike="noStrike" cap="none" baseline="0" dirty="0" smtClean="0">
                <a:solidFill>
                  <a:schemeClr val="bg2">
                    <a:lumMod val="75000"/>
                  </a:schemeClr>
                </a:solidFill>
                <a:latin typeface="+mn-lt"/>
                <a:ea typeface="Questrial"/>
                <a:cs typeface="Questrial"/>
                <a:sym typeface="Questrial"/>
              </a:rPr>
              <a:t>1991</a:t>
            </a:r>
          </a:p>
          <a:p>
            <a:pPr marL="342900" marR="0" lvl="0" indent="-342900" algn="l" rtl="0">
              <a:lnSpc>
                <a:spcPct val="90000"/>
              </a:lnSpc>
              <a:spcBef>
                <a:spcPts val="1000"/>
              </a:spcBef>
              <a:buClr>
                <a:schemeClr val="accent1"/>
              </a:buClr>
              <a:buSzPct val="100000"/>
              <a:buFont typeface="Webdings" panose="05030102010509060703" pitchFamily="18" charset="2"/>
              <a:buChar char=""/>
            </a:pPr>
            <a:r>
              <a:rPr lang="en-US" sz="2000" dirty="0" smtClean="0">
                <a:solidFill>
                  <a:schemeClr val="bg2">
                    <a:lumMod val="75000"/>
                  </a:schemeClr>
                </a:solidFill>
                <a:latin typeface="+mn-lt"/>
                <a:ea typeface="Questrial"/>
                <a:cs typeface="Questrial"/>
                <a:sym typeface="Questrial"/>
              </a:rPr>
              <a:t>Rare nesting </a:t>
            </a:r>
            <a:r>
              <a:rPr lang="en-US" sz="2000" dirty="0" smtClean="0">
                <a:solidFill>
                  <a:schemeClr val="bg2">
                    <a:lumMod val="75000"/>
                  </a:schemeClr>
                </a:solidFill>
                <a:latin typeface="+mj-lt"/>
                <a:ea typeface="Questrial"/>
                <a:cs typeface="Questrial"/>
                <a:sym typeface="Questrial"/>
              </a:rPr>
              <a:t>events</a:t>
            </a:r>
          </a:p>
          <a:p>
            <a:pPr marL="342900" indent="-342900">
              <a:spcBef>
                <a:spcPts val="1000"/>
              </a:spcBef>
              <a:buClr>
                <a:schemeClr val="accent1"/>
              </a:buClr>
              <a:buSzPct val="100000"/>
              <a:buFont typeface="Webdings" panose="05030102010509060703" pitchFamily="18" charset="2"/>
              <a:buChar char=""/>
            </a:pPr>
            <a:r>
              <a:rPr lang="en-US" sz="2000" dirty="0" smtClean="0">
                <a:solidFill>
                  <a:schemeClr val="bg2">
                    <a:lumMod val="75000"/>
                  </a:schemeClr>
                </a:solidFill>
                <a:latin typeface="+mj-lt"/>
                <a:ea typeface="Questrial"/>
                <a:cs typeface="Questrial"/>
                <a:sym typeface="Questrial"/>
              </a:rPr>
              <a:t>Managed by the Maryland </a:t>
            </a:r>
            <a:r>
              <a:rPr lang="en-US" sz="2000" dirty="0">
                <a:solidFill>
                  <a:schemeClr val="bg2">
                    <a:lumMod val="75000"/>
                  </a:schemeClr>
                </a:solidFill>
                <a:latin typeface="+mj-lt"/>
                <a:ea typeface="Questrial"/>
                <a:cs typeface="Questrial"/>
                <a:sym typeface="Questrial"/>
              </a:rPr>
              <a:t>Department of Natural Resources</a:t>
            </a:r>
          </a:p>
          <a:p>
            <a:pPr marL="230188" marR="0" lvl="0" indent="-230188" algn="l" rtl="0">
              <a:lnSpc>
                <a:spcPct val="90000"/>
              </a:lnSpc>
              <a:spcBef>
                <a:spcPts val="1000"/>
              </a:spcBef>
              <a:buClr>
                <a:srgbClr val="3B3838"/>
              </a:buClr>
              <a:buSzPct val="100000"/>
              <a:buFont typeface="Arial"/>
              <a:buChar char="•"/>
            </a:pPr>
            <a:endParaRPr lang="en-US" sz="2000" b="0" i="0" u="none" strike="noStrike" cap="none" baseline="0" dirty="0">
              <a:solidFill>
                <a:srgbClr val="3B3838"/>
              </a:solidFill>
              <a:latin typeface="+mn-lt"/>
              <a:ea typeface="Questrial"/>
              <a:cs typeface="Questrial"/>
              <a:sym typeface="Questrial"/>
            </a:endParaRPr>
          </a:p>
          <a:p>
            <a:pPr marL="342900" marR="0" lvl="0" indent="-215900" algn="l" rtl="0">
              <a:lnSpc>
                <a:spcPct val="90000"/>
              </a:lnSpc>
              <a:spcBef>
                <a:spcPts val="1000"/>
              </a:spcBef>
              <a:buClr>
                <a:schemeClr val="dk1"/>
              </a:buClr>
              <a:buFont typeface="Arial"/>
              <a:buNone/>
            </a:pPr>
            <a:endParaRPr sz="2000" b="0" i="0" u="none" strike="noStrike" cap="none" baseline="0" dirty="0">
              <a:solidFill>
                <a:srgbClr val="3B3838"/>
              </a:solidFill>
              <a:latin typeface="+mn-lt"/>
              <a:ea typeface="Questrial"/>
              <a:cs typeface="Questrial"/>
              <a:sym typeface="Questrial"/>
            </a:endParaRPr>
          </a:p>
        </p:txBody>
      </p:sp>
      <p:sp>
        <p:nvSpPr>
          <p:cNvPr id="114" name="Shape 114"/>
          <p:cNvSpPr txBox="1">
            <a:spLocks noGrp="1"/>
          </p:cNvSpPr>
          <p:nvPr>
            <p:ph type="body" idx="2"/>
          </p:nvPr>
        </p:nvSpPr>
        <p:spPr>
          <a:xfrm>
            <a:off x="371087" y="455033"/>
            <a:ext cx="3566159" cy="802984"/>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baseline="0" dirty="0">
                <a:solidFill>
                  <a:schemeClr val="accent1"/>
                </a:solidFill>
                <a:latin typeface="+mj-lt"/>
                <a:ea typeface="Questrial"/>
                <a:cs typeface="Questrial"/>
                <a:sym typeface="Questrial"/>
              </a:rPr>
              <a:t>Study Region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01855" y="1611007"/>
            <a:ext cx="5855713" cy="4079959"/>
          </a:xfrm>
          <a:prstGeom prst="rect">
            <a:avLst/>
          </a:prstGeom>
          <a:ln>
            <a:noFill/>
          </a:ln>
        </p:spPr>
      </p:pic>
      <p:sp>
        <p:nvSpPr>
          <p:cNvPr id="6" name="Shape 154"/>
          <p:cNvSpPr txBox="1"/>
          <p:nvPr/>
        </p:nvSpPr>
        <p:spPr>
          <a:xfrm>
            <a:off x="3101855" y="5685399"/>
            <a:ext cx="5855713" cy="626623"/>
          </a:xfrm>
          <a:prstGeom prst="rect">
            <a:avLst/>
          </a:prstGeom>
          <a:noFill/>
          <a:ln>
            <a:noFill/>
          </a:ln>
        </p:spPr>
        <p:txBody>
          <a:bodyPr lIns="91425" tIns="91425" rIns="91425" bIns="91425" anchor="t" anchorCtr="0">
            <a:noAutofit/>
          </a:bodyPr>
          <a:lstStyle/>
          <a:p>
            <a:pPr algn="ctr" rtl="0">
              <a:spcBef>
                <a:spcPts val="0"/>
              </a:spcBef>
              <a:buNone/>
            </a:pPr>
            <a:r>
              <a:rPr lang="en-US" dirty="0">
                <a:latin typeface="+mj-lt"/>
              </a:rPr>
              <a:t>Sea Turtle Stranding (1991-2014)</a:t>
            </a:r>
          </a:p>
          <a:p>
            <a:pPr algn="ctr">
              <a:spcBef>
                <a:spcPts val="0"/>
              </a:spcBef>
              <a:buNone/>
            </a:pPr>
            <a:r>
              <a:rPr lang="en-US" sz="1000" dirty="0">
                <a:latin typeface="+mj-lt"/>
              </a:rPr>
              <a:t>Source: Maryland Department of Natural Resources</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01855" y="1611006"/>
            <a:ext cx="5855713" cy="4079959"/>
          </a:xfrm>
          <a:prstGeom prst="rect">
            <a:avLst/>
          </a:prstGeom>
          <a:ln>
            <a:noFill/>
          </a:ln>
        </p:spPr>
      </p:pic>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13449" y="1759285"/>
            <a:ext cx="5432524" cy="4074393"/>
          </a:xfrm>
          <a:prstGeom prst="rect">
            <a:avLst/>
          </a:prstGeom>
          <a:ln>
            <a:solidFill>
              <a:srgbClr val="000000"/>
            </a:solidFill>
          </a:ln>
        </p:spPr>
      </p:pic>
      <p:sp>
        <p:nvSpPr>
          <p:cNvPr id="10" name="TextBox 9"/>
          <p:cNvSpPr txBox="1"/>
          <p:nvPr/>
        </p:nvSpPr>
        <p:spPr>
          <a:xfrm>
            <a:off x="6907617" y="5468471"/>
            <a:ext cx="1805302" cy="307777"/>
          </a:xfrm>
          <a:prstGeom prst="rect">
            <a:avLst/>
          </a:prstGeom>
          <a:noFill/>
        </p:spPr>
        <p:txBody>
          <a:bodyPr wrap="none" rtlCol="0">
            <a:spAutoFit/>
          </a:bodyPr>
          <a:lstStyle/>
          <a:p>
            <a:r>
              <a:rPr lang="en-US" i="1" dirty="0" smtClean="0">
                <a:solidFill>
                  <a:schemeClr val="tx1">
                    <a:lumMod val="60000"/>
                    <a:lumOff val="40000"/>
                  </a:schemeClr>
                </a:solidFill>
                <a:latin typeface="+mj-lt"/>
              </a:rPr>
              <a:t>Amanda Weschler</a:t>
            </a:r>
            <a:endParaRPr lang="en-US" i="1" dirty="0">
              <a:solidFill>
                <a:schemeClr val="tx1">
                  <a:lumMod val="60000"/>
                  <a:lumOff val="40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3">
                                            <p:txEl>
                                              <p:pRg st="1" end="1"/>
                                            </p:txEl>
                                          </p:spTgt>
                                        </p:tgtEl>
                                        <p:attrNameLst>
                                          <p:attrName>style.visibility</p:attrName>
                                        </p:attrNameLst>
                                      </p:cBhvr>
                                      <p:to>
                                        <p:strVal val="visible"/>
                                      </p:to>
                                    </p:set>
                                    <p:animEffect transition="in" filter="fade">
                                      <p:cBhvr>
                                        <p:cTn id="10" dur="500"/>
                                        <p:tgtEl>
                                          <p:spTgt spid="11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3">
                                            <p:txEl>
                                              <p:pRg st="2" end="2"/>
                                            </p:txEl>
                                          </p:spTgt>
                                        </p:tgtEl>
                                        <p:attrNameLst>
                                          <p:attrName>style.visibility</p:attrName>
                                        </p:attrNameLst>
                                      </p:cBhvr>
                                      <p:to>
                                        <p:strVal val="visible"/>
                                      </p:to>
                                    </p:set>
                                    <p:animEffect transition="in" filter="fade">
                                      <p:cBhvr>
                                        <p:cTn id="15" dur="500"/>
                                        <p:tgtEl>
                                          <p:spTgt spid="11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3">
                                            <p:txEl>
                                              <p:pRg st="3" end="3"/>
                                            </p:txEl>
                                          </p:spTgt>
                                        </p:tgtEl>
                                        <p:attrNameLst>
                                          <p:attrName>style.visibility</p:attrName>
                                        </p:attrNameLst>
                                      </p:cBhvr>
                                      <p:to>
                                        <p:strVal val="visible"/>
                                      </p:to>
                                    </p:set>
                                    <p:animEffect transition="in" filter="fade">
                                      <p:cBhvr>
                                        <p:cTn id="20" dur="500"/>
                                        <p:tgtEl>
                                          <p:spTgt spid="113">
                                            <p:txEl>
                                              <p:pRg st="3" end="3"/>
                                            </p:txEl>
                                          </p:spTgt>
                                        </p:tgtEl>
                                      </p:cBhvr>
                                    </p:animEffect>
                                  </p:childTnLst>
                                </p:cTn>
                              </p:par>
                              <p:par>
                                <p:cTn id="21" presetID="10" presetClass="exit" presetSubtype="0" fill="hold"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500520" y="2644506"/>
            <a:ext cx="3593592" cy="3374135"/>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buClr>
                <a:schemeClr val="accent1"/>
              </a:buClr>
              <a:buSzPct val="100000"/>
              <a:buFont typeface="Webdings" panose="05030102010509060703" pitchFamily="18" charset="2"/>
              <a:buChar char="4"/>
            </a:pPr>
            <a:r>
              <a:rPr lang="en-US" sz="2000" b="0" i="0" u="none" strike="noStrike" cap="none" baseline="0" dirty="0">
                <a:solidFill>
                  <a:schemeClr val="bg2">
                    <a:lumMod val="75000"/>
                  </a:schemeClr>
                </a:solidFill>
                <a:latin typeface="+mj-lt"/>
                <a:ea typeface="Questrial"/>
                <a:cs typeface="Questrial"/>
                <a:sym typeface="Questrial"/>
              </a:rPr>
              <a:t>Loggerhead sea turtle (</a:t>
            </a:r>
            <a:r>
              <a:rPr lang="en-US" sz="2000" b="0" i="1" u="none" strike="noStrike" cap="none" baseline="0" dirty="0" err="1">
                <a:solidFill>
                  <a:schemeClr val="bg2">
                    <a:lumMod val="75000"/>
                  </a:schemeClr>
                </a:solidFill>
                <a:latin typeface="+mj-lt"/>
                <a:ea typeface="Questrial"/>
                <a:cs typeface="Questrial"/>
                <a:sym typeface="Questrial"/>
              </a:rPr>
              <a:t>Caretta</a:t>
            </a:r>
            <a:r>
              <a:rPr lang="en-US" sz="2000" b="0" i="1" u="none" strike="noStrike" cap="none" baseline="0" dirty="0">
                <a:solidFill>
                  <a:schemeClr val="bg2">
                    <a:lumMod val="75000"/>
                  </a:schemeClr>
                </a:solidFill>
                <a:latin typeface="+mj-lt"/>
                <a:ea typeface="Questrial"/>
                <a:cs typeface="Questrial"/>
                <a:sym typeface="Questrial"/>
              </a:rPr>
              <a:t> </a:t>
            </a:r>
            <a:r>
              <a:rPr lang="en-US" sz="2000" b="0" i="1" u="none" strike="noStrike" cap="none" baseline="0" dirty="0" err="1">
                <a:solidFill>
                  <a:schemeClr val="bg2">
                    <a:lumMod val="75000"/>
                  </a:schemeClr>
                </a:solidFill>
                <a:latin typeface="+mj-lt"/>
                <a:ea typeface="Questrial"/>
                <a:cs typeface="Questrial"/>
                <a:sym typeface="Questrial"/>
              </a:rPr>
              <a:t>caretta</a:t>
            </a:r>
            <a:r>
              <a:rPr lang="en-US" sz="2000" b="0" i="0" u="none" strike="noStrike" cap="none" baseline="0" dirty="0">
                <a:solidFill>
                  <a:schemeClr val="bg2">
                    <a:lumMod val="75000"/>
                  </a:schemeClr>
                </a:solidFill>
                <a:latin typeface="+mj-lt"/>
                <a:ea typeface="Questrial"/>
                <a:cs typeface="Questrial"/>
                <a:sym typeface="Questrial"/>
              </a:rPr>
              <a:t>)</a:t>
            </a:r>
          </a:p>
          <a:p>
            <a:pPr marL="342900" marR="0" lvl="0" indent="-342900" algn="l" rtl="0">
              <a:lnSpc>
                <a:spcPct val="90000"/>
              </a:lnSpc>
              <a:spcBef>
                <a:spcPts val="1000"/>
              </a:spcBef>
              <a:buClr>
                <a:schemeClr val="accent1"/>
              </a:buClr>
              <a:buSzPct val="100000"/>
              <a:buFont typeface="Webdings" panose="05030102010509060703" pitchFamily="18" charset="2"/>
              <a:buChar char="4"/>
            </a:pPr>
            <a:r>
              <a:rPr lang="en-US" sz="2000" b="0" i="0" u="none" strike="noStrike" cap="none" baseline="0" dirty="0">
                <a:solidFill>
                  <a:schemeClr val="bg2">
                    <a:lumMod val="75000"/>
                  </a:schemeClr>
                </a:solidFill>
                <a:latin typeface="+mj-lt"/>
                <a:ea typeface="Questrial"/>
                <a:cs typeface="Questrial"/>
                <a:sym typeface="Questrial"/>
              </a:rPr>
              <a:t>Threatened in U.S.</a:t>
            </a:r>
          </a:p>
          <a:p>
            <a:pPr marL="342900" marR="0" lvl="0" indent="-342900" algn="l" rtl="0">
              <a:lnSpc>
                <a:spcPct val="90000"/>
              </a:lnSpc>
              <a:spcBef>
                <a:spcPts val="1000"/>
              </a:spcBef>
              <a:buClr>
                <a:schemeClr val="accent1"/>
              </a:buClr>
              <a:buSzPct val="100000"/>
              <a:buFont typeface="Webdings" panose="05030102010509060703" pitchFamily="18" charset="2"/>
              <a:buChar char="4"/>
            </a:pPr>
            <a:r>
              <a:rPr lang="en-US" sz="2000" b="0" i="0" u="none" strike="noStrike" cap="none" baseline="0" dirty="0">
                <a:solidFill>
                  <a:schemeClr val="bg2">
                    <a:lumMod val="75000"/>
                  </a:schemeClr>
                </a:solidFill>
                <a:latin typeface="+mj-lt"/>
                <a:ea typeface="Questrial"/>
                <a:cs typeface="Questrial"/>
                <a:sym typeface="Questrial"/>
              </a:rPr>
              <a:t>Endangered worldwide</a:t>
            </a:r>
          </a:p>
          <a:p>
            <a:pPr marL="342900" marR="0" lvl="0" indent="-342900" algn="l" rtl="0">
              <a:lnSpc>
                <a:spcPct val="90000"/>
              </a:lnSpc>
              <a:spcBef>
                <a:spcPts val="1000"/>
              </a:spcBef>
              <a:buClr>
                <a:schemeClr val="accent1"/>
              </a:buClr>
              <a:buSzPct val="100000"/>
              <a:buFont typeface="Webdings" panose="05030102010509060703" pitchFamily="18" charset="2"/>
              <a:buChar char="4"/>
            </a:pPr>
            <a:r>
              <a:rPr lang="en-US" sz="2000" b="0" i="0" u="none" strike="noStrike" cap="none" baseline="0" dirty="0">
                <a:solidFill>
                  <a:schemeClr val="bg2">
                    <a:lumMod val="75000"/>
                  </a:schemeClr>
                </a:solidFill>
                <a:latin typeface="+mj-lt"/>
                <a:ea typeface="Questrial"/>
                <a:cs typeface="Questrial"/>
                <a:sym typeface="Questrial"/>
              </a:rPr>
              <a:t>Worldwide distribution</a:t>
            </a:r>
          </a:p>
          <a:p>
            <a:pPr marL="342900" marR="0" lvl="0" indent="-342900" algn="l" rtl="0">
              <a:lnSpc>
                <a:spcPct val="90000"/>
              </a:lnSpc>
              <a:spcBef>
                <a:spcPts val="1000"/>
              </a:spcBef>
              <a:buClr>
                <a:schemeClr val="accent1"/>
              </a:buClr>
              <a:buSzPct val="100000"/>
              <a:buFont typeface="Webdings" panose="05030102010509060703" pitchFamily="18" charset="2"/>
              <a:buChar char="4"/>
            </a:pPr>
            <a:r>
              <a:rPr lang="en-US" sz="2000" b="0" i="0" u="none" strike="noStrike" cap="none" baseline="0" dirty="0">
                <a:solidFill>
                  <a:schemeClr val="bg2">
                    <a:lumMod val="75000"/>
                  </a:schemeClr>
                </a:solidFill>
                <a:latin typeface="+mj-lt"/>
                <a:ea typeface="Questrial"/>
                <a:cs typeface="Questrial"/>
                <a:sym typeface="Questrial"/>
              </a:rPr>
              <a:t>Nests subtropical to warm temperate climates</a:t>
            </a:r>
          </a:p>
        </p:txBody>
      </p:sp>
      <p:sp>
        <p:nvSpPr>
          <p:cNvPr id="121" name="Shape 121"/>
          <p:cNvSpPr txBox="1">
            <a:spLocks noGrp="1"/>
          </p:cNvSpPr>
          <p:nvPr>
            <p:ph type="body" idx="2"/>
          </p:nvPr>
        </p:nvSpPr>
        <p:spPr>
          <a:xfrm>
            <a:off x="548639" y="992124"/>
            <a:ext cx="3566159" cy="132588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baseline="0" dirty="0">
                <a:solidFill>
                  <a:schemeClr val="accent1"/>
                </a:solidFill>
                <a:latin typeface="+mj-lt"/>
                <a:ea typeface="Questrial"/>
                <a:cs typeface="Questrial"/>
                <a:sym typeface="Questrial"/>
              </a:rPr>
              <a:t>Study Species</a:t>
            </a:r>
          </a:p>
        </p:txBody>
      </p:sp>
      <p:pic>
        <p:nvPicPr>
          <p:cNvPr id="123" name="Shape 12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094112" y="3519762"/>
            <a:ext cx="4699656" cy="2451142"/>
          </a:xfrm>
          <a:prstGeom prst="rect">
            <a:avLst/>
          </a:prstGeom>
          <a:noFill/>
          <a:ln>
            <a:solidFill>
              <a:schemeClr val="tx1">
                <a:lumMod val="50000"/>
              </a:schemeClr>
            </a:solidFill>
          </a:ln>
        </p:spPr>
      </p:pic>
      <p:pic>
        <p:nvPicPr>
          <p:cNvPr id="2" name="loggerheadoce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94111" y="465232"/>
            <a:ext cx="4699657" cy="2643557"/>
          </a:xfrm>
          <a:prstGeom prst="rect">
            <a:avLst/>
          </a:prstGeom>
          <a:ln>
            <a:solidFill>
              <a:srgbClr val="000000"/>
            </a:solidFill>
          </a:ln>
        </p:spPr>
      </p:pic>
      <p:sp>
        <p:nvSpPr>
          <p:cNvPr id="124" name="Shape 124"/>
          <p:cNvSpPr txBox="1"/>
          <p:nvPr/>
        </p:nvSpPr>
        <p:spPr>
          <a:xfrm>
            <a:off x="4114800" y="5718551"/>
            <a:ext cx="4720343" cy="27431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3B3838"/>
              </a:buClr>
              <a:buSzPct val="25000"/>
              <a:buFont typeface="Arial"/>
              <a:buNone/>
            </a:pPr>
            <a:r>
              <a:rPr lang="en-US" sz="1100" b="0" i="1" u="none" strike="noStrike" cap="none" baseline="0" dirty="0">
                <a:solidFill>
                  <a:srgbClr val="3B3838"/>
                </a:solidFill>
                <a:latin typeface="Questrial"/>
                <a:ea typeface="Questrial"/>
                <a:cs typeface="Questrial"/>
                <a:sym typeface="Questrial"/>
              </a:rPr>
              <a:t>National Marine Fisheries Service, Office of Protected Resources</a:t>
            </a:r>
          </a:p>
        </p:txBody>
      </p:sp>
      <p:sp>
        <p:nvSpPr>
          <p:cNvPr id="125" name="Shape 125"/>
          <p:cNvSpPr txBox="1">
            <a:spLocks noGrp="1"/>
          </p:cNvSpPr>
          <p:nvPr>
            <p:ph type="body" idx="3"/>
          </p:nvPr>
        </p:nvSpPr>
        <p:spPr>
          <a:xfrm>
            <a:off x="7033847" y="2814374"/>
            <a:ext cx="1780018" cy="27431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F2F2F2"/>
              </a:buClr>
              <a:buSzPct val="25000"/>
              <a:buFont typeface="Arial"/>
              <a:buNone/>
            </a:pPr>
            <a:r>
              <a:rPr lang="en-US" sz="1200" b="0" i="1" u="none" strike="noStrike" cap="none" baseline="0" dirty="0" smtClean="0">
                <a:solidFill>
                  <a:schemeClr val="tx1">
                    <a:lumMod val="60000"/>
                    <a:lumOff val="40000"/>
                  </a:schemeClr>
                </a:solidFill>
                <a:latin typeface="Questrial"/>
                <a:ea typeface="Questrial"/>
                <a:cs typeface="Questrial"/>
                <a:sym typeface="Questrial"/>
              </a:rPr>
              <a:t>Fish Grove Co., LTD.</a:t>
            </a:r>
            <a:endParaRPr lang="en-US" sz="1200" b="0" i="1" u="none" strike="noStrike" cap="none" baseline="0" dirty="0">
              <a:solidFill>
                <a:schemeClr val="tx1">
                  <a:lumMod val="60000"/>
                  <a:lumOff val="40000"/>
                </a:schemeClr>
              </a:solidFill>
              <a:latin typeface="Questrial"/>
              <a:ea typeface="Questrial"/>
              <a:cs typeface="Questrial"/>
              <a:sym typeface="Quest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80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0">
                                            <p:txEl>
                                              <p:pRg st="3" end="3"/>
                                            </p:txEl>
                                          </p:spTgt>
                                        </p:tgtEl>
                                        <p:attrNameLst>
                                          <p:attrName>style.visibility</p:attrName>
                                        </p:attrNameLst>
                                      </p:cBhvr>
                                      <p:to>
                                        <p:strVal val="visible"/>
                                      </p:to>
                                    </p:set>
                                    <p:animEffect transition="in" filter="fade">
                                      <p:cBhvr>
                                        <p:cTn id="11" dur="500"/>
                                        <p:tgtEl>
                                          <p:spTgt spid="120">
                                            <p:txEl>
                                              <p:pRg st="3" end="3"/>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20">
                                            <p:txEl>
                                              <p:pRg st="4" end="4"/>
                                            </p:txEl>
                                          </p:spTgt>
                                        </p:tgtEl>
                                        <p:attrNameLst>
                                          <p:attrName>style.visibility</p:attrName>
                                        </p:attrNameLst>
                                      </p:cBhvr>
                                      <p:to>
                                        <p:strVal val="visible"/>
                                      </p:to>
                                    </p:set>
                                    <p:animEffect transition="in" filter="fade">
                                      <p:cBhvr>
                                        <p:cTn id="14" dur="500"/>
                                        <p:tgtEl>
                                          <p:spTgt spid="120">
                                            <p:txEl>
                                              <p:pRg st="4" end="4"/>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23"/>
                                        </p:tgtEl>
                                        <p:attrNameLst>
                                          <p:attrName>style.visibility</p:attrName>
                                        </p:attrNameLst>
                                      </p:cBhvr>
                                      <p:to>
                                        <p:strVal val="visible"/>
                                      </p:to>
                                    </p:set>
                                    <p:animEffect transition="in" filter="fade">
                                      <p:cBhvr>
                                        <p:cTn id="17" dur="500"/>
                                        <p:tgtEl>
                                          <p:spTgt spid="1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4"/>
                                        </p:tgtEl>
                                        <p:attrNameLst>
                                          <p:attrName>style.visibility</p:attrName>
                                        </p:attrNameLst>
                                      </p:cBhvr>
                                      <p:to>
                                        <p:strVal val="visible"/>
                                      </p:to>
                                    </p:set>
                                    <p:animEffect transition="in" filter="fade">
                                      <p:cBhvr>
                                        <p:cTn id="20"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1" fill="hold" display="0">
                  <p:stCondLst>
                    <p:cond delay="indefinite"/>
                  </p:stCondLst>
                </p:cTn>
                <p:tgtEl>
                  <p:spTgt spid="2"/>
                </p:tgtEl>
              </p:cMediaNode>
            </p:video>
          </p:childTnLst>
        </p:cTn>
      </p:par>
    </p:tnLst>
    <p:bldLst>
      <p:bldP spid="1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4367813" y="3749583"/>
            <a:ext cx="3950207"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000" b="0" i="0" u="none" strike="noStrike" cap="none" baseline="0" dirty="0">
                <a:solidFill>
                  <a:schemeClr val="bg2">
                    <a:lumMod val="75000"/>
                  </a:schemeClr>
                </a:solidFill>
                <a:latin typeface="+mj-lt"/>
                <a:ea typeface="Questrial"/>
                <a:cs typeface="Questrial"/>
                <a:sym typeface="Questrial"/>
              </a:rPr>
              <a:t>Predict changes in </a:t>
            </a:r>
            <a:r>
              <a:rPr lang="en-US" sz="2000" b="0" i="0" u="none" strike="noStrike" cap="none" baseline="0" dirty="0" smtClean="0">
                <a:solidFill>
                  <a:schemeClr val="bg2">
                    <a:lumMod val="75000"/>
                  </a:schemeClr>
                </a:solidFill>
                <a:latin typeface="+mj-lt"/>
                <a:ea typeface="Questrial"/>
                <a:cs typeface="Questrial"/>
                <a:sym typeface="Questrial"/>
              </a:rPr>
              <a:t>nest </a:t>
            </a:r>
            <a:r>
              <a:rPr lang="en-US" sz="2000" b="0" i="0" u="none" strike="noStrike" cap="none" baseline="0" dirty="0">
                <a:solidFill>
                  <a:schemeClr val="bg2">
                    <a:lumMod val="75000"/>
                  </a:schemeClr>
                </a:solidFill>
                <a:latin typeface="+mj-lt"/>
                <a:ea typeface="Questrial"/>
                <a:cs typeface="Questrial"/>
                <a:sym typeface="Questrial"/>
              </a:rPr>
              <a:t>site </a:t>
            </a:r>
            <a:r>
              <a:rPr lang="en-US" sz="2000" b="0" i="0" u="none" strike="noStrike" cap="none" baseline="0" dirty="0" smtClean="0">
                <a:solidFill>
                  <a:schemeClr val="bg2">
                    <a:lumMod val="75000"/>
                  </a:schemeClr>
                </a:solidFill>
                <a:latin typeface="+mj-lt"/>
                <a:ea typeface="Questrial"/>
                <a:cs typeface="Questrial"/>
                <a:sym typeface="Questrial"/>
              </a:rPr>
              <a:t>use and availability</a:t>
            </a:r>
            <a:endParaRPr lang="en-US" sz="2000" b="0" i="0" u="none" strike="noStrike" cap="none" baseline="0" dirty="0">
              <a:solidFill>
                <a:schemeClr val="bg2">
                  <a:lumMod val="75000"/>
                </a:schemeClr>
              </a:solidFill>
              <a:latin typeface="+mj-lt"/>
              <a:ea typeface="Questrial"/>
              <a:cs typeface="Questrial"/>
              <a:sym typeface="Questrial"/>
            </a:endParaRPr>
          </a:p>
        </p:txBody>
      </p:sp>
      <p:sp>
        <p:nvSpPr>
          <p:cNvPr id="132" name="Shape 132"/>
          <p:cNvSpPr txBox="1">
            <a:spLocks noGrp="1"/>
          </p:cNvSpPr>
          <p:nvPr>
            <p:ph type="body" idx="2"/>
          </p:nvPr>
        </p:nvSpPr>
        <p:spPr>
          <a:xfrm>
            <a:off x="320039" y="548639"/>
            <a:ext cx="8503920" cy="923544"/>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rgbClr val="3B3838"/>
              </a:buClr>
              <a:buSzPct val="25000"/>
              <a:buFont typeface="Arial"/>
              <a:buNone/>
            </a:pPr>
            <a:r>
              <a:rPr lang="en-US" sz="5400" b="1" i="0" u="none" strike="noStrike" cap="none" baseline="0" dirty="0">
                <a:solidFill>
                  <a:srgbClr val="3B3838"/>
                </a:solidFill>
                <a:latin typeface="+mj-lt"/>
                <a:ea typeface="Questrial"/>
                <a:cs typeface="Questrial"/>
                <a:sym typeface="Questrial"/>
              </a:rPr>
              <a:t>Objectives</a:t>
            </a:r>
          </a:p>
        </p:txBody>
      </p:sp>
      <p:sp>
        <p:nvSpPr>
          <p:cNvPr id="133" name="Shape 133"/>
          <p:cNvSpPr txBox="1">
            <a:spLocks noGrp="1"/>
          </p:cNvSpPr>
          <p:nvPr>
            <p:ph type="body" idx="3"/>
          </p:nvPr>
        </p:nvSpPr>
        <p:spPr>
          <a:xfrm>
            <a:off x="604184" y="2115311"/>
            <a:ext cx="3566159" cy="768095"/>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chemeClr val="accent1"/>
              </a:buClr>
              <a:buSzPct val="25000"/>
              <a:buFont typeface="Arial"/>
              <a:buNone/>
            </a:pPr>
            <a:r>
              <a:rPr lang="en-US" sz="4400" b="1" i="0" u="none" strike="noStrike" cap="none" baseline="0" dirty="0">
                <a:solidFill>
                  <a:schemeClr val="accent1"/>
                </a:solidFill>
                <a:latin typeface="+mj-lt"/>
                <a:ea typeface="Questrial"/>
                <a:cs typeface="Questrial"/>
                <a:sym typeface="Questrial"/>
              </a:rPr>
              <a:t>Stranding</a:t>
            </a:r>
          </a:p>
        </p:txBody>
      </p:sp>
      <p:sp>
        <p:nvSpPr>
          <p:cNvPr id="134" name="Shape 134"/>
          <p:cNvSpPr txBox="1">
            <a:spLocks noGrp="1"/>
          </p:cNvSpPr>
          <p:nvPr>
            <p:ph type="body" idx="4"/>
          </p:nvPr>
        </p:nvSpPr>
        <p:spPr>
          <a:xfrm>
            <a:off x="4367813" y="1944060"/>
            <a:ext cx="3950207" cy="1110596"/>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Clr>
                <a:schemeClr val="dk1"/>
              </a:buClr>
              <a:buSzPct val="25000"/>
              <a:buFont typeface="Arial"/>
              <a:buNone/>
            </a:pPr>
            <a:r>
              <a:rPr lang="en-US" sz="1850" b="0" i="0" u="none" strike="noStrike" cap="none" baseline="0" dirty="0">
                <a:solidFill>
                  <a:schemeClr val="bg2">
                    <a:lumMod val="75000"/>
                  </a:schemeClr>
                </a:solidFill>
                <a:latin typeface="+mj-lt"/>
                <a:ea typeface="Questrial"/>
                <a:cs typeface="Questrial"/>
                <a:sym typeface="Questrial"/>
              </a:rPr>
              <a:t>Analyze correlations between loggerhead </a:t>
            </a:r>
            <a:r>
              <a:rPr lang="en-US" sz="1850" b="0" i="0" u="none" strike="noStrike" cap="none" baseline="0" dirty="0" err="1">
                <a:solidFill>
                  <a:schemeClr val="bg2">
                    <a:lumMod val="75000"/>
                  </a:schemeClr>
                </a:solidFill>
                <a:latin typeface="+mj-lt"/>
                <a:ea typeface="Questrial"/>
                <a:cs typeface="Questrial"/>
                <a:sym typeface="Questrial"/>
              </a:rPr>
              <a:t>strandings</a:t>
            </a:r>
            <a:r>
              <a:rPr lang="en-US" sz="1850" b="0" i="0" u="none" strike="noStrike" cap="none" baseline="0" dirty="0">
                <a:solidFill>
                  <a:schemeClr val="bg2">
                    <a:lumMod val="75000"/>
                  </a:schemeClr>
                </a:solidFill>
                <a:latin typeface="+mj-lt"/>
                <a:ea typeface="Questrial"/>
                <a:cs typeface="Questrial"/>
                <a:sym typeface="Questrial"/>
              </a:rPr>
              <a:t> and chlorophyll </a:t>
            </a:r>
            <a:r>
              <a:rPr lang="en-US" sz="1850" b="0" i="1" u="none" strike="noStrike" cap="none" baseline="0" dirty="0">
                <a:solidFill>
                  <a:schemeClr val="bg2">
                    <a:lumMod val="75000"/>
                  </a:schemeClr>
                </a:solidFill>
                <a:latin typeface="+mj-lt"/>
                <a:ea typeface="Questrial"/>
                <a:cs typeface="Questrial"/>
                <a:sym typeface="Questrial"/>
              </a:rPr>
              <a:t>a </a:t>
            </a:r>
            <a:r>
              <a:rPr lang="en-US" sz="1850" b="0" i="0" u="none" strike="noStrike" cap="none" baseline="0" dirty="0">
                <a:solidFill>
                  <a:schemeClr val="bg2">
                    <a:lumMod val="75000"/>
                  </a:schemeClr>
                </a:solidFill>
                <a:latin typeface="+mj-lt"/>
                <a:ea typeface="Questrial"/>
                <a:cs typeface="Questrial"/>
                <a:sym typeface="Questrial"/>
              </a:rPr>
              <a:t>and sea surface temperature.</a:t>
            </a:r>
          </a:p>
        </p:txBody>
      </p:sp>
      <p:sp>
        <p:nvSpPr>
          <p:cNvPr id="135" name="Shape 135"/>
          <p:cNvSpPr txBox="1">
            <a:spLocks noGrp="1"/>
          </p:cNvSpPr>
          <p:nvPr>
            <p:ph type="body" idx="5"/>
          </p:nvPr>
        </p:nvSpPr>
        <p:spPr>
          <a:xfrm>
            <a:off x="604184" y="3421701"/>
            <a:ext cx="3566159" cy="1359851"/>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chemeClr val="accent1"/>
              </a:buClr>
              <a:buSzPct val="25000"/>
              <a:buFont typeface="Arial"/>
              <a:buNone/>
            </a:pPr>
            <a:r>
              <a:rPr lang="en-US" sz="4400" b="1" i="0" u="none" strike="noStrike" cap="none" baseline="0" dirty="0">
                <a:solidFill>
                  <a:schemeClr val="accent1"/>
                </a:solidFill>
                <a:latin typeface="+mj-lt"/>
                <a:ea typeface="Questrial"/>
                <a:cs typeface="Questrial"/>
                <a:sym typeface="Questrial"/>
              </a:rPr>
              <a:t>Climate Change</a:t>
            </a:r>
          </a:p>
        </p:txBody>
      </p:sp>
      <p:sp>
        <p:nvSpPr>
          <p:cNvPr id="136" name="Shape 136"/>
          <p:cNvSpPr txBox="1">
            <a:spLocks noGrp="1"/>
          </p:cNvSpPr>
          <p:nvPr>
            <p:ph type="body" idx="6"/>
          </p:nvPr>
        </p:nvSpPr>
        <p:spPr>
          <a:xfrm>
            <a:off x="604184" y="5246637"/>
            <a:ext cx="3566159" cy="768095"/>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chemeClr val="accent1"/>
              </a:buClr>
              <a:buSzPct val="25000"/>
              <a:buFont typeface="Arial"/>
              <a:buNone/>
            </a:pPr>
            <a:r>
              <a:rPr lang="en-US" sz="4400" b="1" i="0" u="none" strike="noStrike" cap="none" baseline="0">
                <a:solidFill>
                  <a:schemeClr val="accent1"/>
                </a:solidFill>
                <a:latin typeface="+mj-lt"/>
                <a:ea typeface="Questrial"/>
                <a:cs typeface="Questrial"/>
                <a:sym typeface="Questrial"/>
              </a:rPr>
              <a:t>Nesting</a:t>
            </a:r>
          </a:p>
        </p:txBody>
      </p:sp>
      <p:sp>
        <p:nvSpPr>
          <p:cNvPr id="137" name="Shape 137"/>
          <p:cNvSpPr txBox="1">
            <a:spLocks noGrp="1"/>
          </p:cNvSpPr>
          <p:nvPr>
            <p:ph type="body" idx="7"/>
          </p:nvPr>
        </p:nvSpPr>
        <p:spPr>
          <a:xfrm>
            <a:off x="4367813" y="5278640"/>
            <a:ext cx="3950207"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000" b="0" i="0" u="none" strike="noStrike" cap="none" baseline="0">
                <a:solidFill>
                  <a:schemeClr val="bg2">
                    <a:lumMod val="75000"/>
                  </a:schemeClr>
                </a:solidFill>
                <a:latin typeface="+mj-lt"/>
                <a:ea typeface="Questrial"/>
                <a:cs typeface="Questrial"/>
                <a:sym typeface="Questrial"/>
              </a:rPr>
              <a:t>Identify optimal nesting locations along Atlantic Coast</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63724" y="-107712"/>
            <a:ext cx="4480276" cy="3360207"/>
          </a:xfrm>
          <a:prstGeom prst="rect">
            <a:avLst/>
          </a:prstGeom>
        </p:spPr>
      </p:pic>
      <p:sp>
        <p:nvSpPr>
          <p:cNvPr id="10" name="Shape 125"/>
          <p:cNvSpPr txBox="1">
            <a:spLocks/>
          </p:cNvSpPr>
          <p:nvPr/>
        </p:nvSpPr>
        <p:spPr>
          <a:xfrm rot="20945123">
            <a:off x="7525087" y="573229"/>
            <a:ext cx="1997546" cy="1192504"/>
          </a:xfrm>
          <a:prstGeom prst="rect">
            <a:avLst/>
          </a:prstGeom>
          <a:noFill/>
          <a:ln>
            <a:noFill/>
          </a:ln>
        </p:spPr>
        <p:txBody>
          <a:bodyPr lIns="91425" tIns="45700" rIns="91425" bIns="45700" anchor="t" anchorCtr="0">
            <a:prstTxWarp prst="textArchDown">
              <a:avLst>
                <a:gd name="adj" fmla="val 21563377"/>
              </a:avLst>
            </a:prstTxWarp>
            <a:noAutofit/>
          </a:bodyPr>
          <a:lstStyle>
            <a:defPPr marR="0" algn="l" rtl="0">
              <a:lnSpc>
                <a:spcPct val="100000"/>
              </a:lnSpc>
              <a:spcBef>
                <a:spcPts val="0"/>
              </a:spcBef>
              <a:spcAft>
                <a:spcPts val="0"/>
              </a:spcAft>
            </a:defPPr>
            <a:lvl1pPr marL="0" marR="0" indent="0" algn="r" rtl="0">
              <a:lnSpc>
                <a:spcPct val="90000"/>
              </a:lnSpc>
              <a:spcBef>
                <a:spcPts val="0"/>
              </a:spcBef>
              <a:spcAft>
                <a:spcPts val="0"/>
              </a:spcAft>
              <a:buClr>
                <a:schemeClr val="accent1"/>
              </a:buClr>
              <a:buFont typeface="Questrial"/>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lgn="l">
              <a:buClr>
                <a:srgbClr val="F2F2F2"/>
              </a:buClr>
              <a:buSzPct val="25000"/>
              <a:buFont typeface="Arial"/>
              <a:buNone/>
            </a:pPr>
            <a:r>
              <a:rPr lang="en-US" sz="1200" i="1" dirty="0" smtClean="0">
                <a:solidFill>
                  <a:schemeClr val="bg2"/>
                </a:solidFill>
                <a:latin typeface="Questrial"/>
                <a:ea typeface="Questrial"/>
                <a:cs typeface="Questrial"/>
                <a:sym typeface="Questrial"/>
              </a:rPr>
              <a:t>	Matt </a:t>
            </a:r>
            <a:r>
              <a:rPr lang="en-US" sz="1200" i="1" dirty="0" err="1" smtClean="0">
                <a:solidFill>
                  <a:schemeClr val="bg2"/>
                </a:solidFill>
                <a:latin typeface="Questrial"/>
                <a:ea typeface="Questrial"/>
                <a:cs typeface="Questrial"/>
                <a:sym typeface="Questrial"/>
              </a:rPr>
              <a:t>Kleffer</a:t>
            </a:r>
            <a:endParaRPr lang="en-US" sz="1200" i="1" dirty="0">
              <a:solidFill>
                <a:schemeClr val="bg2"/>
              </a:solidFill>
              <a:latin typeface="Questrial"/>
              <a:ea typeface="Questrial"/>
              <a:cs typeface="Questrial"/>
              <a:sym typeface="Questrial"/>
            </a:endParaRPr>
          </a:p>
        </p:txBody>
      </p:sp>
      <p:sp>
        <p:nvSpPr>
          <p:cNvPr id="13" name="Shape 136"/>
          <p:cNvSpPr txBox="1">
            <a:spLocks/>
          </p:cNvSpPr>
          <p:nvPr/>
        </p:nvSpPr>
        <p:spPr>
          <a:xfrm>
            <a:off x="604184" y="5246637"/>
            <a:ext cx="3566159" cy="768095"/>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0" marR="0" indent="0" algn="r" rtl="0">
              <a:lnSpc>
                <a:spcPct val="90000"/>
              </a:lnSpc>
              <a:spcBef>
                <a:spcPts val="0"/>
              </a:spcBef>
              <a:spcAft>
                <a:spcPts val="0"/>
              </a:spcAft>
              <a:buClr>
                <a:schemeClr val="accent1"/>
              </a:buClr>
              <a:buFont typeface="Questrial"/>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buSzPct val="25000"/>
              <a:buFont typeface="Arial"/>
              <a:buNone/>
            </a:pPr>
            <a:r>
              <a:rPr lang="en-US" sz="4400" b="1" dirty="0" smtClean="0">
                <a:solidFill>
                  <a:schemeClr val="tx2">
                    <a:lumMod val="85000"/>
                  </a:schemeClr>
                </a:solidFill>
                <a:latin typeface="+mj-lt"/>
                <a:ea typeface="Questrial"/>
                <a:cs typeface="Questrial"/>
                <a:sym typeface="Questrial"/>
              </a:rPr>
              <a:t>Nesting</a:t>
            </a:r>
            <a:endParaRPr lang="en-US" sz="4400" b="1" dirty="0">
              <a:solidFill>
                <a:schemeClr val="tx2">
                  <a:lumMod val="85000"/>
                </a:schemeClr>
              </a:solidFill>
              <a:latin typeface="+mj-lt"/>
              <a:ea typeface="Questrial"/>
              <a:cs typeface="Questrial"/>
              <a:sym typeface="Questrial"/>
            </a:endParaRPr>
          </a:p>
        </p:txBody>
      </p:sp>
      <p:sp>
        <p:nvSpPr>
          <p:cNvPr id="14" name="Shape 137"/>
          <p:cNvSpPr txBox="1">
            <a:spLocks/>
          </p:cNvSpPr>
          <p:nvPr/>
        </p:nvSpPr>
        <p:spPr>
          <a:xfrm>
            <a:off x="4367813" y="5278640"/>
            <a:ext cx="3950207" cy="704088"/>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0" marR="0" indent="0" algn="l" rtl="0">
              <a:lnSpc>
                <a:spcPct val="90000"/>
              </a:lnSpc>
              <a:spcBef>
                <a:spcPts val="0"/>
              </a:spcBef>
              <a:spcAft>
                <a:spcPts val="0"/>
              </a:spcAft>
              <a:buClr>
                <a:schemeClr val="dk1"/>
              </a:buClr>
              <a:buFont typeface="Questrial"/>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buSzPct val="25000"/>
              <a:buFont typeface="Arial"/>
              <a:buNone/>
            </a:pPr>
            <a:r>
              <a:rPr lang="en-US" sz="2000" dirty="0" smtClean="0">
                <a:solidFill>
                  <a:schemeClr val="tx2">
                    <a:lumMod val="85000"/>
                  </a:schemeClr>
                </a:solidFill>
                <a:latin typeface="+mj-lt"/>
                <a:ea typeface="Questrial"/>
                <a:cs typeface="Questrial"/>
                <a:sym typeface="Questrial"/>
              </a:rPr>
              <a:t>Identify optimal nesting locations along Atlantic Coast</a:t>
            </a:r>
            <a:endParaRPr lang="en-US" sz="2000" dirty="0">
              <a:solidFill>
                <a:schemeClr val="tx2">
                  <a:lumMod val="85000"/>
                </a:schemeClr>
              </a:solidFill>
              <a:latin typeface="+mj-lt"/>
              <a:ea typeface="Questrial"/>
              <a:cs typeface="Questrial"/>
              <a:sym typeface="Questrial"/>
            </a:endParaRPr>
          </a:p>
        </p:txBody>
      </p:sp>
      <p:sp>
        <p:nvSpPr>
          <p:cNvPr id="15" name="Shape 131"/>
          <p:cNvSpPr txBox="1">
            <a:spLocks/>
          </p:cNvSpPr>
          <p:nvPr/>
        </p:nvSpPr>
        <p:spPr>
          <a:xfrm>
            <a:off x="4367813" y="3749583"/>
            <a:ext cx="3950207" cy="704088"/>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0" marR="0" indent="0" algn="l" rtl="0">
              <a:lnSpc>
                <a:spcPct val="90000"/>
              </a:lnSpc>
              <a:spcBef>
                <a:spcPts val="0"/>
              </a:spcBef>
              <a:spcAft>
                <a:spcPts val="0"/>
              </a:spcAft>
              <a:buClr>
                <a:schemeClr val="dk1"/>
              </a:buClr>
              <a:buFont typeface="Questrial"/>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buSzPct val="25000"/>
              <a:buFont typeface="Arial"/>
              <a:buNone/>
            </a:pPr>
            <a:r>
              <a:rPr lang="en-US" sz="2000" dirty="0" smtClean="0">
                <a:solidFill>
                  <a:schemeClr val="tx2">
                    <a:lumMod val="85000"/>
                  </a:schemeClr>
                </a:solidFill>
                <a:latin typeface="+mj-lt"/>
                <a:ea typeface="Questrial"/>
                <a:cs typeface="Questrial"/>
                <a:sym typeface="Questrial"/>
              </a:rPr>
              <a:t>Predict changes in nest site use and availability</a:t>
            </a:r>
            <a:endParaRPr lang="en-US" sz="2000" dirty="0">
              <a:solidFill>
                <a:schemeClr val="tx2">
                  <a:lumMod val="85000"/>
                </a:schemeClr>
              </a:solidFill>
              <a:latin typeface="+mj-lt"/>
              <a:ea typeface="Questrial"/>
              <a:cs typeface="Questrial"/>
              <a:sym typeface="Questrial"/>
            </a:endParaRPr>
          </a:p>
        </p:txBody>
      </p:sp>
      <p:sp>
        <p:nvSpPr>
          <p:cNvPr id="16" name="Shape 135"/>
          <p:cNvSpPr txBox="1">
            <a:spLocks/>
          </p:cNvSpPr>
          <p:nvPr/>
        </p:nvSpPr>
        <p:spPr>
          <a:xfrm>
            <a:off x="604184" y="3421701"/>
            <a:ext cx="3566159" cy="1359851"/>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0" marR="0" indent="0" algn="r" rtl="0">
              <a:lnSpc>
                <a:spcPct val="90000"/>
              </a:lnSpc>
              <a:spcBef>
                <a:spcPts val="0"/>
              </a:spcBef>
              <a:spcAft>
                <a:spcPts val="0"/>
              </a:spcAft>
              <a:buClr>
                <a:schemeClr val="accent1"/>
              </a:buClr>
              <a:buFont typeface="Questrial"/>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buSzPct val="25000"/>
              <a:buFont typeface="Arial"/>
              <a:buNone/>
            </a:pPr>
            <a:r>
              <a:rPr lang="en-US" sz="4400" b="1" dirty="0" smtClean="0">
                <a:solidFill>
                  <a:schemeClr val="tx2">
                    <a:lumMod val="85000"/>
                  </a:schemeClr>
                </a:solidFill>
                <a:latin typeface="+mj-lt"/>
                <a:ea typeface="Questrial"/>
                <a:cs typeface="Questrial"/>
                <a:sym typeface="Questrial"/>
              </a:rPr>
              <a:t>Climate Change</a:t>
            </a:r>
            <a:endParaRPr lang="en-US" sz="4400" b="1" dirty="0">
              <a:solidFill>
                <a:schemeClr val="tx2">
                  <a:lumMod val="85000"/>
                </a:schemeClr>
              </a:solidFill>
              <a:latin typeface="+mj-lt"/>
              <a:ea typeface="Questrial"/>
              <a:cs typeface="Questrial"/>
              <a:sym typeface="Questrial"/>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68093" y="1849261"/>
            <a:ext cx="1245513" cy="1223995"/>
          </a:xfrm>
          <a:prstGeom prst="rect">
            <a:avLst/>
          </a:prstGeom>
          <a:ln>
            <a:solidFill>
              <a:schemeClr val="bg2"/>
            </a:solidFill>
          </a:ln>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H="1">
            <a:off x="62143" y="4977761"/>
            <a:ext cx="1250705" cy="1275269"/>
          </a:xfrm>
          <a:prstGeom prst="rect">
            <a:avLst/>
          </a:prstGeom>
          <a:ln>
            <a:solidFill>
              <a:schemeClr val="bg2"/>
            </a:solidFill>
          </a:ln>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2144" y="3201275"/>
            <a:ext cx="1250706" cy="1666411"/>
          </a:xfrm>
          <a:prstGeom prst="rect">
            <a:avLst/>
          </a:prstGeom>
          <a:ln>
            <a:solidFill>
              <a:schemeClr val="bg2"/>
            </a:solidFill>
          </a:ln>
        </p:spPr>
      </p:pic>
      <p:pic>
        <p:nvPicPr>
          <p:cNvPr id="20" name="Picture 19"/>
          <p:cNvPicPr>
            <a:picLocks noChangeAspect="1"/>
          </p:cNvPicPr>
          <p:nvPr/>
        </p:nvPicPr>
        <p:blipFill rotWithShape="1">
          <a:blip r:embed="rId5" cstate="print">
            <a:lum bright="70000" contrast="-70000"/>
            <a:extLst>
              <a:ext uri="{28A0092B-C50C-407E-A947-70E740481C1C}">
                <a14:useLocalDpi xmlns:a14="http://schemas.microsoft.com/office/drawing/2010/main"/>
              </a:ext>
            </a:extLst>
          </a:blip>
          <a:srcRect/>
          <a:stretch/>
        </p:blipFill>
        <p:spPr>
          <a:xfrm flipH="1">
            <a:off x="62144" y="4979982"/>
            <a:ext cx="1250706" cy="1275269"/>
          </a:xfrm>
          <a:prstGeom prst="rect">
            <a:avLst/>
          </a:prstGeom>
          <a:ln>
            <a:solidFill>
              <a:schemeClr val="bg2">
                <a:lumMod val="60000"/>
                <a:lumOff val="40000"/>
              </a:schemeClr>
            </a:solidFill>
          </a:ln>
        </p:spPr>
      </p:pic>
      <p:pic>
        <p:nvPicPr>
          <p:cNvPr id="21" name="Picture 20"/>
          <p:cNvPicPr>
            <a:picLocks noChangeAspect="1"/>
          </p:cNvPicPr>
          <p:nvPr/>
        </p:nvPicPr>
        <p:blipFill rotWithShape="1">
          <a:blip r:embed="rId7" cstate="print">
            <a:lum bright="70000" contrast="-70000"/>
            <a:extLst>
              <a:ext uri="{28A0092B-C50C-407E-A947-70E740481C1C}">
                <a14:useLocalDpi xmlns:a14="http://schemas.microsoft.com/office/drawing/2010/main"/>
              </a:ext>
            </a:extLst>
          </a:blip>
          <a:srcRect/>
          <a:stretch/>
        </p:blipFill>
        <p:spPr>
          <a:xfrm>
            <a:off x="56225" y="3201275"/>
            <a:ext cx="1256624" cy="1666411"/>
          </a:xfrm>
          <a:prstGeom prst="rect">
            <a:avLst/>
          </a:prstGeom>
          <a:ln>
            <a:solidFill>
              <a:schemeClr val="bg2">
                <a:lumMod val="60000"/>
                <a:lumOff val="40000"/>
              </a:schemeClr>
            </a:solidFill>
          </a:ln>
        </p:spPr>
      </p:pic>
      <p:sp>
        <p:nvSpPr>
          <p:cNvPr id="22" name="TextBox 21"/>
          <p:cNvSpPr txBox="1"/>
          <p:nvPr/>
        </p:nvSpPr>
        <p:spPr>
          <a:xfrm>
            <a:off x="0" y="6056479"/>
            <a:ext cx="848309" cy="230832"/>
          </a:xfrm>
          <a:prstGeom prst="rect">
            <a:avLst/>
          </a:prstGeom>
          <a:noFill/>
        </p:spPr>
        <p:txBody>
          <a:bodyPr wrap="none" rtlCol="0">
            <a:spAutoFit/>
          </a:bodyPr>
          <a:lstStyle/>
          <a:p>
            <a:r>
              <a:rPr lang="en-US" sz="900" i="1" dirty="0" smtClean="0">
                <a:solidFill>
                  <a:schemeClr val="bg1">
                    <a:lumMod val="75000"/>
                  </a:schemeClr>
                </a:solidFill>
                <a:latin typeface="+mj-lt"/>
              </a:rPr>
              <a:t>Becky </a:t>
            </a:r>
            <a:r>
              <a:rPr lang="en-US" sz="900" i="1" dirty="0" err="1" smtClean="0">
                <a:solidFill>
                  <a:schemeClr val="bg1">
                    <a:lumMod val="75000"/>
                  </a:schemeClr>
                </a:solidFill>
                <a:latin typeface="+mj-lt"/>
              </a:rPr>
              <a:t>Skiba</a:t>
            </a:r>
            <a:endParaRPr lang="en-US" sz="900" i="1" dirty="0">
              <a:solidFill>
                <a:schemeClr val="bg1">
                  <a:lumMod val="75000"/>
                </a:schemeClr>
              </a:solidFill>
              <a:latin typeface="+mj-lt"/>
            </a:endParaRPr>
          </a:p>
        </p:txBody>
      </p:sp>
      <p:sp>
        <p:nvSpPr>
          <p:cNvPr id="23" name="TextBox 22"/>
          <p:cNvSpPr txBox="1"/>
          <p:nvPr/>
        </p:nvSpPr>
        <p:spPr>
          <a:xfrm>
            <a:off x="0" y="2879804"/>
            <a:ext cx="1226618" cy="230832"/>
          </a:xfrm>
          <a:prstGeom prst="rect">
            <a:avLst/>
          </a:prstGeom>
          <a:noFill/>
        </p:spPr>
        <p:txBody>
          <a:bodyPr wrap="none" rtlCol="0">
            <a:spAutoFit/>
          </a:bodyPr>
          <a:lstStyle/>
          <a:p>
            <a:r>
              <a:rPr lang="en-US" sz="900" i="1" dirty="0" smtClean="0">
                <a:solidFill>
                  <a:schemeClr val="bg1">
                    <a:lumMod val="75000"/>
                  </a:schemeClr>
                </a:solidFill>
                <a:latin typeface="+mj-lt"/>
              </a:rPr>
              <a:t>Amanda Weschler</a:t>
            </a:r>
            <a:endParaRPr lang="en-US" sz="900" i="1" dirty="0">
              <a:solidFill>
                <a:schemeClr val="bg1">
                  <a:lumMod val="75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576072" y="579120"/>
            <a:ext cx="7982711"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baseline="0" dirty="0">
                <a:solidFill>
                  <a:schemeClr val="accent1"/>
                </a:solidFill>
                <a:latin typeface="+mj-lt"/>
                <a:ea typeface="Questrial"/>
                <a:cs typeface="Questrial"/>
                <a:sym typeface="Questrial"/>
              </a:rPr>
              <a:t>Stranding: Data Acquisition</a:t>
            </a:r>
          </a:p>
        </p:txBody>
      </p:sp>
      <p:pic>
        <p:nvPicPr>
          <p:cNvPr id="15" name="Shape 14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81812" y="1381444"/>
            <a:ext cx="2751861" cy="2545606"/>
          </a:xfrm>
          <a:prstGeom prst="rect">
            <a:avLst/>
          </a:prstGeom>
          <a:noFill/>
          <a:ln>
            <a:solidFill>
              <a:schemeClr val="tx1">
                <a:lumMod val="50000"/>
              </a:schemeClr>
            </a:solidFill>
          </a:ln>
        </p:spPr>
      </p:pic>
      <p:pic>
        <p:nvPicPr>
          <p:cNvPr id="19" name="Shape 148"/>
          <p:cNvPicPr preferRelativeResize="0"/>
          <p:nvPr/>
        </p:nvPicPr>
        <p:blipFill rotWithShape="1">
          <a:blip r:embed="rId4">
            <a:alphaModFix/>
          </a:blip>
          <a:srcRect/>
          <a:stretch/>
        </p:blipFill>
        <p:spPr>
          <a:xfrm>
            <a:off x="5614018" y="1267877"/>
            <a:ext cx="2655452" cy="1493862"/>
          </a:xfrm>
          <a:prstGeom prst="rect">
            <a:avLst/>
          </a:prstGeom>
          <a:noFill/>
          <a:ln>
            <a:noFill/>
          </a:ln>
        </p:spPr>
      </p:pic>
      <p:pic>
        <p:nvPicPr>
          <p:cNvPr id="20" name="Shape 146"/>
          <p:cNvPicPr preferRelativeResize="0"/>
          <p:nvPr/>
        </p:nvPicPr>
        <p:blipFill rotWithShape="1">
          <a:blip r:embed="rId5">
            <a:alphaModFix/>
          </a:blip>
          <a:srcRect/>
          <a:stretch/>
        </p:blipFill>
        <p:spPr>
          <a:xfrm>
            <a:off x="5478707" y="2598425"/>
            <a:ext cx="2327652" cy="1595756"/>
          </a:xfrm>
          <a:prstGeom prst="rect">
            <a:avLst/>
          </a:prstGeom>
          <a:noFill/>
          <a:ln>
            <a:noFill/>
          </a:ln>
        </p:spPr>
      </p:pic>
      <p:pic>
        <p:nvPicPr>
          <p:cNvPr id="21" name="Shape 152"/>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5545472" y="4522967"/>
            <a:ext cx="2109913" cy="1738411"/>
          </a:xfrm>
          <a:prstGeom prst="rect">
            <a:avLst/>
          </a:prstGeom>
          <a:noFill/>
          <a:ln>
            <a:noFill/>
          </a:ln>
        </p:spPr>
      </p:pic>
      <p:sp>
        <p:nvSpPr>
          <p:cNvPr id="22" name="Shape 143"/>
          <p:cNvSpPr txBox="1"/>
          <p:nvPr/>
        </p:nvSpPr>
        <p:spPr>
          <a:xfrm>
            <a:off x="7385205" y="2071791"/>
            <a:ext cx="1419038" cy="724482"/>
          </a:xfrm>
          <a:prstGeom prst="rect">
            <a:avLst/>
          </a:prstGeom>
          <a:noFill/>
          <a:ln>
            <a:noFill/>
          </a:ln>
        </p:spPr>
        <p:txBody>
          <a:bodyPr lIns="91425" tIns="45700" rIns="91425" bIns="45700" anchor="t" anchorCtr="0">
            <a:noAutofit/>
          </a:bodyPr>
          <a:lstStyle/>
          <a:p>
            <a:pPr algn="ctr">
              <a:lnSpc>
                <a:spcPct val="90000"/>
              </a:lnSpc>
              <a:buClr>
                <a:srgbClr val="000000"/>
              </a:buClr>
              <a:buSzPct val="25000"/>
            </a:pPr>
            <a:r>
              <a:rPr lang="en-US" sz="2000" i="1" dirty="0" smtClean="0">
                <a:solidFill>
                  <a:schemeClr val="bg2">
                    <a:lumMod val="75000"/>
                  </a:schemeClr>
                </a:solidFill>
                <a:latin typeface="+mj-lt"/>
                <a:ea typeface="Questrial"/>
                <a:cs typeface="Questrial"/>
                <a:sym typeface="Questrial"/>
              </a:rPr>
              <a:t>Aqua</a:t>
            </a:r>
          </a:p>
          <a:p>
            <a:pPr algn="ctr">
              <a:lnSpc>
                <a:spcPct val="90000"/>
              </a:lnSpc>
              <a:buClr>
                <a:srgbClr val="000000"/>
              </a:buClr>
              <a:buSzPct val="25000"/>
            </a:pPr>
            <a:r>
              <a:rPr lang="en-US" sz="2000" i="1" dirty="0" smtClean="0">
                <a:solidFill>
                  <a:schemeClr val="bg2">
                    <a:lumMod val="75000"/>
                  </a:schemeClr>
                </a:solidFill>
                <a:latin typeface="+mj-lt"/>
                <a:ea typeface="Questrial"/>
                <a:cs typeface="Questrial"/>
                <a:sym typeface="Questrial"/>
              </a:rPr>
              <a:t>2003-2015</a:t>
            </a:r>
            <a:endParaRPr lang="en-US" sz="2000" i="1" dirty="0">
              <a:solidFill>
                <a:schemeClr val="bg2">
                  <a:lumMod val="75000"/>
                </a:schemeClr>
              </a:solidFill>
              <a:latin typeface="+mj-lt"/>
              <a:ea typeface="Questrial"/>
              <a:cs typeface="Questrial"/>
              <a:sym typeface="Questrial"/>
            </a:endParaRPr>
          </a:p>
        </p:txBody>
      </p:sp>
      <p:sp>
        <p:nvSpPr>
          <p:cNvPr id="23" name="Shape 150"/>
          <p:cNvSpPr txBox="1"/>
          <p:nvPr/>
        </p:nvSpPr>
        <p:spPr>
          <a:xfrm>
            <a:off x="7515992" y="3249126"/>
            <a:ext cx="1562856" cy="612591"/>
          </a:xfrm>
          <a:prstGeom prst="rect">
            <a:avLst/>
          </a:prstGeom>
          <a:noFill/>
          <a:ln>
            <a:noFill/>
          </a:ln>
        </p:spPr>
        <p:txBody>
          <a:bodyPr lIns="91425" tIns="45700" rIns="91425" bIns="45700" anchor="t" anchorCtr="0">
            <a:noAutofit/>
          </a:bodyPr>
          <a:lstStyle/>
          <a:p>
            <a:pPr algn="ctr">
              <a:lnSpc>
                <a:spcPct val="90000"/>
              </a:lnSpc>
              <a:buClr>
                <a:srgbClr val="000000"/>
              </a:buClr>
              <a:buSzPct val="25000"/>
            </a:pPr>
            <a:r>
              <a:rPr lang="en-US" sz="2000" i="1" dirty="0" smtClean="0">
                <a:solidFill>
                  <a:schemeClr val="bg2">
                    <a:lumMod val="75000"/>
                  </a:schemeClr>
                </a:solidFill>
                <a:latin typeface="+mj-lt"/>
                <a:ea typeface="Questrial"/>
                <a:cs typeface="Questrial"/>
                <a:sym typeface="Questrial"/>
              </a:rPr>
              <a:t>OrbView-2</a:t>
            </a:r>
          </a:p>
          <a:p>
            <a:pPr algn="ctr">
              <a:lnSpc>
                <a:spcPct val="90000"/>
              </a:lnSpc>
              <a:buClr>
                <a:srgbClr val="000000"/>
              </a:buClr>
              <a:buSzPct val="25000"/>
            </a:pPr>
            <a:r>
              <a:rPr lang="en-US" sz="2000" i="1" dirty="0" smtClean="0">
                <a:solidFill>
                  <a:schemeClr val="bg2">
                    <a:lumMod val="75000"/>
                  </a:schemeClr>
                </a:solidFill>
                <a:latin typeface="+mj-lt"/>
                <a:ea typeface="Questrial"/>
                <a:cs typeface="Questrial"/>
                <a:sym typeface="Questrial"/>
              </a:rPr>
              <a:t>1998-2002</a:t>
            </a:r>
            <a:endParaRPr lang="en-US" sz="2000" i="1" dirty="0">
              <a:solidFill>
                <a:schemeClr val="bg2">
                  <a:lumMod val="75000"/>
                </a:schemeClr>
              </a:solidFill>
              <a:latin typeface="+mj-lt"/>
              <a:ea typeface="Questrial"/>
              <a:cs typeface="Questrial"/>
              <a:sym typeface="Questrial"/>
            </a:endParaRPr>
          </a:p>
        </p:txBody>
      </p:sp>
      <p:sp>
        <p:nvSpPr>
          <p:cNvPr id="24" name="Shape 153"/>
          <p:cNvSpPr txBox="1"/>
          <p:nvPr/>
        </p:nvSpPr>
        <p:spPr>
          <a:xfrm>
            <a:off x="7587901" y="5165246"/>
            <a:ext cx="1419037" cy="765578"/>
          </a:xfrm>
          <a:prstGeom prst="rect">
            <a:avLst/>
          </a:prstGeom>
          <a:noFill/>
          <a:ln>
            <a:noFill/>
          </a:ln>
        </p:spPr>
        <p:txBody>
          <a:bodyPr lIns="91425" tIns="91425" rIns="91425" bIns="91425" anchor="t" anchorCtr="0">
            <a:noAutofit/>
          </a:bodyPr>
          <a:lstStyle/>
          <a:p>
            <a:pPr algn="ctr"/>
            <a:r>
              <a:rPr lang="en-US" sz="2000" i="1" dirty="0" smtClean="0">
                <a:solidFill>
                  <a:schemeClr val="bg2">
                    <a:lumMod val="75000"/>
                  </a:schemeClr>
                </a:solidFill>
                <a:latin typeface="+mj-lt"/>
                <a:ea typeface="Questrial"/>
                <a:cs typeface="Questrial"/>
                <a:sym typeface="Questrial"/>
              </a:rPr>
              <a:t>Terra</a:t>
            </a:r>
          </a:p>
          <a:p>
            <a:pPr algn="ctr"/>
            <a:r>
              <a:rPr lang="en-US" sz="2000" i="1" dirty="0" smtClean="0">
                <a:solidFill>
                  <a:schemeClr val="bg2">
                    <a:lumMod val="75000"/>
                  </a:schemeClr>
                </a:solidFill>
                <a:latin typeface="+mj-lt"/>
                <a:ea typeface="Questrial"/>
                <a:cs typeface="Questrial"/>
                <a:sym typeface="Questrial"/>
              </a:rPr>
              <a:t>2000-2015</a:t>
            </a:r>
            <a:endParaRPr lang="en-US" sz="2000" i="1" dirty="0">
              <a:solidFill>
                <a:schemeClr val="bg2">
                  <a:lumMod val="75000"/>
                </a:schemeClr>
              </a:solidFill>
              <a:latin typeface="+mj-lt"/>
              <a:ea typeface="Questrial"/>
              <a:cs typeface="Questrial"/>
              <a:sym typeface="Questrial"/>
            </a:endParaRPr>
          </a:p>
        </p:txBody>
      </p:sp>
      <p:cxnSp>
        <p:nvCxnSpPr>
          <p:cNvPr id="25" name="Straight Connector 24"/>
          <p:cNvCxnSpPr>
            <a:stCxn id="19" idx="1"/>
          </p:cNvCxnSpPr>
          <p:nvPr/>
        </p:nvCxnSpPr>
        <p:spPr>
          <a:xfrm flipH="1" flipV="1">
            <a:off x="3333673" y="1366023"/>
            <a:ext cx="2280345" cy="648785"/>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9" idx="1"/>
          </p:cNvCxnSpPr>
          <p:nvPr/>
        </p:nvCxnSpPr>
        <p:spPr>
          <a:xfrm flipH="1">
            <a:off x="3361278" y="2014808"/>
            <a:ext cx="2252740" cy="1922894"/>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0" idx="1"/>
          </p:cNvCxnSpPr>
          <p:nvPr/>
        </p:nvCxnSpPr>
        <p:spPr>
          <a:xfrm flipH="1">
            <a:off x="3333673" y="3396303"/>
            <a:ext cx="2145034" cy="555876"/>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0" idx="1"/>
          </p:cNvCxnSpPr>
          <p:nvPr/>
        </p:nvCxnSpPr>
        <p:spPr>
          <a:xfrm flipH="1" flipV="1">
            <a:off x="3348007" y="1366024"/>
            <a:ext cx="2130700" cy="2030279"/>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1" idx="1"/>
          </p:cNvCxnSpPr>
          <p:nvPr/>
        </p:nvCxnSpPr>
        <p:spPr>
          <a:xfrm flipH="1">
            <a:off x="3361278" y="5392173"/>
            <a:ext cx="2184194" cy="1194143"/>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1" idx="1"/>
          </p:cNvCxnSpPr>
          <p:nvPr/>
        </p:nvCxnSpPr>
        <p:spPr>
          <a:xfrm flipH="1" flipV="1">
            <a:off x="3361278" y="4076956"/>
            <a:ext cx="2184194" cy="1315217"/>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pic>
        <p:nvPicPr>
          <p:cNvPr id="139" name="Picture 13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6071" y="1379144"/>
            <a:ext cx="2765213" cy="2547905"/>
          </a:xfrm>
          <a:prstGeom prst="rect">
            <a:avLst/>
          </a:prstGeom>
          <a:ln w="12700">
            <a:solidFill>
              <a:srgbClr val="000000"/>
            </a:solidFill>
          </a:ln>
        </p:spPr>
      </p:pic>
      <p:sp>
        <p:nvSpPr>
          <p:cNvPr id="17" name="Shape 155"/>
          <p:cNvSpPr txBox="1"/>
          <p:nvPr/>
        </p:nvSpPr>
        <p:spPr>
          <a:xfrm>
            <a:off x="885053" y="2279631"/>
            <a:ext cx="2205081" cy="486828"/>
          </a:xfrm>
          <a:prstGeom prst="rect">
            <a:avLst/>
          </a:prstGeom>
          <a:solidFill>
            <a:schemeClr val="bg1">
              <a:alpha val="70000"/>
            </a:schemeClr>
          </a:solidFill>
          <a:ln>
            <a:noFill/>
          </a:ln>
        </p:spPr>
        <p:txBody>
          <a:bodyPr lIns="91425" tIns="91425" rIns="91425" bIns="91425" anchor="t" anchorCtr="0">
            <a:noAutofit/>
          </a:bodyPr>
          <a:lstStyle/>
          <a:p>
            <a:r>
              <a:rPr lang="en-US" sz="2300" dirty="0">
                <a:latin typeface="+mj-lt"/>
              </a:rPr>
              <a:t>Chlorophyll-a</a:t>
            </a:r>
            <a:endParaRPr sz="2300" dirty="0">
              <a:latin typeface="+mj-lt"/>
            </a:endParaRPr>
          </a:p>
        </p:txBody>
      </p:sp>
      <p:sp>
        <p:nvSpPr>
          <p:cNvPr id="140" name="TextBox 139"/>
          <p:cNvSpPr txBox="1"/>
          <p:nvPr/>
        </p:nvSpPr>
        <p:spPr>
          <a:xfrm>
            <a:off x="2362949" y="3664646"/>
            <a:ext cx="1423033" cy="246221"/>
          </a:xfrm>
          <a:prstGeom prst="rect">
            <a:avLst/>
          </a:prstGeom>
          <a:noFill/>
        </p:spPr>
        <p:txBody>
          <a:bodyPr wrap="square" rtlCol="0">
            <a:spAutoFit/>
          </a:bodyPr>
          <a:lstStyle/>
          <a:p>
            <a:r>
              <a:rPr lang="en-US" sz="1000" dirty="0" smtClean="0">
                <a:solidFill>
                  <a:schemeClr val="bg1"/>
                </a:solidFill>
                <a:latin typeface="+mj-lt"/>
              </a:rPr>
              <a:t>Diana House</a:t>
            </a:r>
            <a:endParaRPr lang="en-US" sz="1000" dirty="0">
              <a:solidFill>
                <a:schemeClr val="bg1"/>
              </a:solidFill>
              <a:latin typeface="+mj-lt"/>
            </a:endParaRPr>
          </a:p>
        </p:txBody>
      </p:sp>
      <p:sp>
        <p:nvSpPr>
          <p:cNvPr id="59" name="Shape 155"/>
          <p:cNvSpPr txBox="1"/>
          <p:nvPr/>
        </p:nvSpPr>
        <p:spPr>
          <a:xfrm>
            <a:off x="885052" y="2762298"/>
            <a:ext cx="2205081" cy="486828"/>
          </a:xfrm>
          <a:prstGeom prst="rect">
            <a:avLst/>
          </a:prstGeom>
          <a:solidFill>
            <a:schemeClr val="bg1">
              <a:alpha val="70000"/>
            </a:schemeClr>
          </a:solidFill>
          <a:ln>
            <a:noFill/>
          </a:ln>
        </p:spPr>
        <p:txBody>
          <a:bodyPr lIns="91425" tIns="91425" rIns="91425" bIns="91425" anchor="t" anchorCtr="0">
            <a:noAutofit/>
          </a:bodyPr>
          <a:lstStyle/>
          <a:p>
            <a:pPr algn="ctr"/>
            <a:r>
              <a:rPr lang="en-US" sz="1800" dirty="0" smtClean="0">
                <a:latin typeface="+mj-lt"/>
              </a:rPr>
              <a:t>(Algal Blooms)</a:t>
            </a:r>
            <a:endParaRPr sz="1800" dirty="0">
              <a:latin typeface="+mj-lt"/>
            </a:endParaRPr>
          </a:p>
        </p:txBody>
      </p:sp>
      <p:sp>
        <p:nvSpPr>
          <p:cNvPr id="2" name="Rectangle 1"/>
          <p:cNvSpPr/>
          <p:nvPr/>
        </p:nvSpPr>
        <p:spPr>
          <a:xfrm>
            <a:off x="556077" y="4008668"/>
            <a:ext cx="2785207" cy="2561026"/>
          </a:xfrm>
          <a:prstGeom prst="rect">
            <a:avLst/>
          </a:prstGeom>
          <a:blipFill>
            <a:blip r:embed="rId8">
              <a:alphaModFix amt="36000"/>
            </a:blip>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77579" y="4016415"/>
            <a:ext cx="2763705" cy="2547906"/>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18" name="Shape 156"/>
          <p:cNvSpPr txBox="1"/>
          <p:nvPr/>
        </p:nvSpPr>
        <p:spPr>
          <a:xfrm>
            <a:off x="977924" y="4912715"/>
            <a:ext cx="2019336" cy="839271"/>
          </a:xfrm>
          <a:prstGeom prst="rect">
            <a:avLst/>
          </a:prstGeom>
          <a:solidFill>
            <a:schemeClr val="bg1">
              <a:alpha val="68000"/>
            </a:schemeClr>
          </a:solidFill>
          <a:ln>
            <a:noFill/>
          </a:ln>
        </p:spPr>
        <p:txBody>
          <a:bodyPr lIns="91425" tIns="91425" rIns="91425" bIns="91425" anchor="t" anchorCtr="0">
            <a:noAutofit/>
          </a:bodyPr>
          <a:lstStyle/>
          <a:p>
            <a:pPr algn="ctr"/>
            <a:r>
              <a:rPr lang="en-US" sz="2300" dirty="0">
                <a:latin typeface="+mj-lt"/>
              </a:rPr>
              <a:t>Sea Surface Temperature</a:t>
            </a:r>
          </a:p>
        </p:txBody>
      </p:sp>
      <p:sp>
        <p:nvSpPr>
          <p:cNvPr id="157" name="Shape 157"/>
          <p:cNvSpPr txBox="1"/>
          <p:nvPr/>
        </p:nvSpPr>
        <p:spPr>
          <a:xfrm>
            <a:off x="576071" y="6010275"/>
            <a:ext cx="2757602" cy="836103"/>
          </a:xfrm>
          <a:prstGeom prst="rect">
            <a:avLst/>
          </a:prstGeom>
          <a:noFill/>
          <a:ln>
            <a:noFill/>
          </a:ln>
        </p:spPr>
        <p:txBody>
          <a:bodyPr lIns="91425" tIns="91425" rIns="91425" bIns="91425" anchor="t" anchorCtr="0">
            <a:noAutofit/>
          </a:bodyPr>
          <a:lstStyle/>
          <a:p>
            <a:pPr rtl="0">
              <a:spcBef>
                <a:spcPts val="0"/>
              </a:spcBef>
              <a:buNone/>
            </a:pPr>
            <a:r>
              <a:rPr lang="en-US" sz="1000" dirty="0" smtClean="0">
                <a:solidFill>
                  <a:schemeClr val="tx1"/>
                </a:solidFill>
                <a:latin typeface="+mj-lt"/>
              </a:rPr>
              <a:t>NOAA Coast Watch </a:t>
            </a:r>
            <a:r>
              <a:rPr lang="en-US" sz="1000" dirty="0">
                <a:solidFill>
                  <a:schemeClr val="tx1"/>
                </a:solidFill>
                <a:latin typeface="+mj-lt"/>
              </a:rPr>
              <a:t>Program and NASA’s Goddard Space Flight Center, Ocean Color Web</a:t>
            </a:r>
          </a:p>
          <a:p>
            <a:pPr>
              <a:spcBef>
                <a:spcPts val="0"/>
              </a:spcBef>
              <a:buNone/>
            </a:pPr>
            <a:endParaRPr dirty="0">
              <a:solidFill>
                <a:schemeClr val="tx1"/>
              </a:solidFill>
              <a:latin typeface="+mj-lt"/>
            </a:endParaRPr>
          </a:p>
        </p:txBody>
      </p:sp>
    </p:spTree>
    <p:extLst>
      <p:ext uri="{BB962C8B-B14F-4D97-AF65-F5344CB8AC3E}">
        <p14:creationId xmlns:p14="http://schemas.microsoft.com/office/powerpoint/2010/main" val="69619647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barn(inVertical)">
                                      <p:cBhvr>
                                        <p:cTn id="7" dur="500"/>
                                        <p:tgtEl>
                                          <p:spTgt spid="1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0"/>
                                        </p:tgtEl>
                                        <p:attrNameLst>
                                          <p:attrName>style.visibility</p:attrName>
                                        </p:attrNameLst>
                                      </p:cBhvr>
                                      <p:to>
                                        <p:strVal val="visible"/>
                                      </p:to>
                                    </p:set>
                                    <p:animEffect transition="in" filter="fade">
                                      <p:cBhvr>
                                        <p:cTn id="10" dur="500"/>
                                        <p:tgtEl>
                                          <p:spTgt spid="1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par>
                                <p:cTn id="19" presetID="22" presetClass="entr" presetSubtype="8"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par>
                                <p:cTn id="26" presetID="22" presetClass="entr" presetSubtype="8" fill="hold" grpId="0" nodeType="withEffect">
                                  <p:stCondLst>
                                    <p:cond delay="30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par>
                                <p:cTn id="34" presetID="22" presetClass="entr" presetSubtype="8"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par>
                                <p:cTn id="41" presetID="22" presetClass="entr" presetSubtype="8" fill="hold" grpId="0" nodeType="withEffect">
                                  <p:stCondLst>
                                    <p:cond delay="20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39"/>
                                        </p:tgtEl>
                                      </p:cBhvr>
                                    </p:animEffect>
                                    <p:set>
                                      <p:cBhvr>
                                        <p:cTn id="48" dur="1" fill="hold">
                                          <p:stCondLst>
                                            <p:cond delay="499"/>
                                          </p:stCondLst>
                                        </p:cTn>
                                        <p:tgtEl>
                                          <p:spTgt spid="13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40"/>
                                        </p:tgtEl>
                                      </p:cBhvr>
                                    </p:animEffect>
                                    <p:set>
                                      <p:cBhvr>
                                        <p:cTn id="51" dur="1" fill="hold">
                                          <p:stCondLst>
                                            <p:cond delay="499"/>
                                          </p:stCondLst>
                                        </p:cTn>
                                        <p:tgtEl>
                                          <p:spTgt spid="140"/>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57"/>
                                        </p:tgtEl>
                                        <p:attrNameLst>
                                          <p:attrName>style.visibility</p:attrName>
                                        </p:attrNameLst>
                                      </p:cBhvr>
                                      <p:to>
                                        <p:strVal val="visible"/>
                                      </p:to>
                                    </p:set>
                                    <p:animEffect transition="in" filter="fade">
                                      <p:cBhvr>
                                        <p:cTn id="60" dur="500"/>
                                        <p:tgtEl>
                                          <p:spTgt spid="15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500"/>
                                        <p:tgtEl>
                                          <p:spTgt spid="31"/>
                                        </p:tgtEl>
                                      </p:cBhvr>
                                    </p:animEffect>
                                  </p:childTnLst>
                                </p:cTn>
                              </p:par>
                              <p:par>
                                <p:cTn id="66" presetID="22" presetClass="entr" presetSubtype="8" fill="hold" nodeType="with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wipe(left)">
                                      <p:cBhvr>
                                        <p:cTn id="68" dur="500"/>
                                        <p:tgtEl>
                                          <p:spTgt spid="30"/>
                                        </p:tgtEl>
                                      </p:cBhvr>
                                    </p:animEffect>
                                  </p:childTnLst>
                                </p:cTn>
                              </p:par>
                            </p:childTnLst>
                          </p:cTn>
                        </p:par>
                        <p:par>
                          <p:cTn id="69" fill="hold">
                            <p:stCondLst>
                              <p:cond delay="500"/>
                            </p:stCondLst>
                            <p:childTnLst>
                              <p:par>
                                <p:cTn id="70" presetID="2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par>
                                <p:cTn id="73" presetID="22" presetClass="entr" presetSubtype="8" fill="hold" grpId="0" nodeType="withEffect">
                                  <p:stCondLst>
                                    <p:cond delay="300"/>
                                  </p:stCondLst>
                                  <p:childTnLst>
                                    <p:set>
                                      <p:cBhvr>
                                        <p:cTn id="74" dur="1" fill="hold">
                                          <p:stCondLst>
                                            <p:cond delay="0"/>
                                          </p:stCondLst>
                                        </p:cTn>
                                        <p:tgtEl>
                                          <p:spTgt spid="24"/>
                                        </p:tgtEl>
                                        <p:attrNameLst>
                                          <p:attrName>style.visibility</p:attrName>
                                        </p:attrNameLst>
                                      </p:cBhvr>
                                      <p:to>
                                        <p:strVal val="visible"/>
                                      </p:to>
                                    </p:set>
                                    <p:animEffect transition="in" filter="wipe(left)">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140" grpId="0"/>
      <p:bldP spid="140" grpId="1"/>
      <p:bldP spid="59" grpId="0" animBg="1"/>
      <p:bldP spid="18" grpId="0" animBg="1"/>
      <p:bldP spid="1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2" name="Shape 167"/>
          <p:cNvSpPr txBox="1"/>
          <p:nvPr/>
        </p:nvSpPr>
        <p:spPr>
          <a:xfrm>
            <a:off x="5594884" y="3933790"/>
            <a:ext cx="3549116" cy="1224399"/>
          </a:xfrm>
          <a:prstGeom prst="rect">
            <a:avLst/>
          </a:prstGeom>
          <a:noFill/>
          <a:ln>
            <a:noFill/>
          </a:ln>
        </p:spPr>
        <p:txBody>
          <a:bodyPr lIns="91425" tIns="91425" rIns="91425" bIns="91425" anchor="t" anchorCtr="0">
            <a:noAutofit/>
          </a:bodyPr>
          <a:lstStyle/>
          <a:p>
            <a:pPr rtl="0">
              <a:spcBef>
                <a:spcPts val="0"/>
              </a:spcBef>
            </a:pPr>
            <a:r>
              <a:rPr lang="en-US" sz="2300" dirty="0">
                <a:solidFill>
                  <a:schemeClr val="tx1">
                    <a:lumMod val="20000"/>
                    <a:lumOff val="80000"/>
                  </a:schemeClr>
                </a:solidFill>
                <a:latin typeface="+mj-lt"/>
                <a:ea typeface="Questrial"/>
                <a:cs typeface="Questrial"/>
                <a:sym typeface="Questrial"/>
              </a:rPr>
              <a:t>3</a:t>
            </a:r>
            <a:r>
              <a:rPr lang="en-US" sz="2300" dirty="0" smtClean="0">
                <a:solidFill>
                  <a:schemeClr val="tx1">
                    <a:lumMod val="20000"/>
                    <a:lumOff val="80000"/>
                  </a:schemeClr>
                </a:solidFill>
                <a:latin typeface="+mj-lt"/>
                <a:ea typeface="Questrial"/>
                <a:cs typeface="Questrial"/>
                <a:sym typeface="Questrial"/>
              </a:rPr>
              <a:t>. Create Risk Map for potential areas of stranding concern</a:t>
            </a:r>
          </a:p>
          <a:p>
            <a:pPr algn="ctr" rtl="0">
              <a:spcBef>
                <a:spcPts val="0"/>
              </a:spcBef>
            </a:pPr>
            <a:endParaRPr lang="en-US" sz="1800" dirty="0" smtClean="0">
              <a:latin typeface="+mj-lt"/>
              <a:ea typeface="Questrial"/>
              <a:cs typeface="Questrial"/>
              <a:sym typeface="Questrial"/>
            </a:endParaRPr>
          </a:p>
          <a:p>
            <a:pPr marL="342900" indent="-342900" rtl="0">
              <a:spcBef>
                <a:spcPts val="0"/>
              </a:spcBef>
              <a:buAutoNum type="arabicPeriod"/>
            </a:pPr>
            <a:endParaRPr lang="en-US" sz="1800" dirty="0">
              <a:latin typeface="+mj-lt"/>
              <a:ea typeface="Questrial"/>
              <a:cs typeface="Questrial"/>
              <a:sym typeface="Questrial"/>
            </a:endParaRPr>
          </a:p>
        </p:txBody>
      </p:sp>
      <p:sp>
        <p:nvSpPr>
          <p:cNvPr id="11" name="Shape 167"/>
          <p:cNvSpPr txBox="1"/>
          <p:nvPr/>
        </p:nvSpPr>
        <p:spPr>
          <a:xfrm>
            <a:off x="5594884" y="2879315"/>
            <a:ext cx="3549116" cy="878138"/>
          </a:xfrm>
          <a:prstGeom prst="rect">
            <a:avLst/>
          </a:prstGeom>
          <a:noFill/>
          <a:ln>
            <a:noFill/>
          </a:ln>
        </p:spPr>
        <p:txBody>
          <a:bodyPr lIns="91425" tIns="91425" rIns="91425" bIns="91425" anchor="t" anchorCtr="0">
            <a:noAutofit/>
          </a:bodyPr>
          <a:lstStyle/>
          <a:p>
            <a:pPr rtl="0">
              <a:spcBef>
                <a:spcPts val="0"/>
              </a:spcBef>
            </a:pPr>
            <a:r>
              <a:rPr lang="en-US" sz="2300" dirty="0" smtClean="0">
                <a:solidFill>
                  <a:schemeClr val="tx1">
                    <a:lumMod val="20000"/>
                    <a:lumOff val="80000"/>
                  </a:schemeClr>
                </a:solidFill>
                <a:latin typeface="+mj-lt"/>
                <a:ea typeface="Questrial"/>
                <a:cs typeface="Questrial"/>
                <a:sym typeface="Questrial"/>
              </a:rPr>
              <a:t>2. Calculate Pearson’s r Correlation Coefficient</a:t>
            </a:r>
          </a:p>
          <a:p>
            <a:pPr algn="ctr" rtl="0">
              <a:spcBef>
                <a:spcPts val="0"/>
              </a:spcBef>
            </a:pPr>
            <a:endParaRPr lang="en-US" sz="1800" dirty="0" smtClean="0">
              <a:latin typeface="+mj-lt"/>
              <a:ea typeface="Questrial"/>
              <a:cs typeface="Questrial"/>
              <a:sym typeface="Questrial"/>
            </a:endParaRPr>
          </a:p>
          <a:p>
            <a:pPr marL="342900" indent="-342900" rtl="0">
              <a:spcBef>
                <a:spcPts val="0"/>
              </a:spcBef>
              <a:buAutoNum type="arabicPeriod"/>
            </a:pPr>
            <a:endParaRPr lang="en-US" sz="1800" dirty="0">
              <a:latin typeface="+mj-lt"/>
              <a:ea typeface="Questrial"/>
              <a:cs typeface="Questrial"/>
              <a:sym typeface="Questrial"/>
            </a:endParaRPr>
          </a:p>
        </p:txBody>
      </p:sp>
      <p:sp>
        <p:nvSpPr>
          <p:cNvPr id="10" name="Shape 167"/>
          <p:cNvSpPr txBox="1"/>
          <p:nvPr/>
        </p:nvSpPr>
        <p:spPr>
          <a:xfrm>
            <a:off x="5594884" y="1412484"/>
            <a:ext cx="3549116" cy="1290494"/>
          </a:xfrm>
          <a:prstGeom prst="rect">
            <a:avLst/>
          </a:prstGeom>
          <a:noFill/>
          <a:ln>
            <a:noFill/>
          </a:ln>
        </p:spPr>
        <p:txBody>
          <a:bodyPr lIns="91425" tIns="91425" rIns="91425" bIns="91425" anchor="t" anchorCtr="0">
            <a:noAutofit/>
          </a:bodyPr>
          <a:lstStyle/>
          <a:p>
            <a:r>
              <a:rPr lang="en-US" sz="2300" dirty="0" smtClean="0">
                <a:solidFill>
                  <a:schemeClr val="tx1">
                    <a:lumMod val="20000"/>
                    <a:lumOff val="80000"/>
                  </a:schemeClr>
                </a:solidFill>
                <a:latin typeface="+mn-lt"/>
                <a:ea typeface="Questrial"/>
                <a:cs typeface="Questrial"/>
                <a:sym typeface="Questrial"/>
              </a:rPr>
              <a:t>1. </a:t>
            </a:r>
            <a:r>
              <a:rPr lang="en-US" sz="2300" dirty="0">
                <a:solidFill>
                  <a:schemeClr val="tx1">
                    <a:lumMod val="20000"/>
                    <a:lumOff val="80000"/>
                  </a:schemeClr>
                </a:solidFill>
                <a:latin typeface="+mn-lt"/>
                <a:ea typeface="Questrial"/>
                <a:cs typeface="Questrial"/>
                <a:sym typeface="Questrial"/>
              </a:rPr>
              <a:t>Average </a:t>
            </a:r>
            <a:r>
              <a:rPr lang="en-US" sz="2300" dirty="0" smtClean="0">
                <a:solidFill>
                  <a:schemeClr val="tx1">
                    <a:lumMod val="20000"/>
                    <a:lumOff val="80000"/>
                  </a:schemeClr>
                </a:solidFill>
                <a:latin typeface="+mn-lt"/>
                <a:ea typeface="Questrial"/>
                <a:cs typeface="Questrial"/>
                <a:sym typeface="Questrial"/>
              </a:rPr>
              <a:t>oceanic datasets within 5km of stranding</a:t>
            </a:r>
            <a:endParaRPr lang="en-US" sz="1800" dirty="0" smtClean="0">
              <a:solidFill>
                <a:schemeClr val="tx1">
                  <a:lumMod val="20000"/>
                  <a:lumOff val="80000"/>
                </a:schemeClr>
              </a:solidFill>
              <a:latin typeface="+mj-lt"/>
              <a:ea typeface="Questrial"/>
              <a:cs typeface="Questrial"/>
              <a:sym typeface="Questrial"/>
            </a:endParaRPr>
          </a:p>
          <a:p>
            <a:pPr marL="342900" indent="-342900" rtl="0">
              <a:spcBef>
                <a:spcPts val="0"/>
              </a:spcBef>
              <a:buAutoNum type="arabicPeriod"/>
            </a:pPr>
            <a:endParaRPr lang="en-US" sz="1800" dirty="0">
              <a:latin typeface="+mj-lt"/>
              <a:ea typeface="Questrial"/>
              <a:cs typeface="Questrial"/>
              <a:sym typeface="Questrial"/>
            </a:endParaRPr>
          </a:p>
        </p:txBody>
      </p:sp>
      <p:sp>
        <p:nvSpPr>
          <p:cNvPr id="162" name="Shape 162"/>
          <p:cNvSpPr txBox="1">
            <a:spLocks noGrp="1"/>
          </p:cNvSpPr>
          <p:nvPr>
            <p:ph type="body" idx="1"/>
          </p:nvPr>
        </p:nvSpPr>
        <p:spPr>
          <a:xfrm>
            <a:off x="578304" y="532048"/>
            <a:ext cx="7809792" cy="704099"/>
          </a:xfrm>
          <a:prstGeom prst="rect">
            <a:avLst/>
          </a:prstGeom>
        </p:spPr>
        <p:txBody>
          <a:bodyPr lIns="91425" tIns="91425" rIns="91425" bIns="91425" anchor="t" anchorCtr="0">
            <a:noAutofit/>
          </a:bodyPr>
          <a:lstStyle/>
          <a:p>
            <a:pPr lvl="0" rtl="0">
              <a:spcBef>
                <a:spcPts val="0"/>
              </a:spcBef>
              <a:buClr>
                <a:schemeClr val="accent1"/>
              </a:buClr>
              <a:buSzPct val="25000"/>
              <a:buFont typeface="Arial"/>
              <a:buNone/>
            </a:pPr>
            <a:r>
              <a:rPr lang="en-US" sz="4000" b="1" dirty="0">
                <a:solidFill>
                  <a:schemeClr val="accent1"/>
                </a:solidFill>
                <a:latin typeface="+mj-lt"/>
                <a:ea typeface="Questrial"/>
                <a:cs typeface="Questrial"/>
                <a:sym typeface="Questrial"/>
              </a:rPr>
              <a:t>Stranding: Methodology</a:t>
            </a:r>
          </a:p>
          <a:p>
            <a:pPr>
              <a:spcBef>
                <a:spcPts val="0"/>
              </a:spcBef>
              <a:buNone/>
            </a:pPr>
            <a:endParaRPr sz="4000" b="1" dirty="0">
              <a:solidFill>
                <a:srgbClr val="38761D"/>
              </a:solidFill>
              <a:latin typeface="+mj-lt"/>
              <a:ea typeface="Questrial"/>
              <a:cs typeface="Questrial"/>
              <a:sym typeface="Questria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8238" y="1412484"/>
            <a:ext cx="5052291" cy="4790608"/>
          </a:xfrm>
          <a:prstGeom prst="rect">
            <a:avLst/>
          </a:prstGeom>
          <a:ln>
            <a:solidFill>
              <a:schemeClr val="tx1">
                <a:lumMod val="50000"/>
              </a:schemeClr>
            </a:solidFill>
          </a:ln>
        </p:spPr>
      </p:pic>
      <p:cxnSp>
        <p:nvCxnSpPr>
          <p:cNvPr id="4" name="Straight Arrow Connector 3"/>
          <p:cNvCxnSpPr/>
          <p:nvPr/>
        </p:nvCxnSpPr>
        <p:spPr>
          <a:xfrm flipH="1">
            <a:off x="4503148" y="2185710"/>
            <a:ext cx="1058055" cy="56780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 name="Shape 167"/>
          <p:cNvSpPr txBox="1"/>
          <p:nvPr/>
        </p:nvSpPr>
        <p:spPr>
          <a:xfrm>
            <a:off x="5594884" y="2879315"/>
            <a:ext cx="3549116" cy="878138"/>
          </a:xfrm>
          <a:prstGeom prst="rect">
            <a:avLst/>
          </a:prstGeom>
          <a:noFill/>
          <a:ln>
            <a:noFill/>
          </a:ln>
        </p:spPr>
        <p:txBody>
          <a:bodyPr lIns="91425" tIns="91425" rIns="91425" bIns="91425" anchor="t" anchorCtr="0">
            <a:noAutofit/>
          </a:bodyPr>
          <a:lstStyle/>
          <a:p>
            <a:pPr rtl="0">
              <a:spcBef>
                <a:spcPts val="0"/>
              </a:spcBef>
            </a:pPr>
            <a:r>
              <a:rPr lang="en-US" sz="2300" dirty="0" smtClean="0">
                <a:solidFill>
                  <a:schemeClr val="bg2">
                    <a:lumMod val="75000"/>
                  </a:schemeClr>
                </a:solidFill>
                <a:latin typeface="+mj-lt"/>
                <a:ea typeface="Questrial"/>
                <a:cs typeface="Questrial"/>
                <a:sym typeface="Questrial"/>
              </a:rPr>
              <a:t>2. Calculate Pearson’s r Correlation Coefficient</a:t>
            </a:r>
          </a:p>
          <a:p>
            <a:pPr algn="ctr" rtl="0">
              <a:spcBef>
                <a:spcPts val="0"/>
              </a:spcBef>
            </a:pPr>
            <a:endParaRPr lang="en-US" sz="1800" dirty="0" smtClean="0">
              <a:latin typeface="+mj-lt"/>
              <a:ea typeface="Questrial"/>
              <a:cs typeface="Questrial"/>
              <a:sym typeface="Questrial"/>
            </a:endParaRPr>
          </a:p>
          <a:p>
            <a:pPr marL="342900" indent="-342900" rtl="0">
              <a:spcBef>
                <a:spcPts val="0"/>
              </a:spcBef>
              <a:buAutoNum type="arabicPeriod"/>
            </a:pPr>
            <a:endParaRPr lang="en-US" sz="1800" dirty="0">
              <a:latin typeface="+mj-lt"/>
              <a:ea typeface="Questrial"/>
              <a:cs typeface="Questrial"/>
              <a:sym typeface="Questrial"/>
            </a:endParaRPr>
          </a:p>
        </p:txBody>
      </p:sp>
      <p:sp>
        <p:nvSpPr>
          <p:cNvPr id="8" name="Shape 167"/>
          <p:cNvSpPr txBox="1"/>
          <p:nvPr/>
        </p:nvSpPr>
        <p:spPr>
          <a:xfrm>
            <a:off x="5594884" y="3933790"/>
            <a:ext cx="3549116" cy="1224399"/>
          </a:xfrm>
          <a:prstGeom prst="rect">
            <a:avLst/>
          </a:prstGeom>
          <a:noFill/>
          <a:ln>
            <a:noFill/>
          </a:ln>
        </p:spPr>
        <p:txBody>
          <a:bodyPr lIns="91425" tIns="91425" rIns="91425" bIns="91425" anchor="t" anchorCtr="0">
            <a:noAutofit/>
          </a:bodyPr>
          <a:lstStyle/>
          <a:p>
            <a:pPr rtl="0">
              <a:spcBef>
                <a:spcPts val="0"/>
              </a:spcBef>
            </a:pPr>
            <a:r>
              <a:rPr lang="en-US" sz="2300" dirty="0">
                <a:solidFill>
                  <a:schemeClr val="bg2">
                    <a:lumMod val="75000"/>
                  </a:schemeClr>
                </a:solidFill>
                <a:latin typeface="+mj-lt"/>
                <a:ea typeface="Questrial"/>
                <a:cs typeface="Questrial"/>
                <a:sym typeface="Questrial"/>
              </a:rPr>
              <a:t>3</a:t>
            </a:r>
            <a:r>
              <a:rPr lang="en-US" sz="2300" dirty="0" smtClean="0">
                <a:solidFill>
                  <a:schemeClr val="bg2">
                    <a:lumMod val="75000"/>
                  </a:schemeClr>
                </a:solidFill>
                <a:latin typeface="+mj-lt"/>
                <a:ea typeface="Questrial"/>
                <a:cs typeface="Questrial"/>
                <a:sym typeface="Questrial"/>
              </a:rPr>
              <a:t>. Create Risk Map for potential areas of stranding concern</a:t>
            </a:r>
          </a:p>
          <a:p>
            <a:pPr algn="ctr" rtl="0">
              <a:spcBef>
                <a:spcPts val="0"/>
              </a:spcBef>
            </a:pPr>
            <a:endParaRPr lang="en-US" sz="1800" dirty="0" smtClean="0">
              <a:latin typeface="+mj-lt"/>
              <a:ea typeface="Questrial"/>
              <a:cs typeface="Questrial"/>
              <a:sym typeface="Questrial"/>
            </a:endParaRPr>
          </a:p>
          <a:p>
            <a:pPr marL="342900" indent="-342900" rtl="0">
              <a:spcBef>
                <a:spcPts val="0"/>
              </a:spcBef>
              <a:buAutoNum type="arabicPeriod"/>
            </a:pPr>
            <a:endParaRPr lang="en-US" sz="1800" dirty="0">
              <a:latin typeface="+mj-lt"/>
              <a:ea typeface="Questrial"/>
              <a:cs typeface="Questrial"/>
              <a:sym typeface="Questrial"/>
            </a:endParaRPr>
          </a:p>
        </p:txBody>
      </p:sp>
      <p:sp>
        <p:nvSpPr>
          <p:cNvPr id="9" name="Shape 167"/>
          <p:cNvSpPr txBox="1"/>
          <p:nvPr/>
        </p:nvSpPr>
        <p:spPr>
          <a:xfrm>
            <a:off x="5594884" y="1412484"/>
            <a:ext cx="3549116" cy="1290494"/>
          </a:xfrm>
          <a:prstGeom prst="rect">
            <a:avLst/>
          </a:prstGeom>
          <a:noFill/>
          <a:ln>
            <a:noFill/>
          </a:ln>
        </p:spPr>
        <p:txBody>
          <a:bodyPr lIns="91425" tIns="91425" rIns="91425" bIns="91425" anchor="t" anchorCtr="0">
            <a:noAutofit/>
          </a:bodyPr>
          <a:lstStyle/>
          <a:p>
            <a:r>
              <a:rPr lang="en-US" sz="2300" dirty="0" smtClean="0">
                <a:solidFill>
                  <a:schemeClr val="bg2">
                    <a:lumMod val="75000"/>
                  </a:schemeClr>
                </a:solidFill>
                <a:latin typeface="+mn-lt"/>
                <a:ea typeface="Questrial"/>
                <a:cs typeface="Questrial"/>
                <a:sym typeface="Questrial"/>
              </a:rPr>
              <a:t>1. </a:t>
            </a:r>
            <a:r>
              <a:rPr lang="en-US" sz="2300" dirty="0">
                <a:solidFill>
                  <a:schemeClr val="bg2">
                    <a:lumMod val="75000"/>
                  </a:schemeClr>
                </a:solidFill>
                <a:latin typeface="+mn-lt"/>
                <a:ea typeface="Questrial"/>
                <a:cs typeface="Questrial"/>
                <a:sym typeface="Questrial"/>
              </a:rPr>
              <a:t>Average </a:t>
            </a:r>
            <a:r>
              <a:rPr lang="en-US" sz="2300" dirty="0" smtClean="0">
                <a:solidFill>
                  <a:schemeClr val="bg2">
                    <a:lumMod val="75000"/>
                  </a:schemeClr>
                </a:solidFill>
                <a:latin typeface="+mn-lt"/>
                <a:ea typeface="Questrial"/>
                <a:cs typeface="Questrial"/>
                <a:sym typeface="Questrial"/>
              </a:rPr>
              <a:t>oceanic datasets within 5km of stranding</a:t>
            </a:r>
            <a:endParaRPr lang="en-US" sz="1800" dirty="0" smtClean="0">
              <a:solidFill>
                <a:schemeClr val="bg2">
                  <a:lumMod val="75000"/>
                </a:schemeClr>
              </a:solidFill>
              <a:latin typeface="+mj-lt"/>
              <a:ea typeface="Questrial"/>
              <a:cs typeface="Questrial"/>
              <a:sym typeface="Questrial"/>
            </a:endParaRPr>
          </a:p>
          <a:p>
            <a:pPr marL="342900" indent="-342900" rtl="0">
              <a:spcBef>
                <a:spcPts val="0"/>
              </a:spcBef>
              <a:buAutoNum type="arabicPeriod"/>
            </a:pPr>
            <a:endParaRPr lang="en-US" sz="1800" dirty="0">
              <a:latin typeface="+mj-lt"/>
              <a:ea typeface="Questrial"/>
              <a:cs typeface="Questrial"/>
              <a:sym typeface="Questrial"/>
            </a:endParaRPr>
          </a:p>
        </p:txBody>
      </p:sp>
    </p:spTree>
    <p:extLst>
      <p:ext uri="{BB962C8B-B14F-4D97-AF65-F5344CB8AC3E}">
        <p14:creationId xmlns:p14="http://schemas.microsoft.com/office/powerpoint/2010/main" val="295872161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5643" y="1179363"/>
            <a:ext cx="7223528" cy="5581817"/>
          </a:xfrm>
          <a:prstGeom prst="rect">
            <a:avLst/>
          </a:prstGeom>
        </p:spPr>
      </p:pic>
      <p:sp>
        <p:nvSpPr>
          <p:cNvPr id="4" name="Rectangle 3"/>
          <p:cNvSpPr/>
          <p:nvPr/>
        </p:nvSpPr>
        <p:spPr>
          <a:xfrm>
            <a:off x="819928" y="1130954"/>
            <a:ext cx="7350369" cy="5630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4007806806"/>
              </p:ext>
            </p:extLst>
          </p:nvPr>
        </p:nvGraphicFramePr>
        <p:xfrm>
          <a:off x="5705060" y="2130989"/>
          <a:ext cx="3352801" cy="1159734"/>
        </p:xfrm>
        <a:graphic>
          <a:graphicData uri="http://schemas.openxmlformats.org/drawingml/2006/table">
            <a:tbl>
              <a:tblPr>
                <a:tableStyleId>{F5AB1C69-6EDB-4FF4-983F-18BD219EF322}</a:tableStyleId>
              </a:tblPr>
              <a:tblGrid>
                <a:gridCol w="902679"/>
                <a:gridCol w="1008185"/>
                <a:gridCol w="597876"/>
                <a:gridCol w="844061"/>
              </a:tblGrid>
              <a:tr h="478019">
                <a:tc>
                  <a:txBody>
                    <a:bodyPr/>
                    <a:lstStyle/>
                    <a:p>
                      <a:pPr lvl="0" algn="ctr" rtl="0">
                        <a:spcBef>
                          <a:spcPts val="0"/>
                        </a:spcBef>
                        <a:buNone/>
                      </a:pPr>
                      <a:r>
                        <a:rPr lang="en-US" sz="1200" b="1" dirty="0">
                          <a:solidFill>
                            <a:schemeClr val="tx2">
                              <a:lumMod val="75000"/>
                            </a:schemeClr>
                          </a:solidFill>
                          <a:sym typeface="Century Gothic"/>
                        </a:rPr>
                        <a:t>Parameter</a:t>
                      </a:r>
                      <a:endParaRPr lang="en-US" sz="1200" b="1" dirty="0">
                        <a:solidFill>
                          <a:schemeClr val="tx2">
                            <a:lumMod val="75000"/>
                          </a:schemeClr>
                        </a:solidFill>
                        <a:latin typeface="+mn-lt"/>
                        <a:ea typeface="Century Gothic"/>
                        <a:cs typeface="Century Gothic"/>
                        <a:sym typeface="Century Gothic"/>
                      </a:endParaRPr>
                    </a:p>
                  </a:txBody>
                  <a:tcPr marL="63500" marR="63500" marT="63500" marB="63500" anchor="ctr">
                    <a:solidFill>
                      <a:schemeClr val="tx2">
                        <a:lumMod val="95000"/>
                      </a:schemeClr>
                    </a:solidFill>
                  </a:tcPr>
                </a:tc>
                <a:tc>
                  <a:txBody>
                    <a:bodyPr/>
                    <a:lstStyle/>
                    <a:p>
                      <a:pPr lvl="0" algn="ctr" rtl="0">
                        <a:spcBef>
                          <a:spcPts val="0"/>
                        </a:spcBef>
                        <a:buNone/>
                      </a:pPr>
                      <a:r>
                        <a:rPr lang="en-US" sz="1200" b="1" dirty="0">
                          <a:solidFill>
                            <a:schemeClr val="tx2">
                              <a:lumMod val="75000"/>
                            </a:schemeClr>
                          </a:solidFill>
                          <a:sym typeface="Century Gothic"/>
                        </a:rPr>
                        <a:t>Pearson’s r Correlation</a:t>
                      </a:r>
                      <a:endParaRPr lang="en-US" sz="1200" b="1" dirty="0">
                        <a:solidFill>
                          <a:schemeClr val="tx2">
                            <a:lumMod val="75000"/>
                          </a:schemeClr>
                        </a:solidFill>
                        <a:latin typeface="+mn-lt"/>
                        <a:ea typeface="Century Gothic"/>
                        <a:cs typeface="Century Gothic"/>
                        <a:sym typeface="Century Gothic"/>
                      </a:endParaRPr>
                    </a:p>
                  </a:txBody>
                  <a:tcPr marL="63500" marR="63500" marT="63500" marB="63500" anchor="ctr">
                    <a:solidFill>
                      <a:schemeClr val="tx2">
                        <a:lumMod val="95000"/>
                      </a:schemeClr>
                    </a:solidFill>
                  </a:tcPr>
                </a:tc>
                <a:tc>
                  <a:txBody>
                    <a:bodyPr/>
                    <a:lstStyle/>
                    <a:p>
                      <a:pPr lvl="0" algn="ctr" rtl="0">
                        <a:spcBef>
                          <a:spcPts val="0"/>
                        </a:spcBef>
                        <a:buNone/>
                      </a:pPr>
                      <a:r>
                        <a:rPr lang="en-US" sz="1200" b="1" dirty="0" smtClean="0">
                          <a:solidFill>
                            <a:schemeClr val="tx2">
                              <a:lumMod val="75000"/>
                            </a:schemeClr>
                          </a:solidFill>
                          <a:sym typeface="Century Gothic"/>
                        </a:rPr>
                        <a:t>P</a:t>
                      </a:r>
                      <a:endParaRPr lang="en-US" sz="1200" b="1" dirty="0">
                        <a:solidFill>
                          <a:schemeClr val="tx2">
                            <a:lumMod val="75000"/>
                          </a:schemeClr>
                        </a:solidFill>
                        <a:latin typeface="+mn-lt"/>
                        <a:ea typeface="Century Gothic"/>
                        <a:cs typeface="Century Gothic"/>
                        <a:sym typeface="Century Gothic"/>
                      </a:endParaRPr>
                    </a:p>
                  </a:txBody>
                  <a:tcPr marL="63500" marR="63500" marT="63500" marB="63500" anchor="ctr">
                    <a:solidFill>
                      <a:schemeClr val="tx2">
                        <a:lumMod val="95000"/>
                      </a:schemeClr>
                    </a:solidFill>
                  </a:tcPr>
                </a:tc>
                <a:tc>
                  <a:txBody>
                    <a:bodyPr/>
                    <a:lstStyle/>
                    <a:p>
                      <a:pPr lvl="0" algn="ctr" rtl="0">
                        <a:spcBef>
                          <a:spcPts val="0"/>
                        </a:spcBef>
                        <a:buNone/>
                      </a:pPr>
                      <a:r>
                        <a:rPr lang="en-US" sz="1200" b="1" dirty="0" smtClean="0">
                          <a:solidFill>
                            <a:schemeClr val="tx2">
                              <a:lumMod val="75000"/>
                            </a:schemeClr>
                          </a:solidFill>
                          <a:sym typeface="Century Gothic"/>
                        </a:rPr>
                        <a:t>CORR</a:t>
                      </a:r>
                      <a:endParaRPr lang="en-US" sz="1200" b="1" dirty="0">
                        <a:solidFill>
                          <a:schemeClr val="tx2">
                            <a:lumMod val="75000"/>
                          </a:schemeClr>
                        </a:solidFill>
                        <a:latin typeface="+mn-lt"/>
                        <a:ea typeface="Century Gothic"/>
                        <a:cs typeface="Century Gothic"/>
                        <a:sym typeface="Century Gothic"/>
                      </a:endParaRPr>
                    </a:p>
                  </a:txBody>
                  <a:tcPr marL="63500" marR="63500" marT="63500" marB="63500" anchor="ctr">
                    <a:solidFill>
                      <a:schemeClr val="tx2">
                        <a:lumMod val="95000"/>
                      </a:schemeClr>
                    </a:solidFill>
                  </a:tcPr>
                </a:tc>
              </a:tr>
              <a:tr h="348479">
                <a:tc>
                  <a:txBody>
                    <a:bodyPr/>
                    <a:lstStyle/>
                    <a:p>
                      <a:pPr lvl="0" algn="ctr" rtl="0">
                        <a:spcBef>
                          <a:spcPts val="0"/>
                        </a:spcBef>
                        <a:buNone/>
                      </a:pPr>
                      <a:r>
                        <a:rPr lang="en-US" sz="1200" dirty="0" smtClean="0">
                          <a:solidFill>
                            <a:schemeClr val="tx2">
                              <a:lumMod val="75000"/>
                            </a:schemeClr>
                          </a:solidFill>
                          <a:sym typeface="Century Gothic"/>
                        </a:rPr>
                        <a:t>Chl-a</a:t>
                      </a:r>
                      <a:endParaRPr lang="en-US" sz="1200" dirty="0">
                        <a:solidFill>
                          <a:schemeClr val="tx2">
                            <a:lumMod val="75000"/>
                          </a:schemeClr>
                        </a:solidFill>
                        <a:latin typeface="+mn-lt"/>
                        <a:ea typeface="Century Gothic"/>
                        <a:cs typeface="Century Gothic"/>
                        <a:sym typeface="Century Gothic"/>
                      </a:endParaRPr>
                    </a:p>
                  </a:txBody>
                  <a:tcPr marL="63500" marR="63500" marT="63500" marB="63500">
                    <a:solidFill>
                      <a:schemeClr val="tx2">
                        <a:lumMod val="95000"/>
                      </a:schemeClr>
                    </a:solidFill>
                  </a:tcPr>
                </a:tc>
                <a:tc>
                  <a:txBody>
                    <a:bodyPr/>
                    <a:lstStyle/>
                    <a:p>
                      <a:pPr algn="ctr"/>
                      <a:r>
                        <a:rPr lang="en-US" sz="1200" dirty="0" smtClean="0">
                          <a:solidFill>
                            <a:schemeClr val="tx2">
                              <a:lumMod val="75000"/>
                            </a:schemeClr>
                          </a:solidFill>
                        </a:rPr>
                        <a:t>-0.00397</a:t>
                      </a:r>
                      <a:endParaRPr lang="en-US" sz="1200" b="0" dirty="0">
                        <a:solidFill>
                          <a:schemeClr val="tx2">
                            <a:lumMod val="75000"/>
                          </a:schemeClr>
                        </a:solidFill>
                        <a:latin typeface="+mn-lt"/>
                      </a:endParaRPr>
                    </a:p>
                  </a:txBody>
                  <a:tcPr anchor="ctr">
                    <a:solidFill>
                      <a:schemeClr val="tx2">
                        <a:lumMod val="95000"/>
                      </a:schemeClr>
                    </a:solidFill>
                  </a:tcPr>
                </a:tc>
                <a:tc>
                  <a:txBody>
                    <a:bodyPr/>
                    <a:lstStyle/>
                    <a:p>
                      <a:pPr algn="ctr"/>
                      <a:r>
                        <a:rPr lang="en-US" sz="1200" dirty="0" smtClean="0">
                          <a:solidFill>
                            <a:schemeClr val="tx2">
                              <a:lumMod val="75000"/>
                            </a:schemeClr>
                          </a:solidFill>
                        </a:rPr>
                        <a:t>0.991</a:t>
                      </a:r>
                      <a:endParaRPr lang="en-US" sz="1200" b="0" dirty="0">
                        <a:solidFill>
                          <a:schemeClr val="tx2">
                            <a:lumMod val="75000"/>
                          </a:schemeClr>
                        </a:solidFill>
                        <a:latin typeface="+mn-lt"/>
                      </a:endParaRPr>
                    </a:p>
                  </a:txBody>
                  <a:tcPr anchor="ctr">
                    <a:solidFill>
                      <a:schemeClr val="tx2">
                        <a:lumMod val="95000"/>
                      </a:schemeClr>
                    </a:solidFill>
                  </a:tcPr>
                </a:tc>
                <a:tc>
                  <a:txBody>
                    <a:bodyPr/>
                    <a:lstStyle/>
                    <a:p>
                      <a:pPr algn="ctr"/>
                      <a:r>
                        <a:rPr lang="en-US" sz="1200" dirty="0" smtClean="0">
                          <a:solidFill>
                            <a:schemeClr val="tx2">
                              <a:lumMod val="75000"/>
                            </a:schemeClr>
                          </a:solidFill>
                        </a:rPr>
                        <a:t>-</a:t>
                      </a:r>
                      <a:r>
                        <a:rPr lang="en-US" sz="1200" baseline="0" dirty="0" smtClean="0">
                          <a:solidFill>
                            <a:schemeClr val="tx2">
                              <a:lumMod val="75000"/>
                            </a:schemeClr>
                          </a:solidFill>
                        </a:rPr>
                        <a:t> </a:t>
                      </a:r>
                      <a:r>
                        <a:rPr lang="en-US" sz="1200" dirty="0" smtClean="0">
                          <a:solidFill>
                            <a:schemeClr val="tx2">
                              <a:lumMod val="75000"/>
                            </a:schemeClr>
                          </a:solidFill>
                        </a:rPr>
                        <a:t>None</a:t>
                      </a:r>
                      <a:endParaRPr lang="en-US" sz="1200" b="0" dirty="0">
                        <a:solidFill>
                          <a:schemeClr val="tx2">
                            <a:lumMod val="75000"/>
                          </a:schemeClr>
                        </a:solidFill>
                        <a:latin typeface="+mn-lt"/>
                      </a:endParaRPr>
                    </a:p>
                  </a:txBody>
                  <a:tcPr anchor="ctr">
                    <a:solidFill>
                      <a:schemeClr val="tx2">
                        <a:lumMod val="95000"/>
                      </a:schemeClr>
                    </a:solidFill>
                  </a:tcPr>
                </a:tc>
              </a:tr>
              <a:tr h="318495">
                <a:tc>
                  <a:txBody>
                    <a:bodyPr/>
                    <a:lstStyle/>
                    <a:p>
                      <a:pPr lvl="0" algn="ctr" rtl="0">
                        <a:spcBef>
                          <a:spcPts val="0"/>
                        </a:spcBef>
                        <a:buNone/>
                      </a:pPr>
                      <a:r>
                        <a:rPr lang="en-US" sz="1200" dirty="0">
                          <a:solidFill>
                            <a:schemeClr val="tx2">
                              <a:lumMod val="75000"/>
                            </a:schemeClr>
                          </a:solidFill>
                          <a:sym typeface="Century Gothic"/>
                        </a:rPr>
                        <a:t>SST</a:t>
                      </a:r>
                      <a:endParaRPr lang="en-US" sz="1200" dirty="0">
                        <a:solidFill>
                          <a:schemeClr val="tx2">
                            <a:lumMod val="75000"/>
                          </a:schemeClr>
                        </a:solidFill>
                        <a:latin typeface="+mn-lt"/>
                        <a:ea typeface="Century Gothic"/>
                        <a:cs typeface="Century Gothic"/>
                        <a:sym typeface="Century Gothic"/>
                      </a:endParaRPr>
                    </a:p>
                  </a:txBody>
                  <a:tcPr marL="63500" marR="63500" marT="63500" marB="63500">
                    <a:solidFill>
                      <a:schemeClr val="tx2">
                        <a:lumMod val="95000"/>
                      </a:schemeClr>
                    </a:solidFill>
                  </a:tcPr>
                </a:tc>
                <a:tc>
                  <a:txBody>
                    <a:bodyPr/>
                    <a:lstStyle/>
                    <a:p>
                      <a:pPr algn="ctr"/>
                      <a:r>
                        <a:rPr lang="en-US" sz="1200" dirty="0" smtClean="0">
                          <a:solidFill>
                            <a:schemeClr val="tx2">
                              <a:lumMod val="75000"/>
                            </a:schemeClr>
                          </a:solidFill>
                        </a:rPr>
                        <a:t>0.551</a:t>
                      </a:r>
                      <a:endParaRPr lang="en-US" sz="1200" b="0" dirty="0">
                        <a:solidFill>
                          <a:schemeClr val="tx2">
                            <a:lumMod val="75000"/>
                          </a:schemeClr>
                        </a:solidFill>
                        <a:latin typeface="+mn-lt"/>
                      </a:endParaRPr>
                    </a:p>
                  </a:txBody>
                  <a:tcPr anchor="ctr">
                    <a:solidFill>
                      <a:schemeClr val="tx2">
                        <a:lumMod val="95000"/>
                      </a:schemeClr>
                    </a:solidFill>
                  </a:tcPr>
                </a:tc>
                <a:tc>
                  <a:txBody>
                    <a:bodyPr/>
                    <a:lstStyle/>
                    <a:p>
                      <a:pPr algn="ctr"/>
                      <a:r>
                        <a:rPr lang="en-US" sz="1200" dirty="0" smtClean="0">
                          <a:solidFill>
                            <a:schemeClr val="tx2">
                              <a:lumMod val="75000"/>
                            </a:schemeClr>
                          </a:solidFill>
                        </a:rPr>
                        <a:t>0.098</a:t>
                      </a:r>
                      <a:endParaRPr lang="en-US" sz="1200" b="0" dirty="0">
                        <a:solidFill>
                          <a:schemeClr val="tx2">
                            <a:lumMod val="75000"/>
                          </a:schemeClr>
                        </a:solidFill>
                        <a:latin typeface="+mn-lt"/>
                      </a:endParaRPr>
                    </a:p>
                  </a:txBody>
                  <a:tcPr anchor="ctr">
                    <a:solidFill>
                      <a:schemeClr val="tx2">
                        <a:lumMod val="95000"/>
                      </a:schemeClr>
                    </a:solidFill>
                  </a:tcPr>
                </a:tc>
                <a:tc>
                  <a:txBody>
                    <a:bodyPr/>
                    <a:lstStyle/>
                    <a:p>
                      <a:pPr algn="ctr"/>
                      <a:r>
                        <a:rPr lang="en-US" sz="1200" dirty="0" smtClean="0">
                          <a:solidFill>
                            <a:schemeClr val="tx2">
                              <a:lumMod val="75000"/>
                            </a:schemeClr>
                          </a:solidFill>
                        </a:rPr>
                        <a:t>+ Strong</a:t>
                      </a:r>
                      <a:endParaRPr lang="en-US" sz="1200" b="0" dirty="0">
                        <a:solidFill>
                          <a:schemeClr val="tx2">
                            <a:lumMod val="75000"/>
                          </a:schemeClr>
                        </a:solidFill>
                        <a:latin typeface="+mn-lt"/>
                      </a:endParaRPr>
                    </a:p>
                  </a:txBody>
                  <a:tcPr anchor="ctr">
                    <a:solidFill>
                      <a:schemeClr val="tx2">
                        <a:lumMod val="95000"/>
                      </a:schemeClr>
                    </a:solidFill>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70242760"/>
              </p:ext>
            </p:extLst>
          </p:nvPr>
        </p:nvGraphicFramePr>
        <p:xfrm>
          <a:off x="5705060" y="4261169"/>
          <a:ext cx="3352801" cy="1159734"/>
        </p:xfrm>
        <a:graphic>
          <a:graphicData uri="http://schemas.openxmlformats.org/drawingml/2006/table">
            <a:tbl>
              <a:tblPr>
                <a:tableStyleId>{21E4AEA4-8DFA-4A89-87EB-49C32662AFE0}</a:tableStyleId>
              </a:tblPr>
              <a:tblGrid>
                <a:gridCol w="902679"/>
                <a:gridCol w="1008185"/>
                <a:gridCol w="597876"/>
                <a:gridCol w="844061"/>
              </a:tblGrid>
              <a:tr h="478019">
                <a:tc>
                  <a:txBody>
                    <a:bodyPr/>
                    <a:lstStyle/>
                    <a:p>
                      <a:pPr lvl="0" algn="ctr" rtl="0">
                        <a:spcBef>
                          <a:spcPts val="0"/>
                        </a:spcBef>
                        <a:buNone/>
                      </a:pPr>
                      <a:r>
                        <a:rPr lang="en-US" sz="1200" b="1" dirty="0">
                          <a:solidFill>
                            <a:schemeClr val="tx2">
                              <a:lumMod val="75000"/>
                            </a:schemeClr>
                          </a:solidFill>
                          <a:latin typeface="+mn-lt"/>
                          <a:sym typeface="Century Gothic"/>
                        </a:rPr>
                        <a:t>Parameter</a:t>
                      </a:r>
                      <a:endParaRPr lang="en-US" sz="1200" b="1" dirty="0">
                        <a:solidFill>
                          <a:schemeClr val="tx2">
                            <a:lumMod val="75000"/>
                          </a:schemeClr>
                        </a:solidFill>
                        <a:latin typeface="+mn-lt"/>
                        <a:ea typeface="Century Gothic"/>
                        <a:cs typeface="Century Gothic"/>
                        <a:sym typeface="Century Gothic"/>
                      </a:endParaRPr>
                    </a:p>
                  </a:txBody>
                  <a:tcPr marL="63500" marR="63500" marT="63500" marB="63500" anchor="ctr">
                    <a:solidFill>
                      <a:schemeClr val="tx2">
                        <a:lumMod val="95000"/>
                      </a:schemeClr>
                    </a:solidFill>
                  </a:tcPr>
                </a:tc>
                <a:tc>
                  <a:txBody>
                    <a:bodyPr/>
                    <a:lstStyle/>
                    <a:p>
                      <a:pPr lvl="0" algn="ctr" rtl="0">
                        <a:spcBef>
                          <a:spcPts val="0"/>
                        </a:spcBef>
                        <a:buNone/>
                      </a:pPr>
                      <a:r>
                        <a:rPr lang="en-US" sz="1200" b="1" dirty="0">
                          <a:solidFill>
                            <a:schemeClr val="tx2">
                              <a:lumMod val="75000"/>
                            </a:schemeClr>
                          </a:solidFill>
                          <a:latin typeface="+mn-lt"/>
                          <a:sym typeface="Century Gothic"/>
                        </a:rPr>
                        <a:t>Pearson’s r Correlation</a:t>
                      </a:r>
                      <a:endParaRPr lang="en-US" sz="1200" b="1" dirty="0">
                        <a:solidFill>
                          <a:schemeClr val="tx2">
                            <a:lumMod val="75000"/>
                          </a:schemeClr>
                        </a:solidFill>
                        <a:latin typeface="+mn-lt"/>
                        <a:ea typeface="Century Gothic"/>
                        <a:cs typeface="Century Gothic"/>
                        <a:sym typeface="Century Gothic"/>
                      </a:endParaRPr>
                    </a:p>
                  </a:txBody>
                  <a:tcPr marL="63500" marR="63500" marT="63500" marB="63500" anchor="ctr">
                    <a:solidFill>
                      <a:schemeClr val="tx2">
                        <a:lumMod val="95000"/>
                      </a:schemeClr>
                    </a:solidFill>
                  </a:tcPr>
                </a:tc>
                <a:tc>
                  <a:txBody>
                    <a:bodyPr/>
                    <a:lstStyle/>
                    <a:p>
                      <a:pPr lvl="0" algn="ctr" rtl="0">
                        <a:spcBef>
                          <a:spcPts val="0"/>
                        </a:spcBef>
                        <a:buNone/>
                      </a:pPr>
                      <a:r>
                        <a:rPr lang="en-US" sz="1200" b="1" dirty="0" smtClean="0">
                          <a:solidFill>
                            <a:schemeClr val="tx2">
                              <a:lumMod val="75000"/>
                            </a:schemeClr>
                          </a:solidFill>
                          <a:latin typeface="+mn-lt"/>
                          <a:sym typeface="Century Gothic"/>
                        </a:rPr>
                        <a:t>P</a:t>
                      </a:r>
                      <a:endParaRPr lang="en-US" sz="1200" b="1" dirty="0">
                        <a:solidFill>
                          <a:schemeClr val="tx2">
                            <a:lumMod val="75000"/>
                          </a:schemeClr>
                        </a:solidFill>
                        <a:latin typeface="+mn-lt"/>
                        <a:ea typeface="Century Gothic"/>
                        <a:cs typeface="Century Gothic"/>
                        <a:sym typeface="Century Gothic"/>
                      </a:endParaRPr>
                    </a:p>
                  </a:txBody>
                  <a:tcPr marL="63500" marR="63500" marT="63500" marB="63500" anchor="ctr">
                    <a:solidFill>
                      <a:schemeClr val="tx2">
                        <a:lumMod val="95000"/>
                      </a:schemeClr>
                    </a:solidFill>
                  </a:tcPr>
                </a:tc>
                <a:tc>
                  <a:txBody>
                    <a:bodyPr/>
                    <a:lstStyle/>
                    <a:p>
                      <a:pPr lvl="0" algn="ctr" rtl="0">
                        <a:spcBef>
                          <a:spcPts val="0"/>
                        </a:spcBef>
                        <a:buNone/>
                      </a:pPr>
                      <a:r>
                        <a:rPr lang="en-US" sz="1200" b="1" dirty="0" smtClean="0">
                          <a:solidFill>
                            <a:schemeClr val="tx2">
                              <a:lumMod val="75000"/>
                            </a:schemeClr>
                          </a:solidFill>
                          <a:latin typeface="+mn-lt"/>
                          <a:sym typeface="Century Gothic"/>
                        </a:rPr>
                        <a:t>CORR</a:t>
                      </a:r>
                      <a:endParaRPr lang="en-US" sz="1200" b="1" dirty="0">
                        <a:solidFill>
                          <a:schemeClr val="tx2">
                            <a:lumMod val="75000"/>
                          </a:schemeClr>
                        </a:solidFill>
                        <a:latin typeface="+mn-lt"/>
                        <a:ea typeface="Century Gothic"/>
                        <a:cs typeface="Century Gothic"/>
                        <a:sym typeface="Century Gothic"/>
                      </a:endParaRPr>
                    </a:p>
                  </a:txBody>
                  <a:tcPr marL="63500" marR="63500" marT="63500" marB="63500" anchor="ctr">
                    <a:solidFill>
                      <a:schemeClr val="tx2">
                        <a:lumMod val="95000"/>
                      </a:schemeClr>
                    </a:solidFill>
                  </a:tcPr>
                </a:tc>
              </a:tr>
              <a:tr h="348479">
                <a:tc>
                  <a:txBody>
                    <a:bodyPr/>
                    <a:lstStyle/>
                    <a:p>
                      <a:pPr lvl="0" algn="ctr" rtl="0">
                        <a:spcBef>
                          <a:spcPts val="0"/>
                        </a:spcBef>
                        <a:buNone/>
                      </a:pPr>
                      <a:r>
                        <a:rPr lang="en-US" sz="1200" dirty="0" smtClean="0">
                          <a:solidFill>
                            <a:schemeClr val="tx2">
                              <a:lumMod val="75000"/>
                            </a:schemeClr>
                          </a:solidFill>
                          <a:latin typeface="+mn-lt"/>
                          <a:sym typeface="Century Gothic"/>
                        </a:rPr>
                        <a:t>Chl-a</a:t>
                      </a:r>
                      <a:endParaRPr lang="en-US" sz="1200" dirty="0">
                        <a:solidFill>
                          <a:schemeClr val="tx2">
                            <a:lumMod val="75000"/>
                          </a:schemeClr>
                        </a:solidFill>
                        <a:latin typeface="+mn-lt"/>
                        <a:ea typeface="Century Gothic"/>
                        <a:cs typeface="Century Gothic"/>
                        <a:sym typeface="Century Gothic"/>
                      </a:endParaRPr>
                    </a:p>
                  </a:txBody>
                  <a:tcPr marL="63500" marR="63500" marT="63500" marB="63500">
                    <a:solidFill>
                      <a:schemeClr val="tx2">
                        <a:lumMod val="95000"/>
                      </a:schemeClr>
                    </a:solidFill>
                  </a:tcPr>
                </a:tc>
                <a:tc>
                  <a:txBody>
                    <a:bodyPr/>
                    <a:lstStyle/>
                    <a:p>
                      <a:pPr algn="ctr"/>
                      <a:r>
                        <a:rPr lang="en-US" sz="1200" dirty="0" smtClean="0">
                          <a:solidFill>
                            <a:schemeClr val="tx2">
                              <a:lumMod val="75000"/>
                            </a:schemeClr>
                          </a:solidFill>
                          <a:latin typeface="+mn-lt"/>
                        </a:rPr>
                        <a:t>-0.308</a:t>
                      </a:r>
                      <a:endParaRPr lang="en-US" sz="1200" b="0" dirty="0">
                        <a:solidFill>
                          <a:schemeClr val="tx2">
                            <a:lumMod val="75000"/>
                          </a:schemeClr>
                        </a:solidFill>
                        <a:latin typeface="+mn-lt"/>
                      </a:endParaRPr>
                    </a:p>
                  </a:txBody>
                  <a:tcPr anchor="ctr">
                    <a:solidFill>
                      <a:schemeClr val="tx2">
                        <a:lumMod val="95000"/>
                      </a:schemeClr>
                    </a:solidFill>
                  </a:tcPr>
                </a:tc>
                <a:tc>
                  <a:txBody>
                    <a:bodyPr/>
                    <a:lstStyle/>
                    <a:p>
                      <a:pPr algn="ctr"/>
                      <a:r>
                        <a:rPr lang="en-US" sz="1200" dirty="0" smtClean="0">
                          <a:solidFill>
                            <a:schemeClr val="tx2">
                              <a:lumMod val="75000"/>
                            </a:schemeClr>
                          </a:solidFill>
                          <a:latin typeface="+mn-lt"/>
                        </a:rPr>
                        <a:t>0.419</a:t>
                      </a:r>
                      <a:endParaRPr lang="en-US" sz="1200" b="0" dirty="0">
                        <a:solidFill>
                          <a:schemeClr val="tx2">
                            <a:lumMod val="75000"/>
                          </a:schemeClr>
                        </a:solidFill>
                        <a:latin typeface="+mn-lt"/>
                      </a:endParaRPr>
                    </a:p>
                  </a:txBody>
                  <a:tcPr anchor="ctr">
                    <a:solidFill>
                      <a:schemeClr val="tx2">
                        <a:lumMod val="95000"/>
                      </a:schemeClr>
                    </a:solidFill>
                  </a:tcPr>
                </a:tc>
                <a:tc>
                  <a:txBody>
                    <a:bodyPr/>
                    <a:lstStyle/>
                    <a:p>
                      <a:pPr marL="0" indent="0" algn="ctr">
                        <a:buFontTx/>
                        <a:buNone/>
                      </a:pPr>
                      <a:r>
                        <a:rPr lang="en-US" sz="1200" dirty="0" smtClean="0">
                          <a:solidFill>
                            <a:schemeClr val="tx2">
                              <a:lumMod val="75000"/>
                            </a:schemeClr>
                          </a:solidFill>
                          <a:latin typeface="+mn-lt"/>
                        </a:rPr>
                        <a:t>-</a:t>
                      </a:r>
                      <a:r>
                        <a:rPr lang="en-US" sz="1200" baseline="0" dirty="0" smtClean="0">
                          <a:solidFill>
                            <a:schemeClr val="tx2">
                              <a:lumMod val="75000"/>
                            </a:schemeClr>
                          </a:solidFill>
                          <a:latin typeface="+mn-lt"/>
                        </a:rPr>
                        <a:t> </a:t>
                      </a:r>
                      <a:r>
                        <a:rPr lang="en-US" sz="1200" dirty="0" smtClean="0">
                          <a:solidFill>
                            <a:schemeClr val="tx2">
                              <a:lumMod val="75000"/>
                            </a:schemeClr>
                          </a:solidFill>
                          <a:latin typeface="+mn-lt"/>
                        </a:rPr>
                        <a:t>Mod</a:t>
                      </a:r>
                      <a:endParaRPr lang="en-US" sz="1200" b="0" dirty="0">
                        <a:solidFill>
                          <a:schemeClr val="tx2">
                            <a:lumMod val="75000"/>
                          </a:schemeClr>
                        </a:solidFill>
                        <a:latin typeface="+mn-lt"/>
                      </a:endParaRPr>
                    </a:p>
                  </a:txBody>
                  <a:tcPr anchor="ctr">
                    <a:solidFill>
                      <a:schemeClr val="tx2">
                        <a:lumMod val="95000"/>
                      </a:schemeClr>
                    </a:solidFill>
                  </a:tcPr>
                </a:tc>
              </a:tr>
              <a:tr h="318495">
                <a:tc>
                  <a:txBody>
                    <a:bodyPr/>
                    <a:lstStyle/>
                    <a:p>
                      <a:pPr lvl="0" algn="ctr" rtl="0">
                        <a:spcBef>
                          <a:spcPts val="0"/>
                        </a:spcBef>
                        <a:buNone/>
                      </a:pPr>
                      <a:r>
                        <a:rPr lang="en-US" sz="1200" dirty="0">
                          <a:solidFill>
                            <a:schemeClr val="tx2">
                              <a:lumMod val="75000"/>
                            </a:schemeClr>
                          </a:solidFill>
                          <a:latin typeface="+mn-lt"/>
                          <a:sym typeface="Century Gothic"/>
                        </a:rPr>
                        <a:t>SST</a:t>
                      </a:r>
                      <a:endParaRPr lang="en-US" sz="1200" dirty="0">
                        <a:solidFill>
                          <a:schemeClr val="tx2">
                            <a:lumMod val="75000"/>
                          </a:schemeClr>
                        </a:solidFill>
                        <a:latin typeface="+mn-lt"/>
                        <a:ea typeface="Century Gothic"/>
                        <a:cs typeface="Century Gothic"/>
                        <a:sym typeface="Century Gothic"/>
                      </a:endParaRPr>
                    </a:p>
                  </a:txBody>
                  <a:tcPr marL="63500" marR="63500" marT="63500" marB="63500">
                    <a:solidFill>
                      <a:schemeClr val="tx2">
                        <a:lumMod val="95000"/>
                      </a:schemeClr>
                    </a:solidFill>
                  </a:tcPr>
                </a:tc>
                <a:tc>
                  <a:txBody>
                    <a:bodyPr/>
                    <a:lstStyle/>
                    <a:p>
                      <a:pPr algn="ctr"/>
                      <a:r>
                        <a:rPr lang="en-US" sz="1200" dirty="0" smtClean="0">
                          <a:solidFill>
                            <a:schemeClr val="tx2">
                              <a:lumMod val="75000"/>
                            </a:schemeClr>
                          </a:solidFill>
                          <a:latin typeface="+mn-lt"/>
                        </a:rPr>
                        <a:t>0.525</a:t>
                      </a:r>
                      <a:endParaRPr lang="en-US" sz="1200" b="0" dirty="0">
                        <a:solidFill>
                          <a:schemeClr val="tx2">
                            <a:lumMod val="75000"/>
                          </a:schemeClr>
                        </a:solidFill>
                        <a:latin typeface="+mn-lt"/>
                      </a:endParaRPr>
                    </a:p>
                  </a:txBody>
                  <a:tcPr anchor="ctr">
                    <a:solidFill>
                      <a:schemeClr val="tx2">
                        <a:lumMod val="95000"/>
                      </a:schemeClr>
                    </a:solidFill>
                  </a:tcPr>
                </a:tc>
                <a:tc>
                  <a:txBody>
                    <a:bodyPr/>
                    <a:lstStyle/>
                    <a:p>
                      <a:pPr algn="ctr"/>
                      <a:r>
                        <a:rPr lang="en-US" sz="1200" dirty="0" smtClean="0">
                          <a:solidFill>
                            <a:schemeClr val="tx2">
                              <a:lumMod val="75000"/>
                            </a:schemeClr>
                          </a:solidFill>
                          <a:latin typeface="+mn-lt"/>
                        </a:rPr>
                        <a:t>0.648</a:t>
                      </a:r>
                      <a:endParaRPr lang="en-US" sz="1200" b="0" dirty="0">
                        <a:solidFill>
                          <a:schemeClr val="tx2">
                            <a:lumMod val="75000"/>
                          </a:schemeClr>
                        </a:solidFill>
                        <a:latin typeface="+mn-lt"/>
                      </a:endParaRPr>
                    </a:p>
                  </a:txBody>
                  <a:tcPr anchor="ctr">
                    <a:solidFill>
                      <a:schemeClr val="tx2">
                        <a:lumMod val="95000"/>
                      </a:schemeClr>
                    </a:solidFill>
                  </a:tcPr>
                </a:tc>
                <a:tc>
                  <a:txBody>
                    <a:bodyPr/>
                    <a:lstStyle/>
                    <a:p>
                      <a:pPr algn="ctr"/>
                      <a:r>
                        <a:rPr lang="en-US" sz="1200" dirty="0" smtClean="0">
                          <a:solidFill>
                            <a:schemeClr val="tx2">
                              <a:lumMod val="75000"/>
                            </a:schemeClr>
                          </a:solidFill>
                          <a:latin typeface="+mn-lt"/>
                        </a:rPr>
                        <a:t>+ Strong</a:t>
                      </a:r>
                      <a:endParaRPr lang="en-US" sz="1200" b="0" dirty="0">
                        <a:solidFill>
                          <a:schemeClr val="tx2">
                            <a:lumMod val="75000"/>
                          </a:schemeClr>
                        </a:solidFill>
                        <a:latin typeface="+mn-lt"/>
                      </a:endParaRPr>
                    </a:p>
                  </a:txBody>
                  <a:tcPr anchor="ctr">
                    <a:solidFill>
                      <a:schemeClr val="tx2">
                        <a:lumMod val="95000"/>
                      </a:schemeClr>
                    </a:solidFill>
                  </a:tcPr>
                </a:tc>
              </a:tr>
            </a:tbl>
          </a:graphicData>
        </a:graphic>
      </p:graphicFrame>
      <p:sp>
        <p:nvSpPr>
          <p:cNvPr id="178" name="Shape 178"/>
          <p:cNvSpPr txBox="1">
            <a:spLocks noGrp="1"/>
          </p:cNvSpPr>
          <p:nvPr>
            <p:ph type="body" idx="1"/>
          </p:nvPr>
        </p:nvSpPr>
        <p:spPr>
          <a:xfrm>
            <a:off x="580647" y="572084"/>
            <a:ext cx="7982700" cy="7040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baseline="0" dirty="0" smtClean="0">
                <a:solidFill>
                  <a:schemeClr val="accent1"/>
                </a:solidFill>
                <a:latin typeface="+mj-lt"/>
                <a:ea typeface="Questrial"/>
                <a:cs typeface="Questrial"/>
                <a:sym typeface="Questrial"/>
              </a:rPr>
              <a:t>Stranding</a:t>
            </a:r>
            <a:r>
              <a:rPr lang="en-US" sz="4000" b="1" dirty="0" smtClean="0">
                <a:solidFill>
                  <a:schemeClr val="accent1"/>
                </a:solidFill>
                <a:latin typeface="+mj-lt"/>
                <a:ea typeface="Questrial"/>
                <a:cs typeface="Questrial"/>
                <a:sym typeface="Questrial"/>
              </a:rPr>
              <a:t>: Results </a:t>
            </a:r>
            <a:endParaRPr lang="en-US" sz="4000" b="1" dirty="0">
              <a:solidFill>
                <a:schemeClr val="accent1"/>
              </a:solidFill>
              <a:latin typeface="+mj-lt"/>
              <a:ea typeface="Questrial"/>
              <a:cs typeface="Questrial"/>
              <a:sym typeface="Questrial"/>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783" y="1676400"/>
            <a:ext cx="5631567" cy="434926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171747684"/>
              </p:ext>
            </p:extLst>
          </p:nvPr>
        </p:nvGraphicFramePr>
        <p:xfrm>
          <a:off x="5705060" y="4261169"/>
          <a:ext cx="3352801" cy="1159734"/>
        </p:xfrm>
        <a:graphic>
          <a:graphicData uri="http://schemas.openxmlformats.org/drawingml/2006/table">
            <a:tbl>
              <a:tblPr>
                <a:noFill/>
                <a:tableStyleId>{76DEA7D7-A8CA-4C99-8529-A73FEB51DDB6}</a:tableStyleId>
              </a:tblPr>
              <a:tblGrid>
                <a:gridCol w="902679"/>
                <a:gridCol w="1008185"/>
                <a:gridCol w="597876"/>
                <a:gridCol w="844061"/>
              </a:tblGrid>
              <a:tr h="478019">
                <a:tc>
                  <a:txBody>
                    <a:bodyPr/>
                    <a:lstStyle/>
                    <a:p>
                      <a:pPr lvl="0" algn="ctr" rtl="0">
                        <a:spcBef>
                          <a:spcPts val="0"/>
                        </a:spcBef>
                        <a:buNone/>
                      </a:pPr>
                      <a:r>
                        <a:rPr lang="en-US" sz="1200" b="1" dirty="0">
                          <a:solidFill>
                            <a:schemeClr val="tx1">
                              <a:lumMod val="75000"/>
                            </a:schemeClr>
                          </a:solidFill>
                          <a:latin typeface="+mn-lt"/>
                          <a:ea typeface="Century Gothic"/>
                          <a:cs typeface="Century Gothic"/>
                          <a:sym typeface="Century Gothic"/>
                        </a:rPr>
                        <a:t>Parameter</a:t>
                      </a:r>
                    </a:p>
                  </a:txBody>
                  <a:tcPr marL="63500" marR="63500" marT="63500" marB="63500" anchor="ctr">
                    <a:solidFill>
                      <a:schemeClr val="tx2">
                        <a:lumMod val="85000"/>
                      </a:schemeClr>
                    </a:solidFill>
                  </a:tcPr>
                </a:tc>
                <a:tc>
                  <a:txBody>
                    <a:bodyPr/>
                    <a:lstStyle/>
                    <a:p>
                      <a:pPr lvl="0" algn="ctr" rtl="0">
                        <a:spcBef>
                          <a:spcPts val="0"/>
                        </a:spcBef>
                        <a:buNone/>
                      </a:pPr>
                      <a:r>
                        <a:rPr lang="en-US" sz="1200" b="1" dirty="0">
                          <a:solidFill>
                            <a:schemeClr val="tx1">
                              <a:lumMod val="75000"/>
                            </a:schemeClr>
                          </a:solidFill>
                          <a:latin typeface="+mn-lt"/>
                          <a:ea typeface="Century Gothic"/>
                          <a:cs typeface="Century Gothic"/>
                          <a:sym typeface="Century Gothic"/>
                        </a:rPr>
                        <a:t>Pearson’s r Correlation</a:t>
                      </a:r>
                    </a:p>
                  </a:txBody>
                  <a:tcPr marL="63500" marR="63500" marT="63500" marB="63500" anchor="ctr">
                    <a:solidFill>
                      <a:schemeClr val="tx2">
                        <a:lumMod val="85000"/>
                      </a:schemeClr>
                    </a:solidFill>
                  </a:tcPr>
                </a:tc>
                <a:tc>
                  <a:txBody>
                    <a:bodyPr/>
                    <a:lstStyle/>
                    <a:p>
                      <a:pPr lvl="0" algn="ctr" rtl="0">
                        <a:spcBef>
                          <a:spcPts val="0"/>
                        </a:spcBef>
                        <a:buNone/>
                      </a:pPr>
                      <a:r>
                        <a:rPr lang="en-US" sz="1200" b="1" dirty="0" smtClean="0">
                          <a:solidFill>
                            <a:schemeClr val="tx1">
                              <a:lumMod val="75000"/>
                            </a:schemeClr>
                          </a:solidFill>
                          <a:latin typeface="+mn-lt"/>
                          <a:ea typeface="Century Gothic"/>
                          <a:cs typeface="Century Gothic"/>
                          <a:sym typeface="Century Gothic"/>
                        </a:rPr>
                        <a:t>P</a:t>
                      </a:r>
                      <a:endParaRPr lang="en-US" sz="1200" b="1" dirty="0">
                        <a:solidFill>
                          <a:schemeClr val="tx1">
                            <a:lumMod val="75000"/>
                          </a:schemeClr>
                        </a:solidFill>
                        <a:latin typeface="+mn-lt"/>
                        <a:ea typeface="Century Gothic"/>
                        <a:cs typeface="Century Gothic"/>
                        <a:sym typeface="Century Gothic"/>
                      </a:endParaRPr>
                    </a:p>
                  </a:txBody>
                  <a:tcPr marL="63500" marR="63500" marT="63500" marB="63500" anchor="ctr">
                    <a:solidFill>
                      <a:schemeClr val="tx2">
                        <a:lumMod val="85000"/>
                      </a:schemeClr>
                    </a:solidFill>
                  </a:tcPr>
                </a:tc>
                <a:tc>
                  <a:txBody>
                    <a:bodyPr/>
                    <a:lstStyle/>
                    <a:p>
                      <a:pPr lvl="0" algn="ctr" rtl="0">
                        <a:spcBef>
                          <a:spcPts val="0"/>
                        </a:spcBef>
                        <a:buNone/>
                      </a:pPr>
                      <a:r>
                        <a:rPr lang="en-US" sz="1200" b="1" dirty="0" smtClean="0">
                          <a:solidFill>
                            <a:schemeClr val="tx1">
                              <a:lumMod val="75000"/>
                            </a:schemeClr>
                          </a:solidFill>
                          <a:latin typeface="+mn-lt"/>
                          <a:ea typeface="Century Gothic"/>
                          <a:cs typeface="Century Gothic"/>
                          <a:sym typeface="Century Gothic"/>
                        </a:rPr>
                        <a:t>CORR</a:t>
                      </a:r>
                      <a:endParaRPr lang="en-US" sz="1200" b="1" dirty="0">
                        <a:solidFill>
                          <a:schemeClr val="tx1">
                            <a:lumMod val="75000"/>
                          </a:schemeClr>
                        </a:solidFill>
                        <a:latin typeface="+mn-lt"/>
                        <a:ea typeface="Century Gothic"/>
                        <a:cs typeface="Century Gothic"/>
                        <a:sym typeface="Century Gothic"/>
                      </a:endParaRPr>
                    </a:p>
                  </a:txBody>
                  <a:tcPr marL="63500" marR="63500" marT="63500" marB="63500" anchor="ctr">
                    <a:solidFill>
                      <a:schemeClr val="tx2">
                        <a:lumMod val="85000"/>
                      </a:schemeClr>
                    </a:solidFill>
                  </a:tcPr>
                </a:tc>
              </a:tr>
              <a:tr h="348479">
                <a:tc>
                  <a:txBody>
                    <a:bodyPr/>
                    <a:lstStyle/>
                    <a:p>
                      <a:pPr lvl="0" algn="ctr" rtl="0">
                        <a:spcBef>
                          <a:spcPts val="0"/>
                        </a:spcBef>
                        <a:buNone/>
                      </a:pPr>
                      <a:r>
                        <a:rPr lang="en-US" sz="1200" dirty="0" smtClean="0">
                          <a:solidFill>
                            <a:schemeClr val="tx1">
                              <a:lumMod val="75000"/>
                            </a:schemeClr>
                          </a:solidFill>
                          <a:latin typeface="+mn-lt"/>
                          <a:ea typeface="Century Gothic"/>
                          <a:cs typeface="Century Gothic"/>
                          <a:sym typeface="Century Gothic"/>
                        </a:rPr>
                        <a:t>Chl-a</a:t>
                      </a:r>
                      <a:endParaRPr lang="en-US" sz="1200" dirty="0">
                        <a:solidFill>
                          <a:schemeClr val="tx1">
                            <a:lumMod val="75000"/>
                          </a:schemeClr>
                        </a:solidFill>
                        <a:latin typeface="+mn-lt"/>
                        <a:ea typeface="Century Gothic"/>
                        <a:cs typeface="Century Gothic"/>
                        <a:sym typeface="Century Gothic"/>
                      </a:endParaRPr>
                    </a:p>
                  </a:txBody>
                  <a:tcPr marL="63500" marR="63500" marT="63500" marB="63500"/>
                </a:tc>
                <a:tc>
                  <a:txBody>
                    <a:bodyPr/>
                    <a:lstStyle/>
                    <a:p>
                      <a:pPr algn="ctr"/>
                      <a:r>
                        <a:rPr lang="en-US" sz="1200" b="0" dirty="0" smtClean="0">
                          <a:solidFill>
                            <a:schemeClr val="tx1">
                              <a:lumMod val="75000"/>
                            </a:schemeClr>
                          </a:solidFill>
                          <a:latin typeface="+mn-lt"/>
                        </a:rPr>
                        <a:t>-0.308</a:t>
                      </a:r>
                      <a:endParaRPr lang="en-US" sz="1200" b="0" dirty="0">
                        <a:solidFill>
                          <a:schemeClr val="tx1">
                            <a:lumMod val="75000"/>
                          </a:schemeClr>
                        </a:solidFill>
                        <a:latin typeface="+mn-lt"/>
                      </a:endParaRPr>
                    </a:p>
                  </a:txBody>
                  <a:tcPr anchor="ctr"/>
                </a:tc>
                <a:tc>
                  <a:txBody>
                    <a:bodyPr/>
                    <a:lstStyle/>
                    <a:p>
                      <a:pPr algn="ctr"/>
                      <a:r>
                        <a:rPr lang="en-US" sz="1200" b="0" dirty="0" smtClean="0">
                          <a:solidFill>
                            <a:schemeClr val="tx1">
                              <a:lumMod val="75000"/>
                            </a:schemeClr>
                          </a:solidFill>
                          <a:latin typeface="+mn-lt"/>
                        </a:rPr>
                        <a:t>0.419</a:t>
                      </a:r>
                      <a:endParaRPr lang="en-US" sz="1200" b="0" dirty="0">
                        <a:solidFill>
                          <a:schemeClr val="tx1">
                            <a:lumMod val="75000"/>
                          </a:schemeClr>
                        </a:solidFill>
                        <a:latin typeface="+mn-lt"/>
                      </a:endParaRPr>
                    </a:p>
                  </a:txBody>
                  <a:tcPr anchor="ctr"/>
                </a:tc>
                <a:tc>
                  <a:txBody>
                    <a:bodyPr/>
                    <a:lstStyle/>
                    <a:p>
                      <a:pPr marL="0" indent="0" algn="ctr">
                        <a:buFontTx/>
                        <a:buNone/>
                      </a:pPr>
                      <a:r>
                        <a:rPr lang="en-US" sz="1200" b="0" dirty="0" smtClean="0">
                          <a:solidFill>
                            <a:schemeClr val="tx1">
                              <a:lumMod val="75000"/>
                            </a:schemeClr>
                          </a:solidFill>
                          <a:latin typeface="+mn-lt"/>
                        </a:rPr>
                        <a:t>-</a:t>
                      </a:r>
                      <a:r>
                        <a:rPr lang="en-US" sz="1200" b="0" baseline="0" dirty="0" smtClean="0">
                          <a:solidFill>
                            <a:schemeClr val="tx1">
                              <a:lumMod val="75000"/>
                            </a:schemeClr>
                          </a:solidFill>
                          <a:latin typeface="+mn-lt"/>
                        </a:rPr>
                        <a:t> </a:t>
                      </a:r>
                      <a:r>
                        <a:rPr lang="en-US" sz="1200" b="0" dirty="0" smtClean="0">
                          <a:solidFill>
                            <a:schemeClr val="tx1">
                              <a:lumMod val="75000"/>
                            </a:schemeClr>
                          </a:solidFill>
                          <a:latin typeface="+mn-lt"/>
                        </a:rPr>
                        <a:t>Mod</a:t>
                      </a:r>
                      <a:endParaRPr lang="en-US" sz="1200" b="0" dirty="0">
                        <a:solidFill>
                          <a:schemeClr val="tx1">
                            <a:lumMod val="75000"/>
                          </a:schemeClr>
                        </a:solidFill>
                        <a:latin typeface="+mn-lt"/>
                      </a:endParaRPr>
                    </a:p>
                  </a:txBody>
                  <a:tcPr anchor="ctr"/>
                </a:tc>
              </a:tr>
              <a:tr h="318495">
                <a:tc>
                  <a:txBody>
                    <a:bodyPr/>
                    <a:lstStyle/>
                    <a:p>
                      <a:pPr lvl="0" algn="ctr" rtl="0">
                        <a:spcBef>
                          <a:spcPts val="0"/>
                        </a:spcBef>
                        <a:buNone/>
                      </a:pPr>
                      <a:r>
                        <a:rPr lang="en-US" sz="1200" dirty="0">
                          <a:solidFill>
                            <a:schemeClr val="tx1">
                              <a:lumMod val="75000"/>
                            </a:schemeClr>
                          </a:solidFill>
                          <a:latin typeface="+mn-lt"/>
                          <a:ea typeface="Century Gothic"/>
                          <a:cs typeface="Century Gothic"/>
                          <a:sym typeface="Century Gothic"/>
                        </a:rPr>
                        <a:t>SST</a:t>
                      </a:r>
                    </a:p>
                  </a:txBody>
                  <a:tcPr marL="63500" marR="63500" marT="63500" marB="63500"/>
                </a:tc>
                <a:tc>
                  <a:txBody>
                    <a:bodyPr/>
                    <a:lstStyle/>
                    <a:p>
                      <a:pPr algn="ctr"/>
                      <a:r>
                        <a:rPr lang="en-US" sz="1200" b="0" dirty="0" smtClean="0">
                          <a:solidFill>
                            <a:schemeClr val="tx1">
                              <a:lumMod val="75000"/>
                            </a:schemeClr>
                          </a:solidFill>
                          <a:latin typeface="+mn-lt"/>
                        </a:rPr>
                        <a:t>0.525</a:t>
                      </a:r>
                      <a:endParaRPr lang="en-US" sz="1200" b="0" dirty="0">
                        <a:solidFill>
                          <a:schemeClr val="tx1">
                            <a:lumMod val="75000"/>
                          </a:schemeClr>
                        </a:solidFill>
                        <a:latin typeface="+mn-lt"/>
                      </a:endParaRPr>
                    </a:p>
                  </a:txBody>
                  <a:tcPr anchor="ctr"/>
                </a:tc>
                <a:tc>
                  <a:txBody>
                    <a:bodyPr/>
                    <a:lstStyle/>
                    <a:p>
                      <a:pPr algn="ctr"/>
                      <a:r>
                        <a:rPr lang="en-US" sz="1200" b="0" dirty="0" smtClean="0">
                          <a:solidFill>
                            <a:schemeClr val="tx1">
                              <a:lumMod val="75000"/>
                            </a:schemeClr>
                          </a:solidFill>
                          <a:latin typeface="+mn-lt"/>
                        </a:rPr>
                        <a:t>0.648</a:t>
                      </a:r>
                      <a:endParaRPr lang="en-US" sz="1200" b="0" dirty="0">
                        <a:solidFill>
                          <a:schemeClr val="tx1">
                            <a:lumMod val="75000"/>
                          </a:schemeClr>
                        </a:solidFill>
                        <a:latin typeface="+mn-lt"/>
                      </a:endParaRPr>
                    </a:p>
                  </a:txBody>
                  <a:tcPr anchor="ctr"/>
                </a:tc>
                <a:tc>
                  <a:txBody>
                    <a:bodyPr/>
                    <a:lstStyle/>
                    <a:p>
                      <a:pPr algn="ctr"/>
                      <a:r>
                        <a:rPr lang="en-US" sz="1200" b="0" dirty="0" smtClean="0">
                          <a:solidFill>
                            <a:schemeClr val="tx1">
                              <a:lumMod val="75000"/>
                            </a:schemeClr>
                          </a:solidFill>
                          <a:latin typeface="+mn-lt"/>
                        </a:rPr>
                        <a:t>+ Strong</a:t>
                      </a:r>
                      <a:endParaRPr lang="en-US" sz="1200" b="0" dirty="0">
                        <a:solidFill>
                          <a:schemeClr val="tx1">
                            <a:lumMod val="75000"/>
                          </a:schemeClr>
                        </a:solidFill>
                        <a:latin typeface="+mn-lt"/>
                      </a:endParaRPr>
                    </a:p>
                  </a:txBody>
                  <a:tcPr anchor="ctr"/>
                </a:tc>
              </a:tr>
            </a:tbl>
          </a:graphicData>
        </a:graphic>
      </p:graphicFrame>
      <p:sp>
        <p:nvSpPr>
          <p:cNvPr id="9" name="Rectangle 8"/>
          <p:cNvSpPr/>
          <p:nvPr/>
        </p:nvSpPr>
        <p:spPr>
          <a:xfrm>
            <a:off x="5705060" y="5104380"/>
            <a:ext cx="3369366" cy="316523"/>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2099950139"/>
              </p:ext>
            </p:extLst>
          </p:nvPr>
        </p:nvGraphicFramePr>
        <p:xfrm>
          <a:off x="5705060" y="2121348"/>
          <a:ext cx="3352801" cy="1159734"/>
        </p:xfrm>
        <a:graphic>
          <a:graphicData uri="http://schemas.openxmlformats.org/drawingml/2006/table">
            <a:tbl>
              <a:tblPr>
                <a:noFill/>
                <a:tableStyleId>{76DEA7D7-A8CA-4C99-8529-A73FEB51DDB6}</a:tableStyleId>
              </a:tblPr>
              <a:tblGrid>
                <a:gridCol w="902679"/>
                <a:gridCol w="1008185"/>
                <a:gridCol w="597876"/>
                <a:gridCol w="844061"/>
              </a:tblGrid>
              <a:tr h="478019">
                <a:tc>
                  <a:txBody>
                    <a:bodyPr/>
                    <a:lstStyle/>
                    <a:p>
                      <a:pPr lvl="0" algn="ctr" rtl="0">
                        <a:spcBef>
                          <a:spcPts val="0"/>
                        </a:spcBef>
                        <a:buNone/>
                      </a:pPr>
                      <a:r>
                        <a:rPr lang="en-US" sz="1200" b="1" dirty="0">
                          <a:solidFill>
                            <a:schemeClr val="tx1">
                              <a:lumMod val="75000"/>
                            </a:schemeClr>
                          </a:solidFill>
                          <a:latin typeface="+mn-lt"/>
                          <a:ea typeface="Century Gothic"/>
                          <a:cs typeface="Century Gothic"/>
                          <a:sym typeface="Century Gothic"/>
                        </a:rPr>
                        <a:t>Parameter</a:t>
                      </a:r>
                    </a:p>
                  </a:txBody>
                  <a:tcPr marL="63500" marR="63500" marT="63500" marB="63500" anchor="ctr">
                    <a:solidFill>
                      <a:schemeClr val="tx2">
                        <a:lumMod val="85000"/>
                      </a:schemeClr>
                    </a:solidFill>
                  </a:tcPr>
                </a:tc>
                <a:tc>
                  <a:txBody>
                    <a:bodyPr/>
                    <a:lstStyle/>
                    <a:p>
                      <a:pPr lvl="0" algn="ctr" rtl="0">
                        <a:spcBef>
                          <a:spcPts val="0"/>
                        </a:spcBef>
                        <a:buNone/>
                      </a:pPr>
                      <a:r>
                        <a:rPr lang="en-US" sz="1200" b="1" dirty="0">
                          <a:solidFill>
                            <a:schemeClr val="tx1">
                              <a:lumMod val="75000"/>
                            </a:schemeClr>
                          </a:solidFill>
                          <a:latin typeface="+mn-lt"/>
                          <a:ea typeface="Century Gothic"/>
                          <a:cs typeface="Century Gothic"/>
                          <a:sym typeface="Century Gothic"/>
                        </a:rPr>
                        <a:t>Pearson’s r Correlation</a:t>
                      </a:r>
                    </a:p>
                  </a:txBody>
                  <a:tcPr marL="63500" marR="63500" marT="63500" marB="63500" anchor="ctr">
                    <a:solidFill>
                      <a:schemeClr val="tx2">
                        <a:lumMod val="85000"/>
                      </a:schemeClr>
                    </a:solidFill>
                  </a:tcPr>
                </a:tc>
                <a:tc>
                  <a:txBody>
                    <a:bodyPr/>
                    <a:lstStyle/>
                    <a:p>
                      <a:pPr lvl="0" algn="ctr" rtl="0">
                        <a:spcBef>
                          <a:spcPts val="0"/>
                        </a:spcBef>
                        <a:buNone/>
                      </a:pPr>
                      <a:r>
                        <a:rPr lang="en-US" sz="1200" b="1" dirty="0" smtClean="0">
                          <a:solidFill>
                            <a:schemeClr val="tx1">
                              <a:lumMod val="75000"/>
                            </a:schemeClr>
                          </a:solidFill>
                          <a:latin typeface="+mn-lt"/>
                          <a:ea typeface="Century Gothic"/>
                          <a:cs typeface="Century Gothic"/>
                          <a:sym typeface="Century Gothic"/>
                        </a:rPr>
                        <a:t>P</a:t>
                      </a:r>
                      <a:endParaRPr lang="en-US" sz="1200" b="1" dirty="0">
                        <a:solidFill>
                          <a:schemeClr val="tx1">
                            <a:lumMod val="75000"/>
                          </a:schemeClr>
                        </a:solidFill>
                        <a:latin typeface="+mn-lt"/>
                        <a:ea typeface="Century Gothic"/>
                        <a:cs typeface="Century Gothic"/>
                        <a:sym typeface="Century Gothic"/>
                      </a:endParaRPr>
                    </a:p>
                  </a:txBody>
                  <a:tcPr marL="63500" marR="63500" marT="63500" marB="63500" anchor="ctr">
                    <a:solidFill>
                      <a:schemeClr val="tx2">
                        <a:lumMod val="85000"/>
                      </a:schemeClr>
                    </a:solidFill>
                  </a:tcPr>
                </a:tc>
                <a:tc>
                  <a:txBody>
                    <a:bodyPr/>
                    <a:lstStyle/>
                    <a:p>
                      <a:pPr lvl="0" algn="ctr" rtl="0">
                        <a:spcBef>
                          <a:spcPts val="0"/>
                        </a:spcBef>
                        <a:buNone/>
                      </a:pPr>
                      <a:r>
                        <a:rPr lang="en-US" sz="1200" b="1" dirty="0" smtClean="0">
                          <a:solidFill>
                            <a:schemeClr val="tx1">
                              <a:lumMod val="75000"/>
                            </a:schemeClr>
                          </a:solidFill>
                          <a:latin typeface="+mn-lt"/>
                          <a:ea typeface="Century Gothic"/>
                          <a:cs typeface="Century Gothic"/>
                          <a:sym typeface="Century Gothic"/>
                        </a:rPr>
                        <a:t>CORR</a:t>
                      </a:r>
                      <a:endParaRPr lang="en-US" sz="1200" b="1" dirty="0">
                        <a:solidFill>
                          <a:schemeClr val="tx1">
                            <a:lumMod val="75000"/>
                          </a:schemeClr>
                        </a:solidFill>
                        <a:latin typeface="+mn-lt"/>
                        <a:ea typeface="Century Gothic"/>
                        <a:cs typeface="Century Gothic"/>
                        <a:sym typeface="Century Gothic"/>
                      </a:endParaRPr>
                    </a:p>
                  </a:txBody>
                  <a:tcPr marL="63500" marR="63500" marT="63500" marB="63500" anchor="ctr">
                    <a:solidFill>
                      <a:schemeClr val="tx2">
                        <a:lumMod val="85000"/>
                      </a:schemeClr>
                    </a:solidFill>
                  </a:tcPr>
                </a:tc>
              </a:tr>
              <a:tr h="348479">
                <a:tc>
                  <a:txBody>
                    <a:bodyPr/>
                    <a:lstStyle/>
                    <a:p>
                      <a:pPr lvl="0" algn="ctr" rtl="0">
                        <a:spcBef>
                          <a:spcPts val="0"/>
                        </a:spcBef>
                        <a:buNone/>
                      </a:pPr>
                      <a:r>
                        <a:rPr lang="en-US" sz="1200" dirty="0" smtClean="0">
                          <a:solidFill>
                            <a:schemeClr val="tx1">
                              <a:lumMod val="75000"/>
                            </a:schemeClr>
                          </a:solidFill>
                          <a:latin typeface="+mn-lt"/>
                          <a:ea typeface="Century Gothic"/>
                          <a:cs typeface="Century Gothic"/>
                          <a:sym typeface="Century Gothic"/>
                        </a:rPr>
                        <a:t>Chl-a</a:t>
                      </a:r>
                      <a:endParaRPr lang="en-US" sz="1200" dirty="0">
                        <a:solidFill>
                          <a:schemeClr val="tx1">
                            <a:lumMod val="75000"/>
                          </a:schemeClr>
                        </a:solidFill>
                        <a:latin typeface="+mn-lt"/>
                        <a:ea typeface="Century Gothic"/>
                        <a:cs typeface="Century Gothic"/>
                        <a:sym typeface="Century Gothic"/>
                      </a:endParaRPr>
                    </a:p>
                  </a:txBody>
                  <a:tcPr marL="63500" marR="63500" marT="63500" marB="63500"/>
                </a:tc>
                <a:tc>
                  <a:txBody>
                    <a:bodyPr/>
                    <a:lstStyle/>
                    <a:p>
                      <a:pPr algn="ctr"/>
                      <a:r>
                        <a:rPr lang="en-US" sz="1200" b="0" dirty="0" smtClean="0">
                          <a:solidFill>
                            <a:schemeClr val="tx1">
                              <a:lumMod val="75000"/>
                            </a:schemeClr>
                          </a:solidFill>
                          <a:latin typeface="+mn-lt"/>
                        </a:rPr>
                        <a:t>-0.00397</a:t>
                      </a:r>
                      <a:endParaRPr lang="en-US" sz="1200" b="0" dirty="0">
                        <a:solidFill>
                          <a:schemeClr val="tx1">
                            <a:lumMod val="75000"/>
                          </a:schemeClr>
                        </a:solidFill>
                        <a:latin typeface="+mn-lt"/>
                      </a:endParaRPr>
                    </a:p>
                  </a:txBody>
                  <a:tcPr anchor="ctr"/>
                </a:tc>
                <a:tc>
                  <a:txBody>
                    <a:bodyPr/>
                    <a:lstStyle/>
                    <a:p>
                      <a:pPr algn="ctr"/>
                      <a:r>
                        <a:rPr lang="en-US" sz="1200" b="0" dirty="0" smtClean="0">
                          <a:solidFill>
                            <a:schemeClr val="tx1">
                              <a:lumMod val="75000"/>
                            </a:schemeClr>
                          </a:solidFill>
                          <a:latin typeface="+mn-lt"/>
                        </a:rPr>
                        <a:t>0.991</a:t>
                      </a:r>
                      <a:endParaRPr lang="en-US" sz="1200" b="0" dirty="0">
                        <a:solidFill>
                          <a:schemeClr val="tx1">
                            <a:lumMod val="75000"/>
                          </a:schemeClr>
                        </a:solidFill>
                        <a:latin typeface="+mn-lt"/>
                      </a:endParaRPr>
                    </a:p>
                  </a:txBody>
                  <a:tcPr anchor="ctr"/>
                </a:tc>
                <a:tc>
                  <a:txBody>
                    <a:bodyPr/>
                    <a:lstStyle/>
                    <a:p>
                      <a:pPr algn="ctr"/>
                      <a:r>
                        <a:rPr lang="en-US" sz="1200" b="0" dirty="0" smtClean="0">
                          <a:solidFill>
                            <a:schemeClr val="tx1">
                              <a:lumMod val="75000"/>
                            </a:schemeClr>
                          </a:solidFill>
                          <a:latin typeface="+mn-lt"/>
                        </a:rPr>
                        <a:t>-</a:t>
                      </a:r>
                      <a:r>
                        <a:rPr lang="en-US" sz="1200" b="0" baseline="0" dirty="0" smtClean="0">
                          <a:solidFill>
                            <a:schemeClr val="tx1">
                              <a:lumMod val="75000"/>
                            </a:schemeClr>
                          </a:solidFill>
                          <a:latin typeface="+mn-lt"/>
                        </a:rPr>
                        <a:t> </a:t>
                      </a:r>
                      <a:r>
                        <a:rPr lang="en-US" sz="1200" b="0" dirty="0" smtClean="0">
                          <a:solidFill>
                            <a:schemeClr val="tx1">
                              <a:lumMod val="75000"/>
                            </a:schemeClr>
                          </a:solidFill>
                          <a:latin typeface="+mn-lt"/>
                        </a:rPr>
                        <a:t>None</a:t>
                      </a:r>
                      <a:endParaRPr lang="en-US" sz="1200" b="0" dirty="0">
                        <a:solidFill>
                          <a:schemeClr val="tx1">
                            <a:lumMod val="75000"/>
                          </a:schemeClr>
                        </a:solidFill>
                        <a:latin typeface="+mn-lt"/>
                      </a:endParaRPr>
                    </a:p>
                  </a:txBody>
                  <a:tcPr anchor="ctr"/>
                </a:tc>
              </a:tr>
              <a:tr h="318495">
                <a:tc>
                  <a:txBody>
                    <a:bodyPr/>
                    <a:lstStyle/>
                    <a:p>
                      <a:pPr lvl="0" algn="ctr" rtl="0">
                        <a:spcBef>
                          <a:spcPts val="0"/>
                        </a:spcBef>
                        <a:buNone/>
                      </a:pPr>
                      <a:r>
                        <a:rPr lang="en-US" sz="1200" dirty="0">
                          <a:solidFill>
                            <a:schemeClr val="tx1">
                              <a:lumMod val="75000"/>
                            </a:schemeClr>
                          </a:solidFill>
                          <a:latin typeface="+mn-lt"/>
                          <a:ea typeface="Century Gothic"/>
                          <a:cs typeface="Century Gothic"/>
                          <a:sym typeface="Century Gothic"/>
                        </a:rPr>
                        <a:t>SST</a:t>
                      </a:r>
                    </a:p>
                  </a:txBody>
                  <a:tcPr marL="63500" marR="63500" marT="63500" marB="63500"/>
                </a:tc>
                <a:tc>
                  <a:txBody>
                    <a:bodyPr/>
                    <a:lstStyle/>
                    <a:p>
                      <a:pPr algn="ctr"/>
                      <a:r>
                        <a:rPr lang="en-US" sz="1200" b="0" dirty="0" smtClean="0">
                          <a:solidFill>
                            <a:schemeClr val="tx1">
                              <a:lumMod val="75000"/>
                            </a:schemeClr>
                          </a:solidFill>
                          <a:latin typeface="+mn-lt"/>
                        </a:rPr>
                        <a:t>0.551</a:t>
                      </a:r>
                      <a:endParaRPr lang="en-US" sz="1200" b="0" dirty="0">
                        <a:solidFill>
                          <a:schemeClr val="tx1">
                            <a:lumMod val="75000"/>
                          </a:schemeClr>
                        </a:solidFill>
                        <a:latin typeface="+mn-lt"/>
                      </a:endParaRPr>
                    </a:p>
                  </a:txBody>
                  <a:tcPr anchor="ctr"/>
                </a:tc>
                <a:tc>
                  <a:txBody>
                    <a:bodyPr/>
                    <a:lstStyle/>
                    <a:p>
                      <a:pPr algn="ctr"/>
                      <a:r>
                        <a:rPr lang="en-US" sz="1200" b="0" dirty="0" smtClean="0">
                          <a:solidFill>
                            <a:schemeClr val="tx1">
                              <a:lumMod val="75000"/>
                            </a:schemeClr>
                          </a:solidFill>
                          <a:latin typeface="+mn-lt"/>
                        </a:rPr>
                        <a:t>0.098</a:t>
                      </a:r>
                      <a:endParaRPr lang="en-US" sz="1200" b="0" dirty="0">
                        <a:solidFill>
                          <a:schemeClr val="tx1">
                            <a:lumMod val="75000"/>
                          </a:schemeClr>
                        </a:solidFill>
                        <a:latin typeface="+mn-lt"/>
                      </a:endParaRPr>
                    </a:p>
                  </a:txBody>
                  <a:tcPr anchor="ctr"/>
                </a:tc>
                <a:tc>
                  <a:txBody>
                    <a:bodyPr/>
                    <a:lstStyle/>
                    <a:p>
                      <a:pPr algn="ctr"/>
                      <a:r>
                        <a:rPr lang="en-US" sz="1200" b="0" dirty="0" smtClean="0">
                          <a:solidFill>
                            <a:schemeClr val="tx1">
                              <a:lumMod val="75000"/>
                            </a:schemeClr>
                          </a:solidFill>
                          <a:latin typeface="+mn-lt"/>
                        </a:rPr>
                        <a:t>+ Strong</a:t>
                      </a:r>
                      <a:endParaRPr lang="en-US" sz="1200" b="0" dirty="0">
                        <a:solidFill>
                          <a:schemeClr val="tx1">
                            <a:lumMod val="75000"/>
                          </a:schemeClr>
                        </a:solidFill>
                        <a:latin typeface="+mn-lt"/>
                      </a:endParaRPr>
                    </a:p>
                  </a:txBody>
                  <a:tcPr anchor="ctr"/>
                </a:tc>
              </a:tr>
            </a:tbl>
          </a:graphicData>
        </a:graphic>
      </p:graphicFrame>
      <p:sp>
        <p:nvSpPr>
          <p:cNvPr id="5" name="Rectangle 4"/>
          <p:cNvSpPr/>
          <p:nvPr/>
        </p:nvSpPr>
        <p:spPr>
          <a:xfrm>
            <a:off x="5705060" y="2958353"/>
            <a:ext cx="3369366" cy="322729"/>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9567" y="1676400"/>
            <a:ext cx="310843" cy="1895139"/>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6337" y="3754419"/>
            <a:ext cx="310843" cy="1895139"/>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84526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1"/>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9" grpId="1" animBg="1"/>
      <p:bldP spid="5" grpId="0" animBg="1"/>
      <p:bldP spid="5" grpId="1" animBg="1"/>
      <p:bldP spid="12" grpId="0" animBg="1"/>
      <p:bldP spid="12" grpId="1" animBg="1"/>
      <p:bldP spid="14" grpId="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76479" y="0"/>
            <a:ext cx="4464642" cy="6868168"/>
          </a:xfrm>
          <a:prstGeom prst="rect">
            <a:avLst/>
          </a:prstGeom>
          <a:ln>
            <a:solidFill>
              <a:schemeClr val="accent2">
                <a:lumMod val="75000"/>
              </a:schemeClr>
            </a:solidFill>
          </a:ln>
        </p:spPr>
      </p:pic>
      <p:sp>
        <p:nvSpPr>
          <p:cNvPr id="27" name="Right Bracket 26"/>
          <p:cNvSpPr/>
          <p:nvPr/>
        </p:nvSpPr>
        <p:spPr>
          <a:xfrm>
            <a:off x="6263014" y="1600375"/>
            <a:ext cx="391201" cy="4941072"/>
          </a:xfrm>
          <a:prstGeom prst="rightBracket">
            <a:avLst>
              <a:gd name="adj" fmla="val 35919"/>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6941121" y="4025112"/>
            <a:ext cx="2155632" cy="400110"/>
          </a:xfrm>
          <a:prstGeom prst="rect">
            <a:avLst/>
          </a:prstGeom>
          <a:noFill/>
          <a:ln>
            <a:noFill/>
          </a:ln>
        </p:spPr>
        <p:txBody>
          <a:bodyPr wrap="square" rtlCol="0">
            <a:spAutoFit/>
          </a:bodyPr>
          <a:lstStyle/>
          <a:p>
            <a:pPr algn="ctr"/>
            <a:r>
              <a:rPr lang="en-US" sz="2000" dirty="0" smtClean="0">
                <a:solidFill>
                  <a:schemeClr val="bg2">
                    <a:lumMod val="75000"/>
                  </a:schemeClr>
                </a:solidFill>
                <a:latin typeface="+mn-lt"/>
              </a:rPr>
              <a:t>Breeding range</a:t>
            </a:r>
            <a:endParaRPr lang="en-US" sz="2000" dirty="0">
              <a:solidFill>
                <a:schemeClr val="bg2">
                  <a:lumMod val="75000"/>
                </a:schemeClr>
              </a:solidFill>
              <a:latin typeface="+mn-lt"/>
            </a:endParaRPr>
          </a:p>
        </p:txBody>
      </p:sp>
      <p:cxnSp>
        <p:nvCxnSpPr>
          <p:cNvPr id="29" name="Straight Connector 28"/>
          <p:cNvCxnSpPr>
            <a:endCxn id="28" idx="0"/>
          </p:cNvCxnSpPr>
          <p:nvPr/>
        </p:nvCxnSpPr>
        <p:spPr>
          <a:xfrm>
            <a:off x="6654215" y="3144033"/>
            <a:ext cx="1364722" cy="88107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978329" y="1795174"/>
            <a:ext cx="4165671" cy="3277820"/>
          </a:xfrm>
          <a:prstGeom prst="rect">
            <a:avLst/>
          </a:prstGeom>
          <a:noFill/>
        </p:spPr>
        <p:txBody>
          <a:bodyPr wrap="square" rtlCol="0">
            <a:spAutoFit/>
          </a:bodyPr>
          <a:lstStyle/>
          <a:p>
            <a:pPr marL="396875" indent="-396875">
              <a:buClr>
                <a:schemeClr val="accent1"/>
              </a:buClr>
              <a:buFont typeface="Webdings" panose="05030102010509060703" pitchFamily="18" charset="2"/>
              <a:buChar char=""/>
            </a:pPr>
            <a:r>
              <a:rPr lang="en-US" sz="2300" dirty="0" smtClean="0">
                <a:solidFill>
                  <a:schemeClr val="bg2">
                    <a:lumMod val="75000"/>
                  </a:schemeClr>
                </a:solidFill>
                <a:latin typeface="+mn-lt"/>
              </a:rPr>
              <a:t>National </a:t>
            </a:r>
            <a:r>
              <a:rPr lang="en-US" sz="2300" dirty="0">
                <a:solidFill>
                  <a:schemeClr val="bg2">
                    <a:lumMod val="75000"/>
                  </a:schemeClr>
                </a:solidFill>
                <a:latin typeface="+mn-lt"/>
              </a:rPr>
              <a:t>Center for Atmospheric </a:t>
            </a:r>
            <a:r>
              <a:rPr lang="en-US" sz="2300" dirty="0" smtClean="0">
                <a:solidFill>
                  <a:schemeClr val="bg2">
                    <a:lumMod val="75000"/>
                  </a:schemeClr>
                </a:solidFill>
                <a:latin typeface="+mn-lt"/>
              </a:rPr>
              <a:t>Research (NCAR)</a:t>
            </a:r>
            <a:endParaRPr lang="en-US" sz="2300" dirty="0">
              <a:solidFill>
                <a:schemeClr val="bg2">
                  <a:lumMod val="75000"/>
                </a:schemeClr>
              </a:solidFill>
              <a:latin typeface="+mn-lt"/>
            </a:endParaRPr>
          </a:p>
          <a:p>
            <a:pPr marL="396875" indent="-396875">
              <a:buClr>
                <a:schemeClr val="accent1"/>
              </a:buClr>
              <a:buFont typeface="Webdings" panose="05030102010509060703" pitchFamily="18" charset="2"/>
              <a:buChar char=""/>
            </a:pPr>
            <a:endParaRPr lang="en-US" sz="2300" dirty="0" smtClean="0">
              <a:solidFill>
                <a:schemeClr val="bg2">
                  <a:lumMod val="75000"/>
                </a:schemeClr>
              </a:solidFill>
              <a:latin typeface="+mn-lt"/>
            </a:endParaRPr>
          </a:p>
          <a:p>
            <a:pPr marL="396875" indent="-396875">
              <a:buClr>
                <a:schemeClr val="accent1"/>
              </a:buClr>
              <a:buFont typeface="Webdings" panose="05030102010509060703" pitchFamily="18" charset="2"/>
              <a:buChar char=""/>
            </a:pPr>
            <a:r>
              <a:rPr lang="en-US" sz="2300" dirty="0" smtClean="0">
                <a:solidFill>
                  <a:schemeClr val="bg2">
                    <a:lumMod val="75000"/>
                  </a:schemeClr>
                </a:solidFill>
                <a:latin typeface="+mn-lt"/>
              </a:rPr>
              <a:t>Community Climate System Model 3</a:t>
            </a:r>
          </a:p>
          <a:p>
            <a:pPr marL="396875" indent="-396875">
              <a:buClr>
                <a:schemeClr val="accent1"/>
              </a:buClr>
              <a:buFont typeface="Webdings" panose="05030102010509060703" pitchFamily="18" charset="2"/>
              <a:buChar char=""/>
            </a:pPr>
            <a:endParaRPr lang="en-US" sz="2300" dirty="0">
              <a:solidFill>
                <a:schemeClr val="bg2">
                  <a:lumMod val="75000"/>
                </a:schemeClr>
              </a:solidFill>
              <a:latin typeface="+mn-lt"/>
            </a:endParaRPr>
          </a:p>
          <a:p>
            <a:pPr marL="396875" indent="-396875">
              <a:buClr>
                <a:schemeClr val="accent1"/>
              </a:buClr>
              <a:buFont typeface="Webdings" panose="05030102010509060703" pitchFamily="18" charset="2"/>
              <a:buChar char=""/>
            </a:pPr>
            <a:r>
              <a:rPr lang="en-US" sz="2300" dirty="0" smtClean="0">
                <a:solidFill>
                  <a:schemeClr val="bg2">
                    <a:lumMod val="75000"/>
                  </a:schemeClr>
                </a:solidFill>
                <a:latin typeface="+mn-lt"/>
              </a:rPr>
              <a:t>4</a:t>
            </a:r>
            <a:r>
              <a:rPr lang="en-US" sz="2300" baseline="30000" dirty="0" smtClean="0">
                <a:solidFill>
                  <a:schemeClr val="bg2">
                    <a:lumMod val="75000"/>
                  </a:schemeClr>
                </a:solidFill>
                <a:latin typeface="+mn-lt"/>
              </a:rPr>
              <a:t>th</a:t>
            </a:r>
            <a:r>
              <a:rPr lang="en-US" sz="2300" dirty="0" smtClean="0">
                <a:solidFill>
                  <a:schemeClr val="bg2">
                    <a:lumMod val="75000"/>
                  </a:schemeClr>
                </a:solidFill>
                <a:latin typeface="+mn-lt"/>
              </a:rPr>
              <a:t> International Panel on Climate Change (IPCC)</a:t>
            </a:r>
            <a:endParaRPr lang="en-US" sz="2300" dirty="0">
              <a:solidFill>
                <a:schemeClr val="bg2">
                  <a:lumMod val="75000"/>
                </a:schemeClr>
              </a:solidFill>
              <a:latin typeface="+mn-lt"/>
            </a:endParaRPr>
          </a:p>
        </p:txBody>
      </p:sp>
      <p:pic>
        <p:nvPicPr>
          <p:cNvPr id="32" name="Picture 3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104" y="0"/>
            <a:ext cx="4409161" cy="6868168"/>
          </a:xfrm>
          <a:prstGeom prst="rect">
            <a:avLst/>
          </a:prstGeom>
          <a:ln>
            <a:solidFill>
              <a:schemeClr val="accent2">
                <a:lumMod val="75000"/>
              </a:schemeClr>
            </a:solidFill>
          </a:ln>
        </p:spPr>
      </p:pic>
      <p:pic>
        <p:nvPicPr>
          <p:cNvPr id="33" name="Picture 3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976" y="22580"/>
            <a:ext cx="4418257" cy="6879819"/>
          </a:xfrm>
          <a:prstGeom prst="rect">
            <a:avLst/>
          </a:prstGeom>
          <a:ln>
            <a:solidFill>
              <a:schemeClr val="accent2">
                <a:lumMod val="75000"/>
              </a:schemeClr>
            </a:solidFill>
          </a:ln>
        </p:spPr>
      </p:pic>
      <p:pic>
        <p:nvPicPr>
          <p:cNvPr id="34" name="Picture 3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3197" y="-22199"/>
            <a:ext cx="4474881" cy="6880200"/>
          </a:xfrm>
          <a:prstGeom prst="rect">
            <a:avLst/>
          </a:prstGeom>
          <a:ln>
            <a:solidFill>
              <a:schemeClr val="accent2">
                <a:lumMod val="75000"/>
              </a:schemeClr>
            </a:solidFill>
          </a:ln>
        </p:spPr>
      </p:pic>
      <p:sp>
        <p:nvSpPr>
          <p:cNvPr id="35" name="Shape 134"/>
          <p:cNvSpPr txBox="1">
            <a:spLocks/>
          </p:cNvSpPr>
          <p:nvPr/>
        </p:nvSpPr>
        <p:spPr>
          <a:xfrm>
            <a:off x="2618541" y="5415019"/>
            <a:ext cx="1188242" cy="307715"/>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SzPct val="25000"/>
            </a:pPr>
            <a:r>
              <a:rPr lang="en-US" sz="1800" i="1" dirty="0" smtClean="0">
                <a:latin typeface="+mn-lt"/>
                <a:ea typeface="Questrial"/>
                <a:cs typeface="Questrial"/>
                <a:sym typeface="Questrial"/>
              </a:rPr>
              <a:t>High A2</a:t>
            </a:r>
            <a:endParaRPr lang="en-US" sz="1800" i="1" dirty="0">
              <a:latin typeface="+mn-lt"/>
              <a:ea typeface="Questrial"/>
              <a:cs typeface="Questrial"/>
              <a:sym typeface="Questrial"/>
            </a:endParaRPr>
          </a:p>
        </p:txBody>
      </p:sp>
      <p:sp>
        <p:nvSpPr>
          <p:cNvPr id="36" name="Shape 134"/>
          <p:cNvSpPr txBox="1">
            <a:spLocks/>
          </p:cNvSpPr>
          <p:nvPr/>
        </p:nvSpPr>
        <p:spPr>
          <a:xfrm>
            <a:off x="2639505" y="5450891"/>
            <a:ext cx="1355635" cy="307716"/>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SzPct val="25000"/>
            </a:pPr>
            <a:r>
              <a:rPr lang="en-US" sz="1800" i="1" dirty="0" smtClean="0">
                <a:latin typeface="+mn-lt"/>
                <a:ea typeface="Questrial"/>
                <a:cs typeface="Questrial"/>
                <a:sym typeface="Questrial"/>
              </a:rPr>
              <a:t>Med A1B</a:t>
            </a:r>
            <a:endParaRPr lang="en-US" sz="1800" i="1" dirty="0">
              <a:latin typeface="+mn-lt"/>
              <a:ea typeface="Questrial"/>
              <a:cs typeface="Questrial"/>
              <a:sym typeface="Questrial"/>
            </a:endParaRPr>
          </a:p>
        </p:txBody>
      </p:sp>
      <p:sp>
        <p:nvSpPr>
          <p:cNvPr id="37" name="Shape 134"/>
          <p:cNvSpPr txBox="1">
            <a:spLocks/>
          </p:cNvSpPr>
          <p:nvPr/>
        </p:nvSpPr>
        <p:spPr>
          <a:xfrm>
            <a:off x="2587350" y="5418337"/>
            <a:ext cx="967175" cy="312445"/>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ctr">
              <a:buSzPct val="25000"/>
            </a:pPr>
            <a:r>
              <a:rPr lang="en-US" sz="1800" i="1" dirty="0" smtClean="0">
                <a:latin typeface="+mn-lt"/>
                <a:ea typeface="Questrial"/>
                <a:cs typeface="Questrial"/>
                <a:sym typeface="Questrial"/>
              </a:rPr>
              <a:t>Low B1</a:t>
            </a:r>
            <a:endParaRPr lang="en-US" sz="1800" i="1" dirty="0">
              <a:latin typeface="+mn-lt"/>
              <a:ea typeface="Questrial"/>
              <a:cs typeface="Questrial"/>
              <a:sym typeface="Questrial"/>
            </a:endParaRPr>
          </a:p>
        </p:txBody>
      </p:sp>
      <p:sp>
        <p:nvSpPr>
          <p:cNvPr id="38" name="Shape 134"/>
          <p:cNvSpPr txBox="1">
            <a:spLocks/>
          </p:cNvSpPr>
          <p:nvPr/>
        </p:nvSpPr>
        <p:spPr>
          <a:xfrm>
            <a:off x="2587350" y="5415019"/>
            <a:ext cx="1219433" cy="310680"/>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SzPct val="25000"/>
            </a:pPr>
            <a:r>
              <a:rPr lang="en-US" sz="1800" i="1" dirty="0" smtClean="0">
                <a:latin typeface="+mn-lt"/>
                <a:ea typeface="Questrial"/>
                <a:cs typeface="Questrial"/>
                <a:sym typeface="Questrial"/>
              </a:rPr>
              <a:t>Commit</a:t>
            </a:r>
            <a:endParaRPr lang="en-US" sz="1800" i="1" dirty="0">
              <a:latin typeface="+mn-lt"/>
              <a:ea typeface="Questrial"/>
              <a:cs typeface="Questrial"/>
              <a:sym typeface="Questrial"/>
            </a:endParaRPr>
          </a:p>
        </p:txBody>
      </p:sp>
      <p:pic>
        <p:nvPicPr>
          <p:cNvPr id="39" name="Picture 38"/>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875373" y="5519350"/>
            <a:ext cx="382196" cy="465438"/>
          </a:xfrm>
          <a:prstGeom prst="rect">
            <a:avLst/>
          </a:prstGeom>
        </p:spPr>
      </p:pic>
      <p:sp>
        <p:nvSpPr>
          <p:cNvPr id="40" name="TextBox 39"/>
          <p:cNvSpPr txBox="1"/>
          <p:nvPr/>
        </p:nvSpPr>
        <p:spPr>
          <a:xfrm>
            <a:off x="8209444" y="5381642"/>
            <a:ext cx="792205" cy="738664"/>
          </a:xfrm>
          <a:prstGeom prst="rect">
            <a:avLst/>
          </a:prstGeom>
          <a:noFill/>
        </p:spPr>
        <p:txBody>
          <a:bodyPr wrap="none" rtlCol="0">
            <a:spAutoFit/>
          </a:bodyPr>
          <a:lstStyle/>
          <a:p>
            <a:r>
              <a:rPr lang="en-US" dirty="0" smtClean="0">
                <a:latin typeface="+mn-lt"/>
              </a:rPr>
              <a:t>29.75</a:t>
            </a:r>
            <a:r>
              <a:rPr lang="en-US" dirty="0" smtClean="0">
                <a:latin typeface="+mn-lt"/>
                <a:cs typeface="Arial" panose="020B0604020202020204" pitchFamily="34" charset="0"/>
              </a:rPr>
              <a:t>°C</a:t>
            </a:r>
            <a:endParaRPr lang="en-US" dirty="0" smtClean="0">
              <a:latin typeface="+mn-lt"/>
            </a:endParaRPr>
          </a:p>
          <a:p>
            <a:endParaRPr lang="en-US" dirty="0">
              <a:latin typeface="+mn-lt"/>
            </a:endParaRPr>
          </a:p>
          <a:p>
            <a:r>
              <a:rPr lang="en-US" dirty="0" smtClean="0">
                <a:latin typeface="+mn-lt"/>
              </a:rPr>
              <a:t>23.11</a:t>
            </a:r>
            <a:r>
              <a:rPr lang="en-US" dirty="0" smtClean="0">
                <a:latin typeface="+mn-lt"/>
                <a:cs typeface="Arial" panose="020B0604020202020204" pitchFamily="34" charset="0"/>
              </a:rPr>
              <a:t>°C</a:t>
            </a:r>
            <a:endParaRPr lang="en-US" dirty="0">
              <a:latin typeface="+mn-lt"/>
            </a:endParaRPr>
          </a:p>
        </p:txBody>
      </p:sp>
      <p:sp>
        <p:nvSpPr>
          <p:cNvPr id="114" name="Shape 114"/>
          <p:cNvSpPr txBox="1">
            <a:spLocks noGrp="1"/>
          </p:cNvSpPr>
          <p:nvPr>
            <p:ph type="body" idx="1"/>
          </p:nvPr>
        </p:nvSpPr>
        <p:spPr>
          <a:xfrm>
            <a:off x="6378022" y="-99193"/>
            <a:ext cx="3281830" cy="1701225"/>
          </a:xfrm>
          <a:prstGeom prst="rect">
            <a:avLst/>
          </a:prstGeom>
          <a:noFill/>
          <a:ln>
            <a:noFill/>
          </a:ln>
        </p:spPr>
        <p:txBody>
          <a:bodyPr lIns="91425" tIns="45700" rIns="91425" bIns="45700" anchor="b" anchorCtr="0">
            <a:noAutofit/>
          </a:bodyPr>
          <a:lstStyle/>
          <a:p>
            <a:pPr marL="177800" indent="0" algn="ctr">
              <a:spcBef>
                <a:spcPts val="0"/>
              </a:spcBef>
              <a:buSzPct val="25000"/>
              <a:buNone/>
            </a:pPr>
            <a:r>
              <a:rPr lang="en-US" sz="3400" b="1" dirty="0" smtClean="0">
                <a:solidFill>
                  <a:schemeClr val="accent1"/>
                </a:solidFill>
                <a:effectLst>
                  <a:innerShdw blurRad="63500" dist="50800" dir="13500000">
                    <a:prstClr val="black">
                      <a:alpha val="50000"/>
                    </a:prstClr>
                  </a:innerShdw>
                </a:effectLst>
                <a:latin typeface="+mj-lt"/>
                <a:ea typeface="Questrial"/>
                <a:cs typeface="Questrial"/>
                <a:sym typeface="Questrial"/>
              </a:rPr>
              <a:t>Climate Change</a:t>
            </a:r>
          </a:p>
          <a:p>
            <a:pPr marL="177800" indent="0" algn="ctr">
              <a:spcBef>
                <a:spcPts val="0"/>
              </a:spcBef>
              <a:buSzPct val="25000"/>
              <a:buNone/>
            </a:pPr>
            <a:r>
              <a:rPr lang="en-US" sz="3400" b="1" dirty="0" smtClean="0">
                <a:solidFill>
                  <a:schemeClr val="accent1"/>
                </a:solidFill>
                <a:effectLst>
                  <a:innerShdw blurRad="63500" dist="50800" dir="13500000">
                    <a:prstClr val="black">
                      <a:alpha val="50000"/>
                    </a:prstClr>
                  </a:innerShdw>
                </a:effectLst>
                <a:latin typeface="+mj-lt"/>
                <a:ea typeface="Questrial"/>
                <a:cs typeface="Questrial"/>
                <a:sym typeface="Questrial"/>
              </a:rPr>
              <a:t>Methods</a:t>
            </a:r>
            <a:endParaRPr lang="en-US" sz="3400" b="1" dirty="0">
              <a:solidFill>
                <a:schemeClr val="accent1"/>
              </a:solidFill>
              <a:effectLst>
                <a:innerShdw blurRad="63500" dist="50800" dir="13500000">
                  <a:prstClr val="black">
                    <a:alpha val="50000"/>
                  </a:prstClr>
                </a:innerShdw>
              </a:effectLst>
              <a:latin typeface="+mj-lt"/>
              <a:ea typeface="Questrial"/>
              <a:cs typeface="Questrial"/>
              <a:sym typeface="Questrial"/>
            </a:endParaRPr>
          </a:p>
        </p:txBody>
      </p:sp>
    </p:spTree>
    <p:extLst>
      <p:ext uri="{BB962C8B-B14F-4D97-AF65-F5344CB8AC3E}">
        <p14:creationId xmlns:p14="http://schemas.microsoft.com/office/powerpoint/2010/main" val="254925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4.44444E-6 L -0.27118 -0.00023 " pathEditMode="relative" rAng="0" ptsTypes="AA">
                                      <p:cBhvr>
                                        <p:cTn id="6" dur="2000" fill="hold"/>
                                        <p:tgtEl>
                                          <p:spTgt spid="26"/>
                                        </p:tgtEl>
                                        <p:attrNameLst>
                                          <p:attrName>ppt_x</p:attrName>
                                          <p:attrName>ppt_y</p:attrName>
                                        </p:attrNameLst>
                                      </p:cBhvr>
                                      <p:rCtr x="-13559" y="-23"/>
                                    </p:animMotion>
                                  </p:childTnLst>
                                </p:cTn>
                              </p:par>
                              <p:par>
                                <p:cTn id="7" presetID="10" presetClass="exit" presetSubtype="0" fill="hold" nodeType="withEffect">
                                  <p:stCondLst>
                                    <p:cond delay="0"/>
                                  </p:stCondLst>
                                  <p:childTnLst>
                                    <p:animEffect transition="out" filter="fade">
                                      <p:cBhvr>
                                        <p:cTn id="8" dur="500"/>
                                        <p:tgtEl>
                                          <p:spTgt spid="29"/>
                                        </p:tgtEl>
                                      </p:cBhvr>
                                    </p:animEffect>
                                    <p:set>
                                      <p:cBhvr>
                                        <p:cTn id="9" dur="1" fill="hold">
                                          <p:stCondLst>
                                            <p:cond delay="499"/>
                                          </p:stCondLst>
                                        </p:cTn>
                                        <p:tgtEl>
                                          <p:spTgt spid="29"/>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par>
                          <p:cTn id="23" fill="hold">
                            <p:stCondLst>
                              <p:cond delay="2500"/>
                            </p:stCondLst>
                            <p:childTnLst>
                              <p:par>
                                <p:cTn id="24" presetID="10" presetClass="exit" presetSubtype="0" fill="hold" grpId="2" nodeType="afterEffect">
                                  <p:stCondLst>
                                    <p:cond delay="500"/>
                                  </p:stCondLst>
                                  <p:childTnLst>
                                    <p:animEffect transition="out" filter="fade">
                                      <p:cBhvr>
                                        <p:cTn id="25" dur="500"/>
                                        <p:tgtEl>
                                          <p:spTgt spid="38"/>
                                        </p:tgtEl>
                                      </p:cBhvr>
                                    </p:animEffect>
                                    <p:set>
                                      <p:cBhvr>
                                        <p:cTn id="26" dur="1" fill="hold">
                                          <p:stCondLst>
                                            <p:cond delay="499"/>
                                          </p:stCondLst>
                                        </p:cTn>
                                        <p:tgtEl>
                                          <p:spTgt spid="38"/>
                                        </p:tgtEl>
                                        <p:attrNameLst>
                                          <p:attrName>style.visibility</p:attrName>
                                        </p:attrNameLst>
                                      </p:cBhvr>
                                      <p:to>
                                        <p:strVal val="hidden"/>
                                      </p:to>
                                    </p:set>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20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par>
                          <p:cTn id="34" fill="hold">
                            <p:stCondLst>
                              <p:cond delay="5500"/>
                            </p:stCondLst>
                            <p:childTnLst>
                              <p:par>
                                <p:cTn id="35" presetID="10" presetClass="exit" presetSubtype="0" fill="hold" grpId="2" nodeType="afterEffect">
                                  <p:stCondLst>
                                    <p:cond delay="50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par>
                          <p:cTn id="38" fill="hold">
                            <p:stCondLst>
                              <p:cond delay="6500"/>
                            </p:stCondLst>
                            <p:childTnLst>
                              <p:par>
                                <p:cTn id="39" presetID="10" presetClass="entr" presetSubtype="0"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2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childTnLst>
                          </p:cTn>
                        </p:par>
                        <p:par>
                          <p:cTn id="45" fill="hold">
                            <p:stCondLst>
                              <p:cond delay="8500"/>
                            </p:stCondLst>
                            <p:childTnLst>
                              <p:par>
                                <p:cTn id="46" presetID="10" presetClass="exit" presetSubtype="0" fill="hold" grpId="2" nodeType="afterEffect">
                                  <p:stCondLst>
                                    <p:cond delay="500"/>
                                  </p:stCondLst>
                                  <p:childTnLst>
                                    <p:animEffect transition="out" filter="fade">
                                      <p:cBhvr>
                                        <p:cTn id="47" dur="500"/>
                                        <p:tgtEl>
                                          <p:spTgt spid="36"/>
                                        </p:tgtEl>
                                      </p:cBhvr>
                                    </p:animEffect>
                                    <p:set>
                                      <p:cBhvr>
                                        <p:cTn id="48" dur="1" fill="hold">
                                          <p:stCondLst>
                                            <p:cond delay="499"/>
                                          </p:stCondLst>
                                        </p:cTn>
                                        <p:tgtEl>
                                          <p:spTgt spid="36"/>
                                        </p:tgtEl>
                                        <p:attrNameLst>
                                          <p:attrName>style.visibility</p:attrName>
                                        </p:attrNameLst>
                                      </p:cBhvr>
                                      <p:to>
                                        <p:strVal val="hidden"/>
                                      </p:to>
                                    </p:set>
                                  </p:childTnLst>
                                </p:cTn>
                              </p:par>
                            </p:childTnLst>
                          </p:cTn>
                        </p:par>
                        <p:par>
                          <p:cTn id="49" fill="hold">
                            <p:stCondLst>
                              <p:cond delay="9500"/>
                            </p:stCondLst>
                            <p:childTnLst>
                              <p:par>
                                <p:cTn id="50" presetID="10" presetClass="entr" presetSubtype="0" fill="hold"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2000"/>
                                        <p:tgtEl>
                                          <p:spTgt spid="3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childTnLst>
                          </p:cTn>
                        </p:par>
                        <p:par>
                          <p:cTn id="61" fill="hold">
                            <p:stCondLst>
                              <p:cond delay="500"/>
                            </p:stCondLst>
                            <p:childTnLst>
                              <p:par>
                                <p:cTn id="62" presetID="63" presetClass="path" presetSubtype="0" accel="50000" decel="50000" fill="hold" nodeType="afterEffect">
                                  <p:stCondLst>
                                    <p:cond delay="0"/>
                                  </p:stCondLst>
                                  <p:childTnLst>
                                    <p:animMotion origin="layout" path="M -0.00138 3.7037E-7 L 0.62518 -0.0037 " pathEditMode="relative" rAng="0" ptsTypes="AA">
                                      <p:cBhvr>
                                        <p:cTn id="63" dur="2000" fill="hold"/>
                                        <p:tgtEl>
                                          <p:spTgt spid="34"/>
                                        </p:tgtEl>
                                        <p:attrNameLst>
                                          <p:attrName>ppt_x</p:attrName>
                                          <p:attrName>ppt_y</p:attrName>
                                        </p:attrNameLst>
                                      </p:cBhvr>
                                      <p:rCtr x="31319" y="-185"/>
                                    </p:animMotion>
                                  </p:childTnLst>
                                </p:cTn>
                              </p:par>
                              <p:par>
                                <p:cTn id="64" presetID="6" presetClass="emph" presetSubtype="0" fill="hold" nodeType="withEffect">
                                  <p:stCondLst>
                                    <p:cond delay="0"/>
                                  </p:stCondLst>
                                  <p:childTnLst>
                                    <p:animScale>
                                      <p:cBhvr>
                                        <p:cTn id="65" dur="2000" fill="hold"/>
                                        <p:tgtEl>
                                          <p:spTgt spid="34"/>
                                        </p:tgtEl>
                                      </p:cBhvr>
                                      <p:by x="45000" y="45000"/>
                                    </p:animScale>
                                  </p:childTnLst>
                                </p:cTn>
                              </p:par>
                              <p:par>
                                <p:cTn id="66" presetID="42" presetClass="path" presetSubtype="0" accel="50000" decel="50000" fill="hold" grpId="1" nodeType="withEffect">
                                  <p:stCondLst>
                                    <p:cond delay="0"/>
                                  </p:stCondLst>
                                  <p:childTnLst>
                                    <p:animMotion origin="layout" path="M 4.72222E-6 2.96296E-6 L 0.52569 -0.57107 " pathEditMode="relative" rAng="0" ptsTypes="AA">
                                      <p:cBhvr>
                                        <p:cTn id="67" dur="2000" fill="hold"/>
                                        <p:tgtEl>
                                          <p:spTgt spid="35"/>
                                        </p:tgtEl>
                                        <p:attrNameLst>
                                          <p:attrName>ppt_x</p:attrName>
                                          <p:attrName>ppt_y</p:attrName>
                                        </p:attrNameLst>
                                      </p:cBhvr>
                                      <p:rCtr x="26285" y="-28565"/>
                                    </p:animMotion>
                                  </p:childTnLst>
                                </p:cTn>
                              </p:par>
                              <p:par>
                                <p:cTn id="68" presetID="1" presetClass="entr" presetSubtype="0" fill="hold" grpId="3" nodeType="withEffect">
                                  <p:stCondLst>
                                    <p:cond delay="800"/>
                                  </p:stCondLst>
                                  <p:childTnLst>
                                    <p:set>
                                      <p:cBhvr>
                                        <p:cTn id="69" dur="1" fill="hold">
                                          <p:stCondLst>
                                            <p:cond delay="0"/>
                                          </p:stCondLst>
                                        </p:cTn>
                                        <p:tgtEl>
                                          <p:spTgt spid="36"/>
                                        </p:tgtEl>
                                        <p:attrNameLst>
                                          <p:attrName>style.visibility</p:attrName>
                                        </p:attrNameLst>
                                      </p:cBhvr>
                                      <p:to>
                                        <p:strVal val="visible"/>
                                      </p:to>
                                    </p:set>
                                  </p:childTnLst>
                                </p:cTn>
                              </p:par>
                            </p:childTnLst>
                          </p:cTn>
                        </p:par>
                        <p:par>
                          <p:cTn id="70" fill="hold">
                            <p:stCondLst>
                              <p:cond delay="2500"/>
                            </p:stCondLst>
                            <p:childTnLst>
                              <p:par>
                                <p:cTn id="71" presetID="63" presetClass="path" presetSubtype="0" accel="50000" decel="50000" fill="hold" nodeType="afterEffect">
                                  <p:stCondLst>
                                    <p:cond delay="0"/>
                                  </p:stCondLst>
                                  <p:childTnLst>
                                    <p:animMotion origin="layout" path="M 0.00278 0.00185 L 0.38021 -0.01018 " pathEditMode="relative" rAng="0" ptsTypes="AA">
                                      <p:cBhvr>
                                        <p:cTn id="72" dur="2000" fill="hold"/>
                                        <p:tgtEl>
                                          <p:spTgt spid="33"/>
                                        </p:tgtEl>
                                        <p:attrNameLst>
                                          <p:attrName>ppt_x</p:attrName>
                                          <p:attrName>ppt_y</p:attrName>
                                        </p:attrNameLst>
                                      </p:cBhvr>
                                      <p:rCtr x="18872" y="-602"/>
                                    </p:animMotion>
                                  </p:childTnLst>
                                </p:cTn>
                              </p:par>
                              <p:par>
                                <p:cTn id="73" presetID="6" presetClass="emph" presetSubtype="0" fill="hold" nodeType="withEffect">
                                  <p:stCondLst>
                                    <p:cond delay="0"/>
                                  </p:stCondLst>
                                  <p:childTnLst>
                                    <p:animScale>
                                      <p:cBhvr>
                                        <p:cTn id="74" dur="2000" fill="hold"/>
                                        <p:tgtEl>
                                          <p:spTgt spid="33"/>
                                        </p:tgtEl>
                                      </p:cBhvr>
                                      <p:by x="45000" y="45000"/>
                                    </p:animScale>
                                  </p:childTnLst>
                                </p:cTn>
                              </p:par>
                              <p:par>
                                <p:cTn id="75" presetID="42" presetClass="path" presetSubtype="0" accel="50000" decel="50000" fill="hold" grpId="1" nodeType="withEffect">
                                  <p:stCondLst>
                                    <p:cond delay="0"/>
                                  </p:stCondLst>
                                  <p:childTnLst>
                                    <p:animMotion origin="layout" path="M 2.77778E-6 3.7037E-7 L 0.28229 -0.57616 " pathEditMode="relative" rAng="0" ptsTypes="AA">
                                      <p:cBhvr>
                                        <p:cTn id="76" dur="2000" fill="hold"/>
                                        <p:tgtEl>
                                          <p:spTgt spid="36"/>
                                        </p:tgtEl>
                                        <p:attrNameLst>
                                          <p:attrName>ppt_x</p:attrName>
                                          <p:attrName>ppt_y</p:attrName>
                                        </p:attrNameLst>
                                      </p:cBhvr>
                                      <p:rCtr x="14115" y="-28819"/>
                                    </p:animMotion>
                                  </p:childTnLst>
                                </p:cTn>
                              </p:par>
                              <p:par>
                                <p:cTn id="77" presetID="1" presetClass="entr" presetSubtype="0" fill="hold" grpId="3" nodeType="withEffect">
                                  <p:stCondLst>
                                    <p:cond delay="900"/>
                                  </p:stCondLst>
                                  <p:childTnLst>
                                    <p:set>
                                      <p:cBhvr>
                                        <p:cTn id="78" dur="1" fill="hold">
                                          <p:stCondLst>
                                            <p:cond delay="0"/>
                                          </p:stCondLst>
                                        </p:cTn>
                                        <p:tgtEl>
                                          <p:spTgt spid="37"/>
                                        </p:tgtEl>
                                        <p:attrNameLst>
                                          <p:attrName>style.visibility</p:attrName>
                                        </p:attrNameLst>
                                      </p:cBhvr>
                                      <p:to>
                                        <p:strVal val="visible"/>
                                      </p:to>
                                    </p:set>
                                  </p:childTnLst>
                                </p:cTn>
                              </p:par>
                            </p:childTnLst>
                          </p:cTn>
                        </p:par>
                        <p:par>
                          <p:cTn id="79" fill="hold">
                            <p:stCondLst>
                              <p:cond delay="4500"/>
                            </p:stCondLst>
                            <p:childTnLst>
                              <p:par>
                                <p:cTn id="80" presetID="63" presetClass="path" presetSubtype="0" accel="50000" decel="50000" fill="hold" nodeType="afterEffect">
                                  <p:stCondLst>
                                    <p:cond delay="0"/>
                                  </p:stCondLst>
                                  <p:childTnLst>
                                    <p:animMotion origin="layout" path="M 2.22222E-6 -0.00185 L 0.13385 -0.00416 " pathEditMode="relative" rAng="0" ptsTypes="AA">
                                      <p:cBhvr>
                                        <p:cTn id="81" dur="2000" fill="hold"/>
                                        <p:tgtEl>
                                          <p:spTgt spid="32"/>
                                        </p:tgtEl>
                                        <p:attrNameLst>
                                          <p:attrName>ppt_x</p:attrName>
                                          <p:attrName>ppt_y</p:attrName>
                                        </p:attrNameLst>
                                      </p:cBhvr>
                                      <p:rCtr x="6684" y="-116"/>
                                    </p:animMotion>
                                  </p:childTnLst>
                                </p:cTn>
                              </p:par>
                              <p:par>
                                <p:cTn id="82" presetID="42" presetClass="path" presetSubtype="0" accel="50000" decel="50000" fill="hold" grpId="1" nodeType="withEffect">
                                  <p:stCondLst>
                                    <p:cond delay="0"/>
                                  </p:stCondLst>
                                  <p:childTnLst>
                                    <p:animMotion origin="layout" path="M -3.88889E-6 0.00371 L 0.05209 -0.56805 " pathEditMode="relative" rAng="0" ptsTypes="AA">
                                      <p:cBhvr>
                                        <p:cTn id="83" dur="2000" fill="hold"/>
                                        <p:tgtEl>
                                          <p:spTgt spid="37"/>
                                        </p:tgtEl>
                                        <p:attrNameLst>
                                          <p:attrName>ppt_x</p:attrName>
                                          <p:attrName>ppt_y</p:attrName>
                                        </p:attrNameLst>
                                      </p:cBhvr>
                                      <p:rCtr x="2604" y="-28588"/>
                                    </p:animMotion>
                                  </p:childTnLst>
                                </p:cTn>
                              </p:par>
                              <p:par>
                                <p:cTn id="84" presetID="6" presetClass="emph" presetSubtype="0" fill="hold" nodeType="withEffect">
                                  <p:stCondLst>
                                    <p:cond delay="0"/>
                                  </p:stCondLst>
                                  <p:childTnLst>
                                    <p:animScale>
                                      <p:cBhvr>
                                        <p:cTn id="85" dur="2000" fill="hold"/>
                                        <p:tgtEl>
                                          <p:spTgt spid="32"/>
                                        </p:tgtEl>
                                      </p:cBhvr>
                                      <p:by x="45000" y="45000"/>
                                    </p:animScale>
                                  </p:childTnLst>
                                </p:cTn>
                              </p:par>
                              <p:par>
                                <p:cTn id="86" presetID="1" presetClass="entr" presetSubtype="0" fill="hold" grpId="3" nodeType="withEffect">
                                  <p:stCondLst>
                                    <p:cond delay="1100"/>
                                  </p:stCondLst>
                                  <p:childTnLst>
                                    <p:set>
                                      <p:cBhvr>
                                        <p:cTn id="87" dur="1" fill="hold">
                                          <p:stCondLst>
                                            <p:cond delay="0"/>
                                          </p:stCondLst>
                                        </p:cTn>
                                        <p:tgtEl>
                                          <p:spTgt spid="38"/>
                                        </p:tgtEl>
                                        <p:attrNameLst>
                                          <p:attrName>style.visibility</p:attrName>
                                        </p:attrNameLst>
                                      </p:cBhvr>
                                      <p:to>
                                        <p:strVal val="visible"/>
                                      </p:to>
                                    </p:set>
                                  </p:childTnLst>
                                </p:cTn>
                              </p:par>
                            </p:childTnLst>
                          </p:cTn>
                        </p:par>
                        <p:par>
                          <p:cTn id="88" fill="hold">
                            <p:stCondLst>
                              <p:cond delay="6500"/>
                            </p:stCondLst>
                            <p:childTnLst>
                              <p:par>
                                <p:cTn id="89" presetID="6" presetClass="emph" presetSubtype="0" fill="hold" nodeType="afterEffect">
                                  <p:stCondLst>
                                    <p:cond delay="0"/>
                                  </p:stCondLst>
                                  <p:childTnLst>
                                    <p:animScale>
                                      <p:cBhvr>
                                        <p:cTn id="90" dur="2000" fill="hold"/>
                                        <p:tgtEl>
                                          <p:spTgt spid="26"/>
                                        </p:tgtEl>
                                      </p:cBhvr>
                                      <p:by x="45000" y="45000"/>
                                    </p:animScale>
                                  </p:childTnLst>
                                </p:cTn>
                              </p:par>
                              <p:par>
                                <p:cTn id="91" presetID="35" presetClass="path" presetSubtype="0" accel="50000" decel="50000" fill="hold" nodeType="withEffect">
                                  <p:stCondLst>
                                    <p:cond delay="0"/>
                                  </p:stCondLst>
                                  <p:childTnLst>
                                    <p:animMotion origin="layout" path="M -0.27118 0.00162 L -0.38212 -0.00416 " pathEditMode="relative" rAng="0" ptsTypes="AA">
                                      <p:cBhvr>
                                        <p:cTn id="92" dur="2000" fill="hold"/>
                                        <p:tgtEl>
                                          <p:spTgt spid="26"/>
                                        </p:tgtEl>
                                        <p:attrNameLst>
                                          <p:attrName>ppt_x</p:attrName>
                                          <p:attrName>ppt_y</p:attrName>
                                        </p:attrNameLst>
                                      </p:cBhvr>
                                      <p:rCtr x="-5556" y="-301"/>
                                    </p:animMotion>
                                  </p:childTnLst>
                                </p:cTn>
                              </p:par>
                              <p:par>
                                <p:cTn id="93" presetID="42" presetClass="path" presetSubtype="0" accel="50000" decel="50000" fill="hold" grpId="1" nodeType="withEffect">
                                  <p:stCondLst>
                                    <p:cond delay="0"/>
                                  </p:stCondLst>
                                  <p:childTnLst>
                                    <p:animMotion origin="layout" path="M 0.00278 0.0037 L -0.19878 -0.56759 " pathEditMode="relative" rAng="0" ptsTypes="AA">
                                      <p:cBhvr>
                                        <p:cTn id="94" dur="2000" fill="hold"/>
                                        <p:tgtEl>
                                          <p:spTgt spid="38"/>
                                        </p:tgtEl>
                                        <p:attrNameLst>
                                          <p:attrName>ppt_x</p:attrName>
                                          <p:attrName>ppt_y</p:attrName>
                                        </p:attrNameLst>
                                      </p:cBhvr>
                                      <p:rCtr x="-10087" y="-285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1" grpId="0"/>
      <p:bldP spid="31" grpId="1"/>
      <p:bldP spid="35" grpId="0"/>
      <p:bldP spid="35" grpId="1"/>
      <p:bldP spid="36" grpId="0"/>
      <p:bldP spid="36" grpId="1"/>
      <p:bldP spid="36" grpId="2"/>
      <p:bldP spid="36" grpId="3"/>
      <p:bldP spid="37" grpId="0"/>
      <p:bldP spid="37" grpId="1"/>
      <p:bldP spid="37" grpId="2"/>
      <p:bldP spid="37" grpId="3"/>
      <p:bldP spid="38" grpId="0"/>
      <p:bldP spid="38" grpId="1"/>
      <p:bldP spid="38" grpId="2"/>
      <p:bldP spid="38" grpId="3"/>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6" name="Rectangle 15"/>
          <p:cNvSpPr/>
          <p:nvPr/>
        </p:nvSpPr>
        <p:spPr>
          <a:xfrm>
            <a:off x="5112802" y="4547687"/>
            <a:ext cx="3233530" cy="61754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3644194" y="1286428"/>
            <a:ext cx="2226669" cy="900535"/>
            <a:chOff x="5345723" y="1199990"/>
            <a:chExt cx="3524370" cy="964408"/>
          </a:xfrm>
        </p:grpSpPr>
        <p:graphicFrame>
          <p:nvGraphicFramePr>
            <p:cNvPr id="37" name="Chart 36"/>
            <p:cNvGraphicFramePr>
              <a:graphicFrameLocks/>
            </p:cNvGraphicFramePr>
            <p:nvPr>
              <p:extLst/>
            </p:nvPr>
          </p:nvGraphicFramePr>
          <p:xfrm>
            <a:off x="5345723" y="1199990"/>
            <a:ext cx="3524370" cy="95724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5345723" y="1808703"/>
              <a:ext cx="3416440" cy="3556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a:off x="5125288" y="2396358"/>
            <a:ext cx="3143224" cy="71125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 name="Chart 27"/>
          <p:cNvGraphicFramePr>
            <a:graphicFrameLocks/>
          </p:cNvGraphicFramePr>
          <p:nvPr>
            <p:extLst>
              <p:ext uri="{D42A27DB-BD31-4B8C-83A1-F6EECF244321}">
                <p14:modId xmlns:p14="http://schemas.microsoft.com/office/powerpoint/2010/main" val="2470900815"/>
              </p:ext>
            </p:extLst>
          </p:nvPr>
        </p:nvGraphicFramePr>
        <p:xfrm>
          <a:off x="4665070" y="2029322"/>
          <a:ext cx="3868402" cy="2443388"/>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p:cNvSpPr/>
          <p:nvPr/>
        </p:nvSpPr>
        <p:spPr>
          <a:xfrm>
            <a:off x="4628737" y="4004729"/>
            <a:ext cx="3904735" cy="505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109144" y="4472710"/>
            <a:ext cx="3403179" cy="5055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09145" y="2464626"/>
            <a:ext cx="3329705" cy="73152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Shape 114"/>
          <p:cNvSpPr txBox="1">
            <a:spLocks noGrp="1"/>
          </p:cNvSpPr>
          <p:nvPr>
            <p:ph type="body" idx="1"/>
          </p:nvPr>
        </p:nvSpPr>
        <p:spPr>
          <a:xfrm>
            <a:off x="40161" y="184246"/>
            <a:ext cx="8129124" cy="874495"/>
          </a:xfrm>
          <a:prstGeom prst="rect">
            <a:avLst/>
          </a:prstGeom>
          <a:noFill/>
          <a:ln>
            <a:noFill/>
          </a:ln>
        </p:spPr>
        <p:txBody>
          <a:bodyPr lIns="91425" tIns="45700" rIns="91425" bIns="45700" anchor="b" anchorCtr="0">
            <a:noAutofit/>
          </a:bodyPr>
          <a:lstStyle/>
          <a:p>
            <a:pPr marL="177800" indent="0">
              <a:buSzPct val="25000"/>
              <a:buNone/>
            </a:pPr>
            <a:r>
              <a:rPr lang="en-US" sz="4000" b="1" dirty="0" smtClean="0">
                <a:solidFill>
                  <a:schemeClr val="accent1"/>
                </a:solidFill>
                <a:latin typeface="+mj-lt"/>
                <a:ea typeface="Questrial"/>
                <a:cs typeface="Questrial"/>
                <a:sym typeface="Questrial"/>
              </a:rPr>
              <a:t>Climate Change: Results</a:t>
            </a:r>
            <a:endParaRPr lang="en-US" sz="4000" b="1" dirty="0">
              <a:solidFill>
                <a:schemeClr val="accent1"/>
              </a:solidFill>
              <a:latin typeface="+mj-lt"/>
              <a:ea typeface="Questrial"/>
              <a:cs typeface="Questrial"/>
              <a:sym typeface="Questrial"/>
            </a:endParaRPr>
          </a:p>
        </p:txBody>
      </p:sp>
      <p:sp>
        <p:nvSpPr>
          <p:cNvPr id="30" name="TextBox 29"/>
          <p:cNvSpPr txBox="1"/>
          <p:nvPr/>
        </p:nvSpPr>
        <p:spPr>
          <a:xfrm>
            <a:off x="6288561" y="4043131"/>
            <a:ext cx="838691" cy="338554"/>
          </a:xfrm>
          <a:prstGeom prst="rect">
            <a:avLst/>
          </a:prstGeom>
          <a:noFill/>
        </p:spPr>
        <p:txBody>
          <a:bodyPr wrap="none" rtlCol="0">
            <a:spAutoFit/>
          </a:bodyPr>
          <a:lstStyle/>
          <a:p>
            <a:r>
              <a:rPr lang="en-US" sz="1600" b="1" dirty="0" smtClean="0">
                <a:solidFill>
                  <a:srgbClr val="000000"/>
                </a:solidFill>
                <a:latin typeface="+mn-lt"/>
              </a:rPr>
              <a:t>August</a:t>
            </a:r>
            <a:endParaRPr lang="en-US" sz="1600" b="1" dirty="0">
              <a:solidFill>
                <a:srgbClr val="000000"/>
              </a:solidFill>
              <a:latin typeface="+mn-lt"/>
            </a:endParaRPr>
          </a:p>
        </p:txBody>
      </p:sp>
      <p:sp>
        <p:nvSpPr>
          <p:cNvPr id="31" name="TextBox 30"/>
          <p:cNvSpPr txBox="1"/>
          <p:nvPr/>
        </p:nvSpPr>
        <p:spPr>
          <a:xfrm>
            <a:off x="6416383" y="1784049"/>
            <a:ext cx="710869" cy="338554"/>
          </a:xfrm>
          <a:prstGeom prst="rect">
            <a:avLst/>
          </a:prstGeom>
          <a:noFill/>
        </p:spPr>
        <p:txBody>
          <a:bodyPr wrap="square" rtlCol="0">
            <a:spAutoFit/>
          </a:bodyPr>
          <a:lstStyle/>
          <a:p>
            <a:r>
              <a:rPr lang="en-US" sz="1600" b="1" dirty="0" smtClean="0">
                <a:solidFill>
                  <a:srgbClr val="000000"/>
                </a:solidFill>
                <a:latin typeface="+mn-lt"/>
              </a:rPr>
              <a:t>July</a:t>
            </a:r>
            <a:endParaRPr lang="en-US" sz="1600" b="1" dirty="0">
              <a:solidFill>
                <a:srgbClr val="000000"/>
              </a:solidFill>
              <a:latin typeface="+mn-lt"/>
            </a:endParaRPr>
          </a:p>
        </p:txBody>
      </p:sp>
      <p:sp>
        <p:nvSpPr>
          <p:cNvPr id="34" name="TextBox 33"/>
          <p:cNvSpPr txBox="1"/>
          <p:nvPr/>
        </p:nvSpPr>
        <p:spPr>
          <a:xfrm rot="16200000">
            <a:off x="-797073" y="3726771"/>
            <a:ext cx="2257349" cy="307777"/>
          </a:xfrm>
          <a:prstGeom prst="rect">
            <a:avLst/>
          </a:prstGeom>
          <a:noFill/>
        </p:spPr>
        <p:txBody>
          <a:bodyPr wrap="none" rtlCol="0">
            <a:spAutoFit/>
          </a:bodyPr>
          <a:lstStyle/>
          <a:p>
            <a:r>
              <a:rPr lang="en-US" b="1" dirty="0" smtClean="0">
                <a:solidFill>
                  <a:srgbClr val="000000"/>
                </a:solidFill>
                <a:latin typeface="+mn-lt"/>
              </a:rPr>
              <a:t>Surface temperature (</a:t>
            </a:r>
            <a:r>
              <a:rPr lang="en-US" b="1" dirty="0" smtClean="0">
                <a:solidFill>
                  <a:srgbClr val="000000"/>
                </a:solidFill>
                <a:latin typeface="+mn-lt"/>
                <a:cs typeface="Arial" panose="020B0604020202020204" pitchFamily="34" charset="0"/>
              </a:rPr>
              <a:t>°C)</a:t>
            </a:r>
            <a:endParaRPr lang="en-US" b="1" dirty="0">
              <a:solidFill>
                <a:srgbClr val="000000"/>
              </a:solidFill>
              <a:latin typeface="+mn-lt"/>
            </a:endParaRPr>
          </a:p>
        </p:txBody>
      </p:sp>
      <p:sp>
        <p:nvSpPr>
          <p:cNvPr id="35" name="TextBox 34"/>
          <p:cNvSpPr txBox="1"/>
          <p:nvPr/>
        </p:nvSpPr>
        <p:spPr>
          <a:xfrm>
            <a:off x="1109144" y="2522839"/>
            <a:ext cx="1975605" cy="584775"/>
          </a:xfrm>
          <a:prstGeom prst="rect">
            <a:avLst/>
          </a:prstGeom>
          <a:noFill/>
        </p:spPr>
        <p:txBody>
          <a:bodyPr wrap="square" rtlCol="0">
            <a:spAutoFit/>
          </a:bodyPr>
          <a:lstStyle/>
          <a:p>
            <a:r>
              <a:rPr lang="en-US" sz="1600" dirty="0" smtClean="0">
                <a:solidFill>
                  <a:srgbClr val="000000"/>
                </a:solidFill>
                <a:latin typeface="+mn-lt"/>
              </a:rPr>
              <a:t>Current nesting temp from FL - NC</a:t>
            </a:r>
            <a:endParaRPr lang="en-US" sz="1600" dirty="0">
              <a:solidFill>
                <a:srgbClr val="000000"/>
              </a:solidFill>
              <a:latin typeface="+mn-lt"/>
            </a:endParaRPr>
          </a:p>
        </p:txBody>
      </p:sp>
      <p:cxnSp>
        <p:nvCxnSpPr>
          <p:cNvPr id="36" name="Straight Arrow Connector 35"/>
          <p:cNvCxnSpPr/>
          <p:nvPr/>
        </p:nvCxnSpPr>
        <p:spPr>
          <a:xfrm flipH="1">
            <a:off x="3105934" y="2462758"/>
            <a:ext cx="935" cy="714001"/>
          </a:xfrm>
          <a:prstGeom prst="straightConnector1">
            <a:avLst/>
          </a:prstGeom>
          <a:ln>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521273" y="1784049"/>
            <a:ext cx="577401" cy="338554"/>
          </a:xfrm>
          <a:prstGeom prst="rect">
            <a:avLst/>
          </a:prstGeom>
          <a:noFill/>
        </p:spPr>
        <p:txBody>
          <a:bodyPr wrap="none" rtlCol="0">
            <a:spAutoFit/>
          </a:bodyPr>
          <a:lstStyle/>
          <a:p>
            <a:pPr algn="r"/>
            <a:r>
              <a:rPr lang="en-US" sz="1600" b="1" dirty="0" smtClean="0">
                <a:solidFill>
                  <a:srgbClr val="000000"/>
                </a:solidFill>
                <a:latin typeface="+mn-lt"/>
              </a:rPr>
              <a:t>May</a:t>
            </a:r>
            <a:endParaRPr lang="en-US" sz="1600" b="1" dirty="0">
              <a:solidFill>
                <a:srgbClr val="000000"/>
              </a:solidFill>
              <a:latin typeface="+mn-lt"/>
            </a:endParaRPr>
          </a:p>
        </p:txBody>
      </p:sp>
      <p:graphicFrame>
        <p:nvGraphicFramePr>
          <p:cNvPr id="15" name="Chart 14"/>
          <p:cNvGraphicFramePr>
            <a:graphicFrameLocks/>
          </p:cNvGraphicFramePr>
          <p:nvPr>
            <p:extLst>
              <p:ext uri="{D42A27DB-BD31-4B8C-83A1-F6EECF244321}">
                <p14:modId xmlns:p14="http://schemas.microsoft.com/office/powerpoint/2010/main" val="3982762519"/>
              </p:ext>
            </p:extLst>
          </p:nvPr>
        </p:nvGraphicFramePr>
        <p:xfrm>
          <a:off x="725054" y="2019855"/>
          <a:ext cx="3912047" cy="2412803"/>
        </p:xfrm>
        <a:graphic>
          <a:graphicData uri="http://schemas.openxmlformats.org/drawingml/2006/chart">
            <c:chart xmlns:c="http://schemas.openxmlformats.org/drawingml/2006/chart" xmlns:r="http://schemas.openxmlformats.org/officeDocument/2006/relationships" r:id="rId5"/>
          </a:graphicData>
        </a:graphic>
      </p:graphicFrame>
      <p:sp>
        <p:nvSpPr>
          <p:cNvPr id="4" name="Rectangle 3"/>
          <p:cNvSpPr/>
          <p:nvPr/>
        </p:nvSpPr>
        <p:spPr>
          <a:xfrm>
            <a:off x="778476" y="3967034"/>
            <a:ext cx="3733847" cy="394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Chart 26"/>
          <p:cNvGraphicFramePr>
            <a:graphicFrameLocks/>
          </p:cNvGraphicFramePr>
          <p:nvPr>
            <p:extLst>
              <p:ext uri="{D42A27DB-BD31-4B8C-83A1-F6EECF244321}">
                <p14:modId xmlns:p14="http://schemas.microsoft.com/office/powerpoint/2010/main" val="1743430850"/>
              </p:ext>
            </p:extLst>
          </p:nvPr>
        </p:nvGraphicFramePr>
        <p:xfrm>
          <a:off x="664115" y="4071994"/>
          <a:ext cx="4124889" cy="2155026"/>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p:cNvSpPr txBox="1"/>
          <p:nvPr/>
        </p:nvSpPr>
        <p:spPr>
          <a:xfrm>
            <a:off x="3614678" y="6277729"/>
            <a:ext cx="2028119" cy="369332"/>
          </a:xfrm>
          <a:prstGeom prst="rect">
            <a:avLst/>
          </a:prstGeom>
          <a:noFill/>
          <a:ln>
            <a:solidFill>
              <a:schemeClr val="accent1"/>
            </a:solidFill>
          </a:ln>
        </p:spPr>
        <p:txBody>
          <a:bodyPr wrap="none" rtlCol="0">
            <a:spAutoFit/>
          </a:bodyPr>
          <a:lstStyle/>
          <a:p>
            <a:r>
              <a:rPr lang="en-US" sz="1800" b="1" dirty="0" smtClean="0">
                <a:solidFill>
                  <a:schemeClr val="bg2">
                    <a:lumMod val="75000"/>
                  </a:schemeClr>
                </a:solidFill>
                <a:latin typeface="+mj-lt"/>
              </a:rPr>
              <a:t>Nest site fidelity?</a:t>
            </a:r>
            <a:endParaRPr lang="en-US" sz="1800" b="1" dirty="0">
              <a:solidFill>
                <a:schemeClr val="bg2">
                  <a:lumMod val="75000"/>
                </a:schemeClr>
              </a:solidFill>
              <a:latin typeface="+mj-lt"/>
            </a:endParaRPr>
          </a:p>
        </p:txBody>
      </p:sp>
      <p:sp>
        <p:nvSpPr>
          <p:cNvPr id="32" name="TextBox 31"/>
          <p:cNvSpPr txBox="1"/>
          <p:nvPr/>
        </p:nvSpPr>
        <p:spPr>
          <a:xfrm>
            <a:off x="2505242" y="3986772"/>
            <a:ext cx="609461" cy="338554"/>
          </a:xfrm>
          <a:prstGeom prst="rect">
            <a:avLst/>
          </a:prstGeom>
          <a:noFill/>
        </p:spPr>
        <p:txBody>
          <a:bodyPr wrap="none" rtlCol="0">
            <a:spAutoFit/>
          </a:bodyPr>
          <a:lstStyle/>
          <a:p>
            <a:pPr algn="r"/>
            <a:r>
              <a:rPr lang="en-US" sz="1600" b="1" dirty="0" smtClean="0">
                <a:solidFill>
                  <a:srgbClr val="000000"/>
                </a:solidFill>
                <a:latin typeface="+mn-lt"/>
              </a:rPr>
              <a:t>June</a:t>
            </a:r>
            <a:endParaRPr lang="en-US" sz="1600" b="1" dirty="0">
              <a:solidFill>
                <a:srgbClr val="000000"/>
              </a:solidFill>
              <a:latin typeface="+mn-lt"/>
            </a:endParaRPr>
          </a:p>
        </p:txBody>
      </p:sp>
      <p:graphicFrame>
        <p:nvGraphicFramePr>
          <p:cNvPr id="29" name="Chart 28"/>
          <p:cNvGraphicFramePr>
            <a:graphicFrameLocks/>
          </p:cNvGraphicFramePr>
          <p:nvPr>
            <p:extLst>
              <p:ext uri="{D42A27DB-BD31-4B8C-83A1-F6EECF244321}">
                <p14:modId xmlns:p14="http://schemas.microsoft.com/office/powerpoint/2010/main" val="749890334"/>
              </p:ext>
            </p:extLst>
          </p:nvPr>
        </p:nvGraphicFramePr>
        <p:xfrm>
          <a:off x="4620843" y="4067862"/>
          <a:ext cx="4013874" cy="215572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749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15">
                                            <p:graphicEl>
                                              <a:chart seriesIdx="0" categoryIdx="-4" bldStep="series"/>
                                            </p:graphicEl>
                                          </p:spTgt>
                                        </p:tgtEl>
                                        <p:attrNameLst>
                                          <p:attrName>style.visibility</p:attrName>
                                        </p:attrNameLst>
                                      </p:cBhvr>
                                      <p:to>
                                        <p:strVal val="visible"/>
                                      </p:to>
                                    </p:set>
                                    <p:animEffect transition="in" filter="wipe(left)">
                                      <p:cBhvr>
                                        <p:cTn id="7" dur="1250"/>
                                        <p:tgtEl>
                                          <p:spTgt spid="15">
                                            <p:graphicEl>
                                              <a:chart seriesIdx="0" categoryIdx="-4" bldStep="series"/>
                                            </p:graphicEl>
                                          </p:spTgt>
                                        </p:tgtEl>
                                      </p:cBhvr>
                                    </p:animEffect>
                                  </p:childTnLst>
                                </p:cTn>
                              </p:par>
                            </p:childTnLst>
                          </p:cTn>
                        </p:par>
                        <p:par>
                          <p:cTn id="8" fill="hold">
                            <p:stCondLst>
                              <p:cond delay="1250"/>
                            </p:stCondLst>
                            <p:childTnLst>
                              <p:par>
                                <p:cTn id="9" presetID="22" presetClass="entr" presetSubtype="8" fill="hold" grpId="1" nodeType="afterEffect">
                                  <p:stCondLst>
                                    <p:cond delay="0"/>
                                  </p:stCondLst>
                                  <p:childTnLst>
                                    <p:set>
                                      <p:cBhvr>
                                        <p:cTn id="10"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1" dur="1250"/>
                                        <p:tgtEl>
                                          <p:spTgt spid="15">
                                            <p:graphicEl>
                                              <a:chart seriesIdx="1" categoryIdx="-4" bldStep="series"/>
                                            </p:graphicEl>
                                          </p:spTgt>
                                        </p:tgtEl>
                                      </p:cBhvr>
                                    </p:animEffect>
                                  </p:childTnLst>
                                </p:cTn>
                              </p:par>
                            </p:childTnLst>
                          </p:cTn>
                        </p:par>
                        <p:par>
                          <p:cTn id="12" fill="hold">
                            <p:stCondLst>
                              <p:cond delay="2500"/>
                            </p:stCondLst>
                            <p:childTnLst>
                              <p:par>
                                <p:cTn id="13" presetID="22" presetClass="entr" presetSubtype="8" fill="hold" grpId="1" nodeType="afterEffect">
                                  <p:stCondLst>
                                    <p:cond delay="0"/>
                                  </p:stCondLst>
                                  <p:childTnLst>
                                    <p:set>
                                      <p:cBhvr>
                                        <p:cTn id="14"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15" dur="1250"/>
                                        <p:tgtEl>
                                          <p:spTgt spid="15">
                                            <p:graphicEl>
                                              <a:chart seriesIdx="2" categoryIdx="-4" bldStep="series"/>
                                            </p:graphicEl>
                                          </p:spTgt>
                                        </p:tgtEl>
                                      </p:cBhvr>
                                    </p:animEffect>
                                  </p:childTnLst>
                                </p:cTn>
                              </p:par>
                            </p:childTnLst>
                          </p:cTn>
                        </p:par>
                        <p:par>
                          <p:cTn id="16" fill="hold">
                            <p:stCondLst>
                              <p:cond delay="3750"/>
                            </p:stCondLst>
                            <p:childTnLst>
                              <p:par>
                                <p:cTn id="17" presetID="22" presetClass="entr" presetSubtype="8" fill="hold" grpId="1" nodeType="afterEffect">
                                  <p:stCondLst>
                                    <p:cond delay="0"/>
                                  </p:stCondLst>
                                  <p:childTnLst>
                                    <p:set>
                                      <p:cBhvr>
                                        <p:cTn id="18" dur="1" fill="hold">
                                          <p:stCondLst>
                                            <p:cond delay="0"/>
                                          </p:stCondLst>
                                        </p:cTn>
                                        <p:tgtEl>
                                          <p:spTgt spid="15">
                                            <p:graphicEl>
                                              <a:chart seriesIdx="3" categoryIdx="-4" bldStep="series"/>
                                            </p:graphicEl>
                                          </p:spTgt>
                                        </p:tgtEl>
                                        <p:attrNameLst>
                                          <p:attrName>style.visibility</p:attrName>
                                        </p:attrNameLst>
                                      </p:cBhvr>
                                      <p:to>
                                        <p:strVal val="visible"/>
                                      </p:to>
                                    </p:set>
                                    <p:animEffect transition="in" filter="wipe(left)">
                                      <p:cBhvr>
                                        <p:cTn id="19" dur="1250"/>
                                        <p:tgtEl>
                                          <p:spTgt spid="15">
                                            <p:graphicEl>
                                              <a:chart seriesIdx="3" categoryIdx="-4" bldStep="series"/>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graphicEl>
                                              <a:chart seriesIdx="-3" categoryIdx="-3" bldStep="gridLegend"/>
                                            </p:graphicEl>
                                          </p:spTgt>
                                        </p:tgtEl>
                                        <p:attrNameLst>
                                          <p:attrName>style.visibility</p:attrName>
                                        </p:attrNameLst>
                                      </p:cBhvr>
                                      <p:to>
                                        <p:strVal val="visible"/>
                                      </p:to>
                                    </p:set>
                                    <p:animEffect transition="in" filter="fade">
                                      <p:cBhvr>
                                        <p:cTn id="33" dur="500"/>
                                        <p:tgtEl>
                                          <p:spTgt spid="27">
                                            <p:graphicEl>
                                              <a:chart seriesIdx="-3" categoryIdx="-3" bldStep="gridLegend"/>
                                            </p:graphicEl>
                                          </p:spTgt>
                                        </p:tgtEl>
                                      </p:cBhvr>
                                    </p:animEffect>
                                  </p:childTnLst>
                                </p:cTn>
                              </p:par>
                              <p:par>
                                <p:cTn id="34" presetID="22" presetClass="entr" presetSubtype="8" fill="hold" grpId="0" nodeType="withEffect">
                                  <p:stCondLst>
                                    <p:cond delay="750"/>
                                  </p:stCondLst>
                                  <p:childTnLst>
                                    <p:set>
                                      <p:cBhvr>
                                        <p:cTn id="35" dur="1" fill="hold">
                                          <p:stCondLst>
                                            <p:cond delay="0"/>
                                          </p:stCondLst>
                                        </p:cTn>
                                        <p:tgtEl>
                                          <p:spTgt spid="27">
                                            <p:graphicEl>
                                              <a:chart seriesIdx="0" categoryIdx="-4" bldStep="series"/>
                                            </p:graphicEl>
                                          </p:spTgt>
                                        </p:tgtEl>
                                        <p:attrNameLst>
                                          <p:attrName>style.visibility</p:attrName>
                                        </p:attrNameLst>
                                      </p:cBhvr>
                                      <p:to>
                                        <p:strVal val="visible"/>
                                      </p:to>
                                    </p:set>
                                    <p:animEffect transition="in" filter="wipe(left)">
                                      <p:cBhvr>
                                        <p:cTn id="36" dur="1000"/>
                                        <p:tgtEl>
                                          <p:spTgt spid="27">
                                            <p:graphicEl>
                                              <a:chart seriesIdx="0" categoryIdx="-4" bldStep="series"/>
                                            </p:graphicEl>
                                          </p:spTgt>
                                        </p:tgtEl>
                                      </p:cBhvr>
                                    </p:animEffect>
                                  </p:childTnLst>
                                </p:cTn>
                              </p:par>
                              <p:par>
                                <p:cTn id="37" presetID="22" presetClass="entr" presetSubtype="8" fill="hold" grpId="0" nodeType="withEffect">
                                  <p:stCondLst>
                                    <p:cond delay="1800"/>
                                  </p:stCondLst>
                                  <p:childTnLst>
                                    <p:set>
                                      <p:cBhvr>
                                        <p:cTn id="38" dur="1" fill="hold">
                                          <p:stCondLst>
                                            <p:cond delay="0"/>
                                          </p:stCondLst>
                                        </p:cTn>
                                        <p:tgtEl>
                                          <p:spTgt spid="27">
                                            <p:graphicEl>
                                              <a:chart seriesIdx="1" categoryIdx="-4" bldStep="series"/>
                                            </p:graphicEl>
                                          </p:spTgt>
                                        </p:tgtEl>
                                        <p:attrNameLst>
                                          <p:attrName>style.visibility</p:attrName>
                                        </p:attrNameLst>
                                      </p:cBhvr>
                                      <p:to>
                                        <p:strVal val="visible"/>
                                      </p:to>
                                    </p:set>
                                    <p:animEffect transition="in" filter="wipe(left)">
                                      <p:cBhvr>
                                        <p:cTn id="39" dur="1000"/>
                                        <p:tgtEl>
                                          <p:spTgt spid="27">
                                            <p:graphicEl>
                                              <a:chart seriesIdx="1" categoryIdx="-4" bldStep="series"/>
                                            </p:graphicEl>
                                          </p:spTgt>
                                        </p:tgtEl>
                                      </p:cBhvr>
                                    </p:animEffect>
                                  </p:childTnLst>
                                </p:cTn>
                              </p:par>
                              <p:par>
                                <p:cTn id="40" presetID="22" presetClass="entr" presetSubtype="8" fill="hold" grpId="0" nodeType="withEffect">
                                  <p:stCondLst>
                                    <p:cond delay="2800"/>
                                  </p:stCondLst>
                                  <p:childTnLst>
                                    <p:set>
                                      <p:cBhvr>
                                        <p:cTn id="41" dur="1" fill="hold">
                                          <p:stCondLst>
                                            <p:cond delay="0"/>
                                          </p:stCondLst>
                                        </p:cTn>
                                        <p:tgtEl>
                                          <p:spTgt spid="27">
                                            <p:graphicEl>
                                              <a:chart seriesIdx="2" categoryIdx="-4" bldStep="series"/>
                                            </p:graphicEl>
                                          </p:spTgt>
                                        </p:tgtEl>
                                        <p:attrNameLst>
                                          <p:attrName>style.visibility</p:attrName>
                                        </p:attrNameLst>
                                      </p:cBhvr>
                                      <p:to>
                                        <p:strVal val="visible"/>
                                      </p:to>
                                    </p:set>
                                    <p:animEffect transition="in" filter="wipe(left)">
                                      <p:cBhvr>
                                        <p:cTn id="42" dur="1000"/>
                                        <p:tgtEl>
                                          <p:spTgt spid="27">
                                            <p:graphicEl>
                                              <a:chart seriesIdx="2" categoryIdx="-4" bldStep="series"/>
                                            </p:graphicEl>
                                          </p:spTgt>
                                        </p:tgtEl>
                                      </p:cBhvr>
                                    </p:animEffect>
                                  </p:childTnLst>
                                </p:cTn>
                              </p:par>
                              <p:par>
                                <p:cTn id="43" presetID="22" presetClass="entr" presetSubtype="8" fill="hold" grpId="0" nodeType="withEffect">
                                  <p:stCondLst>
                                    <p:cond delay="3800"/>
                                  </p:stCondLst>
                                  <p:childTnLst>
                                    <p:set>
                                      <p:cBhvr>
                                        <p:cTn id="44" dur="1" fill="hold">
                                          <p:stCondLst>
                                            <p:cond delay="0"/>
                                          </p:stCondLst>
                                        </p:cTn>
                                        <p:tgtEl>
                                          <p:spTgt spid="27">
                                            <p:graphicEl>
                                              <a:chart seriesIdx="3" categoryIdx="-4" bldStep="series"/>
                                            </p:graphicEl>
                                          </p:spTgt>
                                        </p:tgtEl>
                                        <p:attrNameLst>
                                          <p:attrName>style.visibility</p:attrName>
                                        </p:attrNameLst>
                                      </p:cBhvr>
                                      <p:to>
                                        <p:strVal val="visible"/>
                                      </p:to>
                                    </p:set>
                                    <p:animEffect transition="in" filter="wipe(left)">
                                      <p:cBhvr>
                                        <p:cTn id="45" dur="1000"/>
                                        <p:tgtEl>
                                          <p:spTgt spid="27">
                                            <p:graphicEl>
                                              <a:chart seriesIdx="3" categoryIdx="-4" bldStep="series"/>
                                            </p:graphic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7">
                                            <p:graphicEl>
                                              <a:chart seriesIdx="4" categoryIdx="-4" bldStep="series"/>
                                            </p:graphicEl>
                                          </p:spTgt>
                                        </p:tgtEl>
                                        <p:attrNameLst>
                                          <p:attrName>style.visibility</p:attrName>
                                        </p:attrNameLst>
                                      </p:cBhvr>
                                      <p:to>
                                        <p:strVal val="visible"/>
                                      </p:to>
                                    </p:set>
                                    <p:animEffect transition="in" filter="fade">
                                      <p:cBhvr>
                                        <p:cTn id="48" dur="500"/>
                                        <p:tgtEl>
                                          <p:spTgt spid="27">
                                            <p:graphicEl>
                                              <a:chart seriesIdx="4" categoryIdx="-4" bldStep="series"/>
                                            </p:graphic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7">
                                            <p:graphicEl>
                                              <a:chart seriesIdx="5" categoryIdx="-4" bldStep="series"/>
                                            </p:graphicEl>
                                          </p:spTgt>
                                        </p:tgtEl>
                                        <p:attrNameLst>
                                          <p:attrName>style.visibility</p:attrName>
                                        </p:attrNameLst>
                                      </p:cBhvr>
                                      <p:to>
                                        <p:strVal val="visible"/>
                                      </p:to>
                                    </p:set>
                                    <p:animEffect transition="in" filter="fade">
                                      <p:cBhvr>
                                        <p:cTn id="51" dur="500"/>
                                        <p:tgtEl>
                                          <p:spTgt spid="27">
                                            <p:graphicEl>
                                              <a:chart seriesIdx="5" categoryIdx="-4" bldStep="series"/>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8">
                                            <p:graphicEl>
                                              <a:chart seriesIdx="-3" categoryIdx="-3" bldStep="gridLegend"/>
                                            </p:graphicEl>
                                          </p:spTgt>
                                        </p:tgtEl>
                                        <p:attrNameLst>
                                          <p:attrName>style.visibility</p:attrName>
                                        </p:attrNameLst>
                                      </p:cBhvr>
                                      <p:to>
                                        <p:strVal val="visible"/>
                                      </p:to>
                                    </p:set>
                                    <p:animEffect transition="in" filter="fade">
                                      <p:cBhvr>
                                        <p:cTn id="62" dur="500"/>
                                        <p:tgtEl>
                                          <p:spTgt spid="28">
                                            <p:graphicEl>
                                              <a:chart seriesIdx="-3" categoryIdx="-3" bldStep="gridLegend"/>
                                            </p:graphicEl>
                                          </p:spTgt>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28">
                                            <p:graphicEl>
                                              <a:chart seriesIdx="0" categoryIdx="-4" bldStep="series"/>
                                            </p:graphicEl>
                                          </p:spTgt>
                                        </p:tgtEl>
                                        <p:attrNameLst>
                                          <p:attrName>style.visibility</p:attrName>
                                        </p:attrNameLst>
                                      </p:cBhvr>
                                      <p:to>
                                        <p:strVal val="visible"/>
                                      </p:to>
                                    </p:set>
                                    <p:animEffect transition="in" filter="wipe(left)">
                                      <p:cBhvr>
                                        <p:cTn id="65" dur="1000"/>
                                        <p:tgtEl>
                                          <p:spTgt spid="28">
                                            <p:graphicEl>
                                              <a:chart seriesIdx="0" categoryIdx="-4" bldStep="series"/>
                                            </p:graphicEl>
                                          </p:spTgt>
                                        </p:tgtEl>
                                      </p:cBhvr>
                                    </p:animEffect>
                                  </p:childTnLst>
                                </p:cTn>
                              </p:par>
                              <p:par>
                                <p:cTn id="66" presetID="22" presetClass="entr" presetSubtype="8" fill="hold" grpId="0" nodeType="withEffect">
                                  <p:stCondLst>
                                    <p:cond delay="1000"/>
                                  </p:stCondLst>
                                  <p:childTnLst>
                                    <p:set>
                                      <p:cBhvr>
                                        <p:cTn id="67" dur="1" fill="hold">
                                          <p:stCondLst>
                                            <p:cond delay="0"/>
                                          </p:stCondLst>
                                        </p:cTn>
                                        <p:tgtEl>
                                          <p:spTgt spid="28">
                                            <p:graphicEl>
                                              <a:chart seriesIdx="1" categoryIdx="-4" bldStep="series"/>
                                            </p:graphicEl>
                                          </p:spTgt>
                                        </p:tgtEl>
                                        <p:attrNameLst>
                                          <p:attrName>style.visibility</p:attrName>
                                        </p:attrNameLst>
                                      </p:cBhvr>
                                      <p:to>
                                        <p:strVal val="visible"/>
                                      </p:to>
                                    </p:set>
                                    <p:animEffect transition="in" filter="wipe(left)">
                                      <p:cBhvr>
                                        <p:cTn id="68" dur="1000"/>
                                        <p:tgtEl>
                                          <p:spTgt spid="28">
                                            <p:graphicEl>
                                              <a:chart seriesIdx="1" categoryIdx="-4" bldStep="series"/>
                                            </p:graphicEl>
                                          </p:spTgt>
                                        </p:tgtEl>
                                      </p:cBhvr>
                                    </p:animEffect>
                                  </p:childTnLst>
                                </p:cTn>
                              </p:par>
                              <p:par>
                                <p:cTn id="69" presetID="22" presetClass="entr" presetSubtype="8" fill="hold" grpId="0" nodeType="withEffect">
                                  <p:stCondLst>
                                    <p:cond delay="2000"/>
                                  </p:stCondLst>
                                  <p:childTnLst>
                                    <p:set>
                                      <p:cBhvr>
                                        <p:cTn id="70" dur="1" fill="hold">
                                          <p:stCondLst>
                                            <p:cond delay="0"/>
                                          </p:stCondLst>
                                        </p:cTn>
                                        <p:tgtEl>
                                          <p:spTgt spid="28">
                                            <p:graphicEl>
                                              <a:chart seriesIdx="2" categoryIdx="-4" bldStep="series"/>
                                            </p:graphicEl>
                                          </p:spTgt>
                                        </p:tgtEl>
                                        <p:attrNameLst>
                                          <p:attrName>style.visibility</p:attrName>
                                        </p:attrNameLst>
                                      </p:cBhvr>
                                      <p:to>
                                        <p:strVal val="visible"/>
                                      </p:to>
                                    </p:set>
                                    <p:animEffect transition="in" filter="wipe(left)">
                                      <p:cBhvr>
                                        <p:cTn id="71" dur="1000"/>
                                        <p:tgtEl>
                                          <p:spTgt spid="28">
                                            <p:graphicEl>
                                              <a:chart seriesIdx="2" categoryIdx="-4" bldStep="series"/>
                                            </p:graphicEl>
                                          </p:spTgt>
                                        </p:tgtEl>
                                      </p:cBhvr>
                                    </p:animEffect>
                                  </p:childTnLst>
                                </p:cTn>
                              </p:par>
                              <p:par>
                                <p:cTn id="72" presetID="22" presetClass="entr" presetSubtype="8" fill="hold" grpId="0" nodeType="withEffect">
                                  <p:stCondLst>
                                    <p:cond delay="3000"/>
                                  </p:stCondLst>
                                  <p:childTnLst>
                                    <p:set>
                                      <p:cBhvr>
                                        <p:cTn id="73" dur="1" fill="hold">
                                          <p:stCondLst>
                                            <p:cond delay="0"/>
                                          </p:stCondLst>
                                        </p:cTn>
                                        <p:tgtEl>
                                          <p:spTgt spid="28">
                                            <p:graphicEl>
                                              <a:chart seriesIdx="3" categoryIdx="-4" bldStep="series"/>
                                            </p:graphicEl>
                                          </p:spTgt>
                                        </p:tgtEl>
                                        <p:attrNameLst>
                                          <p:attrName>style.visibility</p:attrName>
                                        </p:attrNameLst>
                                      </p:cBhvr>
                                      <p:to>
                                        <p:strVal val="visible"/>
                                      </p:to>
                                    </p:set>
                                    <p:animEffect transition="in" filter="wipe(left)">
                                      <p:cBhvr>
                                        <p:cTn id="74" dur="1000"/>
                                        <p:tgtEl>
                                          <p:spTgt spid="28">
                                            <p:graphicEl>
                                              <a:chart seriesIdx="3" categoryIdx="-4" bldStep="series"/>
                                            </p:graphic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8">
                                            <p:graphicEl>
                                              <a:chart seriesIdx="4" categoryIdx="-4" bldStep="series"/>
                                            </p:graphicEl>
                                          </p:spTgt>
                                        </p:tgtEl>
                                        <p:attrNameLst>
                                          <p:attrName>style.visibility</p:attrName>
                                        </p:attrNameLst>
                                      </p:cBhvr>
                                      <p:to>
                                        <p:strVal val="visible"/>
                                      </p:to>
                                    </p:set>
                                    <p:animEffect transition="in" filter="fade">
                                      <p:cBhvr>
                                        <p:cTn id="77" dur="500"/>
                                        <p:tgtEl>
                                          <p:spTgt spid="28">
                                            <p:graphicEl>
                                              <a:chart seriesIdx="4" categoryIdx="-4" bldStep="series"/>
                                            </p:graphic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8">
                                            <p:graphicEl>
                                              <a:chart seriesIdx="5" categoryIdx="-4" bldStep="series"/>
                                            </p:graphicEl>
                                          </p:spTgt>
                                        </p:tgtEl>
                                        <p:attrNameLst>
                                          <p:attrName>style.visibility</p:attrName>
                                        </p:attrNameLst>
                                      </p:cBhvr>
                                      <p:to>
                                        <p:strVal val="visible"/>
                                      </p:to>
                                    </p:set>
                                    <p:animEffect transition="in" filter="fade">
                                      <p:cBhvr>
                                        <p:cTn id="80" dur="500"/>
                                        <p:tgtEl>
                                          <p:spTgt spid="28">
                                            <p:graphicEl>
                                              <a:chart seriesIdx="5" categoryIdx="-4" bldStep="series"/>
                                            </p:graphicEl>
                                          </p:spTgt>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8">
                                            <p:graphicEl>
                                              <a:chart seriesIdx="6" categoryIdx="-4" bldStep="series"/>
                                            </p:graphicEl>
                                          </p:spTgt>
                                        </p:tgtEl>
                                        <p:attrNameLst>
                                          <p:attrName>style.visibility</p:attrName>
                                        </p:attrNameLst>
                                      </p:cBhvr>
                                      <p:to>
                                        <p:strVal val="visible"/>
                                      </p:to>
                                    </p:set>
                                    <p:animEffect transition="in" filter="fade">
                                      <p:cBhvr>
                                        <p:cTn id="83" dur="500"/>
                                        <p:tgtEl>
                                          <p:spTgt spid="28">
                                            <p:graphicEl>
                                              <a:chart seriesIdx="6" categoryIdx="-4" bldStep="series"/>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500"/>
                                        <p:tgtEl>
                                          <p:spTgt spid="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500"/>
                                        <p:tgtEl>
                                          <p:spTgt spid="1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500"/>
                                        <p:tgtEl>
                                          <p:spTgt spid="3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9">
                                            <p:graphicEl>
                                              <a:chart seriesIdx="-3" categoryIdx="-3" bldStep="gridLegend"/>
                                            </p:graphicEl>
                                          </p:spTgt>
                                        </p:tgtEl>
                                        <p:attrNameLst>
                                          <p:attrName>style.visibility</p:attrName>
                                        </p:attrNameLst>
                                      </p:cBhvr>
                                      <p:to>
                                        <p:strVal val="visible"/>
                                      </p:to>
                                    </p:set>
                                    <p:animEffect transition="in" filter="fade">
                                      <p:cBhvr>
                                        <p:cTn id="97" dur="500"/>
                                        <p:tgtEl>
                                          <p:spTgt spid="29">
                                            <p:graphicEl>
                                              <a:chart seriesIdx="-3" categoryIdx="-3" bldStep="gridLegend"/>
                                            </p:graphicEl>
                                          </p:spTgt>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29">
                                            <p:graphicEl>
                                              <a:chart seriesIdx="0" categoryIdx="-4" bldStep="series"/>
                                            </p:graphicEl>
                                          </p:spTgt>
                                        </p:tgtEl>
                                        <p:attrNameLst>
                                          <p:attrName>style.visibility</p:attrName>
                                        </p:attrNameLst>
                                      </p:cBhvr>
                                      <p:to>
                                        <p:strVal val="visible"/>
                                      </p:to>
                                    </p:set>
                                    <p:animEffect transition="in" filter="wipe(left)">
                                      <p:cBhvr>
                                        <p:cTn id="100" dur="1000"/>
                                        <p:tgtEl>
                                          <p:spTgt spid="29">
                                            <p:graphicEl>
                                              <a:chart seriesIdx="0" categoryIdx="-4" bldStep="series"/>
                                            </p:graphicEl>
                                          </p:spTgt>
                                        </p:tgtEl>
                                      </p:cBhvr>
                                    </p:animEffect>
                                  </p:childTnLst>
                                </p:cTn>
                              </p:par>
                              <p:par>
                                <p:cTn id="101" presetID="22" presetClass="entr" presetSubtype="8" fill="hold" grpId="0" nodeType="withEffect">
                                  <p:stCondLst>
                                    <p:cond delay="1000"/>
                                  </p:stCondLst>
                                  <p:childTnLst>
                                    <p:set>
                                      <p:cBhvr>
                                        <p:cTn id="102" dur="1" fill="hold">
                                          <p:stCondLst>
                                            <p:cond delay="0"/>
                                          </p:stCondLst>
                                        </p:cTn>
                                        <p:tgtEl>
                                          <p:spTgt spid="29">
                                            <p:graphicEl>
                                              <a:chart seriesIdx="1" categoryIdx="-4" bldStep="series"/>
                                            </p:graphicEl>
                                          </p:spTgt>
                                        </p:tgtEl>
                                        <p:attrNameLst>
                                          <p:attrName>style.visibility</p:attrName>
                                        </p:attrNameLst>
                                      </p:cBhvr>
                                      <p:to>
                                        <p:strVal val="visible"/>
                                      </p:to>
                                    </p:set>
                                    <p:animEffect transition="in" filter="wipe(left)">
                                      <p:cBhvr>
                                        <p:cTn id="103" dur="1000"/>
                                        <p:tgtEl>
                                          <p:spTgt spid="29">
                                            <p:graphicEl>
                                              <a:chart seriesIdx="1" categoryIdx="-4" bldStep="series"/>
                                            </p:graphicEl>
                                          </p:spTgt>
                                        </p:tgtEl>
                                      </p:cBhvr>
                                    </p:animEffect>
                                  </p:childTnLst>
                                </p:cTn>
                              </p:par>
                              <p:par>
                                <p:cTn id="104" presetID="22" presetClass="entr" presetSubtype="8" fill="hold" grpId="0" nodeType="withEffect">
                                  <p:stCondLst>
                                    <p:cond delay="2000"/>
                                  </p:stCondLst>
                                  <p:childTnLst>
                                    <p:set>
                                      <p:cBhvr>
                                        <p:cTn id="105" dur="1" fill="hold">
                                          <p:stCondLst>
                                            <p:cond delay="0"/>
                                          </p:stCondLst>
                                        </p:cTn>
                                        <p:tgtEl>
                                          <p:spTgt spid="29">
                                            <p:graphicEl>
                                              <a:chart seriesIdx="2" categoryIdx="-4" bldStep="series"/>
                                            </p:graphicEl>
                                          </p:spTgt>
                                        </p:tgtEl>
                                        <p:attrNameLst>
                                          <p:attrName>style.visibility</p:attrName>
                                        </p:attrNameLst>
                                      </p:cBhvr>
                                      <p:to>
                                        <p:strVal val="visible"/>
                                      </p:to>
                                    </p:set>
                                    <p:animEffect transition="in" filter="wipe(left)">
                                      <p:cBhvr>
                                        <p:cTn id="106" dur="1000"/>
                                        <p:tgtEl>
                                          <p:spTgt spid="29">
                                            <p:graphicEl>
                                              <a:chart seriesIdx="2" categoryIdx="-4" bldStep="series"/>
                                            </p:graphicEl>
                                          </p:spTgt>
                                        </p:tgtEl>
                                      </p:cBhvr>
                                    </p:animEffect>
                                  </p:childTnLst>
                                </p:cTn>
                              </p:par>
                              <p:par>
                                <p:cTn id="107" presetID="22" presetClass="entr" presetSubtype="8" fill="hold" grpId="0" nodeType="withEffect">
                                  <p:stCondLst>
                                    <p:cond delay="3000"/>
                                  </p:stCondLst>
                                  <p:childTnLst>
                                    <p:set>
                                      <p:cBhvr>
                                        <p:cTn id="108" dur="1" fill="hold">
                                          <p:stCondLst>
                                            <p:cond delay="0"/>
                                          </p:stCondLst>
                                        </p:cTn>
                                        <p:tgtEl>
                                          <p:spTgt spid="29">
                                            <p:graphicEl>
                                              <a:chart seriesIdx="3" categoryIdx="-4" bldStep="series"/>
                                            </p:graphicEl>
                                          </p:spTgt>
                                        </p:tgtEl>
                                        <p:attrNameLst>
                                          <p:attrName>style.visibility</p:attrName>
                                        </p:attrNameLst>
                                      </p:cBhvr>
                                      <p:to>
                                        <p:strVal val="visible"/>
                                      </p:to>
                                    </p:set>
                                    <p:animEffect transition="in" filter="wipe(left)">
                                      <p:cBhvr>
                                        <p:cTn id="109" dur="1000"/>
                                        <p:tgtEl>
                                          <p:spTgt spid="29">
                                            <p:graphicEl>
                                              <a:chart seriesIdx="3" categoryIdx="-4" bldStep="series"/>
                                            </p:graphicEl>
                                          </p:spTgt>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9">
                                            <p:graphicEl>
                                              <a:chart seriesIdx="4" categoryIdx="-4" bldStep="series"/>
                                            </p:graphicEl>
                                          </p:spTgt>
                                        </p:tgtEl>
                                        <p:attrNameLst>
                                          <p:attrName>style.visibility</p:attrName>
                                        </p:attrNameLst>
                                      </p:cBhvr>
                                      <p:to>
                                        <p:strVal val="visible"/>
                                      </p:to>
                                    </p:set>
                                    <p:animEffect transition="in" filter="fade">
                                      <p:cBhvr>
                                        <p:cTn id="112" dur="500"/>
                                        <p:tgtEl>
                                          <p:spTgt spid="29">
                                            <p:graphicEl>
                                              <a:chart seriesIdx="4" categoryIdx="-4" bldStep="series"/>
                                            </p:graphicEl>
                                          </p:spTgt>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9">
                                            <p:graphicEl>
                                              <a:chart seriesIdx="5" categoryIdx="-4" bldStep="series"/>
                                            </p:graphicEl>
                                          </p:spTgt>
                                        </p:tgtEl>
                                        <p:attrNameLst>
                                          <p:attrName>style.visibility</p:attrName>
                                        </p:attrNameLst>
                                      </p:cBhvr>
                                      <p:to>
                                        <p:strVal val="visible"/>
                                      </p:to>
                                    </p:set>
                                    <p:animEffect transition="in" filter="fade">
                                      <p:cBhvr>
                                        <p:cTn id="115" dur="500"/>
                                        <p:tgtEl>
                                          <p:spTgt spid="29">
                                            <p:graphicEl>
                                              <a:chart seriesIdx="5" categoryIdx="-4" bldStep="series"/>
                                            </p:graphicEl>
                                          </p:spTgt>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29">
                                            <p:graphicEl>
                                              <a:chart seriesIdx="6" categoryIdx="-4" bldStep="series"/>
                                            </p:graphicEl>
                                          </p:spTgt>
                                        </p:tgtEl>
                                        <p:attrNameLst>
                                          <p:attrName>style.visibility</p:attrName>
                                        </p:attrNameLst>
                                      </p:cBhvr>
                                      <p:to>
                                        <p:strVal val="visible"/>
                                      </p:to>
                                    </p:set>
                                    <p:animEffect transition="in" filter="fade">
                                      <p:cBhvr>
                                        <p:cTn id="118" dur="500"/>
                                        <p:tgtEl>
                                          <p:spTgt spid="29">
                                            <p:graphicEl>
                                              <a:chart seriesIdx="6" categoryIdx="-4" bldStep="series"/>
                                            </p:graphicEl>
                                          </p:spTgt>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2"/>
                                        </p:tgtEl>
                                        <p:attrNameLst>
                                          <p:attrName>style.visibility</p:attrName>
                                        </p:attrNameLst>
                                      </p:cBhvr>
                                      <p:to>
                                        <p:strVal val="visible"/>
                                      </p:to>
                                    </p:set>
                                    <p:animEffect transition="in" filter="fade">
                                      <p:cBhvr>
                                        <p:cTn id="1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Graphic spid="28" grpId="0">
        <p:bldSub>
          <a:bldChart bld="series"/>
        </p:bldSub>
      </p:bldGraphic>
      <p:bldP spid="7" grpId="0" animBg="1"/>
      <p:bldP spid="22" grpId="0" animBg="1"/>
      <p:bldP spid="30" grpId="0"/>
      <p:bldP spid="31" grpId="0"/>
      <p:bldGraphic spid="15" grpId="1">
        <p:bldSub>
          <a:bldChart bld="series"/>
        </p:bldSub>
      </p:bldGraphic>
      <p:bldP spid="4" grpId="0" animBg="1"/>
      <p:bldGraphic spid="27" grpId="0">
        <p:bldSub>
          <a:bldChart bld="series"/>
        </p:bldSub>
      </p:bldGraphic>
      <p:bldP spid="2" grpId="0" animBg="1"/>
      <p:bldP spid="32" grpId="0"/>
      <p:bldGraphic spid="29" grpId="0" uiExpand="1">
        <p:bldSub>
          <a:bldChart bld="series"/>
        </p:bldSub>
      </p:bldGraphic>
    </p:bld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1195</TotalTime>
  <Words>2726</Words>
  <Application>Microsoft Office PowerPoint</Application>
  <PresentationFormat>On-screen Show (4:3)</PresentationFormat>
  <Paragraphs>235</Paragraphs>
  <Slides>14</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Arial Bold</vt:lpstr>
      <vt:lpstr>Calibri</vt:lpstr>
      <vt:lpstr>Century Gothic</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Newtoff, Kiersten (GSFC-6104)[DEVELOP]</dc:creator>
  <cp:lastModifiedBy>Orne, Tiffani N. (LARC-E3)[SSAI DEVELOP]</cp:lastModifiedBy>
  <cp:revision>110</cp:revision>
  <dcterms:modified xsi:type="dcterms:W3CDTF">2015-08-11T20:00:00Z</dcterms:modified>
</cp:coreProperties>
</file>