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6" r:id="rId1"/>
  </p:sldMasterIdLst>
  <p:notesMasterIdLst>
    <p:notesMasterId r:id="rId21"/>
  </p:notesMasterIdLst>
  <p:sldIdLst>
    <p:sldId id="257" r:id="rId2"/>
    <p:sldId id="263" r:id="rId3"/>
    <p:sldId id="283" r:id="rId4"/>
    <p:sldId id="265" r:id="rId5"/>
    <p:sldId id="285" r:id="rId6"/>
    <p:sldId id="266" r:id="rId7"/>
    <p:sldId id="284" r:id="rId8"/>
    <p:sldId id="268" r:id="rId9"/>
    <p:sldId id="269" r:id="rId10"/>
    <p:sldId id="270" r:id="rId11"/>
    <p:sldId id="271" r:id="rId12"/>
    <p:sldId id="281" r:id="rId13"/>
    <p:sldId id="282" r:id="rId14"/>
    <p:sldId id="260" r:id="rId15"/>
    <p:sldId id="261" r:id="rId16"/>
    <p:sldId id="276" r:id="rId17"/>
    <p:sldId id="277" r:id="rId18"/>
    <p:sldId id="278" r:id="rId19"/>
    <p:sldId id="262" r:id="rId2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8801B"/>
    <a:srgbClr val="DC84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86" autoAdjust="0"/>
    <p:restoredTop sz="91023" autoAdjust="0"/>
  </p:normalViewPr>
  <p:slideViewPr>
    <p:cSldViewPr snapToGrid="0">
      <p:cViewPr>
        <p:scale>
          <a:sx n="85" d="100"/>
          <a:sy n="85" d="100"/>
        </p:scale>
        <p:origin x="-1528" y="-72"/>
      </p:cViewPr>
      <p:guideLst>
        <p:guide orient="horz" pos="2160"/>
        <p:guide pos="2880"/>
      </p:guideLst>
    </p:cSldViewPr>
  </p:slideViewPr>
  <p:notesTextViewPr>
    <p:cViewPr>
      <p:scale>
        <a:sx n="1" d="1"/>
        <a:sy n="1" d="1"/>
      </p:scale>
      <p:origin x="0" y="0"/>
    </p:cViewPr>
  </p:notesTextViewPr>
  <p:gridSpacing cx="38100" cy="381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notesMaster" Target="notesMasters/notesMaster1.xml"/><Relationship Id="rId22" Type="http://schemas.openxmlformats.org/officeDocument/2006/relationships/printerSettings" Target="printerSettings/printerSettings1.bin"/><Relationship Id="rId23" Type="http://schemas.openxmlformats.org/officeDocument/2006/relationships/presProps" Target="presProps.xml"/><Relationship Id="rId24" Type="http://schemas.openxmlformats.org/officeDocument/2006/relationships/viewProps" Target="viewProps.xml"/><Relationship Id="rId25" Type="http://schemas.openxmlformats.org/officeDocument/2006/relationships/theme" Target="theme/theme1.xml"/><Relationship Id="rId26"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diagrams/_rels/data1.xml.rels><?xml version="1.0" encoding="UTF-8" standalone="yes"?>
<Relationships xmlns="http://schemas.openxmlformats.org/package/2006/relationships"><Relationship Id="rId1" Type="http://schemas.openxmlformats.org/officeDocument/2006/relationships/image" Target="../media/image4.jpg"/><Relationship Id="rId2" Type="http://schemas.openxmlformats.org/officeDocument/2006/relationships/image" Target="../media/image5.jpg"/></Relationships>
</file>

<file path=ppt/diagrams/_rels/drawing1.xml.rels><?xml version="1.0" encoding="UTF-8" standalone="yes"?>
<Relationships xmlns="http://schemas.openxmlformats.org/package/2006/relationships"><Relationship Id="rId1" Type="http://schemas.openxmlformats.org/officeDocument/2006/relationships/image" Target="../media/image4.jpg"/><Relationship Id="rId2" Type="http://schemas.openxmlformats.org/officeDocument/2006/relationships/image" Target="../media/image5.jpg"/></Relationships>
</file>

<file path=ppt/diagrams/colors1.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3EE2E3D-3335-D54F-9E39-8AE27A6446F1}" type="doc">
      <dgm:prSet loTypeId="urn:microsoft.com/office/officeart/2008/layout/BendingPictureCaption" loCatId="" qsTypeId="urn:microsoft.com/office/officeart/2005/8/quickstyle/simple1" qsCatId="simple" csTypeId="urn:microsoft.com/office/officeart/2005/8/colors/accent2_4" csCatId="accent2" phldr="1"/>
      <dgm:spPr/>
      <dgm:t>
        <a:bodyPr/>
        <a:lstStyle/>
        <a:p>
          <a:endParaRPr lang="en-US"/>
        </a:p>
      </dgm:t>
    </dgm:pt>
    <dgm:pt modelId="{7DBA3D11-8A9E-7D40-A76E-C7020FBC0FEF}">
      <dgm:prSet phldrT="[Text]"/>
      <dgm:spPr/>
      <dgm:t>
        <a:bodyPr/>
        <a:lstStyle/>
        <a:p>
          <a:r>
            <a:rPr lang="en-US" dirty="0" smtClean="0"/>
            <a:t>Loss of Vegetation Exposure of Soil</a:t>
          </a:r>
          <a:endParaRPr lang="en-US" dirty="0"/>
        </a:p>
      </dgm:t>
    </dgm:pt>
    <dgm:pt modelId="{93B9FA39-0954-C242-962B-CC3093A4FB90}" type="parTrans" cxnId="{4C941A49-F8E7-674B-910A-B823D5474549}">
      <dgm:prSet/>
      <dgm:spPr/>
      <dgm:t>
        <a:bodyPr/>
        <a:lstStyle/>
        <a:p>
          <a:endParaRPr lang="en-US"/>
        </a:p>
      </dgm:t>
    </dgm:pt>
    <dgm:pt modelId="{06713CC7-B225-BC4A-811C-49BE2D2708EF}" type="sibTrans" cxnId="{4C941A49-F8E7-674B-910A-B823D5474549}">
      <dgm:prSet/>
      <dgm:spPr/>
      <dgm:t>
        <a:bodyPr/>
        <a:lstStyle/>
        <a:p>
          <a:endParaRPr lang="en-US"/>
        </a:p>
      </dgm:t>
    </dgm:pt>
    <dgm:pt modelId="{97336898-07C6-B94D-9F6E-D8EEE7C3D05F}">
      <dgm:prSet phldrT="[Text]"/>
      <dgm:spPr/>
      <dgm:t>
        <a:bodyPr/>
        <a:lstStyle/>
        <a:p>
          <a:r>
            <a:rPr lang="en-US" dirty="0" smtClean="0"/>
            <a:t>Increase Water Runoff</a:t>
          </a:r>
          <a:endParaRPr lang="en-US" dirty="0"/>
        </a:p>
      </dgm:t>
    </dgm:pt>
    <dgm:pt modelId="{6FCF22DF-8E55-0046-A890-814F85BC33C0}" type="parTrans" cxnId="{A210F288-9DCD-214A-8159-17F571C33E04}">
      <dgm:prSet/>
      <dgm:spPr/>
      <dgm:t>
        <a:bodyPr/>
        <a:lstStyle/>
        <a:p>
          <a:endParaRPr lang="en-US"/>
        </a:p>
      </dgm:t>
    </dgm:pt>
    <dgm:pt modelId="{EA7CCF3F-8F0C-5A44-ACCA-8B0D5BC7931E}" type="sibTrans" cxnId="{A210F288-9DCD-214A-8159-17F571C33E04}">
      <dgm:prSet/>
      <dgm:spPr/>
      <dgm:t>
        <a:bodyPr/>
        <a:lstStyle/>
        <a:p>
          <a:endParaRPr lang="en-US"/>
        </a:p>
      </dgm:t>
    </dgm:pt>
    <dgm:pt modelId="{34989651-8B47-EA49-B13F-6C87DA08F9B9}" type="pres">
      <dgm:prSet presAssocID="{63EE2E3D-3335-D54F-9E39-8AE27A6446F1}" presName="diagram" presStyleCnt="0">
        <dgm:presLayoutVars>
          <dgm:dir/>
        </dgm:presLayoutVars>
      </dgm:prSet>
      <dgm:spPr/>
      <dgm:t>
        <a:bodyPr/>
        <a:lstStyle/>
        <a:p>
          <a:endParaRPr lang="en-US"/>
        </a:p>
      </dgm:t>
    </dgm:pt>
    <dgm:pt modelId="{14282D52-4825-6C4D-A357-70C5163DC0F3}" type="pres">
      <dgm:prSet presAssocID="{7DBA3D11-8A9E-7D40-A76E-C7020FBC0FEF}" presName="composite" presStyleCnt="0"/>
      <dgm:spPr/>
    </dgm:pt>
    <dgm:pt modelId="{6B76C82B-03A2-5547-AB59-298A3C5C220A}" type="pres">
      <dgm:prSet presAssocID="{7DBA3D11-8A9E-7D40-A76E-C7020FBC0FEF}" presName="Image" presStyleLbl="bgShp" presStyleIdx="0" presStyleCnt="2"/>
      <dgm:spPr>
        <a:blipFill>
          <a:blip xmlns:r="http://schemas.openxmlformats.org/officeDocument/2006/relationships" r:embed="rId1">
            <a:extLst>
              <a:ext uri="{28A0092B-C50C-407E-A947-70E740481C1C}">
                <a14:useLocalDpi xmlns:a14="http://schemas.microsoft.com/office/drawing/2010/main" val="0"/>
              </a:ext>
            </a:extLst>
          </a:blip>
          <a:srcRect/>
          <a:stretch>
            <a:fillRect t="-1000" b="-1000"/>
          </a:stretch>
        </a:blipFill>
      </dgm:spPr>
    </dgm:pt>
    <dgm:pt modelId="{1DB2E759-417D-3E4A-B8AE-B1D89E8D98FA}" type="pres">
      <dgm:prSet presAssocID="{7DBA3D11-8A9E-7D40-A76E-C7020FBC0FEF}" presName="Parent" presStyleLbl="node0" presStyleIdx="0" presStyleCnt="2">
        <dgm:presLayoutVars>
          <dgm:bulletEnabled val="1"/>
        </dgm:presLayoutVars>
      </dgm:prSet>
      <dgm:spPr/>
      <dgm:t>
        <a:bodyPr/>
        <a:lstStyle/>
        <a:p>
          <a:endParaRPr lang="en-US"/>
        </a:p>
      </dgm:t>
    </dgm:pt>
    <dgm:pt modelId="{E5404F6B-0642-4E4F-B573-F8F9DE2E0F9E}" type="pres">
      <dgm:prSet presAssocID="{06713CC7-B225-BC4A-811C-49BE2D2708EF}" presName="sibTrans" presStyleCnt="0"/>
      <dgm:spPr/>
    </dgm:pt>
    <dgm:pt modelId="{3BE5E24D-0E2B-194D-8DEC-6551CD9F0806}" type="pres">
      <dgm:prSet presAssocID="{97336898-07C6-B94D-9F6E-D8EEE7C3D05F}" presName="composite" presStyleCnt="0"/>
      <dgm:spPr/>
    </dgm:pt>
    <dgm:pt modelId="{0CC6D951-53D7-F743-A93A-6D29362404D0}" type="pres">
      <dgm:prSet presAssocID="{97336898-07C6-B94D-9F6E-D8EEE7C3D05F}" presName="Image" presStyleLbl="bgShp" presStyleIdx="1" presStyleCnt="2"/>
      <dgm:spPr>
        <a:blipFill>
          <a:blip xmlns:r="http://schemas.openxmlformats.org/officeDocument/2006/relationships" r:embed="rId2">
            <a:extLst>
              <a:ext uri="{28A0092B-C50C-407E-A947-70E740481C1C}">
                <a14:useLocalDpi xmlns:a14="http://schemas.microsoft.com/office/drawing/2010/main" val="0"/>
              </a:ext>
            </a:extLst>
          </a:blip>
          <a:srcRect/>
          <a:stretch>
            <a:fillRect l="-5000" r="-5000"/>
          </a:stretch>
        </a:blipFill>
      </dgm:spPr>
    </dgm:pt>
    <dgm:pt modelId="{C43A9F4C-197D-B343-AF93-CB8FD89422BA}" type="pres">
      <dgm:prSet presAssocID="{97336898-07C6-B94D-9F6E-D8EEE7C3D05F}" presName="Parent" presStyleLbl="node0" presStyleIdx="1" presStyleCnt="2">
        <dgm:presLayoutVars>
          <dgm:bulletEnabled val="1"/>
        </dgm:presLayoutVars>
      </dgm:prSet>
      <dgm:spPr/>
      <dgm:t>
        <a:bodyPr/>
        <a:lstStyle/>
        <a:p>
          <a:endParaRPr lang="en-US"/>
        </a:p>
      </dgm:t>
    </dgm:pt>
  </dgm:ptLst>
  <dgm:cxnLst>
    <dgm:cxn modelId="{4C941A49-F8E7-674B-910A-B823D5474549}" srcId="{63EE2E3D-3335-D54F-9E39-8AE27A6446F1}" destId="{7DBA3D11-8A9E-7D40-A76E-C7020FBC0FEF}" srcOrd="0" destOrd="0" parTransId="{93B9FA39-0954-C242-962B-CC3093A4FB90}" sibTransId="{06713CC7-B225-BC4A-811C-49BE2D2708EF}"/>
    <dgm:cxn modelId="{A3594198-D1A7-764D-93BB-4A8B31B7BE0E}" type="presOf" srcId="{97336898-07C6-B94D-9F6E-D8EEE7C3D05F}" destId="{C43A9F4C-197D-B343-AF93-CB8FD89422BA}" srcOrd="0" destOrd="0" presId="urn:microsoft.com/office/officeart/2008/layout/BendingPictureCaption"/>
    <dgm:cxn modelId="{A210F288-9DCD-214A-8159-17F571C33E04}" srcId="{63EE2E3D-3335-D54F-9E39-8AE27A6446F1}" destId="{97336898-07C6-B94D-9F6E-D8EEE7C3D05F}" srcOrd="1" destOrd="0" parTransId="{6FCF22DF-8E55-0046-A890-814F85BC33C0}" sibTransId="{EA7CCF3F-8F0C-5A44-ACCA-8B0D5BC7931E}"/>
    <dgm:cxn modelId="{4AC8B45A-83C6-7545-8FE5-933AA09A5623}" type="presOf" srcId="{7DBA3D11-8A9E-7D40-A76E-C7020FBC0FEF}" destId="{1DB2E759-417D-3E4A-B8AE-B1D89E8D98FA}" srcOrd="0" destOrd="0" presId="urn:microsoft.com/office/officeart/2008/layout/BendingPictureCaption"/>
    <dgm:cxn modelId="{300B6778-5E6E-A645-A50D-18EEB1450710}" type="presOf" srcId="{63EE2E3D-3335-D54F-9E39-8AE27A6446F1}" destId="{34989651-8B47-EA49-B13F-6C87DA08F9B9}" srcOrd="0" destOrd="0" presId="urn:microsoft.com/office/officeart/2008/layout/BendingPictureCaption"/>
    <dgm:cxn modelId="{E84F5F7E-CFDD-044C-AD00-03E389EE8A48}" type="presParOf" srcId="{34989651-8B47-EA49-B13F-6C87DA08F9B9}" destId="{14282D52-4825-6C4D-A357-70C5163DC0F3}" srcOrd="0" destOrd="0" presId="urn:microsoft.com/office/officeart/2008/layout/BendingPictureCaption"/>
    <dgm:cxn modelId="{6D5343BA-2B50-104D-B8FA-0142C924A056}" type="presParOf" srcId="{14282D52-4825-6C4D-A357-70C5163DC0F3}" destId="{6B76C82B-03A2-5547-AB59-298A3C5C220A}" srcOrd="0" destOrd="0" presId="urn:microsoft.com/office/officeart/2008/layout/BendingPictureCaption"/>
    <dgm:cxn modelId="{73D5A4A7-2089-F24A-B173-FC7F76DCC0CB}" type="presParOf" srcId="{14282D52-4825-6C4D-A357-70C5163DC0F3}" destId="{1DB2E759-417D-3E4A-B8AE-B1D89E8D98FA}" srcOrd="1" destOrd="0" presId="urn:microsoft.com/office/officeart/2008/layout/BendingPictureCaption"/>
    <dgm:cxn modelId="{26320B7D-819D-334E-B38A-7E4C594A87B2}" type="presParOf" srcId="{34989651-8B47-EA49-B13F-6C87DA08F9B9}" destId="{E5404F6B-0642-4E4F-B573-F8F9DE2E0F9E}" srcOrd="1" destOrd="0" presId="urn:microsoft.com/office/officeart/2008/layout/BendingPictureCaption"/>
    <dgm:cxn modelId="{215990FC-E683-724C-8C60-BCFBF656089F}" type="presParOf" srcId="{34989651-8B47-EA49-B13F-6C87DA08F9B9}" destId="{3BE5E24D-0E2B-194D-8DEC-6551CD9F0806}" srcOrd="2" destOrd="0" presId="urn:microsoft.com/office/officeart/2008/layout/BendingPictureCaption"/>
    <dgm:cxn modelId="{20910D96-DD66-A04F-B9A4-4C0399FDAD3A}" type="presParOf" srcId="{3BE5E24D-0E2B-194D-8DEC-6551CD9F0806}" destId="{0CC6D951-53D7-F743-A93A-6D29362404D0}" srcOrd="0" destOrd="0" presId="urn:microsoft.com/office/officeart/2008/layout/BendingPictureCaption"/>
    <dgm:cxn modelId="{3ECA9990-772F-7243-A227-AEB67158622F}" type="presParOf" srcId="{3BE5E24D-0E2B-194D-8DEC-6551CD9F0806}" destId="{C43A9F4C-197D-B343-AF93-CB8FD89422BA}" srcOrd="1" destOrd="0" presId="urn:microsoft.com/office/officeart/2008/layout/BendingPictureCapti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25C42C9-6A28-48E9-BF5A-E0500DB87C45}" type="doc">
      <dgm:prSet loTypeId="urn:microsoft.com/office/officeart/2005/8/layout/radial6" loCatId="cycle" qsTypeId="urn:microsoft.com/office/officeart/2005/8/quickstyle/simple1" qsCatId="simple" csTypeId="urn:microsoft.com/office/officeart/2005/8/colors/colorful3" csCatId="colorful" phldr="1"/>
      <dgm:spPr/>
      <dgm:t>
        <a:bodyPr/>
        <a:lstStyle/>
        <a:p>
          <a:endParaRPr lang="en-US"/>
        </a:p>
      </dgm:t>
    </dgm:pt>
    <dgm:pt modelId="{4408ECF8-29BD-49A8-99FA-4AE01040DB92}">
      <dgm:prSet phldrT="[Text]" custT="1"/>
      <dgm:spPr/>
      <dgm:t>
        <a:bodyPr/>
        <a:lstStyle/>
        <a:p>
          <a:r>
            <a:rPr lang="en-US" sz="2400" b="1" dirty="0" smtClean="0"/>
            <a:t>Source Contaminants</a:t>
          </a:r>
          <a:endParaRPr lang="en-US" sz="2400" b="1" dirty="0"/>
        </a:p>
      </dgm:t>
    </dgm:pt>
    <dgm:pt modelId="{B6A8EDB0-9E03-4122-8513-5F93B9866AC6}" type="parTrans" cxnId="{33D86E56-48E6-4081-A57B-14C9B650B899}">
      <dgm:prSet/>
      <dgm:spPr/>
      <dgm:t>
        <a:bodyPr/>
        <a:lstStyle/>
        <a:p>
          <a:endParaRPr lang="en-US"/>
        </a:p>
      </dgm:t>
    </dgm:pt>
    <dgm:pt modelId="{F3D7FF41-E39E-43E2-BFED-B46A23A48D20}" type="sibTrans" cxnId="{33D86E56-48E6-4081-A57B-14C9B650B899}">
      <dgm:prSet/>
      <dgm:spPr/>
      <dgm:t>
        <a:bodyPr/>
        <a:lstStyle/>
        <a:p>
          <a:endParaRPr lang="en-US"/>
        </a:p>
      </dgm:t>
    </dgm:pt>
    <dgm:pt modelId="{2FFD4226-3A2C-40A2-8AED-CA1CF4A798C8}">
      <dgm:prSet phldrT="[Text]"/>
      <dgm:spPr/>
      <dgm:t>
        <a:bodyPr/>
        <a:lstStyle/>
        <a:p>
          <a:r>
            <a:rPr lang="en-US" dirty="0" smtClean="0"/>
            <a:t>Wildfires: Organic Carbon</a:t>
          </a:r>
          <a:endParaRPr lang="en-US" dirty="0"/>
        </a:p>
      </dgm:t>
    </dgm:pt>
    <dgm:pt modelId="{F4895EEA-A2B5-4A8D-AF84-DFF53D9E04A2}" type="parTrans" cxnId="{1B48A25D-8734-48EC-9638-C657F2480967}">
      <dgm:prSet/>
      <dgm:spPr/>
      <dgm:t>
        <a:bodyPr/>
        <a:lstStyle/>
        <a:p>
          <a:endParaRPr lang="en-US"/>
        </a:p>
      </dgm:t>
    </dgm:pt>
    <dgm:pt modelId="{5D60CEC0-D8EC-4BF9-ACDA-23F113E2A05A}" type="sibTrans" cxnId="{1B48A25D-8734-48EC-9638-C657F2480967}">
      <dgm:prSet/>
      <dgm:spPr/>
      <dgm:t>
        <a:bodyPr/>
        <a:lstStyle/>
        <a:p>
          <a:endParaRPr lang="en-US"/>
        </a:p>
      </dgm:t>
    </dgm:pt>
    <dgm:pt modelId="{DC7555FC-CB46-481D-A756-7A217CB42319}">
      <dgm:prSet phldrT="[Text]"/>
      <dgm:spPr/>
      <dgm:t>
        <a:bodyPr/>
        <a:lstStyle/>
        <a:p>
          <a:r>
            <a:rPr lang="en-US" dirty="0" smtClean="0"/>
            <a:t>Mine: Uranium</a:t>
          </a:r>
          <a:endParaRPr lang="en-US" dirty="0"/>
        </a:p>
      </dgm:t>
    </dgm:pt>
    <dgm:pt modelId="{933C9E20-A173-4CF7-904E-5AADA65EB6BC}" type="parTrans" cxnId="{2CDE255C-E746-4D99-9398-755C836BCC78}">
      <dgm:prSet/>
      <dgm:spPr/>
      <dgm:t>
        <a:bodyPr/>
        <a:lstStyle/>
        <a:p>
          <a:endParaRPr lang="en-US"/>
        </a:p>
      </dgm:t>
    </dgm:pt>
    <dgm:pt modelId="{14177BF0-C031-4972-89BD-467544082365}" type="sibTrans" cxnId="{2CDE255C-E746-4D99-9398-755C836BCC78}">
      <dgm:prSet/>
      <dgm:spPr/>
      <dgm:t>
        <a:bodyPr/>
        <a:lstStyle/>
        <a:p>
          <a:endParaRPr lang="en-US"/>
        </a:p>
      </dgm:t>
    </dgm:pt>
    <dgm:pt modelId="{B16C6E45-9AC9-4CC0-BE2B-5F3534912988}">
      <dgm:prSet phldrT="[Text]"/>
      <dgm:spPr/>
      <dgm:t>
        <a:bodyPr/>
        <a:lstStyle/>
        <a:p>
          <a:r>
            <a:rPr lang="en-US" dirty="0" smtClean="0"/>
            <a:t>Agriculture: Pesticides, Nitrates</a:t>
          </a:r>
          <a:endParaRPr lang="en-US" dirty="0"/>
        </a:p>
      </dgm:t>
    </dgm:pt>
    <dgm:pt modelId="{88F4A726-13F2-47A2-8E9E-E78373DFAF96}" type="parTrans" cxnId="{A161E3C6-0EE1-4058-B538-8A7DA95A97DE}">
      <dgm:prSet/>
      <dgm:spPr/>
      <dgm:t>
        <a:bodyPr/>
        <a:lstStyle/>
        <a:p>
          <a:endParaRPr lang="en-US"/>
        </a:p>
      </dgm:t>
    </dgm:pt>
    <dgm:pt modelId="{65685A8A-2DAC-4D6D-89B5-03840701F745}" type="sibTrans" cxnId="{A161E3C6-0EE1-4058-B538-8A7DA95A97DE}">
      <dgm:prSet/>
      <dgm:spPr/>
      <dgm:t>
        <a:bodyPr/>
        <a:lstStyle/>
        <a:p>
          <a:endParaRPr lang="en-US"/>
        </a:p>
      </dgm:t>
    </dgm:pt>
    <dgm:pt modelId="{55208048-A3BE-4F33-A17B-80D4DC3BE798}" type="pres">
      <dgm:prSet presAssocID="{E25C42C9-6A28-48E9-BF5A-E0500DB87C45}" presName="Name0" presStyleCnt="0">
        <dgm:presLayoutVars>
          <dgm:chMax val="1"/>
          <dgm:dir/>
          <dgm:animLvl val="ctr"/>
          <dgm:resizeHandles val="exact"/>
        </dgm:presLayoutVars>
      </dgm:prSet>
      <dgm:spPr/>
      <dgm:t>
        <a:bodyPr/>
        <a:lstStyle/>
        <a:p>
          <a:endParaRPr lang="en-US"/>
        </a:p>
      </dgm:t>
    </dgm:pt>
    <dgm:pt modelId="{BD18BF71-01EE-48A2-A828-3A29F327BA6C}" type="pres">
      <dgm:prSet presAssocID="{4408ECF8-29BD-49A8-99FA-4AE01040DB92}" presName="centerShape" presStyleLbl="node0" presStyleIdx="0" presStyleCnt="1" custScaleX="141608" custScaleY="125316"/>
      <dgm:spPr/>
      <dgm:t>
        <a:bodyPr/>
        <a:lstStyle/>
        <a:p>
          <a:endParaRPr lang="en-US"/>
        </a:p>
      </dgm:t>
    </dgm:pt>
    <dgm:pt modelId="{5B88FB4F-F37F-47DF-AE44-7782EB16E9FB}" type="pres">
      <dgm:prSet presAssocID="{2FFD4226-3A2C-40A2-8AED-CA1CF4A798C8}" presName="node" presStyleLbl="node1" presStyleIdx="0" presStyleCnt="3">
        <dgm:presLayoutVars>
          <dgm:bulletEnabled val="1"/>
        </dgm:presLayoutVars>
      </dgm:prSet>
      <dgm:spPr/>
      <dgm:t>
        <a:bodyPr/>
        <a:lstStyle/>
        <a:p>
          <a:endParaRPr lang="en-US"/>
        </a:p>
      </dgm:t>
    </dgm:pt>
    <dgm:pt modelId="{E2808251-9DF6-4AEC-BE13-BCEA2539981F}" type="pres">
      <dgm:prSet presAssocID="{2FFD4226-3A2C-40A2-8AED-CA1CF4A798C8}" presName="dummy" presStyleCnt="0"/>
      <dgm:spPr/>
      <dgm:t>
        <a:bodyPr/>
        <a:lstStyle/>
        <a:p>
          <a:endParaRPr lang="en-US"/>
        </a:p>
      </dgm:t>
    </dgm:pt>
    <dgm:pt modelId="{5B1B08C1-396E-45EA-8CFD-874F567809DE}" type="pres">
      <dgm:prSet presAssocID="{5D60CEC0-D8EC-4BF9-ACDA-23F113E2A05A}" presName="sibTrans" presStyleLbl="sibTrans2D1" presStyleIdx="0" presStyleCnt="3"/>
      <dgm:spPr/>
      <dgm:t>
        <a:bodyPr/>
        <a:lstStyle/>
        <a:p>
          <a:endParaRPr lang="en-US"/>
        </a:p>
      </dgm:t>
    </dgm:pt>
    <dgm:pt modelId="{AF515944-393C-43B1-99D7-60FBD5B5C8C4}" type="pres">
      <dgm:prSet presAssocID="{DC7555FC-CB46-481D-A756-7A217CB42319}" presName="node" presStyleLbl="node1" presStyleIdx="1" presStyleCnt="3" custRadScaleRad="104426" custRadScaleInc="-10524">
        <dgm:presLayoutVars>
          <dgm:bulletEnabled val="1"/>
        </dgm:presLayoutVars>
      </dgm:prSet>
      <dgm:spPr/>
      <dgm:t>
        <a:bodyPr/>
        <a:lstStyle/>
        <a:p>
          <a:endParaRPr lang="en-US"/>
        </a:p>
      </dgm:t>
    </dgm:pt>
    <dgm:pt modelId="{CB066159-1FD6-4956-87BA-9AAFD4D5D81B}" type="pres">
      <dgm:prSet presAssocID="{DC7555FC-CB46-481D-A756-7A217CB42319}" presName="dummy" presStyleCnt="0"/>
      <dgm:spPr/>
      <dgm:t>
        <a:bodyPr/>
        <a:lstStyle/>
        <a:p>
          <a:endParaRPr lang="en-US"/>
        </a:p>
      </dgm:t>
    </dgm:pt>
    <dgm:pt modelId="{5DF0C56D-600A-4F66-A508-3328F14F8BB2}" type="pres">
      <dgm:prSet presAssocID="{14177BF0-C031-4972-89BD-467544082365}" presName="sibTrans" presStyleLbl="sibTrans2D1" presStyleIdx="1" presStyleCnt="3"/>
      <dgm:spPr/>
      <dgm:t>
        <a:bodyPr/>
        <a:lstStyle/>
        <a:p>
          <a:endParaRPr lang="en-US"/>
        </a:p>
      </dgm:t>
    </dgm:pt>
    <dgm:pt modelId="{EDA6C0BB-72C0-4497-84B3-299A6CF0FF85}" type="pres">
      <dgm:prSet presAssocID="{B16C6E45-9AC9-4CC0-BE2B-5F3534912988}" presName="node" presStyleLbl="node1" presStyleIdx="2" presStyleCnt="3" custRadScaleRad="103497" custRadScaleInc="27697">
        <dgm:presLayoutVars>
          <dgm:bulletEnabled val="1"/>
        </dgm:presLayoutVars>
      </dgm:prSet>
      <dgm:spPr/>
      <dgm:t>
        <a:bodyPr/>
        <a:lstStyle/>
        <a:p>
          <a:endParaRPr lang="en-US"/>
        </a:p>
      </dgm:t>
    </dgm:pt>
    <dgm:pt modelId="{C29368AF-6040-465D-B62B-6A794E5F42A4}" type="pres">
      <dgm:prSet presAssocID="{B16C6E45-9AC9-4CC0-BE2B-5F3534912988}" presName="dummy" presStyleCnt="0"/>
      <dgm:spPr/>
      <dgm:t>
        <a:bodyPr/>
        <a:lstStyle/>
        <a:p>
          <a:endParaRPr lang="en-US"/>
        </a:p>
      </dgm:t>
    </dgm:pt>
    <dgm:pt modelId="{3BD15315-638F-4EB2-833E-94288EFD0A36}" type="pres">
      <dgm:prSet presAssocID="{65685A8A-2DAC-4D6D-89B5-03840701F745}" presName="sibTrans" presStyleLbl="sibTrans2D1" presStyleIdx="2" presStyleCnt="3"/>
      <dgm:spPr/>
      <dgm:t>
        <a:bodyPr/>
        <a:lstStyle/>
        <a:p>
          <a:endParaRPr lang="en-US"/>
        </a:p>
      </dgm:t>
    </dgm:pt>
  </dgm:ptLst>
  <dgm:cxnLst>
    <dgm:cxn modelId="{1D21D703-B63E-40F8-8764-88753CDB58AF}" type="presOf" srcId="{14177BF0-C031-4972-89BD-467544082365}" destId="{5DF0C56D-600A-4F66-A508-3328F14F8BB2}" srcOrd="0" destOrd="0" presId="urn:microsoft.com/office/officeart/2005/8/layout/radial6"/>
    <dgm:cxn modelId="{EA43C8B8-B337-4895-926F-3FCFED41F045}" type="presOf" srcId="{E25C42C9-6A28-48E9-BF5A-E0500DB87C45}" destId="{55208048-A3BE-4F33-A17B-80D4DC3BE798}" srcOrd="0" destOrd="0" presId="urn:microsoft.com/office/officeart/2005/8/layout/radial6"/>
    <dgm:cxn modelId="{CE4BD4E0-8778-49D4-8B67-514303FB2447}" type="presOf" srcId="{5D60CEC0-D8EC-4BF9-ACDA-23F113E2A05A}" destId="{5B1B08C1-396E-45EA-8CFD-874F567809DE}" srcOrd="0" destOrd="0" presId="urn:microsoft.com/office/officeart/2005/8/layout/radial6"/>
    <dgm:cxn modelId="{B839B1AD-4D58-40EF-8A35-E8BD6A733BFC}" type="presOf" srcId="{4408ECF8-29BD-49A8-99FA-4AE01040DB92}" destId="{BD18BF71-01EE-48A2-A828-3A29F327BA6C}" srcOrd="0" destOrd="0" presId="urn:microsoft.com/office/officeart/2005/8/layout/radial6"/>
    <dgm:cxn modelId="{2CDE255C-E746-4D99-9398-755C836BCC78}" srcId="{4408ECF8-29BD-49A8-99FA-4AE01040DB92}" destId="{DC7555FC-CB46-481D-A756-7A217CB42319}" srcOrd="1" destOrd="0" parTransId="{933C9E20-A173-4CF7-904E-5AADA65EB6BC}" sibTransId="{14177BF0-C031-4972-89BD-467544082365}"/>
    <dgm:cxn modelId="{70BE4C20-CBA4-4A95-ADB5-C1B5BCE9539C}" type="presOf" srcId="{B16C6E45-9AC9-4CC0-BE2B-5F3534912988}" destId="{EDA6C0BB-72C0-4497-84B3-299A6CF0FF85}" srcOrd="0" destOrd="0" presId="urn:microsoft.com/office/officeart/2005/8/layout/radial6"/>
    <dgm:cxn modelId="{0DCC74AE-83FA-44C4-9F1F-C40E8930D60F}" type="presOf" srcId="{65685A8A-2DAC-4D6D-89B5-03840701F745}" destId="{3BD15315-638F-4EB2-833E-94288EFD0A36}" srcOrd="0" destOrd="0" presId="urn:microsoft.com/office/officeart/2005/8/layout/radial6"/>
    <dgm:cxn modelId="{33D86E56-48E6-4081-A57B-14C9B650B899}" srcId="{E25C42C9-6A28-48E9-BF5A-E0500DB87C45}" destId="{4408ECF8-29BD-49A8-99FA-4AE01040DB92}" srcOrd="0" destOrd="0" parTransId="{B6A8EDB0-9E03-4122-8513-5F93B9866AC6}" sibTransId="{F3D7FF41-E39E-43E2-BFED-B46A23A48D20}"/>
    <dgm:cxn modelId="{CF5CFB2E-FC61-4CC7-8112-5A5EECB4966B}" type="presOf" srcId="{2FFD4226-3A2C-40A2-8AED-CA1CF4A798C8}" destId="{5B88FB4F-F37F-47DF-AE44-7782EB16E9FB}" srcOrd="0" destOrd="0" presId="urn:microsoft.com/office/officeart/2005/8/layout/radial6"/>
    <dgm:cxn modelId="{8B2AE39E-43B6-451C-9C7A-D013EFC140AB}" type="presOf" srcId="{DC7555FC-CB46-481D-A756-7A217CB42319}" destId="{AF515944-393C-43B1-99D7-60FBD5B5C8C4}" srcOrd="0" destOrd="0" presId="urn:microsoft.com/office/officeart/2005/8/layout/radial6"/>
    <dgm:cxn modelId="{1B48A25D-8734-48EC-9638-C657F2480967}" srcId="{4408ECF8-29BD-49A8-99FA-4AE01040DB92}" destId="{2FFD4226-3A2C-40A2-8AED-CA1CF4A798C8}" srcOrd="0" destOrd="0" parTransId="{F4895EEA-A2B5-4A8D-AF84-DFF53D9E04A2}" sibTransId="{5D60CEC0-D8EC-4BF9-ACDA-23F113E2A05A}"/>
    <dgm:cxn modelId="{A161E3C6-0EE1-4058-B538-8A7DA95A97DE}" srcId="{4408ECF8-29BD-49A8-99FA-4AE01040DB92}" destId="{B16C6E45-9AC9-4CC0-BE2B-5F3534912988}" srcOrd="2" destOrd="0" parTransId="{88F4A726-13F2-47A2-8E9E-E78373DFAF96}" sibTransId="{65685A8A-2DAC-4D6D-89B5-03840701F745}"/>
    <dgm:cxn modelId="{5B9A561D-ABD2-498F-B718-22E1CEEB3074}" type="presParOf" srcId="{55208048-A3BE-4F33-A17B-80D4DC3BE798}" destId="{BD18BF71-01EE-48A2-A828-3A29F327BA6C}" srcOrd="0" destOrd="0" presId="urn:microsoft.com/office/officeart/2005/8/layout/radial6"/>
    <dgm:cxn modelId="{525A6F97-9632-4CCA-964B-032547D9CCBE}" type="presParOf" srcId="{55208048-A3BE-4F33-A17B-80D4DC3BE798}" destId="{5B88FB4F-F37F-47DF-AE44-7782EB16E9FB}" srcOrd="1" destOrd="0" presId="urn:microsoft.com/office/officeart/2005/8/layout/radial6"/>
    <dgm:cxn modelId="{17C10E6B-8672-4B43-BD7F-E319C5F5E817}" type="presParOf" srcId="{55208048-A3BE-4F33-A17B-80D4DC3BE798}" destId="{E2808251-9DF6-4AEC-BE13-BCEA2539981F}" srcOrd="2" destOrd="0" presId="urn:microsoft.com/office/officeart/2005/8/layout/radial6"/>
    <dgm:cxn modelId="{86AA3793-1C3E-4D8E-8BA2-01F166D7277A}" type="presParOf" srcId="{55208048-A3BE-4F33-A17B-80D4DC3BE798}" destId="{5B1B08C1-396E-45EA-8CFD-874F567809DE}" srcOrd="3" destOrd="0" presId="urn:microsoft.com/office/officeart/2005/8/layout/radial6"/>
    <dgm:cxn modelId="{4FF1745B-A2F9-464F-AF98-A8ACCD43C104}" type="presParOf" srcId="{55208048-A3BE-4F33-A17B-80D4DC3BE798}" destId="{AF515944-393C-43B1-99D7-60FBD5B5C8C4}" srcOrd="4" destOrd="0" presId="urn:microsoft.com/office/officeart/2005/8/layout/radial6"/>
    <dgm:cxn modelId="{FB4446B5-D7C4-493E-AE93-39354020C7A5}" type="presParOf" srcId="{55208048-A3BE-4F33-A17B-80D4DC3BE798}" destId="{CB066159-1FD6-4956-87BA-9AAFD4D5D81B}" srcOrd="5" destOrd="0" presId="urn:microsoft.com/office/officeart/2005/8/layout/radial6"/>
    <dgm:cxn modelId="{F646AEE9-AFCB-4455-91AA-935CA4830009}" type="presParOf" srcId="{55208048-A3BE-4F33-A17B-80D4DC3BE798}" destId="{5DF0C56D-600A-4F66-A508-3328F14F8BB2}" srcOrd="6" destOrd="0" presId="urn:microsoft.com/office/officeart/2005/8/layout/radial6"/>
    <dgm:cxn modelId="{F14C943E-71BE-4A65-A415-35E072458BC2}" type="presParOf" srcId="{55208048-A3BE-4F33-A17B-80D4DC3BE798}" destId="{EDA6C0BB-72C0-4497-84B3-299A6CF0FF85}" srcOrd="7" destOrd="0" presId="urn:microsoft.com/office/officeart/2005/8/layout/radial6"/>
    <dgm:cxn modelId="{2046A2FF-5B89-4FEB-93B8-EF57448A2C13}" type="presParOf" srcId="{55208048-A3BE-4F33-A17B-80D4DC3BE798}" destId="{C29368AF-6040-465D-B62B-6A794E5F42A4}" srcOrd="8" destOrd="0" presId="urn:microsoft.com/office/officeart/2005/8/layout/radial6"/>
    <dgm:cxn modelId="{51252166-B302-4A45-8F1B-B551CD1DFBEE}" type="presParOf" srcId="{55208048-A3BE-4F33-A17B-80D4DC3BE798}" destId="{3BD15315-638F-4EB2-833E-94288EFD0A36}" srcOrd="9"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76C82B-03A2-5547-AB59-298A3C5C220A}">
      <dsp:nvSpPr>
        <dsp:cNvPr id="0" name=""/>
        <dsp:cNvSpPr/>
      </dsp:nvSpPr>
      <dsp:spPr>
        <a:xfrm>
          <a:off x="4658" y="751356"/>
          <a:ext cx="3722650" cy="2751024"/>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1000" b="-1000"/>
          </a:stretch>
        </a:blipFill>
        <a:ln>
          <a:noFill/>
        </a:ln>
        <a:effectLst/>
      </dsp:spPr>
      <dsp:style>
        <a:lnRef idx="0">
          <a:scrgbClr r="0" g="0" b="0"/>
        </a:lnRef>
        <a:fillRef idx="1">
          <a:scrgbClr r="0" g="0" b="0"/>
        </a:fillRef>
        <a:effectRef idx="0">
          <a:scrgbClr r="0" g="0" b="0"/>
        </a:effectRef>
        <a:fontRef idx="minor"/>
      </dsp:style>
    </dsp:sp>
    <dsp:sp modelId="{1DB2E759-417D-3E4A-B8AE-B1D89E8D98FA}">
      <dsp:nvSpPr>
        <dsp:cNvPr id="0" name=""/>
        <dsp:cNvSpPr/>
      </dsp:nvSpPr>
      <dsp:spPr>
        <a:xfrm>
          <a:off x="757109" y="3003569"/>
          <a:ext cx="3207815" cy="770891"/>
        </a:xfrm>
        <a:prstGeom prst="rect">
          <a:avLst/>
        </a:prstGeom>
        <a:solidFill>
          <a:schemeClr val="accent2">
            <a:shade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1066800">
            <a:lnSpc>
              <a:spcPct val="90000"/>
            </a:lnSpc>
            <a:spcBef>
              <a:spcPct val="0"/>
            </a:spcBef>
            <a:spcAft>
              <a:spcPct val="5000"/>
            </a:spcAft>
          </a:pPr>
          <a:r>
            <a:rPr lang="en-US" sz="2400" kern="1200" dirty="0" smtClean="0"/>
            <a:t>Loss of Vegetation Exposure of Soil</a:t>
          </a:r>
          <a:endParaRPr lang="en-US" sz="2400" kern="1200" dirty="0"/>
        </a:p>
      </dsp:txBody>
      <dsp:txXfrm>
        <a:off x="757109" y="3003569"/>
        <a:ext cx="3207815" cy="770891"/>
      </dsp:txXfrm>
    </dsp:sp>
    <dsp:sp modelId="{0CC6D951-53D7-F743-A93A-6D29362404D0}">
      <dsp:nvSpPr>
        <dsp:cNvPr id="0" name=""/>
        <dsp:cNvSpPr/>
      </dsp:nvSpPr>
      <dsp:spPr>
        <a:xfrm>
          <a:off x="4532528" y="751356"/>
          <a:ext cx="3722650" cy="2751024"/>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5000" r="-5000"/>
          </a:stretch>
        </a:blipFill>
        <a:ln>
          <a:noFill/>
        </a:ln>
        <a:effectLst/>
      </dsp:spPr>
      <dsp:style>
        <a:lnRef idx="0">
          <a:scrgbClr r="0" g="0" b="0"/>
        </a:lnRef>
        <a:fillRef idx="1">
          <a:scrgbClr r="0" g="0" b="0"/>
        </a:fillRef>
        <a:effectRef idx="0">
          <a:scrgbClr r="0" g="0" b="0"/>
        </a:effectRef>
        <a:fontRef idx="minor"/>
      </dsp:style>
    </dsp:sp>
    <dsp:sp modelId="{C43A9F4C-197D-B343-AF93-CB8FD89422BA}">
      <dsp:nvSpPr>
        <dsp:cNvPr id="0" name=""/>
        <dsp:cNvSpPr/>
      </dsp:nvSpPr>
      <dsp:spPr>
        <a:xfrm>
          <a:off x="5284979" y="3003569"/>
          <a:ext cx="3207815" cy="770891"/>
        </a:xfrm>
        <a:prstGeom prst="rect">
          <a:avLst/>
        </a:prstGeom>
        <a:solidFill>
          <a:schemeClr val="accent2">
            <a:shade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1066800">
            <a:lnSpc>
              <a:spcPct val="90000"/>
            </a:lnSpc>
            <a:spcBef>
              <a:spcPct val="0"/>
            </a:spcBef>
            <a:spcAft>
              <a:spcPct val="5000"/>
            </a:spcAft>
          </a:pPr>
          <a:r>
            <a:rPr lang="en-US" sz="2400" kern="1200" dirty="0" smtClean="0"/>
            <a:t>Increase Water Runoff</a:t>
          </a:r>
          <a:endParaRPr lang="en-US" sz="2400" kern="1200" dirty="0"/>
        </a:p>
      </dsp:txBody>
      <dsp:txXfrm>
        <a:off x="5284979" y="3003569"/>
        <a:ext cx="3207815" cy="77089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D15315-638F-4EB2-833E-94288EFD0A36}">
      <dsp:nvSpPr>
        <dsp:cNvPr id="0" name=""/>
        <dsp:cNvSpPr/>
      </dsp:nvSpPr>
      <dsp:spPr>
        <a:xfrm>
          <a:off x="1825567" y="687558"/>
          <a:ext cx="4601351" cy="4601351"/>
        </a:xfrm>
        <a:prstGeom prst="blockArc">
          <a:avLst>
            <a:gd name="adj1" fmla="val 9620894"/>
            <a:gd name="adj2" fmla="val 16328230"/>
            <a:gd name="adj3" fmla="val 4638"/>
          </a:avLst>
        </a:prstGeom>
        <a:solidFill>
          <a:schemeClr val="accent3">
            <a:hueOff val="-9633507"/>
            <a:satOff val="18401"/>
            <a:lumOff val="11374"/>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DF0C56D-600A-4F66-A508-3328F14F8BB2}">
      <dsp:nvSpPr>
        <dsp:cNvPr id="0" name=""/>
        <dsp:cNvSpPr/>
      </dsp:nvSpPr>
      <dsp:spPr>
        <a:xfrm>
          <a:off x="1903914" y="960188"/>
          <a:ext cx="4601351" cy="4601351"/>
        </a:xfrm>
        <a:prstGeom prst="blockArc">
          <a:avLst>
            <a:gd name="adj1" fmla="val 1169681"/>
            <a:gd name="adj2" fmla="val 10055105"/>
            <a:gd name="adj3" fmla="val 4638"/>
          </a:avLst>
        </a:prstGeom>
        <a:solidFill>
          <a:schemeClr val="accent3">
            <a:hueOff val="-4816754"/>
            <a:satOff val="9200"/>
            <a:lumOff val="5687"/>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B1B08C1-396E-45EA-8CFD-874F567809DE}">
      <dsp:nvSpPr>
        <dsp:cNvPr id="0" name=""/>
        <dsp:cNvSpPr/>
      </dsp:nvSpPr>
      <dsp:spPr>
        <a:xfrm>
          <a:off x="2021860" y="686304"/>
          <a:ext cx="4601351" cy="4601351"/>
        </a:xfrm>
        <a:prstGeom prst="blockArc">
          <a:avLst>
            <a:gd name="adj1" fmla="val 16027857"/>
            <a:gd name="adj2" fmla="val 1626176"/>
            <a:gd name="adj3" fmla="val 4638"/>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D18BF71-01EE-48A2-A828-3A29F327BA6C}">
      <dsp:nvSpPr>
        <dsp:cNvPr id="0" name=""/>
        <dsp:cNvSpPr/>
      </dsp:nvSpPr>
      <dsp:spPr>
        <a:xfrm>
          <a:off x="2710875" y="1663102"/>
          <a:ext cx="2998349" cy="2653389"/>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b="1" kern="1200" dirty="0" smtClean="0"/>
            <a:t>Source Contaminants</a:t>
          </a:r>
          <a:endParaRPr lang="en-US" sz="2400" b="1" kern="1200" dirty="0"/>
        </a:p>
      </dsp:txBody>
      <dsp:txXfrm>
        <a:off x="3149973" y="2051682"/>
        <a:ext cx="2120153" cy="1876229"/>
      </dsp:txXfrm>
    </dsp:sp>
    <dsp:sp modelId="{5B88FB4F-F37F-47DF-AE44-7782EB16E9FB}">
      <dsp:nvSpPr>
        <dsp:cNvPr id="0" name=""/>
        <dsp:cNvSpPr/>
      </dsp:nvSpPr>
      <dsp:spPr>
        <a:xfrm>
          <a:off x="3468974" y="1403"/>
          <a:ext cx="1482151" cy="1482151"/>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smtClean="0"/>
            <a:t>Wildfires: Organic Carbon</a:t>
          </a:r>
          <a:endParaRPr lang="en-US" sz="1400" kern="1200" dirty="0"/>
        </a:p>
      </dsp:txBody>
      <dsp:txXfrm>
        <a:off x="3686030" y="218459"/>
        <a:ext cx="1048039" cy="1048039"/>
      </dsp:txXfrm>
    </dsp:sp>
    <dsp:sp modelId="{AF515944-393C-43B1-99D7-60FBD5B5C8C4}">
      <dsp:nvSpPr>
        <dsp:cNvPr id="0" name=""/>
        <dsp:cNvSpPr/>
      </dsp:nvSpPr>
      <dsp:spPr>
        <a:xfrm>
          <a:off x="5581999" y="3269761"/>
          <a:ext cx="1482151" cy="1482151"/>
        </a:xfrm>
        <a:prstGeom prst="ellipse">
          <a:avLst/>
        </a:prstGeom>
        <a:solidFill>
          <a:schemeClr val="accent3">
            <a:hueOff val="-4816754"/>
            <a:satOff val="9200"/>
            <a:lumOff val="568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smtClean="0"/>
            <a:t>Mine: Uranium</a:t>
          </a:r>
          <a:endParaRPr lang="en-US" sz="1400" kern="1200" dirty="0"/>
        </a:p>
      </dsp:txBody>
      <dsp:txXfrm>
        <a:off x="5799055" y="3486817"/>
        <a:ext cx="1048039" cy="1048039"/>
      </dsp:txXfrm>
    </dsp:sp>
    <dsp:sp modelId="{EDA6C0BB-72C0-4497-84B3-299A6CF0FF85}">
      <dsp:nvSpPr>
        <dsp:cNvPr id="0" name=""/>
        <dsp:cNvSpPr/>
      </dsp:nvSpPr>
      <dsp:spPr>
        <a:xfrm>
          <a:off x="1268746" y="3002938"/>
          <a:ext cx="1482151" cy="1482151"/>
        </a:xfrm>
        <a:prstGeom prst="ellipse">
          <a:avLst/>
        </a:prstGeom>
        <a:solidFill>
          <a:schemeClr val="accent3">
            <a:hueOff val="-9633507"/>
            <a:satOff val="18401"/>
            <a:lumOff val="1137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smtClean="0"/>
            <a:t>Agriculture: Pesticides, Nitrates</a:t>
          </a:r>
          <a:endParaRPr lang="en-US" sz="1400" kern="1200" dirty="0"/>
        </a:p>
      </dsp:txBody>
      <dsp:txXfrm>
        <a:off x="1485802" y="3219994"/>
        <a:ext cx="1048039" cy="1048039"/>
      </dsp:txXfrm>
    </dsp:sp>
  </dsp:spTree>
</dsp:drawing>
</file>

<file path=ppt/diagrams/layout1.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DB841C6-AAEF-D84A-8C76-EC10DD4C7075}" type="datetimeFigureOut">
              <a:rPr lang="en-US" smtClean="0"/>
              <a:t>3/2/15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EFFA2E7-8E76-8D4A-A54A-B37DF1B44CD9}" type="slidenum">
              <a:rPr lang="en-US" smtClean="0"/>
              <a:t>‹#›</a:t>
            </a:fld>
            <a:endParaRPr lang="en-US"/>
          </a:p>
        </p:txBody>
      </p:sp>
    </p:spTree>
    <p:extLst>
      <p:ext uri="{BB962C8B-B14F-4D97-AF65-F5344CB8AC3E}">
        <p14:creationId xmlns:p14="http://schemas.microsoft.com/office/powerpoint/2010/main" val="411610560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Water is an important and necessary n</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The primary source of freshwater in some mountainous and arid regions is runoff produced by snowmelt, as in the state of Colorado. Seasonal snowmelt from these mountains provides the water that eventually makes its way into the Denver Water Collection System. Situated in the eastern part of the Front Range of the Rocky Mountains, and in the South Platte River Valley, the city of Denver receives a mean annual snowfall and precipitation of 147.32 cm and 38.07 cm, respectively (NWS-WFO Denver-Boulder, 2015). Denver Water uses five mountain reservoirs to collect surface water from streams, rivers, and lakes over a watershed of 8,000 km</a:t>
            </a:r>
            <a:r>
              <a:rPr lang="en-US" baseline="30000" dirty="0" smtClean="0"/>
              <a:t>2</a:t>
            </a:r>
            <a:r>
              <a:rPr lang="en-US" dirty="0" smtClean="0"/>
              <a:t> (Denver Water, 2014). Historically, these reservoirs have provided over 1.3 million people with clean water; in 2014, Denver Water reported that several contaminants from sources such as mine sites, agriculture, and oil wells, had been detected in the water supply (Denver Water, 2014).</a:t>
            </a:r>
          </a:p>
          <a:p>
            <a:r>
              <a:rPr lang="en-US" dirty="0" err="1" smtClean="0"/>
              <a:t>atural</a:t>
            </a:r>
            <a:r>
              <a:rPr lang="en-US" dirty="0" smtClean="0"/>
              <a:t> resource essential to the survival and health of ecosystems and all forms of life. </a:t>
            </a:r>
            <a:endParaRPr lang="en-US" dirty="0"/>
          </a:p>
        </p:txBody>
      </p:sp>
      <p:sp>
        <p:nvSpPr>
          <p:cNvPr id="4" name="Slide Number Placeholder 3"/>
          <p:cNvSpPr>
            <a:spLocks noGrp="1"/>
          </p:cNvSpPr>
          <p:nvPr>
            <p:ph type="sldNum" sz="quarter" idx="10"/>
          </p:nvPr>
        </p:nvSpPr>
        <p:spPr/>
        <p:txBody>
          <a:bodyPr/>
          <a:lstStyle/>
          <a:p>
            <a:fld id="{8EFFA2E7-8E76-8D4A-A54A-B37DF1B44CD9}" type="slidenum">
              <a:rPr lang="en-US" smtClean="0"/>
              <a:t>2</a:t>
            </a:fld>
            <a:endParaRPr lang="en-US"/>
          </a:p>
        </p:txBody>
      </p:sp>
    </p:spTree>
    <p:extLst>
      <p:ext uri="{BB962C8B-B14F-4D97-AF65-F5344CB8AC3E}">
        <p14:creationId xmlns:p14="http://schemas.microsoft.com/office/powerpoint/2010/main" val="4884767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Fires result in loss of vegetation exposure of soil to erosion and increased water runoff that may lead to flooding increased sediment debris flows and damage to critical natural and cultural resources.</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Forest fires, depending on the severity, can have a massive impact on an area’s watershed. A destructive fire will largely reduce vegetative cover which leaves the soil vulnerable to raindrop impact and reduces rainfall infiltration and storage, thus allowing erosive overland flow to occur more easily (Elliot and </a:t>
            </a:r>
            <a:r>
              <a:rPr lang="en-US" sz="1200" kern="1200" dirty="0" err="1" smtClean="0">
                <a:solidFill>
                  <a:schemeClr val="tx1"/>
                </a:solidFill>
                <a:effectLst/>
                <a:latin typeface="+mn-lt"/>
                <a:ea typeface="+mn-ea"/>
                <a:cs typeface="+mn-cs"/>
              </a:rPr>
              <a:t>Vose</a:t>
            </a:r>
            <a:r>
              <a:rPr lang="en-US" sz="1200" kern="1200" dirty="0" smtClean="0">
                <a:solidFill>
                  <a:schemeClr val="tx1"/>
                </a:solidFill>
                <a:effectLst/>
                <a:latin typeface="+mn-lt"/>
                <a:ea typeface="+mn-ea"/>
                <a:cs typeface="+mn-cs"/>
              </a:rPr>
              <a:t>, 2006). As a result, more sediment is washed into the water and water temperatures rise. The sediment often contains organic carbon, which contaminates the water supply; the increased water temperature changes the ecology of the water system, including the rate that contaminants are cycled through the ecosystem (UMCES, 2010). Vegetative re-growth can reverse the damage to the soil caused by fire, but in Colorado’s semi-arid climate natural re-growth takes several years (</a:t>
            </a:r>
            <a:r>
              <a:rPr lang="en-US" sz="1200" kern="1200" dirty="0" err="1" smtClean="0">
                <a:solidFill>
                  <a:schemeClr val="tx1"/>
                </a:solidFill>
                <a:effectLst/>
                <a:latin typeface="+mn-lt"/>
                <a:ea typeface="+mn-ea"/>
                <a:cs typeface="+mn-cs"/>
              </a:rPr>
              <a:t>Nijhuis</a:t>
            </a:r>
            <a:r>
              <a:rPr lang="en-US" sz="1200" kern="1200" dirty="0" smtClean="0">
                <a:solidFill>
                  <a:schemeClr val="tx1"/>
                </a:solidFill>
                <a:effectLst/>
                <a:latin typeface="+mn-lt"/>
                <a:ea typeface="+mn-ea"/>
                <a:cs typeface="+mn-cs"/>
              </a:rPr>
              <a:t>, 2012). If a major rainstorm or flood occurs before the area is able to re-grow its vegetation, all the loose sediments will be carried into the nearby creeks, streams, and rivers. These sediments often contain contaminants such as uranium and nitrate, which stem from the erosion of natural deposits, and organic carbon, which is often added into the water system by agriculture and urban runoff (</a:t>
            </a:r>
            <a:r>
              <a:rPr lang="en-US" sz="1200" kern="1200" dirty="0" err="1" smtClean="0">
                <a:solidFill>
                  <a:schemeClr val="tx1"/>
                </a:solidFill>
                <a:effectLst/>
                <a:latin typeface="+mn-lt"/>
                <a:ea typeface="+mn-ea"/>
                <a:cs typeface="+mn-cs"/>
              </a:rPr>
              <a:t>Allain</a:t>
            </a:r>
            <a:r>
              <a:rPr lang="en-US" sz="1200" kern="1200" dirty="0" smtClean="0">
                <a:solidFill>
                  <a:schemeClr val="tx1"/>
                </a:solidFill>
                <a:effectLst/>
                <a:latin typeface="+mn-lt"/>
                <a:ea typeface="+mn-ea"/>
                <a:cs typeface="+mn-cs"/>
              </a:rPr>
              <a:t> and Jones, 2013; Denver Water, 2014). Organic carbon is a major contributing factor for the decline in water quality, for it readily reacts to the chlorine used to treat water. The reaction forms </a:t>
            </a:r>
            <a:r>
              <a:rPr lang="en-US" sz="1200" kern="1200" dirty="0" err="1" smtClean="0">
                <a:solidFill>
                  <a:schemeClr val="tx1"/>
                </a:solidFill>
                <a:effectLst/>
                <a:latin typeface="+mn-lt"/>
                <a:ea typeface="+mn-ea"/>
                <a:cs typeface="+mn-cs"/>
              </a:rPr>
              <a:t>trihalomethanes</a:t>
            </a:r>
            <a:r>
              <a:rPr lang="en-US" sz="1200" kern="1200" dirty="0" smtClean="0">
                <a:solidFill>
                  <a:schemeClr val="tx1"/>
                </a:solidFill>
                <a:effectLst/>
                <a:latin typeface="+mn-lt"/>
                <a:ea typeface="+mn-ea"/>
                <a:cs typeface="+mn-cs"/>
              </a:rPr>
              <a:t> and </a:t>
            </a:r>
            <a:r>
              <a:rPr lang="en-US" sz="1200" kern="1200" dirty="0" err="1" smtClean="0">
                <a:solidFill>
                  <a:schemeClr val="tx1"/>
                </a:solidFill>
                <a:effectLst/>
                <a:latin typeface="+mn-lt"/>
                <a:ea typeface="+mn-ea"/>
                <a:cs typeface="+mn-cs"/>
              </a:rPr>
              <a:t>haloacetic</a:t>
            </a:r>
            <a:r>
              <a:rPr lang="en-US" sz="1200" kern="1200" dirty="0" smtClean="0">
                <a:solidFill>
                  <a:schemeClr val="tx1"/>
                </a:solidFill>
                <a:effectLst/>
                <a:latin typeface="+mn-lt"/>
                <a:ea typeface="+mn-ea"/>
                <a:cs typeface="+mn-cs"/>
              </a:rPr>
              <a:t> acids, which at elevated levels increase chances of cancer and birth defects (New Hampshire Department of Environmental Services, 2006; </a:t>
            </a:r>
            <a:r>
              <a:rPr lang="en-US" sz="1200" kern="1200" dirty="0" err="1" smtClean="0">
                <a:solidFill>
                  <a:schemeClr val="tx1"/>
                </a:solidFill>
                <a:effectLst/>
                <a:latin typeface="+mn-lt"/>
                <a:ea typeface="+mn-ea"/>
                <a:cs typeface="+mn-cs"/>
              </a:rPr>
              <a:t>Allain</a:t>
            </a:r>
            <a:r>
              <a:rPr lang="en-US" sz="1200" kern="1200" dirty="0" smtClean="0">
                <a:solidFill>
                  <a:schemeClr val="tx1"/>
                </a:solidFill>
                <a:effectLst/>
                <a:latin typeface="+mn-lt"/>
                <a:ea typeface="+mn-ea"/>
                <a:cs typeface="+mn-cs"/>
              </a:rPr>
              <a:t> and Jones, 2013; EPA, 2013). The amount of organic carbon that enters the water system is determined mostly by the type of soil it is in. Different soils will dispel the carbon at different rates; those with greater organic content dispel carbon more quickly, causing the water system to have increased amounts of organic carbon (</a:t>
            </a:r>
            <a:r>
              <a:rPr lang="en-US" sz="1200" kern="1200" dirty="0" err="1" smtClean="0">
                <a:solidFill>
                  <a:schemeClr val="tx1"/>
                </a:solidFill>
                <a:effectLst/>
                <a:latin typeface="+mn-lt"/>
                <a:ea typeface="+mn-ea"/>
                <a:cs typeface="+mn-cs"/>
              </a:rPr>
              <a:t>Allain</a:t>
            </a:r>
            <a:r>
              <a:rPr lang="en-US" sz="1200" kern="1200" dirty="0" smtClean="0">
                <a:solidFill>
                  <a:schemeClr val="tx1"/>
                </a:solidFill>
                <a:effectLst/>
                <a:latin typeface="+mn-lt"/>
                <a:ea typeface="+mn-ea"/>
                <a:cs typeface="+mn-cs"/>
              </a:rPr>
              <a:t> and Jones, 2013).</a:t>
            </a:r>
          </a:p>
          <a:p>
            <a:endParaRPr lang="en-US" dirty="0"/>
          </a:p>
        </p:txBody>
      </p:sp>
      <p:sp>
        <p:nvSpPr>
          <p:cNvPr id="4" name="Slide Number Placeholder 3"/>
          <p:cNvSpPr>
            <a:spLocks noGrp="1"/>
          </p:cNvSpPr>
          <p:nvPr>
            <p:ph type="sldNum" sz="quarter" idx="10"/>
          </p:nvPr>
        </p:nvSpPr>
        <p:spPr/>
        <p:txBody>
          <a:bodyPr/>
          <a:lstStyle/>
          <a:p>
            <a:fld id="{8EFFA2E7-8E76-8D4A-A54A-B37DF1B44CD9}" type="slidenum">
              <a:rPr lang="en-US" smtClean="0"/>
              <a:t>4</a:t>
            </a:fld>
            <a:endParaRPr lang="en-US"/>
          </a:p>
        </p:txBody>
      </p:sp>
    </p:spTree>
    <p:extLst>
      <p:ext uri="{BB962C8B-B14F-4D97-AF65-F5344CB8AC3E}">
        <p14:creationId xmlns:p14="http://schemas.microsoft.com/office/powerpoint/2010/main" val="28740850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FFA2E7-8E76-8D4A-A54A-B37DF1B44CD9}" type="slidenum">
              <a:rPr lang="en-US" smtClean="0"/>
              <a:t>6</a:t>
            </a:fld>
            <a:endParaRPr lang="en-US"/>
          </a:p>
        </p:txBody>
      </p:sp>
    </p:spTree>
    <p:extLst>
      <p:ext uri="{BB962C8B-B14F-4D97-AF65-F5344CB8AC3E}">
        <p14:creationId xmlns:p14="http://schemas.microsoft.com/office/powerpoint/2010/main" val="38895992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Utilize land cover data from Denver and surrounding areas to identify existing infrastructure and possible pollution sources in the Denver Water collection system</a:t>
            </a:r>
          </a:p>
          <a:p>
            <a:pPr marL="457200" lvl="1" indent="0">
              <a:buNone/>
            </a:pPr>
            <a:endParaRPr lang="en-US" dirty="0" smtClean="0"/>
          </a:p>
          <a:p>
            <a:r>
              <a:rPr lang="en-US" dirty="0" smtClean="0"/>
              <a:t>Assess the placement of current water sampling sites</a:t>
            </a:r>
          </a:p>
          <a:p>
            <a:pPr marL="0" indent="0">
              <a:buNone/>
            </a:pPr>
            <a:endParaRPr lang="en-US" dirty="0" smtClean="0"/>
          </a:p>
          <a:p>
            <a:r>
              <a:rPr lang="en-US" dirty="0" smtClean="0"/>
              <a:t>Create a map identifying optimal sampling sites</a:t>
            </a:r>
          </a:p>
          <a:p>
            <a:endParaRPr lang="en-US" dirty="0"/>
          </a:p>
        </p:txBody>
      </p:sp>
      <p:sp>
        <p:nvSpPr>
          <p:cNvPr id="4" name="Slide Number Placeholder 3"/>
          <p:cNvSpPr>
            <a:spLocks noGrp="1"/>
          </p:cNvSpPr>
          <p:nvPr>
            <p:ph type="sldNum" sz="quarter" idx="10"/>
          </p:nvPr>
        </p:nvSpPr>
        <p:spPr/>
        <p:txBody>
          <a:bodyPr/>
          <a:lstStyle/>
          <a:p>
            <a:fld id="{8EFFA2E7-8E76-8D4A-A54A-B37DF1B44CD9}" type="slidenum">
              <a:rPr lang="en-US" smtClean="0"/>
              <a:t>9</a:t>
            </a:fld>
            <a:endParaRPr lang="en-US"/>
          </a:p>
        </p:txBody>
      </p:sp>
    </p:spTree>
    <p:extLst>
      <p:ext uri="{BB962C8B-B14F-4D97-AF65-F5344CB8AC3E}">
        <p14:creationId xmlns:p14="http://schemas.microsoft.com/office/powerpoint/2010/main" val="1134916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NASA Earth observations</a:t>
            </a:r>
          </a:p>
          <a:p>
            <a:pPr lvl="1"/>
            <a:r>
              <a:rPr lang="en-US" dirty="0" smtClean="0"/>
              <a:t>Landsat 7 ETM+</a:t>
            </a:r>
          </a:p>
          <a:p>
            <a:pPr lvl="1"/>
            <a:r>
              <a:rPr lang="en-US" dirty="0" smtClean="0"/>
              <a:t>Landsat 8 OLI/TIRS</a:t>
            </a:r>
          </a:p>
          <a:p>
            <a:r>
              <a:rPr lang="en-US" dirty="0" smtClean="0"/>
              <a:t>Acquisition &amp; Processing</a:t>
            </a:r>
          </a:p>
          <a:p>
            <a:pPr lvl="1"/>
            <a:r>
              <a:rPr lang="en-US" dirty="0" smtClean="0"/>
              <a:t>Denver Water provided us with the current water sampling sites and the areas of the fires</a:t>
            </a:r>
          </a:p>
          <a:p>
            <a:pPr lvl="1"/>
            <a:r>
              <a:rPr lang="en-US" dirty="0" smtClean="0"/>
              <a:t>The National Hydrological Dataset (NHD) provided watersheds, rivers, streams, and water bodies</a:t>
            </a:r>
          </a:p>
          <a:p>
            <a:pPr lvl="1"/>
            <a:r>
              <a:rPr lang="en-US" dirty="0" smtClean="0"/>
              <a:t>Crop, soil type, and land data was obtained from ___</a:t>
            </a:r>
          </a:p>
          <a:p>
            <a:pPr lvl="1"/>
            <a:r>
              <a:rPr lang="en-US" dirty="0" smtClean="0"/>
              <a:t>Using the RUSLE model, a pollution risk assessment map was created</a:t>
            </a:r>
          </a:p>
          <a:p>
            <a:pPr lvl="1"/>
            <a:r>
              <a:rPr lang="en-US" dirty="0" smtClean="0">
                <a:solidFill>
                  <a:srgbClr val="FF0000"/>
                </a:solidFill>
              </a:rPr>
              <a:t>[other types of processing things we’re going to do]</a:t>
            </a:r>
          </a:p>
          <a:p>
            <a:r>
              <a:rPr lang="en-US" dirty="0" smtClean="0"/>
              <a:t>Analysis</a:t>
            </a:r>
          </a:p>
          <a:p>
            <a:endParaRPr lang="en-US" dirty="0"/>
          </a:p>
        </p:txBody>
      </p:sp>
      <p:sp>
        <p:nvSpPr>
          <p:cNvPr id="4" name="Slide Number Placeholder 3"/>
          <p:cNvSpPr>
            <a:spLocks noGrp="1"/>
          </p:cNvSpPr>
          <p:nvPr>
            <p:ph type="sldNum" sz="quarter" idx="10"/>
          </p:nvPr>
        </p:nvSpPr>
        <p:spPr/>
        <p:txBody>
          <a:bodyPr/>
          <a:lstStyle/>
          <a:p>
            <a:fld id="{8EFFA2E7-8E76-8D4A-A54A-B37DF1B44CD9}" type="slidenum">
              <a:rPr lang="en-US" smtClean="0"/>
              <a:t>11</a:t>
            </a:fld>
            <a:endParaRPr lang="en-US"/>
          </a:p>
        </p:txBody>
      </p:sp>
    </p:spTree>
    <p:extLst>
      <p:ext uri="{BB962C8B-B14F-4D97-AF65-F5344CB8AC3E}">
        <p14:creationId xmlns:p14="http://schemas.microsoft.com/office/powerpoint/2010/main" val="15860980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NASA Earth observations</a:t>
            </a:r>
          </a:p>
          <a:p>
            <a:pPr lvl="1"/>
            <a:r>
              <a:rPr lang="en-US" dirty="0" smtClean="0"/>
              <a:t>Landsat 7 ETM+</a:t>
            </a:r>
          </a:p>
          <a:p>
            <a:pPr lvl="1"/>
            <a:r>
              <a:rPr lang="en-US" dirty="0" smtClean="0"/>
              <a:t>Landsat 8 OLI/TIRS</a:t>
            </a:r>
          </a:p>
          <a:p>
            <a:r>
              <a:rPr lang="en-US" dirty="0" smtClean="0"/>
              <a:t>Acquisition &amp; Processing</a:t>
            </a:r>
          </a:p>
          <a:p>
            <a:pPr lvl="1"/>
            <a:r>
              <a:rPr lang="en-US" dirty="0" smtClean="0"/>
              <a:t>Denver Water provided us with the current water sampling sites and the areas of the fires</a:t>
            </a:r>
          </a:p>
          <a:p>
            <a:pPr lvl="1"/>
            <a:r>
              <a:rPr lang="en-US" dirty="0" smtClean="0"/>
              <a:t>The National Hydrological Dataset (NHD) provided watersheds, rivers, streams, and water bodies</a:t>
            </a:r>
          </a:p>
          <a:p>
            <a:pPr lvl="1"/>
            <a:r>
              <a:rPr lang="en-US" dirty="0" smtClean="0"/>
              <a:t>Crop, soil type, and land data was obtained from ___</a:t>
            </a:r>
          </a:p>
          <a:p>
            <a:pPr lvl="1"/>
            <a:r>
              <a:rPr lang="en-US" dirty="0" smtClean="0"/>
              <a:t>Using the RUSLE model, a pollution risk assessment map was created</a:t>
            </a:r>
          </a:p>
          <a:p>
            <a:pPr lvl="1"/>
            <a:r>
              <a:rPr lang="en-US" dirty="0" smtClean="0">
                <a:solidFill>
                  <a:srgbClr val="FF0000"/>
                </a:solidFill>
              </a:rPr>
              <a:t>[other types of processing things we’re going to do]</a:t>
            </a:r>
          </a:p>
          <a:p>
            <a:r>
              <a:rPr lang="en-US" dirty="0" smtClean="0"/>
              <a:t>Analysis</a:t>
            </a:r>
          </a:p>
          <a:p>
            <a:endParaRPr lang="en-US" dirty="0"/>
          </a:p>
        </p:txBody>
      </p:sp>
      <p:sp>
        <p:nvSpPr>
          <p:cNvPr id="4" name="Slide Number Placeholder 3"/>
          <p:cNvSpPr>
            <a:spLocks noGrp="1"/>
          </p:cNvSpPr>
          <p:nvPr>
            <p:ph type="sldNum" sz="quarter" idx="10"/>
          </p:nvPr>
        </p:nvSpPr>
        <p:spPr/>
        <p:txBody>
          <a:bodyPr/>
          <a:lstStyle/>
          <a:p>
            <a:fld id="{8EFFA2E7-8E76-8D4A-A54A-B37DF1B44CD9}" type="slidenum">
              <a:rPr lang="en-US" smtClean="0"/>
              <a:t>12</a:t>
            </a:fld>
            <a:endParaRPr lang="en-US"/>
          </a:p>
        </p:txBody>
      </p:sp>
    </p:spTree>
    <p:extLst>
      <p:ext uri="{BB962C8B-B14F-4D97-AF65-F5344CB8AC3E}">
        <p14:creationId xmlns:p14="http://schemas.microsoft.com/office/powerpoint/2010/main" val="27571204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NASA Earth observations</a:t>
            </a:r>
          </a:p>
          <a:p>
            <a:pPr lvl="1"/>
            <a:r>
              <a:rPr lang="en-US" dirty="0" smtClean="0"/>
              <a:t>Landsat 7 ETM+</a:t>
            </a:r>
          </a:p>
          <a:p>
            <a:pPr lvl="1"/>
            <a:r>
              <a:rPr lang="en-US" dirty="0" smtClean="0"/>
              <a:t>Landsat 8 OLI/TIRS</a:t>
            </a:r>
          </a:p>
          <a:p>
            <a:r>
              <a:rPr lang="en-US" dirty="0" smtClean="0"/>
              <a:t>Acquisition &amp; Processing</a:t>
            </a:r>
          </a:p>
          <a:p>
            <a:pPr lvl="1"/>
            <a:r>
              <a:rPr lang="en-US" dirty="0" smtClean="0"/>
              <a:t>Denver Water provided us with the current water sampling sites and the areas of the fires</a:t>
            </a:r>
          </a:p>
          <a:p>
            <a:pPr lvl="1"/>
            <a:r>
              <a:rPr lang="en-US" dirty="0" smtClean="0"/>
              <a:t>The National Hydrological Dataset (NHD) provided watersheds, rivers, streams, and water bodies</a:t>
            </a:r>
          </a:p>
          <a:p>
            <a:pPr lvl="1"/>
            <a:r>
              <a:rPr lang="en-US" dirty="0" smtClean="0"/>
              <a:t>Crop, soil type, and land data was obtained from ___</a:t>
            </a:r>
          </a:p>
          <a:p>
            <a:pPr lvl="1"/>
            <a:r>
              <a:rPr lang="en-US" dirty="0" smtClean="0"/>
              <a:t>Using the RUSLE model, a pollution risk assessment map was created</a:t>
            </a:r>
          </a:p>
          <a:p>
            <a:pPr lvl="1"/>
            <a:r>
              <a:rPr lang="en-US" dirty="0" smtClean="0">
                <a:solidFill>
                  <a:srgbClr val="FF0000"/>
                </a:solidFill>
              </a:rPr>
              <a:t>[other types of processing things we’re going to do]</a:t>
            </a:r>
          </a:p>
          <a:p>
            <a:r>
              <a:rPr lang="en-US" dirty="0" smtClean="0"/>
              <a:t>Analysis</a:t>
            </a:r>
          </a:p>
          <a:p>
            <a:endParaRPr lang="en-US" dirty="0"/>
          </a:p>
        </p:txBody>
      </p:sp>
      <p:sp>
        <p:nvSpPr>
          <p:cNvPr id="4" name="Slide Number Placeholder 3"/>
          <p:cNvSpPr>
            <a:spLocks noGrp="1"/>
          </p:cNvSpPr>
          <p:nvPr>
            <p:ph type="sldNum" sz="quarter" idx="10"/>
          </p:nvPr>
        </p:nvSpPr>
        <p:spPr/>
        <p:txBody>
          <a:bodyPr/>
          <a:lstStyle/>
          <a:p>
            <a:fld id="{8EFFA2E7-8E76-8D4A-A54A-B37DF1B44CD9}" type="slidenum">
              <a:rPr lang="en-US" smtClean="0"/>
              <a:t>13</a:t>
            </a:fld>
            <a:endParaRPr lang="en-US"/>
          </a:p>
        </p:txBody>
      </p:sp>
    </p:spTree>
    <p:extLst>
      <p:ext uri="{BB962C8B-B14F-4D97-AF65-F5344CB8AC3E}">
        <p14:creationId xmlns:p14="http://schemas.microsoft.com/office/powerpoint/2010/main" val="31457587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p:cNvSpPr>
            <a:spLocks noGrp="1"/>
          </p:cNvSpPr>
          <p:nvPr>
            <p:ph type="subTitle" idx="1" hasCustomPrompt="1"/>
          </p:nvPr>
        </p:nvSpPr>
        <p:spPr>
          <a:xfrm>
            <a:off x="1143000" y="3602038"/>
            <a:ext cx="6858000" cy="744879"/>
          </a:xfrm>
        </p:spPr>
        <p:txBody>
          <a:bodyPr>
            <a:normAutofit/>
          </a:bodyPr>
          <a:lstStyle>
            <a:lvl1pPr marL="0" indent="0" algn="ctr">
              <a:buNone/>
              <a:defRPr sz="2000" b="1" i="1">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More Specific Project Subtitle Here</a:t>
            </a:r>
            <a:endParaRPr lang="en-US" dirty="0"/>
          </a:p>
        </p:txBody>
      </p:sp>
      <p:sp>
        <p:nvSpPr>
          <p:cNvPr id="2" name="Main title"/>
          <p:cNvSpPr>
            <a:spLocks noGrp="1"/>
          </p:cNvSpPr>
          <p:nvPr>
            <p:ph type="ctrTitle" hasCustomPrompt="1"/>
          </p:nvPr>
        </p:nvSpPr>
        <p:spPr>
          <a:xfrm>
            <a:off x="685800" y="1122363"/>
            <a:ext cx="7772400" cy="2387600"/>
          </a:xfrm>
        </p:spPr>
        <p:txBody>
          <a:bodyPr anchor="b"/>
          <a:lstStyle>
            <a:lvl1pPr algn="ctr">
              <a:defRPr sz="6000" b="1" cap="small" baseline="0">
                <a:solidFill>
                  <a:schemeClr val="tx1"/>
                </a:solidFill>
              </a:defRPr>
            </a:lvl1pPr>
          </a:lstStyle>
          <a:p>
            <a:r>
              <a:rPr lang="en-US" dirty="0" smtClean="0"/>
              <a:t>Main App Area Title Goes Here</a:t>
            </a:r>
            <a:endParaRPr lang="en-US" dirty="0"/>
          </a:p>
        </p:txBody>
      </p:sp>
      <p:sp>
        <p:nvSpPr>
          <p:cNvPr id="7" name="top NASA background"/>
          <p:cNvSpPr/>
          <p:nvPr userDrawn="1"/>
        </p:nvSpPr>
        <p:spPr>
          <a:xfrm>
            <a:off x="0" y="0"/>
            <a:ext cx="9144000" cy="97856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Nat Aero &amp; Space Admin"/>
          <p:cNvSpPr txBox="1">
            <a:spLocks noChangeArrowheads="1"/>
          </p:cNvSpPr>
          <p:nvPr userDrawn="1"/>
        </p:nvSpPr>
        <p:spPr bwMode="auto">
          <a:xfrm>
            <a:off x="153544" y="260030"/>
            <a:ext cx="2332625" cy="33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87" tIns="45693" rIns="91387" bIns="45693">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defTabSz="1018229" eaLnBrk="1" fontAlgn="base" hangingPunct="1">
              <a:spcBef>
                <a:spcPct val="0"/>
              </a:spcBef>
              <a:spcAft>
                <a:spcPct val="0"/>
              </a:spcAft>
            </a:pPr>
            <a:endParaRPr lang="en-US" sz="800" b="1" dirty="0">
              <a:solidFill>
                <a:schemeClr val="bg1"/>
              </a:solidFill>
              <a:latin typeface="Helvetica Neue LT Std 65 Medium"/>
            </a:endParaRPr>
          </a:p>
          <a:p>
            <a:pPr algn="ctr" defTabSz="1018229" eaLnBrk="1" fontAlgn="base" hangingPunct="1">
              <a:spcBef>
                <a:spcPct val="0"/>
              </a:spcBef>
              <a:spcAft>
                <a:spcPct val="0"/>
              </a:spcAft>
            </a:pPr>
            <a:r>
              <a:rPr lang="en-US" sz="800" dirty="0">
                <a:solidFill>
                  <a:schemeClr val="bg1"/>
                </a:solidFill>
                <a:latin typeface="Helvetica Neue LT Std 65 Medium"/>
              </a:rPr>
              <a:t>National Aeronautics and Space Administration</a:t>
            </a:r>
          </a:p>
        </p:txBody>
      </p:sp>
      <p:pic>
        <p:nvPicPr>
          <p:cNvPr id="9" name="NASA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25537" y="-44833"/>
            <a:ext cx="934027" cy="1078725"/>
          </a:xfrm>
          <a:prstGeom prst="rect">
            <a:avLst/>
          </a:prstGeom>
        </p:spPr>
      </p:pic>
      <p:sp>
        <p:nvSpPr>
          <p:cNvPr id="12" name="title subtitle break bar"/>
          <p:cNvSpPr/>
          <p:nvPr userDrawn="1"/>
        </p:nvSpPr>
        <p:spPr>
          <a:xfrm>
            <a:off x="685800" y="5240268"/>
            <a:ext cx="7772400"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blue background"/>
          <p:cNvSpPr/>
          <p:nvPr userDrawn="1"/>
        </p:nvSpPr>
        <p:spPr>
          <a:xfrm rot="10800000" flipV="1">
            <a:off x="0" y="6743699"/>
            <a:ext cx="9144000" cy="1143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99386787"/>
      </p:ext>
    </p:extLst>
  </p:cSld>
  <p:clrMapOvr>
    <a:masterClrMapping/>
  </p:clrMapOvr>
  <p:timing>
    <p:tnLst>
      <p:par>
        <p:cTn xmlns:p14="http://schemas.microsoft.com/office/powerpoint/2010/main" id="1" dur="indefinite" restart="never" nodeType="tmRoot"/>
      </p:par>
    </p:tnLst>
  </p:timing>
  <p:extLst mod="1">
    <p:ext uri="{DCECCB84-F9BA-43D5-87BE-67443E8EF086}">
      <p15:sldGuideLst xmlns=""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blue background"/>
          <p:cNvSpPr/>
          <p:nvPr userDrawn="1"/>
        </p:nvSpPr>
        <p:spPr>
          <a:xfrm rot="10800000" flipV="1">
            <a:off x="0" y="0"/>
            <a:ext cx="9144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white background"/>
          <p:cNvSpPr/>
          <p:nvPr userDrawn="1"/>
        </p:nvSpPr>
        <p:spPr>
          <a:xfrm rot="10800000" flipV="1">
            <a:off x="116114" y="982978"/>
            <a:ext cx="8911772" cy="5760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Body text"/>
          <p:cNvSpPr>
            <a:spLocks noGrp="1"/>
          </p:cNvSpPr>
          <p:nvPr userDrawn="1">
            <p:ph idx="1"/>
          </p:nvPr>
        </p:nvSpPr>
        <p:spPr>
          <a:xfrm>
            <a:off x="406400" y="1125415"/>
            <a:ext cx="8331200" cy="5486400"/>
          </a:xfrm>
        </p:spPr>
        <p:txBody>
          <a:bodyPr/>
          <a:lstStyle>
            <a:lvl1pPr marL="228600" indent="-228600">
              <a:buClr>
                <a:schemeClr val="accent6">
                  <a:lumMod val="75000"/>
                </a:schemeClr>
              </a:buClr>
              <a:buFont typeface="Webdings" panose="05030102010509060703" pitchFamily="18" charset="2"/>
              <a:buChar char=""/>
              <a:defRPr sz="2400" b="0">
                <a:solidFill>
                  <a:schemeClr val="tx1"/>
                </a:solidFill>
              </a:defRPr>
            </a:lvl1pPr>
            <a:lvl2pPr marL="685800" indent="-228600">
              <a:buClr>
                <a:schemeClr val="accent6"/>
              </a:buClr>
              <a:buFont typeface="Webdings" panose="05030102010509060703" pitchFamily="18" charset="2"/>
              <a:buChar char=""/>
              <a:defRPr sz="2000">
                <a:solidFill>
                  <a:schemeClr val="tx1"/>
                </a:solidFill>
              </a:defRPr>
            </a:lvl2pPr>
            <a:lvl3pPr marL="1143000" indent="-228600">
              <a:buClr>
                <a:schemeClr val="accent6"/>
              </a:buClr>
              <a:buFont typeface="Webdings" panose="05030102010509060703" pitchFamily="18" charset="2"/>
              <a:buChar char=""/>
              <a:defRPr sz="1800">
                <a:solidFill>
                  <a:schemeClr val="tx1"/>
                </a:solidFill>
              </a:defRPr>
            </a:lvl3pPr>
            <a:lvl4pPr marL="1600200" indent="-228600">
              <a:buClr>
                <a:schemeClr val="accent6"/>
              </a:buClr>
              <a:buFont typeface="Webdings" panose="05030102010509060703" pitchFamily="18" charset="2"/>
              <a:buChar char=""/>
              <a:defRPr sz="1800">
                <a:solidFill>
                  <a:schemeClr val="tx1"/>
                </a:solidFill>
              </a:defRPr>
            </a:lvl4pPr>
            <a:lvl5pPr marL="2057400" indent="-228600">
              <a:buClr>
                <a:schemeClr val="accent6"/>
              </a:buClr>
              <a:buFont typeface="Webdings" panose="05030102010509060703" pitchFamily="18" charset="2"/>
              <a:buChar char=""/>
              <a:defRPr>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Title"/>
          <p:cNvSpPr>
            <a:spLocks noGrp="1"/>
          </p:cNvSpPr>
          <p:nvPr>
            <p:ph type="title"/>
          </p:nvPr>
        </p:nvSpPr>
        <p:spPr>
          <a:xfrm>
            <a:off x="406400" y="154745"/>
            <a:ext cx="7138097" cy="662024"/>
          </a:xfrm>
        </p:spPr>
        <p:txBody>
          <a:bodyPr anchor="b">
            <a:normAutofit/>
          </a:bodyPr>
          <a:lstStyle>
            <a:lvl1pPr>
              <a:defRPr sz="3200" b="0" cap="none" baseline="0">
                <a:solidFill>
                  <a:schemeClr val="bg1"/>
                </a:solidFill>
              </a:defRPr>
            </a:lvl1pPr>
          </a:lstStyle>
          <a:p>
            <a:r>
              <a:rPr lang="en-US" dirty="0" smtClean="0"/>
              <a:t>Click to edit Master title style</a:t>
            </a:r>
            <a:endParaRPr lang="en-US" dirty="0"/>
          </a:p>
        </p:txBody>
      </p:sp>
      <p:grpSp>
        <p:nvGrpSpPr>
          <p:cNvPr id="6" name="logo group"/>
          <p:cNvGrpSpPr/>
          <p:nvPr userDrawn="1"/>
        </p:nvGrpSpPr>
        <p:grpSpPr>
          <a:xfrm>
            <a:off x="8212238" y="113693"/>
            <a:ext cx="737400" cy="737402"/>
            <a:chOff x="8212238" y="113693"/>
            <a:chExt cx="737400" cy="737402"/>
          </a:xfrm>
        </p:grpSpPr>
        <p:sp>
          <p:nvSpPr>
            <p:cNvPr id="9" name="logo background"/>
            <p:cNvSpPr/>
            <p:nvPr userDrawn="1"/>
          </p:nvSpPr>
          <p:spPr>
            <a:xfrm>
              <a:off x="8212238" y="113693"/>
              <a:ext cx="737400" cy="73740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top 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262627" y="165113"/>
              <a:ext cx="638078" cy="638078"/>
            </a:xfrm>
            <a:prstGeom prst="rect">
              <a:avLst/>
            </a:prstGeom>
          </p:spPr>
        </p:pic>
      </p:grpSp>
    </p:spTree>
    <p:extLst>
      <p:ext uri="{BB962C8B-B14F-4D97-AF65-F5344CB8AC3E}">
        <p14:creationId xmlns:p14="http://schemas.microsoft.com/office/powerpoint/2010/main" val="664630895"/>
      </p:ext>
    </p:extLst>
  </p:cSld>
  <p:clrMapOvr>
    <a:masterClrMapping/>
  </p:clrMapOvr>
  <p:timing>
    <p:tnLst>
      <p:par>
        <p:cTn xmlns:p14="http://schemas.microsoft.com/office/powerpoint/2010/mai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blue background"/>
          <p:cNvSpPr/>
          <p:nvPr userDrawn="1"/>
        </p:nvSpPr>
        <p:spPr>
          <a:xfrm rot="10800000" flipV="1">
            <a:off x="0" y="0"/>
            <a:ext cx="9144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white background"/>
          <p:cNvSpPr/>
          <p:nvPr userDrawn="1"/>
        </p:nvSpPr>
        <p:spPr>
          <a:xfrm rot="10800000" flipV="1">
            <a:off x="116114" y="982978"/>
            <a:ext cx="8911772" cy="5760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ight column"/>
          <p:cNvSpPr>
            <a:spLocks noGrp="1"/>
          </p:cNvSpPr>
          <p:nvPr>
            <p:ph sz="half" idx="2"/>
          </p:nvPr>
        </p:nvSpPr>
        <p:spPr>
          <a:xfrm>
            <a:off x="4629150" y="1139483"/>
            <a:ext cx="4135022" cy="5458264"/>
          </a:xfrm>
        </p:spPr>
        <p:txBody>
          <a:bodyPr/>
          <a:lstStyle>
            <a:lvl1pPr marL="228600" indent="-228600">
              <a:buClr>
                <a:schemeClr val="accent6">
                  <a:lumMod val="75000"/>
                </a:schemeClr>
              </a:buClr>
              <a:buFont typeface="Webdings" panose="05030102010509060703" pitchFamily="18" charset="2"/>
              <a:buChar char="4"/>
              <a:defRPr/>
            </a:lvl1pPr>
            <a:lvl2pPr marL="685800" indent="-228600">
              <a:buClr>
                <a:schemeClr val="accent6"/>
              </a:buClr>
              <a:buFont typeface="Webdings" panose="05030102010509060703" pitchFamily="18" charset="2"/>
              <a:buChar char="4"/>
              <a:defRPr/>
            </a:lvl2pPr>
            <a:lvl3pPr marL="1143000" indent="-228600">
              <a:buClr>
                <a:schemeClr val="accent6"/>
              </a:buClr>
              <a:buFont typeface="Webdings" panose="05030102010509060703" pitchFamily="18" charset="2"/>
              <a:buChar char="4"/>
              <a:defRPr/>
            </a:lvl3pPr>
            <a:lvl4pPr marL="1600200" indent="-228600">
              <a:buClr>
                <a:schemeClr val="accent6"/>
              </a:buClr>
              <a:buFont typeface="Webdings" panose="05030102010509060703" pitchFamily="18" charset="2"/>
              <a:buChar char="4"/>
              <a:defRPr/>
            </a:lvl4pPr>
            <a:lvl5pPr marL="2057400" indent="-228600">
              <a:buClr>
                <a:schemeClr val="accent6"/>
              </a:buClr>
              <a:buFont typeface="Webdings" panose="05030102010509060703" pitchFamily="18" charset="2"/>
              <a:buChar char="4"/>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Left column"/>
          <p:cNvSpPr>
            <a:spLocks noGrp="1"/>
          </p:cNvSpPr>
          <p:nvPr>
            <p:ph sz="half" idx="1"/>
          </p:nvPr>
        </p:nvSpPr>
        <p:spPr>
          <a:xfrm>
            <a:off x="406400" y="1139482"/>
            <a:ext cx="4108450" cy="5458265"/>
          </a:xfrm>
        </p:spPr>
        <p:txBody>
          <a:bodyPr/>
          <a:lstStyle>
            <a:lvl1pPr marL="228600" indent="-228600">
              <a:buClr>
                <a:schemeClr val="accent6">
                  <a:lumMod val="75000"/>
                </a:schemeClr>
              </a:buClr>
              <a:buFont typeface="Webdings" panose="05030102010509060703" pitchFamily="18" charset="2"/>
              <a:buChar char="4"/>
              <a:defRPr/>
            </a:lvl1pPr>
            <a:lvl2pPr marL="685800" indent="-228600">
              <a:buClr>
                <a:schemeClr val="accent6"/>
              </a:buClr>
              <a:buFont typeface="Webdings" panose="05030102010509060703" pitchFamily="18" charset="2"/>
              <a:buChar char="4"/>
              <a:defRPr/>
            </a:lvl2pPr>
            <a:lvl3pPr marL="1143000" indent="-228600">
              <a:buClr>
                <a:schemeClr val="accent6"/>
              </a:buClr>
              <a:buFont typeface="Webdings" panose="05030102010509060703" pitchFamily="18" charset="2"/>
              <a:buChar char="4"/>
              <a:defRPr/>
            </a:lvl3pPr>
            <a:lvl4pPr marL="1600200" indent="-228600">
              <a:buClr>
                <a:schemeClr val="accent6"/>
              </a:buClr>
              <a:buFont typeface="Webdings" panose="05030102010509060703" pitchFamily="18" charset="2"/>
              <a:buChar char="4"/>
              <a:defRPr/>
            </a:lvl4pPr>
            <a:lvl5pPr marL="2057400" indent="-228600">
              <a:buClr>
                <a:schemeClr val="accent6"/>
              </a:buClr>
              <a:buFont typeface="Webdings" panose="05030102010509060703" pitchFamily="18" charset="2"/>
              <a:buChar char="4"/>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Title"/>
          <p:cNvSpPr>
            <a:spLocks noGrp="1"/>
          </p:cNvSpPr>
          <p:nvPr>
            <p:ph type="title"/>
          </p:nvPr>
        </p:nvSpPr>
        <p:spPr>
          <a:xfrm>
            <a:off x="406400" y="154745"/>
            <a:ext cx="7138097" cy="662024"/>
          </a:xfrm>
        </p:spPr>
        <p:txBody>
          <a:bodyPr anchor="b">
            <a:normAutofit/>
          </a:bodyPr>
          <a:lstStyle>
            <a:lvl1pPr>
              <a:defRPr sz="3200" b="0" cap="none" baseline="0">
                <a:solidFill>
                  <a:schemeClr val="bg1"/>
                </a:solidFill>
              </a:defRPr>
            </a:lvl1pPr>
          </a:lstStyle>
          <a:p>
            <a:r>
              <a:rPr lang="en-US" dirty="0" smtClean="0"/>
              <a:t>Click to edit Master title style</a:t>
            </a:r>
            <a:endParaRPr lang="en-US" dirty="0"/>
          </a:p>
        </p:txBody>
      </p:sp>
      <p:grpSp>
        <p:nvGrpSpPr>
          <p:cNvPr id="15" name="logo group"/>
          <p:cNvGrpSpPr/>
          <p:nvPr userDrawn="1"/>
        </p:nvGrpSpPr>
        <p:grpSpPr>
          <a:xfrm>
            <a:off x="8212238" y="113693"/>
            <a:ext cx="737400" cy="737402"/>
            <a:chOff x="8212238" y="113693"/>
            <a:chExt cx="737400" cy="737402"/>
          </a:xfrm>
        </p:grpSpPr>
        <p:sp>
          <p:nvSpPr>
            <p:cNvPr id="16" name="logo background"/>
            <p:cNvSpPr/>
            <p:nvPr userDrawn="1"/>
          </p:nvSpPr>
          <p:spPr>
            <a:xfrm>
              <a:off x="8212238" y="113693"/>
              <a:ext cx="737400" cy="73740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top 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262627" y="165113"/>
              <a:ext cx="638078" cy="638078"/>
            </a:xfrm>
            <a:prstGeom prst="rect">
              <a:avLst/>
            </a:prstGeom>
          </p:spPr>
        </p:pic>
      </p:grpSp>
    </p:spTree>
    <p:extLst>
      <p:ext uri="{BB962C8B-B14F-4D97-AF65-F5344CB8AC3E}">
        <p14:creationId xmlns:p14="http://schemas.microsoft.com/office/powerpoint/2010/main" val="3930023264"/>
      </p:ext>
    </p:extLst>
  </p:cSld>
  <p:clrMapOvr>
    <a:masterClrMapping/>
  </p:clrMapOvr>
  <p:timing>
    <p:tnLst>
      <p:par>
        <p:cTn xmlns:p14="http://schemas.microsoft.com/office/powerpoint/2010/mai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7" name="blue background"/>
          <p:cNvSpPr/>
          <p:nvPr userDrawn="1"/>
        </p:nvSpPr>
        <p:spPr>
          <a:xfrm rot="10800000" flipV="1">
            <a:off x="0" y="0"/>
            <a:ext cx="9144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white background"/>
          <p:cNvSpPr/>
          <p:nvPr userDrawn="1"/>
        </p:nvSpPr>
        <p:spPr>
          <a:xfrm rot="10800000" flipV="1">
            <a:off x="116114" y="982978"/>
            <a:ext cx="8911772" cy="5760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column"/>
          <p:cNvSpPr>
            <a:spLocks noGrp="1"/>
          </p:cNvSpPr>
          <p:nvPr>
            <p:ph sz="quarter" idx="4"/>
          </p:nvPr>
        </p:nvSpPr>
        <p:spPr>
          <a:xfrm>
            <a:off x="4629150" y="2158543"/>
            <a:ext cx="4106887" cy="4453271"/>
          </a:xfrm>
        </p:spPr>
        <p:txBody>
          <a:bodyPr/>
          <a:lstStyle>
            <a:lvl1pPr marL="228600" indent="-228600">
              <a:buClr>
                <a:schemeClr val="accent6">
                  <a:lumMod val="75000"/>
                </a:schemeClr>
              </a:buClr>
              <a:buFont typeface="Webdings" panose="05030102010509060703" pitchFamily="18" charset="2"/>
              <a:buChar char="4"/>
              <a:defRPr/>
            </a:lvl1pPr>
            <a:lvl2pPr marL="685800" indent="-228600">
              <a:buClr>
                <a:schemeClr val="accent6"/>
              </a:buClr>
              <a:buFont typeface="Webdings" panose="05030102010509060703" pitchFamily="18" charset="2"/>
              <a:buChar char="4"/>
              <a:defRPr/>
            </a:lvl2pPr>
            <a:lvl3pPr marL="1143000" indent="-228600">
              <a:buClr>
                <a:schemeClr val="accent6"/>
              </a:buClr>
              <a:buFont typeface="Webdings" panose="05030102010509060703" pitchFamily="18" charset="2"/>
              <a:buChar char="4"/>
              <a:defRPr/>
            </a:lvl3pPr>
            <a:lvl4pPr marL="1600200" indent="-228600">
              <a:buClr>
                <a:schemeClr val="accent6"/>
              </a:buClr>
              <a:buFont typeface="Webdings" panose="05030102010509060703" pitchFamily="18" charset="2"/>
              <a:buChar char="4"/>
              <a:defRPr/>
            </a:lvl4pPr>
            <a:lvl5pPr marL="2057400" indent="-228600">
              <a:buClr>
                <a:schemeClr val="accent6"/>
              </a:buClr>
              <a:buFont typeface="Webdings" panose="05030102010509060703" pitchFamily="18" charset="2"/>
              <a:buChar char="4"/>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Right Head"/>
          <p:cNvSpPr>
            <a:spLocks noGrp="1"/>
          </p:cNvSpPr>
          <p:nvPr>
            <p:ph type="body" sz="quarter" idx="3"/>
          </p:nvPr>
        </p:nvSpPr>
        <p:spPr>
          <a:xfrm>
            <a:off x="4629150" y="1125414"/>
            <a:ext cx="4106887" cy="866920"/>
          </a:xfrm>
        </p:spPr>
        <p:txBody>
          <a:bodyPr anchor="b"/>
          <a:lstStyle>
            <a:lvl1pPr marL="0" indent="0">
              <a:buNone/>
              <a:defRPr sz="24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Left column"/>
          <p:cNvSpPr>
            <a:spLocks noGrp="1"/>
          </p:cNvSpPr>
          <p:nvPr>
            <p:ph sz="half" idx="2"/>
          </p:nvPr>
        </p:nvSpPr>
        <p:spPr>
          <a:xfrm>
            <a:off x="406400" y="2158543"/>
            <a:ext cx="4091782" cy="4453271"/>
          </a:xfrm>
        </p:spPr>
        <p:txBody>
          <a:bodyPr/>
          <a:lstStyle>
            <a:lvl1pPr marL="228600" indent="-228600">
              <a:buClr>
                <a:schemeClr val="accent6">
                  <a:lumMod val="75000"/>
                </a:schemeClr>
              </a:buClr>
              <a:buFont typeface="Webdings" panose="05030102010509060703" pitchFamily="18" charset="2"/>
              <a:buChar char="4"/>
              <a:defRPr/>
            </a:lvl1pPr>
            <a:lvl2pPr marL="685800" indent="-228600">
              <a:buClr>
                <a:schemeClr val="accent6"/>
              </a:buClr>
              <a:buFont typeface="Webdings" panose="05030102010509060703" pitchFamily="18" charset="2"/>
              <a:buChar char="4"/>
              <a:defRPr/>
            </a:lvl2pPr>
            <a:lvl3pPr marL="1143000" indent="-228600">
              <a:buClr>
                <a:schemeClr val="accent6"/>
              </a:buClr>
              <a:buFont typeface="Webdings" panose="05030102010509060703" pitchFamily="18" charset="2"/>
              <a:buChar char="4"/>
              <a:defRPr/>
            </a:lvl3pPr>
            <a:lvl4pPr marL="1600200" indent="-228600">
              <a:buClr>
                <a:schemeClr val="accent6"/>
              </a:buClr>
              <a:buFont typeface="Webdings" panose="05030102010509060703" pitchFamily="18" charset="2"/>
              <a:buChar char="4"/>
              <a:defRPr/>
            </a:lvl4pPr>
            <a:lvl5pPr marL="2057400" indent="-228600">
              <a:buClr>
                <a:schemeClr val="accent6"/>
              </a:buClr>
              <a:buFont typeface="Webdings" panose="05030102010509060703" pitchFamily="18" charset="2"/>
              <a:buChar char="4"/>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Left Head"/>
          <p:cNvSpPr>
            <a:spLocks noGrp="1"/>
          </p:cNvSpPr>
          <p:nvPr>
            <p:ph type="body" idx="1"/>
          </p:nvPr>
        </p:nvSpPr>
        <p:spPr>
          <a:xfrm>
            <a:off x="406400" y="1125414"/>
            <a:ext cx="4091782" cy="866921"/>
          </a:xfrm>
        </p:spPr>
        <p:txBody>
          <a:bodyPr anchor="b"/>
          <a:lstStyle>
            <a:lvl1pPr marL="0" indent="0">
              <a:buNone/>
              <a:defRPr sz="24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15" name="Title"/>
          <p:cNvSpPr>
            <a:spLocks noGrp="1"/>
          </p:cNvSpPr>
          <p:nvPr>
            <p:ph type="title"/>
          </p:nvPr>
        </p:nvSpPr>
        <p:spPr>
          <a:xfrm>
            <a:off x="406400" y="154745"/>
            <a:ext cx="7138097" cy="662024"/>
          </a:xfrm>
        </p:spPr>
        <p:txBody>
          <a:bodyPr anchor="b">
            <a:normAutofit/>
          </a:bodyPr>
          <a:lstStyle>
            <a:lvl1pPr>
              <a:defRPr sz="3200" b="0" cap="none" baseline="0">
                <a:solidFill>
                  <a:schemeClr val="bg1"/>
                </a:solidFill>
              </a:defRPr>
            </a:lvl1pPr>
          </a:lstStyle>
          <a:p>
            <a:r>
              <a:rPr lang="en-US" dirty="0" smtClean="0"/>
              <a:t>Click to edit Master title style</a:t>
            </a:r>
            <a:endParaRPr lang="en-US" dirty="0"/>
          </a:p>
        </p:txBody>
      </p:sp>
      <p:grpSp>
        <p:nvGrpSpPr>
          <p:cNvPr id="17" name="logo group"/>
          <p:cNvGrpSpPr/>
          <p:nvPr userDrawn="1"/>
        </p:nvGrpSpPr>
        <p:grpSpPr>
          <a:xfrm>
            <a:off x="8212238" y="113693"/>
            <a:ext cx="737400" cy="737402"/>
            <a:chOff x="8212238" y="113693"/>
            <a:chExt cx="737400" cy="737402"/>
          </a:xfrm>
        </p:grpSpPr>
        <p:sp>
          <p:nvSpPr>
            <p:cNvPr id="18" name="logo background"/>
            <p:cNvSpPr/>
            <p:nvPr userDrawn="1"/>
          </p:nvSpPr>
          <p:spPr>
            <a:xfrm>
              <a:off x="8212238" y="113693"/>
              <a:ext cx="737400" cy="73740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top 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262627" y="165113"/>
              <a:ext cx="638078" cy="638078"/>
            </a:xfrm>
            <a:prstGeom prst="rect">
              <a:avLst/>
            </a:prstGeom>
          </p:spPr>
        </p:pic>
      </p:grpSp>
    </p:spTree>
    <p:extLst>
      <p:ext uri="{BB962C8B-B14F-4D97-AF65-F5344CB8AC3E}">
        <p14:creationId xmlns:p14="http://schemas.microsoft.com/office/powerpoint/2010/main" val="3788996196"/>
      </p:ext>
    </p:extLst>
  </p:cSld>
  <p:clrMapOvr>
    <a:masterClrMapping/>
  </p:clrMapOvr>
  <p:timing>
    <p:tnLst>
      <p:par>
        <p:cTn xmlns:p14="http://schemas.microsoft.com/office/powerpoint/2010/mai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blue background"/>
          <p:cNvSpPr/>
          <p:nvPr userDrawn="1"/>
        </p:nvSpPr>
        <p:spPr>
          <a:xfrm rot="10800000" flipV="1">
            <a:off x="0" y="0"/>
            <a:ext cx="9144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white background"/>
          <p:cNvSpPr/>
          <p:nvPr userDrawn="1"/>
        </p:nvSpPr>
        <p:spPr>
          <a:xfrm rot="10800000" flipV="1">
            <a:off x="116114" y="982978"/>
            <a:ext cx="8911772" cy="5760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p:cNvSpPr>
            <a:spLocks noGrp="1"/>
          </p:cNvSpPr>
          <p:nvPr>
            <p:ph type="title"/>
          </p:nvPr>
        </p:nvSpPr>
        <p:spPr>
          <a:xfrm>
            <a:off x="406400" y="154745"/>
            <a:ext cx="7138097" cy="662024"/>
          </a:xfrm>
        </p:spPr>
        <p:txBody>
          <a:bodyPr anchor="b">
            <a:normAutofit/>
          </a:bodyPr>
          <a:lstStyle>
            <a:lvl1pPr>
              <a:defRPr sz="3200" b="0" cap="none" baseline="0">
                <a:solidFill>
                  <a:schemeClr val="bg1"/>
                </a:solidFill>
              </a:defRPr>
            </a:lvl1pPr>
          </a:lstStyle>
          <a:p>
            <a:r>
              <a:rPr lang="en-US" dirty="0" smtClean="0"/>
              <a:t>Click to edit Master title style</a:t>
            </a:r>
            <a:endParaRPr lang="en-US" dirty="0"/>
          </a:p>
        </p:txBody>
      </p:sp>
      <p:grpSp>
        <p:nvGrpSpPr>
          <p:cNvPr id="13" name="logo group"/>
          <p:cNvGrpSpPr/>
          <p:nvPr userDrawn="1"/>
        </p:nvGrpSpPr>
        <p:grpSpPr>
          <a:xfrm>
            <a:off x="8212238" y="113693"/>
            <a:ext cx="737400" cy="737402"/>
            <a:chOff x="8212238" y="113693"/>
            <a:chExt cx="737400" cy="737402"/>
          </a:xfrm>
        </p:grpSpPr>
        <p:sp>
          <p:nvSpPr>
            <p:cNvPr id="14" name="logo background"/>
            <p:cNvSpPr/>
            <p:nvPr userDrawn="1"/>
          </p:nvSpPr>
          <p:spPr>
            <a:xfrm>
              <a:off x="8212238" y="113693"/>
              <a:ext cx="737400" cy="73740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top 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262627" y="165113"/>
              <a:ext cx="638078" cy="638078"/>
            </a:xfrm>
            <a:prstGeom prst="rect">
              <a:avLst/>
            </a:prstGeom>
          </p:spPr>
        </p:pic>
      </p:grpSp>
    </p:spTree>
    <p:extLst>
      <p:ext uri="{BB962C8B-B14F-4D97-AF65-F5344CB8AC3E}">
        <p14:creationId xmlns:p14="http://schemas.microsoft.com/office/powerpoint/2010/main" val="811951134"/>
      </p:ext>
    </p:extLst>
  </p:cSld>
  <p:clrMapOvr>
    <a:masterClrMapping/>
  </p:clrMapOvr>
  <p:timing>
    <p:tnLst>
      <p:par>
        <p:cTn xmlns:p14="http://schemas.microsoft.com/office/powerpoint/2010/mai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blue background"/>
          <p:cNvSpPr/>
          <p:nvPr userDrawn="1"/>
        </p:nvSpPr>
        <p:spPr>
          <a:xfrm rot="10800000" flipV="1">
            <a:off x="0" y="0"/>
            <a:ext cx="9144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white background"/>
          <p:cNvSpPr/>
          <p:nvPr userDrawn="1"/>
        </p:nvSpPr>
        <p:spPr>
          <a:xfrm rot="10800000" flipV="1">
            <a:off x="116114" y="106587"/>
            <a:ext cx="8911772" cy="66371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70192055"/>
      </p:ext>
    </p:extLst>
  </p:cSld>
  <p:clrMapOvr>
    <a:masterClrMapping/>
  </p:clrMapOvr>
  <p:timing>
    <p:tnLst>
      <p:par>
        <p:cTn xmlns:p14="http://schemas.microsoft.com/office/powerpoint/2010/mai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5" name="blue background"/>
          <p:cNvSpPr/>
          <p:nvPr userDrawn="1"/>
        </p:nvSpPr>
        <p:spPr>
          <a:xfrm rot="10800000" flipV="1">
            <a:off x="0" y="0"/>
            <a:ext cx="9144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white background"/>
          <p:cNvSpPr/>
          <p:nvPr userDrawn="1"/>
        </p:nvSpPr>
        <p:spPr>
          <a:xfrm rot="10800000" flipV="1">
            <a:off x="116114" y="982978"/>
            <a:ext cx="8911772" cy="5760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ight column"/>
          <p:cNvSpPr>
            <a:spLocks noGrp="1"/>
          </p:cNvSpPr>
          <p:nvPr>
            <p:ph idx="1"/>
          </p:nvPr>
        </p:nvSpPr>
        <p:spPr>
          <a:xfrm>
            <a:off x="3887391" y="1139483"/>
            <a:ext cx="4848646" cy="5472332"/>
          </a:xfrm>
        </p:spPr>
        <p:txBody>
          <a:bodyPr/>
          <a:lstStyle>
            <a:lvl1pPr marL="228600" indent="-228600">
              <a:buClr>
                <a:schemeClr val="accent6">
                  <a:lumMod val="75000"/>
                </a:schemeClr>
              </a:buClr>
              <a:buFont typeface="Webdings" panose="05030102010509060703" pitchFamily="18" charset="2"/>
              <a:buChar char="4"/>
              <a:defRPr sz="3200"/>
            </a:lvl1pPr>
            <a:lvl2pPr marL="685800" indent="-228600">
              <a:buClr>
                <a:schemeClr val="accent6"/>
              </a:buClr>
              <a:buFont typeface="Webdings" panose="05030102010509060703" pitchFamily="18" charset="2"/>
              <a:buChar char="4"/>
              <a:defRPr sz="2800"/>
            </a:lvl2pPr>
            <a:lvl3pPr marL="1143000" indent="-228600">
              <a:buClr>
                <a:schemeClr val="accent6"/>
              </a:buClr>
              <a:buFont typeface="Webdings" panose="05030102010509060703" pitchFamily="18" charset="2"/>
              <a:buChar char="4"/>
              <a:defRPr sz="2400"/>
            </a:lvl3pPr>
            <a:lvl4pPr marL="1600200" indent="-228600">
              <a:buClr>
                <a:schemeClr val="accent6"/>
              </a:buClr>
              <a:buFont typeface="Webdings" panose="05030102010509060703" pitchFamily="18" charset="2"/>
              <a:buChar char="4"/>
              <a:defRPr sz="2000"/>
            </a:lvl4pPr>
            <a:lvl5pPr marL="2057400" indent="-228600">
              <a:buClr>
                <a:schemeClr val="accent6"/>
              </a:buClr>
              <a:buFont typeface="Webdings" panose="05030102010509060703" pitchFamily="18" charset="2"/>
              <a:buChar char="4"/>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Left column"/>
          <p:cNvSpPr>
            <a:spLocks noGrp="1"/>
          </p:cNvSpPr>
          <p:nvPr>
            <p:ph type="body" sz="half" idx="2"/>
          </p:nvPr>
        </p:nvSpPr>
        <p:spPr>
          <a:xfrm>
            <a:off x="406400" y="1139483"/>
            <a:ext cx="3172619" cy="547233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Click to edit Master text styles</a:t>
            </a:r>
          </a:p>
        </p:txBody>
      </p:sp>
      <p:sp>
        <p:nvSpPr>
          <p:cNvPr id="13" name="Title"/>
          <p:cNvSpPr>
            <a:spLocks noGrp="1"/>
          </p:cNvSpPr>
          <p:nvPr>
            <p:ph type="title"/>
          </p:nvPr>
        </p:nvSpPr>
        <p:spPr>
          <a:xfrm>
            <a:off x="406400" y="154745"/>
            <a:ext cx="7138097" cy="662024"/>
          </a:xfrm>
        </p:spPr>
        <p:txBody>
          <a:bodyPr anchor="b">
            <a:normAutofit/>
          </a:bodyPr>
          <a:lstStyle>
            <a:lvl1pPr>
              <a:defRPr sz="3200" b="0" cap="none" baseline="0">
                <a:solidFill>
                  <a:schemeClr val="bg1"/>
                </a:solidFill>
              </a:defRPr>
            </a:lvl1pPr>
          </a:lstStyle>
          <a:p>
            <a:r>
              <a:rPr lang="en-US" dirty="0" smtClean="0"/>
              <a:t>Click to edit Master title style</a:t>
            </a:r>
            <a:endParaRPr lang="en-US" dirty="0"/>
          </a:p>
        </p:txBody>
      </p:sp>
      <p:grpSp>
        <p:nvGrpSpPr>
          <p:cNvPr id="15" name="logo group"/>
          <p:cNvGrpSpPr/>
          <p:nvPr userDrawn="1"/>
        </p:nvGrpSpPr>
        <p:grpSpPr>
          <a:xfrm>
            <a:off x="8212238" y="113693"/>
            <a:ext cx="737400" cy="737402"/>
            <a:chOff x="8212238" y="113693"/>
            <a:chExt cx="737400" cy="737402"/>
          </a:xfrm>
        </p:grpSpPr>
        <p:sp>
          <p:nvSpPr>
            <p:cNvPr id="16" name="logo background"/>
            <p:cNvSpPr/>
            <p:nvPr userDrawn="1"/>
          </p:nvSpPr>
          <p:spPr>
            <a:xfrm>
              <a:off x="8212238" y="113693"/>
              <a:ext cx="737400" cy="73740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top 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262627" y="165113"/>
              <a:ext cx="638078" cy="638078"/>
            </a:xfrm>
            <a:prstGeom prst="rect">
              <a:avLst/>
            </a:prstGeom>
          </p:spPr>
        </p:pic>
      </p:grpSp>
    </p:spTree>
    <p:extLst>
      <p:ext uri="{BB962C8B-B14F-4D97-AF65-F5344CB8AC3E}">
        <p14:creationId xmlns:p14="http://schemas.microsoft.com/office/powerpoint/2010/main" val="964934166"/>
      </p:ext>
    </p:extLst>
  </p:cSld>
  <p:clrMapOvr>
    <a:masterClrMapping/>
  </p:clrMapOvr>
  <p:timing>
    <p:tnLst>
      <p:par>
        <p:cTn xmlns:p14="http://schemas.microsoft.com/office/powerpoint/2010/mai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5" name="blue background"/>
          <p:cNvSpPr/>
          <p:nvPr userDrawn="1"/>
        </p:nvSpPr>
        <p:spPr>
          <a:xfrm rot="10800000" flipV="1">
            <a:off x="0" y="0"/>
            <a:ext cx="9144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white background"/>
          <p:cNvSpPr/>
          <p:nvPr userDrawn="1"/>
        </p:nvSpPr>
        <p:spPr>
          <a:xfrm rot="10800000" flipV="1">
            <a:off x="116114" y="982978"/>
            <a:ext cx="8911772" cy="5760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Image"/>
          <p:cNvSpPr>
            <a:spLocks noGrp="1" noChangeAspect="1"/>
          </p:cNvSpPr>
          <p:nvPr>
            <p:ph type="pic" idx="1"/>
          </p:nvPr>
        </p:nvSpPr>
        <p:spPr>
          <a:xfrm>
            <a:off x="3887390" y="1111348"/>
            <a:ext cx="4848647" cy="5486400"/>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16" name="Left column"/>
          <p:cNvSpPr>
            <a:spLocks noGrp="1"/>
          </p:cNvSpPr>
          <p:nvPr>
            <p:ph type="body" sz="half" idx="2"/>
          </p:nvPr>
        </p:nvSpPr>
        <p:spPr>
          <a:xfrm>
            <a:off x="406400" y="1139483"/>
            <a:ext cx="3172619" cy="547233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Click to edit Master text styles</a:t>
            </a:r>
          </a:p>
        </p:txBody>
      </p:sp>
      <p:sp>
        <p:nvSpPr>
          <p:cNvPr id="12" name="Title"/>
          <p:cNvSpPr>
            <a:spLocks noGrp="1"/>
          </p:cNvSpPr>
          <p:nvPr>
            <p:ph type="title"/>
          </p:nvPr>
        </p:nvSpPr>
        <p:spPr>
          <a:xfrm>
            <a:off x="406400" y="154745"/>
            <a:ext cx="7138097" cy="662024"/>
          </a:xfrm>
        </p:spPr>
        <p:txBody>
          <a:bodyPr anchor="b">
            <a:normAutofit/>
          </a:bodyPr>
          <a:lstStyle>
            <a:lvl1pPr>
              <a:defRPr sz="3200" b="0" cap="none" baseline="0">
                <a:solidFill>
                  <a:schemeClr val="bg1"/>
                </a:solidFill>
              </a:defRPr>
            </a:lvl1pPr>
          </a:lstStyle>
          <a:p>
            <a:r>
              <a:rPr lang="en-US" dirty="0" smtClean="0"/>
              <a:t>Click to edit Master title style</a:t>
            </a:r>
            <a:endParaRPr lang="en-US" dirty="0"/>
          </a:p>
        </p:txBody>
      </p:sp>
      <p:grpSp>
        <p:nvGrpSpPr>
          <p:cNvPr id="15" name="logo group"/>
          <p:cNvGrpSpPr/>
          <p:nvPr userDrawn="1"/>
        </p:nvGrpSpPr>
        <p:grpSpPr>
          <a:xfrm>
            <a:off x="8212238" y="113693"/>
            <a:ext cx="737400" cy="737402"/>
            <a:chOff x="8212238" y="113693"/>
            <a:chExt cx="737400" cy="737402"/>
          </a:xfrm>
        </p:grpSpPr>
        <p:sp>
          <p:nvSpPr>
            <p:cNvPr id="17" name="logo background"/>
            <p:cNvSpPr/>
            <p:nvPr userDrawn="1"/>
          </p:nvSpPr>
          <p:spPr>
            <a:xfrm>
              <a:off x="8212238" y="113693"/>
              <a:ext cx="737400" cy="73740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top 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262627" y="165113"/>
              <a:ext cx="638078" cy="638078"/>
            </a:xfrm>
            <a:prstGeom prst="rect">
              <a:avLst/>
            </a:prstGeom>
          </p:spPr>
        </p:pic>
      </p:grpSp>
    </p:spTree>
    <p:extLst>
      <p:ext uri="{BB962C8B-B14F-4D97-AF65-F5344CB8AC3E}">
        <p14:creationId xmlns:p14="http://schemas.microsoft.com/office/powerpoint/2010/main" val="2720091378"/>
      </p:ext>
    </p:extLst>
  </p:cSld>
  <p:clrMapOvr>
    <a:masterClrMapping/>
  </p:clrMapOvr>
  <p:timing>
    <p:tnLst>
      <p:par>
        <p:cTn xmlns:p14="http://schemas.microsoft.com/office/powerpoint/2010/mai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76676574"/>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700" r:id="rId3"/>
    <p:sldLayoutId id="2147483701" r:id="rId4"/>
    <p:sldLayoutId id="2147483702" r:id="rId5"/>
    <p:sldLayoutId id="2147483703" r:id="rId6"/>
    <p:sldLayoutId id="2147483704" r:id="rId7"/>
    <p:sldLayoutId id="2147483705" r:id="rId8"/>
  </p:sldLayoutIdLst>
  <p:timing>
    <p:tnLst>
      <p:par>
        <p:cTn xmlns:p14="http://schemas.microsoft.com/office/powerpoint/2010/mai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7.jpg"/><Relationship Id="rId3" Type="http://schemas.openxmlformats.org/officeDocument/2006/relationships/image" Target="../media/image18.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9.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xml"/><Relationship Id="rId3" Type="http://schemas.openxmlformats.org/officeDocument/2006/relationships/image" Target="../media/image3.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g"/><Relationship Id="rId3" Type="http://schemas.openxmlformats.org/officeDocument/2006/relationships/image" Target="../media/image7.jpg"/></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2.xml"/><Relationship Id="rId4" Type="http://schemas.openxmlformats.org/officeDocument/2006/relationships/diagramLayout" Target="../diagrams/layout2.xml"/><Relationship Id="rId5" Type="http://schemas.openxmlformats.org/officeDocument/2006/relationships/diagramQuickStyle" Target="../diagrams/quickStyle2.xml"/><Relationship Id="rId6" Type="http://schemas.openxmlformats.org/officeDocument/2006/relationships/diagramColors" Target="../diagrams/colors2.xml"/><Relationship Id="rId7" Type="http://schemas.microsoft.com/office/2007/relationships/diagramDrawing" Target="../diagrams/drawing2.xml"/><Relationship Id="rId8" Type="http://schemas.openxmlformats.org/officeDocument/2006/relationships/image" Target="../media/image8.jpg"/><Relationship Id="rId9" Type="http://schemas.openxmlformats.org/officeDocument/2006/relationships/image" Target="../media/image9.jpg"/><Relationship Id="rId10" Type="http://schemas.openxmlformats.org/officeDocument/2006/relationships/image" Target="../media/image10.jp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2.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3.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lstStyle/>
          <a:p>
            <a:r>
              <a:rPr lang="en-US" dirty="0" smtClean="0"/>
              <a:t>Utilizing NASA Earth Observations to Identify Water Quality Sampling Sites in Denver, Colorado</a:t>
            </a:r>
            <a:endParaRPr lang="en-US" dirty="0"/>
          </a:p>
        </p:txBody>
      </p:sp>
      <p:sp>
        <p:nvSpPr>
          <p:cNvPr id="3" name="Title 2"/>
          <p:cNvSpPr>
            <a:spLocks noGrp="1"/>
          </p:cNvSpPr>
          <p:nvPr>
            <p:ph type="ctrTitle"/>
          </p:nvPr>
        </p:nvSpPr>
        <p:spPr/>
        <p:txBody>
          <a:bodyPr/>
          <a:lstStyle/>
          <a:p>
            <a:r>
              <a:rPr lang="en-US" dirty="0" smtClean="0"/>
              <a:t>Colorado </a:t>
            </a:r>
            <a:br>
              <a:rPr lang="en-US" dirty="0" smtClean="0"/>
            </a:br>
            <a:r>
              <a:rPr lang="en-US" dirty="0" smtClean="0"/>
              <a:t>Water Resources</a:t>
            </a:r>
            <a:endParaRPr lang="en-US" dirty="0"/>
          </a:p>
        </p:txBody>
      </p:sp>
      <p:sp>
        <p:nvSpPr>
          <p:cNvPr id="5" name="team members"/>
          <p:cNvSpPr txBox="1">
            <a:spLocks/>
          </p:cNvSpPr>
          <p:nvPr/>
        </p:nvSpPr>
        <p:spPr>
          <a:xfrm>
            <a:off x="685801" y="5317589"/>
            <a:ext cx="3703320" cy="1139482"/>
          </a:xfrm>
          <a:prstGeom prst="rect">
            <a:avLst/>
          </a:prstGeom>
        </p:spPr>
        <p:txBody>
          <a:bodyPr>
            <a:normAutofit/>
          </a:bodyPr>
          <a:lstStyle>
            <a:lvl1pPr marL="285750" indent="-285750">
              <a:buClr>
                <a:schemeClr val="accent6">
                  <a:lumMod val="75000"/>
                </a:schemeClr>
              </a:buClr>
              <a:buFont typeface="Webdings" panose="05030102010509060703" pitchFamily="18" charset="2"/>
              <a:buChar char="4"/>
              <a:defRPr sz="1600" b="0" baseline="0">
                <a:solidFill>
                  <a:schemeClr val="tx1"/>
                </a:solidFill>
              </a:defRPr>
            </a:lvl1pPr>
          </a:lstStyle>
          <a:p>
            <a:pPr marL="285750" marR="0" lvl="0" indent="-285750" algn="l" defTabSz="914400" rtl="0" eaLnBrk="1" fontAlgn="auto" latinLnBrk="0" hangingPunct="1">
              <a:lnSpc>
                <a:spcPct val="90000"/>
              </a:lnSpc>
              <a:spcBef>
                <a:spcPts val="1000"/>
              </a:spcBef>
              <a:spcAft>
                <a:spcPts val="0"/>
              </a:spcAft>
              <a:buClr>
                <a:schemeClr val="accent6">
                  <a:lumMod val="75000"/>
                </a:schemeClr>
              </a:buClr>
              <a:buSzTx/>
              <a:buFont typeface="Webdings" panose="05030102010509060703" pitchFamily="18" charset="2"/>
              <a:buChar char="4"/>
              <a:tabLst/>
              <a:defRPr/>
            </a:pPr>
            <a:r>
              <a:rPr lang="en-US" dirty="0" err="1" smtClean="0"/>
              <a:t>Geordi</a:t>
            </a:r>
            <a:r>
              <a:rPr lang="en-US" dirty="0" smtClean="0"/>
              <a:t> </a:t>
            </a:r>
            <a:r>
              <a:rPr lang="en-US" dirty="0" err="1" smtClean="0"/>
              <a:t>Alm</a:t>
            </a:r>
            <a:r>
              <a:rPr kumimoji="0" lang="en-US" sz="1600" b="0" i="0" u="none" strike="noStrike" kern="1200" cap="none" spc="0" normalizeH="0" baseline="0" noProof="0" dirty="0" smtClean="0">
                <a:ln>
                  <a:noFill/>
                </a:ln>
                <a:solidFill>
                  <a:schemeClr val="tx1"/>
                </a:solidFill>
                <a:effectLst/>
                <a:uLnTx/>
                <a:uFillTx/>
                <a:latin typeface="+mn-lt"/>
                <a:ea typeface="+mn-ea"/>
                <a:cs typeface="+mn-cs"/>
              </a:rPr>
              <a:t> (Project Lead)</a:t>
            </a:r>
          </a:p>
          <a:p>
            <a:pPr marL="285750" marR="0" lvl="0" indent="-285750" algn="l" defTabSz="914400" rtl="0" eaLnBrk="1" fontAlgn="auto" latinLnBrk="0" hangingPunct="1">
              <a:lnSpc>
                <a:spcPct val="90000"/>
              </a:lnSpc>
              <a:spcBef>
                <a:spcPts val="1000"/>
              </a:spcBef>
              <a:spcAft>
                <a:spcPts val="0"/>
              </a:spcAft>
              <a:buClr>
                <a:schemeClr val="accent6">
                  <a:lumMod val="75000"/>
                </a:schemeClr>
              </a:buClr>
              <a:buSzTx/>
              <a:buFont typeface="Webdings" panose="05030102010509060703" pitchFamily="18" charset="2"/>
              <a:buChar char="4"/>
              <a:tabLst/>
              <a:defRPr/>
            </a:pPr>
            <a:r>
              <a:rPr lang="en-US" dirty="0" smtClean="0"/>
              <a:t>Janice Maldonado Jaime</a:t>
            </a:r>
            <a:endParaRPr kumimoji="0" lang="en-US" sz="1600" b="0" i="0" u="none" strike="noStrike" kern="1200" cap="none" spc="0" normalizeH="0" baseline="0" noProof="0" dirty="0" smtClean="0">
              <a:ln>
                <a:noFill/>
              </a:ln>
              <a:solidFill>
                <a:schemeClr val="tx1"/>
              </a:solidFill>
              <a:effectLst/>
              <a:uLnTx/>
              <a:uFillTx/>
              <a:latin typeface="+mn-lt"/>
              <a:ea typeface="+mn-ea"/>
              <a:cs typeface="+mn-cs"/>
            </a:endParaRPr>
          </a:p>
          <a:p>
            <a:pPr marL="0" marR="0" lvl="0" indent="0" algn="l" defTabSz="914400" rtl="0" eaLnBrk="1" fontAlgn="auto" latinLnBrk="0" hangingPunct="1">
              <a:lnSpc>
                <a:spcPct val="90000"/>
              </a:lnSpc>
              <a:spcBef>
                <a:spcPts val="1000"/>
              </a:spcBef>
              <a:spcAft>
                <a:spcPts val="0"/>
              </a:spcAft>
              <a:buClr>
                <a:schemeClr val="accent6">
                  <a:lumMod val="75000"/>
                </a:schemeClr>
              </a:buClr>
              <a:buSzTx/>
              <a:buNone/>
              <a:tabLst/>
              <a:defRPr/>
            </a:pPr>
            <a:endParaRPr kumimoji="0" lang="en-US" sz="1600" b="0" i="0" u="none" strike="noStrike" kern="1200" cap="none" spc="0" normalizeH="0" baseline="0" noProof="0" dirty="0">
              <a:ln>
                <a:noFill/>
              </a:ln>
              <a:solidFill>
                <a:schemeClr val="tx1"/>
              </a:solidFill>
              <a:effectLst/>
              <a:uLnTx/>
              <a:uFillTx/>
              <a:latin typeface="+mn-lt"/>
              <a:ea typeface="+mn-ea"/>
              <a:cs typeface="+mn-cs"/>
            </a:endParaRPr>
          </a:p>
        </p:txBody>
      </p:sp>
      <p:sp>
        <p:nvSpPr>
          <p:cNvPr id="6" name="team members"/>
          <p:cNvSpPr txBox="1">
            <a:spLocks/>
          </p:cNvSpPr>
          <p:nvPr/>
        </p:nvSpPr>
        <p:spPr>
          <a:xfrm>
            <a:off x="4730975" y="5326296"/>
            <a:ext cx="3703320" cy="1139482"/>
          </a:xfrm>
          <a:prstGeom prst="rect">
            <a:avLst/>
          </a:prstGeom>
        </p:spPr>
        <p:txBody>
          <a:bodyPr>
            <a:normAutofit/>
          </a:bodyPr>
          <a:lstStyle>
            <a:lvl1pPr marL="285750" indent="-285750">
              <a:buClr>
                <a:schemeClr val="accent6">
                  <a:lumMod val="75000"/>
                </a:schemeClr>
              </a:buClr>
              <a:buFont typeface="Webdings" panose="05030102010509060703" pitchFamily="18" charset="2"/>
              <a:buChar char="4"/>
              <a:defRPr sz="1600" b="0" baseline="0">
                <a:solidFill>
                  <a:schemeClr val="tx1"/>
                </a:solidFill>
              </a:defRPr>
            </a:lvl1pPr>
          </a:lstStyle>
          <a:p>
            <a:pPr marL="285750" marR="0" lvl="0" indent="-285750" algn="l" defTabSz="914400" rtl="0" eaLnBrk="1" fontAlgn="auto" latinLnBrk="0" hangingPunct="1">
              <a:lnSpc>
                <a:spcPct val="90000"/>
              </a:lnSpc>
              <a:spcBef>
                <a:spcPts val="1000"/>
              </a:spcBef>
              <a:spcAft>
                <a:spcPts val="0"/>
              </a:spcAft>
              <a:buClr>
                <a:schemeClr val="accent6">
                  <a:lumMod val="75000"/>
                </a:schemeClr>
              </a:buClr>
              <a:buSzTx/>
              <a:buFont typeface="Webdings" panose="05030102010509060703" pitchFamily="18" charset="2"/>
              <a:buChar char="4"/>
              <a:tabLst/>
              <a:defRPr/>
            </a:pPr>
            <a:r>
              <a:rPr lang="en-US" dirty="0" smtClean="0"/>
              <a:t>Rachel Wolf</a:t>
            </a:r>
            <a:endParaRPr kumimoji="0" lang="en-US" sz="1600" b="0" i="0" u="none" strike="noStrike" kern="1200" cap="none" spc="0" normalizeH="0" baseline="0" noProof="0" dirty="0" smtClean="0">
              <a:ln>
                <a:noFill/>
              </a:ln>
              <a:solidFill>
                <a:schemeClr val="tx1"/>
              </a:solidFill>
              <a:effectLst/>
              <a:uLnTx/>
              <a:uFillTx/>
              <a:latin typeface="+mn-lt"/>
              <a:ea typeface="+mn-ea"/>
              <a:cs typeface="+mn-cs"/>
            </a:endParaRPr>
          </a:p>
          <a:p>
            <a:pPr marL="285750" marR="0" lvl="0" indent="-285750" algn="l" defTabSz="914400" rtl="0" eaLnBrk="1" fontAlgn="auto" latinLnBrk="0" hangingPunct="1">
              <a:lnSpc>
                <a:spcPct val="90000"/>
              </a:lnSpc>
              <a:spcBef>
                <a:spcPts val="1000"/>
              </a:spcBef>
              <a:spcAft>
                <a:spcPts val="0"/>
              </a:spcAft>
              <a:buClr>
                <a:schemeClr val="accent6">
                  <a:lumMod val="75000"/>
                </a:schemeClr>
              </a:buClr>
              <a:buSzTx/>
              <a:buFont typeface="Webdings" panose="05030102010509060703" pitchFamily="18" charset="2"/>
              <a:buChar char="4"/>
              <a:tabLst/>
              <a:defRPr/>
            </a:pPr>
            <a:r>
              <a:rPr lang="en-US" dirty="0" smtClean="0"/>
              <a:t>Amanda Collins</a:t>
            </a:r>
            <a:endParaRPr kumimoji="0" lang="en-US" sz="1600" b="0" i="0" u="none" strike="noStrike" kern="1200" cap="none" spc="0" normalizeH="0" baseline="0" noProof="0" dirty="0" smtClean="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1605269247"/>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ight Arrow 37"/>
          <p:cNvSpPr/>
          <p:nvPr/>
        </p:nvSpPr>
        <p:spPr>
          <a:xfrm>
            <a:off x="4804287" y="4793649"/>
            <a:ext cx="1242914" cy="763917"/>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Right Arrow 36"/>
          <p:cNvSpPr/>
          <p:nvPr/>
        </p:nvSpPr>
        <p:spPr>
          <a:xfrm>
            <a:off x="4761631" y="2054063"/>
            <a:ext cx="1242914" cy="763917"/>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itle 2"/>
          <p:cNvSpPr>
            <a:spLocks noGrp="1"/>
          </p:cNvSpPr>
          <p:nvPr>
            <p:ph type="title"/>
          </p:nvPr>
        </p:nvSpPr>
        <p:spPr/>
        <p:txBody>
          <a:bodyPr/>
          <a:lstStyle/>
          <a:p>
            <a:r>
              <a:rPr lang="en-US" dirty="0" smtClean="0"/>
              <a:t>NASA Earth Observations</a:t>
            </a:r>
            <a:endParaRPr lang="en-US" dirty="0"/>
          </a:p>
        </p:txBody>
      </p:sp>
      <p:grpSp>
        <p:nvGrpSpPr>
          <p:cNvPr id="14" name="Group 13"/>
          <p:cNvGrpSpPr/>
          <p:nvPr/>
        </p:nvGrpSpPr>
        <p:grpSpPr>
          <a:xfrm>
            <a:off x="20427190" y="23430098"/>
            <a:ext cx="3671000" cy="2632690"/>
            <a:chOff x="18897119" y="23639721"/>
            <a:chExt cx="3284720" cy="2067301"/>
          </a:xfrm>
        </p:grpSpPr>
        <p:pic>
          <p:nvPicPr>
            <p:cNvPr id="15" name="Picture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897119" y="23639721"/>
              <a:ext cx="3284720" cy="1335786"/>
            </a:xfrm>
            <a:prstGeom prst="rect">
              <a:avLst/>
            </a:prstGeom>
          </p:spPr>
        </p:pic>
        <p:sp>
          <p:nvSpPr>
            <p:cNvPr id="16" name="TextBox 15"/>
            <p:cNvSpPr txBox="1"/>
            <p:nvPr/>
          </p:nvSpPr>
          <p:spPr>
            <a:xfrm>
              <a:off x="19736401" y="25245357"/>
              <a:ext cx="1601721" cy="461665"/>
            </a:xfrm>
            <a:prstGeom prst="rect">
              <a:avLst/>
            </a:prstGeom>
            <a:noFill/>
          </p:spPr>
          <p:txBody>
            <a:bodyPr wrap="none" rtlCol="0">
              <a:spAutoFit/>
            </a:bodyPr>
            <a:lstStyle/>
            <a:p>
              <a:pPr algn="ctr"/>
              <a:r>
                <a:rPr lang="en-US" sz="2400" b="1" dirty="0" smtClean="0"/>
                <a:t>Landsat 7</a:t>
              </a:r>
            </a:p>
          </p:txBody>
        </p:sp>
      </p:grpSp>
      <p:grpSp>
        <p:nvGrpSpPr>
          <p:cNvPr id="17" name="Group 16"/>
          <p:cNvGrpSpPr/>
          <p:nvPr/>
        </p:nvGrpSpPr>
        <p:grpSpPr>
          <a:xfrm>
            <a:off x="20579590" y="23582498"/>
            <a:ext cx="3671000" cy="2632690"/>
            <a:chOff x="18897119" y="23639721"/>
            <a:chExt cx="3284720" cy="2067301"/>
          </a:xfrm>
        </p:grpSpPr>
        <p:pic>
          <p:nvPicPr>
            <p:cNvPr id="18" name="Picture 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897119" y="23639721"/>
              <a:ext cx="3284720" cy="1335786"/>
            </a:xfrm>
            <a:prstGeom prst="rect">
              <a:avLst/>
            </a:prstGeom>
          </p:spPr>
        </p:pic>
        <p:sp>
          <p:nvSpPr>
            <p:cNvPr id="19" name="TextBox 18"/>
            <p:cNvSpPr txBox="1"/>
            <p:nvPr/>
          </p:nvSpPr>
          <p:spPr>
            <a:xfrm>
              <a:off x="19736401" y="25245357"/>
              <a:ext cx="1601721" cy="461665"/>
            </a:xfrm>
            <a:prstGeom prst="rect">
              <a:avLst/>
            </a:prstGeom>
            <a:noFill/>
          </p:spPr>
          <p:txBody>
            <a:bodyPr wrap="none" rtlCol="0">
              <a:spAutoFit/>
            </a:bodyPr>
            <a:lstStyle/>
            <a:p>
              <a:pPr algn="ctr"/>
              <a:r>
                <a:rPr lang="en-US" sz="2400" b="1" dirty="0" smtClean="0"/>
                <a:t>Landsat 7</a:t>
              </a:r>
            </a:p>
          </p:txBody>
        </p:sp>
      </p:grpSp>
      <p:grpSp>
        <p:nvGrpSpPr>
          <p:cNvPr id="20" name="Group 19"/>
          <p:cNvGrpSpPr/>
          <p:nvPr/>
        </p:nvGrpSpPr>
        <p:grpSpPr>
          <a:xfrm>
            <a:off x="20731990" y="23734898"/>
            <a:ext cx="3671000" cy="2632690"/>
            <a:chOff x="18897119" y="23639721"/>
            <a:chExt cx="3284720" cy="2067301"/>
          </a:xfrm>
        </p:grpSpPr>
        <p:pic>
          <p:nvPicPr>
            <p:cNvPr id="21" name="Picture 2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897119" y="23639721"/>
              <a:ext cx="3284720" cy="1335786"/>
            </a:xfrm>
            <a:prstGeom prst="rect">
              <a:avLst/>
            </a:prstGeom>
          </p:spPr>
        </p:pic>
        <p:sp>
          <p:nvSpPr>
            <p:cNvPr id="22" name="TextBox 21"/>
            <p:cNvSpPr txBox="1"/>
            <p:nvPr/>
          </p:nvSpPr>
          <p:spPr>
            <a:xfrm>
              <a:off x="19736401" y="25245357"/>
              <a:ext cx="1601721" cy="461665"/>
            </a:xfrm>
            <a:prstGeom prst="rect">
              <a:avLst/>
            </a:prstGeom>
            <a:noFill/>
          </p:spPr>
          <p:txBody>
            <a:bodyPr wrap="none" rtlCol="0">
              <a:spAutoFit/>
            </a:bodyPr>
            <a:lstStyle/>
            <a:p>
              <a:pPr algn="ctr"/>
              <a:r>
                <a:rPr lang="en-US" sz="2400" b="1" dirty="0" smtClean="0"/>
                <a:t>Landsat 7</a:t>
              </a:r>
            </a:p>
          </p:txBody>
        </p:sp>
      </p:grpSp>
      <p:grpSp>
        <p:nvGrpSpPr>
          <p:cNvPr id="4" name="Group 3"/>
          <p:cNvGrpSpPr/>
          <p:nvPr/>
        </p:nvGrpSpPr>
        <p:grpSpPr>
          <a:xfrm>
            <a:off x="6166047" y="1148696"/>
            <a:ext cx="2640494" cy="5479505"/>
            <a:chOff x="459366" y="1117336"/>
            <a:chExt cx="2640494" cy="5479505"/>
          </a:xfrm>
        </p:grpSpPr>
        <p:sp>
          <p:nvSpPr>
            <p:cNvPr id="11" name="Rounded Rectangle 10"/>
            <p:cNvSpPr/>
            <p:nvPr/>
          </p:nvSpPr>
          <p:spPr>
            <a:xfrm rot="16200000">
              <a:off x="-937417" y="2559565"/>
              <a:ext cx="5479505" cy="2595048"/>
            </a:xfrm>
            <a:prstGeom prst="roundRect">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12" name="Rounded Rectangle 11"/>
            <p:cNvSpPr/>
            <p:nvPr/>
          </p:nvSpPr>
          <p:spPr>
            <a:xfrm rot="16200000">
              <a:off x="972080" y="997150"/>
              <a:ext cx="1709858" cy="2215539"/>
            </a:xfrm>
            <a:prstGeom prst="roundRect">
              <a:avLst/>
            </a:prstGeom>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13" name="TextBox 12"/>
            <p:cNvSpPr txBox="1"/>
            <p:nvPr/>
          </p:nvSpPr>
          <p:spPr>
            <a:xfrm>
              <a:off x="459366" y="3188684"/>
              <a:ext cx="2582103" cy="2923878"/>
            </a:xfrm>
            <a:prstGeom prst="rect">
              <a:avLst/>
            </a:prstGeom>
            <a:noFill/>
          </p:spPr>
          <p:txBody>
            <a:bodyPr wrap="square" rtlCol="0">
              <a:spAutoFit/>
            </a:bodyPr>
            <a:lstStyle/>
            <a:p>
              <a:pPr algn="ctr"/>
              <a:r>
                <a:rPr lang="en-US" sz="2300" dirty="0" smtClean="0">
                  <a:solidFill>
                    <a:schemeClr val="bg1"/>
                  </a:solidFill>
                </a:rPr>
                <a:t>Sensor: Enhanced Thematic Mapper + </a:t>
              </a:r>
            </a:p>
            <a:p>
              <a:pPr algn="ctr"/>
              <a:r>
                <a:rPr lang="en-US" sz="2300" dirty="0" smtClean="0">
                  <a:solidFill>
                    <a:schemeClr val="bg1"/>
                  </a:solidFill>
                </a:rPr>
                <a:t>(ETM +)</a:t>
              </a:r>
            </a:p>
            <a:p>
              <a:pPr algn="ctr"/>
              <a:endParaRPr lang="en-US" sz="2300" dirty="0">
                <a:solidFill>
                  <a:schemeClr val="bg1"/>
                </a:solidFill>
              </a:endParaRPr>
            </a:p>
            <a:p>
              <a:pPr algn="ctr"/>
              <a:r>
                <a:rPr lang="en-US" sz="2300" dirty="0" smtClean="0">
                  <a:solidFill>
                    <a:schemeClr val="bg1"/>
                  </a:solidFill>
                </a:rPr>
                <a:t>Used for Land Cover</a:t>
              </a:r>
              <a:endParaRPr lang="en-US" sz="2300" dirty="0">
                <a:solidFill>
                  <a:schemeClr val="bg1"/>
                </a:solidFill>
              </a:endParaRPr>
            </a:p>
          </p:txBody>
        </p:sp>
        <p:grpSp>
          <p:nvGrpSpPr>
            <p:cNvPr id="23" name="Group 22"/>
            <p:cNvGrpSpPr/>
            <p:nvPr/>
          </p:nvGrpSpPr>
          <p:grpSpPr>
            <a:xfrm>
              <a:off x="729763" y="1348471"/>
              <a:ext cx="2029510" cy="1499603"/>
              <a:chOff x="18897119" y="23639721"/>
              <a:chExt cx="3284720" cy="2067301"/>
            </a:xfrm>
          </p:grpSpPr>
          <p:pic>
            <p:nvPicPr>
              <p:cNvPr id="24" name="Picture 2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897119" y="23639721"/>
                <a:ext cx="3284720" cy="1335786"/>
              </a:xfrm>
              <a:prstGeom prst="rect">
                <a:avLst/>
              </a:prstGeom>
            </p:spPr>
          </p:pic>
          <p:sp>
            <p:nvSpPr>
              <p:cNvPr id="25" name="TextBox 24"/>
              <p:cNvSpPr txBox="1"/>
              <p:nvPr/>
            </p:nvSpPr>
            <p:spPr>
              <a:xfrm>
                <a:off x="19736401" y="25245357"/>
                <a:ext cx="1601721" cy="461665"/>
              </a:xfrm>
              <a:prstGeom prst="rect">
                <a:avLst/>
              </a:prstGeom>
              <a:noFill/>
            </p:spPr>
            <p:txBody>
              <a:bodyPr wrap="none" rtlCol="0">
                <a:spAutoFit/>
              </a:bodyP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algn="ctr"/>
                <a:r>
                  <a:rPr lang="en-US" sz="2400" b="1" dirty="0" smtClean="0"/>
                  <a:t>Landsat 7</a:t>
                </a:r>
              </a:p>
            </p:txBody>
          </p:sp>
        </p:grpSp>
      </p:grpSp>
      <p:grpSp>
        <p:nvGrpSpPr>
          <p:cNvPr id="34" name="Group 33"/>
          <p:cNvGrpSpPr/>
          <p:nvPr/>
        </p:nvGrpSpPr>
        <p:grpSpPr>
          <a:xfrm>
            <a:off x="233911" y="1379494"/>
            <a:ext cx="4453708" cy="2070082"/>
            <a:chOff x="4451208" y="1128616"/>
            <a:chExt cx="4453708" cy="2070082"/>
          </a:xfrm>
        </p:grpSpPr>
        <p:sp>
          <p:nvSpPr>
            <p:cNvPr id="30" name="Rounded Rectangle 29"/>
            <p:cNvSpPr/>
            <p:nvPr/>
          </p:nvSpPr>
          <p:spPr>
            <a:xfrm rot="16200000">
              <a:off x="5643021" y="-63197"/>
              <a:ext cx="2070082" cy="4453708"/>
            </a:xfrm>
            <a:prstGeom prst="roundRect">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pic>
          <p:nvPicPr>
            <p:cNvPr id="27" name="Picture 26"/>
            <p:cNvPicPr>
              <a:picLocks noChangeAspect="1"/>
            </p:cNvPicPr>
            <p:nvPr/>
          </p:nvPicPr>
          <p:blipFill>
            <a:blip r:embed="rId3"/>
            <a:stretch>
              <a:fillRect/>
            </a:stretch>
          </p:blipFill>
          <p:spPr>
            <a:xfrm>
              <a:off x="4576741" y="1348472"/>
              <a:ext cx="2162517" cy="1529981"/>
            </a:xfrm>
            <a:prstGeom prst="rect">
              <a:avLst/>
            </a:prstGeom>
          </p:spPr>
        </p:pic>
        <p:sp>
          <p:nvSpPr>
            <p:cNvPr id="32" name="TextBox 31"/>
            <p:cNvSpPr txBox="1"/>
            <p:nvPr/>
          </p:nvSpPr>
          <p:spPr>
            <a:xfrm>
              <a:off x="6788430" y="1365415"/>
              <a:ext cx="2022420" cy="1508105"/>
            </a:xfrm>
            <a:prstGeom prst="rect">
              <a:avLst/>
            </a:prstGeom>
            <a:noFill/>
          </p:spPr>
          <p:txBody>
            <a:bodyPr wrap="square" rtlCol="0">
              <a:spAutoFit/>
            </a:bodyPr>
            <a:lstStyle/>
            <a:p>
              <a:pPr algn="ctr"/>
              <a:r>
                <a:rPr lang="en-US" sz="2300" dirty="0" smtClean="0">
                  <a:solidFill>
                    <a:schemeClr val="bg1"/>
                  </a:solidFill>
                </a:rPr>
                <a:t>National Land Cover Database (2011)</a:t>
              </a:r>
            </a:p>
          </p:txBody>
        </p:sp>
      </p:grpSp>
      <p:grpSp>
        <p:nvGrpSpPr>
          <p:cNvPr id="35" name="Group 34"/>
          <p:cNvGrpSpPr/>
          <p:nvPr/>
        </p:nvGrpSpPr>
        <p:grpSpPr>
          <a:xfrm>
            <a:off x="245214" y="4150437"/>
            <a:ext cx="4516420" cy="2070082"/>
            <a:chOff x="4478186" y="4338598"/>
            <a:chExt cx="4516420" cy="2070082"/>
          </a:xfrm>
        </p:grpSpPr>
        <p:sp>
          <p:nvSpPr>
            <p:cNvPr id="31" name="Rounded Rectangle 30"/>
            <p:cNvSpPr/>
            <p:nvPr/>
          </p:nvSpPr>
          <p:spPr>
            <a:xfrm rot="16200000">
              <a:off x="5669999" y="3146785"/>
              <a:ext cx="2070082" cy="4453708"/>
            </a:xfrm>
            <a:prstGeom prst="roundRect">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pic>
          <p:nvPicPr>
            <p:cNvPr id="29" name="Picture 28"/>
            <p:cNvPicPr>
              <a:picLocks noChangeAspect="1"/>
            </p:cNvPicPr>
            <p:nvPr/>
          </p:nvPicPr>
          <p:blipFill>
            <a:blip r:embed="rId4"/>
            <a:stretch>
              <a:fillRect/>
            </a:stretch>
          </p:blipFill>
          <p:spPr>
            <a:xfrm>
              <a:off x="4700719" y="4609894"/>
              <a:ext cx="2275843" cy="1583669"/>
            </a:xfrm>
            <a:prstGeom prst="rect">
              <a:avLst/>
            </a:prstGeom>
          </p:spPr>
        </p:pic>
        <p:sp>
          <p:nvSpPr>
            <p:cNvPr id="33" name="TextBox 32"/>
            <p:cNvSpPr txBox="1"/>
            <p:nvPr/>
          </p:nvSpPr>
          <p:spPr>
            <a:xfrm>
              <a:off x="6972186" y="4967395"/>
              <a:ext cx="2022420" cy="800219"/>
            </a:xfrm>
            <a:prstGeom prst="rect">
              <a:avLst/>
            </a:prstGeom>
            <a:noFill/>
          </p:spPr>
          <p:txBody>
            <a:bodyPr wrap="square" rtlCol="0">
              <a:spAutoFit/>
            </a:bodyPr>
            <a:lstStyle/>
            <a:p>
              <a:pPr algn="ctr"/>
              <a:r>
                <a:rPr lang="en-US" sz="2300" dirty="0" smtClean="0">
                  <a:solidFill>
                    <a:schemeClr val="bg1"/>
                  </a:solidFill>
                </a:rPr>
                <a:t>Cropland Data Layers</a:t>
              </a:r>
            </a:p>
          </p:txBody>
        </p:sp>
      </p:grpSp>
    </p:spTree>
    <p:extLst>
      <p:ext uri="{BB962C8B-B14F-4D97-AF65-F5344CB8AC3E}">
        <p14:creationId xmlns:p14="http://schemas.microsoft.com/office/powerpoint/2010/main" val="1060193819"/>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Methodology</a:t>
            </a:r>
            <a:endParaRPr lang="en-US" dirty="0"/>
          </a:p>
        </p:txBody>
      </p:sp>
      <p:sp>
        <p:nvSpPr>
          <p:cNvPr id="4" name="Rounded Rectangle 3"/>
          <p:cNvSpPr/>
          <p:nvPr/>
        </p:nvSpPr>
        <p:spPr>
          <a:xfrm>
            <a:off x="1277476" y="14884486"/>
            <a:ext cx="4166873" cy="898960"/>
          </a:xfrm>
          <a:prstGeom prst="roundRect">
            <a:avLst/>
          </a:prstGeom>
          <a:solidFill>
            <a:schemeClr val="accent3">
              <a:lumMod val="75000"/>
              <a:lumOff val="2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dirty="0" smtClean="0"/>
              <a:t>Data Acquisition</a:t>
            </a:r>
            <a:endParaRPr lang="en-US" sz="3500" b="1" dirty="0"/>
          </a:p>
        </p:txBody>
      </p:sp>
      <p:sp>
        <p:nvSpPr>
          <p:cNvPr id="5" name="Rounded Rectangle 4"/>
          <p:cNvSpPr/>
          <p:nvPr/>
        </p:nvSpPr>
        <p:spPr>
          <a:xfrm>
            <a:off x="6661479" y="14884485"/>
            <a:ext cx="5196930" cy="898960"/>
          </a:xfrm>
          <a:prstGeom prst="round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dirty="0" smtClean="0"/>
              <a:t>Data Processing</a:t>
            </a:r>
            <a:endParaRPr lang="en-US" sz="3500" b="1" dirty="0"/>
          </a:p>
        </p:txBody>
      </p:sp>
      <p:sp>
        <p:nvSpPr>
          <p:cNvPr id="6" name="Rounded Rectangle 5"/>
          <p:cNvSpPr/>
          <p:nvPr/>
        </p:nvSpPr>
        <p:spPr>
          <a:xfrm>
            <a:off x="13141680" y="14884484"/>
            <a:ext cx="4484450" cy="898960"/>
          </a:xfrm>
          <a:prstGeom prst="round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dirty="0" smtClean="0"/>
              <a:t>Data Analysis</a:t>
            </a:r>
            <a:endParaRPr lang="en-US" sz="3500" b="1" dirty="0"/>
          </a:p>
        </p:txBody>
      </p:sp>
      <p:sp>
        <p:nvSpPr>
          <p:cNvPr id="7" name="Rounded Rectangle 6"/>
          <p:cNvSpPr/>
          <p:nvPr/>
        </p:nvSpPr>
        <p:spPr>
          <a:xfrm>
            <a:off x="1277477" y="15957407"/>
            <a:ext cx="4139966" cy="297301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t>Land Cover</a:t>
            </a:r>
          </a:p>
          <a:p>
            <a:pPr algn="ctr"/>
            <a:r>
              <a:rPr lang="en-US" sz="2600" dirty="0" smtClean="0"/>
              <a:t>Landsat 7 ETM+</a:t>
            </a:r>
          </a:p>
          <a:p>
            <a:pPr algn="ctr"/>
            <a:endParaRPr lang="en-US" sz="2600" dirty="0" smtClean="0"/>
          </a:p>
          <a:p>
            <a:pPr algn="ctr"/>
            <a:r>
              <a:rPr lang="en-US" sz="2600" dirty="0" smtClean="0"/>
              <a:t>National Land Cover Database (2011)</a:t>
            </a:r>
          </a:p>
          <a:p>
            <a:pPr algn="ctr"/>
            <a:endParaRPr lang="en-US" sz="2600" dirty="0"/>
          </a:p>
          <a:p>
            <a:pPr algn="ctr"/>
            <a:r>
              <a:rPr lang="en-US" sz="2600" dirty="0" smtClean="0"/>
              <a:t>Cropland Data Layer</a:t>
            </a:r>
            <a:endParaRPr lang="en-US" sz="2600" dirty="0"/>
          </a:p>
        </p:txBody>
      </p:sp>
      <p:sp>
        <p:nvSpPr>
          <p:cNvPr id="8" name="Rounded Rectangle 7"/>
          <p:cNvSpPr/>
          <p:nvPr/>
        </p:nvSpPr>
        <p:spPr>
          <a:xfrm>
            <a:off x="6713897" y="15947677"/>
            <a:ext cx="5171472" cy="149450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t>Land Cover Classes and Crop Types Identification</a:t>
            </a:r>
            <a:endParaRPr lang="en-US" sz="2800" dirty="0"/>
          </a:p>
        </p:txBody>
      </p:sp>
      <p:sp>
        <p:nvSpPr>
          <p:cNvPr id="9" name="Rounded Rectangle 8"/>
          <p:cNvSpPr/>
          <p:nvPr/>
        </p:nvSpPr>
        <p:spPr>
          <a:xfrm>
            <a:off x="6667093" y="18687536"/>
            <a:ext cx="5171472" cy="121520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t>Point Source Contaminant Assessment </a:t>
            </a:r>
            <a:endParaRPr lang="en-US" sz="2800" dirty="0"/>
          </a:p>
        </p:txBody>
      </p:sp>
      <p:sp>
        <p:nvSpPr>
          <p:cNvPr id="10" name="Rounded Rectangle 9"/>
          <p:cNvSpPr/>
          <p:nvPr/>
        </p:nvSpPr>
        <p:spPr>
          <a:xfrm>
            <a:off x="13082148" y="15953388"/>
            <a:ext cx="4484450" cy="146895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smtClean="0"/>
          </a:p>
          <a:p>
            <a:pPr algn="ctr"/>
            <a:r>
              <a:rPr lang="en-US" sz="2800" dirty="0" smtClean="0"/>
              <a:t>Revised Universal Soil Loss Equation (RUSLE)  </a:t>
            </a:r>
          </a:p>
          <a:p>
            <a:pPr algn="ctr"/>
            <a:endParaRPr lang="en-US" sz="2800" dirty="0"/>
          </a:p>
        </p:txBody>
      </p:sp>
      <p:sp>
        <p:nvSpPr>
          <p:cNvPr id="11" name="Rounded Rectangle 10"/>
          <p:cNvSpPr/>
          <p:nvPr/>
        </p:nvSpPr>
        <p:spPr>
          <a:xfrm>
            <a:off x="1277476" y="19128738"/>
            <a:ext cx="4166873" cy="112782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t>Water Sampling Sites</a:t>
            </a:r>
          </a:p>
          <a:p>
            <a:pPr algn="ctr"/>
            <a:r>
              <a:rPr lang="en-US" sz="2600" dirty="0" smtClean="0"/>
              <a:t>Denver Water</a:t>
            </a:r>
          </a:p>
        </p:txBody>
      </p:sp>
      <p:sp>
        <p:nvSpPr>
          <p:cNvPr id="12" name="Down Arrow 11"/>
          <p:cNvSpPr/>
          <p:nvPr/>
        </p:nvSpPr>
        <p:spPr>
          <a:xfrm>
            <a:off x="8823998" y="17682593"/>
            <a:ext cx="610182" cy="844686"/>
          </a:xfrm>
          <a:prstGeom prst="down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13" name="Rounded Rectangle 12"/>
          <p:cNvSpPr/>
          <p:nvPr/>
        </p:nvSpPr>
        <p:spPr>
          <a:xfrm>
            <a:off x="13145262" y="20914746"/>
            <a:ext cx="4484450" cy="137183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smtClean="0"/>
          </a:p>
          <a:p>
            <a:pPr algn="ctr"/>
            <a:r>
              <a:rPr lang="en-US" sz="2800" dirty="0" smtClean="0"/>
              <a:t>Mapping potential areas for water sampling sites</a:t>
            </a:r>
          </a:p>
          <a:p>
            <a:pPr algn="ctr"/>
            <a:endParaRPr lang="en-US" sz="2800" dirty="0"/>
          </a:p>
        </p:txBody>
      </p:sp>
      <p:sp>
        <p:nvSpPr>
          <p:cNvPr id="14" name="Rounded Rectangle 13"/>
          <p:cNvSpPr/>
          <p:nvPr/>
        </p:nvSpPr>
        <p:spPr>
          <a:xfrm>
            <a:off x="1277475" y="21398607"/>
            <a:ext cx="4166873" cy="88532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t>Soil Types</a:t>
            </a:r>
          </a:p>
          <a:p>
            <a:pPr algn="ctr"/>
            <a:r>
              <a:rPr lang="en-US" sz="2600" dirty="0" smtClean="0"/>
              <a:t> USDA</a:t>
            </a:r>
          </a:p>
        </p:txBody>
      </p:sp>
      <p:sp>
        <p:nvSpPr>
          <p:cNvPr id="15" name="Rounded Rectangle 14"/>
          <p:cNvSpPr/>
          <p:nvPr/>
        </p:nvSpPr>
        <p:spPr>
          <a:xfrm>
            <a:off x="1325366" y="20437092"/>
            <a:ext cx="4166873" cy="7921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t>Wildfires</a:t>
            </a:r>
          </a:p>
          <a:p>
            <a:pPr algn="ctr"/>
            <a:r>
              <a:rPr lang="en-US" sz="2600" dirty="0" smtClean="0"/>
              <a:t>Denver Water</a:t>
            </a:r>
          </a:p>
        </p:txBody>
      </p:sp>
      <p:sp>
        <p:nvSpPr>
          <p:cNvPr id="16" name="Rounded Rectangle 15"/>
          <p:cNvSpPr/>
          <p:nvPr/>
        </p:nvSpPr>
        <p:spPr>
          <a:xfrm>
            <a:off x="13105574" y="18590372"/>
            <a:ext cx="4484450" cy="121315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smtClean="0"/>
          </a:p>
          <a:p>
            <a:pPr algn="ctr"/>
            <a:r>
              <a:rPr lang="en-US" sz="2800" dirty="0" smtClean="0"/>
              <a:t>Risk Areas Classification and Validation </a:t>
            </a:r>
          </a:p>
          <a:p>
            <a:pPr algn="ctr"/>
            <a:endParaRPr lang="en-US" sz="2800" dirty="0"/>
          </a:p>
        </p:txBody>
      </p:sp>
      <p:sp>
        <p:nvSpPr>
          <p:cNvPr id="17" name="Down Arrow 16"/>
          <p:cNvSpPr/>
          <p:nvPr/>
        </p:nvSpPr>
        <p:spPr>
          <a:xfrm>
            <a:off x="14969315" y="17636561"/>
            <a:ext cx="610182" cy="844686"/>
          </a:xfrm>
          <a:prstGeom prst="down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18" name="Down Arrow 17"/>
          <p:cNvSpPr/>
          <p:nvPr/>
        </p:nvSpPr>
        <p:spPr>
          <a:xfrm>
            <a:off x="14969319" y="19958217"/>
            <a:ext cx="610182" cy="844686"/>
          </a:xfrm>
          <a:prstGeom prst="down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19" name="Rounded Rectangle 18"/>
          <p:cNvSpPr/>
          <p:nvPr/>
        </p:nvSpPr>
        <p:spPr>
          <a:xfrm>
            <a:off x="1429876" y="15036886"/>
            <a:ext cx="4166873" cy="898960"/>
          </a:xfrm>
          <a:prstGeom prst="roundRect">
            <a:avLst/>
          </a:prstGeom>
          <a:solidFill>
            <a:schemeClr val="accent3">
              <a:lumMod val="75000"/>
              <a:lumOff val="2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dirty="0" smtClean="0"/>
              <a:t>Data Acquisition</a:t>
            </a:r>
            <a:endParaRPr lang="en-US" sz="3500" b="1" dirty="0"/>
          </a:p>
        </p:txBody>
      </p:sp>
      <p:sp>
        <p:nvSpPr>
          <p:cNvPr id="20" name="Rounded Rectangle 19"/>
          <p:cNvSpPr/>
          <p:nvPr/>
        </p:nvSpPr>
        <p:spPr>
          <a:xfrm>
            <a:off x="6813879" y="15036885"/>
            <a:ext cx="5196930" cy="898960"/>
          </a:xfrm>
          <a:prstGeom prst="round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dirty="0" smtClean="0"/>
              <a:t>Data Processing</a:t>
            </a:r>
            <a:endParaRPr lang="en-US" sz="3500" b="1" dirty="0"/>
          </a:p>
        </p:txBody>
      </p:sp>
      <p:sp>
        <p:nvSpPr>
          <p:cNvPr id="21" name="Rounded Rectangle 20"/>
          <p:cNvSpPr/>
          <p:nvPr/>
        </p:nvSpPr>
        <p:spPr>
          <a:xfrm>
            <a:off x="13294080" y="15036884"/>
            <a:ext cx="4484450" cy="898960"/>
          </a:xfrm>
          <a:prstGeom prst="round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dirty="0" smtClean="0"/>
              <a:t>Data Analysis</a:t>
            </a:r>
            <a:endParaRPr lang="en-US" sz="3500" b="1" dirty="0"/>
          </a:p>
        </p:txBody>
      </p:sp>
      <p:sp>
        <p:nvSpPr>
          <p:cNvPr id="22" name="Rounded Rectangle 21"/>
          <p:cNvSpPr/>
          <p:nvPr/>
        </p:nvSpPr>
        <p:spPr>
          <a:xfrm>
            <a:off x="1429877" y="16109807"/>
            <a:ext cx="4139966" cy="297301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t>Land Cover</a:t>
            </a:r>
          </a:p>
          <a:p>
            <a:pPr algn="ctr"/>
            <a:r>
              <a:rPr lang="en-US" sz="2600" dirty="0" smtClean="0"/>
              <a:t>Landsat 7 ETM+</a:t>
            </a:r>
          </a:p>
          <a:p>
            <a:pPr algn="ctr"/>
            <a:endParaRPr lang="en-US" sz="2600" dirty="0" smtClean="0"/>
          </a:p>
          <a:p>
            <a:pPr algn="ctr"/>
            <a:r>
              <a:rPr lang="en-US" sz="2600" dirty="0" smtClean="0"/>
              <a:t>National Land Cover Database (2011)</a:t>
            </a:r>
          </a:p>
          <a:p>
            <a:pPr algn="ctr"/>
            <a:endParaRPr lang="en-US" sz="2600" dirty="0"/>
          </a:p>
          <a:p>
            <a:pPr algn="ctr"/>
            <a:r>
              <a:rPr lang="en-US" sz="2600" dirty="0" smtClean="0"/>
              <a:t>Cropland Data Layer</a:t>
            </a:r>
            <a:endParaRPr lang="en-US" sz="2600" dirty="0"/>
          </a:p>
        </p:txBody>
      </p:sp>
      <p:sp>
        <p:nvSpPr>
          <p:cNvPr id="23" name="Rounded Rectangle 22"/>
          <p:cNvSpPr/>
          <p:nvPr/>
        </p:nvSpPr>
        <p:spPr>
          <a:xfrm>
            <a:off x="6866297" y="16100077"/>
            <a:ext cx="5171472" cy="149450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t>Land Cover Classes and Crop Types Identification</a:t>
            </a:r>
            <a:endParaRPr lang="en-US" sz="2800" dirty="0"/>
          </a:p>
        </p:txBody>
      </p:sp>
      <p:sp>
        <p:nvSpPr>
          <p:cNvPr id="24" name="Rounded Rectangle 23"/>
          <p:cNvSpPr/>
          <p:nvPr/>
        </p:nvSpPr>
        <p:spPr>
          <a:xfrm>
            <a:off x="6819493" y="18839936"/>
            <a:ext cx="5171472" cy="121520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t>Point Source Contaminant Assessment </a:t>
            </a:r>
            <a:endParaRPr lang="en-US" sz="2800" dirty="0"/>
          </a:p>
        </p:txBody>
      </p:sp>
      <p:sp>
        <p:nvSpPr>
          <p:cNvPr id="25" name="Rounded Rectangle 24"/>
          <p:cNvSpPr/>
          <p:nvPr/>
        </p:nvSpPr>
        <p:spPr>
          <a:xfrm>
            <a:off x="13234548" y="16105788"/>
            <a:ext cx="4484450" cy="146895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smtClean="0"/>
          </a:p>
          <a:p>
            <a:pPr algn="ctr"/>
            <a:r>
              <a:rPr lang="en-US" sz="2800" dirty="0" smtClean="0"/>
              <a:t>Revised Universal Soil Loss Equation (RUSLE)  </a:t>
            </a:r>
          </a:p>
          <a:p>
            <a:pPr algn="ctr"/>
            <a:endParaRPr lang="en-US" sz="2800" dirty="0"/>
          </a:p>
        </p:txBody>
      </p:sp>
      <p:sp>
        <p:nvSpPr>
          <p:cNvPr id="26" name="Rounded Rectangle 25"/>
          <p:cNvSpPr/>
          <p:nvPr/>
        </p:nvSpPr>
        <p:spPr>
          <a:xfrm>
            <a:off x="1429876" y="19281138"/>
            <a:ext cx="4166873" cy="112782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t>Water Sampling Sites</a:t>
            </a:r>
          </a:p>
          <a:p>
            <a:pPr algn="ctr"/>
            <a:r>
              <a:rPr lang="en-US" sz="2600" dirty="0" smtClean="0"/>
              <a:t>Denver Water</a:t>
            </a:r>
          </a:p>
        </p:txBody>
      </p:sp>
      <p:sp>
        <p:nvSpPr>
          <p:cNvPr id="27" name="Down Arrow 26"/>
          <p:cNvSpPr/>
          <p:nvPr/>
        </p:nvSpPr>
        <p:spPr>
          <a:xfrm>
            <a:off x="8976398" y="17834993"/>
            <a:ext cx="610182" cy="844686"/>
          </a:xfrm>
          <a:prstGeom prst="down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28" name="Rounded Rectangle 27"/>
          <p:cNvSpPr/>
          <p:nvPr/>
        </p:nvSpPr>
        <p:spPr>
          <a:xfrm>
            <a:off x="13297662" y="21067146"/>
            <a:ext cx="4484450" cy="137183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smtClean="0"/>
          </a:p>
          <a:p>
            <a:pPr algn="ctr"/>
            <a:r>
              <a:rPr lang="en-US" sz="2800" dirty="0" smtClean="0"/>
              <a:t>Mapping potential areas for water sampling sites</a:t>
            </a:r>
          </a:p>
          <a:p>
            <a:pPr algn="ctr"/>
            <a:endParaRPr lang="en-US" sz="2800" dirty="0"/>
          </a:p>
        </p:txBody>
      </p:sp>
      <p:sp>
        <p:nvSpPr>
          <p:cNvPr id="29" name="Rounded Rectangle 28"/>
          <p:cNvSpPr/>
          <p:nvPr/>
        </p:nvSpPr>
        <p:spPr>
          <a:xfrm>
            <a:off x="1429875" y="21551007"/>
            <a:ext cx="4166873" cy="88532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t>Soil Types</a:t>
            </a:r>
          </a:p>
          <a:p>
            <a:pPr algn="ctr"/>
            <a:r>
              <a:rPr lang="en-US" sz="2600" dirty="0" smtClean="0"/>
              <a:t> USDA</a:t>
            </a:r>
          </a:p>
        </p:txBody>
      </p:sp>
      <p:sp>
        <p:nvSpPr>
          <p:cNvPr id="30" name="Rounded Rectangle 29"/>
          <p:cNvSpPr/>
          <p:nvPr/>
        </p:nvSpPr>
        <p:spPr>
          <a:xfrm>
            <a:off x="1477766" y="20589492"/>
            <a:ext cx="4166873" cy="7921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t>Wildfires</a:t>
            </a:r>
          </a:p>
          <a:p>
            <a:pPr algn="ctr"/>
            <a:r>
              <a:rPr lang="en-US" sz="2600" dirty="0" smtClean="0"/>
              <a:t>Denver Water</a:t>
            </a:r>
          </a:p>
        </p:txBody>
      </p:sp>
      <p:sp>
        <p:nvSpPr>
          <p:cNvPr id="31" name="Rounded Rectangle 30"/>
          <p:cNvSpPr/>
          <p:nvPr/>
        </p:nvSpPr>
        <p:spPr>
          <a:xfrm>
            <a:off x="13257974" y="18742772"/>
            <a:ext cx="4484450" cy="121315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smtClean="0"/>
          </a:p>
          <a:p>
            <a:pPr algn="ctr"/>
            <a:r>
              <a:rPr lang="en-US" sz="2800" dirty="0" smtClean="0"/>
              <a:t>Risk Areas Classification and Validation </a:t>
            </a:r>
          </a:p>
          <a:p>
            <a:pPr algn="ctr"/>
            <a:endParaRPr lang="en-US" sz="2800" dirty="0"/>
          </a:p>
        </p:txBody>
      </p:sp>
      <p:sp>
        <p:nvSpPr>
          <p:cNvPr id="32" name="Down Arrow 31"/>
          <p:cNvSpPr/>
          <p:nvPr/>
        </p:nvSpPr>
        <p:spPr>
          <a:xfrm>
            <a:off x="15121715" y="17788961"/>
            <a:ext cx="610182" cy="844686"/>
          </a:xfrm>
          <a:prstGeom prst="down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33" name="Down Arrow 32"/>
          <p:cNvSpPr/>
          <p:nvPr/>
        </p:nvSpPr>
        <p:spPr>
          <a:xfrm>
            <a:off x="15121719" y="20110617"/>
            <a:ext cx="610182" cy="844686"/>
          </a:xfrm>
          <a:prstGeom prst="down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34" name="Rounded Rectangle 33"/>
          <p:cNvSpPr/>
          <p:nvPr/>
        </p:nvSpPr>
        <p:spPr>
          <a:xfrm>
            <a:off x="283946" y="1097593"/>
            <a:ext cx="3024044" cy="799392"/>
          </a:xfrm>
          <a:prstGeom prst="roundRect">
            <a:avLst/>
          </a:prstGeom>
          <a:solidFill>
            <a:schemeClr val="accent3">
              <a:lumMod val="75000"/>
              <a:lumOff val="2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pPr algn="ctr"/>
            <a:r>
              <a:rPr lang="en-US" sz="2800" b="1" dirty="0" smtClean="0"/>
              <a:t>Data </a:t>
            </a:r>
          </a:p>
          <a:p>
            <a:pPr algn="ctr"/>
            <a:r>
              <a:rPr lang="en-US" sz="2800" b="1" dirty="0" smtClean="0"/>
              <a:t>Acquisition</a:t>
            </a:r>
            <a:endParaRPr lang="en-US" sz="2800" b="1" dirty="0"/>
          </a:p>
        </p:txBody>
      </p:sp>
      <p:sp>
        <p:nvSpPr>
          <p:cNvPr id="35" name="Rounded Rectangle 34"/>
          <p:cNvSpPr/>
          <p:nvPr/>
        </p:nvSpPr>
        <p:spPr>
          <a:xfrm>
            <a:off x="3684251" y="1076423"/>
            <a:ext cx="2398683" cy="820846"/>
          </a:xfrm>
          <a:prstGeom prst="round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pPr algn="ctr"/>
            <a:r>
              <a:rPr lang="en-US" sz="2800" b="1" dirty="0" smtClean="0"/>
              <a:t>Data </a:t>
            </a:r>
          </a:p>
          <a:p>
            <a:pPr algn="ctr"/>
            <a:r>
              <a:rPr lang="en-US" sz="2800" b="1" dirty="0" smtClean="0"/>
              <a:t>Processing</a:t>
            </a:r>
            <a:endParaRPr lang="en-US" sz="2800" b="1" dirty="0"/>
          </a:p>
        </p:txBody>
      </p:sp>
      <p:sp>
        <p:nvSpPr>
          <p:cNvPr id="36" name="Rounded Rectangle 35"/>
          <p:cNvSpPr/>
          <p:nvPr/>
        </p:nvSpPr>
        <p:spPr>
          <a:xfrm>
            <a:off x="6427843" y="1076423"/>
            <a:ext cx="2461395" cy="820846"/>
          </a:xfrm>
          <a:prstGeom prst="round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pPr algn="ctr"/>
            <a:r>
              <a:rPr lang="en-US" sz="2800" b="1" dirty="0" smtClean="0"/>
              <a:t>Data </a:t>
            </a:r>
          </a:p>
          <a:p>
            <a:pPr algn="ctr"/>
            <a:r>
              <a:rPr lang="en-US" sz="2800" b="1" dirty="0" smtClean="0"/>
              <a:t>Analysis</a:t>
            </a:r>
            <a:endParaRPr lang="en-US" sz="2800" b="1" dirty="0"/>
          </a:p>
        </p:txBody>
      </p:sp>
      <p:sp>
        <p:nvSpPr>
          <p:cNvPr id="37" name="Rounded Rectangle 36"/>
          <p:cNvSpPr/>
          <p:nvPr/>
        </p:nvSpPr>
        <p:spPr>
          <a:xfrm>
            <a:off x="205556" y="1992547"/>
            <a:ext cx="3118110" cy="2209668"/>
          </a:xfrm>
          <a:prstGeom prst="roundRect">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pPr algn="ctr"/>
            <a:r>
              <a:rPr lang="en-US" sz="2200" b="1" dirty="0" smtClean="0">
                <a:solidFill>
                  <a:srgbClr val="000000"/>
                </a:solidFill>
              </a:rPr>
              <a:t>Land Cover</a:t>
            </a:r>
          </a:p>
          <a:p>
            <a:pPr algn="ctr"/>
            <a:r>
              <a:rPr lang="en-US" sz="2000" dirty="0" smtClean="0">
                <a:solidFill>
                  <a:srgbClr val="000000"/>
                </a:solidFill>
              </a:rPr>
              <a:t>Landsat 7 ETM+</a:t>
            </a:r>
          </a:p>
          <a:p>
            <a:pPr algn="ctr"/>
            <a:endParaRPr lang="en-US" sz="2000" dirty="0" smtClean="0">
              <a:solidFill>
                <a:srgbClr val="000000"/>
              </a:solidFill>
            </a:endParaRPr>
          </a:p>
          <a:p>
            <a:pPr algn="ctr"/>
            <a:r>
              <a:rPr lang="en-US" sz="2000" dirty="0" smtClean="0">
                <a:solidFill>
                  <a:srgbClr val="000000"/>
                </a:solidFill>
              </a:rPr>
              <a:t>National Land Cover Database (2011)</a:t>
            </a:r>
          </a:p>
          <a:p>
            <a:pPr algn="ctr"/>
            <a:endParaRPr lang="en-US" sz="2000" dirty="0">
              <a:solidFill>
                <a:srgbClr val="000000"/>
              </a:solidFill>
            </a:endParaRPr>
          </a:p>
          <a:p>
            <a:pPr algn="ctr"/>
            <a:r>
              <a:rPr lang="en-US" sz="2000" dirty="0" smtClean="0">
                <a:solidFill>
                  <a:srgbClr val="000000"/>
                </a:solidFill>
              </a:rPr>
              <a:t>Cropland Data Layer</a:t>
            </a:r>
            <a:endParaRPr lang="en-US" sz="2000" dirty="0">
              <a:solidFill>
                <a:srgbClr val="000000"/>
              </a:solidFill>
            </a:endParaRPr>
          </a:p>
        </p:txBody>
      </p:sp>
      <p:sp>
        <p:nvSpPr>
          <p:cNvPr id="38" name="Rounded Rectangle 37"/>
          <p:cNvSpPr/>
          <p:nvPr/>
        </p:nvSpPr>
        <p:spPr>
          <a:xfrm>
            <a:off x="3689398" y="1992547"/>
            <a:ext cx="2384988" cy="1494506"/>
          </a:xfrm>
          <a:prstGeom prst="roundRect">
            <a:avLst/>
          </a:prstGeom>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pPr algn="ctr"/>
            <a:r>
              <a:rPr lang="en-US" sz="2000" dirty="0" smtClean="0">
                <a:solidFill>
                  <a:schemeClr val="tx1"/>
                </a:solidFill>
              </a:rPr>
              <a:t>Land Cover Classes and Crop Types Identification</a:t>
            </a:r>
            <a:endParaRPr lang="en-US" sz="2000" dirty="0">
              <a:solidFill>
                <a:schemeClr val="tx1"/>
              </a:solidFill>
            </a:endParaRPr>
          </a:p>
        </p:txBody>
      </p:sp>
      <p:sp>
        <p:nvSpPr>
          <p:cNvPr id="39" name="Rounded Rectangle 38"/>
          <p:cNvSpPr/>
          <p:nvPr/>
        </p:nvSpPr>
        <p:spPr>
          <a:xfrm>
            <a:off x="3716269" y="4300220"/>
            <a:ext cx="2384760" cy="1108470"/>
          </a:xfrm>
          <a:prstGeom prst="roundRect">
            <a:avLst/>
          </a:prstGeom>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pPr algn="ctr"/>
            <a:r>
              <a:rPr lang="en-US" sz="2000" dirty="0" smtClean="0">
                <a:solidFill>
                  <a:schemeClr val="tx1"/>
                </a:solidFill>
              </a:rPr>
              <a:t>Point Source Contaminant Assessment </a:t>
            </a:r>
            <a:endParaRPr lang="en-US" sz="2000" dirty="0">
              <a:solidFill>
                <a:schemeClr val="tx1"/>
              </a:solidFill>
            </a:endParaRPr>
          </a:p>
        </p:txBody>
      </p:sp>
      <p:sp>
        <p:nvSpPr>
          <p:cNvPr id="40" name="Rounded Rectangle 39"/>
          <p:cNvSpPr/>
          <p:nvPr/>
        </p:nvSpPr>
        <p:spPr>
          <a:xfrm>
            <a:off x="6385086" y="1992547"/>
            <a:ext cx="2571139" cy="1387732"/>
          </a:xfrm>
          <a:prstGeom prst="roundRect">
            <a:avLst/>
          </a:prstGeom>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pPr algn="ctr"/>
            <a:endParaRPr lang="en-US" sz="2000" dirty="0" smtClean="0">
              <a:solidFill>
                <a:schemeClr val="tx1"/>
              </a:solidFill>
            </a:endParaRPr>
          </a:p>
          <a:p>
            <a:pPr algn="ctr"/>
            <a:r>
              <a:rPr lang="en-US" sz="2000" dirty="0" smtClean="0">
                <a:solidFill>
                  <a:schemeClr val="tx1"/>
                </a:solidFill>
              </a:rPr>
              <a:t>Revised Universal Soil Loss Equation (RUSLE)  </a:t>
            </a:r>
          </a:p>
          <a:p>
            <a:pPr algn="ctr"/>
            <a:endParaRPr lang="en-US" sz="2000" dirty="0">
              <a:solidFill>
                <a:schemeClr val="tx1"/>
              </a:solidFill>
            </a:endParaRPr>
          </a:p>
        </p:txBody>
      </p:sp>
      <p:sp>
        <p:nvSpPr>
          <p:cNvPr id="41" name="Rounded Rectangle 40"/>
          <p:cNvSpPr/>
          <p:nvPr/>
        </p:nvSpPr>
        <p:spPr>
          <a:xfrm>
            <a:off x="219488" y="4301483"/>
            <a:ext cx="3104178" cy="825848"/>
          </a:xfrm>
          <a:prstGeom prst="roundRect">
            <a:avLst/>
          </a:prstGeom>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pPr algn="ctr"/>
            <a:r>
              <a:rPr lang="en-US" sz="2200" b="1" dirty="0" smtClean="0">
                <a:solidFill>
                  <a:schemeClr val="tx1"/>
                </a:solidFill>
              </a:rPr>
              <a:t>Water Sampling Sites</a:t>
            </a:r>
          </a:p>
          <a:p>
            <a:pPr algn="ctr"/>
            <a:r>
              <a:rPr lang="en-US" sz="2000" dirty="0" smtClean="0">
                <a:solidFill>
                  <a:schemeClr val="tx1"/>
                </a:solidFill>
              </a:rPr>
              <a:t>Denver Water</a:t>
            </a:r>
          </a:p>
        </p:txBody>
      </p:sp>
      <p:sp>
        <p:nvSpPr>
          <p:cNvPr id="42" name="Down Arrow 41"/>
          <p:cNvSpPr/>
          <p:nvPr/>
        </p:nvSpPr>
        <p:spPr>
          <a:xfrm>
            <a:off x="4610334" y="3593231"/>
            <a:ext cx="415460" cy="641295"/>
          </a:xfrm>
          <a:prstGeom prst="downArrow">
            <a:avLst/>
          </a:prstGeom>
        </p:spPr>
        <p:style>
          <a:lnRef idx="1">
            <a:schemeClr val="accent1"/>
          </a:lnRef>
          <a:fillRef idx="2">
            <a:schemeClr val="accent1"/>
          </a:fillRef>
          <a:effectRef idx="1">
            <a:schemeClr val="accent1"/>
          </a:effectRef>
          <a:fontRef idx="minor">
            <a:schemeClr val="dk1"/>
          </a:fontRef>
        </p:style>
        <p:txBody>
          <a:bodyPr rtlCol="0" anchor="ctr"/>
          <a:lstStyle>
            <a:defPPr>
              <a:defRPr lang="en-US"/>
            </a:defPPr>
            <a:lvl1pPr marL="0" algn="l" defTabSz="3072384" rtl="0" eaLnBrk="1" latinLnBrk="0" hangingPunct="1">
              <a:defRPr sz="6048" kern="1200">
                <a:solidFill>
                  <a:schemeClr val="dk1"/>
                </a:solidFill>
                <a:latin typeface="+mn-lt"/>
                <a:ea typeface="+mn-ea"/>
                <a:cs typeface="+mn-cs"/>
              </a:defRPr>
            </a:lvl1pPr>
            <a:lvl2pPr marL="1536192" algn="l" defTabSz="3072384" rtl="0" eaLnBrk="1" latinLnBrk="0" hangingPunct="1">
              <a:defRPr sz="6048" kern="1200">
                <a:solidFill>
                  <a:schemeClr val="dk1"/>
                </a:solidFill>
                <a:latin typeface="+mn-lt"/>
                <a:ea typeface="+mn-ea"/>
                <a:cs typeface="+mn-cs"/>
              </a:defRPr>
            </a:lvl2pPr>
            <a:lvl3pPr marL="3072384" algn="l" defTabSz="3072384" rtl="0" eaLnBrk="1" latinLnBrk="0" hangingPunct="1">
              <a:defRPr sz="6048" kern="1200">
                <a:solidFill>
                  <a:schemeClr val="dk1"/>
                </a:solidFill>
                <a:latin typeface="+mn-lt"/>
                <a:ea typeface="+mn-ea"/>
                <a:cs typeface="+mn-cs"/>
              </a:defRPr>
            </a:lvl3pPr>
            <a:lvl4pPr marL="4608576" algn="l" defTabSz="3072384" rtl="0" eaLnBrk="1" latinLnBrk="0" hangingPunct="1">
              <a:defRPr sz="6048" kern="1200">
                <a:solidFill>
                  <a:schemeClr val="dk1"/>
                </a:solidFill>
                <a:latin typeface="+mn-lt"/>
                <a:ea typeface="+mn-ea"/>
                <a:cs typeface="+mn-cs"/>
              </a:defRPr>
            </a:lvl4pPr>
            <a:lvl5pPr marL="6144768" algn="l" defTabSz="3072384" rtl="0" eaLnBrk="1" latinLnBrk="0" hangingPunct="1">
              <a:defRPr sz="6048" kern="1200">
                <a:solidFill>
                  <a:schemeClr val="dk1"/>
                </a:solidFill>
                <a:latin typeface="+mn-lt"/>
                <a:ea typeface="+mn-ea"/>
                <a:cs typeface="+mn-cs"/>
              </a:defRPr>
            </a:lvl5pPr>
            <a:lvl6pPr marL="7680960" algn="l" defTabSz="3072384" rtl="0" eaLnBrk="1" latinLnBrk="0" hangingPunct="1">
              <a:defRPr sz="6048" kern="1200">
                <a:solidFill>
                  <a:schemeClr val="dk1"/>
                </a:solidFill>
                <a:latin typeface="+mn-lt"/>
                <a:ea typeface="+mn-ea"/>
                <a:cs typeface="+mn-cs"/>
              </a:defRPr>
            </a:lvl6pPr>
            <a:lvl7pPr marL="9217152" algn="l" defTabSz="3072384" rtl="0" eaLnBrk="1" latinLnBrk="0" hangingPunct="1">
              <a:defRPr sz="6048" kern="1200">
                <a:solidFill>
                  <a:schemeClr val="dk1"/>
                </a:solidFill>
                <a:latin typeface="+mn-lt"/>
                <a:ea typeface="+mn-ea"/>
                <a:cs typeface="+mn-cs"/>
              </a:defRPr>
            </a:lvl7pPr>
            <a:lvl8pPr marL="10753344" algn="l" defTabSz="3072384" rtl="0" eaLnBrk="1" latinLnBrk="0" hangingPunct="1">
              <a:defRPr sz="6048" kern="1200">
                <a:solidFill>
                  <a:schemeClr val="dk1"/>
                </a:solidFill>
                <a:latin typeface="+mn-lt"/>
                <a:ea typeface="+mn-ea"/>
                <a:cs typeface="+mn-cs"/>
              </a:defRPr>
            </a:lvl8pPr>
            <a:lvl9pPr marL="12289536" algn="l" defTabSz="3072384" rtl="0" eaLnBrk="1" latinLnBrk="0" hangingPunct="1">
              <a:defRPr sz="6048" kern="1200">
                <a:solidFill>
                  <a:schemeClr val="dk1"/>
                </a:solidFill>
                <a:latin typeface="+mn-lt"/>
                <a:ea typeface="+mn-ea"/>
                <a:cs typeface="+mn-cs"/>
              </a:defRPr>
            </a:lvl9pPr>
          </a:lstStyle>
          <a:p>
            <a:pPr algn="ctr"/>
            <a:endParaRPr lang="en-US"/>
          </a:p>
        </p:txBody>
      </p:sp>
      <p:sp>
        <p:nvSpPr>
          <p:cNvPr id="43" name="Rounded Rectangle 42"/>
          <p:cNvSpPr/>
          <p:nvPr/>
        </p:nvSpPr>
        <p:spPr>
          <a:xfrm>
            <a:off x="6427843" y="5326835"/>
            <a:ext cx="2569599" cy="1371838"/>
          </a:xfrm>
          <a:prstGeom prst="roundRect">
            <a:avLst/>
          </a:prstGeom>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pPr algn="ctr"/>
            <a:endParaRPr lang="en-US" sz="2000" dirty="0" smtClean="0">
              <a:solidFill>
                <a:schemeClr val="tx1"/>
              </a:solidFill>
            </a:endParaRPr>
          </a:p>
          <a:p>
            <a:pPr algn="ctr"/>
            <a:r>
              <a:rPr lang="en-US" sz="2000" dirty="0" smtClean="0">
                <a:solidFill>
                  <a:schemeClr val="tx1"/>
                </a:solidFill>
              </a:rPr>
              <a:t>Mapping potential areas for water sampling sites</a:t>
            </a:r>
          </a:p>
          <a:p>
            <a:pPr algn="ctr"/>
            <a:endParaRPr lang="en-US" sz="2000" dirty="0">
              <a:solidFill>
                <a:schemeClr val="tx1"/>
              </a:solidFill>
            </a:endParaRPr>
          </a:p>
        </p:txBody>
      </p:sp>
      <p:sp>
        <p:nvSpPr>
          <p:cNvPr id="44" name="Rounded Rectangle 43"/>
          <p:cNvSpPr/>
          <p:nvPr/>
        </p:nvSpPr>
        <p:spPr>
          <a:xfrm>
            <a:off x="282198" y="5972680"/>
            <a:ext cx="3025790" cy="722641"/>
          </a:xfrm>
          <a:prstGeom prst="roundRect">
            <a:avLst/>
          </a:prstGeom>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pPr algn="ctr"/>
            <a:r>
              <a:rPr lang="en-US" sz="2200" b="1" dirty="0" smtClean="0">
                <a:solidFill>
                  <a:schemeClr val="tx1"/>
                </a:solidFill>
              </a:rPr>
              <a:t>Soil Types</a:t>
            </a:r>
          </a:p>
          <a:p>
            <a:pPr algn="ctr"/>
            <a:r>
              <a:rPr lang="en-US" sz="2600" dirty="0" smtClean="0">
                <a:solidFill>
                  <a:schemeClr val="tx1"/>
                </a:solidFill>
              </a:rPr>
              <a:t> </a:t>
            </a:r>
            <a:r>
              <a:rPr lang="en-US" sz="2000" dirty="0" smtClean="0">
                <a:solidFill>
                  <a:schemeClr val="tx1"/>
                </a:solidFill>
              </a:rPr>
              <a:t>USDA</a:t>
            </a:r>
          </a:p>
        </p:txBody>
      </p:sp>
      <p:sp>
        <p:nvSpPr>
          <p:cNvPr id="45" name="Rounded Rectangle 44"/>
          <p:cNvSpPr/>
          <p:nvPr/>
        </p:nvSpPr>
        <p:spPr>
          <a:xfrm>
            <a:off x="250843" y="5190050"/>
            <a:ext cx="3072823" cy="741554"/>
          </a:xfrm>
          <a:prstGeom prst="roundRect">
            <a:avLst/>
          </a:prstGeom>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pPr algn="ctr"/>
            <a:r>
              <a:rPr lang="en-US" sz="2200" b="1" dirty="0" smtClean="0">
                <a:solidFill>
                  <a:schemeClr val="tx1"/>
                </a:solidFill>
              </a:rPr>
              <a:t>Wildfires</a:t>
            </a:r>
          </a:p>
          <a:p>
            <a:pPr algn="ctr"/>
            <a:r>
              <a:rPr lang="en-US" sz="2000" dirty="0" smtClean="0">
                <a:solidFill>
                  <a:schemeClr val="tx1"/>
                </a:solidFill>
              </a:rPr>
              <a:t>Denver Water</a:t>
            </a:r>
          </a:p>
        </p:txBody>
      </p:sp>
      <p:sp>
        <p:nvSpPr>
          <p:cNvPr id="46" name="Rounded Rectangle 45"/>
          <p:cNvSpPr/>
          <p:nvPr/>
        </p:nvSpPr>
        <p:spPr>
          <a:xfrm>
            <a:off x="6397366" y="3746979"/>
            <a:ext cx="2546577" cy="1213156"/>
          </a:xfrm>
          <a:prstGeom prst="roundRect">
            <a:avLst/>
          </a:prstGeom>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pPr algn="ctr"/>
            <a:endParaRPr lang="en-US" sz="2000" dirty="0" smtClean="0">
              <a:solidFill>
                <a:schemeClr val="tx1"/>
              </a:solidFill>
            </a:endParaRPr>
          </a:p>
          <a:p>
            <a:pPr algn="ctr"/>
            <a:r>
              <a:rPr lang="en-US" sz="2000" dirty="0" smtClean="0">
                <a:solidFill>
                  <a:schemeClr val="tx1"/>
                </a:solidFill>
              </a:rPr>
              <a:t>Risk Areas Classification and Validation </a:t>
            </a:r>
          </a:p>
          <a:p>
            <a:pPr algn="ctr"/>
            <a:endParaRPr lang="en-US" sz="2000" dirty="0">
              <a:solidFill>
                <a:schemeClr val="tx1"/>
              </a:solidFill>
            </a:endParaRPr>
          </a:p>
        </p:txBody>
      </p:sp>
      <p:sp>
        <p:nvSpPr>
          <p:cNvPr id="47" name="Down Arrow 46"/>
          <p:cNvSpPr/>
          <p:nvPr/>
        </p:nvSpPr>
        <p:spPr>
          <a:xfrm>
            <a:off x="7617390" y="3414109"/>
            <a:ext cx="228986" cy="299039"/>
          </a:xfrm>
          <a:prstGeom prst="downArrow">
            <a:avLst/>
          </a:prstGeom>
        </p:spPr>
        <p:style>
          <a:lnRef idx="1">
            <a:schemeClr val="accent1"/>
          </a:lnRef>
          <a:fillRef idx="2">
            <a:schemeClr val="accent1"/>
          </a:fillRef>
          <a:effectRef idx="1">
            <a:schemeClr val="accent1"/>
          </a:effectRef>
          <a:fontRef idx="minor">
            <a:schemeClr val="dk1"/>
          </a:fontRef>
        </p:style>
        <p:txBody>
          <a:bodyPr rtlCol="0" anchor="ctr"/>
          <a:lstStyle>
            <a:defPPr>
              <a:defRPr lang="en-US"/>
            </a:defPPr>
            <a:lvl1pPr marL="0" algn="l" defTabSz="3072384" rtl="0" eaLnBrk="1" latinLnBrk="0" hangingPunct="1">
              <a:defRPr sz="6048" kern="1200">
                <a:solidFill>
                  <a:schemeClr val="dk1"/>
                </a:solidFill>
                <a:latin typeface="+mn-lt"/>
                <a:ea typeface="+mn-ea"/>
                <a:cs typeface="+mn-cs"/>
              </a:defRPr>
            </a:lvl1pPr>
            <a:lvl2pPr marL="1536192" algn="l" defTabSz="3072384" rtl="0" eaLnBrk="1" latinLnBrk="0" hangingPunct="1">
              <a:defRPr sz="6048" kern="1200">
                <a:solidFill>
                  <a:schemeClr val="dk1"/>
                </a:solidFill>
                <a:latin typeface="+mn-lt"/>
                <a:ea typeface="+mn-ea"/>
                <a:cs typeface="+mn-cs"/>
              </a:defRPr>
            </a:lvl2pPr>
            <a:lvl3pPr marL="3072384" algn="l" defTabSz="3072384" rtl="0" eaLnBrk="1" latinLnBrk="0" hangingPunct="1">
              <a:defRPr sz="6048" kern="1200">
                <a:solidFill>
                  <a:schemeClr val="dk1"/>
                </a:solidFill>
                <a:latin typeface="+mn-lt"/>
                <a:ea typeface="+mn-ea"/>
                <a:cs typeface="+mn-cs"/>
              </a:defRPr>
            </a:lvl3pPr>
            <a:lvl4pPr marL="4608576" algn="l" defTabSz="3072384" rtl="0" eaLnBrk="1" latinLnBrk="0" hangingPunct="1">
              <a:defRPr sz="6048" kern="1200">
                <a:solidFill>
                  <a:schemeClr val="dk1"/>
                </a:solidFill>
                <a:latin typeface="+mn-lt"/>
                <a:ea typeface="+mn-ea"/>
                <a:cs typeface="+mn-cs"/>
              </a:defRPr>
            </a:lvl4pPr>
            <a:lvl5pPr marL="6144768" algn="l" defTabSz="3072384" rtl="0" eaLnBrk="1" latinLnBrk="0" hangingPunct="1">
              <a:defRPr sz="6048" kern="1200">
                <a:solidFill>
                  <a:schemeClr val="dk1"/>
                </a:solidFill>
                <a:latin typeface="+mn-lt"/>
                <a:ea typeface="+mn-ea"/>
                <a:cs typeface="+mn-cs"/>
              </a:defRPr>
            </a:lvl5pPr>
            <a:lvl6pPr marL="7680960" algn="l" defTabSz="3072384" rtl="0" eaLnBrk="1" latinLnBrk="0" hangingPunct="1">
              <a:defRPr sz="6048" kern="1200">
                <a:solidFill>
                  <a:schemeClr val="dk1"/>
                </a:solidFill>
                <a:latin typeface="+mn-lt"/>
                <a:ea typeface="+mn-ea"/>
                <a:cs typeface="+mn-cs"/>
              </a:defRPr>
            </a:lvl6pPr>
            <a:lvl7pPr marL="9217152" algn="l" defTabSz="3072384" rtl="0" eaLnBrk="1" latinLnBrk="0" hangingPunct="1">
              <a:defRPr sz="6048" kern="1200">
                <a:solidFill>
                  <a:schemeClr val="dk1"/>
                </a:solidFill>
                <a:latin typeface="+mn-lt"/>
                <a:ea typeface="+mn-ea"/>
                <a:cs typeface="+mn-cs"/>
              </a:defRPr>
            </a:lvl7pPr>
            <a:lvl8pPr marL="10753344" algn="l" defTabSz="3072384" rtl="0" eaLnBrk="1" latinLnBrk="0" hangingPunct="1">
              <a:defRPr sz="6048" kern="1200">
                <a:solidFill>
                  <a:schemeClr val="dk1"/>
                </a:solidFill>
                <a:latin typeface="+mn-lt"/>
                <a:ea typeface="+mn-ea"/>
                <a:cs typeface="+mn-cs"/>
              </a:defRPr>
            </a:lvl8pPr>
            <a:lvl9pPr marL="12289536" algn="l" defTabSz="3072384" rtl="0" eaLnBrk="1" latinLnBrk="0" hangingPunct="1">
              <a:defRPr sz="6048" kern="1200">
                <a:solidFill>
                  <a:schemeClr val="dk1"/>
                </a:solidFill>
                <a:latin typeface="+mn-lt"/>
                <a:ea typeface="+mn-ea"/>
                <a:cs typeface="+mn-cs"/>
              </a:defRPr>
            </a:lvl9pPr>
          </a:lstStyle>
          <a:p>
            <a:pPr algn="ctr"/>
            <a:endParaRPr lang="en-US"/>
          </a:p>
        </p:txBody>
      </p:sp>
      <p:sp>
        <p:nvSpPr>
          <p:cNvPr id="50" name="Rectangle 49"/>
          <p:cNvSpPr/>
          <p:nvPr/>
        </p:nvSpPr>
        <p:spPr>
          <a:xfrm>
            <a:off x="139573" y="980303"/>
            <a:ext cx="3309514" cy="5782962"/>
          </a:xfrm>
          <a:prstGeom prst="rect">
            <a:avLst/>
          </a:prstGeom>
          <a:no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Down Arrow 50"/>
          <p:cNvSpPr/>
          <p:nvPr/>
        </p:nvSpPr>
        <p:spPr>
          <a:xfrm>
            <a:off x="7586689" y="5000875"/>
            <a:ext cx="228986" cy="299039"/>
          </a:xfrm>
          <a:prstGeom prst="downArrow">
            <a:avLst/>
          </a:prstGeom>
        </p:spPr>
        <p:style>
          <a:lnRef idx="1">
            <a:schemeClr val="accent1"/>
          </a:lnRef>
          <a:fillRef idx="2">
            <a:schemeClr val="accent1"/>
          </a:fillRef>
          <a:effectRef idx="1">
            <a:schemeClr val="accent1"/>
          </a:effectRef>
          <a:fontRef idx="minor">
            <a:schemeClr val="dk1"/>
          </a:fontRef>
        </p:style>
        <p:txBody>
          <a:bodyPr rtlCol="0" anchor="ctr"/>
          <a:lstStyle>
            <a:defPPr>
              <a:defRPr lang="en-US"/>
            </a:defPPr>
            <a:lvl1pPr marL="0" algn="l" defTabSz="3072384" rtl="0" eaLnBrk="1" latinLnBrk="0" hangingPunct="1">
              <a:defRPr sz="6048" kern="1200">
                <a:solidFill>
                  <a:schemeClr val="dk1"/>
                </a:solidFill>
                <a:latin typeface="+mn-lt"/>
                <a:ea typeface="+mn-ea"/>
                <a:cs typeface="+mn-cs"/>
              </a:defRPr>
            </a:lvl1pPr>
            <a:lvl2pPr marL="1536192" algn="l" defTabSz="3072384" rtl="0" eaLnBrk="1" latinLnBrk="0" hangingPunct="1">
              <a:defRPr sz="6048" kern="1200">
                <a:solidFill>
                  <a:schemeClr val="dk1"/>
                </a:solidFill>
                <a:latin typeface="+mn-lt"/>
                <a:ea typeface="+mn-ea"/>
                <a:cs typeface="+mn-cs"/>
              </a:defRPr>
            </a:lvl2pPr>
            <a:lvl3pPr marL="3072384" algn="l" defTabSz="3072384" rtl="0" eaLnBrk="1" latinLnBrk="0" hangingPunct="1">
              <a:defRPr sz="6048" kern="1200">
                <a:solidFill>
                  <a:schemeClr val="dk1"/>
                </a:solidFill>
                <a:latin typeface="+mn-lt"/>
                <a:ea typeface="+mn-ea"/>
                <a:cs typeface="+mn-cs"/>
              </a:defRPr>
            </a:lvl3pPr>
            <a:lvl4pPr marL="4608576" algn="l" defTabSz="3072384" rtl="0" eaLnBrk="1" latinLnBrk="0" hangingPunct="1">
              <a:defRPr sz="6048" kern="1200">
                <a:solidFill>
                  <a:schemeClr val="dk1"/>
                </a:solidFill>
                <a:latin typeface="+mn-lt"/>
                <a:ea typeface="+mn-ea"/>
                <a:cs typeface="+mn-cs"/>
              </a:defRPr>
            </a:lvl4pPr>
            <a:lvl5pPr marL="6144768" algn="l" defTabSz="3072384" rtl="0" eaLnBrk="1" latinLnBrk="0" hangingPunct="1">
              <a:defRPr sz="6048" kern="1200">
                <a:solidFill>
                  <a:schemeClr val="dk1"/>
                </a:solidFill>
                <a:latin typeface="+mn-lt"/>
                <a:ea typeface="+mn-ea"/>
                <a:cs typeface="+mn-cs"/>
              </a:defRPr>
            </a:lvl5pPr>
            <a:lvl6pPr marL="7680960" algn="l" defTabSz="3072384" rtl="0" eaLnBrk="1" latinLnBrk="0" hangingPunct="1">
              <a:defRPr sz="6048" kern="1200">
                <a:solidFill>
                  <a:schemeClr val="dk1"/>
                </a:solidFill>
                <a:latin typeface="+mn-lt"/>
                <a:ea typeface="+mn-ea"/>
                <a:cs typeface="+mn-cs"/>
              </a:defRPr>
            </a:lvl6pPr>
            <a:lvl7pPr marL="9217152" algn="l" defTabSz="3072384" rtl="0" eaLnBrk="1" latinLnBrk="0" hangingPunct="1">
              <a:defRPr sz="6048" kern="1200">
                <a:solidFill>
                  <a:schemeClr val="dk1"/>
                </a:solidFill>
                <a:latin typeface="+mn-lt"/>
                <a:ea typeface="+mn-ea"/>
                <a:cs typeface="+mn-cs"/>
              </a:defRPr>
            </a:lvl7pPr>
            <a:lvl8pPr marL="10753344" algn="l" defTabSz="3072384" rtl="0" eaLnBrk="1" latinLnBrk="0" hangingPunct="1">
              <a:defRPr sz="6048" kern="1200">
                <a:solidFill>
                  <a:schemeClr val="dk1"/>
                </a:solidFill>
                <a:latin typeface="+mn-lt"/>
                <a:ea typeface="+mn-ea"/>
                <a:cs typeface="+mn-cs"/>
              </a:defRPr>
            </a:lvl8pPr>
            <a:lvl9pPr marL="12289536" algn="l" defTabSz="3072384" rtl="0" eaLnBrk="1" latinLnBrk="0" hangingPunct="1">
              <a:defRPr sz="6048" kern="1200">
                <a:solidFill>
                  <a:schemeClr val="dk1"/>
                </a:solidFill>
                <a:latin typeface="+mn-lt"/>
                <a:ea typeface="+mn-ea"/>
                <a:cs typeface="+mn-cs"/>
              </a:defRPr>
            </a:lvl9pPr>
          </a:lstStyle>
          <a:p>
            <a:pPr algn="ctr"/>
            <a:endParaRPr lang="en-US"/>
          </a:p>
        </p:txBody>
      </p:sp>
      <p:sp>
        <p:nvSpPr>
          <p:cNvPr id="49" name="Rectangle 48"/>
          <p:cNvSpPr/>
          <p:nvPr/>
        </p:nvSpPr>
        <p:spPr>
          <a:xfrm>
            <a:off x="3591712" y="969169"/>
            <a:ext cx="5433123" cy="5744726"/>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40682145"/>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Methodology</a:t>
            </a:r>
            <a:endParaRPr lang="en-US" dirty="0"/>
          </a:p>
        </p:txBody>
      </p:sp>
      <p:sp>
        <p:nvSpPr>
          <p:cNvPr id="4" name="Rounded Rectangle 3"/>
          <p:cNvSpPr/>
          <p:nvPr/>
        </p:nvSpPr>
        <p:spPr>
          <a:xfrm>
            <a:off x="1277476" y="14884486"/>
            <a:ext cx="4166873" cy="898960"/>
          </a:xfrm>
          <a:prstGeom prst="roundRect">
            <a:avLst/>
          </a:prstGeom>
          <a:solidFill>
            <a:schemeClr val="accent3">
              <a:lumMod val="75000"/>
              <a:lumOff val="2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dirty="0" smtClean="0"/>
              <a:t>Data Acquisition</a:t>
            </a:r>
            <a:endParaRPr lang="en-US" sz="3500" b="1" dirty="0"/>
          </a:p>
        </p:txBody>
      </p:sp>
      <p:sp>
        <p:nvSpPr>
          <p:cNvPr id="5" name="Rounded Rectangle 4"/>
          <p:cNvSpPr/>
          <p:nvPr/>
        </p:nvSpPr>
        <p:spPr>
          <a:xfrm>
            <a:off x="6661479" y="14884485"/>
            <a:ext cx="5196930" cy="898960"/>
          </a:xfrm>
          <a:prstGeom prst="round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dirty="0" smtClean="0"/>
              <a:t>Data Processing</a:t>
            </a:r>
            <a:endParaRPr lang="en-US" sz="3500" b="1" dirty="0"/>
          </a:p>
        </p:txBody>
      </p:sp>
      <p:sp>
        <p:nvSpPr>
          <p:cNvPr id="6" name="Rounded Rectangle 5"/>
          <p:cNvSpPr/>
          <p:nvPr/>
        </p:nvSpPr>
        <p:spPr>
          <a:xfrm>
            <a:off x="13141680" y="14884484"/>
            <a:ext cx="4484450" cy="898960"/>
          </a:xfrm>
          <a:prstGeom prst="round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dirty="0" smtClean="0"/>
              <a:t>Data Analysis</a:t>
            </a:r>
            <a:endParaRPr lang="en-US" sz="3500" b="1" dirty="0"/>
          </a:p>
        </p:txBody>
      </p:sp>
      <p:sp>
        <p:nvSpPr>
          <p:cNvPr id="7" name="Rounded Rectangle 6"/>
          <p:cNvSpPr/>
          <p:nvPr/>
        </p:nvSpPr>
        <p:spPr>
          <a:xfrm>
            <a:off x="1277477" y="15957407"/>
            <a:ext cx="4139966" cy="297301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t>Land Cover</a:t>
            </a:r>
          </a:p>
          <a:p>
            <a:pPr algn="ctr"/>
            <a:r>
              <a:rPr lang="en-US" sz="2600" dirty="0" smtClean="0"/>
              <a:t>Landsat 7 ETM+</a:t>
            </a:r>
          </a:p>
          <a:p>
            <a:pPr algn="ctr"/>
            <a:endParaRPr lang="en-US" sz="2600" dirty="0" smtClean="0"/>
          </a:p>
          <a:p>
            <a:pPr algn="ctr"/>
            <a:r>
              <a:rPr lang="en-US" sz="2600" dirty="0" smtClean="0"/>
              <a:t>National Land Cover Database (2011)</a:t>
            </a:r>
          </a:p>
          <a:p>
            <a:pPr algn="ctr"/>
            <a:endParaRPr lang="en-US" sz="2600" dirty="0"/>
          </a:p>
          <a:p>
            <a:pPr algn="ctr"/>
            <a:r>
              <a:rPr lang="en-US" sz="2600" dirty="0" smtClean="0"/>
              <a:t>Cropland Data Layer</a:t>
            </a:r>
            <a:endParaRPr lang="en-US" sz="2600" dirty="0"/>
          </a:p>
        </p:txBody>
      </p:sp>
      <p:sp>
        <p:nvSpPr>
          <p:cNvPr id="8" name="Rounded Rectangle 7"/>
          <p:cNvSpPr/>
          <p:nvPr/>
        </p:nvSpPr>
        <p:spPr>
          <a:xfrm>
            <a:off x="6713897" y="15947677"/>
            <a:ext cx="5171472" cy="149450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t>Land Cover Classes and Crop Types Identification</a:t>
            </a:r>
            <a:endParaRPr lang="en-US" sz="2800" dirty="0"/>
          </a:p>
        </p:txBody>
      </p:sp>
      <p:sp>
        <p:nvSpPr>
          <p:cNvPr id="9" name="Rounded Rectangle 8"/>
          <p:cNvSpPr/>
          <p:nvPr/>
        </p:nvSpPr>
        <p:spPr>
          <a:xfrm>
            <a:off x="6667093" y="18687536"/>
            <a:ext cx="5171472" cy="121520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t>Point Source Contaminant Assessment </a:t>
            </a:r>
            <a:endParaRPr lang="en-US" sz="2800" dirty="0"/>
          </a:p>
        </p:txBody>
      </p:sp>
      <p:sp>
        <p:nvSpPr>
          <p:cNvPr id="10" name="Rounded Rectangle 9"/>
          <p:cNvSpPr/>
          <p:nvPr/>
        </p:nvSpPr>
        <p:spPr>
          <a:xfrm>
            <a:off x="13082148" y="15953388"/>
            <a:ext cx="4484450" cy="146895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smtClean="0"/>
          </a:p>
          <a:p>
            <a:pPr algn="ctr"/>
            <a:r>
              <a:rPr lang="en-US" sz="2800" dirty="0" smtClean="0"/>
              <a:t>Revised Universal Soil Loss Equation (RUSLE)  </a:t>
            </a:r>
          </a:p>
          <a:p>
            <a:pPr algn="ctr"/>
            <a:endParaRPr lang="en-US" sz="2800" dirty="0"/>
          </a:p>
        </p:txBody>
      </p:sp>
      <p:sp>
        <p:nvSpPr>
          <p:cNvPr id="11" name="Rounded Rectangle 10"/>
          <p:cNvSpPr/>
          <p:nvPr/>
        </p:nvSpPr>
        <p:spPr>
          <a:xfrm>
            <a:off x="1277476" y="19128738"/>
            <a:ext cx="4166873" cy="112782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t>Water Sampling Sites</a:t>
            </a:r>
          </a:p>
          <a:p>
            <a:pPr algn="ctr"/>
            <a:r>
              <a:rPr lang="en-US" sz="2600" dirty="0" smtClean="0"/>
              <a:t>Denver Water</a:t>
            </a:r>
          </a:p>
        </p:txBody>
      </p:sp>
      <p:sp>
        <p:nvSpPr>
          <p:cNvPr id="12" name="Down Arrow 11"/>
          <p:cNvSpPr/>
          <p:nvPr/>
        </p:nvSpPr>
        <p:spPr>
          <a:xfrm>
            <a:off x="8823998" y="17682593"/>
            <a:ext cx="610182" cy="844686"/>
          </a:xfrm>
          <a:prstGeom prst="down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13" name="Rounded Rectangle 12"/>
          <p:cNvSpPr/>
          <p:nvPr/>
        </p:nvSpPr>
        <p:spPr>
          <a:xfrm>
            <a:off x="13145262" y="20914746"/>
            <a:ext cx="4484450" cy="137183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smtClean="0"/>
          </a:p>
          <a:p>
            <a:pPr algn="ctr"/>
            <a:r>
              <a:rPr lang="en-US" sz="2800" dirty="0" smtClean="0"/>
              <a:t>Mapping potential areas for water sampling sites</a:t>
            </a:r>
          </a:p>
          <a:p>
            <a:pPr algn="ctr"/>
            <a:endParaRPr lang="en-US" sz="2800" dirty="0"/>
          </a:p>
        </p:txBody>
      </p:sp>
      <p:sp>
        <p:nvSpPr>
          <p:cNvPr id="14" name="Rounded Rectangle 13"/>
          <p:cNvSpPr/>
          <p:nvPr/>
        </p:nvSpPr>
        <p:spPr>
          <a:xfrm>
            <a:off x="1277475" y="21398607"/>
            <a:ext cx="4166873" cy="88532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t>Soil Types</a:t>
            </a:r>
          </a:p>
          <a:p>
            <a:pPr algn="ctr"/>
            <a:r>
              <a:rPr lang="en-US" sz="2600" dirty="0" smtClean="0"/>
              <a:t> USDA</a:t>
            </a:r>
          </a:p>
        </p:txBody>
      </p:sp>
      <p:sp>
        <p:nvSpPr>
          <p:cNvPr id="15" name="Rounded Rectangle 14"/>
          <p:cNvSpPr/>
          <p:nvPr/>
        </p:nvSpPr>
        <p:spPr>
          <a:xfrm>
            <a:off x="1325366" y="20437092"/>
            <a:ext cx="4166873" cy="7921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t>Wildfires</a:t>
            </a:r>
          </a:p>
          <a:p>
            <a:pPr algn="ctr"/>
            <a:r>
              <a:rPr lang="en-US" sz="2600" dirty="0" smtClean="0"/>
              <a:t>Denver Water</a:t>
            </a:r>
          </a:p>
        </p:txBody>
      </p:sp>
      <p:sp>
        <p:nvSpPr>
          <p:cNvPr id="16" name="Rounded Rectangle 15"/>
          <p:cNvSpPr/>
          <p:nvPr/>
        </p:nvSpPr>
        <p:spPr>
          <a:xfrm>
            <a:off x="13105574" y="18590372"/>
            <a:ext cx="4484450" cy="121315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smtClean="0"/>
          </a:p>
          <a:p>
            <a:pPr algn="ctr"/>
            <a:r>
              <a:rPr lang="en-US" sz="2800" dirty="0" smtClean="0"/>
              <a:t>Risk Areas Classification and Validation </a:t>
            </a:r>
          </a:p>
          <a:p>
            <a:pPr algn="ctr"/>
            <a:endParaRPr lang="en-US" sz="2800" dirty="0"/>
          </a:p>
        </p:txBody>
      </p:sp>
      <p:sp>
        <p:nvSpPr>
          <p:cNvPr id="17" name="Down Arrow 16"/>
          <p:cNvSpPr/>
          <p:nvPr/>
        </p:nvSpPr>
        <p:spPr>
          <a:xfrm>
            <a:off x="14969315" y="17636561"/>
            <a:ext cx="610182" cy="844686"/>
          </a:xfrm>
          <a:prstGeom prst="down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18" name="Down Arrow 17"/>
          <p:cNvSpPr/>
          <p:nvPr/>
        </p:nvSpPr>
        <p:spPr>
          <a:xfrm>
            <a:off x="14969319" y="19958217"/>
            <a:ext cx="610182" cy="844686"/>
          </a:xfrm>
          <a:prstGeom prst="down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19" name="Rounded Rectangle 18"/>
          <p:cNvSpPr/>
          <p:nvPr/>
        </p:nvSpPr>
        <p:spPr>
          <a:xfrm>
            <a:off x="1429876" y="15036886"/>
            <a:ext cx="4166873" cy="898960"/>
          </a:xfrm>
          <a:prstGeom prst="roundRect">
            <a:avLst/>
          </a:prstGeom>
          <a:solidFill>
            <a:schemeClr val="accent3">
              <a:lumMod val="75000"/>
              <a:lumOff val="2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dirty="0" smtClean="0"/>
              <a:t>Data Acquisition</a:t>
            </a:r>
            <a:endParaRPr lang="en-US" sz="3500" b="1" dirty="0"/>
          </a:p>
        </p:txBody>
      </p:sp>
      <p:sp>
        <p:nvSpPr>
          <p:cNvPr id="20" name="Rounded Rectangle 19"/>
          <p:cNvSpPr/>
          <p:nvPr/>
        </p:nvSpPr>
        <p:spPr>
          <a:xfrm>
            <a:off x="6813879" y="15036885"/>
            <a:ext cx="5196930" cy="898960"/>
          </a:xfrm>
          <a:prstGeom prst="round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dirty="0" smtClean="0"/>
              <a:t>Data Processing</a:t>
            </a:r>
            <a:endParaRPr lang="en-US" sz="3500" b="1" dirty="0"/>
          </a:p>
        </p:txBody>
      </p:sp>
      <p:sp>
        <p:nvSpPr>
          <p:cNvPr id="21" name="Rounded Rectangle 20"/>
          <p:cNvSpPr/>
          <p:nvPr/>
        </p:nvSpPr>
        <p:spPr>
          <a:xfrm>
            <a:off x="13294080" y="15036884"/>
            <a:ext cx="4484450" cy="898960"/>
          </a:xfrm>
          <a:prstGeom prst="round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dirty="0" smtClean="0"/>
              <a:t>Data Analysis</a:t>
            </a:r>
            <a:endParaRPr lang="en-US" sz="3500" b="1" dirty="0"/>
          </a:p>
        </p:txBody>
      </p:sp>
      <p:sp>
        <p:nvSpPr>
          <p:cNvPr id="22" name="Rounded Rectangle 21"/>
          <p:cNvSpPr/>
          <p:nvPr/>
        </p:nvSpPr>
        <p:spPr>
          <a:xfrm>
            <a:off x="1429877" y="16109807"/>
            <a:ext cx="4139966" cy="297301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t>Land Cover</a:t>
            </a:r>
          </a:p>
          <a:p>
            <a:pPr algn="ctr"/>
            <a:r>
              <a:rPr lang="en-US" sz="2600" dirty="0" smtClean="0"/>
              <a:t>Landsat 7 ETM+</a:t>
            </a:r>
          </a:p>
          <a:p>
            <a:pPr algn="ctr"/>
            <a:endParaRPr lang="en-US" sz="2600" dirty="0" smtClean="0"/>
          </a:p>
          <a:p>
            <a:pPr algn="ctr"/>
            <a:r>
              <a:rPr lang="en-US" sz="2600" dirty="0" smtClean="0"/>
              <a:t>National Land Cover Database (2011)</a:t>
            </a:r>
          </a:p>
          <a:p>
            <a:pPr algn="ctr"/>
            <a:endParaRPr lang="en-US" sz="2600" dirty="0"/>
          </a:p>
          <a:p>
            <a:pPr algn="ctr"/>
            <a:r>
              <a:rPr lang="en-US" sz="2600" dirty="0" smtClean="0"/>
              <a:t>Cropland Data Layer</a:t>
            </a:r>
            <a:endParaRPr lang="en-US" sz="2600" dirty="0"/>
          </a:p>
        </p:txBody>
      </p:sp>
      <p:sp>
        <p:nvSpPr>
          <p:cNvPr id="23" name="Rounded Rectangle 22"/>
          <p:cNvSpPr/>
          <p:nvPr/>
        </p:nvSpPr>
        <p:spPr>
          <a:xfrm>
            <a:off x="6866297" y="16100077"/>
            <a:ext cx="5171472" cy="149450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t>Land Cover Classes and Crop Types Identification</a:t>
            </a:r>
            <a:endParaRPr lang="en-US" sz="2800" dirty="0"/>
          </a:p>
        </p:txBody>
      </p:sp>
      <p:sp>
        <p:nvSpPr>
          <p:cNvPr id="24" name="Rounded Rectangle 23"/>
          <p:cNvSpPr/>
          <p:nvPr/>
        </p:nvSpPr>
        <p:spPr>
          <a:xfrm>
            <a:off x="6819493" y="18839936"/>
            <a:ext cx="5171472" cy="121520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t>Point Source Contaminant Assessment </a:t>
            </a:r>
            <a:endParaRPr lang="en-US" sz="2800" dirty="0"/>
          </a:p>
        </p:txBody>
      </p:sp>
      <p:sp>
        <p:nvSpPr>
          <p:cNvPr id="25" name="Rounded Rectangle 24"/>
          <p:cNvSpPr/>
          <p:nvPr/>
        </p:nvSpPr>
        <p:spPr>
          <a:xfrm>
            <a:off x="13234548" y="16105788"/>
            <a:ext cx="4484450" cy="146895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smtClean="0"/>
          </a:p>
          <a:p>
            <a:pPr algn="ctr"/>
            <a:r>
              <a:rPr lang="en-US" sz="2800" dirty="0" smtClean="0"/>
              <a:t>Revised Universal Soil Loss Equation (RUSLE)  </a:t>
            </a:r>
          </a:p>
          <a:p>
            <a:pPr algn="ctr"/>
            <a:endParaRPr lang="en-US" sz="2800" dirty="0"/>
          </a:p>
        </p:txBody>
      </p:sp>
      <p:sp>
        <p:nvSpPr>
          <p:cNvPr id="26" name="Rounded Rectangle 25"/>
          <p:cNvSpPr/>
          <p:nvPr/>
        </p:nvSpPr>
        <p:spPr>
          <a:xfrm>
            <a:off x="1429876" y="19281138"/>
            <a:ext cx="4166873" cy="112782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t>Water Sampling Sites</a:t>
            </a:r>
          </a:p>
          <a:p>
            <a:pPr algn="ctr"/>
            <a:r>
              <a:rPr lang="en-US" sz="2600" dirty="0" smtClean="0"/>
              <a:t>Denver Water</a:t>
            </a:r>
          </a:p>
        </p:txBody>
      </p:sp>
      <p:sp>
        <p:nvSpPr>
          <p:cNvPr id="27" name="Down Arrow 26"/>
          <p:cNvSpPr/>
          <p:nvPr/>
        </p:nvSpPr>
        <p:spPr>
          <a:xfrm>
            <a:off x="8976398" y="17834993"/>
            <a:ext cx="610182" cy="844686"/>
          </a:xfrm>
          <a:prstGeom prst="down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28" name="Rounded Rectangle 27"/>
          <p:cNvSpPr/>
          <p:nvPr/>
        </p:nvSpPr>
        <p:spPr>
          <a:xfrm>
            <a:off x="13297662" y="21067146"/>
            <a:ext cx="4484450" cy="137183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smtClean="0"/>
          </a:p>
          <a:p>
            <a:pPr algn="ctr"/>
            <a:r>
              <a:rPr lang="en-US" sz="2800" dirty="0" smtClean="0"/>
              <a:t>Mapping potential areas for water sampling sites</a:t>
            </a:r>
          </a:p>
          <a:p>
            <a:pPr algn="ctr"/>
            <a:endParaRPr lang="en-US" sz="2800" dirty="0"/>
          </a:p>
        </p:txBody>
      </p:sp>
      <p:sp>
        <p:nvSpPr>
          <p:cNvPr id="29" name="Rounded Rectangle 28"/>
          <p:cNvSpPr/>
          <p:nvPr/>
        </p:nvSpPr>
        <p:spPr>
          <a:xfrm>
            <a:off x="1429875" y="21551007"/>
            <a:ext cx="4166873" cy="88532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t>Soil Types</a:t>
            </a:r>
          </a:p>
          <a:p>
            <a:pPr algn="ctr"/>
            <a:r>
              <a:rPr lang="en-US" sz="2600" dirty="0" smtClean="0"/>
              <a:t> USDA</a:t>
            </a:r>
          </a:p>
        </p:txBody>
      </p:sp>
      <p:sp>
        <p:nvSpPr>
          <p:cNvPr id="30" name="Rounded Rectangle 29"/>
          <p:cNvSpPr/>
          <p:nvPr/>
        </p:nvSpPr>
        <p:spPr>
          <a:xfrm>
            <a:off x="1477766" y="20589492"/>
            <a:ext cx="4166873" cy="7921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t>Wildfires</a:t>
            </a:r>
          </a:p>
          <a:p>
            <a:pPr algn="ctr"/>
            <a:r>
              <a:rPr lang="en-US" sz="2600" dirty="0" smtClean="0"/>
              <a:t>Denver Water</a:t>
            </a:r>
          </a:p>
        </p:txBody>
      </p:sp>
      <p:sp>
        <p:nvSpPr>
          <p:cNvPr id="31" name="Rounded Rectangle 30"/>
          <p:cNvSpPr/>
          <p:nvPr/>
        </p:nvSpPr>
        <p:spPr>
          <a:xfrm>
            <a:off x="13257974" y="18742772"/>
            <a:ext cx="4484450" cy="121315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smtClean="0"/>
          </a:p>
          <a:p>
            <a:pPr algn="ctr"/>
            <a:r>
              <a:rPr lang="en-US" sz="2800" dirty="0" smtClean="0"/>
              <a:t>Risk Areas Classification and Validation </a:t>
            </a:r>
          </a:p>
          <a:p>
            <a:pPr algn="ctr"/>
            <a:endParaRPr lang="en-US" sz="2800" dirty="0"/>
          </a:p>
        </p:txBody>
      </p:sp>
      <p:sp>
        <p:nvSpPr>
          <p:cNvPr id="32" name="Down Arrow 31"/>
          <p:cNvSpPr/>
          <p:nvPr/>
        </p:nvSpPr>
        <p:spPr>
          <a:xfrm>
            <a:off x="15121715" y="17788961"/>
            <a:ext cx="610182" cy="844686"/>
          </a:xfrm>
          <a:prstGeom prst="down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33" name="Down Arrow 32"/>
          <p:cNvSpPr/>
          <p:nvPr/>
        </p:nvSpPr>
        <p:spPr>
          <a:xfrm>
            <a:off x="15121719" y="20110617"/>
            <a:ext cx="610182" cy="844686"/>
          </a:xfrm>
          <a:prstGeom prst="down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34" name="Rounded Rectangle 33"/>
          <p:cNvSpPr/>
          <p:nvPr/>
        </p:nvSpPr>
        <p:spPr>
          <a:xfrm>
            <a:off x="283946" y="1097593"/>
            <a:ext cx="3024044" cy="799392"/>
          </a:xfrm>
          <a:prstGeom prst="roundRect">
            <a:avLst/>
          </a:prstGeom>
          <a:solidFill>
            <a:schemeClr val="accent3">
              <a:lumMod val="75000"/>
              <a:lumOff val="2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pPr algn="ctr"/>
            <a:r>
              <a:rPr lang="en-US" sz="2800" b="1" dirty="0" smtClean="0"/>
              <a:t>Data </a:t>
            </a:r>
          </a:p>
          <a:p>
            <a:pPr algn="ctr"/>
            <a:r>
              <a:rPr lang="en-US" sz="2800" b="1" dirty="0" smtClean="0"/>
              <a:t>Acquisition</a:t>
            </a:r>
            <a:endParaRPr lang="en-US" sz="2800" b="1" dirty="0"/>
          </a:p>
        </p:txBody>
      </p:sp>
      <p:sp>
        <p:nvSpPr>
          <p:cNvPr id="35" name="Rounded Rectangle 34"/>
          <p:cNvSpPr/>
          <p:nvPr/>
        </p:nvSpPr>
        <p:spPr>
          <a:xfrm>
            <a:off x="3684251" y="1076423"/>
            <a:ext cx="2398683" cy="820846"/>
          </a:xfrm>
          <a:prstGeom prst="round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pPr algn="ctr"/>
            <a:r>
              <a:rPr lang="en-US" sz="2800" b="1" dirty="0" smtClean="0"/>
              <a:t>Data </a:t>
            </a:r>
          </a:p>
          <a:p>
            <a:pPr algn="ctr"/>
            <a:r>
              <a:rPr lang="en-US" sz="2800" b="1" dirty="0" smtClean="0"/>
              <a:t>Processing</a:t>
            </a:r>
            <a:endParaRPr lang="en-US" sz="2800" b="1" dirty="0"/>
          </a:p>
        </p:txBody>
      </p:sp>
      <p:sp>
        <p:nvSpPr>
          <p:cNvPr id="36" name="Rounded Rectangle 35"/>
          <p:cNvSpPr/>
          <p:nvPr/>
        </p:nvSpPr>
        <p:spPr>
          <a:xfrm>
            <a:off x="6427843" y="1076423"/>
            <a:ext cx="2461395" cy="820846"/>
          </a:xfrm>
          <a:prstGeom prst="round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pPr algn="ctr"/>
            <a:r>
              <a:rPr lang="en-US" sz="2800" b="1" dirty="0" smtClean="0"/>
              <a:t>Data </a:t>
            </a:r>
          </a:p>
          <a:p>
            <a:pPr algn="ctr"/>
            <a:r>
              <a:rPr lang="en-US" sz="2800" b="1" dirty="0" smtClean="0"/>
              <a:t>Analysis</a:t>
            </a:r>
            <a:endParaRPr lang="en-US" sz="2800" b="1" dirty="0"/>
          </a:p>
        </p:txBody>
      </p:sp>
      <p:sp>
        <p:nvSpPr>
          <p:cNvPr id="37" name="Rounded Rectangle 36"/>
          <p:cNvSpPr/>
          <p:nvPr/>
        </p:nvSpPr>
        <p:spPr>
          <a:xfrm>
            <a:off x="205556" y="1992547"/>
            <a:ext cx="3118110" cy="2209668"/>
          </a:xfrm>
          <a:prstGeom prst="roundRect">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pPr algn="ctr"/>
            <a:r>
              <a:rPr lang="en-US" sz="2200" b="1" dirty="0" smtClean="0">
                <a:solidFill>
                  <a:srgbClr val="000000"/>
                </a:solidFill>
              </a:rPr>
              <a:t>Land Cover</a:t>
            </a:r>
          </a:p>
          <a:p>
            <a:pPr algn="ctr"/>
            <a:r>
              <a:rPr lang="en-US" sz="2000" dirty="0" smtClean="0">
                <a:solidFill>
                  <a:srgbClr val="000000"/>
                </a:solidFill>
              </a:rPr>
              <a:t>Landsat 7 ETM+</a:t>
            </a:r>
          </a:p>
          <a:p>
            <a:pPr algn="ctr"/>
            <a:endParaRPr lang="en-US" sz="2000" dirty="0" smtClean="0">
              <a:solidFill>
                <a:srgbClr val="000000"/>
              </a:solidFill>
            </a:endParaRPr>
          </a:p>
          <a:p>
            <a:pPr algn="ctr"/>
            <a:r>
              <a:rPr lang="en-US" sz="2000" dirty="0" smtClean="0">
                <a:solidFill>
                  <a:srgbClr val="000000"/>
                </a:solidFill>
              </a:rPr>
              <a:t>National Land Cover Database (2011)</a:t>
            </a:r>
          </a:p>
          <a:p>
            <a:pPr algn="ctr"/>
            <a:endParaRPr lang="en-US" sz="2000" dirty="0">
              <a:solidFill>
                <a:srgbClr val="000000"/>
              </a:solidFill>
            </a:endParaRPr>
          </a:p>
          <a:p>
            <a:pPr algn="ctr"/>
            <a:r>
              <a:rPr lang="en-US" sz="2000" dirty="0" smtClean="0">
                <a:solidFill>
                  <a:srgbClr val="000000"/>
                </a:solidFill>
              </a:rPr>
              <a:t>Cropland Data Layer</a:t>
            </a:r>
            <a:endParaRPr lang="en-US" sz="2000" dirty="0">
              <a:solidFill>
                <a:srgbClr val="000000"/>
              </a:solidFill>
            </a:endParaRPr>
          </a:p>
        </p:txBody>
      </p:sp>
      <p:sp>
        <p:nvSpPr>
          <p:cNvPr id="38" name="Rounded Rectangle 37"/>
          <p:cNvSpPr/>
          <p:nvPr/>
        </p:nvSpPr>
        <p:spPr>
          <a:xfrm>
            <a:off x="3689398" y="1992547"/>
            <a:ext cx="2384988" cy="1494506"/>
          </a:xfrm>
          <a:prstGeom prst="roundRect">
            <a:avLst/>
          </a:prstGeom>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pPr algn="ctr"/>
            <a:r>
              <a:rPr lang="en-US" sz="2000" dirty="0" smtClean="0">
                <a:solidFill>
                  <a:schemeClr val="tx1"/>
                </a:solidFill>
              </a:rPr>
              <a:t>Land Cover Classes and Crop Types Identification</a:t>
            </a:r>
            <a:endParaRPr lang="en-US" sz="2000" dirty="0">
              <a:solidFill>
                <a:schemeClr val="tx1"/>
              </a:solidFill>
            </a:endParaRPr>
          </a:p>
        </p:txBody>
      </p:sp>
      <p:sp>
        <p:nvSpPr>
          <p:cNvPr id="39" name="Rounded Rectangle 38"/>
          <p:cNvSpPr/>
          <p:nvPr/>
        </p:nvSpPr>
        <p:spPr>
          <a:xfrm>
            <a:off x="3716269" y="4300220"/>
            <a:ext cx="2384760" cy="1108470"/>
          </a:xfrm>
          <a:prstGeom prst="roundRect">
            <a:avLst/>
          </a:prstGeom>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pPr algn="ctr"/>
            <a:r>
              <a:rPr lang="en-US" sz="2000" dirty="0" smtClean="0">
                <a:solidFill>
                  <a:schemeClr val="tx1"/>
                </a:solidFill>
              </a:rPr>
              <a:t>Point Source Contaminant Assessment </a:t>
            </a:r>
            <a:endParaRPr lang="en-US" sz="2000" dirty="0">
              <a:solidFill>
                <a:schemeClr val="tx1"/>
              </a:solidFill>
            </a:endParaRPr>
          </a:p>
        </p:txBody>
      </p:sp>
      <p:sp>
        <p:nvSpPr>
          <p:cNvPr id="40" name="Rounded Rectangle 39"/>
          <p:cNvSpPr/>
          <p:nvPr/>
        </p:nvSpPr>
        <p:spPr>
          <a:xfrm>
            <a:off x="6385086" y="1992547"/>
            <a:ext cx="2571139" cy="1387732"/>
          </a:xfrm>
          <a:prstGeom prst="roundRect">
            <a:avLst/>
          </a:prstGeom>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pPr algn="ctr"/>
            <a:endParaRPr lang="en-US" sz="2000" dirty="0" smtClean="0">
              <a:solidFill>
                <a:schemeClr val="tx1"/>
              </a:solidFill>
            </a:endParaRPr>
          </a:p>
          <a:p>
            <a:pPr algn="ctr"/>
            <a:r>
              <a:rPr lang="en-US" sz="2000" dirty="0" smtClean="0">
                <a:solidFill>
                  <a:schemeClr val="tx1"/>
                </a:solidFill>
              </a:rPr>
              <a:t>Revised Universal Soil Loss Equation (RUSLE)  </a:t>
            </a:r>
          </a:p>
          <a:p>
            <a:pPr algn="ctr"/>
            <a:endParaRPr lang="en-US" sz="2000" dirty="0">
              <a:solidFill>
                <a:schemeClr val="tx1"/>
              </a:solidFill>
            </a:endParaRPr>
          </a:p>
        </p:txBody>
      </p:sp>
      <p:sp>
        <p:nvSpPr>
          <p:cNvPr id="41" name="Rounded Rectangle 40"/>
          <p:cNvSpPr/>
          <p:nvPr/>
        </p:nvSpPr>
        <p:spPr>
          <a:xfrm>
            <a:off x="219488" y="4301483"/>
            <a:ext cx="3104178" cy="825848"/>
          </a:xfrm>
          <a:prstGeom prst="roundRect">
            <a:avLst/>
          </a:prstGeom>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pPr algn="ctr"/>
            <a:r>
              <a:rPr lang="en-US" sz="2200" b="1" dirty="0" smtClean="0">
                <a:solidFill>
                  <a:schemeClr val="tx1"/>
                </a:solidFill>
              </a:rPr>
              <a:t>Water Sampling Sites</a:t>
            </a:r>
          </a:p>
          <a:p>
            <a:pPr algn="ctr"/>
            <a:r>
              <a:rPr lang="en-US" sz="2000" dirty="0" smtClean="0">
                <a:solidFill>
                  <a:schemeClr val="tx1"/>
                </a:solidFill>
              </a:rPr>
              <a:t>Denver Water</a:t>
            </a:r>
          </a:p>
        </p:txBody>
      </p:sp>
      <p:sp>
        <p:nvSpPr>
          <p:cNvPr id="42" name="Down Arrow 41"/>
          <p:cNvSpPr/>
          <p:nvPr/>
        </p:nvSpPr>
        <p:spPr>
          <a:xfrm>
            <a:off x="4610334" y="3593231"/>
            <a:ext cx="415460" cy="641295"/>
          </a:xfrm>
          <a:prstGeom prst="downArrow">
            <a:avLst/>
          </a:prstGeom>
        </p:spPr>
        <p:style>
          <a:lnRef idx="1">
            <a:schemeClr val="accent1"/>
          </a:lnRef>
          <a:fillRef idx="2">
            <a:schemeClr val="accent1"/>
          </a:fillRef>
          <a:effectRef idx="1">
            <a:schemeClr val="accent1"/>
          </a:effectRef>
          <a:fontRef idx="minor">
            <a:schemeClr val="dk1"/>
          </a:fontRef>
        </p:style>
        <p:txBody>
          <a:bodyPr rtlCol="0" anchor="ctr"/>
          <a:lstStyle>
            <a:defPPr>
              <a:defRPr lang="en-US"/>
            </a:defPPr>
            <a:lvl1pPr marL="0" algn="l" defTabSz="3072384" rtl="0" eaLnBrk="1" latinLnBrk="0" hangingPunct="1">
              <a:defRPr sz="6048" kern="1200">
                <a:solidFill>
                  <a:schemeClr val="dk1"/>
                </a:solidFill>
                <a:latin typeface="+mn-lt"/>
                <a:ea typeface="+mn-ea"/>
                <a:cs typeface="+mn-cs"/>
              </a:defRPr>
            </a:lvl1pPr>
            <a:lvl2pPr marL="1536192" algn="l" defTabSz="3072384" rtl="0" eaLnBrk="1" latinLnBrk="0" hangingPunct="1">
              <a:defRPr sz="6048" kern="1200">
                <a:solidFill>
                  <a:schemeClr val="dk1"/>
                </a:solidFill>
                <a:latin typeface="+mn-lt"/>
                <a:ea typeface="+mn-ea"/>
                <a:cs typeface="+mn-cs"/>
              </a:defRPr>
            </a:lvl2pPr>
            <a:lvl3pPr marL="3072384" algn="l" defTabSz="3072384" rtl="0" eaLnBrk="1" latinLnBrk="0" hangingPunct="1">
              <a:defRPr sz="6048" kern="1200">
                <a:solidFill>
                  <a:schemeClr val="dk1"/>
                </a:solidFill>
                <a:latin typeface="+mn-lt"/>
                <a:ea typeface="+mn-ea"/>
                <a:cs typeface="+mn-cs"/>
              </a:defRPr>
            </a:lvl3pPr>
            <a:lvl4pPr marL="4608576" algn="l" defTabSz="3072384" rtl="0" eaLnBrk="1" latinLnBrk="0" hangingPunct="1">
              <a:defRPr sz="6048" kern="1200">
                <a:solidFill>
                  <a:schemeClr val="dk1"/>
                </a:solidFill>
                <a:latin typeface="+mn-lt"/>
                <a:ea typeface="+mn-ea"/>
                <a:cs typeface="+mn-cs"/>
              </a:defRPr>
            </a:lvl4pPr>
            <a:lvl5pPr marL="6144768" algn="l" defTabSz="3072384" rtl="0" eaLnBrk="1" latinLnBrk="0" hangingPunct="1">
              <a:defRPr sz="6048" kern="1200">
                <a:solidFill>
                  <a:schemeClr val="dk1"/>
                </a:solidFill>
                <a:latin typeface="+mn-lt"/>
                <a:ea typeface="+mn-ea"/>
                <a:cs typeface="+mn-cs"/>
              </a:defRPr>
            </a:lvl5pPr>
            <a:lvl6pPr marL="7680960" algn="l" defTabSz="3072384" rtl="0" eaLnBrk="1" latinLnBrk="0" hangingPunct="1">
              <a:defRPr sz="6048" kern="1200">
                <a:solidFill>
                  <a:schemeClr val="dk1"/>
                </a:solidFill>
                <a:latin typeface="+mn-lt"/>
                <a:ea typeface="+mn-ea"/>
                <a:cs typeface="+mn-cs"/>
              </a:defRPr>
            </a:lvl6pPr>
            <a:lvl7pPr marL="9217152" algn="l" defTabSz="3072384" rtl="0" eaLnBrk="1" latinLnBrk="0" hangingPunct="1">
              <a:defRPr sz="6048" kern="1200">
                <a:solidFill>
                  <a:schemeClr val="dk1"/>
                </a:solidFill>
                <a:latin typeface="+mn-lt"/>
                <a:ea typeface="+mn-ea"/>
                <a:cs typeface="+mn-cs"/>
              </a:defRPr>
            </a:lvl7pPr>
            <a:lvl8pPr marL="10753344" algn="l" defTabSz="3072384" rtl="0" eaLnBrk="1" latinLnBrk="0" hangingPunct="1">
              <a:defRPr sz="6048" kern="1200">
                <a:solidFill>
                  <a:schemeClr val="dk1"/>
                </a:solidFill>
                <a:latin typeface="+mn-lt"/>
                <a:ea typeface="+mn-ea"/>
                <a:cs typeface="+mn-cs"/>
              </a:defRPr>
            </a:lvl8pPr>
            <a:lvl9pPr marL="12289536" algn="l" defTabSz="3072384" rtl="0" eaLnBrk="1" latinLnBrk="0" hangingPunct="1">
              <a:defRPr sz="6048" kern="1200">
                <a:solidFill>
                  <a:schemeClr val="dk1"/>
                </a:solidFill>
                <a:latin typeface="+mn-lt"/>
                <a:ea typeface="+mn-ea"/>
                <a:cs typeface="+mn-cs"/>
              </a:defRPr>
            </a:lvl9pPr>
          </a:lstStyle>
          <a:p>
            <a:pPr algn="ctr"/>
            <a:endParaRPr lang="en-US"/>
          </a:p>
        </p:txBody>
      </p:sp>
      <p:sp>
        <p:nvSpPr>
          <p:cNvPr id="43" name="Rounded Rectangle 42"/>
          <p:cNvSpPr/>
          <p:nvPr/>
        </p:nvSpPr>
        <p:spPr>
          <a:xfrm>
            <a:off x="6427843" y="5326835"/>
            <a:ext cx="2569599" cy="1371838"/>
          </a:xfrm>
          <a:prstGeom prst="roundRect">
            <a:avLst/>
          </a:prstGeom>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pPr algn="ctr"/>
            <a:endParaRPr lang="en-US" sz="2000" dirty="0" smtClean="0">
              <a:solidFill>
                <a:schemeClr val="tx1"/>
              </a:solidFill>
            </a:endParaRPr>
          </a:p>
          <a:p>
            <a:pPr algn="ctr"/>
            <a:r>
              <a:rPr lang="en-US" sz="2000" dirty="0" smtClean="0">
                <a:solidFill>
                  <a:schemeClr val="tx1"/>
                </a:solidFill>
              </a:rPr>
              <a:t>Mapping potential areas for water sampling sites</a:t>
            </a:r>
          </a:p>
          <a:p>
            <a:pPr algn="ctr"/>
            <a:endParaRPr lang="en-US" sz="2000" dirty="0">
              <a:solidFill>
                <a:schemeClr val="tx1"/>
              </a:solidFill>
            </a:endParaRPr>
          </a:p>
        </p:txBody>
      </p:sp>
      <p:sp>
        <p:nvSpPr>
          <p:cNvPr id="44" name="Rounded Rectangle 43"/>
          <p:cNvSpPr/>
          <p:nvPr/>
        </p:nvSpPr>
        <p:spPr>
          <a:xfrm>
            <a:off x="282198" y="5972680"/>
            <a:ext cx="3025790" cy="722641"/>
          </a:xfrm>
          <a:prstGeom prst="roundRect">
            <a:avLst/>
          </a:prstGeom>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pPr algn="ctr"/>
            <a:r>
              <a:rPr lang="en-US" sz="2200" b="1" dirty="0" smtClean="0">
                <a:solidFill>
                  <a:schemeClr val="tx1"/>
                </a:solidFill>
              </a:rPr>
              <a:t>Soil Types</a:t>
            </a:r>
          </a:p>
          <a:p>
            <a:pPr algn="ctr"/>
            <a:r>
              <a:rPr lang="en-US" sz="2600" dirty="0" smtClean="0">
                <a:solidFill>
                  <a:schemeClr val="tx1"/>
                </a:solidFill>
              </a:rPr>
              <a:t> </a:t>
            </a:r>
            <a:r>
              <a:rPr lang="en-US" sz="2000" dirty="0" smtClean="0">
                <a:solidFill>
                  <a:schemeClr val="tx1"/>
                </a:solidFill>
              </a:rPr>
              <a:t>USDA</a:t>
            </a:r>
          </a:p>
        </p:txBody>
      </p:sp>
      <p:sp>
        <p:nvSpPr>
          <p:cNvPr id="45" name="Rounded Rectangle 44"/>
          <p:cNvSpPr/>
          <p:nvPr/>
        </p:nvSpPr>
        <p:spPr>
          <a:xfrm>
            <a:off x="250843" y="5190050"/>
            <a:ext cx="3072823" cy="741554"/>
          </a:xfrm>
          <a:prstGeom prst="roundRect">
            <a:avLst/>
          </a:prstGeom>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pPr algn="ctr"/>
            <a:r>
              <a:rPr lang="en-US" sz="2200" b="1" dirty="0" smtClean="0">
                <a:solidFill>
                  <a:schemeClr val="tx1"/>
                </a:solidFill>
              </a:rPr>
              <a:t>Wildfires</a:t>
            </a:r>
          </a:p>
          <a:p>
            <a:pPr algn="ctr"/>
            <a:r>
              <a:rPr lang="en-US" sz="2000" dirty="0" smtClean="0">
                <a:solidFill>
                  <a:schemeClr val="tx1"/>
                </a:solidFill>
              </a:rPr>
              <a:t>Denver Water</a:t>
            </a:r>
          </a:p>
        </p:txBody>
      </p:sp>
      <p:sp>
        <p:nvSpPr>
          <p:cNvPr id="46" name="Rounded Rectangle 45"/>
          <p:cNvSpPr/>
          <p:nvPr/>
        </p:nvSpPr>
        <p:spPr>
          <a:xfrm>
            <a:off x="6397366" y="3746979"/>
            <a:ext cx="2546577" cy="1213156"/>
          </a:xfrm>
          <a:prstGeom prst="roundRect">
            <a:avLst/>
          </a:prstGeom>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pPr algn="ctr"/>
            <a:endParaRPr lang="en-US" sz="2000" dirty="0" smtClean="0">
              <a:solidFill>
                <a:schemeClr val="tx1"/>
              </a:solidFill>
            </a:endParaRPr>
          </a:p>
          <a:p>
            <a:pPr algn="ctr"/>
            <a:r>
              <a:rPr lang="en-US" sz="2000" dirty="0" smtClean="0">
                <a:solidFill>
                  <a:schemeClr val="tx1"/>
                </a:solidFill>
              </a:rPr>
              <a:t>Risk Areas Classification and Validation </a:t>
            </a:r>
          </a:p>
          <a:p>
            <a:pPr algn="ctr"/>
            <a:endParaRPr lang="en-US" sz="2000" dirty="0">
              <a:solidFill>
                <a:schemeClr val="tx1"/>
              </a:solidFill>
            </a:endParaRPr>
          </a:p>
        </p:txBody>
      </p:sp>
      <p:sp>
        <p:nvSpPr>
          <p:cNvPr id="47" name="Down Arrow 46"/>
          <p:cNvSpPr/>
          <p:nvPr/>
        </p:nvSpPr>
        <p:spPr>
          <a:xfrm>
            <a:off x="7617390" y="3414109"/>
            <a:ext cx="228986" cy="299039"/>
          </a:xfrm>
          <a:prstGeom prst="downArrow">
            <a:avLst/>
          </a:prstGeom>
        </p:spPr>
        <p:style>
          <a:lnRef idx="1">
            <a:schemeClr val="accent1"/>
          </a:lnRef>
          <a:fillRef idx="2">
            <a:schemeClr val="accent1"/>
          </a:fillRef>
          <a:effectRef idx="1">
            <a:schemeClr val="accent1"/>
          </a:effectRef>
          <a:fontRef idx="minor">
            <a:schemeClr val="dk1"/>
          </a:fontRef>
        </p:style>
        <p:txBody>
          <a:bodyPr rtlCol="0" anchor="ctr"/>
          <a:lstStyle>
            <a:defPPr>
              <a:defRPr lang="en-US"/>
            </a:defPPr>
            <a:lvl1pPr marL="0" algn="l" defTabSz="3072384" rtl="0" eaLnBrk="1" latinLnBrk="0" hangingPunct="1">
              <a:defRPr sz="6048" kern="1200">
                <a:solidFill>
                  <a:schemeClr val="dk1"/>
                </a:solidFill>
                <a:latin typeface="+mn-lt"/>
                <a:ea typeface="+mn-ea"/>
                <a:cs typeface="+mn-cs"/>
              </a:defRPr>
            </a:lvl1pPr>
            <a:lvl2pPr marL="1536192" algn="l" defTabSz="3072384" rtl="0" eaLnBrk="1" latinLnBrk="0" hangingPunct="1">
              <a:defRPr sz="6048" kern="1200">
                <a:solidFill>
                  <a:schemeClr val="dk1"/>
                </a:solidFill>
                <a:latin typeface="+mn-lt"/>
                <a:ea typeface="+mn-ea"/>
                <a:cs typeface="+mn-cs"/>
              </a:defRPr>
            </a:lvl2pPr>
            <a:lvl3pPr marL="3072384" algn="l" defTabSz="3072384" rtl="0" eaLnBrk="1" latinLnBrk="0" hangingPunct="1">
              <a:defRPr sz="6048" kern="1200">
                <a:solidFill>
                  <a:schemeClr val="dk1"/>
                </a:solidFill>
                <a:latin typeface="+mn-lt"/>
                <a:ea typeface="+mn-ea"/>
                <a:cs typeface="+mn-cs"/>
              </a:defRPr>
            </a:lvl3pPr>
            <a:lvl4pPr marL="4608576" algn="l" defTabSz="3072384" rtl="0" eaLnBrk="1" latinLnBrk="0" hangingPunct="1">
              <a:defRPr sz="6048" kern="1200">
                <a:solidFill>
                  <a:schemeClr val="dk1"/>
                </a:solidFill>
                <a:latin typeface="+mn-lt"/>
                <a:ea typeface="+mn-ea"/>
                <a:cs typeface="+mn-cs"/>
              </a:defRPr>
            </a:lvl4pPr>
            <a:lvl5pPr marL="6144768" algn="l" defTabSz="3072384" rtl="0" eaLnBrk="1" latinLnBrk="0" hangingPunct="1">
              <a:defRPr sz="6048" kern="1200">
                <a:solidFill>
                  <a:schemeClr val="dk1"/>
                </a:solidFill>
                <a:latin typeface="+mn-lt"/>
                <a:ea typeface="+mn-ea"/>
                <a:cs typeface="+mn-cs"/>
              </a:defRPr>
            </a:lvl5pPr>
            <a:lvl6pPr marL="7680960" algn="l" defTabSz="3072384" rtl="0" eaLnBrk="1" latinLnBrk="0" hangingPunct="1">
              <a:defRPr sz="6048" kern="1200">
                <a:solidFill>
                  <a:schemeClr val="dk1"/>
                </a:solidFill>
                <a:latin typeface="+mn-lt"/>
                <a:ea typeface="+mn-ea"/>
                <a:cs typeface="+mn-cs"/>
              </a:defRPr>
            </a:lvl6pPr>
            <a:lvl7pPr marL="9217152" algn="l" defTabSz="3072384" rtl="0" eaLnBrk="1" latinLnBrk="0" hangingPunct="1">
              <a:defRPr sz="6048" kern="1200">
                <a:solidFill>
                  <a:schemeClr val="dk1"/>
                </a:solidFill>
                <a:latin typeface="+mn-lt"/>
                <a:ea typeface="+mn-ea"/>
                <a:cs typeface="+mn-cs"/>
              </a:defRPr>
            </a:lvl7pPr>
            <a:lvl8pPr marL="10753344" algn="l" defTabSz="3072384" rtl="0" eaLnBrk="1" latinLnBrk="0" hangingPunct="1">
              <a:defRPr sz="6048" kern="1200">
                <a:solidFill>
                  <a:schemeClr val="dk1"/>
                </a:solidFill>
                <a:latin typeface="+mn-lt"/>
                <a:ea typeface="+mn-ea"/>
                <a:cs typeface="+mn-cs"/>
              </a:defRPr>
            </a:lvl8pPr>
            <a:lvl9pPr marL="12289536" algn="l" defTabSz="3072384" rtl="0" eaLnBrk="1" latinLnBrk="0" hangingPunct="1">
              <a:defRPr sz="6048" kern="1200">
                <a:solidFill>
                  <a:schemeClr val="dk1"/>
                </a:solidFill>
                <a:latin typeface="+mn-lt"/>
                <a:ea typeface="+mn-ea"/>
                <a:cs typeface="+mn-cs"/>
              </a:defRPr>
            </a:lvl9pPr>
          </a:lstStyle>
          <a:p>
            <a:pPr algn="ctr"/>
            <a:endParaRPr lang="en-US"/>
          </a:p>
        </p:txBody>
      </p:sp>
      <p:sp>
        <p:nvSpPr>
          <p:cNvPr id="50" name="Rectangle 49"/>
          <p:cNvSpPr/>
          <p:nvPr/>
        </p:nvSpPr>
        <p:spPr>
          <a:xfrm>
            <a:off x="3506526" y="980303"/>
            <a:ext cx="2777542" cy="5782962"/>
          </a:xfrm>
          <a:prstGeom prst="rect">
            <a:avLst/>
          </a:prstGeom>
          <a:no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Down Arrow 50"/>
          <p:cNvSpPr/>
          <p:nvPr/>
        </p:nvSpPr>
        <p:spPr>
          <a:xfrm>
            <a:off x="7586689" y="5000875"/>
            <a:ext cx="228986" cy="299039"/>
          </a:xfrm>
          <a:prstGeom prst="downArrow">
            <a:avLst/>
          </a:prstGeom>
        </p:spPr>
        <p:style>
          <a:lnRef idx="1">
            <a:schemeClr val="accent1"/>
          </a:lnRef>
          <a:fillRef idx="2">
            <a:schemeClr val="accent1"/>
          </a:fillRef>
          <a:effectRef idx="1">
            <a:schemeClr val="accent1"/>
          </a:effectRef>
          <a:fontRef idx="minor">
            <a:schemeClr val="dk1"/>
          </a:fontRef>
        </p:style>
        <p:txBody>
          <a:bodyPr rtlCol="0" anchor="ctr"/>
          <a:lstStyle>
            <a:defPPr>
              <a:defRPr lang="en-US"/>
            </a:defPPr>
            <a:lvl1pPr marL="0" algn="l" defTabSz="3072384" rtl="0" eaLnBrk="1" latinLnBrk="0" hangingPunct="1">
              <a:defRPr sz="6048" kern="1200">
                <a:solidFill>
                  <a:schemeClr val="dk1"/>
                </a:solidFill>
                <a:latin typeface="+mn-lt"/>
                <a:ea typeface="+mn-ea"/>
                <a:cs typeface="+mn-cs"/>
              </a:defRPr>
            </a:lvl1pPr>
            <a:lvl2pPr marL="1536192" algn="l" defTabSz="3072384" rtl="0" eaLnBrk="1" latinLnBrk="0" hangingPunct="1">
              <a:defRPr sz="6048" kern="1200">
                <a:solidFill>
                  <a:schemeClr val="dk1"/>
                </a:solidFill>
                <a:latin typeface="+mn-lt"/>
                <a:ea typeface="+mn-ea"/>
                <a:cs typeface="+mn-cs"/>
              </a:defRPr>
            </a:lvl2pPr>
            <a:lvl3pPr marL="3072384" algn="l" defTabSz="3072384" rtl="0" eaLnBrk="1" latinLnBrk="0" hangingPunct="1">
              <a:defRPr sz="6048" kern="1200">
                <a:solidFill>
                  <a:schemeClr val="dk1"/>
                </a:solidFill>
                <a:latin typeface="+mn-lt"/>
                <a:ea typeface="+mn-ea"/>
                <a:cs typeface="+mn-cs"/>
              </a:defRPr>
            </a:lvl3pPr>
            <a:lvl4pPr marL="4608576" algn="l" defTabSz="3072384" rtl="0" eaLnBrk="1" latinLnBrk="0" hangingPunct="1">
              <a:defRPr sz="6048" kern="1200">
                <a:solidFill>
                  <a:schemeClr val="dk1"/>
                </a:solidFill>
                <a:latin typeface="+mn-lt"/>
                <a:ea typeface="+mn-ea"/>
                <a:cs typeface="+mn-cs"/>
              </a:defRPr>
            </a:lvl4pPr>
            <a:lvl5pPr marL="6144768" algn="l" defTabSz="3072384" rtl="0" eaLnBrk="1" latinLnBrk="0" hangingPunct="1">
              <a:defRPr sz="6048" kern="1200">
                <a:solidFill>
                  <a:schemeClr val="dk1"/>
                </a:solidFill>
                <a:latin typeface="+mn-lt"/>
                <a:ea typeface="+mn-ea"/>
                <a:cs typeface="+mn-cs"/>
              </a:defRPr>
            </a:lvl5pPr>
            <a:lvl6pPr marL="7680960" algn="l" defTabSz="3072384" rtl="0" eaLnBrk="1" latinLnBrk="0" hangingPunct="1">
              <a:defRPr sz="6048" kern="1200">
                <a:solidFill>
                  <a:schemeClr val="dk1"/>
                </a:solidFill>
                <a:latin typeface="+mn-lt"/>
                <a:ea typeface="+mn-ea"/>
                <a:cs typeface="+mn-cs"/>
              </a:defRPr>
            </a:lvl6pPr>
            <a:lvl7pPr marL="9217152" algn="l" defTabSz="3072384" rtl="0" eaLnBrk="1" latinLnBrk="0" hangingPunct="1">
              <a:defRPr sz="6048" kern="1200">
                <a:solidFill>
                  <a:schemeClr val="dk1"/>
                </a:solidFill>
                <a:latin typeface="+mn-lt"/>
                <a:ea typeface="+mn-ea"/>
                <a:cs typeface="+mn-cs"/>
              </a:defRPr>
            </a:lvl7pPr>
            <a:lvl8pPr marL="10753344" algn="l" defTabSz="3072384" rtl="0" eaLnBrk="1" latinLnBrk="0" hangingPunct="1">
              <a:defRPr sz="6048" kern="1200">
                <a:solidFill>
                  <a:schemeClr val="dk1"/>
                </a:solidFill>
                <a:latin typeface="+mn-lt"/>
                <a:ea typeface="+mn-ea"/>
                <a:cs typeface="+mn-cs"/>
              </a:defRPr>
            </a:lvl8pPr>
            <a:lvl9pPr marL="12289536" algn="l" defTabSz="3072384" rtl="0" eaLnBrk="1" latinLnBrk="0" hangingPunct="1">
              <a:defRPr sz="6048" kern="1200">
                <a:solidFill>
                  <a:schemeClr val="dk1"/>
                </a:solidFill>
                <a:latin typeface="+mn-lt"/>
                <a:ea typeface="+mn-ea"/>
                <a:cs typeface="+mn-cs"/>
              </a:defRPr>
            </a:lvl9pPr>
          </a:lstStyle>
          <a:p>
            <a:pPr algn="ctr"/>
            <a:endParaRPr lang="en-US"/>
          </a:p>
        </p:txBody>
      </p:sp>
      <p:sp>
        <p:nvSpPr>
          <p:cNvPr id="49" name="Rectangle 48"/>
          <p:cNvSpPr/>
          <p:nvPr/>
        </p:nvSpPr>
        <p:spPr>
          <a:xfrm>
            <a:off x="6331578" y="969169"/>
            <a:ext cx="2678152" cy="5763844"/>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p:cNvSpPr/>
          <p:nvPr/>
        </p:nvSpPr>
        <p:spPr>
          <a:xfrm>
            <a:off x="161705" y="980303"/>
            <a:ext cx="3254573" cy="5763844"/>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99616134"/>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Methodology</a:t>
            </a:r>
            <a:endParaRPr lang="en-US" dirty="0"/>
          </a:p>
        </p:txBody>
      </p:sp>
      <p:sp>
        <p:nvSpPr>
          <p:cNvPr id="4" name="Rounded Rectangle 3"/>
          <p:cNvSpPr/>
          <p:nvPr/>
        </p:nvSpPr>
        <p:spPr>
          <a:xfrm>
            <a:off x="1277476" y="14884486"/>
            <a:ext cx="4166873" cy="898960"/>
          </a:xfrm>
          <a:prstGeom prst="roundRect">
            <a:avLst/>
          </a:prstGeom>
          <a:solidFill>
            <a:schemeClr val="accent3">
              <a:lumMod val="75000"/>
              <a:lumOff val="2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dirty="0" smtClean="0"/>
              <a:t>Data Acquisition</a:t>
            </a:r>
            <a:endParaRPr lang="en-US" sz="3500" b="1" dirty="0"/>
          </a:p>
        </p:txBody>
      </p:sp>
      <p:sp>
        <p:nvSpPr>
          <p:cNvPr id="5" name="Rounded Rectangle 4"/>
          <p:cNvSpPr/>
          <p:nvPr/>
        </p:nvSpPr>
        <p:spPr>
          <a:xfrm>
            <a:off x="6661479" y="14884485"/>
            <a:ext cx="5196930" cy="898960"/>
          </a:xfrm>
          <a:prstGeom prst="round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dirty="0" smtClean="0"/>
              <a:t>Data Processing</a:t>
            </a:r>
            <a:endParaRPr lang="en-US" sz="3500" b="1" dirty="0"/>
          </a:p>
        </p:txBody>
      </p:sp>
      <p:sp>
        <p:nvSpPr>
          <p:cNvPr id="6" name="Rounded Rectangle 5"/>
          <p:cNvSpPr/>
          <p:nvPr/>
        </p:nvSpPr>
        <p:spPr>
          <a:xfrm>
            <a:off x="13141680" y="14884484"/>
            <a:ext cx="4484450" cy="898960"/>
          </a:xfrm>
          <a:prstGeom prst="round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dirty="0" smtClean="0"/>
              <a:t>Data Analysis</a:t>
            </a:r>
            <a:endParaRPr lang="en-US" sz="3500" b="1" dirty="0"/>
          </a:p>
        </p:txBody>
      </p:sp>
      <p:sp>
        <p:nvSpPr>
          <p:cNvPr id="7" name="Rounded Rectangle 6"/>
          <p:cNvSpPr/>
          <p:nvPr/>
        </p:nvSpPr>
        <p:spPr>
          <a:xfrm>
            <a:off x="1277477" y="15957407"/>
            <a:ext cx="4139966" cy="297301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t>Land Cover</a:t>
            </a:r>
          </a:p>
          <a:p>
            <a:pPr algn="ctr"/>
            <a:r>
              <a:rPr lang="en-US" sz="2600" dirty="0" smtClean="0"/>
              <a:t>Landsat 7 ETM+</a:t>
            </a:r>
          </a:p>
          <a:p>
            <a:pPr algn="ctr"/>
            <a:endParaRPr lang="en-US" sz="2600" dirty="0" smtClean="0"/>
          </a:p>
          <a:p>
            <a:pPr algn="ctr"/>
            <a:r>
              <a:rPr lang="en-US" sz="2600" dirty="0" smtClean="0"/>
              <a:t>National Land Cover Database (2011)</a:t>
            </a:r>
          </a:p>
          <a:p>
            <a:pPr algn="ctr"/>
            <a:endParaRPr lang="en-US" sz="2600" dirty="0"/>
          </a:p>
          <a:p>
            <a:pPr algn="ctr"/>
            <a:r>
              <a:rPr lang="en-US" sz="2600" dirty="0" smtClean="0"/>
              <a:t>Cropland Data Layer</a:t>
            </a:r>
            <a:endParaRPr lang="en-US" sz="2600" dirty="0"/>
          </a:p>
        </p:txBody>
      </p:sp>
      <p:sp>
        <p:nvSpPr>
          <p:cNvPr id="8" name="Rounded Rectangle 7"/>
          <p:cNvSpPr/>
          <p:nvPr/>
        </p:nvSpPr>
        <p:spPr>
          <a:xfrm>
            <a:off x="6713897" y="15947677"/>
            <a:ext cx="5171472" cy="149450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t>Land Cover Classes and Crop Types Identification</a:t>
            </a:r>
            <a:endParaRPr lang="en-US" sz="2800" dirty="0"/>
          </a:p>
        </p:txBody>
      </p:sp>
      <p:sp>
        <p:nvSpPr>
          <p:cNvPr id="9" name="Rounded Rectangle 8"/>
          <p:cNvSpPr/>
          <p:nvPr/>
        </p:nvSpPr>
        <p:spPr>
          <a:xfrm>
            <a:off x="6667093" y="18687536"/>
            <a:ext cx="5171472" cy="121520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t>Point Source Contaminant Assessment </a:t>
            </a:r>
            <a:endParaRPr lang="en-US" sz="2800" dirty="0"/>
          </a:p>
        </p:txBody>
      </p:sp>
      <p:sp>
        <p:nvSpPr>
          <p:cNvPr id="10" name="Rounded Rectangle 9"/>
          <p:cNvSpPr/>
          <p:nvPr/>
        </p:nvSpPr>
        <p:spPr>
          <a:xfrm>
            <a:off x="13082148" y="15953388"/>
            <a:ext cx="4484450" cy="146895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smtClean="0"/>
          </a:p>
          <a:p>
            <a:pPr algn="ctr"/>
            <a:r>
              <a:rPr lang="en-US" sz="2800" dirty="0" smtClean="0"/>
              <a:t>Revised Universal Soil Loss Equation (RUSLE)  </a:t>
            </a:r>
          </a:p>
          <a:p>
            <a:pPr algn="ctr"/>
            <a:endParaRPr lang="en-US" sz="2800" dirty="0"/>
          </a:p>
        </p:txBody>
      </p:sp>
      <p:sp>
        <p:nvSpPr>
          <p:cNvPr id="11" name="Rounded Rectangle 10"/>
          <p:cNvSpPr/>
          <p:nvPr/>
        </p:nvSpPr>
        <p:spPr>
          <a:xfrm>
            <a:off x="1277476" y="19128738"/>
            <a:ext cx="4166873" cy="112782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t>Water Sampling Sites</a:t>
            </a:r>
          </a:p>
          <a:p>
            <a:pPr algn="ctr"/>
            <a:r>
              <a:rPr lang="en-US" sz="2600" dirty="0" smtClean="0"/>
              <a:t>Denver Water</a:t>
            </a:r>
          </a:p>
        </p:txBody>
      </p:sp>
      <p:sp>
        <p:nvSpPr>
          <p:cNvPr id="12" name="Down Arrow 11"/>
          <p:cNvSpPr/>
          <p:nvPr/>
        </p:nvSpPr>
        <p:spPr>
          <a:xfrm>
            <a:off x="8823998" y="17682593"/>
            <a:ext cx="610182" cy="844686"/>
          </a:xfrm>
          <a:prstGeom prst="down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13" name="Rounded Rectangle 12"/>
          <p:cNvSpPr/>
          <p:nvPr/>
        </p:nvSpPr>
        <p:spPr>
          <a:xfrm>
            <a:off x="13145262" y="20914746"/>
            <a:ext cx="4484450" cy="137183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smtClean="0"/>
          </a:p>
          <a:p>
            <a:pPr algn="ctr"/>
            <a:r>
              <a:rPr lang="en-US" sz="2800" dirty="0" smtClean="0"/>
              <a:t>Mapping potential areas for water sampling sites</a:t>
            </a:r>
          </a:p>
          <a:p>
            <a:pPr algn="ctr"/>
            <a:endParaRPr lang="en-US" sz="2800" dirty="0"/>
          </a:p>
        </p:txBody>
      </p:sp>
      <p:sp>
        <p:nvSpPr>
          <p:cNvPr id="14" name="Rounded Rectangle 13"/>
          <p:cNvSpPr/>
          <p:nvPr/>
        </p:nvSpPr>
        <p:spPr>
          <a:xfrm>
            <a:off x="1277475" y="21398607"/>
            <a:ext cx="4166873" cy="88532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t>Soil Types</a:t>
            </a:r>
          </a:p>
          <a:p>
            <a:pPr algn="ctr"/>
            <a:r>
              <a:rPr lang="en-US" sz="2600" dirty="0" smtClean="0"/>
              <a:t> USDA</a:t>
            </a:r>
          </a:p>
        </p:txBody>
      </p:sp>
      <p:sp>
        <p:nvSpPr>
          <p:cNvPr id="15" name="Rounded Rectangle 14"/>
          <p:cNvSpPr/>
          <p:nvPr/>
        </p:nvSpPr>
        <p:spPr>
          <a:xfrm>
            <a:off x="1325366" y="20437092"/>
            <a:ext cx="4166873" cy="7921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t>Wildfires</a:t>
            </a:r>
          </a:p>
          <a:p>
            <a:pPr algn="ctr"/>
            <a:r>
              <a:rPr lang="en-US" sz="2600" dirty="0" smtClean="0"/>
              <a:t>Denver Water</a:t>
            </a:r>
          </a:p>
        </p:txBody>
      </p:sp>
      <p:sp>
        <p:nvSpPr>
          <p:cNvPr id="16" name="Rounded Rectangle 15"/>
          <p:cNvSpPr/>
          <p:nvPr/>
        </p:nvSpPr>
        <p:spPr>
          <a:xfrm>
            <a:off x="13105574" y="18590372"/>
            <a:ext cx="4484450" cy="121315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smtClean="0"/>
          </a:p>
          <a:p>
            <a:pPr algn="ctr"/>
            <a:r>
              <a:rPr lang="en-US" sz="2800" dirty="0" smtClean="0"/>
              <a:t>Risk Areas Classification and Validation </a:t>
            </a:r>
          </a:p>
          <a:p>
            <a:pPr algn="ctr"/>
            <a:endParaRPr lang="en-US" sz="2800" dirty="0"/>
          </a:p>
        </p:txBody>
      </p:sp>
      <p:sp>
        <p:nvSpPr>
          <p:cNvPr id="17" name="Down Arrow 16"/>
          <p:cNvSpPr/>
          <p:nvPr/>
        </p:nvSpPr>
        <p:spPr>
          <a:xfrm>
            <a:off x="14969315" y="17636561"/>
            <a:ext cx="610182" cy="844686"/>
          </a:xfrm>
          <a:prstGeom prst="down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18" name="Down Arrow 17"/>
          <p:cNvSpPr/>
          <p:nvPr/>
        </p:nvSpPr>
        <p:spPr>
          <a:xfrm>
            <a:off x="14969319" y="19958217"/>
            <a:ext cx="610182" cy="844686"/>
          </a:xfrm>
          <a:prstGeom prst="down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19" name="Rounded Rectangle 18"/>
          <p:cNvSpPr/>
          <p:nvPr/>
        </p:nvSpPr>
        <p:spPr>
          <a:xfrm>
            <a:off x="1429876" y="15036886"/>
            <a:ext cx="4166873" cy="898960"/>
          </a:xfrm>
          <a:prstGeom prst="roundRect">
            <a:avLst/>
          </a:prstGeom>
          <a:solidFill>
            <a:schemeClr val="accent3">
              <a:lumMod val="75000"/>
              <a:lumOff val="2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dirty="0" smtClean="0"/>
              <a:t>Data Acquisition</a:t>
            </a:r>
            <a:endParaRPr lang="en-US" sz="3500" b="1" dirty="0"/>
          </a:p>
        </p:txBody>
      </p:sp>
      <p:sp>
        <p:nvSpPr>
          <p:cNvPr id="20" name="Rounded Rectangle 19"/>
          <p:cNvSpPr/>
          <p:nvPr/>
        </p:nvSpPr>
        <p:spPr>
          <a:xfrm>
            <a:off x="6813879" y="15036885"/>
            <a:ext cx="5196930" cy="898960"/>
          </a:xfrm>
          <a:prstGeom prst="round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dirty="0" smtClean="0"/>
              <a:t>Data Processing</a:t>
            </a:r>
            <a:endParaRPr lang="en-US" sz="3500" b="1" dirty="0"/>
          </a:p>
        </p:txBody>
      </p:sp>
      <p:sp>
        <p:nvSpPr>
          <p:cNvPr id="21" name="Rounded Rectangle 20"/>
          <p:cNvSpPr/>
          <p:nvPr/>
        </p:nvSpPr>
        <p:spPr>
          <a:xfrm>
            <a:off x="13294080" y="15036884"/>
            <a:ext cx="4484450" cy="898960"/>
          </a:xfrm>
          <a:prstGeom prst="round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dirty="0" smtClean="0"/>
              <a:t>Data Analysis</a:t>
            </a:r>
            <a:endParaRPr lang="en-US" sz="3500" b="1" dirty="0"/>
          </a:p>
        </p:txBody>
      </p:sp>
      <p:sp>
        <p:nvSpPr>
          <p:cNvPr id="22" name="Rounded Rectangle 21"/>
          <p:cNvSpPr/>
          <p:nvPr/>
        </p:nvSpPr>
        <p:spPr>
          <a:xfrm>
            <a:off x="1429877" y="16109807"/>
            <a:ext cx="4139966" cy="297301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t>Land Cover</a:t>
            </a:r>
          </a:p>
          <a:p>
            <a:pPr algn="ctr"/>
            <a:r>
              <a:rPr lang="en-US" sz="2600" dirty="0" smtClean="0"/>
              <a:t>Landsat 7 ETM+</a:t>
            </a:r>
          </a:p>
          <a:p>
            <a:pPr algn="ctr"/>
            <a:endParaRPr lang="en-US" sz="2600" dirty="0" smtClean="0"/>
          </a:p>
          <a:p>
            <a:pPr algn="ctr"/>
            <a:r>
              <a:rPr lang="en-US" sz="2600" dirty="0" smtClean="0"/>
              <a:t>National Land Cover Database (2011)</a:t>
            </a:r>
          </a:p>
          <a:p>
            <a:pPr algn="ctr"/>
            <a:endParaRPr lang="en-US" sz="2600" dirty="0"/>
          </a:p>
          <a:p>
            <a:pPr algn="ctr"/>
            <a:r>
              <a:rPr lang="en-US" sz="2600" dirty="0" smtClean="0"/>
              <a:t>Cropland Data Layer</a:t>
            </a:r>
            <a:endParaRPr lang="en-US" sz="2600" dirty="0"/>
          </a:p>
        </p:txBody>
      </p:sp>
      <p:sp>
        <p:nvSpPr>
          <p:cNvPr id="23" name="Rounded Rectangle 22"/>
          <p:cNvSpPr/>
          <p:nvPr/>
        </p:nvSpPr>
        <p:spPr>
          <a:xfrm>
            <a:off x="6866297" y="16100077"/>
            <a:ext cx="5171472" cy="149450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t>Land Cover Classes and Crop Types Identification</a:t>
            </a:r>
            <a:endParaRPr lang="en-US" sz="2800" dirty="0"/>
          </a:p>
        </p:txBody>
      </p:sp>
      <p:sp>
        <p:nvSpPr>
          <p:cNvPr id="24" name="Rounded Rectangle 23"/>
          <p:cNvSpPr/>
          <p:nvPr/>
        </p:nvSpPr>
        <p:spPr>
          <a:xfrm>
            <a:off x="6819493" y="18839936"/>
            <a:ext cx="5171472" cy="121520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t>Point Source Contaminant Assessment </a:t>
            </a:r>
            <a:endParaRPr lang="en-US" sz="2800" dirty="0"/>
          </a:p>
        </p:txBody>
      </p:sp>
      <p:sp>
        <p:nvSpPr>
          <p:cNvPr id="25" name="Rounded Rectangle 24"/>
          <p:cNvSpPr/>
          <p:nvPr/>
        </p:nvSpPr>
        <p:spPr>
          <a:xfrm>
            <a:off x="13234548" y="16105788"/>
            <a:ext cx="4484450" cy="146895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smtClean="0"/>
          </a:p>
          <a:p>
            <a:pPr algn="ctr"/>
            <a:r>
              <a:rPr lang="en-US" sz="2800" dirty="0" smtClean="0"/>
              <a:t>Revised Universal Soil Loss Equation (RUSLE)  </a:t>
            </a:r>
          </a:p>
          <a:p>
            <a:pPr algn="ctr"/>
            <a:endParaRPr lang="en-US" sz="2800" dirty="0"/>
          </a:p>
        </p:txBody>
      </p:sp>
      <p:sp>
        <p:nvSpPr>
          <p:cNvPr id="26" name="Rounded Rectangle 25"/>
          <p:cNvSpPr/>
          <p:nvPr/>
        </p:nvSpPr>
        <p:spPr>
          <a:xfrm>
            <a:off x="1429876" y="19281138"/>
            <a:ext cx="4166873" cy="112782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t>Water Sampling Sites</a:t>
            </a:r>
          </a:p>
          <a:p>
            <a:pPr algn="ctr"/>
            <a:r>
              <a:rPr lang="en-US" sz="2600" dirty="0" smtClean="0"/>
              <a:t>Denver Water</a:t>
            </a:r>
          </a:p>
        </p:txBody>
      </p:sp>
      <p:sp>
        <p:nvSpPr>
          <p:cNvPr id="27" name="Down Arrow 26"/>
          <p:cNvSpPr/>
          <p:nvPr/>
        </p:nvSpPr>
        <p:spPr>
          <a:xfrm>
            <a:off x="8976398" y="17834993"/>
            <a:ext cx="610182" cy="844686"/>
          </a:xfrm>
          <a:prstGeom prst="down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28" name="Rounded Rectangle 27"/>
          <p:cNvSpPr/>
          <p:nvPr/>
        </p:nvSpPr>
        <p:spPr>
          <a:xfrm>
            <a:off x="13297662" y="21067146"/>
            <a:ext cx="4484450" cy="137183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smtClean="0"/>
          </a:p>
          <a:p>
            <a:pPr algn="ctr"/>
            <a:r>
              <a:rPr lang="en-US" sz="2800" dirty="0" smtClean="0"/>
              <a:t>Mapping potential areas for water sampling sites</a:t>
            </a:r>
          </a:p>
          <a:p>
            <a:pPr algn="ctr"/>
            <a:endParaRPr lang="en-US" sz="2800" dirty="0"/>
          </a:p>
        </p:txBody>
      </p:sp>
      <p:sp>
        <p:nvSpPr>
          <p:cNvPr id="29" name="Rounded Rectangle 28"/>
          <p:cNvSpPr/>
          <p:nvPr/>
        </p:nvSpPr>
        <p:spPr>
          <a:xfrm>
            <a:off x="1429875" y="21551007"/>
            <a:ext cx="4166873" cy="88532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t>Soil Types</a:t>
            </a:r>
          </a:p>
          <a:p>
            <a:pPr algn="ctr"/>
            <a:r>
              <a:rPr lang="en-US" sz="2600" dirty="0" smtClean="0"/>
              <a:t> USDA</a:t>
            </a:r>
          </a:p>
        </p:txBody>
      </p:sp>
      <p:sp>
        <p:nvSpPr>
          <p:cNvPr id="30" name="Rounded Rectangle 29"/>
          <p:cNvSpPr/>
          <p:nvPr/>
        </p:nvSpPr>
        <p:spPr>
          <a:xfrm>
            <a:off x="1477766" y="20589492"/>
            <a:ext cx="4166873" cy="7921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t>Wildfires</a:t>
            </a:r>
          </a:p>
          <a:p>
            <a:pPr algn="ctr"/>
            <a:r>
              <a:rPr lang="en-US" sz="2600" dirty="0" smtClean="0"/>
              <a:t>Denver Water</a:t>
            </a:r>
          </a:p>
        </p:txBody>
      </p:sp>
      <p:sp>
        <p:nvSpPr>
          <p:cNvPr id="31" name="Rounded Rectangle 30"/>
          <p:cNvSpPr/>
          <p:nvPr/>
        </p:nvSpPr>
        <p:spPr>
          <a:xfrm>
            <a:off x="13257974" y="18742772"/>
            <a:ext cx="4484450" cy="121315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smtClean="0"/>
          </a:p>
          <a:p>
            <a:pPr algn="ctr"/>
            <a:r>
              <a:rPr lang="en-US" sz="2800" dirty="0" smtClean="0"/>
              <a:t>Risk Areas Classification and Validation </a:t>
            </a:r>
          </a:p>
          <a:p>
            <a:pPr algn="ctr"/>
            <a:endParaRPr lang="en-US" sz="2800" dirty="0"/>
          </a:p>
        </p:txBody>
      </p:sp>
      <p:sp>
        <p:nvSpPr>
          <p:cNvPr id="32" name="Down Arrow 31"/>
          <p:cNvSpPr/>
          <p:nvPr/>
        </p:nvSpPr>
        <p:spPr>
          <a:xfrm>
            <a:off x="15121715" y="17788961"/>
            <a:ext cx="610182" cy="844686"/>
          </a:xfrm>
          <a:prstGeom prst="down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33" name="Down Arrow 32"/>
          <p:cNvSpPr/>
          <p:nvPr/>
        </p:nvSpPr>
        <p:spPr>
          <a:xfrm>
            <a:off x="15121719" y="20110617"/>
            <a:ext cx="610182" cy="844686"/>
          </a:xfrm>
          <a:prstGeom prst="down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34" name="Rounded Rectangle 33"/>
          <p:cNvSpPr/>
          <p:nvPr/>
        </p:nvSpPr>
        <p:spPr>
          <a:xfrm>
            <a:off x="283946" y="1097593"/>
            <a:ext cx="3024044" cy="799392"/>
          </a:xfrm>
          <a:prstGeom prst="roundRect">
            <a:avLst/>
          </a:prstGeom>
          <a:solidFill>
            <a:schemeClr val="accent3">
              <a:lumMod val="75000"/>
              <a:lumOff val="2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pPr algn="ctr"/>
            <a:r>
              <a:rPr lang="en-US" sz="2800" b="1" dirty="0" smtClean="0"/>
              <a:t>Data </a:t>
            </a:r>
          </a:p>
          <a:p>
            <a:pPr algn="ctr"/>
            <a:r>
              <a:rPr lang="en-US" sz="2800" b="1" dirty="0" smtClean="0"/>
              <a:t>Acquisition</a:t>
            </a:r>
            <a:endParaRPr lang="en-US" sz="2800" b="1" dirty="0"/>
          </a:p>
        </p:txBody>
      </p:sp>
      <p:sp>
        <p:nvSpPr>
          <p:cNvPr id="35" name="Rounded Rectangle 34"/>
          <p:cNvSpPr/>
          <p:nvPr/>
        </p:nvSpPr>
        <p:spPr>
          <a:xfrm>
            <a:off x="3684251" y="1076423"/>
            <a:ext cx="2398683" cy="820846"/>
          </a:xfrm>
          <a:prstGeom prst="round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pPr algn="ctr"/>
            <a:r>
              <a:rPr lang="en-US" sz="2800" b="1" dirty="0" smtClean="0"/>
              <a:t>Data </a:t>
            </a:r>
          </a:p>
          <a:p>
            <a:pPr algn="ctr"/>
            <a:r>
              <a:rPr lang="en-US" sz="2800" b="1" dirty="0" smtClean="0"/>
              <a:t>Processing</a:t>
            </a:r>
            <a:endParaRPr lang="en-US" sz="2800" b="1" dirty="0"/>
          </a:p>
        </p:txBody>
      </p:sp>
      <p:sp>
        <p:nvSpPr>
          <p:cNvPr id="36" name="Rounded Rectangle 35"/>
          <p:cNvSpPr/>
          <p:nvPr/>
        </p:nvSpPr>
        <p:spPr>
          <a:xfrm>
            <a:off x="6427843" y="1076423"/>
            <a:ext cx="2461395" cy="820846"/>
          </a:xfrm>
          <a:prstGeom prst="round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pPr algn="ctr"/>
            <a:r>
              <a:rPr lang="en-US" sz="2800" b="1" dirty="0" smtClean="0"/>
              <a:t>Data </a:t>
            </a:r>
          </a:p>
          <a:p>
            <a:pPr algn="ctr"/>
            <a:r>
              <a:rPr lang="en-US" sz="2800" b="1" dirty="0" smtClean="0"/>
              <a:t>Analysis</a:t>
            </a:r>
            <a:endParaRPr lang="en-US" sz="2800" b="1" dirty="0"/>
          </a:p>
        </p:txBody>
      </p:sp>
      <p:sp>
        <p:nvSpPr>
          <p:cNvPr id="37" name="Rounded Rectangle 36"/>
          <p:cNvSpPr/>
          <p:nvPr/>
        </p:nvSpPr>
        <p:spPr>
          <a:xfrm>
            <a:off x="205556" y="1992547"/>
            <a:ext cx="3118110" cy="2209668"/>
          </a:xfrm>
          <a:prstGeom prst="roundRect">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pPr algn="ctr"/>
            <a:r>
              <a:rPr lang="en-US" sz="2200" b="1" dirty="0" smtClean="0">
                <a:solidFill>
                  <a:srgbClr val="000000"/>
                </a:solidFill>
              </a:rPr>
              <a:t>Land Cover</a:t>
            </a:r>
          </a:p>
          <a:p>
            <a:pPr algn="ctr"/>
            <a:r>
              <a:rPr lang="en-US" sz="2000" dirty="0" smtClean="0">
                <a:solidFill>
                  <a:srgbClr val="000000"/>
                </a:solidFill>
              </a:rPr>
              <a:t>Landsat 7 ETM+</a:t>
            </a:r>
          </a:p>
          <a:p>
            <a:pPr algn="ctr"/>
            <a:endParaRPr lang="en-US" sz="2000" dirty="0" smtClean="0">
              <a:solidFill>
                <a:srgbClr val="000000"/>
              </a:solidFill>
            </a:endParaRPr>
          </a:p>
          <a:p>
            <a:pPr algn="ctr"/>
            <a:r>
              <a:rPr lang="en-US" sz="2000" dirty="0" smtClean="0">
                <a:solidFill>
                  <a:srgbClr val="000000"/>
                </a:solidFill>
              </a:rPr>
              <a:t>National Land Cover Database (2011)</a:t>
            </a:r>
          </a:p>
          <a:p>
            <a:pPr algn="ctr"/>
            <a:endParaRPr lang="en-US" sz="2000" dirty="0">
              <a:solidFill>
                <a:srgbClr val="000000"/>
              </a:solidFill>
            </a:endParaRPr>
          </a:p>
          <a:p>
            <a:pPr algn="ctr"/>
            <a:r>
              <a:rPr lang="en-US" sz="2000" dirty="0" smtClean="0">
                <a:solidFill>
                  <a:srgbClr val="000000"/>
                </a:solidFill>
              </a:rPr>
              <a:t>Cropland Data Layer</a:t>
            </a:r>
            <a:endParaRPr lang="en-US" sz="2000" dirty="0">
              <a:solidFill>
                <a:srgbClr val="000000"/>
              </a:solidFill>
            </a:endParaRPr>
          </a:p>
        </p:txBody>
      </p:sp>
      <p:sp>
        <p:nvSpPr>
          <p:cNvPr id="38" name="Rounded Rectangle 37"/>
          <p:cNvSpPr/>
          <p:nvPr/>
        </p:nvSpPr>
        <p:spPr>
          <a:xfrm>
            <a:off x="3689398" y="1992547"/>
            <a:ext cx="2384988" cy="1494506"/>
          </a:xfrm>
          <a:prstGeom prst="roundRect">
            <a:avLst/>
          </a:prstGeom>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pPr algn="ctr"/>
            <a:r>
              <a:rPr lang="en-US" sz="2000" dirty="0" smtClean="0">
                <a:solidFill>
                  <a:schemeClr val="tx1"/>
                </a:solidFill>
              </a:rPr>
              <a:t>Land Cover Classes and Crop Types Identification</a:t>
            </a:r>
            <a:endParaRPr lang="en-US" sz="2000" dirty="0">
              <a:solidFill>
                <a:schemeClr val="tx1"/>
              </a:solidFill>
            </a:endParaRPr>
          </a:p>
        </p:txBody>
      </p:sp>
      <p:sp>
        <p:nvSpPr>
          <p:cNvPr id="39" name="Rounded Rectangle 38"/>
          <p:cNvSpPr/>
          <p:nvPr/>
        </p:nvSpPr>
        <p:spPr>
          <a:xfrm>
            <a:off x="3716269" y="4300220"/>
            <a:ext cx="2384760" cy="1108470"/>
          </a:xfrm>
          <a:prstGeom prst="roundRect">
            <a:avLst/>
          </a:prstGeom>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pPr algn="ctr"/>
            <a:r>
              <a:rPr lang="en-US" sz="2000" dirty="0" smtClean="0">
                <a:solidFill>
                  <a:schemeClr val="tx1"/>
                </a:solidFill>
              </a:rPr>
              <a:t>Point Source Contaminant Assessment </a:t>
            </a:r>
            <a:endParaRPr lang="en-US" sz="2000" dirty="0">
              <a:solidFill>
                <a:schemeClr val="tx1"/>
              </a:solidFill>
            </a:endParaRPr>
          </a:p>
        </p:txBody>
      </p:sp>
      <p:sp>
        <p:nvSpPr>
          <p:cNvPr id="40" name="Rounded Rectangle 39"/>
          <p:cNvSpPr/>
          <p:nvPr/>
        </p:nvSpPr>
        <p:spPr>
          <a:xfrm>
            <a:off x="6385086" y="1992547"/>
            <a:ext cx="2571139" cy="1387732"/>
          </a:xfrm>
          <a:prstGeom prst="roundRect">
            <a:avLst/>
          </a:prstGeom>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pPr algn="ctr"/>
            <a:endParaRPr lang="en-US" sz="2000" dirty="0" smtClean="0">
              <a:solidFill>
                <a:schemeClr val="tx1"/>
              </a:solidFill>
            </a:endParaRPr>
          </a:p>
          <a:p>
            <a:pPr algn="ctr"/>
            <a:r>
              <a:rPr lang="en-US" sz="2000" dirty="0" smtClean="0">
                <a:solidFill>
                  <a:schemeClr val="tx1"/>
                </a:solidFill>
              </a:rPr>
              <a:t>Revised Universal Soil Loss Equation (RUSLE)  </a:t>
            </a:r>
          </a:p>
          <a:p>
            <a:pPr algn="ctr"/>
            <a:endParaRPr lang="en-US" sz="2000" dirty="0">
              <a:solidFill>
                <a:schemeClr val="tx1"/>
              </a:solidFill>
            </a:endParaRPr>
          </a:p>
        </p:txBody>
      </p:sp>
      <p:sp>
        <p:nvSpPr>
          <p:cNvPr id="41" name="Rounded Rectangle 40"/>
          <p:cNvSpPr/>
          <p:nvPr/>
        </p:nvSpPr>
        <p:spPr>
          <a:xfrm>
            <a:off x="219488" y="4301483"/>
            <a:ext cx="3104178" cy="825848"/>
          </a:xfrm>
          <a:prstGeom prst="roundRect">
            <a:avLst/>
          </a:prstGeom>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pPr algn="ctr"/>
            <a:r>
              <a:rPr lang="en-US" sz="2200" b="1" dirty="0" smtClean="0">
                <a:solidFill>
                  <a:schemeClr val="tx1"/>
                </a:solidFill>
              </a:rPr>
              <a:t>Water Sampling Sites</a:t>
            </a:r>
          </a:p>
          <a:p>
            <a:pPr algn="ctr"/>
            <a:r>
              <a:rPr lang="en-US" sz="2000" dirty="0" smtClean="0">
                <a:solidFill>
                  <a:schemeClr val="tx1"/>
                </a:solidFill>
              </a:rPr>
              <a:t>Denver Water</a:t>
            </a:r>
          </a:p>
        </p:txBody>
      </p:sp>
      <p:sp>
        <p:nvSpPr>
          <p:cNvPr id="42" name="Down Arrow 41"/>
          <p:cNvSpPr/>
          <p:nvPr/>
        </p:nvSpPr>
        <p:spPr>
          <a:xfrm>
            <a:off x="4610334" y="3593231"/>
            <a:ext cx="415460" cy="641295"/>
          </a:xfrm>
          <a:prstGeom prst="downArrow">
            <a:avLst/>
          </a:prstGeom>
        </p:spPr>
        <p:style>
          <a:lnRef idx="1">
            <a:schemeClr val="accent1"/>
          </a:lnRef>
          <a:fillRef idx="2">
            <a:schemeClr val="accent1"/>
          </a:fillRef>
          <a:effectRef idx="1">
            <a:schemeClr val="accent1"/>
          </a:effectRef>
          <a:fontRef idx="minor">
            <a:schemeClr val="dk1"/>
          </a:fontRef>
        </p:style>
        <p:txBody>
          <a:bodyPr rtlCol="0" anchor="ctr"/>
          <a:lstStyle>
            <a:defPPr>
              <a:defRPr lang="en-US"/>
            </a:defPPr>
            <a:lvl1pPr marL="0" algn="l" defTabSz="3072384" rtl="0" eaLnBrk="1" latinLnBrk="0" hangingPunct="1">
              <a:defRPr sz="6048" kern="1200">
                <a:solidFill>
                  <a:schemeClr val="dk1"/>
                </a:solidFill>
                <a:latin typeface="+mn-lt"/>
                <a:ea typeface="+mn-ea"/>
                <a:cs typeface="+mn-cs"/>
              </a:defRPr>
            </a:lvl1pPr>
            <a:lvl2pPr marL="1536192" algn="l" defTabSz="3072384" rtl="0" eaLnBrk="1" latinLnBrk="0" hangingPunct="1">
              <a:defRPr sz="6048" kern="1200">
                <a:solidFill>
                  <a:schemeClr val="dk1"/>
                </a:solidFill>
                <a:latin typeface="+mn-lt"/>
                <a:ea typeface="+mn-ea"/>
                <a:cs typeface="+mn-cs"/>
              </a:defRPr>
            </a:lvl2pPr>
            <a:lvl3pPr marL="3072384" algn="l" defTabSz="3072384" rtl="0" eaLnBrk="1" latinLnBrk="0" hangingPunct="1">
              <a:defRPr sz="6048" kern="1200">
                <a:solidFill>
                  <a:schemeClr val="dk1"/>
                </a:solidFill>
                <a:latin typeface="+mn-lt"/>
                <a:ea typeface="+mn-ea"/>
                <a:cs typeface="+mn-cs"/>
              </a:defRPr>
            </a:lvl3pPr>
            <a:lvl4pPr marL="4608576" algn="l" defTabSz="3072384" rtl="0" eaLnBrk="1" latinLnBrk="0" hangingPunct="1">
              <a:defRPr sz="6048" kern="1200">
                <a:solidFill>
                  <a:schemeClr val="dk1"/>
                </a:solidFill>
                <a:latin typeface="+mn-lt"/>
                <a:ea typeface="+mn-ea"/>
                <a:cs typeface="+mn-cs"/>
              </a:defRPr>
            </a:lvl4pPr>
            <a:lvl5pPr marL="6144768" algn="l" defTabSz="3072384" rtl="0" eaLnBrk="1" latinLnBrk="0" hangingPunct="1">
              <a:defRPr sz="6048" kern="1200">
                <a:solidFill>
                  <a:schemeClr val="dk1"/>
                </a:solidFill>
                <a:latin typeface="+mn-lt"/>
                <a:ea typeface="+mn-ea"/>
                <a:cs typeface="+mn-cs"/>
              </a:defRPr>
            </a:lvl5pPr>
            <a:lvl6pPr marL="7680960" algn="l" defTabSz="3072384" rtl="0" eaLnBrk="1" latinLnBrk="0" hangingPunct="1">
              <a:defRPr sz="6048" kern="1200">
                <a:solidFill>
                  <a:schemeClr val="dk1"/>
                </a:solidFill>
                <a:latin typeface="+mn-lt"/>
                <a:ea typeface="+mn-ea"/>
                <a:cs typeface="+mn-cs"/>
              </a:defRPr>
            </a:lvl6pPr>
            <a:lvl7pPr marL="9217152" algn="l" defTabSz="3072384" rtl="0" eaLnBrk="1" latinLnBrk="0" hangingPunct="1">
              <a:defRPr sz="6048" kern="1200">
                <a:solidFill>
                  <a:schemeClr val="dk1"/>
                </a:solidFill>
                <a:latin typeface="+mn-lt"/>
                <a:ea typeface="+mn-ea"/>
                <a:cs typeface="+mn-cs"/>
              </a:defRPr>
            </a:lvl7pPr>
            <a:lvl8pPr marL="10753344" algn="l" defTabSz="3072384" rtl="0" eaLnBrk="1" latinLnBrk="0" hangingPunct="1">
              <a:defRPr sz="6048" kern="1200">
                <a:solidFill>
                  <a:schemeClr val="dk1"/>
                </a:solidFill>
                <a:latin typeface="+mn-lt"/>
                <a:ea typeface="+mn-ea"/>
                <a:cs typeface="+mn-cs"/>
              </a:defRPr>
            </a:lvl8pPr>
            <a:lvl9pPr marL="12289536" algn="l" defTabSz="3072384" rtl="0" eaLnBrk="1" latinLnBrk="0" hangingPunct="1">
              <a:defRPr sz="6048" kern="1200">
                <a:solidFill>
                  <a:schemeClr val="dk1"/>
                </a:solidFill>
                <a:latin typeface="+mn-lt"/>
                <a:ea typeface="+mn-ea"/>
                <a:cs typeface="+mn-cs"/>
              </a:defRPr>
            </a:lvl9pPr>
          </a:lstStyle>
          <a:p>
            <a:pPr algn="ctr"/>
            <a:endParaRPr lang="en-US"/>
          </a:p>
        </p:txBody>
      </p:sp>
      <p:sp>
        <p:nvSpPr>
          <p:cNvPr id="43" name="Rounded Rectangle 42"/>
          <p:cNvSpPr/>
          <p:nvPr/>
        </p:nvSpPr>
        <p:spPr>
          <a:xfrm>
            <a:off x="6427843" y="5326835"/>
            <a:ext cx="2569599" cy="1371838"/>
          </a:xfrm>
          <a:prstGeom prst="roundRect">
            <a:avLst/>
          </a:prstGeom>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pPr algn="ctr"/>
            <a:endParaRPr lang="en-US" sz="2000" dirty="0" smtClean="0">
              <a:solidFill>
                <a:schemeClr val="tx1"/>
              </a:solidFill>
            </a:endParaRPr>
          </a:p>
          <a:p>
            <a:pPr algn="ctr"/>
            <a:r>
              <a:rPr lang="en-US" sz="2000" dirty="0" smtClean="0">
                <a:solidFill>
                  <a:schemeClr val="tx1"/>
                </a:solidFill>
              </a:rPr>
              <a:t>Mapping potential areas for water sampling sites</a:t>
            </a:r>
          </a:p>
          <a:p>
            <a:pPr algn="ctr"/>
            <a:endParaRPr lang="en-US" sz="2000" dirty="0">
              <a:solidFill>
                <a:schemeClr val="tx1"/>
              </a:solidFill>
            </a:endParaRPr>
          </a:p>
        </p:txBody>
      </p:sp>
      <p:sp>
        <p:nvSpPr>
          <p:cNvPr id="44" name="Rounded Rectangle 43"/>
          <p:cNvSpPr/>
          <p:nvPr/>
        </p:nvSpPr>
        <p:spPr>
          <a:xfrm>
            <a:off x="282198" y="5972680"/>
            <a:ext cx="3025790" cy="722641"/>
          </a:xfrm>
          <a:prstGeom prst="roundRect">
            <a:avLst/>
          </a:prstGeom>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pPr algn="ctr"/>
            <a:r>
              <a:rPr lang="en-US" sz="2200" b="1" dirty="0" smtClean="0">
                <a:solidFill>
                  <a:schemeClr val="tx1"/>
                </a:solidFill>
              </a:rPr>
              <a:t>Soil Types</a:t>
            </a:r>
          </a:p>
          <a:p>
            <a:pPr algn="ctr"/>
            <a:r>
              <a:rPr lang="en-US" sz="2600" dirty="0" smtClean="0">
                <a:solidFill>
                  <a:schemeClr val="tx1"/>
                </a:solidFill>
              </a:rPr>
              <a:t> </a:t>
            </a:r>
            <a:r>
              <a:rPr lang="en-US" sz="2000" dirty="0" smtClean="0">
                <a:solidFill>
                  <a:schemeClr val="tx1"/>
                </a:solidFill>
              </a:rPr>
              <a:t>USDA</a:t>
            </a:r>
          </a:p>
        </p:txBody>
      </p:sp>
      <p:sp>
        <p:nvSpPr>
          <p:cNvPr id="45" name="Rounded Rectangle 44"/>
          <p:cNvSpPr/>
          <p:nvPr/>
        </p:nvSpPr>
        <p:spPr>
          <a:xfrm>
            <a:off x="250843" y="5190050"/>
            <a:ext cx="3072823" cy="741554"/>
          </a:xfrm>
          <a:prstGeom prst="roundRect">
            <a:avLst/>
          </a:prstGeom>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pPr algn="ctr"/>
            <a:r>
              <a:rPr lang="en-US" sz="2200" b="1" dirty="0" smtClean="0">
                <a:solidFill>
                  <a:schemeClr val="tx1"/>
                </a:solidFill>
              </a:rPr>
              <a:t>Wildfires</a:t>
            </a:r>
          </a:p>
          <a:p>
            <a:pPr algn="ctr"/>
            <a:r>
              <a:rPr lang="en-US" sz="2000" dirty="0" smtClean="0">
                <a:solidFill>
                  <a:schemeClr val="tx1"/>
                </a:solidFill>
              </a:rPr>
              <a:t>Denver Water</a:t>
            </a:r>
          </a:p>
        </p:txBody>
      </p:sp>
      <p:sp>
        <p:nvSpPr>
          <p:cNvPr id="46" name="Rounded Rectangle 45"/>
          <p:cNvSpPr/>
          <p:nvPr/>
        </p:nvSpPr>
        <p:spPr>
          <a:xfrm>
            <a:off x="6397366" y="3746979"/>
            <a:ext cx="2546577" cy="1213156"/>
          </a:xfrm>
          <a:prstGeom prst="roundRect">
            <a:avLst/>
          </a:prstGeom>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pPr algn="ctr"/>
            <a:endParaRPr lang="en-US" sz="2000" dirty="0" smtClean="0">
              <a:solidFill>
                <a:schemeClr val="tx1"/>
              </a:solidFill>
            </a:endParaRPr>
          </a:p>
          <a:p>
            <a:pPr algn="ctr"/>
            <a:r>
              <a:rPr lang="en-US" sz="2000" dirty="0" smtClean="0">
                <a:solidFill>
                  <a:schemeClr val="tx1"/>
                </a:solidFill>
              </a:rPr>
              <a:t>Risk Areas Classification and Validation </a:t>
            </a:r>
          </a:p>
          <a:p>
            <a:pPr algn="ctr"/>
            <a:endParaRPr lang="en-US" sz="2000" dirty="0">
              <a:solidFill>
                <a:schemeClr val="tx1"/>
              </a:solidFill>
            </a:endParaRPr>
          </a:p>
        </p:txBody>
      </p:sp>
      <p:sp>
        <p:nvSpPr>
          <p:cNvPr id="47" name="Down Arrow 46"/>
          <p:cNvSpPr/>
          <p:nvPr/>
        </p:nvSpPr>
        <p:spPr>
          <a:xfrm>
            <a:off x="7617390" y="3414109"/>
            <a:ext cx="228986" cy="299039"/>
          </a:xfrm>
          <a:prstGeom prst="downArrow">
            <a:avLst/>
          </a:prstGeom>
        </p:spPr>
        <p:style>
          <a:lnRef idx="1">
            <a:schemeClr val="accent1"/>
          </a:lnRef>
          <a:fillRef idx="2">
            <a:schemeClr val="accent1"/>
          </a:fillRef>
          <a:effectRef idx="1">
            <a:schemeClr val="accent1"/>
          </a:effectRef>
          <a:fontRef idx="minor">
            <a:schemeClr val="dk1"/>
          </a:fontRef>
        </p:style>
        <p:txBody>
          <a:bodyPr rtlCol="0" anchor="ctr"/>
          <a:lstStyle>
            <a:defPPr>
              <a:defRPr lang="en-US"/>
            </a:defPPr>
            <a:lvl1pPr marL="0" algn="l" defTabSz="3072384" rtl="0" eaLnBrk="1" latinLnBrk="0" hangingPunct="1">
              <a:defRPr sz="6048" kern="1200">
                <a:solidFill>
                  <a:schemeClr val="dk1"/>
                </a:solidFill>
                <a:latin typeface="+mn-lt"/>
                <a:ea typeface="+mn-ea"/>
                <a:cs typeface="+mn-cs"/>
              </a:defRPr>
            </a:lvl1pPr>
            <a:lvl2pPr marL="1536192" algn="l" defTabSz="3072384" rtl="0" eaLnBrk="1" latinLnBrk="0" hangingPunct="1">
              <a:defRPr sz="6048" kern="1200">
                <a:solidFill>
                  <a:schemeClr val="dk1"/>
                </a:solidFill>
                <a:latin typeface="+mn-lt"/>
                <a:ea typeface="+mn-ea"/>
                <a:cs typeface="+mn-cs"/>
              </a:defRPr>
            </a:lvl2pPr>
            <a:lvl3pPr marL="3072384" algn="l" defTabSz="3072384" rtl="0" eaLnBrk="1" latinLnBrk="0" hangingPunct="1">
              <a:defRPr sz="6048" kern="1200">
                <a:solidFill>
                  <a:schemeClr val="dk1"/>
                </a:solidFill>
                <a:latin typeface="+mn-lt"/>
                <a:ea typeface="+mn-ea"/>
                <a:cs typeface="+mn-cs"/>
              </a:defRPr>
            </a:lvl3pPr>
            <a:lvl4pPr marL="4608576" algn="l" defTabSz="3072384" rtl="0" eaLnBrk="1" latinLnBrk="0" hangingPunct="1">
              <a:defRPr sz="6048" kern="1200">
                <a:solidFill>
                  <a:schemeClr val="dk1"/>
                </a:solidFill>
                <a:latin typeface="+mn-lt"/>
                <a:ea typeface="+mn-ea"/>
                <a:cs typeface="+mn-cs"/>
              </a:defRPr>
            </a:lvl4pPr>
            <a:lvl5pPr marL="6144768" algn="l" defTabSz="3072384" rtl="0" eaLnBrk="1" latinLnBrk="0" hangingPunct="1">
              <a:defRPr sz="6048" kern="1200">
                <a:solidFill>
                  <a:schemeClr val="dk1"/>
                </a:solidFill>
                <a:latin typeface="+mn-lt"/>
                <a:ea typeface="+mn-ea"/>
                <a:cs typeface="+mn-cs"/>
              </a:defRPr>
            </a:lvl5pPr>
            <a:lvl6pPr marL="7680960" algn="l" defTabSz="3072384" rtl="0" eaLnBrk="1" latinLnBrk="0" hangingPunct="1">
              <a:defRPr sz="6048" kern="1200">
                <a:solidFill>
                  <a:schemeClr val="dk1"/>
                </a:solidFill>
                <a:latin typeface="+mn-lt"/>
                <a:ea typeface="+mn-ea"/>
                <a:cs typeface="+mn-cs"/>
              </a:defRPr>
            </a:lvl6pPr>
            <a:lvl7pPr marL="9217152" algn="l" defTabSz="3072384" rtl="0" eaLnBrk="1" latinLnBrk="0" hangingPunct="1">
              <a:defRPr sz="6048" kern="1200">
                <a:solidFill>
                  <a:schemeClr val="dk1"/>
                </a:solidFill>
                <a:latin typeface="+mn-lt"/>
                <a:ea typeface="+mn-ea"/>
                <a:cs typeface="+mn-cs"/>
              </a:defRPr>
            </a:lvl7pPr>
            <a:lvl8pPr marL="10753344" algn="l" defTabSz="3072384" rtl="0" eaLnBrk="1" latinLnBrk="0" hangingPunct="1">
              <a:defRPr sz="6048" kern="1200">
                <a:solidFill>
                  <a:schemeClr val="dk1"/>
                </a:solidFill>
                <a:latin typeface="+mn-lt"/>
                <a:ea typeface="+mn-ea"/>
                <a:cs typeface="+mn-cs"/>
              </a:defRPr>
            </a:lvl8pPr>
            <a:lvl9pPr marL="12289536" algn="l" defTabSz="3072384" rtl="0" eaLnBrk="1" latinLnBrk="0" hangingPunct="1">
              <a:defRPr sz="6048" kern="1200">
                <a:solidFill>
                  <a:schemeClr val="dk1"/>
                </a:solidFill>
                <a:latin typeface="+mn-lt"/>
                <a:ea typeface="+mn-ea"/>
                <a:cs typeface="+mn-cs"/>
              </a:defRPr>
            </a:lvl9pPr>
          </a:lstStyle>
          <a:p>
            <a:pPr algn="ctr"/>
            <a:endParaRPr lang="en-US"/>
          </a:p>
        </p:txBody>
      </p:sp>
      <p:sp>
        <p:nvSpPr>
          <p:cNvPr id="49" name="Rectangle 48"/>
          <p:cNvSpPr/>
          <p:nvPr/>
        </p:nvSpPr>
        <p:spPr>
          <a:xfrm>
            <a:off x="163625" y="969169"/>
            <a:ext cx="6022370" cy="5744726"/>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p:cNvSpPr/>
          <p:nvPr/>
        </p:nvSpPr>
        <p:spPr>
          <a:xfrm>
            <a:off x="6317958" y="977026"/>
            <a:ext cx="2757948" cy="5782962"/>
          </a:xfrm>
          <a:prstGeom prst="rect">
            <a:avLst/>
          </a:prstGeom>
          <a:no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Down Arrow 50"/>
          <p:cNvSpPr/>
          <p:nvPr/>
        </p:nvSpPr>
        <p:spPr>
          <a:xfrm>
            <a:off x="7586689" y="5000875"/>
            <a:ext cx="228986" cy="299039"/>
          </a:xfrm>
          <a:prstGeom prst="downArrow">
            <a:avLst/>
          </a:prstGeom>
        </p:spPr>
        <p:style>
          <a:lnRef idx="1">
            <a:schemeClr val="accent1"/>
          </a:lnRef>
          <a:fillRef idx="2">
            <a:schemeClr val="accent1"/>
          </a:fillRef>
          <a:effectRef idx="1">
            <a:schemeClr val="accent1"/>
          </a:effectRef>
          <a:fontRef idx="minor">
            <a:schemeClr val="dk1"/>
          </a:fontRef>
        </p:style>
        <p:txBody>
          <a:bodyPr rtlCol="0" anchor="ctr"/>
          <a:lstStyle>
            <a:defPPr>
              <a:defRPr lang="en-US"/>
            </a:defPPr>
            <a:lvl1pPr marL="0" algn="l" defTabSz="3072384" rtl="0" eaLnBrk="1" latinLnBrk="0" hangingPunct="1">
              <a:defRPr sz="6048" kern="1200">
                <a:solidFill>
                  <a:schemeClr val="dk1"/>
                </a:solidFill>
                <a:latin typeface="+mn-lt"/>
                <a:ea typeface="+mn-ea"/>
                <a:cs typeface="+mn-cs"/>
              </a:defRPr>
            </a:lvl1pPr>
            <a:lvl2pPr marL="1536192" algn="l" defTabSz="3072384" rtl="0" eaLnBrk="1" latinLnBrk="0" hangingPunct="1">
              <a:defRPr sz="6048" kern="1200">
                <a:solidFill>
                  <a:schemeClr val="dk1"/>
                </a:solidFill>
                <a:latin typeface="+mn-lt"/>
                <a:ea typeface="+mn-ea"/>
                <a:cs typeface="+mn-cs"/>
              </a:defRPr>
            </a:lvl2pPr>
            <a:lvl3pPr marL="3072384" algn="l" defTabSz="3072384" rtl="0" eaLnBrk="1" latinLnBrk="0" hangingPunct="1">
              <a:defRPr sz="6048" kern="1200">
                <a:solidFill>
                  <a:schemeClr val="dk1"/>
                </a:solidFill>
                <a:latin typeface="+mn-lt"/>
                <a:ea typeface="+mn-ea"/>
                <a:cs typeface="+mn-cs"/>
              </a:defRPr>
            </a:lvl3pPr>
            <a:lvl4pPr marL="4608576" algn="l" defTabSz="3072384" rtl="0" eaLnBrk="1" latinLnBrk="0" hangingPunct="1">
              <a:defRPr sz="6048" kern="1200">
                <a:solidFill>
                  <a:schemeClr val="dk1"/>
                </a:solidFill>
                <a:latin typeface="+mn-lt"/>
                <a:ea typeface="+mn-ea"/>
                <a:cs typeface="+mn-cs"/>
              </a:defRPr>
            </a:lvl4pPr>
            <a:lvl5pPr marL="6144768" algn="l" defTabSz="3072384" rtl="0" eaLnBrk="1" latinLnBrk="0" hangingPunct="1">
              <a:defRPr sz="6048" kern="1200">
                <a:solidFill>
                  <a:schemeClr val="dk1"/>
                </a:solidFill>
                <a:latin typeface="+mn-lt"/>
                <a:ea typeface="+mn-ea"/>
                <a:cs typeface="+mn-cs"/>
              </a:defRPr>
            </a:lvl5pPr>
            <a:lvl6pPr marL="7680960" algn="l" defTabSz="3072384" rtl="0" eaLnBrk="1" latinLnBrk="0" hangingPunct="1">
              <a:defRPr sz="6048" kern="1200">
                <a:solidFill>
                  <a:schemeClr val="dk1"/>
                </a:solidFill>
                <a:latin typeface="+mn-lt"/>
                <a:ea typeface="+mn-ea"/>
                <a:cs typeface="+mn-cs"/>
              </a:defRPr>
            </a:lvl6pPr>
            <a:lvl7pPr marL="9217152" algn="l" defTabSz="3072384" rtl="0" eaLnBrk="1" latinLnBrk="0" hangingPunct="1">
              <a:defRPr sz="6048" kern="1200">
                <a:solidFill>
                  <a:schemeClr val="dk1"/>
                </a:solidFill>
                <a:latin typeface="+mn-lt"/>
                <a:ea typeface="+mn-ea"/>
                <a:cs typeface="+mn-cs"/>
              </a:defRPr>
            </a:lvl7pPr>
            <a:lvl8pPr marL="10753344" algn="l" defTabSz="3072384" rtl="0" eaLnBrk="1" latinLnBrk="0" hangingPunct="1">
              <a:defRPr sz="6048" kern="1200">
                <a:solidFill>
                  <a:schemeClr val="dk1"/>
                </a:solidFill>
                <a:latin typeface="+mn-lt"/>
                <a:ea typeface="+mn-ea"/>
                <a:cs typeface="+mn-cs"/>
              </a:defRPr>
            </a:lvl8pPr>
            <a:lvl9pPr marL="12289536" algn="l" defTabSz="3072384" rtl="0" eaLnBrk="1" latinLnBrk="0" hangingPunct="1">
              <a:defRPr sz="6048" kern="1200">
                <a:solidFill>
                  <a:schemeClr val="dk1"/>
                </a:solidFill>
                <a:latin typeface="+mn-lt"/>
                <a:ea typeface="+mn-ea"/>
                <a:cs typeface="+mn-cs"/>
              </a:defRPr>
            </a:lvl9pPr>
          </a:lstStyle>
          <a:p>
            <a:pPr algn="ctr"/>
            <a:endParaRPr lang="en-US"/>
          </a:p>
        </p:txBody>
      </p:sp>
    </p:spTree>
    <p:extLst>
      <p:ext uri="{BB962C8B-B14F-4D97-AF65-F5344CB8AC3E}">
        <p14:creationId xmlns:p14="http://schemas.microsoft.com/office/powerpoint/2010/main" val="3724671302"/>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Final Maps</a:t>
            </a:r>
          </a:p>
          <a:p>
            <a:endParaRPr lang="en-US" dirty="0" smtClean="0"/>
          </a:p>
          <a:p>
            <a:r>
              <a:rPr lang="en-US" dirty="0" smtClean="0"/>
              <a:t>Discussion</a:t>
            </a:r>
          </a:p>
          <a:p>
            <a:endParaRPr lang="en-US" dirty="0" smtClean="0"/>
          </a:p>
          <a:p>
            <a:r>
              <a:rPr lang="en-US" dirty="0" smtClean="0"/>
              <a:t>Validation:</a:t>
            </a:r>
          </a:p>
          <a:p>
            <a:pPr lvl="1"/>
            <a:r>
              <a:rPr lang="en-US" dirty="0" smtClean="0"/>
              <a:t>Uncertainty/Error Analysis</a:t>
            </a:r>
            <a:endParaRPr lang="en-US" dirty="0"/>
          </a:p>
        </p:txBody>
      </p:sp>
      <p:sp>
        <p:nvSpPr>
          <p:cNvPr id="3" name="Title 2"/>
          <p:cNvSpPr>
            <a:spLocks noGrp="1"/>
          </p:cNvSpPr>
          <p:nvPr>
            <p:ph type="title"/>
          </p:nvPr>
        </p:nvSpPr>
        <p:spPr/>
        <p:txBody>
          <a:bodyPr/>
          <a:lstStyle/>
          <a:p>
            <a:r>
              <a:rPr lang="en-US" dirty="0" smtClean="0"/>
              <a:t>Results</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p:txBody>
      </p:sp>
      <p:sp>
        <p:nvSpPr>
          <p:cNvPr id="3" name="Title 2"/>
          <p:cNvSpPr>
            <a:spLocks noGrp="1"/>
          </p:cNvSpPr>
          <p:nvPr>
            <p:ph type="title"/>
          </p:nvPr>
        </p:nvSpPr>
        <p:spPr/>
        <p:txBody>
          <a:bodyPr/>
          <a:lstStyle/>
          <a:p>
            <a:r>
              <a:rPr lang="en-US" dirty="0" smtClean="0"/>
              <a:t>Conclusions</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p:cNvSpPr>
            <a:spLocks noGrp="1"/>
          </p:cNvSpPr>
          <p:nvPr>
            <p:ph sz="half" idx="2"/>
          </p:nvPr>
        </p:nvSpPr>
        <p:spPr>
          <a:xfrm>
            <a:off x="4918364" y="1139483"/>
            <a:ext cx="3845808" cy="5458264"/>
          </a:xfrm>
        </p:spPr>
        <p:txBody>
          <a:bodyPr/>
          <a:lstStyle/>
          <a:p>
            <a:r>
              <a:rPr lang="en-US" dirty="0"/>
              <a:t>Improve efficiency of water monitoring system</a:t>
            </a:r>
            <a:r>
              <a:rPr lang="en-US" dirty="0" smtClean="0"/>
              <a:t>.</a:t>
            </a:r>
          </a:p>
          <a:p>
            <a:endParaRPr lang="en-US" dirty="0"/>
          </a:p>
          <a:p>
            <a:r>
              <a:rPr lang="en-US" dirty="0" smtClean="0"/>
              <a:t>Support Denver Water’s mission to provide </a:t>
            </a:r>
            <a:r>
              <a:rPr lang="en-US" dirty="0"/>
              <a:t>high-quality water to Denver and its surrounding suburbs using a resilient and reliable system.</a:t>
            </a:r>
          </a:p>
          <a:p>
            <a:endParaRPr lang="en-US" dirty="0"/>
          </a:p>
        </p:txBody>
      </p:sp>
      <p:sp>
        <p:nvSpPr>
          <p:cNvPr id="8" name="Content Placeholder 7"/>
          <p:cNvSpPr>
            <a:spLocks noGrp="1"/>
          </p:cNvSpPr>
          <p:nvPr>
            <p:ph sz="half" idx="1"/>
          </p:nvPr>
        </p:nvSpPr>
        <p:spPr/>
        <p:txBody>
          <a:bodyPr/>
          <a:lstStyle/>
          <a:p>
            <a:endParaRPr lang="en-US"/>
          </a:p>
        </p:txBody>
      </p:sp>
      <p:sp>
        <p:nvSpPr>
          <p:cNvPr id="3" name="Title 2"/>
          <p:cNvSpPr>
            <a:spLocks noGrp="1"/>
          </p:cNvSpPr>
          <p:nvPr>
            <p:ph type="title"/>
          </p:nvPr>
        </p:nvSpPr>
        <p:spPr/>
        <p:txBody>
          <a:bodyPr/>
          <a:lstStyle/>
          <a:p>
            <a:r>
              <a:rPr lang="en-US" dirty="0" smtClean="0"/>
              <a:t>Benefits to End Users</a:t>
            </a:r>
            <a:endParaRPr lang="en-US" dirty="0"/>
          </a:p>
        </p:txBody>
      </p:sp>
      <p:sp>
        <p:nvSpPr>
          <p:cNvPr id="4" name="Content Placeholder 1"/>
          <p:cNvSpPr txBox="1">
            <a:spLocks/>
          </p:cNvSpPr>
          <p:nvPr/>
        </p:nvSpPr>
        <p:spPr>
          <a:xfrm>
            <a:off x="4835387" y="1075236"/>
            <a:ext cx="4100795" cy="5574946"/>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Clr>
                <a:schemeClr val="accent6">
                  <a:lumMod val="75000"/>
                </a:schemeClr>
              </a:buClr>
              <a:buFont typeface="Webdings" panose="05030102010509060703" pitchFamily="18" charset="2"/>
              <a:buChar char=""/>
              <a:defRPr sz="2400" b="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6"/>
              </a:buClr>
              <a:buFont typeface="Webdings" panose="05030102010509060703" pitchFamily="18" charset="2"/>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6"/>
              </a:buClr>
              <a:buFont typeface="Webdings" panose="05030102010509060703" pitchFamily="18" charset="2"/>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6"/>
              </a:buClr>
              <a:buFont typeface="Webdings" panose="05030102010509060703" pitchFamily="18"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6"/>
              </a:buClr>
              <a:buFont typeface="Webdings" panose="05030102010509060703" pitchFamily="18"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smtClean="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849" y="1052371"/>
            <a:ext cx="4614060" cy="2688356"/>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937" y="3846371"/>
            <a:ext cx="4610972" cy="2780720"/>
          </a:xfrm>
          <a:prstGeom prst="rect">
            <a:avLst/>
          </a:prstGeom>
        </p:spPr>
      </p:pic>
      <p:sp>
        <p:nvSpPr>
          <p:cNvPr id="10" name="TextBox 9"/>
          <p:cNvSpPr txBox="1"/>
          <p:nvPr/>
        </p:nvSpPr>
        <p:spPr>
          <a:xfrm>
            <a:off x="3076201" y="3497705"/>
            <a:ext cx="2478823" cy="338554"/>
          </a:xfrm>
          <a:prstGeom prst="rect">
            <a:avLst/>
          </a:prstGeom>
          <a:noFill/>
        </p:spPr>
        <p:txBody>
          <a:bodyPr wrap="square" rtlCol="0">
            <a:spAutoFit/>
          </a:bodyPr>
          <a:lstStyle/>
          <a:p>
            <a:r>
              <a:rPr lang="en-US" sz="800" dirty="0" smtClean="0">
                <a:solidFill>
                  <a:prstClr val="white"/>
                </a:solidFill>
              </a:rPr>
              <a:t>Photo by Tobias CC BY 2.0</a:t>
            </a:r>
          </a:p>
          <a:p>
            <a:endParaRPr lang="en-US" sz="800" dirty="0">
              <a:solidFill>
                <a:prstClr val="black"/>
              </a:solidFill>
            </a:endParaRPr>
          </a:p>
        </p:txBody>
      </p:sp>
      <p:sp>
        <p:nvSpPr>
          <p:cNvPr id="11" name="TextBox 10"/>
          <p:cNvSpPr txBox="1"/>
          <p:nvPr/>
        </p:nvSpPr>
        <p:spPr>
          <a:xfrm>
            <a:off x="2781144" y="6396762"/>
            <a:ext cx="2196581" cy="338554"/>
          </a:xfrm>
          <a:prstGeom prst="rect">
            <a:avLst/>
          </a:prstGeom>
          <a:noFill/>
        </p:spPr>
        <p:txBody>
          <a:bodyPr wrap="square" rtlCol="0">
            <a:spAutoFit/>
          </a:bodyPr>
          <a:lstStyle/>
          <a:p>
            <a:r>
              <a:rPr lang="en-US" sz="800" dirty="0" smtClean="0">
                <a:solidFill>
                  <a:prstClr val="white"/>
                </a:solidFill>
              </a:rPr>
              <a:t>Photo by Matt </a:t>
            </a:r>
            <a:r>
              <a:rPr lang="en-US" sz="800" dirty="0" err="1" smtClean="0">
                <a:solidFill>
                  <a:prstClr val="white"/>
                </a:solidFill>
              </a:rPr>
              <a:t>Santomarco</a:t>
            </a:r>
            <a:r>
              <a:rPr lang="en-US" sz="800" dirty="0" smtClean="0">
                <a:solidFill>
                  <a:prstClr val="white"/>
                </a:solidFill>
              </a:rPr>
              <a:t> CC BY 2.0</a:t>
            </a:r>
          </a:p>
          <a:p>
            <a:endParaRPr lang="en-US" sz="800" dirty="0">
              <a:solidFill>
                <a:prstClr val="black"/>
              </a:solidFill>
            </a:endParaRPr>
          </a:p>
        </p:txBody>
      </p:sp>
    </p:spTree>
    <p:extLst>
      <p:ext uri="{BB962C8B-B14F-4D97-AF65-F5344CB8AC3E}">
        <p14:creationId xmlns:p14="http://schemas.microsoft.com/office/powerpoint/2010/main" val="2882826815"/>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r>
              <a:rPr lang="en-US" dirty="0" smtClean="0"/>
              <a:t>Limitations</a:t>
            </a:r>
            <a:endParaRPr lang="en-US" dirty="0"/>
          </a:p>
        </p:txBody>
      </p:sp>
    </p:spTree>
    <p:extLst>
      <p:ext uri="{BB962C8B-B14F-4D97-AF65-F5344CB8AC3E}">
        <p14:creationId xmlns:p14="http://schemas.microsoft.com/office/powerpoint/2010/main" val="3802580645"/>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littlegreenfroggy.jpg"/>
          <p:cNvPicPr>
            <a:picLocks noGrp="1" noChangeAspect="1"/>
          </p:cNvPicPr>
          <p:nvPr>
            <p:ph sz="half" idx="2"/>
          </p:nvPr>
        </p:nvPicPr>
        <p:blipFill>
          <a:blip r:embed="rId2">
            <a:extLst>
              <a:ext uri="{28A0092B-C50C-407E-A947-70E740481C1C}">
                <a14:useLocalDpi xmlns:a14="http://schemas.microsoft.com/office/drawing/2010/main" val="0"/>
              </a:ext>
            </a:extLst>
          </a:blip>
          <a:srcRect l="28689" r="28689"/>
          <a:stretch>
            <a:fillRect/>
          </a:stretch>
        </p:blipFill>
        <p:spPr/>
      </p:pic>
      <p:sp>
        <p:nvSpPr>
          <p:cNvPr id="2" name="Content Placeholder 1"/>
          <p:cNvSpPr>
            <a:spLocks noGrp="1"/>
          </p:cNvSpPr>
          <p:nvPr>
            <p:ph sz="half" idx="1"/>
          </p:nvPr>
        </p:nvSpPr>
        <p:spPr/>
        <p:txBody>
          <a:bodyPr/>
          <a:lstStyle/>
          <a:p>
            <a:r>
              <a:rPr lang="en-US" dirty="0" smtClean="0"/>
              <a:t>Assess placement of </a:t>
            </a:r>
            <a:r>
              <a:rPr lang="en-US" dirty="0" smtClean="0"/>
              <a:t>water sampling sites after the Front Range and Eastern Colorado</a:t>
            </a:r>
            <a:r>
              <a:rPr lang="en-US" dirty="0" smtClean="0"/>
              <a:t> Floods</a:t>
            </a:r>
          </a:p>
          <a:p>
            <a:pPr marL="685800" lvl="2">
              <a:spcBef>
                <a:spcPts val="1000"/>
              </a:spcBef>
              <a:buClr>
                <a:schemeClr val="accent6">
                  <a:lumMod val="75000"/>
                </a:schemeClr>
              </a:buClr>
            </a:pPr>
            <a:r>
              <a:rPr lang="en-US" dirty="0" smtClean="0"/>
              <a:t>September </a:t>
            </a:r>
            <a:r>
              <a:rPr lang="en-US" dirty="0"/>
              <a:t>2013</a:t>
            </a:r>
          </a:p>
          <a:p>
            <a:pPr marL="0" indent="0">
              <a:buNone/>
            </a:pPr>
            <a:endParaRPr lang="en-US" dirty="0" smtClean="0"/>
          </a:p>
          <a:p>
            <a:endParaRPr lang="en-US" dirty="0" smtClean="0"/>
          </a:p>
          <a:p>
            <a:pPr marL="0" indent="0">
              <a:buNone/>
            </a:pPr>
            <a:endParaRPr lang="en-US" dirty="0" smtClean="0"/>
          </a:p>
        </p:txBody>
      </p:sp>
      <p:sp>
        <p:nvSpPr>
          <p:cNvPr id="3" name="Title 2"/>
          <p:cNvSpPr>
            <a:spLocks noGrp="1"/>
          </p:cNvSpPr>
          <p:nvPr>
            <p:ph type="title"/>
          </p:nvPr>
        </p:nvSpPr>
        <p:spPr/>
        <p:txBody>
          <a:bodyPr/>
          <a:lstStyle/>
          <a:p>
            <a:r>
              <a:rPr lang="en-US" dirty="0" smtClean="0"/>
              <a:t>Future Work</a:t>
            </a:r>
            <a:endParaRPr lang="en-US" dirty="0"/>
          </a:p>
        </p:txBody>
      </p:sp>
      <p:sp>
        <p:nvSpPr>
          <p:cNvPr id="6" name="TextBox 5"/>
          <p:cNvSpPr txBox="1"/>
          <p:nvPr/>
        </p:nvSpPr>
        <p:spPr>
          <a:xfrm>
            <a:off x="4749613" y="6202058"/>
            <a:ext cx="2478823" cy="338554"/>
          </a:xfrm>
          <a:prstGeom prst="rect">
            <a:avLst/>
          </a:prstGeom>
          <a:noFill/>
        </p:spPr>
        <p:txBody>
          <a:bodyPr wrap="square" rtlCol="0">
            <a:spAutoFit/>
          </a:bodyPr>
          <a:lstStyle/>
          <a:p>
            <a:r>
              <a:rPr lang="en-US" sz="800" dirty="0" smtClean="0">
                <a:solidFill>
                  <a:prstClr val="white"/>
                </a:solidFill>
              </a:rPr>
              <a:t>Photo by </a:t>
            </a:r>
            <a:r>
              <a:rPr lang="en-US" sz="800" dirty="0" err="1" smtClean="0">
                <a:solidFill>
                  <a:prstClr val="white"/>
                </a:solidFill>
              </a:rPr>
              <a:t>littlegreenfroggy</a:t>
            </a:r>
            <a:r>
              <a:rPr lang="en-US" sz="800" dirty="0" smtClean="0">
                <a:solidFill>
                  <a:prstClr val="white"/>
                </a:solidFill>
              </a:rPr>
              <a:t> </a:t>
            </a:r>
            <a:r>
              <a:rPr lang="en-US" sz="800" dirty="0" smtClean="0">
                <a:solidFill>
                  <a:prstClr val="white"/>
                </a:solidFill>
              </a:rPr>
              <a:t>CC BY 2.0</a:t>
            </a:r>
          </a:p>
          <a:p>
            <a:endParaRPr lang="en-US" sz="800" dirty="0">
              <a:solidFill>
                <a:prstClr val="black"/>
              </a:solidFill>
            </a:endParaRPr>
          </a:p>
        </p:txBody>
      </p:sp>
    </p:spTree>
    <p:extLst>
      <p:ext uri="{BB962C8B-B14F-4D97-AF65-F5344CB8AC3E}">
        <p14:creationId xmlns:p14="http://schemas.microsoft.com/office/powerpoint/2010/main" val="485710124"/>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06400" y="1125415"/>
            <a:ext cx="8331200" cy="4942710"/>
          </a:xfrm>
        </p:spPr>
        <p:txBody>
          <a:bodyPr>
            <a:normAutofit lnSpcReduction="10000"/>
          </a:bodyPr>
          <a:lstStyle/>
          <a:p>
            <a:pPr marL="0" indent="0" algn="ctr">
              <a:spcBef>
                <a:spcPts val="400"/>
              </a:spcBef>
              <a:buNone/>
            </a:pPr>
            <a:r>
              <a:rPr lang="en-US" b="1" dirty="0"/>
              <a:t>Dr. Kenton Ross</a:t>
            </a:r>
          </a:p>
          <a:p>
            <a:pPr marL="0" indent="0" algn="ctr">
              <a:spcBef>
                <a:spcPts val="400"/>
              </a:spcBef>
              <a:buNone/>
            </a:pPr>
            <a:r>
              <a:rPr lang="en-US" dirty="0"/>
              <a:t>NASA DEVELOP National Program- Science Advisor</a:t>
            </a:r>
          </a:p>
          <a:p>
            <a:pPr marL="0" indent="0" algn="ctr">
              <a:spcBef>
                <a:spcPts val="400"/>
              </a:spcBef>
              <a:buNone/>
            </a:pPr>
            <a:endParaRPr lang="en-US" dirty="0"/>
          </a:p>
          <a:p>
            <a:pPr marL="0" indent="0" algn="ctr">
              <a:spcBef>
                <a:spcPts val="400"/>
              </a:spcBef>
              <a:buNone/>
            </a:pPr>
            <a:r>
              <a:rPr lang="en-US" b="1" dirty="0" smtClean="0"/>
              <a:t>Diego Portillo</a:t>
            </a:r>
          </a:p>
          <a:p>
            <a:pPr marL="0" indent="0" algn="ctr">
              <a:spcBef>
                <a:spcPts val="400"/>
              </a:spcBef>
              <a:buNone/>
            </a:pPr>
            <a:r>
              <a:rPr lang="en-US" dirty="0"/>
              <a:t>Denver Water</a:t>
            </a:r>
          </a:p>
          <a:p>
            <a:pPr marL="0" indent="0" algn="ctr">
              <a:spcBef>
                <a:spcPts val="400"/>
              </a:spcBef>
              <a:buNone/>
            </a:pPr>
            <a:endParaRPr lang="en-US" b="1" dirty="0" smtClean="0"/>
          </a:p>
          <a:p>
            <a:pPr marL="0" indent="0" algn="ctr">
              <a:spcBef>
                <a:spcPts val="400"/>
              </a:spcBef>
              <a:buNone/>
            </a:pPr>
            <a:r>
              <a:rPr lang="en-US" b="1" dirty="0" smtClean="0"/>
              <a:t>Linda Rosales</a:t>
            </a:r>
          </a:p>
          <a:p>
            <a:pPr marL="0" indent="0" algn="ctr">
              <a:spcBef>
                <a:spcPts val="400"/>
              </a:spcBef>
              <a:buNone/>
            </a:pPr>
            <a:r>
              <a:rPr lang="en-US" dirty="0"/>
              <a:t>Denver Water</a:t>
            </a:r>
          </a:p>
          <a:p>
            <a:pPr marL="0" indent="0" algn="ctr">
              <a:spcBef>
                <a:spcPts val="400"/>
              </a:spcBef>
              <a:buNone/>
            </a:pPr>
            <a:endParaRPr lang="en-US" b="1" dirty="0" smtClean="0"/>
          </a:p>
          <a:p>
            <a:pPr marL="0" indent="0" algn="ctr">
              <a:spcBef>
                <a:spcPts val="400"/>
              </a:spcBef>
              <a:buNone/>
            </a:pPr>
            <a:r>
              <a:rPr lang="en-US" b="1" dirty="0" smtClean="0"/>
              <a:t>Sheila </a:t>
            </a:r>
            <a:r>
              <a:rPr lang="en-US" b="1" dirty="0" err="1"/>
              <a:t>Pelczarksi</a:t>
            </a:r>
            <a:endParaRPr lang="en-US" b="1" dirty="0" smtClean="0"/>
          </a:p>
          <a:p>
            <a:pPr marL="0" indent="0" algn="ctr">
              <a:spcBef>
                <a:spcPts val="400"/>
              </a:spcBef>
              <a:buNone/>
            </a:pPr>
            <a:r>
              <a:rPr lang="en-US" dirty="0" smtClean="0"/>
              <a:t>Denver Water</a:t>
            </a:r>
            <a:endParaRPr lang="en-US" dirty="0"/>
          </a:p>
          <a:p>
            <a:pPr marL="0" indent="0" algn="ctr">
              <a:spcBef>
                <a:spcPts val="400"/>
              </a:spcBef>
              <a:buNone/>
            </a:pPr>
            <a:endParaRPr lang="en-US" b="1" dirty="0"/>
          </a:p>
          <a:p>
            <a:pPr marL="0" indent="0" algn="ctr">
              <a:spcBef>
                <a:spcPts val="400"/>
              </a:spcBef>
              <a:buNone/>
            </a:pPr>
            <a:r>
              <a:rPr lang="en-US" b="1" dirty="0"/>
              <a:t>Nathan Owen </a:t>
            </a:r>
          </a:p>
          <a:p>
            <a:pPr marL="0" indent="0" algn="ctr">
              <a:spcBef>
                <a:spcPts val="400"/>
              </a:spcBef>
              <a:buNone/>
            </a:pPr>
            <a:r>
              <a:rPr lang="en-US" dirty="0"/>
              <a:t>NASA DEVELOP - Langley Center Lead </a:t>
            </a:r>
          </a:p>
          <a:p>
            <a:pPr marL="0" indent="0" algn="ctr">
              <a:spcBef>
                <a:spcPts val="400"/>
              </a:spcBef>
              <a:buNone/>
            </a:pPr>
            <a:endParaRPr lang="en-US" b="1" dirty="0" smtClean="0"/>
          </a:p>
          <a:p>
            <a:pPr marL="0" indent="0" algn="ctr">
              <a:spcBef>
                <a:spcPts val="400"/>
              </a:spcBef>
              <a:buNone/>
            </a:pPr>
            <a:endParaRPr lang="en-US" b="1" dirty="0"/>
          </a:p>
          <a:p>
            <a:pPr marL="0" indent="0" algn="ctr">
              <a:spcBef>
                <a:spcPts val="400"/>
              </a:spcBef>
              <a:buNone/>
            </a:pPr>
            <a:endParaRPr lang="en-US" dirty="0"/>
          </a:p>
        </p:txBody>
      </p:sp>
      <p:sp>
        <p:nvSpPr>
          <p:cNvPr id="3" name="Title 2"/>
          <p:cNvSpPr>
            <a:spLocks noGrp="1"/>
          </p:cNvSpPr>
          <p:nvPr>
            <p:ph type="title"/>
          </p:nvPr>
        </p:nvSpPr>
        <p:spPr/>
        <p:txBody>
          <a:bodyPr/>
          <a:lstStyle/>
          <a:p>
            <a:r>
              <a:rPr lang="en-US" dirty="0" smtClean="0"/>
              <a:t>Acknowledgements</a:t>
            </a:r>
            <a:endParaRPr lang="en-US" dirty="0"/>
          </a:p>
        </p:txBody>
      </p:sp>
      <p:sp>
        <p:nvSpPr>
          <p:cNvPr id="4" name="TextBox 3"/>
          <p:cNvSpPr txBox="1"/>
          <p:nvPr/>
        </p:nvSpPr>
        <p:spPr>
          <a:xfrm>
            <a:off x="1212991" y="6187357"/>
            <a:ext cx="7016622" cy="584775"/>
          </a:xfrm>
          <a:prstGeom prst="rect">
            <a:avLst/>
          </a:prstGeom>
          <a:noFill/>
        </p:spPr>
        <p:txBody>
          <a:bodyPr wrap="square" rtlCol="0">
            <a:spAutoFit/>
          </a:bodyPr>
          <a:lstStyle/>
          <a:p>
            <a:pPr algn="ctr"/>
            <a:r>
              <a:rPr lang="en-US" sz="1600" i="1" dirty="0" smtClean="0"/>
              <a:t>This material is based upon work supported by NASA through contract NNL11AA00B and cooperative agreement NNX14AB60A.</a:t>
            </a:r>
            <a:endParaRPr lang="en-US" sz="1200" dirty="0"/>
          </a:p>
        </p:txBody>
      </p:sp>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Jimmy Thomas.jpg"/>
          <p:cNvPicPr>
            <a:picLocks noGrp="1" noChangeAspect="1"/>
          </p:cNvPicPr>
          <p:nvPr>
            <p:ph sz="half" idx="2"/>
          </p:nvPr>
        </p:nvPicPr>
        <p:blipFill>
          <a:blip r:embed="rId3">
            <a:extLst>
              <a:ext uri="{28A0092B-C50C-407E-A947-70E740481C1C}">
                <a14:useLocalDpi xmlns:a14="http://schemas.microsoft.com/office/drawing/2010/main" val="0"/>
              </a:ext>
            </a:extLst>
          </a:blip>
          <a:srcRect l="21586" r="21586"/>
          <a:stretch>
            <a:fillRect/>
          </a:stretch>
        </p:blipFill>
        <p:spPr>
          <a:xfrm>
            <a:off x="4429312" y="1051870"/>
            <a:ext cx="4448482" cy="5666099"/>
          </a:xfrm>
        </p:spPr>
      </p:pic>
      <p:sp>
        <p:nvSpPr>
          <p:cNvPr id="2" name="Content Placeholder 1"/>
          <p:cNvSpPr>
            <a:spLocks noGrp="1"/>
          </p:cNvSpPr>
          <p:nvPr>
            <p:ph sz="half" idx="1"/>
          </p:nvPr>
        </p:nvSpPr>
        <p:spPr>
          <a:xfrm>
            <a:off x="334857" y="1622471"/>
            <a:ext cx="4108450" cy="3189533"/>
          </a:xfrm>
        </p:spPr>
        <p:txBody>
          <a:bodyPr>
            <a:normAutofit/>
          </a:bodyPr>
          <a:lstStyle/>
          <a:p>
            <a:r>
              <a:rPr lang="en-US" dirty="0" smtClean="0"/>
              <a:t>Globally, less than 0.01% of surface water is stored in freshwater lakes, streams, and rivers.</a:t>
            </a:r>
          </a:p>
          <a:p>
            <a:pPr lvl="1"/>
            <a:r>
              <a:rPr lang="en-US" dirty="0" smtClean="0"/>
              <a:t>Primary source:</a:t>
            </a:r>
          </a:p>
          <a:p>
            <a:pPr lvl="2"/>
            <a:r>
              <a:rPr lang="en-US" dirty="0" smtClean="0"/>
              <a:t>Runoff produced by snowmelt</a:t>
            </a:r>
          </a:p>
          <a:p>
            <a:pPr lvl="2"/>
            <a:endParaRPr lang="en-US" dirty="0"/>
          </a:p>
          <a:p>
            <a:pPr lvl="2"/>
            <a:endParaRPr lang="en-US" dirty="0" smtClean="0"/>
          </a:p>
          <a:p>
            <a:pPr marL="0" indent="0">
              <a:buNone/>
            </a:pPr>
            <a:endParaRPr lang="en-US" dirty="0" smtClean="0"/>
          </a:p>
          <a:p>
            <a:pPr marL="0" indent="0">
              <a:buNone/>
            </a:pPr>
            <a:endParaRPr lang="en-US" dirty="0"/>
          </a:p>
        </p:txBody>
      </p:sp>
      <p:sp>
        <p:nvSpPr>
          <p:cNvPr id="3" name="Title 2"/>
          <p:cNvSpPr>
            <a:spLocks noGrp="1"/>
          </p:cNvSpPr>
          <p:nvPr>
            <p:ph type="title"/>
          </p:nvPr>
        </p:nvSpPr>
        <p:spPr/>
        <p:txBody>
          <a:bodyPr/>
          <a:lstStyle/>
          <a:p>
            <a:r>
              <a:rPr lang="en-US" dirty="0" smtClean="0"/>
              <a:t>Water Resources</a:t>
            </a:r>
            <a:endParaRPr lang="en-US" dirty="0"/>
          </a:p>
        </p:txBody>
      </p:sp>
      <p:sp>
        <p:nvSpPr>
          <p:cNvPr id="6" name="TextBox 5"/>
          <p:cNvSpPr txBox="1"/>
          <p:nvPr/>
        </p:nvSpPr>
        <p:spPr>
          <a:xfrm>
            <a:off x="4538740" y="6448072"/>
            <a:ext cx="3886200" cy="338554"/>
          </a:xfrm>
          <a:prstGeom prst="rect">
            <a:avLst/>
          </a:prstGeom>
          <a:noFill/>
        </p:spPr>
        <p:txBody>
          <a:bodyPr wrap="square" rtlCol="0">
            <a:spAutoFit/>
          </a:bodyPr>
          <a:lstStyle/>
          <a:p>
            <a:r>
              <a:rPr lang="en-US" sz="800" dirty="0" smtClean="0">
                <a:solidFill>
                  <a:prstClr val="white"/>
                </a:solidFill>
              </a:rPr>
              <a:t>Photo by Jimmy Thomas CC BY 2.0</a:t>
            </a:r>
          </a:p>
          <a:p>
            <a:endParaRPr lang="en-US" sz="800" dirty="0">
              <a:solidFill>
                <a:prstClr val="black"/>
              </a:solidFill>
            </a:endParaRPr>
          </a:p>
        </p:txBody>
      </p:sp>
    </p:spTree>
    <p:extLst>
      <p:ext uri="{BB962C8B-B14F-4D97-AF65-F5344CB8AC3E}">
        <p14:creationId xmlns:p14="http://schemas.microsoft.com/office/powerpoint/2010/main" val="341381357"/>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2"/>
          </p:nvPr>
        </p:nvSpPr>
        <p:spPr>
          <a:xfrm>
            <a:off x="4629150" y="1139483"/>
            <a:ext cx="4135022" cy="2371693"/>
          </a:xfrm>
          <a:ln>
            <a:solidFill>
              <a:srgbClr val="FF0000"/>
            </a:solidFill>
          </a:ln>
        </p:spPr>
        <p:txBody>
          <a:bodyPr/>
          <a:lstStyle/>
          <a:p>
            <a:r>
              <a:rPr lang="en-US" dirty="0" smtClean="0">
                <a:solidFill>
                  <a:srgbClr val="FF0000"/>
                </a:solidFill>
              </a:rPr>
              <a:t>Insert Picture </a:t>
            </a:r>
          </a:p>
          <a:p>
            <a:pPr lvl="1"/>
            <a:r>
              <a:rPr lang="en-US" dirty="0" smtClean="0">
                <a:solidFill>
                  <a:srgbClr val="FF0000"/>
                </a:solidFill>
              </a:rPr>
              <a:t>Suggestions: </a:t>
            </a:r>
            <a:r>
              <a:rPr lang="en-US" dirty="0" err="1" smtClean="0">
                <a:solidFill>
                  <a:srgbClr val="FF0000"/>
                </a:solidFill>
              </a:rPr>
              <a:t>Basemap</a:t>
            </a:r>
            <a:r>
              <a:rPr lang="en-US" dirty="0" smtClean="0">
                <a:solidFill>
                  <a:srgbClr val="FF0000"/>
                </a:solidFill>
              </a:rPr>
              <a:t> of Denver, DW collection map, some reservoir, faucet running water…</a:t>
            </a:r>
            <a:endParaRPr lang="en-US" dirty="0">
              <a:solidFill>
                <a:srgbClr val="FF0000"/>
              </a:solidFill>
            </a:endParaRPr>
          </a:p>
        </p:txBody>
      </p:sp>
      <p:sp>
        <p:nvSpPr>
          <p:cNvPr id="5" name="Content Placeholder 4"/>
          <p:cNvSpPr>
            <a:spLocks noGrp="1"/>
          </p:cNvSpPr>
          <p:nvPr>
            <p:ph sz="half" idx="1"/>
          </p:nvPr>
        </p:nvSpPr>
        <p:spPr/>
        <p:txBody>
          <a:bodyPr>
            <a:normAutofit fontScale="85000" lnSpcReduction="20000"/>
          </a:bodyPr>
          <a:lstStyle/>
          <a:p>
            <a:r>
              <a:rPr lang="en-US" dirty="0" smtClean="0"/>
              <a:t>Denver Climatology:</a:t>
            </a:r>
          </a:p>
          <a:p>
            <a:pPr lvl="1"/>
            <a:r>
              <a:rPr lang="en-US" dirty="0"/>
              <a:t>M</a:t>
            </a:r>
            <a:r>
              <a:rPr lang="en-US" dirty="0" smtClean="0"/>
              <a:t>ean Annual Snowfall 147.32 cm</a:t>
            </a:r>
          </a:p>
          <a:p>
            <a:pPr lvl="1"/>
            <a:r>
              <a:rPr lang="en-US" dirty="0" smtClean="0"/>
              <a:t>Mean Annual Precipitation 38.07 cm</a:t>
            </a:r>
          </a:p>
          <a:p>
            <a:pPr marL="457200" lvl="1" indent="0">
              <a:buNone/>
            </a:pPr>
            <a:endParaRPr lang="en-US" dirty="0" smtClean="0"/>
          </a:p>
          <a:p>
            <a:r>
              <a:rPr lang="en-US" dirty="0"/>
              <a:t>F</a:t>
            </a:r>
            <a:r>
              <a:rPr lang="en-US" dirty="0" smtClean="0"/>
              <a:t>ive </a:t>
            </a:r>
            <a:r>
              <a:rPr lang="en-US" dirty="0"/>
              <a:t>mountain reservoirs </a:t>
            </a:r>
            <a:r>
              <a:rPr lang="en-US" dirty="0" smtClean="0"/>
              <a:t>collect </a:t>
            </a:r>
            <a:r>
              <a:rPr lang="en-US" dirty="0"/>
              <a:t>surface water </a:t>
            </a:r>
            <a:r>
              <a:rPr lang="en-US" dirty="0" smtClean="0"/>
              <a:t>over </a:t>
            </a:r>
            <a:r>
              <a:rPr lang="en-US" dirty="0"/>
              <a:t>a watershed of 8,000 km</a:t>
            </a:r>
            <a:r>
              <a:rPr lang="en-US" baseline="30000" dirty="0"/>
              <a:t>2</a:t>
            </a:r>
            <a:r>
              <a:rPr lang="en-US" dirty="0"/>
              <a:t> </a:t>
            </a:r>
            <a:endParaRPr lang="en-US" dirty="0" smtClean="0"/>
          </a:p>
          <a:p>
            <a:pPr marL="0" indent="0">
              <a:buNone/>
            </a:pPr>
            <a:endParaRPr lang="en-US" dirty="0" smtClean="0"/>
          </a:p>
          <a:p>
            <a:r>
              <a:rPr lang="en-US" dirty="0" smtClean="0"/>
              <a:t>Provides clean water for over 1.3 million people</a:t>
            </a:r>
          </a:p>
          <a:p>
            <a:pPr marL="0" indent="0">
              <a:buNone/>
            </a:pPr>
            <a:endParaRPr lang="en-US" dirty="0" smtClean="0"/>
          </a:p>
          <a:p>
            <a:r>
              <a:rPr lang="en-US" dirty="0"/>
              <a:t>S</a:t>
            </a:r>
            <a:r>
              <a:rPr lang="en-US" dirty="0" smtClean="0"/>
              <a:t>everal </a:t>
            </a:r>
            <a:r>
              <a:rPr lang="en-US" dirty="0"/>
              <a:t>contaminants </a:t>
            </a:r>
            <a:r>
              <a:rPr lang="en-US" dirty="0" smtClean="0"/>
              <a:t>had </a:t>
            </a:r>
            <a:r>
              <a:rPr lang="en-US" dirty="0"/>
              <a:t>been detected in the water </a:t>
            </a:r>
            <a:r>
              <a:rPr lang="en-US" dirty="0" smtClean="0"/>
              <a:t>supply</a:t>
            </a:r>
          </a:p>
          <a:p>
            <a:pPr lvl="1"/>
            <a:endParaRPr lang="en-US" dirty="0"/>
          </a:p>
        </p:txBody>
      </p:sp>
      <p:sp>
        <p:nvSpPr>
          <p:cNvPr id="4" name="Title 3"/>
          <p:cNvSpPr>
            <a:spLocks noGrp="1"/>
          </p:cNvSpPr>
          <p:nvPr>
            <p:ph type="title"/>
          </p:nvPr>
        </p:nvSpPr>
        <p:spPr/>
        <p:txBody>
          <a:bodyPr/>
          <a:lstStyle/>
          <a:p>
            <a:r>
              <a:rPr lang="en-US" dirty="0" smtClean="0"/>
              <a:t>Denver Water Collection System </a:t>
            </a:r>
            <a:endParaRPr lang="en-US" dirty="0"/>
          </a:p>
        </p:txBody>
      </p:sp>
    </p:spTree>
    <p:extLst>
      <p:ext uri="{BB962C8B-B14F-4D97-AF65-F5344CB8AC3E}">
        <p14:creationId xmlns:p14="http://schemas.microsoft.com/office/powerpoint/2010/main" val="1688933048"/>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84727" y="1147149"/>
            <a:ext cx="8959273" cy="1414584"/>
          </a:xfrm>
        </p:spPr>
        <p:txBody>
          <a:bodyPr>
            <a:noAutofit/>
          </a:bodyPr>
          <a:lstStyle/>
          <a:p>
            <a:r>
              <a:rPr lang="en-US" dirty="0" smtClean="0"/>
              <a:t>Destructive fires can affect watersheds and largely </a:t>
            </a:r>
            <a:r>
              <a:rPr lang="en-US" dirty="0"/>
              <a:t>reduce </a:t>
            </a:r>
            <a:r>
              <a:rPr lang="en-US" dirty="0" smtClean="0"/>
              <a:t>vegetative land cover.</a:t>
            </a:r>
          </a:p>
          <a:p>
            <a:pPr marL="0" indent="0">
              <a:buNone/>
            </a:pPr>
            <a:endParaRPr lang="en-US" dirty="0" smtClean="0"/>
          </a:p>
          <a:p>
            <a:r>
              <a:rPr lang="en-US" dirty="0" smtClean="0"/>
              <a:t>Colorado’s semi-arid climate natural re-growth takes several years</a:t>
            </a:r>
            <a:r>
              <a:rPr lang="en-US" dirty="0" smtClean="0"/>
              <a:t>.</a:t>
            </a:r>
          </a:p>
          <a:p>
            <a:pPr marL="0" indent="0">
              <a:buNone/>
            </a:pPr>
            <a:endParaRPr lang="en-US" dirty="0" smtClean="0"/>
          </a:p>
        </p:txBody>
      </p:sp>
      <p:sp>
        <p:nvSpPr>
          <p:cNvPr id="3" name="Title 2"/>
          <p:cNvSpPr>
            <a:spLocks noGrp="1"/>
          </p:cNvSpPr>
          <p:nvPr>
            <p:ph type="title"/>
          </p:nvPr>
        </p:nvSpPr>
        <p:spPr/>
        <p:txBody>
          <a:bodyPr/>
          <a:lstStyle/>
          <a:p>
            <a:r>
              <a:rPr lang="en-US" dirty="0" smtClean="0"/>
              <a:t>Major Wildfires</a:t>
            </a:r>
            <a:endParaRPr lang="en-US" dirty="0"/>
          </a:p>
        </p:txBody>
      </p:sp>
      <p:graphicFrame>
        <p:nvGraphicFramePr>
          <p:cNvPr id="5" name="Diagram 4"/>
          <p:cNvGraphicFramePr/>
          <p:nvPr>
            <p:extLst>
              <p:ext uri="{D42A27DB-BD31-4B8C-83A1-F6EECF244321}">
                <p14:modId xmlns:p14="http://schemas.microsoft.com/office/powerpoint/2010/main" val="3378430129"/>
              </p:ext>
            </p:extLst>
          </p:nvPr>
        </p:nvGraphicFramePr>
        <p:xfrm>
          <a:off x="369455" y="2678548"/>
          <a:ext cx="8497454" cy="452581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p:cNvSpPr txBox="1"/>
          <p:nvPr/>
        </p:nvSpPr>
        <p:spPr>
          <a:xfrm>
            <a:off x="4833811" y="3407909"/>
            <a:ext cx="3886200" cy="338554"/>
          </a:xfrm>
          <a:prstGeom prst="rect">
            <a:avLst/>
          </a:prstGeom>
          <a:noFill/>
        </p:spPr>
        <p:txBody>
          <a:bodyPr wrap="square" rtlCol="0">
            <a:spAutoFit/>
          </a:bodyPr>
          <a:lstStyle/>
          <a:p>
            <a:r>
              <a:rPr lang="en-US" sz="800" dirty="0" smtClean="0">
                <a:solidFill>
                  <a:prstClr val="white"/>
                </a:solidFill>
              </a:rPr>
              <a:t>Photo by David Stein CC BY 2.0</a:t>
            </a:r>
          </a:p>
          <a:p>
            <a:endParaRPr lang="en-US" sz="800" dirty="0">
              <a:solidFill>
                <a:prstClr val="black"/>
              </a:solidFill>
            </a:endParaRPr>
          </a:p>
        </p:txBody>
      </p:sp>
      <p:sp>
        <p:nvSpPr>
          <p:cNvPr id="8" name="TextBox 7"/>
          <p:cNvSpPr txBox="1"/>
          <p:nvPr/>
        </p:nvSpPr>
        <p:spPr>
          <a:xfrm>
            <a:off x="367705" y="3432032"/>
            <a:ext cx="3886200" cy="338554"/>
          </a:xfrm>
          <a:prstGeom prst="rect">
            <a:avLst/>
          </a:prstGeom>
          <a:noFill/>
        </p:spPr>
        <p:txBody>
          <a:bodyPr wrap="square" rtlCol="0">
            <a:spAutoFit/>
          </a:bodyPr>
          <a:lstStyle/>
          <a:p>
            <a:r>
              <a:rPr lang="en-US" sz="800" dirty="0" smtClean="0">
                <a:solidFill>
                  <a:prstClr val="white"/>
                </a:solidFill>
              </a:rPr>
              <a:t>Photo by USDA CC BY 2.0</a:t>
            </a:r>
          </a:p>
          <a:p>
            <a:endParaRPr lang="en-US" sz="800" dirty="0">
              <a:solidFill>
                <a:prstClr val="black"/>
              </a:solidFill>
            </a:endParaRPr>
          </a:p>
        </p:txBody>
      </p:sp>
    </p:spTree>
    <p:extLst>
      <p:ext uri="{BB962C8B-B14F-4D97-AF65-F5344CB8AC3E}">
        <p14:creationId xmlns:p14="http://schemas.microsoft.com/office/powerpoint/2010/main" val="2550279200"/>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06399" y="1125415"/>
            <a:ext cx="9006541" cy="2268949"/>
          </a:xfrm>
        </p:spPr>
        <p:txBody>
          <a:bodyPr/>
          <a:lstStyle/>
          <a:p>
            <a:r>
              <a:rPr lang="en-US" sz="2600" dirty="0" smtClean="0"/>
              <a:t>Wildfires produce </a:t>
            </a:r>
            <a:r>
              <a:rPr lang="en-US" sz="2600" dirty="0"/>
              <a:t>organic carbon, which contaminates the water supply</a:t>
            </a:r>
          </a:p>
          <a:p>
            <a:pPr lvl="1"/>
            <a:r>
              <a:rPr lang="en-US" sz="2400" dirty="0"/>
              <a:t>Contributing factor for the decline in water quality</a:t>
            </a:r>
          </a:p>
          <a:p>
            <a:pPr marL="0" indent="0">
              <a:buNone/>
            </a:pPr>
            <a:endParaRPr lang="en-US" dirty="0"/>
          </a:p>
        </p:txBody>
      </p:sp>
      <p:sp>
        <p:nvSpPr>
          <p:cNvPr id="3" name="Title 2"/>
          <p:cNvSpPr>
            <a:spLocks noGrp="1"/>
          </p:cNvSpPr>
          <p:nvPr>
            <p:ph type="title"/>
          </p:nvPr>
        </p:nvSpPr>
        <p:spPr/>
        <p:txBody>
          <a:bodyPr/>
          <a:lstStyle/>
          <a:p>
            <a:r>
              <a:rPr lang="en-US" dirty="0" smtClean="0"/>
              <a:t>Major Wildfires</a:t>
            </a:r>
            <a:endParaRPr lang="en-US" dirty="0"/>
          </a:p>
        </p:txBody>
      </p:sp>
      <p:pic>
        <p:nvPicPr>
          <p:cNvPr id="4" name="Picture 3" descr="USDA 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8001" y="3071092"/>
            <a:ext cx="4648968" cy="3486726"/>
          </a:xfrm>
          <a:prstGeom prst="rect">
            <a:avLst/>
          </a:prstGeom>
        </p:spPr>
      </p:pic>
      <p:pic>
        <p:nvPicPr>
          <p:cNvPr id="7" name="Picture 6" descr="Soil Scienc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47985" y="3024908"/>
            <a:ext cx="2657105" cy="3558309"/>
          </a:xfrm>
          <a:prstGeom prst="rect">
            <a:avLst/>
          </a:prstGeom>
        </p:spPr>
      </p:pic>
      <p:sp>
        <p:nvSpPr>
          <p:cNvPr id="8" name="TextBox 7"/>
          <p:cNvSpPr txBox="1"/>
          <p:nvPr/>
        </p:nvSpPr>
        <p:spPr>
          <a:xfrm>
            <a:off x="5937121" y="6358279"/>
            <a:ext cx="3886200" cy="338554"/>
          </a:xfrm>
          <a:prstGeom prst="rect">
            <a:avLst/>
          </a:prstGeom>
          <a:noFill/>
        </p:spPr>
        <p:txBody>
          <a:bodyPr wrap="square" rtlCol="0">
            <a:spAutoFit/>
          </a:bodyPr>
          <a:lstStyle/>
          <a:p>
            <a:r>
              <a:rPr lang="en-US" sz="800" dirty="0" smtClean="0">
                <a:solidFill>
                  <a:prstClr val="white"/>
                </a:solidFill>
              </a:rPr>
              <a:t>Photo by Soil Science CC BY 2.0</a:t>
            </a:r>
          </a:p>
          <a:p>
            <a:endParaRPr lang="en-US" sz="800" dirty="0">
              <a:solidFill>
                <a:prstClr val="black"/>
              </a:solidFill>
            </a:endParaRPr>
          </a:p>
        </p:txBody>
      </p:sp>
      <p:sp>
        <p:nvSpPr>
          <p:cNvPr id="9" name="TextBox 8"/>
          <p:cNvSpPr txBox="1"/>
          <p:nvPr/>
        </p:nvSpPr>
        <p:spPr>
          <a:xfrm>
            <a:off x="523205" y="6332625"/>
            <a:ext cx="3886200" cy="338554"/>
          </a:xfrm>
          <a:prstGeom prst="rect">
            <a:avLst/>
          </a:prstGeom>
          <a:noFill/>
        </p:spPr>
        <p:txBody>
          <a:bodyPr wrap="square" rtlCol="0">
            <a:spAutoFit/>
          </a:bodyPr>
          <a:lstStyle/>
          <a:p>
            <a:r>
              <a:rPr lang="en-US" sz="800" dirty="0" smtClean="0">
                <a:solidFill>
                  <a:prstClr val="white"/>
                </a:solidFill>
              </a:rPr>
              <a:t>Photo by USDA CC BY 2.0</a:t>
            </a:r>
          </a:p>
          <a:p>
            <a:endParaRPr lang="en-US" sz="800" dirty="0">
              <a:solidFill>
                <a:prstClr val="black"/>
              </a:solidFill>
            </a:endParaRPr>
          </a:p>
        </p:txBody>
      </p:sp>
    </p:spTree>
    <p:extLst>
      <p:ext uri="{BB962C8B-B14F-4D97-AF65-F5344CB8AC3E}">
        <p14:creationId xmlns:p14="http://schemas.microsoft.com/office/powerpoint/2010/main" val="3196346546"/>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lvl="1"/>
            <a:endParaRPr lang="en-US" dirty="0" smtClean="0"/>
          </a:p>
          <a:p>
            <a:endParaRPr lang="en-US" dirty="0"/>
          </a:p>
        </p:txBody>
      </p:sp>
      <p:sp>
        <p:nvSpPr>
          <p:cNvPr id="3" name="Title 2"/>
          <p:cNvSpPr>
            <a:spLocks noGrp="1"/>
          </p:cNvSpPr>
          <p:nvPr>
            <p:ph type="title"/>
          </p:nvPr>
        </p:nvSpPr>
        <p:spPr/>
        <p:txBody>
          <a:bodyPr/>
          <a:lstStyle/>
          <a:p>
            <a:r>
              <a:rPr lang="en-US" dirty="0" smtClean="0"/>
              <a:t>Community Concerns</a:t>
            </a:r>
            <a:endParaRPr lang="en-US" dirty="0"/>
          </a:p>
        </p:txBody>
      </p:sp>
      <p:graphicFrame>
        <p:nvGraphicFramePr>
          <p:cNvPr id="4" name="Diagram 3"/>
          <p:cNvGraphicFramePr/>
          <p:nvPr>
            <p:extLst>
              <p:ext uri="{D42A27DB-BD31-4B8C-83A1-F6EECF244321}">
                <p14:modId xmlns:p14="http://schemas.microsoft.com/office/powerpoint/2010/main" val="3668941515"/>
              </p:ext>
            </p:extLst>
          </p:nvPr>
        </p:nvGraphicFramePr>
        <p:xfrm>
          <a:off x="317500" y="1153990"/>
          <a:ext cx="8420100" cy="55897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453992" y="1017753"/>
            <a:ext cx="2134008" cy="1815212"/>
          </a:xfrm>
          <a:prstGeom prst="ellipse">
            <a:avLst/>
          </a:prstGeom>
          <a:ln>
            <a:noFill/>
          </a:ln>
          <a:effectLst>
            <a:softEdge rad="112500"/>
          </a:effectLst>
        </p:spPr>
      </p:pic>
      <p:pic>
        <p:nvPicPr>
          <p:cNvPr id="8" name="Picture 7"/>
          <p:cNvPicPr>
            <a:picLocks noChangeAspect="1"/>
          </p:cNvPicPr>
          <p:nvPr/>
        </p:nvPicPr>
        <p:blipFill rotWithShape="1">
          <a:blip r:embed="rId9">
            <a:extLst>
              <a:ext uri="{28A0092B-C50C-407E-A947-70E740481C1C}">
                <a14:useLocalDpi xmlns:a14="http://schemas.microsoft.com/office/drawing/2010/main" val="0"/>
              </a:ext>
            </a:extLst>
          </a:blip>
          <a:srcRect l="12175" t="10433" r="33694" b="34348"/>
          <a:stretch/>
        </p:blipFill>
        <p:spPr>
          <a:xfrm>
            <a:off x="5761361" y="4183844"/>
            <a:ext cx="1987467" cy="1896629"/>
          </a:xfrm>
          <a:prstGeom prst="ellipse">
            <a:avLst/>
          </a:prstGeom>
          <a:ln>
            <a:noFill/>
          </a:ln>
          <a:effectLst>
            <a:softEdge rad="112500"/>
          </a:effectLst>
        </p:spPr>
      </p:pic>
      <p:pic>
        <p:nvPicPr>
          <p:cNvPr id="6" name="Picture 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51993" y="3862958"/>
            <a:ext cx="2188928" cy="1997311"/>
          </a:xfrm>
          <a:prstGeom prst="ellipse">
            <a:avLst/>
          </a:prstGeom>
          <a:ln>
            <a:noFill/>
          </a:ln>
          <a:effectLst>
            <a:softEdge rad="112500"/>
          </a:effectLst>
        </p:spPr>
      </p:pic>
      <p:sp>
        <p:nvSpPr>
          <p:cNvPr id="9" name="Rounded Rectangle 8"/>
          <p:cNvSpPr/>
          <p:nvPr/>
        </p:nvSpPr>
        <p:spPr>
          <a:xfrm>
            <a:off x="5588000" y="1131455"/>
            <a:ext cx="3024909" cy="715818"/>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dirty="0" smtClean="0"/>
              <a:t>Wildfires: Organic Carbon</a:t>
            </a:r>
            <a:endParaRPr lang="en-US" dirty="0"/>
          </a:p>
        </p:txBody>
      </p:sp>
      <p:sp>
        <p:nvSpPr>
          <p:cNvPr id="13" name="Rounded Rectangle 12"/>
          <p:cNvSpPr/>
          <p:nvPr/>
        </p:nvSpPr>
        <p:spPr>
          <a:xfrm>
            <a:off x="6913418" y="5948218"/>
            <a:ext cx="2022764" cy="715818"/>
          </a:xfrm>
          <a:prstGeom prst="roundRect">
            <a:avLst/>
          </a:prstGeom>
          <a:solidFill>
            <a:srgbClr val="38801B"/>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en-US" dirty="0" smtClean="0"/>
              <a:t>Mine: Uranium</a:t>
            </a:r>
            <a:endParaRPr lang="en-US" dirty="0"/>
          </a:p>
        </p:txBody>
      </p:sp>
      <p:sp>
        <p:nvSpPr>
          <p:cNvPr id="14" name="Rounded Rectangle 13"/>
          <p:cNvSpPr/>
          <p:nvPr/>
        </p:nvSpPr>
        <p:spPr>
          <a:xfrm>
            <a:off x="184729" y="5809673"/>
            <a:ext cx="2507672" cy="715818"/>
          </a:xfrm>
          <a:prstGeom prst="round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n-US" dirty="0" smtClean="0"/>
              <a:t>Agriculture: Nitrate and Pesticides</a:t>
            </a:r>
            <a:endParaRPr lang="en-US" dirty="0"/>
          </a:p>
        </p:txBody>
      </p:sp>
      <p:sp>
        <p:nvSpPr>
          <p:cNvPr id="16" name="TextBox 15"/>
          <p:cNvSpPr txBox="1"/>
          <p:nvPr/>
        </p:nvSpPr>
        <p:spPr>
          <a:xfrm>
            <a:off x="3976881" y="2474009"/>
            <a:ext cx="1139769" cy="169277"/>
          </a:xfrm>
          <a:prstGeom prst="rect">
            <a:avLst/>
          </a:prstGeom>
          <a:noFill/>
        </p:spPr>
        <p:txBody>
          <a:bodyPr wrap="square" rtlCol="0">
            <a:spAutoFit/>
          </a:bodyPr>
          <a:lstStyle/>
          <a:p>
            <a:r>
              <a:rPr lang="en-US" sz="500" dirty="0" smtClean="0">
                <a:solidFill>
                  <a:schemeClr val="bg1"/>
                </a:solidFill>
              </a:rPr>
              <a:t>Photo by Slworking2 CC BY 2.0 </a:t>
            </a:r>
            <a:endParaRPr lang="en-US" sz="500" dirty="0">
              <a:solidFill>
                <a:schemeClr val="bg1"/>
              </a:solidFill>
            </a:endParaRPr>
          </a:p>
        </p:txBody>
      </p:sp>
      <p:sp>
        <p:nvSpPr>
          <p:cNvPr id="17" name="TextBox 16"/>
          <p:cNvSpPr txBox="1"/>
          <p:nvPr/>
        </p:nvSpPr>
        <p:spPr>
          <a:xfrm>
            <a:off x="6196628" y="5714187"/>
            <a:ext cx="1659466" cy="169277"/>
          </a:xfrm>
          <a:prstGeom prst="rect">
            <a:avLst/>
          </a:prstGeom>
          <a:noFill/>
        </p:spPr>
        <p:txBody>
          <a:bodyPr wrap="square" rtlCol="0">
            <a:spAutoFit/>
          </a:bodyPr>
          <a:lstStyle/>
          <a:p>
            <a:r>
              <a:rPr lang="en-US" sz="500" dirty="0" smtClean="0">
                <a:solidFill>
                  <a:schemeClr val="bg1"/>
                </a:solidFill>
              </a:rPr>
              <a:t>Photo by </a:t>
            </a:r>
            <a:r>
              <a:rPr lang="en-US" sz="500" dirty="0" err="1" smtClean="0">
                <a:solidFill>
                  <a:schemeClr val="bg1"/>
                </a:solidFill>
              </a:rPr>
              <a:t>Al_HikesAZ</a:t>
            </a:r>
            <a:r>
              <a:rPr lang="en-US" sz="500" dirty="0" smtClean="0">
                <a:solidFill>
                  <a:schemeClr val="bg1"/>
                </a:solidFill>
              </a:rPr>
              <a:t> CC BY 2.0 </a:t>
            </a:r>
            <a:endParaRPr lang="en-US" sz="500" dirty="0">
              <a:solidFill>
                <a:schemeClr val="bg1"/>
              </a:solidFill>
            </a:endParaRPr>
          </a:p>
        </p:txBody>
      </p:sp>
      <p:sp>
        <p:nvSpPr>
          <p:cNvPr id="18" name="TextBox 17"/>
          <p:cNvSpPr txBox="1"/>
          <p:nvPr/>
        </p:nvSpPr>
        <p:spPr>
          <a:xfrm>
            <a:off x="1358331" y="5421032"/>
            <a:ext cx="1659466" cy="169277"/>
          </a:xfrm>
          <a:prstGeom prst="rect">
            <a:avLst/>
          </a:prstGeom>
          <a:noFill/>
        </p:spPr>
        <p:txBody>
          <a:bodyPr wrap="square" rtlCol="0">
            <a:spAutoFit/>
          </a:bodyPr>
          <a:lstStyle/>
          <a:p>
            <a:r>
              <a:rPr lang="en-US" sz="500" dirty="0" smtClean="0">
                <a:solidFill>
                  <a:schemeClr val="bg1"/>
                </a:solidFill>
              </a:rPr>
              <a:t>Photo by Global Water Partnership CC BY 2.0 </a:t>
            </a:r>
            <a:endParaRPr lang="en-US" sz="500" dirty="0">
              <a:solidFill>
                <a:schemeClr val="bg1"/>
              </a:solidFill>
            </a:endParaRPr>
          </a:p>
        </p:txBody>
      </p:sp>
    </p:spTree>
    <p:extLst>
      <p:ext uri="{BB962C8B-B14F-4D97-AF65-F5344CB8AC3E}">
        <p14:creationId xmlns:p14="http://schemas.microsoft.com/office/powerpoint/2010/main" val="2287310"/>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19488" y="1314449"/>
            <a:ext cx="8732462" cy="5297365"/>
          </a:xfrm>
        </p:spPr>
        <p:txBody>
          <a:bodyPr/>
          <a:lstStyle/>
          <a:p>
            <a:pPr marL="0" lvl="1" indent="0" algn="ctr">
              <a:spcBef>
                <a:spcPts val="1000"/>
              </a:spcBef>
              <a:buClr>
                <a:schemeClr val="accent6">
                  <a:lumMod val="75000"/>
                </a:schemeClr>
              </a:buClr>
              <a:buNone/>
            </a:pPr>
            <a:r>
              <a:rPr lang="en-US" sz="2800" b="1" dirty="0"/>
              <a:t>Denver </a:t>
            </a:r>
            <a:r>
              <a:rPr lang="en-US" sz="2800" b="1" dirty="0" smtClean="0"/>
              <a:t>Water</a:t>
            </a:r>
          </a:p>
          <a:p>
            <a:pPr marL="0" lvl="1" indent="0">
              <a:spcBef>
                <a:spcPts val="1000"/>
              </a:spcBef>
              <a:buClr>
                <a:schemeClr val="accent6">
                  <a:lumMod val="75000"/>
                </a:schemeClr>
              </a:buClr>
              <a:buNone/>
            </a:pPr>
            <a:endParaRPr lang="en-US" dirty="0" smtClean="0"/>
          </a:p>
          <a:p>
            <a:pPr marL="0" lvl="1" indent="0">
              <a:spcBef>
                <a:spcPts val="1000"/>
              </a:spcBef>
              <a:buClr>
                <a:schemeClr val="accent6">
                  <a:lumMod val="75000"/>
                </a:schemeClr>
              </a:buClr>
              <a:buNone/>
            </a:pPr>
            <a:r>
              <a:rPr lang="en-US" sz="2500" dirty="0" smtClean="0"/>
              <a:t>Diego </a:t>
            </a:r>
            <a:r>
              <a:rPr lang="en-US" sz="2500" dirty="0"/>
              <a:t>Portillo </a:t>
            </a:r>
            <a:r>
              <a:rPr lang="en-US" sz="2500" dirty="0" smtClean="0"/>
              <a:t>    ●   Linda Rosales    </a:t>
            </a:r>
            <a:r>
              <a:rPr lang="en-US" sz="2500" dirty="0"/>
              <a:t>●   </a:t>
            </a:r>
            <a:r>
              <a:rPr lang="en-US" sz="2500" dirty="0" smtClean="0"/>
              <a:t>Sheila </a:t>
            </a:r>
            <a:r>
              <a:rPr lang="en-US" sz="2500" dirty="0" err="1" smtClean="0"/>
              <a:t>Pelczarksi</a:t>
            </a:r>
            <a:endParaRPr lang="en-US" sz="2500" dirty="0"/>
          </a:p>
          <a:p>
            <a:pPr marL="0" indent="0">
              <a:buNone/>
            </a:pPr>
            <a:endParaRPr lang="en-US" dirty="0"/>
          </a:p>
        </p:txBody>
      </p:sp>
      <p:sp>
        <p:nvSpPr>
          <p:cNvPr id="3" name="Title 2"/>
          <p:cNvSpPr>
            <a:spLocks noGrp="1"/>
          </p:cNvSpPr>
          <p:nvPr>
            <p:ph type="title"/>
          </p:nvPr>
        </p:nvSpPr>
        <p:spPr/>
        <p:txBody>
          <a:bodyPr/>
          <a:lstStyle/>
          <a:p>
            <a:r>
              <a:rPr lang="en-US" dirty="0" smtClean="0"/>
              <a:t>Project Partners</a:t>
            </a:r>
            <a:endParaRPr lang="en-US" dirty="0"/>
          </a:p>
        </p:txBody>
      </p:sp>
      <p:pic>
        <p:nvPicPr>
          <p:cNvPr id="4" name="Picture 3" descr="Gross Reservoir by Jeffrey Beall.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488" y="3000375"/>
            <a:ext cx="8732462" cy="3437267"/>
          </a:xfrm>
          <a:prstGeom prst="rect">
            <a:avLst/>
          </a:prstGeom>
        </p:spPr>
      </p:pic>
      <p:sp>
        <p:nvSpPr>
          <p:cNvPr id="5" name="TextBox 4"/>
          <p:cNvSpPr txBox="1"/>
          <p:nvPr/>
        </p:nvSpPr>
        <p:spPr>
          <a:xfrm>
            <a:off x="7220022" y="6204346"/>
            <a:ext cx="1837367" cy="338554"/>
          </a:xfrm>
          <a:prstGeom prst="rect">
            <a:avLst/>
          </a:prstGeom>
          <a:noFill/>
        </p:spPr>
        <p:txBody>
          <a:bodyPr wrap="square" rtlCol="0">
            <a:spAutoFit/>
          </a:bodyPr>
          <a:lstStyle/>
          <a:p>
            <a:r>
              <a:rPr lang="en-US" sz="800" dirty="0" smtClean="0">
                <a:solidFill>
                  <a:prstClr val="white"/>
                </a:solidFill>
              </a:rPr>
              <a:t>Photo by </a:t>
            </a:r>
            <a:r>
              <a:rPr lang="en-US" sz="800" dirty="0" err="1" smtClean="0">
                <a:solidFill>
                  <a:prstClr val="white"/>
                </a:solidFill>
              </a:rPr>
              <a:t>elPadawan</a:t>
            </a:r>
            <a:r>
              <a:rPr lang="en-US" sz="800" dirty="0" smtClean="0">
                <a:solidFill>
                  <a:prstClr val="white"/>
                </a:solidFill>
              </a:rPr>
              <a:t> CC BY 2.0</a:t>
            </a:r>
          </a:p>
          <a:p>
            <a:endParaRPr lang="en-US" sz="800" dirty="0">
              <a:solidFill>
                <a:prstClr val="black"/>
              </a:solidFill>
            </a:endParaRPr>
          </a:p>
        </p:txBody>
      </p:sp>
    </p:spTree>
    <p:extLst>
      <p:ext uri="{BB962C8B-B14F-4D97-AF65-F5344CB8AC3E}">
        <p14:creationId xmlns:p14="http://schemas.microsoft.com/office/powerpoint/2010/main" val="3216497609"/>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ontent Placeholder 14"/>
          <p:cNvSpPr>
            <a:spLocks noGrp="1"/>
          </p:cNvSpPr>
          <p:nvPr>
            <p:ph sz="half" idx="1"/>
          </p:nvPr>
        </p:nvSpPr>
        <p:spPr>
          <a:xfrm>
            <a:off x="2438399" y="5816071"/>
            <a:ext cx="5047129" cy="907458"/>
          </a:xfrm>
        </p:spPr>
        <p:txBody>
          <a:bodyPr>
            <a:normAutofit/>
          </a:bodyPr>
          <a:lstStyle/>
          <a:p>
            <a:r>
              <a:rPr lang="en-US" dirty="0" smtClean="0"/>
              <a:t>Study Period</a:t>
            </a:r>
          </a:p>
          <a:p>
            <a:pPr lvl="1"/>
            <a:r>
              <a:rPr lang="en-US" dirty="0" smtClean="0"/>
              <a:t>May 1994 – June 2013</a:t>
            </a:r>
            <a:endParaRPr lang="en-US" dirty="0"/>
          </a:p>
        </p:txBody>
      </p:sp>
      <p:sp>
        <p:nvSpPr>
          <p:cNvPr id="3" name="Title 2"/>
          <p:cNvSpPr>
            <a:spLocks noGrp="1"/>
          </p:cNvSpPr>
          <p:nvPr>
            <p:ph type="title"/>
          </p:nvPr>
        </p:nvSpPr>
        <p:spPr/>
        <p:txBody>
          <a:bodyPr/>
          <a:lstStyle/>
          <a:p>
            <a:r>
              <a:rPr lang="en-US" dirty="0" smtClean="0"/>
              <a:t>Study Area</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130389" y="14680081"/>
            <a:ext cx="8341652" cy="6492625"/>
          </a:xfrm>
          <a:prstGeom prst="rect">
            <a:avLst/>
          </a:prstGeom>
        </p:spPr>
      </p:pic>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82789" y="14832481"/>
            <a:ext cx="8341652" cy="6492625"/>
          </a:xfrm>
          <a:prstGeom prst="rect">
            <a:avLst/>
          </a:prstGeom>
        </p:spPr>
      </p:pic>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435189" y="14984881"/>
            <a:ext cx="8341652" cy="6492625"/>
          </a:xfrm>
          <a:prstGeom prst="rect">
            <a:avLst/>
          </a:prstGeom>
        </p:spPr>
      </p:pic>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587589" y="15137281"/>
            <a:ext cx="8341652" cy="6492625"/>
          </a:xfrm>
          <a:prstGeom prst="rect">
            <a:avLst/>
          </a:prstGeom>
        </p:spPr>
      </p:pic>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739989" y="15289681"/>
            <a:ext cx="8341652" cy="6492625"/>
          </a:xfrm>
          <a:prstGeom prst="rect">
            <a:avLst/>
          </a:prstGeom>
        </p:spPr>
      </p:pic>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92389" y="15442081"/>
            <a:ext cx="8341652" cy="6492625"/>
          </a:xfrm>
          <a:prstGeom prst="rect">
            <a:avLst/>
          </a:prstGeom>
        </p:spPr>
      </p:pic>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44789" y="15594481"/>
            <a:ext cx="8341652" cy="6492625"/>
          </a:xfrm>
          <a:prstGeom prst="rect">
            <a:avLst/>
          </a:prstGeom>
        </p:spPr>
      </p:pic>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38941" y="1029625"/>
            <a:ext cx="5932694" cy="4749128"/>
          </a:xfrm>
          <a:prstGeom prst="rect">
            <a:avLst/>
          </a:prstGeom>
        </p:spPr>
      </p:pic>
    </p:spTree>
    <p:extLst>
      <p:ext uri="{BB962C8B-B14F-4D97-AF65-F5344CB8AC3E}">
        <p14:creationId xmlns:p14="http://schemas.microsoft.com/office/powerpoint/2010/main" val="3916273929"/>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Denver Sheila Sund.jpg"/>
          <p:cNvPicPr>
            <a:picLocks noGrp="1" noChangeAspect="1"/>
          </p:cNvPicPr>
          <p:nvPr>
            <p:ph sz="half" idx="2"/>
          </p:nvPr>
        </p:nvPicPr>
        <p:blipFill>
          <a:blip r:embed="rId3">
            <a:extLst>
              <a:ext uri="{28A0092B-C50C-407E-A947-70E740481C1C}">
                <a14:useLocalDpi xmlns:a14="http://schemas.microsoft.com/office/drawing/2010/main" val="0"/>
              </a:ext>
            </a:extLst>
          </a:blip>
          <a:srcRect l="26677" r="26677"/>
          <a:stretch>
            <a:fillRect/>
          </a:stretch>
        </p:blipFill>
        <p:spPr/>
      </p:pic>
      <p:sp>
        <p:nvSpPr>
          <p:cNvPr id="2" name="Content Placeholder 1"/>
          <p:cNvSpPr>
            <a:spLocks noGrp="1"/>
          </p:cNvSpPr>
          <p:nvPr>
            <p:ph sz="half" idx="1"/>
          </p:nvPr>
        </p:nvSpPr>
        <p:spPr>
          <a:xfrm>
            <a:off x="282198" y="1139482"/>
            <a:ext cx="4232652" cy="5602879"/>
          </a:xfrm>
        </p:spPr>
        <p:txBody>
          <a:bodyPr>
            <a:normAutofit fontScale="92500" lnSpcReduction="10000"/>
          </a:bodyPr>
          <a:lstStyle/>
          <a:p>
            <a:r>
              <a:rPr lang="en-US" dirty="0"/>
              <a:t>Utilize land cover data </a:t>
            </a:r>
            <a:r>
              <a:rPr lang="en-US" dirty="0" smtClean="0"/>
              <a:t>to </a:t>
            </a:r>
            <a:r>
              <a:rPr lang="en-US" dirty="0"/>
              <a:t>identify existing infrastructure and possible pollution sources in the Denver Water </a:t>
            </a:r>
            <a:r>
              <a:rPr lang="en-US" dirty="0" smtClean="0"/>
              <a:t>Collection </a:t>
            </a:r>
            <a:r>
              <a:rPr lang="en-US" dirty="0"/>
              <a:t>S</a:t>
            </a:r>
            <a:r>
              <a:rPr lang="en-US" dirty="0" smtClean="0"/>
              <a:t>ystem</a:t>
            </a:r>
          </a:p>
          <a:p>
            <a:pPr marL="457200" lvl="1" indent="0">
              <a:buNone/>
            </a:pPr>
            <a:endParaRPr lang="en-US" dirty="0" smtClean="0"/>
          </a:p>
          <a:p>
            <a:r>
              <a:rPr lang="en-US" dirty="0"/>
              <a:t>Assess the placement of current water sampling </a:t>
            </a:r>
            <a:r>
              <a:rPr lang="en-US" dirty="0" smtClean="0"/>
              <a:t>sites</a:t>
            </a:r>
          </a:p>
          <a:p>
            <a:pPr marL="0" indent="0">
              <a:buNone/>
            </a:pPr>
            <a:endParaRPr lang="en-US" dirty="0" smtClean="0"/>
          </a:p>
          <a:p>
            <a:r>
              <a:rPr lang="en-US" dirty="0" smtClean="0"/>
              <a:t>Create </a:t>
            </a:r>
            <a:r>
              <a:rPr lang="en-US" dirty="0"/>
              <a:t>a map identifying optimal sampling sites</a:t>
            </a:r>
          </a:p>
          <a:p>
            <a:endParaRPr lang="en-US" dirty="0"/>
          </a:p>
        </p:txBody>
      </p:sp>
      <p:sp>
        <p:nvSpPr>
          <p:cNvPr id="3" name="Title 2"/>
          <p:cNvSpPr>
            <a:spLocks noGrp="1"/>
          </p:cNvSpPr>
          <p:nvPr>
            <p:ph type="title"/>
          </p:nvPr>
        </p:nvSpPr>
        <p:spPr/>
        <p:txBody>
          <a:bodyPr/>
          <a:lstStyle/>
          <a:p>
            <a:r>
              <a:rPr lang="en-US" dirty="0" smtClean="0"/>
              <a:t>Objectives</a:t>
            </a:r>
            <a:endParaRPr lang="en-US" dirty="0"/>
          </a:p>
        </p:txBody>
      </p:sp>
      <p:sp>
        <p:nvSpPr>
          <p:cNvPr id="6" name="TextBox 5"/>
          <p:cNvSpPr txBox="1"/>
          <p:nvPr/>
        </p:nvSpPr>
        <p:spPr>
          <a:xfrm>
            <a:off x="7040430" y="6345449"/>
            <a:ext cx="1734731" cy="338554"/>
          </a:xfrm>
          <a:prstGeom prst="rect">
            <a:avLst/>
          </a:prstGeom>
          <a:noFill/>
        </p:spPr>
        <p:txBody>
          <a:bodyPr wrap="square" rtlCol="0">
            <a:spAutoFit/>
          </a:bodyPr>
          <a:lstStyle/>
          <a:p>
            <a:r>
              <a:rPr lang="en-US" sz="800" dirty="0" smtClean="0">
                <a:solidFill>
                  <a:prstClr val="white"/>
                </a:solidFill>
              </a:rPr>
              <a:t>Photo by </a:t>
            </a:r>
            <a:r>
              <a:rPr lang="en-US" sz="800" dirty="0" err="1" smtClean="0">
                <a:solidFill>
                  <a:prstClr val="white"/>
                </a:solidFill>
              </a:rPr>
              <a:t>elPadawan</a:t>
            </a:r>
            <a:r>
              <a:rPr lang="en-US" sz="800" dirty="0" smtClean="0">
                <a:solidFill>
                  <a:prstClr val="white"/>
                </a:solidFill>
              </a:rPr>
              <a:t> CC BY 2.0</a:t>
            </a:r>
          </a:p>
          <a:p>
            <a:endParaRPr lang="en-US" sz="800" dirty="0">
              <a:solidFill>
                <a:prstClr val="black"/>
              </a:solidFill>
            </a:endParaRPr>
          </a:p>
        </p:txBody>
      </p:sp>
    </p:spTree>
    <p:extLst>
      <p:ext uri="{BB962C8B-B14F-4D97-AF65-F5344CB8AC3E}">
        <p14:creationId xmlns:p14="http://schemas.microsoft.com/office/powerpoint/2010/main" val="1805696500"/>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Water">
      <a:dk1>
        <a:sysClr val="windowText" lastClr="000000"/>
      </a:dk1>
      <a:lt1>
        <a:sysClr val="window" lastClr="FFFFFF"/>
      </a:lt1>
      <a:dk2>
        <a:srgbClr val="44546A"/>
      </a:dk2>
      <a:lt2>
        <a:srgbClr val="E7E6E6"/>
      </a:lt2>
      <a:accent1>
        <a:srgbClr val="67B9B8"/>
      </a:accent1>
      <a:accent2>
        <a:srgbClr val="447979"/>
      </a:accent2>
      <a:accent3>
        <a:srgbClr val="203A39"/>
      </a:accent3>
      <a:accent4>
        <a:srgbClr val="6D3B27"/>
      </a:accent4>
      <a:accent5>
        <a:srgbClr val="B97F67"/>
      </a:accent5>
      <a:accent6>
        <a:srgbClr val="ECAA9B"/>
      </a:accent6>
      <a:hlink>
        <a:srgbClr val="0563C1"/>
      </a:hlink>
      <a:folHlink>
        <a:srgbClr val="954F72"/>
      </a:folHlink>
    </a:clrScheme>
    <a:fontScheme name="Century Gothic">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3538</TotalTime>
  <Words>1958</Words>
  <Application>Microsoft Macintosh PowerPoint</Application>
  <PresentationFormat>On-screen Show (4:3)</PresentationFormat>
  <Paragraphs>379</Paragraphs>
  <Slides>19</Slides>
  <Notes>7</Notes>
  <HiddenSlides>0</HiddenSlides>
  <MMClips>0</MMClips>
  <ScaleCrop>false</ScaleCrop>
  <HeadingPairs>
    <vt:vector size="4" baseType="variant">
      <vt:variant>
        <vt:lpstr>Theme</vt:lpstr>
      </vt:variant>
      <vt:variant>
        <vt:i4>1</vt:i4>
      </vt:variant>
      <vt:variant>
        <vt:lpstr>Slide Titles</vt:lpstr>
      </vt:variant>
      <vt:variant>
        <vt:i4>19</vt:i4>
      </vt:variant>
    </vt:vector>
  </HeadingPairs>
  <TitlesOfParts>
    <vt:vector size="20" baseType="lpstr">
      <vt:lpstr>office theme</vt:lpstr>
      <vt:lpstr>Colorado  Water Resources</vt:lpstr>
      <vt:lpstr>Water Resources</vt:lpstr>
      <vt:lpstr>Denver Water Collection System </vt:lpstr>
      <vt:lpstr>Major Wildfires</vt:lpstr>
      <vt:lpstr>Major Wildfires</vt:lpstr>
      <vt:lpstr>Community Concerns</vt:lpstr>
      <vt:lpstr>Project Partners</vt:lpstr>
      <vt:lpstr>Study Area</vt:lpstr>
      <vt:lpstr>Objectives</vt:lpstr>
      <vt:lpstr>NASA Earth Observations</vt:lpstr>
      <vt:lpstr>Methodology</vt:lpstr>
      <vt:lpstr>Methodology</vt:lpstr>
      <vt:lpstr>Methodology</vt:lpstr>
      <vt:lpstr>Results</vt:lpstr>
      <vt:lpstr>Conclusions</vt:lpstr>
      <vt:lpstr>Benefits to End Users</vt:lpstr>
      <vt:lpstr>Limitations</vt:lpstr>
      <vt:lpstr>Future Work</vt:lpstr>
      <vt:lpstr>Acknowledgements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dc:creator>
  <cp:lastModifiedBy>Janice Maldonado</cp:lastModifiedBy>
  <cp:revision>97</cp:revision>
  <dcterms:created xsi:type="dcterms:W3CDTF">2014-05-22T17:39:16Z</dcterms:created>
  <dcterms:modified xsi:type="dcterms:W3CDTF">2015-03-03T02:02:32Z</dcterms:modified>
</cp:coreProperties>
</file>