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shal Arya" initials="" lastIdx="12" clrIdx="0"/>
  <p:cmAuthor id="1" name="Fenn, Teresa E. (LARC-E3)[SSAI DEVELOP]" initials="FTE(D" lastIdx="4" clrIdx="1">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929"/>
    <a:srgbClr val="E1AA6D"/>
    <a:srgbClr val="FCFBD5"/>
    <a:srgbClr val="0BE8F3"/>
    <a:srgbClr val="0C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58" autoAdjust="0"/>
    <p:restoredTop sz="96586" autoAdjust="0"/>
  </p:normalViewPr>
  <p:slideViewPr>
    <p:cSldViewPr snapToGrid="0">
      <p:cViewPr>
        <p:scale>
          <a:sx n="33" d="100"/>
          <a:sy n="33" d="100"/>
        </p:scale>
        <p:origin x="1254" y="-125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tiff"/><Relationship Id="rId7" Type="http://schemas.openxmlformats.org/officeDocument/2006/relationships/image" Target="../media/image8.png"/><Relationship Id="rId12" Type="http://schemas.openxmlformats.org/officeDocument/2006/relationships/image" Target="../media/image13.tiff"/><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6798" b="-3851"/>
          <a:stretch/>
        </p:blipFill>
        <p:spPr>
          <a:xfrm rot="840000" flipH="1">
            <a:off x="14541953" y="17276516"/>
            <a:ext cx="3973697" cy="3607124"/>
          </a:xfrm>
          <a:prstGeom prst="rect">
            <a:avLst/>
          </a:prstGeom>
          <a:scene3d>
            <a:camera prst="orthographicFront">
              <a:rot lat="0" lon="0" rev="90000"/>
            </a:camera>
            <a:lightRig rig="threePt" dir="t"/>
          </a:scene3d>
        </p:spPr>
      </p:pic>
      <p:sp>
        <p:nvSpPr>
          <p:cNvPr id="2" name="Text Placeholder 1"/>
          <p:cNvSpPr>
            <a:spLocks noGrp="1"/>
          </p:cNvSpPr>
          <p:nvPr>
            <p:ph type="body" sz="quarter" idx="13"/>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smtClean="0"/>
              <a:t>Utilizing a Landslide Identification Product and a Real-time Rainfall Detection Tool for Enhanced landslide Detection in Nepal</a:t>
            </a:r>
            <a:endParaRPr lang="en-US" dirty="0"/>
          </a:p>
        </p:txBody>
      </p:sp>
      <p:sp>
        <p:nvSpPr>
          <p:cNvPr id="5" name="Text Placeholder 4"/>
          <p:cNvSpPr>
            <a:spLocks noGrp="1"/>
          </p:cNvSpPr>
          <p:nvPr>
            <p:ph type="body" sz="quarter" idx="10"/>
          </p:nvPr>
        </p:nvSpPr>
        <p:spPr/>
        <p:txBody>
          <a:bodyPr/>
          <a:lstStyle/>
          <a:p>
            <a:r>
              <a:rPr lang="en-US" dirty="0" smtClean="0"/>
              <a:t>Himalaya Disasters III</a:t>
            </a:r>
            <a:endParaRPr lang="en-US" dirty="0"/>
          </a:p>
        </p:txBody>
      </p:sp>
      <p:sp>
        <p:nvSpPr>
          <p:cNvPr id="9" name="Text Placeholder 16"/>
          <p:cNvSpPr txBox="1">
            <a:spLocks/>
          </p:cNvSpPr>
          <p:nvPr/>
        </p:nvSpPr>
        <p:spPr>
          <a:xfrm>
            <a:off x="699311" y="34405021"/>
            <a:ext cx="8229600" cy="7451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100" dirty="0" smtClean="0"/>
              <a:t>Left to </a:t>
            </a:r>
            <a:r>
              <a:rPr lang="en-US" sz="2100" dirty="0"/>
              <a:t>Right: Jordan </a:t>
            </a:r>
            <a:r>
              <a:rPr lang="en-US" sz="2100" dirty="0" smtClean="0"/>
              <a:t>Scheffler,</a:t>
            </a:r>
            <a:r>
              <a:rPr lang="en-US" sz="2100" dirty="0"/>
              <a:t> </a:t>
            </a:r>
            <a:r>
              <a:rPr lang="en-US" sz="2100" dirty="0" smtClean="0"/>
              <a:t>Amanda Rumsey, Jessica Fayne</a:t>
            </a:r>
          </a:p>
        </p:txBody>
      </p:sp>
      <p:sp>
        <p:nvSpPr>
          <p:cNvPr id="10" name="Text Placeholder 16"/>
          <p:cNvSpPr txBox="1">
            <a:spLocks/>
          </p:cNvSpPr>
          <p:nvPr/>
        </p:nvSpPr>
        <p:spPr>
          <a:xfrm>
            <a:off x="8737109" y="33728985"/>
            <a:ext cx="9660415" cy="7495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4000" dirty="0" smtClean="0"/>
              <a:t>International Centre for Integrated Mountain Development (ICIMOD)</a:t>
            </a:r>
          </a:p>
        </p:txBody>
      </p:sp>
      <p:sp>
        <p:nvSpPr>
          <p:cNvPr id="12" name="Text Placeholder 16"/>
          <p:cNvSpPr txBox="1">
            <a:spLocks/>
          </p:cNvSpPr>
          <p:nvPr/>
        </p:nvSpPr>
        <p:spPr>
          <a:xfrm>
            <a:off x="19348991" y="22880265"/>
            <a:ext cx="7381967" cy="622854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t>Landslides can be mapped automatically </a:t>
            </a:r>
            <a:r>
              <a:rPr lang="en-US" sz="3200" dirty="0" smtClean="0"/>
              <a:t>in near real-time using NASA Earth Observations </a:t>
            </a:r>
            <a:endParaRPr lang="en-US" sz="3200" dirty="0" smtClean="0"/>
          </a:p>
          <a:p>
            <a:pPr marL="347663" indent="-347663"/>
            <a:r>
              <a:rPr lang="en-US" sz="3200" dirty="0" smtClean="0"/>
              <a:t>DRIP can detect vulnerable areas based on current rainfall conditions</a:t>
            </a:r>
          </a:p>
          <a:p>
            <a:pPr marL="347663" indent="-347663"/>
            <a:r>
              <a:rPr lang="en-US" sz="3200" dirty="0" smtClean="0"/>
              <a:t>SLIP had been updated to reduce the amount of landslide over-detection in mountainous regions</a:t>
            </a:r>
            <a:endParaRPr lang="en-US" sz="3200" dirty="0" smtClean="0"/>
          </a:p>
          <a:p>
            <a:pPr marL="347663" indent="-347663"/>
            <a:r>
              <a:rPr lang="en-US" sz="3200" dirty="0" smtClean="0"/>
              <a:t>The DRIP-SLIP model will be used by ICIMOD to protect lives, preserve infrastructure, and manage local ecosystems</a:t>
            </a:r>
          </a:p>
        </p:txBody>
      </p:sp>
      <p:sp>
        <p:nvSpPr>
          <p:cNvPr id="6" name="Text Placeholder 16"/>
          <p:cNvSpPr txBox="1">
            <a:spLocks/>
          </p:cNvSpPr>
          <p:nvPr/>
        </p:nvSpPr>
        <p:spPr>
          <a:xfrm>
            <a:off x="685800" y="6016947"/>
            <a:ext cx="17977308" cy="621034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950" dirty="0"/>
              <a:t>Nepal is a hotspot for landslide activity due to its mountainous topography, complex terrain, and monsoon rains. Previous related studies combined NASA Earth observation data from Landsat 8, Shuttle Radar Topography Mission (SRTM), Advanced </a:t>
            </a:r>
            <a:r>
              <a:rPr lang="en-US" sz="2950" dirty="0" err="1"/>
              <a:t>Spaceborne</a:t>
            </a:r>
            <a:r>
              <a:rPr lang="en-US" sz="2950" dirty="0"/>
              <a:t> Thermal Emission and Reflection Radiometer (ASTER), Tropical Rainfall Measuring Mission (TRMM) and the Global Precipitation Measurement Mission (GPM) with various ancillary datasets to create two products for use in the region: the Sudden Landslide Identification Product (SLIP), and Detecting Real-time Increased Precipitation (DRIP). SLIP will help identify landslides in near real-time using Landsat 8 and elevation products, as well as provide damage assessments by mapping landslides automatically after a disaster such as the </a:t>
            </a:r>
            <a:r>
              <a:rPr lang="en-US" sz="2950" dirty="0" err="1"/>
              <a:t>Gorkha</a:t>
            </a:r>
            <a:r>
              <a:rPr lang="en-US" sz="2950" dirty="0"/>
              <a:t> earthquake in May 2015. DRIP will monitor precipitation levels extracted from the GPM-IMERG 30-minute product to create alerts when current rainfall levels exceed calculated threshold values. SLIP and DRIP were also integrated to provide a more comprehensive landslide notification system for the region. </a:t>
            </a:r>
            <a:r>
              <a:rPr lang="en-US" sz="2950" dirty="0" smtClean="0"/>
              <a:t>The </a:t>
            </a:r>
            <a:r>
              <a:rPr lang="en-US" sz="2950" dirty="0"/>
              <a:t>objective of this study was to support the results of SLIP and DRIP </a:t>
            </a:r>
            <a:r>
              <a:rPr lang="en-US" sz="2950" dirty="0" smtClean="0"/>
              <a:t>by assessing </a:t>
            </a:r>
            <a:r>
              <a:rPr lang="en-US" sz="2950" dirty="0"/>
              <a:t>their global prediction capabilities, and to develop a web-based data portal that can host SLIP and DRIP and will allow end-users to collect and download landslide event and rainfall event </a:t>
            </a:r>
            <a:r>
              <a:rPr lang="en-US" sz="2950" dirty="0" smtClean="0"/>
              <a:t>information. The </a:t>
            </a:r>
            <a:r>
              <a:rPr lang="en-US" sz="2950" dirty="0"/>
              <a:t>DRIP-SLIP model combination will be used by the International Centre for Integrated Mountain Development (ICIMOD) to </a:t>
            </a:r>
            <a:r>
              <a:rPr lang="en-US" sz="2950" dirty="0" smtClean="0"/>
              <a:t>protect </a:t>
            </a:r>
            <a:r>
              <a:rPr lang="en-US" sz="2950" dirty="0"/>
              <a:t>and manage ecosystems and villages in Nepal</a:t>
            </a:r>
            <a:r>
              <a:rPr lang="en-US" sz="2950" dirty="0" smtClean="0"/>
              <a:t>, </a:t>
            </a:r>
            <a:r>
              <a:rPr lang="en-US" sz="2950" dirty="0"/>
              <a:t>prevent future loss of life and infrastructure due to landslides, </a:t>
            </a:r>
            <a:r>
              <a:rPr lang="en-US" sz="2950" dirty="0" smtClean="0"/>
              <a:t>and </a:t>
            </a:r>
            <a:r>
              <a:rPr lang="en-US" sz="2950" dirty="0"/>
              <a:t>reduce poverty through integrated natural resource management and regional cooperation</a:t>
            </a:r>
            <a:r>
              <a:rPr lang="en-US" sz="2950" dirty="0" smtClean="0"/>
              <a:t>.</a:t>
            </a:r>
            <a:endParaRPr lang="en-US" sz="2950" dirty="0"/>
          </a:p>
        </p:txBody>
      </p:sp>
      <p:sp>
        <p:nvSpPr>
          <p:cNvPr id="15" name="Text Placeholder 16"/>
          <p:cNvSpPr txBox="1">
            <a:spLocks/>
          </p:cNvSpPr>
          <p:nvPr/>
        </p:nvSpPr>
        <p:spPr>
          <a:xfrm>
            <a:off x="19463250" y="6228275"/>
            <a:ext cx="7315200" cy="5926868"/>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t>Validate the results of SLIP using digitized landslide event information collected using Landsat 8 imagery </a:t>
            </a:r>
          </a:p>
          <a:p>
            <a:pPr marL="347663" indent="-347663"/>
            <a:r>
              <a:rPr lang="en-US" sz="3200" dirty="0" smtClean="0"/>
              <a:t>Develop a web-based platform to display the results of the SLIP and DRIP products</a:t>
            </a:r>
          </a:p>
          <a:p>
            <a:pPr marL="347663" indent="-347663"/>
            <a:r>
              <a:rPr lang="en-US" sz="3200" dirty="0" smtClean="0"/>
              <a:t>Package SLIP and DRIP into a usable program for ICIMOD</a:t>
            </a:r>
          </a:p>
          <a:p>
            <a:pPr marL="347663" indent="-347663"/>
            <a:r>
              <a:rPr lang="en-US" sz="3200" dirty="0" smtClean="0"/>
              <a:t>Perform rainfall threshold analysis and comparative rain gauge and TRMM analysis for Nepal</a:t>
            </a:r>
          </a:p>
        </p:txBody>
      </p:sp>
      <p:sp>
        <p:nvSpPr>
          <p:cNvPr id="16" name="TextBox 15"/>
          <p:cNvSpPr txBox="1"/>
          <p:nvPr/>
        </p:nvSpPr>
        <p:spPr>
          <a:xfrm>
            <a:off x="672561" y="5204751"/>
            <a:ext cx="1685414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9513981" y="5217771"/>
            <a:ext cx="808953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655924" y="12321813"/>
            <a:ext cx="1692540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9348992" y="1238573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9463250" y="18933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5163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9430999" y="2188276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430999" y="291088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074295" y="32733167"/>
            <a:ext cx="446515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643604" y="3018367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Rumsey (Project Lead), Jordan </a:t>
            </a:r>
            <a:r>
              <a:rPr lang="en-US" dirty="0" err="1" smtClean="0"/>
              <a:t>Scheffler</a:t>
            </a:r>
            <a:r>
              <a:rPr lang="en-US" dirty="0" smtClean="0"/>
              <a:t>, Jessica </a:t>
            </a:r>
            <a:r>
              <a:rPr lang="en-US" dirty="0" err="1" smtClean="0"/>
              <a:t>Fayne</a:t>
            </a:r>
            <a:endParaRPr lang="en-US" dirty="0" smtClean="0"/>
          </a:p>
          <a:p>
            <a:r>
              <a:rPr lang="en-US" sz="2400" dirty="0" smtClean="0"/>
              <a:t>DEVELOP National Program at NASA Goddard Space Flight Center</a:t>
            </a:r>
            <a:endParaRPr lang="en-US" sz="2400" dirty="0"/>
          </a:p>
        </p:txBody>
      </p:sp>
      <p:cxnSp>
        <p:nvCxnSpPr>
          <p:cNvPr id="19" name="Straight Connector 18"/>
          <p:cNvCxnSpPr/>
          <p:nvPr/>
        </p:nvCxnSpPr>
        <p:spPr>
          <a:xfrm flipV="1">
            <a:off x="643604" y="12994732"/>
            <a:ext cx="17830800" cy="385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5800" y="22347404"/>
            <a:ext cx="17830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430999" y="5999674"/>
            <a:ext cx="73152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9430999" y="13182921"/>
            <a:ext cx="7315200" cy="57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430999" y="19624385"/>
            <a:ext cx="7315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523719" y="14245694"/>
            <a:ext cx="2128437"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GPM</a:t>
            </a:r>
            <a:endParaRPr lang="en-US" sz="4400" dirty="0"/>
          </a:p>
        </p:txBody>
      </p:sp>
      <p:sp>
        <p:nvSpPr>
          <p:cNvPr id="142" name="TextBox 141"/>
          <p:cNvSpPr txBox="1"/>
          <p:nvPr/>
        </p:nvSpPr>
        <p:spPr>
          <a:xfrm>
            <a:off x="1523719" y="15566380"/>
            <a:ext cx="2128437" cy="76318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TRMM</a:t>
            </a:r>
            <a:endParaRPr lang="en-US" sz="4400" dirty="0"/>
          </a:p>
        </p:txBody>
      </p:sp>
      <p:sp>
        <p:nvSpPr>
          <p:cNvPr id="143" name="TextBox 142"/>
          <p:cNvSpPr txBox="1"/>
          <p:nvPr/>
        </p:nvSpPr>
        <p:spPr>
          <a:xfrm>
            <a:off x="1736566" y="15118670"/>
            <a:ext cx="173808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144" name="TextBox 143"/>
          <p:cNvSpPr txBox="1"/>
          <p:nvPr/>
        </p:nvSpPr>
        <p:spPr>
          <a:xfrm>
            <a:off x="1736832" y="16432129"/>
            <a:ext cx="1728451"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145" name="Rectangle 144"/>
          <p:cNvSpPr/>
          <p:nvPr/>
        </p:nvSpPr>
        <p:spPr>
          <a:xfrm rot="16200000">
            <a:off x="-252528" y="15103242"/>
            <a:ext cx="2638725" cy="923330"/>
          </a:xfrm>
          <a:prstGeom prst="rect">
            <a:avLst/>
          </a:prstGeom>
          <a:noFill/>
        </p:spPr>
        <p:txBody>
          <a:bodyPr wrap="square" lIns="91440" tIns="45720" rIns="91440" bIns="45720">
            <a:spAutoFit/>
          </a:bodyPr>
          <a:lstStyle/>
          <a:p>
            <a:pPr algn="ctr"/>
            <a:r>
              <a:rPr lang="en-US" sz="5400" b="1" dirty="0" smtClean="0">
                <a:ln w="0"/>
                <a:gradFill>
                  <a:gsLst>
                    <a:gs pos="21000">
                      <a:srgbClr val="53575C"/>
                    </a:gs>
                    <a:gs pos="88000">
                      <a:srgbClr val="C5C7CA"/>
                    </a:gs>
                  </a:gsLst>
                  <a:lin ang="5400000"/>
                </a:gradFill>
              </a:rPr>
              <a:t>DRIP</a:t>
            </a:r>
            <a:endParaRPr lang="en-US" sz="5400" b="1" dirty="0">
              <a:ln w="0"/>
              <a:gradFill>
                <a:gsLst>
                  <a:gs pos="21000">
                    <a:srgbClr val="53575C"/>
                  </a:gs>
                  <a:gs pos="88000">
                    <a:srgbClr val="C5C7CA"/>
                  </a:gs>
                </a:gsLst>
                <a:lin ang="5400000"/>
              </a:gradFill>
            </a:endParaRPr>
          </a:p>
        </p:txBody>
      </p:sp>
      <p:cxnSp>
        <p:nvCxnSpPr>
          <p:cNvPr id="146" name="Straight Arrow Connector 145"/>
          <p:cNvCxnSpPr/>
          <p:nvPr/>
        </p:nvCxnSpPr>
        <p:spPr>
          <a:xfrm>
            <a:off x="7088792" y="16492629"/>
            <a:ext cx="297963" cy="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Right Brace 146"/>
          <p:cNvSpPr/>
          <p:nvPr/>
        </p:nvSpPr>
        <p:spPr>
          <a:xfrm>
            <a:off x="3864224" y="14169032"/>
            <a:ext cx="946356" cy="2659297"/>
          </a:xfrm>
          <a:prstGeom prst="rightBrace">
            <a:avLst>
              <a:gd name="adj1" fmla="val 8333"/>
              <a:gd name="adj2" fmla="val 859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Box 147"/>
          <p:cNvSpPr txBox="1"/>
          <p:nvPr/>
        </p:nvSpPr>
        <p:spPr>
          <a:xfrm rot="5400000">
            <a:off x="2797913" y="15231115"/>
            <a:ext cx="2525138" cy="553998"/>
          </a:xfrm>
          <a:prstGeom prst="rect">
            <a:avLst/>
          </a:prstGeom>
          <a:noFill/>
        </p:spPr>
        <p:txBody>
          <a:bodyPr wrap="square" rtlCol="0">
            <a:spAutoFit/>
          </a:bodyPr>
          <a:lstStyle/>
          <a:p>
            <a:pPr algn="ctr"/>
            <a:r>
              <a:rPr lang="en-US" sz="3000" dirty="0" smtClean="0"/>
              <a:t>Data Collection</a:t>
            </a:r>
            <a:endParaRPr lang="en-US" sz="3000" dirty="0"/>
          </a:p>
        </p:txBody>
      </p:sp>
      <p:sp>
        <p:nvSpPr>
          <p:cNvPr id="149" name="TextBox 148"/>
          <p:cNvSpPr txBox="1"/>
          <p:nvPr/>
        </p:nvSpPr>
        <p:spPr>
          <a:xfrm>
            <a:off x="4810580" y="16169763"/>
            <a:ext cx="2297046" cy="58477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smtClean="0"/>
              <a:t>Thresholds</a:t>
            </a:r>
            <a:endParaRPr lang="en-US" sz="3200" dirty="0"/>
          </a:p>
        </p:txBody>
      </p:sp>
      <p:sp>
        <p:nvSpPr>
          <p:cNvPr id="150" name="TextBox 149"/>
          <p:cNvSpPr txBox="1"/>
          <p:nvPr/>
        </p:nvSpPr>
        <p:spPr>
          <a:xfrm>
            <a:off x="7452808" y="16166043"/>
            <a:ext cx="2456341" cy="58477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smtClean="0"/>
              <a:t>Comparison</a:t>
            </a:r>
            <a:endParaRPr lang="en-US" sz="3200" dirty="0"/>
          </a:p>
        </p:txBody>
      </p:sp>
      <p:cxnSp>
        <p:nvCxnSpPr>
          <p:cNvPr id="151" name="Straight Arrow Connector 150"/>
          <p:cNvCxnSpPr/>
          <p:nvPr/>
        </p:nvCxnSpPr>
        <p:spPr>
          <a:xfrm flipV="1">
            <a:off x="9704129" y="16499481"/>
            <a:ext cx="447388" cy="13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1487808" y="17673436"/>
            <a:ext cx="2299949"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Landsat 8</a:t>
            </a:r>
            <a:endParaRPr lang="en-US" sz="4400" dirty="0"/>
          </a:p>
        </p:txBody>
      </p:sp>
      <p:sp>
        <p:nvSpPr>
          <p:cNvPr id="154" name="TextBox 153"/>
          <p:cNvSpPr txBox="1"/>
          <p:nvPr/>
        </p:nvSpPr>
        <p:spPr>
          <a:xfrm>
            <a:off x="1523719" y="19630556"/>
            <a:ext cx="2225867"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SRTM</a:t>
            </a:r>
            <a:endParaRPr lang="en-US" sz="4400" dirty="0"/>
          </a:p>
        </p:txBody>
      </p:sp>
      <p:sp>
        <p:nvSpPr>
          <p:cNvPr id="155" name="TextBox 154"/>
          <p:cNvSpPr txBox="1"/>
          <p:nvPr/>
        </p:nvSpPr>
        <p:spPr>
          <a:xfrm>
            <a:off x="1543867" y="20583448"/>
            <a:ext cx="2205719"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ASTER</a:t>
            </a:r>
            <a:endParaRPr lang="en-US" sz="4400" dirty="0"/>
          </a:p>
        </p:txBody>
      </p:sp>
      <p:sp>
        <p:nvSpPr>
          <p:cNvPr id="156" name="TextBox 155"/>
          <p:cNvSpPr txBox="1"/>
          <p:nvPr/>
        </p:nvSpPr>
        <p:spPr>
          <a:xfrm>
            <a:off x="2850074" y="18576630"/>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SWIR</a:t>
            </a:r>
            <a:endParaRPr lang="en-US" sz="1600" dirty="0"/>
          </a:p>
        </p:txBody>
      </p:sp>
      <p:sp>
        <p:nvSpPr>
          <p:cNvPr id="157" name="TextBox 156"/>
          <p:cNvSpPr txBox="1"/>
          <p:nvPr/>
        </p:nvSpPr>
        <p:spPr>
          <a:xfrm>
            <a:off x="1489822" y="18573252"/>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IR</a:t>
            </a:r>
            <a:endParaRPr lang="en-US" sz="1600" dirty="0"/>
          </a:p>
        </p:txBody>
      </p:sp>
      <p:sp>
        <p:nvSpPr>
          <p:cNvPr id="158" name="TextBox 157"/>
          <p:cNvSpPr txBox="1"/>
          <p:nvPr/>
        </p:nvSpPr>
        <p:spPr>
          <a:xfrm>
            <a:off x="1489822" y="19113945"/>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Red</a:t>
            </a:r>
            <a:endParaRPr lang="en-US" sz="1600" dirty="0"/>
          </a:p>
        </p:txBody>
      </p:sp>
      <p:sp>
        <p:nvSpPr>
          <p:cNvPr id="159" name="TextBox 158"/>
          <p:cNvSpPr txBox="1"/>
          <p:nvPr/>
        </p:nvSpPr>
        <p:spPr>
          <a:xfrm>
            <a:off x="2842593" y="19096235"/>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QA</a:t>
            </a:r>
            <a:endParaRPr lang="en-US" sz="1600" dirty="0"/>
          </a:p>
        </p:txBody>
      </p:sp>
      <p:sp>
        <p:nvSpPr>
          <p:cNvPr id="160" name="Right Brace 159"/>
          <p:cNvSpPr/>
          <p:nvPr/>
        </p:nvSpPr>
        <p:spPr>
          <a:xfrm>
            <a:off x="3981769" y="17692118"/>
            <a:ext cx="764823" cy="3679453"/>
          </a:xfrm>
          <a:prstGeom prst="rightBrace">
            <a:avLst>
              <a:gd name="adj1" fmla="val 8333"/>
              <a:gd name="adj2" fmla="val 94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TextBox 160"/>
          <p:cNvSpPr txBox="1"/>
          <p:nvPr/>
        </p:nvSpPr>
        <p:spPr>
          <a:xfrm rot="5400000">
            <a:off x="2247175" y="19255218"/>
            <a:ext cx="3679453" cy="553998"/>
          </a:xfrm>
          <a:prstGeom prst="rect">
            <a:avLst/>
          </a:prstGeom>
          <a:noFill/>
        </p:spPr>
        <p:txBody>
          <a:bodyPr wrap="square" rtlCol="0">
            <a:spAutoFit/>
          </a:bodyPr>
          <a:lstStyle/>
          <a:p>
            <a:pPr algn="ctr"/>
            <a:r>
              <a:rPr lang="en-US" sz="3000" dirty="0" smtClean="0"/>
              <a:t>Data Collection</a:t>
            </a:r>
            <a:endParaRPr lang="en-US" sz="3000" dirty="0"/>
          </a:p>
        </p:txBody>
      </p:sp>
      <p:sp>
        <p:nvSpPr>
          <p:cNvPr id="162" name="TextBox 161"/>
          <p:cNvSpPr txBox="1"/>
          <p:nvPr/>
        </p:nvSpPr>
        <p:spPr>
          <a:xfrm>
            <a:off x="4834743" y="17738306"/>
            <a:ext cx="2573152" cy="58477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dirty="0" smtClean="0"/>
              <a:t>Cloud Mask</a:t>
            </a:r>
            <a:endParaRPr lang="en-US" sz="3200" dirty="0"/>
          </a:p>
        </p:txBody>
      </p:sp>
      <p:sp>
        <p:nvSpPr>
          <p:cNvPr id="163" name="TextBox 162"/>
          <p:cNvSpPr txBox="1"/>
          <p:nvPr/>
        </p:nvSpPr>
        <p:spPr>
          <a:xfrm>
            <a:off x="4834060" y="18714991"/>
            <a:ext cx="2616283" cy="58477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dirty="0" smtClean="0"/>
              <a:t>Red Increase</a:t>
            </a:r>
            <a:endParaRPr lang="en-US" sz="3200" dirty="0"/>
          </a:p>
        </p:txBody>
      </p:sp>
      <p:sp>
        <p:nvSpPr>
          <p:cNvPr id="164" name="TextBox 163"/>
          <p:cNvSpPr txBox="1"/>
          <p:nvPr/>
        </p:nvSpPr>
        <p:spPr>
          <a:xfrm>
            <a:off x="4782942" y="19745080"/>
            <a:ext cx="2622712" cy="584775"/>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1">
            <a:spAutoFit/>
          </a:bodyPr>
          <a:lstStyle/>
          <a:p>
            <a:pPr algn="ctr"/>
            <a:r>
              <a:rPr lang="en-US" sz="3200" dirty="0" smtClean="0"/>
              <a:t>Moisture Index</a:t>
            </a:r>
            <a:endParaRPr lang="en-US" sz="3200" dirty="0"/>
          </a:p>
        </p:txBody>
      </p:sp>
      <p:sp>
        <p:nvSpPr>
          <p:cNvPr id="165" name="TextBox 164"/>
          <p:cNvSpPr txBox="1"/>
          <p:nvPr/>
        </p:nvSpPr>
        <p:spPr>
          <a:xfrm>
            <a:off x="4717375" y="20796573"/>
            <a:ext cx="2661312" cy="584775"/>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0">
            <a:spAutoFit/>
          </a:bodyPr>
          <a:lstStyle/>
          <a:p>
            <a:pPr algn="ctr"/>
            <a:r>
              <a:rPr lang="en-US" sz="3200" dirty="0" smtClean="0"/>
              <a:t>Slope Analysis</a:t>
            </a:r>
            <a:endParaRPr lang="en-US" sz="3200" dirty="0"/>
          </a:p>
        </p:txBody>
      </p:sp>
      <p:cxnSp>
        <p:nvCxnSpPr>
          <p:cNvPr id="166" name="Straight Arrow Connector 165"/>
          <p:cNvCxnSpPr>
            <a:stCxn id="164" idx="2"/>
          </p:cNvCxnSpPr>
          <p:nvPr/>
        </p:nvCxnSpPr>
        <p:spPr>
          <a:xfrm flipH="1">
            <a:off x="6092047" y="20329855"/>
            <a:ext cx="2251" cy="386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630325" y="13213607"/>
            <a:ext cx="3901336"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4000" b="1" dirty="0" smtClean="0"/>
              <a:t>SLIP and DRIP</a:t>
            </a:r>
            <a:endParaRPr lang="en-US" sz="4000" b="1" dirty="0"/>
          </a:p>
        </p:txBody>
      </p:sp>
      <p:cxnSp>
        <p:nvCxnSpPr>
          <p:cNvPr id="169" name="Straight Connector 168"/>
          <p:cNvCxnSpPr/>
          <p:nvPr/>
        </p:nvCxnSpPr>
        <p:spPr>
          <a:xfrm flipH="1" flipV="1">
            <a:off x="14296923" y="12994732"/>
            <a:ext cx="51745" cy="9352673"/>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4995455" y="13184129"/>
            <a:ext cx="2534539"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4000" b="1" dirty="0" smtClean="0"/>
              <a:t>Validation</a:t>
            </a:r>
            <a:endParaRPr lang="en-US" sz="4000" b="1" dirty="0"/>
          </a:p>
        </p:txBody>
      </p:sp>
      <p:pic>
        <p:nvPicPr>
          <p:cNvPr id="177" name="Picture 176"/>
          <p:cNvPicPr>
            <a:picLocks noChangeAspect="1"/>
          </p:cNvPicPr>
          <p:nvPr/>
        </p:nvPicPr>
        <p:blipFill rotWithShape="1">
          <a:blip r:embed="rId3" cstate="print">
            <a:extLst>
              <a:ext uri="{28A0092B-C50C-407E-A947-70E740481C1C}">
                <a14:useLocalDpi xmlns:a14="http://schemas.microsoft.com/office/drawing/2010/main" val="0"/>
              </a:ext>
            </a:extLst>
          </a:blip>
          <a:srcRect l="1293" t="3945" r="1096"/>
          <a:stretch/>
        </p:blipFill>
        <p:spPr>
          <a:xfrm>
            <a:off x="10299897" y="14744699"/>
            <a:ext cx="3773356" cy="1995417"/>
          </a:xfrm>
          <a:prstGeom prst="rect">
            <a:avLst/>
          </a:prstGeom>
          <a:ln>
            <a:noFill/>
          </a:ln>
          <a:effectLst>
            <a:outerShdw blurRad="190500" algn="tl" rotWithShape="0">
              <a:srgbClr val="000000">
                <a:alpha val="70000"/>
              </a:srgbClr>
            </a:outerShdw>
          </a:effectLst>
        </p:spPr>
      </p:pic>
      <p:sp>
        <p:nvSpPr>
          <p:cNvPr id="178" name="TextBox 177"/>
          <p:cNvSpPr txBox="1"/>
          <p:nvPr/>
        </p:nvSpPr>
        <p:spPr>
          <a:xfrm>
            <a:off x="7344857" y="17695550"/>
            <a:ext cx="2618613" cy="677108"/>
          </a:xfrm>
          <a:prstGeom prst="rect">
            <a:avLst/>
          </a:prstGeom>
          <a:noFill/>
        </p:spPr>
        <p:txBody>
          <a:bodyPr wrap="square" rtlCol="0">
            <a:spAutoFit/>
          </a:bodyPr>
          <a:lstStyle/>
          <a:p>
            <a:pPr algn="ctr"/>
            <a:r>
              <a:rPr lang="en-US" sz="1900" dirty="0" smtClean="0"/>
              <a:t>QA band from Landsat 8 is used to remove clouds</a:t>
            </a:r>
            <a:endParaRPr lang="en-US" sz="1900" dirty="0"/>
          </a:p>
        </p:txBody>
      </p:sp>
      <p:sp>
        <p:nvSpPr>
          <p:cNvPr id="179" name="TextBox 178"/>
          <p:cNvSpPr txBox="1"/>
          <p:nvPr/>
        </p:nvSpPr>
        <p:spPr>
          <a:xfrm>
            <a:off x="7370335" y="18504014"/>
            <a:ext cx="2634926" cy="969496"/>
          </a:xfrm>
          <a:prstGeom prst="rect">
            <a:avLst/>
          </a:prstGeom>
          <a:noFill/>
        </p:spPr>
        <p:txBody>
          <a:bodyPr wrap="square" rtlCol="0">
            <a:spAutoFit/>
          </a:bodyPr>
          <a:lstStyle/>
          <a:p>
            <a:pPr algn="ctr"/>
            <a:r>
              <a:rPr lang="en-US" sz="1900" dirty="0" smtClean="0"/>
              <a:t>Calculate percent change between two Red band images</a:t>
            </a:r>
            <a:endParaRPr lang="en-US" sz="1900" dirty="0"/>
          </a:p>
        </p:txBody>
      </p:sp>
      <p:sp>
        <p:nvSpPr>
          <p:cNvPr id="180" name="TextBox 179"/>
          <p:cNvSpPr txBox="1"/>
          <p:nvPr/>
        </p:nvSpPr>
        <p:spPr>
          <a:xfrm>
            <a:off x="7371188" y="19526301"/>
            <a:ext cx="2571546" cy="969496"/>
          </a:xfrm>
          <a:prstGeom prst="rect">
            <a:avLst/>
          </a:prstGeom>
          <a:noFill/>
        </p:spPr>
        <p:txBody>
          <a:bodyPr wrap="square" rtlCol="0">
            <a:spAutoFit/>
          </a:bodyPr>
          <a:lstStyle/>
          <a:p>
            <a:pPr algn="ctr"/>
            <a:r>
              <a:rPr lang="en-US" sz="1900" dirty="0" smtClean="0"/>
              <a:t>Compare two images’ moisture using IR and SWIR bands</a:t>
            </a:r>
            <a:endParaRPr lang="en-US" sz="1900" dirty="0"/>
          </a:p>
        </p:txBody>
      </p:sp>
      <p:sp>
        <p:nvSpPr>
          <p:cNvPr id="181" name="TextBox 180"/>
          <p:cNvSpPr txBox="1"/>
          <p:nvPr/>
        </p:nvSpPr>
        <p:spPr>
          <a:xfrm>
            <a:off x="7352859" y="20713313"/>
            <a:ext cx="2499496" cy="677108"/>
          </a:xfrm>
          <a:prstGeom prst="rect">
            <a:avLst/>
          </a:prstGeom>
          <a:noFill/>
        </p:spPr>
        <p:txBody>
          <a:bodyPr wrap="square" rtlCol="0">
            <a:spAutoFit/>
          </a:bodyPr>
          <a:lstStyle/>
          <a:p>
            <a:pPr algn="ctr"/>
            <a:r>
              <a:rPr lang="en-US" sz="1900" dirty="0" smtClean="0"/>
              <a:t>Remove pixels with slopes lower than 15%</a:t>
            </a:r>
            <a:endParaRPr lang="en-US" sz="1900" dirty="0"/>
          </a:p>
        </p:txBody>
      </p:sp>
      <p:pic>
        <p:nvPicPr>
          <p:cNvPr id="182" name="Picture 181"/>
          <p:cNvPicPr>
            <a:picLocks noChangeAspect="1"/>
          </p:cNvPicPr>
          <p:nvPr/>
        </p:nvPicPr>
        <p:blipFill rotWithShape="1">
          <a:blip r:embed="rId4"/>
          <a:srcRect l="56846" r="16747"/>
          <a:stretch/>
        </p:blipFill>
        <p:spPr>
          <a:xfrm>
            <a:off x="12240274" y="18083672"/>
            <a:ext cx="1853874" cy="2355051"/>
          </a:xfrm>
          <a:prstGeom prst="rect">
            <a:avLst/>
          </a:prstGeom>
          <a:ln>
            <a:noFill/>
          </a:ln>
          <a:effectLst>
            <a:outerShdw blurRad="190500" algn="tl" rotWithShape="0">
              <a:srgbClr val="000000">
                <a:alpha val="70000"/>
              </a:srgbClr>
            </a:outerShdw>
          </a:effectLst>
        </p:spPr>
      </p:pic>
      <p:sp>
        <p:nvSpPr>
          <p:cNvPr id="183" name="Right Brace 182"/>
          <p:cNvSpPr/>
          <p:nvPr/>
        </p:nvSpPr>
        <p:spPr>
          <a:xfrm>
            <a:off x="9680552" y="17659581"/>
            <a:ext cx="667659" cy="3733441"/>
          </a:xfrm>
          <a:prstGeom prst="rightBrace">
            <a:avLst>
              <a:gd name="adj1" fmla="val 8333"/>
              <a:gd name="adj2" fmla="val 405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TextBox 184"/>
          <p:cNvSpPr txBox="1"/>
          <p:nvPr/>
        </p:nvSpPr>
        <p:spPr>
          <a:xfrm>
            <a:off x="14854059" y="14057215"/>
            <a:ext cx="2831874" cy="5539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SLIP</a:t>
            </a:r>
            <a:endParaRPr lang="en-US" sz="3000" dirty="0"/>
          </a:p>
        </p:txBody>
      </p:sp>
      <p:sp>
        <p:nvSpPr>
          <p:cNvPr id="186" name="TextBox 185"/>
          <p:cNvSpPr txBox="1"/>
          <p:nvPr/>
        </p:nvSpPr>
        <p:spPr>
          <a:xfrm>
            <a:off x="14852982" y="17487636"/>
            <a:ext cx="2832950" cy="5539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Landsat 8</a:t>
            </a:r>
            <a:endParaRPr lang="en-US" sz="3000" dirty="0"/>
          </a:p>
        </p:txBody>
      </p:sp>
      <p:sp>
        <p:nvSpPr>
          <p:cNvPr id="187" name="Right Brace 186"/>
          <p:cNvSpPr/>
          <p:nvPr/>
        </p:nvSpPr>
        <p:spPr>
          <a:xfrm rot="5400000">
            <a:off x="15930304" y="19505365"/>
            <a:ext cx="667659" cy="2856554"/>
          </a:xfrm>
          <a:prstGeom prst="rightBrace">
            <a:avLst>
              <a:gd name="adj1" fmla="val 8333"/>
              <a:gd name="adj2" fmla="val 47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TextBox 190"/>
          <p:cNvSpPr txBox="1"/>
          <p:nvPr/>
        </p:nvSpPr>
        <p:spPr>
          <a:xfrm>
            <a:off x="14852786" y="21171009"/>
            <a:ext cx="2815858" cy="1015663"/>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Accuracy Assessment</a:t>
            </a:r>
            <a:endParaRPr lang="en-US" sz="3000" dirty="0"/>
          </a:p>
        </p:txBody>
      </p:sp>
      <p:pic>
        <p:nvPicPr>
          <p:cNvPr id="192" name="Picture 1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78105" y="20572675"/>
            <a:ext cx="1829276" cy="915654"/>
          </a:xfrm>
          <a:prstGeom prst="rect">
            <a:avLst/>
          </a:prstGeom>
        </p:spPr>
      </p:pic>
      <p:pic>
        <p:nvPicPr>
          <p:cNvPr id="193" name="Picture 1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63518" y="20685841"/>
            <a:ext cx="1182346" cy="966329"/>
          </a:xfrm>
          <a:prstGeom prst="rect">
            <a:avLst/>
          </a:prstGeom>
        </p:spPr>
      </p:pic>
      <p:pic>
        <p:nvPicPr>
          <p:cNvPr id="194" name="Picture 1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16746" y="20532598"/>
            <a:ext cx="1316252" cy="1122105"/>
          </a:xfrm>
          <a:prstGeom prst="rect">
            <a:avLst/>
          </a:prstGeom>
        </p:spPr>
      </p:pic>
      <p:sp>
        <p:nvSpPr>
          <p:cNvPr id="195" name="Text Placeholder 16"/>
          <p:cNvSpPr txBox="1">
            <a:spLocks/>
          </p:cNvSpPr>
          <p:nvPr/>
        </p:nvSpPr>
        <p:spPr>
          <a:xfrm>
            <a:off x="19704785" y="19811643"/>
            <a:ext cx="1703503"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100" dirty="0" smtClean="0"/>
              <a:t>TRMM TMPA</a:t>
            </a:r>
          </a:p>
        </p:txBody>
      </p:sp>
      <p:sp>
        <p:nvSpPr>
          <p:cNvPr id="196" name="Text Placeholder 16"/>
          <p:cNvSpPr txBox="1">
            <a:spLocks/>
          </p:cNvSpPr>
          <p:nvPr/>
        </p:nvSpPr>
        <p:spPr>
          <a:xfrm>
            <a:off x="21468257" y="19789762"/>
            <a:ext cx="1488104"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100" dirty="0" smtClean="0"/>
              <a:t>GPM IMERG</a:t>
            </a:r>
          </a:p>
        </p:txBody>
      </p:sp>
      <p:sp>
        <p:nvSpPr>
          <p:cNvPr id="197" name="Text Placeholder 16"/>
          <p:cNvSpPr txBox="1">
            <a:spLocks/>
          </p:cNvSpPr>
          <p:nvPr/>
        </p:nvSpPr>
        <p:spPr>
          <a:xfrm>
            <a:off x="23107770" y="19815603"/>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100" dirty="0" smtClean="0"/>
              <a:t>Landsat 8 OLI/TIRS</a:t>
            </a:r>
          </a:p>
        </p:txBody>
      </p:sp>
      <p:pic>
        <p:nvPicPr>
          <p:cNvPr id="198" name="Picture 1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43109" y="20540184"/>
            <a:ext cx="1496295" cy="1126377"/>
          </a:xfrm>
          <a:prstGeom prst="rect">
            <a:avLst/>
          </a:prstGeom>
        </p:spPr>
      </p:pic>
      <p:cxnSp>
        <p:nvCxnSpPr>
          <p:cNvPr id="216" name="Straight Connector 215"/>
          <p:cNvCxnSpPr/>
          <p:nvPr/>
        </p:nvCxnSpPr>
        <p:spPr>
          <a:xfrm flipV="1">
            <a:off x="672560" y="5982917"/>
            <a:ext cx="17830800" cy="183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4754511" y="14319807"/>
            <a:ext cx="2504894" cy="1846659"/>
          </a:xfrm>
          <a:prstGeom prst="rect">
            <a:avLst/>
          </a:prstGeom>
          <a:noFill/>
        </p:spPr>
        <p:txBody>
          <a:bodyPr wrap="square" rtlCol="0">
            <a:spAutoFit/>
          </a:bodyPr>
          <a:lstStyle/>
          <a:p>
            <a:pPr algn="ctr"/>
            <a:r>
              <a:rPr lang="en-US" sz="1900" dirty="0" smtClean="0"/>
              <a:t>Historical TRMM data was used to calculate monthly mean thresholds used to detect anomalies in near real-time with GPM</a:t>
            </a:r>
            <a:endParaRPr lang="en-US" sz="1900" dirty="0"/>
          </a:p>
        </p:txBody>
      </p:sp>
      <p:sp>
        <p:nvSpPr>
          <p:cNvPr id="232" name="TextBox 231"/>
          <p:cNvSpPr txBox="1"/>
          <p:nvPr/>
        </p:nvSpPr>
        <p:spPr>
          <a:xfrm>
            <a:off x="7407895" y="14292706"/>
            <a:ext cx="2478356" cy="1846659"/>
          </a:xfrm>
          <a:prstGeom prst="rect">
            <a:avLst/>
          </a:prstGeom>
          <a:noFill/>
        </p:spPr>
        <p:txBody>
          <a:bodyPr wrap="square" rtlCol="0">
            <a:spAutoFit/>
          </a:bodyPr>
          <a:lstStyle/>
          <a:p>
            <a:pPr algn="ctr"/>
            <a:r>
              <a:rPr lang="en-US" sz="1900" dirty="0" smtClean="0"/>
              <a:t>Monitors GPM IMERG data every 30 minutes looking for anomalies compared with calculated threshold values</a:t>
            </a:r>
            <a:endParaRPr lang="en-US" sz="1900" dirty="0"/>
          </a:p>
        </p:txBody>
      </p:sp>
      <p:pic>
        <p:nvPicPr>
          <p:cNvPr id="237" name="Picture 236"/>
          <p:cNvPicPr>
            <a:picLocks noChangeAspect="1"/>
          </p:cNvPicPr>
          <p:nvPr/>
        </p:nvPicPr>
        <p:blipFill>
          <a:blip r:embed="rId9"/>
          <a:stretch>
            <a:fillRect/>
          </a:stretch>
        </p:blipFill>
        <p:spPr>
          <a:xfrm>
            <a:off x="10379723" y="14801370"/>
            <a:ext cx="667885" cy="514127"/>
          </a:xfrm>
          <a:prstGeom prst="rect">
            <a:avLst/>
          </a:prstGeom>
        </p:spPr>
      </p:pic>
      <p:sp>
        <p:nvSpPr>
          <p:cNvPr id="238" name="TextBox 237"/>
          <p:cNvSpPr txBox="1"/>
          <p:nvPr/>
        </p:nvSpPr>
        <p:spPr>
          <a:xfrm>
            <a:off x="10348211" y="14266644"/>
            <a:ext cx="3709261" cy="384721"/>
          </a:xfrm>
          <a:prstGeom prst="rect">
            <a:avLst/>
          </a:prstGeom>
          <a:noFill/>
        </p:spPr>
        <p:txBody>
          <a:bodyPr wrap="square" rtlCol="0">
            <a:spAutoFit/>
          </a:bodyPr>
          <a:lstStyle/>
          <a:p>
            <a:pPr algn="ctr"/>
            <a:r>
              <a:rPr lang="en-US" sz="1900" dirty="0"/>
              <a:t>P</a:t>
            </a:r>
            <a:r>
              <a:rPr lang="en-US" sz="1900" dirty="0" smtClean="0"/>
              <a:t>recipitation Monitoring by DRIP</a:t>
            </a:r>
            <a:endParaRPr lang="en-US" sz="1900" dirty="0"/>
          </a:p>
        </p:txBody>
      </p:sp>
      <p:sp>
        <p:nvSpPr>
          <p:cNvPr id="239" name="Plus 238"/>
          <p:cNvSpPr/>
          <p:nvPr/>
        </p:nvSpPr>
        <p:spPr>
          <a:xfrm>
            <a:off x="11696670" y="16780881"/>
            <a:ext cx="1049298" cy="87567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Arrow Connector 239"/>
          <p:cNvCxnSpPr/>
          <p:nvPr/>
        </p:nvCxnSpPr>
        <p:spPr>
          <a:xfrm>
            <a:off x="6083548" y="19290354"/>
            <a:ext cx="12000" cy="351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6092047" y="18323081"/>
            <a:ext cx="0" cy="338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4" name="Picture 243"/>
          <p:cNvPicPr>
            <a:picLocks noChangeAspect="1"/>
          </p:cNvPicPr>
          <p:nvPr/>
        </p:nvPicPr>
        <p:blipFill rotWithShape="1">
          <a:blip r:embed="rId4"/>
          <a:srcRect l="3670" r="67805"/>
          <a:stretch/>
        </p:blipFill>
        <p:spPr>
          <a:xfrm>
            <a:off x="10285011" y="18080670"/>
            <a:ext cx="2004616" cy="2357501"/>
          </a:xfrm>
          <a:prstGeom prst="rect">
            <a:avLst/>
          </a:prstGeom>
          <a:ln>
            <a:noFill/>
          </a:ln>
          <a:effectLst>
            <a:outerShdw blurRad="190500" algn="tl" rotWithShape="0">
              <a:srgbClr val="000000">
                <a:alpha val="70000"/>
              </a:srgbClr>
            </a:outerShdw>
          </a:effectLst>
        </p:spPr>
      </p:pic>
      <p:sp>
        <p:nvSpPr>
          <p:cNvPr id="247" name="TextBox 246"/>
          <p:cNvSpPr txBox="1"/>
          <p:nvPr/>
        </p:nvSpPr>
        <p:spPr>
          <a:xfrm>
            <a:off x="9254204" y="17641714"/>
            <a:ext cx="6016702" cy="384721"/>
          </a:xfrm>
          <a:prstGeom prst="rect">
            <a:avLst/>
          </a:prstGeom>
          <a:noFill/>
        </p:spPr>
        <p:txBody>
          <a:bodyPr wrap="square" rtlCol="0">
            <a:spAutoFit/>
          </a:bodyPr>
          <a:lstStyle/>
          <a:p>
            <a:pPr algn="ctr"/>
            <a:r>
              <a:rPr lang="en-US" sz="1900" dirty="0"/>
              <a:t>L</a:t>
            </a:r>
            <a:r>
              <a:rPr lang="en-US" sz="1900" dirty="0" smtClean="0"/>
              <a:t>andslide </a:t>
            </a:r>
            <a:r>
              <a:rPr lang="en-US" sz="1900" dirty="0"/>
              <a:t>D</a:t>
            </a:r>
            <a:r>
              <a:rPr lang="en-US" sz="1900" dirty="0" smtClean="0"/>
              <a:t>etection by SLIP (Yellow</a:t>
            </a:r>
            <a:r>
              <a:rPr lang="en-US" sz="1700" dirty="0" smtClean="0"/>
              <a:t>)</a:t>
            </a:r>
            <a:endParaRPr lang="en-US" sz="1700" dirty="0"/>
          </a:p>
        </p:txBody>
      </p:sp>
      <p:sp>
        <p:nvSpPr>
          <p:cNvPr id="248" name="TextBox 247"/>
          <p:cNvSpPr txBox="1"/>
          <p:nvPr/>
        </p:nvSpPr>
        <p:spPr>
          <a:xfrm>
            <a:off x="11476404" y="20683301"/>
            <a:ext cx="1281795" cy="553998"/>
          </a:xfrm>
          <a:prstGeom prst="rect">
            <a:avLst/>
          </a:prstGeom>
          <a:gradFill>
            <a:gsLst>
              <a:gs pos="50000">
                <a:srgbClr val="C00000"/>
              </a:gs>
              <a:gs pos="100000">
                <a:srgbClr val="FF0000"/>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dirty="0" smtClean="0"/>
              <a:t>Alert!</a:t>
            </a:r>
            <a:endParaRPr lang="en-US" sz="3000" dirty="0"/>
          </a:p>
        </p:txBody>
      </p:sp>
      <p:sp>
        <p:nvSpPr>
          <p:cNvPr id="249" name="TextBox 248"/>
          <p:cNvSpPr txBox="1"/>
          <p:nvPr/>
        </p:nvSpPr>
        <p:spPr>
          <a:xfrm>
            <a:off x="10261597" y="21262301"/>
            <a:ext cx="3832551" cy="677108"/>
          </a:xfrm>
          <a:prstGeom prst="rect">
            <a:avLst/>
          </a:prstGeom>
          <a:noFill/>
        </p:spPr>
        <p:txBody>
          <a:bodyPr wrap="square" rtlCol="0">
            <a:spAutoFit/>
          </a:bodyPr>
          <a:lstStyle/>
          <a:p>
            <a:pPr algn="ctr"/>
            <a:r>
              <a:rPr lang="en-US" sz="1900" dirty="0" smtClean="0"/>
              <a:t>If current rainfall levels are higher than thresholds, an alert is created</a:t>
            </a:r>
            <a:endParaRPr lang="en-US" sz="1900" dirty="0"/>
          </a:p>
        </p:txBody>
      </p:sp>
      <p:cxnSp>
        <p:nvCxnSpPr>
          <p:cNvPr id="250" name="Straight Arrow Connector 249"/>
          <p:cNvCxnSpPr/>
          <p:nvPr/>
        </p:nvCxnSpPr>
        <p:spPr>
          <a:xfrm flipH="1">
            <a:off x="12135150" y="20163728"/>
            <a:ext cx="4562" cy="46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85800" y="30953110"/>
            <a:ext cx="66662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8737110" y="33502608"/>
            <a:ext cx="96604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3" name="Text Placeholder 16"/>
          <p:cNvSpPr txBox="1">
            <a:spLocks/>
          </p:cNvSpPr>
          <p:nvPr/>
        </p:nvSpPr>
        <p:spPr>
          <a:xfrm>
            <a:off x="19430999" y="29833303"/>
            <a:ext cx="7156002" cy="4968170"/>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smtClean="0"/>
              <a:t>Dr. Dalia Kirschbaum (GSFC)</a:t>
            </a:r>
          </a:p>
          <a:p>
            <a:pPr marL="347663" indent="-347663"/>
            <a:r>
              <a:rPr lang="en-US" sz="3000" dirty="0" smtClean="0"/>
              <a:t>Thomas Stanley (GSFC)</a:t>
            </a:r>
          </a:p>
          <a:p>
            <a:pPr marL="347663" indent="-347663"/>
            <a:r>
              <a:rPr lang="en-US" sz="3000" dirty="0" smtClean="0"/>
              <a:t>Sebastian </a:t>
            </a:r>
            <a:r>
              <a:rPr lang="en-US" sz="3000" dirty="0" err="1" smtClean="0"/>
              <a:t>Wesselman</a:t>
            </a:r>
            <a:r>
              <a:rPr lang="en-US" sz="3000" dirty="0" smtClean="0"/>
              <a:t> (ICIMOD)</a:t>
            </a:r>
          </a:p>
          <a:p>
            <a:pPr marL="347663" indent="-347663"/>
            <a:r>
              <a:rPr lang="en-US" sz="3000" dirty="0" smtClean="0"/>
              <a:t>Justin Roberts-Pierel</a:t>
            </a:r>
            <a:r>
              <a:rPr lang="en-US" sz="3000" dirty="0"/>
              <a:t> </a:t>
            </a:r>
            <a:r>
              <a:rPr lang="en-US" sz="3000" dirty="0" smtClean="0"/>
              <a:t>(GSFC)</a:t>
            </a:r>
          </a:p>
          <a:p>
            <a:pPr marL="347663" indent="-347663"/>
            <a:r>
              <a:rPr lang="en-US" sz="3000" dirty="0" smtClean="0"/>
              <a:t>Aakash Ahamed (GSFC)</a:t>
            </a:r>
          </a:p>
          <a:p>
            <a:pPr marL="347663" indent="-347663"/>
            <a:r>
              <a:rPr lang="en-US" sz="3000" dirty="0" smtClean="0"/>
              <a:t>Jamie </a:t>
            </a:r>
            <a:r>
              <a:rPr lang="en-US" sz="3000" dirty="0" err="1" smtClean="0"/>
              <a:t>Shiplet</a:t>
            </a:r>
            <a:r>
              <a:rPr lang="en-US" sz="3000" dirty="0" smtClean="0"/>
              <a:t> (Towson University)</a:t>
            </a:r>
          </a:p>
        </p:txBody>
      </p:sp>
      <p:pic>
        <p:nvPicPr>
          <p:cNvPr id="265" name="942272CE-2F35-416E-8C70-8686EA460249" descr="C5CB99CC-BF3F-4E0E-9010-49C23C4C32BE@c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9905" y="27384730"/>
            <a:ext cx="2973831" cy="269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F4AC7E76-5BC3-4326-B0AC-561FA4BFADD3" descr="606425C0-B149-47CF-BD66-5D17C69FAC9D@ca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481" y="27363306"/>
            <a:ext cx="2997508" cy="271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8" name="Picture 2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9672" y="23472854"/>
            <a:ext cx="5668607" cy="2543095"/>
          </a:xfrm>
          <a:prstGeom prst="rect">
            <a:avLst/>
          </a:prstGeom>
        </p:spPr>
      </p:pic>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t="11181" b="23211"/>
          <a:stretch/>
        </p:blipFill>
        <p:spPr>
          <a:xfrm>
            <a:off x="1095481" y="31362960"/>
            <a:ext cx="5774839" cy="2841566"/>
          </a:xfrm>
          <a:prstGeom prst="rect">
            <a:avLst/>
          </a:prstGeom>
        </p:spPr>
      </p:pic>
      <p:sp>
        <p:nvSpPr>
          <p:cNvPr id="100" name="Rectangle 99"/>
          <p:cNvSpPr/>
          <p:nvPr/>
        </p:nvSpPr>
        <p:spPr>
          <a:xfrm rot="16200000">
            <a:off x="-195659" y="19188713"/>
            <a:ext cx="2524989" cy="923330"/>
          </a:xfrm>
          <a:prstGeom prst="rect">
            <a:avLst/>
          </a:prstGeom>
          <a:noFill/>
        </p:spPr>
        <p:txBody>
          <a:bodyPr wrap="square" lIns="91440" tIns="45720" rIns="91440" bIns="45720">
            <a:spAutoFit/>
          </a:bodyPr>
          <a:lstStyle/>
          <a:p>
            <a:pPr algn="ctr"/>
            <a:r>
              <a:rPr lang="en-US" sz="5400" b="1" dirty="0" smtClean="0">
                <a:ln w="0"/>
                <a:gradFill>
                  <a:gsLst>
                    <a:gs pos="21000">
                      <a:srgbClr val="53575C"/>
                    </a:gs>
                    <a:gs pos="88000">
                      <a:srgbClr val="C5C7CA"/>
                    </a:gs>
                  </a:gsLst>
                  <a:lin ang="5400000"/>
                </a:gradFill>
              </a:rPr>
              <a:t>SLIP</a:t>
            </a:r>
            <a:endParaRPr lang="en-US" sz="5400" b="1" dirty="0">
              <a:ln w="0"/>
              <a:gradFill>
                <a:gsLst>
                  <a:gs pos="21000">
                    <a:srgbClr val="53575C"/>
                  </a:gs>
                  <a:gs pos="88000">
                    <a:srgbClr val="C5C7CA"/>
                  </a:gs>
                </a:gsLst>
                <a:lin ang="5400000"/>
              </a:gradFill>
            </a:endParaRPr>
          </a:p>
        </p:txBody>
      </p:sp>
      <p:sp>
        <p:nvSpPr>
          <p:cNvPr id="101" name="Text Placeholder 16"/>
          <p:cNvSpPr txBox="1">
            <a:spLocks/>
          </p:cNvSpPr>
          <p:nvPr/>
        </p:nvSpPr>
        <p:spPr>
          <a:xfrm>
            <a:off x="24820851" y="19819488"/>
            <a:ext cx="1644344"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100" dirty="0" smtClean="0"/>
              <a:t>Terra MODIS</a:t>
            </a:r>
          </a:p>
        </p:txBody>
      </p:sp>
      <p:sp>
        <p:nvSpPr>
          <p:cNvPr id="190" name="TextBox 189"/>
          <p:cNvSpPr txBox="1"/>
          <p:nvPr/>
        </p:nvSpPr>
        <p:spPr>
          <a:xfrm>
            <a:off x="14878724" y="20397318"/>
            <a:ext cx="2813687" cy="553998"/>
          </a:xfrm>
          <a:prstGeom prst="rect">
            <a:avLst/>
          </a:prstGeom>
          <a:noFill/>
        </p:spPr>
        <p:txBody>
          <a:bodyPr wrap="square" rtlCol="0">
            <a:spAutoFit/>
          </a:bodyPr>
          <a:lstStyle/>
          <a:p>
            <a:pPr algn="ctr"/>
            <a:r>
              <a:rPr lang="en-US" sz="3000" dirty="0" smtClean="0"/>
              <a:t>Data Comparison</a:t>
            </a:r>
            <a:endParaRPr lang="en-US" sz="3000" dirty="0"/>
          </a:p>
        </p:txBody>
      </p:sp>
      <p:pic>
        <p:nvPicPr>
          <p:cNvPr id="11" name="Picture 10"/>
          <p:cNvPicPr>
            <a:picLocks noChangeAspect="1"/>
          </p:cNvPicPr>
          <p:nvPr/>
        </p:nvPicPr>
        <p:blipFill rotWithShape="1">
          <a:blip r:embed="rId14" cstate="print">
            <a:extLst>
              <a:ext uri="{28A0092B-C50C-407E-A947-70E740481C1C}">
                <a14:useLocalDpi xmlns:a14="http://schemas.microsoft.com/office/drawing/2010/main" val="0"/>
              </a:ext>
            </a:extLst>
          </a:blip>
          <a:srcRect l="12319" t="21201" r="15411" b="12082"/>
          <a:stretch/>
        </p:blipFill>
        <p:spPr>
          <a:xfrm>
            <a:off x="14854059" y="14593262"/>
            <a:ext cx="2831873" cy="1468489"/>
          </a:xfrm>
          <a:prstGeom prst="rect">
            <a:avLst/>
          </a:prstGeom>
        </p:spPr>
      </p:pic>
      <p:sp>
        <p:nvSpPr>
          <p:cNvPr id="17" name="Rectangle 16"/>
          <p:cNvSpPr/>
          <p:nvPr/>
        </p:nvSpPr>
        <p:spPr>
          <a:xfrm>
            <a:off x="14852982" y="16155331"/>
            <a:ext cx="309568" cy="204873"/>
          </a:xfrm>
          <a:prstGeom prst="rect">
            <a:avLst/>
          </a:prstGeom>
          <a:solidFill>
            <a:srgbClr val="0B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4844702" y="16435130"/>
            <a:ext cx="306381" cy="202433"/>
          </a:xfrm>
          <a:prstGeom prst="rect">
            <a:avLst/>
          </a:prstGeom>
          <a:solidFill>
            <a:srgbClr val="FC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4835857" y="16741269"/>
            <a:ext cx="309223" cy="177771"/>
          </a:xfrm>
          <a:prstGeom prst="rect">
            <a:avLst/>
          </a:prstGeom>
          <a:solidFill>
            <a:srgbClr val="E1A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4839977" y="17048187"/>
            <a:ext cx="301647" cy="196142"/>
          </a:xfrm>
          <a:prstGeom prst="rect">
            <a:avLst/>
          </a:prstGeom>
          <a:solidFill>
            <a:srgbClr val="C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5137440" y="16102270"/>
            <a:ext cx="1866024" cy="307777"/>
          </a:xfrm>
          <a:prstGeom prst="rect">
            <a:avLst/>
          </a:prstGeom>
          <a:noFill/>
        </p:spPr>
        <p:txBody>
          <a:bodyPr wrap="none" rtlCol="0">
            <a:spAutoFit/>
          </a:bodyPr>
          <a:lstStyle/>
          <a:p>
            <a:r>
              <a:rPr lang="en-US" sz="1400" dirty="0" smtClean="0"/>
              <a:t>Exceeds No Thresholds</a:t>
            </a:r>
            <a:endParaRPr lang="en-US" sz="1400" dirty="0"/>
          </a:p>
        </p:txBody>
      </p:sp>
      <p:sp>
        <p:nvSpPr>
          <p:cNvPr id="168" name="TextBox 167"/>
          <p:cNvSpPr txBox="1"/>
          <p:nvPr/>
        </p:nvSpPr>
        <p:spPr>
          <a:xfrm>
            <a:off x="15152426" y="16403031"/>
            <a:ext cx="2621551" cy="307777"/>
          </a:xfrm>
          <a:prstGeom prst="rect">
            <a:avLst/>
          </a:prstGeom>
          <a:noFill/>
        </p:spPr>
        <p:txBody>
          <a:bodyPr wrap="none" rtlCol="0">
            <a:spAutoFit/>
          </a:bodyPr>
          <a:lstStyle/>
          <a:p>
            <a:r>
              <a:rPr lang="en-US" sz="1400" dirty="0" smtClean="0"/>
              <a:t>Exceeds One of Three Thresholds</a:t>
            </a:r>
            <a:endParaRPr lang="en-US" sz="1400" dirty="0"/>
          </a:p>
        </p:txBody>
      </p:sp>
      <p:sp>
        <p:nvSpPr>
          <p:cNvPr id="170" name="TextBox 169"/>
          <p:cNvSpPr txBox="1"/>
          <p:nvPr/>
        </p:nvSpPr>
        <p:spPr>
          <a:xfrm>
            <a:off x="15137440" y="16718873"/>
            <a:ext cx="2620204" cy="307777"/>
          </a:xfrm>
          <a:prstGeom prst="rect">
            <a:avLst/>
          </a:prstGeom>
          <a:noFill/>
        </p:spPr>
        <p:txBody>
          <a:bodyPr wrap="none" rtlCol="0">
            <a:spAutoFit/>
          </a:bodyPr>
          <a:lstStyle/>
          <a:p>
            <a:r>
              <a:rPr lang="en-US" sz="1400" dirty="0" smtClean="0"/>
              <a:t>Exceeds Two of Three Thresholds</a:t>
            </a:r>
            <a:endParaRPr lang="en-US" sz="1400" dirty="0"/>
          </a:p>
        </p:txBody>
      </p:sp>
      <p:sp>
        <p:nvSpPr>
          <p:cNvPr id="172" name="TextBox 171"/>
          <p:cNvSpPr txBox="1"/>
          <p:nvPr/>
        </p:nvSpPr>
        <p:spPr>
          <a:xfrm>
            <a:off x="15137440" y="17018540"/>
            <a:ext cx="1841979" cy="307777"/>
          </a:xfrm>
          <a:prstGeom prst="rect">
            <a:avLst/>
          </a:prstGeom>
          <a:noFill/>
        </p:spPr>
        <p:txBody>
          <a:bodyPr wrap="none" rtlCol="0">
            <a:spAutoFit/>
          </a:bodyPr>
          <a:lstStyle/>
          <a:p>
            <a:r>
              <a:rPr lang="en-US" sz="1400" dirty="0" smtClean="0"/>
              <a:t>Exceeds All Thresholds</a:t>
            </a:r>
            <a:endParaRPr lang="en-US" sz="1400" dirty="0"/>
          </a:p>
        </p:txBody>
      </p:sp>
      <p:pic>
        <p:nvPicPr>
          <p:cNvPr id="7" name="Picture 6"/>
          <p:cNvPicPr>
            <a:picLocks noChangeAspect="1"/>
          </p:cNvPicPr>
          <p:nvPr/>
        </p:nvPicPr>
        <p:blipFill rotWithShape="1">
          <a:blip r:embed="rId15" cstate="print">
            <a:extLst>
              <a:ext uri="{28A0092B-C50C-407E-A947-70E740481C1C}">
                <a14:useLocalDpi xmlns:a14="http://schemas.microsoft.com/office/drawing/2010/main" val="0"/>
              </a:ext>
            </a:extLst>
          </a:blip>
          <a:srcRect l="9286" t="32439" r="9018" b="27518"/>
          <a:stretch/>
        </p:blipFill>
        <p:spPr>
          <a:xfrm>
            <a:off x="19463252" y="13512555"/>
            <a:ext cx="7315200" cy="4640116"/>
          </a:xfrm>
          <a:prstGeom prst="rect">
            <a:avLst/>
          </a:prstGeom>
          <a:ln>
            <a:noFill/>
          </a:ln>
          <a:effectLst>
            <a:outerShdw blurRad="190500" algn="tl" rotWithShape="0">
              <a:srgbClr val="000000">
                <a:alpha val="70000"/>
              </a:srgbClr>
            </a:outerShdw>
          </a:effectLst>
        </p:spPr>
      </p:pic>
      <p:sp>
        <p:nvSpPr>
          <p:cNvPr id="111" name="TextBox 110"/>
          <p:cNvSpPr txBox="1"/>
          <p:nvPr/>
        </p:nvSpPr>
        <p:spPr>
          <a:xfrm>
            <a:off x="1893307" y="22550466"/>
            <a:ext cx="3901336"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4000" b="1" dirty="0" smtClean="0"/>
              <a:t>DRIP</a:t>
            </a:r>
            <a:endParaRPr lang="en-US" sz="4000" b="1" dirty="0"/>
          </a:p>
        </p:txBody>
      </p:sp>
      <p:sp>
        <p:nvSpPr>
          <p:cNvPr id="112" name="TextBox 111"/>
          <p:cNvSpPr txBox="1"/>
          <p:nvPr/>
        </p:nvSpPr>
        <p:spPr>
          <a:xfrm>
            <a:off x="1920114" y="26373903"/>
            <a:ext cx="3901336"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4000" b="1" dirty="0" smtClean="0"/>
              <a:t>SLIP</a:t>
            </a:r>
            <a:endParaRPr lang="en-US" sz="4000" b="1" dirty="0"/>
          </a:p>
        </p:txBody>
      </p:sp>
      <p:sp>
        <p:nvSpPr>
          <p:cNvPr id="113" name="TextBox 112"/>
          <p:cNvSpPr txBox="1"/>
          <p:nvPr/>
        </p:nvSpPr>
        <p:spPr>
          <a:xfrm>
            <a:off x="11365062" y="22532391"/>
            <a:ext cx="3901336"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4000" b="1" dirty="0" smtClean="0"/>
              <a:t>SLIP Validation</a:t>
            </a:r>
            <a:endParaRPr lang="en-US" sz="4000" b="1" dirty="0"/>
          </a:p>
        </p:txBody>
      </p:sp>
      <p:graphicFrame>
        <p:nvGraphicFramePr>
          <p:cNvPr id="13" name="Table 12"/>
          <p:cNvGraphicFramePr>
            <a:graphicFrameLocks noGrp="1"/>
          </p:cNvGraphicFramePr>
          <p:nvPr>
            <p:extLst>
              <p:ext uri="{D42A27DB-BD31-4B8C-83A1-F6EECF244321}">
                <p14:modId xmlns:p14="http://schemas.microsoft.com/office/powerpoint/2010/main" val="1877503468"/>
              </p:ext>
            </p:extLst>
          </p:nvPr>
        </p:nvGraphicFramePr>
        <p:xfrm>
          <a:off x="7669408" y="23579990"/>
          <a:ext cx="10732403" cy="4944262"/>
        </p:xfrm>
        <a:graphic>
          <a:graphicData uri="http://schemas.openxmlformats.org/drawingml/2006/table">
            <a:tbl>
              <a:tblPr firstRow="1" bandRow="1">
                <a:tableStyleId>{5C22544A-7EE6-4342-B048-85BDC9FD1C3A}</a:tableStyleId>
              </a:tblPr>
              <a:tblGrid>
                <a:gridCol w="1523280"/>
                <a:gridCol w="930878"/>
                <a:gridCol w="2188845"/>
                <a:gridCol w="1392900"/>
                <a:gridCol w="2089351"/>
                <a:gridCol w="2607149"/>
              </a:tblGrid>
              <a:tr h="994304">
                <a:tc>
                  <a:txBody>
                    <a:bodyPr/>
                    <a:lstStyle/>
                    <a:p>
                      <a:pPr algn="ctr"/>
                      <a:r>
                        <a:rPr lang="en-US" sz="3000" dirty="0" smtClean="0"/>
                        <a:t>Path</a:t>
                      </a:r>
                      <a:endParaRPr lang="en-US" sz="3000" dirty="0"/>
                    </a:p>
                  </a:txBody>
                  <a:tcPr anchor="ctr"/>
                </a:tc>
                <a:tc>
                  <a:txBody>
                    <a:bodyPr/>
                    <a:lstStyle/>
                    <a:p>
                      <a:pPr algn="ctr"/>
                      <a:r>
                        <a:rPr lang="en-US" sz="3000" dirty="0" smtClean="0"/>
                        <a:t>Row</a:t>
                      </a:r>
                      <a:endParaRPr lang="en-US" sz="3000" dirty="0"/>
                    </a:p>
                  </a:txBody>
                  <a:tcPr anchor="ctr"/>
                </a:tc>
                <a:tc>
                  <a:txBody>
                    <a:bodyPr/>
                    <a:lstStyle/>
                    <a:p>
                      <a:pPr algn="ctr"/>
                      <a:r>
                        <a:rPr lang="en-US" sz="3000" dirty="0" smtClean="0"/>
                        <a:t>Julian Date</a:t>
                      </a:r>
                      <a:endParaRPr lang="en-US" sz="3000" dirty="0"/>
                    </a:p>
                  </a:txBody>
                  <a:tcPr anchor="ctr"/>
                </a:tc>
                <a:tc>
                  <a:txBody>
                    <a:bodyPr/>
                    <a:lstStyle/>
                    <a:p>
                      <a:pPr algn="ctr"/>
                      <a:r>
                        <a:rPr lang="en-US" sz="3000" dirty="0" smtClean="0"/>
                        <a:t>Year</a:t>
                      </a:r>
                      <a:endParaRPr lang="en-US" sz="3000" dirty="0"/>
                    </a:p>
                  </a:txBody>
                  <a:tcPr anchor="ctr"/>
                </a:tc>
                <a:tc>
                  <a:txBody>
                    <a:bodyPr/>
                    <a:lstStyle/>
                    <a:p>
                      <a:pPr algn="ctr"/>
                      <a:r>
                        <a:rPr lang="en-US" sz="3000" dirty="0" smtClean="0"/>
                        <a:t>High  Confidence</a:t>
                      </a:r>
                      <a:endParaRPr lang="en-US" sz="3000" dirty="0"/>
                    </a:p>
                  </a:txBody>
                  <a:tcPr anchor="ctr"/>
                </a:tc>
                <a:tc>
                  <a:txBody>
                    <a:bodyPr/>
                    <a:lstStyle/>
                    <a:p>
                      <a:pPr algn="ctr"/>
                      <a:r>
                        <a:rPr lang="en-US" sz="3000" dirty="0" smtClean="0"/>
                        <a:t>Low Confidence</a:t>
                      </a:r>
                      <a:endParaRPr lang="en-US" sz="3000" dirty="0"/>
                    </a:p>
                  </a:txBody>
                  <a:tcPr anchor="ctr"/>
                </a:tc>
              </a:tr>
              <a:tr h="564666">
                <a:tc>
                  <a:txBody>
                    <a:bodyPr/>
                    <a:lstStyle/>
                    <a:p>
                      <a:pPr algn="ctr"/>
                      <a:r>
                        <a:rPr lang="en-US" sz="3000" dirty="0" smtClean="0"/>
                        <a:t>139</a:t>
                      </a:r>
                      <a:endParaRPr lang="en-US" sz="3000" dirty="0"/>
                    </a:p>
                  </a:txBody>
                  <a:tcPr anchor="ctr"/>
                </a:tc>
                <a:tc>
                  <a:txBody>
                    <a:bodyPr/>
                    <a:lstStyle/>
                    <a:p>
                      <a:pPr algn="ctr"/>
                      <a:r>
                        <a:rPr lang="en-US" sz="3000" dirty="0" smtClean="0"/>
                        <a:t>41</a:t>
                      </a:r>
                      <a:endParaRPr lang="en-US" sz="3000" dirty="0"/>
                    </a:p>
                  </a:txBody>
                  <a:tcPr anchor="ctr"/>
                </a:tc>
                <a:tc>
                  <a:txBody>
                    <a:bodyPr/>
                    <a:lstStyle/>
                    <a:p>
                      <a:pPr algn="ctr"/>
                      <a:r>
                        <a:rPr lang="en-US" sz="3000" dirty="0" smtClean="0"/>
                        <a:t>250</a:t>
                      </a:r>
                      <a:endParaRPr lang="en-US" sz="3000" dirty="0"/>
                    </a:p>
                  </a:txBody>
                  <a:tcPr anchor="ctr"/>
                </a:tc>
                <a:tc>
                  <a:txBody>
                    <a:bodyPr/>
                    <a:lstStyle/>
                    <a:p>
                      <a:pPr algn="ctr"/>
                      <a:r>
                        <a:rPr lang="en-US" sz="3000" dirty="0" smtClean="0"/>
                        <a:t>2015</a:t>
                      </a:r>
                      <a:endParaRPr lang="en-US" sz="3000" dirty="0"/>
                    </a:p>
                  </a:txBody>
                  <a:tcPr anchor="ctr"/>
                </a:tc>
                <a:tc>
                  <a:txBody>
                    <a:bodyPr/>
                    <a:lstStyle/>
                    <a:p>
                      <a:pPr algn="ctr"/>
                      <a:r>
                        <a:rPr lang="en-US" sz="3000" dirty="0" smtClean="0"/>
                        <a:t>35.4%</a:t>
                      </a:r>
                      <a:endParaRPr lang="en-US" sz="3000" dirty="0"/>
                    </a:p>
                  </a:txBody>
                  <a:tcPr anchor="ctr"/>
                </a:tc>
                <a:tc>
                  <a:txBody>
                    <a:bodyPr/>
                    <a:lstStyle/>
                    <a:p>
                      <a:pPr algn="ctr"/>
                      <a:r>
                        <a:rPr lang="en-US" sz="3000" dirty="0" smtClean="0"/>
                        <a:t>79.2%</a:t>
                      </a:r>
                      <a:endParaRPr lang="en-US" sz="3000" dirty="0"/>
                    </a:p>
                  </a:txBody>
                  <a:tcPr anchor="ctr"/>
                </a:tc>
              </a:tr>
              <a:tr h="566452">
                <a:tc>
                  <a:txBody>
                    <a:bodyPr/>
                    <a:lstStyle/>
                    <a:p>
                      <a:pPr algn="ctr"/>
                      <a:r>
                        <a:rPr lang="en-US" sz="3000" dirty="0" smtClean="0"/>
                        <a:t>140</a:t>
                      </a:r>
                      <a:endParaRPr lang="en-US" sz="3000" dirty="0"/>
                    </a:p>
                  </a:txBody>
                  <a:tcPr anchor="ctr"/>
                </a:tc>
                <a:tc>
                  <a:txBody>
                    <a:bodyPr/>
                    <a:lstStyle/>
                    <a:p>
                      <a:pPr algn="ctr"/>
                      <a:r>
                        <a:rPr lang="en-US" sz="3000" dirty="0" smtClean="0"/>
                        <a:t>41</a:t>
                      </a:r>
                      <a:endParaRPr lang="en-US" sz="3000" dirty="0"/>
                    </a:p>
                  </a:txBody>
                  <a:tcPr anchor="ctr"/>
                </a:tc>
                <a:tc>
                  <a:txBody>
                    <a:bodyPr/>
                    <a:lstStyle/>
                    <a:p>
                      <a:pPr algn="ctr"/>
                      <a:r>
                        <a:rPr lang="en-US" sz="3000" dirty="0" smtClean="0"/>
                        <a:t>110</a:t>
                      </a:r>
                      <a:endParaRPr lang="en-US" sz="3000" dirty="0"/>
                    </a:p>
                  </a:txBody>
                  <a:tcPr anchor="ctr"/>
                </a:tc>
                <a:tc>
                  <a:txBody>
                    <a:bodyPr/>
                    <a:lstStyle/>
                    <a:p>
                      <a:pPr algn="ctr"/>
                      <a:r>
                        <a:rPr lang="en-US" sz="3000" dirty="0" smtClean="0"/>
                        <a:t>2014</a:t>
                      </a:r>
                      <a:endParaRPr lang="en-US" sz="3000" dirty="0"/>
                    </a:p>
                  </a:txBody>
                  <a:tcPr anchor="ctr"/>
                </a:tc>
                <a:tc>
                  <a:txBody>
                    <a:bodyPr/>
                    <a:lstStyle/>
                    <a:p>
                      <a:pPr algn="ctr"/>
                      <a:r>
                        <a:rPr lang="en-US" sz="3000" dirty="0" smtClean="0"/>
                        <a:t>23.3%</a:t>
                      </a:r>
                      <a:endParaRPr lang="en-US" sz="3000" dirty="0"/>
                    </a:p>
                  </a:txBody>
                  <a:tcPr anchor="ctr"/>
                </a:tc>
                <a:tc>
                  <a:txBody>
                    <a:bodyPr/>
                    <a:lstStyle/>
                    <a:p>
                      <a:pPr algn="ctr"/>
                      <a:r>
                        <a:rPr lang="en-US" sz="3000" dirty="0" smtClean="0"/>
                        <a:t>63.8%</a:t>
                      </a:r>
                      <a:endParaRPr lang="en-US" sz="3000" dirty="0"/>
                    </a:p>
                  </a:txBody>
                  <a:tcPr anchor="ctr"/>
                </a:tc>
              </a:tr>
              <a:tr h="564666">
                <a:tc>
                  <a:txBody>
                    <a:bodyPr/>
                    <a:lstStyle/>
                    <a:p>
                      <a:pPr algn="ctr"/>
                      <a:r>
                        <a:rPr lang="en-US" sz="3000" dirty="0" smtClean="0"/>
                        <a:t>141</a:t>
                      </a:r>
                      <a:endParaRPr lang="en-US" sz="3000" dirty="0"/>
                    </a:p>
                  </a:txBody>
                  <a:tcPr anchor="ctr"/>
                </a:tc>
                <a:tc>
                  <a:txBody>
                    <a:bodyPr/>
                    <a:lstStyle/>
                    <a:p>
                      <a:pPr algn="ctr"/>
                      <a:r>
                        <a:rPr lang="en-US" sz="3000" dirty="0" smtClean="0"/>
                        <a:t>40</a:t>
                      </a:r>
                      <a:endParaRPr lang="en-US" sz="3000" dirty="0"/>
                    </a:p>
                  </a:txBody>
                  <a:tcPr anchor="ctr"/>
                </a:tc>
                <a:tc>
                  <a:txBody>
                    <a:bodyPr/>
                    <a:lstStyle/>
                    <a:p>
                      <a:pPr algn="ctr"/>
                      <a:r>
                        <a:rPr lang="en-US" sz="3000" dirty="0" smtClean="0"/>
                        <a:t>21</a:t>
                      </a:r>
                      <a:endParaRPr lang="en-US" sz="3000" dirty="0"/>
                    </a:p>
                  </a:txBody>
                  <a:tcPr anchor="ctr"/>
                </a:tc>
                <a:tc>
                  <a:txBody>
                    <a:bodyPr/>
                    <a:lstStyle/>
                    <a:p>
                      <a:pPr algn="ctr"/>
                      <a:r>
                        <a:rPr lang="en-US" sz="3000" dirty="0" smtClean="0"/>
                        <a:t>2014</a:t>
                      </a:r>
                      <a:endParaRPr lang="en-US" sz="3000" dirty="0"/>
                    </a:p>
                  </a:txBody>
                  <a:tcPr anchor="ctr"/>
                </a:tc>
                <a:tc>
                  <a:txBody>
                    <a:bodyPr/>
                    <a:lstStyle/>
                    <a:p>
                      <a:pPr algn="ctr"/>
                      <a:r>
                        <a:rPr lang="en-US" sz="3000" dirty="0" smtClean="0"/>
                        <a:t>28.0%</a:t>
                      </a:r>
                      <a:endParaRPr lang="en-US" sz="3000" dirty="0"/>
                    </a:p>
                  </a:txBody>
                  <a:tcPr anchor="ctr"/>
                </a:tc>
                <a:tc>
                  <a:txBody>
                    <a:bodyPr/>
                    <a:lstStyle/>
                    <a:p>
                      <a:pPr algn="ctr"/>
                      <a:r>
                        <a:rPr lang="en-US" sz="3000" dirty="0" smtClean="0"/>
                        <a:t>84.0%</a:t>
                      </a:r>
                      <a:endParaRPr lang="en-US" sz="3000" dirty="0"/>
                    </a:p>
                  </a:txBody>
                  <a:tcPr anchor="ctr"/>
                </a:tc>
              </a:tr>
              <a:tr h="564666">
                <a:tc>
                  <a:txBody>
                    <a:bodyPr/>
                    <a:lstStyle/>
                    <a:p>
                      <a:pPr algn="ctr"/>
                      <a:r>
                        <a:rPr lang="en-US" sz="3000" dirty="0" smtClean="0"/>
                        <a:t>141</a:t>
                      </a:r>
                      <a:endParaRPr lang="en-US" sz="3000" dirty="0"/>
                    </a:p>
                  </a:txBody>
                  <a:tcPr anchor="ctr"/>
                </a:tc>
                <a:tc>
                  <a:txBody>
                    <a:bodyPr/>
                    <a:lstStyle/>
                    <a:p>
                      <a:pPr algn="ctr"/>
                      <a:r>
                        <a:rPr lang="en-US" sz="3000" dirty="0" smtClean="0"/>
                        <a:t>41</a:t>
                      </a:r>
                      <a:endParaRPr lang="en-US" sz="3000" dirty="0"/>
                    </a:p>
                  </a:txBody>
                  <a:tcPr anchor="ctr"/>
                </a:tc>
                <a:tc>
                  <a:txBody>
                    <a:bodyPr/>
                    <a:lstStyle/>
                    <a:p>
                      <a:pPr algn="ctr"/>
                      <a:r>
                        <a:rPr lang="en-US" sz="3000" dirty="0" smtClean="0"/>
                        <a:t>216</a:t>
                      </a:r>
                      <a:endParaRPr lang="en-US" sz="3000" dirty="0"/>
                    </a:p>
                  </a:txBody>
                  <a:tcPr anchor="ctr"/>
                </a:tc>
                <a:tc>
                  <a:txBody>
                    <a:bodyPr/>
                    <a:lstStyle/>
                    <a:p>
                      <a:pPr algn="ctr"/>
                      <a:r>
                        <a:rPr lang="en-US" sz="3000" dirty="0" smtClean="0"/>
                        <a:t>2015</a:t>
                      </a:r>
                      <a:endParaRPr lang="en-US" sz="3000" dirty="0"/>
                    </a:p>
                  </a:txBody>
                  <a:tcPr anchor="ctr"/>
                </a:tc>
                <a:tc>
                  <a:txBody>
                    <a:bodyPr/>
                    <a:lstStyle/>
                    <a:p>
                      <a:pPr algn="ctr"/>
                      <a:r>
                        <a:rPr lang="en-US" sz="3000" dirty="0" smtClean="0"/>
                        <a:t>54.1%</a:t>
                      </a:r>
                      <a:endParaRPr lang="en-US" sz="3000" dirty="0"/>
                    </a:p>
                  </a:txBody>
                  <a:tcPr anchor="ctr"/>
                </a:tc>
                <a:tc>
                  <a:txBody>
                    <a:bodyPr/>
                    <a:lstStyle/>
                    <a:p>
                      <a:pPr algn="ctr"/>
                      <a:r>
                        <a:rPr lang="en-US" sz="3000" dirty="0" smtClean="0"/>
                        <a:t>78.4%</a:t>
                      </a:r>
                      <a:endParaRPr lang="en-US" sz="3000" dirty="0"/>
                    </a:p>
                  </a:txBody>
                  <a:tcPr anchor="ctr"/>
                </a:tc>
              </a:tr>
              <a:tr h="564666">
                <a:tc>
                  <a:txBody>
                    <a:bodyPr/>
                    <a:lstStyle/>
                    <a:p>
                      <a:pPr algn="ctr"/>
                      <a:r>
                        <a:rPr lang="en-US" sz="3000" dirty="0" smtClean="0"/>
                        <a:t>143</a:t>
                      </a:r>
                      <a:endParaRPr lang="en-US" sz="3000" dirty="0"/>
                    </a:p>
                  </a:txBody>
                  <a:tcPr anchor="ctr"/>
                </a:tc>
                <a:tc>
                  <a:txBody>
                    <a:bodyPr/>
                    <a:lstStyle/>
                    <a:p>
                      <a:pPr algn="ctr"/>
                      <a:r>
                        <a:rPr lang="en-US" sz="3000" dirty="0" smtClean="0"/>
                        <a:t>40</a:t>
                      </a:r>
                      <a:endParaRPr lang="en-US" sz="3000" dirty="0"/>
                    </a:p>
                  </a:txBody>
                  <a:tcPr anchor="ctr"/>
                </a:tc>
                <a:tc>
                  <a:txBody>
                    <a:bodyPr/>
                    <a:lstStyle/>
                    <a:p>
                      <a:pPr algn="ctr"/>
                      <a:r>
                        <a:rPr lang="en-US" sz="3000" dirty="0" smtClean="0"/>
                        <a:t>275</a:t>
                      </a:r>
                      <a:endParaRPr lang="en-US" sz="3000" dirty="0"/>
                    </a:p>
                  </a:txBody>
                  <a:tcPr anchor="ctr"/>
                </a:tc>
                <a:tc>
                  <a:txBody>
                    <a:bodyPr/>
                    <a:lstStyle/>
                    <a:p>
                      <a:pPr algn="ctr"/>
                      <a:r>
                        <a:rPr lang="en-US" sz="3000" dirty="0" smtClean="0"/>
                        <a:t>2014</a:t>
                      </a:r>
                      <a:endParaRPr lang="en-US" sz="3000" dirty="0"/>
                    </a:p>
                  </a:txBody>
                  <a:tcPr anchor="ctr"/>
                </a:tc>
                <a:tc>
                  <a:txBody>
                    <a:bodyPr/>
                    <a:lstStyle/>
                    <a:p>
                      <a:pPr algn="ctr"/>
                      <a:r>
                        <a:rPr lang="en-US" sz="3000" dirty="0" smtClean="0"/>
                        <a:t>28.0%</a:t>
                      </a:r>
                      <a:endParaRPr lang="en-US" sz="3000" dirty="0"/>
                    </a:p>
                  </a:txBody>
                  <a:tcPr anchor="ctr"/>
                </a:tc>
                <a:tc>
                  <a:txBody>
                    <a:bodyPr/>
                    <a:lstStyle/>
                    <a:p>
                      <a:pPr algn="ctr"/>
                      <a:r>
                        <a:rPr lang="en-US" sz="3000" dirty="0" smtClean="0"/>
                        <a:t>76.0%</a:t>
                      </a:r>
                      <a:endParaRPr lang="en-US" sz="3000" dirty="0"/>
                    </a:p>
                  </a:txBody>
                  <a:tcPr anchor="ctr"/>
                </a:tc>
              </a:tr>
              <a:tr h="564666">
                <a:tc>
                  <a:txBody>
                    <a:bodyPr/>
                    <a:lstStyle/>
                    <a:p>
                      <a:pPr algn="ctr"/>
                      <a:r>
                        <a:rPr lang="en-US" sz="3000" dirty="0" smtClean="0"/>
                        <a:t>143</a:t>
                      </a:r>
                      <a:endParaRPr lang="en-US" sz="3000" dirty="0"/>
                    </a:p>
                  </a:txBody>
                  <a:tcPr anchor="ctr"/>
                </a:tc>
                <a:tc>
                  <a:txBody>
                    <a:bodyPr/>
                    <a:lstStyle/>
                    <a:p>
                      <a:pPr algn="ctr"/>
                      <a:r>
                        <a:rPr lang="en-US" sz="3000" dirty="0" smtClean="0"/>
                        <a:t>40</a:t>
                      </a:r>
                      <a:endParaRPr lang="en-US" sz="3000" dirty="0"/>
                    </a:p>
                  </a:txBody>
                  <a:tcPr anchor="ctr"/>
                </a:tc>
                <a:tc>
                  <a:txBody>
                    <a:bodyPr/>
                    <a:lstStyle/>
                    <a:p>
                      <a:pPr algn="ctr"/>
                      <a:r>
                        <a:rPr lang="en-US" sz="3000" dirty="0" smtClean="0"/>
                        <a:t>198</a:t>
                      </a:r>
                      <a:endParaRPr lang="en-US" sz="3000" dirty="0"/>
                    </a:p>
                  </a:txBody>
                  <a:tcPr anchor="ctr"/>
                </a:tc>
                <a:tc>
                  <a:txBody>
                    <a:bodyPr/>
                    <a:lstStyle/>
                    <a:p>
                      <a:pPr algn="ctr"/>
                      <a:r>
                        <a:rPr lang="en-US" sz="3000" dirty="0" smtClean="0"/>
                        <a:t>2015</a:t>
                      </a:r>
                      <a:endParaRPr lang="en-US" sz="3000" dirty="0"/>
                    </a:p>
                  </a:txBody>
                  <a:tcPr anchor="ctr"/>
                </a:tc>
                <a:tc>
                  <a:txBody>
                    <a:bodyPr/>
                    <a:lstStyle/>
                    <a:p>
                      <a:pPr algn="ctr"/>
                      <a:r>
                        <a:rPr lang="en-US" sz="3000" dirty="0" smtClean="0"/>
                        <a:t>22.5%</a:t>
                      </a:r>
                      <a:endParaRPr lang="en-US" sz="3000" dirty="0"/>
                    </a:p>
                  </a:txBody>
                  <a:tcPr anchor="ctr"/>
                </a:tc>
                <a:tc>
                  <a:txBody>
                    <a:bodyPr/>
                    <a:lstStyle/>
                    <a:p>
                      <a:pPr algn="ctr"/>
                      <a:r>
                        <a:rPr lang="en-US" sz="3000" dirty="0" smtClean="0"/>
                        <a:t>46.9%</a:t>
                      </a:r>
                      <a:endParaRPr lang="en-US" sz="3000" dirty="0"/>
                    </a:p>
                  </a:txBody>
                  <a:tcPr anchor="ctr"/>
                </a:tc>
              </a:tr>
              <a:tr h="525607">
                <a:tc>
                  <a:txBody>
                    <a:bodyPr/>
                    <a:lstStyle/>
                    <a:p>
                      <a:pPr algn="ctr"/>
                      <a:r>
                        <a:rPr lang="en-US" sz="3000" dirty="0" smtClean="0"/>
                        <a:t>144</a:t>
                      </a:r>
                      <a:endParaRPr lang="en-US" sz="3000" dirty="0"/>
                    </a:p>
                  </a:txBody>
                  <a:tcPr anchor="ctr"/>
                </a:tc>
                <a:tc>
                  <a:txBody>
                    <a:bodyPr/>
                    <a:lstStyle/>
                    <a:p>
                      <a:pPr algn="ctr"/>
                      <a:r>
                        <a:rPr lang="en-US" sz="3000" dirty="0" smtClean="0"/>
                        <a:t>40</a:t>
                      </a:r>
                      <a:endParaRPr lang="en-US" sz="3000" dirty="0"/>
                    </a:p>
                  </a:txBody>
                  <a:tcPr anchor="ctr"/>
                </a:tc>
                <a:tc>
                  <a:txBody>
                    <a:bodyPr/>
                    <a:lstStyle/>
                    <a:p>
                      <a:pPr algn="ctr"/>
                      <a:r>
                        <a:rPr lang="en-US" sz="3000" dirty="0" smtClean="0"/>
                        <a:t>237</a:t>
                      </a:r>
                      <a:endParaRPr lang="en-US" sz="3000" dirty="0"/>
                    </a:p>
                  </a:txBody>
                  <a:tcPr anchor="ctr"/>
                </a:tc>
                <a:tc>
                  <a:txBody>
                    <a:bodyPr/>
                    <a:lstStyle/>
                    <a:p>
                      <a:pPr algn="ctr"/>
                      <a:r>
                        <a:rPr lang="en-US" sz="3000" dirty="0" smtClean="0"/>
                        <a:t>2015</a:t>
                      </a:r>
                      <a:endParaRPr lang="en-US" sz="3000" dirty="0"/>
                    </a:p>
                  </a:txBody>
                  <a:tcPr anchor="ctr"/>
                </a:tc>
                <a:tc>
                  <a:txBody>
                    <a:bodyPr/>
                    <a:lstStyle/>
                    <a:p>
                      <a:pPr algn="ctr"/>
                      <a:r>
                        <a:rPr lang="en-US" sz="3000" dirty="0" smtClean="0"/>
                        <a:t>15.4%</a:t>
                      </a:r>
                      <a:endParaRPr lang="en-US" sz="3000" dirty="0"/>
                    </a:p>
                  </a:txBody>
                  <a:tcPr anchor="ctr"/>
                </a:tc>
                <a:tc>
                  <a:txBody>
                    <a:bodyPr/>
                    <a:lstStyle/>
                    <a:p>
                      <a:pPr algn="ctr"/>
                      <a:r>
                        <a:rPr lang="en-US" sz="3000" dirty="0" smtClean="0"/>
                        <a:t>76.9%</a:t>
                      </a:r>
                      <a:endParaRPr lang="en-US" sz="3000" dirty="0"/>
                    </a:p>
                  </a:txBody>
                  <a:tcPr anchor="ctr"/>
                </a:tc>
              </a:tr>
            </a:tbl>
          </a:graphicData>
        </a:graphic>
      </p:graphicFrame>
      <p:cxnSp>
        <p:nvCxnSpPr>
          <p:cNvPr id="117" name="Straight Connector 116"/>
          <p:cNvCxnSpPr/>
          <p:nvPr/>
        </p:nvCxnSpPr>
        <p:spPr>
          <a:xfrm>
            <a:off x="19430999" y="22652204"/>
            <a:ext cx="7315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9415759" y="30025685"/>
            <a:ext cx="7315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7" name="Picture 226"/>
          <p:cNvPicPr>
            <a:picLocks noChangeAspect="1"/>
          </p:cNvPicPr>
          <p:nvPr/>
        </p:nvPicPr>
        <p:blipFill rotWithShape="1">
          <a:blip r:embed="rId16">
            <a:extLst>
              <a:ext uri="{28A0092B-C50C-407E-A947-70E740481C1C}">
                <a14:useLocalDpi xmlns:a14="http://schemas.microsoft.com/office/drawing/2010/main" val="0"/>
              </a:ext>
            </a:extLst>
          </a:blip>
          <a:srcRect l="823" t="7899" b="16389"/>
          <a:stretch/>
        </p:blipFill>
        <p:spPr>
          <a:xfrm>
            <a:off x="7669408" y="28776216"/>
            <a:ext cx="10672753" cy="3864695"/>
          </a:xfrm>
          <a:prstGeom prst="rect">
            <a:avLst/>
          </a:prstGeom>
          <a:ln>
            <a:solidFill>
              <a:srgbClr val="C00000"/>
            </a:solidFill>
          </a:ln>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2078</TotalTime>
  <Words>719</Words>
  <Application>Microsoft Office PowerPoint</Application>
  <PresentationFormat>Custom</PresentationFormat>
  <Paragraphs>127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Rumsey, Amanda C. (GSFC-6104)[DEVELOP]</cp:lastModifiedBy>
  <cp:revision>126</cp:revision>
  <dcterms:created xsi:type="dcterms:W3CDTF">2015-06-02T14:58:58Z</dcterms:created>
  <dcterms:modified xsi:type="dcterms:W3CDTF">2015-11-17T21:51:31Z</dcterms:modified>
</cp:coreProperties>
</file>