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5"/>
  </p:notesMasterIdLst>
  <p:handoutMasterIdLst>
    <p:handoutMasterId r:id="rId96"/>
  </p:handoutMasterIdLst>
  <p:sldIdLst>
    <p:sldId id="257" r:id="rId2"/>
    <p:sldId id="459" r:id="rId3"/>
    <p:sldId id="460" r:id="rId4"/>
    <p:sldId id="461" r:id="rId5"/>
    <p:sldId id="462" r:id="rId6"/>
    <p:sldId id="463" r:id="rId7"/>
    <p:sldId id="464" r:id="rId8"/>
    <p:sldId id="465" r:id="rId9"/>
    <p:sldId id="466" r:id="rId10"/>
    <p:sldId id="467" r:id="rId11"/>
    <p:sldId id="468" r:id="rId12"/>
    <p:sldId id="371" r:id="rId13"/>
    <p:sldId id="372" r:id="rId14"/>
    <p:sldId id="374" r:id="rId15"/>
    <p:sldId id="469" r:id="rId16"/>
    <p:sldId id="375" r:id="rId17"/>
    <p:sldId id="422" r:id="rId18"/>
    <p:sldId id="373" r:id="rId19"/>
    <p:sldId id="377" r:id="rId20"/>
    <p:sldId id="428" r:id="rId21"/>
    <p:sldId id="429" r:id="rId22"/>
    <p:sldId id="430" r:id="rId23"/>
    <p:sldId id="470" r:id="rId24"/>
    <p:sldId id="471" r:id="rId25"/>
    <p:sldId id="438" r:id="rId26"/>
    <p:sldId id="439" r:id="rId27"/>
    <p:sldId id="437" r:id="rId28"/>
    <p:sldId id="436" r:id="rId29"/>
    <p:sldId id="445" r:id="rId30"/>
    <p:sldId id="446" r:id="rId31"/>
    <p:sldId id="380" r:id="rId32"/>
    <p:sldId id="338" r:id="rId33"/>
    <p:sldId id="472" r:id="rId34"/>
    <p:sldId id="477" r:id="rId35"/>
    <p:sldId id="382" r:id="rId36"/>
    <p:sldId id="343" r:id="rId37"/>
    <p:sldId id="419" r:id="rId38"/>
    <p:sldId id="427" r:id="rId39"/>
    <p:sldId id="352" r:id="rId40"/>
    <p:sldId id="353" r:id="rId41"/>
    <p:sldId id="432" r:id="rId42"/>
    <p:sldId id="424" r:id="rId43"/>
    <p:sldId id="433" r:id="rId44"/>
    <p:sldId id="434" r:id="rId45"/>
    <p:sldId id="354" r:id="rId46"/>
    <p:sldId id="356" r:id="rId47"/>
    <p:sldId id="355" r:id="rId48"/>
    <p:sldId id="357" r:id="rId49"/>
    <p:sldId id="418" r:id="rId50"/>
    <p:sldId id="315" r:id="rId51"/>
    <p:sldId id="417" r:id="rId52"/>
    <p:sldId id="431" r:id="rId53"/>
    <p:sldId id="399" r:id="rId54"/>
    <p:sldId id="478" r:id="rId55"/>
    <p:sldId id="447" r:id="rId56"/>
    <p:sldId id="403" r:id="rId57"/>
    <p:sldId id="358" r:id="rId58"/>
    <p:sldId id="474" r:id="rId59"/>
    <p:sldId id="475" r:id="rId60"/>
    <p:sldId id="476" r:id="rId61"/>
    <p:sldId id="364" r:id="rId62"/>
    <p:sldId id="365" r:id="rId63"/>
    <p:sldId id="366" r:id="rId64"/>
    <p:sldId id="367" r:id="rId65"/>
    <p:sldId id="368" r:id="rId66"/>
    <p:sldId id="420" r:id="rId67"/>
    <p:sldId id="369" r:id="rId68"/>
    <p:sldId id="328" r:id="rId69"/>
    <p:sldId id="448" r:id="rId70"/>
    <p:sldId id="449" r:id="rId71"/>
    <p:sldId id="450" r:id="rId72"/>
    <p:sldId id="451" r:id="rId73"/>
    <p:sldId id="452" r:id="rId74"/>
    <p:sldId id="453" r:id="rId75"/>
    <p:sldId id="454" r:id="rId76"/>
    <p:sldId id="455" r:id="rId77"/>
    <p:sldId id="456" r:id="rId78"/>
    <p:sldId id="457" r:id="rId79"/>
    <p:sldId id="458" r:id="rId80"/>
    <p:sldId id="392" r:id="rId81"/>
    <p:sldId id="479" r:id="rId82"/>
    <p:sldId id="480" r:id="rId83"/>
    <p:sldId id="481" r:id="rId84"/>
    <p:sldId id="345" r:id="rId85"/>
    <p:sldId id="413" r:id="rId86"/>
    <p:sldId id="443" r:id="rId87"/>
    <p:sldId id="444" r:id="rId88"/>
    <p:sldId id="411" r:id="rId89"/>
    <p:sldId id="412" r:id="rId90"/>
    <p:sldId id="414" r:id="rId91"/>
    <p:sldId id="415" r:id="rId92"/>
    <p:sldId id="435" r:id="rId93"/>
    <p:sldId id="333" r:id="rId9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FFFF99"/>
    <a:srgbClr val="FF66CC"/>
    <a:srgbClr val="FFFFCC"/>
    <a:srgbClr val="BB051F"/>
    <a:srgbClr val="0099FF"/>
    <a:srgbClr val="FF5050"/>
    <a:srgbClr val="F78009"/>
    <a:srgbClr val="FCD7B2"/>
    <a:srgbClr val="B3D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747" autoAdjust="0"/>
    <p:restoredTop sz="95899" autoAdjust="0"/>
  </p:normalViewPr>
  <p:slideViewPr>
    <p:cSldViewPr>
      <p:cViewPr varScale="1">
        <p:scale>
          <a:sx n="74" d="100"/>
          <a:sy n="74" d="100"/>
        </p:scale>
        <p:origin x="1272"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78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49"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134" y="0"/>
            <a:ext cx="3038648" cy="465138"/>
          </a:xfrm>
          <a:prstGeom prst="rect">
            <a:avLst/>
          </a:prstGeom>
        </p:spPr>
        <p:txBody>
          <a:bodyPr vert="horz" lIns="91440" tIns="45720" rIns="91440" bIns="45720" rtlCol="0"/>
          <a:lstStyle>
            <a:lvl1pPr algn="r">
              <a:defRPr sz="1200"/>
            </a:lvl1pPr>
          </a:lstStyle>
          <a:p>
            <a:fld id="{DCC5EAAA-6ECE-4589-9702-331181F890A4}" type="datetimeFigureOut">
              <a:rPr lang="en-US" smtClean="0"/>
              <a:t>1/21/2016</a:t>
            </a:fld>
            <a:endParaRPr lang="en-US"/>
          </a:p>
        </p:txBody>
      </p:sp>
      <p:sp>
        <p:nvSpPr>
          <p:cNvPr id="4" name="Footer Placeholder 3"/>
          <p:cNvSpPr>
            <a:spLocks noGrp="1"/>
          </p:cNvSpPr>
          <p:nvPr>
            <p:ph type="ftr" sz="quarter" idx="2"/>
          </p:nvPr>
        </p:nvSpPr>
        <p:spPr>
          <a:xfrm>
            <a:off x="0" y="8829675"/>
            <a:ext cx="3038649"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134" y="8829675"/>
            <a:ext cx="3038648" cy="465138"/>
          </a:xfrm>
          <a:prstGeom prst="rect">
            <a:avLst/>
          </a:prstGeom>
        </p:spPr>
        <p:txBody>
          <a:bodyPr vert="horz" lIns="91440" tIns="45720" rIns="91440" bIns="45720" rtlCol="0" anchor="b"/>
          <a:lstStyle>
            <a:lvl1pPr algn="r">
              <a:defRPr sz="1200"/>
            </a:lvl1pPr>
          </a:lstStyle>
          <a:p>
            <a:fld id="{5E8856A9-6A40-4B70-AB5B-065DFA12FF30}" type="slidenum">
              <a:rPr lang="en-US" smtClean="0"/>
              <a:t>‹#›</a:t>
            </a:fld>
            <a:endParaRPr lang="en-US"/>
          </a:p>
        </p:txBody>
      </p:sp>
    </p:spTree>
    <p:extLst>
      <p:ext uri="{BB962C8B-B14F-4D97-AF65-F5344CB8AC3E}">
        <p14:creationId xmlns:p14="http://schemas.microsoft.com/office/powerpoint/2010/main" val="4004067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F5586F49-FE39-4696-A57E-5B5275E429C6}" type="datetimeFigureOut">
              <a:rPr lang="en-US" smtClean="0"/>
              <a:pPr/>
              <a:t>1/21/2016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vl1pPr>
          </a:lstStyle>
          <a:p>
            <a:fld id="{157ACEB9-2ADA-4B7B-B0BC-D9F4928C3BB9}" type="slidenum">
              <a:rPr lang="en-US" smtClean="0"/>
              <a:pPr/>
              <a:t>‹#›</a:t>
            </a:fld>
            <a:endParaRPr lang="en-US"/>
          </a:p>
        </p:txBody>
      </p:sp>
    </p:spTree>
    <p:extLst>
      <p:ext uri="{BB962C8B-B14F-4D97-AF65-F5344CB8AC3E}">
        <p14:creationId xmlns:p14="http://schemas.microsoft.com/office/powerpoint/2010/main" val="8851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ASP is organized thematically around 9 application areas and 3 capacity building elements that aim to improve domestic and international skills and capabilities in the use of NASA Earth science.</a:t>
            </a:r>
          </a:p>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5</a:t>
            </a:fld>
            <a:endParaRPr lang="en-US"/>
          </a:p>
        </p:txBody>
      </p:sp>
    </p:spTree>
    <p:extLst>
      <p:ext uri="{BB962C8B-B14F-4D97-AF65-F5344CB8AC3E}">
        <p14:creationId xmlns:p14="http://schemas.microsoft.com/office/powerpoint/2010/main" val="2704681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25</a:t>
            </a:fld>
            <a:endParaRPr lang="en-US"/>
          </a:p>
        </p:txBody>
      </p:sp>
    </p:spTree>
    <p:extLst>
      <p:ext uri="{BB962C8B-B14F-4D97-AF65-F5344CB8AC3E}">
        <p14:creationId xmlns:p14="http://schemas.microsoft.com/office/powerpoint/2010/main" val="1918070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28</a:t>
            </a:fld>
            <a:endParaRPr lang="en-US"/>
          </a:p>
        </p:txBody>
      </p:sp>
    </p:spTree>
    <p:extLst>
      <p:ext uri="{BB962C8B-B14F-4D97-AF65-F5344CB8AC3E}">
        <p14:creationId xmlns:p14="http://schemas.microsoft.com/office/powerpoint/2010/main" val="2153970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87</a:t>
            </a:fld>
            <a:endParaRPr lang="en-US"/>
          </a:p>
        </p:txBody>
      </p:sp>
    </p:spTree>
    <p:extLst>
      <p:ext uri="{BB962C8B-B14F-4D97-AF65-F5344CB8AC3E}">
        <p14:creationId xmlns:p14="http://schemas.microsoft.com/office/powerpoint/2010/main" val="3757917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2" name="Rectangle 11"/>
          <p:cNvSpPr>
            <a:spLocks noChangeArrowheads="1"/>
          </p:cNvSpPr>
          <p:nvPr/>
        </p:nvSpPr>
        <p:spPr bwMode="auto">
          <a:xfrm>
            <a:off x="158496" y="639165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noFill/>
        </p:spPr>
        <p:txBody>
          <a:bodyPr/>
          <a:lstStyle>
            <a:lvl1pPr>
              <a:defRPr>
                <a:solidFill>
                  <a:schemeClr val="bg1"/>
                </a:solidFill>
              </a:defRPr>
            </a:lvl1pPr>
          </a:lstStyle>
          <a:p>
            <a:fld id="{EE289CF8-4C39-49E0-AC7D-C209D6C0BFB9}" type="datetimeFigureOut">
              <a:rPr lang="en-US" smtClean="0"/>
              <a:pPr/>
              <a:t>1/21/2016</a:t>
            </a:fld>
            <a:endParaRPr lang="en-US"/>
          </a:p>
        </p:txBody>
      </p:sp>
      <p:sp>
        <p:nvSpPr>
          <p:cNvPr id="17" name="Footer Placeholder 16"/>
          <p:cNvSpPr>
            <a:spLocks noGrp="1"/>
          </p:cNvSpPr>
          <p:nvPr>
            <p:ph type="ftr" sz="quarter" idx="11"/>
          </p:nvPr>
        </p:nvSpPr>
        <p:spPr>
          <a:noFill/>
        </p:spPr>
        <p:txBody>
          <a:bodyPr/>
          <a:lstStyle>
            <a:lvl1pPr>
              <a:defRPr>
                <a:solidFill>
                  <a:schemeClr val="bg1"/>
                </a:solidFill>
              </a:defRPr>
            </a:lvl1p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solidFill>
                <a:schemeClr val="tx1"/>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solidFill>
                <a:schemeClr val="tx1"/>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solidFill>
                <a:schemeClr val="tx1"/>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tx1"/>
                </a:solidFill>
              </a:defRPr>
            </a:lvl1pPr>
          </a:lstStyle>
          <a:p>
            <a:fld id="{74107330-A4E1-497D-BB24-CE6B6F1E90AA}"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tx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289CF8-4C39-49E0-AC7D-C209D6C0BFB9}" type="datetimeFigureOut">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107330-A4E1-497D-BB24-CE6B6F1E90A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74107330-A4E1-497D-BB24-CE6B6F1E90AA}"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289CF8-4C39-49E0-AC7D-C209D6C0BFB9}" type="datetimeFigureOut">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EE289CF8-4C39-49E0-AC7D-C209D6C0BFB9}" type="datetimeFigureOut">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74107330-A4E1-497D-BB24-CE6B6F1E90AA}"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58496" y="639165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E289CF8-4C39-49E0-AC7D-C209D6C0BFB9}" type="datetimeFigureOut">
              <a:rPr lang="en-US" smtClean="0"/>
              <a:pPr/>
              <a:t>1/21/2016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4107330-A4E1-497D-BB24-CE6B6F1E90AA}"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E289CF8-4C39-49E0-AC7D-C209D6C0BFB9}" type="datetimeFigureOut">
              <a:rPr lang="en-US" smtClean="0"/>
              <a:pPr/>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107330-A4E1-497D-BB24-CE6B6F1E90AA}"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tx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58496" y="6391656"/>
            <a:ext cx="8833104" cy="310896"/>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E289CF8-4C39-49E0-AC7D-C209D6C0BFB9}" type="datetimeFigureOut">
              <a:rPr lang="en-US" smtClean="0"/>
              <a:pPr/>
              <a:t>1/21/2016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74107330-A4E1-497D-BB24-CE6B6F1E90AA}"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E289CF8-4C39-49E0-AC7D-C209D6C0BFB9}" type="datetimeFigureOut">
              <a:rPr lang="en-US" smtClean="0"/>
              <a:pPr/>
              <a:t>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74107330-A4E1-497D-BB24-CE6B6F1E90A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58496" y="6400800"/>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E289CF8-4C39-49E0-AC7D-C209D6C0BFB9}" type="datetimeFigureOut">
              <a:rPr lang="en-US" smtClean="0"/>
              <a:pPr/>
              <a:t>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4107330-A4E1-497D-BB24-CE6B6F1E90A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4107330-A4E1-497D-BB24-CE6B6F1E90AA}" type="slidenum">
              <a:rPr lang="en-US" smtClean="0"/>
              <a:pPr/>
              <a:t>‹#›</a:t>
            </a:fld>
            <a:endParaRPr lang="en-US"/>
          </a:p>
        </p:txBody>
      </p:sp>
      <p:sp>
        <p:nvSpPr>
          <p:cNvPr id="21" name="Rectangle 20"/>
          <p:cNvSpPr>
            <a:spLocks noChangeArrowheads="1"/>
          </p:cNvSpPr>
          <p:nvPr userDrawn="1"/>
        </p:nvSpPr>
        <p:spPr bwMode="auto">
          <a:xfrm>
            <a:off x="152400" y="640080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EE289CF8-4C39-49E0-AC7D-C209D6C0BFB9}" type="datetimeFigureOut">
              <a:rPr lang="en-US" smtClean="0"/>
              <a:pPr/>
              <a:t>1/21/2016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74107330-A4E1-497D-BB24-CE6B6F1E90AA}"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52400" y="640080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EE289CF8-4C39-49E0-AC7D-C209D6C0BFB9}" type="datetimeFigureOut">
              <a:rPr lang="en-US" smtClean="0"/>
              <a:pPr/>
              <a:t>1/21/2016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52400" y="6396037"/>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E289CF8-4C39-49E0-AC7D-C209D6C0BFB9}" type="datetimeFigureOut">
              <a:rPr lang="en-US" smtClean="0"/>
              <a:pPr/>
              <a:t>1/21/2016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4107330-A4E1-497D-BB24-CE6B6F1E90AA}"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ysClr val="windowText" lastClr="000000"/>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nasa.gov/pdf/611201main_NASA_SI_Policy_12_15_11.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Lauren.M.Childs@nasa.gov" TargetMode="External"/><Relationship Id="rId2" Type="http://schemas.openxmlformats.org/officeDocument/2006/relationships/hyperlink" Target="mailto:Karen.N.Allsbrook@nasa.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hyperlink" Target="http://science.nasa.gov/" TargetMode="External"/><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hyperlink" Target="http://www.nasa.gov/about/org_index.html" TargetMode="Externa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hyperlink" Target="http://appliedsciences.nasa.gov/" TargetMode="External"/><Relationship Id="rId10" Type="http://schemas.openxmlformats.org/officeDocument/2006/relationships/image" Target="../media/image10.jpeg"/><Relationship Id="rId4" Type="http://schemas.openxmlformats.org/officeDocument/2006/relationships/hyperlink" Target="http://science.nasa.gov/earth-science/" TargetMode="External"/><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hyperlink" Target="http://itcd.hq.nasa.gov/privacy/privacy.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itcd.hq.nasa.gov/privacy/privacy.html"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insidenasa.nasa.gov/ocio/policy/policy_direct/index.html"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insidenasa.nasa.gov/ocio/policy/policy_direct/index.htm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9.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18" Type="http://schemas.openxmlformats.org/officeDocument/2006/relationships/image" Target="../media/image29.jpeg"/><Relationship Id="rId3" Type="http://schemas.openxmlformats.org/officeDocument/2006/relationships/image" Target="../media/image14.jpeg"/><Relationship Id="rId21" Type="http://schemas.openxmlformats.org/officeDocument/2006/relationships/image" Target="../media/image32.jpeg"/><Relationship Id="rId7" Type="http://schemas.openxmlformats.org/officeDocument/2006/relationships/image" Target="../media/image18.jpg"/><Relationship Id="rId12" Type="http://schemas.openxmlformats.org/officeDocument/2006/relationships/image" Target="../media/image23.jpeg"/><Relationship Id="rId17" Type="http://schemas.openxmlformats.org/officeDocument/2006/relationships/image" Target="../media/image28.jpeg"/><Relationship Id="rId2" Type="http://schemas.openxmlformats.org/officeDocument/2006/relationships/notesSlide" Target="../notesSlides/notesSlide1.xml"/><Relationship Id="rId16" Type="http://schemas.openxmlformats.org/officeDocument/2006/relationships/image" Target="../media/image27.jpeg"/><Relationship Id="rId20"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jpeg"/><Relationship Id="rId15" Type="http://schemas.openxmlformats.org/officeDocument/2006/relationships/image" Target="../media/image26.jpeg"/><Relationship Id="rId10" Type="http://schemas.openxmlformats.org/officeDocument/2006/relationships/image" Target="../media/image21.jpeg"/><Relationship Id="rId19" Type="http://schemas.openxmlformats.org/officeDocument/2006/relationships/image" Target="../media/image30.jpe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5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developexchange.com/dropbox.html"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7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mailto:James.E.Favors@nasa.gov" TargetMode="External"/><Relationship Id="rId7" Type="http://schemas.openxmlformats.org/officeDocument/2006/relationships/hyperlink" Target="mailto:Kenton.W.Ross@nasa.gov" TargetMode="External"/><Relationship Id="rId2" Type="http://schemas.openxmlformats.org/officeDocument/2006/relationships/hyperlink" Target="mailto:Lauren.M.Childs@nasa.gov" TargetMode="External"/><Relationship Id="rId1" Type="http://schemas.openxmlformats.org/officeDocument/2006/relationships/slideLayout" Target="../slideLayouts/slideLayout2.xml"/><Relationship Id="rId6" Type="http://schemas.openxmlformats.org/officeDocument/2006/relationships/hyperlink" Target="mailto:Lindsay.M.Rogers@nasa.gov" TargetMode="External"/><Relationship Id="rId5" Type="http://schemas.openxmlformats.org/officeDocument/2006/relationships/hyperlink" Target="mailto:Michael.R.Bender@nasa.gov" TargetMode="External"/><Relationship Id="rId4" Type="http://schemas.openxmlformats.org/officeDocument/2006/relationships/hyperlink" Target="mailto:Karen.N.Allsbrook@nasa.gov"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mailto:Tiffani.N.Orne@nasa.gov" TargetMode="External"/><Relationship Id="rId2" Type="http://schemas.openxmlformats.org/officeDocument/2006/relationships/hyperlink" Target="mailto:Lauren.M.Childs@nasa.gov" TargetMode="External"/><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png"/></Relationships>
</file>

<file path=ppt/slides/_rels/slide73.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5.gif"/><Relationship Id="rId2" Type="http://schemas.openxmlformats.org/officeDocument/2006/relationships/hyperlink" Target="mailto:Lindsay.M.Rogers@nasa.gov"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jpeg"/><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7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hyperlink" Target="mailto:Tiffani.N.Miller@nasa.gov"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4.jp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mailto:Lauren.M.Childs@nasa.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oiir.hq.nasa.gov/nasaecp/index.html" TargetMode="External"/></Relationships>
</file>

<file path=ppt/slides/_rels/slide88.xml.rels><?xml version="1.0" encoding="UTF-8" standalone="yes"?>
<Relationships xmlns="http://schemas.openxmlformats.org/package/2006/relationships"><Relationship Id="rId3" Type="http://schemas.openxmlformats.org/officeDocument/2006/relationships/hyperlink" Target="mailto:michael.r.bender@nasa.gov" TargetMode="External"/><Relationship Id="rId2" Type="http://schemas.openxmlformats.org/officeDocument/2006/relationships/hyperlink" Target="http://www.devpedia.developexchange.com/dv/index.php?title=Open_Source_Software_Development_and_Release"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40.emf"/></Relationships>
</file>

<file path=ppt/slides/_rels/slide90.xml.rels><?xml version="1.0" encoding="UTF-8" standalone="yes"?>
<Relationships xmlns="http://schemas.openxmlformats.org/package/2006/relationships"><Relationship Id="rId2" Type="http://schemas.openxmlformats.org/officeDocument/2006/relationships/hyperlink" Target="http://www.gpo.gov/fdsys/pkg/CFR-1999-title14-vol5/pdf/CFR-1999-title14-vol5-part1221-subpart1221-1.pdf"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62200" y="3124200"/>
            <a:ext cx="4190129" cy="3143238"/>
          </a:xfrm>
          <a:prstGeom prst="rect">
            <a:avLst/>
          </a:prstGeom>
        </p:spPr>
      </p:pic>
      <p:sp>
        <p:nvSpPr>
          <p:cNvPr id="3" name="Text Placeholder 2"/>
          <p:cNvSpPr>
            <a:spLocks noGrp="1"/>
          </p:cNvSpPr>
          <p:nvPr>
            <p:ph type="body" idx="1"/>
          </p:nvPr>
        </p:nvSpPr>
        <p:spPr>
          <a:xfrm>
            <a:off x="685800" y="2743200"/>
            <a:ext cx="7924800" cy="1673225"/>
          </a:xfrm>
        </p:spPr>
        <p:txBody>
          <a:bodyPr>
            <a:normAutofit/>
          </a:bodyPr>
          <a:lstStyle/>
          <a:p>
            <a:r>
              <a:rPr lang="en-US" sz="1800" dirty="0" smtClean="0"/>
              <a:t>Orientation for Center </a:t>
            </a:r>
            <a:r>
              <a:rPr lang="en-US" sz="1800" dirty="0" err="1" smtClean="0"/>
              <a:t>LeadersHIP</a:t>
            </a:r>
            <a:endParaRPr lang="en-US" sz="1800" dirty="0"/>
          </a:p>
        </p:txBody>
      </p:sp>
      <p:sp>
        <p:nvSpPr>
          <p:cNvPr id="2" name="Title 1"/>
          <p:cNvSpPr>
            <a:spLocks noGrp="1"/>
          </p:cNvSpPr>
          <p:nvPr>
            <p:ph type="title"/>
          </p:nvPr>
        </p:nvSpPr>
        <p:spPr/>
        <p:txBody>
          <a:bodyPr/>
          <a:lstStyle/>
          <a:p>
            <a:r>
              <a:rPr lang="en-US" dirty="0" smtClean="0"/>
              <a:t>Leadership &amp; Management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People to Know</a:t>
            </a:r>
            <a:endParaRPr lang="en-US" dirty="0"/>
          </a:p>
        </p:txBody>
      </p:sp>
      <p:sp>
        <p:nvSpPr>
          <p:cNvPr id="14" name="Rounded Rectangle 13"/>
          <p:cNvSpPr/>
          <p:nvPr/>
        </p:nvSpPr>
        <p:spPr>
          <a:xfrm>
            <a:off x="250825" y="3703320"/>
            <a:ext cx="8636000" cy="2655938"/>
          </a:xfrm>
          <a:prstGeom prst="roundRect">
            <a:avLst>
              <a:gd name="adj" fmla="val 5916"/>
            </a:avLst>
          </a:prstGeom>
          <a:solidFill>
            <a:srgbClr val="6194C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15" name="Rectangle 14"/>
          <p:cNvSpPr/>
          <p:nvPr/>
        </p:nvSpPr>
        <p:spPr>
          <a:xfrm>
            <a:off x="422770" y="3831664"/>
            <a:ext cx="2091830" cy="2492936"/>
          </a:xfrm>
          <a:prstGeom prst="rect">
            <a:avLst/>
          </a:prstGeom>
        </p:spPr>
        <p:txBody>
          <a:bodyPr wrap="square" lIns="91387" tIns="45693" rIns="91387" bIns="45693">
            <a:spAutoFit/>
          </a:bodyPr>
          <a:lstStyle/>
          <a:p>
            <a:pPr defTabSz="1018229"/>
            <a:r>
              <a:rPr lang="en-US" sz="1200" b="1" u="sng" dirty="0">
                <a:solidFill>
                  <a:schemeClr val="bg1"/>
                </a:solidFill>
                <a:latin typeface="Century Gothic"/>
              </a:rPr>
              <a:t>Ames</a:t>
            </a:r>
          </a:p>
          <a:p>
            <a:pPr defTabSz="1018229"/>
            <a:r>
              <a:rPr lang="en-US" sz="1200" dirty="0" smtClean="0">
                <a:solidFill>
                  <a:schemeClr val="bg1"/>
                </a:solidFill>
                <a:latin typeface="Century Gothic"/>
              </a:rPr>
              <a:t>Chippie Kislik (CL</a:t>
            </a:r>
            <a:r>
              <a:rPr lang="en-US" sz="1200" dirty="0">
                <a:solidFill>
                  <a:schemeClr val="bg1"/>
                </a:solidFill>
                <a:latin typeface="Century Gothic"/>
              </a:rPr>
              <a:t>)</a:t>
            </a:r>
          </a:p>
          <a:p>
            <a:pPr defTabSz="1018229"/>
            <a:r>
              <a:rPr lang="en-US" sz="1200" dirty="0" smtClean="0">
                <a:solidFill>
                  <a:schemeClr val="bg1"/>
                </a:solidFill>
                <a:latin typeface="Century Gothic"/>
              </a:rPr>
              <a:t>Vickie Ly (ACL)</a:t>
            </a:r>
          </a:p>
          <a:p>
            <a:pPr defTabSz="1018229"/>
            <a:endParaRPr lang="en-US" sz="1200" dirty="0">
              <a:solidFill>
                <a:schemeClr val="bg1"/>
              </a:solidFill>
              <a:latin typeface="Century Gothic"/>
            </a:endParaRPr>
          </a:p>
          <a:p>
            <a:pPr defTabSz="1018229"/>
            <a:r>
              <a:rPr lang="en-US" sz="1200" b="1" u="sng" dirty="0">
                <a:solidFill>
                  <a:schemeClr val="bg1"/>
                </a:solidFill>
              </a:rPr>
              <a:t>Fort Collins</a:t>
            </a:r>
          </a:p>
          <a:p>
            <a:pPr defTabSz="1018229"/>
            <a:r>
              <a:rPr lang="en-US" sz="1200" dirty="0">
                <a:solidFill>
                  <a:schemeClr val="bg1"/>
                </a:solidFill>
              </a:rPr>
              <a:t>Brian Woodward (CL</a:t>
            </a:r>
            <a:r>
              <a:rPr lang="en-US" sz="1200" dirty="0" smtClean="0">
                <a:solidFill>
                  <a:schemeClr val="bg1"/>
                </a:solidFill>
              </a:rPr>
              <a:t>)</a:t>
            </a:r>
          </a:p>
          <a:p>
            <a:pPr defTabSz="1018229"/>
            <a:endParaRPr lang="en-US" sz="1200" dirty="0">
              <a:solidFill>
                <a:schemeClr val="bg1"/>
              </a:solidFill>
            </a:endParaRPr>
          </a:p>
          <a:p>
            <a:pPr defTabSz="1018229"/>
            <a:r>
              <a:rPr lang="en-US" sz="1200" b="1" u="sng" dirty="0">
                <a:solidFill>
                  <a:schemeClr val="bg1"/>
                </a:solidFill>
              </a:rPr>
              <a:t>Goddard</a:t>
            </a:r>
          </a:p>
          <a:p>
            <a:pPr defTabSz="1018229"/>
            <a:r>
              <a:rPr lang="en-US" sz="1200" dirty="0">
                <a:solidFill>
                  <a:schemeClr val="bg1"/>
                </a:solidFill>
              </a:rPr>
              <a:t>Sean McCartney (CL)</a:t>
            </a:r>
          </a:p>
          <a:p>
            <a:pPr defTabSz="1018229"/>
            <a:r>
              <a:rPr lang="en-US" sz="1200" dirty="0">
                <a:solidFill>
                  <a:schemeClr val="bg1"/>
                </a:solidFill>
              </a:rPr>
              <a:t>Amanda </a:t>
            </a:r>
            <a:r>
              <a:rPr lang="en-US" sz="1200" dirty="0" smtClean="0">
                <a:solidFill>
                  <a:schemeClr val="bg1"/>
                </a:solidFill>
              </a:rPr>
              <a:t>Clayton (ACL</a:t>
            </a:r>
            <a:r>
              <a:rPr lang="en-US" sz="1200" dirty="0">
                <a:solidFill>
                  <a:schemeClr val="bg1"/>
                </a:solidFill>
              </a:rPr>
              <a:t>)</a:t>
            </a:r>
          </a:p>
          <a:p>
            <a:pPr defTabSz="1018229"/>
            <a:endParaRPr lang="en-US" sz="1200" dirty="0" smtClean="0">
              <a:solidFill>
                <a:schemeClr val="bg1"/>
              </a:solidFill>
              <a:latin typeface="Century Gothic"/>
            </a:endParaRPr>
          </a:p>
          <a:p>
            <a:pPr defTabSz="1018229"/>
            <a:r>
              <a:rPr lang="en-US" sz="1200" b="1" u="sng" dirty="0">
                <a:solidFill>
                  <a:schemeClr val="bg1"/>
                </a:solidFill>
              </a:rPr>
              <a:t>Idaho</a:t>
            </a:r>
            <a:endParaRPr lang="en-US" sz="1200" dirty="0">
              <a:solidFill>
                <a:schemeClr val="bg1"/>
              </a:solidFill>
            </a:endParaRPr>
          </a:p>
          <a:p>
            <a:pPr defTabSz="1018229"/>
            <a:r>
              <a:rPr lang="en-US" sz="1200" dirty="0">
                <a:solidFill>
                  <a:schemeClr val="bg1"/>
                </a:solidFill>
              </a:rPr>
              <a:t>Jenna Williams (CL</a:t>
            </a:r>
            <a:r>
              <a:rPr lang="en-US" sz="1200" dirty="0" smtClean="0">
                <a:solidFill>
                  <a:schemeClr val="bg1"/>
                </a:solidFill>
              </a:rPr>
              <a:t>)</a:t>
            </a:r>
            <a:endParaRPr lang="en-US" sz="1200" dirty="0">
              <a:solidFill>
                <a:schemeClr val="bg1"/>
              </a:solidFill>
            </a:endParaRPr>
          </a:p>
        </p:txBody>
      </p:sp>
      <p:sp>
        <p:nvSpPr>
          <p:cNvPr id="16" name="Rectangle 15"/>
          <p:cNvSpPr/>
          <p:nvPr/>
        </p:nvSpPr>
        <p:spPr>
          <a:xfrm>
            <a:off x="2438400" y="4124796"/>
            <a:ext cx="1981199" cy="1938938"/>
          </a:xfrm>
          <a:prstGeom prst="rect">
            <a:avLst/>
          </a:prstGeom>
        </p:spPr>
        <p:txBody>
          <a:bodyPr wrap="square" lIns="91387" tIns="45693" rIns="91387" bIns="45693">
            <a:spAutoFit/>
          </a:bodyPr>
          <a:lstStyle/>
          <a:p>
            <a:pPr defTabSz="1018229"/>
            <a:r>
              <a:rPr lang="en-US" sz="1200" b="1" u="sng" dirty="0">
                <a:solidFill>
                  <a:schemeClr val="bg1"/>
                </a:solidFill>
              </a:rPr>
              <a:t>IRI</a:t>
            </a:r>
          </a:p>
          <a:p>
            <a:pPr defTabSz="1018229"/>
            <a:r>
              <a:rPr lang="en-US" sz="1200" dirty="0">
                <a:solidFill>
                  <a:schemeClr val="bg1"/>
                </a:solidFill>
              </a:rPr>
              <a:t>Jerrod Lessel (CL)</a:t>
            </a:r>
          </a:p>
          <a:p>
            <a:pPr defTabSz="1018229"/>
            <a:endParaRPr lang="en-US" sz="1200" b="1" u="sng" dirty="0" smtClean="0">
              <a:solidFill>
                <a:schemeClr val="bg1"/>
              </a:solidFill>
            </a:endParaRPr>
          </a:p>
          <a:p>
            <a:pPr defTabSz="1018229"/>
            <a:r>
              <a:rPr lang="en-US" sz="1200" b="1" u="sng" dirty="0" smtClean="0">
                <a:solidFill>
                  <a:schemeClr val="bg1"/>
                </a:solidFill>
              </a:rPr>
              <a:t>JPL</a:t>
            </a:r>
          </a:p>
          <a:p>
            <a:pPr defTabSz="1018229"/>
            <a:r>
              <a:rPr lang="en-US" sz="1200" dirty="0" smtClean="0">
                <a:solidFill>
                  <a:schemeClr val="bg1"/>
                </a:solidFill>
              </a:rPr>
              <a:t>Nick Rousseau (CL)</a:t>
            </a:r>
          </a:p>
          <a:p>
            <a:pPr defTabSz="1018229"/>
            <a:r>
              <a:rPr lang="en-US" sz="1200" dirty="0" smtClean="0">
                <a:solidFill>
                  <a:schemeClr val="bg1"/>
                </a:solidFill>
              </a:rPr>
              <a:t>Brittany Zajic (ACL)</a:t>
            </a:r>
          </a:p>
          <a:p>
            <a:pPr defTabSz="1018229"/>
            <a:endParaRPr lang="en-US" sz="1200" b="1" u="sng" dirty="0" smtClean="0">
              <a:solidFill>
                <a:schemeClr val="bg1"/>
              </a:solidFill>
            </a:endParaRPr>
          </a:p>
          <a:p>
            <a:pPr defTabSz="1018229"/>
            <a:r>
              <a:rPr lang="en-US" sz="1200" b="1" u="sng" dirty="0">
                <a:solidFill>
                  <a:schemeClr val="bg1"/>
                </a:solidFill>
              </a:rPr>
              <a:t>Langley</a:t>
            </a:r>
          </a:p>
          <a:p>
            <a:pPr defTabSz="1018229"/>
            <a:r>
              <a:rPr lang="en-US" sz="1200" dirty="0">
                <a:solidFill>
                  <a:schemeClr val="bg1"/>
                </a:solidFill>
              </a:rPr>
              <a:t>Emily Adams (CL)</a:t>
            </a:r>
          </a:p>
          <a:p>
            <a:pPr defTabSz="1018229"/>
            <a:r>
              <a:rPr lang="en-US" sz="1200" dirty="0" err="1">
                <a:solidFill>
                  <a:schemeClr val="bg1"/>
                </a:solidFill>
              </a:rPr>
              <a:t>Rebekke</a:t>
            </a:r>
            <a:r>
              <a:rPr lang="en-US" sz="1200" dirty="0">
                <a:solidFill>
                  <a:schemeClr val="bg1"/>
                </a:solidFill>
              </a:rPr>
              <a:t> </a:t>
            </a:r>
            <a:r>
              <a:rPr lang="en-US" sz="1200" dirty="0" err="1">
                <a:solidFill>
                  <a:schemeClr val="bg1"/>
                </a:solidFill>
              </a:rPr>
              <a:t>Muench</a:t>
            </a:r>
            <a:r>
              <a:rPr lang="en-US" sz="1200" dirty="0">
                <a:solidFill>
                  <a:schemeClr val="bg1"/>
                </a:solidFill>
              </a:rPr>
              <a:t> (ACL</a:t>
            </a:r>
            <a:r>
              <a:rPr lang="en-US" sz="1200" dirty="0" smtClean="0">
                <a:solidFill>
                  <a:schemeClr val="bg1"/>
                </a:solidFill>
              </a:rPr>
              <a:t>)</a:t>
            </a:r>
            <a:endParaRPr lang="en-US" sz="1200" dirty="0">
              <a:solidFill>
                <a:schemeClr val="bg1"/>
              </a:solidFill>
            </a:endParaRPr>
          </a:p>
        </p:txBody>
      </p:sp>
      <p:sp>
        <p:nvSpPr>
          <p:cNvPr id="17" name="Rectangle 16"/>
          <p:cNvSpPr/>
          <p:nvPr/>
        </p:nvSpPr>
        <p:spPr>
          <a:xfrm>
            <a:off x="4507122" y="4124796"/>
            <a:ext cx="2271501" cy="1938938"/>
          </a:xfrm>
          <a:prstGeom prst="rect">
            <a:avLst/>
          </a:prstGeom>
        </p:spPr>
        <p:txBody>
          <a:bodyPr wrap="square" lIns="91387" tIns="45693" rIns="91387" bIns="45693">
            <a:spAutoFit/>
          </a:bodyPr>
          <a:lstStyle/>
          <a:p>
            <a:pPr defTabSz="1018229"/>
            <a:r>
              <a:rPr lang="en-US" sz="1200" b="1" u="sng" dirty="0">
                <a:solidFill>
                  <a:schemeClr val="bg1"/>
                </a:solidFill>
              </a:rPr>
              <a:t>Marshall </a:t>
            </a:r>
          </a:p>
          <a:p>
            <a:pPr defTabSz="1018229"/>
            <a:r>
              <a:rPr lang="en-US" sz="1200" dirty="0">
                <a:solidFill>
                  <a:schemeClr val="bg1"/>
                </a:solidFill>
              </a:rPr>
              <a:t>Leigh Sinclair (CL)</a:t>
            </a:r>
          </a:p>
          <a:p>
            <a:pPr defTabSz="1018229"/>
            <a:r>
              <a:rPr lang="en-US" sz="1200" dirty="0">
                <a:solidFill>
                  <a:schemeClr val="bg1"/>
                </a:solidFill>
              </a:rPr>
              <a:t>Daryl Ann Winstead (ACL)</a:t>
            </a:r>
          </a:p>
          <a:p>
            <a:pPr defTabSz="1018229"/>
            <a:endParaRPr lang="en-US" sz="1200" b="1" u="sng" dirty="0" smtClean="0">
              <a:solidFill>
                <a:schemeClr val="bg1"/>
              </a:solidFill>
            </a:endParaRPr>
          </a:p>
          <a:p>
            <a:pPr defTabSz="1018229"/>
            <a:r>
              <a:rPr lang="en-US" sz="1200" b="1" u="sng" dirty="0" smtClean="0">
                <a:solidFill>
                  <a:schemeClr val="bg1"/>
                </a:solidFill>
              </a:rPr>
              <a:t>Mobile</a:t>
            </a:r>
            <a:endParaRPr lang="en-US" sz="1200" b="1" u="sng" dirty="0">
              <a:solidFill>
                <a:schemeClr val="bg1"/>
              </a:solidFill>
            </a:endParaRPr>
          </a:p>
          <a:p>
            <a:pPr defTabSz="1018229"/>
            <a:r>
              <a:rPr lang="en-US" sz="1200" dirty="0">
                <a:solidFill>
                  <a:schemeClr val="bg1"/>
                </a:solidFill>
              </a:rPr>
              <a:t>Tyler Lynn (CL)</a:t>
            </a:r>
          </a:p>
          <a:p>
            <a:pPr defTabSz="1018229"/>
            <a:endParaRPr lang="en-US" sz="1200" b="1" u="sng" dirty="0" smtClean="0">
              <a:solidFill>
                <a:schemeClr val="bg1"/>
              </a:solidFill>
            </a:endParaRPr>
          </a:p>
          <a:p>
            <a:pPr defTabSz="1018229"/>
            <a:r>
              <a:rPr lang="en-US" sz="1200" b="1" u="sng" dirty="0" smtClean="0">
                <a:solidFill>
                  <a:schemeClr val="bg1"/>
                </a:solidFill>
              </a:rPr>
              <a:t>NCEI</a:t>
            </a:r>
            <a:endParaRPr lang="en-US" sz="1200" b="1" u="sng" dirty="0">
              <a:solidFill>
                <a:schemeClr val="bg1"/>
              </a:solidFill>
            </a:endParaRPr>
          </a:p>
          <a:p>
            <a:pPr defTabSz="1018229"/>
            <a:r>
              <a:rPr lang="en-US" sz="1200" dirty="0">
                <a:solidFill>
                  <a:schemeClr val="bg1"/>
                </a:solidFill>
              </a:rPr>
              <a:t>Jessica Sutton (CL)</a:t>
            </a:r>
          </a:p>
          <a:p>
            <a:pPr defTabSz="1018229"/>
            <a:r>
              <a:rPr lang="en-US" sz="1200" dirty="0">
                <a:solidFill>
                  <a:schemeClr val="bg1"/>
                </a:solidFill>
              </a:rPr>
              <a:t>Emma Baghel (ACL</a:t>
            </a:r>
            <a:r>
              <a:rPr lang="en-US" sz="1200" dirty="0" smtClean="0">
                <a:solidFill>
                  <a:schemeClr val="bg1"/>
                </a:solidFill>
              </a:rPr>
              <a:t>)</a:t>
            </a:r>
            <a:endParaRPr lang="en-US" sz="1200" b="1" u="sng" dirty="0" smtClean="0">
              <a:solidFill>
                <a:schemeClr val="bg1"/>
              </a:solidFill>
            </a:endParaRPr>
          </a:p>
        </p:txBody>
      </p:sp>
      <p:sp>
        <p:nvSpPr>
          <p:cNvPr id="18" name="Rectangle 17"/>
          <p:cNvSpPr/>
          <p:nvPr/>
        </p:nvSpPr>
        <p:spPr>
          <a:xfrm>
            <a:off x="6841062" y="4124796"/>
            <a:ext cx="1921938" cy="1384940"/>
          </a:xfrm>
          <a:prstGeom prst="rect">
            <a:avLst/>
          </a:prstGeom>
        </p:spPr>
        <p:txBody>
          <a:bodyPr wrap="square" lIns="91387" tIns="45693" rIns="91387" bIns="45693">
            <a:spAutoFit/>
          </a:bodyPr>
          <a:lstStyle/>
          <a:p>
            <a:pPr defTabSz="1018229"/>
            <a:r>
              <a:rPr lang="en-US" sz="1200" b="1" u="sng" dirty="0" smtClean="0">
                <a:solidFill>
                  <a:schemeClr val="bg1"/>
                </a:solidFill>
              </a:rPr>
              <a:t>UGA</a:t>
            </a:r>
            <a:endParaRPr lang="en-US" sz="1200" b="1" u="sng" dirty="0">
              <a:solidFill>
                <a:schemeClr val="bg1"/>
              </a:solidFill>
            </a:endParaRPr>
          </a:p>
          <a:p>
            <a:pPr defTabSz="1018229"/>
            <a:r>
              <a:rPr lang="en-US" sz="1200" dirty="0">
                <a:solidFill>
                  <a:schemeClr val="bg1"/>
                </a:solidFill>
              </a:rPr>
              <a:t>Caren Remillard (CL)</a:t>
            </a:r>
          </a:p>
          <a:p>
            <a:pPr defTabSz="1018229"/>
            <a:r>
              <a:rPr lang="en-US" sz="1200" dirty="0">
                <a:solidFill>
                  <a:schemeClr val="bg1"/>
                </a:solidFill>
              </a:rPr>
              <a:t>Sean Cameron (ACL)</a:t>
            </a:r>
          </a:p>
          <a:p>
            <a:pPr defTabSz="1018229"/>
            <a:endParaRPr lang="en-US" sz="1200" dirty="0">
              <a:solidFill>
                <a:schemeClr val="bg1"/>
              </a:solidFill>
              <a:latin typeface="Century Gothic"/>
            </a:endParaRPr>
          </a:p>
          <a:p>
            <a:pPr defTabSz="1018229"/>
            <a:r>
              <a:rPr lang="en-US" sz="1200" b="1" u="sng" dirty="0">
                <a:solidFill>
                  <a:schemeClr val="bg1"/>
                </a:solidFill>
                <a:latin typeface="Century Gothic"/>
              </a:rPr>
              <a:t>Wise County</a:t>
            </a:r>
          </a:p>
          <a:p>
            <a:pPr defTabSz="1018229"/>
            <a:r>
              <a:rPr lang="en-US" sz="1200" dirty="0" smtClean="0">
                <a:solidFill>
                  <a:schemeClr val="bg1"/>
                </a:solidFill>
                <a:latin typeface="Century Gothic"/>
              </a:rPr>
              <a:t>Raj Rajappan (CL)</a:t>
            </a:r>
          </a:p>
          <a:p>
            <a:pPr defTabSz="1018229"/>
            <a:r>
              <a:rPr lang="en-US" sz="1200" dirty="0" smtClean="0">
                <a:solidFill>
                  <a:schemeClr val="bg1"/>
                </a:solidFill>
                <a:latin typeface="Century Gothic"/>
              </a:rPr>
              <a:t>Kimberly Berry (ACL)</a:t>
            </a:r>
          </a:p>
        </p:txBody>
      </p:sp>
      <p:sp>
        <p:nvSpPr>
          <p:cNvPr id="19" name="TextBox 18"/>
          <p:cNvSpPr txBox="1"/>
          <p:nvPr/>
        </p:nvSpPr>
        <p:spPr>
          <a:xfrm>
            <a:off x="4212325" y="3703320"/>
            <a:ext cx="3541354" cy="400110"/>
          </a:xfrm>
          <a:prstGeom prst="rect">
            <a:avLst/>
          </a:prstGeom>
          <a:noFill/>
        </p:spPr>
        <p:txBody>
          <a:bodyPr wrap="none" rtlCol="0">
            <a:spAutoFit/>
          </a:bodyPr>
          <a:lstStyle/>
          <a:p>
            <a:r>
              <a:rPr lang="en-US" sz="2000" b="1" dirty="0" smtClean="0">
                <a:solidFill>
                  <a:schemeClr val="bg1"/>
                </a:solidFill>
              </a:rPr>
              <a:t>DEVELOP Node Leadership </a:t>
            </a:r>
            <a:endParaRPr lang="en-US" sz="2000" b="1" dirty="0">
              <a:solidFill>
                <a:schemeClr val="bg1"/>
              </a:solidFill>
            </a:endParaRPr>
          </a:p>
        </p:txBody>
      </p:sp>
      <p:sp>
        <p:nvSpPr>
          <p:cNvPr id="20" name="Rounded Rectangular Callout 19"/>
          <p:cNvSpPr/>
          <p:nvPr/>
        </p:nvSpPr>
        <p:spPr>
          <a:xfrm>
            <a:off x="228600" y="2575603"/>
            <a:ext cx="8686800" cy="1005797"/>
          </a:xfrm>
          <a:prstGeom prst="wedgeRoundRectCallout">
            <a:avLst>
              <a:gd name="adj1" fmla="val -20210"/>
              <a:gd name="adj2" fmla="val 76469"/>
              <a:gd name="adj3" fmla="val 16667"/>
            </a:avLst>
          </a:prstGeom>
          <a:solidFill>
            <a:srgbClr val="386DA2"/>
          </a:solidFill>
          <a:ln w="25400">
            <a:solidFill>
              <a:schemeClr val="bg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600200" y="2743200"/>
            <a:ext cx="2514600" cy="692443"/>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a:solidFill>
                  <a:schemeClr val="bg1"/>
                </a:solidFill>
              </a:rPr>
              <a:t>Vishal Arya </a:t>
            </a:r>
            <a:r>
              <a:rPr lang="en-US" sz="1300" b="1" dirty="0" smtClean="0">
                <a:solidFill>
                  <a:schemeClr val="bg1"/>
                </a:solidFill>
              </a:rPr>
              <a:t>(LaRC)</a:t>
            </a:r>
            <a:endParaRPr lang="en-US" sz="1300" b="1" dirty="0">
              <a:solidFill>
                <a:schemeClr val="bg1"/>
              </a:solidFill>
            </a:endParaRPr>
          </a:p>
          <a:p>
            <a:pPr marL="119063" indent="-119063" defTabSz="1018229">
              <a:buFont typeface="Arial" pitchFamily="34" charset="0"/>
              <a:buChar char="•"/>
            </a:pPr>
            <a:r>
              <a:rPr lang="en-US" sz="1300" b="1" dirty="0">
                <a:solidFill>
                  <a:schemeClr val="bg1"/>
                </a:solidFill>
              </a:rPr>
              <a:t>Emma Baghel (NCEI)</a:t>
            </a:r>
          </a:p>
          <a:p>
            <a:pPr marL="119063" indent="-119063" defTabSz="1018229">
              <a:buFont typeface="Arial" pitchFamily="34" charset="0"/>
              <a:buChar char="•"/>
            </a:pPr>
            <a:r>
              <a:rPr lang="en-US" sz="1300" b="1" dirty="0" smtClean="0">
                <a:solidFill>
                  <a:schemeClr val="bg1"/>
                </a:solidFill>
              </a:rPr>
              <a:t>Mark </a:t>
            </a:r>
            <a:r>
              <a:rPr lang="en-US" sz="1300" b="1" dirty="0">
                <a:solidFill>
                  <a:schemeClr val="bg1"/>
                </a:solidFill>
              </a:rPr>
              <a:t>Barker (JPL</a:t>
            </a:r>
            <a:r>
              <a:rPr lang="en-US" sz="1300" b="1" dirty="0" smtClean="0">
                <a:solidFill>
                  <a:schemeClr val="bg1"/>
                </a:solidFill>
              </a:rPr>
              <a:t>)</a:t>
            </a:r>
            <a:endParaRPr lang="en-US" sz="1300" b="1" dirty="0" smtClean="0">
              <a:solidFill>
                <a:schemeClr val="bg1"/>
              </a:solidFill>
            </a:endParaRPr>
          </a:p>
        </p:txBody>
      </p:sp>
      <p:sp>
        <p:nvSpPr>
          <p:cNvPr id="22" name="Rectangle 21"/>
          <p:cNvSpPr/>
          <p:nvPr/>
        </p:nvSpPr>
        <p:spPr>
          <a:xfrm>
            <a:off x="4038600" y="2743200"/>
            <a:ext cx="2286000" cy="692443"/>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a:solidFill>
                  <a:schemeClr val="bg1"/>
                </a:solidFill>
              </a:rPr>
              <a:t>Kimberly Berry (WC)</a:t>
            </a:r>
          </a:p>
          <a:p>
            <a:pPr marL="119063" indent="-119063" defTabSz="1018229">
              <a:buFont typeface="Arial" pitchFamily="34" charset="0"/>
              <a:buChar char="•"/>
            </a:pPr>
            <a:r>
              <a:rPr lang="en-US" sz="1300" b="1" dirty="0" smtClean="0">
                <a:solidFill>
                  <a:schemeClr val="bg1"/>
                </a:solidFill>
              </a:rPr>
              <a:t>Teresa </a:t>
            </a:r>
            <a:r>
              <a:rPr lang="en-US" sz="1300" b="1" dirty="0">
                <a:solidFill>
                  <a:schemeClr val="bg1"/>
                </a:solidFill>
              </a:rPr>
              <a:t>Fenn (SSC/LaRC</a:t>
            </a:r>
            <a:r>
              <a:rPr lang="en-US" sz="1300" b="1" dirty="0" smtClean="0">
                <a:solidFill>
                  <a:schemeClr val="bg1"/>
                </a:solidFill>
              </a:rPr>
              <a:t>)</a:t>
            </a:r>
          </a:p>
          <a:p>
            <a:pPr marL="119063" indent="-119063" defTabSz="1018229">
              <a:buFont typeface="Arial" pitchFamily="34" charset="0"/>
              <a:buChar char="•"/>
            </a:pPr>
            <a:r>
              <a:rPr lang="en-US" sz="1300" b="1" dirty="0">
                <a:solidFill>
                  <a:schemeClr val="bg1"/>
                </a:solidFill>
              </a:rPr>
              <a:t>Vickie Ly (ARC</a:t>
            </a:r>
            <a:r>
              <a:rPr lang="en-US" sz="1300" b="1" dirty="0" smtClean="0">
                <a:solidFill>
                  <a:schemeClr val="bg1"/>
                </a:solidFill>
              </a:rPr>
              <a:t>)</a:t>
            </a:r>
            <a:endParaRPr lang="en-US" sz="1300" b="1" dirty="0">
              <a:solidFill>
                <a:schemeClr val="bg1"/>
              </a:solidFill>
            </a:endParaRPr>
          </a:p>
        </p:txBody>
      </p:sp>
      <p:sp>
        <p:nvSpPr>
          <p:cNvPr id="23" name="Rectangle 22"/>
          <p:cNvSpPr/>
          <p:nvPr/>
        </p:nvSpPr>
        <p:spPr>
          <a:xfrm>
            <a:off x="6477000" y="2743200"/>
            <a:ext cx="2209800" cy="692443"/>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a:solidFill>
                  <a:schemeClr val="bg1"/>
                </a:solidFill>
              </a:rPr>
              <a:t>Ryan Schick (MSFC)</a:t>
            </a:r>
          </a:p>
          <a:p>
            <a:pPr marL="119063" indent="-119063" defTabSz="1018229">
              <a:buFont typeface="Arial" pitchFamily="34" charset="0"/>
              <a:buChar char="•"/>
            </a:pPr>
            <a:r>
              <a:rPr lang="en-US" sz="1300" b="1" dirty="0" smtClean="0">
                <a:solidFill>
                  <a:schemeClr val="bg1"/>
                </a:solidFill>
              </a:rPr>
              <a:t>Jordan </a:t>
            </a:r>
            <a:r>
              <a:rPr lang="en-US" sz="1300" b="1" dirty="0">
                <a:solidFill>
                  <a:schemeClr val="bg1"/>
                </a:solidFill>
              </a:rPr>
              <a:t>Vaa (LaRC)</a:t>
            </a:r>
          </a:p>
          <a:p>
            <a:pPr marL="119063" indent="-119063" defTabSz="1018229">
              <a:buFont typeface="Arial" pitchFamily="34" charset="0"/>
              <a:buChar char="•"/>
            </a:pPr>
            <a:r>
              <a:rPr lang="en-US" sz="1300" b="1" dirty="0">
                <a:solidFill>
                  <a:schemeClr val="bg1"/>
                </a:solidFill>
              </a:rPr>
              <a:t>Brittany Zajic (JPL</a:t>
            </a:r>
            <a:r>
              <a:rPr lang="en-US" sz="1300" b="1" dirty="0" smtClean="0">
                <a:solidFill>
                  <a:schemeClr val="bg1"/>
                </a:solidFill>
              </a:rPr>
              <a:t>)</a:t>
            </a:r>
            <a:endParaRPr lang="en-US" sz="1300" b="1" dirty="0">
              <a:solidFill>
                <a:schemeClr val="bg1"/>
              </a:solidFill>
            </a:endParaRPr>
          </a:p>
        </p:txBody>
      </p:sp>
      <p:sp>
        <p:nvSpPr>
          <p:cNvPr id="24" name="TextBox 23"/>
          <p:cNvSpPr txBox="1"/>
          <p:nvPr/>
        </p:nvSpPr>
        <p:spPr>
          <a:xfrm>
            <a:off x="273600" y="2743200"/>
            <a:ext cx="1281120" cy="707886"/>
          </a:xfrm>
          <a:prstGeom prst="rect">
            <a:avLst/>
          </a:prstGeom>
          <a:noFill/>
        </p:spPr>
        <p:txBody>
          <a:bodyPr wrap="none" rtlCol="0">
            <a:spAutoFit/>
          </a:bodyPr>
          <a:lstStyle/>
          <a:p>
            <a:pPr algn="ctr"/>
            <a:r>
              <a:rPr lang="en-US" sz="2000" b="1" dirty="0" smtClean="0">
                <a:solidFill>
                  <a:schemeClr val="bg1"/>
                </a:solidFill>
              </a:rPr>
              <a:t>DEVELOP</a:t>
            </a:r>
          </a:p>
          <a:p>
            <a:pPr algn="ctr"/>
            <a:r>
              <a:rPr lang="en-US" sz="2000" b="1" dirty="0" smtClean="0">
                <a:solidFill>
                  <a:schemeClr val="bg1"/>
                </a:solidFill>
              </a:rPr>
              <a:t>Fellows</a:t>
            </a:r>
          </a:p>
        </p:txBody>
      </p:sp>
      <p:sp>
        <p:nvSpPr>
          <p:cNvPr id="26" name="Rounded Rectangular Callout 25"/>
          <p:cNvSpPr/>
          <p:nvPr/>
        </p:nvSpPr>
        <p:spPr>
          <a:xfrm>
            <a:off x="228600" y="1507486"/>
            <a:ext cx="8686800" cy="927748"/>
          </a:xfrm>
          <a:prstGeom prst="wedgeRoundRectCallout">
            <a:avLst>
              <a:gd name="adj1" fmla="val -20210"/>
              <a:gd name="adj2" fmla="val 76469"/>
              <a:gd name="adj3" fmla="val 16667"/>
            </a:avLst>
          </a:prstGeom>
          <a:solidFill>
            <a:srgbClr val="234567"/>
          </a:solidFill>
          <a:ln w="25400">
            <a:solidFill>
              <a:schemeClr val="bg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28600" y="1654314"/>
            <a:ext cx="1349057" cy="707886"/>
          </a:xfrm>
          <a:prstGeom prst="rect">
            <a:avLst/>
          </a:prstGeom>
          <a:noFill/>
        </p:spPr>
        <p:txBody>
          <a:bodyPr wrap="square" rtlCol="0">
            <a:spAutoFit/>
          </a:bodyPr>
          <a:lstStyle/>
          <a:p>
            <a:pPr algn="ctr"/>
            <a:r>
              <a:rPr lang="en-US" sz="2000" b="1" dirty="0" smtClean="0">
                <a:solidFill>
                  <a:schemeClr val="bg1"/>
                </a:solidFill>
              </a:rPr>
              <a:t>DEVELOP</a:t>
            </a:r>
          </a:p>
          <a:p>
            <a:pPr algn="ctr"/>
            <a:r>
              <a:rPr lang="en-US" sz="2000" b="1" dirty="0" smtClean="0">
                <a:solidFill>
                  <a:schemeClr val="bg1"/>
                </a:solidFill>
              </a:rPr>
              <a:t>NPO</a:t>
            </a:r>
            <a:endParaRPr lang="en-US" sz="2000" b="1" dirty="0">
              <a:solidFill>
                <a:schemeClr val="bg1"/>
              </a:solidFill>
            </a:endParaRPr>
          </a:p>
        </p:txBody>
      </p:sp>
      <p:sp>
        <p:nvSpPr>
          <p:cNvPr id="28" name="Rectangle 27"/>
          <p:cNvSpPr/>
          <p:nvPr/>
        </p:nvSpPr>
        <p:spPr>
          <a:xfrm>
            <a:off x="1600200" y="1659086"/>
            <a:ext cx="2286000" cy="692443"/>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smtClean="0">
                <a:solidFill>
                  <a:schemeClr val="bg1"/>
                </a:solidFill>
                <a:latin typeface="Century Gothic"/>
              </a:rPr>
              <a:t>Karen Allsbrook</a:t>
            </a:r>
          </a:p>
          <a:p>
            <a:pPr marL="119063" indent="-119063" defTabSz="1018229">
              <a:buFont typeface="Arial" pitchFamily="34" charset="0"/>
              <a:buChar char="•"/>
            </a:pPr>
            <a:r>
              <a:rPr lang="en-US" sz="1300" b="1" dirty="0" smtClean="0">
                <a:solidFill>
                  <a:schemeClr val="bg1"/>
                </a:solidFill>
                <a:latin typeface="Century Gothic"/>
              </a:rPr>
              <a:t>Mike Bender</a:t>
            </a:r>
          </a:p>
          <a:p>
            <a:pPr marL="119063" indent="-119063" defTabSz="1018229">
              <a:buFont typeface="Arial" pitchFamily="34" charset="0"/>
              <a:buChar char="•"/>
            </a:pPr>
            <a:r>
              <a:rPr lang="en-US" sz="1300" b="1" dirty="0" smtClean="0">
                <a:solidFill>
                  <a:schemeClr val="bg1"/>
                </a:solidFill>
                <a:latin typeface="Century Gothic"/>
              </a:rPr>
              <a:t>Lauren Childs-Gleason</a:t>
            </a:r>
          </a:p>
        </p:txBody>
      </p:sp>
      <p:sp>
        <p:nvSpPr>
          <p:cNvPr id="29" name="Rectangle 28"/>
          <p:cNvSpPr/>
          <p:nvPr/>
        </p:nvSpPr>
        <p:spPr>
          <a:xfrm>
            <a:off x="3733800" y="1659086"/>
            <a:ext cx="1558430" cy="692443"/>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a:solidFill>
                  <a:schemeClr val="bg1"/>
                </a:solidFill>
              </a:rPr>
              <a:t>Jamie Favors</a:t>
            </a:r>
            <a:endParaRPr lang="en-US" sz="1300" dirty="0">
              <a:solidFill>
                <a:schemeClr val="bg1"/>
              </a:solidFill>
            </a:endParaRPr>
          </a:p>
          <a:p>
            <a:pPr marL="119063" indent="-119063" defTabSz="1018229">
              <a:buFont typeface="Arial" pitchFamily="34" charset="0"/>
              <a:buChar char="•"/>
            </a:pPr>
            <a:r>
              <a:rPr lang="en-US" sz="1300" b="1" dirty="0" smtClean="0">
                <a:solidFill>
                  <a:schemeClr val="bg1"/>
                </a:solidFill>
                <a:latin typeface="Century Gothic"/>
              </a:rPr>
              <a:t>Lindsay Rogers</a:t>
            </a:r>
          </a:p>
          <a:p>
            <a:pPr marL="119063" indent="-119063" defTabSz="1018229">
              <a:buFont typeface="Arial" pitchFamily="34" charset="0"/>
              <a:buChar char="•"/>
            </a:pPr>
            <a:r>
              <a:rPr lang="en-US" sz="1300" b="1" dirty="0" smtClean="0">
                <a:solidFill>
                  <a:schemeClr val="bg1"/>
                </a:solidFill>
                <a:latin typeface="Century Gothic"/>
              </a:rPr>
              <a:t>Dr. Kenton Ross</a:t>
            </a:r>
          </a:p>
        </p:txBody>
      </p:sp>
      <p:sp>
        <p:nvSpPr>
          <p:cNvPr id="30" name="Rectangle 29"/>
          <p:cNvSpPr/>
          <p:nvPr/>
        </p:nvSpPr>
        <p:spPr>
          <a:xfrm>
            <a:off x="7010400" y="1600200"/>
            <a:ext cx="1828800" cy="707832"/>
          </a:xfrm>
          <a:prstGeom prst="rect">
            <a:avLst/>
          </a:prstGeom>
        </p:spPr>
        <p:txBody>
          <a:bodyPr wrap="square" lIns="91387" tIns="45693" rIns="91387" bIns="45693">
            <a:spAutoFit/>
          </a:bodyPr>
          <a:lstStyle/>
          <a:p>
            <a:pPr defTabSz="1018229"/>
            <a:r>
              <a:rPr lang="en-US" sz="1400" b="1" i="1" dirty="0" smtClean="0">
                <a:solidFill>
                  <a:schemeClr val="bg1"/>
                </a:solidFill>
                <a:latin typeface="Century Gothic"/>
              </a:rPr>
              <a:t>Senior Fellows</a:t>
            </a:r>
          </a:p>
          <a:p>
            <a:pPr marL="119063" indent="-119063" defTabSz="1018229">
              <a:buFont typeface="Arial" pitchFamily="34" charset="0"/>
              <a:buChar char="•"/>
            </a:pPr>
            <a:r>
              <a:rPr lang="en-US" sz="1300" b="1" dirty="0" smtClean="0">
                <a:solidFill>
                  <a:schemeClr val="bg1"/>
                </a:solidFill>
                <a:latin typeface="Century Gothic"/>
              </a:rPr>
              <a:t>Tiffani Miller</a:t>
            </a:r>
          </a:p>
          <a:p>
            <a:pPr marL="119063" indent="-119063" defTabSz="1018229">
              <a:buFont typeface="Arial" pitchFamily="34" charset="0"/>
              <a:buChar char="•"/>
            </a:pPr>
            <a:r>
              <a:rPr lang="en-US" sz="1300" b="1" dirty="0" smtClean="0">
                <a:solidFill>
                  <a:schemeClr val="bg1"/>
                </a:solidFill>
                <a:latin typeface="Century Gothic"/>
              </a:rPr>
              <a:t>Georgina Crepps</a:t>
            </a:r>
            <a:endParaRPr lang="en-US" sz="1300" dirty="0">
              <a:solidFill>
                <a:schemeClr val="bg1"/>
              </a:solidFill>
              <a:latin typeface="Century Gothic"/>
            </a:endParaRPr>
          </a:p>
        </p:txBody>
      </p:sp>
      <p:sp>
        <p:nvSpPr>
          <p:cNvPr id="32" name="Rectangle 31"/>
          <p:cNvSpPr/>
          <p:nvPr/>
        </p:nvSpPr>
        <p:spPr>
          <a:xfrm>
            <a:off x="5384233" y="1669757"/>
            <a:ext cx="1558430" cy="492388"/>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a:solidFill>
                  <a:schemeClr val="bg1"/>
                </a:solidFill>
              </a:rPr>
              <a:t>Mike Ruiz</a:t>
            </a:r>
          </a:p>
          <a:p>
            <a:pPr marL="119063" indent="-119063" defTabSz="1018229">
              <a:buFont typeface="Arial" pitchFamily="34" charset="0"/>
              <a:buChar char="•"/>
            </a:pPr>
            <a:r>
              <a:rPr lang="en-US" sz="1300" b="1" dirty="0">
                <a:solidFill>
                  <a:schemeClr val="bg1"/>
                </a:solidFill>
              </a:rPr>
              <a:t>Jennifer </a:t>
            </a:r>
            <a:r>
              <a:rPr lang="en-US" sz="1300" b="1" dirty="0" err="1" smtClean="0">
                <a:solidFill>
                  <a:schemeClr val="bg1"/>
                </a:solidFill>
              </a:rPr>
              <a:t>Tindell</a:t>
            </a:r>
            <a:endParaRPr lang="en-US" sz="1300" dirty="0">
              <a:solidFill>
                <a:schemeClr val="bg1"/>
              </a:solidFill>
            </a:endParaRPr>
          </a:p>
        </p:txBody>
      </p:sp>
    </p:spTree>
    <p:extLst>
      <p:ext uri="{BB962C8B-B14F-4D97-AF65-F5344CB8AC3E}">
        <p14:creationId xmlns:p14="http://schemas.microsoft.com/office/powerpoint/2010/main" val="3960405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Contact…</a:t>
            </a:r>
            <a:endParaRPr lang="en-US"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8778" y="3962400"/>
            <a:ext cx="8726442" cy="2407860"/>
          </a:xfrm>
          <a:prstGeom prst="rect">
            <a:avLst/>
          </a:prstGeom>
        </p:spPr>
      </p:pic>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65158" y="1524000"/>
            <a:ext cx="8726442" cy="2357069"/>
          </a:xfrm>
          <a:prstGeom prst="rect">
            <a:avLst/>
          </a:prstGeom>
        </p:spPr>
      </p:pic>
      <p:sp>
        <p:nvSpPr>
          <p:cNvPr id="6" name="Rectangle 5"/>
          <p:cNvSpPr/>
          <p:nvPr/>
        </p:nvSpPr>
        <p:spPr>
          <a:xfrm>
            <a:off x="848244" y="3299372"/>
            <a:ext cx="1750799" cy="584775"/>
          </a:xfrm>
          <a:prstGeom prst="rect">
            <a:avLst/>
          </a:prstGeom>
          <a:noFill/>
          <a:effectLst/>
        </p:spPr>
        <p:txBody>
          <a:bodyPr wrap="none">
            <a:spAutoFit/>
          </a:bodyPr>
          <a:lstStyle/>
          <a:p>
            <a:pPr algn="ctr"/>
            <a:r>
              <a:rPr lang="en-US" sz="1600" b="1" i="1" dirty="0" smtClean="0">
                <a:solidFill>
                  <a:prstClr val="black"/>
                </a:solidFill>
                <a:latin typeface="Century Gothic"/>
              </a:rPr>
              <a:t>Contact</a:t>
            </a:r>
          </a:p>
          <a:p>
            <a:pPr algn="ctr"/>
            <a:r>
              <a:rPr lang="en-US" sz="1600" b="1" dirty="0" smtClean="0">
                <a:solidFill>
                  <a:srgbClr val="0075A2"/>
                </a:solidFill>
                <a:latin typeface="Century Gothic"/>
              </a:rPr>
              <a:t>Karen </a:t>
            </a:r>
            <a:r>
              <a:rPr lang="en-US" sz="1600" b="1" dirty="0">
                <a:solidFill>
                  <a:srgbClr val="0075A2"/>
                </a:solidFill>
                <a:latin typeface="Century Gothic"/>
              </a:rPr>
              <a:t>Allsbrook</a:t>
            </a:r>
          </a:p>
        </p:txBody>
      </p:sp>
      <p:sp>
        <p:nvSpPr>
          <p:cNvPr id="7" name="Rectangle 6"/>
          <p:cNvSpPr/>
          <p:nvPr/>
        </p:nvSpPr>
        <p:spPr>
          <a:xfrm>
            <a:off x="3406418" y="3301425"/>
            <a:ext cx="2443297" cy="584775"/>
          </a:xfrm>
          <a:prstGeom prst="rect">
            <a:avLst/>
          </a:prstGeom>
          <a:noFill/>
          <a:effectLst/>
        </p:spPr>
        <p:txBody>
          <a:bodyPr wrap="none">
            <a:spAutoFit/>
          </a:bodyPr>
          <a:lstStyle/>
          <a:p>
            <a:pPr algn="ctr"/>
            <a:r>
              <a:rPr lang="en-US" sz="1600" b="1" i="1" dirty="0">
                <a:solidFill>
                  <a:prstClr val="black"/>
                </a:solidFill>
                <a:latin typeface="Century Gothic"/>
              </a:rPr>
              <a:t>Contact</a:t>
            </a:r>
            <a:endParaRPr lang="en-US" sz="1600" b="1" dirty="0" smtClean="0">
              <a:solidFill>
                <a:srgbClr val="7F7F7F">
                  <a:lumMod val="50000"/>
                </a:srgbClr>
              </a:solidFill>
              <a:latin typeface="Century Gothic"/>
            </a:endParaRPr>
          </a:p>
          <a:p>
            <a:pPr algn="ctr"/>
            <a:r>
              <a:rPr lang="en-US" sz="1600" b="1" dirty="0" smtClean="0">
                <a:solidFill>
                  <a:srgbClr val="0075A2"/>
                </a:solidFill>
                <a:latin typeface="Century Gothic"/>
              </a:rPr>
              <a:t>Lauren Childs-Gleason</a:t>
            </a:r>
            <a:endParaRPr lang="en-US" sz="1600" b="1" dirty="0">
              <a:solidFill>
                <a:srgbClr val="0075A2"/>
              </a:solidFill>
              <a:latin typeface="Century Gothic"/>
            </a:endParaRPr>
          </a:p>
        </p:txBody>
      </p:sp>
      <p:sp>
        <p:nvSpPr>
          <p:cNvPr id="8" name="Rectangle 7"/>
          <p:cNvSpPr/>
          <p:nvPr/>
        </p:nvSpPr>
        <p:spPr>
          <a:xfrm>
            <a:off x="6780513" y="3301425"/>
            <a:ext cx="1486304" cy="584775"/>
          </a:xfrm>
          <a:prstGeom prst="rect">
            <a:avLst/>
          </a:prstGeom>
          <a:noFill/>
          <a:effectLst/>
        </p:spPr>
        <p:txBody>
          <a:bodyPr wrap="none">
            <a:spAutoFit/>
          </a:bodyPr>
          <a:lstStyle/>
          <a:p>
            <a:pPr algn="ctr"/>
            <a:r>
              <a:rPr lang="en-US" sz="1600" b="1" i="1" dirty="0">
                <a:solidFill>
                  <a:prstClr val="black"/>
                </a:solidFill>
                <a:latin typeface="Century Gothic"/>
              </a:rPr>
              <a:t>Contact </a:t>
            </a:r>
            <a:endParaRPr lang="en-US" sz="1600" b="1" i="1" dirty="0" smtClean="0">
              <a:solidFill>
                <a:prstClr val="black"/>
              </a:solidFill>
              <a:latin typeface="Century Gothic"/>
            </a:endParaRPr>
          </a:p>
          <a:p>
            <a:pPr algn="ctr"/>
            <a:r>
              <a:rPr lang="en-US" sz="1600" b="1" dirty="0" smtClean="0">
                <a:solidFill>
                  <a:srgbClr val="0075A2"/>
                </a:solidFill>
                <a:latin typeface="Century Gothic"/>
              </a:rPr>
              <a:t>Jamie Favors</a:t>
            </a:r>
            <a:endParaRPr lang="en-US" sz="1600" b="1" dirty="0">
              <a:solidFill>
                <a:srgbClr val="0075A2"/>
              </a:solidFill>
              <a:latin typeface="Century Gothic"/>
            </a:endParaRPr>
          </a:p>
        </p:txBody>
      </p:sp>
      <p:sp>
        <p:nvSpPr>
          <p:cNvPr id="9" name="Rectangle 8"/>
          <p:cNvSpPr/>
          <p:nvPr/>
        </p:nvSpPr>
        <p:spPr>
          <a:xfrm>
            <a:off x="968845" y="5812014"/>
            <a:ext cx="1433406" cy="584775"/>
          </a:xfrm>
          <a:prstGeom prst="rect">
            <a:avLst/>
          </a:prstGeom>
          <a:noFill/>
          <a:effectLst/>
        </p:spPr>
        <p:txBody>
          <a:bodyPr wrap="none">
            <a:spAutoFit/>
          </a:bodyPr>
          <a:lstStyle/>
          <a:p>
            <a:pPr algn="ctr"/>
            <a:r>
              <a:rPr lang="en-US" sz="1600" b="1" i="1" dirty="0">
                <a:solidFill>
                  <a:prstClr val="black"/>
                </a:solidFill>
                <a:latin typeface="Century Gothic"/>
              </a:rPr>
              <a:t>Contact </a:t>
            </a:r>
            <a:endParaRPr lang="en-US" sz="1600" b="1" i="1" dirty="0" smtClean="0">
              <a:solidFill>
                <a:prstClr val="black"/>
              </a:solidFill>
              <a:latin typeface="Century Gothic"/>
            </a:endParaRPr>
          </a:p>
          <a:p>
            <a:pPr algn="ctr"/>
            <a:r>
              <a:rPr lang="en-US" sz="1600" b="1" dirty="0" smtClean="0">
                <a:solidFill>
                  <a:srgbClr val="0075A2"/>
                </a:solidFill>
                <a:latin typeface="Century Gothic"/>
              </a:rPr>
              <a:t>Mike Bender</a:t>
            </a:r>
            <a:endParaRPr lang="en-US" sz="1600" b="1" dirty="0">
              <a:solidFill>
                <a:srgbClr val="0075A2"/>
              </a:solidFill>
              <a:latin typeface="Century Gothic"/>
            </a:endParaRPr>
          </a:p>
        </p:txBody>
      </p:sp>
      <p:sp>
        <p:nvSpPr>
          <p:cNvPr id="10" name="Rectangle 9"/>
          <p:cNvSpPr/>
          <p:nvPr/>
        </p:nvSpPr>
        <p:spPr>
          <a:xfrm>
            <a:off x="3635226" y="5812013"/>
            <a:ext cx="1909497" cy="584775"/>
          </a:xfrm>
          <a:prstGeom prst="rect">
            <a:avLst/>
          </a:prstGeom>
          <a:noFill/>
          <a:effectLst/>
        </p:spPr>
        <p:txBody>
          <a:bodyPr wrap="none">
            <a:spAutoFit/>
          </a:bodyPr>
          <a:lstStyle/>
          <a:p>
            <a:pPr algn="ctr"/>
            <a:r>
              <a:rPr lang="en-US" sz="1600" b="1" i="1" dirty="0">
                <a:solidFill>
                  <a:prstClr val="black"/>
                </a:solidFill>
                <a:latin typeface="Century Gothic"/>
              </a:rPr>
              <a:t>Contact </a:t>
            </a:r>
            <a:endParaRPr lang="en-US" sz="1600" b="1" i="1" dirty="0" smtClean="0">
              <a:solidFill>
                <a:prstClr val="black"/>
              </a:solidFill>
              <a:latin typeface="Century Gothic"/>
            </a:endParaRPr>
          </a:p>
          <a:p>
            <a:pPr algn="ctr"/>
            <a:r>
              <a:rPr lang="en-US" sz="1600" b="1" dirty="0" smtClean="0">
                <a:solidFill>
                  <a:srgbClr val="0075A2"/>
                </a:solidFill>
                <a:latin typeface="Century Gothic"/>
              </a:rPr>
              <a:t>Georgina Crepps</a:t>
            </a:r>
            <a:endParaRPr lang="en-US" sz="1600" b="1" dirty="0">
              <a:solidFill>
                <a:srgbClr val="0075A2"/>
              </a:solidFill>
              <a:latin typeface="Century Gothic"/>
            </a:endParaRPr>
          </a:p>
        </p:txBody>
      </p:sp>
      <p:sp>
        <p:nvSpPr>
          <p:cNvPr id="12" name="Rectangle 11"/>
          <p:cNvSpPr/>
          <p:nvPr/>
        </p:nvSpPr>
        <p:spPr>
          <a:xfrm>
            <a:off x="303621" y="1606883"/>
            <a:ext cx="2731759" cy="1569660"/>
          </a:xfrm>
          <a:prstGeom prst="rect">
            <a:avLst/>
          </a:prstGeom>
        </p:spPr>
        <p:txBody>
          <a:bodyPr wrap="square">
            <a:spAutoFit/>
          </a:bodyPr>
          <a:lstStyle/>
          <a:p>
            <a:pPr lvl="0" algn="ctr"/>
            <a:r>
              <a:rPr lang="en-US" sz="1600" dirty="0" smtClean="0">
                <a:latin typeface="Century Gothic"/>
              </a:rPr>
              <a:t>Contracts </a:t>
            </a:r>
            <a:r>
              <a:rPr lang="en-US" sz="1600" dirty="0">
                <a:latin typeface="Century Gothic"/>
              </a:rPr>
              <a:t>&amp; Payroll</a:t>
            </a:r>
          </a:p>
          <a:p>
            <a:pPr lvl="0" algn="ctr"/>
            <a:r>
              <a:rPr lang="en-US" sz="1600" dirty="0">
                <a:latin typeface="Century Gothic"/>
              </a:rPr>
              <a:t>Status </a:t>
            </a:r>
            <a:r>
              <a:rPr lang="en-US" sz="1600" dirty="0" smtClean="0">
                <a:latin typeface="Century Gothic"/>
              </a:rPr>
              <a:t>Reports/Invoices</a:t>
            </a:r>
          </a:p>
          <a:p>
            <a:pPr lvl="0" algn="ctr"/>
            <a:r>
              <a:rPr lang="en-US" sz="1600" dirty="0" smtClean="0">
                <a:latin typeface="Century Gothic"/>
              </a:rPr>
              <a:t>Schedule Adjustments</a:t>
            </a:r>
            <a:endParaRPr lang="en-US" sz="1600" dirty="0">
              <a:latin typeface="Century Gothic"/>
            </a:endParaRPr>
          </a:p>
          <a:p>
            <a:pPr lvl="0" algn="ctr"/>
            <a:r>
              <a:rPr lang="en-US" sz="1600" dirty="0">
                <a:latin typeface="Century Gothic"/>
              </a:rPr>
              <a:t>Applications</a:t>
            </a:r>
          </a:p>
          <a:p>
            <a:pPr lvl="0" algn="ctr"/>
            <a:r>
              <a:rPr lang="en-US" sz="1600" dirty="0" smtClean="0">
                <a:latin typeface="Century Gothic"/>
              </a:rPr>
              <a:t>SSAI-funded Personnel</a:t>
            </a:r>
            <a:endParaRPr lang="en-US" sz="1600" dirty="0">
              <a:latin typeface="Century Gothic"/>
            </a:endParaRPr>
          </a:p>
          <a:p>
            <a:pPr lvl="0" algn="ctr"/>
            <a:r>
              <a:rPr lang="en-US" sz="1600" dirty="0">
                <a:latin typeface="Century Gothic"/>
              </a:rPr>
              <a:t>Travel</a:t>
            </a:r>
          </a:p>
        </p:txBody>
      </p:sp>
      <p:sp>
        <p:nvSpPr>
          <p:cNvPr id="13" name="Rectangle 12"/>
          <p:cNvSpPr/>
          <p:nvPr/>
        </p:nvSpPr>
        <p:spPr>
          <a:xfrm>
            <a:off x="3206120" y="1606883"/>
            <a:ext cx="2864550" cy="1569660"/>
          </a:xfrm>
          <a:prstGeom prst="rect">
            <a:avLst/>
          </a:prstGeom>
        </p:spPr>
        <p:txBody>
          <a:bodyPr wrap="square">
            <a:spAutoFit/>
          </a:bodyPr>
          <a:lstStyle/>
          <a:p>
            <a:pPr lvl="0" algn="ctr"/>
            <a:r>
              <a:rPr lang="en-US" sz="1600" dirty="0" smtClean="0">
                <a:latin typeface="Century Gothic"/>
              </a:rPr>
              <a:t>Deliverables/Deadlines</a:t>
            </a:r>
            <a:endParaRPr lang="en-US" sz="1600" dirty="0">
              <a:latin typeface="Century Gothic"/>
            </a:endParaRPr>
          </a:p>
          <a:p>
            <a:pPr algn="ctr"/>
            <a:r>
              <a:rPr lang="en-US" sz="1600" dirty="0" smtClean="0"/>
              <a:t>Conferences </a:t>
            </a:r>
            <a:r>
              <a:rPr lang="en-US" sz="1600" dirty="0"/>
              <a:t>&amp; Close Outs</a:t>
            </a:r>
          </a:p>
          <a:p>
            <a:pPr lvl="0" algn="ctr"/>
            <a:r>
              <a:rPr lang="en-US" sz="1600" dirty="0" smtClean="0">
                <a:latin typeface="Century Gothic"/>
              </a:rPr>
              <a:t>Project Ideas/Requests</a:t>
            </a:r>
          </a:p>
          <a:p>
            <a:pPr lvl="0" algn="ctr"/>
            <a:r>
              <a:rPr lang="en-US" sz="1600" dirty="0" smtClean="0">
                <a:latin typeface="Century Gothic"/>
              </a:rPr>
              <a:t>Wise County Personnel</a:t>
            </a:r>
          </a:p>
          <a:p>
            <a:pPr lvl="0" algn="ctr"/>
            <a:r>
              <a:rPr lang="en-US" sz="1600" dirty="0" smtClean="0">
                <a:latin typeface="Century Gothic"/>
              </a:rPr>
              <a:t>Export Control</a:t>
            </a:r>
          </a:p>
          <a:p>
            <a:pPr lvl="0" algn="ctr"/>
            <a:r>
              <a:rPr lang="en-US" sz="1600" dirty="0" smtClean="0">
                <a:latin typeface="Century Gothic"/>
              </a:rPr>
              <a:t>Fellow Class</a:t>
            </a:r>
          </a:p>
        </p:txBody>
      </p:sp>
      <p:sp>
        <p:nvSpPr>
          <p:cNvPr id="14" name="Rectangle 13"/>
          <p:cNvSpPr/>
          <p:nvPr/>
        </p:nvSpPr>
        <p:spPr>
          <a:xfrm>
            <a:off x="6070670" y="1600200"/>
            <a:ext cx="2864550" cy="1569660"/>
          </a:xfrm>
          <a:prstGeom prst="rect">
            <a:avLst/>
          </a:prstGeom>
        </p:spPr>
        <p:txBody>
          <a:bodyPr wrap="square">
            <a:spAutoFit/>
          </a:bodyPr>
          <a:lstStyle/>
          <a:p>
            <a:pPr lvl="0" algn="ctr"/>
            <a:r>
              <a:rPr lang="en-US" sz="1600" dirty="0" smtClean="0">
                <a:latin typeface="Century Gothic"/>
              </a:rPr>
              <a:t>International </a:t>
            </a:r>
            <a:r>
              <a:rPr lang="en-US" sz="1600" dirty="0">
                <a:latin typeface="Century Gothic"/>
              </a:rPr>
              <a:t>Activities</a:t>
            </a:r>
          </a:p>
          <a:p>
            <a:pPr algn="ctr"/>
            <a:r>
              <a:rPr lang="en-US" sz="1600" dirty="0" smtClean="0"/>
              <a:t>State/Local </a:t>
            </a:r>
            <a:r>
              <a:rPr lang="en-US" sz="1600" dirty="0" err="1" smtClean="0"/>
              <a:t>Govt</a:t>
            </a:r>
            <a:r>
              <a:rPr lang="en-US" sz="1600" dirty="0" smtClean="0"/>
              <a:t> </a:t>
            </a:r>
            <a:r>
              <a:rPr lang="en-US" sz="1600" dirty="0"/>
              <a:t>Activities</a:t>
            </a:r>
          </a:p>
          <a:p>
            <a:pPr lvl="0" algn="ctr"/>
            <a:r>
              <a:rPr lang="en-US" sz="1600" dirty="0" smtClean="0">
                <a:latin typeface="Century Gothic"/>
              </a:rPr>
              <a:t>Legislative </a:t>
            </a:r>
            <a:r>
              <a:rPr lang="en-US" sz="1600" dirty="0">
                <a:latin typeface="Century Gothic"/>
              </a:rPr>
              <a:t>Affairs</a:t>
            </a:r>
          </a:p>
          <a:p>
            <a:pPr lvl="0" algn="ctr"/>
            <a:r>
              <a:rPr lang="en-US" sz="1600" dirty="0" smtClean="0">
                <a:latin typeface="Century Gothic"/>
              </a:rPr>
              <a:t>Proposals</a:t>
            </a:r>
          </a:p>
          <a:p>
            <a:pPr lvl="0" algn="ctr"/>
            <a:r>
              <a:rPr lang="en-US" sz="1600" dirty="0" smtClean="0">
                <a:latin typeface="Century Gothic"/>
              </a:rPr>
              <a:t>Partner Engagement</a:t>
            </a:r>
            <a:endParaRPr lang="en-US" sz="1600" dirty="0">
              <a:latin typeface="Century Gothic"/>
            </a:endParaRPr>
          </a:p>
          <a:p>
            <a:pPr lvl="0" algn="ctr"/>
            <a:r>
              <a:rPr lang="en-US" sz="1600" dirty="0" smtClean="0">
                <a:latin typeface="Century Gothic"/>
              </a:rPr>
              <a:t>Project Hand-Offs</a:t>
            </a:r>
            <a:endParaRPr lang="en-US" sz="1600" dirty="0">
              <a:latin typeface="Century Gothic"/>
            </a:endParaRPr>
          </a:p>
        </p:txBody>
      </p:sp>
      <p:sp>
        <p:nvSpPr>
          <p:cNvPr id="15" name="Rectangle 14"/>
          <p:cNvSpPr/>
          <p:nvPr/>
        </p:nvSpPr>
        <p:spPr>
          <a:xfrm>
            <a:off x="208779" y="4132421"/>
            <a:ext cx="2919432" cy="1569660"/>
          </a:xfrm>
          <a:prstGeom prst="rect">
            <a:avLst/>
          </a:prstGeom>
        </p:spPr>
        <p:txBody>
          <a:bodyPr wrap="square">
            <a:spAutoFit/>
          </a:bodyPr>
          <a:lstStyle/>
          <a:p>
            <a:pPr lvl="0" algn="ctr"/>
            <a:r>
              <a:rPr lang="en-US" sz="1600" dirty="0" smtClean="0">
                <a:latin typeface="Century Gothic"/>
              </a:rPr>
              <a:t>Military Engagement</a:t>
            </a:r>
          </a:p>
          <a:p>
            <a:pPr lvl="0" algn="ctr"/>
            <a:r>
              <a:rPr lang="en-US" sz="1600" dirty="0" smtClean="0">
                <a:latin typeface="Century Gothic"/>
              </a:rPr>
              <a:t>DEVELOPedia</a:t>
            </a:r>
          </a:p>
          <a:p>
            <a:pPr lvl="0" algn="ctr"/>
            <a:r>
              <a:rPr lang="en-US" sz="1600" dirty="0" smtClean="0">
                <a:latin typeface="Century Gothic"/>
              </a:rPr>
              <a:t>DEVELOP Exchange</a:t>
            </a:r>
          </a:p>
          <a:p>
            <a:pPr lvl="0" algn="ctr"/>
            <a:r>
              <a:rPr lang="en-US" sz="1600" dirty="0" smtClean="0">
                <a:latin typeface="Century Gothic"/>
              </a:rPr>
              <a:t>DEVELOP Website</a:t>
            </a:r>
          </a:p>
          <a:p>
            <a:pPr lvl="0" algn="ctr"/>
            <a:r>
              <a:rPr lang="en-US" sz="1600" dirty="0" smtClean="0">
                <a:latin typeface="Century Gothic"/>
              </a:rPr>
              <a:t>Software Release Authority</a:t>
            </a:r>
          </a:p>
          <a:p>
            <a:pPr lvl="0" algn="ctr"/>
            <a:r>
              <a:rPr lang="en-US" sz="1600" dirty="0" smtClean="0">
                <a:latin typeface="Century Gothic"/>
              </a:rPr>
              <a:t>Software/Hardware</a:t>
            </a:r>
            <a:endParaRPr lang="en-US" sz="1600" dirty="0">
              <a:latin typeface="Century Gothic"/>
            </a:endParaRPr>
          </a:p>
        </p:txBody>
      </p:sp>
      <p:sp>
        <p:nvSpPr>
          <p:cNvPr id="16" name="Rectangle 15"/>
          <p:cNvSpPr/>
          <p:nvPr/>
        </p:nvSpPr>
        <p:spPr>
          <a:xfrm>
            <a:off x="3206120" y="4132421"/>
            <a:ext cx="2731759" cy="1569660"/>
          </a:xfrm>
          <a:prstGeom prst="rect">
            <a:avLst/>
          </a:prstGeom>
        </p:spPr>
        <p:txBody>
          <a:bodyPr wrap="square">
            <a:spAutoFit/>
          </a:bodyPr>
          <a:lstStyle/>
          <a:p>
            <a:pPr lvl="0" algn="ctr"/>
            <a:r>
              <a:rPr lang="en-US" sz="1600" dirty="0" smtClean="0">
                <a:latin typeface="Century Gothic"/>
              </a:rPr>
              <a:t>Socioeconomic Impact Analysis</a:t>
            </a:r>
          </a:p>
          <a:p>
            <a:pPr lvl="0" algn="ctr"/>
            <a:r>
              <a:rPr lang="en-US" sz="1600" dirty="0" smtClean="0">
                <a:latin typeface="Century Gothic"/>
              </a:rPr>
              <a:t>Tracking Metrics</a:t>
            </a:r>
          </a:p>
          <a:p>
            <a:pPr lvl="0" algn="ctr"/>
            <a:r>
              <a:rPr lang="en-US" sz="1600" dirty="0" smtClean="0">
                <a:latin typeface="Century Gothic"/>
              </a:rPr>
              <a:t>Results Frameworks</a:t>
            </a:r>
          </a:p>
          <a:p>
            <a:pPr lvl="0" algn="ctr"/>
            <a:r>
              <a:rPr lang="en-US" sz="1600" dirty="0" smtClean="0">
                <a:latin typeface="Century Gothic"/>
              </a:rPr>
              <a:t>Partner History/Analyses</a:t>
            </a:r>
          </a:p>
          <a:p>
            <a:pPr lvl="0" algn="ctr"/>
            <a:r>
              <a:rPr lang="en-US" sz="1600" dirty="0" smtClean="0">
                <a:latin typeface="Century Gothic"/>
              </a:rPr>
              <a:t>Participant/Alumni Survey</a:t>
            </a:r>
            <a:endParaRPr lang="en-US" sz="1600" dirty="0">
              <a:latin typeface="Century Gothic"/>
            </a:endParaRPr>
          </a:p>
        </p:txBody>
      </p:sp>
      <p:sp>
        <p:nvSpPr>
          <p:cNvPr id="17" name="Rectangle 16"/>
          <p:cNvSpPr/>
          <p:nvPr/>
        </p:nvSpPr>
        <p:spPr>
          <a:xfrm>
            <a:off x="6078692" y="4132421"/>
            <a:ext cx="2731759" cy="1569660"/>
          </a:xfrm>
          <a:prstGeom prst="rect">
            <a:avLst/>
          </a:prstGeom>
        </p:spPr>
        <p:txBody>
          <a:bodyPr wrap="square">
            <a:spAutoFit/>
          </a:bodyPr>
          <a:lstStyle/>
          <a:p>
            <a:pPr lvl="0" algn="ctr"/>
            <a:r>
              <a:rPr lang="en-US" sz="1600" dirty="0" smtClean="0">
                <a:latin typeface="Century Gothic"/>
              </a:rPr>
              <a:t>Publications</a:t>
            </a:r>
          </a:p>
          <a:p>
            <a:pPr lvl="0" algn="ctr"/>
            <a:r>
              <a:rPr lang="en-US" sz="1600" dirty="0" smtClean="0">
                <a:latin typeface="Century Gothic"/>
              </a:rPr>
              <a:t>Social Media</a:t>
            </a:r>
          </a:p>
          <a:p>
            <a:pPr lvl="0" algn="ctr"/>
            <a:r>
              <a:rPr lang="en-US" sz="1600" dirty="0" smtClean="0">
                <a:latin typeface="Century Gothic"/>
              </a:rPr>
              <a:t>Newsletter</a:t>
            </a:r>
          </a:p>
          <a:p>
            <a:pPr lvl="0" algn="ctr"/>
            <a:r>
              <a:rPr lang="en-US" sz="1600" dirty="0" smtClean="0">
                <a:latin typeface="Century Gothic"/>
              </a:rPr>
              <a:t>VPS - Videos &amp; Transcripts</a:t>
            </a:r>
          </a:p>
          <a:p>
            <a:pPr lvl="0" algn="ctr"/>
            <a:r>
              <a:rPr lang="en-US" sz="1600" dirty="0" smtClean="0">
                <a:latin typeface="Century Gothic"/>
              </a:rPr>
              <a:t>Recruiting/Outreach</a:t>
            </a:r>
          </a:p>
          <a:p>
            <a:pPr lvl="0" algn="ctr"/>
            <a:r>
              <a:rPr lang="en-US" sz="1600" dirty="0" smtClean="0">
                <a:latin typeface="Century Gothic"/>
              </a:rPr>
              <a:t>Micro-Journal</a:t>
            </a:r>
            <a:endParaRPr lang="en-US" dirty="0">
              <a:latin typeface="Century Gothic"/>
            </a:endParaRPr>
          </a:p>
        </p:txBody>
      </p:sp>
      <p:sp>
        <p:nvSpPr>
          <p:cNvPr id="18" name="Rectangle 17"/>
          <p:cNvSpPr/>
          <p:nvPr/>
        </p:nvSpPr>
        <p:spPr>
          <a:xfrm>
            <a:off x="6837815" y="5798749"/>
            <a:ext cx="1334020" cy="584775"/>
          </a:xfrm>
          <a:prstGeom prst="rect">
            <a:avLst/>
          </a:prstGeom>
          <a:noFill/>
          <a:effectLst/>
        </p:spPr>
        <p:txBody>
          <a:bodyPr wrap="none">
            <a:spAutoFit/>
          </a:bodyPr>
          <a:lstStyle/>
          <a:p>
            <a:pPr algn="ctr"/>
            <a:r>
              <a:rPr lang="en-US" sz="1600" b="1" i="1" dirty="0">
                <a:solidFill>
                  <a:prstClr val="black"/>
                </a:solidFill>
                <a:latin typeface="Century Gothic"/>
              </a:rPr>
              <a:t>Contact </a:t>
            </a:r>
            <a:endParaRPr lang="en-US" sz="1600" b="1" i="1" dirty="0" smtClean="0">
              <a:solidFill>
                <a:prstClr val="black"/>
              </a:solidFill>
              <a:latin typeface="Century Gothic"/>
            </a:endParaRPr>
          </a:p>
          <a:p>
            <a:pPr algn="ctr"/>
            <a:r>
              <a:rPr lang="en-US" sz="1600" b="1" dirty="0" smtClean="0">
                <a:solidFill>
                  <a:srgbClr val="0075A2"/>
                </a:solidFill>
                <a:latin typeface="Century Gothic"/>
              </a:rPr>
              <a:t>Tiffani Miller</a:t>
            </a:r>
            <a:endParaRPr lang="en-US" sz="1600" b="1" dirty="0">
              <a:solidFill>
                <a:srgbClr val="0075A2"/>
              </a:solidFill>
              <a:latin typeface="Century Gothic"/>
            </a:endParaRPr>
          </a:p>
        </p:txBody>
      </p:sp>
    </p:spTree>
    <p:extLst>
      <p:ext uri="{BB962C8B-B14F-4D97-AF65-F5344CB8AC3E}">
        <p14:creationId xmlns:p14="http://schemas.microsoft.com/office/powerpoint/2010/main" val="3899435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Management</a:t>
            </a:r>
            <a:endParaRPr lang="en-US" dirty="0"/>
          </a:p>
        </p:txBody>
      </p:sp>
      <p:sp>
        <p:nvSpPr>
          <p:cNvPr id="3" name="Text Placeholder 2"/>
          <p:cNvSpPr>
            <a:spLocks noGrp="1"/>
          </p:cNvSpPr>
          <p:nvPr>
            <p:ph type="body" idx="2"/>
          </p:nvPr>
        </p:nvSpPr>
        <p:spPr/>
        <p:txBody>
          <a:bodyPr>
            <a:normAutofit fontScale="92500" lnSpcReduction="20000"/>
          </a:bodyPr>
          <a:lstStyle/>
          <a:p>
            <a:r>
              <a:rPr lang="en-US" dirty="0" smtClean="0"/>
              <a:t>Proposals</a:t>
            </a:r>
          </a:p>
          <a:p>
            <a:r>
              <a:rPr lang="en-US" dirty="0" smtClean="0"/>
              <a:t>Characteristics</a:t>
            </a:r>
          </a:p>
          <a:p>
            <a:r>
              <a:rPr lang="en-US" dirty="0" smtClean="0"/>
              <a:t>Preview Telecons</a:t>
            </a:r>
          </a:p>
          <a:p>
            <a:r>
              <a:rPr lang="en-US" dirty="0" smtClean="0"/>
              <a:t>Deliverables</a:t>
            </a:r>
          </a:p>
          <a:p>
            <a:r>
              <a:rPr lang="en-US" dirty="0" smtClean="0"/>
              <a:t>Partner Interaction</a:t>
            </a:r>
          </a:p>
          <a:p>
            <a:r>
              <a:rPr lang="en-US" dirty="0" smtClean="0"/>
              <a:t>Tracking Progress</a:t>
            </a:r>
          </a:p>
          <a:p>
            <a:r>
              <a:rPr lang="en-US" dirty="0" smtClean="0"/>
              <a:t>Continuation of Projects</a:t>
            </a:r>
          </a:p>
          <a:p>
            <a:r>
              <a:rPr lang="en-US" dirty="0" smtClean="0"/>
              <a:t>Highlight Projects</a:t>
            </a:r>
          </a:p>
          <a:p>
            <a:r>
              <a:rPr lang="en-US" dirty="0" smtClean="0"/>
              <a:t>Resources Available</a:t>
            </a:r>
          </a:p>
          <a:p>
            <a:r>
              <a:rPr lang="en-US" dirty="0" smtClean="0"/>
              <a:t>PCT Team</a:t>
            </a:r>
          </a:p>
          <a:p>
            <a:r>
              <a:rPr lang="en-US" dirty="0" smtClean="0"/>
              <a:t>Logistics</a:t>
            </a:r>
          </a:p>
          <a:p>
            <a:endParaRPr lang="en-US" dirty="0" smtClean="0"/>
          </a:p>
        </p:txBody>
      </p:sp>
      <p:pic>
        <p:nvPicPr>
          <p:cNvPr id="5" name="Content Placeholder 4"/>
          <p:cNvPicPr>
            <a:picLocks noGrp="1" noChangeAspect="1"/>
          </p:cNvPicPr>
          <p:nvPr>
            <p:ph sz="quarter" idx="1"/>
          </p:nvPr>
        </p:nvPicPr>
        <p:blipFill>
          <a:blip r:embed="rId2" cstate="screen">
            <a:extLst>
              <a:ext uri="{28A0092B-C50C-407E-A947-70E740481C1C}">
                <a14:useLocalDpi xmlns:a14="http://schemas.microsoft.com/office/drawing/2010/main"/>
              </a:ext>
            </a:extLst>
          </a:blip>
          <a:stretch>
            <a:fillRect/>
          </a:stretch>
        </p:blipFill>
        <p:spPr>
          <a:xfrm>
            <a:off x="2895600" y="609600"/>
            <a:ext cx="6095999" cy="5791200"/>
          </a:xfrm>
        </p:spPr>
      </p:pic>
    </p:spTree>
    <p:extLst>
      <p:ext uri="{BB962C8B-B14F-4D97-AF65-F5344CB8AC3E}">
        <p14:creationId xmlns:p14="http://schemas.microsoft.com/office/powerpoint/2010/main" val="343958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Proposals - Overview</a:t>
            </a:r>
            <a:endParaRPr lang="en-US" dirty="0"/>
          </a:p>
        </p:txBody>
      </p:sp>
      <p:sp>
        <p:nvSpPr>
          <p:cNvPr id="3" name="Content Placeholder 2"/>
          <p:cNvSpPr>
            <a:spLocks noGrp="1"/>
          </p:cNvSpPr>
          <p:nvPr>
            <p:ph sz="quarter" idx="1"/>
          </p:nvPr>
        </p:nvSpPr>
        <p:spPr>
          <a:xfrm>
            <a:off x="301752" y="1527048"/>
            <a:ext cx="8503920" cy="4873752"/>
          </a:xfrm>
        </p:spPr>
        <p:txBody>
          <a:bodyPr>
            <a:normAutofit fontScale="77500" lnSpcReduction="20000"/>
          </a:bodyPr>
          <a:lstStyle/>
          <a:p>
            <a:r>
              <a:rPr lang="en-US" dirty="0" smtClean="0"/>
              <a:t>Notice of Intent (NOI): first call for titles from NPO 1 month before proposal submission deadline</a:t>
            </a:r>
          </a:p>
          <a:p>
            <a:pPr lvl="1"/>
            <a:r>
              <a:rPr lang="en-US" u="sng" dirty="0" smtClean="0"/>
              <a:t>International projects</a:t>
            </a:r>
            <a:r>
              <a:rPr lang="en-US" dirty="0" smtClean="0"/>
              <a:t>: if a proposal has an international study area, an international checklist must be completed. NPO will review and approve/reject for proposal submission. Due same time as proposal NOI.</a:t>
            </a:r>
          </a:p>
          <a:p>
            <a:pPr lvl="2"/>
            <a:r>
              <a:rPr lang="en-US" dirty="0" smtClean="0"/>
              <a:t>NASA HQ tracks our geographic “impact”</a:t>
            </a:r>
          </a:p>
          <a:p>
            <a:pPr lvl="2"/>
            <a:r>
              <a:rPr lang="en-US" dirty="0" smtClean="0"/>
              <a:t>HQ &amp; NPO-set targets: 10-25% International, 35 states annually w/all 50 impacted over a rolling 3 year basis</a:t>
            </a:r>
          </a:p>
          <a:p>
            <a:r>
              <a:rPr lang="en-US" dirty="0" smtClean="0"/>
              <a:t>Proposal writing commences using the NPO-provided template </a:t>
            </a:r>
          </a:p>
          <a:p>
            <a:pPr lvl="1"/>
            <a:r>
              <a:rPr lang="en-US" dirty="0" smtClean="0"/>
              <a:t>Changes for each term (typically small updates, but they are important!)</a:t>
            </a:r>
          </a:p>
          <a:p>
            <a:r>
              <a:rPr lang="en-US" dirty="0" smtClean="0"/>
              <a:t>Proposals are submitted by CL to Project Coordination Team</a:t>
            </a:r>
          </a:p>
          <a:p>
            <a:r>
              <a:rPr lang="en-US" dirty="0" smtClean="0"/>
              <a:t>Considerations:</a:t>
            </a:r>
          </a:p>
          <a:p>
            <a:pPr lvl="1"/>
            <a:r>
              <a:rPr lang="en-US" sz="2100" dirty="0" smtClean="0"/>
              <a:t>Responding to HQ/partner requests</a:t>
            </a:r>
          </a:p>
          <a:p>
            <a:pPr lvl="1"/>
            <a:r>
              <a:rPr lang="en-US" sz="2100" dirty="0" smtClean="0"/>
              <a:t>Matching # of projects to space and slot allotments </a:t>
            </a:r>
          </a:p>
          <a:p>
            <a:pPr lvl="1"/>
            <a:r>
              <a:rPr lang="en-US" sz="2100" dirty="0" smtClean="0"/>
              <a:t>App area requirements (ex. Eco approvals rely on a forecasting/prediction piece to the project)</a:t>
            </a:r>
          </a:p>
          <a:p>
            <a:pPr lvl="1"/>
            <a:r>
              <a:rPr lang="en-US" sz="2100" dirty="0" smtClean="0"/>
              <a:t>Underutilized/new/future sensor usage</a:t>
            </a:r>
          </a:p>
          <a:p>
            <a:endParaRPr lang="en-US" dirty="0"/>
          </a:p>
        </p:txBody>
      </p:sp>
    </p:spTree>
    <p:extLst>
      <p:ext uri="{BB962C8B-B14F-4D97-AF65-F5344CB8AC3E}">
        <p14:creationId xmlns:p14="http://schemas.microsoft.com/office/powerpoint/2010/main" val="3521086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Proposals - Partner Interaction</a:t>
            </a:r>
            <a:endParaRPr lang="en-US" dirty="0"/>
          </a:p>
        </p:txBody>
      </p:sp>
      <p:sp>
        <p:nvSpPr>
          <p:cNvPr id="3" name="Content Placeholder 2"/>
          <p:cNvSpPr>
            <a:spLocks noGrp="1"/>
          </p:cNvSpPr>
          <p:nvPr>
            <p:ph sz="quarter" idx="1"/>
          </p:nvPr>
        </p:nvSpPr>
        <p:spPr>
          <a:xfrm>
            <a:off x="301752" y="1676400"/>
            <a:ext cx="8503920" cy="4724400"/>
          </a:xfrm>
        </p:spPr>
        <p:txBody>
          <a:bodyPr>
            <a:normAutofit fontScale="77500" lnSpcReduction="20000"/>
          </a:bodyPr>
          <a:lstStyle/>
          <a:p>
            <a:r>
              <a:rPr lang="en-US" dirty="0"/>
              <a:t>Set clear expectations of timeline and approval process</a:t>
            </a:r>
          </a:p>
          <a:p>
            <a:pPr lvl="1"/>
            <a:r>
              <a:rPr lang="en-US" dirty="0"/>
              <a:t>Share the timeline: proposal deadline, process for approvals, term start and end dates</a:t>
            </a:r>
          </a:p>
          <a:p>
            <a:r>
              <a:rPr lang="en-US" dirty="0"/>
              <a:t>Letters of support are great to include with proposal</a:t>
            </a:r>
          </a:p>
          <a:p>
            <a:r>
              <a:rPr lang="en-US" dirty="0"/>
              <a:t>Set clear expectations with partners for “how it works” if project is accepted:</a:t>
            </a:r>
          </a:p>
          <a:p>
            <a:pPr lvl="1"/>
            <a:r>
              <a:rPr lang="en-US" dirty="0"/>
              <a:t>No funds transferred or formal agreements </a:t>
            </a:r>
          </a:p>
          <a:p>
            <a:pPr lvl="1"/>
            <a:r>
              <a:rPr lang="en-US" dirty="0"/>
              <a:t>Only a 10 week term!</a:t>
            </a:r>
          </a:p>
          <a:p>
            <a:pPr lvl="1"/>
            <a:r>
              <a:rPr lang="en-US" dirty="0"/>
              <a:t>DEVELOP team is funded through NASA and team sits at the node</a:t>
            </a:r>
          </a:p>
          <a:p>
            <a:pPr lvl="1"/>
            <a:r>
              <a:rPr lang="en-US" dirty="0"/>
              <a:t>Will hand-off project results &amp; methodologies at end of the term</a:t>
            </a:r>
          </a:p>
          <a:p>
            <a:pPr lvl="1"/>
            <a:r>
              <a:rPr lang="en-US" dirty="0"/>
              <a:t>Communicate the planned length of the project (1, 2 or 3 terms)</a:t>
            </a:r>
          </a:p>
          <a:p>
            <a:pPr lvl="1"/>
            <a:r>
              <a:rPr lang="en-US" dirty="0"/>
              <a:t>Ideal outcome: they take the results &amp; methods and use them in decision making </a:t>
            </a:r>
          </a:p>
          <a:p>
            <a:pPr lvl="1"/>
            <a:r>
              <a:rPr lang="en-US" dirty="0"/>
              <a:t>Team would touch base with the partner throughout the term (weekly or biweekly tag ups, with a handoff at end)</a:t>
            </a:r>
          </a:p>
          <a:p>
            <a:pPr lvl="1"/>
            <a:r>
              <a:rPr lang="en-US" dirty="0"/>
              <a:t>Partner would fill out the pre-term (few weeks before) and post-term forms (few weeks after handoff</a:t>
            </a:r>
            <a:r>
              <a:rPr lang="en-US" dirty="0" smtClean="0"/>
              <a:t>)</a:t>
            </a:r>
            <a:endParaRPr lang="en-US" dirty="0"/>
          </a:p>
        </p:txBody>
      </p:sp>
    </p:spTree>
    <p:extLst>
      <p:ext uri="{BB962C8B-B14F-4D97-AF65-F5344CB8AC3E}">
        <p14:creationId xmlns:p14="http://schemas.microsoft.com/office/powerpoint/2010/main" val="88066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Proposals - Approval Process</a:t>
            </a:r>
            <a:endParaRPr lang="en-US" dirty="0"/>
          </a:p>
        </p:txBody>
      </p:sp>
      <p:sp>
        <p:nvSpPr>
          <p:cNvPr id="3" name="Content Placeholder 2"/>
          <p:cNvSpPr>
            <a:spLocks noGrp="1"/>
          </p:cNvSpPr>
          <p:nvPr>
            <p:ph sz="quarter" idx="1"/>
          </p:nvPr>
        </p:nvSpPr>
        <p:spPr/>
        <p:txBody>
          <a:bodyPr>
            <a:noAutofit/>
          </a:bodyPr>
          <a:lstStyle/>
          <a:p>
            <a:pPr marL="342900" indent="-342900">
              <a:buFont typeface="+mj-lt"/>
              <a:buAutoNum type="arabicPeriod"/>
            </a:pPr>
            <a:r>
              <a:rPr lang="en-US" sz="1600" dirty="0"/>
              <a:t>Notice of Intent: first call for titles comes from NPO 1 month before proposal submission deadline</a:t>
            </a:r>
          </a:p>
          <a:p>
            <a:pPr lvl="1"/>
            <a:r>
              <a:rPr lang="en-US" sz="1200" dirty="0" smtClean="0"/>
              <a:t>Includes short title &amp; subtitle and an </a:t>
            </a:r>
            <a:r>
              <a:rPr lang="en-US" sz="1200" dirty="0"/>
              <a:t>international checklist </a:t>
            </a:r>
            <a:r>
              <a:rPr lang="en-US" sz="1200" dirty="0" smtClean="0"/>
              <a:t>if study area is outside the US</a:t>
            </a:r>
            <a:endParaRPr lang="en-US" sz="1200" dirty="0"/>
          </a:p>
          <a:p>
            <a:pPr marL="342900" indent="-342900">
              <a:buFont typeface="+mj-lt"/>
              <a:buAutoNum type="arabicPeriod"/>
            </a:pPr>
            <a:r>
              <a:rPr lang="en-US" sz="1600" dirty="0" smtClean="0"/>
              <a:t>NPO does first round of review with international projects, accepts/rejects</a:t>
            </a:r>
          </a:p>
          <a:p>
            <a:pPr marL="342900" indent="-342900">
              <a:buFont typeface="+mj-lt"/>
              <a:buAutoNum type="arabicPeriod"/>
            </a:pPr>
            <a:r>
              <a:rPr lang="en-US" sz="1600" dirty="0" smtClean="0"/>
              <a:t>Proposal </a:t>
            </a:r>
            <a:r>
              <a:rPr lang="en-US" sz="1600" dirty="0"/>
              <a:t>writing commences </a:t>
            </a:r>
            <a:r>
              <a:rPr lang="en-US" sz="1600" dirty="0" smtClean="0"/>
              <a:t>for US projects and approved international projects using </a:t>
            </a:r>
            <a:r>
              <a:rPr lang="en-US" sz="1600" dirty="0"/>
              <a:t>the NPO-provided template </a:t>
            </a:r>
          </a:p>
          <a:p>
            <a:pPr marL="342900" indent="-342900">
              <a:buFont typeface="+mj-lt"/>
              <a:buAutoNum type="arabicPeriod"/>
            </a:pPr>
            <a:r>
              <a:rPr lang="en-US" sz="1600" dirty="0" smtClean="0"/>
              <a:t>Proposals </a:t>
            </a:r>
            <a:r>
              <a:rPr lang="en-US" sz="1600" dirty="0"/>
              <a:t>are submitted to Project Coordination </a:t>
            </a:r>
            <a:r>
              <a:rPr lang="en-US" sz="1600" dirty="0" smtClean="0"/>
              <a:t>Team by CL</a:t>
            </a:r>
          </a:p>
          <a:p>
            <a:pPr marL="342900" indent="-342900">
              <a:buFont typeface="+mj-lt"/>
              <a:buAutoNum type="arabicPeriod"/>
            </a:pPr>
            <a:r>
              <a:rPr lang="en-US" sz="1600" dirty="0" smtClean="0"/>
              <a:t>PCT reviews</a:t>
            </a:r>
          </a:p>
          <a:p>
            <a:pPr marL="342900" indent="-342900">
              <a:buFont typeface="+mj-lt"/>
              <a:buAutoNum type="arabicPeriod"/>
            </a:pPr>
            <a:r>
              <a:rPr lang="en-US" sz="1600" dirty="0" smtClean="0"/>
              <a:t>Edited proposals are returned to CL</a:t>
            </a:r>
          </a:p>
          <a:p>
            <a:pPr marL="342900" indent="-342900">
              <a:buFont typeface="+mj-lt"/>
              <a:buAutoNum type="arabicPeriod"/>
            </a:pPr>
            <a:r>
              <a:rPr lang="en-US" sz="1600" dirty="0" smtClean="0"/>
              <a:t>CL responds to feedback, creates a final “clean” draft without comments and resubmits to NPO</a:t>
            </a:r>
          </a:p>
          <a:p>
            <a:pPr marL="342900" indent="-342900">
              <a:buFont typeface="+mj-lt"/>
              <a:buAutoNum type="arabicPeriod"/>
            </a:pPr>
            <a:r>
              <a:rPr lang="en-US" sz="1600" dirty="0" smtClean="0"/>
              <a:t>NPO compiles all proposals by application area, sends to NASA HQ PMs</a:t>
            </a:r>
          </a:p>
          <a:p>
            <a:pPr marL="342900" indent="-342900">
              <a:buFont typeface="+mj-lt"/>
              <a:buAutoNum type="arabicPeriod"/>
            </a:pPr>
            <a:r>
              <a:rPr lang="en-US" sz="1600" dirty="0" smtClean="0"/>
              <a:t>PMs review, NPO sets discussion appointments to get their feedback with an approval/rejection for each proposal</a:t>
            </a:r>
          </a:p>
          <a:p>
            <a:pPr marL="342900" indent="-342900">
              <a:buFont typeface="+mj-lt"/>
              <a:buAutoNum type="arabicPeriod"/>
            </a:pPr>
            <a:r>
              <a:rPr lang="en-US" sz="1600" dirty="0" smtClean="0"/>
              <a:t>NPO takes approved proposals and coordinates with nodes to identify if proposals align with number of participants allotted to the node</a:t>
            </a:r>
          </a:p>
          <a:p>
            <a:pPr marL="342900" indent="-342900">
              <a:buFont typeface="+mj-lt"/>
              <a:buAutoNum type="arabicPeriod"/>
            </a:pPr>
            <a:r>
              <a:rPr lang="en-US" sz="1600" dirty="0" smtClean="0"/>
              <a:t>Project portfolio finalized and shared</a:t>
            </a:r>
          </a:p>
          <a:p>
            <a:pPr marL="342900" indent="-342900">
              <a:buFont typeface="+mj-lt"/>
              <a:buAutoNum type="arabicPeriod"/>
            </a:pPr>
            <a:endParaRPr lang="en-US" sz="1600" dirty="0" smtClean="0"/>
          </a:p>
          <a:p>
            <a:pPr marL="342900" indent="-342900">
              <a:buFont typeface="+mj-lt"/>
              <a:buAutoNum type="arabicPeriod"/>
            </a:pPr>
            <a:endParaRPr lang="en-US" sz="1600" dirty="0" smtClean="0"/>
          </a:p>
          <a:p>
            <a:endParaRPr lang="en-US" sz="1600" dirty="0" smtClean="0"/>
          </a:p>
          <a:p>
            <a:endParaRPr lang="en-US" sz="1600" dirty="0"/>
          </a:p>
          <a:p>
            <a:endParaRPr lang="en-US" sz="1600" dirty="0"/>
          </a:p>
        </p:txBody>
      </p:sp>
    </p:spTree>
    <p:extLst>
      <p:ext uri="{BB962C8B-B14F-4D97-AF65-F5344CB8AC3E}">
        <p14:creationId xmlns:p14="http://schemas.microsoft.com/office/powerpoint/2010/main" val="339477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Proposals - Timeline</a:t>
            </a:r>
            <a:endParaRPr lang="en-US" dirty="0"/>
          </a:p>
        </p:txBody>
      </p:sp>
      <p:sp>
        <p:nvSpPr>
          <p:cNvPr id="3" name="Content Placeholder 2"/>
          <p:cNvSpPr>
            <a:spLocks noGrp="1"/>
          </p:cNvSpPr>
          <p:nvPr>
            <p:ph sz="quarter" idx="1"/>
          </p:nvPr>
        </p:nvSpPr>
        <p:spPr>
          <a:xfrm>
            <a:off x="301752" y="1527048"/>
            <a:ext cx="8503920" cy="4949952"/>
          </a:xfrm>
        </p:spPr>
        <p:txBody>
          <a:bodyPr>
            <a:normAutofit/>
          </a:bodyPr>
          <a:lstStyle/>
          <a:p>
            <a:r>
              <a:rPr lang="en-US" sz="2000" dirty="0" smtClean="0"/>
              <a:t>Summer </a:t>
            </a:r>
            <a:r>
              <a:rPr lang="en-US" sz="2000" dirty="0" smtClean="0"/>
              <a:t>2016 Proposals </a:t>
            </a:r>
          </a:p>
          <a:p>
            <a:pPr lvl="1"/>
            <a:r>
              <a:rPr lang="en-US" sz="1600" dirty="0" smtClean="0"/>
              <a:t>NOI First Look: </a:t>
            </a:r>
            <a:r>
              <a:rPr lang="en-US" sz="1600" b="1" dirty="0" smtClean="0"/>
              <a:t>Nov 25</a:t>
            </a:r>
          </a:p>
          <a:p>
            <a:pPr lvl="1"/>
            <a:r>
              <a:rPr lang="en-US" sz="1600" dirty="0" smtClean="0"/>
              <a:t>Proposals Due: </a:t>
            </a:r>
            <a:r>
              <a:rPr lang="en-US" sz="1600" b="1" dirty="0" smtClean="0"/>
              <a:t>Jan 8</a:t>
            </a:r>
            <a:endParaRPr lang="en-US" sz="1600" dirty="0"/>
          </a:p>
          <a:p>
            <a:pPr lvl="1"/>
            <a:r>
              <a:rPr lang="en-US" sz="1600" dirty="0" smtClean="0"/>
              <a:t>Review Schedule: </a:t>
            </a:r>
            <a:r>
              <a:rPr lang="en-US" sz="1600" b="1" dirty="0" smtClean="0"/>
              <a:t>TBD</a:t>
            </a:r>
            <a:endParaRPr lang="en-US" sz="1600" dirty="0"/>
          </a:p>
          <a:p>
            <a:endParaRPr lang="en-US" sz="2000" dirty="0" smtClean="0"/>
          </a:p>
          <a:p>
            <a:r>
              <a:rPr lang="en-US" sz="2000" dirty="0" smtClean="0"/>
              <a:t>Fall 2016 Proposals</a:t>
            </a:r>
          </a:p>
          <a:p>
            <a:pPr lvl="1"/>
            <a:r>
              <a:rPr lang="en-US" sz="1600" dirty="0"/>
              <a:t>NOI First Look: </a:t>
            </a:r>
            <a:r>
              <a:rPr lang="en-US" sz="1600" b="1" dirty="0" smtClean="0"/>
              <a:t>Mar 25</a:t>
            </a:r>
            <a:endParaRPr lang="en-US" sz="1600" b="1" dirty="0"/>
          </a:p>
          <a:p>
            <a:pPr lvl="1"/>
            <a:r>
              <a:rPr lang="en-US" sz="1600" dirty="0"/>
              <a:t>Proposals Due: </a:t>
            </a:r>
            <a:r>
              <a:rPr lang="en-US" sz="1600" b="1" dirty="0" smtClean="0"/>
              <a:t>Apr 22</a:t>
            </a:r>
            <a:endParaRPr lang="en-US" sz="1600" dirty="0"/>
          </a:p>
          <a:p>
            <a:pPr lvl="1"/>
            <a:r>
              <a:rPr lang="en-US" sz="1600" dirty="0"/>
              <a:t>Review Schedule: </a:t>
            </a:r>
            <a:r>
              <a:rPr lang="en-US" sz="1600" b="1" dirty="0"/>
              <a:t>TBD</a:t>
            </a:r>
            <a:endParaRPr lang="en-US" sz="1600" dirty="0"/>
          </a:p>
          <a:p>
            <a:endParaRPr lang="en-US" sz="2000" dirty="0" smtClean="0"/>
          </a:p>
          <a:p>
            <a:endParaRPr lang="en-US" sz="2000" dirty="0"/>
          </a:p>
        </p:txBody>
      </p:sp>
    </p:spTree>
    <p:extLst>
      <p:ext uri="{BB962C8B-B14F-4D97-AF65-F5344CB8AC3E}">
        <p14:creationId xmlns:p14="http://schemas.microsoft.com/office/powerpoint/2010/main" val="2490560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Characteristics for Proposals</a:t>
            </a:r>
            <a:endParaRPr lang="en-US" dirty="0"/>
          </a:p>
        </p:txBody>
      </p:sp>
      <p:sp>
        <p:nvSpPr>
          <p:cNvPr id="5" name="Content Placeholder 8"/>
          <p:cNvSpPr txBox="1">
            <a:spLocks/>
          </p:cNvSpPr>
          <p:nvPr/>
        </p:nvSpPr>
        <p:spPr bwMode="auto">
          <a:xfrm>
            <a:off x="4267199" y="1600200"/>
            <a:ext cx="4624251"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91311" bIns="0"/>
          <a:lstStyle>
            <a:lvl1pPr marL="233363" indent="-233363" defTabSz="503238" eaLnBrk="0" hangingPunct="0">
              <a:defRPr sz="2000">
                <a:solidFill>
                  <a:schemeClr val="tx1"/>
                </a:solidFill>
                <a:latin typeface="Century Gothic" pitchFamily="34" charset="0"/>
                <a:cs typeface="Arial" pitchFamily="34" charset="0"/>
              </a:defRPr>
            </a:lvl1pPr>
            <a:lvl2pPr marL="742950" indent="-285750" defTabSz="503238" eaLnBrk="0" hangingPunct="0">
              <a:defRPr sz="2000">
                <a:solidFill>
                  <a:schemeClr val="tx1"/>
                </a:solidFill>
                <a:latin typeface="Century Gothic" pitchFamily="34" charset="0"/>
                <a:cs typeface="Arial" pitchFamily="34" charset="0"/>
              </a:defRPr>
            </a:lvl2pPr>
            <a:lvl3pPr marL="1143000" indent="-228600" defTabSz="503238" eaLnBrk="0" hangingPunct="0">
              <a:defRPr sz="2000">
                <a:solidFill>
                  <a:schemeClr val="tx1"/>
                </a:solidFill>
                <a:latin typeface="Century Gothic" pitchFamily="34" charset="0"/>
                <a:cs typeface="Arial" pitchFamily="34" charset="0"/>
              </a:defRPr>
            </a:lvl3pPr>
            <a:lvl4pPr marL="1600200" indent="-228600" defTabSz="503238" eaLnBrk="0" hangingPunct="0">
              <a:defRPr sz="2000">
                <a:solidFill>
                  <a:schemeClr val="tx1"/>
                </a:solidFill>
                <a:latin typeface="Century Gothic" pitchFamily="34" charset="0"/>
                <a:cs typeface="Arial" pitchFamily="34" charset="0"/>
              </a:defRPr>
            </a:lvl4pPr>
            <a:lvl5pPr marL="2057400" indent="-228600" defTabSz="503238" eaLnBrk="0" hangingPunct="0">
              <a:defRPr sz="2000">
                <a:solidFill>
                  <a:schemeClr val="tx1"/>
                </a:solidFill>
                <a:latin typeface="Century Gothic" pitchFamily="34" charset="0"/>
                <a:cs typeface="Arial" pitchFamily="34" charset="0"/>
              </a:defRPr>
            </a:lvl5pPr>
            <a:lvl6pPr marL="2514600" indent="-228600" defTabSz="503238" eaLnBrk="0" fontAlgn="base" hangingPunct="0">
              <a:spcBef>
                <a:spcPct val="0"/>
              </a:spcBef>
              <a:spcAft>
                <a:spcPct val="0"/>
              </a:spcAft>
              <a:defRPr sz="2000">
                <a:solidFill>
                  <a:schemeClr val="tx1"/>
                </a:solidFill>
                <a:latin typeface="Century Gothic" pitchFamily="34" charset="0"/>
                <a:cs typeface="Arial" pitchFamily="34" charset="0"/>
              </a:defRPr>
            </a:lvl6pPr>
            <a:lvl7pPr marL="2971800" indent="-228600" defTabSz="503238" eaLnBrk="0" fontAlgn="base" hangingPunct="0">
              <a:spcBef>
                <a:spcPct val="0"/>
              </a:spcBef>
              <a:spcAft>
                <a:spcPct val="0"/>
              </a:spcAft>
              <a:defRPr sz="2000">
                <a:solidFill>
                  <a:schemeClr val="tx1"/>
                </a:solidFill>
                <a:latin typeface="Century Gothic" pitchFamily="34" charset="0"/>
                <a:cs typeface="Arial" pitchFamily="34" charset="0"/>
              </a:defRPr>
            </a:lvl7pPr>
            <a:lvl8pPr marL="3429000" indent="-228600" defTabSz="503238" eaLnBrk="0" fontAlgn="base" hangingPunct="0">
              <a:spcBef>
                <a:spcPct val="0"/>
              </a:spcBef>
              <a:spcAft>
                <a:spcPct val="0"/>
              </a:spcAft>
              <a:defRPr sz="2000">
                <a:solidFill>
                  <a:schemeClr val="tx1"/>
                </a:solidFill>
                <a:latin typeface="Century Gothic" pitchFamily="34" charset="0"/>
                <a:cs typeface="Arial" pitchFamily="34" charset="0"/>
              </a:defRPr>
            </a:lvl8pPr>
            <a:lvl9pPr marL="3886200" indent="-228600" defTabSz="503238" eaLnBrk="0" fontAlgn="base" hangingPunct="0">
              <a:spcBef>
                <a:spcPct val="0"/>
              </a:spcBef>
              <a:spcAft>
                <a:spcPct val="0"/>
              </a:spcAft>
              <a:defRPr sz="2000">
                <a:solidFill>
                  <a:schemeClr val="tx1"/>
                </a:solidFill>
                <a:latin typeface="Century Gothic" pitchFamily="34" charset="0"/>
                <a:cs typeface="Arial" pitchFamily="34" charset="0"/>
              </a:defRPr>
            </a:lvl9pPr>
          </a:lstStyle>
          <a:p>
            <a:pPr marL="457200" indent="-457200" fontAlgn="base">
              <a:spcAft>
                <a:spcPts val="1200"/>
              </a:spcAft>
              <a:buFont typeface="+mj-lt"/>
              <a:buAutoNum type="arabicPeriod"/>
            </a:pPr>
            <a:r>
              <a:rPr lang="en-US" sz="1800" dirty="0">
                <a:solidFill>
                  <a:schemeClr val="tx2">
                    <a:lumMod val="75000"/>
                  </a:schemeClr>
                </a:solidFill>
                <a:ea typeface="ＭＳ Ｐゴシック" pitchFamily="34" charset="-128"/>
              </a:rPr>
              <a:t>Address </a:t>
            </a:r>
            <a:r>
              <a:rPr lang="en-US" sz="1800" dirty="0" smtClean="0">
                <a:solidFill>
                  <a:schemeClr val="tx2">
                    <a:lumMod val="75000"/>
                  </a:schemeClr>
                </a:solidFill>
                <a:ea typeface="ＭＳ Ｐゴシック" pitchFamily="34" charset="-128"/>
              </a:rPr>
              <a:t>a real community concern aka environmental issue</a:t>
            </a:r>
            <a:endParaRPr lang="en-US" sz="1800" dirty="0">
              <a:solidFill>
                <a:schemeClr val="tx2">
                  <a:lumMod val="75000"/>
                </a:schemeClr>
              </a:solidFill>
              <a:ea typeface="ＭＳ Ｐゴシック" pitchFamily="34" charset="-128"/>
            </a:endParaRPr>
          </a:p>
          <a:p>
            <a:pPr marL="457200" indent="-457200" fontAlgn="base">
              <a:spcAft>
                <a:spcPts val="1200"/>
              </a:spcAft>
              <a:buFont typeface="+mj-lt"/>
              <a:buAutoNum type="arabicPeriod"/>
            </a:pPr>
            <a:r>
              <a:rPr lang="en-US" sz="1800" dirty="0">
                <a:solidFill>
                  <a:schemeClr val="tx2">
                    <a:lumMod val="75000"/>
                  </a:schemeClr>
                </a:solidFill>
                <a:ea typeface="ＭＳ Ｐゴシック" pitchFamily="34" charset="-128"/>
              </a:rPr>
              <a:t>Collaborate with local, state, regional, federal and/or international </a:t>
            </a:r>
            <a:r>
              <a:rPr lang="en-US" sz="1800" dirty="0" smtClean="0">
                <a:solidFill>
                  <a:schemeClr val="tx2">
                    <a:lumMod val="75000"/>
                  </a:schemeClr>
                </a:solidFill>
                <a:ea typeface="ＭＳ Ｐゴシック" pitchFamily="34" charset="-128"/>
              </a:rPr>
              <a:t>organization(s) </a:t>
            </a:r>
            <a:r>
              <a:rPr lang="en-US" sz="1800" dirty="0">
                <a:solidFill>
                  <a:schemeClr val="tx2">
                    <a:lumMod val="75000"/>
                  </a:schemeClr>
                </a:solidFill>
                <a:ea typeface="ＭＳ Ｐゴシック" pitchFamily="34" charset="-128"/>
              </a:rPr>
              <a:t>who can benefit from using NASA Earth observations to enhance decision making </a:t>
            </a:r>
          </a:p>
          <a:p>
            <a:pPr marL="457200" indent="-457200" fontAlgn="base">
              <a:spcAft>
                <a:spcPts val="1200"/>
              </a:spcAft>
              <a:buFont typeface="+mj-lt"/>
              <a:buAutoNum type="arabicPeriod"/>
            </a:pPr>
            <a:r>
              <a:rPr lang="en-US" sz="1800" dirty="0" smtClean="0">
                <a:solidFill>
                  <a:schemeClr val="tx2">
                    <a:lumMod val="75000"/>
                  </a:schemeClr>
                </a:solidFill>
                <a:ea typeface="ＭＳ Ｐゴシック" pitchFamily="34" charset="-128"/>
              </a:rPr>
              <a:t>Meaningful use of NASA Earth observations - really highlight their application!</a:t>
            </a:r>
          </a:p>
          <a:p>
            <a:pPr marL="457200" indent="-457200" fontAlgn="base">
              <a:spcAft>
                <a:spcPts val="1200"/>
              </a:spcAft>
              <a:buFont typeface="+mj-lt"/>
              <a:buAutoNum type="arabicPeriod"/>
            </a:pPr>
            <a:r>
              <a:rPr lang="en-US" sz="1800" dirty="0" smtClean="0">
                <a:solidFill>
                  <a:schemeClr val="tx2">
                    <a:lumMod val="75000"/>
                  </a:schemeClr>
                </a:solidFill>
                <a:ea typeface="ＭＳ Ｐゴシック" pitchFamily="34" charset="-128"/>
              </a:rPr>
              <a:t>Appropriate scope of project - resolution of sensors, study </a:t>
            </a:r>
            <a:r>
              <a:rPr lang="en-US" sz="1800" dirty="0">
                <a:solidFill>
                  <a:schemeClr val="tx2">
                    <a:lumMod val="75000"/>
                  </a:schemeClr>
                </a:solidFill>
                <a:ea typeface="ＭＳ Ｐゴシック" pitchFamily="34" charset="-128"/>
              </a:rPr>
              <a:t>area size, team size, </a:t>
            </a:r>
            <a:r>
              <a:rPr lang="en-US" sz="1800" dirty="0" smtClean="0">
                <a:solidFill>
                  <a:schemeClr val="tx2">
                    <a:lumMod val="75000"/>
                  </a:schemeClr>
                </a:solidFill>
                <a:ea typeface="ＭＳ Ｐゴシック" pitchFamily="34" charset="-128"/>
              </a:rPr>
              <a:t>amount of work to be accomplished, etc.</a:t>
            </a:r>
            <a:endParaRPr lang="en-US" sz="1800" dirty="0">
              <a:solidFill>
                <a:schemeClr val="tx2">
                  <a:lumMod val="75000"/>
                </a:schemeClr>
              </a:solidFill>
              <a:ea typeface="ＭＳ Ｐゴシック" pitchFamily="34" charset="-128"/>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5400000">
            <a:off x="-129507" y="1919948"/>
            <a:ext cx="4702559" cy="3801943"/>
          </a:xfrm>
          <a:prstGeom prst="rect">
            <a:avLst/>
          </a:prstGeom>
        </p:spPr>
      </p:pic>
    </p:spTree>
    <p:extLst>
      <p:ext uri="{BB962C8B-B14F-4D97-AF65-F5344CB8AC3E}">
        <p14:creationId xmlns:p14="http://schemas.microsoft.com/office/powerpoint/2010/main" val="59638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Preview Telecons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Timeline - takes the place of the national telecon the week before the term begins</a:t>
            </a:r>
          </a:p>
          <a:p>
            <a:r>
              <a:rPr lang="en-US" dirty="0" smtClean="0"/>
              <a:t>Feel free to invite advisors</a:t>
            </a:r>
          </a:p>
          <a:p>
            <a:r>
              <a:rPr lang="en-US" dirty="0" smtClean="0"/>
              <a:t>Benefits: 	</a:t>
            </a:r>
          </a:p>
          <a:p>
            <a:pPr lvl="1"/>
            <a:r>
              <a:rPr lang="en-US" dirty="0" smtClean="0"/>
              <a:t>See a synoptic overview of the upcoming term’s projects</a:t>
            </a:r>
          </a:p>
          <a:p>
            <a:pPr lvl="1"/>
            <a:r>
              <a:rPr lang="en-US" dirty="0" smtClean="0"/>
              <a:t>Identify projects that may have similarities with yours</a:t>
            </a:r>
          </a:p>
          <a:p>
            <a:pPr lvl="2"/>
            <a:r>
              <a:rPr lang="en-US" dirty="0" smtClean="0"/>
              <a:t>Satellite data/models usage</a:t>
            </a:r>
          </a:p>
          <a:p>
            <a:pPr lvl="2"/>
            <a:r>
              <a:rPr lang="en-US" dirty="0" smtClean="0"/>
              <a:t>Study areas</a:t>
            </a:r>
          </a:p>
          <a:p>
            <a:pPr lvl="2"/>
            <a:r>
              <a:rPr lang="en-US" dirty="0" smtClean="0"/>
              <a:t>Partner organizations</a:t>
            </a:r>
          </a:p>
          <a:p>
            <a:pPr lvl="2"/>
            <a:r>
              <a:rPr lang="en-US" dirty="0" smtClean="0"/>
              <a:t>Methodologies</a:t>
            </a:r>
          </a:p>
          <a:p>
            <a:pPr lvl="1"/>
            <a:r>
              <a:rPr lang="en-US" dirty="0" smtClean="0"/>
              <a:t>Be able to coordinate communication between your teams and other nodes teams</a:t>
            </a:r>
            <a:endParaRPr lang="en-US" dirty="0"/>
          </a:p>
          <a:p>
            <a:endParaRPr lang="en-US" dirty="0"/>
          </a:p>
          <a:p>
            <a:endParaRPr lang="en-US" dirty="0"/>
          </a:p>
        </p:txBody>
      </p:sp>
    </p:spTree>
    <p:extLst>
      <p:ext uri="{BB962C8B-B14F-4D97-AF65-F5344CB8AC3E}">
        <p14:creationId xmlns:p14="http://schemas.microsoft.com/office/powerpoint/2010/main" val="1640876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a:t>
            </a:r>
            <a:endParaRPr lang="en-US" dirty="0"/>
          </a:p>
        </p:txBody>
      </p:sp>
      <p:sp>
        <p:nvSpPr>
          <p:cNvPr id="3" name="Content Placeholder 2"/>
          <p:cNvSpPr>
            <a:spLocks noGrp="1"/>
          </p:cNvSpPr>
          <p:nvPr>
            <p:ph sz="quarter" idx="1"/>
          </p:nvPr>
        </p:nvSpPr>
        <p:spPr>
          <a:xfrm>
            <a:off x="301752" y="1527048"/>
            <a:ext cx="3660648" cy="4572000"/>
          </a:xfrm>
        </p:spPr>
        <p:txBody>
          <a:bodyPr>
            <a:normAutofit/>
          </a:bodyPr>
          <a:lstStyle/>
          <a:p>
            <a:pPr>
              <a:spcBef>
                <a:spcPts val="0"/>
              </a:spcBef>
              <a:spcAft>
                <a:spcPts val="2400"/>
              </a:spcAft>
            </a:pPr>
            <a:r>
              <a:rPr lang="en-US" sz="2000" dirty="0" smtClean="0"/>
              <a:t>Mandatory &amp; optional deliverables</a:t>
            </a:r>
          </a:p>
          <a:p>
            <a:pPr>
              <a:spcBef>
                <a:spcPts val="0"/>
              </a:spcBef>
              <a:spcAft>
                <a:spcPts val="2400"/>
              </a:spcAft>
            </a:pPr>
            <a:r>
              <a:rPr lang="en-US" sz="2000" dirty="0" smtClean="0"/>
              <a:t>Deadlines - set by NPO prior to each term, CL can set parallel deadlines ahead of the NPO deadlines for CL review</a:t>
            </a:r>
          </a:p>
          <a:p>
            <a:pPr>
              <a:spcBef>
                <a:spcPts val="0"/>
              </a:spcBef>
              <a:spcAft>
                <a:spcPts val="2400"/>
              </a:spcAft>
            </a:pPr>
            <a:r>
              <a:rPr lang="en-US" sz="2000" dirty="0" smtClean="0"/>
              <a:t>Submission process - DEVELOPedia, large files through NASA LFT or Google</a:t>
            </a: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12413" y="1501140"/>
            <a:ext cx="4053609" cy="246126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51671" y="3581399"/>
            <a:ext cx="2049561" cy="2636795"/>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87510" y="2776279"/>
            <a:ext cx="2039052" cy="3266093"/>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959858">
            <a:off x="6879828" y="2782118"/>
            <a:ext cx="1682142" cy="21712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84156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DEVELOP</a:t>
            </a:r>
            <a:endParaRPr lang="en-US" dirty="0"/>
          </a:p>
        </p:txBody>
      </p:sp>
      <p:sp>
        <p:nvSpPr>
          <p:cNvPr id="3" name="Text Placeholder 2"/>
          <p:cNvSpPr>
            <a:spLocks noGrp="1"/>
          </p:cNvSpPr>
          <p:nvPr>
            <p:ph type="body" idx="2"/>
          </p:nvPr>
        </p:nvSpPr>
        <p:spPr/>
        <p:txBody>
          <a:bodyPr/>
          <a:lstStyle/>
          <a:p>
            <a:r>
              <a:rPr lang="en-US" dirty="0" smtClean="0"/>
              <a:t>History</a:t>
            </a:r>
          </a:p>
          <a:p>
            <a:r>
              <a:rPr lang="en-US" dirty="0"/>
              <a:t>NASA </a:t>
            </a:r>
            <a:r>
              <a:rPr lang="en-US" dirty="0" smtClean="0"/>
              <a:t>Personnel &amp; Hierarchy</a:t>
            </a:r>
            <a:endParaRPr lang="en-US" dirty="0"/>
          </a:p>
          <a:p>
            <a:r>
              <a:rPr lang="en-US" dirty="0"/>
              <a:t>Management Team</a:t>
            </a:r>
          </a:p>
          <a:p>
            <a:r>
              <a:rPr lang="en-US" dirty="0" smtClean="0"/>
              <a:t>Elevator Speech </a:t>
            </a:r>
          </a:p>
          <a:p>
            <a:r>
              <a:rPr lang="en-US" dirty="0" smtClean="0"/>
              <a:t>Locations</a:t>
            </a:r>
          </a:p>
          <a:p>
            <a:endParaRPr lang="en-US" dirty="0"/>
          </a:p>
        </p:txBody>
      </p:sp>
      <p:pic>
        <p:nvPicPr>
          <p:cNvPr id="5" name="Content Placeholder 4"/>
          <p:cNvPicPr>
            <a:picLocks noGrp="1" noChangeAspect="1"/>
          </p:cNvPicPr>
          <p:nvPr>
            <p:ph sz="quarter" idx="1"/>
          </p:nvPr>
        </p:nvPicPr>
        <p:blipFill>
          <a:blip r:embed="rId2" cstate="screen">
            <a:extLst>
              <a:ext uri="{28A0092B-C50C-407E-A947-70E740481C1C}">
                <a14:useLocalDpi xmlns:a14="http://schemas.microsoft.com/office/drawing/2010/main"/>
              </a:ext>
            </a:extLst>
          </a:blip>
          <a:stretch>
            <a:fillRect/>
          </a:stretch>
        </p:blipFill>
        <p:spPr>
          <a:xfrm>
            <a:off x="2895600" y="609600"/>
            <a:ext cx="6096000" cy="5791200"/>
          </a:xfrm>
        </p:spPr>
      </p:pic>
    </p:spTree>
    <p:extLst>
      <p:ext uri="{BB962C8B-B14F-4D97-AF65-F5344CB8AC3E}">
        <p14:creationId xmlns:p14="http://schemas.microsoft.com/office/powerpoint/2010/main" val="3775963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Deliverables</a:t>
            </a:r>
            <a:endParaRPr lang="en-US" dirty="0"/>
          </a:p>
        </p:txBody>
      </p:sp>
      <p:sp>
        <p:nvSpPr>
          <p:cNvPr id="3" name="Content Placeholder 6"/>
          <p:cNvSpPr txBox="1">
            <a:spLocks/>
          </p:cNvSpPr>
          <p:nvPr/>
        </p:nvSpPr>
        <p:spPr>
          <a:xfrm>
            <a:off x="381000" y="1676400"/>
            <a:ext cx="3657600" cy="1143000"/>
          </a:xfrm>
          <a:prstGeom prst="rect">
            <a:avLst/>
          </a:prstGeom>
          <a:ln>
            <a:solidFill>
              <a:schemeClr val="tx1"/>
            </a:solidFill>
            <a:prstDash val="dash"/>
          </a:ln>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Font typeface="Wingdings 2"/>
              <a:buNone/>
            </a:pPr>
            <a:r>
              <a:rPr lang="en-US" sz="1600" b="1" dirty="0" smtClean="0">
                <a:solidFill>
                  <a:srgbClr val="003366"/>
                </a:solidFill>
              </a:rPr>
              <a:t>Project Summary</a:t>
            </a:r>
          </a:p>
          <a:p>
            <a:pPr marL="0" indent="0" algn="just">
              <a:buFont typeface="Wingdings 2"/>
              <a:buNone/>
            </a:pPr>
            <a:r>
              <a:rPr lang="en-US" sz="900" dirty="0" smtClean="0"/>
              <a:t>Digestible compilation of project information. </a:t>
            </a:r>
          </a:p>
          <a:p>
            <a:pPr marL="0" indent="0" algn="just">
              <a:buFont typeface="Wingdings 2"/>
              <a:buNone/>
            </a:pPr>
            <a:r>
              <a:rPr lang="en-US" sz="900" b="1" u="sng" dirty="0" smtClean="0"/>
              <a:t>Use</a:t>
            </a:r>
            <a:r>
              <a:rPr lang="en-US" sz="900" dirty="0" smtClean="0"/>
              <a:t>: reporting and outreach materials, project booklets, annual reports, close out presentations, quarterly program reviews, monthly status reports, the virtual poster session, and content for DEVELOPedia page. </a:t>
            </a:r>
          </a:p>
        </p:txBody>
      </p:sp>
      <p:sp>
        <p:nvSpPr>
          <p:cNvPr id="4" name="Content Placeholder 6"/>
          <p:cNvSpPr txBox="1">
            <a:spLocks/>
          </p:cNvSpPr>
          <p:nvPr/>
        </p:nvSpPr>
        <p:spPr>
          <a:xfrm>
            <a:off x="381000" y="4724400"/>
            <a:ext cx="3657600" cy="1447800"/>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sz="1600" b="1" dirty="0">
                <a:solidFill>
                  <a:srgbClr val="003366"/>
                </a:solidFill>
              </a:rPr>
              <a:t>Poster</a:t>
            </a:r>
            <a:endParaRPr lang="en-US" sz="1800" b="1" dirty="0">
              <a:solidFill>
                <a:srgbClr val="003366"/>
              </a:solidFill>
            </a:endParaRPr>
          </a:p>
          <a:p>
            <a:pPr marL="0" lvl="0" indent="0" algn="just">
              <a:spcBef>
                <a:spcPts val="0"/>
              </a:spcBef>
              <a:buNone/>
            </a:pPr>
            <a:r>
              <a:rPr lang="en-US" sz="900" dirty="0" smtClean="0">
                <a:solidFill>
                  <a:prstClr val="black"/>
                </a:solidFill>
              </a:rPr>
              <a:t>Visual display of </a:t>
            </a:r>
            <a:r>
              <a:rPr lang="en-US" sz="900" dirty="0">
                <a:solidFill>
                  <a:prstClr val="black"/>
                </a:solidFill>
              </a:rPr>
              <a:t>the project and its </a:t>
            </a:r>
            <a:r>
              <a:rPr lang="en-US" sz="900" dirty="0" smtClean="0">
                <a:solidFill>
                  <a:prstClr val="black"/>
                </a:solidFill>
              </a:rPr>
              <a:t>results in one overview. Content </a:t>
            </a:r>
            <a:r>
              <a:rPr lang="en-US" sz="900" dirty="0">
                <a:solidFill>
                  <a:prstClr val="black"/>
                </a:solidFill>
              </a:rPr>
              <a:t>is </a:t>
            </a:r>
            <a:r>
              <a:rPr lang="en-US" sz="900" dirty="0" smtClean="0">
                <a:solidFill>
                  <a:prstClr val="black"/>
                </a:solidFill>
              </a:rPr>
              <a:t>often the </a:t>
            </a:r>
            <a:r>
              <a:rPr lang="en-US" sz="900" dirty="0">
                <a:solidFill>
                  <a:prstClr val="black"/>
                </a:solidFill>
              </a:rPr>
              <a:t>same/similar to the presentation content. Posters are presented </a:t>
            </a:r>
            <a:r>
              <a:rPr lang="en-US" sz="900" dirty="0" smtClean="0">
                <a:solidFill>
                  <a:prstClr val="black"/>
                </a:solidFill>
              </a:rPr>
              <a:t>in a variety of venues. Creating a successful poster to demonstrate results is great skill and a standard practice in science. </a:t>
            </a:r>
          </a:p>
          <a:p>
            <a:pPr marL="0" lvl="0" indent="0" algn="just">
              <a:spcBef>
                <a:spcPts val="0"/>
              </a:spcBef>
              <a:buNone/>
            </a:pPr>
            <a:r>
              <a:rPr lang="en-US" sz="900" b="1" u="sng" dirty="0" smtClean="0">
                <a:solidFill>
                  <a:prstClr val="black"/>
                </a:solidFill>
              </a:rPr>
              <a:t>Use</a:t>
            </a:r>
            <a:r>
              <a:rPr lang="en-US" sz="900" dirty="0" smtClean="0">
                <a:solidFill>
                  <a:prstClr val="black"/>
                </a:solidFill>
              </a:rPr>
              <a:t>: </a:t>
            </a:r>
            <a:r>
              <a:rPr lang="en-US" sz="900" dirty="0">
                <a:solidFill>
                  <a:prstClr val="black"/>
                </a:solidFill>
              </a:rPr>
              <a:t>close-out </a:t>
            </a:r>
            <a:r>
              <a:rPr lang="en-US" sz="900" dirty="0" smtClean="0">
                <a:solidFill>
                  <a:prstClr val="black"/>
                </a:solidFill>
              </a:rPr>
              <a:t>events, conferences, meetings, improving science communication and presentation skills of participants, etc.</a:t>
            </a:r>
            <a:endParaRPr lang="en-US" sz="900" dirty="0">
              <a:solidFill>
                <a:prstClr val="black"/>
              </a:solidFill>
            </a:endParaRPr>
          </a:p>
        </p:txBody>
      </p:sp>
      <p:sp>
        <p:nvSpPr>
          <p:cNvPr id="5" name="Content Placeholder 6"/>
          <p:cNvSpPr txBox="1">
            <a:spLocks/>
          </p:cNvSpPr>
          <p:nvPr/>
        </p:nvSpPr>
        <p:spPr>
          <a:xfrm>
            <a:off x="4267200" y="1676400"/>
            <a:ext cx="4495800" cy="2133600"/>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sz="1600" b="1" dirty="0">
                <a:solidFill>
                  <a:srgbClr val="003366"/>
                </a:solidFill>
              </a:rPr>
              <a:t>Tech Paper</a:t>
            </a:r>
          </a:p>
          <a:p>
            <a:pPr marL="0" indent="0" algn="just">
              <a:spcBef>
                <a:spcPts val="0"/>
              </a:spcBef>
              <a:buNone/>
            </a:pPr>
            <a:r>
              <a:rPr lang="en-US" sz="900" dirty="0">
                <a:solidFill>
                  <a:prstClr val="black"/>
                </a:solidFill>
              </a:rPr>
              <a:t>Provides a synopsis of the project with technical details for partners and future DEVELOP teams to replicate and understand. </a:t>
            </a:r>
            <a:r>
              <a:rPr lang="en-US" sz="900" dirty="0" smtClean="0">
                <a:solidFill>
                  <a:prstClr val="black"/>
                </a:solidFill>
              </a:rPr>
              <a:t>Methods should be the focus. It </a:t>
            </a:r>
            <a:r>
              <a:rPr lang="en-US" sz="900" dirty="0">
                <a:solidFill>
                  <a:prstClr val="black"/>
                </a:solidFill>
              </a:rPr>
              <a:t>should be no longer than </a:t>
            </a:r>
            <a:r>
              <a:rPr lang="en-US" sz="900" dirty="0" smtClean="0">
                <a:solidFill>
                  <a:prstClr val="black"/>
                </a:solidFill>
              </a:rPr>
              <a:t>12 pages and use </a:t>
            </a:r>
            <a:r>
              <a:rPr lang="en-US" sz="900" dirty="0">
                <a:solidFill>
                  <a:prstClr val="black"/>
                </a:solidFill>
              </a:rPr>
              <a:t>the template unless permission </a:t>
            </a:r>
            <a:r>
              <a:rPr lang="en-US" sz="900" dirty="0" smtClean="0">
                <a:solidFill>
                  <a:prstClr val="black"/>
                </a:solidFill>
              </a:rPr>
              <a:t>is previously </a:t>
            </a:r>
            <a:r>
              <a:rPr lang="en-US" sz="900" dirty="0">
                <a:solidFill>
                  <a:prstClr val="black"/>
                </a:solidFill>
              </a:rPr>
              <a:t>granted to use a different </a:t>
            </a:r>
            <a:r>
              <a:rPr lang="en-US" sz="900" dirty="0" smtClean="0">
                <a:solidFill>
                  <a:prstClr val="black"/>
                </a:solidFill>
              </a:rPr>
              <a:t>style. Any distribution or publications of this work must </a:t>
            </a:r>
            <a:r>
              <a:rPr lang="en-US" sz="900" dirty="0">
                <a:solidFill>
                  <a:prstClr val="black"/>
                </a:solidFill>
              </a:rPr>
              <a:t>go through NASA Export </a:t>
            </a:r>
            <a:r>
              <a:rPr lang="en-US" sz="900" dirty="0" smtClean="0">
                <a:solidFill>
                  <a:prstClr val="black"/>
                </a:solidFill>
              </a:rPr>
              <a:t>Control.</a:t>
            </a:r>
            <a:r>
              <a:rPr lang="en-US" sz="900" b="1" dirty="0">
                <a:solidFill>
                  <a:prstClr val="black"/>
                </a:solidFill>
              </a:rPr>
              <a:t> </a:t>
            </a:r>
            <a:endParaRPr lang="en-US" sz="900" b="1" dirty="0" smtClean="0">
              <a:solidFill>
                <a:prstClr val="black"/>
              </a:solidFill>
            </a:endParaRPr>
          </a:p>
          <a:p>
            <a:pPr marL="0" indent="0" algn="just">
              <a:spcBef>
                <a:spcPts val="0"/>
              </a:spcBef>
              <a:buNone/>
            </a:pPr>
            <a:r>
              <a:rPr lang="en-US" sz="900" b="1" dirty="0" smtClean="0">
                <a:solidFill>
                  <a:prstClr val="black"/>
                </a:solidFill>
              </a:rPr>
              <a:t>Innovative </a:t>
            </a:r>
            <a:r>
              <a:rPr lang="en-US" sz="900" b="1" dirty="0">
                <a:solidFill>
                  <a:prstClr val="black"/>
                </a:solidFill>
              </a:rPr>
              <a:t>Content </a:t>
            </a:r>
            <a:r>
              <a:rPr lang="en-US" sz="900" dirty="0">
                <a:solidFill>
                  <a:prstClr val="black"/>
                </a:solidFill>
              </a:rPr>
              <a:t>- </a:t>
            </a:r>
            <a:r>
              <a:rPr lang="en-US" sz="900" dirty="0" smtClean="0">
                <a:solidFill>
                  <a:prstClr val="black"/>
                </a:solidFill>
              </a:rPr>
              <a:t>DEVELOP is exploring the establishment of a micro-journal focused on applications of Earth observations. This would be an opportunity to take tech papers from successful projects and publish them. The micro-journal format requires ‘innovative content’ to make the articles interactive for the reader. Options for types of IC can be found in the template.</a:t>
            </a:r>
          </a:p>
          <a:p>
            <a:pPr marL="0" lvl="0" indent="0" algn="just">
              <a:spcBef>
                <a:spcPts val="0"/>
              </a:spcBef>
              <a:buNone/>
            </a:pPr>
            <a:r>
              <a:rPr lang="en-US" sz="900" b="1" u="sng" dirty="0" smtClean="0">
                <a:solidFill>
                  <a:prstClr val="black"/>
                </a:solidFill>
              </a:rPr>
              <a:t>Use</a:t>
            </a:r>
            <a:r>
              <a:rPr lang="en-US" sz="900" dirty="0" smtClean="0">
                <a:solidFill>
                  <a:prstClr val="black"/>
                </a:solidFill>
              </a:rPr>
              <a:t>: content for publications, provide to partners, improving technical writing skills for participants, etc.</a:t>
            </a:r>
          </a:p>
          <a:p>
            <a:pPr marL="0" lvl="0" indent="0" algn="just">
              <a:spcBef>
                <a:spcPts val="0"/>
              </a:spcBef>
              <a:buNone/>
            </a:pPr>
            <a:endParaRPr lang="en-US" sz="900" dirty="0">
              <a:solidFill>
                <a:prstClr val="black"/>
              </a:solidFill>
            </a:endParaRPr>
          </a:p>
        </p:txBody>
      </p:sp>
      <p:sp>
        <p:nvSpPr>
          <p:cNvPr id="6" name="Content Placeholder 6"/>
          <p:cNvSpPr txBox="1">
            <a:spLocks/>
          </p:cNvSpPr>
          <p:nvPr/>
        </p:nvSpPr>
        <p:spPr>
          <a:xfrm>
            <a:off x="381000" y="2971800"/>
            <a:ext cx="3657600" cy="1600200"/>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sz="1600" b="1" dirty="0">
                <a:solidFill>
                  <a:srgbClr val="003366"/>
                </a:solidFill>
              </a:rPr>
              <a:t>Presentation</a:t>
            </a:r>
            <a:endParaRPr lang="en-US" sz="1800" b="1" dirty="0">
              <a:solidFill>
                <a:srgbClr val="003366"/>
              </a:solidFill>
            </a:endParaRPr>
          </a:p>
          <a:p>
            <a:pPr marL="0" lvl="0" indent="0" algn="just">
              <a:spcBef>
                <a:spcPts val="0"/>
              </a:spcBef>
              <a:buNone/>
            </a:pPr>
            <a:r>
              <a:rPr lang="en-US" sz="900" dirty="0" smtClean="0">
                <a:solidFill>
                  <a:prstClr val="black"/>
                </a:solidFill>
              </a:rPr>
              <a:t>A </a:t>
            </a:r>
            <a:r>
              <a:rPr lang="en-US" sz="900" dirty="0">
                <a:solidFill>
                  <a:prstClr val="black"/>
                </a:solidFill>
              </a:rPr>
              <a:t>visually appealing </a:t>
            </a:r>
            <a:r>
              <a:rPr lang="en-US" sz="900" dirty="0" smtClean="0">
                <a:solidFill>
                  <a:prstClr val="black"/>
                </a:solidFill>
              </a:rPr>
              <a:t>means of telling the “story” of the project and provide a flow of information that carries </a:t>
            </a:r>
            <a:r>
              <a:rPr lang="en-US" sz="900" dirty="0">
                <a:solidFill>
                  <a:prstClr val="black"/>
                </a:solidFill>
              </a:rPr>
              <a:t>the viewer from </a:t>
            </a:r>
            <a:r>
              <a:rPr lang="en-US" sz="900" dirty="0" smtClean="0">
                <a:solidFill>
                  <a:prstClr val="black"/>
                </a:solidFill>
              </a:rPr>
              <a:t>abstract to conclusions</a:t>
            </a:r>
            <a:r>
              <a:rPr lang="en-US" sz="900" dirty="0">
                <a:solidFill>
                  <a:prstClr val="black"/>
                </a:solidFill>
              </a:rPr>
              <a:t>. The </a:t>
            </a:r>
            <a:r>
              <a:rPr lang="en-US" sz="900" dirty="0" smtClean="0">
                <a:solidFill>
                  <a:prstClr val="black"/>
                </a:solidFill>
              </a:rPr>
              <a:t>page structure in </a:t>
            </a:r>
            <a:r>
              <a:rPr lang="en-US" sz="900" dirty="0">
                <a:solidFill>
                  <a:prstClr val="black"/>
                </a:solidFill>
              </a:rPr>
              <a:t>the template is a guide, feel free to amend it to fit your project.</a:t>
            </a:r>
            <a:r>
              <a:rPr lang="en-US" sz="900" dirty="0" smtClean="0">
                <a:solidFill>
                  <a:prstClr val="black"/>
                </a:solidFill>
              </a:rPr>
              <a:t> </a:t>
            </a:r>
            <a:r>
              <a:rPr lang="en-US" sz="900" u="sng" dirty="0" smtClean="0">
                <a:solidFill>
                  <a:prstClr val="black"/>
                </a:solidFill>
              </a:rPr>
              <a:t>It must </a:t>
            </a:r>
            <a:r>
              <a:rPr lang="en-US" sz="900" u="sng" dirty="0">
                <a:solidFill>
                  <a:prstClr val="black"/>
                </a:solidFill>
              </a:rPr>
              <a:t>include full speaker notes</a:t>
            </a:r>
            <a:r>
              <a:rPr lang="en-US" sz="900" dirty="0">
                <a:solidFill>
                  <a:prstClr val="black"/>
                </a:solidFill>
              </a:rPr>
              <a:t>. </a:t>
            </a:r>
            <a:r>
              <a:rPr lang="en-US" sz="900" dirty="0" smtClean="0">
                <a:solidFill>
                  <a:prstClr val="black"/>
                </a:solidFill>
              </a:rPr>
              <a:t>Typical length is 6-20 slides, depending on the presentation venue.</a:t>
            </a:r>
          </a:p>
          <a:p>
            <a:pPr marL="0" lvl="0" indent="0" algn="just">
              <a:spcBef>
                <a:spcPts val="0"/>
              </a:spcBef>
              <a:buNone/>
            </a:pPr>
            <a:r>
              <a:rPr lang="en-US" sz="900" b="1" u="sng" dirty="0" smtClean="0">
                <a:solidFill>
                  <a:prstClr val="black"/>
                </a:solidFill>
              </a:rPr>
              <a:t>Use</a:t>
            </a:r>
            <a:r>
              <a:rPr lang="en-US" sz="900" dirty="0" smtClean="0">
                <a:solidFill>
                  <a:prstClr val="black"/>
                </a:solidFill>
              </a:rPr>
              <a:t>: report </a:t>
            </a:r>
            <a:r>
              <a:rPr lang="en-US" sz="900" dirty="0">
                <a:solidFill>
                  <a:prstClr val="black"/>
                </a:solidFill>
              </a:rPr>
              <a:t>to project partners, NASA </a:t>
            </a:r>
            <a:r>
              <a:rPr lang="en-US" sz="900" dirty="0" smtClean="0">
                <a:solidFill>
                  <a:prstClr val="black"/>
                </a:solidFill>
              </a:rPr>
              <a:t>HQ, conferences, improving communication of science and presentation skills of participants, etc.</a:t>
            </a:r>
            <a:endParaRPr lang="en-US" sz="900" dirty="0">
              <a:solidFill>
                <a:prstClr val="black"/>
              </a:solidFill>
            </a:endParaRPr>
          </a:p>
        </p:txBody>
      </p:sp>
      <p:sp>
        <p:nvSpPr>
          <p:cNvPr id="7" name="Content Placeholder 6"/>
          <p:cNvSpPr txBox="1">
            <a:spLocks/>
          </p:cNvSpPr>
          <p:nvPr/>
        </p:nvSpPr>
        <p:spPr>
          <a:xfrm>
            <a:off x="4267200" y="3962400"/>
            <a:ext cx="4495800" cy="2209800"/>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b="1" dirty="0" smtClean="0">
                <a:solidFill>
                  <a:srgbClr val="003366"/>
                </a:solidFill>
              </a:rPr>
              <a:t>VPS: Video &amp; Transcript</a:t>
            </a:r>
          </a:p>
          <a:p>
            <a:pPr marL="0" indent="0" algn="just">
              <a:buNone/>
            </a:pPr>
            <a:r>
              <a:rPr lang="en-US" sz="900" dirty="0"/>
              <a:t>The VPS deliverable consists of the video and full transcription of audio in the video. The transcript is mandatory, as the video must be compliant with Section 508 of the US Rehabilitation Act. Videos must not be longer than </a:t>
            </a:r>
            <a:r>
              <a:rPr lang="en-US" sz="900" dirty="0" smtClean="0"/>
              <a:t>4 </a:t>
            </a:r>
            <a:r>
              <a:rPr lang="en-US" sz="900" dirty="0"/>
              <a:t>minutes</a:t>
            </a:r>
            <a:r>
              <a:rPr lang="en-US" sz="900" dirty="0" smtClean="0"/>
              <a:t>, </a:t>
            </a:r>
            <a:r>
              <a:rPr lang="en-US" sz="900" dirty="0"/>
              <a:t>include the mandatory DEVELOP beginning and ending clips, and provide a good overview of the project. Creativity is appreciated, however “goofy” is not. A good rule of thumb is to ask yourself if you would feel comfortable sending the video to your project partners. Keep in mind that you are representing NASA</a:t>
            </a:r>
            <a:r>
              <a:rPr lang="en-US" sz="900" dirty="0" smtClean="0"/>
              <a:t>.</a:t>
            </a:r>
          </a:p>
          <a:p>
            <a:pPr marL="0" indent="0" algn="just">
              <a:buNone/>
            </a:pPr>
            <a:r>
              <a:rPr lang="en-US" sz="900" b="1" u="sng" dirty="0" smtClean="0"/>
              <a:t>Use</a:t>
            </a:r>
            <a:r>
              <a:rPr lang="en-US" sz="900" dirty="0" smtClean="0"/>
              <a:t>: Videos are the most visible outward-facing deliverable, provide potential </a:t>
            </a:r>
            <a:r>
              <a:rPr lang="en-US" sz="900" dirty="0"/>
              <a:t>partners, applicants, </a:t>
            </a:r>
            <a:r>
              <a:rPr lang="en-US" sz="900" dirty="0" smtClean="0"/>
              <a:t>etc. the type of work DEVELOP does, can be used as innovative content for the micro-journal articles, highly praised by NASA HQ, improve video-making skills of participants, and can be referenced in future job interviews, etc.</a:t>
            </a:r>
            <a:endParaRPr lang="en-US" sz="900" dirty="0"/>
          </a:p>
        </p:txBody>
      </p:sp>
    </p:spTree>
    <p:extLst>
      <p:ext uri="{BB962C8B-B14F-4D97-AF65-F5344CB8AC3E}">
        <p14:creationId xmlns:p14="http://schemas.microsoft.com/office/powerpoint/2010/main" val="2647379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&amp; Optional Deliverables</a:t>
            </a:r>
            <a:endParaRPr lang="en-US" dirty="0"/>
          </a:p>
        </p:txBody>
      </p:sp>
      <p:sp>
        <p:nvSpPr>
          <p:cNvPr id="8" name="Content Placeholder 6"/>
          <p:cNvSpPr txBox="1">
            <a:spLocks/>
          </p:cNvSpPr>
          <p:nvPr/>
        </p:nvSpPr>
        <p:spPr>
          <a:xfrm>
            <a:off x="4724400" y="2209800"/>
            <a:ext cx="4115991" cy="952500"/>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b="1" dirty="0" smtClean="0">
                <a:solidFill>
                  <a:srgbClr val="003366"/>
                </a:solidFill>
              </a:rPr>
              <a:t>Tutorial</a:t>
            </a:r>
          </a:p>
          <a:p>
            <a:pPr marL="3175" indent="0">
              <a:spcBef>
                <a:spcPts val="0"/>
              </a:spcBef>
              <a:buNone/>
            </a:pPr>
            <a:r>
              <a:rPr lang="en-US" sz="900" dirty="0" smtClean="0"/>
              <a:t>Description </a:t>
            </a:r>
            <a:r>
              <a:rPr lang="en-US" sz="900" dirty="0"/>
              <a:t>of methodologies for data acquisition, processing and </a:t>
            </a:r>
            <a:r>
              <a:rPr lang="en-US" sz="900" dirty="0" smtClean="0"/>
              <a:t>analysis; useful for hand-offs to partners/end-users and future DEVELOP teams. These are being collected for inclusion in DEVELOPedia and made available to future teams.</a:t>
            </a:r>
          </a:p>
        </p:txBody>
      </p:sp>
      <p:sp>
        <p:nvSpPr>
          <p:cNvPr id="9" name="Content Placeholder 6"/>
          <p:cNvSpPr txBox="1">
            <a:spLocks/>
          </p:cNvSpPr>
          <p:nvPr/>
        </p:nvSpPr>
        <p:spPr>
          <a:xfrm>
            <a:off x="304801" y="2209800"/>
            <a:ext cx="3809999" cy="952500"/>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sz="1600" b="1" dirty="0" smtClean="0">
                <a:solidFill>
                  <a:srgbClr val="003366"/>
                </a:solidFill>
              </a:rPr>
              <a:t>DEVELOPedia Page</a:t>
            </a:r>
            <a:endParaRPr lang="en-US" sz="1600" b="1" dirty="0">
              <a:solidFill>
                <a:srgbClr val="003366"/>
              </a:solidFill>
            </a:endParaRPr>
          </a:p>
          <a:p>
            <a:pPr marL="0" indent="0" algn="just">
              <a:buNone/>
            </a:pPr>
            <a:r>
              <a:rPr lang="en-US" sz="900" dirty="0" smtClean="0"/>
              <a:t>Home page for your project with a description and all related materials for DEVELOPers to access for perpetuity. </a:t>
            </a:r>
          </a:p>
          <a:p>
            <a:pPr marL="0" indent="0" algn="just">
              <a:buNone/>
            </a:pPr>
            <a:r>
              <a:rPr lang="en-US" sz="900" b="1" u="sng" dirty="0" smtClean="0"/>
              <a:t>Use</a:t>
            </a:r>
            <a:r>
              <a:rPr lang="en-US" sz="900" dirty="0" smtClean="0"/>
              <a:t>: Future DEVELOP teams understanding your projects, gaining lessons learned, identifying methods used, etc. </a:t>
            </a:r>
            <a:endParaRPr lang="en-US" sz="900" dirty="0"/>
          </a:p>
        </p:txBody>
      </p:sp>
      <p:sp>
        <p:nvSpPr>
          <p:cNvPr id="10" name="Content Placeholder 6"/>
          <p:cNvSpPr txBox="1">
            <a:spLocks/>
          </p:cNvSpPr>
          <p:nvPr/>
        </p:nvSpPr>
        <p:spPr>
          <a:xfrm>
            <a:off x="304801" y="3238500"/>
            <a:ext cx="3809999" cy="1333500"/>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sz="1600" b="1" dirty="0" smtClean="0">
                <a:solidFill>
                  <a:srgbClr val="003366"/>
                </a:solidFill>
              </a:rPr>
              <a:t>Software Release Forms</a:t>
            </a:r>
            <a:endParaRPr lang="en-US" sz="1600" b="1" dirty="0">
              <a:solidFill>
                <a:srgbClr val="003366"/>
              </a:solidFill>
            </a:endParaRPr>
          </a:p>
          <a:p>
            <a:pPr marL="0" indent="0" algn="just">
              <a:buNone/>
            </a:pPr>
            <a:r>
              <a:rPr lang="en-US" sz="900" dirty="0" smtClean="0"/>
              <a:t>Projects that are creating specific types of decision support tools are required by NASA to submit the tools through NASA’s Software Release Authority process before they can be disseminated outside of NASA. These projects are identified through the proposal and project summary submissions. Talk to your CL and the Geoinformatics Team to discern whether this deliverable is required.</a:t>
            </a:r>
            <a:endParaRPr lang="en-US" sz="900" dirty="0"/>
          </a:p>
        </p:txBody>
      </p:sp>
      <p:sp>
        <p:nvSpPr>
          <p:cNvPr id="11" name="TextBox 10"/>
          <p:cNvSpPr txBox="1"/>
          <p:nvPr/>
        </p:nvSpPr>
        <p:spPr>
          <a:xfrm>
            <a:off x="523638" y="1611868"/>
            <a:ext cx="3438762" cy="369332"/>
          </a:xfrm>
          <a:prstGeom prst="rect">
            <a:avLst/>
          </a:prstGeom>
          <a:noFill/>
        </p:spPr>
        <p:txBody>
          <a:bodyPr wrap="none" rtlCol="0">
            <a:spAutoFit/>
          </a:bodyPr>
          <a:lstStyle/>
          <a:p>
            <a:r>
              <a:rPr lang="en-US" dirty="0" smtClean="0"/>
              <a:t>New Mandatory Deliverables</a:t>
            </a:r>
            <a:endParaRPr lang="en-US" dirty="0"/>
          </a:p>
        </p:txBody>
      </p:sp>
      <p:sp>
        <p:nvSpPr>
          <p:cNvPr id="12" name="TextBox 11"/>
          <p:cNvSpPr txBox="1"/>
          <p:nvPr/>
        </p:nvSpPr>
        <p:spPr>
          <a:xfrm>
            <a:off x="5105400" y="1600200"/>
            <a:ext cx="3429000" cy="369332"/>
          </a:xfrm>
          <a:prstGeom prst="rect">
            <a:avLst/>
          </a:prstGeom>
          <a:noFill/>
        </p:spPr>
        <p:txBody>
          <a:bodyPr wrap="square" rtlCol="0">
            <a:spAutoFit/>
          </a:bodyPr>
          <a:lstStyle/>
          <a:p>
            <a:pPr algn="ctr"/>
            <a:r>
              <a:rPr lang="en-US" dirty="0" smtClean="0"/>
              <a:t>Optional Deliverables</a:t>
            </a:r>
            <a:endParaRPr lang="en-US" dirty="0"/>
          </a:p>
        </p:txBody>
      </p:sp>
      <p:sp>
        <p:nvSpPr>
          <p:cNvPr id="13" name="Content Placeholder 6"/>
          <p:cNvSpPr txBox="1">
            <a:spLocks/>
          </p:cNvSpPr>
          <p:nvPr/>
        </p:nvSpPr>
        <p:spPr>
          <a:xfrm>
            <a:off x="4724400" y="4953000"/>
            <a:ext cx="4115991" cy="762000"/>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b="1" dirty="0" smtClean="0">
                <a:solidFill>
                  <a:srgbClr val="003366"/>
                </a:solidFill>
              </a:rPr>
              <a:t>Imagery Gallery</a:t>
            </a:r>
          </a:p>
          <a:p>
            <a:pPr marL="3175" indent="0">
              <a:spcBef>
                <a:spcPts val="0"/>
              </a:spcBef>
              <a:buNone/>
            </a:pPr>
            <a:r>
              <a:rPr lang="en-US" sz="900" dirty="0" smtClean="0"/>
              <a:t>Used for brochures, close out print material, </a:t>
            </a:r>
            <a:r>
              <a:rPr lang="en-US" sz="900" dirty="0"/>
              <a:t>posters, presentations</a:t>
            </a:r>
            <a:r>
              <a:rPr lang="en-US" sz="900" dirty="0" smtClean="0"/>
              <a:t>, social media, etc. Compiles all the beautiful images from your project in one place for later use. Highly appreciated by NPO but optional.</a:t>
            </a:r>
          </a:p>
        </p:txBody>
      </p:sp>
      <p:sp>
        <p:nvSpPr>
          <p:cNvPr id="14" name="Content Placeholder 6"/>
          <p:cNvSpPr txBox="1">
            <a:spLocks/>
          </p:cNvSpPr>
          <p:nvPr/>
        </p:nvSpPr>
        <p:spPr>
          <a:xfrm>
            <a:off x="4724400" y="3246787"/>
            <a:ext cx="4115991" cy="639413"/>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b="1" dirty="0" smtClean="0">
                <a:solidFill>
                  <a:srgbClr val="003366"/>
                </a:solidFill>
              </a:rPr>
              <a:t>One Pager / Brochure</a:t>
            </a:r>
          </a:p>
          <a:p>
            <a:pPr marL="3175" indent="0">
              <a:spcBef>
                <a:spcPts val="0"/>
              </a:spcBef>
              <a:buNone/>
            </a:pPr>
            <a:r>
              <a:rPr lang="en-US" sz="900" dirty="0"/>
              <a:t>Useful for hand-offs and close out presentations. </a:t>
            </a:r>
            <a:r>
              <a:rPr lang="en-US" sz="900" dirty="0" smtClean="0"/>
              <a:t>Similar content to the poster and project summary with imagery included.</a:t>
            </a:r>
            <a:endParaRPr lang="en-US" sz="900" dirty="0"/>
          </a:p>
        </p:txBody>
      </p:sp>
      <p:sp>
        <p:nvSpPr>
          <p:cNvPr id="15" name="Content Placeholder 6"/>
          <p:cNvSpPr txBox="1">
            <a:spLocks/>
          </p:cNvSpPr>
          <p:nvPr/>
        </p:nvSpPr>
        <p:spPr>
          <a:xfrm>
            <a:off x="4724400" y="3962400"/>
            <a:ext cx="4115991" cy="914400"/>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b="1" dirty="0" smtClean="0">
                <a:solidFill>
                  <a:srgbClr val="003366"/>
                </a:solidFill>
              </a:rPr>
              <a:t>AGOL Map</a:t>
            </a:r>
          </a:p>
          <a:p>
            <a:pPr marL="3175" indent="0">
              <a:spcBef>
                <a:spcPts val="0"/>
              </a:spcBef>
              <a:buNone/>
            </a:pPr>
            <a:r>
              <a:rPr lang="en-US" sz="900" dirty="0" smtClean="0"/>
              <a:t>Useful for sharing w/partners/end-users, share maps with general public. Experience w/AGOL is a good resume builder</a:t>
            </a:r>
            <a:r>
              <a:rPr lang="en-US" sz="900" dirty="0" smtClean="0"/>
              <a:t>. The account is still being sorted out, so contact the Geoinformatics Team if you are interested.</a:t>
            </a:r>
            <a:endParaRPr lang="en-US" sz="900" dirty="0" smtClean="0"/>
          </a:p>
        </p:txBody>
      </p:sp>
    </p:spTree>
    <p:extLst>
      <p:ext uri="{BB962C8B-B14F-4D97-AF65-F5344CB8AC3E}">
        <p14:creationId xmlns:p14="http://schemas.microsoft.com/office/powerpoint/2010/main" val="125568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a:t>
            </a:r>
            <a:endParaRPr lang="en-US" dirty="0"/>
          </a:p>
        </p:txBody>
      </p:sp>
      <p:sp>
        <p:nvSpPr>
          <p:cNvPr id="3" name="Content Placeholder 2"/>
          <p:cNvSpPr>
            <a:spLocks noGrp="1"/>
          </p:cNvSpPr>
          <p:nvPr>
            <p:ph sz="quarter" idx="1"/>
          </p:nvPr>
        </p:nvSpPr>
        <p:spPr>
          <a:xfrm>
            <a:off x="301752" y="2667000"/>
            <a:ext cx="6022848" cy="3484435"/>
          </a:xfrm>
        </p:spPr>
        <p:txBody>
          <a:bodyPr>
            <a:noAutofit/>
          </a:bodyPr>
          <a:lstStyle/>
          <a:p>
            <a:pPr>
              <a:spcBef>
                <a:spcPts val="0"/>
              </a:spcBef>
              <a:spcAft>
                <a:spcPts val="1200"/>
              </a:spcAft>
            </a:pPr>
            <a:r>
              <a:rPr lang="en-US" sz="1800" b="1" dirty="0"/>
              <a:t>Resources available </a:t>
            </a:r>
            <a:r>
              <a:rPr lang="en-US" sz="1800" dirty="0"/>
              <a:t>- </a:t>
            </a:r>
            <a:r>
              <a:rPr lang="en-US" sz="1800" dirty="0" smtClean="0"/>
              <a:t>PC &amp; Geo Teams have </a:t>
            </a:r>
            <a:r>
              <a:rPr lang="en-US" sz="1800" dirty="0"/>
              <a:t>videos that teams can watch, open door times with PCT, DEVELOPedia for examples, etc.</a:t>
            </a:r>
          </a:p>
          <a:p>
            <a:pPr>
              <a:spcBef>
                <a:spcPts val="0"/>
              </a:spcBef>
              <a:spcAft>
                <a:spcPts val="1200"/>
              </a:spcAft>
            </a:pPr>
            <a:r>
              <a:rPr lang="en-US" sz="1800" b="1" dirty="0" smtClean="0"/>
              <a:t>Sharing work outside DEVELOP/NASA </a:t>
            </a:r>
            <a:r>
              <a:rPr lang="en-US" sz="1800" dirty="0" smtClean="0"/>
              <a:t>- export control and software release authority requirements must be met. There are new regulations for these going into FY16. </a:t>
            </a:r>
            <a:r>
              <a:rPr lang="en-US" sz="1800" u="sng" dirty="0" smtClean="0"/>
              <a:t>Contact NPO </a:t>
            </a:r>
            <a:r>
              <a:rPr lang="en-US" sz="1800" b="1" u="sng" dirty="0" smtClean="0"/>
              <a:t>before</a:t>
            </a:r>
            <a:r>
              <a:rPr lang="en-US" sz="1800" u="sng" dirty="0" smtClean="0"/>
              <a:t> anything is shared! </a:t>
            </a:r>
            <a:r>
              <a:rPr lang="en-US" sz="1800" dirty="0" smtClean="0"/>
              <a:t>Also, take into consideration the type of products you will create and the timeline involved for their approval.</a:t>
            </a:r>
            <a:endParaRPr lang="en-US" sz="1800" dirty="0"/>
          </a:p>
          <a:p>
            <a:endParaRPr lang="en-US" sz="1800"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3833" r="45923"/>
          <a:stretch/>
        </p:blipFill>
        <p:spPr>
          <a:xfrm>
            <a:off x="6553200" y="2916365"/>
            <a:ext cx="2438400" cy="3408235"/>
          </a:xfrm>
          <a:prstGeom prst="rect">
            <a:avLst/>
          </a:prstGeom>
        </p:spPr>
      </p:pic>
      <p:sp>
        <p:nvSpPr>
          <p:cNvPr id="9" name="Rectangle 8"/>
          <p:cNvSpPr/>
          <p:nvPr/>
        </p:nvSpPr>
        <p:spPr>
          <a:xfrm>
            <a:off x="304800" y="1421249"/>
            <a:ext cx="8648700" cy="1169551"/>
          </a:xfrm>
          <a:prstGeom prst="rect">
            <a:avLst/>
          </a:prstGeom>
        </p:spPr>
        <p:txBody>
          <a:bodyPr wrap="square">
            <a:spAutoFit/>
          </a:bodyPr>
          <a:lstStyle/>
          <a:p>
            <a:pPr marL="285750" indent="-285750">
              <a:spcBef>
                <a:spcPts val="0"/>
              </a:spcBef>
              <a:spcAft>
                <a:spcPts val="1200"/>
              </a:spcAft>
              <a:buFont typeface="Arial" panose="020B0604020202020204" pitchFamily="34" charset="0"/>
              <a:buChar char="•"/>
            </a:pPr>
            <a:r>
              <a:rPr lang="en-US" sz="2000" b="1" dirty="0"/>
              <a:t>Templates</a:t>
            </a:r>
            <a:r>
              <a:rPr lang="en-US" sz="2000" dirty="0"/>
              <a:t> - change each term, big revamp before each summer</a:t>
            </a:r>
          </a:p>
          <a:p>
            <a:pPr marL="285750" indent="-285750">
              <a:spcBef>
                <a:spcPts val="0"/>
              </a:spcBef>
              <a:spcAft>
                <a:spcPts val="1200"/>
              </a:spcAft>
              <a:buFont typeface="Arial" panose="020B0604020202020204" pitchFamily="34" charset="0"/>
              <a:buChar char="•"/>
            </a:pPr>
            <a:r>
              <a:rPr lang="en-US" sz="2000" b="1" dirty="0"/>
              <a:t>VPS</a:t>
            </a:r>
            <a:r>
              <a:rPr lang="en-US" sz="2000" dirty="0"/>
              <a:t> - typically launches on the F</a:t>
            </a:r>
            <a:r>
              <a:rPr lang="en-US" sz="2000" dirty="0" smtClean="0"/>
              <a:t>ull Moon </a:t>
            </a:r>
            <a:r>
              <a:rPr lang="en-US" sz="2000" dirty="0"/>
              <a:t>near the end of the term </a:t>
            </a:r>
            <a:r>
              <a:rPr lang="en-US" sz="2000" dirty="0" smtClean="0"/>
              <a:t>(yes it’s weird</a:t>
            </a:r>
            <a:r>
              <a:rPr lang="en-US" sz="2000" dirty="0"/>
              <a:t>, we know</a:t>
            </a:r>
            <a:r>
              <a:rPr lang="en-US" sz="2000" dirty="0" smtClean="0"/>
              <a:t>… it’s an Earthzine thing)</a:t>
            </a:r>
            <a:endParaRPr lang="en-US" sz="2000" dirty="0"/>
          </a:p>
        </p:txBody>
      </p:sp>
    </p:spTree>
    <p:extLst>
      <p:ext uri="{BB962C8B-B14F-4D97-AF65-F5344CB8AC3E}">
        <p14:creationId xmlns:p14="http://schemas.microsoft.com/office/powerpoint/2010/main" val="2868640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401050" cy="4952999"/>
          </a:xfrm>
        </p:spPr>
        <p:txBody>
          <a:bodyPr>
            <a:normAutofit fontScale="92500" lnSpcReduction="10000"/>
          </a:bodyPr>
          <a:lstStyle/>
          <a:p>
            <a:pPr marL="0" indent="0">
              <a:buNone/>
            </a:pPr>
            <a:r>
              <a:rPr lang="en-US" sz="1900" dirty="0" smtClean="0">
                <a:solidFill>
                  <a:schemeClr val="tx1"/>
                </a:solidFill>
              </a:rPr>
              <a:t>A </a:t>
            </a:r>
            <a:r>
              <a:rPr lang="en-US" sz="1900" dirty="0">
                <a:solidFill>
                  <a:schemeClr val="tx1"/>
                </a:solidFill>
              </a:rPr>
              <a:t>cornerstone of DEVELOP projects is the engagement of </a:t>
            </a:r>
            <a:r>
              <a:rPr lang="en-US" sz="1900" dirty="0" smtClean="0">
                <a:solidFill>
                  <a:schemeClr val="tx1"/>
                </a:solidFill>
              </a:rPr>
              <a:t>management and </a:t>
            </a:r>
            <a:r>
              <a:rPr lang="en-US" sz="1900" dirty="0">
                <a:solidFill>
                  <a:schemeClr val="tx1"/>
                </a:solidFill>
              </a:rPr>
              <a:t>policy makers who can benefit from the integration of NASA Earth observations in their decision making process. All DEVELOP projects strive to engage at least one decision-making organization to hand off project results and methodologies to</a:t>
            </a:r>
            <a:r>
              <a:rPr lang="en-US" sz="1900" dirty="0" smtClean="0">
                <a:solidFill>
                  <a:schemeClr val="tx1"/>
                </a:solidFill>
              </a:rPr>
              <a:t>.</a:t>
            </a:r>
          </a:p>
          <a:p>
            <a:endParaRPr lang="en-US" sz="1700" dirty="0" smtClean="0">
              <a:solidFill>
                <a:schemeClr val="tx1"/>
              </a:solidFill>
            </a:endParaRPr>
          </a:p>
          <a:p>
            <a:endParaRPr lang="en-US" sz="1700" dirty="0" smtClean="0">
              <a:solidFill>
                <a:schemeClr val="tx1"/>
              </a:solidFill>
            </a:endParaRPr>
          </a:p>
          <a:p>
            <a:pPr marL="0" indent="0">
              <a:spcBef>
                <a:spcPts val="0"/>
              </a:spcBef>
              <a:buNone/>
            </a:pPr>
            <a:r>
              <a:rPr lang="en-US" sz="1900" b="1" dirty="0" smtClean="0">
                <a:solidFill>
                  <a:schemeClr val="tx1"/>
                </a:solidFill>
              </a:rPr>
              <a:t>Communication  Strategies Commonly Employed:</a:t>
            </a:r>
          </a:p>
          <a:p>
            <a:endParaRPr lang="en-US" sz="1700" dirty="0" smtClean="0">
              <a:solidFill>
                <a:schemeClr val="tx1"/>
              </a:solidFill>
            </a:endParaRPr>
          </a:p>
          <a:p>
            <a:endParaRPr lang="en-US" sz="1700" dirty="0" smtClean="0">
              <a:solidFill>
                <a:schemeClr val="tx1"/>
              </a:solidFill>
            </a:endParaRPr>
          </a:p>
          <a:p>
            <a:endParaRPr lang="en-US" sz="1700" dirty="0" smtClean="0">
              <a:solidFill>
                <a:schemeClr val="tx1"/>
              </a:solidFill>
            </a:endParaRPr>
          </a:p>
          <a:p>
            <a:endParaRPr lang="en-US" sz="1700" dirty="0" smtClean="0">
              <a:solidFill>
                <a:schemeClr val="tx1"/>
              </a:solidFill>
            </a:endParaRPr>
          </a:p>
          <a:p>
            <a:endParaRPr lang="en-US" sz="1700" dirty="0" smtClean="0">
              <a:solidFill>
                <a:schemeClr val="tx1"/>
              </a:solidFill>
            </a:endParaRPr>
          </a:p>
          <a:p>
            <a:endParaRPr lang="en-US" sz="1700" dirty="0" smtClean="0">
              <a:solidFill>
                <a:schemeClr val="tx1"/>
              </a:solidFill>
            </a:endParaRPr>
          </a:p>
          <a:p>
            <a:endParaRPr lang="en-US" sz="1700" dirty="0" smtClean="0">
              <a:solidFill>
                <a:schemeClr val="tx1"/>
              </a:solidFill>
            </a:endParaRPr>
          </a:p>
          <a:p>
            <a:pPr marL="0" indent="0" algn="ctr">
              <a:buNone/>
            </a:pPr>
            <a:r>
              <a:rPr lang="en-US" sz="1900" i="1" dirty="0" smtClean="0">
                <a:solidFill>
                  <a:schemeClr val="tx1"/>
                </a:solidFill>
              </a:rPr>
              <a:t>Open communication lines with your partners, see what their needs and meeting abilities are, devise a plan, then be flexible!</a:t>
            </a:r>
          </a:p>
          <a:p>
            <a:pPr marL="0" indent="0">
              <a:buNone/>
            </a:pPr>
            <a:endParaRPr lang="en-US" sz="1900" dirty="0">
              <a:solidFill>
                <a:schemeClr val="tx1"/>
              </a:solidFill>
            </a:endParaRPr>
          </a:p>
        </p:txBody>
      </p:sp>
      <p:sp>
        <p:nvSpPr>
          <p:cNvPr id="3" name="Title 2"/>
          <p:cNvSpPr>
            <a:spLocks noGrp="1"/>
          </p:cNvSpPr>
          <p:nvPr>
            <p:ph type="title"/>
          </p:nvPr>
        </p:nvSpPr>
        <p:spPr/>
        <p:txBody>
          <a:bodyPr>
            <a:normAutofit/>
          </a:bodyPr>
          <a:lstStyle/>
          <a:p>
            <a:r>
              <a:rPr lang="en-US" dirty="0" smtClean="0"/>
              <a:t>Partner Engagement &amp; Communication</a:t>
            </a:r>
            <a:endParaRPr lang="en-US" dirty="0"/>
          </a:p>
        </p:txBody>
      </p:sp>
      <p:pic>
        <p:nvPicPr>
          <p:cNvPr id="4" name="Picture 3" descr="4193452818_decbf9b6da.jpg"/>
          <p:cNvPicPr>
            <a:picLocks noChangeAspect="1"/>
          </p:cNvPicPr>
          <p:nvPr/>
        </p:nvPicPr>
        <p:blipFill rotWithShape="1">
          <a:blip r:embed="rId2" cstate="print"/>
          <a:srcRect l="11237" r="21645"/>
          <a:stretch/>
        </p:blipFill>
        <p:spPr>
          <a:xfrm>
            <a:off x="6248400" y="2819400"/>
            <a:ext cx="2479264" cy="2460115"/>
          </a:xfrm>
          <a:prstGeom prst="rect">
            <a:avLst/>
          </a:prstGeom>
          <a:ln>
            <a:solidFill>
              <a:schemeClr val="bg1"/>
            </a:solidFill>
          </a:ln>
          <a:effectLst>
            <a:outerShdw blurRad="50800" dist="38100" dir="2700000" algn="tl" rotWithShape="0">
              <a:prstClr val="black">
                <a:alpha val="40000"/>
              </a:prstClr>
            </a:outerShdw>
          </a:effectLst>
        </p:spPr>
      </p:pic>
      <p:sp>
        <p:nvSpPr>
          <p:cNvPr id="5" name="Rectangle 4"/>
          <p:cNvSpPr/>
          <p:nvPr/>
        </p:nvSpPr>
        <p:spPr>
          <a:xfrm>
            <a:off x="685800" y="3733800"/>
            <a:ext cx="4724400" cy="1338828"/>
          </a:xfrm>
          <a:prstGeom prst="rect">
            <a:avLst/>
          </a:prstGeom>
        </p:spPr>
        <p:txBody>
          <a:bodyPr wrap="square">
            <a:spAutoFit/>
          </a:bodyPr>
          <a:lstStyle/>
          <a:p>
            <a:pPr marL="228600" lvl="0" indent="-228600">
              <a:lnSpc>
                <a:spcPct val="90000"/>
              </a:lnSpc>
              <a:buFont typeface="Arial" panose="020B0604020202020204" pitchFamily="34" charset="0"/>
              <a:buChar char="•"/>
            </a:pPr>
            <a:r>
              <a:rPr lang="en-US" dirty="0" smtClean="0"/>
              <a:t>Team-Partner greeting telecon during the first or second week</a:t>
            </a:r>
          </a:p>
          <a:p>
            <a:pPr marL="228600" lvl="0" indent="-228600">
              <a:lnSpc>
                <a:spcPct val="90000"/>
              </a:lnSpc>
              <a:buFont typeface="Arial" panose="020B0604020202020204" pitchFamily="34" charset="0"/>
              <a:buChar char="•"/>
            </a:pPr>
            <a:r>
              <a:rPr lang="en-US" dirty="0" smtClean="0"/>
              <a:t>Weekly or bi-weekly telecons &amp; emails with status updates</a:t>
            </a:r>
          </a:p>
          <a:p>
            <a:pPr marL="228600" lvl="0" indent="-228600">
              <a:lnSpc>
                <a:spcPct val="90000"/>
              </a:lnSpc>
              <a:buFont typeface="Arial" panose="020B0604020202020204" pitchFamily="34" charset="0"/>
              <a:buChar char="•"/>
            </a:pPr>
            <a:r>
              <a:rPr lang="en-US" dirty="0" smtClean="0"/>
              <a:t>Hand-off event at the end of the term</a:t>
            </a:r>
            <a:endParaRPr lang="en-US" sz="1600" dirty="0" smtClean="0"/>
          </a:p>
        </p:txBody>
      </p:sp>
    </p:spTree>
    <p:extLst>
      <p:ext uri="{BB962C8B-B14F-4D97-AF65-F5344CB8AC3E}">
        <p14:creationId xmlns:p14="http://schemas.microsoft.com/office/powerpoint/2010/main" val="2298523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20369"/>
            <a:ext cx="8401050" cy="5209031"/>
          </a:xfrm>
        </p:spPr>
        <p:txBody>
          <a:bodyPr>
            <a:noAutofit/>
          </a:bodyPr>
          <a:lstStyle/>
          <a:p>
            <a:pPr marL="0" indent="0">
              <a:spcAft>
                <a:spcPts val="600"/>
              </a:spcAft>
              <a:buNone/>
            </a:pPr>
            <a:r>
              <a:rPr lang="en-US" sz="1600" dirty="0" smtClean="0">
                <a:solidFill>
                  <a:schemeClr val="tx1"/>
                </a:solidFill>
              </a:rPr>
              <a:t>Prepare for your first team communication with your partner by compiling questions relating to the following areas. Ideally this happens ahead of the proposal writing process.</a:t>
            </a:r>
          </a:p>
          <a:p>
            <a:pPr marL="0" indent="0">
              <a:spcBef>
                <a:spcPts val="0"/>
              </a:spcBef>
              <a:buNone/>
            </a:pPr>
            <a:endParaRPr lang="en-US" sz="1200" dirty="0" smtClean="0">
              <a:solidFill>
                <a:schemeClr val="tx1"/>
              </a:solidFill>
            </a:endParaRPr>
          </a:p>
          <a:p>
            <a:pPr>
              <a:spcBef>
                <a:spcPts val="0"/>
              </a:spcBef>
              <a:buNone/>
            </a:pPr>
            <a:r>
              <a:rPr lang="en-US" sz="1600" b="1" u="sng" dirty="0" smtClean="0">
                <a:solidFill>
                  <a:schemeClr val="tx1"/>
                </a:solidFill>
              </a:rPr>
              <a:t>Community Concern or Policy</a:t>
            </a:r>
            <a:endParaRPr lang="en-US" sz="1800" b="1" dirty="0" smtClean="0">
              <a:solidFill>
                <a:schemeClr val="tx1"/>
              </a:solidFill>
            </a:endParaRPr>
          </a:p>
          <a:p>
            <a:pPr marL="282575" indent="-174625">
              <a:spcBef>
                <a:spcPts val="0"/>
              </a:spcBef>
            </a:pPr>
            <a:r>
              <a:rPr lang="en-US" sz="1400" dirty="0" smtClean="0">
                <a:solidFill>
                  <a:schemeClr val="tx1"/>
                </a:solidFill>
              </a:rPr>
              <a:t>Background, current policies, and upcoming/ongoing decisions relating to the issue at hand</a:t>
            </a:r>
          </a:p>
          <a:p>
            <a:pPr marL="282575" indent="-174625">
              <a:spcBef>
                <a:spcPts val="0"/>
              </a:spcBef>
            </a:pPr>
            <a:r>
              <a:rPr lang="en-US" sz="1400" dirty="0" smtClean="0">
                <a:solidFill>
                  <a:schemeClr val="tx1"/>
                </a:solidFill>
              </a:rPr>
              <a:t>Economic impact (ex. cost of fighting a wildfire or drought impacts to crops in a region)</a:t>
            </a:r>
          </a:p>
          <a:p>
            <a:pPr>
              <a:spcBef>
                <a:spcPts val="0"/>
              </a:spcBef>
              <a:buNone/>
            </a:pPr>
            <a:endParaRPr lang="en-US" sz="1200" b="1" u="sng" dirty="0" smtClean="0">
              <a:solidFill>
                <a:schemeClr val="tx1"/>
              </a:solidFill>
            </a:endParaRPr>
          </a:p>
          <a:p>
            <a:pPr>
              <a:spcBef>
                <a:spcPts val="0"/>
              </a:spcBef>
              <a:buNone/>
            </a:pPr>
            <a:r>
              <a:rPr lang="en-US" sz="1600" b="1" u="sng" dirty="0" smtClean="0">
                <a:solidFill>
                  <a:schemeClr val="tx1"/>
                </a:solidFill>
              </a:rPr>
              <a:t>Technology</a:t>
            </a:r>
            <a:endParaRPr lang="en-US" sz="1600" b="1" dirty="0" smtClean="0">
              <a:solidFill>
                <a:schemeClr val="tx1"/>
              </a:solidFill>
            </a:endParaRPr>
          </a:p>
          <a:p>
            <a:pPr marL="282575" indent="-174625">
              <a:spcBef>
                <a:spcPts val="0"/>
              </a:spcBef>
            </a:pPr>
            <a:r>
              <a:rPr lang="en-US" sz="1400" dirty="0" smtClean="0">
                <a:solidFill>
                  <a:schemeClr val="tx1"/>
                </a:solidFill>
              </a:rPr>
              <a:t>Do they currently use GIS and/or remote sensing?</a:t>
            </a:r>
          </a:p>
          <a:p>
            <a:pPr marL="282575" indent="-174625">
              <a:spcBef>
                <a:spcPts val="0"/>
              </a:spcBef>
            </a:pPr>
            <a:r>
              <a:rPr lang="en-US" sz="1400" dirty="0" smtClean="0">
                <a:solidFill>
                  <a:schemeClr val="tx1"/>
                </a:solidFill>
              </a:rPr>
              <a:t>What data types are they familiar with? </a:t>
            </a:r>
          </a:p>
          <a:p>
            <a:pPr marL="282575" indent="-174625">
              <a:spcBef>
                <a:spcPts val="0"/>
              </a:spcBef>
            </a:pPr>
            <a:r>
              <a:rPr lang="en-US" sz="1400" dirty="0" smtClean="0">
                <a:solidFill>
                  <a:schemeClr val="tx1"/>
                </a:solidFill>
              </a:rPr>
              <a:t>Do they have access to Arc/ENVI/</a:t>
            </a:r>
            <a:r>
              <a:rPr lang="en-US" sz="1400" dirty="0" err="1" smtClean="0">
                <a:solidFill>
                  <a:schemeClr val="tx1"/>
                </a:solidFill>
              </a:rPr>
              <a:t>Matlab</a:t>
            </a:r>
            <a:r>
              <a:rPr lang="en-US" sz="1400" dirty="0" smtClean="0">
                <a:solidFill>
                  <a:schemeClr val="tx1"/>
                </a:solidFill>
              </a:rPr>
              <a:t>/etc. or whatever software you will use? If not, would they be able to purchase it? (this can guide the team’s use of open source software)</a:t>
            </a:r>
          </a:p>
          <a:p>
            <a:pPr>
              <a:spcBef>
                <a:spcPts val="0"/>
              </a:spcBef>
              <a:buNone/>
            </a:pPr>
            <a:endParaRPr lang="en-US" sz="1200" b="1" u="sng" dirty="0" smtClean="0">
              <a:solidFill>
                <a:schemeClr val="tx1"/>
              </a:solidFill>
            </a:endParaRPr>
          </a:p>
          <a:p>
            <a:pPr>
              <a:spcBef>
                <a:spcPts val="0"/>
              </a:spcBef>
              <a:buNone/>
            </a:pPr>
            <a:r>
              <a:rPr lang="en-US" sz="1600" b="1" u="sng" dirty="0" smtClean="0">
                <a:solidFill>
                  <a:schemeClr val="tx1"/>
                </a:solidFill>
              </a:rPr>
              <a:t>Partnership and Transition</a:t>
            </a:r>
            <a:endParaRPr lang="en-US" sz="1600" b="1" dirty="0" smtClean="0">
              <a:solidFill>
                <a:schemeClr val="tx1"/>
              </a:solidFill>
            </a:endParaRPr>
          </a:p>
          <a:p>
            <a:pPr marL="282575" indent="-174625">
              <a:spcBef>
                <a:spcPts val="0"/>
              </a:spcBef>
            </a:pPr>
            <a:r>
              <a:rPr lang="en-US" sz="1400" dirty="0" smtClean="0">
                <a:solidFill>
                  <a:schemeClr val="tx1"/>
                </a:solidFill>
              </a:rPr>
              <a:t>Clarify expected level of involvement - how much can the partner interact with the team?</a:t>
            </a:r>
          </a:p>
          <a:p>
            <a:pPr marL="282575" indent="-174625">
              <a:spcBef>
                <a:spcPts val="0"/>
              </a:spcBef>
            </a:pPr>
            <a:r>
              <a:rPr lang="en-US" sz="1400" dirty="0" smtClean="0">
                <a:solidFill>
                  <a:schemeClr val="tx1"/>
                </a:solidFill>
              </a:rPr>
              <a:t>What organizations do they partner with?</a:t>
            </a:r>
          </a:p>
          <a:p>
            <a:pPr marL="282575" indent="-174625">
              <a:spcBef>
                <a:spcPts val="0"/>
              </a:spcBef>
            </a:pPr>
            <a:r>
              <a:rPr lang="en-US" sz="1400" dirty="0" smtClean="0">
                <a:solidFill>
                  <a:schemeClr val="tx1"/>
                </a:solidFill>
              </a:rPr>
              <a:t>What tutorials would be of use? What format should end-products be in to be useful?</a:t>
            </a:r>
          </a:p>
          <a:p>
            <a:pPr marL="282575" indent="-174625">
              <a:spcBef>
                <a:spcPts val="0"/>
              </a:spcBef>
            </a:pPr>
            <a:r>
              <a:rPr lang="en-US" sz="1400" dirty="0" smtClean="0">
                <a:solidFill>
                  <a:schemeClr val="tx1"/>
                </a:solidFill>
              </a:rPr>
              <a:t>What is the best transition approach? Email, telecon, </a:t>
            </a:r>
            <a:r>
              <a:rPr lang="en-US" sz="1400" dirty="0" err="1" smtClean="0">
                <a:solidFill>
                  <a:schemeClr val="tx1"/>
                </a:solidFill>
              </a:rPr>
              <a:t>videocon</a:t>
            </a:r>
            <a:r>
              <a:rPr lang="en-US" sz="1400" dirty="0" smtClean="0">
                <a:solidFill>
                  <a:schemeClr val="tx1"/>
                </a:solidFill>
              </a:rPr>
              <a:t>, in-person (consider distance for this one - if you’re 3000 miles apart choose a different option unless the partner can fund)</a:t>
            </a:r>
          </a:p>
        </p:txBody>
      </p:sp>
      <p:sp>
        <p:nvSpPr>
          <p:cNvPr id="3" name="Title 2"/>
          <p:cNvSpPr>
            <a:spLocks noGrp="1"/>
          </p:cNvSpPr>
          <p:nvPr>
            <p:ph type="title"/>
          </p:nvPr>
        </p:nvSpPr>
        <p:spPr/>
        <p:txBody>
          <a:bodyPr>
            <a:normAutofit/>
          </a:bodyPr>
          <a:lstStyle/>
          <a:p>
            <a:r>
              <a:rPr lang="en-US" dirty="0" smtClean="0"/>
              <a:t>Understanding Partner Needs</a:t>
            </a:r>
            <a:endParaRPr lang="en-US" dirty="0"/>
          </a:p>
        </p:txBody>
      </p:sp>
    </p:spTree>
    <p:extLst>
      <p:ext uri="{BB962C8B-B14F-4D97-AF65-F5344CB8AC3E}">
        <p14:creationId xmlns:p14="http://schemas.microsoft.com/office/powerpoint/2010/main" val="3043274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8401050" cy="4800601"/>
          </a:xfrm>
        </p:spPr>
        <p:txBody>
          <a:bodyPr>
            <a:normAutofit fontScale="77500" lnSpcReduction="20000"/>
          </a:bodyPr>
          <a:lstStyle/>
          <a:p>
            <a:pPr marL="285750" indent="-285750">
              <a:spcAft>
                <a:spcPts val="600"/>
              </a:spcAft>
              <a:buFont typeface="Wingdings" panose="05000000000000000000" pitchFamily="2" charset="2"/>
              <a:buChar char="ü"/>
            </a:pPr>
            <a:r>
              <a:rPr lang="en-US" sz="2000" dirty="0" smtClean="0">
                <a:solidFill>
                  <a:schemeClr val="tx1"/>
                </a:solidFill>
              </a:rPr>
              <a:t>Ensure professionalism in all interactions - you are representing yourself, your team, your advisors, your node, DEVELOP, Applied Sciences, and NASA!</a:t>
            </a:r>
          </a:p>
          <a:p>
            <a:pPr marL="285750" indent="-285750">
              <a:spcAft>
                <a:spcPts val="600"/>
              </a:spcAft>
              <a:buFont typeface="Wingdings" panose="05000000000000000000" pitchFamily="2" charset="2"/>
              <a:buChar char="ü"/>
            </a:pPr>
            <a:r>
              <a:rPr lang="en-US" sz="2000" dirty="0" smtClean="0">
                <a:solidFill>
                  <a:schemeClr val="tx1"/>
                </a:solidFill>
              </a:rPr>
              <a:t>Have a plan and schedule.</a:t>
            </a:r>
          </a:p>
          <a:p>
            <a:pPr marL="285750" indent="-285750">
              <a:spcAft>
                <a:spcPts val="600"/>
              </a:spcAft>
              <a:buFont typeface="Wingdings" panose="05000000000000000000" pitchFamily="2" charset="2"/>
              <a:buChar char="ü"/>
            </a:pPr>
            <a:r>
              <a:rPr lang="en-US" sz="2000" dirty="0" smtClean="0">
                <a:solidFill>
                  <a:schemeClr val="tx1"/>
                </a:solidFill>
              </a:rPr>
              <a:t>Be realistic in what you promise and the expectations of the partner, in fact don’t “promise” anything, but ensure the plan you are working to is clear and that there is a healthy understanding of challenges and potential obstacles/risks.</a:t>
            </a:r>
          </a:p>
          <a:p>
            <a:pPr marL="285750" indent="-285750">
              <a:spcAft>
                <a:spcPts val="600"/>
              </a:spcAft>
              <a:buFont typeface="Wingdings" panose="05000000000000000000" pitchFamily="2" charset="2"/>
              <a:buChar char="ü"/>
            </a:pPr>
            <a:r>
              <a:rPr lang="en-US" sz="2000" dirty="0" smtClean="0">
                <a:solidFill>
                  <a:schemeClr val="tx1"/>
                </a:solidFill>
              </a:rPr>
              <a:t>Clearly communicate timelines and important dates involved (proposal timelines, term dates, end of project, close out events, etc.)</a:t>
            </a:r>
          </a:p>
          <a:p>
            <a:pPr marL="285750" indent="-285750">
              <a:spcAft>
                <a:spcPts val="600"/>
              </a:spcAft>
              <a:buFont typeface="Wingdings" panose="05000000000000000000" pitchFamily="2" charset="2"/>
              <a:buChar char="ü"/>
            </a:pPr>
            <a:r>
              <a:rPr lang="en-US" sz="2000" dirty="0" smtClean="0">
                <a:solidFill>
                  <a:schemeClr val="tx1"/>
                </a:solidFill>
              </a:rPr>
              <a:t>Keep in mind the limitations of resolution (spatial and temporal) of NASA data and work within them.</a:t>
            </a:r>
          </a:p>
          <a:p>
            <a:pPr marL="285750" indent="-285750">
              <a:spcAft>
                <a:spcPts val="600"/>
              </a:spcAft>
              <a:buFont typeface="Wingdings" panose="05000000000000000000" pitchFamily="2" charset="2"/>
              <a:buChar char="ü"/>
            </a:pPr>
            <a:r>
              <a:rPr lang="en-US" sz="2000" dirty="0" smtClean="0">
                <a:solidFill>
                  <a:schemeClr val="tx1"/>
                </a:solidFill>
              </a:rPr>
              <a:t>Understand the partner’s needs - what kind of data/tools are useful, what software do they have access to, what tutorials or products would be helpful?</a:t>
            </a:r>
          </a:p>
          <a:p>
            <a:pPr marL="285750" indent="-285750">
              <a:spcAft>
                <a:spcPts val="600"/>
              </a:spcAft>
              <a:buFont typeface="Wingdings" panose="05000000000000000000" pitchFamily="2" charset="2"/>
              <a:buChar char="ü"/>
            </a:pPr>
            <a:r>
              <a:rPr lang="en-US" sz="2000" dirty="0" smtClean="0">
                <a:solidFill>
                  <a:schemeClr val="tx1"/>
                </a:solidFill>
              </a:rPr>
              <a:t>Keep communication lines open and ensure the team follows through. Generally speaking, the Project Lead should be the POC for communicating with a partner unless it is specifically delegated to another team member.</a:t>
            </a:r>
          </a:p>
          <a:p>
            <a:pPr marL="285750" indent="-285750">
              <a:spcAft>
                <a:spcPts val="600"/>
              </a:spcAft>
              <a:buFont typeface="Wingdings" panose="05000000000000000000" pitchFamily="2" charset="2"/>
              <a:buChar char="ü"/>
            </a:pPr>
            <a:r>
              <a:rPr lang="en-US" sz="2000" dirty="0" smtClean="0">
                <a:solidFill>
                  <a:schemeClr val="tx1"/>
                </a:solidFill>
              </a:rPr>
              <a:t>All emails to partners should be approved by the Center Lead and the CL should always be cc’d. This is for continuity and follow-on communication after the term.</a:t>
            </a:r>
          </a:p>
          <a:p>
            <a:endParaRPr lang="en-US" sz="2000" dirty="0">
              <a:solidFill>
                <a:schemeClr val="tx1"/>
              </a:solidFill>
            </a:endParaRPr>
          </a:p>
        </p:txBody>
      </p:sp>
      <p:sp>
        <p:nvSpPr>
          <p:cNvPr id="3" name="Title 2"/>
          <p:cNvSpPr>
            <a:spLocks noGrp="1"/>
          </p:cNvSpPr>
          <p:nvPr>
            <p:ph type="title"/>
          </p:nvPr>
        </p:nvSpPr>
        <p:spPr/>
        <p:txBody>
          <a:bodyPr>
            <a:normAutofit/>
          </a:bodyPr>
          <a:lstStyle/>
          <a:p>
            <a:r>
              <a:rPr lang="en-US" dirty="0" smtClean="0"/>
              <a:t>Checklist: Working with Partners</a:t>
            </a:r>
            <a:endParaRPr lang="en-US" dirty="0"/>
          </a:p>
        </p:txBody>
      </p:sp>
    </p:spTree>
    <p:extLst>
      <p:ext uri="{BB962C8B-B14F-4D97-AF65-F5344CB8AC3E}">
        <p14:creationId xmlns:p14="http://schemas.microsoft.com/office/powerpoint/2010/main" val="2507083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8401050" cy="4648200"/>
          </a:xfrm>
        </p:spPr>
        <p:txBody>
          <a:bodyPr>
            <a:noAutofit/>
          </a:bodyPr>
          <a:lstStyle/>
          <a:p>
            <a:pPr marL="0" indent="0">
              <a:buNone/>
            </a:pPr>
            <a:r>
              <a:rPr lang="en-US" sz="1700" dirty="0" smtClean="0">
                <a:solidFill>
                  <a:schemeClr val="tx1"/>
                </a:solidFill>
              </a:rPr>
              <a:t>A Pre-Project Partner Form was sent out before the term to gather information about partner needs and expectations. </a:t>
            </a:r>
            <a:r>
              <a:rPr lang="en-US" sz="1700" dirty="0">
                <a:solidFill>
                  <a:schemeClr val="tx1"/>
                </a:solidFill>
              </a:rPr>
              <a:t>A </a:t>
            </a:r>
            <a:r>
              <a:rPr lang="en-US" sz="1700" dirty="0" smtClean="0">
                <a:solidFill>
                  <a:schemeClr val="tx1"/>
                </a:solidFill>
              </a:rPr>
              <a:t>Post-Project </a:t>
            </a:r>
            <a:r>
              <a:rPr lang="en-US" sz="1700" dirty="0">
                <a:solidFill>
                  <a:schemeClr val="tx1"/>
                </a:solidFill>
              </a:rPr>
              <a:t>Partner Form will </a:t>
            </a:r>
            <a:r>
              <a:rPr lang="en-US" sz="1700" dirty="0" smtClean="0">
                <a:solidFill>
                  <a:schemeClr val="tx1"/>
                </a:solidFill>
              </a:rPr>
              <a:t>follow the completion of the term to collect information regarding the perceptions of success of collaborating with DEVELOP.</a:t>
            </a:r>
          </a:p>
          <a:p>
            <a:pPr marL="0" indent="0">
              <a:buNone/>
            </a:pPr>
            <a:endParaRPr lang="en-US" sz="1300" dirty="0" smtClean="0">
              <a:solidFill>
                <a:schemeClr val="tx1"/>
              </a:solidFill>
            </a:endParaRPr>
          </a:p>
          <a:p>
            <a:pPr marL="499745" lvl="1" indent="-225425"/>
            <a:r>
              <a:rPr lang="en-US" sz="1500" dirty="0" smtClean="0">
                <a:solidFill>
                  <a:schemeClr val="tx1"/>
                </a:solidFill>
              </a:rPr>
              <a:t>Were the project results and methodologies useful? </a:t>
            </a:r>
          </a:p>
          <a:p>
            <a:pPr marL="499745" lvl="1" indent="-225425"/>
            <a:r>
              <a:rPr lang="en-US" sz="1500" dirty="0" smtClean="0">
                <a:solidFill>
                  <a:schemeClr val="tx1"/>
                </a:solidFill>
              </a:rPr>
              <a:t>Was the experience a good one? </a:t>
            </a:r>
          </a:p>
          <a:p>
            <a:pPr marL="499745" lvl="1" indent="-225425"/>
            <a:r>
              <a:rPr lang="en-US" sz="1500" dirty="0" smtClean="0">
                <a:solidFill>
                  <a:schemeClr val="tx1"/>
                </a:solidFill>
              </a:rPr>
              <a:t>Is the partner using the results or methodologies in their decision-making process?</a:t>
            </a:r>
          </a:p>
          <a:p>
            <a:pPr marL="0" indent="0">
              <a:buNone/>
            </a:pPr>
            <a:endParaRPr lang="en-US" sz="1300" dirty="0" smtClean="0">
              <a:solidFill>
                <a:schemeClr val="tx1"/>
              </a:solidFill>
            </a:endParaRPr>
          </a:p>
          <a:p>
            <a:pPr marL="0" indent="0">
              <a:buNone/>
            </a:pPr>
            <a:r>
              <a:rPr lang="en-US" sz="1700" b="1" dirty="0" smtClean="0">
                <a:solidFill>
                  <a:schemeClr val="tx1"/>
                </a:solidFill>
              </a:rPr>
              <a:t>Timeline:</a:t>
            </a:r>
            <a:r>
              <a:rPr lang="en-US" sz="1700" dirty="0" smtClean="0">
                <a:solidFill>
                  <a:schemeClr val="tx1"/>
                </a:solidFill>
              </a:rPr>
              <a:t> Center Leads send out the Pre-Project survey link a couple weeks before the beginning of the term. The Post-Project survey link will be sent to partners at the end of the term. In case of a project that has multiple terms, the survey goes out following the project’s final term.</a:t>
            </a:r>
          </a:p>
          <a:p>
            <a:pPr marL="0" indent="0">
              <a:buNone/>
            </a:pPr>
            <a:endParaRPr lang="en-US" sz="1300" dirty="0" smtClean="0">
              <a:solidFill>
                <a:schemeClr val="tx1"/>
              </a:solidFill>
            </a:endParaRPr>
          </a:p>
          <a:p>
            <a:pPr marL="0" indent="0">
              <a:buNone/>
            </a:pPr>
            <a:r>
              <a:rPr lang="en-US" sz="1700" b="1" dirty="0" smtClean="0">
                <a:solidFill>
                  <a:schemeClr val="tx1"/>
                </a:solidFill>
              </a:rPr>
              <a:t>Please communicate to your partners that DEVELOP will stay in touch and send a brief survey at the end of the project’s final term.</a:t>
            </a:r>
            <a:endParaRPr lang="en-US" sz="1700" b="1" dirty="0">
              <a:solidFill>
                <a:schemeClr val="tx1"/>
              </a:solidFill>
            </a:endParaRPr>
          </a:p>
        </p:txBody>
      </p:sp>
      <p:sp>
        <p:nvSpPr>
          <p:cNvPr id="3" name="Title 2"/>
          <p:cNvSpPr>
            <a:spLocks noGrp="1"/>
          </p:cNvSpPr>
          <p:nvPr>
            <p:ph type="title"/>
          </p:nvPr>
        </p:nvSpPr>
        <p:spPr/>
        <p:txBody>
          <a:bodyPr>
            <a:normAutofit/>
          </a:bodyPr>
          <a:lstStyle/>
          <a:p>
            <a:r>
              <a:rPr lang="en-US" dirty="0" smtClean="0"/>
              <a:t>Pre- and Post-Project Partner Forms</a:t>
            </a:r>
            <a:endParaRPr lang="en-US" dirty="0"/>
          </a:p>
        </p:txBody>
      </p:sp>
    </p:spTree>
    <p:extLst>
      <p:ext uri="{BB962C8B-B14F-4D97-AF65-F5344CB8AC3E}">
        <p14:creationId xmlns:p14="http://schemas.microsoft.com/office/powerpoint/2010/main" val="3050699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 Classifications</a:t>
            </a:r>
            <a:endParaRPr lang="en-US" dirty="0"/>
          </a:p>
        </p:txBody>
      </p:sp>
      <p:sp>
        <p:nvSpPr>
          <p:cNvPr id="3" name="Content Placeholder 2"/>
          <p:cNvSpPr>
            <a:spLocks noGrp="1"/>
          </p:cNvSpPr>
          <p:nvPr>
            <p:ph sz="quarter" idx="1"/>
          </p:nvPr>
        </p:nvSpPr>
        <p:spPr>
          <a:xfrm>
            <a:off x="301752" y="1447800"/>
            <a:ext cx="8503920" cy="5026152"/>
          </a:xfrm>
        </p:spPr>
        <p:txBody>
          <a:bodyPr>
            <a:normAutofit lnSpcReduction="10000"/>
          </a:bodyPr>
          <a:lstStyle/>
          <a:p>
            <a:pPr marL="0" indent="0">
              <a:spcAft>
                <a:spcPts val="600"/>
              </a:spcAft>
              <a:buNone/>
            </a:pPr>
            <a:r>
              <a:rPr lang="en-US" sz="1700" b="1" dirty="0">
                <a:solidFill>
                  <a:schemeClr val="tx1"/>
                </a:solidFill>
              </a:rPr>
              <a:t>Partner: </a:t>
            </a:r>
            <a:r>
              <a:rPr lang="en-US" sz="1700" dirty="0">
                <a:solidFill>
                  <a:schemeClr val="tx1"/>
                </a:solidFill>
              </a:rPr>
              <a:t>Umbrella term for any outside organization DEVELOP engages with through projects, nodes, or other activities</a:t>
            </a:r>
            <a:endParaRPr lang="en-US" sz="1700" b="1" dirty="0">
              <a:solidFill>
                <a:schemeClr val="tx1"/>
              </a:solidFill>
            </a:endParaRPr>
          </a:p>
          <a:p>
            <a:pPr marL="445770" lvl="1" indent="-171450">
              <a:spcBef>
                <a:spcPts val="0"/>
              </a:spcBef>
              <a:buFont typeface="Courier New" panose="02070309020205020404" pitchFamily="49" charset="0"/>
              <a:buChar char="o"/>
            </a:pPr>
            <a:endParaRPr lang="en-US" sz="1000" b="1" dirty="0">
              <a:solidFill>
                <a:schemeClr val="tx1"/>
              </a:solidFill>
            </a:endParaRPr>
          </a:p>
          <a:p>
            <a:pPr marL="0" lvl="1" indent="0" algn="ctr">
              <a:spcAft>
                <a:spcPts val="600"/>
              </a:spcAft>
              <a:buNone/>
            </a:pPr>
            <a:r>
              <a:rPr lang="en-US" sz="1700" u="sng" dirty="0" smtClean="0">
                <a:solidFill>
                  <a:schemeClr val="tx1"/>
                </a:solidFill>
              </a:rPr>
              <a:t>2 Types </a:t>
            </a:r>
            <a:r>
              <a:rPr lang="en-US" sz="1700" u="sng" dirty="0">
                <a:solidFill>
                  <a:schemeClr val="tx1"/>
                </a:solidFill>
              </a:rPr>
              <a:t>of </a:t>
            </a:r>
            <a:r>
              <a:rPr lang="en-US" sz="1700" u="sng" dirty="0" smtClean="0">
                <a:solidFill>
                  <a:schemeClr val="tx1"/>
                </a:solidFill>
              </a:rPr>
              <a:t>Partners:</a:t>
            </a:r>
            <a:r>
              <a:rPr lang="en-US" sz="1700" dirty="0" smtClean="0">
                <a:solidFill>
                  <a:schemeClr val="tx1"/>
                </a:solidFill>
              </a:rPr>
              <a:t> differences lie in use of the project results/methods in decision making.</a:t>
            </a:r>
            <a:endParaRPr lang="en-US" sz="1700" b="1" dirty="0">
              <a:solidFill>
                <a:schemeClr val="tx1"/>
              </a:solidFill>
            </a:endParaRPr>
          </a:p>
          <a:p>
            <a:pPr marL="285750" lvl="1" indent="-171450">
              <a:spcAft>
                <a:spcPts val="600"/>
              </a:spcAft>
              <a:buFont typeface="Courier New" panose="02070309020205020404" pitchFamily="49" charset="0"/>
              <a:buChar char="o"/>
            </a:pPr>
            <a:r>
              <a:rPr lang="en-US" sz="1300" b="1" dirty="0">
                <a:solidFill>
                  <a:schemeClr val="tx1"/>
                </a:solidFill>
              </a:rPr>
              <a:t>End-User:</a:t>
            </a:r>
            <a:r>
              <a:rPr lang="en-US" sz="1300" dirty="0">
                <a:solidFill>
                  <a:schemeClr val="tx1"/>
                </a:solidFill>
              </a:rPr>
              <a:t> Organization or individual that receives results and methodologies from DEVELOP (either directly from a DEVELOP project team or through a collaborator/boundary organization) and can </a:t>
            </a:r>
            <a:r>
              <a:rPr lang="en-US" sz="1300" u="sng" dirty="0">
                <a:solidFill>
                  <a:schemeClr val="tx1"/>
                </a:solidFill>
              </a:rPr>
              <a:t>use the project’s products or methodologies to make a decision or policy</a:t>
            </a:r>
            <a:r>
              <a:rPr lang="en-US" sz="1300" dirty="0">
                <a:solidFill>
                  <a:schemeClr val="tx1"/>
                </a:solidFill>
              </a:rPr>
              <a:t>. They may also provide some kind of resources (advising, data, model, software, funding, etc.), but it is not required. </a:t>
            </a:r>
            <a:r>
              <a:rPr lang="en-US" sz="1300" i="1" dirty="0">
                <a:solidFill>
                  <a:schemeClr val="tx1"/>
                </a:solidFill>
              </a:rPr>
              <a:t>Ex. The Texas Forest Service’s Predictive Services that can use the products/methodologies from the DEVELOP project in their risk mapping creation.</a:t>
            </a:r>
            <a:endParaRPr lang="en-US" sz="1300" b="1" dirty="0">
              <a:solidFill>
                <a:schemeClr val="tx1"/>
              </a:solidFill>
            </a:endParaRPr>
          </a:p>
          <a:p>
            <a:pPr marL="285750" lvl="1" indent="-171450">
              <a:spcAft>
                <a:spcPts val="600"/>
              </a:spcAft>
              <a:buFont typeface="Courier New" panose="02070309020205020404" pitchFamily="49" charset="0"/>
              <a:buChar char="o"/>
            </a:pPr>
            <a:r>
              <a:rPr lang="en-US" sz="1300" b="1" dirty="0">
                <a:solidFill>
                  <a:schemeClr val="tx1"/>
                </a:solidFill>
              </a:rPr>
              <a:t>Collaborator: </a:t>
            </a:r>
            <a:r>
              <a:rPr lang="en-US" sz="1300" dirty="0">
                <a:solidFill>
                  <a:schemeClr val="tx1"/>
                </a:solidFill>
              </a:rPr>
              <a:t>Organization or individual that works directly with a DEVELOP project team and provides some kind of leveraged resource (advising, data, model, software, funding, etc.), but are </a:t>
            </a:r>
            <a:r>
              <a:rPr lang="en-US" sz="1300" u="sng" dirty="0">
                <a:solidFill>
                  <a:schemeClr val="tx1"/>
                </a:solidFill>
              </a:rPr>
              <a:t>not actually using the project’s products or methodologies to make a decision or policy</a:t>
            </a:r>
            <a:r>
              <a:rPr lang="en-US" sz="1300" dirty="0">
                <a:solidFill>
                  <a:schemeClr val="tx1"/>
                </a:solidFill>
              </a:rPr>
              <a:t>. </a:t>
            </a:r>
            <a:r>
              <a:rPr lang="en-US" sz="1300" i="1" dirty="0">
                <a:solidFill>
                  <a:schemeClr val="tx1"/>
                </a:solidFill>
              </a:rPr>
              <a:t>Ex. A researcher from a university who provides a team with an ancillary dataset to validate their results.</a:t>
            </a:r>
          </a:p>
          <a:p>
            <a:pPr marL="285750" lvl="1" indent="-171450">
              <a:spcAft>
                <a:spcPts val="600"/>
              </a:spcAft>
              <a:buFont typeface="Courier New" panose="02070309020205020404" pitchFamily="49" charset="0"/>
              <a:buChar char="o"/>
            </a:pPr>
            <a:r>
              <a:rPr lang="en-US" sz="1300" b="1" dirty="0" smtClean="0">
                <a:solidFill>
                  <a:schemeClr val="tx1"/>
                </a:solidFill>
              </a:rPr>
              <a:t>Additional classifier : </a:t>
            </a:r>
          </a:p>
          <a:p>
            <a:pPr marL="560070" lvl="2" indent="-171450">
              <a:spcAft>
                <a:spcPts val="600"/>
              </a:spcAft>
              <a:buFont typeface="Courier New" panose="02070309020205020404" pitchFamily="49" charset="0"/>
              <a:buChar char="o"/>
            </a:pPr>
            <a:r>
              <a:rPr lang="en-US" sz="1100" b="1" dirty="0" smtClean="0">
                <a:solidFill>
                  <a:schemeClr val="tx1"/>
                </a:solidFill>
              </a:rPr>
              <a:t>Boundary </a:t>
            </a:r>
            <a:r>
              <a:rPr lang="en-US" sz="1100" b="1" dirty="0">
                <a:solidFill>
                  <a:schemeClr val="tx1"/>
                </a:solidFill>
              </a:rPr>
              <a:t>Organization:</a:t>
            </a:r>
            <a:r>
              <a:rPr lang="en-US" sz="1100" dirty="0">
                <a:solidFill>
                  <a:schemeClr val="tx1"/>
                </a:solidFill>
              </a:rPr>
              <a:t> </a:t>
            </a:r>
            <a:r>
              <a:rPr lang="en-US" sz="1100" dirty="0" smtClean="0">
                <a:solidFill>
                  <a:schemeClr val="tx1"/>
                </a:solidFill>
              </a:rPr>
              <a:t>In addition to either being a </a:t>
            </a:r>
            <a:r>
              <a:rPr lang="en-US" sz="1100" dirty="0" smtClean="0">
                <a:solidFill>
                  <a:schemeClr val="tx1"/>
                </a:solidFill>
              </a:rPr>
              <a:t>Collaborator or End-User, an o</a:t>
            </a:r>
            <a:r>
              <a:rPr lang="en-US" sz="1100" dirty="0" smtClean="0">
                <a:solidFill>
                  <a:schemeClr val="tx1"/>
                </a:solidFill>
              </a:rPr>
              <a:t>rganization </a:t>
            </a:r>
            <a:r>
              <a:rPr lang="en-US" sz="1100" dirty="0">
                <a:solidFill>
                  <a:schemeClr val="tx1"/>
                </a:solidFill>
              </a:rPr>
              <a:t>or individual that disseminates the project’s results to other end-users, decision makers, policy-makers, etc</a:t>
            </a:r>
            <a:r>
              <a:rPr lang="en-US" sz="1100" dirty="0" smtClean="0">
                <a:solidFill>
                  <a:schemeClr val="tx1"/>
                </a:solidFill>
              </a:rPr>
              <a:t>. can be distinguished as a Boundary organization. This classification is in addition to the two types listed above. </a:t>
            </a:r>
            <a:r>
              <a:rPr lang="en-US" sz="1100" dirty="0">
                <a:solidFill>
                  <a:schemeClr val="tx1"/>
                </a:solidFill>
              </a:rPr>
              <a:t>The Applied Sciences Program defines a boundary organization as “an organization outside of your own that broadens your reach across the boundary into the operational domain (i.e. policymakers, decision makers, and other key stakeholders).” </a:t>
            </a:r>
            <a:r>
              <a:rPr lang="en-US" sz="1100" i="1" dirty="0">
                <a:solidFill>
                  <a:schemeClr val="tx1"/>
                </a:solidFill>
              </a:rPr>
              <a:t>Ex. The Smithsonian Conservation Biology Institute works with local groups in Myanmar and helped DEVELOP disseminate results from the Myanmar Ecological Forecasting project to those in-country groups.</a:t>
            </a:r>
            <a:endParaRPr lang="en-US" sz="1100" dirty="0">
              <a:solidFill>
                <a:schemeClr val="tx1"/>
              </a:solidFill>
            </a:endParaRPr>
          </a:p>
        </p:txBody>
      </p:sp>
    </p:spTree>
    <p:extLst>
      <p:ext uri="{BB962C8B-B14F-4D97-AF65-F5344CB8AC3E}">
        <p14:creationId xmlns:p14="http://schemas.microsoft.com/office/powerpoint/2010/main" val="2797783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00200"/>
            <a:ext cx="5562600" cy="4419600"/>
          </a:xfrm>
        </p:spPr>
        <p:txBody>
          <a:bodyPr>
            <a:normAutofit/>
          </a:bodyPr>
          <a:lstStyle/>
          <a:p>
            <a:pPr marL="0" indent="0" algn="ctr">
              <a:buNone/>
            </a:pPr>
            <a:r>
              <a:rPr lang="en-US" sz="2000" i="1" dirty="0">
                <a:solidFill>
                  <a:schemeClr val="tx1"/>
                </a:solidFill>
              </a:rPr>
              <a:t>“The iconic success of NASA is planted firmly on three foundational elements: innovation, inspiration, and integrity. While innovation and inspiration are visible through our endeavors and successes, it is our integrity – how we work, and our commitment to excellence and openness – that earns us the trust of the public and ensures our continued ability to inspire and innovate.  Integrity is woven throughout the fabric of NASA.  It has always been there. And each and every day, we recommit ourselves to keeping it there.”</a:t>
            </a:r>
          </a:p>
          <a:p>
            <a:pPr marL="0" indent="0" algn="ctr">
              <a:buNone/>
            </a:pPr>
            <a:endParaRPr lang="en-US" sz="2000" i="1" dirty="0">
              <a:solidFill>
                <a:schemeClr val="tx1"/>
              </a:solidFill>
            </a:endParaRPr>
          </a:p>
        </p:txBody>
      </p:sp>
      <p:sp>
        <p:nvSpPr>
          <p:cNvPr id="3" name="Title 2"/>
          <p:cNvSpPr>
            <a:spLocks noGrp="1"/>
          </p:cNvSpPr>
          <p:nvPr>
            <p:ph type="title"/>
          </p:nvPr>
        </p:nvSpPr>
        <p:spPr/>
        <p:txBody>
          <a:bodyPr>
            <a:normAutofit/>
          </a:bodyPr>
          <a:lstStyle/>
          <a:p>
            <a:r>
              <a:rPr lang="en-US" dirty="0" smtClean="0"/>
              <a:t>Scientific Integrity</a:t>
            </a:r>
            <a:endParaRPr lang="en-US" dirty="0"/>
          </a:p>
        </p:txBody>
      </p:sp>
      <p:pic>
        <p:nvPicPr>
          <p:cNvPr id="4" name="Picture 2" descr="Waleed Abdalati"/>
          <p:cNvPicPr>
            <a:picLocks noChangeAspect="1" noChangeArrowheads="1"/>
          </p:cNvPicPr>
          <p:nvPr/>
        </p:nvPicPr>
        <p:blipFill>
          <a:blip r:embed="rId3" cstate="print"/>
          <a:srcRect/>
          <a:stretch>
            <a:fillRect/>
          </a:stretch>
        </p:blipFill>
        <p:spPr bwMode="auto">
          <a:xfrm>
            <a:off x="6225390" y="1803792"/>
            <a:ext cx="2494943" cy="3124200"/>
          </a:xfrm>
          <a:prstGeom prst="rect">
            <a:avLst/>
          </a:prstGeom>
          <a:noFill/>
        </p:spPr>
      </p:pic>
      <p:sp>
        <p:nvSpPr>
          <p:cNvPr id="5" name="TextBox 4"/>
          <p:cNvSpPr txBox="1"/>
          <p:nvPr/>
        </p:nvSpPr>
        <p:spPr>
          <a:xfrm>
            <a:off x="6053328" y="4927992"/>
            <a:ext cx="2862072" cy="1015608"/>
          </a:xfrm>
          <a:prstGeom prst="rect">
            <a:avLst/>
          </a:prstGeom>
          <a:noFill/>
        </p:spPr>
        <p:txBody>
          <a:bodyPr wrap="square" lIns="91387" tIns="45693" rIns="91387" bIns="45693" rtlCol="0">
            <a:spAutoFit/>
          </a:bodyPr>
          <a:lstStyle/>
          <a:p>
            <a:pPr algn="ctr" defTabSz="1018229"/>
            <a:r>
              <a:rPr lang="en-US" sz="2000" b="1" dirty="0" smtClean="0">
                <a:solidFill>
                  <a:srgbClr val="003366"/>
                </a:solidFill>
                <a:latin typeface="Century Gothic"/>
              </a:rPr>
              <a:t>Dr. </a:t>
            </a:r>
            <a:r>
              <a:rPr lang="en-US" sz="2000" b="1" dirty="0" err="1" smtClean="0">
                <a:solidFill>
                  <a:srgbClr val="003366"/>
                </a:solidFill>
                <a:latin typeface="Century Gothic"/>
              </a:rPr>
              <a:t>Waleed</a:t>
            </a:r>
            <a:r>
              <a:rPr lang="en-US" sz="2000" b="1" dirty="0" smtClean="0">
                <a:solidFill>
                  <a:srgbClr val="003366"/>
                </a:solidFill>
                <a:latin typeface="Century Gothic"/>
              </a:rPr>
              <a:t> </a:t>
            </a:r>
            <a:r>
              <a:rPr lang="en-US" sz="2000" b="1" dirty="0" err="1" smtClean="0">
                <a:solidFill>
                  <a:srgbClr val="003366"/>
                </a:solidFill>
                <a:latin typeface="Century Gothic"/>
              </a:rPr>
              <a:t>Abdalati</a:t>
            </a:r>
            <a:r>
              <a:rPr lang="en-US" sz="2000" b="1" dirty="0" smtClean="0">
                <a:solidFill>
                  <a:srgbClr val="003366"/>
                </a:solidFill>
                <a:latin typeface="Century Gothic"/>
              </a:rPr>
              <a:t> </a:t>
            </a:r>
          </a:p>
          <a:p>
            <a:pPr algn="ctr" defTabSz="1018229"/>
            <a:r>
              <a:rPr lang="en-US" sz="2000" dirty="0" smtClean="0">
                <a:solidFill>
                  <a:srgbClr val="003366"/>
                </a:solidFill>
                <a:latin typeface="Century Gothic"/>
              </a:rPr>
              <a:t>Former NASA </a:t>
            </a:r>
          </a:p>
          <a:p>
            <a:pPr algn="ctr" defTabSz="1018229"/>
            <a:r>
              <a:rPr lang="en-US" sz="2000" dirty="0" smtClean="0">
                <a:solidFill>
                  <a:srgbClr val="003366"/>
                </a:solidFill>
                <a:latin typeface="Century Gothic"/>
              </a:rPr>
              <a:t>Chief Scientist</a:t>
            </a:r>
          </a:p>
        </p:txBody>
      </p:sp>
      <p:sp>
        <p:nvSpPr>
          <p:cNvPr id="8" name="TextBox 7"/>
          <p:cNvSpPr txBox="1"/>
          <p:nvPr/>
        </p:nvSpPr>
        <p:spPr>
          <a:xfrm>
            <a:off x="914400" y="6019800"/>
            <a:ext cx="7710765" cy="307777"/>
          </a:xfrm>
          <a:prstGeom prst="rect">
            <a:avLst/>
          </a:prstGeom>
          <a:noFill/>
        </p:spPr>
        <p:txBody>
          <a:bodyPr wrap="none" rtlCol="0">
            <a:spAutoFit/>
          </a:bodyPr>
          <a:lstStyle/>
          <a:p>
            <a:pPr>
              <a:defRPr/>
            </a:pPr>
            <a:r>
              <a:rPr lang="en-US" sz="1400" b="1" dirty="0" smtClean="0">
                <a:solidFill>
                  <a:srgbClr val="003366"/>
                </a:solidFill>
              </a:rPr>
              <a:t>NASA SI Policy:</a:t>
            </a:r>
            <a:r>
              <a:rPr lang="en-US" sz="1400" dirty="0" smtClean="0">
                <a:solidFill>
                  <a:srgbClr val="003366"/>
                </a:solidFill>
              </a:rPr>
              <a:t> </a:t>
            </a:r>
            <a:r>
              <a:rPr lang="en-US" sz="1400" b="1" dirty="0">
                <a:solidFill>
                  <a:srgbClr val="003366"/>
                </a:solidFill>
                <a:hlinkClick r:id="rId4"/>
              </a:rPr>
              <a:t>http</a:t>
            </a:r>
            <a:r>
              <a:rPr lang="en-US" sz="1400" b="1" dirty="0" smtClean="0">
                <a:solidFill>
                  <a:srgbClr val="003366"/>
                </a:solidFill>
                <a:hlinkClick r:id="rId4"/>
              </a:rPr>
              <a:t>://www.nasa.gov/pdf/611201main_NASA_SI_Policy_12_15_11.pdf</a:t>
            </a:r>
            <a:endParaRPr lang="en-US" sz="1400" b="1" dirty="0">
              <a:solidFill>
                <a:srgbClr val="003366"/>
              </a:solidFill>
              <a:latin typeface="Tw Cen MT" pitchFamily="34" charset="0"/>
            </a:endParaRPr>
          </a:p>
        </p:txBody>
      </p:sp>
    </p:spTree>
    <p:extLst>
      <p:ext uri="{BB962C8B-B14F-4D97-AF65-F5344CB8AC3E}">
        <p14:creationId xmlns:p14="http://schemas.microsoft.com/office/powerpoint/2010/main" val="3970918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401050" cy="4876799"/>
          </a:xfrm>
        </p:spPr>
        <p:txBody>
          <a:bodyPr>
            <a:normAutofit fontScale="77500" lnSpcReduction="20000"/>
          </a:bodyPr>
          <a:lstStyle/>
          <a:p>
            <a:pPr marL="0" indent="0">
              <a:buNone/>
            </a:pPr>
            <a:r>
              <a:rPr lang="en-US" sz="2400" dirty="0" smtClean="0">
                <a:solidFill>
                  <a:schemeClr val="tx1"/>
                </a:solidFill>
              </a:rPr>
              <a:t>For purposes of ensuring appropriate export control review, performance metric tracking, and reporting to NASA HQ, </a:t>
            </a:r>
            <a:r>
              <a:rPr lang="en-US" sz="2400" b="1" dirty="0" smtClean="0">
                <a:solidFill>
                  <a:schemeClr val="tx1"/>
                </a:solidFill>
              </a:rPr>
              <a:t>any and all presentations or publications related to DEVELOP (projects or the program in general) must be communicated to and approved by NPO</a:t>
            </a:r>
            <a:r>
              <a:rPr lang="en-US" sz="2400" dirty="0" smtClean="0">
                <a:solidFill>
                  <a:schemeClr val="tx1"/>
                </a:solidFill>
              </a:rPr>
              <a:t> before the registration/acceptance of the presentation/publication.</a:t>
            </a:r>
          </a:p>
          <a:p>
            <a:pPr marL="0" indent="0">
              <a:buNone/>
            </a:pPr>
            <a:r>
              <a:rPr lang="en-US" sz="2400" dirty="0" smtClean="0">
                <a:solidFill>
                  <a:schemeClr val="tx1"/>
                </a:solidFill>
              </a:rPr>
              <a:t>Submitting work for presentation or publication is encouraged; however, </a:t>
            </a:r>
            <a:r>
              <a:rPr lang="en-US" sz="2400" b="1" dirty="0" smtClean="0">
                <a:solidFill>
                  <a:schemeClr val="tx1"/>
                </a:solidFill>
              </a:rPr>
              <a:t>ALL</a:t>
            </a:r>
            <a:r>
              <a:rPr lang="en-US" sz="2400" dirty="0" smtClean="0">
                <a:solidFill>
                  <a:schemeClr val="tx1"/>
                </a:solidFill>
              </a:rPr>
              <a:t> research is the property of NASA and therefore, you must have permission prior to submitting your research anywhere. Also, to minimize duplication of effort, the NPO oversees all publications and presentations.</a:t>
            </a:r>
          </a:p>
          <a:p>
            <a:pPr marL="0" indent="0">
              <a:buNone/>
            </a:pPr>
            <a:endParaRPr lang="en-US" sz="1600" dirty="0" smtClean="0">
              <a:solidFill>
                <a:schemeClr val="tx1"/>
              </a:solidFill>
            </a:endParaRPr>
          </a:p>
          <a:p>
            <a:pPr marL="0" indent="0">
              <a:buNone/>
            </a:pPr>
            <a:r>
              <a:rPr lang="en-US" sz="2000" dirty="0" smtClean="0">
                <a:solidFill>
                  <a:schemeClr val="tx1"/>
                </a:solidFill>
              </a:rPr>
              <a:t>As the Center Lead you are the main POC and should email </a:t>
            </a:r>
            <a:r>
              <a:rPr lang="en-US" sz="2000" dirty="0" smtClean="0">
                <a:solidFill>
                  <a:schemeClr val="tx1"/>
                </a:solidFill>
                <a:hlinkClick r:id="rId2"/>
              </a:rPr>
              <a:t>Karen.N.Allsbrook@nasa.gov</a:t>
            </a:r>
            <a:r>
              <a:rPr lang="en-US" sz="2000" dirty="0" smtClean="0">
                <a:solidFill>
                  <a:schemeClr val="tx1"/>
                </a:solidFill>
              </a:rPr>
              <a:t> </a:t>
            </a:r>
            <a:r>
              <a:rPr lang="en-US" sz="2000" dirty="0">
                <a:solidFill>
                  <a:schemeClr val="tx1"/>
                </a:solidFill>
              </a:rPr>
              <a:t>and </a:t>
            </a:r>
            <a:r>
              <a:rPr lang="en-US" sz="2000" dirty="0">
                <a:solidFill>
                  <a:schemeClr val="tx1"/>
                </a:solidFill>
                <a:hlinkClick r:id="rId3"/>
              </a:rPr>
              <a:t>Lauren.M.Childs@nasa.gov</a:t>
            </a:r>
            <a:r>
              <a:rPr lang="en-US" sz="2000" dirty="0">
                <a:solidFill>
                  <a:schemeClr val="tx1"/>
                </a:solidFill>
              </a:rPr>
              <a:t> </a:t>
            </a:r>
            <a:r>
              <a:rPr lang="en-US" sz="2000" b="1" dirty="0" smtClean="0">
                <a:solidFill>
                  <a:schemeClr val="tx1"/>
                </a:solidFill>
              </a:rPr>
              <a:t>before</a:t>
            </a:r>
            <a:r>
              <a:rPr lang="en-US" sz="2000" dirty="0" smtClean="0">
                <a:solidFill>
                  <a:schemeClr val="tx1"/>
                </a:solidFill>
              </a:rPr>
              <a:t> registering or saying someone can attend with the following information will suffice:</a:t>
            </a:r>
          </a:p>
          <a:p>
            <a:r>
              <a:rPr lang="en-US" sz="1900" dirty="0" smtClean="0">
                <a:solidFill>
                  <a:schemeClr val="tx1"/>
                </a:solidFill>
              </a:rPr>
              <a:t>Description of the activity - conference, presentation to a class, publication, etc.</a:t>
            </a:r>
          </a:p>
          <a:p>
            <a:r>
              <a:rPr lang="en-US" sz="1900" dirty="0" smtClean="0">
                <a:solidFill>
                  <a:schemeClr val="tx1"/>
                </a:solidFill>
              </a:rPr>
              <a:t>Timeline for the activity - when the event is or deadline for publication, etc.</a:t>
            </a:r>
          </a:p>
          <a:p>
            <a:r>
              <a:rPr lang="en-US" sz="1900" dirty="0" smtClean="0">
                <a:solidFill>
                  <a:schemeClr val="tx1"/>
                </a:solidFill>
              </a:rPr>
              <a:t>A copy of the material/content (because often presentations can be large, a PDF is good enough for a quick review)</a:t>
            </a:r>
          </a:p>
          <a:p>
            <a:r>
              <a:rPr lang="en-US" sz="1900" dirty="0" smtClean="0">
                <a:solidFill>
                  <a:schemeClr val="tx1"/>
                </a:solidFill>
              </a:rPr>
              <a:t>Cost estimate (if DEVELOP funding would be needed, if not just mention it’s leveraged and by who)</a:t>
            </a:r>
            <a:endParaRPr lang="en-US" sz="2000" dirty="0" smtClean="0">
              <a:solidFill>
                <a:schemeClr val="tx1"/>
              </a:solidFill>
            </a:endParaRPr>
          </a:p>
        </p:txBody>
      </p:sp>
      <p:sp>
        <p:nvSpPr>
          <p:cNvPr id="3" name="Title 2"/>
          <p:cNvSpPr>
            <a:spLocks noGrp="1"/>
          </p:cNvSpPr>
          <p:nvPr>
            <p:ph type="title"/>
          </p:nvPr>
        </p:nvSpPr>
        <p:spPr/>
        <p:txBody>
          <a:bodyPr>
            <a:normAutofit/>
          </a:bodyPr>
          <a:lstStyle/>
          <a:p>
            <a:r>
              <a:rPr lang="en-US" dirty="0" smtClean="0"/>
              <a:t>Presenting &amp; Publishing DEVELOP Work</a:t>
            </a:r>
            <a:endParaRPr lang="en-US" dirty="0"/>
          </a:p>
        </p:txBody>
      </p:sp>
    </p:spTree>
    <p:extLst>
      <p:ext uri="{BB962C8B-B14F-4D97-AF65-F5344CB8AC3E}">
        <p14:creationId xmlns:p14="http://schemas.microsoft.com/office/powerpoint/2010/main" val="413247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TextBox 2"/>
          <p:cNvSpPr txBox="1"/>
          <p:nvPr/>
        </p:nvSpPr>
        <p:spPr>
          <a:xfrm>
            <a:off x="381002" y="1524000"/>
            <a:ext cx="5083604" cy="3170099"/>
          </a:xfrm>
          <a:prstGeom prst="rect">
            <a:avLst/>
          </a:prstGeom>
          <a:noFill/>
        </p:spPr>
        <p:txBody>
          <a:bodyPr wrap="square" rtlCol="0">
            <a:spAutoFit/>
          </a:bodyPr>
          <a:lstStyle/>
          <a:p>
            <a:r>
              <a:rPr lang="en-US" sz="2000" dirty="0" smtClean="0"/>
              <a:t>NASA History</a:t>
            </a:r>
          </a:p>
          <a:p>
            <a:r>
              <a:rPr lang="en-US" sz="1200" b="1" dirty="0"/>
              <a:t>"An Act to provide for research into the problems of flight within and outside the Earth's atmosphere, and for other purposes." </a:t>
            </a:r>
            <a:r>
              <a:rPr lang="en-US" sz="1200" dirty="0"/>
              <a:t>With this simple preamble, the US Congress and President Dwight D. Eisenhower established the National Aeronautics and Space Administration (NASA) on July 29, 1958. </a:t>
            </a:r>
          </a:p>
          <a:p>
            <a:endParaRPr lang="en-US" sz="1200" dirty="0"/>
          </a:p>
          <a:p>
            <a:r>
              <a:rPr lang="en-US" sz="1200" dirty="0"/>
              <a:t>NASA began operations on </a:t>
            </a:r>
            <a:r>
              <a:rPr lang="en-US" sz="1200" b="1" dirty="0"/>
              <a:t>October 1, 1958</a:t>
            </a:r>
            <a:r>
              <a:rPr lang="en-US" sz="1200" dirty="0"/>
              <a:t>, absorbing into itself the earlier National Advisory Committee for Aeronautics (NACA) intact: 8,000 employees, an annual budget of $100 million, three major research laboratories - Langley Aeronautical Laboratory, Ames Aeronautical Laboratory, and Lewis Flight Propulsion Laboratory - and two smaller test facilities. </a:t>
            </a:r>
          </a:p>
          <a:p>
            <a:endParaRPr lang="en-US" dirty="0" smtClean="0"/>
          </a:p>
          <a:p>
            <a:endParaRPr lang="en-US" dirty="0"/>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410200" y="1693090"/>
            <a:ext cx="3371547" cy="2269310"/>
          </a:xfrm>
          <a:prstGeom prst="rect">
            <a:avLst/>
          </a:prstGeom>
          <a:noFill/>
          <a:ln w="9525">
            <a:noFill/>
            <a:miter lim="800000"/>
            <a:headEnd/>
            <a:tailEnd/>
          </a:ln>
        </p:spPr>
      </p:pic>
      <p:sp>
        <p:nvSpPr>
          <p:cNvPr id="5" name="Rectangle 4"/>
          <p:cNvSpPr/>
          <p:nvPr/>
        </p:nvSpPr>
        <p:spPr>
          <a:xfrm>
            <a:off x="381002" y="4369475"/>
            <a:ext cx="8455150" cy="1877437"/>
          </a:xfrm>
          <a:prstGeom prst="rect">
            <a:avLst/>
          </a:prstGeom>
        </p:spPr>
        <p:txBody>
          <a:bodyPr wrap="square">
            <a:spAutoFit/>
          </a:bodyPr>
          <a:lstStyle/>
          <a:p>
            <a:r>
              <a:rPr lang="en-US" sz="2000" dirty="0"/>
              <a:t>DEVELOP History</a:t>
            </a:r>
          </a:p>
          <a:p>
            <a:r>
              <a:rPr lang="en-US" sz="1200" dirty="0"/>
              <a:t>In 1998, three interns at NASA Langley Research Center co-authored the white paper </a:t>
            </a:r>
            <a:r>
              <a:rPr lang="en-US" sz="1200" b="1" dirty="0"/>
              <a:t>“Practical Applications of Remote Sensing” </a:t>
            </a:r>
            <a:r>
              <a:rPr lang="en-US" sz="1200" dirty="0"/>
              <a:t>(Bauer et al., 1998). At that time, the Digital Earth Initiative, a federal interagency project dedicated to creating a virtual representation of the Earth to further human understanding of the world, was piloting an effort to increase public access to federal information about the Earth and the environment. A proposal combining NASA’s Digital Earth Initiative and the students’ paper advocated the formation of a program, and in 1999 DEVELOP was officially formed</a:t>
            </a:r>
            <a:r>
              <a:rPr lang="en-US" sz="1200" dirty="0" smtClean="0"/>
              <a:t>. Beginning </a:t>
            </a:r>
            <a:r>
              <a:rPr lang="en-US" sz="1200" dirty="0"/>
              <a:t>in 2001, new offices were established across the country and expansion has continued to today. DEVELOP is always looking for new opportunities to expand the DEVELOP network and those benefiting from DEVELOP activities</a:t>
            </a:r>
            <a:r>
              <a:rPr lang="en-US" sz="1200" dirty="0" smtClean="0"/>
              <a:t>.</a:t>
            </a:r>
            <a:endParaRPr lang="en-US" sz="1200" dirty="0"/>
          </a:p>
        </p:txBody>
      </p:sp>
    </p:spTree>
    <p:extLst>
      <p:ext uri="{BB962C8B-B14F-4D97-AF65-F5344CB8AC3E}">
        <p14:creationId xmlns:p14="http://schemas.microsoft.com/office/powerpoint/2010/main" val="567722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1"/>
            <a:ext cx="8401050" cy="1143000"/>
          </a:xfrm>
        </p:spPr>
        <p:txBody>
          <a:bodyPr>
            <a:normAutofit/>
          </a:bodyPr>
          <a:lstStyle/>
          <a:p>
            <a:pPr marL="0" indent="0">
              <a:buNone/>
            </a:pPr>
            <a:r>
              <a:rPr lang="en-US" sz="1800" dirty="0" smtClean="0">
                <a:solidFill>
                  <a:schemeClr val="tx1"/>
                </a:solidFill>
              </a:rPr>
              <a:t>Hand-offs are an important step in transitioning results and methodologies to end-users, and working towards the goal of the end-user integrating NASA Earth observations in their decision making process.</a:t>
            </a:r>
          </a:p>
          <a:p>
            <a:pPr marL="0" indent="0">
              <a:buNone/>
            </a:pPr>
            <a:endParaRPr lang="en-US" sz="1800" dirty="0" smtClean="0">
              <a:solidFill>
                <a:schemeClr val="tx1"/>
              </a:solidFill>
            </a:endParaRPr>
          </a:p>
        </p:txBody>
      </p:sp>
      <p:sp>
        <p:nvSpPr>
          <p:cNvPr id="3" name="Title 2"/>
          <p:cNvSpPr>
            <a:spLocks noGrp="1"/>
          </p:cNvSpPr>
          <p:nvPr>
            <p:ph type="title"/>
          </p:nvPr>
        </p:nvSpPr>
        <p:spPr/>
        <p:txBody>
          <a:bodyPr>
            <a:normAutofit/>
          </a:bodyPr>
          <a:lstStyle/>
          <a:p>
            <a:r>
              <a:rPr lang="en-US" dirty="0" smtClean="0"/>
              <a:t>Hand-Offs</a:t>
            </a:r>
            <a:endParaRPr lang="en-US" dirty="0"/>
          </a:p>
        </p:txBody>
      </p:sp>
      <p:sp>
        <p:nvSpPr>
          <p:cNvPr id="4" name="Rectangle 3"/>
          <p:cNvSpPr/>
          <p:nvPr/>
        </p:nvSpPr>
        <p:spPr>
          <a:xfrm>
            <a:off x="383303" y="2585577"/>
            <a:ext cx="5619291" cy="3586623"/>
          </a:xfrm>
          <a:prstGeom prst="rect">
            <a:avLst/>
          </a:prstGeom>
        </p:spPr>
        <p:txBody>
          <a:bodyPr wrap="square">
            <a:spAutoFit/>
          </a:bodyPr>
          <a:lstStyle/>
          <a:p>
            <a:pPr lvl="0">
              <a:lnSpc>
                <a:spcPct val="90000"/>
              </a:lnSpc>
              <a:spcBef>
                <a:spcPts val="1000"/>
              </a:spcBef>
            </a:pPr>
            <a:r>
              <a:rPr lang="en-US" b="1" dirty="0"/>
              <a:t>Commonly Used Hand-off Styles</a:t>
            </a:r>
          </a:p>
          <a:p>
            <a:pPr marL="228600" lvl="0" indent="-228600">
              <a:lnSpc>
                <a:spcPct val="90000"/>
              </a:lnSpc>
              <a:spcBef>
                <a:spcPts val="1000"/>
              </a:spcBef>
              <a:buFont typeface="Arial" panose="020B0604020202020204" pitchFamily="34" charset="0"/>
              <a:buChar char="•"/>
            </a:pPr>
            <a:r>
              <a:rPr lang="en-US" sz="1600" dirty="0"/>
              <a:t>Email of deliverables (tech paper, tutorials, presentation, etc.)</a:t>
            </a:r>
          </a:p>
          <a:p>
            <a:pPr marL="228600" lvl="0" indent="-228600">
              <a:lnSpc>
                <a:spcPct val="90000"/>
              </a:lnSpc>
              <a:spcBef>
                <a:spcPts val="1000"/>
              </a:spcBef>
              <a:buFont typeface="Arial" panose="020B0604020202020204" pitchFamily="34" charset="0"/>
              <a:buChar char="•"/>
            </a:pPr>
            <a:r>
              <a:rPr lang="en-US" sz="1600" dirty="0"/>
              <a:t>Teleconference or videoconference presenting the results and methodologies</a:t>
            </a:r>
          </a:p>
          <a:p>
            <a:pPr marL="228600" lvl="0" indent="-228600">
              <a:lnSpc>
                <a:spcPct val="90000"/>
              </a:lnSpc>
              <a:spcBef>
                <a:spcPts val="1000"/>
              </a:spcBef>
              <a:buFont typeface="Arial" panose="020B0604020202020204" pitchFamily="34" charset="0"/>
              <a:buChar char="•"/>
            </a:pPr>
            <a:r>
              <a:rPr lang="en-US" sz="1600" dirty="0"/>
              <a:t>In-person presentation of results and methodologies</a:t>
            </a:r>
          </a:p>
          <a:p>
            <a:pPr lvl="0">
              <a:lnSpc>
                <a:spcPct val="90000"/>
              </a:lnSpc>
              <a:spcBef>
                <a:spcPts val="1000"/>
              </a:spcBef>
            </a:pPr>
            <a:r>
              <a:rPr lang="en-US" b="1" dirty="0" smtClean="0"/>
              <a:t>Get </a:t>
            </a:r>
            <a:r>
              <a:rPr lang="en-US" b="1" dirty="0"/>
              <a:t>creative in how and what you hand-off. Interesting idea? Speak to your </a:t>
            </a:r>
            <a:r>
              <a:rPr lang="en-US" b="1" dirty="0" smtClean="0"/>
              <a:t>teams &amp; NPO about </a:t>
            </a:r>
            <a:r>
              <a:rPr lang="en-US" b="1" dirty="0"/>
              <a:t>it</a:t>
            </a:r>
            <a:r>
              <a:rPr lang="en-US" b="1" dirty="0" smtClean="0"/>
              <a:t>!</a:t>
            </a:r>
          </a:p>
          <a:p>
            <a:pPr lvl="0">
              <a:lnSpc>
                <a:spcPct val="90000"/>
              </a:lnSpc>
              <a:spcBef>
                <a:spcPts val="1000"/>
              </a:spcBef>
            </a:pPr>
            <a:r>
              <a:rPr lang="en-US" b="1" dirty="0" smtClean="0"/>
              <a:t>Depending on what you are handing off, be cognizant that you must get them approved by NASA prior to handoff.</a:t>
            </a:r>
            <a:endParaRPr lang="en-US" b="1"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66503" y="4434339"/>
            <a:ext cx="2772697" cy="1890261"/>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66503" y="2494936"/>
            <a:ext cx="2772697" cy="18484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75456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48400" y="4415642"/>
            <a:ext cx="2667000" cy="1838854"/>
          </a:xfrm>
          <a:prstGeom prst="rect">
            <a:avLst/>
          </a:prstGeom>
        </p:spPr>
      </p:pic>
      <p:sp>
        <p:nvSpPr>
          <p:cNvPr id="2" name="Title 1"/>
          <p:cNvSpPr>
            <a:spLocks noGrp="1"/>
          </p:cNvSpPr>
          <p:nvPr>
            <p:ph type="title"/>
          </p:nvPr>
        </p:nvSpPr>
        <p:spPr/>
        <p:txBody>
          <a:bodyPr/>
          <a:lstStyle/>
          <a:p>
            <a:r>
              <a:rPr lang="en-US" dirty="0" smtClean="0"/>
              <a:t>Tracking Progress</a:t>
            </a:r>
            <a:endParaRPr lang="en-US" dirty="0"/>
          </a:p>
        </p:txBody>
      </p:sp>
      <p:sp>
        <p:nvSpPr>
          <p:cNvPr id="3" name="Content Placeholder 2"/>
          <p:cNvSpPr>
            <a:spLocks noGrp="1"/>
          </p:cNvSpPr>
          <p:nvPr>
            <p:ph sz="quarter" idx="1"/>
          </p:nvPr>
        </p:nvSpPr>
        <p:spPr/>
        <p:txBody>
          <a:bodyPr/>
          <a:lstStyle/>
          <a:p>
            <a:r>
              <a:rPr lang="en-US" dirty="0" smtClean="0"/>
              <a:t>How are projects tracked?</a:t>
            </a:r>
          </a:p>
          <a:p>
            <a:pPr lvl="1"/>
            <a:r>
              <a:rPr lang="en-US" dirty="0" smtClean="0"/>
              <a:t>PSI scores</a:t>
            </a:r>
          </a:p>
          <a:p>
            <a:pPr lvl="1"/>
            <a:r>
              <a:rPr lang="en-US" dirty="0" smtClean="0"/>
              <a:t>Annual Reporting</a:t>
            </a:r>
          </a:p>
          <a:p>
            <a:pPr lvl="1"/>
            <a:r>
              <a:rPr lang="en-US" dirty="0" smtClean="0"/>
              <a:t>Quadcharts</a:t>
            </a:r>
          </a:p>
          <a:p>
            <a:pPr lvl="1"/>
            <a:r>
              <a:rPr lang="en-US" dirty="0" smtClean="0"/>
              <a:t>Check ins with teams</a:t>
            </a:r>
          </a:p>
          <a:p>
            <a:pPr lvl="1"/>
            <a:r>
              <a:rPr lang="en-US" dirty="0" smtClean="0"/>
              <a:t>Project Tracking Spreadsheet (maintained by PCT)</a:t>
            </a:r>
          </a:p>
          <a:p>
            <a:pPr lvl="1"/>
            <a:r>
              <a:rPr lang="en-US" dirty="0"/>
              <a:t>HQ metrics - </a:t>
            </a:r>
            <a:endParaRPr lang="en-US" dirty="0" smtClean="0"/>
          </a:p>
          <a:p>
            <a:pPr lvl="2"/>
            <a:r>
              <a:rPr lang="en-US" dirty="0" smtClean="0"/>
              <a:t>Application areas</a:t>
            </a:r>
          </a:p>
          <a:p>
            <a:pPr lvl="2"/>
            <a:r>
              <a:rPr lang="en-US" dirty="0" smtClean="0"/>
              <a:t>Study areas: geographic impact - intl. v US</a:t>
            </a:r>
          </a:p>
          <a:p>
            <a:pPr lvl="2"/>
            <a:r>
              <a:rPr lang="en-US" dirty="0" smtClean="0"/>
              <a:t>Partners - unique per year</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1371600"/>
            <a:ext cx="2628900" cy="2243328"/>
          </a:xfrm>
          <a:prstGeom prst="rect">
            <a:avLst/>
          </a:prstGeom>
        </p:spPr>
      </p:pic>
    </p:spTree>
    <p:extLst>
      <p:ext uri="{BB962C8B-B14F-4D97-AF65-F5344CB8AC3E}">
        <p14:creationId xmlns:p14="http://schemas.microsoft.com/office/powerpoint/2010/main" val="15531314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Project Strength Index</a:t>
            </a:r>
            <a:endParaRPr lang="en-US" dirty="0"/>
          </a:p>
        </p:txBody>
      </p:sp>
      <p:sp>
        <p:nvSpPr>
          <p:cNvPr id="4" name="Content Placeholder 3"/>
          <p:cNvSpPr>
            <a:spLocks noGrp="1"/>
          </p:cNvSpPr>
          <p:nvPr>
            <p:ph idx="1"/>
          </p:nvPr>
        </p:nvSpPr>
        <p:spPr>
          <a:xfrm>
            <a:off x="228600" y="1544317"/>
            <a:ext cx="5505450" cy="2037083"/>
          </a:xfrm>
        </p:spPr>
        <p:txBody>
          <a:bodyPr>
            <a:normAutofit/>
          </a:bodyPr>
          <a:lstStyle/>
          <a:p>
            <a:pPr marL="0" indent="0">
              <a:buNone/>
            </a:pPr>
            <a:r>
              <a:rPr lang="en-US" sz="1800" dirty="0" smtClean="0"/>
              <a:t>DEVELOP </a:t>
            </a:r>
            <a:r>
              <a:rPr lang="en-US" sz="1800" dirty="0"/>
              <a:t>projects have consistently improved and matured over the Program’s last 15+ years. A means of assessing project progression and comparing project success has, to date, been subjective. This project strength index provides DEVELOP a means of objectively evaluating projects and tracking progress. </a:t>
            </a:r>
            <a:endParaRPr lang="en-US" sz="1800" dirty="0" smtClean="0"/>
          </a:p>
        </p:txBody>
      </p:sp>
      <p:sp>
        <p:nvSpPr>
          <p:cNvPr id="5" name="Rectangle 4"/>
          <p:cNvSpPr/>
          <p:nvPr/>
        </p:nvSpPr>
        <p:spPr>
          <a:xfrm>
            <a:off x="259556" y="3733800"/>
            <a:ext cx="4950620" cy="1169551"/>
          </a:xfrm>
          <a:prstGeom prst="rect">
            <a:avLst/>
          </a:prstGeom>
        </p:spPr>
        <p:txBody>
          <a:bodyPr wrap="square">
            <a:spAutoFit/>
          </a:bodyPr>
          <a:lstStyle/>
          <a:p>
            <a:pPr lvl="0">
              <a:spcBef>
                <a:spcPct val="20000"/>
              </a:spcBef>
            </a:pPr>
            <a:r>
              <a:rPr lang="en-US" sz="1400" b="1" i="1" dirty="0" smtClean="0"/>
              <a:t>A series of questions are answered earning a total of 21 points in two sections: 1. Policy &amp; Partner and 2. Platform &amp; Science. The score for each category is then </a:t>
            </a:r>
            <a:r>
              <a:rPr lang="en-US" sz="1400" b="1" i="1" dirty="0"/>
              <a:t>placed on the index to receive the project’s current stage </a:t>
            </a:r>
            <a:r>
              <a:rPr lang="en-US" sz="1400" b="1" i="1" dirty="0" smtClean="0"/>
              <a:t>(1 to 5).</a:t>
            </a:r>
            <a:endParaRPr lang="en-US" sz="1400" b="1" i="1" dirty="0"/>
          </a:p>
        </p:txBody>
      </p:sp>
      <p:sp>
        <p:nvSpPr>
          <p:cNvPr id="6" name="Rectangle 5"/>
          <p:cNvSpPr/>
          <p:nvPr/>
        </p:nvSpPr>
        <p:spPr>
          <a:xfrm>
            <a:off x="381000" y="5001161"/>
            <a:ext cx="5353050" cy="1323439"/>
          </a:xfrm>
          <a:prstGeom prst="rect">
            <a:avLst/>
          </a:prstGeom>
        </p:spPr>
        <p:txBody>
          <a:bodyPr wrap="square">
            <a:spAutoFit/>
          </a:bodyPr>
          <a:lstStyle/>
          <a:p>
            <a:pPr marL="457200" indent="-457200"/>
            <a:r>
              <a:rPr lang="en-US" sz="1600" b="1" dirty="0"/>
              <a:t>Stage 1: </a:t>
            </a:r>
            <a:r>
              <a:rPr lang="en-US" sz="1600" dirty="0"/>
              <a:t>Basic Research</a:t>
            </a:r>
          </a:p>
          <a:p>
            <a:pPr marL="457200" indent="-457200"/>
            <a:r>
              <a:rPr lang="en-US" sz="1600" b="1" dirty="0"/>
              <a:t>Stage 2: </a:t>
            </a:r>
            <a:r>
              <a:rPr lang="en-US" sz="1600" dirty="0"/>
              <a:t>Application Concept Complete</a:t>
            </a:r>
          </a:p>
          <a:p>
            <a:pPr marL="457200" indent="-457200"/>
            <a:r>
              <a:rPr lang="en-US" sz="1600" b="1" dirty="0"/>
              <a:t>Stage 3: </a:t>
            </a:r>
            <a:r>
              <a:rPr lang="en-US" sz="1600" dirty="0"/>
              <a:t>Application Demonstration Successful</a:t>
            </a:r>
          </a:p>
          <a:p>
            <a:pPr marL="457200" indent="-457200"/>
            <a:r>
              <a:rPr lang="en-US" sz="1600" b="1" dirty="0"/>
              <a:t>Stage 4: </a:t>
            </a:r>
            <a:r>
              <a:rPr lang="en-US" sz="1600" dirty="0"/>
              <a:t>Application Verified / End-User Engaged</a:t>
            </a:r>
          </a:p>
          <a:p>
            <a:pPr marL="457200" indent="-457200"/>
            <a:r>
              <a:rPr lang="en-US" sz="1600" b="1" dirty="0"/>
              <a:t>Stage 5: </a:t>
            </a:r>
            <a:r>
              <a:rPr lang="en-US" sz="1600" dirty="0"/>
              <a:t>Transition to End-User / Decision Enhanced</a:t>
            </a:r>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82519" y="3683266"/>
            <a:ext cx="2656681" cy="2641334"/>
          </a:xfrm>
          <a:prstGeom prst="rect">
            <a:avLst/>
          </a:prstGeom>
        </p:spPr>
      </p:pic>
      <p:pic>
        <p:nvPicPr>
          <p:cNvPr id="8" name="Picture 7"/>
          <p:cNvPicPr/>
          <p:nvPr/>
        </p:nvPicPr>
        <p:blipFill rotWithShape="1">
          <a:blip r:embed="rId3" cstate="screen">
            <a:extLst>
              <a:ext uri="{28A0092B-C50C-407E-A947-70E740481C1C}">
                <a14:useLocalDpi xmlns:a14="http://schemas.microsoft.com/office/drawing/2010/main"/>
              </a:ext>
            </a:extLst>
          </a:blip>
          <a:srcRect/>
          <a:stretch/>
        </p:blipFill>
        <p:spPr bwMode="auto">
          <a:xfrm>
            <a:off x="5601493" y="1403287"/>
            <a:ext cx="3189141" cy="22543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37255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Continuation</a:t>
            </a:r>
            <a:endParaRPr lang="en-US" dirty="0"/>
          </a:p>
        </p:txBody>
      </p:sp>
      <p:sp>
        <p:nvSpPr>
          <p:cNvPr id="3" name="Content Placeholder 2"/>
          <p:cNvSpPr>
            <a:spLocks noGrp="1"/>
          </p:cNvSpPr>
          <p:nvPr>
            <p:ph sz="quarter" idx="1"/>
          </p:nvPr>
        </p:nvSpPr>
        <p:spPr/>
        <p:txBody>
          <a:bodyPr/>
          <a:lstStyle/>
          <a:p>
            <a:r>
              <a:rPr lang="en-US" sz="2400" dirty="0" smtClean="0"/>
              <a:t>DEVELOP only does projects that last between 10 and 30 weeks (i.e., always less than one year)</a:t>
            </a:r>
          </a:p>
          <a:p>
            <a:pPr marL="569913" lvl="1" indent="-246063"/>
            <a:r>
              <a:rPr lang="en-US" dirty="0" smtClean="0"/>
              <a:t>This is a gap that DEVELOP uniquely fills for ASP</a:t>
            </a:r>
          </a:p>
          <a:p>
            <a:r>
              <a:rPr lang="en-US" sz="2400" dirty="0" smtClean="0"/>
              <a:t>1 Term (60%), 2 Terms (20%), and 3 Terms (10%)</a:t>
            </a:r>
          </a:p>
          <a:p>
            <a:pPr marL="569913" lvl="1" indent="-246063"/>
            <a:r>
              <a:rPr lang="en-US" dirty="0" smtClean="0"/>
              <a:t>Need a compelling reason during proposal phase for why a project should go two or three terms</a:t>
            </a:r>
          </a:p>
          <a:p>
            <a:pPr marL="569913" lvl="1" indent="-246063"/>
            <a:r>
              <a:rPr lang="en-US" dirty="0" smtClean="0"/>
              <a:t>Clearly layout phased approach to project in proposal</a:t>
            </a:r>
          </a:p>
          <a:p>
            <a:pPr marL="569913" lvl="1" indent="-246063"/>
            <a:r>
              <a:rPr lang="en-US" dirty="0" smtClean="0"/>
              <a:t>Partner engagement is critical for multi-term project approval</a:t>
            </a:r>
          </a:p>
          <a:p>
            <a:r>
              <a:rPr lang="en-US" sz="2400" dirty="0" smtClean="0"/>
              <a:t>When a project should/can go into a 2</a:t>
            </a:r>
            <a:r>
              <a:rPr lang="en-US" sz="2400" baseline="30000" dirty="0" smtClean="0"/>
              <a:t>nd</a:t>
            </a:r>
            <a:r>
              <a:rPr lang="en-US" sz="2400" dirty="0" smtClean="0"/>
              <a:t>/3</a:t>
            </a:r>
            <a:r>
              <a:rPr lang="en-US" sz="2400" baseline="30000" dirty="0" smtClean="0"/>
              <a:t>rd</a:t>
            </a:r>
            <a:r>
              <a:rPr lang="en-US" sz="2400" dirty="0" smtClean="0"/>
              <a:t> term</a:t>
            </a:r>
          </a:p>
          <a:p>
            <a:r>
              <a:rPr lang="en-US" sz="2400" dirty="0" smtClean="0"/>
              <a:t>What happens to a project after DEVELOP?</a:t>
            </a:r>
          </a:p>
          <a:p>
            <a:endParaRPr lang="en-US" dirty="0"/>
          </a:p>
          <a:p>
            <a:endParaRPr lang="en-US" dirty="0"/>
          </a:p>
        </p:txBody>
      </p:sp>
    </p:spTree>
    <p:extLst>
      <p:ext uri="{BB962C8B-B14F-4D97-AF65-F5344CB8AC3E}">
        <p14:creationId xmlns:p14="http://schemas.microsoft.com/office/powerpoint/2010/main" val="2677548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 Projects</a:t>
            </a:r>
            <a:endParaRPr lang="en-US" dirty="0"/>
          </a:p>
        </p:txBody>
      </p:sp>
      <p:sp>
        <p:nvSpPr>
          <p:cNvPr id="3" name="Content Placeholder 2"/>
          <p:cNvSpPr>
            <a:spLocks noGrp="1"/>
          </p:cNvSpPr>
          <p:nvPr>
            <p:ph sz="quarter" idx="1"/>
          </p:nvPr>
        </p:nvSpPr>
        <p:spPr>
          <a:xfrm>
            <a:off x="301752" y="1527048"/>
            <a:ext cx="8503920" cy="4797552"/>
          </a:xfrm>
        </p:spPr>
        <p:txBody>
          <a:bodyPr>
            <a:normAutofit lnSpcReduction="10000"/>
          </a:bodyPr>
          <a:lstStyle/>
          <a:p>
            <a:r>
              <a:rPr lang="en-US" dirty="0" smtClean="0"/>
              <a:t>The program is always looking for great projects to highlight. You will be asked at different points during the year to submit potential highlight projects to NPO (e.g., annual report, AESAS)</a:t>
            </a:r>
          </a:p>
          <a:p>
            <a:r>
              <a:rPr lang="en-US" dirty="0" smtClean="0"/>
              <a:t>What to look for in a project:</a:t>
            </a:r>
          </a:p>
          <a:p>
            <a:pPr lvl="1"/>
            <a:r>
              <a:rPr lang="en-US" dirty="0" smtClean="0"/>
              <a:t>Top PSI scores</a:t>
            </a:r>
          </a:p>
          <a:p>
            <a:pPr lvl="1"/>
            <a:r>
              <a:rPr lang="en-US" dirty="0" smtClean="0"/>
              <a:t>Strong partnership (e.g., handoffs)</a:t>
            </a:r>
          </a:p>
          <a:p>
            <a:pPr lvl="1"/>
            <a:r>
              <a:rPr lang="en-US" dirty="0"/>
              <a:t>Partner using tool in decision making</a:t>
            </a:r>
          </a:p>
          <a:p>
            <a:pPr lvl="1"/>
            <a:r>
              <a:rPr lang="en-US" dirty="0" smtClean="0"/>
              <a:t>Novel use of NASA Earth observations</a:t>
            </a:r>
          </a:p>
          <a:p>
            <a:pPr lvl="1"/>
            <a:r>
              <a:rPr lang="en-US" dirty="0" smtClean="0"/>
              <a:t>Use of newly available NASA Earth observations</a:t>
            </a:r>
          </a:p>
          <a:p>
            <a:pPr lvl="1"/>
            <a:r>
              <a:rPr lang="en-US" dirty="0" smtClean="0"/>
              <a:t>Partner testimonials </a:t>
            </a:r>
          </a:p>
          <a:p>
            <a:pPr lvl="1"/>
            <a:r>
              <a:rPr lang="en-US" dirty="0" smtClean="0"/>
              <a:t>Unique partners or partnerships</a:t>
            </a:r>
          </a:p>
          <a:p>
            <a:endParaRPr lang="en-US" dirty="0"/>
          </a:p>
        </p:txBody>
      </p:sp>
    </p:spTree>
    <p:extLst>
      <p:ext uri="{BB962C8B-B14F-4D97-AF65-F5344CB8AC3E}">
        <p14:creationId xmlns:p14="http://schemas.microsoft.com/office/powerpoint/2010/main" val="19539832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Miscellaneous Projects Logistics</a:t>
            </a:r>
            <a:endParaRPr lang="en-US" dirty="0"/>
          </a:p>
        </p:txBody>
      </p:sp>
      <p:sp>
        <p:nvSpPr>
          <p:cNvPr id="3" name="Content Placeholder 2"/>
          <p:cNvSpPr>
            <a:spLocks noGrp="1"/>
          </p:cNvSpPr>
          <p:nvPr>
            <p:ph sz="quarter" idx="1"/>
          </p:nvPr>
        </p:nvSpPr>
        <p:spPr/>
        <p:txBody>
          <a:bodyPr>
            <a:normAutofit fontScale="55000" lnSpcReduction="20000"/>
          </a:bodyPr>
          <a:lstStyle/>
          <a:p>
            <a:r>
              <a:rPr lang="en-US" b="1" dirty="0" smtClean="0"/>
              <a:t>Masters Thesis</a:t>
            </a:r>
            <a:r>
              <a:rPr lang="en-US" dirty="0" smtClean="0"/>
              <a:t>: Taking a DEVELOP project and using it as a foundation for a Masters thesis: ok, but must credit team and must get approval from advisor that group work can be used.</a:t>
            </a:r>
          </a:p>
          <a:p>
            <a:r>
              <a:rPr lang="en-US" b="1" dirty="0" smtClean="0"/>
              <a:t>Personal </a:t>
            </a:r>
            <a:r>
              <a:rPr lang="en-US" b="1" dirty="0"/>
              <a:t>G</a:t>
            </a:r>
            <a:r>
              <a:rPr lang="en-US" b="1" dirty="0" smtClean="0"/>
              <a:t>ain</a:t>
            </a:r>
            <a:r>
              <a:rPr lang="en-US" dirty="0" smtClean="0"/>
              <a:t>: if after a DEVELOP project has ended, someone wanted to do something more with a methodology or tool (after export control was completed) it is open for the world to do. We do not take on projects with that in mind and we do not accept money during the project.</a:t>
            </a:r>
          </a:p>
          <a:p>
            <a:r>
              <a:rPr lang="en-US" b="1" dirty="0" smtClean="0"/>
              <a:t>Ownership of </a:t>
            </a:r>
            <a:r>
              <a:rPr lang="en-US" b="1" dirty="0"/>
              <a:t>W</a:t>
            </a:r>
            <a:r>
              <a:rPr lang="en-US" b="1" dirty="0" smtClean="0"/>
              <a:t>ork</a:t>
            </a:r>
            <a:r>
              <a:rPr lang="en-US" dirty="0" smtClean="0"/>
              <a:t>: all participants sign multiple handbook forms relating to ownership. Also, as in all research the team is an owner so to do anything with the work takes NPO and team approvals.</a:t>
            </a:r>
          </a:p>
          <a:p>
            <a:r>
              <a:rPr lang="en-US" b="1" dirty="0"/>
              <a:t>Software </a:t>
            </a:r>
            <a:r>
              <a:rPr lang="en-US" b="1" dirty="0" smtClean="0"/>
              <a:t>Release</a:t>
            </a:r>
            <a:r>
              <a:rPr lang="en-US" dirty="0" smtClean="0"/>
              <a:t>: specific types of products/tools created by the team must go through NASA’s SRA process prior to ANY sharing outside DEVELOP (as in with partners or anyone). Review the DEVELOP page on this for more information.</a:t>
            </a:r>
          </a:p>
          <a:p>
            <a:r>
              <a:rPr lang="en-US" b="1" dirty="0" smtClean="0"/>
              <a:t>Export Control</a:t>
            </a:r>
            <a:r>
              <a:rPr lang="en-US" dirty="0"/>
              <a:t>: all publications, conference and meeting presentations, and hand-off materials (mainly PPTs, Word Docs, PDFs, etc. as some file types are not able to be put into the system</a:t>
            </a:r>
            <a:r>
              <a:rPr lang="en-US" dirty="0" smtClean="0"/>
              <a:t>) will need to go through Export Control before being shared outside DEVELOP. Lead time needed: typically 2 weeks.</a:t>
            </a:r>
            <a:endParaRPr lang="en-US" dirty="0"/>
          </a:p>
          <a:p>
            <a:r>
              <a:rPr lang="en-US" b="1" dirty="0" smtClean="0"/>
              <a:t>Building Websites/GUIs</a:t>
            </a:r>
            <a:r>
              <a:rPr lang="en-US" dirty="0" smtClean="0"/>
              <a:t>: DEVELOP should not really be building websites for other organizations, there are a lot of complications and </a:t>
            </a:r>
            <a:r>
              <a:rPr lang="en-US" dirty="0"/>
              <a:t>any GUI/outward facing website that will be developed, procured or maintained by NASA-funding will have to be 508 </a:t>
            </a:r>
            <a:r>
              <a:rPr lang="en-US" dirty="0" smtClean="0"/>
              <a:t>compliant. Avoid websites as an end-product and only in very special circumstances is the creation of a GUI allowable. Talk to NPO to discuss if you have an idea that includes this to talk through logistics.</a:t>
            </a:r>
          </a:p>
          <a:p>
            <a:endParaRPr lang="en-US" dirty="0"/>
          </a:p>
        </p:txBody>
      </p:sp>
    </p:spTree>
    <p:extLst>
      <p:ext uri="{BB962C8B-B14F-4D97-AF65-F5344CB8AC3E}">
        <p14:creationId xmlns:p14="http://schemas.microsoft.com/office/powerpoint/2010/main" val="2599231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Management</a:t>
            </a:r>
            <a:endParaRPr lang="en-US" dirty="0"/>
          </a:p>
        </p:txBody>
      </p:sp>
      <p:sp>
        <p:nvSpPr>
          <p:cNvPr id="3" name="Text Placeholder 2"/>
          <p:cNvSpPr>
            <a:spLocks noGrp="1"/>
          </p:cNvSpPr>
          <p:nvPr>
            <p:ph type="body" idx="2"/>
          </p:nvPr>
        </p:nvSpPr>
        <p:spPr/>
        <p:txBody>
          <a:bodyPr>
            <a:normAutofit fontScale="92500" lnSpcReduction="10000"/>
          </a:bodyPr>
          <a:lstStyle/>
          <a:p>
            <a:r>
              <a:rPr lang="en-US" dirty="0" smtClean="0"/>
              <a:t>Calendar </a:t>
            </a:r>
          </a:p>
          <a:p>
            <a:r>
              <a:rPr lang="en-US" dirty="0" smtClean="0"/>
              <a:t>Computers &amp; Software</a:t>
            </a:r>
          </a:p>
          <a:p>
            <a:r>
              <a:rPr lang="en-US" dirty="0" smtClean="0"/>
              <a:t>Badges</a:t>
            </a:r>
          </a:p>
          <a:p>
            <a:r>
              <a:rPr lang="en-US" dirty="0" smtClean="0"/>
              <a:t>PII</a:t>
            </a:r>
          </a:p>
          <a:p>
            <a:r>
              <a:rPr lang="en-US" dirty="0" smtClean="0"/>
              <a:t>Orientations</a:t>
            </a:r>
          </a:p>
          <a:p>
            <a:r>
              <a:rPr lang="en-US" dirty="0" smtClean="0"/>
              <a:t>Handbook &amp; Paperwork</a:t>
            </a:r>
          </a:p>
          <a:p>
            <a:r>
              <a:rPr lang="en-US" dirty="0" smtClean="0"/>
              <a:t>Progress Tracking &amp; Reporting</a:t>
            </a:r>
          </a:p>
          <a:p>
            <a:r>
              <a:rPr lang="en-US" dirty="0" smtClean="0"/>
              <a:t>Advisor Engagement</a:t>
            </a:r>
          </a:p>
          <a:p>
            <a:r>
              <a:rPr lang="en-US" dirty="0" smtClean="0"/>
              <a:t>Term &amp; Interim Planning</a:t>
            </a:r>
          </a:p>
          <a:p>
            <a:r>
              <a:rPr lang="en-US" dirty="0" smtClean="0"/>
              <a:t>Dress Code</a:t>
            </a:r>
          </a:p>
        </p:txBody>
      </p:sp>
      <p:pic>
        <p:nvPicPr>
          <p:cNvPr id="5" name="Content Placeholder 4"/>
          <p:cNvPicPr>
            <a:picLocks noGrp="1" noChangeAspect="1"/>
          </p:cNvPicPr>
          <p:nvPr>
            <p:ph sz="quarter" idx="1"/>
          </p:nvPr>
        </p:nvPicPr>
        <p:blipFill>
          <a:blip r:embed="rId2" cstate="screen">
            <a:extLst>
              <a:ext uri="{28A0092B-C50C-407E-A947-70E740481C1C}">
                <a14:useLocalDpi xmlns:a14="http://schemas.microsoft.com/office/drawing/2010/main"/>
              </a:ext>
            </a:extLst>
          </a:blip>
          <a:stretch>
            <a:fillRect/>
          </a:stretch>
        </p:blipFill>
        <p:spPr>
          <a:xfrm>
            <a:off x="2895600" y="609600"/>
            <a:ext cx="6096000" cy="5791200"/>
          </a:xfrm>
        </p:spPr>
      </p:pic>
    </p:spTree>
    <p:extLst>
      <p:ext uri="{BB962C8B-B14F-4D97-AF65-F5344CB8AC3E}">
        <p14:creationId xmlns:p14="http://schemas.microsoft.com/office/powerpoint/2010/main" val="37612139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 Calendar</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125490116"/>
              </p:ext>
            </p:extLst>
          </p:nvPr>
        </p:nvGraphicFramePr>
        <p:xfrm>
          <a:off x="457195" y="1904998"/>
          <a:ext cx="8305804" cy="3657602"/>
        </p:xfrm>
        <a:graphic>
          <a:graphicData uri="http://schemas.openxmlformats.org/drawingml/2006/table">
            <a:tbl>
              <a:tblPr/>
              <a:tblGrid>
                <a:gridCol w="159727"/>
                <a:gridCol w="159727"/>
                <a:gridCol w="159727"/>
                <a:gridCol w="159727"/>
                <a:gridCol w="159727"/>
                <a:gridCol w="159727"/>
                <a:gridCol w="159727"/>
                <a:gridCol w="159727"/>
                <a:gridCol w="159727"/>
                <a:gridCol w="159727"/>
                <a:gridCol w="159727"/>
                <a:gridCol w="159727"/>
                <a:gridCol w="159727"/>
                <a:gridCol w="159727"/>
                <a:gridCol w="159727"/>
                <a:gridCol w="159727"/>
                <a:gridCol w="159727"/>
                <a:gridCol w="159727"/>
                <a:gridCol w="159727"/>
                <a:gridCol w="159727"/>
                <a:gridCol w="159727"/>
                <a:gridCol w="159727"/>
                <a:gridCol w="159727"/>
                <a:gridCol w="159727"/>
                <a:gridCol w="159727"/>
                <a:gridCol w="159727"/>
                <a:gridCol w="159727"/>
                <a:gridCol w="159727"/>
                <a:gridCol w="159727"/>
                <a:gridCol w="159727"/>
                <a:gridCol w="159727"/>
                <a:gridCol w="159727"/>
                <a:gridCol w="159727"/>
                <a:gridCol w="159727"/>
                <a:gridCol w="159727"/>
                <a:gridCol w="159727"/>
                <a:gridCol w="159727"/>
                <a:gridCol w="159727"/>
                <a:gridCol w="159727"/>
                <a:gridCol w="159727"/>
                <a:gridCol w="159727"/>
                <a:gridCol w="159727"/>
                <a:gridCol w="159727"/>
                <a:gridCol w="159727"/>
                <a:gridCol w="159727"/>
                <a:gridCol w="159727"/>
                <a:gridCol w="159727"/>
                <a:gridCol w="159727"/>
                <a:gridCol w="159727"/>
                <a:gridCol w="159727"/>
                <a:gridCol w="159727"/>
                <a:gridCol w="159727"/>
              </a:tblGrid>
              <a:tr h="589935">
                <a:tc gridSpan="4">
                  <a:txBody>
                    <a:bodyPr/>
                    <a:lstStyle/>
                    <a:p>
                      <a:pPr algn="ctr" fontAlgn="ctr"/>
                      <a:r>
                        <a:rPr lang="en-US" sz="1400" b="1" i="0" u="none" strike="noStrike">
                          <a:solidFill>
                            <a:srgbClr val="000000"/>
                          </a:solidFill>
                          <a:effectLst/>
                          <a:latin typeface="Calibri" panose="020F0502020204030204" pitchFamily="34" charset="0"/>
                        </a:rPr>
                        <a:t>Oct</a:t>
                      </a:r>
                    </a:p>
                  </a:txBody>
                  <a:tcPr marL="9525" marR="9525" marT="9525"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1400" b="1" i="0" u="none" strike="noStrike">
                          <a:solidFill>
                            <a:srgbClr val="000000"/>
                          </a:solidFill>
                          <a:effectLst/>
                          <a:latin typeface="Calibri" panose="020F0502020204030204" pitchFamily="34" charset="0"/>
                        </a:rPr>
                        <a:t>Nov</a:t>
                      </a:r>
                    </a:p>
                  </a:txBody>
                  <a:tcPr marL="9525" marR="9525" marT="9525"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400" b="1" i="0" u="none" strike="noStrike">
                          <a:solidFill>
                            <a:srgbClr val="000000"/>
                          </a:solidFill>
                          <a:effectLst/>
                          <a:latin typeface="Calibri" panose="020F0502020204030204" pitchFamily="34" charset="0"/>
                        </a:rPr>
                        <a:t>Dec</a:t>
                      </a:r>
                    </a:p>
                  </a:txBody>
                  <a:tcPr marL="9525" marR="9525" marT="9525"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1400" b="1" i="0" u="none" strike="noStrike">
                          <a:solidFill>
                            <a:srgbClr val="000000"/>
                          </a:solidFill>
                          <a:effectLst/>
                          <a:latin typeface="Calibri" panose="020F0502020204030204" pitchFamily="34" charset="0"/>
                        </a:rPr>
                        <a:t>Jan</a:t>
                      </a:r>
                    </a:p>
                  </a:txBody>
                  <a:tcPr marL="9525" marR="9525" marT="9525"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1400" b="1" i="0" u="none" strike="noStrike">
                          <a:solidFill>
                            <a:srgbClr val="000000"/>
                          </a:solidFill>
                          <a:effectLst/>
                          <a:latin typeface="Calibri" panose="020F0502020204030204" pitchFamily="34" charset="0"/>
                        </a:rPr>
                        <a:t>Feb</a:t>
                      </a:r>
                    </a:p>
                  </a:txBody>
                  <a:tcPr marL="9525" marR="9525" marT="9525"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400" b="1" i="0" u="none" strike="noStrike">
                          <a:solidFill>
                            <a:srgbClr val="000000"/>
                          </a:solidFill>
                          <a:effectLst/>
                          <a:latin typeface="Calibri" panose="020F0502020204030204" pitchFamily="34" charset="0"/>
                        </a:rPr>
                        <a:t>Mar</a:t>
                      </a:r>
                    </a:p>
                  </a:txBody>
                  <a:tcPr marL="9525" marR="9525" marT="9525"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1400" b="1" i="0" u="none" strike="noStrike">
                          <a:solidFill>
                            <a:srgbClr val="000000"/>
                          </a:solidFill>
                          <a:effectLst/>
                          <a:latin typeface="Calibri" panose="020F0502020204030204" pitchFamily="34" charset="0"/>
                        </a:rPr>
                        <a:t>Apr</a:t>
                      </a:r>
                    </a:p>
                  </a:txBody>
                  <a:tcPr marL="9525" marR="9525" marT="9525"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1400" b="1" i="0" u="none" strike="noStrike">
                          <a:solidFill>
                            <a:srgbClr val="000000"/>
                          </a:solidFill>
                          <a:effectLst/>
                          <a:latin typeface="Calibri" panose="020F0502020204030204" pitchFamily="34" charset="0"/>
                        </a:rPr>
                        <a:t>May</a:t>
                      </a:r>
                    </a:p>
                  </a:txBody>
                  <a:tcPr marL="9525" marR="9525" marT="9525"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400" b="1" i="0" u="none" strike="noStrike">
                          <a:solidFill>
                            <a:srgbClr val="000000"/>
                          </a:solidFill>
                          <a:effectLst/>
                          <a:latin typeface="Calibri" panose="020F0502020204030204" pitchFamily="34" charset="0"/>
                        </a:rPr>
                        <a:t>Jun</a:t>
                      </a:r>
                    </a:p>
                  </a:txBody>
                  <a:tcPr marL="9525" marR="9525" marT="9525"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1400" b="1" i="0" u="none" strike="noStrike">
                          <a:solidFill>
                            <a:srgbClr val="000000"/>
                          </a:solidFill>
                          <a:effectLst/>
                          <a:latin typeface="Calibri" panose="020F0502020204030204" pitchFamily="34" charset="0"/>
                        </a:rPr>
                        <a:t>Jul</a:t>
                      </a:r>
                    </a:p>
                  </a:txBody>
                  <a:tcPr marL="9525" marR="9525" marT="9525"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400" b="1" i="0" u="none" strike="noStrike">
                          <a:solidFill>
                            <a:srgbClr val="000000"/>
                          </a:solidFill>
                          <a:effectLst/>
                          <a:latin typeface="Calibri" panose="020F0502020204030204" pitchFamily="34" charset="0"/>
                        </a:rPr>
                        <a:t>Aug</a:t>
                      </a:r>
                    </a:p>
                  </a:txBody>
                  <a:tcPr marL="9525" marR="9525" marT="9525"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1400" b="1" i="0" u="none" strike="noStrike">
                          <a:solidFill>
                            <a:srgbClr val="000000"/>
                          </a:solidFill>
                          <a:effectLst/>
                          <a:latin typeface="Calibri" panose="020F0502020204030204" pitchFamily="34" charset="0"/>
                        </a:rPr>
                        <a:t>Sep</a:t>
                      </a:r>
                    </a:p>
                  </a:txBody>
                  <a:tcPr marL="9525" marR="9525" marT="9525"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471949">
                <a:tc gridSpan="6">
                  <a:txBody>
                    <a:bodyPr/>
                    <a:lstStyle/>
                    <a:p>
                      <a:pPr algn="ctr" fontAlgn="ctr"/>
                      <a:r>
                        <a:rPr lang="en-US" sz="1000" b="0" i="0" u="none" strike="noStrike">
                          <a:solidFill>
                            <a:srgbClr val="000000"/>
                          </a:solidFill>
                          <a:effectLst/>
                          <a:latin typeface="Calibri" panose="020F0502020204030204" pitchFamily="34" charset="0"/>
                        </a:rPr>
                        <a:t>Fall Term</a:t>
                      </a:r>
                    </a:p>
                  </a:txBody>
                  <a:tcPr marL="9525" marR="9525" marT="9525" marB="0" anchor="ctr">
                    <a:lnL>
                      <a:noFill/>
                    </a:lnL>
                    <a:lnR>
                      <a:noFill/>
                    </a:lnR>
                    <a:lnT>
                      <a:noFill/>
                    </a:lnT>
                    <a:lnB>
                      <a:noFill/>
                    </a:lnB>
                    <a:solidFill>
                      <a:srgbClr val="C6591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gridSpan="2">
                  <a:txBody>
                    <a:bodyPr/>
                    <a:lstStyle/>
                    <a:p>
                      <a:pPr algn="ctr" fontAlgn="ctr"/>
                      <a:r>
                        <a:rPr lang="en-US" sz="10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AEAAAA"/>
                    </a:solidFill>
                  </a:tcPr>
                </a:tc>
                <a:tc hMerge="1">
                  <a:txBody>
                    <a:bodyPr/>
                    <a:lstStyle/>
                    <a:p>
                      <a:endParaRPr lang="en-US"/>
                    </a:p>
                  </a:txBody>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gridSpan="11">
                  <a:txBody>
                    <a:bodyPr/>
                    <a:lstStyle/>
                    <a:p>
                      <a:pPr algn="ctr" fontAlgn="ctr"/>
                      <a:r>
                        <a:rPr lang="en-US" sz="1000" b="0" i="0" u="none" strike="noStrike">
                          <a:solidFill>
                            <a:srgbClr val="000000"/>
                          </a:solidFill>
                          <a:effectLst/>
                          <a:latin typeface="Calibri" panose="020F0502020204030204" pitchFamily="34" charset="0"/>
                        </a:rPr>
                        <a:t>Spring Term</a:t>
                      </a:r>
                    </a:p>
                  </a:txBody>
                  <a:tcPr marL="9525" marR="9525" marT="9525" marB="0" anchor="ctr">
                    <a:lnL>
                      <a:noFill/>
                    </a:lnL>
                    <a:lnR>
                      <a:noFill/>
                    </a:lnR>
                    <a:lnT>
                      <a:noFill/>
                    </a:lnT>
                    <a:lnB>
                      <a:noFill/>
                    </a:lnB>
                    <a:solidFill>
                      <a:srgbClr val="54823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gridSpan="10">
                  <a:txBody>
                    <a:bodyPr/>
                    <a:lstStyle/>
                    <a:p>
                      <a:pPr algn="ctr" fontAlgn="ctr"/>
                      <a:r>
                        <a:rPr lang="en-US" sz="1000" b="0" i="0" u="none" strike="noStrike">
                          <a:solidFill>
                            <a:srgbClr val="000000"/>
                          </a:solidFill>
                          <a:effectLst/>
                          <a:latin typeface="Calibri" panose="020F0502020204030204" pitchFamily="34" charset="0"/>
                        </a:rPr>
                        <a:t>Summer Term</a:t>
                      </a:r>
                    </a:p>
                  </a:txBody>
                  <a:tcPr marL="9525" marR="9525" marT="9525" marB="0" anchor="ctr">
                    <a:lnL>
                      <a:noFill/>
                    </a:lnL>
                    <a:lnR>
                      <a:noFill/>
                    </a:lnR>
                    <a:lnT>
                      <a:noFill/>
                    </a:lnT>
                    <a:lnB>
                      <a:noFill/>
                    </a:lnB>
                    <a:solidFill>
                      <a:srgbClr val="2F75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gridSpan="2">
                  <a:txBody>
                    <a:bodyPr/>
                    <a:lstStyle/>
                    <a:p>
                      <a:pPr algn="ctr" fontAlgn="ctr"/>
                      <a:r>
                        <a:rPr lang="en-US" sz="10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C65911"/>
                    </a:solidFill>
                  </a:tcPr>
                </a:tc>
                <a:tc hMerge="1">
                  <a:txBody>
                    <a:bodyPr/>
                    <a:lstStyle/>
                    <a:p>
                      <a:endParaRPr lang="en-US"/>
                    </a:p>
                  </a:txBody>
                  <a:tcPr/>
                </a:tc>
              </a:tr>
              <a:tr h="401156">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gridSpan="8">
                  <a:txBody>
                    <a:bodyPr/>
                    <a:lstStyle/>
                    <a:p>
                      <a:pPr algn="ctr" fontAlgn="ctr"/>
                      <a:r>
                        <a:rPr lang="en-US" sz="800" b="0" i="0" u="none" strike="noStrike">
                          <a:solidFill>
                            <a:srgbClr val="000000"/>
                          </a:solidFill>
                          <a:effectLst/>
                          <a:latin typeface="Calibri" panose="020F0502020204030204" pitchFamily="34" charset="0"/>
                        </a:rPr>
                        <a:t>Proposals</a:t>
                      </a:r>
                    </a:p>
                  </a:txBody>
                  <a:tcPr marL="9525" marR="9525" marT="9525" marB="0" anchor="ctr">
                    <a:lnL>
                      <a:noFill/>
                    </a:lnL>
                    <a:lnR>
                      <a:noFill/>
                    </a:lnR>
                    <a:lnT>
                      <a:noFill/>
                    </a:lnT>
                    <a:lnB>
                      <a:noFill/>
                    </a:lnB>
                    <a:solidFill>
                      <a:srgbClr val="9BC2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gridSpan="4">
                  <a:txBody>
                    <a:bodyPr/>
                    <a:lstStyle/>
                    <a:p>
                      <a:pPr algn="ctr" fontAlgn="ctr"/>
                      <a:r>
                        <a:rPr lang="en-US" sz="800" b="0" i="0" u="none" strike="noStrike">
                          <a:solidFill>
                            <a:srgbClr val="000000"/>
                          </a:solidFill>
                          <a:effectLst/>
                          <a:latin typeface="Calibri" panose="020F0502020204030204" pitchFamily="34" charset="0"/>
                        </a:rPr>
                        <a:t>Proposals</a:t>
                      </a:r>
                    </a:p>
                  </a:txBody>
                  <a:tcPr marL="9525" marR="9525" marT="9525" marB="0" anchor="ctr">
                    <a:lnL>
                      <a:noFill/>
                    </a:lnL>
                    <a:lnR>
                      <a:noFill/>
                    </a:lnR>
                    <a:lnT>
                      <a:noFill/>
                    </a:lnT>
                    <a:lnB>
                      <a:noFill/>
                    </a:lnB>
                    <a:solidFill>
                      <a:srgbClr val="F4B084"/>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gridSpan="4">
                  <a:txBody>
                    <a:bodyPr/>
                    <a:lstStyle/>
                    <a:p>
                      <a:pPr algn="ctr" fontAlgn="ctr"/>
                      <a:r>
                        <a:rPr lang="en-US" sz="800" b="0" i="0" u="none" strike="noStrike">
                          <a:solidFill>
                            <a:srgbClr val="000000"/>
                          </a:solidFill>
                          <a:effectLst/>
                          <a:latin typeface="Calibri" panose="020F0502020204030204" pitchFamily="34" charset="0"/>
                        </a:rPr>
                        <a:t>Proposals</a:t>
                      </a:r>
                    </a:p>
                  </a:txBody>
                  <a:tcPr marL="9525" marR="9525" marT="9525" marB="0" anchor="ctr">
                    <a:lnL>
                      <a:noFill/>
                    </a:lnL>
                    <a:lnR>
                      <a:noFill/>
                    </a:lnR>
                    <a:lnT>
                      <a:noFill/>
                    </a:lnT>
                    <a:lnB>
                      <a:noFill/>
                    </a:lnB>
                    <a:solidFill>
                      <a:srgbClr val="A9D08E"/>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8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471949">
                <a:tc>
                  <a:txBody>
                    <a:bodyPr/>
                    <a:lstStyle/>
                    <a:p>
                      <a:pPr algn="ctr" fontAlgn="ctr"/>
                      <a:r>
                        <a:rPr lang="en-US" sz="10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A9D08E"/>
                    </a:solidFill>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gridSpan="6">
                  <a:txBody>
                    <a:bodyPr/>
                    <a:lstStyle/>
                    <a:p>
                      <a:pPr algn="ctr" fontAlgn="ctr"/>
                      <a:r>
                        <a:rPr lang="en-US" sz="1000" b="0" i="0" u="none" strike="noStrike">
                          <a:solidFill>
                            <a:srgbClr val="000000"/>
                          </a:solidFill>
                          <a:effectLst/>
                          <a:latin typeface="Calibri" panose="020F0502020204030204" pitchFamily="34" charset="0"/>
                        </a:rPr>
                        <a:t>Su Apps</a:t>
                      </a:r>
                    </a:p>
                  </a:txBody>
                  <a:tcPr marL="9525" marR="9525" marT="9525" marB="0" anchor="ctr">
                    <a:lnL>
                      <a:noFill/>
                    </a:lnL>
                    <a:lnR>
                      <a:noFill/>
                    </a:lnR>
                    <a:lnT>
                      <a:noFill/>
                    </a:lnT>
                    <a:lnB>
                      <a:noFill/>
                    </a:lnB>
                    <a:solidFill>
                      <a:srgbClr val="9BC2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gridSpan="7">
                  <a:txBody>
                    <a:bodyPr/>
                    <a:lstStyle/>
                    <a:p>
                      <a:pPr algn="ctr" fontAlgn="ctr"/>
                      <a:r>
                        <a:rPr lang="en-US" sz="1000" b="0" i="0" u="none" strike="noStrike">
                          <a:solidFill>
                            <a:srgbClr val="000000"/>
                          </a:solidFill>
                          <a:effectLst/>
                          <a:latin typeface="Calibri" panose="020F0502020204030204" pitchFamily="34" charset="0"/>
                        </a:rPr>
                        <a:t>Fa Apps</a:t>
                      </a:r>
                    </a:p>
                  </a:txBody>
                  <a:tcPr marL="9525" marR="9525" marT="9525" marB="0" anchor="ctr">
                    <a:lnL>
                      <a:noFill/>
                    </a:lnL>
                    <a:lnR>
                      <a:noFill/>
                    </a:lnR>
                    <a:lnT>
                      <a:noFill/>
                    </a:lnT>
                    <a:lnB>
                      <a:noFill/>
                    </a:lnB>
                    <a:solidFill>
                      <a:srgbClr val="F4B08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gridSpan="4">
                  <a:txBody>
                    <a:bodyPr/>
                    <a:lstStyle/>
                    <a:p>
                      <a:pPr algn="ctr" fontAlgn="ctr"/>
                      <a:r>
                        <a:rPr lang="en-US" sz="1000" b="0" i="0" u="none" strike="noStrike">
                          <a:solidFill>
                            <a:srgbClr val="000000"/>
                          </a:solidFill>
                          <a:effectLst/>
                          <a:latin typeface="Calibri" panose="020F0502020204030204" pitchFamily="34" charset="0"/>
                        </a:rPr>
                        <a:t>Sp Apps</a:t>
                      </a:r>
                    </a:p>
                  </a:txBody>
                  <a:tcPr marL="9525" marR="9525" marT="9525" marB="0" anchor="ctr">
                    <a:lnL>
                      <a:noFill/>
                    </a:lnL>
                    <a:lnR>
                      <a:noFill/>
                    </a:lnR>
                    <a:lnT>
                      <a:noFill/>
                    </a:lnT>
                    <a:lnB>
                      <a:noFill/>
                    </a:lnB>
                    <a:solidFill>
                      <a:srgbClr val="A9D08E"/>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71949">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gridSpan="6">
                  <a:txBody>
                    <a:bodyPr/>
                    <a:lstStyle/>
                    <a:p>
                      <a:pPr algn="ctr" fontAlgn="ctr"/>
                      <a:r>
                        <a:rPr lang="en-US" sz="1000" b="0" i="0" u="none" strike="noStrike">
                          <a:solidFill>
                            <a:srgbClr val="000000"/>
                          </a:solidFill>
                          <a:effectLst/>
                          <a:latin typeface="Calibri" panose="020F0502020204030204" pitchFamily="34" charset="0"/>
                        </a:rPr>
                        <a:t>Selections</a:t>
                      </a:r>
                    </a:p>
                  </a:txBody>
                  <a:tcPr marL="9525" marR="9525" marT="9525" marB="0" anchor="ctr">
                    <a:lnL>
                      <a:noFill/>
                    </a:lnL>
                    <a:lnR>
                      <a:noFill/>
                    </a:lnR>
                    <a:lnT>
                      <a:noFill/>
                    </a:lnT>
                    <a:lnB>
                      <a:noFill/>
                    </a:lnB>
                    <a:solidFill>
                      <a:srgbClr val="A9D08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gridSpan="9">
                  <a:txBody>
                    <a:bodyPr/>
                    <a:lstStyle/>
                    <a:p>
                      <a:pPr algn="ctr" fontAlgn="ctr"/>
                      <a:r>
                        <a:rPr lang="en-US" sz="1000" b="0" i="0" u="none" strike="noStrike">
                          <a:solidFill>
                            <a:srgbClr val="000000"/>
                          </a:solidFill>
                          <a:effectLst/>
                          <a:latin typeface="Calibri" panose="020F0502020204030204" pitchFamily="34" charset="0"/>
                        </a:rPr>
                        <a:t>Selections</a:t>
                      </a:r>
                    </a:p>
                  </a:txBody>
                  <a:tcPr marL="9525" marR="9525" marT="9525" marB="0" anchor="ctr">
                    <a:lnL>
                      <a:noFill/>
                    </a:lnL>
                    <a:lnR>
                      <a:noFill/>
                    </a:lnR>
                    <a:lnT>
                      <a:noFill/>
                    </a:lnT>
                    <a:lnB>
                      <a:noFill/>
                    </a:lnB>
                    <a:solidFill>
                      <a:srgbClr val="9BC2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gridSpan="5">
                  <a:txBody>
                    <a:bodyPr/>
                    <a:lstStyle/>
                    <a:p>
                      <a:pPr algn="ctr" fontAlgn="ctr"/>
                      <a:r>
                        <a:rPr lang="en-US" sz="1000" b="0" i="0" u="none" strike="noStrike">
                          <a:solidFill>
                            <a:srgbClr val="000000"/>
                          </a:solidFill>
                          <a:effectLst/>
                          <a:latin typeface="Calibri" panose="020F0502020204030204" pitchFamily="34" charset="0"/>
                        </a:rPr>
                        <a:t>Selections</a:t>
                      </a:r>
                    </a:p>
                  </a:txBody>
                  <a:tcPr marL="9525" marR="9525" marT="9525" marB="0" anchor="ctr">
                    <a:lnL>
                      <a:noFill/>
                    </a:lnL>
                    <a:lnR>
                      <a:noFill/>
                    </a:lnR>
                    <a:lnT>
                      <a:noFill/>
                    </a:lnT>
                    <a:lnB>
                      <a:noFill/>
                    </a:lnB>
                    <a:solidFill>
                      <a:srgbClr val="F4B08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471949">
                <a:tc gridSpan="8">
                  <a:txBody>
                    <a:bodyPr/>
                    <a:lstStyle/>
                    <a:p>
                      <a:pPr algn="ctr" fontAlgn="ctr"/>
                      <a:r>
                        <a:rPr lang="en-US" sz="1000" b="0" i="0" u="none" strike="noStrike">
                          <a:solidFill>
                            <a:srgbClr val="000000"/>
                          </a:solidFill>
                          <a:effectLst/>
                          <a:latin typeface="Calibri" panose="020F0502020204030204" pitchFamily="34" charset="0"/>
                        </a:rPr>
                        <a:t>CL Competition</a:t>
                      </a:r>
                    </a:p>
                  </a:txBody>
                  <a:tcPr marL="9525" marR="9525" marT="9525" marB="0" anchor="ctr">
                    <a:lnL>
                      <a:noFill/>
                    </a:lnL>
                    <a:lnR>
                      <a:noFill/>
                    </a:lnR>
                    <a:lnT>
                      <a:noFill/>
                    </a:lnT>
                    <a:lnB>
                      <a:noFill/>
                    </a:lnB>
                    <a:solidFill>
                      <a:srgbClr val="A9D08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gridSpan="9">
                  <a:txBody>
                    <a:bodyPr/>
                    <a:lstStyle/>
                    <a:p>
                      <a:pPr algn="ctr" fontAlgn="ctr"/>
                      <a:r>
                        <a:rPr lang="en-US" sz="1000" b="0" i="0" u="none" strike="noStrike">
                          <a:solidFill>
                            <a:srgbClr val="000000"/>
                          </a:solidFill>
                          <a:effectLst/>
                          <a:latin typeface="Calibri" panose="020F0502020204030204" pitchFamily="34" charset="0"/>
                        </a:rPr>
                        <a:t>CL Competition</a:t>
                      </a:r>
                    </a:p>
                  </a:txBody>
                  <a:tcPr marL="9525" marR="9525" marT="9525" marB="0" anchor="ctr">
                    <a:lnL>
                      <a:noFill/>
                    </a:lnL>
                    <a:lnR>
                      <a:noFill/>
                    </a:lnR>
                    <a:lnT>
                      <a:noFill/>
                    </a:lnT>
                    <a:lnB>
                      <a:noFill/>
                    </a:lnB>
                    <a:solidFill>
                      <a:srgbClr val="9BC2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gridSpan="9">
                  <a:txBody>
                    <a:bodyPr/>
                    <a:lstStyle/>
                    <a:p>
                      <a:pPr algn="ctr" fontAlgn="ctr"/>
                      <a:r>
                        <a:rPr lang="en-US" sz="1000" b="0" i="0" u="none" strike="noStrike">
                          <a:solidFill>
                            <a:srgbClr val="000000"/>
                          </a:solidFill>
                          <a:effectLst/>
                          <a:latin typeface="Calibri" panose="020F0502020204030204" pitchFamily="34" charset="0"/>
                        </a:rPr>
                        <a:t>CL Competition</a:t>
                      </a:r>
                    </a:p>
                  </a:txBody>
                  <a:tcPr marL="9525" marR="9525" marT="9525" marB="0" anchor="ctr">
                    <a:lnL>
                      <a:noFill/>
                    </a:lnL>
                    <a:lnR>
                      <a:noFill/>
                    </a:lnR>
                    <a:lnT>
                      <a:noFill/>
                    </a:lnT>
                    <a:lnB>
                      <a:noFill/>
                    </a:lnB>
                    <a:solidFill>
                      <a:srgbClr val="F4B08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778715">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gridSpan="5">
                  <a:txBody>
                    <a:bodyPr/>
                    <a:lstStyle/>
                    <a:p>
                      <a:pPr algn="ctr" fontAlgn="ctr"/>
                      <a:r>
                        <a:rPr lang="en-US" sz="1000" b="0" i="0" u="none" strike="noStrike">
                          <a:solidFill>
                            <a:srgbClr val="000000"/>
                          </a:solidFill>
                          <a:effectLst/>
                          <a:latin typeface="Calibri" panose="020F0502020204030204" pitchFamily="34" charset="0"/>
                        </a:rPr>
                        <a:t>Retreat</a:t>
                      </a:r>
                    </a:p>
                  </a:txBody>
                  <a:tcPr marL="9525" marR="9525" marT="9525" marB="0" anchor="ctr">
                    <a:lnL>
                      <a:noFill/>
                    </a:lnL>
                    <a:lnR>
                      <a:noFill/>
                    </a:lnR>
                    <a:lnT>
                      <a:noFill/>
                    </a:lnT>
                    <a:lnB>
                      <a:noFill/>
                    </a:lnB>
                    <a:solidFill>
                      <a:srgbClr val="AEAAA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gridSpan="8">
                  <a:txBody>
                    <a:bodyPr/>
                    <a:lstStyle/>
                    <a:p>
                      <a:pPr algn="ctr" fontAlgn="ctr"/>
                      <a:r>
                        <a:rPr lang="en-US" sz="1000" b="0" i="0" u="none" strike="noStrike">
                          <a:solidFill>
                            <a:srgbClr val="000000"/>
                          </a:solidFill>
                          <a:effectLst/>
                          <a:latin typeface="Calibri" panose="020F0502020204030204" pitchFamily="34" charset="0"/>
                        </a:rPr>
                        <a:t>Alumni Survey</a:t>
                      </a:r>
                    </a:p>
                  </a:txBody>
                  <a:tcPr marL="9525" marR="9525" marT="9525" marB="0" anchor="ctr">
                    <a:lnL>
                      <a:noFill/>
                    </a:lnL>
                    <a:lnR>
                      <a:noFill/>
                    </a:lnR>
                    <a:lnT>
                      <a:noFill/>
                    </a:lnT>
                    <a:lnB>
                      <a:noFill/>
                    </a:lnB>
                    <a:solidFill>
                      <a:srgbClr val="AEAAA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gridSpan="3">
                  <a:txBody>
                    <a:bodyPr/>
                    <a:lstStyle/>
                    <a:p>
                      <a:pPr algn="ctr" fontAlgn="ctr"/>
                      <a:r>
                        <a:rPr lang="en-US" sz="1000" b="0" i="0" u="none" strike="noStrike">
                          <a:solidFill>
                            <a:srgbClr val="000000"/>
                          </a:solidFill>
                          <a:effectLst/>
                          <a:latin typeface="Calibri" panose="020F0502020204030204" pitchFamily="34" charset="0"/>
                        </a:rPr>
                        <a:t>AESAS</a:t>
                      </a:r>
                    </a:p>
                  </a:txBody>
                  <a:tcPr marL="9525" marR="9525" marT="9525" marB="0" anchor="ctr">
                    <a:lnL>
                      <a:noFill/>
                    </a:lnL>
                    <a:lnR>
                      <a:noFill/>
                    </a:lnR>
                    <a:lnT>
                      <a:noFill/>
                    </a:lnT>
                    <a:lnB>
                      <a:noFill/>
                    </a:lnB>
                    <a:solidFill>
                      <a:srgbClr val="AEAAAA"/>
                    </a:solidFill>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0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bl>
          </a:graphicData>
        </a:graphic>
      </p:graphicFrame>
    </p:spTree>
    <p:extLst>
      <p:ext uri="{BB962C8B-B14F-4D97-AF65-F5344CB8AC3E}">
        <p14:creationId xmlns:p14="http://schemas.microsoft.com/office/powerpoint/2010/main" val="16291477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 Spring Deliverable </a:t>
            </a:r>
            <a:r>
              <a:rPr lang="en-US" dirty="0" smtClean="0"/>
              <a:t>Deadlines</a:t>
            </a:r>
            <a:endParaRPr lang="en-US" dirty="0"/>
          </a:p>
        </p:txBody>
      </p:sp>
      <p:sp>
        <p:nvSpPr>
          <p:cNvPr id="8" name="Content Placeholder 6"/>
          <p:cNvSpPr>
            <a:spLocks noGrp="1"/>
          </p:cNvSpPr>
          <p:nvPr>
            <p:ph idx="4294967295"/>
          </p:nvPr>
        </p:nvSpPr>
        <p:spPr>
          <a:xfrm>
            <a:off x="228600" y="1828800"/>
            <a:ext cx="8686800" cy="1219200"/>
          </a:xfrm>
          <a:ln>
            <a:noFill/>
            <a:prstDash val="dash"/>
          </a:ln>
        </p:spPr>
        <p:txBody>
          <a:bodyPr>
            <a:normAutofit/>
          </a:bodyPr>
          <a:lstStyle/>
          <a:p>
            <a:pPr marL="0" indent="0">
              <a:buNone/>
            </a:pPr>
            <a:r>
              <a:rPr lang="en-US" sz="1600" b="1" dirty="0" smtClean="0">
                <a:solidFill>
                  <a:schemeClr val="accent5">
                    <a:lumMod val="50000"/>
                  </a:schemeClr>
                </a:solidFill>
              </a:rPr>
              <a:t>February</a:t>
            </a:r>
            <a:endParaRPr lang="en-US" sz="2000" b="1" dirty="0" smtClean="0">
              <a:solidFill>
                <a:schemeClr val="accent5">
                  <a:lumMod val="50000"/>
                </a:schemeClr>
              </a:solidFill>
            </a:endParaRPr>
          </a:p>
          <a:p>
            <a:pPr marL="1597025" indent="-1597025">
              <a:spcBef>
                <a:spcPts val="200"/>
              </a:spcBef>
              <a:buNone/>
            </a:pPr>
            <a:r>
              <a:rPr lang="en-US" sz="1200" dirty="0" smtClean="0"/>
              <a:t>Week 3 (2/11): Project Summary Rough Draft, Software Release Forms</a:t>
            </a:r>
          </a:p>
          <a:p>
            <a:pPr marL="1597025" indent="-1597025">
              <a:spcBef>
                <a:spcPts val="200"/>
              </a:spcBef>
              <a:buNone/>
            </a:pPr>
            <a:r>
              <a:rPr lang="en-US" sz="1200" dirty="0" smtClean="0">
                <a:solidFill>
                  <a:srgbClr val="00B050"/>
                </a:solidFill>
              </a:rPr>
              <a:t>Week 4 (2/15): </a:t>
            </a:r>
            <a:r>
              <a:rPr lang="en-US" sz="1200" i="1" dirty="0" smtClean="0">
                <a:solidFill>
                  <a:srgbClr val="00B050"/>
                </a:solidFill>
              </a:rPr>
              <a:t>Offices Closed for President’s Day</a:t>
            </a:r>
          </a:p>
          <a:p>
            <a:pPr marL="1597025" indent="-1597025">
              <a:spcBef>
                <a:spcPts val="200"/>
              </a:spcBef>
              <a:buNone/>
            </a:pPr>
            <a:r>
              <a:rPr lang="en-US" sz="1200" dirty="0" smtClean="0"/>
              <a:t>Week 4 (2/18): Tech Paper Rough Draft</a:t>
            </a:r>
          </a:p>
          <a:p>
            <a:pPr marL="1597025" indent="-1597025">
              <a:spcBef>
                <a:spcPts val="200"/>
              </a:spcBef>
              <a:buNone/>
            </a:pPr>
            <a:r>
              <a:rPr lang="en-US" sz="1200" dirty="0" smtClean="0"/>
              <a:t>Week </a:t>
            </a:r>
            <a:r>
              <a:rPr lang="en-US" sz="1200" dirty="0"/>
              <a:t>5 </a:t>
            </a:r>
            <a:r>
              <a:rPr lang="en-US" sz="1200" dirty="0" smtClean="0"/>
              <a:t>(2/25): </a:t>
            </a:r>
            <a:r>
              <a:rPr lang="en-US" sz="1200" dirty="0"/>
              <a:t>Poster Rough </a:t>
            </a:r>
            <a:r>
              <a:rPr lang="en-US" sz="1200" dirty="0" smtClean="0"/>
              <a:t>Draft</a:t>
            </a:r>
          </a:p>
        </p:txBody>
      </p:sp>
      <p:sp>
        <p:nvSpPr>
          <p:cNvPr id="9" name="Content Placeholder 6"/>
          <p:cNvSpPr txBox="1">
            <a:spLocks/>
          </p:cNvSpPr>
          <p:nvPr/>
        </p:nvSpPr>
        <p:spPr>
          <a:xfrm>
            <a:off x="228600" y="2971800"/>
            <a:ext cx="8686800" cy="1600200"/>
          </a:xfrm>
          <a:prstGeom prst="rect">
            <a:avLst/>
          </a:prstGeom>
          <a:ln>
            <a:noFill/>
            <a:prstDash val="dash"/>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b="1" dirty="0" smtClean="0">
                <a:solidFill>
                  <a:schemeClr val="accent5">
                    <a:lumMod val="50000"/>
                  </a:schemeClr>
                </a:solidFill>
              </a:rPr>
              <a:t>March</a:t>
            </a:r>
            <a:endParaRPr lang="en-US" sz="2000" b="1" dirty="0" smtClean="0">
              <a:solidFill>
                <a:schemeClr val="accent5">
                  <a:lumMod val="50000"/>
                </a:schemeClr>
              </a:solidFill>
            </a:endParaRPr>
          </a:p>
          <a:p>
            <a:pPr marL="1597025" indent="-1597025">
              <a:spcBef>
                <a:spcPts val="200"/>
              </a:spcBef>
              <a:buNone/>
            </a:pPr>
            <a:r>
              <a:rPr lang="en-US" sz="1200" dirty="0" smtClean="0"/>
              <a:t>Week 6 (3/3): Presentation Rough Draft </a:t>
            </a:r>
          </a:p>
          <a:p>
            <a:pPr marL="1597025" indent="-1597025">
              <a:spcBef>
                <a:spcPts val="200"/>
              </a:spcBef>
              <a:buNone/>
            </a:pPr>
            <a:r>
              <a:rPr lang="en-US" sz="1200" dirty="0" smtClean="0"/>
              <a:t>Week 7 (3/10): Project Summary Final Draft, VPS Image</a:t>
            </a:r>
          </a:p>
          <a:p>
            <a:pPr marL="1597025" indent="-1597025">
              <a:spcBef>
                <a:spcPts val="200"/>
              </a:spcBef>
              <a:buNone/>
            </a:pPr>
            <a:r>
              <a:rPr lang="en-US" sz="1200" dirty="0" smtClean="0"/>
              <a:t>Week </a:t>
            </a:r>
            <a:r>
              <a:rPr lang="en-US" sz="1200" dirty="0"/>
              <a:t>9 </a:t>
            </a:r>
            <a:r>
              <a:rPr lang="en-US" sz="1200" dirty="0" smtClean="0"/>
              <a:t>(3/22): </a:t>
            </a:r>
            <a:r>
              <a:rPr lang="en-US" sz="1200" dirty="0"/>
              <a:t>VPS </a:t>
            </a:r>
            <a:r>
              <a:rPr lang="en-US" sz="1200" dirty="0" smtClean="0"/>
              <a:t>Video, Transcript </a:t>
            </a:r>
            <a:endParaRPr lang="en-US" sz="1200" dirty="0"/>
          </a:p>
          <a:p>
            <a:pPr marL="0" indent="0">
              <a:spcBef>
                <a:spcPts val="200"/>
              </a:spcBef>
              <a:buNone/>
            </a:pPr>
            <a:r>
              <a:rPr lang="en-US" sz="1200" dirty="0" smtClean="0"/>
              <a:t>Week </a:t>
            </a:r>
            <a:r>
              <a:rPr lang="en-US" sz="1200" dirty="0"/>
              <a:t>9 </a:t>
            </a:r>
            <a:r>
              <a:rPr lang="en-US" sz="1200" dirty="0" smtClean="0"/>
              <a:t>(3/24): </a:t>
            </a:r>
            <a:r>
              <a:rPr lang="en-US" sz="1200" dirty="0"/>
              <a:t>DEVELOPedia Page</a:t>
            </a:r>
          </a:p>
          <a:p>
            <a:pPr marL="1597025" indent="-1597025">
              <a:spcBef>
                <a:spcPts val="200"/>
              </a:spcBef>
              <a:buNone/>
            </a:pPr>
            <a:r>
              <a:rPr lang="en-US" sz="1200" dirty="0" smtClean="0"/>
              <a:t>Week </a:t>
            </a:r>
            <a:r>
              <a:rPr lang="en-US" sz="1200" dirty="0"/>
              <a:t>10 </a:t>
            </a:r>
            <a:r>
              <a:rPr lang="en-US" sz="1200" dirty="0" smtClean="0"/>
              <a:t>(3/31): Technical Paper Final Draft, Final Poster &amp; Final Presentation</a:t>
            </a:r>
          </a:p>
        </p:txBody>
      </p:sp>
      <p:sp>
        <p:nvSpPr>
          <p:cNvPr id="10" name="Content Placeholder 6"/>
          <p:cNvSpPr txBox="1">
            <a:spLocks/>
          </p:cNvSpPr>
          <p:nvPr/>
        </p:nvSpPr>
        <p:spPr>
          <a:xfrm>
            <a:off x="228600" y="1295400"/>
            <a:ext cx="8686800" cy="609600"/>
          </a:xfrm>
          <a:prstGeom prst="rect">
            <a:avLst/>
          </a:prstGeom>
          <a:ln>
            <a:noFill/>
            <a:prstDash val="dash"/>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b="1" dirty="0" smtClean="0">
                <a:solidFill>
                  <a:schemeClr val="accent5">
                    <a:lumMod val="50000"/>
                  </a:schemeClr>
                </a:solidFill>
              </a:rPr>
              <a:t>January</a:t>
            </a:r>
          </a:p>
          <a:p>
            <a:pPr marL="0" indent="0">
              <a:buFont typeface="Arial" pitchFamily="34" charset="0"/>
              <a:buNone/>
            </a:pPr>
            <a:r>
              <a:rPr lang="en-US" sz="1200" dirty="0" smtClean="0"/>
              <a:t>Week 1 (1/29): Handbook Forms</a:t>
            </a:r>
            <a:endParaRPr lang="en-US" sz="1200" dirty="0"/>
          </a:p>
          <a:p>
            <a:pPr marL="0" indent="0">
              <a:buFont typeface="Arial" pitchFamily="34" charset="0"/>
              <a:buNone/>
            </a:pPr>
            <a:endParaRPr lang="en-US" sz="1200" dirty="0" smtClean="0"/>
          </a:p>
        </p:txBody>
      </p:sp>
      <p:sp>
        <p:nvSpPr>
          <p:cNvPr id="11" name="Content Placeholder 6"/>
          <p:cNvSpPr txBox="1">
            <a:spLocks/>
          </p:cNvSpPr>
          <p:nvPr/>
        </p:nvSpPr>
        <p:spPr>
          <a:xfrm>
            <a:off x="228600" y="4979096"/>
            <a:ext cx="8686800" cy="1497904"/>
          </a:xfrm>
          <a:prstGeom prst="rect">
            <a:avLst/>
          </a:prstGeom>
          <a:ln>
            <a:noFill/>
            <a:prstDash val="dash"/>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b="1" dirty="0" smtClean="0">
                <a:solidFill>
                  <a:schemeClr val="accent5">
                    <a:lumMod val="50000"/>
                  </a:schemeClr>
                </a:solidFill>
              </a:rPr>
              <a:t>After Term</a:t>
            </a:r>
          </a:p>
          <a:p>
            <a:pPr marL="1597025" indent="-1597025">
              <a:spcBef>
                <a:spcPts val="200"/>
              </a:spcBef>
              <a:buNone/>
            </a:pPr>
            <a:r>
              <a:rPr lang="en-US" sz="1200" dirty="0" smtClean="0"/>
              <a:t>4/7: VPS Launch</a:t>
            </a:r>
          </a:p>
          <a:p>
            <a:pPr marL="1597025" indent="-1597025">
              <a:spcBef>
                <a:spcPts val="200"/>
              </a:spcBef>
              <a:buNone/>
            </a:pPr>
            <a:r>
              <a:rPr lang="en-US" sz="1200" dirty="0" smtClean="0"/>
              <a:t>4/7-15: Round 1 Dialogue Period</a:t>
            </a:r>
          </a:p>
          <a:p>
            <a:pPr marL="1597025" indent="-1597025">
              <a:spcBef>
                <a:spcPts val="200"/>
              </a:spcBef>
              <a:buNone/>
            </a:pPr>
            <a:r>
              <a:rPr lang="en-US" sz="1200" dirty="0" smtClean="0"/>
              <a:t>4/22: Category Winners Announced</a:t>
            </a:r>
          </a:p>
          <a:p>
            <a:pPr marL="1597025" indent="-1597025">
              <a:spcBef>
                <a:spcPts val="200"/>
              </a:spcBef>
              <a:buNone/>
            </a:pPr>
            <a:r>
              <a:rPr lang="en-US" sz="1200" dirty="0" smtClean="0"/>
              <a:t>4/25-29: Final Dialogue Period </a:t>
            </a:r>
          </a:p>
          <a:p>
            <a:pPr marL="1597025" indent="-1597025">
              <a:spcBef>
                <a:spcPts val="200"/>
              </a:spcBef>
              <a:buNone/>
            </a:pPr>
            <a:r>
              <a:rPr lang="en-US" sz="1200" dirty="0" smtClean="0"/>
              <a:t>5/6: Announcement of Grand Prize Winner</a:t>
            </a:r>
          </a:p>
          <a:p>
            <a:pPr marL="1597025" indent="-1597025">
              <a:buNone/>
            </a:pPr>
            <a:endParaRPr lang="en-US" sz="1200" dirty="0"/>
          </a:p>
          <a:p>
            <a:pPr marL="1597025" indent="-1597025">
              <a:buNone/>
            </a:pPr>
            <a:endParaRPr lang="en-US" sz="1200" dirty="0" smtClean="0"/>
          </a:p>
        </p:txBody>
      </p:sp>
      <p:sp>
        <p:nvSpPr>
          <p:cNvPr id="12" name="Content Placeholder 6"/>
          <p:cNvSpPr txBox="1">
            <a:spLocks/>
          </p:cNvSpPr>
          <p:nvPr/>
        </p:nvSpPr>
        <p:spPr>
          <a:xfrm>
            <a:off x="228600" y="4343400"/>
            <a:ext cx="8686800" cy="576197"/>
          </a:xfrm>
          <a:prstGeom prst="rect">
            <a:avLst/>
          </a:prstGeom>
          <a:ln>
            <a:noFill/>
            <a:prstDash val="dash"/>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b="1" dirty="0" smtClean="0">
                <a:solidFill>
                  <a:schemeClr val="accent5">
                    <a:lumMod val="50000"/>
                  </a:schemeClr>
                </a:solidFill>
              </a:rPr>
              <a:t>April</a:t>
            </a:r>
          </a:p>
          <a:p>
            <a:pPr marL="0" indent="0">
              <a:buFont typeface="Arial" pitchFamily="34" charset="0"/>
              <a:buNone/>
            </a:pPr>
            <a:r>
              <a:rPr lang="en-US" sz="1200" dirty="0" smtClean="0"/>
              <a:t>Week 10 (4/1): Optional Deliverables</a:t>
            </a:r>
          </a:p>
        </p:txBody>
      </p:sp>
    </p:spTree>
    <p:extLst>
      <p:ext uri="{BB962C8B-B14F-4D97-AF65-F5344CB8AC3E}">
        <p14:creationId xmlns:p14="http://schemas.microsoft.com/office/powerpoint/2010/main" val="19401851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Computers &amp; Software</a:t>
            </a:r>
            <a:endParaRPr lang="en-US" dirty="0"/>
          </a:p>
        </p:txBody>
      </p:sp>
      <p:sp>
        <p:nvSpPr>
          <p:cNvPr id="3" name="Content Placeholder 2"/>
          <p:cNvSpPr>
            <a:spLocks noGrp="1"/>
          </p:cNvSpPr>
          <p:nvPr>
            <p:ph sz="quarter" idx="1"/>
          </p:nvPr>
        </p:nvSpPr>
        <p:spPr>
          <a:xfrm>
            <a:off x="301752" y="1447800"/>
            <a:ext cx="8503920" cy="2663952"/>
          </a:xfrm>
        </p:spPr>
        <p:txBody>
          <a:bodyPr>
            <a:normAutofit/>
          </a:bodyPr>
          <a:lstStyle/>
          <a:p>
            <a:r>
              <a:rPr lang="en-US" sz="1800" dirty="0" smtClean="0"/>
              <a:t>Each node has a different arrangement for who provides computers and software</a:t>
            </a:r>
          </a:p>
          <a:p>
            <a:pPr lvl="1"/>
            <a:r>
              <a:rPr lang="en-US" sz="1400" dirty="0" smtClean="0"/>
              <a:t>NASA nodes - commonly provided by ACES (but not all)</a:t>
            </a:r>
          </a:p>
          <a:p>
            <a:pPr lvl="1"/>
            <a:r>
              <a:rPr lang="en-US" sz="1400" dirty="0" smtClean="0"/>
              <a:t>Regional nodes - host entity provides </a:t>
            </a:r>
          </a:p>
          <a:p>
            <a:r>
              <a:rPr lang="en-US" sz="1800" dirty="0" smtClean="0"/>
              <a:t>Troubleshooting - typically the CL should </a:t>
            </a:r>
            <a:r>
              <a:rPr lang="en-US" sz="1800" dirty="0"/>
              <a:t>serve as the POC for any communication relating to </a:t>
            </a:r>
            <a:r>
              <a:rPr lang="en-US" sz="1800" dirty="0" smtClean="0"/>
              <a:t>issues. Identify who your POC is.</a:t>
            </a:r>
          </a:p>
          <a:p>
            <a:r>
              <a:rPr lang="en-US" sz="1800" dirty="0" smtClean="0"/>
              <a:t>Some software programs are available from the NPO:</a:t>
            </a:r>
          </a:p>
        </p:txBody>
      </p:sp>
      <p:sp>
        <p:nvSpPr>
          <p:cNvPr id="4" name="Rectangle 3"/>
          <p:cNvSpPr/>
          <p:nvPr/>
        </p:nvSpPr>
        <p:spPr>
          <a:xfrm>
            <a:off x="301752" y="3657600"/>
            <a:ext cx="1600200" cy="26670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ArcGIS</a:t>
            </a:r>
            <a:endParaRPr lang="en-US" sz="1200" b="1" dirty="0" smtClean="0"/>
          </a:p>
          <a:p>
            <a:r>
              <a:rPr lang="en-US" sz="1200" i="1" dirty="0" smtClean="0"/>
              <a:t>Quantity: </a:t>
            </a:r>
            <a:r>
              <a:rPr lang="en-US" sz="1200" dirty="0" smtClean="0"/>
              <a:t>Unlimited</a:t>
            </a:r>
          </a:p>
          <a:p>
            <a:r>
              <a:rPr lang="en-US" sz="1200" i="1" dirty="0" smtClean="0"/>
              <a:t>Eligibility: </a:t>
            </a:r>
          </a:p>
          <a:p>
            <a:pPr marL="228600" indent="-228600">
              <a:buFont typeface="+mj-lt"/>
              <a:buAutoNum type="arabicPeriod"/>
            </a:pPr>
            <a:r>
              <a:rPr lang="en-US" sz="1200" dirty="0" smtClean="0"/>
              <a:t>Computers at NASA Centers </a:t>
            </a:r>
          </a:p>
          <a:p>
            <a:pPr marL="228600" indent="-228600">
              <a:buFont typeface="+mj-lt"/>
              <a:buAutoNum type="arabicPeriod"/>
            </a:pPr>
            <a:r>
              <a:rPr lang="en-US" sz="1200" dirty="0"/>
              <a:t>Computers solely used by NASA DEVELOP for DEVELOP projects</a:t>
            </a:r>
          </a:p>
          <a:p>
            <a:pPr marL="228600" indent="-228600">
              <a:buFont typeface="+mj-lt"/>
              <a:buAutoNum type="arabicPeriod"/>
            </a:pPr>
            <a:r>
              <a:rPr lang="en-US" sz="1200" dirty="0" smtClean="0"/>
              <a:t>Computers purchased by NASA funds</a:t>
            </a:r>
          </a:p>
        </p:txBody>
      </p:sp>
      <p:sp>
        <p:nvSpPr>
          <p:cNvPr id="5" name="Rectangle 4"/>
          <p:cNvSpPr/>
          <p:nvPr/>
        </p:nvSpPr>
        <p:spPr>
          <a:xfrm>
            <a:off x="2040064" y="3657600"/>
            <a:ext cx="1600200" cy="26670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smtClean="0">
                <a:solidFill>
                  <a:prstClr val="white"/>
                </a:solidFill>
              </a:rPr>
              <a:t>ENVI/IDL</a:t>
            </a:r>
            <a:endParaRPr lang="en-US" sz="1200" b="1" dirty="0">
              <a:solidFill>
                <a:prstClr val="white"/>
              </a:solidFill>
            </a:endParaRPr>
          </a:p>
          <a:p>
            <a:pPr algn="ctr"/>
            <a:endParaRPr lang="en-US" sz="1200" i="1" dirty="0" smtClean="0"/>
          </a:p>
          <a:p>
            <a:pPr algn="ctr"/>
            <a:r>
              <a:rPr lang="en-US" sz="1200" i="1" dirty="0" smtClean="0"/>
              <a:t>Quantity</a:t>
            </a:r>
            <a:r>
              <a:rPr lang="en-US" sz="1200" i="1" dirty="0"/>
              <a:t>: </a:t>
            </a:r>
            <a:r>
              <a:rPr lang="en-US" sz="1200" dirty="0" smtClean="0"/>
              <a:t>5 Full, 150 Temp per term</a:t>
            </a:r>
            <a:endParaRPr lang="en-US" sz="1200" dirty="0"/>
          </a:p>
          <a:p>
            <a:pPr lvl="0"/>
            <a:endParaRPr lang="en-US" sz="1200" i="1" dirty="0" smtClean="0">
              <a:solidFill>
                <a:prstClr val="white"/>
              </a:solidFill>
            </a:endParaRPr>
          </a:p>
          <a:p>
            <a:pPr lvl="0"/>
            <a:endParaRPr lang="en-US" sz="1200" i="1" dirty="0" smtClean="0">
              <a:solidFill>
                <a:prstClr val="white"/>
              </a:solidFill>
            </a:endParaRPr>
          </a:p>
          <a:p>
            <a:pPr lvl="0"/>
            <a:r>
              <a:rPr lang="en-US" sz="1200" i="1" dirty="0" smtClean="0">
                <a:solidFill>
                  <a:prstClr val="white"/>
                </a:solidFill>
              </a:rPr>
              <a:t>Eligibility</a:t>
            </a:r>
            <a:r>
              <a:rPr lang="en-US" sz="1200" i="1" dirty="0">
                <a:solidFill>
                  <a:prstClr val="white"/>
                </a:solidFill>
              </a:rPr>
              <a:t>: </a:t>
            </a:r>
          </a:p>
          <a:p>
            <a:pPr marL="228600" lvl="0" indent="-228600">
              <a:buFont typeface="+mj-lt"/>
              <a:buAutoNum type="arabicPeriod"/>
            </a:pPr>
            <a:r>
              <a:rPr lang="en-US" sz="1200" dirty="0">
                <a:solidFill>
                  <a:prstClr val="white"/>
                </a:solidFill>
              </a:rPr>
              <a:t>Computers solely used by DEVELOP participants for DEVELOP projects</a:t>
            </a:r>
          </a:p>
        </p:txBody>
      </p:sp>
      <p:sp>
        <p:nvSpPr>
          <p:cNvPr id="6" name="Rectangle 5"/>
          <p:cNvSpPr/>
          <p:nvPr/>
        </p:nvSpPr>
        <p:spPr>
          <a:xfrm>
            <a:off x="3778376" y="3657600"/>
            <a:ext cx="1600200" cy="26670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err="1" smtClean="0">
                <a:solidFill>
                  <a:prstClr val="white"/>
                </a:solidFill>
              </a:rPr>
              <a:t>TerrSet</a:t>
            </a:r>
            <a:endParaRPr lang="en-US" sz="1200" b="1" dirty="0">
              <a:solidFill>
                <a:prstClr val="white"/>
              </a:solidFill>
            </a:endParaRPr>
          </a:p>
          <a:p>
            <a:pPr algn="ctr"/>
            <a:endParaRPr lang="en-US" sz="1200" i="1" dirty="0" smtClean="0"/>
          </a:p>
          <a:p>
            <a:pPr algn="ctr"/>
            <a:r>
              <a:rPr lang="en-US" sz="1200" i="1" dirty="0" smtClean="0"/>
              <a:t>Quantity</a:t>
            </a:r>
            <a:r>
              <a:rPr lang="en-US" sz="1200" i="1" dirty="0"/>
              <a:t>: </a:t>
            </a:r>
            <a:r>
              <a:rPr lang="en-US" sz="1200" dirty="0" smtClean="0"/>
              <a:t>8 </a:t>
            </a:r>
          </a:p>
          <a:p>
            <a:pPr algn="ctr"/>
            <a:endParaRPr lang="en-US" sz="1200" dirty="0"/>
          </a:p>
          <a:p>
            <a:pPr lvl="0"/>
            <a:r>
              <a:rPr lang="en-US" sz="1200" i="1" dirty="0" smtClean="0">
                <a:solidFill>
                  <a:prstClr val="white"/>
                </a:solidFill>
              </a:rPr>
              <a:t>Eligibility</a:t>
            </a:r>
            <a:r>
              <a:rPr lang="en-US" sz="1200" i="1" dirty="0">
                <a:solidFill>
                  <a:prstClr val="white"/>
                </a:solidFill>
              </a:rPr>
              <a:t>: </a:t>
            </a:r>
          </a:p>
          <a:p>
            <a:pPr marL="228600" lvl="0" indent="-228600">
              <a:buFont typeface="+mj-lt"/>
              <a:buAutoNum type="arabicPeriod"/>
            </a:pPr>
            <a:r>
              <a:rPr lang="en-US" sz="1200" dirty="0" smtClean="0">
                <a:solidFill>
                  <a:prstClr val="white"/>
                </a:solidFill>
              </a:rPr>
              <a:t>Computers solely used for DEVELOP projects at the following nodes: ARC, GSFC, IRI, JPL, LaRC, MCHD, SSC, WC</a:t>
            </a:r>
            <a:endParaRPr lang="en-US" sz="1200" dirty="0">
              <a:solidFill>
                <a:prstClr val="white"/>
              </a:solidFill>
            </a:endParaRPr>
          </a:p>
        </p:txBody>
      </p:sp>
      <p:sp>
        <p:nvSpPr>
          <p:cNvPr id="7" name="Rectangle 6"/>
          <p:cNvSpPr/>
          <p:nvPr/>
        </p:nvSpPr>
        <p:spPr>
          <a:xfrm>
            <a:off x="5516688" y="3657600"/>
            <a:ext cx="1600200" cy="26670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smtClean="0">
                <a:solidFill>
                  <a:prstClr val="white"/>
                </a:solidFill>
              </a:rPr>
              <a:t>Imagine</a:t>
            </a:r>
            <a:endParaRPr lang="en-US" sz="1200" b="1" dirty="0">
              <a:solidFill>
                <a:prstClr val="white"/>
              </a:solidFill>
            </a:endParaRPr>
          </a:p>
          <a:p>
            <a:pPr algn="ctr"/>
            <a:endParaRPr lang="en-US" sz="1200" i="1" dirty="0" smtClean="0"/>
          </a:p>
          <a:p>
            <a:pPr algn="ctr"/>
            <a:r>
              <a:rPr lang="en-US" sz="1200" i="1" dirty="0" smtClean="0"/>
              <a:t>Quantity</a:t>
            </a:r>
            <a:r>
              <a:rPr lang="en-US" sz="1200" i="1" dirty="0"/>
              <a:t>: </a:t>
            </a:r>
            <a:r>
              <a:rPr lang="en-US" sz="1200" dirty="0" smtClean="0"/>
              <a:t>125/</a:t>
            </a:r>
            <a:r>
              <a:rPr lang="en-US" sz="1200" dirty="0" err="1" smtClean="0"/>
              <a:t>yr</a:t>
            </a:r>
            <a:endParaRPr lang="en-US" sz="1200" dirty="0"/>
          </a:p>
          <a:p>
            <a:pPr lvl="0"/>
            <a:endParaRPr lang="en-US" sz="1200" i="1" dirty="0" smtClean="0">
              <a:solidFill>
                <a:prstClr val="white"/>
              </a:solidFill>
            </a:endParaRPr>
          </a:p>
          <a:p>
            <a:pPr lvl="0"/>
            <a:endParaRPr lang="en-US" sz="1200" i="1" dirty="0" smtClean="0">
              <a:solidFill>
                <a:prstClr val="white"/>
              </a:solidFill>
            </a:endParaRPr>
          </a:p>
          <a:p>
            <a:pPr lvl="0"/>
            <a:endParaRPr lang="en-US" sz="1200" i="1" dirty="0" smtClean="0">
              <a:solidFill>
                <a:prstClr val="white"/>
              </a:solidFill>
            </a:endParaRPr>
          </a:p>
          <a:p>
            <a:pPr lvl="0"/>
            <a:r>
              <a:rPr lang="en-US" sz="1200" i="1" dirty="0" smtClean="0">
                <a:solidFill>
                  <a:prstClr val="white"/>
                </a:solidFill>
              </a:rPr>
              <a:t>Eligibility</a:t>
            </a:r>
            <a:r>
              <a:rPr lang="en-US" sz="1200" i="1" dirty="0">
                <a:solidFill>
                  <a:prstClr val="white"/>
                </a:solidFill>
              </a:rPr>
              <a:t>: </a:t>
            </a:r>
          </a:p>
          <a:p>
            <a:pPr marL="228600" lvl="0" indent="-228600">
              <a:buFont typeface="+mj-lt"/>
              <a:buAutoNum type="arabicPeriod"/>
            </a:pPr>
            <a:r>
              <a:rPr lang="en-US" sz="1200" dirty="0" smtClean="0">
                <a:solidFill>
                  <a:prstClr val="white"/>
                </a:solidFill>
              </a:rPr>
              <a:t>Computers </a:t>
            </a:r>
            <a:r>
              <a:rPr lang="en-US" sz="1200" dirty="0">
                <a:solidFill>
                  <a:prstClr val="white"/>
                </a:solidFill>
              </a:rPr>
              <a:t>solely used by </a:t>
            </a:r>
            <a:r>
              <a:rPr lang="en-US" sz="1200" dirty="0" smtClean="0">
                <a:solidFill>
                  <a:prstClr val="white"/>
                </a:solidFill>
              </a:rPr>
              <a:t>DEVELOP participants for </a:t>
            </a:r>
            <a:r>
              <a:rPr lang="en-US" sz="1200" dirty="0">
                <a:solidFill>
                  <a:prstClr val="white"/>
                </a:solidFill>
              </a:rPr>
              <a:t>DEVELOP </a:t>
            </a:r>
            <a:r>
              <a:rPr lang="en-US" sz="1200" dirty="0" smtClean="0">
                <a:solidFill>
                  <a:prstClr val="white"/>
                </a:solidFill>
              </a:rPr>
              <a:t>projects</a:t>
            </a:r>
            <a:endParaRPr lang="en-US" sz="1200" dirty="0">
              <a:solidFill>
                <a:prstClr val="white"/>
              </a:solidFill>
            </a:endParaRPr>
          </a:p>
        </p:txBody>
      </p:sp>
      <p:sp>
        <p:nvSpPr>
          <p:cNvPr id="8" name="Rectangle 7"/>
          <p:cNvSpPr/>
          <p:nvPr/>
        </p:nvSpPr>
        <p:spPr>
          <a:xfrm>
            <a:off x="7255002" y="3657600"/>
            <a:ext cx="1600200" cy="26670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smtClean="0">
                <a:solidFill>
                  <a:prstClr val="white"/>
                </a:solidFill>
              </a:rPr>
              <a:t>MATLAB</a:t>
            </a:r>
            <a:endParaRPr lang="en-US" sz="1200" b="1" dirty="0">
              <a:solidFill>
                <a:prstClr val="white"/>
              </a:solidFill>
            </a:endParaRPr>
          </a:p>
          <a:p>
            <a:pPr algn="ctr"/>
            <a:endParaRPr lang="en-US" sz="1200" i="1" dirty="0" smtClean="0"/>
          </a:p>
          <a:p>
            <a:pPr algn="ctr"/>
            <a:r>
              <a:rPr lang="en-US" sz="1200" i="1" dirty="0" smtClean="0"/>
              <a:t>Quantity</a:t>
            </a:r>
            <a:r>
              <a:rPr lang="en-US" sz="1200" i="1" dirty="0"/>
              <a:t>: </a:t>
            </a:r>
            <a:r>
              <a:rPr lang="en-US" sz="1200" dirty="0" smtClean="0"/>
              <a:t>6</a:t>
            </a:r>
            <a:endParaRPr lang="en-US" sz="1200" dirty="0"/>
          </a:p>
          <a:p>
            <a:pPr lvl="0"/>
            <a:endParaRPr lang="en-US" sz="1200" i="1" dirty="0" smtClean="0">
              <a:solidFill>
                <a:prstClr val="white"/>
              </a:solidFill>
            </a:endParaRPr>
          </a:p>
          <a:p>
            <a:pPr lvl="0"/>
            <a:endParaRPr lang="en-US" sz="1200" i="1" dirty="0" smtClean="0">
              <a:solidFill>
                <a:prstClr val="white"/>
              </a:solidFill>
            </a:endParaRPr>
          </a:p>
          <a:p>
            <a:pPr lvl="0"/>
            <a:endParaRPr lang="en-US" sz="1200" i="1" dirty="0" smtClean="0">
              <a:solidFill>
                <a:prstClr val="white"/>
              </a:solidFill>
            </a:endParaRPr>
          </a:p>
          <a:p>
            <a:pPr lvl="0"/>
            <a:r>
              <a:rPr lang="en-US" sz="1200" i="1" dirty="0" smtClean="0">
                <a:solidFill>
                  <a:prstClr val="white"/>
                </a:solidFill>
              </a:rPr>
              <a:t>Eligibility</a:t>
            </a:r>
            <a:r>
              <a:rPr lang="en-US" sz="1200" i="1" dirty="0">
                <a:solidFill>
                  <a:prstClr val="white"/>
                </a:solidFill>
              </a:rPr>
              <a:t>: </a:t>
            </a:r>
          </a:p>
          <a:p>
            <a:pPr marL="228600" lvl="0" indent="-228600">
              <a:buFont typeface="+mj-lt"/>
              <a:buAutoNum type="arabicPeriod"/>
            </a:pPr>
            <a:r>
              <a:rPr lang="en-US" sz="1200" dirty="0" smtClean="0">
                <a:solidFill>
                  <a:prstClr val="white"/>
                </a:solidFill>
              </a:rPr>
              <a:t>Computers solely </a:t>
            </a:r>
            <a:r>
              <a:rPr lang="en-US" sz="1200" dirty="0">
                <a:solidFill>
                  <a:prstClr val="white"/>
                </a:solidFill>
              </a:rPr>
              <a:t>used by NASA DEVELOP for DEVELOP </a:t>
            </a:r>
            <a:r>
              <a:rPr lang="en-US" sz="1200" dirty="0" smtClean="0">
                <a:solidFill>
                  <a:prstClr val="white"/>
                </a:solidFill>
              </a:rPr>
              <a:t>projects</a:t>
            </a:r>
          </a:p>
        </p:txBody>
      </p:sp>
    </p:spTree>
    <p:extLst>
      <p:ext uri="{BB962C8B-B14F-4D97-AF65-F5344CB8AC3E}">
        <p14:creationId xmlns:p14="http://schemas.microsoft.com/office/powerpoint/2010/main" val="2675812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 Personnel &amp; Hierarchy</a:t>
            </a:r>
            <a:endParaRPr lang="en-US" dirty="0"/>
          </a:p>
        </p:txBody>
      </p:sp>
      <p:sp>
        <p:nvSpPr>
          <p:cNvPr id="3" name="Content Placeholder 2"/>
          <p:cNvSpPr>
            <a:spLocks noGrp="1"/>
          </p:cNvSpPr>
          <p:nvPr>
            <p:ph sz="quarter" idx="1"/>
          </p:nvPr>
        </p:nvSpPr>
        <p:spPr>
          <a:xfrm>
            <a:off x="228600" y="5334000"/>
            <a:ext cx="8492052" cy="990600"/>
          </a:xfrm>
        </p:spPr>
        <p:txBody>
          <a:bodyPr>
            <a:normAutofit fontScale="85000" lnSpcReduction="20000"/>
          </a:bodyPr>
          <a:lstStyle/>
          <a:p>
            <a:r>
              <a:rPr lang="en-US" sz="1900" dirty="0" smtClean="0"/>
              <a:t>Resources:</a:t>
            </a:r>
          </a:p>
          <a:p>
            <a:pPr lvl="1"/>
            <a:r>
              <a:rPr lang="en-US" sz="1300" dirty="0" smtClean="0"/>
              <a:t>NASA Org Structure w/Names: </a:t>
            </a:r>
            <a:r>
              <a:rPr lang="en-US" sz="1300" dirty="0">
                <a:hlinkClick r:id="rId2"/>
              </a:rPr>
              <a:t>http://</a:t>
            </a:r>
            <a:r>
              <a:rPr lang="en-US" sz="1300" dirty="0" smtClean="0">
                <a:hlinkClick r:id="rId2"/>
              </a:rPr>
              <a:t>www.nasa.gov/about/org_index.html</a:t>
            </a:r>
            <a:r>
              <a:rPr lang="en-US" sz="1300" dirty="0" smtClean="0"/>
              <a:t> </a:t>
            </a:r>
          </a:p>
          <a:p>
            <a:pPr lvl="1"/>
            <a:r>
              <a:rPr lang="en-US" sz="1300" dirty="0"/>
              <a:t>Science: </a:t>
            </a:r>
            <a:r>
              <a:rPr lang="en-US" sz="1300" dirty="0">
                <a:hlinkClick r:id="rId3"/>
              </a:rPr>
              <a:t>http://science.nasa.gov</a:t>
            </a:r>
            <a:r>
              <a:rPr lang="en-US" sz="1300" dirty="0" smtClean="0">
                <a:hlinkClick r:id="rId3"/>
              </a:rPr>
              <a:t>/</a:t>
            </a:r>
            <a:r>
              <a:rPr lang="en-US" sz="1300" dirty="0" smtClean="0"/>
              <a:t> </a:t>
            </a:r>
          </a:p>
          <a:p>
            <a:pPr lvl="1"/>
            <a:r>
              <a:rPr lang="en-US" sz="1300" dirty="0" smtClean="0"/>
              <a:t>Earth Science:  </a:t>
            </a:r>
            <a:r>
              <a:rPr lang="en-US" sz="1300" dirty="0">
                <a:hlinkClick r:id="rId4"/>
              </a:rPr>
              <a:t>http://science.nasa.gov/earth-science</a:t>
            </a:r>
            <a:r>
              <a:rPr lang="en-US" sz="1300" dirty="0" smtClean="0">
                <a:hlinkClick r:id="rId4"/>
              </a:rPr>
              <a:t>/</a:t>
            </a:r>
            <a:endParaRPr lang="en-US" sz="1300" dirty="0" smtClean="0"/>
          </a:p>
          <a:p>
            <a:pPr lvl="1"/>
            <a:r>
              <a:rPr lang="en-US" sz="1300" dirty="0" smtClean="0"/>
              <a:t>Applied </a:t>
            </a:r>
            <a:r>
              <a:rPr lang="en-US" sz="1300" dirty="0"/>
              <a:t>Sciences Program: </a:t>
            </a:r>
            <a:r>
              <a:rPr lang="en-US" sz="1300" dirty="0">
                <a:hlinkClick r:id="rId5"/>
              </a:rPr>
              <a:t>http://appliedsciences.nasa.gov</a:t>
            </a:r>
            <a:r>
              <a:rPr lang="en-US" sz="1300" dirty="0" smtClean="0">
                <a:hlinkClick r:id="rId5"/>
              </a:rPr>
              <a:t>/</a:t>
            </a:r>
            <a:r>
              <a:rPr lang="en-US" sz="1300" dirty="0" smtClean="0"/>
              <a:t> </a:t>
            </a:r>
          </a:p>
          <a:p>
            <a:pPr lvl="1"/>
            <a:endParaRPr lang="en-US" sz="1300" dirty="0" smtClean="0"/>
          </a:p>
        </p:txBody>
      </p:sp>
      <p:sp>
        <p:nvSpPr>
          <p:cNvPr id="4" name="TextBox 3"/>
          <p:cNvSpPr txBox="1"/>
          <p:nvPr/>
        </p:nvSpPr>
        <p:spPr>
          <a:xfrm>
            <a:off x="301752" y="1371600"/>
            <a:ext cx="8294258" cy="3724096"/>
          </a:xfrm>
          <a:prstGeom prst="rect">
            <a:avLst/>
          </a:prstGeom>
          <a:noFill/>
        </p:spPr>
        <p:txBody>
          <a:bodyPr wrap="none" rtlCol="0">
            <a:spAutoFit/>
          </a:bodyPr>
          <a:lstStyle/>
          <a:p>
            <a:r>
              <a:rPr lang="en-US" dirty="0" smtClean="0"/>
              <a:t>Office of the Administrator</a:t>
            </a:r>
          </a:p>
          <a:p>
            <a:r>
              <a:rPr lang="en-US" sz="1400" dirty="0" smtClean="0"/>
              <a:t>Administrator: </a:t>
            </a:r>
            <a:r>
              <a:rPr lang="en-US" sz="1400" b="1" dirty="0" smtClean="0">
                <a:solidFill>
                  <a:srgbClr val="003366"/>
                </a:solidFill>
              </a:rPr>
              <a:t>Charles Bolden, Jr. </a:t>
            </a:r>
          </a:p>
          <a:p>
            <a:r>
              <a:rPr lang="en-US" sz="1400" dirty="0" smtClean="0"/>
              <a:t>Deputy Administrator: </a:t>
            </a:r>
            <a:r>
              <a:rPr lang="en-US" sz="1400" b="1" dirty="0" err="1" smtClean="0">
                <a:solidFill>
                  <a:srgbClr val="003366"/>
                </a:solidFill>
              </a:rPr>
              <a:t>Dava</a:t>
            </a:r>
            <a:r>
              <a:rPr lang="en-US" sz="1400" b="1" dirty="0" smtClean="0">
                <a:solidFill>
                  <a:srgbClr val="003366"/>
                </a:solidFill>
              </a:rPr>
              <a:t> Newman</a:t>
            </a:r>
          </a:p>
          <a:p>
            <a:r>
              <a:rPr lang="en-US" sz="1400" dirty="0" smtClean="0"/>
              <a:t>Associate Administrator: </a:t>
            </a:r>
            <a:r>
              <a:rPr lang="en-US" sz="1400" b="1" dirty="0" smtClean="0">
                <a:solidFill>
                  <a:srgbClr val="003366"/>
                </a:solidFill>
              </a:rPr>
              <a:t>Robert Lightfoot</a:t>
            </a:r>
          </a:p>
          <a:p>
            <a:r>
              <a:rPr lang="en-US" sz="1400" dirty="0" smtClean="0"/>
              <a:t>Deputy Associate Administrator: </a:t>
            </a:r>
            <a:r>
              <a:rPr lang="en-US" sz="1400" b="1" dirty="0" err="1" smtClean="0">
                <a:solidFill>
                  <a:srgbClr val="003366"/>
                </a:solidFill>
              </a:rPr>
              <a:t>Lesa</a:t>
            </a:r>
            <a:r>
              <a:rPr lang="en-US" sz="1400" b="1" dirty="0" smtClean="0">
                <a:solidFill>
                  <a:srgbClr val="003366"/>
                </a:solidFill>
              </a:rPr>
              <a:t> Roe</a:t>
            </a:r>
          </a:p>
          <a:p>
            <a:endParaRPr lang="en-US" sz="1400" dirty="0"/>
          </a:p>
          <a:p>
            <a:r>
              <a:rPr lang="en-US" dirty="0" smtClean="0"/>
              <a:t>Administrator Staff Offices</a:t>
            </a:r>
          </a:p>
          <a:p>
            <a:r>
              <a:rPr lang="en-US" sz="1400" dirty="0" smtClean="0"/>
              <a:t>Chief Scientist: </a:t>
            </a:r>
            <a:r>
              <a:rPr lang="en-US" sz="1400" dirty="0" smtClean="0">
                <a:solidFill>
                  <a:srgbClr val="003366"/>
                </a:solidFill>
              </a:rPr>
              <a:t>Ellen </a:t>
            </a:r>
            <a:r>
              <a:rPr lang="en-US" sz="1400" dirty="0" err="1" smtClean="0">
                <a:solidFill>
                  <a:srgbClr val="003366"/>
                </a:solidFill>
              </a:rPr>
              <a:t>Stofan</a:t>
            </a:r>
            <a:endParaRPr lang="en-US" sz="1400" dirty="0" smtClean="0">
              <a:solidFill>
                <a:srgbClr val="003366"/>
              </a:solidFill>
            </a:endParaRPr>
          </a:p>
          <a:p>
            <a:r>
              <a:rPr lang="en-US" sz="1400" dirty="0" smtClean="0"/>
              <a:t>International &amp; Interagency Relations: </a:t>
            </a:r>
            <a:r>
              <a:rPr lang="en-US" sz="1400" dirty="0" smtClean="0">
                <a:solidFill>
                  <a:srgbClr val="003366"/>
                </a:solidFill>
              </a:rPr>
              <a:t>Michael O’Brien</a:t>
            </a:r>
          </a:p>
          <a:p>
            <a:endParaRPr lang="en-US" sz="1400" dirty="0"/>
          </a:p>
          <a:p>
            <a:r>
              <a:rPr lang="en-US" dirty="0" smtClean="0"/>
              <a:t>Mission Directorates</a:t>
            </a:r>
          </a:p>
          <a:p>
            <a:r>
              <a:rPr lang="en-US" sz="1400" b="1" dirty="0" smtClean="0"/>
              <a:t>Science</a:t>
            </a:r>
            <a:r>
              <a:rPr lang="en-US" sz="1400" dirty="0" smtClean="0"/>
              <a:t>, Associate Administrator: </a:t>
            </a:r>
            <a:r>
              <a:rPr lang="en-US" sz="1400" b="1" dirty="0" smtClean="0">
                <a:solidFill>
                  <a:srgbClr val="003366"/>
                </a:solidFill>
              </a:rPr>
              <a:t>John </a:t>
            </a:r>
            <a:r>
              <a:rPr lang="en-US" sz="1400" b="1" dirty="0" err="1">
                <a:solidFill>
                  <a:srgbClr val="003366"/>
                </a:solidFill>
              </a:rPr>
              <a:t>G</a:t>
            </a:r>
            <a:r>
              <a:rPr lang="en-US" sz="1400" b="1" dirty="0" err="1" smtClean="0">
                <a:solidFill>
                  <a:srgbClr val="003366"/>
                </a:solidFill>
              </a:rPr>
              <a:t>runsfeld</a:t>
            </a:r>
            <a:r>
              <a:rPr lang="en-US" sz="1400" b="1" dirty="0" smtClean="0">
                <a:solidFill>
                  <a:srgbClr val="003366"/>
                </a:solidFill>
              </a:rPr>
              <a:t> </a:t>
            </a:r>
          </a:p>
          <a:p>
            <a:r>
              <a:rPr lang="en-US" sz="1400" dirty="0"/>
              <a:t>	</a:t>
            </a:r>
            <a:r>
              <a:rPr lang="en-US" sz="1400" b="1" dirty="0" smtClean="0"/>
              <a:t>Earth Science</a:t>
            </a:r>
            <a:r>
              <a:rPr lang="en-US" sz="1400" dirty="0" smtClean="0"/>
              <a:t>, Director: </a:t>
            </a:r>
            <a:r>
              <a:rPr lang="en-US" sz="1400" b="1" dirty="0" smtClean="0">
                <a:solidFill>
                  <a:srgbClr val="003366"/>
                </a:solidFill>
              </a:rPr>
              <a:t>Mike Freilich</a:t>
            </a:r>
          </a:p>
          <a:p>
            <a:r>
              <a:rPr lang="en-US" sz="1400" dirty="0"/>
              <a:t>	</a:t>
            </a:r>
            <a:r>
              <a:rPr lang="en-US" sz="1400" dirty="0" smtClean="0"/>
              <a:t>	</a:t>
            </a:r>
            <a:r>
              <a:rPr lang="en-US" sz="1400" b="1" dirty="0" smtClean="0"/>
              <a:t>Applied Sciences Program</a:t>
            </a:r>
            <a:r>
              <a:rPr lang="en-US" sz="1400" dirty="0" smtClean="0"/>
              <a:t>, Director: </a:t>
            </a:r>
            <a:r>
              <a:rPr lang="en-US" sz="1400" b="1" dirty="0" smtClean="0">
                <a:solidFill>
                  <a:srgbClr val="003366"/>
                </a:solidFill>
              </a:rPr>
              <a:t>Lawrence </a:t>
            </a:r>
            <a:r>
              <a:rPr lang="en-US" sz="1400" b="1" dirty="0" err="1" smtClean="0">
                <a:solidFill>
                  <a:srgbClr val="003366"/>
                </a:solidFill>
              </a:rPr>
              <a:t>Friedl</a:t>
            </a:r>
            <a:endParaRPr lang="en-US" sz="1400" b="1" dirty="0" smtClean="0">
              <a:solidFill>
                <a:srgbClr val="003366"/>
              </a:solidFill>
            </a:endParaRPr>
          </a:p>
          <a:p>
            <a:r>
              <a:rPr lang="en-US" sz="1400" dirty="0"/>
              <a:t>	</a:t>
            </a:r>
            <a:r>
              <a:rPr lang="en-US" sz="1400" dirty="0" smtClean="0"/>
              <a:t>		</a:t>
            </a:r>
            <a:r>
              <a:rPr lang="en-US" sz="1400" b="1" dirty="0" smtClean="0"/>
              <a:t>Capacity Building Program</a:t>
            </a:r>
            <a:r>
              <a:rPr lang="en-US" sz="1400" dirty="0" smtClean="0"/>
              <a:t>, Program Manager: </a:t>
            </a:r>
            <a:r>
              <a:rPr lang="en-US" sz="1400" b="1" dirty="0" smtClean="0">
                <a:solidFill>
                  <a:srgbClr val="003366"/>
                </a:solidFill>
              </a:rPr>
              <a:t>Nancy </a:t>
            </a:r>
            <a:r>
              <a:rPr lang="en-US" sz="1400" b="1" dirty="0" err="1" smtClean="0">
                <a:solidFill>
                  <a:srgbClr val="003366"/>
                </a:solidFill>
              </a:rPr>
              <a:t>Searby</a:t>
            </a:r>
            <a:endParaRPr lang="en-US" sz="1400" b="1" dirty="0" smtClean="0">
              <a:solidFill>
                <a:srgbClr val="003366"/>
              </a:solidFill>
            </a:endParaRPr>
          </a:p>
          <a:p>
            <a:r>
              <a:rPr lang="en-US" sz="1400" dirty="0" smtClean="0"/>
              <a:t>Space Technology, Associate Administrator: </a:t>
            </a:r>
            <a:r>
              <a:rPr lang="en-US" sz="1400" dirty="0" smtClean="0">
                <a:solidFill>
                  <a:srgbClr val="003366"/>
                </a:solidFill>
              </a:rPr>
              <a:t>Steve </a:t>
            </a:r>
            <a:r>
              <a:rPr lang="en-US" sz="1400" dirty="0" err="1" smtClean="0">
                <a:solidFill>
                  <a:srgbClr val="003366"/>
                </a:solidFill>
              </a:rPr>
              <a:t>Jurczyk</a:t>
            </a:r>
            <a:endParaRPr lang="en-US" sz="1400" dirty="0">
              <a:solidFill>
                <a:srgbClr val="003366"/>
              </a:solidFill>
            </a:endParaRPr>
          </a:p>
        </p:txBody>
      </p:sp>
      <p:pic>
        <p:nvPicPr>
          <p:cNvPr id="5" name="Picture 4" descr="Bolden2.jpg"/>
          <p:cNvPicPr>
            <a:picLocks noChangeAspect="1"/>
          </p:cNvPicPr>
          <p:nvPr/>
        </p:nvPicPr>
        <p:blipFill rotWithShape="1">
          <a:blip r:embed="rId6" cstate="screen">
            <a:extLst>
              <a:ext uri="{28A0092B-C50C-407E-A947-70E740481C1C}">
                <a14:useLocalDpi xmlns:a14="http://schemas.microsoft.com/office/drawing/2010/main"/>
              </a:ext>
            </a:extLst>
          </a:blip>
          <a:srcRect l="2734" r="2734"/>
          <a:stretch/>
        </p:blipFill>
        <p:spPr bwMode="auto">
          <a:xfrm>
            <a:off x="5262283" y="1386191"/>
            <a:ext cx="667512" cy="914400"/>
          </a:xfrm>
          <a:prstGeom prst="rect">
            <a:avLst/>
          </a:prstGeom>
          <a:ln>
            <a:noFill/>
          </a:ln>
          <a:effectLst>
            <a:outerShdw blurRad="127000" dist="50800" dir="2700000" algn="tl" rotWithShape="0">
              <a:prstClr val="black">
                <a:alpha val="40000"/>
              </a:prstClr>
            </a:outerShdw>
          </a:effectLst>
        </p:spPr>
      </p:pic>
      <p:pic>
        <p:nvPicPr>
          <p:cNvPr id="6" name="Picture 5"/>
          <p:cNvPicPr>
            <a:picLocks noChangeAspect="1"/>
          </p:cNvPicPr>
          <p:nvPr/>
        </p:nvPicPr>
        <p:blipFill rotWithShape="1">
          <a:blip r:embed="rId7" cstate="screen">
            <a:extLst>
              <a:ext uri="{28A0092B-C50C-407E-A947-70E740481C1C}">
                <a14:useLocalDpi xmlns:a14="http://schemas.microsoft.com/office/drawing/2010/main"/>
              </a:ext>
            </a:extLst>
          </a:blip>
          <a:srcRect l="2831" r="2831"/>
          <a:stretch/>
        </p:blipFill>
        <p:spPr>
          <a:xfrm>
            <a:off x="8155806" y="4960254"/>
            <a:ext cx="667512" cy="914400"/>
          </a:xfrm>
          <a:prstGeom prst="rect">
            <a:avLst/>
          </a:prstGeom>
          <a:ln>
            <a:noFill/>
          </a:ln>
          <a:effectLst>
            <a:outerShdw blurRad="127000" dist="50800" dir="2700000" algn="tl" rotWithShape="0">
              <a:prstClr val="black">
                <a:alpha val="40000"/>
              </a:prstClr>
            </a:outerShdw>
          </a:effectLst>
        </p:spPr>
      </p:pic>
      <p:sp>
        <p:nvSpPr>
          <p:cNvPr id="7" name="TextBox 6"/>
          <p:cNvSpPr txBox="1"/>
          <p:nvPr/>
        </p:nvSpPr>
        <p:spPr>
          <a:xfrm>
            <a:off x="5260546" y="2300591"/>
            <a:ext cx="669250" cy="400110"/>
          </a:xfrm>
          <a:prstGeom prst="rect">
            <a:avLst/>
          </a:prstGeom>
          <a:noFill/>
        </p:spPr>
        <p:txBody>
          <a:bodyPr wrap="square" rtlCol="0">
            <a:spAutoFit/>
          </a:bodyPr>
          <a:lstStyle/>
          <a:p>
            <a:pPr algn="ctr"/>
            <a:r>
              <a:rPr lang="en-US" sz="1000" b="1" i="1" dirty="0" smtClean="0">
                <a:solidFill>
                  <a:srgbClr val="003366"/>
                </a:solidFill>
                <a:latin typeface="Century Gothic" pitchFamily="34" charset="0"/>
              </a:rPr>
              <a:t>Charles Bolden</a:t>
            </a:r>
            <a:endParaRPr lang="en-US" sz="1000" b="1" i="1" dirty="0">
              <a:solidFill>
                <a:srgbClr val="003366"/>
              </a:solidFill>
              <a:latin typeface="Century Gothic" pitchFamily="34" charset="0"/>
            </a:endParaRPr>
          </a:p>
        </p:txBody>
      </p:sp>
      <p:sp>
        <p:nvSpPr>
          <p:cNvPr id="8" name="TextBox 7"/>
          <p:cNvSpPr txBox="1"/>
          <p:nvPr/>
        </p:nvSpPr>
        <p:spPr>
          <a:xfrm>
            <a:off x="8016950" y="2305084"/>
            <a:ext cx="822392" cy="400110"/>
          </a:xfrm>
          <a:prstGeom prst="rect">
            <a:avLst/>
          </a:prstGeom>
          <a:noFill/>
        </p:spPr>
        <p:txBody>
          <a:bodyPr wrap="square" rtlCol="0">
            <a:spAutoFit/>
          </a:bodyPr>
          <a:lstStyle/>
          <a:p>
            <a:pPr algn="ctr"/>
            <a:r>
              <a:rPr lang="en-US" sz="1000" b="1" i="1" dirty="0" err="1" smtClean="0">
                <a:solidFill>
                  <a:srgbClr val="003366"/>
                </a:solidFill>
                <a:latin typeface="Century Gothic" pitchFamily="34" charset="0"/>
              </a:rPr>
              <a:t>Lesa</a:t>
            </a:r>
            <a:endParaRPr lang="en-US" sz="1000" b="1" i="1" dirty="0">
              <a:solidFill>
                <a:srgbClr val="003366"/>
              </a:solidFill>
              <a:latin typeface="Century Gothic" pitchFamily="34" charset="0"/>
            </a:endParaRPr>
          </a:p>
          <a:p>
            <a:pPr algn="ctr"/>
            <a:r>
              <a:rPr lang="en-US" sz="1000" b="1" i="1" dirty="0" smtClean="0">
                <a:solidFill>
                  <a:srgbClr val="003366"/>
                </a:solidFill>
                <a:latin typeface="Century Gothic" pitchFamily="34" charset="0"/>
              </a:rPr>
              <a:t>Roe</a:t>
            </a:r>
            <a:endParaRPr lang="en-US" sz="1000" b="1" i="1" dirty="0">
              <a:solidFill>
                <a:srgbClr val="003366"/>
              </a:solidFill>
              <a:latin typeface="Century Gothic" pitchFamily="34" charset="0"/>
            </a:endParaRPr>
          </a:p>
        </p:txBody>
      </p:sp>
      <p:sp>
        <p:nvSpPr>
          <p:cNvPr id="9" name="TextBox 8"/>
          <p:cNvSpPr txBox="1"/>
          <p:nvPr/>
        </p:nvSpPr>
        <p:spPr>
          <a:xfrm>
            <a:off x="7125502" y="5877772"/>
            <a:ext cx="824864" cy="400110"/>
          </a:xfrm>
          <a:prstGeom prst="rect">
            <a:avLst/>
          </a:prstGeom>
          <a:noFill/>
        </p:spPr>
        <p:txBody>
          <a:bodyPr wrap="square" rtlCol="0">
            <a:spAutoFit/>
          </a:bodyPr>
          <a:lstStyle/>
          <a:p>
            <a:pPr algn="ctr"/>
            <a:r>
              <a:rPr lang="en-US" sz="1000" b="1" i="1" dirty="0" smtClean="0">
                <a:solidFill>
                  <a:srgbClr val="003366"/>
                </a:solidFill>
                <a:latin typeface="Century Gothic" pitchFamily="34" charset="0"/>
              </a:rPr>
              <a:t>Lawrence </a:t>
            </a:r>
            <a:r>
              <a:rPr lang="en-US" sz="1000" b="1" i="1" dirty="0" err="1" smtClean="0">
                <a:solidFill>
                  <a:srgbClr val="003366"/>
                </a:solidFill>
                <a:latin typeface="Century Gothic" pitchFamily="34" charset="0"/>
              </a:rPr>
              <a:t>Friedl</a:t>
            </a:r>
            <a:endParaRPr lang="en-US" sz="1000" b="1" i="1" dirty="0">
              <a:solidFill>
                <a:srgbClr val="003366"/>
              </a:solidFill>
              <a:latin typeface="Century Gothic" pitchFamily="34" charset="0"/>
            </a:endParaRPr>
          </a:p>
        </p:txBody>
      </p:sp>
      <p:sp>
        <p:nvSpPr>
          <p:cNvPr id="10" name="TextBox 9"/>
          <p:cNvSpPr txBox="1"/>
          <p:nvPr/>
        </p:nvSpPr>
        <p:spPr>
          <a:xfrm>
            <a:off x="8071948" y="5872666"/>
            <a:ext cx="833490" cy="400110"/>
          </a:xfrm>
          <a:prstGeom prst="rect">
            <a:avLst/>
          </a:prstGeom>
          <a:noFill/>
        </p:spPr>
        <p:txBody>
          <a:bodyPr wrap="square" rtlCol="0">
            <a:spAutoFit/>
          </a:bodyPr>
          <a:lstStyle/>
          <a:p>
            <a:pPr algn="ctr"/>
            <a:r>
              <a:rPr lang="en-US" sz="1000" b="1" i="1" dirty="0" smtClean="0">
                <a:solidFill>
                  <a:srgbClr val="003366"/>
                </a:solidFill>
                <a:latin typeface="Century Gothic" pitchFamily="34" charset="0"/>
              </a:rPr>
              <a:t>Dr. Nancy </a:t>
            </a:r>
            <a:r>
              <a:rPr lang="en-US" sz="1000" b="1" i="1" dirty="0" err="1" smtClean="0">
                <a:solidFill>
                  <a:srgbClr val="003366"/>
                </a:solidFill>
                <a:latin typeface="Century Gothic" pitchFamily="34" charset="0"/>
              </a:rPr>
              <a:t>Searby</a:t>
            </a:r>
            <a:endParaRPr lang="en-US" sz="1000" b="1" i="1" dirty="0">
              <a:solidFill>
                <a:srgbClr val="003366"/>
              </a:solidFill>
              <a:latin typeface="Century Gothic" pitchFamily="34" charset="0"/>
            </a:endParaRPr>
          </a:p>
        </p:txBody>
      </p:sp>
      <p:sp>
        <p:nvSpPr>
          <p:cNvPr id="11" name="TextBox 10"/>
          <p:cNvSpPr txBox="1"/>
          <p:nvPr/>
        </p:nvSpPr>
        <p:spPr>
          <a:xfrm>
            <a:off x="6150760" y="2304421"/>
            <a:ext cx="791074" cy="400110"/>
          </a:xfrm>
          <a:prstGeom prst="rect">
            <a:avLst/>
          </a:prstGeom>
          <a:noFill/>
        </p:spPr>
        <p:txBody>
          <a:bodyPr wrap="square" rtlCol="0">
            <a:spAutoFit/>
          </a:bodyPr>
          <a:lstStyle/>
          <a:p>
            <a:pPr algn="ctr"/>
            <a:r>
              <a:rPr lang="en-US" sz="1000" b="1" i="1" dirty="0" smtClean="0">
                <a:solidFill>
                  <a:srgbClr val="003366"/>
                </a:solidFill>
                <a:latin typeface="Century Gothic" pitchFamily="34" charset="0"/>
              </a:rPr>
              <a:t>Dr. </a:t>
            </a:r>
            <a:r>
              <a:rPr lang="en-US" sz="1000" b="1" i="1" dirty="0" err="1" smtClean="0">
                <a:solidFill>
                  <a:srgbClr val="003366"/>
                </a:solidFill>
                <a:latin typeface="Century Gothic" pitchFamily="34" charset="0"/>
              </a:rPr>
              <a:t>Dava</a:t>
            </a:r>
            <a:r>
              <a:rPr lang="en-US" sz="1000" b="1" i="1" dirty="0" smtClean="0">
                <a:solidFill>
                  <a:srgbClr val="003366"/>
                </a:solidFill>
                <a:latin typeface="Century Gothic" pitchFamily="34" charset="0"/>
              </a:rPr>
              <a:t> Newman</a:t>
            </a:r>
            <a:endParaRPr lang="en-US" sz="1000" b="1" i="1" dirty="0">
              <a:solidFill>
                <a:srgbClr val="003366"/>
              </a:solidFill>
              <a:latin typeface="Century Gothic" pitchFamily="34" charset="0"/>
            </a:endParaRPr>
          </a:p>
        </p:txBody>
      </p:sp>
      <p:pic>
        <p:nvPicPr>
          <p:cNvPr id="12" name="Picture 4" descr="Lawrence Friedl"/>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7202941" y="4960427"/>
            <a:ext cx="670988" cy="914400"/>
          </a:xfrm>
          <a:prstGeom prst="rect">
            <a:avLst/>
          </a:prstGeom>
          <a:ln>
            <a:noFill/>
          </a:ln>
          <a:effectLst>
            <a:outerShdw blurRad="127000" dist="508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12" descr="Freilich3.bmp"/>
          <p:cNvPicPr>
            <a:picLocks noChangeAspect="1"/>
          </p:cNvPicPr>
          <p:nvPr/>
        </p:nvPicPr>
        <p:blipFill rotWithShape="1">
          <a:blip r:embed="rId9" cstate="print"/>
          <a:srcRect l="1333" r="1333"/>
          <a:stretch/>
        </p:blipFill>
        <p:spPr bwMode="auto">
          <a:xfrm>
            <a:off x="8126292" y="2784406"/>
            <a:ext cx="667512" cy="914400"/>
          </a:xfrm>
          <a:prstGeom prst="rect">
            <a:avLst/>
          </a:prstGeom>
          <a:ln>
            <a:noFill/>
          </a:ln>
          <a:effectLst>
            <a:outerShdw blurRad="127000" dist="50800" dir="2700000" algn="tl" rotWithShape="0">
              <a:prstClr val="black">
                <a:alpha val="40000"/>
              </a:prstClr>
            </a:outerShdw>
          </a:effectLst>
        </p:spPr>
      </p:pic>
      <p:sp>
        <p:nvSpPr>
          <p:cNvPr id="14" name="TextBox 13"/>
          <p:cNvSpPr txBox="1"/>
          <p:nvPr/>
        </p:nvSpPr>
        <p:spPr>
          <a:xfrm>
            <a:off x="7988312" y="3700648"/>
            <a:ext cx="943472" cy="400110"/>
          </a:xfrm>
          <a:prstGeom prst="rect">
            <a:avLst/>
          </a:prstGeom>
          <a:noFill/>
        </p:spPr>
        <p:txBody>
          <a:bodyPr wrap="square" rtlCol="0">
            <a:spAutoFit/>
          </a:bodyPr>
          <a:lstStyle/>
          <a:p>
            <a:pPr algn="ctr"/>
            <a:r>
              <a:rPr lang="en-US" sz="1000" b="1" i="1" dirty="0" smtClean="0">
                <a:solidFill>
                  <a:srgbClr val="003366"/>
                </a:solidFill>
                <a:latin typeface="Century Gothic" pitchFamily="34" charset="0"/>
              </a:rPr>
              <a:t>Dr. Mike </a:t>
            </a:r>
            <a:r>
              <a:rPr lang="en-US" sz="1000" b="1" i="1" dirty="0" err="1" smtClean="0">
                <a:solidFill>
                  <a:srgbClr val="003366"/>
                </a:solidFill>
                <a:latin typeface="Century Gothic" pitchFamily="34" charset="0"/>
              </a:rPr>
              <a:t>Freilich</a:t>
            </a:r>
            <a:endParaRPr lang="en-US" sz="1000" b="1" i="1" dirty="0">
              <a:solidFill>
                <a:srgbClr val="003366"/>
              </a:solidFill>
              <a:latin typeface="Century Gothic" pitchFamily="34" charset="0"/>
            </a:endParaRPr>
          </a:p>
        </p:txBody>
      </p:sp>
      <p:pic>
        <p:nvPicPr>
          <p:cNvPr id="16" name="Picture 2" descr="Robert M. Lightfoot Jr., Acting Associate Administrato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617" r="4617"/>
          <a:stretch/>
        </p:blipFill>
        <p:spPr bwMode="auto">
          <a:xfrm>
            <a:off x="7162800" y="1386191"/>
            <a:ext cx="667512" cy="914400"/>
          </a:xfrm>
          <a:prstGeom prst="rect">
            <a:avLst/>
          </a:prstGeom>
          <a:ln>
            <a:noFill/>
          </a:ln>
          <a:effectLst>
            <a:outerShdw blurRad="127000" dist="508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7101020" y="2304421"/>
            <a:ext cx="789336" cy="400110"/>
          </a:xfrm>
          <a:prstGeom prst="rect">
            <a:avLst/>
          </a:prstGeom>
          <a:noFill/>
        </p:spPr>
        <p:txBody>
          <a:bodyPr wrap="square" rtlCol="0">
            <a:spAutoFit/>
          </a:bodyPr>
          <a:lstStyle/>
          <a:p>
            <a:pPr algn="ctr"/>
            <a:r>
              <a:rPr lang="en-US" sz="1000" b="1" i="1" dirty="0" smtClean="0">
                <a:solidFill>
                  <a:srgbClr val="003366"/>
                </a:solidFill>
                <a:latin typeface="Century Gothic" pitchFamily="34" charset="0"/>
              </a:rPr>
              <a:t>Robert Lightfoot</a:t>
            </a:r>
            <a:endParaRPr lang="en-US" sz="1000" b="1" i="1" dirty="0">
              <a:solidFill>
                <a:srgbClr val="003366"/>
              </a:solidFill>
              <a:latin typeface="Century Gothic" pitchFamily="34" charset="0"/>
            </a:endParaRPr>
          </a:p>
        </p:txBody>
      </p:sp>
      <p:pic>
        <p:nvPicPr>
          <p:cNvPr id="18" name="Picture 17" descr="Weiler.jpg"/>
          <p:cNvPicPr>
            <a:picLocks noChangeAspect="1"/>
          </p:cNvPicPr>
          <p:nvPr/>
        </p:nvPicPr>
        <p:blipFill rotWithShape="1">
          <a:blip r:embed="rId11" cstate="print"/>
          <a:srcRect l="1333" r="1333"/>
          <a:stretch/>
        </p:blipFill>
        <p:spPr bwMode="auto">
          <a:xfrm>
            <a:off x="7176033" y="2784406"/>
            <a:ext cx="667512" cy="914400"/>
          </a:xfrm>
          <a:prstGeom prst="rect">
            <a:avLst/>
          </a:prstGeom>
          <a:ln>
            <a:noFill/>
          </a:ln>
          <a:effectLst>
            <a:outerShdw blurRad="127000" dist="50800" dir="2700000" algn="tl" rotWithShape="0">
              <a:prstClr val="black">
                <a:alpha val="40000"/>
              </a:prstClr>
            </a:outerShdw>
          </a:effectLst>
        </p:spPr>
      </p:pic>
      <p:sp>
        <p:nvSpPr>
          <p:cNvPr id="19" name="TextBox 18"/>
          <p:cNvSpPr txBox="1"/>
          <p:nvPr/>
        </p:nvSpPr>
        <p:spPr>
          <a:xfrm>
            <a:off x="7099833" y="3697285"/>
            <a:ext cx="826700" cy="400110"/>
          </a:xfrm>
          <a:prstGeom prst="rect">
            <a:avLst/>
          </a:prstGeom>
          <a:noFill/>
        </p:spPr>
        <p:txBody>
          <a:bodyPr wrap="square" rtlCol="0">
            <a:spAutoFit/>
          </a:bodyPr>
          <a:lstStyle/>
          <a:p>
            <a:pPr algn="ctr"/>
            <a:r>
              <a:rPr lang="en-US" sz="1000" b="1" i="1" dirty="0" smtClean="0">
                <a:solidFill>
                  <a:srgbClr val="003366"/>
                </a:solidFill>
                <a:latin typeface="Century Gothic" pitchFamily="34" charset="0"/>
              </a:rPr>
              <a:t>Dr. John </a:t>
            </a:r>
            <a:r>
              <a:rPr lang="en-US" sz="1000" b="1" i="1" dirty="0" err="1" smtClean="0">
                <a:solidFill>
                  <a:srgbClr val="003366"/>
                </a:solidFill>
                <a:latin typeface="Century Gothic" pitchFamily="34" charset="0"/>
              </a:rPr>
              <a:t>Grunsfeld</a:t>
            </a:r>
            <a:endParaRPr lang="en-US" sz="1000" b="1" i="1" dirty="0">
              <a:solidFill>
                <a:srgbClr val="003366"/>
              </a:solidFill>
              <a:latin typeface="Century Gothic" pitchFamily="34" charset="0"/>
            </a:endParaRPr>
          </a:p>
        </p:txBody>
      </p:sp>
      <p:pic>
        <p:nvPicPr>
          <p:cNvPr id="22" name="Picture 21"/>
          <p:cNvPicPr>
            <a:picLocks noChangeAspect="1"/>
          </p:cNvPicPr>
          <p:nvPr/>
        </p:nvPicPr>
        <p:blipFill rotWithShape="1">
          <a:blip r:embed="rId12" cstate="print">
            <a:extLst>
              <a:ext uri="{28A0092B-C50C-407E-A947-70E740481C1C}">
                <a14:useLocalDpi xmlns:a14="http://schemas.microsoft.com/office/drawing/2010/main" val="0"/>
              </a:ext>
            </a:extLst>
          </a:blip>
          <a:srcRect t="7023" b="4935"/>
          <a:stretch/>
        </p:blipFill>
        <p:spPr>
          <a:xfrm>
            <a:off x="6214716" y="1390064"/>
            <a:ext cx="665337" cy="910527"/>
          </a:xfrm>
          <a:prstGeom prst="rect">
            <a:avLst/>
          </a:prstGeom>
        </p:spPr>
      </p:pic>
      <p:pic>
        <p:nvPicPr>
          <p:cNvPr id="23" name="Picture 22"/>
          <p:cNvPicPr preferRelativeResize="0">
            <a:picLocks noChangeAspect="1"/>
          </p:cNvPicPr>
          <p:nvPr/>
        </p:nvPicPr>
        <p:blipFill rotWithShape="1">
          <a:blip r:embed="rId13" cstate="print">
            <a:extLst>
              <a:ext uri="{28A0092B-C50C-407E-A947-70E740481C1C}">
                <a14:useLocalDpi xmlns:a14="http://schemas.microsoft.com/office/drawing/2010/main" val="0"/>
              </a:ext>
            </a:extLst>
          </a:blip>
          <a:srcRect t="1909" r="1976"/>
          <a:stretch/>
        </p:blipFill>
        <p:spPr>
          <a:xfrm>
            <a:off x="8097588" y="1391584"/>
            <a:ext cx="672838" cy="909007"/>
          </a:xfrm>
          <a:prstGeom prst="rect">
            <a:avLst/>
          </a:prstGeom>
        </p:spPr>
      </p:pic>
      <p:sp>
        <p:nvSpPr>
          <p:cNvPr id="24" name="Bent-Up Arrow 23"/>
          <p:cNvSpPr/>
          <p:nvPr/>
        </p:nvSpPr>
        <p:spPr>
          <a:xfrm rot="5400000">
            <a:off x="908624" y="4015419"/>
            <a:ext cx="134995" cy="486156"/>
          </a:xfrm>
          <a:prstGeom prst="bentUpArrow">
            <a:avLst>
              <a:gd name="adj1" fmla="val 25000"/>
              <a:gd name="adj2" fmla="val 36214"/>
              <a:gd name="adj3" fmla="val 41129"/>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Bent-Up Arrow 24"/>
          <p:cNvSpPr/>
          <p:nvPr/>
        </p:nvSpPr>
        <p:spPr>
          <a:xfrm rot="5400000">
            <a:off x="1851980" y="4244020"/>
            <a:ext cx="134995" cy="486156"/>
          </a:xfrm>
          <a:prstGeom prst="bentUpArrow">
            <a:avLst>
              <a:gd name="adj1" fmla="val 25000"/>
              <a:gd name="adj2" fmla="val 36214"/>
              <a:gd name="adj3" fmla="val 41129"/>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Bent-Up Arrow 25"/>
          <p:cNvSpPr/>
          <p:nvPr/>
        </p:nvSpPr>
        <p:spPr>
          <a:xfrm rot="5400000">
            <a:off x="2766380" y="4413824"/>
            <a:ext cx="134995" cy="486156"/>
          </a:xfrm>
          <a:prstGeom prst="bentUpArrow">
            <a:avLst>
              <a:gd name="adj1" fmla="val 25000"/>
              <a:gd name="adj2" fmla="val 36214"/>
              <a:gd name="adj3" fmla="val 41129"/>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21044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Badges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Nodes that have to badge people:</a:t>
            </a:r>
          </a:p>
          <a:p>
            <a:pPr lvl="1"/>
            <a:r>
              <a:rPr lang="en-US" dirty="0" smtClean="0"/>
              <a:t>NASA Centers</a:t>
            </a:r>
          </a:p>
          <a:p>
            <a:pPr lvl="1"/>
            <a:r>
              <a:rPr lang="en-US" dirty="0" smtClean="0"/>
              <a:t>NOAA</a:t>
            </a:r>
          </a:p>
          <a:p>
            <a:pPr lvl="1"/>
            <a:r>
              <a:rPr lang="en-US" dirty="0" smtClean="0"/>
              <a:t>Some regional nodes</a:t>
            </a:r>
          </a:p>
          <a:p>
            <a:endParaRPr lang="en-US" dirty="0" smtClean="0"/>
          </a:p>
          <a:p>
            <a:r>
              <a:rPr lang="en-US" dirty="0" smtClean="0"/>
              <a:t>Process:</a:t>
            </a:r>
            <a:endParaRPr lang="en-US" dirty="0"/>
          </a:p>
          <a:p>
            <a:pPr marL="514350" indent="-273050">
              <a:buFont typeface="+mj-lt"/>
              <a:buAutoNum type="arabicPeriod"/>
            </a:pPr>
            <a:r>
              <a:rPr lang="en-US" dirty="0" smtClean="0"/>
              <a:t>Identify who the POCs for badging are</a:t>
            </a:r>
          </a:p>
          <a:p>
            <a:pPr marL="514350" indent="-273050">
              <a:buFont typeface="+mj-lt"/>
              <a:buAutoNum type="arabicPeriod"/>
            </a:pPr>
            <a:r>
              <a:rPr lang="en-US" dirty="0" smtClean="0"/>
              <a:t>Coordinate the collection of all information needed in the badging process </a:t>
            </a:r>
          </a:p>
          <a:p>
            <a:pPr marL="514350" indent="-273050">
              <a:buFont typeface="+mj-lt"/>
              <a:buAutoNum type="arabicPeriod"/>
            </a:pPr>
            <a:r>
              <a:rPr lang="en-US" dirty="0" smtClean="0"/>
              <a:t>Working with badge processing people to collect PII, how to/not to share it</a:t>
            </a:r>
          </a:p>
          <a:p>
            <a:pPr marL="514350" lvl="1" indent="-273050"/>
            <a:r>
              <a:rPr lang="en-US" dirty="0"/>
              <a:t>What is PII? </a:t>
            </a:r>
            <a:r>
              <a:rPr lang="en-US" dirty="0">
                <a:hlinkClick r:id="rId2"/>
              </a:rPr>
              <a:t>http://</a:t>
            </a:r>
            <a:r>
              <a:rPr lang="en-US" dirty="0" smtClean="0">
                <a:hlinkClick r:id="rId2"/>
              </a:rPr>
              <a:t>itcd.hq.nasa.gov/privacy/privacy.html</a:t>
            </a:r>
            <a:r>
              <a:rPr lang="en-US" dirty="0" smtClean="0"/>
              <a:t> </a:t>
            </a:r>
          </a:p>
          <a:p>
            <a:endParaRPr lang="en-US" dirty="0"/>
          </a:p>
        </p:txBody>
      </p:sp>
    </p:spTree>
    <p:extLst>
      <p:ext uri="{BB962C8B-B14F-4D97-AF65-F5344CB8AC3E}">
        <p14:creationId xmlns:p14="http://schemas.microsoft.com/office/powerpoint/2010/main" val="32943349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Email Signatures</a:t>
            </a:r>
            <a:endParaRPr lang="en-US" dirty="0"/>
          </a:p>
        </p:txBody>
      </p:sp>
      <p:sp>
        <p:nvSpPr>
          <p:cNvPr id="6" name="Rectangle 5"/>
          <p:cNvSpPr/>
          <p:nvPr/>
        </p:nvSpPr>
        <p:spPr>
          <a:xfrm>
            <a:off x="301752" y="1667196"/>
            <a:ext cx="8534400" cy="4733604"/>
          </a:xfrm>
          <a:prstGeom prst="rect">
            <a:avLst/>
          </a:prstGeom>
        </p:spPr>
        <p:txBody>
          <a:bodyPr wrap="square">
            <a:spAutoFit/>
          </a:bodyPr>
          <a:lstStyle/>
          <a:p>
            <a:pPr marL="0" marR="0" lvl="0" indent="0" defTabSz="914400" eaLnBrk="1" fontAlgn="auto" latinLnBrk="0" hangingPunct="1">
              <a:lnSpc>
                <a:spcPct val="100000"/>
              </a:lnSpc>
              <a:spcBef>
                <a:spcPct val="20000"/>
              </a:spcBef>
              <a:spcAft>
                <a:spcPts val="0"/>
              </a:spcAft>
              <a:buClr>
                <a:srgbClr val="3F3F3F"/>
              </a:buClr>
              <a:buSzPct val="85000"/>
              <a:buFontTx/>
              <a:buNone/>
              <a:tabLst/>
              <a:defRPr/>
            </a:pPr>
            <a:r>
              <a:rPr kumimoji="0" lang="en-US" sz="2000" b="1" u="none" strike="noStrike" kern="0" cap="none" spc="0" normalizeH="0" baseline="0" noProof="0" dirty="0" smtClean="0">
                <a:ln>
                  <a:noFill/>
                </a:ln>
                <a:effectLst/>
                <a:uLnTx/>
                <a:uFillTx/>
              </a:rPr>
              <a:t>Please use the standard DEVELOP Email Signature:</a:t>
            </a:r>
          </a:p>
          <a:p>
            <a:pPr marL="274320" marR="0" lvl="1" indent="0" defTabSz="914400" eaLnBrk="1" fontAlgn="auto" latinLnBrk="0" hangingPunct="1">
              <a:lnSpc>
                <a:spcPct val="100000"/>
              </a:lnSpc>
              <a:spcBef>
                <a:spcPct val="20000"/>
              </a:spcBef>
              <a:spcAft>
                <a:spcPts val="0"/>
              </a:spcAft>
              <a:buClr>
                <a:srgbClr val="595959"/>
              </a:buClr>
              <a:buSzPct val="70000"/>
              <a:buFontTx/>
              <a:buNone/>
              <a:tabLst/>
              <a:defRPr/>
            </a:pPr>
            <a:r>
              <a:rPr kumimoji="0" lang="en-US" sz="1500" b="0" u="none" strike="noStrike" kern="0" cap="none" spc="0" normalizeH="0" baseline="0" noProof="0" dirty="0" smtClean="0">
                <a:ln>
                  <a:noFill/>
                </a:ln>
                <a:effectLst/>
                <a:uLnTx/>
                <a:uFillTx/>
              </a:rPr>
              <a:t>Name</a:t>
            </a:r>
          </a:p>
          <a:p>
            <a:pPr marL="274320" marR="0" lvl="1" indent="0" defTabSz="914400" eaLnBrk="1" fontAlgn="auto" latinLnBrk="0" hangingPunct="1">
              <a:lnSpc>
                <a:spcPct val="100000"/>
              </a:lnSpc>
              <a:spcBef>
                <a:spcPct val="20000"/>
              </a:spcBef>
              <a:spcAft>
                <a:spcPts val="0"/>
              </a:spcAft>
              <a:buClr>
                <a:srgbClr val="595959"/>
              </a:buClr>
              <a:buSzPct val="70000"/>
              <a:buFontTx/>
              <a:buNone/>
              <a:tabLst/>
              <a:defRPr/>
            </a:pPr>
            <a:r>
              <a:rPr kumimoji="0" lang="en-US" sz="1500" b="0" u="none" strike="noStrike" kern="0" cap="none" spc="0" normalizeH="0" baseline="0" noProof="0" dirty="0" smtClean="0">
                <a:ln>
                  <a:noFill/>
                </a:ln>
                <a:effectLst/>
                <a:uLnTx/>
                <a:uFillTx/>
              </a:rPr>
              <a:t>YP Position | Center Position</a:t>
            </a:r>
          </a:p>
          <a:p>
            <a:pPr marL="274320" marR="0" lvl="1" indent="0" defTabSz="914400" eaLnBrk="1" fontAlgn="auto" latinLnBrk="0" hangingPunct="1">
              <a:lnSpc>
                <a:spcPct val="100000"/>
              </a:lnSpc>
              <a:spcBef>
                <a:spcPct val="20000"/>
              </a:spcBef>
              <a:spcAft>
                <a:spcPts val="0"/>
              </a:spcAft>
              <a:buClr>
                <a:srgbClr val="595959"/>
              </a:buClr>
              <a:buSzPct val="70000"/>
              <a:buFontTx/>
              <a:buNone/>
              <a:tabLst/>
              <a:defRPr/>
            </a:pPr>
            <a:r>
              <a:rPr kumimoji="0" lang="en-US" sz="1500" b="0" u="none" strike="noStrike" kern="0" cap="none" spc="0" normalizeH="0" baseline="0" noProof="0" dirty="0" smtClean="0">
                <a:ln>
                  <a:noFill/>
                </a:ln>
                <a:effectLst/>
                <a:uLnTx/>
                <a:uFillTx/>
              </a:rPr>
              <a:t>NASA DEVELOP National Program – funding mechanism (SSAI or Wise County)</a:t>
            </a:r>
          </a:p>
          <a:p>
            <a:pPr marL="274320" marR="0" lvl="1" indent="0" defTabSz="914400" eaLnBrk="1" fontAlgn="auto" latinLnBrk="0" hangingPunct="1">
              <a:lnSpc>
                <a:spcPct val="100000"/>
              </a:lnSpc>
              <a:spcBef>
                <a:spcPct val="20000"/>
              </a:spcBef>
              <a:spcAft>
                <a:spcPts val="0"/>
              </a:spcAft>
              <a:buClr>
                <a:srgbClr val="595959"/>
              </a:buClr>
              <a:buSzPct val="70000"/>
              <a:buFontTx/>
              <a:buNone/>
              <a:tabLst/>
              <a:defRPr/>
            </a:pPr>
            <a:r>
              <a:rPr kumimoji="0" lang="en-US" sz="1500" b="0" u="none" strike="noStrike" kern="0" cap="none" spc="0" normalizeH="0" baseline="0" noProof="0" dirty="0" smtClean="0">
                <a:ln>
                  <a:noFill/>
                </a:ln>
                <a:effectLst/>
                <a:uLnTx/>
                <a:uFillTx/>
              </a:rPr>
              <a:t>Node Name</a:t>
            </a:r>
          </a:p>
          <a:p>
            <a:pPr marL="274320" marR="0" lvl="1" indent="0" defTabSz="914400" eaLnBrk="1" fontAlgn="auto" latinLnBrk="0" hangingPunct="1">
              <a:lnSpc>
                <a:spcPct val="100000"/>
              </a:lnSpc>
              <a:spcBef>
                <a:spcPct val="20000"/>
              </a:spcBef>
              <a:spcAft>
                <a:spcPts val="0"/>
              </a:spcAft>
              <a:buClr>
                <a:srgbClr val="595959"/>
              </a:buClr>
              <a:buSzPct val="70000"/>
              <a:buFontTx/>
              <a:buNone/>
              <a:tabLst/>
              <a:defRPr/>
            </a:pPr>
            <a:r>
              <a:rPr kumimoji="0" lang="en-US" sz="1500" b="0" u="none" strike="noStrike" kern="0" cap="none" spc="0" normalizeH="0" baseline="0" noProof="0" dirty="0" smtClean="0">
                <a:ln>
                  <a:noFill/>
                </a:ln>
                <a:effectLst/>
                <a:uLnTx/>
                <a:uFillTx/>
              </a:rPr>
              <a:t>Office: XXX-XXX-XXXX</a:t>
            </a:r>
          </a:p>
          <a:p>
            <a:pPr marL="274320" marR="0" lvl="1" indent="0" defTabSz="914400" eaLnBrk="1" fontAlgn="auto" latinLnBrk="0" hangingPunct="1">
              <a:lnSpc>
                <a:spcPct val="100000"/>
              </a:lnSpc>
              <a:spcBef>
                <a:spcPct val="20000"/>
              </a:spcBef>
              <a:spcAft>
                <a:spcPts val="0"/>
              </a:spcAft>
              <a:buClr>
                <a:srgbClr val="595959"/>
              </a:buClr>
              <a:buSzPct val="70000"/>
              <a:buFontTx/>
              <a:buNone/>
              <a:tabLst/>
              <a:defRPr/>
            </a:pPr>
            <a:endParaRPr kumimoji="0" lang="en-US" sz="1500" b="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ct val="20000"/>
              </a:spcBef>
              <a:spcAft>
                <a:spcPts val="0"/>
              </a:spcAft>
              <a:buClr>
                <a:srgbClr val="3F3F3F"/>
              </a:buClr>
              <a:buSzPct val="85000"/>
              <a:buFontTx/>
              <a:buNone/>
              <a:tabLst/>
              <a:defRPr/>
            </a:pPr>
            <a:r>
              <a:rPr kumimoji="0" lang="en-US" sz="2000" b="0" u="none" strike="noStrike" kern="0" cap="none" spc="0" normalizeH="0" baseline="0" noProof="0" dirty="0" smtClean="0">
                <a:ln>
                  <a:noFill/>
                </a:ln>
                <a:effectLst/>
                <a:uLnTx/>
                <a:uFillTx/>
              </a:rPr>
              <a:t>Colors, fonts, etc. are up to you, but the above information and basic format should be used.</a:t>
            </a:r>
          </a:p>
          <a:p>
            <a:pPr marL="274320" marR="0" lvl="1" indent="0" defTabSz="914400" eaLnBrk="1" fontAlgn="auto" latinLnBrk="0" hangingPunct="1">
              <a:lnSpc>
                <a:spcPct val="100000"/>
              </a:lnSpc>
              <a:spcBef>
                <a:spcPct val="20000"/>
              </a:spcBef>
              <a:spcAft>
                <a:spcPts val="0"/>
              </a:spcAft>
              <a:buClr>
                <a:srgbClr val="595959"/>
              </a:buClr>
              <a:buSzPct val="70000"/>
              <a:buFontTx/>
              <a:buNone/>
              <a:tabLst/>
              <a:defRPr/>
            </a:pPr>
            <a:endParaRPr kumimoji="0" lang="en-US" sz="1500" b="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ct val="20000"/>
              </a:spcBef>
              <a:spcAft>
                <a:spcPts val="0"/>
              </a:spcAft>
              <a:buClr>
                <a:srgbClr val="3F3F3F"/>
              </a:buClr>
              <a:buSzPct val="85000"/>
              <a:buFontTx/>
              <a:buNone/>
              <a:tabLst/>
              <a:defRPr/>
            </a:pPr>
            <a:r>
              <a:rPr kumimoji="0" lang="en-US" sz="2000" b="0" u="none" strike="noStrike" kern="0" cap="none" spc="0" normalizeH="0" baseline="0" noProof="0" dirty="0" smtClean="0">
                <a:ln>
                  <a:noFill/>
                </a:ln>
                <a:effectLst/>
                <a:uLnTx/>
                <a:uFillTx/>
              </a:rPr>
              <a:t>Ex.</a:t>
            </a:r>
            <a:endParaRPr kumimoji="0" lang="en-US" sz="1500" b="0" u="none" strike="noStrike" kern="0" cap="none" spc="0" normalizeH="0" baseline="0" noProof="0" dirty="0" smtClean="0">
              <a:ln>
                <a:noFill/>
              </a:ln>
              <a:effectLst/>
              <a:uLnTx/>
              <a:uFillTx/>
            </a:endParaRPr>
          </a:p>
          <a:p>
            <a:pPr marL="274320" marR="0" lvl="1" indent="0" defTabSz="914400" eaLnBrk="1" fontAlgn="auto" latinLnBrk="0" hangingPunct="1">
              <a:lnSpc>
                <a:spcPct val="100000"/>
              </a:lnSpc>
              <a:spcBef>
                <a:spcPts val="0"/>
              </a:spcBef>
              <a:spcAft>
                <a:spcPts val="0"/>
              </a:spcAft>
              <a:buClr>
                <a:srgbClr val="595959"/>
              </a:buClr>
              <a:buSzPct val="70000"/>
              <a:buFontTx/>
              <a:buNone/>
              <a:tabLst/>
              <a:defRPr/>
            </a:pPr>
            <a:r>
              <a:rPr kumimoji="0" lang="en-US" sz="1600" b="1" u="none" strike="noStrike" kern="0" cap="none" spc="0" normalizeH="0" baseline="0" noProof="0" dirty="0" smtClean="0">
                <a:ln>
                  <a:noFill/>
                </a:ln>
                <a:effectLst/>
                <a:uLnTx/>
                <a:uFillTx/>
              </a:rPr>
              <a:t>Tiffani Miller</a:t>
            </a:r>
          </a:p>
          <a:p>
            <a:pPr marL="274320" marR="0" lvl="1" indent="0" defTabSz="914400" eaLnBrk="1" fontAlgn="auto" latinLnBrk="0" hangingPunct="1">
              <a:lnSpc>
                <a:spcPct val="100000"/>
              </a:lnSpc>
              <a:spcBef>
                <a:spcPts val="0"/>
              </a:spcBef>
              <a:spcAft>
                <a:spcPts val="0"/>
              </a:spcAft>
              <a:buClr>
                <a:srgbClr val="595959"/>
              </a:buClr>
              <a:buSzPct val="70000"/>
              <a:buFontTx/>
              <a:buNone/>
              <a:tabLst/>
              <a:defRPr/>
            </a:pPr>
            <a:r>
              <a:rPr kumimoji="0" lang="en-US" sz="1400" b="0" u="none" strike="noStrike" kern="0" cap="none" spc="0" normalizeH="0" baseline="0" noProof="0" dirty="0" smtClean="0">
                <a:ln>
                  <a:noFill/>
                </a:ln>
                <a:effectLst/>
                <a:uLnTx/>
                <a:uFillTx/>
              </a:rPr>
              <a:t>Communications Senior Fellow</a:t>
            </a:r>
          </a:p>
          <a:p>
            <a:pPr marL="274320" marR="0" lvl="1" indent="0" defTabSz="914400" eaLnBrk="1" fontAlgn="auto" latinLnBrk="0" hangingPunct="1">
              <a:lnSpc>
                <a:spcPct val="100000"/>
              </a:lnSpc>
              <a:spcBef>
                <a:spcPts val="0"/>
              </a:spcBef>
              <a:spcAft>
                <a:spcPts val="0"/>
              </a:spcAft>
              <a:buClr>
                <a:srgbClr val="595959"/>
              </a:buClr>
              <a:buSzPct val="70000"/>
              <a:buFontTx/>
              <a:buNone/>
              <a:tabLst/>
              <a:defRPr/>
            </a:pPr>
            <a:r>
              <a:rPr kumimoji="0" lang="en-US" sz="1400" b="0" u="none" strike="noStrike" kern="0" cap="none" spc="0" normalizeH="0" baseline="0" noProof="0" dirty="0" smtClean="0">
                <a:ln>
                  <a:noFill/>
                </a:ln>
                <a:effectLst/>
                <a:uLnTx/>
                <a:uFillTx/>
              </a:rPr>
              <a:t>NASA DEVELOP National Program – SSAI</a:t>
            </a:r>
          </a:p>
          <a:p>
            <a:pPr marL="274320" marR="0" lvl="1" indent="0" defTabSz="914400" eaLnBrk="1" fontAlgn="auto" latinLnBrk="0" hangingPunct="1">
              <a:lnSpc>
                <a:spcPct val="100000"/>
              </a:lnSpc>
              <a:spcBef>
                <a:spcPts val="0"/>
              </a:spcBef>
              <a:spcAft>
                <a:spcPts val="0"/>
              </a:spcAft>
              <a:buClr>
                <a:srgbClr val="595959"/>
              </a:buClr>
              <a:buSzPct val="70000"/>
              <a:buFontTx/>
              <a:buNone/>
              <a:tabLst/>
              <a:defRPr/>
            </a:pPr>
            <a:r>
              <a:rPr kumimoji="0" lang="en-US" sz="1400" b="0" u="none" strike="noStrike" kern="0" cap="none" spc="0" normalizeH="0" baseline="0" noProof="0" dirty="0" smtClean="0">
                <a:ln>
                  <a:noFill/>
                </a:ln>
                <a:effectLst/>
                <a:uLnTx/>
                <a:uFillTx/>
              </a:rPr>
              <a:t>Langley Research Center</a:t>
            </a:r>
          </a:p>
          <a:p>
            <a:pPr marL="274320" marR="0" lvl="1" indent="0" defTabSz="914400" eaLnBrk="1" fontAlgn="auto" latinLnBrk="0" hangingPunct="1">
              <a:lnSpc>
                <a:spcPct val="100000"/>
              </a:lnSpc>
              <a:spcBef>
                <a:spcPts val="0"/>
              </a:spcBef>
              <a:spcAft>
                <a:spcPts val="0"/>
              </a:spcAft>
              <a:buClr>
                <a:srgbClr val="595959"/>
              </a:buClr>
              <a:buSzPct val="70000"/>
              <a:buFontTx/>
              <a:buNone/>
              <a:tabLst/>
              <a:defRPr/>
            </a:pPr>
            <a:r>
              <a:rPr kumimoji="0" lang="en-US" sz="1400" b="0" u="none" strike="noStrike" kern="0" cap="none" spc="0" normalizeH="0" baseline="0" noProof="0" dirty="0" smtClean="0">
                <a:ln>
                  <a:noFill/>
                </a:ln>
                <a:effectLst/>
                <a:uLnTx/>
                <a:uFillTx/>
              </a:rPr>
              <a:t>757.864.3762 Office</a:t>
            </a:r>
          </a:p>
          <a:p>
            <a:pPr marL="274320" marR="0" lvl="1" indent="0" defTabSz="914400" eaLnBrk="1" fontAlgn="auto" latinLnBrk="0" hangingPunct="1">
              <a:lnSpc>
                <a:spcPct val="100000"/>
              </a:lnSpc>
              <a:spcBef>
                <a:spcPct val="20000"/>
              </a:spcBef>
              <a:spcAft>
                <a:spcPts val="0"/>
              </a:spcAft>
              <a:buClr>
                <a:srgbClr val="595959"/>
              </a:buClr>
              <a:buSzPct val="70000"/>
              <a:buFontTx/>
              <a:buNone/>
              <a:tabLst/>
              <a:defRPr/>
            </a:pPr>
            <a:endParaRPr kumimoji="0" lang="en-US" sz="1300" b="0" u="none" strike="noStrike" kern="0" cap="none" spc="0" normalizeH="0" baseline="0" noProof="0" dirty="0" smtClean="0">
              <a:ln>
                <a:noFill/>
              </a:ln>
              <a:effectLst/>
              <a:uLnTx/>
              <a:uFillTx/>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4289044"/>
            <a:ext cx="3048000" cy="2048256"/>
          </a:xfrm>
          <a:prstGeom prst="rect">
            <a:avLst/>
          </a:prstGeom>
        </p:spPr>
      </p:pic>
    </p:spTree>
    <p:extLst>
      <p:ext uri="{BB962C8B-B14F-4D97-AF65-F5344CB8AC3E}">
        <p14:creationId xmlns:p14="http://schemas.microsoft.com/office/powerpoint/2010/main" val="34662265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PII?</a:t>
            </a:r>
            <a:endParaRPr lang="en-US" dirty="0"/>
          </a:p>
        </p:txBody>
      </p:sp>
      <p:sp>
        <p:nvSpPr>
          <p:cNvPr id="3" name="Content Placeholder 2"/>
          <p:cNvSpPr>
            <a:spLocks noGrp="1"/>
          </p:cNvSpPr>
          <p:nvPr>
            <p:ph sz="quarter" idx="1"/>
          </p:nvPr>
        </p:nvSpPr>
        <p:spPr>
          <a:xfrm>
            <a:off x="301752" y="1755648"/>
            <a:ext cx="8503920" cy="4568952"/>
          </a:xfrm>
        </p:spPr>
        <p:txBody>
          <a:bodyPr>
            <a:normAutofit fontScale="70000" lnSpcReduction="20000"/>
          </a:bodyPr>
          <a:lstStyle/>
          <a:p>
            <a:pPr marL="0" indent="0" algn="ctr">
              <a:buNone/>
            </a:pPr>
            <a:r>
              <a:rPr lang="en-US" sz="3800" b="1" i="1" dirty="0" smtClean="0"/>
              <a:t>PII = Personally Identifiable Information</a:t>
            </a:r>
          </a:p>
          <a:p>
            <a:endParaRPr lang="en-US" dirty="0" smtClean="0"/>
          </a:p>
          <a:p>
            <a:r>
              <a:rPr lang="en-US" dirty="0" smtClean="0"/>
              <a:t>PII </a:t>
            </a:r>
            <a:r>
              <a:rPr lang="en-US" dirty="0"/>
              <a:t>is any information about an individual which can be used to distinguish or trace an individual's identity. </a:t>
            </a:r>
            <a:endParaRPr lang="en-US" dirty="0" smtClean="0"/>
          </a:p>
          <a:p>
            <a:pPr>
              <a:spcBef>
                <a:spcPts val="1200"/>
              </a:spcBef>
            </a:pPr>
            <a:r>
              <a:rPr lang="en-US" dirty="0"/>
              <a:t>PII is also broken down into two categories at NASA. There is Protected PII and Public PII. </a:t>
            </a:r>
            <a:endParaRPr lang="en-US" dirty="0" smtClean="0"/>
          </a:p>
          <a:p>
            <a:pPr lvl="1"/>
            <a:r>
              <a:rPr lang="en-US" b="1" dirty="0" smtClean="0"/>
              <a:t>Public PII</a:t>
            </a:r>
            <a:r>
              <a:rPr lang="en-US" dirty="0" smtClean="0"/>
              <a:t>: Information </a:t>
            </a:r>
            <a:r>
              <a:rPr lang="en-US" dirty="0"/>
              <a:t>available in public sources (telephone books, public Web sites, university listings, etc.) and includes, first and last name, address, work telephone number, e-mail address, home telephone number, and general educational credentials.</a:t>
            </a:r>
          </a:p>
          <a:p>
            <a:pPr lvl="1"/>
            <a:r>
              <a:rPr lang="en-US" b="1" dirty="0" smtClean="0"/>
              <a:t>Protected PII: </a:t>
            </a:r>
            <a:r>
              <a:rPr lang="en-US" dirty="0" smtClean="0"/>
              <a:t>Defined </a:t>
            </a:r>
            <a:r>
              <a:rPr lang="en-US" dirty="0"/>
              <a:t>as a social security number as a stand alone, or an individual's first name or first initial and last name in combination with any one or more types of the following information, including, but not limited to, social security number, passport number, credit card numbers, clearances, bank numbers, biometrics, date and place of birth, mother's maiden name, criminal, medical and financial records, etc. This information may be in the form of paper, electronic or any other media format.</a:t>
            </a:r>
          </a:p>
          <a:p>
            <a:pPr>
              <a:spcBef>
                <a:spcPts val="1200"/>
              </a:spcBef>
            </a:pPr>
            <a:r>
              <a:rPr lang="en-US" dirty="0" smtClean="0"/>
              <a:t>More information: </a:t>
            </a:r>
            <a:r>
              <a:rPr lang="en-US" dirty="0" smtClean="0">
                <a:hlinkClick r:id="rId2"/>
              </a:rPr>
              <a:t>http</a:t>
            </a:r>
            <a:r>
              <a:rPr lang="en-US" dirty="0">
                <a:hlinkClick r:id="rId2"/>
              </a:rPr>
              <a:t>://</a:t>
            </a:r>
            <a:r>
              <a:rPr lang="en-US" dirty="0" smtClean="0">
                <a:hlinkClick r:id="rId2"/>
              </a:rPr>
              <a:t>itcd.hq.nasa.gov/privacy/privacy.html</a:t>
            </a:r>
            <a:r>
              <a:rPr lang="en-US" dirty="0" smtClean="0"/>
              <a:t> </a:t>
            </a:r>
            <a:endParaRPr lang="en-US" dirty="0"/>
          </a:p>
        </p:txBody>
      </p:sp>
    </p:spTree>
    <p:extLst>
      <p:ext uri="{BB962C8B-B14F-4D97-AF65-F5344CB8AC3E}">
        <p14:creationId xmlns:p14="http://schemas.microsoft.com/office/powerpoint/2010/main" val="21266144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47800"/>
            <a:ext cx="8401050" cy="5236463"/>
          </a:xfrm>
        </p:spPr>
        <p:txBody>
          <a:bodyPr>
            <a:normAutofit/>
          </a:bodyPr>
          <a:lstStyle/>
          <a:p>
            <a:pPr lvl="0"/>
            <a:r>
              <a:rPr lang="en-US" sz="1800" dirty="0" smtClean="0">
                <a:solidFill>
                  <a:schemeClr val="tx1"/>
                </a:solidFill>
              </a:rPr>
              <a:t>US Government computers are for </a:t>
            </a:r>
            <a:r>
              <a:rPr lang="en-US" sz="1800" b="1" dirty="0" smtClean="0">
                <a:solidFill>
                  <a:schemeClr val="tx1"/>
                </a:solidFill>
              </a:rPr>
              <a:t>authorized users only</a:t>
            </a:r>
          </a:p>
          <a:p>
            <a:pPr lvl="0"/>
            <a:r>
              <a:rPr lang="en-US" sz="1800" dirty="0" smtClean="0">
                <a:solidFill>
                  <a:schemeClr val="tx1"/>
                </a:solidFill>
              </a:rPr>
              <a:t>It is NASA's policy to permit </a:t>
            </a:r>
            <a:r>
              <a:rPr lang="en-US" sz="1800" b="1" dirty="0" smtClean="0">
                <a:solidFill>
                  <a:schemeClr val="tx1"/>
                </a:solidFill>
              </a:rPr>
              <a:t>limited personal use </a:t>
            </a:r>
            <a:r>
              <a:rPr lang="en-US" sz="1800" dirty="0" smtClean="0">
                <a:solidFill>
                  <a:schemeClr val="tx1"/>
                </a:solidFill>
              </a:rPr>
              <a:t>of Government office equipment, including information technology (IT)</a:t>
            </a:r>
          </a:p>
          <a:p>
            <a:pPr lvl="0"/>
            <a:r>
              <a:rPr lang="en-US" sz="1800" dirty="0" smtClean="0">
                <a:solidFill>
                  <a:schemeClr val="tx1"/>
                </a:solidFill>
              </a:rPr>
              <a:t>The limited personal use of Government office equipment by NASA employees and contractors shall </a:t>
            </a:r>
            <a:r>
              <a:rPr lang="en-US" sz="1800" b="1" dirty="0" smtClean="0">
                <a:solidFill>
                  <a:schemeClr val="tx1"/>
                </a:solidFill>
              </a:rPr>
              <a:t>not interfere with official business</a:t>
            </a:r>
            <a:r>
              <a:rPr lang="en-US" sz="1800" dirty="0" smtClean="0">
                <a:solidFill>
                  <a:schemeClr val="tx1"/>
                </a:solidFill>
              </a:rPr>
              <a:t>, </a:t>
            </a:r>
            <a:r>
              <a:rPr lang="en-US" sz="1800" b="1" dirty="0" smtClean="0">
                <a:solidFill>
                  <a:schemeClr val="tx1"/>
                </a:solidFill>
              </a:rPr>
              <a:t>violate existing laws</a:t>
            </a:r>
            <a:r>
              <a:rPr lang="en-US" sz="1800" dirty="0" smtClean="0">
                <a:solidFill>
                  <a:schemeClr val="tx1"/>
                </a:solidFill>
              </a:rPr>
              <a:t>, and should involve only minimal additional expense to the Government</a:t>
            </a:r>
          </a:p>
          <a:p>
            <a:pPr lvl="0"/>
            <a:r>
              <a:rPr lang="en-US" sz="1800" dirty="0" smtClean="0">
                <a:solidFill>
                  <a:schemeClr val="tx1"/>
                </a:solidFill>
              </a:rPr>
              <a:t>Unauthorized use of the computer accounts and computer resources to which you are granted access is a </a:t>
            </a:r>
            <a:r>
              <a:rPr lang="en-US" sz="1800" b="1" dirty="0" smtClean="0">
                <a:solidFill>
                  <a:schemeClr val="tx1"/>
                </a:solidFill>
              </a:rPr>
              <a:t>violation of Federal Law</a:t>
            </a:r>
            <a:r>
              <a:rPr lang="en-US" sz="1800" dirty="0" smtClean="0">
                <a:solidFill>
                  <a:schemeClr val="tx1"/>
                </a:solidFill>
              </a:rPr>
              <a:t>; </a:t>
            </a:r>
            <a:r>
              <a:rPr lang="en-US" sz="1800" b="1" dirty="0" smtClean="0">
                <a:solidFill>
                  <a:schemeClr val="tx1"/>
                </a:solidFill>
              </a:rPr>
              <a:t>constitutes theft</a:t>
            </a:r>
            <a:r>
              <a:rPr lang="en-US" sz="1800" dirty="0" smtClean="0">
                <a:solidFill>
                  <a:schemeClr val="tx1"/>
                </a:solidFill>
              </a:rPr>
              <a:t>; and is </a:t>
            </a:r>
            <a:r>
              <a:rPr lang="en-US" sz="1800" b="1" dirty="0" smtClean="0">
                <a:solidFill>
                  <a:schemeClr val="tx1"/>
                </a:solidFill>
              </a:rPr>
              <a:t>punishable by law</a:t>
            </a:r>
          </a:p>
          <a:p>
            <a:pPr lvl="0"/>
            <a:r>
              <a:rPr lang="en-US" sz="1800" b="1" dirty="0" smtClean="0">
                <a:solidFill>
                  <a:schemeClr val="tx1"/>
                </a:solidFill>
              </a:rPr>
              <a:t>Misuse</a:t>
            </a:r>
            <a:r>
              <a:rPr lang="en-US" sz="1800" dirty="0" smtClean="0">
                <a:solidFill>
                  <a:schemeClr val="tx1"/>
                </a:solidFill>
              </a:rPr>
              <a:t> of assigned accounts and </a:t>
            </a:r>
            <a:r>
              <a:rPr lang="en-US" sz="1800" b="1" dirty="0" smtClean="0">
                <a:solidFill>
                  <a:schemeClr val="tx1"/>
                </a:solidFill>
              </a:rPr>
              <a:t>accessing others' accounts </a:t>
            </a:r>
            <a:r>
              <a:rPr lang="en-US" sz="1800" dirty="0" smtClean="0">
                <a:solidFill>
                  <a:schemeClr val="tx1"/>
                </a:solidFill>
              </a:rPr>
              <a:t>without authorization is </a:t>
            </a:r>
            <a:r>
              <a:rPr lang="en-US" sz="1800" b="1" dirty="0" smtClean="0">
                <a:solidFill>
                  <a:schemeClr val="tx1"/>
                </a:solidFill>
              </a:rPr>
              <a:t>strictly forbidden</a:t>
            </a:r>
          </a:p>
          <a:p>
            <a:pPr lvl="0"/>
            <a:r>
              <a:rPr lang="en-US" sz="1800" dirty="0" smtClean="0">
                <a:solidFill>
                  <a:schemeClr val="tx1"/>
                </a:solidFill>
              </a:rPr>
              <a:t>Failure to abide by these provisions may constitute grounds for </a:t>
            </a:r>
            <a:r>
              <a:rPr lang="en-US" sz="1800" b="1" dirty="0" smtClean="0">
                <a:solidFill>
                  <a:schemeClr val="tx1"/>
                </a:solidFill>
              </a:rPr>
              <a:t>termination of access privileges</a:t>
            </a:r>
            <a:r>
              <a:rPr lang="en-US" sz="1800" dirty="0" smtClean="0">
                <a:solidFill>
                  <a:schemeClr val="tx1"/>
                </a:solidFill>
              </a:rPr>
              <a:t>, </a:t>
            </a:r>
            <a:r>
              <a:rPr lang="en-US" sz="1800" b="1" dirty="0" smtClean="0">
                <a:solidFill>
                  <a:schemeClr val="tx1"/>
                </a:solidFill>
              </a:rPr>
              <a:t>administrative act</a:t>
            </a:r>
            <a:r>
              <a:rPr lang="en-US" sz="1800" dirty="0" smtClean="0">
                <a:solidFill>
                  <a:schemeClr val="tx1"/>
                </a:solidFill>
              </a:rPr>
              <a:t>ion, as well as </a:t>
            </a:r>
            <a:r>
              <a:rPr lang="en-US" sz="1800" b="1" dirty="0" smtClean="0">
                <a:solidFill>
                  <a:schemeClr val="tx1"/>
                </a:solidFill>
              </a:rPr>
              <a:t>civil or criminal prosecution</a:t>
            </a:r>
            <a:endParaRPr lang="en-US" sz="1800" b="1" dirty="0">
              <a:solidFill>
                <a:schemeClr val="tx1"/>
              </a:solidFill>
            </a:endParaRPr>
          </a:p>
        </p:txBody>
      </p:sp>
      <p:sp>
        <p:nvSpPr>
          <p:cNvPr id="3" name="Title 2"/>
          <p:cNvSpPr>
            <a:spLocks noGrp="1"/>
          </p:cNvSpPr>
          <p:nvPr>
            <p:ph type="title"/>
          </p:nvPr>
        </p:nvSpPr>
        <p:spPr/>
        <p:txBody>
          <a:bodyPr>
            <a:normAutofit/>
          </a:bodyPr>
          <a:lstStyle/>
          <a:p>
            <a:r>
              <a:rPr lang="en-US" dirty="0" smtClean="0"/>
              <a:t>Use of Government Equipment (@NASA)</a:t>
            </a:r>
            <a:endParaRPr lang="en-US" dirty="0"/>
          </a:p>
        </p:txBody>
      </p:sp>
      <p:sp>
        <p:nvSpPr>
          <p:cNvPr id="4" name="Content Placeholder 9"/>
          <p:cNvSpPr txBox="1">
            <a:spLocks/>
          </p:cNvSpPr>
          <p:nvPr/>
        </p:nvSpPr>
        <p:spPr>
          <a:xfrm>
            <a:off x="152400" y="6369268"/>
            <a:ext cx="8839200" cy="304800"/>
          </a:xfrm>
          <a:prstGeom prst="rect">
            <a:avLst/>
          </a:prstGeom>
        </p:spPr>
        <p:txBody>
          <a:bodyPr vert="horz" lIns="91387" tIns="45693" rIns="91387" bIns="45693" rtlCol="0">
            <a:noAutofit/>
          </a:bodyPr>
          <a:lstStyle/>
          <a:p>
            <a:pPr algn="ctr" defTabSz="913865">
              <a:spcBef>
                <a:spcPct val="20000"/>
              </a:spcBef>
              <a:defRPr/>
            </a:pPr>
            <a:r>
              <a:rPr lang="en-US" sz="1400" b="1" dirty="0" smtClean="0">
                <a:latin typeface="Century Gothic"/>
              </a:rPr>
              <a:t>NASA 2540.1G &amp; NPR 2810.1A: </a:t>
            </a:r>
            <a:r>
              <a:rPr lang="en-US" sz="1400" b="1" u="sng" dirty="0">
                <a:solidFill>
                  <a:srgbClr val="0075A2"/>
                </a:solidFill>
                <a:latin typeface="Century Gothic"/>
                <a:hlinkClick r:id="rId2"/>
              </a:rPr>
              <a:t>http://insidenasa.nasa.gov/ocio/policy/policy_direct/index.html</a:t>
            </a:r>
            <a:endParaRPr lang="en-US" sz="1400" b="1" dirty="0">
              <a:solidFill>
                <a:srgbClr val="0075A2"/>
              </a:solidFill>
              <a:latin typeface="Century Gothic"/>
            </a:endParaRPr>
          </a:p>
        </p:txBody>
      </p:sp>
    </p:spTree>
    <p:extLst>
      <p:ext uri="{BB962C8B-B14F-4D97-AF65-F5344CB8AC3E}">
        <p14:creationId xmlns:p14="http://schemas.microsoft.com/office/powerpoint/2010/main" val="34710213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200"/>
            <a:ext cx="8401050" cy="4910327"/>
          </a:xfrm>
        </p:spPr>
        <p:txBody>
          <a:bodyPr>
            <a:normAutofit/>
          </a:bodyPr>
          <a:lstStyle/>
          <a:p>
            <a:pPr>
              <a:buNone/>
            </a:pPr>
            <a:r>
              <a:rPr lang="en-US" sz="2000" b="1" i="1" dirty="0" smtClean="0">
                <a:solidFill>
                  <a:schemeClr val="tx1"/>
                </a:solidFill>
              </a:rPr>
              <a:t>Expect </a:t>
            </a:r>
            <a:r>
              <a:rPr lang="en-US" sz="2000" b="1" i="1" u="sng" dirty="0" smtClean="0">
                <a:solidFill>
                  <a:schemeClr val="tx1"/>
                </a:solidFill>
              </a:rPr>
              <a:t>NO</a:t>
            </a:r>
            <a:r>
              <a:rPr lang="en-US" sz="2000" b="1" i="1" dirty="0" smtClean="0">
                <a:solidFill>
                  <a:schemeClr val="tx1"/>
                </a:solidFill>
              </a:rPr>
              <a:t> privacy when using a government computer.</a:t>
            </a:r>
          </a:p>
          <a:p>
            <a:pPr>
              <a:buNone/>
            </a:pPr>
            <a:r>
              <a:rPr lang="en-US" sz="2000" dirty="0">
                <a:solidFill>
                  <a:schemeClr val="tx1"/>
                </a:solidFill>
              </a:rPr>
              <a:t>Strict computer use policy in effect - every keystroke is stored, every NASA email is public domain</a:t>
            </a:r>
            <a:r>
              <a:rPr lang="en-US" sz="2000" dirty="0" smtClean="0">
                <a:solidFill>
                  <a:schemeClr val="tx1"/>
                </a:solidFill>
              </a:rPr>
              <a:t>.</a:t>
            </a:r>
          </a:p>
          <a:p>
            <a:pPr>
              <a:buNone/>
            </a:pPr>
            <a:endParaRPr lang="en-US" sz="2000" dirty="0" smtClean="0">
              <a:solidFill>
                <a:schemeClr val="tx1"/>
              </a:solidFill>
            </a:endParaRPr>
          </a:p>
          <a:p>
            <a:pPr>
              <a:buNone/>
            </a:pPr>
            <a:r>
              <a:rPr lang="en-US" sz="2000" b="1" dirty="0" smtClean="0">
                <a:solidFill>
                  <a:schemeClr val="tx1"/>
                </a:solidFill>
              </a:rPr>
              <a:t>NASA Policy:</a:t>
            </a:r>
          </a:p>
          <a:p>
            <a:r>
              <a:rPr lang="en-US" sz="2000" dirty="0" smtClean="0">
                <a:solidFill>
                  <a:schemeClr val="tx1"/>
                </a:solidFill>
              </a:rPr>
              <a:t>NASA employees and contractors </a:t>
            </a:r>
            <a:r>
              <a:rPr lang="en-US" sz="2000" b="1" u="sng" dirty="0" smtClean="0">
                <a:solidFill>
                  <a:schemeClr val="tx1"/>
                </a:solidFill>
              </a:rPr>
              <a:t>do not have a right </a:t>
            </a:r>
            <a:r>
              <a:rPr lang="en-US" sz="2000" b="1" dirty="0" smtClean="0">
                <a:solidFill>
                  <a:schemeClr val="tx1"/>
                </a:solidFill>
              </a:rPr>
              <a:t>to expect privacy while using Government office equipment </a:t>
            </a:r>
            <a:r>
              <a:rPr lang="en-US" sz="2000" b="1" u="sng" dirty="0" smtClean="0">
                <a:solidFill>
                  <a:schemeClr val="tx1"/>
                </a:solidFill>
              </a:rPr>
              <a:t>at any time</a:t>
            </a:r>
            <a:r>
              <a:rPr lang="en-US" sz="2000" dirty="0" smtClean="0">
                <a:solidFill>
                  <a:schemeClr val="tx1"/>
                </a:solidFill>
              </a:rPr>
              <a:t>, including accessing the Internet and using email.</a:t>
            </a:r>
          </a:p>
          <a:p>
            <a:pPr lvl="0"/>
            <a:r>
              <a:rPr lang="en-US" sz="2000" dirty="0" smtClean="0">
                <a:solidFill>
                  <a:schemeClr val="tx1"/>
                </a:solidFill>
              </a:rPr>
              <a:t>The Government </a:t>
            </a:r>
            <a:r>
              <a:rPr lang="en-US" sz="2000" b="1" dirty="0" smtClean="0">
                <a:solidFill>
                  <a:schemeClr val="tx1"/>
                </a:solidFill>
              </a:rPr>
              <a:t>maintains call details and network access records</a:t>
            </a:r>
            <a:r>
              <a:rPr lang="en-US" sz="2000" dirty="0" smtClean="0">
                <a:solidFill>
                  <a:schemeClr val="tx1"/>
                </a:solidFill>
              </a:rPr>
              <a:t> to </a:t>
            </a:r>
            <a:r>
              <a:rPr lang="en-US" sz="2000" b="1" dirty="0" smtClean="0">
                <a:solidFill>
                  <a:schemeClr val="tx1"/>
                </a:solidFill>
              </a:rPr>
              <a:t>monitor telephone activity and Internet access</a:t>
            </a:r>
            <a:r>
              <a:rPr lang="en-US" sz="2000" dirty="0" smtClean="0">
                <a:solidFill>
                  <a:schemeClr val="tx1"/>
                </a:solidFill>
              </a:rPr>
              <a:t>.</a:t>
            </a:r>
          </a:p>
          <a:p>
            <a:pPr lvl="0"/>
            <a:r>
              <a:rPr lang="en-US" sz="2000" dirty="0" smtClean="0">
                <a:solidFill>
                  <a:schemeClr val="tx1"/>
                </a:solidFill>
              </a:rPr>
              <a:t>The Government also employs </a:t>
            </a:r>
            <a:r>
              <a:rPr lang="en-US" sz="2000" b="1" dirty="0" smtClean="0">
                <a:solidFill>
                  <a:schemeClr val="tx1"/>
                </a:solidFill>
              </a:rPr>
              <a:t>monitoring tools </a:t>
            </a:r>
            <a:r>
              <a:rPr lang="en-US" sz="2000" dirty="0" smtClean="0">
                <a:solidFill>
                  <a:schemeClr val="tx1"/>
                </a:solidFill>
              </a:rPr>
              <a:t>to track system performance and improper usage.</a:t>
            </a:r>
          </a:p>
          <a:p>
            <a:pPr lvl="0"/>
            <a:r>
              <a:rPr lang="en-US" sz="2000" dirty="0" smtClean="0">
                <a:solidFill>
                  <a:schemeClr val="tx1"/>
                </a:solidFill>
              </a:rPr>
              <a:t>This applies to those emailing a NASA email as well.</a:t>
            </a:r>
          </a:p>
          <a:p>
            <a:endParaRPr lang="en-US" sz="2000" dirty="0">
              <a:solidFill>
                <a:schemeClr val="tx1"/>
              </a:solidFill>
            </a:endParaRPr>
          </a:p>
        </p:txBody>
      </p:sp>
      <p:sp>
        <p:nvSpPr>
          <p:cNvPr id="3" name="Title 2"/>
          <p:cNvSpPr>
            <a:spLocks noGrp="1"/>
          </p:cNvSpPr>
          <p:nvPr>
            <p:ph type="title"/>
          </p:nvPr>
        </p:nvSpPr>
        <p:spPr/>
        <p:txBody>
          <a:bodyPr>
            <a:normAutofit/>
          </a:bodyPr>
          <a:lstStyle/>
          <a:p>
            <a:r>
              <a:rPr lang="en-US" dirty="0" smtClean="0"/>
              <a:t>Privacy</a:t>
            </a:r>
            <a:endParaRPr lang="en-US" dirty="0"/>
          </a:p>
        </p:txBody>
      </p:sp>
      <p:sp>
        <p:nvSpPr>
          <p:cNvPr id="4" name="Content Placeholder 9"/>
          <p:cNvSpPr txBox="1">
            <a:spLocks/>
          </p:cNvSpPr>
          <p:nvPr/>
        </p:nvSpPr>
        <p:spPr>
          <a:xfrm>
            <a:off x="152400" y="6369268"/>
            <a:ext cx="8839200" cy="304800"/>
          </a:xfrm>
          <a:prstGeom prst="rect">
            <a:avLst/>
          </a:prstGeom>
        </p:spPr>
        <p:txBody>
          <a:bodyPr vert="horz" lIns="91387" tIns="45693" rIns="91387" bIns="45693" rtlCol="0">
            <a:noAutofit/>
          </a:bodyPr>
          <a:lstStyle/>
          <a:p>
            <a:pPr algn="ctr" defTabSz="913865">
              <a:spcBef>
                <a:spcPct val="20000"/>
              </a:spcBef>
              <a:defRPr/>
            </a:pPr>
            <a:r>
              <a:rPr lang="en-US" sz="1400" b="1" dirty="0" smtClean="0">
                <a:latin typeface="Century Gothic"/>
              </a:rPr>
              <a:t>NASA 2540.1G &amp; NPR 2810.1A: </a:t>
            </a:r>
            <a:r>
              <a:rPr lang="en-US" sz="1400" b="1" u="sng" dirty="0">
                <a:solidFill>
                  <a:srgbClr val="0075A2"/>
                </a:solidFill>
                <a:latin typeface="Century Gothic"/>
                <a:hlinkClick r:id="rId2"/>
              </a:rPr>
              <a:t>http://insidenasa.nasa.gov/ocio/policy/policy_direct/index.html</a:t>
            </a:r>
            <a:endParaRPr lang="en-US" sz="1400" b="1" dirty="0">
              <a:solidFill>
                <a:srgbClr val="0075A2"/>
              </a:solidFill>
              <a:latin typeface="Century Gothic"/>
            </a:endParaRPr>
          </a:p>
        </p:txBody>
      </p:sp>
    </p:spTree>
    <p:extLst>
      <p:ext uri="{BB962C8B-B14F-4D97-AF65-F5344CB8AC3E}">
        <p14:creationId xmlns:p14="http://schemas.microsoft.com/office/powerpoint/2010/main" val="27851677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Orientations</a:t>
            </a:r>
            <a:endParaRPr lang="en-US" dirty="0"/>
          </a:p>
        </p:txBody>
      </p:sp>
      <p:sp>
        <p:nvSpPr>
          <p:cNvPr id="3" name="Content Placeholder 2"/>
          <p:cNvSpPr>
            <a:spLocks noGrp="1"/>
          </p:cNvSpPr>
          <p:nvPr>
            <p:ph sz="quarter" idx="1"/>
          </p:nvPr>
        </p:nvSpPr>
        <p:spPr/>
        <p:txBody>
          <a:bodyPr>
            <a:normAutofit/>
          </a:bodyPr>
          <a:lstStyle/>
          <a:p>
            <a:r>
              <a:rPr lang="en-US" sz="2000" dirty="0" smtClean="0"/>
              <a:t>The Center Lead is in charge of giving your participants the national orientation at the start of every term, including returners</a:t>
            </a:r>
          </a:p>
          <a:p>
            <a:pPr>
              <a:spcBef>
                <a:spcPts val="1200"/>
              </a:spcBef>
            </a:pPr>
            <a:r>
              <a:rPr lang="en-US" sz="2000" dirty="0" smtClean="0"/>
              <a:t>NPO </a:t>
            </a:r>
            <a:r>
              <a:rPr lang="en-US" sz="2000" dirty="0"/>
              <a:t>sends out a new national orientation ahead of every term. It is the responsibility of the CL to review, ask any clarifying questions needed, then give the orientation to the participants. </a:t>
            </a:r>
          </a:p>
          <a:p>
            <a:pPr lvl="1"/>
            <a:r>
              <a:rPr lang="en-US" sz="2000" dirty="0" smtClean="0"/>
              <a:t>It is ok to add </a:t>
            </a:r>
            <a:r>
              <a:rPr lang="en-US" sz="2000" dirty="0"/>
              <a:t>additional information </a:t>
            </a:r>
            <a:r>
              <a:rPr lang="en-US" sz="2000" dirty="0" smtClean="0"/>
              <a:t>that </a:t>
            </a:r>
            <a:r>
              <a:rPr lang="en-US" sz="2000" dirty="0"/>
              <a:t>is </a:t>
            </a:r>
            <a:r>
              <a:rPr lang="en-US" sz="2000" dirty="0" smtClean="0"/>
              <a:t>node-centric, but do not erase any of the national content</a:t>
            </a:r>
            <a:endParaRPr lang="en-US" sz="2000" dirty="0"/>
          </a:p>
          <a:p>
            <a:pPr>
              <a:spcBef>
                <a:spcPts val="1200"/>
              </a:spcBef>
            </a:pPr>
            <a:r>
              <a:rPr lang="en-US" sz="2000" dirty="0"/>
              <a:t>Timeline - conduct orientation by the end of the first week of the term.</a:t>
            </a:r>
          </a:p>
          <a:p>
            <a:pPr>
              <a:spcBef>
                <a:spcPts val="1200"/>
              </a:spcBef>
            </a:pPr>
            <a:r>
              <a:rPr lang="en-US" sz="2000" dirty="0" smtClean="0"/>
              <a:t>Scheduling - whenever possible, identify a time you can have all participants join for one orientation in the first week. If schedules cannot overlap, schedule more than one that week.</a:t>
            </a:r>
          </a:p>
          <a:p>
            <a:endParaRPr lang="en-US" sz="2000" dirty="0"/>
          </a:p>
          <a:p>
            <a:endParaRPr lang="en-US" sz="2000" dirty="0"/>
          </a:p>
        </p:txBody>
      </p:sp>
    </p:spTree>
    <p:extLst>
      <p:ext uri="{BB962C8B-B14F-4D97-AF65-F5344CB8AC3E}">
        <p14:creationId xmlns:p14="http://schemas.microsoft.com/office/powerpoint/2010/main" val="1100875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Indicator Tracking</a:t>
            </a:r>
            <a:endParaRPr lang="en-US" dirty="0"/>
          </a:p>
        </p:txBody>
      </p:sp>
      <p:sp>
        <p:nvSpPr>
          <p:cNvPr id="3" name="Content Placeholder 2"/>
          <p:cNvSpPr>
            <a:spLocks noGrp="1"/>
          </p:cNvSpPr>
          <p:nvPr>
            <p:ph sz="quarter" idx="1"/>
          </p:nvPr>
        </p:nvSpPr>
        <p:spPr>
          <a:xfrm>
            <a:off x="301752" y="1527048"/>
            <a:ext cx="8503920" cy="4797552"/>
          </a:xfrm>
        </p:spPr>
        <p:txBody>
          <a:bodyPr>
            <a:normAutofit fontScale="62500" lnSpcReduction="20000"/>
          </a:bodyPr>
          <a:lstStyle/>
          <a:p>
            <a:r>
              <a:rPr lang="en-US" dirty="0" smtClean="0"/>
              <a:t>During each interim the NPO puts out a call to submit an indicator tracking spreadsheet</a:t>
            </a:r>
          </a:p>
          <a:p>
            <a:r>
              <a:rPr lang="en-US" dirty="0" smtClean="0"/>
              <a:t>The current template is from the spring of 2015 and you just add to it as things progress</a:t>
            </a:r>
          </a:p>
          <a:p>
            <a:r>
              <a:rPr lang="en-US" dirty="0" smtClean="0"/>
              <a:t>Tabs: </a:t>
            </a:r>
          </a:p>
          <a:p>
            <a:pPr lvl="1"/>
            <a:r>
              <a:rPr lang="en-US" dirty="0" smtClean="0"/>
              <a:t>Intro - how to fill it in</a:t>
            </a:r>
          </a:p>
          <a:p>
            <a:pPr lvl="1"/>
            <a:r>
              <a:rPr lang="en-US" dirty="0" smtClean="0"/>
              <a:t>Participants</a:t>
            </a:r>
          </a:p>
          <a:p>
            <a:pPr lvl="1"/>
            <a:r>
              <a:rPr lang="en-US" dirty="0" smtClean="0"/>
              <a:t>Training &amp; Development </a:t>
            </a:r>
          </a:p>
          <a:p>
            <a:pPr lvl="1"/>
            <a:r>
              <a:rPr lang="en-US" dirty="0" smtClean="0"/>
              <a:t>Projects</a:t>
            </a:r>
          </a:p>
          <a:p>
            <a:pPr lvl="1"/>
            <a:r>
              <a:rPr lang="en-US" dirty="0" smtClean="0"/>
              <a:t>Partners</a:t>
            </a:r>
          </a:p>
          <a:p>
            <a:pPr lvl="1"/>
            <a:r>
              <a:rPr lang="en-US" dirty="0" smtClean="0"/>
              <a:t>Hand-Offs</a:t>
            </a:r>
          </a:p>
          <a:p>
            <a:pPr lvl="1"/>
            <a:r>
              <a:rPr lang="en-US" dirty="0" smtClean="0"/>
              <a:t>Publications</a:t>
            </a:r>
          </a:p>
          <a:p>
            <a:pPr lvl="1"/>
            <a:r>
              <a:rPr lang="en-US" dirty="0" smtClean="0"/>
              <a:t>Presentations</a:t>
            </a:r>
          </a:p>
          <a:p>
            <a:pPr lvl="1"/>
            <a:r>
              <a:rPr lang="en-US" dirty="0" smtClean="0"/>
              <a:t>Recruiting</a:t>
            </a:r>
          </a:p>
          <a:p>
            <a:pPr lvl="1"/>
            <a:r>
              <a:rPr lang="en-US" dirty="0" smtClean="0"/>
              <a:t>Leveraged Resources</a:t>
            </a:r>
          </a:p>
          <a:p>
            <a:pPr lvl="1"/>
            <a:r>
              <a:rPr lang="en-US" dirty="0" smtClean="0"/>
              <a:t>Event Support </a:t>
            </a:r>
          </a:p>
          <a:p>
            <a:pPr lvl="1"/>
            <a:r>
              <a:rPr lang="en-US" dirty="0" smtClean="0"/>
              <a:t>Leadership &amp; Gender</a:t>
            </a:r>
          </a:p>
          <a:p>
            <a:r>
              <a:rPr lang="en-US" dirty="0" smtClean="0"/>
              <a:t>Why? We have to report all these things to NASA HQ. NPO collects and compiles and submits to the CBP. These items feed the “Results Framework”</a:t>
            </a:r>
          </a:p>
          <a:p>
            <a:r>
              <a:rPr lang="en-US" dirty="0" smtClean="0"/>
              <a:t>Tips:</a:t>
            </a:r>
          </a:p>
          <a:p>
            <a:pPr lvl="1"/>
            <a:r>
              <a:rPr lang="en-US" dirty="0" smtClean="0"/>
              <a:t>Update as you go, it’s nearly impossible to remember everything months later!</a:t>
            </a:r>
          </a:p>
          <a:p>
            <a:endParaRPr lang="en-US" dirty="0" smtClean="0"/>
          </a:p>
          <a:p>
            <a:endParaRPr lang="en-US" dirty="0"/>
          </a:p>
          <a:p>
            <a:endParaRPr lang="en-US" dirty="0"/>
          </a:p>
        </p:txBody>
      </p:sp>
    </p:spTree>
    <p:extLst>
      <p:ext uri="{BB962C8B-B14F-4D97-AF65-F5344CB8AC3E}">
        <p14:creationId xmlns:p14="http://schemas.microsoft.com/office/powerpoint/2010/main" val="30092885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Handbook &amp; Paperwork </a:t>
            </a:r>
            <a:endParaRPr lang="en-US" dirty="0"/>
          </a:p>
        </p:txBody>
      </p:sp>
      <p:sp>
        <p:nvSpPr>
          <p:cNvPr id="3" name="Content Placeholder 2"/>
          <p:cNvSpPr>
            <a:spLocks noGrp="1"/>
          </p:cNvSpPr>
          <p:nvPr>
            <p:ph sz="quarter" idx="1"/>
          </p:nvPr>
        </p:nvSpPr>
        <p:spPr>
          <a:xfrm>
            <a:off x="301752" y="1527048"/>
            <a:ext cx="8503920" cy="4873752"/>
          </a:xfrm>
        </p:spPr>
        <p:txBody>
          <a:bodyPr>
            <a:normAutofit fontScale="92500" lnSpcReduction="20000"/>
          </a:bodyPr>
          <a:lstStyle/>
          <a:p>
            <a:r>
              <a:rPr lang="en-US" dirty="0" smtClean="0"/>
              <a:t>Handbook:</a:t>
            </a:r>
          </a:p>
          <a:p>
            <a:pPr lvl="1"/>
            <a:r>
              <a:rPr lang="en-US" dirty="0" smtClean="0"/>
              <a:t>All participants should read - sets expectations, clarifies regulations</a:t>
            </a:r>
          </a:p>
          <a:p>
            <a:r>
              <a:rPr lang="en-US" dirty="0" smtClean="0"/>
              <a:t>Paperwork</a:t>
            </a:r>
          </a:p>
          <a:p>
            <a:pPr lvl="1"/>
            <a:r>
              <a:rPr lang="en-US" dirty="0" smtClean="0"/>
              <a:t>Handbook forms to sign</a:t>
            </a:r>
          </a:p>
          <a:p>
            <a:pPr lvl="1"/>
            <a:r>
              <a:rPr lang="en-US" dirty="0" smtClean="0"/>
              <a:t>Invoices &amp; Status Reports</a:t>
            </a:r>
          </a:p>
          <a:p>
            <a:pPr lvl="2"/>
            <a:r>
              <a:rPr lang="en-US" dirty="0" smtClean="0"/>
              <a:t>How to submit them - alphabetical order by last name, invoice then status report</a:t>
            </a:r>
          </a:p>
          <a:p>
            <a:pPr lvl="2"/>
            <a:r>
              <a:rPr lang="en-US" dirty="0" smtClean="0"/>
              <a:t>These should be printed portrait on individual pages (single page for status report, single page for invoice) </a:t>
            </a:r>
          </a:p>
          <a:p>
            <a:pPr lvl="2"/>
            <a:r>
              <a:rPr lang="en-US" dirty="0" smtClean="0"/>
              <a:t>Fax: 757.864.4407 (do not use 3699 anymore)</a:t>
            </a:r>
          </a:p>
          <a:p>
            <a:pPr lvl="2"/>
            <a:r>
              <a:rPr lang="en-US" dirty="0" smtClean="0"/>
              <a:t>Scan &amp; email to Karen &amp; Jennifer </a:t>
            </a:r>
          </a:p>
          <a:p>
            <a:pPr lvl="2"/>
            <a:r>
              <a:rPr lang="en-US" dirty="0" smtClean="0"/>
              <a:t>Mail originals</a:t>
            </a:r>
          </a:p>
          <a:p>
            <a:pPr lvl="2"/>
            <a:r>
              <a:rPr lang="en-US" dirty="0" smtClean="0"/>
              <a:t>Link on DEVELOPedia - </a:t>
            </a:r>
            <a:r>
              <a:rPr lang="en-US" b="1" dirty="0" smtClean="0"/>
              <a:t>check it out!</a:t>
            </a:r>
          </a:p>
          <a:p>
            <a:r>
              <a:rPr lang="en-US" dirty="0" smtClean="0"/>
              <a:t>Timeline: Week 1</a:t>
            </a:r>
          </a:p>
          <a:p>
            <a:endParaRPr lang="en-US" dirty="0"/>
          </a:p>
          <a:p>
            <a:endParaRPr lang="en-US" dirty="0"/>
          </a:p>
        </p:txBody>
      </p:sp>
    </p:spTree>
    <p:extLst>
      <p:ext uri="{BB962C8B-B14F-4D97-AF65-F5344CB8AC3E}">
        <p14:creationId xmlns:p14="http://schemas.microsoft.com/office/powerpoint/2010/main" val="26038491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Advisor Engagement</a:t>
            </a:r>
            <a:endParaRPr lang="en-US" dirty="0"/>
          </a:p>
        </p:txBody>
      </p:sp>
      <p:sp>
        <p:nvSpPr>
          <p:cNvPr id="3" name="Content Placeholder 2"/>
          <p:cNvSpPr>
            <a:spLocks noGrp="1"/>
          </p:cNvSpPr>
          <p:nvPr>
            <p:ph sz="quarter" idx="1"/>
          </p:nvPr>
        </p:nvSpPr>
        <p:spPr>
          <a:xfrm>
            <a:off x="301752" y="1527048"/>
            <a:ext cx="8503920" cy="4873752"/>
          </a:xfrm>
        </p:spPr>
        <p:txBody>
          <a:bodyPr>
            <a:normAutofit fontScale="70000" lnSpcReduction="20000"/>
          </a:bodyPr>
          <a:lstStyle/>
          <a:p>
            <a:r>
              <a:rPr lang="en-US" dirty="0" smtClean="0"/>
              <a:t>Each node has different advising available:</a:t>
            </a:r>
          </a:p>
          <a:p>
            <a:pPr lvl="1"/>
            <a:r>
              <a:rPr lang="en-US" dirty="0" smtClean="0"/>
              <a:t>In-house advising &amp; offsite advising </a:t>
            </a:r>
            <a:endParaRPr lang="en-US" dirty="0"/>
          </a:p>
          <a:p>
            <a:pPr lvl="2"/>
            <a:r>
              <a:rPr lang="en-US" dirty="0" smtClean="0"/>
              <a:t>Each node has a lead advisor or mentor onsite</a:t>
            </a:r>
          </a:p>
          <a:p>
            <a:pPr lvl="2"/>
            <a:r>
              <a:rPr lang="en-US" dirty="0" smtClean="0"/>
              <a:t>Many project science advisors are offsite </a:t>
            </a:r>
          </a:p>
          <a:p>
            <a:pPr lvl="1"/>
            <a:r>
              <a:rPr lang="en-US" dirty="0" smtClean="0"/>
              <a:t>Up to the CL to engage advisor/mentors in DEVELOP activities</a:t>
            </a:r>
          </a:p>
          <a:p>
            <a:pPr lvl="2"/>
            <a:r>
              <a:rPr lang="en-US" dirty="0" smtClean="0"/>
              <a:t>Inform of calendar of events, requirements, etc.</a:t>
            </a:r>
          </a:p>
          <a:p>
            <a:pPr lvl="1"/>
            <a:r>
              <a:rPr lang="en-US" dirty="0" smtClean="0"/>
              <a:t>Many lead advisors/mentors are generalists and can provide general advising to projects, but at times specialists may be needed. When this is the case, it is up to the CL to identify and reach out to their network and NPO for potential volunteers</a:t>
            </a:r>
          </a:p>
          <a:p>
            <a:endParaRPr lang="en-US" dirty="0"/>
          </a:p>
          <a:p>
            <a:r>
              <a:rPr lang="en-US" dirty="0" smtClean="0"/>
              <a:t>Dr. Ross is the National Science Advisor, in this position he oversees the collective of advisors that contribute to the program. He is a resource for all teams (although is time is limited).</a:t>
            </a:r>
          </a:p>
          <a:p>
            <a:r>
              <a:rPr lang="en-US" dirty="0" smtClean="0"/>
              <a:t>Lead Science Advisors have monthly tag ups to check-in and discuss topics and issues</a:t>
            </a:r>
          </a:p>
          <a:p>
            <a:endParaRPr lang="en-US" dirty="0"/>
          </a:p>
          <a:p>
            <a:r>
              <a:rPr lang="en-US" dirty="0" smtClean="0"/>
              <a:t>When involving advisors (beyond the lead advisors/mentors)</a:t>
            </a:r>
          </a:p>
          <a:p>
            <a:pPr lvl="1"/>
            <a:r>
              <a:rPr lang="en-US" dirty="0" smtClean="0"/>
              <a:t>Set clear expectations: volunteer basis, term dates, communication plan, how they can help (review results or deliverables, etc.) </a:t>
            </a:r>
          </a:p>
          <a:p>
            <a:endParaRPr lang="en-US" dirty="0" smtClean="0"/>
          </a:p>
          <a:p>
            <a:endParaRPr lang="en-US" dirty="0"/>
          </a:p>
          <a:p>
            <a:endParaRPr lang="en-US" dirty="0"/>
          </a:p>
        </p:txBody>
      </p:sp>
    </p:spTree>
    <p:extLst>
      <p:ext uri="{BB962C8B-B14F-4D97-AF65-F5344CB8AC3E}">
        <p14:creationId xmlns:p14="http://schemas.microsoft.com/office/powerpoint/2010/main" val="8598889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 Planning</a:t>
            </a:r>
            <a:endParaRPr lang="en-US" dirty="0"/>
          </a:p>
        </p:txBody>
      </p:sp>
      <p:sp>
        <p:nvSpPr>
          <p:cNvPr id="3" name="Content Placeholder 2"/>
          <p:cNvSpPr>
            <a:spLocks noGrp="1"/>
          </p:cNvSpPr>
          <p:nvPr>
            <p:ph sz="quarter" idx="1"/>
          </p:nvPr>
        </p:nvSpPr>
        <p:spPr/>
        <p:txBody>
          <a:bodyPr/>
          <a:lstStyle/>
          <a:p>
            <a:r>
              <a:rPr lang="en-US" dirty="0" smtClean="0"/>
              <a:t>Preparations needed:</a:t>
            </a:r>
          </a:p>
          <a:p>
            <a:pPr lvl="1"/>
            <a:r>
              <a:rPr lang="en-US" dirty="0" smtClean="0"/>
              <a:t>Proposals</a:t>
            </a:r>
          </a:p>
          <a:p>
            <a:pPr lvl="1"/>
            <a:r>
              <a:rPr lang="en-US" dirty="0" smtClean="0"/>
              <a:t>Participant Selections</a:t>
            </a:r>
          </a:p>
          <a:p>
            <a:pPr lvl="1"/>
            <a:r>
              <a:rPr lang="en-US" dirty="0" smtClean="0"/>
              <a:t>Team Creation</a:t>
            </a:r>
          </a:p>
          <a:p>
            <a:pPr lvl="1"/>
            <a:r>
              <a:rPr lang="en-US" dirty="0" smtClean="0"/>
              <a:t>Computer/Software Resources</a:t>
            </a:r>
          </a:p>
          <a:p>
            <a:pPr lvl="1"/>
            <a:r>
              <a:rPr lang="en-US" dirty="0" smtClean="0"/>
              <a:t>Collecting Schedules</a:t>
            </a:r>
          </a:p>
          <a:p>
            <a:pPr lvl="1"/>
            <a:r>
              <a:rPr lang="en-US" dirty="0" smtClean="0"/>
              <a:t>Preview Slides</a:t>
            </a:r>
          </a:p>
          <a:p>
            <a:pPr lvl="1"/>
            <a:r>
              <a:rPr lang="en-US" dirty="0" smtClean="0"/>
              <a:t>DEVELOPedia pages &amp; accounts</a:t>
            </a:r>
          </a:p>
          <a:p>
            <a:pPr lvl="1"/>
            <a:r>
              <a:rPr lang="en-US" dirty="0" smtClean="0"/>
              <a:t>Preparing Handbook &amp; orientations for incoming teams</a:t>
            </a:r>
          </a:p>
          <a:p>
            <a:endParaRPr lang="en-US" dirty="0" smtClean="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715000" y="1752600"/>
            <a:ext cx="2903293" cy="1905000"/>
          </a:xfrm>
          <a:prstGeom prst="rect">
            <a:avLst/>
          </a:prstGeom>
        </p:spPr>
      </p:pic>
    </p:spTree>
    <p:extLst>
      <p:ext uri="{BB962C8B-B14F-4D97-AF65-F5344CB8AC3E}">
        <p14:creationId xmlns:p14="http://schemas.microsoft.com/office/powerpoint/2010/main" val="3322143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6552" cy="758952"/>
          </a:xfrm>
        </p:spPr>
        <p:txBody>
          <a:bodyPr/>
          <a:lstStyle/>
          <a:p>
            <a:pPr algn="l"/>
            <a:r>
              <a:rPr lang="en-US" dirty="0" smtClean="0"/>
              <a:t>NASA’s Applied Sciences Program</a:t>
            </a:r>
            <a:endParaRPr lang="en-US" dirty="0"/>
          </a:p>
        </p:txBody>
      </p:sp>
      <p:sp>
        <p:nvSpPr>
          <p:cNvPr id="23" name="Rounded Rectangle 22"/>
          <p:cNvSpPr/>
          <p:nvPr/>
        </p:nvSpPr>
        <p:spPr>
          <a:xfrm>
            <a:off x="4304083" y="1905000"/>
            <a:ext cx="4500608" cy="1813559"/>
          </a:xfrm>
          <a:prstGeom prst="roundRect">
            <a:avLst>
              <a:gd name="adj" fmla="val 5968"/>
            </a:avLst>
          </a:prstGeom>
          <a:solidFill>
            <a:schemeClr val="accent6">
              <a:lumMod val="50000"/>
            </a:schemeClr>
          </a:solidFill>
          <a:ln w="635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4" descr="Bradley Door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81633" y="2327255"/>
            <a:ext cx="608250" cy="914400"/>
          </a:xfrm>
          <a:prstGeom prst="rect">
            <a:avLst/>
          </a:prstGeom>
          <a:noFill/>
          <a:ln w="6350">
            <a:solidFill>
              <a:schemeClr val="accent1">
                <a:shade val="50000"/>
              </a:schemeClr>
            </a:solidFill>
            <a:miter lim="800000"/>
            <a:headEnd/>
            <a:tailEnd/>
          </a:ln>
          <a:effectLst>
            <a:outerShdw blurRad="50800" dist="38100" dir="2700000" algn="tl" rotWithShape="0">
              <a:prstClr val="black">
                <a:alpha val="40000"/>
              </a:prstClr>
            </a:outerShdw>
          </a:effectLst>
        </p:spPr>
      </p:pic>
      <p:pic>
        <p:nvPicPr>
          <p:cNvPr id="25" name="Picture 6" descr="John Hayne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75503" y="2327255"/>
            <a:ext cx="608250" cy="914400"/>
          </a:xfrm>
          <a:prstGeom prst="rect">
            <a:avLst/>
          </a:prstGeom>
          <a:noFill/>
          <a:ln w="6350">
            <a:solidFill>
              <a:schemeClr val="accent1">
                <a:shade val="50000"/>
              </a:schemeClr>
            </a:solidFill>
            <a:miter lim="800000"/>
            <a:headEnd/>
            <a:tailEnd/>
          </a:ln>
          <a:effectLst>
            <a:outerShdw blurRad="50800" dist="38100" dir="2700000" algn="tl" rotWithShape="0">
              <a:prstClr val="black">
                <a:alpha val="40000"/>
              </a:prstClr>
            </a:outerShdw>
          </a:effectLst>
        </p:spPr>
      </p:pic>
      <p:sp>
        <p:nvSpPr>
          <p:cNvPr id="26" name="TextBox 8"/>
          <p:cNvSpPr txBox="1">
            <a:spLocks noChangeArrowheads="1"/>
          </p:cNvSpPr>
          <p:nvPr/>
        </p:nvSpPr>
        <p:spPr bwMode="auto">
          <a:xfrm>
            <a:off x="4304082" y="3241655"/>
            <a:ext cx="762002" cy="338554"/>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Brad Doorn</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Water</a:t>
            </a:r>
          </a:p>
        </p:txBody>
      </p:sp>
      <p:sp>
        <p:nvSpPr>
          <p:cNvPr id="27" name="TextBox 9"/>
          <p:cNvSpPr txBox="1">
            <a:spLocks noChangeArrowheads="1"/>
          </p:cNvSpPr>
          <p:nvPr/>
        </p:nvSpPr>
        <p:spPr bwMode="auto">
          <a:xfrm>
            <a:off x="4989883" y="3241655"/>
            <a:ext cx="881972" cy="338554"/>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Woody Turner</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Eco</a:t>
            </a:r>
          </a:p>
        </p:txBody>
      </p:sp>
      <p:sp>
        <p:nvSpPr>
          <p:cNvPr id="28" name="TextBox 10"/>
          <p:cNvSpPr txBox="1">
            <a:spLocks noChangeArrowheads="1"/>
          </p:cNvSpPr>
          <p:nvPr/>
        </p:nvSpPr>
        <p:spPr bwMode="auto">
          <a:xfrm>
            <a:off x="5751884" y="3241655"/>
            <a:ext cx="851402" cy="338554"/>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John Haynes</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Health/AQ</a:t>
            </a:r>
          </a:p>
        </p:txBody>
      </p:sp>
      <p:sp>
        <p:nvSpPr>
          <p:cNvPr id="29" name="TextBox 28"/>
          <p:cNvSpPr txBox="1">
            <a:spLocks noChangeArrowheads="1"/>
          </p:cNvSpPr>
          <p:nvPr/>
        </p:nvSpPr>
        <p:spPr bwMode="auto">
          <a:xfrm>
            <a:off x="6509073" y="3241655"/>
            <a:ext cx="807804" cy="338554"/>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FFFFFF"/>
                </a:solidFill>
                <a:effectLst/>
                <a:uLnTx/>
                <a:uFillTx/>
                <a:latin typeface="Century Gothic"/>
                <a:cs typeface="Arial" pitchFamily="34" charset="0"/>
              </a:rPr>
              <a:t>David Green</a:t>
            </a:r>
            <a:endParaRPr kumimoji="0" lang="en-US" sz="800" b="1" i="0" u="none" strike="noStrike" kern="0" cap="none" spc="0" normalizeH="0" baseline="0" noProof="0" dirty="0">
              <a:ln>
                <a:noFill/>
              </a:ln>
              <a:solidFill>
                <a:srgbClr val="FFFFFF"/>
              </a:solidFill>
              <a:effectLst/>
              <a:uLnTx/>
              <a:uFillTx/>
              <a:latin typeface="Century Gothic"/>
              <a:cs typeface="Arial" pitchFamily="34" charset="0"/>
            </a:endParaRP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Disasters</a:t>
            </a:r>
          </a:p>
        </p:txBody>
      </p:sp>
      <p:pic>
        <p:nvPicPr>
          <p:cNvPr id="30" name="Picture 4" descr="Lucien Cox"/>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46567" y="2327255"/>
            <a:ext cx="607660" cy="914400"/>
          </a:xfrm>
          <a:prstGeom prst="rect">
            <a:avLst/>
          </a:prstGeom>
          <a:noFill/>
          <a:ln w="6350">
            <a:solidFill>
              <a:schemeClr val="accent1">
                <a:shade val="50000"/>
              </a:schemeClr>
            </a:solidFill>
            <a:miter lim="800000"/>
            <a:headEnd/>
            <a:tailEnd/>
          </a:ln>
          <a:effectLst>
            <a:outerShdw blurRad="50800" dist="38100" dir="2700000" algn="tl" rotWithShape="0">
              <a:prstClr val="black">
                <a:alpha val="40000"/>
              </a:prstClr>
            </a:outerShdw>
          </a:effectLst>
        </p:spPr>
      </p:pic>
      <p:sp>
        <p:nvSpPr>
          <p:cNvPr id="31" name="TextBox 30"/>
          <p:cNvSpPr txBox="1">
            <a:spLocks noChangeArrowheads="1"/>
          </p:cNvSpPr>
          <p:nvPr/>
        </p:nvSpPr>
        <p:spPr bwMode="auto">
          <a:xfrm>
            <a:off x="7266389" y="3241655"/>
            <a:ext cx="763514"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Lucien Cox</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Operations </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Manager</a:t>
            </a:r>
          </a:p>
        </p:txBody>
      </p:sp>
      <p:sp>
        <p:nvSpPr>
          <p:cNvPr id="32" name="TextBox 21"/>
          <p:cNvSpPr txBox="1">
            <a:spLocks noChangeArrowheads="1"/>
          </p:cNvSpPr>
          <p:nvPr/>
        </p:nvSpPr>
        <p:spPr bwMode="auto">
          <a:xfrm>
            <a:off x="4304082" y="1929626"/>
            <a:ext cx="4500609" cy="369332"/>
          </a:xfrm>
          <a:prstGeom prst="rect">
            <a:avLst/>
          </a:prstGeom>
          <a:noFill/>
          <a:ln w="9525">
            <a:noFill/>
            <a:miter lim="800000"/>
            <a:headEnd/>
            <a:tailEnd/>
          </a:ln>
        </p:spPr>
        <p:txBody>
          <a:bodyPr wrap="square" anchor="ctr">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rgbClr val="FFFFFF"/>
                </a:solidFill>
                <a:effectLst/>
                <a:uLnTx/>
                <a:uFillTx/>
                <a:latin typeface="Century Gothic"/>
                <a:cs typeface="Arial" pitchFamily="34" charset="0"/>
              </a:rPr>
              <a:t>ASP Program Managers (NASA HQ)</a:t>
            </a:r>
            <a:endParaRPr kumimoji="0" lang="en-US" b="1" i="0" u="none" strike="noStrike" kern="0" cap="none" spc="0" normalizeH="0" baseline="0" noProof="0" dirty="0">
              <a:ln>
                <a:noFill/>
              </a:ln>
              <a:solidFill>
                <a:srgbClr val="FFFFFF"/>
              </a:solidFill>
              <a:effectLst/>
              <a:uLnTx/>
              <a:uFillTx/>
              <a:latin typeface="Century Gothic"/>
              <a:cs typeface="Arial" pitchFamily="34" charset="0"/>
            </a:endParaRPr>
          </a:p>
        </p:txBody>
      </p:sp>
      <p:pic>
        <p:nvPicPr>
          <p:cNvPr id="33" name="Picture 32"/>
          <p:cNvPicPr>
            <a:picLocks noChangeAspect="1"/>
          </p:cNvPicPr>
          <p:nvPr/>
        </p:nvPicPr>
        <p:blipFill>
          <a:blip r:embed="rId6" cstate="screen">
            <a:lum bright="2000"/>
            <a:extLst>
              <a:ext uri="{28A0092B-C50C-407E-A947-70E740481C1C}">
                <a14:useLocalDpi xmlns:a14="http://schemas.microsoft.com/office/drawing/2010/main"/>
              </a:ext>
            </a:extLst>
          </a:blip>
          <a:srcRect/>
          <a:stretch>
            <a:fillRect/>
          </a:stretch>
        </p:blipFill>
        <p:spPr>
          <a:xfrm>
            <a:off x="8053123" y="2327255"/>
            <a:ext cx="670560" cy="914400"/>
          </a:xfrm>
          <a:prstGeom prst="rect">
            <a:avLst/>
          </a:prstGeom>
          <a:ln w="6350" cmpd="sng">
            <a:solidFill>
              <a:schemeClr val="accent1">
                <a:shade val="50000"/>
              </a:schemeClr>
            </a:solidFill>
          </a:ln>
          <a:effectLst>
            <a:outerShdw blurRad="50800" dist="38100" dir="2700000" algn="tl" rotWithShape="0">
              <a:prstClr val="black">
                <a:alpha val="40000"/>
              </a:prstClr>
            </a:outerShdw>
          </a:effectLst>
        </p:spPr>
      </p:pic>
      <p:sp>
        <p:nvSpPr>
          <p:cNvPr id="34" name="TextBox 19"/>
          <p:cNvSpPr txBox="1">
            <a:spLocks noChangeArrowheads="1"/>
          </p:cNvSpPr>
          <p:nvPr/>
        </p:nvSpPr>
        <p:spPr bwMode="auto">
          <a:xfrm>
            <a:off x="7933108" y="3241655"/>
            <a:ext cx="906092"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Nancy Searby</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Capacity </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Building</a:t>
            </a:r>
          </a:p>
        </p:txBody>
      </p:sp>
      <p:pic>
        <p:nvPicPr>
          <p:cNvPr id="35" name="Picture 34"/>
          <p:cNvPicPr>
            <a:picLocks noChangeAspect="1"/>
          </p:cNvPicPr>
          <p:nvPr/>
        </p:nvPicPr>
        <p:blipFill rotWithShape="1">
          <a:blip r:embed="rId7">
            <a:extLst>
              <a:ext uri="{28A0092B-C50C-407E-A947-70E740481C1C}">
                <a14:useLocalDpi xmlns:a14="http://schemas.microsoft.com/office/drawing/2010/main" val="0"/>
              </a:ext>
            </a:extLst>
          </a:blip>
          <a:srcRect l="11580" r="15576"/>
          <a:stretch/>
        </p:blipFill>
        <p:spPr>
          <a:xfrm>
            <a:off x="6577075" y="2322743"/>
            <a:ext cx="667715" cy="916656"/>
          </a:xfrm>
          <a:prstGeom prst="rect">
            <a:avLst/>
          </a:prstGeom>
          <a:ln w="6350">
            <a:solidFill>
              <a:schemeClr val="accent1">
                <a:shade val="50000"/>
              </a:schemeClr>
            </a:solidFill>
          </a:ln>
          <a:effectLst>
            <a:outerShdw blurRad="50800" dist="38100" dir="2700000" algn="tl" rotWithShape="0">
              <a:prstClr val="black">
                <a:alpha val="40000"/>
              </a:prstClr>
            </a:outerShdw>
          </a:effectLst>
        </p:spPr>
      </p:pic>
      <p:pic>
        <p:nvPicPr>
          <p:cNvPr id="36" name="Picture 35"/>
          <p:cNvPicPr>
            <a:picLocks noChangeAspect="1"/>
          </p:cNvPicPr>
          <p:nvPr/>
        </p:nvPicPr>
        <p:blipFill rotWithShape="1">
          <a:blip r:embed="rId8" cstate="print">
            <a:extLst>
              <a:ext uri="{28A0092B-C50C-407E-A947-70E740481C1C}">
                <a14:useLocalDpi xmlns:a14="http://schemas.microsoft.com/office/drawing/2010/main" val="0"/>
              </a:ext>
            </a:extLst>
          </a:blip>
          <a:srcRect l="42211" t="16608" r="32766" b="31299"/>
          <a:stretch/>
        </p:blipFill>
        <p:spPr>
          <a:xfrm>
            <a:off x="5101071" y="2331186"/>
            <a:ext cx="664721" cy="914611"/>
          </a:xfrm>
          <a:prstGeom prst="rect">
            <a:avLst/>
          </a:prstGeom>
          <a:ln w="6350">
            <a:solidFill>
              <a:schemeClr val="accent1">
                <a:shade val="50000"/>
              </a:schemeClr>
            </a:solidFill>
          </a:ln>
          <a:effectLst>
            <a:outerShdw blurRad="50800" dist="38100" dir="2700000" algn="tl" rotWithShape="0">
              <a:prstClr val="black">
                <a:alpha val="40000"/>
              </a:prstClr>
            </a:outerShdw>
          </a:effectLst>
        </p:spPr>
      </p:pic>
      <p:sp>
        <p:nvSpPr>
          <p:cNvPr id="37" name="TextBox 36"/>
          <p:cNvSpPr txBox="1">
            <a:spLocks noChangeArrowheads="1"/>
          </p:cNvSpPr>
          <p:nvPr/>
        </p:nvSpPr>
        <p:spPr bwMode="auto">
          <a:xfrm>
            <a:off x="6172200" y="1295400"/>
            <a:ext cx="1723066" cy="523220"/>
          </a:xfrm>
          <a:prstGeom prst="rect">
            <a:avLst/>
          </a:prstGeom>
          <a:noFill/>
          <a:ln w="9525">
            <a:noFill/>
            <a:miter lim="800000"/>
            <a:headEnd/>
            <a:tailEnd/>
          </a:ln>
        </p:spPr>
        <p:txBody>
          <a:bodyPr wrap="square">
            <a:spAutoFit/>
          </a:bodyPr>
          <a:lstStyle/>
          <a:p>
            <a:pPr marL="0" marR="0" lvl="0" indent="0" algn="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3366"/>
                </a:solidFill>
                <a:effectLst/>
                <a:uLnTx/>
                <a:uFillTx/>
                <a:latin typeface="Century Gothic"/>
                <a:cs typeface="Arial" pitchFamily="34" charset="0"/>
              </a:rPr>
              <a:t>Lawrence Friedl</a:t>
            </a:r>
          </a:p>
          <a:p>
            <a:pPr marL="0" marR="0" lvl="0" indent="0" algn="r" defTabSz="1018229"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rgbClr val="003366"/>
                </a:solidFill>
                <a:effectLst/>
                <a:uLnTx/>
                <a:uFillTx/>
                <a:latin typeface="Century Gothic"/>
                <a:cs typeface="Arial" pitchFamily="34" charset="0"/>
              </a:rPr>
              <a:t>Director</a:t>
            </a:r>
          </a:p>
        </p:txBody>
      </p:sp>
      <p:pic>
        <p:nvPicPr>
          <p:cNvPr id="38" name="Picture 4" descr="Lawrence Friedl"/>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7895266" y="533400"/>
            <a:ext cx="905834" cy="12344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9" name="Rectangle 38"/>
          <p:cNvSpPr/>
          <p:nvPr/>
        </p:nvSpPr>
        <p:spPr>
          <a:xfrm>
            <a:off x="228600" y="1295400"/>
            <a:ext cx="3804424" cy="584775"/>
          </a:xfrm>
          <a:prstGeom prst="rect">
            <a:avLst/>
          </a:prstGeom>
        </p:spPr>
        <p:txBody>
          <a:bodyPr wrap="square">
            <a:spAutoFit/>
          </a:bodyPr>
          <a:lstStyle/>
          <a:p>
            <a:r>
              <a:rPr lang="en-US" sz="1600" b="1" dirty="0"/>
              <a:t>“Discovering Innovative &amp; Practical Applications of NASA Earth Science”</a:t>
            </a:r>
          </a:p>
        </p:txBody>
      </p:sp>
      <p:sp>
        <p:nvSpPr>
          <p:cNvPr id="43" name="TextBox 42"/>
          <p:cNvSpPr txBox="1"/>
          <p:nvPr/>
        </p:nvSpPr>
        <p:spPr>
          <a:xfrm>
            <a:off x="194481" y="1899553"/>
            <a:ext cx="4148919" cy="2139047"/>
          </a:xfrm>
          <a:prstGeom prst="rect">
            <a:avLst/>
          </a:prstGeom>
          <a:noFill/>
        </p:spPr>
        <p:txBody>
          <a:bodyPr wrap="square" rtlCol="0">
            <a:spAutoFit/>
          </a:bodyPr>
          <a:lstStyle/>
          <a:p>
            <a:pPr marL="169863" indent="-169863" fontAlgn="base">
              <a:spcAft>
                <a:spcPts val="600"/>
              </a:spcAft>
              <a:buClr>
                <a:schemeClr val="tx1">
                  <a:lumMod val="75000"/>
                </a:schemeClr>
              </a:buClr>
              <a:buFont typeface="Arial" panose="020B0604020202020204" pitchFamily="34" charset="0"/>
              <a:buChar char="•"/>
            </a:pPr>
            <a:r>
              <a:rPr lang="en-US" sz="1200" b="1" i="1" dirty="0" smtClean="0">
                <a:latin typeface="Century Gothic" panose="020F0302020204030204"/>
              </a:rPr>
              <a:t>Partner</a:t>
            </a:r>
            <a:r>
              <a:rPr lang="en-US" sz="1200" i="1" dirty="0" smtClean="0">
                <a:latin typeface="Century Gothic" panose="020F0302020204030204"/>
              </a:rPr>
              <a:t> </a:t>
            </a:r>
            <a:r>
              <a:rPr lang="en-US" sz="1200" i="1" dirty="0">
                <a:latin typeface="Century Gothic" panose="020F0302020204030204"/>
              </a:rPr>
              <a:t>with public and private </a:t>
            </a:r>
            <a:r>
              <a:rPr lang="en-US" sz="1200" i="1" dirty="0" smtClean="0">
                <a:latin typeface="Century Gothic" panose="020F0302020204030204"/>
              </a:rPr>
              <a:t>organizations</a:t>
            </a:r>
            <a:endParaRPr lang="en-US" sz="1200" i="1" dirty="0">
              <a:latin typeface="Century Gothic" panose="020F0302020204030204"/>
            </a:endParaRPr>
          </a:p>
          <a:p>
            <a:pPr marL="169863" indent="-169863" fontAlgn="base">
              <a:spcAft>
                <a:spcPts val="600"/>
              </a:spcAft>
              <a:buClr>
                <a:schemeClr val="tx1">
                  <a:lumMod val="75000"/>
                </a:schemeClr>
              </a:buClr>
              <a:buFont typeface="Arial" panose="020B0604020202020204" pitchFamily="34" charset="0"/>
              <a:buChar char="•"/>
            </a:pPr>
            <a:r>
              <a:rPr lang="en-US" sz="1200" b="1" i="1" dirty="0" smtClean="0">
                <a:latin typeface="Century Gothic" panose="020F0302020204030204"/>
              </a:rPr>
              <a:t>Discover</a:t>
            </a:r>
            <a:r>
              <a:rPr lang="en-US" sz="1200" i="1" dirty="0" smtClean="0">
                <a:latin typeface="Century Gothic" panose="020F0302020204030204"/>
              </a:rPr>
              <a:t> </a:t>
            </a:r>
            <a:r>
              <a:rPr lang="en-US" sz="1200" i="1" dirty="0">
                <a:latin typeface="Century Gothic" panose="020F0302020204030204"/>
              </a:rPr>
              <a:t>innovative </a:t>
            </a:r>
            <a:r>
              <a:rPr lang="en-US" sz="1200" i="1" dirty="0" smtClean="0">
                <a:latin typeface="Century Gothic" panose="020F0302020204030204"/>
              </a:rPr>
              <a:t>NASA </a:t>
            </a:r>
            <a:r>
              <a:rPr lang="en-US" sz="1200" i="1" dirty="0">
                <a:latin typeface="Century Gothic" panose="020F0302020204030204"/>
              </a:rPr>
              <a:t>Earth science </a:t>
            </a:r>
            <a:r>
              <a:rPr lang="en-US" sz="1200" i="1" dirty="0" smtClean="0">
                <a:latin typeface="Century Gothic" panose="020F0302020204030204"/>
              </a:rPr>
              <a:t>applications</a:t>
            </a:r>
            <a:endParaRPr lang="en-US" sz="1200" i="1" dirty="0">
              <a:latin typeface="Century Gothic" panose="020F0302020204030204"/>
            </a:endParaRPr>
          </a:p>
          <a:p>
            <a:pPr marL="169863" indent="-169863" fontAlgn="base">
              <a:spcAft>
                <a:spcPts val="600"/>
              </a:spcAft>
              <a:buClr>
                <a:schemeClr val="tx1">
                  <a:lumMod val="75000"/>
                </a:schemeClr>
              </a:buClr>
              <a:buFont typeface="Arial" panose="020B0604020202020204" pitchFamily="34" charset="0"/>
              <a:buChar char="•"/>
            </a:pPr>
            <a:r>
              <a:rPr lang="en-US" sz="1200" b="1" i="1" dirty="0" smtClean="0">
                <a:latin typeface="Century Gothic" panose="020F0302020204030204"/>
              </a:rPr>
              <a:t>Support</a:t>
            </a:r>
            <a:r>
              <a:rPr lang="en-US" sz="1200" i="1" dirty="0" smtClean="0">
                <a:latin typeface="Century Gothic" panose="020F0302020204030204"/>
              </a:rPr>
              <a:t> </a:t>
            </a:r>
            <a:r>
              <a:rPr lang="en-US" sz="1200" i="1" dirty="0">
                <a:latin typeface="Century Gothic" panose="020F0302020204030204"/>
              </a:rPr>
              <a:t>environmental decision-making activities</a:t>
            </a:r>
          </a:p>
          <a:p>
            <a:pPr marL="169863" indent="-169863" fontAlgn="base">
              <a:spcAft>
                <a:spcPts val="600"/>
              </a:spcAft>
              <a:buClr>
                <a:schemeClr val="tx1">
                  <a:lumMod val="75000"/>
                </a:schemeClr>
              </a:buClr>
              <a:buFont typeface="Arial" panose="020B0604020202020204" pitchFamily="34" charset="0"/>
              <a:buChar char="•"/>
            </a:pPr>
            <a:r>
              <a:rPr lang="en-US" sz="1200" b="1" i="1" dirty="0" smtClean="0">
                <a:latin typeface="Century Gothic" panose="020F0302020204030204"/>
              </a:rPr>
              <a:t>Demonstrate</a:t>
            </a:r>
            <a:r>
              <a:rPr lang="en-US" sz="1200" i="1" dirty="0" smtClean="0">
                <a:latin typeface="Century Gothic" panose="020F0302020204030204"/>
              </a:rPr>
              <a:t> </a:t>
            </a:r>
            <a:r>
              <a:rPr lang="en-US" sz="1200" i="1" dirty="0">
                <a:latin typeface="Century Gothic" panose="020F0302020204030204"/>
              </a:rPr>
              <a:t>practical benefits of NASA Earth science </a:t>
            </a:r>
          </a:p>
          <a:p>
            <a:pPr marL="169863" indent="-169863" fontAlgn="base">
              <a:spcAft>
                <a:spcPts val="600"/>
              </a:spcAft>
              <a:buClr>
                <a:schemeClr val="tx1">
                  <a:lumMod val="75000"/>
                </a:schemeClr>
              </a:buClr>
              <a:buFont typeface="Arial" panose="020B0604020202020204" pitchFamily="34" charset="0"/>
              <a:buChar char="•"/>
            </a:pPr>
            <a:r>
              <a:rPr lang="en-US" sz="1200" b="1" i="1" dirty="0" smtClean="0">
                <a:latin typeface="Century Gothic" panose="020F0302020204030204"/>
              </a:rPr>
              <a:t>Help</a:t>
            </a:r>
            <a:r>
              <a:rPr lang="en-US" sz="1200" i="1" dirty="0" smtClean="0">
                <a:latin typeface="Century Gothic" panose="020F0302020204030204"/>
              </a:rPr>
              <a:t> </a:t>
            </a:r>
            <a:r>
              <a:rPr lang="en-US" sz="1200" i="1" dirty="0">
                <a:latin typeface="Century Gothic" panose="020F0302020204030204"/>
              </a:rPr>
              <a:t>improve the quality of life and strengthen the </a:t>
            </a:r>
            <a:r>
              <a:rPr lang="en-US" sz="1200" i="1" dirty="0" smtClean="0">
                <a:latin typeface="Century Gothic" panose="020F0302020204030204"/>
              </a:rPr>
              <a:t>economy</a:t>
            </a:r>
          </a:p>
          <a:p>
            <a:pPr>
              <a:spcAft>
                <a:spcPts val="600"/>
              </a:spcAft>
            </a:pPr>
            <a:endParaRPr lang="en-US" sz="1200" i="1" dirty="0">
              <a:latin typeface="Century Gothic" panose="020F0302020204030204"/>
            </a:endParaRPr>
          </a:p>
        </p:txBody>
      </p:sp>
      <p:sp>
        <p:nvSpPr>
          <p:cNvPr id="44" name="TextBox 43"/>
          <p:cNvSpPr txBox="1"/>
          <p:nvPr/>
        </p:nvSpPr>
        <p:spPr>
          <a:xfrm>
            <a:off x="260916" y="3988713"/>
            <a:ext cx="8511877" cy="430887"/>
          </a:xfrm>
          <a:prstGeom prst="rect">
            <a:avLst/>
          </a:prstGeom>
          <a:noFill/>
        </p:spPr>
        <p:txBody>
          <a:bodyPr wrap="square" rtlCol="0">
            <a:spAutoFit/>
          </a:bodyPr>
          <a:lstStyle/>
          <a:p>
            <a:pPr algn="ctr"/>
            <a:r>
              <a:rPr lang="en-US" sz="2200" b="1" dirty="0" smtClean="0">
                <a:solidFill>
                  <a:srgbClr val="003366"/>
                </a:solidFill>
              </a:rPr>
              <a:t>National Application Areas + Capacity Building Elements</a:t>
            </a:r>
            <a:endParaRPr lang="en-US" sz="2200" b="1" dirty="0">
              <a:solidFill>
                <a:srgbClr val="003366"/>
              </a:solidFill>
            </a:endParaRPr>
          </a:p>
        </p:txBody>
      </p:sp>
      <p:sp>
        <p:nvSpPr>
          <p:cNvPr id="45" name="Rounded Rectangle 44"/>
          <p:cNvSpPr/>
          <p:nvPr/>
        </p:nvSpPr>
        <p:spPr>
          <a:xfrm>
            <a:off x="443764" y="4482789"/>
            <a:ext cx="1741875" cy="535258"/>
          </a:xfrm>
          <a:prstGeom prst="roundRect">
            <a:avLst/>
          </a:prstGeom>
          <a:blipFill dpi="0" rotWithShape="1">
            <a:blip r:embed="rId10" cstate="print">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Agriculture</a:t>
            </a:r>
            <a:endParaRPr lang="en-US" b="1" dirty="0">
              <a:ln>
                <a:solidFill>
                  <a:srgbClr val="080808"/>
                </a:solidFill>
              </a:ln>
              <a:effectLst>
                <a:outerShdw blurRad="38100" dist="38100" dir="2700000" algn="tl">
                  <a:srgbClr val="000000">
                    <a:alpha val="43137"/>
                  </a:srgbClr>
                </a:outerShdw>
              </a:effectLst>
            </a:endParaRPr>
          </a:p>
        </p:txBody>
      </p:sp>
      <p:sp>
        <p:nvSpPr>
          <p:cNvPr id="46" name="Rounded Rectangle 45"/>
          <p:cNvSpPr/>
          <p:nvPr/>
        </p:nvSpPr>
        <p:spPr>
          <a:xfrm>
            <a:off x="443764" y="5131371"/>
            <a:ext cx="1741875" cy="535258"/>
          </a:xfrm>
          <a:prstGeom prst="roundRect">
            <a:avLst/>
          </a:prstGeom>
          <a:blipFill>
            <a:blip r:embed="rId11" cstate="print">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Eco Forecasting</a:t>
            </a:r>
            <a:endParaRPr lang="en-US" b="1" dirty="0">
              <a:ln>
                <a:solidFill>
                  <a:srgbClr val="080808"/>
                </a:solidFill>
              </a:ln>
              <a:effectLst>
                <a:outerShdw blurRad="38100" dist="38100" dir="2700000" algn="tl">
                  <a:srgbClr val="000000">
                    <a:alpha val="43137"/>
                  </a:srgbClr>
                </a:outerShdw>
              </a:effectLst>
            </a:endParaRPr>
          </a:p>
        </p:txBody>
      </p:sp>
      <p:sp>
        <p:nvSpPr>
          <p:cNvPr id="47" name="Rounded Rectangle 46"/>
          <p:cNvSpPr/>
          <p:nvPr/>
        </p:nvSpPr>
        <p:spPr>
          <a:xfrm>
            <a:off x="443764" y="5779953"/>
            <a:ext cx="1741875" cy="535258"/>
          </a:xfrm>
          <a:prstGeom prst="roundRect">
            <a:avLst/>
          </a:prstGeom>
          <a:blipFill dpi="0" rotWithShape="1">
            <a:blip r:embed="rId12" cstate="print">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Oceans</a:t>
            </a:r>
            <a:endParaRPr lang="en-US" b="1" dirty="0">
              <a:ln>
                <a:solidFill>
                  <a:srgbClr val="080808"/>
                </a:solidFill>
              </a:ln>
              <a:effectLst>
                <a:outerShdw blurRad="38100" dist="38100" dir="2700000" algn="tl">
                  <a:srgbClr val="000000">
                    <a:alpha val="43137"/>
                  </a:srgbClr>
                </a:outerShdw>
              </a:effectLst>
            </a:endParaRPr>
          </a:p>
        </p:txBody>
      </p:sp>
      <p:sp>
        <p:nvSpPr>
          <p:cNvPr id="48" name="Rounded Rectangle 47"/>
          <p:cNvSpPr/>
          <p:nvPr/>
        </p:nvSpPr>
        <p:spPr>
          <a:xfrm>
            <a:off x="2291149" y="4482789"/>
            <a:ext cx="1741875" cy="535258"/>
          </a:xfrm>
          <a:prstGeom prst="roundRect">
            <a:avLst/>
          </a:prstGeom>
          <a:blipFill dpi="0" rotWithShape="1">
            <a:blip r:embed="rId13" cstate="print">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Climate</a:t>
            </a:r>
            <a:endParaRPr lang="en-US" b="1" dirty="0">
              <a:ln>
                <a:solidFill>
                  <a:srgbClr val="080808"/>
                </a:solidFill>
              </a:ln>
              <a:effectLst>
                <a:outerShdw blurRad="38100" dist="38100" dir="2700000" algn="tl">
                  <a:srgbClr val="000000">
                    <a:alpha val="43137"/>
                  </a:srgbClr>
                </a:outerShdw>
              </a:effectLst>
            </a:endParaRPr>
          </a:p>
        </p:txBody>
      </p:sp>
      <p:sp>
        <p:nvSpPr>
          <p:cNvPr id="49" name="Rounded Rectangle 48"/>
          <p:cNvSpPr/>
          <p:nvPr/>
        </p:nvSpPr>
        <p:spPr>
          <a:xfrm>
            <a:off x="2291149" y="5131371"/>
            <a:ext cx="1741875" cy="535258"/>
          </a:xfrm>
          <a:prstGeom prst="roundRect">
            <a:avLst/>
          </a:prstGeom>
          <a:blipFill dpi="0" rotWithShape="1">
            <a:blip r:embed="rId14" cstate="print">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Energy</a:t>
            </a:r>
            <a:endParaRPr lang="en-US" b="1" dirty="0">
              <a:ln>
                <a:solidFill>
                  <a:srgbClr val="080808"/>
                </a:solidFill>
              </a:ln>
              <a:effectLst>
                <a:outerShdw blurRad="38100" dist="38100" dir="2700000" algn="tl">
                  <a:srgbClr val="000000">
                    <a:alpha val="43137"/>
                  </a:srgbClr>
                </a:outerShdw>
              </a:effectLst>
            </a:endParaRPr>
          </a:p>
        </p:txBody>
      </p:sp>
      <p:sp>
        <p:nvSpPr>
          <p:cNvPr id="50" name="Rounded Rectangle 49"/>
          <p:cNvSpPr/>
          <p:nvPr/>
        </p:nvSpPr>
        <p:spPr>
          <a:xfrm>
            <a:off x="2291149" y="5779953"/>
            <a:ext cx="1741875" cy="535258"/>
          </a:xfrm>
          <a:prstGeom prst="roundRect">
            <a:avLst/>
          </a:prstGeom>
          <a:blipFill dpi="0" rotWithShape="1">
            <a:blip r:embed="rId15" cstate="print">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Water Resources</a:t>
            </a:r>
            <a:endParaRPr lang="en-US" b="1" dirty="0">
              <a:ln>
                <a:solidFill>
                  <a:srgbClr val="080808"/>
                </a:solidFill>
              </a:ln>
              <a:effectLst>
                <a:outerShdw blurRad="38100" dist="38100" dir="2700000" algn="tl">
                  <a:srgbClr val="000000">
                    <a:alpha val="43137"/>
                  </a:srgbClr>
                </a:outerShdw>
              </a:effectLst>
            </a:endParaRPr>
          </a:p>
        </p:txBody>
      </p:sp>
      <p:sp>
        <p:nvSpPr>
          <p:cNvPr id="51" name="Rounded Rectangle 50"/>
          <p:cNvSpPr/>
          <p:nvPr/>
        </p:nvSpPr>
        <p:spPr>
          <a:xfrm>
            <a:off x="4138534" y="4482789"/>
            <a:ext cx="1741875" cy="535258"/>
          </a:xfrm>
          <a:prstGeom prst="roundRect">
            <a:avLst/>
          </a:prstGeom>
          <a:blipFill>
            <a:blip r:embed="rId16" cstate="print">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Disasters</a:t>
            </a:r>
            <a:endParaRPr lang="en-US" b="1" dirty="0">
              <a:ln>
                <a:solidFill>
                  <a:srgbClr val="080808"/>
                </a:solidFill>
              </a:ln>
              <a:effectLst>
                <a:outerShdw blurRad="38100" dist="38100" dir="2700000" algn="tl">
                  <a:srgbClr val="000000">
                    <a:alpha val="43137"/>
                  </a:srgbClr>
                </a:outerShdw>
              </a:effectLst>
            </a:endParaRPr>
          </a:p>
        </p:txBody>
      </p:sp>
      <p:sp>
        <p:nvSpPr>
          <p:cNvPr id="52" name="Rounded Rectangle 51"/>
          <p:cNvSpPr/>
          <p:nvPr/>
        </p:nvSpPr>
        <p:spPr>
          <a:xfrm>
            <a:off x="4138534" y="5131371"/>
            <a:ext cx="1741875" cy="535258"/>
          </a:xfrm>
          <a:prstGeom prst="roundRect">
            <a:avLst/>
          </a:prstGeom>
          <a:blipFill>
            <a:blip r:embed="rId17" cstate="print">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Health &amp; AQ</a:t>
            </a:r>
            <a:endParaRPr lang="en-US" b="1" dirty="0">
              <a:ln>
                <a:solidFill>
                  <a:srgbClr val="080808"/>
                </a:solidFill>
              </a:ln>
              <a:effectLst>
                <a:outerShdw blurRad="38100" dist="38100" dir="2700000" algn="tl">
                  <a:srgbClr val="000000">
                    <a:alpha val="43137"/>
                  </a:srgbClr>
                </a:outerShdw>
              </a:effectLst>
            </a:endParaRPr>
          </a:p>
        </p:txBody>
      </p:sp>
      <p:sp>
        <p:nvSpPr>
          <p:cNvPr id="53" name="Rounded Rectangle 52"/>
          <p:cNvSpPr/>
          <p:nvPr/>
        </p:nvSpPr>
        <p:spPr>
          <a:xfrm>
            <a:off x="4138534" y="5779953"/>
            <a:ext cx="1741875" cy="535258"/>
          </a:xfrm>
          <a:prstGeom prst="roundRect">
            <a:avLst/>
          </a:prstGeom>
          <a:blipFill dpi="0" rotWithShape="1">
            <a:blip r:embed="rId18" cstate="print">
              <a:extLst>
                <a:ext uri="{28A0092B-C50C-407E-A947-70E740481C1C}">
                  <a14:useLocalDpi xmlns:a14="http://schemas.microsoft.com/office/drawing/2010/main"/>
                </a:ext>
              </a:extLst>
            </a:blip>
            <a:srcRect/>
            <a:stretch>
              <a:fillRect b="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Weather</a:t>
            </a:r>
            <a:endParaRPr lang="en-US" b="1" dirty="0">
              <a:ln>
                <a:solidFill>
                  <a:srgbClr val="080808"/>
                </a:solidFill>
              </a:ln>
              <a:effectLst>
                <a:outerShdw blurRad="38100" dist="38100" dir="2700000" algn="tl">
                  <a:srgbClr val="000000">
                    <a:alpha val="43137"/>
                  </a:srgbClr>
                </a:outerShdw>
              </a:effectLst>
            </a:endParaRPr>
          </a:p>
        </p:txBody>
      </p:sp>
      <p:sp>
        <p:nvSpPr>
          <p:cNvPr id="54" name="Rounded Rectangle 53"/>
          <p:cNvSpPr/>
          <p:nvPr/>
        </p:nvSpPr>
        <p:spPr>
          <a:xfrm>
            <a:off x="6790481" y="4487431"/>
            <a:ext cx="1741875" cy="535258"/>
          </a:xfrm>
          <a:prstGeom prst="roundRect">
            <a:avLst/>
          </a:prstGeom>
          <a:blipFill dpi="0" rotWithShape="1">
            <a:blip r:embed="rId19" cstate="print">
              <a:extLst>
                <a:ext uri="{28A0092B-C50C-407E-A947-70E740481C1C}">
                  <a14:useLocalDpi xmlns:a14="http://schemas.microsoft.com/office/drawing/2010/main"/>
                </a:ext>
              </a:extLst>
            </a:blip>
            <a:srcRect/>
            <a:stretch>
              <a:fillRect/>
            </a:stretch>
          </a:blip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rgbClr val="080808"/>
                  </a:solidFill>
                </a:ln>
                <a:solidFill>
                  <a:schemeClr val="bg1"/>
                </a:solidFill>
                <a:effectLst/>
              </a:rPr>
              <a:t>ARSET</a:t>
            </a:r>
            <a:endParaRPr lang="en-US" b="1" dirty="0">
              <a:ln>
                <a:solidFill>
                  <a:srgbClr val="080808"/>
                </a:solidFill>
              </a:ln>
              <a:solidFill>
                <a:schemeClr val="bg1"/>
              </a:solidFill>
              <a:effectLst/>
            </a:endParaRPr>
          </a:p>
        </p:txBody>
      </p:sp>
      <p:sp>
        <p:nvSpPr>
          <p:cNvPr id="55" name="Rounded Rectangle 54"/>
          <p:cNvSpPr/>
          <p:nvPr/>
        </p:nvSpPr>
        <p:spPr>
          <a:xfrm>
            <a:off x="6790481" y="5136013"/>
            <a:ext cx="1741875" cy="535258"/>
          </a:xfrm>
          <a:prstGeom prst="roundRect">
            <a:avLst/>
          </a:prstGeom>
          <a:blipFill dpi="0" rotWithShape="1">
            <a:blip r:embed="rId20" cstate="print">
              <a:extLst>
                <a:ext uri="{28A0092B-C50C-407E-A947-70E740481C1C}">
                  <a14:useLocalDpi xmlns:a14="http://schemas.microsoft.com/office/drawing/2010/main"/>
                </a:ext>
              </a:extLst>
            </a:blip>
            <a:srcRect/>
            <a:stretch>
              <a:fillRect/>
            </a:stretch>
          </a:blip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rgbClr val="080808"/>
                  </a:solidFill>
                </a:ln>
                <a:solidFill>
                  <a:schemeClr val="bg1"/>
                </a:solidFill>
                <a:effectLst/>
              </a:rPr>
              <a:t>DEVELOP</a:t>
            </a:r>
            <a:endParaRPr lang="en-US" sz="2400" b="1" dirty="0">
              <a:ln>
                <a:solidFill>
                  <a:srgbClr val="080808"/>
                </a:solidFill>
              </a:ln>
              <a:solidFill>
                <a:schemeClr val="bg1"/>
              </a:solidFill>
              <a:effectLst/>
            </a:endParaRPr>
          </a:p>
        </p:txBody>
      </p:sp>
      <p:sp>
        <p:nvSpPr>
          <p:cNvPr id="56" name="Rounded Rectangle 55"/>
          <p:cNvSpPr/>
          <p:nvPr/>
        </p:nvSpPr>
        <p:spPr>
          <a:xfrm>
            <a:off x="6790481" y="5784595"/>
            <a:ext cx="1741875" cy="535258"/>
          </a:xfrm>
          <a:prstGeom prst="roundRect">
            <a:avLst/>
          </a:prstGeom>
          <a:blipFill dpi="0" rotWithShape="1">
            <a:blip r:embed="rId21" cstate="print">
              <a:extLst>
                <a:ext uri="{28A0092B-C50C-407E-A947-70E740481C1C}">
                  <a14:useLocalDpi xmlns:a14="http://schemas.microsoft.com/office/drawing/2010/main"/>
                </a:ext>
              </a:extLst>
            </a:blip>
            <a:srcRect/>
            <a:stretch>
              <a:fillRect/>
            </a:stretch>
          </a:blip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rgbClr val="080808"/>
                  </a:solidFill>
                </a:ln>
                <a:solidFill>
                  <a:schemeClr val="bg1"/>
                </a:solidFill>
                <a:effectLst/>
              </a:rPr>
              <a:t>SERVIR</a:t>
            </a:r>
            <a:endParaRPr lang="en-US" b="1" dirty="0">
              <a:ln>
                <a:solidFill>
                  <a:srgbClr val="080808"/>
                </a:solidFill>
              </a:ln>
              <a:solidFill>
                <a:schemeClr val="bg1"/>
              </a:solidFill>
              <a:effectLst/>
            </a:endParaRPr>
          </a:p>
        </p:txBody>
      </p:sp>
      <p:sp>
        <p:nvSpPr>
          <p:cNvPr id="57" name="Cross 56"/>
          <p:cNvSpPr/>
          <p:nvPr/>
        </p:nvSpPr>
        <p:spPr>
          <a:xfrm>
            <a:off x="6104986" y="5204827"/>
            <a:ext cx="460917" cy="461802"/>
          </a:xfrm>
          <a:prstGeom prst="plus">
            <a:avLst>
              <a:gd name="adj" fmla="val 34659"/>
            </a:avLst>
          </a:prstGeom>
          <a:solidFill>
            <a:schemeClr val="tx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25357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Week of the Term</a:t>
            </a:r>
            <a:endParaRPr lang="en-US" dirty="0"/>
          </a:p>
        </p:txBody>
      </p:sp>
      <p:sp>
        <p:nvSpPr>
          <p:cNvPr id="3" name="Content Placeholder 2"/>
          <p:cNvSpPr>
            <a:spLocks noGrp="1"/>
          </p:cNvSpPr>
          <p:nvPr>
            <p:ph sz="quarter" idx="1"/>
          </p:nvPr>
        </p:nvSpPr>
        <p:spPr>
          <a:xfrm>
            <a:off x="301752" y="1527048"/>
            <a:ext cx="8503920" cy="4797552"/>
          </a:xfrm>
        </p:spPr>
        <p:txBody>
          <a:bodyPr>
            <a:normAutofit fontScale="92500" lnSpcReduction="10000"/>
          </a:bodyPr>
          <a:lstStyle/>
          <a:p>
            <a:pPr marL="0" indent="0">
              <a:buNone/>
            </a:pPr>
            <a:r>
              <a:rPr lang="en-US" b="1" dirty="0" smtClean="0"/>
              <a:t>First Week</a:t>
            </a:r>
          </a:p>
          <a:p>
            <a:r>
              <a:rPr lang="en-US" sz="2000" dirty="0"/>
              <a:t>Teach and be the beacon of knowledge regarding NASA organization &amp; personnel, DEVELOP elevator speech, DEVELOP history, DEVELOP organization &amp; personnel, project characteristics &amp; execution timeline</a:t>
            </a:r>
          </a:p>
          <a:p>
            <a:r>
              <a:rPr lang="en-US" sz="2000" dirty="0" smtClean="0"/>
              <a:t>Give </a:t>
            </a:r>
            <a:r>
              <a:rPr lang="en-US" sz="2000" dirty="0" smtClean="0"/>
              <a:t>orientation</a:t>
            </a:r>
          </a:p>
          <a:p>
            <a:r>
              <a:rPr lang="en-US" sz="2000" dirty="0" smtClean="0"/>
              <a:t>Ensure handbooks are read, forms signed, and returned to NPO</a:t>
            </a:r>
          </a:p>
          <a:p>
            <a:r>
              <a:rPr lang="en-US" sz="2000" dirty="0" smtClean="0"/>
              <a:t>Lead </a:t>
            </a:r>
            <a:r>
              <a:rPr lang="en-US" sz="2000" dirty="0"/>
              <a:t>ice breaker activities for your teams</a:t>
            </a:r>
          </a:p>
          <a:p>
            <a:r>
              <a:rPr lang="en-US" sz="2000" dirty="0" smtClean="0"/>
              <a:t>Have teams take the personality type tests, discuss the importance and usefulness of these tests (great ice breaker!)</a:t>
            </a:r>
          </a:p>
          <a:p>
            <a:r>
              <a:rPr lang="en-US" sz="2000" dirty="0" smtClean="0"/>
              <a:t>Be familiar with the national project portfolio, tell teams about similar projects and make connections</a:t>
            </a:r>
          </a:p>
          <a:p>
            <a:r>
              <a:rPr lang="en-US" sz="2000" dirty="0" smtClean="0"/>
              <a:t>Serve as the liaison to NPO, advisors, partners, other nodes</a:t>
            </a:r>
          </a:p>
          <a:p>
            <a:r>
              <a:rPr lang="en-US" sz="2000" dirty="0" smtClean="0"/>
              <a:t>Be calm and organized (at least seem like you are)</a:t>
            </a:r>
          </a:p>
          <a:p>
            <a:r>
              <a:rPr lang="en-US" sz="2000" dirty="0" smtClean="0"/>
              <a:t>Make others feel welcome and comfortable!</a:t>
            </a:r>
          </a:p>
          <a:p>
            <a:endParaRPr lang="en-US" dirty="0"/>
          </a:p>
        </p:txBody>
      </p:sp>
    </p:spTree>
    <p:extLst>
      <p:ext uri="{BB962C8B-B14F-4D97-AF65-F5344CB8AC3E}">
        <p14:creationId xmlns:p14="http://schemas.microsoft.com/office/powerpoint/2010/main" val="20791462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Interim Planning</a:t>
            </a:r>
            <a:endParaRPr lang="en-US" dirty="0"/>
          </a:p>
        </p:txBody>
      </p:sp>
      <p:sp>
        <p:nvSpPr>
          <p:cNvPr id="3" name="Content Placeholder 2"/>
          <p:cNvSpPr>
            <a:spLocks noGrp="1"/>
          </p:cNvSpPr>
          <p:nvPr>
            <p:ph sz="quarter" idx="1"/>
          </p:nvPr>
        </p:nvSpPr>
        <p:spPr>
          <a:xfrm>
            <a:off x="301752" y="1371600"/>
            <a:ext cx="8503920" cy="4953000"/>
          </a:xfrm>
        </p:spPr>
        <p:txBody>
          <a:bodyPr>
            <a:normAutofit fontScale="62500" lnSpcReduction="20000"/>
          </a:bodyPr>
          <a:lstStyle/>
          <a:p>
            <a:r>
              <a:rPr lang="en-US" dirty="0" smtClean="0"/>
              <a:t>Process for submitting request</a:t>
            </a:r>
          </a:p>
          <a:p>
            <a:pPr lvl="1"/>
            <a:r>
              <a:rPr lang="en-US" dirty="0" smtClean="0"/>
              <a:t>Karen will send an email to CLs calling for interim requests a few weeks before the end of the term</a:t>
            </a:r>
          </a:p>
          <a:p>
            <a:pPr lvl="1"/>
            <a:r>
              <a:rPr lang="en-US" dirty="0" smtClean="0"/>
              <a:t>The CL should identify what will be taking place during the interim and who will be in the office which weeks (CL and Fellow) and anyone else who </a:t>
            </a:r>
          </a:p>
          <a:p>
            <a:r>
              <a:rPr lang="en-US" dirty="0" smtClean="0"/>
              <a:t>What an interim can be used for:</a:t>
            </a:r>
          </a:p>
          <a:p>
            <a:pPr lvl="1"/>
            <a:r>
              <a:rPr lang="en-US" dirty="0" smtClean="0"/>
              <a:t>Prep for next term (final selections, team creation, term preview slides, communication with incoming participants, project prep work, computers/software set up, prep of orientation materials, badging logistics, communication with partners) </a:t>
            </a:r>
          </a:p>
          <a:p>
            <a:pPr lvl="1"/>
            <a:r>
              <a:rPr lang="en-US" dirty="0" smtClean="0"/>
              <a:t>Reporting (weekly quadcharts, national telecons)</a:t>
            </a:r>
          </a:p>
          <a:p>
            <a:pPr lvl="1"/>
            <a:r>
              <a:rPr lang="en-US" dirty="0" smtClean="0"/>
              <a:t>Proposal writing/editing</a:t>
            </a:r>
          </a:p>
          <a:p>
            <a:pPr lvl="1"/>
            <a:r>
              <a:rPr lang="en-US" dirty="0" smtClean="0"/>
              <a:t>Publications</a:t>
            </a:r>
          </a:p>
          <a:p>
            <a:pPr lvl="1"/>
            <a:r>
              <a:rPr lang="en-US" dirty="0" smtClean="0"/>
              <a:t>PSI scoring, indicator tracking updates, etc.</a:t>
            </a:r>
          </a:p>
          <a:p>
            <a:pPr lvl="1"/>
            <a:r>
              <a:rPr lang="en-US" dirty="0" smtClean="0"/>
              <a:t>Conference/meeting presentations</a:t>
            </a:r>
          </a:p>
          <a:p>
            <a:pPr lvl="1"/>
            <a:r>
              <a:rPr lang="en-US" dirty="0" smtClean="0"/>
              <a:t>Transition of leadership</a:t>
            </a:r>
          </a:p>
          <a:p>
            <a:r>
              <a:rPr lang="en-US" dirty="0" smtClean="0"/>
              <a:t>What an interim cannot be used for:</a:t>
            </a:r>
          </a:p>
          <a:p>
            <a:pPr lvl="1"/>
            <a:r>
              <a:rPr lang="en-US" dirty="0" smtClean="0"/>
              <a:t>Project work</a:t>
            </a:r>
          </a:p>
          <a:p>
            <a:pPr lvl="1"/>
            <a:endParaRPr lang="en-US" dirty="0" smtClean="0"/>
          </a:p>
          <a:p>
            <a:r>
              <a:rPr lang="en-US" b="1" dirty="0" smtClean="0"/>
              <a:t>Why? </a:t>
            </a:r>
            <a:r>
              <a:rPr lang="en-US" dirty="0" smtClean="0"/>
              <a:t>Funding is limited. Funds spent during an interim mean less for a term. DEVELOP has shifted significant resources to allow for full-time Fellows and CLs to be at nodes throughout the year. The DEVELOP model focuses all project work in terms, which aligns with reporting to HQ and provides the best allocation of resources and support to all teams simultaneously.</a:t>
            </a:r>
          </a:p>
          <a:p>
            <a:endParaRPr lang="en-US" dirty="0"/>
          </a:p>
          <a:p>
            <a:endParaRPr lang="en-US" dirty="0"/>
          </a:p>
        </p:txBody>
      </p:sp>
    </p:spTree>
    <p:extLst>
      <p:ext uri="{BB962C8B-B14F-4D97-AF65-F5344CB8AC3E}">
        <p14:creationId xmlns:p14="http://schemas.microsoft.com/office/powerpoint/2010/main" val="27865991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Dress Code</a:t>
            </a:r>
            <a:endParaRPr lang="en-US" dirty="0"/>
          </a:p>
        </p:txBody>
      </p:sp>
      <p:sp>
        <p:nvSpPr>
          <p:cNvPr id="3" name="Content Placeholder 2"/>
          <p:cNvSpPr>
            <a:spLocks noGrp="1"/>
          </p:cNvSpPr>
          <p:nvPr>
            <p:ph sz="quarter" idx="1"/>
          </p:nvPr>
        </p:nvSpPr>
        <p:spPr>
          <a:xfrm>
            <a:off x="228600" y="1371600"/>
            <a:ext cx="4572000" cy="1859470"/>
          </a:xfrm>
        </p:spPr>
        <p:txBody>
          <a:bodyPr>
            <a:normAutofit fontScale="92500" lnSpcReduction="10000"/>
          </a:bodyPr>
          <a:lstStyle/>
          <a:p>
            <a:r>
              <a:rPr lang="en-US" sz="1900" b="1" dirty="0" smtClean="0"/>
              <a:t>Why: </a:t>
            </a:r>
          </a:p>
          <a:p>
            <a:pPr lvl="1"/>
            <a:r>
              <a:rPr lang="en-US" sz="1600" dirty="0" smtClean="0"/>
              <a:t>Our signature: Professionalism &amp; Respect</a:t>
            </a:r>
          </a:p>
          <a:p>
            <a:r>
              <a:rPr lang="en-US" sz="1900" b="1" dirty="0" smtClean="0"/>
              <a:t>Considerations:</a:t>
            </a:r>
          </a:p>
          <a:p>
            <a:pPr lvl="1"/>
            <a:r>
              <a:rPr lang="en-US" sz="1600" dirty="0" smtClean="0"/>
              <a:t>Weekly casual day (jeans &amp; DEVELOP T)</a:t>
            </a:r>
          </a:p>
          <a:p>
            <a:pPr lvl="1"/>
            <a:r>
              <a:rPr lang="en-US" sz="1600" dirty="0" smtClean="0"/>
              <a:t>Interims</a:t>
            </a:r>
          </a:p>
          <a:p>
            <a:pPr lvl="1"/>
            <a:r>
              <a:rPr lang="en-US" sz="1600" dirty="0" smtClean="0"/>
              <a:t>Presentations and/or </a:t>
            </a:r>
            <a:r>
              <a:rPr lang="en-US" sz="1600" dirty="0" err="1" smtClean="0"/>
              <a:t>mtngs</a:t>
            </a:r>
            <a:r>
              <a:rPr lang="en-US" sz="1600" dirty="0" smtClean="0"/>
              <a:t> w/visiting “higher-ups”</a:t>
            </a:r>
          </a:p>
          <a:p>
            <a:pPr lvl="1"/>
            <a:endParaRPr lang="en-US" sz="1600" dirty="0" smtClean="0"/>
          </a:p>
        </p:txBody>
      </p:sp>
      <p:sp>
        <p:nvSpPr>
          <p:cNvPr id="4" name="Rectangle 3"/>
          <p:cNvSpPr/>
          <p:nvPr/>
        </p:nvSpPr>
        <p:spPr>
          <a:xfrm>
            <a:off x="381000" y="4772680"/>
            <a:ext cx="8382000" cy="1524000"/>
          </a:xfrm>
          <a:prstGeom prst="rect">
            <a:avLst/>
          </a:prstGeom>
          <a:solidFill>
            <a:srgbClr val="D8E5F2"/>
          </a:solidFill>
          <a:ln w="22225" cap="flat" cmpd="thickThin" algn="ctr">
            <a:solidFill>
              <a:srgbClr val="0075A2"/>
            </a:solidFill>
            <a:prstDash val="sysDash"/>
          </a:ln>
          <a:effectLst/>
        </p:spPr>
        <p:txBody>
          <a:bodyPr lIns="91387" tIns="45693" rIns="91387" bIns="45693" anchor="ctr"/>
          <a:lstStyle/>
          <a:p>
            <a:pPr marL="0" marR="0" lvl="0" indent="0" algn="ctr" defTabSz="1018229"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effectLst/>
              <a:uLnTx/>
              <a:uFillTx/>
              <a:latin typeface="Tw Cen MT" pitchFamily="34" charset="0"/>
            </a:endParaRPr>
          </a:p>
        </p:txBody>
      </p:sp>
      <p:pic>
        <p:nvPicPr>
          <p:cNvPr id="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23324" y="3442055"/>
            <a:ext cx="879977" cy="1271079"/>
          </a:xfrm>
          <a:prstGeom prst="rect">
            <a:avLst/>
          </a:prstGeom>
          <a:noFill/>
          <a:ln w="9525">
            <a:noFill/>
            <a:miter lim="800000"/>
            <a:headEnd/>
            <a:tailEnd/>
          </a:ln>
        </p:spPr>
      </p:pic>
      <p:pic>
        <p:nvPicPr>
          <p:cNvPr id="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86192" y="3442058"/>
            <a:ext cx="1229145" cy="1271078"/>
          </a:xfrm>
          <a:prstGeom prst="rect">
            <a:avLst/>
          </a:prstGeom>
          <a:noFill/>
          <a:ln w="9525">
            <a:noFill/>
            <a:miter lim="800000"/>
            <a:headEnd/>
            <a:tailEnd/>
          </a:ln>
        </p:spPr>
      </p:pic>
      <p:pic>
        <p:nvPicPr>
          <p:cNvPr id="7" name="Picture 5"/>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1990" y="3547141"/>
            <a:ext cx="1520081" cy="1064276"/>
          </a:xfrm>
          <a:prstGeom prst="rect">
            <a:avLst/>
          </a:prstGeom>
          <a:noFill/>
          <a:ln w="9525">
            <a:noFill/>
            <a:miter lim="800000"/>
            <a:headEnd/>
            <a:tailEnd/>
          </a:ln>
        </p:spPr>
      </p:pic>
      <p:sp>
        <p:nvSpPr>
          <p:cNvPr id="9" name="TextBox 4"/>
          <p:cNvSpPr txBox="1">
            <a:spLocks noChangeArrowheads="1"/>
          </p:cNvSpPr>
          <p:nvPr/>
        </p:nvSpPr>
        <p:spPr bwMode="auto">
          <a:xfrm>
            <a:off x="76200" y="4736146"/>
            <a:ext cx="4267200" cy="1600384"/>
          </a:xfrm>
          <a:prstGeom prst="rect">
            <a:avLst/>
          </a:prstGeom>
          <a:noFill/>
          <a:ln w="9525">
            <a:noFill/>
            <a:miter lim="800000"/>
            <a:headEnd/>
            <a:tailEnd/>
          </a:ln>
        </p:spPr>
        <p:txBody>
          <a:bodyPr lIns="91387" tIns="45693" rIns="91387" bIns="45693">
            <a:spAutoFit/>
          </a:bodyPr>
          <a:lstStyle/>
          <a:p>
            <a:pPr marL="575925" lvl="1" indent="-176111" defTabSz="1018229"/>
            <a:r>
              <a:rPr lang="en-US" sz="1400" b="1" dirty="0">
                <a:latin typeface="Century Gothic"/>
              </a:rPr>
              <a:t>Dress Code Don’ts: </a:t>
            </a:r>
          </a:p>
          <a:p>
            <a:pPr marL="575925" lvl="1" indent="-176111" defTabSz="1018229">
              <a:buFont typeface="Arial" pitchFamily="34" charset="0"/>
              <a:buChar char="•"/>
            </a:pPr>
            <a:r>
              <a:rPr lang="en-US" sz="1200" dirty="0" smtClean="0">
                <a:latin typeface="Century Gothic"/>
                <a:cs typeface="Times New Roman" pitchFamily="18" charset="0"/>
              </a:rPr>
              <a:t>Jeans, tennis/running shoes (</a:t>
            </a:r>
            <a:r>
              <a:rPr lang="en-US" sz="1200" i="1" dirty="0">
                <a:cs typeface="Times New Roman" pitchFamily="18" charset="0"/>
              </a:rPr>
              <a:t>except on designated </a:t>
            </a:r>
            <a:r>
              <a:rPr lang="en-US" sz="1200" i="1" dirty="0" smtClean="0">
                <a:cs typeface="Times New Roman" pitchFamily="18" charset="0"/>
              </a:rPr>
              <a:t>days)</a:t>
            </a:r>
          </a:p>
          <a:p>
            <a:pPr marL="575925" lvl="1" indent="-176111" defTabSz="1018229">
              <a:buFont typeface="Arial" pitchFamily="34" charset="0"/>
              <a:buChar char="•"/>
            </a:pPr>
            <a:r>
              <a:rPr lang="en-US" sz="1200" dirty="0" smtClean="0">
                <a:latin typeface="Century Gothic"/>
                <a:cs typeface="Times New Roman" pitchFamily="18" charset="0"/>
              </a:rPr>
              <a:t>Pants that droop </a:t>
            </a:r>
            <a:r>
              <a:rPr lang="en-US" sz="1200" dirty="0">
                <a:latin typeface="Century Gothic"/>
                <a:cs typeface="Times New Roman" pitchFamily="18" charset="0"/>
              </a:rPr>
              <a:t>and display </a:t>
            </a:r>
            <a:r>
              <a:rPr lang="en-US" sz="1200" dirty="0" smtClean="0">
                <a:latin typeface="Century Gothic"/>
                <a:cs typeface="Times New Roman" pitchFamily="18" charset="0"/>
              </a:rPr>
              <a:t>underwear</a:t>
            </a:r>
          </a:p>
          <a:p>
            <a:pPr marL="575925" lvl="1" indent="-176111" defTabSz="1018229">
              <a:buFont typeface="Arial" pitchFamily="34" charset="0"/>
              <a:buChar char="•"/>
            </a:pPr>
            <a:r>
              <a:rPr lang="en-US" sz="1200" dirty="0" smtClean="0">
                <a:latin typeface="Century Gothic"/>
                <a:cs typeface="Times New Roman" pitchFamily="18" charset="0"/>
              </a:rPr>
              <a:t>Shorts</a:t>
            </a:r>
          </a:p>
          <a:p>
            <a:pPr marL="575925" lvl="1" indent="-176111" defTabSz="1018229">
              <a:buFont typeface="Arial" pitchFamily="34" charset="0"/>
              <a:buChar char="•"/>
            </a:pPr>
            <a:r>
              <a:rPr lang="en-US" sz="1200" dirty="0" smtClean="0">
                <a:latin typeface="Century Gothic"/>
                <a:cs typeface="Times New Roman" pitchFamily="18" charset="0"/>
              </a:rPr>
              <a:t>Shirks shorter than 3 inches above the knee when seated</a:t>
            </a:r>
          </a:p>
          <a:p>
            <a:pPr marL="575925" lvl="1" indent="-176111" defTabSz="1018229">
              <a:buFont typeface="Arial" pitchFamily="34" charset="0"/>
              <a:buChar char="•"/>
            </a:pPr>
            <a:r>
              <a:rPr lang="en-US" sz="1200" dirty="0">
                <a:cs typeface="Times New Roman" pitchFamily="18" charset="0"/>
              </a:rPr>
              <a:t>Halter tops or exposed </a:t>
            </a:r>
            <a:r>
              <a:rPr lang="en-US" sz="1200" dirty="0" smtClean="0">
                <a:cs typeface="Times New Roman" pitchFamily="18" charset="0"/>
              </a:rPr>
              <a:t>midriffs</a:t>
            </a:r>
            <a:endParaRPr lang="en-US" sz="1200" dirty="0" smtClean="0">
              <a:latin typeface="Century Gothic"/>
              <a:cs typeface="Times New Roman" pitchFamily="18" charset="0"/>
            </a:endParaRPr>
          </a:p>
        </p:txBody>
      </p:sp>
      <p:sp>
        <p:nvSpPr>
          <p:cNvPr id="10" name="TextBox 5"/>
          <p:cNvSpPr txBox="1">
            <a:spLocks noChangeArrowheads="1"/>
          </p:cNvSpPr>
          <p:nvPr/>
        </p:nvSpPr>
        <p:spPr bwMode="auto">
          <a:xfrm>
            <a:off x="4191000" y="4761199"/>
            <a:ext cx="4572000" cy="1569606"/>
          </a:xfrm>
          <a:prstGeom prst="rect">
            <a:avLst/>
          </a:prstGeom>
          <a:noFill/>
          <a:ln w="9525">
            <a:noFill/>
            <a:miter lim="800000"/>
            <a:headEnd/>
            <a:tailEnd/>
          </a:ln>
        </p:spPr>
        <p:txBody>
          <a:bodyPr wrap="square" lIns="91387" tIns="45693" rIns="91387" bIns="45693">
            <a:spAutoFit/>
          </a:bodyPr>
          <a:lstStyle/>
          <a:p>
            <a:pPr marL="575925" lvl="1" indent="-176111" defTabSz="1018229">
              <a:buFont typeface="Arial" pitchFamily="34" charset="0"/>
              <a:buChar char="•"/>
            </a:pPr>
            <a:r>
              <a:rPr lang="en-US" sz="1200" dirty="0" smtClean="0">
                <a:cs typeface="Times New Roman" pitchFamily="18" charset="0"/>
              </a:rPr>
              <a:t>Revealing</a:t>
            </a:r>
            <a:r>
              <a:rPr lang="en-US" sz="1200" dirty="0">
                <a:cs typeface="Times New Roman" pitchFamily="18" charset="0"/>
              </a:rPr>
              <a:t>, too tight </a:t>
            </a:r>
            <a:r>
              <a:rPr lang="en-US" sz="1200" dirty="0" smtClean="0">
                <a:cs typeface="Times New Roman" pitchFamily="18" charset="0"/>
              </a:rPr>
              <a:t>clothing</a:t>
            </a:r>
          </a:p>
          <a:p>
            <a:pPr marL="575925" lvl="1" indent="-176111" defTabSz="1018229">
              <a:buFont typeface="Arial" pitchFamily="34" charset="0"/>
              <a:buChar char="•"/>
            </a:pPr>
            <a:r>
              <a:rPr lang="en-US" sz="1200" dirty="0" smtClean="0">
                <a:cs typeface="Times New Roman" pitchFamily="18" charset="0"/>
              </a:rPr>
              <a:t>Shirt straps narrower than 2 inches wide</a:t>
            </a:r>
          </a:p>
          <a:p>
            <a:pPr marL="575925" lvl="1" indent="-176111" defTabSz="1018229">
              <a:buFont typeface="Arial" pitchFamily="34" charset="0"/>
              <a:buChar char="•"/>
            </a:pPr>
            <a:r>
              <a:rPr lang="en-US" sz="1200" dirty="0" smtClean="0">
                <a:cs typeface="Times New Roman" pitchFamily="18" charset="0"/>
              </a:rPr>
              <a:t>Sweat </a:t>
            </a:r>
            <a:r>
              <a:rPr lang="en-US" sz="1200" dirty="0">
                <a:cs typeface="Times New Roman" pitchFamily="18" charset="0"/>
              </a:rPr>
              <a:t>pants, sweatshirts, </a:t>
            </a:r>
            <a:r>
              <a:rPr lang="en-US" sz="1200" dirty="0" smtClean="0">
                <a:cs typeface="Times New Roman" pitchFamily="18" charset="0"/>
              </a:rPr>
              <a:t>T-shirts</a:t>
            </a:r>
          </a:p>
          <a:p>
            <a:pPr marL="575925" lvl="1" indent="-176111" defTabSz="1018229">
              <a:buFont typeface="Arial" pitchFamily="34" charset="0"/>
              <a:buChar char="•"/>
            </a:pPr>
            <a:r>
              <a:rPr lang="en-US" sz="1200" dirty="0" smtClean="0">
                <a:cs typeface="Times New Roman" pitchFamily="18" charset="0"/>
              </a:rPr>
              <a:t>Attire with vulgar, violent or explicit language or images</a:t>
            </a:r>
            <a:endParaRPr lang="en-US" sz="1200" dirty="0">
              <a:cs typeface="Times New Roman" pitchFamily="18" charset="0"/>
            </a:endParaRPr>
          </a:p>
          <a:p>
            <a:pPr marL="575925" lvl="1" indent="-176111" defTabSz="1018229">
              <a:buFont typeface="Arial" pitchFamily="34" charset="0"/>
              <a:buChar char="•"/>
            </a:pPr>
            <a:r>
              <a:rPr lang="en-US" sz="1200" dirty="0">
                <a:cs typeface="Times New Roman" pitchFamily="18" charset="0"/>
              </a:rPr>
              <a:t>Multiple body piercings, hats, bandanas, etc.</a:t>
            </a:r>
          </a:p>
          <a:p>
            <a:pPr marL="575925" lvl="1" indent="-176111" defTabSz="1018229">
              <a:buFont typeface="Arial" pitchFamily="34" charset="0"/>
              <a:buChar char="•"/>
            </a:pPr>
            <a:r>
              <a:rPr lang="en-US" sz="1200" dirty="0" smtClean="0">
                <a:latin typeface="Century Gothic"/>
                <a:cs typeface="Times New Roman" pitchFamily="18" charset="0"/>
              </a:rPr>
              <a:t>No flip-flops </a:t>
            </a:r>
            <a:r>
              <a:rPr lang="en-US" sz="1200" dirty="0">
                <a:latin typeface="Century Gothic"/>
                <a:cs typeface="Times New Roman" pitchFamily="18" charset="0"/>
              </a:rPr>
              <a:t>of any </a:t>
            </a:r>
            <a:r>
              <a:rPr lang="en-US" sz="1200" dirty="0" smtClean="0">
                <a:latin typeface="Century Gothic"/>
                <a:cs typeface="Times New Roman" pitchFamily="18" charset="0"/>
              </a:rPr>
              <a:t>kind</a:t>
            </a:r>
          </a:p>
          <a:p>
            <a:pPr marL="575925" lvl="1" indent="-176111" defTabSz="1018229">
              <a:buFont typeface="Arial" pitchFamily="34" charset="0"/>
              <a:buChar char="•"/>
            </a:pPr>
            <a:r>
              <a:rPr lang="en-US" sz="1200" dirty="0" smtClean="0">
                <a:latin typeface="Century Gothic"/>
                <a:cs typeface="Times New Roman" pitchFamily="18" charset="0"/>
              </a:rPr>
              <a:t>Unkempt attire</a:t>
            </a:r>
            <a:endParaRPr lang="en-US" sz="1200" dirty="0">
              <a:latin typeface="Century Gothic"/>
              <a:cs typeface="Times New Roman" pitchFamily="18" charset="0"/>
            </a:endParaRPr>
          </a:p>
        </p:txBody>
      </p:sp>
      <p:sp>
        <p:nvSpPr>
          <p:cNvPr id="11" name="Rectangle 10"/>
          <p:cNvSpPr/>
          <p:nvPr/>
        </p:nvSpPr>
        <p:spPr>
          <a:xfrm>
            <a:off x="381000" y="3352800"/>
            <a:ext cx="4343400" cy="1247776"/>
          </a:xfrm>
          <a:prstGeom prst="rect">
            <a:avLst/>
          </a:prstGeom>
          <a:solidFill>
            <a:srgbClr val="ACC7E2"/>
          </a:solidFill>
          <a:ln w="22225" cap="flat" cmpd="thickThin" algn="ctr">
            <a:solidFill>
              <a:srgbClr val="0075A2"/>
            </a:solidFill>
            <a:prstDash val="sysDash"/>
          </a:ln>
          <a:effectLst/>
        </p:spPr>
        <p:txBody>
          <a:bodyPr lIns="91387" tIns="45693" rIns="91387" bIns="45693" anchor="ct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effectLst/>
                <a:uLnTx/>
                <a:uFillTx/>
              </a:rPr>
              <a:t>Formal Presentations:</a:t>
            </a:r>
          </a:p>
          <a:p>
            <a:pPr lvl="0" algn="ctr" defTabSz="1018229">
              <a:defRPr/>
            </a:pPr>
            <a:r>
              <a:rPr lang="en-US" kern="0" dirty="0" smtClean="0"/>
              <a:t>Formal Suits (Dark Colored - Black, Navy, Gray) </a:t>
            </a:r>
            <a:r>
              <a:rPr kumimoji="0" lang="en-US" b="0" i="0" u="none" strike="noStrike" kern="0" cap="none" spc="0" normalizeH="0" baseline="0" noProof="0" dirty="0" smtClean="0">
                <a:ln>
                  <a:noFill/>
                </a:ln>
                <a:effectLst/>
                <a:uLnTx/>
                <a:uFillTx/>
              </a:rPr>
              <a:t>&amp; Dress</a:t>
            </a:r>
            <a:r>
              <a:rPr kumimoji="0" lang="en-US" b="0" i="0" u="none" strike="noStrike" kern="0" cap="none" spc="0" normalizeH="0" noProof="0" dirty="0" smtClean="0">
                <a:ln>
                  <a:noFill/>
                </a:ln>
                <a:effectLst/>
                <a:uLnTx/>
                <a:uFillTx/>
              </a:rPr>
              <a:t> Shoes</a:t>
            </a:r>
            <a:endParaRPr kumimoji="0" lang="en-US" b="0" i="0" u="none" strike="noStrike" kern="0" cap="none" spc="0" normalizeH="0" baseline="0" noProof="0" dirty="0">
              <a:ln>
                <a:noFill/>
              </a:ln>
              <a:effectLst/>
              <a:uLnTx/>
              <a:uFillTx/>
            </a:endParaRPr>
          </a:p>
        </p:txBody>
      </p:sp>
      <p:sp>
        <p:nvSpPr>
          <p:cNvPr id="12" name="Rectangle 11"/>
          <p:cNvSpPr/>
          <p:nvPr/>
        </p:nvSpPr>
        <p:spPr>
          <a:xfrm>
            <a:off x="4498848" y="1447800"/>
            <a:ext cx="4568952" cy="2246769"/>
          </a:xfrm>
          <a:prstGeom prst="rect">
            <a:avLst/>
          </a:prstGeom>
        </p:spPr>
        <p:txBody>
          <a:bodyPr wrap="square">
            <a:spAutoFit/>
          </a:bodyPr>
          <a:lstStyle/>
          <a:p>
            <a:pPr algn="ctr"/>
            <a:r>
              <a:rPr lang="en-US" b="1" dirty="0" smtClean="0"/>
              <a:t>Details: Business Casual</a:t>
            </a:r>
            <a:endParaRPr lang="en-US" b="1" dirty="0"/>
          </a:p>
          <a:p>
            <a:pPr marL="685800" lvl="1" indent="-228600">
              <a:spcBef>
                <a:spcPts val="0"/>
              </a:spcBef>
              <a:buSzPct val="85000"/>
              <a:buFont typeface="Wingdings 2"/>
              <a:buChar char=""/>
              <a:defRPr/>
            </a:pPr>
            <a:r>
              <a:rPr lang="en-US" sz="1200" dirty="0"/>
              <a:t>Pants: Khakis or slacks</a:t>
            </a:r>
          </a:p>
          <a:p>
            <a:pPr marL="685800" lvl="1" indent="-228600">
              <a:spcBef>
                <a:spcPts val="0"/>
              </a:spcBef>
              <a:buSzPct val="85000"/>
              <a:buFont typeface="Wingdings 2"/>
              <a:buChar char=""/>
              <a:defRPr/>
            </a:pPr>
            <a:r>
              <a:rPr lang="en-US" sz="1200" dirty="0"/>
              <a:t>Skirts: Appropriate business skirts at/near knee length</a:t>
            </a:r>
          </a:p>
          <a:p>
            <a:pPr marL="685800" lvl="1" indent="-228600">
              <a:spcBef>
                <a:spcPts val="0"/>
              </a:spcBef>
              <a:buSzPct val="85000"/>
              <a:buFont typeface="Wingdings 2"/>
              <a:buChar char=""/>
              <a:defRPr/>
            </a:pPr>
            <a:r>
              <a:rPr lang="en-US" sz="1200" dirty="0"/>
              <a:t>Dresses: Appropriate length (at/near knee) dresses, no spaghetti straps</a:t>
            </a:r>
          </a:p>
          <a:p>
            <a:pPr marL="685800" lvl="1" indent="-228600">
              <a:spcBef>
                <a:spcPts val="0"/>
              </a:spcBef>
              <a:buSzPct val="85000"/>
              <a:buFont typeface="Wingdings 2"/>
              <a:buChar char=""/>
              <a:defRPr/>
            </a:pPr>
            <a:r>
              <a:rPr lang="en-US" sz="1200" dirty="0"/>
              <a:t>Shirt: Collared shirts, polo shirts, blouses, sweaters</a:t>
            </a:r>
          </a:p>
          <a:p>
            <a:pPr marL="685800" lvl="1" indent="-228600">
              <a:spcBef>
                <a:spcPts val="0"/>
              </a:spcBef>
              <a:buSzPct val="85000"/>
              <a:buFont typeface="Wingdings 2"/>
              <a:buChar char=""/>
              <a:defRPr/>
            </a:pPr>
            <a:r>
              <a:rPr lang="en-US" sz="1200" dirty="0"/>
              <a:t>Shoes: Dress shoes (no sandals, no sneakers, no flip flops)</a:t>
            </a:r>
          </a:p>
          <a:p>
            <a:pPr marL="685800" lvl="1" indent="-228600">
              <a:spcBef>
                <a:spcPts val="0"/>
              </a:spcBef>
              <a:buSzPct val="85000"/>
              <a:buFont typeface="Wingdings 2"/>
              <a:buChar char=""/>
              <a:defRPr/>
            </a:pPr>
            <a:r>
              <a:rPr lang="en-US" sz="1200" dirty="0"/>
              <a:t>Accessories &amp; Make Up: Be conservative</a:t>
            </a:r>
          </a:p>
          <a:p>
            <a:pPr marL="685800" indent="-228600"/>
            <a:endParaRPr lang="en-US" sz="1400" dirty="0"/>
          </a:p>
        </p:txBody>
      </p:sp>
    </p:spTree>
    <p:extLst>
      <p:ext uri="{BB962C8B-B14F-4D97-AF65-F5344CB8AC3E}">
        <p14:creationId xmlns:p14="http://schemas.microsoft.com/office/powerpoint/2010/main" val="18842464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2438400" cy="990600"/>
          </a:xfrm>
        </p:spPr>
        <p:txBody>
          <a:bodyPr/>
          <a:lstStyle/>
          <a:p>
            <a:r>
              <a:rPr lang="en-US" dirty="0" smtClean="0"/>
              <a:t>Travel</a:t>
            </a:r>
            <a:endParaRPr lang="en-US" dirty="0"/>
          </a:p>
        </p:txBody>
      </p:sp>
      <p:sp>
        <p:nvSpPr>
          <p:cNvPr id="3" name="Text Placeholder 2"/>
          <p:cNvSpPr>
            <a:spLocks noGrp="1"/>
          </p:cNvSpPr>
          <p:nvPr>
            <p:ph type="body" idx="2"/>
          </p:nvPr>
        </p:nvSpPr>
        <p:spPr/>
        <p:txBody>
          <a:bodyPr>
            <a:normAutofit/>
          </a:bodyPr>
          <a:lstStyle/>
          <a:p>
            <a:r>
              <a:rPr lang="en-US" dirty="0" smtClean="0"/>
              <a:t>Process</a:t>
            </a:r>
          </a:p>
          <a:p>
            <a:r>
              <a:rPr lang="en-US" dirty="0" smtClean="0"/>
              <a:t>Conference</a:t>
            </a:r>
            <a:endParaRPr lang="en-US" dirty="0"/>
          </a:p>
          <a:p>
            <a:r>
              <a:rPr lang="en-US" dirty="0" smtClean="0"/>
              <a:t>Considerations</a:t>
            </a:r>
          </a:p>
          <a:p>
            <a:endParaRPr lang="en-US" dirty="0" smtClean="0"/>
          </a:p>
        </p:txBody>
      </p:sp>
      <p:pic>
        <p:nvPicPr>
          <p:cNvPr id="5" name="Content Placeholder 4"/>
          <p:cNvPicPr>
            <a:picLocks noGrp="1" noChangeAspect="1"/>
          </p:cNvPicPr>
          <p:nvPr>
            <p:ph sz="quarter" idx="1"/>
          </p:nvPr>
        </p:nvPicPr>
        <p:blipFill>
          <a:blip r:embed="rId2" cstate="screen">
            <a:extLst>
              <a:ext uri="{28A0092B-C50C-407E-A947-70E740481C1C}">
                <a14:useLocalDpi xmlns:a14="http://schemas.microsoft.com/office/drawing/2010/main"/>
              </a:ext>
            </a:extLst>
          </a:blip>
          <a:stretch>
            <a:fillRect/>
          </a:stretch>
        </p:blipFill>
        <p:spPr>
          <a:xfrm>
            <a:off x="2895600" y="609600"/>
            <a:ext cx="6096000" cy="5791200"/>
          </a:xfrm>
        </p:spPr>
      </p:pic>
    </p:spTree>
    <p:extLst>
      <p:ext uri="{BB962C8B-B14F-4D97-AF65-F5344CB8AC3E}">
        <p14:creationId xmlns:p14="http://schemas.microsoft.com/office/powerpoint/2010/main" val="1884818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quarter" idx="1"/>
          </p:nvPr>
        </p:nvSpPr>
        <p:spPr>
          <a:xfrm>
            <a:off x="301752" y="1600200"/>
            <a:ext cx="8503920" cy="4724400"/>
          </a:xfrm>
        </p:spPr>
        <p:txBody>
          <a:bodyPr>
            <a:noAutofit/>
          </a:bodyPr>
          <a:lstStyle/>
          <a:p>
            <a:pPr>
              <a:spcBef>
                <a:spcPts val="0"/>
              </a:spcBef>
              <a:spcAft>
                <a:spcPts val="1200"/>
              </a:spcAft>
            </a:pPr>
            <a:r>
              <a:rPr lang="en-US" sz="1400" dirty="0" smtClean="0"/>
              <a:t>DEVELOP is fortunate to be able to provide travel opportunities to its participants. This travel is a privilege and should be treated as such. </a:t>
            </a:r>
            <a:endParaRPr lang="en-US" sz="1400" dirty="0"/>
          </a:p>
          <a:p>
            <a:pPr>
              <a:spcBef>
                <a:spcPts val="0"/>
              </a:spcBef>
              <a:spcAft>
                <a:spcPts val="1200"/>
              </a:spcAft>
            </a:pPr>
            <a:r>
              <a:rPr lang="en-US" sz="1400" dirty="0"/>
              <a:t>There are many considerations involved: relevance to ASP/DEVELOP, funding availability, </a:t>
            </a:r>
            <a:r>
              <a:rPr lang="en-US" sz="1400" dirty="0" smtClean="0"/>
              <a:t>liability, and perceptions - </a:t>
            </a:r>
            <a:r>
              <a:rPr lang="en-US" sz="1400" dirty="0"/>
              <a:t>just to name a </a:t>
            </a:r>
            <a:r>
              <a:rPr lang="en-US" sz="1400" dirty="0" smtClean="0"/>
              <a:t>few.</a:t>
            </a:r>
            <a:endParaRPr lang="en-US" sz="1400" dirty="0"/>
          </a:p>
          <a:p>
            <a:pPr>
              <a:spcBef>
                <a:spcPts val="0"/>
              </a:spcBef>
              <a:spcAft>
                <a:spcPts val="1200"/>
              </a:spcAft>
            </a:pPr>
            <a:r>
              <a:rPr lang="en-US" sz="1400" dirty="0" smtClean="0"/>
              <a:t>If your node has an opportunity to present work at a conference or meeting, meet with partners, conduct field work, etc., reach out to the NPO to discuss details and gain approvals. </a:t>
            </a:r>
            <a:endParaRPr lang="en-US" sz="1400" dirty="0"/>
          </a:p>
          <a:p>
            <a:pPr>
              <a:spcBef>
                <a:spcPts val="0"/>
              </a:spcBef>
              <a:spcAft>
                <a:spcPts val="1200"/>
              </a:spcAft>
            </a:pPr>
            <a:r>
              <a:rPr lang="en-US" sz="1400" dirty="0" smtClean="0"/>
              <a:t>This process is for ANY travel relating to DEVELOP or involving DEVELOP project work, whether or not it is funded by DEVELOP.</a:t>
            </a:r>
          </a:p>
          <a:p>
            <a:pPr>
              <a:spcBef>
                <a:spcPts val="0"/>
              </a:spcBef>
              <a:spcAft>
                <a:spcPts val="1200"/>
              </a:spcAft>
            </a:pPr>
            <a:r>
              <a:rPr lang="en-US" sz="1400" dirty="0" smtClean="0"/>
              <a:t>Leveraged travel is great! We highly recommend seeking out opportunities to increase the amount of travel by your node, however leveraged travel must go through the same process as funded travel.</a:t>
            </a:r>
          </a:p>
          <a:p>
            <a:pPr>
              <a:spcBef>
                <a:spcPts val="0"/>
              </a:spcBef>
              <a:spcAft>
                <a:spcPts val="1200"/>
              </a:spcAft>
            </a:pPr>
            <a:r>
              <a:rPr lang="en-US" sz="1400" dirty="0" smtClean="0"/>
              <a:t>Each node is given an annual travel pot of $2k. There is no rollover between years of unused funds. </a:t>
            </a:r>
          </a:p>
          <a:p>
            <a:pPr>
              <a:spcBef>
                <a:spcPts val="0"/>
              </a:spcBef>
              <a:spcAft>
                <a:spcPts val="1200"/>
              </a:spcAft>
            </a:pPr>
            <a:r>
              <a:rPr lang="en-US" sz="1400" dirty="0" smtClean="0"/>
              <a:t>International travel is only allowed in </a:t>
            </a:r>
            <a:r>
              <a:rPr lang="en-US" sz="1400" u="sng" dirty="0" smtClean="0"/>
              <a:t>rare cases </a:t>
            </a:r>
            <a:r>
              <a:rPr lang="en-US" sz="1400" dirty="0" smtClean="0"/>
              <a:t>and only when </a:t>
            </a:r>
            <a:r>
              <a:rPr lang="en-US" sz="1400" u="sng" dirty="0" smtClean="0"/>
              <a:t>approved by NPO and NASA’s Office of International and Interagency Affairs</a:t>
            </a:r>
            <a:r>
              <a:rPr lang="en-US" sz="1400" dirty="0" smtClean="0"/>
              <a:t>. Contact NPO immediately with any potential opportunities, so we can make sure proper policies and procedures are followed.</a:t>
            </a:r>
            <a:endParaRPr lang="en-US" sz="1400" dirty="0"/>
          </a:p>
          <a:p>
            <a:pPr>
              <a:spcBef>
                <a:spcPts val="0"/>
              </a:spcBef>
              <a:spcAft>
                <a:spcPts val="1200"/>
              </a:spcAft>
            </a:pPr>
            <a:endParaRPr lang="en-US" sz="1600" dirty="0"/>
          </a:p>
          <a:p>
            <a:pPr>
              <a:spcBef>
                <a:spcPts val="0"/>
              </a:spcBef>
              <a:spcAft>
                <a:spcPts val="1200"/>
              </a:spcAft>
            </a:pPr>
            <a:endParaRPr lang="en-US" sz="1600" dirty="0"/>
          </a:p>
        </p:txBody>
      </p:sp>
    </p:spTree>
    <p:extLst>
      <p:ext uri="{BB962C8B-B14F-4D97-AF65-F5344CB8AC3E}">
        <p14:creationId xmlns:p14="http://schemas.microsoft.com/office/powerpoint/2010/main" val="29812471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for Requesting Travel</a:t>
            </a:r>
            <a:endParaRPr lang="en-US" dirty="0"/>
          </a:p>
        </p:txBody>
      </p:sp>
      <p:sp>
        <p:nvSpPr>
          <p:cNvPr id="3" name="Content Placeholder 2"/>
          <p:cNvSpPr>
            <a:spLocks noGrp="1"/>
          </p:cNvSpPr>
          <p:nvPr>
            <p:ph sz="quarter" idx="1"/>
          </p:nvPr>
        </p:nvSpPr>
        <p:spPr>
          <a:xfrm>
            <a:off x="301752" y="1447800"/>
            <a:ext cx="8503920" cy="4797552"/>
          </a:xfrm>
        </p:spPr>
        <p:txBody>
          <a:bodyPr>
            <a:noAutofit/>
          </a:bodyPr>
          <a:lstStyle/>
          <a:p>
            <a:pPr marL="342900" indent="-342900">
              <a:spcBef>
                <a:spcPts val="0"/>
              </a:spcBef>
              <a:buFont typeface="+mj-lt"/>
              <a:buAutoNum type="arabicPeriod"/>
            </a:pPr>
            <a:r>
              <a:rPr lang="en-US" sz="1600" dirty="0" smtClean="0"/>
              <a:t>Contact NPO about interest (include a cost estimate)</a:t>
            </a:r>
          </a:p>
          <a:p>
            <a:pPr lvl="1">
              <a:spcBef>
                <a:spcPts val="0"/>
              </a:spcBef>
            </a:pPr>
            <a:r>
              <a:rPr lang="en-US" sz="1200" dirty="0" smtClean="0"/>
              <a:t>Email Karen and Lauren if there is an event or activity your node is interested in participating in</a:t>
            </a:r>
          </a:p>
          <a:p>
            <a:pPr lvl="1">
              <a:spcBef>
                <a:spcPts val="0"/>
              </a:spcBef>
            </a:pPr>
            <a:r>
              <a:rPr lang="en-US" sz="1200" dirty="0" smtClean="0"/>
              <a:t>Include a cost estimate (if DEVELOP funding is being requested) or mention if it’s a leveraged opportunity</a:t>
            </a:r>
          </a:p>
          <a:p>
            <a:pPr marL="342900" indent="-342900">
              <a:spcBef>
                <a:spcPts val="1200"/>
              </a:spcBef>
              <a:buFont typeface="+mj-lt"/>
              <a:buAutoNum type="arabicPeriod"/>
            </a:pPr>
            <a:r>
              <a:rPr lang="en-US" sz="1600" dirty="0" smtClean="0"/>
              <a:t>NPO reviews</a:t>
            </a:r>
          </a:p>
          <a:p>
            <a:pPr lvl="1">
              <a:spcBef>
                <a:spcPts val="0"/>
              </a:spcBef>
            </a:pPr>
            <a:r>
              <a:rPr lang="en-US" sz="1200" dirty="0" smtClean="0"/>
              <a:t>NPO takes into consideration:</a:t>
            </a:r>
          </a:p>
          <a:p>
            <a:pPr lvl="2">
              <a:spcBef>
                <a:spcPts val="0"/>
              </a:spcBef>
            </a:pPr>
            <a:r>
              <a:rPr lang="en-US" sz="1100" dirty="0" smtClean="0"/>
              <a:t>Is the travel relevant to NASA’s Applied Sciences Program &amp; DEVELOP?</a:t>
            </a:r>
          </a:p>
          <a:p>
            <a:pPr lvl="2">
              <a:spcBef>
                <a:spcPts val="0"/>
              </a:spcBef>
            </a:pPr>
            <a:r>
              <a:rPr lang="en-US" sz="1100" dirty="0" smtClean="0"/>
              <a:t>Is the travel essential and/or necessary (as compared to discretionary or preferable)?</a:t>
            </a:r>
          </a:p>
          <a:p>
            <a:pPr lvl="2">
              <a:spcBef>
                <a:spcPts val="0"/>
              </a:spcBef>
            </a:pPr>
            <a:r>
              <a:rPr lang="en-US" sz="1100" dirty="0" smtClean="0"/>
              <a:t>Does the travel contribute to the DEVELOP’s core mission (and thus NASA’s core mission)?</a:t>
            </a:r>
          </a:p>
          <a:p>
            <a:pPr lvl="2">
              <a:spcBef>
                <a:spcPts val="0"/>
              </a:spcBef>
            </a:pPr>
            <a:r>
              <a:rPr lang="en-US" sz="1100" dirty="0" smtClean="0"/>
              <a:t>Is the participant traveling substantially involved with the purpose of the trip?</a:t>
            </a:r>
          </a:p>
          <a:p>
            <a:pPr lvl="2">
              <a:spcBef>
                <a:spcPts val="0"/>
              </a:spcBef>
            </a:pPr>
            <a:r>
              <a:rPr lang="en-US" sz="1100" dirty="0" smtClean="0"/>
              <a:t>Are there any alternative methods of participating (e.g. phone, video conference, or pre-recorded video message)?</a:t>
            </a:r>
          </a:p>
          <a:p>
            <a:pPr lvl="2">
              <a:spcBef>
                <a:spcPts val="0"/>
              </a:spcBef>
            </a:pPr>
            <a:r>
              <a:rPr lang="en-US" sz="1100" dirty="0" smtClean="0"/>
              <a:t>If all the above are met, is there funding available in the node’s travel pot?</a:t>
            </a:r>
          </a:p>
          <a:p>
            <a:pPr marL="339725" indent="-339725">
              <a:spcBef>
                <a:spcPts val="1200"/>
              </a:spcBef>
              <a:buFont typeface="+mj-lt"/>
              <a:buAutoNum type="arabicPeriod"/>
            </a:pPr>
            <a:r>
              <a:rPr lang="en-US" sz="1600" dirty="0" smtClean="0"/>
              <a:t>If approval is given, travel forms &amp; presentation materials will be requested:</a:t>
            </a:r>
          </a:p>
          <a:p>
            <a:pPr lvl="1">
              <a:spcBef>
                <a:spcPts val="0"/>
              </a:spcBef>
            </a:pPr>
            <a:r>
              <a:rPr lang="en-US" sz="1200" dirty="0" smtClean="0"/>
              <a:t>Trip request &amp; conference justification form (if travel is to a conference)</a:t>
            </a:r>
          </a:p>
          <a:p>
            <a:pPr lvl="1">
              <a:spcBef>
                <a:spcPts val="0"/>
              </a:spcBef>
            </a:pPr>
            <a:r>
              <a:rPr lang="en-US" sz="1200" dirty="0" smtClean="0"/>
              <a:t>Any posters, presentations, or other content that would be presented </a:t>
            </a:r>
          </a:p>
          <a:p>
            <a:pPr marL="342900" indent="-342900">
              <a:spcBef>
                <a:spcPts val="1200"/>
              </a:spcBef>
              <a:buFont typeface="+mj-lt"/>
              <a:buAutoNum type="arabicPeriod"/>
            </a:pPr>
            <a:r>
              <a:rPr lang="en-US" sz="1600" dirty="0" smtClean="0"/>
              <a:t>Once travel forms are received, NPO will input travelers into NCTS and content into export control</a:t>
            </a:r>
          </a:p>
          <a:p>
            <a:pPr marL="342900" indent="-342900">
              <a:spcBef>
                <a:spcPts val="1200"/>
              </a:spcBef>
              <a:buFont typeface="+mj-lt"/>
              <a:buAutoNum type="arabicPeriod"/>
            </a:pPr>
            <a:r>
              <a:rPr lang="en-US" sz="1600" dirty="0" smtClean="0"/>
              <a:t>When approvals are received, travel arrangements will be made by DEVELOP (or if leveraged travel, by funder/participant)</a:t>
            </a:r>
          </a:p>
          <a:p>
            <a:pPr marL="342900" indent="-342900">
              <a:spcBef>
                <a:spcPts val="1200"/>
              </a:spcBef>
              <a:buFont typeface="+mj-lt"/>
              <a:buAutoNum type="arabicPeriod"/>
            </a:pPr>
            <a:r>
              <a:rPr lang="en-US" sz="1600" dirty="0" smtClean="0"/>
              <a:t>Travel happens!</a:t>
            </a:r>
          </a:p>
          <a:p>
            <a:pPr marL="342900" indent="-342900">
              <a:spcBef>
                <a:spcPts val="0"/>
              </a:spcBef>
              <a:spcAft>
                <a:spcPts val="1200"/>
              </a:spcAft>
              <a:buFont typeface="+mj-lt"/>
              <a:buAutoNum type="arabicPeriod"/>
            </a:pPr>
            <a:endParaRPr lang="en-US" sz="1600" dirty="0" smtClean="0"/>
          </a:p>
          <a:p>
            <a:pPr>
              <a:spcBef>
                <a:spcPts val="0"/>
              </a:spcBef>
              <a:spcAft>
                <a:spcPts val="1200"/>
              </a:spcAft>
            </a:pPr>
            <a:endParaRPr lang="en-US" sz="1600" dirty="0"/>
          </a:p>
          <a:p>
            <a:pPr>
              <a:spcBef>
                <a:spcPts val="0"/>
              </a:spcBef>
              <a:spcAft>
                <a:spcPts val="1200"/>
              </a:spcAft>
            </a:pPr>
            <a:endParaRPr lang="en-US" sz="1600" dirty="0"/>
          </a:p>
          <a:p>
            <a:pPr>
              <a:spcBef>
                <a:spcPts val="0"/>
              </a:spcBef>
              <a:spcAft>
                <a:spcPts val="1200"/>
              </a:spcAft>
            </a:pPr>
            <a:endParaRPr lang="en-US" sz="1600" dirty="0"/>
          </a:p>
        </p:txBody>
      </p:sp>
    </p:spTree>
    <p:extLst>
      <p:ext uri="{BB962C8B-B14F-4D97-AF65-F5344CB8AC3E}">
        <p14:creationId xmlns:p14="http://schemas.microsoft.com/office/powerpoint/2010/main" val="5769640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22789" y="1447800"/>
            <a:ext cx="1065161" cy="990600"/>
          </a:xfrm>
          <a:prstGeom prst="rect">
            <a:avLst/>
          </a:prstGeom>
        </p:spPr>
      </p:pic>
      <p:sp>
        <p:nvSpPr>
          <p:cNvPr id="2" name="Title 1"/>
          <p:cNvSpPr>
            <a:spLocks noGrp="1"/>
          </p:cNvSpPr>
          <p:nvPr>
            <p:ph type="title"/>
          </p:nvPr>
        </p:nvSpPr>
        <p:spPr/>
        <p:txBody>
          <a:bodyPr/>
          <a:lstStyle/>
          <a:p>
            <a:r>
              <a:rPr lang="en-US" dirty="0" smtClean="0"/>
              <a:t>Considerations</a:t>
            </a:r>
            <a:endParaRPr lang="en-US" dirty="0"/>
          </a:p>
        </p:txBody>
      </p:sp>
      <p:sp>
        <p:nvSpPr>
          <p:cNvPr id="3" name="Content Placeholder 2"/>
          <p:cNvSpPr>
            <a:spLocks noGrp="1"/>
          </p:cNvSpPr>
          <p:nvPr>
            <p:ph sz="quarter" idx="1"/>
          </p:nvPr>
        </p:nvSpPr>
        <p:spPr>
          <a:xfrm>
            <a:off x="301752" y="1295400"/>
            <a:ext cx="8503920" cy="5105400"/>
          </a:xfrm>
        </p:spPr>
        <p:txBody>
          <a:bodyPr>
            <a:noAutofit/>
          </a:bodyPr>
          <a:lstStyle/>
          <a:p>
            <a:pPr>
              <a:spcBef>
                <a:spcPts val="0"/>
              </a:spcBef>
              <a:spcAft>
                <a:spcPts val="600"/>
              </a:spcAft>
            </a:pPr>
            <a:r>
              <a:rPr lang="en-US" sz="1600" dirty="0"/>
              <a:t>Communication is key</a:t>
            </a:r>
          </a:p>
          <a:p>
            <a:pPr>
              <a:spcBef>
                <a:spcPts val="0"/>
              </a:spcBef>
              <a:spcAft>
                <a:spcPts val="600"/>
              </a:spcAft>
            </a:pPr>
            <a:r>
              <a:rPr lang="en-US" sz="1600" dirty="0" smtClean="0"/>
              <a:t>Travel </a:t>
            </a:r>
            <a:r>
              <a:rPr lang="en-US" sz="1600" dirty="0"/>
              <a:t>is a privilege, use it as a reward to your participants who go above and </a:t>
            </a:r>
            <a:r>
              <a:rPr lang="en-US" sz="1600" dirty="0" smtClean="0"/>
              <a:t>beyond</a:t>
            </a:r>
          </a:p>
          <a:p>
            <a:pPr>
              <a:spcBef>
                <a:spcPts val="0"/>
              </a:spcBef>
              <a:spcAft>
                <a:spcPts val="600"/>
              </a:spcAft>
            </a:pPr>
            <a:r>
              <a:rPr lang="en-US" sz="1600" dirty="0" smtClean="0"/>
              <a:t>Work within your node travel budget</a:t>
            </a:r>
            <a:endParaRPr lang="en-US" sz="1600" dirty="0"/>
          </a:p>
          <a:p>
            <a:pPr>
              <a:spcBef>
                <a:spcPts val="0"/>
              </a:spcBef>
              <a:spcAft>
                <a:spcPts val="600"/>
              </a:spcAft>
            </a:pPr>
            <a:r>
              <a:rPr lang="en-US" sz="1600" dirty="0"/>
              <a:t>Always take into account perceptions - due to sequestration and other anti-federal govt. sentiments, </a:t>
            </a:r>
            <a:r>
              <a:rPr lang="en-US" sz="1600" dirty="0" smtClean="0"/>
              <a:t>DEVELOP must </a:t>
            </a:r>
            <a:r>
              <a:rPr lang="en-US" sz="1600" dirty="0"/>
              <a:t>be diligent </a:t>
            </a:r>
            <a:r>
              <a:rPr lang="en-US" sz="1600" dirty="0" smtClean="0"/>
              <a:t>that </a:t>
            </a:r>
            <a:r>
              <a:rPr lang="en-US" sz="1600" dirty="0"/>
              <a:t>all travel is relevant, essential, and approved</a:t>
            </a:r>
          </a:p>
          <a:p>
            <a:pPr>
              <a:spcBef>
                <a:spcPts val="0"/>
              </a:spcBef>
              <a:spcAft>
                <a:spcPts val="600"/>
              </a:spcAft>
            </a:pPr>
            <a:r>
              <a:rPr lang="en-US" sz="1600" dirty="0"/>
              <a:t>Approval process can be slow depending on specifics (ex. AGU Fall </a:t>
            </a:r>
            <a:r>
              <a:rPr lang="en-US" sz="1600" dirty="0" smtClean="0"/>
              <a:t>Meeting)</a:t>
            </a:r>
            <a:endParaRPr lang="en-US" sz="1600" dirty="0"/>
          </a:p>
          <a:p>
            <a:pPr>
              <a:spcBef>
                <a:spcPts val="0"/>
              </a:spcBef>
              <a:spcAft>
                <a:spcPts val="600"/>
              </a:spcAft>
            </a:pPr>
            <a:r>
              <a:rPr lang="en-US" sz="1600" dirty="0" smtClean="0"/>
              <a:t>If for some reason a traveler wants to change their travel arrangements, contact NPO first!</a:t>
            </a:r>
          </a:p>
          <a:p>
            <a:pPr lvl="1">
              <a:spcBef>
                <a:spcPts val="0"/>
              </a:spcBef>
              <a:spcAft>
                <a:spcPts val="600"/>
              </a:spcAft>
            </a:pPr>
            <a:r>
              <a:rPr lang="en-US" sz="1400" dirty="0" smtClean="0"/>
              <a:t>Plane tickets cannot be transferred to someone else, so if a traveler backs out last minute for some reason there is no remedy - make sure before arrangements are made that the person is serious and able to go</a:t>
            </a:r>
            <a:endParaRPr lang="en-US" sz="1400" dirty="0"/>
          </a:p>
          <a:p>
            <a:r>
              <a:rPr lang="en-US" sz="1600" dirty="0" smtClean="0"/>
              <a:t>The CL should coordinate </a:t>
            </a:r>
            <a:r>
              <a:rPr lang="en-US" sz="1600" dirty="0"/>
              <a:t>the creation, collection and review of all conference materials – don’t forget everything </a:t>
            </a:r>
            <a:r>
              <a:rPr lang="en-US" sz="1600" dirty="0" smtClean="0"/>
              <a:t>must </a:t>
            </a:r>
            <a:r>
              <a:rPr lang="en-US" sz="1600" dirty="0"/>
              <a:t>go through export </a:t>
            </a:r>
            <a:r>
              <a:rPr lang="en-US" sz="1600" dirty="0" smtClean="0"/>
              <a:t>control!</a:t>
            </a:r>
            <a:endParaRPr lang="en-US" sz="1600" dirty="0"/>
          </a:p>
          <a:p>
            <a:r>
              <a:rPr lang="en-US" sz="1600" b="1" dirty="0" smtClean="0"/>
              <a:t>What is ok to fund out of travel pot? </a:t>
            </a:r>
            <a:r>
              <a:rPr lang="en-US" sz="1400" dirty="0" smtClean="0"/>
              <a:t>Conference travel, NASA meetings, close out events, meetings with partners (local), local field work (data collected should be used in project in a meaningful way), visiting nearby nodes, etc.</a:t>
            </a:r>
          </a:p>
        </p:txBody>
      </p:sp>
    </p:spTree>
    <p:extLst>
      <p:ext uri="{BB962C8B-B14F-4D97-AF65-F5344CB8AC3E}">
        <p14:creationId xmlns:p14="http://schemas.microsoft.com/office/powerpoint/2010/main" val="26423764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Selections</a:t>
            </a:r>
            <a:endParaRPr lang="en-US" dirty="0"/>
          </a:p>
        </p:txBody>
      </p:sp>
      <p:sp>
        <p:nvSpPr>
          <p:cNvPr id="3" name="Text Placeholder 2"/>
          <p:cNvSpPr>
            <a:spLocks noGrp="1"/>
          </p:cNvSpPr>
          <p:nvPr>
            <p:ph type="body" idx="2"/>
          </p:nvPr>
        </p:nvSpPr>
        <p:spPr/>
        <p:txBody>
          <a:bodyPr>
            <a:normAutofit/>
          </a:bodyPr>
          <a:lstStyle/>
          <a:p>
            <a:r>
              <a:rPr lang="en-US" dirty="0"/>
              <a:t>Application Review</a:t>
            </a:r>
          </a:p>
          <a:p>
            <a:r>
              <a:rPr lang="en-US" dirty="0"/>
              <a:t>Interviews</a:t>
            </a:r>
          </a:p>
          <a:p>
            <a:r>
              <a:rPr lang="en-US" dirty="0"/>
              <a:t>Selections</a:t>
            </a:r>
          </a:p>
          <a:p>
            <a:r>
              <a:rPr lang="en-US" dirty="0" smtClean="0"/>
              <a:t>Timelines</a:t>
            </a:r>
          </a:p>
          <a:p>
            <a:r>
              <a:rPr lang="en-US" dirty="0" smtClean="0"/>
              <a:t>Handling PII</a:t>
            </a:r>
          </a:p>
        </p:txBody>
      </p:sp>
      <p:pic>
        <p:nvPicPr>
          <p:cNvPr id="5" name="Content Placeholder 4"/>
          <p:cNvPicPr>
            <a:picLocks noGrp="1" noChangeAspect="1"/>
          </p:cNvPicPr>
          <p:nvPr>
            <p:ph sz="quarter" idx="1"/>
          </p:nvPr>
        </p:nvPicPr>
        <p:blipFill rotWithShape="1">
          <a:blip r:embed="rId2" cstate="screen">
            <a:extLst>
              <a:ext uri="{28A0092B-C50C-407E-A947-70E740481C1C}">
                <a14:useLocalDpi xmlns:a14="http://schemas.microsoft.com/office/drawing/2010/main"/>
              </a:ext>
            </a:extLst>
          </a:blip>
          <a:srcRect/>
          <a:stretch/>
        </p:blipFill>
        <p:spPr>
          <a:xfrm>
            <a:off x="2895600" y="609601"/>
            <a:ext cx="6096000" cy="5791199"/>
          </a:xfrm>
        </p:spPr>
      </p:pic>
    </p:spTree>
    <p:extLst>
      <p:ext uri="{BB962C8B-B14F-4D97-AF65-F5344CB8AC3E}">
        <p14:creationId xmlns:p14="http://schemas.microsoft.com/office/powerpoint/2010/main" val="16835054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Process</a:t>
            </a:r>
            <a:endParaRPr lang="en-US" dirty="0"/>
          </a:p>
        </p:txBody>
      </p:sp>
      <p:sp>
        <p:nvSpPr>
          <p:cNvPr id="3" name="Content Placeholder 2"/>
          <p:cNvSpPr>
            <a:spLocks noGrp="1"/>
          </p:cNvSpPr>
          <p:nvPr>
            <p:ph sz="quarter" idx="1"/>
          </p:nvPr>
        </p:nvSpPr>
        <p:spPr>
          <a:xfrm>
            <a:off x="301752" y="1524000"/>
            <a:ext cx="8503920" cy="4797552"/>
          </a:xfrm>
        </p:spPr>
        <p:txBody>
          <a:bodyPr>
            <a:normAutofit fontScale="77500" lnSpcReduction="20000"/>
          </a:bodyPr>
          <a:lstStyle/>
          <a:p>
            <a:r>
              <a:rPr lang="en-US" dirty="0" smtClean="0"/>
              <a:t>Getting elevated privileges in online app system</a:t>
            </a:r>
          </a:p>
          <a:p>
            <a:pPr lvl="1"/>
            <a:r>
              <a:rPr lang="en-US" sz="2000" dirty="0" smtClean="0"/>
              <a:t>You will be elevation to a “Location POC” and will then be able to review applications for your location</a:t>
            </a:r>
          </a:p>
          <a:p>
            <a:r>
              <a:rPr lang="en-US" dirty="0"/>
              <a:t>Running query, downloading </a:t>
            </a:r>
            <a:r>
              <a:rPr lang="en-US" dirty="0" smtClean="0"/>
              <a:t>spreadsheet &amp; PDFs</a:t>
            </a:r>
            <a:endParaRPr lang="en-US" dirty="0"/>
          </a:p>
          <a:p>
            <a:pPr lvl="1"/>
            <a:r>
              <a:rPr lang="en-US" dirty="0"/>
              <a:t>Use your location’s acronym to find your </a:t>
            </a:r>
            <a:r>
              <a:rPr lang="en-US" dirty="0" smtClean="0"/>
              <a:t>candidates</a:t>
            </a:r>
            <a:endParaRPr lang="en-US" dirty="0"/>
          </a:p>
          <a:p>
            <a:pPr lvl="1"/>
            <a:r>
              <a:rPr lang="en-US" dirty="0"/>
              <a:t>Click the CSV or XLS orange buttons to download </a:t>
            </a:r>
            <a:r>
              <a:rPr lang="en-US" dirty="0" smtClean="0"/>
              <a:t>spreadsheet</a:t>
            </a:r>
          </a:p>
          <a:p>
            <a:pPr lvl="1"/>
            <a:r>
              <a:rPr lang="en-US" dirty="0" smtClean="0"/>
              <a:t>The spreadsheet automatically created will have PII content, to make it so you can store the file on your computer, do these steps:</a:t>
            </a:r>
          </a:p>
          <a:p>
            <a:pPr lvl="2"/>
            <a:r>
              <a:rPr lang="en-US" dirty="0" smtClean="0"/>
              <a:t>Delete </a:t>
            </a:r>
            <a:r>
              <a:rPr lang="en-US" dirty="0"/>
              <a:t>street, city, &amp; zip </a:t>
            </a:r>
            <a:r>
              <a:rPr lang="en-US" dirty="0" smtClean="0"/>
              <a:t>columns or password </a:t>
            </a:r>
            <a:r>
              <a:rPr lang="en-US" dirty="0"/>
              <a:t>protect the spreadsheet</a:t>
            </a:r>
            <a:r>
              <a:rPr lang="en-US" dirty="0" smtClean="0"/>
              <a:t> </a:t>
            </a:r>
          </a:p>
          <a:p>
            <a:pPr lvl="2"/>
            <a:r>
              <a:rPr lang="en-US" dirty="0" smtClean="0"/>
              <a:t>Delete the original file (including clearing the trash folder) at end of same computer Reviewing apps</a:t>
            </a:r>
          </a:p>
          <a:p>
            <a:pPr lvl="1"/>
            <a:r>
              <a:rPr lang="en-US" sz="2000" dirty="0" smtClean="0"/>
              <a:t>Review all “Completed” and “Submitted”</a:t>
            </a:r>
          </a:p>
          <a:p>
            <a:pPr lvl="1"/>
            <a:r>
              <a:rPr lang="en-US" sz="2000" dirty="0" smtClean="0"/>
              <a:t>Eligibility:</a:t>
            </a:r>
          </a:p>
          <a:p>
            <a:pPr lvl="2"/>
            <a:r>
              <a:rPr lang="en-US" sz="1800" dirty="0" smtClean="0"/>
              <a:t>Candidates must have 3.0 GPA recent or cumulative, if both GPAs are under 3.0 they should only be considered for a volunteer position</a:t>
            </a:r>
          </a:p>
          <a:p>
            <a:pPr lvl="2"/>
            <a:r>
              <a:rPr lang="en-US" sz="1800" dirty="0" smtClean="0"/>
              <a:t>18 or older &amp; citizenship </a:t>
            </a:r>
          </a:p>
          <a:p>
            <a:pPr lvl="1"/>
            <a:r>
              <a:rPr lang="en-US" dirty="0" smtClean="0">
                <a:solidFill>
                  <a:schemeClr val="tx1"/>
                </a:solidFill>
              </a:rPr>
              <a:t>You can download individual PDFs, however they contain PII so you cannot email them to advisors or anyone else and must delete or password protect them</a:t>
            </a:r>
            <a:endParaRPr lang="en-US" dirty="0"/>
          </a:p>
          <a:p>
            <a:pPr lvl="1"/>
            <a:r>
              <a:rPr lang="en-US" dirty="0" smtClean="0">
                <a:solidFill>
                  <a:schemeClr val="tx1"/>
                </a:solidFill>
              </a:rPr>
              <a:t>Do not email PII materials</a:t>
            </a:r>
          </a:p>
        </p:txBody>
      </p:sp>
    </p:spTree>
    <p:extLst>
      <p:ext uri="{BB962C8B-B14F-4D97-AF65-F5344CB8AC3E}">
        <p14:creationId xmlns:p14="http://schemas.microsoft.com/office/powerpoint/2010/main" val="30446248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Interviews</a:t>
            </a:r>
            <a:endParaRPr lang="en-US" dirty="0"/>
          </a:p>
        </p:txBody>
      </p:sp>
      <p:sp>
        <p:nvSpPr>
          <p:cNvPr id="3" name="Content Placeholder 2"/>
          <p:cNvSpPr>
            <a:spLocks noGrp="1"/>
          </p:cNvSpPr>
          <p:nvPr>
            <p:ph sz="quarter" idx="1"/>
          </p:nvPr>
        </p:nvSpPr>
        <p:spPr>
          <a:xfrm>
            <a:off x="301752" y="1527048"/>
            <a:ext cx="8503920" cy="4873752"/>
          </a:xfrm>
        </p:spPr>
        <p:txBody>
          <a:bodyPr>
            <a:normAutofit fontScale="70000" lnSpcReduction="20000"/>
          </a:bodyPr>
          <a:lstStyle/>
          <a:p>
            <a:r>
              <a:rPr lang="en-US" dirty="0" smtClean="0"/>
              <a:t>Selecting who to interview</a:t>
            </a:r>
          </a:p>
          <a:p>
            <a:pPr lvl="1"/>
            <a:r>
              <a:rPr lang="en-US" dirty="0" smtClean="0"/>
              <a:t>Can be all or a select group</a:t>
            </a:r>
          </a:p>
          <a:p>
            <a:pPr lvl="1"/>
            <a:r>
              <a:rPr lang="en-US" dirty="0" smtClean="0"/>
              <a:t>Must provide justification to NPO of who wasn’t interviewed – should be fair, logical, and </a:t>
            </a:r>
            <a:r>
              <a:rPr lang="en-US" dirty="0" smtClean="0"/>
              <a:t>non-discriminatory</a:t>
            </a:r>
          </a:p>
          <a:p>
            <a:pPr lvl="1"/>
            <a:r>
              <a:rPr lang="en-US" dirty="0" smtClean="0"/>
              <a:t>Returners - out of respect for returners who are currently at your node, you should select them for an interview</a:t>
            </a:r>
            <a:endParaRPr lang="en-US" dirty="0" smtClean="0"/>
          </a:p>
          <a:p>
            <a:pPr>
              <a:spcBef>
                <a:spcPts val="1200"/>
              </a:spcBef>
            </a:pPr>
            <a:r>
              <a:rPr lang="en-US" dirty="0" smtClean="0"/>
              <a:t>Scheduling interviews</a:t>
            </a:r>
          </a:p>
          <a:p>
            <a:pPr lvl="1"/>
            <a:r>
              <a:rPr lang="en-US" dirty="0" smtClean="0"/>
              <a:t>Template email is available </a:t>
            </a:r>
          </a:p>
          <a:p>
            <a:pPr lvl="1"/>
            <a:r>
              <a:rPr lang="en-US" dirty="0" smtClean="0"/>
              <a:t>Be sure to BCC candidates if you are emailing all at one time</a:t>
            </a:r>
          </a:p>
          <a:p>
            <a:pPr>
              <a:spcBef>
                <a:spcPts val="1200"/>
              </a:spcBef>
            </a:pPr>
            <a:r>
              <a:rPr lang="en-US" dirty="0" smtClean="0"/>
              <a:t>Conducting interviews</a:t>
            </a:r>
          </a:p>
          <a:p>
            <a:pPr lvl="1"/>
            <a:r>
              <a:rPr lang="en-US" dirty="0" smtClean="0"/>
              <a:t>Phone, video, or in-person</a:t>
            </a:r>
          </a:p>
          <a:p>
            <a:pPr lvl="1"/>
            <a:r>
              <a:rPr lang="en-US" dirty="0" smtClean="0"/>
              <a:t>Interviews can last 20 minutes to one hour, typically</a:t>
            </a:r>
          </a:p>
          <a:p>
            <a:pPr lvl="1"/>
            <a:r>
              <a:rPr lang="en-US" dirty="0" smtClean="0"/>
              <a:t>Interview questions provided by NPO for new &amp; returning candidates</a:t>
            </a:r>
          </a:p>
          <a:p>
            <a:pPr lvl="1"/>
            <a:r>
              <a:rPr lang="en-US" dirty="0" smtClean="0"/>
              <a:t>At least two DEVELOP representatives involved in all interviews – someone from NPO can join if needed</a:t>
            </a:r>
          </a:p>
          <a:p>
            <a:pPr lvl="1"/>
            <a:r>
              <a:rPr lang="en-US" dirty="0" smtClean="0"/>
              <a:t>You can’t </a:t>
            </a:r>
            <a:r>
              <a:rPr lang="en-US" dirty="0"/>
              <a:t>ask age or nationality in application or interview, however you can ask: “Do you meet the eligibility requirements of being at least 18 by the start of the term?”, “Do you meet the eligibility requirement of being a US citizen</a:t>
            </a:r>
            <a:r>
              <a:rPr lang="en-US" dirty="0" smtClean="0"/>
              <a:t>?”)</a:t>
            </a:r>
          </a:p>
          <a:p>
            <a:pPr lvl="1"/>
            <a:r>
              <a:rPr lang="en-US" dirty="0" smtClean="0"/>
              <a:t>Be careful in communication timelines as there can be delays</a:t>
            </a:r>
            <a:endParaRPr lang="en-US" dirty="0"/>
          </a:p>
          <a:p>
            <a:endParaRPr lang="en-US" dirty="0"/>
          </a:p>
        </p:txBody>
      </p:sp>
    </p:spTree>
    <p:extLst>
      <p:ext uri="{BB962C8B-B14F-4D97-AF65-F5344CB8AC3E}">
        <p14:creationId xmlns:p14="http://schemas.microsoft.com/office/powerpoint/2010/main" val="2833653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ASP’s Capacity Building Program</a:t>
            </a:r>
            <a:endParaRPr lang="en-US" dirty="0"/>
          </a:p>
        </p:txBody>
      </p:sp>
      <p:sp>
        <p:nvSpPr>
          <p:cNvPr id="4" name="Rounded Rectangle 3"/>
          <p:cNvSpPr/>
          <p:nvPr/>
        </p:nvSpPr>
        <p:spPr>
          <a:xfrm>
            <a:off x="5405392" y="2621280"/>
            <a:ext cx="3433808" cy="2026920"/>
          </a:xfrm>
          <a:prstGeom prst="roundRect">
            <a:avLst>
              <a:gd name="adj" fmla="val 5968"/>
            </a:avLst>
          </a:prstGeom>
          <a:solidFill>
            <a:schemeClr val="accent6">
              <a:lumMod val="50000"/>
            </a:schemeClr>
          </a:solidFill>
          <a:ln w="635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Woody Turne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674308" y="3067697"/>
            <a:ext cx="914400" cy="1097280"/>
          </a:xfrm>
          <a:prstGeom prst="rect">
            <a:avLst/>
          </a:prstGeom>
          <a:noFill/>
          <a:ln w="9525">
            <a:solidFill>
              <a:schemeClr val="accent1">
                <a:shade val="50000"/>
              </a:schemeClr>
            </a:solidFill>
            <a:miter lim="800000"/>
            <a:headEnd/>
            <a:tailEnd/>
          </a:ln>
          <a:effectLst>
            <a:outerShdw blurRad="50800" dist="38100" dir="2700000" algn="tl" rotWithShape="0">
              <a:prstClr val="black">
                <a:alpha val="40000"/>
              </a:prstClr>
            </a:outerShdw>
          </a:effectLst>
        </p:spPr>
      </p:pic>
      <p:pic>
        <p:nvPicPr>
          <p:cNvPr id="6" name="Picture 4" descr="Bradley Door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67317" y="3067697"/>
            <a:ext cx="914400" cy="1097280"/>
          </a:xfrm>
          <a:prstGeom prst="rect">
            <a:avLst/>
          </a:prstGeom>
          <a:noFill/>
          <a:ln w="9525">
            <a:solidFill>
              <a:schemeClr val="accent1">
                <a:shade val="50000"/>
              </a:schemeClr>
            </a:solidFill>
            <a:miter lim="800000"/>
            <a:headEnd/>
            <a:tailEnd/>
          </a:ln>
          <a:effectLst>
            <a:outerShdw blurRad="50800" dist="38100" dir="2700000" algn="tl" rotWithShape="0">
              <a:prstClr val="black">
                <a:alpha val="40000"/>
              </a:prstClr>
            </a:outerShdw>
          </a:effectLst>
        </p:spPr>
      </p:pic>
      <p:sp>
        <p:nvSpPr>
          <p:cNvPr id="8" name="TextBox 8"/>
          <p:cNvSpPr txBox="1">
            <a:spLocks noChangeArrowheads="1"/>
          </p:cNvSpPr>
          <p:nvPr/>
        </p:nvSpPr>
        <p:spPr bwMode="auto">
          <a:xfrm>
            <a:off x="5529218" y="4164977"/>
            <a:ext cx="990598"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Ana Prados</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ARSET</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NASA Goddard</a:t>
            </a:r>
          </a:p>
        </p:txBody>
      </p:sp>
      <p:sp>
        <p:nvSpPr>
          <p:cNvPr id="9" name="TextBox 9"/>
          <p:cNvSpPr txBox="1">
            <a:spLocks noChangeArrowheads="1"/>
          </p:cNvSpPr>
          <p:nvPr/>
        </p:nvSpPr>
        <p:spPr bwMode="auto">
          <a:xfrm>
            <a:off x="6674308" y="4164977"/>
            <a:ext cx="910754"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Mike Ruiz</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DEVELOP</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NASA Langley</a:t>
            </a:r>
          </a:p>
        </p:txBody>
      </p:sp>
      <p:sp>
        <p:nvSpPr>
          <p:cNvPr id="11" name="TextBox 12"/>
          <p:cNvSpPr txBox="1">
            <a:spLocks noChangeArrowheads="1"/>
          </p:cNvSpPr>
          <p:nvPr/>
        </p:nvSpPr>
        <p:spPr bwMode="auto">
          <a:xfrm>
            <a:off x="7776044" y="4164977"/>
            <a:ext cx="910756"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Dan Irwin</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SERVIR</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NASA Marshall</a:t>
            </a:r>
          </a:p>
        </p:txBody>
      </p:sp>
      <p:pic>
        <p:nvPicPr>
          <p:cNvPr id="12" name="Picture 14" descr="R.Eckman.bmp"/>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72400" y="3067697"/>
            <a:ext cx="914400" cy="1097280"/>
          </a:xfrm>
          <a:prstGeom prst="rect">
            <a:avLst/>
          </a:prstGeom>
          <a:noFill/>
          <a:ln w="9525">
            <a:solidFill>
              <a:schemeClr val="accent1">
                <a:shade val="50000"/>
              </a:schemeClr>
            </a:solidFill>
            <a:miter lim="800000"/>
            <a:headEnd/>
            <a:tailEnd/>
          </a:ln>
          <a:effectLst>
            <a:outerShdw blurRad="50800" dist="38100" dir="2700000" algn="tl" rotWithShape="0">
              <a:prstClr val="black">
                <a:alpha val="40000"/>
              </a:prstClr>
            </a:outerShdw>
          </a:effectLst>
        </p:spPr>
      </p:pic>
      <p:sp>
        <p:nvSpPr>
          <p:cNvPr id="13" name="TextBox 21"/>
          <p:cNvSpPr txBox="1">
            <a:spLocks noChangeArrowheads="1"/>
          </p:cNvSpPr>
          <p:nvPr/>
        </p:nvSpPr>
        <p:spPr bwMode="auto">
          <a:xfrm>
            <a:off x="5386342" y="2653508"/>
            <a:ext cx="3300458" cy="369332"/>
          </a:xfrm>
          <a:prstGeom prst="rect">
            <a:avLst/>
          </a:prstGeom>
          <a:noFill/>
          <a:ln w="9525">
            <a:noFill/>
            <a:miter lim="800000"/>
            <a:headEnd/>
            <a:tailEnd/>
          </a:ln>
        </p:spPr>
        <p:txBody>
          <a:bodyPr wrap="square" anchor="ctr">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rgbClr val="FFFFFF"/>
                </a:solidFill>
                <a:effectLst/>
                <a:uLnTx/>
                <a:uFillTx/>
                <a:latin typeface="Century Gothic"/>
                <a:cs typeface="Arial" pitchFamily="34" charset="0"/>
              </a:rPr>
              <a:t>CBP Element</a:t>
            </a:r>
            <a:r>
              <a:rPr lang="en-US" b="1" kern="0" dirty="0" smtClean="0">
                <a:solidFill>
                  <a:srgbClr val="FFFFFF"/>
                </a:solidFill>
                <a:latin typeface="Century Gothic"/>
                <a:cs typeface="Arial" pitchFamily="34" charset="0"/>
              </a:rPr>
              <a:t> Leads</a:t>
            </a:r>
            <a:endParaRPr kumimoji="0" lang="en-US" b="1" i="0" u="none" strike="noStrike" kern="0" cap="none" spc="0" normalizeH="0" baseline="0" noProof="0" dirty="0">
              <a:ln>
                <a:noFill/>
              </a:ln>
              <a:solidFill>
                <a:srgbClr val="FFFFFF"/>
              </a:solidFill>
              <a:effectLst/>
              <a:uLnTx/>
              <a:uFillTx/>
              <a:latin typeface="Century Gothic"/>
              <a:cs typeface="Arial" pitchFamily="34" charset="0"/>
            </a:endParaRPr>
          </a:p>
        </p:txBody>
      </p:sp>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7854925" y="1088413"/>
            <a:ext cx="984275" cy="1342194"/>
          </a:xfrm>
          <a:prstGeom prst="rect">
            <a:avLst/>
          </a:prstGeom>
          <a:ln w="28575" cmpd="sng">
            <a:noFill/>
          </a:ln>
        </p:spPr>
      </p:pic>
      <p:sp>
        <p:nvSpPr>
          <p:cNvPr id="15" name="TextBox 19"/>
          <p:cNvSpPr txBox="1">
            <a:spLocks noChangeArrowheads="1"/>
          </p:cNvSpPr>
          <p:nvPr/>
        </p:nvSpPr>
        <p:spPr bwMode="auto">
          <a:xfrm>
            <a:off x="6324600" y="1676400"/>
            <a:ext cx="1496797" cy="469359"/>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3366"/>
                </a:solidFill>
                <a:effectLst/>
                <a:uLnTx/>
                <a:uFillTx/>
                <a:latin typeface="Century Gothic"/>
                <a:cs typeface="Arial" pitchFamily="34" charset="0"/>
              </a:rPr>
              <a:t>Nancy Searby</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smtClean="0">
                <a:ln>
                  <a:noFill/>
                </a:ln>
                <a:solidFill>
                  <a:srgbClr val="003366"/>
                </a:solidFill>
                <a:effectLst/>
                <a:uLnTx/>
                <a:uFillTx/>
                <a:latin typeface="Century Gothic"/>
                <a:cs typeface="Arial" pitchFamily="34" charset="0"/>
              </a:rPr>
              <a:t>Program Manager</a:t>
            </a:r>
            <a:endParaRPr kumimoji="0" lang="en-US" sz="1050" b="0" i="1" u="none" strike="noStrike" kern="0" cap="none" spc="0" normalizeH="0" baseline="0" noProof="0" dirty="0">
              <a:ln>
                <a:noFill/>
              </a:ln>
              <a:solidFill>
                <a:srgbClr val="003366"/>
              </a:solidFill>
              <a:effectLst/>
              <a:uLnTx/>
              <a:uFillTx/>
              <a:latin typeface="Century Gothic"/>
              <a:cs typeface="Arial" pitchFamily="34" charset="0"/>
            </a:endParaRPr>
          </a:p>
        </p:txBody>
      </p:sp>
      <p:sp>
        <p:nvSpPr>
          <p:cNvPr id="16" name="TextBox 15"/>
          <p:cNvSpPr txBox="1"/>
          <p:nvPr/>
        </p:nvSpPr>
        <p:spPr>
          <a:xfrm>
            <a:off x="152400" y="4802594"/>
            <a:ext cx="2562386" cy="1369606"/>
          </a:xfrm>
          <a:prstGeom prst="rect">
            <a:avLst/>
          </a:prstGeom>
          <a:noFill/>
        </p:spPr>
        <p:txBody>
          <a:bodyPr wrap="square" rtlCol="0">
            <a:spAutoFit/>
          </a:bodyPr>
          <a:lstStyle/>
          <a:p>
            <a:pPr algn="ctr" fontAlgn="base">
              <a:spcAft>
                <a:spcPts val="600"/>
              </a:spcAft>
              <a:buClr>
                <a:schemeClr val="tx1">
                  <a:lumMod val="75000"/>
                </a:schemeClr>
              </a:buClr>
            </a:pPr>
            <a:r>
              <a:rPr lang="en-US" sz="2400" b="1" dirty="0" smtClean="0">
                <a:solidFill>
                  <a:srgbClr val="003366"/>
                </a:solidFill>
                <a:latin typeface="Century Gothic" panose="020F0302020204030204"/>
              </a:rPr>
              <a:t>ARSET </a:t>
            </a:r>
            <a:endParaRPr lang="en-US" b="1" dirty="0" smtClean="0">
              <a:solidFill>
                <a:srgbClr val="003366"/>
              </a:solidFill>
              <a:latin typeface="Century Gothic" panose="020F0302020204030204"/>
            </a:endParaRPr>
          </a:p>
          <a:p>
            <a:pPr algn="ctr" fontAlgn="base">
              <a:spcAft>
                <a:spcPts val="600"/>
              </a:spcAft>
              <a:buClr>
                <a:schemeClr val="tx1">
                  <a:lumMod val="75000"/>
                </a:schemeClr>
              </a:buClr>
            </a:pPr>
            <a:r>
              <a:rPr lang="en-US" dirty="0" smtClean="0">
                <a:solidFill>
                  <a:schemeClr val="tx1">
                    <a:lumMod val="75000"/>
                  </a:schemeClr>
                </a:solidFill>
              </a:rPr>
              <a:t>Online </a:t>
            </a:r>
            <a:r>
              <a:rPr lang="en-US" dirty="0">
                <a:solidFill>
                  <a:schemeClr val="tx1">
                    <a:lumMod val="75000"/>
                  </a:schemeClr>
                </a:solidFill>
              </a:rPr>
              <a:t>and hands-on NASA remote sensing </a:t>
            </a:r>
            <a:r>
              <a:rPr lang="en-US" dirty="0" smtClean="0">
                <a:solidFill>
                  <a:schemeClr val="tx1">
                    <a:lumMod val="75000"/>
                  </a:schemeClr>
                </a:solidFill>
              </a:rPr>
              <a:t>training</a:t>
            </a:r>
            <a:endParaRPr lang="en-US" dirty="0">
              <a:solidFill>
                <a:schemeClr val="tx1">
                  <a:lumMod val="75000"/>
                </a:schemeClr>
              </a:solidFill>
            </a:endParaRPr>
          </a:p>
        </p:txBody>
      </p:sp>
      <p:sp>
        <p:nvSpPr>
          <p:cNvPr id="17" name="Content Placeholder 1"/>
          <p:cNvSpPr txBox="1">
            <a:spLocks/>
          </p:cNvSpPr>
          <p:nvPr/>
        </p:nvSpPr>
        <p:spPr>
          <a:xfrm>
            <a:off x="231838" y="1612731"/>
            <a:ext cx="4987863" cy="21972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u="none" strike="noStrike" kern="1200" cap="none" spc="0" normalizeH="0" baseline="0" noProof="0" dirty="0" smtClean="0">
                <a:ln>
                  <a:noFill/>
                </a:ln>
                <a:solidFill>
                  <a:schemeClr val="tx1">
                    <a:lumMod val="75000"/>
                  </a:schemeClr>
                </a:solidFill>
                <a:effectLst/>
                <a:uLnTx/>
                <a:uFillTx/>
                <a:ea typeface="+mn-ea"/>
                <a:cs typeface="+mn-cs"/>
              </a:rPr>
              <a:t>Engages current and future decision makers in a spectrum of activities to improve skills and capabilities in the United</a:t>
            </a:r>
            <a:r>
              <a:rPr kumimoji="0" lang="en-US" sz="1800" u="none" strike="noStrike" kern="1200" cap="none" spc="0" normalizeH="0" noProof="0" dirty="0" smtClean="0">
                <a:ln>
                  <a:noFill/>
                </a:ln>
                <a:solidFill>
                  <a:schemeClr val="tx1">
                    <a:lumMod val="75000"/>
                  </a:schemeClr>
                </a:solidFill>
                <a:effectLst/>
                <a:uLnTx/>
                <a:uFillTx/>
                <a:ea typeface="+mn-ea"/>
                <a:cs typeface="+mn-cs"/>
              </a:rPr>
              <a:t> States and developing countries to access and apply NASA Earth science.</a:t>
            </a: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aseline="0" dirty="0">
              <a:solidFill>
                <a:schemeClr val="tx1">
                  <a:lumMod val="75000"/>
                </a:schemeClr>
              </a:solidFill>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u="none" strike="noStrike" kern="1200" cap="none" spc="0" normalizeH="0" noProof="0" dirty="0" smtClean="0">
                <a:ln>
                  <a:noFill/>
                </a:ln>
                <a:solidFill>
                  <a:schemeClr val="tx1">
                    <a:lumMod val="75000"/>
                  </a:schemeClr>
                </a:solidFill>
                <a:effectLst/>
                <a:uLnTx/>
                <a:uFillTx/>
                <a:ea typeface="+mn-ea"/>
                <a:cs typeface="+mn-cs"/>
              </a:rPr>
              <a:t>Three elements: ARSET, DEVELOP, SERVIR</a:t>
            </a: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aseline="0" dirty="0" smtClean="0">
                <a:solidFill>
                  <a:schemeClr val="tx1">
                    <a:lumMod val="75000"/>
                  </a:schemeClr>
                </a:solidFill>
              </a:rPr>
              <a:t>(GOMI recently graduated)</a:t>
            </a:r>
            <a:endParaRPr kumimoji="0" lang="en-US" sz="1800" u="none" strike="noStrike" kern="1200" cap="none" spc="0" normalizeH="0" baseline="0" noProof="0" dirty="0">
              <a:ln>
                <a:noFill/>
              </a:ln>
              <a:solidFill>
                <a:schemeClr val="tx1">
                  <a:lumMod val="75000"/>
                </a:schemeClr>
              </a:solidFill>
              <a:effectLst/>
              <a:uLnTx/>
              <a:uFillTx/>
              <a:ea typeface="+mn-ea"/>
              <a:cs typeface="+mn-cs"/>
            </a:endParaRPr>
          </a:p>
        </p:txBody>
      </p:sp>
      <p:sp>
        <p:nvSpPr>
          <p:cNvPr id="21" name="TextBox 20"/>
          <p:cNvSpPr txBox="1"/>
          <p:nvPr/>
        </p:nvSpPr>
        <p:spPr>
          <a:xfrm>
            <a:off x="2866105" y="4802594"/>
            <a:ext cx="3248210" cy="1369606"/>
          </a:xfrm>
          <a:prstGeom prst="rect">
            <a:avLst/>
          </a:prstGeom>
          <a:noFill/>
        </p:spPr>
        <p:txBody>
          <a:bodyPr wrap="square" rtlCol="0">
            <a:spAutoFit/>
          </a:bodyPr>
          <a:lstStyle/>
          <a:p>
            <a:pPr algn="ctr" fontAlgn="base">
              <a:spcAft>
                <a:spcPts val="600"/>
              </a:spcAft>
              <a:buClr>
                <a:schemeClr val="tx1">
                  <a:lumMod val="75000"/>
                </a:schemeClr>
              </a:buClr>
            </a:pPr>
            <a:r>
              <a:rPr lang="en-US" sz="2400" b="1" dirty="0" smtClean="0">
                <a:solidFill>
                  <a:srgbClr val="003366"/>
                </a:solidFill>
                <a:latin typeface="Century Gothic" panose="020F0302020204030204"/>
              </a:rPr>
              <a:t>DEVELOP </a:t>
            </a:r>
            <a:endParaRPr lang="en-US" b="1" dirty="0" smtClean="0">
              <a:solidFill>
                <a:srgbClr val="003366"/>
              </a:solidFill>
              <a:latin typeface="Century Gothic" panose="020F0302020204030204"/>
            </a:endParaRPr>
          </a:p>
          <a:p>
            <a:pPr algn="ctr" fontAlgn="base">
              <a:spcAft>
                <a:spcPts val="600"/>
              </a:spcAft>
              <a:buClr>
                <a:schemeClr val="tx1">
                  <a:lumMod val="75000"/>
                </a:schemeClr>
              </a:buClr>
            </a:pPr>
            <a:r>
              <a:rPr lang="en-US" dirty="0" smtClean="0">
                <a:solidFill>
                  <a:schemeClr val="tx1">
                    <a:lumMod val="75000"/>
                  </a:schemeClr>
                </a:solidFill>
              </a:rPr>
              <a:t>Dual workforce </a:t>
            </a:r>
            <a:r>
              <a:rPr lang="en-US" dirty="0">
                <a:solidFill>
                  <a:schemeClr val="tx1">
                    <a:lumMod val="75000"/>
                  </a:schemeClr>
                </a:solidFill>
              </a:rPr>
              <a:t>capacity building using collaborative feasibility </a:t>
            </a:r>
            <a:r>
              <a:rPr lang="en-US" dirty="0" smtClean="0">
                <a:solidFill>
                  <a:schemeClr val="tx1">
                    <a:lumMod val="75000"/>
                  </a:schemeClr>
                </a:solidFill>
              </a:rPr>
              <a:t>projects</a:t>
            </a:r>
            <a:endParaRPr lang="en-US" dirty="0">
              <a:solidFill>
                <a:schemeClr val="tx1">
                  <a:lumMod val="75000"/>
                </a:schemeClr>
              </a:solidFill>
            </a:endParaRPr>
          </a:p>
        </p:txBody>
      </p:sp>
      <p:sp>
        <p:nvSpPr>
          <p:cNvPr id="22" name="TextBox 21"/>
          <p:cNvSpPr txBox="1"/>
          <p:nvPr/>
        </p:nvSpPr>
        <p:spPr>
          <a:xfrm>
            <a:off x="6010645" y="4802594"/>
            <a:ext cx="2935357" cy="1369606"/>
          </a:xfrm>
          <a:prstGeom prst="rect">
            <a:avLst/>
          </a:prstGeom>
          <a:noFill/>
        </p:spPr>
        <p:txBody>
          <a:bodyPr wrap="square" rtlCol="0">
            <a:spAutoFit/>
          </a:bodyPr>
          <a:lstStyle/>
          <a:p>
            <a:pPr algn="ctr" fontAlgn="base">
              <a:spcAft>
                <a:spcPts val="600"/>
              </a:spcAft>
              <a:buClr>
                <a:schemeClr val="tx1">
                  <a:lumMod val="75000"/>
                </a:schemeClr>
              </a:buClr>
            </a:pPr>
            <a:r>
              <a:rPr lang="en-US" sz="2400" b="1" dirty="0" smtClean="0">
                <a:solidFill>
                  <a:srgbClr val="003366"/>
                </a:solidFill>
                <a:latin typeface="Century Gothic" panose="020F0302020204030204"/>
              </a:rPr>
              <a:t>SERVIR </a:t>
            </a:r>
            <a:endParaRPr lang="en-US" b="1" dirty="0" smtClean="0">
              <a:solidFill>
                <a:srgbClr val="003366"/>
              </a:solidFill>
              <a:latin typeface="Century Gothic" panose="020F0302020204030204"/>
            </a:endParaRPr>
          </a:p>
          <a:p>
            <a:pPr algn="ctr" fontAlgn="base">
              <a:buClr>
                <a:schemeClr val="tx1">
                  <a:lumMod val="75000"/>
                </a:schemeClr>
              </a:buClr>
            </a:pPr>
            <a:r>
              <a:rPr lang="en-US" dirty="0" smtClean="0">
                <a:solidFill>
                  <a:schemeClr val="tx1">
                    <a:lumMod val="75000"/>
                  </a:schemeClr>
                </a:solidFill>
              </a:rPr>
              <a:t>Building international </a:t>
            </a:r>
            <a:r>
              <a:rPr lang="en-US" dirty="0">
                <a:solidFill>
                  <a:schemeClr val="tx1">
                    <a:lumMod val="75000"/>
                  </a:schemeClr>
                </a:solidFill>
              </a:rPr>
              <a:t>capacity </a:t>
            </a:r>
            <a:r>
              <a:rPr lang="en-US" dirty="0" smtClean="0">
                <a:solidFill>
                  <a:schemeClr val="tx1">
                    <a:lumMod val="75000"/>
                  </a:schemeClr>
                </a:solidFill>
              </a:rPr>
              <a:t>in </a:t>
            </a:r>
          </a:p>
          <a:p>
            <a:pPr algn="ctr" fontAlgn="base">
              <a:buClr>
                <a:schemeClr val="tx1">
                  <a:lumMod val="75000"/>
                </a:schemeClr>
              </a:buClr>
            </a:pPr>
            <a:r>
              <a:rPr lang="en-US" dirty="0" smtClean="0">
                <a:solidFill>
                  <a:schemeClr val="tx1">
                    <a:lumMod val="75000"/>
                  </a:schemeClr>
                </a:solidFill>
              </a:rPr>
              <a:t>developing countries</a:t>
            </a:r>
            <a:endParaRPr lang="en-US" dirty="0">
              <a:solidFill>
                <a:schemeClr val="tx1">
                  <a:lumMod val="75000"/>
                </a:schemeClr>
              </a:solidFill>
            </a:endParaRPr>
          </a:p>
        </p:txBody>
      </p:sp>
    </p:spTree>
    <p:extLst>
      <p:ext uri="{BB962C8B-B14F-4D97-AF65-F5344CB8AC3E}">
        <p14:creationId xmlns:p14="http://schemas.microsoft.com/office/powerpoint/2010/main" val="29776690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Selections</a:t>
            </a:r>
            <a:endParaRPr lang="en-US" dirty="0"/>
          </a:p>
        </p:txBody>
      </p:sp>
      <p:sp>
        <p:nvSpPr>
          <p:cNvPr id="3" name="Content Placeholder 2"/>
          <p:cNvSpPr>
            <a:spLocks noGrp="1"/>
          </p:cNvSpPr>
          <p:nvPr>
            <p:ph sz="quarter" idx="1"/>
          </p:nvPr>
        </p:nvSpPr>
        <p:spPr>
          <a:xfrm>
            <a:off x="301752" y="1527048"/>
            <a:ext cx="8503920" cy="4873752"/>
          </a:xfrm>
        </p:spPr>
        <p:txBody>
          <a:bodyPr>
            <a:normAutofit fontScale="62500" lnSpcReduction="20000"/>
          </a:bodyPr>
          <a:lstStyle/>
          <a:p>
            <a:r>
              <a:rPr lang="en-US" dirty="0" smtClean="0"/>
              <a:t>Making selections</a:t>
            </a:r>
          </a:p>
          <a:p>
            <a:pPr lvl="1"/>
            <a:r>
              <a:rPr lang="en-US" dirty="0" smtClean="0"/>
              <a:t>NPO will provide projected number of participants for upcoming term – this will be the number of “accepted” candidates you can select</a:t>
            </a:r>
          </a:p>
          <a:p>
            <a:pPr lvl="1"/>
            <a:r>
              <a:rPr lang="en-US" dirty="0" smtClean="0"/>
              <a:t>Have a list of alternates in the event your initial candidates don’t all accept</a:t>
            </a:r>
          </a:p>
          <a:p>
            <a:pPr lvl="1"/>
            <a:r>
              <a:rPr lang="en-US" dirty="0" smtClean="0"/>
              <a:t>Have your node’s advisor/mentor sign off on the selections</a:t>
            </a:r>
          </a:p>
          <a:p>
            <a:pPr lvl="1"/>
            <a:r>
              <a:rPr lang="en-US" dirty="0" smtClean="0"/>
              <a:t>Send your suggested list to Karen &amp; Lauren (coping your advisor/mentor) along with list not being accepted &amp; your justifications.</a:t>
            </a:r>
          </a:p>
          <a:p>
            <a:pPr lvl="1"/>
            <a:r>
              <a:rPr lang="en-US" dirty="0" smtClean="0"/>
              <a:t>NPO will review and confirm with you before candidates are notified</a:t>
            </a:r>
          </a:p>
          <a:p>
            <a:endParaRPr lang="en-US" dirty="0" smtClean="0">
              <a:solidFill>
                <a:srgbClr val="FF0000"/>
              </a:solidFill>
            </a:endParaRPr>
          </a:p>
          <a:p>
            <a:r>
              <a:rPr lang="en-US" dirty="0" smtClean="0">
                <a:solidFill>
                  <a:schemeClr val="tx1"/>
                </a:solidFill>
              </a:rPr>
              <a:t>Considerations</a:t>
            </a:r>
          </a:p>
          <a:p>
            <a:pPr lvl="1"/>
            <a:r>
              <a:rPr lang="en-US" dirty="0" smtClean="0"/>
              <a:t>Don’t ever inform candidate they were/weren’t selected – must come from NPO</a:t>
            </a:r>
          </a:p>
          <a:p>
            <a:pPr lvl="1"/>
            <a:r>
              <a:rPr lang="en-US" dirty="0" smtClean="0"/>
              <a:t>We want people that contribute to the program, but also consider people that gain more from the program - were all about building capacity!</a:t>
            </a:r>
          </a:p>
          <a:p>
            <a:pPr lvl="1"/>
            <a:endParaRPr lang="en-US" dirty="0" smtClean="0"/>
          </a:p>
          <a:p>
            <a:r>
              <a:rPr lang="en-US" dirty="0" smtClean="0"/>
              <a:t>Notification process</a:t>
            </a:r>
          </a:p>
          <a:p>
            <a:pPr lvl="1"/>
            <a:r>
              <a:rPr lang="en-US" dirty="0" smtClean="0"/>
              <a:t>Karen notifies all submitted/completed applications whether they are accepted or not accepted</a:t>
            </a:r>
          </a:p>
          <a:p>
            <a:pPr lvl="1"/>
            <a:r>
              <a:rPr lang="en-US" dirty="0" smtClean="0"/>
              <a:t>Those prospective participants have a specific period in which to respond &amp; accept their position</a:t>
            </a:r>
          </a:p>
          <a:p>
            <a:pPr lvl="1"/>
            <a:r>
              <a:rPr lang="en-US" dirty="0" smtClean="0"/>
              <a:t>Those that accept will have a deadline to submit their work schedule to you – be sure these are within set office hours, include lunch breaks (at least 30 minutes), hours add up correctly and weekly total is included</a:t>
            </a:r>
          </a:p>
          <a:p>
            <a:endParaRPr lang="en-US" dirty="0"/>
          </a:p>
        </p:txBody>
      </p:sp>
    </p:spTree>
    <p:extLst>
      <p:ext uri="{BB962C8B-B14F-4D97-AF65-F5344CB8AC3E}">
        <p14:creationId xmlns:p14="http://schemas.microsoft.com/office/powerpoint/2010/main" val="16550814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Personnel Management</a:t>
            </a:r>
            <a:endParaRPr lang="en-US" dirty="0"/>
          </a:p>
        </p:txBody>
      </p:sp>
      <p:sp>
        <p:nvSpPr>
          <p:cNvPr id="3" name="Text Placeholder 2"/>
          <p:cNvSpPr>
            <a:spLocks noGrp="1"/>
          </p:cNvSpPr>
          <p:nvPr>
            <p:ph type="body" idx="2"/>
          </p:nvPr>
        </p:nvSpPr>
        <p:spPr/>
        <p:txBody>
          <a:bodyPr>
            <a:normAutofit/>
          </a:bodyPr>
          <a:lstStyle/>
          <a:p>
            <a:r>
              <a:rPr lang="en-US" dirty="0" smtClean="0"/>
              <a:t>Team Morale</a:t>
            </a:r>
          </a:p>
          <a:p>
            <a:r>
              <a:rPr lang="en-US" dirty="0" smtClean="0"/>
              <a:t>Personality Typing</a:t>
            </a:r>
          </a:p>
          <a:p>
            <a:r>
              <a:rPr lang="en-US" dirty="0" smtClean="0"/>
              <a:t>Performance Reviews</a:t>
            </a:r>
          </a:p>
          <a:p>
            <a:r>
              <a:rPr lang="en-US" dirty="0" smtClean="0"/>
              <a:t>Progression &amp; Delegation</a:t>
            </a:r>
          </a:p>
          <a:p>
            <a:r>
              <a:rPr lang="en-US" dirty="0" smtClean="0"/>
              <a:t>Succession Planning</a:t>
            </a:r>
          </a:p>
          <a:p>
            <a:r>
              <a:rPr lang="en-US" dirty="0" smtClean="0"/>
              <a:t>Fellows</a:t>
            </a:r>
          </a:p>
          <a:p>
            <a:r>
              <a:rPr lang="en-US" dirty="0" smtClean="0"/>
              <a:t>Advisors</a:t>
            </a:r>
          </a:p>
          <a:p>
            <a:r>
              <a:rPr lang="en-US" dirty="0" smtClean="0"/>
              <a:t>Dealing w/Issues</a:t>
            </a:r>
          </a:p>
          <a:p>
            <a:endParaRPr lang="en-US" dirty="0" smtClean="0"/>
          </a:p>
        </p:txBody>
      </p:sp>
      <p:pic>
        <p:nvPicPr>
          <p:cNvPr id="5" name="Content Placeholder 4"/>
          <p:cNvPicPr>
            <a:picLocks noGrp="1" noChangeAspect="1"/>
          </p:cNvPicPr>
          <p:nvPr>
            <p:ph sz="quarter" idx="1"/>
          </p:nvPr>
        </p:nvPicPr>
        <p:blipFill>
          <a:blip r:embed="rId2" cstate="screen">
            <a:extLst>
              <a:ext uri="{28A0092B-C50C-407E-A947-70E740481C1C}">
                <a14:useLocalDpi xmlns:a14="http://schemas.microsoft.com/office/drawing/2010/main"/>
              </a:ext>
            </a:extLst>
          </a:blip>
          <a:stretch>
            <a:fillRect/>
          </a:stretch>
        </p:blipFill>
        <p:spPr>
          <a:xfrm>
            <a:off x="2895600" y="609600"/>
            <a:ext cx="6096000" cy="5791200"/>
          </a:xfrm>
        </p:spPr>
      </p:pic>
    </p:spTree>
    <p:extLst>
      <p:ext uri="{BB962C8B-B14F-4D97-AF65-F5344CB8AC3E}">
        <p14:creationId xmlns:p14="http://schemas.microsoft.com/office/powerpoint/2010/main" val="23589165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Morale &amp; Dynamic</a:t>
            </a:r>
            <a:endParaRPr lang="en-US" dirty="0"/>
          </a:p>
        </p:txBody>
      </p:sp>
      <p:sp>
        <p:nvSpPr>
          <p:cNvPr id="3" name="Content Placeholder 2"/>
          <p:cNvSpPr>
            <a:spLocks noGrp="1"/>
          </p:cNvSpPr>
          <p:nvPr>
            <p:ph sz="quarter" idx="1"/>
          </p:nvPr>
        </p:nvSpPr>
        <p:spPr>
          <a:xfrm>
            <a:off x="301752" y="1527048"/>
            <a:ext cx="6861048" cy="4572000"/>
          </a:xfrm>
        </p:spPr>
        <p:txBody>
          <a:bodyPr>
            <a:normAutofit fontScale="77500" lnSpcReduction="20000"/>
          </a:bodyPr>
          <a:lstStyle/>
          <a:p>
            <a:pPr marL="0" indent="0">
              <a:buNone/>
            </a:pPr>
            <a:r>
              <a:rPr lang="en-US" b="1" dirty="0"/>
              <a:t>Team Building</a:t>
            </a:r>
          </a:p>
          <a:p>
            <a:r>
              <a:rPr lang="en-US" sz="2800" dirty="0"/>
              <a:t>Set the team dynamic for your location</a:t>
            </a:r>
          </a:p>
          <a:p>
            <a:r>
              <a:rPr lang="en-US" sz="2800" dirty="0"/>
              <a:t>Lead team building exercises &amp; planning of activities</a:t>
            </a:r>
          </a:p>
          <a:p>
            <a:r>
              <a:rPr lang="en-US" sz="2800" dirty="0"/>
              <a:t>Ensure that project teams are functioning well</a:t>
            </a:r>
          </a:p>
          <a:p>
            <a:r>
              <a:rPr lang="en-US" sz="2800" dirty="0"/>
              <a:t>Make everyone as comfortable as you can!</a:t>
            </a:r>
          </a:p>
          <a:p>
            <a:pPr marL="0" lvl="0" indent="0">
              <a:buClr>
                <a:srgbClr val="3F3F3F"/>
              </a:buClr>
              <a:buNone/>
            </a:pPr>
            <a:endParaRPr lang="en-US" b="1" dirty="0"/>
          </a:p>
          <a:p>
            <a:pPr marL="0" lvl="0" indent="0">
              <a:buClr>
                <a:srgbClr val="3F3F3F"/>
              </a:buClr>
              <a:buNone/>
            </a:pPr>
            <a:r>
              <a:rPr lang="en-US" b="1" dirty="0"/>
              <a:t>Capacity Building</a:t>
            </a:r>
          </a:p>
          <a:p>
            <a:pPr lvl="0">
              <a:buClr>
                <a:srgbClr val="3F3F3F"/>
              </a:buClr>
            </a:pPr>
            <a:r>
              <a:rPr lang="en-US" sz="2800" dirty="0"/>
              <a:t>Lead personal development activities (personality typing, networking opportunities, etc.)</a:t>
            </a:r>
          </a:p>
          <a:p>
            <a:pPr lvl="0">
              <a:buClr>
                <a:srgbClr val="3F3F3F"/>
              </a:buClr>
            </a:pPr>
            <a:r>
              <a:rPr lang="en-US" sz="2800" dirty="0"/>
              <a:t>Lead professional development activities (presentation practices, resume writing, GIS 101, etc.)</a:t>
            </a:r>
          </a:p>
          <a:p>
            <a:endParaRPr lang="en-US" dirty="0"/>
          </a:p>
        </p:txBody>
      </p:sp>
      <p:pic>
        <p:nvPicPr>
          <p:cNvPr id="4" name="Picture 3"/>
          <p:cNvPicPr>
            <a:picLocks noChangeAspect="1"/>
          </p:cNvPicPr>
          <p:nvPr/>
        </p:nvPicPr>
        <p:blipFill>
          <a:blip r:embed="rId2" cstate="screen">
            <a:clrChange>
              <a:clrFrom>
                <a:srgbClr val="F9F9F9"/>
              </a:clrFrom>
              <a:clrTo>
                <a:srgbClr val="F9F9F9">
                  <a:alpha val="0"/>
                </a:srgbClr>
              </a:clrTo>
            </a:clrChange>
            <a:extLst>
              <a:ext uri="{28A0092B-C50C-407E-A947-70E740481C1C}">
                <a14:useLocalDpi xmlns:a14="http://schemas.microsoft.com/office/drawing/2010/main"/>
              </a:ext>
            </a:extLst>
          </a:blip>
          <a:stretch>
            <a:fillRect/>
          </a:stretch>
        </p:blipFill>
        <p:spPr>
          <a:xfrm>
            <a:off x="6626352" y="3048000"/>
            <a:ext cx="2209800" cy="2016214"/>
          </a:xfrm>
          <a:prstGeom prst="rect">
            <a:avLst/>
          </a:prstGeom>
        </p:spPr>
      </p:pic>
    </p:spTree>
    <p:extLst>
      <p:ext uri="{BB962C8B-B14F-4D97-AF65-F5344CB8AC3E}">
        <p14:creationId xmlns:p14="http://schemas.microsoft.com/office/powerpoint/2010/main" val="2414321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Personality Typing</a:t>
            </a:r>
            <a:endParaRPr lang="en-US" dirty="0"/>
          </a:p>
        </p:txBody>
      </p:sp>
      <p:sp>
        <p:nvSpPr>
          <p:cNvPr id="3" name="Content Placeholder 2"/>
          <p:cNvSpPr>
            <a:spLocks noGrp="1"/>
          </p:cNvSpPr>
          <p:nvPr>
            <p:ph sz="quarter" idx="1"/>
          </p:nvPr>
        </p:nvSpPr>
        <p:spPr>
          <a:xfrm>
            <a:off x="301752" y="1371600"/>
            <a:ext cx="8503920" cy="4953000"/>
          </a:xfrm>
        </p:spPr>
        <p:txBody>
          <a:bodyPr>
            <a:normAutofit lnSpcReduction="10000"/>
          </a:bodyPr>
          <a:lstStyle/>
          <a:p>
            <a:r>
              <a:rPr lang="en-US" sz="2000" b="1" dirty="0" smtClean="0"/>
              <a:t>Why</a:t>
            </a:r>
          </a:p>
          <a:p>
            <a:pPr lvl="1"/>
            <a:r>
              <a:rPr lang="en-US" sz="1500" dirty="0"/>
              <a:t>It’s interesting! You get to learn about yourself </a:t>
            </a:r>
            <a:r>
              <a:rPr lang="en-US" sz="1500" dirty="0" smtClean="0"/>
              <a:t>and teammates’ tendencies and motivations, strengths and weaknesses, and innate preferences.</a:t>
            </a:r>
          </a:p>
          <a:p>
            <a:pPr lvl="1"/>
            <a:r>
              <a:rPr lang="en-US" sz="1500" dirty="0" smtClean="0"/>
              <a:t>Use the terminology as a common language to discuss with your team.</a:t>
            </a:r>
          </a:p>
          <a:p>
            <a:pPr lvl="1"/>
            <a:r>
              <a:rPr lang="en-US" sz="1500" dirty="0" smtClean="0"/>
              <a:t>Allows for acceptance which helps alleviate pressure, make people feel comfortable and can serve as a great ice breaker activity.</a:t>
            </a:r>
          </a:p>
          <a:p>
            <a:pPr>
              <a:spcBef>
                <a:spcPts val="1200"/>
              </a:spcBef>
            </a:pPr>
            <a:r>
              <a:rPr lang="en-US" sz="2000" b="1" dirty="0" smtClean="0"/>
              <a:t>What</a:t>
            </a:r>
          </a:p>
          <a:p>
            <a:pPr lvl="1"/>
            <a:r>
              <a:rPr lang="en-US" sz="1500" dirty="0" smtClean="0"/>
              <a:t>NASA’s 4D System &amp; MBTI</a:t>
            </a:r>
          </a:p>
          <a:p>
            <a:pPr>
              <a:spcBef>
                <a:spcPts val="1200"/>
              </a:spcBef>
            </a:pPr>
            <a:r>
              <a:rPr lang="en-US" sz="2000" b="1" dirty="0" smtClean="0"/>
              <a:t>How</a:t>
            </a:r>
          </a:p>
          <a:p>
            <a:pPr lvl="1"/>
            <a:r>
              <a:rPr lang="en-US" sz="1500" dirty="0" smtClean="0"/>
              <a:t>The CL and ACL should review the orientation materials and be prepared to talk through them with the team at the start of each term. Make it fun!</a:t>
            </a:r>
          </a:p>
          <a:p>
            <a:pPr>
              <a:spcBef>
                <a:spcPts val="1200"/>
              </a:spcBef>
            </a:pPr>
            <a:r>
              <a:rPr lang="en-US" sz="2000" b="1" dirty="0" smtClean="0"/>
              <a:t>Resources Available</a:t>
            </a:r>
          </a:p>
          <a:p>
            <a:pPr lvl="1"/>
            <a:r>
              <a:rPr lang="en-US" sz="1500" dirty="0" smtClean="0"/>
              <a:t>2 orientation modules</a:t>
            </a:r>
          </a:p>
          <a:p>
            <a:pPr marL="1005840" lvl="2" indent="-457200">
              <a:buFont typeface="+mj-lt"/>
              <a:buAutoNum type="arabicPeriod"/>
            </a:pPr>
            <a:r>
              <a:rPr lang="en-US" sz="1600" dirty="0" smtClean="0"/>
              <a:t>How DEVELOP Builds Teams I - 4D &amp; MBTI</a:t>
            </a:r>
          </a:p>
          <a:p>
            <a:pPr marL="1005840" lvl="2" indent="-457200">
              <a:buFont typeface="+mj-lt"/>
              <a:buAutoNum type="arabicPeriod"/>
            </a:pPr>
            <a:r>
              <a:rPr lang="en-US" sz="1600" dirty="0" smtClean="0"/>
              <a:t>How DEVELOP Builds Teams II - Working w/Different Personality Types</a:t>
            </a:r>
          </a:p>
          <a:p>
            <a:pPr lvl="1"/>
            <a:r>
              <a:rPr lang="en-US" sz="1500" dirty="0" smtClean="0"/>
              <a:t>Online resources (endless!)</a:t>
            </a:r>
          </a:p>
          <a:p>
            <a:pPr lvl="1"/>
            <a:r>
              <a:rPr lang="en-US" sz="1500" dirty="0" smtClean="0"/>
              <a:t>Orange “What Type Am I?” books (many nodes have)</a:t>
            </a:r>
            <a:endParaRPr lang="en-US" sz="1500" dirty="0"/>
          </a:p>
        </p:txBody>
      </p:sp>
      <p:pic>
        <p:nvPicPr>
          <p:cNvPr id="4" name="Picture 3" descr="phreneologyhead-graphicsfairy010b.jpg"/>
          <p:cNvPicPr>
            <a:picLocks noChangeAspect="1"/>
          </p:cNvPicPr>
          <p:nvPr/>
        </p:nvPicPr>
        <p:blipFill>
          <a:blip r:embed="rId2" cstate="print">
            <a:clrChange>
              <a:clrFrom>
                <a:srgbClr val="FFFFFF"/>
              </a:clrFrom>
              <a:clrTo>
                <a:srgbClr val="FFFFFF">
                  <a:alpha val="0"/>
                </a:srgbClr>
              </a:clrTo>
            </a:clrChange>
          </a:blip>
          <a:stretch>
            <a:fillRect/>
          </a:stretch>
        </p:blipFill>
        <p:spPr>
          <a:xfrm>
            <a:off x="7543800" y="228600"/>
            <a:ext cx="1010816" cy="990600"/>
          </a:xfrm>
          <a:prstGeom prst="rect">
            <a:avLst/>
          </a:prstGeom>
        </p:spPr>
      </p:pic>
      <p:pic>
        <p:nvPicPr>
          <p:cNvPr id="5" name="Picture 4" descr="mbti-heads.png"/>
          <p:cNvPicPr>
            <a:picLocks noChangeAspect="1"/>
          </p:cNvPicPr>
          <p:nvPr/>
        </p:nvPicPr>
        <p:blipFill>
          <a:blip r:embed="rId3" cstate="print"/>
          <a:stretch>
            <a:fillRect/>
          </a:stretch>
        </p:blipFill>
        <p:spPr>
          <a:xfrm>
            <a:off x="685800" y="228600"/>
            <a:ext cx="952890" cy="952890"/>
          </a:xfrm>
          <a:prstGeom prst="rect">
            <a:avLst/>
          </a:prstGeom>
        </p:spPr>
      </p:pic>
    </p:spTree>
    <p:extLst>
      <p:ext uri="{BB962C8B-B14F-4D97-AF65-F5344CB8AC3E}">
        <p14:creationId xmlns:p14="http://schemas.microsoft.com/office/powerpoint/2010/main" val="31741420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Reviews</a:t>
            </a:r>
            <a:endParaRPr lang="en-US" dirty="0"/>
          </a:p>
        </p:txBody>
      </p:sp>
      <p:sp>
        <p:nvSpPr>
          <p:cNvPr id="3" name="Content Placeholder 2"/>
          <p:cNvSpPr>
            <a:spLocks noGrp="1"/>
          </p:cNvSpPr>
          <p:nvPr>
            <p:ph sz="quarter" idx="1"/>
          </p:nvPr>
        </p:nvSpPr>
        <p:spPr>
          <a:xfrm>
            <a:off x="301752" y="1527048"/>
            <a:ext cx="8503920" cy="4873752"/>
          </a:xfrm>
        </p:spPr>
        <p:txBody>
          <a:bodyPr>
            <a:normAutofit fontScale="62500" lnSpcReduction="20000"/>
          </a:bodyPr>
          <a:lstStyle/>
          <a:p>
            <a:pPr marL="0" indent="0">
              <a:buNone/>
            </a:pPr>
            <a:r>
              <a:rPr lang="en-US" sz="2800" b="1" dirty="0">
                <a:solidFill>
                  <a:schemeClr val="tx1"/>
                </a:solidFill>
              </a:rPr>
              <a:t>Performance Review </a:t>
            </a:r>
          </a:p>
          <a:p>
            <a:pPr marL="0" indent="0">
              <a:buNone/>
            </a:pPr>
            <a:r>
              <a:rPr lang="en-US" sz="2800" dirty="0">
                <a:solidFill>
                  <a:schemeClr val="tx1"/>
                </a:solidFill>
              </a:rPr>
              <a:t>DEVELOP’s main objective is to assist participants in developing both professionally and personally. Part of this process is giving feedback in performance reviews at the middle and end of the term. Please consider this process constructive and take any feedback as goal for improvement.</a:t>
            </a:r>
          </a:p>
          <a:p>
            <a:pPr marL="0" indent="0">
              <a:buNone/>
            </a:pPr>
            <a:endParaRPr lang="en-US" sz="2800" dirty="0" smtClean="0">
              <a:solidFill>
                <a:schemeClr val="tx1"/>
              </a:solidFill>
            </a:endParaRPr>
          </a:p>
          <a:p>
            <a:pPr marL="0" indent="0">
              <a:buNone/>
            </a:pPr>
            <a:r>
              <a:rPr lang="en-US" sz="2800" b="1" dirty="0" smtClean="0">
                <a:solidFill>
                  <a:schemeClr val="tx1"/>
                </a:solidFill>
              </a:rPr>
              <a:t>Entrance Discussion </a:t>
            </a:r>
            <a:r>
              <a:rPr lang="en-US" sz="2800" dirty="0" smtClean="0">
                <a:solidFill>
                  <a:schemeClr val="tx1"/>
                </a:solidFill>
              </a:rPr>
              <a:t>- typically week 1 or 2</a:t>
            </a:r>
            <a:endParaRPr lang="en-US" sz="2800" dirty="0">
              <a:solidFill>
                <a:schemeClr val="tx1"/>
              </a:solidFill>
            </a:endParaRPr>
          </a:p>
          <a:p>
            <a:pPr marL="0" indent="0">
              <a:buNone/>
            </a:pPr>
            <a:r>
              <a:rPr lang="en-US" sz="2800" b="1" dirty="0">
                <a:solidFill>
                  <a:schemeClr val="tx1"/>
                </a:solidFill>
              </a:rPr>
              <a:t>Midterm Review </a:t>
            </a:r>
            <a:r>
              <a:rPr lang="en-US" sz="2800" dirty="0">
                <a:solidFill>
                  <a:schemeClr val="tx1"/>
                </a:solidFill>
              </a:rPr>
              <a:t>- typically weeks 5 or 6</a:t>
            </a:r>
          </a:p>
          <a:p>
            <a:pPr marL="0" indent="0">
              <a:buNone/>
            </a:pPr>
            <a:r>
              <a:rPr lang="en-US" sz="2800" b="1" dirty="0">
                <a:solidFill>
                  <a:schemeClr val="tx1"/>
                </a:solidFill>
              </a:rPr>
              <a:t>End of Term Review </a:t>
            </a:r>
            <a:r>
              <a:rPr lang="en-US" sz="2800" dirty="0">
                <a:solidFill>
                  <a:schemeClr val="tx1"/>
                </a:solidFill>
              </a:rPr>
              <a:t>- typically weeks 9 or 10</a:t>
            </a:r>
          </a:p>
          <a:p>
            <a:pPr marL="0" indent="0">
              <a:buNone/>
            </a:pPr>
            <a:endParaRPr lang="en-US" sz="2800" dirty="0" smtClean="0">
              <a:solidFill>
                <a:schemeClr val="tx1"/>
              </a:solidFill>
            </a:endParaRPr>
          </a:p>
          <a:p>
            <a:pPr marL="0" indent="0">
              <a:buNone/>
            </a:pPr>
            <a:endParaRPr lang="en-US" sz="2800" dirty="0">
              <a:solidFill>
                <a:schemeClr val="tx1"/>
              </a:solidFill>
            </a:endParaRPr>
          </a:p>
          <a:p>
            <a:pPr marL="0" indent="0">
              <a:buNone/>
            </a:pPr>
            <a:r>
              <a:rPr lang="en-US" sz="2800" b="1" dirty="0">
                <a:solidFill>
                  <a:schemeClr val="tx1"/>
                </a:solidFill>
              </a:rPr>
              <a:t>National Exit Survey</a:t>
            </a:r>
          </a:p>
          <a:p>
            <a:pPr marL="0" indent="0">
              <a:buNone/>
            </a:pPr>
            <a:r>
              <a:rPr lang="en-US" sz="2800" dirty="0">
                <a:solidFill>
                  <a:schemeClr val="tx1"/>
                </a:solidFill>
              </a:rPr>
              <a:t>This is an online survey that we ask all participants to take. It is DEVELOP’s performance review and allows for a national perspective on the program, leadership, and advisors. It helps DEVELOP evolve and improve and we value your input greatly!</a:t>
            </a:r>
          </a:p>
          <a:p>
            <a:pPr marL="0" indent="0">
              <a:buNone/>
            </a:pPr>
            <a:endParaRPr lang="en-US" sz="2800" b="1" dirty="0">
              <a:solidFill>
                <a:schemeClr val="tx1"/>
              </a:solidFill>
            </a:endParaRPr>
          </a:p>
          <a:p>
            <a:pPr marL="0" indent="0">
              <a:buNone/>
            </a:pPr>
            <a:r>
              <a:rPr lang="en-US" sz="2800" b="1" dirty="0">
                <a:solidFill>
                  <a:schemeClr val="tx1"/>
                </a:solidFill>
              </a:rPr>
              <a:t>Timeline: </a:t>
            </a:r>
            <a:r>
              <a:rPr lang="en-US" sz="2800" dirty="0">
                <a:solidFill>
                  <a:schemeClr val="tx1"/>
                </a:solidFill>
              </a:rPr>
              <a:t>Link shared in week 9, to be completed before August 6</a:t>
            </a:r>
            <a:r>
              <a:rPr lang="en-US" sz="2800" baseline="30000" dirty="0">
                <a:solidFill>
                  <a:schemeClr val="tx1"/>
                </a:solidFill>
              </a:rPr>
              <a:t>th</a:t>
            </a:r>
            <a:r>
              <a:rPr lang="en-US" sz="2800" dirty="0">
                <a:solidFill>
                  <a:schemeClr val="tx1"/>
                </a:solidFill>
              </a:rPr>
              <a:t>  </a:t>
            </a:r>
          </a:p>
          <a:p>
            <a:endParaRPr lang="en-US" dirty="0">
              <a:solidFill>
                <a:schemeClr val="tx1"/>
              </a:solidFill>
            </a:endParaRPr>
          </a:p>
        </p:txBody>
      </p:sp>
    </p:spTree>
    <p:extLst>
      <p:ext uri="{BB962C8B-B14F-4D97-AF65-F5344CB8AC3E}">
        <p14:creationId xmlns:p14="http://schemas.microsoft.com/office/powerpoint/2010/main" val="556854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Progression &amp; Delegation</a:t>
            </a:r>
            <a:endParaRPr lang="en-US" dirty="0"/>
          </a:p>
        </p:txBody>
      </p:sp>
      <p:sp>
        <p:nvSpPr>
          <p:cNvPr id="6" name="Content Placeholder 5"/>
          <p:cNvSpPr>
            <a:spLocks noGrp="1"/>
          </p:cNvSpPr>
          <p:nvPr>
            <p:ph sz="half" idx="1"/>
          </p:nvPr>
        </p:nvSpPr>
        <p:spPr>
          <a:xfrm>
            <a:off x="304800" y="1371600"/>
            <a:ext cx="4038600" cy="2133600"/>
          </a:xfrm>
        </p:spPr>
        <p:txBody>
          <a:bodyPr>
            <a:normAutofit fontScale="92500" lnSpcReduction="10000"/>
          </a:bodyPr>
          <a:lstStyle/>
          <a:p>
            <a:pPr marL="0" indent="0" algn="ctr">
              <a:buNone/>
            </a:pPr>
            <a:r>
              <a:rPr lang="en-US" b="1" dirty="0" smtClean="0"/>
              <a:t>Progression</a:t>
            </a:r>
          </a:p>
          <a:p>
            <a:r>
              <a:rPr lang="en-US" dirty="0" smtClean="0"/>
              <a:t>Foster participants through the program</a:t>
            </a:r>
          </a:p>
          <a:p>
            <a:r>
              <a:rPr lang="en-US" dirty="0" smtClean="0"/>
              <a:t>Identify potential leads</a:t>
            </a:r>
            <a:endParaRPr lang="en-US" dirty="0"/>
          </a:p>
        </p:txBody>
      </p:sp>
      <p:sp>
        <p:nvSpPr>
          <p:cNvPr id="7" name="Content Placeholder 6"/>
          <p:cNvSpPr>
            <a:spLocks noGrp="1"/>
          </p:cNvSpPr>
          <p:nvPr>
            <p:ph sz="half" idx="2"/>
          </p:nvPr>
        </p:nvSpPr>
        <p:spPr>
          <a:xfrm>
            <a:off x="4800600" y="1371600"/>
            <a:ext cx="4038600" cy="4953000"/>
          </a:xfrm>
        </p:spPr>
        <p:txBody>
          <a:bodyPr>
            <a:normAutofit fontScale="92500" lnSpcReduction="10000"/>
          </a:bodyPr>
          <a:lstStyle/>
          <a:p>
            <a:pPr marL="0" indent="0" algn="ctr">
              <a:buNone/>
            </a:pPr>
            <a:r>
              <a:rPr lang="en-US" b="1" dirty="0" smtClean="0"/>
              <a:t>Delegation</a:t>
            </a:r>
          </a:p>
          <a:p>
            <a:r>
              <a:rPr lang="en-US" sz="2200" dirty="0" smtClean="0"/>
              <a:t>Empower your team to help support the tasks at hand</a:t>
            </a:r>
          </a:p>
          <a:p>
            <a:pPr marL="274320" lvl="1">
              <a:buClr>
                <a:schemeClr val="accent1"/>
              </a:buClr>
              <a:buSzPct val="85000"/>
              <a:buFont typeface="Wingdings 2"/>
              <a:buChar char=""/>
            </a:pPr>
            <a:r>
              <a:rPr lang="en-US" dirty="0"/>
              <a:t>DEVELOP is built to be a team experience</a:t>
            </a:r>
          </a:p>
          <a:p>
            <a:pPr marL="274320" lvl="1">
              <a:buClr>
                <a:schemeClr val="accent1"/>
              </a:buClr>
              <a:buSzPct val="85000"/>
              <a:buFont typeface="Wingdings 2"/>
              <a:buChar char=""/>
            </a:pPr>
            <a:r>
              <a:rPr lang="en-US" dirty="0"/>
              <a:t>Delegation of duties not only helps you accomplish more, it also </a:t>
            </a:r>
            <a:r>
              <a:rPr lang="en-US" u="sng" dirty="0"/>
              <a:t>builds stronger teams</a:t>
            </a:r>
          </a:p>
          <a:p>
            <a:pPr marL="287338" indent="0">
              <a:buNone/>
            </a:pPr>
            <a:r>
              <a:rPr lang="en-US" sz="2000" i="1" dirty="0" smtClean="0"/>
              <a:t>Examples:</a:t>
            </a:r>
          </a:p>
          <a:p>
            <a:pPr lvl="1"/>
            <a:r>
              <a:rPr lang="en-US" dirty="0"/>
              <a:t>Reviewing other teams deliverables</a:t>
            </a:r>
          </a:p>
          <a:p>
            <a:pPr lvl="1"/>
            <a:r>
              <a:rPr lang="en-US" dirty="0"/>
              <a:t>Leading communication with specific partners</a:t>
            </a:r>
          </a:p>
          <a:p>
            <a:pPr lvl="1"/>
            <a:r>
              <a:rPr lang="en-US" dirty="0" smtClean="0"/>
              <a:t>Helping compile content for quadcharts</a:t>
            </a:r>
            <a:r>
              <a:rPr lang="en-US" dirty="0"/>
              <a:t> </a:t>
            </a:r>
            <a:r>
              <a:rPr lang="en-US" dirty="0" smtClean="0"/>
              <a:t>and Indicator tracking</a:t>
            </a:r>
          </a:p>
        </p:txBody>
      </p:sp>
      <p:sp>
        <p:nvSpPr>
          <p:cNvPr id="8" name="Rounded Rectangle 7"/>
          <p:cNvSpPr/>
          <p:nvPr/>
        </p:nvSpPr>
        <p:spPr>
          <a:xfrm>
            <a:off x="457200" y="3505200"/>
            <a:ext cx="3810000" cy="381000"/>
          </a:xfrm>
          <a:prstGeom prst="round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Team Member</a:t>
            </a:r>
            <a:endParaRPr lang="en-US" dirty="0"/>
          </a:p>
        </p:txBody>
      </p:sp>
      <p:sp>
        <p:nvSpPr>
          <p:cNvPr id="9" name="Rounded Rectangle 8"/>
          <p:cNvSpPr/>
          <p:nvPr/>
        </p:nvSpPr>
        <p:spPr>
          <a:xfrm>
            <a:off x="457200" y="3962400"/>
            <a:ext cx="3810000" cy="381000"/>
          </a:xfrm>
          <a:prstGeom prst="round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Project Lead </a:t>
            </a:r>
            <a:endParaRPr lang="en-US" dirty="0"/>
          </a:p>
        </p:txBody>
      </p:sp>
      <p:sp>
        <p:nvSpPr>
          <p:cNvPr id="10" name="Rounded Rectangle 9"/>
          <p:cNvSpPr/>
          <p:nvPr/>
        </p:nvSpPr>
        <p:spPr>
          <a:xfrm>
            <a:off x="457200" y="4419600"/>
            <a:ext cx="3810000" cy="381000"/>
          </a:xfrm>
          <a:prstGeom prst="round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Assistant Center Lead</a:t>
            </a:r>
            <a:endParaRPr lang="en-US" dirty="0"/>
          </a:p>
        </p:txBody>
      </p:sp>
      <p:sp>
        <p:nvSpPr>
          <p:cNvPr id="11" name="Rounded Rectangle 10"/>
          <p:cNvSpPr/>
          <p:nvPr/>
        </p:nvSpPr>
        <p:spPr>
          <a:xfrm>
            <a:off x="457200" y="4876800"/>
            <a:ext cx="1828800" cy="381000"/>
          </a:xfrm>
          <a:prstGeom prst="round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Fellow</a:t>
            </a:r>
            <a:endParaRPr lang="en-US" dirty="0"/>
          </a:p>
        </p:txBody>
      </p:sp>
      <p:sp>
        <p:nvSpPr>
          <p:cNvPr id="12" name="Rounded Rectangle 11"/>
          <p:cNvSpPr/>
          <p:nvPr/>
        </p:nvSpPr>
        <p:spPr>
          <a:xfrm>
            <a:off x="457200" y="5334000"/>
            <a:ext cx="3810000" cy="381000"/>
          </a:xfrm>
          <a:prstGeom prst="round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Senior Fellow</a:t>
            </a:r>
            <a:endParaRPr lang="en-US" dirty="0"/>
          </a:p>
        </p:txBody>
      </p:sp>
      <p:sp>
        <p:nvSpPr>
          <p:cNvPr id="13" name="Rounded Rectangle 12"/>
          <p:cNvSpPr/>
          <p:nvPr/>
        </p:nvSpPr>
        <p:spPr>
          <a:xfrm>
            <a:off x="457200" y="5791200"/>
            <a:ext cx="3810000" cy="381000"/>
          </a:xfrm>
          <a:prstGeom prst="round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NPO Management Team</a:t>
            </a:r>
            <a:endParaRPr lang="en-US" dirty="0"/>
          </a:p>
        </p:txBody>
      </p:sp>
      <p:sp>
        <p:nvSpPr>
          <p:cNvPr id="14" name="Rounded Rectangle 13"/>
          <p:cNvSpPr/>
          <p:nvPr/>
        </p:nvSpPr>
        <p:spPr>
          <a:xfrm>
            <a:off x="2438400" y="4876800"/>
            <a:ext cx="1828800" cy="381000"/>
          </a:xfrm>
          <a:prstGeom prst="round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Center Lead</a:t>
            </a:r>
            <a:endParaRPr lang="en-US" dirty="0"/>
          </a:p>
        </p:txBody>
      </p:sp>
      <p:cxnSp>
        <p:nvCxnSpPr>
          <p:cNvPr id="16" name="Straight Arrow Connector 15"/>
          <p:cNvCxnSpPr/>
          <p:nvPr/>
        </p:nvCxnSpPr>
        <p:spPr>
          <a:xfrm>
            <a:off x="381000" y="3505200"/>
            <a:ext cx="0" cy="26670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a:off x="4343400" y="3505200"/>
            <a:ext cx="0" cy="26670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477186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Succession Planning</a:t>
            </a:r>
            <a:endParaRPr lang="en-US" dirty="0"/>
          </a:p>
        </p:txBody>
      </p:sp>
      <p:sp>
        <p:nvSpPr>
          <p:cNvPr id="3" name="Content Placeholder 2"/>
          <p:cNvSpPr>
            <a:spLocks noGrp="1"/>
          </p:cNvSpPr>
          <p:nvPr>
            <p:ph sz="quarter" idx="1"/>
          </p:nvPr>
        </p:nvSpPr>
        <p:spPr>
          <a:xfrm>
            <a:off x="301752" y="1527048"/>
            <a:ext cx="8503920" cy="4873752"/>
          </a:xfrm>
        </p:spPr>
        <p:txBody>
          <a:bodyPr>
            <a:normAutofit/>
          </a:bodyPr>
          <a:lstStyle/>
          <a:p>
            <a:pPr marL="0" indent="0" algn="ctr">
              <a:spcBef>
                <a:spcPts val="0"/>
              </a:spcBef>
              <a:spcAft>
                <a:spcPts val="600"/>
              </a:spcAft>
              <a:buNone/>
            </a:pPr>
            <a:r>
              <a:rPr lang="en-US" sz="2400" b="1" i="1" dirty="0">
                <a:effectLst>
                  <a:outerShdw blurRad="38100" dist="38100" dir="2700000" algn="tl">
                    <a:srgbClr val="000000">
                      <a:alpha val="43137"/>
                    </a:srgbClr>
                  </a:outerShdw>
                </a:effectLst>
              </a:rPr>
              <a:t>Hire People That Are Better Than You </a:t>
            </a:r>
            <a:r>
              <a:rPr lang="en-US" sz="2400" b="1" i="1" dirty="0" smtClean="0">
                <a:effectLst>
                  <a:outerShdw blurRad="38100" dist="38100" dir="2700000" algn="tl">
                    <a:srgbClr val="000000">
                      <a:alpha val="43137"/>
                    </a:srgbClr>
                  </a:outerShdw>
                </a:effectLst>
              </a:rPr>
              <a:t>Are!</a:t>
            </a:r>
            <a:endParaRPr lang="en-US" sz="2400" b="1" i="1" dirty="0">
              <a:effectLst>
                <a:outerShdw blurRad="38100" dist="38100" dir="2700000" algn="tl">
                  <a:srgbClr val="000000">
                    <a:alpha val="43137"/>
                  </a:srgbClr>
                </a:outerShdw>
              </a:effectLst>
            </a:endParaRPr>
          </a:p>
          <a:p>
            <a:pPr>
              <a:spcBef>
                <a:spcPts val="600"/>
              </a:spcBef>
              <a:spcAft>
                <a:spcPts val="600"/>
              </a:spcAft>
            </a:pPr>
            <a:r>
              <a:rPr lang="en-US" sz="1800" dirty="0" smtClean="0"/>
              <a:t>Always have at least one viable candidate that could step in and take the CL position if needed</a:t>
            </a:r>
          </a:p>
          <a:p>
            <a:pPr lvl="1">
              <a:spcBef>
                <a:spcPts val="0"/>
              </a:spcBef>
              <a:spcAft>
                <a:spcPts val="600"/>
              </a:spcAft>
            </a:pPr>
            <a:r>
              <a:rPr lang="en-US" sz="1300" dirty="0" smtClean="0"/>
              <a:t>This could be an ACL, Fellow, or a participant at the node</a:t>
            </a:r>
          </a:p>
          <a:p>
            <a:pPr>
              <a:spcBef>
                <a:spcPts val="0"/>
              </a:spcBef>
              <a:spcAft>
                <a:spcPts val="600"/>
              </a:spcAft>
            </a:pPr>
            <a:r>
              <a:rPr lang="en-US" sz="1800" dirty="0" smtClean="0"/>
              <a:t>Planned Departures</a:t>
            </a:r>
          </a:p>
          <a:p>
            <a:pPr lvl="1">
              <a:spcBef>
                <a:spcPts val="0"/>
              </a:spcBef>
              <a:spcAft>
                <a:spcPts val="600"/>
              </a:spcAft>
            </a:pPr>
            <a:r>
              <a:rPr lang="en-US" sz="1300" dirty="0" smtClean="0"/>
              <a:t>If you know you will be leaving at a specific time, communicate with NPO about the date and position will be included in the next Center Lead competition window</a:t>
            </a:r>
          </a:p>
          <a:p>
            <a:pPr lvl="1">
              <a:spcBef>
                <a:spcPts val="0"/>
              </a:spcBef>
              <a:spcAft>
                <a:spcPts val="600"/>
              </a:spcAft>
            </a:pPr>
            <a:r>
              <a:rPr lang="en-US" sz="1300" dirty="0" smtClean="0"/>
              <a:t>Depending on how the competition window lines up with your departure, a transition period with the incoming CL may or may not be an option</a:t>
            </a:r>
          </a:p>
          <a:p>
            <a:pPr lvl="1">
              <a:spcBef>
                <a:spcPts val="0"/>
              </a:spcBef>
              <a:spcAft>
                <a:spcPts val="600"/>
              </a:spcAft>
            </a:pPr>
            <a:r>
              <a:rPr lang="en-US" sz="1300" dirty="0" smtClean="0"/>
              <a:t>Prepare by identifying one or more participants that can begin helping out with CL tasks and would be interested in potentially applying for the position</a:t>
            </a:r>
          </a:p>
          <a:p>
            <a:pPr lvl="1">
              <a:spcBef>
                <a:spcPts val="0"/>
              </a:spcBef>
              <a:spcAft>
                <a:spcPts val="1200"/>
              </a:spcAft>
            </a:pPr>
            <a:r>
              <a:rPr lang="en-US" sz="1300" dirty="0" smtClean="0"/>
              <a:t>If you leave before the competition window, an acting Center Lead will be selected to bridge until the formal competition of that position</a:t>
            </a:r>
          </a:p>
          <a:p>
            <a:pPr>
              <a:spcBef>
                <a:spcPts val="0"/>
              </a:spcBef>
              <a:spcAft>
                <a:spcPts val="1200"/>
              </a:spcAft>
            </a:pPr>
            <a:r>
              <a:rPr lang="en-US" sz="1800" dirty="0" smtClean="0"/>
              <a:t>Sudden Departures</a:t>
            </a:r>
          </a:p>
          <a:p>
            <a:pPr lvl="1">
              <a:spcBef>
                <a:spcPts val="0"/>
              </a:spcBef>
              <a:spcAft>
                <a:spcPts val="1200"/>
              </a:spcAft>
            </a:pPr>
            <a:r>
              <a:rPr lang="en-US" sz="1300" dirty="0" smtClean="0"/>
              <a:t>An </a:t>
            </a:r>
            <a:r>
              <a:rPr lang="en-US" sz="1300" dirty="0"/>
              <a:t>acting Center Lead will be selected to bridge until the formal competition of that position</a:t>
            </a:r>
          </a:p>
          <a:p>
            <a:pPr>
              <a:spcBef>
                <a:spcPts val="0"/>
              </a:spcBef>
              <a:spcAft>
                <a:spcPts val="1200"/>
              </a:spcAft>
            </a:pPr>
            <a:endParaRPr lang="en-US" sz="1800" dirty="0"/>
          </a:p>
        </p:txBody>
      </p:sp>
    </p:spTree>
    <p:extLst>
      <p:ext uri="{BB962C8B-B14F-4D97-AF65-F5344CB8AC3E}">
        <p14:creationId xmlns:p14="http://schemas.microsoft.com/office/powerpoint/2010/main" val="25375047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Fellows</a:t>
            </a:r>
            <a:endParaRPr lang="en-US" dirty="0"/>
          </a:p>
        </p:txBody>
      </p:sp>
      <p:sp>
        <p:nvSpPr>
          <p:cNvPr id="3" name="Content Placeholder 2"/>
          <p:cNvSpPr>
            <a:spLocks noGrp="1"/>
          </p:cNvSpPr>
          <p:nvPr>
            <p:ph sz="quarter" idx="1"/>
          </p:nvPr>
        </p:nvSpPr>
        <p:spPr>
          <a:xfrm>
            <a:off x="301752" y="1527048"/>
            <a:ext cx="8503920" cy="4873752"/>
          </a:xfrm>
        </p:spPr>
        <p:txBody>
          <a:bodyPr>
            <a:normAutofit fontScale="92500" lnSpcReduction="20000"/>
          </a:bodyPr>
          <a:lstStyle/>
          <a:p>
            <a:pPr>
              <a:spcBef>
                <a:spcPts val="0"/>
              </a:spcBef>
              <a:spcAft>
                <a:spcPts val="1200"/>
              </a:spcAft>
            </a:pPr>
            <a:r>
              <a:rPr lang="en-US" sz="2000" dirty="0" smtClean="0"/>
              <a:t>Fellows must be out of school, have a 3.0 GPA min from last degree, and be able to contribute to and gain from DEVELOP</a:t>
            </a:r>
          </a:p>
          <a:p>
            <a:pPr>
              <a:spcBef>
                <a:spcPts val="0"/>
              </a:spcBef>
              <a:spcAft>
                <a:spcPts val="1200"/>
              </a:spcAft>
            </a:pPr>
            <a:r>
              <a:rPr lang="en-US" sz="2000" dirty="0" smtClean="0"/>
              <a:t>Fellows are a resource to your node, but keep in mind part of their time (25-50%) are focused on national tasks</a:t>
            </a:r>
          </a:p>
          <a:p>
            <a:pPr>
              <a:spcBef>
                <a:spcPts val="0"/>
              </a:spcBef>
              <a:spcAft>
                <a:spcPts val="1200"/>
              </a:spcAft>
            </a:pPr>
            <a:r>
              <a:rPr lang="en-US" sz="2000" dirty="0" smtClean="0"/>
              <a:t>Node management participates in the Fellow application review and interview process during the summer (led by NPO)</a:t>
            </a:r>
          </a:p>
          <a:p>
            <a:pPr>
              <a:spcBef>
                <a:spcPts val="0"/>
              </a:spcBef>
              <a:spcAft>
                <a:spcPts val="1200"/>
              </a:spcAft>
            </a:pPr>
            <a:r>
              <a:rPr lang="en-US" sz="2000" dirty="0" smtClean="0"/>
              <a:t>Selection of a Fellow is shared decision between NPO and node</a:t>
            </a:r>
          </a:p>
          <a:p>
            <a:pPr>
              <a:spcBef>
                <a:spcPts val="0"/>
              </a:spcBef>
              <a:spcAft>
                <a:spcPts val="1200"/>
              </a:spcAft>
            </a:pPr>
            <a:r>
              <a:rPr lang="en-US" sz="2000" dirty="0" smtClean="0"/>
              <a:t>Inform NPO before the Fellow application window if you can’t host a Fellow in the next FY </a:t>
            </a:r>
          </a:p>
          <a:p>
            <a:pPr>
              <a:spcBef>
                <a:spcPts val="0"/>
              </a:spcBef>
              <a:spcAft>
                <a:spcPts val="1200"/>
              </a:spcAft>
            </a:pPr>
            <a:r>
              <a:rPr lang="en-US" sz="2000" dirty="0" smtClean="0"/>
              <a:t>Encourage participants at your node to apply during the application window</a:t>
            </a:r>
          </a:p>
          <a:p>
            <a:pPr>
              <a:spcBef>
                <a:spcPts val="0"/>
              </a:spcBef>
              <a:spcAft>
                <a:spcPts val="1200"/>
              </a:spcAft>
            </a:pPr>
            <a:r>
              <a:rPr lang="en-US" sz="2000" dirty="0" smtClean="0"/>
              <a:t>Candidates are often asked to support nodes they have never previously worked at, flexibility in applicants is appreciated</a:t>
            </a:r>
          </a:p>
          <a:p>
            <a:pPr>
              <a:spcBef>
                <a:spcPts val="0"/>
              </a:spcBef>
              <a:spcAft>
                <a:spcPts val="1200"/>
              </a:spcAft>
            </a:pPr>
            <a:r>
              <a:rPr lang="en-US" sz="2000" dirty="0" smtClean="0"/>
              <a:t>Generally, one Fellow per </a:t>
            </a:r>
            <a:r>
              <a:rPr lang="en-US" sz="2000" dirty="0" smtClean="0"/>
              <a:t>node</a:t>
            </a:r>
          </a:p>
          <a:p>
            <a:pPr>
              <a:spcBef>
                <a:spcPts val="0"/>
              </a:spcBef>
              <a:spcAft>
                <a:spcPts val="1200"/>
              </a:spcAft>
            </a:pPr>
            <a:r>
              <a:rPr lang="en-US" sz="2000" dirty="0" smtClean="0"/>
              <a:t>The Fellow positions are competed during the summer term</a:t>
            </a:r>
            <a:endParaRPr lang="en-US" sz="2000" dirty="0"/>
          </a:p>
        </p:txBody>
      </p:sp>
    </p:spTree>
    <p:extLst>
      <p:ext uri="{BB962C8B-B14F-4D97-AF65-F5344CB8AC3E}">
        <p14:creationId xmlns:p14="http://schemas.microsoft.com/office/powerpoint/2010/main" val="305991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Dealing w/Personnel Issues</a:t>
            </a:r>
            <a:endParaRPr lang="en-US" dirty="0"/>
          </a:p>
        </p:txBody>
      </p:sp>
      <p:sp>
        <p:nvSpPr>
          <p:cNvPr id="3" name="Content Placeholder 2"/>
          <p:cNvSpPr>
            <a:spLocks noGrp="1"/>
          </p:cNvSpPr>
          <p:nvPr>
            <p:ph sz="quarter" idx="1"/>
          </p:nvPr>
        </p:nvSpPr>
        <p:spPr>
          <a:xfrm>
            <a:off x="301752" y="1447800"/>
            <a:ext cx="4956048" cy="4953000"/>
          </a:xfrm>
        </p:spPr>
        <p:txBody>
          <a:bodyPr>
            <a:normAutofit fontScale="77500" lnSpcReduction="20000"/>
          </a:bodyPr>
          <a:lstStyle/>
          <a:p>
            <a:pPr>
              <a:spcBef>
                <a:spcPts val="1200"/>
              </a:spcBef>
            </a:pPr>
            <a:r>
              <a:rPr lang="en-US" sz="1800" dirty="0" smtClean="0"/>
              <a:t>Things will arise!</a:t>
            </a:r>
          </a:p>
          <a:p>
            <a:pPr>
              <a:spcBef>
                <a:spcPts val="1200"/>
              </a:spcBef>
            </a:pPr>
            <a:r>
              <a:rPr lang="en-US" sz="1800" dirty="0" smtClean="0"/>
              <a:t>#</a:t>
            </a:r>
            <a:r>
              <a:rPr lang="en-US" sz="1800" dirty="0"/>
              <a:t>1 – don’t put anything in writing. Should a personnel issue arise, immediately and verbally communicate the situation up the chain</a:t>
            </a:r>
          </a:p>
          <a:p>
            <a:pPr>
              <a:spcBef>
                <a:spcPts val="1200"/>
              </a:spcBef>
            </a:pPr>
            <a:r>
              <a:rPr lang="en-US" sz="1800" dirty="0"/>
              <a:t>Do not send emails about the situation</a:t>
            </a:r>
          </a:p>
          <a:p>
            <a:pPr>
              <a:spcBef>
                <a:spcPts val="1200"/>
              </a:spcBef>
            </a:pPr>
            <a:r>
              <a:rPr lang="en-US" sz="1800" dirty="0"/>
              <a:t>Maintain a positive work environment where </a:t>
            </a:r>
            <a:r>
              <a:rPr lang="en-US" sz="1800" dirty="0" smtClean="0"/>
              <a:t>participants feel </a:t>
            </a:r>
            <a:r>
              <a:rPr lang="en-US" sz="1800" dirty="0"/>
              <a:t>comfortable coming to you with issues they are having with other DEVELOPers</a:t>
            </a:r>
          </a:p>
          <a:p>
            <a:pPr>
              <a:spcBef>
                <a:spcPts val="1200"/>
              </a:spcBef>
            </a:pPr>
            <a:r>
              <a:rPr lang="en-US" sz="1800" dirty="0"/>
              <a:t>If someone up the chain is the issue, skip that link in the chain </a:t>
            </a:r>
          </a:p>
          <a:p>
            <a:pPr>
              <a:spcBef>
                <a:spcPts val="1200"/>
              </a:spcBef>
            </a:pPr>
            <a:r>
              <a:rPr lang="en-US" sz="1800" dirty="0"/>
              <a:t>If you need counseling for how to respond to a specific situation </a:t>
            </a:r>
            <a:r>
              <a:rPr lang="en-US" sz="1800" dirty="0" smtClean="0"/>
              <a:t>talk to NPO </a:t>
            </a:r>
            <a:endParaRPr lang="en-US" sz="1800" dirty="0"/>
          </a:p>
          <a:p>
            <a:pPr>
              <a:spcBef>
                <a:spcPts val="1200"/>
              </a:spcBef>
            </a:pPr>
            <a:r>
              <a:rPr lang="en-US" sz="1800" dirty="0"/>
              <a:t>Y</a:t>
            </a:r>
            <a:r>
              <a:rPr lang="en-US" sz="1800" dirty="0" smtClean="0"/>
              <a:t>ou </a:t>
            </a:r>
            <a:r>
              <a:rPr lang="en-US" sz="1800" dirty="0"/>
              <a:t>or the person having the issue can also drop a note in the anonymous </a:t>
            </a:r>
            <a:r>
              <a:rPr lang="en-US" sz="1800" dirty="0" err="1"/>
              <a:t>dropbox</a:t>
            </a:r>
            <a:r>
              <a:rPr lang="en-US" sz="1800" dirty="0"/>
              <a:t> (</a:t>
            </a:r>
            <a:r>
              <a:rPr lang="en-US" sz="1800" dirty="0">
                <a:hlinkClick r:id="rId2"/>
              </a:rPr>
              <a:t>http://developexchange.com/dropbox.html</a:t>
            </a:r>
            <a:r>
              <a:rPr lang="en-US" sz="1800" dirty="0"/>
              <a:t>) </a:t>
            </a:r>
            <a:endParaRPr lang="en-US" sz="1800" dirty="0" smtClean="0"/>
          </a:p>
          <a:p>
            <a:pPr>
              <a:spcBef>
                <a:spcPts val="1200"/>
              </a:spcBef>
            </a:pPr>
            <a:r>
              <a:rPr lang="en-US" sz="1800" dirty="0" smtClean="0"/>
              <a:t>You </a:t>
            </a:r>
            <a:r>
              <a:rPr lang="en-US" sz="1800" dirty="0"/>
              <a:t>can (and should) inform mentors/advisors regarding any issues, however </a:t>
            </a:r>
            <a:r>
              <a:rPr lang="en-US" sz="1800" b="1" dirty="0"/>
              <a:t>they cannot make decisions regarding action</a:t>
            </a:r>
            <a:r>
              <a:rPr lang="en-US" sz="1800" dirty="0"/>
              <a:t>. That must come from your contracting organization’s </a:t>
            </a:r>
            <a:r>
              <a:rPr lang="en-US" sz="1800" dirty="0" smtClean="0"/>
              <a:t>representative (listed above right).</a:t>
            </a:r>
            <a:endParaRPr lang="en-US" sz="1800" dirty="0"/>
          </a:p>
          <a:p>
            <a:pPr>
              <a:spcBef>
                <a:spcPts val="1200"/>
              </a:spcBef>
            </a:pPr>
            <a:endParaRPr lang="en-US" sz="1600" dirty="0"/>
          </a:p>
        </p:txBody>
      </p:sp>
      <p:sp>
        <p:nvSpPr>
          <p:cNvPr id="22" name="Rectangle 21"/>
          <p:cNvSpPr/>
          <p:nvPr/>
        </p:nvSpPr>
        <p:spPr>
          <a:xfrm>
            <a:off x="6036654" y="3219273"/>
            <a:ext cx="1884216" cy="739588"/>
          </a:xfrm>
          <a:prstGeom prst="rect">
            <a:avLst/>
          </a:prstGeom>
          <a:solidFill>
            <a:srgbClr val="7F7F7F">
              <a:lumMod val="75000"/>
            </a:srgbClr>
          </a:solidFill>
          <a:ln w="15875" cap="flat" cmpd="sng" algn="ctr">
            <a:noFill/>
            <a:prstDash val="solid"/>
          </a:ln>
          <a:effectLst/>
        </p:spPr>
        <p:txBody>
          <a:bodyPr lIns="82030" tIns="41015" rIns="82030" bIns="410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entury Gothic"/>
              </a:rPr>
              <a:t>NPO</a:t>
            </a:r>
          </a:p>
        </p:txBody>
      </p:sp>
      <p:sp>
        <p:nvSpPr>
          <p:cNvPr id="23" name="Rectangle 22"/>
          <p:cNvSpPr/>
          <p:nvPr/>
        </p:nvSpPr>
        <p:spPr>
          <a:xfrm>
            <a:off x="6036654" y="4263661"/>
            <a:ext cx="1884216" cy="470647"/>
          </a:xfrm>
          <a:prstGeom prst="rect">
            <a:avLst/>
          </a:prstGeom>
          <a:solidFill>
            <a:srgbClr val="7F7F7F"/>
          </a:solidFill>
          <a:ln w="15875" cap="flat" cmpd="sng" algn="ctr">
            <a:noFill/>
            <a:prstDash val="solid"/>
          </a:ln>
          <a:effectLst/>
        </p:spPr>
        <p:txBody>
          <a:bodyPr lIns="82030" tIns="41015" rIns="82030" bIns="410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entury Gothic"/>
              </a:rPr>
              <a:t>Center Lead</a:t>
            </a:r>
          </a:p>
        </p:txBody>
      </p:sp>
      <p:sp>
        <p:nvSpPr>
          <p:cNvPr id="24" name="Rectangle 23"/>
          <p:cNvSpPr/>
          <p:nvPr/>
        </p:nvSpPr>
        <p:spPr>
          <a:xfrm>
            <a:off x="6036654" y="5025661"/>
            <a:ext cx="1884216" cy="470647"/>
          </a:xfrm>
          <a:prstGeom prst="rect">
            <a:avLst/>
          </a:prstGeom>
          <a:solidFill>
            <a:srgbClr val="7F7F7F">
              <a:lumMod val="60000"/>
              <a:lumOff val="40000"/>
            </a:srgbClr>
          </a:solidFill>
          <a:ln w="15875" cap="flat" cmpd="sng" algn="ctr">
            <a:noFill/>
            <a:prstDash val="solid"/>
          </a:ln>
          <a:effectLst/>
        </p:spPr>
        <p:txBody>
          <a:bodyPr lIns="82030" tIns="41015" rIns="82030" bIns="410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entury Gothic"/>
              </a:rPr>
              <a:t>Project Lead</a:t>
            </a:r>
          </a:p>
        </p:txBody>
      </p:sp>
      <p:sp>
        <p:nvSpPr>
          <p:cNvPr id="25" name="Rectangle 24"/>
          <p:cNvSpPr/>
          <p:nvPr/>
        </p:nvSpPr>
        <p:spPr>
          <a:xfrm>
            <a:off x="6036654" y="5787661"/>
            <a:ext cx="1884216" cy="470647"/>
          </a:xfrm>
          <a:prstGeom prst="rect">
            <a:avLst/>
          </a:prstGeom>
          <a:solidFill>
            <a:srgbClr val="7F7F7F">
              <a:lumMod val="40000"/>
              <a:lumOff val="60000"/>
            </a:srgbClr>
          </a:solidFill>
          <a:ln w="15875" cap="flat" cmpd="sng" algn="ctr">
            <a:noFill/>
            <a:prstDash val="solid"/>
          </a:ln>
          <a:effectLst/>
        </p:spPr>
        <p:txBody>
          <a:bodyPr lIns="82030" tIns="41015" rIns="82030" bIns="410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Century Gothic"/>
              </a:rPr>
              <a:t>Team Member</a:t>
            </a:r>
          </a:p>
        </p:txBody>
      </p:sp>
      <p:sp>
        <p:nvSpPr>
          <p:cNvPr id="26" name="Down Arrow 25"/>
          <p:cNvSpPr/>
          <p:nvPr/>
        </p:nvSpPr>
        <p:spPr>
          <a:xfrm rot="10800000">
            <a:off x="6606535" y="5459421"/>
            <a:ext cx="690879" cy="403412"/>
          </a:xfrm>
          <a:prstGeom prst="downArrow">
            <a:avLst/>
          </a:prstGeom>
          <a:gradFill rotWithShape="1">
            <a:gsLst>
              <a:gs pos="0">
                <a:srgbClr val="05E0DB"/>
              </a:gs>
              <a:gs pos="100000">
                <a:srgbClr val="05E0DB">
                  <a:shade val="75000"/>
                  <a:satMod val="120000"/>
                  <a:lumMod val="90000"/>
                </a:srgb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rgbClr val="05E0DB">
                <a:shade val="30000"/>
              </a:srgbClr>
            </a:contourClr>
          </a:sp3d>
        </p:spPr>
        <p:txBody>
          <a:bodyPr lIns="82030" tIns="41015" rIns="82030" bIns="410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ndParaRPr>
          </a:p>
        </p:txBody>
      </p:sp>
      <p:sp>
        <p:nvSpPr>
          <p:cNvPr id="27" name="Down Arrow 26"/>
          <p:cNvSpPr/>
          <p:nvPr/>
        </p:nvSpPr>
        <p:spPr>
          <a:xfrm rot="10800000">
            <a:off x="6606536" y="4652597"/>
            <a:ext cx="690879" cy="403412"/>
          </a:xfrm>
          <a:prstGeom prst="downArrow">
            <a:avLst/>
          </a:prstGeom>
          <a:gradFill rotWithShape="1">
            <a:gsLst>
              <a:gs pos="0">
                <a:srgbClr val="05E0DB"/>
              </a:gs>
              <a:gs pos="100000">
                <a:srgbClr val="05E0DB">
                  <a:shade val="75000"/>
                  <a:satMod val="120000"/>
                  <a:lumMod val="90000"/>
                </a:srgb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rgbClr val="05E0DB">
                <a:shade val="30000"/>
              </a:srgbClr>
            </a:contourClr>
          </a:sp3d>
        </p:spPr>
        <p:txBody>
          <a:bodyPr lIns="82030" tIns="41015" rIns="82030" bIns="410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ndParaRPr>
          </a:p>
        </p:txBody>
      </p:sp>
      <p:sp>
        <p:nvSpPr>
          <p:cNvPr id="28" name="Down Arrow 27"/>
          <p:cNvSpPr/>
          <p:nvPr/>
        </p:nvSpPr>
        <p:spPr>
          <a:xfrm rot="10800000">
            <a:off x="6606535" y="3913008"/>
            <a:ext cx="690879" cy="403412"/>
          </a:xfrm>
          <a:prstGeom prst="downArrow">
            <a:avLst/>
          </a:prstGeom>
          <a:gradFill rotWithShape="1">
            <a:gsLst>
              <a:gs pos="0">
                <a:srgbClr val="05E0DB"/>
              </a:gs>
              <a:gs pos="100000">
                <a:srgbClr val="05E0DB">
                  <a:shade val="75000"/>
                  <a:satMod val="120000"/>
                  <a:lumMod val="90000"/>
                </a:srgb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rgbClr val="05E0DB">
                <a:shade val="30000"/>
              </a:srgbClr>
            </a:contourClr>
          </a:sp3d>
        </p:spPr>
        <p:txBody>
          <a:bodyPr lIns="82030" tIns="41015" rIns="82030" bIns="410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ndParaRPr>
          </a:p>
        </p:txBody>
      </p:sp>
      <p:sp>
        <p:nvSpPr>
          <p:cNvPr id="13" name="Rectangle 12"/>
          <p:cNvSpPr/>
          <p:nvPr/>
        </p:nvSpPr>
        <p:spPr>
          <a:xfrm>
            <a:off x="5100373" y="1681287"/>
            <a:ext cx="1583345" cy="1395495"/>
          </a:xfrm>
          <a:prstGeom prst="rect">
            <a:avLst/>
          </a:prstGeom>
          <a:solidFill>
            <a:schemeClr val="tx2"/>
          </a:solidFill>
          <a:ln w="15875" cap="flat" cmpd="sng" algn="ctr">
            <a:noFill/>
            <a:prstDash val="solid"/>
          </a:ln>
          <a:effectLst/>
        </p:spPr>
        <p:txBody>
          <a:bodyPr lIns="82030" tIns="41015" rIns="82030" bIns="410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noProof="0" dirty="0" smtClean="0">
                <a:ln>
                  <a:noFill/>
                </a:ln>
                <a:solidFill>
                  <a:prstClr val="white"/>
                </a:solidFill>
                <a:effectLst/>
                <a:uLnTx/>
                <a:uFillTx/>
                <a:latin typeface="Century Gothic"/>
              </a:rPr>
              <a:t>SSAI Rep</a:t>
            </a:r>
            <a:r>
              <a:rPr kumimoji="0" lang="en-US" sz="1800" b="1" i="0" u="none" strike="noStrike" kern="0" cap="none" spc="0" normalizeH="0" baseline="0" noProof="0" dirty="0" smtClean="0">
                <a:ln>
                  <a:noFill/>
                </a:ln>
                <a:solidFill>
                  <a:prstClr val="white"/>
                </a:solidFill>
                <a:effectLst/>
                <a:uLnTx/>
                <a:uFillTx/>
                <a:latin typeface="Century Gothic"/>
              </a:rPr>
              <a:t>: </a:t>
            </a:r>
            <a:r>
              <a:rPr kumimoji="0" lang="en-US" sz="1800" b="0" i="0" u="none" strike="noStrike" kern="0" cap="none" spc="0" normalizeH="0" baseline="0" noProof="0" dirty="0" smtClean="0">
                <a:ln>
                  <a:noFill/>
                </a:ln>
                <a:solidFill>
                  <a:prstClr val="white"/>
                </a:solidFill>
                <a:effectLst/>
                <a:uLnTx/>
                <a:uFillTx/>
                <a:latin typeface="Century Gothic"/>
              </a:rPr>
              <a:t>Karen Allsbrook</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entury Gothic"/>
            </a:endParaRPr>
          </a:p>
        </p:txBody>
      </p:sp>
      <p:sp>
        <p:nvSpPr>
          <p:cNvPr id="14" name="Rectangle 13"/>
          <p:cNvSpPr/>
          <p:nvPr/>
        </p:nvSpPr>
        <p:spPr>
          <a:xfrm>
            <a:off x="6781800" y="1681287"/>
            <a:ext cx="2054352" cy="1395495"/>
          </a:xfrm>
          <a:prstGeom prst="rect">
            <a:avLst/>
          </a:prstGeom>
          <a:solidFill>
            <a:schemeClr val="tx2"/>
          </a:solidFill>
          <a:ln w="15875" cap="flat" cmpd="sng" algn="ctr">
            <a:noFill/>
            <a:prstDash val="solid"/>
          </a:ln>
          <a:effectLst/>
        </p:spPr>
        <p:txBody>
          <a:bodyPr lIns="82030" tIns="41015" rIns="82030" bIns="410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noProof="0" dirty="0" smtClean="0">
                <a:ln>
                  <a:noFill/>
                </a:ln>
                <a:solidFill>
                  <a:prstClr val="white"/>
                </a:solidFill>
                <a:effectLst/>
                <a:uLnTx/>
                <a:uFillTx/>
                <a:latin typeface="Century Gothic"/>
              </a:rPr>
              <a:t>Wise Reps</a:t>
            </a:r>
            <a:r>
              <a:rPr kumimoji="0" lang="en-US" sz="1800" b="1" i="0" u="none" strike="noStrike" kern="0" cap="none" spc="0" normalizeH="0" baseline="0" noProof="0" dirty="0" smtClean="0">
                <a:ln>
                  <a:noFill/>
                </a:ln>
                <a:solidFill>
                  <a:prstClr val="white"/>
                </a:solidFill>
                <a:effectLst/>
                <a:uLnTx/>
                <a:uFillTx/>
                <a:latin typeface="Century Gothic"/>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entury Gothic"/>
              </a:rPr>
              <a:t>Lauren Childs-Gleason</a:t>
            </a:r>
          </a:p>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smtClean="0">
                <a:solidFill>
                  <a:prstClr val="white"/>
                </a:solidFill>
                <a:latin typeface="Century Gothic"/>
              </a:rPr>
              <a:t>&amp; Jamie Favors</a:t>
            </a:r>
            <a:endParaRPr kumimoji="0" lang="en-US" sz="1800" b="0" i="0" u="none" strike="noStrike" kern="0" cap="none" spc="0" normalizeH="0" baseline="0" noProof="0" dirty="0" smtClean="0">
              <a:ln>
                <a:noFill/>
              </a:ln>
              <a:solidFill>
                <a:prstClr val="white"/>
              </a:solidFill>
              <a:effectLst/>
              <a:uLnTx/>
              <a:uFillTx/>
              <a:latin typeface="Century Gothic"/>
            </a:endParaRPr>
          </a:p>
        </p:txBody>
      </p:sp>
    </p:spTree>
    <p:extLst>
      <p:ext uri="{BB962C8B-B14F-4D97-AF65-F5344CB8AC3E}">
        <p14:creationId xmlns:p14="http://schemas.microsoft.com/office/powerpoint/2010/main" val="6976423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2514600" cy="762000"/>
          </a:xfrm>
        </p:spPr>
        <p:txBody>
          <a:bodyPr/>
          <a:lstStyle/>
          <a:p>
            <a:r>
              <a:rPr lang="en-US" dirty="0" smtClean="0"/>
              <a:t>Communications</a:t>
            </a:r>
            <a:endParaRPr lang="en-US" dirty="0"/>
          </a:p>
        </p:txBody>
      </p:sp>
      <p:sp>
        <p:nvSpPr>
          <p:cNvPr id="3" name="Text Placeholder 2"/>
          <p:cNvSpPr>
            <a:spLocks noGrp="1"/>
          </p:cNvSpPr>
          <p:nvPr>
            <p:ph type="body" idx="2"/>
          </p:nvPr>
        </p:nvSpPr>
        <p:spPr>
          <a:xfrm>
            <a:off x="381000" y="1676400"/>
            <a:ext cx="2362200" cy="4449763"/>
          </a:xfrm>
        </p:spPr>
        <p:txBody>
          <a:bodyPr>
            <a:normAutofit fontScale="92500" lnSpcReduction="10000"/>
          </a:bodyPr>
          <a:lstStyle/>
          <a:p>
            <a:r>
              <a:rPr lang="en-US" dirty="0" smtClean="0"/>
              <a:t>Internal</a:t>
            </a:r>
          </a:p>
          <a:p>
            <a:r>
              <a:rPr lang="en-US" dirty="0" smtClean="0"/>
              <a:t>Telecons</a:t>
            </a:r>
          </a:p>
          <a:p>
            <a:r>
              <a:rPr lang="en-US" dirty="0" smtClean="0"/>
              <a:t>Quadcharts</a:t>
            </a:r>
          </a:p>
          <a:p>
            <a:r>
              <a:rPr lang="en-US" dirty="0" smtClean="0"/>
              <a:t>External</a:t>
            </a:r>
          </a:p>
          <a:p>
            <a:r>
              <a:rPr lang="en-US" dirty="0"/>
              <a:t>Interacting w/Media Outlets</a:t>
            </a:r>
          </a:p>
          <a:p>
            <a:r>
              <a:rPr lang="en-US" dirty="0"/>
              <a:t>Strategic Talking Points</a:t>
            </a:r>
          </a:p>
          <a:p>
            <a:r>
              <a:rPr lang="en-US" dirty="0"/>
              <a:t>Social Media</a:t>
            </a:r>
          </a:p>
          <a:p>
            <a:r>
              <a:rPr lang="en-US" dirty="0"/>
              <a:t>DEVELOP </a:t>
            </a:r>
            <a:r>
              <a:rPr lang="en-US" dirty="0" smtClean="0"/>
              <a:t>Website</a:t>
            </a:r>
          </a:p>
          <a:p>
            <a:r>
              <a:rPr lang="en-US" dirty="0" smtClean="0"/>
              <a:t>Recruiting</a:t>
            </a:r>
          </a:p>
          <a:p>
            <a:r>
              <a:rPr lang="en-US" dirty="0" smtClean="0"/>
              <a:t>Alumni</a:t>
            </a:r>
          </a:p>
          <a:p>
            <a:r>
              <a:rPr lang="en-US" dirty="0" err="1" smtClean="0"/>
              <a:t>Comm</a:t>
            </a:r>
            <a:r>
              <a:rPr lang="en-US" dirty="0" smtClean="0"/>
              <a:t> Team</a:t>
            </a:r>
          </a:p>
        </p:txBody>
      </p:sp>
      <p:pic>
        <p:nvPicPr>
          <p:cNvPr id="5" name="Content Placeholder 4"/>
          <p:cNvPicPr>
            <a:picLocks noGrp="1" noChangeAspect="1"/>
          </p:cNvPicPr>
          <p:nvPr>
            <p:ph sz="quarter" idx="1"/>
          </p:nvPr>
        </p:nvPicPr>
        <p:blipFill>
          <a:blip r:embed="rId2" cstate="screen">
            <a:extLst>
              <a:ext uri="{28A0092B-C50C-407E-A947-70E740481C1C}">
                <a14:useLocalDpi xmlns:a14="http://schemas.microsoft.com/office/drawing/2010/main"/>
              </a:ext>
            </a:extLst>
          </a:blip>
          <a:stretch>
            <a:fillRect/>
          </a:stretch>
        </p:blipFill>
        <p:spPr>
          <a:xfrm>
            <a:off x="2895600" y="615228"/>
            <a:ext cx="6096000" cy="5785572"/>
          </a:xfrm>
        </p:spPr>
      </p:pic>
    </p:spTree>
    <p:extLst>
      <p:ext uri="{BB962C8B-B14F-4D97-AF65-F5344CB8AC3E}">
        <p14:creationId xmlns:p14="http://schemas.microsoft.com/office/powerpoint/2010/main" val="1810681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CBP’s DEVELOP National Program</a:t>
            </a:r>
            <a:endParaRPr lang="en-US" dirty="0"/>
          </a:p>
        </p:txBody>
      </p:sp>
      <p:sp>
        <p:nvSpPr>
          <p:cNvPr id="4" name="TextBox 3"/>
          <p:cNvSpPr txBox="1"/>
          <p:nvPr/>
        </p:nvSpPr>
        <p:spPr>
          <a:xfrm>
            <a:off x="260551" y="2342219"/>
            <a:ext cx="8627810" cy="461665"/>
          </a:xfrm>
          <a:prstGeom prst="rect">
            <a:avLst/>
          </a:prstGeom>
          <a:noFill/>
        </p:spPr>
        <p:txBody>
          <a:bodyPr wrap="square" rtlCol="0">
            <a:spAutoFit/>
          </a:bodyPr>
          <a:lstStyle/>
          <a:p>
            <a:pPr algn="ctr" fontAlgn="base">
              <a:spcAft>
                <a:spcPts val="600"/>
              </a:spcAft>
              <a:buClr>
                <a:schemeClr val="tx1">
                  <a:lumMod val="75000"/>
                </a:schemeClr>
              </a:buClr>
            </a:pPr>
            <a:r>
              <a:rPr lang="en-US" sz="2400" b="1" dirty="0" smtClean="0">
                <a:solidFill>
                  <a:srgbClr val="003366"/>
                </a:solidFill>
                <a:latin typeface="Century Gothic" panose="020F0302020204030204"/>
              </a:rPr>
              <a:t>Participants + Earth Observations + Decision Makers</a:t>
            </a:r>
            <a:endParaRPr lang="en-US" b="1" dirty="0" smtClean="0">
              <a:solidFill>
                <a:srgbClr val="003366"/>
              </a:solidFill>
              <a:latin typeface="Century Gothic" panose="020F0302020204030204"/>
            </a:endParaRPr>
          </a:p>
        </p:txBody>
      </p:sp>
      <p:sp>
        <p:nvSpPr>
          <p:cNvPr id="5" name="Content Placeholder 1"/>
          <p:cNvSpPr txBox="1">
            <a:spLocks/>
          </p:cNvSpPr>
          <p:nvPr/>
        </p:nvSpPr>
        <p:spPr>
          <a:xfrm>
            <a:off x="314632" y="5074483"/>
            <a:ext cx="8465574" cy="13754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0000"/>
              </a:lnSpc>
              <a:spcBef>
                <a:spcPts val="0"/>
              </a:spcBef>
              <a:buNone/>
              <a:defRPr/>
            </a:pPr>
            <a:r>
              <a:rPr lang="en-US" sz="1800" b="1" dirty="0">
                <a:solidFill>
                  <a:schemeClr val="tx1">
                    <a:lumMod val="75000"/>
                  </a:schemeClr>
                </a:solidFill>
              </a:rPr>
              <a:t>DEVELOP bridges the gap between NASA Earth Science and </a:t>
            </a:r>
            <a:r>
              <a:rPr lang="en-US" sz="1800" b="1" dirty="0" smtClean="0">
                <a:solidFill>
                  <a:schemeClr val="tx1">
                    <a:lumMod val="75000"/>
                  </a:schemeClr>
                </a:solidFill>
              </a:rPr>
              <a:t>society</a:t>
            </a:r>
            <a:r>
              <a:rPr lang="en-US" sz="1800" dirty="0">
                <a:solidFill>
                  <a:schemeClr val="tx1">
                    <a:lumMod val="75000"/>
                  </a:schemeClr>
                </a:solidFill>
              </a:rPr>
              <a:t>,</a:t>
            </a:r>
            <a:r>
              <a:rPr lang="en-US" sz="1800" dirty="0" smtClean="0">
                <a:solidFill>
                  <a:schemeClr val="tx1">
                    <a:lumMod val="75000"/>
                  </a:schemeClr>
                </a:solidFill>
              </a:rPr>
              <a:t> </a:t>
            </a:r>
            <a:r>
              <a:rPr lang="en-US" sz="1800" dirty="0">
                <a:solidFill>
                  <a:schemeClr val="tx1">
                    <a:lumMod val="75000"/>
                  </a:schemeClr>
                </a:solidFill>
              </a:rPr>
              <a:t>building capacity in both its participants and end-user organizations </a:t>
            </a:r>
            <a:endParaRPr lang="en-US" sz="1800" dirty="0" smtClean="0">
              <a:solidFill>
                <a:schemeClr val="tx1">
                  <a:lumMod val="75000"/>
                </a:schemeClr>
              </a:solidFill>
            </a:endParaRPr>
          </a:p>
          <a:p>
            <a:pPr marL="0" lvl="0" indent="0" algn="ctr">
              <a:lnSpc>
                <a:spcPct val="100000"/>
              </a:lnSpc>
              <a:spcBef>
                <a:spcPts val="0"/>
              </a:spcBef>
              <a:buNone/>
              <a:defRPr/>
            </a:pPr>
            <a:r>
              <a:rPr lang="en-US" sz="1800" dirty="0" smtClean="0">
                <a:solidFill>
                  <a:schemeClr val="tx1">
                    <a:lumMod val="75000"/>
                  </a:schemeClr>
                </a:solidFill>
              </a:rPr>
              <a:t>to </a:t>
            </a:r>
            <a:r>
              <a:rPr lang="en-US" sz="1800" dirty="0">
                <a:solidFill>
                  <a:schemeClr val="tx1">
                    <a:lumMod val="75000"/>
                  </a:schemeClr>
                </a:solidFill>
              </a:rPr>
              <a:t>better prepare them to handle the environmental challenges </a:t>
            </a:r>
            <a:endParaRPr lang="en-US" sz="1800" dirty="0" smtClean="0">
              <a:solidFill>
                <a:schemeClr val="tx1">
                  <a:lumMod val="75000"/>
                </a:schemeClr>
              </a:solidFill>
            </a:endParaRPr>
          </a:p>
          <a:p>
            <a:pPr marL="0" lvl="0" indent="0" algn="ctr">
              <a:lnSpc>
                <a:spcPct val="100000"/>
              </a:lnSpc>
              <a:spcBef>
                <a:spcPts val="0"/>
              </a:spcBef>
              <a:buNone/>
              <a:defRPr/>
            </a:pPr>
            <a:r>
              <a:rPr lang="en-US" sz="1800" dirty="0" smtClean="0">
                <a:solidFill>
                  <a:schemeClr val="tx1">
                    <a:lumMod val="75000"/>
                  </a:schemeClr>
                </a:solidFill>
              </a:rPr>
              <a:t>that </a:t>
            </a:r>
            <a:r>
              <a:rPr lang="en-US" sz="1800" dirty="0">
                <a:solidFill>
                  <a:schemeClr val="tx1">
                    <a:lumMod val="75000"/>
                  </a:schemeClr>
                </a:solidFill>
              </a:rPr>
              <a:t>face society.</a:t>
            </a:r>
          </a:p>
        </p:txBody>
      </p:sp>
      <p:sp>
        <p:nvSpPr>
          <p:cNvPr id="6" name="Content Placeholder 1"/>
          <p:cNvSpPr txBox="1">
            <a:spLocks/>
          </p:cNvSpPr>
          <p:nvPr/>
        </p:nvSpPr>
        <p:spPr>
          <a:xfrm>
            <a:off x="1396979" y="1537326"/>
            <a:ext cx="6193526" cy="8248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0000"/>
              </a:lnSpc>
              <a:spcBef>
                <a:spcPts val="0"/>
              </a:spcBef>
              <a:buNone/>
              <a:defRPr/>
            </a:pPr>
            <a:r>
              <a:rPr kumimoji="0" lang="en-US" sz="2000" b="1" i="1" u="none" strike="noStrike" kern="1200" cap="none" spc="0" normalizeH="0" baseline="0" noProof="0" dirty="0" smtClean="0">
                <a:ln>
                  <a:noFill/>
                </a:ln>
                <a:solidFill>
                  <a:schemeClr val="tx1">
                    <a:lumMod val="75000"/>
                  </a:schemeClr>
                </a:solidFill>
                <a:effectLst/>
                <a:uLnTx/>
                <a:uFillTx/>
              </a:rPr>
              <a:t>“Shaping </a:t>
            </a:r>
            <a:r>
              <a:rPr lang="en-US" sz="2000" b="1" i="1" dirty="0">
                <a:solidFill>
                  <a:schemeClr val="tx1">
                    <a:lumMod val="75000"/>
                  </a:schemeClr>
                </a:solidFill>
              </a:rPr>
              <a:t>the future </a:t>
            </a:r>
            <a:r>
              <a:rPr lang="en-US" sz="2000" b="1" i="1" dirty="0" smtClean="0">
                <a:solidFill>
                  <a:schemeClr val="tx1">
                    <a:lumMod val="75000"/>
                  </a:schemeClr>
                </a:solidFill>
              </a:rPr>
              <a:t>by </a:t>
            </a:r>
            <a:r>
              <a:rPr lang="en-US" sz="2000" b="1" i="1" dirty="0">
                <a:solidFill>
                  <a:schemeClr val="tx1">
                    <a:lumMod val="75000"/>
                  </a:schemeClr>
                </a:solidFill>
              </a:rPr>
              <a:t>integrating Earth observations into global decision making.”</a:t>
            </a:r>
            <a:endParaRPr kumimoji="0" lang="en-US" sz="2000" b="1" i="1" u="none" strike="noStrike" kern="1200" cap="none" spc="0" normalizeH="0" baseline="0" noProof="0" dirty="0">
              <a:ln>
                <a:noFill/>
              </a:ln>
              <a:solidFill>
                <a:schemeClr val="tx1">
                  <a:lumMod val="75000"/>
                </a:schemeClr>
              </a:solidFill>
              <a:effectLst/>
              <a:uLnTx/>
              <a:uFillTx/>
            </a:endParaRPr>
          </a:p>
        </p:txBody>
      </p:sp>
      <p:pic>
        <p:nvPicPr>
          <p:cNvPr id="7" name="Picture 2" descr="https://share.sandia.gov/news/resources/news_releases/images/2009/mwl.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5938688" y="2876383"/>
            <a:ext cx="2875071" cy="1980751"/>
          </a:xfrm>
          <a:prstGeom prst="rect">
            <a:avLst/>
          </a:prstGeom>
          <a:noFill/>
          <a:ln w="6350">
            <a:solidFill>
              <a:schemeClr val="accent1">
                <a:shade val="50000"/>
              </a:schemeClr>
            </a:solidFill>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3143020" y="2876383"/>
            <a:ext cx="2641001" cy="1980751"/>
          </a:xfrm>
          <a:prstGeom prst="rect">
            <a:avLst/>
          </a:prstGeom>
          <a:noFill/>
          <a:ln w="6350">
            <a:solidFill>
              <a:schemeClr val="accent1">
                <a:shade val="50000"/>
              </a:schemeClr>
            </a:solidFill>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347352" y="2876383"/>
            <a:ext cx="2641001" cy="1980751"/>
          </a:xfrm>
          <a:prstGeom prst="rect">
            <a:avLst/>
          </a:prstGeom>
          <a:noFill/>
          <a:ln w="6350">
            <a:solidFill>
              <a:schemeClr val="accent1">
                <a:shade val="50000"/>
              </a:schemeClr>
            </a:solidFill>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9657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a:t>
            </a:r>
            <a:endParaRPr lang="en-US" dirty="0"/>
          </a:p>
        </p:txBody>
      </p:sp>
      <p:sp>
        <p:nvSpPr>
          <p:cNvPr id="3" name="Content Placeholder 2"/>
          <p:cNvSpPr>
            <a:spLocks noGrp="1"/>
          </p:cNvSpPr>
          <p:nvPr>
            <p:ph sz="quarter" idx="1"/>
          </p:nvPr>
        </p:nvSpPr>
        <p:spPr/>
        <p:txBody>
          <a:bodyPr/>
          <a:lstStyle/>
          <a:p>
            <a:r>
              <a:rPr lang="en-US" dirty="0" smtClean="0"/>
              <a:t>Anyone within the DEVELOP “family”</a:t>
            </a:r>
          </a:p>
          <a:p>
            <a:pPr lvl="1"/>
            <a:r>
              <a:rPr lang="en-US" dirty="0" smtClean="0"/>
              <a:t>NPO</a:t>
            </a:r>
          </a:p>
          <a:p>
            <a:pPr lvl="1"/>
            <a:r>
              <a:rPr lang="en-US" dirty="0" smtClean="0"/>
              <a:t>Advisors</a:t>
            </a:r>
          </a:p>
          <a:p>
            <a:pPr lvl="1"/>
            <a:r>
              <a:rPr lang="en-US" dirty="0" smtClean="0"/>
              <a:t>Participants</a:t>
            </a:r>
          </a:p>
          <a:p>
            <a:pPr lvl="1"/>
            <a:r>
              <a:rPr lang="en-US" dirty="0" smtClean="0"/>
              <a:t>ACL</a:t>
            </a:r>
          </a:p>
          <a:p>
            <a:pPr lvl="1"/>
            <a:r>
              <a:rPr lang="en-US" dirty="0" smtClean="0"/>
              <a:t>Project Leads</a:t>
            </a:r>
          </a:p>
          <a:p>
            <a:pPr lvl="1"/>
            <a:r>
              <a:rPr lang="en-US" dirty="0" smtClean="0"/>
              <a:t>Fellows Class</a:t>
            </a:r>
          </a:p>
          <a:p>
            <a:pPr lvl="1"/>
            <a:r>
              <a:rPr lang="en-US" dirty="0" smtClean="0"/>
              <a:t>Other Nodes</a:t>
            </a:r>
          </a:p>
          <a:p>
            <a:r>
              <a:rPr lang="en-US" dirty="0" smtClean="0"/>
              <a:t>Less regulation, several</a:t>
            </a:r>
            <a:br>
              <a:rPr lang="en-US" dirty="0" smtClean="0"/>
            </a:br>
            <a:r>
              <a:rPr lang="en-US" dirty="0" smtClean="0"/>
              <a:t>opportunities in place</a:t>
            </a:r>
            <a:endParaRPr lang="en-US"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24400" y="2576152"/>
            <a:ext cx="3733800" cy="2473792"/>
          </a:xfrm>
          <a:prstGeom prst="rect">
            <a:avLst/>
          </a:prstGeom>
        </p:spPr>
      </p:pic>
    </p:spTree>
    <p:extLst>
      <p:ext uri="{BB962C8B-B14F-4D97-AF65-F5344CB8AC3E}">
        <p14:creationId xmlns:p14="http://schemas.microsoft.com/office/powerpoint/2010/main" val="24439518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w/NPO</a:t>
            </a:r>
            <a:endParaRPr lang="en-US" dirty="0"/>
          </a:p>
        </p:txBody>
      </p:sp>
      <p:sp>
        <p:nvSpPr>
          <p:cNvPr id="3" name="Content Placeholder 2"/>
          <p:cNvSpPr>
            <a:spLocks noGrp="1"/>
          </p:cNvSpPr>
          <p:nvPr>
            <p:ph sz="quarter" idx="1"/>
          </p:nvPr>
        </p:nvSpPr>
        <p:spPr>
          <a:xfrm>
            <a:off x="301752" y="1527048"/>
            <a:ext cx="8503920" cy="4797552"/>
          </a:xfrm>
        </p:spPr>
        <p:txBody>
          <a:bodyPr>
            <a:normAutofit/>
          </a:bodyPr>
          <a:lstStyle/>
          <a:p>
            <a:pPr>
              <a:spcBef>
                <a:spcPts val="0"/>
              </a:spcBef>
            </a:pPr>
            <a:r>
              <a:rPr lang="en-US" sz="2000" dirty="0"/>
              <a:t>Always feel free to email or call NPO</a:t>
            </a:r>
          </a:p>
          <a:p>
            <a:pPr lvl="1">
              <a:spcBef>
                <a:spcPts val="0"/>
              </a:spcBef>
            </a:pPr>
            <a:r>
              <a:rPr lang="en-US" sz="1600" dirty="0"/>
              <a:t>Lauren: (757)864-4204, </a:t>
            </a:r>
            <a:r>
              <a:rPr lang="en-US" sz="1600" dirty="0" smtClean="0">
                <a:hlinkClick r:id="rId2"/>
              </a:rPr>
              <a:t>Lauren.M.Childs@nasa.gov</a:t>
            </a:r>
            <a:r>
              <a:rPr lang="en-US" sz="1600" dirty="0" smtClean="0"/>
              <a:t> </a:t>
            </a:r>
            <a:endParaRPr lang="en-US" sz="1600" dirty="0"/>
          </a:p>
          <a:p>
            <a:pPr lvl="1">
              <a:spcBef>
                <a:spcPts val="0"/>
              </a:spcBef>
            </a:pPr>
            <a:r>
              <a:rPr lang="en-US" sz="1600" dirty="0"/>
              <a:t>Jamie: </a:t>
            </a:r>
            <a:r>
              <a:rPr lang="en-US" sz="1600" dirty="0" smtClean="0"/>
              <a:t>(804)692-0136, </a:t>
            </a:r>
            <a:r>
              <a:rPr lang="en-US" sz="1600" dirty="0" smtClean="0">
                <a:hlinkClick r:id="rId3"/>
              </a:rPr>
              <a:t>James.E.Favors@nasa.gov</a:t>
            </a:r>
            <a:r>
              <a:rPr lang="en-US" sz="1600" dirty="0" smtClean="0"/>
              <a:t> </a:t>
            </a:r>
            <a:endParaRPr lang="en-US" sz="1600" dirty="0"/>
          </a:p>
          <a:p>
            <a:pPr lvl="1">
              <a:spcBef>
                <a:spcPts val="0"/>
              </a:spcBef>
            </a:pPr>
            <a:r>
              <a:rPr lang="en-US" sz="1600" dirty="0"/>
              <a:t>Karen: (757)864-1276, </a:t>
            </a:r>
            <a:r>
              <a:rPr lang="en-US" sz="1600" dirty="0" smtClean="0">
                <a:hlinkClick r:id="rId4"/>
              </a:rPr>
              <a:t>Karen.N.Allsbrook@nasa.gov</a:t>
            </a:r>
            <a:r>
              <a:rPr lang="en-US" sz="1600" dirty="0" smtClean="0"/>
              <a:t> </a:t>
            </a:r>
          </a:p>
          <a:p>
            <a:pPr lvl="1">
              <a:spcBef>
                <a:spcPts val="0"/>
              </a:spcBef>
            </a:pPr>
            <a:r>
              <a:rPr lang="en-US" sz="1600" dirty="0" smtClean="0"/>
              <a:t>Bender:  </a:t>
            </a:r>
            <a:r>
              <a:rPr lang="en-US" sz="1600" dirty="0" smtClean="0"/>
              <a:t>(757)864-5552, </a:t>
            </a:r>
            <a:r>
              <a:rPr lang="en-US" sz="1600" dirty="0" smtClean="0">
                <a:hlinkClick r:id="rId5"/>
              </a:rPr>
              <a:t>Michael.R.Bender@nasa.gov</a:t>
            </a:r>
            <a:r>
              <a:rPr lang="en-US" sz="1600" dirty="0" smtClean="0"/>
              <a:t> </a:t>
            </a:r>
          </a:p>
          <a:p>
            <a:pPr lvl="1">
              <a:spcBef>
                <a:spcPts val="0"/>
              </a:spcBef>
            </a:pPr>
            <a:r>
              <a:rPr lang="en-US" sz="1600" dirty="0" smtClean="0"/>
              <a:t>Lindsay: (757)864-7283, </a:t>
            </a:r>
            <a:r>
              <a:rPr lang="en-US" sz="1600" dirty="0" smtClean="0">
                <a:hlinkClick r:id="rId6"/>
              </a:rPr>
              <a:t>Lindsay.M.Rogers@nasa.gov</a:t>
            </a:r>
            <a:r>
              <a:rPr lang="en-US" sz="1600" dirty="0" smtClean="0"/>
              <a:t> </a:t>
            </a:r>
            <a:endParaRPr lang="en-US" sz="1600" dirty="0"/>
          </a:p>
          <a:p>
            <a:pPr lvl="1">
              <a:spcBef>
                <a:spcPts val="0"/>
              </a:spcBef>
            </a:pPr>
            <a:r>
              <a:rPr lang="en-US" sz="1600" dirty="0"/>
              <a:t>Dr. Ross: (757)864-3595, </a:t>
            </a:r>
            <a:r>
              <a:rPr lang="en-US" sz="1600" dirty="0" smtClean="0">
                <a:hlinkClick r:id="rId7"/>
              </a:rPr>
              <a:t>Kenton.W.Ross@nasa.gov</a:t>
            </a:r>
            <a:r>
              <a:rPr lang="en-US" sz="1600" dirty="0" smtClean="0"/>
              <a:t> </a:t>
            </a:r>
            <a:endParaRPr lang="en-US" sz="1600" dirty="0"/>
          </a:p>
          <a:p>
            <a:endParaRPr lang="en-US" sz="1800" dirty="0"/>
          </a:p>
          <a:p>
            <a:pPr marL="639763" lvl="1" indent="-182563">
              <a:buFont typeface="Wingdings" pitchFamily="2" charset="2"/>
              <a:buChar char="§"/>
            </a:pPr>
            <a:r>
              <a:rPr lang="en-US" sz="1600" dirty="0"/>
              <a:t>For important or time sensitive items don’t wait until the national telecon</a:t>
            </a:r>
          </a:p>
          <a:p>
            <a:pPr marL="639763" lvl="1" indent="-182563">
              <a:buFont typeface="Wingdings" pitchFamily="2" charset="2"/>
              <a:buChar char="§"/>
            </a:pPr>
            <a:r>
              <a:rPr lang="en-US" sz="1600" dirty="0"/>
              <a:t>Don’t worry about asking a lot of questions!</a:t>
            </a:r>
          </a:p>
          <a:p>
            <a:pPr marL="639763" lvl="1" indent="-182563">
              <a:buFont typeface="Wingdings" pitchFamily="2" charset="2"/>
              <a:buChar char="§"/>
            </a:pPr>
            <a:r>
              <a:rPr lang="en-US" sz="1600" dirty="0"/>
              <a:t>If new opportunities arise regarding DEVELOP, get the NPO involved </a:t>
            </a:r>
            <a:r>
              <a:rPr lang="en-US" sz="1600" u="sng" dirty="0" smtClean="0"/>
              <a:t>early on</a:t>
            </a:r>
            <a:endParaRPr lang="en-US" sz="1600" u="sng" dirty="0"/>
          </a:p>
          <a:p>
            <a:pPr marL="639763" lvl="1" indent="-182563">
              <a:buFont typeface="Wingdings" pitchFamily="2" charset="2"/>
              <a:buChar char="§"/>
            </a:pPr>
            <a:r>
              <a:rPr lang="en-US" sz="1600" dirty="0"/>
              <a:t>Personnel issues – don’t email, </a:t>
            </a:r>
            <a:r>
              <a:rPr lang="en-US" sz="1600" dirty="0" smtClean="0"/>
              <a:t>call!</a:t>
            </a:r>
            <a:endParaRPr lang="en-US" sz="1600" dirty="0"/>
          </a:p>
          <a:p>
            <a:endParaRPr lang="en-US" sz="1800" dirty="0" smtClean="0"/>
          </a:p>
          <a:p>
            <a:r>
              <a:rPr lang="en-US" sz="2000" b="1" dirty="0" smtClean="0"/>
              <a:t>Contact Sheet</a:t>
            </a:r>
            <a:r>
              <a:rPr lang="en-US" sz="2000" b="1" dirty="0"/>
              <a:t>: </a:t>
            </a:r>
            <a:r>
              <a:rPr lang="en-US" sz="2000" dirty="0"/>
              <a:t>updated draft </a:t>
            </a:r>
            <a:r>
              <a:rPr lang="en-US" sz="2000" dirty="0" smtClean="0"/>
              <a:t>on Exchange &amp; emailed out each term</a:t>
            </a:r>
            <a:endParaRPr lang="en-US" sz="2000" dirty="0"/>
          </a:p>
        </p:txBody>
      </p:sp>
    </p:spTree>
    <p:extLst>
      <p:ext uri="{BB962C8B-B14F-4D97-AF65-F5344CB8AC3E}">
        <p14:creationId xmlns:p14="http://schemas.microsoft.com/office/powerpoint/2010/main" val="429402318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Telecons &amp; Quadcharts</a:t>
            </a:r>
            <a:endParaRPr lang="en-US" dirty="0"/>
          </a:p>
        </p:txBody>
      </p:sp>
      <p:sp>
        <p:nvSpPr>
          <p:cNvPr id="3" name="Content Placeholder 2"/>
          <p:cNvSpPr>
            <a:spLocks noGrp="1"/>
          </p:cNvSpPr>
          <p:nvPr>
            <p:ph sz="quarter" idx="1"/>
          </p:nvPr>
        </p:nvSpPr>
        <p:spPr>
          <a:xfrm>
            <a:off x="301752" y="1527047"/>
            <a:ext cx="8503920" cy="4719141"/>
          </a:xfrm>
        </p:spPr>
        <p:txBody>
          <a:bodyPr>
            <a:normAutofit fontScale="92500" lnSpcReduction="10000"/>
          </a:bodyPr>
          <a:lstStyle/>
          <a:p>
            <a:pPr marL="68580" indent="0">
              <a:buNone/>
            </a:pPr>
            <a:r>
              <a:rPr lang="en-US" sz="2000" b="1" dirty="0"/>
              <a:t>National Telecons</a:t>
            </a:r>
          </a:p>
          <a:p>
            <a:r>
              <a:rPr lang="en-US" sz="1800" dirty="0"/>
              <a:t>Weekly phone call with all the domestic locations</a:t>
            </a:r>
          </a:p>
          <a:p>
            <a:r>
              <a:rPr lang="en-US" sz="1800" dirty="0"/>
              <a:t>Report high level activities, important project breakthroughs, exciting opportunities, partner interactions of importance, any issues or questions, and anything else you deem worthy/important for the national audience</a:t>
            </a:r>
          </a:p>
          <a:p>
            <a:r>
              <a:rPr lang="en-US" sz="1800" dirty="0"/>
              <a:t>Questions and concerns (issues with data/analyses, etc.)</a:t>
            </a:r>
          </a:p>
          <a:p>
            <a:r>
              <a:rPr lang="en-US" sz="1800" dirty="0"/>
              <a:t>Wednesday </a:t>
            </a:r>
            <a:r>
              <a:rPr lang="en-US" sz="1800" dirty="0" smtClean="0"/>
              <a:t>2pm </a:t>
            </a:r>
            <a:r>
              <a:rPr lang="en-US" sz="1800" dirty="0"/>
              <a:t>Eastern – </a:t>
            </a:r>
            <a:r>
              <a:rPr lang="en-US" sz="1800" b="1" dirty="0"/>
              <a:t>1 (844) 467-6272 </a:t>
            </a:r>
            <a:r>
              <a:rPr lang="en-US" sz="1800" dirty="0"/>
              <a:t>/ pc: </a:t>
            </a:r>
            <a:r>
              <a:rPr lang="en-US" sz="1800" b="1" dirty="0"/>
              <a:t>220588</a:t>
            </a:r>
          </a:p>
          <a:p>
            <a:pPr marL="68580" indent="0">
              <a:buNone/>
            </a:pPr>
            <a:endParaRPr lang="en-US" sz="2000" b="1" dirty="0"/>
          </a:p>
          <a:p>
            <a:pPr marL="68580" indent="0">
              <a:buNone/>
            </a:pPr>
            <a:r>
              <a:rPr lang="en-US" sz="2000" b="1" dirty="0"/>
              <a:t>Quadcharts</a:t>
            </a:r>
          </a:p>
          <a:p>
            <a:r>
              <a:rPr lang="en-US" sz="1800" dirty="0"/>
              <a:t>Weekly reports with in depth details</a:t>
            </a:r>
          </a:p>
          <a:p>
            <a:r>
              <a:rPr lang="en-US" sz="1800" dirty="0"/>
              <a:t>Supplements telecon </a:t>
            </a:r>
            <a:r>
              <a:rPr lang="en-US" sz="1800" dirty="0" smtClean="0"/>
              <a:t>reporting</a:t>
            </a:r>
          </a:p>
          <a:p>
            <a:r>
              <a:rPr lang="en-US" sz="1800" dirty="0" smtClean="0"/>
              <a:t>Compiled into reports for HQ</a:t>
            </a:r>
            <a:endParaRPr lang="en-US" sz="1800" dirty="0"/>
          </a:p>
          <a:p>
            <a:r>
              <a:rPr lang="en-US" sz="1800" dirty="0"/>
              <a:t>Due every Friday by COB</a:t>
            </a:r>
          </a:p>
          <a:p>
            <a:r>
              <a:rPr lang="en-US" sz="1800" dirty="0"/>
              <a:t>Email to:</a:t>
            </a:r>
          </a:p>
          <a:p>
            <a:pPr marL="639763" lvl="1" indent="-182563">
              <a:buFont typeface="Wingdings" pitchFamily="2" charset="2"/>
              <a:buChar char="§"/>
            </a:pPr>
            <a:r>
              <a:rPr lang="en-US" sz="1600" dirty="0">
                <a:hlinkClick r:id="rId2"/>
              </a:rPr>
              <a:t>Lauren.M.Childs@nasa.gov</a:t>
            </a:r>
            <a:endParaRPr lang="en-US" sz="1600" dirty="0"/>
          </a:p>
          <a:p>
            <a:pPr marL="639763" lvl="1" indent="-182563">
              <a:buFont typeface="Wingdings" pitchFamily="2" charset="2"/>
              <a:buChar char="§"/>
            </a:pPr>
            <a:r>
              <a:rPr lang="en-US" sz="1600" dirty="0">
                <a:hlinkClick r:id="rId3"/>
              </a:rPr>
              <a:t>Tiffani.N.Miller@nasa.gov</a:t>
            </a:r>
            <a:endParaRPr lang="en-US" sz="16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86209">
            <a:off x="6019064" y="3873165"/>
            <a:ext cx="2312769" cy="1734577"/>
          </a:xfrm>
          <a:prstGeom prst="rect">
            <a:avLst/>
          </a:prstGeom>
          <a:ln>
            <a:solidFill>
              <a:schemeClr val="accent5"/>
            </a:solidFill>
          </a:ln>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86209">
            <a:off x="5394002" y="4178439"/>
            <a:ext cx="2312770" cy="1732770"/>
          </a:xfrm>
          <a:prstGeom prst="rect">
            <a:avLst/>
          </a:prstGeom>
          <a:ln>
            <a:solidFill>
              <a:schemeClr val="accent5"/>
            </a:solidFill>
          </a:ln>
        </p:spPr>
      </p:pic>
    </p:spTree>
    <p:extLst>
      <p:ext uri="{BB962C8B-B14F-4D97-AF65-F5344CB8AC3E}">
        <p14:creationId xmlns:p14="http://schemas.microsoft.com/office/powerpoint/2010/main" val="172642017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a:t>
            </a:r>
            <a:endParaRPr lang="en-US" dirty="0"/>
          </a:p>
        </p:txBody>
      </p:sp>
      <p:sp>
        <p:nvSpPr>
          <p:cNvPr id="3" name="Content Placeholder 2"/>
          <p:cNvSpPr>
            <a:spLocks noGrp="1"/>
          </p:cNvSpPr>
          <p:nvPr>
            <p:ph sz="quarter" idx="1"/>
          </p:nvPr>
        </p:nvSpPr>
        <p:spPr/>
        <p:txBody>
          <a:bodyPr/>
          <a:lstStyle/>
          <a:p>
            <a:pPr marL="0" indent="0">
              <a:buNone/>
            </a:pPr>
            <a:endParaRPr lang="en-US" dirty="0" smtClean="0"/>
          </a:p>
          <a:p>
            <a:r>
              <a:rPr lang="en-US" dirty="0" smtClean="0"/>
              <a:t>Anyone outside of DEVELOP</a:t>
            </a:r>
          </a:p>
          <a:p>
            <a:pPr lvl="1"/>
            <a:r>
              <a:rPr lang="en-US" dirty="0" smtClean="0"/>
              <a:t>NASA HQ and node personnel</a:t>
            </a:r>
          </a:p>
          <a:p>
            <a:pPr lvl="1"/>
            <a:r>
              <a:rPr lang="en-US" dirty="0" smtClean="0"/>
              <a:t>Media</a:t>
            </a:r>
          </a:p>
          <a:p>
            <a:pPr lvl="1"/>
            <a:r>
              <a:rPr lang="en-US" dirty="0" smtClean="0"/>
              <a:t>Partners</a:t>
            </a:r>
          </a:p>
          <a:p>
            <a:pPr lvl="1"/>
            <a:r>
              <a:rPr lang="en-US" dirty="0" smtClean="0"/>
              <a:t>Etc.</a:t>
            </a:r>
            <a:endParaRPr lang="en-US" dirty="0" smtClean="0"/>
          </a:p>
          <a:p>
            <a:r>
              <a:rPr lang="en-US" dirty="0" smtClean="0"/>
              <a:t>More guidelines involved</a:t>
            </a:r>
          </a:p>
        </p:txBody>
      </p:sp>
      <p:pic>
        <p:nvPicPr>
          <p:cNvPr id="4" name="Picture 3"/>
          <p:cNvPicPr>
            <a:picLocks noChangeAspect="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4876800" y="3219450"/>
            <a:ext cx="4073236" cy="2800350"/>
          </a:xfrm>
          <a:prstGeom prst="rect">
            <a:avLst/>
          </a:prstGeom>
        </p:spPr>
      </p:pic>
    </p:spTree>
    <p:extLst>
      <p:ext uri="{BB962C8B-B14F-4D97-AF65-F5344CB8AC3E}">
        <p14:creationId xmlns:p14="http://schemas.microsoft.com/office/powerpoint/2010/main" val="193562670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Interacting w/ the Media</a:t>
            </a:r>
            <a:endParaRPr lang="en-US" dirty="0"/>
          </a:p>
        </p:txBody>
      </p:sp>
      <p:sp>
        <p:nvSpPr>
          <p:cNvPr id="3" name="Content Placeholder 2"/>
          <p:cNvSpPr>
            <a:spLocks noGrp="1"/>
          </p:cNvSpPr>
          <p:nvPr>
            <p:ph sz="quarter" idx="1"/>
          </p:nvPr>
        </p:nvSpPr>
        <p:spPr>
          <a:xfrm>
            <a:off x="301752" y="1527048"/>
            <a:ext cx="8503920" cy="4806418"/>
          </a:xfrm>
        </p:spPr>
        <p:txBody>
          <a:bodyPr>
            <a:normAutofit/>
          </a:bodyPr>
          <a:lstStyle/>
          <a:p>
            <a:pPr marL="0" indent="0">
              <a:buNone/>
            </a:pPr>
            <a:r>
              <a:rPr lang="en-US" sz="2900" b="1" dirty="0" smtClean="0"/>
              <a:t>NPO and NASA Public Affairs must be involved with all media interaction from the beginning.</a:t>
            </a:r>
          </a:p>
          <a:p>
            <a:pPr marL="0" indent="0">
              <a:buNone/>
            </a:pPr>
            <a:endParaRPr lang="en-US" sz="2000" dirty="0" smtClean="0"/>
          </a:p>
          <a:p>
            <a:r>
              <a:rPr lang="en-US" sz="2500" dirty="0" smtClean="0"/>
              <a:t>If you are interested in working with the media, contact NPO first.</a:t>
            </a:r>
          </a:p>
          <a:p>
            <a:r>
              <a:rPr lang="en-US" sz="2500" dirty="0" smtClean="0"/>
              <a:t>If someone from the media reaches out to you, contact NPO about a response or connect them with NPO directly.</a:t>
            </a:r>
          </a:p>
          <a:p>
            <a:pPr marL="0" indent="0">
              <a:buNone/>
            </a:pPr>
            <a:endParaRPr lang="en-US" sz="1500" dirty="0" smtClean="0"/>
          </a:p>
          <a:p>
            <a:pPr marL="463550" indent="0">
              <a:buNone/>
            </a:pPr>
            <a:r>
              <a:rPr lang="en-US" sz="2800" dirty="0" smtClean="0"/>
              <a:t>NPO POC – Lindsay Rogers </a:t>
            </a:r>
            <a:r>
              <a:rPr lang="en-US" sz="2800" dirty="0" smtClean="0">
                <a:hlinkClick r:id="rId2"/>
              </a:rPr>
              <a:t>Lindsay.M.Rogers@nasa.gov</a:t>
            </a:r>
            <a:endParaRPr lang="en-US" sz="28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4724400"/>
            <a:ext cx="1609576" cy="1456666"/>
          </a:xfrm>
          <a:prstGeom prst="rect">
            <a:avLst/>
          </a:prstGeom>
        </p:spPr>
      </p:pic>
    </p:spTree>
    <p:extLst>
      <p:ext uri="{BB962C8B-B14F-4D97-AF65-F5344CB8AC3E}">
        <p14:creationId xmlns:p14="http://schemas.microsoft.com/office/powerpoint/2010/main" val="211245565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DEVELOP Elevator Speech</a:t>
            </a:r>
            <a:endParaRPr lang="en-US" dirty="0"/>
          </a:p>
        </p:txBody>
      </p:sp>
      <p:sp>
        <p:nvSpPr>
          <p:cNvPr id="3" name="Content Placeholder 2"/>
          <p:cNvSpPr>
            <a:spLocks noGrp="1"/>
          </p:cNvSpPr>
          <p:nvPr>
            <p:ph sz="quarter" idx="1"/>
          </p:nvPr>
        </p:nvSpPr>
        <p:spPr/>
        <p:txBody>
          <a:bodyPr>
            <a:normAutofit/>
          </a:bodyPr>
          <a:lstStyle/>
          <a:p>
            <a:pPr marL="0" indent="0">
              <a:buNone/>
            </a:pPr>
            <a:r>
              <a:rPr lang="en-US" sz="2000" dirty="0">
                <a:solidFill>
                  <a:schemeClr val="tx1"/>
                </a:solidFill>
              </a:rPr>
              <a:t>DEVELOP, part of NASA’s Applied Sciences Program, </a:t>
            </a:r>
            <a:r>
              <a:rPr lang="en-US" sz="2000" b="1" dirty="0">
                <a:solidFill>
                  <a:schemeClr val="tx1"/>
                </a:solidFill>
              </a:rPr>
              <a:t>addresses environmental and public policy issues</a:t>
            </a:r>
            <a:r>
              <a:rPr lang="en-US" sz="2000" dirty="0">
                <a:solidFill>
                  <a:schemeClr val="tx1"/>
                </a:solidFill>
              </a:rPr>
              <a:t> by conducting </a:t>
            </a:r>
            <a:r>
              <a:rPr lang="en-US" sz="2000" b="1" dirty="0">
                <a:solidFill>
                  <a:schemeClr val="tx1"/>
                </a:solidFill>
              </a:rPr>
              <a:t>interdisciplinary feasibility </a:t>
            </a:r>
            <a:r>
              <a:rPr lang="en-US" sz="2000" dirty="0">
                <a:solidFill>
                  <a:schemeClr val="tx1"/>
                </a:solidFill>
              </a:rPr>
              <a:t>projects that </a:t>
            </a:r>
            <a:r>
              <a:rPr lang="en-US" sz="2000" b="1" dirty="0">
                <a:solidFill>
                  <a:schemeClr val="tx1"/>
                </a:solidFill>
              </a:rPr>
              <a:t>apply the lens of NASA Earth observations </a:t>
            </a:r>
            <a:r>
              <a:rPr lang="en-US" sz="2000" dirty="0">
                <a:solidFill>
                  <a:schemeClr val="tx1"/>
                </a:solidFill>
              </a:rPr>
              <a:t>to </a:t>
            </a:r>
            <a:r>
              <a:rPr lang="en-US" sz="2000" b="1" dirty="0">
                <a:solidFill>
                  <a:schemeClr val="tx1"/>
                </a:solidFill>
              </a:rPr>
              <a:t>community concerns</a:t>
            </a:r>
            <a:r>
              <a:rPr lang="en-US" sz="2000" dirty="0">
                <a:solidFill>
                  <a:schemeClr val="tx1"/>
                </a:solidFill>
              </a:rPr>
              <a:t> around the globe.  Bridging the gap between NASA Earth Science and society, DEVELOP </a:t>
            </a:r>
            <a:r>
              <a:rPr lang="en-US" sz="2000" b="1" dirty="0">
                <a:solidFill>
                  <a:schemeClr val="tx1"/>
                </a:solidFill>
              </a:rPr>
              <a:t>builds capacity </a:t>
            </a:r>
            <a:r>
              <a:rPr lang="en-US" sz="2000" dirty="0">
                <a:solidFill>
                  <a:schemeClr val="tx1"/>
                </a:solidFill>
              </a:rPr>
              <a:t>in both </a:t>
            </a:r>
            <a:r>
              <a:rPr lang="en-US" sz="2000" b="1" dirty="0">
                <a:solidFill>
                  <a:schemeClr val="tx1"/>
                </a:solidFill>
              </a:rPr>
              <a:t>participants</a:t>
            </a:r>
            <a:r>
              <a:rPr lang="en-US" sz="2000" dirty="0">
                <a:solidFill>
                  <a:schemeClr val="tx1"/>
                </a:solidFill>
              </a:rPr>
              <a:t> and </a:t>
            </a:r>
            <a:r>
              <a:rPr lang="en-US" sz="2000" b="1" dirty="0">
                <a:solidFill>
                  <a:schemeClr val="tx1"/>
                </a:solidFill>
              </a:rPr>
              <a:t>partner</a:t>
            </a:r>
            <a:r>
              <a:rPr lang="en-US" sz="2000" dirty="0">
                <a:solidFill>
                  <a:schemeClr val="tx1"/>
                </a:solidFill>
              </a:rPr>
              <a:t> </a:t>
            </a:r>
            <a:r>
              <a:rPr lang="en-US" sz="2000" b="1" dirty="0">
                <a:solidFill>
                  <a:schemeClr val="tx1"/>
                </a:solidFill>
              </a:rPr>
              <a:t>organizations</a:t>
            </a:r>
            <a:r>
              <a:rPr lang="en-US" sz="2000" dirty="0">
                <a:solidFill>
                  <a:schemeClr val="tx1"/>
                </a:solidFill>
              </a:rPr>
              <a:t> to better prepare them to address the challenges that face our society and future generations.  With the competitive nature and growing societal role of science and technology in today’s global workplace, DEVELOP is fostering an adept corps of tomorrow’s scientists and leaders</a:t>
            </a:r>
            <a:r>
              <a:rPr lang="en-US" sz="2000" dirty="0" smtClean="0">
                <a:solidFill>
                  <a:schemeClr val="tx1"/>
                </a:solidFill>
              </a:rPr>
              <a:t>.</a:t>
            </a:r>
          </a:p>
          <a:p>
            <a:pPr marL="0" indent="0">
              <a:buNone/>
            </a:pPr>
            <a:endParaRPr lang="en-US" sz="1500" dirty="0" smtClean="0">
              <a:solidFill>
                <a:schemeClr val="tx1"/>
              </a:solidFill>
            </a:endParaRPr>
          </a:p>
          <a:p>
            <a:pPr marL="0" indent="0">
              <a:buNone/>
            </a:pPr>
            <a:endParaRPr lang="en-US" sz="1500" dirty="0">
              <a:solidFill>
                <a:schemeClr val="tx1"/>
              </a:solidFill>
            </a:endParaRPr>
          </a:p>
          <a:p>
            <a:pPr marL="0" indent="0" algn="ctr">
              <a:buNone/>
            </a:pPr>
            <a:r>
              <a:rPr lang="en-US" sz="2000" b="1" i="1" dirty="0" smtClean="0">
                <a:solidFill>
                  <a:schemeClr val="tx1"/>
                </a:solidFill>
              </a:rPr>
              <a:t>Strategic talking points are coming soon.</a:t>
            </a:r>
          </a:p>
        </p:txBody>
      </p:sp>
    </p:spTree>
    <p:extLst>
      <p:ext uri="{BB962C8B-B14F-4D97-AF65-F5344CB8AC3E}">
        <p14:creationId xmlns:p14="http://schemas.microsoft.com/office/powerpoint/2010/main" val="1802021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 &amp; Website</a:t>
            </a:r>
            <a:endParaRPr lang="en-US" dirty="0"/>
          </a:p>
        </p:txBody>
      </p:sp>
      <p:sp>
        <p:nvSpPr>
          <p:cNvPr id="3" name="Content Placeholder 2"/>
          <p:cNvSpPr>
            <a:spLocks noGrp="1"/>
          </p:cNvSpPr>
          <p:nvPr>
            <p:ph sz="quarter" idx="1"/>
          </p:nvPr>
        </p:nvSpPr>
        <p:spPr>
          <a:xfrm>
            <a:off x="301752" y="2743200"/>
            <a:ext cx="8503920" cy="3581399"/>
          </a:xfrm>
        </p:spPr>
        <p:txBody>
          <a:bodyPr>
            <a:normAutofit/>
          </a:bodyPr>
          <a:lstStyle/>
          <a:p>
            <a:r>
              <a:rPr lang="en-US" dirty="0" smtClean="0"/>
              <a:t>Benefit and use of existing venues was evaluated by the previous </a:t>
            </a:r>
            <a:r>
              <a:rPr lang="en-US" dirty="0" err="1" smtClean="0"/>
              <a:t>Comm</a:t>
            </a:r>
            <a:r>
              <a:rPr lang="en-US" dirty="0" smtClean="0"/>
              <a:t> team</a:t>
            </a:r>
          </a:p>
          <a:p>
            <a:r>
              <a:rPr lang="en-US" dirty="0" smtClean="0"/>
              <a:t>Approval process to open new official accounts</a:t>
            </a:r>
          </a:p>
          <a:p>
            <a:r>
              <a:rPr lang="en-US" dirty="0" smtClean="0"/>
              <a:t>Structuring content around various campaigns for the coming year</a:t>
            </a:r>
          </a:p>
          <a:p>
            <a:endParaRPr lang="en-US" sz="1600" dirty="0"/>
          </a:p>
          <a:p>
            <a:r>
              <a:rPr lang="en-US" dirty="0" smtClean="0"/>
              <a:t>New website</a:t>
            </a:r>
          </a:p>
          <a:p>
            <a:pPr lvl="1"/>
            <a:r>
              <a:rPr lang="en-US" dirty="0" smtClean="0"/>
              <a:t>Look for updates, feel free to make suggestions</a:t>
            </a: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 y="1663102"/>
            <a:ext cx="843040" cy="818244"/>
          </a:xfrm>
          <a:prstGeom prst="rect">
            <a:avLst/>
          </a:prstGeom>
          <a:ln>
            <a:noFill/>
          </a:ln>
          <a:effectLst>
            <a:softEdge rad="63500"/>
          </a:effectLst>
        </p:spPr>
      </p:pic>
      <p:pic>
        <p:nvPicPr>
          <p:cNvPr id="5" name="Picture 5"/>
          <p:cNvPicPr>
            <a:picLocks noChangeAspect="1"/>
          </p:cNvPicPr>
          <p:nvPr/>
        </p:nvPicPr>
        <p:blipFill rotWithShape="1">
          <a:blip r:embed="rId3" cstate="screen">
            <a:extLst>
              <a:ext uri="{28A0092B-C50C-407E-A947-70E740481C1C}">
                <a14:useLocalDpi xmlns:a14="http://schemas.microsoft.com/office/drawing/2010/main"/>
              </a:ext>
            </a:extLst>
          </a:blip>
          <a:srcRect t="14683" b="18588"/>
          <a:stretch/>
        </p:blipFill>
        <p:spPr bwMode="auto">
          <a:xfrm>
            <a:off x="1306589" y="1447799"/>
            <a:ext cx="2497138" cy="1143001"/>
          </a:xfrm>
          <a:prstGeom prst="rect">
            <a:avLst/>
          </a:prstGeom>
          <a:noFill/>
          <a:ln w="9525">
            <a:noFill/>
            <a:miter lim="800000"/>
            <a:headEnd/>
            <a:tailEnd/>
          </a:ln>
        </p:spPr>
      </p:pic>
      <p:pic>
        <p:nvPicPr>
          <p:cNvPr id="6" name="Picture 1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41304" y="1661855"/>
            <a:ext cx="852487" cy="820738"/>
          </a:xfrm>
          <a:prstGeom prst="rect">
            <a:avLst/>
          </a:prstGeom>
          <a:noFill/>
          <a:ln w="9525">
            <a:noFill/>
            <a:miter lim="800000"/>
            <a:headEnd/>
            <a:tailEnd/>
          </a:ln>
        </p:spPr>
      </p:pic>
      <p:pic>
        <p:nvPicPr>
          <p:cNvPr id="7" name="Picture 1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429250" y="1735933"/>
            <a:ext cx="2343150" cy="698500"/>
          </a:xfrm>
          <a:prstGeom prst="rect">
            <a:avLst/>
          </a:prstGeom>
          <a:noFill/>
          <a:ln w="9525">
            <a:noFill/>
            <a:miter lim="800000"/>
            <a:headEnd/>
            <a:tailEnd/>
          </a:ln>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01777" y="1670277"/>
            <a:ext cx="803895" cy="803895"/>
          </a:xfrm>
          <a:prstGeom prst="rect">
            <a:avLst/>
          </a:prstGeom>
        </p:spPr>
      </p:pic>
    </p:spTree>
    <p:extLst>
      <p:ext uri="{BB962C8B-B14F-4D97-AF65-F5344CB8AC3E}">
        <p14:creationId xmlns:p14="http://schemas.microsoft.com/office/powerpoint/2010/main" val="233402547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Recruiting Guidelines</a:t>
            </a:r>
            <a:endParaRPr lang="en-US" dirty="0"/>
          </a:p>
        </p:txBody>
      </p:sp>
      <p:sp>
        <p:nvSpPr>
          <p:cNvPr id="4" name="Content Placeholder 2"/>
          <p:cNvSpPr txBox="1">
            <a:spLocks/>
          </p:cNvSpPr>
          <p:nvPr/>
        </p:nvSpPr>
        <p:spPr>
          <a:xfrm>
            <a:off x="3767328" y="1676400"/>
            <a:ext cx="5224272" cy="4724400"/>
          </a:xfrm>
          <a:prstGeom prst="rect">
            <a:avLst/>
          </a:prstGeom>
        </p:spPr>
        <p:txBody>
          <a:bodyPr vert="horz">
            <a:normAutofit lnSpcReduction="10000"/>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buClr>
                <a:srgbClr val="3F3F3F"/>
              </a:buClr>
            </a:pPr>
            <a:r>
              <a:rPr lang="en-US" sz="2000" dirty="0" smtClean="0">
                <a:solidFill>
                  <a:schemeClr val="tx1"/>
                </a:solidFill>
              </a:rPr>
              <a:t>Actively recruit new candidates! You are responsible for leading recruiting efforts for your location.</a:t>
            </a:r>
          </a:p>
          <a:p>
            <a:r>
              <a:rPr lang="en-US" sz="2000" dirty="0">
                <a:solidFill>
                  <a:schemeClr val="tx1"/>
                </a:solidFill>
              </a:rPr>
              <a:t>DEVELOP’s CAC will also be holding recruiting events at their schools.</a:t>
            </a:r>
          </a:p>
          <a:p>
            <a:r>
              <a:rPr lang="en-US" sz="2000" dirty="0" smtClean="0">
                <a:solidFill>
                  <a:schemeClr val="tx1"/>
                </a:solidFill>
              </a:rPr>
              <a:t>Direct all interested individuals to apply through the DEVELOP website. We do not accept DEVELOP applications through any other source.</a:t>
            </a:r>
          </a:p>
          <a:p>
            <a:r>
              <a:rPr lang="en-US" sz="2000" dirty="0" smtClean="0">
                <a:solidFill>
                  <a:schemeClr val="tx1"/>
                </a:solidFill>
              </a:rPr>
              <a:t>Do not list DEVELOP on any third party website or list without prior approval.</a:t>
            </a:r>
          </a:p>
          <a:p>
            <a:r>
              <a:rPr lang="en-US" sz="2000" dirty="0" smtClean="0">
                <a:solidFill>
                  <a:schemeClr val="tx1"/>
                </a:solidFill>
              </a:rPr>
              <a:t>Any flyers need to be approved by NPO before use. Contact Tiffani Miller </a:t>
            </a:r>
            <a:r>
              <a:rPr lang="en-US" sz="2000" dirty="0" smtClean="0">
                <a:solidFill>
                  <a:schemeClr val="tx1"/>
                </a:solidFill>
                <a:hlinkClick r:id="rId2"/>
              </a:rPr>
              <a:t>Tiffani.N.Miller@nasa.gov</a:t>
            </a:r>
            <a:r>
              <a:rPr lang="en-US" sz="2000" dirty="0">
                <a:solidFill>
                  <a:schemeClr val="tx1"/>
                </a:solidFill>
              </a:rPr>
              <a:t>.</a:t>
            </a:r>
          </a:p>
        </p:txBody>
      </p:sp>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 y="2057400"/>
            <a:ext cx="3581400" cy="3330703"/>
          </a:xfrm>
          <a:prstGeom prst="rect">
            <a:avLst/>
          </a:prstGeom>
        </p:spPr>
      </p:pic>
    </p:spTree>
    <p:extLst>
      <p:ext uri="{BB962C8B-B14F-4D97-AF65-F5344CB8AC3E}">
        <p14:creationId xmlns:p14="http://schemas.microsoft.com/office/powerpoint/2010/main" val="320804245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Alumni</a:t>
            </a:r>
            <a:endParaRPr lang="en-US" dirty="0"/>
          </a:p>
        </p:txBody>
      </p:sp>
      <p:sp>
        <p:nvSpPr>
          <p:cNvPr id="3" name="Content Placeholder 2"/>
          <p:cNvSpPr>
            <a:spLocks noGrp="1"/>
          </p:cNvSpPr>
          <p:nvPr>
            <p:ph sz="quarter" idx="1"/>
          </p:nvPr>
        </p:nvSpPr>
        <p:spPr/>
        <p:txBody>
          <a:bodyPr/>
          <a:lstStyle/>
          <a:p>
            <a:r>
              <a:rPr lang="en-US" dirty="0"/>
              <a:t>Consider ways to involve location alumni and keep them informed of current </a:t>
            </a:r>
            <a:r>
              <a:rPr lang="en-US" dirty="0" smtClean="0"/>
              <a:t>activities.</a:t>
            </a:r>
          </a:p>
          <a:p>
            <a:r>
              <a:rPr lang="en-US" dirty="0" smtClean="0"/>
              <a:t>Invite alumni to local closeout events, as well as the Annual Earth Science Applications Showcase at NASA HQ in the fall.</a:t>
            </a:r>
          </a:p>
          <a:p>
            <a:r>
              <a:rPr lang="en-US" dirty="0" smtClean="0"/>
              <a:t>The Annual Alumni Survey is sent out to all previous participants each summer.</a:t>
            </a:r>
          </a:p>
          <a:p>
            <a:endParaRPr lang="en-US" dirty="0"/>
          </a:p>
        </p:txBody>
      </p:sp>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15000" y="4028660"/>
            <a:ext cx="3352800" cy="2514600"/>
          </a:xfrm>
          <a:prstGeom prst="rect">
            <a:avLst/>
          </a:prstGeom>
        </p:spPr>
      </p:pic>
    </p:spTree>
    <p:extLst>
      <p:ext uri="{BB962C8B-B14F-4D97-AF65-F5344CB8AC3E}">
        <p14:creationId xmlns:p14="http://schemas.microsoft.com/office/powerpoint/2010/main" val="307125508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sz="quarter" idx="1"/>
          </p:nvPr>
        </p:nvSpPr>
        <p:spPr/>
        <p:txBody>
          <a:bodyPr/>
          <a:lstStyle/>
          <a:p>
            <a:r>
              <a:rPr lang="en-US" dirty="0" smtClean="0"/>
              <a:t>The </a:t>
            </a:r>
            <a:r>
              <a:rPr lang="en-US" dirty="0" err="1" smtClean="0"/>
              <a:t>Comm</a:t>
            </a:r>
            <a:r>
              <a:rPr lang="en-US" dirty="0" smtClean="0"/>
              <a:t> team is available as a resource for communications and recruiting efforts.</a:t>
            </a:r>
          </a:p>
          <a:p>
            <a:pPr lvl="2"/>
            <a:r>
              <a:rPr lang="en-US" b="1" i="1" dirty="0" smtClean="0"/>
              <a:t>Tiffani Miller –</a:t>
            </a:r>
            <a:r>
              <a:rPr lang="en-US" dirty="0" smtClean="0"/>
              <a:t> (757) 864-3762</a:t>
            </a:r>
          </a:p>
          <a:p>
            <a:pPr lvl="2"/>
            <a:r>
              <a:rPr lang="en-US" b="1" i="1" dirty="0" smtClean="0"/>
              <a:t>Vickie Ly –</a:t>
            </a:r>
            <a:r>
              <a:rPr lang="en-US" dirty="0" smtClean="0"/>
              <a:t> (650) 604-3181</a:t>
            </a:r>
          </a:p>
          <a:p>
            <a:pPr lvl="2"/>
            <a:r>
              <a:rPr lang="en-US" b="1" i="1" dirty="0" smtClean="0"/>
              <a:t>Mark Barker –</a:t>
            </a:r>
            <a:r>
              <a:rPr lang="en-US" dirty="0" smtClean="0"/>
              <a:t> (818) 354-6656</a:t>
            </a:r>
          </a:p>
          <a:p>
            <a:pPr lvl="2"/>
            <a:r>
              <a:rPr lang="en-US" b="1" i="1" dirty="0" smtClean="0"/>
              <a:t>Ryan Schick –</a:t>
            </a:r>
            <a:r>
              <a:rPr lang="en-US" dirty="0" smtClean="0"/>
              <a:t> (256) 961-7709</a:t>
            </a:r>
          </a:p>
          <a:p>
            <a:r>
              <a:rPr lang="en-US" dirty="0" smtClean="0"/>
              <a:t>Contact Tiffani to request bookmarks and brochures for your location.</a:t>
            </a:r>
          </a:p>
          <a:p>
            <a:r>
              <a:rPr lang="en-US" dirty="0" smtClean="0"/>
              <a:t>Additional resources can be found on the DEVELOPedia </a:t>
            </a:r>
            <a:r>
              <a:rPr lang="en-US" dirty="0" err="1" smtClean="0"/>
              <a:t>Communcations</a:t>
            </a:r>
            <a:r>
              <a:rPr lang="en-US" dirty="0" smtClean="0"/>
              <a:t> page.</a:t>
            </a:r>
            <a:endParaRPr lang="en-US" dirty="0"/>
          </a:p>
        </p:txBody>
      </p:sp>
    </p:spTree>
    <p:extLst>
      <p:ext uri="{BB962C8B-B14F-4D97-AF65-F5344CB8AC3E}">
        <p14:creationId xmlns:p14="http://schemas.microsoft.com/office/powerpoint/2010/main" val="1755481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01752" y="1524000"/>
            <a:ext cx="3889248" cy="213360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4935990" y="1521704"/>
            <a:ext cx="3889248" cy="213360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Mission, Vision &amp; Core Values</a:t>
            </a:r>
            <a:endParaRPr lang="en-US" dirty="0"/>
          </a:p>
        </p:txBody>
      </p:sp>
      <p:sp>
        <p:nvSpPr>
          <p:cNvPr id="4" name="TextBox 3"/>
          <p:cNvSpPr txBox="1"/>
          <p:nvPr/>
        </p:nvSpPr>
        <p:spPr>
          <a:xfrm>
            <a:off x="5105400" y="1754248"/>
            <a:ext cx="3581399" cy="455155"/>
          </a:xfrm>
          <a:prstGeom prst="roundRect">
            <a:avLst/>
          </a:prstGeom>
          <a:solidFill>
            <a:srgbClr val="003366"/>
          </a:solidFill>
          <a:effectLst>
            <a:outerShdw blurRad="50800" dist="38100" dir="2700000" algn="tl" rotWithShape="0">
              <a:prstClr val="black">
                <a:alpha val="40000"/>
              </a:prstClr>
            </a:outerShdw>
          </a:effectLst>
        </p:spPr>
        <p:txBody>
          <a:bodyPr wrap="square" rtlCol="0" anchor="ctr">
            <a:noAutofit/>
          </a:bodyPr>
          <a:lstStyle/>
          <a:p>
            <a:pPr algn="ctr"/>
            <a:r>
              <a:rPr lang="en-US" sz="2400" b="1" dirty="0" smtClean="0">
                <a:solidFill>
                  <a:schemeClr val="bg1"/>
                </a:solidFill>
              </a:rPr>
              <a:t>VISION</a:t>
            </a:r>
            <a:endParaRPr lang="en-US" sz="2400" b="1" dirty="0">
              <a:solidFill>
                <a:schemeClr val="bg1"/>
              </a:solidFill>
            </a:endParaRPr>
          </a:p>
        </p:txBody>
      </p:sp>
      <p:sp>
        <p:nvSpPr>
          <p:cNvPr id="5" name="TextBox 4"/>
          <p:cNvSpPr txBox="1"/>
          <p:nvPr/>
        </p:nvSpPr>
        <p:spPr>
          <a:xfrm>
            <a:off x="457200" y="2259449"/>
            <a:ext cx="3581400" cy="1169551"/>
          </a:xfrm>
          <a:prstGeom prst="rect">
            <a:avLst/>
          </a:prstGeom>
          <a:noFill/>
          <a:ln w="19050">
            <a:noFill/>
          </a:ln>
        </p:spPr>
        <p:txBody>
          <a:bodyPr wrap="square" rtlCol="0" anchor="ctr">
            <a:spAutoFit/>
          </a:bodyPr>
          <a:lstStyle/>
          <a:p>
            <a:pPr algn="ctr"/>
            <a:r>
              <a:rPr lang="en-US" sz="1400" dirty="0" smtClean="0"/>
              <a:t>Integrating </a:t>
            </a:r>
            <a:r>
              <a:rPr lang="en-US" sz="1400" dirty="0"/>
              <a:t>NASA Earth observations </a:t>
            </a:r>
          </a:p>
          <a:p>
            <a:pPr algn="ctr"/>
            <a:r>
              <a:rPr lang="en-US" sz="1400" dirty="0"/>
              <a:t>with society to foster future innovation and cultivate the professionals of tomorrow by addressing diverse environmental issues today.</a:t>
            </a:r>
          </a:p>
        </p:txBody>
      </p:sp>
      <p:sp>
        <p:nvSpPr>
          <p:cNvPr id="6" name="TextBox 5"/>
          <p:cNvSpPr txBox="1"/>
          <p:nvPr/>
        </p:nvSpPr>
        <p:spPr>
          <a:xfrm>
            <a:off x="457200" y="1754248"/>
            <a:ext cx="3581400" cy="455155"/>
          </a:xfrm>
          <a:prstGeom prst="roundRect">
            <a:avLst/>
          </a:prstGeom>
          <a:solidFill>
            <a:srgbClr val="003366"/>
          </a:solidFill>
          <a:effectLst>
            <a:outerShdw blurRad="50800" dist="38100" dir="2700000" algn="tl" rotWithShape="0">
              <a:prstClr val="black">
                <a:alpha val="40000"/>
              </a:prstClr>
            </a:outerShdw>
          </a:effectLst>
        </p:spPr>
        <p:txBody>
          <a:bodyPr wrap="square" rtlCol="0" anchor="ctr">
            <a:noAutofit/>
          </a:bodyPr>
          <a:lstStyle/>
          <a:p>
            <a:pPr algn="ctr"/>
            <a:r>
              <a:rPr lang="en-US" sz="2400" b="1" dirty="0" smtClean="0">
                <a:solidFill>
                  <a:schemeClr val="bg1"/>
                </a:solidFill>
              </a:rPr>
              <a:t>MISSION</a:t>
            </a:r>
            <a:endParaRPr lang="en-US" sz="2400" b="1" dirty="0">
              <a:solidFill>
                <a:schemeClr val="bg1"/>
              </a:solidFill>
            </a:endParaRPr>
          </a:p>
        </p:txBody>
      </p:sp>
      <p:sp>
        <p:nvSpPr>
          <p:cNvPr id="7" name="Rectangle 6"/>
          <p:cNvSpPr/>
          <p:nvPr/>
        </p:nvSpPr>
        <p:spPr>
          <a:xfrm>
            <a:off x="5345334" y="2259449"/>
            <a:ext cx="3189066" cy="738664"/>
          </a:xfrm>
          <a:prstGeom prst="rect">
            <a:avLst/>
          </a:prstGeom>
        </p:spPr>
        <p:txBody>
          <a:bodyPr wrap="square">
            <a:spAutoFit/>
          </a:bodyPr>
          <a:lstStyle/>
          <a:p>
            <a:pPr algn="ctr"/>
            <a:r>
              <a:rPr lang="en-US" sz="1400" dirty="0" smtClean="0"/>
              <a:t>Shaping the future </a:t>
            </a:r>
          </a:p>
          <a:p>
            <a:pPr algn="ctr"/>
            <a:r>
              <a:rPr lang="en-US" sz="1400" dirty="0" smtClean="0"/>
              <a:t>by integrating Earth observations into global decision making.</a:t>
            </a:r>
            <a:endParaRPr lang="en-US" sz="1400" dirty="0"/>
          </a:p>
        </p:txBody>
      </p:sp>
      <p:sp>
        <p:nvSpPr>
          <p:cNvPr id="8" name="TextBox 7"/>
          <p:cNvSpPr txBox="1"/>
          <p:nvPr/>
        </p:nvSpPr>
        <p:spPr>
          <a:xfrm>
            <a:off x="319182" y="3983449"/>
            <a:ext cx="2742468" cy="457200"/>
          </a:xfrm>
          <a:prstGeom prst="roundRect">
            <a:avLst/>
          </a:prstGeom>
          <a:solidFill>
            <a:srgbClr val="003366"/>
          </a:solidFill>
        </p:spPr>
        <p:txBody>
          <a:bodyPr wrap="square" rtlCol="0" anchor="ctr">
            <a:noAutofit/>
          </a:bodyPr>
          <a:lstStyle/>
          <a:p>
            <a:pPr algn="r"/>
            <a:r>
              <a:rPr lang="en-US" sz="2400" b="1" dirty="0" smtClean="0">
                <a:solidFill>
                  <a:schemeClr val="bg1"/>
                </a:solidFill>
              </a:rPr>
              <a:t>COLLABORATION</a:t>
            </a:r>
            <a:endParaRPr lang="en-US" sz="2400" b="1" dirty="0">
              <a:solidFill>
                <a:schemeClr val="bg1"/>
              </a:solidFill>
            </a:endParaRPr>
          </a:p>
        </p:txBody>
      </p:sp>
      <p:sp>
        <p:nvSpPr>
          <p:cNvPr id="9" name="TextBox 8"/>
          <p:cNvSpPr txBox="1"/>
          <p:nvPr/>
        </p:nvSpPr>
        <p:spPr>
          <a:xfrm>
            <a:off x="316134" y="4614283"/>
            <a:ext cx="2742468" cy="457200"/>
          </a:xfrm>
          <a:prstGeom prst="roundRect">
            <a:avLst/>
          </a:prstGeom>
          <a:solidFill>
            <a:srgbClr val="003366"/>
          </a:solidFill>
        </p:spPr>
        <p:txBody>
          <a:bodyPr wrap="square" rtlCol="0" anchor="ctr">
            <a:noAutofit/>
          </a:bodyPr>
          <a:lstStyle/>
          <a:p>
            <a:pPr algn="r"/>
            <a:r>
              <a:rPr lang="en-US" sz="2400" b="1" dirty="0" smtClean="0">
                <a:solidFill>
                  <a:schemeClr val="bg1"/>
                </a:solidFill>
              </a:rPr>
              <a:t>INNOVATION</a:t>
            </a:r>
            <a:endParaRPr lang="en-US" sz="2400" b="1" dirty="0">
              <a:solidFill>
                <a:schemeClr val="bg1"/>
              </a:solidFill>
            </a:endParaRPr>
          </a:p>
        </p:txBody>
      </p:sp>
      <p:sp>
        <p:nvSpPr>
          <p:cNvPr id="10" name="TextBox 9"/>
          <p:cNvSpPr txBox="1"/>
          <p:nvPr/>
        </p:nvSpPr>
        <p:spPr>
          <a:xfrm>
            <a:off x="316134" y="5206967"/>
            <a:ext cx="2742468" cy="457200"/>
          </a:xfrm>
          <a:prstGeom prst="roundRect">
            <a:avLst/>
          </a:prstGeom>
          <a:solidFill>
            <a:srgbClr val="003366"/>
          </a:solidFill>
        </p:spPr>
        <p:txBody>
          <a:bodyPr wrap="square" rtlCol="0" anchor="ctr">
            <a:noAutofit/>
          </a:bodyPr>
          <a:lstStyle/>
          <a:p>
            <a:pPr algn="r"/>
            <a:r>
              <a:rPr lang="en-US" sz="2400" b="1" dirty="0" smtClean="0">
                <a:solidFill>
                  <a:schemeClr val="bg1"/>
                </a:solidFill>
              </a:rPr>
              <a:t>PASSION</a:t>
            </a:r>
            <a:endParaRPr lang="en-US" sz="2400" b="1" dirty="0">
              <a:solidFill>
                <a:schemeClr val="bg1"/>
              </a:solidFill>
            </a:endParaRPr>
          </a:p>
        </p:txBody>
      </p:sp>
      <p:sp>
        <p:nvSpPr>
          <p:cNvPr id="11" name="TextBox 10"/>
          <p:cNvSpPr txBox="1"/>
          <p:nvPr/>
        </p:nvSpPr>
        <p:spPr>
          <a:xfrm>
            <a:off x="316134" y="5822829"/>
            <a:ext cx="2742468" cy="457200"/>
          </a:xfrm>
          <a:prstGeom prst="roundRect">
            <a:avLst/>
          </a:prstGeom>
          <a:solidFill>
            <a:srgbClr val="003366"/>
          </a:solidFill>
        </p:spPr>
        <p:txBody>
          <a:bodyPr wrap="square" rtlCol="0" anchor="ctr">
            <a:noAutofit/>
          </a:bodyPr>
          <a:lstStyle/>
          <a:p>
            <a:pPr algn="r"/>
            <a:r>
              <a:rPr lang="en-US" sz="2400" b="1" dirty="0" smtClean="0">
                <a:solidFill>
                  <a:schemeClr val="bg1"/>
                </a:solidFill>
              </a:rPr>
              <a:t>DISCOVERY</a:t>
            </a:r>
            <a:endParaRPr lang="en-US" sz="2400" b="1" dirty="0">
              <a:solidFill>
                <a:schemeClr val="bg1"/>
              </a:solidFill>
            </a:endParaRPr>
          </a:p>
        </p:txBody>
      </p:sp>
      <p:sp>
        <p:nvSpPr>
          <p:cNvPr id="12" name="TextBox 11"/>
          <p:cNvSpPr txBox="1"/>
          <p:nvPr/>
        </p:nvSpPr>
        <p:spPr>
          <a:xfrm>
            <a:off x="3138582" y="3933332"/>
            <a:ext cx="5776818" cy="523220"/>
          </a:xfrm>
          <a:prstGeom prst="rect">
            <a:avLst/>
          </a:prstGeom>
          <a:noFill/>
        </p:spPr>
        <p:txBody>
          <a:bodyPr wrap="square" rtlCol="0">
            <a:spAutoFit/>
          </a:bodyPr>
          <a:lstStyle/>
          <a:p>
            <a:r>
              <a:rPr lang="en-US" sz="1400" dirty="0"/>
              <a:t>Cultivating teamwork, multi-disciplinary solutions, and open communication to bridge the gap between science and society</a:t>
            </a:r>
          </a:p>
        </p:txBody>
      </p:sp>
      <p:sp>
        <p:nvSpPr>
          <p:cNvPr id="13" name="TextBox 12"/>
          <p:cNvSpPr txBox="1"/>
          <p:nvPr/>
        </p:nvSpPr>
        <p:spPr>
          <a:xfrm>
            <a:off x="3138582" y="4582180"/>
            <a:ext cx="5776818" cy="523220"/>
          </a:xfrm>
          <a:prstGeom prst="rect">
            <a:avLst/>
          </a:prstGeom>
          <a:noFill/>
        </p:spPr>
        <p:txBody>
          <a:bodyPr wrap="square" rtlCol="0">
            <a:spAutoFit/>
          </a:bodyPr>
          <a:lstStyle/>
          <a:p>
            <a:r>
              <a:rPr lang="en-US" sz="1400" dirty="0"/>
              <a:t>Fostering rapid feasibility projects to harness ingenuity and demonstrate the applications of Earth science</a:t>
            </a:r>
          </a:p>
        </p:txBody>
      </p:sp>
      <p:sp>
        <p:nvSpPr>
          <p:cNvPr id="14" name="TextBox 13"/>
          <p:cNvSpPr txBox="1"/>
          <p:nvPr/>
        </p:nvSpPr>
        <p:spPr>
          <a:xfrm>
            <a:off x="3138582" y="5174566"/>
            <a:ext cx="5776818" cy="523220"/>
          </a:xfrm>
          <a:prstGeom prst="rect">
            <a:avLst/>
          </a:prstGeom>
          <a:noFill/>
        </p:spPr>
        <p:txBody>
          <a:bodyPr wrap="square" rtlCol="0">
            <a:spAutoFit/>
          </a:bodyPr>
          <a:lstStyle/>
          <a:p>
            <a:r>
              <a:rPr lang="en-US" sz="1400" dirty="0"/>
              <a:t>Pursuing all endeavors with energy, excitement, and enthusiasm to sustain a high level of excellence and respect</a:t>
            </a:r>
          </a:p>
        </p:txBody>
      </p:sp>
      <p:sp>
        <p:nvSpPr>
          <p:cNvPr id="15" name="TextBox 14"/>
          <p:cNvSpPr txBox="1"/>
          <p:nvPr/>
        </p:nvSpPr>
        <p:spPr>
          <a:xfrm>
            <a:off x="3138582" y="5801380"/>
            <a:ext cx="5776818" cy="523220"/>
          </a:xfrm>
          <a:prstGeom prst="rect">
            <a:avLst/>
          </a:prstGeom>
          <a:noFill/>
        </p:spPr>
        <p:txBody>
          <a:bodyPr wrap="square" rtlCol="0">
            <a:spAutoFit/>
          </a:bodyPr>
          <a:lstStyle/>
          <a:p>
            <a:r>
              <a:rPr lang="en-US" sz="1400" dirty="0"/>
              <a:t>Exploring </a:t>
            </a:r>
            <a:r>
              <a:rPr lang="en-US" sz="1400" dirty="0" smtClean="0"/>
              <a:t>the potential of </a:t>
            </a:r>
            <a:r>
              <a:rPr lang="en-US" sz="1400" dirty="0"/>
              <a:t>NASA’s investment in Earth science to make the extraordinary possible</a:t>
            </a:r>
          </a:p>
        </p:txBody>
      </p:sp>
    </p:spTree>
    <p:extLst>
      <p:ext uri="{BB962C8B-B14F-4D97-AF65-F5344CB8AC3E}">
        <p14:creationId xmlns:p14="http://schemas.microsoft.com/office/powerpoint/2010/main" val="26629047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2438400" cy="990600"/>
          </a:xfrm>
        </p:spPr>
        <p:txBody>
          <a:bodyPr/>
          <a:lstStyle/>
          <a:p>
            <a:r>
              <a:rPr lang="en-US" dirty="0" smtClean="0"/>
              <a:t>Publications</a:t>
            </a:r>
            <a:endParaRPr lang="en-US" dirty="0"/>
          </a:p>
        </p:txBody>
      </p:sp>
      <p:sp>
        <p:nvSpPr>
          <p:cNvPr id="3" name="Text Placeholder 2"/>
          <p:cNvSpPr>
            <a:spLocks noGrp="1"/>
          </p:cNvSpPr>
          <p:nvPr>
            <p:ph type="body" idx="2"/>
          </p:nvPr>
        </p:nvSpPr>
        <p:spPr/>
        <p:txBody>
          <a:bodyPr>
            <a:normAutofit/>
          </a:bodyPr>
          <a:lstStyle/>
          <a:p>
            <a:r>
              <a:rPr lang="en-US" dirty="0" smtClean="0"/>
              <a:t>Process</a:t>
            </a:r>
          </a:p>
          <a:p>
            <a:r>
              <a:rPr lang="en-US" dirty="0" smtClean="0"/>
              <a:t>Approvals</a:t>
            </a:r>
          </a:p>
          <a:p>
            <a:r>
              <a:rPr lang="en-US" dirty="0" smtClean="0"/>
              <a:t>Export Control</a:t>
            </a:r>
          </a:p>
          <a:p>
            <a:r>
              <a:rPr lang="en-US" dirty="0" smtClean="0"/>
              <a:t>Micro-Journal</a:t>
            </a:r>
          </a:p>
          <a:p>
            <a:endParaRPr lang="en-US" dirty="0" smtClean="0"/>
          </a:p>
        </p:txBody>
      </p:sp>
      <p:pic>
        <p:nvPicPr>
          <p:cNvPr id="5" name="Content Placeholder 4"/>
          <p:cNvPicPr>
            <a:picLocks noGrp="1" noChangeAspect="1"/>
          </p:cNvPicPr>
          <p:nvPr>
            <p:ph sz="quarter" idx="1"/>
          </p:nvPr>
        </p:nvPicPr>
        <p:blipFill rotWithShape="1">
          <a:blip r:embed="rId2" cstate="screen">
            <a:extLst>
              <a:ext uri="{28A0092B-C50C-407E-A947-70E740481C1C}">
                <a14:useLocalDpi xmlns:a14="http://schemas.microsoft.com/office/drawing/2010/main"/>
              </a:ext>
            </a:extLst>
          </a:blip>
          <a:srcRect/>
          <a:stretch/>
        </p:blipFill>
        <p:spPr>
          <a:xfrm>
            <a:off x="2895600" y="609600"/>
            <a:ext cx="6096000" cy="5791200"/>
          </a:xfrm>
        </p:spPr>
      </p:pic>
    </p:spTree>
    <p:extLst>
      <p:ext uri="{BB962C8B-B14F-4D97-AF65-F5344CB8AC3E}">
        <p14:creationId xmlns:p14="http://schemas.microsoft.com/office/powerpoint/2010/main" val="33260974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a:t>
            </a:r>
            <a:endParaRPr lang="en-US" dirty="0"/>
          </a:p>
        </p:txBody>
      </p:sp>
      <p:sp>
        <p:nvSpPr>
          <p:cNvPr id="3" name="Content Placeholder 2"/>
          <p:cNvSpPr>
            <a:spLocks noGrp="1"/>
          </p:cNvSpPr>
          <p:nvPr>
            <p:ph sz="quarter" idx="1"/>
          </p:nvPr>
        </p:nvSpPr>
        <p:spPr>
          <a:xfrm>
            <a:off x="301752" y="1603248"/>
            <a:ext cx="8503920" cy="4568952"/>
          </a:xfrm>
        </p:spPr>
        <p:txBody>
          <a:bodyPr>
            <a:normAutofit fontScale="77500" lnSpcReduction="20000"/>
          </a:bodyPr>
          <a:lstStyle/>
          <a:p>
            <a:r>
              <a:rPr lang="en-US" dirty="0" smtClean="0"/>
              <a:t>Contact </a:t>
            </a:r>
            <a:r>
              <a:rPr lang="en-US" dirty="0" err="1" smtClean="0"/>
              <a:t>Comm</a:t>
            </a:r>
            <a:r>
              <a:rPr lang="en-US" dirty="0" smtClean="0"/>
              <a:t> Team with initial interest</a:t>
            </a:r>
          </a:p>
          <a:p>
            <a:r>
              <a:rPr lang="en-US" dirty="0" smtClean="0"/>
              <a:t>Select publication venue and draft article</a:t>
            </a:r>
          </a:p>
          <a:p>
            <a:pPr lvl="1"/>
            <a:r>
              <a:rPr lang="en-US" dirty="0" smtClean="0"/>
              <a:t>If this happens during the term, the article draft can replace the tech paper. Email the Project Coordination Team if you plan to do this.</a:t>
            </a:r>
          </a:p>
          <a:p>
            <a:r>
              <a:rPr lang="en-US" dirty="0" smtClean="0"/>
              <a:t>Submit draft to NPO for review </a:t>
            </a:r>
            <a:r>
              <a:rPr lang="en-US" b="1" dirty="0" smtClean="0"/>
              <a:t>before</a:t>
            </a:r>
            <a:r>
              <a:rPr lang="en-US" dirty="0" smtClean="0"/>
              <a:t> submitting to the journal</a:t>
            </a:r>
          </a:p>
          <a:p>
            <a:r>
              <a:rPr lang="en-US" dirty="0" err="1" smtClean="0"/>
              <a:t>Comm</a:t>
            </a:r>
            <a:r>
              <a:rPr lang="en-US" dirty="0" smtClean="0"/>
              <a:t> team and project team go back and forth with edits to create a final submission</a:t>
            </a:r>
          </a:p>
          <a:p>
            <a:r>
              <a:rPr lang="en-US" dirty="0" smtClean="0"/>
              <a:t>NPO submits final version into export control</a:t>
            </a:r>
          </a:p>
          <a:p>
            <a:r>
              <a:rPr lang="en-US" dirty="0" smtClean="0"/>
              <a:t>Once approved, the content can be submitted to publication venue</a:t>
            </a:r>
          </a:p>
          <a:p>
            <a:r>
              <a:rPr lang="en-US" dirty="0" smtClean="0"/>
              <a:t>Keep Tiffani in the loop with any and all edits from venue</a:t>
            </a:r>
          </a:p>
          <a:p>
            <a:r>
              <a:rPr lang="en-US" dirty="0" smtClean="0"/>
              <a:t>The final-final version must be resubmitted to NASA Export control</a:t>
            </a:r>
          </a:p>
          <a:p>
            <a:endParaRPr lang="en-US" dirty="0"/>
          </a:p>
          <a:p>
            <a:pPr marL="0" indent="0" algn="ctr">
              <a:buNone/>
            </a:pPr>
            <a:r>
              <a:rPr lang="en-US" i="1" dirty="0" smtClean="0"/>
              <a:t>NASA Export Control takes about 2-3 weeks.</a:t>
            </a:r>
          </a:p>
          <a:p>
            <a:pPr marL="0" indent="0">
              <a:buNone/>
            </a:pPr>
            <a:endParaRPr lang="en-US" dirty="0"/>
          </a:p>
        </p:txBody>
      </p:sp>
    </p:spTree>
    <p:extLst>
      <p:ext uri="{BB962C8B-B14F-4D97-AF65-F5344CB8AC3E}">
        <p14:creationId xmlns:p14="http://schemas.microsoft.com/office/powerpoint/2010/main" val="28122633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EOX Micro Article Journal</a:t>
            </a:r>
            <a:endParaRPr lang="en-US" dirty="0"/>
          </a:p>
        </p:txBody>
      </p:sp>
      <p:sp>
        <p:nvSpPr>
          <p:cNvPr id="3" name="Content Placeholder 2"/>
          <p:cNvSpPr>
            <a:spLocks noGrp="1"/>
          </p:cNvSpPr>
          <p:nvPr>
            <p:ph sz="quarter" idx="1"/>
          </p:nvPr>
        </p:nvSpPr>
        <p:spPr/>
        <p:txBody>
          <a:bodyPr/>
          <a:lstStyle/>
          <a:p>
            <a:r>
              <a:rPr lang="en-US" dirty="0" smtClean="0"/>
              <a:t>A step between grey-literature and peer-reviewed journals</a:t>
            </a:r>
          </a:p>
          <a:p>
            <a:r>
              <a:rPr lang="en-US" dirty="0" smtClean="0"/>
              <a:t>High-level projects each year will be selected for an internal review process</a:t>
            </a:r>
          </a:p>
          <a:p>
            <a:r>
              <a:rPr lang="en-US" dirty="0" smtClean="0"/>
              <a:t>Articles will be shorter than full length articles, and will include interactive features for the reader (</a:t>
            </a:r>
            <a:r>
              <a:rPr lang="en-US" dirty="0" err="1" smtClean="0"/>
              <a:t>eg</a:t>
            </a:r>
            <a:r>
              <a:rPr lang="en-US" dirty="0" smtClean="0"/>
              <a:t>. maps</a:t>
            </a:r>
            <a:r>
              <a:rPr lang="en-US" dirty="0" smtClean="0"/>
              <a:t>)</a:t>
            </a:r>
          </a:p>
          <a:p>
            <a:r>
              <a:rPr lang="en-US" dirty="0" smtClean="0"/>
              <a:t>Require a minimum of three “content innovation” additions</a:t>
            </a:r>
            <a:endParaRPr lang="en-US" dirty="0" smtClean="0"/>
          </a:p>
        </p:txBody>
      </p:sp>
    </p:spTree>
    <p:extLst>
      <p:ext uri="{BB962C8B-B14F-4D97-AF65-F5344CB8AC3E}">
        <p14:creationId xmlns:p14="http://schemas.microsoft.com/office/powerpoint/2010/main" val="13464639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The </a:t>
            </a:r>
            <a:r>
              <a:rPr lang="en-US" dirty="0" err="1" smtClean="0"/>
              <a:t>Comm</a:t>
            </a:r>
            <a:r>
              <a:rPr lang="en-US" dirty="0" smtClean="0"/>
              <a:t> Team is the main resource for publication information.</a:t>
            </a:r>
          </a:p>
          <a:p>
            <a:pPr lvl="1"/>
            <a:r>
              <a:rPr lang="en-US" dirty="0" smtClean="0"/>
              <a:t>Key POC is Tiffani Miller – (757)864-3762</a:t>
            </a:r>
          </a:p>
          <a:p>
            <a:r>
              <a:rPr lang="en-US" dirty="0" smtClean="0"/>
              <a:t>Email the PC Team if you will be submitting an article in place of your tech paper.</a:t>
            </a:r>
          </a:p>
          <a:p>
            <a:r>
              <a:rPr lang="en-US" dirty="0" smtClean="0"/>
              <a:t>Each journal will have information for authors to use when drafting and formatting an article for that specific journal.</a:t>
            </a:r>
          </a:p>
          <a:p>
            <a:r>
              <a:rPr lang="en-US" dirty="0" smtClean="0"/>
              <a:t>NASA has a publication manual available online</a:t>
            </a:r>
          </a:p>
          <a:p>
            <a:r>
              <a:rPr lang="en-US" dirty="0" smtClean="0"/>
              <a:t>Links to previous DEVELOP publications can be found on the DEVELOP website</a:t>
            </a:r>
          </a:p>
          <a:p>
            <a:endParaRPr lang="en-US" dirty="0" smtClean="0"/>
          </a:p>
        </p:txBody>
      </p:sp>
    </p:spTree>
    <p:extLst>
      <p:ext uri="{BB962C8B-B14F-4D97-AF65-F5344CB8AC3E}">
        <p14:creationId xmlns:p14="http://schemas.microsoft.com/office/powerpoint/2010/main" val="25456391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 Logistics</a:t>
            </a:r>
            <a:endParaRPr lang="en-US" dirty="0"/>
          </a:p>
        </p:txBody>
      </p:sp>
      <p:sp>
        <p:nvSpPr>
          <p:cNvPr id="3" name="Text Placeholder 2"/>
          <p:cNvSpPr>
            <a:spLocks noGrp="1"/>
          </p:cNvSpPr>
          <p:nvPr>
            <p:ph type="body" idx="2"/>
          </p:nvPr>
        </p:nvSpPr>
        <p:spPr/>
        <p:txBody>
          <a:bodyPr>
            <a:normAutofit/>
          </a:bodyPr>
          <a:lstStyle/>
          <a:p>
            <a:r>
              <a:rPr lang="en-US" dirty="0"/>
              <a:t>Export Control</a:t>
            </a:r>
          </a:p>
          <a:p>
            <a:r>
              <a:rPr lang="en-US" dirty="0"/>
              <a:t>Software Release Authority</a:t>
            </a:r>
          </a:p>
          <a:p>
            <a:r>
              <a:rPr lang="en-US" dirty="0"/>
              <a:t>NCTS</a:t>
            </a:r>
          </a:p>
          <a:p>
            <a:r>
              <a:rPr lang="en-US" dirty="0"/>
              <a:t>Statements </a:t>
            </a:r>
          </a:p>
          <a:p>
            <a:r>
              <a:rPr lang="en-US" dirty="0"/>
              <a:t>Use of NASA Logo</a:t>
            </a:r>
          </a:p>
          <a:p>
            <a:r>
              <a:rPr lang="en-US" dirty="0"/>
              <a:t>Use of DEVELOP Logo</a:t>
            </a:r>
          </a:p>
          <a:p>
            <a:endParaRPr lang="en-US" dirty="0"/>
          </a:p>
        </p:txBody>
      </p:sp>
      <p:pic>
        <p:nvPicPr>
          <p:cNvPr id="5" name="Content Placeholder 4"/>
          <p:cNvPicPr>
            <a:picLocks noGrp="1" noChangeAspect="1"/>
          </p:cNvPicPr>
          <p:nvPr>
            <p:ph sz="quarter" idx="1"/>
          </p:nvPr>
        </p:nvPicPr>
        <p:blipFill>
          <a:blip r:embed="rId2" cstate="screen">
            <a:extLst>
              <a:ext uri="{28A0092B-C50C-407E-A947-70E740481C1C}">
                <a14:useLocalDpi xmlns:a14="http://schemas.microsoft.com/office/drawing/2010/main"/>
              </a:ext>
            </a:extLst>
          </a:blip>
          <a:stretch>
            <a:fillRect/>
          </a:stretch>
        </p:blipFill>
        <p:spPr>
          <a:xfrm>
            <a:off x="2895600" y="609600"/>
            <a:ext cx="6096000" cy="5791200"/>
          </a:xfrm>
        </p:spPr>
      </p:pic>
    </p:spTree>
    <p:extLst>
      <p:ext uri="{BB962C8B-B14F-4D97-AF65-F5344CB8AC3E}">
        <p14:creationId xmlns:p14="http://schemas.microsoft.com/office/powerpoint/2010/main" val="35420357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Statements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You will notice a line on each deliverable that mentions: </a:t>
            </a:r>
          </a:p>
          <a:p>
            <a:pPr marL="274320" lvl="1" indent="0">
              <a:buNone/>
            </a:pPr>
            <a:r>
              <a:rPr lang="en-US" sz="2000" b="1" i="1" dirty="0" smtClean="0"/>
              <a:t>This </a:t>
            </a:r>
            <a:r>
              <a:rPr lang="en-US" sz="2000" b="1" i="1" dirty="0"/>
              <a:t>material is based upon work supported by NASA through contract NNL11AA00B and cooperative agreement NNX14AB60A.</a:t>
            </a:r>
          </a:p>
          <a:p>
            <a:endParaRPr lang="en-US" dirty="0" smtClean="0"/>
          </a:p>
          <a:p>
            <a:r>
              <a:rPr lang="en-US" dirty="0" smtClean="0"/>
              <a:t>A new additional statement that is required is as follows and will be on all fall deliverable templates:</a:t>
            </a:r>
          </a:p>
          <a:p>
            <a:pPr marL="274320" lvl="1" indent="0">
              <a:buNone/>
            </a:pPr>
            <a:r>
              <a:rPr lang="en-US" sz="2000" b="1" i="1" dirty="0"/>
              <a:t>Any opinions, findings, and conclusions or recommendations expressed in this material are those of the author(s) and do not necessarily reflect the views of the National Aeronautics and Space </a:t>
            </a:r>
            <a:r>
              <a:rPr lang="en-US" sz="2000" b="1" i="1" dirty="0" smtClean="0"/>
              <a:t>Administration and partner organizations.</a:t>
            </a:r>
            <a:endParaRPr lang="en-US" sz="2000" b="1" i="1" dirty="0"/>
          </a:p>
        </p:txBody>
      </p:sp>
      <p:sp>
        <p:nvSpPr>
          <p:cNvPr id="4" name="Node Location"/>
          <p:cNvSpPr txBox="1">
            <a:spLocks/>
          </p:cNvSpPr>
          <p:nvPr/>
        </p:nvSpPr>
        <p:spPr>
          <a:xfrm>
            <a:off x="-17602200" y="5504688"/>
            <a:ext cx="26060400" cy="594360"/>
          </a:xfrm>
          <a:prstGeom prst="rect">
            <a:avLst/>
          </a:prstGeom>
        </p:spPr>
        <p:txBody>
          <a:bodyPr/>
          <a:lstStyle>
            <a:lvl1pPr marL="0" indent="0" algn="l" rtl="0" eaLnBrk="1" latinLnBrk="0" hangingPunct="1">
              <a:spcBef>
                <a:spcPct val="20000"/>
              </a:spcBef>
              <a:buClr>
                <a:schemeClr val="accent1"/>
              </a:buClr>
              <a:buSzPct val="85000"/>
              <a:buFont typeface="Wingdings 2"/>
              <a:buNone/>
              <a:defRPr kumimoji="0" sz="3600" b="1" kern="1200" baseline="0">
                <a:solidFill>
                  <a:sysClr val="windowText" lastClr="000000"/>
                </a:solidFill>
                <a:latin typeface="+mj-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b="1" kern="1200">
                <a:solidFill>
                  <a:sysClr val="windowText" lastClr="000000"/>
                </a:solidFill>
                <a:latin typeface="+mj-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b="1" kern="1200">
                <a:solidFill>
                  <a:sysClr val="windowText" lastClr="000000"/>
                </a:solidFill>
                <a:latin typeface="+mj-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b="1" kern="1200">
                <a:solidFill>
                  <a:sysClr val="windowText" lastClr="000000"/>
                </a:solidFill>
                <a:latin typeface="+mj-lt"/>
                <a:ea typeface="+mn-ea"/>
                <a:cs typeface="+mn-cs"/>
              </a:defRPr>
            </a:lvl4pPr>
            <a:lvl5pPr marL="1371600" indent="-228600" algn="l" rtl="0" eaLnBrk="1" latinLnBrk="0" hangingPunct="1">
              <a:spcBef>
                <a:spcPct val="20000"/>
              </a:spcBef>
              <a:buClr>
                <a:schemeClr val="accent5"/>
              </a:buClr>
              <a:buFontTx/>
              <a:buChar char="•"/>
              <a:defRPr kumimoji="0" sz="1800" b="1" kern="1200">
                <a:solidFill>
                  <a:sysClr val="windowText" lastClr="000000"/>
                </a:solidFill>
                <a:latin typeface="+mj-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mtClean="0">
                <a:solidFill>
                  <a:schemeClr val="tx1"/>
                </a:solidFill>
              </a:rPr>
              <a:t>DEVELOP Node Location</a:t>
            </a:r>
            <a:endParaRPr lang="en-US" dirty="0">
              <a:solidFill>
                <a:schemeClr val="tx1"/>
              </a:solidFill>
            </a:endParaRPr>
          </a:p>
        </p:txBody>
      </p:sp>
    </p:spTree>
    <p:extLst>
      <p:ext uri="{BB962C8B-B14F-4D97-AF65-F5344CB8AC3E}">
        <p14:creationId xmlns:p14="http://schemas.microsoft.com/office/powerpoint/2010/main" val="35088049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8401050" cy="5105400"/>
          </a:xfrm>
        </p:spPr>
        <p:txBody>
          <a:bodyPr>
            <a:normAutofit fontScale="92500" lnSpcReduction="10000"/>
          </a:bodyPr>
          <a:lstStyle/>
          <a:p>
            <a:pPr marL="0" indent="0">
              <a:buNone/>
            </a:pPr>
            <a:r>
              <a:rPr lang="en-US" sz="2000" b="1" i="1" dirty="0">
                <a:solidFill>
                  <a:schemeClr val="tx1"/>
                </a:solidFill>
              </a:rPr>
              <a:t>What is a </a:t>
            </a:r>
            <a:r>
              <a:rPr lang="en-US" sz="2000" b="1" i="1" dirty="0" smtClean="0">
                <a:solidFill>
                  <a:schemeClr val="tx1"/>
                </a:solidFill>
              </a:rPr>
              <a:t>Export Control?</a:t>
            </a:r>
            <a:endParaRPr lang="en-US" sz="2000" b="1" i="1" dirty="0">
              <a:solidFill>
                <a:schemeClr val="tx1"/>
              </a:solidFill>
            </a:endParaRPr>
          </a:p>
          <a:p>
            <a:pPr marL="0" indent="0">
              <a:buNone/>
            </a:pPr>
            <a:r>
              <a:rPr lang="en-US" sz="1500" dirty="0">
                <a:solidFill>
                  <a:schemeClr val="tx1"/>
                </a:solidFill>
              </a:rPr>
              <a:t>The NASA Export Control Program is based on </a:t>
            </a:r>
            <a:r>
              <a:rPr lang="en-US" sz="1500" dirty="0" smtClean="0">
                <a:solidFill>
                  <a:schemeClr val="tx1"/>
                </a:solidFill>
              </a:rPr>
              <a:t>the philosophy: </a:t>
            </a:r>
            <a:r>
              <a:rPr lang="en-US" sz="1500" dirty="0">
                <a:solidFill>
                  <a:schemeClr val="tx1"/>
                </a:solidFill>
              </a:rPr>
              <a:t>“We want to maximize the benefits of our international efforts while ensuring that we comply with U.S. export control laws and regulations”. </a:t>
            </a:r>
            <a:r>
              <a:rPr lang="en-US" sz="1500" dirty="0" smtClean="0">
                <a:solidFill>
                  <a:schemeClr val="tx1"/>
                </a:solidFill>
              </a:rPr>
              <a:t>This </a:t>
            </a:r>
            <a:r>
              <a:rPr lang="en-US" sz="1500" dirty="0">
                <a:solidFill>
                  <a:schemeClr val="tx1"/>
                </a:solidFill>
              </a:rPr>
              <a:t>is the personal responsibility of each </a:t>
            </a:r>
            <a:r>
              <a:rPr lang="en-US" sz="1500" dirty="0" smtClean="0">
                <a:solidFill>
                  <a:schemeClr val="tx1"/>
                </a:solidFill>
              </a:rPr>
              <a:t>employee or contractor to pursue appropriate </a:t>
            </a:r>
            <a:r>
              <a:rPr lang="en-US" sz="1500" dirty="0">
                <a:solidFill>
                  <a:schemeClr val="tx1"/>
                </a:solidFill>
              </a:rPr>
              <a:t>international activities involving transfers of technologies, software, and commodities. </a:t>
            </a:r>
            <a:r>
              <a:rPr lang="en-US" sz="1500" dirty="0" smtClean="0">
                <a:solidFill>
                  <a:schemeClr val="tx1"/>
                </a:solidFill>
              </a:rPr>
              <a:t>The Agency’s Export </a:t>
            </a:r>
            <a:r>
              <a:rPr lang="en-US" sz="1500" dirty="0">
                <a:solidFill>
                  <a:schemeClr val="tx1"/>
                </a:solidFill>
              </a:rPr>
              <a:t>Control Program is the mechanism </a:t>
            </a:r>
            <a:r>
              <a:rPr lang="en-US" sz="1500" dirty="0" smtClean="0">
                <a:solidFill>
                  <a:schemeClr val="tx1"/>
                </a:solidFill>
              </a:rPr>
              <a:t>that </a:t>
            </a:r>
            <a:r>
              <a:rPr lang="en-US" sz="1500" dirty="0">
                <a:solidFill>
                  <a:schemeClr val="tx1"/>
                </a:solidFill>
              </a:rPr>
              <a:t>provides checks and safeguards at key steps </a:t>
            </a:r>
            <a:r>
              <a:rPr lang="en-US" sz="1500" dirty="0" smtClean="0">
                <a:solidFill>
                  <a:schemeClr val="tx1"/>
                </a:solidFill>
              </a:rPr>
              <a:t>to </a:t>
            </a:r>
            <a:r>
              <a:rPr lang="en-US" sz="1500" dirty="0">
                <a:solidFill>
                  <a:schemeClr val="tx1"/>
                </a:solidFill>
              </a:rPr>
              <a:t>help manage international </a:t>
            </a:r>
            <a:r>
              <a:rPr lang="en-US" sz="1500" dirty="0" smtClean="0">
                <a:solidFill>
                  <a:schemeClr val="tx1"/>
                </a:solidFill>
              </a:rPr>
              <a:t>activities and ensures that NASA works within Export </a:t>
            </a:r>
            <a:r>
              <a:rPr lang="en-US" sz="1500" dirty="0">
                <a:solidFill>
                  <a:schemeClr val="tx1"/>
                </a:solidFill>
              </a:rPr>
              <a:t>Administration Regulations (Department of Commerce) </a:t>
            </a:r>
            <a:r>
              <a:rPr lang="en-US" sz="1500" dirty="0" smtClean="0">
                <a:solidFill>
                  <a:schemeClr val="tx1"/>
                </a:solidFill>
              </a:rPr>
              <a:t>and the </a:t>
            </a:r>
            <a:r>
              <a:rPr lang="en-US" sz="1500" dirty="0">
                <a:solidFill>
                  <a:schemeClr val="tx1"/>
                </a:solidFill>
              </a:rPr>
              <a:t>International Traffic in Arms Regulations (Department of State), which </a:t>
            </a:r>
            <a:r>
              <a:rPr lang="en-US" sz="1500" dirty="0" smtClean="0">
                <a:solidFill>
                  <a:schemeClr val="tx1"/>
                </a:solidFill>
              </a:rPr>
              <a:t>could result </a:t>
            </a:r>
            <a:r>
              <a:rPr lang="en-US" sz="1500" dirty="0">
                <a:solidFill>
                  <a:schemeClr val="tx1"/>
                </a:solidFill>
              </a:rPr>
              <a:t>in criminal, civil, or administrative enforcement actions against NASA, individual employees, and/or private contractors</a:t>
            </a:r>
            <a:r>
              <a:rPr lang="en-US" sz="1500" dirty="0" smtClean="0">
                <a:solidFill>
                  <a:schemeClr val="tx1"/>
                </a:solidFill>
              </a:rPr>
              <a:t>.</a:t>
            </a:r>
          </a:p>
          <a:p>
            <a:pPr marL="0" indent="0">
              <a:buNone/>
            </a:pPr>
            <a:r>
              <a:rPr lang="en-US" sz="2000" b="1" i="1" dirty="0" smtClean="0">
                <a:solidFill>
                  <a:schemeClr val="tx1"/>
                </a:solidFill>
              </a:rPr>
              <a:t>NASA Administrator’s Export Control Policy:</a:t>
            </a:r>
            <a:endParaRPr lang="en-US" sz="2000" b="1" i="1" dirty="0">
              <a:solidFill>
                <a:schemeClr val="tx1"/>
              </a:solidFill>
            </a:endParaRPr>
          </a:p>
          <a:p>
            <a:pPr marL="0" indent="0">
              <a:buNone/>
            </a:pPr>
            <a:r>
              <a:rPr lang="en-US" sz="1500" dirty="0">
                <a:solidFill>
                  <a:schemeClr val="tx1"/>
                </a:solidFill>
              </a:rPr>
              <a:t>"As a U.S. Government Agency on the forefront of technological development and international cooperation in the fields of space, aeronautics, and science, the National Aeronautics and Space Administration will strive to fulfill its mission for cooperative international research and civil space development in harmony with the export control laws and regulations of the United States. Due to heightened proliferation challenges facing the United States and the world, including risks posed by the spread of missile technologies and weapons of mass destruction, and in view of the significant criminal, civil, and administrative penalties that may affect the Agency and its employees as a result of a failure to comply with U.S. export control laws and regulations, it is the responsibility of every NASA official and employee to ensure that the export control policies of the United States, including nonproliferation objectives, are fully observed in the pursuit of NASA's international mission."</a:t>
            </a:r>
            <a:endParaRPr lang="en-US" sz="1500" dirty="0" smtClean="0">
              <a:solidFill>
                <a:schemeClr val="tx1"/>
              </a:solidFill>
            </a:endParaRPr>
          </a:p>
        </p:txBody>
      </p:sp>
      <p:sp>
        <p:nvSpPr>
          <p:cNvPr id="3" name="Title 2"/>
          <p:cNvSpPr>
            <a:spLocks noGrp="1"/>
          </p:cNvSpPr>
          <p:nvPr>
            <p:ph type="title"/>
          </p:nvPr>
        </p:nvSpPr>
        <p:spPr/>
        <p:txBody>
          <a:bodyPr>
            <a:normAutofit/>
          </a:bodyPr>
          <a:lstStyle/>
          <a:p>
            <a:r>
              <a:rPr lang="en-US" dirty="0" smtClean="0"/>
              <a:t>NASA’s Export Control</a:t>
            </a:r>
            <a:endParaRPr lang="en-US" dirty="0"/>
          </a:p>
        </p:txBody>
      </p:sp>
    </p:spTree>
    <p:extLst>
      <p:ext uri="{BB962C8B-B14F-4D97-AF65-F5344CB8AC3E}">
        <p14:creationId xmlns:p14="http://schemas.microsoft.com/office/powerpoint/2010/main" val="29129554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1"/>
            <a:ext cx="8401050" cy="5032208"/>
          </a:xfrm>
        </p:spPr>
        <p:txBody>
          <a:bodyPr>
            <a:normAutofit lnSpcReduction="10000"/>
          </a:bodyPr>
          <a:lstStyle/>
          <a:p>
            <a:pPr marL="0" indent="0">
              <a:buNone/>
            </a:pPr>
            <a:r>
              <a:rPr lang="en-US" sz="2000" b="1" i="1" dirty="0">
                <a:solidFill>
                  <a:schemeClr val="tx1"/>
                </a:solidFill>
              </a:rPr>
              <a:t>What </a:t>
            </a:r>
            <a:r>
              <a:rPr lang="en-US" sz="2000" b="1" i="1" dirty="0" smtClean="0">
                <a:solidFill>
                  <a:schemeClr val="tx1"/>
                </a:solidFill>
              </a:rPr>
              <a:t>is a Designated Country?</a:t>
            </a:r>
            <a:endParaRPr lang="en-US" sz="2000" b="1" i="1" dirty="0">
              <a:solidFill>
                <a:schemeClr val="tx1"/>
              </a:solidFill>
            </a:endParaRPr>
          </a:p>
          <a:p>
            <a:pPr marL="0" indent="0">
              <a:buNone/>
            </a:pPr>
            <a:r>
              <a:rPr lang="en-US" sz="1600" dirty="0">
                <a:solidFill>
                  <a:schemeClr val="tx1"/>
                </a:solidFill>
              </a:rPr>
              <a:t>This list of “Designated Countries” is a compilation of </a:t>
            </a:r>
            <a:r>
              <a:rPr lang="en-US" sz="1600" dirty="0" smtClean="0">
                <a:solidFill>
                  <a:schemeClr val="tx1"/>
                </a:solidFill>
              </a:rPr>
              <a:t>41 countries </a:t>
            </a:r>
            <a:r>
              <a:rPr lang="en-US" sz="1600" dirty="0">
                <a:solidFill>
                  <a:schemeClr val="tx1"/>
                </a:solidFill>
              </a:rPr>
              <a:t>with which the United States has no diplomatic relations, countries determined by Department of State to support terrorism, </a:t>
            </a:r>
            <a:r>
              <a:rPr lang="en-US" sz="1600" dirty="0" smtClean="0">
                <a:solidFill>
                  <a:schemeClr val="tx1"/>
                </a:solidFill>
              </a:rPr>
              <a:t>countries </a:t>
            </a:r>
            <a:r>
              <a:rPr lang="en-US" sz="1600" dirty="0">
                <a:solidFill>
                  <a:schemeClr val="tx1"/>
                </a:solidFill>
              </a:rPr>
              <a:t>under Sanction or Embargo by the United </a:t>
            </a:r>
            <a:r>
              <a:rPr lang="en-US" sz="1600" dirty="0" smtClean="0">
                <a:solidFill>
                  <a:schemeClr val="tx1"/>
                </a:solidFill>
              </a:rPr>
              <a:t>States, </a:t>
            </a:r>
            <a:r>
              <a:rPr lang="en-US" sz="1600" dirty="0">
                <a:solidFill>
                  <a:schemeClr val="tx1"/>
                </a:solidFill>
              </a:rPr>
              <a:t>and countries of Missile Technology Concern. </a:t>
            </a:r>
            <a:endParaRPr lang="en-US" sz="1600" dirty="0" smtClean="0">
              <a:solidFill>
                <a:schemeClr val="tx1"/>
              </a:solidFill>
            </a:endParaRPr>
          </a:p>
          <a:p>
            <a:pPr marL="0" indent="0">
              <a:buNone/>
            </a:pPr>
            <a:r>
              <a:rPr lang="en-US" sz="2000" b="1" i="1" dirty="0" smtClean="0">
                <a:solidFill>
                  <a:schemeClr val="tx1"/>
                </a:solidFill>
              </a:rPr>
              <a:t>What does this mean to me?</a:t>
            </a:r>
          </a:p>
          <a:p>
            <a:pPr marL="0" indent="0">
              <a:buNone/>
            </a:pPr>
            <a:r>
              <a:rPr lang="en-US" sz="1600" dirty="0" smtClean="0">
                <a:solidFill>
                  <a:schemeClr val="tx1"/>
                </a:solidFill>
              </a:rPr>
              <a:t>It means that for any project deliverables, products, decision support tools, etc. to be transferred to any partner (domestic or international) a review must take place first. The NPO ensures that DEVELOP works within NASA Export Control guidelines. The NPO must be made aware of any presentations, publications, or information transfer that take place </a:t>
            </a:r>
            <a:r>
              <a:rPr lang="en-US" sz="1600" u="sng" dirty="0" smtClean="0">
                <a:solidFill>
                  <a:schemeClr val="tx1"/>
                </a:solidFill>
              </a:rPr>
              <a:t>before</a:t>
            </a:r>
            <a:r>
              <a:rPr lang="en-US" sz="1600" dirty="0" smtClean="0">
                <a:solidFill>
                  <a:schemeClr val="tx1"/>
                </a:solidFill>
              </a:rPr>
              <a:t> they occur. A transfer can be an email, publication, </a:t>
            </a:r>
            <a:r>
              <a:rPr lang="en-US" sz="1600" dirty="0">
                <a:solidFill>
                  <a:schemeClr val="tx1"/>
                </a:solidFill>
              </a:rPr>
              <a:t>presentation, </a:t>
            </a:r>
            <a:r>
              <a:rPr lang="en-US" sz="1600" dirty="0" smtClean="0">
                <a:solidFill>
                  <a:schemeClr val="tx1"/>
                </a:solidFill>
              </a:rPr>
              <a:t>telecon, webinar, etc. Communication with partners in designated countries has restrictions, so coordinate with NPO ahead of opening communication lines. </a:t>
            </a:r>
          </a:p>
          <a:p>
            <a:pPr marL="0" indent="0">
              <a:buNone/>
            </a:pPr>
            <a:r>
              <a:rPr lang="en-US" sz="2000" b="1" i="1" dirty="0" smtClean="0">
                <a:solidFill>
                  <a:schemeClr val="tx1"/>
                </a:solidFill>
              </a:rPr>
              <a:t>But my partner is domestic/not in a designated country?</a:t>
            </a:r>
          </a:p>
          <a:p>
            <a:pPr marL="0" indent="0">
              <a:buNone/>
            </a:pPr>
            <a:r>
              <a:rPr lang="en-US" sz="1600" dirty="0" smtClean="0">
                <a:solidFill>
                  <a:schemeClr val="tx1"/>
                </a:solidFill>
              </a:rPr>
              <a:t>While your project partner may be in the United States or not on the designated country list, the assumption is that anything that leaves the Agency/DEVELOP could be in turn transferred to any individual or organization anywhere and thus we must ensure that all material is appropriate for a global audience. </a:t>
            </a:r>
          </a:p>
          <a:p>
            <a:pPr marL="0" indent="0" algn="ctr">
              <a:buNone/>
            </a:pPr>
            <a:r>
              <a:rPr lang="en-US" sz="1600" b="1" i="1" dirty="0" smtClean="0">
                <a:solidFill>
                  <a:schemeClr val="tx1"/>
                </a:solidFill>
              </a:rPr>
              <a:t>Questions? Contact </a:t>
            </a:r>
            <a:r>
              <a:rPr lang="en-US" sz="1600" b="1" i="1" dirty="0" smtClean="0">
                <a:solidFill>
                  <a:schemeClr val="tx1"/>
                </a:solidFill>
                <a:hlinkClick r:id="rId3"/>
              </a:rPr>
              <a:t>Lauren.M.Childs@nasa.gov</a:t>
            </a:r>
            <a:endParaRPr lang="en-US" sz="1600" b="1" i="1" dirty="0">
              <a:solidFill>
                <a:schemeClr val="tx1"/>
              </a:solidFill>
            </a:endParaRPr>
          </a:p>
        </p:txBody>
      </p:sp>
      <p:sp>
        <p:nvSpPr>
          <p:cNvPr id="3" name="Title 2"/>
          <p:cNvSpPr>
            <a:spLocks noGrp="1"/>
          </p:cNvSpPr>
          <p:nvPr>
            <p:ph type="title"/>
          </p:nvPr>
        </p:nvSpPr>
        <p:spPr/>
        <p:txBody>
          <a:bodyPr>
            <a:normAutofit/>
          </a:bodyPr>
          <a:lstStyle/>
          <a:p>
            <a:r>
              <a:rPr lang="en-US" dirty="0" smtClean="0"/>
              <a:t>Export Control &amp; Designated Countries</a:t>
            </a:r>
            <a:endParaRPr lang="en-US" dirty="0"/>
          </a:p>
        </p:txBody>
      </p:sp>
      <p:sp>
        <p:nvSpPr>
          <p:cNvPr id="5" name="TextBox 4"/>
          <p:cNvSpPr txBox="1"/>
          <p:nvPr/>
        </p:nvSpPr>
        <p:spPr>
          <a:xfrm>
            <a:off x="1524000" y="6403809"/>
            <a:ext cx="5821865" cy="307777"/>
          </a:xfrm>
          <a:prstGeom prst="rect">
            <a:avLst/>
          </a:prstGeom>
          <a:noFill/>
        </p:spPr>
        <p:txBody>
          <a:bodyPr wrap="square" rtlCol="0">
            <a:spAutoFit/>
          </a:bodyPr>
          <a:lstStyle/>
          <a:p>
            <a:pPr>
              <a:defRPr/>
            </a:pPr>
            <a:r>
              <a:rPr lang="en-US" sz="1400" b="1" dirty="0" smtClean="0">
                <a:solidFill>
                  <a:schemeClr val="bg2">
                    <a:lumMod val="85000"/>
                  </a:schemeClr>
                </a:solidFill>
              </a:rPr>
              <a:t>NASA Export Control: </a:t>
            </a:r>
            <a:r>
              <a:rPr lang="en-US" sz="1400" b="1" dirty="0">
                <a:solidFill>
                  <a:srgbClr val="0075A2"/>
                </a:solidFill>
                <a:hlinkClick r:id="rId4"/>
              </a:rPr>
              <a:t>http://</a:t>
            </a:r>
            <a:r>
              <a:rPr lang="en-US" sz="1400" b="1" dirty="0" smtClean="0">
                <a:solidFill>
                  <a:srgbClr val="0075A2"/>
                </a:solidFill>
                <a:hlinkClick r:id="rId4"/>
              </a:rPr>
              <a:t>oiir.hq.nasa.gov/nasaecp/index.html</a:t>
            </a:r>
            <a:endParaRPr lang="en-US" sz="1400" dirty="0"/>
          </a:p>
        </p:txBody>
      </p:sp>
    </p:spTree>
    <p:extLst>
      <p:ext uri="{BB962C8B-B14F-4D97-AF65-F5344CB8AC3E}">
        <p14:creationId xmlns:p14="http://schemas.microsoft.com/office/powerpoint/2010/main" val="6058970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NASA’s Software Release Authority?</a:t>
            </a:r>
            <a:endParaRPr lang="en-US" dirty="0"/>
          </a:p>
        </p:txBody>
      </p:sp>
      <p:sp>
        <p:nvSpPr>
          <p:cNvPr id="3" name="Content Placeholder 2"/>
          <p:cNvSpPr>
            <a:spLocks noGrp="1"/>
          </p:cNvSpPr>
          <p:nvPr>
            <p:ph sz="quarter" idx="1"/>
          </p:nvPr>
        </p:nvSpPr>
        <p:spPr>
          <a:xfrm>
            <a:off x="301752" y="1527048"/>
            <a:ext cx="8503920" cy="4873752"/>
          </a:xfrm>
        </p:spPr>
        <p:txBody>
          <a:bodyPr>
            <a:normAutofit fontScale="55000" lnSpcReduction="20000"/>
          </a:bodyPr>
          <a:lstStyle/>
          <a:p>
            <a:r>
              <a:rPr lang="en-US" b="1" dirty="0" smtClean="0"/>
              <a:t>What is NASA’s Software Release Authority? </a:t>
            </a:r>
            <a:r>
              <a:rPr lang="en-US" dirty="0" smtClean="0"/>
              <a:t>NASA’s process for formally giving approval for software and tools to be released to the public for marketing, distribution, and use. All new “software” developed by NASA-funding must be made available through the Software Release Process, which coordinates export control review, intellectual property review, commercialization assessment, and software release actions and determines if it meets NASA policies and guidelines.</a:t>
            </a:r>
          </a:p>
          <a:p>
            <a:endParaRPr lang="en-US" b="1" dirty="0" smtClean="0"/>
          </a:p>
          <a:p>
            <a:r>
              <a:rPr lang="en-US" b="1" dirty="0" smtClean="0"/>
              <a:t>NEW </a:t>
            </a:r>
            <a:r>
              <a:rPr lang="en-US" dirty="0" smtClean="0"/>
              <a:t>- process involved:</a:t>
            </a:r>
          </a:p>
          <a:p>
            <a:pPr lvl="1"/>
            <a:r>
              <a:rPr lang="en-US" dirty="0" smtClean="0"/>
              <a:t>Identify which projects are creating the types of tools that must go through SRA by means of the proposal and project summary deliverables</a:t>
            </a:r>
          </a:p>
          <a:p>
            <a:r>
              <a:rPr lang="en-US" dirty="0" smtClean="0"/>
              <a:t>To review the full process and steps involved - visit: </a:t>
            </a:r>
            <a:r>
              <a:rPr lang="en-US" sz="2000" dirty="0" smtClean="0">
                <a:hlinkClick r:id="rId2"/>
              </a:rPr>
              <a:t>www.devpedia.developexchange.com/dv/index.php?title=Open_Source_Software_Development_and_Release</a:t>
            </a:r>
            <a:r>
              <a:rPr lang="en-US" sz="2000" dirty="0" smtClean="0"/>
              <a:t> </a:t>
            </a:r>
            <a:endParaRPr lang="en-US" sz="2000" dirty="0"/>
          </a:p>
          <a:p>
            <a:endParaRPr lang="en-US" dirty="0" smtClean="0"/>
          </a:p>
          <a:p>
            <a:r>
              <a:rPr lang="en-US" b="1" dirty="0" smtClean="0"/>
              <a:t>Other considerations: </a:t>
            </a:r>
          </a:p>
          <a:p>
            <a:pPr lvl="1"/>
            <a:r>
              <a:rPr lang="en-US" sz="2400" u="sng" dirty="0" smtClean="0"/>
              <a:t>All </a:t>
            </a:r>
            <a:r>
              <a:rPr lang="en-US" sz="2400" dirty="0"/>
              <a:t>software released through NASA DEVELOP will be released open source.</a:t>
            </a:r>
          </a:p>
          <a:p>
            <a:pPr lvl="1"/>
            <a:r>
              <a:rPr lang="en-US" sz="2400" u="sng" dirty="0"/>
              <a:t>All </a:t>
            </a:r>
            <a:r>
              <a:rPr lang="en-US" sz="2400" dirty="0"/>
              <a:t>software released through NASA DEVELOP will be distributed through the NASA DEVELOP </a:t>
            </a:r>
            <a:r>
              <a:rPr lang="en-US" sz="2400" dirty="0" err="1"/>
              <a:t>GitHub</a:t>
            </a:r>
            <a:r>
              <a:rPr lang="en-US" sz="2400" dirty="0"/>
              <a:t> account </a:t>
            </a:r>
            <a:r>
              <a:rPr lang="en-US" sz="2400" u="sng" dirty="0"/>
              <a:t>after Software Release Approval</a:t>
            </a:r>
            <a:r>
              <a:rPr lang="en-US" sz="2400" dirty="0"/>
              <a:t>.  Caution partners that this may not occur during the term.</a:t>
            </a:r>
          </a:p>
          <a:p>
            <a:pPr lvl="1"/>
            <a:r>
              <a:rPr lang="en-US" sz="2400" dirty="0"/>
              <a:t>For questions about this form, refer to </a:t>
            </a:r>
            <a:r>
              <a:rPr lang="en-US" sz="2400" i="1" dirty="0"/>
              <a:t>DEVELOPedia: Open Source Software Development and Release</a:t>
            </a:r>
            <a:r>
              <a:rPr lang="en-US" sz="2400" dirty="0"/>
              <a:t> or contact </a:t>
            </a:r>
            <a:r>
              <a:rPr lang="en-US" dirty="0"/>
              <a:t>Mike Bender at </a:t>
            </a:r>
            <a:r>
              <a:rPr lang="en-US" u="sng" dirty="0">
                <a:hlinkClick r:id="rId3"/>
              </a:rPr>
              <a:t>michael.r.bender@nasa.gov</a:t>
            </a:r>
            <a:r>
              <a:rPr lang="en-US" dirty="0" smtClean="0"/>
              <a:t>.</a:t>
            </a:r>
          </a:p>
          <a:p>
            <a:pPr lvl="1"/>
            <a:r>
              <a:rPr lang="en-US" dirty="0" smtClean="0"/>
              <a:t>You cannot include any lines of code in presentations unless it has been approved through the software release process</a:t>
            </a:r>
            <a:endParaRPr lang="en-US" dirty="0"/>
          </a:p>
          <a:p>
            <a:pPr lvl="1"/>
            <a:r>
              <a:rPr lang="en-US" dirty="0" smtClean="0"/>
              <a:t>You cannot handoff any coding tools/short scripts the team created to a partner until the software release process has been completed</a:t>
            </a:r>
            <a:endParaRPr lang="en-US" dirty="0"/>
          </a:p>
          <a:p>
            <a:endParaRPr lang="en-US" dirty="0"/>
          </a:p>
        </p:txBody>
      </p:sp>
    </p:spTree>
    <p:extLst>
      <p:ext uri="{BB962C8B-B14F-4D97-AF65-F5344CB8AC3E}">
        <p14:creationId xmlns:p14="http://schemas.microsoft.com/office/powerpoint/2010/main" val="30839995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NCTS?</a:t>
            </a:r>
            <a:endParaRPr lang="en-US" dirty="0"/>
          </a:p>
        </p:txBody>
      </p:sp>
      <p:sp>
        <p:nvSpPr>
          <p:cNvPr id="3" name="Content Placeholder 2"/>
          <p:cNvSpPr>
            <a:spLocks noGrp="1"/>
          </p:cNvSpPr>
          <p:nvPr>
            <p:ph sz="quarter" idx="1"/>
          </p:nvPr>
        </p:nvSpPr>
        <p:spPr>
          <a:xfrm>
            <a:off x="301752" y="1527048"/>
            <a:ext cx="8503920" cy="4949952"/>
          </a:xfrm>
        </p:spPr>
        <p:txBody>
          <a:bodyPr>
            <a:normAutofit fontScale="70000" lnSpcReduction="20000"/>
          </a:bodyPr>
          <a:lstStyle/>
          <a:p>
            <a:pPr marL="0" indent="0" algn="ctr">
              <a:buNone/>
            </a:pPr>
            <a:r>
              <a:rPr lang="en-US" b="1" dirty="0" smtClean="0"/>
              <a:t>NASA Conference Tracking System</a:t>
            </a:r>
          </a:p>
          <a:p>
            <a:pPr>
              <a:spcBef>
                <a:spcPts val="1200"/>
              </a:spcBef>
            </a:pPr>
            <a:r>
              <a:rPr lang="en-US" sz="2200" dirty="0" smtClean="0"/>
              <a:t>In the past few years NASA has identified the NCTS as the means for the Agency to monitor and approve all conference related travel in response to sequestration.</a:t>
            </a:r>
          </a:p>
          <a:p>
            <a:pPr>
              <a:spcBef>
                <a:spcPts val="1200"/>
              </a:spcBef>
            </a:pPr>
            <a:r>
              <a:rPr lang="en-US" sz="2200" dirty="0"/>
              <a:t>All conference travel, including that of contractors and consultants who are being funded by and/or representing the Agency must be input into the system for approval.</a:t>
            </a:r>
          </a:p>
          <a:p>
            <a:pPr>
              <a:spcBef>
                <a:spcPts val="1200"/>
              </a:spcBef>
            </a:pPr>
            <a:r>
              <a:rPr lang="en-US" sz="2200" dirty="0" smtClean="0"/>
              <a:t>The Agency has a 50 person limit for all conferences - NASA centers input their travelers, when a conference has more than 50 people signed up to go a waiver must be signed by NASA HQ if they deem it is appropriate. </a:t>
            </a:r>
          </a:p>
          <a:p>
            <a:pPr>
              <a:spcBef>
                <a:spcPts val="1200"/>
              </a:spcBef>
            </a:pPr>
            <a:r>
              <a:rPr lang="en-US" sz="2200" dirty="0" smtClean="0"/>
              <a:t>Timeline:</a:t>
            </a:r>
          </a:p>
          <a:p>
            <a:pPr lvl="1"/>
            <a:r>
              <a:rPr lang="en-US" sz="2000" dirty="0" smtClean="0"/>
              <a:t>Domestic conferences = 30+ days advance input</a:t>
            </a:r>
          </a:p>
          <a:p>
            <a:pPr lvl="1"/>
            <a:r>
              <a:rPr lang="en-US" sz="2000" dirty="0" smtClean="0"/>
              <a:t>International conferences = 80+ days advance input</a:t>
            </a:r>
          </a:p>
          <a:p>
            <a:pPr>
              <a:spcBef>
                <a:spcPts val="1200"/>
              </a:spcBef>
            </a:pPr>
            <a:r>
              <a:rPr lang="en-US" sz="2200" dirty="0" smtClean="0"/>
              <a:t>Template: the travel justification form is the content that must be input for each conference. Karen and Lindsay are the POC for all DEVELOP-related inputs.</a:t>
            </a:r>
          </a:p>
          <a:p>
            <a:pPr>
              <a:spcBef>
                <a:spcPts val="1200"/>
              </a:spcBef>
            </a:pPr>
            <a:r>
              <a:rPr lang="en-US" sz="2200" dirty="0" smtClean="0"/>
              <a:t>Notes: </a:t>
            </a:r>
          </a:p>
          <a:p>
            <a:pPr lvl="1"/>
            <a:r>
              <a:rPr lang="en-US" sz="2000" dirty="0" smtClean="0"/>
              <a:t>Approvals often take a very long time and are not always given in a timely manner that would allow for early registration and whatnot</a:t>
            </a:r>
          </a:p>
          <a:p>
            <a:pPr lvl="1"/>
            <a:r>
              <a:rPr lang="en-US" sz="2000" dirty="0" smtClean="0"/>
              <a:t>Even if outside funding provides the opportunity for travel, if you are presenting DEVELOP work this is required</a:t>
            </a:r>
          </a:p>
          <a:p>
            <a:pPr lvl="1"/>
            <a:r>
              <a:rPr lang="en-US" sz="2000" dirty="0" smtClean="0"/>
              <a:t>Some large conferences like the AGU Fall Meeting require input 6+ months ahead!</a:t>
            </a:r>
          </a:p>
          <a:p>
            <a:pPr lvl="1"/>
            <a:endParaRPr lang="en-US" sz="2000" dirty="0" smtClean="0"/>
          </a:p>
          <a:p>
            <a:pPr lvl="1"/>
            <a:endParaRPr lang="en-US" sz="2000" dirty="0"/>
          </a:p>
          <a:p>
            <a:endParaRPr lang="en-US" sz="2000" dirty="0"/>
          </a:p>
        </p:txBody>
      </p:sp>
    </p:spTree>
    <p:extLst>
      <p:ext uri="{BB962C8B-B14F-4D97-AF65-F5344CB8AC3E}">
        <p14:creationId xmlns:p14="http://schemas.microsoft.com/office/powerpoint/2010/main" val="2428057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Node Locations</a:t>
            </a:r>
            <a:endParaRPr lang="en-US" dirty="0"/>
          </a:p>
        </p:txBody>
      </p:sp>
      <p:sp>
        <p:nvSpPr>
          <p:cNvPr id="6" name="TextBox 5"/>
          <p:cNvSpPr txBox="1"/>
          <p:nvPr/>
        </p:nvSpPr>
        <p:spPr>
          <a:xfrm>
            <a:off x="5791200" y="1524000"/>
            <a:ext cx="3088481" cy="3447098"/>
          </a:xfrm>
          <a:prstGeom prst="rect">
            <a:avLst/>
          </a:prstGeom>
          <a:noFill/>
        </p:spPr>
        <p:txBody>
          <a:bodyPr wrap="square" rtlCol="0">
            <a:spAutoFit/>
          </a:bodyPr>
          <a:lstStyle/>
          <a:p>
            <a:r>
              <a:rPr lang="en-US" sz="1600" b="1" dirty="0" smtClean="0"/>
              <a:t>NASA Center Locations</a:t>
            </a:r>
            <a:endParaRPr lang="en-US" sz="1600" dirty="0" smtClean="0"/>
          </a:p>
          <a:p>
            <a:pPr marL="282575" indent="-168275">
              <a:buFont typeface="Arial" panose="020B0604020202020204" pitchFamily="34" charset="0"/>
              <a:buChar char="•"/>
            </a:pPr>
            <a:r>
              <a:rPr lang="en-US" sz="1400" dirty="0" smtClean="0"/>
              <a:t>Can only accept US citizens (exception: MSFC)</a:t>
            </a:r>
          </a:p>
          <a:p>
            <a:pPr marL="282575" indent="-168275">
              <a:buFont typeface="Arial" panose="020B0604020202020204" pitchFamily="34" charset="0"/>
              <a:buChar char="•"/>
            </a:pPr>
            <a:r>
              <a:rPr lang="en-US" sz="1400" dirty="0" smtClean="0"/>
              <a:t>Advising: supported through NASA and volunteer basis</a:t>
            </a:r>
          </a:p>
          <a:p>
            <a:pPr marL="282575" indent="-168275">
              <a:buFont typeface="Arial" panose="020B0604020202020204" pitchFamily="34" charset="0"/>
              <a:buChar char="•"/>
            </a:pPr>
            <a:r>
              <a:rPr lang="en-US" sz="1400" dirty="0" smtClean="0"/>
              <a:t>Contracted through SSAI, Inc.</a:t>
            </a:r>
          </a:p>
          <a:p>
            <a:pPr marL="168275" indent="-168275">
              <a:buFont typeface="Arial" panose="020B0604020202020204" pitchFamily="34" charset="0"/>
              <a:buChar char="•"/>
            </a:pPr>
            <a:endParaRPr lang="en-US" sz="1400" dirty="0" smtClean="0"/>
          </a:p>
          <a:p>
            <a:endParaRPr lang="en-US" sz="1600" dirty="0"/>
          </a:p>
          <a:p>
            <a:r>
              <a:rPr lang="en-US" sz="1600" b="1" dirty="0" smtClean="0"/>
              <a:t>Regional Locations</a:t>
            </a:r>
            <a:endParaRPr lang="en-US" sz="1600" dirty="0" smtClean="0"/>
          </a:p>
          <a:p>
            <a:pPr marL="282575" indent="-168275">
              <a:buFont typeface="Arial" panose="020B0604020202020204" pitchFamily="34" charset="0"/>
              <a:buChar char="•"/>
            </a:pPr>
            <a:r>
              <a:rPr lang="en-US" sz="1400" dirty="0" smtClean="0"/>
              <a:t>Can accept foreign nationals (exception: NCEI)</a:t>
            </a:r>
          </a:p>
          <a:p>
            <a:pPr marL="282575" indent="-168275">
              <a:buFont typeface="Arial" panose="020B0604020202020204" pitchFamily="34" charset="0"/>
              <a:buChar char="•"/>
            </a:pPr>
            <a:r>
              <a:rPr lang="en-US" sz="1400" dirty="0" smtClean="0"/>
              <a:t>Advising: volunteer basis</a:t>
            </a:r>
          </a:p>
          <a:p>
            <a:pPr marL="282575" indent="-168275">
              <a:buFont typeface="Arial" panose="020B0604020202020204" pitchFamily="34" charset="0"/>
              <a:buChar char="•"/>
            </a:pPr>
            <a:r>
              <a:rPr lang="en-US" sz="1400" dirty="0" smtClean="0"/>
              <a:t>Contracted through Wise County</a:t>
            </a:r>
          </a:p>
          <a:p>
            <a:pPr marL="168275" indent="-168275">
              <a:buFont typeface="Arial" panose="020B0604020202020204" pitchFamily="34" charset="0"/>
              <a:buChar char="•"/>
            </a:pPr>
            <a:endParaRPr lang="en-US" sz="1600" dirty="0" smtClean="0"/>
          </a:p>
        </p:txBody>
      </p:sp>
      <p:sp>
        <p:nvSpPr>
          <p:cNvPr id="3" name="Rectangle 2"/>
          <p:cNvSpPr/>
          <p:nvPr/>
        </p:nvSpPr>
        <p:spPr>
          <a:xfrm>
            <a:off x="5715000" y="4953000"/>
            <a:ext cx="3205163" cy="1261884"/>
          </a:xfrm>
          <a:prstGeom prst="rect">
            <a:avLst/>
          </a:prstGeom>
        </p:spPr>
        <p:txBody>
          <a:bodyPr wrap="square">
            <a:spAutoFit/>
          </a:bodyPr>
          <a:lstStyle/>
          <a:p>
            <a:pPr algn="ctr"/>
            <a:r>
              <a:rPr lang="en-US" sz="2000" b="1" i="1" dirty="0" smtClean="0">
                <a:solidFill>
                  <a:srgbClr val="003366"/>
                </a:solidFill>
              </a:rPr>
              <a:t>Things </a:t>
            </a:r>
            <a:r>
              <a:rPr lang="en-US" sz="2000" b="1" i="1" dirty="0">
                <a:solidFill>
                  <a:srgbClr val="003366"/>
                </a:solidFill>
              </a:rPr>
              <a:t>to Note:</a:t>
            </a:r>
          </a:p>
          <a:p>
            <a:pPr marL="228600" indent="-228600" algn="ctr">
              <a:buFont typeface="+mj-lt"/>
              <a:buAutoNum type="arabicPeriod"/>
            </a:pPr>
            <a:r>
              <a:rPr lang="en-US" sz="1400" dirty="0"/>
              <a:t>Locations </a:t>
            </a:r>
            <a:r>
              <a:rPr lang="en-US" sz="1400" dirty="0" smtClean="0"/>
              <a:t>evolve</a:t>
            </a:r>
          </a:p>
          <a:p>
            <a:pPr marL="228600" indent="-228600" algn="ctr">
              <a:buFont typeface="+mj-lt"/>
              <a:buAutoNum type="arabicPeriod"/>
            </a:pPr>
            <a:r>
              <a:rPr lang="en-US" sz="1400" dirty="0" smtClean="0"/>
              <a:t>Not all are active every term</a:t>
            </a:r>
          </a:p>
          <a:p>
            <a:pPr marL="228600" indent="-228600" algn="ctr">
              <a:buFont typeface="+mj-lt"/>
              <a:buAutoNum type="arabicPeriod"/>
            </a:pPr>
            <a:r>
              <a:rPr lang="en-US" sz="1400" dirty="0" smtClean="0"/>
              <a:t>Active nodes are listed on Application</a:t>
            </a:r>
            <a:endParaRPr lang="en-US" sz="1400" dirty="0"/>
          </a:p>
        </p:txBody>
      </p:sp>
      <p:graphicFrame>
        <p:nvGraphicFramePr>
          <p:cNvPr id="5" name="Object 4"/>
          <p:cNvGraphicFramePr>
            <a:graphicFrameLocks noChangeAspect="1"/>
          </p:cNvGraphicFramePr>
          <p:nvPr>
            <p:extLst>
              <p:ext uri="{D42A27DB-BD31-4B8C-83A1-F6EECF244321}">
                <p14:modId xmlns:p14="http://schemas.microsoft.com/office/powerpoint/2010/main" val="3009823242"/>
              </p:ext>
            </p:extLst>
          </p:nvPr>
        </p:nvGraphicFramePr>
        <p:xfrm>
          <a:off x="381000" y="1540339"/>
          <a:ext cx="5055244" cy="4784261"/>
        </p:xfrm>
        <a:graphic>
          <a:graphicData uri="http://schemas.openxmlformats.org/presentationml/2006/ole">
            <mc:AlternateContent xmlns:mc="http://schemas.openxmlformats.org/markup-compatibility/2006">
              <mc:Choice xmlns:v="urn:schemas-microsoft-com:vml" Requires="v">
                <p:oleObj spid="_x0000_s1027" name="Acrobat Document" r:id="rId3" imgW="9601065" imgH="9086715" progId="AcroExch.Document.11">
                  <p:embed/>
                </p:oleObj>
              </mc:Choice>
              <mc:Fallback>
                <p:oleObj name="Acrobat Document" r:id="rId3" imgW="9601065" imgH="9086715" progId="AcroExch.Document.11">
                  <p:embed/>
                  <p:pic>
                    <p:nvPicPr>
                      <p:cNvPr id="0" name=""/>
                      <p:cNvPicPr/>
                      <p:nvPr/>
                    </p:nvPicPr>
                    <p:blipFill>
                      <a:blip r:embed="rId4"/>
                      <a:stretch>
                        <a:fillRect/>
                      </a:stretch>
                    </p:blipFill>
                    <p:spPr>
                      <a:xfrm>
                        <a:off x="381000" y="1540339"/>
                        <a:ext cx="5055244" cy="4784261"/>
                      </a:xfrm>
                      <a:prstGeom prst="rect">
                        <a:avLst/>
                      </a:prstGeom>
                    </p:spPr>
                  </p:pic>
                </p:oleObj>
              </mc:Fallback>
            </mc:AlternateContent>
          </a:graphicData>
        </a:graphic>
      </p:graphicFrame>
    </p:spTree>
    <p:extLst>
      <p:ext uri="{BB962C8B-B14F-4D97-AF65-F5344CB8AC3E}">
        <p14:creationId xmlns:p14="http://schemas.microsoft.com/office/powerpoint/2010/main" val="56421169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 Logo Usage</a:t>
            </a:r>
            <a:endParaRPr lang="en-US" dirty="0"/>
          </a:p>
        </p:txBody>
      </p:sp>
      <p:sp>
        <p:nvSpPr>
          <p:cNvPr id="3" name="Content Placeholder 2"/>
          <p:cNvSpPr>
            <a:spLocks noGrp="1"/>
          </p:cNvSpPr>
          <p:nvPr>
            <p:ph sz="quarter" idx="1"/>
          </p:nvPr>
        </p:nvSpPr>
        <p:spPr>
          <a:xfrm>
            <a:off x="301752" y="1527048"/>
            <a:ext cx="8503920" cy="4873752"/>
          </a:xfrm>
        </p:spPr>
        <p:txBody>
          <a:bodyPr>
            <a:normAutofit fontScale="62500" lnSpcReduction="20000"/>
          </a:bodyPr>
          <a:lstStyle/>
          <a:p>
            <a:r>
              <a:rPr lang="en-US" dirty="0" smtClean="0"/>
              <a:t>The NASA logo may </a:t>
            </a:r>
            <a:r>
              <a:rPr lang="en-US" dirty="0"/>
              <a:t>not be used by persons who are not NASA employees or on products (including Web pages) that are not NASA-sponsored.</a:t>
            </a:r>
            <a:endParaRPr lang="en-US" dirty="0" smtClean="0"/>
          </a:p>
          <a:p>
            <a:r>
              <a:rPr lang="en-US" dirty="0" smtClean="0"/>
              <a:t>1221.110 </a:t>
            </a:r>
            <a:r>
              <a:rPr lang="en-US" dirty="0"/>
              <a:t>Use of the NASA Insignia. </a:t>
            </a:r>
            <a:endParaRPr lang="en-US" dirty="0" smtClean="0"/>
          </a:p>
          <a:p>
            <a:pPr lvl="1"/>
            <a:r>
              <a:rPr lang="en-US" dirty="0"/>
              <a:t>The NASA Insignia shall not be used in any manner that would imply that NASA endorses a commercial product, service, or activity or that material of a nonofficial nature represents NASA’s official position.</a:t>
            </a:r>
          </a:p>
          <a:p>
            <a:pPr lvl="1"/>
            <a:r>
              <a:rPr lang="en-US" dirty="0" smtClean="0"/>
              <a:t>The </a:t>
            </a:r>
            <a:r>
              <a:rPr lang="en-US" dirty="0"/>
              <a:t>NASA Insignia is authorized for use on the following: </a:t>
            </a:r>
            <a:endParaRPr lang="en-US" dirty="0" smtClean="0"/>
          </a:p>
          <a:p>
            <a:pPr lvl="2"/>
            <a:r>
              <a:rPr lang="en-US" dirty="0" smtClean="0"/>
              <a:t>(a) </a:t>
            </a:r>
            <a:r>
              <a:rPr lang="en-US" dirty="0"/>
              <a:t>NASA articles</a:t>
            </a:r>
            <a:r>
              <a:rPr lang="en-US" dirty="0" smtClean="0"/>
              <a:t>. (1) </a:t>
            </a:r>
            <a:r>
              <a:rPr lang="en-US" dirty="0"/>
              <a:t>Films, videotapes, and sound recordings produced by or for NASA. </a:t>
            </a:r>
            <a:r>
              <a:rPr lang="en-US" dirty="0" smtClean="0"/>
              <a:t>(2) </a:t>
            </a:r>
            <a:r>
              <a:rPr lang="en-US" dirty="0"/>
              <a:t>Wearing apparel and personal property items used by NASA employees in the performance of their duties. </a:t>
            </a:r>
            <a:r>
              <a:rPr lang="en-US" dirty="0" smtClean="0"/>
              <a:t>(3) </a:t>
            </a:r>
            <a:r>
              <a:rPr lang="en-US" dirty="0"/>
              <a:t>Required uniforms of contractor employees when performing public affairs, guard or fire protection duties, and similar duties within NASA Installations or at other assigned NASA duty stations, and on any required contractor-owned vehicles used exclusively in the performance of these duties, when authorized by NASA contracting officers. </a:t>
            </a:r>
            <a:r>
              <a:rPr lang="en-US" dirty="0" smtClean="0"/>
              <a:t>(4) NASA </a:t>
            </a:r>
            <a:r>
              <a:rPr lang="en-US" dirty="0"/>
              <a:t>publications, including pamphlets, brochures, manuals, handbooks, house organs, bulletins, general reports, posters, signs, charts, exhibits, and items of similar nature for general use, as specified in the NASA Graphics Standards Manual and the NASA Insignia Standards Supplement. </a:t>
            </a:r>
            <a:endParaRPr lang="en-US" dirty="0" smtClean="0"/>
          </a:p>
          <a:p>
            <a:pPr lvl="2"/>
            <a:r>
              <a:rPr lang="en-US" dirty="0" smtClean="0"/>
              <a:t>(</a:t>
            </a:r>
            <a:r>
              <a:rPr lang="en-US" dirty="0"/>
              <a:t>b) Personal articles—NASA </a:t>
            </a:r>
            <a:r>
              <a:rPr lang="en-US" dirty="0" smtClean="0"/>
              <a:t>employees. (1) </a:t>
            </a:r>
            <a:r>
              <a:rPr lang="en-US" dirty="0"/>
              <a:t>Personal items used in connection with NASA employees’ recreation association activities. </a:t>
            </a:r>
            <a:r>
              <a:rPr lang="en-US" dirty="0" smtClean="0"/>
              <a:t>(2) </a:t>
            </a:r>
            <a:r>
              <a:rPr lang="en-US" dirty="0"/>
              <a:t>Items for sale through NASA employees’ </a:t>
            </a:r>
            <a:r>
              <a:rPr lang="en-US" dirty="0" err="1"/>
              <a:t>nonappropriated</a:t>
            </a:r>
            <a:r>
              <a:rPr lang="en-US" dirty="0"/>
              <a:t> fund activities subject to paragraph (c) of this section</a:t>
            </a:r>
            <a:r>
              <a:rPr lang="en-US" dirty="0" smtClean="0"/>
              <a:t>.</a:t>
            </a:r>
          </a:p>
          <a:p>
            <a:endParaRPr lang="en-US" dirty="0" smtClean="0"/>
          </a:p>
          <a:p>
            <a:r>
              <a:rPr lang="en-US" dirty="0"/>
              <a:t>Full regulations: </a:t>
            </a:r>
            <a:endParaRPr lang="en-US" dirty="0" smtClean="0"/>
          </a:p>
          <a:p>
            <a:pPr lvl="1"/>
            <a:r>
              <a:rPr lang="en-US" dirty="0" smtClean="0">
                <a:hlinkClick r:id="rId2"/>
              </a:rPr>
              <a:t>www.gpo.gov/fdsys/pkg/CFR-1999-title14-vol5/pdf/CFR-1999-title14-vol5-part1221-subpart1221-1.pdf</a:t>
            </a:r>
            <a:r>
              <a:rPr lang="en-US" dirty="0" smtClean="0"/>
              <a:t> </a:t>
            </a:r>
            <a:endParaRPr lang="en-US" dirty="0"/>
          </a:p>
          <a:p>
            <a:pPr lvl="1"/>
            <a:r>
              <a:rPr lang="en-US" dirty="0" smtClean="0"/>
              <a:t>http</a:t>
            </a:r>
            <a:r>
              <a:rPr lang="en-US" dirty="0"/>
              <a:t>://www.nasa.gov/audience/formedia/features/MP_Photo_Guidelines.html</a:t>
            </a:r>
          </a:p>
          <a:p>
            <a:endParaRPr lang="en-US" dirty="0"/>
          </a:p>
        </p:txBody>
      </p:sp>
    </p:spTree>
    <p:extLst>
      <p:ext uri="{BB962C8B-B14F-4D97-AF65-F5344CB8AC3E}">
        <p14:creationId xmlns:p14="http://schemas.microsoft.com/office/powerpoint/2010/main" val="40158609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Logo Usage</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Rules for use </a:t>
            </a:r>
            <a:r>
              <a:rPr lang="en-US" dirty="0"/>
              <a:t>of DEVELOP </a:t>
            </a:r>
            <a:r>
              <a:rPr lang="en-US" dirty="0" smtClean="0"/>
              <a:t>program identifier</a:t>
            </a:r>
          </a:p>
          <a:p>
            <a:r>
              <a:rPr lang="en-US" dirty="0" smtClean="0"/>
              <a:t>Acceptable use:</a:t>
            </a:r>
          </a:p>
          <a:p>
            <a:pPr lvl="1"/>
            <a:r>
              <a:rPr lang="en-US" dirty="0" smtClean="0"/>
              <a:t>Deliverables</a:t>
            </a:r>
          </a:p>
          <a:p>
            <a:pPr lvl="1"/>
            <a:r>
              <a:rPr lang="en-US" dirty="0" smtClean="0"/>
              <a:t>DEVELOP Gear</a:t>
            </a:r>
          </a:p>
          <a:p>
            <a:pPr lvl="1"/>
            <a:r>
              <a:rPr lang="en-US" dirty="0" smtClean="0"/>
              <a:t>DEVELOP business cards</a:t>
            </a:r>
          </a:p>
          <a:p>
            <a:r>
              <a:rPr lang="en-US" dirty="0" smtClean="0"/>
              <a:t>Considerations:</a:t>
            </a:r>
          </a:p>
          <a:p>
            <a:pPr lvl="1"/>
            <a:r>
              <a:rPr lang="en-US" dirty="0" smtClean="0"/>
              <a:t>Anything with the DEVELOP logo must be approved by the NPO prior to public dissemination</a:t>
            </a:r>
          </a:p>
          <a:p>
            <a:pPr lvl="1"/>
            <a:r>
              <a:rPr lang="en-US" dirty="0" smtClean="0"/>
              <a:t>Print materials - typically use the NASA logo, not DEVELOP logo</a:t>
            </a:r>
          </a:p>
          <a:p>
            <a:pPr lvl="1"/>
            <a:r>
              <a:rPr lang="en-US" dirty="0" smtClean="0"/>
              <a:t>DEVELOP’s logo cannot be used with any other logos or imply in anyway that DEVELOP endorses </a:t>
            </a:r>
            <a:r>
              <a:rPr lang="en-US" dirty="0"/>
              <a:t>a commercial product, service, or activity or that material of a nonofficial </a:t>
            </a:r>
            <a:r>
              <a:rPr lang="en-US" dirty="0" smtClean="0"/>
              <a:t>nature</a:t>
            </a:r>
          </a:p>
          <a:p>
            <a:pPr lvl="1"/>
            <a:r>
              <a:rPr lang="en-US" dirty="0" smtClean="0"/>
              <a:t>We aren’t allowed to have DEVELOP letterhead</a:t>
            </a:r>
            <a:endParaRPr lang="en-US" dirty="0"/>
          </a:p>
          <a:p>
            <a:endParaRPr lang="en-US" dirty="0"/>
          </a:p>
        </p:txBody>
      </p:sp>
    </p:spTree>
    <p:extLst>
      <p:ext uri="{BB962C8B-B14F-4D97-AF65-F5344CB8AC3E}">
        <p14:creationId xmlns:p14="http://schemas.microsoft.com/office/powerpoint/2010/main" val="293032045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199"/>
            <a:ext cx="8401050" cy="4800601"/>
          </a:xfrm>
        </p:spPr>
        <p:txBody>
          <a:bodyPr>
            <a:normAutofit/>
          </a:bodyPr>
          <a:lstStyle/>
          <a:p>
            <a:pPr>
              <a:spcAft>
                <a:spcPts val="600"/>
              </a:spcAft>
            </a:pPr>
            <a:r>
              <a:rPr lang="en-US" sz="2000" dirty="0" smtClean="0">
                <a:solidFill>
                  <a:schemeClr val="tx1"/>
                </a:solidFill>
              </a:rPr>
              <a:t>DEVELOP </a:t>
            </a:r>
            <a:r>
              <a:rPr lang="en-US" sz="2000" b="1" dirty="0" smtClean="0">
                <a:solidFill>
                  <a:schemeClr val="tx1"/>
                </a:solidFill>
              </a:rPr>
              <a:t>IS</a:t>
            </a:r>
            <a:r>
              <a:rPr lang="en-US" sz="2000" dirty="0" smtClean="0">
                <a:solidFill>
                  <a:schemeClr val="tx1"/>
                </a:solidFill>
              </a:rPr>
              <a:t> part of NASA’s Applied Sciences Program </a:t>
            </a:r>
          </a:p>
          <a:p>
            <a:pPr>
              <a:spcAft>
                <a:spcPts val="600"/>
              </a:spcAft>
            </a:pPr>
            <a:r>
              <a:rPr lang="en-US" sz="2000" dirty="0" smtClean="0">
                <a:solidFill>
                  <a:schemeClr val="tx1"/>
                </a:solidFill>
              </a:rPr>
              <a:t>DEVELOP is </a:t>
            </a:r>
            <a:r>
              <a:rPr lang="en-US" sz="2000" b="1" dirty="0" smtClean="0">
                <a:solidFill>
                  <a:schemeClr val="tx1"/>
                </a:solidFill>
              </a:rPr>
              <a:t>NOT</a:t>
            </a:r>
            <a:r>
              <a:rPr lang="en-US" sz="2000" dirty="0" smtClean="0">
                <a:solidFill>
                  <a:schemeClr val="tx1"/>
                </a:solidFill>
              </a:rPr>
              <a:t> part of NASA’s Office of Education</a:t>
            </a:r>
          </a:p>
          <a:p>
            <a:pPr lvl="1">
              <a:spcAft>
                <a:spcPts val="600"/>
              </a:spcAft>
            </a:pPr>
            <a:r>
              <a:rPr lang="en-US" sz="1500" dirty="0" smtClean="0">
                <a:solidFill>
                  <a:schemeClr val="tx1"/>
                </a:solidFill>
              </a:rPr>
              <a:t>NASA’s internships/activities have been consolidated and/or eliminated – DEVELOP is not one of those/part of that consolidation.</a:t>
            </a:r>
          </a:p>
          <a:p>
            <a:pPr>
              <a:spcAft>
                <a:spcPts val="600"/>
              </a:spcAft>
            </a:pPr>
            <a:r>
              <a:rPr lang="en-US" sz="2000" dirty="0" smtClean="0">
                <a:solidFill>
                  <a:schemeClr val="tx1"/>
                </a:solidFill>
              </a:rPr>
              <a:t>DEVELOP is very different from NASA’s internship opportunities in the way we approach projects, focus on teamwork, the level of responsibility and authority given to participants, the opportunities we provide, and the individuals and organizations we network with. Enjoy it while you are here!</a:t>
            </a:r>
          </a:p>
          <a:p>
            <a:pPr>
              <a:spcAft>
                <a:spcPts val="600"/>
              </a:spcAft>
            </a:pPr>
            <a:r>
              <a:rPr lang="en-US" sz="2000" dirty="0" smtClean="0">
                <a:solidFill>
                  <a:schemeClr val="tx1"/>
                </a:solidFill>
              </a:rPr>
              <a:t>NASA restricted travel under sequestration, meaning that new guidelines are in place to gain approval for travel. Travel is a privilege!</a:t>
            </a:r>
            <a:endParaRPr lang="en-US" sz="2000" dirty="0">
              <a:solidFill>
                <a:schemeClr val="tx1"/>
              </a:solidFill>
            </a:endParaRPr>
          </a:p>
        </p:txBody>
      </p:sp>
      <p:sp>
        <p:nvSpPr>
          <p:cNvPr id="3" name="Title 2"/>
          <p:cNvSpPr>
            <a:spLocks noGrp="1"/>
          </p:cNvSpPr>
          <p:nvPr>
            <p:ph type="title"/>
          </p:nvPr>
        </p:nvSpPr>
        <p:spPr/>
        <p:txBody>
          <a:bodyPr>
            <a:normAutofit/>
          </a:bodyPr>
          <a:lstStyle/>
          <a:p>
            <a:r>
              <a:rPr lang="en-US" dirty="0" smtClean="0"/>
              <a:t>Important Things To Note</a:t>
            </a:r>
            <a:endParaRPr lang="en-US" dirty="0"/>
          </a:p>
        </p:txBody>
      </p:sp>
    </p:spTree>
    <p:extLst>
      <p:ext uri="{BB962C8B-B14F-4D97-AF65-F5344CB8AC3E}">
        <p14:creationId xmlns:p14="http://schemas.microsoft.com/office/powerpoint/2010/main" val="93079048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0" y="2993545"/>
            <a:ext cx="3352800" cy="3352800"/>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2743200"/>
            <a:ext cx="2743200" cy="3603145"/>
          </a:xfrm>
          <a:prstGeom prst="rect">
            <a:avLst/>
          </a:prstGeom>
        </p:spPr>
      </p:pic>
      <p:sp>
        <p:nvSpPr>
          <p:cNvPr id="2" name="Text Placeholder 1"/>
          <p:cNvSpPr>
            <a:spLocks noGrp="1"/>
          </p:cNvSpPr>
          <p:nvPr>
            <p:ph type="body" idx="1"/>
          </p:nvPr>
        </p:nvSpPr>
        <p:spPr/>
        <p:txBody>
          <a:bodyPr/>
          <a:lstStyle/>
          <a:p>
            <a:r>
              <a:rPr lang="en-US" dirty="0" smtClean="0"/>
              <a:t>Have a Great Term!</a:t>
            </a:r>
            <a:endParaRPr lang="en-US" dirty="0"/>
          </a:p>
        </p:txBody>
      </p:sp>
      <p:sp>
        <p:nvSpPr>
          <p:cNvPr id="3" name="Title 2"/>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323705450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7">
      <a:dk1>
        <a:sysClr val="windowText" lastClr="000000"/>
      </a:dk1>
      <a:lt1>
        <a:sysClr val="window" lastClr="FFFFFF"/>
      </a:lt1>
      <a:dk2>
        <a:srgbClr val="000000"/>
      </a:dk2>
      <a:lt2>
        <a:srgbClr val="FFFFFF"/>
      </a:lt2>
      <a:accent1>
        <a:srgbClr val="3F3F3F"/>
      </a:accent1>
      <a:accent2>
        <a:srgbClr val="595959"/>
      </a:accent2>
      <a:accent3>
        <a:srgbClr val="7F7F7F"/>
      </a:accent3>
      <a:accent4>
        <a:srgbClr val="A5A5A5"/>
      </a:accent4>
      <a:accent5>
        <a:srgbClr val="BFBFBF"/>
      </a:accent5>
      <a:accent6>
        <a:srgbClr val="D8D8D8"/>
      </a:accent6>
      <a:hlink>
        <a:srgbClr val="000000"/>
      </a:hlink>
      <a:folHlink>
        <a:srgbClr val="00000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3434</TotalTime>
  <Words>11392</Words>
  <Application>Microsoft Office PowerPoint</Application>
  <PresentationFormat>On-screen Show (4:3)</PresentationFormat>
  <Paragraphs>1203</Paragraphs>
  <Slides>93</Slides>
  <Notes>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93</vt:i4>
      </vt:variant>
    </vt:vector>
  </HeadingPairs>
  <TitlesOfParts>
    <vt:vector size="104" baseType="lpstr">
      <vt:lpstr>ＭＳ Ｐゴシック</vt:lpstr>
      <vt:lpstr>Arial</vt:lpstr>
      <vt:lpstr>Calibri</vt:lpstr>
      <vt:lpstr>Century Gothic</vt:lpstr>
      <vt:lpstr>Courier New</vt:lpstr>
      <vt:lpstr>Times New Roman</vt:lpstr>
      <vt:lpstr>Tw Cen MT</vt:lpstr>
      <vt:lpstr>Wingdings</vt:lpstr>
      <vt:lpstr>Wingdings 2</vt:lpstr>
      <vt:lpstr>Civic</vt:lpstr>
      <vt:lpstr>Adobe Acrobat Document</vt:lpstr>
      <vt:lpstr>Leadership &amp; Management</vt:lpstr>
      <vt:lpstr>About DEVELOP</vt:lpstr>
      <vt:lpstr>History</vt:lpstr>
      <vt:lpstr>NASA Personnel &amp; Hierarchy</vt:lpstr>
      <vt:lpstr>NASA’s Applied Sciences Program</vt:lpstr>
      <vt:lpstr>ASP’s Capacity Building Program</vt:lpstr>
      <vt:lpstr>CBP’s DEVELOP National Program</vt:lpstr>
      <vt:lpstr>Mission, Vision &amp; Core Values</vt:lpstr>
      <vt:lpstr>DEVELOP Node Locations</vt:lpstr>
      <vt:lpstr>DEVELOP People to Know</vt:lpstr>
      <vt:lpstr>Question? Contact…</vt:lpstr>
      <vt:lpstr>Project Management</vt:lpstr>
      <vt:lpstr>Proposals - Overview</vt:lpstr>
      <vt:lpstr>Proposals - Partner Interaction</vt:lpstr>
      <vt:lpstr>Proposals - Approval Process</vt:lpstr>
      <vt:lpstr>Proposals - Timeline</vt:lpstr>
      <vt:lpstr>Project Characteristics for Proposals</vt:lpstr>
      <vt:lpstr>Preview Telecons</vt:lpstr>
      <vt:lpstr>Deliverables </vt:lpstr>
      <vt:lpstr>Main Deliverables</vt:lpstr>
      <vt:lpstr>New &amp; Optional Deliverables</vt:lpstr>
      <vt:lpstr>Deliverables </vt:lpstr>
      <vt:lpstr>Partner Engagement &amp; Communication</vt:lpstr>
      <vt:lpstr>Understanding Partner Needs</vt:lpstr>
      <vt:lpstr>Checklist: Working with Partners</vt:lpstr>
      <vt:lpstr>Pre- and Post-Project Partner Forms</vt:lpstr>
      <vt:lpstr>Partner Classifications</vt:lpstr>
      <vt:lpstr>Scientific Integrity</vt:lpstr>
      <vt:lpstr>Presenting &amp; Publishing DEVELOP Work</vt:lpstr>
      <vt:lpstr>Hand-Offs</vt:lpstr>
      <vt:lpstr>Tracking Progress</vt:lpstr>
      <vt:lpstr>DEVELOP Project Strength Index</vt:lpstr>
      <vt:lpstr>Project Continuation</vt:lpstr>
      <vt:lpstr>Highlight Projects</vt:lpstr>
      <vt:lpstr>Miscellaneous Projects Logistics</vt:lpstr>
      <vt:lpstr>Office Management</vt:lpstr>
      <vt:lpstr>FY Calendar</vt:lpstr>
      <vt:lpstr>2016 Spring Deliverable Deadlines</vt:lpstr>
      <vt:lpstr>Computers &amp; Software</vt:lpstr>
      <vt:lpstr>Badges</vt:lpstr>
      <vt:lpstr>Email Signatures</vt:lpstr>
      <vt:lpstr>What is PII?</vt:lpstr>
      <vt:lpstr>Use of Government Equipment (@NASA)</vt:lpstr>
      <vt:lpstr>Privacy</vt:lpstr>
      <vt:lpstr>Orientations</vt:lpstr>
      <vt:lpstr>Indicator Tracking</vt:lpstr>
      <vt:lpstr>Handbook &amp; Paperwork </vt:lpstr>
      <vt:lpstr>Advisor Engagement</vt:lpstr>
      <vt:lpstr>Term Planning</vt:lpstr>
      <vt:lpstr>First Week of the Term</vt:lpstr>
      <vt:lpstr>Interim Planning</vt:lpstr>
      <vt:lpstr>Dress Code</vt:lpstr>
      <vt:lpstr>Travel</vt:lpstr>
      <vt:lpstr>Background</vt:lpstr>
      <vt:lpstr>Process for Requesting Travel</vt:lpstr>
      <vt:lpstr>Considerations</vt:lpstr>
      <vt:lpstr>Participant Selections</vt:lpstr>
      <vt:lpstr>Review Process</vt:lpstr>
      <vt:lpstr>Interviews</vt:lpstr>
      <vt:lpstr>Selections</vt:lpstr>
      <vt:lpstr>Personnel Management</vt:lpstr>
      <vt:lpstr>Team Morale &amp; Dynamic</vt:lpstr>
      <vt:lpstr>Personality Typing</vt:lpstr>
      <vt:lpstr>Performance Reviews</vt:lpstr>
      <vt:lpstr>Progression &amp; Delegation</vt:lpstr>
      <vt:lpstr>Succession Planning</vt:lpstr>
      <vt:lpstr>Fellows</vt:lpstr>
      <vt:lpstr>Dealing w/Personnel Issues</vt:lpstr>
      <vt:lpstr>Communications</vt:lpstr>
      <vt:lpstr>Internal</vt:lpstr>
      <vt:lpstr>Communication w/NPO</vt:lpstr>
      <vt:lpstr>Telecons &amp; Quadcharts</vt:lpstr>
      <vt:lpstr>External</vt:lpstr>
      <vt:lpstr>Interacting w/ the Media</vt:lpstr>
      <vt:lpstr>DEVELOP Elevator Speech</vt:lpstr>
      <vt:lpstr>Social Media &amp; Website</vt:lpstr>
      <vt:lpstr>Recruiting Guidelines</vt:lpstr>
      <vt:lpstr>Alumni</vt:lpstr>
      <vt:lpstr>Resources</vt:lpstr>
      <vt:lpstr>Publications</vt:lpstr>
      <vt:lpstr>Process</vt:lpstr>
      <vt:lpstr>EOX Micro Article Journal</vt:lpstr>
      <vt:lpstr>Resources</vt:lpstr>
      <vt:lpstr>NASA Logistics</vt:lpstr>
      <vt:lpstr>Required Statements</vt:lpstr>
      <vt:lpstr>NASA’s Export Control</vt:lpstr>
      <vt:lpstr>Export Control &amp; Designated Countries</vt:lpstr>
      <vt:lpstr>What is NASA’s Software Release Authority?</vt:lpstr>
      <vt:lpstr>What is NCTS?</vt:lpstr>
      <vt:lpstr>NASA Logo Usage</vt:lpstr>
      <vt:lpstr>DEVELOP Logo Usage</vt:lpstr>
      <vt:lpstr>Important Things To Note</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DEVELOP Builds Teams</dc:title>
  <dc:creator>Lauren</dc:creator>
  <cp:lastModifiedBy>Childs, Lauren M. (LARC-E3)[DEVELOP - Wise County (LaRC)]</cp:lastModifiedBy>
  <cp:revision>199</cp:revision>
  <cp:lastPrinted>2015-09-08T16:11:35Z</cp:lastPrinted>
  <dcterms:created xsi:type="dcterms:W3CDTF">2013-12-31T00:35:50Z</dcterms:created>
  <dcterms:modified xsi:type="dcterms:W3CDTF">2016-01-21T20:43:50Z</dcterms:modified>
</cp:coreProperties>
</file>