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embeddedFont>
    <p:embeddedFont>
      <p:font typeface="Wingdings 3" panose="05040102010807070707" pitchFamily="18" charset="2"/>
      <p:regular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68" userDrawn="1">
          <p15:clr>
            <a:srgbClr val="A4A3A4"/>
          </p15:clr>
        </p15:guide>
        <p15:guide id="2" pos="576" userDrawn="1">
          <p15:clr>
            <a:srgbClr val="A4A3A4"/>
          </p15:clr>
        </p15:guide>
        <p15:guide id="3" pos="8640" userDrawn="1">
          <p15:clr>
            <a:srgbClr val="A4A3A4"/>
          </p15:clr>
        </p15:guide>
        <p15:guide id="4" pos="16704" userDrawn="1">
          <p15:clr>
            <a:srgbClr val="A4A3A4"/>
          </p15:clr>
        </p15:guide>
        <p15:guide id="5" orient="horz" pos="3288" userDrawn="1">
          <p15:clr>
            <a:srgbClr val="A4A3A4"/>
          </p15:clr>
        </p15:guide>
        <p15:guide id="6" orient="horz" pos="1872" userDrawn="1">
          <p15:clr>
            <a:srgbClr val="A4A3A4"/>
          </p15:clr>
        </p15:guide>
        <p15:guide id="8" orient="horz" pos="22776" userDrawn="1">
          <p15:clr>
            <a:srgbClr val="A4A3A4"/>
          </p15:clr>
        </p15:guide>
        <p15:guide id="9" orient="horz" pos="264" userDrawn="1">
          <p15:clr>
            <a:srgbClr val="A4A3A4"/>
          </p15:clr>
        </p15:guide>
        <p15:guide id="10" pos="11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cedes Bartkovich" initials="MB" lastIdx="4" clrIdx="0">
    <p:extLst>
      <p:ext uri="{19B8F6BF-5375-455C-9EA6-DF929625EA0E}">
        <p15:presenceInfo xmlns:p15="http://schemas.microsoft.com/office/powerpoint/2012/main" userId="Mercedes Bartkov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441" autoAdjust="0"/>
    <p:restoredTop sz="94660"/>
  </p:normalViewPr>
  <p:slideViewPr>
    <p:cSldViewPr snapToGrid="0">
      <p:cViewPr>
        <p:scale>
          <a:sx n="53" d="100"/>
          <a:sy n="53" d="100"/>
        </p:scale>
        <p:origin x="180" y="-1980"/>
      </p:cViewPr>
      <p:guideLst>
        <p:guide orient="horz" pos="21168"/>
        <p:guide pos="576"/>
        <p:guide pos="8640"/>
        <p:guide pos="16704"/>
        <p:guide orient="horz" pos="3288"/>
        <p:guide orient="horz" pos="1872"/>
        <p:guide orient="horz" pos="22776"/>
        <p:guide orient="horz" pos="264"/>
        <p:guide pos="11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807550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2" name="Shape 1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4786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pic>
        <p:nvPicPr>
          <p:cNvPr id="7" name="Shape 7"/>
          <p:cNvPicPr preferRelativeResize="0"/>
          <p:nvPr/>
        </p:nvPicPr>
        <p:blipFill rotWithShape="1">
          <a:blip r:embed="rId2">
            <a:alphaModFix/>
          </a:blip>
          <a:srcRect/>
          <a:stretch/>
        </p:blipFill>
        <p:spPr>
          <a:xfrm>
            <a:off x="275" y="0"/>
            <a:ext cx="27431451" cy="36575996"/>
          </a:xfrm>
          <a:prstGeom prst="rect">
            <a:avLst/>
          </a:prstGeom>
          <a:noFill/>
          <a:ln>
            <a:noFill/>
          </a:ln>
        </p:spPr>
      </p:pic>
      <p:sp>
        <p:nvSpPr>
          <p:cNvPr id="8" name="Shape 8"/>
          <p:cNvSpPr txBox="1">
            <a:spLocks noGrp="1"/>
          </p:cNvSpPr>
          <p:nvPr>
            <p:ph type="body" idx="1"/>
          </p:nvPr>
        </p:nvSpPr>
        <p:spPr>
          <a:xfrm>
            <a:off x="914400" y="438150"/>
            <a:ext cx="17183101" cy="338328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rgbClr val="389CC4"/>
              </a:buClr>
              <a:buSzPts val="6000"/>
              <a:buFont typeface="Arial"/>
              <a:buNone/>
              <a:defRPr sz="6000" b="1" i="0" u="none" strike="noStrike" cap="none">
                <a:solidFill>
                  <a:srgbClr val="389CC4"/>
                </a:solidFill>
                <a:latin typeface="Century Gothic"/>
                <a:ea typeface="Century Gothic"/>
                <a:cs typeface="Century Gothic"/>
                <a:sym typeface="Century Gothic"/>
              </a:defRPr>
            </a:lvl1pPr>
            <a:lvl2pPr marL="914400" marR="0" lvl="1" indent="-533400" algn="l" rtl="0">
              <a:lnSpc>
                <a:spcPct val="90000"/>
              </a:lnSpc>
              <a:spcBef>
                <a:spcPts val="1500"/>
              </a:spcBef>
              <a:spcAft>
                <a:spcPts val="0"/>
              </a:spcAft>
              <a:buClr>
                <a:schemeClr val="dk1"/>
              </a:buClr>
              <a:buSzPts val="4800"/>
              <a:buFont typeface="Arial"/>
              <a:buChar char="•"/>
              <a:defRPr sz="4800" b="0" i="0" u="none" strike="noStrike" cap="none">
                <a:solidFill>
                  <a:schemeClr val="dk1"/>
                </a:solidFill>
                <a:latin typeface="Garamond"/>
                <a:ea typeface="Garamond"/>
                <a:cs typeface="Garamond"/>
                <a:sym typeface="Garamond"/>
              </a:defRPr>
            </a:lvl2pPr>
            <a:lvl3pPr marL="1371600" marR="0" lvl="2" indent="-482600" algn="l" rtl="0">
              <a:lnSpc>
                <a:spcPct val="90000"/>
              </a:lnSpc>
              <a:spcBef>
                <a:spcPts val="1500"/>
              </a:spcBef>
              <a:spcAft>
                <a:spcPts val="0"/>
              </a:spcAft>
              <a:buClr>
                <a:schemeClr val="dk1"/>
              </a:buClr>
              <a:buSzPts val="4000"/>
              <a:buFont typeface="Arial"/>
              <a:buChar char="•"/>
              <a:defRPr sz="4000" b="0" i="0" u="none" strike="noStrike" cap="none">
                <a:solidFill>
                  <a:schemeClr val="dk1"/>
                </a:solidFill>
                <a:latin typeface="Garamond"/>
                <a:ea typeface="Garamond"/>
                <a:cs typeface="Garamond"/>
                <a:sym typeface="Garamond"/>
              </a:defRPr>
            </a:lvl3pPr>
            <a:lvl4pPr marL="1828800" marR="0" lvl="3"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4pPr>
            <a:lvl5pPr marL="2286000" marR="0" lvl="4"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9" name="Shape 9"/>
          <p:cNvSpPr txBox="1"/>
          <p:nvPr/>
        </p:nvSpPr>
        <p:spPr>
          <a:xfrm>
            <a:off x="3286898" y="35904894"/>
            <a:ext cx="23230702" cy="2139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90"/>
              <a:buFont typeface="Arial"/>
              <a:buNone/>
            </a:pPr>
            <a:r>
              <a:rPr lang="en-US" sz="790" b="0" i="1" u="none" strike="noStrike" cap="none">
                <a:solidFill>
                  <a:srgbClr val="A5A5A5"/>
                </a:solidFill>
                <a:latin typeface="Century Gothic"/>
                <a:ea typeface="Century Gothic"/>
                <a:cs typeface="Century Gothic"/>
                <a:sym typeface="Century Gothic"/>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sp>
        <p:nvSpPr>
          <p:cNvPr id="15" name="Shape 15"/>
          <p:cNvSpPr txBox="1"/>
          <p:nvPr/>
        </p:nvSpPr>
        <p:spPr>
          <a:xfrm>
            <a:off x="917299" y="5398616"/>
            <a:ext cx="115164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Abstract</a:t>
            </a:r>
            <a:endParaRPr sz="1400" b="0" i="0" u="none" strike="noStrike" cap="none" dirty="0">
              <a:solidFill>
                <a:srgbClr val="000000"/>
              </a:solidFill>
              <a:latin typeface="Arial"/>
              <a:ea typeface="Arial"/>
              <a:cs typeface="Arial"/>
              <a:sym typeface="Arial"/>
            </a:endParaRPr>
          </a:p>
        </p:txBody>
      </p:sp>
      <p:sp>
        <p:nvSpPr>
          <p:cNvPr id="16" name="Shape 16"/>
          <p:cNvSpPr txBox="1"/>
          <p:nvPr/>
        </p:nvSpPr>
        <p:spPr>
          <a:xfrm>
            <a:off x="13314233" y="5398189"/>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Objectives</a:t>
            </a:r>
            <a:endParaRPr sz="1400" b="0" i="0" u="none" strike="noStrike" cap="none" dirty="0">
              <a:solidFill>
                <a:srgbClr val="000000"/>
              </a:solidFill>
              <a:latin typeface="Arial"/>
              <a:ea typeface="Arial"/>
              <a:cs typeface="Arial"/>
              <a:sym typeface="Arial"/>
            </a:endParaRPr>
          </a:p>
        </p:txBody>
      </p:sp>
      <p:sp>
        <p:nvSpPr>
          <p:cNvPr id="17" name="Shape 17"/>
          <p:cNvSpPr txBox="1"/>
          <p:nvPr/>
        </p:nvSpPr>
        <p:spPr>
          <a:xfrm>
            <a:off x="894717" y="17942260"/>
            <a:ext cx="25536162" cy="87039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Results</a:t>
            </a:r>
            <a:endParaRPr sz="1400" b="0" i="0" u="none" strike="noStrike" cap="none" dirty="0">
              <a:solidFill>
                <a:srgbClr val="000000"/>
              </a:solidFill>
              <a:latin typeface="Arial"/>
              <a:ea typeface="Arial"/>
              <a:cs typeface="Arial"/>
              <a:sym typeface="Arial"/>
            </a:endParaRPr>
          </a:p>
        </p:txBody>
      </p:sp>
      <p:sp>
        <p:nvSpPr>
          <p:cNvPr id="19" name="Shape 19"/>
          <p:cNvSpPr txBox="1"/>
          <p:nvPr/>
        </p:nvSpPr>
        <p:spPr>
          <a:xfrm>
            <a:off x="13468026" y="30725004"/>
            <a:ext cx="13077495" cy="288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800"/>
              </a:spcBef>
              <a:spcAft>
                <a:spcPts val="0"/>
              </a:spcAft>
              <a:buClr>
                <a:srgbClr val="3F3F3F"/>
              </a:buClr>
              <a:buSzPts val="2700"/>
              <a:buFont typeface="Arial"/>
              <a:buNone/>
            </a:pPr>
            <a:r>
              <a:rPr lang="en-US" sz="1800" b="0" i="0" u="none" strike="noStrike" cap="none" dirty="0">
                <a:solidFill>
                  <a:srgbClr val="3F3F3F"/>
                </a:solidFill>
                <a:latin typeface="Garamond"/>
                <a:ea typeface="Garamond"/>
                <a:cs typeface="Garamond"/>
                <a:sym typeface="Garamond"/>
              </a:rPr>
              <a:t>Joseph Spruce (Consultant to Science Systems &amp; Applications, Inc.)</a:t>
            </a:r>
            <a:br>
              <a:rPr lang="en-US" sz="1800" b="0" i="0" u="none" strike="noStrike" cap="none" dirty="0">
                <a:solidFill>
                  <a:srgbClr val="3F3F3F"/>
                </a:solidFill>
                <a:latin typeface="Garamond"/>
                <a:ea typeface="Garamond"/>
                <a:cs typeface="Garamond"/>
                <a:sym typeface="Garamond"/>
              </a:rPr>
            </a:br>
            <a:r>
              <a:rPr lang="en-US" sz="1800" b="0" i="0" u="none" strike="noStrike" cap="none" dirty="0">
                <a:solidFill>
                  <a:srgbClr val="3F3F3F"/>
                </a:solidFill>
                <a:latin typeface="Garamond"/>
                <a:ea typeface="Garamond"/>
                <a:cs typeface="Garamond"/>
                <a:sym typeface="Garamond"/>
              </a:rPr>
              <a:t>Dr. L. DeWayne Cecil &amp; Annette Hollingshead (NOAA </a:t>
            </a:r>
            <a:r>
              <a:rPr lang="en-US" sz="1800" b="0" i="0" u="none" strike="noStrike" cap="none" dirty="0" smtClean="0">
                <a:solidFill>
                  <a:srgbClr val="3F3F3F"/>
                </a:solidFill>
                <a:latin typeface="Garamond"/>
                <a:ea typeface="Garamond"/>
                <a:cs typeface="Garamond"/>
                <a:sym typeface="Garamond"/>
              </a:rPr>
              <a:t>NCEI, </a:t>
            </a:r>
            <a:r>
              <a:rPr lang="en-US" sz="1800" b="0" i="0" u="none" strike="noStrike" cap="none" dirty="0">
                <a:solidFill>
                  <a:srgbClr val="3F3F3F"/>
                </a:solidFill>
                <a:latin typeface="Garamond"/>
                <a:ea typeface="Garamond"/>
                <a:cs typeface="Garamond"/>
                <a:sym typeface="Garamond"/>
              </a:rPr>
              <a:t>Global Science and Technology, Inc.)</a:t>
            </a:r>
            <a:br>
              <a:rPr lang="en-US" sz="1800" b="0" i="0" u="none" strike="noStrike" cap="none" dirty="0">
                <a:solidFill>
                  <a:srgbClr val="3F3F3F"/>
                </a:solidFill>
                <a:latin typeface="Garamond"/>
                <a:ea typeface="Garamond"/>
                <a:cs typeface="Garamond"/>
                <a:sym typeface="Garamond"/>
              </a:rPr>
            </a:br>
            <a:r>
              <a:rPr lang="en-US" sz="1800" b="0" i="0" u="none" strike="noStrike" cap="none" dirty="0">
                <a:solidFill>
                  <a:srgbClr val="3F3F3F"/>
                </a:solidFill>
                <a:latin typeface="Garamond"/>
                <a:ea typeface="Garamond"/>
                <a:cs typeface="Garamond"/>
                <a:sym typeface="Garamond"/>
              </a:rPr>
              <a:t>Bob </a:t>
            </a:r>
            <a:r>
              <a:rPr lang="en-US" sz="1800" b="0" i="0" u="none" strike="noStrike" cap="none" dirty="0" err="1">
                <a:solidFill>
                  <a:srgbClr val="3F3F3F"/>
                </a:solidFill>
                <a:latin typeface="Garamond"/>
                <a:ea typeface="Garamond"/>
                <a:cs typeface="Garamond"/>
                <a:sym typeface="Garamond"/>
              </a:rPr>
              <a:t>VanGundy</a:t>
            </a:r>
            <a:r>
              <a:rPr lang="en-US" sz="1800" b="0" i="0" u="none" strike="noStrike" cap="none" dirty="0">
                <a:solidFill>
                  <a:srgbClr val="3F3F3F"/>
                </a:solidFill>
                <a:latin typeface="Garamond"/>
                <a:ea typeface="Garamond"/>
                <a:cs typeface="Garamond"/>
                <a:sym typeface="Garamond"/>
              </a:rPr>
              <a:t> (The University of Virginia’s College at Wise)</a:t>
            </a:r>
            <a:br>
              <a:rPr lang="en-US" sz="1800" b="0" i="0" u="none" strike="noStrike" cap="none" dirty="0">
                <a:solidFill>
                  <a:srgbClr val="3F3F3F"/>
                </a:solidFill>
                <a:latin typeface="Garamond"/>
                <a:ea typeface="Garamond"/>
                <a:cs typeface="Garamond"/>
                <a:sym typeface="Garamond"/>
              </a:rPr>
            </a:br>
            <a:r>
              <a:rPr lang="en-US" sz="1800" b="0" i="0" u="none" strike="noStrike" cap="none" dirty="0">
                <a:solidFill>
                  <a:srgbClr val="3F3F3F"/>
                </a:solidFill>
                <a:latin typeface="Garamond"/>
                <a:ea typeface="Garamond"/>
                <a:cs typeface="Garamond"/>
                <a:sym typeface="Garamond"/>
              </a:rPr>
              <a:t>Jeff </a:t>
            </a:r>
            <a:r>
              <a:rPr lang="en-US" sz="1800" b="0" i="0" u="none" strike="noStrike" cap="none" dirty="0" err="1">
                <a:solidFill>
                  <a:srgbClr val="3F3F3F"/>
                </a:solidFill>
                <a:latin typeface="Garamond"/>
                <a:ea typeface="Garamond"/>
                <a:cs typeface="Garamond"/>
                <a:sym typeface="Garamond"/>
              </a:rPr>
              <a:t>Villepique</a:t>
            </a:r>
            <a:r>
              <a:rPr lang="en-US" sz="1800" b="0" i="0" u="none" strike="noStrike" cap="none" dirty="0">
                <a:solidFill>
                  <a:srgbClr val="3F3F3F"/>
                </a:solidFill>
                <a:latin typeface="Garamond"/>
                <a:ea typeface="Garamond"/>
                <a:cs typeface="Garamond"/>
                <a:sym typeface="Garamond"/>
              </a:rPr>
              <a:t>, Paige Prentice, Dave German &amp; Regina </a:t>
            </a:r>
            <a:r>
              <a:rPr lang="en-US" sz="1800" b="0" i="0" u="none" strike="noStrike" cap="none" dirty="0" err="1">
                <a:solidFill>
                  <a:srgbClr val="3F3F3F"/>
                </a:solidFill>
                <a:latin typeface="Garamond"/>
                <a:ea typeface="Garamond"/>
                <a:cs typeface="Garamond"/>
                <a:sym typeface="Garamond"/>
              </a:rPr>
              <a:t>Abella</a:t>
            </a:r>
            <a:r>
              <a:rPr lang="en-US" sz="1800" b="0" i="0" u="none" strike="noStrike" cap="none" dirty="0">
                <a:solidFill>
                  <a:srgbClr val="3F3F3F"/>
                </a:solidFill>
                <a:latin typeface="Garamond"/>
                <a:ea typeface="Garamond"/>
                <a:cs typeface="Garamond"/>
                <a:sym typeface="Garamond"/>
              </a:rPr>
              <a:t> (California Department of Fish and Wildlife, Wildlife Branch, Game Management)</a:t>
            </a:r>
            <a:br>
              <a:rPr lang="en-US" sz="1800" b="0" i="0" u="none" strike="noStrike" cap="none" dirty="0">
                <a:solidFill>
                  <a:srgbClr val="3F3F3F"/>
                </a:solidFill>
                <a:latin typeface="Garamond"/>
                <a:ea typeface="Garamond"/>
                <a:cs typeface="Garamond"/>
                <a:sym typeface="Garamond"/>
              </a:rPr>
            </a:br>
            <a:r>
              <a:rPr lang="en-US" sz="1800" b="0" i="0" u="none" strike="noStrike" cap="none" dirty="0">
                <a:solidFill>
                  <a:srgbClr val="3F3F3F"/>
                </a:solidFill>
                <a:latin typeface="Garamond"/>
                <a:ea typeface="Garamond"/>
                <a:cs typeface="Garamond"/>
                <a:sym typeface="Garamond"/>
              </a:rPr>
              <a:t>Nathan Galloway &amp; Debra Hughson (NPS, Biological Resources Division, Wildlife Health Branch)</a:t>
            </a:r>
            <a:br>
              <a:rPr lang="en-US" sz="1800" b="0" i="0" u="none" strike="noStrike" cap="none" dirty="0">
                <a:solidFill>
                  <a:srgbClr val="3F3F3F"/>
                </a:solidFill>
                <a:latin typeface="Garamond"/>
                <a:ea typeface="Garamond"/>
                <a:cs typeface="Garamond"/>
                <a:sym typeface="Garamond"/>
              </a:rPr>
            </a:br>
            <a:r>
              <a:rPr lang="en-US" sz="1800" b="0" i="0" u="none" strike="noStrike" cap="none" dirty="0">
                <a:solidFill>
                  <a:srgbClr val="3F3F3F"/>
                </a:solidFill>
                <a:latin typeface="Garamond"/>
                <a:ea typeface="Garamond"/>
                <a:cs typeface="Garamond"/>
                <a:sym typeface="Garamond"/>
              </a:rPr>
              <a:t>Neal Darby (NPS, Mojave National Preserve)</a:t>
            </a:r>
            <a:br>
              <a:rPr lang="en-US" sz="1800" b="0" i="0" u="none" strike="noStrike" cap="none" dirty="0">
                <a:solidFill>
                  <a:srgbClr val="3F3F3F"/>
                </a:solidFill>
                <a:latin typeface="Garamond"/>
                <a:ea typeface="Garamond"/>
                <a:cs typeface="Garamond"/>
                <a:sym typeface="Garamond"/>
              </a:rPr>
            </a:br>
            <a:r>
              <a:rPr lang="en-US" sz="1800" b="0" i="0" u="none" strike="noStrike" cap="none" dirty="0">
                <a:solidFill>
                  <a:srgbClr val="3F3F3F"/>
                </a:solidFill>
                <a:latin typeface="Garamond"/>
                <a:ea typeface="Garamond"/>
                <a:cs typeface="Garamond"/>
                <a:sym typeface="Garamond"/>
              </a:rPr>
              <a:t>John </a:t>
            </a:r>
            <a:r>
              <a:rPr lang="en-US" sz="1800" b="0" i="0" u="none" strike="noStrike" cap="none" dirty="0" err="1">
                <a:solidFill>
                  <a:srgbClr val="3F3F3F"/>
                </a:solidFill>
                <a:latin typeface="Garamond"/>
                <a:ea typeface="Garamond"/>
                <a:cs typeface="Garamond"/>
                <a:sym typeface="Garamond"/>
              </a:rPr>
              <a:t>Wehausen</a:t>
            </a:r>
            <a:r>
              <a:rPr lang="en-US" sz="1800" b="0" i="0" u="none" strike="noStrike" cap="none" dirty="0">
                <a:solidFill>
                  <a:srgbClr val="3F3F3F"/>
                </a:solidFill>
                <a:latin typeface="Garamond"/>
                <a:ea typeface="Garamond"/>
                <a:cs typeface="Garamond"/>
                <a:sym typeface="Garamond"/>
              </a:rPr>
              <a:t> (Sierra Nevada Bighorn Sheep Foundation) </a:t>
            </a:r>
            <a:br>
              <a:rPr lang="en-US" sz="1800" b="0" i="0" u="none" strike="noStrike" cap="none" dirty="0">
                <a:solidFill>
                  <a:srgbClr val="3F3F3F"/>
                </a:solidFill>
                <a:latin typeface="Garamond"/>
                <a:ea typeface="Garamond"/>
                <a:cs typeface="Garamond"/>
                <a:sym typeface="Garamond"/>
              </a:rPr>
            </a:br>
            <a:r>
              <a:rPr lang="en-US" sz="1800" b="0" i="0" u="none" strike="noStrike" cap="none" dirty="0">
                <a:solidFill>
                  <a:srgbClr val="3F3F3F"/>
                </a:solidFill>
                <a:latin typeface="Garamond"/>
                <a:ea typeface="Garamond"/>
                <a:cs typeface="Garamond"/>
                <a:sym typeface="Garamond"/>
              </a:rPr>
              <a:t>Dr. Clinton Epps &amp; Daniella </a:t>
            </a:r>
            <a:r>
              <a:rPr lang="en-US" sz="1800" b="0" i="0" u="none" strike="noStrike" cap="none" dirty="0" err="1">
                <a:solidFill>
                  <a:srgbClr val="3F3F3F"/>
                </a:solidFill>
                <a:latin typeface="Garamond"/>
                <a:ea typeface="Garamond"/>
                <a:cs typeface="Garamond"/>
                <a:sym typeface="Garamond"/>
              </a:rPr>
              <a:t>Dekelaita</a:t>
            </a:r>
            <a:r>
              <a:rPr lang="en-US" sz="1800" b="0" i="0" u="none" strike="noStrike" cap="none" dirty="0">
                <a:solidFill>
                  <a:srgbClr val="3F3F3F"/>
                </a:solidFill>
                <a:latin typeface="Garamond"/>
                <a:ea typeface="Garamond"/>
                <a:cs typeface="Garamond"/>
                <a:sym typeface="Garamond"/>
              </a:rPr>
              <a:t>  (Oregon State University) </a:t>
            </a:r>
            <a:endParaRPr sz="1800" b="0" i="0" u="none" strike="noStrike" cap="none" dirty="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3F3F3F"/>
              </a:buClr>
              <a:buSzPts val="2700"/>
              <a:buFont typeface="Arial"/>
              <a:buNone/>
            </a:pPr>
            <a:r>
              <a:rPr lang="en-US" sz="1800" dirty="0">
                <a:solidFill>
                  <a:srgbClr val="3F3F3F"/>
                </a:solidFill>
                <a:latin typeface="Garamond"/>
                <a:ea typeface="Garamond"/>
                <a:cs typeface="Garamond"/>
                <a:sym typeface="Garamond"/>
              </a:rPr>
              <a:t>Eric White (NASA DEVELOP)</a:t>
            </a:r>
            <a:endParaRPr sz="1800" dirty="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3F3F3F"/>
              </a:buClr>
              <a:buSzPts val="2700"/>
              <a:buFont typeface="Arial"/>
              <a:buNone/>
            </a:pPr>
            <a:r>
              <a:rPr lang="en-US" sz="1800" dirty="0">
                <a:solidFill>
                  <a:srgbClr val="3F3F3F"/>
                </a:solidFill>
                <a:latin typeface="Garamond"/>
                <a:ea typeface="Garamond"/>
                <a:cs typeface="Garamond"/>
                <a:sym typeface="Garamond"/>
              </a:rPr>
              <a:t>Emily </a:t>
            </a:r>
            <a:r>
              <a:rPr lang="en-US" sz="1800" dirty="0" err="1">
                <a:solidFill>
                  <a:srgbClr val="3F3F3F"/>
                </a:solidFill>
                <a:latin typeface="Garamond"/>
                <a:ea typeface="Garamond"/>
                <a:cs typeface="Garamond"/>
                <a:sym typeface="Garamond"/>
              </a:rPr>
              <a:t>Gotschalk</a:t>
            </a:r>
            <a:r>
              <a:rPr lang="en-US" sz="1800" dirty="0">
                <a:solidFill>
                  <a:srgbClr val="3F3F3F"/>
                </a:solidFill>
                <a:latin typeface="Garamond"/>
                <a:ea typeface="Garamond"/>
                <a:cs typeface="Garamond"/>
                <a:sym typeface="Garamond"/>
              </a:rPr>
              <a:t> (NASA DEVELOP)</a:t>
            </a:r>
            <a:r>
              <a:rPr lang="en-US" sz="1800" b="0" i="0" u="none" strike="noStrike" cap="none" dirty="0">
                <a:solidFill>
                  <a:srgbClr val="3F3F3F"/>
                </a:solidFill>
                <a:latin typeface="Garamond"/>
                <a:ea typeface="Garamond"/>
                <a:cs typeface="Garamond"/>
                <a:sym typeface="Garamond"/>
              </a:rPr>
              <a:t/>
            </a:r>
            <a:br>
              <a:rPr lang="en-US" sz="1800" b="0" i="0" u="none" strike="noStrike" cap="none" dirty="0">
                <a:solidFill>
                  <a:srgbClr val="3F3F3F"/>
                </a:solidFill>
                <a:latin typeface="Garamond"/>
                <a:ea typeface="Garamond"/>
                <a:cs typeface="Garamond"/>
                <a:sym typeface="Garamond"/>
              </a:rPr>
            </a:br>
            <a:r>
              <a:rPr lang="en-US" sz="1800" b="0" i="0" u="none" strike="noStrike" cap="none" dirty="0">
                <a:solidFill>
                  <a:srgbClr val="3F3F3F"/>
                </a:solidFill>
                <a:latin typeface="Garamond"/>
                <a:ea typeface="Garamond"/>
                <a:cs typeface="Garamond"/>
                <a:sym typeface="Garamond"/>
              </a:rPr>
              <a:t/>
            </a:r>
            <a:br>
              <a:rPr lang="en-US" sz="1800" b="0" i="0" u="none" strike="noStrike" cap="none" dirty="0">
                <a:solidFill>
                  <a:srgbClr val="3F3F3F"/>
                </a:solidFill>
                <a:latin typeface="Garamond"/>
                <a:ea typeface="Garamond"/>
                <a:cs typeface="Garamond"/>
                <a:sym typeface="Garamond"/>
              </a:rPr>
            </a:br>
            <a:endParaRPr sz="1800" b="0" i="0" u="none" strike="noStrike" cap="none" dirty="0">
              <a:solidFill>
                <a:srgbClr val="000000"/>
              </a:solidFill>
              <a:latin typeface="Garamond"/>
              <a:ea typeface="Garamond"/>
              <a:cs typeface="Garamond"/>
              <a:sym typeface="Garamond"/>
            </a:endParaRPr>
          </a:p>
        </p:txBody>
      </p:sp>
      <p:sp>
        <p:nvSpPr>
          <p:cNvPr id="20" name="Shape 20"/>
          <p:cNvSpPr txBox="1"/>
          <p:nvPr/>
        </p:nvSpPr>
        <p:spPr>
          <a:xfrm>
            <a:off x="13314233" y="30208216"/>
            <a:ext cx="9520917"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Acknowledgements</a:t>
            </a:r>
            <a:endParaRPr sz="1400" b="0" i="0" u="none" strike="noStrike" cap="none" dirty="0">
              <a:solidFill>
                <a:srgbClr val="000000"/>
              </a:solidFill>
              <a:latin typeface="Arial"/>
              <a:ea typeface="Arial"/>
              <a:cs typeface="Arial"/>
              <a:sym typeface="Arial"/>
            </a:endParaRPr>
          </a:p>
        </p:txBody>
      </p:sp>
      <p:sp>
        <p:nvSpPr>
          <p:cNvPr id="21" name="Shape 21"/>
          <p:cNvSpPr txBox="1"/>
          <p:nvPr/>
        </p:nvSpPr>
        <p:spPr>
          <a:xfrm>
            <a:off x="1089086" y="30829339"/>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Project Partners</a:t>
            </a:r>
            <a:endParaRPr sz="1400" b="0" i="0" u="none" strike="noStrike" cap="none" dirty="0">
              <a:solidFill>
                <a:srgbClr val="000000"/>
              </a:solidFill>
              <a:latin typeface="Arial"/>
              <a:ea typeface="Arial"/>
              <a:cs typeface="Arial"/>
              <a:sym typeface="Arial"/>
            </a:endParaRPr>
          </a:p>
        </p:txBody>
      </p:sp>
      <p:sp>
        <p:nvSpPr>
          <p:cNvPr id="22" name="Shape 22"/>
          <p:cNvSpPr txBox="1"/>
          <p:nvPr/>
        </p:nvSpPr>
        <p:spPr>
          <a:xfrm>
            <a:off x="843099" y="26756278"/>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Conclusions</a:t>
            </a:r>
            <a:endParaRPr sz="1400" b="0" i="0" u="none" strike="noStrike" cap="none">
              <a:solidFill>
                <a:srgbClr val="000000"/>
              </a:solidFill>
              <a:latin typeface="Arial"/>
              <a:ea typeface="Arial"/>
              <a:cs typeface="Arial"/>
              <a:sym typeface="Arial"/>
            </a:endParaRPr>
          </a:p>
        </p:txBody>
      </p:sp>
      <p:sp>
        <p:nvSpPr>
          <p:cNvPr id="23" name="Shape 23"/>
          <p:cNvSpPr txBox="1"/>
          <p:nvPr/>
        </p:nvSpPr>
        <p:spPr>
          <a:xfrm>
            <a:off x="914400" y="5970173"/>
            <a:ext cx="12287500" cy="38610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None/>
            </a:pPr>
            <a:r>
              <a:rPr lang="en-US" sz="2400" b="0" i="0" u="none" strike="noStrike" cap="none" dirty="0">
                <a:solidFill>
                  <a:schemeClr val="tx1">
                    <a:lumMod val="75000"/>
                    <a:lumOff val="25000"/>
                  </a:schemeClr>
                </a:solidFill>
                <a:latin typeface="Garamond"/>
                <a:ea typeface="Garamond"/>
                <a:cs typeface="Garamond"/>
                <a:sym typeface="Garamond"/>
              </a:rPr>
              <a:t>Desert bighorn sheep (</a:t>
            </a:r>
            <a:r>
              <a:rPr lang="en-US" sz="2400" b="0" i="1" u="none" strike="noStrike" cap="none" dirty="0" err="1">
                <a:solidFill>
                  <a:schemeClr val="tx1">
                    <a:lumMod val="75000"/>
                    <a:lumOff val="25000"/>
                  </a:schemeClr>
                </a:solidFill>
                <a:latin typeface="Garamond"/>
                <a:ea typeface="Garamond"/>
                <a:cs typeface="Garamond"/>
                <a:sym typeface="Garamond"/>
              </a:rPr>
              <a:t>Ovis</a:t>
            </a:r>
            <a:r>
              <a:rPr lang="en-US" sz="2400" b="0" i="1" u="none" strike="noStrike" cap="none" dirty="0">
                <a:solidFill>
                  <a:schemeClr val="tx1">
                    <a:lumMod val="75000"/>
                    <a:lumOff val="25000"/>
                  </a:schemeClr>
                </a:solidFill>
                <a:latin typeface="Garamond"/>
                <a:ea typeface="Garamond"/>
                <a:cs typeface="Garamond"/>
                <a:sym typeface="Garamond"/>
              </a:rPr>
              <a:t> </a:t>
            </a:r>
            <a:r>
              <a:rPr lang="en-US" sz="2400" b="0" i="1" u="none" strike="noStrike" cap="none" dirty="0" err="1">
                <a:solidFill>
                  <a:schemeClr val="tx1">
                    <a:lumMod val="75000"/>
                    <a:lumOff val="25000"/>
                  </a:schemeClr>
                </a:solidFill>
                <a:latin typeface="Garamond"/>
                <a:ea typeface="Garamond"/>
                <a:cs typeface="Garamond"/>
                <a:sym typeface="Garamond"/>
              </a:rPr>
              <a:t>canadensis</a:t>
            </a:r>
            <a:r>
              <a:rPr lang="en-US" sz="2400" b="0" i="0" u="none" strike="noStrike" cap="none" dirty="0">
                <a:solidFill>
                  <a:schemeClr val="tx1">
                    <a:lumMod val="75000"/>
                    <a:lumOff val="25000"/>
                  </a:schemeClr>
                </a:solidFill>
                <a:latin typeface="Garamond"/>
                <a:ea typeface="Garamond"/>
                <a:cs typeface="Garamond"/>
                <a:sym typeface="Garamond"/>
              </a:rPr>
              <a:t>; BHS) habitat selection is influenced by the relationship between precipitation patterns and habitat vegetation availability. The ability to effectively measure habitat resource quality and availability, and understand mortality rates caused by disease and predation is needed to enhance BHS habitat management. We applied NASA Earth observations, paired with </a:t>
            </a:r>
            <a:r>
              <a:rPr lang="en-US" sz="2400" b="0" i="1" u="none" strike="noStrike" cap="none" dirty="0">
                <a:solidFill>
                  <a:schemeClr val="tx1">
                    <a:lumMod val="75000"/>
                    <a:lumOff val="25000"/>
                  </a:schemeClr>
                </a:solidFill>
                <a:latin typeface="Garamond"/>
                <a:ea typeface="Garamond"/>
                <a:cs typeface="Garamond"/>
                <a:sym typeface="Garamond"/>
              </a:rPr>
              <a:t>in situ</a:t>
            </a:r>
            <a:r>
              <a:rPr lang="en-US" sz="2400" b="0" i="0" u="none" strike="noStrike" cap="none" dirty="0">
                <a:solidFill>
                  <a:schemeClr val="tx1">
                    <a:lumMod val="75000"/>
                    <a:lumOff val="25000"/>
                  </a:schemeClr>
                </a:solidFill>
                <a:latin typeface="Garamond"/>
                <a:ea typeface="Garamond"/>
                <a:cs typeface="Garamond"/>
                <a:sym typeface="Garamond"/>
              </a:rPr>
              <a:t> measurements of population distribution, to help assess availability of suitable BHS habitat. Satellite images from NASA’s Landsat 8 Operational Land Imager (OLI) and the Aqua and Terra Moderate Resolution Imaging </a:t>
            </a:r>
            <a:r>
              <a:rPr lang="en-US" sz="2400" b="0" i="0" u="none" strike="noStrike" cap="none" dirty="0" err="1">
                <a:solidFill>
                  <a:schemeClr val="tx1">
                    <a:lumMod val="75000"/>
                    <a:lumOff val="25000"/>
                  </a:schemeClr>
                </a:solidFill>
                <a:latin typeface="Garamond"/>
                <a:ea typeface="Garamond"/>
                <a:cs typeface="Garamond"/>
                <a:sym typeface="Garamond"/>
              </a:rPr>
              <a:t>Spectroradiometers</a:t>
            </a:r>
            <a:r>
              <a:rPr lang="en-US" sz="2400" b="0" i="0" u="none" strike="noStrike" cap="none" dirty="0">
                <a:solidFill>
                  <a:schemeClr val="tx1">
                    <a:lumMod val="75000"/>
                    <a:lumOff val="25000"/>
                  </a:schemeClr>
                </a:solidFill>
                <a:latin typeface="Garamond"/>
                <a:ea typeface="Garamond"/>
                <a:cs typeface="Garamond"/>
                <a:sym typeface="Garamond"/>
              </a:rPr>
              <a:t> (MODIS) were processed into monthly Normalized Difference Vegetation Index (NDVI) maps from 2013 to 2017. We plotted means and standard deviations to identify trends in forage quality and heterogeneity. We acquired precipitation accumulation measurements from the Parameter-elevation Relationship on Independent Slopes Model (PRISM) and the Global Precipitation Measurement (GPM) Integrated Multi-satellite Retrievals for GPM (IMERG) product and compared these precipitation variables to vegetation characteristics within habitat use polygons. Comparative analysis of vegetation indices and precipitation identified areas of perennial or seasonally green vegetation resources with vegetative growth related to persistent or burst precipitation patterns, respectively. The National Park Service and the California Department of Fish and Wildlife will use this information to better understand areas where BHS have steadily-available resources, and to continue the use of NASA Earth observations to aid in future management decisions.</a:t>
            </a:r>
            <a:endParaRPr sz="2400" b="0" i="0" u="none" strike="noStrike" cap="none" dirty="0">
              <a:solidFill>
                <a:schemeClr val="tx1">
                  <a:lumMod val="75000"/>
                  <a:lumOff val="25000"/>
                </a:schemeClr>
              </a:solidFill>
              <a:sym typeface="Arial"/>
            </a:endParaRPr>
          </a:p>
        </p:txBody>
      </p:sp>
      <p:sp>
        <p:nvSpPr>
          <p:cNvPr id="24" name="Shape 24"/>
          <p:cNvSpPr txBox="1"/>
          <p:nvPr/>
        </p:nvSpPr>
        <p:spPr>
          <a:xfrm>
            <a:off x="872239" y="31598839"/>
            <a:ext cx="10389855" cy="158045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389CC4"/>
              </a:buClr>
              <a:buSzPts val="2700"/>
              <a:buFont typeface="Wingdings 3" panose="05040102010807070707" pitchFamily="18" charset="2"/>
              <a:buChar char="}"/>
            </a:pPr>
            <a:r>
              <a:rPr lang="en-US" sz="2600" b="0" i="0" u="none" strike="noStrike" cap="none" dirty="0" smtClean="0">
                <a:solidFill>
                  <a:schemeClr val="tx1">
                    <a:lumMod val="75000"/>
                    <a:lumOff val="25000"/>
                  </a:schemeClr>
                </a:solidFill>
                <a:latin typeface="Garamond"/>
                <a:ea typeface="Garamond"/>
                <a:cs typeface="Garamond"/>
                <a:sym typeface="Garamond"/>
              </a:rPr>
              <a:t>National Park Service: Mojave </a:t>
            </a:r>
            <a:r>
              <a:rPr lang="en-US" sz="2600" b="0" i="0" u="none" strike="noStrike" cap="none" dirty="0">
                <a:solidFill>
                  <a:schemeClr val="tx1">
                    <a:lumMod val="75000"/>
                    <a:lumOff val="25000"/>
                  </a:schemeClr>
                </a:solidFill>
                <a:latin typeface="Garamond"/>
                <a:ea typeface="Garamond"/>
                <a:cs typeface="Garamond"/>
                <a:sym typeface="Garamond"/>
              </a:rPr>
              <a:t>National </a:t>
            </a:r>
            <a:r>
              <a:rPr lang="en-US" sz="2600" b="0" i="0" u="none" strike="noStrike" cap="none" dirty="0" smtClean="0">
                <a:solidFill>
                  <a:schemeClr val="tx1">
                    <a:lumMod val="75000"/>
                    <a:lumOff val="25000"/>
                  </a:schemeClr>
                </a:solidFill>
                <a:latin typeface="Garamond"/>
                <a:ea typeface="Garamond"/>
                <a:cs typeface="Garamond"/>
                <a:sym typeface="Garamond"/>
              </a:rPr>
              <a:t>Preserve &amp; Wildlife </a:t>
            </a:r>
            <a:r>
              <a:rPr lang="en-US" sz="2600" b="0" i="0" u="none" strike="noStrike" cap="none" dirty="0">
                <a:solidFill>
                  <a:schemeClr val="tx1">
                    <a:lumMod val="75000"/>
                    <a:lumOff val="25000"/>
                  </a:schemeClr>
                </a:solidFill>
                <a:latin typeface="Garamond"/>
                <a:ea typeface="Garamond"/>
                <a:cs typeface="Garamond"/>
                <a:sym typeface="Garamond"/>
              </a:rPr>
              <a:t>Health </a:t>
            </a:r>
            <a:r>
              <a:rPr lang="en-US" sz="2600" b="0" i="0" u="none" strike="noStrike" cap="none" dirty="0" smtClean="0">
                <a:solidFill>
                  <a:schemeClr val="tx1">
                    <a:lumMod val="75000"/>
                    <a:lumOff val="25000"/>
                  </a:schemeClr>
                </a:solidFill>
                <a:latin typeface="Garamond"/>
                <a:ea typeface="Garamond"/>
                <a:cs typeface="Garamond"/>
                <a:sym typeface="Garamond"/>
              </a:rPr>
              <a:t>Branch</a:t>
            </a:r>
          </a:p>
          <a:p>
            <a:pPr marL="457200" marR="0" lvl="0" indent="-457200" algn="l" rtl="0">
              <a:lnSpc>
                <a:spcPct val="100000"/>
              </a:lnSpc>
              <a:spcBef>
                <a:spcPts val="0"/>
              </a:spcBef>
              <a:spcAft>
                <a:spcPts val="0"/>
              </a:spcAft>
              <a:buClr>
                <a:srgbClr val="389CC4"/>
              </a:buClr>
              <a:buSzPts val="2700"/>
              <a:buFont typeface="Wingdings 3" panose="05040102010807070707" pitchFamily="18" charset="2"/>
              <a:buChar char="}"/>
            </a:pPr>
            <a:r>
              <a:rPr lang="en-US" sz="2600" b="0" i="0" u="none" strike="noStrike" cap="none" dirty="0" smtClean="0">
                <a:solidFill>
                  <a:schemeClr val="tx1">
                    <a:lumMod val="75000"/>
                    <a:lumOff val="25000"/>
                  </a:schemeClr>
                </a:solidFill>
                <a:latin typeface="Garamond"/>
                <a:ea typeface="Garamond"/>
                <a:cs typeface="Garamond"/>
                <a:sym typeface="Garamond"/>
              </a:rPr>
              <a:t>California </a:t>
            </a:r>
            <a:r>
              <a:rPr lang="en-US" sz="2600" b="0" i="0" u="none" strike="noStrike" cap="none" dirty="0">
                <a:solidFill>
                  <a:schemeClr val="tx1">
                    <a:lumMod val="75000"/>
                    <a:lumOff val="25000"/>
                  </a:schemeClr>
                </a:solidFill>
                <a:latin typeface="Garamond"/>
                <a:ea typeface="Garamond"/>
                <a:cs typeface="Garamond"/>
                <a:sym typeface="Garamond"/>
              </a:rPr>
              <a:t>Department of Fish and Wildlife </a:t>
            </a:r>
            <a:endParaRPr sz="2600" b="0" i="0" u="none" strike="noStrike" cap="none" dirty="0">
              <a:solidFill>
                <a:schemeClr val="tx1">
                  <a:lumMod val="75000"/>
                  <a:lumOff val="25000"/>
                </a:schemeClr>
              </a:solidFill>
              <a:latin typeface="Garamond"/>
              <a:ea typeface="Garamond"/>
              <a:cs typeface="Garamond"/>
              <a:sym typeface="Garamond"/>
            </a:endParaRPr>
          </a:p>
          <a:p>
            <a:pPr marL="457200" marR="0" lvl="0" indent="-457200" algn="l" rtl="0">
              <a:lnSpc>
                <a:spcPct val="100000"/>
              </a:lnSpc>
              <a:spcBef>
                <a:spcPts val="0"/>
              </a:spcBef>
              <a:spcAft>
                <a:spcPts val="0"/>
              </a:spcAft>
              <a:buClr>
                <a:srgbClr val="389CC4"/>
              </a:buClr>
              <a:buSzPts val="2700"/>
              <a:buFont typeface="Wingdings 3" panose="05040102010807070707" pitchFamily="18" charset="2"/>
              <a:buChar char="}"/>
            </a:pPr>
            <a:r>
              <a:rPr lang="en-US" sz="2600" b="0" i="0" u="none" strike="noStrike" cap="none" dirty="0">
                <a:solidFill>
                  <a:schemeClr val="tx1">
                    <a:lumMod val="75000"/>
                    <a:lumOff val="25000"/>
                  </a:schemeClr>
                </a:solidFill>
                <a:latin typeface="Garamond"/>
                <a:ea typeface="Garamond"/>
                <a:cs typeface="Garamond"/>
                <a:sym typeface="Garamond"/>
              </a:rPr>
              <a:t>Oregon State </a:t>
            </a:r>
            <a:r>
              <a:rPr lang="en-US" sz="2600" b="0" i="0" u="none" strike="noStrike" cap="none" dirty="0" smtClean="0">
                <a:solidFill>
                  <a:schemeClr val="tx1">
                    <a:lumMod val="75000"/>
                    <a:lumOff val="25000"/>
                  </a:schemeClr>
                </a:solidFill>
                <a:latin typeface="Garamond"/>
                <a:ea typeface="Garamond"/>
                <a:cs typeface="Garamond"/>
                <a:sym typeface="Garamond"/>
              </a:rPr>
              <a:t>University</a:t>
            </a:r>
          </a:p>
          <a:p>
            <a:pPr marL="457200" marR="0" lvl="0" indent="-457200" algn="l" rtl="0">
              <a:lnSpc>
                <a:spcPct val="100000"/>
              </a:lnSpc>
              <a:spcBef>
                <a:spcPts val="0"/>
              </a:spcBef>
              <a:spcAft>
                <a:spcPts val="0"/>
              </a:spcAft>
              <a:buClr>
                <a:srgbClr val="389CC4"/>
              </a:buClr>
              <a:buSzPts val="2700"/>
              <a:buFont typeface="Wingdings 3" panose="05040102010807070707" pitchFamily="18" charset="2"/>
              <a:buChar char="}"/>
            </a:pPr>
            <a:r>
              <a:rPr lang="en-US" sz="2600" b="0" i="0" u="none" strike="noStrike" cap="none" dirty="0" smtClean="0">
                <a:solidFill>
                  <a:schemeClr val="tx1">
                    <a:lumMod val="75000"/>
                    <a:lumOff val="25000"/>
                  </a:schemeClr>
                </a:solidFill>
                <a:latin typeface="Garamond"/>
                <a:ea typeface="Garamond"/>
                <a:cs typeface="Garamond"/>
                <a:sym typeface="Garamond"/>
              </a:rPr>
              <a:t>Sierra </a:t>
            </a:r>
            <a:r>
              <a:rPr lang="en-US" sz="2600" b="0" i="0" u="none" strike="noStrike" cap="none" dirty="0">
                <a:solidFill>
                  <a:schemeClr val="tx1">
                    <a:lumMod val="75000"/>
                    <a:lumOff val="25000"/>
                  </a:schemeClr>
                </a:solidFill>
                <a:latin typeface="Garamond"/>
                <a:ea typeface="Garamond"/>
                <a:cs typeface="Garamond"/>
                <a:sym typeface="Garamond"/>
              </a:rPr>
              <a:t>Nevada Bighorn Sheep Foundation</a:t>
            </a:r>
            <a:br>
              <a:rPr lang="en-US" sz="2600" b="0" i="0" u="none" strike="noStrike" cap="none" dirty="0">
                <a:solidFill>
                  <a:schemeClr val="tx1">
                    <a:lumMod val="75000"/>
                    <a:lumOff val="25000"/>
                  </a:schemeClr>
                </a:solidFill>
                <a:latin typeface="Garamond"/>
                <a:ea typeface="Garamond"/>
                <a:cs typeface="Garamond"/>
                <a:sym typeface="Garamond"/>
              </a:rPr>
            </a:br>
            <a:r>
              <a:rPr lang="en-US" sz="2600" b="0" i="0" u="none" strike="noStrike" cap="none" dirty="0">
                <a:solidFill>
                  <a:schemeClr val="tx1">
                    <a:lumMod val="75000"/>
                    <a:lumOff val="25000"/>
                  </a:schemeClr>
                </a:solidFill>
                <a:latin typeface="Garamond"/>
                <a:ea typeface="Garamond"/>
                <a:cs typeface="Garamond"/>
                <a:sym typeface="Garamond"/>
              </a:rPr>
              <a:t/>
            </a:r>
            <a:br>
              <a:rPr lang="en-US" sz="2600" b="0" i="0" u="none" strike="noStrike" cap="none" dirty="0">
                <a:solidFill>
                  <a:schemeClr val="tx1">
                    <a:lumMod val="75000"/>
                    <a:lumOff val="25000"/>
                  </a:schemeClr>
                </a:solidFill>
                <a:latin typeface="Garamond"/>
                <a:ea typeface="Garamond"/>
                <a:cs typeface="Garamond"/>
                <a:sym typeface="Garamond"/>
              </a:rPr>
            </a:br>
            <a:r>
              <a:rPr lang="en-US" sz="2600" b="0" i="0" u="none" strike="noStrike" cap="none" dirty="0">
                <a:solidFill>
                  <a:schemeClr val="tx1">
                    <a:lumMod val="75000"/>
                    <a:lumOff val="25000"/>
                  </a:schemeClr>
                </a:solidFill>
                <a:latin typeface="Garamond"/>
                <a:ea typeface="Garamond"/>
                <a:cs typeface="Garamond"/>
                <a:sym typeface="Garamond"/>
              </a:rPr>
              <a:t/>
            </a:r>
            <a:br>
              <a:rPr lang="en-US" sz="2600" b="0" i="0" u="none" strike="noStrike" cap="none" dirty="0">
                <a:solidFill>
                  <a:schemeClr val="tx1">
                    <a:lumMod val="75000"/>
                    <a:lumOff val="25000"/>
                  </a:schemeClr>
                </a:solidFill>
                <a:latin typeface="Garamond"/>
                <a:ea typeface="Garamond"/>
                <a:cs typeface="Garamond"/>
                <a:sym typeface="Garamond"/>
              </a:rPr>
            </a:br>
            <a:r>
              <a:rPr lang="en-US" sz="2600" b="0" i="0" u="none" strike="noStrike" cap="none" dirty="0">
                <a:solidFill>
                  <a:schemeClr val="tx1">
                    <a:lumMod val="75000"/>
                    <a:lumOff val="25000"/>
                  </a:schemeClr>
                </a:solidFill>
                <a:latin typeface="Garamond"/>
                <a:ea typeface="Garamond"/>
                <a:cs typeface="Garamond"/>
                <a:sym typeface="Garamond"/>
              </a:rPr>
              <a:t/>
            </a:r>
            <a:br>
              <a:rPr lang="en-US" sz="2600" b="0" i="0" u="none" strike="noStrike" cap="none" dirty="0">
                <a:solidFill>
                  <a:schemeClr val="tx1">
                    <a:lumMod val="75000"/>
                    <a:lumOff val="25000"/>
                  </a:schemeClr>
                </a:solidFill>
                <a:latin typeface="Garamond"/>
                <a:ea typeface="Garamond"/>
                <a:cs typeface="Garamond"/>
                <a:sym typeface="Garamond"/>
              </a:rPr>
            </a:br>
            <a:r>
              <a:rPr lang="en-US" sz="2600" b="0" i="0" u="none" strike="noStrike" cap="none" dirty="0">
                <a:solidFill>
                  <a:schemeClr val="tx1">
                    <a:lumMod val="75000"/>
                    <a:lumOff val="25000"/>
                  </a:schemeClr>
                </a:solidFill>
                <a:latin typeface="Garamond"/>
                <a:ea typeface="Garamond"/>
                <a:cs typeface="Garamond"/>
                <a:sym typeface="Garamond"/>
              </a:rPr>
              <a:t/>
            </a:r>
            <a:br>
              <a:rPr lang="en-US" sz="2600" b="0" i="0" u="none" strike="noStrike" cap="none" dirty="0">
                <a:solidFill>
                  <a:schemeClr val="tx1">
                    <a:lumMod val="75000"/>
                    <a:lumOff val="25000"/>
                  </a:schemeClr>
                </a:solidFill>
                <a:latin typeface="Garamond"/>
                <a:ea typeface="Garamond"/>
                <a:cs typeface="Garamond"/>
                <a:sym typeface="Garamond"/>
              </a:rPr>
            </a:br>
            <a:endParaRPr sz="2600" b="0" i="0" u="none" strike="noStrike" cap="none" dirty="0">
              <a:solidFill>
                <a:schemeClr val="tx1">
                  <a:lumMod val="75000"/>
                  <a:lumOff val="25000"/>
                </a:schemeClr>
              </a:solidFill>
              <a:latin typeface="Garamond"/>
              <a:ea typeface="Garamond"/>
              <a:cs typeface="Garamond"/>
              <a:sym typeface="Garamond"/>
            </a:endParaRPr>
          </a:p>
        </p:txBody>
      </p:sp>
      <p:grpSp>
        <p:nvGrpSpPr>
          <p:cNvPr id="25" name="Shape 25"/>
          <p:cNvGrpSpPr/>
          <p:nvPr/>
        </p:nvGrpSpPr>
        <p:grpSpPr>
          <a:xfrm>
            <a:off x="18503741" y="26721298"/>
            <a:ext cx="7927138" cy="4065209"/>
            <a:chOff x="13519722" y="29781995"/>
            <a:chExt cx="7927138" cy="4065209"/>
          </a:xfrm>
        </p:grpSpPr>
        <p:pic>
          <p:nvPicPr>
            <p:cNvPr id="26" name="Shape 26"/>
            <p:cNvPicPr preferRelativeResize="0"/>
            <p:nvPr/>
          </p:nvPicPr>
          <p:blipFill rotWithShape="1">
            <a:blip r:embed="rId3">
              <a:alphaModFix/>
            </a:blip>
            <a:srcRect/>
            <a:stretch/>
          </p:blipFill>
          <p:spPr>
            <a:xfrm>
              <a:off x="18917078" y="30576649"/>
              <a:ext cx="2057404" cy="2046184"/>
            </a:xfrm>
            <a:prstGeom prst="rect">
              <a:avLst/>
            </a:prstGeom>
            <a:noFill/>
            <a:ln>
              <a:noFill/>
            </a:ln>
          </p:spPr>
        </p:pic>
        <p:pic>
          <p:nvPicPr>
            <p:cNvPr id="27" name="Shape 27"/>
            <p:cNvPicPr preferRelativeResize="0"/>
            <p:nvPr/>
          </p:nvPicPr>
          <p:blipFill rotWithShape="1">
            <a:blip r:embed="rId3">
              <a:alphaModFix/>
            </a:blip>
            <a:srcRect/>
            <a:stretch/>
          </p:blipFill>
          <p:spPr>
            <a:xfrm>
              <a:off x="16346075" y="30585377"/>
              <a:ext cx="2100976" cy="2089513"/>
            </a:xfrm>
            <a:prstGeom prst="rect">
              <a:avLst/>
            </a:prstGeom>
            <a:noFill/>
            <a:ln>
              <a:noFill/>
            </a:ln>
          </p:spPr>
        </p:pic>
        <p:pic>
          <p:nvPicPr>
            <p:cNvPr id="28" name="Shape 28"/>
            <p:cNvPicPr preferRelativeResize="0"/>
            <p:nvPr/>
          </p:nvPicPr>
          <p:blipFill rotWithShape="1">
            <a:blip r:embed="rId3">
              <a:alphaModFix/>
            </a:blip>
            <a:srcRect/>
            <a:stretch/>
          </p:blipFill>
          <p:spPr>
            <a:xfrm>
              <a:off x="13927145" y="30585386"/>
              <a:ext cx="2057404" cy="2046184"/>
            </a:xfrm>
            <a:prstGeom prst="rect">
              <a:avLst/>
            </a:prstGeom>
            <a:noFill/>
            <a:ln>
              <a:noFill/>
            </a:ln>
          </p:spPr>
        </p:pic>
        <p:pic>
          <p:nvPicPr>
            <p:cNvPr id="29" name="Shape 29"/>
            <p:cNvPicPr preferRelativeResize="0"/>
            <p:nvPr/>
          </p:nvPicPr>
          <p:blipFill rotWithShape="1">
            <a:blip r:embed="rId4">
              <a:alphaModFix/>
            </a:blip>
            <a:srcRect/>
            <a:stretch/>
          </p:blipFill>
          <p:spPr>
            <a:xfrm>
              <a:off x="16573603" y="30807174"/>
              <a:ext cx="1645920" cy="1645920"/>
            </a:xfrm>
            <a:prstGeom prst="ellipse">
              <a:avLst/>
            </a:prstGeom>
            <a:noFill/>
            <a:ln>
              <a:noFill/>
            </a:ln>
          </p:spPr>
        </p:pic>
        <p:pic>
          <p:nvPicPr>
            <p:cNvPr id="30" name="Shape 30"/>
            <p:cNvPicPr preferRelativeResize="0"/>
            <p:nvPr/>
          </p:nvPicPr>
          <p:blipFill rotWithShape="1">
            <a:blip r:embed="rId5">
              <a:alphaModFix/>
            </a:blip>
            <a:srcRect/>
            <a:stretch/>
          </p:blipFill>
          <p:spPr>
            <a:xfrm>
              <a:off x="14132888" y="30785518"/>
              <a:ext cx="1645920" cy="1645920"/>
            </a:xfrm>
            <a:prstGeom prst="ellipse">
              <a:avLst/>
            </a:prstGeom>
            <a:noFill/>
            <a:ln>
              <a:noFill/>
            </a:ln>
          </p:spPr>
        </p:pic>
        <p:pic>
          <p:nvPicPr>
            <p:cNvPr id="31" name="Shape 31"/>
            <p:cNvPicPr preferRelativeResize="0"/>
            <p:nvPr/>
          </p:nvPicPr>
          <p:blipFill rotWithShape="1">
            <a:blip r:embed="rId6">
              <a:alphaModFix/>
            </a:blip>
            <a:srcRect/>
            <a:stretch/>
          </p:blipFill>
          <p:spPr>
            <a:xfrm>
              <a:off x="19122820" y="30776780"/>
              <a:ext cx="1645920" cy="1645920"/>
            </a:xfrm>
            <a:prstGeom prst="ellipse">
              <a:avLst/>
            </a:prstGeom>
            <a:noFill/>
            <a:ln>
              <a:noFill/>
            </a:ln>
          </p:spPr>
        </p:pic>
        <p:sp>
          <p:nvSpPr>
            <p:cNvPr id="32" name="Shape 32"/>
            <p:cNvSpPr txBox="1"/>
            <p:nvPr/>
          </p:nvSpPr>
          <p:spPr>
            <a:xfrm>
              <a:off x="13927145" y="29781995"/>
              <a:ext cx="4542503"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Team Members</a:t>
              </a:r>
              <a:endParaRPr sz="1400" b="0" i="0" u="none" strike="noStrike" cap="none" dirty="0">
                <a:solidFill>
                  <a:srgbClr val="000000"/>
                </a:solidFill>
                <a:latin typeface="Arial"/>
                <a:ea typeface="Arial"/>
                <a:cs typeface="Arial"/>
                <a:sym typeface="Arial"/>
              </a:endParaRPr>
            </a:p>
          </p:txBody>
        </p:sp>
        <p:sp>
          <p:nvSpPr>
            <p:cNvPr id="33" name="Shape 33"/>
            <p:cNvSpPr txBox="1"/>
            <p:nvPr/>
          </p:nvSpPr>
          <p:spPr>
            <a:xfrm>
              <a:off x="13519722" y="32599311"/>
              <a:ext cx="2872251" cy="12478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Jake Ramthun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Pro</a:t>
              </a:r>
              <a:r>
                <a:rPr lang="en-US" sz="2700" b="0" i="0" u="none" strike="noStrike" cap="none">
                  <a:solidFill>
                    <a:srgbClr val="3A3838"/>
                  </a:solidFill>
                  <a:latin typeface="Garamond"/>
                  <a:ea typeface="Garamond"/>
                  <a:cs typeface="Garamond"/>
                  <a:sym typeface="Garamond"/>
                </a:rPr>
                <a:t>ject </a:t>
              </a:r>
              <a:r>
                <a:rPr lang="en-US" sz="2700" b="0" i="0" u="none" strike="noStrike" cap="none">
                  <a:solidFill>
                    <a:srgbClr val="3F3F3F"/>
                  </a:solidFill>
                  <a:latin typeface="Garamond"/>
                  <a:ea typeface="Garamond"/>
                  <a:cs typeface="Garamond"/>
                  <a:sym typeface="Garamond"/>
                </a:rPr>
                <a:t>Lead</a:t>
              </a:r>
              <a:endParaRPr sz="1400" b="0" i="0" u="none" strike="noStrike" cap="none">
                <a:solidFill>
                  <a:srgbClr val="000000"/>
                </a:solidFill>
                <a:latin typeface="Arial"/>
                <a:ea typeface="Arial"/>
                <a:cs typeface="Arial"/>
                <a:sym typeface="Arial"/>
              </a:endParaRPr>
            </a:p>
          </p:txBody>
        </p:sp>
        <p:sp>
          <p:nvSpPr>
            <p:cNvPr id="34" name="Shape 34"/>
            <p:cNvSpPr txBox="1"/>
            <p:nvPr/>
          </p:nvSpPr>
          <p:spPr>
            <a:xfrm>
              <a:off x="15982211" y="32599311"/>
              <a:ext cx="2872251" cy="12478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Devon Burks</a:t>
              </a:r>
              <a:endParaRPr sz="1400" b="0" i="0" u="none" strike="noStrike" cap="none">
                <a:solidFill>
                  <a:srgbClr val="000000"/>
                </a:solidFill>
                <a:latin typeface="Arial"/>
                <a:ea typeface="Arial"/>
                <a:cs typeface="Arial"/>
                <a:sym typeface="Arial"/>
              </a:endParaRPr>
            </a:p>
          </p:txBody>
        </p:sp>
        <p:sp>
          <p:nvSpPr>
            <p:cNvPr id="35" name="Shape 35"/>
            <p:cNvSpPr txBox="1"/>
            <p:nvPr/>
          </p:nvSpPr>
          <p:spPr>
            <a:xfrm>
              <a:off x="18444700" y="32599311"/>
              <a:ext cx="3002160" cy="12478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Mariah Heck</a:t>
              </a:r>
              <a:endParaRPr sz="1400" b="0" i="0" u="none" strike="noStrike" cap="none">
                <a:solidFill>
                  <a:srgbClr val="000000"/>
                </a:solidFill>
                <a:latin typeface="Arial"/>
                <a:ea typeface="Arial"/>
                <a:cs typeface="Arial"/>
                <a:sym typeface="Arial"/>
              </a:endParaRPr>
            </a:p>
          </p:txBody>
        </p:sp>
      </p:grpSp>
      <p:sp>
        <p:nvSpPr>
          <p:cNvPr id="36" name="Shape 36"/>
          <p:cNvSpPr txBox="1"/>
          <p:nvPr/>
        </p:nvSpPr>
        <p:spPr>
          <a:xfrm>
            <a:off x="16408400" y="34696400"/>
            <a:ext cx="10109200" cy="8128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Century Gothic"/>
                <a:ea typeface="Century Gothic"/>
                <a:cs typeface="Century Gothic"/>
                <a:sym typeface="Century Gothic"/>
              </a:rPr>
              <a:t>Virginia – Wise | Spring 2018</a:t>
            </a:r>
            <a:endParaRPr sz="1400" b="0" i="0" u="none" strike="noStrike" cap="none">
              <a:solidFill>
                <a:schemeClr val="lt1"/>
              </a:solidFill>
              <a:latin typeface="Arial"/>
              <a:ea typeface="Arial"/>
              <a:cs typeface="Arial"/>
              <a:sym typeface="Arial"/>
            </a:endParaRPr>
          </a:p>
        </p:txBody>
      </p:sp>
      <p:sp>
        <p:nvSpPr>
          <p:cNvPr id="37" name="Shape 37"/>
          <p:cNvSpPr txBox="1"/>
          <p:nvPr/>
        </p:nvSpPr>
        <p:spPr>
          <a:xfrm>
            <a:off x="3522133" y="34696400"/>
            <a:ext cx="11354452" cy="79586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Century Gothic"/>
                <a:ea typeface="Century Gothic"/>
                <a:cs typeface="Century Gothic"/>
                <a:sym typeface="Century Gothic"/>
              </a:rPr>
              <a:t>Mojave Desert Water Resources</a:t>
            </a:r>
            <a:endParaRPr sz="1400" b="0" i="0" u="none" strike="noStrike" cap="none">
              <a:solidFill>
                <a:srgbClr val="000000"/>
              </a:solidFill>
              <a:latin typeface="Arial"/>
              <a:ea typeface="Arial"/>
              <a:cs typeface="Arial"/>
              <a:sym typeface="Arial"/>
            </a:endParaRPr>
          </a:p>
        </p:txBody>
      </p:sp>
      <p:sp>
        <p:nvSpPr>
          <p:cNvPr id="38" name="Shape 38"/>
          <p:cNvSpPr txBox="1">
            <a:spLocks noGrp="1"/>
          </p:cNvSpPr>
          <p:nvPr>
            <p:ph type="body" idx="1"/>
          </p:nvPr>
        </p:nvSpPr>
        <p:spPr>
          <a:xfrm>
            <a:off x="914398" y="241069"/>
            <a:ext cx="17221200" cy="333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89CC4"/>
              </a:buClr>
              <a:buSzPts val="6000"/>
              <a:buFont typeface="Arial"/>
              <a:buNone/>
            </a:pPr>
            <a:r>
              <a:rPr lang="en-US" sz="5600" b="1" i="0" u="none" strike="noStrike" cap="none" dirty="0">
                <a:solidFill>
                  <a:srgbClr val="389CC4"/>
                </a:solidFill>
                <a:latin typeface="Century Gothic"/>
                <a:ea typeface="Century Gothic"/>
                <a:cs typeface="Century Gothic"/>
                <a:sym typeface="Century Gothic"/>
              </a:rPr>
              <a:t>Assessing Vegetation and Precipitation Indices to Aid Bighorn Sheep Monitoring and Management</a:t>
            </a:r>
            <a:endParaRPr sz="5600" b="1" i="0" u="none" strike="noStrike" cap="none" dirty="0">
              <a:solidFill>
                <a:srgbClr val="389CC4"/>
              </a:solidFill>
              <a:latin typeface="Century Gothic"/>
              <a:ea typeface="Century Gothic"/>
              <a:cs typeface="Century Gothic"/>
              <a:sym typeface="Century Gothic"/>
            </a:endParaRPr>
          </a:p>
        </p:txBody>
      </p:sp>
      <p:sp>
        <p:nvSpPr>
          <p:cNvPr id="41" name="Shape 41"/>
          <p:cNvSpPr txBox="1"/>
          <p:nvPr/>
        </p:nvSpPr>
        <p:spPr>
          <a:xfrm>
            <a:off x="884827" y="12084903"/>
            <a:ext cx="8535003" cy="8250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Study Area</a:t>
            </a:r>
            <a:endParaRPr sz="1400" b="0" i="0" u="none" strike="noStrike" cap="none" dirty="0">
              <a:solidFill>
                <a:srgbClr val="000000"/>
              </a:solidFill>
              <a:latin typeface="Arial"/>
              <a:ea typeface="Arial"/>
              <a:cs typeface="Arial"/>
              <a:sym typeface="Arial"/>
            </a:endParaRPr>
          </a:p>
        </p:txBody>
      </p:sp>
      <p:grpSp>
        <p:nvGrpSpPr>
          <p:cNvPr id="42" name="Shape 42"/>
          <p:cNvGrpSpPr/>
          <p:nvPr/>
        </p:nvGrpSpPr>
        <p:grpSpPr>
          <a:xfrm>
            <a:off x="1473324" y="12832787"/>
            <a:ext cx="8933601" cy="5121006"/>
            <a:chOff x="1463684" y="1240812"/>
            <a:chExt cx="8734470" cy="5522700"/>
          </a:xfrm>
        </p:grpSpPr>
        <p:pic>
          <p:nvPicPr>
            <p:cNvPr id="43" name="Shape 43"/>
            <p:cNvPicPr preferRelativeResize="0"/>
            <p:nvPr/>
          </p:nvPicPr>
          <p:blipFill rotWithShape="1">
            <a:blip r:embed="rId7">
              <a:alphaModFix/>
            </a:blip>
            <a:srcRect l="5871" t="30672" r="66470" b="40047"/>
            <a:stretch/>
          </p:blipFill>
          <p:spPr>
            <a:xfrm>
              <a:off x="1517671" y="1342921"/>
              <a:ext cx="3473982" cy="2420362"/>
            </a:xfrm>
            <a:prstGeom prst="rect">
              <a:avLst/>
            </a:prstGeom>
            <a:noFill/>
            <a:ln w="9525" cap="flat" cmpd="sng">
              <a:solidFill>
                <a:srgbClr val="000000"/>
              </a:solidFill>
              <a:prstDash val="solid"/>
              <a:round/>
              <a:headEnd type="none" w="sm" len="sm"/>
              <a:tailEnd type="none" w="sm" len="sm"/>
            </a:ln>
          </p:spPr>
        </p:pic>
        <p:pic>
          <p:nvPicPr>
            <p:cNvPr id="44" name="Shape 44"/>
            <p:cNvPicPr preferRelativeResize="0"/>
            <p:nvPr/>
          </p:nvPicPr>
          <p:blipFill rotWithShape="1">
            <a:blip r:embed="rId8">
              <a:alphaModFix/>
            </a:blip>
            <a:srcRect/>
            <a:stretch/>
          </p:blipFill>
          <p:spPr>
            <a:xfrm>
              <a:off x="1710251" y="3983082"/>
              <a:ext cx="3473991" cy="2635249"/>
            </a:xfrm>
            <a:prstGeom prst="rect">
              <a:avLst/>
            </a:prstGeom>
            <a:noFill/>
            <a:ln w="9525" cap="flat" cmpd="sng">
              <a:solidFill>
                <a:srgbClr val="000000"/>
              </a:solidFill>
              <a:prstDash val="solid"/>
              <a:round/>
              <a:headEnd type="none" w="sm" len="sm"/>
              <a:tailEnd type="none" w="sm" len="sm"/>
            </a:ln>
          </p:spPr>
        </p:pic>
        <p:pic>
          <p:nvPicPr>
            <p:cNvPr id="45" name="Shape 45"/>
            <p:cNvPicPr preferRelativeResize="0"/>
            <p:nvPr/>
          </p:nvPicPr>
          <p:blipFill rotWithShape="1">
            <a:blip r:embed="rId9">
              <a:alphaModFix/>
            </a:blip>
            <a:srcRect t="15039" r="27488" b="24343"/>
            <a:stretch/>
          </p:blipFill>
          <p:spPr>
            <a:xfrm>
              <a:off x="5680459" y="1629059"/>
              <a:ext cx="4517695" cy="3550050"/>
            </a:xfrm>
            <a:prstGeom prst="rect">
              <a:avLst/>
            </a:prstGeom>
            <a:noFill/>
            <a:ln w="9525" cap="flat" cmpd="sng">
              <a:solidFill>
                <a:srgbClr val="000000"/>
              </a:solidFill>
              <a:prstDash val="solid"/>
              <a:round/>
              <a:headEnd type="none" w="sm" len="sm"/>
              <a:tailEnd type="none" w="sm" len="sm"/>
            </a:ln>
          </p:spPr>
        </p:pic>
        <p:sp>
          <p:nvSpPr>
            <p:cNvPr id="46" name="Shape 46"/>
            <p:cNvSpPr txBox="1"/>
            <p:nvPr/>
          </p:nvSpPr>
          <p:spPr>
            <a:xfrm rot="-369525">
              <a:off x="1970366" y="1978229"/>
              <a:ext cx="889232" cy="70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entury Gothic"/>
                  <a:ea typeface="Century Gothic"/>
                  <a:cs typeface="Century Gothic"/>
                  <a:sym typeface="Century Gothic"/>
                </a:rPr>
                <a:t>CA</a:t>
              </a:r>
              <a:endParaRPr sz="1200" b="1" i="0" u="none" strike="noStrike" cap="none">
                <a:solidFill>
                  <a:srgbClr val="000000"/>
                </a:solidFill>
                <a:latin typeface="Century Gothic"/>
                <a:ea typeface="Century Gothic"/>
                <a:cs typeface="Century Gothic"/>
                <a:sym typeface="Century Gothic"/>
              </a:endParaRPr>
            </a:p>
          </p:txBody>
        </p:sp>
        <p:sp>
          <p:nvSpPr>
            <p:cNvPr id="47" name="Shape 47"/>
            <p:cNvSpPr txBox="1"/>
            <p:nvPr/>
          </p:nvSpPr>
          <p:spPr>
            <a:xfrm>
              <a:off x="2856892" y="2082313"/>
              <a:ext cx="715800" cy="49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entury Gothic"/>
                  <a:ea typeface="Century Gothic"/>
                  <a:cs typeface="Century Gothic"/>
                  <a:sym typeface="Century Gothic"/>
                </a:rPr>
                <a:t>NV</a:t>
              </a:r>
              <a:endParaRPr sz="1200" b="1" i="0" u="none" strike="noStrike" cap="none">
                <a:solidFill>
                  <a:srgbClr val="000000"/>
                </a:solidFill>
                <a:latin typeface="Century Gothic"/>
                <a:ea typeface="Century Gothic"/>
                <a:cs typeface="Century Gothic"/>
                <a:sym typeface="Century Gothic"/>
              </a:endParaRPr>
            </a:p>
          </p:txBody>
        </p:sp>
        <p:sp>
          <p:nvSpPr>
            <p:cNvPr id="48" name="Shape 48"/>
            <p:cNvSpPr txBox="1"/>
            <p:nvPr/>
          </p:nvSpPr>
          <p:spPr>
            <a:xfrm>
              <a:off x="3813292" y="1675800"/>
              <a:ext cx="566400" cy="49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entury Gothic"/>
                  <a:ea typeface="Century Gothic"/>
                  <a:cs typeface="Century Gothic"/>
                  <a:sym typeface="Century Gothic"/>
                </a:rPr>
                <a:t>UT</a:t>
              </a:r>
              <a:endParaRPr sz="1200" b="1" i="0" u="none" strike="noStrike" cap="none">
                <a:solidFill>
                  <a:srgbClr val="000000"/>
                </a:solidFill>
                <a:latin typeface="Century Gothic"/>
                <a:ea typeface="Century Gothic"/>
                <a:cs typeface="Century Gothic"/>
                <a:sym typeface="Century Gothic"/>
              </a:endParaRPr>
            </a:p>
          </p:txBody>
        </p:sp>
        <p:sp>
          <p:nvSpPr>
            <p:cNvPr id="49" name="Shape 49"/>
            <p:cNvSpPr txBox="1"/>
            <p:nvPr/>
          </p:nvSpPr>
          <p:spPr>
            <a:xfrm>
              <a:off x="3559807" y="2805056"/>
              <a:ext cx="566400" cy="49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entury Gothic"/>
                  <a:ea typeface="Century Gothic"/>
                  <a:cs typeface="Century Gothic"/>
                  <a:sym typeface="Century Gothic"/>
                </a:rPr>
                <a:t>AZ</a:t>
              </a:r>
              <a:endParaRPr sz="1200" b="1" i="0" u="none" strike="noStrike" cap="none" dirty="0">
                <a:solidFill>
                  <a:srgbClr val="000000"/>
                </a:solidFill>
                <a:latin typeface="Century Gothic"/>
                <a:ea typeface="Century Gothic"/>
                <a:cs typeface="Century Gothic"/>
                <a:sym typeface="Century Gothic"/>
              </a:endParaRPr>
            </a:p>
          </p:txBody>
        </p:sp>
        <p:sp>
          <p:nvSpPr>
            <p:cNvPr id="50" name="Shape 50"/>
            <p:cNvSpPr txBox="1"/>
            <p:nvPr/>
          </p:nvSpPr>
          <p:spPr>
            <a:xfrm>
              <a:off x="4506576" y="1911872"/>
              <a:ext cx="715800" cy="43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entury Gothic"/>
                  <a:ea typeface="Century Gothic"/>
                  <a:cs typeface="Century Gothic"/>
                  <a:sym typeface="Century Gothic"/>
                </a:rPr>
                <a:t>CO</a:t>
              </a:r>
              <a:endParaRPr sz="1200" b="1" i="0" u="none" strike="noStrike" cap="none">
                <a:solidFill>
                  <a:srgbClr val="000000"/>
                </a:solidFill>
                <a:latin typeface="Century Gothic"/>
                <a:ea typeface="Century Gothic"/>
                <a:cs typeface="Century Gothic"/>
                <a:sym typeface="Century Gothic"/>
              </a:endParaRPr>
            </a:p>
          </p:txBody>
        </p:sp>
        <p:sp>
          <p:nvSpPr>
            <p:cNvPr id="51" name="Shape 51"/>
            <p:cNvSpPr txBox="1"/>
            <p:nvPr/>
          </p:nvSpPr>
          <p:spPr>
            <a:xfrm>
              <a:off x="4446934" y="2986377"/>
              <a:ext cx="715800" cy="49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entury Gothic"/>
                  <a:ea typeface="Century Gothic"/>
                  <a:cs typeface="Century Gothic"/>
                  <a:sym typeface="Century Gothic"/>
                </a:rPr>
                <a:t>NM</a:t>
              </a:r>
              <a:endParaRPr sz="1200" b="1" i="0" u="none" strike="noStrike" cap="none">
                <a:solidFill>
                  <a:srgbClr val="000000"/>
                </a:solidFill>
                <a:latin typeface="Century Gothic"/>
                <a:ea typeface="Century Gothic"/>
                <a:cs typeface="Century Gothic"/>
                <a:sym typeface="Century Gothic"/>
              </a:endParaRPr>
            </a:p>
          </p:txBody>
        </p:sp>
        <p:sp>
          <p:nvSpPr>
            <p:cNvPr id="52" name="Shape 52"/>
            <p:cNvSpPr txBox="1"/>
            <p:nvPr/>
          </p:nvSpPr>
          <p:spPr>
            <a:xfrm>
              <a:off x="2605787" y="2405369"/>
              <a:ext cx="566400" cy="493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p:nvPr/>
          </p:nvSpPr>
          <p:spPr>
            <a:xfrm>
              <a:off x="6156270" y="2121603"/>
              <a:ext cx="715653" cy="726836"/>
            </a:xfrm>
            <a:custGeom>
              <a:avLst/>
              <a:gdLst/>
              <a:ahLst/>
              <a:cxnLst/>
              <a:rect l="0" t="0" r="0" b="0"/>
              <a:pathLst>
                <a:path w="14863" h="17349" extrusionOk="0">
                  <a:moveTo>
                    <a:pt x="3061" y="0"/>
                  </a:moveTo>
                  <a:cubicBezTo>
                    <a:pt x="-255" y="1106"/>
                    <a:pt x="-639" y="7139"/>
                    <a:pt x="923" y="10266"/>
                  </a:cubicBezTo>
                  <a:cubicBezTo>
                    <a:pt x="2585" y="13592"/>
                    <a:pt x="8101" y="13280"/>
                    <a:pt x="10333" y="16254"/>
                  </a:cubicBezTo>
                  <a:cubicBezTo>
                    <a:pt x="11108" y="17287"/>
                    <a:pt x="13605" y="17837"/>
                    <a:pt x="14183" y="16682"/>
                  </a:cubicBezTo>
                  <a:cubicBezTo>
                    <a:pt x="17322" y="10408"/>
                    <a:pt x="8366" y="0"/>
                    <a:pt x="1351" y="0"/>
                  </a:cubicBezTo>
                </a:path>
              </a:pathLst>
            </a:cu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p:nvPr/>
          </p:nvSpPr>
          <p:spPr>
            <a:xfrm>
              <a:off x="7292522" y="3479206"/>
              <a:ext cx="892854" cy="726824"/>
            </a:xfrm>
            <a:custGeom>
              <a:avLst/>
              <a:gdLst/>
              <a:ahLst/>
              <a:cxnLst/>
              <a:rect l="0" t="0" r="0" b="0"/>
              <a:pathLst>
                <a:path w="24497" h="18924" extrusionOk="0">
                  <a:moveTo>
                    <a:pt x="7220" y="1191"/>
                  </a:moveTo>
                  <a:cubicBezTo>
                    <a:pt x="5345" y="1191"/>
                    <a:pt x="3220" y="-703"/>
                    <a:pt x="1659" y="336"/>
                  </a:cubicBezTo>
                  <a:cubicBezTo>
                    <a:pt x="-717" y="1918"/>
                    <a:pt x="-239" y="6443"/>
                    <a:pt x="1231" y="8890"/>
                  </a:cubicBezTo>
                  <a:cubicBezTo>
                    <a:pt x="2943" y="11741"/>
                    <a:pt x="7020" y="12177"/>
                    <a:pt x="9786" y="14023"/>
                  </a:cubicBezTo>
                  <a:cubicBezTo>
                    <a:pt x="13698" y="16633"/>
                    <a:pt x="20651" y="21207"/>
                    <a:pt x="23474" y="17445"/>
                  </a:cubicBezTo>
                  <a:cubicBezTo>
                    <a:pt x="28441" y="10824"/>
                    <a:pt x="13358" y="763"/>
                    <a:pt x="5081" y="763"/>
                  </a:cubicBezTo>
                </a:path>
              </a:pathLst>
            </a:cu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5" name="Shape 55"/>
            <p:cNvCxnSpPr>
              <a:stCxn id="52" idx="2"/>
            </p:cNvCxnSpPr>
            <p:nvPr/>
          </p:nvCxnSpPr>
          <p:spPr>
            <a:xfrm>
              <a:off x="2888987" y="2898869"/>
              <a:ext cx="685500" cy="2094900"/>
            </a:xfrm>
            <a:prstGeom prst="straightConnector1">
              <a:avLst/>
            </a:prstGeom>
            <a:noFill/>
            <a:ln w="19050" cap="flat" cmpd="sng">
              <a:solidFill>
                <a:srgbClr val="000000"/>
              </a:solidFill>
              <a:prstDash val="solid"/>
              <a:round/>
              <a:headEnd type="none" w="sm" len="sm"/>
              <a:tailEnd type="none" w="sm" len="sm"/>
            </a:ln>
          </p:spPr>
        </p:cxnSp>
        <p:cxnSp>
          <p:nvCxnSpPr>
            <p:cNvPr id="56" name="Shape 56"/>
            <p:cNvCxnSpPr/>
            <p:nvPr/>
          </p:nvCxnSpPr>
          <p:spPr>
            <a:xfrm rot="10800000" flipH="1">
              <a:off x="3574726" y="3795545"/>
              <a:ext cx="2118300" cy="1185000"/>
            </a:xfrm>
            <a:prstGeom prst="straightConnector1">
              <a:avLst/>
            </a:prstGeom>
            <a:noFill/>
            <a:ln w="19050" cap="flat" cmpd="sng">
              <a:solidFill>
                <a:srgbClr val="000000"/>
              </a:solidFill>
              <a:prstDash val="solid"/>
              <a:round/>
              <a:headEnd type="none" w="sm" len="sm"/>
              <a:tailEnd type="none" w="sm" len="sm"/>
            </a:ln>
          </p:spPr>
        </p:cxnSp>
        <p:sp>
          <p:nvSpPr>
            <p:cNvPr id="57" name="Shape 57"/>
            <p:cNvSpPr txBox="1"/>
            <p:nvPr/>
          </p:nvSpPr>
          <p:spPr>
            <a:xfrm>
              <a:off x="1463684" y="1240812"/>
              <a:ext cx="3597000" cy="49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i="0" u="none" strike="noStrike" cap="none" dirty="0">
                  <a:solidFill>
                    <a:srgbClr val="FFFF00"/>
                  </a:solidFill>
                  <a:latin typeface="Century Gothic"/>
                  <a:ea typeface="Century Gothic"/>
                  <a:cs typeface="Century Gothic"/>
                  <a:sym typeface="Century Gothic"/>
                </a:rPr>
                <a:t>Image: </a:t>
              </a:r>
              <a:r>
                <a:rPr lang="en-US" sz="1200" i="0" u="none" strike="noStrike" cap="none" dirty="0" smtClean="0">
                  <a:solidFill>
                    <a:srgbClr val="FFFF00"/>
                  </a:solidFill>
                  <a:latin typeface="Century Gothic"/>
                  <a:ea typeface="Century Gothic"/>
                  <a:cs typeface="Century Gothic"/>
                  <a:sym typeface="Century Gothic"/>
                </a:rPr>
                <a:t>NRCS</a:t>
              </a:r>
              <a:endParaRPr sz="1200" i="0" u="none" strike="noStrike" cap="none" dirty="0">
                <a:solidFill>
                  <a:srgbClr val="FFFF00"/>
                </a:solidFill>
                <a:latin typeface="Century Gothic"/>
                <a:ea typeface="Century Gothic"/>
                <a:cs typeface="Century Gothic"/>
                <a:sym typeface="Century Gothic"/>
              </a:endParaRPr>
            </a:p>
          </p:txBody>
        </p:sp>
        <p:sp>
          <p:nvSpPr>
            <p:cNvPr id="58" name="Shape 58"/>
            <p:cNvSpPr txBox="1"/>
            <p:nvPr/>
          </p:nvSpPr>
          <p:spPr>
            <a:xfrm>
              <a:off x="5680476" y="1538252"/>
              <a:ext cx="2118300" cy="43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rgbClr val="FFFF00"/>
                  </a:solidFill>
                  <a:latin typeface="Century Gothic"/>
                  <a:ea typeface="Century Gothic"/>
                  <a:cs typeface="Century Gothic"/>
                  <a:sym typeface="Century Gothic"/>
                </a:rPr>
                <a:t>Photo: USGS/ ESA</a:t>
              </a:r>
              <a:r>
                <a:rPr lang="en-US" sz="1200" b="0" i="0" u="none" strike="noStrike" cap="none" dirty="0">
                  <a:solidFill>
                    <a:srgbClr val="FFFFFF"/>
                  </a:solidFill>
                  <a:latin typeface="Century Gothic"/>
                  <a:ea typeface="Century Gothic"/>
                  <a:cs typeface="Century Gothic"/>
                  <a:sym typeface="Century Gothic"/>
                </a:rPr>
                <a:t> </a:t>
              </a:r>
              <a:endParaRPr sz="1200" b="0" i="0" u="none" strike="noStrike" cap="none" dirty="0">
                <a:solidFill>
                  <a:srgbClr val="FFFFFF"/>
                </a:solidFill>
                <a:latin typeface="Century Gothic"/>
                <a:ea typeface="Century Gothic"/>
                <a:cs typeface="Century Gothic"/>
                <a:sym typeface="Century Gothic"/>
              </a:endParaRPr>
            </a:p>
          </p:txBody>
        </p:sp>
        <p:sp>
          <p:nvSpPr>
            <p:cNvPr id="59" name="Shape 59"/>
            <p:cNvSpPr txBox="1"/>
            <p:nvPr/>
          </p:nvSpPr>
          <p:spPr>
            <a:xfrm>
              <a:off x="1645333" y="3858512"/>
              <a:ext cx="3172800" cy="43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200" b="0" i="0" u="none" strike="noStrike" cap="none" dirty="0">
                  <a:solidFill>
                    <a:srgbClr val="FFFF00"/>
                  </a:solidFill>
                  <a:latin typeface="Century Gothic"/>
                  <a:ea typeface="Century Gothic"/>
                  <a:cs typeface="Century Gothic"/>
                  <a:sym typeface="Century Gothic"/>
                </a:rPr>
                <a:t>Image: Matthew Trump</a:t>
              </a:r>
              <a:endParaRPr sz="1200" b="0" i="0" u="none" strike="noStrike" cap="none" dirty="0">
                <a:solidFill>
                  <a:srgbClr val="FFFF00"/>
                </a:solidFill>
                <a:latin typeface="Century Gothic"/>
                <a:ea typeface="Century Gothic"/>
                <a:cs typeface="Century Gothic"/>
                <a:sym typeface="Century Gothic"/>
              </a:endParaRPr>
            </a:p>
          </p:txBody>
        </p:sp>
        <p:sp>
          <p:nvSpPr>
            <p:cNvPr id="60" name="Shape 60"/>
            <p:cNvSpPr/>
            <p:nvPr/>
          </p:nvSpPr>
          <p:spPr>
            <a:xfrm>
              <a:off x="4344278" y="3588755"/>
              <a:ext cx="566361" cy="118934"/>
            </a:xfrm>
            <a:custGeom>
              <a:avLst/>
              <a:gdLst/>
              <a:ahLst/>
              <a:cxnLst/>
              <a:rect l="0" t="0" r="0" b="0"/>
              <a:pathLst>
                <a:path w="14993" h="4581" extrusionOk="0">
                  <a:moveTo>
                    <a:pt x="0" y="0"/>
                  </a:moveTo>
                  <a:lnTo>
                    <a:pt x="0" y="4581"/>
                  </a:lnTo>
                  <a:lnTo>
                    <a:pt x="14993" y="4581"/>
                  </a:lnTo>
                  <a:lnTo>
                    <a:pt x="14993" y="416"/>
                  </a:lnTo>
                </a:path>
              </a:pathLst>
            </a:custGeom>
            <a:noFill/>
            <a:ln w="19050" cap="flat" cmpd="sng">
              <a:solidFill>
                <a:srgbClr val="000000"/>
              </a:solidFill>
              <a:prstDash val="solid"/>
              <a:round/>
              <a:headEnd type="none" w="sm" len="sm"/>
              <a:tailEnd type="none" w="sm" len="sm"/>
            </a:ln>
          </p:spPr>
        </p:sp>
        <p:sp>
          <p:nvSpPr>
            <p:cNvPr id="61" name="Shape 61"/>
            <p:cNvSpPr/>
            <p:nvPr/>
          </p:nvSpPr>
          <p:spPr>
            <a:xfrm>
              <a:off x="9438720" y="4964521"/>
              <a:ext cx="566361" cy="118934"/>
            </a:xfrm>
            <a:custGeom>
              <a:avLst/>
              <a:gdLst/>
              <a:ahLst/>
              <a:cxnLst/>
              <a:rect l="0" t="0" r="0" b="0"/>
              <a:pathLst>
                <a:path w="14993" h="4581" extrusionOk="0">
                  <a:moveTo>
                    <a:pt x="0" y="0"/>
                  </a:moveTo>
                  <a:lnTo>
                    <a:pt x="0" y="4581"/>
                  </a:lnTo>
                  <a:lnTo>
                    <a:pt x="14993" y="4581"/>
                  </a:lnTo>
                  <a:lnTo>
                    <a:pt x="14993" y="416"/>
                  </a:lnTo>
                </a:path>
              </a:pathLst>
            </a:custGeom>
            <a:noFill/>
            <a:ln w="19050" cap="flat" cmpd="sng">
              <a:solidFill>
                <a:srgbClr val="000000"/>
              </a:solidFill>
              <a:prstDash val="solid"/>
              <a:round/>
              <a:headEnd type="none" w="sm" len="sm"/>
              <a:tailEnd type="none" w="sm" len="sm"/>
            </a:ln>
          </p:spPr>
        </p:sp>
        <p:sp>
          <p:nvSpPr>
            <p:cNvPr id="62" name="Shape 62"/>
            <p:cNvSpPr/>
            <p:nvPr/>
          </p:nvSpPr>
          <p:spPr>
            <a:xfrm>
              <a:off x="2529192" y="6392494"/>
              <a:ext cx="566361" cy="118934"/>
            </a:xfrm>
            <a:custGeom>
              <a:avLst/>
              <a:gdLst/>
              <a:ahLst/>
              <a:cxnLst/>
              <a:rect l="0" t="0" r="0" b="0"/>
              <a:pathLst>
                <a:path w="14993" h="4581" extrusionOk="0">
                  <a:moveTo>
                    <a:pt x="0" y="0"/>
                  </a:moveTo>
                  <a:lnTo>
                    <a:pt x="0" y="4581"/>
                  </a:lnTo>
                  <a:lnTo>
                    <a:pt x="14993" y="4581"/>
                  </a:lnTo>
                  <a:lnTo>
                    <a:pt x="14993" y="416"/>
                  </a:lnTo>
                </a:path>
              </a:pathLst>
            </a:custGeom>
            <a:noFill/>
            <a:ln w="19050" cap="flat" cmpd="sng">
              <a:solidFill>
                <a:srgbClr val="000000"/>
              </a:solidFill>
              <a:prstDash val="solid"/>
              <a:round/>
              <a:headEnd type="none" w="sm" len="sm"/>
              <a:tailEnd type="none" w="sm" len="sm"/>
            </a:ln>
          </p:spPr>
        </p:sp>
        <p:sp>
          <p:nvSpPr>
            <p:cNvPr id="63" name="Shape 63"/>
            <p:cNvSpPr txBox="1"/>
            <p:nvPr/>
          </p:nvSpPr>
          <p:spPr>
            <a:xfrm>
              <a:off x="3463879" y="3434394"/>
              <a:ext cx="1135800" cy="2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entury Gothic"/>
                  <a:ea typeface="Century Gothic"/>
                  <a:cs typeface="Century Gothic"/>
                  <a:sym typeface="Century Gothic"/>
                </a:rPr>
                <a:t>274 km</a:t>
              </a:r>
              <a:endParaRPr sz="1600" b="1" i="0" u="none" strike="noStrike" cap="none" dirty="0">
                <a:solidFill>
                  <a:srgbClr val="000000"/>
                </a:solidFill>
                <a:latin typeface="Century Gothic"/>
                <a:ea typeface="Century Gothic"/>
                <a:cs typeface="Century Gothic"/>
                <a:sym typeface="Century Gothic"/>
              </a:endParaRPr>
            </a:p>
          </p:txBody>
        </p:sp>
        <p:sp>
          <p:nvSpPr>
            <p:cNvPr id="64" name="Shape 64"/>
            <p:cNvSpPr txBox="1"/>
            <p:nvPr/>
          </p:nvSpPr>
          <p:spPr>
            <a:xfrm>
              <a:off x="8730366" y="4782470"/>
              <a:ext cx="893100" cy="57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entury Gothic"/>
                  <a:ea typeface="Century Gothic"/>
                  <a:cs typeface="Century Gothic"/>
                  <a:sym typeface="Century Gothic"/>
                </a:rPr>
                <a:t>10 km</a:t>
              </a:r>
              <a:endParaRPr sz="1600" b="1" i="0" u="none" strike="noStrike" cap="none">
                <a:solidFill>
                  <a:srgbClr val="000000"/>
                </a:solidFill>
                <a:latin typeface="Century Gothic"/>
                <a:ea typeface="Century Gothic"/>
                <a:cs typeface="Century Gothic"/>
                <a:sym typeface="Century Gothic"/>
              </a:endParaRPr>
            </a:p>
          </p:txBody>
        </p:sp>
        <p:sp>
          <p:nvSpPr>
            <p:cNvPr id="65" name="Shape 65"/>
            <p:cNvSpPr txBox="1"/>
            <p:nvPr/>
          </p:nvSpPr>
          <p:spPr>
            <a:xfrm>
              <a:off x="1615873" y="6184512"/>
              <a:ext cx="1087800" cy="57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entury Gothic"/>
                  <a:ea typeface="Century Gothic"/>
                  <a:cs typeface="Century Gothic"/>
                  <a:sym typeface="Century Gothic"/>
                </a:rPr>
                <a:t>161 km</a:t>
              </a:r>
              <a:endParaRPr sz="1600" b="1" i="0" u="none" strike="noStrike" cap="none" dirty="0">
                <a:solidFill>
                  <a:srgbClr val="000000"/>
                </a:solidFill>
                <a:latin typeface="Century Gothic"/>
                <a:ea typeface="Century Gothic"/>
                <a:cs typeface="Century Gothic"/>
                <a:sym typeface="Century Gothic"/>
              </a:endParaRPr>
            </a:p>
          </p:txBody>
        </p:sp>
        <p:sp>
          <p:nvSpPr>
            <p:cNvPr id="66" name="Shape 66"/>
            <p:cNvSpPr txBox="1"/>
            <p:nvPr/>
          </p:nvSpPr>
          <p:spPr>
            <a:xfrm>
              <a:off x="6871915" y="2121624"/>
              <a:ext cx="1668900" cy="41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00"/>
                  </a:solidFill>
                  <a:latin typeface="Century Gothic"/>
                  <a:ea typeface="Century Gothic"/>
                  <a:cs typeface="Century Gothic"/>
                  <a:sym typeface="Century Gothic"/>
                </a:rPr>
                <a:t>Old Dad Peak</a:t>
              </a:r>
              <a:endParaRPr sz="1400" b="1" i="0" u="none" strike="noStrike" cap="none" dirty="0">
                <a:solidFill>
                  <a:srgbClr val="FFFF00"/>
                </a:solidFill>
                <a:latin typeface="Century Gothic"/>
                <a:ea typeface="Century Gothic"/>
                <a:cs typeface="Century Gothic"/>
                <a:sym typeface="Century Gothic"/>
              </a:endParaRPr>
            </a:p>
          </p:txBody>
        </p:sp>
        <p:sp>
          <p:nvSpPr>
            <p:cNvPr id="67" name="Shape 67"/>
            <p:cNvSpPr txBox="1"/>
            <p:nvPr/>
          </p:nvSpPr>
          <p:spPr>
            <a:xfrm>
              <a:off x="7937744" y="3334063"/>
              <a:ext cx="2099100" cy="41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00"/>
                  </a:solidFill>
                  <a:latin typeface="Century Gothic"/>
                  <a:ea typeface="Century Gothic"/>
                  <a:cs typeface="Century Gothic"/>
                  <a:sym typeface="Century Gothic"/>
                </a:rPr>
                <a:t>Marble Mountains</a:t>
              </a:r>
              <a:endParaRPr sz="1400" b="1" i="0" u="none" strike="noStrike" cap="none" dirty="0">
                <a:solidFill>
                  <a:srgbClr val="FFFF00"/>
                </a:solidFill>
                <a:latin typeface="Century Gothic"/>
                <a:ea typeface="Century Gothic"/>
                <a:cs typeface="Century Gothic"/>
                <a:sym typeface="Century Gothic"/>
              </a:endParaRPr>
            </a:p>
          </p:txBody>
        </p:sp>
        <p:sp>
          <p:nvSpPr>
            <p:cNvPr id="68" name="Shape 68"/>
            <p:cNvSpPr txBox="1"/>
            <p:nvPr/>
          </p:nvSpPr>
          <p:spPr>
            <a:xfrm>
              <a:off x="5431250" y="5520200"/>
              <a:ext cx="3474000" cy="726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rgbClr val="3289B4"/>
                  </a:solidFill>
                  <a:latin typeface="Century Gothic"/>
                  <a:ea typeface="Century Gothic"/>
                  <a:cs typeface="Century Gothic"/>
                  <a:sym typeface="Century Gothic"/>
                </a:rPr>
                <a:t>2013 - 2017</a:t>
              </a:r>
              <a:endParaRPr sz="3600" b="0" i="0" u="none" strike="noStrike" cap="none">
                <a:solidFill>
                  <a:srgbClr val="000000"/>
                </a:solidFill>
                <a:latin typeface="Century Gothic"/>
                <a:ea typeface="Century Gothic"/>
                <a:cs typeface="Century Gothic"/>
                <a:sym typeface="Century Gothic"/>
              </a:endParaRPr>
            </a:p>
          </p:txBody>
        </p:sp>
      </p:grpSp>
      <p:pic>
        <p:nvPicPr>
          <p:cNvPr id="69" name="Shape 69"/>
          <p:cNvPicPr preferRelativeResize="0"/>
          <p:nvPr/>
        </p:nvPicPr>
        <p:blipFill rotWithShape="1">
          <a:blip r:embed="rId10">
            <a:alphaModFix/>
          </a:blip>
          <a:srcRect/>
          <a:stretch/>
        </p:blipFill>
        <p:spPr>
          <a:xfrm>
            <a:off x="11290652" y="30729136"/>
            <a:ext cx="1999505" cy="2603704"/>
          </a:xfrm>
          <a:prstGeom prst="rect">
            <a:avLst/>
          </a:prstGeom>
          <a:noFill/>
          <a:ln>
            <a:noFill/>
          </a:ln>
        </p:spPr>
      </p:pic>
      <p:sp>
        <p:nvSpPr>
          <p:cNvPr id="71" name="Shape 71"/>
          <p:cNvSpPr txBox="1"/>
          <p:nvPr/>
        </p:nvSpPr>
        <p:spPr>
          <a:xfrm>
            <a:off x="13314233" y="10062171"/>
            <a:ext cx="8229600" cy="76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Earth Observations</a:t>
            </a:r>
            <a:endParaRPr sz="1400" b="0" i="0" u="none" strike="noStrike" cap="none" dirty="0">
              <a:solidFill>
                <a:srgbClr val="000000"/>
              </a:solidFill>
              <a:latin typeface="Arial"/>
              <a:ea typeface="Arial"/>
              <a:cs typeface="Arial"/>
              <a:sym typeface="Arial"/>
            </a:endParaRPr>
          </a:p>
        </p:txBody>
      </p:sp>
      <p:pic>
        <p:nvPicPr>
          <p:cNvPr id="72" name="Shape 72"/>
          <p:cNvPicPr preferRelativeResize="0"/>
          <p:nvPr/>
        </p:nvPicPr>
        <p:blipFill rotWithShape="1">
          <a:blip r:embed="rId11">
            <a:alphaModFix/>
          </a:blip>
          <a:srcRect/>
          <a:stretch/>
        </p:blipFill>
        <p:spPr>
          <a:xfrm>
            <a:off x="14355143" y="10965076"/>
            <a:ext cx="1645900" cy="1588300"/>
          </a:xfrm>
          <a:prstGeom prst="rect">
            <a:avLst/>
          </a:prstGeom>
          <a:noFill/>
          <a:ln>
            <a:noFill/>
          </a:ln>
        </p:spPr>
      </p:pic>
      <p:pic>
        <p:nvPicPr>
          <p:cNvPr id="73" name="Shape 73"/>
          <p:cNvPicPr preferRelativeResize="0"/>
          <p:nvPr/>
        </p:nvPicPr>
        <p:blipFill rotWithShape="1">
          <a:blip r:embed="rId12">
            <a:alphaModFix/>
          </a:blip>
          <a:srcRect/>
          <a:stretch/>
        </p:blipFill>
        <p:spPr>
          <a:xfrm>
            <a:off x="17629093" y="11082664"/>
            <a:ext cx="1645900" cy="1341408"/>
          </a:xfrm>
          <a:prstGeom prst="rect">
            <a:avLst/>
          </a:prstGeom>
          <a:noFill/>
          <a:ln>
            <a:noFill/>
          </a:ln>
        </p:spPr>
      </p:pic>
      <p:pic>
        <p:nvPicPr>
          <p:cNvPr id="74" name="Shape 74"/>
          <p:cNvPicPr preferRelativeResize="0"/>
          <p:nvPr/>
        </p:nvPicPr>
        <p:blipFill rotWithShape="1">
          <a:blip r:embed="rId13">
            <a:alphaModFix/>
          </a:blip>
          <a:srcRect/>
          <a:stretch/>
        </p:blipFill>
        <p:spPr>
          <a:xfrm>
            <a:off x="24366118" y="11132042"/>
            <a:ext cx="1645900" cy="1242655"/>
          </a:xfrm>
          <a:prstGeom prst="rect">
            <a:avLst/>
          </a:prstGeom>
          <a:noFill/>
          <a:ln>
            <a:noFill/>
          </a:ln>
        </p:spPr>
      </p:pic>
      <p:pic>
        <p:nvPicPr>
          <p:cNvPr id="75" name="Shape 75"/>
          <p:cNvPicPr preferRelativeResize="0"/>
          <p:nvPr/>
        </p:nvPicPr>
        <p:blipFill rotWithShape="1">
          <a:blip r:embed="rId14">
            <a:alphaModFix/>
          </a:blip>
          <a:srcRect/>
          <a:stretch/>
        </p:blipFill>
        <p:spPr>
          <a:xfrm>
            <a:off x="20903030" y="11213304"/>
            <a:ext cx="2057425" cy="1080120"/>
          </a:xfrm>
          <a:prstGeom prst="rect">
            <a:avLst/>
          </a:prstGeom>
          <a:noFill/>
          <a:ln>
            <a:noFill/>
          </a:ln>
        </p:spPr>
      </p:pic>
      <p:sp>
        <p:nvSpPr>
          <p:cNvPr id="76" name="Shape 76"/>
          <p:cNvSpPr txBox="1"/>
          <p:nvPr/>
        </p:nvSpPr>
        <p:spPr>
          <a:xfrm>
            <a:off x="13708791" y="12368382"/>
            <a:ext cx="2775600" cy="81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800" b="0" i="0" u="none" strike="noStrike" cap="none" dirty="0" smtClean="0">
                <a:solidFill>
                  <a:schemeClr val="tx1">
                    <a:lumMod val="75000"/>
                    <a:lumOff val="25000"/>
                  </a:schemeClr>
                </a:solidFill>
                <a:latin typeface="Garamond"/>
                <a:ea typeface="Garamond"/>
                <a:cs typeface="Garamond"/>
                <a:sym typeface="Garamond"/>
              </a:rPr>
              <a:t>Landsat 5 </a:t>
            </a:r>
            <a:r>
              <a:rPr lang="en-US" sz="2800" b="0" i="0" u="none" strike="noStrike" cap="none" dirty="0">
                <a:solidFill>
                  <a:schemeClr val="tx1">
                    <a:lumMod val="75000"/>
                    <a:lumOff val="25000"/>
                  </a:schemeClr>
                </a:solidFill>
                <a:latin typeface="Garamond"/>
                <a:ea typeface="Garamond"/>
                <a:cs typeface="Garamond"/>
                <a:sym typeface="Garamond"/>
              </a:rPr>
              <a:t>TM</a:t>
            </a:r>
            <a:endParaRPr sz="2800" b="0" i="0" u="none" strike="noStrike" cap="none" dirty="0">
              <a:solidFill>
                <a:schemeClr val="tx1">
                  <a:lumMod val="75000"/>
                  <a:lumOff val="25000"/>
                </a:schemeClr>
              </a:solidFill>
              <a:latin typeface="Garamond"/>
              <a:ea typeface="Garamond"/>
              <a:cs typeface="Garamond"/>
              <a:sym typeface="Garamond"/>
            </a:endParaRPr>
          </a:p>
        </p:txBody>
      </p:sp>
      <p:sp>
        <p:nvSpPr>
          <p:cNvPr id="77" name="Shape 77"/>
          <p:cNvSpPr txBox="1"/>
          <p:nvPr/>
        </p:nvSpPr>
        <p:spPr>
          <a:xfrm>
            <a:off x="16814596" y="12353746"/>
            <a:ext cx="3096000" cy="79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800" b="0" i="0" u="none" strike="noStrike" cap="none" dirty="0" smtClean="0">
                <a:solidFill>
                  <a:schemeClr val="tx1">
                    <a:lumMod val="75000"/>
                    <a:lumOff val="25000"/>
                  </a:schemeClr>
                </a:solidFill>
                <a:latin typeface="Garamond"/>
                <a:ea typeface="Garamond"/>
                <a:cs typeface="Garamond"/>
                <a:sym typeface="Garamond"/>
              </a:rPr>
              <a:t>Landsat 8 </a:t>
            </a:r>
            <a:r>
              <a:rPr lang="en-US" sz="2800" b="0" i="0" u="none" strike="noStrike" cap="none" dirty="0">
                <a:solidFill>
                  <a:schemeClr val="tx1">
                    <a:lumMod val="75000"/>
                    <a:lumOff val="25000"/>
                  </a:schemeClr>
                </a:solidFill>
                <a:latin typeface="Garamond"/>
                <a:ea typeface="Garamond"/>
                <a:cs typeface="Garamond"/>
                <a:sym typeface="Garamond"/>
              </a:rPr>
              <a:t>OLI</a:t>
            </a:r>
            <a:endParaRPr sz="2800" b="0" i="0" u="none" strike="noStrike" cap="none" dirty="0">
              <a:solidFill>
                <a:schemeClr val="tx1">
                  <a:lumMod val="75000"/>
                  <a:lumOff val="25000"/>
                </a:schemeClr>
              </a:solidFill>
              <a:latin typeface="Garamond"/>
              <a:ea typeface="Garamond"/>
              <a:cs typeface="Garamond"/>
              <a:sym typeface="Garamond"/>
            </a:endParaRPr>
          </a:p>
        </p:txBody>
      </p:sp>
      <p:sp>
        <p:nvSpPr>
          <p:cNvPr id="78" name="Shape 78"/>
          <p:cNvSpPr txBox="1"/>
          <p:nvPr/>
        </p:nvSpPr>
        <p:spPr>
          <a:xfrm>
            <a:off x="19608491" y="12358156"/>
            <a:ext cx="4286100" cy="108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800" b="0" i="0" u="none" strike="noStrike" cap="none" dirty="0">
                <a:solidFill>
                  <a:schemeClr val="tx1">
                    <a:lumMod val="75000"/>
                    <a:lumOff val="25000"/>
                  </a:schemeClr>
                </a:solidFill>
                <a:latin typeface="Garamond"/>
                <a:ea typeface="Garamond"/>
                <a:cs typeface="Garamond"/>
                <a:sym typeface="Garamond"/>
              </a:rPr>
              <a:t>Aqua </a:t>
            </a:r>
            <a:r>
              <a:rPr lang="en-US" sz="2800" b="0" i="0" u="none" strike="noStrike" cap="none" dirty="0" smtClean="0">
                <a:solidFill>
                  <a:schemeClr val="tx1">
                    <a:lumMod val="75000"/>
                    <a:lumOff val="25000"/>
                  </a:schemeClr>
                </a:solidFill>
                <a:latin typeface="Garamond"/>
                <a:ea typeface="Garamond"/>
                <a:cs typeface="Garamond"/>
                <a:sym typeface="Garamond"/>
              </a:rPr>
              <a:t>MODIS</a:t>
            </a:r>
            <a:endParaRPr sz="2800" b="0" i="0" u="none" strike="noStrike" cap="none" dirty="0">
              <a:solidFill>
                <a:schemeClr val="tx1">
                  <a:lumMod val="75000"/>
                  <a:lumOff val="25000"/>
                </a:schemeClr>
              </a:solidFill>
              <a:latin typeface="Garamond"/>
              <a:ea typeface="Garamond"/>
              <a:cs typeface="Garamond"/>
              <a:sym typeface="Garamond"/>
            </a:endParaRPr>
          </a:p>
        </p:txBody>
      </p:sp>
      <p:sp>
        <p:nvSpPr>
          <p:cNvPr id="79" name="Shape 79"/>
          <p:cNvSpPr txBox="1"/>
          <p:nvPr/>
        </p:nvSpPr>
        <p:spPr>
          <a:xfrm>
            <a:off x="24063226" y="12353746"/>
            <a:ext cx="2650268" cy="11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800" b="0" i="0" u="none" strike="noStrike" cap="none" dirty="0">
                <a:solidFill>
                  <a:schemeClr val="tx1">
                    <a:lumMod val="75000"/>
                    <a:lumOff val="25000"/>
                  </a:schemeClr>
                </a:solidFill>
                <a:latin typeface="Garamond"/>
                <a:ea typeface="Garamond"/>
                <a:cs typeface="Garamond"/>
                <a:sym typeface="Garamond"/>
              </a:rPr>
              <a:t>Terra </a:t>
            </a:r>
            <a:r>
              <a:rPr lang="en-US" sz="2800" b="0" i="0" u="none" strike="noStrike" cap="none" dirty="0" smtClean="0">
                <a:solidFill>
                  <a:schemeClr val="tx1">
                    <a:lumMod val="75000"/>
                    <a:lumOff val="25000"/>
                  </a:schemeClr>
                </a:solidFill>
                <a:latin typeface="Garamond"/>
                <a:ea typeface="Garamond"/>
                <a:cs typeface="Garamond"/>
                <a:sym typeface="Garamond"/>
              </a:rPr>
              <a:t>MODIS</a:t>
            </a:r>
            <a:endParaRPr sz="2800" b="0" i="0" u="none" strike="noStrike" cap="none" dirty="0">
              <a:solidFill>
                <a:schemeClr val="tx1">
                  <a:lumMod val="75000"/>
                  <a:lumOff val="25000"/>
                </a:schemeClr>
              </a:solidFill>
              <a:latin typeface="Garamond"/>
              <a:ea typeface="Garamond"/>
              <a:cs typeface="Garamond"/>
              <a:sym typeface="Garamond"/>
            </a:endParaRPr>
          </a:p>
        </p:txBody>
      </p:sp>
      <p:grpSp>
        <p:nvGrpSpPr>
          <p:cNvPr id="80" name="Shape 80"/>
          <p:cNvGrpSpPr/>
          <p:nvPr/>
        </p:nvGrpSpPr>
        <p:grpSpPr>
          <a:xfrm>
            <a:off x="12070704" y="13003744"/>
            <a:ext cx="13824005" cy="5765768"/>
            <a:chOff x="14615945" y="9986115"/>
            <a:chExt cx="11412265" cy="5071524"/>
          </a:xfrm>
        </p:grpSpPr>
        <p:sp>
          <p:nvSpPr>
            <p:cNvPr id="81" name="Shape 81"/>
            <p:cNvSpPr txBox="1"/>
            <p:nvPr/>
          </p:nvSpPr>
          <p:spPr>
            <a:xfrm>
              <a:off x="14643413" y="9986115"/>
              <a:ext cx="4021571"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800" b="1" i="0" u="none" strike="noStrike" cap="none" dirty="0">
                  <a:solidFill>
                    <a:srgbClr val="389CC4"/>
                  </a:solidFill>
                  <a:latin typeface="Century Gothic"/>
                  <a:ea typeface="Century Gothic"/>
                  <a:cs typeface="Century Gothic"/>
                  <a:sym typeface="Century Gothic"/>
                </a:rPr>
                <a:t>Methodology</a:t>
              </a:r>
              <a:endParaRPr sz="1600" b="0" i="0" u="none" strike="noStrike" cap="none" dirty="0">
                <a:solidFill>
                  <a:srgbClr val="000000"/>
                </a:solidFill>
                <a:latin typeface="Arial"/>
                <a:ea typeface="Arial"/>
                <a:cs typeface="Arial"/>
                <a:sym typeface="Arial"/>
              </a:endParaRPr>
            </a:p>
          </p:txBody>
        </p:sp>
        <p:grpSp>
          <p:nvGrpSpPr>
            <p:cNvPr id="82" name="Shape 82"/>
            <p:cNvGrpSpPr/>
            <p:nvPr/>
          </p:nvGrpSpPr>
          <p:grpSpPr>
            <a:xfrm>
              <a:off x="14615945" y="10309275"/>
              <a:ext cx="11412265" cy="4748364"/>
              <a:chOff x="618361" y="716947"/>
              <a:chExt cx="10425010" cy="4509796"/>
            </a:xfrm>
          </p:grpSpPr>
          <p:grpSp>
            <p:nvGrpSpPr>
              <p:cNvPr id="83" name="Shape 83"/>
              <p:cNvGrpSpPr/>
              <p:nvPr/>
            </p:nvGrpSpPr>
            <p:grpSpPr>
              <a:xfrm>
                <a:off x="618361" y="1015950"/>
                <a:ext cx="5862364" cy="4210793"/>
                <a:chOff x="618361" y="1015950"/>
                <a:chExt cx="5862364" cy="4210793"/>
              </a:xfrm>
            </p:grpSpPr>
            <p:grpSp>
              <p:nvGrpSpPr>
                <p:cNvPr id="84" name="Shape 84"/>
                <p:cNvGrpSpPr/>
                <p:nvPr/>
              </p:nvGrpSpPr>
              <p:grpSpPr>
                <a:xfrm>
                  <a:off x="618361" y="2573619"/>
                  <a:ext cx="3744277" cy="2653124"/>
                  <a:chOff x="618361" y="2573619"/>
                  <a:chExt cx="3744277" cy="2653124"/>
                </a:xfrm>
              </p:grpSpPr>
              <p:grpSp>
                <p:nvGrpSpPr>
                  <p:cNvPr id="85" name="Shape 85"/>
                  <p:cNvGrpSpPr/>
                  <p:nvPr/>
                </p:nvGrpSpPr>
                <p:grpSpPr>
                  <a:xfrm>
                    <a:off x="2176229" y="2690360"/>
                    <a:ext cx="2186409" cy="896939"/>
                    <a:chOff x="3986243" y="2714606"/>
                    <a:chExt cx="1771090" cy="587002"/>
                  </a:xfrm>
                </p:grpSpPr>
                <p:sp>
                  <p:nvSpPr>
                    <p:cNvPr id="86" name="Shape 86"/>
                    <p:cNvSpPr/>
                    <p:nvPr/>
                  </p:nvSpPr>
                  <p:spPr>
                    <a:xfrm>
                      <a:off x="3986243" y="2714606"/>
                      <a:ext cx="1734221" cy="581100"/>
                    </a:xfrm>
                    <a:prstGeom prst="rightArrow">
                      <a:avLst>
                        <a:gd name="adj1" fmla="val 50000"/>
                        <a:gd name="adj2" fmla="val 50000"/>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rgbClr val="000000"/>
                        </a:solidFill>
                        <a:latin typeface="Century Gothic"/>
                        <a:ea typeface="Century Gothic"/>
                        <a:cs typeface="Century Gothic"/>
                        <a:sym typeface="Century Gothic"/>
                      </a:endParaRPr>
                    </a:p>
                  </p:txBody>
                </p:sp>
                <p:sp>
                  <p:nvSpPr>
                    <p:cNvPr id="87" name="Shape 87"/>
                    <p:cNvSpPr txBox="1"/>
                    <p:nvPr/>
                  </p:nvSpPr>
                  <p:spPr>
                    <a:xfrm>
                      <a:off x="4216533" y="2882508"/>
                      <a:ext cx="1540800" cy="41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NDVI, MSAVI2</a:t>
                      </a:r>
                      <a:endParaRPr sz="2400" b="1" i="0" u="none" strike="noStrike" cap="none" dirty="0">
                        <a:solidFill>
                          <a:srgbClr val="000000"/>
                        </a:solidFill>
                        <a:latin typeface="Garamond"/>
                        <a:ea typeface="Garamond"/>
                        <a:cs typeface="Garamond"/>
                        <a:sym typeface="Garamond"/>
                      </a:endParaRPr>
                    </a:p>
                  </p:txBody>
                </p:sp>
              </p:grpSp>
              <p:grpSp>
                <p:nvGrpSpPr>
                  <p:cNvPr id="88" name="Shape 88"/>
                  <p:cNvGrpSpPr/>
                  <p:nvPr/>
                </p:nvGrpSpPr>
                <p:grpSpPr>
                  <a:xfrm>
                    <a:off x="618361" y="2573619"/>
                    <a:ext cx="1557868" cy="2653124"/>
                    <a:chOff x="694561" y="2116419"/>
                    <a:chExt cx="1557868" cy="2653124"/>
                  </a:xfrm>
                </p:grpSpPr>
                <p:sp>
                  <p:nvSpPr>
                    <p:cNvPr id="89" name="Shape 89"/>
                    <p:cNvSpPr/>
                    <p:nvPr/>
                  </p:nvSpPr>
                  <p:spPr>
                    <a:xfrm>
                      <a:off x="712229" y="2116419"/>
                      <a:ext cx="1540200" cy="11061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Landsat,</a:t>
                      </a:r>
                      <a:endParaRPr sz="2400" b="1" i="0" u="none" strike="noStrike" cap="none" dirty="0">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MODIS</a:t>
                      </a:r>
                      <a:endParaRPr sz="2400" b="1" i="0" u="none" strike="noStrike" cap="none" dirty="0">
                        <a:solidFill>
                          <a:srgbClr val="000000"/>
                        </a:solidFill>
                        <a:latin typeface="Garamond"/>
                        <a:ea typeface="Garamond"/>
                        <a:cs typeface="Garamond"/>
                        <a:sym typeface="Garamond"/>
                      </a:endParaRPr>
                    </a:p>
                  </p:txBody>
                </p:sp>
                <p:sp>
                  <p:nvSpPr>
                    <p:cNvPr id="90" name="Shape 90"/>
                    <p:cNvSpPr/>
                    <p:nvPr/>
                  </p:nvSpPr>
                  <p:spPr>
                    <a:xfrm>
                      <a:off x="694561" y="3663443"/>
                      <a:ext cx="1540200" cy="11061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rgbClr val="000000"/>
                        </a:solidFill>
                        <a:latin typeface="Century Gothic"/>
                        <a:ea typeface="Century Gothic"/>
                        <a:cs typeface="Century Gothic"/>
                        <a:sym typeface="Century Gothic"/>
                      </a:endParaRPr>
                    </a:p>
                  </p:txBody>
                </p:sp>
                <p:sp>
                  <p:nvSpPr>
                    <p:cNvPr id="91" name="Shape 91"/>
                    <p:cNvSpPr txBox="1"/>
                    <p:nvPr/>
                  </p:nvSpPr>
                  <p:spPr>
                    <a:xfrm>
                      <a:off x="788625" y="4020092"/>
                      <a:ext cx="1352100" cy="64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GPM</a:t>
                      </a:r>
                      <a:endParaRPr sz="2400" b="1" i="0" u="none" strike="noStrike" cap="none" dirty="0">
                        <a:solidFill>
                          <a:srgbClr val="000000"/>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800"/>
                        <a:buFont typeface="Arial"/>
                        <a:buNone/>
                      </a:pPr>
                      <a:endParaRPr sz="2000" b="0" i="0" u="none" strike="noStrike" cap="none" dirty="0">
                        <a:solidFill>
                          <a:srgbClr val="000000"/>
                        </a:solidFill>
                        <a:latin typeface="Century Gothic"/>
                        <a:ea typeface="Century Gothic"/>
                        <a:cs typeface="Century Gothic"/>
                        <a:sym typeface="Century Gothic"/>
                      </a:endParaRPr>
                    </a:p>
                  </p:txBody>
                </p:sp>
              </p:grpSp>
              <p:grpSp>
                <p:nvGrpSpPr>
                  <p:cNvPr id="92" name="Shape 92"/>
                  <p:cNvGrpSpPr/>
                  <p:nvPr/>
                </p:nvGrpSpPr>
                <p:grpSpPr>
                  <a:xfrm>
                    <a:off x="2158560" y="4229752"/>
                    <a:ext cx="2158566" cy="899687"/>
                    <a:chOff x="1270505" y="3130177"/>
                    <a:chExt cx="1748534" cy="588800"/>
                  </a:xfrm>
                </p:grpSpPr>
                <p:sp>
                  <p:nvSpPr>
                    <p:cNvPr id="93" name="Shape 93"/>
                    <p:cNvSpPr/>
                    <p:nvPr/>
                  </p:nvSpPr>
                  <p:spPr>
                    <a:xfrm>
                      <a:off x="1270505" y="3130177"/>
                      <a:ext cx="1748534" cy="581100"/>
                    </a:xfrm>
                    <a:prstGeom prst="rightArrow">
                      <a:avLst>
                        <a:gd name="adj1" fmla="val 50000"/>
                        <a:gd name="adj2"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rgbClr val="000000"/>
                        </a:solidFill>
                        <a:latin typeface="Century Gothic"/>
                        <a:ea typeface="Century Gothic"/>
                        <a:cs typeface="Century Gothic"/>
                        <a:sym typeface="Century Gothic"/>
                      </a:endParaRPr>
                    </a:p>
                  </p:txBody>
                </p:sp>
                <p:sp>
                  <p:nvSpPr>
                    <p:cNvPr id="94" name="Shape 94"/>
                    <p:cNvSpPr txBox="1"/>
                    <p:nvPr/>
                  </p:nvSpPr>
                  <p:spPr>
                    <a:xfrm>
                      <a:off x="1454953" y="3299877"/>
                      <a:ext cx="1278221" cy="41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Precipitation</a:t>
                      </a:r>
                      <a:endParaRPr sz="2400" b="1" i="0" u="none" strike="noStrike" cap="none" dirty="0">
                        <a:solidFill>
                          <a:srgbClr val="000000"/>
                        </a:solidFill>
                        <a:latin typeface="Garamond"/>
                        <a:ea typeface="Garamond"/>
                        <a:cs typeface="Garamond"/>
                        <a:sym typeface="Garamond"/>
                      </a:endParaRPr>
                    </a:p>
                  </p:txBody>
                </p:sp>
              </p:grpSp>
            </p:grpSp>
            <p:sp>
              <p:nvSpPr>
                <p:cNvPr id="95" name="Shape 95"/>
                <p:cNvSpPr/>
                <p:nvPr/>
              </p:nvSpPr>
              <p:spPr>
                <a:xfrm>
                  <a:off x="4442825" y="1015950"/>
                  <a:ext cx="1912200" cy="11061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Bighorn Sheep Distributions</a:t>
                  </a:r>
                  <a:endParaRPr sz="2400" b="1" i="0" u="none" strike="noStrike" cap="none" dirty="0">
                    <a:solidFill>
                      <a:srgbClr val="000000"/>
                    </a:solidFill>
                    <a:latin typeface="Garamond"/>
                    <a:ea typeface="Garamond"/>
                    <a:cs typeface="Garamond"/>
                    <a:sym typeface="Garamond"/>
                  </a:endParaRPr>
                </a:p>
              </p:txBody>
            </p:sp>
            <p:sp>
              <p:nvSpPr>
                <p:cNvPr id="96" name="Shape 96"/>
                <p:cNvSpPr/>
                <p:nvPr/>
              </p:nvSpPr>
              <p:spPr>
                <a:xfrm>
                  <a:off x="4317125" y="2506650"/>
                  <a:ext cx="2163600" cy="2718300"/>
                </a:xfrm>
                <a:prstGeom prst="roundRect">
                  <a:avLst>
                    <a:gd name="adj" fmla="val 16667"/>
                  </a:avLst>
                </a:prstGeom>
                <a:solidFill>
                  <a:srgbClr val="FFF2CC">
                    <a:alpha val="87843"/>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400" b="1" i="0" u="none" strike="noStrike" cap="none" dirty="0">
                      <a:solidFill>
                        <a:srgbClr val="000000"/>
                      </a:solidFill>
                      <a:latin typeface="Garamond"/>
                      <a:ea typeface="Garamond"/>
                      <a:cs typeface="Garamond"/>
                      <a:sym typeface="Garamond"/>
                    </a:rPr>
                    <a:t>Zonal Statistics</a:t>
                  </a:r>
                  <a:endParaRPr sz="2400" b="1" i="0" u="none" strike="noStrike" cap="none" dirty="0">
                    <a:solidFill>
                      <a:srgbClr val="000000"/>
                    </a:solidFill>
                    <a:latin typeface="Garamond"/>
                    <a:ea typeface="Garamond"/>
                    <a:cs typeface="Garamond"/>
                    <a:sym typeface="Garamond"/>
                  </a:endParaRPr>
                </a:p>
              </p:txBody>
            </p:sp>
            <p:sp>
              <p:nvSpPr>
                <p:cNvPr id="97" name="Shape 97"/>
                <p:cNvSpPr/>
                <p:nvPr/>
              </p:nvSpPr>
              <p:spPr>
                <a:xfrm>
                  <a:off x="5149825" y="2113373"/>
                  <a:ext cx="464100" cy="391274"/>
                </a:xfrm>
                <a:prstGeom prst="downArrow">
                  <a:avLst>
                    <a:gd name="adj1" fmla="val 50000"/>
                    <a:gd name="adj2" fmla="val 50000"/>
                  </a:avLst>
                </a:prstGeom>
                <a:solidFill>
                  <a:srgbClr val="FFF2CC"/>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Arial"/>
                    <a:ea typeface="Arial"/>
                    <a:cs typeface="Arial"/>
                    <a:sym typeface="Arial"/>
                  </a:endParaRPr>
                </a:p>
              </p:txBody>
            </p:sp>
          </p:grpSp>
          <p:sp>
            <p:nvSpPr>
              <p:cNvPr id="98" name="Shape 98"/>
              <p:cNvSpPr/>
              <p:nvPr/>
            </p:nvSpPr>
            <p:spPr>
              <a:xfrm>
                <a:off x="6355025" y="1126939"/>
                <a:ext cx="2208846" cy="888000"/>
              </a:xfrm>
              <a:prstGeom prst="rightArrow">
                <a:avLst>
                  <a:gd name="adj1" fmla="val 50000"/>
                  <a:gd name="adj2" fmla="val 50000"/>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rgbClr val="000000"/>
                  </a:solidFill>
                  <a:latin typeface="Century Gothic"/>
                  <a:ea typeface="Century Gothic"/>
                  <a:cs typeface="Century Gothic"/>
                  <a:sym typeface="Century Gothic"/>
                </a:endParaRPr>
              </a:p>
            </p:txBody>
          </p:sp>
          <p:grpSp>
            <p:nvGrpSpPr>
              <p:cNvPr id="99" name="Shape 99"/>
              <p:cNvGrpSpPr/>
              <p:nvPr/>
            </p:nvGrpSpPr>
            <p:grpSpPr>
              <a:xfrm>
                <a:off x="8549501" y="716947"/>
                <a:ext cx="2493870" cy="4267403"/>
                <a:chOff x="8549501" y="716947"/>
                <a:chExt cx="2493870" cy="4267403"/>
              </a:xfrm>
            </p:grpSpPr>
            <p:sp>
              <p:nvSpPr>
                <p:cNvPr id="100" name="Shape 100"/>
                <p:cNvSpPr/>
                <p:nvPr/>
              </p:nvSpPr>
              <p:spPr>
                <a:xfrm>
                  <a:off x="8563871" y="716947"/>
                  <a:ext cx="2479500" cy="1787700"/>
                </a:xfrm>
                <a:prstGeom prst="roundRect">
                  <a:avLst>
                    <a:gd name="adj" fmla="val 16667"/>
                  </a:avLst>
                </a:prstGeom>
                <a:solidFill>
                  <a:srgbClr val="FCE5CD"/>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Distribution Vegetation Regression</a:t>
                  </a:r>
                  <a:endParaRPr sz="2400" b="1" i="0" u="none" strike="noStrike" cap="none" dirty="0">
                    <a:solidFill>
                      <a:srgbClr val="000000"/>
                    </a:solidFill>
                    <a:latin typeface="Garamond"/>
                    <a:ea typeface="Garamond"/>
                    <a:cs typeface="Garamond"/>
                    <a:sym typeface="Garamond"/>
                  </a:endParaRPr>
                </a:p>
              </p:txBody>
            </p:sp>
            <p:sp>
              <p:nvSpPr>
                <p:cNvPr id="101" name="Shape 101"/>
                <p:cNvSpPr/>
                <p:nvPr/>
              </p:nvSpPr>
              <p:spPr>
                <a:xfrm>
                  <a:off x="8549501" y="3196650"/>
                  <a:ext cx="2479500" cy="1787700"/>
                </a:xfrm>
                <a:prstGeom prst="roundRect">
                  <a:avLst>
                    <a:gd name="adj" fmla="val 16667"/>
                  </a:avLst>
                </a:prstGeom>
                <a:solidFill>
                  <a:srgbClr val="D9D2E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Precipitation Impact on Vegetation</a:t>
                  </a:r>
                  <a:endParaRPr sz="2400" b="1" i="0" u="none" strike="noStrike" cap="none" dirty="0">
                    <a:solidFill>
                      <a:srgbClr val="000000"/>
                    </a:solidFill>
                    <a:latin typeface="Garamond"/>
                    <a:ea typeface="Garamond"/>
                    <a:cs typeface="Garamond"/>
                    <a:sym typeface="Garamond"/>
                  </a:endParaRPr>
                </a:p>
              </p:txBody>
            </p:sp>
          </p:grpSp>
        </p:grpSp>
      </p:grpSp>
      <p:pic>
        <p:nvPicPr>
          <p:cNvPr id="104" name="Shape 104"/>
          <p:cNvPicPr preferRelativeResize="0"/>
          <p:nvPr/>
        </p:nvPicPr>
        <p:blipFill rotWithShape="1">
          <a:blip r:embed="rId15">
            <a:alphaModFix/>
          </a:blip>
          <a:srcRect/>
          <a:stretch/>
        </p:blipFill>
        <p:spPr>
          <a:xfrm>
            <a:off x="1138088" y="19291456"/>
            <a:ext cx="6819483" cy="6125977"/>
          </a:xfrm>
          <a:prstGeom prst="rect">
            <a:avLst/>
          </a:prstGeom>
          <a:noFill/>
          <a:ln>
            <a:noFill/>
          </a:ln>
        </p:spPr>
      </p:pic>
      <p:pic>
        <p:nvPicPr>
          <p:cNvPr id="105" name="Shape 105"/>
          <p:cNvPicPr preferRelativeResize="0"/>
          <p:nvPr/>
        </p:nvPicPr>
        <p:blipFill rotWithShape="1">
          <a:blip r:embed="rId16">
            <a:alphaModFix/>
          </a:blip>
          <a:srcRect/>
          <a:stretch/>
        </p:blipFill>
        <p:spPr>
          <a:xfrm>
            <a:off x="8080823" y="19523431"/>
            <a:ext cx="1749007" cy="3294697"/>
          </a:xfrm>
          <a:prstGeom prst="rect">
            <a:avLst/>
          </a:prstGeom>
          <a:noFill/>
          <a:ln>
            <a:noFill/>
          </a:ln>
        </p:spPr>
      </p:pic>
      <p:pic>
        <p:nvPicPr>
          <p:cNvPr id="106" name="Shape 106"/>
          <p:cNvPicPr preferRelativeResize="0"/>
          <p:nvPr/>
        </p:nvPicPr>
        <p:blipFill rotWithShape="1">
          <a:blip r:embed="rId17">
            <a:alphaModFix/>
          </a:blip>
          <a:srcRect/>
          <a:stretch/>
        </p:blipFill>
        <p:spPr>
          <a:xfrm>
            <a:off x="1281282" y="24763181"/>
            <a:ext cx="2779630" cy="529555"/>
          </a:xfrm>
          <a:prstGeom prst="rect">
            <a:avLst/>
          </a:prstGeom>
          <a:noFill/>
          <a:ln>
            <a:noFill/>
          </a:ln>
        </p:spPr>
      </p:pic>
      <p:pic>
        <p:nvPicPr>
          <p:cNvPr id="107" name="Shape 107"/>
          <p:cNvPicPr preferRelativeResize="0"/>
          <p:nvPr/>
        </p:nvPicPr>
        <p:blipFill rotWithShape="1">
          <a:blip r:embed="rId18">
            <a:alphaModFix/>
          </a:blip>
          <a:srcRect/>
          <a:stretch/>
        </p:blipFill>
        <p:spPr>
          <a:xfrm>
            <a:off x="8146179" y="23560902"/>
            <a:ext cx="809147" cy="1610361"/>
          </a:xfrm>
          <a:prstGeom prst="rect">
            <a:avLst/>
          </a:prstGeom>
          <a:noFill/>
          <a:ln>
            <a:noFill/>
          </a:ln>
        </p:spPr>
      </p:pic>
      <p:sp>
        <p:nvSpPr>
          <p:cNvPr id="108" name="Shape 108"/>
          <p:cNvSpPr txBox="1"/>
          <p:nvPr/>
        </p:nvSpPr>
        <p:spPr>
          <a:xfrm>
            <a:off x="1178309" y="18747797"/>
            <a:ext cx="6902513"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Garamond"/>
                <a:ea typeface="Garamond"/>
                <a:cs typeface="Garamond"/>
                <a:sym typeface="Garamond"/>
              </a:rPr>
              <a:t>Mean Oct. – May NDVI, Marble Mtns., 2013 - 2017</a:t>
            </a:r>
            <a:endParaRPr/>
          </a:p>
        </p:txBody>
      </p:sp>
      <p:sp>
        <p:nvSpPr>
          <p:cNvPr id="110" name="Shape 110"/>
          <p:cNvSpPr txBox="1"/>
          <p:nvPr/>
        </p:nvSpPr>
        <p:spPr>
          <a:xfrm>
            <a:off x="9722011" y="25670281"/>
            <a:ext cx="786247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chemeClr val="tx1">
                    <a:lumMod val="75000"/>
                    <a:lumOff val="25000"/>
                  </a:schemeClr>
                </a:solidFill>
                <a:latin typeface="Garamond"/>
                <a:ea typeface="Garamond"/>
                <a:cs typeface="Garamond"/>
                <a:sym typeface="Garamond"/>
              </a:rPr>
              <a:t>Fig 2: </a:t>
            </a:r>
            <a:r>
              <a:rPr lang="en-US" sz="1800" b="0" i="0" u="none" strike="noStrike" cap="none" dirty="0">
                <a:solidFill>
                  <a:schemeClr val="tx1">
                    <a:lumMod val="75000"/>
                    <a:lumOff val="25000"/>
                  </a:schemeClr>
                </a:solidFill>
                <a:latin typeface="Garamond"/>
                <a:ea typeface="Garamond"/>
                <a:cs typeface="Garamond"/>
                <a:sym typeface="Garamond"/>
              </a:rPr>
              <a:t>Low ranges were demonstrated between different utilization levels in the Marble Mountains, though more selective intervals were often the greatest.</a:t>
            </a:r>
            <a:endParaRPr sz="1800" b="1" i="0" u="none" strike="noStrike" cap="none" dirty="0">
              <a:solidFill>
                <a:schemeClr val="tx1">
                  <a:lumMod val="75000"/>
                  <a:lumOff val="25000"/>
                </a:schemeClr>
              </a:solidFill>
              <a:latin typeface="Garamond"/>
              <a:ea typeface="Garamond"/>
              <a:cs typeface="Garamond"/>
              <a:sym typeface="Garamond"/>
            </a:endParaRPr>
          </a:p>
        </p:txBody>
      </p:sp>
      <p:sp>
        <p:nvSpPr>
          <p:cNvPr id="111" name="Shape 111"/>
          <p:cNvSpPr txBox="1"/>
          <p:nvPr/>
        </p:nvSpPr>
        <p:spPr>
          <a:xfrm>
            <a:off x="17955708" y="25670281"/>
            <a:ext cx="824752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chemeClr val="tx1">
                    <a:lumMod val="75000"/>
                    <a:lumOff val="25000"/>
                  </a:schemeClr>
                </a:solidFill>
                <a:latin typeface="Garamond"/>
                <a:ea typeface="Garamond"/>
                <a:cs typeface="Garamond"/>
                <a:sym typeface="Garamond"/>
              </a:rPr>
              <a:t>Fig 3: </a:t>
            </a:r>
            <a:r>
              <a:rPr lang="en-US" sz="1800" b="0" i="0" u="none" strike="noStrike" cap="none" dirty="0">
                <a:solidFill>
                  <a:schemeClr val="tx1">
                    <a:lumMod val="75000"/>
                    <a:lumOff val="25000"/>
                  </a:schemeClr>
                </a:solidFill>
                <a:latin typeface="Garamond"/>
                <a:ea typeface="Garamond"/>
                <a:cs typeface="Garamond"/>
                <a:sym typeface="Garamond"/>
              </a:rPr>
              <a:t>Though cloud interference created gaps in temporal coverage, rain events often preceded spikes in NDVI while dry spells preceded drops in the data. </a:t>
            </a:r>
            <a:endParaRPr sz="1800" b="1" i="0" u="none" strike="noStrike" cap="none" dirty="0">
              <a:solidFill>
                <a:schemeClr val="tx1">
                  <a:lumMod val="75000"/>
                  <a:lumOff val="25000"/>
                </a:schemeClr>
              </a:solidFill>
              <a:latin typeface="Garamond"/>
              <a:ea typeface="Garamond"/>
              <a:cs typeface="Garamond"/>
              <a:sym typeface="Garamond"/>
            </a:endParaRPr>
          </a:p>
        </p:txBody>
      </p:sp>
      <p:sp>
        <p:nvSpPr>
          <p:cNvPr id="112" name="Shape 112"/>
          <p:cNvSpPr txBox="1"/>
          <p:nvPr/>
        </p:nvSpPr>
        <p:spPr>
          <a:xfrm>
            <a:off x="1138088" y="25670281"/>
            <a:ext cx="8133181"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chemeClr val="tx1">
                    <a:lumMod val="75000"/>
                    <a:lumOff val="25000"/>
                  </a:schemeClr>
                </a:solidFill>
                <a:latin typeface="Garamond"/>
                <a:ea typeface="Garamond"/>
                <a:cs typeface="Garamond"/>
                <a:sym typeface="Garamond"/>
              </a:rPr>
              <a:t>Fig 1: </a:t>
            </a:r>
            <a:r>
              <a:rPr lang="en-US" sz="1800" b="0" i="0" u="none" strike="noStrike" cap="none" dirty="0">
                <a:solidFill>
                  <a:schemeClr val="tx1">
                    <a:lumMod val="75000"/>
                    <a:lumOff val="25000"/>
                  </a:schemeClr>
                </a:solidFill>
                <a:latin typeface="Garamond"/>
                <a:ea typeface="Garamond"/>
                <a:cs typeface="Garamond"/>
                <a:sym typeface="Garamond"/>
              </a:rPr>
              <a:t>Mean NDVI values from winter seasons (Oct – May) from 2013-2017. Measures for south-facing slopes and exposed areas predominantly exhibit values approaching the soil line (0). Means were generally </a:t>
            </a:r>
            <a:r>
              <a:rPr lang="en-US" sz="1800" dirty="0">
                <a:solidFill>
                  <a:schemeClr val="tx1">
                    <a:lumMod val="75000"/>
                    <a:lumOff val="25000"/>
                  </a:schemeClr>
                </a:solidFill>
                <a:latin typeface="Garamond"/>
                <a:ea typeface="Garamond"/>
                <a:cs typeface="Garamond"/>
                <a:sym typeface="Garamond"/>
              </a:rPr>
              <a:t>greater</a:t>
            </a:r>
            <a:r>
              <a:rPr lang="en-US" sz="1800" b="0" i="0" u="none" strike="noStrike" cap="none" dirty="0">
                <a:solidFill>
                  <a:schemeClr val="tx1">
                    <a:lumMod val="75000"/>
                    <a:lumOff val="25000"/>
                  </a:schemeClr>
                </a:solidFill>
                <a:latin typeface="Garamond"/>
                <a:ea typeface="Garamond"/>
                <a:cs typeface="Garamond"/>
                <a:sym typeface="Garamond"/>
              </a:rPr>
              <a:t> at higher elevations within the study areas.</a:t>
            </a:r>
            <a:endParaRPr sz="1800" b="1" i="0" u="none" strike="noStrike" cap="none" dirty="0">
              <a:solidFill>
                <a:schemeClr val="tx1">
                  <a:lumMod val="75000"/>
                  <a:lumOff val="25000"/>
                </a:schemeClr>
              </a:solidFill>
              <a:latin typeface="Garamond"/>
              <a:ea typeface="Garamond"/>
              <a:cs typeface="Garamond"/>
              <a:sym typeface="Garamond"/>
            </a:endParaRPr>
          </a:p>
        </p:txBody>
      </p:sp>
      <p:sp>
        <p:nvSpPr>
          <p:cNvPr id="113" name="Shape 113"/>
          <p:cNvSpPr/>
          <p:nvPr/>
        </p:nvSpPr>
        <p:spPr>
          <a:xfrm>
            <a:off x="19844447" y="17001274"/>
            <a:ext cx="2743286" cy="1062871"/>
          </a:xfrm>
          <a:prstGeom prst="rightArrow">
            <a:avLst>
              <a:gd name="adj1" fmla="val 50000"/>
              <a:gd name="adj2" fmla="val 50000"/>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114" name="Shape 114"/>
          <p:cNvSpPr txBox="1"/>
          <p:nvPr/>
        </p:nvSpPr>
        <p:spPr>
          <a:xfrm>
            <a:off x="19910596" y="17271856"/>
            <a:ext cx="2395786" cy="76656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Garamond"/>
                <a:ea typeface="Garamond"/>
                <a:cs typeface="Garamond"/>
                <a:sym typeface="Garamond"/>
              </a:rPr>
              <a:t>Processed Data</a:t>
            </a:r>
            <a:endParaRPr sz="2400" b="1" i="0" u="none" strike="noStrike" cap="none" dirty="0">
              <a:solidFill>
                <a:srgbClr val="000000"/>
              </a:solidFill>
              <a:latin typeface="Garamond"/>
              <a:ea typeface="Garamond"/>
              <a:cs typeface="Garamond"/>
              <a:sym typeface="Garamond"/>
            </a:endParaRPr>
          </a:p>
        </p:txBody>
      </p:sp>
      <p:sp>
        <p:nvSpPr>
          <p:cNvPr id="116" name="Shape 116"/>
          <p:cNvSpPr/>
          <p:nvPr/>
        </p:nvSpPr>
        <p:spPr>
          <a:xfrm>
            <a:off x="13201900" y="25296425"/>
            <a:ext cx="1999500" cy="134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21635925" y="25276775"/>
            <a:ext cx="2427300" cy="209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icture 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22012" y="19037843"/>
            <a:ext cx="7862477" cy="6600294"/>
          </a:xfrm>
          <a:prstGeom prst="rect">
            <a:avLst/>
          </a:prstGeom>
        </p:spPr>
      </p:pic>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955708" y="19042912"/>
            <a:ext cx="8367749" cy="6590908"/>
          </a:xfrm>
          <a:prstGeom prst="rect">
            <a:avLst/>
          </a:prstGeom>
        </p:spPr>
      </p:pic>
      <p:sp>
        <p:nvSpPr>
          <p:cNvPr id="136" name="Text Placeholder 16"/>
          <p:cNvSpPr txBox="1">
            <a:spLocks/>
          </p:cNvSpPr>
          <p:nvPr/>
        </p:nvSpPr>
        <p:spPr>
          <a:xfrm>
            <a:off x="872239" y="27566288"/>
            <a:ext cx="17301461"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buClr>
                <a:srgbClr val="389CC4"/>
              </a:buClr>
            </a:pPr>
            <a:r>
              <a:rPr lang="en-US" dirty="0" smtClean="0">
                <a:solidFill>
                  <a:srgbClr val="3F3F3F"/>
                </a:solidFill>
                <a:latin typeface="Garamond"/>
                <a:ea typeface="Garamond"/>
                <a:cs typeface="Garamond"/>
                <a:sym typeface="Garamond"/>
              </a:rPr>
              <a:t>NDVI </a:t>
            </a:r>
            <a:r>
              <a:rPr lang="en-US" dirty="0">
                <a:solidFill>
                  <a:srgbClr val="3F3F3F"/>
                </a:solidFill>
                <a:latin typeface="Garamond"/>
                <a:ea typeface="Garamond"/>
                <a:cs typeface="Garamond"/>
                <a:sym typeface="Garamond"/>
              </a:rPr>
              <a:t>is better suited to the study area than soil-adjusted indices because it better adjusts for rugged topography. </a:t>
            </a:r>
            <a:endParaRPr lang="en-US" dirty="0"/>
          </a:p>
          <a:p>
            <a:pPr marL="347663" lvl="0" indent="-347663">
              <a:buClr>
                <a:srgbClr val="389CC4"/>
              </a:buClr>
            </a:pPr>
            <a:r>
              <a:rPr lang="en-US" dirty="0">
                <a:solidFill>
                  <a:srgbClr val="3F3F3F"/>
                </a:solidFill>
                <a:latin typeface="Garamond"/>
                <a:ea typeface="Garamond"/>
                <a:cs typeface="Garamond"/>
                <a:sym typeface="Garamond"/>
              </a:rPr>
              <a:t>Rainy periods were often followed by NDVI spikes. Gaps in the data due to cloud cover likely obscure some of these.</a:t>
            </a:r>
            <a:endParaRPr lang="en-US" dirty="0"/>
          </a:p>
          <a:p>
            <a:pPr marL="347663" lvl="0" indent="-347663">
              <a:buClr>
                <a:srgbClr val="389CC4"/>
              </a:buClr>
            </a:pPr>
            <a:r>
              <a:rPr lang="en-US" dirty="0">
                <a:solidFill>
                  <a:srgbClr val="3F3F3F"/>
                </a:solidFill>
                <a:latin typeface="Garamond"/>
                <a:ea typeface="Garamond"/>
                <a:cs typeface="Garamond"/>
                <a:sym typeface="Garamond"/>
              </a:rPr>
              <a:t>NDVI values did not show a clear relationship when compared to UD level at Old Dad. This may be explained by the heterogeneity of the vegetation within the area. However, more selective intervals were generally higher at Marble.</a:t>
            </a:r>
            <a:endParaRPr lang="en-US" dirty="0"/>
          </a:p>
          <a:p>
            <a:pPr marL="347663" lvl="0" indent="-347663">
              <a:buClr>
                <a:srgbClr val="389CC4"/>
              </a:buClr>
            </a:pPr>
            <a:r>
              <a:rPr lang="en-US" dirty="0">
                <a:solidFill>
                  <a:srgbClr val="3F3F3F"/>
                </a:solidFill>
                <a:latin typeface="Garamond"/>
                <a:ea typeface="Garamond"/>
                <a:cs typeface="Garamond"/>
                <a:sym typeface="Garamond"/>
              </a:rPr>
              <a:t>In the absence of hydrological data, the coarse resolution of satellite precipitation data and the scarcity of </a:t>
            </a:r>
            <a:r>
              <a:rPr lang="en-US" i="1" dirty="0">
                <a:solidFill>
                  <a:srgbClr val="3F3F3F"/>
                </a:solidFill>
                <a:latin typeface="Garamond"/>
                <a:ea typeface="Garamond"/>
                <a:cs typeface="Garamond"/>
                <a:sym typeface="Garamond"/>
              </a:rPr>
              <a:t>in situ</a:t>
            </a:r>
            <a:r>
              <a:rPr lang="en-US" dirty="0">
                <a:solidFill>
                  <a:srgbClr val="3F3F3F"/>
                </a:solidFill>
                <a:latin typeface="Garamond"/>
                <a:ea typeface="Garamond"/>
                <a:cs typeface="Garamond"/>
                <a:sym typeface="Garamond"/>
              </a:rPr>
              <a:t> data poses a challenge analysis in sporadic weather environments like the Mojave Desert</a:t>
            </a:r>
            <a:r>
              <a:rPr lang="en-US" dirty="0" smtClean="0">
                <a:solidFill>
                  <a:srgbClr val="3F3F3F"/>
                </a:solidFill>
                <a:latin typeface="Garamond"/>
                <a:ea typeface="Garamond"/>
                <a:cs typeface="Garamond"/>
                <a:sym typeface="Garamond"/>
              </a:rPr>
              <a:t>.</a:t>
            </a:r>
            <a:endParaRPr lang="en-US" dirty="0">
              <a:solidFill>
                <a:srgbClr val="3F3F3F"/>
              </a:solidFill>
              <a:latin typeface="Garamond"/>
              <a:ea typeface="Garamond"/>
              <a:cs typeface="Garamond"/>
              <a:sym typeface="Garamond"/>
            </a:endParaRPr>
          </a:p>
        </p:txBody>
      </p:sp>
      <p:sp>
        <p:nvSpPr>
          <p:cNvPr id="137" name="Text Placeholder 16"/>
          <p:cNvSpPr txBox="1">
            <a:spLocks/>
          </p:cNvSpPr>
          <p:nvPr/>
        </p:nvSpPr>
        <p:spPr>
          <a:xfrm>
            <a:off x="13201900" y="6093817"/>
            <a:ext cx="12984480" cy="40271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buClr>
                <a:srgbClr val="389CC4"/>
              </a:buClr>
            </a:pPr>
            <a:r>
              <a:rPr lang="en-US" sz="3200" b="1" dirty="0" smtClean="0">
                <a:solidFill>
                  <a:srgbClr val="389CC4"/>
                </a:solidFill>
                <a:latin typeface="Garamond" panose="02020404030301010803" pitchFamily="18" charset="0"/>
              </a:rPr>
              <a:t>Model </a:t>
            </a:r>
            <a:r>
              <a:rPr lang="en-US" sz="3200" dirty="0">
                <a:solidFill>
                  <a:srgbClr val="3F3F3F"/>
                </a:solidFill>
                <a:latin typeface="Garamond" panose="02020404030301010803" pitchFamily="18" charset="0"/>
                <a:ea typeface="Garamond"/>
                <a:cs typeface="Garamond"/>
                <a:sym typeface="Garamond"/>
              </a:rPr>
              <a:t>habitat availability for BHS populations, using NASA EO and </a:t>
            </a:r>
            <a:r>
              <a:rPr lang="en-US" sz="3200" i="1" dirty="0" smtClean="0">
                <a:solidFill>
                  <a:srgbClr val="3F3F3F"/>
                </a:solidFill>
                <a:latin typeface="Garamond" panose="02020404030301010803" pitchFamily="18" charset="0"/>
                <a:ea typeface="Garamond"/>
                <a:cs typeface="Garamond"/>
                <a:sym typeface="Garamond"/>
              </a:rPr>
              <a:t>in situ</a:t>
            </a:r>
            <a:r>
              <a:rPr lang="en-US" sz="3200" dirty="0" smtClean="0">
                <a:solidFill>
                  <a:srgbClr val="3F3F3F"/>
                </a:solidFill>
                <a:latin typeface="Garamond" panose="02020404030301010803" pitchFamily="18" charset="0"/>
                <a:ea typeface="Garamond"/>
                <a:cs typeface="Garamond"/>
                <a:sym typeface="Garamond"/>
              </a:rPr>
              <a:t> </a:t>
            </a:r>
            <a:r>
              <a:rPr lang="en-US" sz="3200" dirty="0">
                <a:solidFill>
                  <a:srgbClr val="3F3F3F"/>
                </a:solidFill>
                <a:latin typeface="Garamond" panose="02020404030301010803" pitchFamily="18" charset="0"/>
                <a:ea typeface="Garamond"/>
                <a:cs typeface="Garamond"/>
                <a:sym typeface="Garamond"/>
              </a:rPr>
              <a:t>data</a:t>
            </a:r>
            <a:endParaRPr lang="en-US" sz="3200" dirty="0">
              <a:solidFill>
                <a:srgbClr val="000000"/>
              </a:solidFill>
              <a:latin typeface="Garamond" panose="02020404030301010803" pitchFamily="18" charset="0"/>
              <a:ea typeface="Arial"/>
              <a:cs typeface="Arial"/>
            </a:endParaRPr>
          </a:p>
          <a:p>
            <a:pPr marL="347663" lvl="0" indent="-347663">
              <a:buClr>
                <a:srgbClr val="389CC4"/>
              </a:buClr>
            </a:pPr>
            <a:r>
              <a:rPr lang="en-US" sz="3200" b="1" dirty="0" smtClean="0">
                <a:solidFill>
                  <a:srgbClr val="389CC4"/>
                </a:solidFill>
                <a:latin typeface="Garamond" panose="02020404030301010803" pitchFamily="18" charset="0"/>
              </a:rPr>
              <a:t>Identify</a:t>
            </a:r>
            <a:r>
              <a:rPr lang="en-US" sz="3200" dirty="0" smtClean="0">
                <a:solidFill>
                  <a:schemeClr val="tx1">
                    <a:lumMod val="75000"/>
                    <a:lumOff val="25000"/>
                  </a:schemeClr>
                </a:solidFill>
                <a:latin typeface="Garamond" panose="02020404030301010803" pitchFamily="18" charset="0"/>
              </a:rPr>
              <a:t> </a:t>
            </a:r>
            <a:r>
              <a:rPr lang="en-US" sz="3200" dirty="0" err="1">
                <a:solidFill>
                  <a:srgbClr val="3F3F3F"/>
                </a:solidFill>
                <a:latin typeface="Garamond" panose="02020404030301010803" pitchFamily="18" charset="0"/>
                <a:ea typeface="Garamond"/>
                <a:cs typeface="Garamond"/>
                <a:sym typeface="Garamond"/>
              </a:rPr>
              <a:t>spatio</a:t>
            </a:r>
            <a:r>
              <a:rPr lang="en-US" sz="3200" dirty="0">
                <a:solidFill>
                  <a:srgbClr val="3F3F3F"/>
                </a:solidFill>
                <a:latin typeface="Garamond" panose="02020404030301010803" pitchFamily="18" charset="0"/>
                <a:ea typeface="Garamond"/>
                <a:cs typeface="Garamond"/>
                <a:sym typeface="Garamond"/>
              </a:rPr>
              <a:t>-temporal trends in vegetation growth and precipitation to aid in conservation and management efforts</a:t>
            </a:r>
            <a:endParaRPr lang="en-US" sz="3200" dirty="0">
              <a:solidFill>
                <a:srgbClr val="000000"/>
              </a:solidFill>
              <a:latin typeface="Garamond" panose="02020404030301010803" pitchFamily="18" charset="0"/>
              <a:ea typeface="Arial"/>
              <a:cs typeface="Arial"/>
            </a:endParaRPr>
          </a:p>
          <a:p>
            <a:pPr marL="347663" lvl="0" indent="-347663">
              <a:buClr>
                <a:srgbClr val="389CC4"/>
              </a:buClr>
            </a:pPr>
            <a:r>
              <a:rPr lang="en-US" sz="3200" b="1" dirty="0" smtClean="0">
                <a:solidFill>
                  <a:srgbClr val="389CC4"/>
                </a:solidFill>
                <a:latin typeface="Garamond" panose="02020404030301010803" pitchFamily="18" charset="0"/>
              </a:rPr>
              <a:t>Assess</a:t>
            </a:r>
            <a:r>
              <a:rPr lang="en-US" sz="3200" dirty="0" smtClean="0">
                <a:solidFill>
                  <a:schemeClr val="tx1">
                    <a:lumMod val="75000"/>
                    <a:lumOff val="25000"/>
                  </a:schemeClr>
                </a:solidFill>
                <a:latin typeface="Garamond" panose="02020404030301010803" pitchFamily="18" charset="0"/>
              </a:rPr>
              <a:t> </a:t>
            </a:r>
            <a:r>
              <a:rPr lang="en-US" sz="3200" dirty="0">
                <a:solidFill>
                  <a:srgbClr val="3F3F3F"/>
                </a:solidFill>
                <a:latin typeface="Garamond" panose="02020404030301010803" pitchFamily="18" charset="0"/>
                <a:ea typeface="Garamond"/>
                <a:cs typeface="Garamond"/>
                <a:sym typeface="Garamond"/>
              </a:rPr>
              <a:t>relationships between precipitation and measured vegetation indices</a:t>
            </a:r>
            <a:endParaRPr lang="en-US" sz="3200" dirty="0">
              <a:solidFill>
                <a:srgbClr val="000000"/>
              </a:solidFill>
              <a:latin typeface="Garamond" panose="02020404030301010803" pitchFamily="18" charset="0"/>
              <a:ea typeface="Arial"/>
              <a:cs typeface="Arial"/>
            </a:endParaRPr>
          </a:p>
          <a:p>
            <a:pPr marL="347663" lvl="0" indent="-347663">
              <a:buClr>
                <a:srgbClr val="389CC4"/>
              </a:buClr>
            </a:pPr>
            <a:r>
              <a:rPr lang="en-US" sz="3200" b="1" dirty="0" smtClean="0">
                <a:solidFill>
                  <a:srgbClr val="389CC4"/>
                </a:solidFill>
                <a:latin typeface="Garamond" panose="02020404030301010803" pitchFamily="18" charset="0"/>
              </a:rPr>
              <a:t>Evaluate</a:t>
            </a:r>
            <a:r>
              <a:rPr lang="en-US" sz="3200" b="1" dirty="0" smtClean="0">
                <a:solidFill>
                  <a:schemeClr val="tx1">
                    <a:lumMod val="75000"/>
                    <a:lumOff val="25000"/>
                  </a:schemeClr>
                </a:solidFill>
                <a:latin typeface="Garamond" panose="02020404030301010803" pitchFamily="18" charset="0"/>
              </a:rPr>
              <a:t> </a:t>
            </a:r>
            <a:r>
              <a:rPr lang="en-US" sz="3200" b="1" dirty="0">
                <a:solidFill>
                  <a:srgbClr val="389CC4"/>
                </a:solidFill>
                <a:latin typeface="Garamond" panose="02020404030301010803" pitchFamily="18" charset="0"/>
                <a:ea typeface="Garamond"/>
                <a:cs typeface="Garamond"/>
                <a:sym typeface="Garamond"/>
              </a:rPr>
              <a:t> </a:t>
            </a:r>
            <a:r>
              <a:rPr lang="en-US" sz="3200" dirty="0">
                <a:solidFill>
                  <a:srgbClr val="3F3F3F"/>
                </a:solidFill>
                <a:latin typeface="Garamond" panose="02020404030301010803" pitchFamily="18" charset="0"/>
                <a:ea typeface="Garamond"/>
                <a:cs typeface="Garamond"/>
                <a:sym typeface="Garamond"/>
              </a:rPr>
              <a:t>methods for measuring NDVI and precipitation to inform partner decisions beyond the duration of this </a:t>
            </a:r>
            <a:r>
              <a:rPr lang="en-US" sz="3200" dirty="0" smtClean="0">
                <a:solidFill>
                  <a:srgbClr val="3F3F3F"/>
                </a:solidFill>
                <a:latin typeface="Garamond" panose="02020404030301010803" pitchFamily="18" charset="0"/>
                <a:ea typeface="Garamond"/>
                <a:cs typeface="Garamond"/>
                <a:sym typeface="Garamond"/>
              </a:rPr>
              <a:t>study</a:t>
            </a:r>
            <a:endParaRPr lang="en-US" sz="3200" dirty="0">
              <a:solidFill>
                <a:srgbClr val="000000"/>
              </a:solidFill>
              <a:latin typeface="Garamond" panose="02020404030301010803" pitchFamily="18" charset="0"/>
              <a:ea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678</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Webdings</vt:lpstr>
      <vt:lpstr>Garamond</vt:lpstr>
      <vt:lpstr>Wingdings 3</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DEVELOP_3</dc:creator>
  <cp:lastModifiedBy>Clayton, Amanda L. (LARC-E3)[SSAI DEVELOP]</cp:lastModifiedBy>
  <cp:revision>10</cp:revision>
  <dcterms:modified xsi:type="dcterms:W3CDTF">2018-04-04T19:17:31Z</dcterms:modified>
</cp:coreProperties>
</file>