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4"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pos="5400" userDrawn="1">
          <p15:clr>
            <a:srgbClr val="A4A3A4"/>
          </p15:clr>
        </p15:guide>
        <p15:guide id="2" orient="horz" pos="1142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rail,Stephanie" initials="K [5]" lastIdx="1" clrIdx="6">
    <p:extLst/>
  </p:cmAuthor>
  <p:cmAuthor id="1" name="Fenn, Teresa E. (LARC-E3)[SSAI DEVELOP]" initials="FTE(D" lastIdx="2" clrIdx="0">
    <p:extLst/>
  </p:cmAuthor>
  <p:cmAuthor id="8" name="Krail,Stephanie" initials="K [6]" lastIdx="1" clrIdx="7">
    <p:extLst/>
  </p:cmAuthor>
  <p:cmAuthor id="2" name="Arya, Vishal (LARC)[DEVELOP]" initials="AV(" lastIdx="7" clrIdx="1">
    <p:extLst/>
  </p:cmAuthor>
  <p:cmAuthor id="9" name="Krail,Stephanie" initials="K [7]" lastIdx="1" clrIdx="8">
    <p:extLst/>
  </p:cmAuthor>
  <p:cmAuthor id="3" name="Krail,Stephanie" initials="K" lastIdx="5" clrIdx="2">
    <p:extLst/>
  </p:cmAuthor>
  <p:cmAuthor id="10" name="Krail,Stephanie" initials="K [8]" lastIdx="1" clrIdx="9">
    <p:extLst/>
  </p:cmAuthor>
  <p:cmAuthor id="4" name="Krail,Stephanie" initials="K [2]" lastIdx="1" clrIdx="3">
    <p:extLst/>
  </p:cmAuthor>
  <p:cmAuthor id="11" name="Krail,Stephanie" initials="K [9]" lastIdx="1" clrIdx="10">
    <p:extLst/>
  </p:cmAuthor>
  <p:cmAuthor id="5" name="Krail,Stephanie" initials="K [3]" lastIdx="1" clrIdx="4">
    <p:extLst/>
  </p:cmAuthor>
  <p:cmAuthor id="6" name="Krail,Stephanie" initials="K [4]"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D700"/>
    <a:srgbClr val="F5F500"/>
    <a:srgbClr val="F50000"/>
    <a:srgbClr val="00F500"/>
    <a:srgbClr val="67F1D2"/>
    <a:srgbClr val="F500F5"/>
    <a:srgbClr val="B400F5"/>
    <a:srgbClr val="6E00F5"/>
    <a:srgbClr val="0000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6588" autoAdjust="0"/>
    <p:restoredTop sz="94660"/>
  </p:normalViewPr>
  <p:slideViewPr>
    <p:cSldViewPr snapToGrid="0">
      <p:cViewPr>
        <p:scale>
          <a:sx n="40" d="100"/>
          <a:sy n="40" d="100"/>
        </p:scale>
        <p:origin x="354" y="-3006"/>
      </p:cViewPr>
      <p:guideLst>
        <p:guide pos="5400"/>
        <p:guide orient="horz" pos="114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riculture">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7DB862"/>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4927847" y="21990384"/>
            <a:ext cx="21373432" cy="2314074"/>
          </a:xfrm>
          <a:prstGeom prst="rect">
            <a:avLst/>
          </a:prstGeom>
        </p:spPr>
        <p:txBody>
          <a:bodyPr/>
          <a:lstStyle>
            <a:lvl1pPr marL="0" indent="0" algn="l">
              <a:buNone/>
              <a:defRPr sz="16000" b="0" baseline="0">
                <a:solidFill>
                  <a:srgbClr val="7EB761"/>
                </a:solidFill>
                <a:latin typeface="+mj-lt"/>
              </a:defRPr>
            </a:lvl1pPr>
          </a:lstStyle>
          <a:p>
            <a:pPr lvl="0"/>
            <a:r>
              <a:rPr lang="en-US" dirty="0"/>
              <a:t>Short Title [Title Case]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3771900"/>
            <a:ext cx="27432001"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4228729"/>
            <a:ext cx="27432000" cy="1878944"/>
          </a:xfrm>
          <a:prstGeom prst="rect">
            <a:avLst/>
          </a:prstGeom>
        </p:spPr>
      </p:pic>
    </p:spTree>
    <p:extLst>
      <p:ext uri="{BB962C8B-B14F-4D97-AF65-F5344CB8AC3E}">
        <p14:creationId xmlns:p14="http://schemas.microsoft.com/office/powerpoint/2010/main" val="341177245"/>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eather">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94A3D3"/>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94A3D4"/>
                </a:solidFill>
                <a:latin typeface="+mj-lt"/>
              </a:defRPr>
            </a:lvl1pPr>
          </a:lstStyle>
          <a:p>
            <a:pPr lvl="0"/>
            <a:r>
              <a:rPr lang="en-US" dirty="0"/>
              <a:t>Short Title [Title Case]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571321680"/>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imate">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E9A149"/>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5120352" y="22182889"/>
            <a:ext cx="20988422" cy="2314074"/>
          </a:xfrm>
          <a:prstGeom prst="rect">
            <a:avLst/>
          </a:prstGeom>
        </p:spPr>
        <p:txBody>
          <a:bodyPr/>
          <a:lstStyle>
            <a:lvl1pPr marL="0" indent="0" algn="l">
              <a:buNone/>
              <a:defRPr sz="16000" b="0" baseline="0">
                <a:solidFill>
                  <a:srgbClr val="E9A149"/>
                </a:solidFill>
                <a:latin typeface="+mj-lt"/>
              </a:defRPr>
            </a:lvl1pPr>
          </a:lstStyle>
          <a:p>
            <a:pPr lvl="0"/>
            <a:r>
              <a:rPr lang="en-US" dirty="0"/>
              <a:t>Short Title [Title Case]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3382560518"/>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ross Cutting">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EA7845"/>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4903784" y="21966321"/>
            <a:ext cx="21421558" cy="2314074"/>
          </a:xfrm>
          <a:prstGeom prst="rect">
            <a:avLst/>
          </a:prstGeom>
        </p:spPr>
        <p:txBody>
          <a:bodyPr/>
          <a:lstStyle>
            <a:lvl1pPr marL="0" indent="0" algn="l">
              <a:buNone/>
              <a:defRPr sz="16000" b="0" baseline="0">
                <a:solidFill>
                  <a:srgbClr val="E97845"/>
                </a:solidFill>
                <a:latin typeface="+mj-lt"/>
              </a:defRPr>
            </a:lvl1pPr>
          </a:lstStyle>
          <a:p>
            <a:pPr lvl="0"/>
            <a:r>
              <a:rPr lang="en-US" dirty="0"/>
              <a:t>Short Title [Title Case]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2186971387"/>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aster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586991"/>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57688F"/>
                </a:solidFill>
                <a:latin typeface="+mj-lt"/>
              </a:defRPr>
            </a:lvl1pPr>
          </a:lstStyle>
          <a:p>
            <a:pPr lvl="0"/>
            <a:r>
              <a:rPr lang="en-US" dirty="0"/>
              <a:t>Short Title [Title Case]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1307413801"/>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coForecasting">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218754"/>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5144415" y="22206952"/>
            <a:ext cx="20940296" cy="2314074"/>
          </a:xfrm>
          <a:prstGeom prst="rect">
            <a:avLst/>
          </a:prstGeom>
        </p:spPr>
        <p:txBody>
          <a:bodyPr/>
          <a:lstStyle>
            <a:lvl1pPr marL="0" indent="0" algn="l">
              <a:buNone/>
              <a:defRPr sz="16000" b="0" baseline="0">
                <a:solidFill>
                  <a:srgbClr val="2E8652"/>
                </a:solidFill>
                <a:latin typeface="+mj-lt"/>
              </a:defRPr>
            </a:lvl1pPr>
          </a:lstStyle>
          <a:p>
            <a:pPr lvl="0"/>
            <a:r>
              <a:rPr lang="en-US" dirty="0"/>
              <a:t>Short Title [Title Case]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1765088460"/>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ergy">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52B37B"/>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5072225" y="22134763"/>
            <a:ext cx="21084675" cy="2314074"/>
          </a:xfrm>
          <a:prstGeom prst="rect">
            <a:avLst/>
          </a:prstGeom>
        </p:spPr>
        <p:txBody>
          <a:bodyPr/>
          <a:lstStyle>
            <a:lvl1pPr marL="0" indent="0" algn="l">
              <a:buNone/>
              <a:defRPr sz="16000" b="0" baseline="0">
                <a:solidFill>
                  <a:srgbClr val="56B27B"/>
                </a:solidFill>
                <a:latin typeface="+mj-lt"/>
              </a:defRPr>
            </a:lvl1pPr>
          </a:lstStyle>
          <a:p>
            <a:pPr lvl="0"/>
            <a:r>
              <a:rPr lang="en-US" dirty="0"/>
              <a:t>Short Title [Title Case]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 y="3771901"/>
            <a:ext cx="27432000" cy="335280"/>
          </a:xfrm>
          <a:prstGeom prst="rect">
            <a:avLst/>
          </a:prstGeom>
        </p:spPr>
      </p:pic>
    </p:spTree>
    <p:extLst>
      <p:ext uri="{BB962C8B-B14F-4D97-AF65-F5344CB8AC3E}">
        <p14:creationId xmlns:p14="http://schemas.microsoft.com/office/powerpoint/2010/main" val="2161174045"/>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lth &amp; Air Quality">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C15442"/>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BE5341"/>
                </a:solidFill>
                <a:latin typeface="+mj-lt"/>
              </a:defRPr>
            </a:lvl1pPr>
          </a:lstStyle>
          <a:p>
            <a:pPr lvl="0"/>
            <a:r>
              <a:rPr lang="en-US" dirty="0"/>
              <a:t>Short Title [Title Case]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flipV="1">
            <a:off x="0" y="3771900"/>
            <a:ext cx="27432000" cy="335281"/>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102227128"/>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cean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2F8AB4"/>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3289B4"/>
                </a:solidFill>
                <a:latin typeface="+mj-lt"/>
              </a:defRPr>
            </a:lvl1pPr>
          </a:lstStyle>
          <a:p>
            <a:pPr lvl="0"/>
            <a:r>
              <a:rPr lang="en-US" dirty="0"/>
              <a:t>Short Title [Title Case]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13800"/>
            <a:ext cx="27432000" cy="1880615"/>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flipH="1" flipV="1">
            <a:off x="-1" y="3771900"/>
            <a:ext cx="27432000" cy="335280"/>
          </a:xfrm>
          <a:prstGeom prst="rect">
            <a:avLst/>
          </a:prstGeom>
        </p:spPr>
      </p:pic>
    </p:spTree>
    <p:extLst>
      <p:ext uri="{BB962C8B-B14F-4D97-AF65-F5344CB8AC3E}">
        <p14:creationId xmlns:p14="http://schemas.microsoft.com/office/powerpoint/2010/main" val="2832765254"/>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ater Resource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73A9DB"/>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75AADB"/>
                </a:solidFill>
                <a:latin typeface="+mj-lt"/>
              </a:defRPr>
            </a:lvl1pPr>
          </a:lstStyle>
          <a:p>
            <a:pPr lvl="0"/>
            <a:r>
              <a:rPr lang="en-US" dirty="0"/>
              <a:t>Short Title [Title Case]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3112809566"/>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923028" y="698499"/>
            <a:ext cx="2482776" cy="2512397"/>
          </a:xfrm>
          <a:prstGeom prst="rect">
            <a:avLst/>
          </a:prstGeom>
        </p:spPr>
      </p:pic>
      <p:pic>
        <p:nvPicPr>
          <p:cNvPr id="3" name="Picture 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046416" y="766739"/>
            <a:ext cx="2864350" cy="2372247"/>
          </a:xfrm>
          <a:prstGeom prst="rect">
            <a:avLst/>
          </a:prstGeom>
        </p:spPr>
      </p:pic>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8088" userDrawn="1">
          <p15:clr>
            <a:srgbClr val="F26B43"/>
          </p15:clr>
        </p15:guide>
        <p15:guide id="2" orient="horz" pos="2376" userDrawn="1">
          <p15:clr>
            <a:srgbClr val="F26B43"/>
          </p15:clr>
        </p15:guide>
        <p15:guide id="3" pos="576" userDrawn="1">
          <p15:clr>
            <a:srgbClr val="F26B43"/>
          </p15:clr>
        </p15:guide>
        <p15:guide id="4" pos="15000" userDrawn="1">
          <p15:clr>
            <a:srgbClr val="F26B43"/>
          </p15:clr>
        </p15:guide>
        <p15:guide id="5" orient="horz" pos="21624" userDrawn="1">
          <p15:clr>
            <a:srgbClr val="F26B43"/>
          </p15:clr>
        </p15:guide>
        <p15:guide id="6" orient="horz" pos="2784" userDrawn="1">
          <p15:clr>
            <a:srgbClr val="F26B43"/>
          </p15:clr>
        </p15:guide>
        <p15:guide id="7" pos="4224" userDrawn="1">
          <p15:clr>
            <a:srgbClr val="A4A3A4"/>
          </p15:clr>
        </p15:guide>
        <p15:guide id="8" pos="4512" userDrawn="1">
          <p15:clr>
            <a:srgbClr val="A4A3A4"/>
          </p15:clr>
        </p15:guide>
        <p15:guide id="9" pos="11736" userDrawn="1">
          <p15:clr>
            <a:srgbClr val="A4A3A4"/>
          </p15:clr>
        </p15:guide>
        <p15:guide id="10" pos="11424" userDrawn="1">
          <p15:clr>
            <a:srgbClr val="A4A3A4"/>
          </p15:clr>
        </p15:guide>
        <p15:guide id="11" orient="horz" pos="22416" userDrawn="1">
          <p15:clr>
            <a:srgbClr val="F26B43"/>
          </p15:clr>
        </p15:guide>
        <p15:guide id="12" orient="horz" pos="1152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9.tiff"/><Relationship Id="rId13" Type="http://schemas.openxmlformats.org/officeDocument/2006/relationships/image" Target="../media/image34.jpeg"/><Relationship Id="rId18" Type="http://schemas.openxmlformats.org/officeDocument/2006/relationships/image" Target="../media/image39.png"/><Relationship Id="rId26" Type="http://schemas.openxmlformats.org/officeDocument/2006/relationships/image" Target="../media/image47.png"/><Relationship Id="rId3" Type="http://schemas.openxmlformats.org/officeDocument/2006/relationships/image" Target="../media/image24.png"/><Relationship Id="rId21" Type="http://schemas.openxmlformats.org/officeDocument/2006/relationships/image" Target="../media/image42.png"/><Relationship Id="rId7" Type="http://schemas.openxmlformats.org/officeDocument/2006/relationships/image" Target="../media/image28.tiff"/><Relationship Id="rId12" Type="http://schemas.openxmlformats.org/officeDocument/2006/relationships/image" Target="../media/image33.jpeg"/><Relationship Id="rId17" Type="http://schemas.openxmlformats.org/officeDocument/2006/relationships/image" Target="../media/image38.png"/><Relationship Id="rId25" Type="http://schemas.openxmlformats.org/officeDocument/2006/relationships/image" Target="../media/image46.emf"/><Relationship Id="rId2" Type="http://schemas.openxmlformats.org/officeDocument/2006/relationships/image" Target="../media/image23.png"/><Relationship Id="rId16" Type="http://schemas.openxmlformats.org/officeDocument/2006/relationships/image" Target="../media/image37.png"/><Relationship Id="rId20" Type="http://schemas.openxmlformats.org/officeDocument/2006/relationships/image" Target="../media/image41.tiff"/><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2.jpeg"/><Relationship Id="rId24" Type="http://schemas.openxmlformats.org/officeDocument/2006/relationships/image" Target="../media/image45.pn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44.png"/><Relationship Id="rId10" Type="http://schemas.openxmlformats.org/officeDocument/2006/relationships/image" Target="../media/image31.jpeg"/><Relationship Id="rId19" Type="http://schemas.openxmlformats.org/officeDocument/2006/relationships/image" Target="../media/image40.tiff"/><Relationship Id="rId4" Type="http://schemas.openxmlformats.org/officeDocument/2006/relationships/image" Target="../media/image25.tiff"/><Relationship Id="rId9" Type="http://schemas.openxmlformats.org/officeDocument/2006/relationships/image" Target="../media/image30.tiff"/><Relationship Id="rId14" Type="http://schemas.openxmlformats.org/officeDocument/2006/relationships/image" Target="../media/image35.tiff"/><Relationship Id="rId22" Type="http://schemas.openxmlformats.org/officeDocument/2006/relationships/image" Target="../media/image43.png"/><Relationship Id="rId27"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l="13618" t="5893" r="11874" b="18182"/>
          <a:stretch/>
        </p:blipFill>
        <p:spPr>
          <a:xfrm>
            <a:off x="7668424" y="18037637"/>
            <a:ext cx="4794758" cy="6322911"/>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719243" y="19633082"/>
            <a:ext cx="6323125" cy="4886052"/>
          </a:xfrm>
          <a:prstGeom prst="rect">
            <a:avLst/>
          </a:prstGeom>
        </p:spPr>
      </p:pic>
      <p:pic>
        <p:nvPicPr>
          <p:cNvPr id="343" name="Picture 342"/>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62319" y="11392175"/>
            <a:ext cx="4528698" cy="5860669"/>
          </a:xfrm>
          <a:prstGeom prst="rect">
            <a:avLst/>
          </a:prstGeom>
        </p:spPr>
      </p:pic>
      <p:grpSp>
        <p:nvGrpSpPr>
          <p:cNvPr id="11" name="Group 10"/>
          <p:cNvGrpSpPr/>
          <p:nvPr/>
        </p:nvGrpSpPr>
        <p:grpSpPr>
          <a:xfrm>
            <a:off x="832031" y="18045748"/>
            <a:ext cx="4975848" cy="6568808"/>
            <a:chOff x="4091302" y="18689234"/>
            <a:chExt cx="4945798" cy="6529138"/>
          </a:xfrm>
        </p:grpSpPr>
        <p:pic>
          <p:nvPicPr>
            <p:cNvPr id="115" name="Picture 114"/>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091302" y="18689234"/>
              <a:ext cx="4945798" cy="6529138"/>
            </a:xfrm>
            <a:prstGeom prst="rect">
              <a:avLst/>
            </a:prstGeom>
          </p:spPr>
        </p:pic>
        <p:sp>
          <p:nvSpPr>
            <p:cNvPr id="9" name="Rectangle 8"/>
            <p:cNvSpPr/>
            <p:nvPr/>
          </p:nvSpPr>
          <p:spPr>
            <a:xfrm>
              <a:off x="5925942" y="20859763"/>
              <a:ext cx="274320" cy="274320"/>
            </a:xfrm>
            <a:prstGeom prst="rect">
              <a:avLst/>
            </a:prstGeom>
            <a:noFill/>
            <a:ln w="19050">
              <a:solidFill>
                <a:srgbClr val="000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Rectangle 117"/>
            <p:cNvSpPr/>
            <p:nvPr/>
          </p:nvSpPr>
          <p:spPr>
            <a:xfrm>
              <a:off x="5754275" y="23242371"/>
              <a:ext cx="274320" cy="274320"/>
            </a:xfrm>
            <a:prstGeom prst="rect">
              <a:avLst/>
            </a:prstGeom>
            <a:noFill/>
            <a:ln w="19050">
              <a:solidFill>
                <a:srgbClr val="000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Rectangle 118"/>
            <p:cNvSpPr/>
            <p:nvPr/>
          </p:nvSpPr>
          <p:spPr>
            <a:xfrm>
              <a:off x="5380221" y="22553034"/>
              <a:ext cx="274320" cy="274320"/>
            </a:xfrm>
            <a:prstGeom prst="rect">
              <a:avLst/>
            </a:prstGeom>
            <a:noFill/>
            <a:ln w="19050">
              <a:solidFill>
                <a:srgbClr val="000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0" name="Rectangle 119"/>
          <p:cNvSpPr/>
          <p:nvPr/>
        </p:nvSpPr>
        <p:spPr>
          <a:xfrm>
            <a:off x="20390455" y="11727041"/>
            <a:ext cx="2347558" cy="933044"/>
          </a:xfrm>
          <a:prstGeom prst="rect">
            <a:avLst/>
          </a:prstGeom>
          <a:solidFill>
            <a:srgbClr val="7DB862">
              <a:alpha val="40000"/>
            </a:srgbClr>
          </a:solidFill>
          <a:ln w="38100">
            <a:solidFill>
              <a:srgbClr val="7DB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lumMod val="75000"/>
                </a:schemeClr>
              </a:solidFill>
            </a:endParaRPr>
          </a:p>
        </p:txBody>
      </p:sp>
      <p:sp>
        <p:nvSpPr>
          <p:cNvPr id="111" name="Rectangle 110"/>
          <p:cNvSpPr/>
          <p:nvPr/>
        </p:nvSpPr>
        <p:spPr>
          <a:xfrm>
            <a:off x="17900762" y="11727306"/>
            <a:ext cx="2347558" cy="933044"/>
          </a:xfrm>
          <a:prstGeom prst="rect">
            <a:avLst/>
          </a:prstGeom>
          <a:solidFill>
            <a:srgbClr val="7DB862">
              <a:alpha val="40000"/>
            </a:srgbClr>
          </a:solidFill>
          <a:ln w="38100">
            <a:solidFill>
              <a:srgbClr val="7DB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lumMod val="75000"/>
                </a:schemeClr>
              </a:solidFill>
            </a:endParaRPr>
          </a:p>
        </p:txBody>
      </p:sp>
      <p:sp>
        <p:nvSpPr>
          <p:cNvPr id="110" name="Rectangle 109"/>
          <p:cNvSpPr/>
          <p:nvPr/>
        </p:nvSpPr>
        <p:spPr>
          <a:xfrm>
            <a:off x="15416828" y="11729148"/>
            <a:ext cx="2347558" cy="933044"/>
          </a:xfrm>
          <a:prstGeom prst="rect">
            <a:avLst/>
          </a:prstGeom>
          <a:solidFill>
            <a:srgbClr val="7DB862">
              <a:alpha val="40000"/>
            </a:srgbClr>
          </a:solidFill>
          <a:ln w="38100">
            <a:solidFill>
              <a:srgbClr val="7DB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lumMod val="75000"/>
                </a:schemeClr>
              </a:solidFill>
            </a:endParaRPr>
          </a:p>
        </p:txBody>
      </p:sp>
      <p:sp>
        <p:nvSpPr>
          <p:cNvPr id="107" name="Chevron 132"/>
          <p:cNvSpPr/>
          <p:nvPr/>
        </p:nvSpPr>
        <p:spPr>
          <a:xfrm>
            <a:off x="15430514" y="12906193"/>
            <a:ext cx="3414750" cy="3936891"/>
          </a:xfrm>
          <a:custGeom>
            <a:avLst/>
            <a:gdLst>
              <a:gd name="connsiteX0" fmla="*/ 0 w 3948150"/>
              <a:gd name="connsiteY0" fmla="*/ 0 h 3936891"/>
              <a:gd name="connsiteX1" fmla="*/ 2329025 w 3948150"/>
              <a:gd name="connsiteY1" fmla="*/ 0 h 3936891"/>
              <a:gd name="connsiteX2" fmla="*/ 3948150 w 3948150"/>
              <a:gd name="connsiteY2" fmla="*/ 1968446 h 3936891"/>
              <a:gd name="connsiteX3" fmla="*/ 2329025 w 3948150"/>
              <a:gd name="connsiteY3" fmla="*/ 3936891 h 3936891"/>
              <a:gd name="connsiteX4" fmla="*/ 0 w 3948150"/>
              <a:gd name="connsiteY4" fmla="*/ 3936891 h 3936891"/>
              <a:gd name="connsiteX5" fmla="*/ 1619125 w 3948150"/>
              <a:gd name="connsiteY5" fmla="*/ 1968446 h 3936891"/>
              <a:gd name="connsiteX6" fmla="*/ 0 w 3948150"/>
              <a:gd name="connsiteY6" fmla="*/ 0 h 3936891"/>
              <a:gd name="connsiteX0" fmla="*/ 0 w 3592550"/>
              <a:gd name="connsiteY0" fmla="*/ 0 h 3936891"/>
              <a:gd name="connsiteX1" fmla="*/ 2329025 w 3592550"/>
              <a:gd name="connsiteY1" fmla="*/ 0 h 3936891"/>
              <a:gd name="connsiteX2" fmla="*/ 3592550 w 3592550"/>
              <a:gd name="connsiteY2" fmla="*/ 1993846 h 3936891"/>
              <a:gd name="connsiteX3" fmla="*/ 2329025 w 3592550"/>
              <a:gd name="connsiteY3" fmla="*/ 3936891 h 3936891"/>
              <a:gd name="connsiteX4" fmla="*/ 0 w 3592550"/>
              <a:gd name="connsiteY4" fmla="*/ 3936891 h 3936891"/>
              <a:gd name="connsiteX5" fmla="*/ 1619125 w 3592550"/>
              <a:gd name="connsiteY5" fmla="*/ 1968446 h 3936891"/>
              <a:gd name="connsiteX6" fmla="*/ 0 w 3592550"/>
              <a:gd name="connsiteY6" fmla="*/ 0 h 3936891"/>
              <a:gd name="connsiteX0" fmla="*/ 0 w 3592550"/>
              <a:gd name="connsiteY0" fmla="*/ 0 h 3936891"/>
              <a:gd name="connsiteX1" fmla="*/ 2329025 w 3592550"/>
              <a:gd name="connsiteY1" fmla="*/ 0 h 3936891"/>
              <a:gd name="connsiteX2" fmla="*/ 3592550 w 3592550"/>
              <a:gd name="connsiteY2" fmla="*/ 1993846 h 3936891"/>
              <a:gd name="connsiteX3" fmla="*/ 2329025 w 3592550"/>
              <a:gd name="connsiteY3" fmla="*/ 3936891 h 3936891"/>
              <a:gd name="connsiteX4" fmla="*/ 0 w 3592550"/>
              <a:gd name="connsiteY4" fmla="*/ 3936891 h 3936891"/>
              <a:gd name="connsiteX5" fmla="*/ 1339725 w 3592550"/>
              <a:gd name="connsiteY5" fmla="*/ 1968446 h 3936891"/>
              <a:gd name="connsiteX6" fmla="*/ 0 w 3592550"/>
              <a:gd name="connsiteY6" fmla="*/ 0 h 3936891"/>
              <a:gd name="connsiteX0" fmla="*/ 0 w 3414750"/>
              <a:gd name="connsiteY0" fmla="*/ 0 h 3936891"/>
              <a:gd name="connsiteX1" fmla="*/ 2329025 w 3414750"/>
              <a:gd name="connsiteY1" fmla="*/ 0 h 3936891"/>
              <a:gd name="connsiteX2" fmla="*/ 3414750 w 3414750"/>
              <a:gd name="connsiteY2" fmla="*/ 2019246 h 3936891"/>
              <a:gd name="connsiteX3" fmla="*/ 2329025 w 3414750"/>
              <a:gd name="connsiteY3" fmla="*/ 3936891 h 3936891"/>
              <a:gd name="connsiteX4" fmla="*/ 0 w 3414750"/>
              <a:gd name="connsiteY4" fmla="*/ 3936891 h 3936891"/>
              <a:gd name="connsiteX5" fmla="*/ 1339725 w 3414750"/>
              <a:gd name="connsiteY5" fmla="*/ 1968446 h 3936891"/>
              <a:gd name="connsiteX6" fmla="*/ 0 w 3414750"/>
              <a:gd name="connsiteY6" fmla="*/ 0 h 3936891"/>
              <a:gd name="connsiteX0" fmla="*/ 0 w 3414750"/>
              <a:gd name="connsiteY0" fmla="*/ 0 h 3936891"/>
              <a:gd name="connsiteX1" fmla="*/ 2329025 w 3414750"/>
              <a:gd name="connsiteY1" fmla="*/ 0 h 3936891"/>
              <a:gd name="connsiteX2" fmla="*/ 3414750 w 3414750"/>
              <a:gd name="connsiteY2" fmla="*/ 2019246 h 3936891"/>
              <a:gd name="connsiteX3" fmla="*/ 2329025 w 3414750"/>
              <a:gd name="connsiteY3" fmla="*/ 3936891 h 3936891"/>
              <a:gd name="connsiteX4" fmla="*/ 0 w 3414750"/>
              <a:gd name="connsiteY4" fmla="*/ 3936891 h 3936891"/>
              <a:gd name="connsiteX5" fmla="*/ 1111125 w 3414750"/>
              <a:gd name="connsiteY5" fmla="*/ 1993846 h 3936891"/>
              <a:gd name="connsiteX6" fmla="*/ 0 w 3414750"/>
              <a:gd name="connsiteY6" fmla="*/ 0 h 3936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4750" h="3936891">
                <a:moveTo>
                  <a:pt x="0" y="0"/>
                </a:moveTo>
                <a:lnTo>
                  <a:pt x="2329025" y="0"/>
                </a:lnTo>
                <a:lnTo>
                  <a:pt x="3414750" y="2019246"/>
                </a:lnTo>
                <a:lnTo>
                  <a:pt x="2329025" y="3936891"/>
                </a:lnTo>
                <a:lnTo>
                  <a:pt x="0" y="3936891"/>
                </a:lnTo>
                <a:lnTo>
                  <a:pt x="1111125" y="1993846"/>
                </a:lnTo>
                <a:lnTo>
                  <a:pt x="0" y="0"/>
                </a:lnTo>
                <a:close/>
              </a:path>
            </a:pathLst>
          </a:custGeom>
          <a:solidFill>
            <a:srgbClr val="7DB862">
              <a:alpha val="40000"/>
            </a:srgbClr>
          </a:solidFill>
          <a:ln w="38100">
            <a:solidFill>
              <a:srgbClr val="7DB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lumMod val="75000"/>
                </a:schemeClr>
              </a:solidFill>
            </a:endParaRPr>
          </a:p>
        </p:txBody>
      </p:sp>
      <p:sp>
        <p:nvSpPr>
          <p:cNvPr id="108" name="Chevron 132"/>
          <p:cNvSpPr/>
          <p:nvPr/>
        </p:nvSpPr>
        <p:spPr>
          <a:xfrm>
            <a:off x="17922432" y="12906193"/>
            <a:ext cx="3414750" cy="3936891"/>
          </a:xfrm>
          <a:custGeom>
            <a:avLst/>
            <a:gdLst>
              <a:gd name="connsiteX0" fmla="*/ 0 w 3948150"/>
              <a:gd name="connsiteY0" fmla="*/ 0 h 3936891"/>
              <a:gd name="connsiteX1" fmla="*/ 2329025 w 3948150"/>
              <a:gd name="connsiteY1" fmla="*/ 0 h 3936891"/>
              <a:gd name="connsiteX2" fmla="*/ 3948150 w 3948150"/>
              <a:gd name="connsiteY2" fmla="*/ 1968446 h 3936891"/>
              <a:gd name="connsiteX3" fmla="*/ 2329025 w 3948150"/>
              <a:gd name="connsiteY3" fmla="*/ 3936891 h 3936891"/>
              <a:gd name="connsiteX4" fmla="*/ 0 w 3948150"/>
              <a:gd name="connsiteY4" fmla="*/ 3936891 h 3936891"/>
              <a:gd name="connsiteX5" fmla="*/ 1619125 w 3948150"/>
              <a:gd name="connsiteY5" fmla="*/ 1968446 h 3936891"/>
              <a:gd name="connsiteX6" fmla="*/ 0 w 3948150"/>
              <a:gd name="connsiteY6" fmla="*/ 0 h 3936891"/>
              <a:gd name="connsiteX0" fmla="*/ 0 w 3592550"/>
              <a:gd name="connsiteY0" fmla="*/ 0 h 3936891"/>
              <a:gd name="connsiteX1" fmla="*/ 2329025 w 3592550"/>
              <a:gd name="connsiteY1" fmla="*/ 0 h 3936891"/>
              <a:gd name="connsiteX2" fmla="*/ 3592550 w 3592550"/>
              <a:gd name="connsiteY2" fmla="*/ 1993846 h 3936891"/>
              <a:gd name="connsiteX3" fmla="*/ 2329025 w 3592550"/>
              <a:gd name="connsiteY3" fmla="*/ 3936891 h 3936891"/>
              <a:gd name="connsiteX4" fmla="*/ 0 w 3592550"/>
              <a:gd name="connsiteY4" fmla="*/ 3936891 h 3936891"/>
              <a:gd name="connsiteX5" fmla="*/ 1619125 w 3592550"/>
              <a:gd name="connsiteY5" fmla="*/ 1968446 h 3936891"/>
              <a:gd name="connsiteX6" fmla="*/ 0 w 3592550"/>
              <a:gd name="connsiteY6" fmla="*/ 0 h 3936891"/>
              <a:gd name="connsiteX0" fmla="*/ 0 w 3592550"/>
              <a:gd name="connsiteY0" fmla="*/ 0 h 3936891"/>
              <a:gd name="connsiteX1" fmla="*/ 2329025 w 3592550"/>
              <a:gd name="connsiteY1" fmla="*/ 0 h 3936891"/>
              <a:gd name="connsiteX2" fmla="*/ 3592550 w 3592550"/>
              <a:gd name="connsiteY2" fmla="*/ 1993846 h 3936891"/>
              <a:gd name="connsiteX3" fmla="*/ 2329025 w 3592550"/>
              <a:gd name="connsiteY3" fmla="*/ 3936891 h 3936891"/>
              <a:gd name="connsiteX4" fmla="*/ 0 w 3592550"/>
              <a:gd name="connsiteY4" fmla="*/ 3936891 h 3936891"/>
              <a:gd name="connsiteX5" fmla="*/ 1339725 w 3592550"/>
              <a:gd name="connsiteY5" fmla="*/ 1968446 h 3936891"/>
              <a:gd name="connsiteX6" fmla="*/ 0 w 3592550"/>
              <a:gd name="connsiteY6" fmla="*/ 0 h 3936891"/>
              <a:gd name="connsiteX0" fmla="*/ 0 w 3414750"/>
              <a:gd name="connsiteY0" fmla="*/ 0 h 3936891"/>
              <a:gd name="connsiteX1" fmla="*/ 2329025 w 3414750"/>
              <a:gd name="connsiteY1" fmla="*/ 0 h 3936891"/>
              <a:gd name="connsiteX2" fmla="*/ 3414750 w 3414750"/>
              <a:gd name="connsiteY2" fmla="*/ 2019246 h 3936891"/>
              <a:gd name="connsiteX3" fmla="*/ 2329025 w 3414750"/>
              <a:gd name="connsiteY3" fmla="*/ 3936891 h 3936891"/>
              <a:gd name="connsiteX4" fmla="*/ 0 w 3414750"/>
              <a:gd name="connsiteY4" fmla="*/ 3936891 h 3936891"/>
              <a:gd name="connsiteX5" fmla="*/ 1339725 w 3414750"/>
              <a:gd name="connsiteY5" fmla="*/ 1968446 h 3936891"/>
              <a:gd name="connsiteX6" fmla="*/ 0 w 3414750"/>
              <a:gd name="connsiteY6" fmla="*/ 0 h 3936891"/>
              <a:gd name="connsiteX0" fmla="*/ 0 w 3414750"/>
              <a:gd name="connsiteY0" fmla="*/ 0 h 3936891"/>
              <a:gd name="connsiteX1" fmla="*/ 2329025 w 3414750"/>
              <a:gd name="connsiteY1" fmla="*/ 0 h 3936891"/>
              <a:gd name="connsiteX2" fmla="*/ 3414750 w 3414750"/>
              <a:gd name="connsiteY2" fmla="*/ 2019246 h 3936891"/>
              <a:gd name="connsiteX3" fmla="*/ 2329025 w 3414750"/>
              <a:gd name="connsiteY3" fmla="*/ 3936891 h 3936891"/>
              <a:gd name="connsiteX4" fmla="*/ 0 w 3414750"/>
              <a:gd name="connsiteY4" fmla="*/ 3936891 h 3936891"/>
              <a:gd name="connsiteX5" fmla="*/ 1111125 w 3414750"/>
              <a:gd name="connsiteY5" fmla="*/ 1993846 h 3936891"/>
              <a:gd name="connsiteX6" fmla="*/ 0 w 3414750"/>
              <a:gd name="connsiteY6" fmla="*/ 0 h 3936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4750" h="3936891">
                <a:moveTo>
                  <a:pt x="0" y="0"/>
                </a:moveTo>
                <a:lnTo>
                  <a:pt x="2329025" y="0"/>
                </a:lnTo>
                <a:lnTo>
                  <a:pt x="3414750" y="2019246"/>
                </a:lnTo>
                <a:lnTo>
                  <a:pt x="2329025" y="3936891"/>
                </a:lnTo>
                <a:lnTo>
                  <a:pt x="0" y="3936891"/>
                </a:lnTo>
                <a:lnTo>
                  <a:pt x="1111125" y="1993846"/>
                </a:lnTo>
                <a:lnTo>
                  <a:pt x="0" y="0"/>
                </a:lnTo>
                <a:close/>
              </a:path>
            </a:pathLst>
          </a:custGeom>
          <a:solidFill>
            <a:srgbClr val="7DB862">
              <a:alpha val="40000"/>
            </a:srgbClr>
          </a:solidFill>
          <a:ln w="38100">
            <a:solidFill>
              <a:srgbClr val="7DB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lumMod val="75000"/>
                </a:schemeClr>
              </a:solidFill>
            </a:endParaRPr>
          </a:p>
        </p:txBody>
      </p:sp>
      <p:sp>
        <p:nvSpPr>
          <p:cNvPr id="109" name="Chevron 132"/>
          <p:cNvSpPr/>
          <p:nvPr/>
        </p:nvSpPr>
        <p:spPr>
          <a:xfrm>
            <a:off x="20412982" y="12906193"/>
            <a:ext cx="3414750" cy="3936891"/>
          </a:xfrm>
          <a:custGeom>
            <a:avLst/>
            <a:gdLst>
              <a:gd name="connsiteX0" fmla="*/ 0 w 3948150"/>
              <a:gd name="connsiteY0" fmla="*/ 0 h 3936891"/>
              <a:gd name="connsiteX1" fmla="*/ 2329025 w 3948150"/>
              <a:gd name="connsiteY1" fmla="*/ 0 h 3936891"/>
              <a:gd name="connsiteX2" fmla="*/ 3948150 w 3948150"/>
              <a:gd name="connsiteY2" fmla="*/ 1968446 h 3936891"/>
              <a:gd name="connsiteX3" fmla="*/ 2329025 w 3948150"/>
              <a:gd name="connsiteY3" fmla="*/ 3936891 h 3936891"/>
              <a:gd name="connsiteX4" fmla="*/ 0 w 3948150"/>
              <a:gd name="connsiteY4" fmla="*/ 3936891 h 3936891"/>
              <a:gd name="connsiteX5" fmla="*/ 1619125 w 3948150"/>
              <a:gd name="connsiteY5" fmla="*/ 1968446 h 3936891"/>
              <a:gd name="connsiteX6" fmla="*/ 0 w 3948150"/>
              <a:gd name="connsiteY6" fmla="*/ 0 h 3936891"/>
              <a:gd name="connsiteX0" fmla="*/ 0 w 3592550"/>
              <a:gd name="connsiteY0" fmla="*/ 0 h 3936891"/>
              <a:gd name="connsiteX1" fmla="*/ 2329025 w 3592550"/>
              <a:gd name="connsiteY1" fmla="*/ 0 h 3936891"/>
              <a:gd name="connsiteX2" fmla="*/ 3592550 w 3592550"/>
              <a:gd name="connsiteY2" fmla="*/ 1993846 h 3936891"/>
              <a:gd name="connsiteX3" fmla="*/ 2329025 w 3592550"/>
              <a:gd name="connsiteY3" fmla="*/ 3936891 h 3936891"/>
              <a:gd name="connsiteX4" fmla="*/ 0 w 3592550"/>
              <a:gd name="connsiteY4" fmla="*/ 3936891 h 3936891"/>
              <a:gd name="connsiteX5" fmla="*/ 1619125 w 3592550"/>
              <a:gd name="connsiteY5" fmla="*/ 1968446 h 3936891"/>
              <a:gd name="connsiteX6" fmla="*/ 0 w 3592550"/>
              <a:gd name="connsiteY6" fmla="*/ 0 h 3936891"/>
              <a:gd name="connsiteX0" fmla="*/ 0 w 3592550"/>
              <a:gd name="connsiteY0" fmla="*/ 0 h 3936891"/>
              <a:gd name="connsiteX1" fmla="*/ 2329025 w 3592550"/>
              <a:gd name="connsiteY1" fmla="*/ 0 h 3936891"/>
              <a:gd name="connsiteX2" fmla="*/ 3592550 w 3592550"/>
              <a:gd name="connsiteY2" fmla="*/ 1993846 h 3936891"/>
              <a:gd name="connsiteX3" fmla="*/ 2329025 w 3592550"/>
              <a:gd name="connsiteY3" fmla="*/ 3936891 h 3936891"/>
              <a:gd name="connsiteX4" fmla="*/ 0 w 3592550"/>
              <a:gd name="connsiteY4" fmla="*/ 3936891 h 3936891"/>
              <a:gd name="connsiteX5" fmla="*/ 1339725 w 3592550"/>
              <a:gd name="connsiteY5" fmla="*/ 1968446 h 3936891"/>
              <a:gd name="connsiteX6" fmla="*/ 0 w 3592550"/>
              <a:gd name="connsiteY6" fmla="*/ 0 h 3936891"/>
              <a:gd name="connsiteX0" fmla="*/ 0 w 3414750"/>
              <a:gd name="connsiteY0" fmla="*/ 0 h 3936891"/>
              <a:gd name="connsiteX1" fmla="*/ 2329025 w 3414750"/>
              <a:gd name="connsiteY1" fmla="*/ 0 h 3936891"/>
              <a:gd name="connsiteX2" fmla="*/ 3414750 w 3414750"/>
              <a:gd name="connsiteY2" fmla="*/ 2019246 h 3936891"/>
              <a:gd name="connsiteX3" fmla="*/ 2329025 w 3414750"/>
              <a:gd name="connsiteY3" fmla="*/ 3936891 h 3936891"/>
              <a:gd name="connsiteX4" fmla="*/ 0 w 3414750"/>
              <a:gd name="connsiteY4" fmla="*/ 3936891 h 3936891"/>
              <a:gd name="connsiteX5" fmla="*/ 1339725 w 3414750"/>
              <a:gd name="connsiteY5" fmla="*/ 1968446 h 3936891"/>
              <a:gd name="connsiteX6" fmla="*/ 0 w 3414750"/>
              <a:gd name="connsiteY6" fmla="*/ 0 h 3936891"/>
              <a:gd name="connsiteX0" fmla="*/ 0 w 3414750"/>
              <a:gd name="connsiteY0" fmla="*/ 0 h 3936891"/>
              <a:gd name="connsiteX1" fmla="*/ 2329025 w 3414750"/>
              <a:gd name="connsiteY1" fmla="*/ 0 h 3936891"/>
              <a:gd name="connsiteX2" fmla="*/ 3414750 w 3414750"/>
              <a:gd name="connsiteY2" fmla="*/ 2019246 h 3936891"/>
              <a:gd name="connsiteX3" fmla="*/ 2329025 w 3414750"/>
              <a:gd name="connsiteY3" fmla="*/ 3936891 h 3936891"/>
              <a:gd name="connsiteX4" fmla="*/ 0 w 3414750"/>
              <a:gd name="connsiteY4" fmla="*/ 3936891 h 3936891"/>
              <a:gd name="connsiteX5" fmla="*/ 1111125 w 3414750"/>
              <a:gd name="connsiteY5" fmla="*/ 1993846 h 3936891"/>
              <a:gd name="connsiteX6" fmla="*/ 0 w 3414750"/>
              <a:gd name="connsiteY6" fmla="*/ 0 h 3936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4750" h="3936891">
                <a:moveTo>
                  <a:pt x="0" y="0"/>
                </a:moveTo>
                <a:lnTo>
                  <a:pt x="2329025" y="0"/>
                </a:lnTo>
                <a:lnTo>
                  <a:pt x="3414750" y="2019246"/>
                </a:lnTo>
                <a:lnTo>
                  <a:pt x="2329025" y="3936891"/>
                </a:lnTo>
                <a:lnTo>
                  <a:pt x="0" y="3936891"/>
                </a:lnTo>
                <a:lnTo>
                  <a:pt x="1111125" y="1993846"/>
                </a:lnTo>
                <a:lnTo>
                  <a:pt x="0" y="0"/>
                </a:lnTo>
                <a:close/>
              </a:path>
            </a:pathLst>
          </a:custGeom>
          <a:solidFill>
            <a:srgbClr val="7DB862">
              <a:alpha val="40000"/>
            </a:srgbClr>
          </a:solidFill>
          <a:ln w="38100">
            <a:solidFill>
              <a:srgbClr val="7DB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lumMod val="75000"/>
                </a:schemeClr>
              </a:solidFill>
            </a:endParaRPr>
          </a:p>
        </p:txBody>
      </p:sp>
      <p:pic>
        <p:nvPicPr>
          <p:cNvPr id="124" name="Picture 12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55301" y="31372442"/>
            <a:ext cx="2057404" cy="2081788"/>
          </a:xfrm>
          <a:prstGeom prst="rect">
            <a:avLst/>
          </a:prstGeom>
        </p:spPr>
      </p:pic>
      <p:pic>
        <p:nvPicPr>
          <p:cNvPr id="121" name="Picture 12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82569" y="31350201"/>
            <a:ext cx="2057404" cy="2081788"/>
          </a:xfrm>
          <a:prstGeom prst="rect">
            <a:avLst/>
          </a:prstGeom>
        </p:spPr>
      </p:pic>
      <p:pic>
        <p:nvPicPr>
          <p:cNvPr id="122" name="Picture 12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175142" y="31350201"/>
            <a:ext cx="2057404" cy="2081788"/>
          </a:xfrm>
          <a:prstGeom prst="rect">
            <a:avLst/>
          </a:prstGeom>
        </p:spPr>
      </p:pic>
      <p:pic>
        <p:nvPicPr>
          <p:cNvPr id="123" name="Picture 12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267715" y="31350201"/>
            <a:ext cx="2057404" cy="2081788"/>
          </a:xfrm>
          <a:prstGeom prst="rect">
            <a:avLst/>
          </a:prstGeom>
        </p:spPr>
      </p:pic>
      <p:sp>
        <p:nvSpPr>
          <p:cNvPr id="18" name="Text Placeholder 17"/>
          <p:cNvSpPr>
            <a:spLocks noGrp="1"/>
          </p:cNvSpPr>
          <p:nvPr>
            <p:ph type="body" sz="quarter" idx="10"/>
          </p:nvPr>
        </p:nvSpPr>
        <p:spPr>
          <a:xfrm rot="16200000">
            <a:off x="11302242" y="18142807"/>
            <a:ext cx="28704156" cy="2314074"/>
          </a:xfrm>
        </p:spPr>
        <p:txBody>
          <a:bodyPr/>
          <a:lstStyle/>
          <a:p>
            <a:r>
              <a:rPr lang="en-US" b="1" dirty="0"/>
              <a:t>Rocky Mountain </a:t>
            </a:r>
            <a:r>
              <a:rPr lang="en-US" dirty="0"/>
              <a:t>Agriculture</a:t>
            </a:r>
          </a:p>
        </p:txBody>
      </p:sp>
      <p:sp>
        <p:nvSpPr>
          <p:cNvPr id="38" name="TextBox 37"/>
          <p:cNvSpPr txBox="1"/>
          <p:nvPr/>
        </p:nvSpPr>
        <p:spPr>
          <a:xfrm>
            <a:off x="843099" y="34712185"/>
            <a:ext cx="18035451" cy="873216"/>
          </a:xfrm>
          <a:prstGeom prst="rect">
            <a:avLst/>
          </a:prstGeom>
          <a:noFill/>
        </p:spPr>
        <p:txBody>
          <a:bodyPr wrap="square" rtlCol="0">
            <a:noAutofit/>
          </a:bodyPr>
          <a:lstStyle/>
          <a:p>
            <a:r>
              <a:rPr lang="en-US" sz="4800" dirty="0">
                <a:solidFill>
                  <a:schemeClr val="bg1"/>
                </a:solidFill>
                <a:latin typeface="+mj-lt"/>
              </a:rPr>
              <a:t>USGS at Colorado State University – Summer 2016</a:t>
            </a:r>
          </a:p>
        </p:txBody>
      </p:sp>
      <p:sp>
        <p:nvSpPr>
          <p:cNvPr id="41" name="Text Placeholder 16"/>
          <p:cNvSpPr>
            <a:spLocks noGrp="1"/>
          </p:cNvSpPr>
          <p:nvPr>
            <p:ph type="body" sz="quarter" idx="11"/>
          </p:nvPr>
        </p:nvSpPr>
        <p:spPr>
          <a:xfrm>
            <a:off x="3866605" y="787399"/>
            <a:ext cx="19932039" cy="2490447"/>
          </a:xfrm>
        </p:spPr>
        <p:txBody>
          <a:bodyPr/>
          <a:lstStyle/>
          <a:p>
            <a:r>
              <a:rPr lang="en-US" dirty="0"/>
              <a:t>Utilizing NASA Earth Observations to Reconstruct and Identify Historical Forest Disturbances in the Southern Rocky Mountains for Enhanced Forest Management</a:t>
            </a:r>
          </a:p>
        </p:txBody>
      </p:sp>
      <p:sp>
        <p:nvSpPr>
          <p:cNvPr id="42" name="Text Placeholder 16"/>
          <p:cNvSpPr txBox="1">
            <a:spLocks/>
          </p:cNvSpPr>
          <p:nvPr/>
        </p:nvSpPr>
        <p:spPr>
          <a:xfrm>
            <a:off x="741499" y="33454231"/>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chemeClr val="tx1">
                    <a:lumMod val="75000"/>
                  </a:schemeClr>
                </a:solidFill>
              </a:rPr>
              <a:t>Peder Engelstad</a:t>
            </a:r>
          </a:p>
          <a:p>
            <a:pPr algn="ctr">
              <a:lnSpc>
                <a:spcPct val="100000"/>
              </a:lnSpc>
              <a:spcBef>
                <a:spcPts val="0"/>
              </a:spcBef>
            </a:pPr>
            <a:r>
              <a:rPr lang="en-US" i="1" dirty="0">
                <a:solidFill>
                  <a:schemeClr val="tx1">
                    <a:lumMod val="75000"/>
                  </a:schemeClr>
                </a:solidFill>
              </a:rPr>
              <a:t>Project Lead</a:t>
            </a:r>
          </a:p>
        </p:txBody>
      </p:sp>
      <p:sp>
        <p:nvSpPr>
          <p:cNvPr id="43" name="Text Placeholder 16"/>
          <p:cNvSpPr txBox="1">
            <a:spLocks/>
          </p:cNvSpPr>
          <p:nvPr/>
        </p:nvSpPr>
        <p:spPr>
          <a:xfrm>
            <a:off x="950023" y="28907365"/>
            <a:ext cx="11513160" cy="144397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lnSpc>
                <a:spcPct val="100000"/>
              </a:lnSpc>
              <a:spcBef>
                <a:spcPts val="0"/>
              </a:spcBef>
            </a:pPr>
            <a:r>
              <a:rPr lang="en-US" dirty="0">
                <a:solidFill>
                  <a:schemeClr val="tx1">
                    <a:lumMod val="75000"/>
                  </a:schemeClr>
                </a:solidFill>
              </a:rPr>
              <a:t>The Rocky Mountain Agriculture team partnered with National Park Service Rocky Mountain National Park, Colorado Forest Restoration Institute, and Bioenergy Alliance Network of the Rockies Feedstock Supply Team.</a:t>
            </a:r>
          </a:p>
        </p:txBody>
      </p:sp>
      <p:sp>
        <p:nvSpPr>
          <p:cNvPr id="44" name="Text Placeholder 16"/>
          <p:cNvSpPr txBox="1">
            <a:spLocks/>
          </p:cNvSpPr>
          <p:nvPr/>
        </p:nvSpPr>
        <p:spPr>
          <a:xfrm>
            <a:off x="12922827" y="28916432"/>
            <a:ext cx="11407715" cy="577033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dirty="0">
                <a:solidFill>
                  <a:schemeClr val="tx1">
                    <a:lumMod val="75000"/>
                  </a:schemeClr>
                </a:solidFill>
              </a:rPr>
              <a:t>We would like to thank our project partners Hanem Abouelezz, National Park Service Rocky Mountain National Park, Dr. Tony Cheng, Colorado Forest Restoration Institute, and Ryan Anderson, Bioenergy Alliance Network of the Rockies Feedstock Supply Team.</a:t>
            </a:r>
          </a:p>
          <a:p>
            <a:pPr algn="just"/>
            <a:r>
              <a:rPr lang="en-US" dirty="0">
                <a:solidFill>
                  <a:schemeClr val="tx1">
                    <a:lumMod val="75000"/>
                  </a:schemeClr>
                </a:solidFill>
              </a:rPr>
              <a:t>We would like to thank Mike Caggiano, Colorado Forest Restoration Institute, Justin Braaten, Oregon State University, Laboratory for Applications of Remote Sensing in Ecology, Catherine Jarnevich, United State Geological Survey, and Geoff Clark and David Frey, National Park Service Rocky Mountain National Park for their help.</a:t>
            </a:r>
          </a:p>
          <a:p>
            <a:pPr algn="just"/>
            <a:r>
              <a:rPr lang="en-US" dirty="0">
                <a:solidFill>
                  <a:schemeClr val="tx1">
                    <a:lumMod val="75000"/>
                  </a:schemeClr>
                </a:solidFill>
              </a:rPr>
              <a:t>We would also like to thank Dr. Paul Evangelista and Tony Vorster of Colorado State University Natural Resource Ecology Laboratory for their guidance throughout the project and Brian Woodward, Fort Collins DEVELOP Center Lead.</a:t>
            </a:r>
          </a:p>
          <a:p>
            <a:pPr algn="just"/>
            <a:endParaRPr lang="en-US" sz="1050" dirty="0">
              <a:solidFill>
                <a:schemeClr val="tx1">
                  <a:lumMod val="75000"/>
                </a:schemeClr>
              </a:solidFill>
            </a:endParaRPr>
          </a:p>
          <a:p>
            <a:pPr lvl="0" defTabSz="914400">
              <a:lnSpc>
                <a:spcPct val="100000"/>
              </a:lnSpc>
              <a:spcBef>
                <a:spcPts val="600"/>
              </a:spcBef>
            </a:pPr>
            <a:r>
              <a:rPr lang="en-US" sz="1400" i="1" kern="0" dirty="0">
                <a:solidFill>
                  <a:srgbClr val="767171">
                    <a:lumMod val="75000"/>
                  </a:srgbClr>
                </a:solidFill>
                <a:latin typeface="Garamond" panose="02020404030301010803" pitchFamily="18" charset="0"/>
                <a:cs typeface="Arial"/>
                <a:sym typeface="Arial"/>
              </a:rPr>
              <a:t>Any opinions,  findings, and conclusions or recommendations expressed in this material are those of the author(s) and do not necessarily reflect the views of the National Aeronautics and Space Administration. This material  is based upon work supported by NASA through contract NNL11AA00B and cooperative agreement NNX14AB60A.</a:t>
            </a:r>
          </a:p>
        </p:txBody>
      </p:sp>
      <p:sp>
        <p:nvSpPr>
          <p:cNvPr id="46" name="Text Placeholder 16"/>
          <p:cNvSpPr txBox="1">
            <a:spLocks/>
          </p:cNvSpPr>
          <p:nvPr/>
        </p:nvSpPr>
        <p:spPr>
          <a:xfrm>
            <a:off x="914400" y="26254118"/>
            <a:ext cx="22981228" cy="1961393"/>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DB862"/>
              </a:buClr>
            </a:pPr>
            <a:r>
              <a:rPr lang="en-US" dirty="0">
                <a:solidFill>
                  <a:schemeClr val="tx1">
                    <a:lumMod val="75000"/>
                  </a:schemeClr>
                </a:solidFill>
              </a:rPr>
              <a:t>Supervised classification model outputs successfully facilitated the delineation of clearcut harvest events at the landscape-scale throughout the study area.</a:t>
            </a:r>
          </a:p>
          <a:p>
            <a:pPr marL="347663" indent="-347663">
              <a:buClr>
                <a:srgbClr val="7DB862"/>
              </a:buClr>
            </a:pPr>
            <a:r>
              <a:rPr lang="en-US" dirty="0">
                <a:solidFill>
                  <a:schemeClr val="tx1">
                    <a:lumMod val="75000"/>
                  </a:schemeClr>
                </a:solidFill>
              </a:rPr>
              <a:t>Fine-scale disturbances were accurately identified within Rocky Mountain National Park through further analysis.</a:t>
            </a:r>
          </a:p>
          <a:p>
            <a:pPr marL="347663" indent="-347663">
              <a:buClr>
                <a:srgbClr val="7DB862"/>
              </a:buClr>
            </a:pPr>
            <a:r>
              <a:rPr lang="en-US" dirty="0">
                <a:solidFill>
                  <a:schemeClr val="tx1">
                    <a:lumMod val="75000"/>
                  </a:schemeClr>
                </a:solidFill>
              </a:rPr>
              <a:t>Final maps and other end products will better inform project partners and land managers about how their management decisions can improve forest resiliency.</a:t>
            </a:r>
            <a:endParaRPr lang="en-US" dirty="0"/>
          </a:p>
        </p:txBody>
      </p:sp>
      <p:sp>
        <p:nvSpPr>
          <p:cNvPr id="47" name="Text Placeholder 16"/>
          <p:cNvSpPr txBox="1">
            <a:spLocks/>
          </p:cNvSpPr>
          <p:nvPr/>
        </p:nvSpPr>
        <p:spPr>
          <a:xfrm>
            <a:off x="914400" y="4939353"/>
            <a:ext cx="22898100" cy="364392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dirty="0"/>
              <a:t>In recent decades, the Rocky Mountains of northern Colorado and southern Wyoming have experienced extremely high levels of forest disturbance. Methodologies for mapping and labeling disturbance and classifying historical harvest events on the landscape level have not been readily available in the past. However, recent literature has paved the way for refined approaches, such as change detection software and predictive classification models. This project provided a more complete dataset for the National Park Service Rocky Mountain National Park (RMNP), the Colorado Forest Restoration Institute (CFRI), and the Bioenergy Alliance Network of the Rockies (BANR) Feedstock Supply Team. Landsat 4 and 5 Thematic Mapper (TM), Landsat 7 Enhanced Thematic Mapper Plus (ETM+), and Landsat 8 Operational Land Imager (OLI) imagery were integrated into the LandTrendr algorithm to detect magnitude, duration, and extent of past forest disturbances. A suite of classification algorithms, including the Boosted Regression Trees (BRT) and the Random Forests (RF) classification models, were used to conduct analyses at the landscape level across a temporal scale of over 30 years. A labeled forest disturbance history was provided to project partners, which filled gaps in their past records and can lead to enhanced decision-making in the future. </a:t>
            </a:r>
          </a:p>
        </p:txBody>
      </p:sp>
      <p:sp>
        <p:nvSpPr>
          <p:cNvPr id="48" name="Text Placeholder 16"/>
          <p:cNvSpPr txBox="1">
            <a:spLocks/>
          </p:cNvSpPr>
          <p:nvPr/>
        </p:nvSpPr>
        <p:spPr>
          <a:xfrm>
            <a:off x="931660" y="9220501"/>
            <a:ext cx="11908040" cy="175750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lgn="just">
              <a:lnSpc>
                <a:spcPct val="100000"/>
              </a:lnSpc>
              <a:spcBef>
                <a:spcPts val="800"/>
              </a:spcBef>
              <a:buClr>
                <a:srgbClr val="7DB862"/>
              </a:buClr>
            </a:pPr>
            <a:r>
              <a:rPr lang="en-US" b="1" dirty="0">
                <a:solidFill>
                  <a:srgbClr val="7DB862"/>
                </a:solidFill>
                <a:latin typeface="Garamond" charset="0"/>
                <a:ea typeface="Garamond" charset="0"/>
                <a:cs typeface="Garamond" charset="0"/>
              </a:rPr>
              <a:t>Delineate</a:t>
            </a:r>
            <a:r>
              <a:rPr lang="en-US" dirty="0">
                <a:solidFill>
                  <a:schemeClr val="tx1">
                    <a:lumMod val="75000"/>
                  </a:schemeClr>
                </a:solidFill>
                <a:latin typeface="Garamond" charset="0"/>
                <a:ea typeface="Garamond" charset="0"/>
                <a:cs typeface="Garamond" charset="0"/>
              </a:rPr>
              <a:t> and characterize clearcut harvests over a 30-year Landsat time series</a:t>
            </a:r>
          </a:p>
          <a:p>
            <a:pPr marL="347663" indent="-347663" algn="just">
              <a:lnSpc>
                <a:spcPct val="100000"/>
              </a:lnSpc>
              <a:spcBef>
                <a:spcPts val="800"/>
              </a:spcBef>
              <a:buClr>
                <a:srgbClr val="7DB862"/>
              </a:buClr>
            </a:pPr>
            <a:r>
              <a:rPr lang="en-US" b="1" dirty="0">
                <a:solidFill>
                  <a:srgbClr val="7DB862"/>
                </a:solidFill>
                <a:latin typeface="Garamond" charset="0"/>
                <a:ea typeface="Garamond" charset="0"/>
                <a:cs typeface="Garamond" charset="0"/>
              </a:rPr>
              <a:t>Classify </a:t>
            </a:r>
            <a:r>
              <a:rPr lang="en-US" dirty="0">
                <a:solidFill>
                  <a:schemeClr val="tx1">
                    <a:lumMod val="75000"/>
                  </a:schemeClr>
                </a:solidFill>
                <a:latin typeface="Garamond" charset="0"/>
                <a:ea typeface="Garamond" charset="0"/>
                <a:cs typeface="Garamond" charset="0"/>
              </a:rPr>
              <a:t>a variety of forest disturbances within Rocky Mountain National Park</a:t>
            </a:r>
          </a:p>
          <a:p>
            <a:pPr marL="347663" indent="-347663" algn="just">
              <a:lnSpc>
                <a:spcPct val="100000"/>
              </a:lnSpc>
              <a:spcBef>
                <a:spcPts val="800"/>
              </a:spcBef>
              <a:buClr>
                <a:srgbClr val="7DB862"/>
              </a:buClr>
            </a:pPr>
            <a:r>
              <a:rPr lang="en-US" b="1" dirty="0">
                <a:solidFill>
                  <a:srgbClr val="7DB862"/>
                </a:solidFill>
                <a:latin typeface="Garamond" charset="0"/>
                <a:ea typeface="Garamond" charset="0"/>
                <a:cs typeface="Garamond" charset="0"/>
              </a:rPr>
              <a:t>Evaluate </a:t>
            </a:r>
            <a:r>
              <a:rPr lang="en-US" dirty="0">
                <a:solidFill>
                  <a:schemeClr val="tx1">
                    <a:lumMod val="75000"/>
                  </a:schemeClr>
                </a:solidFill>
                <a:latin typeface="Garamond" charset="0"/>
                <a:ea typeface="Garamond" charset="0"/>
                <a:cs typeface="Garamond" charset="0"/>
              </a:rPr>
              <a:t>the feasibility of identifying forest thinning treatments</a:t>
            </a:r>
          </a:p>
        </p:txBody>
      </p:sp>
      <p:sp>
        <p:nvSpPr>
          <p:cNvPr id="49" name="TextBox 48"/>
          <p:cNvSpPr txBox="1"/>
          <p:nvPr/>
        </p:nvSpPr>
        <p:spPr>
          <a:xfrm>
            <a:off x="914400" y="4307925"/>
            <a:ext cx="22898100" cy="769441"/>
          </a:xfrm>
          <a:prstGeom prst="rect">
            <a:avLst/>
          </a:prstGeom>
          <a:noFill/>
        </p:spPr>
        <p:txBody>
          <a:bodyPr wrap="square" rtlCol="0">
            <a:spAutoFit/>
          </a:bodyPr>
          <a:lstStyle/>
          <a:p>
            <a:r>
              <a:rPr lang="en-US" sz="4400" b="1" dirty="0">
                <a:solidFill>
                  <a:srgbClr val="7DB862"/>
                </a:solidFill>
                <a:latin typeface="Century Gothic" panose="020B0502020202020204" pitchFamily="34" charset="0"/>
              </a:rPr>
              <a:t>Abstract</a:t>
            </a:r>
          </a:p>
        </p:txBody>
      </p:sp>
      <p:sp>
        <p:nvSpPr>
          <p:cNvPr id="50" name="TextBox 49"/>
          <p:cNvSpPr txBox="1"/>
          <p:nvPr/>
        </p:nvSpPr>
        <p:spPr>
          <a:xfrm>
            <a:off x="952456" y="8512442"/>
            <a:ext cx="8229600" cy="769441"/>
          </a:xfrm>
          <a:prstGeom prst="rect">
            <a:avLst/>
          </a:prstGeom>
          <a:noFill/>
        </p:spPr>
        <p:txBody>
          <a:bodyPr wrap="square" rtlCol="0">
            <a:spAutoFit/>
          </a:bodyPr>
          <a:lstStyle/>
          <a:p>
            <a:r>
              <a:rPr lang="en-US" sz="4400" b="1" dirty="0">
                <a:solidFill>
                  <a:srgbClr val="7DB862"/>
                </a:solidFill>
                <a:latin typeface="Century Gothic" panose="020B0502020202020204" pitchFamily="34" charset="0"/>
              </a:rPr>
              <a:t>Objectives</a:t>
            </a:r>
          </a:p>
        </p:txBody>
      </p:sp>
      <p:sp>
        <p:nvSpPr>
          <p:cNvPr id="51" name="TextBox 50"/>
          <p:cNvSpPr txBox="1"/>
          <p:nvPr/>
        </p:nvSpPr>
        <p:spPr>
          <a:xfrm>
            <a:off x="12922828" y="10878642"/>
            <a:ext cx="11407715" cy="769441"/>
          </a:xfrm>
          <a:prstGeom prst="rect">
            <a:avLst/>
          </a:prstGeom>
          <a:noFill/>
        </p:spPr>
        <p:txBody>
          <a:bodyPr wrap="square" rtlCol="0">
            <a:spAutoFit/>
          </a:bodyPr>
          <a:lstStyle/>
          <a:p>
            <a:r>
              <a:rPr lang="en-US" sz="4400" b="1" dirty="0">
                <a:solidFill>
                  <a:srgbClr val="7DB862"/>
                </a:solidFill>
                <a:latin typeface="Century Gothic" panose="020B0502020202020204" pitchFamily="34" charset="0"/>
              </a:rPr>
              <a:t>Methodology</a:t>
            </a:r>
          </a:p>
        </p:txBody>
      </p:sp>
      <p:sp>
        <p:nvSpPr>
          <p:cNvPr id="53" name="TextBox 52"/>
          <p:cNvSpPr txBox="1"/>
          <p:nvPr/>
        </p:nvSpPr>
        <p:spPr>
          <a:xfrm>
            <a:off x="12878118" y="8505343"/>
            <a:ext cx="8229600" cy="769441"/>
          </a:xfrm>
          <a:prstGeom prst="rect">
            <a:avLst/>
          </a:prstGeom>
          <a:noFill/>
        </p:spPr>
        <p:txBody>
          <a:bodyPr wrap="square" rtlCol="0">
            <a:spAutoFit/>
          </a:bodyPr>
          <a:lstStyle/>
          <a:p>
            <a:r>
              <a:rPr lang="en-US" sz="4400" b="1" dirty="0">
                <a:solidFill>
                  <a:srgbClr val="7DB862"/>
                </a:solidFill>
                <a:latin typeface="Century Gothic" panose="020B0502020202020204" pitchFamily="34" charset="0"/>
              </a:rPr>
              <a:t>Earth Observations</a:t>
            </a:r>
          </a:p>
        </p:txBody>
      </p:sp>
      <p:sp>
        <p:nvSpPr>
          <p:cNvPr id="54" name="TextBox 53"/>
          <p:cNvSpPr txBox="1"/>
          <p:nvPr/>
        </p:nvSpPr>
        <p:spPr>
          <a:xfrm>
            <a:off x="843099" y="17268059"/>
            <a:ext cx="22965640" cy="769441"/>
          </a:xfrm>
          <a:prstGeom prst="rect">
            <a:avLst/>
          </a:prstGeom>
          <a:noFill/>
        </p:spPr>
        <p:txBody>
          <a:bodyPr wrap="square" rtlCol="0">
            <a:spAutoFit/>
          </a:bodyPr>
          <a:lstStyle/>
          <a:p>
            <a:r>
              <a:rPr lang="en-US" sz="4400" b="1" dirty="0">
                <a:solidFill>
                  <a:srgbClr val="7DB862"/>
                </a:solidFill>
                <a:latin typeface="Century Gothic" panose="020B0502020202020204" pitchFamily="34" charset="0"/>
              </a:rPr>
              <a:t>Results</a:t>
            </a:r>
          </a:p>
        </p:txBody>
      </p:sp>
      <p:sp>
        <p:nvSpPr>
          <p:cNvPr id="55" name="TextBox 54"/>
          <p:cNvSpPr txBox="1"/>
          <p:nvPr/>
        </p:nvSpPr>
        <p:spPr>
          <a:xfrm>
            <a:off x="950022" y="25493156"/>
            <a:ext cx="20119278" cy="769441"/>
          </a:xfrm>
          <a:prstGeom prst="rect">
            <a:avLst/>
          </a:prstGeom>
          <a:noFill/>
        </p:spPr>
        <p:txBody>
          <a:bodyPr wrap="square" rtlCol="0">
            <a:spAutoFit/>
          </a:bodyPr>
          <a:lstStyle/>
          <a:p>
            <a:r>
              <a:rPr lang="en-US" sz="4400" b="1" dirty="0">
                <a:solidFill>
                  <a:srgbClr val="7DB862"/>
                </a:solidFill>
                <a:latin typeface="Century Gothic" panose="020B0502020202020204" pitchFamily="34" charset="0"/>
              </a:rPr>
              <a:t>Conclusions</a:t>
            </a:r>
          </a:p>
        </p:txBody>
      </p:sp>
      <p:sp>
        <p:nvSpPr>
          <p:cNvPr id="56" name="TextBox 55"/>
          <p:cNvSpPr txBox="1"/>
          <p:nvPr/>
        </p:nvSpPr>
        <p:spPr>
          <a:xfrm>
            <a:off x="12902032" y="28099092"/>
            <a:ext cx="8229600" cy="769441"/>
          </a:xfrm>
          <a:prstGeom prst="rect">
            <a:avLst/>
          </a:prstGeom>
          <a:noFill/>
        </p:spPr>
        <p:txBody>
          <a:bodyPr wrap="square" rtlCol="0">
            <a:spAutoFit/>
          </a:bodyPr>
          <a:lstStyle/>
          <a:p>
            <a:r>
              <a:rPr lang="en-US" sz="4400" b="1" dirty="0">
                <a:solidFill>
                  <a:srgbClr val="7DB862"/>
                </a:solidFill>
                <a:latin typeface="Century Gothic" panose="020B0502020202020204" pitchFamily="34" charset="0"/>
              </a:rPr>
              <a:t>Acknowledgements</a:t>
            </a:r>
          </a:p>
        </p:txBody>
      </p:sp>
      <p:sp>
        <p:nvSpPr>
          <p:cNvPr id="57" name="TextBox 56"/>
          <p:cNvSpPr txBox="1"/>
          <p:nvPr/>
        </p:nvSpPr>
        <p:spPr>
          <a:xfrm>
            <a:off x="959596" y="28115683"/>
            <a:ext cx="11879634" cy="769441"/>
          </a:xfrm>
          <a:prstGeom prst="rect">
            <a:avLst/>
          </a:prstGeom>
          <a:noFill/>
        </p:spPr>
        <p:txBody>
          <a:bodyPr wrap="square" rtlCol="0">
            <a:spAutoFit/>
          </a:bodyPr>
          <a:lstStyle/>
          <a:p>
            <a:r>
              <a:rPr lang="en-US" sz="4400" b="1" dirty="0">
                <a:solidFill>
                  <a:srgbClr val="7DB862"/>
                </a:solidFill>
                <a:latin typeface="Century Gothic" panose="020B0502020202020204" pitchFamily="34" charset="0"/>
              </a:rPr>
              <a:t>Project Partners</a:t>
            </a:r>
          </a:p>
        </p:txBody>
      </p:sp>
      <p:sp>
        <p:nvSpPr>
          <p:cNvPr id="58" name="TextBox 57"/>
          <p:cNvSpPr txBox="1"/>
          <p:nvPr/>
        </p:nvSpPr>
        <p:spPr>
          <a:xfrm>
            <a:off x="914400" y="30441979"/>
            <a:ext cx="4542503" cy="769441"/>
          </a:xfrm>
          <a:prstGeom prst="rect">
            <a:avLst/>
          </a:prstGeom>
          <a:noFill/>
        </p:spPr>
        <p:txBody>
          <a:bodyPr wrap="square" rtlCol="0">
            <a:spAutoFit/>
          </a:bodyPr>
          <a:lstStyle/>
          <a:p>
            <a:r>
              <a:rPr lang="en-US" sz="4400" b="1" dirty="0">
                <a:solidFill>
                  <a:srgbClr val="7DB862"/>
                </a:solidFill>
                <a:latin typeface="Century Gothic" panose="020B0502020202020204" pitchFamily="34" charset="0"/>
              </a:rPr>
              <a:t>Team Members</a:t>
            </a:r>
          </a:p>
        </p:txBody>
      </p:sp>
      <p:sp>
        <p:nvSpPr>
          <p:cNvPr id="59" name="Text Placeholder 16"/>
          <p:cNvSpPr txBox="1">
            <a:spLocks/>
          </p:cNvSpPr>
          <p:nvPr/>
        </p:nvSpPr>
        <p:spPr>
          <a:xfrm>
            <a:off x="3715351" y="33454230"/>
            <a:ext cx="3211292"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schemeClr>
                </a:solidFill>
              </a:rPr>
              <a:t>Christopher Beddow</a:t>
            </a:r>
          </a:p>
        </p:txBody>
      </p:sp>
      <p:sp>
        <p:nvSpPr>
          <p:cNvPr id="60" name="Text Placeholder 16"/>
          <p:cNvSpPr txBox="1">
            <a:spLocks/>
          </p:cNvSpPr>
          <p:nvPr/>
        </p:nvSpPr>
        <p:spPr>
          <a:xfrm>
            <a:off x="6926643" y="33454231"/>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schemeClr>
                </a:solidFill>
              </a:rPr>
              <a:t>Stephanie Krail</a:t>
            </a:r>
          </a:p>
        </p:txBody>
      </p:sp>
      <p:sp>
        <p:nvSpPr>
          <p:cNvPr id="65" name="Text Placeholder 16"/>
          <p:cNvSpPr txBox="1">
            <a:spLocks/>
          </p:cNvSpPr>
          <p:nvPr/>
        </p:nvSpPr>
        <p:spPr>
          <a:xfrm>
            <a:off x="9928803" y="33428818"/>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schemeClr>
                </a:solidFill>
              </a:rPr>
              <a:t>Amandeep Vashisht</a:t>
            </a:r>
          </a:p>
        </p:txBody>
      </p:sp>
      <p:grpSp>
        <p:nvGrpSpPr>
          <p:cNvPr id="67" name="Group 66"/>
          <p:cNvGrpSpPr/>
          <p:nvPr/>
        </p:nvGrpSpPr>
        <p:grpSpPr>
          <a:xfrm>
            <a:off x="13144089" y="9176357"/>
            <a:ext cx="2643318" cy="1752177"/>
            <a:chOff x="13526463" y="19061229"/>
            <a:chExt cx="2643318" cy="1752177"/>
          </a:xfrm>
        </p:grpSpPr>
        <p:pic>
          <p:nvPicPr>
            <p:cNvPr id="68" name="Picture 6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3526463" y="19191634"/>
              <a:ext cx="1678645" cy="1621772"/>
            </a:xfrm>
            <a:prstGeom prst="rect">
              <a:avLst/>
            </a:prstGeom>
          </p:spPr>
        </p:pic>
        <p:sp>
          <p:nvSpPr>
            <p:cNvPr id="69" name="TextBox 68"/>
            <p:cNvSpPr txBox="1"/>
            <p:nvPr/>
          </p:nvSpPr>
          <p:spPr>
            <a:xfrm>
              <a:off x="14372656" y="19061229"/>
              <a:ext cx="1797125" cy="1015663"/>
            </a:xfrm>
            <a:prstGeom prst="rect">
              <a:avLst/>
            </a:prstGeom>
            <a:noFill/>
          </p:spPr>
          <p:txBody>
            <a:bodyPr wrap="square" rtlCol="0">
              <a:spAutoFit/>
            </a:bodyPr>
            <a:lstStyle/>
            <a:p>
              <a:pPr algn="ctr"/>
              <a:r>
                <a:rPr lang="en-US" sz="2000" b="1" dirty="0">
                  <a:solidFill>
                    <a:schemeClr val="tx1">
                      <a:lumMod val="75000"/>
                    </a:schemeClr>
                  </a:solidFill>
                </a:rPr>
                <a:t>Landsat 4 &amp; 5 Thematic Mapper (TM)</a:t>
              </a:r>
            </a:p>
          </p:txBody>
        </p:sp>
      </p:grpSp>
      <p:grpSp>
        <p:nvGrpSpPr>
          <p:cNvPr id="70" name="Group 69"/>
          <p:cNvGrpSpPr/>
          <p:nvPr/>
        </p:nvGrpSpPr>
        <p:grpSpPr>
          <a:xfrm>
            <a:off x="19041960" y="9515465"/>
            <a:ext cx="3121617" cy="1430428"/>
            <a:chOff x="17117701" y="19623470"/>
            <a:chExt cx="3121617" cy="1430428"/>
          </a:xfrm>
        </p:grpSpPr>
        <p:pic>
          <p:nvPicPr>
            <p:cNvPr id="71" name="Picture 7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7117701" y="19623470"/>
              <a:ext cx="1315495" cy="1075151"/>
            </a:xfrm>
            <a:prstGeom prst="rect">
              <a:avLst/>
            </a:prstGeom>
          </p:spPr>
        </p:pic>
        <p:sp>
          <p:nvSpPr>
            <p:cNvPr id="72" name="TextBox 71"/>
            <p:cNvSpPr txBox="1"/>
            <p:nvPr/>
          </p:nvSpPr>
          <p:spPr>
            <a:xfrm>
              <a:off x="17594095" y="20038235"/>
              <a:ext cx="2645223" cy="1015663"/>
            </a:xfrm>
            <a:prstGeom prst="rect">
              <a:avLst/>
            </a:prstGeom>
            <a:noFill/>
          </p:spPr>
          <p:txBody>
            <a:bodyPr wrap="square" rtlCol="0">
              <a:spAutoFit/>
            </a:bodyPr>
            <a:lstStyle/>
            <a:p>
              <a:pPr algn="ctr"/>
              <a:r>
                <a:rPr lang="en-US" sz="2000" b="1" dirty="0">
                  <a:solidFill>
                    <a:schemeClr val="tx1">
                      <a:lumMod val="75000"/>
                    </a:schemeClr>
                  </a:solidFill>
                </a:rPr>
                <a:t>Landsat 8</a:t>
              </a:r>
            </a:p>
            <a:p>
              <a:pPr algn="ctr"/>
              <a:r>
                <a:rPr lang="en-US" sz="2000" b="1" dirty="0">
                  <a:solidFill>
                    <a:schemeClr val="tx1">
                      <a:lumMod val="75000"/>
                    </a:schemeClr>
                  </a:solidFill>
                </a:rPr>
                <a:t>Operational Land Imager (OLI)</a:t>
              </a:r>
            </a:p>
          </p:txBody>
        </p:sp>
      </p:grpSp>
      <p:grpSp>
        <p:nvGrpSpPr>
          <p:cNvPr id="73" name="Group 72"/>
          <p:cNvGrpSpPr/>
          <p:nvPr/>
        </p:nvGrpSpPr>
        <p:grpSpPr>
          <a:xfrm>
            <a:off x="20836033" y="8988281"/>
            <a:ext cx="3005695" cy="1918430"/>
            <a:chOff x="20523144" y="18842685"/>
            <a:chExt cx="3005695" cy="1918430"/>
          </a:xfrm>
        </p:grpSpPr>
        <p:pic>
          <p:nvPicPr>
            <p:cNvPr id="74" name="Picture 7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1003200">
              <a:off x="21835146" y="18889631"/>
              <a:ext cx="1693693" cy="1871484"/>
            </a:xfrm>
            <a:prstGeom prst="rect">
              <a:avLst/>
            </a:prstGeom>
          </p:spPr>
        </p:pic>
        <p:sp>
          <p:nvSpPr>
            <p:cNvPr id="75" name="TextBox 74"/>
            <p:cNvSpPr txBox="1"/>
            <p:nvPr/>
          </p:nvSpPr>
          <p:spPr>
            <a:xfrm>
              <a:off x="20523144" y="18842685"/>
              <a:ext cx="2451547" cy="1015663"/>
            </a:xfrm>
            <a:prstGeom prst="rect">
              <a:avLst/>
            </a:prstGeom>
            <a:noFill/>
          </p:spPr>
          <p:txBody>
            <a:bodyPr wrap="square" rtlCol="0">
              <a:spAutoFit/>
            </a:bodyPr>
            <a:lstStyle/>
            <a:p>
              <a:pPr algn="ctr"/>
              <a:r>
                <a:rPr lang="en-US" sz="2000" b="1" dirty="0">
                  <a:solidFill>
                    <a:schemeClr val="tx1">
                      <a:lumMod val="75000"/>
                    </a:schemeClr>
                  </a:solidFill>
                </a:rPr>
                <a:t>Shuttle Radar Topography Mission (SRTM)</a:t>
              </a:r>
            </a:p>
          </p:txBody>
        </p:sp>
      </p:grpSp>
      <p:cxnSp>
        <p:nvCxnSpPr>
          <p:cNvPr id="77" name="Straight Connector 76"/>
          <p:cNvCxnSpPr/>
          <p:nvPr/>
        </p:nvCxnSpPr>
        <p:spPr>
          <a:xfrm>
            <a:off x="914400" y="28070940"/>
            <a:ext cx="22898100" cy="8809"/>
          </a:xfrm>
          <a:prstGeom prst="line">
            <a:avLst/>
          </a:prstGeom>
          <a:ln w="9525">
            <a:solidFill>
              <a:srgbClr val="7DB86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914400" y="8454191"/>
            <a:ext cx="22898100" cy="8809"/>
          </a:xfrm>
          <a:prstGeom prst="line">
            <a:avLst/>
          </a:prstGeom>
          <a:ln w="9525">
            <a:solidFill>
              <a:srgbClr val="7DB86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900544" y="17279309"/>
            <a:ext cx="22898100" cy="8809"/>
          </a:xfrm>
          <a:prstGeom prst="line">
            <a:avLst/>
          </a:prstGeom>
          <a:ln w="9525">
            <a:solidFill>
              <a:srgbClr val="7DB862"/>
            </a:solidFill>
          </a:ln>
        </p:spPr>
        <p:style>
          <a:lnRef idx="1">
            <a:schemeClr val="accent1"/>
          </a:lnRef>
          <a:fillRef idx="0">
            <a:schemeClr val="accent1"/>
          </a:fillRef>
          <a:effectRef idx="0">
            <a:schemeClr val="accent1"/>
          </a:effectRef>
          <a:fontRef idx="minor">
            <a:schemeClr val="tx1"/>
          </a:fontRef>
        </p:style>
      </p:cxnSp>
      <p:pic>
        <p:nvPicPr>
          <p:cNvPr id="82" name="Picture 81"/>
          <p:cNvPicPr>
            <a:picLocks/>
          </p:cNvPicPr>
          <p:nvPr/>
        </p:nvPicPr>
        <p:blipFill rotWithShape="1">
          <a:blip r:embed="rId10" cstate="print">
            <a:extLst>
              <a:ext uri="{28A0092B-C50C-407E-A947-70E740481C1C}">
                <a14:useLocalDpi xmlns:a14="http://schemas.microsoft.com/office/drawing/2010/main"/>
              </a:ext>
            </a:extLst>
          </a:blip>
          <a:srcRect/>
          <a:stretch/>
        </p:blipFill>
        <p:spPr>
          <a:xfrm>
            <a:off x="10568050" y="31597032"/>
            <a:ext cx="1645920" cy="1645920"/>
          </a:xfrm>
          <a:prstGeom prst="ellipse">
            <a:avLst/>
          </a:prstGeom>
        </p:spPr>
      </p:pic>
      <p:pic>
        <p:nvPicPr>
          <p:cNvPr id="83" name="Picture 82"/>
          <p:cNvPicPr>
            <a:picLocks/>
          </p:cNvPicPr>
          <p:nvPr/>
        </p:nvPicPr>
        <p:blipFill rotWithShape="1">
          <a:blip r:embed="rId11" cstate="print">
            <a:extLst>
              <a:ext uri="{28A0092B-C50C-407E-A947-70E740481C1C}">
                <a14:useLocalDpi xmlns:a14="http://schemas.microsoft.com/office/drawing/2010/main"/>
              </a:ext>
            </a:extLst>
          </a:blip>
          <a:srcRect/>
          <a:stretch/>
        </p:blipFill>
        <p:spPr>
          <a:xfrm>
            <a:off x="7473457" y="31559720"/>
            <a:ext cx="1645920" cy="1645920"/>
          </a:xfrm>
          <a:prstGeom prst="ellipse">
            <a:avLst/>
          </a:prstGeom>
        </p:spPr>
      </p:pic>
      <p:pic>
        <p:nvPicPr>
          <p:cNvPr id="84" name="Picture 83"/>
          <p:cNvPicPr>
            <a:picLocks/>
          </p:cNvPicPr>
          <p:nvPr/>
        </p:nvPicPr>
        <p:blipFill rotWithShape="1">
          <a:blip r:embed="rId12" cstate="print">
            <a:extLst>
              <a:ext uri="{28A0092B-C50C-407E-A947-70E740481C1C}">
                <a14:useLocalDpi xmlns:a14="http://schemas.microsoft.com/office/drawing/2010/main"/>
              </a:ext>
            </a:extLst>
          </a:blip>
          <a:srcRect/>
          <a:stretch/>
        </p:blipFill>
        <p:spPr>
          <a:xfrm>
            <a:off x="4388369" y="31559720"/>
            <a:ext cx="1645920" cy="1645920"/>
          </a:xfrm>
          <a:prstGeom prst="ellipse">
            <a:avLst/>
          </a:prstGeom>
        </p:spPr>
      </p:pic>
      <p:pic>
        <p:nvPicPr>
          <p:cNvPr id="85" name="Picture 84"/>
          <p:cNvPicPr>
            <a:picLocks/>
          </p:cNvPicPr>
          <p:nvPr/>
        </p:nvPicPr>
        <p:blipFill rotWithShape="1">
          <a:blip r:embed="rId13" cstate="print">
            <a:extLst>
              <a:ext uri="{28A0092B-C50C-407E-A947-70E740481C1C}">
                <a14:useLocalDpi xmlns:a14="http://schemas.microsoft.com/office/drawing/2010/main"/>
              </a:ext>
            </a:extLst>
          </a:blip>
          <a:srcRect/>
          <a:stretch/>
        </p:blipFill>
        <p:spPr>
          <a:xfrm>
            <a:off x="1294779" y="31568135"/>
            <a:ext cx="1645920" cy="1645920"/>
          </a:xfrm>
          <a:prstGeom prst="ellipse">
            <a:avLst/>
          </a:prstGeom>
        </p:spPr>
      </p:pic>
      <p:sp>
        <p:nvSpPr>
          <p:cNvPr id="151" name="TextBox 150"/>
          <p:cNvSpPr txBox="1"/>
          <p:nvPr/>
        </p:nvSpPr>
        <p:spPr>
          <a:xfrm>
            <a:off x="21193101" y="15389009"/>
            <a:ext cx="2273584" cy="507831"/>
          </a:xfrm>
          <a:prstGeom prst="rect">
            <a:avLst/>
          </a:prstGeom>
          <a:noFill/>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lang="en-US" sz="2700" kern="0" dirty="0">
                <a:solidFill>
                  <a:schemeClr val="tx1">
                    <a:lumMod val="75000"/>
                  </a:schemeClr>
                </a:solidFill>
              </a:rPr>
              <a:t>  Disturbance</a:t>
            </a:r>
          </a:p>
        </p:txBody>
      </p:sp>
      <p:sp>
        <p:nvSpPr>
          <p:cNvPr id="165" name="TextBox 164"/>
          <p:cNvSpPr txBox="1"/>
          <p:nvPr/>
        </p:nvSpPr>
        <p:spPr>
          <a:xfrm>
            <a:off x="21202375" y="15697377"/>
            <a:ext cx="2385726" cy="507831"/>
          </a:xfrm>
          <a:prstGeom prst="rect">
            <a:avLst/>
          </a:prstGeom>
          <a:noFill/>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lang="en-US" sz="2700" kern="0" dirty="0">
                <a:solidFill>
                  <a:schemeClr val="tx1">
                    <a:lumMod val="75000"/>
                  </a:schemeClr>
                </a:solidFill>
              </a:rPr>
              <a:t>Maps of</a:t>
            </a:r>
          </a:p>
        </p:txBody>
      </p:sp>
      <p:sp>
        <p:nvSpPr>
          <p:cNvPr id="128" name="TextBox 127"/>
          <p:cNvSpPr txBox="1"/>
          <p:nvPr/>
        </p:nvSpPr>
        <p:spPr>
          <a:xfrm>
            <a:off x="15447938" y="11821991"/>
            <a:ext cx="2326486" cy="507831"/>
          </a:xfrm>
          <a:prstGeom prst="rect">
            <a:avLst/>
          </a:prstGeom>
          <a:noFill/>
          <a:ln w="3810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700" i="0" u="none" strike="noStrike" kern="0" cap="none" spc="0" normalizeH="0" baseline="0" noProof="0" dirty="0">
                <a:ln>
                  <a:noFill/>
                </a:ln>
                <a:solidFill>
                  <a:schemeClr val="tx1">
                    <a:lumMod val="75000"/>
                  </a:schemeClr>
                </a:solidFill>
                <a:uLnTx/>
                <a:uFillTx/>
              </a:rPr>
              <a:t>Data</a:t>
            </a:r>
          </a:p>
        </p:txBody>
      </p:sp>
      <p:sp>
        <p:nvSpPr>
          <p:cNvPr id="131" name="Rectangle 130"/>
          <p:cNvSpPr/>
          <p:nvPr/>
        </p:nvSpPr>
        <p:spPr>
          <a:xfrm>
            <a:off x="12922828" y="11727451"/>
            <a:ext cx="2347558" cy="933044"/>
          </a:xfrm>
          <a:prstGeom prst="rect">
            <a:avLst/>
          </a:prstGeom>
          <a:solidFill>
            <a:srgbClr val="7DB862">
              <a:alpha val="40000"/>
            </a:srgbClr>
          </a:solidFill>
          <a:ln w="38100">
            <a:solidFill>
              <a:srgbClr val="7DB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lumMod val="75000"/>
                </a:schemeClr>
              </a:solidFill>
            </a:endParaRPr>
          </a:p>
        </p:txBody>
      </p:sp>
      <p:sp>
        <p:nvSpPr>
          <p:cNvPr id="132" name="TextBox 131"/>
          <p:cNvSpPr txBox="1"/>
          <p:nvPr/>
        </p:nvSpPr>
        <p:spPr>
          <a:xfrm>
            <a:off x="12939960" y="11821991"/>
            <a:ext cx="2314420" cy="507831"/>
          </a:xfrm>
          <a:prstGeom prst="rect">
            <a:avLst/>
          </a:prstGeom>
          <a:noFill/>
          <a:ln w="3810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700" i="0" u="none" strike="noStrike" kern="0" cap="none" spc="0" normalizeH="0" baseline="0" noProof="0" dirty="0">
                <a:ln>
                  <a:noFill/>
                </a:ln>
                <a:solidFill>
                  <a:schemeClr val="tx1">
                    <a:lumMod val="75000"/>
                  </a:schemeClr>
                </a:solidFill>
                <a:uLnTx/>
                <a:uFillTx/>
              </a:rPr>
              <a:t>Data</a:t>
            </a:r>
          </a:p>
        </p:txBody>
      </p:sp>
      <p:sp>
        <p:nvSpPr>
          <p:cNvPr id="133" name="Chevron 132"/>
          <p:cNvSpPr/>
          <p:nvPr/>
        </p:nvSpPr>
        <p:spPr>
          <a:xfrm>
            <a:off x="12939964" y="12906193"/>
            <a:ext cx="3414750" cy="3936891"/>
          </a:xfrm>
          <a:custGeom>
            <a:avLst/>
            <a:gdLst>
              <a:gd name="connsiteX0" fmla="*/ 0 w 3948150"/>
              <a:gd name="connsiteY0" fmla="*/ 0 h 3936891"/>
              <a:gd name="connsiteX1" fmla="*/ 2329025 w 3948150"/>
              <a:gd name="connsiteY1" fmla="*/ 0 h 3936891"/>
              <a:gd name="connsiteX2" fmla="*/ 3948150 w 3948150"/>
              <a:gd name="connsiteY2" fmla="*/ 1968446 h 3936891"/>
              <a:gd name="connsiteX3" fmla="*/ 2329025 w 3948150"/>
              <a:gd name="connsiteY3" fmla="*/ 3936891 h 3936891"/>
              <a:gd name="connsiteX4" fmla="*/ 0 w 3948150"/>
              <a:gd name="connsiteY4" fmla="*/ 3936891 h 3936891"/>
              <a:gd name="connsiteX5" fmla="*/ 1619125 w 3948150"/>
              <a:gd name="connsiteY5" fmla="*/ 1968446 h 3936891"/>
              <a:gd name="connsiteX6" fmla="*/ 0 w 3948150"/>
              <a:gd name="connsiteY6" fmla="*/ 0 h 3936891"/>
              <a:gd name="connsiteX0" fmla="*/ 0 w 3592550"/>
              <a:gd name="connsiteY0" fmla="*/ 0 h 3936891"/>
              <a:gd name="connsiteX1" fmla="*/ 2329025 w 3592550"/>
              <a:gd name="connsiteY1" fmla="*/ 0 h 3936891"/>
              <a:gd name="connsiteX2" fmla="*/ 3592550 w 3592550"/>
              <a:gd name="connsiteY2" fmla="*/ 1993846 h 3936891"/>
              <a:gd name="connsiteX3" fmla="*/ 2329025 w 3592550"/>
              <a:gd name="connsiteY3" fmla="*/ 3936891 h 3936891"/>
              <a:gd name="connsiteX4" fmla="*/ 0 w 3592550"/>
              <a:gd name="connsiteY4" fmla="*/ 3936891 h 3936891"/>
              <a:gd name="connsiteX5" fmla="*/ 1619125 w 3592550"/>
              <a:gd name="connsiteY5" fmla="*/ 1968446 h 3936891"/>
              <a:gd name="connsiteX6" fmla="*/ 0 w 3592550"/>
              <a:gd name="connsiteY6" fmla="*/ 0 h 3936891"/>
              <a:gd name="connsiteX0" fmla="*/ 0 w 3592550"/>
              <a:gd name="connsiteY0" fmla="*/ 0 h 3936891"/>
              <a:gd name="connsiteX1" fmla="*/ 2329025 w 3592550"/>
              <a:gd name="connsiteY1" fmla="*/ 0 h 3936891"/>
              <a:gd name="connsiteX2" fmla="*/ 3592550 w 3592550"/>
              <a:gd name="connsiteY2" fmla="*/ 1993846 h 3936891"/>
              <a:gd name="connsiteX3" fmla="*/ 2329025 w 3592550"/>
              <a:gd name="connsiteY3" fmla="*/ 3936891 h 3936891"/>
              <a:gd name="connsiteX4" fmla="*/ 0 w 3592550"/>
              <a:gd name="connsiteY4" fmla="*/ 3936891 h 3936891"/>
              <a:gd name="connsiteX5" fmla="*/ 1339725 w 3592550"/>
              <a:gd name="connsiteY5" fmla="*/ 1968446 h 3936891"/>
              <a:gd name="connsiteX6" fmla="*/ 0 w 3592550"/>
              <a:gd name="connsiteY6" fmla="*/ 0 h 3936891"/>
              <a:gd name="connsiteX0" fmla="*/ 0 w 3414750"/>
              <a:gd name="connsiteY0" fmla="*/ 0 h 3936891"/>
              <a:gd name="connsiteX1" fmla="*/ 2329025 w 3414750"/>
              <a:gd name="connsiteY1" fmla="*/ 0 h 3936891"/>
              <a:gd name="connsiteX2" fmla="*/ 3414750 w 3414750"/>
              <a:gd name="connsiteY2" fmla="*/ 2019246 h 3936891"/>
              <a:gd name="connsiteX3" fmla="*/ 2329025 w 3414750"/>
              <a:gd name="connsiteY3" fmla="*/ 3936891 h 3936891"/>
              <a:gd name="connsiteX4" fmla="*/ 0 w 3414750"/>
              <a:gd name="connsiteY4" fmla="*/ 3936891 h 3936891"/>
              <a:gd name="connsiteX5" fmla="*/ 1339725 w 3414750"/>
              <a:gd name="connsiteY5" fmla="*/ 1968446 h 3936891"/>
              <a:gd name="connsiteX6" fmla="*/ 0 w 3414750"/>
              <a:gd name="connsiteY6" fmla="*/ 0 h 3936891"/>
              <a:gd name="connsiteX0" fmla="*/ 0 w 3414750"/>
              <a:gd name="connsiteY0" fmla="*/ 0 h 3936891"/>
              <a:gd name="connsiteX1" fmla="*/ 2329025 w 3414750"/>
              <a:gd name="connsiteY1" fmla="*/ 0 h 3936891"/>
              <a:gd name="connsiteX2" fmla="*/ 3414750 w 3414750"/>
              <a:gd name="connsiteY2" fmla="*/ 2019246 h 3936891"/>
              <a:gd name="connsiteX3" fmla="*/ 2329025 w 3414750"/>
              <a:gd name="connsiteY3" fmla="*/ 3936891 h 3936891"/>
              <a:gd name="connsiteX4" fmla="*/ 0 w 3414750"/>
              <a:gd name="connsiteY4" fmla="*/ 3936891 h 3936891"/>
              <a:gd name="connsiteX5" fmla="*/ 1111125 w 3414750"/>
              <a:gd name="connsiteY5" fmla="*/ 1993846 h 3936891"/>
              <a:gd name="connsiteX6" fmla="*/ 0 w 3414750"/>
              <a:gd name="connsiteY6" fmla="*/ 0 h 3936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4750" h="3936891">
                <a:moveTo>
                  <a:pt x="0" y="0"/>
                </a:moveTo>
                <a:lnTo>
                  <a:pt x="2329025" y="0"/>
                </a:lnTo>
                <a:lnTo>
                  <a:pt x="3414750" y="2019246"/>
                </a:lnTo>
                <a:lnTo>
                  <a:pt x="2329025" y="3936891"/>
                </a:lnTo>
                <a:lnTo>
                  <a:pt x="0" y="3936891"/>
                </a:lnTo>
                <a:lnTo>
                  <a:pt x="1111125" y="1993846"/>
                </a:lnTo>
                <a:lnTo>
                  <a:pt x="0" y="0"/>
                </a:lnTo>
                <a:close/>
              </a:path>
            </a:pathLst>
          </a:custGeom>
          <a:solidFill>
            <a:srgbClr val="7DB862">
              <a:alpha val="40000"/>
            </a:srgbClr>
          </a:solidFill>
          <a:ln w="38100">
            <a:solidFill>
              <a:srgbClr val="7DB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lumMod val="75000"/>
                </a:schemeClr>
              </a:solidFill>
            </a:endParaRPr>
          </a:p>
        </p:txBody>
      </p:sp>
      <p:sp>
        <p:nvSpPr>
          <p:cNvPr id="136" name="TextBox 135"/>
          <p:cNvSpPr txBox="1"/>
          <p:nvPr/>
        </p:nvSpPr>
        <p:spPr>
          <a:xfrm>
            <a:off x="17902436" y="11830395"/>
            <a:ext cx="2320950" cy="507831"/>
          </a:xfrm>
          <a:prstGeom prst="rect">
            <a:avLst/>
          </a:prstGeom>
          <a:noFill/>
          <a:ln w="3810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700" i="0" u="none" strike="noStrike" kern="0" cap="none" spc="0" normalizeH="0" baseline="0" noProof="0" dirty="0">
                <a:ln>
                  <a:noFill/>
                </a:ln>
                <a:solidFill>
                  <a:schemeClr val="tx1">
                    <a:lumMod val="75000"/>
                  </a:schemeClr>
                </a:solidFill>
                <a:uLnTx/>
                <a:uFillTx/>
              </a:rPr>
              <a:t>Statistical</a:t>
            </a:r>
          </a:p>
        </p:txBody>
      </p:sp>
      <p:sp>
        <p:nvSpPr>
          <p:cNvPr id="140" name="TextBox 139"/>
          <p:cNvSpPr txBox="1"/>
          <p:nvPr/>
        </p:nvSpPr>
        <p:spPr>
          <a:xfrm>
            <a:off x="20382934" y="11834904"/>
            <a:ext cx="2343512" cy="507831"/>
          </a:xfrm>
          <a:prstGeom prst="rect">
            <a:avLst/>
          </a:prstGeom>
          <a:noFill/>
          <a:ln w="3810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700" i="0" u="none" strike="noStrike" kern="0" cap="none" spc="0" normalizeH="0" baseline="0" noProof="0" dirty="0">
                <a:ln>
                  <a:noFill/>
                </a:ln>
                <a:solidFill>
                  <a:schemeClr val="tx1">
                    <a:lumMod val="75000"/>
                  </a:schemeClr>
                </a:solidFill>
                <a:uLnTx/>
                <a:uFillTx/>
              </a:rPr>
              <a:t>Analysis of</a:t>
            </a:r>
          </a:p>
        </p:txBody>
      </p:sp>
      <p:sp>
        <p:nvSpPr>
          <p:cNvPr id="141" name="TextBox 140"/>
          <p:cNvSpPr txBox="1"/>
          <p:nvPr/>
        </p:nvSpPr>
        <p:spPr>
          <a:xfrm>
            <a:off x="16427188" y="14980769"/>
            <a:ext cx="2360670" cy="507831"/>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700" i="0" u="none" strike="noStrike" kern="0" cap="none" spc="0" normalizeH="0" baseline="0" noProof="0" dirty="0">
                <a:ln>
                  <a:noFill/>
                </a:ln>
                <a:solidFill>
                  <a:schemeClr val="tx1">
                    <a:lumMod val="75000"/>
                  </a:schemeClr>
                </a:solidFill>
                <a:effectLst/>
                <a:uLnTx/>
                <a:uFillTx/>
              </a:rPr>
              <a:t>  Topographic</a:t>
            </a:r>
          </a:p>
        </p:txBody>
      </p:sp>
      <p:sp>
        <p:nvSpPr>
          <p:cNvPr id="142" name="TextBox 141"/>
          <p:cNvSpPr txBox="1"/>
          <p:nvPr/>
        </p:nvSpPr>
        <p:spPr>
          <a:xfrm>
            <a:off x="14282989" y="14280179"/>
            <a:ext cx="1948346" cy="507831"/>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700" i="0" u="none" strike="noStrike" kern="0" cap="none" spc="0" normalizeH="0" baseline="0" noProof="0" dirty="0">
                <a:ln>
                  <a:noFill/>
                </a:ln>
                <a:solidFill>
                  <a:schemeClr val="tx1">
                    <a:lumMod val="75000"/>
                  </a:schemeClr>
                </a:solidFill>
                <a:effectLst/>
                <a:uLnTx/>
                <a:uFillTx/>
              </a:rPr>
              <a:t>Digital</a:t>
            </a:r>
          </a:p>
        </p:txBody>
      </p:sp>
      <p:sp>
        <p:nvSpPr>
          <p:cNvPr id="143" name="TextBox 142"/>
          <p:cNvSpPr txBox="1"/>
          <p:nvPr/>
        </p:nvSpPr>
        <p:spPr>
          <a:xfrm>
            <a:off x="13563951" y="15749499"/>
            <a:ext cx="1724588" cy="507831"/>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700" i="0" u="none" strike="noStrike" kern="0" cap="none" spc="0" normalizeH="0" baseline="0" noProof="0" dirty="0">
                <a:ln>
                  <a:noFill/>
                </a:ln>
                <a:solidFill>
                  <a:schemeClr val="tx1">
                    <a:lumMod val="75000"/>
                  </a:schemeClr>
                </a:solidFill>
                <a:effectLst/>
                <a:uLnTx/>
                <a:uFillTx/>
              </a:rPr>
              <a:t>  Ancillary</a:t>
            </a:r>
          </a:p>
        </p:txBody>
      </p:sp>
      <p:sp>
        <p:nvSpPr>
          <p:cNvPr id="144" name="TextBox 143"/>
          <p:cNvSpPr txBox="1"/>
          <p:nvPr/>
        </p:nvSpPr>
        <p:spPr>
          <a:xfrm>
            <a:off x="15819962" y="13064787"/>
            <a:ext cx="2345912" cy="507831"/>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700" i="0" u="none" strike="noStrike" kern="0" cap="none" spc="0" normalizeH="0" baseline="0" noProof="0" dirty="0">
                <a:ln>
                  <a:noFill/>
                </a:ln>
                <a:solidFill>
                  <a:schemeClr val="tx1">
                    <a:lumMod val="75000"/>
                  </a:schemeClr>
                </a:solidFill>
                <a:effectLst/>
                <a:uLnTx/>
                <a:uFillTx/>
              </a:rPr>
              <a:t>LandsatLinkr</a:t>
            </a:r>
          </a:p>
        </p:txBody>
      </p:sp>
      <p:sp>
        <p:nvSpPr>
          <p:cNvPr id="145" name="TextBox 144"/>
          <p:cNvSpPr txBox="1"/>
          <p:nvPr/>
        </p:nvSpPr>
        <p:spPr>
          <a:xfrm>
            <a:off x="16318309" y="13986043"/>
            <a:ext cx="2195641" cy="507831"/>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700" i="0" u="none" strike="noStrike" kern="0" cap="none" spc="0" normalizeH="0" baseline="0" noProof="0" dirty="0">
                <a:ln>
                  <a:noFill/>
                </a:ln>
                <a:solidFill>
                  <a:schemeClr val="tx1">
                    <a:lumMod val="75000"/>
                  </a:schemeClr>
                </a:solidFill>
                <a:effectLst/>
                <a:uLnTx/>
                <a:uFillTx/>
              </a:rPr>
              <a:t>LandTrendr</a:t>
            </a:r>
          </a:p>
        </p:txBody>
      </p:sp>
      <p:sp>
        <p:nvSpPr>
          <p:cNvPr id="147" name="TextBox 146"/>
          <p:cNvSpPr txBox="1"/>
          <p:nvPr/>
        </p:nvSpPr>
        <p:spPr>
          <a:xfrm>
            <a:off x="15786383" y="15875836"/>
            <a:ext cx="2755441" cy="507831"/>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lang="en-US" sz="2700" kern="0" dirty="0">
                <a:solidFill>
                  <a:schemeClr val="tx1">
                    <a:lumMod val="75000"/>
                  </a:schemeClr>
                </a:solidFill>
              </a:rPr>
              <a:t>   Finalized</a:t>
            </a:r>
            <a:endParaRPr kumimoji="0" lang="en-US" sz="2700" i="0" u="none" strike="noStrike" kern="0" cap="none" spc="0" normalizeH="0" baseline="0" noProof="0" dirty="0">
              <a:ln>
                <a:noFill/>
              </a:ln>
              <a:solidFill>
                <a:schemeClr val="tx1">
                  <a:lumMod val="75000"/>
                </a:schemeClr>
              </a:solidFill>
              <a:effectLst/>
              <a:uLnTx/>
              <a:uFillTx/>
            </a:endParaRPr>
          </a:p>
        </p:txBody>
      </p:sp>
      <p:sp>
        <p:nvSpPr>
          <p:cNvPr id="146" name="TextBox 145"/>
          <p:cNvSpPr txBox="1"/>
          <p:nvPr/>
        </p:nvSpPr>
        <p:spPr>
          <a:xfrm>
            <a:off x="13535804" y="13232394"/>
            <a:ext cx="2198719" cy="507831"/>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700" i="0" u="none" strike="noStrike" kern="0" cap="none" spc="0" normalizeH="0" baseline="0" noProof="0" dirty="0">
                <a:ln>
                  <a:noFill/>
                </a:ln>
                <a:solidFill>
                  <a:schemeClr val="tx1">
                    <a:lumMod val="75000"/>
                  </a:schemeClr>
                </a:solidFill>
                <a:effectLst/>
                <a:uLnTx/>
                <a:uFillTx/>
              </a:rPr>
              <a:t>Landsat</a:t>
            </a:r>
          </a:p>
        </p:txBody>
      </p:sp>
      <p:sp>
        <p:nvSpPr>
          <p:cNvPr id="148" name="TextBox 147"/>
          <p:cNvSpPr txBox="1"/>
          <p:nvPr/>
        </p:nvSpPr>
        <p:spPr>
          <a:xfrm>
            <a:off x="18630855" y="13417140"/>
            <a:ext cx="2630520" cy="507831"/>
          </a:xfrm>
          <a:prstGeom prst="rect">
            <a:avLst/>
          </a:prstGeom>
          <a:noFill/>
          <a:ln>
            <a:noFill/>
          </a:ln>
        </p:spPr>
        <p:txBody>
          <a:bodyPr wrap="square" rtlCol="0">
            <a:spAutoFit/>
          </a:bodyPr>
          <a:lstStyle/>
          <a:p>
            <a:pPr marL="0" marR="0" lvl="0" indent="0" defTabSz="914400" eaLnBrk="1" fontAlgn="t" latinLnBrk="0" hangingPunct="1">
              <a:spcBef>
                <a:spcPts val="0"/>
              </a:spcBef>
              <a:spcAft>
                <a:spcPts val="0"/>
              </a:spcAft>
              <a:buClrTx/>
              <a:buSzTx/>
              <a:buFontTx/>
              <a:buNone/>
              <a:tabLst/>
              <a:defRPr/>
            </a:pPr>
            <a:r>
              <a:rPr kumimoji="0" lang="en-US" sz="2700" i="0" u="none" strike="noStrike" kern="0" cap="none" spc="0" normalizeH="0" baseline="0" noProof="0" dirty="0">
                <a:ln>
                  <a:noFill/>
                </a:ln>
                <a:solidFill>
                  <a:schemeClr val="tx1">
                    <a:lumMod val="75000"/>
                  </a:schemeClr>
                </a:solidFill>
                <a:effectLst/>
                <a:uLnTx/>
                <a:uFillTx/>
              </a:rPr>
              <a:t>Supervised</a:t>
            </a:r>
          </a:p>
        </p:txBody>
      </p:sp>
      <p:sp>
        <p:nvSpPr>
          <p:cNvPr id="149" name="TextBox 148"/>
          <p:cNvSpPr txBox="1"/>
          <p:nvPr/>
        </p:nvSpPr>
        <p:spPr>
          <a:xfrm>
            <a:off x="18297056" y="15429903"/>
            <a:ext cx="3105548" cy="507831"/>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700" i="0" u="none" strike="noStrike" kern="0" cap="none" spc="0" normalizeH="0" baseline="0" noProof="0" dirty="0">
                <a:ln>
                  <a:noFill/>
                </a:ln>
                <a:solidFill>
                  <a:schemeClr val="tx1">
                    <a:lumMod val="75000"/>
                  </a:schemeClr>
                </a:solidFill>
                <a:effectLst/>
                <a:uLnTx/>
                <a:uFillTx/>
              </a:rPr>
              <a:t>       Preliminary</a:t>
            </a:r>
          </a:p>
        </p:txBody>
      </p:sp>
      <p:sp>
        <p:nvSpPr>
          <p:cNvPr id="150" name="TextBox 149"/>
          <p:cNvSpPr txBox="1"/>
          <p:nvPr/>
        </p:nvSpPr>
        <p:spPr>
          <a:xfrm>
            <a:off x="21091915" y="13342171"/>
            <a:ext cx="1939785" cy="507831"/>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lang="en-US" sz="2700" kern="0" dirty="0">
                <a:solidFill>
                  <a:schemeClr val="tx1">
                    <a:lumMod val="75000"/>
                  </a:schemeClr>
                </a:solidFill>
              </a:rPr>
              <a:t>Disturbance</a:t>
            </a:r>
          </a:p>
        </p:txBody>
      </p:sp>
      <p:sp>
        <p:nvSpPr>
          <p:cNvPr id="152" name="TextBox 151"/>
          <p:cNvSpPr txBox="1"/>
          <p:nvPr/>
        </p:nvSpPr>
        <p:spPr>
          <a:xfrm>
            <a:off x="13540423" y="13523400"/>
            <a:ext cx="2198719" cy="507831"/>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700" i="0" u="none" strike="noStrike" kern="0" cap="none" spc="0" normalizeH="0" baseline="0" noProof="0" dirty="0">
                <a:ln>
                  <a:noFill/>
                </a:ln>
                <a:solidFill>
                  <a:schemeClr val="tx1">
                    <a:lumMod val="75000"/>
                  </a:schemeClr>
                </a:solidFill>
                <a:effectLst/>
                <a:uLnTx/>
                <a:uFillTx/>
              </a:rPr>
              <a:t>  Imagery</a:t>
            </a:r>
          </a:p>
        </p:txBody>
      </p:sp>
      <p:sp>
        <p:nvSpPr>
          <p:cNvPr id="153" name="TextBox 152"/>
          <p:cNvSpPr txBox="1"/>
          <p:nvPr/>
        </p:nvSpPr>
        <p:spPr>
          <a:xfrm>
            <a:off x="14272951" y="14644599"/>
            <a:ext cx="1948346" cy="507831"/>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700" i="0" u="none" strike="noStrike" kern="0" cap="none" spc="0" normalizeH="0" noProof="0" dirty="0">
                <a:ln>
                  <a:noFill/>
                </a:ln>
                <a:solidFill>
                  <a:schemeClr val="tx1">
                    <a:lumMod val="75000"/>
                  </a:schemeClr>
                </a:solidFill>
                <a:effectLst/>
                <a:uLnTx/>
                <a:uFillTx/>
              </a:rPr>
              <a:t>  </a:t>
            </a:r>
            <a:r>
              <a:rPr kumimoji="0" lang="en-US" sz="2700" i="0" u="none" strike="noStrike" kern="0" cap="none" spc="0" normalizeH="0" baseline="0" noProof="0" dirty="0">
                <a:ln>
                  <a:noFill/>
                </a:ln>
                <a:solidFill>
                  <a:schemeClr val="tx1">
                    <a:lumMod val="75000"/>
                  </a:schemeClr>
                </a:solidFill>
                <a:effectLst/>
                <a:uLnTx/>
                <a:uFillTx/>
              </a:rPr>
              <a:t>Elevation</a:t>
            </a:r>
          </a:p>
        </p:txBody>
      </p:sp>
      <p:sp>
        <p:nvSpPr>
          <p:cNvPr id="154" name="TextBox 153"/>
          <p:cNvSpPr txBox="1"/>
          <p:nvPr/>
        </p:nvSpPr>
        <p:spPr>
          <a:xfrm>
            <a:off x="14272951" y="14956511"/>
            <a:ext cx="1948346" cy="507831"/>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700" i="0" u="none" strike="noStrike" kern="0" cap="none" spc="0" normalizeH="0" baseline="0" noProof="0" dirty="0">
                <a:ln>
                  <a:noFill/>
                </a:ln>
                <a:solidFill>
                  <a:schemeClr val="tx1">
                    <a:lumMod val="75000"/>
                  </a:schemeClr>
                </a:solidFill>
                <a:effectLst/>
                <a:uLnTx/>
                <a:uFillTx/>
              </a:rPr>
              <a:t>Model</a:t>
            </a:r>
          </a:p>
        </p:txBody>
      </p:sp>
      <p:sp>
        <p:nvSpPr>
          <p:cNvPr id="155" name="TextBox 154"/>
          <p:cNvSpPr txBox="1"/>
          <p:nvPr/>
        </p:nvSpPr>
        <p:spPr>
          <a:xfrm>
            <a:off x="13535804" y="16012269"/>
            <a:ext cx="1724588" cy="507831"/>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700" i="0" u="none" strike="noStrike" kern="0" cap="none" spc="0" normalizeH="0" baseline="0" noProof="0" dirty="0">
                <a:ln>
                  <a:noFill/>
                </a:ln>
                <a:solidFill>
                  <a:schemeClr val="tx1">
                    <a:lumMod val="75000"/>
                  </a:schemeClr>
                </a:solidFill>
                <a:effectLst/>
                <a:uLnTx/>
                <a:uFillTx/>
              </a:rPr>
              <a:t>Data</a:t>
            </a:r>
          </a:p>
        </p:txBody>
      </p:sp>
      <p:sp>
        <p:nvSpPr>
          <p:cNvPr id="156" name="TextBox 155"/>
          <p:cNvSpPr txBox="1"/>
          <p:nvPr/>
        </p:nvSpPr>
        <p:spPr>
          <a:xfrm>
            <a:off x="15841730" y="13373219"/>
            <a:ext cx="2345912" cy="507831"/>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lang="en-US" sz="2700" kern="0" dirty="0">
                <a:solidFill>
                  <a:schemeClr val="tx1">
                    <a:lumMod val="75000"/>
                  </a:schemeClr>
                </a:solidFill>
              </a:rPr>
              <a:t>  Software</a:t>
            </a:r>
            <a:endParaRPr kumimoji="0" lang="en-US" sz="2700" i="0" u="none" strike="noStrike" kern="0" cap="none" spc="0" normalizeH="0" baseline="0" noProof="0" dirty="0">
              <a:ln>
                <a:noFill/>
              </a:ln>
              <a:solidFill>
                <a:schemeClr val="tx1">
                  <a:lumMod val="75000"/>
                </a:schemeClr>
              </a:solidFill>
              <a:effectLst/>
              <a:uLnTx/>
              <a:uFillTx/>
            </a:endParaRPr>
          </a:p>
        </p:txBody>
      </p:sp>
      <p:sp>
        <p:nvSpPr>
          <p:cNvPr id="157" name="TextBox 156"/>
          <p:cNvSpPr txBox="1"/>
          <p:nvPr/>
        </p:nvSpPr>
        <p:spPr>
          <a:xfrm>
            <a:off x="16323748" y="14294471"/>
            <a:ext cx="2195641" cy="507831"/>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lang="en-US" sz="2700" kern="0" dirty="0">
                <a:solidFill>
                  <a:schemeClr val="tx1">
                    <a:lumMod val="75000"/>
                  </a:schemeClr>
                </a:solidFill>
              </a:rPr>
              <a:t>  Software</a:t>
            </a:r>
            <a:endParaRPr kumimoji="0" lang="en-US" sz="2700" i="0" u="none" strike="noStrike" kern="0" cap="none" spc="0" normalizeH="0" baseline="0" noProof="0" dirty="0">
              <a:ln>
                <a:noFill/>
              </a:ln>
              <a:solidFill>
                <a:schemeClr val="tx1">
                  <a:lumMod val="75000"/>
                </a:schemeClr>
              </a:solidFill>
              <a:effectLst/>
              <a:uLnTx/>
              <a:uFillTx/>
            </a:endParaRPr>
          </a:p>
        </p:txBody>
      </p:sp>
      <p:sp>
        <p:nvSpPr>
          <p:cNvPr id="158" name="TextBox 157"/>
          <p:cNvSpPr txBox="1"/>
          <p:nvPr/>
        </p:nvSpPr>
        <p:spPr>
          <a:xfrm>
            <a:off x="16432627" y="15272872"/>
            <a:ext cx="2360670" cy="507831"/>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700" i="0" u="none" strike="noStrike" kern="0" cap="none" spc="0" normalizeH="0" baseline="0" noProof="0" dirty="0">
                <a:ln>
                  <a:noFill/>
                </a:ln>
                <a:solidFill>
                  <a:schemeClr val="tx1">
                    <a:lumMod val="75000"/>
                  </a:schemeClr>
                </a:solidFill>
                <a:effectLst/>
                <a:uLnTx/>
                <a:uFillTx/>
              </a:rPr>
              <a:t>Indices</a:t>
            </a:r>
          </a:p>
        </p:txBody>
      </p:sp>
      <p:sp>
        <p:nvSpPr>
          <p:cNvPr id="159" name="TextBox 158"/>
          <p:cNvSpPr txBox="1"/>
          <p:nvPr/>
        </p:nvSpPr>
        <p:spPr>
          <a:xfrm>
            <a:off x="15817222" y="16179329"/>
            <a:ext cx="2755441" cy="507831"/>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700" i="0" u="none" strike="noStrike" kern="0" cap="none" spc="0" normalizeH="0" baseline="0" noProof="0" dirty="0">
                <a:ln>
                  <a:noFill/>
                </a:ln>
                <a:solidFill>
                  <a:schemeClr val="tx1">
                    <a:lumMod val="75000"/>
                  </a:schemeClr>
                </a:solidFill>
                <a:effectLst/>
                <a:uLnTx/>
                <a:uFillTx/>
              </a:rPr>
              <a:t>Input</a:t>
            </a:r>
            <a:r>
              <a:rPr lang="en-US" sz="2700" kern="0" dirty="0">
                <a:solidFill>
                  <a:schemeClr val="tx1">
                    <a:lumMod val="75000"/>
                  </a:schemeClr>
                </a:solidFill>
              </a:rPr>
              <a:t> </a:t>
            </a:r>
            <a:r>
              <a:rPr kumimoji="0" lang="en-US" sz="2700" i="0" u="none" strike="noStrike" kern="0" cap="none" spc="0" normalizeH="0" baseline="0" noProof="0" dirty="0">
                <a:ln>
                  <a:noFill/>
                </a:ln>
                <a:solidFill>
                  <a:schemeClr val="tx1">
                    <a:lumMod val="75000"/>
                  </a:schemeClr>
                </a:solidFill>
                <a:effectLst/>
                <a:uLnTx/>
                <a:uFillTx/>
              </a:rPr>
              <a:t>Data</a:t>
            </a:r>
          </a:p>
        </p:txBody>
      </p:sp>
      <p:sp>
        <p:nvSpPr>
          <p:cNvPr id="160" name="TextBox 159"/>
          <p:cNvSpPr txBox="1"/>
          <p:nvPr/>
        </p:nvSpPr>
        <p:spPr>
          <a:xfrm>
            <a:off x="18636294" y="13772237"/>
            <a:ext cx="2630520" cy="507831"/>
          </a:xfrm>
          <a:prstGeom prst="rect">
            <a:avLst/>
          </a:prstGeom>
          <a:noFill/>
          <a:ln>
            <a:noFill/>
          </a:ln>
        </p:spPr>
        <p:txBody>
          <a:bodyPr wrap="square" rtlCol="0">
            <a:spAutoFit/>
          </a:bodyPr>
          <a:lstStyle/>
          <a:p>
            <a:pPr marL="0" marR="0" lvl="0" indent="0" defTabSz="914400" eaLnBrk="1" fontAlgn="t" latinLnBrk="0" hangingPunct="1">
              <a:spcBef>
                <a:spcPts val="0"/>
              </a:spcBef>
              <a:spcAft>
                <a:spcPts val="0"/>
              </a:spcAft>
              <a:buClrTx/>
              <a:buSzTx/>
              <a:buFontTx/>
              <a:buNone/>
              <a:tabLst/>
              <a:defRPr/>
            </a:pPr>
            <a:r>
              <a:rPr lang="en-US" sz="2700" kern="0" dirty="0">
                <a:solidFill>
                  <a:schemeClr val="tx1">
                    <a:lumMod val="75000"/>
                  </a:schemeClr>
                </a:solidFill>
              </a:rPr>
              <a:t>  </a:t>
            </a:r>
            <a:r>
              <a:rPr kumimoji="0" lang="en-US" sz="2700" i="0" u="none" strike="noStrike" kern="0" cap="none" spc="0" normalizeH="0" baseline="0" noProof="0" dirty="0">
                <a:ln>
                  <a:noFill/>
                </a:ln>
                <a:solidFill>
                  <a:schemeClr val="tx1">
                    <a:lumMod val="75000"/>
                  </a:schemeClr>
                </a:solidFill>
                <a:effectLst/>
                <a:uLnTx/>
                <a:uFillTx/>
              </a:rPr>
              <a:t>Classification</a:t>
            </a:r>
          </a:p>
        </p:txBody>
      </p:sp>
      <p:sp>
        <p:nvSpPr>
          <p:cNvPr id="161" name="TextBox 160"/>
          <p:cNvSpPr txBox="1"/>
          <p:nvPr/>
        </p:nvSpPr>
        <p:spPr>
          <a:xfrm>
            <a:off x="18619966" y="14091542"/>
            <a:ext cx="2630520" cy="507831"/>
          </a:xfrm>
          <a:prstGeom prst="rect">
            <a:avLst/>
          </a:prstGeom>
          <a:noFill/>
          <a:ln>
            <a:noFill/>
          </a:ln>
        </p:spPr>
        <p:txBody>
          <a:bodyPr wrap="square" rtlCol="0">
            <a:spAutoFit/>
          </a:bodyPr>
          <a:lstStyle/>
          <a:p>
            <a:pPr marL="0" marR="0" lvl="0" indent="0" defTabSz="914400" eaLnBrk="1" fontAlgn="t" latinLnBrk="0" hangingPunct="1">
              <a:spcBef>
                <a:spcPts val="0"/>
              </a:spcBef>
              <a:spcAft>
                <a:spcPts val="0"/>
              </a:spcAft>
              <a:buClrTx/>
              <a:buSzTx/>
              <a:buFontTx/>
              <a:buNone/>
              <a:tabLst/>
              <a:defRPr/>
            </a:pPr>
            <a:r>
              <a:rPr lang="en-US" sz="2700" kern="0" dirty="0">
                <a:solidFill>
                  <a:schemeClr val="tx1">
                    <a:lumMod val="75000"/>
                  </a:schemeClr>
                </a:solidFill>
              </a:rPr>
              <a:t>       Models</a:t>
            </a:r>
            <a:endParaRPr kumimoji="0" lang="en-US" sz="2700" i="0" u="none" strike="noStrike" kern="0" cap="none" spc="0" normalizeH="0" baseline="0" noProof="0" dirty="0">
              <a:ln>
                <a:noFill/>
              </a:ln>
              <a:solidFill>
                <a:schemeClr val="tx1">
                  <a:lumMod val="75000"/>
                </a:schemeClr>
              </a:solidFill>
              <a:effectLst/>
              <a:uLnTx/>
              <a:uFillTx/>
            </a:endParaRPr>
          </a:p>
        </p:txBody>
      </p:sp>
      <p:sp>
        <p:nvSpPr>
          <p:cNvPr id="162" name="TextBox 161"/>
          <p:cNvSpPr txBox="1"/>
          <p:nvPr/>
        </p:nvSpPr>
        <p:spPr>
          <a:xfrm>
            <a:off x="18299882" y="15702897"/>
            <a:ext cx="3105548" cy="507831"/>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lang="en-US" sz="2700" kern="0" dirty="0">
                <a:solidFill>
                  <a:schemeClr val="tx1">
                    <a:lumMod val="75000"/>
                  </a:schemeClr>
                </a:solidFill>
              </a:rPr>
              <a:t>     </a:t>
            </a:r>
            <a:r>
              <a:rPr kumimoji="0" lang="en-US" sz="2700" i="0" u="none" strike="noStrike" kern="0" cap="none" spc="0" normalizeH="0" baseline="0" noProof="0" dirty="0">
                <a:ln>
                  <a:noFill/>
                </a:ln>
                <a:solidFill>
                  <a:schemeClr val="tx1">
                    <a:lumMod val="75000"/>
                  </a:schemeClr>
                </a:solidFill>
                <a:effectLst/>
                <a:uLnTx/>
                <a:uFillTx/>
              </a:rPr>
              <a:t>Outputs</a:t>
            </a:r>
          </a:p>
        </p:txBody>
      </p:sp>
      <p:sp>
        <p:nvSpPr>
          <p:cNvPr id="164" name="TextBox 163"/>
          <p:cNvSpPr txBox="1"/>
          <p:nvPr/>
        </p:nvSpPr>
        <p:spPr>
          <a:xfrm>
            <a:off x="21097354" y="13665326"/>
            <a:ext cx="2350878" cy="507831"/>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700" i="0" u="none" strike="noStrike" kern="0" cap="none" spc="0" normalizeH="0" baseline="0" noProof="0" dirty="0">
                <a:ln>
                  <a:noFill/>
                </a:ln>
                <a:solidFill>
                  <a:schemeClr val="tx1">
                    <a:lumMod val="75000"/>
                  </a:schemeClr>
                </a:solidFill>
                <a:effectLst/>
                <a:uLnTx/>
                <a:uFillTx/>
              </a:rPr>
              <a:t>  Maps of the</a:t>
            </a:r>
          </a:p>
        </p:txBody>
      </p:sp>
      <p:sp>
        <p:nvSpPr>
          <p:cNvPr id="166" name="TextBox 165"/>
          <p:cNvSpPr txBox="1"/>
          <p:nvPr/>
        </p:nvSpPr>
        <p:spPr>
          <a:xfrm>
            <a:off x="12929884" y="12107221"/>
            <a:ext cx="2314420" cy="507831"/>
          </a:xfrm>
          <a:prstGeom prst="rect">
            <a:avLst/>
          </a:prstGeom>
          <a:noFill/>
          <a:ln w="3810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700" i="0" u="none" strike="noStrike" kern="0" cap="none" spc="0" normalizeH="0" baseline="0" noProof="0" dirty="0">
                <a:ln>
                  <a:noFill/>
                </a:ln>
                <a:solidFill>
                  <a:schemeClr val="tx1">
                    <a:lumMod val="75000"/>
                  </a:schemeClr>
                </a:solidFill>
                <a:uLnTx/>
                <a:uFillTx/>
              </a:rPr>
              <a:t>Acquisition</a:t>
            </a:r>
          </a:p>
        </p:txBody>
      </p:sp>
      <p:sp>
        <p:nvSpPr>
          <p:cNvPr id="167" name="TextBox 166"/>
          <p:cNvSpPr txBox="1"/>
          <p:nvPr/>
        </p:nvSpPr>
        <p:spPr>
          <a:xfrm>
            <a:off x="15454414" y="12107220"/>
            <a:ext cx="2326486" cy="507831"/>
          </a:xfrm>
          <a:prstGeom prst="rect">
            <a:avLst/>
          </a:prstGeom>
          <a:noFill/>
          <a:ln w="3810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700" i="0" u="none" strike="noStrike" kern="0" cap="none" spc="0" normalizeH="0" baseline="0" noProof="0" dirty="0">
                <a:ln>
                  <a:noFill/>
                </a:ln>
                <a:solidFill>
                  <a:schemeClr val="tx1">
                    <a:lumMod val="75000"/>
                  </a:schemeClr>
                </a:solidFill>
                <a:uLnTx/>
                <a:uFillTx/>
              </a:rPr>
              <a:t>Processing</a:t>
            </a:r>
          </a:p>
        </p:txBody>
      </p:sp>
      <p:sp>
        <p:nvSpPr>
          <p:cNvPr id="168" name="TextBox 167"/>
          <p:cNvSpPr txBox="1"/>
          <p:nvPr/>
        </p:nvSpPr>
        <p:spPr>
          <a:xfrm>
            <a:off x="17892135" y="12113182"/>
            <a:ext cx="2320950" cy="507831"/>
          </a:xfrm>
          <a:prstGeom prst="rect">
            <a:avLst/>
          </a:prstGeom>
          <a:noFill/>
          <a:ln w="3810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700" i="0" u="none" strike="noStrike" kern="0" cap="none" spc="0" normalizeH="0" baseline="0" noProof="0" dirty="0">
                <a:ln>
                  <a:noFill/>
                </a:ln>
                <a:solidFill>
                  <a:schemeClr val="tx1">
                    <a:lumMod val="75000"/>
                  </a:schemeClr>
                </a:solidFill>
                <a:uLnTx/>
                <a:uFillTx/>
              </a:rPr>
              <a:t>Modeling</a:t>
            </a:r>
          </a:p>
        </p:txBody>
      </p:sp>
      <p:sp>
        <p:nvSpPr>
          <p:cNvPr id="171" name="TextBox 170"/>
          <p:cNvSpPr txBox="1"/>
          <p:nvPr/>
        </p:nvSpPr>
        <p:spPr>
          <a:xfrm>
            <a:off x="20372395" y="12117791"/>
            <a:ext cx="2343512" cy="507831"/>
          </a:xfrm>
          <a:prstGeom prst="rect">
            <a:avLst/>
          </a:prstGeom>
          <a:noFill/>
          <a:ln w="3810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700" i="0" u="none" strike="noStrike" kern="0" cap="none" spc="0" normalizeH="0" baseline="0" noProof="0" dirty="0">
                <a:ln>
                  <a:noFill/>
                </a:ln>
                <a:solidFill>
                  <a:schemeClr val="tx1">
                    <a:lumMod val="75000"/>
                  </a:schemeClr>
                </a:solidFill>
                <a:uLnTx/>
                <a:uFillTx/>
              </a:rPr>
              <a:t>Results</a:t>
            </a:r>
          </a:p>
        </p:txBody>
      </p:sp>
      <p:grpSp>
        <p:nvGrpSpPr>
          <p:cNvPr id="2" name="Group 1"/>
          <p:cNvGrpSpPr/>
          <p:nvPr/>
        </p:nvGrpSpPr>
        <p:grpSpPr>
          <a:xfrm>
            <a:off x="15833034" y="9113743"/>
            <a:ext cx="3321223" cy="1674955"/>
            <a:chOff x="15918094" y="9215344"/>
            <a:chExt cx="3321223" cy="1674955"/>
          </a:xfrm>
        </p:grpSpPr>
        <p:pic>
          <p:nvPicPr>
            <p:cNvPr id="5" name="Picture 4"/>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5918094" y="9215344"/>
              <a:ext cx="2649639" cy="1077520"/>
            </a:xfrm>
            <a:prstGeom prst="rect">
              <a:avLst/>
            </a:prstGeom>
          </p:spPr>
        </p:pic>
        <p:sp>
          <p:nvSpPr>
            <p:cNvPr id="174" name="TextBox 173"/>
            <p:cNvSpPr txBox="1"/>
            <p:nvPr/>
          </p:nvSpPr>
          <p:spPr>
            <a:xfrm>
              <a:off x="16497459" y="9874636"/>
              <a:ext cx="2741858" cy="1015663"/>
            </a:xfrm>
            <a:prstGeom prst="rect">
              <a:avLst/>
            </a:prstGeom>
            <a:noFill/>
          </p:spPr>
          <p:txBody>
            <a:bodyPr wrap="square" rtlCol="0">
              <a:spAutoFit/>
            </a:bodyPr>
            <a:lstStyle/>
            <a:p>
              <a:pPr algn="ctr"/>
              <a:r>
                <a:rPr lang="en-US" sz="2000" b="1" dirty="0">
                  <a:solidFill>
                    <a:schemeClr val="tx1">
                      <a:lumMod val="75000"/>
                    </a:schemeClr>
                  </a:solidFill>
                </a:rPr>
                <a:t>Landsat 7</a:t>
              </a:r>
            </a:p>
            <a:p>
              <a:pPr algn="ctr"/>
              <a:r>
                <a:rPr lang="en-US" sz="2000" b="1" dirty="0">
                  <a:solidFill>
                    <a:schemeClr val="tx1">
                      <a:lumMod val="75000"/>
                    </a:schemeClr>
                  </a:solidFill>
                </a:rPr>
                <a:t>Enhanced Thematic Mapper Plus (ETM+)</a:t>
              </a:r>
            </a:p>
          </p:txBody>
        </p:sp>
      </p:grpSp>
      <p:sp>
        <p:nvSpPr>
          <p:cNvPr id="106" name="TextBox 105"/>
          <p:cNvSpPr txBox="1"/>
          <p:nvPr/>
        </p:nvSpPr>
        <p:spPr>
          <a:xfrm>
            <a:off x="21046554" y="13997028"/>
            <a:ext cx="2350878" cy="507831"/>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700" i="0" u="none" strike="noStrike" kern="0" cap="none" spc="0" normalizeH="0" baseline="0" noProof="0" dirty="0">
                <a:ln>
                  <a:noFill/>
                </a:ln>
                <a:solidFill>
                  <a:schemeClr val="tx1">
                    <a:lumMod val="75000"/>
                  </a:schemeClr>
                </a:solidFill>
                <a:effectLst/>
                <a:uLnTx/>
                <a:uFillTx/>
              </a:rPr>
              <a:t>     Study Area</a:t>
            </a:r>
          </a:p>
        </p:txBody>
      </p:sp>
      <p:sp>
        <p:nvSpPr>
          <p:cNvPr id="112" name="TextBox 111"/>
          <p:cNvSpPr txBox="1"/>
          <p:nvPr/>
        </p:nvSpPr>
        <p:spPr>
          <a:xfrm>
            <a:off x="21052349" y="16067000"/>
            <a:ext cx="2385726" cy="507831"/>
          </a:xfrm>
          <a:prstGeom prst="rect">
            <a:avLst/>
          </a:prstGeom>
          <a:noFill/>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lang="en-US" sz="2700" kern="0" dirty="0">
                <a:solidFill>
                  <a:schemeClr val="tx1">
                    <a:lumMod val="75000"/>
                  </a:schemeClr>
                </a:solidFill>
              </a:rPr>
              <a:t>RMNP</a:t>
            </a:r>
          </a:p>
        </p:txBody>
      </p:sp>
      <p:cxnSp>
        <p:nvCxnSpPr>
          <p:cNvPr id="14" name="Straight Connector 13"/>
          <p:cNvCxnSpPr>
            <a:stCxn id="9" idx="0"/>
          </p:cNvCxnSpPr>
          <p:nvPr/>
        </p:nvCxnSpPr>
        <p:spPr>
          <a:xfrm flipV="1">
            <a:off x="2815812" y="18745200"/>
            <a:ext cx="3033195" cy="1484265"/>
          </a:xfrm>
          <a:prstGeom prst="line">
            <a:avLst/>
          </a:prstGeom>
          <a:ln w="19050">
            <a:solidFill>
              <a:srgbClr val="00010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stCxn id="9" idx="2"/>
          </p:cNvCxnSpPr>
          <p:nvPr/>
        </p:nvCxnSpPr>
        <p:spPr>
          <a:xfrm flipV="1">
            <a:off x="2815812" y="20085209"/>
            <a:ext cx="3045013" cy="420243"/>
          </a:xfrm>
          <a:prstGeom prst="line">
            <a:avLst/>
          </a:prstGeom>
          <a:ln w="19050">
            <a:solidFill>
              <a:srgbClr val="000102"/>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119" idx="0"/>
          </p:cNvCxnSpPr>
          <p:nvPr/>
        </p:nvCxnSpPr>
        <p:spPr>
          <a:xfrm flipV="1">
            <a:off x="2266775" y="20237713"/>
            <a:ext cx="3611316" cy="1695311"/>
          </a:xfrm>
          <a:prstGeom prst="line">
            <a:avLst/>
          </a:prstGeom>
          <a:ln w="19050">
            <a:solidFill>
              <a:srgbClr val="00010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stCxn id="119" idx="2"/>
          </p:cNvCxnSpPr>
          <p:nvPr/>
        </p:nvCxnSpPr>
        <p:spPr>
          <a:xfrm flipV="1">
            <a:off x="2266775" y="21569067"/>
            <a:ext cx="3672251" cy="639944"/>
          </a:xfrm>
          <a:prstGeom prst="line">
            <a:avLst/>
          </a:prstGeom>
          <a:ln w="19050">
            <a:solidFill>
              <a:srgbClr val="000102"/>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43099" y="24716157"/>
            <a:ext cx="5122913" cy="830997"/>
          </a:xfrm>
          <a:prstGeom prst="rect">
            <a:avLst/>
          </a:prstGeom>
          <a:noFill/>
        </p:spPr>
        <p:txBody>
          <a:bodyPr wrap="square" rtlCol="0">
            <a:spAutoFit/>
          </a:bodyPr>
          <a:lstStyle/>
          <a:p>
            <a:r>
              <a:rPr lang="en-US" sz="1600" dirty="0"/>
              <a:t>Fig. 1: Clearcut harvest map for the study area (left) and close-up views of harvested polygons (right)</a:t>
            </a:r>
          </a:p>
          <a:p>
            <a:endParaRPr lang="en-US" sz="1600" dirty="0"/>
          </a:p>
        </p:txBody>
      </p:sp>
      <p:sp>
        <p:nvSpPr>
          <p:cNvPr id="229" name="TextBox 228"/>
          <p:cNvSpPr txBox="1"/>
          <p:nvPr/>
        </p:nvSpPr>
        <p:spPr>
          <a:xfrm>
            <a:off x="7417864" y="24714041"/>
            <a:ext cx="5301379" cy="584775"/>
          </a:xfrm>
          <a:prstGeom prst="rect">
            <a:avLst/>
          </a:prstGeom>
          <a:noFill/>
        </p:spPr>
        <p:txBody>
          <a:bodyPr wrap="square" rtlCol="0">
            <a:spAutoFit/>
          </a:bodyPr>
          <a:lstStyle/>
          <a:p>
            <a:r>
              <a:rPr lang="en-US" sz="1600" dirty="0"/>
              <a:t>Fig. 2: Magnitude disturbance map for the full extent of Rocky Mountain National Park located within the study area</a:t>
            </a:r>
          </a:p>
        </p:txBody>
      </p:sp>
      <p:grpSp>
        <p:nvGrpSpPr>
          <p:cNvPr id="102" name="Group 101"/>
          <p:cNvGrpSpPr/>
          <p:nvPr/>
        </p:nvGrpSpPr>
        <p:grpSpPr>
          <a:xfrm>
            <a:off x="5860825" y="23300718"/>
            <a:ext cx="1996110" cy="505300"/>
            <a:chOff x="5860825" y="23426618"/>
            <a:chExt cx="1996110" cy="505300"/>
          </a:xfrm>
        </p:grpSpPr>
        <p:sp>
          <p:nvSpPr>
            <p:cNvPr id="137" name="Rectangle 136"/>
            <p:cNvSpPr/>
            <p:nvPr/>
          </p:nvSpPr>
          <p:spPr>
            <a:xfrm>
              <a:off x="5860825" y="23496538"/>
              <a:ext cx="137160" cy="137160"/>
            </a:xfrm>
            <a:prstGeom prst="rect">
              <a:avLst/>
            </a:prstGeom>
            <a:noFill/>
            <a:ln w="19050">
              <a:solidFill>
                <a:srgbClr val="52E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TextBox 138"/>
            <p:cNvSpPr txBox="1"/>
            <p:nvPr/>
          </p:nvSpPr>
          <p:spPr>
            <a:xfrm>
              <a:off x="5970292" y="23426618"/>
              <a:ext cx="1886643" cy="276999"/>
            </a:xfrm>
            <a:prstGeom prst="rect">
              <a:avLst/>
            </a:prstGeom>
            <a:noFill/>
          </p:spPr>
          <p:txBody>
            <a:bodyPr wrap="square" rtlCol="0">
              <a:spAutoFit/>
            </a:bodyPr>
            <a:lstStyle/>
            <a:p>
              <a:r>
                <a:rPr lang="en-US" sz="1200" dirty="0">
                  <a:solidFill>
                    <a:srgbClr val="767171"/>
                  </a:solidFill>
                </a:rPr>
                <a:t>Harvested Polygons</a:t>
              </a:r>
            </a:p>
          </p:txBody>
        </p:sp>
        <p:sp>
          <p:nvSpPr>
            <p:cNvPr id="232" name="Rectangle 231"/>
            <p:cNvSpPr/>
            <p:nvPr/>
          </p:nvSpPr>
          <p:spPr>
            <a:xfrm>
              <a:off x="5863391" y="23718583"/>
              <a:ext cx="137160" cy="1371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3" name="TextBox 232"/>
            <p:cNvSpPr txBox="1"/>
            <p:nvPr/>
          </p:nvSpPr>
          <p:spPr>
            <a:xfrm>
              <a:off x="5966012" y="23654919"/>
              <a:ext cx="1886643" cy="276999"/>
            </a:xfrm>
            <a:prstGeom prst="rect">
              <a:avLst/>
            </a:prstGeom>
            <a:noFill/>
          </p:spPr>
          <p:txBody>
            <a:bodyPr wrap="square" rtlCol="0">
              <a:spAutoFit/>
            </a:bodyPr>
            <a:lstStyle/>
            <a:p>
              <a:r>
                <a:rPr lang="en-US" sz="1200" dirty="0">
                  <a:solidFill>
                    <a:srgbClr val="767171"/>
                  </a:solidFill>
                </a:rPr>
                <a:t>Study Area Boundary</a:t>
              </a:r>
            </a:p>
          </p:txBody>
        </p:sp>
      </p:grpSp>
      <p:grpSp>
        <p:nvGrpSpPr>
          <p:cNvPr id="19" name="Group 18"/>
          <p:cNvGrpSpPr/>
          <p:nvPr/>
        </p:nvGrpSpPr>
        <p:grpSpPr>
          <a:xfrm>
            <a:off x="7659965" y="24356194"/>
            <a:ext cx="4872864" cy="282641"/>
            <a:chOff x="7767339" y="24536189"/>
            <a:chExt cx="4872864" cy="282641"/>
          </a:xfrm>
        </p:grpSpPr>
        <p:sp>
          <p:nvSpPr>
            <p:cNvPr id="264" name="TextBox 263"/>
            <p:cNvSpPr txBox="1"/>
            <p:nvPr/>
          </p:nvSpPr>
          <p:spPr>
            <a:xfrm>
              <a:off x="7870743" y="24541831"/>
              <a:ext cx="1260440" cy="276999"/>
            </a:xfrm>
            <a:prstGeom prst="rect">
              <a:avLst/>
            </a:prstGeom>
            <a:noFill/>
          </p:spPr>
          <p:txBody>
            <a:bodyPr wrap="square" rtlCol="0">
              <a:spAutoFit/>
            </a:bodyPr>
            <a:lstStyle/>
            <a:p>
              <a:r>
                <a:rPr lang="en-US" sz="1200" dirty="0"/>
                <a:t>Low Magnitude</a:t>
              </a:r>
            </a:p>
          </p:txBody>
        </p:sp>
        <p:sp>
          <p:nvSpPr>
            <p:cNvPr id="265" name="TextBox 264"/>
            <p:cNvSpPr txBox="1"/>
            <p:nvPr/>
          </p:nvSpPr>
          <p:spPr>
            <a:xfrm>
              <a:off x="9182639" y="24536405"/>
              <a:ext cx="1354007" cy="276999"/>
            </a:xfrm>
            <a:prstGeom prst="rect">
              <a:avLst/>
            </a:prstGeom>
            <a:noFill/>
          </p:spPr>
          <p:txBody>
            <a:bodyPr wrap="square" rtlCol="0">
              <a:spAutoFit/>
            </a:bodyPr>
            <a:lstStyle/>
            <a:p>
              <a:r>
                <a:rPr lang="en-US" sz="1200" dirty="0"/>
                <a:t>Medium Magnitude</a:t>
              </a:r>
            </a:p>
          </p:txBody>
        </p:sp>
        <p:sp>
          <p:nvSpPr>
            <p:cNvPr id="266" name="TextBox 265"/>
            <p:cNvSpPr txBox="1"/>
            <p:nvPr/>
          </p:nvSpPr>
          <p:spPr>
            <a:xfrm>
              <a:off x="10692700" y="24539118"/>
              <a:ext cx="1229515" cy="276999"/>
            </a:xfrm>
            <a:prstGeom prst="rect">
              <a:avLst/>
            </a:prstGeom>
            <a:noFill/>
          </p:spPr>
          <p:txBody>
            <a:bodyPr wrap="square" rtlCol="0">
              <a:spAutoFit/>
            </a:bodyPr>
            <a:lstStyle/>
            <a:p>
              <a:r>
                <a:rPr lang="en-US" sz="1200" dirty="0"/>
                <a:t>High Magnitude</a:t>
              </a:r>
            </a:p>
          </p:txBody>
        </p:sp>
        <p:sp>
          <p:nvSpPr>
            <p:cNvPr id="260" name="Rectangle 259"/>
            <p:cNvSpPr/>
            <p:nvPr/>
          </p:nvSpPr>
          <p:spPr>
            <a:xfrm>
              <a:off x="7767339" y="24606359"/>
              <a:ext cx="137160" cy="137160"/>
            </a:xfrm>
            <a:prstGeom prst="rect">
              <a:avLst/>
            </a:prstGeom>
            <a:solidFill>
              <a:srgbClr val="00F5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1" name="Rectangle 260"/>
            <p:cNvSpPr/>
            <p:nvPr/>
          </p:nvSpPr>
          <p:spPr>
            <a:xfrm>
              <a:off x="9069398" y="24606163"/>
              <a:ext cx="137160" cy="137160"/>
            </a:xfrm>
            <a:prstGeom prst="rect">
              <a:avLst/>
            </a:prstGeom>
            <a:solidFill>
              <a:srgbClr val="FFD7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2" name="Rectangle 261"/>
            <p:cNvSpPr/>
            <p:nvPr/>
          </p:nvSpPr>
          <p:spPr>
            <a:xfrm>
              <a:off x="10579460" y="24606618"/>
              <a:ext cx="137160" cy="137160"/>
            </a:xfrm>
            <a:prstGeom prst="rect">
              <a:avLst/>
            </a:prstGeom>
            <a:solidFill>
              <a:srgbClr val="F5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3" name="Rectangle 262"/>
            <p:cNvSpPr/>
            <p:nvPr/>
          </p:nvSpPr>
          <p:spPr>
            <a:xfrm>
              <a:off x="11907931" y="24620634"/>
              <a:ext cx="137160" cy="137160"/>
            </a:xfrm>
            <a:prstGeom prst="rect">
              <a:avLst/>
            </a:prstGeom>
            <a:noFill/>
            <a:ln w="19050">
              <a:solidFill>
                <a:srgbClr val="67F1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7" name="TextBox 266"/>
            <p:cNvSpPr txBox="1"/>
            <p:nvPr/>
          </p:nvSpPr>
          <p:spPr>
            <a:xfrm>
              <a:off x="12011335" y="24536189"/>
              <a:ext cx="628868" cy="276999"/>
            </a:xfrm>
            <a:prstGeom prst="rect">
              <a:avLst/>
            </a:prstGeom>
            <a:noFill/>
          </p:spPr>
          <p:txBody>
            <a:bodyPr wrap="square" rtlCol="0">
              <a:spAutoFit/>
            </a:bodyPr>
            <a:lstStyle/>
            <a:p>
              <a:r>
                <a:rPr lang="en-US" sz="1200" dirty="0"/>
                <a:t>RMNP</a:t>
              </a:r>
            </a:p>
          </p:txBody>
        </p:sp>
      </p:grpSp>
      <p:cxnSp>
        <p:nvCxnSpPr>
          <p:cNvPr id="285" name="Straight Connector 284"/>
          <p:cNvCxnSpPr>
            <a:stCxn id="118" idx="0"/>
          </p:cNvCxnSpPr>
          <p:nvPr/>
        </p:nvCxnSpPr>
        <p:spPr>
          <a:xfrm flipV="1">
            <a:off x="2643102" y="21742662"/>
            <a:ext cx="3217723" cy="883887"/>
          </a:xfrm>
          <a:prstGeom prst="line">
            <a:avLst/>
          </a:prstGeom>
          <a:ln w="19050">
            <a:solidFill>
              <a:srgbClr val="000102"/>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flipV="1">
            <a:off x="2266775" y="21583143"/>
            <a:ext cx="3581376" cy="625868"/>
          </a:xfrm>
          <a:prstGeom prst="line">
            <a:avLst/>
          </a:prstGeom>
          <a:ln w="19050">
            <a:solidFill>
              <a:srgbClr val="000102"/>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a:off x="2635726" y="22905863"/>
            <a:ext cx="3242365" cy="169372"/>
          </a:xfrm>
          <a:prstGeom prst="line">
            <a:avLst/>
          </a:prstGeom>
          <a:ln w="19050">
            <a:solidFill>
              <a:srgbClr val="000102"/>
            </a:solidFill>
          </a:ln>
        </p:spPr>
        <p:style>
          <a:lnRef idx="1">
            <a:schemeClr val="accent1"/>
          </a:lnRef>
          <a:fillRef idx="0">
            <a:schemeClr val="accent1"/>
          </a:fillRef>
          <a:effectRef idx="0">
            <a:schemeClr val="accent1"/>
          </a:effectRef>
          <a:fontRef idx="minor">
            <a:schemeClr val="tx1"/>
          </a:fontRef>
        </p:style>
      </p:cxnSp>
      <p:pic>
        <p:nvPicPr>
          <p:cNvPr id="179" name="Picture 178"/>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5848151" y="18732746"/>
            <a:ext cx="1375378" cy="1371600"/>
          </a:xfrm>
          <a:prstGeom prst="rect">
            <a:avLst/>
          </a:prstGeom>
          <a:ln w="9525">
            <a:solidFill>
              <a:srgbClr val="000102"/>
            </a:solidFill>
          </a:ln>
        </p:spPr>
      </p:pic>
      <p:pic>
        <p:nvPicPr>
          <p:cNvPr id="3" name="Picture 2"/>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5852669" y="21726131"/>
            <a:ext cx="1371600" cy="1371600"/>
          </a:xfrm>
          <a:prstGeom prst="rect">
            <a:avLst/>
          </a:prstGeom>
          <a:ln w="9525">
            <a:solidFill>
              <a:srgbClr val="000102"/>
            </a:solidFill>
          </a:ln>
        </p:spPr>
      </p:pic>
      <p:pic>
        <p:nvPicPr>
          <p:cNvPr id="177" name="Picture 176"/>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5849322" y="20228074"/>
            <a:ext cx="1371600" cy="1371600"/>
          </a:xfrm>
          <a:prstGeom prst="rect">
            <a:avLst/>
          </a:prstGeom>
          <a:ln w="9525">
            <a:solidFill>
              <a:srgbClr val="000102"/>
            </a:solidFill>
          </a:ln>
        </p:spPr>
      </p:pic>
      <p:sp>
        <p:nvSpPr>
          <p:cNvPr id="251" name="TextBox 250"/>
          <p:cNvSpPr txBox="1"/>
          <p:nvPr/>
        </p:nvSpPr>
        <p:spPr>
          <a:xfrm>
            <a:off x="19154257" y="24538858"/>
            <a:ext cx="4673475" cy="830997"/>
          </a:xfrm>
          <a:prstGeom prst="rect">
            <a:avLst/>
          </a:prstGeom>
          <a:noFill/>
        </p:spPr>
        <p:txBody>
          <a:bodyPr wrap="square" rtlCol="0">
            <a:spAutoFit/>
          </a:bodyPr>
          <a:lstStyle/>
          <a:p>
            <a:r>
              <a:rPr lang="en-US" sz="1600" dirty="0"/>
              <a:t>Fig. 4: Total area by disturbance magnitude over 30 years (top) and area of disturbance by magnitude according to year (bottom) for Rocky Mountain National Park</a:t>
            </a:r>
          </a:p>
        </p:txBody>
      </p:sp>
      <p:cxnSp>
        <p:nvCxnSpPr>
          <p:cNvPr id="268" name="Straight Connector 267"/>
          <p:cNvCxnSpPr/>
          <p:nvPr/>
        </p:nvCxnSpPr>
        <p:spPr>
          <a:xfrm>
            <a:off x="914400" y="25477409"/>
            <a:ext cx="22898100" cy="8809"/>
          </a:xfrm>
          <a:prstGeom prst="line">
            <a:avLst/>
          </a:prstGeom>
          <a:ln w="9525">
            <a:solidFill>
              <a:srgbClr val="7DB862"/>
            </a:solidFill>
          </a:ln>
        </p:spPr>
        <p:style>
          <a:lnRef idx="1">
            <a:schemeClr val="accent1"/>
          </a:lnRef>
          <a:fillRef idx="0">
            <a:schemeClr val="accent1"/>
          </a:fillRef>
          <a:effectRef idx="0">
            <a:schemeClr val="accent1"/>
          </a:effectRef>
          <a:fontRef idx="minor">
            <a:schemeClr val="tx1"/>
          </a:fontRef>
        </p:style>
      </p:cxnSp>
      <p:sp>
        <p:nvSpPr>
          <p:cNvPr id="326" name="TextBox 325"/>
          <p:cNvSpPr txBox="1"/>
          <p:nvPr/>
        </p:nvSpPr>
        <p:spPr>
          <a:xfrm>
            <a:off x="12820369" y="24721650"/>
            <a:ext cx="6097676" cy="584775"/>
          </a:xfrm>
          <a:prstGeom prst="rect">
            <a:avLst/>
          </a:prstGeom>
          <a:noFill/>
        </p:spPr>
        <p:txBody>
          <a:bodyPr wrap="square" rtlCol="0">
            <a:spAutoFit/>
          </a:bodyPr>
          <a:lstStyle/>
          <a:p>
            <a:r>
              <a:rPr lang="en-US" sz="1600" dirty="0"/>
              <a:t>Fig. 3: Disturbance photos (top), year of disturbance (left), and magnitude disturbance (right) for Moraine Park in Rocky Mountain National Park</a:t>
            </a:r>
          </a:p>
        </p:txBody>
      </p:sp>
      <p:pic>
        <p:nvPicPr>
          <p:cNvPr id="327" name="Picture 326"/>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8230895" y="13504831"/>
            <a:ext cx="4334145" cy="3328004"/>
          </a:xfrm>
          <a:prstGeom prst="rect">
            <a:avLst/>
          </a:prstGeom>
          <a:ln w="9525">
            <a:solidFill>
              <a:schemeClr val="tx1">
                <a:lumMod val="75000"/>
              </a:schemeClr>
            </a:solidFill>
          </a:ln>
        </p:spPr>
      </p:pic>
      <p:sp>
        <p:nvSpPr>
          <p:cNvPr id="344" name="Rectangle 343"/>
          <p:cNvSpPr/>
          <p:nvPr/>
        </p:nvSpPr>
        <p:spPr>
          <a:xfrm>
            <a:off x="2503357" y="13439815"/>
            <a:ext cx="1349321" cy="1498263"/>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5" name="Straight Connector 344"/>
          <p:cNvCxnSpPr/>
          <p:nvPr/>
        </p:nvCxnSpPr>
        <p:spPr>
          <a:xfrm flipV="1">
            <a:off x="2503357" y="11691626"/>
            <a:ext cx="2791325" cy="174819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flipV="1">
            <a:off x="3852678" y="14108383"/>
            <a:ext cx="1552390" cy="822728"/>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347" name="Picture 346"/>
          <p:cNvPicPr>
            <a:picLocks noChangeAspect="1"/>
          </p:cNvPicPr>
          <p:nvPr/>
        </p:nvPicPr>
        <p:blipFill rotWithShape="1">
          <a:blip r:embed="rId19" cstate="hqprint">
            <a:extLst>
              <a:ext uri="{28A0092B-C50C-407E-A947-70E740481C1C}">
                <a14:useLocalDpi xmlns:a14="http://schemas.microsoft.com/office/drawing/2010/main"/>
              </a:ext>
            </a:extLst>
          </a:blip>
          <a:srcRect/>
          <a:stretch/>
        </p:blipFill>
        <p:spPr>
          <a:xfrm>
            <a:off x="5294682" y="11691626"/>
            <a:ext cx="2206496" cy="2494300"/>
          </a:xfrm>
          <a:prstGeom prst="rect">
            <a:avLst/>
          </a:prstGeom>
          <a:ln w="19050">
            <a:solidFill>
              <a:srgbClr val="000000"/>
            </a:solidFill>
          </a:ln>
        </p:spPr>
      </p:pic>
      <p:grpSp>
        <p:nvGrpSpPr>
          <p:cNvPr id="348" name="Group 347"/>
          <p:cNvGrpSpPr/>
          <p:nvPr/>
        </p:nvGrpSpPr>
        <p:grpSpPr>
          <a:xfrm>
            <a:off x="8224018" y="11705228"/>
            <a:ext cx="4341022" cy="1484859"/>
            <a:chOff x="9721319" y="13700586"/>
            <a:chExt cx="4341022" cy="1484859"/>
          </a:xfrm>
        </p:grpSpPr>
        <p:sp>
          <p:nvSpPr>
            <p:cNvPr id="349" name="Rectangle 348"/>
            <p:cNvSpPr/>
            <p:nvPr/>
          </p:nvSpPr>
          <p:spPr>
            <a:xfrm>
              <a:off x="9728196" y="13715789"/>
              <a:ext cx="620142" cy="3712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0" name="TextBox 349"/>
            <p:cNvSpPr txBox="1"/>
            <p:nvPr/>
          </p:nvSpPr>
          <p:spPr>
            <a:xfrm>
              <a:off x="10469753" y="13700586"/>
              <a:ext cx="3592588" cy="400110"/>
            </a:xfrm>
            <a:prstGeom prst="rect">
              <a:avLst/>
            </a:prstGeom>
            <a:noFill/>
          </p:spPr>
          <p:txBody>
            <a:bodyPr wrap="square" rtlCol="0">
              <a:spAutoFit/>
            </a:bodyPr>
            <a:lstStyle/>
            <a:p>
              <a:r>
                <a:rPr lang="en-US" sz="2000" b="1" dirty="0">
                  <a:solidFill>
                    <a:schemeClr val="tx1">
                      <a:lumMod val="75000"/>
                    </a:schemeClr>
                  </a:solidFill>
                  <a:latin typeface="Garamond" charset="0"/>
                  <a:ea typeface="Garamond" charset="0"/>
                  <a:cs typeface="Garamond" charset="0"/>
                </a:rPr>
                <a:t>Study Area Boundary</a:t>
              </a:r>
            </a:p>
          </p:txBody>
        </p:sp>
        <p:sp>
          <p:nvSpPr>
            <p:cNvPr id="351" name="TextBox 350"/>
            <p:cNvSpPr txBox="1"/>
            <p:nvPr/>
          </p:nvSpPr>
          <p:spPr>
            <a:xfrm>
              <a:off x="10469753" y="14249463"/>
              <a:ext cx="3592588" cy="400110"/>
            </a:xfrm>
            <a:prstGeom prst="rect">
              <a:avLst/>
            </a:prstGeom>
            <a:noFill/>
          </p:spPr>
          <p:txBody>
            <a:bodyPr wrap="square" rtlCol="0">
              <a:spAutoFit/>
            </a:bodyPr>
            <a:lstStyle/>
            <a:p>
              <a:r>
                <a:rPr lang="en-US" sz="2000" b="1" dirty="0">
                  <a:solidFill>
                    <a:schemeClr val="tx1">
                      <a:lumMod val="75000"/>
                    </a:schemeClr>
                  </a:solidFill>
                  <a:latin typeface="Garamond" charset="0"/>
                  <a:ea typeface="Garamond" charset="0"/>
                  <a:cs typeface="Garamond" charset="0"/>
                </a:rPr>
                <a:t>Rocky Mountain National Park</a:t>
              </a:r>
            </a:p>
          </p:txBody>
        </p:sp>
        <p:sp>
          <p:nvSpPr>
            <p:cNvPr id="352" name="Rectangle 351"/>
            <p:cNvSpPr/>
            <p:nvPr/>
          </p:nvSpPr>
          <p:spPr>
            <a:xfrm>
              <a:off x="9729185" y="14251956"/>
              <a:ext cx="620142" cy="371230"/>
            </a:xfrm>
            <a:prstGeom prst="rect">
              <a:avLst/>
            </a:prstGeom>
            <a:solidFill>
              <a:srgbClr val="F3F16F"/>
            </a:solidFill>
            <a:ln w="38100">
              <a:solidFill>
                <a:srgbClr val="F3F1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3" name="Rectangle 352"/>
            <p:cNvSpPr/>
            <p:nvPr/>
          </p:nvSpPr>
          <p:spPr>
            <a:xfrm>
              <a:off x="9721319" y="14786130"/>
              <a:ext cx="620142" cy="371230"/>
            </a:xfrm>
            <a:prstGeom prst="rect">
              <a:avLst/>
            </a:prstGeom>
            <a:solidFill>
              <a:srgbClr val="82AC70"/>
            </a:solidFill>
            <a:ln w="38100">
              <a:solidFill>
                <a:srgbClr val="82A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4" name="TextBox 353"/>
            <p:cNvSpPr txBox="1"/>
            <p:nvPr/>
          </p:nvSpPr>
          <p:spPr>
            <a:xfrm>
              <a:off x="10469753" y="14785335"/>
              <a:ext cx="3592588" cy="400110"/>
            </a:xfrm>
            <a:prstGeom prst="rect">
              <a:avLst/>
            </a:prstGeom>
            <a:noFill/>
          </p:spPr>
          <p:txBody>
            <a:bodyPr wrap="square" rtlCol="0">
              <a:spAutoFit/>
            </a:bodyPr>
            <a:lstStyle/>
            <a:p>
              <a:r>
                <a:rPr lang="en-US" sz="2000" b="1" dirty="0">
                  <a:solidFill>
                    <a:schemeClr val="tx1">
                      <a:lumMod val="75000"/>
                    </a:schemeClr>
                  </a:solidFill>
                  <a:latin typeface="Garamond" charset="0"/>
                  <a:ea typeface="Garamond" charset="0"/>
                  <a:cs typeface="Garamond" charset="0"/>
                </a:rPr>
                <a:t>National Forest Lands</a:t>
              </a:r>
            </a:p>
          </p:txBody>
        </p:sp>
      </p:grpSp>
      <p:pic>
        <p:nvPicPr>
          <p:cNvPr id="356" name="Picture 355"/>
          <p:cNvPicPr>
            <a:picLocks/>
          </p:cNvPicPr>
          <p:nvPr/>
        </p:nvPicPr>
        <p:blipFill rotWithShape="1">
          <a:blip r:embed="rId20" cstate="print">
            <a:extLst>
              <a:ext uri="{28A0092B-C50C-407E-A947-70E740481C1C}">
                <a14:useLocalDpi xmlns:a14="http://schemas.microsoft.com/office/drawing/2010/main"/>
              </a:ext>
            </a:extLst>
          </a:blip>
          <a:srcRect/>
          <a:stretch/>
        </p:blipFill>
        <p:spPr>
          <a:xfrm>
            <a:off x="3871461" y="15208489"/>
            <a:ext cx="1645920" cy="0"/>
          </a:xfrm>
          <a:prstGeom prst="ellipse">
            <a:avLst/>
          </a:prstGeom>
        </p:spPr>
      </p:pic>
      <p:sp>
        <p:nvSpPr>
          <p:cNvPr id="357" name="TextBox 356"/>
          <p:cNvSpPr txBox="1"/>
          <p:nvPr/>
        </p:nvSpPr>
        <p:spPr>
          <a:xfrm>
            <a:off x="5657806" y="12277056"/>
            <a:ext cx="1423211" cy="1323439"/>
          </a:xfrm>
          <a:prstGeom prst="rect">
            <a:avLst/>
          </a:prstGeom>
          <a:noFill/>
        </p:spPr>
        <p:txBody>
          <a:bodyPr wrap="square" rtlCol="0">
            <a:spAutoFit/>
          </a:bodyPr>
          <a:lstStyle/>
          <a:p>
            <a:pPr algn="ctr"/>
            <a:r>
              <a:rPr lang="en-US" sz="2000" b="1" dirty="0">
                <a:solidFill>
                  <a:schemeClr val="tx1">
                    <a:lumMod val="75000"/>
                  </a:schemeClr>
                </a:solidFill>
                <a:latin typeface="Garamond" charset="0"/>
                <a:ea typeface="Garamond" charset="0"/>
                <a:cs typeface="Garamond" charset="0"/>
              </a:rPr>
              <a:t>Rocky</a:t>
            </a:r>
          </a:p>
          <a:p>
            <a:pPr algn="ctr"/>
            <a:r>
              <a:rPr lang="en-US" sz="2000" b="1" dirty="0">
                <a:solidFill>
                  <a:schemeClr val="tx1">
                    <a:lumMod val="75000"/>
                  </a:schemeClr>
                </a:solidFill>
                <a:latin typeface="Garamond" charset="0"/>
                <a:ea typeface="Garamond" charset="0"/>
                <a:cs typeface="Garamond" charset="0"/>
              </a:rPr>
              <a:t>Mountain</a:t>
            </a:r>
          </a:p>
          <a:p>
            <a:pPr algn="ctr"/>
            <a:r>
              <a:rPr lang="en-US" sz="2000" b="1" dirty="0">
                <a:solidFill>
                  <a:schemeClr val="tx1">
                    <a:lumMod val="75000"/>
                  </a:schemeClr>
                </a:solidFill>
                <a:latin typeface="Garamond" charset="0"/>
                <a:ea typeface="Garamond" charset="0"/>
                <a:cs typeface="Garamond" charset="0"/>
              </a:rPr>
              <a:t>National</a:t>
            </a:r>
          </a:p>
          <a:p>
            <a:pPr algn="ctr"/>
            <a:r>
              <a:rPr lang="en-US" sz="2000" b="1" dirty="0">
                <a:solidFill>
                  <a:schemeClr val="tx1">
                    <a:lumMod val="75000"/>
                  </a:schemeClr>
                </a:solidFill>
                <a:latin typeface="Garamond" charset="0"/>
                <a:ea typeface="Garamond" charset="0"/>
                <a:cs typeface="Garamond" charset="0"/>
              </a:rPr>
              <a:t>Park</a:t>
            </a:r>
          </a:p>
        </p:txBody>
      </p:sp>
      <p:grpSp>
        <p:nvGrpSpPr>
          <p:cNvPr id="12" name="Group 11"/>
          <p:cNvGrpSpPr/>
          <p:nvPr/>
        </p:nvGrpSpPr>
        <p:grpSpPr>
          <a:xfrm>
            <a:off x="12862885" y="18138491"/>
            <a:ext cx="5987647" cy="6531788"/>
            <a:chOff x="12862885" y="18138491"/>
            <a:chExt cx="5987647" cy="6531788"/>
          </a:xfrm>
        </p:grpSpPr>
        <p:cxnSp>
          <p:nvCxnSpPr>
            <p:cNvPr id="90" name="Straight Connector 89"/>
            <p:cNvCxnSpPr>
              <a:stCxn id="222" idx="2"/>
            </p:cNvCxnSpPr>
            <p:nvPr/>
          </p:nvCxnSpPr>
          <p:spPr>
            <a:xfrm flipH="1">
              <a:off x="13489571" y="19554735"/>
              <a:ext cx="67203" cy="318187"/>
            </a:xfrm>
            <a:prstGeom prst="line">
              <a:avLst/>
            </a:prstGeom>
            <a:ln w="19050">
              <a:solidFill>
                <a:srgbClr val="00FFC5"/>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a:stCxn id="223" idx="2"/>
            </p:cNvCxnSpPr>
            <p:nvPr/>
          </p:nvCxnSpPr>
          <p:spPr>
            <a:xfrm flipH="1">
              <a:off x="14174332" y="19553804"/>
              <a:ext cx="884349" cy="900704"/>
            </a:xfrm>
            <a:prstGeom prst="line">
              <a:avLst/>
            </a:prstGeom>
            <a:ln w="19050">
              <a:solidFill>
                <a:srgbClr val="00FFC5"/>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a:stCxn id="224" idx="2"/>
            </p:cNvCxnSpPr>
            <p:nvPr/>
          </p:nvCxnSpPr>
          <p:spPr>
            <a:xfrm>
              <a:off x="16541607" y="19551720"/>
              <a:ext cx="1279288" cy="2254334"/>
            </a:xfrm>
            <a:prstGeom prst="line">
              <a:avLst/>
            </a:prstGeom>
            <a:ln w="19050">
              <a:solidFill>
                <a:srgbClr val="00FFC5"/>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a:stCxn id="225" idx="2"/>
            </p:cNvCxnSpPr>
            <p:nvPr/>
          </p:nvCxnSpPr>
          <p:spPr>
            <a:xfrm flipH="1">
              <a:off x="17816831" y="19554735"/>
              <a:ext cx="199157" cy="3500765"/>
            </a:xfrm>
            <a:prstGeom prst="line">
              <a:avLst/>
            </a:prstGeom>
            <a:ln w="19050">
              <a:solidFill>
                <a:srgbClr val="00FFC5"/>
              </a:solidFill>
            </a:ln>
          </p:spPr>
          <p:style>
            <a:lnRef idx="1">
              <a:schemeClr val="accent1"/>
            </a:lnRef>
            <a:fillRef idx="0">
              <a:schemeClr val="accent1"/>
            </a:fillRef>
            <a:effectRef idx="0">
              <a:schemeClr val="accent1"/>
            </a:effectRef>
            <a:fontRef idx="minor">
              <a:schemeClr val="tx1"/>
            </a:fontRef>
          </p:style>
        </p:cxnSp>
        <p:pic>
          <p:nvPicPr>
            <p:cNvPr id="222" name="Picture 221"/>
            <p:cNvPicPr>
              <a:picLocks noChangeAspect="1"/>
            </p:cNvPicPr>
            <p:nvPr/>
          </p:nvPicPr>
          <p:blipFill rotWithShape="1">
            <a:blip r:embed="rId21" cstate="hqprint">
              <a:extLst>
                <a:ext uri="{28A0092B-C50C-407E-A947-70E740481C1C}">
                  <a14:useLocalDpi xmlns:a14="http://schemas.microsoft.com/office/drawing/2010/main"/>
                </a:ext>
              </a:extLst>
            </a:blip>
            <a:srcRect/>
            <a:stretch/>
          </p:blipFill>
          <p:spPr>
            <a:xfrm>
              <a:off x="12862885" y="18138614"/>
              <a:ext cx="1387777" cy="1416121"/>
            </a:xfrm>
            <a:prstGeom prst="rect">
              <a:avLst/>
            </a:prstGeom>
            <a:ln w="9525">
              <a:solidFill>
                <a:srgbClr val="000102"/>
              </a:solidFill>
            </a:ln>
          </p:spPr>
        </p:pic>
        <p:pic>
          <p:nvPicPr>
            <p:cNvPr id="223" name="Picture 222"/>
            <p:cNvPicPr>
              <a:picLocks noChangeAspect="1"/>
            </p:cNvPicPr>
            <p:nvPr/>
          </p:nvPicPr>
          <p:blipFill rotWithShape="1">
            <a:blip r:embed="rId22" cstate="hqprint">
              <a:extLst>
                <a:ext uri="{28A0092B-C50C-407E-A947-70E740481C1C}">
                  <a14:useLocalDpi xmlns:a14="http://schemas.microsoft.com/office/drawing/2010/main"/>
                </a:ext>
              </a:extLst>
            </a:blip>
            <a:srcRect/>
            <a:stretch/>
          </p:blipFill>
          <p:spPr>
            <a:xfrm>
              <a:off x="14377105" y="18139173"/>
              <a:ext cx="1363151" cy="1414631"/>
            </a:xfrm>
            <a:prstGeom prst="rect">
              <a:avLst/>
            </a:prstGeom>
            <a:ln w="9525">
              <a:solidFill>
                <a:srgbClr val="000102"/>
              </a:solidFill>
            </a:ln>
          </p:spPr>
        </p:pic>
        <p:pic>
          <p:nvPicPr>
            <p:cNvPr id="224" name="Picture 223"/>
            <p:cNvPicPr>
              <a:picLocks noChangeAspect="1"/>
            </p:cNvPicPr>
            <p:nvPr/>
          </p:nvPicPr>
          <p:blipFill rotWithShape="1">
            <a:blip r:embed="rId23" cstate="hqprint">
              <a:extLst>
                <a:ext uri="{28A0092B-C50C-407E-A947-70E740481C1C}">
                  <a14:useLocalDpi xmlns:a14="http://schemas.microsoft.com/office/drawing/2010/main"/>
                </a:ext>
              </a:extLst>
            </a:blip>
            <a:srcRect/>
            <a:stretch/>
          </p:blipFill>
          <p:spPr>
            <a:xfrm>
              <a:off x="15877774" y="18139090"/>
              <a:ext cx="1327666" cy="1412630"/>
            </a:xfrm>
            <a:prstGeom prst="rect">
              <a:avLst/>
            </a:prstGeom>
            <a:ln w="9525">
              <a:solidFill>
                <a:srgbClr val="000102"/>
              </a:solidFill>
            </a:ln>
          </p:spPr>
        </p:pic>
        <p:pic>
          <p:nvPicPr>
            <p:cNvPr id="225" name="Picture 224"/>
            <p:cNvPicPr>
              <a:picLocks noChangeAspect="1"/>
            </p:cNvPicPr>
            <p:nvPr/>
          </p:nvPicPr>
          <p:blipFill rotWithShape="1">
            <a:blip r:embed="rId24" cstate="hqprint">
              <a:extLst>
                <a:ext uri="{28A0092B-C50C-407E-A947-70E740481C1C}">
                  <a14:useLocalDpi xmlns:a14="http://schemas.microsoft.com/office/drawing/2010/main"/>
                </a:ext>
              </a:extLst>
            </a:blip>
            <a:srcRect b="-2"/>
            <a:stretch/>
          </p:blipFill>
          <p:spPr>
            <a:xfrm>
              <a:off x="17330007" y="18138491"/>
              <a:ext cx="1371961" cy="1416244"/>
            </a:xfrm>
            <a:prstGeom prst="rect">
              <a:avLst/>
            </a:prstGeom>
            <a:ln w="9525">
              <a:solidFill>
                <a:srgbClr val="000102"/>
              </a:solidFill>
            </a:ln>
          </p:spPr>
        </p:pic>
        <p:grpSp>
          <p:nvGrpSpPr>
            <p:cNvPr id="342" name="Group 341"/>
            <p:cNvGrpSpPr/>
            <p:nvPr/>
          </p:nvGrpSpPr>
          <p:grpSpPr>
            <a:xfrm>
              <a:off x="12868572" y="23239326"/>
              <a:ext cx="3101393" cy="1430953"/>
              <a:chOff x="18027703" y="23544128"/>
              <a:chExt cx="3101393" cy="1430953"/>
            </a:xfrm>
          </p:grpSpPr>
          <p:grpSp>
            <p:nvGrpSpPr>
              <p:cNvPr id="87" name="Group 86"/>
              <p:cNvGrpSpPr/>
              <p:nvPr/>
            </p:nvGrpSpPr>
            <p:grpSpPr>
              <a:xfrm>
                <a:off x="18027703" y="23612512"/>
                <a:ext cx="2663285" cy="1283154"/>
                <a:chOff x="10787064" y="23531722"/>
                <a:chExt cx="2663285" cy="1283154"/>
              </a:xfrm>
            </p:grpSpPr>
            <p:sp>
              <p:nvSpPr>
                <p:cNvPr id="180" name="Rectangle 179"/>
                <p:cNvSpPr/>
                <p:nvPr/>
              </p:nvSpPr>
              <p:spPr>
                <a:xfrm>
                  <a:off x="10787064" y="23539453"/>
                  <a:ext cx="137160" cy="137160"/>
                </a:xfrm>
                <a:prstGeom prst="rect">
                  <a:avLst/>
                </a:prstGeom>
                <a:solidFill>
                  <a:srgbClr val="6A00EB"/>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Rectangle 180"/>
                <p:cNvSpPr/>
                <p:nvPr/>
              </p:nvSpPr>
              <p:spPr>
                <a:xfrm>
                  <a:off x="10787064" y="23763788"/>
                  <a:ext cx="137160" cy="137160"/>
                </a:xfrm>
                <a:prstGeom prst="rect">
                  <a:avLst/>
                </a:prstGeom>
                <a:solidFill>
                  <a:srgbClr val="8300E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Rectangle 181"/>
                <p:cNvSpPr/>
                <p:nvPr/>
              </p:nvSpPr>
              <p:spPr>
                <a:xfrm>
                  <a:off x="10787064" y="23990650"/>
                  <a:ext cx="137160" cy="137160"/>
                </a:xfrm>
                <a:prstGeom prst="rect">
                  <a:avLst/>
                </a:prstGeom>
                <a:solidFill>
                  <a:srgbClr val="9D00D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Rectangle 182"/>
                <p:cNvSpPr/>
                <p:nvPr/>
              </p:nvSpPr>
              <p:spPr>
                <a:xfrm>
                  <a:off x="10787064" y="24214345"/>
                  <a:ext cx="137160" cy="137160"/>
                </a:xfrm>
                <a:prstGeom prst="rect">
                  <a:avLst/>
                </a:prstGeom>
                <a:solidFill>
                  <a:srgbClr val="B200C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Rectangle 183"/>
                <p:cNvSpPr/>
                <p:nvPr/>
              </p:nvSpPr>
              <p:spPr>
                <a:xfrm>
                  <a:off x="10787064" y="24449271"/>
                  <a:ext cx="137160" cy="137160"/>
                </a:xfrm>
                <a:prstGeom prst="rect">
                  <a:avLst/>
                </a:prstGeom>
                <a:solidFill>
                  <a:srgbClr val="C400B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Rectangle 184"/>
                <p:cNvSpPr/>
                <p:nvPr/>
              </p:nvSpPr>
              <p:spPr>
                <a:xfrm>
                  <a:off x="11298843" y="23539453"/>
                  <a:ext cx="137160" cy="137160"/>
                </a:xfrm>
                <a:prstGeom prst="rect">
                  <a:avLst/>
                </a:prstGeom>
                <a:solidFill>
                  <a:srgbClr val="D600B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Rectangle 185"/>
                <p:cNvSpPr/>
                <p:nvPr/>
              </p:nvSpPr>
              <p:spPr>
                <a:xfrm>
                  <a:off x="11298843" y="23763788"/>
                  <a:ext cx="137160" cy="137160"/>
                </a:xfrm>
                <a:prstGeom prst="rect">
                  <a:avLst/>
                </a:prstGeom>
                <a:solidFill>
                  <a:srgbClr val="E600A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 name="Rectangle 186"/>
                <p:cNvSpPr/>
                <p:nvPr/>
              </p:nvSpPr>
              <p:spPr>
                <a:xfrm>
                  <a:off x="11298843" y="23990650"/>
                  <a:ext cx="137160" cy="137160"/>
                </a:xfrm>
                <a:prstGeom prst="rect">
                  <a:avLst/>
                </a:prstGeom>
                <a:solidFill>
                  <a:srgbClr val="F200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Rectangle 187"/>
                <p:cNvSpPr/>
                <p:nvPr/>
              </p:nvSpPr>
              <p:spPr>
                <a:xfrm>
                  <a:off x="11298843" y="24214345"/>
                  <a:ext cx="137160" cy="137160"/>
                </a:xfrm>
                <a:prstGeom prst="rect">
                  <a:avLst/>
                </a:prstGeom>
                <a:solidFill>
                  <a:srgbClr val="FF009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Rectangle 188"/>
                <p:cNvSpPr/>
                <p:nvPr/>
              </p:nvSpPr>
              <p:spPr>
                <a:xfrm>
                  <a:off x="11298843" y="24449271"/>
                  <a:ext cx="137160" cy="137160"/>
                </a:xfrm>
                <a:prstGeom prst="rect">
                  <a:avLst/>
                </a:prstGeom>
                <a:solidFill>
                  <a:srgbClr val="FF008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Rectangle 189"/>
                <p:cNvSpPr/>
                <p:nvPr/>
              </p:nvSpPr>
              <p:spPr>
                <a:xfrm>
                  <a:off x="11794402" y="23539453"/>
                  <a:ext cx="137160" cy="137160"/>
                </a:xfrm>
                <a:prstGeom prst="rect">
                  <a:avLst/>
                </a:prstGeom>
                <a:solidFill>
                  <a:srgbClr val="FF0077"/>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Rectangle 190"/>
                <p:cNvSpPr/>
                <p:nvPr/>
              </p:nvSpPr>
              <p:spPr>
                <a:xfrm>
                  <a:off x="11794402" y="23763788"/>
                  <a:ext cx="137160" cy="137160"/>
                </a:xfrm>
                <a:prstGeom prst="rect">
                  <a:avLst/>
                </a:prstGeom>
                <a:solidFill>
                  <a:srgbClr val="FF00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Rectangle 191"/>
                <p:cNvSpPr/>
                <p:nvPr/>
              </p:nvSpPr>
              <p:spPr>
                <a:xfrm>
                  <a:off x="11794402" y="23990650"/>
                  <a:ext cx="137160" cy="137160"/>
                </a:xfrm>
                <a:prstGeom prst="rect">
                  <a:avLst/>
                </a:prstGeom>
                <a:solidFill>
                  <a:srgbClr val="FF006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Rectangle 192"/>
                <p:cNvSpPr/>
                <p:nvPr/>
              </p:nvSpPr>
              <p:spPr>
                <a:xfrm>
                  <a:off x="11794402" y="24214345"/>
                  <a:ext cx="137160" cy="137160"/>
                </a:xfrm>
                <a:prstGeom prst="rect">
                  <a:avLst/>
                </a:prstGeom>
                <a:solidFill>
                  <a:srgbClr val="FF005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Rectangle 193"/>
                <p:cNvSpPr/>
                <p:nvPr/>
              </p:nvSpPr>
              <p:spPr>
                <a:xfrm>
                  <a:off x="11794402" y="24449271"/>
                  <a:ext cx="137160" cy="137160"/>
                </a:xfrm>
                <a:prstGeom prst="rect">
                  <a:avLst/>
                </a:prstGeom>
                <a:solidFill>
                  <a:srgbClr val="FF005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Rectangle 194"/>
                <p:cNvSpPr/>
                <p:nvPr/>
              </p:nvSpPr>
              <p:spPr>
                <a:xfrm>
                  <a:off x="12290309" y="23539453"/>
                  <a:ext cx="137160" cy="137160"/>
                </a:xfrm>
                <a:prstGeom prst="rect">
                  <a:avLst/>
                </a:prstGeom>
                <a:solidFill>
                  <a:srgbClr val="FF0048"/>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Rectangle 195"/>
                <p:cNvSpPr/>
                <p:nvPr/>
              </p:nvSpPr>
              <p:spPr>
                <a:xfrm>
                  <a:off x="12290309" y="23763788"/>
                  <a:ext cx="137160" cy="137160"/>
                </a:xfrm>
                <a:prstGeom prst="rect">
                  <a:avLst/>
                </a:prstGeom>
                <a:solidFill>
                  <a:srgbClr val="FF004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Rectangle 196"/>
                <p:cNvSpPr/>
                <p:nvPr/>
              </p:nvSpPr>
              <p:spPr>
                <a:xfrm>
                  <a:off x="12290309" y="23990650"/>
                  <a:ext cx="137160" cy="137160"/>
                </a:xfrm>
                <a:prstGeom prst="rect">
                  <a:avLst/>
                </a:prstGeom>
                <a:solidFill>
                  <a:srgbClr val="FF0F3B"/>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Rectangle 197"/>
                <p:cNvSpPr/>
                <p:nvPr/>
              </p:nvSpPr>
              <p:spPr>
                <a:xfrm>
                  <a:off x="12290309" y="24214345"/>
                  <a:ext cx="137160" cy="137160"/>
                </a:xfrm>
                <a:prstGeom prst="rect">
                  <a:avLst/>
                </a:prstGeom>
                <a:solidFill>
                  <a:srgbClr val="FF2B3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Rectangle 198"/>
                <p:cNvSpPr/>
                <p:nvPr/>
              </p:nvSpPr>
              <p:spPr>
                <a:xfrm>
                  <a:off x="12290309" y="24449271"/>
                  <a:ext cx="137160" cy="137160"/>
                </a:xfrm>
                <a:prstGeom prst="rect">
                  <a:avLst/>
                </a:prstGeom>
                <a:solidFill>
                  <a:srgbClr val="FF3D2B"/>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 name="Rectangle 199"/>
                <p:cNvSpPr/>
                <p:nvPr/>
              </p:nvSpPr>
              <p:spPr>
                <a:xfrm>
                  <a:off x="12803222" y="23531722"/>
                  <a:ext cx="137160" cy="137160"/>
                </a:xfrm>
                <a:prstGeom prst="rect">
                  <a:avLst/>
                </a:prstGeom>
                <a:solidFill>
                  <a:srgbClr val="FF4C2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1" name="Rectangle 200"/>
                <p:cNvSpPr/>
                <p:nvPr/>
              </p:nvSpPr>
              <p:spPr>
                <a:xfrm>
                  <a:off x="12803222" y="23756057"/>
                  <a:ext cx="137160" cy="137160"/>
                </a:xfrm>
                <a:prstGeom prst="rect">
                  <a:avLst/>
                </a:prstGeom>
                <a:solidFill>
                  <a:srgbClr val="FF5C1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Rectangle 201"/>
                <p:cNvSpPr/>
                <p:nvPr/>
              </p:nvSpPr>
              <p:spPr>
                <a:xfrm>
                  <a:off x="12803222" y="23982919"/>
                  <a:ext cx="137160" cy="137160"/>
                </a:xfrm>
                <a:prstGeom prst="rect">
                  <a:avLst/>
                </a:prstGeom>
                <a:solidFill>
                  <a:srgbClr val="FF6A1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 name="Rectangle 202"/>
                <p:cNvSpPr/>
                <p:nvPr/>
              </p:nvSpPr>
              <p:spPr>
                <a:xfrm>
                  <a:off x="12803222" y="24206614"/>
                  <a:ext cx="137160" cy="137160"/>
                </a:xfrm>
                <a:prstGeom prst="rect">
                  <a:avLst/>
                </a:prstGeom>
                <a:solidFill>
                  <a:srgbClr val="FF760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 name="Rectangle 203"/>
                <p:cNvSpPr/>
                <p:nvPr/>
              </p:nvSpPr>
              <p:spPr>
                <a:xfrm>
                  <a:off x="12803222" y="24441540"/>
                  <a:ext cx="137160" cy="137160"/>
                </a:xfrm>
                <a:prstGeom prst="rect">
                  <a:avLst/>
                </a:prstGeom>
                <a:solidFill>
                  <a:srgbClr val="FF8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Rectangle 204"/>
                <p:cNvSpPr/>
                <p:nvPr/>
              </p:nvSpPr>
              <p:spPr>
                <a:xfrm>
                  <a:off x="13313189" y="23531722"/>
                  <a:ext cx="137160" cy="137160"/>
                </a:xfrm>
                <a:prstGeom prst="rect">
                  <a:avLst/>
                </a:prstGeom>
                <a:solidFill>
                  <a:srgbClr val="FF91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 name="Rectangle 205"/>
                <p:cNvSpPr/>
                <p:nvPr/>
              </p:nvSpPr>
              <p:spPr>
                <a:xfrm>
                  <a:off x="13313189" y="23756057"/>
                  <a:ext cx="137160" cy="137160"/>
                </a:xfrm>
                <a:prstGeom prst="rect">
                  <a:avLst/>
                </a:prstGeom>
                <a:solidFill>
                  <a:srgbClr val="FF9D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 name="Rectangle 206"/>
                <p:cNvSpPr/>
                <p:nvPr/>
              </p:nvSpPr>
              <p:spPr>
                <a:xfrm>
                  <a:off x="13313189" y="23982919"/>
                  <a:ext cx="137160" cy="137160"/>
                </a:xfrm>
                <a:prstGeom prst="rect">
                  <a:avLst/>
                </a:prstGeom>
                <a:solidFill>
                  <a:srgbClr val="FFA6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 name="Rectangle 207"/>
                <p:cNvSpPr/>
                <p:nvPr/>
              </p:nvSpPr>
              <p:spPr>
                <a:xfrm>
                  <a:off x="13313189" y="24206614"/>
                  <a:ext cx="137160" cy="137160"/>
                </a:xfrm>
                <a:prstGeom prst="rect">
                  <a:avLst/>
                </a:prstGeom>
                <a:solidFill>
                  <a:srgbClr val="FFB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 name="Rectangle 208"/>
                <p:cNvSpPr/>
                <p:nvPr/>
              </p:nvSpPr>
              <p:spPr>
                <a:xfrm>
                  <a:off x="13313189" y="24441540"/>
                  <a:ext cx="137160" cy="137160"/>
                </a:xfrm>
                <a:prstGeom prst="rect">
                  <a:avLst/>
                </a:prstGeom>
                <a:solidFill>
                  <a:srgbClr val="FFBB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Rectangle 209"/>
                <p:cNvSpPr/>
                <p:nvPr/>
              </p:nvSpPr>
              <p:spPr>
                <a:xfrm>
                  <a:off x="13313189" y="24677716"/>
                  <a:ext cx="137160" cy="137160"/>
                </a:xfrm>
                <a:prstGeom prst="rect">
                  <a:avLst/>
                </a:prstGeom>
                <a:solidFill>
                  <a:srgbClr val="FFC8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3" name="Group 302"/>
              <p:cNvGrpSpPr/>
              <p:nvPr/>
            </p:nvGrpSpPr>
            <p:grpSpPr>
              <a:xfrm>
                <a:off x="18096937" y="23556809"/>
                <a:ext cx="480808" cy="1181945"/>
                <a:chOff x="16617785" y="22930339"/>
                <a:chExt cx="874400" cy="1181945"/>
              </a:xfrm>
            </p:grpSpPr>
            <p:sp>
              <p:nvSpPr>
                <p:cNvPr id="296" name="TextBox 295"/>
                <p:cNvSpPr txBox="1"/>
                <p:nvPr/>
              </p:nvSpPr>
              <p:spPr>
                <a:xfrm>
                  <a:off x="16623712" y="22930339"/>
                  <a:ext cx="864563" cy="276999"/>
                </a:xfrm>
                <a:prstGeom prst="rect">
                  <a:avLst/>
                </a:prstGeom>
                <a:noFill/>
              </p:spPr>
              <p:txBody>
                <a:bodyPr wrap="square" rtlCol="0">
                  <a:spAutoFit/>
                </a:bodyPr>
                <a:lstStyle/>
                <a:p>
                  <a:r>
                    <a:rPr lang="en-US" sz="1200" dirty="0"/>
                    <a:t>1985</a:t>
                  </a:r>
                </a:p>
              </p:txBody>
            </p:sp>
            <p:sp>
              <p:nvSpPr>
                <p:cNvPr id="297" name="TextBox 296"/>
                <p:cNvSpPr txBox="1"/>
                <p:nvPr/>
              </p:nvSpPr>
              <p:spPr>
                <a:xfrm>
                  <a:off x="16627622" y="23157124"/>
                  <a:ext cx="864563" cy="276999"/>
                </a:xfrm>
                <a:prstGeom prst="rect">
                  <a:avLst/>
                </a:prstGeom>
                <a:noFill/>
              </p:spPr>
              <p:txBody>
                <a:bodyPr wrap="square" rtlCol="0">
                  <a:spAutoFit/>
                </a:bodyPr>
                <a:lstStyle/>
                <a:p>
                  <a:r>
                    <a:rPr lang="en-US" sz="1200" dirty="0"/>
                    <a:t>1986</a:t>
                  </a:r>
                </a:p>
              </p:txBody>
            </p:sp>
            <p:sp>
              <p:nvSpPr>
                <p:cNvPr id="298" name="TextBox 297"/>
                <p:cNvSpPr txBox="1"/>
                <p:nvPr/>
              </p:nvSpPr>
              <p:spPr>
                <a:xfrm>
                  <a:off x="16627621" y="23391434"/>
                  <a:ext cx="864563" cy="276999"/>
                </a:xfrm>
                <a:prstGeom prst="rect">
                  <a:avLst/>
                </a:prstGeom>
                <a:noFill/>
              </p:spPr>
              <p:txBody>
                <a:bodyPr wrap="square" rtlCol="0">
                  <a:spAutoFit/>
                </a:bodyPr>
                <a:lstStyle/>
                <a:p>
                  <a:r>
                    <a:rPr lang="en-US" sz="1200" dirty="0"/>
                    <a:t>1987</a:t>
                  </a:r>
                </a:p>
              </p:txBody>
            </p:sp>
            <p:sp>
              <p:nvSpPr>
                <p:cNvPr id="299" name="TextBox 298"/>
                <p:cNvSpPr txBox="1"/>
                <p:nvPr/>
              </p:nvSpPr>
              <p:spPr>
                <a:xfrm>
                  <a:off x="16617785" y="23611401"/>
                  <a:ext cx="864563" cy="276999"/>
                </a:xfrm>
                <a:prstGeom prst="rect">
                  <a:avLst/>
                </a:prstGeom>
                <a:noFill/>
              </p:spPr>
              <p:txBody>
                <a:bodyPr wrap="square" rtlCol="0">
                  <a:spAutoFit/>
                </a:bodyPr>
                <a:lstStyle/>
                <a:p>
                  <a:r>
                    <a:rPr lang="en-US" sz="1200" dirty="0"/>
                    <a:t>1988</a:t>
                  </a:r>
                </a:p>
              </p:txBody>
            </p:sp>
            <p:sp>
              <p:nvSpPr>
                <p:cNvPr id="300" name="TextBox 299"/>
                <p:cNvSpPr txBox="1"/>
                <p:nvPr/>
              </p:nvSpPr>
              <p:spPr>
                <a:xfrm>
                  <a:off x="16621640" y="23835285"/>
                  <a:ext cx="864563" cy="276999"/>
                </a:xfrm>
                <a:prstGeom prst="rect">
                  <a:avLst/>
                </a:prstGeom>
                <a:noFill/>
              </p:spPr>
              <p:txBody>
                <a:bodyPr wrap="square" rtlCol="0">
                  <a:spAutoFit/>
                </a:bodyPr>
                <a:lstStyle/>
                <a:p>
                  <a:r>
                    <a:rPr lang="en-US" sz="1200" dirty="0"/>
                    <a:t>1989</a:t>
                  </a:r>
                </a:p>
              </p:txBody>
            </p:sp>
          </p:grpSp>
          <p:grpSp>
            <p:nvGrpSpPr>
              <p:cNvPr id="304" name="Group 303"/>
              <p:cNvGrpSpPr/>
              <p:nvPr/>
            </p:nvGrpSpPr>
            <p:grpSpPr>
              <a:xfrm>
                <a:off x="18614886" y="23551418"/>
                <a:ext cx="480808" cy="1181945"/>
                <a:chOff x="16617785" y="22930339"/>
                <a:chExt cx="874400" cy="1181945"/>
              </a:xfrm>
            </p:grpSpPr>
            <p:sp>
              <p:nvSpPr>
                <p:cNvPr id="305" name="TextBox 304"/>
                <p:cNvSpPr txBox="1"/>
                <p:nvPr/>
              </p:nvSpPr>
              <p:spPr>
                <a:xfrm>
                  <a:off x="16623712" y="22930339"/>
                  <a:ext cx="864563" cy="276999"/>
                </a:xfrm>
                <a:prstGeom prst="rect">
                  <a:avLst/>
                </a:prstGeom>
                <a:noFill/>
              </p:spPr>
              <p:txBody>
                <a:bodyPr wrap="square" rtlCol="0">
                  <a:spAutoFit/>
                </a:bodyPr>
                <a:lstStyle/>
                <a:p>
                  <a:r>
                    <a:rPr lang="en-US" sz="1200" dirty="0"/>
                    <a:t>1990</a:t>
                  </a:r>
                </a:p>
              </p:txBody>
            </p:sp>
            <p:sp>
              <p:nvSpPr>
                <p:cNvPr id="306" name="TextBox 305"/>
                <p:cNvSpPr txBox="1"/>
                <p:nvPr/>
              </p:nvSpPr>
              <p:spPr>
                <a:xfrm>
                  <a:off x="16627622" y="23157124"/>
                  <a:ext cx="864563" cy="276999"/>
                </a:xfrm>
                <a:prstGeom prst="rect">
                  <a:avLst/>
                </a:prstGeom>
                <a:noFill/>
              </p:spPr>
              <p:txBody>
                <a:bodyPr wrap="square" rtlCol="0">
                  <a:spAutoFit/>
                </a:bodyPr>
                <a:lstStyle/>
                <a:p>
                  <a:r>
                    <a:rPr lang="en-US" sz="1200" dirty="0"/>
                    <a:t>1991</a:t>
                  </a:r>
                </a:p>
              </p:txBody>
            </p:sp>
            <p:sp>
              <p:nvSpPr>
                <p:cNvPr id="307" name="TextBox 306"/>
                <p:cNvSpPr txBox="1"/>
                <p:nvPr/>
              </p:nvSpPr>
              <p:spPr>
                <a:xfrm>
                  <a:off x="16627621" y="23391434"/>
                  <a:ext cx="864563" cy="276999"/>
                </a:xfrm>
                <a:prstGeom prst="rect">
                  <a:avLst/>
                </a:prstGeom>
                <a:noFill/>
              </p:spPr>
              <p:txBody>
                <a:bodyPr wrap="square" rtlCol="0">
                  <a:spAutoFit/>
                </a:bodyPr>
                <a:lstStyle/>
                <a:p>
                  <a:r>
                    <a:rPr lang="en-US" sz="1200" dirty="0"/>
                    <a:t>1992</a:t>
                  </a:r>
                </a:p>
              </p:txBody>
            </p:sp>
            <p:sp>
              <p:nvSpPr>
                <p:cNvPr id="308" name="TextBox 307"/>
                <p:cNvSpPr txBox="1"/>
                <p:nvPr/>
              </p:nvSpPr>
              <p:spPr>
                <a:xfrm>
                  <a:off x="16617785" y="23611401"/>
                  <a:ext cx="864563" cy="276999"/>
                </a:xfrm>
                <a:prstGeom prst="rect">
                  <a:avLst/>
                </a:prstGeom>
                <a:noFill/>
              </p:spPr>
              <p:txBody>
                <a:bodyPr wrap="square" rtlCol="0">
                  <a:spAutoFit/>
                </a:bodyPr>
                <a:lstStyle/>
                <a:p>
                  <a:r>
                    <a:rPr lang="en-US" sz="1200" dirty="0"/>
                    <a:t>1993</a:t>
                  </a:r>
                </a:p>
              </p:txBody>
            </p:sp>
            <p:sp>
              <p:nvSpPr>
                <p:cNvPr id="309" name="TextBox 308"/>
                <p:cNvSpPr txBox="1"/>
                <p:nvPr/>
              </p:nvSpPr>
              <p:spPr>
                <a:xfrm>
                  <a:off x="16621640" y="23835285"/>
                  <a:ext cx="864563" cy="276999"/>
                </a:xfrm>
                <a:prstGeom prst="rect">
                  <a:avLst/>
                </a:prstGeom>
                <a:noFill/>
              </p:spPr>
              <p:txBody>
                <a:bodyPr wrap="square" rtlCol="0">
                  <a:spAutoFit/>
                </a:bodyPr>
                <a:lstStyle/>
                <a:p>
                  <a:r>
                    <a:rPr lang="en-US" sz="1200" dirty="0"/>
                    <a:t>1994</a:t>
                  </a:r>
                </a:p>
              </p:txBody>
            </p:sp>
          </p:grpSp>
          <p:grpSp>
            <p:nvGrpSpPr>
              <p:cNvPr id="310" name="Group 309"/>
              <p:cNvGrpSpPr/>
              <p:nvPr/>
            </p:nvGrpSpPr>
            <p:grpSpPr>
              <a:xfrm>
                <a:off x="19109870" y="23549047"/>
                <a:ext cx="480808" cy="1181945"/>
                <a:chOff x="16617785" y="22930339"/>
                <a:chExt cx="874400" cy="1181945"/>
              </a:xfrm>
            </p:grpSpPr>
            <p:sp>
              <p:nvSpPr>
                <p:cNvPr id="311" name="TextBox 310"/>
                <p:cNvSpPr txBox="1"/>
                <p:nvPr/>
              </p:nvSpPr>
              <p:spPr>
                <a:xfrm>
                  <a:off x="16623712" y="22930339"/>
                  <a:ext cx="864563" cy="276999"/>
                </a:xfrm>
                <a:prstGeom prst="rect">
                  <a:avLst/>
                </a:prstGeom>
                <a:noFill/>
              </p:spPr>
              <p:txBody>
                <a:bodyPr wrap="square" rtlCol="0">
                  <a:spAutoFit/>
                </a:bodyPr>
                <a:lstStyle/>
                <a:p>
                  <a:r>
                    <a:rPr lang="en-US" sz="1200" dirty="0"/>
                    <a:t>1995</a:t>
                  </a:r>
                </a:p>
              </p:txBody>
            </p:sp>
            <p:sp>
              <p:nvSpPr>
                <p:cNvPr id="312" name="TextBox 311"/>
                <p:cNvSpPr txBox="1"/>
                <p:nvPr/>
              </p:nvSpPr>
              <p:spPr>
                <a:xfrm>
                  <a:off x="16627622" y="23157124"/>
                  <a:ext cx="864563" cy="276999"/>
                </a:xfrm>
                <a:prstGeom prst="rect">
                  <a:avLst/>
                </a:prstGeom>
                <a:noFill/>
              </p:spPr>
              <p:txBody>
                <a:bodyPr wrap="square" rtlCol="0">
                  <a:spAutoFit/>
                </a:bodyPr>
                <a:lstStyle/>
                <a:p>
                  <a:r>
                    <a:rPr lang="en-US" sz="1200" dirty="0"/>
                    <a:t>1996</a:t>
                  </a:r>
                </a:p>
              </p:txBody>
            </p:sp>
            <p:sp>
              <p:nvSpPr>
                <p:cNvPr id="313" name="TextBox 312"/>
                <p:cNvSpPr txBox="1"/>
                <p:nvPr/>
              </p:nvSpPr>
              <p:spPr>
                <a:xfrm>
                  <a:off x="16627621" y="23391434"/>
                  <a:ext cx="864563" cy="276999"/>
                </a:xfrm>
                <a:prstGeom prst="rect">
                  <a:avLst/>
                </a:prstGeom>
                <a:noFill/>
              </p:spPr>
              <p:txBody>
                <a:bodyPr wrap="square" rtlCol="0">
                  <a:spAutoFit/>
                </a:bodyPr>
                <a:lstStyle/>
                <a:p>
                  <a:r>
                    <a:rPr lang="en-US" sz="1200" dirty="0"/>
                    <a:t>1997</a:t>
                  </a:r>
                </a:p>
              </p:txBody>
            </p:sp>
            <p:sp>
              <p:nvSpPr>
                <p:cNvPr id="314" name="TextBox 313"/>
                <p:cNvSpPr txBox="1"/>
                <p:nvPr/>
              </p:nvSpPr>
              <p:spPr>
                <a:xfrm>
                  <a:off x="16617785" y="23611401"/>
                  <a:ext cx="864563" cy="276999"/>
                </a:xfrm>
                <a:prstGeom prst="rect">
                  <a:avLst/>
                </a:prstGeom>
                <a:noFill/>
              </p:spPr>
              <p:txBody>
                <a:bodyPr wrap="square" rtlCol="0">
                  <a:spAutoFit/>
                </a:bodyPr>
                <a:lstStyle/>
                <a:p>
                  <a:r>
                    <a:rPr lang="en-US" sz="1200" dirty="0"/>
                    <a:t>1998</a:t>
                  </a:r>
                </a:p>
              </p:txBody>
            </p:sp>
            <p:sp>
              <p:nvSpPr>
                <p:cNvPr id="315" name="TextBox 314"/>
                <p:cNvSpPr txBox="1"/>
                <p:nvPr/>
              </p:nvSpPr>
              <p:spPr>
                <a:xfrm>
                  <a:off x="16621640" y="23835285"/>
                  <a:ext cx="864563" cy="276999"/>
                </a:xfrm>
                <a:prstGeom prst="rect">
                  <a:avLst/>
                </a:prstGeom>
                <a:noFill/>
              </p:spPr>
              <p:txBody>
                <a:bodyPr wrap="square" rtlCol="0">
                  <a:spAutoFit/>
                </a:bodyPr>
                <a:lstStyle/>
                <a:p>
                  <a:r>
                    <a:rPr lang="en-US" sz="1200" dirty="0"/>
                    <a:t>1999</a:t>
                  </a:r>
                </a:p>
              </p:txBody>
            </p:sp>
          </p:grpSp>
          <p:grpSp>
            <p:nvGrpSpPr>
              <p:cNvPr id="316" name="Group 315"/>
              <p:cNvGrpSpPr/>
              <p:nvPr/>
            </p:nvGrpSpPr>
            <p:grpSpPr>
              <a:xfrm>
                <a:off x="19615733" y="23549047"/>
                <a:ext cx="480808" cy="1181945"/>
                <a:chOff x="16617785" y="22930339"/>
                <a:chExt cx="874400" cy="1181945"/>
              </a:xfrm>
            </p:grpSpPr>
            <p:sp>
              <p:nvSpPr>
                <p:cNvPr id="317" name="TextBox 316"/>
                <p:cNvSpPr txBox="1"/>
                <p:nvPr/>
              </p:nvSpPr>
              <p:spPr>
                <a:xfrm>
                  <a:off x="16623712" y="22930339"/>
                  <a:ext cx="864563" cy="276999"/>
                </a:xfrm>
                <a:prstGeom prst="rect">
                  <a:avLst/>
                </a:prstGeom>
                <a:noFill/>
              </p:spPr>
              <p:txBody>
                <a:bodyPr wrap="square" rtlCol="0">
                  <a:spAutoFit/>
                </a:bodyPr>
                <a:lstStyle/>
                <a:p>
                  <a:r>
                    <a:rPr lang="en-US" sz="1200" dirty="0"/>
                    <a:t>2000</a:t>
                  </a:r>
                </a:p>
              </p:txBody>
            </p:sp>
            <p:sp>
              <p:nvSpPr>
                <p:cNvPr id="318" name="TextBox 317"/>
                <p:cNvSpPr txBox="1"/>
                <p:nvPr/>
              </p:nvSpPr>
              <p:spPr>
                <a:xfrm>
                  <a:off x="16627622" y="23157124"/>
                  <a:ext cx="864563" cy="276999"/>
                </a:xfrm>
                <a:prstGeom prst="rect">
                  <a:avLst/>
                </a:prstGeom>
                <a:noFill/>
              </p:spPr>
              <p:txBody>
                <a:bodyPr wrap="square" rtlCol="0">
                  <a:spAutoFit/>
                </a:bodyPr>
                <a:lstStyle/>
                <a:p>
                  <a:r>
                    <a:rPr lang="en-US" sz="1200" dirty="0"/>
                    <a:t>2001</a:t>
                  </a:r>
                </a:p>
              </p:txBody>
            </p:sp>
            <p:sp>
              <p:nvSpPr>
                <p:cNvPr id="319" name="TextBox 318"/>
                <p:cNvSpPr txBox="1"/>
                <p:nvPr/>
              </p:nvSpPr>
              <p:spPr>
                <a:xfrm>
                  <a:off x="16627621" y="23391434"/>
                  <a:ext cx="864563" cy="276999"/>
                </a:xfrm>
                <a:prstGeom prst="rect">
                  <a:avLst/>
                </a:prstGeom>
                <a:noFill/>
              </p:spPr>
              <p:txBody>
                <a:bodyPr wrap="square" rtlCol="0">
                  <a:spAutoFit/>
                </a:bodyPr>
                <a:lstStyle/>
                <a:p>
                  <a:r>
                    <a:rPr lang="en-US" sz="1200" dirty="0"/>
                    <a:t>2002</a:t>
                  </a:r>
                </a:p>
              </p:txBody>
            </p:sp>
            <p:sp>
              <p:nvSpPr>
                <p:cNvPr id="320" name="TextBox 319"/>
                <p:cNvSpPr txBox="1"/>
                <p:nvPr/>
              </p:nvSpPr>
              <p:spPr>
                <a:xfrm>
                  <a:off x="16617785" y="23611401"/>
                  <a:ext cx="864563" cy="276999"/>
                </a:xfrm>
                <a:prstGeom prst="rect">
                  <a:avLst/>
                </a:prstGeom>
                <a:noFill/>
              </p:spPr>
              <p:txBody>
                <a:bodyPr wrap="square" rtlCol="0">
                  <a:spAutoFit/>
                </a:bodyPr>
                <a:lstStyle/>
                <a:p>
                  <a:r>
                    <a:rPr lang="en-US" sz="1200" dirty="0"/>
                    <a:t>2003</a:t>
                  </a:r>
                </a:p>
              </p:txBody>
            </p:sp>
            <p:sp>
              <p:nvSpPr>
                <p:cNvPr id="321" name="TextBox 320"/>
                <p:cNvSpPr txBox="1"/>
                <p:nvPr/>
              </p:nvSpPr>
              <p:spPr>
                <a:xfrm>
                  <a:off x="16621640" y="23835285"/>
                  <a:ext cx="864563" cy="276999"/>
                </a:xfrm>
                <a:prstGeom prst="rect">
                  <a:avLst/>
                </a:prstGeom>
                <a:noFill/>
              </p:spPr>
              <p:txBody>
                <a:bodyPr wrap="square" rtlCol="0">
                  <a:spAutoFit/>
                </a:bodyPr>
                <a:lstStyle/>
                <a:p>
                  <a:r>
                    <a:rPr lang="en-US" sz="1200" dirty="0"/>
                    <a:t>2004</a:t>
                  </a:r>
                </a:p>
              </p:txBody>
            </p:sp>
          </p:grpSp>
          <p:grpSp>
            <p:nvGrpSpPr>
              <p:cNvPr id="328" name="Group 327"/>
              <p:cNvGrpSpPr/>
              <p:nvPr/>
            </p:nvGrpSpPr>
            <p:grpSpPr>
              <a:xfrm>
                <a:off x="20131991" y="23550401"/>
                <a:ext cx="480808" cy="1181945"/>
                <a:chOff x="16617785" y="22930339"/>
                <a:chExt cx="874400" cy="1181945"/>
              </a:xfrm>
            </p:grpSpPr>
            <p:sp>
              <p:nvSpPr>
                <p:cNvPr id="329" name="TextBox 328"/>
                <p:cNvSpPr txBox="1"/>
                <p:nvPr/>
              </p:nvSpPr>
              <p:spPr>
                <a:xfrm>
                  <a:off x="16623712" y="22930339"/>
                  <a:ext cx="864563" cy="276999"/>
                </a:xfrm>
                <a:prstGeom prst="rect">
                  <a:avLst/>
                </a:prstGeom>
                <a:noFill/>
              </p:spPr>
              <p:txBody>
                <a:bodyPr wrap="square" rtlCol="0">
                  <a:spAutoFit/>
                </a:bodyPr>
                <a:lstStyle/>
                <a:p>
                  <a:r>
                    <a:rPr lang="en-US" sz="1200" dirty="0"/>
                    <a:t>2005</a:t>
                  </a:r>
                </a:p>
              </p:txBody>
            </p:sp>
            <p:sp>
              <p:nvSpPr>
                <p:cNvPr id="330" name="TextBox 329"/>
                <p:cNvSpPr txBox="1"/>
                <p:nvPr/>
              </p:nvSpPr>
              <p:spPr>
                <a:xfrm>
                  <a:off x="16627622" y="23157124"/>
                  <a:ext cx="864563" cy="276999"/>
                </a:xfrm>
                <a:prstGeom prst="rect">
                  <a:avLst/>
                </a:prstGeom>
                <a:noFill/>
              </p:spPr>
              <p:txBody>
                <a:bodyPr wrap="square" rtlCol="0">
                  <a:spAutoFit/>
                </a:bodyPr>
                <a:lstStyle/>
                <a:p>
                  <a:r>
                    <a:rPr lang="en-US" sz="1200" dirty="0"/>
                    <a:t>2006</a:t>
                  </a:r>
                </a:p>
              </p:txBody>
            </p:sp>
            <p:sp>
              <p:nvSpPr>
                <p:cNvPr id="331" name="TextBox 330"/>
                <p:cNvSpPr txBox="1"/>
                <p:nvPr/>
              </p:nvSpPr>
              <p:spPr>
                <a:xfrm>
                  <a:off x="16627621" y="23391434"/>
                  <a:ext cx="864563" cy="276999"/>
                </a:xfrm>
                <a:prstGeom prst="rect">
                  <a:avLst/>
                </a:prstGeom>
                <a:noFill/>
              </p:spPr>
              <p:txBody>
                <a:bodyPr wrap="square" rtlCol="0">
                  <a:spAutoFit/>
                </a:bodyPr>
                <a:lstStyle/>
                <a:p>
                  <a:r>
                    <a:rPr lang="en-US" sz="1200" dirty="0"/>
                    <a:t>2007</a:t>
                  </a:r>
                </a:p>
              </p:txBody>
            </p:sp>
            <p:sp>
              <p:nvSpPr>
                <p:cNvPr id="332" name="TextBox 331"/>
                <p:cNvSpPr txBox="1"/>
                <p:nvPr/>
              </p:nvSpPr>
              <p:spPr>
                <a:xfrm>
                  <a:off x="16617785" y="23611401"/>
                  <a:ext cx="864563" cy="276999"/>
                </a:xfrm>
                <a:prstGeom prst="rect">
                  <a:avLst/>
                </a:prstGeom>
                <a:noFill/>
              </p:spPr>
              <p:txBody>
                <a:bodyPr wrap="square" rtlCol="0">
                  <a:spAutoFit/>
                </a:bodyPr>
                <a:lstStyle/>
                <a:p>
                  <a:r>
                    <a:rPr lang="en-US" sz="1200" dirty="0"/>
                    <a:t>2008</a:t>
                  </a:r>
                </a:p>
              </p:txBody>
            </p:sp>
            <p:sp>
              <p:nvSpPr>
                <p:cNvPr id="333" name="TextBox 332"/>
                <p:cNvSpPr txBox="1"/>
                <p:nvPr/>
              </p:nvSpPr>
              <p:spPr>
                <a:xfrm>
                  <a:off x="16621640" y="23835285"/>
                  <a:ext cx="864563" cy="276999"/>
                </a:xfrm>
                <a:prstGeom prst="rect">
                  <a:avLst/>
                </a:prstGeom>
                <a:noFill/>
              </p:spPr>
              <p:txBody>
                <a:bodyPr wrap="square" rtlCol="0">
                  <a:spAutoFit/>
                </a:bodyPr>
                <a:lstStyle/>
                <a:p>
                  <a:r>
                    <a:rPr lang="en-US" sz="1200" dirty="0"/>
                    <a:t>2009</a:t>
                  </a:r>
                </a:p>
              </p:txBody>
            </p:sp>
          </p:grpSp>
          <p:grpSp>
            <p:nvGrpSpPr>
              <p:cNvPr id="341" name="Group 340"/>
              <p:cNvGrpSpPr/>
              <p:nvPr/>
            </p:nvGrpSpPr>
            <p:grpSpPr>
              <a:xfrm>
                <a:off x="20646756" y="23544128"/>
                <a:ext cx="482340" cy="1430953"/>
                <a:chOff x="14923210" y="20970903"/>
                <a:chExt cx="482340" cy="1430953"/>
              </a:xfrm>
            </p:grpSpPr>
            <p:grpSp>
              <p:nvGrpSpPr>
                <p:cNvPr id="334" name="Group 333"/>
                <p:cNvGrpSpPr/>
                <p:nvPr/>
              </p:nvGrpSpPr>
              <p:grpSpPr>
                <a:xfrm>
                  <a:off x="14923210" y="20970903"/>
                  <a:ext cx="480808" cy="1181945"/>
                  <a:chOff x="16617785" y="22930339"/>
                  <a:chExt cx="874400" cy="1181945"/>
                </a:xfrm>
              </p:grpSpPr>
              <p:sp>
                <p:nvSpPr>
                  <p:cNvPr id="335" name="TextBox 334"/>
                  <p:cNvSpPr txBox="1"/>
                  <p:nvPr/>
                </p:nvSpPr>
                <p:spPr>
                  <a:xfrm>
                    <a:off x="16623712" y="22930339"/>
                    <a:ext cx="864563" cy="276999"/>
                  </a:xfrm>
                  <a:prstGeom prst="rect">
                    <a:avLst/>
                  </a:prstGeom>
                  <a:noFill/>
                </p:spPr>
                <p:txBody>
                  <a:bodyPr wrap="square" rtlCol="0">
                    <a:spAutoFit/>
                  </a:bodyPr>
                  <a:lstStyle/>
                  <a:p>
                    <a:r>
                      <a:rPr lang="en-US" sz="1200" dirty="0"/>
                      <a:t>2010</a:t>
                    </a:r>
                  </a:p>
                </p:txBody>
              </p:sp>
              <p:sp>
                <p:nvSpPr>
                  <p:cNvPr id="336" name="TextBox 335"/>
                  <p:cNvSpPr txBox="1"/>
                  <p:nvPr/>
                </p:nvSpPr>
                <p:spPr>
                  <a:xfrm>
                    <a:off x="16627622" y="23157124"/>
                    <a:ext cx="864563" cy="276999"/>
                  </a:xfrm>
                  <a:prstGeom prst="rect">
                    <a:avLst/>
                  </a:prstGeom>
                  <a:noFill/>
                </p:spPr>
                <p:txBody>
                  <a:bodyPr wrap="square" rtlCol="0">
                    <a:spAutoFit/>
                  </a:bodyPr>
                  <a:lstStyle/>
                  <a:p>
                    <a:r>
                      <a:rPr lang="en-US" sz="1200" dirty="0"/>
                      <a:t>2011</a:t>
                    </a:r>
                  </a:p>
                </p:txBody>
              </p:sp>
              <p:sp>
                <p:nvSpPr>
                  <p:cNvPr id="337" name="TextBox 336"/>
                  <p:cNvSpPr txBox="1"/>
                  <p:nvPr/>
                </p:nvSpPr>
                <p:spPr>
                  <a:xfrm>
                    <a:off x="16627621" y="23391434"/>
                    <a:ext cx="864563" cy="276999"/>
                  </a:xfrm>
                  <a:prstGeom prst="rect">
                    <a:avLst/>
                  </a:prstGeom>
                  <a:noFill/>
                </p:spPr>
                <p:txBody>
                  <a:bodyPr wrap="square" rtlCol="0">
                    <a:spAutoFit/>
                  </a:bodyPr>
                  <a:lstStyle/>
                  <a:p>
                    <a:r>
                      <a:rPr lang="en-US" sz="1200" dirty="0"/>
                      <a:t>2012</a:t>
                    </a:r>
                  </a:p>
                </p:txBody>
              </p:sp>
              <p:sp>
                <p:nvSpPr>
                  <p:cNvPr id="338" name="TextBox 337"/>
                  <p:cNvSpPr txBox="1"/>
                  <p:nvPr/>
                </p:nvSpPr>
                <p:spPr>
                  <a:xfrm>
                    <a:off x="16617785" y="23611401"/>
                    <a:ext cx="864563" cy="276999"/>
                  </a:xfrm>
                  <a:prstGeom prst="rect">
                    <a:avLst/>
                  </a:prstGeom>
                  <a:noFill/>
                </p:spPr>
                <p:txBody>
                  <a:bodyPr wrap="square" rtlCol="0">
                    <a:spAutoFit/>
                  </a:bodyPr>
                  <a:lstStyle/>
                  <a:p>
                    <a:r>
                      <a:rPr lang="en-US" sz="1200" dirty="0"/>
                      <a:t>2013</a:t>
                    </a:r>
                  </a:p>
                </p:txBody>
              </p:sp>
              <p:sp>
                <p:nvSpPr>
                  <p:cNvPr id="339" name="TextBox 338"/>
                  <p:cNvSpPr txBox="1"/>
                  <p:nvPr/>
                </p:nvSpPr>
                <p:spPr>
                  <a:xfrm>
                    <a:off x="16621640" y="23835285"/>
                    <a:ext cx="864563" cy="276999"/>
                  </a:xfrm>
                  <a:prstGeom prst="rect">
                    <a:avLst/>
                  </a:prstGeom>
                  <a:noFill/>
                </p:spPr>
                <p:txBody>
                  <a:bodyPr wrap="square" rtlCol="0">
                    <a:spAutoFit/>
                  </a:bodyPr>
                  <a:lstStyle/>
                  <a:p>
                    <a:r>
                      <a:rPr lang="en-US" sz="1200" dirty="0"/>
                      <a:t>2014</a:t>
                    </a:r>
                  </a:p>
                </p:txBody>
              </p:sp>
            </p:grpSp>
            <p:sp>
              <p:nvSpPr>
                <p:cNvPr id="340" name="TextBox 339"/>
                <p:cNvSpPr txBox="1"/>
                <p:nvPr/>
              </p:nvSpPr>
              <p:spPr>
                <a:xfrm>
                  <a:off x="14930151" y="22124857"/>
                  <a:ext cx="475399" cy="276999"/>
                </a:xfrm>
                <a:prstGeom prst="rect">
                  <a:avLst/>
                </a:prstGeom>
                <a:noFill/>
              </p:spPr>
              <p:txBody>
                <a:bodyPr wrap="square" rtlCol="0">
                  <a:spAutoFit/>
                </a:bodyPr>
                <a:lstStyle/>
                <a:p>
                  <a:r>
                    <a:rPr lang="en-US" sz="1200" dirty="0"/>
                    <a:t>2015</a:t>
                  </a:r>
                </a:p>
              </p:txBody>
            </p:sp>
          </p:grpSp>
        </p:grpSp>
        <p:grpSp>
          <p:nvGrpSpPr>
            <p:cNvPr id="359" name="Group 358"/>
            <p:cNvGrpSpPr/>
            <p:nvPr/>
          </p:nvGrpSpPr>
          <p:grpSpPr>
            <a:xfrm>
              <a:off x="17223899" y="23307351"/>
              <a:ext cx="1626633" cy="421433"/>
              <a:chOff x="15503941" y="23612153"/>
              <a:chExt cx="1626633" cy="421433"/>
            </a:xfrm>
          </p:grpSpPr>
          <p:pic>
            <p:nvPicPr>
              <p:cNvPr id="360" name="Picture 359"/>
              <p:cNvPicPr>
                <a:picLocks/>
              </p:cNvPicPr>
              <p:nvPr/>
            </p:nvPicPr>
            <p:blipFill rotWithShape="1">
              <a:blip r:embed="rId25" cstate="hqprint">
                <a:extLst>
                  <a:ext uri="{28A0092B-C50C-407E-A947-70E740481C1C}">
                    <a14:useLocalDpi xmlns:a14="http://schemas.microsoft.com/office/drawing/2010/main"/>
                  </a:ext>
                </a:extLst>
              </a:blip>
              <a:srcRect t="38878" r="83480" b="27199"/>
              <a:stretch/>
            </p:blipFill>
            <p:spPr>
              <a:xfrm rot="5400000">
                <a:off x="16219729" y="22994933"/>
                <a:ext cx="137160" cy="1371600"/>
              </a:xfrm>
              <a:prstGeom prst="rect">
                <a:avLst/>
              </a:prstGeom>
              <a:ln>
                <a:solidFill>
                  <a:schemeClr val="tx1"/>
                </a:solidFill>
              </a:ln>
            </p:spPr>
          </p:pic>
          <p:sp>
            <p:nvSpPr>
              <p:cNvPr id="361" name="TextBox 360"/>
              <p:cNvSpPr txBox="1"/>
              <p:nvPr/>
            </p:nvSpPr>
            <p:spPr>
              <a:xfrm>
                <a:off x="15503941" y="23756587"/>
                <a:ext cx="1626633" cy="276999"/>
              </a:xfrm>
              <a:prstGeom prst="rect">
                <a:avLst/>
              </a:prstGeom>
              <a:noFill/>
            </p:spPr>
            <p:txBody>
              <a:bodyPr wrap="square" rtlCol="0">
                <a:spAutoFit/>
              </a:bodyPr>
              <a:lstStyle/>
              <a:p>
                <a:r>
                  <a:rPr lang="en-US" sz="1200" dirty="0">
                    <a:latin typeface="Garamond" panose="02020404030301010803" pitchFamily="18" charset="0"/>
                  </a:rPr>
                  <a:t>Low                      High</a:t>
                </a:r>
                <a:endParaRPr lang="en-US" sz="400" dirty="0">
                  <a:latin typeface="Garamond" panose="02020404030301010803" pitchFamily="18" charset="0"/>
                </a:endParaRPr>
              </a:p>
            </p:txBody>
          </p:sp>
        </p:grpSp>
      </p:grpSp>
      <p:sp>
        <p:nvSpPr>
          <p:cNvPr id="52" name="TextBox 51"/>
          <p:cNvSpPr txBox="1"/>
          <p:nvPr/>
        </p:nvSpPr>
        <p:spPr>
          <a:xfrm>
            <a:off x="930241" y="10856165"/>
            <a:ext cx="8042211" cy="769441"/>
          </a:xfrm>
          <a:prstGeom prst="rect">
            <a:avLst/>
          </a:prstGeom>
          <a:noFill/>
        </p:spPr>
        <p:txBody>
          <a:bodyPr wrap="square" rtlCol="0">
            <a:spAutoFit/>
          </a:bodyPr>
          <a:lstStyle/>
          <a:p>
            <a:r>
              <a:rPr lang="en-US" sz="4400" b="1" dirty="0">
                <a:solidFill>
                  <a:srgbClr val="7DB862"/>
                </a:solidFill>
                <a:latin typeface="Century Gothic" panose="020B0502020202020204" pitchFamily="34" charset="0"/>
              </a:rPr>
              <a:t>Study Area</a:t>
            </a:r>
          </a:p>
        </p:txBody>
      </p:sp>
      <p:grpSp>
        <p:nvGrpSpPr>
          <p:cNvPr id="10" name="Group 9"/>
          <p:cNvGrpSpPr/>
          <p:nvPr/>
        </p:nvGrpSpPr>
        <p:grpSpPr>
          <a:xfrm>
            <a:off x="18910880" y="21162068"/>
            <a:ext cx="4931190" cy="3350995"/>
            <a:chOff x="18910880" y="21162068"/>
            <a:chExt cx="4931190" cy="3350995"/>
          </a:xfrm>
        </p:grpSpPr>
        <p:grpSp>
          <p:nvGrpSpPr>
            <p:cNvPr id="371" name="Group 370"/>
            <p:cNvGrpSpPr/>
            <p:nvPr/>
          </p:nvGrpSpPr>
          <p:grpSpPr>
            <a:xfrm>
              <a:off x="19393283" y="24230638"/>
              <a:ext cx="4448787" cy="282425"/>
              <a:chOff x="7872807" y="24536405"/>
              <a:chExt cx="4448787" cy="282425"/>
            </a:xfrm>
          </p:grpSpPr>
          <p:sp>
            <p:nvSpPr>
              <p:cNvPr id="372" name="TextBox 371"/>
              <p:cNvSpPr txBox="1"/>
              <p:nvPr/>
            </p:nvSpPr>
            <p:spPr>
              <a:xfrm>
                <a:off x="7976211" y="24541831"/>
                <a:ext cx="1260440" cy="276999"/>
              </a:xfrm>
              <a:prstGeom prst="rect">
                <a:avLst/>
              </a:prstGeom>
              <a:noFill/>
            </p:spPr>
            <p:txBody>
              <a:bodyPr wrap="square" rtlCol="0">
                <a:spAutoFit/>
              </a:bodyPr>
              <a:lstStyle/>
              <a:p>
                <a:r>
                  <a:rPr lang="en-US" sz="1200" dirty="0"/>
                  <a:t>Low Magnitude</a:t>
                </a:r>
              </a:p>
            </p:txBody>
          </p:sp>
          <p:sp>
            <p:nvSpPr>
              <p:cNvPr id="373" name="TextBox 372"/>
              <p:cNvSpPr txBox="1"/>
              <p:nvPr/>
            </p:nvSpPr>
            <p:spPr>
              <a:xfrm>
                <a:off x="9473761" y="24536405"/>
                <a:ext cx="1354007" cy="276999"/>
              </a:xfrm>
              <a:prstGeom prst="rect">
                <a:avLst/>
              </a:prstGeom>
              <a:noFill/>
            </p:spPr>
            <p:txBody>
              <a:bodyPr wrap="square" rtlCol="0">
                <a:spAutoFit/>
              </a:bodyPr>
              <a:lstStyle/>
              <a:p>
                <a:r>
                  <a:rPr lang="en-US" sz="1200" dirty="0"/>
                  <a:t>Medium Magnitude</a:t>
                </a:r>
              </a:p>
            </p:txBody>
          </p:sp>
          <p:sp>
            <p:nvSpPr>
              <p:cNvPr id="374" name="TextBox 373"/>
              <p:cNvSpPr txBox="1"/>
              <p:nvPr/>
            </p:nvSpPr>
            <p:spPr>
              <a:xfrm>
                <a:off x="11173492" y="24539118"/>
                <a:ext cx="1148102" cy="276999"/>
              </a:xfrm>
              <a:prstGeom prst="rect">
                <a:avLst/>
              </a:prstGeom>
              <a:noFill/>
            </p:spPr>
            <p:txBody>
              <a:bodyPr wrap="square" rtlCol="0">
                <a:spAutoFit/>
              </a:bodyPr>
              <a:lstStyle/>
              <a:p>
                <a:r>
                  <a:rPr lang="en-US" sz="1200" dirty="0"/>
                  <a:t>High Magnitude</a:t>
                </a:r>
              </a:p>
            </p:txBody>
          </p:sp>
          <p:sp>
            <p:nvSpPr>
              <p:cNvPr id="375" name="Rectangle 374"/>
              <p:cNvSpPr/>
              <p:nvPr/>
            </p:nvSpPr>
            <p:spPr>
              <a:xfrm>
                <a:off x="7872807" y="24606359"/>
                <a:ext cx="137160" cy="137160"/>
              </a:xfrm>
              <a:prstGeom prst="rect">
                <a:avLst/>
              </a:prstGeom>
              <a:solidFill>
                <a:srgbClr val="00F5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6" name="Rectangle 375"/>
              <p:cNvSpPr/>
              <p:nvPr/>
            </p:nvSpPr>
            <p:spPr>
              <a:xfrm>
                <a:off x="9360520" y="24606163"/>
                <a:ext cx="137160" cy="137160"/>
              </a:xfrm>
              <a:prstGeom prst="rect">
                <a:avLst/>
              </a:prstGeom>
              <a:solidFill>
                <a:srgbClr val="FFD7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7" name="Rectangle 376"/>
              <p:cNvSpPr/>
              <p:nvPr/>
            </p:nvSpPr>
            <p:spPr>
              <a:xfrm>
                <a:off x="11060251" y="24606618"/>
                <a:ext cx="137160" cy="137160"/>
              </a:xfrm>
              <a:prstGeom prst="rect">
                <a:avLst/>
              </a:prstGeom>
              <a:solidFill>
                <a:srgbClr val="F5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5" name="Picture 24"/>
            <p:cNvPicPr>
              <a:picLocks noChangeAspect="1"/>
            </p:cNvPicPr>
            <p:nvPr/>
          </p:nvPicPr>
          <p:blipFill rotWithShape="1">
            <a:blip r:embed="rId26" cstate="print">
              <a:extLst>
                <a:ext uri="{28A0092B-C50C-407E-A947-70E740481C1C}">
                  <a14:useLocalDpi xmlns:a14="http://schemas.microsoft.com/office/drawing/2010/main"/>
                </a:ext>
              </a:extLst>
            </a:blip>
            <a:srcRect l="7308" t="5942" r="13113" b="12152"/>
            <a:stretch/>
          </p:blipFill>
          <p:spPr>
            <a:xfrm>
              <a:off x="19477458" y="21390626"/>
              <a:ext cx="4310944" cy="2506338"/>
            </a:xfrm>
            <a:prstGeom prst="rect">
              <a:avLst/>
            </a:prstGeom>
          </p:spPr>
        </p:pic>
        <p:sp>
          <p:nvSpPr>
            <p:cNvPr id="273" name="TextBox 272"/>
            <p:cNvSpPr txBox="1"/>
            <p:nvPr/>
          </p:nvSpPr>
          <p:spPr>
            <a:xfrm rot="16200000">
              <a:off x="19958412" y="23302596"/>
              <a:ext cx="475399" cy="1538883"/>
            </a:xfrm>
            <a:prstGeom prst="rect">
              <a:avLst/>
            </a:prstGeom>
            <a:noFill/>
          </p:spPr>
          <p:txBody>
            <a:bodyPr wrap="square" rtlCol="0">
              <a:spAutoFit/>
            </a:bodyPr>
            <a:lstStyle/>
            <a:p>
              <a:pPr>
                <a:spcAft>
                  <a:spcPts val="220"/>
                </a:spcAft>
              </a:pPr>
              <a:r>
                <a:rPr lang="en-US" sz="1200" dirty="0"/>
                <a:t>1985</a:t>
              </a:r>
            </a:p>
            <a:p>
              <a:pPr>
                <a:spcAft>
                  <a:spcPts val="220"/>
                </a:spcAft>
              </a:pPr>
              <a:r>
                <a:rPr lang="en-US" sz="1200" dirty="0"/>
                <a:t>1990</a:t>
              </a:r>
            </a:p>
            <a:p>
              <a:pPr>
                <a:spcAft>
                  <a:spcPts val="220"/>
                </a:spcAft>
              </a:pPr>
              <a:r>
                <a:rPr lang="en-US" sz="1200" dirty="0"/>
                <a:t>1995</a:t>
              </a:r>
            </a:p>
            <a:p>
              <a:pPr>
                <a:spcAft>
                  <a:spcPts val="220"/>
                </a:spcAft>
              </a:pPr>
              <a:r>
                <a:rPr lang="en-US" sz="1200" dirty="0"/>
                <a:t>2000</a:t>
              </a:r>
            </a:p>
            <a:p>
              <a:pPr>
                <a:spcAft>
                  <a:spcPts val="220"/>
                </a:spcAft>
              </a:pPr>
              <a:r>
                <a:rPr lang="en-US" sz="1200" dirty="0"/>
                <a:t>2005</a:t>
              </a:r>
            </a:p>
            <a:p>
              <a:pPr>
                <a:spcAft>
                  <a:spcPts val="220"/>
                </a:spcAft>
              </a:pPr>
              <a:r>
                <a:rPr lang="en-US" sz="1200" dirty="0"/>
                <a:t>2010</a:t>
              </a:r>
            </a:p>
            <a:p>
              <a:pPr>
                <a:spcAft>
                  <a:spcPts val="220"/>
                </a:spcAft>
              </a:pPr>
              <a:r>
                <a:rPr lang="en-US" sz="1200" dirty="0"/>
                <a:t>2015</a:t>
              </a:r>
            </a:p>
          </p:txBody>
        </p:sp>
        <p:sp>
          <p:nvSpPr>
            <p:cNvPr id="274" name="TextBox 273"/>
            <p:cNvSpPr txBox="1"/>
            <p:nvPr/>
          </p:nvSpPr>
          <p:spPr>
            <a:xfrm rot="16200000">
              <a:off x="21376944" y="23296371"/>
              <a:ext cx="475399" cy="1538883"/>
            </a:xfrm>
            <a:prstGeom prst="rect">
              <a:avLst/>
            </a:prstGeom>
            <a:noFill/>
          </p:spPr>
          <p:txBody>
            <a:bodyPr wrap="square" rtlCol="0">
              <a:spAutoFit/>
            </a:bodyPr>
            <a:lstStyle/>
            <a:p>
              <a:pPr>
                <a:spcAft>
                  <a:spcPts val="220"/>
                </a:spcAft>
              </a:pPr>
              <a:r>
                <a:rPr lang="en-US" sz="1200" dirty="0"/>
                <a:t>1985</a:t>
              </a:r>
            </a:p>
            <a:p>
              <a:pPr>
                <a:spcAft>
                  <a:spcPts val="220"/>
                </a:spcAft>
              </a:pPr>
              <a:r>
                <a:rPr lang="en-US" sz="1200" dirty="0"/>
                <a:t>1990</a:t>
              </a:r>
            </a:p>
            <a:p>
              <a:pPr>
                <a:spcAft>
                  <a:spcPts val="220"/>
                </a:spcAft>
              </a:pPr>
              <a:r>
                <a:rPr lang="en-US" sz="1200" dirty="0"/>
                <a:t>1995</a:t>
              </a:r>
            </a:p>
            <a:p>
              <a:pPr>
                <a:spcAft>
                  <a:spcPts val="220"/>
                </a:spcAft>
              </a:pPr>
              <a:r>
                <a:rPr lang="en-US" sz="1200" dirty="0"/>
                <a:t>2000</a:t>
              </a:r>
            </a:p>
            <a:p>
              <a:pPr>
                <a:spcAft>
                  <a:spcPts val="220"/>
                </a:spcAft>
              </a:pPr>
              <a:r>
                <a:rPr lang="en-US" sz="1200" dirty="0"/>
                <a:t>2005</a:t>
              </a:r>
            </a:p>
            <a:p>
              <a:pPr>
                <a:spcAft>
                  <a:spcPts val="220"/>
                </a:spcAft>
              </a:pPr>
              <a:r>
                <a:rPr lang="en-US" sz="1200" dirty="0"/>
                <a:t>2010</a:t>
              </a:r>
            </a:p>
            <a:p>
              <a:pPr>
                <a:spcAft>
                  <a:spcPts val="220"/>
                </a:spcAft>
              </a:pPr>
              <a:r>
                <a:rPr lang="en-US" sz="1200" dirty="0"/>
                <a:t>2015</a:t>
              </a:r>
            </a:p>
          </p:txBody>
        </p:sp>
        <p:sp>
          <p:nvSpPr>
            <p:cNvPr id="275" name="TextBox 274"/>
            <p:cNvSpPr txBox="1"/>
            <p:nvPr/>
          </p:nvSpPr>
          <p:spPr>
            <a:xfrm rot="16200000">
              <a:off x="22795963" y="23298506"/>
              <a:ext cx="475399" cy="1538883"/>
            </a:xfrm>
            <a:prstGeom prst="rect">
              <a:avLst/>
            </a:prstGeom>
            <a:noFill/>
          </p:spPr>
          <p:txBody>
            <a:bodyPr wrap="square" rtlCol="0">
              <a:spAutoFit/>
            </a:bodyPr>
            <a:lstStyle/>
            <a:p>
              <a:pPr>
                <a:spcAft>
                  <a:spcPts val="220"/>
                </a:spcAft>
              </a:pPr>
              <a:r>
                <a:rPr lang="en-US" sz="1200" dirty="0"/>
                <a:t>1985</a:t>
              </a:r>
            </a:p>
            <a:p>
              <a:pPr>
                <a:spcAft>
                  <a:spcPts val="220"/>
                </a:spcAft>
              </a:pPr>
              <a:r>
                <a:rPr lang="en-US" sz="1200" dirty="0"/>
                <a:t>1990</a:t>
              </a:r>
            </a:p>
            <a:p>
              <a:pPr>
                <a:spcAft>
                  <a:spcPts val="220"/>
                </a:spcAft>
              </a:pPr>
              <a:r>
                <a:rPr lang="en-US" sz="1200" dirty="0"/>
                <a:t>1995</a:t>
              </a:r>
            </a:p>
            <a:p>
              <a:pPr>
                <a:spcAft>
                  <a:spcPts val="220"/>
                </a:spcAft>
              </a:pPr>
              <a:r>
                <a:rPr lang="en-US" sz="1200" dirty="0"/>
                <a:t>2000</a:t>
              </a:r>
            </a:p>
            <a:p>
              <a:pPr>
                <a:spcAft>
                  <a:spcPts val="220"/>
                </a:spcAft>
              </a:pPr>
              <a:r>
                <a:rPr lang="en-US" sz="1200" dirty="0"/>
                <a:t>2005</a:t>
              </a:r>
            </a:p>
            <a:p>
              <a:pPr>
                <a:spcAft>
                  <a:spcPts val="220"/>
                </a:spcAft>
              </a:pPr>
              <a:r>
                <a:rPr lang="en-US" sz="1200" dirty="0"/>
                <a:t>2010</a:t>
              </a:r>
            </a:p>
            <a:p>
              <a:pPr>
                <a:spcAft>
                  <a:spcPts val="220"/>
                </a:spcAft>
              </a:pPr>
              <a:r>
                <a:rPr lang="en-US" sz="1200" dirty="0"/>
                <a:t>2015</a:t>
              </a:r>
            </a:p>
          </p:txBody>
        </p:sp>
        <p:sp>
          <p:nvSpPr>
            <p:cNvPr id="281" name="TextBox 280"/>
            <p:cNvSpPr txBox="1"/>
            <p:nvPr/>
          </p:nvSpPr>
          <p:spPr>
            <a:xfrm rot="16200000">
              <a:off x="18622015" y="22437687"/>
              <a:ext cx="854730" cy="276999"/>
            </a:xfrm>
            <a:prstGeom prst="rect">
              <a:avLst/>
            </a:prstGeom>
            <a:noFill/>
          </p:spPr>
          <p:txBody>
            <a:bodyPr wrap="square" rtlCol="0">
              <a:spAutoFit/>
            </a:bodyPr>
            <a:lstStyle/>
            <a:p>
              <a:r>
                <a:rPr lang="en-US" sz="1200" dirty="0"/>
                <a:t>Area (km²)</a:t>
              </a:r>
            </a:p>
          </p:txBody>
        </p:sp>
        <p:sp>
          <p:nvSpPr>
            <p:cNvPr id="288" name="TextBox 287"/>
            <p:cNvSpPr txBox="1"/>
            <p:nvPr/>
          </p:nvSpPr>
          <p:spPr>
            <a:xfrm>
              <a:off x="19289096" y="23625562"/>
              <a:ext cx="226693" cy="276999"/>
            </a:xfrm>
            <a:prstGeom prst="rect">
              <a:avLst/>
            </a:prstGeom>
            <a:noFill/>
          </p:spPr>
          <p:txBody>
            <a:bodyPr wrap="square" rtlCol="0">
              <a:spAutoFit/>
            </a:bodyPr>
            <a:lstStyle/>
            <a:p>
              <a:r>
                <a:rPr lang="en-US" sz="1200" dirty="0"/>
                <a:t>0</a:t>
              </a:r>
            </a:p>
          </p:txBody>
        </p:sp>
        <p:sp>
          <p:nvSpPr>
            <p:cNvPr id="291" name="TextBox 290"/>
            <p:cNvSpPr txBox="1"/>
            <p:nvPr/>
          </p:nvSpPr>
          <p:spPr>
            <a:xfrm>
              <a:off x="19143615" y="23111096"/>
              <a:ext cx="436805" cy="276999"/>
            </a:xfrm>
            <a:prstGeom prst="rect">
              <a:avLst/>
            </a:prstGeom>
            <a:noFill/>
          </p:spPr>
          <p:txBody>
            <a:bodyPr wrap="square" rtlCol="0">
              <a:spAutoFit/>
            </a:bodyPr>
            <a:lstStyle/>
            <a:p>
              <a:r>
                <a:rPr lang="en-US" sz="1200" dirty="0"/>
                <a:t>500</a:t>
              </a:r>
            </a:p>
          </p:txBody>
        </p:sp>
        <p:sp>
          <p:nvSpPr>
            <p:cNvPr id="292" name="TextBox 291"/>
            <p:cNvSpPr txBox="1"/>
            <p:nvPr/>
          </p:nvSpPr>
          <p:spPr>
            <a:xfrm>
              <a:off x="19036700" y="22608071"/>
              <a:ext cx="506091" cy="276999"/>
            </a:xfrm>
            <a:prstGeom prst="rect">
              <a:avLst/>
            </a:prstGeom>
            <a:noFill/>
          </p:spPr>
          <p:txBody>
            <a:bodyPr wrap="square" rtlCol="0">
              <a:spAutoFit/>
            </a:bodyPr>
            <a:lstStyle/>
            <a:p>
              <a:pPr algn="r"/>
              <a:r>
                <a:rPr lang="en-US" sz="1200" dirty="0"/>
                <a:t>200</a:t>
              </a:r>
            </a:p>
          </p:txBody>
        </p:sp>
        <p:sp>
          <p:nvSpPr>
            <p:cNvPr id="293" name="TextBox 292"/>
            <p:cNvSpPr txBox="1"/>
            <p:nvPr/>
          </p:nvSpPr>
          <p:spPr>
            <a:xfrm>
              <a:off x="19036700" y="22102753"/>
              <a:ext cx="506091" cy="276999"/>
            </a:xfrm>
            <a:prstGeom prst="rect">
              <a:avLst/>
            </a:prstGeom>
            <a:noFill/>
          </p:spPr>
          <p:txBody>
            <a:bodyPr wrap="square" rtlCol="0">
              <a:spAutoFit/>
            </a:bodyPr>
            <a:lstStyle/>
            <a:p>
              <a:pPr algn="r"/>
              <a:r>
                <a:rPr lang="en-US" sz="1200" dirty="0"/>
                <a:t>300</a:t>
              </a:r>
            </a:p>
          </p:txBody>
        </p:sp>
        <p:sp>
          <p:nvSpPr>
            <p:cNvPr id="294" name="TextBox 293"/>
            <p:cNvSpPr txBox="1"/>
            <p:nvPr/>
          </p:nvSpPr>
          <p:spPr>
            <a:xfrm>
              <a:off x="19035598" y="21618248"/>
              <a:ext cx="506091" cy="276999"/>
            </a:xfrm>
            <a:prstGeom prst="rect">
              <a:avLst/>
            </a:prstGeom>
            <a:noFill/>
          </p:spPr>
          <p:txBody>
            <a:bodyPr wrap="square" rtlCol="0">
              <a:spAutoFit/>
            </a:bodyPr>
            <a:lstStyle/>
            <a:p>
              <a:pPr algn="r"/>
              <a:r>
                <a:rPr lang="en-US" sz="1200" dirty="0"/>
                <a:t>400</a:t>
              </a:r>
            </a:p>
          </p:txBody>
        </p:sp>
        <p:sp>
          <p:nvSpPr>
            <p:cNvPr id="254" name="TextBox 253"/>
            <p:cNvSpPr txBox="1"/>
            <p:nvPr/>
          </p:nvSpPr>
          <p:spPr>
            <a:xfrm>
              <a:off x="20432766" y="21162068"/>
              <a:ext cx="2261587" cy="276999"/>
            </a:xfrm>
            <a:prstGeom prst="rect">
              <a:avLst/>
            </a:prstGeom>
            <a:noFill/>
          </p:spPr>
          <p:txBody>
            <a:bodyPr wrap="square" rtlCol="0">
              <a:spAutoFit/>
            </a:bodyPr>
            <a:lstStyle/>
            <a:p>
              <a:pPr algn="ctr"/>
              <a:r>
                <a:rPr lang="en-US" sz="1200" b="1" dirty="0"/>
                <a:t>RMNP Disturbance Levels</a:t>
              </a:r>
            </a:p>
          </p:txBody>
        </p:sp>
      </p:grpSp>
      <p:grpSp>
        <p:nvGrpSpPr>
          <p:cNvPr id="8" name="Group 7"/>
          <p:cNvGrpSpPr/>
          <p:nvPr/>
        </p:nvGrpSpPr>
        <p:grpSpPr>
          <a:xfrm>
            <a:off x="18952968" y="18057538"/>
            <a:ext cx="4855771" cy="3088270"/>
            <a:chOff x="18952968" y="18057538"/>
            <a:chExt cx="4855771" cy="3088270"/>
          </a:xfrm>
        </p:grpSpPr>
        <p:pic>
          <p:nvPicPr>
            <p:cNvPr id="24" name="Picture 23"/>
            <p:cNvPicPr>
              <a:picLocks noChangeAspect="1"/>
            </p:cNvPicPr>
            <p:nvPr/>
          </p:nvPicPr>
          <p:blipFill rotWithShape="1">
            <a:blip r:embed="rId27" cstate="print">
              <a:extLst>
                <a:ext uri="{28A0092B-C50C-407E-A947-70E740481C1C}">
                  <a14:useLocalDpi xmlns:a14="http://schemas.microsoft.com/office/drawing/2010/main"/>
                </a:ext>
              </a:extLst>
            </a:blip>
            <a:srcRect l="7726" t="6242" r="13063" b="8594"/>
            <a:stretch/>
          </p:blipFill>
          <p:spPr>
            <a:xfrm>
              <a:off x="19497675" y="18293975"/>
              <a:ext cx="4311064" cy="2618164"/>
            </a:xfrm>
            <a:prstGeom prst="rect">
              <a:avLst/>
            </a:prstGeom>
          </p:spPr>
        </p:pic>
        <p:sp>
          <p:nvSpPr>
            <p:cNvPr id="276" name="TextBox 275"/>
            <p:cNvSpPr txBox="1"/>
            <p:nvPr/>
          </p:nvSpPr>
          <p:spPr>
            <a:xfrm>
              <a:off x="19777625" y="20852288"/>
              <a:ext cx="1354007" cy="276999"/>
            </a:xfrm>
            <a:prstGeom prst="rect">
              <a:avLst/>
            </a:prstGeom>
            <a:noFill/>
          </p:spPr>
          <p:txBody>
            <a:bodyPr wrap="square" rtlCol="0">
              <a:spAutoFit/>
            </a:bodyPr>
            <a:lstStyle/>
            <a:p>
              <a:r>
                <a:rPr lang="en-US" sz="1200" dirty="0"/>
                <a:t>Low Magnitude</a:t>
              </a:r>
            </a:p>
          </p:txBody>
        </p:sp>
        <p:sp>
          <p:nvSpPr>
            <p:cNvPr id="278" name="TextBox 277"/>
            <p:cNvSpPr txBox="1"/>
            <p:nvPr/>
          </p:nvSpPr>
          <p:spPr>
            <a:xfrm>
              <a:off x="20982945" y="20851898"/>
              <a:ext cx="1354007" cy="276999"/>
            </a:xfrm>
            <a:prstGeom prst="rect">
              <a:avLst/>
            </a:prstGeom>
            <a:noFill/>
          </p:spPr>
          <p:txBody>
            <a:bodyPr wrap="square" rtlCol="0">
              <a:spAutoFit/>
            </a:bodyPr>
            <a:lstStyle/>
            <a:p>
              <a:r>
                <a:rPr lang="en-US" sz="1200" dirty="0"/>
                <a:t>Medium Magnitude</a:t>
              </a:r>
            </a:p>
          </p:txBody>
        </p:sp>
        <p:sp>
          <p:nvSpPr>
            <p:cNvPr id="279" name="TextBox 278"/>
            <p:cNvSpPr txBox="1"/>
            <p:nvPr/>
          </p:nvSpPr>
          <p:spPr>
            <a:xfrm>
              <a:off x="22432877" y="20868809"/>
              <a:ext cx="1354007" cy="276999"/>
            </a:xfrm>
            <a:prstGeom prst="rect">
              <a:avLst/>
            </a:prstGeom>
            <a:noFill/>
          </p:spPr>
          <p:txBody>
            <a:bodyPr wrap="square" rtlCol="0">
              <a:spAutoFit/>
            </a:bodyPr>
            <a:lstStyle/>
            <a:p>
              <a:r>
                <a:rPr lang="en-US" sz="1200" dirty="0"/>
                <a:t>High Magnitude</a:t>
              </a:r>
            </a:p>
          </p:txBody>
        </p:sp>
        <p:sp>
          <p:nvSpPr>
            <p:cNvPr id="280" name="TextBox 279"/>
            <p:cNvSpPr txBox="1"/>
            <p:nvPr/>
          </p:nvSpPr>
          <p:spPr>
            <a:xfrm rot="16200000">
              <a:off x="18664103" y="19464129"/>
              <a:ext cx="854730" cy="276999"/>
            </a:xfrm>
            <a:prstGeom prst="rect">
              <a:avLst/>
            </a:prstGeom>
            <a:noFill/>
          </p:spPr>
          <p:txBody>
            <a:bodyPr wrap="square" rtlCol="0">
              <a:spAutoFit/>
            </a:bodyPr>
            <a:lstStyle/>
            <a:p>
              <a:r>
                <a:rPr lang="en-US" sz="1200" dirty="0"/>
                <a:t>Area (km²)</a:t>
              </a:r>
            </a:p>
          </p:txBody>
        </p:sp>
        <p:sp>
          <p:nvSpPr>
            <p:cNvPr id="282" name="TextBox 281"/>
            <p:cNvSpPr txBox="1"/>
            <p:nvPr/>
          </p:nvSpPr>
          <p:spPr>
            <a:xfrm>
              <a:off x="19328958" y="20604265"/>
              <a:ext cx="226693" cy="276999"/>
            </a:xfrm>
            <a:prstGeom prst="rect">
              <a:avLst/>
            </a:prstGeom>
            <a:noFill/>
          </p:spPr>
          <p:txBody>
            <a:bodyPr wrap="square" rtlCol="0">
              <a:spAutoFit/>
            </a:bodyPr>
            <a:lstStyle/>
            <a:p>
              <a:r>
                <a:rPr lang="en-US" sz="1200" dirty="0"/>
                <a:t>0</a:t>
              </a:r>
            </a:p>
          </p:txBody>
        </p:sp>
        <p:sp>
          <p:nvSpPr>
            <p:cNvPr id="283" name="TextBox 282"/>
            <p:cNvSpPr txBox="1"/>
            <p:nvPr/>
          </p:nvSpPr>
          <p:spPr>
            <a:xfrm>
              <a:off x="19193002" y="20089799"/>
              <a:ext cx="436805" cy="276999"/>
            </a:xfrm>
            <a:prstGeom prst="rect">
              <a:avLst/>
            </a:prstGeom>
            <a:noFill/>
          </p:spPr>
          <p:txBody>
            <a:bodyPr wrap="square" rtlCol="0">
              <a:spAutoFit/>
            </a:bodyPr>
            <a:lstStyle/>
            <a:p>
              <a:r>
                <a:rPr lang="en-US" sz="1200" dirty="0"/>
                <a:t>500</a:t>
              </a:r>
            </a:p>
          </p:txBody>
        </p:sp>
        <p:sp>
          <p:nvSpPr>
            <p:cNvPr id="284" name="TextBox 283"/>
            <p:cNvSpPr txBox="1"/>
            <p:nvPr/>
          </p:nvSpPr>
          <p:spPr>
            <a:xfrm>
              <a:off x="19114662" y="19558199"/>
              <a:ext cx="506091" cy="276999"/>
            </a:xfrm>
            <a:prstGeom prst="rect">
              <a:avLst/>
            </a:prstGeom>
            <a:noFill/>
          </p:spPr>
          <p:txBody>
            <a:bodyPr wrap="square" rtlCol="0">
              <a:spAutoFit/>
            </a:bodyPr>
            <a:lstStyle/>
            <a:p>
              <a:r>
                <a:rPr lang="en-US" sz="1200" dirty="0"/>
                <a:t>1000</a:t>
              </a:r>
            </a:p>
          </p:txBody>
        </p:sp>
        <p:sp>
          <p:nvSpPr>
            <p:cNvPr id="286" name="TextBox 285"/>
            <p:cNvSpPr txBox="1"/>
            <p:nvPr/>
          </p:nvSpPr>
          <p:spPr>
            <a:xfrm>
              <a:off x="19114662" y="19033831"/>
              <a:ext cx="506091" cy="276999"/>
            </a:xfrm>
            <a:prstGeom prst="rect">
              <a:avLst/>
            </a:prstGeom>
            <a:noFill/>
          </p:spPr>
          <p:txBody>
            <a:bodyPr wrap="square" rtlCol="0">
              <a:spAutoFit/>
            </a:bodyPr>
            <a:lstStyle/>
            <a:p>
              <a:r>
                <a:rPr lang="en-US" sz="1200" dirty="0"/>
                <a:t>1500</a:t>
              </a:r>
            </a:p>
          </p:txBody>
        </p:sp>
        <p:sp>
          <p:nvSpPr>
            <p:cNvPr id="287" name="TextBox 286"/>
            <p:cNvSpPr txBox="1"/>
            <p:nvPr/>
          </p:nvSpPr>
          <p:spPr>
            <a:xfrm>
              <a:off x="19126095" y="18500378"/>
              <a:ext cx="506091" cy="276999"/>
            </a:xfrm>
            <a:prstGeom prst="rect">
              <a:avLst/>
            </a:prstGeom>
            <a:noFill/>
          </p:spPr>
          <p:txBody>
            <a:bodyPr wrap="square" rtlCol="0">
              <a:spAutoFit/>
            </a:bodyPr>
            <a:lstStyle/>
            <a:p>
              <a:r>
                <a:rPr lang="en-US" sz="1200" dirty="0"/>
                <a:t>2000</a:t>
              </a:r>
            </a:p>
          </p:txBody>
        </p:sp>
        <p:sp>
          <p:nvSpPr>
            <p:cNvPr id="255" name="TextBox 254"/>
            <p:cNvSpPr txBox="1"/>
            <p:nvPr/>
          </p:nvSpPr>
          <p:spPr>
            <a:xfrm>
              <a:off x="20433673" y="18057538"/>
              <a:ext cx="2261587" cy="276999"/>
            </a:xfrm>
            <a:prstGeom prst="rect">
              <a:avLst/>
            </a:prstGeom>
            <a:noFill/>
          </p:spPr>
          <p:txBody>
            <a:bodyPr wrap="square" rtlCol="0">
              <a:spAutoFit/>
            </a:bodyPr>
            <a:lstStyle/>
            <a:p>
              <a:pPr algn="ctr"/>
              <a:r>
                <a:rPr lang="en-US" sz="1200" b="1" dirty="0"/>
                <a:t>RMNP Disturbance Levels</a:t>
              </a:r>
            </a:p>
          </p:txBody>
        </p:sp>
      </p:grpSp>
    </p:spTree>
    <p:extLst>
      <p:ext uri="{BB962C8B-B14F-4D97-AF65-F5344CB8AC3E}">
        <p14:creationId xmlns:p14="http://schemas.microsoft.com/office/powerpoint/2010/main" val="2138656308"/>
      </p:ext>
    </p:extLst>
  </p:cSld>
  <p:clrMapOvr>
    <a:masterClrMapping/>
  </p:clrMapOvr>
</p:sld>
</file>

<file path=ppt/theme/theme1.xml><?xml version="1.0" encoding="utf-8"?>
<a:theme xmlns:a="http://schemas.openxmlformats.org/drawingml/2006/main" name="Office Theme">
  <a:themeElements>
    <a:clrScheme name="DEVELOPv2 15">
      <a:dk1>
        <a:srgbClr val="767171"/>
      </a:dk1>
      <a:lt1>
        <a:srgbClr val="FFFFFF"/>
      </a:lt1>
      <a:dk2>
        <a:srgbClr val="767171"/>
      </a:dk2>
      <a:lt2>
        <a:srgbClr val="FFFFFF"/>
      </a:lt2>
      <a:accent1>
        <a:srgbClr val="2A5F7F"/>
      </a:accent1>
      <a:accent2>
        <a:srgbClr val="5D6A98"/>
      </a:accent2>
      <a:accent3>
        <a:srgbClr val="8577B7"/>
      </a:accent3>
      <a:accent4>
        <a:srgbClr val="E6CD61"/>
      </a:accent4>
      <a:accent5>
        <a:srgbClr val="D5A949"/>
      </a:accent5>
      <a:accent6>
        <a:srgbClr val="C78837"/>
      </a:accent6>
      <a:hlink>
        <a:srgbClr val="2A5F7F"/>
      </a:hlink>
      <a:folHlink>
        <a:srgbClr val="2A5F7F"/>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2890</TotalTime>
  <Words>847</Words>
  <Application>Microsoft Office PowerPoint</Application>
  <PresentationFormat>Custom</PresentationFormat>
  <Paragraphs>161</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Century Gothic</vt:lpstr>
      <vt:lpstr>Garamond</vt:lpstr>
      <vt:lpstr>Webdings</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Owner</cp:lastModifiedBy>
  <cp:revision>286</cp:revision>
  <dcterms:created xsi:type="dcterms:W3CDTF">2015-06-02T14:58:58Z</dcterms:created>
  <dcterms:modified xsi:type="dcterms:W3CDTF">2016-08-18T19:23:53Z</dcterms:modified>
</cp:coreProperties>
</file>