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1"/>
  </p:notesMasterIdLst>
  <p:sldIdLst>
    <p:sldId id="275" r:id="rId2"/>
    <p:sldId id="325" r:id="rId3"/>
    <p:sldId id="316" r:id="rId4"/>
    <p:sldId id="327" r:id="rId5"/>
    <p:sldId id="328" r:id="rId6"/>
    <p:sldId id="297" r:id="rId7"/>
    <p:sldId id="317" r:id="rId8"/>
    <p:sldId id="286" r:id="rId9"/>
    <p:sldId id="329" r:id="rId10"/>
    <p:sldId id="330" r:id="rId11"/>
    <p:sldId id="318" r:id="rId12"/>
    <p:sldId id="332" r:id="rId13"/>
    <p:sldId id="333" r:id="rId14"/>
    <p:sldId id="308" r:id="rId15"/>
    <p:sldId id="346" r:id="rId16"/>
    <p:sldId id="347" r:id="rId17"/>
    <p:sldId id="296" r:id="rId18"/>
    <p:sldId id="309" r:id="rId19"/>
    <p:sldId id="310" r:id="rId20"/>
    <p:sldId id="374" r:id="rId21"/>
    <p:sldId id="335" r:id="rId22"/>
    <p:sldId id="337" r:id="rId23"/>
    <p:sldId id="336" r:id="rId24"/>
    <p:sldId id="373" r:id="rId25"/>
    <p:sldId id="311" r:id="rId26"/>
    <p:sldId id="279" r:id="rId27"/>
    <p:sldId id="298" r:id="rId28"/>
    <p:sldId id="352" r:id="rId29"/>
    <p:sldId id="353" r:id="rId30"/>
    <p:sldId id="354" r:id="rId31"/>
    <p:sldId id="355" r:id="rId32"/>
    <p:sldId id="356" r:id="rId33"/>
    <p:sldId id="357" r:id="rId34"/>
    <p:sldId id="358" r:id="rId35"/>
    <p:sldId id="359" r:id="rId36"/>
    <p:sldId id="360" r:id="rId37"/>
    <p:sldId id="361" r:id="rId38"/>
    <p:sldId id="362" r:id="rId39"/>
    <p:sldId id="363" r:id="rId40"/>
    <p:sldId id="364" r:id="rId41"/>
    <p:sldId id="365" r:id="rId42"/>
    <p:sldId id="366" r:id="rId43"/>
    <p:sldId id="367" r:id="rId44"/>
    <p:sldId id="368" r:id="rId45"/>
    <p:sldId id="369" r:id="rId46"/>
    <p:sldId id="370" r:id="rId47"/>
    <p:sldId id="371" r:id="rId48"/>
    <p:sldId id="372" r:id="rId49"/>
    <p:sldId id="35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slik, Emily A. (ARC-SGE)[SCIENCE SYSTEMS AND APPLICATIONS, INC]" initials="KEA(SAAI" lastIdx="21" clrIdx="0">
    <p:extLst/>
  </p:cmAuthor>
  <p:cmAuthor id="2" name="Arya, Vishal (LARC)[DEVELOP]" initials="AV(" lastIdx="11" clrIdx="1">
    <p:extLst/>
  </p:cmAuthor>
  <p:cmAuthor id="3" name="Fenn, Teresa E. (LARC-E3)[SSAI DEVELOP]" initials="FTE(D" lastIdx="3" clrIdx="2">
    <p:extLst/>
  </p:cmAuthor>
  <p:cmAuthor id="4" name="Maya" initials=""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5442"/>
    <a:srgbClr val="52B37B"/>
    <a:srgbClr val="218754"/>
    <a:srgbClr val="EA7845"/>
    <a:srgbClr val="EAA24A"/>
    <a:srgbClr val="586991"/>
    <a:srgbClr val="7DB862"/>
    <a:srgbClr val="FFFFFF"/>
    <a:srgbClr val="E9A149"/>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18" autoAdjust="0"/>
    <p:restoredTop sz="79800" autoAdjust="0"/>
  </p:normalViewPr>
  <p:slideViewPr>
    <p:cSldViewPr snapToGrid="0">
      <p:cViewPr varScale="1">
        <p:scale>
          <a:sx n="72" d="100"/>
          <a:sy n="72" d="100"/>
        </p:scale>
        <p:origin x="60" y="246"/>
      </p:cViewPr>
      <p:guideLst>
        <p:guide orient="horz"/>
        <p:guide pos="4944"/>
      </p:guideLst>
    </p:cSldViewPr>
  </p:slideViewPr>
  <p:outlineViewPr>
    <p:cViewPr>
      <p:scale>
        <a:sx n="33" d="100"/>
        <a:sy n="33" d="100"/>
      </p:scale>
      <p:origin x="32"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2A7B1F-A3F9-C246-B2F1-AA70118E16E0}" type="doc">
      <dgm:prSet loTypeId="urn:microsoft.com/office/officeart/2005/8/layout/chevron1" loCatId="" qsTypeId="urn:microsoft.com/office/officeart/2005/8/quickstyle/simple4" qsCatId="simple" csTypeId="urn:microsoft.com/office/officeart/2005/8/colors/accent1_2" csCatId="accent1" phldr="1"/>
      <dgm:spPr/>
    </dgm:pt>
    <dgm:pt modelId="{FBCFEB09-A80F-5E4E-9812-D78CB76375D8}">
      <dgm:prSet phldrT="[Text]" custT="1"/>
      <dgm:spPr>
        <a:solidFill>
          <a:srgbClr val="C15442"/>
        </a:solidFill>
      </dgm:spPr>
      <dgm:t>
        <a:bodyPr/>
        <a:lstStyle/>
        <a:p>
          <a:r>
            <a:rPr lang="en-US" sz="2000" b="1" dirty="0"/>
            <a:t>AJAX CH</a:t>
          </a:r>
          <a:r>
            <a:rPr lang="en-US" sz="2000" b="1" baseline="-25000" dirty="0"/>
            <a:t>4</a:t>
          </a:r>
          <a:r>
            <a:rPr lang="en-US" sz="2000" b="1" dirty="0"/>
            <a:t> Flight Data</a:t>
          </a:r>
          <a:endParaRPr lang="en-US" sz="2000" dirty="0"/>
        </a:p>
      </dgm:t>
    </dgm:pt>
    <dgm:pt modelId="{1F0AAB76-5304-F74F-8916-A94926F5021C}" type="parTrans" cxnId="{388227A4-43A9-2B41-95C4-83FDE25F4BA3}">
      <dgm:prSet/>
      <dgm:spPr/>
      <dgm:t>
        <a:bodyPr/>
        <a:lstStyle/>
        <a:p>
          <a:endParaRPr lang="en-US"/>
        </a:p>
      </dgm:t>
    </dgm:pt>
    <dgm:pt modelId="{D988AC06-CCA5-4147-BE56-C533ADB102A7}" type="sibTrans" cxnId="{388227A4-43A9-2B41-95C4-83FDE25F4BA3}">
      <dgm:prSet/>
      <dgm:spPr/>
      <dgm:t>
        <a:bodyPr/>
        <a:lstStyle/>
        <a:p>
          <a:endParaRPr lang="en-US"/>
        </a:p>
      </dgm:t>
    </dgm:pt>
    <dgm:pt modelId="{40A4698D-52EB-054F-9663-2FE076B3A375}">
      <dgm:prSet phldrT="[Text]" custT="1"/>
      <dgm:spPr/>
      <dgm:t>
        <a:bodyPr/>
        <a:lstStyle/>
        <a:p>
          <a:r>
            <a:rPr lang="en-US" sz="2000" dirty="0"/>
            <a:t>Determine PBL for each flight</a:t>
          </a:r>
        </a:p>
      </dgm:t>
    </dgm:pt>
    <dgm:pt modelId="{08411978-C210-FB4A-A9E6-FDD661AAC148}" type="parTrans" cxnId="{01F7EEF2-D0FC-914D-9C65-FD6A1004CC8E}">
      <dgm:prSet/>
      <dgm:spPr/>
      <dgm:t>
        <a:bodyPr/>
        <a:lstStyle/>
        <a:p>
          <a:endParaRPr lang="en-US"/>
        </a:p>
      </dgm:t>
    </dgm:pt>
    <dgm:pt modelId="{BF012FA7-0394-EA4F-9C18-0F8DBD1A97D1}" type="sibTrans" cxnId="{01F7EEF2-D0FC-914D-9C65-FD6A1004CC8E}">
      <dgm:prSet/>
      <dgm:spPr/>
      <dgm:t>
        <a:bodyPr/>
        <a:lstStyle/>
        <a:p>
          <a:endParaRPr lang="en-US"/>
        </a:p>
      </dgm:t>
    </dgm:pt>
    <dgm:pt modelId="{FF0FC327-00C6-6C40-9AB6-CE3E4A694097}">
      <dgm:prSet phldrT="[Text]" custT="1"/>
      <dgm:spPr/>
      <dgm:t>
        <a:bodyPr/>
        <a:lstStyle/>
        <a:p>
          <a:r>
            <a:rPr lang="en-US" sz="2000" dirty="0"/>
            <a:t>Normalize CH</a:t>
          </a:r>
          <a:r>
            <a:rPr lang="en-US" sz="2000" baseline="-25000" dirty="0"/>
            <a:t>4</a:t>
          </a:r>
          <a:r>
            <a:rPr lang="en-US" sz="2000" baseline="0" dirty="0"/>
            <a:t> levels</a:t>
          </a:r>
          <a:endParaRPr lang="en-US" sz="2000" dirty="0"/>
        </a:p>
      </dgm:t>
    </dgm:pt>
    <dgm:pt modelId="{C2A04631-3E3A-5248-A74C-E1BAFAF4CD5D}" type="parTrans" cxnId="{05AE7E42-2C80-B249-A850-50AFCE2FA947}">
      <dgm:prSet/>
      <dgm:spPr/>
      <dgm:t>
        <a:bodyPr/>
        <a:lstStyle/>
        <a:p>
          <a:endParaRPr lang="en-US"/>
        </a:p>
      </dgm:t>
    </dgm:pt>
    <dgm:pt modelId="{B3226DB1-BEC9-0149-AC7C-B0484C037BA6}" type="sibTrans" cxnId="{05AE7E42-2C80-B249-A850-50AFCE2FA947}">
      <dgm:prSet/>
      <dgm:spPr/>
      <dgm:t>
        <a:bodyPr/>
        <a:lstStyle/>
        <a:p>
          <a:endParaRPr lang="en-US"/>
        </a:p>
      </dgm:t>
    </dgm:pt>
    <dgm:pt modelId="{ACC967E4-8E90-5340-A5D5-A5282441D24D}">
      <dgm:prSet phldrT="[Text]" custT="1"/>
      <dgm:spPr/>
      <dgm:t>
        <a:bodyPr/>
        <a:lstStyle/>
        <a:p>
          <a:r>
            <a:rPr lang="en-US" sz="2000" dirty="0"/>
            <a:t>CH</a:t>
          </a:r>
          <a:r>
            <a:rPr lang="en-US" sz="2000" baseline="-25000" dirty="0"/>
            <a:t>4</a:t>
          </a:r>
          <a:r>
            <a:rPr lang="en-US" sz="2000" dirty="0"/>
            <a:t> Hotspot Map</a:t>
          </a:r>
        </a:p>
      </dgm:t>
    </dgm:pt>
    <dgm:pt modelId="{37F38238-BFCA-B44D-B701-C60AC59EA06B}" type="parTrans" cxnId="{EE3D4D39-734A-FC49-BE37-6A0273F52405}">
      <dgm:prSet/>
      <dgm:spPr/>
      <dgm:t>
        <a:bodyPr/>
        <a:lstStyle/>
        <a:p>
          <a:endParaRPr lang="en-US"/>
        </a:p>
      </dgm:t>
    </dgm:pt>
    <dgm:pt modelId="{5D41F73E-3160-AD47-A540-FF1650035683}" type="sibTrans" cxnId="{EE3D4D39-734A-FC49-BE37-6A0273F52405}">
      <dgm:prSet/>
      <dgm:spPr/>
      <dgm:t>
        <a:bodyPr/>
        <a:lstStyle/>
        <a:p>
          <a:endParaRPr lang="en-US"/>
        </a:p>
      </dgm:t>
    </dgm:pt>
    <dgm:pt modelId="{1AB1E512-5490-7B4B-AB4D-748B7447E8A1}" type="pres">
      <dgm:prSet presAssocID="{F72A7B1F-A3F9-C246-B2F1-AA70118E16E0}" presName="Name0" presStyleCnt="0">
        <dgm:presLayoutVars>
          <dgm:dir/>
          <dgm:animLvl val="lvl"/>
          <dgm:resizeHandles val="exact"/>
        </dgm:presLayoutVars>
      </dgm:prSet>
      <dgm:spPr/>
    </dgm:pt>
    <dgm:pt modelId="{41EF4D9C-20D6-5A46-8C3E-080C184C000E}" type="pres">
      <dgm:prSet presAssocID="{FBCFEB09-A80F-5E4E-9812-D78CB76375D8}" presName="parTxOnly" presStyleLbl="node1" presStyleIdx="0" presStyleCnt="4">
        <dgm:presLayoutVars>
          <dgm:chMax val="0"/>
          <dgm:chPref val="0"/>
          <dgm:bulletEnabled val="1"/>
        </dgm:presLayoutVars>
      </dgm:prSet>
      <dgm:spPr/>
      <dgm:t>
        <a:bodyPr/>
        <a:lstStyle/>
        <a:p>
          <a:endParaRPr lang="en-US"/>
        </a:p>
      </dgm:t>
    </dgm:pt>
    <dgm:pt modelId="{E791E3FF-C3A7-F142-B717-92B4E3C96936}" type="pres">
      <dgm:prSet presAssocID="{D988AC06-CCA5-4147-BE56-C533ADB102A7}" presName="parTxOnlySpace" presStyleCnt="0"/>
      <dgm:spPr/>
    </dgm:pt>
    <dgm:pt modelId="{4FC3BD5D-5506-2A4F-8EB6-7690C7E2F930}" type="pres">
      <dgm:prSet presAssocID="{40A4698D-52EB-054F-9663-2FE076B3A375}" presName="parTxOnly" presStyleLbl="node1" presStyleIdx="1" presStyleCnt="4">
        <dgm:presLayoutVars>
          <dgm:chMax val="0"/>
          <dgm:chPref val="0"/>
          <dgm:bulletEnabled val="1"/>
        </dgm:presLayoutVars>
      </dgm:prSet>
      <dgm:spPr/>
      <dgm:t>
        <a:bodyPr/>
        <a:lstStyle/>
        <a:p>
          <a:endParaRPr lang="en-US"/>
        </a:p>
      </dgm:t>
    </dgm:pt>
    <dgm:pt modelId="{1C722160-F0C4-1B45-B61D-32E7E48CF013}" type="pres">
      <dgm:prSet presAssocID="{BF012FA7-0394-EA4F-9C18-0F8DBD1A97D1}" presName="parTxOnlySpace" presStyleCnt="0"/>
      <dgm:spPr/>
    </dgm:pt>
    <dgm:pt modelId="{3E377657-3281-7945-AB10-99713E909128}" type="pres">
      <dgm:prSet presAssocID="{FF0FC327-00C6-6C40-9AB6-CE3E4A694097}" presName="parTxOnly" presStyleLbl="node1" presStyleIdx="2" presStyleCnt="4">
        <dgm:presLayoutVars>
          <dgm:chMax val="0"/>
          <dgm:chPref val="0"/>
          <dgm:bulletEnabled val="1"/>
        </dgm:presLayoutVars>
      </dgm:prSet>
      <dgm:spPr/>
      <dgm:t>
        <a:bodyPr/>
        <a:lstStyle/>
        <a:p>
          <a:endParaRPr lang="en-US"/>
        </a:p>
      </dgm:t>
    </dgm:pt>
    <dgm:pt modelId="{A566DCA8-DEB4-8542-A363-BA7B453C9E4C}" type="pres">
      <dgm:prSet presAssocID="{B3226DB1-BEC9-0149-AC7C-B0484C037BA6}" presName="parTxOnlySpace" presStyleCnt="0"/>
      <dgm:spPr/>
    </dgm:pt>
    <dgm:pt modelId="{364C9F94-AB1C-A04B-850A-D3E8630F5201}" type="pres">
      <dgm:prSet presAssocID="{ACC967E4-8E90-5340-A5D5-A5282441D24D}" presName="parTxOnly" presStyleLbl="node1" presStyleIdx="3" presStyleCnt="4">
        <dgm:presLayoutVars>
          <dgm:chMax val="0"/>
          <dgm:chPref val="0"/>
          <dgm:bulletEnabled val="1"/>
        </dgm:presLayoutVars>
      </dgm:prSet>
      <dgm:spPr/>
      <dgm:t>
        <a:bodyPr/>
        <a:lstStyle/>
        <a:p>
          <a:endParaRPr lang="en-US"/>
        </a:p>
      </dgm:t>
    </dgm:pt>
  </dgm:ptLst>
  <dgm:cxnLst>
    <dgm:cxn modelId="{05AE7E42-2C80-B249-A850-50AFCE2FA947}" srcId="{F72A7B1F-A3F9-C246-B2F1-AA70118E16E0}" destId="{FF0FC327-00C6-6C40-9AB6-CE3E4A694097}" srcOrd="2" destOrd="0" parTransId="{C2A04631-3E3A-5248-A74C-E1BAFAF4CD5D}" sibTransId="{B3226DB1-BEC9-0149-AC7C-B0484C037BA6}"/>
    <dgm:cxn modelId="{DC5F65A9-A665-F445-94D2-EFD06AE96BF9}" type="presOf" srcId="{ACC967E4-8E90-5340-A5D5-A5282441D24D}" destId="{364C9F94-AB1C-A04B-850A-D3E8630F5201}" srcOrd="0" destOrd="0" presId="urn:microsoft.com/office/officeart/2005/8/layout/chevron1"/>
    <dgm:cxn modelId="{EE3D4D39-734A-FC49-BE37-6A0273F52405}" srcId="{F72A7B1F-A3F9-C246-B2F1-AA70118E16E0}" destId="{ACC967E4-8E90-5340-A5D5-A5282441D24D}" srcOrd="3" destOrd="0" parTransId="{37F38238-BFCA-B44D-B701-C60AC59EA06B}" sibTransId="{5D41F73E-3160-AD47-A540-FF1650035683}"/>
    <dgm:cxn modelId="{7D3EBC07-1076-C14F-85C1-0056E7C77FB8}" type="presOf" srcId="{FBCFEB09-A80F-5E4E-9812-D78CB76375D8}" destId="{41EF4D9C-20D6-5A46-8C3E-080C184C000E}" srcOrd="0" destOrd="0" presId="urn:microsoft.com/office/officeart/2005/8/layout/chevron1"/>
    <dgm:cxn modelId="{388227A4-43A9-2B41-95C4-83FDE25F4BA3}" srcId="{F72A7B1F-A3F9-C246-B2F1-AA70118E16E0}" destId="{FBCFEB09-A80F-5E4E-9812-D78CB76375D8}" srcOrd="0" destOrd="0" parTransId="{1F0AAB76-5304-F74F-8916-A94926F5021C}" sibTransId="{D988AC06-CCA5-4147-BE56-C533ADB102A7}"/>
    <dgm:cxn modelId="{30DF2C91-8DC8-F641-B1B2-6D832E2E735F}" type="presOf" srcId="{40A4698D-52EB-054F-9663-2FE076B3A375}" destId="{4FC3BD5D-5506-2A4F-8EB6-7690C7E2F930}" srcOrd="0" destOrd="0" presId="urn:microsoft.com/office/officeart/2005/8/layout/chevron1"/>
    <dgm:cxn modelId="{884639BC-DEF7-A54D-A99B-59A5FD8256C1}" type="presOf" srcId="{FF0FC327-00C6-6C40-9AB6-CE3E4A694097}" destId="{3E377657-3281-7945-AB10-99713E909128}" srcOrd="0" destOrd="0" presId="urn:microsoft.com/office/officeart/2005/8/layout/chevron1"/>
    <dgm:cxn modelId="{C74386AC-B50C-6E41-BFFB-A7E088D48DD9}" type="presOf" srcId="{F72A7B1F-A3F9-C246-B2F1-AA70118E16E0}" destId="{1AB1E512-5490-7B4B-AB4D-748B7447E8A1}" srcOrd="0" destOrd="0" presId="urn:microsoft.com/office/officeart/2005/8/layout/chevron1"/>
    <dgm:cxn modelId="{01F7EEF2-D0FC-914D-9C65-FD6A1004CC8E}" srcId="{F72A7B1F-A3F9-C246-B2F1-AA70118E16E0}" destId="{40A4698D-52EB-054F-9663-2FE076B3A375}" srcOrd="1" destOrd="0" parTransId="{08411978-C210-FB4A-A9E6-FDD661AAC148}" sibTransId="{BF012FA7-0394-EA4F-9C18-0F8DBD1A97D1}"/>
    <dgm:cxn modelId="{0634DA8B-88D7-504F-BEEA-9C7221F6128E}" type="presParOf" srcId="{1AB1E512-5490-7B4B-AB4D-748B7447E8A1}" destId="{41EF4D9C-20D6-5A46-8C3E-080C184C000E}" srcOrd="0" destOrd="0" presId="urn:microsoft.com/office/officeart/2005/8/layout/chevron1"/>
    <dgm:cxn modelId="{F137E4BC-DF16-3F49-9FD4-825A3F83BC12}" type="presParOf" srcId="{1AB1E512-5490-7B4B-AB4D-748B7447E8A1}" destId="{E791E3FF-C3A7-F142-B717-92B4E3C96936}" srcOrd="1" destOrd="0" presId="urn:microsoft.com/office/officeart/2005/8/layout/chevron1"/>
    <dgm:cxn modelId="{B76FD1DE-AB68-CC4B-BAB7-116FDAAD5FA1}" type="presParOf" srcId="{1AB1E512-5490-7B4B-AB4D-748B7447E8A1}" destId="{4FC3BD5D-5506-2A4F-8EB6-7690C7E2F930}" srcOrd="2" destOrd="0" presId="urn:microsoft.com/office/officeart/2005/8/layout/chevron1"/>
    <dgm:cxn modelId="{0F7A72B5-FD6A-DB49-A11D-EF1B572EEF37}" type="presParOf" srcId="{1AB1E512-5490-7B4B-AB4D-748B7447E8A1}" destId="{1C722160-F0C4-1B45-B61D-32E7E48CF013}" srcOrd="3" destOrd="0" presId="urn:microsoft.com/office/officeart/2005/8/layout/chevron1"/>
    <dgm:cxn modelId="{C865AEE2-BEA0-C040-BE5F-51F2A34F4189}" type="presParOf" srcId="{1AB1E512-5490-7B4B-AB4D-748B7447E8A1}" destId="{3E377657-3281-7945-AB10-99713E909128}" srcOrd="4" destOrd="0" presId="urn:microsoft.com/office/officeart/2005/8/layout/chevron1"/>
    <dgm:cxn modelId="{DE02BAE0-9EE1-3A43-BB9A-DA2373044EA6}" type="presParOf" srcId="{1AB1E512-5490-7B4B-AB4D-748B7447E8A1}" destId="{A566DCA8-DEB4-8542-A363-BA7B453C9E4C}" srcOrd="5" destOrd="0" presId="urn:microsoft.com/office/officeart/2005/8/layout/chevron1"/>
    <dgm:cxn modelId="{02AE5178-5571-4D43-83D0-DEE946809177}" type="presParOf" srcId="{1AB1E512-5490-7B4B-AB4D-748B7447E8A1}" destId="{364C9F94-AB1C-A04B-850A-D3E8630F5201}"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2A7B1F-A3F9-C246-B2F1-AA70118E16E0}" type="doc">
      <dgm:prSet loTypeId="urn:microsoft.com/office/officeart/2005/8/layout/chevron1" loCatId="" qsTypeId="urn:microsoft.com/office/officeart/2005/8/quickstyle/simple4" qsCatId="simple" csTypeId="urn:microsoft.com/office/officeart/2005/8/colors/accent1_2" csCatId="accent1" phldr="1"/>
      <dgm:spPr/>
    </dgm:pt>
    <dgm:pt modelId="{FBCFEB09-A80F-5E4E-9812-D78CB76375D8}">
      <dgm:prSet phldrT="[Text]" custT="1"/>
      <dgm:spPr>
        <a:solidFill>
          <a:schemeClr val="accent1"/>
        </a:solidFill>
      </dgm:spPr>
      <dgm:t>
        <a:bodyPr/>
        <a:lstStyle/>
        <a:p>
          <a:r>
            <a:rPr lang="en-US" sz="2000" b="0" dirty="0"/>
            <a:t>AJAX CH</a:t>
          </a:r>
          <a:r>
            <a:rPr lang="en-US" sz="2000" b="0" baseline="-25000" dirty="0"/>
            <a:t>4</a:t>
          </a:r>
          <a:r>
            <a:rPr lang="en-US" sz="2000" b="0" dirty="0"/>
            <a:t> Flight Data</a:t>
          </a:r>
        </a:p>
      </dgm:t>
    </dgm:pt>
    <dgm:pt modelId="{1F0AAB76-5304-F74F-8916-A94926F5021C}" type="parTrans" cxnId="{388227A4-43A9-2B41-95C4-83FDE25F4BA3}">
      <dgm:prSet/>
      <dgm:spPr/>
      <dgm:t>
        <a:bodyPr/>
        <a:lstStyle/>
        <a:p>
          <a:endParaRPr lang="en-US"/>
        </a:p>
      </dgm:t>
    </dgm:pt>
    <dgm:pt modelId="{D988AC06-CCA5-4147-BE56-C533ADB102A7}" type="sibTrans" cxnId="{388227A4-43A9-2B41-95C4-83FDE25F4BA3}">
      <dgm:prSet/>
      <dgm:spPr/>
      <dgm:t>
        <a:bodyPr/>
        <a:lstStyle/>
        <a:p>
          <a:endParaRPr lang="en-US"/>
        </a:p>
      </dgm:t>
    </dgm:pt>
    <dgm:pt modelId="{40A4698D-52EB-054F-9663-2FE076B3A375}">
      <dgm:prSet phldrT="[Text]" custT="1"/>
      <dgm:spPr>
        <a:solidFill>
          <a:srgbClr val="C15442"/>
        </a:solidFill>
      </dgm:spPr>
      <dgm:t>
        <a:bodyPr/>
        <a:lstStyle/>
        <a:p>
          <a:r>
            <a:rPr lang="en-US" sz="2000" b="1" dirty="0"/>
            <a:t>Determine PBL for each flight</a:t>
          </a:r>
        </a:p>
      </dgm:t>
    </dgm:pt>
    <dgm:pt modelId="{08411978-C210-FB4A-A9E6-FDD661AAC148}" type="parTrans" cxnId="{01F7EEF2-D0FC-914D-9C65-FD6A1004CC8E}">
      <dgm:prSet/>
      <dgm:spPr/>
      <dgm:t>
        <a:bodyPr/>
        <a:lstStyle/>
        <a:p>
          <a:endParaRPr lang="en-US"/>
        </a:p>
      </dgm:t>
    </dgm:pt>
    <dgm:pt modelId="{BF012FA7-0394-EA4F-9C18-0F8DBD1A97D1}" type="sibTrans" cxnId="{01F7EEF2-D0FC-914D-9C65-FD6A1004CC8E}">
      <dgm:prSet/>
      <dgm:spPr/>
      <dgm:t>
        <a:bodyPr/>
        <a:lstStyle/>
        <a:p>
          <a:endParaRPr lang="en-US"/>
        </a:p>
      </dgm:t>
    </dgm:pt>
    <dgm:pt modelId="{FF0FC327-00C6-6C40-9AB6-CE3E4A694097}">
      <dgm:prSet phldrT="[Text]" custT="1"/>
      <dgm:spPr/>
      <dgm:t>
        <a:bodyPr/>
        <a:lstStyle/>
        <a:p>
          <a:r>
            <a:rPr lang="en-US" sz="2000" dirty="0"/>
            <a:t>Normalize CH</a:t>
          </a:r>
          <a:r>
            <a:rPr lang="en-US" sz="2000" baseline="-25000" dirty="0"/>
            <a:t>4</a:t>
          </a:r>
          <a:r>
            <a:rPr lang="en-US" sz="2000" baseline="0" dirty="0"/>
            <a:t> levels</a:t>
          </a:r>
          <a:endParaRPr lang="en-US" sz="2000" dirty="0"/>
        </a:p>
      </dgm:t>
    </dgm:pt>
    <dgm:pt modelId="{C2A04631-3E3A-5248-A74C-E1BAFAF4CD5D}" type="parTrans" cxnId="{05AE7E42-2C80-B249-A850-50AFCE2FA947}">
      <dgm:prSet/>
      <dgm:spPr/>
      <dgm:t>
        <a:bodyPr/>
        <a:lstStyle/>
        <a:p>
          <a:endParaRPr lang="en-US"/>
        </a:p>
      </dgm:t>
    </dgm:pt>
    <dgm:pt modelId="{B3226DB1-BEC9-0149-AC7C-B0484C037BA6}" type="sibTrans" cxnId="{05AE7E42-2C80-B249-A850-50AFCE2FA947}">
      <dgm:prSet/>
      <dgm:spPr/>
      <dgm:t>
        <a:bodyPr/>
        <a:lstStyle/>
        <a:p>
          <a:endParaRPr lang="en-US"/>
        </a:p>
      </dgm:t>
    </dgm:pt>
    <dgm:pt modelId="{ACC967E4-8E90-5340-A5D5-A5282441D24D}">
      <dgm:prSet phldrT="[Text]" custT="1"/>
      <dgm:spPr/>
      <dgm:t>
        <a:bodyPr/>
        <a:lstStyle/>
        <a:p>
          <a:r>
            <a:rPr lang="en-US" sz="2000" dirty="0"/>
            <a:t>CH</a:t>
          </a:r>
          <a:r>
            <a:rPr lang="en-US" sz="2000" baseline="-25000" dirty="0"/>
            <a:t>4</a:t>
          </a:r>
          <a:r>
            <a:rPr lang="en-US" sz="2000" dirty="0"/>
            <a:t> Hotspot Map</a:t>
          </a:r>
        </a:p>
      </dgm:t>
    </dgm:pt>
    <dgm:pt modelId="{37F38238-BFCA-B44D-B701-C60AC59EA06B}" type="parTrans" cxnId="{EE3D4D39-734A-FC49-BE37-6A0273F52405}">
      <dgm:prSet/>
      <dgm:spPr/>
      <dgm:t>
        <a:bodyPr/>
        <a:lstStyle/>
        <a:p>
          <a:endParaRPr lang="en-US"/>
        </a:p>
      </dgm:t>
    </dgm:pt>
    <dgm:pt modelId="{5D41F73E-3160-AD47-A540-FF1650035683}" type="sibTrans" cxnId="{EE3D4D39-734A-FC49-BE37-6A0273F52405}">
      <dgm:prSet/>
      <dgm:spPr/>
      <dgm:t>
        <a:bodyPr/>
        <a:lstStyle/>
        <a:p>
          <a:endParaRPr lang="en-US"/>
        </a:p>
      </dgm:t>
    </dgm:pt>
    <dgm:pt modelId="{1AB1E512-5490-7B4B-AB4D-748B7447E8A1}" type="pres">
      <dgm:prSet presAssocID="{F72A7B1F-A3F9-C246-B2F1-AA70118E16E0}" presName="Name0" presStyleCnt="0">
        <dgm:presLayoutVars>
          <dgm:dir/>
          <dgm:animLvl val="lvl"/>
          <dgm:resizeHandles val="exact"/>
        </dgm:presLayoutVars>
      </dgm:prSet>
      <dgm:spPr/>
    </dgm:pt>
    <dgm:pt modelId="{41EF4D9C-20D6-5A46-8C3E-080C184C000E}" type="pres">
      <dgm:prSet presAssocID="{FBCFEB09-A80F-5E4E-9812-D78CB76375D8}" presName="parTxOnly" presStyleLbl="node1" presStyleIdx="0" presStyleCnt="4">
        <dgm:presLayoutVars>
          <dgm:chMax val="0"/>
          <dgm:chPref val="0"/>
          <dgm:bulletEnabled val="1"/>
        </dgm:presLayoutVars>
      </dgm:prSet>
      <dgm:spPr/>
      <dgm:t>
        <a:bodyPr/>
        <a:lstStyle/>
        <a:p>
          <a:endParaRPr lang="en-US"/>
        </a:p>
      </dgm:t>
    </dgm:pt>
    <dgm:pt modelId="{E791E3FF-C3A7-F142-B717-92B4E3C96936}" type="pres">
      <dgm:prSet presAssocID="{D988AC06-CCA5-4147-BE56-C533ADB102A7}" presName="parTxOnlySpace" presStyleCnt="0"/>
      <dgm:spPr/>
    </dgm:pt>
    <dgm:pt modelId="{4FC3BD5D-5506-2A4F-8EB6-7690C7E2F930}" type="pres">
      <dgm:prSet presAssocID="{40A4698D-52EB-054F-9663-2FE076B3A375}" presName="parTxOnly" presStyleLbl="node1" presStyleIdx="1" presStyleCnt="4">
        <dgm:presLayoutVars>
          <dgm:chMax val="0"/>
          <dgm:chPref val="0"/>
          <dgm:bulletEnabled val="1"/>
        </dgm:presLayoutVars>
      </dgm:prSet>
      <dgm:spPr/>
      <dgm:t>
        <a:bodyPr/>
        <a:lstStyle/>
        <a:p>
          <a:endParaRPr lang="en-US"/>
        </a:p>
      </dgm:t>
    </dgm:pt>
    <dgm:pt modelId="{1C722160-F0C4-1B45-B61D-32E7E48CF013}" type="pres">
      <dgm:prSet presAssocID="{BF012FA7-0394-EA4F-9C18-0F8DBD1A97D1}" presName="parTxOnlySpace" presStyleCnt="0"/>
      <dgm:spPr/>
    </dgm:pt>
    <dgm:pt modelId="{3E377657-3281-7945-AB10-99713E909128}" type="pres">
      <dgm:prSet presAssocID="{FF0FC327-00C6-6C40-9AB6-CE3E4A694097}" presName="parTxOnly" presStyleLbl="node1" presStyleIdx="2" presStyleCnt="4">
        <dgm:presLayoutVars>
          <dgm:chMax val="0"/>
          <dgm:chPref val="0"/>
          <dgm:bulletEnabled val="1"/>
        </dgm:presLayoutVars>
      </dgm:prSet>
      <dgm:spPr/>
      <dgm:t>
        <a:bodyPr/>
        <a:lstStyle/>
        <a:p>
          <a:endParaRPr lang="en-US"/>
        </a:p>
      </dgm:t>
    </dgm:pt>
    <dgm:pt modelId="{A566DCA8-DEB4-8542-A363-BA7B453C9E4C}" type="pres">
      <dgm:prSet presAssocID="{B3226DB1-BEC9-0149-AC7C-B0484C037BA6}" presName="parTxOnlySpace" presStyleCnt="0"/>
      <dgm:spPr/>
    </dgm:pt>
    <dgm:pt modelId="{364C9F94-AB1C-A04B-850A-D3E8630F5201}" type="pres">
      <dgm:prSet presAssocID="{ACC967E4-8E90-5340-A5D5-A5282441D24D}" presName="parTxOnly" presStyleLbl="node1" presStyleIdx="3" presStyleCnt="4">
        <dgm:presLayoutVars>
          <dgm:chMax val="0"/>
          <dgm:chPref val="0"/>
          <dgm:bulletEnabled val="1"/>
        </dgm:presLayoutVars>
      </dgm:prSet>
      <dgm:spPr/>
      <dgm:t>
        <a:bodyPr/>
        <a:lstStyle/>
        <a:p>
          <a:endParaRPr lang="en-US"/>
        </a:p>
      </dgm:t>
    </dgm:pt>
  </dgm:ptLst>
  <dgm:cxnLst>
    <dgm:cxn modelId="{05AE7E42-2C80-B249-A850-50AFCE2FA947}" srcId="{F72A7B1F-A3F9-C246-B2F1-AA70118E16E0}" destId="{FF0FC327-00C6-6C40-9AB6-CE3E4A694097}" srcOrd="2" destOrd="0" parTransId="{C2A04631-3E3A-5248-A74C-E1BAFAF4CD5D}" sibTransId="{B3226DB1-BEC9-0149-AC7C-B0484C037BA6}"/>
    <dgm:cxn modelId="{786BCE85-4C60-FC4F-AA75-03CD85AC9409}" type="presOf" srcId="{ACC967E4-8E90-5340-A5D5-A5282441D24D}" destId="{364C9F94-AB1C-A04B-850A-D3E8630F5201}" srcOrd="0" destOrd="0" presId="urn:microsoft.com/office/officeart/2005/8/layout/chevron1"/>
    <dgm:cxn modelId="{5652DB70-4B9D-6240-919B-564A46B993D0}" type="presOf" srcId="{FBCFEB09-A80F-5E4E-9812-D78CB76375D8}" destId="{41EF4D9C-20D6-5A46-8C3E-080C184C000E}" srcOrd="0" destOrd="0" presId="urn:microsoft.com/office/officeart/2005/8/layout/chevron1"/>
    <dgm:cxn modelId="{3AF0E964-CE10-4146-ABF2-4095670ADC9B}" type="presOf" srcId="{F72A7B1F-A3F9-C246-B2F1-AA70118E16E0}" destId="{1AB1E512-5490-7B4B-AB4D-748B7447E8A1}" srcOrd="0" destOrd="0" presId="urn:microsoft.com/office/officeart/2005/8/layout/chevron1"/>
    <dgm:cxn modelId="{BD98468E-43E5-CA44-9655-2B03C9B9D6B0}" type="presOf" srcId="{FF0FC327-00C6-6C40-9AB6-CE3E4A694097}" destId="{3E377657-3281-7945-AB10-99713E909128}" srcOrd="0" destOrd="0" presId="urn:microsoft.com/office/officeart/2005/8/layout/chevron1"/>
    <dgm:cxn modelId="{EE3D4D39-734A-FC49-BE37-6A0273F52405}" srcId="{F72A7B1F-A3F9-C246-B2F1-AA70118E16E0}" destId="{ACC967E4-8E90-5340-A5D5-A5282441D24D}" srcOrd="3" destOrd="0" parTransId="{37F38238-BFCA-B44D-B701-C60AC59EA06B}" sibTransId="{5D41F73E-3160-AD47-A540-FF1650035683}"/>
    <dgm:cxn modelId="{388227A4-43A9-2B41-95C4-83FDE25F4BA3}" srcId="{F72A7B1F-A3F9-C246-B2F1-AA70118E16E0}" destId="{FBCFEB09-A80F-5E4E-9812-D78CB76375D8}" srcOrd="0" destOrd="0" parTransId="{1F0AAB76-5304-F74F-8916-A94926F5021C}" sibTransId="{D988AC06-CCA5-4147-BE56-C533ADB102A7}"/>
    <dgm:cxn modelId="{57B9139E-A664-D945-9CF7-ADFA448831FB}" type="presOf" srcId="{40A4698D-52EB-054F-9663-2FE076B3A375}" destId="{4FC3BD5D-5506-2A4F-8EB6-7690C7E2F930}" srcOrd="0" destOrd="0" presId="urn:microsoft.com/office/officeart/2005/8/layout/chevron1"/>
    <dgm:cxn modelId="{01F7EEF2-D0FC-914D-9C65-FD6A1004CC8E}" srcId="{F72A7B1F-A3F9-C246-B2F1-AA70118E16E0}" destId="{40A4698D-52EB-054F-9663-2FE076B3A375}" srcOrd="1" destOrd="0" parTransId="{08411978-C210-FB4A-A9E6-FDD661AAC148}" sibTransId="{BF012FA7-0394-EA4F-9C18-0F8DBD1A97D1}"/>
    <dgm:cxn modelId="{93867730-6C88-3747-AEF4-62ABB9998790}" type="presParOf" srcId="{1AB1E512-5490-7B4B-AB4D-748B7447E8A1}" destId="{41EF4D9C-20D6-5A46-8C3E-080C184C000E}" srcOrd="0" destOrd="0" presId="urn:microsoft.com/office/officeart/2005/8/layout/chevron1"/>
    <dgm:cxn modelId="{BD6FDC3A-D54E-7642-BC5F-3A0BBE2F53CF}" type="presParOf" srcId="{1AB1E512-5490-7B4B-AB4D-748B7447E8A1}" destId="{E791E3FF-C3A7-F142-B717-92B4E3C96936}" srcOrd="1" destOrd="0" presId="urn:microsoft.com/office/officeart/2005/8/layout/chevron1"/>
    <dgm:cxn modelId="{BE649C78-3661-994B-8327-23F625C7E3A8}" type="presParOf" srcId="{1AB1E512-5490-7B4B-AB4D-748B7447E8A1}" destId="{4FC3BD5D-5506-2A4F-8EB6-7690C7E2F930}" srcOrd="2" destOrd="0" presId="urn:microsoft.com/office/officeart/2005/8/layout/chevron1"/>
    <dgm:cxn modelId="{1B2AF93A-A93B-0B47-A6F2-266464FD2C8C}" type="presParOf" srcId="{1AB1E512-5490-7B4B-AB4D-748B7447E8A1}" destId="{1C722160-F0C4-1B45-B61D-32E7E48CF013}" srcOrd="3" destOrd="0" presId="urn:microsoft.com/office/officeart/2005/8/layout/chevron1"/>
    <dgm:cxn modelId="{D5E36037-4D98-C349-AA52-B4EE67BB7B9B}" type="presParOf" srcId="{1AB1E512-5490-7B4B-AB4D-748B7447E8A1}" destId="{3E377657-3281-7945-AB10-99713E909128}" srcOrd="4" destOrd="0" presId="urn:microsoft.com/office/officeart/2005/8/layout/chevron1"/>
    <dgm:cxn modelId="{0E91103D-808A-AA48-8EA3-389969FF7D67}" type="presParOf" srcId="{1AB1E512-5490-7B4B-AB4D-748B7447E8A1}" destId="{A566DCA8-DEB4-8542-A363-BA7B453C9E4C}" srcOrd="5" destOrd="0" presId="urn:microsoft.com/office/officeart/2005/8/layout/chevron1"/>
    <dgm:cxn modelId="{C8B640E5-54A7-DB43-AD85-4B722073DF70}" type="presParOf" srcId="{1AB1E512-5490-7B4B-AB4D-748B7447E8A1}" destId="{364C9F94-AB1C-A04B-850A-D3E8630F5201}"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2A7B1F-A3F9-C246-B2F1-AA70118E16E0}" type="doc">
      <dgm:prSet loTypeId="urn:microsoft.com/office/officeart/2005/8/layout/chevron1" loCatId="" qsTypeId="urn:microsoft.com/office/officeart/2005/8/quickstyle/simple4" qsCatId="simple" csTypeId="urn:microsoft.com/office/officeart/2005/8/colors/accent1_2" csCatId="accent1" phldr="1"/>
      <dgm:spPr/>
    </dgm:pt>
    <dgm:pt modelId="{FBCFEB09-A80F-5E4E-9812-D78CB76375D8}">
      <dgm:prSet phldrT="[Text]" custT="1"/>
      <dgm:spPr>
        <a:solidFill>
          <a:schemeClr val="accent1"/>
        </a:solidFill>
      </dgm:spPr>
      <dgm:t>
        <a:bodyPr/>
        <a:lstStyle/>
        <a:p>
          <a:r>
            <a:rPr lang="en-US" sz="2000" b="0" dirty="0"/>
            <a:t>AJAX CH</a:t>
          </a:r>
          <a:r>
            <a:rPr lang="en-US" sz="2000" b="0" baseline="-25000" dirty="0"/>
            <a:t>4</a:t>
          </a:r>
          <a:r>
            <a:rPr lang="en-US" sz="2000" b="0" dirty="0"/>
            <a:t> Flight Data</a:t>
          </a:r>
        </a:p>
      </dgm:t>
    </dgm:pt>
    <dgm:pt modelId="{1F0AAB76-5304-F74F-8916-A94926F5021C}" type="parTrans" cxnId="{388227A4-43A9-2B41-95C4-83FDE25F4BA3}">
      <dgm:prSet/>
      <dgm:spPr/>
      <dgm:t>
        <a:bodyPr/>
        <a:lstStyle/>
        <a:p>
          <a:endParaRPr lang="en-US"/>
        </a:p>
      </dgm:t>
    </dgm:pt>
    <dgm:pt modelId="{D988AC06-CCA5-4147-BE56-C533ADB102A7}" type="sibTrans" cxnId="{388227A4-43A9-2B41-95C4-83FDE25F4BA3}">
      <dgm:prSet/>
      <dgm:spPr/>
      <dgm:t>
        <a:bodyPr/>
        <a:lstStyle/>
        <a:p>
          <a:endParaRPr lang="en-US"/>
        </a:p>
      </dgm:t>
    </dgm:pt>
    <dgm:pt modelId="{40A4698D-52EB-054F-9663-2FE076B3A375}">
      <dgm:prSet phldrT="[Text]" custT="1"/>
      <dgm:spPr>
        <a:solidFill>
          <a:srgbClr val="C15442"/>
        </a:solidFill>
      </dgm:spPr>
      <dgm:t>
        <a:bodyPr/>
        <a:lstStyle/>
        <a:p>
          <a:r>
            <a:rPr lang="en-US" sz="2000" b="1" dirty="0"/>
            <a:t>Determine PBL for each flight</a:t>
          </a:r>
        </a:p>
      </dgm:t>
    </dgm:pt>
    <dgm:pt modelId="{08411978-C210-FB4A-A9E6-FDD661AAC148}" type="parTrans" cxnId="{01F7EEF2-D0FC-914D-9C65-FD6A1004CC8E}">
      <dgm:prSet/>
      <dgm:spPr/>
      <dgm:t>
        <a:bodyPr/>
        <a:lstStyle/>
        <a:p>
          <a:endParaRPr lang="en-US"/>
        </a:p>
      </dgm:t>
    </dgm:pt>
    <dgm:pt modelId="{BF012FA7-0394-EA4F-9C18-0F8DBD1A97D1}" type="sibTrans" cxnId="{01F7EEF2-D0FC-914D-9C65-FD6A1004CC8E}">
      <dgm:prSet/>
      <dgm:spPr/>
      <dgm:t>
        <a:bodyPr/>
        <a:lstStyle/>
        <a:p>
          <a:endParaRPr lang="en-US"/>
        </a:p>
      </dgm:t>
    </dgm:pt>
    <dgm:pt modelId="{FF0FC327-00C6-6C40-9AB6-CE3E4A694097}">
      <dgm:prSet phldrT="[Text]" custT="1"/>
      <dgm:spPr/>
      <dgm:t>
        <a:bodyPr/>
        <a:lstStyle/>
        <a:p>
          <a:r>
            <a:rPr lang="en-US" sz="2000" dirty="0"/>
            <a:t>Normalize CH</a:t>
          </a:r>
          <a:r>
            <a:rPr lang="en-US" sz="2000" baseline="-25000" dirty="0"/>
            <a:t>4</a:t>
          </a:r>
          <a:r>
            <a:rPr lang="en-US" sz="2000" baseline="0" dirty="0"/>
            <a:t> levels</a:t>
          </a:r>
          <a:endParaRPr lang="en-US" sz="2000" dirty="0"/>
        </a:p>
      </dgm:t>
    </dgm:pt>
    <dgm:pt modelId="{C2A04631-3E3A-5248-A74C-E1BAFAF4CD5D}" type="parTrans" cxnId="{05AE7E42-2C80-B249-A850-50AFCE2FA947}">
      <dgm:prSet/>
      <dgm:spPr/>
      <dgm:t>
        <a:bodyPr/>
        <a:lstStyle/>
        <a:p>
          <a:endParaRPr lang="en-US"/>
        </a:p>
      </dgm:t>
    </dgm:pt>
    <dgm:pt modelId="{B3226DB1-BEC9-0149-AC7C-B0484C037BA6}" type="sibTrans" cxnId="{05AE7E42-2C80-B249-A850-50AFCE2FA947}">
      <dgm:prSet/>
      <dgm:spPr/>
      <dgm:t>
        <a:bodyPr/>
        <a:lstStyle/>
        <a:p>
          <a:endParaRPr lang="en-US"/>
        </a:p>
      </dgm:t>
    </dgm:pt>
    <dgm:pt modelId="{ACC967E4-8E90-5340-A5D5-A5282441D24D}">
      <dgm:prSet phldrT="[Text]" custT="1"/>
      <dgm:spPr/>
      <dgm:t>
        <a:bodyPr/>
        <a:lstStyle/>
        <a:p>
          <a:r>
            <a:rPr lang="en-US" sz="2000" dirty="0"/>
            <a:t>CH</a:t>
          </a:r>
          <a:r>
            <a:rPr lang="en-US" sz="2000" baseline="-25000" dirty="0"/>
            <a:t>4</a:t>
          </a:r>
          <a:r>
            <a:rPr lang="en-US" sz="2000" dirty="0"/>
            <a:t> Hotspot Map</a:t>
          </a:r>
        </a:p>
      </dgm:t>
    </dgm:pt>
    <dgm:pt modelId="{37F38238-BFCA-B44D-B701-C60AC59EA06B}" type="parTrans" cxnId="{EE3D4D39-734A-FC49-BE37-6A0273F52405}">
      <dgm:prSet/>
      <dgm:spPr/>
      <dgm:t>
        <a:bodyPr/>
        <a:lstStyle/>
        <a:p>
          <a:endParaRPr lang="en-US"/>
        </a:p>
      </dgm:t>
    </dgm:pt>
    <dgm:pt modelId="{5D41F73E-3160-AD47-A540-FF1650035683}" type="sibTrans" cxnId="{EE3D4D39-734A-FC49-BE37-6A0273F52405}">
      <dgm:prSet/>
      <dgm:spPr/>
      <dgm:t>
        <a:bodyPr/>
        <a:lstStyle/>
        <a:p>
          <a:endParaRPr lang="en-US"/>
        </a:p>
      </dgm:t>
    </dgm:pt>
    <dgm:pt modelId="{1AB1E512-5490-7B4B-AB4D-748B7447E8A1}" type="pres">
      <dgm:prSet presAssocID="{F72A7B1F-A3F9-C246-B2F1-AA70118E16E0}" presName="Name0" presStyleCnt="0">
        <dgm:presLayoutVars>
          <dgm:dir/>
          <dgm:animLvl val="lvl"/>
          <dgm:resizeHandles val="exact"/>
        </dgm:presLayoutVars>
      </dgm:prSet>
      <dgm:spPr/>
    </dgm:pt>
    <dgm:pt modelId="{41EF4D9C-20D6-5A46-8C3E-080C184C000E}" type="pres">
      <dgm:prSet presAssocID="{FBCFEB09-A80F-5E4E-9812-D78CB76375D8}" presName="parTxOnly" presStyleLbl="node1" presStyleIdx="0" presStyleCnt="4">
        <dgm:presLayoutVars>
          <dgm:chMax val="0"/>
          <dgm:chPref val="0"/>
          <dgm:bulletEnabled val="1"/>
        </dgm:presLayoutVars>
      </dgm:prSet>
      <dgm:spPr/>
      <dgm:t>
        <a:bodyPr/>
        <a:lstStyle/>
        <a:p>
          <a:endParaRPr lang="en-US"/>
        </a:p>
      </dgm:t>
    </dgm:pt>
    <dgm:pt modelId="{E791E3FF-C3A7-F142-B717-92B4E3C96936}" type="pres">
      <dgm:prSet presAssocID="{D988AC06-CCA5-4147-BE56-C533ADB102A7}" presName="parTxOnlySpace" presStyleCnt="0"/>
      <dgm:spPr/>
    </dgm:pt>
    <dgm:pt modelId="{4FC3BD5D-5506-2A4F-8EB6-7690C7E2F930}" type="pres">
      <dgm:prSet presAssocID="{40A4698D-52EB-054F-9663-2FE076B3A375}" presName="parTxOnly" presStyleLbl="node1" presStyleIdx="1" presStyleCnt="4">
        <dgm:presLayoutVars>
          <dgm:chMax val="0"/>
          <dgm:chPref val="0"/>
          <dgm:bulletEnabled val="1"/>
        </dgm:presLayoutVars>
      </dgm:prSet>
      <dgm:spPr/>
      <dgm:t>
        <a:bodyPr/>
        <a:lstStyle/>
        <a:p>
          <a:endParaRPr lang="en-US"/>
        </a:p>
      </dgm:t>
    </dgm:pt>
    <dgm:pt modelId="{1C722160-F0C4-1B45-B61D-32E7E48CF013}" type="pres">
      <dgm:prSet presAssocID="{BF012FA7-0394-EA4F-9C18-0F8DBD1A97D1}" presName="parTxOnlySpace" presStyleCnt="0"/>
      <dgm:spPr/>
    </dgm:pt>
    <dgm:pt modelId="{3E377657-3281-7945-AB10-99713E909128}" type="pres">
      <dgm:prSet presAssocID="{FF0FC327-00C6-6C40-9AB6-CE3E4A694097}" presName="parTxOnly" presStyleLbl="node1" presStyleIdx="2" presStyleCnt="4">
        <dgm:presLayoutVars>
          <dgm:chMax val="0"/>
          <dgm:chPref val="0"/>
          <dgm:bulletEnabled val="1"/>
        </dgm:presLayoutVars>
      </dgm:prSet>
      <dgm:spPr/>
      <dgm:t>
        <a:bodyPr/>
        <a:lstStyle/>
        <a:p>
          <a:endParaRPr lang="en-US"/>
        </a:p>
      </dgm:t>
    </dgm:pt>
    <dgm:pt modelId="{A566DCA8-DEB4-8542-A363-BA7B453C9E4C}" type="pres">
      <dgm:prSet presAssocID="{B3226DB1-BEC9-0149-AC7C-B0484C037BA6}" presName="parTxOnlySpace" presStyleCnt="0"/>
      <dgm:spPr/>
    </dgm:pt>
    <dgm:pt modelId="{364C9F94-AB1C-A04B-850A-D3E8630F5201}" type="pres">
      <dgm:prSet presAssocID="{ACC967E4-8E90-5340-A5D5-A5282441D24D}" presName="parTxOnly" presStyleLbl="node1" presStyleIdx="3" presStyleCnt="4">
        <dgm:presLayoutVars>
          <dgm:chMax val="0"/>
          <dgm:chPref val="0"/>
          <dgm:bulletEnabled val="1"/>
        </dgm:presLayoutVars>
      </dgm:prSet>
      <dgm:spPr/>
      <dgm:t>
        <a:bodyPr/>
        <a:lstStyle/>
        <a:p>
          <a:endParaRPr lang="en-US"/>
        </a:p>
      </dgm:t>
    </dgm:pt>
  </dgm:ptLst>
  <dgm:cxnLst>
    <dgm:cxn modelId="{EE3D4D39-734A-FC49-BE37-6A0273F52405}" srcId="{F72A7B1F-A3F9-C246-B2F1-AA70118E16E0}" destId="{ACC967E4-8E90-5340-A5D5-A5282441D24D}" srcOrd="3" destOrd="0" parTransId="{37F38238-BFCA-B44D-B701-C60AC59EA06B}" sibTransId="{5D41F73E-3160-AD47-A540-FF1650035683}"/>
    <dgm:cxn modelId="{E83DB9BF-F69F-424A-960D-2DC0FF848F0A}" type="presOf" srcId="{40A4698D-52EB-054F-9663-2FE076B3A375}" destId="{4FC3BD5D-5506-2A4F-8EB6-7690C7E2F930}" srcOrd="0" destOrd="0" presId="urn:microsoft.com/office/officeart/2005/8/layout/chevron1"/>
    <dgm:cxn modelId="{01F7EEF2-D0FC-914D-9C65-FD6A1004CC8E}" srcId="{F72A7B1F-A3F9-C246-B2F1-AA70118E16E0}" destId="{40A4698D-52EB-054F-9663-2FE076B3A375}" srcOrd="1" destOrd="0" parTransId="{08411978-C210-FB4A-A9E6-FDD661AAC148}" sibTransId="{BF012FA7-0394-EA4F-9C18-0F8DBD1A97D1}"/>
    <dgm:cxn modelId="{840B8D6D-654F-C846-B72A-14756AB85ABA}" type="presOf" srcId="{FBCFEB09-A80F-5E4E-9812-D78CB76375D8}" destId="{41EF4D9C-20D6-5A46-8C3E-080C184C000E}" srcOrd="0" destOrd="0" presId="urn:microsoft.com/office/officeart/2005/8/layout/chevron1"/>
    <dgm:cxn modelId="{87F7044E-CAA8-5243-AADE-BAD8343AA800}" type="presOf" srcId="{F72A7B1F-A3F9-C246-B2F1-AA70118E16E0}" destId="{1AB1E512-5490-7B4B-AB4D-748B7447E8A1}" srcOrd="0" destOrd="0" presId="urn:microsoft.com/office/officeart/2005/8/layout/chevron1"/>
    <dgm:cxn modelId="{388227A4-43A9-2B41-95C4-83FDE25F4BA3}" srcId="{F72A7B1F-A3F9-C246-B2F1-AA70118E16E0}" destId="{FBCFEB09-A80F-5E4E-9812-D78CB76375D8}" srcOrd="0" destOrd="0" parTransId="{1F0AAB76-5304-F74F-8916-A94926F5021C}" sibTransId="{D988AC06-CCA5-4147-BE56-C533ADB102A7}"/>
    <dgm:cxn modelId="{36463D8A-D9CA-944D-B3CD-BD2DD8140106}" type="presOf" srcId="{FF0FC327-00C6-6C40-9AB6-CE3E4A694097}" destId="{3E377657-3281-7945-AB10-99713E909128}" srcOrd="0" destOrd="0" presId="urn:microsoft.com/office/officeart/2005/8/layout/chevron1"/>
    <dgm:cxn modelId="{1BC300CE-C4DD-764C-98A8-2FD4B8BDA9B9}" type="presOf" srcId="{ACC967E4-8E90-5340-A5D5-A5282441D24D}" destId="{364C9F94-AB1C-A04B-850A-D3E8630F5201}" srcOrd="0" destOrd="0" presId="urn:microsoft.com/office/officeart/2005/8/layout/chevron1"/>
    <dgm:cxn modelId="{05AE7E42-2C80-B249-A850-50AFCE2FA947}" srcId="{F72A7B1F-A3F9-C246-B2F1-AA70118E16E0}" destId="{FF0FC327-00C6-6C40-9AB6-CE3E4A694097}" srcOrd="2" destOrd="0" parTransId="{C2A04631-3E3A-5248-A74C-E1BAFAF4CD5D}" sibTransId="{B3226DB1-BEC9-0149-AC7C-B0484C037BA6}"/>
    <dgm:cxn modelId="{2F081B35-FC87-B640-AB59-2B32CE971D11}" type="presParOf" srcId="{1AB1E512-5490-7B4B-AB4D-748B7447E8A1}" destId="{41EF4D9C-20D6-5A46-8C3E-080C184C000E}" srcOrd="0" destOrd="0" presId="urn:microsoft.com/office/officeart/2005/8/layout/chevron1"/>
    <dgm:cxn modelId="{8BA45FF4-68BF-E049-BE74-C2B10B2C6CC9}" type="presParOf" srcId="{1AB1E512-5490-7B4B-AB4D-748B7447E8A1}" destId="{E791E3FF-C3A7-F142-B717-92B4E3C96936}" srcOrd="1" destOrd="0" presId="urn:microsoft.com/office/officeart/2005/8/layout/chevron1"/>
    <dgm:cxn modelId="{56E43071-E2FF-A441-B79F-CDD635BBFAB8}" type="presParOf" srcId="{1AB1E512-5490-7B4B-AB4D-748B7447E8A1}" destId="{4FC3BD5D-5506-2A4F-8EB6-7690C7E2F930}" srcOrd="2" destOrd="0" presId="urn:microsoft.com/office/officeart/2005/8/layout/chevron1"/>
    <dgm:cxn modelId="{9C71F257-F57A-444F-8516-EAC58CC68354}" type="presParOf" srcId="{1AB1E512-5490-7B4B-AB4D-748B7447E8A1}" destId="{1C722160-F0C4-1B45-B61D-32E7E48CF013}" srcOrd="3" destOrd="0" presId="urn:microsoft.com/office/officeart/2005/8/layout/chevron1"/>
    <dgm:cxn modelId="{5759E7C1-960D-B745-A6DC-0AA0A3DA59CF}" type="presParOf" srcId="{1AB1E512-5490-7B4B-AB4D-748B7447E8A1}" destId="{3E377657-3281-7945-AB10-99713E909128}" srcOrd="4" destOrd="0" presId="urn:microsoft.com/office/officeart/2005/8/layout/chevron1"/>
    <dgm:cxn modelId="{ADF4B5D5-BADF-174D-A89B-50D51407CAD7}" type="presParOf" srcId="{1AB1E512-5490-7B4B-AB4D-748B7447E8A1}" destId="{A566DCA8-DEB4-8542-A363-BA7B453C9E4C}" srcOrd="5" destOrd="0" presId="urn:microsoft.com/office/officeart/2005/8/layout/chevron1"/>
    <dgm:cxn modelId="{D99A8D42-8903-894A-8E7D-894A2B0119D5}" type="presParOf" srcId="{1AB1E512-5490-7B4B-AB4D-748B7447E8A1}" destId="{364C9F94-AB1C-A04B-850A-D3E8630F520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2A7B1F-A3F9-C246-B2F1-AA70118E16E0}" type="doc">
      <dgm:prSet loTypeId="urn:microsoft.com/office/officeart/2005/8/layout/chevron1" loCatId="" qsTypeId="urn:microsoft.com/office/officeart/2005/8/quickstyle/simple4" qsCatId="simple" csTypeId="urn:microsoft.com/office/officeart/2005/8/colors/accent1_2" csCatId="accent1" phldr="1"/>
      <dgm:spPr/>
    </dgm:pt>
    <dgm:pt modelId="{FBCFEB09-A80F-5E4E-9812-D78CB76375D8}">
      <dgm:prSet phldrT="[Text]" custT="1"/>
      <dgm:spPr>
        <a:solidFill>
          <a:schemeClr val="accent1"/>
        </a:solidFill>
      </dgm:spPr>
      <dgm:t>
        <a:bodyPr/>
        <a:lstStyle/>
        <a:p>
          <a:r>
            <a:rPr lang="en-US" sz="2000" b="0" dirty="0"/>
            <a:t>AJAX CH</a:t>
          </a:r>
          <a:r>
            <a:rPr lang="en-US" sz="2000" b="0" baseline="-25000" dirty="0"/>
            <a:t>4</a:t>
          </a:r>
          <a:r>
            <a:rPr lang="en-US" sz="2000" b="0" dirty="0"/>
            <a:t> Flight Data</a:t>
          </a:r>
        </a:p>
      </dgm:t>
    </dgm:pt>
    <dgm:pt modelId="{1F0AAB76-5304-F74F-8916-A94926F5021C}" type="parTrans" cxnId="{388227A4-43A9-2B41-95C4-83FDE25F4BA3}">
      <dgm:prSet/>
      <dgm:spPr/>
      <dgm:t>
        <a:bodyPr/>
        <a:lstStyle/>
        <a:p>
          <a:endParaRPr lang="en-US"/>
        </a:p>
      </dgm:t>
    </dgm:pt>
    <dgm:pt modelId="{D988AC06-CCA5-4147-BE56-C533ADB102A7}" type="sibTrans" cxnId="{388227A4-43A9-2B41-95C4-83FDE25F4BA3}">
      <dgm:prSet/>
      <dgm:spPr/>
      <dgm:t>
        <a:bodyPr/>
        <a:lstStyle/>
        <a:p>
          <a:endParaRPr lang="en-US"/>
        </a:p>
      </dgm:t>
    </dgm:pt>
    <dgm:pt modelId="{40A4698D-52EB-054F-9663-2FE076B3A375}">
      <dgm:prSet phldrT="[Text]" custT="1"/>
      <dgm:spPr>
        <a:solidFill>
          <a:srgbClr val="C15442"/>
        </a:solidFill>
      </dgm:spPr>
      <dgm:t>
        <a:bodyPr/>
        <a:lstStyle/>
        <a:p>
          <a:r>
            <a:rPr lang="en-US" sz="2000" b="1" dirty="0"/>
            <a:t>Determine PBL for each flight</a:t>
          </a:r>
        </a:p>
      </dgm:t>
    </dgm:pt>
    <dgm:pt modelId="{08411978-C210-FB4A-A9E6-FDD661AAC148}" type="parTrans" cxnId="{01F7EEF2-D0FC-914D-9C65-FD6A1004CC8E}">
      <dgm:prSet/>
      <dgm:spPr/>
      <dgm:t>
        <a:bodyPr/>
        <a:lstStyle/>
        <a:p>
          <a:endParaRPr lang="en-US"/>
        </a:p>
      </dgm:t>
    </dgm:pt>
    <dgm:pt modelId="{BF012FA7-0394-EA4F-9C18-0F8DBD1A97D1}" type="sibTrans" cxnId="{01F7EEF2-D0FC-914D-9C65-FD6A1004CC8E}">
      <dgm:prSet/>
      <dgm:spPr/>
      <dgm:t>
        <a:bodyPr/>
        <a:lstStyle/>
        <a:p>
          <a:endParaRPr lang="en-US"/>
        </a:p>
      </dgm:t>
    </dgm:pt>
    <dgm:pt modelId="{FF0FC327-00C6-6C40-9AB6-CE3E4A694097}">
      <dgm:prSet phldrT="[Text]" custT="1"/>
      <dgm:spPr/>
      <dgm:t>
        <a:bodyPr/>
        <a:lstStyle/>
        <a:p>
          <a:r>
            <a:rPr lang="en-US" sz="2000" dirty="0"/>
            <a:t>Normalize CH</a:t>
          </a:r>
          <a:r>
            <a:rPr lang="en-US" sz="2000" baseline="-25000" dirty="0"/>
            <a:t>4</a:t>
          </a:r>
          <a:r>
            <a:rPr lang="en-US" sz="2000" baseline="0" dirty="0"/>
            <a:t> levels</a:t>
          </a:r>
          <a:endParaRPr lang="en-US" sz="2000" dirty="0"/>
        </a:p>
      </dgm:t>
    </dgm:pt>
    <dgm:pt modelId="{C2A04631-3E3A-5248-A74C-E1BAFAF4CD5D}" type="parTrans" cxnId="{05AE7E42-2C80-B249-A850-50AFCE2FA947}">
      <dgm:prSet/>
      <dgm:spPr/>
      <dgm:t>
        <a:bodyPr/>
        <a:lstStyle/>
        <a:p>
          <a:endParaRPr lang="en-US"/>
        </a:p>
      </dgm:t>
    </dgm:pt>
    <dgm:pt modelId="{B3226DB1-BEC9-0149-AC7C-B0484C037BA6}" type="sibTrans" cxnId="{05AE7E42-2C80-B249-A850-50AFCE2FA947}">
      <dgm:prSet/>
      <dgm:spPr/>
      <dgm:t>
        <a:bodyPr/>
        <a:lstStyle/>
        <a:p>
          <a:endParaRPr lang="en-US"/>
        </a:p>
      </dgm:t>
    </dgm:pt>
    <dgm:pt modelId="{ACC967E4-8E90-5340-A5D5-A5282441D24D}">
      <dgm:prSet phldrT="[Text]" custT="1"/>
      <dgm:spPr/>
      <dgm:t>
        <a:bodyPr/>
        <a:lstStyle/>
        <a:p>
          <a:r>
            <a:rPr lang="en-US" sz="2000" dirty="0"/>
            <a:t>CH</a:t>
          </a:r>
          <a:r>
            <a:rPr lang="en-US" sz="2000" baseline="-25000" dirty="0"/>
            <a:t>4</a:t>
          </a:r>
          <a:r>
            <a:rPr lang="en-US" sz="2000" dirty="0"/>
            <a:t> Hotspot Map</a:t>
          </a:r>
        </a:p>
      </dgm:t>
    </dgm:pt>
    <dgm:pt modelId="{37F38238-BFCA-B44D-B701-C60AC59EA06B}" type="parTrans" cxnId="{EE3D4D39-734A-FC49-BE37-6A0273F52405}">
      <dgm:prSet/>
      <dgm:spPr/>
      <dgm:t>
        <a:bodyPr/>
        <a:lstStyle/>
        <a:p>
          <a:endParaRPr lang="en-US"/>
        </a:p>
      </dgm:t>
    </dgm:pt>
    <dgm:pt modelId="{5D41F73E-3160-AD47-A540-FF1650035683}" type="sibTrans" cxnId="{EE3D4D39-734A-FC49-BE37-6A0273F52405}">
      <dgm:prSet/>
      <dgm:spPr/>
      <dgm:t>
        <a:bodyPr/>
        <a:lstStyle/>
        <a:p>
          <a:endParaRPr lang="en-US"/>
        </a:p>
      </dgm:t>
    </dgm:pt>
    <dgm:pt modelId="{1AB1E512-5490-7B4B-AB4D-748B7447E8A1}" type="pres">
      <dgm:prSet presAssocID="{F72A7B1F-A3F9-C246-B2F1-AA70118E16E0}" presName="Name0" presStyleCnt="0">
        <dgm:presLayoutVars>
          <dgm:dir/>
          <dgm:animLvl val="lvl"/>
          <dgm:resizeHandles val="exact"/>
        </dgm:presLayoutVars>
      </dgm:prSet>
      <dgm:spPr/>
    </dgm:pt>
    <dgm:pt modelId="{41EF4D9C-20D6-5A46-8C3E-080C184C000E}" type="pres">
      <dgm:prSet presAssocID="{FBCFEB09-A80F-5E4E-9812-D78CB76375D8}" presName="parTxOnly" presStyleLbl="node1" presStyleIdx="0" presStyleCnt="4">
        <dgm:presLayoutVars>
          <dgm:chMax val="0"/>
          <dgm:chPref val="0"/>
          <dgm:bulletEnabled val="1"/>
        </dgm:presLayoutVars>
      </dgm:prSet>
      <dgm:spPr/>
      <dgm:t>
        <a:bodyPr/>
        <a:lstStyle/>
        <a:p>
          <a:endParaRPr lang="en-US"/>
        </a:p>
      </dgm:t>
    </dgm:pt>
    <dgm:pt modelId="{E791E3FF-C3A7-F142-B717-92B4E3C96936}" type="pres">
      <dgm:prSet presAssocID="{D988AC06-CCA5-4147-BE56-C533ADB102A7}" presName="parTxOnlySpace" presStyleCnt="0"/>
      <dgm:spPr/>
    </dgm:pt>
    <dgm:pt modelId="{4FC3BD5D-5506-2A4F-8EB6-7690C7E2F930}" type="pres">
      <dgm:prSet presAssocID="{40A4698D-52EB-054F-9663-2FE076B3A375}" presName="parTxOnly" presStyleLbl="node1" presStyleIdx="1" presStyleCnt="4">
        <dgm:presLayoutVars>
          <dgm:chMax val="0"/>
          <dgm:chPref val="0"/>
          <dgm:bulletEnabled val="1"/>
        </dgm:presLayoutVars>
      </dgm:prSet>
      <dgm:spPr/>
      <dgm:t>
        <a:bodyPr/>
        <a:lstStyle/>
        <a:p>
          <a:endParaRPr lang="en-US"/>
        </a:p>
      </dgm:t>
    </dgm:pt>
    <dgm:pt modelId="{1C722160-F0C4-1B45-B61D-32E7E48CF013}" type="pres">
      <dgm:prSet presAssocID="{BF012FA7-0394-EA4F-9C18-0F8DBD1A97D1}" presName="parTxOnlySpace" presStyleCnt="0"/>
      <dgm:spPr/>
    </dgm:pt>
    <dgm:pt modelId="{3E377657-3281-7945-AB10-99713E909128}" type="pres">
      <dgm:prSet presAssocID="{FF0FC327-00C6-6C40-9AB6-CE3E4A694097}" presName="parTxOnly" presStyleLbl="node1" presStyleIdx="2" presStyleCnt="4">
        <dgm:presLayoutVars>
          <dgm:chMax val="0"/>
          <dgm:chPref val="0"/>
          <dgm:bulletEnabled val="1"/>
        </dgm:presLayoutVars>
      </dgm:prSet>
      <dgm:spPr/>
      <dgm:t>
        <a:bodyPr/>
        <a:lstStyle/>
        <a:p>
          <a:endParaRPr lang="en-US"/>
        </a:p>
      </dgm:t>
    </dgm:pt>
    <dgm:pt modelId="{A566DCA8-DEB4-8542-A363-BA7B453C9E4C}" type="pres">
      <dgm:prSet presAssocID="{B3226DB1-BEC9-0149-AC7C-B0484C037BA6}" presName="parTxOnlySpace" presStyleCnt="0"/>
      <dgm:spPr/>
    </dgm:pt>
    <dgm:pt modelId="{364C9F94-AB1C-A04B-850A-D3E8630F5201}" type="pres">
      <dgm:prSet presAssocID="{ACC967E4-8E90-5340-A5D5-A5282441D24D}" presName="parTxOnly" presStyleLbl="node1" presStyleIdx="3" presStyleCnt="4">
        <dgm:presLayoutVars>
          <dgm:chMax val="0"/>
          <dgm:chPref val="0"/>
          <dgm:bulletEnabled val="1"/>
        </dgm:presLayoutVars>
      </dgm:prSet>
      <dgm:spPr/>
      <dgm:t>
        <a:bodyPr/>
        <a:lstStyle/>
        <a:p>
          <a:endParaRPr lang="en-US"/>
        </a:p>
      </dgm:t>
    </dgm:pt>
  </dgm:ptLst>
  <dgm:cxnLst>
    <dgm:cxn modelId="{05AE7E42-2C80-B249-A850-50AFCE2FA947}" srcId="{F72A7B1F-A3F9-C246-B2F1-AA70118E16E0}" destId="{FF0FC327-00C6-6C40-9AB6-CE3E4A694097}" srcOrd="2" destOrd="0" parTransId="{C2A04631-3E3A-5248-A74C-E1BAFAF4CD5D}" sibTransId="{B3226DB1-BEC9-0149-AC7C-B0484C037BA6}"/>
    <dgm:cxn modelId="{2CE1CA68-1145-AB49-AFEF-CDFCB611C3E7}" type="presOf" srcId="{F72A7B1F-A3F9-C246-B2F1-AA70118E16E0}" destId="{1AB1E512-5490-7B4B-AB4D-748B7447E8A1}" srcOrd="0" destOrd="0" presId="urn:microsoft.com/office/officeart/2005/8/layout/chevron1"/>
    <dgm:cxn modelId="{196A9BBA-D85E-3A46-93FE-324641C13205}" type="presOf" srcId="{FF0FC327-00C6-6C40-9AB6-CE3E4A694097}" destId="{3E377657-3281-7945-AB10-99713E909128}" srcOrd="0" destOrd="0" presId="urn:microsoft.com/office/officeart/2005/8/layout/chevron1"/>
    <dgm:cxn modelId="{8E0CEF43-8813-7041-9F3E-367C6ECAAE62}" type="presOf" srcId="{FBCFEB09-A80F-5E4E-9812-D78CB76375D8}" destId="{41EF4D9C-20D6-5A46-8C3E-080C184C000E}" srcOrd="0" destOrd="0" presId="urn:microsoft.com/office/officeart/2005/8/layout/chevron1"/>
    <dgm:cxn modelId="{EE3D4D39-734A-FC49-BE37-6A0273F52405}" srcId="{F72A7B1F-A3F9-C246-B2F1-AA70118E16E0}" destId="{ACC967E4-8E90-5340-A5D5-A5282441D24D}" srcOrd="3" destOrd="0" parTransId="{37F38238-BFCA-B44D-B701-C60AC59EA06B}" sibTransId="{5D41F73E-3160-AD47-A540-FF1650035683}"/>
    <dgm:cxn modelId="{C51A98BD-1193-B142-9F36-6182AACA82BE}" type="presOf" srcId="{40A4698D-52EB-054F-9663-2FE076B3A375}" destId="{4FC3BD5D-5506-2A4F-8EB6-7690C7E2F930}" srcOrd="0" destOrd="0" presId="urn:microsoft.com/office/officeart/2005/8/layout/chevron1"/>
    <dgm:cxn modelId="{388227A4-43A9-2B41-95C4-83FDE25F4BA3}" srcId="{F72A7B1F-A3F9-C246-B2F1-AA70118E16E0}" destId="{FBCFEB09-A80F-5E4E-9812-D78CB76375D8}" srcOrd="0" destOrd="0" parTransId="{1F0AAB76-5304-F74F-8916-A94926F5021C}" sibTransId="{D988AC06-CCA5-4147-BE56-C533ADB102A7}"/>
    <dgm:cxn modelId="{B4889AE4-56E3-BF44-BEAA-370FC4EFF6EA}" type="presOf" srcId="{ACC967E4-8E90-5340-A5D5-A5282441D24D}" destId="{364C9F94-AB1C-A04B-850A-D3E8630F5201}" srcOrd="0" destOrd="0" presId="urn:microsoft.com/office/officeart/2005/8/layout/chevron1"/>
    <dgm:cxn modelId="{01F7EEF2-D0FC-914D-9C65-FD6A1004CC8E}" srcId="{F72A7B1F-A3F9-C246-B2F1-AA70118E16E0}" destId="{40A4698D-52EB-054F-9663-2FE076B3A375}" srcOrd="1" destOrd="0" parTransId="{08411978-C210-FB4A-A9E6-FDD661AAC148}" sibTransId="{BF012FA7-0394-EA4F-9C18-0F8DBD1A97D1}"/>
    <dgm:cxn modelId="{1C1A7E20-A6F5-E74A-A347-5F7A25CD2144}" type="presParOf" srcId="{1AB1E512-5490-7B4B-AB4D-748B7447E8A1}" destId="{41EF4D9C-20D6-5A46-8C3E-080C184C000E}" srcOrd="0" destOrd="0" presId="urn:microsoft.com/office/officeart/2005/8/layout/chevron1"/>
    <dgm:cxn modelId="{8DB72687-EFB4-0542-9387-F7469990A6E8}" type="presParOf" srcId="{1AB1E512-5490-7B4B-AB4D-748B7447E8A1}" destId="{E791E3FF-C3A7-F142-B717-92B4E3C96936}" srcOrd="1" destOrd="0" presId="urn:microsoft.com/office/officeart/2005/8/layout/chevron1"/>
    <dgm:cxn modelId="{14F51E78-84E0-CC44-BCD2-FA20D7518E4F}" type="presParOf" srcId="{1AB1E512-5490-7B4B-AB4D-748B7447E8A1}" destId="{4FC3BD5D-5506-2A4F-8EB6-7690C7E2F930}" srcOrd="2" destOrd="0" presId="urn:microsoft.com/office/officeart/2005/8/layout/chevron1"/>
    <dgm:cxn modelId="{1B6FFBEF-8DE1-3942-ADC4-910043E95AC3}" type="presParOf" srcId="{1AB1E512-5490-7B4B-AB4D-748B7447E8A1}" destId="{1C722160-F0C4-1B45-B61D-32E7E48CF013}" srcOrd="3" destOrd="0" presId="urn:microsoft.com/office/officeart/2005/8/layout/chevron1"/>
    <dgm:cxn modelId="{39ED870B-29E3-B240-AF35-9C7E26E680DC}" type="presParOf" srcId="{1AB1E512-5490-7B4B-AB4D-748B7447E8A1}" destId="{3E377657-3281-7945-AB10-99713E909128}" srcOrd="4" destOrd="0" presId="urn:microsoft.com/office/officeart/2005/8/layout/chevron1"/>
    <dgm:cxn modelId="{3196FE77-3966-DE4D-AE1A-E21B505A67BE}" type="presParOf" srcId="{1AB1E512-5490-7B4B-AB4D-748B7447E8A1}" destId="{A566DCA8-DEB4-8542-A363-BA7B453C9E4C}" srcOrd="5" destOrd="0" presId="urn:microsoft.com/office/officeart/2005/8/layout/chevron1"/>
    <dgm:cxn modelId="{0308898D-B7FE-C64A-BC3B-677C22958282}" type="presParOf" srcId="{1AB1E512-5490-7B4B-AB4D-748B7447E8A1}" destId="{364C9F94-AB1C-A04B-850A-D3E8630F520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2A7B1F-A3F9-C246-B2F1-AA70118E16E0}" type="doc">
      <dgm:prSet loTypeId="urn:microsoft.com/office/officeart/2005/8/layout/chevron1" loCatId="" qsTypeId="urn:microsoft.com/office/officeart/2005/8/quickstyle/simple4" qsCatId="simple" csTypeId="urn:microsoft.com/office/officeart/2005/8/colors/accent1_2" csCatId="accent1" phldr="1"/>
      <dgm:spPr/>
    </dgm:pt>
    <dgm:pt modelId="{FBCFEB09-A80F-5E4E-9812-D78CB76375D8}">
      <dgm:prSet phldrT="[Text]" custT="1"/>
      <dgm:spPr>
        <a:solidFill>
          <a:schemeClr val="accent1"/>
        </a:solidFill>
      </dgm:spPr>
      <dgm:t>
        <a:bodyPr/>
        <a:lstStyle/>
        <a:p>
          <a:r>
            <a:rPr lang="en-US" sz="2000" b="0" dirty="0"/>
            <a:t>AJAX CH</a:t>
          </a:r>
          <a:r>
            <a:rPr lang="en-US" sz="2000" b="0" baseline="-25000" dirty="0"/>
            <a:t>4</a:t>
          </a:r>
          <a:r>
            <a:rPr lang="en-US" sz="2000" b="0" dirty="0"/>
            <a:t> Flight Data</a:t>
          </a:r>
        </a:p>
      </dgm:t>
    </dgm:pt>
    <dgm:pt modelId="{1F0AAB76-5304-F74F-8916-A94926F5021C}" type="parTrans" cxnId="{388227A4-43A9-2B41-95C4-83FDE25F4BA3}">
      <dgm:prSet/>
      <dgm:spPr/>
      <dgm:t>
        <a:bodyPr/>
        <a:lstStyle/>
        <a:p>
          <a:endParaRPr lang="en-US"/>
        </a:p>
      </dgm:t>
    </dgm:pt>
    <dgm:pt modelId="{D988AC06-CCA5-4147-BE56-C533ADB102A7}" type="sibTrans" cxnId="{388227A4-43A9-2B41-95C4-83FDE25F4BA3}">
      <dgm:prSet/>
      <dgm:spPr/>
      <dgm:t>
        <a:bodyPr/>
        <a:lstStyle/>
        <a:p>
          <a:endParaRPr lang="en-US"/>
        </a:p>
      </dgm:t>
    </dgm:pt>
    <dgm:pt modelId="{40A4698D-52EB-054F-9663-2FE076B3A375}">
      <dgm:prSet phldrT="[Text]" custT="1"/>
      <dgm:spPr>
        <a:solidFill>
          <a:srgbClr val="C15442"/>
        </a:solidFill>
      </dgm:spPr>
      <dgm:t>
        <a:bodyPr/>
        <a:lstStyle/>
        <a:p>
          <a:r>
            <a:rPr lang="en-US" sz="2000" b="1" dirty="0"/>
            <a:t>Determine PBL for each flight</a:t>
          </a:r>
        </a:p>
      </dgm:t>
    </dgm:pt>
    <dgm:pt modelId="{08411978-C210-FB4A-A9E6-FDD661AAC148}" type="parTrans" cxnId="{01F7EEF2-D0FC-914D-9C65-FD6A1004CC8E}">
      <dgm:prSet/>
      <dgm:spPr/>
      <dgm:t>
        <a:bodyPr/>
        <a:lstStyle/>
        <a:p>
          <a:endParaRPr lang="en-US"/>
        </a:p>
      </dgm:t>
    </dgm:pt>
    <dgm:pt modelId="{BF012FA7-0394-EA4F-9C18-0F8DBD1A97D1}" type="sibTrans" cxnId="{01F7EEF2-D0FC-914D-9C65-FD6A1004CC8E}">
      <dgm:prSet/>
      <dgm:spPr/>
      <dgm:t>
        <a:bodyPr/>
        <a:lstStyle/>
        <a:p>
          <a:endParaRPr lang="en-US"/>
        </a:p>
      </dgm:t>
    </dgm:pt>
    <dgm:pt modelId="{FF0FC327-00C6-6C40-9AB6-CE3E4A694097}">
      <dgm:prSet phldrT="[Text]" custT="1"/>
      <dgm:spPr/>
      <dgm:t>
        <a:bodyPr/>
        <a:lstStyle/>
        <a:p>
          <a:r>
            <a:rPr lang="en-US" sz="2000" dirty="0"/>
            <a:t>Normalize CH</a:t>
          </a:r>
          <a:r>
            <a:rPr lang="en-US" sz="2000" baseline="-25000" dirty="0"/>
            <a:t>4</a:t>
          </a:r>
          <a:r>
            <a:rPr lang="en-US" sz="2000" baseline="0" dirty="0"/>
            <a:t> levels</a:t>
          </a:r>
          <a:endParaRPr lang="en-US" sz="2000" dirty="0"/>
        </a:p>
      </dgm:t>
    </dgm:pt>
    <dgm:pt modelId="{C2A04631-3E3A-5248-A74C-E1BAFAF4CD5D}" type="parTrans" cxnId="{05AE7E42-2C80-B249-A850-50AFCE2FA947}">
      <dgm:prSet/>
      <dgm:spPr/>
      <dgm:t>
        <a:bodyPr/>
        <a:lstStyle/>
        <a:p>
          <a:endParaRPr lang="en-US"/>
        </a:p>
      </dgm:t>
    </dgm:pt>
    <dgm:pt modelId="{B3226DB1-BEC9-0149-AC7C-B0484C037BA6}" type="sibTrans" cxnId="{05AE7E42-2C80-B249-A850-50AFCE2FA947}">
      <dgm:prSet/>
      <dgm:spPr/>
      <dgm:t>
        <a:bodyPr/>
        <a:lstStyle/>
        <a:p>
          <a:endParaRPr lang="en-US"/>
        </a:p>
      </dgm:t>
    </dgm:pt>
    <dgm:pt modelId="{ACC967E4-8E90-5340-A5D5-A5282441D24D}">
      <dgm:prSet phldrT="[Text]" custT="1"/>
      <dgm:spPr/>
      <dgm:t>
        <a:bodyPr/>
        <a:lstStyle/>
        <a:p>
          <a:r>
            <a:rPr lang="en-US" sz="2000" dirty="0"/>
            <a:t>CH</a:t>
          </a:r>
          <a:r>
            <a:rPr lang="en-US" sz="2000" baseline="-25000" dirty="0"/>
            <a:t>4</a:t>
          </a:r>
          <a:r>
            <a:rPr lang="en-US" sz="2000" dirty="0"/>
            <a:t> Hotspot Map</a:t>
          </a:r>
        </a:p>
      </dgm:t>
    </dgm:pt>
    <dgm:pt modelId="{37F38238-BFCA-B44D-B701-C60AC59EA06B}" type="parTrans" cxnId="{EE3D4D39-734A-FC49-BE37-6A0273F52405}">
      <dgm:prSet/>
      <dgm:spPr/>
      <dgm:t>
        <a:bodyPr/>
        <a:lstStyle/>
        <a:p>
          <a:endParaRPr lang="en-US"/>
        </a:p>
      </dgm:t>
    </dgm:pt>
    <dgm:pt modelId="{5D41F73E-3160-AD47-A540-FF1650035683}" type="sibTrans" cxnId="{EE3D4D39-734A-FC49-BE37-6A0273F52405}">
      <dgm:prSet/>
      <dgm:spPr/>
      <dgm:t>
        <a:bodyPr/>
        <a:lstStyle/>
        <a:p>
          <a:endParaRPr lang="en-US"/>
        </a:p>
      </dgm:t>
    </dgm:pt>
    <dgm:pt modelId="{1AB1E512-5490-7B4B-AB4D-748B7447E8A1}" type="pres">
      <dgm:prSet presAssocID="{F72A7B1F-A3F9-C246-B2F1-AA70118E16E0}" presName="Name0" presStyleCnt="0">
        <dgm:presLayoutVars>
          <dgm:dir/>
          <dgm:animLvl val="lvl"/>
          <dgm:resizeHandles val="exact"/>
        </dgm:presLayoutVars>
      </dgm:prSet>
      <dgm:spPr/>
    </dgm:pt>
    <dgm:pt modelId="{41EF4D9C-20D6-5A46-8C3E-080C184C000E}" type="pres">
      <dgm:prSet presAssocID="{FBCFEB09-A80F-5E4E-9812-D78CB76375D8}" presName="parTxOnly" presStyleLbl="node1" presStyleIdx="0" presStyleCnt="4">
        <dgm:presLayoutVars>
          <dgm:chMax val="0"/>
          <dgm:chPref val="0"/>
          <dgm:bulletEnabled val="1"/>
        </dgm:presLayoutVars>
      </dgm:prSet>
      <dgm:spPr/>
      <dgm:t>
        <a:bodyPr/>
        <a:lstStyle/>
        <a:p>
          <a:endParaRPr lang="en-US"/>
        </a:p>
      </dgm:t>
    </dgm:pt>
    <dgm:pt modelId="{E791E3FF-C3A7-F142-B717-92B4E3C96936}" type="pres">
      <dgm:prSet presAssocID="{D988AC06-CCA5-4147-BE56-C533ADB102A7}" presName="parTxOnlySpace" presStyleCnt="0"/>
      <dgm:spPr/>
    </dgm:pt>
    <dgm:pt modelId="{4FC3BD5D-5506-2A4F-8EB6-7690C7E2F930}" type="pres">
      <dgm:prSet presAssocID="{40A4698D-52EB-054F-9663-2FE076B3A375}" presName="parTxOnly" presStyleLbl="node1" presStyleIdx="1" presStyleCnt="4">
        <dgm:presLayoutVars>
          <dgm:chMax val="0"/>
          <dgm:chPref val="0"/>
          <dgm:bulletEnabled val="1"/>
        </dgm:presLayoutVars>
      </dgm:prSet>
      <dgm:spPr/>
      <dgm:t>
        <a:bodyPr/>
        <a:lstStyle/>
        <a:p>
          <a:endParaRPr lang="en-US"/>
        </a:p>
      </dgm:t>
    </dgm:pt>
    <dgm:pt modelId="{1C722160-F0C4-1B45-B61D-32E7E48CF013}" type="pres">
      <dgm:prSet presAssocID="{BF012FA7-0394-EA4F-9C18-0F8DBD1A97D1}" presName="parTxOnlySpace" presStyleCnt="0"/>
      <dgm:spPr/>
    </dgm:pt>
    <dgm:pt modelId="{3E377657-3281-7945-AB10-99713E909128}" type="pres">
      <dgm:prSet presAssocID="{FF0FC327-00C6-6C40-9AB6-CE3E4A694097}" presName="parTxOnly" presStyleLbl="node1" presStyleIdx="2" presStyleCnt="4">
        <dgm:presLayoutVars>
          <dgm:chMax val="0"/>
          <dgm:chPref val="0"/>
          <dgm:bulletEnabled val="1"/>
        </dgm:presLayoutVars>
      </dgm:prSet>
      <dgm:spPr/>
      <dgm:t>
        <a:bodyPr/>
        <a:lstStyle/>
        <a:p>
          <a:endParaRPr lang="en-US"/>
        </a:p>
      </dgm:t>
    </dgm:pt>
    <dgm:pt modelId="{A566DCA8-DEB4-8542-A363-BA7B453C9E4C}" type="pres">
      <dgm:prSet presAssocID="{B3226DB1-BEC9-0149-AC7C-B0484C037BA6}" presName="parTxOnlySpace" presStyleCnt="0"/>
      <dgm:spPr/>
    </dgm:pt>
    <dgm:pt modelId="{364C9F94-AB1C-A04B-850A-D3E8630F5201}" type="pres">
      <dgm:prSet presAssocID="{ACC967E4-8E90-5340-A5D5-A5282441D24D}" presName="parTxOnly" presStyleLbl="node1" presStyleIdx="3" presStyleCnt="4">
        <dgm:presLayoutVars>
          <dgm:chMax val="0"/>
          <dgm:chPref val="0"/>
          <dgm:bulletEnabled val="1"/>
        </dgm:presLayoutVars>
      </dgm:prSet>
      <dgm:spPr/>
      <dgm:t>
        <a:bodyPr/>
        <a:lstStyle/>
        <a:p>
          <a:endParaRPr lang="en-US"/>
        </a:p>
      </dgm:t>
    </dgm:pt>
  </dgm:ptLst>
  <dgm:cxnLst>
    <dgm:cxn modelId="{7EAF5863-7C88-644D-9EA6-8778A6AD1013}" type="presOf" srcId="{F72A7B1F-A3F9-C246-B2F1-AA70118E16E0}" destId="{1AB1E512-5490-7B4B-AB4D-748B7447E8A1}" srcOrd="0" destOrd="0" presId="urn:microsoft.com/office/officeart/2005/8/layout/chevron1"/>
    <dgm:cxn modelId="{05AE7E42-2C80-B249-A850-50AFCE2FA947}" srcId="{F72A7B1F-A3F9-C246-B2F1-AA70118E16E0}" destId="{FF0FC327-00C6-6C40-9AB6-CE3E4A694097}" srcOrd="2" destOrd="0" parTransId="{C2A04631-3E3A-5248-A74C-E1BAFAF4CD5D}" sibTransId="{B3226DB1-BEC9-0149-AC7C-B0484C037BA6}"/>
    <dgm:cxn modelId="{A6B967E4-BACB-6945-B7EE-E21B8576F8EF}" type="presOf" srcId="{ACC967E4-8E90-5340-A5D5-A5282441D24D}" destId="{364C9F94-AB1C-A04B-850A-D3E8630F5201}" srcOrd="0" destOrd="0" presId="urn:microsoft.com/office/officeart/2005/8/layout/chevron1"/>
    <dgm:cxn modelId="{EE3D4D39-734A-FC49-BE37-6A0273F52405}" srcId="{F72A7B1F-A3F9-C246-B2F1-AA70118E16E0}" destId="{ACC967E4-8E90-5340-A5D5-A5282441D24D}" srcOrd="3" destOrd="0" parTransId="{37F38238-BFCA-B44D-B701-C60AC59EA06B}" sibTransId="{5D41F73E-3160-AD47-A540-FF1650035683}"/>
    <dgm:cxn modelId="{388227A4-43A9-2B41-95C4-83FDE25F4BA3}" srcId="{F72A7B1F-A3F9-C246-B2F1-AA70118E16E0}" destId="{FBCFEB09-A80F-5E4E-9812-D78CB76375D8}" srcOrd="0" destOrd="0" parTransId="{1F0AAB76-5304-F74F-8916-A94926F5021C}" sibTransId="{D988AC06-CCA5-4147-BE56-C533ADB102A7}"/>
    <dgm:cxn modelId="{35244F17-7A39-0943-B8D2-0871D4B90F3D}" type="presOf" srcId="{FF0FC327-00C6-6C40-9AB6-CE3E4A694097}" destId="{3E377657-3281-7945-AB10-99713E909128}" srcOrd="0" destOrd="0" presId="urn:microsoft.com/office/officeart/2005/8/layout/chevron1"/>
    <dgm:cxn modelId="{925A0683-C64C-B843-9ED5-6B6F3DB91605}" type="presOf" srcId="{40A4698D-52EB-054F-9663-2FE076B3A375}" destId="{4FC3BD5D-5506-2A4F-8EB6-7690C7E2F930}" srcOrd="0" destOrd="0" presId="urn:microsoft.com/office/officeart/2005/8/layout/chevron1"/>
    <dgm:cxn modelId="{C9EF50E5-8DD1-5D4D-B442-77C95302E1C3}" type="presOf" srcId="{FBCFEB09-A80F-5E4E-9812-D78CB76375D8}" destId="{41EF4D9C-20D6-5A46-8C3E-080C184C000E}" srcOrd="0" destOrd="0" presId="urn:microsoft.com/office/officeart/2005/8/layout/chevron1"/>
    <dgm:cxn modelId="{01F7EEF2-D0FC-914D-9C65-FD6A1004CC8E}" srcId="{F72A7B1F-A3F9-C246-B2F1-AA70118E16E0}" destId="{40A4698D-52EB-054F-9663-2FE076B3A375}" srcOrd="1" destOrd="0" parTransId="{08411978-C210-FB4A-A9E6-FDD661AAC148}" sibTransId="{BF012FA7-0394-EA4F-9C18-0F8DBD1A97D1}"/>
    <dgm:cxn modelId="{932EDCD0-050A-EF4E-98A8-C2261E817E9C}" type="presParOf" srcId="{1AB1E512-5490-7B4B-AB4D-748B7447E8A1}" destId="{41EF4D9C-20D6-5A46-8C3E-080C184C000E}" srcOrd="0" destOrd="0" presId="urn:microsoft.com/office/officeart/2005/8/layout/chevron1"/>
    <dgm:cxn modelId="{60D41569-BF2E-4D41-A7F2-9D501B6E024A}" type="presParOf" srcId="{1AB1E512-5490-7B4B-AB4D-748B7447E8A1}" destId="{E791E3FF-C3A7-F142-B717-92B4E3C96936}" srcOrd="1" destOrd="0" presId="urn:microsoft.com/office/officeart/2005/8/layout/chevron1"/>
    <dgm:cxn modelId="{684876E7-4D0B-F04B-A7FD-995C34602151}" type="presParOf" srcId="{1AB1E512-5490-7B4B-AB4D-748B7447E8A1}" destId="{4FC3BD5D-5506-2A4F-8EB6-7690C7E2F930}" srcOrd="2" destOrd="0" presId="urn:microsoft.com/office/officeart/2005/8/layout/chevron1"/>
    <dgm:cxn modelId="{9B020CC0-6F8B-E240-A879-A72BCA113AD5}" type="presParOf" srcId="{1AB1E512-5490-7B4B-AB4D-748B7447E8A1}" destId="{1C722160-F0C4-1B45-B61D-32E7E48CF013}" srcOrd="3" destOrd="0" presId="urn:microsoft.com/office/officeart/2005/8/layout/chevron1"/>
    <dgm:cxn modelId="{40061D5E-3D02-9C4E-BF0B-0EA49927FF5E}" type="presParOf" srcId="{1AB1E512-5490-7B4B-AB4D-748B7447E8A1}" destId="{3E377657-3281-7945-AB10-99713E909128}" srcOrd="4" destOrd="0" presId="urn:microsoft.com/office/officeart/2005/8/layout/chevron1"/>
    <dgm:cxn modelId="{B94C13A5-E7E6-354D-BCA5-CA3C14D89B40}" type="presParOf" srcId="{1AB1E512-5490-7B4B-AB4D-748B7447E8A1}" destId="{A566DCA8-DEB4-8542-A363-BA7B453C9E4C}" srcOrd="5" destOrd="0" presId="urn:microsoft.com/office/officeart/2005/8/layout/chevron1"/>
    <dgm:cxn modelId="{E2C117E6-4728-9B4A-83D6-12BEFD3EC0E1}" type="presParOf" srcId="{1AB1E512-5490-7B4B-AB4D-748B7447E8A1}" destId="{364C9F94-AB1C-A04B-850A-D3E8630F520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2A7B1F-A3F9-C246-B2F1-AA70118E16E0}" type="doc">
      <dgm:prSet loTypeId="urn:microsoft.com/office/officeart/2005/8/layout/chevron1" loCatId="" qsTypeId="urn:microsoft.com/office/officeart/2005/8/quickstyle/simple4" qsCatId="simple" csTypeId="urn:microsoft.com/office/officeart/2005/8/colors/accent1_2" csCatId="accent1" phldr="1"/>
      <dgm:spPr/>
    </dgm:pt>
    <dgm:pt modelId="{FBCFEB09-A80F-5E4E-9812-D78CB76375D8}">
      <dgm:prSet phldrT="[Text]" custT="1"/>
      <dgm:spPr>
        <a:solidFill>
          <a:schemeClr val="accent1"/>
        </a:solidFill>
      </dgm:spPr>
      <dgm:t>
        <a:bodyPr/>
        <a:lstStyle/>
        <a:p>
          <a:r>
            <a:rPr lang="en-US" sz="2000" b="0" dirty="0"/>
            <a:t>AJAX CH</a:t>
          </a:r>
          <a:r>
            <a:rPr lang="en-US" sz="2000" b="0" baseline="-25000" dirty="0"/>
            <a:t>4</a:t>
          </a:r>
          <a:r>
            <a:rPr lang="en-US" sz="2000" b="0" dirty="0"/>
            <a:t> Flight Data</a:t>
          </a:r>
        </a:p>
      </dgm:t>
    </dgm:pt>
    <dgm:pt modelId="{1F0AAB76-5304-F74F-8916-A94926F5021C}" type="parTrans" cxnId="{388227A4-43A9-2B41-95C4-83FDE25F4BA3}">
      <dgm:prSet/>
      <dgm:spPr/>
      <dgm:t>
        <a:bodyPr/>
        <a:lstStyle/>
        <a:p>
          <a:endParaRPr lang="en-US"/>
        </a:p>
      </dgm:t>
    </dgm:pt>
    <dgm:pt modelId="{D988AC06-CCA5-4147-BE56-C533ADB102A7}" type="sibTrans" cxnId="{388227A4-43A9-2B41-95C4-83FDE25F4BA3}">
      <dgm:prSet/>
      <dgm:spPr/>
      <dgm:t>
        <a:bodyPr/>
        <a:lstStyle/>
        <a:p>
          <a:endParaRPr lang="en-US"/>
        </a:p>
      </dgm:t>
    </dgm:pt>
    <dgm:pt modelId="{40A4698D-52EB-054F-9663-2FE076B3A375}">
      <dgm:prSet phldrT="[Text]" custT="1"/>
      <dgm:spPr>
        <a:solidFill>
          <a:schemeClr val="accent1"/>
        </a:solidFill>
      </dgm:spPr>
      <dgm:t>
        <a:bodyPr/>
        <a:lstStyle/>
        <a:p>
          <a:r>
            <a:rPr lang="en-US" sz="2000" b="0" dirty="0"/>
            <a:t>Determine PBL for each flight</a:t>
          </a:r>
        </a:p>
      </dgm:t>
    </dgm:pt>
    <dgm:pt modelId="{08411978-C210-FB4A-A9E6-FDD661AAC148}" type="parTrans" cxnId="{01F7EEF2-D0FC-914D-9C65-FD6A1004CC8E}">
      <dgm:prSet/>
      <dgm:spPr/>
      <dgm:t>
        <a:bodyPr/>
        <a:lstStyle/>
        <a:p>
          <a:endParaRPr lang="en-US"/>
        </a:p>
      </dgm:t>
    </dgm:pt>
    <dgm:pt modelId="{BF012FA7-0394-EA4F-9C18-0F8DBD1A97D1}" type="sibTrans" cxnId="{01F7EEF2-D0FC-914D-9C65-FD6A1004CC8E}">
      <dgm:prSet/>
      <dgm:spPr/>
      <dgm:t>
        <a:bodyPr/>
        <a:lstStyle/>
        <a:p>
          <a:endParaRPr lang="en-US"/>
        </a:p>
      </dgm:t>
    </dgm:pt>
    <dgm:pt modelId="{FF0FC327-00C6-6C40-9AB6-CE3E4A694097}">
      <dgm:prSet phldrT="[Text]" custT="1"/>
      <dgm:spPr>
        <a:solidFill>
          <a:srgbClr val="C15442"/>
        </a:solidFill>
      </dgm:spPr>
      <dgm:t>
        <a:bodyPr/>
        <a:lstStyle/>
        <a:p>
          <a:r>
            <a:rPr lang="en-US" sz="2000" b="1" dirty="0"/>
            <a:t>Normalize CH</a:t>
          </a:r>
          <a:r>
            <a:rPr lang="en-US" sz="2000" b="1" baseline="-25000" dirty="0"/>
            <a:t>4</a:t>
          </a:r>
          <a:r>
            <a:rPr lang="en-US" sz="2000" b="1" baseline="0" dirty="0"/>
            <a:t> levels</a:t>
          </a:r>
          <a:endParaRPr lang="en-US" sz="2000" b="1" dirty="0"/>
        </a:p>
      </dgm:t>
    </dgm:pt>
    <dgm:pt modelId="{C2A04631-3E3A-5248-A74C-E1BAFAF4CD5D}" type="parTrans" cxnId="{05AE7E42-2C80-B249-A850-50AFCE2FA947}">
      <dgm:prSet/>
      <dgm:spPr/>
      <dgm:t>
        <a:bodyPr/>
        <a:lstStyle/>
        <a:p>
          <a:endParaRPr lang="en-US"/>
        </a:p>
      </dgm:t>
    </dgm:pt>
    <dgm:pt modelId="{B3226DB1-BEC9-0149-AC7C-B0484C037BA6}" type="sibTrans" cxnId="{05AE7E42-2C80-B249-A850-50AFCE2FA947}">
      <dgm:prSet/>
      <dgm:spPr/>
      <dgm:t>
        <a:bodyPr/>
        <a:lstStyle/>
        <a:p>
          <a:endParaRPr lang="en-US"/>
        </a:p>
      </dgm:t>
    </dgm:pt>
    <dgm:pt modelId="{ACC967E4-8E90-5340-A5D5-A5282441D24D}">
      <dgm:prSet phldrT="[Text]" custT="1"/>
      <dgm:spPr/>
      <dgm:t>
        <a:bodyPr/>
        <a:lstStyle/>
        <a:p>
          <a:r>
            <a:rPr lang="en-US" sz="2000" dirty="0"/>
            <a:t>CH</a:t>
          </a:r>
          <a:r>
            <a:rPr lang="en-US" sz="2000" baseline="-25000" dirty="0"/>
            <a:t>4</a:t>
          </a:r>
          <a:r>
            <a:rPr lang="en-US" sz="2000" dirty="0"/>
            <a:t> Hotspot Map</a:t>
          </a:r>
        </a:p>
      </dgm:t>
    </dgm:pt>
    <dgm:pt modelId="{37F38238-BFCA-B44D-B701-C60AC59EA06B}" type="parTrans" cxnId="{EE3D4D39-734A-FC49-BE37-6A0273F52405}">
      <dgm:prSet/>
      <dgm:spPr/>
      <dgm:t>
        <a:bodyPr/>
        <a:lstStyle/>
        <a:p>
          <a:endParaRPr lang="en-US"/>
        </a:p>
      </dgm:t>
    </dgm:pt>
    <dgm:pt modelId="{5D41F73E-3160-AD47-A540-FF1650035683}" type="sibTrans" cxnId="{EE3D4D39-734A-FC49-BE37-6A0273F52405}">
      <dgm:prSet/>
      <dgm:spPr/>
      <dgm:t>
        <a:bodyPr/>
        <a:lstStyle/>
        <a:p>
          <a:endParaRPr lang="en-US"/>
        </a:p>
      </dgm:t>
    </dgm:pt>
    <dgm:pt modelId="{1AB1E512-5490-7B4B-AB4D-748B7447E8A1}" type="pres">
      <dgm:prSet presAssocID="{F72A7B1F-A3F9-C246-B2F1-AA70118E16E0}" presName="Name0" presStyleCnt="0">
        <dgm:presLayoutVars>
          <dgm:dir/>
          <dgm:animLvl val="lvl"/>
          <dgm:resizeHandles val="exact"/>
        </dgm:presLayoutVars>
      </dgm:prSet>
      <dgm:spPr/>
    </dgm:pt>
    <dgm:pt modelId="{41EF4D9C-20D6-5A46-8C3E-080C184C000E}" type="pres">
      <dgm:prSet presAssocID="{FBCFEB09-A80F-5E4E-9812-D78CB76375D8}" presName="parTxOnly" presStyleLbl="node1" presStyleIdx="0" presStyleCnt="4">
        <dgm:presLayoutVars>
          <dgm:chMax val="0"/>
          <dgm:chPref val="0"/>
          <dgm:bulletEnabled val="1"/>
        </dgm:presLayoutVars>
      </dgm:prSet>
      <dgm:spPr/>
      <dgm:t>
        <a:bodyPr/>
        <a:lstStyle/>
        <a:p>
          <a:endParaRPr lang="en-US"/>
        </a:p>
      </dgm:t>
    </dgm:pt>
    <dgm:pt modelId="{E791E3FF-C3A7-F142-B717-92B4E3C96936}" type="pres">
      <dgm:prSet presAssocID="{D988AC06-CCA5-4147-BE56-C533ADB102A7}" presName="parTxOnlySpace" presStyleCnt="0"/>
      <dgm:spPr/>
    </dgm:pt>
    <dgm:pt modelId="{4FC3BD5D-5506-2A4F-8EB6-7690C7E2F930}" type="pres">
      <dgm:prSet presAssocID="{40A4698D-52EB-054F-9663-2FE076B3A375}" presName="parTxOnly" presStyleLbl="node1" presStyleIdx="1" presStyleCnt="4">
        <dgm:presLayoutVars>
          <dgm:chMax val="0"/>
          <dgm:chPref val="0"/>
          <dgm:bulletEnabled val="1"/>
        </dgm:presLayoutVars>
      </dgm:prSet>
      <dgm:spPr/>
      <dgm:t>
        <a:bodyPr/>
        <a:lstStyle/>
        <a:p>
          <a:endParaRPr lang="en-US"/>
        </a:p>
      </dgm:t>
    </dgm:pt>
    <dgm:pt modelId="{1C722160-F0C4-1B45-B61D-32E7E48CF013}" type="pres">
      <dgm:prSet presAssocID="{BF012FA7-0394-EA4F-9C18-0F8DBD1A97D1}" presName="parTxOnlySpace" presStyleCnt="0"/>
      <dgm:spPr/>
    </dgm:pt>
    <dgm:pt modelId="{3E377657-3281-7945-AB10-99713E909128}" type="pres">
      <dgm:prSet presAssocID="{FF0FC327-00C6-6C40-9AB6-CE3E4A694097}" presName="parTxOnly" presStyleLbl="node1" presStyleIdx="2" presStyleCnt="4">
        <dgm:presLayoutVars>
          <dgm:chMax val="0"/>
          <dgm:chPref val="0"/>
          <dgm:bulletEnabled val="1"/>
        </dgm:presLayoutVars>
      </dgm:prSet>
      <dgm:spPr/>
      <dgm:t>
        <a:bodyPr/>
        <a:lstStyle/>
        <a:p>
          <a:endParaRPr lang="en-US"/>
        </a:p>
      </dgm:t>
    </dgm:pt>
    <dgm:pt modelId="{A566DCA8-DEB4-8542-A363-BA7B453C9E4C}" type="pres">
      <dgm:prSet presAssocID="{B3226DB1-BEC9-0149-AC7C-B0484C037BA6}" presName="parTxOnlySpace" presStyleCnt="0"/>
      <dgm:spPr/>
    </dgm:pt>
    <dgm:pt modelId="{364C9F94-AB1C-A04B-850A-D3E8630F5201}" type="pres">
      <dgm:prSet presAssocID="{ACC967E4-8E90-5340-A5D5-A5282441D24D}" presName="parTxOnly" presStyleLbl="node1" presStyleIdx="3" presStyleCnt="4">
        <dgm:presLayoutVars>
          <dgm:chMax val="0"/>
          <dgm:chPref val="0"/>
          <dgm:bulletEnabled val="1"/>
        </dgm:presLayoutVars>
      </dgm:prSet>
      <dgm:spPr/>
      <dgm:t>
        <a:bodyPr/>
        <a:lstStyle/>
        <a:p>
          <a:endParaRPr lang="en-US"/>
        </a:p>
      </dgm:t>
    </dgm:pt>
  </dgm:ptLst>
  <dgm:cxnLst>
    <dgm:cxn modelId="{05AE7E42-2C80-B249-A850-50AFCE2FA947}" srcId="{F72A7B1F-A3F9-C246-B2F1-AA70118E16E0}" destId="{FF0FC327-00C6-6C40-9AB6-CE3E4A694097}" srcOrd="2" destOrd="0" parTransId="{C2A04631-3E3A-5248-A74C-E1BAFAF4CD5D}" sibTransId="{B3226DB1-BEC9-0149-AC7C-B0484C037BA6}"/>
    <dgm:cxn modelId="{23422F5B-D33A-0849-ABE6-3F3BC9F6B3F0}" type="presOf" srcId="{F72A7B1F-A3F9-C246-B2F1-AA70118E16E0}" destId="{1AB1E512-5490-7B4B-AB4D-748B7447E8A1}" srcOrd="0" destOrd="0" presId="urn:microsoft.com/office/officeart/2005/8/layout/chevron1"/>
    <dgm:cxn modelId="{68F2C77B-D16F-BF4A-A1C6-B0341CF57A97}" type="presOf" srcId="{FBCFEB09-A80F-5E4E-9812-D78CB76375D8}" destId="{41EF4D9C-20D6-5A46-8C3E-080C184C000E}" srcOrd="0" destOrd="0" presId="urn:microsoft.com/office/officeart/2005/8/layout/chevron1"/>
    <dgm:cxn modelId="{B33C2EB0-C273-8B4F-AFE4-45B2F2DDF001}" type="presOf" srcId="{40A4698D-52EB-054F-9663-2FE076B3A375}" destId="{4FC3BD5D-5506-2A4F-8EB6-7690C7E2F930}" srcOrd="0" destOrd="0" presId="urn:microsoft.com/office/officeart/2005/8/layout/chevron1"/>
    <dgm:cxn modelId="{EE3D4D39-734A-FC49-BE37-6A0273F52405}" srcId="{F72A7B1F-A3F9-C246-B2F1-AA70118E16E0}" destId="{ACC967E4-8E90-5340-A5D5-A5282441D24D}" srcOrd="3" destOrd="0" parTransId="{37F38238-BFCA-B44D-B701-C60AC59EA06B}" sibTransId="{5D41F73E-3160-AD47-A540-FF1650035683}"/>
    <dgm:cxn modelId="{78ED27B5-D8F8-194F-A770-003DAF54D81F}" type="presOf" srcId="{FF0FC327-00C6-6C40-9AB6-CE3E4A694097}" destId="{3E377657-3281-7945-AB10-99713E909128}" srcOrd="0" destOrd="0" presId="urn:microsoft.com/office/officeart/2005/8/layout/chevron1"/>
    <dgm:cxn modelId="{388227A4-43A9-2B41-95C4-83FDE25F4BA3}" srcId="{F72A7B1F-A3F9-C246-B2F1-AA70118E16E0}" destId="{FBCFEB09-A80F-5E4E-9812-D78CB76375D8}" srcOrd="0" destOrd="0" parTransId="{1F0AAB76-5304-F74F-8916-A94926F5021C}" sibTransId="{D988AC06-CCA5-4147-BE56-C533ADB102A7}"/>
    <dgm:cxn modelId="{C043EAE7-52DE-C746-893D-820898F83D02}" type="presOf" srcId="{ACC967E4-8E90-5340-A5D5-A5282441D24D}" destId="{364C9F94-AB1C-A04B-850A-D3E8630F5201}" srcOrd="0" destOrd="0" presId="urn:microsoft.com/office/officeart/2005/8/layout/chevron1"/>
    <dgm:cxn modelId="{01F7EEF2-D0FC-914D-9C65-FD6A1004CC8E}" srcId="{F72A7B1F-A3F9-C246-B2F1-AA70118E16E0}" destId="{40A4698D-52EB-054F-9663-2FE076B3A375}" srcOrd="1" destOrd="0" parTransId="{08411978-C210-FB4A-A9E6-FDD661AAC148}" sibTransId="{BF012FA7-0394-EA4F-9C18-0F8DBD1A97D1}"/>
    <dgm:cxn modelId="{A22FABBA-3D29-BC47-9AA9-AC1C6DC5A844}" type="presParOf" srcId="{1AB1E512-5490-7B4B-AB4D-748B7447E8A1}" destId="{41EF4D9C-20D6-5A46-8C3E-080C184C000E}" srcOrd="0" destOrd="0" presId="urn:microsoft.com/office/officeart/2005/8/layout/chevron1"/>
    <dgm:cxn modelId="{6CF81755-7300-084F-81D7-3574ECD9657D}" type="presParOf" srcId="{1AB1E512-5490-7B4B-AB4D-748B7447E8A1}" destId="{E791E3FF-C3A7-F142-B717-92B4E3C96936}" srcOrd="1" destOrd="0" presId="urn:microsoft.com/office/officeart/2005/8/layout/chevron1"/>
    <dgm:cxn modelId="{5E84DD21-CD7A-9D4E-97F5-59B614286391}" type="presParOf" srcId="{1AB1E512-5490-7B4B-AB4D-748B7447E8A1}" destId="{4FC3BD5D-5506-2A4F-8EB6-7690C7E2F930}" srcOrd="2" destOrd="0" presId="urn:microsoft.com/office/officeart/2005/8/layout/chevron1"/>
    <dgm:cxn modelId="{AD4FB8AB-0CB1-3D43-94F5-5B35EF41156D}" type="presParOf" srcId="{1AB1E512-5490-7B4B-AB4D-748B7447E8A1}" destId="{1C722160-F0C4-1B45-B61D-32E7E48CF013}" srcOrd="3" destOrd="0" presId="urn:microsoft.com/office/officeart/2005/8/layout/chevron1"/>
    <dgm:cxn modelId="{6A2C7DB7-DC62-FB42-8B96-D3DC92A34884}" type="presParOf" srcId="{1AB1E512-5490-7B4B-AB4D-748B7447E8A1}" destId="{3E377657-3281-7945-AB10-99713E909128}" srcOrd="4" destOrd="0" presId="urn:microsoft.com/office/officeart/2005/8/layout/chevron1"/>
    <dgm:cxn modelId="{91200B35-93A3-A54F-B3A6-219FDC46FB86}" type="presParOf" srcId="{1AB1E512-5490-7B4B-AB4D-748B7447E8A1}" destId="{A566DCA8-DEB4-8542-A363-BA7B453C9E4C}" srcOrd="5" destOrd="0" presId="urn:microsoft.com/office/officeart/2005/8/layout/chevron1"/>
    <dgm:cxn modelId="{88CB957A-3A70-114B-B1AE-185490E4850F}" type="presParOf" srcId="{1AB1E512-5490-7B4B-AB4D-748B7447E8A1}" destId="{364C9F94-AB1C-A04B-850A-D3E8630F520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72A7B1F-A3F9-C246-B2F1-AA70118E16E0}" type="doc">
      <dgm:prSet loTypeId="urn:microsoft.com/office/officeart/2005/8/layout/chevron1" loCatId="" qsTypeId="urn:microsoft.com/office/officeart/2005/8/quickstyle/simple4" qsCatId="simple" csTypeId="urn:microsoft.com/office/officeart/2005/8/colors/accent1_2" csCatId="accent1" phldr="1"/>
      <dgm:spPr/>
    </dgm:pt>
    <dgm:pt modelId="{FBCFEB09-A80F-5E4E-9812-D78CB76375D8}">
      <dgm:prSet phldrT="[Text]" custT="1"/>
      <dgm:spPr>
        <a:solidFill>
          <a:schemeClr val="accent1"/>
        </a:solidFill>
      </dgm:spPr>
      <dgm:t>
        <a:bodyPr/>
        <a:lstStyle/>
        <a:p>
          <a:r>
            <a:rPr lang="en-US" sz="2000" b="0" dirty="0"/>
            <a:t>AJAX CH</a:t>
          </a:r>
          <a:r>
            <a:rPr lang="en-US" sz="2000" b="0" baseline="-25000" dirty="0"/>
            <a:t>4</a:t>
          </a:r>
          <a:r>
            <a:rPr lang="en-US" sz="2000" b="0" dirty="0"/>
            <a:t> Flight Data</a:t>
          </a:r>
        </a:p>
      </dgm:t>
    </dgm:pt>
    <dgm:pt modelId="{1F0AAB76-5304-F74F-8916-A94926F5021C}" type="parTrans" cxnId="{388227A4-43A9-2B41-95C4-83FDE25F4BA3}">
      <dgm:prSet/>
      <dgm:spPr/>
      <dgm:t>
        <a:bodyPr/>
        <a:lstStyle/>
        <a:p>
          <a:endParaRPr lang="en-US"/>
        </a:p>
      </dgm:t>
    </dgm:pt>
    <dgm:pt modelId="{D988AC06-CCA5-4147-BE56-C533ADB102A7}" type="sibTrans" cxnId="{388227A4-43A9-2B41-95C4-83FDE25F4BA3}">
      <dgm:prSet/>
      <dgm:spPr/>
      <dgm:t>
        <a:bodyPr/>
        <a:lstStyle/>
        <a:p>
          <a:endParaRPr lang="en-US"/>
        </a:p>
      </dgm:t>
    </dgm:pt>
    <dgm:pt modelId="{40A4698D-52EB-054F-9663-2FE076B3A375}">
      <dgm:prSet phldrT="[Text]" custT="1"/>
      <dgm:spPr>
        <a:solidFill>
          <a:schemeClr val="accent1"/>
        </a:solidFill>
      </dgm:spPr>
      <dgm:t>
        <a:bodyPr/>
        <a:lstStyle/>
        <a:p>
          <a:r>
            <a:rPr lang="en-US" sz="2000" b="0" dirty="0"/>
            <a:t>Determine PBL for each flight</a:t>
          </a:r>
        </a:p>
      </dgm:t>
    </dgm:pt>
    <dgm:pt modelId="{08411978-C210-FB4A-A9E6-FDD661AAC148}" type="parTrans" cxnId="{01F7EEF2-D0FC-914D-9C65-FD6A1004CC8E}">
      <dgm:prSet/>
      <dgm:spPr/>
      <dgm:t>
        <a:bodyPr/>
        <a:lstStyle/>
        <a:p>
          <a:endParaRPr lang="en-US"/>
        </a:p>
      </dgm:t>
    </dgm:pt>
    <dgm:pt modelId="{BF012FA7-0394-EA4F-9C18-0F8DBD1A97D1}" type="sibTrans" cxnId="{01F7EEF2-D0FC-914D-9C65-FD6A1004CC8E}">
      <dgm:prSet/>
      <dgm:spPr/>
      <dgm:t>
        <a:bodyPr/>
        <a:lstStyle/>
        <a:p>
          <a:endParaRPr lang="en-US"/>
        </a:p>
      </dgm:t>
    </dgm:pt>
    <dgm:pt modelId="{FF0FC327-00C6-6C40-9AB6-CE3E4A694097}">
      <dgm:prSet phldrT="[Text]" custT="1"/>
      <dgm:spPr/>
      <dgm:t>
        <a:bodyPr/>
        <a:lstStyle/>
        <a:p>
          <a:r>
            <a:rPr lang="en-US" sz="2000" dirty="0"/>
            <a:t>Normalize CH</a:t>
          </a:r>
          <a:r>
            <a:rPr lang="en-US" sz="2000" baseline="-25000" dirty="0"/>
            <a:t>4</a:t>
          </a:r>
          <a:r>
            <a:rPr lang="en-US" sz="2000" baseline="0" dirty="0"/>
            <a:t> levels</a:t>
          </a:r>
          <a:endParaRPr lang="en-US" sz="2000" dirty="0"/>
        </a:p>
      </dgm:t>
    </dgm:pt>
    <dgm:pt modelId="{C2A04631-3E3A-5248-A74C-E1BAFAF4CD5D}" type="parTrans" cxnId="{05AE7E42-2C80-B249-A850-50AFCE2FA947}">
      <dgm:prSet/>
      <dgm:spPr/>
      <dgm:t>
        <a:bodyPr/>
        <a:lstStyle/>
        <a:p>
          <a:endParaRPr lang="en-US"/>
        </a:p>
      </dgm:t>
    </dgm:pt>
    <dgm:pt modelId="{B3226DB1-BEC9-0149-AC7C-B0484C037BA6}" type="sibTrans" cxnId="{05AE7E42-2C80-B249-A850-50AFCE2FA947}">
      <dgm:prSet/>
      <dgm:spPr/>
      <dgm:t>
        <a:bodyPr/>
        <a:lstStyle/>
        <a:p>
          <a:endParaRPr lang="en-US"/>
        </a:p>
      </dgm:t>
    </dgm:pt>
    <dgm:pt modelId="{ACC967E4-8E90-5340-A5D5-A5282441D24D}">
      <dgm:prSet phldrT="[Text]" custT="1"/>
      <dgm:spPr>
        <a:solidFill>
          <a:srgbClr val="C15442"/>
        </a:solidFill>
      </dgm:spPr>
      <dgm:t>
        <a:bodyPr/>
        <a:lstStyle/>
        <a:p>
          <a:r>
            <a:rPr lang="en-US" sz="2000" b="1" dirty="0"/>
            <a:t>CH</a:t>
          </a:r>
          <a:r>
            <a:rPr lang="en-US" sz="2000" b="1" baseline="-25000" dirty="0"/>
            <a:t>4</a:t>
          </a:r>
          <a:r>
            <a:rPr lang="en-US" sz="2000" b="1" dirty="0"/>
            <a:t> Hotspot Map</a:t>
          </a:r>
        </a:p>
      </dgm:t>
    </dgm:pt>
    <dgm:pt modelId="{37F38238-BFCA-B44D-B701-C60AC59EA06B}" type="parTrans" cxnId="{EE3D4D39-734A-FC49-BE37-6A0273F52405}">
      <dgm:prSet/>
      <dgm:spPr/>
      <dgm:t>
        <a:bodyPr/>
        <a:lstStyle/>
        <a:p>
          <a:endParaRPr lang="en-US"/>
        </a:p>
      </dgm:t>
    </dgm:pt>
    <dgm:pt modelId="{5D41F73E-3160-AD47-A540-FF1650035683}" type="sibTrans" cxnId="{EE3D4D39-734A-FC49-BE37-6A0273F52405}">
      <dgm:prSet/>
      <dgm:spPr/>
      <dgm:t>
        <a:bodyPr/>
        <a:lstStyle/>
        <a:p>
          <a:endParaRPr lang="en-US"/>
        </a:p>
      </dgm:t>
    </dgm:pt>
    <dgm:pt modelId="{1AB1E512-5490-7B4B-AB4D-748B7447E8A1}" type="pres">
      <dgm:prSet presAssocID="{F72A7B1F-A3F9-C246-B2F1-AA70118E16E0}" presName="Name0" presStyleCnt="0">
        <dgm:presLayoutVars>
          <dgm:dir/>
          <dgm:animLvl val="lvl"/>
          <dgm:resizeHandles val="exact"/>
        </dgm:presLayoutVars>
      </dgm:prSet>
      <dgm:spPr/>
    </dgm:pt>
    <dgm:pt modelId="{41EF4D9C-20D6-5A46-8C3E-080C184C000E}" type="pres">
      <dgm:prSet presAssocID="{FBCFEB09-A80F-5E4E-9812-D78CB76375D8}" presName="parTxOnly" presStyleLbl="node1" presStyleIdx="0" presStyleCnt="4">
        <dgm:presLayoutVars>
          <dgm:chMax val="0"/>
          <dgm:chPref val="0"/>
          <dgm:bulletEnabled val="1"/>
        </dgm:presLayoutVars>
      </dgm:prSet>
      <dgm:spPr/>
      <dgm:t>
        <a:bodyPr/>
        <a:lstStyle/>
        <a:p>
          <a:endParaRPr lang="en-US"/>
        </a:p>
      </dgm:t>
    </dgm:pt>
    <dgm:pt modelId="{E791E3FF-C3A7-F142-B717-92B4E3C96936}" type="pres">
      <dgm:prSet presAssocID="{D988AC06-CCA5-4147-BE56-C533ADB102A7}" presName="parTxOnlySpace" presStyleCnt="0"/>
      <dgm:spPr/>
    </dgm:pt>
    <dgm:pt modelId="{4FC3BD5D-5506-2A4F-8EB6-7690C7E2F930}" type="pres">
      <dgm:prSet presAssocID="{40A4698D-52EB-054F-9663-2FE076B3A375}" presName="parTxOnly" presStyleLbl="node1" presStyleIdx="1" presStyleCnt="4">
        <dgm:presLayoutVars>
          <dgm:chMax val="0"/>
          <dgm:chPref val="0"/>
          <dgm:bulletEnabled val="1"/>
        </dgm:presLayoutVars>
      </dgm:prSet>
      <dgm:spPr/>
      <dgm:t>
        <a:bodyPr/>
        <a:lstStyle/>
        <a:p>
          <a:endParaRPr lang="en-US"/>
        </a:p>
      </dgm:t>
    </dgm:pt>
    <dgm:pt modelId="{1C722160-F0C4-1B45-B61D-32E7E48CF013}" type="pres">
      <dgm:prSet presAssocID="{BF012FA7-0394-EA4F-9C18-0F8DBD1A97D1}" presName="parTxOnlySpace" presStyleCnt="0"/>
      <dgm:spPr/>
    </dgm:pt>
    <dgm:pt modelId="{3E377657-3281-7945-AB10-99713E909128}" type="pres">
      <dgm:prSet presAssocID="{FF0FC327-00C6-6C40-9AB6-CE3E4A694097}" presName="parTxOnly" presStyleLbl="node1" presStyleIdx="2" presStyleCnt="4">
        <dgm:presLayoutVars>
          <dgm:chMax val="0"/>
          <dgm:chPref val="0"/>
          <dgm:bulletEnabled val="1"/>
        </dgm:presLayoutVars>
      </dgm:prSet>
      <dgm:spPr/>
      <dgm:t>
        <a:bodyPr/>
        <a:lstStyle/>
        <a:p>
          <a:endParaRPr lang="en-US"/>
        </a:p>
      </dgm:t>
    </dgm:pt>
    <dgm:pt modelId="{A566DCA8-DEB4-8542-A363-BA7B453C9E4C}" type="pres">
      <dgm:prSet presAssocID="{B3226DB1-BEC9-0149-AC7C-B0484C037BA6}" presName="parTxOnlySpace" presStyleCnt="0"/>
      <dgm:spPr/>
    </dgm:pt>
    <dgm:pt modelId="{364C9F94-AB1C-A04B-850A-D3E8630F5201}" type="pres">
      <dgm:prSet presAssocID="{ACC967E4-8E90-5340-A5D5-A5282441D24D}" presName="parTxOnly" presStyleLbl="node1" presStyleIdx="3" presStyleCnt="4">
        <dgm:presLayoutVars>
          <dgm:chMax val="0"/>
          <dgm:chPref val="0"/>
          <dgm:bulletEnabled val="1"/>
        </dgm:presLayoutVars>
      </dgm:prSet>
      <dgm:spPr/>
      <dgm:t>
        <a:bodyPr/>
        <a:lstStyle/>
        <a:p>
          <a:endParaRPr lang="en-US"/>
        </a:p>
      </dgm:t>
    </dgm:pt>
  </dgm:ptLst>
  <dgm:cxnLst>
    <dgm:cxn modelId="{05AE7E42-2C80-B249-A850-50AFCE2FA947}" srcId="{F72A7B1F-A3F9-C246-B2F1-AA70118E16E0}" destId="{FF0FC327-00C6-6C40-9AB6-CE3E4A694097}" srcOrd="2" destOrd="0" parTransId="{C2A04631-3E3A-5248-A74C-E1BAFAF4CD5D}" sibTransId="{B3226DB1-BEC9-0149-AC7C-B0484C037BA6}"/>
    <dgm:cxn modelId="{8AE75017-F9CD-3846-9B5F-5C6F3CDDD516}" type="presOf" srcId="{FBCFEB09-A80F-5E4E-9812-D78CB76375D8}" destId="{41EF4D9C-20D6-5A46-8C3E-080C184C000E}" srcOrd="0" destOrd="0" presId="urn:microsoft.com/office/officeart/2005/8/layout/chevron1"/>
    <dgm:cxn modelId="{BC7D76B7-D6CF-9E4F-929A-FA0361FA88F0}" type="presOf" srcId="{FF0FC327-00C6-6C40-9AB6-CE3E4A694097}" destId="{3E377657-3281-7945-AB10-99713E909128}" srcOrd="0" destOrd="0" presId="urn:microsoft.com/office/officeart/2005/8/layout/chevron1"/>
    <dgm:cxn modelId="{EE3D4D39-734A-FC49-BE37-6A0273F52405}" srcId="{F72A7B1F-A3F9-C246-B2F1-AA70118E16E0}" destId="{ACC967E4-8E90-5340-A5D5-A5282441D24D}" srcOrd="3" destOrd="0" parTransId="{37F38238-BFCA-B44D-B701-C60AC59EA06B}" sibTransId="{5D41F73E-3160-AD47-A540-FF1650035683}"/>
    <dgm:cxn modelId="{405BCE4A-1D85-EF47-9E29-C4F57D20ACFB}" type="presOf" srcId="{ACC967E4-8E90-5340-A5D5-A5282441D24D}" destId="{364C9F94-AB1C-A04B-850A-D3E8630F5201}" srcOrd="0" destOrd="0" presId="urn:microsoft.com/office/officeart/2005/8/layout/chevron1"/>
    <dgm:cxn modelId="{388227A4-43A9-2B41-95C4-83FDE25F4BA3}" srcId="{F72A7B1F-A3F9-C246-B2F1-AA70118E16E0}" destId="{FBCFEB09-A80F-5E4E-9812-D78CB76375D8}" srcOrd="0" destOrd="0" parTransId="{1F0AAB76-5304-F74F-8916-A94926F5021C}" sibTransId="{D988AC06-CCA5-4147-BE56-C533ADB102A7}"/>
    <dgm:cxn modelId="{8804A128-348B-294F-8AAE-FF960A2DCD67}" type="presOf" srcId="{F72A7B1F-A3F9-C246-B2F1-AA70118E16E0}" destId="{1AB1E512-5490-7B4B-AB4D-748B7447E8A1}" srcOrd="0" destOrd="0" presId="urn:microsoft.com/office/officeart/2005/8/layout/chevron1"/>
    <dgm:cxn modelId="{A0BD27F2-67BE-3A41-B3E1-25EACC9B68F6}" type="presOf" srcId="{40A4698D-52EB-054F-9663-2FE076B3A375}" destId="{4FC3BD5D-5506-2A4F-8EB6-7690C7E2F930}" srcOrd="0" destOrd="0" presId="urn:microsoft.com/office/officeart/2005/8/layout/chevron1"/>
    <dgm:cxn modelId="{01F7EEF2-D0FC-914D-9C65-FD6A1004CC8E}" srcId="{F72A7B1F-A3F9-C246-B2F1-AA70118E16E0}" destId="{40A4698D-52EB-054F-9663-2FE076B3A375}" srcOrd="1" destOrd="0" parTransId="{08411978-C210-FB4A-A9E6-FDD661AAC148}" sibTransId="{BF012FA7-0394-EA4F-9C18-0F8DBD1A97D1}"/>
    <dgm:cxn modelId="{EF94C00E-9E39-0947-84F1-A0FAB35E6EFE}" type="presParOf" srcId="{1AB1E512-5490-7B4B-AB4D-748B7447E8A1}" destId="{41EF4D9C-20D6-5A46-8C3E-080C184C000E}" srcOrd="0" destOrd="0" presId="urn:microsoft.com/office/officeart/2005/8/layout/chevron1"/>
    <dgm:cxn modelId="{E5F01217-9845-614C-BF43-EDEEA870490D}" type="presParOf" srcId="{1AB1E512-5490-7B4B-AB4D-748B7447E8A1}" destId="{E791E3FF-C3A7-F142-B717-92B4E3C96936}" srcOrd="1" destOrd="0" presId="urn:microsoft.com/office/officeart/2005/8/layout/chevron1"/>
    <dgm:cxn modelId="{6B08B5DA-DADA-3840-9002-D4A3AA1789DE}" type="presParOf" srcId="{1AB1E512-5490-7B4B-AB4D-748B7447E8A1}" destId="{4FC3BD5D-5506-2A4F-8EB6-7690C7E2F930}" srcOrd="2" destOrd="0" presId="urn:microsoft.com/office/officeart/2005/8/layout/chevron1"/>
    <dgm:cxn modelId="{CEAA5FD2-7190-C14F-B31A-1FC6B9B78688}" type="presParOf" srcId="{1AB1E512-5490-7B4B-AB4D-748B7447E8A1}" destId="{1C722160-F0C4-1B45-B61D-32E7E48CF013}" srcOrd="3" destOrd="0" presId="urn:microsoft.com/office/officeart/2005/8/layout/chevron1"/>
    <dgm:cxn modelId="{9FC292CC-77B6-B24F-8904-8A87B399A9A8}" type="presParOf" srcId="{1AB1E512-5490-7B4B-AB4D-748B7447E8A1}" destId="{3E377657-3281-7945-AB10-99713E909128}" srcOrd="4" destOrd="0" presId="urn:microsoft.com/office/officeart/2005/8/layout/chevron1"/>
    <dgm:cxn modelId="{3B202D73-640C-1642-98E2-6714A92A5323}" type="presParOf" srcId="{1AB1E512-5490-7B4B-AB4D-748B7447E8A1}" destId="{A566DCA8-DEB4-8542-A363-BA7B453C9E4C}" srcOrd="5" destOrd="0" presId="urn:microsoft.com/office/officeart/2005/8/layout/chevron1"/>
    <dgm:cxn modelId="{3E9A40B4-46F3-0F45-A40E-2D21620975B6}" type="presParOf" srcId="{1AB1E512-5490-7B4B-AB4D-748B7447E8A1}" destId="{364C9F94-AB1C-A04B-850A-D3E8630F5201}"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9/7/2016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Hi, I’m Maya </a:t>
            </a:r>
            <a:r>
              <a:rPr lang="en-US" sz="1200" kern="1200" dirty="0" err="1">
                <a:solidFill>
                  <a:schemeClr val="tx1"/>
                </a:solidFill>
                <a:effectLst/>
                <a:latin typeface="+mn-lt"/>
                <a:ea typeface="+mn-ea"/>
                <a:cs typeface="+mn-cs"/>
              </a:rPr>
              <a:t>Midzik</a:t>
            </a:r>
            <a:r>
              <a:rPr lang="en-US" sz="1200" kern="1200" dirty="0">
                <a:solidFill>
                  <a:schemeClr val="tx1"/>
                </a:solidFill>
                <a:effectLst/>
                <a:latin typeface="+mn-lt"/>
                <a:ea typeface="+mn-ea"/>
                <a:cs typeface="+mn-cs"/>
              </a:rPr>
              <a:t>, and I’m a graduate of Yale University, where I studied Geology and Geophysics</a:t>
            </a:r>
          </a:p>
          <a:p>
            <a:pPr lvl="1"/>
            <a:r>
              <a:rPr lang="en-US" sz="1200" kern="1200" dirty="0">
                <a:solidFill>
                  <a:schemeClr val="tx1"/>
                </a:solidFill>
                <a:effectLst/>
                <a:latin typeface="+mn-lt"/>
                <a:ea typeface="+mn-ea"/>
                <a:cs typeface="+mn-cs"/>
              </a:rPr>
              <a:t>Hi, I’m </a:t>
            </a:r>
            <a:r>
              <a:rPr lang="en-US" sz="1200" kern="1200" dirty="0" err="1">
                <a:solidFill>
                  <a:schemeClr val="tx1"/>
                </a:solidFill>
                <a:effectLst/>
                <a:latin typeface="+mn-lt"/>
                <a:ea typeface="+mn-ea"/>
                <a:cs typeface="+mn-cs"/>
              </a:rPr>
              <a:t>Garima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Raheja</a:t>
            </a:r>
            <a:r>
              <a:rPr lang="en-US" sz="1200" kern="1200" dirty="0">
                <a:solidFill>
                  <a:schemeClr val="tx1"/>
                </a:solidFill>
                <a:effectLst/>
                <a:latin typeface="+mn-lt"/>
                <a:ea typeface="+mn-ea"/>
                <a:cs typeface="+mn-cs"/>
              </a:rPr>
              <a:t>- I’m a rising sophomore at UC Berkley studying Civil Engineering</a:t>
            </a:r>
          </a:p>
          <a:p>
            <a:pPr lvl="1"/>
            <a:r>
              <a:rPr lang="en-US" sz="1200" kern="1200" dirty="0">
                <a:solidFill>
                  <a:schemeClr val="tx1"/>
                </a:solidFill>
                <a:effectLst/>
                <a:latin typeface="+mn-lt"/>
                <a:ea typeface="+mn-ea"/>
                <a:cs typeface="+mn-cs"/>
              </a:rPr>
              <a:t>Hi, I’m Joey Abbate- I’m a rising senior at DePaul University, studying </a:t>
            </a:r>
            <a:r>
              <a:rPr lang="en-US" sz="1200" kern="1200" dirty="0" smtClean="0">
                <a:solidFill>
                  <a:schemeClr val="tx1"/>
                </a:solidFill>
                <a:effectLst/>
                <a:latin typeface="+mn-lt"/>
                <a:ea typeface="+mn-ea"/>
                <a:cs typeface="+mn-cs"/>
              </a:rPr>
              <a:t>Environmental Studies</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And we’re the San Francisco Health and Air Quality team.  We’re here to talk about how aircraft observations can help improve methane monitoring in the San Francisco Bay Area</a:t>
            </a:r>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rtl="0" fontAlgn="base"/>
            <a:r>
              <a:rPr lang="en-US" sz="1200" b="0" i="0" u="none" strike="noStrike" kern="1200" dirty="0" smtClean="0">
                <a:solidFill>
                  <a:schemeClr val="tx1"/>
                </a:solidFill>
                <a:effectLst/>
                <a:latin typeface="+mn-lt"/>
                <a:ea typeface="+mn-ea"/>
                <a:cs typeface="+mn-cs"/>
              </a:rPr>
              <a:t>Which basically means that to estimate the emissions, say, for a dairy, you would take the number of cows in that dairy, and multiply it by the average methane produced by a cow in its lifetime, to get the total emissions for the area. And you’d repeat this for all the dairies and all the other emissions sources, like landfills and wastewater plants, </a:t>
            </a:r>
            <a:r>
              <a:rPr lang="en-US" sz="1200" b="0" i="0" u="none" strike="noStrike" kern="1200" dirty="0" err="1" smtClean="0">
                <a:solidFill>
                  <a:schemeClr val="tx1"/>
                </a:solidFill>
                <a:effectLst/>
                <a:latin typeface="+mn-lt"/>
                <a:ea typeface="+mn-ea"/>
                <a:cs typeface="+mn-cs"/>
              </a:rPr>
              <a:t>kinda</a:t>
            </a:r>
            <a:r>
              <a:rPr lang="en-US" sz="1200" b="0" i="0" u="none" strike="noStrike" kern="1200" dirty="0" smtClean="0">
                <a:solidFill>
                  <a:schemeClr val="tx1"/>
                </a:solidFill>
                <a:effectLst/>
                <a:latin typeface="+mn-lt"/>
                <a:ea typeface="+mn-ea"/>
                <a:cs typeface="+mn-cs"/>
              </a:rPr>
              <a:t> like creating an “inventory” for all the possible sources of methane.</a:t>
            </a:r>
          </a:p>
          <a:p>
            <a:pPr lvl="1" algn="l"/>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4071883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u="none" strike="noStrike" kern="1200" dirty="0" smtClean="0">
                <a:solidFill>
                  <a:schemeClr val="tx1"/>
                </a:solidFill>
                <a:effectLst/>
                <a:latin typeface="+mn-lt"/>
                <a:ea typeface="+mn-ea"/>
                <a:cs typeface="+mn-cs"/>
              </a:rPr>
              <a:t>This is what the BAAQMD regional bottom-up methane inventory looks like.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4071883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However, we must keep in mind that this emissions inventory, although comprehensive and well researched, is only an estimate. It’s based on estimates of exact numbers of sources, and the “emissions per source” comes from national averages.  </a:t>
            </a: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There’s reason to believe that all is not as it seems: a study by Dr. Marc Fischer and Dr. David Fairley at the Lawrence Berkeley National Labs claimed that “top-down estimates of methane correspond to reasonably a constant factor of 1.5 to 2.0 times larger than the BAAQMD methane emissions inventory.” </a:t>
            </a:r>
          </a:p>
          <a:p>
            <a:pPr lvl="2"/>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4071883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u="none" strike="noStrike" kern="1200" baseline="0" dirty="0" smtClean="0">
                <a:solidFill>
                  <a:schemeClr val="tx1"/>
                </a:solidFill>
                <a:effectLst/>
                <a:latin typeface="+mn-lt"/>
                <a:ea typeface="+mn-ea"/>
                <a:cs typeface="+mn-cs"/>
              </a:rPr>
              <a:t>S</a:t>
            </a:r>
            <a:r>
              <a:rPr lang="en-US" sz="1200" b="0" i="0" u="none" strike="noStrike" kern="1200" dirty="0" smtClean="0">
                <a:solidFill>
                  <a:schemeClr val="tx1"/>
                </a:solidFill>
                <a:effectLst/>
                <a:latin typeface="+mn-lt"/>
                <a:ea typeface="+mn-ea"/>
                <a:cs typeface="+mn-cs"/>
              </a:rPr>
              <a:t>o, anytime we say “top-down,” it means that it’s coming from some sort of measurement, and anytime we say “bottom-up,” it means that it’s a cow times methane per cow type of estimate.</a:t>
            </a:r>
          </a:p>
          <a:p>
            <a:pPr lvl="0"/>
            <a:endParaRPr lang="en-US" sz="1200" b="0" i="0" u="none" strike="noStrike" kern="1200" dirty="0" smtClean="0">
              <a:solidFill>
                <a:schemeClr val="tx1"/>
              </a:solidFill>
              <a:effectLst/>
              <a:latin typeface="+mn-lt"/>
              <a:ea typeface="+mn-ea"/>
              <a:cs typeface="+mn-cs"/>
            </a:endParaRPr>
          </a:p>
          <a:p>
            <a:pPr lvl="0"/>
            <a:r>
              <a:rPr lang="en-US" sz="1200" b="0" i="0" u="none" strike="noStrike" kern="1200" dirty="0" smtClean="0">
                <a:solidFill>
                  <a:schemeClr val="tx1"/>
                </a:solidFill>
                <a:effectLst/>
                <a:latin typeface="+mn-lt"/>
                <a:ea typeface="+mn-ea"/>
                <a:cs typeface="+mn-cs"/>
              </a:rPr>
              <a:t>There could be many reasons for this-- perhaps the bottom-up emissions estimates are skewed, perhaps the top-down estimates are flawed, or perhaps we have a fundamental misunderstanding in how methane works. </a:t>
            </a:r>
          </a:p>
          <a:p>
            <a:pPr lvl="0"/>
            <a:endParaRPr lang="en-US" sz="1200" b="0" i="0" u="none" strike="noStrike" kern="1200" dirty="0" smtClean="0">
              <a:solidFill>
                <a:schemeClr val="tx1"/>
              </a:solidFill>
              <a:effectLst/>
              <a:latin typeface="+mn-lt"/>
              <a:ea typeface="+mn-ea"/>
              <a:cs typeface="+mn-cs"/>
            </a:endParaRPr>
          </a:p>
          <a:p>
            <a:pPr lvl="0"/>
            <a:r>
              <a:rPr lang="en-US" sz="1200" b="0" i="0" u="none" strike="noStrike" kern="1200" dirty="0" smtClean="0">
                <a:solidFill>
                  <a:schemeClr val="tx1"/>
                </a:solidFill>
                <a:effectLst/>
                <a:latin typeface="+mn-lt"/>
                <a:ea typeface="+mn-ea"/>
                <a:cs typeface="+mn-cs"/>
              </a:rPr>
              <a:t>We need to find out how much methane is actually over the Bay Area, and if we want to decrease methane emissions, we need to figure out who the major culprits area, who the biggest polluters are. Is animal agriculture the biggest source of methane emissions? Should we be regulating refineries more, or is that just small potatoes?</a:t>
            </a:r>
          </a:p>
          <a:p>
            <a:pPr lvl="1" rtl="0" fontAlgn="base"/>
            <a:endParaRPr lang="en-US" sz="1200" b="0" i="0" u="none" strike="noStrike" kern="1200" dirty="0" smtClean="0">
              <a:solidFill>
                <a:schemeClr val="tx1"/>
              </a:solidFill>
              <a:effectLst/>
              <a:latin typeface="+mn-lt"/>
              <a:ea typeface="+mn-ea"/>
              <a:cs typeface="+mn-cs"/>
            </a:endParaRPr>
          </a:p>
          <a:p>
            <a:pPr lvl="2"/>
            <a:endParaRPr lang="en-US" sz="1200" kern="1200" baseline="0" dirty="0" smtClean="0">
              <a:solidFill>
                <a:schemeClr val="tx1"/>
              </a:solidFill>
              <a:effectLst/>
              <a:latin typeface="+mn-lt"/>
              <a:ea typeface="+mn-ea"/>
              <a:cs typeface="+mn-cs"/>
            </a:endParaRPr>
          </a:p>
          <a:p>
            <a:pPr lvl="2"/>
            <a:endParaRPr lang="en-US" sz="1200" kern="1200" baseline="0" dirty="0" smtClean="0">
              <a:solidFill>
                <a:schemeClr val="tx1"/>
              </a:solidFill>
              <a:effectLst/>
              <a:latin typeface="+mn-lt"/>
              <a:ea typeface="+mn-ea"/>
              <a:cs typeface="+mn-cs"/>
            </a:endParaRPr>
          </a:p>
          <a:p>
            <a:pPr lvl="2"/>
            <a:endParaRPr lang="en-US" sz="1200" kern="1200" dirty="0">
              <a:solidFill>
                <a:schemeClr val="tx1"/>
              </a:solidFill>
              <a:effectLst/>
              <a:latin typeface="+mn-lt"/>
              <a:ea typeface="+mn-ea"/>
              <a:cs typeface="+mn-cs"/>
            </a:endParaRPr>
          </a:p>
          <a:p>
            <a:pPr lvl="2"/>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4071883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As part of its Regional Climate Protection Plan, BAAQMD is developing a GHG monitoring network and mobile monitoring van to address exactly these issues. </a:t>
            </a: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Their fixed monitoring network consists of four sites: one “background” methane site at Bodega bay, which gets the fresh air coming in from the ocean, and 3 other sites located downwind of the major air plumes in the Bay Area, which, if compared to the background site, should help us understand how much the Bay Area is causing enhancements in methane levels. The sites began collecting data late 2015 / early 2016….</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503845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The BAAQMD mobile greenhouse gas monitoring van will begin driving later this year.  This van is an excellent opportunity for investigating very specific areas of concern. It’s great for investigating “problems,” but before we can do that, we need to have some idea of where these “problems” might be located.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2503845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This is where we come in. Our project worked to bring NASA top-down methane data to BAAQMD, to advance the BAAQMDs knowledge of local methane emissions and dynamics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682187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However…</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measuring </a:t>
            </a:r>
            <a:r>
              <a:rPr lang="en-US" sz="1200" kern="1200" dirty="0">
                <a:solidFill>
                  <a:schemeClr val="tx1"/>
                </a:solidFill>
                <a:effectLst/>
                <a:latin typeface="+mn-lt"/>
                <a:ea typeface="+mn-ea"/>
                <a:cs typeface="+mn-cs"/>
              </a:rPr>
              <a:t>local methane emissions isn’t easy.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Methane </a:t>
            </a:r>
            <a:r>
              <a:rPr lang="en-US" sz="1200" kern="1200" dirty="0">
                <a:solidFill>
                  <a:schemeClr val="tx1"/>
                </a:solidFill>
                <a:effectLst/>
                <a:latin typeface="+mn-lt"/>
                <a:ea typeface="+mn-ea"/>
                <a:cs typeface="+mn-cs"/>
              </a:rPr>
              <a:t>is a “well-mixed gas,” meaning that it is evenly distributed throughout earth’s lower </a:t>
            </a:r>
            <a:r>
              <a:rPr lang="en-US" sz="1200" kern="1200" dirty="0" smtClean="0">
                <a:solidFill>
                  <a:schemeClr val="tx1"/>
                </a:solidFill>
                <a:effectLst/>
                <a:latin typeface="+mn-lt"/>
                <a:ea typeface="+mn-ea"/>
                <a:cs typeface="+mn-cs"/>
              </a:rPr>
              <a:t>atmosphere</a:t>
            </a:r>
            <a:r>
              <a:rPr lang="en-US" sz="1200" b="0" i="0" u="none" strike="noStrike" kern="1200" dirty="0" smtClean="0">
                <a:solidFill>
                  <a:schemeClr val="tx1"/>
                </a:solidFill>
                <a:effectLst/>
                <a:latin typeface="+mn-lt"/>
                <a:ea typeface="+mn-ea"/>
                <a:cs typeface="+mn-cs"/>
              </a:rPr>
              <a:t>-- you can see in the red line that methane concentrations change a little, but not a whole lot, with rising altitude.</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Earth’s </a:t>
            </a:r>
            <a:r>
              <a:rPr lang="en-US" sz="1200" kern="1200" dirty="0">
                <a:solidFill>
                  <a:schemeClr val="tx1"/>
                </a:solidFill>
                <a:effectLst/>
                <a:latin typeface="+mn-lt"/>
                <a:ea typeface="+mn-ea"/>
                <a:cs typeface="+mn-cs"/>
              </a:rPr>
              <a:t>atmosphere is divided into many layer, the lowest of which is the </a:t>
            </a:r>
            <a:r>
              <a:rPr lang="en-US" sz="1200" kern="1200" dirty="0" smtClean="0">
                <a:solidFill>
                  <a:schemeClr val="tx1"/>
                </a:solidFill>
                <a:effectLst/>
                <a:latin typeface="+mn-lt"/>
                <a:ea typeface="+mn-ea"/>
                <a:cs typeface="+mn-cs"/>
              </a:rPr>
              <a:t>troposphere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141744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And, at the bottom of troposphere, is the planetary boundary layer, or PBL</a:t>
            </a:r>
          </a:p>
          <a:p>
            <a:endParaRPr lang="en-US" b="0" dirty="0" smtClean="0">
              <a:effectLst/>
            </a:endParaRPr>
          </a:p>
          <a:p>
            <a:pPr marL="457200" marR="0" lvl="1"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 planetary boundary layer, or the PBL, is the part of the earth’s atmosphere closest to the surface, so it receives all the local enhancements of methane. </a:t>
            </a:r>
            <a:r>
              <a:rPr lang="en-US" sz="1200" kern="1200" dirty="0" smtClean="0">
                <a:solidFill>
                  <a:schemeClr val="tx1"/>
                </a:solidFill>
                <a:effectLst/>
                <a:latin typeface="+mn-lt"/>
                <a:ea typeface="+mn-ea"/>
                <a:cs typeface="+mn-cs"/>
              </a:rPr>
              <a:t>Within the PBL, local enhancements of methane and other pollutants are temporarily “trapped,” but, above the PBL, methane is evenly distributed.</a:t>
            </a:r>
            <a:r>
              <a:rPr lang="en-US" sz="1200"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And since the PBL is very different from the layers above it -- it receives a lot of the heat from the surface -- there isn’t a lot of mixing across the boundary and methane in the PBL remains trapped there, and methane above the PBL is free to travel around vertically and also horizontally for hundreds of miles. </a:t>
            </a:r>
          </a:p>
          <a:p>
            <a:pPr lvl="1" rtl="0" fontAlgn="base"/>
            <a:endParaRPr lang="en-US" sz="1200" b="0" i="0" u="none" strike="noStrike"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This means that satellite sensors that orbit hundreds of kilometers above earth’s surface see not only local methane enhancements, but also methane that has been transported from far away sources over many years.</a:t>
            </a:r>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141744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Take, for instance- TES, SCHIAMACHY OR AIRS- three greenhouse gas observing satellites that monitor methane.</a:t>
            </a:r>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1141744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Methane (CH</a:t>
            </a:r>
            <a:r>
              <a:rPr lang="en-US" sz="1200" b="0" i="0" u="none" strike="noStrike" kern="1200" baseline="-25000" dirty="0" smtClean="0">
                <a:solidFill>
                  <a:schemeClr val="tx1"/>
                </a:solidFill>
                <a:effectLst/>
                <a:latin typeface="+mn-lt"/>
                <a:ea typeface="+mn-ea"/>
                <a:cs typeface="+mn-cs"/>
              </a:rPr>
              <a:t>4 </a:t>
            </a:r>
            <a:r>
              <a:rPr lang="en-US" sz="1200" b="0" i="0" u="none" strike="noStrike" kern="1200" dirty="0" smtClean="0">
                <a:solidFill>
                  <a:schemeClr val="tx1"/>
                </a:solidFill>
                <a:effectLst/>
                <a:latin typeface="+mn-lt"/>
                <a:ea typeface="+mn-ea"/>
                <a:cs typeface="+mn-cs"/>
              </a:rPr>
              <a:t>) is a potent greenhouse gas.</a:t>
            </a: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It wasn’t regulated by the EPA until recently, and in the last few years it has become a major concern. Methane has been making headlines as scientists and policymakers have begun to realize the effects of methane on the climate, and the rising methane emissions caused by a variety of factors, including fossil fuel production, landfills, and livestock farms, and as we Bay Area citizens know, we’ve got all of those here.</a:t>
            </a: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We have methane being emitted every day from these sources. But we also have huge methane leaks -- you might have heard about the Aliso Canyon Natural Gas Leak. With fracking and gas leaks increasing rapidly, methane is on the rise.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094839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rtl="0" fontAlgn="base"/>
            <a:r>
              <a:rPr lang="en-US" sz="1200" b="0" i="0" u="none" strike="noStrike" kern="1200" dirty="0" smtClean="0">
                <a:solidFill>
                  <a:schemeClr val="tx1"/>
                </a:solidFill>
                <a:effectLst/>
                <a:latin typeface="+mn-lt"/>
                <a:ea typeface="+mn-ea"/>
                <a:cs typeface="+mn-cs"/>
              </a:rPr>
              <a:t>Satellites seem like a really encouraging way to measure the atmosphere! And there are a few satellites up there that are measuring greenhouse gasses around the globe. But since the TES, AIRS, SCIAMACHY and GOSAT satellite missions are meant for understanding global aggregate methane levels, they are highly sensitive to the upper troposphere and the lower stratosphere, where most of the methane lives. They can’t measure methane at the surface level, and we know that the methane above the PBL could be anything: it could’ve been there for nine years, it could’ve been transported from China… all we know is that ten kilometers above a factory can’t be attributed to that factory.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1141744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1141744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1141744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rtl="0" fontAlgn="base"/>
            <a:r>
              <a:rPr lang="en-US" sz="1200" b="0" i="0" u="none" strike="noStrike" kern="1200" dirty="0" smtClean="0">
                <a:solidFill>
                  <a:schemeClr val="tx1"/>
                </a:solidFill>
                <a:effectLst/>
                <a:latin typeface="+mn-lt"/>
                <a:ea typeface="+mn-ea"/>
                <a:cs typeface="+mn-cs"/>
              </a:rPr>
              <a:t>GOSAT is a Japanese satellite that measures the total column of methane, all the way down to the surface level. But GOSAT is a targeted satellite, and, in the last five years, there have been no GOSAT measurements over the San Francisco Bay Area.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1141744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1141744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rtl="0" fontAlgn="base"/>
            <a:r>
              <a:rPr lang="en-US" sz="1200" b="0" i="0" u="none" strike="noStrike" kern="1200" dirty="0" smtClean="0">
                <a:solidFill>
                  <a:schemeClr val="tx1"/>
                </a:solidFill>
                <a:effectLst/>
                <a:latin typeface="+mn-lt"/>
                <a:ea typeface="+mn-ea"/>
                <a:cs typeface="+mn-cs"/>
              </a:rPr>
              <a:t>But you know what? NASA doesn’t stop at satellites. If you can’t measure methane from hundreds of kilometers away, you can use a plane to go up just a little bit, but just enough. Planes can fly below the PBL, and luckily, we have one such plane located right here at NASA AMES.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a:p>
        </p:txBody>
      </p:sp>
    </p:spTree>
    <p:extLst>
      <p:ext uri="{BB962C8B-B14F-4D97-AF65-F5344CB8AC3E}">
        <p14:creationId xmlns:p14="http://schemas.microsoft.com/office/powerpoint/2010/main" val="1141744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NASA Alpha Jet Atmospheric Experiment (AJAX) has been collecting methane measurements over the San Francisco Bay area since 2011. Many of these flights have been low-altitude, providing below-PBL methane data over BAAQMD’s jurisdiction.</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Alpha Jet is a demilitarized aircraft shared between the H211 corporation and the NASA Ames Research Center through a Space Act Agreement</a:t>
            </a:r>
          </a:p>
          <a:p>
            <a:pPr lvl="1"/>
            <a:r>
              <a:rPr lang="en-US" sz="1200" kern="1200" dirty="0">
                <a:solidFill>
                  <a:schemeClr val="tx1"/>
                </a:solidFill>
                <a:effectLst/>
                <a:latin typeface="+mn-lt"/>
                <a:ea typeface="+mn-ea"/>
                <a:cs typeface="+mn-cs"/>
              </a:rPr>
              <a:t>It is outfitted with an ozone monitor (2B Technologies, Inc., Model 205), Meteorological Measurement System (MMS), and cavity ring-down spectrometer (CRDS, </a:t>
            </a:r>
            <a:r>
              <a:rPr lang="en-US" sz="1200" kern="1200" dirty="0" err="1">
                <a:solidFill>
                  <a:schemeClr val="tx1"/>
                </a:solidFill>
                <a:effectLst/>
                <a:latin typeface="+mn-lt"/>
                <a:ea typeface="+mn-ea"/>
                <a:cs typeface="+mn-cs"/>
              </a:rPr>
              <a:t>Picarro</a:t>
            </a:r>
            <a:r>
              <a:rPr lang="en-US" sz="1200" kern="1200" dirty="0">
                <a:solidFill>
                  <a:schemeClr val="tx1"/>
                </a:solidFill>
                <a:effectLst/>
                <a:latin typeface="+mn-lt"/>
                <a:ea typeface="+mn-ea"/>
                <a:cs typeface="+mn-cs"/>
              </a:rPr>
              <a:t>, Inc., Model G 2301-m), which uses three wavelengths in the infrared to measure atmospheric concentrations of greenhouse gasses including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carbon dioxide, and water vapor (CO</a:t>
            </a:r>
            <a:r>
              <a:rPr lang="en-US" sz="1200" kern="1200" baseline="-250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 at 1603 nm, and CH</a:t>
            </a:r>
            <a:r>
              <a:rPr lang="en-US" sz="1200" kern="1200" baseline="-250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and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 at 1651 nm). </a:t>
            </a:r>
            <a:endParaRPr lang="en-US" sz="1200" kern="1200" dirty="0" smtClean="0">
              <a:solidFill>
                <a:schemeClr val="tx1"/>
              </a:solidFill>
              <a:effectLst/>
              <a:latin typeface="+mn-lt"/>
              <a:ea typeface="+mn-ea"/>
              <a:cs typeface="+mn-cs"/>
            </a:endParaRPr>
          </a:p>
          <a:p>
            <a:endParaRPr lang="en-US" b="0" dirty="0" smtClean="0">
              <a:effectLst/>
            </a:endParaRPr>
          </a:p>
          <a:p>
            <a:pPr lvl="1" rtl="0" fontAlgn="base"/>
            <a:r>
              <a:rPr lang="en-US" sz="1200" b="0" i="0" u="none" strike="noStrike" kern="1200" dirty="0" smtClean="0">
                <a:solidFill>
                  <a:schemeClr val="tx1"/>
                </a:solidFill>
                <a:effectLst/>
                <a:latin typeface="+mn-lt"/>
                <a:ea typeface="+mn-ea"/>
                <a:cs typeface="+mn-cs"/>
              </a:rPr>
              <a:t>The plane can fly wherever it needs to go, which makes it great for targeted missions. The plane has flown to Nevada for work on validating GOSAT total column measurements, it flew over the Aliso Canyon leak a few months ago, just last week it was flying over the wildfire in Big Sur, getting in really close and measuring methane all around the forest. </a:t>
            </a:r>
          </a:p>
          <a:p>
            <a:pPr lvl="1"/>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26</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AJAX flies in and out of the Ames Research center- right here!</a:t>
            </a:r>
          </a:p>
          <a:p>
            <a:pPr lvl="1"/>
            <a:r>
              <a:rPr lang="en-US" sz="1200" kern="1200" dirty="0">
                <a:solidFill>
                  <a:schemeClr val="tx1"/>
                </a:solidFill>
                <a:effectLst/>
                <a:latin typeface="+mn-lt"/>
                <a:ea typeface="+mn-ea"/>
                <a:cs typeface="+mn-cs"/>
              </a:rPr>
              <a:t>This means that a portion of its flights over the area are low </a:t>
            </a:r>
            <a:r>
              <a:rPr lang="en-US" sz="1200" kern="1200" dirty="0" err="1">
                <a:solidFill>
                  <a:schemeClr val="tx1"/>
                </a:solidFill>
                <a:effectLst/>
                <a:latin typeface="+mn-lt"/>
                <a:ea typeface="+mn-ea"/>
                <a:cs typeface="+mn-cs"/>
              </a:rPr>
              <a:t>alitude</a:t>
            </a:r>
            <a:r>
              <a:rPr lang="en-US" sz="1200" kern="1200" dirty="0">
                <a:solidFill>
                  <a:schemeClr val="tx1"/>
                </a:solidFill>
                <a:effectLst/>
                <a:latin typeface="+mn-lt"/>
                <a:ea typeface="+mn-ea"/>
                <a:cs typeface="+mn-cs"/>
              </a:rPr>
              <a:t>- part of their landing or </a:t>
            </a:r>
            <a:r>
              <a:rPr lang="en-US" sz="1200" kern="1200" dirty="0" err="1">
                <a:solidFill>
                  <a:schemeClr val="tx1"/>
                </a:solidFill>
                <a:effectLst/>
                <a:latin typeface="+mn-lt"/>
                <a:ea typeface="+mn-ea"/>
                <a:cs typeface="+mn-cs"/>
              </a:rPr>
              <a:t>take-off</a:t>
            </a:r>
            <a:r>
              <a:rPr lang="en-US" sz="1200" kern="1200" dirty="0">
                <a:solidFill>
                  <a:schemeClr val="tx1"/>
                </a:solidFill>
                <a:effectLst/>
                <a:latin typeface="+mn-lt"/>
                <a:ea typeface="+mn-ea"/>
                <a:cs typeface="+mn-cs"/>
              </a:rPr>
              <a:t> legs.</a:t>
            </a:r>
          </a:p>
          <a:p>
            <a:pPr lvl="1"/>
            <a:r>
              <a:rPr lang="en-US" sz="1200" kern="1200" dirty="0">
                <a:solidFill>
                  <a:schemeClr val="tx1"/>
                </a:solidFill>
                <a:effectLst/>
                <a:latin typeface="+mn-lt"/>
                <a:ea typeface="+mn-ea"/>
                <a:cs typeface="+mn-cs"/>
              </a:rPr>
              <a:t>During these flights </a:t>
            </a:r>
            <a:r>
              <a:rPr lang="en-US" sz="1200" kern="1200" dirty="0" err="1">
                <a:solidFill>
                  <a:schemeClr val="tx1"/>
                </a:solidFill>
                <a:effectLst/>
                <a:latin typeface="+mn-lt"/>
                <a:ea typeface="+mn-ea"/>
                <a:cs typeface="+mn-cs"/>
              </a:rPr>
              <a:t>ajax</a:t>
            </a:r>
            <a:r>
              <a:rPr lang="en-US" sz="1200" kern="1200" dirty="0">
                <a:solidFill>
                  <a:schemeClr val="tx1"/>
                </a:solidFill>
                <a:effectLst/>
                <a:latin typeface="+mn-lt"/>
                <a:ea typeface="+mn-ea"/>
                <a:cs typeface="+mn-cs"/>
              </a:rPr>
              <a:t> will often fly as far as railroad valley, NV or LA as part of various campaigns</a:t>
            </a:r>
          </a:p>
          <a:p>
            <a:pPr lvl="1"/>
            <a:r>
              <a:rPr lang="en-US" sz="1200" kern="1200" dirty="0">
                <a:solidFill>
                  <a:schemeClr val="tx1"/>
                </a:solidFill>
                <a:effectLst/>
                <a:latin typeface="+mn-lt"/>
                <a:ea typeface="+mn-ea"/>
                <a:cs typeface="+mn-cs"/>
              </a:rPr>
              <a:t>However, because of it’s bay area base, AJAX provides an opportunities to provide new top-down measurements to local methane dynamics- adding to BAAQMD’s current inventory of methane emissions and </a:t>
            </a:r>
            <a:r>
              <a:rPr lang="en-US" sz="1200" kern="1200" dirty="0" smtClean="0">
                <a:solidFill>
                  <a:schemeClr val="tx1"/>
                </a:solidFill>
                <a:effectLst/>
                <a:latin typeface="+mn-lt"/>
                <a:ea typeface="+mn-ea"/>
                <a:cs typeface="+mn-cs"/>
              </a:rPr>
              <a:t>dynamics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rPr>
              <a:t>And AJAX flies in and out of the Ames Research center, right, here, which means that we’re collecting data at low altitudes whenever the plane takes off or lands. Often the plane is flying to Nevada, or to LA, for a campaign, so it takes off rapidly and flies high for most of its flight, so not all of the AJAX data is below the PBL, but regardless, we’ve got quite a bit of low level data to work with, and there’s a lot that BAAQMD can learn from the AJAX top-down measurements all over the Bay Area.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27</a:t>
            </a:fld>
            <a:endParaRPr lang="en-US"/>
          </a:p>
        </p:txBody>
      </p:sp>
    </p:spTree>
    <p:extLst>
      <p:ext uri="{BB962C8B-B14F-4D97-AF65-F5344CB8AC3E}">
        <p14:creationId xmlns:p14="http://schemas.microsoft.com/office/powerpoint/2010/main" val="1331935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Our project had three main goals:</a:t>
            </a:r>
          </a:p>
          <a:p>
            <a:pPr lvl="1" rtl="0" fontAlgn="base"/>
            <a:r>
              <a:rPr lang="en-US" sz="1200" b="0" i="0" u="none" strike="noStrike" kern="1200" dirty="0" smtClean="0">
                <a:solidFill>
                  <a:schemeClr val="tx1"/>
                </a:solidFill>
                <a:effectLst/>
                <a:latin typeface="+mn-lt"/>
                <a:ea typeface="+mn-ea"/>
                <a:cs typeface="+mn-cs"/>
              </a:rPr>
              <a:t>First, we wanted to develop a </a:t>
            </a:r>
            <a:r>
              <a:rPr lang="en-US" sz="1200" b="0" i="1" u="none" strike="noStrike" kern="1200" dirty="0" smtClean="0">
                <a:solidFill>
                  <a:schemeClr val="tx1"/>
                </a:solidFill>
                <a:effectLst/>
                <a:latin typeface="+mn-lt"/>
                <a:ea typeface="+mn-ea"/>
                <a:cs typeface="+mn-cs"/>
              </a:rPr>
              <a:t>comprehensive</a:t>
            </a:r>
            <a:r>
              <a:rPr lang="en-US" sz="1200" b="0" i="0" u="none" strike="noStrike" kern="1200" dirty="0" smtClean="0">
                <a:solidFill>
                  <a:schemeClr val="tx1"/>
                </a:solidFill>
                <a:effectLst/>
                <a:latin typeface="+mn-lt"/>
                <a:ea typeface="+mn-ea"/>
                <a:cs typeface="+mn-cs"/>
              </a:rPr>
              <a:t> spatially-resolved CH</a:t>
            </a:r>
            <a:r>
              <a:rPr lang="en-US" sz="1200" b="0" i="0" u="none" strike="noStrike" kern="1200" baseline="-25000" dirty="0" smtClean="0">
                <a:solidFill>
                  <a:schemeClr val="tx1"/>
                </a:solidFill>
                <a:effectLst/>
                <a:latin typeface="+mn-lt"/>
                <a:ea typeface="+mn-ea"/>
                <a:cs typeface="+mn-cs"/>
              </a:rPr>
              <a:t>4 </a:t>
            </a:r>
            <a:r>
              <a:rPr lang="en-US" sz="1200" b="0" i="0" u="none" strike="noStrike" kern="1200" dirty="0" smtClean="0">
                <a:solidFill>
                  <a:schemeClr val="tx1"/>
                </a:solidFill>
                <a:effectLst/>
                <a:latin typeface="+mn-lt"/>
                <a:ea typeface="+mn-ea"/>
                <a:cs typeface="+mn-cs"/>
              </a:rPr>
              <a:t> map for the San Francisco Bay Area using NASA AJAX data.</a:t>
            </a:r>
          </a:p>
          <a:p>
            <a:pPr lvl="1" rtl="0" fontAlgn="base"/>
            <a:r>
              <a:rPr lang="en-US" sz="1200" b="0" i="0" u="none" strike="noStrike" kern="1200" dirty="0" smtClean="0">
                <a:solidFill>
                  <a:schemeClr val="tx1"/>
                </a:solidFill>
                <a:effectLst/>
                <a:latin typeface="+mn-lt"/>
                <a:ea typeface="+mn-ea"/>
                <a:cs typeface="+mn-cs"/>
              </a:rPr>
              <a:t>Then, we wanted to evaluate local changes in methane based on time series of data taken over the same point</a:t>
            </a:r>
          </a:p>
          <a:p>
            <a:pPr lvl="1" rtl="0" fontAlgn="base"/>
            <a:r>
              <a:rPr lang="en-US" sz="1200" b="0" i="0" u="none" strike="noStrike" kern="1200" dirty="0" smtClean="0">
                <a:solidFill>
                  <a:schemeClr val="tx1"/>
                </a:solidFill>
                <a:effectLst/>
                <a:latin typeface="+mn-lt"/>
                <a:ea typeface="+mn-ea"/>
                <a:cs typeface="+mn-cs"/>
              </a:rPr>
              <a:t>Finally, we wanted to locate and investigate CH</a:t>
            </a:r>
            <a:r>
              <a:rPr lang="en-US" sz="1200" b="0" i="0" u="none" strike="noStrike" kern="1200" baseline="-25000" dirty="0" smtClean="0">
                <a:solidFill>
                  <a:schemeClr val="tx1"/>
                </a:solidFill>
                <a:effectLst/>
                <a:latin typeface="+mn-lt"/>
                <a:ea typeface="+mn-ea"/>
                <a:cs typeface="+mn-cs"/>
              </a:rPr>
              <a:t>4 </a:t>
            </a:r>
            <a:r>
              <a:rPr lang="en-US" sz="1200" b="0" i="0" u="none" strike="noStrike" kern="1200" dirty="0" smtClean="0">
                <a:solidFill>
                  <a:schemeClr val="tx1"/>
                </a:solidFill>
                <a:effectLst/>
                <a:latin typeface="+mn-lt"/>
                <a:ea typeface="+mn-ea"/>
                <a:cs typeface="+mn-cs"/>
              </a:rPr>
              <a:t> “hotspots” using anomalies detected by AJAX to pinpoint specific sites for further monitoring via upcoming BAAQMD Mobile GHG Measurement Van</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28</a:t>
            </a:fld>
            <a:endParaRPr lang="en-US"/>
          </a:p>
        </p:txBody>
      </p:sp>
    </p:spTree>
    <p:extLst>
      <p:ext uri="{BB962C8B-B14F-4D97-AF65-F5344CB8AC3E}">
        <p14:creationId xmlns:p14="http://schemas.microsoft.com/office/powerpoint/2010/main" val="855920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29</a:t>
            </a:fld>
            <a:endParaRPr lang="en-US"/>
          </a:p>
        </p:txBody>
      </p:sp>
    </p:spTree>
    <p:extLst>
      <p:ext uri="{BB962C8B-B14F-4D97-AF65-F5344CB8AC3E}">
        <p14:creationId xmlns:p14="http://schemas.microsoft.com/office/powerpoint/2010/main" val="855920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And methane is powerful…</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1094839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To start off, first we had to choose, out of the 165 flights, only the data that was located within the BAAQMD jurisdiction. You can see we have a lot of data over the South Bay, but not as much over the North Bay, Napa kind of areas. </a:t>
            </a:r>
            <a:endParaRPr lang="en-US" sz="1200" kern="1200" dirty="0" smtClean="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30</a:t>
            </a:fld>
            <a:endParaRPr lang="en-US"/>
          </a:p>
        </p:txBody>
      </p:sp>
    </p:spTree>
    <p:extLst>
      <p:ext uri="{BB962C8B-B14F-4D97-AF65-F5344CB8AC3E}">
        <p14:creationId xmlns:p14="http://schemas.microsoft.com/office/powerpoint/2010/main" val="3584746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Second, although AJAX often flies low-altitude, their flights can reach an altitude of  to up 8000 m over the bay area- depending on where they’re headed and what the research goal is</a:t>
            </a:r>
          </a:p>
          <a:p>
            <a:pPr lvl="1" rtl="0" fontAlgn="base"/>
            <a:r>
              <a:rPr lang="en-US" sz="1200" b="0" i="0" u="none" strike="noStrike" kern="1200" dirty="0" smtClean="0">
                <a:solidFill>
                  <a:schemeClr val="tx1"/>
                </a:solidFill>
                <a:effectLst/>
                <a:latin typeface="+mn-lt"/>
                <a:ea typeface="+mn-ea"/>
                <a:cs typeface="+mn-cs"/>
              </a:rPr>
              <a:t>We need to ensure that the data we we’re using is below the planetary boundary layer, and representative of local methane emissions. </a:t>
            </a:r>
          </a:p>
          <a:p>
            <a:pPr lvl="1" rtl="0" fontAlgn="base"/>
            <a:r>
              <a:rPr lang="en-US" sz="1200" b="0" i="0" u="none" strike="noStrike" kern="1200" dirty="0" smtClean="0">
                <a:solidFill>
                  <a:schemeClr val="tx1"/>
                </a:solidFill>
                <a:effectLst/>
                <a:latin typeface="+mn-lt"/>
                <a:ea typeface="+mn-ea"/>
                <a:cs typeface="+mn-cs"/>
              </a:rPr>
              <a:t>We needed to be sure we were only getting the local methane trapped within this layer, and not the methane above the PBL that could have be long-distance transport. </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31</a:t>
            </a:fld>
            <a:endParaRPr lang="en-US"/>
          </a:p>
        </p:txBody>
      </p:sp>
    </p:spTree>
    <p:extLst>
      <p:ext uri="{BB962C8B-B14F-4D97-AF65-F5344CB8AC3E}">
        <p14:creationId xmlns:p14="http://schemas.microsoft.com/office/powerpoint/2010/main" val="906195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However, the planetary boundary layer isn’t a static line in the atmosphere- the air expands and contracts as the ground below it heats up. </a:t>
            </a:r>
          </a:p>
          <a:p>
            <a:pPr lvl="1" rtl="0" fontAlgn="base"/>
            <a:r>
              <a:rPr lang="en-US" sz="1200" b="0" i="0" u="none" strike="noStrike" kern="1200" dirty="0" smtClean="0">
                <a:solidFill>
                  <a:schemeClr val="tx1"/>
                </a:solidFill>
                <a:effectLst/>
                <a:latin typeface="+mn-lt"/>
                <a:ea typeface="+mn-ea"/>
                <a:cs typeface="+mn-cs"/>
              </a:rPr>
              <a:t>Therefore, we needed to determine the height of the planetary boundary layer for each individual AJAX flight.</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32</a:t>
            </a:fld>
            <a:endParaRPr lang="en-US"/>
          </a:p>
        </p:txBody>
      </p:sp>
    </p:spTree>
    <p:extLst>
      <p:ext uri="{BB962C8B-B14F-4D97-AF65-F5344CB8AC3E}">
        <p14:creationId xmlns:p14="http://schemas.microsoft.com/office/powerpoint/2010/main" val="906195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 PBL height can be found by looking at a number of meteorological factors. You can see that temperature and wind speed change dramatically when you cross the PBL, so we can use them as indicators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So for each flight, we took the landings and the takeoffs and treated them as vertical profiles, and developed an algorithm to find the altitude with the most dramatic changes in meteorology, using the meteorological data collected on the AJAX plane. </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33</a:t>
            </a:fld>
            <a:endParaRPr lang="en-US"/>
          </a:p>
        </p:txBody>
      </p:sp>
    </p:spTree>
    <p:extLst>
      <p:ext uri="{BB962C8B-B14F-4D97-AF65-F5344CB8AC3E}">
        <p14:creationId xmlns:p14="http://schemas.microsoft.com/office/powerpoint/2010/main" val="906195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rtl="0" fontAlgn="base"/>
            <a:r>
              <a:rPr lang="en-US" sz="1200" b="0" i="0" u="none" strike="noStrike" kern="1200" dirty="0" smtClean="0">
                <a:solidFill>
                  <a:schemeClr val="tx1"/>
                </a:solidFill>
                <a:effectLst/>
                <a:latin typeface="+mn-lt"/>
                <a:ea typeface="+mn-ea"/>
                <a:cs typeface="+mn-cs"/>
              </a:rPr>
              <a:t>So on these graphs, you can see that temperature points to a PBL height of around 900 meters, and wind speed estimates it a little bit higher at 1100 meters, so our algorithm chooses an average of 1000 meters. </a:t>
            </a:r>
          </a:p>
          <a:p>
            <a:pPr lvl="0" rtl="0" fontAlgn="base"/>
            <a:r>
              <a:rPr lang="en-US" sz="1200" b="0" i="0" u="none" strike="noStrike" kern="1200" dirty="0" smtClean="0">
                <a:solidFill>
                  <a:schemeClr val="tx1"/>
                </a:solidFill>
                <a:effectLst/>
                <a:latin typeface="+mn-lt"/>
                <a:ea typeface="+mn-ea"/>
                <a:cs typeface="+mn-cs"/>
              </a:rPr>
              <a:t>Once we’ve found the PBL for each flight, we take only the data below that altitude in the flight. The PBL does change throughout the day, but since the AJAX flights usually only last a couple of hours, we can reasonably assume that the height of the PBL stays pretty constant throughout the flight, but of course, this is an area that needs to be explored further.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34</a:t>
            </a:fld>
            <a:endParaRPr lang="en-US"/>
          </a:p>
        </p:txBody>
      </p:sp>
    </p:spTree>
    <p:extLst>
      <p:ext uri="{BB962C8B-B14F-4D97-AF65-F5344CB8AC3E}">
        <p14:creationId xmlns:p14="http://schemas.microsoft.com/office/powerpoint/2010/main" val="906195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Next, what we’ve done here is we’ve normalized the methane concentrations within each flight.</a:t>
            </a:r>
          </a:p>
          <a:p>
            <a:pPr lvl="1" rtl="0" fontAlgn="base"/>
            <a:r>
              <a:rPr lang="en-US" sz="1200" b="0" i="0" u="none" strike="noStrike" kern="1200" dirty="0" smtClean="0">
                <a:solidFill>
                  <a:schemeClr val="tx1"/>
                </a:solidFill>
                <a:effectLst/>
                <a:latin typeface="+mn-lt"/>
                <a:ea typeface="+mn-ea"/>
                <a:cs typeface="+mn-cs"/>
              </a:rPr>
              <a:t>We really wanted to focus on finding hotspots, on finding areas of methane that are consistently higher than the areas around them.</a:t>
            </a:r>
          </a:p>
          <a:p>
            <a:pPr lvl="1" rtl="0" fontAlgn="base"/>
            <a:r>
              <a:rPr lang="en-US" sz="1200" b="0" i="0" u="none" strike="noStrike" kern="1200" dirty="0" smtClean="0">
                <a:solidFill>
                  <a:schemeClr val="tx1"/>
                </a:solidFill>
                <a:effectLst/>
                <a:latin typeface="+mn-lt"/>
                <a:ea typeface="+mn-ea"/>
                <a:cs typeface="+mn-cs"/>
              </a:rPr>
              <a:t>Background methane levels are far from stable, and therefore it’s essential to remove the bias of background methane and focus on Bay Area enhancements.</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35</a:t>
            </a:fld>
            <a:endParaRPr lang="en-US"/>
          </a:p>
        </p:txBody>
      </p:sp>
    </p:spTree>
    <p:extLst>
      <p:ext uri="{BB962C8B-B14F-4D97-AF65-F5344CB8AC3E}">
        <p14:creationId xmlns:p14="http://schemas.microsoft.com/office/powerpoint/2010/main" val="906195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rtl="0" fontAlgn="base"/>
            <a:r>
              <a:rPr lang="en-US" sz="1200" b="0" i="0" u="none" strike="noStrike" kern="1200" dirty="0" smtClean="0">
                <a:solidFill>
                  <a:schemeClr val="tx1"/>
                </a:solidFill>
                <a:effectLst/>
                <a:latin typeface="+mn-lt"/>
                <a:ea typeface="+mn-ea"/>
                <a:cs typeface="+mn-cs"/>
              </a:rPr>
              <a:t>So we’ve normalized each flight and used the normalized z scores, and plotted those, instead of just the base concentrations, and we’ve interpolated those values in </a:t>
            </a:r>
            <a:r>
              <a:rPr lang="en-US" sz="1200" b="0" i="0" u="none" strike="noStrike" kern="1200" dirty="0" err="1" smtClean="0">
                <a:solidFill>
                  <a:schemeClr val="tx1"/>
                </a:solidFill>
                <a:effectLst/>
                <a:latin typeface="+mn-lt"/>
                <a:ea typeface="+mn-ea"/>
                <a:cs typeface="+mn-cs"/>
              </a:rPr>
              <a:t>arcGIS</a:t>
            </a:r>
            <a:r>
              <a:rPr lang="en-US" sz="1200" b="0" i="0" u="none" strike="noStrike" kern="1200" dirty="0" smtClean="0">
                <a:solidFill>
                  <a:schemeClr val="tx1"/>
                </a:solidFill>
                <a:effectLst/>
                <a:latin typeface="+mn-lt"/>
                <a:ea typeface="+mn-ea"/>
                <a:cs typeface="+mn-cs"/>
              </a:rPr>
              <a:t> to create a comprehensive map of methane enhancement over the area.</a:t>
            </a:r>
          </a:p>
          <a:p>
            <a:pPr lvl="0" rtl="0" fontAlgn="base"/>
            <a:endParaRPr lang="en-US" sz="1200" b="0" i="0" u="none" strike="noStrike" kern="1200" dirty="0" smtClean="0">
              <a:solidFill>
                <a:schemeClr val="tx1"/>
              </a:solidFill>
              <a:effectLst/>
              <a:latin typeface="+mn-lt"/>
              <a:ea typeface="+mn-ea"/>
              <a:cs typeface="+mn-cs"/>
            </a:endParaRPr>
          </a:p>
          <a:p>
            <a:pPr lvl="0" rtl="0" fontAlgn="base"/>
            <a:r>
              <a:rPr lang="en-US" sz="1200" b="0" i="0" u="none" strike="noStrike" kern="1200" dirty="0" smtClean="0">
                <a:solidFill>
                  <a:schemeClr val="tx1"/>
                </a:solidFill>
                <a:effectLst/>
                <a:latin typeface="+mn-lt"/>
                <a:ea typeface="+mn-ea"/>
                <a:cs typeface="+mn-cs"/>
              </a:rPr>
              <a:t>And here you can see the areas of high enhancements over the area, including the area over Oakland with lots of power plants, and the area around Ames, which we know has a lot of landfills. Now, we don’t know the locations of every source of methane in the bay area, but with a map like this we can look into the little red spots that are popping up and investigate them, and we can look at the areas that we don’t have a lot of data over, and if the data that we do have shows us reason for concern, then it’s worth investigating further. </a:t>
            </a:r>
          </a:p>
          <a:p>
            <a:pPr lvl="1" rtl="0" fontAlgn="base"/>
            <a:endParaRPr lang="en-US" sz="1200" b="0" i="0" u="none" strike="noStrike" kern="1200" dirty="0" smtClean="0">
              <a:solidFill>
                <a:schemeClr val="tx1"/>
              </a:solidFill>
              <a:effectLst/>
              <a:latin typeface="+mn-lt"/>
              <a:ea typeface="+mn-ea"/>
              <a:cs typeface="+mn-cs"/>
            </a:endParaRPr>
          </a:p>
          <a:p>
            <a:pPr marL="0" indent="0">
              <a:buFont typeface="Arial" panose="020B0604020202020204" pitchFamily="34" charset="0"/>
              <a:buNone/>
            </a:pPr>
            <a:endParaRPr lang="en-US" dirty="0" smtClean="0"/>
          </a:p>
          <a:p>
            <a:pPr lvl="1" rtl="0" fontAlgn="base"/>
            <a:endParaRPr lang="en-US" sz="1200" b="0" i="0" u="none" strike="noStrike" kern="1200" dirty="0" smtClean="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36</a:t>
            </a:fld>
            <a:endParaRPr lang="en-US"/>
          </a:p>
        </p:txBody>
      </p:sp>
    </p:spTree>
    <p:extLst>
      <p:ext uri="{BB962C8B-B14F-4D97-AF65-F5344CB8AC3E}">
        <p14:creationId xmlns:p14="http://schemas.microsoft.com/office/powerpoint/2010/main" val="906195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37</a:t>
            </a:fld>
            <a:endParaRPr lang="en-US"/>
          </a:p>
        </p:txBody>
      </p:sp>
    </p:spTree>
    <p:extLst>
      <p:ext uri="{BB962C8B-B14F-4D97-AF65-F5344CB8AC3E}">
        <p14:creationId xmlns:p14="http://schemas.microsoft.com/office/powerpoint/2010/main" val="855920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smtClean="0">
                <a:solidFill>
                  <a:schemeClr val="tx1"/>
                </a:solidFill>
                <a:effectLst/>
                <a:latin typeface="+mn-lt"/>
                <a:ea typeface="+mn-ea"/>
                <a:cs typeface="+mn-cs"/>
              </a:rPr>
              <a:t>To investigate the “hotspots” that we found, we plotted the sources that BAAQMD has in its emissions inventory-so they have quite a bit of data over landfills, water treatment plants, refineries and dairies all around the area.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38</a:t>
            </a:fld>
            <a:endParaRPr lang="en-US"/>
          </a:p>
        </p:txBody>
      </p:sp>
    </p:spTree>
    <p:extLst>
      <p:ext uri="{BB962C8B-B14F-4D97-AF65-F5344CB8AC3E}">
        <p14:creationId xmlns:p14="http://schemas.microsoft.com/office/powerpoint/2010/main" val="3046384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We took a closer look at some of the areas of concern that popped up in our comprehensive map of methane enhancements.</a:t>
            </a:r>
          </a:p>
          <a:p>
            <a:pPr rtl="0" fontAlgn="base"/>
            <a:r>
              <a:rPr lang="en-US" sz="1200" b="0" i="0" u="none" strike="noStrike" kern="1200" dirty="0" smtClean="0">
                <a:solidFill>
                  <a:schemeClr val="tx1"/>
                </a:solidFill>
                <a:effectLst/>
                <a:latin typeface="+mn-lt"/>
                <a:ea typeface="+mn-ea"/>
                <a:cs typeface="+mn-cs"/>
              </a:rPr>
              <a:t>We found four areas of concern-- two over Petaluma, kind of in the northern Bay Area, one over San Pablo Bay, in the east, and one over Mountain View, right here near Ames.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39</a:t>
            </a:fld>
            <a:endParaRPr lang="en-US"/>
          </a:p>
        </p:txBody>
      </p:sp>
    </p:spTree>
    <p:extLst>
      <p:ext uri="{BB962C8B-B14F-4D97-AF65-F5344CB8AC3E}">
        <p14:creationId xmlns:p14="http://schemas.microsoft.com/office/powerpoint/2010/main" val="1253045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094839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dirty="0" smtClean="0">
                <a:solidFill>
                  <a:schemeClr val="tx1"/>
                </a:solidFill>
                <a:effectLst/>
                <a:latin typeface="+mn-lt"/>
                <a:ea typeface="+mn-ea"/>
                <a:cs typeface="+mn-cs"/>
              </a:rPr>
              <a:t>For each hotspot, we plotted the historical data on wind direction over the areas and looked at the area upwind of the hotspot. </a:t>
            </a:r>
          </a:p>
          <a:p>
            <a:pPr marL="0" indent="0">
              <a:buFont typeface="Arial" panose="020B0604020202020204" pitchFamily="34" charset="0"/>
              <a:buNone/>
            </a:pPr>
            <a:r>
              <a:rPr lang="en-US" sz="1200" b="0" i="0" u="none" strike="noStrike" kern="1200" dirty="0" smtClean="0">
                <a:solidFill>
                  <a:schemeClr val="tx1"/>
                </a:solidFill>
                <a:effectLst/>
                <a:latin typeface="+mn-lt"/>
                <a:ea typeface="+mn-ea"/>
                <a:cs typeface="+mn-cs"/>
              </a:rPr>
              <a:t>In the case of Petaluma, you can see that the hotspot occurs north of the landfill when the wind is blowing to the north, and the hotspot occurs to the south when the wind is blowing the other way.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40</a:t>
            </a:fld>
            <a:endParaRPr lang="en-US"/>
          </a:p>
        </p:txBody>
      </p:sp>
    </p:spTree>
    <p:extLst>
      <p:ext uri="{BB962C8B-B14F-4D97-AF65-F5344CB8AC3E}">
        <p14:creationId xmlns:p14="http://schemas.microsoft.com/office/powerpoint/2010/main" val="2842912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dirty="0" smtClean="0">
                <a:solidFill>
                  <a:schemeClr val="tx1"/>
                </a:solidFill>
                <a:effectLst/>
                <a:latin typeface="+mn-lt"/>
                <a:ea typeface="+mn-ea"/>
                <a:cs typeface="+mn-cs"/>
              </a:rPr>
              <a:t>In San Pablo Bay, we can see that the hotspots are occurring downwind from the refineries in the area. This gives us some hope that hotspots within AJAX flights can be used as indicators. And in the case of Mountain View, we see that there’s a hotspot over Ames, which is downwind of two landfills, but we also see this other string of high methane concentrations, but no source that’s obvious to the eye. Hotspots like these would be great areas of investigation by the BAAQMD van, and by finding landfills or refineries that weren’t previously accounted for in the inventory, we can take steps to regulating and reducing emissions from these sources. </a:t>
            </a:r>
          </a:p>
          <a:p>
            <a:pPr marL="0" indent="0">
              <a:buFont typeface="Arial" panose="020B0604020202020204" pitchFamily="34" charset="0"/>
              <a:buNone/>
            </a:pPr>
            <a:endParaRPr lang="en-US"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smtClean="0">
                <a:solidFill>
                  <a:schemeClr val="tx1"/>
                </a:solidFill>
                <a:effectLst/>
                <a:latin typeface="+mn-lt"/>
                <a:ea typeface="+mn-ea"/>
                <a:cs typeface="+mn-cs"/>
              </a:rPr>
              <a:t>These aren’t the most advanced methods for modeling methane plumes, but hopefully this work can help lead the way to a better understanding, a better idea of where we need to look. There’s a lot more to learn from data collected over these areas of concern that we’ve identified, and we can learn from future AJAX flights, or from the upcoming BAAQMD greenhouse gas measurement van, or perhaps from other top-down measurements taken over the Bay Area.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41</a:t>
            </a:fld>
            <a:endParaRPr lang="en-US"/>
          </a:p>
        </p:txBody>
      </p:sp>
    </p:spTree>
    <p:extLst>
      <p:ext uri="{BB962C8B-B14F-4D97-AF65-F5344CB8AC3E}">
        <p14:creationId xmlns:p14="http://schemas.microsoft.com/office/powerpoint/2010/main" val="2842912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42</a:t>
            </a:fld>
            <a:endParaRPr lang="en-US"/>
          </a:p>
        </p:txBody>
      </p:sp>
    </p:spTree>
    <p:extLst>
      <p:ext uri="{BB962C8B-B14F-4D97-AF65-F5344CB8AC3E}">
        <p14:creationId xmlns:p14="http://schemas.microsoft.com/office/powerpoint/2010/main" val="855920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And finally, we saw a lot of value in the fact that AJAX flies in and out of Ames every few days. This is consistent methane measurement over the same spot-- and there’s a lot to learn from that. </a:t>
            </a:r>
          </a:p>
          <a:p>
            <a:pPr rtl="0" fontAlgn="base"/>
            <a:endParaRPr lang="en-US" sz="1200" b="0" i="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43</a:t>
            </a:fld>
            <a:endParaRPr lang="en-US"/>
          </a:p>
        </p:txBody>
      </p:sp>
    </p:spTree>
    <p:extLst>
      <p:ext uri="{BB962C8B-B14F-4D97-AF65-F5344CB8AC3E}">
        <p14:creationId xmlns:p14="http://schemas.microsoft.com/office/powerpoint/2010/main" val="10176398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So using only the flights within this area, and below the PBL, we created a time series of methane levels over the NASA Ames Research Center. This time series can almost act like a sensor, and there’s potential to compare it to the four BAAQMD sensors, and find out if they’re telling us the same stories.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44</a:t>
            </a:fld>
            <a:endParaRPr lang="en-US"/>
          </a:p>
        </p:txBody>
      </p:sp>
    </p:spTree>
    <p:extLst>
      <p:ext uri="{BB962C8B-B14F-4D97-AF65-F5344CB8AC3E}">
        <p14:creationId xmlns:p14="http://schemas.microsoft.com/office/powerpoint/2010/main" val="3518545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Finally, we evaluated a number of the areas of enhanced methane as recorded in AJAX flights, with the goal of better informing future BAAQMD mobile van monitoring and </a:t>
            </a:r>
            <a:r>
              <a:rPr lang="en-US" sz="1200" kern="1200" dirty="0" err="1" smtClean="0">
                <a:solidFill>
                  <a:schemeClr val="tx1"/>
                </a:solidFill>
                <a:effectLst/>
                <a:latin typeface="+mn-lt"/>
                <a:ea typeface="+mn-ea"/>
                <a:cs typeface="+mn-cs"/>
              </a:rPr>
              <a:t>investigaiton</a:t>
            </a:r>
            <a:endParaRPr lang="en-US" sz="1200" kern="1200" dirty="0" smtClean="0">
              <a:solidFill>
                <a:schemeClr val="tx1"/>
              </a:solidFill>
              <a:effectLst/>
              <a:latin typeface="+mn-lt"/>
              <a:ea typeface="+mn-ea"/>
              <a:cs typeface="+mn-cs"/>
            </a:endParaRP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We’ve also created similar time series over the Patterson Pass and San Martin sensors that have just been put in. There’s a lot of potential for validation and research on vertical distribution of methane using these two sources of data together.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45</a:t>
            </a:fld>
            <a:endParaRPr lang="en-US"/>
          </a:p>
        </p:txBody>
      </p:sp>
    </p:spTree>
    <p:extLst>
      <p:ext uri="{BB962C8B-B14F-4D97-AF65-F5344CB8AC3E}">
        <p14:creationId xmlns:p14="http://schemas.microsoft.com/office/powerpoint/2010/main" val="3518545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We’ve come to see that airborne greenhouse gas data from below the planetary boundary layer (PBL) can be used in many ways to understand near-surface methane enhancements.</a:t>
            </a: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This data can give both a synoptic view of historical methane, and a more localized view of what’s enhancing the methane concentrations over the Bay Area. It can help us find areas of concern, areas where we need to investigate and regulate, it can help us find out how we can reduce emissions and lead the way to a cleaner, safer San Francisco Bay Area.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46</a:t>
            </a:fld>
            <a:endParaRPr lang="en-US"/>
          </a:p>
        </p:txBody>
      </p:sp>
    </p:spTree>
    <p:extLst>
      <p:ext uri="{BB962C8B-B14F-4D97-AF65-F5344CB8AC3E}">
        <p14:creationId xmlns:p14="http://schemas.microsoft.com/office/powerpoint/2010/main" val="22705404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conclusion,</a:t>
            </a:r>
          </a:p>
          <a:p>
            <a:pPr lvl="0"/>
            <a:r>
              <a:rPr lang="en-US" sz="1200" kern="1200" dirty="0">
                <a:solidFill>
                  <a:schemeClr val="tx1"/>
                </a:solidFill>
                <a:effectLst/>
                <a:latin typeface="+mn-lt"/>
                <a:ea typeface="+mn-ea"/>
                <a:cs typeface="+mn-cs"/>
              </a:rPr>
              <a:t>Airborne </a:t>
            </a:r>
            <a:r>
              <a:rPr lang="en-US" sz="1200" i="1" kern="1200" dirty="0">
                <a:solidFill>
                  <a:schemeClr val="tx1"/>
                </a:solidFill>
                <a:effectLst/>
                <a:latin typeface="+mn-lt"/>
                <a:ea typeface="+mn-ea"/>
                <a:cs typeface="+mn-cs"/>
              </a:rPr>
              <a:t>in situ</a:t>
            </a:r>
            <a:r>
              <a:rPr lang="en-US" sz="1200" kern="1200" dirty="0">
                <a:solidFill>
                  <a:schemeClr val="tx1"/>
                </a:solidFill>
                <a:effectLst/>
                <a:latin typeface="+mn-lt"/>
                <a:ea typeface="+mn-ea"/>
                <a:cs typeface="+mn-cs"/>
              </a:rPr>
              <a:t> greenhouse gas concentration data from below the planetary boundary layer (PBL) can be utilized in understanding near-surface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concentrations</a:t>
            </a:r>
          </a:p>
          <a:p>
            <a:pPr lvl="0"/>
            <a:r>
              <a:rPr lang="en-US" sz="1200" kern="1200" dirty="0" smtClean="0">
                <a:solidFill>
                  <a:schemeClr val="tx1"/>
                </a:solidFill>
                <a:effectLst/>
                <a:latin typeface="+mn-lt"/>
                <a:ea typeface="+mn-ea"/>
                <a:cs typeface="+mn-cs"/>
              </a:rPr>
              <a:t>This </a:t>
            </a:r>
            <a:r>
              <a:rPr lang="en-US" sz="1200" kern="1200" dirty="0">
                <a:solidFill>
                  <a:schemeClr val="tx1"/>
                </a:solidFill>
                <a:effectLst/>
                <a:latin typeface="+mn-lt"/>
                <a:ea typeface="+mn-ea"/>
                <a:cs typeface="+mn-cs"/>
              </a:rPr>
              <a:t>data can give both a synoptic view of historical methane, and a more localized concentration-based view</a:t>
            </a:r>
          </a:p>
          <a:p>
            <a:pPr lvl="0"/>
            <a:r>
              <a:rPr lang="en-US" sz="1200" kern="1200" dirty="0">
                <a:solidFill>
                  <a:schemeClr val="tx1"/>
                </a:solidFill>
                <a:effectLst/>
                <a:latin typeface="+mn-lt"/>
                <a:ea typeface="+mn-ea"/>
                <a:cs typeface="+mn-cs"/>
              </a:rPr>
              <a:t>The San Francisco Bay Area has many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“hotspots” downwind of dairies, landfills, and areas of oil and gas production. A number of these sources appear to not be included in BAAQMD’s current emissions inventory. </a:t>
            </a:r>
          </a:p>
        </p:txBody>
      </p:sp>
      <p:sp>
        <p:nvSpPr>
          <p:cNvPr id="4" name="Slide Number Placeholder 3"/>
          <p:cNvSpPr>
            <a:spLocks noGrp="1"/>
          </p:cNvSpPr>
          <p:nvPr>
            <p:ph type="sldNum" sz="quarter" idx="10"/>
          </p:nvPr>
        </p:nvSpPr>
        <p:spPr/>
        <p:txBody>
          <a:bodyPr/>
          <a:lstStyle/>
          <a:p>
            <a:fld id="{DFFCE636-EDCB-4E8F-A496-90D3D4BBB61E}" type="slidenum">
              <a:rPr lang="en-US" smtClean="0"/>
              <a:t>47</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a:t>
            </a:r>
          </a:p>
        </p:txBody>
      </p:sp>
      <p:sp>
        <p:nvSpPr>
          <p:cNvPr id="4" name="Slide Number Placeholder 3"/>
          <p:cNvSpPr>
            <a:spLocks noGrp="1"/>
          </p:cNvSpPr>
          <p:nvPr>
            <p:ph type="sldNum" sz="quarter" idx="10"/>
          </p:nvPr>
        </p:nvSpPr>
        <p:spPr/>
        <p:txBody>
          <a:bodyPr/>
          <a:lstStyle/>
          <a:p>
            <a:fld id="{DFFCE636-EDCB-4E8F-A496-90D3D4BBB61E}" type="slidenum">
              <a:rPr lang="en-US" smtClean="0"/>
              <a:t>48</a:t>
            </a:fld>
            <a:endParaRPr lang="en-US"/>
          </a:p>
        </p:txBody>
      </p:sp>
    </p:spTree>
    <p:extLst>
      <p:ext uri="{BB962C8B-B14F-4D97-AF65-F5344CB8AC3E}">
        <p14:creationId xmlns:p14="http://schemas.microsoft.com/office/powerpoint/2010/main" val="163235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Pound for pound, methane can absorb up to 21 times as much energy as carbon dioxide over a hundred years.  </a:t>
            </a:r>
            <a:endParaRPr lang="en-US" baseline="0" dirty="0" smtClean="0"/>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094839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And it is becoming more and more concerning. Methane levels have been rising rapidly in the atmosphere since the 1900s, and almost all of this rapid rise is being attributed to anthropogenic, or human-caused factors. This is our problem, and we need to find a way to monitor it, and fix it. </a:t>
            </a:r>
            <a:r>
              <a:rPr lang="en-US" sz="1200" b="0" i="0" u="none" strike="noStrike"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endParaRPr lang="en-US" dirty="0" smtClean="0"/>
          </a:p>
          <a:p>
            <a:r>
              <a:rPr lang="en-US" dirty="0" smtClean="0"/>
              <a:t>Image</a:t>
            </a:r>
            <a:r>
              <a:rPr lang="en-US" dirty="0"/>
              <a:t>: </a:t>
            </a:r>
            <a:r>
              <a:rPr lang="en-US" dirty="0" smtClean="0"/>
              <a:t>http</a:t>
            </a:r>
            <a:r>
              <a:rPr lang="en-US" dirty="0"/>
              <a:t>://www.giss.nasa.gov/research/features/200409_methane/</a:t>
            </a:r>
          </a:p>
          <a:p>
            <a:r>
              <a:rPr lang="en-US" baseline="0" dirty="0"/>
              <a:t>Original paper: http://</a:t>
            </a:r>
            <a:r>
              <a:rPr lang="en-US" baseline="0" dirty="0" err="1"/>
              <a:t>onlinelibrary.wiley.com</a:t>
            </a:r>
            <a:r>
              <a:rPr lang="en-US" baseline="0" dirty="0"/>
              <a:t>/store/10.1029/98JD00923/asset/jgrd5879.pdf;jsessionid=0E1955D1C6113D2E8AFC6662C9D5ED49.f03t04?v=1&amp;t=iro2qku7&amp;s=e2c22b976999016b2fad10c51a645eee9c36db5d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094839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In the Bay Area, it is the Bay Area Air Quality Management District (BAAQMD) that regulates air pollution, creating rules and policies for emissions sources and doing research to find effective ways to counter pollution. We’ve had the honor to work with three really amazing BAAQMD air quality specialists: Abby Young, Dr. Phil Martien, and Dr. Abhinav Guha.</a:t>
            </a:r>
          </a:p>
          <a:p>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1094839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As we learned from Dr. Guha, currently, Bay Area CH</a:t>
            </a:r>
            <a:r>
              <a:rPr lang="en-US" sz="1200" b="0" i="0" u="none" strike="noStrike" kern="1200" baseline="-25000" dirty="0" smtClean="0">
                <a:solidFill>
                  <a:schemeClr val="tx1"/>
                </a:solidFill>
                <a:effectLst/>
                <a:latin typeface="+mn-lt"/>
                <a:ea typeface="+mn-ea"/>
                <a:cs typeface="+mn-cs"/>
              </a:rPr>
              <a:t>4</a:t>
            </a:r>
            <a:r>
              <a:rPr lang="en-US" sz="1200" b="0" i="0" u="none" strike="noStrike" kern="1200" dirty="0" smtClean="0">
                <a:solidFill>
                  <a:schemeClr val="tx1"/>
                </a:solidFill>
                <a:effectLst/>
                <a:latin typeface="+mn-lt"/>
                <a:ea typeface="+mn-ea"/>
                <a:cs typeface="+mn-cs"/>
              </a:rPr>
              <a:t> emissions are estimated using a bottom-up inventory method, which aggregates local source sector totals with estimated emissions per unit factors. </a:t>
            </a:r>
          </a:p>
          <a:p>
            <a:pPr lvl="2"/>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4071883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base"/>
            <a:r>
              <a:rPr lang="en-US" sz="1200" b="0" i="0" u="none" strike="noStrike" kern="1200" dirty="0" smtClean="0">
                <a:solidFill>
                  <a:schemeClr val="tx1"/>
                </a:solidFill>
                <a:effectLst/>
                <a:latin typeface="+mn-lt"/>
                <a:ea typeface="+mn-ea"/>
                <a:cs typeface="+mn-cs"/>
              </a:rPr>
              <a:t>Which basically means that to estimate the emissions, say, for a dairy, you would take the number of cows in that dairy, and multiply it by the average methane produced by a cow in its lifetime, to get the total emissions for the area. And you’d repeat this for all the dairies and all the other emissions sources, like landfills and wastewater plants, kind</a:t>
            </a:r>
            <a:r>
              <a:rPr lang="en-US" sz="1200" b="0" i="0" u="none" strike="noStrike" kern="1200" baseline="0" dirty="0" smtClean="0">
                <a:solidFill>
                  <a:schemeClr val="tx1"/>
                </a:solidFill>
                <a:effectLst/>
                <a:latin typeface="+mn-lt"/>
                <a:ea typeface="+mn-ea"/>
                <a:cs typeface="+mn-cs"/>
              </a:rPr>
              <a:t> of</a:t>
            </a:r>
            <a:r>
              <a:rPr lang="en-US" sz="1200" b="0" i="0" u="none" strike="noStrike" kern="1200" dirty="0" smtClean="0">
                <a:solidFill>
                  <a:schemeClr val="tx1"/>
                </a:solidFill>
                <a:effectLst/>
                <a:latin typeface="+mn-lt"/>
                <a:ea typeface="+mn-ea"/>
                <a:cs typeface="+mn-cs"/>
              </a:rPr>
              <a:t> like creating an “inventory” for all the possible sources of methane.</a:t>
            </a:r>
          </a:p>
          <a:p>
            <a:pPr lvl="2"/>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4071883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a:solidFill>
                  <a:schemeClr val="bg1"/>
                </a:solidFill>
                <a:latin typeface="Century Gothic" panose="020B0502020202020204" pitchFamily="34" charset="0"/>
              </a:rPr>
              <a:t>Acknowledgements</a:t>
            </a: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7" name="contract info"/>
          <p:cNvSpPr/>
          <p:nvPr userDrawn="1"/>
        </p:nvSpPr>
        <p:spPr>
          <a:xfrm>
            <a:off x="0" y="6477841"/>
            <a:ext cx="12192000" cy="184666"/>
          </a:xfrm>
          <a:prstGeom prst="rect">
            <a:avLst/>
          </a:prstGeom>
        </p:spPr>
        <p:txBody>
          <a:bodyPr wrap="square">
            <a:spAutoFit/>
          </a:bodyPr>
          <a:lstStyle/>
          <a:p>
            <a:pPr lvl="0" algn="ctr">
              <a:buClr>
                <a:schemeClr val="dk1"/>
              </a:buClr>
              <a:buSzPct val="25000"/>
            </a:pPr>
            <a:r>
              <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50905"/>
            <a:ext cx="12192000" cy="107096"/>
          </a:xfrm>
          <a:prstGeom prst="rect">
            <a:avLst/>
          </a:prstGeom>
        </p:spPr>
      </p:pic>
    </p:spTree>
    <p:extLst>
      <p:ext uri="{BB962C8B-B14F-4D97-AF65-F5344CB8AC3E}">
        <p14:creationId xmlns:p14="http://schemas.microsoft.com/office/powerpoint/2010/main" val="4151973631"/>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spTree>
    <p:extLst>
      <p:ext uri="{BB962C8B-B14F-4D97-AF65-F5344CB8AC3E}">
        <p14:creationId xmlns:p14="http://schemas.microsoft.com/office/powerpoint/2010/main" val="218227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a:t>Image Credit: Source</a:t>
            </a:r>
            <a:endParaRPr lang="en-US" dirty="0"/>
          </a:p>
        </p:txBody>
      </p:sp>
      <p:sp>
        <p:nvSpPr>
          <p:cNvPr id="8" name="Rectangle 7"/>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6"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420617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1235481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a:t>Spell out the components</a:t>
            </a:r>
          </a:p>
        </p:txBody>
      </p:sp>
      <p:sp>
        <p:nvSpPr>
          <p:cNvPr id="6" name="Rectangle 5"/>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Acronym</a:t>
            </a: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758317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5" r:id="rId4"/>
    <p:sldLayoutId id="2147483686" r:id="rId5"/>
    <p:sldLayoutId id="2147483664" r:id="rId6"/>
    <p:sldLayoutId id="2147483665" r:id="rId7"/>
    <p:sldLayoutId id="2147483668" r:id="rId8"/>
    <p:sldLayoutId id="2147483693" r:id="rId9"/>
    <p:sldLayoutId id="214748369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image" Target="../media/image28.jpe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33.pn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4.png"/><Relationship Id="rId7" Type="http://schemas.openxmlformats.org/officeDocument/2006/relationships/diagramColors" Target="../diagrams/colors1.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31.xml"/><Relationship Id="rId7" Type="http://schemas.openxmlformats.org/officeDocument/2006/relationships/diagramColors" Target="../diagrams/colors2.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diagramQuickStyle" Target="../diagrams/quickStyle2.xml"/><Relationship Id="rId11" Type="http://schemas.microsoft.com/office/2007/relationships/hdphoto" Target="../media/hdphoto1.wdp"/><Relationship Id="rId5" Type="http://schemas.openxmlformats.org/officeDocument/2006/relationships/diagramLayout" Target="../diagrams/layout2.xml"/><Relationship Id="rId10" Type="http://schemas.openxmlformats.org/officeDocument/2006/relationships/image" Target="../media/image30.png"/><Relationship Id="rId4" Type="http://schemas.openxmlformats.org/officeDocument/2006/relationships/diagramData" Target="../diagrams/data2.xml"/><Relationship Id="rId9" Type="http://schemas.openxmlformats.org/officeDocument/2006/relationships/image" Target="../media/image35.jpeg"/></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1.png"/><Relationship Id="rId7" Type="http://schemas.openxmlformats.org/officeDocument/2006/relationships/diagramColors" Target="../diagrams/colors7.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192"/>
          <a:stretch/>
        </p:blipFill>
        <p:spPr>
          <a:xfrm>
            <a:off x="3527524" y="0"/>
            <a:ext cx="4361737" cy="6455946"/>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013" y="0"/>
            <a:ext cx="8134274" cy="6927575"/>
          </a:xfrm>
          <a:prstGeom prst="rect">
            <a:avLst/>
          </a:prstGeom>
        </p:spPr>
      </p:pic>
      <p:sp>
        <p:nvSpPr>
          <p:cNvPr id="25" name="Title 16"/>
          <p:cNvSpPr txBox="1">
            <a:spLocks/>
          </p:cNvSpPr>
          <p:nvPr/>
        </p:nvSpPr>
        <p:spPr>
          <a:xfrm>
            <a:off x="1407574" y="4113443"/>
            <a:ext cx="4865809" cy="981353"/>
          </a:xfrm>
          <a:prstGeom prst="rect">
            <a:avLst/>
          </a:prstGeom>
        </p:spPr>
        <p:txBody>
          <a:bodyPr>
            <a:normAutofit fontScale="4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Using Aircraft and Ground-Based Observations to Improve </a:t>
            </a:r>
          </a:p>
          <a:p>
            <a:pPr algn="ctr"/>
            <a:r>
              <a:rPr lang="en-US" dirty="0">
                <a:solidFill>
                  <a:schemeClr val="bg1"/>
                </a:solidFill>
              </a:rPr>
              <a:t>Methane Monitoring for the San Francisco Bay Area</a:t>
            </a:r>
          </a:p>
        </p:txBody>
      </p:sp>
      <p:sp>
        <p:nvSpPr>
          <p:cNvPr id="28" name="TextBox 27"/>
          <p:cNvSpPr txBox="1"/>
          <p:nvPr/>
        </p:nvSpPr>
        <p:spPr>
          <a:xfrm>
            <a:off x="1687644" y="2986732"/>
            <a:ext cx="4305670" cy="954107"/>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San Francisco Bay Area Health &amp; Air Quality</a:t>
            </a:r>
            <a:endParaRPr lang="en-US" sz="2800" dirty="0"/>
          </a:p>
        </p:txBody>
      </p:sp>
      <p:sp>
        <p:nvSpPr>
          <p:cNvPr id="17" name="Text Placeholder 17"/>
          <p:cNvSpPr txBox="1">
            <a:spLocks/>
          </p:cNvSpPr>
          <p:nvPr/>
        </p:nvSpPr>
        <p:spPr>
          <a:xfrm>
            <a:off x="8416031" y="3613328"/>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Maya </a:t>
            </a:r>
            <a:r>
              <a:rPr lang="en-US" dirty="0" err="1">
                <a:solidFill>
                  <a:schemeClr val="bg2">
                    <a:lumMod val="50000"/>
                  </a:schemeClr>
                </a:solidFill>
                <a:latin typeface="Century Gothic" panose="020B0502020202020204" pitchFamily="34" charset="0"/>
              </a:rPr>
              <a:t>Midzik</a:t>
            </a:r>
            <a:endParaRPr lang="en-US" dirty="0">
              <a:solidFill>
                <a:schemeClr val="bg2">
                  <a:lumMod val="50000"/>
                </a:schemeClr>
              </a:solidFill>
              <a:latin typeface="Century Gothic" panose="020B0502020202020204" pitchFamily="34" charset="0"/>
            </a:endParaRPr>
          </a:p>
        </p:txBody>
      </p:sp>
      <p:sp>
        <p:nvSpPr>
          <p:cNvPr id="18" name="Text Placeholder 18"/>
          <p:cNvSpPr txBox="1">
            <a:spLocks/>
          </p:cNvSpPr>
          <p:nvPr/>
        </p:nvSpPr>
        <p:spPr>
          <a:xfrm>
            <a:off x="8416031" y="4012617"/>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Joey </a:t>
            </a:r>
            <a:r>
              <a:rPr lang="en-US" dirty="0" err="1">
                <a:solidFill>
                  <a:schemeClr val="bg2">
                    <a:lumMod val="50000"/>
                  </a:schemeClr>
                </a:solidFill>
                <a:latin typeface="Century Gothic" panose="020B0502020202020204" pitchFamily="34" charset="0"/>
              </a:rPr>
              <a:t>Abbate</a:t>
            </a:r>
            <a:endParaRPr lang="en-US" dirty="0">
              <a:solidFill>
                <a:schemeClr val="bg2">
                  <a:lumMod val="50000"/>
                </a:schemeClr>
              </a:solidFill>
              <a:latin typeface="Century Gothic" panose="020B0502020202020204" pitchFamily="34" charset="0"/>
            </a:endParaRPr>
          </a:p>
        </p:txBody>
      </p:sp>
      <p:sp>
        <p:nvSpPr>
          <p:cNvPr id="19" name="Text Placeholder 19"/>
          <p:cNvSpPr txBox="1">
            <a:spLocks/>
          </p:cNvSpPr>
          <p:nvPr/>
        </p:nvSpPr>
        <p:spPr>
          <a:xfrm>
            <a:off x="8416031" y="4419454"/>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Garima Raheja</a:t>
            </a:r>
          </a:p>
        </p:txBody>
      </p:sp>
    </p:spTree>
    <p:extLst>
      <p:ext uri="{BB962C8B-B14F-4D97-AF65-F5344CB8AC3E}">
        <p14:creationId xmlns:p14="http://schemas.microsoft.com/office/powerpoint/2010/main" val="439712816"/>
      </p:ext>
    </p:extLst>
  </p:cSld>
  <p:clrMapOvr>
    <a:masterClrMapping/>
  </p:clrMapOvr>
  <mc:AlternateContent xmlns:mc="http://schemas.openxmlformats.org/markup-compatibility/2006" xmlns:p14="http://schemas.microsoft.com/office/powerpoint/2010/main">
    <mc:Choice Requires="p14">
      <p:transition spd="slow" p14:dur="2000" advTm="9351"/>
    </mc:Choice>
    <mc:Fallback xmlns="">
      <p:transition xmlns:p14="http://schemas.microsoft.com/office/powerpoint/2010/main" spd="slow" advTm="935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r>
              <a:rPr lang="en-US" sz="4000" dirty="0">
                <a:solidFill>
                  <a:schemeClr val="bg1"/>
                </a:solidFill>
                <a:latin typeface="Century Gothic" panose="020B0502020202020204" pitchFamily="34" charset="0"/>
              </a:rPr>
              <a:t>Background: </a:t>
            </a:r>
            <a:r>
              <a:rPr lang="en-US" sz="2800" dirty="0">
                <a:solidFill>
                  <a:schemeClr val="bg1"/>
                </a:solidFill>
              </a:rPr>
              <a:t>Bottom-up CH</a:t>
            </a:r>
            <a:r>
              <a:rPr lang="en-US" sz="2800" baseline="-25000" dirty="0">
                <a:solidFill>
                  <a:schemeClr val="bg1"/>
                </a:solidFill>
              </a:rPr>
              <a:t>4 </a:t>
            </a:r>
            <a:r>
              <a:rPr lang="en-US" sz="2800" dirty="0">
                <a:solidFill>
                  <a:schemeClr val="bg1"/>
                </a:solidFill>
              </a:rPr>
              <a:t>inventory</a:t>
            </a:r>
          </a:p>
          <a:p>
            <a:pPr marL="0" indent="0" algn="ctr">
              <a:buFont typeface="Arial" panose="020B0604020202020204" pitchFamily="34" charset="0"/>
              <a:buNone/>
            </a:pPr>
            <a:endParaRPr lang="en-US"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385554" y="2463985"/>
            <a:ext cx="3221759" cy="2422612"/>
          </a:xfrm>
          <a:prstGeom prst="rect">
            <a:avLst/>
          </a:prstGeom>
        </p:spPr>
      </p:pic>
      <p:sp>
        <p:nvSpPr>
          <p:cNvPr id="5" name="Multiply 4"/>
          <p:cNvSpPr/>
          <p:nvPr/>
        </p:nvSpPr>
        <p:spPr>
          <a:xfrm>
            <a:off x="3585661" y="3079679"/>
            <a:ext cx="1352870" cy="1365888"/>
          </a:xfrm>
          <a:prstGeom prst="mathMultiply">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8" name="Equal 7"/>
          <p:cNvSpPr/>
          <p:nvPr/>
        </p:nvSpPr>
        <p:spPr>
          <a:xfrm>
            <a:off x="7668211" y="3293550"/>
            <a:ext cx="956581" cy="869758"/>
          </a:xfrm>
          <a:prstGeom prst="mathEqual">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
        <p:nvSpPr>
          <p:cNvPr id="15" name="TextBox 14"/>
          <p:cNvSpPr txBox="1"/>
          <p:nvPr/>
        </p:nvSpPr>
        <p:spPr>
          <a:xfrm>
            <a:off x="8639894" y="3287426"/>
            <a:ext cx="2877467" cy="830997"/>
          </a:xfrm>
          <a:prstGeom prst="rect">
            <a:avLst/>
          </a:prstGeom>
          <a:noFill/>
        </p:spPr>
        <p:txBody>
          <a:bodyPr wrap="square" rtlCol="0">
            <a:spAutoFit/>
          </a:bodyPr>
          <a:lstStyle/>
          <a:p>
            <a:pPr algn="ctr"/>
            <a:r>
              <a:rPr lang="en-US" sz="2400" dirty="0">
                <a:solidFill>
                  <a:schemeClr val="bg2">
                    <a:lumMod val="50000"/>
                  </a:schemeClr>
                </a:solidFill>
              </a:rPr>
              <a:t>CH</a:t>
            </a:r>
            <a:r>
              <a:rPr lang="en-US" sz="2400" baseline="-25000" dirty="0">
                <a:solidFill>
                  <a:schemeClr val="bg2">
                    <a:lumMod val="50000"/>
                  </a:schemeClr>
                </a:solidFill>
              </a:rPr>
              <a:t>4</a:t>
            </a:r>
            <a:r>
              <a:rPr lang="en-US" sz="2400" dirty="0">
                <a:solidFill>
                  <a:schemeClr val="bg2">
                    <a:lumMod val="50000"/>
                  </a:schemeClr>
                </a:solidFill>
              </a:rPr>
              <a:t> emissions for Dairy Livestock</a:t>
            </a:r>
          </a:p>
        </p:txBody>
      </p:sp>
      <p:sp>
        <p:nvSpPr>
          <p:cNvPr id="9" name="TextBox 8"/>
          <p:cNvSpPr txBox="1"/>
          <p:nvPr/>
        </p:nvSpPr>
        <p:spPr>
          <a:xfrm>
            <a:off x="5064024" y="2654014"/>
            <a:ext cx="2484875" cy="1323439"/>
          </a:xfrm>
          <a:prstGeom prst="rect">
            <a:avLst/>
          </a:prstGeom>
          <a:noFill/>
        </p:spPr>
        <p:txBody>
          <a:bodyPr wrap="square" rtlCol="0">
            <a:spAutoFit/>
          </a:bodyPr>
          <a:lstStyle/>
          <a:p>
            <a:pPr algn="ctr"/>
            <a:r>
              <a:rPr lang="en-US" sz="2400" dirty="0">
                <a:solidFill>
                  <a:schemeClr val="bg2">
                    <a:lumMod val="50000"/>
                  </a:schemeClr>
                </a:solidFill>
              </a:rPr>
              <a:t>Emission Factor</a:t>
            </a:r>
          </a:p>
          <a:p>
            <a:pPr algn="ctr"/>
            <a:endParaRPr lang="en-US" sz="2800" b="1" dirty="0">
              <a:solidFill>
                <a:schemeClr val="bg2">
                  <a:lumMod val="50000"/>
                </a:schemeClr>
              </a:solidFill>
            </a:endParaRPr>
          </a:p>
          <a:p>
            <a:pPr algn="ctr"/>
            <a:r>
              <a:rPr lang="en-US" sz="2800" b="1" dirty="0">
                <a:solidFill>
                  <a:schemeClr val="bg2">
                    <a:lumMod val="50000"/>
                  </a:schemeClr>
                </a:solidFill>
              </a:rPr>
              <a:t>Mg CH</a:t>
            </a:r>
            <a:r>
              <a:rPr lang="en-US" sz="2800" b="1" baseline="-25000" dirty="0">
                <a:solidFill>
                  <a:schemeClr val="bg2">
                    <a:lumMod val="50000"/>
                  </a:schemeClr>
                </a:solidFill>
              </a:rPr>
              <a:t>4</a:t>
            </a:r>
            <a:r>
              <a:rPr lang="en-US" sz="2800" b="1" dirty="0">
                <a:solidFill>
                  <a:schemeClr val="bg2">
                    <a:lumMod val="50000"/>
                  </a:schemeClr>
                </a:solidFill>
              </a:rPr>
              <a:t>/cow</a:t>
            </a:r>
          </a:p>
        </p:txBody>
      </p:sp>
    </p:spTree>
    <p:extLst>
      <p:ext uri="{BB962C8B-B14F-4D97-AF65-F5344CB8AC3E}">
        <p14:creationId xmlns:p14="http://schemas.microsoft.com/office/powerpoint/2010/main" val="2426598138"/>
      </p:ext>
    </p:extLst>
  </p:cSld>
  <p:clrMapOvr>
    <a:masterClrMapping/>
  </p:clrMapOvr>
  <mc:AlternateContent xmlns:mc="http://schemas.openxmlformats.org/markup-compatibility/2006" xmlns:p14="http://schemas.microsoft.com/office/powerpoint/2010/main">
    <mc:Choice Requires="p14">
      <p:transition spd="slow" p14:dur="2000" advTm="2921"/>
    </mc:Choice>
    <mc:Fallback xmlns="">
      <p:transition xmlns:p14="http://schemas.microsoft.com/office/powerpoint/2010/main" spd="slow" advTm="292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r>
              <a:rPr lang="en-US" sz="4000" dirty="0">
                <a:solidFill>
                  <a:schemeClr val="bg1"/>
                </a:solidFill>
                <a:latin typeface="Century Gothic" panose="020B0502020202020204" pitchFamily="34" charset="0"/>
              </a:rPr>
              <a:t>Background: </a:t>
            </a:r>
            <a:r>
              <a:rPr lang="en-US" sz="2800" dirty="0">
                <a:solidFill>
                  <a:schemeClr val="bg1"/>
                </a:solidFill>
              </a:rPr>
              <a:t>Bottom-up CH</a:t>
            </a:r>
            <a:r>
              <a:rPr lang="en-US" sz="2800" baseline="-25000" dirty="0">
                <a:solidFill>
                  <a:schemeClr val="bg1"/>
                </a:solidFill>
              </a:rPr>
              <a:t>4 </a:t>
            </a:r>
            <a:r>
              <a:rPr lang="en-US" sz="2800" dirty="0">
                <a:solidFill>
                  <a:schemeClr val="bg1"/>
                </a:solidFill>
              </a:rPr>
              <a:t>inventory</a:t>
            </a:r>
          </a:p>
          <a:p>
            <a:pPr marL="0" indent="0" algn="ctr">
              <a:buFont typeface="Arial" panose="020B0604020202020204" pitchFamily="34" charset="0"/>
              <a:buNone/>
            </a:pPr>
            <a:endParaRPr lang="en-US" dirty="0">
              <a:solidFill>
                <a:schemeClr val="bg1"/>
              </a:solidFill>
              <a:latin typeface="Century Gothic" panose="020B0502020202020204" pitchFamily="34" charset="0"/>
            </a:endParaRPr>
          </a:p>
        </p:txBody>
      </p:sp>
      <p:pic>
        <p:nvPicPr>
          <p:cNvPr id="9" name="Picture 8"/>
          <p:cNvPicPr>
            <a:picLocks noChangeAspect="1"/>
          </p:cNvPicPr>
          <p:nvPr/>
        </p:nvPicPr>
        <p:blipFill rotWithShape="1">
          <a:blip r:embed="rId3"/>
          <a:srcRect l="6017" t="4161" b="5593"/>
          <a:stretch/>
        </p:blipFill>
        <p:spPr>
          <a:xfrm>
            <a:off x="6274249" y="1291458"/>
            <a:ext cx="5765006" cy="4871474"/>
          </a:xfrm>
          <a:prstGeom prst="rect">
            <a:avLst/>
          </a:prstGeom>
        </p:spPr>
      </p:pic>
      <p:sp>
        <p:nvSpPr>
          <p:cNvPr id="3" name="TextBox 2"/>
          <p:cNvSpPr txBox="1"/>
          <p:nvPr/>
        </p:nvSpPr>
        <p:spPr>
          <a:xfrm>
            <a:off x="6136000" y="6248940"/>
            <a:ext cx="5892869" cy="348851"/>
          </a:xfrm>
          <a:prstGeom prst="rect">
            <a:avLst/>
          </a:prstGeom>
          <a:noFill/>
        </p:spPr>
        <p:txBody>
          <a:bodyPr wrap="square" rtlCol="0">
            <a:spAutoFit/>
          </a:bodyPr>
          <a:lstStyle/>
          <a:p>
            <a:r>
              <a:rPr lang="en-US" sz="1600" dirty="0">
                <a:solidFill>
                  <a:schemeClr val="bg2">
                    <a:lumMod val="50000"/>
                  </a:schemeClr>
                </a:solidFill>
              </a:rPr>
              <a:t>Gridded total anthropogenic CH</a:t>
            </a:r>
            <a:r>
              <a:rPr lang="en-US" sz="1600" baseline="-25000" dirty="0">
                <a:solidFill>
                  <a:schemeClr val="bg2">
                    <a:lumMod val="50000"/>
                  </a:schemeClr>
                </a:solidFill>
              </a:rPr>
              <a:t>4</a:t>
            </a:r>
            <a:r>
              <a:rPr lang="en-US" sz="1600" dirty="0">
                <a:solidFill>
                  <a:schemeClr val="bg2">
                    <a:lumMod val="50000"/>
                  </a:schemeClr>
                </a:solidFill>
              </a:rPr>
              <a:t> emissions (Mg CH</a:t>
            </a:r>
            <a:r>
              <a:rPr lang="en-US" sz="1600" baseline="-25000" dirty="0">
                <a:solidFill>
                  <a:schemeClr val="bg2">
                    <a:lumMod val="50000"/>
                  </a:schemeClr>
                </a:solidFill>
              </a:rPr>
              <a:t>4</a:t>
            </a:r>
            <a:r>
              <a:rPr lang="en-US" sz="1600" dirty="0">
                <a:solidFill>
                  <a:schemeClr val="bg2">
                    <a:lumMod val="50000"/>
                  </a:schemeClr>
                </a:solidFill>
              </a:rPr>
              <a:t>/</a:t>
            </a:r>
            <a:r>
              <a:rPr lang="en-US" sz="1600" dirty="0" err="1">
                <a:solidFill>
                  <a:schemeClr val="bg2">
                    <a:lumMod val="50000"/>
                  </a:schemeClr>
                </a:solidFill>
              </a:rPr>
              <a:t>yr</a:t>
            </a:r>
            <a:r>
              <a:rPr lang="en-US" sz="1600" dirty="0">
                <a:solidFill>
                  <a:schemeClr val="bg2">
                    <a:lumMod val="50000"/>
                  </a:schemeClr>
                </a:solidFill>
              </a:rPr>
              <a:t>)</a:t>
            </a:r>
          </a:p>
        </p:txBody>
      </p:sp>
      <p:sp>
        <p:nvSpPr>
          <p:cNvPr id="14" name="Text Placeholder 4"/>
          <p:cNvSpPr>
            <a:spLocks noGrp="1"/>
          </p:cNvSpPr>
          <p:nvPr>
            <p:ph type="body" sz="quarter" idx="13"/>
          </p:nvPr>
        </p:nvSpPr>
        <p:spPr>
          <a:xfrm>
            <a:off x="6512669" y="5621382"/>
            <a:ext cx="3261251" cy="413658"/>
          </a:xfrm>
        </p:spPr>
        <p:txBody>
          <a:bodyPr>
            <a:normAutofit/>
          </a:bodyPr>
          <a:lstStyle/>
          <a:p>
            <a:pPr algn="l"/>
            <a:r>
              <a:rPr lang="en-US" dirty="0"/>
              <a:t>Fischer and </a:t>
            </a:r>
            <a:r>
              <a:rPr lang="en-US" dirty="0" err="1"/>
              <a:t>Jeong</a:t>
            </a:r>
            <a:r>
              <a:rPr lang="en-US" dirty="0"/>
              <a:t>, 2014</a:t>
            </a:r>
          </a:p>
        </p:txBody>
      </p:sp>
      <p:pic>
        <p:nvPicPr>
          <p:cNvPr id="6" name="Picture 5"/>
          <p:cNvPicPr>
            <a:picLocks noChangeAspect="1"/>
          </p:cNvPicPr>
          <p:nvPr/>
        </p:nvPicPr>
        <p:blipFill rotWithShape="1">
          <a:blip r:embed="rId3"/>
          <a:srcRect l="82730" t="4161" b="5593"/>
          <a:stretch/>
        </p:blipFill>
        <p:spPr>
          <a:xfrm>
            <a:off x="11062240" y="1291458"/>
            <a:ext cx="1059367" cy="4871474"/>
          </a:xfrm>
          <a:prstGeom prst="rect">
            <a:avLst/>
          </a:prstGeom>
        </p:spPr>
      </p:pic>
    </p:spTree>
    <p:extLst>
      <p:ext uri="{BB962C8B-B14F-4D97-AF65-F5344CB8AC3E}">
        <p14:creationId xmlns:p14="http://schemas.microsoft.com/office/powerpoint/2010/main" val="1685886741"/>
      </p:ext>
    </p:extLst>
  </p:cSld>
  <p:clrMapOvr>
    <a:masterClrMapping/>
  </p:clrMapOvr>
  <mc:AlternateContent xmlns:mc="http://schemas.openxmlformats.org/markup-compatibility/2006" xmlns:p14="http://schemas.microsoft.com/office/powerpoint/2010/main">
    <mc:Choice Requires="p14">
      <p:transition spd="slow" p14:dur="2000" advTm="12575"/>
    </mc:Choice>
    <mc:Fallback xmlns="">
      <p:transition xmlns:p14="http://schemas.microsoft.com/office/powerpoint/2010/main" spd="slow" advTm="12575"/>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r>
              <a:rPr lang="en-US" sz="4000" dirty="0">
                <a:solidFill>
                  <a:schemeClr val="bg1"/>
                </a:solidFill>
                <a:latin typeface="Century Gothic" panose="020B0502020202020204" pitchFamily="34" charset="0"/>
              </a:rPr>
              <a:t>Background: </a:t>
            </a:r>
            <a:r>
              <a:rPr lang="en-US" sz="2800" dirty="0">
                <a:solidFill>
                  <a:schemeClr val="bg1"/>
                </a:solidFill>
              </a:rPr>
              <a:t>Bottom-up CH</a:t>
            </a:r>
            <a:r>
              <a:rPr lang="en-US" sz="2800" baseline="-25000" dirty="0">
                <a:solidFill>
                  <a:schemeClr val="bg1"/>
                </a:solidFill>
              </a:rPr>
              <a:t>4 </a:t>
            </a:r>
            <a:r>
              <a:rPr lang="en-US" sz="2800" dirty="0">
                <a:solidFill>
                  <a:schemeClr val="bg1"/>
                </a:solidFill>
              </a:rPr>
              <a:t>inventory</a:t>
            </a:r>
          </a:p>
        </p:txBody>
      </p:sp>
      <p:pic>
        <p:nvPicPr>
          <p:cNvPr id="9" name="Picture 8"/>
          <p:cNvPicPr>
            <a:picLocks noChangeAspect="1"/>
          </p:cNvPicPr>
          <p:nvPr/>
        </p:nvPicPr>
        <p:blipFill rotWithShape="1">
          <a:blip r:embed="rId3"/>
          <a:srcRect l="6017" t="4161" b="5593"/>
          <a:stretch/>
        </p:blipFill>
        <p:spPr>
          <a:xfrm>
            <a:off x="6274249" y="1291458"/>
            <a:ext cx="5765006" cy="4871474"/>
          </a:xfrm>
          <a:prstGeom prst="rect">
            <a:avLst/>
          </a:prstGeom>
        </p:spPr>
      </p:pic>
      <p:sp>
        <p:nvSpPr>
          <p:cNvPr id="3" name="TextBox 2"/>
          <p:cNvSpPr txBox="1"/>
          <p:nvPr/>
        </p:nvSpPr>
        <p:spPr>
          <a:xfrm>
            <a:off x="6136000" y="6248940"/>
            <a:ext cx="5892869" cy="348851"/>
          </a:xfrm>
          <a:prstGeom prst="rect">
            <a:avLst/>
          </a:prstGeom>
          <a:noFill/>
        </p:spPr>
        <p:txBody>
          <a:bodyPr wrap="square" rtlCol="0">
            <a:spAutoFit/>
          </a:bodyPr>
          <a:lstStyle/>
          <a:p>
            <a:r>
              <a:rPr lang="en-US" sz="1600" dirty="0">
                <a:solidFill>
                  <a:schemeClr val="bg2">
                    <a:lumMod val="50000"/>
                  </a:schemeClr>
                </a:solidFill>
              </a:rPr>
              <a:t>Gridded total anthropogenic CH</a:t>
            </a:r>
            <a:r>
              <a:rPr lang="en-US" sz="1600" baseline="-25000" dirty="0">
                <a:solidFill>
                  <a:schemeClr val="bg2">
                    <a:lumMod val="50000"/>
                  </a:schemeClr>
                </a:solidFill>
              </a:rPr>
              <a:t>4</a:t>
            </a:r>
            <a:r>
              <a:rPr lang="en-US" sz="1600" dirty="0">
                <a:solidFill>
                  <a:schemeClr val="bg2">
                    <a:lumMod val="50000"/>
                  </a:schemeClr>
                </a:solidFill>
              </a:rPr>
              <a:t> emissions (Mg CH</a:t>
            </a:r>
            <a:r>
              <a:rPr lang="en-US" sz="1600" baseline="-25000" dirty="0">
                <a:solidFill>
                  <a:schemeClr val="bg2">
                    <a:lumMod val="50000"/>
                  </a:schemeClr>
                </a:solidFill>
              </a:rPr>
              <a:t>4</a:t>
            </a:r>
            <a:r>
              <a:rPr lang="en-US" sz="1600" dirty="0">
                <a:solidFill>
                  <a:schemeClr val="bg2">
                    <a:lumMod val="50000"/>
                  </a:schemeClr>
                </a:solidFill>
              </a:rPr>
              <a:t>/</a:t>
            </a:r>
            <a:r>
              <a:rPr lang="en-US" sz="1600" dirty="0" err="1">
                <a:solidFill>
                  <a:schemeClr val="bg2">
                    <a:lumMod val="50000"/>
                  </a:schemeClr>
                </a:solidFill>
              </a:rPr>
              <a:t>yr</a:t>
            </a:r>
            <a:r>
              <a:rPr lang="en-US" sz="1600" dirty="0">
                <a:solidFill>
                  <a:schemeClr val="bg2">
                    <a:lumMod val="50000"/>
                  </a:schemeClr>
                </a:solidFill>
              </a:rPr>
              <a:t>)</a:t>
            </a:r>
          </a:p>
        </p:txBody>
      </p:sp>
      <p:pic>
        <p:nvPicPr>
          <p:cNvPr id="4" name="Picture 3" descr="Screen Shot 2016-08-06 at 2.06.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463" y="1486094"/>
            <a:ext cx="5329044" cy="5111697"/>
          </a:xfrm>
          <a:prstGeom prst="rect">
            <a:avLst/>
          </a:prstGeom>
        </p:spPr>
      </p:pic>
      <p:sp>
        <p:nvSpPr>
          <p:cNvPr id="8" name="Text Placeholder 4"/>
          <p:cNvSpPr>
            <a:spLocks noGrp="1"/>
          </p:cNvSpPr>
          <p:nvPr>
            <p:ph type="body" sz="quarter" idx="13"/>
          </p:nvPr>
        </p:nvSpPr>
        <p:spPr>
          <a:xfrm>
            <a:off x="6512669" y="5621382"/>
            <a:ext cx="3261251" cy="413658"/>
          </a:xfrm>
        </p:spPr>
        <p:txBody>
          <a:bodyPr>
            <a:normAutofit/>
          </a:bodyPr>
          <a:lstStyle/>
          <a:p>
            <a:pPr algn="l"/>
            <a:r>
              <a:rPr lang="en-US" dirty="0"/>
              <a:t>Fischer and </a:t>
            </a:r>
            <a:r>
              <a:rPr lang="en-US" dirty="0" err="1"/>
              <a:t>Jeong</a:t>
            </a:r>
            <a:r>
              <a:rPr lang="en-US" dirty="0"/>
              <a:t>, 2014</a:t>
            </a:r>
          </a:p>
        </p:txBody>
      </p:sp>
      <p:pic>
        <p:nvPicPr>
          <p:cNvPr id="10" name="Picture 9"/>
          <p:cNvPicPr>
            <a:picLocks noChangeAspect="1"/>
          </p:cNvPicPr>
          <p:nvPr/>
        </p:nvPicPr>
        <p:blipFill rotWithShape="1">
          <a:blip r:embed="rId3"/>
          <a:srcRect l="82730" t="4161" b="5593"/>
          <a:stretch/>
        </p:blipFill>
        <p:spPr>
          <a:xfrm>
            <a:off x="11030341" y="1291458"/>
            <a:ext cx="1059367" cy="4871474"/>
          </a:xfrm>
          <a:prstGeom prst="rect">
            <a:avLst/>
          </a:prstGeom>
        </p:spPr>
      </p:pic>
    </p:spTree>
    <p:extLst>
      <p:ext uri="{BB962C8B-B14F-4D97-AF65-F5344CB8AC3E}">
        <p14:creationId xmlns:p14="http://schemas.microsoft.com/office/powerpoint/2010/main" val="3619385332"/>
      </p:ext>
    </p:extLst>
  </p:cSld>
  <p:clrMapOvr>
    <a:masterClrMapping/>
  </p:clrMapOvr>
  <mc:AlternateContent xmlns:mc="http://schemas.openxmlformats.org/markup-compatibility/2006" xmlns:p14="http://schemas.microsoft.com/office/powerpoint/2010/main">
    <mc:Choice Requires="p14">
      <p:transition spd="slow" p14:dur="2000" advTm="46754"/>
    </mc:Choice>
    <mc:Fallback xmlns="">
      <p:transition xmlns:p14="http://schemas.microsoft.com/office/powerpoint/2010/main" spd="slow" advTm="4675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r>
              <a:rPr lang="en-US" sz="4000" dirty="0">
                <a:solidFill>
                  <a:schemeClr val="bg1"/>
                </a:solidFill>
                <a:latin typeface="Century Gothic" panose="020B0502020202020204" pitchFamily="34" charset="0"/>
              </a:rPr>
              <a:t>Background: </a:t>
            </a:r>
            <a:r>
              <a:rPr lang="en-US" sz="2800" dirty="0">
                <a:solidFill>
                  <a:schemeClr val="bg1"/>
                </a:solidFill>
              </a:rPr>
              <a:t>Bottom-up CH</a:t>
            </a:r>
            <a:r>
              <a:rPr lang="en-US" sz="2800" baseline="-25000" dirty="0">
                <a:solidFill>
                  <a:schemeClr val="bg1"/>
                </a:solidFill>
              </a:rPr>
              <a:t>4 </a:t>
            </a:r>
            <a:r>
              <a:rPr lang="en-US" sz="2800" dirty="0">
                <a:solidFill>
                  <a:schemeClr val="bg1"/>
                </a:solidFill>
              </a:rPr>
              <a:t>inventory</a:t>
            </a:r>
          </a:p>
          <a:p>
            <a:pPr marL="0" indent="0" algn="ctr">
              <a:buFont typeface="Arial" panose="020B0604020202020204" pitchFamily="34" charset="0"/>
              <a:buNone/>
            </a:pPr>
            <a:endParaRPr lang="en-US"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4"/>
          <a:stretch>
            <a:fillRect/>
          </a:stretch>
        </p:blipFill>
        <p:spPr>
          <a:xfrm>
            <a:off x="385554" y="2463985"/>
            <a:ext cx="3221759" cy="2422612"/>
          </a:xfrm>
          <a:prstGeom prst="rect">
            <a:avLst/>
          </a:prstGeom>
        </p:spPr>
      </p:pic>
      <p:sp>
        <p:nvSpPr>
          <p:cNvPr id="5" name="Multiply 4"/>
          <p:cNvSpPr/>
          <p:nvPr/>
        </p:nvSpPr>
        <p:spPr>
          <a:xfrm>
            <a:off x="3585661" y="3079679"/>
            <a:ext cx="1352870" cy="1365888"/>
          </a:xfrm>
          <a:prstGeom prst="mathMultiply">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8" name="Equal 7"/>
          <p:cNvSpPr/>
          <p:nvPr/>
        </p:nvSpPr>
        <p:spPr>
          <a:xfrm>
            <a:off x="7668211" y="3293550"/>
            <a:ext cx="956581" cy="869758"/>
          </a:xfrm>
          <a:prstGeom prst="mathEqual">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
        <p:nvSpPr>
          <p:cNvPr id="15" name="TextBox 14"/>
          <p:cNvSpPr txBox="1"/>
          <p:nvPr/>
        </p:nvSpPr>
        <p:spPr>
          <a:xfrm>
            <a:off x="8639894" y="3287426"/>
            <a:ext cx="2877467" cy="830997"/>
          </a:xfrm>
          <a:prstGeom prst="rect">
            <a:avLst/>
          </a:prstGeom>
          <a:noFill/>
        </p:spPr>
        <p:txBody>
          <a:bodyPr wrap="square" rtlCol="0">
            <a:spAutoFit/>
          </a:bodyPr>
          <a:lstStyle/>
          <a:p>
            <a:pPr algn="ctr"/>
            <a:r>
              <a:rPr lang="en-US" sz="2400" dirty="0">
                <a:solidFill>
                  <a:schemeClr val="bg2">
                    <a:lumMod val="50000"/>
                  </a:schemeClr>
                </a:solidFill>
              </a:rPr>
              <a:t>CH</a:t>
            </a:r>
            <a:r>
              <a:rPr lang="en-US" sz="2400" baseline="-25000" dirty="0">
                <a:solidFill>
                  <a:schemeClr val="bg2">
                    <a:lumMod val="50000"/>
                  </a:schemeClr>
                </a:solidFill>
              </a:rPr>
              <a:t>4</a:t>
            </a:r>
            <a:r>
              <a:rPr lang="en-US" sz="2400" dirty="0">
                <a:solidFill>
                  <a:schemeClr val="bg2">
                    <a:lumMod val="50000"/>
                  </a:schemeClr>
                </a:solidFill>
              </a:rPr>
              <a:t> emissions for Dairy Livestock</a:t>
            </a:r>
          </a:p>
        </p:txBody>
      </p:sp>
      <p:sp>
        <p:nvSpPr>
          <p:cNvPr id="9" name="TextBox 8"/>
          <p:cNvSpPr txBox="1"/>
          <p:nvPr/>
        </p:nvSpPr>
        <p:spPr>
          <a:xfrm>
            <a:off x="5064024" y="2654014"/>
            <a:ext cx="2484875" cy="1323439"/>
          </a:xfrm>
          <a:prstGeom prst="rect">
            <a:avLst/>
          </a:prstGeom>
          <a:noFill/>
        </p:spPr>
        <p:txBody>
          <a:bodyPr wrap="square" rtlCol="0">
            <a:spAutoFit/>
          </a:bodyPr>
          <a:lstStyle/>
          <a:p>
            <a:pPr algn="ctr"/>
            <a:r>
              <a:rPr lang="en-US" sz="2400" dirty="0">
                <a:solidFill>
                  <a:schemeClr val="bg2">
                    <a:lumMod val="50000"/>
                  </a:schemeClr>
                </a:solidFill>
              </a:rPr>
              <a:t>Emission Factor</a:t>
            </a:r>
          </a:p>
          <a:p>
            <a:pPr algn="ctr"/>
            <a:endParaRPr lang="en-US" sz="2800" b="1" dirty="0">
              <a:solidFill>
                <a:schemeClr val="bg2">
                  <a:lumMod val="50000"/>
                </a:schemeClr>
              </a:solidFill>
            </a:endParaRPr>
          </a:p>
          <a:p>
            <a:pPr algn="ctr"/>
            <a:r>
              <a:rPr lang="en-US" sz="2800" b="1" dirty="0">
                <a:solidFill>
                  <a:schemeClr val="bg2">
                    <a:lumMod val="50000"/>
                  </a:schemeClr>
                </a:solidFill>
              </a:rPr>
              <a:t>Mg CH</a:t>
            </a:r>
            <a:r>
              <a:rPr lang="en-US" sz="2800" b="1" baseline="-25000" dirty="0">
                <a:solidFill>
                  <a:schemeClr val="bg2">
                    <a:lumMod val="50000"/>
                  </a:schemeClr>
                </a:solidFill>
              </a:rPr>
              <a:t>4</a:t>
            </a:r>
            <a:r>
              <a:rPr lang="en-US" sz="2800" b="1" dirty="0">
                <a:solidFill>
                  <a:schemeClr val="bg2">
                    <a:lumMod val="50000"/>
                  </a:schemeClr>
                </a:solidFill>
              </a:rPr>
              <a:t>/cow</a:t>
            </a:r>
          </a:p>
        </p:txBody>
      </p:sp>
      <p:sp>
        <p:nvSpPr>
          <p:cNvPr id="12" name="Down Arrow Callout 11"/>
          <p:cNvSpPr/>
          <p:nvPr/>
        </p:nvSpPr>
        <p:spPr>
          <a:xfrm>
            <a:off x="2590043" y="1652059"/>
            <a:ext cx="6951341" cy="2141467"/>
          </a:xfrm>
          <a:prstGeom prst="downArrow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Underestimating CH</a:t>
            </a:r>
            <a:r>
              <a:rPr lang="en-US" sz="2800" baseline="-25000" dirty="0">
                <a:solidFill>
                  <a:schemeClr val="bg1"/>
                </a:solidFill>
              </a:rPr>
              <a:t>4</a:t>
            </a:r>
            <a:r>
              <a:rPr lang="en-US" sz="2800" dirty="0">
                <a:solidFill>
                  <a:schemeClr val="bg1"/>
                </a:solidFill>
              </a:rPr>
              <a:t> emissions by a factor of 1.5-2</a:t>
            </a:r>
          </a:p>
        </p:txBody>
      </p:sp>
    </p:spTree>
    <p:custDataLst>
      <p:tags r:id="rId1"/>
    </p:custDataLst>
    <p:extLst>
      <p:ext uri="{BB962C8B-B14F-4D97-AF65-F5344CB8AC3E}">
        <p14:creationId xmlns:p14="http://schemas.microsoft.com/office/powerpoint/2010/main" val="1334900886"/>
      </p:ext>
    </p:extLst>
  </p:cSld>
  <p:clrMapOvr>
    <a:masterClrMapping/>
  </p:clrMapOvr>
  <mc:AlternateContent xmlns:mc="http://schemas.openxmlformats.org/markup-compatibility/2006" xmlns:p14="http://schemas.microsoft.com/office/powerpoint/2010/main">
    <mc:Choice Requires="p14">
      <p:transition spd="slow" p14:dur="2000" advTm="26051"/>
    </mc:Choice>
    <mc:Fallback xmlns="">
      <p:transition xmlns:p14="http://schemas.microsoft.com/office/powerpoint/2010/main" spd="slow" advTm="260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2202E-6 -1.89064E-6 L 0.00144 0.20505 " pathEditMode="relative" rAng="0" ptsTypes="AA">
                                      <p:cBhvr>
                                        <p:cTn id="6" dur="2000" fill="hold"/>
                                        <p:tgtEl>
                                          <p:spTgt spid="4"/>
                                        </p:tgtEl>
                                        <p:attrNameLst>
                                          <p:attrName>ppt_x</p:attrName>
                                          <p:attrName>ppt_y</p:attrName>
                                        </p:attrNameLst>
                                      </p:cBhvr>
                                      <p:rCtr x="65" y="10241"/>
                                    </p:animMotion>
                                  </p:childTnLst>
                                </p:cTn>
                              </p:par>
                              <p:par>
                                <p:cTn id="7" presetID="42" presetClass="path" presetSubtype="0" accel="50000" decel="50000" fill="hold" grpId="0" nodeType="withEffect">
                                  <p:stCondLst>
                                    <p:cond delay="0"/>
                                  </p:stCondLst>
                                  <p:childTnLst>
                                    <p:animMotion origin="layout" path="M -4.42998E-6 -2.70621E-6 L -0.00143 0.22961 " pathEditMode="relative" rAng="0" ptsTypes="AA">
                                      <p:cBhvr>
                                        <p:cTn id="8" dur="2000" fill="hold"/>
                                        <p:tgtEl>
                                          <p:spTgt spid="5"/>
                                        </p:tgtEl>
                                        <p:attrNameLst>
                                          <p:attrName>ppt_x</p:attrName>
                                          <p:attrName>ppt_y</p:attrName>
                                        </p:attrNameLst>
                                      </p:cBhvr>
                                      <p:rCtr x="-78" y="11469"/>
                                    </p:animMotion>
                                  </p:childTnLst>
                                </p:cTn>
                              </p:par>
                              <p:par>
                                <p:cTn id="9" presetID="42" presetClass="path" presetSubtype="0" accel="50000" decel="50000" fill="hold" grpId="0" nodeType="withEffect">
                                  <p:stCondLst>
                                    <p:cond delay="0"/>
                                  </p:stCondLst>
                                  <p:childTnLst>
                                    <p:animMotion origin="layout" path="M 4.67985E-6 -2.40037E-6 L 4.67985E-6 0.23541 " pathEditMode="relative" rAng="0" ptsTypes="AA">
                                      <p:cBhvr>
                                        <p:cTn id="10" dur="2000" fill="hold"/>
                                        <p:tgtEl>
                                          <p:spTgt spid="9"/>
                                        </p:tgtEl>
                                        <p:attrNameLst>
                                          <p:attrName>ppt_x</p:attrName>
                                          <p:attrName>ppt_y</p:attrName>
                                        </p:attrNameLst>
                                      </p:cBhvr>
                                      <p:rCtr x="0" y="11770"/>
                                    </p:animMotion>
                                  </p:childTnLst>
                                </p:cTn>
                              </p:par>
                              <p:par>
                                <p:cTn id="11" presetID="42" presetClass="path" presetSubtype="0" accel="50000" decel="50000" fill="hold" grpId="0" nodeType="withEffect">
                                  <p:stCondLst>
                                    <p:cond delay="0"/>
                                  </p:stCondLst>
                                  <p:childTnLst>
                                    <p:animMotion origin="layout" path="M -2.2228E-6 4.89342E-6 L -2.2228E-6 0.19786 " pathEditMode="relative" rAng="0" ptsTypes="AA">
                                      <p:cBhvr>
                                        <p:cTn id="12" dur="2000" fill="hold"/>
                                        <p:tgtEl>
                                          <p:spTgt spid="15"/>
                                        </p:tgtEl>
                                        <p:attrNameLst>
                                          <p:attrName>ppt_x</p:attrName>
                                          <p:attrName>ppt_y</p:attrName>
                                        </p:attrNameLst>
                                      </p:cBhvr>
                                      <p:rCtr x="0" y="9893"/>
                                    </p:animMotion>
                                  </p:childTnLst>
                                </p:cTn>
                              </p:par>
                              <p:par>
                                <p:cTn id="13" presetID="42" presetClass="path" presetSubtype="0" accel="50000" decel="50000" fill="hold" grpId="0" nodeType="withEffect">
                                  <p:stCondLst>
                                    <p:cond delay="0"/>
                                  </p:stCondLst>
                                  <p:childTnLst>
                                    <p:animMotion origin="layout" path="M -1.17126E-6 -3.93883E-6 L -0.0013 0.20042 " pathEditMode="relative" rAng="0" ptsTypes="AA">
                                      <p:cBhvr>
                                        <p:cTn id="14" dur="2000" fill="hold"/>
                                        <p:tgtEl>
                                          <p:spTgt spid="8"/>
                                        </p:tgtEl>
                                        <p:attrNameLst>
                                          <p:attrName>ppt_x</p:attrName>
                                          <p:attrName>ppt_y</p:attrName>
                                        </p:attrNameLst>
                                      </p:cBhvr>
                                      <p:rCtr x="-65" y="10009"/>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5" grpId="0"/>
      <p:bldP spid="9"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Background: </a:t>
            </a:r>
            <a:r>
              <a:rPr lang="en-US" dirty="0" smtClean="0">
                <a:solidFill>
                  <a:schemeClr val="bg1"/>
                </a:solidFill>
                <a:latin typeface="Century Gothic" panose="020B0502020202020204" pitchFamily="34" charset="0"/>
              </a:rPr>
              <a:t>GHG Monitoring Network</a:t>
            </a:r>
            <a:endParaRPr lang="en-US" dirty="0">
              <a:solidFill>
                <a:schemeClr val="bg1"/>
              </a:solidFill>
              <a:latin typeface="Century Gothic" panose="020B0502020202020204" pitchFamily="34" charset="0"/>
            </a:endParaRPr>
          </a:p>
        </p:txBody>
      </p:sp>
      <p:sp>
        <p:nvSpPr>
          <p:cNvPr id="13" name="TextBox 12"/>
          <p:cNvSpPr txBox="1"/>
          <p:nvPr/>
        </p:nvSpPr>
        <p:spPr>
          <a:xfrm>
            <a:off x="460156" y="6043453"/>
            <a:ext cx="5610447" cy="584776"/>
          </a:xfrm>
          <a:prstGeom prst="rect">
            <a:avLst/>
          </a:prstGeom>
          <a:noFill/>
        </p:spPr>
        <p:txBody>
          <a:bodyPr wrap="square" rtlCol="0">
            <a:spAutoFit/>
          </a:bodyPr>
          <a:lstStyle/>
          <a:p>
            <a:pPr algn="ctr"/>
            <a:r>
              <a:rPr lang="en-US" sz="1600" dirty="0">
                <a:solidFill>
                  <a:schemeClr val="bg2">
                    <a:lumMod val="50000"/>
                  </a:schemeClr>
                </a:solidFill>
              </a:rPr>
              <a:t>Locations of BAAQMD’s GHG monitoring network fixed-sites, which began operating in 2015/16</a:t>
            </a:r>
          </a:p>
        </p:txBody>
      </p:sp>
      <p:grpSp>
        <p:nvGrpSpPr>
          <p:cNvPr id="11" name="Group 10"/>
          <p:cNvGrpSpPr/>
          <p:nvPr/>
        </p:nvGrpSpPr>
        <p:grpSpPr>
          <a:xfrm>
            <a:off x="1363205" y="1557613"/>
            <a:ext cx="4049524" cy="4397269"/>
            <a:chOff x="6685307" y="1665450"/>
            <a:chExt cx="3474444" cy="4181598"/>
          </a:xfrm>
        </p:grpSpPr>
        <p:pic>
          <p:nvPicPr>
            <p:cNvPr id="12" name="Picture 11" descr="Screen Shot 2016-08-06 at 1.43.44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85307" y="1665450"/>
              <a:ext cx="3474444" cy="4181598"/>
            </a:xfrm>
            <a:prstGeom prst="rect">
              <a:avLst/>
            </a:prstGeom>
            <a:solidFill>
              <a:srgbClr val="000000">
                <a:shade val="95000"/>
              </a:srgbClr>
            </a:solidFill>
            <a:ln w="3175" cap="sq" cmpd="sng">
              <a:solidFill>
                <a:srgbClr val="000000"/>
              </a:solidFill>
              <a:miter lim="800000"/>
            </a:ln>
            <a:effectLst/>
          </p:spPr>
        </p:pic>
        <p:sp>
          <p:nvSpPr>
            <p:cNvPr id="14" name="Oval 13"/>
            <p:cNvSpPr/>
            <p:nvPr/>
          </p:nvSpPr>
          <p:spPr>
            <a:xfrm>
              <a:off x="7116618" y="2959469"/>
              <a:ext cx="191693" cy="19170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9078125" y="3387447"/>
              <a:ext cx="191693" cy="19170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9134678" y="4174875"/>
              <a:ext cx="191693" cy="19170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9203212" y="5285807"/>
              <a:ext cx="191693" cy="19170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745925" y="2623983"/>
              <a:ext cx="981717" cy="261610"/>
            </a:xfrm>
            <a:prstGeom prst="rect">
              <a:avLst/>
            </a:prstGeom>
            <a:solidFill>
              <a:schemeClr val="bg1"/>
            </a:solidFill>
            <a:ln w="19050" cmpd="sng">
              <a:solidFill>
                <a:schemeClr val="tx1"/>
              </a:solidFill>
            </a:ln>
          </p:spPr>
          <p:txBody>
            <a:bodyPr wrap="square" rtlCol="0">
              <a:spAutoFit/>
            </a:bodyPr>
            <a:lstStyle/>
            <a:p>
              <a:r>
                <a:rPr lang="en-US" sz="1100" dirty="0">
                  <a:latin typeface="Arial" panose="020B0604020202020204" pitchFamily="34" charset="0"/>
                  <a:cs typeface="Arial" panose="020B0604020202020204" pitchFamily="34" charset="0"/>
                </a:rPr>
                <a:t>Bodega Bay</a:t>
              </a:r>
            </a:p>
          </p:txBody>
        </p:sp>
        <p:sp>
          <p:nvSpPr>
            <p:cNvPr id="20" name="TextBox 19"/>
            <p:cNvSpPr txBox="1"/>
            <p:nvPr/>
          </p:nvSpPr>
          <p:spPr>
            <a:xfrm>
              <a:off x="9025546" y="3005295"/>
              <a:ext cx="1002416" cy="261610"/>
            </a:xfrm>
            <a:prstGeom prst="rect">
              <a:avLst/>
            </a:prstGeom>
            <a:solidFill>
              <a:schemeClr val="bg1"/>
            </a:solidFill>
            <a:ln w="19050" cmpd="sng">
              <a:solidFill>
                <a:schemeClr val="tx1"/>
              </a:solidFill>
            </a:ln>
          </p:spPr>
          <p:txBody>
            <a:bodyPr wrap="square" rtlCol="0">
              <a:spAutoFit/>
            </a:bodyPr>
            <a:lstStyle/>
            <a:p>
              <a:r>
                <a:rPr lang="en-US" sz="1100" dirty="0">
                  <a:latin typeface="Arial" panose="020B0604020202020204" pitchFamily="34" charset="0"/>
                  <a:cs typeface="Arial" panose="020B0604020202020204" pitchFamily="34" charset="0"/>
                </a:rPr>
                <a:t>Bethel Island</a:t>
              </a:r>
            </a:p>
          </p:txBody>
        </p:sp>
        <p:sp>
          <p:nvSpPr>
            <p:cNvPr id="21" name="TextBox 20"/>
            <p:cNvSpPr txBox="1"/>
            <p:nvPr/>
          </p:nvSpPr>
          <p:spPr>
            <a:xfrm>
              <a:off x="8567555" y="3813426"/>
              <a:ext cx="1136924" cy="260337"/>
            </a:xfrm>
            <a:prstGeom prst="rect">
              <a:avLst/>
            </a:prstGeom>
            <a:solidFill>
              <a:schemeClr val="bg1"/>
            </a:solidFill>
            <a:ln w="19050" cmpd="sng">
              <a:solidFill>
                <a:schemeClr val="tx1"/>
              </a:solidFill>
            </a:ln>
          </p:spPr>
          <p:txBody>
            <a:bodyPr wrap="square" rtlCol="0">
              <a:spAutoFit/>
            </a:bodyPr>
            <a:lstStyle/>
            <a:p>
              <a:r>
                <a:rPr lang="en-US" sz="1100" dirty="0">
                  <a:latin typeface="Arial" panose="020B0604020202020204" pitchFamily="34" charset="0"/>
                  <a:cs typeface="Arial" panose="020B0604020202020204" pitchFamily="34" charset="0"/>
                </a:rPr>
                <a:t>Patterson Pass</a:t>
              </a:r>
            </a:p>
          </p:txBody>
        </p:sp>
        <p:sp>
          <p:nvSpPr>
            <p:cNvPr id="22" name="TextBox 21"/>
            <p:cNvSpPr txBox="1"/>
            <p:nvPr/>
          </p:nvSpPr>
          <p:spPr>
            <a:xfrm>
              <a:off x="8111470" y="5492563"/>
              <a:ext cx="886139" cy="261610"/>
            </a:xfrm>
            <a:prstGeom prst="rect">
              <a:avLst/>
            </a:prstGeom>
            <a:solidFill>
              <a:schemeClr val="bg1"/>
            </a:solidFill>
            <a:ln w="19050" cmpd="sng">
              <a:solidFill>
                <a:schemeClr val="tx1"/>
              </a:solidFill>
            </a:ln>
          </p:spPr>
          <p:txBody>
            <a:bodyPr wrap="square" rtlCol="0">
              <a:spAutoFit/>
            </a:bodyPr>
            <a:lstStyle/>
            <a:p>
              <a:r>
                <a:rPr lang="en-US" sz="1100" dirty="0">
                  <a:latin typeface="Arial" panose="020B0604020202020204" pitchFamily="34" charset="0"/>
                  <a:cs typeface="Arial" panose="020B0604020202020204" pitchFamily="34" charset="0"/>
                </a:rPr>
                <a:t>San Martin</a:t>
              </a:r>
            </a:p>
          </p:txBody>
        </p:sp>
      </p:grpSp>
    </p:spTree>
    <p:extLst>
      <p:ext uri="{BB962C8B-B14F-4D97-AF65-F5344CB8AC3E}">
        <p14:creationId xmlns:p14="http://schemas.microsoft.com/office/powerpoint/2010/main" val="1611884589"/>
      </p:ext>
    </p:extLst>
  </p:cSld>
  <p:clrMapOvr>
    <a:masterClrMapping/>
  </p:clrMapOvr>
  <mc:AlternateContent xmlns:mc="http://schemas.openxmlformats.org/markup-compatibility/2006" xmlns:p14="http://schemas.microsoft.com/office/powerpoint/2010/main">
    <mc:Choice Requires="p14">
      <p:transition spd="slow" p14:dur="2000" advTm="35186"/>
    </mc:Choice>
    <mc:Fallback xmlns="">
      <p:transition xmlns:p14="http://schemas.microsoft.com/office/powerpoint/2010/main" spd="slow" advTm="3518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Current Methane Monitoring</a:t>
            </a:r>
          </a:p>
        </p:txBody>
      </p:sp>
      <p:pic>
        <p:nvPicPr>
          <p:cNvPr id="4" name="Picture 3" descr="Screen Shot 2016-08-06 at 2.12.27 PM.png"/>
          <p:cNvPicPr>
            <a:picLocks noChangeAspect="1"/>
          </p:cNvPicPr>
          <p:nvPr/>
        </p:nvPicPr>
        <p:blipFill rotWithShape="1">
          <a:blip r:embed="rId3">
            <a:extLst>
              <a:ext uri="{28A0092B-C50C-407E-A947-70E740481C1C}">
                <a14:useLocalDpi xmlns:a14="http://schemas.microsoft.com/office/drawing/2010/main" val="0"/>
              </a:ext>
            </a:extLst>
          </a:blip>
          <a:srcRect l="36051"/>
          <a:stretch/>
        </p:blipFill>
        <p:spPr>
          <a:xfrm>
            <a:off x="6583721" y="1537461"/>
            <a:ext cx="4893196" cy="4545541"/>
          </a:xfrm>
          <a:prstGeom prst="rect">
            <a:avLst/>
          </a:prstGeom>
        </p:spPr>
      </p:pic>
      <p:sp>
        <p:nvSpPr>
          <p:cNvPr id="12" name="TextBox 11"/>
          <p:cNvSpPr txBox="1"/>
          <p:nvPr/>
        </p:nvSpPr>
        <p:spPr>
          <a:xfrm>
            <a:off x="5976451" y="6124817"/>
            <a:ext cx="5610447" cy="584776"/>
          </a:xfrm>
          <a:prstGeom prst="rect">
            <a:avLst/>
          </a:prstGeom>
          <a:noFill/>
        </p:spPr>
        <p:txBody>
          <a:bodyPr wrap="square" rtlCol="0">
            <a:spAutoFit/>
          </a:bodyPr>
          <a:lstStyle/>
          <a:p>
            <a:pPr algn="ctr"/>
            <a:r>
              <a:rPr lang="en-US" sz="1600" dirty="0">
                <a:solidFill>
                  <a:schemeClr val="bg2">
                    <a:lumMod val="50000"/>
                  </a:schemeClr>
                </a:solidFill>
              </a:rPr>
              <a:t>Air District’s mobile van, fitted with air monitoring instruments and calibration systems</a:t>
            </a:r>
          </a:p>
        </p:txBody>
      </p:sp>
      <p:sp>
        <p:nvSpPr>
          <p:cNvPr id="13" name="TextBox 12"/>
          <p:cNvSpPr txBox="1"/>
          <p:nvPr/>
        </p:nvSpPr>
        <p:spPr>
          <a:xfrm>
            <a:off x="460156" y="6043453"/>
            <a:ext cx="5610447" cy="584776"/>
          </a:xfrm>
          <a:prstGeom prst="rect">
            <a:avLst/>
          </a:prstGeom>
          <a:noFill/>
        </p:spPr>
        <p:txBody>
          <a:bodyPr wrap="square" rtlCol="0">
            <a:spAutoFit/>
          </a:bodyPr>
          <a:lstStyle/>
          <a:p>
            <a:pPr algn="ctr"/>
            <a:r>
              <a:rPr lang="en-US" sz="1600" dirty="0">
                <a:solidFill>
                  <a:schemeClr val="bg2">
                    <a:lumMod val="50000"/>
                  </a:schemeClr>
                </a:solidFill>
              </a:rPr>
              <a:t>Locations of BAAQMD’s GHG monitoring network fixed-sites, which began operating in 2015/16</a:t>
            </a:r>
          </a:p>
        </p:txBody>
      </p:sp>
      <p:grpSp>
        <p:nvGrpSpPr>
          <p:cNvPr id="16" name="Group 15"/>
          <p:cNvGrpSpPr/>
          <p:nvPr/>
        </p:nvGrpSpPr>
        <p:grpSpPr>
          <a:xfrm>
            <a:off x="1363205" y="1557613"/>
            <a:ext cx="4049524" cy="4397269"/>
            <a:chOff x="6685307" y="1665450"/>
            <a:chExt cx="3474444" cy="4181598"/>
          </a:xfrm>
        </p:grpSpPr>
        <p:pic>
          <p:nvPicPr>
            <p:cNvPr id="17" name="Picture 16" descr="Screen Shot 2016-08-06 at 1.43.44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85307" y="1665450"/>
              <a:ext cx="3474444" cy="4181598"/>
            </a:xfrm>
            <a:prstGeom prst="rect">
              <a:avLst/>
            </a:prstGeom>
            <a:solidFill>
              <a:srgbClr val="000000">
                <a:shade val="95000"/>
              </a:srgbClr>
            </a:solidFill>
            <a:ln w="3175" cap="sq" cmpd="sng">
              <a:solidFill>
                <a:srgbClr val="000000"/>
              </a:solidFill>
              <a:miter lim="800000"/>
            </a:ln>
            <a:effectLst/>
          </p:spPr>
        </p:pic>
        <p:sp>
          <p:nvSpPr>
            <p:cNvPr id="18" name="Oval 17"/>
            <p:cNvSpPr/>
            <p:nvPr/>
          </p:nvSpPr>
          <p:spPr>
            <a:xfrm>
              <a:off x="7116618" y="2959469"/>
              <a:ext cx="191693" cy="19170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9078125" y="3387447"/>
              <a:ext cx="191693" cy="19170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9134678" y="4174875"/>
              <a:ext cx="191693" cy="19170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9203212" y="5285807"/>
              <a:ext cx="191693" cy="19170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745925" y="2623983"/>
              <a:ext cx="981717" cy="261610"/>
            </a:xfrm>
            <a:prstGeom prst="rect">
              <a:avLst/>
            </a:prstGeom>
            <a:solidFill>
              <a:schemeClr val="bg1"/>
            </a:solidFill>
            <a:ln w="19050" cmpd="sng">
              <a:solidFill>
                <a:schemeClr val="tx1"/>
              </a:solidFill>
            </a:ln>
          </p:spPr>
          <p:txBody>
            <a:bodyPr wrap="square" rtlCol="0">
              <a:spAutoFit/>
            </a:bodyPr>
            <a:lstStyle/>
            <a:p>
              <a:r>
                <a:rPr lang="en-US" sz="1100" dirty="0">
                  <a:latin typeface="Arial" panose="020B0604020202020204" pitchFamily="34" charset="0"/>
                  <a:cs typeface="Arial" panose="020B0604020202020204" pitchFamily="34" charset="0"/>
                </a:rPr>
                <a:t>Bodega Bay</a:t>
              </a:r>
            </a:p>
          </p:txBody>
        </p:sp>
        <p:sp>
          <p:nvSpPr>
            <p:cNvPr id="24" name="TextBox 23"/>
            <p:cNvSpPr txBox="1"/>
            <p:nvPr/>
          </p:nvSpPr>
          <p:spPr>
            <a:xfrm>
              <a:off x="9025546" y="3005295"/>
              <a:ext cx="1002416" cy="261610"/>
            </a:xfrm>
            <a:prstGeom prst="rect">
              <a:avLst/>
            </a:prstGeom>
            <a:solidFill>
              <a:schemeClr val="bg1"/>
            </a:solidFill>
            <a:ln w="19050" cmpd="sng">
              <a:solidFill>
                <a:schemeClr val="tx1"/>
              </a:solidFill>
            </a:ln>
          </p:spPr>
          <p:txBody>
            <a:bodyPr wrap="square" rtlCol="0">
              <a:spAutoFit/>
            </a:bodyPr>
            <a:lstStyle/>
            <a:p>
              <a:r>
                <a:rPr lang="en-US" sz="1100" dirty="0">
                  <a:latin typeface="Arial" panose="020B0604020202020204" pitchFamily="34" charset="0"/>
                  <a:cs typeface="Arial" panose="020B0604020202020204" pitchFamily="34" charset="0"/>
                </a:rPr>
                <a:t>Bethel Island</a:t>
              </a:r>
            </a:p>
          </p:txBody>
        </p:sp>
        <p:sp>
          <p:nvSpPr>
            <p:cNvPr id="25" name="TextBox 24"/>
            <p:cNvSpPr txBox="1"/>
            <p:nvPr/>
          </p:nvSpPr>
          <p:spPr>
            <a:xfrm>
              <a:off x="8567555" y="3813426"/>
              <a:ext cx="1136924" cy="260337"/>
            </a:xfrm>
            <a:prstGeom prst="rect">
              <a:avLst/>
            </a:prstGeom>
            <a:solidFill>
              <a:schemeClr val="bg1"/>
            </a:solidFill>
            <a:ln w="19050" cmpd="sng">
              <a:solidFill>
                <a:schemeClr val="tx1"/>
              </a:solidFill>
            </a:ln>
          </p:spPr>
          <p:txBody>
            <a:bodyPr wrap="square" rtlCol="0">
              <a:spAutoFit/>
            </a:bodyPr>
            <a:lstStyle/>
            <a:p>
              <a:r>
                <a:rPr lang="en-US" sz="1100" dirty="0">
                  <a:latin typeface="Arial" panose="020B0604020202020204" pitchFamily="34" charset="0"/>
                  <a:cs typeface="Arial" panose="020B0604020202020204" pitchFamily="34" charset="0"/>
                </a:rPr>
                <a:t>Patterson Pass</a:t>
              </a:r>
            </a:p>
          </p:txBody>
        </p:sp>
        <p:sp>
          <p:nvSpPr>
            <p:cNvPr id="26" name="TextBox 25"/>
            <p:cNvSpPr txBox="1"/>
            <p:nvPr/>
          </p:nvSpPr>
          <p:spPr>
            <a:xfrm>
              <a:off x="8111470" y="5492563"/>
              <a:ext cx="886139" cy="261610"/>
            </a:xfrm>
            <a:prstGeom prst="rect">
              <a:avLst/>
            </a:prstGeom>
            <a:solidFill>
              <a:schemeClr val="bg1"/>
            </a:solidFill>
            <a:ln w="19050" cmpd="sng">
              <a:solidFill>
                <a:schemeClr val="tx1"/>
              </a:solidFill>
            </a:ln>
          </p:spPr>
          <p:txBody>
            <a:bodyPr wrap="square" rtlCol="0">
              <a:spAutoFit/>
            </a:bodyPr>
            <a:lstStyle/>
            <a:p>
              <a:r>
                <a:rPr lang="en-US" sz="1100" dirty="0">
                  <a:latin typeface="Arial" panose="020B0604020202020204" pitchFamily="34" charset="0"/>
                  <a:cs typeface="Arial" panose="020B0604020202020204" pitchFamily="34" charset="0"/>
                </a:rPr>
                <a:t>San Martin</a:t>
              </a:r>
            </a:p>
          </p:txBody>
        </p:sp>
      </p:grpSp>
    </p:spTree>
    <p:extLst>
      <p:ext uri="{BB962C8B-B14F-4D97-AF65-F5344CB8AC3E}">
        <p14:creationId xmlns:p14="http://schemas.microsoft.com/office/powerpoint/2010/main" val="612642595"/>
      </p:ext>
    </p:extLst>
  </p:cSld>
  <p:clrMapOvr>
    <a:masterClrMapping/>
  </p:clrMapOvr>
  <mc:AlternateContent xmlns:mc="http://schemas.openxmlformats.org/markup-compatibility/2006" xmlns:p14="http://schemas.microsoft.com/office/powerpoint/2010/main">
    <mc:Choice Requires="p14">
      <p:transition spd="slow" p14:dur="2000" advTm="18416"/>
    </mc:Choice>
    <mc:Fallback xmlns="">
      <p:transition xmlns:p14="http://schemas.microsoft.com/office/powerpoint/2010/main" spd="slow" advTm="18416"/>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DEVELOP Partnership</a:t>
            </a:r>
          </a:p>
        </p:txBody>
      </p:sp>
      <p:sp>
        <p:nvSpPr>
          <p:cNvPr id="6" name="Rounded Rectangle 5"/>
          <p:cNvSpPr/>
          <p:nvPr/>
        </p:nvSpPr>
        <p:spPr>
          <a:xfrm>
            <a:off x="735237" y="3342337"/>
            <a:ext cx="3492381" cy="255686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NASA Methane Measurements</a:t>
            </a:r>
          </a:p>
        </p:txBody>
      </p:sp>
      <p:sp>
        <p:nvSpPr>
          <p:cNvPr id="7" name="Right Arrow 6"/>
          <p:cNvSpPr/>
          <p:nvPr/>
        </p:nvSpPr>
        <p:spPr>
          <a:xfrm>
            <a:off x="4662079" y="3893818"/>
            <a:ext cx="2907532" cy="1387058"/>
          </a:xfrm>
          <a:prstGeom prst="rightArrow">
            <a:avLst/>
          </a:prstGeom>
          <a:solidFill>
            <a:srgbClr val="76717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7939238" y="3310910"/>
            <a:ext cx="3492381" cy="255686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BAAQMD Methane Regulation</a:t>
            </a:r>
          </a:p>
        </p:txBody>
      </p:sp>
      <p:pic>
        <p:nvPicPr>
          <p:cNvPr id="10" name="Picture 9" descr="DEVELOP_FullColo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1632" y="1570885"/>
            <a:ext cx="2086420" cy="2110549"/>
          </a:xfrm>
          <a:prstGeom prst="rect">
            <a:avLst/>
          </a:prstGeom>
        </p:spPr>
      </p:pic>
    </p:spTree>
    <p:extLst>
      <p:ext uri="{BB962C8B-B14F-4D97-AF65-F5344CB8AC3E}">
        <p14:creationId xmlns:p14="http://schemas.microsoft.com/office/powerpoint/2010/main" val="825127940"/>
      </p:ext>
    </p:extLst>
  </p:cSld>
  <p:clrMapOvr>
    <a:masterClrMapping/>
  </p:clrMapOvr>
  <mc:AlternateContent xmlns:mc="http://schemas.openxmlformats.org/markup-compatibility/2006" xmlns:p14="http://schemas.microsoft.com/office/powerpoint/2010/main">
    <mc:Choice Requires="p14">
      <p:transition spd="slow" p14:dur="2000" advTm="9969"/>
    </mc:Choice>
    <mc:Fallback xmlns="">
      <p:transition xmlns:p14="http://schemas.microsoft.com/office/powerpoint/2010/main" spd="slow" advTm="9969"/>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Atmospheric Methane</a:t>
            </a:r>
          </a:p>
        </p:txBody>
      </p:sp>
      <p:grpSp>
        <p:nvGrpSpPr>
          <p:cNvPr id="102" name="Group 101"/>
          <p:cNvGrpSpPr/>
          <p:nvPr/>
        </p:nvGrpSpPr>
        <p:grpSpPr>
          <a:xfrm>
            <a:off x="3056416" y="1548581"/>
            <a:ext cx="6207112" cy="4957365"/>
            <a:chOff x="400765" y="1626402"/>
            <a:chExt cx="6207112" cy="4957365"/>
          </a:xfrm>
        </p:grpSpPr>
        <p:sp>
          <p:nvSpPr>
            <p:cNvPr id="83" name="TextBox 82"/>
            <p:cNvSpPr txBox="1"/>
            <p:nvPr/>
          </p:nvSpPr>
          <p:spPr>
            <a:xfrm rot="18652296">
              <a:off x="-87010" y="3106381"/>
              <a:ext cx="1252549" cy="276999"/>
            </a:xfrm>
            <a:prstGeom prst="rect">
              <a:avLst/>
            </a:prstGeom>
            <a:noFill/>
          </p:spPr>
          <p:txBody>
            <a:bodyPr wrap="square" rtlCol="0">
              <a:spAutoFit/>
            </a:bodyPr>
            <a:lstStyle/>
            <a:p>
              <a:r>
                <a:rPr lang="en-US" sz="1200" dirty="0"/>
                <a:t>Thermosphere</a:t>
              </a:r>
            </a:p>
          </p:txBody>
        </p:sp>
        <p:grpSp>
          <p:nvGrpSpPr>
            <p:cNvPr id="101" name="Group 100"/>
            <p:cNvGrpSpPr/>
            <p:nvPr/>
          </p:nvGrpSpPr>
          <p:grpSpPr>
            <a:xfrm>
              <a:off x="422273" y="1626402"/>
              <a:ext cx="6185604" cy="4957365"/>
              <a:chOff x="422273" y="1626402"/>
              <a:chExt cx="6185604" cy="4957365"/>
            </a:xfrm>
          </p:grpSpPr>
          <p:grpSp>
            <p:nvGrpSpPr>
              <p:cNvPr id="100" name="Group 99"/>
              <p:cNvGrpSpPr/>
              <p:nvPr/>
            </p:nvGrpSpPr>
            <p:grpSpPr>
              <a:xfrm>
                <a:off x="422273" y="2119901"/>
                <a:ext cx="311013" cy="2656320"/>
                <a:chOff x="422273" y="2119901"/>
                <a:chExt cx="311013" cy="2656320"/>
              </a:xfrm>
            </p:grpSpPr>
            <p:sp>
              <p:nvSpPr>
                <p:cNvPr id="80" name="TextBox 79"/>
                <p:cNvSpPr txBox="1"/>
                <p:nvPr/>
              </p:nvSpPr>
              <p:spPr>
                <a:xfrm rot="18628200">
                  <a:off x="24098" y="4067033"/>
                  <a:ext cx="1141377" cy="276999"/>
                </a:xfrm>
                <a:prstGeom prst="rect">
                  <a:avLst/>
                </a:prstGeom>
                <a:noFill/>
              </p:spPr>
              <p:txBody>
                <a:bodyPr wrap="square" rtlCol="0">
                  <a:spAutoFit/>
                </a:bodyPr>
                <a:lstStyle/>
                <a:p>
                  <a:r>
                    <a:rPr lang="en-US" sz="1200" dirty="0"/>
                    <a:t>Stratosphere</a:t>
                  </a:r>
                </a:p>
              </p:txBody>
            </p:sp>
            <p:sp>
              <p:nvSpPr>
                <p:cNvPr id="81" name="TextBox 80"/>
                <p:cNvSpPr txBox="1"/>
                <p:nvPr/>
              </p:nvSpPr>
              <p:spPr>
                <a:xfrm rot="18652296">
                  <a:off x="-6440" y="3526669"/>
                  <a:ext cx="1141377" cy="276999"/>
                </a:xfrm>
                <a:prstGeom prst="rect">
                  <a:avLst/>
                </a:prstGeom>
                <a:noFill/>
              </p:spPr>
              <p:txBody>
                <a:bodyPr wrap="square" rtlCol="0">
                  <a:spAutoFit/>
                </a:bodyPr>
                <a:lstStyle/>
                <a:p>
                  <a:r>
                    <a:rPr lang="en-US" sz="1200" dirty="0"/>
                    <a:t>Mesosphere</a:t>
                  </a:r>
                </a:p>
              </p:txBody>
            </p:sp>
            <p:sp>
              <p:nvSpPr>
                <p:cNvPr id="84" name="TextBox 83"/>
                <p:cNvSpPr txBox="1"/>
                <p:nvPr/>
              </p:nvSpPr>
              <p:spPr>
                <a:xfrm rot="18652296">
                  <a:off x="-9916" y="2552090"/>
                  <a:ext cx="1141377" cy="276999"/>
                </a:xfrm>
                <a:prstGeom prst="rect">
                  <a:avLst/>
                </a:prstGeom>
                <a:noFill/>
              </p:spPr>
              <p:txBody>
                <a:bodyPr wrap="square" rtlCol="0">
                  <a:spAutoFit/>
                </a:bodyPr>
                <a:lstStyle/>
                <a:p>
                  <a:r>
                    <a:rPr lang="en-US" sz="1200" dirty="0"/>
                    <a:t>Exosphere</a:t>
                  </a:r>
                </a:p>
              </p:txBody>
            </p:sp>
          </p:grpSp>
          <p:grpSp>
            <p:nvGrpSpPr>
              <p:cNvPr id="96" name="Group 95"/>
              <p:cNvGrpSpPr/>
              <p:nvPr/>
            </p:nvGrpSpPr>
            <p:grpSpPr>
              <a:xfrm>
                <a:off x="549067" y="1626402"/>
                <a:ext cx="6058810" cy="4957365"/>
                <a:chOff x="549067" y="1626402"/>
                <a:chExt cx="6058810" cy="4957365"/>
              </a:xfrm>
            </p:grpSpPr>
            <p:sp>
              <p:nvSpPr>
                <p:cNvPr id="71" name="TextBox 70"/>
                <p:cNvSpPr txBox="1"/>
                <p:nvPr/>
              </p:nvSpPr>
              <p:spPr>
                <a:xfrm>
                  <a:off x="3472775" y="6306768"/>
                  <a:ext cx="456387" cy="276999"/>
                </a:xfrm>
                <a:prstGeom prst="rect">
                  <a:avLst/>
                </a:prstGeom>
                <a:noFill/>
              </p:spPr>
              <p:txBody>
                <a:bodyPr wrap="square" rtlCol="0">
                  <a:spAutoFit/>
                </a:bodyPr>
                <a:lstStyle/>
                <a:p>
                  <a:r>
                    <a:rPr lang="en-US" sz="1200" b="1" dirty="0"/>
                    <a:t>0</a:t>
                  </a:r>
                </a:p>
              </p:txBody>
            </p:sp>
            <p:sp>
              <p:nvSpPr>
                <p:cNvPr id="72" name="TextBox 71"/>
                <p:cNvSpPr txBox="1"/>
                <p:nvPr/>
              </p:nvSpPr>
              <p:spPr>
                <a:xfrm>
                  <a:off x="3835127" y="6302034"/>
                  <a:ext cx="456387" cy="276999"/>
                </a:xfrm>
                <a:prstGeom prst="rect">
                  <a:avLst/>
                </a:prstGeom>
                <a:noFill/>
              </p:spPr>
              <p:txBody>
                <a:bodyPr wrap="square" rtlCol="0">
                  <a:spAutoFit/>
                </a:bodyPr>
                <a:lstStyle/>
                <a:p>
                  <a:r>
                    <a:rPr lang="en-US" sz="1200" b="1" dirty="0"/>
                    <a:t>20</a:t>
                  </a:r>
                </a:p>
              </p:txBody>
            </p:sp>
            <p:sp>
              <p:nvSpPr>
                <p:cNvPr id="73" name="TextBox 72"/>
                <p:cNvSpPr txBox="1"/>
                <p:nvPr/>
              </p:nvSpPr>
              <p:spPr>
                <a:xfrm>
                  <a:off x="2963695" y="6304334"/>
                  <a:ext cx="456387" cy="276999"/>
                </a:xfrm>
                <a:prstGeom prst="rect">
                  <a:avLst/>
                </a:prstGeom>
                <a:noFill/>
              </p:spPr>
              <p:txBody>
                <a:bodyPr wrap="square" rtlCol="0">
                  <a:spAutoFit/>
                </a:bodyPr>
                <a:lstStyle/>
                <a:p>
                  <a:r>
                    <a:rPr lang="en-US" sz="1200" b="1" dirty="0"/>
                    <a:t>-20</a:t>
                  </a:r>
                </a:p>
              </p:txBody>
            </p:sp>
            <p:sp>
              <p:nvSpPr>
                <p:cNvPr id="74" name="TextBox 73"/>
                <p:cNvSpPr txBox="1"/>
                <p:nvPr/>
              </p:nvSpPr>
              <p:spPr>
                <a:xfrm>
                  <a:off x="2225190" y="6283426"/>
                  <a:ext cx="456387" cy="276999"/>
                </a:xfrm>
                <a:prstGeom prst="rect">
                  <a:avLst/>
                </a:prstGeom>
                <a:noFill/>
              </p:spPr>
              <p:txBody>
                <a:bodyPr wrap="square" rtlCol="0">
                  <a:spAutoFit/>
                </a:bodyPr>
                <a:lstStyle/>
                <a:p>
                  <a:r>
                    <a:rPr lang="en-US" sz="1200" b="1" dirty="0"/>
                    <a:t>-60</a:t>
                  </a:r>
                </a:p>
              </p:txBody>
            </p:sp>
            <p:sp>
              <p:nvSpPr>
                <p:cNvPr id="75" name="TextBox 74"/>
                <p:cNvSpPr txBox="1"/>
                <p:nvPr/>
              </p:nvSpPr>
              <p:spPr>
                <a:xfrm>
                  <a:off x="1323345" y="6284999"/>
                  <a:ext cx="650140" cy="276999"/>
                </a:xfrm>
                <a:prstGeom prst="rect">
                  <a:avLst/>
                </a:prstGeom>
                <a:noFill/>
              </p:spPr>
              <p:txBody>
                <a:bodyPr wrap="square" rtlCol="0">
                  <a:spAutoFit/>
                </a:bodyPr>
                <a:lstStyle/>
                <a:p>
                  <a:r>
                    <a:rPr lang="en-US" sz="1200" b="1" dirty="0"/>
                    <a:t>-100</a:t>
                  </a:r>
                </a:p>
              </p:txBody>
            </p:sp>
            <p:sp>
              <p:nvSpPr>
                <p:cNvPr id="76" name="TextBox 75"/>
                <p:cNvSpPr txBox="1"/>
                <p:nvPr/>
              </p:nvSpPr>
              <p:spPr>
                <a:xfrm>
                  <a:off x="4163026" y="6293801"/>
                  <a:ext cx="456387" cy="276999"/>
                </a:xfrm>
                <a:prstGeom prst="rect">
                  <a:avLst/>
                </a:prstGeom>
                <a:noFill/>
              </p:spPr>
              <p:txBody>
                <a:bodyPr wrap="square" rtlCol="0">
                  <a:spAutoFit/>
                </a:bodyPr>
                <a:lstStyle/>
                <a:p>
                  <a:r>
                    <a:rPr lang="en-US" sz="1200" b="1" dirty="0"/>
                    <a:t>40</a:t>
                  </a:r>
                </a:p>
              </p:txBody>
            </p:sp>
            <p:sp>
              <p:nvSpPr>
                <p:cNvPr id="77" name="TextBox 76"/>
                <p:cNvSpPr txBox="1"/>
                <p:nvPr/>
              </p:nvSpPr>
              <p:spPr>
                <a:xfrm>
                  <a:off x="5025244" y="6247273"/>
                  <a:ext cx="1582633" cy="276999"/>
                </a:xfrm>
                <a:prstGeom prst="rect">
                  <a:avLst/>
                </a:prstGeom>
                <a:noFill/>
              </p:spPr>
              <p:txBody>
                <a:bodyPr wrap="square" rtlCol="0">
                  <a:spAutoFit/>
                </a:bodyPr>
                <a:lstStyle/>
                <a:p>
                  <a:r>
                    <a:rPr lang="en-US" sz="1200" b="1" dirty="0"/>
                    <a:t>Temperature (</a:t>
                  </a:r>
                  <a:r>
                    <a:rPr lang="en-US" sz="1200" b="1" baseline="30000" dirty="0" err="1"/>
                    <a:t>o</a:t>
                  </a:r>
                  <a:r>
                    <a:rPr lang="en-US" sz="1200" b="1" dirty="0" err="1"/>
                    <a:t>C</a:t>
                  </a:r>
                  <a:r>
                    <a:rPr lang="en-US" sz="1200" b="1" dirty="0"/>
                    <a:t>)</a:t>
                  </a:r>
                </a:p>
              </p:txBody>
            </p:sp>
            <p:sp>
              <p:nvSpPr>
                <p:cNvPr id="78" name="TextBox 77"/>
                <p:cNvSpPr txBox="1"/>
                <p:nvPr/>
              </p:nvSpPr>
              <p:spPr>
                <a:xfrm rot="18890087">
                  <a:off x="116878" y="5107921"/>
                  <a:ext cx="1141377" cy="276999"/>
                </a:xfrm>
                <a:prstGeom prst="rect">
                  <a:avLst/>
                </a:prstGeom>
                <a:noFill/>
              </p:spPr>
              <p:txBody>
                <a:bodyPr wrap="square" rtlCol="0">
                  <a:spAutoFit/>
                </a:bodyPr>
                <a:lstStyle/>
                <a:p>
                  <a:r>
                    <a:rPr lang="en-US" sz="1200" dirty="0"/>
                    <a:t>Troposphere</a:t>
                  </a:r>
                </a:p>
              </p:txBody>
            </p:sp>
            <p:grpSp>
              <p:nvGrpSpPr>
                <p:cNvPr id="85" name="Group 84"/>
                <p:cNvGrpSpPr/>
                <p:nvPr/>
              </p:nvGrpSpPr>
              <p:grpSpPr>
                <a:xfrm>
                  <a:off x="612844" y="1718736"/>
                  <a:ext cx="4844373" cy="4594503"/>
                  <a:chOff x="612844" y="1718736"/>
                  <a:chExt cx="4844373" cy="4594503"/>
                </a:xfrm>
              </p:grpSpPr>
              <p:pic>
                <p:nvPicPr>
                  <p:cNvPr id="1030" name="Picture 6" descr="https://s-media-cache-ak0.pinimg.com/736x/1d/e4/e4/1de4e46a0289720ac9895351338b453a.jpg"/>
                  <p:cNvPicPr>
                    <a:picLocks noChangeAspect="1" noChangeArrowheads="1"/>
                  </p:cNvPicPr>
                  <p:nvPr/>
                </p:nvPicPr>
                <p:blipFill rotWithShape="1">
                  <a:blip r:embed="rId3">
                    <a:extLst>
                      <a:ext uri="{28A0092B-C50C-407E-A947-70E740481C1C}">
                        <a14:useLocalDpi xmlns:a14="http://schemas.microsoft.com/office/drawing/2010/main" val="0"/>
                      </a:ext>
                    </a:extLst>
                  </a:blip>
                  <a:srcRect l="3768" t="34486" r="6583" b="46564"/>
                  <a:stretch/>
                </p:blipFill>
                <p:spPr bwMode="auto">
                  <a:xfrm>
                    <a:off x="1399784" y="5747649"/>
                    <a:ext cx="2169268" cy="45209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5" name="Group 54"/>
                  <p:cNvGrpSpPr/>
                  <p:nvPr/>
                </p:nvGrpSpPr>
                <p:grpSpPr>
                  <a:xfrm>
                    <a:off x="881976" y="1916347"/>
                    <a:ext cx="4351505" cy="4319081"/>
                    <a:chOff x="881976" y="1916347"/>
                    <a:chExt cx="4351505" cy="4319081"/>
                  </a:xfrm>
                </p:grpSpPr>
                <p:grpSp>
                  <p:nvGrpSpPr>
                    <p:cNvPr id="38" name="Group 37"/>
                    <p:cNvGrpSpPr/>
                    <p:nvPr/>
                  </p:nvGrpSpPr>
                  <p:grpSpPr>
                    <a:xfrm>
                      <a:off x="1301883" y="1916347"/>
                      <a:ext cx="3931598" cy="4319081"/>
                      <a:chOff x="1301883" y="1916347"/>
                      <a:chExt cx="3931598" cy="4319081"/>
                    </a:xfrm>
                  </p:grpSpPr>
                  <p:cxnSp>
                    <p:nvCxnSpPr>
                      <p:cNvPr id="11" name="Straight Connector 10"/>
                      <p:cNvCxnSpPr/>
                      <p:nvPr/>
                    </p:nvCxnSpPr>
                    <p:spPr>
                      <a:xfrm>
                        <a:off x="1391055" y="1916347"/>
                        <a:ext cx="0" cy="4319081"/>
                      </a:xfrm>
                      <a:prstGeom prst="line">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391055" y="6215971"/>
                        <a:ext cx="3842426"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303506" y="57393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08370" y="532751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305126" y="498380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01883" y="480546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308368" y="464657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05126" y="45168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301883" y="42120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08368" y="38878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305126" y="3680295"/>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305126" y="355059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301883" y="3430618"/>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308368" y="31744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308366" y="28696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305119" y="2506491"/>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1057882" y="5585430"/>
                      <a:ext cx="220494" cy="276999"/>
                    </a:xfrm>
                    <a:prstGeom prst="rect">
                      <a:avLst/>
                    </a:prstGeom>
                    <a:noFill/>
                  </p:spPr>
                  <p:txBody>
                    <a:bodyPr wrap="square" rtlCol="0">
                      <a:spAutoFit/>
                    </a:bodyPr>
                    <a:lstStyle/>
                    <a:p>
                      <a:r>
                        <a:rPr lang="en-US" sz="1200" b="1" dirty="0"/>
                        <a:t>1</a:t>
                      </a:r>
                    </a:p>
                  </p:txBody>
                </p:sp>
                <p:sp>
                  <p:nvSpPr>
                    <p:cNvPr id="40" name="TextBox 39"/>
                    <p:cNvSpPr txBox="1"/>
                    <p:nvPr/>
                  </p:nvSpPr>
                  <p:spPr>
                    <a:xfrm>
                      <a:off x="1048154" y="5199830"/>
                      <a:ext cx="220494" cy="276999"/>
                    </a:xfrm>
                    <a:prstGeom prst="rect">
                      <a:avLst/>
                    </a:prstGeom>
                    <a:noFill/>
                  </p:spPr>
                  <p:txBody>
                    <a:bodyPr wrap="square" rtlCol="0">
                      <a:spAutoFit/>
                    </a:bodyPr>
                    <a:lstStyle/>
                    <a:p>
                      <a:r>
                        <a:rPr lang="en-US" sz="1200" b="1" dirty="0"/>
                        <a:t>2</a:t>
                      </a:r>
                    </a:p>
                  </p:txBody>
                </p:sp>
                <p:sp>
                  <p:nvSpPr>
                    <p:cNvPr id="41" name="TextBox 40"/>
                    <p:cNvSpPr txBox="1"/>
                    <p:nvPr/>
                  </p:nvSpPr>
                  <p:spPr>
                    <a:xfrm>
                      <a:off x="1058692" y="4845304"/>
                      <a:ext cx="220494" cy="276999"/>
                    </a:xfrm>
                    <a:prstGeom prst="rect">
                      <a:avLst/>
                    </a:prstGeom>
                    <a:noFill/>
                  </p:spPr>
                  <p:txBody>
                    <a:bodyPr wrap="square" rtlCol="0">
                      <a:spAutoFit/>
                    </a:bodyPr>
                    <a:lstStyle/>
                    <a:p>
                      <a:r>
                        <a:rPr lang="en-US" sz="1200" b="1" dirty="0"/>
                        <a:t>4</a:t>
                      </a:r>
                    </a:p>
                  </p:txBody>
                </p:sp>
                <p:sp>
                  <p:nvSpPr>
                    <p:cNvPr id="43" name="TextBox 42"/>
                    <p:cNvSpPr txBox="1"/>
                    <p:nvPr/>
                  </p:nvSpPr>
                  <p:spPr>
                    <a:xfrm>
                      <a:off x="1065177" y="4676690"/>
                      <a:ext cx="220494" cy="276999"/>
                    </a:xfrm>
                    <a:prstGeom prst="rect">
                      <a:avLst/>
                    </a:prstGeom>
                    <a:noFill/>
                  </p:spPr>
                  <p:txBody>
                    <a:bodyPr wrap="square" rtlCol="0">
                      <a:spAutoFit/>
                    </a:bodyPr>
                    <a:lstStyle/>
                    <a:p>
                      <a:r>
                        <a:rPr lang="en-US" sz="1200" b="1" dirty="0"/>
                        <a:t>6</a:t>
                      </a:r>
                    </a:p>
                  </p:txBody>
                </p:sp>
                <p:sp>
                  <p:nvSpPr>
                    <p:cNvPr id="44" name="TextBox 43"/>
                    <p:cNvSpPr txBox="1"/>
                    <p:nvPr/>
                  </p:nvSpPr>
                  <p:spPr>
                    <a:xfrm>
                      <a:off x="1065177" y="4520118"/>
                      <a:ext cx="220494" cy="276999"/>
                    </a:xfrm>
                    <a:prstGeom prst="rect">
                      <a:avLst/>
                    </a:prstGeom>
                    <a:noFill/>
                  </p:spPr>
                  <p:txBody>
                    <a:bodyPr wrap="square" rtlCol="0">
                      <a:spAutoFit/>
                    </a:bodyPr>
                    <a:lstStyle/>
                    <a:p>
                      <a:r>
                        <a:rPr lang="en-US" sz="1200" b="1" dirty="0"/>
                        <a:t>8</a:t>
                      </a:r>
                    </a:p>
                  </p:txBody>
                </p:sp>
                <p:sp>
                  <p:nvSpPr>
                    <p:cNvPr id="45" name="TextBox 44"/>
                    <p:cNvSpPr txBox="1"/>
                    <p:nvPr/>
                  </p:nvSpPr>
                  <p:spPr>
                    <a:xfrm>
                      <a:off x="993842" y="4354296"/>
                      <a:ext cx="390726" cy="276999"/>
                    </a:xfrm>
                    <a:prstGeom prst="rect">
                      <a:avLst/>
                    </a:prstGeom>
                    <a:noFill/>
                  </p:spPr>
                  <p:txBody>
                    <a:bodyPr wrap="square" rtlCol="0">
                      <a:spAutoFit/>
                    </a:bodyPr>
                    <a:lstStyle/>
                    <a:p>
                      <a:r>
                        <a:rPr lang="en-US" sz="1200" b="1" dirty="0"/>
                        <a:t>10</a:t>
                      </a:r>
                    </a:p>
                  </p:txBody>
                </p:sp>
                <p:sp>
                  <p:nvSpPr>
                    <p:cNvPr id="46" name="TextBox 45"/>
                    <p:cNvSpPr txBox="1"/>
                    <p:nvPr/>
                  </p:nvSpPr>
                  <p:spPr>
                    <a:xfrm>
                      <a:off x="991406" y="4059224"/>
                      <a:ext cx="390726" cy="276999"/>
                    </a:xfrm>
                    <a:prstGeom prst="rect">
                      <a:avLst/>
                    </a:prstGeom>
                    <a:noFill/>
                  </p:spPr>
                  <p:txBody>
                    <a:bodyPr wrap="square" rtlCol="0">
                      <a:spAutoFit/>
                    </a:bodyPr>
                    <a:lstStyle/>
                    <a:p>
                      <a:r>
                        <a:rPr lang="en-US" sz="1200" b="1" dirty="0"/>
                        <a:t>20</a:t>
                      </a:r>
                    </a:p>
                  </p:txBody>
                </p:sp>
                <p:sp>
                  <p:nvSpPr>
                    <p:cNvPr id="47" name="TextBox 46"/>
                    <p:cNvSpPr txBox="1"/>
                    <p:nvPr/>
                  </p:nvSpPr>
                  <p:spPr>
                    <a:xfrm>
                      <a:off x="988978" y="3767845"/>
                      <a:ext cx="390726" cy="276999"/>
                    </a:xfrm>
                    <a:prstGeom prst="rect">
                      <a:avLst/>
                    </a:prstGeom>
                    <a:noFill/>
                  </p:spPr>
                  <p:txBody>
                    <a:bodyPr wrap="square" rtlCol="0">
                      <a:spAutoFit/>
                    </a:bodyPr>
                    <a:lstStyle/>
                    <a:p>
                      <a:r>
                        <a:rPr lang="en-US" sz="1200" b="1" dirty="0"/>
                        <a:t>40</a:t>
                      </a:r>
                    </a:p>
                  </p:txBody>
                </p:sp>
                <p:sp>
                  <p:nvSpPr>
                    <p:cNvPr id="48" name="TextBox 47"/>
                    <p:cNvSpPr txBox="1"/>
                    <p:nvPr/>
                  </p:nvSpPr>
                  <p:spPr>
                    <a:xfrm>
                      <a:off x="989789" y="3564491"/>
                      <a:ext cx="390726" cy="276999"/>
                    </a:xfrm>
                    <a:prstGeom prst="rect">
                      <a:avLst/>
                    </a:prstGeom>
                    <a:noFill/>
                  </p:spPr>
                  <p:txBody>
                    <a:bodyPr wrap="square" rtlCol="0">
                      <a:spAutoFit/>
                    </a:bodyPr>
                    <a:lstStyle/>
                    <a:p>
                      <a:r>
                        <a:rPr lang="en-US" sz="1200" b="1" dirty="0"/>
                        <a:t>60</a:t>
                      </a:r>
                    </a:p>
                  </p:txBody>
                </p:sp>
                <p:sp>
                  <p:nvSpPr>
                    <p:cNvPr id="49" name="TextBox 48"/>
                    <p:cNvSpPr txBox="1"/>
                    <p:nvPr/>
                  </p:nvSpPr>
                  <p:spPr>
                    <a:xfrm>
                      <a:off x="989789" y="3417198"/>
                      <a:ext cx="390726" cy="276999"/>
                    </a:xfrm>
                    <a:prstGeom prst="rect">
                      <a:avLst/>
                    </a:prstGeom>
                    <a:noFill/>
                  </p:spPr>
                  <p:txBody>
                    <a:bodyPr wrap="square" rtlCol="0">
                      <a:spAutoFit/>
                    </a:bodyPr>
                    <a:lstStyle/>
                    <a:p>
                      <a:r>
                        <a:rPr lang="en-US" sz="1200" b="1" dirty="0"/>
                        <a:t>80</a:t>
                      </a:r>
                    </a:p>
                  </p:txBody>
                </p:sp>
                <p:sp>
                  <p:nvSpPr>
                    <p:cNvPr id="50" name="TextBox 49"/>
                    <p:cNvSpPr txBox="1"/>
                    <p:nvPr/>
                  </p:nvSpPr>
                  <p:spPr>
                    <a:xfrm>
                      <a:off x="907105" y="3281011"/>
                      <a:ext cx="456387" cy="276999"/>
                    </a:xfrm>
                    <a:prstGeom prst="rect">
                      <a:avLst/>
                    </a:prstGeom>
                    <a:noFill/>
                  </p:spPr>
                  <p:txBody>
                    <a:bodyPr wrap="square" rtlCol="0">
                      <a:spAutoFit/>
                    </a:bodyPr>
                    <a:lstStyle/>
                    <a:p>
                      <a:r>
                        <a:rPr lang="en-US" sz="1200" b="1" dirty="0"/>
                        <a:t>100</a:t>
                      </a:r>
                    </a:p>
                  </p:txBody>
                </p:sp>
                <p:sp>
                  <p:nvSpPr>
                    <p:cNvPr id="52" name="TextBox 51"/>
                    <p:cNvSpPr txBox="1"/>
                    <p:nvPr/>
                  </p:nvSpPr>
                  <p:spPr>
                    <a:xfrm>
                      <a:off x="913592" y="3035480"/>
                      <a:ext cx="456387" cy="276999"/>
                    </a:xfrm>
                    <a:prstGeom prst="rect">
                      <a:avLst/>
                    </a:prstGeom>
                    <a:noFill/>
                  </p:spPr>
                  <p:txBody>
                    <a:bodyPr wrap="square" rtlCol="0">
                      <a:spAutoFit/>
                    </a:bodyPr>
                    <a:lstStyle/>
                    <a:p>
                      <a:r>
                        <a:rPr lang="en-US" sz="1200" b="1" dirty="0"/>
                        <a:t>200</a:t>
                      </a:r>
                    </a:p>
                  </p:txBody>
                </p:sp>
                <p:sp>
                  <p:nvSpPr>
                    <p:cNvPr id="53" name="TextBox 52"/>
                    <p:cNvSpPr txBox="1"/>
                    <p:nvPr/>
                  </p:nvSpPr>
                  <p:spPr>
                    <a:xfrm>
                      <a:off x="905481" y="2722359"/>
                      <a:ext cx="456387" cy="276999"/>
                    </a:xfrm>
                    <a:prstGeom prst="rect">
                      <a:avLst/>
                    </a:prstGeom>
                    <a:noFill/>
                  </p:spPr>
                  <p:txBody>
                    <a:bodyPr wrap="square" rtlCol="0">
                      <a:spAutoFit/>
                    </a:bodyPr>
                    <a:lstStyle/>
                    <a:p>
                      <a:r>
                        <a:rPr lang="en-US" sz="1200" b="1" dirty="0"/>
                        <a:t>400</a:t>
                      </a:r>
                    </a:p>
                  </p:txBody>
                </p:sp>
                <p:sp>
                  <p:nvSpPr>
                    <p:cNvPr id="54" name="TextBox 53"/>
                    <p:cNvSpPr txBox="1"/>
                    <p:nvPr/>
                  </p:nvSpPr>
                  <p:spPr>
                    <a:xfrm>
                      <a:off x="881976" y="2392555"/>
                      <a:ext cx="456387" cy="276999"/>
                    </a:xfrm>
                    <a:prstGeom prst="rect">
                      <a:avLst/>
                    </a:prstGeom>
                    <a:noFill/>
                  </p:spPr>
                  <p:txBody>
                    <a:bodyPr wrap="square" rtlCol="0">
                      <a:spAutoFit/>
                    </a:bodyPr>
                    <a:lstStyle/>
                    <a:p>
                      <a:r>
                        <a:rPr lang="en-US" sz="1200" b="1" dirty="0"/>
                        <a:t>800</a:t>
                      </a:r>
                    </a:p>
                  </p:txBody>
                </p:sp>
              </p:grpSp>
              <p:cxnSp>
                <p:nvCxnSpPr>
                  <p:cNvPr id="57" name="Straight Connector 56"/>
                  <p:cNvCxnSpPr/>
                  <p:nvPr/>
                </p:nvCxnSpPr>
                <p:spPr>
                  <a:xfrm>
                    <a:off x="1386191" y="5585430"/>
                    <a:ext cx="4071026" cy="0"/>
                  </a:xfrm>
                  <a:prstGeom prst="line">
                    <a:avLst/>
                  </a:prstGeom>
                  <a:ln w="57150" cmpd="thinThick">
                    <a:prstDash val="sysDash"/>
                  </a:ln>
                </p:spPr>
                <p:style>
                  <a:lnRef idx="1">
                    <a:schemeClr val="accent1"/>
                  </a:lnRef>
                  <a:fillRef idx="0">
                    <a:schemeClr val="accent1"/>
                  </a:fillRef>
                  <a:effectRef idx="0">
                    <a:schemeClr val="accent1"/>
                  </a:effectRef>
                  <a:fontRef idx="minor">
                    <a:schemeClr val="tx1"/>
                  </a:fontRef>
                </p:style>
              </p:cxnSp>
              <p:sp>
                <p:nvSpPr>
                  <p:cNvPr id="61" name="Freeform 60"/>
                  <p:cNvSpPr/>
                  <p:nvPr/>
                </p:nvSpPr>
                <p:spPr>
                  <a:xfrm>
                    <a:off x="2135402" y="3092478"/>
                    <a:ext cx="2919553" cy="3142950"/>
                  </a:xfrm>
                  <a:custGeom>
                    <a:avLst/>
                    <a:gdLst>
                      <a:gd name="connsiteX0" fmla="*/ 1670738 w 2919553"/>
                      <a:gd name="connsiteY0" fmla="*/ 3084588 h 3084588"/>
                      <a:gd name="connsiteX1" fmla="*/ 1554007 w 2919553"/>
                      <a:gd name="connsiteY1" fmla="*/ 1936724 h 3084588"/>
                      <a:gd name="connsiteX2" fmla="*/ 464509 w 2919553"/>
                      <a:gd name="connsiteY2" fmla="*/ 1508707 h 3084588"/>
                      <a:gd name="connsiteX3" fmla="*/ 1456730 w 2919553"/>
                      <a:gd name="connsiteY3" fmla="*/ 798588 h 3084588"/>
                      <a:gd name="connsiteX4" fmla="*/ 17036 w 2919553"/>
                      <a:gd name="connsiteY4" fmla="*/ 419209 h 3084588"/>
                      <a:gd name="connsiteX5" fmla="*/ 2633777 w 2919553"/>
                      <a:gd name="connsiteY5" fmla="*/ 39831 h 3084588"/>
                      <a:gd name="connsiteX6" fmla="*/ 2731053 w 2919553"/>
                      <a:gd name="connsiteY6" fmla="*/ 30103 h 308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553" h="3084588">
                        <a:moveTo>
                          <a:pt x="1670738" y="3084588"/>
                        </a:moveTo>
                        <a:cubicBezTo>
                          <a:pt x="1712891" y="2641979"/>
                          <a:pt x="1755045" y="2199371"/>
                          <a:pt x="1554007" y="1936724"/>
                        </a:cubicBezTo>
                        <a:cubicBezTo>
                          <a:pt x="1352969" y="1674077"/>
                          <a:pt x="480722" y="1698396"/>
                          <a:pt x="464509" y="1508707"/>
                        </a:cubicBezTo>
                        <a:cubicBezTo>
                          <a:pt x="448296" y="1319018"/>
                          <a:pt x="1531309" y="980171"/>
                          <a:pt x="1456730" y="798588"/>
                        </a:cubicBezTo>
                        <a:cubicBezTo>
                          <a:pt x="1382151" y="617005"/>
                          <a:pt x="-179139" y="545669"/>
                          <a:pt x="17036" y="419209"/>
                        </a:cubicBezTo>
                        <a:cubicBezTo>
                          <a:pt x="213211" y="292749"/>
                          <a:pt x="2181441" y="104682"/>
                          <a:pt x="2633777" y="39831"/>
                        </a:cubicBezTo>
                        <a:cubicBezTo>
                          <a:pt x="3086113" y="-25020"/>
                          <a:pt x="2908583" y="2541"/>
                          <a:pt x="2731053" y="3010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p:cNvCxnSpPr/>
                  <p:nvPr/>
                </p:nvCxnSpPr>
                <p:spPr>
                  <a:xfrm>
                    <a:off x="3595178" y="6128426"/>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212557" y="6125180"/>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971314"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450557"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610735" y="6125178"/>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289084" y="6138142"/>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612844" y="1718736"/>
                    <a:ext cx="832522" cy="461665"/>
                  </a:xfrm>
                  <a:prstGeom prst="rect">
                    <a:avLst/>
                  </a:prstGeom>
                  <a:noFill/>
                </p:spPr>
                <p:txBody>
                  <a:bodyPr wrap="square" rtlCol="0">
                    <a:spAutoFit/>
                  </a:bodyPr>
                  <a:lstStyle/>
                  <a:p>
                    <a:r>
                      <a:rPr lang="en-US" sz="1200" b="1" dirty="0"/>
                      <a:t>Altitude (km)</a:t>
                    </a:r>
                  </a:p>
                </p:txBody>
              </p:sp>
            </p:grpSp>
            <p:sp>
              <p:nvSpPr>
                <p:cNvPr id="94" name="Freeform 93"/>
                <p:cNvSpPr/>
                <p:nvPr/>
              </p:nvSpPr>
              <p:spPr>
                <a:xfrm>
                  <a:off x="3207688" y="2052536"/>
                  <a:ext cx="482305" cy="4163438"/>
                </a:xfrm>
                <a:custGeom>
                  <a:avLst/>
                  <a:gdLst>
                    <a:gd name="connsiteX0" fmla="*/ 440184 w 482305"/>
                    <a:gd name="connsiteY0" fmla="*/ 4163438 h 4163438"/>
                    <a:gd name="connsiteX1" fmla="*/ 440184 w 482305"/>
                    <a:gd name="connsiteY1" fmla="*/ 3618690 h 4163438"/>
                    <a:gd name="connsiteX2" fmla="*/ 2440 w 482305"/>
                    <a:gd name="connsiteY2" fmla="*/ 3394953 h 4163438"/>
                    <a:gd name="connsiteX3" fmla="*/ 255359 w 482305"/>
                    <a:gd name="connsiteY3" fmla="*/ 3044758 h 4163438"/>
                    <a:gd name="connsiteX4" fmla="*/ 80261 w 482305"/>
                    <a:gd name="connsiteY4" fmla="*/ 2850204 h 4163438"/>
                    <a:gd name="connsiteX5" fmla="*/ 235903 w 482305"/>
                    <a:gd name="connsiteY5" fmla="*/ 2256817 h 4163438"/>
                    <a:gd name="connsiteX6" fmla="*/ 80261 w 482305"/>
                    <a:gd name="connsiteY6" fmla="*/ 1770434 h 4163438"/>
                    <a:gd name="connsiteX7" fmla="*/ 226176 w 482305"/>
                    <a:gd name="connsiteY7" fmla="*/ 885217 h 4163438"/>
                    <a:gd name="connsiteX8" fmla="*/ 138627 w 482305"/>
                    <a:gd name="connsiteY8" fmla="*/ 0 h 4163438"/>
                    <a:gd name="connsiteX9" fmla="*/ 138627 w 482305"/>
                    <a:gd name="connsiteY9" fmla="*/ 0 h 416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305" h="4163438">
                      <a:moveTo>
                        <a:pt x="440184" y="4163438"/>
                      </a:moveTo>
                      <a:cubicBezTo>
                        <a:pt x="476662" y="3955104"/>
                        <a:pt x="513141" y="3746771"/>
                        <a:pt x="440184" y="3618690"/>
                      </a:cubicBezTo>
                      <a:cubicBezTo>
                        <a:pt x="367227" y="3490609"/>
                        <a:pt x="33244" y="3490608"/>
                        <a:pt x="2440" y="3394953"/>
                      </a:cubicBezTo>
                      <a:cubicBezTo>
                        <a:pt x="-28364" y="3299298"/>
                        <a:pt x="242389" y="3135549"/>
                        <a:pt x="255359" y="3044758"/>
                      </a:cubicBezTo>
                      <a:cubicBezTo>
                        <a:pt x="268329" y="2953966"/>
                        <a:pt x="83504" y="2981527"/>
                        <a:pt x="80261" y="2850204"/>
                      </a:cubicBezTo>
                      <a:cubicBezTo>
                        <a:pt x="77018" y="2718881"/>
                        <a:pt x="235903" y="2436779"/>
                        <a:pt x="235903" y="2256817"/>
                      </a:cubicBezTo>
                      <a:cubicBezTo>
                        <a:pt x="235903" y="2076855"/>
                        <a:pt x="81882" y="1999034"/>
                        <a:pt x="80261" y="1770434"/>
                      </a:cubicBezTo>
                      <a:cubicBezTo>
                        <a:pt x="78640" y="1541834"/>
                        <a:pt x="216448" y="1180289"/>
                        <a:pt x="226176" y="885217"/>
                      </a:cubicBezTo>
                      <a:cubicBezTo>
                        <a:pt x="235904" y="590145"/>
                        <a:pt x="138627" y="0"/>
                        <a:pt x="138627" y="0"/>
                      </a:cubicBezTo>
                      <a:lnTo>
                        <a:pt x="138627" y="0"/>
                      </a:lnTo>
                    </a:path>
                  </a:pathLst>
                </a:custGeom>
                <a:noFill/>
                <a:ln w="381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5105006" y="2980497"/>
                  <a:ext cx="1472990" cy="307777"/>
                </a:xfrm>
                <a:prstGeom prst="rect">
                  <a:avLst/>
                </a:prstGeom>
                <a:noFill/>
              </p:spPr>
              <p:txBody>
                <a:bodyPr wrap="square" rtlCol="0">
                  <a:spAutoFit/>
                </a:bodyPr>
                <a:lstStyle/>
                <a:p>
                  <a:r>
                    <a:rPr lang="en-US" sz="1400" dirty="0"/>
                    <a:t>Temperature</a:t>
                  </a:r>
                </a:p>
              </p:txBody>
            </p:sp>
            <p:sp>
              <p:nvSpPr>
                <p:cNvPr id="99" name="TextBox 98"/>
                <p:cNvSpPr txBox="1"/>
                <p:nvPr/>
              </p:nvSpPr>
              <p:spPr>
                <a:xfrm>
                  <a:off x="1891942" y="1626402"/>
                  <a:ext cx="1494316" cy="738664"/>
                </a:xfrm>
                <a:prstGeom prst="rect">
                  <a:avLst/>
                </a:prstGeom>
                <a:noFill/>
              </p:spPr>
              <p:txBody>
                <a:bodyPr wrap="square" rtlCol="0">
                  <a:spAutoFit/>
                </a:bodyPr>
                <a:lstStyle/>
                <a:p>
                  <a:r>
                    <a:rPr lang="en-US" sz="1400" dirty="0">
                      <a:solidFill>
                        <a:srgbClr val="C00000"/>
                      </a:solidFill>
                    </a:rPr>
                    <a:t>Relative CH</a:t>
                  </a:r>
                  <a:r>
                    <a:rPr lang="en-US" sz="1400" baseline="-25000" dirty="0">
                      <a:solidFill>
                        <a:srgbClr val="C00000"/>
                      </a:solidFill>
                    </a:rPr>
                    <a:t>4 </a:t>
                  </a:r>
                  <a:r>
                    <a:rPr lang="en-US" sz="1400" dirty="0">
                      <a:solidFill>
                        <a:srgbClr val="C00000"/>
                      </a:solidFill>
                    </a:rPr>
                    <a:t>Volume Mixing Ratio</a:t>
                  </a:r>
                </a:p>
              </p:txBody>
            </p:sp>
          </p:grpSp>
        </p:grpSp>
      </p:grpSp>
    </p:spTree>
    <p:extLst>
      <p:ext uri="{BB962C8B-B14F-4D97-AF65-F5344CB8AC3E}">
        <p14:creationId xmlns:p14="http://schemas.microsoft.com/office/powerpoint/2010/main" val="2689000226"/>
      </p:ext>
    </p:extLst>
  </p:cSld>
  <p:clrMapOvr>
    <a:masterClrMapping/>
  </p:clrMapOvr>
  <mc:AlternateContent xmlns:mc="http://schemas.openxmlformats.org/markup-compatibility/2006" xmlns:p14="http://schemas.microsoft.com/office/powerpoint/2010/main">
    <mc:Choice Requires="p14">
      <p:transition spd="slow" p14:dur="2000" advTm="17952"/>
    </mc:Choice>
    <mc:Fallback xmlns="">
      <p:transition xmlns:p14="http://schemas.microsoft.com/office/powerpoint/2010/main" spd="slow" advTm="17952"/>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Atmospheric Methane</a:t>
            </a:r>
          </a:p>
        </p:txBody>
      </p:sp>
      <p:grpSp>
        <p:nvGrpSpPr>
          <p:cNvPr id="153" name="Group 152"/>
          <p:cNvGrpSpPr/>
          <p:nvPr/>
        </p:nvGrpSpPr>
        <p:grpSpPr>
          <a:xfrm>
            <a:off x="3056416" y="1548581"/>
            <a:ext cx="6207112" cy="4957365"/>
            <a:chOff x="400765" y="1626402"/>
            <a:chExt cx="6207112" cy="4957365"/>
          </a:xfrm>
        </p:grpSpPr>
        <p:sp>
          <p:nvSpPr>
            <p:cNvPr id="154" name="TextBox 153"/>
            <p:cNvSpPr txBox="1"/>
            <p:nvPr/>
          </p:nvSpPr>
          <p:spPr>
            <a:xfrm rot="18652296">
              <a:off x="-87010" y="3106381"/>
              <a:ext cx="1252549" cy="276999"/>
            </a:xfrm>
            <a:prstGeom prst="rect">
              <a:avLst/>
            </a:prstGeom>
            <a:noFill/>
          </p:spPr>
          <p:txBody>
            <a:bodyPr wrap="square" rtlCol="0">
              <a:spAutoFit/>
            </a:bodyPr>
            <a:lstStyle/>
            <a:p>
              <a:r>
                <a:rPr lang="en-US" sz="1200" dirty="0"/>
                <a:t>Thermosphere</a:t>
              </a:r>
            </a:p>
          </p:txBody>
        </p:sp>
        <p:grpSp>
          <p:nvGrpSpPr>
            <p:cNvPr id="155" name="Group 154"/>
            <p:cNvGrpSpPr/>
            <p:nvPr/>
          </p:nvGrpSpPr>
          <p:grpSpPr>
            <a:xfrm>
              <a:off x="422273" y="1626402"/>
              <a:ext cx="6185604" cy="4957365"/>
              <a:chOff x="422273" y="1626402"/>
              <a:chExt cx="6185604" cy="4957365"/>
            </a:xfrm>
          </p:grpSpPr>
          <p:grpSp>
            <p:nvGrpSpPr>
              <p:cNvPr id="156" name="Group 155"/>
              <p:cNvGrpSpPr/>
              <p:nvPr/>
            </p:nvGrpSpPr>
            <p:grpSpPr>
              <a:xfrm>
                <a:off x="422273" y="2119901"/>
                <a:ext cx="311013" cy="2656320"/>
                <a:chOff x="422273" y="2119901"/>
                <a:chExt cx="311013" cy="2656320"/>
              </a:xfrm>
            </p:grpSpPr>
            <p:sp>
              <p:nvSpPr>
                <p:cNvPr id="212" name="TextBox 211"/>
                <p:cNvSpPr txBox="1"/>
                <p:nvPr/>
              </p:nvSpPr>
              <p:spPr>
                <a:xfrm rot="18628200">
                  <a:off x="24098" y="4067033"/>
                  <a:ext cx="1141377" cy="276999"/>
                </a:xfrm>
                <a:prstGeom prst="rect">
                  <a:avLst/>
                </a:prstGeom>
                <a:noFill/>
              </p:spPr>
              <p:txBody>
                <a:bodyPr wrap="square" rtlCol="0">
                  <a:spAutoFit/>
                </a:bodyPr>
                <a:lstStyle/>
                <a:p>
                  <a:r>
                    <a:rPr lang="en-US" sz="1200" dirty="0"/>
                    <a:t>Stratosphere</a:t>
                  </a:r>
                </a:p>
              </p:txBody>
            </p:sp>
            <p:sp>
              <p:nvSpPr>
                <p:cNvPr id="213" name="TextBox 212"/>
                <p:cNvSpPr txBox="1"/>
                <p:nvPr/>
              </p:nvSpPr>
              <p:spPr>
                <a:xfrm rot="18652296">
                  <a:off x="-6440" y="3526669"/>
                  <a:ext cx="1141377" cy="276999"/>
                </a:xfrm>
                <a:prstGeom prst="rect">
                  <a:avLst/>
                </a:prstGeom>
                <a:noFill/>
              </p:spPr>
              <p:txBody>
                <a:bodyPr wrap="square" rtlCol="0">
                  <a:spAutoFit/>
                </a:bodyPr>
                <a:lstStyle/>
                <a:p>
                  <a:r>
                    <a:rPr lang="en-US" sz="1200" dirty="0"/>
                    <a:t>Mesosphere</a:t>
                  </a:r>
                </a:p>
              </p:txBody>
            </p:sp>
            <p:sp>
              <p:nvSpPr>
                <p:cNvPr id="214" name="TextBox 213"/>
                <p:cNvSpPr txBox="1"/>
                <p:nvPr/>
              </p:nvSpPr>
              <p:spPr>
                <a:xfrm rot="18652296">
                  <a:off x="-9916" y="2552090"/>
                  <a:ext cx="1141377" cy="276999"/>
                </a:xfrm>
                <a:prstGeom prst="rect">
                  <a:avLst/>
                </a:prstGeom>
                <a:noFill/>
              </p:spPr>
              <p:txBody>
                <a:bodyPr wrap="square" rtlCol="0">
                  <a:spAutoFit/>
                </a:bodyPr>
                <a:lstStyle/>
                <a:p>
                  <a:r>
                    <a:rPr lang="en-US" sz="1200" dirty="0"/>
                    <a:t>Exosphere</a:t>
                  </a:r>
                </a:p>
              </p:txBody>
            </p:sp>
          </p:grpSp>
          <p:grpSp>
            <p:nvGrpSpPr>
              <p:cNvPr id="157" name="Group 156"/>
              <p:cNvGrpSpPr/>
              <p:nvPr/>
            </p:nvGrpSpPr>
            <p:grpSpPr>
              <a:xfrm>
                <a:off x="549067" y="1626402"/>
                <a:ext cx="6058810" cy="4957365"/>
                <a:chOff x="549067" y="1626402"/>
                <a:chExt cx="6058810" cy="4957365"/>
              </a:xfrm>
            </p:grpSpPr>
            <p:sp>
              <p:nvSpPr>
                <p:cNvPr id="158" name="TextBox 157"/>
                <p:cNvSpPr txBox="1"/>
                <p:nvPr/>
              </p:nvSpPr>
              <p:spPr>
                <a:xfrm>
                  <a:off x="3472775" y="6306768"/>
                  <a:ext cx="456387" cy="276999"/>
                </a:xfrm>
                <a:prstGeom prst="rect">
                  <a:avLst/>
                </a:prstGeom>
                <a:noFill/>
              </p:spPr>
              <p:txBody>
                <a:bodyPr wrap="square" rtlCol="0">
                  <a:spAutoFit/>
                </a:bodyPr>
                <a:lstStyle/>
                <a:p>
                  <a:r>
                    <a:rPr lang="en-US" sz="1200" b="1" dirty="0"/>
                    <a:t>0</a:t>
                  </a:r>
                </a:p>
              </p:txBody>
            </p:sp>
            <p:sp>
              <p:nvSpPr>
                <p:cNvPr id="159" name="TextBox 158"/>
                <p:cNvSpPr txBox="1"/>
                <p:nvPr/>
              </p:nvSpPr>
              <p:spPr>
                <a:xfrm>
                  <a:off x="3835127" y="6302034"/>
                  <a:ext cx="456387" cy="276999"/>
                </a:xfrm>
                <a:prstGeom prst="rect">
                  <a:avLst/>
                </a:prstGeom>
                <a:noFill/>
              </p:spPr>
              <p:txBody>
                <a:bodyPr wrap="square" rtlCol="0">
                  <a:spAutoFit/>
                </a:bodyPr>
                <a:lstStyle/>
                <a:p>
                  <a:r>
                    <a:rPr lang="en-US" sz="1200" b="1" dirty="0"/>
                    <a:t>20</a:t>
                  </a:r>
                </a:p>
              </p:txBody>
            </p:sp>
            <p:sp>
              <p:nvSpPr>
                <p:cNvPr id="160" name="TextBox 159"/>
                <p:cNvSpPr txBox="1"/>
                <p:nvPr/>
              </p:nvSpPr>
              <p:spPr>
                <a:xfrm>
                  <a:off x="2963695" y="6304334"/>
                  <a:ext cx="456387" cy="276999"/>
                </a:xfrm>
                <a:prstGeom prst="rect">
                  <a:avLst/>
                </a:prstGeom>
                <a:noFill/>
              </p:spPr>
              <p:txBody>
                <a:bodyPr wrap="square" rtlCol="0">
                  <a:spAutoFit/>
                </a:bodyPr>
                <a:lstStyle/>
                <a:p>
                  <a:r>
                    <a:rPr lang="en-US" sz="1200" b="1" dirty="0"/>
                    <a:t>-20</a:t>
                  </a:r>
                </a:p>
              </p:txBody>
            </p:sp>
            <p:sp>
              <p:nvSpPr>
                <p:cNvPr id="161" name="TextBox 160"/>
                <p:cNvSpPr txBox="1"/>
                <p:nvPr/>
              </p:nvSpPr>
              <p:spPr>
                <a:xfrm>
                  <a:off x="2225190" y="6283426"/>
                  <a:ext cx="456387" cy="276999"/>
                </a:xfrm>
                <a:prstGeom prst="rect">
                  <a:avLst/>
                </a:prstGeom>
                <a:noFill/>
              </p:spPr>
              <p:txBody>
                <a:bodyPr wrap="square" rtlCol="0">
                  <a:spAutoFit/>
                </a:bodyPr>
                <a:lstStyle/>
                <a:p>
                  <a:r>
                    <a:rPr lang="en-US" sz="1200" b="1" dirty="0"/>
                    <a:t>-60</a:t>
                  </a:r>
                </a:p>
              </p:txBody>
            </p:sp>
            <p:sp>
              <p:nvSpPr>
                <p:cNvPr id="162" name="TextBox 161"/>
                <p:cNvSpPr txBox="1"/>
                <p:nvPr/>
              </p:nvSpPr>
              <p:spPr>
                <a:xfrm>
                  <a:off x="1323345" y="6284999"/>
                  <a:ext cx="650140" cy="276999"/>
                </a:xfrm>
                <a:prstGeom prst="rect">
                  <a:avLst/>
                </a:prstGeom>
                <a:noFill/>
              </p:spPr>
              <p:txBody>
                <a:bodyPr wrap="square" rtlCol="0">
                  <a:spAutoFit/>
                </a:bodyPr>
                <a:lstStyle/>
                <a:p>
                  <a:r>
                    <a:rPr lang="en-US" sz="1200" b="1" dirty="0"/>
                    <a:t>-100</a:t>
                  </a:r>
                </a:p>
              </p:txBody>
            </p:sp>
            <p:sp>
              <p:nvSpPr>
                <p:cNvPr id="163" name="TextBox 162"/>
                <p:cNvSpPr txBox="1"/>
                <p:nvPr/>
              </p:nvSpPr>
              <p:spPr>
                <a:xfrm>
                  <a:off x="4163026" y="6293801"/>
                  <a:ext cx="456387" cy="276999"/>
                </a:xfrm>
                <a:prstGeom prst="rect">
                  <a:avLst/>
                </a:prstGeom>
                <a:noFill/>
              </p:spPr>
              <p:txBody>
                <a:bodyPr wrap="square" rtlCol="0">
                  <a:spAutoFit/>
                </a:bodyPr>
                <a:lstStyle/>
                <a:p>
                  <a:r>
                    <a:rPr lang="en-US" sz="1200" b="1" dirty="0"/>
                    <a:t>40</a:t>
                  </a:r>
                </a:p>
              </p:txBody>
            </p:sp>
            <p:sp>
              <p:nvSpPr>
                <p:cNvPr id="164" name="TextBox 163"/>
                <p:cNvSpPr txBox="1"/>
                <p:nvPr/>
              </p:nvSpPr>
              <p:spPr>
                <a:xfrm>
                  <a:off x="5025244" y="6247273"/>
                  <a:ext cx="1582633" cy="276999"/>
                </a:xfrm>
                <a:prstGeom prst="rect">
                  <a:avLst/>
                </a:prstGeom>
                <a:noFill/>
              </p:spPr>
              <p:txBody>
                <a:bodyPr wrap="square" rtlCol="0">
                  <a:spAutoFit/>
                </a:bodyPr>
                <a:lstStyle/>
                <a:p>
                  <a:r>
                    <a:rPr lang="en-US" sz="1200" b="1" dirty="0"/>
                    <a:t>Temperature (</a:t>
                  </a:r>
                  <a:r>
                    <a:rPr lang="en-US" sz="1200" b="1" baseline="30000" dirty="0" err="1"/>
                    <a:t>o</a:t>
                  </a:r>
                  <a:r>
                    <a:rPr lang="en-US" sz="1200" b="1" dirty="0" err="1"/>
                    <a:t>C</a:t>
                  </a:r>
                  <a:r>
                    <a:rPr lang="en-US" sz="1200" b="1" dirty="0"/>
                    <a:t>)</a:t>
                  </a:r>
                </a:p>
              </p:txBody>
            </p:sp>
            <p:sp>
              <p:nvSpPr>
                <p:cNvPr id="165" name="TextBox 164"/>
                <p:cNvSpPr txBox="1"/>
                <p:nvPr/>
              </p:nvSpPr>
              <p:spPr>
                <a:xfrm rot="18890087">
                  <a:off x="116878" y="5107921"/>
                  <a:ext cx="1141377" cy="276999"/>
                </a:xfrm>
                <a:prstGeom prst="rect">
                  <a:avLst/>
                </a:prstGeom>
                <a:noFill/>
              </p:spPr>
              <p:txBody>
                <a:bodyPr wrap="square" rtlCol="0">
                  <a:spAutoFit/>
                </a:bodyPr>
                <a:lstStyle/>
                <a:p>
                  <a:r>
                    <a:rPr lang="en-US" sz="1200" dirty="0"/>
                    <a:t>Troposphere</a:t>
                  </a:r>
                </a:p>
              </p:txBody>
            </p:sp>
            <p:grpSp>
              <p:nvGrpSpPr>
                <p:cNvPr id="166" name="Group 165"/>
                <p:cNvGrpSpPr/>
                <p:nvPr/>
              </p:nvGrpSpPr>
              <p:grpSpPr>
                <a:xfrm>
                  <a:off x="612844" y="1718736"/>
                  <a:ext cx="4844373" cy="4594503"/>
                  <a:chOff x="612844" y="1718736"/>
                  <a:chExt cx="4844373" cy="4594503"/>
                </a:xfrm>
              </p:grpSpPr>
              <p:pic>
                <p:nvPicPr>
                  <p:cNvPr id="170" name="Picture 6" descr="https://s-media-cache-ak0.pinimg.com/736x/1d/e4/e4/1de4e46a0289720ac9895351338b453a.jpg"/>
                  <p:cNvPicPr>
                    <a:picLocks noChangeAspect="1" noChangeArrowheads="1"/>
                  </p:cNvPicPr>
                  <p:nvPr/>
                </p:nvPicPr>
                <p:blipFill rotWithShape="1">
                  <a:blip r:embed="rId3">
                    <a:extLst>
                      <a:ext uri="{28A0092B-C50C-407E-A947-70E740481C1C}">
                        <a14:useLocalDpi xmlns:a14="http://schemas.microsoft.com/office/drawing/2010/main" val="0"/>
                      </a:ext>
                    </a:extLst>
                  </a:blip>
                  <a:srcRect l="3768" t="34486" r="6583" b="46564"/>
                  <a:stretch/>
                </p:blipFill>
                <p:spPr bwMode="auto">
                  <a:xfrm>
                    <a:off x="1399784" y="5747649"/>
                    <a:ext cx="2169268" cy="45209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71" name="Group 170"/>
                  <p:cNvGrpSpPr/>
                  <p:nvPr/>
                </p:nvGrpSpPr>
                <p:grpSpPr>
                  <a:xfrm>
                    <a:off x="881976" y="1916347"/>
                    <a:ext cx="4351505" cy="4319081"/>
                    <a:chOff x="881976" y="1916347"/>
                    <a:chExt cx="4351505" cy="4319081"/>
                  </a:xfrm>
                </p:grpSpPr>
                <p:grpSp>
                  <p:nvGrpSpPr>
                    <p:cNvPr id="181" name="Group 180"/>
                    <p:cNvGrpSpPr/>
                    <p:nvPr/>
                  </p:nvGrpSpPr>
                  <p:grpSpPr>
                    <a:xfrm>
                      <a:off x="1301883" y="1916347"/>
                      <a:ext cx="3931598" cy="4319081"/>
                      <a:chOff x="1301883" y="1916347"/>
                      <a:chExt cx="3931598" cy="4319081"/>
                    </a:xfrm>
                  </p:grpSpPr>
                  <p:cxnSp>
                    <p:nvCxnSpPr>
                      <p:cNvPr id="196" name="Straight Connector 195"/>
                      <p:cNvCxnSpPr/>
                      <p:nvPr/>
                    </p:nvCxnSpPr>
                    <p:spPr>
                      <a:xfrm>
                        <a:off x="1391055" y="1916347"/>
                        <a:ext cx="0" cy="4319081"/>
                      </a:xfrm>
                      <a:prstGeom prst="line">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H="1">
                        <a:off x="1391055" y="6215971"/>
                        <a:ext cx="3842426"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1303506" y="57393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1308370" y="532751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1305126" y="498380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1301883" y="480546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1308368" y="464657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305126" y="45168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1301883" y="42120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1308368" y="38878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1305126" y="3680295"/>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1305126" y="355059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1301883" y="3430618"/>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1308368" y="31744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1308366" y="28696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1305119" y="2506491"/>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82" name="TextBox 181"/>
                    <p:cNvSpPr txBox="1"/>
                    <p:nvPr/>
                  </p:nvSpPr>
                  <p:spPr>
                    <a:xfrm>
                      <a:off x="1057882" y="5585430"/>
                      <a:ext cx="220494" cy="276999"/>
                    </a:xfrm>
                    <a:prstGeom prst="rect">
                      <a:avLst/>
                    </a:prstGeom>
                    <a:noFill/>
                  </p:spPr>
                  <p:txBody>
                    <a:bodyPr wrap="square" rtlCol="0">
                      <a:spAutoFit/>
                    </a:bodyPr>
                    <a:lstStyle/>
                    <a:p>
                      <a:r>
                        <a:rPr lang="en-US" sz="1200" b="1" dirty="0"/>
                        <a:t>1</a:t>
                      </a:r>
                    </a:p>
                  </p:txBody>
                </p:sp>
                <p:sp>
                  <p:nvSpPr>
                    <p:cNvPr id="183" name="TextBox 182"/>
                    <p:cNvSpPr txBox="1"/>
                    <p:nvPr/>
                  </p:nvSpPr>
                  <p:spPr>
                    <a:xfrm>
                      <a:off x="1048154" y="5199830"/>
                      <a:ext cx="220494" cy="276999"/>
                    </a:xfrm>
                    <a:prstGeom prst="rect">
                      <a:avLst/>
                    </a:prstGeom>
                    <a:noFill/>
                  </p:spPr>
                  <p:txBody>
                    <a:bodyPr wrap="square" rtlCol="0">
                      <a:spAutoFit/>
                    </a:bodyPr>
                    <a:lstStyle/>
                    <a:p>
                      <a:r>
                        <a:rPr lang="en-US" sz="1200" b="1" dirty="0"/>
                        <a:t>2</a:t>
                      </a:r>
                    </a:p>
                  </p:txBody>
                </p:sp>
                <p:sp>
                  <p:nvSpPr>
                    <p:cNvPr id="184" name="TextBox 183"/>
                    <p:cNvSpPr txBox="1"/>
                    <p:nvPr/>
                  </p:nvSpPr>
                  <p:spPr>
                    <a:xfrm>
                      <a:off x="1058692" y="4845304"/>
                      <a:ext cx="220494" cy="276999"/>
                    </a:xfrm>
                    <a:prstGeom prst="rect">
                      <a:avLst/>
                    </a:prstGeom>
                    <a:noFill/>
                  </p:spPr>
                  <p:txBody>
                    <a:bodyPr wrap="square" rtlCol="0">
                      <a:spAutoFit/>
                    </a:bodyPr>
                    <a:lstStyle/>
                    <a:p>
                      <a:r>
                        <a:rPr lang="en-US" sz="1200" b="1" dirty="0"/>
                        <a:t>4</a:t>
                      </a:r>
                    </a:p>
                  </p:txBody>
                </p:sp>
                <p:sp>
                  <p:nvSpPr>
                    <p:cNvPr id="185" name="TextBox 184"/>
                    <p:cNvSpPr txBox="1"/>
                    <p:nvPr/>
                  </p:nvSpPr>
                  <p:spPr>
                    <a:xfrm>
                      <a:off x="1065177" y="4676690"/>
                      <a:ext cx="220494" cy="276999"/>
                    </a:xfrm>
                    <a:prstGeom prst="rect">
                      <a:avLst/>
                    </a:prstGeom>
                    <a:noFill/>
                  </p:spPr>
                  <p:txBody>
                    <a:bodyPr wrap="square" rtlCol="0">
                      <a:spAutoFit/>
                    </a:bodyPr>
                    <a:lstStyle/>
                    <a:p>
                      <a:r>
                        <a:rPr lang="en-US" sz="1200" b="1" dirty="0"/>
                        <a:t>6</a:t>
                      </a:r>
                    </a:p>
                  </p:txBody>
                </p:sp>
                <p:sp>
                  <p:nvSpPr>
                    <p:cNvPr id="186" name="TextBox 185"/>
                    <p:cNvSpPr txBox="1"/>
                    <p:nvPr/>
                  </p:nvSpPr>
                  <p:spPr>
                    <a:xfrm>
                      <a:off x="1065177" y="4520118"/>
                      <a:ext cx="220494" cy="276999"/>
                    </a:xfrm>
                    <a:prstGeom prst="rect">
                      <a:avLst/>
                    </a:prstGeom>
                    <a:noFill/>
                  </p:spPr>
                  <p:txBody>
                    <a:bodyPr wrap="square" rtlCol="0">
                      <a:spAutoFit/>
                    </a:bodyPr>
                    <a:lstStyle/>
                    <a:p>
                      <a:r>
                        <a:rPr lang="en-US" sz="1200" b="1" dirty="0"/>
                        <a:t>8</a:t>
                      </a:r>
                    </a:p>
                  </p:txBody>
                </p:sp>
                <p:sp>
                  <p:nvSpPr>
                    <p:cNvPr id="187" name="TextBox 186"/>
                    <p:cNvSpPr txBox="1"/>
                    <p:nvPr/>
                  </p:nvSpPr>
                  <p:spPr>
                    <a:xfrm>
                      <a:off x="993842" y="4354296"/>
                      <a:ext cx="390726" cy="276999"/>
                    </a:xfrm>
                    <a:prstGeom prst="rect">
                      <a:avLst/>
                    </a:prstGeom>
                    <a:noFill/>
                  </p:spPr>
                  <p:txBody>
                    <a:bodyPr wrap="square" rtlCol="0">
                      <a:spAutoFit/>
                    </a:bodyPr>
                    <a:lstStyle/>
                    <a:p>
                      <a:r>
                        <a:rPr lang="en-US" sz="1200" b="1" dirty="0"/>
                        <a:t>10</a:t>
                      </a:r>
                    </a:p>
                  </p:txBody>
                </p:sp>
                <p:sp>
                  <p:nvSpPr>
                    <p:cNvPr id="188" name="TextBox 187"/>
                    <p:cNvSpPr txBox="1"/>
                    <p:nvPr/>
                  </p:nvSpPr>
                  <p:spPr>
                    <a:xfrm>
                      <a:off x="991406" y="4059224"/>
                      <a:ext cx="390726" cy="276999"/>
                    </a:xfrm>
                    <a:prstGeom prst="rect">
                      <a:avLst/>
                    </a:prstGeom>
                    <a:noFill/>
                  </p:spPr>
                  <p:txBody>
                    <a:bodyPr wrap="square" rtlCol="0">
                      <a:spAutoFit/>
                    </a:bodyPr>
                    <a:lstStyle/>
                    <a:p>
                      <a:r>
                        <a:rPr lang="en-US" sz="1200" b="1" dirty="0"/>
                        <a:t>20</a:t>
                      </a:r>
                    </a:p>
                  </p:txBody>
                </p:sp>
                <p:sp>
                  <p:nvSpPr>
                    <p:cNvPr id="189" name="TextBox 188"/>
                    <p:cNvSpPr txBox="1"/>
                    <p:nvPr/>
                  </p:nvSpPr>
                  <p:spPr>
                    <a:xfrm>
                      <a:off x="988978" y="3767845"/>
                      <a:ext cx="390726" cy="276999"/>
                    </a:xfrm>
                    <a:prstGeom prst="rect">
                      <a:avLst/>
                    </a:prstGeom>
                    <a:noFill/>
                  </p:spPr>
                  <p:txBody>
                    <a:bodyPr wrap="square" rtlCol="0">
                      <a:spAutoFit/>
                    </a:bodyPr>
                    <a:lstStyle/>
                    <a:p>
                      <a:r>
                        <a:rPr lang="en-US" sz="1200" b="1" dirty="0"/>
                        <a:t>40</a:t>
                      </a:r>
                    </a:p>
                  </p:txBody>
                </p:sp>
                <p:sp>
                  <p:nvSpPr>
                    <p:cNvPr id="190" name="TextBox 189"/>
                    <p:cNvSpPr txBox="1"/>
                    <p:nvPr/>
                  </p:nvSpPr>
                  <p:spPr>
                    <a:xfrm>
                      <a:off x="989789" y="3564491"/>
                      <a:ext cx="390726" cy="276999"/>
                    </a:xfrm>
                    <a:prstGeom prst="rect">
                      <a:avLst/>
                    </a:prstGeom>
                    <a:noFill/>
                  </p:spPr>
                  <p:txBody>
                    <a:bodyPr wrap="square" rtlCol="0">
                      <a:spAutoFit/>
                    </a:bodyPr>
                    <a:lstStyle/>
                    <a:p>
                      <a:r>
                        <a:rPr lang="en-US" sz="1200" b="1" dirty="0"/>
                        <a:t>60</a:t>
                      </a:r>
                    </a:p>
                  </p:txBody>
                </p:sp>
                <p:sp>
                  <p:nvSpPr>
                    <p:cNvPr id="191" name="TextBox 190"/>
                    <p:cNvSpPr txBox="1"/>
                    <p:nvPr/>
                  </p:nvSpPr>
                  <p:spPr>
                    <a:xfrm>
                      <a:off x="989789" y="3417198"/>
                      <a:ext cx="390726" cy="276999"/>
                    </a:xfrm>
                    <a:prstGeom prst="rect">
                      <a:avLst/>
                    </a:prstGeom>
                    <a:noFill/>
                  </p:spPr>
                  <p:txBody>
                    <a:bodyPr wrap="square" rtlCol="0">
                      <a:spAutoFit/>
                    </a:bodyPr>
                    <a:lstStyle/>
                    <a:p>
                      <a:r>
                        <a:rPr lang="en-US" sz="1200" b="1" dirty="0"/>
                        <a:t>80</a:t>
                      </a:r>
                    </a:p>
                  </p:txBody>
                </p:sp>
                <p:sp>
                  <p:nvSpPr>
                    <p:cNvPr id="192" name="TextBox 191"/>
                    <p:cNvSpPr txBox="1"/>
                    <p:nvPr/>
                  </p:nvSpPr>
                  <p:spPr>
                    <a:xfrm>
                      <a:off x="907105" y="3281011"/>
                      <a:ext cx="456387" cy="276999"/>
                    </a:xfrm>
                    <a:prstGeom prst="rect">
                      <a:avLst/>
                    </a:prstGeom>
                    <a:noFill/>
                  </p:spPr>
                  <p:txBody>
                    <a:bodyPr wrap="square" rtlCol="0">
                      <a:spAutoFit/>
                    </a:bodyPr>
                    <a:lstStyle/>
                    <a:p>
                      <a:r>
                        <a:rPr lang="en-US" sz="1200" b="1" dirty="0"/>
                        <a:t>100</a:t>
                      </a:r>
                    </a:p>
                  </p:txBody>
                </p:sp>
                <p:sp>
                  <p:nvSpPr>
                    <p:cNvPr id="193" name="TextBox 192"/>
                    <p:cNvSpPr txBox="1"/>
                    <p:nvPr/>
                  </p:nvSpPr>
                  <p:spPr>
                    <a:xfrm>
                      <a:off x="913592" y="3035480"/>
                      <a:ext cx="456387" cy="276999"/>
                    </a:xfrm>
                    <a:prstGeom prst="rect">
                      <a:avLst/>
                    </a:prstGeom>
                    <a:noFill/>
                  </p:spPr>
                  <p:txBody>
                    <a:bodyPr wrap="square" rtlCol="0">
                      <a:spAutoFit/>
                    </a:bodyPr>
                    <a:lstStyle/>
                    <a:p>
                      <a:r>
                        <a:rPr lang="en-US" sz="1200" b="1" dirty="0"/>
                        <a:t>200</a:t>
                      </a:r>
                    </a:p>
                  </p:txBody>
                </p:sp>
                <p:sp>
                  <p:nvSpPr>
                    <p:cNvPr id="194" name="TextBox 193"/>
                    <p:cNvSpPr txBox="1"/>
                    <p:nvPr/>
                  </p:nvSpPr>
                  <p:spPr>
                    <a:xfrm>
                      <a:off x="905481" y="2722359"/>
                      <a:ext cx="456387" cy="276999"/>
                    </a:xfrm>
                    <a:prstGeom prst="rect">
                      <a:avLst/>
                    </a:prstGeom>
                    <a:noFill/>
                  </p:spPr>
                  <p:txBody>
                    <a:bodyPr wrap="square" rtlCol="0">
                      <a:spAutoFit/>
                    </a:bodyPr>
                    <a:lstStyle/>
                    <a:p>
                      <a:r>
                        <a:rPr lang="en-US" sz="1200" b="1" dirty="0"/>
                        <a:t>400</a:t>
                      </a:r>
                    </a:p>
                  </p:txBody>
                </p:sp>
                <p:sp>
                  <p:nvSpPr>
                    <p:cNvPr id="195" name="TextBox 194"/>
                    <p:cNvSpPr txBox="1"/>
                    <p:nvPr/>
                  </p:nvSpPr>
                  <p:spPr>
                    <a:xfrm>
                      <a:off x="881976" y="2392555"/>
                      <a:ext cx="456387" cy="276999"/>
                    </a:xfrm>
                    <a:prstGeom prst="rect">
                      <a:avLst/>
                    </a:prstGeom>
                    <a:noFill/>
                  </p:spPr>
                  <p:txBody>
                    <a:bodyPr wrap="square" rtlCol="0">
                      <a:spAutoFit/>
                    </a:bodyPr>
                    <a:lstStyle/>
                    <a:p>
                      <a:r>
                        <a:rPr lang="en-US" sz="1200" b="1" dirty="0"/>
                        <a:t>800</a:t>
                      </a:r>
                    </a:p>
                  </p:txBody>
                </p:sp>
              </p:grpSp>
              <p:cxnSp>
                <p:nvCxnSpPr>
                  <p:cNvPr id="172" name="Straight Connector 171"/>
                  <p:cNvCxnSpPr/>
                  <p:nvPr/>
                </p:nvCxnSpPr>
                <p:spPr>
                  <a:xfrm>
                    <a:off x="1386191" y="5585430"/>
                    <a:ext cx="4071026" cy="0"/>
                  </a:xfrm>
                  <a:prstGeom prst="line">
                    <a:avLst/>
                  </a:prstGeom>
                  <a:ln w="57150" cmpd="thinThick">
                    <a:prstDash val="sysDash"/>
                  </a:ln>
                </p:spPr>
                <p:style>
                  <a:lnRef idx="1">
                    <a:schemeClr val="accent1"/>
                  </a:lnRef>
                  <a:fillRef idx="0">
                    <a:schemeClr val="accent1"/>
                  </a:fillRef>
                  <a:effectRef idx="0">
                    <a:schemeClr val="accent1"/>
                  </a:effectRef>
                  <a:fontRef idx="minor">
                    <a:schemeClr val="tx1"/>
                  </a:fontRef>
                </p:style>
              </p:cxnSp>
              <p:sp>
                <p:nvSpPr>
                  <p:cNvPr id="173" name="Freeform 172"/>
                  <p:cNvSpPr/>
                  <p:nvPr/>
                </p:nvSpPr>
                <p:spPr>
                  <a:xfrm>
                    <a:off x="2135402" y="3092478"/>
                    <a:ext cx="2919553" cy="3142950"/>
                  </a:xfrm>
                  <a:custGeom>
                    <a:avLst/>
                    <a:gdLst>
                      <a:gd name="connsiteX0" fmla="*/ 1670738 w 2919553"/>
                      <a:gd name="connsiteY0" fmla="*/ 3084588 h 3084588"/>
                      <a:gd name="connsiteX1" fmla="*/ 1554007 w 2919553"/>
                      <a:gd name="connsiteY1" fmla="*/ 1936724 h 3084588"/>
                      <a:gd name="connsiteX2" fmla="*/ 464509 w 2919553"/>
                      <a:gd name="connsiteY2" fmla="*/ 1508707 h 3084588"/>
                      <a:gd name="connsiteX3" fmla="*/ 1456730 w 2919553"/>
                      <a:gd name="connsiteY3" fmla="*/ 798588 h 3084588"/>
                      <a:gd name="connsiteX4" fmla="*/ 17036 w 2919553"/>
                      <a:gd name="connsiteY4" fmla="*/ 419209 h 3084588"/>
                      <a:gd name="connsiteX5" fmla="*/ 2633777 w 2919553"/>
                      <a:gd name="connsiteY5" fmla="*/ 39831 h 3084588"/>
                      <a:gd name="connsiteX6" fmla="*/ 2731053 w 2919553"/>
                      <a:gd name="connsiteY6" fmla="*/ 30103 h 308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553" h="3084588">
                        <a:moveTo>
                          <a:pt x="1670738" y="3084588"/>
                        </a:moveTo>
                        <a:cubicBezTo>
                          <a:pt x="1712891" y="2641979"/>
                          <a:pt x="1755045" y="2199371"/>
                          <a:pt x="1554007" y="1936724"/>
                        </a:cubicBezTo>
                        <a:cubicBezTo>
                          <a:pt x="1352969" y="1674077"/>
                          <a:pt x="480722" y="1698396"/>
                          <a:pt x="464509" y="1508707"/>
                        </a:cubicBezTo>
                        <a:cubicBezTo>
                          <a:pt x="448296" y="1319018"/>
                          <a:pt x="1531309" y="980171"/>
                          <a:pt x="1456730" y="798588"/>
                        </a:cubicBezTo>
                        <a:cubicBezTo>
                          <a:pt x="1382151" y="617005"/>
                          <a:pt x="-179139" y="545669"/>
                          <a:pt x="17036" y="419209"/>
                        </a:cubicBezTo>
                        <a:cubicBezTo>
                          <a:pt x="213211" y="292749"/>
                          <a:pt x="2181441" y="104682"/>
                          <a:pt x="2633777" y="39831"/>
                        </a:cubicBezTo>
                        <a:cubicBezTo>
                          <a:pt x="3086113" y="-25020"/>
                          <a:pt x="2908583" y="2541"/>
                          <a:pt x="2731053" y="3010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4" name="Straight Connector 173"/>
                  <p:cNvCxnSpPr/>
                  <p:nvPr/>
                </p:nvCxnSpPr>
                <p:spPr>
                  <a:xfrm>
                    <a:off x="3595178" y="6128426"/>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3212557" y="6125180"/>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3971314"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450557"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610735" y="6125178"/>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289084" y="6138142"/>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0" name="TextBox 179"/>
                  <p:cNvSpPr txBox="1"/>
                  <p:nvPr/>
                </p:nvSpPr>
                <p:spPr>
                  <a:xfrm>
                    <a:off x="612844" y="1718736"/>
                    <a:ext cx="832522" cy="461665"/>
                  </a:xfrm>
                  <a:prstGeom prst="rect">
                    <a:avLst/>
                  </a:prstGeom>
                  <a:noFill/>
                </p:spPr>
                <p:txBody>
                  <a:bodyPr wrap="square" rtlCol="0">
                    <a:spAutoFit/>
                  </a:bodyPr>
                  <a:lstStyle/>
                  <a:p>
                    <a:r>
                      <a:rPr lang="en-US" sz="1200" b="1" dirty="0"/>
                      <a:t>Altitude (km)</a:t>
                    </a:r>
                  </a:p>
                </p:txBody>
              </p:sp>
            </p:grpSp>
            <p:sp>
              <p:nvSpPr>
                <p:cNvPr id="167" name="Freeform 166"/>
                <p:cNvSpPr/>
                <p:nvPr/>
              </p:nvSpPr>
              <p:spPr>
                <a:xfrm>
                  <a:off x="3207688" y="2052536"/>
                  <a:ext cx="482305" cy="4163438"/>
                </a:xfrm>
                <a:custGeom>
                  <a:avLst/>
                  <a:gdLst>
                    <a:gd name="connsiteX0" fmla="*/ 440184 w 482305"/>
                    <a:gd name="connsiteY0" fmla="*/ 4163438 h 4163438"/>
                    <a:gd name="connsiteX1" fmla="*/ 440184 w 482305"/>
                    <a:gd name="connsiteY1" fmla="*/ 3618690 h 4163438"/>
                    <a:gd name="connsiteX2" fmla="*/ 2440 w 482305"/>
                    <a:gd name="connsiteY2" fmla="*/ 3394953 h 4163438"/>
                    <a:gd name="connsiteX3" fmla="*/ 255359 w 482305"/>
                    <a:gd name="connsiteY3" fmla="*/ 3044758 h 4163438"/>
                    <a:gd name="connsiteX4" fmla="*/ 80261 w 482305"/>
                    <a:gd name="connsiteY4" fmla="*/ 2850204 h 4163438"/>
                    <a:gd name="connsiteX5" fmla="*/ 235903 w 482305"/>
                    <a:gd name="connsiteY5" fmla="*/ 2256817 h 4163438"/>
                    <a:gd name="connsiteX6" fmla="*/ 80261 w 482305"/>
                    <a:gd name="connsiteY6" fmla="*/ 1770434 h 4163438"/>
                    <a:gd name="connsiteX7" fmla="*/ 226176 w 482305"/>
                    <a:gd name="connsiteY7" fmla="*/ 885217 h 4163438"/>
                    <a:gd name="connsiteX8" fmla="*/ 138627 w 482305"/>
                    <a:gd name="connsiteY8" fmla="*/ 0 h 4163438"/>
                    <a:gd name="connsiteX9" fmla="*/ 138627 w 482305"/>
                    <a:gd name="connsiteY9" fmla="*/ 0 h 416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305" h="4163438">
                      <a:moveTo>
                        <a:pt x="440184" y="4163438"/>
                      </a:moveTo>
                      <a:cubicBezTo>
                        <a:pt x="476662" y="3955104"/>
                        <a:pt x="513141" y="3746771"/>
                        <a:pt x="440184" y="3618690"/>
                      </a:cubicBezTo>
                      <a:cubicBezTo>
                        <a:pt x="367227" y="3490609"/>
                        <a:pt x="33244" y="3490608"/>
                        <a:pt x="2440" y="3394953"/>
                      </a:cubicBezTo>
                      <a:cubicBezTo>
                        <a:pt x="-28364" y="3299298"/>
                        <a:pt x="242389" y="3135549"/>
                        <a:pt x="255359" y="3044758"/>
                      </a:cubicBezTo>
                      <a:cubicBezTo>
                        <a:pt x="268329" y="2953966"/>
                        <a:pt x="83504" y="2981527"/>
                        <a:pt x="80261" y="2850204"/>
                      </a:cubicBezTo>
                      <a:cubicBezTo>
                        <a:pt x="77018" y="2718881"/>
                        <a:pt x="235903" y="2436779"/>
                        <a:pt x="235903" y="2256817"/>
                      </a:cubicBezTo>
                      <a:cubicBezTo>
                        <a:pt x="235903" y="2076855"/>
                        <a:pt x="81882" y="1999034"/>
                        <a:pt x="80261" y="1770434"/>
                      </a:cubicBezTo>
                      <a:cubicBezTo>
                        <a:pt x="78640" y="1541834"/>
                        <a:pt x="216448" y="1180289"/>
                        <a:pt x="226176" y="885217"/>
                      </a:cubicBezTo>
                      <a:cubicBezTo>
                        <a:pt x="235904" y="590145"/>
                        <a:pt x="138627" y="0"/>
                        <a:pt x="138627" y="0"/>
                      </a:cubicBezTo>
                      <a:lnTo>
                        <a:pt x="138627" y="0"/>
                      </a:lnTo>
                    </a:path>
                  </a:pathLst>
                </a:custGeom>
                <a:noFill/>
                <a:ln w="381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extBox 167"/>
                <p:cNvSpPr txBox="1"/>
                <p:nvPr/>
              </p:nvSpPr>
              <p:spPr>
                <a:xfrm>
                  <a:off x="5105006" y="2980497"/>
                  <a:ext cx="1472990" cy="307777"/>
                </a:xfrm>
                <a:prstGeom prst="rect">
                  <a:avLst/>
                </a:prstGeom>
                <a:noFill/>
              </p:spPr>
              <p:txBody>
                <a:bodyPr wrap="square" rtlCol="0">
                  <a:spAutoFit/>
                </a:bodyPr>
                <a:lstStyle/>
                <a:p>
                  <a:r>
                    <a:rPr lang="en-US" sz="1400" dirty="0"/>
                    <a:t>Temperature</a:t>
                  </a:r>
                </a:p>
              </p:txBody>
            </p:sp>
            <p:sp>
              <p:nvSpPr>
                <p:cNvPr id="169" name="TextBox 168"/>
                <p:cNvSpPr txBox="1"/>
                <p:nvPr/>
              </p:nvSpPr>
              <p:spPr>
                <a:xfrm>
                  <a:off x="1891942" y="1626402"/>
                  <a:ext cx="1494316" cy="738664"/>
                </a:xfrm>
                <a:prstGeom prst="rect">
                  <a:avLst/>
                </a:prstGeom>
                <a:noFill/>
              </p:spPr>
              <p:txBody>
                <a:bodyPr wrap="square" rtlCol="0">
                  <a:spAutoFit/>
                </a:bodyPr>
                <a:lstStyle/>
                <a:p>
                  <a:r>
                    <a:rPr lang="en-US" sz="1400" dirty="0">
                      <a:solidFill>
                        <a:srgbClr val="C00000"/>
                      </a:solidFill>
                    </a:rPr>
                    <a:t>Relative CH</a:t>
                  </a:r>
                  <a:r>
                    <a:rPr lang="en-US" sz="1400" baseline="-25000" dirty="0">
                      <a:solidFill>
                        <a:srgbClr val="C00000"/>
                      </a:solidFill>
                    </a:rPr>
                    <a:t>4 </a:t>
                  </a:r>
                  <a:r>
                    <a:rPr lang="en-US" sz="1400" dirty="0">
                      <a:solidFill>
                        <a:srgbClr val="C00000"/>
                      </a:solidFill>
                    </a:rPr>
                    <a:t>Volume Mixing Ratio</a:t>
                  </a:r>
                </a:p>
              </p:txBody>
            </p:sp>
          </p:grpSp>
        </p:grpSp>
      </p:grpSp>
      <p:sp>
        <p:nvSpPr>
          <p:cNvPr id="2" name="TextBox 1"/>
          <p:cNvSpPr txBox="1"/>
          <p:nvPr/>
        </p:nvSpPr>
        <p:spPr>
          <a:xfrm>
            <a:off x="9708483" y="5364406"/>
            <a:ext cx="184666" cy="369332"/>
          </a:xfrm>
          <a:prstGeom prst="rect">
            <a:avLst/>
          </a:prstGeom>
          <a:noFill/>
        </p:spPr>
        <p:txBody>
          <a:bodyPr wrap="none" rtlCol="0">
            <a:spAutoFit/>
          </a:bodyPr>
          <a:lstStyle/>
          <a:p>
            <a:endParaRPr lang="en-US" dirty="0"/>
          </a:p>
        </p:txBody>
      </p:sp>
      <p:sp>
        <p:nvSpPr>
          <p:cNvPr id="215" name="Left Arrow Callout 214"/>
          <p:cNvSpPr/>
          <p:nvPr/>
        </p:nvSpPr>
        <p:spPr>
          <a:xfrm>
            <a:off x="8315768" y="5106374"/>
            <a:ext cx="2448359" cy="758599"/>
          </a:xfrm>
          <a:prstGeom prst="leftArrowCallout">
            <a:avLst>
              <a:gd name="adj1" fmla="val 25000"/>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Planetary Boundary Layer (PBL)</a:t>
            </a:r>
          </a:p>
        </p:txBody>
      </p:sp>
    </p:spTree>
    <p:extLst>
      <p:ext uri="{BB962C8B-B14F-4D97-AF65-F5344CB8AC3E}">
        <p14:creationId xmlns:p14="http://schemas.microsoft.com/office/powerpoint/2010/main" val="4270544780"/>
      </p:ext>
    </p:extLst>
  </p:cSld>
  <p:clrMapOvr>
    <a:masterClrMapping/>
  </p:clrMapOvr>
  <mc:AlternateContent xmlns:mc="http://schemas.openxmlformats.org/markup-compatibility/2006" xmlns:p14="http://schemas.microsoft.com/office/powerpoint/2010/main">
    <mc:Choice Requires="p14">
      <p:transition spd="slow" p14:dur="2000" advTm="17829"/>
    </mc:Choice>
    <mc:Fallback xmlns="">
      <p:transition xmlns:p14="http://schemas.microsoft.com/office/powerpoint/2010/main" spd="slow" advTm="17829"/>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Atmospheric Methane</a:t>
            </a:r>
          </a:p>
        </p:txBody>
      </p:sp>
      <p:pic>
        <p:nvPicPr>
          <p:cNvPr id="82" name="Shape 266"/>
          <p:cNvPicPr preferRelativeResize="0"/>
          <p:nvPr/>
        </p:nvPicPr>
        <p:blipFill>
          <a:blip r:embed="rId3">
            <a:alphaModFix/>
          </a:blip>
          <a:stretch>
            <a:fillRect/>
          </a:stretch>
        </p:blipFill>
        <p:spPr>
          <a:xfrm>
            <a:off x="7019462" y="1428154"/>
            <a:ext cx="1096083" cy="635491"/>
          </a:xfrm>
          <a:prstGeom prst="rect">
            <a:avLst/>
          </a:prstGeom>
          <a:noFill/>
          <a:ln>
            <a:noFill/>
          </a:ln>
        </p:spPr>
      </p:pic>
      <p:sp>
        <p:nvSpPr>
          <p:cNvPr id="88" name="TextBox 87"/>
          <p:cNvSpPr txBox="1"/>
          <p:nvPr/>
        </p:nvSpPr>
        <p:spPr>
          <a:xfrm>
            <a:off x="8132556" y="1424365"/>
            <a:ext cx="803237" cy="276999"/>
          </a:xfrm>
          <a:prstGeom prst="rect">
            <a:avLst/>
          </a:prstGeom>
          <a:noFill/>
        </p:spPr>
        <p:txBody>
          <a:bodyPr wrap="square" rtlCol="0">
            <a:spAutoFit/>
          </a:bodyPr>
          <a:lstStyle/>
          <a:p>
            <a:r>
              <a:rPr lang="en-US" sz="1200" b="1" dirty="0"/>
              <a:t>TES</a:t>
            </a:r>
          </a:p>
        </p:txBody>
      </p:sp>
      <p:sp>
        <p:nvSpPr>
          <p:cNvPr id="89" name="TextBox 88"/>
          <p:cNvSpPr txBox="1"/>
          <p:nvPr/>
        </p:nvSpPr>
        <p:spPr>
          <a:xfrm>
            <a:off x="8096815" y="1702204"/>
            <a:ext cx="1294611" cy="276999"/>
          </a:xfrm>
          <a:prstGeom prst="rect">
            <a:avLst/>
          </a:prstGeom>
          <a:noFill/>
        </p:spPr>
        <p:txBody>
          <a:bodyPr wrap="square" rtlCol="0">
            <a:spAutoFit/>
          </a:bodyPr>
          <a:lstStyle/>
          <a:p>
            <a:r>
              <a:rPr lang="en-US" sz="1200" b="1" dirty="0"/>
              <a:t>SCHIAMACHY</a:t>
            </a:r>
          </a:p>
        </p:txBody>
      </p:sp>
      <p:sp>
        <p:nvSpPr>
          <p:cNvPr id="90" name="TextBox 89"/>
          <p:cNvSpPr txBox="1"/>
          <p:nvPr/>
        </p:nvSpPr>
        <p:spPr>
          <a:xfrm>
            <a:off x="8081136" y="2000122"/>
            <a:ext cx="803237" cy="276999"/>
          </a:xfrm>
          <a:prstGeom prst="rect">
            <a:avLst/>
          </a:prstGeom>
          <a:noFill/>
        </p:spPr>
        <p:txBody>
          <a:bodyPr wrap="square" rtlCol="0">
            <a:spAutoFit/>
          </a:bodyPr>
          <a:lstStyle/>
          <a:p>
            <a:r>
              <a:rPr lang="en-US" sz="1200" b="1" dirty="0"/>
              <a:t>AIRS</a:t>
            </a:r>
          </a:p>
        </p:txBody>
      </p:sp>
      <p:grpSp>
        <p:nvGrpSpPr>
          <p:cNvPr id="79" name="Group 78"/>
          <p:cNvGrpSpPr/>
          <p:nvPr/>
        </p:nvGrpSpPr>
        <p:grpSpPr>
          <a:xfrm>
            <a:off x="3056416" y="1548581"/>
            <a:ext cx="6207112" cy="4957365"/>
            <a:chOff x="400765" y="1626402"/>
            <a:chExt cx="6207112" cy="4957365"/>
          </a:xfrm>
        </p:grpSpPr>
        <p:sp>
          <p:nvSpPr>
            <p:cNvPr id="91" name="TextBox 90"/>
            <p:cNvSpPr txBox="1"/>
            <p:nvPr/>
          </p:nvSpPr>
          <p:spPr>
            <a:xfrm rot="18652296">
              <a:off x="-87010" y="3106381"/>
              <a:ext cx="1252549" cy="276999"/>
            </a:xfrm>
            <a:prstGeom prst="rect">
              <a:avLst/>
            </a:prstGeom>
            <a:noFill/>
          </p:spPr>
          <p:txBody>
            <a:bodyPr wrap="square" rtlCol="0">
              <a:spAutoFit/>
            </a:bodyPr>
            <a:lstStyle/>
            <a:p>
              <a:r>
                <a:rPr lang="en-US" sz="1200" dirty="0"/>
                <a:t>Thermosphere</a:t>
              </a:r>
            </a:p>
          </p:txBody>
        </p:sp>
        <p:grpSp>
          <p:nvGrpSpPr>
            <p:cNvPr id="92" name="Group 91"/>
            <p:cNvGrpSpPr/>
            <p:nvPr/>
          </p:nvGrpSpPr>
          <p:grpSpPr>
            <a:xfrm>
              <a:off x="422273" y="1626402"/>
              <a:ext cx="6185604" cy="4957365"/>
              <a:chOff x="422273" y="1626402"/>
              <a:chExt cx="6185604" cy="4957365"/>
            </a:xfrm>
          </p:grpSpPr>
          <p:grpSp>
            <p:nvGrpSpPr>
              <p:cNvPr id="93" name="Group 92"/>
              <p:cNvGrpSpPr/>
              <p:nvPr/>
            </p:nvGrpSpPr>
            <p:grpSpPr>
              <a:xfrm>
                <a:off x="422273" y="2119901"/>
                <a:ext cx="311013" cy="2656320"/>
                <a:chOff x="422273" y="2119901"/>
                <a:chExt cx="311013" cy="2656320"/>
              </a:xfrm>
            </p:grpSpPr>
            <p:sp>
              <p:nvSpPr>
                <p:cNvPr id="156" name="TextBox 155"/>
                <p:cNvSpPr txBox="1"/>
                <p:nvPr/>
              </p:nvSpPr>
              <p:spPr>
                <a:xfrm rot="18628200">
                  <a:off x="24098" y="4067033"/>
                  <a:ext cx="1141377" cy="276999"/>
                </a:xfrm>
                <a:prstGeom prst="rect">
                  <a:avLst/>
                </a:prstGeom>
                <a:noFill/>
              </p:spPr>
              <p:txBody>
                <a:bodyPr wrap="square" rtlCol="0">
                  <a:spAutoFit/>
                </a:bodyPr>
                <a:lstStyle/>
                <a:p>
                  <a:r>
                    <a:rPr lang="en-US" sz="1200" dirty="0"/>
                    <a:t>Stratosphere</a:t>
                  </a:r>
                </a:p>
              </p:txBody>
            </p:sp>
            <p:sp>
              <p:nvSpPr>
                <p:cNvPr id="157" name="TextBox 156"/>
                <p:cNvSpPr txBox="1"/>
                <p:nvPr/>
              </p:nvSpPr>
              <p:spPr>
                <a:xfrm rot="18652296">
                  <a:off x="-6440" y="3526669"/>
                  <a:ext cx="1141377" cy="276999"/>
                </a:xfrm>
                <a:prstGeom prst="rect">
                  <a:avLst/>
                </a:prstGeom>
                <a:noFill/>
              </p:spPr>
              <p:txBody>
                <a:bodyPr wrap="square" rtlCol="0">
                  <a:spAutoFit/>
                </a:bodyPr>
                <a:lstStyle/>
                <a:p>
                  <a:r>
                    <a:rPr lang="en-US" sz="1200" dirty="0"/>
                    <a:t>Mesosphere</a:t>
                  </a:r>
                </a:p>
              </p:txBody>
            </p:sp>
            <p:sp>
              <p:nvSpPr>
                <p:cNvPr id="158" name="TextBox 157"/>
                <p:cNvSpPr txBox="1"/>
                <p:nvPr/>
              </p:nvSpPr>
              <p:spPr>
                <a:xfrm rot="18652296">
                  <a:off x="-9916" y="2552090"/>
                  <a:ext cx="1141377" cy="276999"/>
                </a:xfrm>
                <a:prstGeom prst="rect">
                  <a:avLst/>
                </a:prstGeom>
                <a:noFill/>
              </p:spPr>
              <p:txBody>
                <a:bodyPr wrap="square" rtlCol="0">
                  <a:spAutoFit/>
                </a:bodyPr>
                <a:lstStyle/>
                <a:p>
                  <a:r>
                    <a:rPr lang="en-US" sz="1200" dirty="0"/>
                    <a:t>Exosphere</a:t>
                  </a:r>
                </a:p>
              </p:txBody>
            </p:sp>
          </p:grpSp>
          <p:grpSp>
            <p:nvGrpSpPr>
              <p:cNvPr id="97" name="Group 96"/>
              <p:cNvGrpSpPr/>
              <p:nvPr/>
            </p:nvGrpSpPr>
            <p:grpSpPr>
              <a:xfrm>
                <a:off x="549067" y="1626402"/>
                <a:ext cx="6058810" cy="4957365"/>
                <a:chOff x="549067" y="1626402"/>
                <a:chExt cx="6058810" cy="4957365"/>
              </a:xfrm>
            </p:grpSpPr>
            <p:sp>
              <p:nvSpPr>
                <p:cNvPr id="98" name="TextBox 97"/>
                <p:cNvSpPr txBox="1"/>
                <p:nvPr/>
              </p:nvSpPr>
              <p:spPr>
                <a:xfrm>
                  <a:off x="3472775" y="6306768"/>
                  <a:ext cx="456387" cy="276999"/>
                </a:xfrm>
                <a:prstGeom prst="rect">
                  <a:avLst/>
                </a:prstGeom>
                <a:noFill/>
              </p:spPr>
              <p:txBody>
                <a:bodyPr wrap="square" rtlCol="0">
                  <a:spAutoFit/>
                </a:bodyPr>
                <a:lstStyle/>
                <a:p>
                  <a:r>
                    <a:rPr lang="en-US" sz="1200" b="1" dirty="0"/>
                    <a:t>0</a:t>
                  </a:r>
                </a:p>
              </p:txBody>
            </p:sp>
            <p:sp>
              <p:nvSpPr>
                <p:cNvPr id="103" name="TextBox 102"/>
                <p:cNvSpPr txBox="1"/>
                <p:nvPr/>
              </p:nvSpPr>
              <p:spPr>
                <a:xfrm>
                  <a:off x="3835127" y="6302034"/>
                  <a:ext cx="456387" cy="276999"/>
                </a:xfrm>
                <a:prstGeom prst="rect">
                  <a:avLst/>
                </a:prstGeom>
                <a:noFill/>
              </p:spPr>
              <p:txBody>
                <a:bodyPr wrap="square" rtlCol="0">
                  <a:spAutoFit/>
                </a:bodyPr>
                <a:lstStyle/>
                <a:p>
                  <a:r>
                    <a:rPr lang="en-US" sz="1200" b="1" dirty="0"/>
                    <a:t>20</a:t>
                  </a:r>
                </a:p>
              </p:txBody>
            </p:sp>
            <p:sp>
              <p:nvSpPr>
                <p:cNvPr id="104" name="TextBox 103"/>
                <p:cNvSpPr txBox="1"/>
                <p:nvPr/>
              </p:nvSpPr>
              <p:spPr>
                <a:xfrm>
                  <a:off x="2963695" y="6304334"/>
                  <a:ext cx="456387" cy="276999"/>
                </a:xfrm>
                <a:prstGeom prst="rect">
                  <a:avLst/>
                </a:prstGeom>
                <a:noFill/>
              </p:spPr>
              <p:txBody>
                <a:bodyPr wrap="square" rtlCol="0">
                  <a:spAutoFit/>
                </a:bodyPr>
                <a:lstStyle/>
                <a:p>
                  <a:r>
                    <a:rPr lang="en-US" sz="1200" b="1" dirty="0"/>
                    <a:t>-20</a:t>
                  </a:r>
                </a:p>
              </p:txBody>
            </p:sp>
            <p:sp>
              <p:nvSpPr>
                <p:cNvPr id="105" name="TextBox 104"/>
                <p:cNvSpPr txBox="1"/>
                <p:nvPr/>
              </p:nvSpPr>
              <p:spPr>
                <a:xfrm>
                  <a:off x="2225190" y="6283426"/>
                  <a:ext cx="456387" cy="276999"/>
                </a:xfrm>
                <a:prstGeom prst="rect">
                  <a:avLst/>
                </a:prstGeom>
                <a:noFill/>
              </p:spPr>
              <p:txBody>
                <a:bodyPr wrap="square" rtlCol="0">
                  <a:spAutoFit/>
                </a:bodyPr>
                <a:lstStyle/>
                <a:p>
                  <a:r>
                    <a:rPr lang="en-US" sz="1200" b="1" dirty="0"/>
                    <a:t>-60</a:t>
                  </a:r>
                </a:p>
              </p:txBody>
            </p:sp>
            <p:sp>
              <p:nvSpPr>
                <p:cNvPr id="106" name="TextBox 105"/>
                <p:cNvSpPr txBox="1"/>
                <p:nvPr/>
              </p:nvSpPr>
              <p:spPr>
                <a:xfrm>
                  <a:off x="1323345" y="6284999"/>
                  <a:ext cx="650140" cy="276999"/>
                </a:xfrm>
                <a:prstGeom prst="rect">
                  <a:avLst/>
                </a:prstGeom>
                <a:noFill/>
              </p:spPr>
              <p:txBody>
                <a:bodyPr wrap="square" rtlCol="0">
                  <a:spAutoFit/>
                </a:bodyPr>
                <a:lstStyle/>
                <a:p>
                  <a:r>
                    <a:rPr lang="en-US" sz="1200" b="1" dirty="0"/>
                    <a:t>-100</a:t>
                  </a:r>
                </a:p>
              </p:txBody>
            </p:sp>
            <p:sp>
              <p:nvSpPr>
                <p:cNvPr id="107" name="TextBox 106"/>
                <p:cNvSpPr txBox="1"/>
                <p:nvPr/>
              </p:nvSpPr>
              <p:spPr>
                <a:xfrm>
                  <a:off x="4163026" y="6293801"/>
                  <a:ext cx="456387" cy="276999"/>
                </a:xfrm>
                <a:prstGeom prst="rect">
                  <a:avLst/>
                </a:prstGeom>
                <a:noFill/>
              </p:spPr>
              <p:txBody>
                <a:bodyPr wrap="square" rtlCol="0">
                  <a:spAutoFit/>
                </a:bodyPr>
                <a:lstStyle/>
                <a:p>
                  <a:r>
                    <a:rPr lang="en-US" sz="1200" b="1" dirty="0"/>
                    <a:t>40</a:t>
                  </a:r>
                </a:p>
              </p:txBody>
            </p:sp>
            <p:sp>
              <p:nvSpPr>
                <p:cNvPr id="108" name="TextBox 107"/>
                <p:cNvSpPr txBox="1"/>
                <p:nvPr/>
              </p:nvSpPr>
              <p:spPr>
                <a:xfrm>
                  <a:off x="5025244" y="6247273"/>
                  <a:ext cx="1582633" cy="276999"/>
                </a:xfrm>
                <a:prstGeom prst="rect">
                  <a:avLst/>
                </a:prstGeom>
                <a:noFill/>
              </p:spPr>
              <p:txBody>
                <a:bodyPr wrap="square" rtlCol="0">
                  <a:spAutoFit/>
                </a:bodyPr>
                <a:lstStyle/>
                <a:p>
                  <a:r>
                    <a:rPr lang="en-US" sz="1200" b="1" dirty="0"/>
                    <a:t>Temperature (</a:t>
                  </a:r>
                  <a:r>
                    <a:rPr lang="en-US" sz="1200" b="1" baseline="30000" dirty="0" err="1"/>
                    <a:t>o</a:t>
                  </a:r>
                  <a:r>
                    <a:rPr lang="en-US" sz="1200" b="1" dirty="0" err="1"/>
                    <a:t>C</a:t>
                  </a:r>
                  <a:r>
                    <a:rPr lang="en-US" sz="1200" b="1" dirty="0"/>
                    <a:t>)</a:t>
                  </a:r>
                </a:p>
              </p:txBody>
            </p:sp>
            <p:sp>
              <p:nvSpPr>
                <p:cNvPr id="109" name="TextBox 108"/>
                <p:cNvSpPr txBox="1"/>
                <p:nvPr/>
              </p:nvSpPr>
              <p:spPr>
                <a:xfrm rot="18890087">
                  <a:off x="116878" y="5107921"/>
                  <a:ext cx="1141377" cy="276999"/>
                </a:xfrm>
                <a:prstGeom prst="rect">
                  <a:avLst/>
                </a:prstGeom>
                <a:noFill/>
              </p:spPr>
              <p:txBody>
                <a:bodyPr wrap="square" rtlCol="0">
                  <a:spAutoFit/>
                </a:bodyPr>
                <a:lstStyle/>
                <a:p>
                  <a:r>
                    <a:rPr lang="en-US" sz="1200" dirty="0"/>
                    <a:t>Troposphere</a:t>
                  </a:r>
                </a:p>
              </p:txBody>
            </p:sp>
            <p:grpSp>
              <p:nvGrpSpPr>
                <p:cNvPr id="110" name="Group 109"/>
                <p:cNvGrpSpPr/>
                <p:nvPr/>
              </p:nvGrpSpPr>
              <p:grpSpPr>
                <a:xfrm>
                  <a:off x="612844" y="1718736"/>
                  <a:ext cx="4844373" cy="4594503"/>
                  <a:chOff x="612844" y="1718736"/>
                  <a:chExt cx="4844373" cy="4594503"/>
                </a:xfrm>
              </p:grpSpPr>
              <p:pic>
                <p:nvPicPr>
                  <p:cNvPr id="114" name="Picture 6" descr="https://s-media-cache-ak0.pinimg.com/736x/1d/e4/e4/1de4e46a0289720ac9895351338b453a.jpg"/>
                  <p:cNvPicPr>
                    <a:picLocks noChangeAspect="1" noChangeArrowheads="1"/>
                  </p:cNvPicPr>
                  <p:nvPr/>
                </p:nvPicPr>
                <p:blipFill rotWithShape="1">
                  <a:blip r:embed="rId4">
                    <a:extLst>
                      <a:ext uri="{28A0092B-C50C-407E-A947-70E740481C1C}">
                        <a14:useLocalDpi xmlns:a14="http://schemas.microsoft.com/office/drawing/2010/main" val="0"/>
                      </a:ext>
                    </a:extLst>
                  </a:blip>
                  <a:srcRect l="3768" t="34486" r="6583" b="46564"/>
                  <a:stretch/>
                </p:blipFill>
                <p:spPr bwMode="auto">
                  <a:xfrm>
                    <a:off x="1399784" y="5747649"/>
                    <a:ext cx="2169268" cy="45209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5" name="Group 114"/>
                  <p:cNvGrpSpPr/>
                  <p:nvPr/>
                </p:nvGrpSpPr>
                <p:grpSpPr>
                  <a:xfrm>
                    <a:off x="881976" y="1916347"/>
                    <a:ext cx="4351505" cy="4319081"/>
                    <a:chOff x="881976" y="1916347"/>
                    <a:chExt cx="4351505" cy="4319081"/>
                  </a:xfrm>
                </p:grpSpPr>
                <p:grpSp>
                  <p:nvGrpSpPr>
                    <p:cNvPr id="125" name="Group 124"/>
                    <p:cNvGrpSpPr/>
                    <p:nvPr/>
                  </p:nvGrpSpPr>
                  <p:grpSpPr>
                    <a:xfrm>
                      <a:off x="1301883" y="1916347"/>
                      <a:ext cx="3931598" cy="4319081"/>
                      <a:chOff x="1301883" y="1916347"/>
                      <a:chExt cx="3931598" cy="4319081"/>
                    </a:xfrm>
                  </p:grpSpPr>
                  <p:cxnSp>
                    <p:nvCxnSpPr>
                      <p:cNvPr id="140" name="Straight Connector 139"/>
                      <p:cNvCxnSpPr/>
                      <p:nvPr/>
                    </p:nvCxnSpPr>
                    <p:spPr>
                      <a:xfrm>
                        <a:off x="1391055" y="1916347"/>
                        <a:ext cx="0" cy="4319081"/>
                      </a:xfrm>
                      <a:prstGeom prst="line">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1391055" y="6215971"/>
                        <a:ext cx="3842426"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303506" y="57393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1308370" y="532751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305126" y="498380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1301883" y="480546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308368" y="464657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1305126" y="45168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301883" y="42120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308368" y="38878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305126" y="3680295"/>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1305126" y="355059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301883" y="3430618"/>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308368" y="31744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08366" y="28696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305119" y="2506491"/>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26" name="TextBox 125"/>
                    <p:cNvSpPr txBox="1"/>
                    <p:nvPr/>
                  </p:nvSpPr>
                  <p:spPr>
                    <a:xfrm>
                      <a:off x="1057882" y="5585430"/>
                      <a:ext cx="220494" cy="276999"/>
                    </a:xfrm>
                    <a:prstGeom prst="rect">
                      <a:avLst/>
                    </a:prstGeom>
                    <a:noFill/>
                  </p:spPr>
                  <p:txBody>
                    <a:bodyPr wrap="square" rtlCol="0">
                      <a:spAutoFit/>
                    </a:bodyPr>
                    <a:lstStyle/>
                    <a:p>
                      <a:r>
                        <a:rPr lang="en-US" sz="1200" b="1" dirty="0"/>
                        <a:t>1</a:t>
                      </a:r>
                    </a:p>
                  </p:txBody>
                </p:sp>
                <p:sp>
                  <p:nvSpPr>
                    <p:cNvPr id="127" name="TextBox 126"/>
                    <p:cNvSpPr txBox="1"/>
                    <p:nvPr/>
                  </p:nvSpPr>
                  <p:spPr>
                    <a:xfrm>
                      <a:off x="1048154" y="5199830"/>
                      <a:ext cx="220494" cy="276999"/>
                    </a:xfrm>
                    <a:prstGeom prst="rect">
                      <a:avLst/>
                    </a:prstGeom>
                    <a:noFill/>
                  </p:spPr>
                  <p:txBody>
                    <a:bodyPr wrap="square" rtlCol="0">
                      <a:spAutoFit/>
                    </a:bodyPr>
                    <a:lstStyle/>
                    <a:p>
                      <a:r>
                        <a:rPr lang="en-US" sz="1200" b="1" dirty="0"/>
                        <a:t>2</a:t>
                      </a:r>
                    </a:p>
                  </p:txBody>
                </p:sp>
                <p:sp>
                  <p:nvSpPr>
                    <p:cNvPr id="128" name="TextBox 127"/>
                    <p:cNvSpPr txBox="1"/>
                    <p:nvPr/>
                  </p:nvSpPr>
                  <p:spPr>
                    <a:xfrm>
                      <a:off x="1058692" y="4845304"/>
                      <a:ext cx="220494" cy="276999"/>
                    </a:xfrm>
                    <a:prstGeom prst="rect">
                      <a:avLst/>
                    </a:prstGeom>
                    <a:noFill/>
                  </p:spPr>
                  <p:txBody>
                    <a:bodyPr wrap="square" rtlCol="0">
                      <a:spAutoFit/>
                    </a:bodyPr>
                    <a:lstStyle/>
                    <a:p>
                      <a:r>
                        <a:rPr lang="en-US" sz="1200" b="1" dirty="0"/>
                        <a:t>4</a:t>
                      </a:r>
                    </a:p>
                  </p:txBody>
                </p:sp>
                <p:sp>
                  <p:nvSpPr>
                    <p:cNvPr id="129" name="TextBox 128"/>
                    <p:cNvSpPr txBox="1"/>
                    <p:nvPr/>
                  </p:nvSpPr>
                  <p:spPr>
                    <a:xfrm>
                      <a:off x="1065177" y="4676690"/>
                      <a:ext cx="220494" cy="276999"/>
                    </a:xfrm>
                    <a:prstGeom prst="rect">
                      <a:avLst/>
                    </a:prstGeom>
                    <a:noFill/>
                  </p:spPr>
                  <p:txBody>
                    <a:bodyPr wrap="square" rtlCol="0">
                      <a:spAutoFit/>
                    </a:bodyPr>
                    <a:lstStyle/>
                    <a:p>
                      <a:r>
                        <a:rPr lang="en-US" sz="1200" b="1" dirty="0"/>
                        <a:t>6</a:t>
                      </a:r>
                    </a:p>
                  </p:txBody>
                </p:sp>
                <p:sp>
                  <p:nvSpPr>
                    <p:cNvPr id="130" name="TextBox 129"/>
                    <p:cNvSpPr txBox="1"/>
                    <p:nvPr/>
                  </p:nvSpPr>
                  <p:spPr>
                    <a:xfrm>
                      <a:off x="1065177" y="4520118"/>
                      <a:ext cx="220494" cy="276999"/>
                    </a:xfrm>
                    <a:prstGeom prst="rect">
                      <a:avLst/>
                    </a:prstGeom>
                    <a:noFill/>
                  </p:spPr>
                  <p:txBody>
                    <a:bodyPr wrap="square" rtlCol="0">
                      <a:spAutoFit/>
                    </a:bodyPr>
                    <a:lstStyle/>
                    <a:p>
                      <a:r>
                        <a:rPr lang="en-US" sz="1200" b="1" dirty="0"/>
                        <a:t>8</a:t>
                      </a:r>
                    </a:p>
                  </p:txBody>
                </p:sp>
                <p:sp>
                  <p:nvSpPr>
                    <p:cNvPr id="131" name="TextBox 130"/>
                    <p:cNvSpPr txBox="1"/>
                    <p:nvPr/>
                  </p:nvSpPr>
                  <p:spPr>
                    <a:xfrm>
                      <a:off x="993842" y="4354296"/>
                      <a:ext cx="390726" cy="276999"/>
                    </a:xfrm>
                    <a:prstGeom prst="rect">
                      <a:avLst/>
                    </a:prstGeom>
                    <a:noFill/>
                  </p:spPr>
                  <p:txBody>
                    <a:bodyPr wrap="square" rtlCol="0">
                      <a:spAutoFit/>
                    </a:bodyPr>
                    <a:lstStyle/>
                    <a:p>
                      <a:r>
                        <a:rPr lang="en-US" sz="1200" b="1" dirty="0"/>
                        <a:t>10</a:t>
                      </a:r>
                    </a:p>
                  </p:txBody>
                </p:sp>
                <p:sp>
                  <p:nvSpPr>
                    <p:cNvPr id="132" name="TextBox 131"/>
                    <p:cNvSpPr txBox="1"/>
                    <p:nvPr/>
                  </p:nvSpPr>
                  <p:spPr>
                    <a:xfrm>
                      <a:off x="991406" y="4059224"/>
                      <a:ext cx="390726" cy="276999"/>
                    </a:xfrm>
                    <a:prstGeom prst="rect">
                      <a:avLst/>
                    </a:prstGeom>
                    <a:noFill/>
                  </p:spPr>
                  <p:txBody>
                    <a:bodyPr wrap="square" rtlCol="0">
                      <a:spAutoFit/>
                    </a:bodyPr>
                    <a:lstStyle/>
                    <a:p>
                      <a:r>
                        <a:rPr lang="en-US" sz="1200" b="1" dirty="0"/>
                        <a:t>20</a:t>
                      </a:r>
                    </a:p>
                  </p:txBody>
                </p:sp>
                <p:sp>
                  <p:nvSpPr>
                    <p:cNvPr id="133" name="TextBox 132"/>
                    <p:cNvSpPr txBox="1"/>
                    <p:nvPr/>
                  </p:nvSpPr>
                  <p:spPr>
                    <a:xfrm>
                      <a:off x="988978" y="3767845"/>
                      <a:ext cx="390726" cy="276999"/>
                    </a:xfrm>
                    <a:prstGeom prst="rect">
                      <a:avLst/>
                    </a:prstGeom>
                    <a:noFill/>
                  </p:spPr>
                  <p:txBody>
                    <a:bodyPr wrap="square" rtlCol="0">
                      <a:spAutoFit/>
                    </a:bodyPr>
                    <a:lstStyle/>
                    <a:p>
                      <a:r>
                        <a:rPr lang="en-US" sz="1200" b="1" dirty="0"/>
                        <a:t>40</a:t>
                      </a:r>
                    </a:p>
                  </p:txBody>
                </p:sp>
                <p:sp>
                  <p:nvSpPr>
                    <p:cNvPr id="134" name="TextBox 133"/>
                    <p:cNvSpPr txBox="1"/>
                    <p:nvPr/>
                  </p:nvSpPr>
                  <p:spPr>
                    <a:xfrm>
                      <a:off x="989789" y="3564491"/>
                      <a:ext cx="390726" cy="276999"/>
                    </a:xfrm>
                    <a:prstGeom prst="rect">
                      <a:avLst/>
                    </a:prstGeom>
                    <a:noFill/>
                  </p:spPr>
                  <p:txBody>
                    <a:bodyPr wrap="square" rtlCol="0">
                      <a:spAutoFit/>
                    </a:bodyPr>
                    <a:lstStyle/>
                    <a:p>
                      <a:r>
                        <a:rPr lang="en-US" sz="1200" b="1" dirty="0"/>
                        <a:t>60</a:t>
                      </a:r>
                    </a:p>
                  </p:txBody>
                </p:sp>
                <p:sp>
                  <p:nvSpPr>
                    <p:cNvPr id="135" name="TextBox 134"/>
                    <p:cNvSpPr txBox="1"/>
                    <p:nvPr/>
                  </p:nvSpPr>
                  <p:spPr>
                    <a:xfrm>
                      <a:off x="989789" y="3417198"/>
                      <a:ext cx="390726" cy="276999"/>
                    </a:xfrm>
                    <a:prstGeom prst="rect">
                      <a:avLst/>
                    </a:prstGeom>
                    <a:noFill/>
                  </p:spPr>
                  <p:txBody>
                    <a:bodyPr wrap="square" rtlCol="0">
                      <a:spAutoFit/>
                    </a:bodyPr>
                    <a:lstStyle/>
                    <a:p>
                      <a:r>
                        <a:rPr lang="en-US" sz="1200" b="1" dirty="0"/>
                        <a:t>80</a:t>
                      </a:r>
                    </a:p>
                  </p:txBody>
                </p:sp>
                <p:sp>
                  <p:nvSpPr>
                    <p:cNvPr id="136" name="TextBox 135"/>
                    <p:cNvSpPr txBox="1"/>
                    <p:nvPr/>
                  </p:nvSpPr>
                  <p:spPr>
                    <a:xfrm>
                      <a:off x="907105" y="3281011"/>
                      <a:ext cx="456387" cy="276999"/>
                    </a:xfrm>
                    <a:prstGeom prst="rect">
                      <a:avLst/>
                    </a:prstGeom>
                    <a:noFill/>
                  </p:spPr>
                  <p:txBody>
                    <a:bodyPr wrap="square" rtlCol="0">
                      <a:spAutoFit/>
                    </a:bodyPr>
                    <a:lstStyle/>
                    <a:p>
                      <a:r>
                        <a:rPr lang="en-US" sz="1200" b="1" dirty="0"/>
                        <a:t>100</a:t>
                      </a:r>
                    </a:p>
                  </p:txBody>
                </p:sp>
                <p:sp>
                  <p:nvSpPr>
                    <p:cNvPr id="137" name="TextBox 136"/>
                    <p:cNvSpPr txBox="1"/>
                    <p:nvPr/>
                  </p:nvSpPr>
                  <p:spPr>
                    <a:xfrm>
                      <a:off x="913592" y="3035480"/>
                      <a:ext cx="456387" cy="276999"/>
                    </a:xfrm>
                    <a:prstGeom prst="rect">
                      <a:avLst/>
                    </a:prstGeom>
                    <a:noFill/>
                  </p:spPr>
                  <p:txBody>
                    <a:bodyPr wrap="square" rtlCol="0">
                      <a:spAutoFit/>
                    </a:bodyPr>
                    <a:lstStyle/>
                    <a:p>
                      <a:r>
                        <a:rPr lang="en-US" sz="1200" b="1" dirty="0"/>
                        <a:t>200</a:t>
                      </a:r>
                    </a:p>
                  </p:txBody>
                </p:sp>
                <p:sp>
                  <p:nvSpPr>
                    <p:cNvPr id="138" name="TextBox 137"/>
                    <p:cNvSpPr txBox="1"/>
                    <p:nvPr/>
                  </p:nvSpPr>
                  <p:spPr>
                    <a:xfrm>
                      <a:off x="905481" y="2722359"/>
                      <a:ext cx="456387" cy="276999"/>
                    </a:xfrm>
                    <a:prstGeom prst="rect">
                      <a:avLst/>
                    </a:prstGeom>
                    <a:noFill/>
                  </p:spPr>
                  <p:txBody>
                    <a:bodyPr wrap="square" rtlCol="0">
                      <a:spAutoFit/>
                    </a:bodyPr>
                    <a:lstStyle/>
                    <a:p>
                      <a:r>
                        <a:rPr lang="en-US" sz="1200" b="1" dirty="0"/>
                        <a:t>400</a:t>
                      </a:r>
                    </a:p>
                  </p:txBody>
                </p:sp>
                <p:sp>
                  <p:nvSpPr>
                    <p:cNvPr id="139" name="TextBox 138"/>
                    <p:cNvSpPr txBox="1"/>
                    <p:nvPr/>
                  </p:nvSpPr>
                  <p:spPr>
                    <a:xfrm>
                      <a:off x="881976" y="2392555"/>
                      <a:ext cx="456387" cy="276999"/>
                    </a:xfrm>
                    <a:prstGeom prst="rect">
                      <a:avLst/>
                    </a:prstGeom>
                    <a:noFill/>
                  </p:spPr>
                  <p:txBody>
                    <a:bodyPr wrap="square" rtlCol="0">
                      <a:spAutoFit/>
                    </a:bodyPr>
                    <a:lstStyle/>
                    <a:p>
                      <a:r>
                        <a:rPr lang="en-US" sz="1200" b="1" dirty="0"/>
                        <a:t>800</a:t>
                      </a:r>
                    </a:p>
                  </p:txBody>
                </p:sp>
              </p:grpSp>
              <p:cxnSp>
                <p:nvCxnSpPr>
                  <p:cNvPr id="116" name="Straight Connector 115"/>
                  <p:cNvCxnSpPr/>
                  <p:nvPr/>
                </p:nvCxnSpPr>
                <p:spPr>
                  <a:xfrm>
                    <a:off x="1386191" y="5585430"/>
                    <a:ext cx="4071026" cy="0"/>
                  </a:xfrm>
                  <a:prstGeom prst="line">
                    <a:avLst/>
                  </a:prstGeom>
                  <a:ln w="57150" cmpd="thinThick">
                    <a:prstDash val="sysDash"/>
                  </a:ln>
                </p:spPr>
                <p:style>
                  <a:lnRef idx="1">
                    <a:schemeClr val="accent1"/>
                  </a:lnRef>
                  <a:fillRef idx="0">
                    <a:schemeClr val="accent1"/>
                  </a:fillRef>
                  <a:effectRef idx="0">
                    <a:schemeClr val="accent1"/>
                  </a:effectRef>
                  <a:fontRef idx="minor">
                    <a:schemeClr val="tx1"/>
                  </a:fontRef>
                </p:style>
              </p:cxnSp>
              <p:sp>
                <p:nvSpPr>
                  <p:cNvPr id="117" name="Freeform 116"/>
                  <p:cNvSpPr/>
                  <p:nvPr/>
                </p:nvSpPr>
                <p:spPr>
                  <a:xfrm>
                    <a:off x="2135402" y="3092478"/>
                    <a:ext cx="2919553" cy="3142950"/>
                  </a:xfrm>
                  <a:custGeom>
                    <a:avLst/>
                    <a:gdLst>
                      <a:gd name="connsiteX0" fmla="*/ 1670738 w 2919553"/>
                      <a:gd name="connsiteY0" fmla="*/ 3084588 h 3084588"/>
                      <a:gd name="connsiteX1" fmla="*/ 1554007 w 2919553"/>
                      <a:gd name="connsiteY1" fmla="*/ 1936724 h 3084588"/>
                      <a:gd name="connsiteX2" fmla="*/ 464509 w 2919553"/>
                      <a:gd name="connsiteY2" fmla="*/ 1508707 h 3084588"/>
                      <a:gd name="connsiteX3" fmla="*/ 1456730 w 2919553"/>
                      <a:gd name="connsiteY3" fmla="*/ 798588 h 3084588"/>
                      <a:gd name="connsiteX4" fmla="*/ 17036 w 2919553"/>
                      <a:gd name="connsiteY4" fmla="*/ 419209 h 3084588"/>
                      <a:gd name="connsiteX5" fmla="*/ 2633777 w 2919553"/>
                      <a:gd name="connsiteY5" fmla="*/ 39831 h 3084588"/>
                      <a:gd name="connsiteX6" fmla="*/ 2731053 w 2919553"/>
                      <a:gd name="connsiteY6" fmla="*/ 30103 h 308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553" h="3084588">
                        <a:moveTo>
                          <a:pt x="1670738" y="3084588"/>
                        </a:moveTo>
                        <a:cubicBezTo>
                          <a:pt x="1712891" y="2641979"/>
                          <a:pt x="1755045" y="2199371"/>
                          <a:pt x="1554007" y="1936724"/>
                        </a:cubicBezTo>
                        <a:cubicBezTo>
                          <a:pt x="1352969" y="1674077"/>
                          <a:pt x="480722" y="1698396"/>
                          <a:pt x="464509" y="1508707"/>
                        </a:cubicBezTo>
                        <a:cubicBezTo>
                          <a:pt x="448296" y="1319018"/>
                          <a:pt x="1531309" y="980171"/>
                          <a:pt x="1456730" y="798588"/>
                        </a:cubicBezTo>
                        <a:cubicBezTo>
                          <a:pt x="1382151" y="617005"/>
                          <a:pt x="-179139" y="545669"/>
                          <a:pt x="17036" y="419209"/>
                        </a:cubicBezTo>
                        <a:cubicBezTo>
                          <a:pt x="213211" y="292749"/>
                          <a:pt x="2181441" y="104682"/>
                          <a:pt x="2633777" y="39831"/>
                        </a:cubicBezTo>
                        <a:cubicBezTo>
                          <a:pt x="3086113" y="-25020"/>
                          <a:pt x="2908583" y="2541"/>
                          <a:pt x="2731053" y="3010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3595178" y="6128426"/>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212557" y="6125180"/>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971314"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450557"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610735" y="6125178"/>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289084" y="6138142"/>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612844" y="1718736"/>
                    <a:ext cx="832522" cy="461665"/>
                  </a:xfrm>
                  <a:prstGeom prst="rect">
                    <a:avLst/>
                  </a:prstGeom>
                  <a:noFill/>
                </p:spPr>
                <p:txBody>
                  <a:bodyPr wrap="square" rtlCol="0">
                    <a:spAutoFit/>
                  </a:bodyPr>
                  <a:lstStyle/>
                  <a:p>
                    <a:r>
                      <a:rPr lang="en-US" sz="1200" b="1" dirty="0"/>
                      <a:t>Altitude (km)</a:t>
                    </a:r>
                  </a:p>
                </p:txBody>
              </p:sp>
            </p:grpSp>
            <p:sp>
              <p:nvSpPr>
                <p:cNvPr id="111" name="Freeform 110"/>
                <p:cNvSpPr/>
                <p:nvPr/>
              </p:nvSpPr>
              <p:spPr>
                <a:xfrm>
                  <a:off x="3207688" y="2052536"/>
                  <a:ext cx="482305" cy="4163438"/>
                </a:xfrm>
                <a:custGeom>
                  <a:avLst/>
                  <a:gdLst>
                    <a:gd name="connsiteX0" fmla="*/ 440184 w 482305"/>
                    <a:gd name="connsiteY0" fmla="*/ 4163438 h 4163438"/>
                    <a:gd name="connsiteX1" fmla="*/ 440184 w 482305"/>
                    <a:gd name="connsiteY1" fmla="*/ 3618690 h 4163438"/>
                    <a:gd name="connsiteX2" fmla="*/ 2440 w 482305"/>
                    <a:gd name="connsiteY2" fmla="*/ 3394953 h 4163438"/>
                    <a:gd name="connsiteX3" fmla="*/ 255359 w 482305"/>
                    <a:gd name="connsiteY3" fmla="*/ 3044758 h 4163438"/>
                    <a:gd name="connsiteX4" fmla="*/ 80261 w 482305"/>
                    <a:gd name="connsiteY4" fmla="*/ 2850204 h 4163438"/>
                    <a:gd name="connsiteX5" fmla="*/ 235903 w 482305"/>
                    <a:gd name="connsiteY5" fmla="*/ 2256817 h 4163438"/>
                    <a:gd name="connsiteX6" fmla="*/ 80261 w 482305"/>
                    <a:gd name="connsiteY6" fmla="*/ 1770434 h 4163438"/>
                    <a:gd name="connsiteX7" fmla="*/ 226176 w 482305"/>
                    <a:gd name="connsiteY7" fmla="*/ 885217 h 4163438"/>
                    <a:gd name="connsiteX8" fmla="*/ 138627 w 482305"/>
                    <a:gd name="connsiteY8" fmla="*/ 0 h 4163438"/>
                    <a:gd name="connsiteX9" fmla="*/ 138627 w 482305"/>
                    <a:gd name="connsiteY9" fmla="*/ 0 h 416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305" h="4163438">
                      <a:moveTo>
                        <a:pt x="440184" y="4163438"/>
                      </a:moveTo>
                      <a:cubicBezTo>
                        <a:pt x="476662" y="3955104"/>
                        <a:pt x="513141" y="3746771"/>
                        <a:pt x="440184" y="3618690"/>
                      </a:cubicBezTo>
                      <a:cubicBezTo>
                        <a:pt x="367227" y="3490609"/>
                        <a:pt x="33244" y="3490608"/>
                        <a:pt x="2440" y="3394953"/>
                      </a:cubicBezTo>
                      <a:cubicBezTo>
                        <a:pt x="-28364" y="3299298"/>
                        <a:pt x="242389" y="3135549"/>
                        <a:pt x="255359" y="3044758"/>
                      </a:cubicBezTo>
                      <a:cubicBezTo>
                        <a:pt x="268329" y="2953966"/>
                        <a:pt x="83504" y="2981527"/>
                        <a:pt x="80261" y="2850204"/>
                      </a:cubicBezTo>
                      <a:cubicBezTo>
                        <a:pt x="77018" y="2718881"/>
                        <a:pt x="235903" y="2436779"/>
                        <a:pt x="235903" y="2256817"/>
                      </a:cubicBezTo>
                      <a:cubicBezTo>
                        <a:pt x="235903" y="2076855"/>
                        <a:pt x="81882" y="1999034"/>
                        <a:pt x="80261" y="1770434"/>
                      </a:cubicBezTo>
                      <a:cubicBezTo>
                        <a:pt x="78640" y="1541834"/>
                        <a:pt x="216448" y="1180289"/>
                        <a:pt x="226176" y="885217"/>
                      </a:cubicBezTo>
                      <a:cubicBezTo>
                        <a:pt x="235904" y="590145"/>
                        <a:pt x="138627" y="0"/>
                        <a:pt x="138627" y="0"/>
                      </a:cubicBezTo>
                      <a:lnTo>
                        <a:pt x="138627" y="0"/>
                      </a:lnTo>
                    </a:path>
                  </a:pathLst>
                </a:custGeom>
                <a:noFill/>
                <a:ln w="381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p:cNvSpPr txBox="1"/>
                <p:nvPr/>
              </p:nvSpPr>
              <p:spPr>
                <a:xfrm>
                  <a:off x="5105006" y="2980497"/>
                  <a:ext cx="1472990" cy="307777"/>
                </a:xfrm>
                <a:prstGeom prst="rect">
                  <a:avLst/>
                </a:prstGeom>
                <a:noFill/>
              </p:spPr>
              <p:txBody>
                <a:bodyPr wrap="square" rtlCol="0">
                  <a:spAutoFit/>
                </a:bodyPr>
                <a:lstStyle/>
                <a:p>
                  <a:r>
                    <a:rPr lang="en-US" sz="1400" dirty="0"/>
                    <a:t>Temperature</a:t>
                  </a:r>
                </a:p>
              </p:txBody>
            </p:sp>
            <p:sp>
              <p:nvSpPr>
                <p:cNvPr id="113" name="TextBox 112"/>
                <p:cNvSpPr txBox="1"/>
                <p:nvPr/>
              </p:nvSpPr>
              <p:spPr>
                <a:xfrm>
                  <a:off x="1891942" y="1626402"/>
                  <a:ext cx="1494316" cy="738664"/>
                </a:xfrm>
                <a:prstGeom prst="rect">
                  <a:avLst/>
                </a:prstGeom>
                <a:noFill/>
              </p:spPr>
              <p:txBody>
                <a:bodyPr wrap="square" rtlCol="0">
                  <a:spAutoFit/>
                </a:bodyPr>
                <a:lstStyle/>
                <a:p>
                  <a:r>
                    <a:rPr lang="en-US" sz="1400" dirty="0">
                      <a:solidFill>
                        <a:srgbClr val="C00000"/>
                      </a:solidFill>
                    </a:rPr>
                    <a:t>Relative CH</a:t>
                  </a:r>
                  <a:r>
                    <a:rPr lang="en-US" sz="1400" baseline="-25000" dirty="0">
                      <a:solidFill>
                        <a:srgbClr val="C00000"/>
                      </a:solidFill>
                    </a:rPr>
                    <a:t>4 </a:t>
                  </a:r>
                  <a:r>
                    <a:rPr lang="en-US" sz="1400" dirty="0">
                      <a:solidFill>
                        <a:srgbClr val="C00000"/>
                      </a:solidFill>
                    </a:rPr>
                    <a:t>Volume Mixing Ratio</a:t>
                  </a:r>
                </a:p>
              </p:txBody>
            </p:sp>
          </p:grpSp>
        </p:grpSp>
      </p:grpSp>
      <p:sp>
        <p:nvSpPr>
          <p:cNvPr id="221" name="Left Arrow Callout 220"/>
          <p:cNvSpPr/>
          <p:nvPr/>
        </p:nvSpPr>
        <p:spPr>
          <a:xfrm>
            <a:off x="8315768" y="5106374"/>
            <a:ext cx="2448359" cy="758599"/>
          </a:xfrm>
          <a:prstGeom prst="leftArrowCallout">
            <a:avLst>
              <a:gd name="adj1" fmla="val 25000"/>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Planetary Boundary Layer (PBL)</a:t>
            </a:r>
          </a:p>
        </p:txBody>
      </p:sp>
      <p:pic>
        <p:nvPicPr>
          <p:cNvPr id="222" name="Shape 266"/>
          <p:cNvPicPr preferRelativeResize="0"/>
          <p:nvPr/>
        </p:nvPicPr>
        <p:blipFill>
          <a:blip r:embed="rId3">
            <a:alphaModFix/>
          </a:blip>
          <a:stretch>
            <a:fillRect/>
          </a:stretch>
        </p:blipFill>
        <p:spPr>
          <a:xfrm>
            <a:off x="6490778" y="1746151"/>
            <a:ext cx="1096083" cy="635491"/>
          </a:xfrm>
          <a:prstGeom prst="rect">
            <a:avLst/>
          </a:prstGeom>
          <a:noFill/>
          <a:ln>
            <a:noFill/>
          </a:ln>
        </p:spPr>
      </p:pic>
      <p:pic>
        <p:nvPicPr>
          <p:cNvPr id="72" name="Shape 266"/>
          <p:cNvPicPr preferRelativeResize="0"/>
          <p:nvPr/>
        </p:nvPicPr>
        <p:blipFill>
          <a:blip r:embed="rId3">
            <a:alphaModFix/>
          </a:blip>
          <a:stretch>
            <a:fillRect/>
          </a:stretch>
        </p:blipFill>
        <p:spPr>
          <a:xfrm>
            <a:off x="6257342" y="1464526"/>
            <a:ext cx="1096083" cy="635491"/>
          </a:xfrm>
          <a:prstGeom prst="rect">
            <a:avLst/>
          </a:prstGeom>
          <a:noFill/>
          <a:ln>
            <a:noFill/>
          </a:ln>
        </p:spPr>
      </p:pic>
    </p:spTree>
    <p:extLst>
      <p:ext uri="{BB962C8B-B14F-4D97-AF65-F5344CB8AC3E}">
        <p14:creationId xmlns:p14="http://schemas.microsoft.com/office/powerpoint/2010/main" val="3423574142"/>
      </p:ext>
    </p:extLst>
  </p:cSld>
  <p:clrMapOvr>
    <a:masterClrMapping/>
  </p:clrMapOvr>
  <mc:AlternateContent xmlns:mc="http://schemas.openxmlformats.org/markup-compatibility/2006" xmlns:p14="http://schemas.microsoft.com/office/powerpoint/2010/main">
    <mc:Choice Requires="p14">
      <p:transition spd="slow" p14:dur="2000" advTm="11204"/>
    </mc:Choice>
    <mc:Fallback xmlns="">
      <p:transition xmlns:p14="http://schemas.microsoft.com/office/powerpoint/2010/main" spd="slow" advTm="11204"/>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Community Concerns</a:t>
            </a:r>
          </a:p>
        </p:txBody>
      </p:sp>
      <p:pic>
        <p:nvPicPr>
          <p:cNvPr id="10" name="Picture 9" descr="Screen Shot 2016-08-06 at 12.07.48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1" y="1305859"/>
            <a:ext cx="4394199" cy="2680689"/>
          </a:xfrm>
          <a:prstGeom prst="rect">
            <a:avLst/>
          </a:prstGeom>
        </p:spPr>
      </p:pic>
      <p:pic>
        <p:nvPicPr>
          <p:cNvPr id="13" name="Picture 12" descr="Screen Shot 2016-08-06 at 12.05.51 PM.png"/>
          <p:cNvPicPr>
            <a:picLocks noChangeAspect="1"/>
          </p:cNvPicPr>
          <p:nvPr/>
        </p:nvPicPr>
        <p:blipFill rotWithShape="1">
          <a:blip r:embed="rId5">
            <a:extLst>
              <a:ext uri="{28A0092B-C50C-407E-A947-70E740481C1C}">
                <a14:useLocalDpi xmlns:a14="http://schemas.microsoft.com/office/drawing/2010/main" val="0"/>
              </a:ext>
            </a:extLst>
          </a:blip>
          <a:srcRect t="12410"/>
          <a:stretch/>
        </p:blipFill>
        <p:spPr>
          <a:xfrm>
            <a:off x="4025153" y="1320800"/>
            <a:ext cx="4676588" cy="4017681"/>
          </a:xfrm>
          <a:prstGeom prst="rect">
            <a:avLst/>
          </a:prstGeom>
        </p:spPr>
      </p:pic>
      <p:sp>
        <p:nvSpPr>
          <p:cNvPr id="15" name="Text Placeholder 14"/>
          <p:cNvSpPr>
            <a:spLocks noGrp="1"/>
          </p:cNvSpPr>
          <p:nvPr>
            <p:ph type="body" sz="quarter" idx="13"/>
          </p:nvPr>
        </p:nvSpPr>
        <p:spPr/>
        <p:txBody>
          <a:bodyPr/>
          <a:lstStyle/>
          <a:p>
            <a:endParaRPr lang="en-US"/>
          </a:p>
        </p:txBody>
      </p:sp>
      <p:pic>
        <p:nvPicPr>
          <p:cNvPr id="11" name="Picture 10" descr="Screen Shot 2016-08-06 at 12.07.2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8201" y="2088884"/>
            <a:ext cx="4467412" cy="3880115"/>
          </a:xfrm>
          <a:prstGeom prst="rect">
            <a:avLst/>
          </a:prstGeom>
        </p:spPr>
      </p:pic>
      <p:pic>
        <p:nvPicPr>
          <p:cNvPr id="5" name="Picture 4" descr="Screen Shot 2016-08-04 at 2.15.40 PM.png"/>
          <p:cNvPicPr>
            <a:picLocks noChangeAspect="1"/>
          </p:cNvPicPr>
          <p:nvPr/>
        </p:nvPicPr>
        <p:blipFill rotWithShape="1">
          <a:blip r:embed="rId7">
            <a:extLst>
              <a:ext uri="{28A0092B-C50C-407E-A947-70E740481C1C}">
                <a14:useLocalDpi xmlns:a14="http://schemas.microsoft.com/office/drawing/2010/main" val="0"/>
              </a:ext>
            </a:extLst>
          </a:blip>
          <a:srcRect t="11623" r="21376"/>
          <a:stretch/>
        </p:blipFill>
        <p:spPr>
          <a:xfrm>
            <a:off x="7019583" y="1379071"/>
            <a:ext cx="4842217" cy="3421529"/>
          </a:xfrm>
          <a:prstGeom prst="rect">
            <a:avLst/>
          </a:prstGeom>
        </p:spPr>
      </p:pic>
      <p:pic>
        <p:nvPicPr>
          <p:cNvPr id="6" name="Picture 5" descr="Screen Shot 2016-08-06 at 12.08.57 PM.png"/>
          <p:cNvPicPr>
            <a:picLocks noChangeAspect="1"/>
          </p:cNvPicPr>
          <p:nvPr/>
        </p:nvPicPr>
        <p:blipFill rotWithShape="1">
          <a:blip r:embed="rId8">
            <a:extLst>
              <a:ext uri="{28A0092B-C50C-407E-A947-70E740481C1C}">
                <a14:useLocalDpi xmlns:a14="http://schemas.microsoft.com/office/drawing/2010/main" val="0"/>
              </a:ext>
            </a:extLst>
          </a:blip>
          <a:srcRect t="15914"/>
          <a:stretch/>
        </p:blipFill>
        <p:spPr>
          <a:xfrm>
            <a:off x="8526929" y="2006599"/>
            <a:ext cx="4123765" cy="3383577"/>
          </a:xfrm>
          <a:prstGeom prst="rect">
            <a:avLst/>
          </a:prstGeom>
        </p:spPr>
      </p:pic>
      <p:pic>
        <p:nvPicPr>
          <p:cNvPr id="4" name="Picture 3" descr="Screen Shot 2016-08-04 at 2.16.31 PM.png"/>
          <p:cNvPicPr>
            <a:picLocks noChangeAspect="1"/>
          </p:cNvPicPr>
          <p:nvPr/>
        </p:nvPicPr>
        <p:blipFill rotWithShape="1">
          <a:blip r:embed="rId9">
            <a:extLst>
              <a:ext uri="{28A0092B-C50C-407E-A947-70E740481C1C}">
                <a14:useLocalDpi xmlns:a14="http://schemas.microsoft.com/office/drawing/2010/main" val="0"/>
              </a:ext>
            </a:extLst>
          </a:blip>
          <a:srcRect l="9984" t="35947" r="1739" b="-2178"/>
          <a:stretch/>
        </p:blipFill>
        <p:spPr>
          <a:xfrm>
            <a:off x="761842" y="2989730"/>
            <a:ext cx="4851558" cy="3227295"/>
          </a:xfrm>
          <a:prstGeom prst="rect">
            <a:avLst/>
          </a:prstGeom>
        </p:spPr>
      </p:pic>
      <p:pic>
        <p:nvPicPr>
          <p:cNvPr id="14" name="Picture 13" descr="Screen Shot 2016-08-06 at 12.05.00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828633"/>
            <a:ext cx="5134980" cy="3029367"/>
          </a:xfrm>
          <a:prstGeom prst="rect">
            <a:avLst/>
          </a:prstGeom>
        </p:spPr>
      </p:pic>
      <p:pic>
        <p:nvPicPr>
          <p:cNvPr id="3" name="Picture 2" descr="Screen Shot 2016-08-04 at 2.15.23 PM.png"/>
          <p:cNvPicPr>
            <a:picLocks noChangeAspect="1"/>
          </p:cNvPicPr>
          <p:nvPr/>
        </p:nvPicPr>
        <p:blipFill rotWithShape="1">
          <a:blip r:embed="rId11">
            <a:extLst>
              <a:ext uri="{28A0092B-C50C-407E-A947-70E740481C1C}">
                <a14:useLocalDpi xmlns:a14="http://schemas.microsoft.com/office/drawing/2010/main" val="0"/>
              </a:ext>
            </a:extLst>
          </a:blip>
          <a:srcRect t="10878" r="26172"/>
          <a:stretch/>
        </p:blipFill>
        <p:spPr>
          <a:xfrm>
            <a:off x="5189071" y="3133100"/>
            <a:ext cx="4347882" cy="3318500"/>
          </a:xfrm>
          <a:prstGeom prst="rect">
            <a:avLst/>
          </a:prstGeom>
        </p:spPr>
      </p:pic>
      <p:pic>
        <p:nvPicPr>
          <p:cNvPr id="17" name="Picture 16" descr="Screen Shot 2016-08-06 at 12.24.36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27600" y="4876800"/>
            <a:ext cx="3737162" cy="2667000"/>
          </a:xfrm>
          <a:prstGeom prst="rect">
            <a:avLst/>
          </a:prstGeom>
        </p:spPr>
      </p:pic>
      <p:pic>
        <p:nvPicPr>
          <p:cNvPr id="16" name="Picture 15" descr="Screen Shot 2016-08-06 at 12.22.51 P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2000" y="3852333"/>
            <a:ext cx="5967265" cy="3335867"/>
          </a:xfrm>
          <a:prstGeom prst="rect">
            <a:avLst/>
          </a:prstGeom>
        </p:spPr>
      </p:pic>
    </p:spTree>
    <p:custDataLst>
      <p:tags r:id="rId1"/>
    </p:custDataLst>
    <p:extLst>
      <p:ext uri="{BB962C8B-B14F-4D97-AF65-F5344CB8AC3E}">
        <p14:creationId xmlns:p14="http://schemas.microsoft.com/office/powerpoint/2010/main" val="764982980"/>
      </p:ext>
    </p:extLst>
  </p:cSld>
  <p:clrMapOvr>
    <a:masterClrMapping/>
  </p:clrMapOvr>
  <mc:AlternateContent xmlns:mc="http://schemas.openxmlformats.org/markup-compatibility/2006" xmlns:p14="http://schemas.microsoft.com/office/powerpoint/2010/main">
    <mc:Choice Requires="p14">
      <p:transition spd="slow" p14:dur="2000" advTm="21345"/>
    </mc:Choice>
    <mc:Fallback xmlns="">
      <p:transition xmlns:p14="http://schemas.microsoft.com/office/powerpoint/2010/main" spd="slow" advTm="213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99"/>
                                          </p:stCondLst>
                                        </p:cTn>
                                        <p:tgtEl>
                                          <p:spTgt spid="10"/>
                                        </p:tgtEl>
                                        <p:attrNameLst>
                                          <p:attrName>style.visibility</p:attrName>
                                        </p:attrNameLst>
                                      </p:cBhvr>
                                      <p:to>
                                        <p:strVal val="visible"/>
                                      </p:to>
                                    </p:set>
                                  </p:childTnLst>
                                </p:cTn>
                              </p:par>
                            </p:childTnLst>
                          </p:cTn>
                        </p:par>
                        <p:par>
                          <p:cTn id="7" fill="hold">
                            <p:stCondLst>
                              <p:cond delay="300"/>
                            </p:stCondLst>
                            <p:childTnLst>
                              <p:par>
                                <p:cTn id="8" presetID="1" presetClass="entr" presetSubtype="0" fill="hold" nodeType="afterEffect">
                                  <p:stCondLst>
                                    <p:cond delay="0"/>
                                  </p:stCondLst>
                                  <p:childTnLst>
                                    <p:set>
                                      <p:cBhvr>
                                        <p:cTn id="9" dur="1" fill="hold">
                                          <p:stCondLst>
                                            <p:cond delay="309"/>
                                          </p:stCondLst>
                                        </p:cTn>
                                        <p:tgtEl>
                                          <p:spTgt spid="13"/>
                                        </p:tgtEl>
                                        <p:attrNameLst>
                                          <p:attrName>style.visibility</p:attrName>
                                        </p:attrNameLst>
                                      </p:cBhvr>
                                      <p:to>
                                        <p:strVal val="visible"/>
                                      </p:to>
                                    </p:set>
                                  </p:childTnLst>
                                </p:cTn>
                              </p:par>
                            </p:childTnLst>
                          </p:cTn>
                        </p:par>
                        <p:par>
                          <p:cTn id="10" fill="hold">
                            <p:stCondLst>
                              <p:cond delay="610"/>
                            </p:stCondLst>
                            <p:childTnLst>
                              <p:par>
                                <p:cTn id="11" presetID="1" presetClass="entr" presetSubtype="0" fill="hold" nodeType="afterEffect">
                                  <p:stCondLst>
                                    <p:cond delay="0"/>
                                  </p:stCondLst>
                                  <p:childTnLst>
                                    <p:set>
                                      <p:cBhvr>
                                        <p:cTn id="12" dur="1" fill="hold">
                                          <p:stCondLst>
                                            <p:cond delay="299"/>
                                          </p:stCondLst>
                                        </p:cTn>
                                        <p:tgtEl>
                                          <p:spTgt spid="11"/>
                                        </p:tgtEl>
                                        <p:attrNameLst>
                                          <p:attrName>style.visibility</p:attrName>
                                        </p:attrNameLst>
                                      </p:cBhvr>
                                      <p:to>
                                        <p:strVal val="visible"/>
                                      </p:to>
                                    </p:set>
                                  </p:childTnLst>
                                </p:cTn>
                              </p:par>
                            </p:childTnLst>
                          </p:cTn>
                        </p:par>
                        <p:par>
                          <p:cTn id="13" fill="hold">
                            <p:stCondLst>
                              <p:cond delay="910"/>
                            </p:stCondLst>
                            <p:childTnLst>
                              <p:par>
                                <p:cTn id="14" presetID="1" presetClass="entr" presetSubtype="0" fill="hold" nodeType="afterEffect">
                                  <p:stCondLst>
                                    <p:cond delay="0"/>
                                  </p:stCondLst>
                                  <p:childTnLst>
                                    <p:set>
                                      <p:cBhvr>
                                        <p:cTn id="15" dur="1" fill="hold">
                                          <p:stCondLst>
                                            <p:cond delay="199"/>
                                          </p:stCondLst>
                                        </p:cTn>
                                        <p:tgtEl>
                                          <p:spTgt spid="5"/>
                                        </p:tgtEl>
                                        <p:attrNameLst>
                                          <p:attrName>style.visibility</p:attrName>
                                        </p:attrNameLst>
                                      </p:cBhvr>
                                      <p:to>
                                        <p:strVal val="visible"/>
                                      </p:to>
                                    </p:set>
                                  </p:childTnLst>
                                </p:cTn>
                              </p:par>
                            </p:childTnLst>
                          </p:cTn>
                        </p:par>
                        <p:par>
                          <p:cTn id="16" fill="hold">
                            <p:stCondLst>
                              <p:cond delay="1110"/>
                            </p:stCondLst>
                            <p:childTnLst>
                              <p:par>
                                <p:cTn id="17" presetID="1" presetClass="entr" presetSubtype="0" fill="hold" nodeType="afterEffect">
                                  <p:stCondLst>
                                    <p:cond delay="0"/>
                                  </p:stCondLst>
                                  <p:childTnLst>
                                    <p:set>
                                      <p:cBhvr>
                                        <p:cTn id="18" dur="1" fill="hold">
                                          <p:stCondLst>
                                            <p:cond delay="99"/>
                                          </p:stCondLst>
                                        </p:cTn>
                                        <p:tgtEl>
                                          <p:spTgt spid="4"/>
                                        </p:tgtEl>
                                        <p:attrNameLst>
                                          <p:attrName>style.visibility</p:attrName>
                                        </p:attrNameLst>
                                      </p:cBhvr>
                                      <p:to>
                                        <p:strVal val="visible"/>
                                      </p:to>
                                    </p:set>
                                  </p:childTnLst>
                                </p:cTn>
                              </p:par>
                            </p:childTnLst>
                          </p:cTn>
                        </p:par>
                        <p:par>
                          <p:cTn id="19" fill="hold">
                            <p:stCondLst>
                              <p:cond delay="1210"/>
                            </p:stCondLst>
                            <p:childTnLst>
                              <p:par>
                                <p:cTn id="20" presetID="1" presetClass="entr" presetSubtype="0" fill="hold" nodeType="afterEffect">
                                  <p:stCondLst>
                                    <p:cond delay="0"/>
                                  </p:stCondLst>
                                  <p:childTnLst>
                                    <p:set>
                                      <p:cBhvr>
                                        <p:cTn id="21" dur="1" fill="hold">
                                          <p:stCondLst>
                                            <p:cond delay="99"/>
                                          </p:stCondLst>
                                        </p:cTn>
                                        <p:tgtEl>
                                          <p:spTgt spid="6"/>
                                        </p:tgtEl>
                                        <p:attrNameLst>
                                          <p:attrName>style.visibility</p:attrName>
                                        </p:attrNameLst>
                                      </p:cBhvr>
                                      <p:to>
                                        <p:strVal val="visible"/>
                                      </p:to>
                                    </p:set>
                                  </p:childTnLst>
                                </p:cTn>
                              </p:par>
                            </p:childTnLst>
                          </p:cTn>
                        </p:par>
                        <p:par>
                          <p:cTn id="22" fill="hold">
                            <p:stCondLst>
                              <p:cond delay="1310"/>
                            </p:stCondLst>
                            <p:childTnLst>
                              <p:par>
                                <p:cTn id="23" presetID="1" presetClass="entr" presetSubtype="0" fill="hold" nodeType="afterEffect">
                                  <p:stCondLst>
                                    <p:cond delay="0"/>
                                  </p:stCondLst>
                                  <p:childTnLst>
                                    <p:set>
                                      <p:cBhvr>
                                        <p:cTn id="24" dur="1" fill="hold">
                                          <p:stCondLst>
                                            <p:cond delay="99"/>
                                          </p:stCondLst>
                                        </p:cTn>
                                        <p:tgtEl>
                                          <p:spTgt spid="3"/>
                                        </p:tgtEl>
                                        <p:attrNameLst>
                                          <p:attrName>style.visibility</p:attrName>
                                        </p:attrNameLst>
                                      </p:cBhvr>
                                      <p:to>
                                        <p:strVal val="visible"/>
                                      </p:to>
                                    </p:set>
                                  </p:childTnLst>
                                </p:cTn>
                              </p:par>
                            </p:childTnLst>
                          </p:cTn>
                        </p:par>
                        <p:par>
                          <p:cTn id="25" fill="hold">
                            <p:stCondLst>
                              <p:cond delay="1410"/>
                            </p:stCondLst>
                            <p:childTnLst>
                              <p:par>
                                <p:cTn id="26" presetID="1" presetClass="entr" presetSubtype="0" fill="hold" nodeType="afterEffect">
                                  <p:stCondLst>
                                    <p:cond delay="0"/>
                                  </p:stCondLst>
                                  <p:childTnLst>
                                    <p:set>
                                      <p:cBhvr>
                                        <p:cTn id="27" dur="1" fill="hold">
                                          <p:stCondLst>
                                            <p:cond delay="99"/>
                                          </p:stCondLst>
                                        </p:cTn>
                                        <p:tgtEl>
                                          <p:spTgt spid="14"/>
                                        </p:tgtEl>
                                        <p:attrNameLst>
                                          <p:attrName>style.visibility</p:attrName>
                                        </p:attrNameLst>
                                      </p:cBhvr>
                                      <p:to>
                                        <p:strVal val="visible"/>
                                      </p:to>
                                    </p:set>
                                  </p:childTnLst>
                                </p:cTn>
                              </p:par>
                            </p:childTnLst>
                          </p:cTn>
                        </p:par>
                        <p:par>
                          <p:cTn id="28" fill="hold">
                            <p:stCondLst>
                              <p:cond delay="1510"/>
                            </p:stCondLst>
                            <p:childTnLst>
                              <p:par>
                                <p:cTn id="29" presetID="1" presetClass="entr" presetSubtype="0" fill="hold" nodeType="afterEffect">
                                  <p:stCondLst>
                                    <p:cond delay="0"/>
                                  </p:stCondLst>
                                  <p:childTnLst>
                                    <p:set>
                                      <p:cBhvr>
                                        <p:cTn id="30" dur="1" fill="hold">
                                          <p:stCondLst>
                                            <p:cond delay="99"/>
                                          </p:stCondLst>
                                        </p:cTn>
                                        <p:tgtEl>
                                          <p:spTgt spid="17"/>
                                        </p:tgtEl>
                                        <p:attrNameLst>
                                          <p:attrName>style.visibility</p:attrName>
                                        </p:attrNameLst>
                                      </p:cBhvr>
                                      <p:to>
                                        <p:strVal val="visible"/>
                                      </p:to>
                                    </p:set>
                                  </p:childTnLst>
                                </p:cTn>
                              </p:par>
                            </p:childTnLst>
                          </p:cTn>
                        </p:par>
                        <p:par>
                          <p:cTn id="31" fill="hold">
                            <p:stCondLst>
                              <p:cond delay="1610"/>
                            </p:stCondLst>
                            <p:childTnLst>
                              <p:par>
                                <p:cTn id="32" presetID="1" presetClass="entr" presetSubtype="0" fill="hold" nodeType="afterEffect">
                                  <p:stCondLst>
                                    <p:cond delay="0"/>
                                  </p:stCondLst>
                                  <p:childTnLst>
                                    <p:set>
                                      <p:cBhvr>
                                        <p:cTn id="33" dur="1" fill="hold">
                                          <p:stCondLst>
                                            <p:cond delay="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Atmospheric Methane</a:t>
            </a:r>
          </a:p>
        </p:txBody>
      </p:sp>
      <p:pic>
        <p:nvPicPr>
          <p:cNvPr id="82" name="Shape 266"/>
          <p:cNvPicPr preferRelativeResize="0"/>
          <p:nvPr/>
        </p:nvPicPr>
        <p:blipFill>
          <a:blip r:embed="rId3">
            <a:alphaModFix/>
          </a:blip>
          <a:stretch>
            <a:fillRect/>
          </a:stretch>
        </p:blipFill>
        <p:spPr>
          <a:xfrm>
            <a:off x="7019462" y="1428154"/>
            <a:ext cx="1096083" cy="635491"/>
          </a:xfrm>
          <a:prstGeom prst="rect">
            <a:avLst/>
          </a:prstGeom>
          <a:noFill/>
          <a:ln>
            <a:noFill/>
          </a:ln>
        </p:spPr>
      </p:pic>
      <p:sp>
        <p:nvSpPr>
          <p:cNvPr id="88" name="TextBox 87"/>
          <p:cNvSpPr txBox="1"/>
          <p:nvPr/>
        </p:nvSpPr>
        <p:spPr>
          <a:xfrm>
            <a:off x="8132556" y="1424365"/>
            <a:ext cx="803237" cy="276999"/>
          </a:xfrm>
          <a:prstGeom prst="rect">
            <a:avLst/>
          </a:prstGeom>
          <a:noFill/>
        </p:spPr>
        <p:txBody>
          <a:bodyPr wrap="square" rtlCol="0">
            <a:spAutoFit/>
          </a:bodyPr>
          <a:lstStyle/>
          <a:p>
            <a:r>
              <a:rPr lang="en-US" sz="1200" b="1" dirty="0"/>
              <a:t>TES</a:t>
            </a:r>
          </a:p>
        </p:txBody>
      </p:sp>
      <p:sp>
        <p:nvSpPr>
          <p:cNvPr id="89" name="TextBox 88"/>
          <p:cNvSpPr txBox="1"/>
          <p:nvPr/>
        </p:nvSpPr>
        <p:spPr>
          <a:xfrm>
            <a:off x="8096815" y="1702204"/>
            <a:ext cx="1294611" cy="276999"/>
          </a:xfrm>
          <a:prstGeom prst="rect">
            <a:avLst/>
          </a:prstGeom>
          <a:noFill/>
        </p:spPr>
        <p:txBody>
          <a:bodyPr wrap="square" rtlCol="0">
            <a:spAutoFit/>
          </a:bodyPr>
          <a:lstStyle/>
          <a:p>
            <a:r>
              <a:rPr lang="en-US" sz="1200" b="1" dirty="0"/>
              <a:t>SCHIAMACHY</a:t>
            </a:r>
          </a:p>
        </p:txBody>
      </p:sp>
      <p:sp>
        <p:nvSpPr>
          <p:cNvPr id="90" name="TextBox 89"/>
          <p:cNvSpPr txBox="1"/>
          <p:nvPr/>
        </p:nvSpPr>
        <p:spPr>
          <a:xfrm>
            <a:off x="8081136" y="2000122"/>
            <a:ext cx="803237" cy="276999"/>
          </a:xfrm>
          <a:prstGeom prst="rect">
            <a:avLst/>
          </a:prstGeom>
          <a:noFill/>
        </p:spPr>
        <p:txBody>
          <a:bodyPr wrap="square" rtlCol="0">
            <a:spAutoFit/>
          </a:bodyPr>
          <a:lstStyle/>
          <a:p>
            <a:r>
              <a:rPr lang="en-US" sz="1200" b="1" dirty="0"/>
              <a:t>AIRS</a:t>
            </a:r>
          </a:p>
        </p:txBody>
      </p:sp>
      <p:grpSp>
        <p:nvGrpSpPr>
          <p:cNvPr id="79" name="Group 78"/>
          <p:cNvGrpSpPr/>
          <p:nvPr/>
        </p:nvGrpSpPr>
        <p:grpSpPr>
          <a:xfrm>
            <a:off x="3056416" y="1548581"/>
            <a:ext cx="6207112" cy="4957365"/>
            <a:chOff x="400765" y="1626402"/>
            <a:chExt cx="6207112" cy="4957365"/>
          </a:xfrm>
        </p:grpSpPr>
        <p:sp>
          <p:nvSpPr>
            <p:cNvPr id="91" name="TextBox 90"/>
            <p:cNvSpPr txBox="1"/>
            <p:nvPr/>
          </p:nvSpPr>
          <p:spPr>
            <a:xfrm rot="18652296">
              <a:off x="-87010" y="3106381"/>
              <a:ext cx="1252549" cy="276999"/>
            </a:xfrm>
            <a:prstGeom prst="rect">
              <a:avLst/>
            </a:prstGeom>
            <a:noFill/>
          </p:spPr>
          <p:txBody>
            <a:bodyPr wrap="square" rtlCol="0">
              <a:spAutoFit/>
            </a:bodyPr>
            <a:lstStyle/>
            <a:p>
              <a:r>
                <a:rPr lang="en-US" sz="1200" dirty="0"/>
                <a:t>Thermosphere</a:t>
              </a:r>
            </a:p>
          </p:txBody>
        </p:sp>
        <p:grpSp>
          <p:nvGrpSpPr>
            <p:cNvPr id="92" name="Group 91"/>
            <p:cNvGrpSpPr/>
            <p:nvPr/>
          </p:nvGrpSpPr>
          <p:grpSpPr>
            <a:xfrm>
              <a:off x="422273" y="1626402"/>
              <a:ext cx="6185604" cy="4957365"/>
              <a:chOff x="422273" y="1626402"/>
              <a:chExt cx="6185604" cy="4957365"/>
            </a:xfrm>
          </p:grpSpPr>
          <p:grpSp>
            <p:nvGrpSpPr>
              <p:cNvPr id="93" name="Group 92"/>
              <p:cNvGrpSpPr/>
              <p:nvPr/>
            </p:nvGrpSpPr>
            <p:grpSpPr>
              <a:xfrm>
                <a:off x="422273" y="2119901"/>
                <a:ext cx="311013" cy="2656320"/>
                <a:chOff x="422273" y="2119901"/>
                <a:chExt cx="311013" cy="2656320"/>
              </a:xfrm>
            </p:grpSpPr>
            <p:sp>
              <p:nvSpPr>
                <p:cNvPr id="156" name="TextBox 155"/>
                <p:cNvSpPr txBox="1"/>
                <p:nvPr/>
              </p:nvSpPr>
              <p:spPr>
                <a:xfrm rot="18628200">
                  <a:off x="24098" y="4067033"/>
                  <a:ext cx="1141377" cy="276999"/>
                </a:xfrm>
                <a:prstGeom prst="rect">
                  <a:avLst/>
                </a:prstGeom>
                <a:noFill/>
              </p:spPr>
              <p:txBody>
                <a:bodyPr wrap="square" rtlCol="0">
                  <a:spAutoFit/>
                </a:bodyPr>
                <a:lstStyle/>
                <a:p>
                  <a:r>
                    <a:rPr lang="en-US" sz="1200" dirty="0"/>
                    <a:t>Stratosphere</a:t>
                  </a:r>
                </a:p>
              </p:txBody>
            </p:sp>
            <p:sp>
              <p:nvSpPr>
                <p:cNvPr id="157" name="TextBox 156"/>
                <p:cNvSpPr txBox="1"/>
                <p:nvPr/>
              </p:nvSpPr>
              <p:spPr>
                <a:xfrm rot="18652296">
                  <a:off x="-6440" y="3526669"/>
                  <a:ext cx="1141377" cy="276999"/>
                </a:xfrm>
                <a:prstGeom prst="rect">
                  <a:avLst/>
                </a:prstGeom>
                <a:noFill/>
              </p:spPr>
              <p:txBody>
                <a:bodyPr wrap="square" rtlCol="0">
                  <a:spAutoFit/>
                </a:bodyPr>
                <a:lstStyle/>
                <a:p>
                  <a:r>
                    <a:rPr lang="en-US" sz="1200" dirty="0"/>
                    <a:t>Mesosphere</a:t>
                  </a:r>
                </a:p>
              </p:txBody>
            </p:sp>
            <p:sp>
              <p:nvSpPr>
                <p:cNvPr id="158" name="TextBox 157"/>
                <p:cNvSpPr txBox="1"/>
                <p:nvPr/>
              </p:nvSpPr>
              <p:spPr>
                <a:xfrm rot="18652296">
                  <a:off x="-9916" y="2552090"/>
                  <a:ext cx="1141377" cy="276999"/>
                </a:xfrm>
                <a:prstGeom prst="rect">
                  <a:avLst/>
                </a:prstGeom>
                <a:noFill/>
              </p:spPr>
              <p:txBody>
                <a:bodyPr wrap="square" rtlCol="0">
                  <a:spAutoFit/>
                </a:bodyPr>
                <a:lstStyle/>
                <a:p>
                  <a:r>
                    <a:rPr lang="en-US" sz="1200" dirty="0"/>
                    <a:t>Exosphere</a:t>
                  </a:r>
                </a:p>
              </p:txBody>
            </p:sp>
          </p:grpSp>
          <p:grpSp>
            <p:nvGrpSpPr>
              <p:cNvPr id="97" name="Group 96"/>
              <p:cNvGrpSpPr/>
              <p:nvPr/>
            </p:nvGrpSpPr>
            <p:grpSpPr>
              <a:xfrm>
                <a:off x="549067" y="1626402"/>
                <a:ext cx="6058810" cy="4957365"/>
                <a:chOff x="549067" y="1626402"/>
                <a:chExt cx="6058810" cy="4957365"/>
              </a:xfrm>
            </p:grpSpPr>
            <p:sp>
              <p:nvSpPr>
                <p:cNvPr id="98" name="TextBox 97"/>
                <p:cNvSpPr txBox="1"/>
                <p:nvPr/>
              </p:nvSpPr>
              <p:spPr>
                <a:xfrm>
                  <a:off x="3472775" y="6306768"/>
                  <a:ext cx="456387" cy="276999"/>
                </a:xfrm>
                <a:prstGeom prst="rect">
                  <a:avLst/>
                </a:prstGeom>
                <a:noFill/>
              </p:spPr>
              <p:txBody>
                <a:bodyPr wrap="square" rtlCol="0">
                  <a:spAutoFit/>
                </a:bodyPr>
                <a:lstStyle/>
                <a:p>
                  <a:r>
                    <a:rPr lang="en-US" sz="1200" b="1" dirty="0"/>
                    <a:t>0</a:t>
                  </a:r>
                </a:p>
              </p:txBody>
            </p:sp>
            <p:sp>
              <p:nvSpPr>
                <p:cNvPr id="103" name="TextBox 102"/>
                <p:cNvSpPr txBox="1"/>
                <p:nvPr/>
              </p:nvSpPr>
              <p:spPr>
                <a:xfrm>
                  <a:off x="3835127" y="6302034"/>
                  <a:ext cx="456387" cy="276999"/>
                </a:xfrm>
                <a:prstGeom prst="rect">
                  <a:avLst/>
                </a:prstGeom>
                <a:noFill/>
              </p:spPr>
              <p:txBody>
                <a:bodyPr wrap="square" rtlCol="0">
                  <a:spAutoFit/>
                </a:bodyPr>
                <a:lstStyle/>
                <a:p>
                  <a:r>
                    <a:rPr lang="en-US" sz="1200" b="1" dirty="0"/>
                    <a:t>20</a:t>
                  </a:r>
                </a:p>
              </p:txBody>
            </p:sp>
            <p:sp>
              <p:nvSpPr>
                <p:cNvPr id="104" name="TextBox 103"/>
                <p:cNvSpPr txBox="1"/>
                <p:nvPr/>
              </p:nvSpPr>
              <p:spPr>
                <a:xfrm>
                  <a:off x="2963695" y="6304334"/>
                  <a:ext cx="456387" cy="276999"/>
                </a:xfrm>
                <a:prstGeom prst="rect">
                  <a:avLst/>
                </a:prstGeom>
                <a:noFill/>
              </p:spPr>
              <p:txBody>
                <a:bodyPr wrap="square" rtlCol="0">
                  <a:spAutoFit/>
                </a:bodyPr>
                <a:lstStyle/>
                <a:p>
                  <a:r>
                    <a:rPr lang="en-US" sz="1200" b="1" dirty="0"/>
                    <a:t>-20</a:t>
                  </a:r>
                </a:p>
              </p:txBody>
            </p:sp>
            <p:sp>
              <p:nvSpPr>
                <p:cNvPr id="105" name="TextBox 104"/>
                <p:cNvSpPr txBox="1"/>
                <p:nvPr/>
              </p:nvSpPr>
              <p:spPr>
                <a:xfrm>
                  <a:off x="2225190" y="6283426"/>
                  <a:ext cx="456387" cy="276999"/>
                </a:xfrm>
                <a:prstGeom prst="rect">
                  <a:avLst/>
                </a:prstGeom>
                <a:noFill/>
              </p:spPr>
              <p:txBody>
                <a:bodyPr wrap="square" rtlCol="0">
                  <a:spAutoFit/>
                </a:bodyPr>
                <a:lstStyle/>
                <a:p>
                  <a:r>
                    <a:rPr lang="en-US" sz="1200" b="1" dirty="0"/>
                    <a:t>-60</a:t>
                  </a:r>
                </a:p>
              </p:txBody>
            </p:sp>
            <p:sp>
              <p:nvSpPr>
                <p:cNvPr id="106" name="TextBox 105"/>
                <p:cNvSpPr txBox="1"/>
                <p:nvPr/>
              </p:nvSpPr>
              <p:spPr>
                <a:xfrm>
                  <a:off x="1323345" y="6284999"/>
                  <a:ext cx="650140" cy="276999"/>
                </a:xfrm>
                <a:prstGeom prst="rect">
                  <a:avLst/>
                </a:prstGeom>
                <a:noFill/>
              </p:spPr>
              <p:txBody>
                <a:bodyPr wrap="square" rtlCol="0">
                  <a:spAutoFit/>
                </a:bodyPr>
                <a:lstStyle/>
                <a:p>
                  <a:r>
                    <a:rPr lang="en-US" sz="1200" b="1" dirty="0"/>
                    <a:t>-100</a:t>
                  </a:r>
                </a:p>
              </p:txBody>
            </p:sp>
            <p:sp>
              <p:nvSpPr>
                <p:cNvPr id="107" name="TextBox 106"/>
                <p:cNvSpPr txBox="1"/>
                <p:nvPr/>
              </p:nvSpPr>
              <p:spPr>
                <a:xfrm>
                  <a:off x="4163026" y="6293801"/>
                  <a:ext cx="456387" cy="276999"/>
                </a:xfrm>
                <a:prstGeom prst="rect">
                  <a:avLst/>
                </a:prstGeom>
                <a:noFill/>
              </p:spPr>
              <p:txBody>
                <a:bodyPr wrap="square" rtlCol="0">
                  <a:spAutoFit/>
                </a:bodyPr>
                <a:lstStyle/>
                <a:p>
                  <a:r>
                    <a:rPr lang="en-US" sz="1200" b="1" dirty="0"/>
                    <a:t>40</a:t>
                  </a:r>
                </a:p>
              </p:txBody>
            </p:sp>
            <p:sp>
              <p:nvSpPr>
                <p:cNvPr id="108" name="TextBox 107"/>
                <p:cNvSpPr txBox="1"/>
                <p:nvPr/>
              </p:nvSpPr>
              <p:spPr>
                <a:xfrm>
                  <a:off x="5025244" y="6247273"/>
                  <a:ext cx="1582633" cy="276999"/>
                </a:xfrm>
                <a:prstGeom prst="rect">
                  <a:avLst/>
                </a:prstGeom>
                <a:noFill/>
              </p:spPr>
              <p:txBody>
                <a:bodyPr wrap="square" rtlCol="0">
                  <a:spAutoFit/>
                </a:bodyPr>
                <a:lstStyle/>
                <a:p>
                  <a:r>
                    <a:rPr lang="en-US" sz="1200" b="1" dirty="0"/>
                    <a:t>Temperature (</a:t>
                  </a:r>
                  <a:r>
                    <a:rPr lang="en-US" sz="1200" b="1" baseline="30000" dirty="0" err="1"/>
                    <a:t>o</a:t>
                  </a:r>
                  <a:r>
                    <a:rPr lang="en-US" sz="1200" b="1" dirty="0" err="1"/>
                    <a:t>C</a:t>
                  </a:r>
                  <a:r>
                    <a:rPr lang="en-US" sz="1200" b="1" dirty="0"/>
                    <a:t>)</a:t>
                  </a:r>
                </a:p>
              </p:txBody>
            </p:sp>
            <p:sp>
              <p:nvSpPr>
                <p:cNvPr id="109" name="TextBox 108"/>
                <p:cNvSpPr txBox="1"/>
                <p:nvPr/>
              </p:nvSpPr>
              <p:spPr>
                <a:xfrm rot="18890087">
                  <a:off x="116878" y="5107921"/>
                  <a:ext cx="1141377" cy="276999"/>
                </a:xfrm>
                <a:prstGeom prst="rect">
                  <a:avLst/>
                </a:prstGeom>
                <a:noFill/>
              </p:spPr>
              <p:txBody>
                <a:bodyPr wrap="square" rtlCol="0">
                  <a:spAutoFit/>
                </a:bodyPr>
                <a:lstStyle/>
                <a:p>
                  <a:r>
                    <a:rPr lang="en-US" sz="1200" dirty="0"/>
                    <a:t>Troposphere</a:t>
                  </a:r>
                </a:p>
              </p:txBody>
            </p:sp>
            <p:grpSp>
              <p:nvGrpSpPr>
                <p:cNvPr id="110" name="Group 109"/>
                <p:cNvGrpSpPr/>
                <p:nvPr/>
              </p:nvGrpSpPr>
              <p:grpSpPr>
                <a:xfrm>
                  <a:off x="612844" y="1718736"/>
                  <a:ext cx="4844373" cy="4594503"/>
                  <a:chOff x="612844" y="1718736"/>
                  <a:chExt cx="4844373" cy="4594503"/>
                </a:xfrm>
              </p:grpSpPr>
              <p:pic>
                <p:nvPicPr>
                  <p:cNvPr id="114" name="Picture 6" descr="https://s-media-cache-ak0.pinimg.com/736x/1d/e4/e4/1de4e46a0289720ac9895351338b453a.jpg"/>
                  <p:cNvPicPr>
                    <a:picLocks noChangeAspect="1" noChangeArrowheads="1"/>
                  </p:cNvPicPr>
                  <p:nvPr/>
                </p:nvPicPr>
                <p:blipFill rotWithShape="1">
                  <a:blip r:embed="rId4">
                    <a:extLst>
                      <a:ext uri="{28A0092B-C50C-407E-A947-70E740481C1C}">
                        <a14:useLocalDpi xmlns:a14="http://schemas.microsoft.com/office/drawing/2010/main" val="0"/>
                      </a:ext>
                    </a:extLst>
                  </a:blip>
                  <a:srcRect l="3768" t="34486" r="6583" b="46564"/>
                  <a:stretch/>
                </p:blipFill>
                <p:spPr bwMode="auto">
                  <a:xfrm>
                    <a:off x="1399784" y="5747649"/>
                    <a:ext cx="2169268" cy="45209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5" name="Group 114"/>
                  <p:cNvGrpSpPr/>
                  <p:nvPr/>
                </p:nvGrpSpPr>
                <p:grpSpPr>
                  <a:xfrm>
                    <a:off x="881976" y="1916347"/>
                    <a:ext cx="4351505" cy="4319081"/>
                    <a:chOff x="881976" y="1916347"/>
                    <a:chExt cx="4351505" cy="4319081"/>
                  </a:xfrm>
                </p:grpSpPr>
                <p:grpSp>
                  <p:nvGrpSpPr>
                    <p:cNvPr id="125" name="Group 124"/>
                    <p:cNvGrpSpPr/>
                    <p:nvPr/>
                  </p:nvGrpSpPr>
                  <p:grpSpPr>
                    <a:xfrm>
                      <a:off x="1301883" y="1916347"/>
                      <a:ext cx="3931598" cy="4319081"/>
                      <a:chOff x="1301883" y="1916347"/>
                      <a:chExt cx="3931598" cy="4319081"/>
                    </a:xfrm>
                  </p:grpSpPr>
                  <p:cxnSp>
                    <p:nvCxnSpPr>
                      <p:cNvPr id="140" name="Straight Connector 139"/>
                      <p:cNvCxnSpPr/>
                      <p:nvPr/>
                    </p:nvCxnSpPr>
                    <p:spPr>
                      <a:xfrm>
                        <a:off x="1391055" y="1916347"/>
                        <a:ext cx="0" cy="4319081"/>
                      </a:xfrm>
                      <a:prstGeom prst="line">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1391055" y="6215971"/>
                        <a:ext cx="3842426"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303506" y="57393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1308370" y="532751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305126" y="498380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1301883" y="480546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308368" y="464657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1305126" y="45168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301883" y="42120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308368" y="38878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305126" y="3680295"/>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1305126" y="355059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301883" y="3430618"/>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308368" y="31744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08366" y="28696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305119" y="2506491"/>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26" name="TextBox 125"/>
                    <p:cNvSpPr txBox="1"/>
                    <p:nvPr/>
                  </p:nvSpPr>
                  <p:spPr>
                    <a:xfrm>
                      <a:off x="1057882" y="5585430"/>
                      <a:ext cx="220494" cy="276999"/>
                    </a:xfrm>
                    <a:prstGeom prst="rect">
                      <a:avLst/>
                    </a:prstGeom>
                    <a:noFill/>
                  </p:spPr>
                  <p:txBody>
                    <a:bodyPr wrap="square" rtlCol="0">
                      <a:spAutoFit/>
                    </a:bodyPr>
                    <a:lstStyle/>
                    <a:p>
                      <a:r>
                        <a:rPr lang="en-US" sz="1200" b="1" dirty="0"/>
                        <a:t>1</a:t>
                      </a:r>
                    </a:p>
                  </p:txBody>
                </p:sp>
                <p:sp>
                  <p:nvSpPr>
                    <p:cNvPr id="127" name="TextBox 126"/>
                    <p:cNvSpPr txBox="1"/>
                    <p:nvPr/>
                  </p:nvSpPr>
                  <p:spPr>
                    <a:xfrm>
                      <a:off x="1048154" y="5199830"/>
                      <a:ext cx="220494" cy="276999"/>
                    </a:xfrm>
                    <a:prstGeom prst="rect">
                      <a:avLst/>
                    </a:prstGeom>
                    <a:noFill/>
                  </p:spPr>
                  <p:txBody>
                    <a:bodyPr wrap="square" rtlCol="0">
                      <a:spAutoFit/>
                    </a:bodyPr>
                    <a:lstStyle/>
                    <a:p>
                      <a:r>
                        <a:rPr lang="en-US" sz="1200" b="1" dirty="0"/>
                        <a:t>2</a:t>
                      </a:r>
                    </a:p>
                  </p:txBody>
                </p:sp>
                <p:sp>
                  <p:nvSpPr>
                    <p:cNvPr id="128" name="TextBox 127"/>
                    <p:cNvSpPr txBox="1"/>
                    <p:nvPr/>
                  </p:nvSpPr>
                  <p:spPr>
                    <a:xfrm>
                      <a:off x="1058692" y="4845304"/>
                      <a:ext cx="220494" cy="276999"/>
                    </a:xfrm>
                    <a:prstGeom prst="rect">
                      <a:avLst/>
                    </a:prstGeom>
                    <a:noFill/>
                  </p:spPr>
                  <p:txBody>
                    <a:bodyPr wrap="square" rtlCol="0">
                      <a:spAutoFit/>
                    </a:bodyPr>
                    <a:lstStyle/>
                    <a:p>
                      <a:r>
                        <a:rPr lang="en-US" sz="1200" b="1" dirty="0"/>
                        <a:t>4</a:t>
                      </a:r>
                    </a:p>
                  </p:txBody>
                </p:sp>
                <p:sp>
                  <p:nvSpPr>
                    <p:cNvPr id="129" name="TextBox 128"/>
                    <p:cNvSpPr txBox="1"/>
                    <p:nvPr/>
                  </p:nvSpPr>
                  <p:spPr>
                    <a:xfrm>
                      <a:off x="1065177" y="4676690"/>
                      <a:ext cx="220494" cy="276999"/>
                    </a:xfrm>
                    <a:prstGeom prst="rect">
                      <a:avLst/>
                    </a:prstGeom>
                    <a:noFill/>
                  </p:spPr>
                  <p:txBody>
                    <a:bodyPr wrap="square" rtlCol="0">
                      <a:spAutoFit/>
                    </a:bodyPr>
                    <a:lstStyle/>
                    <a:p>
                      <a:r>
                        <a:rPr lang="en-US" sz="1200" b="1" dirty="0"/>
                        <a:t>6</a:t>
                      </a:r>
                    </a:p>
                  </p:txBody>
                </p:sp>
                <p:sp>
                  <p:nvSpPr>
                    <p:cNvPr id="130" name="TextBox 129"/>
                    <p:cNvSpPr txBox="1"/>
                    <p:nvPr/>
                  </p:nvSpPr>
                  <p:spPr>
                    <a:xfrm>
                      <a:off x="1065177" y="4520118"/>
                      <a:ext cx="220494" cy="276999"/>
                    </a:xfrm>
                    <a:prstGeom prst="rect">
                      <a:avLst/>
                    </a:prstGeom>
                    <a:noFill/>
                  </p:spPr>
                  <p:txBody>
                    <a:bodyPr wrap="square" rtlCol="0">
                      <a:spAutoFit/>
                    </a:bodyPr>
                    <a:lstStyle/>
                    <a:p>
                      <a:r>
                        <a:rPr lang="en-US" sz="1200" b="1" dirty="0"/>
                        <a:t>8</a:t>
                      </a:r>
                    </a:p>
                  </p:txBody>
                </p:sp>
                <p:sp>
                  <p:nvSpPr>
                    <p:cNvPr id="131" name="TextBox 130"/>
                    <p:cNvSpPr txBox="1"/>
                    <p:nvPr/>
                  </p:nvSpPr>
                  <p:spPr>
                    <a:xfrm>
                      <a:off x="993842" y="4354296"/>
                      <a:ext cx="390726" cy="276999"/>
                    </a:xfrm>
                    <a:prstGeom prst="rect">
                      <a:avLst/>
                    </a:prstGeom>
                    <a:noFill/>
                  </p:spPr>
                  <p:txBody>
                    <a:bodyPr wrap="square" rtlCol="0">
                      <a:spAutoFit/>
                    </a:bodyPr>
                    <a:lstStyle/>
                    <a:p>
                      <a:r>
                        <a:rPr lang="en-US" sz="1200" b="1" dirty="0"/>
                        <a:t>10</a:t>
                      </a:r>
                    </a:p>
                  </p:txBody>
                </p:sp>
                <p:sp>
                  <p:nvSpPr>
                    <p:cNvPr id="132" name="TextBox 131"/>
                    <p:cNvSpPr txBox="1"/>
                    <p:nvPr/>
                  </p:nvSpPr>
                  <p:spPr>
                    <a:xfrm>
                      <a:off x="991406" y="4059224"/>
                      <a:ext cx="390726" cy="276999"/>
                    </a:xfrm>
                    <a:prstGeom prst="rect">
                      <a:avLst/>
                    </a:prstGeom>
                    <a:noFill/>
                  </p:spPr>
                  <p:txBody>
                    <a:bodyPr wrap="square" rtlCol="0">
                      <a:spAutoFit/>
                    </a:bodyPr>
                    <a:lstStyle/>
                    <a:p>
                      <a:r>
                        <a:rPr lang="en-US" sz="1200" b="1" dirty="0"/>
                        <a:t>20</a:t>
                      </a:r>
                    </a:p>
                  </p:txBody>
                </p:sp>
                <p:sp>
                  <p:nvSpPr>
                    <p:cNvPr id="133" name="TextBox 132"/>
                    <p:cNvSpPr txBox="1"/>
                    <p:nvPr/>
                  </p:nvSpPr>
                  <p:spPr>
                    <a:xfrm>
                      <a:off x="988978" y="3767845"/>
                      <a:ext cx="390726" cy="276999"/>
                    </a:xfrm>
                    <a:prstGeom prst="rect">
                      <a:avLst/>
                    </a:prstGeom>
                    <a:noFill/>
                  </p:spPr>
                  <p:txBody>
                    <a:bodyPr wrap="square" rtlCol="0">
                      <a:spAutoFit/>
                    </a:bodyPr>
                    <a:lstStyle/>
                    <a:p>
                      <a:r>
                        <a:rPr lang="en-US" sz="1200" b="1" dirty="0"/>
                        <a:t>40</a:t>
                      </a:r>
                    </a:p>
                  </p:txBody>
                </p:sp>
                <p:sp>
                  <p:nvSpPr>
                    <p:cNvPr id="134" name="TextBox 133"/>
                    <p:cNvSpPr txBox="1"/>
                    <p:nvPr/>
                  </p:nvSpPr>
                  <p:spPr>
                    <a:xfrm>
                      <a:off x="989789" y="3564491"/>
                      <a:ext cx="390726" cy="276999"/>
                    </a:xfrm>
                    <a:prstGeom prst="rect">
                      <a:avLst/>
                    </a:prstGeom>
                    <a:noFill/>
                  </p:spPr>
                  <p:txBody>
                    <a:bodyPr wrap="square" rtlCol="0">
                      <a:spAutoFit/>
                    </a:bodyPr>
                    <a:lstStyle/>
                    <a:p>
                      <a:r>
                        <a:rPr lang="en-US" sz="1200" b="1" dirty="0"/>
                        <a:t>60</a:t>
                      </a:r>
                    </a:p>
                  </p:txBody>
                </p:sp>
                <p:sp>
                  <p:nvSpPr>
                    <p:cNvPr id="135" name="TextBox 134"/>
                    <p:cNvSpPr txBox="1"/>
                    <p:nvPr/>
                  </p:nvSpPr>
                  <p:spPr>
                    <a:xfrm>
                      <a:off x="989789" y="3417198"/>
                      <a:ext cx="390726" cy="276999"/>
                    </a:xfrm>
                    <a:prstGeom prst="rect">
                      <a:avLst/>
                    </a:prstGeom>
                    <a:noFill/>
                  </p:spPr>
                  <p:txBody>
                    <a:bodyPr wrap="square" rtlCol="0">
                      <a:spAutoFit/>
                    </a:bodyPr>
                    <a:lstStyle/>
                    <a:p>
                      <a:r>
                        <a:rPr lang="en-US" sz="1200" b="1" dirty="0"/>
                        <a:t>80</a:t>
                      </a:r>
                    </a:p>
                  </p:txBody>
                </p:sp>
                <p:sp>
                  <p:nvSpPr>
                    <p:cNvPr id="136" name="TextBox 135"/>
                    <p:cNvSpPr txBox="1"/>
                    <p:nvPr/>
                  </p:nvSpPr>
                  <p:spPr>
                    <a:xfrm>
                      <a:off x="907105" y="3281011"/>
                      <a:ext cx="456387" cy="276999"/>
                    </a:xfrm>
                    <a:prstGeom prst="rect">
                      <a:avLst/>
                    </a:prstGeom>
                    <a:noFill/>
                  </p:spPr>
                  <p:txBody>
                    <a:bodyPr wrap="square" rtlCol="0">
                      <a:spAutoFit/>
                    </a:bodyPr>
                    <a:lstStyle/>
                    <a:p>
                      <a:r>
                        <a:rPr lang="en-US" sz="1200" b="1" dirty="0"/>
                        <a:t>100</a:t>
                      </a:r>
                    </a:p>
                  </p:txBody>
                </p:sp>
                <p:sp>
                  <p:nvSpPr>
                    <p:cNvPr id="137" name="TextBox 136"/>
                    <p:cNvSpPr txBox="1"/>
                    <p:nvPr/>
                  </p:nvSpPr>
                  <p:spPr>
                    <a:xfrm>
                      <a:off x="913592" y="3035480"/>
                      <a:ext cx="456387" cy="276999"/>
                    </a:xfrm>
                    <a:prstGeom prst="rect">
                      <a:avLst/>
                    </a:prstGeom>
                    <a:noFill/>
                  </p:spPr>
                  <p:txBody>
                    <a:bodyPr wrap="square" rtlCol="0">
                      <a:spAutoFit/>
                    </a:bodyPr>
                    <a:lstStyle/>
                    <a:p>
                      <a:r>
                        <a:rPr lang="en-US" sz="1200" b="1" dirty="0"/>
                        <a:t>200</a:t>
                      </a:r>
                    </a:p>
                  </p:txBody>
                </p:sp>
                <p:sp>
                  <p:nvSpPr>
                    <p:cNvPr id="138" name="TextBox 137"/>
                    <p:cNvSpPr txBox="1"/>
                    <p:nvPr/>
                  </p:nvSpPr>
                  <p:spPr>
                    <a:xfrm>
                      <a:off x="905481" y="2722359"/>
                      <a:ext cx="456387" cy="276999"/>
                    </a:xfrm>
                    <a:prstGeom prst="rect">
                      <a:avLst/>
                    </a:prstGeom>
                    <a:noFill/>
                  </p:spPr>
                  <p:txBody>
                    <a:bodyPr wrap="square" rtlCol="0">
                      <a:spAutoFit/>
                    </a:bodyPr>
                    <a:lstStyle/>
                    <a:p>
                      <a:r>
                        <a:rPr lang="en-US" sz="1200" b="1" dirty="0"/>
                        <a:t>400</a:t>
                      </a:r>
                    </a:p>
                  </p:txBody>
                </p:sp>
                <p:sp>
                  <p:nvSpPr>
                    <p:cNvPr id="139" name="TextBox 138"/>
                    <p:cNvSpPr txBox="1"/>
                    <p:nvPr/>
                  </p:nvSpPr>
                  <p:spPr>
                    <a:xfrm>
                      <a:off x="881976" y="2392555"/>
                      <a:ext cx="456387" cy="276999"/>
                    </a:xfrm>
                    <a:prstGeom prst="rect">
                      <a:avLst/>
                    </a:prstGeom>
                    <a:noFill/>
                  </p:spPr>
                  <p:txBody>
                    <a:bodyPr wrap="square" rtlCol="0">
                      <a:spAutoFit/>
                    </a:bodyPr>
                    <a:lstStyle/>
                    <a:p>
                      <a:r>
                        <a:rPr lang="en-US" sz="1200" b="1" dirty="0"/>
                        <a:t>800</a:t>
                      </a:r>
                    </a:p>
                  </p:txBody>
                </p:sp>
              </p:grpSp>
              <p:cxnSp>
                <p:nvCxnSpPr>
                  <p:cNvPr id="116" name="Straight Connector 115"/>
                  <p:cNvCxnSpPr/>
                  <p:nvPr/>
                </p:nvCxnSpPr>
                <p:spPr>
                  <a:xfrm>
                    <a:off x="1386191" y="5585430"/>
                    <a:ext cx="4071026" cy="0"/>
                  </a:xfrm>
                  <a:prstGeom prst="line">
                    <a:avLst/>
                  </a:prstGeom>
                  <a:ln w="57150" cmpd="thinThick">
                    <a:prstDash val="sysDash"/>
                  </a:ln>
                </p:spPr>
                <p:style>
                  <a:lnRef idx="1">
                    <a:schemeClr val="accent1"/>
                  </a:lnRef>
                  <a:fillRef idx="0">
                    <a:schemeClr val="accent1"/>
                  </a:fillRef>
                  <a:effectRef idx="0">
                    <a:schemeClr val="accent1"/>
                  </a:effectRef>
                  <a:fontRef idx="minor">
                    <a:schemeClr val="tx1"/>
                  </a:fontRef>
                </p:style>
              </p:cxnSp>
              <p:sp>
                <p:nvSpPr>
                  <p:cNvPr id="117" name="Freeform 116"/>
                  <p:cNvSpPr/>
                  <p:nvPr/>
                </p:nvSpPr>
                <p:spPr>
                  <a:xfrm>
                    <a:off x="2135402" y="3092478"/>
                    <a:ext cx="2919553" cy="3142950"/>
                  </a:xfrm>
                  <a:custGeom>
                    <a:avLst/>
                    <a:gdLst>
                      <a:gd name="connsiteX0" fmla="*/ 1670738 w 2919553"/>
                      <a:gd name="connsiteY0" fmla="*/ 3084588 h 3084588"/>
                      <a:gd name="connsiteX1" fmla="*/ 1554007 w 2919553"/>
                      <a:gd name="connsiteY1" fmla="*/ 1936724 h 3084588"/>
                      <a:gd name="connsiteX2" fmla="*/ 464509 w 2919553"/>
                      <a:gd name="connsiteY2" fmla="*/ 1508707 h 3084588"/>
                      <a:gd name="connsiteX3" fmla="*/ 1456730 w 2919553"/>
                      <a:gd name="connsiteY3" fmla="*/ 798588 h 3084588"/>
                      <a:gd name="connsiteX4" fmla="*/ 17036 w 2919553"/>
                      <a:gd name="connsiteY4" fmla="*/ 419209 h 3084588"/>
                      <a:gd name="connsiteX5" fmla="*/ 2633777 w 2919553"/>
                      <a:gd name="connsiteY5" fmla="*/ 39831 h 3084588"/>
                      <a:gd name="connsiteX6" fmla="*/ 2731053 w 2919553"/>
                      <a:gd name="connsiteY6" fmla="*/ 30103 h 308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553" h="3084588">
                        <a:moveTo>
                          <a:pt x="1670738" y="3084588"/>
                        </a:moveTo>
                        <a:cubicBezTo>
                          <a:pt x="1712891" y="2641979"/>
                          <a:pt x="1755045" y="2199371"/>
                          <a:pt x="1554007" y="1936724"/>
                        </a:cubicBezTo>
                        <a:cubicBezTo>
                          <a:pt x="1352969" y="1674077"/>
                          <a:pt x="480722" y="1698396"/>
                          <a:pt x="464509" y="1508707"/>
                        </a:cubicBezTo>
                        <a:cubicBezTo>
                          <a:pt x="448296" y="1319018"/>
                          <a:pt x="1531309" y="980171"/>
                          <a:pt x="1456730" y="798588"/>
                        </a:cubicBezTo>
                        <a:cubicBezTo>
                          <a:pt x="1382151" y="617005"/>
                          <a:pt x="-179139" y="545669"/>
                          <a:pt x="17036" y="419209"/>
                        </a:cubicBezTo>
                        <a:cubicBezTo>
                          <a:pt x="213211" y="292749"/>
                          <a:pt x="2181441" y="104682"/>
                          <a:pt x="2633777" y="39831"/>
                        </a:cubicBezTo>
                        <a:cubicBezTo>
                          <a:pt x="3086113" y="-25020"/>
                          <a:pt x="2908583" y="2541"/>
                          <a:pt x="2731053" y="3010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3595178" y="6128426"/>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212557" y="6125180"/>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971314"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450557"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610735" y="6125178"/>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289084" y="6138142"/>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612844" y="1718736"/>
                    <a:ext cx="832522" cy="461665"/>
                  </a:xfrm>
                  <a:prstGeom prst="rect">
                    <a:avLst/>
                  </a:prstGeom>
                  <a:noFill/>
                </p:spPr>
                <p:txBody>
                  <a:bodyPr wrap="square" rtlCol="0">
                    <a:spAutoFit/>
                  </a:bodyPr>
                  <a:lstStyle/>
                  <a:p>
                    <a:r>
                      <a:rPr lang="en-US" sz="1200" b="1" dirty="0"/>
                      <a:t>Altitude (km)</a:t>
                    </a:r>
                  </a:p>
                </p:txBody>
              </p:sp>
            </p:grpSp>
            <p:sp>
              <p:nvSpPr>
                <p:cNvPr id="111" name="Freeform 110"/>
                <p:cNvSpPr/>
                <p:nvPr/>
              </p:nvSpPr>
              <p:spPr>
                <a:xfrm>
                  <a:off x="3207688" y="2052536"/>
                  <a:ext cx="482305" cy="4163438"/>
                </a:xfrm>
                <a:custGeom>
                  <a:avLst/>
                  <a:gdLst>
                    <a:gd name="connsiteX0" fmla="*/ 440184 w 482305"/>
                    <a:gd name="connsiteY0" fmla="*/ 4163438 h 4163438"/>
                    <a:gd name="connsiteX1" fmla="*/ 440184 w 482305"/>
                    <a:gd name="connsiteY1" fmla="*/ 3618690 h 4163438"/>
                    <a:gd name="connsiteX2" fmla="*/ 2440 w 482305"/>
                    <a:gd name="connsiteY2" fmla="*/ 3394953 h 4163438"/>
                    <a:gd name="connsiteX3" fmla="*/ 255359 w 482305"/>
                    <a:gd name="connsiteY3" fmla="*/ 3044758 h 4163438"/>
                    <a:gd name="connsiteX4" fmla="*/ 80261 w 482305"/>
                    <a:gd name="connsiteY4" fmla="*/ 2850204 h 4163438"/>
                    <a:gd name="connsiteX5" fmla="*/ 235903 w 482305"/>
                    <a:gd name="connsiteY5" fmla="*/ 2256817 h 4163438"/>
                    <a:gd name="connsiteX6" fmla="*/ 80261 w 482305"/>
                    <a:gd name="connsiteY6" fmla="*/ 1770434 h 4163438"/>
                    <a:gd name="connsiteX7" fmla="*/ 226176 w 482305"/>
                    <a:gd name="connsiteY7" fmla="*/ 885217 h 4163438"/>
                    <a:gd name="connsiteX8" fmla="*/ 138627 w 482305"/>
                    <a:gd name="connsiteY8" fmla="*/ 0 h 4163438"/>
                    <a:gd name="connsiteX9" fmla="*/ 138627 w 482305"/>
                    <a:gd name="connsiteY9" fmla="*/ 0 h 416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305" h="4163438">
                      <a:moveTo>
                        <a:pt x="440184" y="4163438"/>
                      </a:moveTo>
                      <a:cubicBezTo>
                        <a:pt x="476662" y="3955104"/>
                        <a:pt x="513141" y="3746771"/>
                        <a:pt x="440184" y="3618690"/>
                      </a:cubicBezTo>
                      <a:cubicBezTo>
                        <a:pt x="367227" y="3490609"/>
                        <a:pt x="33244" y="3490608"/>
                        <a:pt x="2440" y="3394953"/>
                      </a:cubicBezTo>
                      <a:cubicBezTo>
                        <a:pt x="-28364" y="3299298"/>
                        <a:pt x="242389" y="3135549"/>
                        <a:pt x="255359" y="3044758"/>
                      </a:cubicBezTo>
                      <a:cubicBezTo>
                        <a:pt x="268329" y="2953966"/>
                        <a:pt x="83504" y="2981527"/>
                        <a:pt x="80261" y="2850204"/>
                      </a:cubicBezTo>
                      <a:cubicBezTo>
                        <a:pt x="77018" y="2718881"/>
                        <a:pt x="235903" y="2436779"/>
                        <a:pt x="235903" y="2256817"/>
                      </a:cubicBezTo>
                      <a:cubicBezTo>
                        <a:pt x="235903" y="2076855"/>
                        <a:pt x="81882" y="1999034"/>
                        <a:pt x="80261" y="1770434"/>
                      </a:cubicBezTo>
                      <a:cubicBezTo>
                        <a:pt x="78640" y="1541834"/>
                        <a:pt x="216448" y="1180289"/>
                        <a:pt x="226176" y="885217"/>
                      </a:cubicBezTo>
                      <a:cubicBezTo>
                        <a:pt x="235904" y="590145"/>
                        <a:pt x="138627" y="0"/>
                        <a:pt x="138627" y="0"/>
                      </a:cubicBezTo>
                      <a:lnTo>
                        <a:pt x="138627" y="0"/>
                      </a:lnTo>
                    </a:path>
                  </a:pathLst>
                </a:custGeom>
                <a:noFill/>
                <a:ln w="381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p:cNvSpPr txBox="1"/>
                <p:nvPr/>
              </p:nvSpPr>
              <p:spPr>
                <a:xfrm>
                  <a:off x="5105006" y="2980497"/>
                  <a:ext cx="1472990" cy="307777"/>
                </a:xfrm>
                <a:prstGeom prst="rect">
                  <a:avLst/>
                </a:prstGeom>
                <a:noFill/>
              </p:spPr>
              <p:txBody>
                <a:bodyPr wrap="square" rtlCol="0">
                  <a:spAutoFit/>
                </a:bodyPr>
                <a:lstStyle/>
                <a:p>
                  <a:r>
                    <a:rPr lang="en-US" sz="1400" dirty="0"/>
                    <a:t>Temperature</a:t>
                  </a:r>
                </a:p>
              </p:txBody>
            </p:sp>
            <p:sp>
              <p:nvSpPr>
                <p:cNvPr id="113" name="TextBox 112"/>
                <p:cNvSpPr txBox="1"/>
                <p:nvPr/>
              </p:nvSpPr>
              <p:spPr>
                <a:xfrm>
                  <a:off x="1891942" y="1626402"/>
                  <a:ext cx="1494316" cy="738664"/>
                </a:xfrm>
                <a:prstGeom prst="rect">
                  <a:avLst/>
                </a:prstGeom>
                <a:noFill/>
              </p:spPr>
              <p:txBody>
                <a:bodyPr wrap="square" rtlCol="0">
                  <a:spAutoFit/>
                </a:bodyPr>
                <a:lstStyle/>
                <a:p>
                  <a:r>
                    <a:rPr lang="en-US" sz="1400" dirty="0">
                      <a:solidFill>
                        <a:srgbClr val="C00000"/>
                      </a:solidFill>
                    </a:rPr>
                    <a:t>Relative CH</a:t>
                  </a:r>
                  <a:r>
                    <a:rPr lang="en-US" sz="1400" baseline="-25000" dirty="0">
                      <a:solidFill>
                        <a:srgbClr val="C00000"/>
                      </a:solidFill>
                    </a:rPr>
                    <a:t>4 </a:t>
                  </a:r>
                  <a:r>
                    <a:rPr lang="en-US" sz="1400" dirty="0">
                      <a:solidFill>
                        <a:srgbClr val="C00000"/>
                      </a:solidFill>
                    </a:rPr>
                    <a:t>Volume Mixing Ratio</a:t>
                  </a:r>
                </a:p>
              </p:txBody>
            </p:sp>
          </p:grpSp>
        </p:grpSp>
      </p:grpSp>
      <p:sp>
        <p:nvSpPr>
          <p:cNvPr id="221" name="Left Arrow Callout 220"/>
          <p:cNvSpPr/>
          <p:nvPr/>
        </p:nvSpPr>
        <p:spPr>
          <a:xfrm>
            <a:off x="8315768" y="5106374"/>
            <a:ext cx="2448359" cy="758599"/>
          </a:xfrm>
          <a:prstGeom prst="leftArrowCallout">
            <a:avLst>
              <a:gd name="adj1" fmla="val 25000"/>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Planetary Boundary Layer (PBL)</a:t>
            </a:r>
          </a:p>
        </p:txBody>
      </p:sp>
      <p:pic>
        <p:nvPicPr>
          <p:cNvPr id="222" name="Shape 266"/>
          <p:cNvPicPr preferRelativeResize="0"/>
          <p:nvPr/>
        </p:nvPicPr>
        <p:blipFill>
          <a:blip r:embed="rId3">
            <a:alphaModFix/>
          </a:blip>
          <a:stretch>
            <a:fillRect/>
          </a:stretch>
        </p:blipFill>
        <p:spPr>
          <a:xfrm>
            <a:off x="6490778" y="1746151"/>
            <a:ext cx="1096083" cy="635491"/>
          </a:xfrm>
          <a:prstGeom prst="rect">
            <a:avLst/>
          </a:prstGeom>
          <a:noFill/>
          <a:ln>
            <a:noFill/>
          </a:ln>
        </p:spPr>
      </p:pic>
      <p:pic>
        <p:nvPicPr>
          <p:cNvPr id="72" name="Shape 266"/>
          <p:cNvPicPr preferRelativeResize="0"/>
          <p:nvPr/>
        </p:nvPicPr>
        <p:blipFill>
          <a:blip r:embed="rId3">
            <a:alphaModFix/>
          </a:blip>
          <a:stretch>
            <a:fillRect/>
          </a:stretch>
        </p:blipFill>
        <p:spPr>
          <a:xfrm>
            <a:off x="6257342" y="1464526"/>
            <a:ext cx="1096083" cy="635491"/>
          </a:xfrm>
          <a:prstGeom prst="rect">
            <a:avLst/>
          </a:prstGeom>
          <a:noFill/>
          <a:ln>
            <a:noFill/>
          </a:ln>
        </p:spPr>
      </p:pic>
      <p:sp>
        <p:nvSpPr>
          <p:cNvPr id="75" name="Isosceles Triangle 74"/>
          <p:cNvSpPr/>
          <p:nvPr/>
        </p:nvSpPr>
        <p:spPr>
          <a:xfrm rot="828540">
            <a:off x="5961361" y="1922575"/>
            <a:ext cx="561534" cy="2685138"/>
          </a:xfrm>
          <a:prstGeom prst="triangle">
            <a:avLst/>
          </a:prstGeom>
          <a:gradFill flip="none" rotWithShape="1">
            <a:gsLst>
              <a:gs pos="0">
                <a:schemeClr val="accent3">
                  <a:satMod val="103000"/>
                  <a:lumMod val="102000"/>
                  <a:tint val="94000"/>
                  <a:alpha val="53000"/>
                </a:schemeClr>
              </a:gs>
              <a:gs pos="50000">
                <a:schemeClr val="accent3">
                  <a:satMod val="110000"/>
                  <a:lumMod val="100000"/>
                  <a:shade val="100000"/>
                  <a:alpha val="53000"/>
                </a:schemeClr>
              </a:gs>
              <a:gs pos="100000">
                <a:schemeClr val="accent3">
                  <a:lumMod val="99000"/>
                  <a:satMod val="120000"/>
                  <a:shade val="78000"/>
                  <a:alpha val="53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583113"/>
      </p:ext>
    </p:extLst>
  </p:cSld>
  <p:clrMapOvr>
    <a:masterClrMapping/>
  </p:clrMapOvr>
  <mc:AlternateContent xmlns:mc="http://schemas.openxmlformats.org/markup-compatibility/2006" xmlns:p14="http://schemas.microsoft.com/office/powerpoint/2010/main">
    <mc:Choice Requires="p14">
      <p:transition spd="slow" p14:dur="2000" advTm="849"/>
    </mc:Choice>
    <mc:Fallback xmlns="">
      <p:transition xmlns:p14="http://schemas.microsoft.com/office/powerpoint/2010/main" spd="slow" advTm="849"/>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Atmospheric Methane</a:t>
            </a:r>
          </a:p>
        </p:txBody>
      </p:sp>
      <p:pic>
        <p:nvPicPr>
          <p:cNvPr id="82" name="Shape 266"/>
          <p:cNvPicPr preferRelativeResize="0"/>
          <p:nvPr/>
        </p:nvPicPr>
        <p:blipFill>
          <a:blip r:embed="rId3">
            <a:alphaModFix/>
          </a:blip>
          <a:stretch>
            <a:fillRect/>
          </a:stretch>
        </p:blipFill>
        <p:spPr>
          <a:xfrm>
            <a:off x="7019462" y="1428154"/>
            <a:ext cx="1096083" cy="635491"/>
          </a:xfrm>
          <a:prstGeom prst="rect">
            <a:avLst/>
          </a:prstGeom>
          <a:noFill/>
          <a:ln>
            <a:noFill/>
          </a:ln>
        </p:spPr>
      </p:pic>
      <p:sp>
        <p:nvSpPr>
          <p:cNvPr id="88" name="TextBox 87"/>
          <p:cNvSpPr txBox="1"/>
          <p:nvPr/>
        </p:nvSpPr>
        <p:spPr>
          <a:xfrm>
            <a:off x="8132556" y="1424365"/>
            <a:ext cx="803237" cy="276999"/>
          </a:xfrm>
          <a:prstGeom prst="rect">
            <a:avLst/>
          </a:prstGeom>
          <a:noFill/>
        </p:spPr>
        <p:txBody>
          <a:bodyPr wrap="square" rtlCol="0">
            <a:spAutoFit/>
          </a:bodyPr>
          <a:lstStyle/>
          <a:p>
            <a:r>
              <a:rPr lang="en-US" sz="1200" b="1" dirty="0"/>
              <a:t>TES</a:t>
            </a:r>
          </a:p>
        </p:txBody>
      </p:sp>
      <p:sp>
        <p:nvSpPr>
          <p:cNvPr id="89" name="TextBox 88"/>
          <p:cNvSpPr txBox="1"/>
          <p:nvPr/>
        </p:nvSpPr>
        <p:spPr>
          <a:xfrm>
            <a:off x="8096815" y="1702204"/>
            <a:ext cx="1294611" cy="276999"/>
          </a:xfrm>
          <a:prstGeom prst="rect">
            <a:avLst/>
          </a:prstGeom>
          <a:noFill/>
        </p:spPr>
        <p:txBody>
          <a:bodyPr wrap="square" rtlCol="0">
            <a:spAutoFit/>
          </a:bodyPr>
          <a:lstStyle/>
          <a:p>
            <a:r>
              <a:rPr lang="en-US" sz="1200" b="1" dirty="0"/>
              <a:t>SCHIAMACHY</a:t>
            </a:r>
          </a:p>
        </p:txBody>
      </p:sp>
      <p:sp>
        <p:nvSpPr>
          <p:cNvPr id="90" name="TextBox 89"/>
          <p:cNvSpPr txBox="1"/>
          <p:nvPr/>
        </p:nvSpPr>
        <p:spPr>
          <a:xfrm>
            <a:off x="8081136" y="2000122"/>
            <a:ext cx="803237" cy="276999"/>
          </a:xfrm>
          <a:prstGeom prst="rect">
            <a:avLst/>
          </a:prstGeom>
          <a:noFill/>
        </p:spPr>
        <p:txBody>
          <a:bodyPr wrap="square" rtlCol="0">
            <a:spAutoFit/>
          </a:bodyPr>
          <a:lstStyle/>
          <a:p>
            <a:r>
              <a:rPr lang="en-US" sz="1200" b="1" dirty="0"/>
              <a:t>AIRS</a:t>
            </a:r>
          </a:p>
        </p:txBody>
      </p:sp>
      <p:grpSp>
        <p:nvGrpSpPr>
          <p:cNvPr id="79" name="Group 78"/>
          <p:cNvGrpSpPr/>
          <p:nvPr/>
        </p:nvGrpSpPr>
        <p:grpSpPr>
          <a:xfrm>
            <a:off x="3056416" y="1548581"/>
            <a:ext cx="6207112" cy="4957365"/>
            <a:chOff x="400765" y="1626402"/>
            <a:chExt cx="6207112" cy="4957365"/>
          </a:xfrm>
        </p:grpSpPr>
        <p:sp>
          <p:nvSpPr>
            <p:cNvPr id="91" name="TextBox 90"/>
            <p:cNvSpPr txBox="1"/>
            <p:nvPr/>
          </p:nvSpPr>
          <p:spPr>
            <a:xfrm rot="18652296">
              <a:off x="-87010" y="3106381"/>
              <a:ext cx="1252549" cy="276999"/>
            </a:xfrm>
            <a:prstGeom prst="rect">
              <a:avLst/>
            </a:prstGeom>
            <a:noFill/>
          </p:spPr>
          <p:txBody>
            <a:bodyPr wrap="square" rtlCol="0">
              <a:spAutoFit/>
            </a:bodyPr>
            <a:lstStyle/>
            <a:p>
              <a:r>
                <a:rPr lang="en-US" sz="1200" dirty="0"/>
                <a:t>Thermosphere</a:t>
              </a:r>
            </a:p>
          </p:txBody>
        </p:sp>
        <p:grpSp>
          <p:nvGrpSpPr>
            <p:cNvPr id="92" name="Group 91"/>
            <p:cNvGrpSpPr/>
            <p:nvPr/>
          </p:nvGrpSpPr>
          <p:grpSpPr>
            <a:xfrm>
              <a:off x="422273" y="1626402"/>
              <a:ext cx="6185604" cy="4957365"/>
              <a:chOff x="422273" y="1626402"/>
              <a:chExt cx="6185604" cy="4957365"/>
            </a:xfrm>
          </p:grpSpPr>
          <p:grpSp>
            <p:nvGrpSpPr>
              <p:cNvPr id="93" name="Group 92"/>
              <p:cNvGrpSpPr/>
              <p:nvPr/>
            </p:nvGrpSpPr>
            <p:grpSpPr>
              <a:xfrm>
                <a:off x="422273" y="2119901"/>
                <a:ext cx="311013" cy="2656320"/>
                <a:chOff x="422273" y="2119901"/>
                <a:chExt cx="311013" cy="2656320"/>
              </a:xfrm>
            </p:grpSpPr>
            <p:sp>
              <p:nvSpPr>
                <p:cNvPr id="156" name="TextBox 155"/>
                <p:cNvSpPr txBox="1"/>
                <p:nvPr/>
              </p:nvSpPr>
              <p:spPr>
                <a:xfrm rot="18628200">
                  <a:off x="24098" y="4067033"/>
                  <a:ext cx="1141377" cy="276999"/>
                </a:xfrm>
                <a:prstGeom prst="rect">
                  <a:avLst/>
                </a:prstGeom>
                <a:noFill/>
              </p:spPr>
              <p:txBody>
                <a:bodyPr wrap="square" rtlCol="0">
                  <a:spAutoFit/>
                </a:bodyPr>
                <a:lstStyle/>
                <a:p>
                  <a:r>
                    <a:rPr lang="en-US" sz="1200" dirty="0"/>
                    <a:t>Stratosphere</a:t>
                  </a:r>
                </a:p>
              </p:txBody>
            </p:sp>
            <p:sp>
              <p:nvSpPr>
                <p:cNvPr id="157" name="TextBox 156"/>
                <p:cNvSpPr txBox="1"/>
                <p:nvPr/>
              </p:nvSpPr>
              <p:spPr>
                <a:xfrm rot="18652296">
                  <a:off x="-6440" y="3526669"/>
                  <a:ext cx="1141377" cy="276999"/>
                </a:xfrm>
                <a:prstGeom prst="rect">
                  <a:avLst/>
                </a:prstGeom>
                <a:noFill/>
              </p:spPr>
              <p:txBody>
                <a:bodyPr wrap="square" rtlCol="0">
                  <a:spAutoFit/>
                </a:bodyPr>
                <a:lstStyle/>
                <a:p>
                  <a:r>
                    <a:rPr lang="en-US" sz="1200" dirty="0"/>
                    <a:t>Mesosphere</a:t>
                  </a:r>
                </a:p>
              </p:txBody>
            </p:sp>
            <p:sp>
              <p:nvSpPr>
                <p:cNvPr id="158" name="TextBox 157"/>
                <p:cNvSpPr txBox="1"/>
                <p:nvPr/>
              </p:nvSpPr>
              <p:spPr>
                <a:xfrm rot="18652296">
                  <a:off x="-9916" y="2552090"/>
                  <a:ext cx="1141377" cy="276999"/>
                </a:xfrm>
                <a:prstGeom prst="rect">
                  <a:avLst/>
                </a:prstGeom>
                <a:noFill/>
              </p:spPr>
              <p:txBody>
                <a:bodyPr wrap="square" rtlCol="0">
                  <a:spAutoFit/>
                </a:bodyPr>
                <a:lstStyle/>
                <a:p>
                  <a:r>
                    <a:rPr lang="en-US" sz="1200" dirty="0"/>
                    <a:t>Exosphere</a:t>
                  </a:r>
                </a:p>
              </p:txBody>
            </p:sp>
          </p:grpSp>
          <p:grpSp>
            <p:nvGrpSpPr>
              <p:cNvPr id="97" name="Group 96"/>
              <p:cNvGrpSpPr/>
              <p:nvPr/>
            </p:nvGrpSpPr>
            <p:grpSpPr>
              <a:xfrm>
                <a:off x="549067" y="1626402"/>
                <a:ext cx="6058810" cy="4957365"/>
                <a:chOff x="549067" y="1626402"/>
                <a:chExt cx="6058810" cy="4957365"/>
              </a:xfrm>
            </p:grpSpPr>
            <p:sp>
              <p:nvSpPr>
                <p:cNvPr id="98" name="TextBox 97"/>
                <p:cNvSpPr txBox="1"/>
                <p:nvPr/>
              </p:nvSpPr>
              <p:spPr>
                <a:xfrm>
                  <a:off x="3472775" y="6306768"/>
                  <a:ext cx="456387" cy="276999"/>
                </a:xfrm>
                <a:prstGeom prst="rect">
                  <a:avLst/>
                </a:prstGeom>
                <a:noFill/>
              </p:spPr>
              <p:txBody>
                <a:bodyPr wrap="square" rtlCol="0">
                  <a:spAutoFit/>
                </a:bodyPr>
                <a:lstStyle/>
                <a:p>
                  <a:r>
                    <a:rPr lang="en-US" sz="1200" b="1" dirty="0"/>
                    <a:t>0</a:t>
                  </a:r>
                </a:p>
              </p:txBody>
            </p:sp>
            <p:sp>
              <p:nvSpPr>
                <p:cNvPr id="103" name="TextBox 102"/>
                <p:cNvSpPr txBox="1"/>
                <p:nvPr/>
              </p:nvSpPr>
              <p:spPr>
                <a:xfrm>
                  <a:off x="3835127" y="6302034"/>
                  <a:ext cx="456387" cy="276999"/>
                </a:xfrm>
                <a:prstGeom prst="rect">
                  <a:avLst/>
                </a:prstGeom>
                <a:noFill/>
              </p:spPr>
              <p:txBody>
                <a:bodyPr wrap="square" rtlCol="0">
                  <a:spAutoFit/>
                </a:bodyPr>
                <a:lstStyle/>
                <a:p>
                  <a:r>
                    <a:rPr lang="en-US" sz="1200" b="1" dirty="0"/>
                    <a:t>20</a:t>
                  </a:r>
                </a:p>
              </p:txBody>
            </p:sp>
            <p:sp>
              <p:nvSpPr>
                <p:cNvPr id="104" name="TextBox 103"/>
                <p:cNvSpPr txBox="1"/>
                <p:nvPr/>
              </p:nvSpPr>
              <p:spPr>
                <a:xfrm>
                  <a:off x="2963695" y="6304334"/>
                  <a:ext cx="456387" cy="276999"/>
                </a:xfrm>
                <a:prstGeom prst="rect">
                  <a:avLst/>
                </a:prstGeom>
                <a:noFill/>
              </p:spPr>
              <p:txBody>
                <a:bodyPr wrap="square" rtlCol="0">
                  <a:spAutoFit/>
                </a:bodyPr>
                <a:lstStyle/>
                <a:p>
                  <a:r>
                    <a:rPr lang="en-US" sz="1200" b="1" dirty="0"/>
                    <a:t>-20</a:t>
                  </a:r>
                </a:p>
              </p:txBody>
            </p:sp>
            <p:sp>
              <p:nvSpPr>
                <p:cNvPr id="105" name="TextBox 104"/>
                <p:cNvSpPr txBox="1"/>
                <p:nvPr/>
              </p:nvSpPr>
              <p:spPr>
                <a:xfrm>
                  <a:off x="2225190" y="6283426"/>
                  <a:ext cx="456387" cy="276999"/>
                </a:xfrm>
                <a:prstGeom prst="rect">
                  <a:avLst/>
                </a:prstGeom>
                <a:noFill/>
              </p:spPr>
              <p:txBody>
                <a:bodyPr wrap="square" rtlCol="0">
                  <a:spAutoFit/>
                </a:bodyPr>
                <a:lstStyle/>
                <a:p>
                  <a:r>
                    <a:rPr lang="en-US" sz="1200" b="1" dirty="0"/>
                    <a:t>-60</a:t>
                  </a:r>
                </a:p>
              </p:txBody>
            </p:sp>
            <p:sp>
              <p:nvSpPr>
                <p:cNvPr id="106" name="TextBox 105"/>
                <p:cNvSpPr txBox="1"/>
                <p:nvPr/>
              </p:nvSpPr>
              <p:spPr>
                <a:xfrm>
                  <a:off x="1323345" y="6284999"/>
                  <a:ext cx="650140" cy="276999"/>
                </a:xfrm>
                <a:prstGeom prst="rect">
                  <a:avLst/>
                </a:prstGeom>
                <a:noFill/>
              </p:spPr>
              <p:txBody>
                <a:bodyPr wrap="square" rtlCol="0">
                  <a:spAutoFit/>
                </a:bodyPr>
                <a:lstStyle/>
                <a:p>
                  <a:r>
                    <a:rPr lang="en-US" sz="1200" b="1" dirty="0"/>
                    <a:t>-100</a:t>
                  </a:r>
                </a:p>
              </p:txBody>
            </p:sp>
            <p:sp>
              <p:nvSpPr>
                <p:cNvPr id="107" name="TextBox 106"/>
                <p:cNvSpPr txBox="1"/>
                <p:nvPr/>
              </p:nvSpPr>
              <p:spPr>
                <a:xfrm>
                  <a:off x="4163026" y="6293801"/>
                  <a:ext cx="456387" cy="276999"/>
                </a:xfrm>
                <a:prstGeom prst="rect">
                  <a:avLst/>
                </a:prstGeom>
                <a:noFill/>
              </p:spPr>
              <p:txBody>
                <a:bodyPr wrap="square" rtlCol="0">
                  <a:spAutoFit/>
                </a:bodyPr>
                <a:lstStyle/>
                <a:p>
                  <a:r>
                    <a:rPr lang="en-US" sz="1200" b="1" dirty="0"/>
                    <a:t>40</a:t>
                  </a:r>
                </a:p>
              </p:txBody>
            </p:sp>
            <p:sp>
              <p:nvSpPr>
                <p:cNvPr id="108" name="TextBox 107"/>
                <p:cNvSpPr txBox="1"/>
                <p:nvPr/>
              </p:nvSpPr>
              <p:spPr>
                <a:xfrm>
                  <a:off x="5025244" y="6247273"/>
                  <a:ext cx="1582633" cy="276999"/>
                </a:xfrm>
                <a:prstGeom prst="rect">
                  <a:avLst/>
                </a:prstGeom>
                <a:noFill/>
              </p:spPr>
              <p:txBody>
                <a:bodyPr wrap="square" rtlCol="0">
                  <a:spAutoFit/>
                </a:bodyPr>
                <a:lstStyle/>
                <a:p>
                  <a:r>
                    <a:rPr lang="en-US" sz="1200" b="1" dirty="0"/>
                    <a:t>Temperature (</a:t>
                  </a:r>
                  <a:r>
                    <a:rPr lang="en-US" sz="1200" b="1" baseline="30000" dirty="0" err="1"/>
                    <a:t>o</a:t>
                  </a:r>
                  <a:r>
                    <a:rPr lang="en-US" sz="1200" b="1" dirty="0" err="1"/>
                    <a:t>C</a:t>
                  </a:r>
                  <a:r>
                    <a:rPr lang="en-US" sz="1200" b="1" dirty="0"/>
                    <a:t>)</a:t>
                  </a:r>
                </a:p>
              </p:txBody>
            </p:sp>
            <p:sp>
              <p:nvSpPr>
                <p:cNvPr id="109" name="TextBox 108"/>
                <p:cNvSpPr txBox="1"/>
                <p:nvPr/>
              </p:nvSpPr>
              <p:spPr>
                <a:xfrm rot="18890087">
                  <a:off x="116878" y="5107921"/>
                  <a:ext cx="1141377" cy="276999"/>
                </a:xfrm>
                <a:prstGeom prst="rect">
                  <a:avLst/>
                </a:prstGeom>
                <a:noFill/>
              </p:spPr>
              <p:txBody>
                <a:bodyPr wrap="square" rtlCol="0">
                  <a:spAutoFit/>
                </a:bodyPr>
                <a:lstStyle/>
                <a:p>
                  <a:r>
                    <a:rPr lang="en-US" sz="1200" dirty="0"/>
                    <a:t>Troposphere</a:t>
                  </a:r>
                </a:p>
              </p:txBody>
            </p:sp>
            <p:grpSp>
              <p:nvGrpSpPr>
                <p:cNvPr id="110" name="Group 109"/>
                <p:cNvGrpSpPr/>
                <p:nvPr/>
              </p:nvGrpSpPr>
              <p:grpSpPr>
                <a:xfrm>
                  <a:off x="612844" y="1718736"/>
                  <a:ext cx="4844373" cy="4594503"/>
                  <a:chOff x="612844" y="1718736"/>
                  <a:chExt cx="4844373" cy="4594503"/>
                </a:xfrm>
              </p:grpSpPr>
              <p:pic>
                <p:nvPicPr>
                  <p:cNvPr id="114" name="Picture 6" descr="https://s-media-cache-ak0.pinimg.com/736x/1d/e4/e4/1de4e46a0289720ac9895351338b453a.jpg"/>
                  <p:cNvPicPr>
                    <a:picLocks noChangeAspect="1" noChangeArrowheads="1"/>
                  </p:cNvPicPr>
                  <p:nvPr/>
                </p:nvPicPr>
                <p:blipFill rotWithShape="1">
                  <a:blip r:embed="rId4">
                    <a:extLst>
                      <a:ext uri="{28A0092B-C50C-407E-A947-70E740481C1C}">
                        <a14:useLocalDpi xmlns:a14="http://schemas.microsoft.com/office/drawing/2010/main" val="0"/>
                      </a:ext>
                    </a:extLst>
                  </a:blip>
                  <a:srcRect l="3768" t="34486" r="6583" b="46564"/>
                  <a:stretch/>
                </p:blipFill>
                <p:spPr bwMode="auto">
                  <a:xfrm>
                    <a:off x="1399784" y="5747649"/>
                    <a:ext cx="2169268" cy="45209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5" name="Group 114"/>
                  <p:cNvGrpSpPr/>
                  <p:nvPr/>
                </p:nvGrpSpPr>
                <p:grpSpPr>
                  <a:xfrm>
                    <a:off x="881976" y="1916347"/>
                    <a:ext cx="4351505" cy="4319081"/>
                    <a:chOff x="881976" y="1916347"/>
                    <a:chExt cx="4351505" cy="4319081"/>
                  </a:xfrm>
                </p:grpSpPr>
                <p:grpSp>
                  <p:nvGrpSpPr>
                    <p:cNvPr id="125" name="Group 124"/>
                    <p:cNvGrpSpPr/>
                    <p:nvPr/>
                  </p:nvGrpSpPr>
                  <p:grpSpPr>
                    <a:xfrm>
                      <a:off x="1301883" y="1916347"/>
                      <a:ext cx="3931598" cy="4319081"/>
                      <a:chOff x="1301883" y="1916347"/>
                      <a:chExt cx="3931598" cy="4319081"/>
                    </a:xfrm>
                  </p:grpSpPr>
                  <p:cxnSp>
                    <p:nvCxnSpPr>
                      <p:cNvPr id="140" name="Straight Connector 139"/>
                      <p:cNvCxnSpPr/>
                      <p:nvPr/>
                    </p:nvCxnSpPr>
                    <p:spPr>
                      <a:xfrm>
                        <a:off x="1391055" y="1916347"/>
                        <a:ext cx="0" cy="4319081"/>
                      </a:xfrm>
                      <a:prstGeom prst="line">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1391055" y="6215971"/>
                        <a:ext cx="3842426"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303506" y="57393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1308370" y="532751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305126" y="498380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1301883" y="480546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308368" y="464657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1305126" y="45168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301883" y="42120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308368" y="38878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305126" y="3680295"/>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1305126" y="355059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301883" y="3430618"/>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308368" y="31744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08366" y="28696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305119" y="2506491"/>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26" name="TextBox 125"/>
                    <p:cNvSpPr txBox="1"/>
                    <p:nvPr/>
                  </p:nvSpPr>
                  <p:spPr>
                    <a:xfrm>
                      <a:off x="1057882" y="5585430"/>
                      <a:ext cx="220494" cy="276999"/>
                    </a:xfrm>
                    <a:prstGeom prst="rect">
                      <a:avLst/>
                    </a:prstGeom>
                    <a:noFill/>
                  </p:spPr>
                  <p:txBody>
                    <a:bodyPr wrap="square" rtlCol="0">
                      <a:spAutoFit/>
                    </a:bodyPr>
                    <a:lstStyle/>
                    <a:p>
                      <a:r>
                        <a:rPr lang="en-US" sz="1200" b="1" dirty="0"/>
                        <a:t>1</a:t>
                      </a:r>
                    </a:p>
                  </p:txBody>
                </p:sp>
                <p:sp>
                  <p:nvSpPr>
                    <p:cNvPr id="127" name="TextBox 126"/>
                    <p:cNvSpPr txBox="1"/>
                    <p:nvPr/>
                  </p:nvSpPr>
                  <p:spPr>
                    <a:xfrm>
                      <a:off x="1048154" y="5199830"/>
                      <a:ext cx="220494" cy="276999"/>
                    </a:xfrm>
                    <a:prstGeom prst="rect">
                      <a:avLst/>
                    </a:prstGeom>
                    <a:noFill/>
                  </p:spPr>
                  <p:txBody>
                    <a:bodyPr wrap="square" rtlCol="0">
                      <a:spAutoFit/>
                    </a:bodyPr>
                    <a:lstStyle/>
                    <a:p>
                      <a:r>
                        <a:rPr lang="en-US" sz="1200" b="1" dirty="0"/>
                        <a:t>2</a:t>
                      </a:r>
                    </a:p>
                  </p:txBody>
                </p:sp>
                <p:sp>
                  <p:nvSpPr>
                    <p:cNvPr id="128" name="TextBox 127"/>
                    <p:cNvSpPr txBox="1"/>
                    <p:nvPr/>
                  </p:nvSpPr>
                  <p:spPr>
                    <a:xfrm>
                      <a:off x="1058692" y="4845304"/>
                      <a:ext cx="220494" cy="276999"/>
                    </a:xfrm>
                    <a:prstGeom prst="rect">
                      <a:avLst/>
                    </a:prstGeom>
                    <a:noFill/>
                  </p:spPr>
                  <p:txBody>
                    <a:bodyPr wrap="square" rtlCol="0">
                      <a:spAutoFit/>
                    </a:bodyPr>
                    <a:lstStyle/>
                    <a:p>
                      <a:r>
                        <a:rPr lang="en-US" sz="1200" b="1" dirty="0"/>
                        <a:t>4</a:t>
                      </a:r>
                    </a:p>
                  </p:txBody>
                </p:sp>
                <p:sp>
                  <p:nvSpPr>
                    <p:cNvPr id="129" name="TextBox 128"/>
                    <p:cNvSpPr txBox="1"/>
                    <p:nvPr/>
                  </p:nvSpPr>
                  <p:spPr>
                    <a:xfrm>
                      <a:off x="1065177" y="4676690"/>
                      <a:ext cx="220494" cy="276999"/>
                    </a:xfrm>
                    <a:prstGeom prst="rect">
                      <a:avLst/>
                    </a:prstGeom>
                    <a:noFill/>
                  </p:spPr>
                  <p:txBody>
                    <a:bodyPr wrap="square" rtlCol="0">
                      <a:spAutoFit/>
                    </a:bodyPr>
                    <a:lstStyle/>
                    <a:p>
                      <a:r>
                        <a:rPr lang="en-US" sz="1200" b="1" dirty="0"/>
                        <a:t>6</a:t>
                      </a:r>
                    </a:p>
                  </p:txBody>
                </p:sp>
                <p:sp>
                  <p:nvSpPr>
                    <p:cNvPr id="130" name="TextBox 129"/>
                    <p:cNvSpPr txBox="1"/>
                    <p:nvPr/>
                  </p:nvSpPr>
                  <p:spPr>
                    <a:xfrm>
                      <a:off x="1065177" y="4520118"/>
                      <a:ext cx="220494" cy="276999"/>
                    </a:xfrm>
                    <a:prstGeom prst="rect">
                      <a:avLst/>
                    </a:prstGeom>
                    <a:noFill/>
                  </p:spPr>
                  <p:txBody>
                    <a:bodyPr wrap="square" rtlCol="0">
                      <a:spAutoFit/>
                    </a:bodyPr>
                    <a:lstStyle/>
                    <a:p>
                      <a:r>
                        <a:rPr lang="en-US" sz="1200" b="1" dirty="0"/>
                        <a:t>8</a:t>
                      </a:r>
                    </a:p>
                  </p:txBody>
                </p:sp>
                <p:sp>
                  <p:nvSpPr>
                    <p:cNvPr id="131" name="TextBox 130"/>
                    <p:cNvSpPr txBox="1"/>
                    <p:nvPr/>
                  </p:nvSpPr>
                  <p:spPr>
                    <a:xfrm>
                      <a:off x="993842" y="4354296"/>
                      <a:ext cx="390726" cy="276999"/>
                    </a:xfrm>
                    <a:prstGeom prst="rect">
                      <a:avLst/>
                    </a:prstGeom>
                    <a:noFill/>
                  </p:spPr>
                  <p:txBody>
                    <a:bodyPr wrap="square" rtlCol="0">
                      <a:spAutoFit/>
                    </a:bodyPr>
                    <a:lstStyle/>
                    <a:p>
                      <a:r>
                        <a:rPr lang="en-US" sz="1200" b="1" dirty="0"/>
                        <a:t>10</a:t>
                      </a:r>
                    </a:p>
                  </p:txBody>
                </p:sp>
                <p:sp>
                  <p:nvSpPr>
                    <p:cNvPr id="132" name="TextBox 131"/>
                    <p:cNvSpPr txBox="1"/>
                    <p:nvPr/>
                  </p:nvSpPr>
                  <p:spPr>
                    <a:xfrm>
                      <a:off x="991406" y="4059224"/>
                      <a:ext cx="390726" cy="276999"/>
                    </a:xfrm>
                    <a:prstGeom prst="rect">
                      <a:avLst/>
                    </a:prstGeom>
                    <a:noFill/>
                  </p:spPr>
                  <p:txBody>
                    <a:bodyPr wrap="square" rtlCol="0">
                      <a:spAutoFit/>
                    </a:bodyPr>
                    <a:lstStyle/>
                    <a:p>
                      <a:r>
                        <a:rPr lang="en-US" sz="1200" b="1" dirty="0"/>
                        <a:t>20</a:t>
                      </a:r>
                    </a:p>
                  </p:txBody>
                </p:sp>
                <p:sp>
                  <p:nvSpPr>
                    <p:cNvPr id="133" name="TextBox 132"/>
                    <p:cNvSpPr txBox="1"/>
                    <p:nvPr/>
                  </p:nvSpPr>
                  <p:spPr>
                    <a:xfrm>
                      <a:off x="988978" y="3767845"/>
                      <a:ext cx="390726" cy="276999"/>
                    </a:xfrm>
                    <a:prstGeom prst="rect">
                      <a:avLst/>
                    </a:prstGeom>
                    <a:noFill/>
                  </p:spPr>
                  <p:txBody>
                    <a:bodyPr wrap="square" rtlCol="0">
                      <a:spAutoFit/>
                    </a:bodyPr>
                    <a:lstStyle/>
                    <a:p>
                      <a:r>
                        <a:rPr lang="en-US" sz="1200" b="1" dirty="0"/>
                        <a:t>40</a:t>
                      </a:r>
                    </a:p>
                  </p:txBody>
                </p:sp>
                <p:sp>
                  <p:nvSpPr>
                    <p:cNvPr id="134" name="TextBox 133"/>
                    <p:cNvSpPr txBox="1"/>
                    <p:nvPr/>
                  </p:nvSpPr>
                  <p:spPr>
                    <a:xfrm>
                      <a:off x="989789" y="3564491"/>
                      <a:ext cx="390726" cy="276999"/>
                    </a:xfrm>
                    <a:prstGeom prst="rect">
                      <a:avLst/>
                    </a:prstGeom>
                    <a:noFill/>
                  </p:spPr>
                  <p:txBody>
                    <a:bodyPr wrap="square" rtlCol="0">
                      <a:spAutoFit/>
                    </a:bodyPr>
                    <a:lstStyle/>
                    <a:p>
                      <a:r>
                        <a:rPr lang="en-US" sz="1200" b="1" dirty="0"/>
                        <a:t>60</a:t>
                      </a:r>
                    </a:p>
                  </p:txBody>
                </p:sp>
                <p:sp>
                  <p:nvSpPr>
                    <p:cNvPr id="135" name="TextBox 134"/>
                    <p:cNvSpPr txBox="1"/>
                    <p:nvPr/>
                  </p:nvSpPr>
                  <p:spPr>
                    <a:xfrm>
                      <a:off x="989789" y="3417198"/>
                      <a:ext cx="390726" cy="276999"/>
                    </a:xfrm>
                    <a:prstGeom prst="rect">
                      <a:avLst/>
                    </a:prstGeom>
                    <a:noFill/>
                  </p:spPr>
                  <p:txBody>
                    <a:bodyPr wrap="square" rtlCol="0">
                      <a:spAutoFit/>
                    </a:bodyPr>
                    <a:lstStyle/>
                    <a:p>
                      <a:r>
                        <a:rPr lang="en-US" sz="1200" b="1" dirty="0"/>
                        <a:t>80</a:t>
                      </a:r>
                    </a:p>
                  </p:txBody>
                </p:sp>
                <p:sp>
                  <p:nvSpPr>
                    <p:cNvPr id="136" name="TextBox 135"/>
                    <p:cNvSpPr txBox="1"/>
                    <p:nvPr/>
                  </p:nvSpPr>
                  <p:spPr>
                    <a:xfrm>
                      <a:off x="907105" y="3281011"/>
                      <a:ext cx="456387" cy="276999"/>
                    </a:xfrm>
                    <a:prstGeom prst="rect">
                      <a:avLst/>
                    </a:prstGeom>
                    <a:noFill/>
                  </p:spPr>
                  <p:txBody>
                    <a:bodyPr wrap="square" rtlCol="0">
                      <a:spAutoFit/>
                    </a:bodyPr>
                    <a:lstStyle/>
                    <a:p>
                      <a:r>
                        <a:rPr lang="en-US" sz="1200" b="1" dirty="0"/>
                        <a:t>100</a:t>
                      </a:r>
                    </a:p>
                  </p:txBody>
                </p:sp>
                <p:sp>
                  <p:nvSpPr>
                    <p:cNvPr id="137" name="TextBox 136"/>
                    <p:cNvSpPr txBox="1"/>
                    <p:nvPr/>
                  </p:nvSpPr>
                  <p:spPr>
                    <a:xfrm>
                      <a:off x="913592" y="3035480"/>
                      <a:ext cx="456387" cy="276999"/>
                    </a:xfrm>
                    <a:prstGeom prst="rect">
                      <a:avLst/>
                    </a:prstGeom>
                    <a:noFill/>
                  </p:spPr>
                  <p:txBody>
                    <a:bodyPr wrap="square" rtlCol="0">
                      <a:spAutoFit/>
                    </a:bodyPr>
                    <a:lstStyle/>
                    <a:p>
                      <a:r>
                        <a:rPr lang="en-US" sz="1200" b="1" dirty="0"/>
                        <a:t>200</a:t>
                      </a:r>
                    </a:p>
                  </p:txBody>
                </p:sp>
                <p:sp>
                  <p:nvSpPr>
                    <p:cNvPr id="138" name="TextBox 137"/>
                    <p:cNvSpPr txBox="1"/>
                    <p:nvPr/>
                  </p:nvSpPr>
                  <p:spPr>
                    <a:xfrm>
                      <a:off x="905481" y="2722359"/>
                      <a:ext cx="456387" cy="276999"/>
                    </a:xfrm>
                    <a:prstGeom prst="rect">
                      <a:avLst/>
                    </a:prstGeom>
                    <a:noFill/>
                  </p:spPr>
                  <p:txBody>
                    <a:bodyPr wrap="square" rtlCol="0">
                      <a:spAutoFit/>
                    </a:bodyPr>
                    <a:lstStyle/>
                    <a:p>
                      <a:r>
                        <a:rPr lang="en-US" sz="1200" b="1" dirty="0"/>
                        <a:t>400</a:t>
                      </a:r>
                    </a:p>
                  </p:txBody>
                </p:sp>
                <p:sp>
                  <p:nvSpPr>
                    <p:cNvPr id="139" name="TextBox 138"/>
                    <p:cNvSpPr txBox="1"/>
                    <p:nvPr/>
                  </p:nvSpPr>
                  <p:spPr>
                    <a:xfrm>
                      <a:off x="881976" y="2392555"/>
                      <a:ext cx="456387" cy="276999"/>
                    </a:xfrm>
                    <a:prstGeom prst="rect">
                      <a:avLst/>
                    </a:prstGeom>
                    <a:noFill/>
                  </p:spPr>
                  <p:txBody>
                    <a:bodyPr wrap="square" rtlCol="0">
                      <a:spAutoFit/>
                    </a:bodyPr>
                    <a:lstStyle/>
                    <a:p>
                      <a:r>
                        <a:rPr lang="en-US" sz="1200" b="1" dirty="0"/>
                        <a:t>800</a:t>
                      </a:r>
                    </a:p>
                  </p:txBody>
                </p:sp>
              </p:grpSp>
              <p:cxnSp>
                <p:nvCxnSpPr>
                  <p:cNvPr id="116" name="Straight Connector 115"/>
                  <p:cNvCxnSpPr/>
                  <p:nvPr/>
                </p:nvCxnSpPr>
                <p:spPr>
                  <a:xfrm>
                    <a:off x="1386191" y="5585430"/>
                    <a:ext cx="4071026" cy="0"/>
                  </a:xfrm>
                  <a:prstGeom prst="line">
                    <a:avLst/>
                  </a:prstGeom>
                  <a:ln w="57150" cmpd="thinThick">
                    <a:prstDash val="sysDash"/>
                  </a:ln>
                </p:spPr>
                <p:style>
                  <a:lnRef idx="1">
                    <a:schemeClr val="accent1"/>
                  </a:lnRef>
                  <a:fillRef idx="0">
                    <a:schemeClr val="accent1"/>
                  </a:fillRef>
                  <a:effectRef idx="0">
                    <a:schemeClr val="accent1"/>
                  </a:effectRef>
                  <a:fontRef idx="minor">
                    <a:schemeClr val="tx1"/>
                  </a:fontRef>
                </p:style>
              </p:cxnSp>
              <p:sp>
                <p:nvSpPr>
                  <p:cNvPr id="117" name="Freeform 116"/>
                  <p:cNvSpPr/>
                  <p:nvPr/>
                </p:nvSpPr>
                <p:spPr>
                  <a:xfrm>
                    <a:off x="2135402" y="3092478"/>
                    <a:ext cx="2919553" cy="3142950"/>
                  </a:xfrm>
                  <a:custGeom>
                    <a:avLst/>
                    <a:gdLst>
                      <a:gd name="connsiteX0" fmla="*/ 1670738 w 2919553"/>
                      <a:gd name="connsiteY0" fmla="*/ 3084588 h 3084588"/>
                      <a:gd name="connsiteX1" fmla="*/ 1554007 w 2919553"/>
                      <a:gd name="connsiteY1" fmla="*/ 1936724 h 3084588"/>
                      <a:gd name="connsiteX2" fmla="*/ 464509 w 2919553"/>
                      <a:gd name="connsiteY2" fmla="*/ 1508707 h 3084588"/>
                      <a:gd name="connsiteX3" fmla="*/ 1456730 w 2919553"/>
                      <a:gd name="connsiteY3" fmla="*/ 798588 h 3084588"/>
                      <a:gd name="connsiteX4" fmla="*/ 17036 w 2919553"/>
                      <a:gd name="connsiteY4" fmla="*/ 419209 h 3084588"/>
                      <a:gd name="connsiteX5" fmla="*/ 2633777 w 2919553"/>
                      <a:gd name="connsiteY5" fmla="*/ 39831 h 3084588"/>
                      <a:gd name="connsiteX6" fmla="*/ 2731053 w 2919553"/>
                      <a:gd name="connsiteY6" fmla="*/ 30103 h 308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553" h="3084588">
                        <a:moveTo>
                          <a:pt x="1670738" y="3084588"/>
                        </a:moveTo>
                        <a:cubicBezTo>
                          <a:pt x="1712891" y="2641979"/>
                          <a:pt x="1755045" y="2199371"/>
                          <a:pt x="1554007" y="1936724"/>
                        </a:cubicBezTo>
                        <a:cubicBezTo>
                          <a:pt x="1352969" y="1674077"/>
                          <a:pt x="480722" y="1698396"/>
                          <a:pt x="464509" y="1508707"/>
                        </a:cubicBezTo>
                        <a:cubicBezTo>
                          <a:pt x="448296" y="1319018"/>
                          <a:pt x="1531309" y="980171"/>
                          <a:pt x="1456730" y="798588"/>
                        </a:cubicBezTo>
                        <a:cubicBezTo>
                          <a:pt x="1382151" y="617005"/>
                          <a:pt x="-179139" y="545669"/>
                          <a:pt x="17036" y="419209"/>
                        </a:cubicBezTo>
                        <a:cubicBezTo>
                          <a:pt x="213211" y="292749"/>
                          <a:pt x="2181441" y="104682"/>
                          <a:pt x="2633777" y="39831"/>
                        </a:cubicBezTo>
                        <a:cubicBezTo>
                          <a:pt x="3086113" y="-25020"/>
                          <a:pt x="2908583" y="2541"/>
                          <a:pt x="2731053" y="3010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3595178" y="6128426"/>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212557" y="6125180"/>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971314"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450557"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610735" y="6125178"/>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289084" y="6138142"/>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612844" y="1718736"/>
                    <a:ext cx="832522" cy="461665"/>
                  </a:xfrm>
                  <a:prstGeom prst="rect">
                    <a:avLst/>
                  </a:prstGeom>
                  <a:noFill/>
                </p:spPr>
                <p:txBody>
                  <a:bodyPr wrap="square" rtlCol="0">
                    <a:spAutoFit/>
                  </a:bodyPr>
                  <a:lstStyle/>
                  <a:p>
                    <a:r>
                      <a:rPr lang="en-US" sz="1200" b="1" dirty="0"/>
                      <a:t>Altitude (km)</a:t>
                    </a:r>
                  </a:p>
                </p:txBody>
              </p:sp>
            </p:grpSp>
            <p:sp>
              <p:nvSpPr>
                <p:cNvPr id="111" name="Freeform 110"/>
                <p:cNvSpPr/>
                <p:nvPr/>
              </p:nvSpPr>
              <p:spPr>
                <a:xfrm>
                  <a:off x="3207688" y="2052536"/>
                  <a:ext cx="482305" cy="4163438"/>
                </a:xfrm>
                <a:custGeom>
                  <a:avLst/>
                  <a:gdLst>
                    <a:gd name="connsiteX0" fmla="*/ 440184 w 482305"/>
                    <a:gd name="connsiteY0" fmla="*/ 4163438 h 4163438"/>
                    <a:gd name="connsiteX1" fmla="*/ 440184 w 482305"/>
                    <a:gd name="connsiteY1" fmla="*/ 3618690 h 4163438"/>
                    <a:gd name="connsiteX2" fmla="*/ 2440 w 482305"/>
                    <a:gd name="connsiteY2" fmla="*/ 3394953 h 4163438"/>
                    <a:gd name="connsiteX3" fmla="*/ 255359 w 482305"/>
                    <a:gd name="connsiteY3" fmla="*/ 3044758 h 4163438"/>
                    <a:gd name="connsiteX4" fmla="*/ 80261 w 482305"/>
                    <a:gd name="connsiteY4" fmla="*/ 2850204 h 4163438"/>
                    <a:gd name="connsiteX5" fmla="*/ 235903 w 482305"/>
                    <a:gd name="connsiteY5" fmla="*/ 2256817 h 4163438"/>
                    <a:gd name="connsiteX6" fmla="*/ 80261 w 482305"/>
                    <a:gd name="connsiteY6" fmla="*/ 1770434 h 4163438"/>
                    <a:gd name="connsiteX7" fmla="*/ 226176 w 482305"/>
                    <a:gd name="connsiteY7" fmla="*/ 885217 h 4163438"/>
                    <a:gd name="connsiteX8" fmla="*/ 138627 w 482305"/>
                    <a:gd name="connsiteY8" fmla="*/ 0 h 4163438"/>
                    <a:gd name="connsiteX9" fmla="*/ 138627 w 482305"/>
                    <a:gd name="connsiteY9" fmla="*/ 0 h 416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305" h="4163438">
                      <a:moveTo>
                        <a:pt x="440184" y="4163438"/>
                      </a:moveTo>
                      <a:cubicBezTo>
                        <a:pt x="476662" y="3955104"/>
                        <a:pt x="513141" y="3746771"/>
                        <a:pt x="440184" y="3618690"/>
                      </a:cubicBezTo>
                      <a:cubicBezTo>
                        <a:pt x="367227" y="3490609"/>
                        <a:pt x="33244" y="3490608"/>
                        <a:pt x="2440" y="3394953"/>
                      </a:cubicBezTo>
                      <a:cubicBezTo>
                        <a:pt x="-28364" y="3299298"/>
                        <a:pt x="242389" y="3135549"/>
                        <a:pt x="255359" y="3044758"/>
                      </a:cubicBezTo>
                      <a:cubicBezTo>
                        <a:pt x="268329" y="2953966"/>
                        <a:pt x="83504" y="2981527"/>
                        <a:pt x="80261" y="2850204"/>
                      </a:cubicBezTo>
                      <a:cubicBezTo>
                        <a:pt x="77018" y="2718881"/>
                        <a:pt x="235903" y="2436779"/>
                        <a:pt x="235903" y="2256817"/>
                      </a:cubicBezTo>
                      <a:cubicBezTo>
                        <a:pt x="235903" y="2076855"/>
                        <a:pt x="81882" y="1999034"/>
                        <a:pt x="80261" y="1770434"/>
                      </a:cubicBezTo>
                      <a:cubicBezTo>
                        <a:pt x="78640" y="1541834"/>
                        <a:pt x="216448" y="1180289"/>
                        <a:pt x="226176" y="885217"/>
                      </a:cubicBezTo>
                      <a:cubicBezTo>
                        <a:pt x="235904" y="590145"/>
                        <a:pt x="138627" y="0"/>
                        <a:pt x="138627" y="0"/>
                      </a:cubicBezTo>
                      <a:lnTo>
                        <a:pt x="138627" y="0"/>
                      </a:lnTo>
                    </a:path>
                  </a:pathLst>
                </a:custGeom>
                <a:noFill/>
                <a:ln w="381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p:cNvSpPr txBox="1"/>
                <p:nvPr/>
              </p:nvSpPr>
              <p:spPr>
                <a:xfrm>
                  <a:off x="5105006" y="2980497"/>
                  <a:ext cx="1472990" cy="307777"/>
                </a:xfrm>
                <a:prstGeom prst="rect">
                  <a:avLst/>
                </a:prstGeom>
                <a:noFill/>
              </p:spPr>
              <p:txBody>
                <a:bodyPr wrap="square" rtlCol="0">
                  <a:spAutoFit/>
                </a:bodyPr>
                <a:lstStyle/>
                <a:p>
                  <a:r>
                    <a:rPr lang="en-US" sz="1400" dirty="0"/>
                    <a:t>Temperature</a:t>
                  </a:r>
                </a:p>
              </p:txBody>
            </p:sp>
            <p:sp>
              <p:nvSpPr>
                <p:cNvPr id="113" name="TextBox 112"/>
                <p:cNvSpPr txBox="1"/>
                <p:nvPr/>
              </p:nvSpPr>
              <p:spPr>
                <a:xfrm>
                  <a:off x="1891942" y="1626402"/>
                  <a:ext cx="1494316" cy="738664"/>
                </a:xfrm>
                <a:prstGeom prst="rect">
                  <a:avLst/>
                </a:prstGeom>
                <a:noFill/>
              </p:spPr>
              <p:txBody>
                <a:bodyPr wrap="square" rtlCol="0">
                  <a:spAutoFit/>
                </a:bodyPr>
                <a:lstStyle/>
                <a:p>
                  <a:r>
                    <a:rPr lang="en-US" sz="1400" dirty="0">
                      <a:solidFill>
                        <a:srgbClr val="C00000"/>
                      </a:solidFill>
                    </a:rPr>
                    <a:t>Relative CH</a:t>
                  </a:r>
                  <a:r>
                    <a:rPr lang="en-US" sz="1400" baseline="-25000" dirty="0">
                      <a:solidFill>
                        <a:srgbClr val="C00000"/>
                      </a:solidFill>
                    </a:rPr>
                    <a:t>4 </a:t>
                  </a:r>
                  <a:r>
                    <a:rPr lang="en-US" sz="1400" dirty="0">
                      <a:solidFill>
                        <a:srgbClr val="C00000"/>
                      </a:solidFill>
                    </a:rPr>
                    <a:t>Volume Mixing Ratio</a:t>
                  </a:r>
                </a:p>
              </p:txBody>
            </p:sp>
          </p:grpSp>
        </p:grpSp>
      </p:grpSp>
      <p:sp>
        <p:nvSpPr>
          <p:cNvPr id="221" name="Left Arrow Callout 220"/>
          <p:cNvSpPr/>
          <p:nvPr/>
        </p:nvSpPr>
        <p:spPr>
          <a:xfrm>
            <a:off x="8315768" y="5106374"/>
            <a:ext cx="2448359" cy="758599"/>
          </a:xfrm>
          <a:prstGeom prst="leftArrowCallout">
            <a:avLst>
              <a:gd name="adj1" fmla="val 25000"/>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Planetary Boundary Layer (PBL)</a:t>
            </a:r>
          </a:p>
        </p:txBody>
      </p:sp>
      <p:pic>
        <p:nvPicPr>
          <p:cNvPr id="222" name="Shape 266"/>
          <p:cNvPicPr preferRelativeResize="0"/>
          <p:nvPr/>
        </p:nvPicPr>
        <p:blipFill>
          <a:blip r:embed="rId3">
            <a:alphaModFix/>
          </a:blip>
          <a:stretch>
            <a:fillRect/>
          </a:stretch>
        </p:blipFill>
        <p:spPr>
          <a:xfrm>
            <a:off x="6490778" y="1746151"/>
            <a:ext cx="1096083" cy="635491"/>
          </a:xfrm>
          <a:prstGeom prst="rect">
            <a:avLst/>
          </a:prstGeom>
          <a:noFill/>
          <a:ln>
            <a:noFill/>
          </a:ln>
        </p:spPr>
      </p:pic>
      <p:sp>
        <p:nvSpPr>
          <p:cNvPr id="2" name="Isosceles Triangle 1"/>
          <p:cNvSpPr/>
          <p:nvPr/>
        </p:nvSpPr>
        <p:spPr>
          <a:xfrm rot="960000">
            <a:off x="6241783" y="2383235"/>
            <a:ext cx="414510" cy="2044510"/>
          </a:xfrm>
          <a:prstGeom prst="triangle">
            <a:avLst/>
          </a:prstGeom>
          <a:gradFill flip="none" rotWithShape="1">
            <a:gsLst>
              <a:gs pos="0">
                <a:schemeClr val="accent3">
                  <a:satMod val="103000"/>
                  <a:lumMod val="102000"/>
                  <a:tint val="94000"/>
                  <a:alpha val="85000"/>
                </a:schemeClr>
              </a:gs>
              <a:gs pos="50000">
                <a:schemeClr val="accent3">
                  <a:satMod val="110000"/>
                  <a:lumMod val="100000"/>
                  <a:shade val="100000"/>
                  <a:alpha val="85000"/>
                </a:schemeClr>
              </a:gs>
              <a:gs pos="100000">
                <a:schemeClr val="accent3">
                  <a:lumMod val="99000"/>
                  <a:satMod val="120000"/>
                  <a:shade val="78000"/>
                  <a:alpha val="85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73" name="Shape 266"/>
          <p:cNvPicPr preferRelativeResize="0"/>
          <p:nvPr/>
        </p:nvPicPr>
        <p:blipFill>
          <a:blip r:embed="rId3">
            <a:alphaModFix/>
          </a:blip>
          <a:stretch>
            <a:fillRect/>
          </a:stretch>
        </p:blipFill>
        <p:spPr>
          <a:xfrm>
            <a:off x="6257342" y="1464526"/>
            <a:ext cx="1096083" cy="635491"/>
          </a:xfrm>
          <a:prstGeom prst="rect">
            <a:avLst/>
          </a:prstGeom>
          <a:noFill/>
          <a:ln>
            <a:noFill/>
          </a:ln>
        </p:spPr>
      </p:pic>
      <p:sp>
        <p:nvSpPr>
          <p:cNvPr id="76" name="Isosceles Triangle 75"/>
          <p:cNvSpPr/>
          <p:nvPr/>
        </p:nvSpPr>
        <p:spPr>
          <a:xfrm rot="828540">
            <a:off x="5961361" y="1922575"/>
            <a:ext cx="561534" cy="2685138"/>
          </a:xfrm>
          <a:prstGeom prst="triangle">
            <a:avLst/>
          </a:prstGeom>
          <a:gradFill flip="none" rotWithShape="1">
            <a:gsLst>
              <a:gs pos="0">
                <a:schemeClr val="accent3">
                  <a:satMod val="103000"/>
                  <a:lumMod val="102000"/>
                  <a:tint val="94000"/>
                  <a:alpha val="53000"/>
                </a:schemeClr>
              </a:gs>
              <a:gs pos="50000">
                <a:schemeClr val="accent3">
                  <a:satMod val="110000"/>
                  <a:lumMod val="100000"/>
                  <a:shade val="100000"/>
                  <a:alpha val="53000"/>
                </a:schemeClr>
              </a:gs>
              <a:gs pos="100000">
                <a:schemeClr val="accent3">
                  <a:lumMod val="99000"/>
                  <a:satMod val="120000"/>
                  <a:shade val="78000"/>
                  <a:alpha val="53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96314"/>
      </p:ext>
    </p:extLst>
  </p:cSld>
  <p:clrMapOvr>
    <a:masterClrMapping/>
  </p:clrMapOvr>
  <mc:AlternateContent xmlns:mc="http://schemas.openxmlformats.org/markup-compatibility/2006" xmlns:p14="http://schemas.microsoft.com/office/powerpoint/2010/main">
    <mc:Choice Requires="p14">
      <p:transition spd="slow" p14:dur="2000" advTm="741"/>
    </mc:Choice>
    <mc:Fallback xmlns="">
      <p:transition xmlns:p14="http://schemas.microsoft.com/office/powerpoint/2010/main" spd="slow" advTm="74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Atmospheric Methane</a:t>
            </a:r>
          </a:p>
        </p:txBody>
      </p:sp>
      <p:pic>
        <p:nvPicPr>
          <p:cNvPr id="82" name="Shape 266"/>
          <p:cNvPicPr preferRelativeResize="0"/>
          <p:nvPr/>
        </p:nvPicPr>
        <p:blipFill>
          <a:blip r:embed="rId3">
            <a:alphaModFix/>
          </a:blip>
          <a:stretch>
            <a:fillRect/>
          </a:stretch>
        </p:blipFill>
        <p:spPr>
          <a:xfrm>
            <a:off x="7019462" y="1428154"/>
            <a:ext cx="1096083" cy="635491"/>
          </a:xfrm>
          <a:prstGeom prst="rect">
            <a:avLst/>
          </a:prstGeom>
          <a:noFill/>
          <a:ln>
            <a:noFill/>
          </a:ln>
        </p:spPr>
      </p:pic>
      <p:sp>
        <p:nvSpPr>
          <p:cNvPr id="88" name="TextBox 87"/>
          <p:cNvSpPr txBox="1"/>
          <p:nvPr/>
        </p:nvSpPr>
        <p:spPr>
          <a:xfrm>
            <a:off x="8132556" y="1424365"/>
            <a:ext cx="803237" cy="276999"/>
          </a:xfrm>
          <a:prstGeom prst="rect">
            <a:avLst/>
          </a:prstGeom>
          <a:noFill/>
        </p:spPr>
        <p:txBody>
          <a:bodyPr wrap="square" rtlCol="0">
            <a:spAutoFit/>
          </a:bodyPr>
          <a:lstStyle/>
          <a:p>
            <a:r>
              <a:rPr lang="en-US" sz="1200" b="1" dirty="0"/>
              <a:t>TES</a:t>
            </a:r>
          </a:p>
        </p:txBody>
      </p:sp>
      <p:sp>
        <p:nvSpPr>
          <p:cNvPr id="89" name="TextBox 88"/>
          <p:cNvSpPr txBox="1"/>
          <p:nvPr/>
        </p:nvSpPr>
        <p:spPr>
          <a:xfrm>
            <a:off x="8096815" y="1702204"/>
            <a:ext cx="1294611" cy="276999"/>
          </a:xfrm>
          <a:prstGeom prst="rect">
            <a:avLst/>
          </a:prstGeom>
          <a:noFill/>
        </p:spPr>
        <p:txBody>
          <a:bodyPr wrap="square" rtlCol="0">
            <a:spAutoFit/>
          </a:bodyPr>
          <a:lstStyle/>
          <a:p>
            <a:r>
              <a:rPr lang="en-US" sz="1200" b="1" dirty="0"/>
              <a:t>SCHIAMACHY</a:t>
            </a:r>
          </a:p>
        </p:txBody>
      </p:sp>
      <p:sp>
        <p:nvSpPr>
          <p:cNvPr id="90" name="TextBox 89"/>
          <p:cNvSpPr txBox="1"/>
          <p:nvPr/>
        </p:nvSpPr>
        <p:spPr>
          <a:xfrm>
            <a:off x="8081136" y="2000122"/>
            <a:ext cx="803237" cy="276999"/>
          </a:xfrm>
          <a:prstGeom prst="rect">
            <a:avLst/>
          </a:prstGeom>
          <a:noFill/>
        </p:spPr>
        <p:txBody>
          <a:bodyPr wrap="square" rtlCol="0">
            <a:spAutoFit/>
          </a:bodyPr>
          <a:lstStyle/>
          <a:p>
            <a:r>
              <a:rPr lang="en-US" sz="1200" b="1" dirty="0"/>
              <a:t>AIRS</a:t>
            </a:r>
          </a:p>
        </p:txBody>
      </p:sp>
      <p:grpSp>
        <p:nvGrpSpPr>
          <p:cNvPr id="79" name="Group 78"/>
          <p:cNvGrpSpPr/>
          <p:nvPr/>
        </p:nvGrpSpPr>
        <p:grpSpPr>
          <a:xfrm>
            <a:off x="3056416" y="1548581"/>
            <a:ext cx="6207112" cy="4957365"/>
            <a:chOff x="400765" y="1626402"/>
            <a:chExt cx="6207112" cy="4957365"/>
          </a:xfrm>
        </p:grpSpPr>
        <p:sp>
          <p:nvSpPr>
            <p:cNvPr id="91" name="TextBox 90"/>
            <p:cNvSpPr txBox="1"/>
            <p:nvPr/>
          </p:nvSpPr>
          <p:spPr>
            <a:xfrm rot="18652296">
              <a:off x="-87010" y="3106381"/>
              <a:ext cx="1252549" cy="276999"/>
            </a:xfrm>
            <a:prstGeom prst="rect">
              <a:avLst/>
            </a:prstGeom>
            <a:noFill/>
          </p:spPr>
          <p:txBody>
            <a:bodyPr wrap="square" rtlCol="0">
              <a:spAutoFit/>
            </a:bodyPr>
            <a:lstStyle/>
            <a:p>
              <a:r>
                <a:rPr lang="en-US" sz="1200" dirty="0"/>
                <a:t>Thermosphere</a:t>
              </a:r>
            </a:p>
          </p:txBody>
        </p:sp>
        <p:grpSp>
          <p:nvGrpSpPr>
            <p:cNvPr id="92" name="Group 91"/>
            <p:cNvGrpSpPr/>
            <p:nvPr/>
          </p:nvGrpSpPr>
          <p:grpSpPr>
            <a:xfrm>
              <a:off x="422273" y="1626402"/>
              <a:ext cx="6185604" cy="4957365"/>
              <a:chOff x="422273" y="1626402"/>
              <a:chExt cx="6185604" cy="4957365"/>
            </a:xfrm>
          </p:grpSpPr>
          <p:grpSp>
            <p:nvGrpSpPr>
              <p:cNvPr id="93" name="Group 92"/>
              <p:cNvGrpSpPr/>
              <p:nvPr/>
            </p:nvGrpSpPr>
            <p:grpSpPr>
              <a:xfrm>
                <a:off x="422273" y="2119901"/>
                <a:ext cx="311013" cy="2656320"/>
                <a:chOff x="422273" y="2119901"/>
                <a:chExt cx="311013" cy="2656320"/>
              </a:xfrm>
            </p:grpSpPr>
            <p:sp>
              <p:nvSpPr>
                <p:cNvPr id="156" name="TextBox 155"/>
                <p:cNvSpPr txBox="1"/>
                <p:nvPr/>
              </p:nvSpPr>
              <p:spPr>
                <a:xfrm rot="18628200">
                  <a:off x="24098" y="4067033"/>
                  <a:ext cx="1141377" cy="276999"/>
                </a:xfrm>
                <a:prstGeom prst="rect">
                  <a:avLst/>
                </a:prstGeom>
                <a:noFill/>
              </p:spPr>
              <p:txBody>
                <a:bodyPr wrap="square" rtlCol="0">
                  <a:spAutoFit/>
                </a:bodyPr>
                <a:lstStyle/>
                <a:p>
                  <a:r>
                    <a:rPr lang="en-US" sz="1200" dirty="0"/>
                    <a:t>Stratosphere</a:t>
                  </a:r>
                </a:p>
              </p:txBody>
            </p:sp>
            <p:sp>
              <p:nvSpPr>
                <p:cNvPr id="157" name="TextBox 156"/>
                <p:cNvSpPr txBox="1"/>
                <p:nvPr/>
              </p:nvSpPr>
              <p:spPr>
                <a:xfrm rot="18652296">
                  <a:off x="-6440" y="3526669"/>
                  <a:ext cx="1141377" cy="276999"/>
                </a:xfrm>
                <a:prstGeom prst="rect">
                  <a:avLst/>
                </a:prstGeom>
                <a:noFill/>
              </p:spPr>
              <p:txBody>
                <a:bodyPr wrap="square" rtlCol="0">
                  <a:spAutoFit/>
                </a:bodyPr>
                <a:lstStyle/>
                <a:p>
                  <a:r>
                    <a:rPr lang="en-US" sz="1200" dirty="0"/>
                    <a:t>Mesosphere</a:t>
                  </a:r>
                </a:p>
              </p:txBody>
            </p:sp>
            <p:sp>
              <p:nvSpPr>
                <p:cNvPr id="158" name="TextBox 157"/>
                <p:cNvSpPr txBox="1"/>
                <p:nvPr/>
              </p:nvSpPr>
              <p:spPr>
                <a:xfrm rot="18652296">
                  <a:off x="-9916" y="2552090"/>
                  <a:ext cx="1141377" cy="276999"/>
                </a:xfrm>
                <a:prstGeom prst="rect">
                  <a:avLst/>
                </a:prstGeom>
                <a:noFill/>
              </p:spPr>
              <p:txBody>
                <a:bodyPr wrap="square" rtlCol="0">
                  <a:spAutoFit/>
                </a:bodyPr>
                <a:lstStyle/>
                <a:p>
                  <a:r>
                    <a:rPr lang="en-US" sz="1200" dirty="0"/>
                    <a:t>Exosphere</a:t>
                  </a:r>
                </a:p>
              </p:txBody>
            </p:sp>
          </p:grpSp>
          <p:grpSp>
            <p:nvGrpSpPr>
              <p:cNvPr id="97" name="Group 96"/>
              <p:cNvGrpSpPr/>
              <p:nvPr/>
            </p:nvGrpSpPr>
            <p:grpSpPr>
              <a:xfrm>
                <a:off x="549067" y="1626402"/>
                <a:ext cx="6058810" cy="4957365"/>
                <a:chOff x="549067" y="1626402"/>
                <a:chExt cx="6058810" cy="4957365"/>
              </a:xfrm>
            </p:grpSpPr>
            <p:sp>
              <p:nvSpPr>
                <p:cNvPr id="98" name="TextBox 97"/>
                <p:cNvSpPr txBox="1"/>
                <p:nvPr/>
              </p:nvSpPr>
              <p:spPr>
                <a:xfrm>
                  <a:off x="3472775" y="6306768"/>
                  <a:ext cx="456387" cy="276999"/>
                </a:xfrm>
                <a:prstGeom prst="rect">
                  <a:avLst/>
                </a:prstGeom>
                <a:noFill/>
              </p:spPr>
              <p:txBody>
                <a:bodyPr wrap="square" rtlCol="0">
                  <a:spAutoFit/>
                </a:bodyPr>
                <a:lstStyle/>
                <a:p>
                  <a:r>
                    <a:rPr lang="en-US" sz="1200" b="1" dirty="0"/>
                    <a:t>0</a:t>
                  </a:r>
                </a:p>
              </p:txBody>
            </p:sp>
            <p:sp>
              <p:nvSpPr>
                <p:cNvPr id="103" name="TextBox 102"/>
                <p:cNvSpPr txBox="1"/>
                <p:nvPr/>
              </p:nvSpPr>
              <p:spPr>
                <a:xfrm>
                  <a:off x="3835127" y="6302034"/>
                  <a:ext cx="456387" cy="276999"/>
                </a:xfrm>
                <a:prstGeom prst="rect">
                  <a:avLst/>
                </a:prstGeom>
                <a:noFill/>
              </p:spPr>
              <p:txBody>
                <a:bodyPr wrap="square" rtlCol="0">
                  <a:spAutoFit/>
                </a:bodyPr>
                <a:lstStyle/>
                <a:p>
                  <a:r>
                    <a:rPr lang="en-US" sz="1200" b="1" dirty="0"/>
                    <a:t>20</a:t>
                  </a:r>
                </a:p>
              </p:txBody>
            </p:sp>
            <p:sp>
              <p:nvSpPr>
                <p:cNvPr id="104" name="TextBox 103"/>
                <p:cNvSpPr txBox="1"/>
                <p:nvPr/>
              </p:nvSpPr>
              <p:spPr>
                <a:xfrm>
                  <a:off x="2963695" y="6304334"/>
                  <a:ext cx="456387" cy="276999"/>
                </a:xfrm>
                <a:prstGeom prst="rect">
                  <a:avLst/>
                </a:prstGeom>
                <a:noFill/>
              </p:spPr>
              <p:txBody>
                <a:bodyPr wrap="square" rtlCol="0">
                  <a:spAutoFit/>
                </a:bodyPr>
                <a:lstStyle/>
                <a:p>
                  <a:r>
                    <a:rPr lang="en-US" sz="1200" b="1" dirty="0"/>
                    <a:t>-20</a:t>
                  </a:r>
                </a:p>
              </p:txBody>
            </p:sp>
            <p:sp>
              <p:nvSpPr>
                <p:cNvPr id="105" name="TextBox 104"/>
                <p:cNvSpPr txBox="1"/>
                <p:nvPr/>
              </p:nvSpPr>
              <p:spPr>
                <a:xfrm>
                  <a:off x="2225190" y="6283426"/>
                  <a:ext cx="456387" cy="276999"/>
                </a:xfrm>
                <a:prstGeom prst="rect">
                  <a:avLst/>
                </a:prstGeom>
                <a:noFill/>
              </p:spPr>
              <p:txBody>
                <a:bodyPr wrap="square" rtlCol="0">
                  <a:spAutoFit/>
                </a:bodyPr>
                <a:lstStyle/>
                <a:p>
                  <a:r>
                    <a:rPr lang="en-US" sz="1200" b="1" dirty="0"/>
                    <a:t>-60</a:t>
                  </a:r>
                </a:p>
              </p:txBody>
            </p:sp>
            <p:sp>
              <p:nvSpPr>
                <p:cNvPr id="106" name="TextBox 105"/>
                <p:cNvSpPr txBox="1"/>
                <p:nvPr/>
              </p:nvSpPr>
              <p:spPr>
                <a:xfrm>
                  <a:off x="1323345" y="6284999"/>
                  <a:ext cx="650140" cy="276999"/>
                </a:xfrm>
                <a:prstGeom prst="rect">
                  <a:avLst/>
                </a:prstGeom>
                <a:noFill/>
              </p:spPr>
              <p:txBody>
                <a:bodyPr wrap="square" rtlCol="0">
                  <a:spAutoFit/>
                </a:bodyPr>
                <a:lstStyle/>
                <a:p>
                  <a:r>
                    <a:rPr lang="en-US" sz="1200" b="1" dirty="0"/>
                    <a:t>-100</a:t>
                  </a:r>
                </a:p>
              </p:txBody>
            </p:sp>
            <p:sp>
              <p:nvSpPr>
                <p:cNvPr id="107" name="TextBox 106"/>
                <p:cNvSpPr txBox="1"/>
                <p:nvPr/>
              </p:nvSpPr>
              <p:spPr>
                <a:xfrm>
                  <a:off x="4163026" y="6293801"/>
                  <a:ext cx="456387" cy="276999"/>
                </a:xfrm>
                <a:prstGeom prst="rect">
                  <a:avLst/>
                </a:prstGeom>
                <a:noFill/>
              </p:spPr>
              <p:txBody>
                <a:bodyPr wrap="square" rtlCol="0">
                  <a:spAutoFit/>
                </a:bodyPr>
                <a:lstStyle/>
                <a:p>
                  <a:r>
                    <a:rPr lang="en-US" sz="1200" b="1" dirty="0"/>
                    <a:t>40</a:t>
                  </a:r>
                </a:p>
              </p:txBody>
            </p:sp>
            <p:sp>
              <p:nvSpPr>
                <p:cNvPr id="108" name="TextBox 107"/>
                <p:cNvSpPr txBox="1"/>
                <p:nvPr/>
              </p:nvSpPr>
              <p:spPr>
                <a:xfrm>
                  <a:off x="5025244" y="6247273"/>
                  <a:ext cx="1582633" cy="276999"/>
                </a:xfrm>
                <a:prstGeom prst="rect">
                  <a:avLst/>
                </a:prstGeom>
                <a:noFill/>
              </p:spPr>
              <p:txBody>
                <a:bodyPr wrap="square" rtlCol="0">
                  <a:spAutoFit/>
                </a:bodyPr>
                <a:lstStyle/>
                <a:p>
                  <a:r>
                    <a:rPr lang="en-US" sz="1200" b="1" dirty="0"/>
                    <a:t>Temperature (</a:t>
                  </a:r>
                  <a:r>
                    <a:rPr lang="en-US" sz="1200" b="1" baseline="30000" dirty="0" err="1"/>
                    <a:t>o</a:t>
                  </a:r>
                  <a:r>
                    <a:rPr lang="en-US" sz="1200" b="1" dirty="0" err="1"/>
                    <a:t>C</a:t>
                  </a:r>
                  <a:r>
                    <a:rPr lang="en-US" sz="1200" b="1" dirty="0"/>
                    <a:t>)</a:t>
                  </a:r>
                </a:p>
              </p:txBody>
            </p:sp>
            <p:sp>
              <p:nvSpPr>
                <p:cNvPr id="109" name="TextBox 108"/>
                <p:cNvSpPr txBox="1"/>
                <p:nvPr/>
              </p:nvSpPr>
              <p:spPr>
                <a:xfrm rot="18890087">
                  <a:off x="116878" y="5107921"/>
                  <a:ext cx="1141377" cy="276999"/>
                </a:xfrm>
                <a:prstGeom prst="rect">
                  <a:avLst/>
                </a:prstGeom>
                <a:noFill/>
              </p:spPr>
              <p:txBody>
                <a:bodyPr wrap="square" rtlCol="0">
                  <a:spAutoFit/>
                </a:bodyPr>
                <a:lstStyle/>
                <a:p>
                  <a:r>
                    <a:rPr lang="en-US" sz="1200" dirty="0"/>
                    <a:t>Troposphere</a:t>
                  </a:r>
                </a:p>
              </p:txBody>
            </p:sp>
            <p:grpSp>
              <p:nvGrpSpPr>
                <p:cNvPr id="110" name="Group 109"/>
                <p:cNvGrpSpPr/>
                <p:nvPr/>
              </p:nvGrpSpPr>
              <p:grpSpPr>
                <a:xfrm>
                  <a:off x="612844" y="1718736"/>
                  <a:ext cx="4844373" cy="4594503"/>
                  <a:chOff x="612844" y="1718736"/>
                  <a:chExt cx="4844373" cy="4594503"/>
                </a:xfrm>
              </p:grpSpPr>
              <p:pic>
                <p:nvPicPr>
                  <p:cNvPr id="114" name="Picture 6" descr="https://s-media-cache-ak0.pinimg.com/736x/1d/e4/e4/1de4e46a0289720ac9895351338b453a.jpg"/>
                  <p:cNvPicPr>
                    <a:picLocks noChangeAspect="1" noChangeArrowheads="1"/>
                  </p:cNvPicPr>
                  <p:nvPr/>
                </p:nvPicPr>
                <p:blipFill rotWithShape="1">
                  <a:blip r:embed="rId4">
                    <a:extLst>
                      <a:ext uri="{28A0092B-C50C-407E-A947-70E740481C1C}">
                        <a14:useLocalDpi xmlns:a14="http://schemas.microsoft.com/office/drawing/2010/main" val="0"/>
                      </a:ext>
                    </a:extLst>
                  </a:blip>
                  <a:srcRect l="3768" t="34486" r="6583" b="46564"/>
                  <a:stretch/>
                </p:blipFill>
                <p:spPr bwMode="auto">
                  <a:xfrm>
                    <a:off x="1399784" y="5747649"/>
                    <a:ext cx="2169268" cy="45209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5" name="Group 114"/>
                  <p:cNvGrpSpPr/>
                  <p:nvPr/>
                </p:nvGrpSpPr>
                <p:grpSpPr>
                  <a:xfrm>
                    <a:off x="881976" y="1916347"/>
                    <a:ext cx="4351505" cy="4319081"/>
                    <a:chOff x="881976" y="1916347"/>
                    <a:chExt cx="4351505" cy="4319081"/>
                  </a:xfrm>
                </p:grpSpPr>
                <p:grpSp>
                  <p:nvGrpSpPr>
                    <p:cNvPr id="125" name="Group 124"/>
                    <p:cNvGrpSpPr/>
                    <p:nvPr/>
                  </p:nvGrpSpPr>
                  <p:grpSpPr>
                    <a:xfrm>
                      <a:off x="1301883" y="1916347"/>
                      <a:ext cx="3931598" cy="4319081"/>
                      <a:chOff x="1301883" y="1916347"/>
                      <a:chExt cx="3931598" cy="4319081"/>
                    </a:xfrm>
                  </p:grpSpPr>
                  <p:cxnSp>
                    <p:nvCxnSpPr>
                      <p:cNvPr id="140" name="Straight Connector 139"/>
                      <p:cNvCxnSpPr/>
                      <p:nvPr/>
                    </p:nvCxnSpPr>
                    <p:spPr>
                      <a:xfrm>
                        <a:off x="1391055" y="1916347"/>
                        <a:ext cx="0" cy="4319081"/>
                      </a:xfrm>
                      <a:prstGeom prst="line">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1391055" y="6215971"/>
                        <a:ext cx="3842426"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303506" y="57393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1308370" y="532751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305126" y="498380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1301883" y="480546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308368" y="464657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1305126" y="45168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301883" y="42120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308368" y="38878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305126" y="3680295"/>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1305126" y="355059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301883" y="3430618"/>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308368" y="31744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08366" y="28696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305119" y="2506491"/>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26" name="TextBox 125"/>
                    <p:cNvSpPr txBox="1"/>
                    <p:nvPr/>
                  </p:nvSpPr>
                  <p:spPr>
                    <a:xfrm>
                      <a:off x="1057882" y="5585430"/>
                      <a:ext cx="220494" cy="276999"/>
                    </a:xfrm>
                    <a:prstGeom prst="rect">
                      <a:avLst/>
                    </a:prstGeom>
                    <a:noFill/>
                  </p:spPr>
                  <p:txBody>
                    <a:bodyPr wrap="square" rtlCol="0">
                      <a:spAutoFit/>
                    </a:bodyPr>
                    <a:lstStyle/>
                    <a:p>
                      <a:r>
                        <a:rPr lang="en-US" sz="1200" b="1" dirty="0"/>
                        <a:t>1</a:t>
                      </a:r>
                    </a:p>
                  </p:txBody>
                </p:sp>
                <p:sp>
                  <p:nvSpPr>
                    <p:cNvPr id="127" name="TextBox 126"/>
                    <p:cNvSpPr txBox="1"/>
                    <p:nvPr/>
                  </p:nvSpPr>
                  <p:spPr>
                    <a:xfrm>
                      <a:off x="1048154" y="5199830"/>
                      <a:ext cx="220494" cy="276999"/>
                    </a:xfrm>
                    <a:prstGeom prst="rect">
                      <a:avLst/>
                    </a:prstGeom>
                    <a:noFill/>
                  </p:spPr>
                  <p:txBody>
                    <a:bodyPr wrap="square" rtlCol="0">
                      <a:spAutoFit/>
                    </a:bodyPr>
                    <a:lstStyle/>
                    <a:p>
                      <a:r>
                        <a:rPr lang="en-US" sz="1200" b="1" dirty="0"/>
                        <a:t>2</a:t>
                      </a:r>
                    </a:p>
                  </p:txBody>
                </p:sp>
                <p:sp>
                  <p:nvSpPr>
                    <p:cNvPr id="128" name="TextBox 127"/>
                    <p:cNvSpPr txBox="1"/>
                    <p:nvPr/>
                  </p:nvSpPr>
                  <p:spPr>
                    <a:xfrm>
                      <a:off x="1058692" y="4845304"/>
                      <a:ext cx="220494" cy="276999"/>
                    </a:xfrm>
                    <a:prstGeom prst="rect">
                      <a:avLst/>
                    </a:prstGeom>
                    <a:noFill/>
                  </p:spPr>
                  <p:txBody>
                    <a:bodyPr wrap="square" rtlCol="0">
                      <a:spAutoFit/>
                    </a:bodyPr>
                    <a:lstStyle/>
                    <a:p>
                      <a:r>
                        <a:rPr lang="en-US" sz="1200" b="1" dirty="0"/>
                        <a:t>4</a:t>
                      </a:r>
                    </a:p>
                  </p:txBody>
                </p:sp>
                <p:sp>
                  <p:nvSpPr>
                    <p:cNvPr id="129" name="TextBox 128"/>
                    <p:cNvSpPr txBox="1"/>
                    <p:nvPr/>
                  </p:nvSpPr>
                  <p:spPr>
                    <a:xfrm>
                      <a:off x="1065177" y="4676690"/>
                      <a:ext cx="220494" cy="276999"/>
                    </a:xfrm>
                    <a:prstGeom prst="rect">
                      <a:avLst/>
                    </a:prstGeom>
                    <a:noFill/>
                  </p:spPr>
                  <p:txBody>
                    <a:bodyPr wrap="square" rtlCol="0">
                      <a:spAutoFit/>
                    </a:bodyPr>
                    <a:lstStyle/>
                    <a:p>
                      <a:r>
                        <a:rPr lang="en-US" sz="1200" b="1" dirty="0"/>
                        <a:t>6</a:t>
                      </a:r>
                    </a:p>
                  </p:txBody>
                </p:sp>
                <p:sp>
                  <p:nvSpPr>
                    <p:cNvPr id="130" name="TextBox 129"/>
                    <p:cNvSpPr txBox="1"/>
                    <p:nvPr/>
                  </p:nvSpPr>
                  <p:spPr>
                    <a:xfrm>
                      <a:off x="1065177" y="4520118"/>
                      <a:ext cx="220494" cy="276999"/>
                    </a:xfrm>
                    <a:prstGeom prst="rect">
                      <a:avLst/>
                    </a:prstGeom>
                    <a:noFill/>
                  </p:spPr>
                  <p:txBody>
                    <a:bodyPr wrap="square" rtlCol="0">
                      <a:spAutoFit/>
                    </a:bodyPr>
                    <a:lstStyle/>
                    <a:p>
                      <a:r>
                        <a:rPr lang="en-US" sz="1200" b="1" dirty="0"/>
                        <a:t>8</a:t>
                      </a:r>
                    </a:p>
                  </p:txBody>
                </p:sp>
                <p:sp>
                  <p:nvSpPr>
                    <p:cNvPr id="131" name="TextBox 130"/>
                    <p:cNvSpPr txBox="1"/>
                    <p:nvPr/>
                  </p:nvSpPr>
                  <p:spPr>
                    <a:xfrm>
                      <a:off x="993842" y="4354296"/>
                      <a:ext cx="390726" cy="276999"/>
                    </a:xfrm>
                    <a:prstGeom prst="rect">
                      <a:avLst/>
                    </a:prstGeom>
                    <a:noFill/>
                  </p:spPr>
                  <p:txBody>
                    <a:bodyPr wrap="square" rtlCol="0">
                      <a:spAutoFit/>
                    </a:bodyPr>
                    <a:lstStyle/>
                    <a:p>
                      <a:r>
                        <a:rPr lang="en-US" sz="1200" b="1" dirty="0"/>
                        <a:t>10</a:t>
                      </a:r>
                    </a:p>
                  </p:txBody>
                </p:sp>
                <p:sp>
                  <p:nvSpPr>
                    <p:cNvPr id="132" name="TextBox 131"/>
                    <p:cNvSpPr txBox="1"/>
                    <p:nvPr/>
                  </p:nvSpPr>
                  <p:spPr>
                    <a:xfrm>
                      <a:off x="991406" y="4059224"/>
                      <a:ext cx="390726" cy="276999"/>
                    </a:xfrm>
                    <a:prstGeom prst="rect">
                      <a:avLst/>
                    </a:prstGeom>
                    <a:noFill/>
                  </p:spPr>
                  <p:txBody>
                    <a:bodyPr wrap="square" rtlCol="0">
                      <a:spAutoFit/>
                    </a:bodyPr>
                    <a:lstStyle/>
                    <a:p>
                      <a:r>
                        <a:rPr lang="en-US" sz="1200" b="1" dirty="0"/>
                        <a:t>20</a:t>
                      </a:r>
                    </a:p>
                  </p:txBody>
                </p:sp>
                <p:sp>
                  <p:nvSpPr>
                    <p:cNvPr id="133" name="TextBox 132"/>
                    <p:cNvSpPr txBox="1"/>
                    <p:nvPr/>
                  </p:nvSpPr>
                  <p:spPr>
                    <a:xfrm>
                      <a:off x="988978" y="3767845"/>
                      <a:ext cx="390726" cy="276999"/>
                    </a:xfrm>
                    <a:prstGeom prst="rect">
                      <a:avLst/>
                    </a:prstGeom>
                    <a:noFill/>
                  </p:spPr>
                  <p:txBody>
                    <a:bodyPr wrap="square" rtlCol="0">
                      <a:spAutoFit/>
                    </a:bodyPr>
                    <a:lstStyle/>
                    <a:p>
                      <a:r>
                        <a:rPr lang="en-US" sz="1200" b="1" dirty="0"/>
                        <a:t>40</a:t>
                      </a:r>
                    </a:p>
                  </p:txBody>
                </p:sp>
                <p:sp>
                  <p:nvSpPr>
                    <p:cNvPr id="134" name="TextBox 133"/>
                    <p:cNvSpPr txBox="1"/>
                    <p:nvPr/>
                  </p:nvSpPr>
                  <p:spPr>
                    <a:xfrm>
                      <a:off x="989789" y="3564491"/>
                      <a:ext cx="390726" cy="276999"/>
                    </a:xfrm>
                    <a:prstGeom prst="rect">
                      <a:avLst/>
                    </a:prstGeom>
                    <a:noFill/>
                  </p:spPr>
                  <p:txBody>
                    <a:bodyPr wrap="square" rtlCol="0">
                      <a:spAutoFit/>
                    </a:bodyPr>
                    <a:lstStyle/>
                    <a:p>
                      <a:r>
                        <a:rPr lang="en-US" sz="1200" b="1" dirty="0"/>
                        <a:t>60</a:t>
                      </a:r>
                    </a:p>
                  </p:txBody>
                </p:sp>
                <p:sp>
                  <p:nvSpPr>
                    <p:cNvPr id="135" name="TextBox 134"/>
                    <p:cNvSpPr txBox="1"/>
                    <p:nvPr/>
                  </p:nvSpPr>
                  <p:spPr>
                    <a:xfrm>
                      <a:off x="989789" y="3417198"/>
                      <a:ext cx="390726" cy="276999"/>
                    </a:xfrm>
                    <a:prstGeom prst="rect">
                      <a:avLst/>
                    </a:prstGeom>
                    <a:noFill/>
                  </p:spPr>
                  <p:txBody>
                    <a:bodyPr wrap="square" rtlCol="0">
                      <a:spAutoFit/>
                    </a:bodyPr>
                    <a:lstStyle/>
                    <a:p>
                      <a:r>
                        <a:rPr lang="en-US" sz="1200" b="1" dirty="0"/>
                        <a:t>80</a:t>
                      </a:r>
                    </a:p>
                  </p:txBody>
                </p:sp>
                <p:sp>
                  <p:nvSpPr>
                    <p:cNvPr id="136" name="TextBox 135"/>
                    <p:cNvSpPr txBox="1"/>
                    <p:nvPr/>
                  </p:nvSpPr>
                  <p:spPr>
                    <a:xfrm>
                      <a:off x="907105" y="3281011"/>
                      <a:ext cx="456387" cy="276999"/>
                    </a:xfrm>
                    <a:prstGeom prst="rect">
                      <a:avLst/>
                    </a:prstGeom>
                    <a:noFill/>
                  </p:spPr>
                  <p:txBody>
                    <a:bodyPr wrap="square" rtlCol="0">
                      <a:spAutoFit/>
                    </a:bodyPr>
                    <a:lstStyle/>
                    <a:p>
                      <a:r>
                        <a:rPr lang="en-US" sz="1200" b="1" dirty="0"/>
                        <a:t>100</a:t>
                      </a:r>
                    </a:p>
                  </p:txBody>
                </p:sp>
                <p:sp>
                  <p:nvSpPr>
                    <p:cNvPr id="137" name="TextBox 136"/>
                    <p:cNvSpPr txBox="1"/>
                    <p:nvPr/>
                  </p:nvSpPr>
                  <p:spPr>
                    <a:xfrm>
                      <a:off x="913592" y="3035480"/>
                      <a:ext cx="456387" cy="276999"/>
                    </a:xfrm>
                    <a:prstGeom prst="rect">
                      <a:avLst/>
                    </a:prstGeom>
                    <a:noFill/>
                  </p:spPr>
                  <p:txBody>
                    <a:bodyPr wrap="square" rtlCol="0">
                      <a:spAutoFit/>
                    </a:bodyPr>
                    <a:lstStyle/>
                    <a:p>
                      <a:r>
                        <a:rPr lang="en-US" sz="1200" b="1" dirty="0"/>
                        <a:t>200</a:t>
                      </a:r>
                    </a:p>
                  </p:txBody>
                </p:sp>
                <p:sp>
                  <p:nvSpPr>
                    <p:cNvPr id="138" name="TextBox 137"/>
                    <p:cNvSpPr txBox="1"/>
                    <p:nvPr/>
                  </p:nvSpPr>
                  <p:spPr>
                    <a:xfrm>
                      <a:off x="905481" y="2722359"/>
                      <a:ext cx="456387" cy="276999"/>
                    </a:xfrm>
                    <a:prstGeom prst="rect">
                      <a:avLst/>
                    </a:prstGeom>
                    <a:noFill/>
                  </p:spPr>
                  <p:txBody>
                    <a:bodyPr wrap="square" rtlCol="0">
                      <a:spAutoFit/>
                    </a:bodyPr>
                    <a:lstStyle/>
                    <a:p>
                      <a:r>
                        <a:rPr lang="en-US" sz="1200" b="1" dirty="0"/>
                        <a:t>400</a:t>
                      </a:r>
                    </a:p>
                  </p:txBody>
                </p:sp>
                <p:sp>
                  <p:nvSpPr>
                    <p:cNvPr id="139" name="TextBox 138"/>
                    <p:cNvSpPr txBox="1"/>
                    <p:nvPr/>
                  </p:nvSpPr>
                  <p:spPr>
                    <a:xfrm>
                      <a:off x="881976" y="2392555"/>
                      <a:ext cx="456387" cy="276999"/>
                    </a:xfrm>
                    <a:prstGeom prst="rect">
                      <a:avLst/>
                    </a:prstGeom>
                    <a:noFill/>
                  </p:spPr>
                  <p:txBody>
                    <a:bodyPr wrap="square" rtlCol="0">
                      <a:spAutoFit/>
                    </a:bodyPr>
                    <a:lstStyle/>
                    <a:p>
                      <a:r>
                        <a:rPr lang="en-US" sz="1200" b="1" dirty="0"/>
                        <a:t>800</a:t>
                      </a:r>
                    </a:p>
                  </p:txBody>
                </p:sp>
              </p:grpSp>
              <p:cxnSp>
                <p:nvCxnSpPr>
                  <p:cNvPr id="116" name="Straight Connector 115"/>
                  <p:cNvCxnSpPr/>
                  <p:nvPr/>
                </p:nvCxnSpPr>
                <p:spPr>
                  <a:xfrm>
                    <a:off x="1386191" y="5585430"/>
                    <a:ext cx="4071026" cy="0"/>
                  </a:xfrm>
                  <a:prstGeom prst="line">
                    <a:avLst/>
                  </a:prstGeom>
                  <a:ln w="57150" cmpd="thinThick">
                    <a:prstDash val="sysDash"/>
                  </a:ln>
                </p:spPr>
                <p:style>
                  <a:lnRef idx="1">
                    <a:schemeClr val="accent1"/>
                  </a:lnRef>
                  <a:fillRef idx="0">
                    <a:schemeClr val="accent1"/>
                  </a:fillRef>
                  <a:effectRef idx="0">
                    <a:schemeClr val="accent1"/>
                  </a:effectRef>
                  <a:fontRef idx="minor">
                    <a:schemeClr val="tx1"/>
                  </a:fontRef>
                </p:style>
              </p:cxnSp>
              <p:sp>
                <p:nvSpPr>
                  <p:cNvPr id="117" name="Freeform 116"/>
                  <p:cNvSpPr/>
                  <p:nvPr/>
                </p:nvSpPr>
                <p:spPr>
                  <a:xfrm>
                    <a:off x="2135402" y="3092478"/>
                    <a:ext cx="2919553" cy="3142950"/>
                  </a:xfrm>
                  <a:custGeom>
                    <a:avLst/>
                    <a:gdLst>
                      <a:gd name="connsiteX0" fmla="*/ 1670738 w 2919553"/>
                      <a:gd name="connsiteY0" fmla="*/ 3084588 h 3084588"/>
                      <a:gd name="connsiteX1" fmla="*/ 1554007 w 2919553"/>
                      <a:gd name="connsiteY1" fmla="*/ 1936724 h 3084588"/>
                      <a:gd name="connsiteX2" fmla="*/ 464509 w 2919553"/>
                      <a:gd name="connsiteY2" fmla="*/ 1508707 h 3084588"/>
                      <a:gd name="connsiteX3" fmla="*/ 1456730 w 2919553"/>
                      <a:gd name="connsiteY3" fmla="*/ 798588 h 3084588"/>
                      <a:gd name="connsiteX4" fmla="*/ 17036 w 2919553"/>
                      <a:gd name="connsiteY4" fmla="*/ 419209 h 3084588"/>
                      <a:gd name="connsiteX5" fmla="*/ 2633777 w 2919553"/>
                      <a:gd name="connsiteY5" fmla="*/ 39831 h 3084588"/>
                      <a:gd name="connsiteX6" fmla="*/ 2731053 w 2919553"/>
                      <a:gd name="connsiteY6" fmla="*/ 30103 h 308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553" h="3084588">
                        <a:moveTo>
                          <a:pt x="1670738" y="3084588"/>
                        </a:moveTo>
                        <a:cubicBezTo>
                          <a:pt x="1712891" y="2641979"/>
                          <a:pt x="1755045" y="2199371"/>
                          <a:pt x="1554007" y="1936724"/>
                        </a:cubicBezTo>
                        <a:cubicBezTo>
                          <a:pt x="1352969" y="1674077"/>
                          <a:pt x="480722" y="1698396"/>
                          <a:pt x="464509" y="1508707"/>
                        </a:cubicBezTo>
                        <a:cubicBezTo>
                          <a:pt x="448296" y="1319018"/>
                          <a:pt x="1531309" y="980171"/>
                          <a:pt x="1456730" y="798588"/>
                        </a:cubicBezTo>
                        <a:cubicBezTo>
                          <a:pt x="1382151" y="617005"/>
                          <a:pt x="-179139" y="545669"/>
                          <a:pt x="17036" y="419209"/>
                        </a:cubicBezTo>
                        <a:cubicBezTo>
                          <a:pt x="213211" y="292749"/>
                          <a:pt x="2181441" y="104682"/>
                          <a:pt x="2633777" y="39831"/>
                        </a:cubicBezTo>
                        <a:cubicBezTo>
                          <a:pt x="3086113" y="-25020"/>
                          <a:pt x="2908583" y="2541"/>
                          <a:pt x="2731053" y="3010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3595178" y="6128426"/>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212557" y="6125180"/>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971314"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450557"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610735" y="6125178"/>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289084" y="6138142"/>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612844" y="1718736"/>
                    <a:ext cx="832522" cy="461665"/>
                  </a:xfrm>
                  <a:prstGeom prst="rect">
                    <a:avLst/>
                  </a:prstGeom>
                  <a:noFill/>
                </p:spPr>
                <p:txBody>
                  <a:bodyPr wrap="square" rtlCol="0">
                    <a:spAutoFit/>
                  </a:bodyPr>
                  <a:lstStyle/>
                  <a:p>
                    <a:r>
                      <a:rPr lang="en-US" sz="1200" b="1" dirty="0"/>
                      <a:t>Altitude (km)</a:t>
                    </a:r>
                  </a:p>
                </p:txBody>
              </p:sp>
            </p:grpSp>
            <p:sp>
              <p:nvSpPr>
                <p:cNvPr id="111" name="Freeform 110"/>
                <p:cNvSpPr/>
                <p:nvPr/>
              </p:nvSpPr>
              <p:spPr>
                <a:xfrm>
                  <a:off x="3207688" y="2052536"/>
                  <a:ext cx="482305" cy="4163438"/>
                </a:xfrm>
                <a:custGeom>
                  <a:avLst/>
                  <a:gdLst>
                    <a:gd name="connsiteX0" fmla="*/ 440184 w 482305"/>
                    <a:gd name="connsiteY0" fmla="*/ 4163438 h 4163438"/>
                    <a:gd name="connsiteX1" fmla="*/ 440184 w 482305"/>
                    <a:gd name="connsiteY1" fmla="*/ 3618690 h 4163438"/>
                    <a:gd name="connsiteX2" fmla="*/ 2440 w 482305"/>
                    <a:gd name="connsiteY2" fmla="*/ 3394953 h 4163438"/>
                    <a:gd name="connsiteX3" fmla="*/ 255359 w 482305"/>
                    <a:gd name="connsiteY3" fmla="*/ 3044758 h 4163438"/>
                    <a:gd name="connsiteX4" fmla="*/ 80261 w 482305"/>
                    <a:gd name="connsiteY4" fmla="*/ 2850204 h 4163438"/>
                    <a:gd name="connsiteX5" fmla="*/ 235903 w 482305"/>
                    <a:gd name="connsiteY5" fmla="*/ 2256817 h 4163438"/>
                    <a:gd name="connsiteX6" fmla="*/ 80261 w 482305"/>
                    <a:gd name="connsiteY6" fmla="*/ 1770434 h 4163438"/>
                    <a:gd name="connsiteX7" fmla="*/ 226176 w 482305"/>
                    <a:gd name="connsiteY7" fmla="*/ 885217 h 4163438"/>
                    <a:gd name="connsiteX8" fmla="*/ 138627 w 482305"/>
                    <a:gd name="connsiteY8" fmla="*/ 0 h 4163438"/>
                    <a:gd name="connsiteX9" fmla="*/ 138627 w 482305"/>
                    <a:gd name="connsiteY9" fmla="*/ 0 h 416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305" h="4163438">
                      <a:moveTo>
                        <a:pt x="440184" y="4163438"/>
                      </a:moveTo>
                      <a:cubicBezTo>
                        <a:pt x="476662" y="3955104"/>
                        <a:pt x="513141" y="3746771"/>
                        <a:pt x="440184" y="3618690"/>
                      </a:cubicBezTo>
                      <a:cubicBezTo>
                        <a:pt x="367227" y="3490609"/>
                        <a:pt x="33244" y="3490608"/>
                        <a:pt x="2440" y="3394953"/>
                      </a:cubicBezTo>
                      <a:cubicBezTo>
                        <a:pt x="-28364" y="3299298"/>
                        <a:pt x="242389" y="3135549"/>
                        <a:pt x="255359" y="3044758"/>
                      </a:cubicBezTo>
                      <a:cubicBezTo>
                        <a:pt x="268329" y="2953966"/>
                        <a:pt x="83504" y="2981527"/>
                        <a:pt x="80261" y="2850204"/>
                      </a:cubicBezTo>
                      <a:cubicBezTo>
                        <a:pt x="77018" y="2718881"/>
                        <a:pt x="235903" y="2436779"/>
                        <a:pt x="235903" y="2256817"/>
                      </a:cubicBezTo>
                      <a:cubicBezTo>
                        <a:pt x="235903" y="2076855"/>
                        <a:pt x="81882" y="1999034"/>
                        <a:pt x="80261" y="1770434"/>
                      </a:cubicBezTo>
                      <a:cubicBezTo>
                        <a:pt x="78640" y="1541834"/>
                        <a:pt x="216448" y="1180289"/>
                        <a:pt x="226176" y="885217"/>
                      </a:cubicBezTo>
                      <a:cubicBezTo>
                        <a:pt x="235904" y="590145"/>
                        <a:pt x="138627" y="0"/>
                        <a:pt x="138627" y="0"/>
                      </a:cubicBezTo>
                      <a:lnTo>
                        <a:pt x="138627" y="0"/>
                      </a:lnTo>
                    </a:path>
                  </a:pathLst>
                </a:custGeom>
                <a:noFill/>
                <a:ln w="381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p:cNvSpPr txBox="1"/>
                <p:nvPr/>
              </p:nvSpPr>
              <p:spPr>
                <a:xfrm>
                  <a:off x="5105006" y="2980497"/>
                  <a:ext cx="1472990" cy="307777"/>
                </a:xfrm>
                <a:prstGeom prst="rect">
                  <a:avLst/>
                </a:prstGeom>
                <a:noFill/>
              </p:spPr>
              <p:txBody>
                <a:bodyPr wrap="square" rtlCol="0">
                  <a:spAutoFit/>
                </a:bodyPr>
                <a:lstStyle/>
                <a:p>
                  <a:r>
                    <a:rPr lang="en-US" sz="1400" dirty="0"/>
                    <a:t>Temperature</a:t>
                  </a:r>
                </a:p>
              </p:txBody>
            </p:sp>
            <p:sp>
              <p:nvSpPr>
                <p:cNvPr id="113" name="TextBox 112"/>
                <p:cNvSpPr txBox="1"/>
                <p:nvPr/>
              </p:nvSpPr>
              <p:spPr>
                <a:xfrm>
                  <a:off x="1891942" y="1626402"/>
                  <a:ext cx="1494316" cy="738664"/>
                </a:xfrm>
                <a:prstGeom prst="rect">
                  <a:avLst/>
                </a:prstGeom>
                <a:noFill/>
              </p:spPr>
              <p:txBody>
                <a:bodyPr wrap="square" rtlCol="0">
                  <a:spAutoFit/>
                </a:bodyPr>
                <a:lstStyle/>
                <a:p>
                  <a:r>
                    <a:rPr lang="en-US" sz="1400" dirty="0">
                      <a:solidFill>
                        <a:srgbClr val="C00000"/>
                      </a:solidFill>
                    </a:rPr>
                    <a:t>Relative CH</a:t>
                  </a:r>
                  <a:r>
                    <a:rPr lang="en-US" sz="1400" baseline="-25000" dirty="0">
                      <a:solidFill>
                        <a:srgbClr val="C00000"/>
                      </a:solidFill>
                    </a:rPr>
                    <a:t>4 </a:t>
                  </a:r>
                  <a:r>
                    <a:rPr lang="en-US" sz="1400" dirty="0">
                      <a:solidFill>
                        <a:srgbClr val="C00000"/>
                      </a:solidFill>
                    </a:rPr>
                    <a:t>Volume Mixing Ratio</a:t>
                  </a:r>
                </a:p>
              </p:txBody>
            </p:sp>
          </p:grpSp>
        </p:grpSp>
      </p:grpSp>
      <p:sp>
        <p:nvSpPr>
          <p:cNvPr id="221" name="Left Arrow Callout 220"/>
          <p:cNvSpPr/>
          <p:nvPr/>
        </p:nvSpPr>
        <p:spPr>
          <a:xfrm>
            <a:off x="8315768" y="5106374"/>
            <a:ext cx="2448359" cy="758599"/>
          </a:xfrm>
          <a:prstGeom prst="leftArrowCallout">
            <a:avLst>
              <a:gd name="adj1" fmla="val 25000"/>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Planetary Boundary Layer (PBL)</a:t>
            </a:r>
          </a:p>
        </p:txBody>
      </p:sp>
      <p:pic>
        <p:nvPicPr>
          <p:cNvPr id="222" name="Shape 266"/>
          <p:cNvPicPr preferRelativeResize="0"/>
          <p:nvPr/>
        </p:nvPicPr>
        <p:blipFill>
          <a:blip r:embed="rId3">
            <a:alphaModFix/>
          </a:blip>
          <a:stretch>
            <a:fillRect/>
          </a:stretch>
        </p:blipFill>
        <p:spPr>
          <a:xfrm>
            <a:off x="6490778" y="1746151"/>
            <a:ext cx="1096083" cy="635491"/>
          </a:xfrm>
          <a:prstGeom prst="rect">
            <a:avLst/>
          </a:prstGeom>
          <a:noFill/>
          <a:ln>
            <a:noFill/>
          </a:ln>
        </p:spPr>
      </p:pic>
      <p:sp>
        <p:nvSpPr>
          <p:cNvPr id="2" name="Isosceles Triangle 1"/>
          <p:cNvSpPr/>
          <p:nvPr/>
        </p:nvSpPr>
        <p:spPr>
          <a:xfrm rot="960000">
            <a:off x="6241783" y="2383235"/>
            <a:ext cx="414510" cy="2044510"/>
          </a:xfrm>
          <a:prstGeom prst="triangle">
            <a:avLst/>
          </a:prstGeom>
          <a:gradFill flip="none" rotWithShape="1">
            <a:gsLst>
              <a:gs pos="0">
                <a:schemeClr val="accent3">
                  <a:satMod val="103000"/>
                  <a:lumMod val="102000"/>
                  <a:tint val="94000"/>
                  <a:alpha val="85000"/>
                </a:schemeClr>
              </a:gs>
              <a:gs pos="50000">
                <a:schemeClr val="accent3">
                  <a:satMod val="110000"/>
                  <a:lumMod val="100000"/>
                  <a:shade val="100000"/>
                  <a:alpha val="85000"/>
                </a:schemeClr>
              </a:gs>
              <a:gs pos="100000">
                <a:schemeClr val="accent3">
                  <a:lumMod val="99000"/>
                  <a:satMod val="120000"/>
                  <a:shade val="78000"/>
                  <a:alpha val="85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3" name="Isosceles Triangle 72"/>
          <p:cNvSpPr/>
          <p:nvPr/>
        </p:nvSpPr>
        <p:spPr>
          <a:xfrm rot="1196364">
            <a:off x="6496354" y="2144756"/>
            <a:ext cx="561534" cy="2290119"/>
          </a:xfrm>
          <a:prstGeom prst="triangle">
            <a:avLst/>
          </a:prstGeom>
          <a:gradFill flip="none" rotWithShape="1">
            <a:gsLst>
              <a:gs pos="0">
                <a:schemeClr val="accent3">
                  <a:satMod val="103000"/>
                  <a:lumMod val="102000"/>
                  <a:tint val="94000"/>
                  <a:alpha val="53000"/>
                </a:schemeClr>
              </a:gs>
              <a:gs pos="50000">
                <a:schemeClr val="accent3">
                  <a:satMod val="110000"/>
                  <a:lumMod val="100000"/>
                  <a:shade val="100000"/>
                  <a:alpha val="53000"/>
                </a:schemeClr>
              </a:gs>
              <a:gs pos="100000">
                <a:schemeClr val="accent3">
                  <a:lumMod val="99000"/>
                  <a:satMod val="120000"/>
                  <a:shade val="78000"/>
                  <a:alpha val="53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74" name="Shape 266"/>
          <p:cNvPicPr preferRelativeResize="0"/>
          <p:nvPr/>
        </p:nvPicPr>
        <p:blipFill>
          <a:blip r:embed="rId3">
            <a:alphaModFix/>
          </a:blip>
          <a:stretch>
            <a:fillRect/>
          </a:stretch>
        </p:blipFill>
        <p:spPr>
          <a:xfrm>
            <a:off x="6257342" y="1464526"/>
            <a:ext cx="1096083" cy="635491"/>
          </a:xfrm>
          <a:prstGeom prst="rect">
            <a:avLst/>
          </a:prstGeom>
          <a:noFill/>
          <a:ln>
            <a:noFill/>
          </a:ln>
        </p:spPr>
      </p:pic>
      <p:sp>
        <p:nvSpPr>
          <p:cNvPr id="77" name="Isosceles Triangle 76"/>
          <p:cNvSpPr/>
          <p:nvPr/>
        </p:nvSpPr>
        <p:spPr>
          <a:xfrm rot="828540">
            <a:off x="5961361" y="1922575"/>
            <a:ext cx="561534" cy="2685138"/>
          </a:xfrm>
          <a:prstGeom prst="triangle">
            <a:avLst/>
          </a:prstGeom>
          <a:gradFill flip="none" rotWithShape="1">
            <a:gsLst>
              <a:gs pos="0">
                <a:schemeClr val="accent3">
                  <a:satMod val="103000"/>
                  <a:lumMod val="102000"/>
                  <a:tint val="94000"/>
                  <a:alpha val="53000"/>
                </a:schemeClr>
              </a:gs>
              <a:gs pos="50000">
                <a:schemeClr val="accent3">
                  <a:satMod val="110000"/>
                  <a:lumMod val="100000"/>
                  <a:shade val="100000"/>
                  <a:alpha val="53000"/>
                </a:schemeClr>
              </a:gs>
              <a:gs pos="100000">
                <a:schemeClr val="accent3">
                  <a:lumMod val="99000"/>
                  <a:satMod val="120000"/>
                  <a:shade val="78000"/>
                  <a:alpha val="53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139478"/>
      </p:ext>
    </p:extLst>
  </p:cSld>
  <p:clrMapOvr>
    <a:masterClrMapping/>
  </p:clrMapOvr>
  <mc:AlternateContent xmlns:mc="http://schemas.openxmlformats.org/markup-compatibility/2006" xmlns:p14="http://schemas.microsoft.com/office/powerpoint/2010/main">
    <mc:Choice Requires="p14">
      <p:transition spd="slow" p14:dur="2000" advTm="35768"/>
    </mc:Choice>
    <mc:Fallback xmlns="">
      <p:transition xmlns:p14="http://schemas.microsoft.com/office/powerpoint/2010/main" spd="slow" advTm="35768"/>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Atmospheric Methane</a:t>
            </a:r>
          </a:p>
        </p:txBody>
      </p:sp>
      <p:pic>
        <p:nvPicPr>
          <p:cNvPr id="82" name="Shape 266"/>
          <p:cNvPicPr preferRelativeResize="0"/>
          <p:nvPr/>
        </p:nvPicPr>
        <p:blipFill>
          <a:blip r:embed="rId3">
            <a:alphaModFix/>
          </a:blip>
          <a:stretch>
            <a:fillRect/>
          </a:stretch>
        </p:blipFill>
        <p:spPr>
          <a:xfrm>
            <a:off x="7019462" y="1428154"/>
            <a:ext cx="1096083" cy="635491"/>
          </a:xfrm>
          <a:prstGeom prst="rect">
            <a:avLst/>
          </a:prstGeom>
          <a:noFill/>
          <a:ln>
            <a:noFill/>
          </a:ln>
        </p:spPr>
      </p:pic>
      <p:pic>
        <p:nvPicPr>
          <p:cNvPr id="87" name="Shape 266"/>
          <p:cNvPicPr preferRelativeResize="0"/>
          <p:nvPr/>
        </p:nvPicPr>
        <p:blipFill>
          <a:blip r:embed="rId3">
            <a:alphaModFix/>
          </a:blip>
          <a:stretch>
            <a:fillRect/>
          </a:stretch>
        </p:blipFill>
        <p:spPr>
          <a:xfrm>
            <a:off x="7203220" y="1753032"/>
            <a:ext cx="1096083" cy="635491"/>
          </a:xfrm>
          <a:prstGeom prst="rect">
            <a:avLst/>
          </a:prstGeom>
          <a:noFill/>
          <a:ln>
            <a:noFill/>
          </a:ln>
        </p:spPr>
      </p:pic>
      <p:sp>
        <p:nvSpPr>
          <p:cNvPr id="88" name="TextBox 87"/>
          <p:cNvSpPr txBox="1"/>
          <p:nvPr/>
        </p:nvSpPr>
        <p:spPr>
          <a:xfrm>
            <a:off x="8132556" y="1424365"/>
            <a:ext cx="803237" cy="276999"/>
          </a:xfrm>
          <a:prstGeom prst="rect">
            <a:avLst/>
          </a:prstGeom>
          <a:noFill/>
        </p:spPr>
        <p:txBody>
          <a:bodyPr wrap="square" rtlCol="0">
            <a:spAutoFit/>
          </a:bodyPr>
          <a:lstStyle/>
          <a:p>
            <a:r>
              <a:rPr lang="en-US" sz="1200" b="1" dirty="0"/>
              <a:t>TES</a:t>
            </a:r>
          </a:p>
        </p:txBody>
      </p:sp>
      <p:sp>
        <p:nvSpPr>
          <p:cNvPr id="89" name="TextBox 88"/>
          <p:cNvSpPr txBox="1"/>
          <p:nvPr/>
        </p:nvSpPr>
        <p:spPr>
          <a:xfrm>
            <a:off x="8096815" y="1702204"/>
            <a:ext cx="1294611" cy="276999"/>
          </a:xfrm>
          <a:prstGeom prst="rect">
            <a:avLst/>
          </a:prstGeom>
          <a:noFill/>
        </p:spPr>
        <p:txBody>
          <a:bodyPr wrap="square" rtlCol="0">
            <a:spAutoFit/>
          </a:bodyPr>
          <a:lstStyle/>
          <a:p>
            <a:r>
              <a:rPr lang="en-US" sz="1200" b="1" dirty="0"/>
              <a:t>SCHIAMACHY</a:t>
            </a:r>
          </a:p>
        </p:txBody>
      </p:sp>
      <p:sp>
        <p:nvSpPr>
          <p:cNvPr id="90" name="TextBox 89"/>
          <p:cNvSpPr txBox="1"/>
          <p:nvPr/>
        </p:nvSpPr>
        <p:spPr>
          <a:xfrm>
            <a:off x="8081136" y="2000122"/>
            <a:ext cx="803237" cy="276999"/>
          </a:xfrm>
          <a:prstGeom prst="rect">
            <a:avLst/>
          </a:prstGeom>
          <a:noFill/>
        </p:spPr>
        <p:txBody>
          <a:bodyPr wrap="square" rtlCol="0">
            <a:spAutoFit/>
          </a:bodyPr>
          <a:lstStyle/>
          <a:p>
            <a:r>
              <a:rPr lang="en-US" sz="1200" b="1" dirty="0"/>
              <a:t>AIRS</a:t>
            </a:r>
          </a:p>
        </p:txBody>
      </p:sp>
      <p:grpSp>
        <p:nvGrpSpPr>
          <p:cNvPr id="79" name="Group 78"/>
          <p:cNvGrpSpPr/>
          <p:nvPr/>
        </p:nvGrpSpPr>
        <p:grpSpPr>
          <a:xfrm>
            <a:off x="3056416" y="1548581"/>
            <a:ext cx="6207112" cy="4957365"/>
            <a:chOff x="400765" y="1626402"/>
            <a:chExt cx="6207112" cy="4957365"/>
          </a:xfrm>
        </p:grpSpPr>
        <p:sp>
          <p:nvSpPr>
            <p:cNvPr id="91" name="TextBox 90"/>
            <p:cNvSpPr txBox="1"/>
            <p:nvPr/>
          </p:nvSpPr>
          <p:spPr>
            <a:xfrm rot="18652296">
              <a:off x="-87010" y="3106381"/>
              <a:ext cx="1252549" cy="276999"/>
            </a:xfrm>
            <a:prstGeom prst="rect">
              <a:avLst/>
            </a:prstGeom>
            <a:noFill/>
          </p:spPr>
          <p:txBody>
            <a:bodyPr wrap="square" rtlCol="0">
              <a:spAutoFit/>
            </a:bodyPr>
            <a:lstStyle/>
            <a:p>
              <a:r>
                <a:rPr lang="en-US" sz="1200" dirty="0"/>
                <a:t>Thermosphere</a:t>
              </a:r>
            </a:p>
          </p:txBody>
        </p:sp>
        <p:grpSp>
          <p:nvGrpSpPr>
            <p:cNvPr id="92" name="Group 91"/>
            <p:cNvGrpSpPr/>
            <p:nvPr/>
          </p:nvGrpSpPr>
          <p:grpSpPr>
            <a:xfrm>
              <a:off x="422273" y="1626402"/>
              <a:ext cx="6185604" cy="4957365"/>
              <a:chOff x="422273" y="1626402"/>
              <a:chExt cx="6185604" cy="4957365"/>
            </a:xfrm>
          </p:grpSpPr>
          <p:grpSp>
            <p:nvGrpSpPr>
              <p:cNvPr id="93" name="Group 92"/>
              <p:cNvGrpSpPr/>
              <p:nvPr/>
            </p:nvGrpSpPr>
            <p:grpSpPr>
              <a:xfrm>
                <a:off x="422273" y="2119901"/>
                <a:ext cx="311013" cy="2656320"/>
                <a:chOff x="422273" y="2119901"/>
                <a:chExt cx="311013" cy="2656320"/>
              </a:xfrm>
            </p:grpSpPr>
            <p:sp>
              <p:nvSpPr>
                <p:cNvPr id="156" name="TextBox 155"/>
                <p:cNvSpPr txBox="1"/>
                <p:nvPr/>
              </p:nvSpPr>
              <p:spPr>
                <a:xfrm rot="18628200">
                  <a:off x="24098" y="4067033"/>
                  <a:ext cx="1141377" cy="276999"/>
                </a:xfrm>
                <a:prstGeom prst="rect">
                  <a:avLst/>
                </a:prstGeom>
                <a:noFill/>
              </p:spPr>
              <p:txBody>
                <a:bodyPr wrap="square" rtlCol="0">
                  <a:spAutoFit/>
                </a:bodyPr>
                <a:lstStyle/>
                <a:p>
                  <a:r>
                    <a:rPr lang="en-US" sz="1200" dirty="0"/>
                    <a:t>Stratosphere</a:t>
                  </a:r>
                </a:p>
              </p:txBody>
            </p:sp>
            <p:sp>
              <p:nvSpPr>
                <p:cNvPr id="157" name="TextBox 156"/>
                <p:cNvSpPr txBox="1"/>
                <p:nvPr/>
              </p:nvSpPr>
              <p:spPr>
                <a:xfrm rot="18652296">
                  <a:off x="-6440" y="3526669"/>
                  <a:ext cx="1141377" cy="276999"/>
                </a:xfrm>
                <a:prstGeom prst="rect">
                  <a:avLst/>
                </a:prstGeom>
                <a:noFill/>
              </p:spPr>
              <p:txBody>
                <a:bodyPr wrap="square" rtlCol="0">
                  <a:spAutoFit/>
                </a:bodyPr>
                <a:lstStyle/>
                <a:p>
                  <a:r>
                    <a:rPr lang="en-US" sz="1200" dirty="0"/>
                    <a:t>Mesosphere</a:t>
                  </a:r>
                </a:p>
              </p:txBody>
            </p:sp>
            <p:sp>
              <p:nvSpPr>
                <p:cNvPr id="158" name="TextBox 157"/>
                <p:cNvSpPr txBox="1"/>
                <p:nvPr/>
              </p:nvSpPr>
              <p:spPr>
                <a:xfrm rot="18652296">
                  <a:off x="-9916" y="2552090"/>
                  <a:ext cx="1141377" cy="276999"/>
                </a:xfrm>
                <a:prstGeom prst="rect">
                  <a:avLst/>
                </a:prstGeom>
                <a:noFill/>
              </p:spPr>
              <p:txBody>
                <a:bodyPr wrap="square" rtlCol="0">
                  <a:spAutoFit/>
                </a:bodyPr>
                <a:lstStyle/>
                <a:p>
                  <a:r>
                    <a:rPr lang="en-US" sz="1200" dirty="0"/>
                    <a:t>Exosphere</a:t>
                  </a:r>
                </a:p>
              </p:txBody>
            </p:sp>
          </p:grpSp>
          <p:grpSp>
            <p:nvGrpSpPr>
              <p:cNvPr id="97" name="Group 96"/>
              <p:cNvGrpSpPr/>
              <p:nvPr/>
            </p:nvGrpSpPr>
            <p:grpSpPr>
              <a:xfrm>
                <a:off x="549067" y="1626402"/>
                <a:ext cx="6058810" cy="4957365"/>
                <a:chOff x="549067" y="1626402"/>
                <a:chExt cx="6058810" cy="4957365"/>
              </a:xfrm>
            </p:grpSpPr>
            <p:sp>
              <p:nvSpPr>
                <p:cNvPr id="98" name="TextBox 97"/>
                <p:cNvSpPr txBox="1"/>
                <p:nvPr/>
              </p:nvSpPr>
              <p:spPr>
                <a:xfrm>
                  <a:off x="3472775" y="6306768"/>
                  <a:ext cx="456387" cy="276999"/>
                </a:xfrm>
                <a:prstGeom prst="rect">
                  <a:avLst/>
                </a:prstGeom>
                <a:noFill/>
              </p:spPr>
              <p:txBody>
                <a:bodyPr wrap="square" rtlCol="0">
                  <a:spAutoFit/>
                </a:bodyPr>
                <a:lstStyle/>
                <a:p>
                  <a:r>
                    <a:rPr lang="en-US" sz="1200" b="1" dirty="0"/>
                    <a:t>0</a:t>
                  </a:r>
                </a:p>
              </p:txBody>
            </p:sp>
            <p:sp>
              <p:nvSpPr>
                <p:cNvPr id="103" name="TextBox 102"/>
                <p:cNvSpPr txBox="1"/>
                <p:nvPr/>
              </p:nvSpPr>
              <p:spPr>
                <a:xfrm>
                  <a:off x="3835127" y="6302034"/>
                  <a:ext cx="456387" cy="276999"/>
                </a:xfrm>
                <a:prstGeom prst="rect">
                  <a:avLst/>
                </a:prstGeom>
                <a:noFill/>
              </p:spPr>
              <p:txBody>
                <a:bodyPr wrap="square" rtlCol="0">
                  <a:spAutoFit/>
                </a:bodyPr>
                <a:lstStyle/>
                <a:p>
                  <a:r>
                    <a:rPr lang="en-US" sz="1200" b="1" dirty="0"/>
                    <a:t>20</a:t>
                  </a:r>
                </a:p>
              </p:txBody>
            </p:sp>
            <p:sp>
              <p:nvSpPr>
                <p:cNvPr id="104" name="TextBox 103"/>
                <p:cNvSpPr txBox="1"/>
                <p:nvPr/>
              </p:nvSpPr>
              <p:spPr>
                <a:xfrm>
                  <a:off x="2963695" y="6304334"/>
                  <a:ext cx="456387" cy="276999"/>
                </a:xfrm>
                <a:prstGeom prst="rect">
                  <a:avLst/>
                </a:prstGeom>
                <a:noFill/>
              </p:spPr>
              <p:txBody>
                <a:bodyPr wrap="square" rtlCol="0">
                  <a:spAutoFit/>
                </a:bodyPr>
                <a:lstStyle/>
                <a:p>
                  <a:r>
                    <a:rPr lang="en-US" sz="1200" b="1" dirty="0"/>
                    <a:t>-20</a:t>
                  </a:r>
                </a:p>
              </p:txBody>
            </p:sp>
            <p:sp>
              <p:nvSpPr>
                <p:cNvPr id="105" name="TextBox 104"/>
                <p:cNvSpPr txBox="1"/>
                <p:nvPr/>
              </p:nvSpPr>
              <p:spPr>
                <a:xfrm>
                  <a:off x="2225190" y="6283426"/>
                  <a:ext cx="456387" cy="276999"/>
                </a:xfrm>
                <a:prstGeom prst="rect">
                  <a:avLst/>
                </a:prstGeom>
                <a:noFill/>
              </p:spPr>
              <p:txBody>
                <a:bodyPr wrap="square" rtlCol="0">
                  <a:spAutoFit/>
                </a:bodyPr>
                <a:lstStyle/>
                <a:p>
                  <a:r>
                    <a:rPr lang="en-US" sz="1200" b="1" dirty="0"/>
                    <a:t>-60</a:t>
                  </a:r>
                </a:p>
              </p:txBody>
            </p:sp>
            <p:sp>
              <p:nvSpPr>
                <p:cNvPr id="106" name="TextBox 105"/>
                <p:cNvSpPr txBox="1"/>
                <p:nvPr/>
              </p:nvSpPr>
              <p:spPr>
                <a:xfrm>
                  <a:off x="1323345" y="6284999"/>
                  <a:ext cx="650140" cy="276999"/>
                </a:xfrm>
                <a:prstGeom prst="rect">
                  <a:avLst/>
                </a:prstGeom>
                <a:noFill/>
              </p:spPr>
              <p:txBody>
                <a:bodyPr wrap="square" rtlCol="0">
                  <a:spAutoFit/>
                </a:bodyPr>
                <a:lstStyle/>
                <a:p>
                  <a:r>
                    <a:rPr lang="en-US" sz="1200" b="1" dirty="0"/>
                    <a:t>-100</a:t>
                  </a:r>
                </a:p>
              </p:txBody>
            </p:sp>
            <p:sp>
              <p:nvSpPr>
                <p:cNvPr id="107" name="TextBox 106"/>
                <p:cNvSpPr txBox="1"/>
                <p:nvPr/>
              </p:nvSpPr>
              <p:spPr>
                <a:xfrm>
                  <a:off x="4163026" y="6293801"/>
                  <a:ext cx="456387" cy="276999"/>
                </a:xfrm>
                <a:prstGeom prst="rect">
                  <a:avLst/>
                </a:prstGeom>
                <a:noFill/>
              </p:spPr>
              <p:txBody>
                <a:bodyPr wrap="square" rtlCol="0">
                  <a:spAutoFit/>
                </a:bodyPr>
                <a:lstStyle/>
                <a:p>
                  <a:r>
                    <a:rPr lang="en-US" sz="1200" b="1" dirty="0"/>
                    <a:t>40</a:t>
                  </a:r>
                </a:p>
              </p:txBody>
            </p:sp>
            <p:sp>
              <p:nvSpPr>
                <p:cNvPr id="108" name="TextBox 107"/>
                <p:cNvSpPr txBox="1"/>
                <p:nvPr/>
              </p:nvSpPr>
              <p:spPr>
                <a:xfrm>
                  <a:off x="5025244" y="6247273"/>
                  <a:ext cx="1582633" cy="276999"/>
                </a:xfrm>
                <a:prstGeom prst="rect">
                  <a:avLst/>
                </a:prstGeom>
                <a:noFill/>
              </p:spPr>
              <p:txBody>
                <a:bodyPr wrap="square" rtlCol="0">
                  <a:spAutoFit/>
                </a:bodyPr>
                <a:lstStyle/>
                <a:p>
                  <a:r>
                    <a:rPr lang="en-US" sz="1200" b="1" dirty="0"/>
                    <a:t>Temperature (</a:t>
                  </a:r>
                  <a:r>
                    <a:rPr lang="en-US" sz="1200" b="1" baseline="30000" dirty="0" err="1"/>
                    <a:t>o</a:t>
                  </a:r>
                  <a:r>
                    <a:rPr lang="en-US" sz="1200" b="1" dirty="0" err="1"/>
                    <a:t>C</a:t>
                  </a:r>
                  <a:r>
                    <a:rPr lang="en-US" sz="1200" b="1" dirty="0"/>
                    <a:t>)</a:t>
                  </a:r>
                </a:p>
              </p:txBody>
            </p:sp>
            <p:sp>
              <p:nvSpPr>
                <p:cNvPr id="109" name="TextBox 108"/>
                <p:cNvSpPr txBox="1"/>
                <p:nvPr/>
              </p:nvSpPr>
              <p:spPr>
                <a:xfrm rot="18890087">
                  <a:off x="116878" y="5107921"/>
                  <a:ext cx="1141377" cy="276999"/>
                </a:xfrm>
                <a:prstGeom prst="rect">
                  <a:avLst/>
                </a:prstGeom>
                <a:noFill/>
              </p:spPr>
              <p:txBody>
                <a:bodyPr wrap="square" rtlCol="0">
                  <a:spAutoFit/>
                </a:bodyPr>
                <a:lstStyle/>
                <a:p>
                  <a:r>
                    <a:rPr lang="en-US" sz="1200" dirty="0"/>
                    <a:t>Troposphere</a:t>
                  </a:r>
                </a:p>
              </p:txBody>
            </p:sp>
            <p:grpSp>
              <p:nvGrpSpPr>
                <p:cNvPr id="110" name="Group 109"/>
                <p:cNvGrpSpPr/>
                <p:nvPr/>
              </p:nvGrpSpPr>
              <p:grpSpPr>
                <a:xfrm>
                  <a:off x="612844" y="1718736"/>
                  <a:ext cx="4844373" cy="4594503"/>
                  <a:chOff x="612844" y="1718736"/>
                  <a:chExt cx="4844373" cy="4594503"/>
                </a:xfrm>
              </p:grpSpPr>
              <p:pic>
                <p:nvPicPr>
                  <p:cNvPr id="114" name="Picture 6" descr="https://s-media-cache-ak0.pinimg.com/736x/1d/e4/e4/1de4e46a0289720ac9895351338b453a.jpg"/>
                  <p:cNvPicPr>
                    <a:picLocks noChangeAspect="1" noChangeArrowheads="1"/>
                  </p:cNvPicPr>
                  <p:nvPr/>
                </p:nvPicPr>
                <p:blipFill rotWithShape="1">
                  <a:blip r:embed="rId4">
                    <a:extLst>
                      <a:ext uri="{28A0092B-C50C-407E-A947-70E740481C1C}">
                        <a14:useLocalDpi xmlns:a14="http://schemas.microsoft.com/office/drawing/2010/main" val="0"/>
                      </a:ext>
                    </a:extLst>
                  </a:blip>
                  <a:srcRect l="3768" t="34486" r="6583" b="46564"/>
                  <a:stretch/>
                </p:blipFill>
                <p:spPr bwMode="auto">
                  <a:xfrm>
                    <a:off x="1399784" y="5747649"/>
                    <a:ext cx="2169268" cy="45209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5" name="Group 114"/>
                  <p:cNvGrpSpPr/>
                  <p:nvPr/>
                </p:nvGrpSpPr>
                <p:grpSpPr>
                  <a:xfrm>
                    <a:off x="881976" y="1916347"/>
                    <a:ext cx="4351505" cy="4319081"/>
                    <a:chOff x="881976" y="1916347"/>
                    <a:chExt cx="4351505" cy="4319081"/>
                  </a:xfrm>
                </p:grpSpPr>
                <p:grpSp>
                  <p:nvGrpSpPr>
                    <p:cNvPr id="125" name="Group 124"/>
                    <p:cNvGrpSpPr/>
                    <p:nvPr/>
                  </p:nvGrpSpPr>
                  <p:grpSpPr>
                    <a:xfrm>
                      <a:off x="1301883" y="1916347"/>
                      <a:ext cx="3931598" cy="4319081"/>
                      <a:chOff x="1301883" y="1916347"/>
                      <a:chExt cx="3931598" cy="4319081"/>
                    </a:xfrm>
                  </p:grpSpPr>
                  <p:cxnSp>
                    <p:nvCxnSpPr>
                      <p:cNvPr id="140" name="Straight Connector 139"/>
                      <p:cNvCxnSpPr/>
                      <p:nvPr/>
                    </p:nvCxnSpPr>
                    <p:spPr>
                      <a:xfrm>
                        <a:off x="1391055" y="1916347"/>
                        <a:ext cx="0" cy="4319081"/>
                      </a:xfrm>
                      <a:prstGeom prst="line">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1391055" y="6215971"/>
                        <a:ext cx="3842426"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303506" y="57393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1308370" y="532751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305126" y="498380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1301883" y="480546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308368" y="464657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1305126" y="45168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301883" y="42120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308368" y="38878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305126" y="3680295"/>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1305126" y="355059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301883" y="3430618"/>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308368" y="31744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08366" y="28696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305119" y="2506491"/>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26" name="TextBox 125"/>
                    <p:cNvSpPr txBox="1"/>
                    <p:nvPr/>
                  </p:nvSpPr>
                  <p:spPr>
                    <a:xfrm>
                      <a:off x="1057882" y="5585430"/>
                      <a:ext cx="220494" cy="276999"/>
                    </a:xfrm>
                    <a:prstGeom prst="rect">
                      <a:avLst/>
                    </a:prstGeom>
                    <a:noFill/>
                  </p:spPr>
                  <p:txBody>
                    <a:bodyPr wrap="square" rtlCol="0">
                      <a:spAutoFit/>
                    </a:bodyPr>
                    <a:lstStyle/>
                    <a:p>
                      <a:r>
                        <a:rPr lang="en-US" sz="1200" b="1" dirty="0"/>
                        <a:t>1</a:t>
                      </a:r>
                    </a:p>
                  </p:txBody>
                </p:sp>
                <p:sp>
                  <p:nvSpPr>
                    <p:cNvPr id="127" name="TextBox 126"/>
                    <p:cNvSpPr txBox="1"/>
                    <p:nvPr/>
                  </p:nvSpPr>
                  <p:spPr>
                    <a:xfrm>
                      <a:off x="1048154" y="5199830"/>
                      <a:ext cx="220494" cy="276999"/>
                    </a:xfrm>
                    <a:prstGeom prst="rect">
                      <a:avLst/>
                    </a:prstGeom>
                    <a:noFill/>
                  </p:spPr>
                  <p:txBody>
                    <a:bodyPr wrap="square" rtlCol="0">
                      <a:spAutoFit/>
                    </a:bodyPr>
                    <a:lstStyle/>
                    <a:p>
                      <a:r>
                        <a:rPr lang="en-US" sz="1200" b="1" dirty="0"/>
                        <a:t>2</a:t>
                      </a:r>
                    </a:p>
                  </p:txBody>
                </p:sp>
                <p:sp>
                  <p:nvSpPr>
                    <p:cNvPr id="128" name="TextBox 127"/>
                    <p:cNvSpPr txBox="1"/>
                    <p:nvPr/>
                  </p:nvSpPr>
                  <p:spPr>
                    <a:xfrm>
                      <a:off x="1058692" y="4845304"/>
                      <a:ext cx="220494" cy="276999"/>
                    </a:xfrm>
                    <a:prstGeom prst="rect">
                      <a:avLst/>
                    </a:prstGeom>
                    <a:noFill/>
                  </p:spPr>
                  <p:txBody>
                    <a:bodyPr wrap="square" rtlCol="0">
                      <a:spAutoFit/>
                    </a:bodyPr>
                    <a:lstStyle/>
                    <a:p>
                      <a:r>
                        <a:rPr lang="en-US" sz="1200" b="1" dirty="0"/>
                        <a:t>4</a:t>
                      </a:r>
                    </a:p>
                  </p:txBody>
                </p:sp>
                <p:sp>
                  <p:nvSpPr>
                    <p:cNvPr id="129" name="TextBox 128"/>
                    <p:cNvSpPr txBox="1"/>
                    <p:nvPr/>
                  </p:nvSpPr>
                  <p:spPr>
                    <a:xfrm>
                      <a:off x="1065177" y="4676690"/>
                      <a:ext cx="220494" cy="276999"/>
                    </a:xfrm>
                    <a:prstGeom prst="rect">
                      <a:avLst/>
                    </a:prstGeom>
                    <a:noFill/>
                  </p:spPr>
                  <p:txBody>
                    <a:bodyPr wrap="square" rtlCol="0">
                      <a:spAutoFit/>
                    </a:bodyPr>
                    <a:lstStyle/>
                    <a:p>
                      <a:r>
                        <a:rPr lang="en-US" sz="1200" b="1" dirty="0"/>
                        <a:t>6</a:t>
                      </a:r>
                    </a:p>
                  </p:txBody>
                </p:sp>
                <p:sp>
                  <p:nvSpPr>
                    <p:cNvPr id="130" name="TextBox 129"/>
                    <p:cNvSpPr txBox="1"/>
                    <p:nvPr/>
                  </p:nvSpPr>
                  <p:spPr>
                    <a:xfrm>
                      <a:off x="1065177" y="4520118"/>
                      <a:ext cx="220494" cy="276999"/>
                    </a:xfrm>
                    <a:prstGeom prst="rect">
                      <a:avLst/>
                    </a:prstGeom>
                    <a:noFill/>
                  </p:spPr>
                  <p:txBody>
                    <a:bodyPr wrap="square" rtlCol="0">
                      <a:spAutoFit/>
                    </a:bodyPr>
                    <a:lstStyle/>
                    <a:p>
                      <a:r>
                        <a:rPr lang="en-US" sz="1200" b="1" dirty="0"/>
                        <a:t>8</a:t>
                      </a:r>
                    </a:p>
                  </p:txBody>
                </p:sp>
                <p:sp>
                  <p:nvSpPr>
                    <p:cNvPr id="131" name="TextBox 130"/>
                    <p:cNvSpPr txBox="1"/>
                    <p:nvPr/>
                  </p:nvSpPr>
                  <p:spPr>
                    <a:xfrm>
                      <a:off x="993842" y="4354296"/>
                      <a:ext cx="390726" cy="276999"/>
                    </a:xfrm>
                    <a:prstGeom prst="rect">
                      <a:avLst/>
                    </a:prstGeom>
                    <a:noFill/>
                  </p:spPr>
                  <p:txBody>
                    <a:bodyPr wrap="square" rtlCol="0">
                      <a:spAutoFit/>
                    </a:bodyPr>
                    <a:lstStyle/>
                    <a:p>
                      <a:r>
                        <a:rPr lang="en-US" sz="1200" b="1" dirty="0"/>
                        <a:t>10</a:t>
                      </a:r>
                    </a:p>
                  </p:txBody>
                </p:sp>
                <p:sp>
                  <p:nvSpPr>
                    <p:cNvPr id="132" name="TextBox 131"/>
                    <p:cNvSpPr txBox="1"/>
                    <p:nvPr/>
                  </p:nvSpPr>
                  <p:spPr>
                    <a:xfrm>
                      <a:off x="991406" y="4059224"/>
                      <a:ext cx="390726" cy="276999"/>
                    </a:xfrm>
                    <a:prstGeom prst="rect">
                      <a:avLst/>
                    </a:prstGeom>
                    <a:noFill/>
                  </p:spPr>
                  <p:txBody>
                    <a:bodyPr wrap="square" rtlCol="0">
                      <a:spAutoFit/>
                    </a:bodyPr>
                    <a:lstStyle/>
                    <a:p>
                      <a:r>
                        <a:rPr lang="en-US" sz="1200" b="1" dirty="0"/>
                        <a:t>20</a:t>
                      </a:r>
                    </a:p>
                  </p:txBody>
                </p:sp>
                <p:sp>
                  <p:nvSpPr>
                    <p:cNvPr id="133" name="TextBox 132"/>
                    <p:cNvSpPr txBox="1"/>
                    <p:nvPr/>
                  </p:nvSpPr>
                  <p:spPr>
                    <a:xfrm>
                      <a:off x="988978" y="3767845"/>
                      <a:ext cx="390726" cy="276999"/>
                    </a:xfrm>
                    <a:prstGeom prst="rect">
                      <a:avLst/>
                    </a:prstGeom>
                    <a:noFill/>
                  </p:spPr>
                  <p:txBody>
                    <a:bodyPr wrap="square" rtlCol="0">
                      <a:spAutoFit/>
                    </a:bodyPr>
                    <a:lstStyle/>
                    <a:p>
                      <a:r>
                        <a:rPr lang="en-US" sz="1200" b="1" dirty="0"/>
                        <a:t>40</a:t>
                      </a:r>
                    </a:p>
                  </p:txBody>
                </p:sp>
                <p:sp>
                  <p:nvSpPr>
                    <p:cNvPr id="134" name="TextBox 133"/>
                    <p:cNvSpPr txBox="1"/>
                    <p:nvPr/>
                  </p:nvSpPr>
                  <p:spPr>
                    <a:xfrm>
                      <a:off x="989789" y="3564491"/>
                      <a:ext cx="390726" cy="276999"/>
                    </a:xfrm>
                    <a:prstGeom prst="rect">
                      <a:avLst/>
                    </a:prstGeom>
                    <a:noFill/>
                  </p:spPr>
                  <p:txBody>
                    <a:bodyPr wrap="square" rtlCol="0">
                      <a:spAutoFit/>
                    </a:bodyPr>
                    <a:lstStyle/>
                    <a:p>
                      <a:r>
                        <a:rPr lang="en-US" sz="1200" b="1" dirty="0"/>
                        <a:t>60</a:t>
                      </a:r>
                    </a:p>
                  </p:txBody>
                </p:sp>
                <p:sp>
                  <p:nvSpPr>
                    <p:cNvPr id="135" name="TextBox 134"/>
                    <p:cNvSpPr txBox="1"/>
                    <p:nvPr/>
                  </p:nvSpPr>
                  <p:spPr>
                    <a:xfrm>
                      <a:off x="989789" y="3417198"/>
                      <a:ext cx="390726" cy="276999"/>
                    </a:xfrm>
                    <a:prstGeom prst="rect">
                      <a:avLst/>
                    </a:prstGeom>
                    <a:noFill/>
                  </p:spPr>
                  <p:txBody>
                    <a:bodyPr wrap="square" rtlCol="0">
                      <a:spAutoFit/>
                    </a:bodyPr>
                    <a:lstStyle/>
                    <a:p>
                      <a:r>
                        <a:rPr lang="en-US" sz="1200" b="1" dirty="0"/>
                        <a:t>80</a:t>
                      </a:r>
                    </a:p>
                  </p:txBody>
                </p:sp>
                <p:sp>
                  <p:nvSpPr>
                    <p:cNvPr id="136" name="TextBox 135"/>
                    <p:cNvSpPr txBox="1"/>
                    <p:nvPr/>
                  </p:nvSpPr>
                  <p:spPr>
                    <a:xfrm>
                      <a:off x="907105" y="3281011"/>
                      <a:ext cx="456387" cy="276999"/>
                    </a:xfrm>
                    <a:prstGeom prst="rect">
                      <a:avLst/>
                    </a:prstGeom>
                    <a:noFill/>
                  </p:spPr>
                  <p:txBody>
                    <a:bodyPr wrap="square" rtlCol="0">
                      <a:spAutoFit/>
                    </a:bodyPr>
                    <a:lstStyle/>
                    <a:p>
                      <a:r>
                        <a:rPr lang="en-US" sz="1200" b="1" dirty="0"/>
                        <a:t>100</a:t>
                      </a:r>
                    </a:p>
                  </p:txBody>
                </p:sp>
                <p:sp>
                  <p:nvSpPr>
                    <p:cNvPr id="137" name="TextBox 136"/>
                    <p:cNvSpPr txBox="1"/>
                    <p:nvPr/>
                  </p:nvSpPr>
                  <p:spPr>
                    <a:xfrm>
                      <a:off x="913592" y="3035480"/>
                      <a:ext cx="456387" cy="276999"/>
                    </a:xfrm>
                    <a:prstGeom prst="rect">
                      <a:avLst/>
                    </a:prstGeom>
                    <a:noFill/>
                  </p:spPr>
                  <p:txBody>
                    <a:bodyPr wrap="square" rtlCol="0">
                      <a:spAutoFit/>
                    </a:bodyPr>
                    <a:lstStyle/>
                    <a:p>
                      <a:r>
                        <a:rPr lang="en-US" sz="1200" b="1" dirty="0"/>
                        <a:t>200</a:t>
                      </a:r>
                    </a:p>
                  </p:txBody>
                </p:sp>
                <p:sp>
                  <p:nvSpPr>
                    <p:cNvPr id="138" name="TextBox 137"/>
                    <p:cNvSpPr txBox="1"/>
                    <p:nvPr/>
                  </p:nvSpPr>
                  <p:spPr>
                    <a:xfrm>
                      <a:off x="905481" y="2722359"/>
                      <a:ext cx="456387" cy="276999"/>
                    </a:xfrm>
                    <a:prstGeom prst="rect">
                      <a:avLst/>
                    </a:prstGeom>
                    <a:noFill/>
                  </p:spPr>
                  <p:txBody>
                    <a:bodyPr wrap="square" rtlCol="0">
                      <a:spAutoFit/>
                    </a:bodyPr>
                    <a:lstStyle/>
                    <a:p>
                      <a:r>
                        <a:rPr lang="en-US" sz="1200" b="1" dirty="0"/>
                        <a:t>400</a:t>
                      </a:r>
                    </a:p>
                  </p:txBody>
                </p:sp>
                <p:sp>
                  <p:nvSpPr>
                    <p:cNvPr id="139" name="TextBox 138"/>
                    <p:cNvSpPr txBox="1"/>
                    <p:nvPr/>
                  </p:nvSpPr>
                  <p:spPr>
                    <a:xfrm>
                      <a:off x="881976" y="2392555"/>
                      <a:ext cx="456387" cy="276999"/>
                    </a:xfrm>
                    <a:prstGeom prst="rect">
                      <a:avLst/>
                    </a:prstGeom>
                    <a:noFill/>
                  </p:spPr>
                  <p:txBody>
                    <a:bodyPr wrap="square" rtlCol="0">
                      <a:spAutoFit/>
                    </a:bodyPr>
                    <a:lstStyle/>
                    <a:p>
                      <a:r>
                        <a:rPr lang="en-US" sz="1200" b="1" dirty="0"/>
                        <a:t>800</a:t>
                      </a:r>
                    </a:p>
                  </p:txBody>
                </p:sp>
              </p:grpSp>
              <p:cxnSp>
                <p:nvCxnSpPr>
                  <p:cNvPr id="116" name="Straight Connector 115"/>
                  <p:cNvCxnSpPr/>
                  <p:nvPr/>
                </p:nvCxnSpPr>
                <p:spPr>
                  <a:xfrm>
                    <a:off x="1386191" y="5585430"/>
                    <a:ext cx="4071026" cy="0"/>
                  </a:xfrm>
                  <a:prstGeom prst="line">
                    <a:avLst/>
                  </a:prstGeom>
                  <a:ln w="57150" cmpd="thinThick">
                    <a:prstDash val="sysDash"/>
                  </a:ln>
                </p:spPr>
                <p:style>
                  <a:lnRef idx="1">
                    <a:schemeClr val="accent1"/>
                  </a:lnRef>
                  <a:fillRef idx="0">
                    <a:schemeClr val="accent1"/>
                  </a:fillRef>
                  <a:effectRef idx="0">
                    <a:schemeClr val="accent1"/>
                  </a:effectRef>
                  <a:fontRef idx="minor">
                    <a:schemeClr val="tx1"/>
                  </a:fontRef>
                </p:style>
              </p:cxnSp>
              <p:sp>
                <p:nvSpPr>
                  <p:cNvPr id="117" name="Freeform 116"/>
                  <p:cNvSpPr/>
                  <p:nvPr/>
                </p:nvSpPr>
                <p:spPr>
                  <a:xfrm>
                    <a:off x="2135402" y="3092478"/>
                    <a:ext cx="2919553" cy="3142950"/>
                  </a:xfrm>
                  <a:custGeom>
                    <a:avLst/>
                    <a:gdLst>
                      <a:gd name="connsiteX0" fmla="*/ 1670738 w 2919553"/>
                      <a:gd name="connsiteY0" fmla="*/ 3084588 h 3084588"/>
                      <a:gd name="connsiteX1" fmla="*/ 1554007 w 2919553"/>
                      <a:gd name="connsiteY1" fmla="*/ 1936724 h 3084588"/>
                      <a:gd name="connsiteX2" fmla="*/ 464509 w 2919553"/>
                      <a:gd name="connsiteY2" fmla="*/ 1508707 h 3084588"/>
                      <a:gd name="connsiteX3" fmla="*/ 1456730 w 2919553"/>
                      <a:gd name="connsiteY3" fmla="*/ 798588 h 3084588"/>
                      <a:gd name="connsiteX4" fmla="*/ 17036 w 2919553"/>
                      <a:gd name="connsiteY4" fmla="*/ 419209 h 3084588"/>
                      <a:gd name="connsiteX5" fmla="*/ 2633777 w 2919553"/>
                      <a:gd name="connsiteY5" fmla="*/ 39831 h 3084588"/>
                      <a:gd name="connsiteX6" fmla="*/ 2731053 w 2919553"/>
                      <a:gd name="connsiteY6" fmla="*/ 30103 h 308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553" h="3084588">
                        <a:moveTo>
                          <a:pt x="1670738" y="3084588"/>
                        </a:moveTo>
                        <a:cubicBezTo>
                          <a:pt x="1712891" y="2641979"/>
                          <a:pt x="1755045" y="2199371"/>
                          <a:pt x="1554007" y="1936724"/>
                        </a:cubicBezTo>
                        <a:cubicBezTo>
                          <a:pt x="1352969" y="1674077"/>
                          <a:pt x="480722" y="1698396"/>
                          <a:pt x="464509" y="1508707"/>
                        </a:cubicBezTo>
                        <a:cubicBezTo>
                          <a:pt x="448296" y="1319018"/>
                          <a:pt x="1531309" y="980171"/>
                          <a:pt x="1456730" y="798588"/>
                        </a:cubicBezTo>
                        <a:cubicBezTo>
                          <a:pt x="1382151" y="617005"/>
                          <a:pt x="-179139" y="545669"/>
                          <a:pt x="17036" y="419209"/>
                        </a:cubicBezTo>
                        <a:cubicBezTo>
                          <a:pt x="213211" y="292749"/>
                          <a:pt x="2181441" y="104682"/>
                          <a:pt x="2633777" y="39831"/>
                        </a:cubicBezTo>
                        <a:cubicBezTo>
                          <a:pt x="3086113" y="-25020"/>
                          <a:pt x="2908583" y="2541"/>
                          <a:pt x="2731053" y="3010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3595178" y="6128426"/>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212557" y="6125180"/>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971314"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450557"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610735" y="6125178"/>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289084" y="6138142"/>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612844" y="1718736"/>
                    <a:ext cx="832522" cy="461665"/>
                  </a:xfrm>
                  <a:prstGeom prst="rect">
                    <a:avLst/>
                  </a:prstGeom>
                  <a:noFill/>
                </p:spPr>
                <p:txBody>
                  <a:bodyPr wrap="square" rtlCol="0">
                    <a:spAutoFit/>
                  </a:bodyPr>
                  <a:lstStyle/>
                  <a:p>
                    <a:r>
                      <a:rPr lang="en-US" sz="1200" b="1" dirty="0"/>
                      <a:t>Altitude (km)</a:t>
                    </a:r>
                  </a:p>
                </p:txBody>
              </p:sp>
            </p:grpSp>
            <p:sp>
              <p:nvSpPr>
                <p:cNvPr id="111" name="Freeform 110"/>
                <p:cNvSpPr/>
                <p:nvPr/>
              </p:nvSpPr>
              <p:spPr>
                <a:xfrm>
                  <a:off x="3207688" y="2052536"/>
                  <a:ext cx="482305" cy="4163438"/>
                </a:xfrm>
                <a:custGeom>
                  <a:avLst/>
                  <a:gdLst>
                    <a:gd name="connsiteX0" fmla="*/ 440184 w 482305"/>
                    <a:gd name="connsiteY0" fmla="*/ 4163438 h 4163438"/>
                    <a:gd name="connsiteX1" fmla="*/ 440184 w 482305"/>
                    <a:gd name="connsiteY1" fmla="*/ 3618690 h 4163438"/>
                    <a:gd name="connsiteX2" fmla="*/ 2440 w 482305"/>
                    <a:gd name="connsiteY2" fmla="*/ 3394953 h 4163438"/>
                    <a:gd name="connsiteX3" fmla="*/ 255359 w 482305"/>
                    <a:gd name="connsiteY3" fmla="*/ 3044758 h 4163438"/>
                    <a:gd name="connsiteX4" fmla="*/ 80261 w 482305"/>
                    <a:gd name="connsiteY4" fmla="*/ 2850204 h 4163438"/>
                    <a:gd name="connsiteX5" fmla="*/ 235903 w 482305"/>
                    <a:gd name="connsiteY5" fmla="*/ 2256817 h 4163438"/>
                    <a:gd name="connsiteX6" fmla="*/ 80261 w 482305"/>
                    <a:gd name="connsiteY6" fmla="*/ 1770434 h 4163438"/>
                    <a:gd name="connsiteX7" fmla="*/ 226176 w 482305"/>
                    <a:gd name="connsiteY7" fmla="*/ 885217 h 4163438"/>
                    <a:gd name="connsiteX8" fmla="*/ 138627 w 482305"/>
                    <a:gd name="connsiteY8" fmla="*/ 0 h 4163438"/>
                    <a:gd name="connsiteX9" fmla="*/ 138627 w 482305"/>
                    <a:gd name="connsiteY9" fmla="*/ 0 h 416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305" h="4163438">
                      <a:moveTo>
                        <a:pt x="440184" y="4163438"/>
                      </a:moveTo>
                      <a:cubicBezTo>
                        <a:pt x="476662" y="3955104"/>
                        <a:pt x="513141" y="3746771"/>
                        <a:pt x="440184" y="3618690"/>
                      </a:cubicBezTo>
                      <a:cubicBezTo>
                        <a:pt x="367227" y="3490609"/>
                        <a:pt x="33244" y="3490608"/>
                        <a:pt x="2440" y="3394953"/>
                      </a:cubicBezTo>
                      <a:cubicBezTo>
                        <a:pt x="-28364" y="3299298"/>
                        <a:pt x="242389" y="3135549"/>
                        <a:pt x="255359" y="3044758"/>
                      </a:cubicBezTo>
                      <a:cubicBezTo>
                        <a:pt x="268329" y="2953966"/>
                        <a:pt x="83504" y="2981527"/>
                        <a:pt x="80261" y="2850204"/>
                      </a:cubicBezTo>
                      <a:cubicBezTo>
                        <a:pt x="77018" y="2718881"/>
                        <a:pt x="235903" y="2436779"/>
                        <a:pt x="235903" y="2256817"/>
                      </a:cubicBezTo>
                      <a:cubicBezTo>
                        <a:pt x="235903" y="2076855"/>
                        <a:pt x="81882" y="1999034"/>
                        <a:pt x="80261" y="1770434"/>
                      </a:cubicBezTo>
                      <a:cubicBezTo>
                        <a:pt x="78640" y="1541834"/>
                        <a:pt x="216448" y="1180289"/>
                        <a:pt x="226176" y="885217"/>
                      </a:cubicBezTo>
                      <a:cubicBezTo>
                        <a:pt x="235904" y="590145"/>
                        <a:pt x="138627" y="0"/>
                        <a:pt x="138627" y="0"/>
                      </a:cubicBezTo>
                      <a:lnTo>
                        <a:pt x="138627" y="0"/>
                      </a:lnTo>
                    </a:path>
                  </a:pathLst>
                </a:custGeom>
                <a:noFill/>
                <a:ln w="381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p:cNvSpPr txBox="1"/>
                <p:nvPr/>
              </p:nvSpPr>
              <p:spPr>
                <a:xfrm>
                  <a:off x="5105006" y="2980497"/>
                  <a:ext cx="1472990" cy="307777"/>
                </a:xfrm>
                <a:prstGeom prst="rect">
                  <a:avLst/>
                </a:prstGeom>
                <a:noFill/>
              </p:spPr>
              <p:txBody>
                <a:bodyPr wrap="square" rtlCol="0">
                  <a:spAutoFit/>
                </a:bodyPr>
                <a:lstStyle/>
                <a:p>
                  <a:r>
                    <a:rPr lang="en-US" sz="1400" dirty="0"/>
                    <a:t>Temperature</a:t>
                  </a:r>
                </a:p>
              </p:txBody>
            </p:sp>
            <p:sp>
              <p:nvSpPr>
                <p:cNvPr id="113" name="TextBox 112"/>
                <p:cNvSpPr txBox="1"/>
                <p:nvPr/>
              </p:nvSpPr>
              <p:spPr>
                <a:xfrm>
                  <a:off x="1891942" y="1626402"/>
                  <a:ext cx="1494316" cy="738664"/>
                </a:xfrm>
                <a:prstGeom prst="rect">
                  <a:avLst/>
                </a:prstGeom>
                <a:noFill/>
              </p:spPr>
              <p:txBody>
                <a:bodyPr wrap="square" rtlCol="0">
                  <a:spAutoFit/>
                </a:bodyPr>
                <a:lstStyle/>
                <a:p>
                  <a:r>
                    <a:rPr lang="en-US" sz="1400" dirty="0">
                      <a:solidFill>
                        <a:srgbClr val="C00000"/>
                      </a:solidFill>
                    </a:rPr>
                    <a:t>Relative CH</a:t>
                  </a:r>
                  <a:r>
                    <a:rPr lang="en-US" sz="1400" baseline="-25000" dirty="0">
                      <a:solidFill>
                        <a:srgbClr val="C00000"/>
                      </a:solidFill>
                    </a:rPr>
                    <a:t>4 </a:t>
                  </a:r>
                  <a:r>
                    <a:rPr lang="en-US" sz="1400" dirty="0">
                      <a:solidFill>
                        <a:srgbClr val="C00000"/>
                      </a:solidFill>
                    </a:rPr>
                    <a:t>Volume Mixing Ratio</a:t>
                  </a:r>
                </a:p>
              </p:txBody>
            </p:sp>
          </p:grpSp>
        </p:grpSp>
      </p:grpSp>
      <p:sp>
        <p:nvSpPr>
          <p:cNvPr id="221" name="Left Arrow Callout 220"/>
          <p:cNvSpPr/>
          <p:nvPr/>
        </p:nvSpPr>
        <p:spPr>
          <a:xfrm>
            <a:off x="8315768" y="5106374"/>
            <a:ext cx="2448359" cy="758599"/>
          </a:xfrm>
          <a:prstGeom prst="leftArrowCallout">
            <a:avLst>
              <a:gd name="adj1" fmla="val 25000"/>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Planetary Boundary Layer (PBL)</a:t>
            </a:r>
          </a:p>
        </p:txBody>
      </p:sp>
      <p:pic>
        <p:nvPicPr>
          <p:cNvPr id="222" name="Shape 266"/>
          <p:cNvPicPr preferRelativeResize="0"/>
          <p:nvPr/>
        </p:nvPicPr>
        <p:blipFill>
          <a:blip r:embed="rId3">
            <a:alphaModFix/>
          </a:blip>
          <a:stretch>
            <a:fillRect/>
          </a:stretch>
        </p:blipFill>
        <p:spPr>
          <a:xfrm>
            <a:off x="6490778" y="1746151"/>
            <a:ext cx="1096083" cy="635491"/>
          </a:xfrm>
          <a:prstGeom prst="rect">
            <a:avLst/>
          </a:prstGeom>
          <a:noFill/>
          <a:ln>
            <a:noFill/>
          </a:ln>
        </p:spPr>
      </p:pic>
      <p:sp>
        <p:nvSpPr>
          <p:cNvPr id="2" name="Isosceles Triangle 1"/>
          <p:cNvSpPr/>
          <p:nvPr/>
        </p:nvSpPr>
        <p:spPr>
          <a:xfrm rot="960000">
            <a:off x="6241783" y="2383235"/>
            <a:ext cx="414510" cy="2044510"/>
          </a:xfrm>
          <a:prstGeom prst="triangle">
            <a:avLst/>
          </a:prstGeom>
          <a:gradFill flip="none" rotWithShape="1">
            <a:gsLst>
              <a:gs pos="0">
                <a:schemeClr val="accent3">
                  <a:satMod val="103000"/>
                  <a:lumMod val="102000"/>
                  <a:tint val="94000"/>
                  <a:alpha val="85000"/>
                </a:schemeClr>
              </a:gs>
              <a:gs pos="50000">
                <a:schemeClr val="accent3">
                  <a:satMod val="110000"/>
                  <a:lumMod val="100000"/>
                  <a:shade val="100000"/>
                  <a:alpha val="85000"/>
                </a:schemeClr>
              </a:gs>
              <a:gs pos="100000">
                <a:schemeClr val="accent3">
                  <a:lumMod val="99000"/>
                  <a:satMod val="120000"/>
                  <a:shade val="78000"/>
                  <a:alpha val="85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3" name="Isosceles Triangle 72"/>
          <p:cNvSpPr/>
          <p:nvPr/>
        </p:nvSpPr>
        <p:spPr>
          <a:xfrm rot="1196364">
            <a:off x="6496354" y="2144756"/>
            <a:ext cx="561534" cy="2290119"/>
          </a:xfrm>
          <a:prstGeom prst="triangle">
            <a:avLst/>
          </a:prstGeom>
          <a:gradFill flip="none" rotWithShape="1">
            <a:gsLst>
              <a:gs pos="0">
                <a:schemeClr val="accent3">
                  <a:satMod val="103000"/>
                  <a:lumMod val="102000"/>
                  <a:tint val="94000"/>
                  <a:alpha val="53000"/>
                </a:schemeClr>
              </a:gs>
              <a:gs pos="50000">
                <a:schemeClr val="accent3">
                  <a:satMod val="110000"/>
                  <a:lumMod val="100000"/>
                  <a:shade val="100000"/>
                  <a:alpha val="53000"/>
                </a:schemeClr>
              </a:gs>
              <a:gs pos="100000">
                <a:schemeClr val="accent3">
                  <a:lumMod val="99000"/>
                  <a:satMod val="120000"/>
                  <a:shade val="78000"/>
                  <a:alpha val="53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4" name="Isosceles Triangle 73"/>
          <p:cNvSpPr/>
          <p:nvPr/>
        </p:nvSpPr>
        <p:spPr>
          <a:xfrm rot="809008">
            <a:off x="6644220" y="2356881"/>
            <a:ext cx="446900" cy="3772984"/>
          </a:xfrm>
          <a:prstGeom prst="triangle">
            <a:avLst/>
          </a:prstGeom>
          <a:gradFill flip="none" rotWithShape="1">
            <a:gsLst>
              <a:gs pos="0">
                <a:schemeClr val="accent3">
                  <a:satMod val="103000"/>
                  <a:lumMod val="102000"/>
                  <a:tint val="94000"/>
                  <a:alpha val="85000"/>
                </a:schemeClr>
              </a:gs>
              <a:gs pos="50000">
                <a:schemeClr val="accent3">
                  <a:satMod val="110000"/>
                  <a:lumMod val="100000"/>
                  <a:shade val="100000"/>
                  <a:alpha val="85000"/>
                </a:schemeClr>
              </a:gs>
              <a:gs pos="100000">
                <a:schemeClr val="accent3">
                  <a:lumMod val="99000"/>
                  <a:satMod val="120000"/>
                  <a:shade val="78000"/>
                  <a:alpha val="85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75" name="Shape 266"/>
          <p:cNvPicPr preferRelativeResize="0"/>
          <p:nvPr/>
        </p:nvPicPr>
        <p:blipFill>
          <a:blip r:embed="rId3">
            <a:alphaModFix/>
          </a:blip>
          <a:stretch>
            <a:fillRect/>
          </a:stretch>
        </p:blipFill>
        <p:spPr>
          <a:xfrm>
            <a:off x="6257342" y="1464526"/>
            <a:ext cx="1096083" cy="635491"/>
          </a:xfrm>
          <a:prstGeom prst="rect">
            <a:avLst/>
          </a:prstGeom>
          <a:noFill/>
          <a:ln>
            <a:noFill/>
          </a:ln>
        </p:spPr>
      </p:pic>
      <p:sp>
        <p:nvSpPr>
          <p:cNvPr id="76" name="TextBox 75"/>
          <p:cNvSpPr txBox="1"/>
          <p:nvPr/>
        </p:nvSpPr>
        <p:spPr>
          <a:xfrm>
            <a:off x="8104926" y="2281122"/>
            <a:ext cx="803237" cy="276999"/>
          </a:xfrm>
          <a:prstGeom prst="rect">
            <a:avLst/>
          </a:prstGeom>
          <a:noFill/>
        </p:spPr>
        <p:txBody>
          <a:bodyPr wrap="square" rtlCol="0">
            <a:spAutoFit/>
          </a:bodyPr>
          <a:lstStyle/>
          <a:p>
            <a:r>
              <a:rPr lang="en-US" sz="1200" b="1" dirty="0" smtClean="0"/>
              <a:t>GOSAT</a:t>
            </a:r>
            <a:endParaRPr lang="en-US" sz="1200" b="1" dirty="0"/>
          </a:p>
        </p:txBody>
      </p:sp>
      <p:sp>
        <p:nvSpPr>
          <p:cNvPr id="77" name="Isosceles Triangle 76"/>
          <p:cNvSpPr/>
          <p:nvPr/>
        </p:nvSpPr>
        <p:spPr>
          <a:xfrm rot="828540">
            <a:off x="5961361" y="1922575"/>
            <a:ext cx="561534" cy="2685138"/>
          </a:xfrm>
          <a:prstGeom prst="triangle">
            <a:avLst/>
          </a:prstGeom>
          <a:gradFill flip="none" rotWithShape="1">
            <a:gsLst>
              <a:gs pos="0">
                <a:schemeClr val="accent3">
                  <a:satMod val="103000"/>
                  <a:lumMod val="102000"/>
                  <a:tint val="94000"/>
                  <a:alpha val="53000"/>
                </a:schemeClr>
              </a:gs>
              <a:gs pos="50000">
                <a:schemeClr val="accent3">
                  <a:satMod val="110000"/>
                  <a:lumMod val="100000"/>
                  <a:shade val="100000"/>
                  <a:alpha val="53000"/>
                </a:schemeClr>
              </a:gs>
              <a:gs pos="100000">
                <a:schemeClr val="accent3">
                  <a:lumMod val="99000"/>
                  <a:satMod val="120000"/>
                  <a:shade val="78000"/>
                  <a:alpha val="53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139478"/>
      </p:ext>
    </p:extLst>
  </p:cSld>
  <p:clrMapOvr>
    <a:masterClrMapping/>
  </p:clrMapOvr>
  <mc:AlternateContent xmlns:mc="http://schemas.openxmlformats.org/markup-compatibility/2006" xmlns:p14="http://schemas.microsoft.com/office/powerpoint/2010/main">
    <mc:Choice Requires="p14">
      <p:transition spd="slow" p14:dur="2000" advTm="15357"/>
    </mc:Choice>
    <mc:Fallback xmlns="">
      <p:transition xmlns:p14="http://schemas.microsoft.com/office/powerpoint/2010/main" spd="slow" advTm="15357"/>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Atmospheric Methane</a:t>
            </a:r>
          </a:p>
        </p:txBody>
      </p:sp>
      <p:pic>
        <p:nvPicPr>
          <p:cNvPr id="82" name="Shape 266"/>
          <p:cNvPicPr preferRelativeResize="0"/>
          <p:nvPr/>
        </p:nvPicPr>
        <p:blipFill>
          <a:blip r:embed="rId3">
            <a:alphaModFix/>
          </a:blip>
          <a:stretch>
            <a:fillRect/>
          </a:stretch>
        </p:blipFill>
        <p:spPr>
          <a:xfrm>
            <a:off x="7019462" y="1428154"/>
            <a:ext cx="1096083" cy="635491"/>
          </a:xfrm>
          <a:prstGeom prst="rect">
            <a:avLst/>
          </a:prstGeom>
          <a:noFill/>
          <a:ln>
            <a:noFill/>
          </a:ln>
        </p:spPr>
      </p:pic>
      <p:pic>
        <p:nvPicPr>
          <p:cNvPr id="87" name="Shape 266"/>
          <p:cNvPicPr preferRelativeResize="0"/>
          <p:nvPr/>
        </p:nvPicPr>
        <p:blipFill>
          <a:blip r:embed="rId3">
            <a:alphaModFix/>
          </a:blip>
          <a:stretch>
            <a:fillRect/>
          </a:stretch>
        </p:blipFill>
        <p:spPr>
          <a:xfrm>
            <a:off x="7203220" y="1753032"/>
            <a:ext cx="1096083" cy="635491"/>
          </a:xfrm>
          <a:prstGeom prst="rect">
            <a:avLst/>
          </a:prstGeom>
          <a:noFill/>
          <a:ln>
            <a:noFill/>
          </a:ln>
        </p:spPr>
      </p:pic>
      <p:sp>
        <p:nvSpPr>
          <p:cNvPr id="88" name="TextBox 87"/>
          <p:cNvSpPr txBox="1"/>
          <p:nvPr/>
        </p:nvSpPr>
        <p:spPr>
          <a:xfrm>
            <a:off x="8132556" y="1424365"/>
            <a:ext cx="803237" cy="276999"/>
          </a:xfrm>
          <a:prstGeom prst="rect">
            <a:avLst/>
          </a:prstGeom>
          <a:noFill/>
        </p:spPr>
        <p:txBody>
          <a:bodyPr wrap="square" rtlCol="0">
            <a:spAutoFit/>
          </a:bodyPr>
          <a:lstStyle/>
          <a:p>
            <a:r>
              <a:rPr lang="en-US" sz="1200" b="1" dirty="0"/>
              <a:t>TES</a:t>
            </a:r>
          </a:p>
        </p:txBody>
      </p:sp>
      <p:sp>
        <p:nvSpPr>
          <p:cNvPr id="89" name="TextBox 88"/>
          <p:cNvSpPr txBox="1"/>
          <p:nvPr/>
        </p:nvSpPr>
        <p:spPr>
          <a:xfrm>
            <a:off x="8096815" y="1702204"/>
            <a:ext cx="1294611" cy="276999"/>
          </a:xfrm>
          <a:prstGeom prst="rect">
            <a:avLst/>
          </a:prstGeom>
          <a:noFill/>
        </p:spPr>
        <p:txBody>
          <a:bodyPr wrap="square" rtlCol="0">
            <a:spAutoFit/>
          </a:bodyPr>
          <a:lstStyle/>
          <a:p>
            <a:r>
              <a:rPr lang="en-US" sz="1200" b="1" dirty="0"/>
              <a:t>SCHIAMACHY</a:t>
            </a:r>
          </a:p>
        </p:txBody>
      </p:sp>
      <p:sp>
        <p:nvSpPr>
          <p:cNvPr id="90" name="TextBox 89"/>
          <p:cNvSpPr txBox="1"/>
          <p:nvPr/>
        </p:nvSpPr>
        <p:spPr>
          <a:xfrm>
            <a:off x="8081136" y="2000122"/>
            <a:ext cx="803237" cy="276999"/>
          </a:xfrm>
          <a:prstGeom prst="rect">
            <a:avLst/>
          </a:prstGeom>
          <a:noFill/>
        </p:spPr>
        <p:txBody>
          <a:bodyPr wrap="square" rtlCol="0">
            <a:spAutoFit/>
          </a:bodyPr>
          <a:lstStyle/>
          <a:p>
            <a:r>
              <a:rPr lang="en-US" sz="1200" b="1" dirty="0"/>
              <a:t>AIRS</a:t>
            </a:r>
          </a:p>
        </p:txBody>
      </p:sp>
      <p:grpSp>
        <p:nvGrpSpPr>
          <p:cNvPr id="79" name="Group 78"/>
          <p:cNvGrpSpPr/>
          <p:nvPr/>
        </p:nvGrpSpPr>
        <p:grpSpPr>
          <a:xfrm>
            <a:off x="3056416" y="1548581"/>
            <a:ext cx="6207112" cy="4957365"/>
            <a:chOff x="400765" y="1626402"/>
            <a:chExt cx="6207112" cy="4957365"/>
          </a:xfrm>
        </p:grpSpPr>
        <p:sp>
          <p:nvSpPr>
            <p:cNvPr id="91" name="TextBox 90"/>
            <p:cNvSpPr txBox="1"/>
            <p:nvPr/>
          </p:nvSpPr>
          <p:spPr>
            <a:xfrm rot="18652296">
              <a:off x="-87010" y="3106381"/>
              <a:ext cx="1252549" cy="276999"/>
            </a:xfrm>
            <a:prstGeom prst="rect">
              <a:avLst/>
            </a:prstGeom>
            <a:noFill/>
          </p:spPr>
          <p:txBody>
            <a:bodyPr wrap="square" rtlCol="0">
              <a:spAutoFit/>
            </a:bodyPr>
            <a:lstStyle/>
            <a:p>
              <a:r>
                <a:rPr lang="en-US" sz="1200" dirty="0"/>
                <a:t>Thermosphere</a:t>
              </a:r>
            </a:p>
          </p:txBody>
        </p:sp>
        <p:grpSp>
          <p:nvGrpSpPr>
            <p:cNvPr id="92" name="Group 91"/>
            <p:cNvGrpSpPr/>
            <p:nvPr/>
          </p:nvGrpSpPr>
          <p:grpSpPr>
            <a:xfrm>
              <a:off x="422273" y="1626402"/>
              <a:ext cx="6185604" cy="4957365"/>
              <a:chOff x="422273" y="1626402"/>
              <a:chExt cx="6185604" cy="4957365"/>
            </a:xfrm>
          </p:grpSpPr>
          <p:grpSp>
            <p:nvGrpSpPr>
              <p:cNvPr id="93" name="Group 92"/>
              <p:cNvGrpSpPr/>
              <p:nvPr/>
            </p:nvGrpSpPr>
            <p:grpSpPr>
              <a:xfrm>
                <a:off x="422273" y="2119901"/>
                <a:ext cx="311013" cy="2656320"/>
                <a:chOff x="422273" y="2119901"/>
                <a:chExt cx="311013" cy="2656320"/>
              </a:xfrm>
            </p:grpSpPr>
            <p:sp>
              <p:nvSpPr>
                <p:cNvPr id="156" name="TextBox 155"/>
                <p:cNvSpPr txBox="1"/>
                <p:nvPr/>
              </p:nvSpPr>
              <p:spPr>
                <a:xfrm rot="18628200">
                  <a:off x="24098" y="4067033"/>
                  <a:ext cx="1141377" cy="276999"/>
                </a:xfrm>
                <a:prstGeom prst="rect">
                  <a:avLst/>
                </a:prstGeom>
                <a:noFill/>
              </p:spPr>
              <p:txBody>
                <a:bodyPr wrap="square" rtlCol="0">
                  <a:spAutoFit/>
                </a:bodyPr>
                <a:lstStyle/>
                <a:p>
                  <a:r>
                    <a:rPr lang="en-US" sz="1200" dirty="0"/>
                    <a:t>Stratosphere</a:t>
                  </a:r>
                </a:p>
              </p:txBody>
            </p:sp>
            <p:sp>
              <p:nvSpPr>
                <p:cNvPr id="157" name="TextBox 156"/>
                <p:cNvSpPr txBox="1"/>
                <p:nvPr/>
              </p:nvSpPr>
              <p:spPr>
                <a:xfrm rot="18652296">
                  <a:off x="-6440" y="3526669"/>
                  <a:ext cx="1141377" cy="276999"/>
                </a:xfrm>
                <a:prstGeom prst="rect">
                  <a:avLst/>
                </a:prstGeom>
                <a:noFill/>
              </p:spPr>
              <p:txBody>
                <a:bodyPr wrap="square" rtlCol="0">
                  <a:spAutoFit/>
                </a:bodyPr>
                <a:lstStyle/>
                <a:p>
                  <a:r>
                    <a:rPr lang="en-US" sz="1200" dirty="0"/>
                    <a:t>Mesosphere</a:t>
                  </a:r>
                </a:p>
              </p:txBody>
            </p:sp>
            <p:sp>
              <p:nvSpPr>
                <p:cNvPr id="158" name="TextBox 157"/>
                <p:cNvSpPr txBox="1"/>
                <p:nvPr/>
              </p:nvSpPr>
              <p:spPr>
                <a:xfrm rot="18652296">
                  <a:off x="-9916" y="2552090"/>
                  <a:ext cx="1141377" cy="276999"/>
                </a:xfrm>
                <a:prstGeom prst="rect">
                  <a:avLst/>
                </a:prstGeom>
                <a:noFill/>
              </p:spPr>
              <p:txBody>
                <a:bodyPr wrap="square" rtlCol="0">
                  <a:spAutoFit/>
                </a:bodyPr>
                <a:lstStyle/>
                <a:p>
                  <a:r>
                    <a:rPr lang="en-US" sz="1200" dirty="0"/>
                    <a:t>Exosphere</a:t>
                  </a:r>
                </a:p>
              </p:txBody>
            </p:sp>
          </p:grpSp>
          <p:grpSp>
            <p:nvGrpSpPr>
              <p:cNvPr id="97" name="Group 96"/>
              <p:cNvGrpSpPr/>
              <p:nvPr/>
            </p:nvGrpSpPr>
            <p:grpSpPr>
              <a:xfrm>
                <a:off x="549067" y="1626402"/>
                <a:ext cx="6058810" cy="4957365"/>
                <a:chOff x="549067" y="1626402"/>
                <a:chExt cx="6058810" cy="4957365"/>
              </a:xfrm>
            </p:grpSpPr>
            <p:sp>
              <p:nvSpPr>
                <p:cNvPr id="98" name="TextBox 97"/>
                <p:cNvSpPr txBox="1"/>
                <p:nvPr/>
              </p:nvSpPr>
              <p:spPr>
                <a:xfrm>
                  <a:off x="3472775" y="6306768"/>
                  <a:ext cx="456387" cy="276999"/>
                </a:xfrm>
                <a:prstGeom prst="rect">
                  <a:avLst/>
                </a:prstGeom>
                <a:noFill/>
              </p:spPr>
              <p:txBody>
                <a:bodyPr wrap="square" rtlCol="0">
                  <a:spAutoFit/>
                </a:bodyPr>
                <a:lstStyle/>
                <a:p>
                  <a:r>
                    <a:rPr lang="en-US" sz="1200" b="1" dirty="0"/>
                    <a:t>0</a:t>
                  </a:r>
                </a:p>
              </p:txBody>
            </p:sp>
            <p:sp>
              <p:nvSpPr>
                <p:cNvPr id="103" name="TextBox 102"/>
                <p:cNvSpPr txBox="1"/>
                <p:nvPr/>
              </p:nvSpPr>
              <p:spPr>
                <a:xfrm>
                  <a:off x="3835127" y="6302034"/>
                  <a:ext cx="456387" cy="276999"/>
                </a:xfrm>
                <a:prstGeom prst="rect">
                  <a:avLst/>
                </a:prstGeom>
                <a:noFill/>
              </p:spPr>
              <p:txBody>
                <a:bodyPr wrap="square" rtlCol="0">
                  <a:spAutoFit/>
                </a:bodyPr>
                <a:lstStyle/>
                <a:p>
                  <a:r>
                    <a:rPr lang="en-US" sz="1200" b="1" dirty="0"/>
                    <a:t>20</a:t>
                  </a:r>
                </a:p>
              </p:txBody>
            </p:sp>
            <p:sp>
              <p:nvSpPr>
                <p:cNvPr id="104" name="TextBox 103"/>
                <p:cNvSpPr txBox="1"/>
                <p:nvPr/>
              </p:nvSpPr>
              <p:spPr>
                <a:xfrm>
                  <a:off x="2963695" y="6304334"/>
                  <a:ext cx="456387" cy="276999"/>
                </a:xfrm>
                <a:prstGeom prst="rect">
                  <a:avLst/>
                </a:prstGeom>
                <a:noFill/>
              </p:spPr>
              <p:txBody>
                <a:bodyPr wrap="square" rtlCol="0">
                  <a:spAutoFit/>
                </a:bodyPr>
                <a:lstStyle/>
                <a:p>
                  <a:r>
                    <a:rPr lang="en-US" sz="1200" b="1" dirty="0"/>
                    <a:t>-20</a:t>
                  </a:r>
                </a:p>
              </p:txBody>
            </p:sp>
            <p:sp>
              <p:nvSpPr>
                <p:cNvPr id="105" name="TextBox 104"/>
                <p:cNvSpPr txBox="1"/>
                <p:nvPr/>
              </p:nvSpPr>
              <p:spPr>
                <a:xfrm>
                  <a:off x="2225190" y="6283426"/>
                  <a:ext cx="456387" cy="276999"/>
                </a:xfrm>
                <a:prstGeom prst="rect">
                  <a:avLst/>
                </a:prstGeom>
                <a:noFill/>
              </p:spPr>
              <p:txBody>
                <a:bodyPr wrap="square" rtlCol="0">
                  <a:spAutoFit/>
                </a:bodyPr>
                <a:lstStyle/>
                <a:p>
                  <a:r>
                    <a:rPr lang="en-US" sz="1200" b="1" dirty="0"/>
                    <a:t>-60</a:t>
                  </a:r>
                </a:p>
              </p:txBody>
            </p:sp>
            <p:sp>
              <p:nvSpPr>
                <p:cNvPr id="106" name="TextBox 105"/>
                <p:cNvSpPr txBox="1"/>
                <p:nvPr/>
              </p:nvSpPr>
              <p:spPr>
                <a:xfrm>
                  <a:off x="1323345" y="6284999"/>
                  <a:ext cx="650140" cy="276999"/>
                </a:xfrm>
                <a:prstGeom prst="rect">
                  <a:avLst/>
                </a:prstGeom>
                <a:noFill/>
              </p:spPr>
              <p:txBody>
                <a:bodyPr wrap="square" rtlCol="0">
                  <a:spAutoFit/>
                </a:bodyPr>
                <a:lstStyle/>
                <a:p>
                  <a:r>
                    <a:rPr lang="en-US" sz="1200" b="1" dirty="0"/>
                    <a:t>-100</a:t>
                  </a:r>
                </a:p>
              </p:txBody>
            </p:sp>
            <p:sp>
              <p:nvSpPr>
                <p:cNvPr id="107" name="TextBox 106"/>
                <p:cNvSpPr txBox="1"/>
                <p:nvPr/>
              </p:nvSpPr>
              <p:spPr>
                <a:xfrm>
                  <a:off x="4163026" y="6293801"/>
                  <a:ext cx="456387" cy="276999"/>
                </a:xfrm>
                <a:prstGeom prst="rect">
                  <a:avLst/>
                </a:prstGeom>
                <a:noFill/>
              </p:spPr>
              <p:txBody>
                <a:bodyPr wrap="square" rtlCol="0">
                  <a:spAutoFit/>
                </a:bodyPr>
                <a:lstStyle/>
                <a:p>
                  <a:r>
                    <a:rPr lang="en-US" sz="1200" b="1" dirty="0"/>
                    <a:t>40</a:t>
                  </a:r>
                </a:p>
              </p:txBody>
            </p:sp>
            <p:sp>
              <p:nvSpPr>
                <p:cNvPr id="108" name="TextBox 107"/>
                <p:cNvSpPr txBox="1"/>
                <p:nvPr/>
              </p:nvSpPr>
              <p:spPr>
                <a:xfrm>
                  <a:off x="5025244" y="6247273"/>
                  <a:ext cx="1582633" cy="276999"/>
                </a:xfrm>
                <a:prstGeom prst="rect">
                  <a:avLst/>
                </a:prstGeom>
                <a:noFill/>
              </p:spPr>
              <p:txBody>
                <a:bodyPr wrap="square" rtlCol="0">
                  <a:spAutoFit/>
                </a:bodyPr>
                <a:lstStyle/>
                <a:p>
                  <a:r>
                    <a:rPr lang="en-US" sz="1200" b="1" dirty="0"/>
                    <a:t>Temperature (</a:t>
                  </a:r>
                  <a:r>
                    <a:rPr lang="en-US" sz="1200" b="1" baseline="30000" dirty="0" err="1"/>
                    <a:t>o</a:t>
                  </a:r>
                  <a:r>
                    <a:rPr lang="en-US" sz="1200" b="1" dirty="0" err="1"/>
                    <a:t>C</a:t>
                  </a:r>
                  <a:r>
                    <a:rPr lang="en-US" sz="1200" b="1" dirty="0"/>
                    <a:t>)</a:t>
                  </a:r>
                </a:p>
              </p:txBody>
            </p:sp>
            <p:sp>
              <p:nvSpPr>
                <p:cNvPr id="109" name="TextBox 108"/>
                <p:cNvSpPr txBox="1"/>
                <p:nvPr/>
              </p:nvSpPr>
              <p:spPr>
                <a:xfrm rot="18890087">
                  <a:off x="116878" y="5107921"/>
                  <a:ext cx="1141377" cy="276999"/>
                </a:xfrm>
                <a:prstGeom prst="rect">
                  <a:avLst/>
                </a:prstGeom>
                <a:noFill/>
              </p:spPr>
              <p:txBody>
                <a:bodyPr wrap="square" rtlCol="0">
                  <a:spAutoFit/>
                </a:bodyPr>
                <a:lstStyle/>
                <a:p>
                  <a:r>
                    <a:rPr lang="en-US" sz="1200" dirty="0"/>
                    <a:t>Troposphere</a:t>
                  </a:r>
                </a:p>
              </p:txBody>
            </p:sp>
            <p:grpSp>
              <p:nvGrpSpPr>
                <p:cNvPr id="110" name="Group 109"/>
                <p:cNvGrpSpPr/>
                <p:nvPr/>
              </p:nvGrpSpPr>
              <p:grpSpPr>
                <a:xfrm>
                  <a:off x="612844" y="1718736"/>
                  <a:ext cx="4844373" cy="4594503"/>
                  <a:chOff x="612844" y="1718736"/>
                  <a:chExt cx="4844373" cy="4594503"/>
                </a:xfrm>
              </p:grpSpPr>
              <p:pic>
                <p:nvPicPr>
                  <p:cNvPr id="114" name="Picture 6" descr="https://s-media-cache-ak0.pinimg.com/736x/1d/e4/e4/1de4e46a0289720ac9895351338b453a.jpg"/>
                  <p:cNvPicPr>
                    <a:picLocks noChangeAspect="1" noChangeArrowheads="1"/>
                  </p:cNvPicPr>
                  <p:nvPr/>
                </p:nvPicPr>
                <p:blipFill rotWithShape="1">
                  <a:blip r:embed="rId4">
                    <a:extLst>
                      <a:ext uri="{28A0092B-C50C-407E-A947-70E740481C1C}">
                        <a14:useLocalDpi xmlns:a14="http://schemas.microsoft.com/office/drawing/2010/main" val="0"/>
                      </a:ext>
                    </a:extLst>
                  </a:blip>
                  <a:srcRect l="3768" t="34486" r="6583" b="46564"/>
                  <a:stretch/>
                </p:blipFill>
                <p:spPr bwMode="auto">
                  <a:xfrm>
                    <a:off x="1399784" y="5747649"/>
                    <a:ext cx="2169268" cy="45209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5" name="Group 114"/>
                  <p:cNvGrpSpPr/>
                  <p:nvPr/>
                </p:nvGrpSpPr>
                <p:grpSpPr>
                  <a:xfrm>
                    <a:off x="881976" y="1916347"/>
                    <a:ext cx="4351505" cy="4319081"/>
                    <a:chOff x="881976" y="1916347"/>
                    <a:chExt cx="4351505" cy="4319081"/>
                  </a:xfrm>
                </p:grpSpPr>
                <p:grpSp>
                  <p:nvGrpSpPr>
                    <p:cNvPr id="125" name="Group 124"/>
                    <p:cNvGrpSpPr/>
                    <p:nvPr/>
                  </p:nvGrpSpPr>
                  <p:grpSpPr>
                    <a:xfrm>
                      <a:off x="1301883" y="1916347"/>
                      <a:ext cx="3931598" cy="4319081"/>
                      <a:chOff x="1301883" y="1916347"/>
                      <a:chExt cx="3931598" cy="4319081"/>
                    </a:xfrm>
                  </p:grpSpPr>
                  <p:cxnSp>
                    <p:nvCxnSpPr>
                      <p:cNvPr id="140" name="Straight Connector 139"/>
                      <p:cNvCxnSpPr/>
                      <p:nvPr/>
                    </p:nvCxnSpPr>
                    <p:spPr>
                      <a:xfrm>
                        <a:off x="1391055" y="1916347"/>
                        <a:ext cx="0" cy="4319081"/>
                      </a:xfrm>
                      <a:prstGeom prst="line">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1391055" y="6215971"/>
                        <a:ext cx="3842426"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303506" y="57393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1308370" y="532751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305126" y="498380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1301883" y="480546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308368" y="464657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1305126" y="45168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301883" y="42120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308368" y="38878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305126" y="3680295"/>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1305126" y="355059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301883" y="3430618"/>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308368" y="31744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08366" y="28696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305119" y="2506491"/>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26" name="TextBox 125"/>
                    <p:cNvSpPr txBox="1"/>
                    <p:nvPr/>
                  </p:nvSpPr>
                  <p:spPr>
                    <a:xfrm>
                      <a:off x="1057882" y="5585430"/>
                      <a:ext cx="220494" cy="276999"/>
                    </a:xfrm>
                    <a:prstGeom prst="rect">
                      <a:avLst/>
                    </a:prstGeom>
                    <a:noFill/>
                  </p:spPr>
                  <p:txBody>
                    <a:bodyPr wrap="square" rtlCol="0">
                      <a:spAutoFit/>
                    </a:bodyPr>
                    <a:lstStyle/>
                    <a:p>
                      <a:r>
                        <a:rPr lang="en-US" sz="1200" b="1" dirty="0"/>
                        <a:t>1</a:t>
                      </a:r>
                    </a:p>
                  </p:txBody>
                </p:sp>
                <p:sp>
                  <p:nvSpPr>
                    <p:cNvPr id="127" name="TextBox 126"/>
                    <p:cNvSpPr txBox="1"/>
                    <p:nvPr/>
                  </p:nvSpPr>
                  <p:spPr>
                    <a:xfrm>
                      <a:off x="1048154" y="5199830"/>
                      <a:ext cx="220494" cy="276999"/>
                    </a:xfrm>
                    <a:prstGeom prst="rect">
                      <a:avLst/>
                    </a:prstGeom>
                    <a:noFill/>
                  </p:spPr>
                  <p:txBody>
                    <a:bodyPr wrap="square" rtlCol="0">
                      <a:spAutoFit/>
                    </a:bodyPr>
                    <a:lstStyle/>
                    <a:p>
                      <a:r>
                        <a:rPr lang="en-US" sz="1200" b="1" dirty="0"/>
                        <a:t>2</a:t>
                      </a:r>
                    </a:p>
                  </p:txBody>
                </p:sp>
                <p:sp>
                  <p:nvSpPr>
                    <p:cNvPr id="128" name="TextBox 127"/>
                    <p:cNvSpPr txBox="1"/>
                    <p:nvPr/>
                  </p:nvSpPr>
                  <p:spPr>
                    <a:xfrm>
                      <a:off x="1058692" y="4845304"/>
                      <a:ext cx="220494" cy="276999"/>
                    </a:xfrm>
                    <a:prstGeom prst="rect">
                      <a:avLst/>
                    </a:prstGeom>
                    <a:noFill/>
                  </p:spPr>
                  <p:txBody>
                    <a:bodyPr wrap="square" rtlCol="0">
                      <a:spAutoFit/>
                    </a:bodyPr>
                    <a:lstStyle/>
                    <a:p>
                      <a:r>
                        <a:rPr lang="en-US" sz="1200" b="1" dirty="0"/>
                        <a:t>4</a:t>
                      </a:r>
                    </a:p>
                  </p:txBody>
                </p:sp>
                <p:sp>
                  <p:nvSpPr>
                    <p:cNvPr id="129" name="TextBox 128"/>
                    <p:cNvSpPr txBox="1"/>
                    <p:nvPr/>
                  </p:nvSpPr>
                  <p:spPr>
                    <a:xfrm>
                      <a:off x="1065177" y="4676690"/>
                      <a:ext cx="220494" cy="276999"/>
                    </a:xfrm>
                    <a:prstGeom prst="rect">
                      <a:avLst/>
                    </a:prstGeom>
                    <a:noFill/>
                  </p:spPr>
                  <p:txBody>
                    <a:bodyPr wrap="square" rtlCol="0">
                      <a:spAutoFit/>
                    </a:bodyPr>
                    <a:lstStyle/>
                    <a:p>
                      <a:r>
                        <a:rPr lang="en-US" sz="1200" b="1" dirty="0"/>
                        <a:t>6</a:t>
                      </a:r>
                    </a:p>
                  </p:txBody>
                </p:sp>
                <p:sp>
                  <p:nvSpPr>
                    <p:cNvPr id="130" name="TextBox 129"/>
                    <p:cNvSpPr txBox="1"/>
                    <p:nvPr/>
                  </p:nvSpPr>
                  <p:spPr>
                    <a:xfrm>
                      <a:off x="1065177" y="4520118"/>
                      <a:ext cx="220494" cy="276999"/>
                    </a:xfrm>
                    <a:prstGeom prst="rect">
                      <a:avLst/>
                    </a:prstGeom>
                    <a:noFill/>
                  </p:spPr>
                  <p:txBody>
                    <a:bodyPr wrap="square" rtlCol="0">
                      <a:spAutoFit/>
                    </a:bodyPr>
                    <a:lstStyle/>
                    <a:p>
                      <a:r>
                        <a:rPr lang="en-US" sz="1200" b="1" dirty="0"/>
                        <a:t>8</a:t>
                      </a:r>
                    </a:p>
                  </p:txBody>
                </p:sp>
                <p:sp>
                  <p:nvSpPr>
                    <p:cNvPr id="131" name="TextBox 130"/>
                    <p:cNvSpPr txBox="1"/>
                    <p:nvPr/>
                  </p:nvSpPr>
                  <p:spPr>
                    <a:xfrm>
                      <a:off x="993842" y="4354296"/>
                      <a:ext cx="390726" cy="276999"/>
                    </a:xfrm>
                    <a:prstGeom prst="rect">
                      <a:avLst/>
                    </a:prstGeom>
                    <a:noFill/>
                  </p:spPr>
                  <p:txBody>
                    <a:bodyPr wrap="square" rtlCol="0">
                      <a:spAutoFit/>
                    </a:bodyPr>
                    <a:lstStyle/>
                    <a:p>
                      <a:r>
                        <a:rPr lang="en-US" sz="1200" b="1" dirty="0"/>
                        <a:t>10</a:t>
                      </a:r>
                    </a:p>
                  </p:txBody>
                </p:sp>
                <p:sp>
                  <p:nvSpPr>
                    <p:cNvPr id="132" name="TextBox 131"/>
                    <p:cNvSpPr txBox="1"/>
                    <p:nvPr/>
                  </p:nvSpPr>
                  <p:spPr>
                    <a:xfrm>
                      <a:off x="991406" y="4059224"/>
                      <a:ext cx="390726" cy="276999"/>
                    </a:xfrm>
                    <a:prstGeom prst="rect">
                      <a:avLst/>
                    </a:prstGeom>
                    <a:noFill/>
                  </p:spPr>
                  <p:txBody>
                    <a:bodyPr wrap="square" rtlCol="0">
                      <a:spAutoFit/>
                    </a:bodyPr>
                    <a:lstStyle/>
                    <a:p>
                      <a:r>
                        <a:rPr lang="en-US" sz="1200" b="1" dirty="0"/>
                        <a:t>20</a:t>
                      </a:r>
                    </a:p>
                  </p:txBody>
                </p:sp>
                <p:sp>
                  <p:nvSpPr>
                    <p:cNvPr id="133" name="TextBox 132"/>
                    <p:cNvSpPr txBox="1"/>
                    <p:nvPr/>
                  </p:nvSpPr>
                  <p:spPr>
                    <a:xfrm>
                      <a:off x="988978" y="3767845"/>
                      <a:ext cx="390726" cy="276999"/>
                    </a:xfrm>
                    <a:prstGeom prst="rect">
                      <a:avLst/>
                    </a:prstGeom>
                    <a:noFill/>
                  </p:spPr>
                  <p:txBody>
                    <a:bodyPr wrap="square" rtlCol="0">
                      <a:spAutoFit/>
                    </a:bodyPr>
                    <a:lstStyle/>
                    <a:p>
                      <a:r>
                        <a:rPr lang="en-US" sz="1200" b="1" dirty="0"/>
                        <a:t>40</a:t>
                      </a:r>
                    </a:p>
                  </p:txBody>
                </p:sp>
                <p:sp>
                  <p:nvSpPr>
                    <p:cNvPr id="134" name="TextBox 133"/>
                    <p:cNvSpPr txBox="1"/>
                    <p:nvPr/>
                  </p:nvSpPr>
                  <p:spPr>
                    <a:xfrm>
                      <a:off x="989789" y="3564491"/>
                      <a:ext cx="390726" cy="276999"/>
                    </a:xfrm>
                    <a:prstGeom prst="rect">
                      <a:avLst/>
                    </a:prstGeom>
                    <a:noFill/>
                  </p:spPr>
                  <p:txBody>
                    <a:bodyPr wrap="square" rtlCol="0">
                      <a:spAutoFit/>
                    </a:bodyPr>
                    <a:lstStyle/>
                    <a:p>
                      <a:r>
                        <a:rPr lang="en-US" sz="1200" b="1" dirty="0"/>
                        <a:t>60</a:t>
                      </a:r>
                    </a:p>
                  </p:txBody>
                </p:sp>
                <p:sp>
                  <p:nvSpPr>
                    <p:cNvPr id="135" name="TextBox 134"/>
                    <p:cNvSpPr txBox="1"/>
                    <p:nvPr/>
                  </p:nvSpPr>
                  <p:spPr>
                    <a:xfrm>
                      <a:off x="989789" y="3417198"/>
                      <a:ext cx="390726" cy="276999"/>
                    </a:xfrm>
                    <a:prstGeom prst="rect">
                      <a:avLst/>
                    </a:prstGeom>
                    <a:noFill/>
                  </p:spPr>
                  <p:txBody>
                    <a:bodyPr wrap="square" rtlCol="0">
                      <a:spAutoFit/>
                    </a:bodyPr>
                    <a:lstStyle/>
                    <a:p>
                      <a:r>
                        <a:rPr lang="en-US" sz="1200" b="1" dirty="0"/>
                        <a:t>80</a:t>
                      </a:r>
                    </a:p>
                  </p:txBody>
                </p:sp>
                <p:sp>
                  <p:nvSpPr>
                    <p:cNvPr id="136" name="TextBox 135"/>
                    <p:cNvSpPr txBox="1"/>
                    <p:nvPr/>
                  </p:nvSpPr>
                  <p:spPr>
                    <a:xfrm>
                      <a:off x="907105" y="3281011"/>
                      <a:ext cx="456387" cy="276999"/>
                    </a:xfrm>
                    <a:prstGeom prst="rect">
                      <a:avLst/>
                    </a:prstGeom>
                    <a:noFill/>
                  </p:spPr>
                  <p:txBody>
                    <a:bodyPr wrap="square" rtlCol="0">
                      <a:spAutoFit/>
                    </a:bodyPr>
                    <a:lstStyle/>
                    <a:p>
                      <a:r>
                        <a:rPr lang="en-US" sz="1200" b="1" dirty="0"/>
                        <a:t>100</a:t>
                      </a:r>
                    </a:p>
                  </p:txBody>
                </p:sp>
                <p:sp>
                  <p:nvSpPr>
                    <p:cNvPr id="137" name="TextBox 136"/>
                    <p:cNvSpPr txBox="1"/>
                    <p:nvPr/>
                  </p:nvSpPr>
                  <p:spPr>
                    <a:xfrm>
                      <a:off x="913592" y="3035480"/>
                      <a:ext cx="456387" cy="276999"/>
                    </a:xfrm>
                    <a:prstGeom prst="rect">
                      <a:avLst/>
                    </a:prstGeom>
                    <a:noFill/>
                  </p:spPr>
                  <p:txBody>
                    <a:bodyPr wrap="square" rtlCol="0">
                      <a:spAutoFit/>
                    </a:bodyPr>
                    <a:lstStyle/>
                    <a:p>
                      <a:r>
                        <a:rPr lang="en-US" sz="1200" b="1" dirty="0"/>
                        <a:t>200</a:t>
                      </a:r>
                    </a:p>
                  </p:txBody>
                </p:sp>
                <p:sp>
                  <p:nvSpPr>
                    <p:cNvPr id="138" name="TextBox 137"/>
                    <p:cNvSpPr txBox="1"/>
                    <p:nvPr/>
                  </p:nvSpPr>
                  <p:spPr>
                    <a:xfrm>
                      <a:off x="905481" y="2722359"/>
                      <a:ext cx="456387" cy="276999"/>
                    </a:xfrm>
                    <a:prstGeom prst="rect">
                      <a:avLst/>
                    </a:prstGeom>
                    <a:noFill/>
                  </p:spPr>
                  <p:txBody>
                    <a:bodyPr wrap="square" rtlCol="0">
                      <a:spAutoFit/>
                    </a:bodyPr>
                    <a:lstStyle/>
                    <a:p>
                      <a:r>
                        <a:rPr lang="en-US" sz="1200" b="1" dirty="0"/>
                        <a:t>400</a:t>
                      </a:r>
                    </a:p>
                  </p:txBody>
                </p:sp>
                <p:sp>
                  <p:nvSpPr>
                    <p:cNvPr id="139" name="TextBox 138"/>
                    <p:cNvSpPr txBox="1"/>
                    <p:nvPr/>
                  </p:nvSpPr>
                  <p:spPr>
                    <a:xfrm>
                      <a:off x="881976" y="2392555"/>
                      <a:ext cx="456387" cy="276999"/>
                    </a:xfrm>
                    <a:prstGeom prst="rect">
                      <a:avLst/>
                    </a:prstGeom>
                    <a:noFill/>
                  </p:spPr>
                  <p:txBody>
                    <a:bodyPr wrap="square" rtlCol="0">
                      <a:spAutoFit/>
                    </a:bodyPr>
                    <a:lstStyle/>
                    <a:p>
                      <a:r>
                        <a:rPr lang="en-US" sz="1200" b="1" dirty="0"/>
                        <a:t>800</a:t>
                      </a:r>
                    </a:p>
                  </p:txBody>
                </p:sp>
              </p:grpSp>
              <p:cxnSp>
                <p:nvCxnSpPr>
                  <p:cNvPr id="116" name="Straight Connector 115"/>
                  <p:cNvCxnSpPr/>
                  <p:nvPr/>
                </p:nvCxnSpPr>
                <p:spPr>
                  <a:xfrm>
                    <a:off x="1386191" y="5585430"/>
                    <a:ext cx="4071026" cy="0"/>
                  </a:xfrm>
                  <a:prstGeom prst="line">
                    <a:avLst/>
                  </a:prstGeom>
                  <a:ln w="57150" cmpd="thinThick">
                    <a:prstDash val="sysDash"/>
                  </a:ln>
                </p:spPr>
                <p:style>
                  <a:lnRef idx="1">
                    <a:schemeClr val="accent1"/>
                  </a:lnRef>
                  <a:fillRef idx="0">
                    <a:schemeClr val="accent1"/>
                  </a:fillRef>
                  <a:effectRef idx="0">
                    <a:schemeClr val="accent1"/>
                  </a:effectRef>
                  <a:fontRef idx="minor">
                    <a:schemeClr val="tx1"/>
                  </a:fontRef>
                </p:style>
              </p:cxnSp>
              <p:sp>
                <p:nvSpPr>
                  <p:cNvPr id="117" name="Freeform 116"/>
                  <p:cNvSpPr/>
                  <p:nvPr/>
                </p:nvSpPr>
                <p:spPr>
                  <a:xfrm>
                    <a:off x="2135402" y="3092478"/>
                    <a:ext cx="2919553" cy="3142950"/>
                  </a:xfrm>
                  <a:custGeom>
                    <a:avLst/>
                    <a:gdLst>
                      <a:gd name="connsiteX0" fmla="*/ 1670738 w 2919553"/>
                      <a:gd name="connsiteY0" fmla="*/ 3084588 h 3084588"/>
                      <a:gd name="connsiteX1" fmla="*/ 1554007 w 2919553"/>
                      <a:gd name="connsiteY1" fmla="*/ 1936724 h 3084588"/>
                      <a:gd name="connsiteX2" fmla="*/ 464509 w 2919553"/>
                      <a:gd name="connsiteY2" fmla="*/ 1508707 h 3084588"/>
                      <a:gd name="connsiteX3" fmla="*/ 1456730 w 2919553"/>
                      <a:gd name="connsiteY3" fmla="*/ 798588 h 3084588"/>
                      <a:gd name="connsiteX4" fmla="*/ 17036 w 2919553"/>
                      <a:gd name="connsiteY4" fmla="*/ 419209 h 3084588"/>
                      <a:gd name="connsiteX5" fmla="*/ 2633777 w 2919553"/>
                      <a:gd name="connsiteY5" fmla="*/ 39831 h 3084588"/>
                      <a:gd name="connsiteX6" fmla="*/ 2731053 w 2919553"/>
                      <a:gd name="connsiteY6" fmla="*/ 30103 h 308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553" h="3084588">
                        <a:moveTo>
                          <a:pt x="1670738" y="3084588"/>
                        </a:moveTo>
                        <a:cubicBezTo>
                          <a:pt x="1712891" y="2641979"/>
                          <a:pt x="1755045" y="2199371"/>
                          <a:pt x="1554007" y="1936724"/>
                        </a:cubicBezTo>
                        <a:cubicBezTo>
                          <a:pt x="1352969" y="1674077"/>
                          <a:pt x="480722" y="1698396"/>
                          <a:pt x="464509" y="1508707"/>
                        </a:cubicBezTo>
                        <a:cubicBezTo>
                          <a:pt x="448296" y="1319018"/>
                          <a:pt x="1531309" y="980171"/>
                          <a:pt x="1456730" y="798588"/>
                        </a:cubicBezTo>
                        <a:cubicBezTo>
                          <a:pt x="1382151" y="617005"/>
                          <a:pt x="-179139" y="545669"/>
                          <a:pt x="17036" y="419209"/>
                        </a:cubicBezTo>
                        <a:cubicBezTo>
                          <a:pt x="213211" y="292749"/>
                          <a:pt x="2181441" y="104682"/>
                          <a:pt x="2633777" y="39831"/>
                        </a:cubicBezTo>
                        <a:cubicBezTo>
                          <a:pt x="3086113" y="-25020"/>
                          <a:pt x="2908583" y="2541"/>
                          <a:pt x="2731053" y="3010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a:off x="3595178" y="6128426"/>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212557" y="6125180"/>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971314"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450557"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610735" y="6125178"/>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289084" y="6138142"/>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612844" y="1718736"/>
                    <a:ext cx="832522" cy="461665"/>
                  </a:xfrm>
                  <a:prstGeom prst="rect">
                    <a:avLst/>
                  </a:prstGeom>
                  <a:noFill/>
                </p:spPr>
                <p:txBody>
                  <a:bodyPr wrap="square" rtlCol="0">
                    <a:spAutoFit/>
                  </a:bodyPr>
                  <a:lstStyle/>
                  <a:p>
                    <a:r>
                      <a:rPr lang="en-US" sz="1200" b="1" dirty="0"/>
                      <a:t>Altitude (km)</a:t>
                    </a:r>
                  </a:p>
                </p:txBody>
              </p:sp>
            </p:grpSp>
            <p:sp>
              <p:nvSpPr>
                <p:cNvPr id="111" name="Freeform 110"/>
                <p:cNvSpPr/>
                <p:nvPr/>
              </p:nvSpPr>
              <p:spPr>
                <a:xfrm>
                  <a:off x="3207688" y="2052536"/>
                  <a:ext cx="482305" cy="4163438"/>
                </a:xfrm>
                <a:custGeom>
                  <a:avLst/>
                  <a:gdLst>
                    <a:gd name="connsiteX0" fmla="*/ 440184 w 482305"/>
                    <a:gd name="connsiteY0" fmla="*/ 4163438 h 4163438"/>
                    <a:gd name="connsiteX1" fmla="*/ 440184 w 482305"/>
                    <a:gd name="connsiteY1" fmla="*/ 3618690 h 4163438"/>
                    <a:gd name="connsiteX2" fmla="*/ 2440 w 482305"/>
                    <a:gd name="connsiteY2" fmla="*/ 3394953 h 4163438"/>
                    <a:gd name="connsiteX3" fmla="*/ 255359 w 482305"/>
                    <a:gd name="connsiteY3" fmla="*/ 3044758 h 4163438"/>
                    <a:gd name="connsiteX4" fmla="*/ 80261 w 482305"/>
                    <a:gd name="connsiteY4" fmla="*/ 2850204 h 4163438"/>
                    <a:gd name="connsiteX5" fmla="*/ 235903 w 482305"/>
                    <a:gd name="connsiteY5" fmla="*/ 2256817 h 4163438"/>
                    <a:gd name="connsiteX6" fmla="*/ 80261 w 482305"/>
                    <a:gd name="connsiteY6" fmla="*/ 1770434 h 4163438"/>
                    <a:gd name="connsiteX7" fmla="*/ 226176 w 482305"/>
                    <a:gd name="connsiteY7" fmla="*/ 885217 h 4163438"/>
                    <a:gd name="connsiteX8" fmla="*/ 138627 w 482305"/>
                    <a:gd name="connsiteY8" fmla="*/ 0 h 4163438"/>
                    <a:gd name="connsiteX9" fmla="*/ 138627 w 482305"/>
                    <a:gd name="connsiteY9" fmla="*/ 0 h 416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305" h="4163438">
                      <a:moveTo>
                        <a:pt x="440184" y="4163438"/>
                      </a:moveTo>
                      <a:cubicBezTo>
                        <a:pt x="476662" y="3955104"/>
                        <a:pt x="513141" y="3746771"/>
                        <a:pt x="440184" y="3618690"/>
                      </a:cubicBezTo>
                      <a:cubicBezTo>
                        <a:pt x="367227" y="3490609"/>
                        <a:pt x="33244" y="3490608"/>
                        <a:pt x="2440" y="3394953"/>
                      </a:cubicBezTo>
                      <a:cubicBezTo>
                        <a:pt x="-28364" y="3299298"/>
                        <a:pt x="242389" y="3135549"/>
                        <a:pt x="255359" y="3044758"/>
                      </a:cubicBezTo>
                      <a:cubicBezTo>
                        <a:pt x="268329" y="2953966"/>
                        <a:pt x="83504" y="2981527"/>
                        <a:pt x="80261" y="2850204"/>
                      </a:cubicBezTo>
                      <a:cubicBezTo>
                        <a:pt x="77018" y="2718881"/>
                        <a:pt x="235903" y="2436779"/>
                        <a:pt x="235903" y="2256817"/>
                      </a:cubicBezTo>
                      <a:cubicBezTo>
                        <a:pt x="235903" y="2076855"/>
                        <a:pt x="81882" y="1999034"/>
                        <a:pt x="80261" y="1770434"/>
                      </a:cubicBezTo>
                      <a:cubicBezTo>
                        <a:pt x="78640" y="1541834"/>
                        <a:pt x="216448" y="1180289"/>
                        <a:pt x="226176" y="885217"/>
                      </a:cubicBezTo>
                      <a:cubicBezTo>
                        <a:pt x="235904" y="590145"/>
                        <a:pt x="138627" y="0"/>
                        <a:pt x="138627" y="0"/>
                      </a:cubicBezTo>
                      <a:lnTo>
                        <a:pt x="138627" y="0"/>
                      </a:lnTo>
                    </a:path>
                  </a:pathLst>
                </a:custGeom>
                <a:noFill/>
                <a:ln w="381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p:cNvSpPr txBox="1"/>
                <p:nvPr/>
              </p:nvSpPr>
              <p:spPr>
                <a:xfrm>
                  <a:off x="5105006" y="2980497"/>
                  <a:ext cx="1472990" cy="307777"/>
                </a:xfrm>
                <a:prstGeom prst="rect">
                  <a:avLst/>
                </a:prstGeom>
                <a:noFill/>
              </p:spPr>
              <p:txBody>
                <a:bodyPr wrap="square" rtlCol="0">
                  <a:spAutoFit/>
                </a:bodyPr>
                <a:lstStyle/>
                <a:p>
                  <a:r>
                    <a:rPr lang="en-US" sz="1400" dirty="0"/>
                    <a:t>Temperature</a:t>
                  </a:r>
                </a:p>
              </p:txBody>
            </p:sp>
            <p:sp>
              <p:nvSpPr>
                <p:cNvPr id="113" name="TextBox 112"/>
                <p:cNvSpPr txBox="1"/>
                <p:nvPr/>
              </p:nvSpPr>
              <p:spPr>
                <a:xfrm>
                  <a:off x="1891942" y="1626402"/>
                  <a:ext cx="1494316" cy="738664"/>
                </a:xfrm>
                <a:prstGeom prst="rect">
                  <a:avLst/>
                </a:prstGeom>
                <a:noFill/>
              </p:spPr>
              <p:txBody>
                <a:bodyPr wrap="square" rtlCol="0">
                  <a:spAutoFit/>
                </a:bodyPr>
                <a:lstStyle/>
                <a:p>
                  <a:r>
                    <a:rPr lang="en-US" sz="1400" dirty="0">
                      <a:solidFill>
                        <a:srgbClr val="C00000"/>
                      </a:solidFill>
                    </a:rPr>
                    <a:t>Relative CH</a:t>
                  </a:r>
                  <a:r>
                    <a:rPr lang="en-US" sz="1400" baseline="-25000" dirty="0">
                      <a:solidFill>
                        <a:srgbClr val="C00000"/>
                      </a:solidFill>
                    </a:rPr>
                    <a:t>4 </a:t>
                  </a:r>
                  <a:r>
                    <a:rPr lang="en-US" sz="1400" dirty="0">
                      <a:solidFill>
                        <a:srgbClr val="C00000"/>
                      </a:solidFill>
                    </a:rPr>
                    <a:t>Volume Mixing Ratio</a:t>
                  </a:r>
                </a:p>
              </p:txBody>
            </p:sp>
          </p:grpSp>
        </p:grpSp>
      </p:grpSp>
      <p:sp>
        <p:nvSpPr>
          <p:cNvPr id="221" name="Left Arrow Callout 220"/>
          <p:cNvSpPr/>
          <p:nvPr/>
        </p:nvSpPr>
        <p:spPr>
          <a:xfrm>
            <a:off x="8315768" y="5106374"/>
            <a:ext cx="2448359" cy="758599"/>
          </a:xfrm>
          <a:prstGeom prst="leftArrowCallout">
            <a:avLst>
              <a:gd name="adj1" fmla="val 25000"/>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Planetary Boundary Layer (PBL)</a:t>
            </a:r>
          </a:p>
        </p:txBody>
      </p:sp>
      <p:pic>
        <p:nvPicPr>
          <p:cNvPr id="222" name="Shape 266"/>
          <p:cNvPicPr preferRelativeResize="0"/>
          <p:nvPr/>
        </p:nvPicPr>
        <p:blipFill>
          <a:blip r:embed="rId3">
            <a:alphaModFix/>
          </a:blip>
          <a:stretch>
            <a:fillRect/>
          </a:stretch>
        </p:blipFill>
        <p:spPr>
          <a:xfrm>
            <a:off x="6490778" y="1746151"/>
            <a:ext cx="1096083" cy="635491"/>
          </a:xfrm>
          <a:prstGeom prst="rect">
            <a:avLst/>
          </a:prstGeom>
          <a:noFill/>
          <a:ln>
            <a:noFill/>
          </a:ln>
        </p:spPr>
      </p:pic>
      <p:sp>
        <p:nvSpPr>
          <p:cNvPr id="2" name="Isosceles Triangle 1"/>
          <p:cNvSpPr/>
          <p:nvPr/>
        </p:nvSpPr>
        <p:spPr>
          <a:xfrm rot="960000">
            <a:off x="6241783" y="2383235"/>
            <a:ext cx="414510" cy="2044510"/>
          </a:xfrm>
          <a:prstGeom prst="triangle">
            <a:avLst/>
          </a:prstGeom>
          <a:gradFill flip="none" rotWithShape="1">
            <a:gsLst>
              <a:gs pos="0">
                <a:schemeClr val="accent3">
                  <a:satMod val="103000"/>
                  <a:lumMod val="102000"/>
                  <a:tint val="94000"/>
                  <a:alpha val="85000"/>
                </a:schemeClr>
              </a:gs>
              <a:gs pos="50000">
                <a:schemeClr val="accent3">
                  <a:satMod val="110000"/>
                  <a:lumMod val="100000"/>
                  <a:shade val="100000"/>
                  <a:alpha val="85000"/>
                </a:schemeClr>
              </a:gs>
              <a:gs pos="100000">
                <a:schemeClr val="accent3">
                  <a:lumMod val="99000"/>
                  <a:satMod val="120000"/>
                  <a:shade val="78000"/>
                  <a:alpha val="85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3" name="Isosceles Triangle 72"/>
          <p:cNvSpPr/>
          <p:nvPr/>
        </p:nvSpPr>
        <p:spPr>
          <a:xfrm rot="1196364">
            <a:off x="6496354" y="2144756"/>
            <a:ext cx="561534" cy="2290119"/>
          </a:xfrm>
          <a:prstGeom prst="triangle">
            <a:avLst/>
          </a:prstGeom>
          <a:gradFill flip="none" rotWithShape="1">
            <a:gsLst>
              <a:gs pos="0">
                <a:schemeClr val="accent3">
                  <a:satMod val="103000"/>
                  <a:lumMod val="102000"/>
                  <a:tint val="94000"/>
                  <a:alpha val="53000"/>
                </a:schemeClr>
              </a:gs>
              <a:gs pos="50000">
                <a:schemeClr val="accent3">
                  <a:satMod val="110000"/>
                  <a:lumMod val="100000"/>
                  <a:shade val="100000"/>
                  <a:alpha val="53000"/>
                </a:schemeClr>
              </a:gs>
              <a:gs pos="100000">
                <a:schemeClr val="accent3">
                  <a:lumMod val="99000"/>
                  <a:satMod val="120000"/>
                  <a:shade val="78000"/>
                  <a:alpha val="53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75" name="Shape 266"/>
          <p:cNvPicPr preferRelativeResize="0"/>
          <p:nvPr/>
        </p:nvPicPr>
        <p:blipFill>
          <a:blip r:embed="rId3">
            <a:alphaModFix/>
          </a:blip>
          <a:stretch>
            <a:fillRect/>
          </a:stretch>
        </p:blipFill>
        <p:spPr>
          <a:xfrm>
            <a:off x="6257342" y="1464526"/>
            <a:ext cx="1096083" cy="635491"/>
          </a:xfrm>
          <a:prstGeom prst="rect">
            <a:avLst/>
          </a:prstGeom>
          <a:noFill/>
          <a:ln>
            <a:noFill/>
          </a:ln>
        </p:spPr>
      </p:pic>
      <p:sp>
        <p:nvSpPr>
          <p:cNvPr id="76" name="TextBox 75"/>
          <p:cNvSpPr txBox="1"/>
          <p:nvPr/>
        </p:nvSpPr>
        <p:spPr>
          <a:xfrm>
            <a:off x="8104926" y="2281122"/>
            <a:ext cx="803237" cy="276999"/>
          </a:xfrm>
          <a:prstGeom prst="rect">
            <a:avLst/>
          </a:prstGeom>
          <a:noFill/>
        </p:spPr>
        <p:txBody>
          <a:bodyPr wrap="square" rtlCol="0">
            <a:spAutoFit/>
          </a:bodyPr>
          <a:lstStyle/>
          <a:p>
            <a:r>
              <a:rPr lang="en-US" sz="1200" b="1" dirty="0" smtClean="0"/>
              <a:t>GOSAT</a:t>
            </a:r>
            <a:endParaRPr lang="en-US" sz="1200" b="1" dirty="0"/>
          </a:p>
        </p:txBody>
      </p:sp>
      <p:sp>
        <p:nvSpPr>
          <p:cNvPr id="78" name="Isosceles Triangle 77"/>
          <p:cNvSpPr/>
          <p:nvPr/>
        </p:nvSpPr>
        <p:spPr>
          <a:xfrm rot="828540">
            <a:off x="5961361" y="1922575"/>
            <a:ext cx="561534" cy="2685138"/>
          </a:xfrm>
          <a:prstGeom prst="triangle">
            <a:avLst/>
          </a:prstGeom>
          <a:gradFill flip="none" rotWithShape="1">
            <a:gsLst>
              <a:gs pos="0">
                <a:schemeClr val="accent3">
                  <a:satMod val="103000"/>
                  <a:lumMod val="102000"/>
                  <a:tint val="94000"/>
                  <a:alpha val="53000"/>
                </a:schemeClr>
              </a:gs>
              <a:gs pos="50000">
                <a:schemeClr val="accent3">
                  <a:satMod val="110000"/>
                  <a:lumMod val="100000"/>
                  <a:shade val="100000"/>
                  <a:alpha val="53000"/>
                </a:schemeClr>
              </a:gs>
              <a:gs pos="100000">
                <a:schemeClr val="accent3">
                  <a:lumMod val="99000"/>
                  <a:satMod val="120000"/>
                  <a:shade val="78000"/>
                  <a:alpha val="53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0" name="Isosceles Triangle 79"/>
          <p:cNvSpPr/>
          <p:nvPr/>
        </p:nvSpPr>
        <p:spPr>
          <a:xfrm rot="809008">
            <a:off x="6644220" y="2356881"/>
            <a:ext cx="446900" cy="3772984"/>
          </a:xfrm>
          <a:prstGeom prst="triangle">
            <a:avLst/>
          </a:prstGeom>
          <a:gradFill flip="none" rotWithShape="1">
            <a:gsLst>
              <a:gs pos="0">
                <a:schemeClr val="accent3">
                  <a:satMod val="103000"/>
                  <a:lumMod val="102000"/>
                  <a:tint val="94000"/>
                  <a:alpha val="85000"/>
                </a:schemeClr>
              </a:gs>
              <a:gs pos="50000">
                <a:schemeClr val="accent3">
                  <a:satMod val="110000"/>
                  <a:lumMod val="100000"/>
                  <a:shade val="100000"/>
                  <a:alpha val="85000"/>
                </a:schemeClr>
              </a:gs>
              <a:gs pos="100000">
                <a:schemeClr val="accent3">
                  <a:lumMod val="99000"/>
                  <a:satMod val="120000"/>
                  <a:shade val="78000"/>
                  <a:alpha val="85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970976"/>
      </p:ext>
    </p:extLst>
  </p:cSld>
  <p:clrMapOvr>
    <a:masterClrMapping/>
  </p:clrMapOvr>
  <mc:AlternateContent xmlns:mc="http://schemas.openxmlformats.org/markup-compatibility/2006" xmlns:p14="http://schemas.microsoft.com/office/powerpoint/2010/main">
    <mc:Choice Requires="p14">
      <p:transition spd="slow" p14:dur="2000" advTm="2333"/>
    </mc:Choice>
    <mc:Fallback xmlns="">
      <p:transition xmlns:p14="http://schemas.microsoft.com/office/powerpoint/2010/main" spd="slow" advTm="2333"/>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Atmospheric Methane</a:t>
            </a:r>
          </a:p>
        </p:txBody>
      </p:sp>
      <p:pic>
        <p:nvPicPr>
          <p:cNvPr id="92" name="Shape 266"/>
          <p:cNvPicPr preferRelativeResize="0"/>
          <p:nvPr/>
        </p:nvPicPr>
        <p:blipFill>
          <a:blip r:embed="rId4">
            <a:alphaModFix/>
          </a:blip>
          <a:stretch>
            <a:fillRect/>
          </a:stretch>
        </p:blipFill>
        <p:spPr>
          <a:xfrm>
            <a:off x="7203220" y="1753032"/>
            <a:ext cx="1096083" cy="635491"/>
          </a:xfrm>
          <a:prstGeom prst="rect">
            <a:avLst/>
          </a:prstGeom>
          <a:noFill/>
          <a:ln>
            <a:noFill/>
          </a:ln>
        </p:spPr>
      </p:pic>
      <p:sp>
        <p:nvSpPr>
          <p:cNvPr id="93" name="TextBox 92"/>
          <p:cNvSpPr txBox="1"/>
          <p:nvPr/>
        </p:nvSpPr>
        <p:spPr>
          <a:xfrm>
            <a:off x="8096815" y="1702204"/>
            <a:ext cx="1294611" cy="276999"/>
          </a:xfrm>
          <a:prstGeom prst="rect">
            <a:avLst/>
          </a:prstGeom>
          <a:noFill/>
        </p:spPr>
        <p:txBody>
          <a:bodyPr wrap="square" rtlCol="0">
            <a:spAutoFit/>
          </a:bodyPr>
          <a:lstStyle/>
          <a:p>
            <a:r>
              <a:rPr lang="en-US" sz="1200" b="1" dirty="0"/>
              <a:t>SCHIAMACHY</a:t>
            </a:r>
          </a:p>
        </p:txBody>
      </p:sp>
      <p:sp>
        <p:nvSpPr>
          <p:cNvPr id="97" name="TextBox 96"/>
          <p:cNvSpPr txBox="1"/>
          <p:nvPr/>
        </p:nvSpPr>
        <p:spPr>
          <a:xfrm>
            <a:off x="8081136" y="2000122"/>
            <a:ext cx="803237" cy="276999"/>
          </a:xfrm>
          <a:prstGeom prst="rect">
            <a:avLst/>
          </a:prstGeom>
          <a:noFill/>
        </p:spPr>
        <p:txBody>
          <a:bodyPr wrap="square" rtlCol="0">
            <a:spAutoFit/>
          </a:bodyPr>
          <a:lstStyle/>
          <a:p>
            <a:r>
              <a:rPr lang="en-US" sz="1200" b="1" dirty="0"/>
              <a:t>AIRS</a:t>
            </a:r>
          </a:p>
        </p:txBody>
      </p:sp>
      <p:grpSp>
        <p:nvGrpSpPr>
          <p:cNvPr id="98" name="Group 97"/>
          <p:cNvGrpSpPr/>
          <p:nvPr/>
        </p:nvGrpSpPr>
        <p:grpSpPr>
          <a:xfrm>
            <a:off x="3056416" y="1548581"/>
            <a:ext cx="6207112" cy="4957365"/>
            <a:chOff x="400765" y="1626402"/>
            <a:chExt cx="6207112" cy="4957365"/>
          </a:xfrm>
        </p:grpSpPr>
        <p:sp>
          <p:nvSpPr>
            <p:cNvPr id="103" name="TextBox 102"/>
            <p:cNvSpPr txBox="1"/>
            <p:nvPr/>
          </p:nvSpPr>
          <p:spPr>
            <a:xfrm rot="18652296">
              <a:off x="-87010" y="3106381"/>
              <a:ext cx="1252549" cy="276999"/>
            </a:xfrm>
            <a:prstGeom prst="rect">
              <a:avLst/>
            </a:prstGeom>
            <a:noFill/>
          </p:spPr>
          <p:txBody>
            <a:bodyPr wrap="square" rtlCol="0">
              <a:spAutoFit/>
            </a:bodyPr>
            <a:lstStyle/>
            <a:p>
              <a:r>
                <a:rPr lang="en-US" sz="1200" dirty="0"/>
                <a:t>Thermosphere</a:t>
              </a:r>
            </a:p>
          </p:txBody>
        </p:sp>
        <p:grpSp>
          <p:nvGrpSpPr>
            <p:cNvPr id="104" name="Group 103"/>
            <p:cNvGrpSpPr/>
            <p:nvPr/>
          </p:nvGrpSpPr>
          <p:grpSpPr>
            <a:xfrm>
              <a:off x="422273" y="1626402"/>
              <a:ext cx="6185604" cy="4957365"/>
              <a:chOff x="422273" y="1626402"/>
              <a:chExt cx="6185604" cy="4957365"/>
            </a:xfrm>
          </p:grpSpPr>
          <p:grpSp>
            <p:nvGrpSpPr>
              <p:cNvPr id="105" name="Group 104"/>
              <p:cNvGrpSpPr/>
              <p:nvPr/>
            </p:nvGrpSpPr>
            <p:grpSpPr>
              <a:xfrm>
                <a:off x="422273" y="2119901"/>
                <a:ext cx="311013" cy="2656320"/>
                <a:chOff x="422273" y="2119901"/>
                <a:chExt cx="311013" cy="2656320"/>
              </a:xfrm>
            </p:grpSpPr>
            <p:sp>
              <p:nvSpPr>
                <p:cNvPr id="161" name="TextBox 160"/>
                <p:cNvSpPr txBox="1"/>
                <p:nvPr/>
              </p:nvSpPr>
              <p:spPr>
                <a:xfrm rot="18628200">
                  <a:off x="24098" y="4067033"/>
                  <a:ext cx="1141377" cy="276999"/>
                </a:xfrm>
                <a:prstGeom prst="rect">
                  <a:avLst/>
                </a:prstGeom>
                <a:noFill/>
              </p:spPr>
              <p:txBody>
                <a:bodyPr wrap="square" rtlCol="0">
                  <a:spAutoFit/>
                </a:bodyPr>
                <a:lstStyle/>
                <a:p>
                  <a:r>
                    <a:rPr lang="en-US" sz="1200" dirty="0"/>
                    <a:t>Stratosphere</a:t>
                  </a:r>
                </a:p>
              </p:txBody>
            </p:sp>
            <p:sp>
              <p:nvSpPr>
                <p:cNvPr id="162" name="TextBox 161"/>
                <p:cNvSpPr txBox="1"/>
                <p:nvPr/>
              </p:nvSpPr>
              <p:spPr>
                <a:xfrm rot="18652296">
                  <a:off x="-6440" y="3526669"/>
                  <a:ext cx="1141377" cy="276999"/>
                </a:xfrm>
                <a:prstGeom prst="rect">
                  <a:avLst/>
                </a:prstGeom>
                <a:noFill/>
              </p:spPr>
              <p:txBody>
                <a:bodyPr wrap="square" rtlCol="0">
                  <a:spAutoFit/>
                </a:bodyPr>
                <a:lstStyle/>
                <a:p>
                  <a:r>
                    <a:rPr lang="en-US" sz="1200" dirty="0"/>
                    <a:t>Mesosphere</a:t>
                  </a:r>
                </a:p>
              </p:txBody>
            </p:sp>
            <p:sp>
              <p:nvSpPr>
                <p:cNvPr id="163" name="TextBox 162"/>
                <p:cNvSpPr txBox="1"/>
                <p:nvPr/>
              </p:nvSpPr>
              <p:spPr>
                <a:xfrm rot="18652296">
                  <a:off x="-9916" y="2552090"/>
                  <a:ext cx="1141377" cy="276999"/>
                </a:xfrm>
                <a:prstGeom prst="rect">
                  <a:avLst/>
                </a:prstGeom>
                <a:noFill/>
              </p:spPr>
              <p:txBody>
                <a:bodyPr wrap="square" rtlCol="0">
                  <a:spAutoFit/>
                </a:bodyPr>
                <a:lstStyle/>
                <a:p>
                  <a:r>
                    <a:rPr lang="en-US" sz="1200" dirty="0"/>
                    <a:t>Exosphere</a:t>
                  </a:r>
                </a:p>
              </p:txBody>
            </p:sp>
          </p:grpSp>
          <p:grpSp>
            <p:nvGrpSpPr>
              <p:cNvPr id="106" name="Group 105"/>
              <p:cNvGrpSpPr/>
              <p:nvPr/>
            </p:nvGrpSpPr>
            <p:grpSpPr>
              <a:xfrm>
                <a:off x="549067" y="1626402"/>
                <a:ext cx="6058810" cy="4957365"/>
                <a:chOff x="549067" y="1626402"/>
                <a:chExt cx="6058810" cy="4957365"/>
              </a:xfrm>
            </p:grpSpPr>
            <p:sp>
              <p:nvSpPr>
                <p:cNvPr id="107" name="TextBox 106"/>
                <p:cNvSpPr txBox="1"/>
                <p:nvPr/>
              </p:nvSpPr>
              <p:spPr>
                <a:xfrm>
                  <a:off x="3472775" y="6306768"/>
                  <a:ext cx="456387" cy="276999"/>
                </a:xfrm>
                <a:prstGeom prst="rect">
                  <a:avLst/>
                </a:prstGeom>
                <a:noFill/>
              </p:spPr>
              <p:txBody>
                <a:bodyPr wrap="square" rtlCol="0">
                  <a:spAutoFit/>
                </a:bodyPr>
                <a:lstStyle/>
                <a:p>
                  <a:r>
                    <a:rPr lang="en-US" sz="1200" b="1" dirty="0"/>
                    <a:t>0</a:t>
                  </a:r>
                </a:p>
              </p:txBody>
            </p:sp>
            <p:sp>
              <p:nvSpPr>
                <p:cNvPr id="108" name="TextBox 107"/>
                <p:cNvSpPr txBox="1"/>
                <p:nvPr/>
              </p:nvSpPr>
              <p:spPr>
                <a:xfrm>
                  <a:off x="3835127" y="6302034"/>
                  <a:ext cx="456387" cy="276999"/>
                </a:xfrm>
                <a:prstGeom prst="rect">
                  <a:avLst/>
                </a:prstGeom>
                <a:noFill/>
              </p:spPr>
              <p:txBody>
                <a:bodyPr wrap="square" rtlCol="0">
                  <a:spAutoFit/>
                </a:bodyPr>
                <a:lstStyle/>
                <a:p>
                  <a:r>
                    <a:rPr lang="en-US" sz="1200" b="1" dirty="0"/>
                    <a:t>20</a:t>
                  </a:r>
                </a:p>
              </p:txBody>
            </p:sp>
            <p:sp>
              <p:nvSpPr>
                <p:cNvPr id="109" name="TextBox 108"/>
                <p:cNvSpPr txBox="1"/>
                <p:nvPr/>
              </p:nvSpPr>
              <p:spPr>
                <a:xfrm>
                  <a:off x="2963695" y="6304334"/>
                  <a:ext cx="456387" cy="276999"/>
                </a:xfrm>
                <a:prstGeom prst="rect">
                  <a:avLst/>
                </a:prstGeom>
                <a:noFill/>
              </p:spPr>
              <p:txBody>
                <a:bodyPr wrap="square" rtlCol="0">
                  <a:spAutoFit/>
                </a:bodyPr>
                <a:lstStyle/>
                <a:p>
                  <a:r>
                    <a:rPr lang="en-US" sz="1200" b="1" dirty="0"/>
                    <a:t>-20</a:t>
                  </a:r>
                </a:p>
              </p:txBody>
            </p:sp>
            <p:sp>
              <p:nvSpPr>
                <p:cNvPr id="110" name="TextBox 109"/>
                <p:cNvSpPr txBox="1"/>
                <p:nvPr/>
              </p:nvSpPr>
              <p:spPr>
                <a:xfrm>
                  <a:off x="2225190" y="6283426"/>
                  <a:ext cx="456387" cy="276999"/>
                </a:xfrm>
                <a:prstGeom prst="rect">
                  <a:avLst/>
                </a:prstGeom>
                <a:noFill/>
              </p:spPr>
              <p:txBody>
                <a:bodyPr wrap="square" rtlCol="0">
                  <a:spAutoFit/>
                </a:bodyPr>
                <a:lstStyle/>
                <a:p>
                  <a:r>
                    <a:rPr lang="en-US" sz="1200" b="1" dirty="0"/>
                    <a:t>-60</a:t>
                  </a:r>
                </a:p>
              </p:txBody>
            </p:sp>
            <p:sp>
              <p:nvSpPr>
                <p:cNvPr id="111" name="TextBox 110"/>
                <p:cNvSpPr txBox="1"/>
                <p:nvPr/>
              </p:nvSpPr>
              <p:spPr>
                <a:xfrm>
                  <a:off x="1323345" y="6284999"/>
                  <a:ext cx="650140" cy="276999"/>
                </a:xfrm>
                <a:prstGeom prst="rect">
                  <a:avLst/>
                </a:prstGeom>
                <a:noFill/>
              </p:spPr>
              <p:txBody>
                <a:bodyPr wrap="square" rtlCol="0">
                  <a:spAutoFit/>
                </a:bodyPr>
                <a:lstStyle/>
                <a:p>
                  <a:r>
                    <a:rPr lang="en-US" sz="1200" b="1" dirty="0"/>
                    <a:t>-100</a:t>
                  </a:r>
                </a:p>
              </p:txBody>
            </p:sp>
            <p:sp>
              <p:nvSpPr>
                <p:cNvPr id="112" name="TextBox 111"/>
                <p:cNvSpPr txBox="1"/>
                <p:nvPr/>
              </p:nvSpPr>
              <p:spPr>
                <a:xfrm>
                  <a:off x="4163026" y="6293801"/>
                  <a:ext cx="456387" cy="276999"/>
                </a:xfrm>
                <a:prstGeom prst="rect">
                  <a:avLst/>
                </a:prstGeom>
                <a:noFill/>
              </p:spPr>
              <p:txBody>
                <a:bodyPr wrap="square" rtlCol="0">
                  <a:spAutoFit/>
                </a:bodyPr>
                <a:lstStyle/>
                <a:p>
                  <a:r>
                    <a:rPr lang="en-US" sz="1200" b="1" dirty="0"/>
                    <a:t>40</a:t>
                  </a:r>
                </a:p>
              </p:txBody>
            </p:sp>
            <p:sp>
              <p:nvSpPr>
                <p:cNvPr id="113" name="TextBox 112"/>
                <p:cNvSpPr txBox="1"/>
                <p:nvPr/>
              </p:nvSpPr>
              <p:spPr>
                <a:xfrm>
                  <a:off x="5025244" y="6247273"/>
                  <a:ext cx="1582633" cy="276999"/>
                </a:xfrm>
                <a:prstGeom prst="rect">
                  <a:avLst/>
                </a:prstGeom>
                <a:noFill/>
              </p:spPr>
              <p:txBody>
                <a:bodyPr wrap="square" rtlCol="0">
                  <a:spAutoFit/>
                </a:bodyPr>
                <a:lstStyle/>
                <a:p>
                  <a:r>
                    <a:rPr lang="en-US" sz="1200" b="1" dirty="0"/>
                    <a:t>Temperature (</a:t>
                  </a:r>
                  <a:r>
                    <a:rPr lang="en-US" sz="1200" b="1" baseline="30000" dirty="0" err="1"/>
                    <a:t>o</a:t>
                  </a:r>
                  <a:r>
                    <a:rPr lang="en-US" sz="1200" b="1" dirty="0" err="1"/>
                    <a:t>C</a:t>
                  </a:r>
                  <a:r>
                    <a:rPr lang="en-US" sz="1200" b="1" dirty="0"/>
                    <a:t>)</a:t>
                  </a:r>
                </a:p>
              </p:txBody>
            </p:sp>
            <p:sp>
              <p:nvSpPr>
                <p:cNvPr id="114" name="TextBox 113"/>
                <p:cNvSpPr txBox="1"/>
                <p:nvPr/>
              </p:nvSpPr>
              <p:spPr>
                <a:xfrm rot="18890087">
                  <a:off x="116878" y="5107921"/>
                  <a:ext cx="1141377" cy="276999"/>
                </a:xfrm>
                <a:prstGeom prst="rect">
                  <a:avLst/>
                </a:prstGeom>
                <a:noFill/>
              </p:spPr>
              <p:txBody>
                <a:bodyPr wrap="square" rtlCol="0">
                  <a:spAutoFit/>
                </a:bodyPr>
                <a:lstStyle/>
                <a:p>
                  <a:r>
                    <a:rPr lang="en-US" sz="1200" dirty="0"/>
                    <a:t>Troposphere</a:t>
                  </a:r>
                </a:p>
              </p:txBody>
            </p:sp>
            <p:grpSp>
              <p:nvGrpSpPr>
                <p:cNvPr id="115" name="Group 114"/>
                <p:cNvGrpSpPr/>
                <p:nvPr/>
              </p:nvGrpSpPr>
              <p:grpSpPr>
                <a:xfrm>
                  <a:off x="612844" y="1718736"/>
                  <a:ext cx="4844373" cy="4594503"/>
                  <a:chOff x="612844" y="1718736"/>
                  <a:chExt cx="4844373" cy="4594503"/>
                </a:xfrm>
              </p:grpSpPr>
              <p:pic>
                <p:nvPicPr>
                  <p:cNvPr id="119" name="Picture 6" descr="https://s-media-cache-ak0.pinimg.com/736x/1d/e4/e4/1de4e46a0289720ac9895351338b453a.jpg"/>
                  <p:cNvPicPr>
                    <a:picLocks noChangeAspect="1" noChangeArrowheads="1"/>
                  </p:cNvPicPr>
                  <p:nvPr/>
                </p:nvPicPr>
                <p:blipFill rotWithShape="1">
                  <a:blip r:embed="rId5">
                    <a:extLst>
                      <a:ext uri="{28A0092B-C50C-407E-A947-70E740481C1C}">
                        <a14:useLocalDpi xmlns:a14="http://schemas.microsoft.com/office/drawing/2010/main" val="0"/>
                      </a:ext>
                    </a:extLst>
                  </a:blip>
                  <a:srcRect l="3768" t="34486" r="6583" b="46564"/>
                  <a:stretch/>
                </p:blipFill>
                <p:spPr bwMode="auto">
                  <a:xfrm>
                    <a:off x="1399784" y="5747649"/>
                    <a:ext cx="2169268" cy="45209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0" name="Group 119"/>
                  <p:cNvGrpSpPr/>
                  <p:nvPr/>
                </p:nvGrpSpPr>
                <p:grpSpPr>
                  <a:xfrm>
                    <a:off x="881976" y="1916347"/>
                    <a:ext cx="4351505" cy="4319081"/>
                    <a:chOff x="881976" y="1916347"/>
                    <a:chExt cx="4351505" cy="4319081"/>
                  </a:xfrm>
                </p:grpSpPr>
                <p:grpSp>
                  <p:nvGrpSpPr>
                    <p:cNvPr id="130" name="Group 129"/>
                    <p:cNvGrpSpPr/>
                    <p:nvPr/>
                  </p:nvGrpSpPr>
                  <p:grpSpPr>
                    <a:xfrm>
                      <a:off x="1301883" y="1916347"/>
                      <a:ext cx="3931598" cy="4319081"/>
                      <a:chOff x="1301883" y="1916347"/>
                      <a:chExt cx="3931598" cy="4319081"/>
                    </a:xfrm>
                  </p:grpSpPr>
                  <p:cxnSp>
                    <p:nvCxnSpPr>
                      <p:cNvPr id="145" name="Straight Connector 144"/>
                      <p:cNvCxnSpPr/>
                      <p:nvPr/>
                    </p:nvCxnSpPr>
                    <p:spPr>
                      <a:xfrm>
                        <a:off x="1391055" y="1916347"/>
                        <a:ext cx="0" cy="4319081"/>
                      </a:xfrm>
                      <a:prstGeom prst="line">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1391055" y="6215971"/>
                        <a:ext cx="3842426"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1303506" y="57393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308370" y="532751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305126" y="498380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301883" y="480546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1308368" y="464657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305126" y="45168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301883" y="42120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08368" y="38878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305126" y="3680295"/>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305126" y="355059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1301883" y="3430618"/>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1308368" y="31744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1308366" y="28696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1305119" y="2506491"/>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31" name="TextBox 130"/>
                    <p:cNvSpPr txBox="1"/>
                    <p:nvPr/>
                  </p:nvSpPr>
                  <p:spPr>
                    <a:xfrm>
                      <a:off x="1057882" y="5585430"/>
                      <a:ext cx="220494" cy="276999"/>
                    </a:xfrm>
                    <a:prstGeom prst="rect">
                      <a:avLst/>
                    </a:prstGeom>
                    <a:noFill/>
                  </p:spPr>
                  <p:txBody>
                    <a:bodyPr wrap="square" rtlCol="0">
                      <a:spAutoFit/>
                    </a:bodyPr>
                    <a:lstStyle/>
                    <a:p>
                      <a:r>
                        <a:rPr lang="en-US" sz="1200" b="1" dirty="0"/>
                        <a:t>1</a:t>
                      </a:r>
                    </a:p>
                  </p:txBody>
                </p:sp>
                <p:sp>
                  <p:nvSpPr>
                    <p:cNvPr id="132" name="TextBox 131"/>
                    <p:cNvSpPr txBox="1"/>
                    <p:nvPr/>
                  </p:nvSpPr>
                  <p:spPr>
                    <a:xfrm>
                      <a:off x="1048154" y="5199830"/>
                      <a:ext cx="220494" cy="276999"/>
                    </a:xfrm>
                    <a:prstGeom prst="rect">
                      <a:avLst/>
                    </a:prstGeom>
                    <a:noFill/>
                  </p:spPr>
                  <p:txBody>
                    <a:bodyPr wrap="square" rtlCol="0">
                      <a:spAutoFit/>
                    </a:bodyPr>
                    <a:lstStyle/>
                    <a:p>
                      <a:r>
                        <a:rPr lang="en-US" sz="1200" b="1" dirty="0"/>
                        <a:t>2</a:t>
                      </a:r>
                    </a:p>
                  </p:txBody>
                </p:sp>
                <p:sp>
                  <p:nvSpPr>
                    <p:cNvPr id="133" name="TextBox 132"/>
                    <p:cNvSpPr txBox="1"/>
                    <p:nvPr/>
                  </p:nvSpPr>
                  <p:spPr>
                    <a:xfrm>
                      <a:off x="1058692" y="4845304"/>
                      <a:ext cx="220494" cy="276999"/>
                    </a:xfrm>
                    <a:prstGeom prst="rect">
                      <a:avLst/>
                    </a:prstGeom>
                    <a:noFill/>
                  </p:spPr>
                  <p:txBody>
                    <a:bodyPr wrap="square" rtlCol="0">
                      <a:spAutoFit/>
                    </a:bodyPr>
                    <a:lstStyle/>
                    <a:p>
                      <a:r>
                        <a:rPr lang="en-US" sz="1200" b="1" dirty="0"/>
                        <a:t>4</a:t>
                      </a:r>
                    </a:p>
                  </p:txBody>
                </p:sp>
                <p:sp>
                  <p:nvSpPr>
                    <p:cNvPr id="134" name="TextBox 133"/>
                    <p:cNvSpPr txBox="1"/>
                    <p:nvPr/>
                  </p:nvSpPr>
                  <p:spPr>
                    <a:xfrm>
                      <a:off x="1065177" y="4676690"/>
                      <a:ext cx="220494" cy="276999"/>
                    </a:xfrm>
                    <a:prstGeom prst="rect">
                      <a:avLst/>
                    </a:prstGeom>
                    <a:noFill/>
                  </p:spPr>
                  <p:txBody>
                    <a:bodyPr wrap="square" rtlCol="0">
                      <a:spAutoFit/>
                    </a:bodyPr>
                    <a:lstStyle/>
                    <a:p>
                      <a:r>
                        <a:rPr lang="en-US" sz="1200" b="1" dirty="0"/>
                        <a:t>6</a:t>
                      </a:r>
                    </a:p>
                  </p:txBody>
                </p:sp>
                <p:sp>
                  <p:nvSpPr>
                    <p:cNvPr id="135" name="TextBox 134"/>
                    <p:cNvSpPr txBox="1"/>
                    <p:nvPr/>
                  </p:nvSpPr>
                  <p:spPr>
                    <a:xfrm>
                      <a:off x="1065177" y="4520118"/>
                      <a:ext cx="220494" cy="276999"/>
                    </a:xfrm>
                    <a:prstGeom prst="rect">
                      <a:avLst/>
                    </a:prstGeom>
                    <a:noFill/>
                  </p:spPr>
                  <p:txBody>
                    <a:bodyPr wrap="square" rtlCol="0">
                      <a:spAutoFit/>
                    </a:bodyPr>
                    <a:lstStyle/>
                    <a:p>
                      <a:r>
                        <a:rPr lang="en-US" sz="1200" b="1" dirty="0"/>
                        <a:t>8</a:t>
                      </a:r>
                    </a:p>
                  </p:txBody>
                </p:sp>
                <p:sp>
                  <p:nvSpPr>
                    <p:cNvPr id="136" name="TextBox 135"/>
                    <p:cNvSpPr txBox="1"/>
                    <p:nvPr/>
                  </p:nvSpPr>
                  <p:spPr>
                    <a:xfrm>
                      <a:off x="993842" y="4354296"/>
                      <a:ext cx="390726" cy="276999"/>
                    </a:xfrm>
                    <a:prstGeom prst="rect">
                      <a:avLst/>
                    </a:prstGeom>
                    <a:noFill/>
                  </p:spPr>
                  <p:txBody>
                    <a:bodyPr wrap="square" rtlCol="0">
                      <a:spAutoFit/>
                    </a:bodyPr>
                    <a:lstStyle/>
                    <a:p>
                      <a:r>
                        <a:rPr lang="en-US" sz="1200" b="1" dirty="0"/>
                        <a:t>10</a:t>
                      </a:r>
                    </a:p>
                  </p:txBody>
                </p:sp>
                <p:sp>
                  <p:nvSpPr>
                    <p:cNvPr id="137" name="TextBox 136"/>
                    <p:cNvSpPr txBox="1"/>
                    <p:nvPr/>
                  </p:nvSpPr>
                  <p:spPr>
                    <a:xfrm>
                      <a:off x="991406" y="4059224"/>
                      <a:ext cx="390726" cy="276999"/>
                    </a:xfrm>
                    <a:prstGeom prst="rect">
                      <a:avLst/>
                    </a:prstGeom>
                    <a:noFill/>
                  </p:spPr>
                  <p:txBody>
                    <a:bodyPr wrap="square" rtlCol="0">
                      <a:spAutoFit/>
                    </a:bodyPr>
                    <a:lstStyle/>
                    <a:p>
                      <a:r>
                        <a:rPr lang="en-US" sz="1200" b="1" dirty="0"/>
                        <a:t>20</a:t>
                      </a:r>
                    </a:p>
                  </p:txBody>
                </p:sp>
                <p:sp>
                  <p:nvSpPr>
                    <p:cNvPr id="138" name="TextBox 137"/>
                    <p:cNvSpPr txBox="1"/>
                    <p:nvPr/>
                  </p:nvSpPr>
                  <p:spPr>
                    <a:xfrm>
                      <a:off x="988978" y="3767845"/>
                      <a:ext cx="390726" cy="276999"/>
                    </a:xfrm>
                    <a:prstGeom prst="rect">
                      <a:avLst/>
                    </a:prstGeom>
                    <a:noFill/>
                  </p:spPr>
                  <p:txBody>
                    <a:bodyPr wrap="square" rtlCol="0">
                      <a:spAutoFit/>
                    </a:bodyPr>
                    <a:lstStyle/>
                    <a:p>
                      <a:r>
                        <a:rPr lang="en-US" sz="1200" b="1" dirty="0"/>
                        <a:t>40</a:t>
                      </a:r>
                    </a:p>
                  </p:txBody>
                </p:sp>
                <p:sp>
                  <p:nvSpPr>
                    <p:cNvPr id="139" name="TextBox 138"/>
                    <p:cNvSpPr txBox="1"/>
                    <p:nvPr/>
                  </p:nvSpPr>
                  <p:spPr>
                    <a:xfrm>
                      <a:off x="989789" y="3564491"/>
                      <a:ext cx="390726" cy="276999"/>
                    </a:xfrm>
                    <a:prstGeom prst="rect">
                      <a:avLst/>
                    </a:prstGeom>
                    <a:noFill/>
                  </p:spPr>
                  <p:txBody>
                    <a:bodyPr wrap="square" rtlCol="0">
                      <a:spAutoFit/>
                    </a:bodyPr>
                    <a:lstStyle/>
                    <a:p>
                      <a:r>
                        <a:rPr lang="en-US" sz="1200" b="1" dirty="0"/>
                        <a:t>60</a:t>
                      </a:r>
                    </a:p>
                  </p:txBody>
                </p:sp>
                <p:sp>
                  <p:nvSpPr>
                    <p:cNvPr id="140" name="TextBox 139"/>
                    <p:cNvSpPr txBox="1"/>
                    <p:nvPr/>
                  </p:nvSpPr>
                  <p:spPr>
                    <a:xfrm>
                      <a:off x="989789" y="3417198"/>
                      <a:ext cx="390726" cy="276999"/>
                    </a:xfrm>
                    <a:prstGeom prst="rect">
                      <a:avLst/>
                    </a:prstGeom>
                    <a:noFill/>
                  </p:spPr>
                  <p:txBody>
                    <a:bodyPr wrap="square" rtlCol="0">
                      <a:spAutoFit/>
                    </a:bodyPr>
                    <a:lstStyle/>
                    <a:p>
                      <a:r>
                        <a:rPr lang="en-US" sz="1200" b="1" dirty="0"/>
                        <a:t>80</a:t>
                      </a:r>
                    </a:p>
                  </p:txBody>
                </p:sp>
                <p:sp>
                  <p:nvSpPr>
                    <p:cNvPr id="141" name="TextBox 140"/>
                    <p:cNvSpPr txBox="1"/>
                    <p:nvPr/>
                  </p:nvSpPr>
                  <p:spPr>
                    <a:xfrm>
                      <a:off x="907105" y="3281011"/>
                      <a:ext cx="456387" cy="276999"/>
                    </a:xfrm>
                    <a:prstGeom prst="rect">
                      <a:avLst/>
                    </a:prstGeom>
                    <a:noFill/>
                  </p:spPr>
                  <p:txBody>
                    <a:bodyPr wrap="square" rtlCol="0">
                      <a:spAutoFit/>
                    </a:bodyPr>
                    <a:lstStyle/>
                    <a:p>
                      <a:r>
                        <a:rPr lang="en-US" sz="1200" b="1" dirty="0"/>
                        <a:t>100</a:t>
                      </a:r>
                    </a:p>
                  </p:txBody>
                </p:sp>
                <p:sp>
                  <p:nvSpPr>
                    <p:cNvPr id="142" name="TextBox 141"/>
                    <p:cNvSpPr txBox="1"/>
                    <p:nvPr/>
                  </p:nvSpPr>
                  <p:spPr>
                    <a:xfrm>
                      <a:off x="913592" y="3035480"/>
                      <a:ext cx="456387" cy="276999"/>
                    </a:xfrm>
                    <a:prstGeom prst="rect">
                      <a:avLst/>
                    </a:prstGeom>
                    <a:noFill/>
                  </p:spPr>
                  <p:txBody>
                    <a:bodyPr wrap="square" rtlCol="0">
                      <a:spAutoFit/>
                    </a:bodyPr>
                    <a:lstStyle/>
                    <a:p>
                      <a:r>
                        <a:rPr lang="en-US" sz="1200" b="1" dirty="0"/>
                        <a:t>200</a:t>
                      </a:r>
                    </a:p>
                  </p:txBody>
                </p:sp>
                <p:sp>
                  <p:nvSpPr>
                    <p:cNvPr id="143" name="TextBox 142"/>
                    <p:cNvSpPr txBox="1"/>
                    <p:nvPr/>
                  </p:nvSpPr>
                  <p:spPr>
                    <a:xfrm>
                      <a:off x="905481" y="2722359"/>
                      <a:ext cx="456387" cy="276999"/>
                    </a:xfrm>
                    <a:prstGeom prst="rect">
                      <a:avLst/>
                    </a:prstGeom>
                    <a:noFill/>
                  </p:spPr>
                  <p:txBody>
                    <a:bodyPr wrap="square" rtlCol="0">
                      <a:spAutoFit/>
                    </a:bodyPr>
                    <a:lstStyle/>
                    <a:p>
                      <a:r>
                        <a:rPr lang="en-US" sz="1200" b="1" dirty="0"/>
                        <a:t>400</a:t>
                      </a:r>
                    </a:p>
                  </p:txBody>
                </p:sp>
                <p:sp>
                  <p:nvSpPr>
                    <p:cNvPr id="144" name="TextBox 143"/>
                    <p:cNvSpPr txBox="1"/>
                    <p:nvPr/>
                  </p:nvSpPr>
                  <p:spPr>
                    <a:xfrm>
                      <a:off x="881976" y="2392555"/>
                      <a:ext cx="456387" cy="276999"/>
                    </a:xfrm>
                    <a:prstGeom prst="rect">
                      <a:avLst/>
                    </a:prstGeom>
                    <a:noFill/>
                  </p:spPr>
                  <p:txBody>
                    <a:bodyPr wrap="square" rtlCol="0">
                      <a:spAutoFit/>
                    </a:bodyPr>
                    <a:lstStyle/>
                    <a:p>
                      <a:r>
                        <a:rPr lang="en-US" sz="1200" b="1" dirty="0"/>
                        <a:t>800</a:t>
                      </a:r>
                    </a:p>
                  </p:txBody>
                </p:sp>
              </p:grpSp>
              <p:cxnSp>
                <p:nvCxnSpPr>
                  <p:cNvPr id="121" name="Straight Connector 120"/>
                  <p:cNvCxnSpPr/>
                  <p:nvPr/>
                </p:nvCxnSpPr>
                <p:spPr>
                  <a:xfrm>
                    <a:off x="1386191" y="5585430"/>
                    <a:ext cx="4071026" cy="0"/>
                  </a:xfrm>
                  <a:prstGeom prst="line">
                    <a:avLst/>
                  </a:prstGeom>
                  <a:ln w="57150" cmpd="thinThick">
                    <a:prstDash val="sysDash"/>
                  </a:ln>
                </p:spPr>
                <p:style>
                  <a:lnRef idx="1">
                    <a:schemeClr val="accent1"/>
                  </a:lnRef>
                  <a:fillRef idx="0">
                    <a:schemeClr val="accent1"/>
                  </a:fillRef>
                  <a:effectRef idx="0">
                    <a:schemeClr val="accent1"/>
                  </a:effectRef>
                  <a:fontRef idx="minor">
                    <a:schemeClr val="tx1"/>
                  </a:fontRef>
                </p:style>
              </p:cxnSp>
              <p:sp>
                <p:nvSpPr>
                  <p:cNvPr id="122" name="Freeform 121"/>
                  <p:cNvSpPr/>
                  <p:nvPr/>
                </p:nvSpPr>
                <p:spPr>
                  <a:xfrm>
                    <a:off x="2135402" y="3092478"/>
                    <a:ext cx="2919553" cy="3142950"/>
                  </a:xfrm>
                  <a:custGeom>
                    <a:avLst/>
                    <a:gdLst>
                      <a:gd name="connsiteX0" fmla="*/ 1670738 w 2919553"/>
                      <a:gd name="connsiteY0" fmla="*/ 3084588 h 3084588"/>
                      <a:gd name="connsiteX1" fmla="*/ 1554007 w 2919553"/>
                      <a:gd name="connsiteY1" fmla="*/ 1936724 h 3084588"/>
                      <a:gd name="connsiteX2" fmla="*/ 464509 w 2919553"/>
                      <a:gd name="connsiteY2" fmla="*/ 1508707 h 3084588"/>
                      <a:gd name="connsiteX3" fmla="*/ 1456730 w 2919553"/>
                      <a:gd name="connsiteY3" fmla="*/ 798588 h 3084588"/>
                      <a:gd name="connsiteX4" fmla="*/ 17036 w 2919553"/>
                      <a:gd name="connsiteY4" fmla="*/ 419209 h 3084588"/>
                      <a:gd name="connsiteX5" fmla="*/ 2633777 w 2919553"/>
                      <a:gd name="connsiteY5" fmla="*/ 39831 h 3084588"/>
                      <a:gd name="connsiteX6" fmla="*/ 2731053 w 2919553"/>
                      <a:gd name="connsiteY6" fmla="*/ 30103 h 308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553" h="3084588">
                        <a:moveTo>
                          <a:pt x="1670738" y="3084588"/>
                        </a:moveTo>
                        <a:cubicBezTo>
                          <a:pt x="1712891" y="2641979"/>
                          <a:pt x="1755045" y="2199371"/>
                          <a:pt x="1554007" y="1936724"/>
                        </a:cubicBezTo>
                        <a:cubicBezTo>
                          <a:pt x="1352969" y="1674077"/>
                          <a:pt x="480722" y="1698396"/>
                          <a:pt x="464509" y="1508707"/>
                        </a:cubicBezTo>
                        <a:cubicBezTo>
                          <a:pt x="448296" y="1319018"/>
                          <a:pt x="1531309" y="980171"/>
                          <a:pt x="1456730" y="798588"/>
                        </a:cubicBezTo>
                        <a:cubicBezTo>
                          <a:pt x="1382151" y="617005"/>
                          <a:pt x="-179139" y="545669"/>
                          <a:pt x="17036" y="419209"/>
                        </a:cubicBezTo>
                        <a:cubicBezTo>
                          <a:pt x="213211" y="292749"/>
                          <a:pt x="2181441" y="104682"/>
                          <a:pt x="2633777" y="39831"/>
                        </a:cubicBezTo>
                        <a:cubicBezTo>
                          <a:pt x="3086113" y="-25020"/>
                          <a:pt x="2908583" y="2541"/>
                          <a:pt x="2731053" y="3010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3" name="Straight Connector 122"/>
                  <p:cNvCxnSpPr/>
                  <p:nvPr/>
                </p:nvCxnSpPr>
                <p:spPr>
                  <a:xfrm>
                    <a:off x="3595178" y="6128426"/>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212557" y="6125180"/>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971314"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450557"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610735" y="6125178"/>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289084" y="6138142"/>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612844" y="1718736"/>
                    <a:ext cx="832522" cy="461665"/>
                  </a:xfrm>
                  <a:prstGeom prst="rect">
                    <a:avLst/>
                  </a:prstGeom>
                  <a:noFill/>
                </p:spPr>
                <p:txBody>
                  <a:bodyPr wrap="square" rtlCol="0">
                    <a:spAutoFit/>
                  </a:bodyPr>
                  <a:lstStyle/>
                  <a:p>
                    <a:r>
                      <a:rPr lang="en-US" sz="1200" b="1" dirty="0"/>
                      <a:t>Altitude (km)</a:t>
                    </a:r>
                  </a:p>
                </p:txBody>
              </p:sp>
            </p:grpSp>
            <p:sp>
              <p:nvSpPr>
                <p:cNvPr id="116" name="Freeform 115"/>
                <p:cNvSpPr/>
                <p:nvPr/>
              </p:nvSpPr>
              <p:spPr>
                <a:xfrm>
                  <a:off x="3207688" y="2052536"/>
                  <a:ext cx="482305" cy="4163438"/>
                </a:xfrm>
                <a:custGeom>
                  <a:avLst/>
                  <a:gdLst>
                    <a:gd name="connsiteX0" fmla="*/ 440184 w 482305"/>
                    <a:gd name="connsiteY0" fmla="*/ 4163438 h 4163438"/>
                    <a:gd name="connsiteX1" fmla="*/ 440184 w 482305"/>
                    <a:gd name="connsiteY1" fmla="*/ 3618690 h 4163438"/>
                    <a:gd name="connsiteX2" fmla="*/ 2440 w 482305"/>
                    <a:gd name="connsiteY2" fmla="*/ 3394953 h 4163438"/>
                    <a:gd name="connsiteX3" fmla="*/ 255359 w 482305"/>
                    <a:gd name="connsiteY3" fmla="*/ 3044758 h 4163438"/>
                    <a:gd name="connsiteX4" fmla="*/ 80261 w 482305"/>
                    <a:gd name="connsiteY4" fmla="*/ 2850204 h 4163438"/>
                    <a:gd name="connsiteX5" fmla="*/ 235903 w 482305"/>
                    <a:gd name="connsiteY5" fmla="*/ 2256817 h 4163438"/>
                    <a:gd name="connsiteX6" fmla="*/ 80261 w 482305"/>
                    <a:gd name="connsiteY6" fmla="*/ 1770434 h 4163438"/>
                    <a:gd name="connsiteX7" fmla="*/ 226176 w 482305"/>
                    <a:gd name="connsiteY7" fmla="*/ 885217 h 4163438"/>
                    <a:gd name="connsiteX8" fmla="*/ 138627 w 482305"/>
                    <a:gd name="connsiteY8" fmla="*/ 0 h 4163438"/>
                    <a:gd name="connsiteX9" fmla="*/ 138627 w 482305"/>
                    <a:gd name="connsiteY9" fmla="*/ 0 h 416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305" h="4163438">
                      <a:moveTo>
                        <a:pt x="440184" y="4163438"/>
                      </a:moveTo>
                      <a:cubicBezTo>
                        <a:pt x="476662" y="3955104"/>
                        <a:pt x="513141" y="3746771"/>
                        <a:pt x="440184" y="3618690"/>
                      </a:cubicBezTo>
                      <a:cubicBezTo>
                        <a:pt x="367227" y="3490609"/>
                        <a:pt x="33244" y="3490608"/>
                        <a:pt x="2440" y="3394953"/>
                      </a:cubicBezTo>
                      <a:cubicBezTo>
                        <a:pt x="-28364" y="3299298"/>
                        <a:pt x="242389" y="3135549"/>
                        <a:pt x="255359" y="3044758"/>
                      </a:cubicBezTo>
                      <a:cubicBezTo>
                        <a:pt x="268329" y="2953966"/>
                        <a:pt x="83504" y="2981527"/>
                        <a:pt x="80261" y="2850204"/>
                      </a:cubicBezTo>
                      <a:cubicBezTo>
                        <a:pt x="77018" y="2718881"/>
                        <a:pt x="235903" y="2436779"/>
                        <a:pt x="235903" y="2256817"/>
                      </a:cubicBezTo>
                      <a:cubicBezTo>
                        <a:pt x="235903" y="2076855"/>
                        <a:pt x="81882" y="1999034"/>
                        <a:pt x="80261" y="1770434"/>
                      </a:cubicBezTo>
                      <a:cubicBezTo>
                        <a:pt x="78640" y="1541834"/>
                        <a:pt x="216448" y="1180289"/>
                        <a:pt x="226176" y="885217"/>
                      </a:cubicBezTo>
                      <a:cubicBezTo>
                        <a:pt x="235904" y="590145"/>
                        <a:pt x="138627" y="0"/>
                        <a:pt x="138627" y="0"/>
                      </a:cubicBezTo>
                      <a:lnTo>
                        <a:pt x="138627" y="0"/>
                      </a:lnTo>
                    </a:path>
                  </a:pathLst>
                </a:custGeom>
                <a:noFill/>
                <a:ln w="381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5105006" y="2980497"/>
                  <a:ext cx="1472990" cy="307777"/>
                </a:xfrm>
                <a:prstGeom prst="rect">
                  <a:avLst/>
                </a:prstGeom>
                <a:noFill/>
              </p:spPr>
              <p:txBody>
                <a:bodyPr wrap="square" rtlCol="0">
                  <a:spAutoFit/>
                </a:bodyPr>
                <a:lstStyle/>
                <a:p>
                  <a:r>
                    <a:rPr lang="en-US" sz="1400" dirty="0"/>
                    <a:t>Temperature</a:t>
                  </a:r>
                </a:p>
              </p:txBody>
            </p:sp>
            <p:sp>
              <p:nvSpPr>
                <p:cNvPr id="118" name="TextBox 117"/>
                <p:cNvSpPr txBox="1"/>
                <p:nvPr/>
              </p:nvSpPr>
              <p:spPr>
                <a:xfrm>
                  <a:off x="1891942" y="1626402"/>
                  <a:ext cx="1494316" cy="738664"/>
                </a:xfrm>
                <a:prstGeom prst="rect">
                  <a:avLst/>
                </a:prstGeom>
                <a:noFill/>
              </p:spPr>
              <p:txBody>
                <a:bodyPr wrap="square" rtlCol="0">
                  <a:spAutoFit/>
                </a:bodyPr>
                <a:lstStyle/>
                <a:p>
                  <a:r>
                    <a:rPr lang="en-US" sz="1400" dirty="0">
                      <a:solidFill>
                        <a:srgbClr val="C00000"/>
                      </a:solidFill>
                    </a:rPr>
                    <a:t>Relative CH</a:t>
                  </a:r>
                  <a:r>
                    <a:rPr lang="en-US" sz="1400" baseline="-25000" dirty="0">
                      <a:solidFill>
                        <a:srgbClr val="C00000"/>
                      </a:solidFill>
                    </a:rPr>
                    <a:t>4 </a:t>
                  </a:r>
                  <a:r>
                    <a:rPr lang="en-US" sz="1400" dirty="0">
                      <a:solidFill>
                        <a:srgbClr val="C00000"/>
                      </a:solidFill>
                    </a:rPr>
                    <a:t>Volume Mixing Ratio</a:t>
                  </a:r>
                </a:p>
              </p:txBody>
            </p:sp>
          </p:grpSp>
        </p:grpSp>
      </p:grpSp>
      <p:sp>
        <p:nvSpPr>
          <p:cNvPr id="164" name="Left Arrow Callout 163"/>
          <p:cNvSpPr/>
          <p:nvPr/>
        </p:nvSpPr>
        <p:spPr>
          <a:xfrm>
            <a:off x="8315768" y="5106374"/>
            <a:ext cx="2448359" cy="758599"/>
          </a:xfrm>
          <a:prstGeom prst="leftArrowCallout">
            <a:avLst>
              <a:gd name="adj1" fmla="val 25000"/>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Planetary Boundary Layer (PBL)</a:t>
            </a:r>
          </a:p>
        </p:txBody>
      </p:sp>
      <p:pic>
        <p:nvPicPr>
          <p:cNvPr id="165" name="Shape 266"/>
          <p:cNvPicPr preferRelativeResize="0"/>
          <p:nvPr/>
        </p:nvPicPr>
        <p:blipFill>
          <a:blip r:embed="rId4">
            <a:alphaModFix/>
          </a:blip>
          <a:stretch>
            <a:fillRect/>
          </a:stretch>
        </p:blipFill>
        <p:spPr>
          <a:xfrm>
            <a:off x="6490778" y="1746151"/>
            <a:ext cx="1096083" cy="635491"/>
          </a:xfrm>
          <a:prstGeom prst="rect">
            <a:avLst/>
          </a:prstGeom>
          <a:noFill/>
          <a:ln>
            <a:noFill/>
          </a:ln>
        </p:spPr>
      </p:pic>
      <p:pic>
        <p:nvPicPr>
          <p:cNvPr id="166" name="Shape 266"/>
          <p:cNvPicPr preferRelativeResize="0"/>
          <p:nvPr/>
        </p:nvPicPr>
        <p:blipFill>
          <a:blip r:embed="rId4">
            <a:alphaModFix/>
          </a:blip>
          <a:stretch>
            <a:fillRect/>
          </a:stretch>
        </p:blipFill>
        <p:spPr>
          <a:xfrm>
            <a:off x="7019462" y="1428154"/>
            <a:ext cx="1096083" cy="635491"/>
          </a:xfrm>
          <a:prstGeom prst="rect">
            <a:avLst/>
          </a:prstGeom>
          <a:noFill/>
          <a:ln>
            <a:noFill/>
          </a:ln>
        </p:spPr>
      </p:pic>
      <p:sp>
        <p:nvSpPr>
          <p:cNvPr id="167" name="TextBox 166"/>
          <p:cNvSpPr txBox="1"/>
          <p:nvPr/>
        </p:nvSpPr>
        <p:spPr>
          <a:xfrm>
            <a:off x="8132556" y="1424365"/>
            <a:ext cx="803237" cy="276999"/>
          </a:xfrm>
          <a:prstGeom prst="rect">
            <a:avLst/>
          </a:prstGeom>
          <a:noFill/>
        </p:spPr>
        <p:txBody>
          <a:bodyPr wrap="square" rtlCol="0">
            <a:spAutoFit/>
          </a:bodyPr>
          <a:lstStyle/>
          <a:p>
            <a:r>
              <a:rPr lang="en-US" sz="1200" b="1" dirty="0"/>
              <a:t>TES</a:t>
            </a:r>
          </a:p>
        </p:txBody>
      </p:sp>
      <p:pic>
        <p:nvPicPr>
          <p:cNvPr id="86" name="Picture 85"/>
          <p:cNvPicPr>
            <a:picLocks noChangeAspect="1"/>
          </p:cNvPicPr>
          <p:nvPr/>
        </p:nvPicPr>
        <p:blipFill>
          <a:blip r:embed="rId6">
            <a:extLst>
              <a:ext uri="{BEBA8EAE-BF5A-486C-A8C5-ECC9F3942E4B}">
                <a14:imgProps xmlns:a14="http://schemas.microsoft.com/office/drawing/2010/main">
                  <a14:imgLayer r:embed="rId7">
                    <a14:imgEffect>
                      <a14:backgroundRemoval t="9485" b="89973" l="0" r="98438"/>
                    </a14:imgEffect>
                  </a14:imgLayer>
                </a14:imgProps>
              </a:ext>
            </a:extLst>
          </a:blip>
          <a:stretch>
            <a:fillRect/>
          </a:stretch>
        </p:blipFill>
        <p:spPr>
          <a:xfrm>
            <a:off x="1685803" y="4314947"/>
            <a:ext cx="2441554" cy="1407709"/>
          </a:xfrm>
          <a:prstGeom prst="rect">
            <a:avLst/>
          </a:prstGeom>
        </p:spPr>
      </p:pic>
      <p:sp>
        <p:nvSpPr>
          <p:cNvPr id="168" name="Isosceles Triangle 167"/>
          <p:cNvSpPr/>
          <p:nvPr/>
        </p:nvSpPr>
        <p:spPr>
          <a:xfrm rot="960000">
            <a:off x="6241783" y="2383235"/>
            <a:ext cx="414510" cy="2044510"/>
          </a:xfrm>
          <a:prstGeom prst="triangle">
            <a:avLst/>
          </a:prstGeom>
          <a:gradFill flip="none" rotWithShape="1">
            <a:gsLst>
              <a:gs pos="0">
                <a:schemeClr val="accent3">
                  <a:satMod val="103000"/>
                  <a:lumMod val="102000"/>
                  <a:tint val="94000"/>
                  <a:alpha val="85000"/>
                </a:schemeClr>
              </a:gs>
              <a:gs pos="50000">
                <a:schemeClr val="accent3">
                  <a:satMod val="110000"/>
                  <a:lumMod val="100000"/>
                  <a:shade val="100000"/>
                  <a:alpha val="85000"/>
                </a:schemeClr>
              </a:gs>
              <a:gs pos="100000">
                <a:schemeClr val="accent3">
                  <a:lumMod val="99000"/>
                  <a:satMod val="120000"/>
                  <a:shade val="78000"/>
                  <a:alpha val="85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9" name="Isosceles Triangle 168"/>
          <p:cNvSpPr/>
          <p:nvPr/>
        </p:nvSpPr>
        <p:spPr>
          <a:xfrm rot="1196364">
            <a:off x="6496354" y="2144756"/>
            <a:ext cx="561534" cy="2290119"/>
          </a:xfrm>
          <a:prstGeom prst="triangle">
            <a:avLst/>
          </a:prstGeom>
          <a:gradFill flip="none" rotWithShape="1">
            <a:gsLst>
              <a:gs pos="0">
                <a:schemeClr val="accent3">
                  <a:satMod val="103000"/>
                  <a:lumMod val="102000"/>
                  <a:tint val="94000"/>
                  <a:alpha val="53000"/>
                </a:schemeClr>
              </a:gs>
              <a:gs pos="50000">
                <a:schemeClr val="accent3">
                  <a:satMod val="110000"/>
                  <a:lumMod val="100000"/>
                  <a:shade val="100000"/>
                  <a:alpha val="53000"/>
                </a:schemeClr>
              </a:gs>
              <a:gs pos="100000">
                <a:schemeClr val="accent3">
                  <a:lumMod val="99000"/>
                  <a:satMod val="120000"/>
                  <a:shade val="78000"/>
                  <a:alpha val="53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76" name="Shape 266"/>
          <p:cNvPicPr preferRelativeResize="0"/>
          <p:nvPr/>
        </p:nvPicPr>
        <p:blipFill>
          <a:blip r:embed="rId4">
            <a:alphaModFix/>
          </a:blip>
          <a:stretch>
            <a:fillRect/>
          </a:stretch>
        </p:blipFill>
        <p:spPr>
          <a:xfrm>
            <a:off x="6257342" y="1464526"/>
            <a:ext cx="1096083" cy="635491"/>
          </a:xfrm>
          <a:prstGeom prst="rect">
            <a:avLst/>
          </a:prstGeom>
          <a:noFill/>
          <a:ln>
            <a:noFill/>
          </a:ln>
        </p:spPr>
      </p:pic>
      <p:sp>
        <p:nvSpPr>
          <p:cNvPr id="77" name="TextBox 76"/>
          <p:cNvSpPr txBox="1"/>
          <p:nvPr/>
        </p:nvSpPr>
        <p:spPr>
          <a:xfrm>
            <a:off x="8104926" y="2281122"/>
            <a:ext cx="803237" cy="276999"/>
          </a:xfrm>
          <a:prstGeom prst="rect">
            <a:avLst/>
          </a:prstGeom>
          <a:noFill/>
        </p:spPr>
        <p:txBody>
          <a:bodyPr wrap="square" rtlCol="0">
            <a:spAutoFit/>
          </a:bodyPr>
          <a:lstStyle/>
          <a:p>
            <a:r>
              <a:rPr lang="en-US" sz="1200" b="1" dirty="0" smtClean="0"/>
              <a:t>GOSAT</a:t>
            </a:r>
            <a:endParaRPr lang="en-US" sz="1200" b="1" dirty="0"/>
          </a:p>
        </p:txBody>
      </p:sp>
      <p:sp>
        <p:nvSpPr>
          <p:cNvPr id="79" name="Isosceles Triangle 78"/>
          <p:cNvSpPr/>
          <p:nvPr/>
        </p:nvSpPr>
        <p:spPr>
          <a:xfrm rot="828540">
            <a:off x="5961361" y="1922575"/>
            <a:ext cx="561534" cy="2685138"/>
          </a:xfrm>
          <a:prstGeom prst="triangle">
            <a:avLst/>
          </a:prstGeom>
          <a:gradFill flip="none" rotWithShape="1">
            <a:gsLst>
              <a:gs pos="0">
                <a:schemeClr val="accent3">
                  <a:satMod val="103000"/>
                  <a:lumMod val="102000"/>
                  <a:tint val="94000"/>
                  <a:alpha val="53000"/>
                </a:schemeClr>
              </a:gs>
              <a:gs pos="50000">
                <a:schemeClr val="accent3">
                  <a:satMod val="110000"/>
                  <a:lumMod val="100000"/>
                  <a:shade val="100000"/>
                  <a:alpha val="53000"/>
                </a:schemeClr>
              </a:gs>
              <a:gs pos="100000">
                <a:schemeClr val="accent3">
                  <a:lumMod val="99000"/>
                  <a:satMod val="120000"/>
                  <a:shade val="78000"/>
                  <a:alpha val="53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0" name="Isosceles Triangle 79"/>
          <p:cNvSpPr/>
          <p:nvPr/>
        </p:nvSpPr>
        <p:spPr>
          <a:xfrm rot="809008">
            <a:off x="6644220" y="2356881"/>
            <a:ext cx="446900" cy="3772984"/>
          </a:xfrm>
          <a:prstGeom prst="triangle">
            <a:avLst/>
          </a:prstGeom>
          <a:gradFill flip="none" rotWithShape="1">
            <a:gsLst>
              <a:gs pos="0">
                <a:schemeClr val="accent3">
                  <a:satMod val="103000"/>
                  <a:lumMod val="102000"/>
                  <a:tint val="94000"/>
                  <a:alpha val="85000"/>
                </a:schemeClr>
              </a:gs>
              <a:gs pos="50000">
                <a:schemeClr val="accent3">
                  <a:satMod val="110000"/>
                  <a:lumMod val="100000"/>
                  <a:shade val="100000"/>
                  <a:alpha val="85000"/>
                </a:schemeClr>
              </a:gs>
              <a:gs pos="100000">
                <a:schemeClr val="accent3">
                  <a:lumMod val="99000"/>
                  <a:satMod val="120000"/>
                  <a:shade val="78000"/>
                  <a:alpha val="85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33764961"/>
      </p:ext>
    </p:extLst>
  </p:cSld>
  <p:clrMapOvr>
    <a:masterClrMapping/>
  </p:clrMapOvr>
  <mc:AlternateContent xmlns:mc="http://schemas.openxmlformats.org/markup-compatibility/2006" xmlns:p14="http://schemas.microsoft.com/office/powerpoint/2010/main">
    <mc:Choice Requires="p14">
      <p:transition spd="slow" p14:dur="2000" advTm="19653"/>
    </mc:Choice>
    <mc:Fallback xmlns="">
      <p:transition xmlns:p14="http://schemas.microsoft.com/office/powerpoint/2010/main" spd="slow" advTm="196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69E-6 -3.56812E-6 C 0.04542 -0.0037 0.09084 -0.00741 0.14927 0.00974 C 0.2077 0.02688 0.27915 0.06465 0.3506 0.10241 " pathEditMode="relative" ptsTypes="aaA">
                                      <p:cBhvr>
                                        <p:cTn id="6" dur="2000" fill="hold"/>
                                        <p:tgtEl>
                                          <p:spTgt spid="8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7846.JPG"/>
          <p:cNvPicPr>
            <a:picLocks noChangeAspect="1"/>
          </p:cNvPicPr>
          <p:nvPr/>
        </p:nvPicPr>
        <p:blipFill rotWithShape="1">
          <a:blip r:embed="rId3" cstate="print">
            <a:extLst>
              <a:ext uri="{28A0092B-C50C-407E-A947-70E740481C1C}">
                <a14:useLocalDpi xmlns:a14="http://schemas.microsoft.com/office/drawing/2010/main" val="0"/>
              </a:ext>
            </a:extLst>
          </a:blip>
          <a:srcRect l="29679" t="26514" r="6355" b="731"/>
          <a:stretch/>
        </p:blipFill>
        <p:spPr>
          <a:xfrm rot="5400000">
            <a:off x="6999454" y="2404189"/>
            <a:ext cx="4348618" cy="3709611"/>
          </a:xfrm>
          <a:prstGeom prst="rect">
            <a:avLst/>
          </a:prstGeom>
        </p:spPr>
      </p:pic>
      <p:sp>
        <p:nvSpPr>
          <p:cNvPr id="5" name="Text Placeholder 4"/>
          <p:cNvSpPr>
            <a:spLocks noGrp="1"/>
          </p:cNvSpPr>
          <p:nvPr>
            <p:ph type="body" sz="quarter" idx="13"/>
          </p:nvPr>
        </p:nvSpPr>
        <p:spPr>
          <a:xfrm>
            <a:off x="3904869" y="6456680"/>
            <a:ext cx="1819656" cy="274320"/>
          </a:xfrm>
          <a:prstGeom prst="rect">
            <a:avLst/>
          </a:prstGeom>
          <a:noFill/>
        </p:spPr>
        <p:txBody>
          <a:bodyPr>
            <a:normAutofit/>
          </a:bodyPr>
          <a:lstStyle/>
          <a:p>
            <a:pPr algn="l"/>
            <a:r>
              <a:rPr lang="en-US" dirty="0">
                <a:solidFill>
                  <a:schemeClr val="tx1">
                    <a:lumMod val="75000"/>
                  </a:schemeClr>
                </a:solidFill>
              </a:rPr>
              <a:t>Image Credit: Monet</a:t>
            </a:r>
          </a:p>
        </p:txBody>
      </p:sp>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NASA AJAX</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4201"/>
          <a:stretch/>
        </p:blipFill>
        <p:spPr>
          <a:xfrm>
            <a:off x="0" y="1216976"/>
            <a:ext cx="6205846" cy="5514024"/>
          </a:xfrm>
          <a:prstGeom prst="rect">
            <a:avLst/>
          </a:prstGeom>
        </p:spPr>
      </p:pic>
      <p:sp>
        <p:nvSpPr>
          <p:cNvPr id="13" name="Text Placeholder 4"/>
          <p:cNvSpPr txBox="1">
            <a:spLocks/>
          </p:cNvSpPr>
          <p:nvPr/>
        </p:nvSpPr>
        <p:spPr>
          <a:xfrm>
            <a:off x="276856" y="6346825"/>
            <a:ext cx="3445002" cy="27432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Image Credit: NASA AJAX</a:t>
            </a:r>
          </a:p>
        </p:txBody>
      </p:sp>
      <p:sp>
        <p:nvSpPr>
          <p:cNvPr id="4" name="Rectangle 3"/>
          <p:cNvSpPr/>
          <p:nvPr/>
        </p:nvSpPr>
        <p:spPr>
          <a:xfrm>
            <a:off x="6755011" y="1439486"/>
            <a:ext cx="4895090" cy="369332"/>
          </a:xfrm>
          <a:prstGeom prst="rect">
            <a:avLst/>
          </a:prstGeom>
        </p:spPr>
        <p:txBody>
          <a:bodyPr wrap="none">
            <a:spAutoFit/>
          </a:bodyPr>
          <a:lstStyle/>
          <a:p>
            <a:pPr>
              <a:spcBef>
                <a:spcPts val="600"/>
              </a:spcBef>
              <a:buClr>
                <a:srgbClr val="C15442"/>
              </a:buClr>
            </a:pPr>
            <a:r>
              <a:rPr lang="en-US" dirty="0">
                <a:solidFill>
                  <a:schemeClr val="bg2">
                    <a:lumMod val="50000"/>
                  </a:schemeClr>
                </a:solidFill>
              </a:rPr>
              <a:t>Alpha Jet Atmospheric Experiment (</a:t>
            </a:r>
            <a:r>
              <a:rPr lang="en-US" b="1" dirty="0">
                <a:solidFill>
                  <a:schemeClr val="bg2">
                    <a:lumMod val="50000"/>
                  </a:schemeClr>
                </a:solidFill>
              </a:rPr>
              <a:t>AJAX</a:t>
            </a:r>
            <a:r>
              <a:rPr lang="en-US" dirty="0">
                <a:solidFill>
                  <a:schemeClr val="bg2">
                    <a:lumMod val="50000"/>
                  </a:schemeClr>
                </a:solidFill>
              </a:rPr>
              <a:t>)</a:t>
            </a:r>
          </a:p>
        </p:txBody>
      </p:sp>
    </p:spTree>
    <p:extLst>
      <p:ext uri="{BB962C8B-B14F-4D97-AF65-F5344CB8AC3E}">
        <p14:creationId xmlns:p14="http://schemas.microsoft.com/office/powerpoint/2010/main" val="3570739923"/>
      </p:ext>
    </p:extLst>
  </p:cSld>
  <p:clrMapOvr>
    <a:masterClrMapping/>
  </p:clrMapOvr>
  <mc:AlternateContent xmlns:mc="http://schemas.openxmlformats.org/markup-compatibility/2006" xmlns:p14="http://schemas.microsoft.com/office/powerpoint/2010/main">
    <mc:Choice Requires="p14">
      <p:transition spd="slow" p14:dur="2000" advTm="36631"/>
    </mc:Choice>
    <mc:Fallback xmlns="">
      <p:transition xmlns:p14="http://schemas.microsoft.com/office/powerpoint/2010/main" spd="slow" advTm="36631"/>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3904869" y="6456680"/>
            <a:ext cx="1819656" cy="274320"/>
          </a:xfrm>
          <a:prstGeom prst="rect">
            <a:avLst/>
          </a:prstGeom>
          <a:noFill/>
        </p:spPr>
        <p:txBody>
          <a:bodyPr>
            <a:normAutofit/>
          </a:bodyPr>
          <a:lstStyle/>
          <a:p>
            <a:pPr algn="l"/>
            <a:r>
              <a:rPr lang="en-US" dirty="0">
                <a:solidFill>
                  <a:schemeClr val="tx1">
                    <a:lumMod val="75000"/>
                  </a:schemeClr>
                </a:solidFill>
              </a:rPr>
              <a:t>Image Credit: Monet</a:t>
            </a:r>
          </a:p>
        </p:txBody>
      </p:sp>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NASA AJAX</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4201"/>
          <a:stretch/>
        </p:blipFill>
        <p:spPr>
          <a:xfrm>
            <a:off x="0" y="1216976"/>
            <a:ext cx="6205846" cy="5514024"/>
          </a:xfrm>
          <a:prstGeom prst="rect">
            <a:avLst/>
          </a:prstGeom>
        </p:spPr>
      </p:pic>
      <p:sp>
        <p:nvSpPr>
          <p:cNvPr id="13" name="Text Placeholder 4"/>
          <p:cNvSpPr txBox="1">
            <a:spLocks/>
          </p:cNvSpPr>
          <p:nvPr/>
        </p:nvSpPr>
        <p:spPr>
          <a:xfrm>
            <a:off x="276856" y="6346825"/>
            <a:ext cx="3445002" cy="27432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Image Credit: NASA AJAX</a:t>
            </a:r>
          </a:p>
        </p:txBody>
      </p:sp>
      <p:sp>
        <p:nvSpPr>
          <p:cNvPr id="16" name="Text Placeholder 1"/>
          <p:cNvSpPr>
            <a:spLocks noGrp="1"/>
          </p:cNvSpPr>
          <p:nvPr>
            <p:ph type="body" sz="quarter" idx="4294967295"/>
          </p:nvPr>
        </p:nvSpPr>
        <p:spPr>
          <a:xfrm>
            <a:off x="6265530" y="2044309"/>
            <a:ext cx="6066416" cy="4086225"/>
          </a:xfrm>
          <a:prstGeom prst="rect">
            <a:avLst/>
          </a:prstGeom>
        </p:spPr>
        <p:txBody>
          <a:bodyPr>
            <a:noAutofit/>
          </a:bodyPr>
          <a:lstStyle/>
          <a:p>
            <a:pPr marL="457200" lvl="1" indent="0">
              <a:spcBef>
                <a:spcPts val="600"/>
              </a:spcBef>
              <a:buClr>
                <a:srgbClr val="C15442"/>
              </a:buClr>
              <a:buNone/>
            </a:pPr>
            <a:endParaRPr lang="en-US" sz="2000" dirty="0">
              <a:solidFill>
                <a:schemeClr val="bg2">
                  <a:lumMod val="50000"/>
                </a:schemeClr>
              </a:solidFill>
            </a:endParaRPr>
          </a:p>
          <a:p>
            <a:pPr marL="342900" indent="-342900">
              <a:spcBef>
                <a:spcPts val="600"/>
              </a:spcBef>
              <a:buClr>
                <a:srgbClr val="C15442"/>
              </a:buClr>
              <a:buFont typeface="Webdings" panose="05030102010509060703" pitchFamily="18" charset="2"/>
              <a:buChar char="4"/>
            </a:pPr>
            <a:r>
              <a:rPr lang="en-US" sz="2400" dirty="0">
                <a:solidFill>
                  <a:schemeClr val="bg2">
                    <a:lumMod val="50000"/>
                  </a:schemeClr>
                </a:solidFill>
              </a:rPr>
              <a:t>Flights in/out of AMES RESEARCH CENTER:</a:t>
            </a:r>
          </a:p>
          <a:p>
            <a:pPr marL="0" indent="0">
              <a:spcBef>
                <a:spcPts val="600"/>
              </a:spcBef>
              <a:buClr>
                <a:srgbClr val="C15442"/>
              </a:buClr>
              <a:buNone/>
            </a:pPr>
            <a:endParaRPr lang="en-US" sz="2400" dirty="0">
              <a:solidFill>
                <a:schemeClr val="bg2">
                  <a:lumMod val="50000"/>
                </a:schemeClr>
              </a:solidFill>
            </a:endParaRPr>
          </a:p>
          <a:p>
            <a:pPr marL="800100" lvl="1" indent="-342900">
              <a:spcBef>
                <a:spcPts val="600"/>
              </a:spcBef>
              <a:buClr>
                <a:srgbClr val="C15442"/>
              </a:buClr>
              <a:buFont typeface="Webdings" panose="05030102010509060703" pitchFamily="18" charset="2"/>
              <a:buChar char="4"/>
            </a:pPr>
            <a:r>
              <a:rPr lang="en-US" dirty="0">
                <a:solidFill>
                  <a:schemeClr val="bg2">
                    <a:lumMod val="50000"/>
                  </a:schemeClr>
                </a:solidFill>
              </a:rPr>
              <a:t>Low-altitude Bay Area coverage</a:t>
            </a:r>
          </a:p>
          <a:p>
            <a:pPr marL="800100" lvl="1" indent="-342900">
              <a:spcBef>
                <a:spcPts val="600"/>
              </a:spcBef>
              <a:buClr>
                <a:srgbClr val="C15442"/>
              </a:buClr>
              <a:buFont typeface="Webdings" panose="05030102010509060703" pitchFamily="18" charset="2"/>
              <a:buChar char="4"/>
            </a:pPr>
            <a:r>
              <a:rPr lang="en-US" dirty="0">
                <a:solidFill>
                  <a:schemeClr val="bg2">
                    <a:lumMod val="50000"/>
                  </a:schemeClr>
                </a:solidFill>
              </a:rPr>
              <a:t>Associated with many campaigns: (OCO-2, EDGAR validation, GOSAT) </a:t>
            </a:r>
          </a:p>
          <a:p>
            <a:pPr marL="342900" indent="-342900">
              <a:spcBef>
                <a:spcPts val="600"/>
              </a:spcBef>
              <a:buClr>
                <a:srgbClr val="C15442"/>
              </a:buClr>
              <a:buFont typeface="Webdings" panose="05030102010509060703" pitchFamily="18" charset="2"/>
              <a:buChar char="4"/>
            </a:pPr>
            <a:endParaRPr lang="en-US" sz="2400" dirty="0">
              <a:solidFill>
                <a:schemeClr val="bg2">
                  <a:lumMod val="50000"/>
                </a:schemeClr>
              </a:solidFill>
            </a:endParaRPr>
          </a:p>
          <a:p>
            <a:pPr marL="342900" indent="-342900">
              <a:spcBef>
                <a:spcPts val="600"/>
              </a:spcBef>
              <a:buClr>
                <a:srgbClr val="C15442"/>
              </a:buClr>
              <a:buFont typeface="Webdings" panose="05030102010509060703" pitchFamily="18" charset="2"/>
              <a:buChar char="4"/>
            </a:pPr>
            <a:endParaRPr lang="en-US" sz="2400" dirty="0">
              <a:solidFill>
                <a:schemeClr val="bg2">
                  <a:lumMod val="50000"/>
                </a:schemeClr>
              </a:solidFill>
            </a:endParaRPr>
          </a:p>
          <a:p>
            <a:pPr marL="914400" lvl="2" indent="0">
              <a:spcBef>
                <a:spcPts val="200"/>
              </a:spcBef>
              <a:buClr>
                <a:srgbClr val="C15442"/>
              </a:buClr>
              <a:buNone/>
            </a:pPr>
            <a:endParaRPr lang="en-US" sz="2400" dirty="0">
              <a:solidFill>
                <a:schemeClr val="bg2">
                  <a:lumMod val="50000"/>
                </a:schemeClr>
              </a:solidFill>
            </a:endParaRPr>
          </a:p>
        </p:txBody>
      </p:sp>
      <p:pic>
        <p:nvPicPr>
          <p:cNvPr id="2" name="Picture 1"/>
          <p:cNvPicPr>
            <a:picLocks noChangeAspect="1"/>
          </p:cNvPicPr>
          <p:nvPr/>
        </p:nvPicPr>
        <p:blipFill rotWithShape="1">
          <a:blip r:embed="rId5"/>
          <a:srcRect t="3555" r="12241"/>
          <a:stretch/>
        </p:blipFill>
        <p:spPr>
          <a:xfrm>
            <a:off x="1" y="1216976"/>
            <a:ext cx="6205846" cy="5514024"/>
          </a:xfrm>
          <a:prstGeom prst="rect">
            <a:avLst/>
          </a:prstGeom>
        </p:spPr>
      </p:pic>
      <p:sp>
        <p:nvSpPr>
          <p:cNvPr id="11" name="Star: 5 Points 10"/>
          <p:cNvSpPr/>
          <p:nvPr/>
        </p:nvSpPr>
        <p:spPr>
          <a:xfrm>
            <a:off x="8137418" y="2757104"/>
            <a:ext cx="551758" cy="55178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24920715"/>
      </p:ext>
    </p:extLst>
  </p:cSld>
  <p:clrMapOvr>
    <a:masterClrMapping/>
  </p:clrMapOvr>
  <mc:AlternateContent xmlns:mc="http://schemas.openxmlformats.org/markup-compatibility/2006" xmlns:p14="http://schemas.microsoft.com/office/powerpoint/2010/main">
    <mc:Choice Requires="p14">
      <p:transition spd="slow" p14:dur="2000" advTm="28335"/>
    </mc:Choice>
    <mc:Fallback xmlns="">
      <p:transition xmlns:p14="http://schemas.microsoft.com/office/powerpoint/2010/main" spd="slow" advTm="28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7.61062E-6 -1.51993E-6 C -0.08276 -0.04286 -0.1654 -0.08573 -0.23568 -0.03406 C -0.30595 0.01761 -0.364 0.16358 -0.42191 0.30978 " pathEditMode="relative" ptsTypes="aaA">
                                      <p:cBhvr>
                                        <p:cTn id="6"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Objectives</a:t>
            </a:r>
            <a:endParaRPr lang="en-US" dirty="0">
              <a:solidFill>
                <a:schemeClr val="bg1"/>
              </a:solidFill>
              <a:latin typeface="Century Gothic" panose="020B0502020202020204" pitchFamily="34" charset="0"/>
            </a:endParaRPr>
          </a:p>
        </p:txBody>
      </p:sp>
      <p:sp>
        <p:nvSpPr>
          <p:cNvPr id="16" name="Text Placeholder 1"/>
          <p:cNvSpPr>
            <a:spLocks noGrp="1"/>
          </p:cNvSpPr>
          <p:nvPr>
            <p:ph type="body" sz="quarter" idx="4294967295"/>
          </p:nvPr>
        </p:nvSpPr>
        <p:spPr>
          <a:xfrm>
            <a:off x="2440607" y="1540589"/>
            <a:ext cx="9425668" cy="1301319"/>
          </a:xfrm>
          <a:prstGeom prst="rect">
            <a:avLst/>
          </a:prstGeom>
        </p:spPr>
        <p:txBody>
          <a:bodyPr>
            <a:noAutofit/>
          </a:bodyPr>
          <a:lstStyle/>
          <a:p>
            <a:pPr marL="0" indent="0">
              <a:buClr>
                <a:srgbClr val="C84F04"/>
              </a:buClr>
              <a:buNone/>
            </a:pPr>
            <a:r>
              <a:rPr lang="en-US" dirty="0">
                <a:solidFill>
                  <a:schemeClr val="bg2">
                    <a:lumMod val="50000"/>
                  </a:schemeClr>
                </a:solidFill>
                <a:latin typeface="+mj-lt"/>
              </a:rPr>
              <a:t>Develop a </a:t>
            </a:r>
            <a:r>
              <a:rPr lang="en-US" dirty="0">
                <a:solidFill>
                  <a:schemeClr val="bg2">
                    <a:lumMod val="50000"/>
                  </a:schemeClr>
                </a:solidFill>
                <a:latin typeface="+mj-lt"/>
                <a:ea typeface="Garamond"/>
                <a:cs typeface="Garamond"/>
                <a:sym typeface="Garamond"/>
              </a:rPr>
              <a:t>comprehensive </a:t>
            </a:r>
            <a:r>
              <a:rPr lang="en-US" b="1" dirty="0">
                <a:solidFill>
                  <a:schemeClr val="bg2">
                    <a:lumMod val="50000"/>
                  </a:schemeClr>
                </a:solidFill>
                <a:latin typeface="+mj-lt"/>
                <a:ea typeface="Garamond"/>
                <a:cs typeface="Garamond"/>
                <a:sym typeface="Garamond"/>
              </a:rPr>
              <a:t>spatially-resolved </a:t>
            </a:r>
            <a:r>
              <a:rPr lang="en-US" b="1" dirty="0">
                <a:solidFill>
                  <a:schemeClr val="bg2">
                    <a:lumMod val="50000"/>
                  </a:schemeClr>
                </a:solidFill>
                <a:latin typeface="+mj-lt"/>
              </a:rPr>
              <a:t>CH</a:t>
            </a:r>
            <a:r>
              <a:rPr lang="en-US" b="1" baseline="-25000" dirty="0">
                <a:solidFill>
                  <a:schemeClr val="bg2">
                    <a:lumMod val="50000"/>
                  </a:schemeClr>
                </a:solidFill>
                <a:latin typeface="+mj-lt"/>
              </a:rPr>
              <a:t>4 </a:t>
            </a:r>
            <a:r>
              <a:rPr lang="en-US" b="1" dirty="0">
                <a:solidFill>
                  <a:schemeClr val="bg2">
                    <a:lumMod val="50000"/>
                  </a:schemeClr>
                </a:solidFill>
                <a:latin typeface="+mj-lt"/>
                <a:sym typeface="Garamond"/>
              </a:rPr>
              <a:t> map</a:t>
            </a:r>
            <a:r>
              <a:rPr lang="en-US" dirty="0">
                <a:solidFill>
                  <a:schemeClr val="bg2">
                    <a:lumMod val="50000"/>
                  </a:schemeClr>
                </a:solidFill>
                <a:latin typeface="+mj-lt"/>
                <a:sym typeface="Garamond"/>
              </a:rPr>
              <a:t> for the San Francisco Bay Area using NASA AJAX data</a:t>
            </a:r>
          </a:p>
          <a:p>
            <a:pPr marL="0" indent="0">
              <a:buClr>
                <a:srgbClr val="C84F04"/>
              </a:buClr>
              <a:buNone/>
            </a:pPr>
            <a:endParaRPr lang="en-US" dirty="0">
              <a:solidFill>
                <a:schemeClr val="bg2">
                  <a:lumMod val="50000"/>
                </a:schemeClr>
              </a:solidFill>
              <a:latin typeface="+mj-lt"/>
              <a:sym typeface="Garamond"/>
            </a:endParaRPr>
          </a:p>
        </p:txBody>
      </p:sp>
      <p:sp>
        <p:nvSpPr>
          <p:cNvPr id="4" name="Oval 3"/>
          <p:cNvSpPr/>
          <p:nvPr/>
        </p:nvSpPr>
        <p:spPr>
          <a:xfrm>
            <a:off x="436086" y="1352877"/>
            <a:ext cx="1820032" cy="17250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CH</a:t>
            </a:r>
            <a:r>
              <a:rPr lang="en-US" sz="2000" baseline="-25000" dirty="0"/>
              <a:t>4</a:t>
            </a:r>
            <a:r>
              <a:rPr lang="en-US" sz="2000" dirty="0"/>
              <a:t> Hotspot Map</a:t>
            </a:r>
          </a:p>
        </p:txBody>
      </p:sp>
      <p:sp>
        <p:nvSpPr>
          <p:cNvPr id="6" name="Oval 5"/>
          <p:cNvSpPr/>
          <p:nvPr/>
        </p:nvSpPr>
        <p:spPr>
          <a:xfrm>
            <a:off x="354971" y="3174827"/>
            <a:ext cx="1990793" cy="17679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CH</a:t>
            </a:r>
            <a:r>
              <a:rPr lang="en-US" sz="2000" baseline="-25000" dirty="0"/>
              <a:t>4</a:t>
            </a:r>
            <a:endParaRPr lang="en-US" sz="2000" dirty="0"/>
          </a:p>
          <a:p>
            <a:pPr algn="ctr"/>
            <a:r>
              <a:rPr lang="en-US" sz="2000" dirty="0"/>
              <a:t>Trajectory Analysis </a:t>
            </a:r>
          </a:p>
        </p:txBody>
      </p:sp>
      <p:sp>
        <p:nvSpPr>
          <p:cNvPr id="7" name="Rounded Rectangle 9"/>
          <p:cNvSpPr/>
          <p:nvPr/>
        </p:nvSpPr>
        <p:spPr>
          <a:xfrm>
            <a:off x="258389" y="5221919"/>
            <a:ext cx="2085635" cy="86207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CH</a:t>
            </a:r>
            <a:r>
              <a:rPr lang="en-US" sz="2000" baseline="-25000" dirty="0"/>
              <a:t>4</a:t>
            </a:r>
            <a:r>
              <a:rPr lang="en-US" sz="2000" dirty="0"/>
              <a:t> time series for location</a:t>
            </a:r>
          </a:p>
        </p:txBody>
      </p:sp>
      <p:sp>
        <p:nvSpPr>
          <p:cNvPr id="2" name="Rectangle 1"/>
          <p:cNvSpPr/>
          <p:nvPr/>
        </p:nvSpPr>
        <p:spPr>
          <a:xfrm>
            <a:off x="2440608" y="3073036"/>
            <a:ext cx="9425667" cy="1815882"/>
          </a:xfrm>
          <a:prstGeom prst="rect">
            <a:avLst/>
          </a:prstGeom>
        </p:spPr>
        <p:txBody>
          <a:bodyPr wrap="square">
            <a:spAutoFit/>
          </a:bodyPr>
          <a:lstStyle/>
          <a:p>
            <a:pPr>
              <a:buClr>
                <a:srgbClr val="C84F04"/>
              </a:buClr>
            </a:pPr>
            <a:r>
              <a:rPr lang="en-US" sz="2800" dirty="0">
                <a:solidFill>
                  <a:schemeClr val="bg2">
                    <a:lumMod val="50000"/>
                  </a:schemeClr>
                </a:solidFill>
                <a:latin typeface="+mj-lt"/>
                <a:sym typeface="Garamond"/>
              </a:rPr>
              <a:t>Locate and </a:t>
            </a:r>
            <a:r>
              <a:rPr lang="en-US" sz="2800" b="1" dirty="0">
                <a:solidFill>
                  <a:schemeClr val="bg2">
                    <a:lumMod val="50000"/>
                  </a:schemeClr>
                </a:solidFill>
                <a:latin typeface="+mj-lt"/>
                <a:sym typeface="Garamond"/>
              </a:rPr>
              <a:t>investigate </a:t>
            </a:r>
            <a:r>
              <a:rPr lang="en-US" sz="2800" b="1" dirty="0">
                <a:solidFill>
                  <a:schemeClr val="bg2">
                    <a:lumMod val="50000"/>
                  </a:schemeClr>
                </a:solidFill>
                <a:latin typeface="+mj-lt"/>
              </a:rPr>
              <a:t>CH</a:t>
            </a:r>
            <a:r>
              <a:rPr lang="en-US" sz="2800" b="1" baseline="-25000" dirty="0">
                <a:solidFill>
                  <a:schemeClr val="bg2">
                    <a:lumMod val="50000"/>
                  </a:schemeClr>
                </a:solidFill>
                <a:latin typeface="+mj-lt"/>
              </a:rPr>
              <a:t>4 </a:t>
            </a:r>
            <a:r>
              <a:rPr lang="en-US" sz="2800" b="1" dirty="0">
                <a:solidFill>
                  <a:schemeClr val="bg2">
                    <a:lumMod val="50000"/>
                  </a:schemeClr>
                </a:solidFill>
                <a:latin typeface="+mj-lt"/>
                <a:sym typeface="Garamond"/>
              </a:rPr>
              <a:t> “hotspots” </a:t>
            </a:r>
            <a:r>
              <a:rPr lang="en-US" sz="2800" dirty="0">
                <a:solidFill>
                  <a:schemeClr val="bg2">
                    <a:lumMod val="50000"/>
                  </a:schemeClr>
                </a:solidFill>
                <a:latin typeface="+mj-lt"/>
                <a:sym typeface="Garamond"/>
              </a:rPr>
              <a:t>using anomalies detected by AJAX to pinpoint specific sites for further monitoring via </a:t>
            </a:r>
            <a:r>
              <a:rPr lang="en-US" sz="2800" dirty="0">
                <a:solidFill>
                  <a:schemeClr val="bg2">
                    <a:lumMod val="50000"/>
                  </a:schemeClr>
                </a:solidFill>
                <a:latin typeface="+mj-lt"/>
              </a:rPr>
              <a:t>upcoming BAAQMD Mobile GHG Measurement Network</a:t>
            </a:r>
          </a:p>
        </p:txBody>
      </p:sp>
      <p:sp>
        <p:nvSpPr>
          <p:cNvPr id="9" name="Text Placeholder 1"/>
          <p:cNvSpPr>
            <a:spLocks noGrp="1"/>
          </p:cNvSpPr>
          <p:nvPr>
            <p:ph type="body" sz="quarter" idx="4294967295"/>
          </p:nvPr>
        </p:nvSpPr>
        <p:spPr>
          <a:xfrm>
            <a:off x="2470489" y="5280093"/>
            <a:ext cx="9425668" cy="1301319"/>
          </a:xfrm>
          <a:prstGeom prst="rect">
            <a:avLst/>
          </a:prstGeom>
        </p:spPr>
        <p:txBody>
          <a:bodyPr>
            <a:noAutofit/>
          </a:bodyPr>
          <a:lstStyle/>
          <a:p>
            <a:pPr marL="0" indent="0">
              <a:buClr>
                <a:srgbClr val="C84F04"/>
              </a:buClr>
              <a:buNone/>
            </a:pPr>
            <a:r>
              <a:rPr lang="en-US" dirty="0">
                <a:solidFill>
                  <a:schemeClr val="bg2">
                    <a:lumMod val="50000"/>
                  </a:schemeClr>
                </a:solidFill>
                <a:latin typeface="+mj-lt"/>
              </a:rPr>
              <a:t>Evaluate local changes in </a:t>
            </a:r>
            <a:r>
              <a:rPr lang="en-US" dirty="0">
                <a:solidFill>
                  <a:schemeClr val="bg2">
                    <a:lumMod val="50000"/>
                  </a:schemeClr>
                </a:solidFill>
              </a:rPr>
              <a:t>CH</a:t>
            </a:r>
            <a:r>
              <a:rPr lang="en-US" baseline="-25000" dirty="0">
                <a:solidFill>
                  <a:schemeClr val="bg2">
                    <a:lumMod val="50000"/>
                  </a:schemeClr>
                </a:solidFill>
              </a:rPr>
              <a:t>4</a:t>
            </a:r>
            <a:r>
              <a:rPr lang="en-US" dirty="0">
                <a:solidFill>
                  <a:schemeClr val="bg2">
                    <a:lumMod val="50000"/>
                  </a:schemeClr>
                </a:solidFill>
              </a:rPr>
              <a:t> based on </a:t>
            </a:r>
            <a:r>
              <a:rPr lang="en-US" b="1" dirty="0">
                <a:solidFill>
                  <a:schemeClr val="bg2">
                    <a:lumMod val="50000"/>
                  </a:schemeClr>
                </a:solidFill>
              </a:rPr>
              <a:t>time-series </a:t>
            </a:r>
            <a:r>
              <a:rPr lang="en-US" dirty="0">
                <a:solidFill>
                  <a:schemeClr val="bg2">
                    <a:lumMod val="50000"/>
                  </a:schemeClr>
                </a:solidFill>
              </a:rPr>
              <a:t>data</a:t>
            </a:r>
            <a:endParaRPr lang="en-US" dirty="0">
              <a:solidFill>
                <a:schemeClr val="bg2">
                  <a:lumMod val="50000"/>
                </a:schemeClr>
              </a:solidFill>
              <a:latin typeface="+mj-lt"/>
              <a:sym typeface="Garamond"/>
            </a:endParaRPr>
          </a:p>
          <a:p>
            <a:pPr marL="0" indent="0">
              <a:buClr>
                <a:srgbClr val="C84F04"/>
              </a:buClr>
              <a:buNone/>
            </a:pPr>
            <a:endParaRPr lang="en-US" dirty="0">
              <a:solidFill>
                <a:schemeClr val="bg2">
                  <a:lumMod val="50000"/>
                </a:schemeClr>
              </a:solidFill>
              <a:latin typeface="+mj-lt"/>
              <a:sym typeface="Garamond"/>
            </a:endParaRPr>
          </a:p>
        </p:txBody>
      </p:sp>
    </p:spTree>
    <p:extLst>
      <p:ext uri="{BB962C8B-B14F-4D97-AF65-F5344CB8AC3E}">
        <p14:creationId xmlns:p14="http://schemas.microsoft.com/office/powerpoint/2010/main" val="3671950820"/>
      </p:ext>
    </p:extLst>
  </p:cSld>
  <p:clrMapOvr>
    <a:masterClrMapping/>
  </p:clrMapOvr>
  <mc:AlternateContent xmlns:mc="http://schemas.openxmlformats.org/markup-compatibility/2006" xmlns:p14="http://schemas.microsoft.com/office/powerpoint/2010/main">
    <mc:Choice Requires="p14">
      <p:transition spd="slow" p14:dur="2000" advTm="38446"/>
    </mc:Choice>
    <mc:Fallback xmlns="">
      <p:transition xmlns:p14="http://schemas.microsoft.com/office/powerpoint/2010/main" spd="slow" advTm="38446"/>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Objectives</a:t>
            </a:r>
            <a:endParaRPr lang="en-US" dirty="0">
              <a:solidFill>
                <a:schemeClr val="bg1"/>
              </a:solidFill>
              <a:latin typeface="Century Gothic" panose="020B0502020202020204" pitchFamily="34" charset="0"/>
            </a:endParaRPr>
          </a:p>
        </p:txBody>
      </p:sp>
      <p:sp>
        <p:nvSpPr>
          <p:cNvPr id="16" name="Text Placeholder 1"/>
          <p:cNvSpPr>
            <a:spLocks noGrp="1"/>
          </p:cNvSpPr>
          <p:nvPr>
            <p:ph type="body" sz="quarter" idx="4294967295"/>
          </p:nvPr>
        </p:nvSpPr>
        <p:spPr>
          <a:xfrm>
            <a:off x="2440607" y="1540589"/>
            <a:ext cx="9425668" cy="1301319"/>
          </a:xfrm>
          <a:prstGeom prst="rect">
            <a:avLst/>
          </a:prstGeom>
        </p:spPr>
        <p:txBody>
          <a:bodyPr>
            <a:noAutofit/>
          </a:bodyPr>
          <a:lstStyle/>
          <a:p>
            <a:pPr marL="0" indent="0">
              <a:buClr>
                <a:srgbClr val="C84F04"/>
              </a:buClr>
              <a:buNone/>
            </a:pPr>
            <a:r>
              <a:rPr lang="en-US" dirty="0">
                <a:solidFill>
                  <a:schemeClr val="bg2">
                    <a:lumMod val="50000"/>
                  </a:schemeClr>
                </a:solidFill>
                <a:latin typeface="+mj-lt"/>
              </a:rPr>
              <a:t>Develop a </a:t>
            </a:r>
            <a:r>
              <a:rPr lang="en-US" dirty="0">
                <a:solidFill>
                  <a:schemeClr val="bg2">
                    <a:lumMod val="50000"/>
                  </a:schemeClr>
                </a:solidFill>
                <a:latin typeface="+mj-lt"/>
                <a:ea typeface="Garamond"/>
                <a:cs typeface="Garamond"/>
                <a:sym typeface="Garamond"/>
              </a:rPr>
              <a:t>comprehensive </a:t>
            </a:r>
            <a:r>
              <a:rPr lang="en-US" b="1" dirty="0">
                <a:solidFill>
                  <a:schemeClr val="bg2">
                    <a:lumMod val="50000"/>
                  </a:schemeClr>
                </a:solidFill>
                <a:latin typeface="+mj-lt"/>
                <a:ea typeface="Garamond"/>
                <a:cs typeface="Garamond"/>
                <a:sym typeface="Garamond"/>
              </a:rPr>
              <a:t>spatially-resolved </a:t>
            </a:r>
            <a:r>
              <a:rPr lang="en-US" b="1" dirty="0">
                <a:solidFill>
                  <a:schemeClr val="bg2">
                    <a:lumMod val="50000"/>
                  </a:schemeClr>
                </a:solidFill>
                <a:latin typeface="+mj-lt"/>
              </a:rPr>
              <a:t>CH</a:t>
            </a:r>
            <a:r>
              <a:rPr lang="en-US" b="1" baseline="-25000" dirty="0">
                <a:solidFill>
                  <a:schemeClr val="bg2">
                    <a:lumMod val="50000"/>
                  </a:schemeClr>
                </a:solidFill>
                <a:latin typeface="+mj-lt"/>
              </a:rPr>
              <a:t>4 </a:t>
            </a:r>
            <a:r>
              <a:rPr lang="en-US" b="1" dirty="0">
                <a:solidFill>
                  <a:schemeClr val="bg2">
                    <a:lumMod val="50000"/>
                  </a:schemeClr>
                </a:solidFill>
                <a:latin typeface="+mj-lt"/>
                <a:sym typeface="Garamond"/>
              </a:rPr>
              <a:t> map</a:t>
            </a:r>
            <a:r>
              <a:rPr lang="en-US" dirty="0">
                <a:solidFill>
                  <a:schemeClr val="bg2">
                    <a:lumMod val="50000"/>
                  </a:schemeClr>
                </a:solidFill>
                <a:latin typeface="+mj-lt"/>
                <a:sym typeface="Garamond"/>
              </a:rPr>
              <a:t> for the San Francisco Bay Area using NASA AJAX data</a:t>
            </a:r>
          </a:p>
          <a:p>
            <a:pPr marL="0" indent="0">
              <a:buClr>
                <a:srgbClr val="C84F04"/>
              </a:buClr>
              <a:buNone/>
            </a:pPr>
            <a:endParaRPr lang="en-US" dirty="0">
              <a:solidFill>
                <a:schemeClr val="bg2">
                  <a:lumMod val="50000"/>
                </a:schemeClr>
              </a:solidFill>
              <a:latin typeface="+mj-lt"/>
              <a:sym typeface="Garamond"/>
            </a:endParaRPr>
          </a:p>
        </p:txBody>
      </p:sp>
      <p:sp>
        <p:nvSpPr>
          <p:cNvPr id="4" name="Oval 3"/>
          <p:cNvSpPr/>
          <p:nvPr/>
        </p:nvSpPr>
        <p:spPr>
          <a:xfrm>
            <a:off x="436086" y="1352877"/>
            <a:ext cx="1820032" cy="17250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CH</a:t>
            </a:r>
            <a:r>
              <a:rPr lang="en-US" sz="2000" baseline="-25000" dirty="0"/>
              <a:t>4</a:t>
            </a:r>
            <a:r>
              <a:rPr lang="en-US" sz="2000" dirty="0"/>
              <a:t> Hotspot Map</a:t>
            </a:r>
          </a:p>
        </p:txBody>
      </p:sp>
      <p:sp>
        <p:nvSpPr>
          <p:cNvPr id="6" name="Oval 5"/>
          <p:cNvSpPr/>
          <p:nvPr/>
        </p:nvSpPr>
        <p:spPr>
          <a:xfrm>
            <a:off x="354971" y="3174827"/>
            <a:ext cx="1990793" cy="1767930"/>
          </a:xfrm>
          <a:prstGeom prst="ellipse">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CH</a:t>
            </a:r>
            <a:r>
              <a:rPr lang="en-US" sz="2000" baseline="-25000" dirty="0"/>
              <a:t>4</a:t>
            </a:r>
            <a:endParaRPr lang="en-US" sz="2000" dirty="0"/>
          </a:p>
          <a:p>
            <a:pPr algn="ctr"/>
            <a:r>
              <a:rPr lang="en-US" sz="2000" dirty="0"/>
              <a:t>Trajectory Analysis </a:t>
            </a:r>
          </a:p>
        </p:txBody>
      </p:sp>
      <p:sp>
        <p:nvSpPr>
          <p:cNvPr id="7" name="Rounded Rectangle 9"/>
          <p:cNvSpPr/>
          <p:nvPr/>
        </p:nvSpPr>
        <p:spPr>
          <a:xfrm>
            <a:off x="258389" y="5221919"/>
            <a:ext cx="2085635" cy="862074"/>
          </a:xfrm>
          <a:prstGeom prst="roundRect">
            <a:avLst/>
          </a:prstGeom>
          <a:solidFill>
            <a:schemeClr val="accent1">
              <a:alpha val="57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CH</a:t>
            </a:r>
            <a:r>
              <a:rPr lang="en-US" sz="2000" baseline="-25000" dirty="0"/>
              <a:t>4</a:t>
            </a:r>
            <a:r>
              <a:rPr lang="en-US" sz="2000" dirty="0"/>
              <a:t> time series for location</a:t>
            </a:r>
          </a:p>
        </p:txBody>
      </p:sp>
      <p:sp>
        <p:nvSpPr>
          <p:cNvPr id="2" name="Rectangle 1"/>
          <p:cNvSpPr/>
          <p:nvPr/>
        </p:nvSpPr>
        <p:spPr>
          <a:xfrm>
            <a:off x="2440608" y="3073036"/>
            <a:ext cx="9425667" cy="1815882"/>
          </a:xfrm>
          <a:prstGeom prst="rect">
            <a:avLst/>
          </a:prstGeom>
        </p:spPr>
        <p:txBody>
          <a:bodyPr wrap="square">
            <a:spAutoFit/>
          </a:bodyPr>
          <a:lstStyle/>
          <a:p>
            <a:pPr>
              <a:buClr>
                <a:srgbClr val="C84F04"/>
              </a:buClr>
            </a:pPr>
            <a:r>
              <a:rPr lang="en-US" sz="2800" dirty="0">
                <a:solidFill>
                  <a:srgbClr val="D0CECE"/>
                </a:solidFill>
                <a:latin typeface="+mj-lt"/>
                <a:sym typeface="Garamond"/>
              </a:rPr>
              <a:t>Locate and </a:t>
            </a:r>
            <a:r>
              <a:rPr lang="en-US" sz="2800" b="1" dirty="0">
                <a:solidFill>
                  <a:srgbClr val="D0CECE"/>
                </a:solidFill>
                <a:latin typeface="+mj-lt"/>
                <a:sym typeface="Garamond"/>
              </a:rPr>
              <a:t>investigate </a:t>
            </a:r>
            <a:r>
              <a:rPr lang="en-US" sz="2800" b="1" dirty="0">
                <a:solidFill>
                  <a:srgbClr val="D0CECE"/>
                </a:solidFill>
                <a:latin typeface="+mj-lt"/>
              </a:rPr>
              <a:t>CH</a:t>
            </a:r>
            <a:r>
              <a:rPr lang="en-US" sz="2800" b="1" baseline="-25000" dirty="0">
                <a:solidFill>
                  <a:srgbClr val="D0CECE"/>
                </a:solidFill>
                <a:latin typeface="+mj-lt"/>
              </a:rPr>
              <a:t>4 </a:t>
            </a:r>
            <a:r>
              <a:rPr lang="en-US" sz="2800" b="1" dirty="0">
                <a:solidFill>
                  <a:srgbClr val="D0CECE"/>
                </a:solidFill>
                <a:latin typeface="+mj-lt"/>
                <a:sym typeface="Garamond"/>
              </a:rPr>
              <a:t> “hotspots” </a:t>
            </a:r>
            <a:r>
              <a:rPr lang="en-US" sz="2800" dirty="0">
                <a:solidFill>
                  <a:srgbClr val="D0CECE"/>
                </a:solidFill>
                <a:latin typeface="+mj-lt"/>
                <a:sym typeface="Garamond"/>
              </a:rPr>
              <a:t>using anomalies detected by AJAX to pinpoint specific sites for further monitoring via </a:t>
            </a:r>
            <a:r>
              <a:rPr lang="en-US" sz="2800" dirty="0">
                <a:solidFill>
                  <a:srgbClr val="D0CECE"/>
                </a:solidFill>
                <a:latin typeface="+mj-lt"/>
              </a:rPr>
              <a:t>upcoming BAAQMD Mobile GHG Measurement Network</a:t>
            </a:r>
          </a:p>
        </p:txBody>
      </p:sp>
      <p:sp>
        <p:nvSpPr>
          <p:cNvPr id="9" name="Text Placeholder 1"/>
          <p:cNvSpPr>
            <a:spLocks noGrp="1"/>
          </p:cNvSpPr>
          <p:nvPr>
            <p:ph type="body" sz="quarter" idx="4294967295"/>
          </p:nvPr>
        </p:nvSpPr>
        <p:spPr>
          <a:xfrm>
            <a:off x="2470489" y="5280093"/>
            <a:ext cx="9425668" cy="1301319"/>
          </a:xfrm>
          <a:prstGeom prst="rect">
            <a:avLst/>
          </a:prstGeom>
        </p:spPr>
        <p:txBody>
          <a:bodyPr>
            <a:noAutofit/>
          </a:bodyPr>
          <a:lstStyle/>
          <a:p>
            <a:pPr marL="0" indent="0">
              <a:buClr>
                <a:srgbClr val="C84F04"/>
              </a:buClr>
              <a:buNone/>
            </a:pPr>
            <a:r>
              <a:rPr lang="en-US" dirty="0">
                <a:solidFill>
                  <a:srgbClr val="D0CECE"/>
                </a:solidFill>
                <a:latin typeface="+mj-lt"/>
              </a:rPr>
              <a:t>Evaluate local changes in </a:t>
            </a:r>
            <a:r>
              <a:rPr lang="en-US" dirty="0">
                <a:solidFill>
                  <a:srgbClr val="D0CECE"/>
                </a:solidFill>
              </a:rPr>
              <a:t>CH</a:t>
            </a:r>
            <a:r>
              <a:rPr lang="en-US" baseline="-25000" dirty="0">
                <a:solidFill>
                  <a:srgbClr val="D0CECE"/>
                </a:solidFill>
              </a:rPr>
              <a:t>4</a:t>
            </a:r>
            <a:r>
              <a:rPr lang="en-US" dirty="0">
                <a:solidFill>
                  <a:srgbClr val="D0CECE"/>
                </a:solidFill>
              </a:rPr>
              <a:t> based on </a:t>
            </a:r>
            <a:r>
              <a:rPr lang="en-US" b="1" dirty="0">
                <a:solidFill>
                  <a:srgbClr val="D0CECE"/>
                </a:solidFill>
              </a:rPr>
              <a:t>time-series </a:t>
            </a:r>
            <a:r>
              <a:rPr lang="en-US" dirty="0">
                <a:solidFill>
                  <a:srgbClr val="D0CECE"/>
                </a:solidFill>
              </a:rPr>
              <a:t>data</a:t>
            </a:r>
            <a:endParaRPr lang="en-US" dirty="0">
              <a:solidFill>
                <a:srgbClr val="D0CECE"/>
              </a:solidFill>
              <a:latin typeface="+mj-lt"/>
              <a:sym typeface="Garamond"/>
            </a:endParaRPr>
          </a:p>
          <a:p>
            <a:pPr marL="0" indent="0">
              <a:buClr>
                <a:srgbClr val="C84F04"/>
              </a:buClr>
              <a:buNone/>
            </a:pPr>
            <a:endParaRPr lang="en-US" dirty="0">
              <a:solidFill>
                <a:srgbClr val="D0CECE"/>
              </a:solidFill>
              <a:latin typeface="+mj-lt"/>
              <a:sym typeface="Garamond"/>
            </a:endParaRPr>
          </a:p>
        </p:txBody>
      </p:sp>
    </p:spTree>
    <p:extLst>
      <p:ext uri="{BB962C8B-B14F-4D97-AF65-F5344CB8AC3E}">
        <p14:creationId xmlns:p14="http://schemas.microsoft.com/office/powerpoint/2010/main" val="1185883307"/>
      </p:ext>
    </p:extLst>
  </p:cSld>
  <p:clrMapOvr>
    <a:masterClrMapping/>
  </p:clrMapOvr>
  <mc:AlternateContent xmlns:mc="http://schemas.openxmlformats.org/markup-compatibility/2006" xmlns:p14="http://schemas.microsoft.com/office/powerpoint/2010/main">
    <mc:Choice Requires="p14">
      <p:transition spd="slow" p14:dur="2000" advTm="1539"/>
    </mc:Choice>
    <mc:Fallback xmlns="">
      <p:transition xmlns:p14="http://schemas.microsoft.com/office/powerpoint/2010/main" spd="slow" advTm="1539"/>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Community Concerns</a:t>
            </a:r>
          </a:p>
        </p:txBody>
      </p:sp>
      <p:sp>
        <p:nvSpPr>
          <p:cNvPr id="10" name="Cube 9"/>
          <p:cNvSpPr>
            <a:spLocks noChangeAspect="1"/>
          </p:cNvSpPr>
          <p:nvPr/>
        </p:nvSpPr>
        <p:spPr>
          <a:xfrm>
            <a:off x="1561756" y="3387103"/>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934794" y="1570062"/>
            <a:ext cx="2433991" cy="529235"/>
          </a:xfrm>
          <a:prstGeom prst="rect">
            <a:avLst/>
          </a:prstGeom>
          <a:noFill/>
        </p:spPr>
        <p:txBody>
          <a:bodyPr wrap="square" rtlCol="0">
            <a:spAutoFit/>
          </a:bodyPr>
          <a:lstStyle/>
          <a:p>
            <a:r>
              <a:rPr lang="en-US" sz="2800" b="1" dirty="0">
                <a:solidFill>
                  <a:schemeClr val="bg2">
                    <a:lumMod val="50000"/>
                  </a:schemeClr>
                </a:solidFill>
              </a:rPr>
              <a:t>1 pound CH</a:t>
            </a:r>
            <a:r>
              <a:rPr lang="en-US" sz="2800" b="1" baseline="-25000" dirty="0">
                <a:solidFill>
                  <a:schemeClr val="bg2">
                    <a:lumMod val="50000"/>
                  </a:schemeClr>
                </a:solidFill>
              </a:rPr>
              <a:t>4</a:t>
            </a:r>
            <a:endParaRPr lang="en-US" sz="2800" b="1" dirty="0">
              <a:solidFill>
                <a:schemeClr val="bg2">
                  <a:lumMod val="50000"/>
                </a:schemeClr>
              </a:solidFill>
            </a:endParaRPr>
          </a:p>
        </p:txBody>
      </p:sp>
    </p:spTree>
    <p:extLst>
      <p:ext uri="{BB962C8B-B14F-4D97-AF65-F5344CB8AC3E}">
        <p14:creationId xmlns:p14="http://schemas.microsoft.com/office/powerpoint/2010/main" val="1568244079"/>
      </p:ext>
    </p:extLst>
  </p:cSld>
  <p:clrMapOvr>
    <a:masterClrMapping/>
  </p:clrMapOvr>
  <mc:AlternateContent xmlns:mc="http://schemas.openxmlformats.org/markup-compatibility/2006" xmlns:p14="http://schemas.microsoft.com/office/powerpoint/2010/main">
    <mc:Choice Requires="p14">
      <p:transition spd="slow" p14:dur="2000" advTm="4167"/>
    </mc:Choice>
    <mc:Fallback xmlns="">
      <p:transition xmlns:p14="http://schemas.microsoft.com/office/powerpoint/2010/main" spd="slow" advTm="4167"/>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Methods: </a:t>
            </a:r>
            <a:r>
              <a:rPr lang="en-US" dirty="0">
                <a:solidFill>
                  <a:schemeClr val="bg1"/>
                </a:solidFill>
              </a:rPr>
              <a:t>CH</a:t>
            </a:r>
            <a:r>
              <a:rPr lang="en-US" baseline="-25000" dirty="0">
                <a:solidFill>
                  <a:schemeClr val="bg1"/>
                </a:solidFill>
              </a:rPr>
              <a:t>4</a:t>
            </a:r>
            <a:r>
              <a:rPr lang="en-US" dirty="0">
                <a:solidFill>
                  <a:schemeClr val="bg1"/>
                </a:solidFill>
              </a:rPr>
              <a:t> Hotspot Map</a:t>
            </a:r>
            <a:endParaRPr lang="en-US" dirty="0">
              <a:solidFill>
                <a:schemeClr val="bg1"/>
              </a:solidFill>
              <a:latin typeface="Century Gothic" panose="020B0502020202020204" pitchFamily="34" charset="0"/>
            </a:endParaRPr>
          </a:p>
        </p:txBody>
      </p:sp>
      <p:sp>
        <p:nvSpPr>
          <p:cNvPr id="12" name="Text Placeholder 4"/>
          <p:cNvSpPr>
            <a:spLocks noGrp="1"/>
          </p:cNvSpPr>
          <p:nvPr>
            <p:ph type="body" sz="quarter" idx="13"/>
          </p:nvPr>
        </p:nvSpPr>
        <p:spPr>
          <a:xfrm>
            <a:off x="7903029" y="6322283"/>
            <a:ext cx="3445002" cy="274320"/>
          </a:xfrm>
        </p:spPr>
        <p:txBody>
          <a:bodyPr>
            <a:normAutofit/>
          </a:bodyPr>
          <a:lstStyle/>
          <a:p>
            <a:r>
              <a:rPr lang="en-US" dirty="0">
                <a:solidFill>
                  <a:schemeClr val="bg1"/>
                </a:solidFill>
              </a:rPr>
              <a:t>Image Credit: AJAX</a:t>
            </a: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16802" y="1397197"/>
            <a:ext cx="3913933" cy="4189535"/>
          </a:xfrm>
          <a:prstGeom prst="rect">
            <a:avLst/>
          </a:prstGeom>
          <a:ln w="12700" cap="sq">
            <a:solidFill>
              <a:schemeClr val="bg2">
                <a:lumMod val="50000"/>
              </a:schemeClr>
            </a:solidFill>
            <a:prstDash val="solid"/>
            <a:miter lim="800000"/>
          </a:ln>
          <a:effectLst/>
        </p:spPr>
      </p:pic>
      <p:graphicFrame>
        <p:nvGraphicFramePr>
          <p:cNvPr id="6" name="Diagram 5"/>
          <p:cNvGraphicFramePr/>
          <p:nvPr>
            <p:extLst>
              <p:ext uri="{D42A27DB-BD31-4B8C-83A1-F6EECF244321}">
                <p14:modId xmlns:p14="http://schemas.microsoft.com/office/powerpoint/2010/main" val="1301378023"/>
              </p:ext>
            </p:extLst>
          </p:nvPr>
        </p:nvGraphicFramePr>
        <p:xfrm>
          <a:off x="0" y="5849041"/>
          <a:ext cx="12198714" cy="8365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Text Placeholder 1"/>
          <p:cNvSpPr>
            <a:spLocks noGrp="1"/>
          </p:cNvSpPr>
          <p:nvPr>
            <p:ph type="body" sz="quarter" idx="4294967295"/>
          </p:nvPr>
        </p:nvSpPr>
        <p:spPr>
          <a:xfrm>
            <a:off x="5847781" y="1509539"/>
            <a:ext cx="6066416" cy="4086225"/>
          </a:xfrm>
          <a:prstGeom prst="rect">
            <a:avLst/>
          </a:prstGeom>
        </p:spPr>
        <p:txBody>
          <a:bodyPr>
            <a:noAutofit/>
          </a:bodyPr>
          <a:lstStyle/>
          <a:p>
            <a:pPr marL="457200" lvl="1" indent="0">
              <a:spcBef>
                <a:spcPts val="600"/>
              </a:spcBef>
              <a:buClr>
                <a:srgbClr val="C15442"/>
              </a:buClr>
              <a:buNone/>
            </a:pPr>
            <a:endParaRPr lang="en-US" sz="2000" dirty="0">
              <a:solidFill>
                <a:schemeClr val="bg2">
                  <a:lumMod val="50000"/>
                </a:schemeClr>
              </a:solidFill>
            </a:endParaRPr>
          </a:p>
          <a:p>
            <a:pPr marL="342900" indent="-342900">
              <a:spcBef>
                <a:spcPts val="600"/>
              </a:spcBef>
              <a:buClr>
                <a:srgbClr val="C15442"/>
              </a:buClr>
              <a:buFont typeface="Webdings" panose="05030102010509060703" pitchFamily="18" charset="2"/>
              <a:buChar char="4"/>
            </a:pPr>
            <a:r>
              <a:rPr lang="en-US" sz="2400" dirty="0">
                <a:solidFill>
                  <a:schemeClr val="bg2">
                    <a:lumMod val="50000"/>
                  </a:schemeClr>
                </a:solidFill>
              </a:rPr>
              <a:t>165 flights total within the Bay Area</a:t>
            </a:r>
          </a:p>
          <a:p>
            <a:pPr marL="342900" indent="-342900">
              <a:spcBef>
                <a:spcPts val="600"/>
              </a:spcBef>
              <a:buClr>
                <a:srgbClr val="C15442"/>
              </a:buClr>
              <a:buFont typeface="Webdings" panose="05030102010509060703" pitchFamily="18" charset="2"/>
              <a:buChar char="4"/>
            </a:pPr>
            <a:endParaRPr lang="en-US" sz="2400" dirty="0">
              <a:solidFill>
                <a:schemeClr val="bg2">
                  <a:lumMod val="50000"/>
                </a:schemeClr>
              </a:solidFill>
            </a:endParaRPr>
          </a:p>
          <a:p>
            <a:pPr marL="342900" indent="-342900">
              <a:spcBef>
                <a:spcPts val="600"/>
              </a:spcBef>
              <a:buClr>
                <a:srgbClr val="C15442"/>
              </a:buClr>
              <a:buFont typeface="Webdings" panose="05030102010509060703" pitchFamily="18" charset="2"/>
              <a:buChar char="4"/>
            </a:pPr>
            <a:r>
              <a:rPr lang="en-US" sz="2400" dirty="0">
                <a:solidFill>
                  <a:schemeClr val="bg2">
                    <a:lumMod val="50000"/>
                  </a:schemeClr>
                </a:solidFill>
              </a:rPr>
              <a:t>Centered around South Bay</a:t>
            </a:r>
          </a:p>
          <a:p>
            <a:pPr marL="342900" indent="-342900">
              <a:spcBef>
                <a:spcPts val="600"/>
              </a:spcBef>
              <a:buClr>
                <a:srgbClr val="C15442"/>
              </a:buClr>
              <a:buFont typeface="Webdings" panose="05030102010509060703" pitchFamily="18" charset="2"/>
              <a:buChar char="4"/>
            </a:pPr>
            <a:endParaRPr lang="en-US" sz="2400" dirty="0">
              <a:solidFill>
                <a:schemeClr val="bg2">
                  <a:lumMod val="50000"/>
                </a:schemeClr>
              </a:solidFill>
            </a:endParaRPr>
          </a:p>
          <a:p>
            <a:pPr marL="0" indent="0">
              <a:spcBef>
                <a:spcPts val="600"/>
              </a:spcBef>
              <a:buClr>
                <a:srgbClr val="C15442"/>
              </a:buClr>
              <a:buNone/>
            </a:pPr>
            <a:endParaRPr lang="en-US" dirty="0">
              <a:solidFill>
                <a:schemeClr val="bg2">
                  <a:lumMod val="50000"/>
                </a:schemeClr>
              </a:solidFill>
            </a:endParaRPr>
          </a:p>
          <a:p>
            <a:pPr marL="342900" indent="-342900">
              <a:spcBef>
                <a:spcPts val="600"/>
              </a:spcBef>
              <a:buClr>
                <a:srgbClr val="C15442"/>
              </a:buClr>
              <a:buFont typeface="Webdings" panose="05030102010509060703" pitchFamily="18" charset="2"/>
              <a:buChar char="4"/>
            </a:pPr>
            <a:endParaRPr lang="en-US" sz="2400" dirty="0">
              <a:solidFill>
                <a:schemeClr val="bg2">
                  <a:lumMod val="50000"/>
                </a:schemeClr>
              </a:solidFill>
            </a:endParaRPr>
          </a:p>
          <a:p>
            <a:pPr marL="342900" indent="-342900">
              <a:spcBef>
                <a:spcPts val="600"/>
              </a:spcBef>
              <a:buClr>
                <a:srgbClr val="C15442"/>
              </a:buClr>
              <a:buFont typeface="Webdings" panose="05030102010509060703" pitchFamily="18" charset="2"/>
              <a:buChar char="4"/>
            </a:pPr>
            <a:endParaRPr lang="en-US" sz="2400" dirty="0">
              <a:solidFill>
                <a:schemeClr val="bg2">
                  <a:lumMod val="50000"/>
                </a:schemeClr>
              </a:solidFill>
            </a:endParaRPr>
          </a:p>
          <a:p>
            <a:pPr marL="914400" lvl="2" indent="0">
              <a:spcBef>
                <a:spcPts val="200"/>
              </a:spcBef>
              <a:buClr>
                <a:srgbClr val="C15442"/>
              </a:buClr>
              <a:buNone/>
            </a:pPr>
            <a:endParaRPr lang="en-US" sz="2400" dirty="0">
              <a:solidFill>
                <a:schemeClr val="bg2">
                  <a:lumMod val="50000"/>
                </a:schemeClr>
              </a:solidFill>
            </a:endParaRPr>
          </a:p>
        </p:txBody>
      </p:sp>
    </p:spTree>
    <p:extLst>
      <p:ext uri="{BB962C8B-B14F-4D97-AF65-F5344CB8AC3E}">
        <p14:creationId xmlns:p14="http://schemas.microsoft.com/office/powerpoint/2010/main" val="3238006571"/>
      </p:ext>
    </p:extLst>
  </p:cSld>
  <p:clrMapOvr>
    <a:masterClrMapping/>
  </p:clrMapOvr>
  <mc:AlternateContent xmlns:mc="http://schemas.openxmlformats.org/markup-compatibility/2006" xmlns:p14="http://schemas.microsoft.com/office/powerpoint/2010/main">
    <mc:Choice Requires="p14">
      <p:transition spd="slow" p14:dur="2000" advTm="12745"/>
    </mc:Choice>
    <mc:Fallback xmlns="">
      <p:transition xmlns:p14="http://schemas.microsoft.com/office/powerpoint/2010/main" spd="slow" advTm="12745"/>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Methods: </a:t>
            </a:r>
            <a:r>
              <a:rPr lang="en-US" dirty="0">
                <a:solidFill>
                  <a:schemeClr val="bg1"/>
                </a:solidFill>
              </a:rPr>
              <a:t>CH</a:t>
            </a:r>
            <a:r>
              <a:rPr lang="en-US" baseline="-25000" dirty="0">
                <a:solidFill>
                  <a:schemeClr val="bg1"/>
                </a:solidFill>
              </a:rPr>
              <a:t>4</a:t>
            </a:r>
            <a:r>
              <a:rPr lang="en-US" dirty="0">
                <a:solidFill>
                  <a:schemeClr val="bg1"/>
                </a:solidFill>
              </a:rPr>
              <a:t> Hotspot Map</a:t>
            </a:r>
            <a:endParaRPr lang="en-US" dirty="0">
              <a:solidFill>
                <a:schemeClr val="bg1"/>
              </a:solidFill>
              <a:latin typeface="Century Gothic" panose="020B0502020202020204" pitchFamily="34" charset="0"/>
            </a:endParaRPr>
          </a:p>
        </p:txBody>
      </p:sp>
      <p:graphicFrame>
        <p:nvGraphicFramePr>
          <p:cNvPr id="86" name="Diagram 85"/>
          <p:cNvGraphicFramePr/>
          <p:nvPr>
            <p:extLst>
              <p:ext uri="{D42A27DB-BD31-4B8C-83A1-F6EECF244321}">
                <p14:modId xmlns:p14="http://schemas.microsoft.com/office/powerpoint/2010/main" val="3954995860"/>
              </p:ext>
            </p:extLst>
          </p:nvPr>
        </p:nvGraphicFramePr>
        <p:xfrm>
          <a:off x="0" y="5849041"/>
          <a:ext cx="12198714" cy="8365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2" name="TextBox 91"/>
          <p:cNvSpPr txBox="1"/>
          <p:nvPr/>
        </p:nvSpPr>
        <p:spPr>
          <a:xfrm rot="18652296">
            <a:off x="1898677" y="2459821"/>
            <a:ext cx="1338804" cy="276999"/>
          </a:xfrm>
          <a:prstGeom prst="rect">
            <a:avLst/>
          </a:prstGeom>
          <a:noFill/>
        </p:spPr>
        <p:txBody>
          <a:bodyPr wrap="square" rtlCol="0">
            <a:spAutoFit/>
          </a:bodyPr>
          <a:lstStyle/>
          <a:p>
            <a:r>
              <a:rPr lang="en-US" sz="1200" dirty="0"/>
              <a:t>Thermosphere</a:t>
            </a:r>
          </a:p>
        </p:txBody>
      </p:sp>
      <p:grpSp>
        <p:nvGrpSpPr>
          <p:cNvPr id="94" name="Group 93"/>
          <p:cNvGrpSpPr/>
          <p:nvPr/>
        </p:nvGrpSpPr>
        <p:grpSpPr>
          <a:xfrm>
            <a:off x="2380200" y="1640689"/>
            <a:ext cx="476128" cy="2503364"/>
            <a:chOff x="422273" y="2119901"/>
            <a:chExt cx="400062" cy="2720168"/>
          </a:xfrm>
        </p:grpSpPr>
        <p:sp>
          <p:nvSpPr>
            <p:cNvPr id="150" name="TextBox 149"/>
            <p:cNvSpPr txBox="1"/>
            <p:nvPr/>
          </p:nvSpPr>
          <p:spPr>
            <a:xfrm rot="18628200">
              <a:off x="-82008" y="3935726"/>
              <a:ext cx="1575940" cy="232746"/>
            </a:xfrm>
            <a:prstGeom prst="rect">
              <a:avLst/>
            </a:prstGeom>
            <a:noFill/>
          </p:spPr>
          <p:txBody>
            <a:bodyPr wrap="square" rtlCol="0">
              <a:spAutoFit/>
            </a:bodyPr>
            <a:lstStyle/>
            <a:p>
              <a:r>
                <a:rPr lang="en-US" sz="1200" dirty="0"/>
                <a:t>Stratosphere</a:t>
              </a:r>
            </a:p>
          </p:txBody>
        </p:sp>
        <p:sp>
          <p:nvSpPr>
            <p:cNvPr id="151" name="TextBox 150"/>
            <p:cNvSpPr txBox="1"/>
            <p:nvPr/>
          </p:nvSpPr>
          <p:spPr>
            <a:xfrm rot="18652296">
              <a:off x="-83575" y="3438693"/>
              <a:ext cx="1434668" cy="232746"/>
            </a:xfrm>
            <a:prstGeom prst="rect">
              <a:avLst/>
            </a:prstGeom>
            <a:noFill/>
          </p:spPr>
          <p:txBody>
            <a:bodyPr wrap="square" rtlCol="0">
              <a:spAutoFit/>
            </a:bodyPr>
            <a:lstStyle/>
            <a:p>
              <a:r>
                <a:rPr lang="en-US" sz="1200" dirty="0"/>
                <a:t>Mesosphere</a:t>
              </a:r>
            </a:p>
          </p:txBody>
        </p:sp>
        <p:sp>
          <p:nvSpPr>
            <p:cNvPr id="152" name="TextBox 151"/>
            <p:cNvSpPr txBox="1"/>
            <p:nvPr/>
          </p:nvSpPr>
          <p:spPr>
            <a:xfrm rot="18652296">
              <a:off x="-9916" y="2552090"/>
              <a:ext cx="1141377" cy="276999"/>
            </a:xfrm>
            <a:prstGeom prst="rect">
              <a:avLst/>
            </a:prstGeom>
            <a:noFill/>
          </p:spPr>
          <p:txBody>
            <a:bodyPr wrap="square" rtlCol="0">
              <a:spAutoFit/>
            </a:bodyPr>
            <a:lstStyle/>
            <a:p>
              <a:r>
                <a:rPr lang="en-US" sz="1200" dirty="0"/>
                <a:t>Exosphere</a:t>
              </a:r>
            </a:p>
          </p:txBody>
        </p:sp>
      </p:grpSp>
      <p:sp>
        <p:nvSpPr>
          <p:cNvPr id="96" name="TextBox 95"/>
          <p:cNvSpPr txBox="1"/>
          <p:nvPr/>
        </p:nvSpPr>
        <p:spPr>
          <a:xfrm>
            <a:off x="6010711" y="5493852"/>
            <a:ext cx="543162" cy="254922"/>
          </a:xfrm>
          <a:prstGeom prst="rect">
            <a:avLst/>
          </a:prstGeom>
          <a:noFill/>
        </p:spPr>
        <p:txBody>
          <a:bodyPr wrap="square" rtlCol="0">
            <a:spAutoFit/>
          </a:bodyPr>
          <a:lstStyle/>
          <a:p>
            <a:r>
              <a:rPr lang="en-US" sz="1200" b="1" dirty="0"/>
              <a:t>0</a:t>
            </a:r>
          </a:p>
        </p:txBody>
      </p:sp>
      <p:sp>
        <p:nvSpPr>
          <p:cNvPr id="97" name="TextBox 96"/>
          <p:cNvSpPr txBox="1"/>
          <p:nvPr/>
        </p:nvSpPr>
        <p:spPr>
          <a:xfrm>
            <a:off x="6441959" y="5489496"/>
            <a:ext cx="543162" cy="254922"/>
          </a:xfrm>
          <a:prstGeom prst="rect">
            <a:avLst/>
          </a:prstGeom>
          <a:noFill/>
        </p:spPr>
        <p:txBody>
          <a:bodyPr wrap="square" rtlCol="0">
            <a:spAutoFit/>
          </a:bodyPr>
          <a:lstStyle/>
          <a:p>
            <a:r>
              <a:rPr lang="en-US" sz="1200" b="1" dirty="0"/>
              <a:t>20</a:t>
            </a:r>
          </a:p>
        </p:txBody>
      </p:sp>
      <p:sp>
        <p:nvSpPr>
          <p:cNvPr id="98" name="TextBox 97"/>
          <p:cNvSpPr txBox="1"/>
          <p:nvPr/>
        </p:nvSpPr>
        <p:spPr>
          <a:xfrm>
            <a:off x="5404836" y="5491612"/>
            <a:ext cx="543162" cy="254922"/>
          </a:xfrm>
          <a:prstGeom prst="rect">
            <a:avLst/>
          </a:prstGeom>
          <a:noFill/>
        </p:spPr>
        <p:txBody>
          <a:bodyPr wrap="square" rtlCol="0">
            <a:spAutoFit/>
          </a:bodyPr>
          <a:lstStyle/>
          <a:p>
            <a:r>
              <a:rPr lang="en-US" sz="1200" b="1" dirty="0"/>
              <a:t>-20</a:t>
            </a:r>
          </a:p>
        </p:txBody>
      </p:sp>
      <p:sp>
        <p:nvSpPr>
          <p:cNvPr id="99" name="TextBox 98"/>
          <p:cNvSpPr txBox="1"/>
          <p:nvPr/>
        </p:nvSpPr>
        <p:spPr>
          <a:xfrm>
            <a:off x="4525915" y="5472371"/>
            <a:ext cx="543162" cy="254922"/>
          </a:xfrm>
          <a:prstGeom prst="rect">
            <a:avLst/>
          </a:prstGeom>
          <a:noFill/>
        </p:spPr>
        <p:txBody>
          <a:bodyPr wrap="square" rtlCol="0">
            <a:spAutoFit/>
          </a:bodyPr>
          <a:lstStyle/>
          <a:p>
            <a:r>
              <a:rPr lang="en-US" sz="1200" b="1" dirty="0"/>
              <a:t>-60</a:t>
            </a:r>
          </a:p>
        </p:txBody>
      </p:sp>
      <p:sp>
        <p:nvSpPr>
          <p:cNvPr id="100" name="TextBox 99"/>
          <p:cNvSpPr txBox="1"/>
          <p:nvPr/>
        </p:nvSpPr>
        <p:spPr>
          <a:xfrm>
            <a:off x="3452598" y="5473819"/>
            <a:ext cx="773755" cy="254922"/>
          </a:xfrm>
          <a:prstGeom prst="rect">
            <a:avLst/>
          </a:prstGeom>
          <a:noFill/>
        </p:spPr>
        <p:txBody>
          <a:bodyPr wrap="square" rtlCol="0">
            <a:spAutoFit/>
          </a:bodyPr>
          <a:lstStyle/>
          <a:p>
            <a:r>
              <a:rPr lang="en-US" sz="1200" b="1" dirty="0"/>
              <a:t>-100</a:t>
            </a:r>
          </a:p>
        </p:txBody>
      </p:sp>
      <p:sp>
        <p:nvSpPr>
          <p:cNvPr id="101" name="TextBox 100"/>
          <p:cNvSpPr txBox="1"/>
          <p:nvPr/>
        </p:nvSpPr>
        <p:spPr>
          <a:xfrm>
            <a:off x="6832203" y="5481919"/>
            <a:ext cx="543162" cy="254922"/>
          </a:xfrm>
          <a:prstGeom prst="rect">
            <a:avLst/>
          </a:prstGeom>
          <a:noFill/>
        </p:spPr>
        <p:txBody>
          <a:bodyPr wrap="square" rtlCol="0">
            <a:spAutoFit/>
          </a:bodyPr>
          <a:lstStyle/>
          <a:p>
            <a:r>
              <a:rPr lang="en-US" sz="1200" b="1" dirty="0"/>
              <a:t>40</a:t>
            </a:r>
          </a:p>
        </p:txBody>
      </p:sp>
      <p:sp>
        <p:nvSpPr>
          <p:cNvPr id="102" name="TextBox 101"/>
          <p:cNvSpPr txBox="1"/>
          <p:nvPr/>
        </p:nvSpPr>
        <p:spPr>
          <a:xfrm>
            <a:off x="7858359" y="5439099"/>
            <a:ext cx="1883548" cy="254922"/>
          </a:xfrm>
          <a:prstGeom prst="rect">
            <a:avLst/>
          </a:prstGeom>
          <a:noFill/>
        </p:spPr>
        <p:txBody>
          <a:bodyPr wrap="square" rtlCol="0">
            <a:spAutoFit/>
          </a:bodyPr>
          <a:lstStyle/>
          <a:p>
            <a:r>
              <a:rPr lang="en-US" sz="1200" b="1" dirty="0"/>
              <a:t>Temperature (</a:t>
            </a:r>
            <a:r>
              <a:rPr lang="en-US" sz="1200" b="1" baseline="30000" dirty="0" err="1"/>
              <a:t>o</a:t>
            </a:r>
            <a:r>
              <a:rPr lang="en-US" sz="1200" b="1" dirty="0" err="1"/>
              <a:t>C</a:t>
            </a:r>
            <a:r>
              <a:rPr lang="en-US" sz="1200" b="1" dirty="0"/>
              <a:t>)</a:t>
            </a:r>
          </a:p>
        </p:txBody>
      </p:sp>
      <p:sp>
        <p:nvSpPr>
          <p:cNvPr id="103" name="TextBox 102"/>
          <p:cNvSpPr txBox="1"/>
          <p:nvPr/>
        </p:nvSpPr>
        <p:spPr>
          <a:xfrm rot="18890087">
            <a:off x="2108074" y="4254076"/>
            <a:ext cx="1394684" cy="276999"/>
          </a:xfrm>
          <a:prstGeom prst="rect">
            <a:avLst/>
          </a:prstGeom>
          <a:noFill/>
        </p:spPr>
        <p:txBody>
          <a:bodyPr wrap="square" rtlCol="0">
            <a:spAutoFit/>
          </a:bodyPr>
          <a:lstStyle/>
          <a:p>
            <a:r>
              <a:rPr lang="en-US" sz="1200" dirty="0"/>
              <a:t>Troposphere</a:t>
            </a:r>
          </a:p>
        </p:txBody>
      </p:sp>
      <p:pic>
        <p:nvPicPr>
          <p:cNvPr id="108" name="Picture 6" descr="https://s-media-cache-ak0.pinimg.com/736x/1d/e4/e4/1de4e46a0289720ac9895351338b453a.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543570" y="4979297"/>
            <a:ext cx="2581723" cy="41606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9" name="Group 108"/>
          <p:cNvGrpSpPr/>
          <p:nvPr/>
        </p:nvGrpSpPr>
        <p:grpSpPr>
          <a:xfrm>
            <a:off x="2927309" y="1453359"/>
            <a:ext cx="5178881" cy="3974840"/>
            <a:chOff x="881976" y="1916347"/>
            <a:chExt cx="4351505" cy="4319081"/>
          </a:xfrm>
        </p:grpSpPr>
        <p:grpSp>
          <p:nvGrpSpPr>
            <p:cNvPr id="119" name="Group 118"/>
            <p:cNvGrpSpPr/>
            <p:nvPr/>
          </p:nvGrpSpPr>
          <p:grpSpPr>
            <a:xfrm>
              <a:off x="1301883" y="1916347"/>
              <a:ext cx="3931598" cy="4319081"/>
              <a:chOff x="1301883" y="1916347"/>
              <a:chExt cx="3931598" cy="4319081"/>
            </a:xfrm>
          </p:grpSpPr>
          <p:cxnSp>
            <p:nvCxnSpPr>
              <p:cNvPr id="134" name="Straight Connector 133"/>
              <p:cNvCxnSpPr/>
              <p:nvPr/>
            </p:nvCxnSpPr>
            <p:spPr>
              <a:xfrm>
                <a:off x="1391055" y="1916347"/>
                <a:ext cx="0" cy="4319081"/>
              </a:xfrm>
              <a:prstGeom prst="line">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1391055" y="6215971"/>
                <a:ext cx="3842426"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303506" y="57393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308370" y="532751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1305126" y="498380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1301883" y="480546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308368" y="464657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1305126" y="45168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301883" y="42120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1308368" y="38878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305126" y="3680295"/>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1305126" y="355059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301883" y="3430618"/>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1308368" y="31744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308366" y="28696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305119" y="2506491"/>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20" name="TextBox 119"/>
            <p:cNvSpPr txBox="1"/>
            <p:nvPr/>
          </p:nvSpPr>
          <p:spPr>
            <a:xfrm>
              <a:off x="1057882" y="5585430"/>
              <a:ext cx="220494" cy="276999"/>
            </a:xfrm>
            <a:prstGeom prst="rect">
              <a:avLst/>
            </a:prstGeom>
            <a:noFill/>
          </p:spPr>
          <p:txBody>
            <a:bodyPr wrap="square" rtlCol="0">
              <a:spAutoFit/>
            </a:bodyPr>
            <a:lstStyle/>
            <a:p>
              <a:r>
                <a:rPr lang="en-US" sz="1200" b="1" dirty="0"/>
                <a:t>1</a:t>
              </a:r>
            </a:p>
          </p:txBody>
        </p:sp>
        <p:sp>
          <p:nvSpPr>
            <p:cNvPr id="121" name="TextBox 120"/>
            <p:cNvSpPr txBox="1"/>
            <p:nvPr/>
          </p:nvSpPr>
          <p:spPr>
            <a:xfrm>
              <a:off x="1048154" y="5199830"/>
              <a:ext cx="220494" cy="276999"/>
            </a:xfrm>
            <a:prstGeom prst="rect">
              <a:avLst/>
            </a:prstGeom>
            <a:noFill/>
          </p:spPr>
          <p:txBody>
            <a:bodyPr wrap="square" rtlCol="0">
              <a:spAutoFit/>
            </a:bodyPr>
            <a:lstStyle/>
            <a:p>
              <a:r>
                <a:rPr lang="en-US" sz="1200" b="1" dirty="0"/>
                <a:t>2</a:t>
              </a:r>
            </a:p>
          </p:txBody>
        </p:sp>
        <p:sp>
          <p:nvSpPr>
            <p:cNvPr id="122" name="TextBox 121"/>
            <p:cNvSpPr txBox="1"/>
            <p:nvPr/>
          </p:nvSpPr>
          <p:spPr>
            <a:xfrm>
              <a:off x="1058692" y="4845304"/>
              <a:ext cx="220494" cy="276999"/>
            </a:xfrm>
            <a:prstGeom prst="rect">
              <a:avLst/>
            </a:prstGeom>
            <a:noFill/>
          </p:spPr>
          <p:txBody>
            <a:bodyPr wrap="square" rtlCol="0">
              <a:spAutoFit/>
            </a:bodyPr>
            <a:lstStyle/>
            <a:p>
              <a:r>
                <a:rPr lang="en-US" sz="1200" b="1" dirty="0"/>
                <a:t>4</a:t>
              </a:r>
            </a:p>
          </p:txBody>
        </p:sp>
        <p:sp>
          <p:nvSpPr>
            <p:cNvPr id="123" name="TextBox 122"/>
            <p:cNvSpPr txBox="1"/>
            <p:nvPr/>
          </p:nvSpPr>
          <p:spPr>
            <a:xfrm>
              <a:off x="1065177" y="4676690"/>
              <a:ext cx="220494" cy="276999"/>
            </a:xfrm>
            <a:prstGeom prst="rect">
              <a:avLst/>
            </a:prstGeom>
            <a:noFill/>
          </p:spPr>
          <p:txBody>
            <a:bodyPr wrap="square" rtlCol="0">
              <a:spAutoFit/>
            </a:bodyPr>
            <a:lstStyle/>
            <a:p>
              <a:r>
                <a:rPr lang="en-US" sz="1200" b="1" dirty="0"/>
                <a:t>6</a:t>
              </a:r>
            </a:p>
          </p:txBody>
        </p:sp>
        <p:sp>
          <p:nvSpPr>
            <p:cNvPr id="124" name="TextBox 123"/>
            <p:cNvSpPr txBox="1"/>
            <p:nvPr/>
          </p:nvSpPr>
          <p:spPr>
            <a:xfrm>
              <a:off x="1065177" y="4520118"/>
              <a:ext cx="220494" cy="276999"/>
            </a:xfrm>
            <a:prstGeom prst="rect">
              <a:avLst/>
            </a:prstGeom>
            <a:noFill/>
          </p:spPr>
          <p:txBody>
            <a:bodyPr wrap="square" rtlCol="0">
              <a:spAutoFit/>
            </a:bodyPr>
            <a:lstStyle/>
            <a:p>
              <a:r>
                <a:rPr lang="en-US" sz="1200" b="1" dirty="0"/>
                <a:t>8</a:t>
              </a:r>
            </a:p>
          </p:txBody>
        </p:sp>
        <p:sp>
          <p:nvSpPr>
            <p:cNvPr id="125" name="TextBox 124"/>
            <p:cNvSpPr txBox="1"/>
            <p:nvPr/>
          </p:nvSpPr>
          <p:spPr>
            <a:xfrm>
              <a:off x="993842" y="4354296"/>
              <a:ext cx="390726" cy="276999"/>
            </a:xfrm>
            <a:prstGeom prst="rect">
              <a:avLst/>
            </a:prstGeom>
            <a:noFill/>
          </p:spPr>
          <p:txBody>
            <a:bodyPr wrap="square" rtlCol="0">
              <a:spAutoFit/>
            </a:bodyPr>
            <a:lstStyle/>
            <a:p>
              <a:r>
                <a:rPr lang="en-US" sz="1200" b="1" dirty="0"/>
                <a:t>10</a:t>
              </a:r>
            </a:p>
          </p:txBody>
        </p:sp>
        <p:sp>
          <p:nvSpPr>
            <p:cNvPr id="126" name="TextBox 125"/>
            <p:cNvSpPr txBox="1"/>
            <p:nvPr/>
          </p:nvSpPr>
          <p:spPr>
            <a:xfrm>
              <a:off x="991406" y="4059224"/>
              <a:ext cx="390726" cy="276999"/>
            </a:xfrm>
            <a:prstGeom prst="rect">
              <a:avLst/>
            </a:prstGeom>
            <a:noFill/>
          </p:spPr>
          <p:txBody>
            <a:bodyPr wrap="square" rtlCol="0">
              <a:spAutoFit/>
            </a:bodyPr>
            <a:lstStyle/>
            <a:p>
              <a:r>
                <a:rPr lang="en-US" sz="1200" b="1" dirty="0"/>
                <a:t>20</a:t>
              </a:r>
            </a:p>
          </p:txBody>
        </p:sp>
        <p:sp>
          <p:nvSpPr>
            <p:cNvPr id="127" name="TextBox 126"/>
            <p:cNvSpPr txBox="1"/>
            <p:nvPr/>
          </p:nvSpPr>
          <p:spPr>
            <a:xfrm>
              <a:off x="988978" y="3767845"/>
              <a:ext cx="390726" cy="276999"/>
            </a:xfrm>
            <a:prstGeom prst="rect">
              <a:avLst/>
            </a:prstGeom>
            <a:noFill/>
          </p:spPr>
          <p:txBody>
            <a:bodyPr wrap="square" rtlCol="0">
              <a:spAutoFit/>
            </a:bodyPr>
            <a:lstStyle/>
            <a:p>
              <a:r>
                <a:rPr lang="en-US" sz="1200" b="1" dirty="0"/>
                <a:t>40</a:t>
              </a:r>
            </a:p>
          </p:txBody>
        </p:sp>
        <p:sp>
          <p:nvSpPr>
            <p:cNvPr id="128" name="TextBox 127"/>
            <p:cNvSpPr txBox="1"/>
            <p:nvPr/>
          </p:nvSpPr>
          <p:spPr>
            <a:xfrm>
              <a:off x="989789" y="3564491"/>
              <a:ext cx="390726" cy="276999"/>
            </a:xfrm>
            <a:prstGeom prst="rect">
              <a:avLst/>
            </a:prstGeom>
            <a:noFill/>
          </p:spPr>
          <p:txBody>
            <a:bodyPr wrap="square" rtlCol="0">
              <a:spAutoFit/>
            </a:bodyPr>
            <a:lstStyle/>
            <a:p>
              <a:r>
                <a:rPr lang="en-US" sz="1200" b="1" dirty="0"/>
                <a:t>60</a:t>
              </a:r>
            </a:p>
          </p:txBody>
        </p:sp>
        <p:sp>
          <p:nvSpPr>
            <p:cNvPr id="129" name="TextBox 128"/>
            <p:cNvSpPr txBox="1"/>
            <p:nvPr/>
          </p:nvSpPr>
          <p:spPr>
            <a:xfrm>
              <a:off x="989789" y="3417198"/>
              <a:ext cx="390726" cy="276999"/>
            </a:xfrm>
            <a:prstGeom prst="rect">
              <a:avLst/>
            </a:prstGeom>
            <a:noFill/>
          </p:spPr>
          <p:txBody>
            <a:bodyPr wrap="square" rtlCol="0">
              <a:spAutoFit/>
            </a:bodyPr>
            <a:lstStyle/>
            <a:p>
              <a:r>
                <a:rPr lang="en-US" sz="1200" b="1" dirty="0"/>
                <a:t>80</a:t>
              </a:r>
            </a:p>
          </p:txBody>
        </p:sp>
        <p:sp>
          <p:nvSpPr>
            <p:cNvPr id="130" name="TextBox 129"/>
            <p:cNvSpPr txBox="1"/>
            <p:nvPr/>
          </p:nvSpPr>
          <p:spPr>
            <a:xfrm>
              <a:off x="907105" y="3281011"/>
              <a:ext cx="456387" cy="276999"/>
            </a:xfrm>
            <a:prstGeom prst="rect">
              <a:avLst/>
            </a:prstGeom>
            <a:noFill/>
          </p:spPr>
          <p:txBody>
            <a:bodyPr wrap="square" rtlCol="0">
              <a:spAutoFit/>
            </a:bodyPr>
            <a:lstStyle/>
            <a:p>
              <a:r>
                <a:rPr lang="en-US" sz="1200" b="1" dirty="0"/>
                <a:t>100</a:t>
              </a:r>
            </a:p>
          </p:txBody>
        </p:sp>
        <p:sp>
          <p:nvSpPr>
            <p:cNvPr id="131" name="TextBox 130"/>
            <p:cNvSpPr txBox="1"/>
            <p:nvPr/>
          </p:nvSpPr>
          <p:spPr>
            <a:xfrm>
              <a:off x="913592" y="3035480"/>
              <a:ext cx="456387" cy="276999"/>
            </a:xfrm>
            <a:prstGeom prst="rect">
              <a:avLst/>
            </a:prstGeom>
            <a:noFill/>
          </p:spPr>
          <p:txBody>
            <a:bodyPr wrap="square" rtlCol="0">
              <a:spAutoFit/>
            </a:bodyPr>
            <a:lstStyle/>
            <a:p>
              <a:r>
                <a:rPr lang="en-US" sz="1200" b="1" dirty="0"/>
                <a:t>200</a:t>
              </a:r>
            </a:p>
          </p:txBody>
        </p:sp>
        <p:sp>
          <p:nvSpPr>
            <p:cNvPr id="132" name="TextBox 131"/>
            <p:cNvSpPr txBox="1"/>
            <p:nvPr/>
          </p:nvSpPr>
          <p:spPr>
            <a:xfrm>
              <a:off x="905481" y="2722359"/>
              <a:ext cx="456387" cy="276999"/>
            </a:xfrm>
            <a:prstGeom prst="rect">
              <a:avLst/>
            </a:prstGeom>
            <a:noFill/>
          </p:spPr>
          <p:txBody>
            <a:bodyPr wrap="square" rtlCol="0">
              <a:spAutoFit/>
            </a:bodyPr>
            <a:lstStyle/>
            <a:p>
              <a:r>
                <a:rPr lang="en-US" sz="1200" b="1" dirty="0"/>
                <a:t>400</a:t>
              </a:r>
            </a:p>
          </p:txBody>
        </p:sp>
        <p:sp>
          <p:nvSpPr>
            <p:cNvPr id="133" name="TextBox 132"/>
            <p:cNvSpPr txBox="1"/>
            <p:nvPr/>
          </p:nvSpPr>
          <p:spPr>
            <a:xfrm>
              <a:off x="881976" y="2392555"/>
              <a:ext cx="456387" cy="276999"/>
            </a:xfrm>
            <a:prstGeom prst="rect">
              <a:avLst/>
            </a:prstGeom>
            <a:noFill/>
          </p:spPr>
          <p:txBody>
            <a:bodyPr wrap="square" rtlCol="0">
              <a:spAutoFit/>
            </a:bodyPr>
            <a:lstStyle/>
            <a:p>
              <a:r>
                <a:rPr lang="en-US" sz="1200" b="1" dirty="0"/>
                <a:t>800</a:t>
              </a:r>
            </a:p>
          </p:txBody>
        </p:sp>
      </p:grpSp>
      <p:cxnSp>
        <p:nvCxnSpPr>
          <p:cNvPr id="110" name="Straight Connector 109"/>
          <p:cNvCxnSpPr/>
          <p:nvPr/>
        </p:nvCxnSpPr>
        <p:spPr>
          <a:xfrm>
            <a:off x="3527393" y="4830007"/>
            <a:ext cx="4845073" cy="0"/>
          </a:xfrm>
          <a:prstGeom prst="line">
            <a:avLst/>
          </a:prstGeom>
          <a:ln w="57150" cmpd="thinThick">
            <a:prstDash val="sysDash"/>
          </a:ln>
        </p:spPr>
        <p:style>
          <a:lnRef idx="1">
            <a:schemeClr val="accent1"/>
          </a:lnRef>
          <a:fillRef idx="0">
            <a:schemeClr val="accent1"/>
          </a:fillRef>
          <a:effectRef idx="0">
            <a:schemeClr val="accent1"/>
          </a:effectRef>
          <a:fontRef idx="minor">
            <a:schemeClr val="tx1"/>
          </a:fontRef>
        </p:style>
      </p:cxnSp>
      <p:sp>
        <p:nvSpPr>
          <p:cNvPr id="111" name="Freeform 110"/>
          <p:cNvSpPr/>
          <p:nvPr/>
        </p:nvSpPr>
        <p:spPr>
          <a:xfrm>
            <a:off x="4419056" y="2535749"/>
            <a:ext cx="3474664" cy="2892450"/>
          </a:xfrm>
          <a:custGeom>
            <a:avLst/>
            <a:gdLst>
              <a:gd name="connsiteX0" fmla="*/ 1670738 w 2919553"/>
              <a:gd name="connsiteY0" fmla="*/ 3084588 h 3084588"/>
              <a:gd name="connsiteX1" fmla="*/ 1554007 w 2919553"/>
              <a:gd name="connsiteY1" fmla="*/ 1936724 h 3084588"/>
              <a:gd name="connsiteX2" fmla="*/ 464509 w 2919553"/>
              <a:gd name="connsiteY2" fmla="*/ 1508707 h 3084588"/>
              <a:gd name="connsiteX3" fmla="*/ 1456730 w 2919553"/>
              <a:gd name="connsiteY3" fmla="*/ 798588 h 3084588"/>
              <a:gd name="connsiteX4" fmla="*/ 17036 w 2919553"/>
              <a:gd name="connsiteY4" fmla="*/ 419209 h 3084588"/>
              <a:gd name="connsiteX5" fmla="*/ 2633777 w 2919553"/>
              <a:gd name="connsiteY5" fmla="*/ 39831 h 3084588"/>
              <a:gd name="connsiteX6" fmla="*/ 2731053 w 2919553"/>
              <a:gd name="connsiteY6" fmla="*/ 30103 h 308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553" h="3084588">
                <a:moveTo>
                  <a:pt x="1670738" y="3084588"/>
                </a:moveTo>
                <a:cubicBezTo>
                  <a:pt x="1712891" y="2641979"/>
                  <a:pt x="1755045" y="2199371"/>
                  <a:pt x="1554007" y="1936724"/>
                </a:cubicBezTo>
                <a:cubicBezTo>
                  <a:pt x="1352969" y="1674077"/>
                  <a:pt x="480722" y="1698396"/>
                  <a:pt x="464509" y="1508707"/>
                </a:cubicBezTo>
                <a:cubicBezTo>
                  <a:pt x="448296" y="1319018"/>
                  <a:pt x="1531309" y="980171"/>
                  <a:pt x="1456730" y="798588"/>
                </a:cubicBezTo>
                <a:cubicBezTo>
                  <a:pt x="1382151" y="617005"/>
                  <a:pt x="-179139" y="545669"/>
                  <a:pt x="17036" y="419209"/>
                </a:cubicBezTo>
                <a:cubicBezTo>
                  <a:pt x="213211" y="292749"/>
                  <a:pt x="2181441" y="104682"/>
                  <a:pt x="2633777" y="39831"/>
                </a:cubicBezTo>
                <a:cubicBezTo>
                  <a:pt x="3086113" y="-25020"/>
                  <a:pt x="2908583" y="2541"/>
                  <a:pt x="2731053" y="3010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2" name="Straight Connector 111"/>
          <p:cNvCxnSpPr/>
          <p:nvPr/>
        </p:nvCxnSpPr>
        <p:spPr>
          <a:xfrm>
            <a:off x="6156387" y="5329725"/>
            <a:ext cx="0" cy="16114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5701016" y="5326738"/>
            <a:ext cx="0" cy="16114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6604040" y="5326737"/>
            <a:ext cx="0" cy="16114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794133" y="5326737"/>
            <a:ext cx="0" cy="16114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3794631" y="5326736"/>
            <a:ext cx="0" cy="16114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6982229" y="5338667"/>
            <a:ext cx="0" cy="16114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2607005" y="1355056"/>
            <a:ext cx="990814" cy="424869"/>
          </a:xfrm>
          <a:prstGeom prst="rect">
            <a:avLst/>
          </a:prstGeom>
          <a:noFill/>
        </p:spPr>
        <p:txBody>
          <a:bodyPr wrap="square" rtlCol="0">
            <a:spAutoFit/>
          </a:bodyPr>
          <a:lstStyle/>
          <a:p>
            <a:r>
              <a:rPr lang="en-US" sz="1200" b="1" dirty="0"/>
              <a:t>Altitude (km)</a:t>
            </a:r>
          </a:p>
        </p:txBody>
      </p:sp>
      <p:sp>
        <p:nvSpPr>
          <p:cNvPr id="106" name="TextBox 105"/>
          <p:cNvSpPr txBox="1"/>
          <p:nvPr/>
        </p:nvSpPr>
        <p:spPr>
          <a:xfrm>
            <a:off x="7953287" y="2432693"/>
            <a:ext cx="1753058" cy="283246"/>
          </a:xfrm>
          <a:prstGeom prst="rect">
            <a:avLst/>
          </a:prstGeom>
          <a:noFill/>
        </p:spPr>
        <p:txBody>
          <a:bodyPr wrap="square" rtlCol="0">
            <a:spAutoFit/>
          </a:bodyPr>
          <a:lstStyle/>
          <a:p>
            <a:r>
              <a:rPr lang="en-US" sz="1400" dirty="0"/>
              <a:t>Temperature</a:t>
            </a:r>
          </a:p>
        </p:txBody>
      </p:sp>
      <p:sp>
        <p:nvSpPr>
          <p:cNvPr id="153" name="Left Arrow Callout 152"/>
          <p:cNvSpPr/>
          <p:nvPr/>
        </p:nvSpPr>
        <p:spPr>
          <a:xfrm>
            <a:off x="8666682" y="4337643"/>
            <a:ext cx="2278342" cy="792801"/>
          </a:xfrm>
          <a:prstGeom prst="leftArrowCallout">
            <a:avLst>
              <a:gd name="adj1" fmla="val 25000"/>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Planetary Boundary Layer (PBL)</a:t>
            </a:r>
          </a:p>
        </p:txBody>
      </p:sp>
      <p:pic>
        <p:nvPicPr>
          <p:cNvPr id="157" name="Picture 156"/>
          <p:cNvPicPr>
            <a:picLocks noChangeAspect="1"/>
          </p:cNvPicPr>
          <p:nvPr/>
        </p:nvPicPr>
        <p:blipFill>
          <a:blip r:embed="rId10" cstate="screen">
            <a:extLst>
              <a:ext uri="{BEBA8EAE-BF5A-486C-A8C5-ECC9F3942E4B}">
                <a14:imgProps xmlns:a14="http://schemas.microsoft.com/office/drawing/2010/main">
                  <a14:imgLayer r:embed="rId11">
                    <a14:imgEffect>
                      <a14:backgroundRemoval t="9485" b="89973" l="0" r="98438"/>
                    </a14:imgEffect>
                  </a14:imgLayer>
                </a14:imgProps>
              </a:ext>
              <a:ext uri="{28A0092B-C50C-407E-A947-70E740481C1C}">
                <a14:useLocalDpi xmlns:a14="http://schemas.microsoft.com/office/drawing/2010/main"/>
              </a:ext>
            </a:extLst>
          </a:blip>
          <a:stretch>
            <a:fillRect/>
          </a:stretch>
        </p:blipFill>
        <p:spPr>
          <a:xfrm>
            <a:off x="298875" y="1256735"/>
            <a:ext cx="2274789" cy="1311559"/>
          </a:xfrm>
          <a:prstGeom prst="rect">
            <a:avLst/>
          </a:prstGeom>
        </p:spPr>
      </p:pic>
      <p:sp>
        <p:nvSpPr>
          <p:cNvPr id="64" name="Freeform 63"/>
          <p:cNvSpPr/>
          <p:nvPr/>
        </p:nvSpPr>
        <p:spPr>
          <a:xfrm>
            <a:off x="4229375" y="1792909"/>
            <a:ext cx="2482268" cy="3582515"/>
          </a:xfrm>
          <a:custGeom>
            <a:avLst/>
            <a:gdLst>
              <a:gd name="connsiteX0" fmla="*/ 2348244 w 2482268"/>
              <a:gd name="connsiteY0" fmla="*/ 3582515 h 3582515"/>
              <a:gd name="connsiteX1" fmla="*/ 2480033 w 2482268"/>
              <a:gd name="connsiteY1" fmla="*/ 3199102 h 3582515"/>
              <a:gd name="connsiteX2" fmla="*/ 2432110 w 2482268"/>
              <a:gd name="connsiteY2" fmla="*/ 2839652 h 3582515"/>
              <a:gd name="connsiteX3" fmla="*/ 2444091 w 2482268"/>
              <a:gd name="connsiteY3" fmla="*/ 2168680 h 3582515"/>
              <a:gd name="connsiteX4" fmla="*/ 1904953 w 2482268"/>
              <a:gd name="connsiteY4" fmla="*/ 1701395 h 3582515"/>
              <a:gd name="connsiteX5" fmla="*/ 850639 w 2482268"/>
              <a:gd name="connsiteY5" fmla="*/ 1246092 h 3582515"/>
              <a:gd name="connsiteX6" fmla="*/ 287540 w 2482268"/>
              <a:gd name="connsiteY6" fmla="*/ 407376 h 3582515"/>
              <a:gd name="connsiteX7" fmla="*/ 0 w 2482268"/>
              <a:gd name="connsiteY7" fmla="*/ 0 h 35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2268" h="3582515">
                <a:moveTo>
                  <a:pt x="2348244" y="3582515"/>
                </a:moveTo>
                <a:cubicBezTo>
                  <a:pt x="2407149" y="3452713"/>
                  <a:pt x="2466055" y="3322912"/>
                  <a:pt x="2480033" y="3199102"/>
                </a:cubicBezTo>
                <a:cubicBezTo>
                  <a:pt x="2494011" y="3075291"/>
                  <a:pt x="2438100" y="3011389"/>
                  <a:pt x="2432110" y="2839652"/>
                </a:cubicBezTo>
                <a:cubicBezTo>
                  <a:pt x="2426120" y="2667915"/>
                  <a:pt x="2531950" y="2358389"/>
                  <a:pt x="2444091" y="2168680"/>
                </a:cubicBezTo>
                <a:cubicBezTo>
                  <a:pt x="2356232" y="1978971"/>
                  <a:pt x="2170528" y="1855160"/>
                  <a:pt x="1904953" y="1701395"/>
                </a:cubicBezTo>
                <a:cubicBezTo>
                  <a:pt x="1639378" y="1547630"/>
                  <a:pt x="1120208" y="1461762"/>
                  <a:pt x="850639" y="1246092"/>
                </a:cubicBezTo>
                <a:cubicBezTo>
                  <a:pt x="581070" y="1030422"/>
                  <a:pt x="429313" y="615058"/>
                  <a:pt x="287540" y="407376"/>
                </a:cubicBezTo>
                <a:cubicBezTo>
                  <a:pt x="145767" y="199694"/>
                  <a:pt x="0" y="0"/>
                  <a:pt x="0" y="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TextBox 64"/>
          <p:cNvSpPr txBox="1"/>
          <p:nvPr/>
        </p:nvSpPr>
        <p:spPr>
          <a:xfrm>
            <a:off x="4532373" y="1396785"/>
            <a:ext cx="1494316" cy="738664"/>
          </a:xfrm>
          <a:prstGeom prst="rect">
            <a:avLst/>
          </a:prstGeom>
          <a:noFill/>
        </p:spPr>
        <p:txBody>
          <a:bodyPr wrap="square" rtlCol="0">
            <a:spAutoFit/>
          </a:bodyPr>
          <a:lstStyle/>
          <a:p>
            <a:r>
              <a:rPr lang="en-US" sz="1400" dirty="0">
                <a:solidFill>
                  <a:srgbClr val="FF0000"/>
                </a:solidFill>
              </a:rPr>
              <a:t>Relative CH</a:t>
            </a:r>
            <a:r>
              <a:rPr lang="en-US" sz="1400" baseline="-25000" dirty="0">
                <a:solidFill>
                  <a:srgbClr val="FF0000"/>
                </a:solidFill>
              </a:rPr>
              <a:t>4 </a:t>
            </a:r>
            <a:r>
              <a:rPr lang="en-US" sz="1400" dirty="0">
                <a:solidFill>
                  <a:srgbClr val="FF0000"/>
                </a:solidFill>
              </a:rPr>
              <a:t>Volume Mixing Ratio</a:t>
            </a:r>
          </a:p>
        </p:txBody>
      </p:sp>
    </p:spTree>
    <p:custDataLst>
      <p:tags r:id="rId1"/>
    </p:custDataLst>
    <p:extLst>
      <p:ext uri="{BB962C8B-B14F-4D97-AF65-F5344CB8AC3E}">
        <p14:creationId xmlns:p14="http://schemas.microsoft.com/office/powerpoint/2010/main" val="2951938013"/>
      </p:ext>
    </p:extLst>
  </p:cSld>
  <p:clrMapOvr>
    <a:masterClrMapping/>
  </p:clrMapOvr>
  <mc:AlternateContent xmlns:mc="http://schemas.openxmlformats.org/markup-compatibility/2006" xmlns:p14="http://schemas.microsoft.com/office/powerpoint/2010/main">
    <mc:Choice Requires="p14">
      <p:transition spd="slow" p14:dur="2000" advTm="24214"/>
    </mc:Choice>
    <mc:Fallback xmlns="">
      <p:transition xmlns:p14="http://schemas.microsoft.com/office/powerpoint/2010/main" spd="slow" advTm="242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41385E-7 3.98517E-7 C 0.12298 0.00904 0.24609 0.01831 0.326 0.08295 C 0.40591 0.14759 0.44261 0.26761 0.47944 0.38786 " pathEditMode="relative" ptsTypes="aaA">
                                      <p:cBhvr>
                                        <p:cTn id="6" dur="2000" fill="hold"/>
                                        <p:tgtEl>
                                          <p:spTgt spid="15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Methods: </a:t>
            </a:r>
            <a:r>
              <a:rPr lang="en-US" dirty="0">
                <a:solidFill>
                  <a:schemeClr val="bg1"/>
                </a:solidFill>
              </a:rPr>
              <a:t>CH</a:t>
            </a:r>
            <a:r>
              <a:rPr lang="en-US" baseline="-25000" dirty="0">
                <a:solidFill>
                  <a:schemeClr val="bg1"/>
                </a:solidFill>
              </a:rPr>
              <a:t>4</a:t>
            </a:r>
            <a:r>
              <a:rPr lang="en-US" dirty="0">
                <a:solidFill>
                  <a:schemeClr val="bg1"/>
                </a:solidFill>
              </a:rPr>
              <a:t> Hotspot Map</a:t>
            </a:r>
            <a:endParaRPr lang="en-US" dirty="0">
              <a:solidFill>
                <a:schemeClr val="bg1"/>
              </a:solidFill>
              <a:latin typeface="Century Gothic" panose="020B0502020202020204" pitchFamily="34" charset="0"/>
            </a:endParaRPr>
          </a:p>
        </p:txBody>
      </p:sp>
      <p:graphicFrame>
        <p:nvGraphicFramePr>
          <p:cNvPr id="86" name="Diagram 85"/>
          <p:cNvGraphicFramePr/>
          <p:nvPr>
            <p:extLst>
              <p:ext uri="{D42A27DB-BD31-4B8C-83A1-F6EECF244321}">
                <p14:modId xmlns:p14="http://schemas.microsoft.com/office/powerpoint/2010/main" val="1055698025"/>
              </p:ext>
            </p:extLst>
          </p:nvPr>
        </p:nvGraphicFramePr>
        <p:xfrm>
          <a:off x="0" y="5849041"/>
          <a:ext cx="12198714" cy="836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4" name="Picture 6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30921" y="1320212"/>
            <a:ext cx="7961111" cy="4311578"/>
          </a:xfrm>
          <a:prstGeom prst="rect">
            <a:avLst/>
          </a:prstGeom>
        </p:spPr>
      </p:pic>
      <p:sp>
        <p:nvSpPr>
          <p:cNvPr id="2" name="TextBox 1"/>
          <p:cNvSpPr txBox="1"/>
          <p:nvPr/>
        </p:nvSpPr>
        <p:spPr>
          <a:xfrm>
            <a:off x="1102857" y="3074924"/>
            <a:ext cx="484589" cy="369332"/>
          </a:xfrm>
          <a:prstGeom prst="rect">
            <a:avLst/>
          </a:prstGeom>
          <a:noFill/>
        </p:spPr>
        <p:txBody>
          <a:bodyPr wrap="square" rtlCol="0">
            <a:spAutoFit/>
          </a:bodyPr>
          <a:lstStyle/>
          <a:p>
            <a:endParaRPr lang="en-US" dirty="0"/>
          </a:p>
        </p:txBody>
      </p:sp>
      <p:sp>
        <p:nvSpPr>
          <p:cNvPr id="70" name="TextBox 69"/>
          <p:cNvSpPr txBox="1"/>
          <p:nvPr/>
        </p:nvSpPr>
        <p:spPr>
          <a:xfrm rot="16200000">
            <a:off x="1085496" y="3034310"/>
            <a:ext cx="1753058" cy="369332"/>
          </a:xfrm>
          <a:prstGeom prst="rect">
            <a:avLst/>
          </a:prstGeom>
          <a:solidFill>
            <a:srgbClr val="FFFFFF"/>
          </a:solidFill>
        </p:spPr>
        <p:txBody>
          <a:bodyPr wrap="square" rtlCol="0">
            <a:spAutoFit/>
          </a:bodyPr>
          <a:lstStyle/>
          <a:p>
            <a:r>
              <a:rPr lang="en-US" b="1" dirty="0">
                <a:latin typeface="Arial"/>
                <a:cs typeface="Arial"/>
              </a:rPr>
              <a:t>PBL Height</a:t>
            </a:r>
          </a:p>
        </p:txBody>
      </p:sp>
      <p:sp>
        <p:nvSpPr>
          <p:cNvPr id="71" name="TextBox 70"/>
          <p:cNvSpPr txBox="1"/>
          <p:nvPr/>
        </p:nvSpPr>
        <p:spPr>
          <a:xfrm>
            <a:off x="5047766" y="5409344"/>
            <a:ext cx="2922882" cy="369332"/>
          </a:xfrm>
          <a:prstGeom prst="rect">
            <a:avLst/>
          </a:prstGeom>
          <a:solidFill>
            <a:srgbClr val="FFFFFF"/>
          </a:solidFill>
        </p:spPr>
        <p:txBody>
          <a:bodyPr wrap="square" rtlCol="0">
            <a:spAutoFit/>
          </a:bodyPr>
          <a:lstStyle/>
          <a:p>
            <a:r>
              <a:rPr lang="en-US" b="1" dirty="0">
                <a:latin typeface="Arial"/>
                <a:cs typeface="Arial"/>
              </a:rPr>
              <a:t>Local Time (hour)</a:t>
            </a:r>
          </a:p>
        </p:txBody>
      </p:sp>
      <p:sp>
        <p:nvSpPr>
          <p:cNvPr id="4" name="Rectangle 3"/>
          <p:cNvSpPr/>
          <p:nvPr/>
        </p:nvSpPr>
        <p:spPr>
          <a:xfrm>
            <a:off x="9695926" y="4732905"/>
            <a:ext cx="2210808" cy="738664"/>
          </a:xfrm>
          <a:prstGeom prst="rect">
            <a:avLst/>
          </a:prstGeom>
        </p:spPr>
        <p:txBody>
          <a:bodyPr wrap="square">
            <a:spAutoFit/>
          </a:bodyPr>
          <a:lstStyle/>
          <a:p>
            <a:r>
              <a:rPr lang="en-US" sz="1400" dirty="0"/>
              <a:t>(Erica McGrath-Spangler and Andrea </a:t>
            </a:r>
            <a:r>
              <a:rPr lang="en-US" sz="1400" dirty="0" err="1"/>
              <a:t>Molod</a:t>
            </a:r>
            <a:r>
              <a:rPr lang="en-US" sz="1400" dirty="0"/>
              <a:t>, GMAO)</a:t>
            </a:r>
          </a:p>
        </p:txBody>
      </p:sp>
    </p:spTree>
    <p:extLst>
      <p:ext uri="{BB962C8B-B14F-4D97-AF65-F5344CB8AC3E}">
        <p14:creationId xmlns:p14="http://schemas.microsoft.com/office/powerpoint/2010/main" val="1506253678"/>
      </p:ext>
    </p:extLst>
  </p:cSld>
  <p:clrMapOvr>
    <a:masterClrMapping/>
  </p:clrMapOvr>
  <mc:AlternateContent xmlns:mc="http://schemas.openxmlformats.org/markup-compatibility/2006" xmlns:p14="http://schemas.microsoft.com/office/powerpoint/2010/main">
    <mc:Choice Requires="p14">
      <p:transition spd="slow" p14:dur="2000" advTm="14482"/>
    </mc:Choice>
    <mc:Fallback xmlns="">
      <p:transition xmlns:p14="http://schemas.microsoft.com/office/powerpoint/2010/main" spd="slow" advTm="14482"/>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Methods: </a:t>
            </a:r>
            <a:r>
              <a:rPr lang="en-US" dirty="0">
                <a:solidFill>
                  <a:schemeClr val="bg1"/>
                </a:solidFill>
              </a:rPr>
              <a:t>CH</a:t>
            </a:r>
            <a:r>
              <a:rPr lang="en-US" baseline="-25000" dirty="0">
                <a:solidFill>
                  <a:schemeClr val="bg1"/>
                </a:solidFill>
              </a:rPr>
              <a:t>4</a:t>
            </a:r>
            <a:r>
              <a:rPr lang="en-US" dirty="0">
                <a:solidFill>
                  <a:schemeClr val="bg1"/>
                </a:solidFill>
              </a:rPr>
              <a:t> Hotspot Map</a:t>
            </a:r>
            <a:endParaRPr lang="en-US" dirty="0">
              <a:solidFill>
                <a:schemeClr val="bg1"/>
              </a:solidFill>
              <a:latin typeface="Century Gothic" panose="020B0502020202020204" pitchFamily="34" charset="0"/>
            </a:endParaRPr>
          </a:p>
        </p:txBody>
      </p:sp>
      <p:graphicFrame>
        <p:nvGraphicFramePr>
          <p:cNvPr id="86" name="Diagram 85"/>
          <p:cNvGraphicFramePr/>
          <p:nvPr>
            <p:extLst>
              <p:ext uri="{D42A27DB-BD31-4B8C-83A1-F6EECF244321}">
                <p14:modId xmlns:p14="http://schemas.microsoft.com/office/powerpoint/2010/main" val="160975932"/>
              </p:ext>
            </p:extLst>
          </p:nvPr>
        </p:nvGraphicFramePr>
        <p:xfrm>
          <a:off x="0" y="5849041"/>
          <a:ext cx="12198714" cy="836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rotWithShape="1">
          <a:blip r:embed="rId8" cstate="screen">
            <a:extLst>
              <a:ext uri="{28A0092B-C50C-407E-A947-70E740481C1C}">
                <a14:useLocalDpi xmlns:a14="http://schemas.microsoft.com/office/drawing/2010/main"/>
              </a:ext>
            </a:extLst>
          </a:blip>
          <a:srcRect t="11735"/>
          <a:stretch/>
        </p:blipFill>
        <p:spPr>
          <a:xfrm>
            <a:off x="2177084" y="1270077"/>
            <a:ext cx="7497979" cy="4351394"/>
          </a:xfrm>
          <a:prstGeom prst="rect">
            <a:avLst/>
          </a:prstGeom>
        </p:spPr>
      </p:pic>
      <p:sp>
        <p:nvSpPr>
          <p:cNvPr id="5" name="TextBox 4"/>
          <p:cNvSpPr txBox="1"/>
          <p:nvPr/>
        </p:nvSpPr>
        <p:spPr>
          <a:xfrm rot="16200000">
            <a:off x="868266" y="2935363"/>
            <a:ext cx="1753058" cy="400110"/>
          </a:xfrm>
          <a:prstGeom prst="rect">
            <a:avLst/>
          </a:prstGeom>
          <a:solidFill>
            <a:srgbClr val="FFFFFF"/>
          </a:solidFill>
        </p:spPr>
        <p:txBody>
          <a:bodyPr wrap="square" rtlCol="0">
            <a:spAutoFit/>
          </a:bodyPr>
          <a:lstStyle/>
          <a:p>
            <a:r>
              <a:rPr lang="en-US" sz="2000" b="1" dirty="0">
                <a:latin typeface="Arial"/>
                <a:cs typeface="Arial"/>
              </a:rPr>
              <a:t>ALTITUDE</a:t>
            </a:r>
          </a:p>
        </p:txBody>
      </p:sp>
      <p:sp>
        <p:nvSpPr>
          <p:cNvPr id="3" name="Rectangle 2"/>
          <p:cNvSpPr/>
          <p:nvPr/>
        </p:nvSpPr>
        <p:spPr>
          <a:xfrm>
            <a:off x="9691997" y="5188881"/>
            <a:ext cx="1283224" cy="338554"/>
          </a:xfrm>
          <a:prstGeom prst="rect">
            <a:avLst/>
          </a:prstGeom>
        </p:spPr>
        <p:txBody>
          <a:bodyPr wrap="none">
            <a:spAutoFit/>
          </a:bodyPr>
          <a:lstStyle/>
          <a:p>
            <a:r>
              <a:rPr lang="en-US" sz="1600" dirty="0"/>
              <a:t>(Stull, 1988) </a:t>
            </a:r>
          </a:p>
        </p:txBody>
      </p:sp>
    </p:spTree>
    <p:extLst>
      <p:ext uri="{BB962C8B-B14F-4D97-AF65-F5344CB8AC3E}">
        <p14:creationId xmlns:p14="http://schemas.microsoft.com/office/powerpoint/2010/main" val="2601905499"/>
      </p:ext>
    </p:extLst>
  </p:cSld>
  <p:clrMapOvr>
    <a:masterClrMapping/>
  </p:clrMapOvr>
  <mc:AlternateContent xmlns:mc="http://schemas.openxmlformats.org/markup-compatibility/2006" xmlns:p14="http://schemas.microsoft.com/office/powerpoint/2010/main">
    <mc:Choice Requires="p14">
      <p:transition spd="slow" p14:dur="2000" advTm="13928"/>
    </mc:Choice>
    <mc:Fallback xmlns="">
      <p:transition xmlns:p14="http://schemas.microsoft.com/office/powerpoint/2010/main" spd="slow" advTm="13928"/>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Methods: </a:t>
            </a:r>
            <a:r>
              <a:rPr lang="en-US" dirty="0">
                <a:solidFill>
                  <a:schemeClr val="bg1"/>
                </a:solidFill>
              </a:rPr>
              <a:t>CH</a:t>
            </a:r>
            <a:r>
              <a:rPr lang="en-US" baseline="-25000" dirty="0">
                <a:solidFill>
                  <a:schemeClr val="bg1"/>
                </a:solidFill>
              </a:rPr>
              <a:t>4</a:t>
            </a:r>
            <a:r>
              <a:rPr lang="en-US" dirty="0">
                <a:solidFill>
                  <a:schemeClr val="bg1"/>
                </a:solidFill>
              </a:rPr>
              <a:t> Hotspot Map</a:t>
            </a:r>
            <a:endParaRPr lang="en-US" dirty="0">
              <a:solidFill>
                <a:schemeClr val="bg1"/>
              </a:solidFill>
              <a:latin typeface="Century Gothic" panose="020B0502020202020204" pitchFamily="34" charset="0"/>
            </a:endParaRPr>
          </a:p>
        </p:txBody>
      </p:sp>
      <p:graphicFrame>
        <p:nvGraphicFramePr>
          <p:cNvPr id="86" name="Diagram 85"/>
          <p:cNvGraphicFramePr/>
          <p:nvPr>
            <p:extLst>
              <p:ext uri="{D42A27DB-BD31-4B8C-83A1-F6EECF244321}">
                <p14:modId xmlns:p14="http://schemas.microsoft.com/office/powerpoint/2010/main" val="3733921350"/>
              </p:ext>
            </p:extLst>
          </p:nvPr>
        </p:nvGraphicFramePr>
        <p:xfrm>
          <a:off x="0" y="5849041"/>
          <a:ext cx="12198714" cy="836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rotWithShape="1">
          <a:blip r:embed="rId8" cstate="screen">
            <a:extLst>
              <a:ext uri="{28A0092B-C50C-407E-A947-70E740481C1C}">
                <a14:useLocalDpi xmlns:a14="http://schemas.microsoft.com/office/drawing/2010/main"/>
              </a:ext>
            </a:extLst>
          </a:blip>
          <a:srcRect b="1861"/>
          <a:stretch/>
        </p:blipFill>
        <p:spPr>
          <a:xfrm>
            <a:off x="6512326" y="1815276"/>
            <a:ext cx="4583083" cy="3381115"/>
          </a:xfrm>
          <a:prstGeom prst="rect">
            <a:avLst/>
          </a:prstGeom>
          <a:ln w="3175" cap="sq">
            <a:solidFill>
              <a:srgbClr val="000000"/>
            </a:solidFill>
            <a:prstDash val="solid"/>
            <a:miter lim="800000"/>
          </a:ln>
          <a:effectLst/>
        </p:spPr>
      </p:pic>
      <p:pic>
        <p:nvPicPr>
          <p:cNvPr id="5" name="Picture 4"/>
          <p:cNvPicPr>
            <a:picLocks noChangeAspect="1"/>
          </p:cNvPicPr>
          <p:nvPr/>
        </p:nvPicPr>
        <p:blipFill rotWithShape="1">
          <a:blip r:embed="rId9" cstate="screen">
            <a:extLst>
              <a:ext uri="{28A0092B-C50C-407E-A947-70E740481C1C}">
                <a14:useLocalDpi xmlns:a14="http://schemas.microsoft.com/office/drawing/2010/main"/>
              </a:ext>
            </a:extLst>
          </a:blip>
          <a:srcRect t="1357" b="2009"/>
          <a:stretch/>
        </p:blipFill>
        <p:spPr>
          <a:xfrm>
            <a:off x="1020758" y="1864403"/>
            <a:ext cx="4605111" cy="3349605"/>
          </a:xfrm>
          <a:prstGeom prst="rect">
            <a:avLst/>
          </a:prstGeom>
          <a:ln w="3175" cap="sq">
            <a:solidFill>
              <a:srgbClr val="000000"/>
            </a:solidFill>
            <a:prstDash val="solid"/>
            <a:miter lim="800000"/>
          </a:ln>
          <a:effectLst/>
        </p:spPr>
      </p:pic>
      <p:cxnSp>
        <p:nvCxnSpPr>
          <p:cNvPr id="6" name="Straight Connector 5"/>
          <p:cNvCxnSpPr/>
          <p:nvPr/>
        </p:nvCxnSpPr>
        <p:spPr>
          <a:xfrm>
            <a:off x="7222959" y="3408431"/>
            <a:ext cx="3237473" cy="1744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031635" y="3459296"/>
            <a:ext cx="3332261" cy="696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757783"/>
      </p:ext>
    </p:extLst>
  </p:cSld>
  <p:clrMapOvr>
    <a:masterClrMapping/>
  </p:clrMapOvr>
  <mc:AlternateContent xmlns:mc="http://schemas.openxmlformats.org/markup-compatibility/2006" xmlns:p14="http://schemas.microsoft.com/office/powerpoint/2010/main">
    <mc:Choice Requires="p14">
      <p:transition spd="slow" p14:dur="2000" advTm="48049"/>
    </mc:Choice>
    <mc:Fallback xmlns="">
      <p:transition xmlns:p14="http://schemas.microsoft.com/office/powerpoint/2010/main" spd="slow" advTm="48049"/>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Methods: </a:t>
            </a:r>
            <a:r>
              <a:rPr lang="en-US" dirty="0">
                <a:solidFill>
                  <a:schemeClr val="bg1"/>
                </a:solidFill>
              </a:rPr>
              <a:t>CH</a:t>
            </a:r>
            <a:r>
              <a:rPr lang="en-US" baseline="-25000" dirty="0">
                <a:solidFill>
                  <a:schemeClr val="bg1"/>
                </a:solidFill>
              </a:rPr>
              <a:t>4</a:t>
            </a:r>
            <a:r>
              <a:rPr lang="en-US" dirty="0">
                <a:solidFill>
                  <a:schemeClr val="bg1"/>
                </a:solidFill>
              </a:rPr>
              <a:t> Hotspot Map</a:t>
            </a:r>
            <a:endParaRPr lang="en-US" dirty="0">
              <a:solidFill>
                <a:schemeClr val="bg1"/>
              </a:solidFill>
              <a:latin typeface="Century Gothic" panose="020B0502020202020204" pitchFamily="34" charset="0"/>
            </a:endParaRPr>
          </a:p>
        </p:txBody>
      </p:sp>
      <p:graphicFrame>
        <p:nvGraphicFramePr>
          <p:cNvPr id="86" name="Diagram 85"/>
          <p:cNvGraphicFramePr/>
          <p:nvPr>
            <p:extLst>
              <p:ext uri="{D42A27DB-BD31-4B8C-83A1-F6EECF244321}">
                <p14:modId xmlns:p14="http://schemas.microsoft.com/office/powerpoint/2010/main" val="237760244"/>
              </p:ext>
            </p:extLst>
          </p:nvPr>
        </p:nvGraphicFramePr>
        <p:xfrm>
          <a:off x="0" y="5849041"/>
          <a:ext cx="12198714" cy="836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a:stretch>
            <a:fillRect/>
          </a:stretch>
        </p:blipFill>
        <p:spPr>
          <a:xfrm>
            <a:off x="3156454" y="1484622"/>
            <a:ext cx="5716530" cy="3883512"/>
          </a:xfrm>
          <a:prstGeom prst="rect">
            <a:avLst/>
          </a:prstGeom>
          <a:ln w="28575" cap="sq">
            <a:solidFill>
              <a:srgbClr val="000000"/>
            </a:solidFill>
            <a:miter lim="800000"/>
          </a:ln>
          <a:effectLst/>
        </p:spPr>
      </p:pic>
    </p:spTree>
    <p:extLst>
      <p:ext uri="{BB962C8B-B14F-4D97-AF65-F5344CB8AC3E}">
        <p14:creationId xmlns:p14="http://schemas.microsoft.com/office/powerpoint/2010/main" val="1104027650"/>
      </p:ext>
    </p:extLst>
  </p:cSld>
  <p:clrMapOvr>
    <a:masterClrMapping/>
  </p:clrMapOvr>
  <mc:AlternateContent xmlns:mc="http://schemas.openxmlformats.org/markup-compatibility/2006" xmlns:p14="http://schemas.microsoft.com/office/powerpoint/2010/main">
    <mc:Choice Requires="p14">
      <p:transition spd="slow" p14:dur="2000" advTm="28175"/>
    </mc:Choice>
    <mc:Fallback xmlns="">
      <p:transition xmlns:p14="http://schemas.microsoft.com/office/powerpoint/2010/main" spd="slow" advTm="28175"/>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11288" b="8397"/>
          <a:stretch/>
        </p:blipFill>
        <p:spPr>
          <a:xfrm>
            <a:off x="162427" y="1293905"/>
            <a:ext cx="11873859" cy="4469897"/>
          </a:xfrm>
          <a:prstGeom prst="rect">
            <a:avLst/>
          </a:prstGeom>
        </p:spPr>
      </p:pic>
      <p:sp>
        <p:nvSpPr>
          <p:cNvPr id="85"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Methods: </a:t>
            </a:r>
            <a:r>
              <a:rPr lang="en-US" dirty="0">
                <a:solidFill>
                  <a:schemeClr val="bg1"/>
                </a:solidFill>
              </a:rPr>
              <a:t>CH</a:t>
            </a:r>
            <a:r>
              <a:rPr lang="en-US" baseline="-25000" dirty="0">
                <a:solidFill>
                  <a:schemeClr val="bg1"/>
                </a:solidFill>
              </a:rPr>
              <a:t>4</a:t>
            </a:r>
            <a:r>
              <a:rPr lang="en-US" dirty="0">
                <a:solidFill>
                  <a:schemeClr val="bg1"/>
                </a:solidFill>
              </a:rPr>
              <a:t> Hotspot Map</a:t>
            </a:r>
            <a:endParaRPr lang="en-US" dirty="0">
              <a:solidFill>
                <a:schemeClr val="bg1"/>
              </a:solidFill>
              <a:latin typeface="Century Gothic" panose="020B0502020202020204" pitchFamily="34" charset="0"/>
            </a:endParaRPr>
          </a:p>
        </p:txBody>
      </p:sp>
      <p:graphicFrame>
        <p:nvGraphicFramePr>
          <p:cNvPr id="86" name="Diagram 85"/>
          <p:cNvGraphicFramePr/>
          <p:nvPr>
            <p:extLst>
              <p:ext uri="{D42A27DB-BD31-4B8C-83A1-F6EECF244321}">
                <p14:modId xmlns:p14="http://schemas.microsoft.com/office/powerpoint/2010/main" val="3427173362"/>
              </p:ext>
            </p:extLst>
          </p:nvPr>
        </p:nvGraphicFramePr>
        <p:xfrm>
          <a:off x="0" y="5849041"/>
          <a:ext cx="12198714" cy="8365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p:cNvPicPr>
            <a:picLocks noChangeAspect="1"/>
          </p:cNvPicPr>
          <p:nvPr/>
        </p:nvPicPr>
        <p:blipFill>
          <a:blip r:embed="rId9"/>
          <a:stretch>
            <a:fillRect/>
          </a:stretch>
        </p:blipFill>
        <p:spPr>
          <a:xfrm>
            <a:off x="7455115" y="1572970"/>
            <a:ext cx="182896" cy="1371719"/>
          </a:xfrm>
          <a:prstGeom prst="rect">
            <a:avLst/>
          </a:prstGeom>
        </p:spPr>
      </p:pic>
      <p:sp>
        <p:nvSpPr>
          <p:cNvPr id="10" name="Rectangle 9"/>
          <p:cNvSpPr/>
          <p:nvPr/>
        </p:nvSpPr>
        <p:spPr>
          <a:xfrm>
            <a:off x="7638011" y="1526877"/>
            <a:ext cx="2512226" cy="400110"/>
          </a:xfrm>
          <a:prstGeom prst="rect">
            <a:avLst/>
          </a:prstGeom>
        </p:spPr>
        <p:txBody>
          <a:bodyPr wrap="none">
            <a:spAutoFit/>
          </a:bodyPr>
          <a:lstStyle/>
          <a:p>
            <a:r>
              <a:rPr lang="en-US" sz="2000" dirty="0">
                <a:latin typeface="+mj-lt"/>
                <a:ea typeface="Garamond"/>
                <a:cs typeface="Garamond"/>
                <a:sym typeface="Garamond"/>
              </a:rPr>
              <a:t>High: 8.15 (z-score)</a:t>
            </a:r>
            <a:endParaRPr lang="en-US" sz="2000" dirty="0">
              <a:latin typeface="+mj-lt"/>
            </a:endParaRPr>
          </a:p>
        </p:txBody>
      </p:sp>
      <p:sp>
        <p:nvSpPr>
          <p:cNvPr id="11" name="Rectangle 10"/>
          <p:cNvSpPr/>
          <p:nvPr/>
        </p:nvSpPr>
        <p:spPr>
          <a:xfrm>
            <a:off x="7638011" y="2590746"/>
            <a:ext cx="2456122" cy="707886"/>
          </a:xfrm>
          <a:prstGeom prst="rect">
            <a:avLst/>
          </a:prstGeom>
        </p:spPr>
        <p:txBody>
          <a:bodyPr wrap="none">
            <a:spAutoFit/>
          </a:bodyPr>
          <a:lstStyle/>
          <a:p>
            <a:r>
              <a:rPr lang="en-US" sz="2000" dirty="0">
                <a:latin typeface="+mj-lt"/>
                <a:ea typeface="Garamond"/>
                <a:cs typeface="Garamond"/>
                <a:sym typeface="Garamond"/>
              </a:rPr>
              <a:t>Low: 0.91 </a:t>
            </a:r>
            <a:r>
              <a:rPr lang="en-US" sz="2000" dirty="0">
                <a:ea typeface="Garamond"/>
                <a:cs typeface="Garamond"/>
                <a:sym typeface="Garamond"/>
              </a:rPr>
              <a:t>(z-score)</a:t>
            </a:r>
            <a:endParaRPr lang="en-US" sz="2000" dirty="0"/>
          </a:p>
          <a:p>
            <a:endParaRPr lang="en-US" sz="2000" dirty="0">
              <a:latin typeface="+mj-lt"/>
            </a:endParaRPr>
          </a:p>
        </p:txBody>
      </p:sp>
    </p:spTree>
    <p:extLst>
      <p:ext uri="{BB962C8B-B14F-4D97-AF65-F5344CB8AC3E}">
        <p14:creationId xmlns:p14="http://schemas.microsoft.com/office/powerpoint/2010/main" val="1884077454"/>
      </p:ext>
    </p:extLst>
  </p:cSld>
  <p:clrMapOvr>
    <a:masterClrMapping/>
  </p:clrMapOvr>
  <mc:AlternateContent xmlns:mc="http://schemas.openxmlformats.org/markup-compatibility/2006" xmlns:p14="http://schemas.microsoft.com/office/powerpoint/2010/main">
    <mc:Choice Requires="p14">
      <p:transition spd="slow" p14:dur="2000" advTm="26365"/>
    </mc:Choice>
    <mc:Fallback xmlns="">
      <p:transition xmlns:p14="http://schemas.microsoft.com/office/powerpoint/2010/main" spd="slow" advTm="26365"/>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Objectives</a:t>
            </a:r>
            <a:endParaRPr lang="en-US" dirty="0">
              <a:solidFill>
                <a:schemeClr val="bg1"/>
              </a:solidFill>
              <a:latin typeface="Century Gothic" panose="020B0502020202020204" pitchFamily="34" charset="0"/>
            </a:endParaRPr>
          </a:p>
        </p:txBody>
      </p:sp>
      <p:sp>
        <p:nvSpPr>
          <p:cNvPr id="16" name="Text Placeholder 1"/>
          <p:cNvSpPr>
            <a:spLocks noGrp="1"/>
          </p:cNvSpPr>
          <p:nvPr>
            <p:ph type="body" sz="quarter" idx="4294967295"/>
          </p:nvPr>
        </p:nvSpPr>
        <p:spPr>
          <a:xfrm>
            <a:off x="2440607" y="1540589"/>
            <a:ext cx="9425668" cy="1301319"/>
          </a:xfrm>
          <a:prstGeom prst="rect">
            <a:avLst/>
          </a:prstGeom>
        </p:spPr>
        <p:txBody>
          <a:bodyPr>
            <a:noAutofit/>
          </a:bodyPr>
          <a:lstStyle/>
          <a:p>
            <a:pPr marL="0" indent="0">
              <a:buClr>
                <a:srgbClr val="C84F04"/>
              </a:buClr>
              <a:buNone/>
            </a:pPr>
            <a:r>
              <a:rPr lang="en-US" dirty="0">
                <a:solidFill>
                  <a:srgbClr val="D0CECE"/>
                </a:solidFill>
                <a:latin typeface="+mj-lt"/>
              </a:rPr>
              <a:t>Develop a </a:t>
            </a:r>
            <a:r>
              <a:rPr lang="en-US" dirty="0">
                <a:solidFill>
                  <a:srgbClr val="D0CECE"/>
                </a:solidFill>
                <a:latin typeface="+mj-lt"/>
                <a:ea typeface="Garamond"/>
                <a:cs typeface="Garamond"/>
                <a:sym typeface="Garamond"/>
              </a:rPr>
              <a:t>comprehensive </a:t>
            </a:r>
            <a:r>
              <a:rPr lang="en-US" b="1" dirty="0">
                <a:solidFill>
                  <a:srgbClr val="D0CECE"/>
                </a:solidFill>
                <a:latin typeface="+mj-lt"/>
                <a:ea typeface="Garamond"/>
                <a:cs typeface="Garamond"/>
                <a:sym typeface="Garamond"/>
              </a:rPr>
              <a:t>spatially-resolved </a:t>
            </a:r>
            <a:r>
              <a:rPr lang="en-US" b="1" dirty="0">
                <a:solidFill>
                  <a:srgbClr val="D0CECE"/>
                </a:solidFill>
                <a:latin typeface="+mj-lt"/>
              </a:rPr>
              <a:t>CH</a:t>
            </a:r>
            <a:r>
              <a:rPr lang="en-US" b="1" baseline="-25000" dirty="0">
                <a:solidFill>
                  <a:srgbClr val="D0CECE"/>
                </a:solidFill>
                <a:latin typeface="+mj-lt"/>
              </a:rPr>
              <a:t>4 </a:t>
            </a:r>
            <a:r>
              <a:rPr lang="en-US" b="1" dirty="0">
                <a:solidFill>
                  <a:srgbClr val="D0CECE"/>
                </a:solidFill>
                <a:latin typeface="+mj-lt"/>
                <a:sym typeface="Garamond"/>
              </a:rPr>
              <a:t> map</a:t>
            </a:r>
            <a:r>
              <a:rPr lang="en-US" dirty="0">
                <a:solidFill>
                  <a:srgbClr val="D0CECE"/>
                </a:solidFill>
                <a:latin typeface="+mj-lt"/>
                <a:sym typeface="Garamond"/>
              </a:rPr>
              <a:t> for the San Francisco Bay Area using NASA AJAX data</a:t>
            </a:r>
          </a:p>
          <a:p>
            <a:pPr marL="0" indent="0">
              <a:buClr>
                <a:srgbClr val="C84F04"/>
              </a:buClr>
              <a:buNone/>
            </a:pPr>
            <a:endParaRPr lang="en-US" dirty="0">
              <a:solidFill>
                <a:schemeClr val="bg2">
                  <a:lumMod val="50000"/>
                </a:schemeClr>
              </a:solidFill>
              <a:latin typeface="+mj-lt"/>
              <a:sym typeface="Garamond"/>
            </a:endParaRPr>
          </a:p>
        </p:txBody>
      </p:sp>
      <p:sp>
        <p:nvSpPr>
          <p:cNvPr id="4" name="Oval 3"/>
          <p:cNvSpPr/>
          <p:nvPr/>
        </p:nvSpPr>
        <p:spPr>
          <a:xfrm>
            <a:off x="436086" y="1352877"/>
            <a:ext cx="1820032" cy="1725005"/>
          </a:xfrm>
          <a:prstGeom prst="ellipse">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CH</a:t>
            </a:r>
            <a:r>
              <a:rPr lang="en-US" sz="2000" baseline="-25000" dirty="0"/>
              <a:t>4</a:t>
            </a:r>
            <a:r>
              <a:rPr lang="en-US" sz="2000" dirty="0"/>
              <a:t> Hotspot Map</a:t>
            </a:r>
          </a:p>
        </p:txBody>
      </p:sp>
      <p:sp>
        <p:nvSpPr>
          <p:cNvPr id="6" name="Oval 5"/>
          <p:cNvSpPr/>
          <p:nvPr/>
        </p:nvSpPr>
        <p:spPr>
          <a:xfrm>
            <a:off x="354971" y="3174827"/>
            <a:ext cx="1990793" cy="17679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CH</a:t>
            </a:r>
            <a:r>
              <a:rPr lang="en-US" sz="2000" baseline="-25000" dirty="0"/>
              <a:t>4</a:t>
            </a:r>
            <a:endParaRPr lang="en-US" sz="2000" dirty="0"/>
          </a:p>
          <a:p>
            <a:pPr algn="ctr"/>
            <a:r>
              <a:rPr lang="en-US" sz="2000" dirty="0"/>
              <a:t>Trajectory Analysis </a:t>
            </a:r>
          </a:p>
        </p:txBody>
      </p:sp>
      <p:sp>
        <p:nvSpPr>
          <p:cNvPr id="7" name="Rounded Rectangle 9"/>
          <p:cNvSpPr/>
          <p:nvPr/>
        </p:nvSpPr>
        <p:spPr>
          <a:xfrm>
            <a:off x="258389" y="5221919"/>
            <a:ext cx="2085635" cy="862074"/>
          </a:xfrm>
          <a:prstGeom prst="roundRect">
            <a:avLst/>
          </a:prstGeom>
          <a:solidFill>
            <a:schemeClr val="accent1">
              <a:alpha val="36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CH</a:t>
            </a:r>
            <a:r>
              <a:rPr lang="en-US" sz="2000" baseline="-25000" dirty="0"/>
              <a:t>4</a:t>
            </a:r>
            <a:r>
              <a:rPr lang="en-US" sz="2000" dirty="0"/>
              <a:t> time series for location</a:t>
            </a:r>
          </a:p>
        </p:txBody>
      </p:sp>
      <p:sp>
        <p:nvSpPr>
          <p:cNvPr id="2" name="Rectangle 1"/>
          <p:cNvSpPr/>
          <p:nvPr/>
        </p:nvSpPr>
        <p:spPr>
          <a:xfrm>
            <a:off x="2440608" y="3073036"/>
            <a:ext cx="9425667" cy="1815882"/>
          </a:xfrm>
          <a:prstGeom prst="rect">
            <a:avLst/>
          </a:prstGeom>
        </p:spPr>
        <p:txBody>
          <a:bodyPr wrap="square">
            <a:spAutoFit/>
          </a:bodyPr>
          <a:lstStyle/>
          <a:p>
            <a:pPr>
              <a:buClr>
                <a:srgbClr val="C84F04"/>
              </a:buClr>
            </a:pPr>
            <a:r>
              <a:rPr lang="en-US" sz="2800" dirty="0">
                <a:solidFill>
                  <a:schemeClr val="bg2">
                    <a:lumMod val="50000"/>
                  </a:schemeClr>
                </a:solidFill>
                <a:latin typeface="+mj-lt"/>
                <a:sym typeface="Garamond"/>
              </a:rPr>
              <a:t>Locate and </a:t>
            </a:r>
            <a:r>
              <a:rPr lang="en-US" sz="2800" b="1" dirty="0">
                <a:solidFill>
                  <a:schemeClr val="bg2">
                    <a:lumMod val="50000"/>
                  </a:schemeClr>
                </a:solidFill>
                <a:latin typeface="+mj-lt"/>
                <a:sym typeface="Garamond"/>
              </a:rPr>
              <a:t>investigate </a:t>
            </a:r>
            <a:r>
              <a:rPr lang="en-US" sz="2800" b="1" dirty="0">
                <a:solidFill>
                  <a:schemeClr val="bg2">
                    <a:lumMod val="50000"/>
                  </a:schemeClr>
                </a:solidFill>
                <a:latin typeface="+mj-lt"/>
              </a:rPr>
              <a:t>CH</a:t>
            </a:r>
            <a:r>
              <a:rPr lang="en-US" sz="2800" b="1" baseline="-25000" dirty="0">
                <a:solidFill>
                  <a:schemeClr val="bg2">
                    <a:lumMod val="50000"/>
                  </a:schemeClr>
                </a:solidFill>
                <a:latin typeface="+mj-lt"/>
              </a:rPr>
              <a:t>4 </a:t>
            </a:r>
            <a:r>
              <a:rPr lang="en-US" sz="2800" b="1" dirty="0">
                <a:solidFill>
                  <a:schemeClr val="bg2">
                    <a:lumMod val="50000"/>
                  </a:schemeClr>
                </a:solidFill>
                <a:latin typeface="+mj-lt"/>
                <a:sym typeface="Garamond"/>
              </a:rPr>
              <a:t> “hotspots” </a:t>
            </a:r>
            <a:r>
              <a:rPr lang="en-US" sz="2800" dirty="0">
                <a:solidFill>
                  <a:schemeClr val="bg2">
                    <a:lumMod val="50000"/>
                  </a:schemeClr>
                </a:solidFill>
                <a:latin typeface="+mj-lt"/>
                <a:sym typeface="Garamond"/>
              </a:rPr>
              <a:t>using anomalies detected by AJAX to pinpoint specific sites for further monitoring via </a:t>
            </a:r>
            <a:r>
              <a:rPr lang="en-US" sz="2800" dirty="0">
                <a:solidFill>
                  <a:schemeClr val="bg2">
                    <a:lumMod val="50000"/>
                  </a:schemeClr>
                </a:solidFill>
                <a:latin typeface="+mj-lt"/>
              </a:rPr>
              <a:t>upcoming BAAQMD Mobile GHG Measurement Network</a:t>
            </a:r>
          </a:p>
        </p:txBody>
      </p:sp>
      <p:sp>
        <p:nvSpPr>
          <p:cNvPr id="9" name="Text Placeholder 1"/>
          <p:cNvSpPr>
            <a:spLocks noGrp="1"/>
          </p:cNvSpPr>
          <p:nvPr>
            <p:ph type="body" sz="quarter" idx="4294967295"/>
          </p:nvPr>
        </p:nvSpPr>
        <p:spPr>
          <a:xfrm>
            <a:off x="2470489" y="5280093"/>
            <a:ext cx="9425668" cy="1301319"/>
          </a:xfrm>
          <a:prstGeom prst="rect">
            <a:avLst/>
          </a:prstGeom>
        </p:spPr>
        <p:txBody>
          <a:bodyPr>
            <a:noAutofit/>
          </a:bodyPr>
          <a:lstStyle/>
          <a:p>
            <a:pPr marL="0" indent="0">
              <a:buClr>
                <a:srgbClr val="C84F04"/>
              </a:buClr>
              <a:buNone/>
            </a:pPr>
            <a:r>
              <a:rPr lang="en-US" dirty="0">
                <a:solidFill>
                  <a:srgbClr val="D0CECE"/>
                </a:solidFill>
                <a:latin typeface="+mj-lt"/>
              </a:rPr>
              <a:t>Evaluate local changes in </a:t>
            </a:r>
            <a:r>
              <a:rPr lang="en-US" dirty="0">
                <a:solidFill>
                  <a:srgbClr val="D0CECE"/>
                </a:solidFill>
              </a:rPr>
              <a:t>CH</a:t>
            </a:r>
            <a:r>
              <a:rPr lang="en-US" baseline="-25000" dirty="0">
                <a:solidFill>
                  <a:srgbClr val="D0CECE"/>
                </a:solidFill>
              </a:rPr>
              <a:t>4</a:t>
            </a:r>
            <a:r>
              <a:rPr lang="en-US" dirty="0">
                <a:solidFill>
                  <a:srgbClr val="D0CECE"/>
                </a:solidFill>
              </a:rPr>
              <a:t> based on </a:t>
            </a:r>
            <a:r>
              <a:rPr lang="en-US" b="1" dirty="0">
                <a:solidFill>
                  <a:srgbClr val="D0CECE"/>
                </a:solidFill>
              </a:rPr>
              <a:t>time-series </a:t>
            </a:r>
            <a:r>
              <a:rPr lang="en-US" dirty="0">
                <a:solidFill>
                  <a:srgbClr val="D0CECE"/>
                </a:solidFill>
              </a:rPr>
              <a:t>data</a:t>
            </a:r>
            <a:endParaRPr lang="en-US" dirty="0">
              <a:solidFill>
                <a:srgbClr val="D0CECE"/>
              </a:solidFill>
              <a:latin typeface="+mj-lt"/>
              <a:sym typeface="Garamond"/>
            </a:endParaRPr>
          </a:p>
          <a:p>
            <a:pPr marL="0" indent="0">
              <a:buClr>
                <a:srgbClr val="C84F04"/>
              </a:buClr>
              <a:buNone/>
            </a:pPr>
            <a:endParaRPr lang="en-US" dirty="0">
              <a:solidFill>
                <a:schemeClr val="bg2">
                  <a:lumMod val="50000"/>
                </a:schemeClr>
              </a:solidFill>
              <a:latin typeface="+mj-lt"/>
              <a:sym typeface="Garamond"/>
            </a:endParaRPr>
          </a:p>
        </p:txBody>
      </p:sp>
    </p:spTree>
    <p:extLst>
      <p:ext uri="{BB962C8B-B14F-4D97-AF65-F5344CB8AC3E}">
        <p14:creationId xmlns:p14="http://schemas.microsoft.com/office/powerpoint/2010/main" val="2708729152"/>
      </p:ext>
    </p:extLst>
  </p:cSld>
  <p:clrMapOvr>
    <a:masterClrMapping/>
  </p:clrMapOvr>
  <mc:AlternateContent xmlns:mc="http://schemas.openxmlformats.org/markup-compatibility/2006" xmlns:p14="http://schemas.microsoft.com/office/powerpoint/2010/main">
    <mc:Choice Requires="p14">
      <p:transition spd="slow" p14:dur="2000" advTm="7158"/>
    </mc:Choice>
    <mc:Fallback xmlns="">
      <p:transition xmlns:p14="http://schemas.microsoft.com/office/powerpoint/2010/main" spd="slow" advTm="7158"/>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230085" y="518225"/>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a:t>
            </a:r>
            <a:r>
              <a:rPr lang="en-US" dirty="0">
                <a:solidFill>
                  <a:schemeClr val="bg1"/>
                </a:solidFill>
                <a:latin typeface="Century Gothic" panose="020B0502020202020204" pitchFamily="34" charset="0"/>
              </a:rPr>
              <a:t>: Trajectory Analysis</a:t>
            </a:r>
          </a:p>
        </p:txBody>
      </p:sp>
      <p:grpSp>
        <p:nvGrpSpPr>
          <p:cNvPr id="25" name="Group 24"/>
          <p:cNvGrpSpPr/>
          <p:nvPr/>
        </p:nvGrpSpPr>
        <p:grpSpPr>
          <a:xfrm>
            <a:off x="689162" y="1338059"/>
            <a:ext cx="3207412" cy="3240088"/>
            <a:chOff x="86734" y="1313793"/>
            <a:chExt cx="3310093" cy="3492806"/>
          </a:xfrm>
        </p:grpSpPr>
        <p:sp>
          <p:nvSpPr>
            <p:cNvPr id="24" name="Freeform: Shape 23"/>
            <p:cNvSpPr/>
            <p:nvPr/>
          </p:nvSpPr>
          <p:spPr>
            <a:xfrm rot="180193">
              <a:off x="1469498" y="1975567"/>
              <a:ext cx="1671303" cy="2403696"/>
            </a:xfrm>
            <a:custGeom>
              <a:avLst/>
              <a:gdLst>
                <a:gd name="connsiteX0" fmla="*/ 0 w 2061726"/>
                <a:gd name="connsiteY0" fmla="*/ 0 h 2947595"/>
                <a:gd name="connsiteX1" fmla="*/ 1323191 w 2061726"/>
                <a:gd name="connsiteY1" fmla="*/ 333487 h 2947595"/>
                <a:gd name="connsiteX2" fmla="*/ 1968649 w 2061726"/>
                <a:gd name="connsiteY2" fmla="*/ 1323190 h 2947595"/>
                <a:gd name="connsiteX3" fmla="*/ 2043953 w 2061726"/>
                <a:gd name="connsiteY3" fmla="*/ 2947595 h 2947595"/>
              </a:gdLst>
              <a:ahLst/>
              <a:cxnLst>
                <a:cxn ang="0">
                  <a:pos x="connsiteX0" y="connsiteY0"/>
                </a:cxn>
                <a:cxn ang="0">
                  <a:pos x="connsiteX1" y="connsiteY1"/>
                </a:cxn>
                <a:cxn ang="0">
                  <a:pos x="connsiteX2" y="connsiteY2"/>
                </a:cxn>
                <a:cxn ang="0">
                  <a:pos x="connsiteX3" y="connsiteY3"/>
                </a:cxn>
              </a:cxnLst>
              <a:rect l="l" t="t" r="r" b="b"/>
              <a:pathLst>
                <a:path w="2061726" h="2947595">
                  <a:moveTo>
                    <a:pt x="0" y="0"/>
                  </a:moveTo>
                  <a:cubicBezTo>
                    <a:pt x="497541" y="56477"/>
                    <a:pt x="995083" y="112955"/>
                    <a:pt x="1323191" y="333487"/>
                  </a:cubicBezTo>
                  <a:cubicBezTo>
                    <a:pt x="1651299" y="554019"/>
                    <a:pt x="1848522" y="887505"/>
                    <a:pt x="1968649" y="1323190"/>
                  </a:cubicBezTo>
                  <a:cubicBezTo>
                    <a:pt x="2088776" y="1758875"/>
                    <a:pt x="2066364" y="2353235"/>
                    <a:pt x="2043953" y="2947595"/>
                  </a:cubicBezTo>
                </a:path>
              </a:pathLst>
            </a:custGeom>
            <a:noFill/>
            <a:ln w="292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p:cNvSpPr/>
            <p:nvPr/>
          </p:nvSpPr>
          <p:spPr>
            <a:xfrm rot="510918">
              <a:off x="1451125" y="3734305"/>
              <a:ext cx="1658992" cy="763927"/>
            </a:xfrm>
            <a:custGeom>
              <a:avLst/>
              <a:gdLst>
                <a:gd name="connsiteX0" fmla="*/ 0 w 2061726"/>
                <a:gd name="connsiteY0" fmla="*/ 0 h 2947595"/>
                <a:gd name="connsiteX1" fmla="*/ 1323191 w 2061726"/>
                <a:gd name="connsiteY1" fmla="*/ 333487 h 2947595"/>
                <a:gd name="connsiteX2" fmla="*/ 1968649 w 2061726"/>
                <a:gd name="connsiteY2" fmla="*/ 1323190 h 2947595"/>
                <a:gd name="connsiteX3" fmla="*/ 2043953 w 2061726"/>
                <a:gd name="connsiteY3" fmla="*/ 2947595 h 2947595"/>
              </a:gdLst>
              <a:ahLst/>
              <a:cxnLst>
                <a:cxn ang="0">
                  <a:pos x="connsiteX0" y="connsiteY0"/>
                </a:cxn>
                <a:cxn ang="0">
                  <a:pos x="connsiteX1" y="connsiteY1"/>
                </a:cxn>
                <a:cxn ang="0">
                  <a:pos x="connsiteX2" y="connsiteY2"/>
                </a:cxn>
                <a:cxn ang="0">
                  <a:pos x="connsiteX3" y="connsiteY3"/>
                </a:cxn>
              </a:cxnLst>
              <a:rect l="l" t="t" r="r" b="b"/>
              <a:pathLst>
                <a:path w="2061726" h="2947595">
                  <a:moveTo>
                    <a:pt x="0" y="0"/>
                  </a:moveTo>
                  <a:cubicBezTo>
                    <a:pt x="497541" y="56477"/>
                    <a:pt x="995083" y="112955"/>
                    <a:pt x="1323191" y="333487"/>
                  </a:cubicBezTo>
                  <a:cubicBezTo>
                    <a:pt x="1651299" y="554019"/>
                    <a:pt x="1848522" y="887505"/>
                    <a:pt x="1968649" y="1323190"/>
                  </a:cubicBezTo>
                  <a:cubicBezTo>
                    <a:pt x="2088776" y="1758875"/>
                    <a:pt x="2066364" y="2353235"/>
                    <a:pt x="2043953" y="2947595"/>
                  </a:cubicBezTo>
                </a:path>
              </a:pathLst>
            </a:custGeom>
            <a:noFill/>
            <a:ln w="292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6734" y="1313793"/>
              <a:ext cx="1738443" cy="1682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CH</a:t>
              </a:r>
              <a:r>
                <a:rPr lang="en-US" sz="2000" baseline="-25000" dirty="0"/>
                <a:t>4</a:t>
              </a:r>
              <a:r>
                <a:rPr lang="en-US" sz="2000" dirty="0"/>
                <a:t> Hotspot Map</a:t>
              </a:r>
            </a:p>
          </p:txBody>
        </p:sp>
        <p:sp>
          <p:nvSpPr>
            <p:cNvPr id="23" name="Isosceles Triangle 22"/>
            <p:cNvSpPr/>
            <p:nvPr/>
          </p:nvSpPr>
          <p:spPr>
            <a:xfrm rot="10800000">
              <a:off x="2729853" y="4322505"/>
              <a:ext cx="666974" cy="484094"/>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p:cNvPicPr>
            <a:picLocks noChangeAspect="1"/>
          </p:cNvPicPr>
          <p:nvPr/>
        </p:nvPicPr>
        <p:blipFill rotWithShape="1">
          <a:blip r:embed="rId3" cstate="screen">
            <a:extLst>
              <a:ext uri="{28A0092B-C50C-407E-A947-70E740481C1C}">
                <a14:useLocalDpi xmlns:a14="http://schemas.microsoft.com/office/drawing/2010/main"/>
              </a:ext>
            </a:extLst>
          </a:blip>
          <a:srcRect l="13742" t="3784" r="8317" b="6313"/>
          <a:stretch/>
        </p:blipFill>
        <p:spPr>
          <a:xfrm>
            <a:off x="7231659" y="1523676"/>
            <a:ext cx="4296469" cy="4869482"/>
          </a:xfrm>
          <a:prstGeom prst="rect">
            <a:avLst/>
          </a:prstGeom>
          <a:ln w="38100" cap="sq">
            <a:solidFill>
              <a:srgbClr val="000000"/>
            </a:solidFill>
            <a:prstDash val="solid"/>
            <a:miter lim="800000"/>
          </a:ln>
          <a:effectLst/>
        </p:spPr>
      </p:pic>
      <p:grpSp>
        <p:nvGrpSpPr>
          <p:cNvPr id="44" name="Group 43"/>
          <p:cNvGrpSpPr/>
          <p:nvPr/>
        </p:nvGrpSpPr>
        <p:grpSpPr>
          <a:xfrm>
            <a:off x="4366196" y="1564938"/>
            <a:ext cx="2470374" cy="1635156"/>
            <a:chOff x="12613462" y="9678746"/>
            <a:chExt cx="2470374" cy="1552076"/>
          </a:xfrm>
        </p:grpSpPr>
        <p:grpSp>
          <p:nvGrpSpPr>
            <p:cNvPr id="45" name="Group 44"/>
            <p:cNvGrpSpPr/>
            <p:nvPr/>
          </p:nvGrpSpPr>
          <p:grpSpPr>
            <a:xfrm>
              <a:off x="14853898" y="9762176"/>
              <a:ext cx="229938" cy="1403214"/>
              <a:chOff x="14853898" y="9762176"/>
              <a:chExt cx="229938" cy="1403214"/>
            </a:xfrm>
          </p:grpSpPr>
          <p:pic>
            <p:nvPicPr>
              <p:cNvPr id="51" name="Picture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53899" y="9762176"/>
                <a:ext cx="229937" cy="239322"/>
              </a:xfrm>
              <a:prstGeom prst="rect">
                <a:avLst/>
              </a:prstGeom>
            </p:spPr>
          </p:pic>
          <p:pic>
            <p:nvPicPr>
              <p:cNvPr id="52"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854611" y="10059239"/>
                <a:ext cx="224217" cy="233369"/>
              </a:xfrm>
              <a:prstGeom prst="rect">
                <a:avLst/>
              </a:prstGeom>
            </p:spPr>
          </p:pic>
          <p:pic>
            <p:nvPicPr>
              <p:cNvPr id="53" name="Picture 5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853898" y="10355838"/>
                <a:ext cx="229937" cy="229936"/>
              </a:xfrm>
              <a:prstGeom prst="rect">
                <a:avLst/>
              </a:prstGeom>
            </p:spPr>
          </p:pic>
          <p:pic>
            <p:nvPicPr>
              <p:cNvPr id="54" name="Picture 5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862796" y="10643853"/>
                <a:ext cx="221039" cy="229707"/>
              </a:xfrm>
              <a:prstGeom prst="rect">
                <a:avLst/>
              </a:prstGeom>
            </p:spPr>
          </p:pic>
          <p:pic>
            <p:nvPicPr>
              <p:cNvPr id="55" name="Picture 5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853898" y="10931639"/>
                <a:ext cx="224930" cy="233751"/>
              </a:xfrm>
              <a:prstGeom prst="rect">
                <a:avLst/>
              </a:prstGeom>
            </p:spPr>
          </p:pic>
        </p:grpSp>
        <p:sp>
          <p:nvSpPr>
            <p:cNvPr id="46" name="Rectangle 45"/>
            <p:cNvSpPr/>
            <p:nvPr/>
          </p:nvSpPr>
          <p:spPr>
            <a:xfrm>
              <a:off x="13791056" y="9678746"/>
              <a:ext cx="1045479" cy="379781"/>
            </a:xfrm>
            <a:prstGeom prst="rect">
              <a:avLst/>
            </a:prstGeom>
          </p:spPr>
          <p:txBody>
            <a:bodyPr wrap="none">
              <a:spAutoFit/>
            </a:bodyPr>
            <a:lstStyle/>
            <a:p>
              <a:r>
                <a:rPr lang="en-US" sz="2000" dirty="0">
                  <a:solidFill>
                    <a:schemeClr val="bg2">
                      <a:lumMod val="50000"/>
                    </a:schemeClr>
                  </a:solidFill>
                  <a:ea typeface="Garamond"/>
                  <a:cs typeface="Garamond"/>
                  <a:sym typeface="Garamond"/>
                </a:rPr>
                <a:t>Landfill</a:t>
              </a:r>
              <a:endParaRPr lang="en-US" sz="2000" dirty="0">
                <a:solidFill>
                  <a:schemeClr val="bg2">
                    <a:lumMod val="50000"/>
                  </a:schemeClr>
                </a:solidFill>
              </a:endParaRPr>
            </a:p>
          </p:txBody>
        </p:sp>
        <p:sp>
          <p:nvSpPr>
            <p:cNvPr id="47" name="Rectangle 46"/>
            <p:cNvSpPr/>
            <p:nvPr/>
          </p:nvSpPr>
          <p:spPr>
            <a:xfrm>
              <a:off x="12613462" y="9976057"/>
              <a:ext cx="2249334" cy="379782"/>
            </a:xfrm>
            <a:prstGeom prst="rect">
              <a:avLst/>
            </a:prstGeom>
          </p:spPr>
          <p:txBody>
            <a:bodyPr wrap="none">
              <a:spAutoFit/>
            </a:bodyPr>
            <a:lstStyle/>
            <a:p>
              <a:r>
                <a:rPr lang="en-US" sz="2000" dirty="0">
                  <a:solidFill>
                    <a:schemeClr val="bg2">
                      <a:lumMod val="50000"/>
                    </a:schemeClr>
                  </a:solidFill>
                  <a:ea typeface="Garamond"/>
                  <a:cs typeface="Garamond"/>
                  <a:sym typeface="Garamond"/>
                </a:rPr>
                <a:t>Water treatment</a:t>
              </a:r>
              <a:endParaRPr lang="en-US" sz="2000" dirty="0">
                <a:solidFill>
                  <a:schemeClr val="bg2">
                    <a:lumMod val="50000"/>
                  </a:schemeClr>
                </a:solidFill>
              </a:endParaRPr>
            </a:p>
          </p:txBody>
        </p:sp>
        <p:sp>
          <p:nvSpPr>
            <p:cNvPr id="48" name="Rectangle 47"/>
            <p:cNvSpPr/>
            <p:nvPr/>
          </p:nvSpPr>
          <p:spPr>
            <a:xfrm>
              <a:off x="13184960" y="10253306"/>
              <a:ext cx="1677062" cy="379782"/>
            </a:xfrm>
            <a:prstGeom prst="rect">
              <a:avLst/>
            </a:prstGeom>
          </p:spPr>
          <p:txBody>
            <a:bodyPr wrap="none">
              <a:spAutoFit/>
            </a:bodyPr>
            <a:lstStyle/>
            <a:p>
              <a:r>
                <a:rPr lang="en-US" sz="2000" dirty="0">
                  <a:solidFill>
                    <a:schemeClr val="bg2">
                      <a:lumMod val="50000"/>
                    </a:schemeClr>
                  </a:solidFill>
                  <a:ea typeface="Garamond"/>
                  <a:cs typeface="Garamond"/>
                  <a:sym typeface="Garamond"/>
                </a:rPr>
                <a:t>Power plant</a:t>
              </a:r>
              <a:endParaRPr lang="en-US" sz="2000" dirty="0">
                <a:solidFill>
                  <a:schemeClr val="bg2">
                    <a:lumMod val="50000"/>
                  </a:schemeClr>
                </a:solidFill>
              </a:endParaRPr>
            </a:p>
          </p:txBody>
        </p:sp>
        <p:sp>
          <p:nvSpPr>
            <p:cNvPr id="49" name="Rectangle 48"/>
            <p:cNvSpPr/>
            <p:nvPr/>
          </p:nvSpPr>
          <p:spPr>
            <a:xfrm>
              <a:off x="13659610" y="10559957"/>
              <a:ext cx="1176925" cy="379782"/>
            </a:xfrm>
            <a:prstGeom prst="rect">
              <a:avLst/>
            </a:prstGeom>
          </p:spPr>
          <p:txBody>
            <a:bodyPr wrap="none">
              <a:spAutoFit/>
            </a:bodyPr>
            <a:lstStyle/>
            <a:p>
              <a:r>
                <a:rPr lang="en-US" sz="2000" dirty="0">
                  <a:solidFill>
                    <a:schemeClr val="bg2">
                      <a:lumMod val="50000"/>
                    </a:schemeClr>
                  </a:solidFill>
                  <a:ea typeface="Garamond"/>
                  <a:cs typeface="Garamond"/>
                  <a:sym typeface="Garamond"/>
                </a:rPr>
                <a:t>Refinery</a:t>
              </a:r>
              <a:endParaRPr lang="en-US" sz="2000" dirty="0">
                <a:solidFill>
                  <a:schemeClr val="bg2">
                    <a:lumMod val="50000"/>
                  </a:schemeClr>
                </a:solidFill>
              </a:endParaRPr>
            </a:p>
          </p:txBody>
        </p:sp>
        <p:sp>
          <p:nvSpPr>
            <p:cNvPr id="50" name="Rectangle 49"/>
            <p:cNvSpPr/>
            <p:nvPr/>
          </p:nvSpPr>
          <p:spPr>
            <a:xfrm>
              <a:off x="14002922" y="10851040"/>
              <a:ext cx="816249" cy="379782"/>
            </a:xfrm>
            <a:prstGeom prst="rect">
              <a:avLst/>
            </a:prstGeom>
          </p:spPr>
          <p:txBody>
            <a:bodyPr wrap="none">
              <a:spAutoFit/>
            </a:bodyPr>
            <a:lstStyle/>
            <a:p>
              <a:r>
                <a:rPr lang="en-US" sz="2000" dirty="0">
                  <a:solidFill>
                    <a:schemeClr val="bg2">
                      <a:lumMod val="50000"/>
                    </a:schemeClr>
                  </a:solidFill>
                  <a:ea typeface="Garamond"/>
                  <a:cs typeface="Garamond"/>
                  <a:sym typeface="Garamond"/>
                </a:rPr>
                <a:t>Dairy</a:t>
              </a:r>
              <a:endParaRPr lang="en-US" sz="2000" dirty="0">
                <a:solidFill>
                  <a:schemeClr val="bg2">
                    <a:lumMod val="50000"/>
                  </a:schemeClr>
                </a:solidFill>
              </a:endParaRPr>
            </a:p>
          </p:txBody>
        </p:sp>
      </p:grpSp>
      <p:sp>
        <p:nvSpPr>
          <p:cNvPr id="56" name="Oval 55"/>
          <p:cNvSpPr/>
          <p:nvPr/>
        </p:nvSpPr>
        <p:spPr>
          <a:xfrm>
            <a:off x="2556344" y="4648941"/>
            <a:ext cx="2008048" cy="19402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CH</a:t>
            </a:r>
            <a:r>
              <a:rPr lang="en-US" sz="2000" baseline="-25000" dirty="0"/>
              <a:t>4</a:t>
            </a:r>
            <a:endParaRPr lang="en-US" sz="2000" dirty="0"/>
          </a:p>
          <a:p>
            <a:pPr algn="ctr"/>
            <a:r>
              <a:rPr lang="en-US" sz="2000" dirty="0"/>
              <a:t>Trajectory Analysis </a:t>
            </a:r>
          </a:p>
        </p:txBody>
      </p:sp>
      <p:sp>
        <p:nvSpPr>
          <p:cNvPr id="57" name="Rounded Rectangle 14"/>
          <p:cNvSpPr/>
          <p:nvPr/>
        </p:nvSpPr>
        <p:spPr>
          <a:xfrm>
            <a:off x="170212" y="3005999"/>
            <a:ext cx="2576092" cy="1022675"/>
          </a:xfrm>
          <a:prstGeom prst="round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r>
              <a:rPr lang="en-US" sz="2000" b="1" dirty="0"/>
              <a:t>BAAQMD GHG inventory</a:t>
            </a:r>
          </a:p>
        </p:txBody>
      </p:sp>
    </p:spTree>
    <p:extLst>
      <p:ext uri="{BB962C8B-B14F-4D97-AF65-F5344CB8AC3E}">
        <p14:creationId xmlns:p14="http://schemas.microsoft.com/office/powerpoint/2010/main" val="546651777"/>
      </p:ext>
    </p:extLst>
  </p:cSld>
  <p:clrMapOvr>
    <a:masterClrMapping/>
  </p:clrMapOvr>
  <mc:AlternateContent xmlns:mc="http://schemas.openxmlformats.org/markup-compatibility/2006" xmlns:p14="http://schemas.microsoft.com/office/powerpoint/2010/main">
    <mc:Choice Requires="p14">
      <p:transition spd="slow" p14:dur="2000" advTm="17775"/>
    </mc:Choice>
    <mc:Fallback xmlns="">
      <p:transition xmlns:p14="http://schemas.microsoft.com/office/powerpoint/2010/main" spd="slow" advTm="17775"/>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230085" y="518225"/>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a:t>
            </a:r>
            <a:r>
              <a:rPr lang="en-US" dirty="0">
                <a:solidFill>
                  <a:schemeClr val="bg1"/>
                </a:solidFill>
                <a:latin typeface="Century Gothic" panose="020B0502020202020204" pitchFamily="34" charset="0"/>
              </a:rPr>
              <a:t>: Trajectory Analysis</a:t>
            </a:r>
          </a:p>
        </p:txBody>
      </p:sp>
      <p:sp>
        <p:nvSpPr>
          <p:cNvPr id="24" name="Freeform: Shape 23"/>
          <p:cNvSpPr/>
          <p:nvPr/>
        </p:nvSpPr>
        <p:spPr>
          <a:xfrm rot="180193">
            <a:off x="1290251" y="1847302"/>
            <a:ext cx="1053366" cy="2229779"/>
          </a:xfrm>
          <a:custGeom>
            <a:avLst/>
            <a:gdLst>
              <a:gd name="connsiteX0" fmla="*/ 0 w 2061726"/>
              <a:gd name="connsiteY0" fmla="*/ 0 h 2947595"/>
              <a:gd name="connsiteX1" fmla="*/ 1323191 w 2061726"/>
              <a:gd name="connsiteY1" fmla="*/ 333487 h 2947595"/>
              <a:gd name="connsiteX2" fmla="*/ 1968649 w 2061726"/>
              <a:gd name="connsiteY2" fmla="*/ 1323190 h 2947595"/>
              <a:gd name="connsiteX3" fmla="*/ 2043953 w 2061726"/>
              <a:gd name="connsiteY3" fmla="*/ 2947595 h 2947595"/>
            </a:gdLst>
            <a:ahLst/>
            <a:cxnLst>
              <a:cxn ang="0">
                <a:pos x="connsiteX0" y="connsiteY0"/>
              </a:cxn>
              <a:cxn ang="0">
                <a:pos x="connsiteX1" y="connsiteY1"/>
              </a:cxn>
              <a:cxn ang="0">
                <a:pos x="connsiteX2" y="connsiteY2"/>
              </a:cxn>
              <a:cxn ang="0">
                <a:pos x="connsiteX3" y="connsiteY3"/>
              </a:cxn>
            </a:cxnLst>
            <a:rect l="l" t="t" r="r" b="b"/>
            <a:pathLst>
              <a:path w="2061726" h="2947595">
                <a:moveTo>
                  <a:pt x="0" y="0"/>
                </a:moveTo>
                <a:cubicBezTo>
                  <a:pt x="497541" y="56477"/>
                  <a:pt x="995083" y="112955"/>
                  <a:pt x="1323191" y="333487"/>
                </a:cubicBezTo>
                <a:cubicBezTo>
                  <a:pt x="1651299" y="554019"/>
                  <a:pt x="1848522" y="887505"/>
                  <a:pt x="1968649" y="1323190"/>
                </a:cubicBezTo>
                <a:cubicBezTo>
                  <a:pt x="2088776" y="1758875"/>
                  <a:pt x="2066364" y="2353235"/>
                  <a:pt x="2043953" y="2947595"/>
                </a:cubicBezTo>
              </a:path>
            </a:pathLst>
          </a:custGeom>
          <a:noFill/>
          <a:ln w="292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p:cNvSpPr/>
          <p:nvPr/>
        </p:nvSpPr>
        <p:spPr>
          <a:xfrm rot="510918">
            <a:off x="1701991" y="3422685"/>
            <a:ext cx="590808" cy="708654"/>
          </a:xfrm>
          <a:custGeom>
            <a:avLst/>
            <a:gdLst>
              <a:gd name="connsiteX0" fmla="*/ 0 w 2061726"/>
              <a:gd name="connsiteY0" fmla="*/ 0 h 2947595"/>
              <a:gd name="connsiteX1" fmla="*/ 1323191 w 2061726"/>
              <a:gd name="connsiteY1" fmla="*/ 333487 h 2947595"/>
              <a:gd name="connsiteX2" fmla="*/ 1968649 w 2061726"/>
              <a:gd name="connsiteY2" fmla="*/ 1323190 h 2947595"/>
              <a:gd name="connsiteX3" fmla="*/ 2043953 w 2061726"/>
              <a:gd name="connsiteY3" fmla="*/ 2947595 h 2947595"/>
            </a:gdLst>
            <a:ahLst/>
            <a:cxnLst>
              <a:cxn ang="0">
                <a:pos x="connsiteX0" y="connsiteY0"/>
              </a:cxn>
              <a:cxn ang="0">
                <a:pos x="connsiteX1" y="connsiteY1"/>
              </a:cxn>
              <a:cxn ang="0">
                <a:pos x="connsiteX2" y="connsiteY2"/>
              </a:cxn>
              <a:cxn ang="0">
                <a:pos x="connsiteX3" y="connsiteY3"/>
              </a:cxn>
            </a:cxnLst>
            <a:rect l="l" t="t" r="r" b="b"/>
            <a:pathLst>
              <a:path w="2061726" h="2947595">
                <a:moveTo>
                  <a:pt x="0" y="0"/>
                </a:moveTo>
                <a:cubicBezTo>
                  <a:pt x="497541" y="56477"/>
                  <a:pt x="995083" y="112955"/>
                  <a:pt x="1323191" y="333487"/>
                </a:cubicBezTo>
                <a:cubicBezTo>
                  <a:pt x="1651299" y="554019"/>
                  <a:pt x="1848522" y="887505"/>
                  <a:pt x="1968649" y="1323190"/>
                </a:cubicBezTo>
                <a:cubicBezTo>
                  <a:pt x="2088776" y="1758875"/>
                  <a:pt x="2066364" y="2353235"/>
                  <a:pt x="2043953" y="2947595"/>
                </a:cubicBezTo>
              </a:path>
            </a:pathLst>
          </a:custGeom>
          <a:noFill/>
          <a:ln w="292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11447" y="1312661"/>
            <a:ext cx="1694494" cy="14543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CH</a:t>
            </a:r>
            <a:r>
              <a:rPr lang="en-US" sz="2000" baseline="-25000" dirty="0"/>
              <a:t>4</a:t>
            </a:r>
            <a:r>
              <a:rPr lang="en-US" sz="2000" dirty="0"/>
              <a:t> Hotspot Map</a:t>
            </a:r>
          </a:p>
        </p:txBody>
      </p:sp>
      <p:sp>
        <p:nvSpPr>
          <p:cNvPr id="23" name="Isosceles Triangle 22"/>
          <p:cNvSpPr/>
          <p:nvPr/>
        </p:nvSpPr>
        <p:spPr>
          <a:xfrm rot="10800000">
            <a:off x="1902046" y="3924056"/>
            <a:ext cx="668477" cy="449068"/>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4"/>
          <p:cNvSpPr/>
          <p:nvPr/>
        </p:nvSpPr>
        <p:spPr>
          <a:xfrm>
            <a:off x="131186" y="2851966"/>
            <a:ext cx="1674755" cy="9161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r>
              <a:rPr lang="en-US" sz="2000" dirty="0"/>
              <a:t>BAAQMD GHG inventory</a:t>
            </a:r>
          </a:p>
        </p:txBody>
      </p:sp>
      <p:sp>
        <p:nvSpPr>
          <p:cNvPr id="27" name="Oval 26"/>
          <p:cNvSpPr/>
          <p:nvPr/>
        </p:nvSpPr>
        <p:spPr>
          <a:xfrm>
            <a:off x="1230085" y="4468733"/>
            <a:ext cx="2086244" cy="2007002"/>
          </a:xfrm>
          <a:prstGeom prst="ellipse">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CH</a:t>
            </a:r>
            <a:r>
              <a:rPr lang="en-US" sz="2000" b="1" baseline="-25000" dirty="0"/>
              <a:t>4</a:t>
            </a:r>
            <a:endParaRPr lang="en-US" sz="2000" b="1" dirty="0"/>
          </a:p>
          <a:p>
            <a:pPr algn="ctr"/>
            <a:r>
              <a:rPr lang="en-US" sz="2000" b="1" dirty="0"/>
              <a:t>Trajectory Analysis </a:t>
            </a:r>
          </a:p>
        </p:txBody>
      </p:sp>
      <p:pic>
        <p:nvPicPr>
          <p:cNvPr id="14" name="Picture 13"/>
          <p:cNvPicPr>
            <a:picLocks noChangeAspect="1"/>
          </p:cNvPicPr>
          <p:nvPr/>
        </p:nvPicPr>
        <p:blipFill>
          <a:blip r:embed="rId3"/>
          <a:stretch>
            <a:fillRect/>
          </a:stretch>
        </p:blipFill>
        <p:spPr>
          <a:xfrm rot="16200000">
            <a:off x="10726577" y="4494045"/>
            <a:ext cx="299913" cy="1695161"/>
          </a:xfrm>
          <a:prstGeom prst="rect">
            <a:avLst/>
          </a:prstGeom>
        </p:spPr>
      </p:pic>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l="28796" t="12002" r="9047" b="3818"/>
          <a:stretch/>
        </p:blipFill>
        <p:spPr>
          <a:xfrm>
            <a:off x="6250260" y="2851966"/>
            <a:ext cx="3335533" cy="3529497"/>
          </a:xfrm>
          <a:prstGeom prst="rect">
            <a:avLst/>
          </a:prstGeom>
          <a:ln w="19050" cap="sq">
            <a:solidFill>
              <a:srgbClr val="000000"/>
            </a:solidFill>
            <a:prstDash val="solid"/>
            <a:miter lim="800000"/>
          </a:ln>
          <a:effectLst/>
        </p:spPr>
      </p:pic>
      <p:pic>
        <p:nvPicPr>
          <p:cNvPr id="20" name="Picture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82016" y="1290527"/>
            <a:ext cx="2659912" cy="1828795"/>
          </a:xfrm>
          <a:prstGeom prst="rect">
            <a:avLst/>
          </a:prstGeom>
          <a:ln w="19050" cap="sq">
            <a:solidFill>
              <a:srgbClr val="000000"/>
            </a:solidFill>
            <a:prstDash val="solid"/>
            <a:miter lim="800000"/>
          </a:ln>
          <a:effectLst/>
        </p:spPr>
      </p:pic>
      <p:pic>
        <p:nvPicPr>
          <p:cNvPr id="21" name="Picture 2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35051" y="1299198"/>
            <a:ext cx="2647811" cy="1834797"/>
          </a:xfrm>
          <a:prstGeom prst="rect">
            <a:avLst/>
          </a:prstGeom>
          <a:ln w="19050" cap="sq">
            <a:solidFill>
              <a:srgbClr val="000000"/>
            </a:solidFill>
            <a:prstDash val="solid"/>
            <a:miter lim="800000"/>
          </a:ln>
          <a:effectLst/>
        </p:spPr>
      </p:pic>
      <p:pic>
        <p:nvPicPr>
          <p:cNvPr id="28" name="Picture 2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276338" y="3064347"/>
            <a:ext cx="2659913" cy="1841001"/>
          </a:xfrm>
          <a:prstGeom prst="rect">
            <a:avLst/>
          </a:prstGeom>
          <a:ln w="19050" cap="sq">
            <a:solidFill>
              <a:srgbClr val="000000"/>
            </a:solidFill>
            <a:prstDash val="solid"/>
            <a:miter lim="800000"/>
          </a:ln>
          <a:effectLst/>
        </p:spPr>
      </p:pic>
      <p:pic>
        <p:nvPicPr>
          <p:cNvPr id="29" name="Picture 2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111939" y="4700619"/>
            <a:ext cx="2645401" cy="1822033"/>
          </a:xfrm>
          <a:prstGeom prst="rect">
            <a:avLst/>
          </a:prstGeom>
          <a:ln w="19050">
            <a:solidFill>
              <a:schemeClr val="tx1"/>
            </a:solidFill>
          </a:ln>
          <a:effectLst/>
        </p:spPr>
      </p:pic>
      <p:cxnSp>
        <p:nvCxnSpPr>
          <p:cNvPr id="47" name="Straight Connector 46"/>
          <p:cNvCxnSpPr/>
          <p:nvPr/>
        </p:nvCxnSpPr>
        <p:spPr>
          <a:xfrm flipH="1" flipV="1">
            <a:off x="6757340" y="4683833"/>
            <a:ext cx="1211721" cy="454399"/>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H="1">
            <a:off x="6757341" y="5400035"/>
            <a:ext cx="1211719" cy="1122617"/>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flipV="1">
            <a:off x="7969060" y="3007539"/>
            <a:ext cx="1307278" cy="1065346"/>
          </a:xfrm>
          <a:prstGeom prst="line">
            <a:avLst/>
          </a:prstGeom>
        </p:spPr>
        <p:style>
          <a:lnRef idx="1">
            <a:schemeClr val="dk1"/>
          </a:lnRef>
          <a:fillRef idx="0">
            <a:schemeClr val="dk1"/>
          </a:fillRef>
          <a:effectRef idx="0">
            <a:schemeClr val="dk1"/>
          </a:effectRef>
          <a:fontRef idx="minor">
            <a:schemeClr val="tx1"/>
          </a:fontRef>
        </p:style>
      </p:cxnSp>
      <p:cxnSp>
        <p:nvCxnSpPr>
          <p:cNvPr id="63" name="Straight Connector 62"/>
          <p:cNvCxnSpPr>
            <a:stCxn id="31" idx="2"/>
          </p:cNvCxnSpPr>
          <p:nvPr/>
        </p:nvCxnSpPr>
        <p:spPr>
          <a:xfrm>
            <a:off x="8094883" y="4334688"/>
            <a:ext cx="1181455" cy="570660"/>
          </a:xfrm>
          <a:prstGeom prst="line">
            <a:avLst/>
          </a:prstGeom>
        </p:spPr>
        <p:style>
          <a:lnRef idx="1">
            <a:schemeClr val="dk1"/>
          </a:lnRef>
          <a:fillRef idx="0">
            <a:schemeClr val="dk1"/>
          </a:fillRef>
          <a:effectRef idx="0">
            <a:schemeClr val="dk1"/>
          </a:effectRef>
          <a:fontRef idx="minor">
            <a:schemeClr val="tx1"/>
          </a:fontRef>
        </p:style>
      </p:cxnSp>
      <p:cxnSp>
        <p:nvCxnSpPr>
          <p:cNvPr id="67" name="Straight Connector 66"/>
          <p:cNvCxnSpPr>
            <a:endCxn id="19" idx="2"/>
          </p:cNvCxnSpPr>
          <p:nvPr/>
        </p:nvCxnSpPr>
        <p:spPr>
          <a:xfrm>
            <a:off x="3228936" y="3114761"/>
            <a:ext cx="3897402" cy="1000989"/>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a:off x="5882862" y="3133995"/>
            <a:ext cx="1364525" cy="978023"/>
          </a:xfrm>
          <a:prstGeom prst="line">
            <a:avLst/>
          </a:prstGeom>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a:off x="5970586" y="3133995"/>
            <a:ext cx="1296722" cy="894125"/>
          </a:xfrm>
          <a:prstGeom prst="line">
            <a:avLst/>
          </a:prstGeom>
        </p:spPr>
        <p:style>
          <a:lnRef idx="1">
            <a:schemeClr val="dk1"/>
          </a:lnRef>
          <a:fillRef idx="0">
            <a:schemeClr val="dk1"/>
          </a:fillRef>
          <a:effectRef idx="0">
            <a:schemeClr val="dk1"/>
          </a:effectRef>
          <a:fontRef idx="minor">
            <a:schemeClr val="tx1"/>
          </a:fontRef>
        </p:style>
      </p:cxnSp>
      <p:cxnSp>
        <p:nvCxnSpPr>
          <p:cNvPr id="75" name="Straight Connector 74"/>
          <p:cNvCxnSpPr/>
          <p:nvPr/>
        </p:nvCxnSpPr>
        <p:spPr>
          <a:xfrm flipH="1">
            <a:off x="7399787" y="3114761"/>
            <a:ext cx="1183543" cy="936750"/>
          </a:xfrm>
          <a:prstGeom prst="line">
            <a:avLst/>
          </a:prstGeom>
        </p:spPr>
        <p:style>
          <a:lnRef idx="1">
            <a:schemeClr val="dk1"/>
          </a:lnRef>
          <a:fillRef idx="0">
            <a:schemeClr val="dk1"/>
          </a:fillRef>
          <a:effectRef idx="0">
            <a:schemeClr val="dk1"/>
          </a:effectRef>
          <a:fontRef idx="minor">
            <a:schemeClr val="tx1"/>
          </a:fontRef>
        </p:style>
      </p:cxnSp>
      <p:sp>
        <p:nvSpPr>
          <p:cNvPr id="19" name="Rectangle 18"/>
          <p:cNvSpPr/>
          <p:nvPr/>
        </p:nvSpPr>
        <p:spPr>
          <a:xfrm>
            <a:off x="7005288" y="3853947"/>
            <a:ext cx="242099" cy="2618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973833" y="4072885"/>
            <a:ext cx="242099" cy="2618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726961" y="5138232"/>
            <a:ext cx="242099" cy="2618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157688" y="3766317"/>
            <a:ext cx="242099" cy="2618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4484130" y="1316315"/>
            <a:ext cx="13716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Petaluma</a:t>
            </a:r>
          </a:p>
        </p:txBody>
      </p:sp>
      <p:sp>
        <p:nvSpPr>
          <p:cNvPr id="81" name="TextBox 80"/>
          <p:cNvSpPr txBox="1"/>
          <p:nvPr/>
        </p:nvSpPr>
        <p:spPr>
          <a:xfrm>
            <a:off x="10220203" y="3064347"/>
            <a:ext cx="202766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San Pablo Bay</a:t>
            </a:r>
          </a:p>
        </p:txBody>
      </p:sp>
      <p:sp>
        <p:nvSpPr>
          <p:cNvPr id="82" name="TextBox 81"/>
          <p:cNvSpPr txBox="1"/>
          <p:nvPr/>
        </p:nvSpPr>
        <p:spPr>
          <a:xfrm>
            <a:off x="4147242" y="4683797"/>
            <a:ext cx="187868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Mountain View</a:t>
            </a:r>
          </a:p>
        </p:txBody>
      </p:sp>
      <p:sp>
        <p:nvSpPr>
          <p:cNvPr id="83" name="TextBox 82"/>
          <p:cNvSpPr txBox="1"/>
          <p:nvPr/>
        </p:nvSpPr>
        <p:spPr>
          <a:xfrm>
            <a:off x="9671139" y="5471870"/>
            <a:ext cx="113845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1.9 </a:t>
            </a:r>
            <a:r>
              <a:rPr lang="en-US" sz="1200" dirty="0" err="1">
                <a:latin typeface="Arial" panose="020B0604020202020204" pitchFamily="34" charset="0"/>
                <a:cs typeface="Arial" panose="020B0604020202020204" pitchFamily="34" charset="0"/>
              </a:rPr>
              <a:t>ppmv</a:t>
            </a:r>
            <a:r>
              <a:rPr lang="en-US" sz="1200" dirty="0">
                <a:latin typeface="Arial" panose="020B0604020202020204" pitchFamily="34" charset="0"/>
                <a:cs typeface="Arial" panose="020B0604020202020204" pitchFamily="34" charset="0"/>
              </a:rPr>
              <a:t> CH</a:t>
            </a:r>
            <a:r>
              <a:rPr lang="en-US" sz="1200" baseline="-25000" dirty="0">
                <a:latin typeface="Arial" panose="020B0604020202020204" pitchFamily="34" charset="0"/>
                <a:cs typeface="Arial" panose="020B0604020202020204" pitchFamily="34" charset="0"/>
              </a:rPr>
              <a:t>4</a:t>
            </a:r>
            <a:endParaRPr lang="en-US" sz="1200" dirty="0">
              <a:latin typeface="Arial" panose="020B0604020202020204" pitchFamily="34" charset="0"/>
              <a:cs typeface="Arial" panose="020B0604020202020204" pitchFamily="34" charset="0"/>
            </a:endParaRPr>
          </a:p>
        </p:txBody>
      </p:sp>
      <p:sp>
        <p:nvSpPr>
          <p:cNvPr id="84" name="TextBox 83"/>
          <p:cNvSpPr txBox="1"/>
          <p:nvPr/>
        </p:nvSpPr>
        <p:spPr>
          <a:xfrm>
            <a:off x="11043679" y="5468491"/>
            <a:ext cx="113845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2.5 </a:t>
            </a:r>
            <a:r>
              <a:rPr lang="en-US" sz="1200" dirty="0" err="1">
                <a:latin typeface="Arial" panose="020B0604020202020204" pitchFamily="34" charset="0"/>
                <a:cs typeface="Arial" panose="020B0604020202020204" pitchFamily="34" charset="0"/>
              </a:rPr>
              <a:t>ppmv</a:t>
            </a:r>
            <a:r>
              <a:rPr lang="en-US" sz="1200" dirty="0">
                <a:latin typeface="Arial" panose="020B0604020202020204" pitchFamily="34" charset="0"/>
                <a:cs typeface="Arial" panose="020B0604020202020204" pitchFamily="34" charset="0"/>
              </a:rPr>
              <a:t> CH</a:t>
            </a:r>
            <a:r>
              <a:rPr lang="en-US" sz="1200" baseline="-25000" dirty="0">
                <a:latin typeface="Arial" panose="020B0604020202020204" pitchFamily="34" charset="0"/>
                <a:cs typeface="Arial" panose="020B0604020202020204" pitchFamily="34" charset="0"/>
              </a:rPr>
              <a:t>4</a:t>
            </a:r>
            <a:endParaRPr lang="en-US" sz="1200" dirty="0">
              <a:latin typeface="Arial" panose="020B0604020202020204" pitchFamily="34" charset="0"/>
              <a:cs typeface="Arial" panose="020B0604020202020204" pitchFamily="34" charset="0"/>
            </a:endParaRPr>
          </a:p>
        </p:txBody>
      </p:sp>
      <p:sp>
        <p:nvSpPr>
          <p:cNvPr id="33" name="TextBox 32"/>
          <p:cNvSpPr txBox="1"/>
          <p:nvPr/>
        </p:nvSpPr>
        <p:spPr>
          <a:xfrm>
            <a:off x="7220754" y="1350569"/>
            <a:ext cx="13716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Petaluma</a:t>
            </a:r>
          </a:p>
        </p:txBody>
      </p:sp>
    </p:spTree>
    <p:extLst>
      <p:ext uri="{BB962C8B-B14F-4D97-AF65-F5344CB8AC3E}">
        <p14:creationId xmlns:p14="http://schemas.microsoft.com/office/powerpoint/2010/main" val="1730835512"/>
      </p:ext>
    </p:extLst>
  </p:cSld>
  <p:clrMapOvr>
    <a:masterClrMapping/>
  </p:clrMapOvr>
  <mc:AlternateContent xmlns:mc="http://schemas.openxmlformats.org/markup-compatibility/2006" xmlns:p14="http://schemas.microsoft.com/office/powerpoint/2010/main">
    <mc:Choice Requires="p14">
      <p:transition spd="slow" p14:dur="2000" advTm="12011"/>
    </mc:Choice>
    <mc:Fallback xmlns="">
      <p:transition xmlns:p14="http://schemas.microsoft.com/office/powerpoint/2010/main" spd="slow" advTm="1201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Community Concerns</a:t>
            </a:r>
          </a:p>
        </p:txBody>
      </p:sp>
      <p:sp>
        <p:nvSpPr>
          <p:cNvPr id="10" name="Cube 9"/>
          <p:cNvSpPr>
            <a:spLocks noChangeAspect="1"/>
          </p:cNvSpPr>
          <p:nvPr/>
        </p:nvSpPr>
        <p:spPr>
          <a:xfrm>
            <a:off x="1561756" y="3387103"/>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Equal 10"/>
          <p:cNvSpPr/>
          <p:nvPr/>
        </p:nvSpPr>
        <p:spPr>
          <a:xfrm>
            <a:off x="3545161" y="3369461"/>
            <a:ext cx="1375734" cy="987905"/>
          </a:xfrm>
          <a:prstGeom prst="mathEqual">
            <a:avLst/>
          </a:prstGeom>
          <a:solidFill>
            <a:schemeClr val="bg2">
              <a:lumMod val="5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TextBox 34"/>
          <p:cNvSpPr txBox="1"/>
          <p:nvPr/>
        </p:nvSpPr>
        <p:spPr>
          <a:xfrm>
            <a:off x="934794" y="1570062"/>
            <a:ext cx="2433991" cy="529235"/>
          </a:xfrm>
          <a:prstGeom prst="rect">
            <a:avLst/>
          </a:prstGeom>
          <a:noFill/>
        </p:spPr>
        <p:txBody>
          <a:bodyPr wrap="square" rtlCol="0">
            <a:spAutoFit/>
          </a:bodyPr>
          <a:lstStyle/>
          <a:p>
            <a:r>
              <a:rPr lang="en-US" sz="2800" b="1" dirty="0">
                <a:solidFill>
                  <a:schemeClr val="bg2">
                    <a:lumMod val="50000"/>
                  </a:schemeClr>
                </a:solidFill>
              </a:rPr>
              <a:t>1 pound CH</a:t>
            </a:r>
            <a:r>
              <a:rPr lang="en-US" sz="2800" b="1" baseline="-25000" dirty="0">
                <a:solidFill>
                  <a:schemeClr val="bg2">
                    <a:lumMod val="50000"/>
                  </a:schemeClr>
                </a:solidFill>
              </a:rPr>
              <a:t>4</a:t>
            </a:r>
            <a:endParaRPr lang="en-US" sz="2800" b="1" dirty="0">
              <a:solidFill>
                <a:schemeClr val="bg2">
                  <a:lumMod val="50000"/>
                </a:schemeClr>
              </a:solidFill>
            </a:endParaRPr>
          </a:p>
        </p:txBody>
      </p:sp>
    </p:spTree>
    <p:extLst>
      <p:ext uri="{BB962C8B-B14F-4D97-AF65-F5344CB8AC3E}">
        <p14:creationId xmlns:p14="http://schemas.microsoft.com/office/powerpoint/2010/main" val="2023259853"/>
      </p:ext>
    </p:extLst>
  </p:cSld>
  <p:clrMapOvr>
    <a:masterClrMapping/>
  </p:clrMapOvr>
  <mc:AlternateContent xmlns:mc="http://schemas.openxmlformats.org/markup-compatibility/2006" xmlns:p14="http://schemas.microsoft.com/office/powerpoint/2010/main">
    <mc:Choice Requires="p14">
      <p:transition spd="slow" p14:dur="2000" advTm="714"/>
    </mc:Choice>
    <mc:Fallback xmlns="">
      <p:transition xmlns:p14="http://schemas.microsoft.com/office/powerpoint/2010/main" spd="slow" advTm="714"/>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3027" y="1797353"/>
            <a:ext cx="5340237" cy="3700510"/>
          </a:xfrm>
          <a:prstGeom prst="rect">
            <a:avLst/>
          </a:prstGeom>
          <a:ln w="19050" cap="sq">
            <a:solidFill>
              <a:srgbClr val="000000"/>
            </a:solidFill>
            <a:prstDash val="solid"/>
            <a:miter lim="800000"/>
          </a:ln>
          <a:effectLst/>
        </p:spPr>
      </p:pic>
      <p:sp>
        <p:nvSpPr>
          <p:cNvPr id="8" name="Text Placeholder 2"/>
          <p:cNvSpPr txBox="1">
            <a:spLocks/>
          </p:cNvSpPr>
          <p:nvPr/>
        </p:nvSpPr>
        <p:spPr>
          <a:xfrm>
            <a:off x="1230085" y="518225"/>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a:t>
            </a:r>
            <a:r>
              <a:rPr lang="en-US" dirty="0">
                <a:solidFill>
                  <a:schemeClr val="bg1"/>
                </a:solidFill>
                <a:latin typeface="Century Gothic" panose="020B0502020202020204" pitchFamily="34" charset="0"/>
              </a:rPr>
              <a:t>: Trajectory Analysis</a:t>
            </a:r>
          </a:p>
        </p:txBody>
      </p:sp>
      <p:pic>
        <p:nvPicPr>
          <p:cNvPr id="14" name="Picture 13"/>
          <p:cNvPicPr>
            <a:picLocks noChangeAspect="1"/>
          </p:cNvPicPr>
          <p:nvPr/>
        </p:nvPicPr>
        <p:blipFill>
          <a:blip r:embed="rId4"/>
          <a:stretch>
            <a:fillRect/>
          </a:stretch>
        </p:blipFill>
        <p:spPr>
          <a:xfrm rot="16200000">
            <a:off x="5804384" y="4998462"/>
            <a:ext cx="299913" cy="1695161"/>
          </a:xfrm>
          <a:prstGeom prst="rect">
            <a:avLst/>
          </a:prstGeom>
        </p:spPr>
      </p:pic>
      <p:pic>
        <p:nvPicPr>
          <p:cNvPr id="20" name="Picture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3410" y="1797353"/>
            <a:ext cx="5373115" cy="3694230"/>
          </a:xfrm>
          <a:prstGeom prst="rect">
            <a:avLst/>
          </a:prstGeom>
          <a:ln w="19050" cap="sq">
            <a:solidFill>
              <a:srgbClr val="000000"/>
            </a:solidFill>
            <a:prstDash val="solid"/>
            <a:miter lim="800000"/>
          </a:ln>
          <a:effectLst/>
        </p:spPr>
      </p:pic>
      <p:sp>
        <p:nvSpPr>
          <p:cNvPr id="80" name="TextBox 79"/>
          <p:cNvSpPr txBox="1"/>
          <p:nvPr/>
        </p:nvSpPr>
        <p:spPr>
          <a:xfrm>
            <a:off x="4494925" y="1918481"/>
            <a:ext cx="13716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Petaluma</a:t>
            </a:r>
          </a:p>
        </p:txBody>
      </p:sp>
      <p:sp>
        <p:nvSpPr>
          <p:cNvPr id="83" name="TextBox 82"/>
          <p:cNvSpPr txBox="1"/>
          <p:nvPr/>
        </p:nvSpPr>
        <p:spPr>
          <a:xfrm>
            <a:off x="4537533" y="5917222"/>
            <a:ext cx="113845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1.9 </a:t>
            </a:r>
            <a:r>
              <a:rPr lang="en-US" sz="1200" dirty="0" err="1">
                <a:latin typeface="Arial" panose="020B0604020202020204" pitchFamily="34" charset="0"/>
                <a:cs typeface="Arial" panose="020B0604020202020204" pitchFamily="34" charset="0"/>
              </a:rPr>
              <a:t>ppmv</a:t>
            </a:r>
            <a:r>
              <a:rPr lang="en-US" sz="1200" dirty="0">
                <a:latin typeface="Arial" panose="020B0604020202020204" pitchFamily="34" charset="0"/>
                <a:cs typeface="Arial" panose="020B0604020202020204" pitchFamily="34" charset="0"/>
              </a:rPr>
              <a:t> CH</a:t>
            </a:r>
            <a:r>
              <a:rPr lang="en-US" sz="1200" baseline="-25000" dirty="0">
                <a:latin typeface="Arial" panose="020B0604020202020204" pitchFamily="34" charset="0"/>
                <a:cs typeface="Arial" panose="020B0604020202020204" pitchFamily="34" charset="0"/>
              </a:rPr>
              <a:t>4</a:t>
            </a:r>
            <a:endParaRPr lang="en-US" sz="1200" dirty="0">
              <a:latin typeface="Arial" panose="020B0604020202020204" pitchFamily="34" charset="0"/>
              <a:cs typeface="Arial" panose="020B0604020202020204" pitchFamily="34" charset="0"/>
            </a:endParaRPr>
          </a:p>
        </p:txBody>
      </p:sp>
      <p:sp>
        <p:nvSpPr>
          <p:cNvPr id="84" name="TextBox 83"/>
          <p:cNvSpPr txBox="1"/>
          <p:nvPr/>
        </p:nvSpPr>
        <p:spPr>
          <a:xfrm>
            <a:off x="6373027" y="5956611"/>
            <a:ext cx="113845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2.5 </a:t>
            </a:r>
            <a:r>
              <a:rPr lang="en-US" sz="1200" dirty="0" err="1">
                <a:latin typeface="Arial" panose="020B0604020202020204" pitchFamily="34" charset="0"/>
                <a:cs typeface="Arial" panose="020B0604020202020204" pitchFamily="34" charset="0"/>
              </a:rPr>
              <a:t>ppmv</a:t>
            </a:r>
            <a:r>
              <a:rPr lang="en-US" sz="1200" dirty="0">
                <a:latin typeface="Arial" panose="020B0604020202020204" pitchFamily="34" charset="0"/>
                <a:cs typeface="Arial" panose="020B0604020202020204" pitchFamily="34" charset="0"/>
              </a:rPr>
              <a:t> CH</a:t>
            </a:r>
            <a:r>
              <a:rPr lang="en-US" sz="1200" baseline="-25000" dirty="0">
                <a:latin typeface="Arial" panose="020B0604020202020204" pitchFamily="34" charset="0"/>
                <a:cs typeface="Arial" panose="020B0604020202020204" pitchFamily="34" charset="0"/>
              </a:rPr>
              <a:t>4</a:t>
            </a:r>
            <a:endParaRPr lang="en-US" sz="1200" dirty="0">
              <a:latin typeface="Arial" panose="020B0604020202020204" pitchFamily="34" charset="0"/>
              <a:cs typeface="Arial" panose="020B0604020202020204" pitchFamily="34" charset="0"/>
            </a:endParaRPr>
          </a:p>
        </p:txBody>
      </p:sp>
      <p:sp>
        <p:nvSpPr>
          <p:cNvPr id="33" name="TextBox 32"/>
          <p:cNvSpPr txBox="1"/>
          <p:nvPr/>
        </p:nvSpPr>
        <p:spPr>
          <a:xfrm>
            <a:off x="10357879" y="1918481"/>
            <a:ext cx="13716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Petaluma</a:t>
            </a:r>
          </a:p>
        </p:txBody>
      </p:sp>
    </p:spTree>
    <p:extLst>
      <p:ext uri="{BB962C8B-B14F-4D97-AF65-F5344CB8AC3E}">
        <p14:creationId xmlns:p14="http://schemas.microsoft.com/office/powerpoint/2010/main" val="1024966179"/>
      </p:ext>
    </p:extLst>
  </p:cSld>
  <p:clrMapOvr>
    <a:masterClrMapping/>
  </p:clrMapOvr>
  <mc:AlternateContent xmlns:mc="http://schemas.openxmlformats.org/markup-compatibility/2006" xmlns:p14="http://schemas.microsoft.com/office/powerpoint/2010/main">
    <mc:Choice Requires="p14">
      <p:transition spd="slow" p14:dur="2000" advTm="10770"/>
    </mc:Choice>
    <mc:Fallback xmlns="">
      <p:transition xmlns:p14="http://schemas.microsoft.com/office/powerpoint/2010/main" spd="slow" advTm="1077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230085" y="518225"/>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a:t>
            </a:r>
            <a:r>
              <a:rPr lang="en-US" dirty="0">
                <a:solidFill>
                  <a:schemeClr val="bg1"/>
                </a:solidFill>
                <a:latin typeface="Century Gothic" panose="020B0502020202020204" pitchFamily="34" charset="0"/>
              </a:rPr>
              <a:t>: Trajectory Analysis</a:t>
            </a:r>
          </a:p>
        </p:txBody>
      </p:sp>
      <p:pic>
        <p:nvPicPr>
          <p:cNvPr id="14" name="Picture 13"/>
          <p:cNvPicPr>
            <a:picLocks noChangeAspect="1"/>
          </p:cNvPicPr>
          <p:nvPr/>
        </p:nvPicPr>
        <p:blipFill>
          <a:blip r:embed="rId3"/>
          <a:stretch>
            <a:fillRect/>
          </a:stretch>
        </p:blipFill>
        <p:spPr>
          <a:xfrm rot="16200000">
            <a:off x="5804384" y="4998462"/>
            <a:ext cx="299913" cy="1695161"/>
          </a:xfrm>
          <a:prstGeom prst="rect">
            <a:avLst/>
          </a:prstGeom>
        </p:spPr>
      </p:pic>
      <p:sp>
        <p:nvSpPr>
          <p:cNvPr id="80" name="TextBox 79"/>
          <p:cNvSpPr txBox="1"/>
          <p:nvPr/>
        </p:nvSpPr>
        <p:spPr>
          <a:xfrm>
            <a:off x="4494925" y="1918481"/>
            <a:ext cx="13716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Petaluma</a:t>
            </a:r>
          </a:p>
        </p:txBody>
      </p:sp>
      <p:sp>
        <p:nvSpPr>
          <p:cNvPr id="83" name="TextBox 82"/>
          <p:cNvSpPr txBox="1"/>
          <p:nvPr/>
        </p:nvSpPr>
        <p:spPr>
          <a:xfrm>
            <a:off x="4537533" y="5917222"/>
            <a:ext cx="113845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1.9 </a:t>
            </a:r>
            <a:r>
              <a:rPr lang="en-US" sz="1200" dirty="0" err="1">
                <a:latin typeface="Arial" panose="020B0604020202020204" pitchFamily="34" charset="0"/>
                <a:cs typeface="Arial" panose="020B0604020202020204" pitchFamily="34" charset="0"/>
              </a:rPr>
              <a:t>ppmv</a:t>
            </a:r>
            <a:r>
              <a:rPr lang="en-US" sz="1200" dirty="0">
                <a:latin typeface="Arial" panose="020B0604020202020204" pitchFamily="34" charset="0"/>
                <a:cs typeface="Arial" panose="020B0604020202020204" pitchFamily="34" charset="0"/>
              </a:rPr>
              <a:t> CH</a:t>
            </a:r>
            <a:r>
              <a:rPr lang="en-US" sz="1200" baseline="-25000" dirty="0">
                <a:latin typeface="Arial" panose="020B0604020202020204" pitchFamily="34" charset="0"/>
                <a:cs typeface="Arial" panose="020B0604020202020204" pitchFamily="34" charset="0"/>
              </a:rPr>
              <a:t>4</a:t>
            </a:r>
            <a:endParaRPr lang="en-US" sz="1200" dirty="0">
              <a:latin typeface="Arial" panose="020B0604020202020204" pitchFamily="34" charset="0"/>
              <a:cs typeface="Arial" panose="020B0604020202020204" pitchFamily="34" charset="0"/>
            </a:endParaRPr>
          </a:p>
        </p:txBody>
      </p:sp>
      <p:sp>
        <p:nvSpPr>
          <p:cNvPr id="84" name="TextBox 83"/>
          <p:cNvSpPr txBox="1"/>
          <p:nvPr/>
        </p:nvSpPr>
        <p:spPr>
          <a:xfrm>
            <a:off x="6373027" y="5956611"/>
            <a:ext cx="113845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2.5 </a:t>
            </a:r>
            <a:r>
              <a:rPr lang="en-US" sz="1200" dirty="0" err="1">
                <a:latin typeface="Arial" panose="020B0604020202020204" pitchFamily="34" charset="0"/>
                <a:cs typeface="Arial" panose="020B0604020202020204" pitchFamily="34" charset="0"/>
              </a:rPr>
              <a:t>ppmv</a:t>
            </a:r>
            <a:r>
              <a:rPr lang="en-US" sz="1200" dirty="0">
                <a:latin typeface="Arial" panose="020B0604020202020204" pitchFamily="34" charset="0"/>
                <a:cs typeface="Arial" panose="020B0604020202020204" pitchFamily="34" charset="0"/>
              </a:rPr>
              <a:t> CH</a:t>
            </a:r>
            <a:r>
              <a:rPr lang="en-US" sz="1200" baseline="-25000" dirty="0">
                <a:latin typeface="Arial" panose="020B0604020202020204" pitchFamily="34" charset="0"/>
                <a:cs typeface="Arial" panose="020B0604020202020204" pitchFamily="34" charset="0"/>
              </a:rPr>
              <a:t>4</a:t>
            </a:r>
            <a:endParaRPr lang="en-US" sz="1200" dirty="0">
              <a:latin typeface="Arial" panose="020B0604020202020204" pitchFamily="34" charset="0"/>
              <a:cs typeface="Arial" panose="020B0604020202020204" pitchFamily="34" charset="0"/>
            </a:endParaRPr>
          </a:p>
        </p:txBody>
      </p:sp>
      <p:sp>
        <p:nvSpPr>
          <p:cNvPr id="33" name="TextBox 32"/>
          <p:cNvSpPr txBox="1"/>
          <p:nvPr/>
        </p:nvSpPr>
        <p:spPr>
          <a:xfrm>
            <a:off x="10357879" y="1918481"/>
            <a:ext cx="13716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Petaluma</a:t>
            </a: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16995" y="1785955"/>
            <a:ext cx="5366674" cy="3696323"/>
          </a:xfrm>
          <a:prstGeom prst="rect">
            <a:avLst/>
          </a:prstGeom>
          <a:ln w="19050">
            <a:solidFill>
              <a:schemeClr val="tx1"/>
            </a:solidFill>
          </a:ln>
          <a:effectLst/>
        </p:spPr>
      </p:pic>
      <p:sp>
        <p:nvSpPr>
          <p:cNvPr id="11" name="TextBox 10"/>
          <p:cNvSpPr txBox="1"/>
          <p:nvPr/>
        </p:nvSpPr>
        <p:spPr>
          <a:xfrm>
            <a:off x="9683717" y="1905872"/>
            <a:ext cx="187868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Mountain View</a:t>
            </a:r>
          </a:p>
        </p:txBody>
      </p:sp>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7900" y="1793214"/>
            <a:ext cx="5321192" cy="3682947"/>
          </a:xfrm>
          <a:prstGeom prst="rect">
            <a:avLst/>
          </a:prstGeom>
          <a:ln w="19050" cap="sq">
            <a:solidFill>
              <a:srgbClr val="000000"/>
            </a:solidFill>
            <a:prstDash val="solid"/>
            <a:miter lim="800000"/>
          </a:ln>
          <a:effectLst/>
        </p:spPr>
      </p:pic>
      <p:sp>
        <p:nvSpPr>
          <p:cNvPr id="13" name="TextBox 12"/>
          <p:cNvSpPr txBox="1"/>
          <p:nvPr/>
        </p:nvSpPr>
        <p:spPr>
          <a:xfrm>
            <a:off x="3654776" y="1851844"/>
            <a:ext cx="202766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San Pablo Bay</a:t>
            </a:r>
          </a:p>
        </p:txBody>
      </p:sp>
    </p:spTree>
    <p:extLst>
      <p:ext uri="{BB962C8B-B14F-4D97-AF65-F5344CB8AC3E}">
        <p14:creationId xmlns:p14="http://schemas.microsoft.com/office/powerpoint/2010/main" val="3969900944"/>
      </p:ext>
    </p:extLst>
  </p:cSld>
  <p:clrMapOvr>
    <a:masterClrMapping/>
  </p:clrMapOvr>
  <mc:AlternateContent xmlns:mc="http://schemas.openxmlformats.org/markup-compatibility/2006" xmlns:p14="http://schemas.microsoft.com/office/powerpoint/2010/main">
    <mc:Choice Requires="p14">
      <p:transition spd="slow" p14:dur="2000" advTm="56282"/>
    </mc:Choice>
    <mc:Fallback xmlns="">
      <p:transition xmlns:p14="http://schemas.microsoft.com/office/powerpoint/2010/main" spd="slow" advTm="56282"/>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Objectives</a:t>
            </a:r>
            <a:endParaRPr lang="en-US" dirty="0">
              <a:solidFill>
                <a:schemeClr val="bg1"/>
              </a:solidFill>
              <a:latin typeface="Century Gothic" panose="020B0502020202020204" pitchFamily="34" charset="0"/>
            </a:endParaRPr>
          </a:p>
        </p:txBody>
      </p:sp>
      <p:sp>
        <p:nvSpPr>
          <p:cNvPr id="16" name="Text Placeholder 1"/>
          <p:cNvSpPr>
            <a:spLocks noGrp="1"/>
          </p:cNvSpPr>
          <p:nvPr>
            <p:ph type="body" sz="quarter" idx="4294967295"/>
          </p:nvPr>
        </p:nvSpPr>
        <p:spPr>
          <a:xfrm>
            <a:off x="2440607" y="1540589"/>
            <a:ext cx="9425668" cy="1301319"/>
          </a:xfrm>
          <a:prstGeom prst="rect">
            <a:avLst/>
          </a:prstGeom>
        </p:spPr>
        <p:txBody>
          <a:bodyPr>
            <a:noAutofit/>
          </a:bodyPr>
          <a:lstStyle/>
          <a:p>
            <a:pPr marL="0" indent="0">
              <a:buClr>
                <a:srgbClr val="C84F04"/>
              </a:buClr>
              <a:buNone/>
            </a:pPr>
            <a:r>
              <a:rPr lang="en-US" dirty="0">
                <a:solidFill>
                  <a:srgbClr val="D0CECE"/>
                </a:solidFill>
                <a:latin typeface="+mj-lt"/>
              </a:rPr>
              <a:t>Develop a </a:t>
            </a:r>
            <a:r>
              <a:rPr lang="en-US" dirty="0">
                <a:solidFill>
                  <a:srgbClr val="D0CECE"/>
                </a:solidFill>
                <a:latin typeface="+mj-lt"/>
                <a:ea typeface="Garamond"/>
                <a:cs typeface="Garamond"/>
                <a:sym typeface="Garamond"/>
              </a:rPr>
              <a:t>comprehensive </a:t>
            </a:r>
            <a:r>
              <a:rPr lang="en-US" b="1" dirty="0">
                <a:solidFill>
                  <a:srgbClr val="D0CECE"/>
                </a:solidFill>
                <a:latin typeface="+mj-lt"/>
                <a:ea typeface="Garamond"/>
                <a:cs typeface="Garamond"/>
                <a:sym typeface="Garamond"/>
              </a:rPr>
              <a:t>spatially-resolved </a:t>
            </a:r>
            <a:r>
              <a:rPr lang="en-US" b="1" dirty="0">
                <a:solidFill>
                  <a:srgbClr val="D0CECE"/>
                </a:solidFill>
                <a:latin typeface="+mj-lt"/>
              </a:rPr>
              <a:t>CH</a:t>
            </a:r>
            <a:r>
              <a:rPr lang="en-US" b="1" baseline="-25000" dirty="0">
                <a:solidFill>
                  <a:srgbClr val="D0CECE"/>
                </a:solidFill>
                <a:latin typeface="+mj-lt"/>
              </a:rPr>
              <a:t>4 </a:t>
            </a:r>
            <a:r>
              <a:rPr lang="en-US" b="1" dirty="0">
                <a:solidFill>
                  <a:srgbClr val="D0CECE"/>
                </a:solidFill>
                <a:latin typeface="+mj-lt"/>
                <a:sym typeface="Garamond"/>
              </a:rPr>
              <a:t> map</a:t>
            </a:r>
            <a:r>
              <a:rPr lang="en-US" dirty="0">
                <a:solidFill>
                  <a:srgbClr val="D0CECE"/>
                </a:solidFill>
                <a:latin typeface="+mj-lt"/>
                <a:sym typeface="Garamond"/>
              </a:rPr>
              <a:t> for the San Francisco Bay Area using NASA AJAX data</a:t>
            </a:r>
          </a:p>
          <a:p>
            <a:pPr marL="0" indent="0">
              <a:buClr>
                <a:srgbClr val="C84F04"/>
              </a:buClr>
              <a:buNone/>
            </a:pPr>
            <a:endParaRPr lang="en-US" dirty="0">
              <a:solidFill>
                <a:srgbClr val="D0CECE"/>
              </a:solidFill>
              <a:latin typeface="+mj-lt"/>
              <a:sym typeface="Garamond"/>
            </a:endParaRPr>
          </a:p>
        </p:txBody>
      </p:sp>
      <p:sp>
        <p:nvSpPr>
          <p:cNvPr id="4" name="Oval 3"/>
          <p:cNvSpPr/>
          <p:nvPr/>
        </p:nvSpPr>
        <p:spPr>
          <a:xfrm>
            <a:off x="436086" y="1352877"/>
            <a:ext cx="1820032" cy="1725005"/>
          </a:xfrm>
          <a:prstGeom prst="ellipse">
            <a:avLst/>
          </a:pr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CH</a:t>
            </a:r>
            <a:r>
              <a:rPr lang="en-US" sz="2000" baseline="-25000" dirty="0"/>
              <a:t>4</a:t>
            </a:r>
            <a:r>
              <a:rPr lang="en-US" sz="2000" dirty="0"/>
              <a:t> Hotspot Map</a:t>
            </a:r>
          </a:p>
        </p:txBody>
      </p:sp>
      <p:sp>
        <p:nvSpPr>
          <p:cNvPr id="6" name="Oval 5"/>
          <p:cNvSpPr/>
          <p:nvPr/>
        </p:nvSpPr>
        <p:spPr>
          <a:xfrm>
            <a:off x="354971" y="3174827"/>
            <a:ext cx="1990793" cy="1767930"/>
          </a:xfrm>
          <a:prstGeom prst="ellipse">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CH</a:t>
            </a:r>
            <a:r>
              <a:rPr lang="en-US" sz="2000" baseline="-25000" dirty="0"/>
              <a:t>4</a:t>
            </a:r>
            <a:endParaRPr lang="en-US" sz="2000" dirty="0"/>
          </a:p>
          <a:p>
            <a:pPr algn="ctr"/>
            <a:r>
              <a:rPr lang="en-US" sz="2000" dirty="0"/>
              <a:t>Trajectory Analysis </a:t>
            </a:r>
          </a:p>
        </p:txBody>
      </p:sp>
      <p:sp>
        <p:nvSpPr>
          <p:cNvPr id="7" name="Rounded Rectangle 9"/>
          <p:cNvSpPr/>
          <p:nvPr/>
        </p:nvSpPr>
        <p:spPr>
          <a:xfrm>
            <a:off x="258389" y="5221919"/>
            <a:ext cx="2085635" cy="86207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CH</a:t>
            </a:r>
            <a:r>
              <a:rPr lang="en-US" sz="2000" baseline="-25000" dirty="0"/>
              <a:t>4</a:t>
            </a:r>
            <a:r>
              <a:rPr lang="en-US" sz="2000" dirty="0"/>
              <a:t> time series for location</a:t>
            </a:r>
          </a:p>
        </p:txBody>
      </p:sp>
      <p:sp>
        <p:nvSpPr>
          <p:cNvPr id="2" name="Rectangle 1"/>
          <p:cNvSpPr/>
          <p:nvPr/>
        </p:nvSpPr>
        <p:spPr>
          <a:xfrm>
            <a:off x="2440608" y="3073036"/>
            <a:ext cx="9425667" cy="1815882"/>
          </a:xfrm>
          <a:prstGeom prst="rect">
            <a:avLst/>
          </a:prstGeom>
        </p:spPr>
        <p:txBody>
          <a:bodyPr wrap="square">
            <a:spAutoFit/>
          </a:bodyPr>
          <a:lstStyle/>
          <a:p>
            <a:pPr>
              <a:buClr>
                <a:srgbClr val="C84F04"/>
              </a:buClr>
            </a:pPr>
            <a:r>
              <a:rPr lang="en-US" sz="2800" dirty="0">
                <a:solidFill>
                  <a:srgbClr val="D0CECE"/>
                </a:solidFill>
                <a:latin typeface="+mj-lt"/>
                <a:sym typeface="Garamond"/>
              </a:rPr>
              <a:t>Locate and </a:t>
            </a:r>
            <a:r>
              <a:rPr lang="en-US" sz="2800" b="1" dirty="0">
                <a:solidFill>
                  <a:srgbClr val="D0CECE"/>
                </a:solidFill>
                <a:latin typeface="+mj-lt"/>
                <a:sym typeface="Garamond"/>
              </a:rPr>
              <a:t>investigate </a:t>
            </a:r>
            <a:r>
              <a:rPr lang="en-US" sz="2800" b="1" dirty="0">
                <a:solidFill>
                  <a:srgbClr val="D0CECE"/>
                </a:solidFill>
                <a:latin typeface="+mj-lt"/>
              </a:rPr>
              <a:t>CH</a:t>
            </a:r>
            <a:r>
              <a:rPr lang="en-US" sz="2800" b="1" baseline="-25000" dirty="0">
                <a:solidFill>
                  <a:srgbClr val="D0CECE"/>
                </a:solidFill>
                <a:latin typeface="+mj-lt"/>
              </a:rPr>
              <a:t>4 </a:t>
            </a:r>
            <a:r>
              <a:rPr lang="en-US" sz="2800" b="1" dirty="0">
                <a:solidFill>
                  <a:srgbClr val="D0CECE"/>
                </a:solidFill>
                <a:latin typeface="+mj-lt"/>
                <a:sym typeface="Garamond"/>
              </a:rPr>
              <a:t> “hotspots” </a:t>
            </a:r>
            <a:r>
              <a:rPr lang="en-US" sz="2800" dirty="0">
                <a:solidFill>
                  <a:srgbClr val="D0CECE"/>
                </a:solidFill>
                <a:latin typeface="+mj-lt"/>
                <a:sym typeface="Garamond"/>
              </a:rPr>
              <a:t>using anomalies detected by AJAX to pinpoint specific sites for further monitoring via </a:t>
            </a:r>
            <a:r>
              <a:rPr lang="en-US" sz="2800" dirty="0">
                <a:solidFill>
                  <a:srgbClr val="D0CECE"/>
                </a:solidFill>
                <a:latin typeface="+mj-lt"/>
              </a:rPr>
              <a:t>upcoming BAAQMD Mobile GHG Measurement Network</a:t>
            </a:r>
          </a:p>
        </p:txBody>
      </p:sp>
      <p:sp>
        <p:nvSpPr>
          <p:cNvPr id="9" name="Text Placeholder 1"/>
          <p:cNvSpPr>
            <a:spLocks noGrp="1"/>
          </p:cNvSpPr>
          <p:nvPr>
            <p:ph type="body" sz="quarter" idx="4294967295"/>
          </p:nvPr>
        </p:nvSpPr>
        <p:spPr>
          <a:xfrm>
            <a:off x="2470489" y="5280093"/>
            <a:ext cx="9425668" cy="1301319"/>
          </a:xfrm>
          <a:prstGeom prst="rect">
            <a:avLst/>
          </a:prstGeom>
        </p:spPr>
        <p:txBody>
          <a:bodyPr>
            <a:noAutofit/>
          </a:bodyPr>
          <a:lstStyle/>
          <a:p>
            <a:pPr marL="0" indent="0">
              <a:buClr>
                <a:srgbClr val="C84F04"/>
              </a:buClr>
              <a:buNone/>
            </a:pPr>
            <a:r>
              <a:rPr lang="en-US" dirty="0">
                <a:solidFill>
                  <a:schemeClr val="bg2">
                    <a:lumMod val="50000"/>
                  </a:schemeClr>
                </a:solidFill>
                <a:latin typeface="+mj-lt"/>
              </a:rPr>
              <a:t>Evaluate local changes in </a:t>
            </a:r>
            <a:r>
              <a:rPr lang="en-US" dirty="0">
                <a:solidFill>
                  <a:schemeClr val="bg2">
                    <a:lumMod val="50000"/>
                  </a:schemeClr>
                </a:solidFill>
              </a:rPr>
              <a:t>CH</a:t>
            </a:r>
            <a:r>
              <a:rPr lang="en-US" baseline="-25000" dirty="0">
                <a:solidFill>
                  <a:schemeClr val="bg2">
                    <a:lumMod val="50000"/>
                  </a:schemeClr>
                </a:solidFill>
              </a:rPr>
              <a:t>4</a:t>
            </a:r>
            <a:r>
              <a:rPr lang="en-US" dirty="0">
                <a:solidFill>
                  <a:schemeClr val="bg2">
                    <a:lumMod val="50000"/>
                  </a:schemeClr>
                </a:solidFill>
              </a:rPr>
              <a:t> based on </a:t>
            </a:r>
            <a:r>
              <a:rPr lang="en-US" b="1" dirty="0">
                <a:solidFill>
                  <a:schemeClr val="bg2">
                    <a:lumMod val="50000"/>
                  </a:schemeClr>
                </a:solidFill>
              </a:rPr>
              <a:t>time-series </a:t>
            </a:r>
            <a:r>
              <a:rPr lang="en-US" dirty="0">
                <a:solidFill>
                  <a:schemeClr val="bg2">
                    <a:lumMod val="50000"/>
                  </a:schemeClr>
                </a:solidFill>
              </a:rPr>
              <a:t>data</a:t>
            </a:r>
            <a:endParaRPr lang="en-US" dirty="0">
              <a:solidFill>
                <a:schemeClr val="bg2">
                  <a:lumMod val="50000"/>
                </a:schemeClr>
              </a:solidFill>
              <a:latin typeface="+mj-lt"/>
              <a:sym typeface="Garamond"/>
            </a:endParaRPr>
          </a:p>
          <a:p>
            <a:pPr marL="0" indent="0">
              <a:buClr>
                <a:srgbClr val="C84F04"/>
              </a:buClr>
              <a:buNone/>
            </a:pPr>
            <a:endParaRPr lang="en-US" dirty="0">
              <a:solidFill>
                <a:schemeClr val="bg2">
                  <a:lumMod val="50000"/>
                </a:schemeClr>
              </a:solidFill>
              <a:latin typeface="+mj-lt"/>
              <a:sym typeface="Garamond"/>
            </a:endParaRPr>
          </a:p>
        </p:txBody>
      </p:sp>
    </p:spTree>
    <p:extLst>
      <p:ext uri="{BB962C8B-B14F-4D97-AF65-F5344CB8AC3E}">
        <p14:creationId xmlns:p14="http://schemas.microsoft.com/office/powerpoint/2010/main" val="34229627"/>
      </p:ext>
    </p:extLst>
  </p:cSld>
  <p:clrMapOvr>
    <a:masterClrMapping/>
  </p:clrMapOvr>
  <mc:AlternateContent xmlns:mc="http://schemas.openxmlformats.org/markup-compatibility/2006" xmlns:p14="http://schemas.microsoft.com/office/powerpoint/2010/main">
    <mc:Choice Requires="p14">
      <p:transition spd="slow" p14:dur="2000" advTm="28837"/>
    </mc:Choice>
    <mc:Fallback xmlns="">
      <p:transition xmlns:p14="http://schemas.microsoft.com/office/powerpoint/2010/main" spd="slow" advTm="28837"/>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Methods: </a:t>
            </a:r>
            <a:r>
              <a:rPr lang="en-US" dirty="0">
                <a:solidFill>
                  <a:schemeClr val="bg1"/>
                </a:solidFill>
              </a:rPr>
              <a:t>CH</a:t>
            </a:r>
            <a:r>
              <a:rPr lang="en-US" baseline="-25000" dirty="0">
                <a:solidFill>
                  <a:schemeClr val="bg1"/>
                </a:solidFill>
              </a:rPr>
              <a:t>4</a:t>
            </a:r>
            <a:r>
              <a:rPr lang="en-US" dirty="0">
                <a:solidFill>
                  <a:schemeClr val="bg1"/>
                </a:solidFill>
              </a:rPr>
              <a:t> Time Series</a:t>
            </a:r>
            <a:endParaRPr lang="en-US" dirty="0">
              <a:solidFill>
                <a:schemeClr val="bg1"/>
              </a:solidFill>
              <a:latin typeface="Century Gothic" panose="020B0502020202020204" pitchFamily="34" charset="0"/>
            </a:endParaRP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6800" y="2985570"/>
            <a:ext cx="3186964" cy="3350645"/>
          </a:xfrm>
          <a:prstGeom prst="rect">
            <a:avLst/>
          </a:prstGeom>
          <a:ln w="6350" cap="sq">
            <a:solidFill>
              <a:srgbClr val="000000"/>
            </a:solidFill>
            <a:prstDash val="solid"/>
            <a:miter lim="800000"/>
          </a:ln>
          <a:effectLst/>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5052" y="1413459"/>
            <a:ext cx="3501742" cy="3419154"/>
          </a:xfrm>
          <a:prstGeom prst="rect">
            <a:avLst/>
          </a:prstGeom>
          <a:solidFill>
            <a:srgbClr val="000000">
              <a:shade val="95000"/>
            </a:srgbClr>
          </a:solidFill>
          <a:ln w="3175" cap="sq">
            <a:solidFill>
              <a:srgbClr val="000000"/>
            </a:solidFill>
            <a:miter lim="800000"/>
          </a:ln>
          <a:effectLst/>
        </p:spPr>
      </p:pic>
      <p:cxnSp>
        <p:nvCxnSpPr>
          <p:cNvPr id="11" name="Straight Connector 10"/>
          <p:cNvCxnSpPr/>
          <p:nvPr/>
        </p:nvCxnSpPr>
        <p:spPr>
          <a:xfrm flipV="1">
            <a:off x="3238959" y="1413459"/>
            <a:ext cx="1394007" cy="444607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3443581" y="4832613"/>
            <a:ext cx="4733213" cy="1272213"/>
          </a:xfrm>
          <a:prstGeom prst="line">
            <a:avLst/>
          </a:prstGeom>
        </p:spPr>
        <p:style>
          <a:lnRef idx="1">
            <a:schemeClr val="dk1"/>
          </a:lnRef>
          <a:fillRef idx="0">
            <a:schemeClr val="dk1"/>
          </a:fillRef>
          <a:effectRef idx="0">
            <a:schemeClr val="dk1"/>
          </a:effectRef>
          <a:fontRef idx="minor">
            <a:schemeClr val="tx1"/>
          </a:fontRef>
        </p:style>
      </p:cxnSp>
      <p:sp>
        <p:nvSpPr>
          <p:cNvPr id="25" name="Oval 24"/>
          <p:cNvSpPr/>
          <p:nvPr/>
        </p:nvSpPr>
        <p:spPr>
          <a:xfrm>
            <a:off x="9630882" y="1575412"/>
            <a:ext cx="1870728" cy="1637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t>CH</a:t>
            </a:r>
            <a:r>
              <a:rPr lang="en-US" sz="2400" b="1" baseline="-25000" dirty="0"/>
              <a:t>4</a:t>
            </a:r>
            <a:r>
              <a:rPr lang="en-US" sz="2400" b="1" dirty="0"/>
              <a:t> Hotspot Map</a:t>
            </a:r>
          </a:p>
        </p:txBody>
      </p:sp>
      <p:sp>
        <p:nvSpPr>
          <p:cNvPr id="26" name="Right Arrow 13"/>
          <p:cNvSpPr/>
          <p:nvPr/>
        </p:nvSpPr>
        <p:spPr>
          <a:xfrm rot="5400000">
            <a:off x="10290714" y="3129408"/>
            <a:ext cx="526891" cy="87639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p:cNvSpPr/>
          <p:nvPr/>
        </p:nvSpPr>
        <p:spPr>
          <a:xfrm>
            <a:off x="9306427" y="3922072"/>
            <a:ext cx="2495463" cy="862074"/>
          </a:xfrm>
          <a:prstGeom prst="round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Select high-density flight area over Ames</a:t>
            </a:r>
          </a:p>
        </p:txBody>
      </p:sp>
      <p:sp>
        <p:nvSpPr>
          <p:cNvPr id="28" name="Right Arrow 13"/>
          <p:cNvSpPr/>
          <p:nvPr/>
        </p:nvSpPr>
        <p:spPr>
          <a:xfrm rot="5400000">
            <a:off x="10368684" y="4700412"/>
            <a:ext cx="526891" cy="87639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9"/>
          <p:cNvSpPr/>
          <p:nvPr/>
        </p:nvSpPr>
        <p:spPr>
          <a:xfrm>
            <a:off x="9384397" y="5493076"/>
            <a:ext cx="2495463" cy="86207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CH</a:t>
            </a:r>
            <a:r>
              <a:rPr lang="en-US" sz="2000" baseline="-25000" dirty="0"/>
              <a:t>4</a:t>
            </a:r>
            <a:r>
              <a:rPr lang="en-US" sz="2000" dirty="0"/>
              <a:t> time series for location</a:t>
            </a:r>
          </a:p>
        </p:txBody>
      </p:sp>
    </p:spTree>
    <p:extLst>
      <p:ext uri="{BB962C8B-B14F-4D97-AF65-F5344CB8AC3E}">
        <p14:creationId xmlns:p14="http://schemas.microsoft.com/office/powerpoint/2010/main" val="508977769"/>
      </p:ext>
    </p:extLst>
  </p:cSld>
  <p:clrMapOvr>
    <a:masterClrMapping/>
  </p:clrMapOvr>
  <mc:AlternateContent xmlns:mc="http://schemas.openxmlformats.org/markup-compatibility/2006" xmlns:p14="http://schemas.microsoft.com/office/powerpoint/2010/main">
    <mc:Choice Requires="p14">
      <p:transition spd="slow" p14:dur="2000" advTm="6613"/>
    </mc:Choice>
    <mc:Fallback xmlns="">
      <p:transition xmlns:p14="http://schemas.microsoft.com/office/powerpoint/2010/main" spd="slow" advTm="6613"/>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Results: </a:t>
            </a:r>
            <a:r>
              <a:rPr lang="en-US" dirty="0">
                <a:solidFill>
                  <a:schemeClr val="bg1"/>
                </a:solidFill>
              </a:rPr>
              <a:t>CH</a:t>
            </a:r>
            <a:r>
              <a:rPr lang="en-US" baseline="-25000" dirty="0">
                <a:solidFill>
                  <a:schemeClr val="bg1"/>
                </a:solidFill>
              </a:rPr>
              <a:t>4</a:t>
            </a:r>
            <a:r>
              <a:rPr lang="en-US" dirty="0">
                <a:solidFill>
                  <a:schemeClr val="bg1"/>
                </a:solidFill>
              </a:rPr>
              <a:t> Time Series</a:t>
            </a:r>
            <a:endParaRPr lang="en-US" dirty="0">
              <a:solidFill>
                <a:schemeClr val="bg1"/>
              </a:solidFill>
              <a:latin typeface="Century Gothic" panose="020B0502020202020204" pitchFamily="34" charset="0"/>
            </a:endParaRPr>
          </a:p>
        </p:txBody>
      </p:sp>
      <p:sp>
        <p:nvSpPr>
          <p:cNvPr id="10" name="Right Arrow 13"/>
          <p:cNvSpPr/>
          <p:nvPr/>
        </p:nvSpPr>
        <p:spPr>
          <a:xfrm rot="5400000">
            <a:off x="10290714" y="3129408"/>
            <a:ext cx="526891" cy="87639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p:cNvSpPr/>
          <p:nvPr/>
        </p:nvSpPr>
        <p:spPr>
          <a:xfrm>
            <a:off x="9306427" y="3922072"/>
            <a:ext cx="2495463" cy="862074"/>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Select high-density flight area over Ames</a:t>
            </a:r>
          </a:p>
        </p:txBody>
      </p:sp>
      <p:sp>
        <p:nvSpPr>
          <p:cNvPr id="12" name="Right Arrow 13"/>
          <p:cNvSpPr/>
          <p:nvPr/>
        </p:nvSpPr>
        <p:spPr>
          <a:xfrm rot="5400000">
            <a:off x="10368684" y="4700412"/>
            <a:ext cx="526891" cy="87639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p:cNvSpPr/>
          <p:nvPr/>
        </p:nvSpPr>
        <p:spPr>
          <a:xfrm>
            <a:off x="9384397" y="5493076"/>
            <a:ext cx="2495463" cy="862074"/>
          </a:xfrm>
          <a:prstGeom prst="round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CH</a:t>
            </a:r>
            <a:r>
              <a:rPr lang="en-US" sz="2000" baseline="-25000" dirty="0"/>
              <a:t>4</a:t>
            </a:r>
            <a:r>
              <a:rPr lang="en-US" sz="2000" dirty="0"/>
              <a:t> time series for location</a:t>
            </a:r>
          </a:p>
        </p:txBody>
      </p:sp>
      <p:sp>
        <p:nvSpPr>
          <p:cNvPr id="14" name="Oval 13"/>
          <p:cNvSpPr/>
          <p:nvPr/>
        </p:nvSpPr>
        <p:spPr>
          <a:xfrm>
            <a:off x="9630882" y="1575412"/>
            <a:ext cx="1870728" cy="1637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t>CH</a:t>
            </a:r>
            <a:r>
              <a:rPr lang="en-US" sz="2400" b="1" baseline="-25000" dirty="0"/>
              <a:t>4</a:t>
            </a:r>
            <a:r>
              <a:rPr lang="en-US" sz="2400" b="1" dirty="0"/>
              <a:t> Hotspot Map</a:t>
            </a:r>
          </a:p>
        </p:txBody>
      </p:sp>
      <p:pic>
        <p:nvPicPr>
          <p:cNvPr id="3" name="Picture 2"/>
          <p:cNvPicPr>
            <a:picLocks noChangeAspect="1"/>
          </p:cNvPicPr>
          <p:nvPr/>
        </p:nvPicPr>
        <p:blipFill>
          <a:blip r:embed="rId3"/>
          <a:stretch>
            <a:fillRect/>
          </a:stretch>
        </p:blipFill>
        <p:spPr>
          <a:xfrm>
            <a:off x="295339" y="1717362"/>
            <a:ext cx="8594391" cy="4440992"/>
          </a:xfrm>
          <a:prstGeom prst="rect">
            <a:avLst/>
          </a:prstGeom>
        </p:spPr>
      </p:pic>
    </p:spTree>
    <p:extLst>
      <p:ext uri="{BB962C8B-B14F-4D97-AF65-F5344CB8AC3E}">
        <p14:creationId xmlns:p14="http://schemas.microsoft.com/office/powerpoint/2010/main" val="2992596921"/>
      </p:ext>
    </p:extLst>
  </p:cSld>
  <p:clrMapOvr>
    <a:masterClrMapping/>
  </p:clrMapOvr>
  <mc:AlternateContent xmlns:mc="http://schemas.openxmlformats.org/markup-compatibility/2006" xmlns:p14="http://schemas.microsoft.com/office/powerpoint/2010/main">
    <mc:Choice Requires="p14">
      <p:transition spd="slow" p14:dur="2000" advTm="10515"/>
    </mc:Choice>
    <mc:Fallback xmlns="">
      <p:transition xmlns:p14="http://schemas.microsoft.com/office/powerpoint/2010/main" spd="slow" advTm="10515"/>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Results: </a:t>
            </a:r>
            <a:r>
              <a:rPr lang="en-US" dirty="0">
                <a:solidFill>
                  <a:schemeClr val="bg1"/>
                </a:solidFill>
              </a:rPr>
              <a:t>CH</a:t>
            </a:r>
            <a:r>
              <a:rPr lang="en-US" baseline="-25000" dirty="0">
                <a:solidFill>
                  <a:schemeClr val="bg1"/>
                </a:solidFill>
              </a:rPr>
              <a:t>4</a:t>
            </a:r>
            <a:r>
              <a:rPr lang="en-US" dirty="0">
                <a:solidFill>
                  <a:schemeClr val="bg1"/>
                </a:solidFill>
              </a:rPr>
              <a:t> Time Series</a:t>
            </a:r>
            <a:endParaRPr lang="en-US"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118135" y="1432451"/>
            <a:ext cx="8845430" cy="3071862"/>
          </a:xfrm>
          <a:prstGeom prst="rect">
            <a:avLst/>
          </a:prstGeom>
        </p:spPr>
      </p:pic>
      <p:pic>
        <p:nvPicPr>
          <p:cNvPr id="5" name="Picture 4"/>
          <p:cNvPicPr>
            <a:picLocks noChangeAspect="1"/>
          </p:cNvPicPr>
          <p:nvPr/>
        </p:nvPicPr>
        <p:blipFill>
          <a:blip r:embed="rId4"/>
          <a:stretch>
            <a:fillRect/>
          </a:stretch>
        </p:blipFill>
        <p:spPr>
          <a:xfrm>
            <a:off x="73835" y="3771440"/>
            <a:ext cx="8815896" cy="3012720"/>
          </a:xfrm>
          <a:prstGeom prst="rect">
            <a:avLst/>
          </a:prstGeom>
        </p:spPr>
      </p:pic>
      <p:sp>
        <p:nvSpPr>
          <p:cNvPr id="6" name="TextBox 5"/>
          <p:cNvSpPr txBox="1"/>
          <p:nvPr/>
        </p:nvSpPr>
        <p:spPr>
          <a:xfrm>
            <a:off x="671263" y="1434296"/>
            <a:ext cx="2717127" cy="369332"/>
          </a:xfrm>
          <a:prstGeom prst="rect">
            <a:avLst/>
          </a:prstGeom>
          <a:noFill/>
        </p:spPr>
        <p:txBody>
          <a:bodyPr wrap="square" rtlCol="0">
            <a:spAutoFit/>
          </a:bodyPr>
          <a:lstStyle/>
          <a:p>
            <a:r>
              <a:rPr lang="en-US" dirty="0">
                <a:latin typeface="Arial"/>
                <a:cs typeface="Arial"/>
              </a:rPr>
              <a:t>Patterson Pass</a:t>
            </a:r>
          </a:p>
        </p:txBody>
      </p:sp>
      <p:sp>
        <p:nvSpPr>
          <p:cNvPr id="15" name="TextBox 14"/>
          <p:cNvSpPr txBox="1"/>
          <p:nvPr/>
        </p:nvSpPr>
        <p:spPr>
          <a:xfrm>
            <a:off x="668684" y="3930364"/>
            <a:ext cx="2717127" cy="369332"/>
          </a:xfrm>
          <a:prstGeom prst="rect">
            <a:avLst/>
          </a:prstGeom>
          <a:noFill/>
        </p:spPr>
        <p:txBody>
          <a:bodyPr wrap="square" rtlCol="0">
            <a:spAutoFit/>
          </a:bodyPr>
          <a:lstStyle/>
          <a:p>
            <a:r>
              <a:rPr lang="en-US" dirty="0">
                <a:latin typeface="Arial"/>
                <a:cs typeface="Arial"/>
              </a:rPr>
              <a:t>San Martin</a:t>
            </a:r>
          </a:p>
        </p:txBody>
      </p:sp>
      <p:sp>
        <p:nvSpPr>
          <p:cNvPr id="9" name="Rectangle 8"/>
          <p:cNvSpPr/>
          <p:nvPr/>
        </p:nvSpPr>
        <p:spPr>
          <a:xfrm>
            <a:off x="6629604" y="1470494"/>
            <a:ext cx="1756146" cy="650177"/>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781799" y="4788921"/>
            <a:ext cx="917984" cy="261610"/>
          </a:xfrm>
          <a:prstGeom prst="rect">
            <a:avLst/>
          </a:prstGeom>
          <a:solidFill>
            <a:schemeClr val="bg1"/>
          </a:solidFill>
        </p:spPr>
        <p:txBody>
          <a:bodyPr wrap="square" rtlCol="0">
            <a:spAutoFit/>
          </a:bodyPr>
          <a:lstStyle/>
          <a:p>
            <a:r>
              <a:rPr lang="en-US" sz="1100" dirty="0">
                <a:latin typeface="Arial" panose="020B0604020202020204" pitchFamily="34" charset="0"/>
                <a:cs typeface="Arial" panose="020B0604020202020204" pitchFamily="34" charset="0"/>
              </a:rPr>
              <a:t>NASA ARC</a:t>
            </a:r>
          </a:p>
        </p:txBody>
      </p:sp>
      <p:sp>
        <p:nvSpPr>
          <p:cNvPr id="24" name="Oval 23"/>
          <p:cNvSpPr/>
          <p:nvPr/>
        </p:nvSpPr>
        <p:spPr>
          <a:xfrm>
            <a:off x="6866534" y="1617867"/>
            <a:ext cx="131014" cy="12940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897394" y="1867484"/>
            <a:ext cx="72494" cy="7088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7024171" y="1534250"/>
            <a:ext cx="1088132" cy="261610"/>
          </a:xfrm>
          <a:prstGeom prst="rect">
            <a:avLst/>
          </a:prstGeom>
          <a:solidFill>
            <a:schemeClr val="bg1"/>
          </a:solidFill>
        </p:spPr>
        <p:txBody>
          <a:bodyPr wrap="square" rtlCol="0">
            <a:spAutoFit/>
          </a:bodyPr>
          <a:lstStyle/>
          <a:p>
            <a:r>
              <a:rPr lang="en-US" sz="1100" dirty="0">
                <a:latin typeface="Arial" panose="020B0604020202020204" pitchFamily="34" charset="0"/>
                <a:cs typeface="Arial" panose="020B0604020202020204" pitchFamily="34" charset="0"/>
              </a:rPr>
              <a:t>NASA AJAX</a:t>
            </a:r>
          </a:p>
        </p:txBody>
      </p:sp>
      <p:sp>
        <p:nvSpPr>
          <p:cNvPr id="27" name="TextBox 26"/>
          <p:cNvSpPr txBox="1"/>
          <p:nvPr/>
        </p:nvSpPr>
        <p:spPr>
          <a:xfrm>
            <a:off x="7024651" y="1783873"/>
            <a:ext cx="1276028" cy="261610"/>
          </a:xfrm>
          <a:prstGeom prst="rect">
            <a:avLst/>
          </a:prstGeom>
          <a:solidFill>
            <a:schemeClr val="bg1"/>
          </a:solidFill>
        </p:spPr>
        <p:txBody>
          <a:bodyPr wrap="square" rtlCol="0">
            <a:spAutoFit/>
          </a:bodyPr>
          <a:lstStyle/>
          <a:p>
            <a:r>
              <a:rPr lang="en-US" sz="1100" dirty="0">
                <a:latin typeface="Arial" panose="020B0604020202020204" pitchFamily="34" charset="0"/>
                <a:cs typeface="Arial" panose="020B0604020202020204" pitchFamily="34" charset="0"/>
              </a:rPr>
              <a:t>BAAQMD GHG</a:t>
            </a:r>
          </a:p>
        </p:txBody>
      </p:sp>
      <p:grpSp>
        <p:nvGrpSpPr>
          <p:cNvPr id="2" name="Group 1"/>
          <p:cNvGrpSpPr/>
          <p:nvPr/>
        </p:nvGrpSpPr>
        <p:grpSpPr>
          <a:xfrm>
            <a:off x="8754970" y="2088945"/>
            <a:ext cx="3309617" cy="3994060"/>
            <a:chOff x="4874078" y="2038785"/>
            <a:chExt cx="4049524" cy="4397269"/>
          </a:xfrm>
        </p:grpSpPr>
        <p:grpSp>
          <p:nvGrpSpPr>
            <p:cNvPr id="19" name="Group 18"/>
            <p:cNvGrpSpPr/>
            <p:nvPr/>
          </p:nvGrpSpPr>
          <p:grpSpPr>
            <a:xfrm>
              <a:off x="4874078" y="2038785"/>
              <a:ext cx="4049524" cy="4397269"/>
              <a:chOff x="6790559" y="1787929"/>
              <a:chExt cx="3474444" cy="4181598"/>
            </a:xfrm>
          </p:grpSpPr>
          <p:pic>
            <p:nvPicPr>
              <p:cNvPr id="20" name="Picture 19" descr="Screen Shot 2016-08-06 at 1.43.44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90559" y="1787929"/>
                <a:ext cx="3474444" cy="4181598"/>
              </a:xfrm>
              <a:prstGeom prst="rect">
                <a:avLst/>
              </a:prstGeom>
              <a:solidFill>
                <a:srgbClr val="000000">
                  <a:shade val="95000"/>
                </a:srgbClr>
              </a:solidFill>
              <a:ln w="3175" cap="sq" cmpd="sng">
                <a:solidFill>
                  <a:srgbClr val="000000"/>
                </a:solidFill>
                <a:miter lim="800000"/>
              </a:ln>
              <a:effectLst/>
            </p:spPr>
          </p:pic>
          <p:sp>
            <p:nvSpPr>
              <p:cNvPr id="28" name="Oval 27"/>
              <p:cNvSpPr/>
              <p:nvPr/>
            </p:nvSpPr>
            <p:spPr>
              <a:xfrm>
                <a:off x="7116618" y="2959469"/>
                <a:ext cx="191693" cy="19170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9078125" y="3387447"/>
                <a:ext cx="191693" cy="19170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9134678" y="4174875"/>
                <a:ext cx="191693" cy="19170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9203212" y="5285807"/>
                <a:ext cx="191693" cy="19170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8567554" y="3813426"/>
                <a:ext cx="1276437" cy="273894"/>
              </a:xfrm>
              <a:prstGeom prst="rect">
                <a:avLst/>
              </a:prstGeom>
              <a:solidFill>
                <a:schemeClr val="bg1"/>
              </a:solidFill>
              <a:ln w="19050" cmpd="sng">
                <a:solidFill>
                  <a:schemeClr val="tx1"/>
                </a:solidFill>
              </a:ln>
            </p:spPr>
            <p:txBody>
              <a:bodyPr wrap="square" rtlCol="0">
                <a:spAutoFit/>
              </a:bodyPr>
              <a:lstStyle/>
              <a:p>
                <a:r>
                  <a:rPr lang="en-US" sz="1100" dirty="0">
                    <a:latin typeface="Arial" panose="020B0604020202020204" pitchFamily="34" charset="0"/>
                    <a:cs typeface="Arial" panose="020B0604020202020204" pitchFamily="34" charset="0"/>
                  </a:rPr>
                  <a:t>Patterson Pass</a:t>
                </a:r>
              </a:p>
            </p:txBody>
          </p:sp>
          <p:sp>
            <p:nvSpPr>
              <p:cNvPr id="35" name="TextBox 34"/>
              <p:cNvSpPr txBox="1"/>
              <p:nvPr/>
            </p:nvSpPr>
            <p:spPr>
              <a:xfrm>
                <a:off x="8111470" y="5492563"/>
                <a:ext cx="1013293" cy="284500"/>
              </a:xfrm>
              <a:prstGeom prst="rect">
                <a:avLst/>
              </a:prstGeom>
              <a:solidFill>
                <a:schemeClr val="bg1"/>
              </a:solidFill>
              <a:ln w="19050" cmpd="sng">
                <a:solidFill>
                  <a:schemeClr val="tx1"/>
                </a:solidFill>
              </a:ln>
            </p:spPr>
            <p:txBody>
              <a:bodyPr wrap="square" rtlCol="0">
                <a:spAutoFit/>
              </a:bodyPr>
              <a:lstStyle/>
              <a:p>
                <a:r>
                  <a:rPr lang="en-US" sz="1100" dirty="0">
                    <a:latin typeface="Arial" panose="020B0604020202020204" pitchFamily="34" charset="0"/>
                    <a:cs typeface="Arial" panose="020B0604020202020204" pitchFamily="34" charset="0"/>
                  </a:rPr>
                  <a:t>San Martin</a:t>
                </a:r>
              </a:p>
            </p:txBody>
          </p:sp>
        </p:grpSp>
        <p:sp>
          <p:nvSpPr>
            <p:cNvPr id="8" name="Oval 7"/>
            <p:cNvSpPr/>
            <p:nvPr/>
          </p:nvSpPr>
          <p:spPr>
            <a:xfrm>
              <a:off x="6650670" y="4848084"/>
              <a:ext cx="226174" cy="227865"/>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5202487" y="4671688"/>
              <a:ext cx="1124512" cy="288020"/>
            </a:xfrm>
            <a:prstGeom prst="rect">
              <a:avLst/>
            </a:prstGeom>
            <a:solidFill>
              <a:schemeClr val="bg1"/>
            </a:solidFill>
            <a:ln w="19050" cmpd="sng">
              <a:solidFill>
                <a:schemeClr val="tx1"/>
              </a:solidFill>
            </a:ln>
          </p:spPr>
          <p:txBody>
            <a:bodyPr wrap="square" rtlCol="0">
              <a:spAutoFit/>
            </a:bodyPr>
            <a:lstStyle/>
            <a:p>
              <a:r>
                <a:rPr lang="en-US" sz="1100" dirty="0" smtClean="0">
                  <a:latin typeface="Arial" panose="020B0604020202020204" pitchFamily="34" charset="0"/>
                  <a:cs typeface="Arial" panose="020B0604020202020204" pitchFamily="34" charset="0"/>
                </a:rPr>
                <a:t>NASA  ARC</a:t>
              </a:r>
              <a:endParaRPr lang="en-US" sz="11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78440547"/>
      </p:ext>
    </p:extLst>
  </p:cSld>
  <p:clrMapOvr>
    <a:masterClrMapping/>
  </p:clrMapOvr>
  <mc:AlternateContent xmlns:mc="http://schemas.openxmlformats.org/markup-compatibility/2006" xmlns:p14="http://schemas.microsoft.com/office/powerpoint/2010/main">
    <mc:Choice Requires="p14">
      <p:transition spd="slow" p14:dur="2000" advTm="31630"/>
    </mc:Choice>
    <mc:Fallback xmlns="">
      <p:transition xmlns:p14="http://schemas.microsoft.com/office/powerpoint/2010/main" spd="slow" advTm="3163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12924" y="3358576"/>
            <a:ext cx="10643616" cy="704088"/>
          </a:xfrm>
        </p:spPr>
        <p:txBody>
          <a:bodyPr/>
          <a:lstStyle/>
          <a:p>
            <a:r>
              <a:rPr lang="en-US" dirty="0"/>
              <a:t>Uncertainties and Future Work</a:t>
            </a:r>
          </a:p>
        </p:txBody>
      </p:sp>
      <p:sp>
        <p:nvSpPr>
          <p:cNvPr id="5" name="Text Placeholder 4"/>
          <p:cNvSpPr>
            <a:spLocks noGrp="1"/>
          </p:cNvSpPr>
          <p:nvPr>
            <p:ph type="body" sz="quarter" idx="13"/>
          </p:nvPr>
        </p:nvSpPr>
        <p:spPr>
          <a:xfrm>
            <a:off x="8441055" y="3358576"/>
            <a:ext cx="3445002" cy="274320"/>
          </a:xfrm>
        </p:spPr>
        <p:txBody>
          <a:bodyPr>
            <a:normAutofit/>
          </a:bodyPr>
          <a:lstStyle/>
          <a:p>
            <a:r>
              <a:rPr lang="en-US" dirty="0"/>
              <a:t>Image Credit: Planet Labs</a:t>
            </a:r>
          </a:p>
        </p:txBody>
      </p:sp>
      <p:sp>
        <p:nvSpPr>
          <p:cNvPr id="7" name="Picture Placeholder 6"/>
          <p:cNvSpPr>
            <a:spLocks noGrp="1"/>
          </p:cNvSpPr>
          <p:nvPr>
            <p:ph type="pic" sz="quarter" idx="12"/>
          </p:nvPr>
        </p:nvSpPr>
        <p:spPr/>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7987"/>
            <a:ext cx="12192000" cy="3193025"/>
          </a:xfrm>
          <a:prstGeom prst="rect">
            <a:avLst/>
          </a:prstGeom>
        </p:spPr>
      </p:pic>
      <p:sp>
        <p:nvSpPr>
          <p:cNvPr id="2" name="Rectangle 1"/>
          <p:cNvSpPr/>
          <p:nvPr/>
        </p:nvSpPr>
        <p:spPr>
          <a:xfrm>
            <a:off x="383176" y="3997465"/>
            <a:ext cx="11647715" cy="2985433"/>
          </a:xfrm>
          <a:prstGeom prst="rect">
            <a:avLst/>
          </a:prstGeom>
        </p:spPr>
        <p:txBody>
          <a:bodyPr wrap="square">
            <a:spAutoFit/>
          </a:bodyPr>
          <a:lstStyle/>
          <a:p>
            <a:pPr marL="342900" indent="-342900">
              <a:spcBef>
                <a:spcPts val="600"/>
              </a:spcBef>
              <a:buClr>
                <a:srgbClr val="C15442"/>
              </a:buClr>
              <a:buFont typeface="Webdings" panose="05030102010509060703" pitchFamily="18" charset="2"/>
              <a:buChar char="4"/>
            </a:pPr>
            <a:r>
              <a:rPr lang="en-US" sz="2400" b="1" dirty="0">
                <a:solidFill>
                  <a:schemeClr val="bg2">
                    <a:lumMod val="50000"/>
                  </a:schemeClr>
                </a:solidFill>
                <a:highlight>
                  <a:srgbClr val="FFFFFF"/>
                </a:highlight>
              </a:rPr>
              <a:t>High uncertainties associated with trajectory analysis: </a:t>
            </a:r>
            <a:r>
              <a:rPr lang="en-US" sz="2400" dirty="0">
                <a:solidFill>
                  <a:schemeClr val="bg2">
                    <a:lumMod val="50000"/>
                  </a:schemeClr>
                </a:solidFill>
                <a:highlight>
                  <a:srgbClr val="FFFFFF"/>
                </a:highlight>
              </a:rPr>
              <a:t>give only an overview of possible emissions sources. </a:t>
            </a:r>
          </a:p>
          <a:p>
            <a:pPr marL="800100" lvl="1" indent="-342900">
              <a:spcBef>
                <a:spcPts val="600"/>
              </a:spcBef>
              <a:buClr>
                <a:srgbClr val="C15442"/>
              </a:buClr>
              <a:buFont typeface="Webdings" panose="05030102010509060703" pitchFamily="18" charset="2"/>
              <a:buChar char="4"/>
            </a:pPr>
            <a:r>
              <a:rPr lang="en-US" sz="2400" dirty="0">
                <a:solidFill>
                  <a:schemeClr val="bg2">
                    <a:lumMod val="50000"/>
                  </a:schemeClr>
                </a:solidFill>
                <a:highlight>
                  <a:srgbClr val="FFFFFF"/>
                </a:highlight>
              </a:rPr>
              <a:t>Future collaboration with BAAQMD’s </a:t>
            </a:r>
            <a:r>
              <a:rPr lang="en-US" sz="2400" b="1" dirty="0">
                <a:solidFill>
                  <a:schemeClr val="bg2">
                    <a:lumMod val="50000"/>
                  </a:schemeClr>
                </a:solidFill>
                <a:highlight>
                  <a:srgbClr val="FFFFFF"/>
                </a:highlight>
              </a:rPr>
              <a:t>GHG mobile monitoring van </a:t>
            </a:r>
            <a:r>
              <a:rPr lang="en-US" sz="2400" dirty="0">
                <a:solidFill>
                  <a:schemeClr val="bg2">
                    <a:lumMod val="50000"/>
                  </a:schemeClr>
                </a:solidFill>
                <a:highlight>
                  <a:srgbClr val="FFFFFF"/>
                </a:highlight>
              </a:rPr>
              <a:t>could better explore/identify these sources.</a:t>
            </a:r>
          </a:p>
          <a:p>
            <a:pPr marL="342900" indent="-342900">
              <a:spcBef>
                <a:spcPts val="600"/>
              </a:spcBef>
              <a:buClr>
                <a:srgbClr val="C15442"/>
              </a:buClr>
              <a:buFont typeface="Webdings" panose="05030102010509060703" pitchFamily="18" charset="2"/>
              <a:buChar char="4"/>
            </a:pPr>
            <a:r>
              <a:rPr lang="en-US" sz="2400" dirty="0">
                <a:solidFill>
                  <a:schemeClr val="bg2">
                    <a:lumMod val="50000"/>
                  </a:schemeClr>
                </a:solidFill>
                <a:highlight>
                  <a:srgbClr val="FFFFFF"/>
                </a:highlight>
              </a:rPr>
              <a:t>Targeted, low-altitude AJAX flights over the Bay Area for better coverage</a:t>
            </a:r>
          </a:p>
          <a:p>
            <a:pPr marL="342900" indent="-342900">
              <a:spcBef>
                <a:spcPts val="600"/>
              </a:spcBef>
              <a:buClr>
                <a:srgbClr val="C15442"/>
              </a:buClr>
              <a:buFont typeface="Webdings" panose="05030102010509060703" pitchFamily="18" charset="2"/>
              <a:buChar char="4"/>
            </a:pPr>
            <a:r>
              <a:rPr lang="en-US" sz="2400" dirty="0">
                <a:solidFill>
                  <a:schemeClr val="bg2">
                    <a:lumMod val="50000"/>
                  </a:schemeClr>
                </a:solidFill>
                <a:highlight>
                  <a:srgbClr val="FFFFFF"/>
                </a:highlight>
              </a:rPr>
              <a:t>More </a:t>
            </a:r>
            <a:r>
              <a:rPr lang="en-US" sz="2400" b="1" dirty="0">
                <a:solidFill>
                  <a:schemeClr val="bg2">
                    <a:lumMod val="50000"/>
                  </a:schemeClr>
                </a:solidFill>
                <a:highlight>
                  <a:srgbClr val="FFFFFF"/>
                </a:highlight>
              </a:rPr>
              <a:t>BAAQMD-AJAX collaborations </a:t>
            </a:r>
            <a:r>
              <a:rPr lang="en-US" sz="2400" dirty="0">
                <a:solidFill>
                  <a:schemeClr val="bg2">
                    <a:lumMod val="50000"/>
                  </a:schemeClr>
                </a:solidFill>
                <a:highlight>
                  <a:srgbClr val="FFFFFF"/>
                </a:highlight>
              </a:rPr>
              <a:t>to come!</a:t>
            </a:r>
          </a:p>
          <a:p>
            <a:pPr marL="342900" indent="-342900">
              <a:spcBef>
                <a:spcPts val="600"/>
              </a:spcBef>
              <a:buClr>
                <a:srgbClr val="C15442"/>
              </a:buClr>
              <a:buFont typeface="Webdings" panose="05030102010509060703" pitchFamily="18" charset="2"/>
              <a:buChar char="4"/>
            </a:pPr>
            <a:endParaRPr lang="en-US" sz="2400" dirty="0">
              <a:solidFill>
                <a:schemeClr val="bg2">
                  <a:lumMod val="50000"/>
                </a:schemeClr>
              </a:solidFill>
              <a:highlight>
                <a:srgbClr val="FFFFFF"/>
              </a:highlight>
            </a:endParaRPr>
          </a:p>
        </p:txBody>
      </p:sp>
    </p:spTree>
    <p:extLst>
      <p:ext uri="{BB962C8B-B14F-4D97-AF65-F5344CB8AC3E}">
        <p14:creationId xmlns:p14="http://schemas.microsoft.com/office/powerpoint/2010/main" val="1967700628"/>
      </p:ext>
    </p:extLst>
  </p:cSld>
  <p:clrMapOvr>
    <a:masterClrMapping/>
  </p:clrMapOvr>
  <mc:AlternateContent xmlns:mc="http://schemas.openxmlformats.org/markup-compatibility/2006" xmlns:p14="http://schemas.microsoft.com/office/powerpoint/2010/main">
    <mc:Choice Requires="p14">
      <p:transition spd="slow" p14:dur="2000" advTm="33839"/>
    </mc:Choice>
    <mc:Fallback xmlns="">
      <p:transition xmlns:p14="http://schemas.microsoft.com/office/powerpoint/2010/main" spd="slow" advTm="33839"/>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12924" y="3358576"/>
            <a:ext cx="10643616" cy="704088"/>
          </a:xfrm>
        </p:spPr>
        <p:txBody>
          <a:bodyPr/>
          <a:lstStyle/>
          <a:p>
            <a:r>
              <a:rPr lang="en-US" dirty="0"/>
              <a:t>Conclusions</a:t>
            </a:r>
          </a:p>
        </p:txBody>
      </p:sp>
      <p:sp>
        <p:nvSpPr>
          <p:cNvPr id="5" name="Text Placeholder 4"/>
          <p:cNvSpPr>
            <a:spLocks noGrp="1"/>
          </p:cNvSpPr>
          <p:nvPr>
            <p:ph type="body" sz="quarter" idx="13"/>
          </p:nvPr>
        </p:nvSpPr>
        <p:spPr>
          <a:xfrm>
            <a:off x="8441055" y="3358576"/>
            <a:ext cx="3445002" cy="274320"/>
          </a:xfrm>
        </p:spPr>
        <p:txBody>
          <a:bodyPr>
            <a:normAutofit/>
          </a:bodyPr>
          <a:lstStyle/>
          <a:p>
            <a:r>
              <a:rPr lang="en-US" dirty="0"/>
              <a:t>Image Credit: Planet Labs</a:t>
            </a:r>
          </a:p>
        </p:txBody>
      </p:sp>
      <p:sp>
        <p:nvSpPr>
          <p:cNvPr id="4" name="Text Placeholder 3"/>
          <p:cNvSpPr>
            <a:spLocks noGrp="1"/>
          </p:cNvSpPr>
          <p:nvPr>
            <p:ph type="body" sz="quarter" idx="11"/>
          </p:nvPr>
        </p:nvSpPr>
        <p:spPr>
          <a:xfrm>
            <a:off x="212924" y="4062664"/>
            <a:ext cx="11673133" cy="1444752"/>
          </a:xfrm>
        </p:spPr>
        <p:txBody>
          <a:bodyPr>
            <a:noAutofit/>
          </a:bodyPr>
          <a:lstStyle/>
          <a:p>
            <a:pPr marL="342900" indent="-342900">
              <a:spcBef>
                <a:spcPts val="600"/>
              </a:spcBef>
              <a:buClr>
                <a:srgbClr val="C15442"/>
              </a:buClr>
              <a:buFont typeface="Webdings" panose="05030102010509060703" pitchFamily="18" charset="2"/>
              <a:buChar char="4"/>
            </a:pPr>
            <a:r>
              <a:rPr lang="en-US" sz="2400" dirty="0">
                <a:solidFill>
                  <a:schemeClr val="bg2">
                    <a:lumMod val="50000"/>
                  </a:schemeClr>
                </a:solidFill>
                <a:highlight>
                  <a:srgbClr val="FFFFFF"/>
                </a:highlight>
              </a:rPr>
              <a:t>Airborne </a:t>
            </a:r>
            <a:r>
              <a:rPr lang="en-US" sz="2400" i="1" dirty="0">
                <a:solidFill>
                  <a:schemeClr val="bg2">
                    <a:lumMod val="50000"/>
                  </a:schemeClr>
                </a:solidFill>
                <a:highlight>
                  <a:srgbClr val="FFFFFF"/>
                </a:highlight>
              </a:rPr>
              <a:t>in situ</a:t>
            </a:r>
            <a:r>
              <a:rPr lang="en-US" sz="2400" dirty="0">
                <a:solidFill>
                  <a:schemeClr val="bg2">
                    <a:lumMod val="50000"/>
                  </a:schemeClr>
                </a:solidFill>
                <a:highlight>
                  <a:srgbClr val="FFFFFF"/>
                </a:highlight>
              </a:rPr>
              <a:t> greenhouse gas concentration data from below the planetary boundary layer (PBL) </a:t>
            </a:r>
            <a:r>
              <a:rPr lang="en-US" sz="2400" b="1" dirty="0">
                <a:solidFill>
                  <a:schemeClr val="bg2">
                    <a:lumMod val="50000"/>
                  </a:schemeClr>
                </a:solidFill>
                <a:highlight>
                  <a:srgbClr val="FFFFFF"/>
                </a:highlight>
              </a:rPr>
              <a:t>can be utilized in understanding near-surface </a:t>
            </a:r>
            <a:r>
              <a:rPr lang="en-US" sz="2400" b="1" dirty="0">
                <a:solidFill>
                  <a:schemeClr val="bg2">
                    <a:lumMod val="50000"/>
                  </a:schemeClr>
                </a:solidFill>
              </a:rPr>
              <a:t>CH</a:t>
            </a:r>
            <a:r>
              <a:rPr lang="en-US" sz="2400" b="1" baseline="-25000" dirty="0">
                <a:solidFill>
                  <a:schemeClr val="bg2">
                    <a:lumMod val="50000"/>
                  </a:schemeClr>
                </a:solidFill>
              </a:rPr>
              <a:t>4</a:t>
            </a:r>
            <a:r>
              <a:rPr lang="en-US" sz="2400" b="1" dirty="0">
                <a:solidFill>
                  <a:schemeClr val="bg2">
                    <a:lumMod val="50000"/>
                  </a:schemeClr>
                </a:solidFill>
              </a:rPr>
              <a:t> concentrations</a:t>
            </a:r>
          </a:p>
          <a:p>
            <a:pPr marL="342900" indent="-342900">
              <a:spcBef>
                <a:spcPts val="600"/>
              </a:spcBef>
              <a:buClr>
                <a:srgbClr val="C15442"/>
              </a:buClr>
              <a:buFont typeface="Webdings" panose="05030102010509060703" pitchFamily="18" charset="2"/>
              <a:buChar char="4"/>
            </a:pPr>
            <a:endParaRPr lang="en-US" sz="2400" dirty="0">
              <a:solidFill>
                <a:schemeClr val="bg2">
                  <a:lumMod val="50000"/>
                </a:schemeClr>
              </a:solidFill>
              <a:highlight>
                <a:srgbClr val="FFFFFF"/>
              </a:highlight>
              <a:latin typeface="+mn-lt"/>
              <a:ea typeface="Garamond"/>
              <a:cs typeface="Garamond"/>
              <a:sym typeface="Garamond"/>
            </a:endParaRPr>
          </a:p>
          <a:p>
            <a:pPr marL="342900" indent="-342900">
              <a:spcBef>
                <a:spcPts val="600"/>
              </a:spcBef>
              <a:buClr>
                <a:srgbClr val="C15442"/>
              </a:buClr>
              <a:buFont typeface="Webdings" panose="05030102010509060703" pitchFamily="18" charset="2"/>
              <a:buChar char="4"/>
            </a:pPr>
            <a:r>
              <a:rPr lang="en-US" sz="2400" dirty="0">
                <a:solidFill>
                  <a:schemeClr val="bg2">
                    <a:lumMod val="50000"/>
                  </a:schemeClr>
                </a:solidFill>
                <a:highlight>
                  <a:srgbClr val="FFFFFF"/>
                </a:highlight>
                <a:latin typeface="+mn-lt"/>
                <a:ea typeface="Garamond"/>
                <a:cs typeface="Garamond"/>
                <a:sym typeface="Garamond"/>
              </a:rPr>
              <a:t>The San Francisco Bay Area has </a:t>
            </a:r>
            <a:r>
              <a:rPr lang="en-US" sz="2400" b="1" dirty="0">
                <a:solidFill>
                  <a:schemeClr val="bg2">
                    <a:lumMod val="50000"/>
                  </a:schemeClr>
                </a:solidFill>
                <a:highlight>
                  <a:srgbClr val="FFFFFF"/>
                </a:highlight>
                <a:latin typeface="+mn-lt"/>
                <a:ea typeface="Garamond"/>
                <a:cs typeface="Garamond"/>
                <a:sym typeface="Garamond"/>
              </a:rPr>
              <a:t>many </a:t>
            </a:r>
            <a:r>
              <a:rPr lang="en-US" sz="2400" b="1" dirty="0">
                <a:solidFill>
                  <a:schemeClr val="bg2">
                    <a:lumMod val="50000"/>
                  </a:schemeClr>
                </a:solidFill>
                <a:highlight>
                  <a:srgbClr val="FFFFFF"/>
                </a:highlight>
                <a:latin typeface="+mn-lt"/>
              </a:rPr>
              <a:t>CH</a:t>
            </a:r>
            <a:r>
              <a:rPr lang="en-US" sz="2400" b="1" baseline="-25000" dirty="0">
                <a:solidFill>
                  <a:schemeClr val="bg2">
                    <a:lumMod val="50000"/>
                  </a:schemeClr>
                </a:solidFill>
                <a:highlight>
                  <a:srgbClr val="FFFFFF"/>
                </a:highlight>
                <a:latin typeface="+mn-lt"/>
              </a:rPr>
              <a:t>4</a:t>
            </a:r>
            <a:r>
              <a:rPr lang="en-US" sz="2400" b="1" dirty="0">
                <a:solidFill>
                  <a:schemeClr val="bg2">
                    <a:lumMod val="50000"/>
                  </a:schemeClr>
                </a:solidFill>
                <a:highlight>
                  <a:srgbClr val="FFFFFF"/>
                </a:highlight>
                <a:latin typeface="+mn-lt"/>
              </a:rPr>
              <a:t> “hotspots” downwind of dairies, landfills, and areas of oil and gas production</a:t>
            </a:r>
            <a:r>
              <a:rPr lang="en-US" sz="2400" dirty="0">
                <a:solidFill>
                  <a:schemeClr val="bg2">
                    <a:lumMod val="50000"/>
                  </a:schemeClr>
                </a:solidFill>
                <a:highlight>
                  <a:srgbClr val="FFFFFF"/>
                </a:highlight>
                <a:latin typeface="+mn-lt"/>
              </a:rPr>
              <a:t>. A number of these sources appear to not be included in BAAQMD’s current emissions inventory. </a:t>
            </a:r>
          </a:p>
          <a:p>
            <a:endParaRPr lang="en-US" sz="2400" dirty="0">
              <a:solidFill>
                <a:schemeClr val="bg2">
                  <a:lumMod val="50000"/>
                </a:schemeClr>
              </a:solidFill>
              <a:latin typeface="+mn-lt"/>
            </a:endParaRPr>
          </a:p>
        </p:txBody>
      </p:sp>
      <p:sp>
        <p:nvSpPr>
          <p:cNvPr id="7" name="Picture Placeholder 6"/>
          <p:cNvSpPr>
            <a:spLocks noGrp="1"/>
          </p:cNvSpPr>
          <p:nvPr>
            <p:ph type="pic" sz="quarter" idx="12"/>
          </p:nvPr>
        </p:nvSpPr>
        <p:spPr/>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7987"/>
            <a:ext cx="12192000" cy="3193025"/>
          </a:xfrm>
          <a:prstGeom prst="rect">
            <a:avLst/>
          </a:prstGeom>
        </p:spPr>
      </p:pic>
    </p:spTree>
    <p:extLst>
      <p:ext uri="{BB962C8B-B14F-4D97-AF65-F5344CB8AC3E}">
        <p14:creationId xmlns:p14="http://schemas.microsoft.com/office/powerpoint/2010/main" val="3542401934"/>
      </p:ext>
    </p:extLst>
  </p:cSld>
  <p:clrMapOvr>
    <a:masterClrMapping/>
  </p:clrMapOvr>
  <mc:AlternateContent xmlns:mc="http://schemas.openxmlformats.org/markup-compatibility/2006" xmlns:p14="http://schemas.microsoft.com/office/powerpoint/2010/main">
    <mc:Choice Requires="p14">
      <p:transition spd="slow" p14:dur="2000" advTm="24259"/>
    </mc:Choice>
    <mc:Fallback xmlns="">
      <p:transition xmlns:p14="http://schemas.microsoft.com/office/powerpoint/2010/main" spd="slow" advTm="24259"/>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1"/>
          </p:nvPr>
        </p:nvSpPr>
        <p:spPr>
          <a:xfrm>
            <a:off x="1086711" y="1505702"/>
            <a:ext cx="9755459" cy="1812544"/>
          </a:xfrm>
        </p:spPr>
        <p:txBody>
          <a:bodyPr>
            <a:noAutofit/>
          </a:bodyPr>
          <a:lstStyle/>
          <a:p>
            <a:pPr lvl="0" algn="ctr">
              <a:lnSpc>
                <a:spcPct val="100000"/>
              </a:lnSpc>
              <a:spcBef>
                <a:spcPts val="0"/>
              </a:spcBef>
              <a:buClr>
                <a:srgbClr val="585454"/>
              </a:buClr>
              <a:buSzPct val="25000"/>
            </a:pPr>
            <a:r>
              <a:rPr lang="en-US" b="1" dirty="0">
                <a:ea typeface="Garamond"/>
                <a:cs typeface="Garamond"/>
                <a:sym typeface="Garamond"/>
              </a:rPr>
              <a:t>Bay Area Air Quality Management District</a:t>
            </a:r>
          </a:p>
          <a:p>
            <a:pPr lvl="0" indent="457200" algn="ctr">
              <a:lnSpc>
                <a:spcPct val="100000"/>
              </a:lnSpc>
              <a:spcBef>
                <a:spcPts val="0"/>
              </a:spcBef>
              <a:buClr>
                <a:srgbClr val="585454"/>
              </a:buClr>
              <a:buSzPct val="25000"/>
            </a:pPr>
            <a:r>
              <a:rPr lang="en-US" dirty="0">
                <a:ea typeface="Garamond"/>
                <a:cs typeface="Garamond"/>
                <a:sym typeface="Garamond"/>
              </a:rPr>
              <a:t>Dr. Abhinav Guha, Senior Air Quality Engineer</a:t>
            </a:r>
          </a:p>
          <a:p>
            <a:pPr lvl="0" indent="457200" algn="ctr">
              <a:lnSpc>
                <a:spcPct val="100000"/>
              </a:lnSpc>
              <a:spcBef>
                <a:spcPts val="0"/>
              </a:spcBef>
              <a:buClr>
                <a:srgbClr val="585454"/>
              </a:buClr>
              <a:buSzPct val="25000"/>
            </a:pPr>
            <a:r>
              <a:rPr lang="en-US" dirty="0">
                <a:ea typeface="Garamond"/>
                <a:cs typeface="Garamond"/>
                <a:sym typeface="Garamond"/>
              </a:rPr>
              <a:t>Dr. Phil Martien, Air Quality Engineering Manager</a:t>
            </a:r>
          </a:p>
          <a:p>
            <a:pPr lvl="0" indent="457200" algn="ctr">
              <a:lnSpc>
                <a:spcPct val="100000"/>
              </a:lnSpc>
              <a:spcBef>
                <a:spcPts val="0"/>
              </a:spcBef>
              <a:buClr>
                <a:srgbClr val="585454"/>
              </a:buClr>
              <a:buSzPct val="25000"/>
            </a:pPr>
            <a:r>
              <a:rPr lang="en-US" dirty="0">
                <a:ea typeface="Garamond"/>
                <a:cs typeface="Garamond"/>
                <a:sym typeface="Garamond"/>
              </a:rPr>
              <a:t>Ms. Abby Young, Climate Protection Manager</a:t>
            </a:r>
          </a:p>
          <a:p>
            <a:pPr lvl="0" indent="457200" algn="ctr">
              <a:lnSpc>
                <a:spcPct val="100000"/>
              </a:lnSpc>
              <a:spcBef>
                <a:spcPts val="0"/>
              </a:spcBef>
              <a:buClr>
                <a:srgbClr val="585454"/>
              </a:buClr>
              <a:buSzPct val="25000"/>
            </a:pPr>
            <a:r>
              <a:rPr lang="en-US" dirty="0">
                <a:ea typeface="Garamond"/>
                <a:cs typeface="Garamond"/>
                <a:sym typeface="Garamond"/>
              </a:rPr>
              <a:t>Dr. David Fairley, Statistician</a:t>
            </a:r>
          </a:p>
          <a:p>
            <a:pPr lvl="0" indent="457200" algn="ctr">
              <a:lnSpc>
                <a:spcPct val="100000"/>
              </a:lnSpc>
              <a:spcBef>
                <a:spcPts val="0"/>
              </a:spcBef>
              <a:buClr>
                <a:srgbClr val="585454"/>
              </a:buClr>
              <a:buSzPct val="25000"/>
            </a:pPr>
            <a:endParaRPr lang="en-US" dirty="0">
              <a:ea typeface="Garamond"/>
              <a:cs typeface="Garamond"/>
              <a:sym typeface="Garamond"/>
            </a:endParaRPr>
          </a:p>
          <a:p>
            <a:pPr lvl="0" indent="457200" algn="ctr">
              <a:lnSpc>
                <a:spcPct val="100000"/>
              </a:lnSpc>
              <a:spcBef>
                <a:spcPts val="0"/>
              </a:spcBef>
              <a:buClr>
                <a:srgbClr val="585454"/>
              </a:buClr>
              <a:buSzPct val="25000"/>
            </a:pPr>
            <a:r>
              <a:rPr lang="en-US" b="1" dirty="0"/>
              <a:t>Lawrence Berkeley National Laboratory</a:t>
            </a:r>
            <a:r>
              <a:rPr lang="en-US" dirty="0"/>
              <a:t> </a:t>
            </a:r>
          </a:p>
          <a:p>
            <a:pPr lvl="0" indent="457200" algn="ctr">
              <a:lnSpc>
                <a:spcPct val="100000"/>
              </a:lnSpc>
              <a:spcBef>
                <a:spcPts val="0"/>
              </a:spcBef>
              <a:buClr>
                <a:srgbClr val="585454"/>
              </a:buClr>
              <a:buSzPct val="25000"/>
            </a:pPr>
            <a:r>
              <a:rPr lang="en-US" dirty="0">
                <a:ea typeface="Garamond"/>
                <a:cs typeface="Garamond"/>
                <a:sym typeface="Garamond"/>
              </a:rPr>
              <a:t>Dr. Marc Fischer, Dr. </a:t>
            </a:r>
            <a:r>
              <a:rPr lang="en-US" dirty="0" err="1">
                <a:ea typeface="Garamond"/>
                <a:cs typeface="Garamond"/>
                <a:sym typeface="Garamond"/>
              </a:rPr>
              <a:t>Seongeun</a:t>
            </a:r>
            <a:r>
              <a:rPr lang="en-US" dirty="0">
                <a:ea typeface="Garamond"/>
                <a:cs typeface="Garamond"/>
                <a:sym typeface="Garamond"/>
              </a:rPr>
              <a:t> </a:t>
            </a:r>
            <a:r>
              <a:rPr lang="en-US" dirty="0" err="1">
                <a:ea typeface="Garamond"/>
                <a:cs typeface="Garamond"/>
                <a:sym typeface="Garamond"/>
              </a:rPr>
              <a:t>Jeong</a:t>
            </a:r>
            <a:endParaRPr lang="en-US" dirty="0">
              <a:ea typeface="Garamond"/>
              <a:cs typeface="Garamond"/>
              <a:sym typeface="Garamond"/>
            </a:endParaRPr>
          </a:p>
          <a:p>
            <a:pPr lvl="0" indent="457200" algn="ctr">
              <a:lnSpc>
                <a:spcPct val="100000"/>
              </a:lnSpc>
              <a:spcBef>
                <a:spcPts val="0"/>
              </a:spcBef>
              <a:buClr>
                <a:srgbClr val="585454"/>
              </a:buClr>
              <a:buSzPct val="25000"/>
            </a:pPr>
            <a:endParaRPr lang="en-US" i="1" dirty="0">
              <a:ea typeface="Garamond"/>
              <a:cs typeface="Garamond"/>
              <a:sym typeface="Garamond"/>
            </a:endParaRPr>
          </a:p>
          <a:p>
            <a:pPr lvl="0" algn="ctr">
              <a:lnSpc>
                <a:spcPct val="100000"/>
              </a:lnSpc>
              <a:spcBef>
                <a:spcPts val="0"/>
              </a:spcBef>
              <a:buClr>
                <a:srgbClr val="585454"/>
              </a:buClr>
              <a:buSzPct val="25000"/>
            </a:pPr>
            <a:r>
              <a:rPr lang="en-US" b="1" dirty="0">
                <a:ea typeface="Garamond"/>
                <a:cs typeface="Garamond"/>
                <a:sym typeface="Garamond"/>
              </a:rPr>
              <a:t>NASA Alpha Jet Atmospheric </a:t>
            </a:r>
            <a:r>
              <a:rPr lang="en-US" b="1" dirty="0" err="1">
                <a:ea typeface="Garamond"/>
                <a:cs typeface="Garamond"/>
                <a:sym typeface="Garamond"/>
              </a:rPr>
              <a:t>eXperiment</a:t>
            </a:r>
            <a:endParaRPr lang="en-US" b="1" dirty="0">
              <a:ea typeface="Garamond"/>
              <a:cs typeface="Garamond"/>
              <a:sym typeface="Garamond"/>
            </a:endParaRPr>
          </a:p>
          <a:p>
            <a:pPr marL="457200" lvl="0" algn="ctr">
              <a:lnSpc>
                <a:spcPct val="100000"/>
              </a:lnSpc>
              <a:spcBef>
                <a:spcPts val="0"/>
              </a:spcBef>
              <a:buClr>
                <a:srgbClr val="585454"/>
              </a:buClr>
              <a:buSzPct val="25000"/>
            </a:pPr>
            <a:r>
              <a:rPr lang="en-US" dirty="0">
                <a:ea typeface="Garamond"/>
                <a:cs typeface="Garamond"/>
                <a:sym typeface="Garamond"/>
              </a:rPr>
              <a:t>Dr. Laura Iraci, Dr. Josette Marrero, </a:t>
            </a:r>
          </a:p>
          <a:p>
            <a:pPr marL="457200" lvl="0" algn="ctr">
              <a:lnSpc>
                <a:spcPct val="100000"/>
              </a:lnSpc>
              <a:spcBef>
                <a:spcPts val="0"/>
              </a:spcBef>
              <a:buClr>
                <a:srgbClr val="585454"/>
              </a:buClr>
              <a:buSzPct val="25000"/>
            </a:pPr>
            <a:r>
              <a:rPr lang="en-US" dirty="0">
                <a:ea typeface="Garamond"/>
                <a:cs typeface="Garamond"/>
                <a:sym typeface="Garamond"/>
              </a:rPr>
              <a:t>Dr. Emma Yates, &amp; Mr. Warren Gore</a:t>
            </a:r>
          </a:p>
          <a:p>
            <a:pPr marL="457200" lvl="0" algn="ctr">
              <a:lnSpc>
                <a:spcPct val="100000"/>
              </a:lnSpc>
              <a:spcBef>
                <a:spcPts val="0"/>
              </a:spcBef>
              <a:buClr>
                <a:srgbClr val="585454"/>
              </a:buClr>
              <a:buSzPct val="25000"/>
            </a:pPr>
            <a:endParaRPr lang="en-US" i="1" dirty="0">
              <a:ea typeface="Garamond"/>
              <a:cs typeface="Garamond"/>
              <a:sym typeface="Garamond"/>
            </a:endParaRPr>
          </a:p>
          <a:p>
            <a:pPr lvl="0" algn="ctr">
              <a:lnSpc>
                <a:spcPct val="100000"/>
              </a:lnSpc>
              <a:spcBef>
                <a:spcPts val="0"/>
              </a:spcBef>
              <a:buClr>
                <a:srgbClr val="585454"/>
              </a:buClr>
              <a:buSzPct val="25000"/>
            </a:pPr>
            <a:r>
              <a:rPr lang="en-US" b="1" dirty="0">
                <a:ea typeface="Garamond"/>
                <a:cs typeface="Garamond"/>
                <a:sym typeface="Garamond"/>
              </a:rPr>
              <a:t>NASA Ames Research Center</a:t>
            </a:r>
          </a:p>
          <a:p>
            <a:pPr lvl="0" indent="457200" algn="ctr">
              <a:lnSpc>
                <a:spcPct val="100000"/>
              </a:lnSpc>
              <a:spcBef>
                <a:spcPts val="0"/>
              </a:spcBef>
              <a:buClr>
                <a:srgbClr val="585454"/>
              </a:buClr>
              <a:buSzPct val="25000"/>
            </a:pPr>
            <a:r>
              <a:rPr lang="en-US" i="1" dirty="0">
                <a:ea typeface="Garamond"/>
                <a:cs typeface="Garamond"/>
                <a:sym typeface="Garamond"/>
              </a:rPr>
              <a:t>Ms. Chippie Kislik, Ms. Vickie Ly, Dr. Juan Torres-Pérez</a:t>
            </a:r>
          </a:p>
        </p:txBody>
      </p:sp>
    </p:spTree>
    <p:extLst>
      <p:ext uri="{BB962C8B-B14F-4D97-AF65-F5344CB8AC3E}">
        <p14:creationId xmlns:p14="http://schemas.microsoft.com/office/powerpoint/2010/main" val="3141863192"/>
      </p:ext>
    </p:extLst>
  </p:cSld>
  <p:clrMapOvr>
    <a:masterClrMapping/>
  </p:clrMapOvr>
  <mc:AlternateContent xmlns:mc="http://schemas.openxmlformats.org/markup-compatibility/2006" xmlns:p14="http://schemas.microsoft.com/office/powerpoint/2010/main">
    <mc:Choice Requires="p14">
      <p:transition spd="slow" p14:dur="2000" advTm="9372"/>
    </mc:Choice>
    <mc:Fallback xmlns="">
      <p:transition xmlns:p14="http://schemas.microsoft.com/office/powerpoint/2010/main" spd="slow" advTm="9372"/>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t="11288" b="8397"/>
          <a:stretch/>
        </p:blipFill>
        <p:spPr>
          <a:xfrm>
            <a:off x="-257224" y="1390355"/>
            <a:ext cx="13198789" cy="4469897"/>
          </a:xfrm>
          <a:prstGeom prst="rect">
            <a:avLst/>
          </a:prstGeom>
        </p:spPr>
      </p:pic>
      <p:sp>
        <p:nvSpPr>
          <p:cNvPr id="7" name="TextBox 6"/>
          <p:cNvSpPr txBox="1"/>
          <p:nvPr/>
        </p:nvSpPr>
        <p:spPr>
          <a:xfrm>
            <a:off x="4790785" y="369725"/>
            <a:ext cx="2912952" cy="646331"/>
          </a:xfrm>
          <a:prstGeom prst="rect">
            <a:avLst/>
          </a:prstGeom>
          <a:noFill/>
        </p:spPr>
        <p:txBody>
          <a:bodyPr wrap="none" rtlCol="0">
            <a:spAutoFit/>
          </a:bodyPr>
          <a:lstStyle/>
          <a:p>
            <a:r>
              <a:rPr lang="en-US" sz="3600" dirty="0" smtClean="0"/>
              <a:t>QUESTIONS?</a:t>
            </a:r>
            <a:endParaRPr lang="en-US" sz="3600" dirty="0"/>
          </a:p>
        </p:txBody>
      </p:sp>
    </p:spTree>
    <p:extLst>
      <p:ext uri="{BB962C8B-B14F-4D97-AF65-F5344CB8AC3E}">
        <p14:creationId xmlns:p14="http://schemas.microsoft.com/office/powerpoint/2010/main" val="1949357576"/>
      </p:ext>
    </p:extLst>
  </p:cSld>
  <p:clrMapOvr>
    <a:masterClrMapping/>
  </p:clrMapOvr>
  <mc:AlternateContent xmlns:mc="http://schemas.openxmlformats.org/markup-compatibility/2006" xmlns:p14="http://schemas.microsoft.com/office/powerpoint/2010/main">
    <mc:Choice Requires="p14">
      <p:transition spd="slow" p14:dur="2000" advTm="4646"/>
    </mc:Choice>
    <mc:Fallback xmlns="">
      <p:transition xmlns:p14="http://schemas.microsoft.com/office/powerpoint/2010/main" spd="slow" advTm="464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Community Concerns</a:t>
            </a:r>
          </a:p>
        </p:txBody>
      </p:sp>
      <p:sp>
        <p:nvSpPr>
          <p:cNvPr id="10" name="Cube 9"/>
          <p:cNvSpPr>
            <a:spLocks noChangeAspect="1"/>
          </p:cNvSpPr>
          <p:nvPr/>
        </p:nvSpPr>
        <p:spPr>
          <a:xfrm>
            <a:off x="1561756" y="3387103"/>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be 11"/>
          <p:cNvSpPr>
            <a:spLocks noChangeAspect="1"/>
          </p:cNvSpPr>
          <p:nvPr/>
        </p:nvSpPr>
        <p:spPr>
          <a:xfrm>
            <a:off x="6229384" y="2904419"/>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ube 12"/>
          <p:cNvSpPr>
            <a:spLocks noChangeAspect="1"/>
          </p:cNvSpPr>
          <p:nvPr/>
        </p:nvSpPr>
        <p:spPr>
          <a:xfrm>
            <a:off x="5517542" y="3462565"/>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ube 13"/>
          <p:cNvSpPr>
            <a:spLocks noChangeAspect="1"/>
          </p:cNvSpPr>
          <p:nvPr/>
        </p:nvSpPr>
        <p:spPr>
          <a:xfrm>
            <a:off x="6234345" y="3279783"/>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ube 14"/>
          <p:cNvSpPr>
            <a:spLocks noChangeAspect="1"/>
          </p:cNvSpPr>
          <p:nvPr/>
        </p:nvSpPr>
        <p:spPr>
          <a:xfrm>
            <a:off x="6986423" y="3696801"/>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ube 15"/>
          <p:cNvSpPr>
            <a:spLocks noChangeAspect="1"/>
          </p:cNvSpPr>
          <p:nvPr/>
        </p:nvSpPr>
        <p:spPr>
          <a:xfrm>
            <a:off x="6503869" y="5278134"/>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a:spLocks noChangeAspect="1"/>
          </p:cNvSpPr>
          <p:nvPr/>
        </p:nvSpPr>
        <p:spPr>
          <a:xfrm>
            <a:off x="10483632" y="2290409"/>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ube 18"/>
          <p:cNvSpPr>
            <a:spLocks noChangeAspect="1"/>
          </p:cNvSpPr>
          <p:nvPr/>
        </p:nvSpPr>
        <p:spPr>
          <a:xfrm>
            <a:off x="5979701" y="4400977"/>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ube 19"/>
          <p:cNvSpPr>
            <a:spLocks noChangeAspect="1"/>
          </p:cNvSpPr>
          <p:nvPr/>
        </p:nvSpPr>
        <p:spPr>
          <a:xfrm>
            <a:off x="9624349" y="3212649"/>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ube 20"/>
          <p:cNvSpPr>
            <a:spLocks noChangeAspect="1"/>
          </p:cNvSpPr>
          <p:nvPr/>
        </p:nvSpPr>
        <p:spPr>
          <a:xfrm>
            <a:off x="9476910" y="4211826"/>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ube 21"/>
          <p:cNvSpPr>
            <a:spLocks noChangeAspect="1"/>
          </p:cNvSpPr>
          <p:nvPr/>
        </p:nvSpPr>
        <p:spPr>
          <a:xfrm>
            <a:off x="8094838" y="5105154"/>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Cube 22"/>
          <p:cNvSpPr>
            <a:spLocks noChangeAspect="1"/>
          </p:cNvSpPr>
          <p:nvPr/>
        </p:nvSpPr>
        <p:spPr>
          <a:xfrm>
            <a:off x="9146756" y="5381042"/>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ube 23"/>
          <p:cNvSpPr>
            <a:spLocks noChangeAspect="1"/>
          </p:cNvSpPr>
          <p:nvPr/>
        </p:nvSpPr>
        <p:spPr>
          <a:xfrm>
            <a:off x="6918078" y="2322751"/>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ube 24"/>
          <p:cNvSpPr>
            <a:spLocks noChangeAspect="1"/>
          </p:cNvSpPr>
          <p:nvPr/>
        </p:nvSpPr>
        <p:spPr>
          <a:xfrm>
            <a:off x="8358023" y="2351663"/>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ube 25"/>
          <p:cNvSpPr>
            <a:spLocks noChangeAspect="1"/>
          </p:cNvSpPr>
          <p:nvPr/>
        </p:nvSpPr>
        <p:spPr>
          <a:xfrm>
            <a:off x="10203634" y="4885620"/>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ube 26"/>
          <p:cNvSpPr>
            <a:spLocks noChangeAspect="1"/>
          </p:cNvSpPr>
          <p:nvPr/>
        </p:nvSpPr>
        <p:spPr>
          <a:xfrm>
            <a:off x="8345346" y="4050114"/>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ube 27"/>
          <p:cNvSpPr>
            <a:spLocks noChangeAspect="1"/>
          </p:cNvSpPr>
          <p:nvPr/>
        </p:nvSpPr>
        <p:spPr>
          <a:xfrm>
            <a:off x="7686416" y="2632451"/>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ube 28"/>
          <p:cNvSpPr>
            <a:spLocks noChangeAspect="1"/>
          </p:cNvSpPr>
          <p:nvPr/>
        </p:nvSpPr>
        <p:spPr>
          <a:xfrm>
            <a:off x="7168587" y="4425479"/>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Cube 29"/>
          <p:cNvSpPr>
            <a:spLocks noChangeAspect="1"/>
          </p:cNvSpPr>
          <p:nvPr/>
        </p:nvSpPr>
        <p:spPr>
          <a:xfrm>
            <a:off x="8520345" y="2972533"/>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ube 30"/>
          <p:cNvSpPr>
            <a:spLocks noChangeAspect="1"/>
          </p:cNvSpPr>
          <p:nvPr/>
        </p:nvSpPr>
        <p:spPr>
          <a:xfrm>
            <a:off x="10649536" y="3848222"/>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Cube 31"/>
          <p:cNvSpPr>
            <a:spLocks noChangeAspect="1"/>
          </p:cNvSpPr>
          <p:nvPr/>
        </p:nvSpPr>
        <p:spPr>
          <a:xfrm>
            <a:off x="9301360" y="2501122"/>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Cube 32"/>
          <p:cNvSpPr>
            <a:spLocks noChangeAspect="1"/>
          </p:cNvSpPr>
          <p:nvPr/>
        </p:nvSpPr>
        <p:spPr>
          <a:xfrm>
            <a:off x="5308921" y="5017437"/>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Cube 33"/>
          <p:cNvSpPr>
            <a:spLocks noChangeAspect="1"/>
          </p:cNvSpPr>
          <p:nvPr/>
        </p:nvSpPr>
        <p:spPr>
          <a:xfrm>
            <a:off x="10664417" y="2752999"/>
            <a:ext cx="1101524" cy="110076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Equal 10"/>
          <p:cNvSpPr/>
          <p:nvPr/>
        </p:nvSpPr>
        <p:spPr>
          <a:xfrm>
            <a:off x="3545161" y="3369461"/>
            <a:ext cx="1375734" cy="987905"/>
          </a:xfrm>
          <a:prstGeom prst="mathEqual">
            <a:avLst/>
          </a:prstGeom>
          <a:solidFill>
            <a:schemeClr val="bg2">
              <a:lumMod val="5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TextBox 34"/>
          <p:cNvSpPr txBox="1"/>
          <p:nvPr/>
        </p:nvSpPr>
        <p:spPr>
          <a:xfrm>
            <a:off x="934794" y="1570062"/>
            <a:ext cx="2433991" cy="529235"/>
          </a:xfrm>
          <a:prstGeom prst="rect">
            <a:avLst/>
          </a:prstGeom>
          <a:noFill/>
        </p:spPr>
        <p:txBody>
          <a:bodyPr wrap="square" rtlCol="0">
            <a:spAutoFit/>
          </a:bodyPr>
          <a:lstStyle/>
          <a:p>
            <a:r>
              <a:rPr lang="en-US" sz="2800" b="1" dirty="0">
                <a:solidFill>
                  <a:schemeClr val="bg2">
                    <a:lumMod val="50000"/>
                  </a:schemeClr>
                </a:solidFill>
              </a:rPr>
              <a:t>1 pound CH</a:t>
            </a:r>
            <a:r>
              <a:rPr lang="en-US" sz="2800" b="1" baseline="-25000" dirty="0">
                <a:solidFill>
                  <a:schemeClr val="bg2">
                    <a:lumMod val="50000"/>
                  </a:schemeClr>
                </a:solidFill>
              </a:rPr>
              <a:t>4</a:t>
            </a:r>
            <a:endParaRPr lang="en-US" sz="2800" b="1" dirty="0">
              <a:solidFill>
                <a:schemeClr val="bg2">
                  <a:lumMod val="50000"/>
                </a:schemeClr>
              </a:solidFill>
            </a:endParaRPr>
          </a:p>
        </p:txBody>
      </p:sp>
      <p:sp>
        <p:nvSpPr>
          <p:cNvPr id="36" name="TextBox 35"/>
          <p:cNvSpPr txBox="1"/>
          <p:nvPr/>
        </p:nvSpPr>
        <p:spPr>
          <a:xfrm>
            <a:off x="7489647" y="1493128"/>
            <a:ext cx="3110558" cy="523220"/>
          </a:xfrm>
          <a:prstGeom prst="rect">
            <a:avLst/>
          </a:prstGeom>
          <a:noFill/>
        </p:spPr>
        <p:txBody>
          <a:bodyPr wrap="square" rtlCol="0">
            <a:spAutoFit/>
          </a:bodyPr>
          <a:lstStyle/>
          <a:p>
            <a:r>
              <a:rPr lang="en-US" sz="2800" b="1" dirty="0">
                <a:solidFill>
                  <a:schemeClr val="bg2">
                    <a:lumMod val="50000"/>
                  </a:schemeClr>
                </a:solidFill>
              </a:rPr>
              <a:t>21 pounds CO</a:t>
            </a:r>
            <a:r>
              <a:rPr lang="en-US" sz="2800" b="1" baseline="-25000" dirty="0">
                <a:solidFill>
                  <a:schemeClr val="bg2">
                    <a:lumMod val="50000"/>
                  </a:schemeClr>
                </a:solidFill>
              </a:rPr>
              <a:t>2</a:t>
            </a:r>
            <a:endParaRPr lang="en-US" sz="2800" b="1" dirty="0">
              <a:solidFill>
                <a:schemeClr val="bg2">
                  <a:lumMod val="50000"/>
                </a:schemeClr>
              </a:solidFill>
            </a:endParaRPr>
          </a:p>
        </p:txBody>
      </p:sp>
    </p:spTree>
    <p:custDataLst>
      <p:tags r:id="rId1"/>
    </p:custDataLst>
    <p:extLst>
      <p:ext uri="{BB962C8B-B14F-4D97-AF65-F5344CB8AC3E}">
        <p14:creationId xmlns:p14="http://schemas.microsoft.com/office/powerpoint/2010/main" val="2636734778"/>
      </p:ext>
    </p:extLst>
  </p:cSld>
  <p:clrMapOvr>
    <a:masterClrMapping/>
  </p:clrMapOvr>
  <mc:AlternateContent xmlns:mc="http://schemas.openxmlformats.org/markup-compatibility/2006" xmlns:p14="http://schemas.microsoft.com/office/powerpoint/2010/main">
    <mc:Choice Requires="p14">
      <p:transition spd="slow" p14:dur="2000" advTm="16344"/>
    </mc:Choice>
    <mc:Fallback xmlns="">
      <p:transition xmlns:p14="http://schemas.microsoft.com/office/powerpoint/2010/main" spd="slow" advTm="163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Community Concerns</a:t>
            </a:r>
          </a:p>
        </p:txBody>
      </p:sp>
      <p:pic>
        <p:nvPicPr>
          <p:cNvPr id="4" name="Picture 3"/>
          <p:cNvPicPr>
            <a:picLocks noChangeAspect="1"/>
          </p:cNvPicPr>
          <p:nvPr/>
        </p:nvPicPr>
        <p:blipFill>
          <a:blip r:embed="rId3"/>
          <a:stretch>
            <a:fillRect/>
          </a:stretch>
        </p:blipFill>
        <p:spPr>
          <a:xfrm>
            <a:off x="2680493" y="1289372"/>
            <a:ext cx="6817748" cy="5206280"/>
          </a:xfrm>
          <a:prstGeom prst="rect">
            <a:avLst/>
          </a:prstGeom>
        </p:spPr>
      </p:pic>
      <p:sp>
        <p:nvSpPr>
          <p:cNvPr id="5" name="Text Placeholder 4"/>
          <p:cNvSpPr>
            <a:spLocks noGrp="1"/>
          </p:cNvSpPr>
          <p:nvPr>
            <p:ph type="body" sz="quarter" idx="13"/>
          </p:nvPr>
        </p:nvSpPr>
        <p:spPr>
          <a:xfrm>
            <a:off x="9004681" y="6159461"/>
            <a:ext cx="2657856" cy="274320"/>
          </a:xfrm>
        </p:spPr>
        <p:txBody>
          <a:bodyPr/>
          <a:lstStyle/>
          <a:p>
            <a:r>
              <a:rPr lang="en-US" dirty="0"/>
              <a:t>Etheridge et al., 1998 (CSIRO) </a:t>
            </a:r>
          </a:p>
        </p:txBody>
      </p:sp>
    </p:spTree>
    <p:extLst>
      <p:ext uri="{BB962C8B-B14F-4D97-AF65-F5344CB8AC3E}">
        <p14:creationId xmlns:p14="http://schemas.microsoft.com/office/powerpoint/2010/main" val="3376810992"/>
      </p:ext>
    </p:extLst>
  </p:cSld>
  <p:clrMapOvr>
    <a:masterClrMapping/>
  </p:clrMapOvr>
  <mc:AlternateContent xmlns:mc="http://schemas.openxmlformats.org/markup-compatibility/2006" xmlns:p14="http://schemas.microsoft.com/office/powerpoint/2010/main">
    <mc:Choice Requires="p14">
      <p:transition spd="slow" p14:dur="2000" advTm="12551"/>
    </mc:Choice>
    <mc:Fallback xmlns="">
      <p:transition xmlns:p14="http://schemas.microsoft.com/office/powerpoint/2010/main" spd="slow" advTm="1255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1108511" y="1476672"/>
            <a:ext cx="10585225" cy="4086225"/>
          </a:xfrm>
          <a:prstGeom prst="rect">
            <a:avLst/>
          </a:prstGeom>
          <a:effectLst/>
        </p:spPr>
        <p:txBody>
          <a:bodyPr>
            <a:noAutofit/>
          </a:bodyPr>
          <a:lstStyle/>
          <a:p>
            <a:pPr marL="0" indent="0">
              <a:spcBef>
                <a:spcPts val="1200"/>
              </a:spcBef>
              <a:buClr>
                <a:srgbClr val="C15442"/>
              </a:buClr>
              <a:buNone/>
            </a:pPr>
            <a:r>
              <a:rPr lang="en-US" b="1" dirty="0">
                <a:solidFill>
                  <a:schemeClr val="bg2">
                    <a:lumMod val="50000"/>
                  </a:schemeClr>
                </a:solidFill>
              </a:rPr>
              <a:t>B</a:t>
            </a:r>
            <a:r>
              <a:rPr lang="en-US" dirty="0">
                <a:solidFill>
                  <a:schemeClr val="bg2">
                    <a:lumMod val="50000"/>
                  </a:schemeClr>
                </a:solidFill>
              </a:rPr>
              <a:t>ay </a:t>
            </a:r>
            <a:r>
              <a:rPr lang="en-US" b="1" dirty="0">
                <a:solidFill>
                  <a:schemeClr val="bg2">
                    <a:lumMod val="50000"/>
                  </a:schemeClr>
                </a:solidFill>
              </a:rPr>
              <a:t>A</a:t>
            </a:r>
            <a:r>
              <a:rPr lang="en-US" dirty="0">
                <a:solidFill>
                  <a:schemeClr val="bg2">
                    <a:lumMod val="50000"/>
                  </a:schemeClr>
                </a:solidFill>
              </a:rPr>
              <a:t>rea </a:t>
            </a:r>
            <a:r>
              <a:rPr lang="en-US" b="1" dirty="0">
                <a:solidFill>
                  <a:schemeClr val="bg2">
                    <a:lumMod val="50000"/>
                  </a:schemeClr>
                </a:solidFill>
              </a:rPr>
              <a:t>A</a:t>
            </a:r>
            <a:r>
              <a:rPr lang="en-US" dirty="0">
                <a:solidFill>
                  <a:schemeClr val="bg2">
                    <a:lumMod val="50000"/>
                  </a:schemeClr>
                </a:solidFill>
              </a:rPr>
              <a:t>ir </a:t>
            </a:r>
            <a:r>
              <a:rPr lang="en-US" b="1" dirty="0">
                <a:solidFill>
                  <a:schemeClr val="bg2">
                    <a:lumMod val="50000"/>
                  </a:schemeClr>
                </a:solidFill>
              </a:rPr>
              <a:t>Q</a:t>
            </a:r>
            <a:r>
              <a:rPr lang="en-US" dirty="0">
                <a:solidFill>
                  <a:schemeClr val="bg2">
                    <a:lumMod val="50000"/>
                  </a:schemeClr>
                </a:solidFill>
              </a:rPr>
              <a:t>uality </a:t>
            </a:r>
            <a:r>
              <a:rPr lang="en-US" b="1" dirty="0">
                <a:solidFill>
                  <a:schemeClr val="bg2">
                    <a:lumMod val="50000"/>
                  </a:schemeClr>
                </a:solidFill>
              </a:rPr>
              <a:t>M</a:t>
            </a:r>
            <a:r>
              <a:rPr lang="en-US" dirty="0">
                <a:solidFill>
                  <a:schemeClr val="bg2">
                    <a:lumMod val="50000"/>
                  </a:schemeClr>
                </a:solidFill>
              </a:rPr>
              <a:t>anagement </a:t>
            </a:r>
            <a:r>
              <a:rPr lang="en-US" b="1" dirty="0">
                <a:solidFill>
                  <a:schemeClr val="bg2">
                    <a:lumMod val="50000"/>
                  </a:schemeClr>
                </a:solidFill>
              </a:rPr>
              <a:t>D</a:t>
            </a:r>
            <a:r>
              <a:rPr lang="en-US" dirty="0">
                <a:solidFill>
                  <a:schemeClr val="bg2">
                    <a:lumMod val="50000"/>
                  </a:schemeClr>
                </a:solidFill>
              </a:rPr>
              <a:t>istrict   (</a:t>
            </a:r>
            <a:r>
              <a:rPr lang="en-US" b="1" dirty="0">
                <a:solidFill>
                  <a:schemeClr val="bg2">
                    <a:lumMod val="50000"/>
                  </a:schemeClr>
                </a:solidFill>
              </a:rPr>
              <a:t>BAAQMD</a:t>
            </a:r>
            <a:r>
              <a:rPr lang="en-US" dirty="0">
                <a:solidFill>
                  <a:schemeClr val="bg2">
                    <a:lumMod val="50000"/>
                  </a:schemeClr>
                </a:solidFill>
              </a:rPr>
              <a:t>)</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BAAQMD</a:t>
            </a:r>
          </a:p>
        </p:txBody>
      </p:sp>
      <p:pic>
        <p:nvPicPr>
          <p:cNvPr id="4" name="Picture 3" descr="Screen Shot 2016-08-06 at 1.43.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2" y="2144905"/>
            <a:ext cx="4065534" cy="4189200"/>
          </a:xfrm>
          <a:prstGeom prst="rect">
            <a:avLst/>
          </a:prstGeom>
          <a:solidFill>
            <a:srgbClr val="000000">
              <a:shade val="95000"/>
            </a:srgbClr>
          </a:solidFill>
          <a:ln w="3175" cap="sq" cmpd="sng">
            <a:solidFill>
              <a:srgbClr val="000000"/>
            </a:solidFill>
            <a:miter lim="800000"/>
          </a:ln>
          <a:effectLst/>
        </p:spPr>
      </p:pic>
      <p:sp>
        <p:nvSpPr>
          <p:cNvPr id="5" name="TextBox 4"/>
          <p:cNvSpPr txBox="1"/>
          <p:nvPr/>
        </p:nvSpPr>
        <p:spPr>
          <a:xfrm>
            <a:off x="6278990" y="2205145"/>
            <a:ext cx="4784157" cy="400110"/>
          </a:xfrm>
          <a:prstGeom prst="rect">
            <a:avLst/>
          </a:prstGeom>
          <a:noFill/>
        </p:spPr>
        <p:txBody>
          <a:bodyPr wrap="none" rtlCol="0">
            <a:spAutoFit/>
          </a:bodyPr>
          <a:lstStyle/>
          <a:p>
            <a:r>
              <a:rPr lang="en-US" sz="2000" dirty="0">
                <a:solidFill>
                  <a:schemeClr val="bg2">
                    <a:lumMod val="50000"/>
                  </a:schemeClr>
                </a:solidFill>
              </a:rPr>
              <a:t>Regional Climate Protection Strategy</a:t>
            </a:r>
          </a:p>
        </p:txBody>
      </p:sp>
      <p:pic>
        <p:nvPicPr>
          <p:cNvPr id="6" name="Picture 5" descr="Screen Shot 2016-08-06 at 1.49.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206" y="3002331"/>
            <a:ext cx="2053997" cy="2128111"/>
          </a:xfrm>
          <a:prstGeom prst="rect">
            <a:avLst/>
          </a:prstGeom>
        </p:spPr>
      </p:pic>
      <p:pic>
        <p:nvPicPr>
          <p:cNvPr id="10" name="Picture 9" descr="Screen Shot 2016-08-06 at 1.51.42 PM.png"/>
          <p:cNvPicPr>
            <a:picLocks noChangeAspect="1"/>
          </p:cNvPicPr>
          <p:nvPr/>
        </p:nvPicPr>
        <p:blipFill rotWithShape="1">
          <a:blip r:embed="rId5">
            <a:extLst>
              <a:ext uri="{28A0092B-C50C-407E-A947-70E740481C1C}">
                <a14:useLocalDpi xmlns:a14="http://schemas.microsoft.com/office/drawing/2010/main" val="0"/>
              </a:ext>
            </a:extLst>
          </a:blip>
          <a:srcRect b="2517"/>
          <a:stretch/>
        </p:blipFill>
        <p:spPr>
          <a:xfrm>
            <a:off x="9643159" y="2989449"/>
            <a:ext cx="2087229" cy="2144544"/>
          </a:xfrm>
          <a:prstGeom prst="rect">
            <a:avLst/>
          </a:prstGeom>
        </p:spPr>
      </p:pic>
      <p:sp>
        <p:nvSpPr>
          <p:cNvPr id="12" name="TextBox 11"/>
          <p:cNvSpPr txBox="1"/>
          <p:nvPr/>
        </p:nvSpPr>
        <p:spPr>
          <a:xfrm>
            <a:off x="5077385" y="5244071"/>
            <a:ext cx="2556374" cy="1015663"/>
          </a:xfrm>
          <a:prstGeom prst="rect">
            <a:avLst/>
          </a:prstGeom>
          <a:noFill/>
        </p:spPr>
        <p:txBody>
          <a:bodyPr wrap="none" rtlCol="0">
            <a:spAutoFit/>
          </a:bodyPr>
          <a:lstStyle/>
          <a:p>
            <a:pPr algn="ctr"/>
            <a:r>
              <a:rPr lang="en-US" sz="2000" dirty="0"/>
              <a:t>Abby Young</a:t>
            </a:r>
          </a:p>
          <a:p>
            <a:pPr algn="ctr"/>
            <a:r>
              <a:rPr lang="en-US" sz="2000" i="1" dirty="0"/>
              <a:t>Climate Protection</a:t>
            </a:r>
          </a:p>
          <a:p>
            <a:pPr algn="ctr"/>
            <a:r>
              <a:rPr lang="en-US" sz="2000" i="1" dirty="0"/>
              <a:t>Manager</a:t>
            </a:r>
          </a:p>
        </p:txBody>
      </p:sp>
      <p:sp>
        <p:nvSpPr>
          <p:cNvPr id="14" name="TextBox 13"/>
          <p:cNvSpPr txBox="1"/>
          <p:nvPr/>
        </p:nvSpPr>
        <p:spPr>
          <a:xfrm>
            <a:off x="9551022" y="5211903"/>
            <a:ext cx="2404324" cy="1015663"/>
          </a:xfrm>
          <a:prstGeom prst="rect">
            <a:avLst/>
          </a:prstGeom>
          <a:noFill/>
        </p:spPr>
        <p:txBody>
          <a:bodyPr wrap="none" rtlCol="0">
            <a:spAutoFit/>
          </a:bodyPr>
          <a:lstStyle/>
          <a:p>
            <a:pPr algn="ctr"/>
            <a:r>
              <a:rPr lang="en-US" sz="2000" dirty="0"/>
              <a:t>Dr. Abhinav </a:t>
            </a:r>
            <a:r>
              <a:rPr lang="en-US" sz="2000" dirty="0" err="1"/>
              <a:t>Guha</a:t>
            </a:r>
            <a:endParaRPr lang="en-US" sz="2000" dirty="0"/>
          </a:p>
          <a:p>
            <a:pPr algn="ctr"/>
            <a:r>
              <a:rPr lang="en-US" sz="2000" i="1" dirty="0"/>
              <a:t>Air Quality </a:t>
            </a:r>
          </a:p>
          <a:p>
            <a:pPr algn="ctr"/>
            <a:r>
              <a:rPr lang="en-US" sz="2000" i="1" dirty="0"/>
              <a:t>Engineer</a:t>
            </a:r>
          </a:p>
        </p:txBody>
      </p:sp>
      <p:pic>
        <p:nvPicPr>
          <p:cNvPr id="15" name="Picture 14" descr="Screen Shot 2016-08-07 at 8.45.36 PM.png"/>
          <p:cNvPicPr>
            <a:picLocks noChangeAspect="1"/>
          </p:cNvPicPr>
          <p:nvPr/>
        </p:nvPicPr>
        <p:blipFill rotWithShape="1">
          <a:blip r:embed="rId6">
            <a:extLst>
              <a:ext uri="{28A0092B-C50C-407E-A947-70E740481C1C}">
                <a14:useLocalDpi xmlns:a14="http://schemas.microsoft.com/office/drawing/2010/main" val="0"/>
              </a:ext>
            </a:extLst>
          </a:blip>
          <a:srcRect r="10280" b="10666"/>
          <a:stretch/>
        </p:blipFill>
        <p:spPr>
          <a:xfrm>
            <a:off x="7557137" y="3008077"/>
            <a:ext cx="1917407" cy="2128074"/>
          </a:xfrm>
          <a:prstGeom prst="rect">
            <a:avLst/>
          </a:prstGeom>
        </p:spPr>
      </p:pic>
      <p:sp>
        <p:nvSpPr>
          <p:cNvPr id="17" name="TextBox 16"/>
          <p:cNvSpPr txBox="1"/>
          <p:nvPr/>
        </p:nvSpPr>
        <p:spPr>
          <a:xfrm>
            <a:off x="7495748" y="5247322"/>
            <a:ext cx="2007205" cy="1015663"/>
          </a:xfrm>
          <a:prstGeom prst="rect">
            <a:avLst/>
          </a:prstGeom>
          <a:noFill/>
        </p:spPr>
        <p:txBody>
          <a:bodyPr wrap="none" rtlCol="0">
            <a:spAutoFit/>
          </a:bodyPr>
          <a:lstStyle/>
          <a:p>
            <a:pPr algn="ctr"/>
            <a:r>
              <a:rPr lang="en-US" sz="2000" dirty="0"/>
              <a:t>Dr. Phil </a:t>
            </a:r>
            <a:r>
              <a:rPr lang="en-US" sz="2000" dirty="0" err="1"/>
              <a:t>Martien</a:t>
            </a:r>
            <a:endParaRPr lang="en-US" sz="2000" dirty="0"/>
          </a:p>
          <a:p>
            <a:pPr algn="ctr"/>
            <a:r>
              <a:rPr lang="en-US" sz="2000" i="1" dirty="0"/>
              <a:t>Air Quality </a:t>
            </a:r>
          </a:p>
          <a:p>
            <a:pPr algn="ctr"/>
            <a:r>
              <a:rPr lang="en-US" sz="2000" i="1" dirty="0"/>
              <a:t>Engineer</a:t>
            </a:r>
          </a:p>
        </p:txBody>
      </p:sp>
      <p:sp>
        <p:nvSpPr>
          <p:cNvPr id="16" name="Text Placeholder 4"/>
          <p:cNvSpPr>
            <a:spLocks noGrp="1"/>
          </p:cNvSpPr>
          <p:nvPr>
            <p:ph type="body" sz="quarter" idx="13"/>
          </p:nvPr>
        </p:nvSpPr>
        <p:spPr>
          <a:xfrm>
            <a:off x="748823" y="6316450"/>
            <a:ext cx="3261251" cy="413658"/>
          </a:xfrm>
        </p:spPr>
        <p:txBody>
          <a:bodyPr>
            <a:normAutofit/>
          </a:bodyPr>
          <a:lstStyle/>
          <a:p>
            <a:pPr algn="l"/>
            <a:r>
              <a:rPr lang="en-US" dirty="0"/>
              <a:t>Fischer and </a:t>
            </a:r>
            <a:r>
              <a:rPr lang="en-US" dirty="0" err="1"/>
              <a:t>Jeong</a:t>
            </a:r>
            <a:r>
              <a:rPr lang="en-US" dirty="0"/>
              <a:t>, 2014</a:t>
            </a:r>
          </a:p>
        </p:txBody>
      </p:sp>
    </p:spTree>
    <p:extLst>
      <p:ext uri="{BB962C8B-B14F-4D97-AF65-F5344CB8AC3E}">
        <p14:creationId xmlns:p14="http://schemas.microsoft.com/office/powerpoint/2010/main" val="423179285"/>
      </p:ext>
    </p:extLst>
  </p:cSld>
  <p:clrMapOvr>
    <a:masterClrMapping/>
  </p:clrMapOvr>
  <mc:AlternateContent xmlns:mc="http://schemas.openxmlformats.org/markup-compatibility/2006" xmlns:p14="http://schemas.microsoft.com/office/powerpoint/2010/main">
    <mc:Choice Requires="p14">
      <p:transition spd="slow" p14:dur="2000" advTm="19570"/>
    </mc:Choice>
    <mc:Fallback xmlns="">
      <p:transition xmlns:p14="http://schemas.microsoft.com/office/powerpoint/2010/main" spd="slow" advTm="1957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r>
              <a:rPr lang="en-US" sz="4000" dirty="0">
                <a:solidFill>
                  <a:schemeClr val="bg1"/>
                </a:solidFill>
                <a:latin typeface="Century Gothic" panose="020B0502020202020204" pitchFamily="34" charset="0"/>
              </a:rPr>
              <a:t>Background: </a:t>
            </a:r>
            <a:r>
              <a:rPr lang="en-US" sz="2800" dirty="0">
                <a:solidFill>
                  <a:schemeClr val="bg1"/>
                </a:solidFill>
              </a:rPr>
              <a:t>Bottom-up CH</a:t>
            </a:r>
            <a:r>
              <a:rPr lang="en-US" sz="2800" baseline="-25000" dirty="0">
                <a:solidFill>
                  <a:schemeClr val="bg1"/>
                </a:solidFill>
              </a:rPr>
              <a:t>4 </a:t>
            </a:r>
            <a:r>
              <a:rPr lang="en-US" sz="2800" dirty="0">
                <a:solidFill>
                  <a:schemeClr val="bg1"/>
                </a:solidFill>
              </a:rPr>
              <a:t>inventory</a:t>
            </a:r>
          </a:p>
          <a:p>
            <a:pPr marL="0" indent="0" algn="ctr">
              <a:buFont typeface="Arial" panose="020B0604020202020204" pitchFamily="34" charset="0"/>
              <a:buNone/>
            </a:pPr>
            <a:endParaRPr lang="en-US"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385554" y="2463985"/>
            <a:ext cx="3221759" cy="2422612"/>
          </a:xfrm>
          <a:prstGeom prst="rect">
            <a:avLst/>
          </a:prstGeom>
        </p:spPr>
      </p:pic>
    </p:spTree>
    <p:extLst>
      <p:ext uri="{BB962C8B-B14F-4D97-AF65-F5344CB8AC3E}">
        <p14:creationId xmlns:p14="http://schemas.microsoft.com/office/powerpoint/2010/main" val="3619890976"/>
      </p:ext>
    </p:extLst>
  </p:cSld>
  <p:clrMapOvr>
    <a:masterClrMapping/>
  </p:clrMapOvr>
  <mc:AlternateContent xmlns:mc="http://schemas.openxmlformats.org/markup-compatibility/2006" xmlns:p14="http://schemas.microsoft.com/office/powerpoint/2010/main">
    <mc:Choice Requires="p14">
      <p:transition spd="slow" p14:dur="2000" advTm="7873"/>
    </mc:Choice>
    <mc:Fallback xmlns="">
      <p:transition xmlns:p14="http://schemas.microsoft.com/office/powerpoint/2010/main" spd="slow" advTm="787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r>
              <a:rPr lang="en-US" sz="4000" dirty="0">
                <a:solidFill>
                  <a:schemeClr val="bg1"/>
                </a:solidFill>
                <a:latin typeface="Century Gothic" panose="020B0502020202020204" pitchFamily="34" charset="0"/>
              </a:rPr>
              <a:t>Background: </a:t>
            </a:r>
            <a:r>
              <a:rPr lang="en-US" sz="2800" dirty="0">
                <a:solidFill>
                  <a:schemeClr val="bg1"/>
                </a:solidFill>
              </a:rPr>
              <a:t>Bottom-up CH</a:t>
            </a:r>
            <a:r>
              <a:rPr lang="en-US" sz="2800" baseline="-25000" dirty="0">
                <a:solidFill>
                  <a:schemeClr val="bg1"/>
                </a:solidFill>
              </a:rPr>
              <a:t>4 </a:t>
            </a:r>
            <a:r>
              <a:rPr lang="en-US" sz="2800" dirty="0">
                <a:solidFill>
                  <a:schemeClr val="bg1"/>
                </a:solidFill>
              </a:rPr>
              <a:t>inventory</a:t>
            </a:r>
          </a:p>
          <a:p>
            <a:pPr marL="0" indent="0" algn="ctr">
              <a:buFont typeface="Arial" panose="020B0604020202020204" pitchFamily="34" charset="0"/>
              <a:buNone/>
            </a:pPr>
            <a:endParaRPr lang="en-US"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385554" y="2463985"/>
            <a:ext cx="3221759" cy="2422612"/>
          </a:xfrm>
          <a:prstGeom prst="rect">
            <a:avLst/>
          </a:prstGeom>
        </p:spPr>
      </p:pic>
      <p:sp>
        <p:nvSpPr>
          <p:cNvPr id="5" name="Multiply 4"/>
          <p:cNvSpPr/>
          <p:nvPr/>
        </p:nvSpPr>
        <p:spPr>
          <a:xfrm>
            <a:off x="3585661" y="3079679"/>
            <a:ext cx="1352870" cy="1365888"/>
          </a:xfrm>
          <a:prstGeom prst="mathMultiply">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6" name="TextBox 5"/>
          <p:cNvSpPr txBox="1"/>
          <p:nvPr/>
        </p:nvSpPr>
        <p:spPr>
          <a:xfrm>
            <a:off x="5064024" y="2654014"/>
            <a:ext cx="2484875" cy="1323439"/>
          </a:xfrm>
          <a:prstGeom prst="rect">
            <a:avLst/>
          </a:prstGeom>
          <a:noFill/>
        </p:spPr>
        <p:txBody>
          <a:bodyPr wrap="square" rtlCol="0">
            <a:spAutoFit/>
          </a:bodyPr>
          <a:lstStyle/>
          <a:p>
            <a:pPr algn="ctr"/>
            <a:r>
              <a:rPr lang="en-US" sz="2400" dirty="0">
                <a:solidFill>
                  <a:schemeClr val="bg2">
                    <a:lumMod val="50000"/>
                  </a:schemeClr>
                </a:solidFill>
              </a:rPr>
              <a:t>Emission Factor</a:t>
            </a:r>
          </a:p>
          <a:p>
            <a:pPr algn="ctr"/>
            <a:endParaRPr lang="en-US" sz="2800" b="1" dirty="0">
              <a:solidFill>
                <a:schemeClr val="bg2">
                  <a:lumMod val="50000"/>
                </a:schemeClr>
              </a:solidFill>
            </a:endParaRPr>
          </a:p>
          <a:p>
            <a:pPr algn="ctr"/>
            <a:r>
              <a:rPr lang="en-US" sz="2800" b="1" dirty="0">
                <a:solidFill>
                  <a:schemeClr val="bg2">
                    <a:lumMod val="50000"/>
                  </a:schemeClr>
                </a:solidFill>
              </a:rPr>
              <a:t>Mg CH</a:t>
            </a:r>
            <a:r>
              <a:rPr lang="en-US" sz="2800" b="1" baseline="-25000" dirty="0">
                <a:solidFill>
                  <a:schemeClr val="bg2">
                    <a:lumMod val="50000"/>
                  </a:schemeClr>
                </a:solidFill>
              </a:rPr>
              <a:t>4</a:t>
            </a:r>
            <a:r>
              <a:rPr lang="en-US" sz="2800" b="1" dirty="0">
                <a:solidFill>
                  <a:schemeClr val="bg2">
                    <a:lumMod val="50000"/>
                  </a:schemeClr>
                </a:solidFill>
              </a:rPr>
              <a:t>/cow</a:t>
            </a:r>
          </a:p>
        </p:txBody>
      </p:sp>
    </p:spTree>
    <p:extLst>
      <p:ext uri="{BB962C8B-B14F-4D97-AF65-F5344CB8AC3E}">
        <p14:creationId xmlns:p14="http://schemas.microsoft.com/office/powerpoint/2010/main" val="4122244300"/>
      </p:ext>
    </p:extLst>
  </p:cSld>
  <p:clrMapOvr>
    <a:masterClrMapping/>
  </p:clrMapOvr>
  <mc:AlternateContent xmlns:mc="http://schemas.openxmlformats.org/markup-compatibility/2006" xmlns:p14="http://schemas.microsoft.com/office/powerpoint/2010/main">
    <mc:Choice Requires="p14">
      <p:transition spd="slow" p14:dur="2000" advTm="2451"/>
    </mc:Choice>
    <mc:Fallback xmlns="">
      <p:transition xmlns:p14="http://schemas.microsoft.com/office/powerpoint/2010/main" spd="slow" advTm="2451"/>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4"/>
</p:tagLst>
</file>

<file path=ppt/tags/tag2.xml><?xml version="1.0" encoding="utf-8"?>
<p:tagLst xmlns:a="http://schemas.openxmlformats.org/drawingml/2006/main" xmlns:r="http://schemas.openxmlformats.org/officeDocument/2006/relationships" xmlns:p="http://schemas.openxmlformats.org/presentationml/2006/main">
  <p:tag name="TIMING" val="|2.7"/>
</p:tagLst>
</file>

<file path=ppt/tags/tag3.xml><?xml version="1.0" encoding="utf-8"?>
<p:tagLst xmlns:a="http://schemas.openxmlformats.org/drawingml/2006/main" xmlns:r="http://schemas.openxmlformats.org/officeDocument/2006/relationships" xmlns:p="http://schemas.openxmlformats.org/presentationml/2006/main">
  <p:tag name="TIMING" val="|2.1|3.4"/>
</p:tagLst>
</file>

<file path=ppt/tags/tag4.xml><?xml version="1.0" encoding="utf-8"?>
<p:tagLst xmlns:a="http://schemas.openxmlformats.org/drawingml/2006/main" xmlns:r="http://schemas.openxmlformats.org/officeDocument/2006/relationships" xmlns:p="http://schemas.openxmlformats.org/presentationml/2006/main">
  <p:tag name="TIMING" val="|14.4"/>
</p:tagLst>
</file>

<file path=ppt/tags/tag5.xml><?xml version="1.0" encoding="utf-8"?>
<p:tagLst xmlns:a="http://schemas.openxmlformats.org/drawingml/2006/main" xmlns:r="http://schemas.openxmlformats.org/officeDocument/2006/relationships" xmlns:p="http://schemas.openxmlformats.org/presentationml/2006/main">
  <p:tag name="TIMING" val="|2.1"/>
</p:tagLst>
</file>

<file path=ppt/tags/tag6.xml><?xml version="1.0" encoding="utf-8"?>
<p:tagLst xmlns:a="http://schemas.openxmlformats.org/drawingml/2006/main" xmlns:r="http://schemas.openxmlformats.org/officeDocument/2006/relationships" xmlns:p="http://schemas.openxmlformats.org/presentationml/2006/main">
  <p:tag name="TIMING" val="|9.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9717</TotalTime>
  <Words>4770</Words>
  <Application>Microsoft Office PowerPoint</Application>
  <PresentationFormat>Widescreen</PresentationFormat>
  <Paragraphs>729</Paragraphs>
  <Slides>49</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Century Gothic</vt:lpstr>
      <vt:lpstr>Garamond</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Arya, Vishal (LARC)[DEVELOP]</cp:lastModifiedBy>
  <cp:revision>295</cp:revision>
  <dcterms:created xsi:type="dcterms:W3CDTF">2015-05-18T13:26:09Z</dcterms:created>
  <dcterms:modified xsi:type="dcterms:W3CDTF">2016-09-07T12:10:09Z</dcterms:modified>
</cp:coreProperties>
</file>