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0">
          <p15:clr>
            <a:srgbClr val="A4A3A4"/>
          </p15:clr>
        </p15:guide>
        <p15:guide id="2" pos="86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mma Baghel" initials="EB" lastIdx="3" clrIdx="0"/>
  <p:cmAuthor id="1" name="Arya, Vishal (LARC)[DEVELOP]" initials="AV(" lastIdx="14" clrIdx="1">
    <p:extLst>
      <p:ext uri="{19B8F6BF-5375-455C-9EA6-DF929625EA0E}">
        <p15:presenceInfo xmlns:p15="http://schemas.microsoft.com/office/powerpoint/2012/main" userId="S-1-5-21-330711430-3775241029-4075259233-6659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929" autoAdjust="0"/>
    <p:restoredTop sz="94660"/>
  </p:normalViewPr>
  <p:slideViewPr>
    <p:cSldViewPr snapToGrid="0">
      <p:cViewPr varScale="1">
        <p:scale>
          <a:sx n="25" d="100"/>
          <a:sy n="25" d="100"/>
        </p:scale>
        <p:origin x="2292" y="126"/>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2-29T09:34:07.677" idx="1">
    <p:pos x="12084" y="2640"/>
    <p:text>Don't forget to add underneath:
DEVELOP National Program at NASA Langley Research Center</p:text>
  </p:cm>
  <p:cm authorId="0" dt="2016-02-29T09:36:04.938" idx="2">
    <p:pos x="6216" y="8760"/>
    <p:text>Here your Methods section leave a LOT of white space to the right (middle of poster). Is there any way to expand the width of these columns, make the text easily readable, and further distinguish between the subheadings (like "using excel:", etc.) and the text?</p:text>
  </p:cm>
  <p:cm authorId="0" dt="2016-02-29T09:37:06.805" idx="3">
    <p:pos x="13896" y="8928"/>
    <p:text>Whenever you have an image in a presentation or poster, it is best to have all text, legends, north arrows, etc. both separate from the image and editable. Thanks.</p:text>
  </p:cm>
  <p:cm authorId="1" dt="2016-03-01T15:45:41.257" idx="1">
    <p:pos x="8383" y="2637"/>
    <p:text>I've edited text here. Please review changes.</p:text>
    <p:extLst>
      <p:ext uri="{C676402C-5697-4E1C-873F-D02D1690AC5C}">
        <p15:threadingInfo xmlns:p15="http://schemas.microsoft.com/office/powerpoint/2012/main" timeZoneBias="300"/>
      </p:ext>
    </p:extLst>
  </p:cm>
  <p:cm authorId="1" dt="2016-03-01T15:46:24.709" idx="2">
    <p:pos x="10914" y="4184"/>
    <p:text>Word choice: Relate or Compare? I would suggest compare.</p:text>
    <p:extLst>
      <p:ext uri="{C676402C-5697-4E1C-873F-D02D1690AC5C}">
        <p15:threadingInfo xmlns:p15="http://schemas.microsoft.com/office/powerpoint/2012/main" timeZoneBias="300"/>
      </p:ext>
    </p:extLst>
  </p:cm>
  <p:cm authorId="1" dt="2016-03-01T15:47:21.354" idx="3">
    <p:pos x="13612" y="3805"/>
    <p:text>Font size is too big. Body text on poster should be consistent throughout sections, so this text should be the same size as that in the abstract, Conclusions, Acknowledgements, Partners, etc. Therefore, I recommend you change the font size to 27.</p:text>
    <p:extLst>
      <p:ext uri="{C676402C-5697-4E1C-873F-D02D1690AC5C}">
        <p15:threadingInfo xmlns:p15="http://schemas.microsoft.com/office/powerpoint/2012/main" timeZoneBias="300"/>
      </p:ext>
    </p:extLst>
  </p:cm>
  <p:cm authorId="1" dt="2016-03-01T15:48:27.742" idx="4">
    <p:pos x="2061" y="3486"/>
    <p:text>Try to keep section headings in line with one another. Abstract is in line with Methodology but this is not the case with the Objectives section heading. Please revise and be mindful of this throughout the poster with all section headers.</p:text>
    <p:extLst>
      <p:ext uri="{C676402C-5697-4E1C-873F-D02D1690AC5C}">
        <p15:threadingInfo xmlns:p15="http://schemas.microsoft.com/office/powerpoint/2012/main" timeZoneBias="300"/>
      </p:ext>
    </p:extLst>
  </p:cm>
  <p:cm authorId="1" dt="2016-03-01T15:51:56.370" idx="5">
    <p:pos x="15643" y="7261"/>
    <p:text>Please decrease size of text. Does not have to be 27 as this is not considered body text. Rather, it is an image caption, so keep it consistent with the font size you select for SMAP in the EO section below.</p:text>
    <p:extLst>
      <p:ext uri="{C676402C-5697-4E1C-873F-D02D1690AC5C}">
        <p15:threadingInfo xmlns:p15="http://schemas.microsoft.com/office/powerpoint/2012/main" timeZoneBias="300"/>
      </p:ext>
    </p:extLst>
  </p:cm>
  <p:cm authorId="1" dt="2016-03-01T15:52:45.559" idx="6">
    <p:pos x="12869" y="11323"/>
    <p:text>Please decrease font size. Make sure it is consistent with the font size of the image caption in the study area.</p:text>
    <p:extLst>
      <p:ext uri="{C676402C-5697-4E1C-873F-D02D1690AC5C}">
        <p15:threadingInfo xmlns:p15="http://schemas.microsoft.com/office/powerpoint/2012/main" timeZoneBias="300"/>
      </p:ext>
    </p:extLst>
  </p:cm>
  <p:cm authorId="1" dt="2016-03-01T15:53:24.666" idx="7">
    <p:pos x="14811" y="10471"/>
    <p:text>consider resizing this image to be a bit smaller if you find that you need more space on your poster. Also, consider re-orienting this image so it is horizontal or at an angle rather than vertical. This can help when you are trying to formulate/ arrange sections for the FD.</p:text>
    <p:extLst>
      <p:ext uri="{C676402C-5697-4E1C-873F-D02D1690AC5C}">
        <p15:threadingInfo xmlns:p15="http://schemas.microsoft.com/office/powerpoint/2012/main" timeZoneBias="300"/>
      </p:ext>
    </p:extLst>
  </p:cm>
  <p:cm authorId="1" dt="2016-03-01T15:56:57.685" idx="8">
    <p:pos x="2910" y="7897"/>
    <p:text>This methods section seems to be a bit too detailed for the purpose of the poster. See if you can be a bit more consise. Give only high-level information here. It might also be helpful to organize your methods workflow into data acquisition, processing, analysis, and end product sections. Also, consider adding some images of your data.</p:text>
    <p:extLst>
      <p:ext uri="{C676402C-5697-4E1C-873F-D02D1690AC5C}">
        <p15:threadingInfo xmlns:p15="http://schemas.microsoft.com/office/powerpoint/2012/main" timeZoneBias="300"/>
      </p:ext>
    </p:extLst>
  </p:cm>
  <p:cm authorId="1" dt="2016-03-01T15:59:27.396" idx="9">
    <p:pos x="16825" y="18902"/>
    <p:text>This section, as it is, takes up too much space. Please reformat this so you can have more room for you methods, results, and conclusion sections.</p:text>
    <p:extLst>
      <p:ext uri="{C676402C-5697-4E1C-873F-D02D1690AC5C}">
        <p15:threadingInfo xmlns:p15="http://schemas.microsoft.com/office/powerpoint/2012/main" timeZoneBias="300"/>
      </p:ext>
    </p:extLst>
  </p:cm>
  <p:cm authorId="1" dt="2016-03-01T16:01:16.996" idx="10">
    <p:pos x="6604" y="20731"/>
    <p:text>for the FD, try to eliminate/ minimize white space.</p:text>
    <p:extLst>
      <p:ext uri="{C676402C-5697-4E1C-873F-D02D1690AC5C}">
        <p15:threadingInfo xmlns:p15="http://schemas.microsoft.com/office/powerpoint/2012/main" timeZoneBias="300"/>
      </p:ext>
    </p:extLst>
  </p:cm>
  <p:cm authorId="1" dt="2016-03-01T16:01:40.154" idx="11">
    <p:pos x="1864" y="18629"/>
    <p:text>Feel free to include (Project Lead) next to Greg's name</p:text>
    <p:extLst>
      <p:ext uri="{C676402C-5697-4E1C-873F-D02D1690AC5C}">
        <p15:threadingInfo xmlns:p15="http://schemas.microsoft.com/office/powerpoint/2012/main" timeZoneBias="300"/>
      </p:ext>
    </p:extLst>
  </p:cm>
  <p:cm authorId="1" dt="2016-03-01T16:02:21.992" idx="12">
    <p:pos x="910" y="18690"/>
    <p:text>Edited Greg's name here. Please review changes.</p:text>
    <p:extLst>
      <p:ext uri="{C676402C-5697-4E1C-873F-D02D1690AC5C}">
        <p15:threadingInfo xmlns:p15="http://schemas.microsoft.com/office/powerpoint/2012/main" timeZoneBias="300"/>
      </p:ext>
    </p:extLst>
  </p:cm>
  <p:cm authorId="1" dt="2016-03-01T16:03:17.245" idx="13">
    <p:pos x="1424" y="10701"/>
    <p:text>I assume krieging is referring to a type of interpolation method. If so, perhaps just writing 'Krieging Interpolation' is all that is necessary to have here.</p:text>
    <p:extLst>
      <p:ext uri="{C676402C-5697-4E1C-873F-D02D1690AC5C}">
        <p15:threadingInfo xmlns:p15="http://schemas.microsoft.com/office/powerpoint/2012/main" timeZoneBias="300"/>
      </p:ext>
    </p:extLst>
  </p:cm>
  <p:cm authorId="1" dt="2016-03-01T16:05:45.099" idx="14">
    <p:pos x="11414" y="4774"/>
    <p:text>This sentence is a bit vague/ unclear. Three day minimum of what? Some climate variable? Or is it a miminum of three days that you need. Please clarify this objective.</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a:t>
            </a:r>
            <a:r>
              <a:rPr lang="en-US" sz="1400" i="1" baseline="0" smtClean="0">
                <a:solidFill>
                  <a:schemeClr val="bg2">
                    <a:lumMod val="50000"/>
                  </a:schemeClr>
                </a:solidFill>
                <a:latin typeface="Arial" panose="020B0604020202020204" pitchFamily="34" charset="0"/>
                <a:ea typeface="Questrial"/>
                <a:cs typeface="Arial" panose="020B0604020202020204" pitchFamily="34" charset="0"/>
                <a:sym typeface="Questrial"/>
              </a:rPr>
              <a:t>Space Administration or partner organizations. </a:t>
            </a: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NASA Langley Research Center</a:t>
            </a:r>
            <a:endParaRPr lang="en-US" dirty="0"/>
          </a:p>
        </p:txBody>
      </p:sp>
      <p:sp>
        <p:nvSpPr>
          <p:cNvPr id="4" name="Text Placeholder 3"/>
          <p:cNvSpPr>
            <a:spLocks noGrp="1"/>
          </p:cNvSpPr>
          <p:nvPr>
            <p:ph type="body" sz="quarter" idx="11"/>
          </p:nvPr>
        </p:nvSpPr>
        <p:spPr>
          <a:xfrm>
            <a:off x="3928490" y="2353356"/>
            <a:ext cx="19671694" cy="1365577"/>
          </a:xfrm>
        </p:spPr>
        <p:txBody>
          <a:bodyPr/>
          <a:lstStyle/>
          <a:p>
            <a:r>
              <a:rPr lang="en-US" dirty="0" smtClean="0"/>
              <a:t>Using NASA Earth </a:t>
            </a:r>
            <a:r>
              <a:rPr lang="en-US" dirty="0"/>
              <a:t>O</a:t>
            </a:r>
            <a:r>
              <a:rPr lang="en-US" dirty="0" smtClean="0"/>
              <a:t>bservations to Assess </a:t>
            </a:r>
            <a:r>
              <a:rPr lang="en-US" dirty="0"/>
              <a:t>S</a:t>
            </a:r>
            <a:r>
              <a:rPr lang="en-US" dirty="0" smtClean="0"/>
              <a:t>oil </a:t>
            </a:r>
            <a:r>
              <a:rPr lang="en-US" dirty="0"/>
              <a:t>M</a:t>
            </a:r>
            <a:r>
              <a:rPr lang="en-US" dirty="0" smtClean="0"/>
              <a:t>oisture in Texas for Wildfire </a:t>
            </a:r>
            <a:r>
              <a:rPr lang="en-US" dirty="0"/>
              <a:t>P</a:t>
            </a:r>
            <a:r>
              <a:rPr lang="en-US" dirty="0" smtClean="0"/>
              <a:t>rediction and Mitigation</a:t>
            </a:r>
            <a:endParaRPr lang="en-US" dirty="0"/>
          </a:p>
        </p:txBody>
      </p:sp>
      <p:sp>
        <p:nvSpPr>
          <p:cNvPr id="5" name="Text Placeholder 4"/>
          <p:cNvSpPr>
            <a:spLocks noGrp="1"/>
          </p:cNvSpPr>
          <p:nvPr>
            <p:ph type="body" sz="quarter" idx="10"/>
          </p:nvPr>
        </p:nvSpPr>
        <p:spPr/>
        <p:txBody>
          <a:bodyPr/>
          <a:lstStyle/>
          <a:p>
            <a:r>
              <a:rPr lang="en-US" dirty="0" smtClean="0"/>
              <a:t>Texas Water Resources II</a:t>
            </a:r>
            <a:endParaRPr lang="en-US" dirty="0"/>
          </a:p>
        </p:txBody>
      </p:sp>
      <p:sp>
        <p:nvSpPr>
          <p:cNvPr id="9" name="Text Placeholder 16"/>
          <p:cNvSpPr txBox="1">
            <a:spLocks/>
          </p:cNvSpPr>
          <p:nvPr/>
        </p:nvSpPr>
        <p:spPr>
          <a:xfrm>
            <a:off x="685800" y="30006593"/>
            <a:ext cx="8229600" cy="54925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Gregory Hoobchaak, Jessica Jozwik, </a:t>
            </a:r>
            <a:r>
              <a:rPr lang="en-US" dirty="0" err="1" smtClean="0"/>
              <a:t>Alyx</a:t>
            </a:r>
            <a:r>
              <a:rPr lang="en-US" dirty="0" smtClean="0"/>
              <a:t> </a:t>
            </a:r>
            <a:r>
              <a:rPr lang="en-US" dirty="0" err="1" smtClean="0"/>
              <a:t>Riebeling</a:t>
            </a:r>
            <a:endParaRPr lang="en-US" dirty="0" smtClean="0"/>
          </a:p>
        </p:txBody>
      </p:sp>
      <p:sp>
        <p:nvSpPr>
          <p:cNvPr id="10" name="Text Placeholder 16"/>
          <p:cNvSpPr txBox="1">
            <a:spLocks/>
          </p:cNvSpPr>
          <p:nvPr/>
        </p:nvSpPr>
        <p:spPr>
          <a:xfrm>
            <a:off x="8447314" y="29985470"/>
            <a:ext cx="7762297" cy="226101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t>Texas Forest Service</a:t>
            </a:r>
          </a:p>
          <a:p>
            <a:r>
              <a:rPr lang="en-US" dirty="0" smtClean="0"/>
              <a:t>Curt Stripling, Geospatial </a:t>
            </a:r>
            <a:r>
              <a:rPr lang="en-US" dirty="0"/>
              <a:t>System </a:t>
            </a:r>
            <a:r>
              <a:rPr lang="en-US" dirty="0" smtClean="0"/>
              <a:t>Coordinator</a:t>
            </a:r>
            <a:endParaRPr lang="en-US" dirty="0"/>
          </a:p>
          <a:p>
            <a:r>
              <a:rPr lang="en-US" dirty="0"/>
              <a:t>Tom </a:t>
            </a:r>
            <a:r>
              <a:rPr lang="en-US" dirty="0" smtClean="0"/>
              <a:t>Spencer, Department </a:t>
            </a:r>
            <a:r>
              <a:rPr lang="en-US" dirty="0"/>
              <a:t>Head of Predictive </a:t>
            </a:r>
            <a:r>
              <a:rPr lang="en-US" dirty="0" smtClean="0"/>
              <a:t>Services</a:t>
            </a:r>
            <a:endParaRPr lang="en-US" dirty="0"/>
          </a:p>
          <a:p>
            <a:endParaRPr lang="en-US" dirty="0" smtClean="0"/>
          </a:p>
        </p:txBody>
      </p:sp>
      <p:sp>
        <p:nvSpPr>
          <p:cNvPr id="11" name="Text Placeholder 16"/>
          <p:cNvSpPr txBox="1">
            <a:spLocks/>
          </p:cNvSpPr>
          <p:nvPr/>
        </p:nvSpPr>
        <p:spPr>
          <a:xfrm>
            <a:off x="16209611" y="29972882"/>
            <a:ext cx="10536589" cy="494435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spcBef>
                <a:spcPts val="0"/>
              </a:spcBef>
              <a:buClr>
                <a:schemeClr val="accent1"/>
              </a:buClr>
              <a:buSzPct val="77000"/>
            </a:pPr>
            <a:r>
              <a:rPr lang="en-US" dirty="0" smtClean="0"/>
              <a:t>We would like to thank the following people for their assistance and guidance:</a:t>
            </a:r>
          </a:p>
          <a:p>
            <a:pPr>
              <a:spcBef>
                <a:spcPts val="0"/>
              </a:spcBef>
              <a:buClr>
                <a:schemeClr val="accent1"/>
              </a:buClr>
              <a:buSzPct val="77000"/>
            </a:pPr>
            <a:endParaRPr lang="en-US" dirty="0" smtClean="0"/>
          </a:p>
          <a:p>
            <a:pPr>
              <a:spcBef>
                <a:spcPts val="0"/>
              </a:spcBef>
              <a:buClr>
                <a:schemeClr val="accent1"/>
              </a:buClr>
              <a:buSzPct val="77000"/>
            </a:pPr>
            <a:r>
              <a:rPr lang="en-US" b="1" dirty="0" smtClean="0"/>
              <a:t>Emily Adams</a:t>
            </a:r>
            <a:r>
              <a:rPr lang="en-US" dirty="0" smtClean="0"/>
              <a:t>, Center Lead at DEVELOP NASA Langley Research Center</a:t>
            </a:r>
          </a:p>
          <a:p>
            <a:pPr>
              <a:spcBef>
                <a:spcPts val="0"/>
              </a:spcBef>
              <a:buClr>
                <a:schemeClr val="accent1"/>
              </a:buClr>
              <a:buSzPct val="77000"/>
            </a:pPr>
            <a:endParaRPr lang="en-US" dirty="0" smtClean="0"/>
          </a:p>
          <a:p>
            <a:pPr>
              <a:spcBef>
                <a:spcPts val="0"/>
              </a:spcBef>
              <a:buClr>
                <a:schemeClr val="accent1"/>
              </a:buClr>
              <a:buSzPct val="77000"/>
            </a:pPr>
            <a:r>
              <a:rPr lang="en-US" b="1" dirty="0" smtClean="0"/>
              <a:t>Dr. Kenton Ross</a:t>
            </a:r>
            <a:r>
              <a:rPr lang="en-US" dirty="0" smtClean="0"/>
              <a:t>, NASA DEVELOP National Program Office National Science Advisor</a:t>
            </a:r>
          </a:p>
          <a:p>
            <a:pPr>
              <a:spcBef>
                <a:spcPts val="0"/>
              </a:spcBef>
              <a:buClr>
                <a:schemeClr val="accent1"/>
              </a:buClr>
              <a:buSzPct val="77000"/>
            </a:pPr>
            <a:endParaRPr lang="en-US" dirty="0" smtClean="0"/>
          </a:p>
          <a:p>
            <a:pPr>
              <a:spcBef>
                <a:spcPts val="0"/>
              </a:spcBef>
              <a:buClr>
                <a:schemeClr val="accent1"/>
              </a:buClr>
              <a:buSzPct val="77000"/>
            </a:pPr>
            <a:r>
              <a:rPr lang="en-US" b="1" dirty="0" smtClean="0"/>
              <a:t>NASA DEVELOP Texas Water Resources I Team:</a:t>
            </a:r>
          </a:p>
          <a:p>
            <a:pPr>
              <a:spcBef>
                <a:spcPts val="0"/>
              </a:spcBef>
              <a:buClr>
                <a:schemeClr val="accent1"/>
              </a:buClr>
              <a:buSzPct val="77000"/>
            </a:pPr>
            <a:r>
              <a:rPr lang="en-US" sz="2800" dirty="0" smtClean="0"/>
              <a:t>Megan </a:t>
            </a:r>
            <a:r>
              <a:rPr lang="en-US" sz="2800" dirty="0" err="1" smtClean="0"/>
              <a:t>Buzanowicz</a:t>
            </a:r>
            <a:endParaRPr lang="en-US" sz="3600" dirty="0"/>
          </a:p>
          <a:p>
            <a:pPr>
              <a:spcBef>
                <a:spcPts val="0"/>
              </a:spcBef>
              <a:buClr>
                <a:schemeClr val="accent1"/>
              </a:buClr>
              <a:buSzPct val="77000"/>
            </a:pPr>
            <a:r>
              <a:rPr lang="en-US" sz="2800" dirty="0" smtClean="0"/>
              <a:t>Laura Lykens</a:t>
            </a:r>
            <a:endParaRPr lang="en-US" sz="3600" dirty="0"/>
          </a:p>
          <a:p>
            <a:pPr>
              <a:spcBef>
                <a:spcPts val="0"/>
              </a:spcBef>
              <a:buClr>
                <a:schemeClr val="accent1"/>
              </a:buClr>
              <a:buSzPct val="77000"/>
            </a:pPr>
            <a:r>
              <a:rPr lang="en-US" sz="2800" dirty="0" err="1" smtClean="0"/>
              <a:t>Zacary</a:t>
            </a:r>
            <a:r>
              <a:rPr lang="en-US" sz="2800" dirty="0" smtClean="0"/>
              <a:t> Richards</a:t>
            </a:r>
            <a:endParaRPr lang="en-US" sz="3600" dirty="0" smtClean="0"/>
          </a:p>
          <a:p>
            <a:pPr>
              <a:spcBef>
                <a:spcPts val="0"/>
              </a:spcBef>
              <a:buClr>
                <a:schemeClr val="accent1"/>
              </a:buClr>
              <a:buSzPct val="77000"/>
            </a:pPr>
            <a:r>
              <a:rPr lang="en-US" sz="2800" dirty="0" smtClean="0"/>
              <a:t>Jeff </a:t>
            </a:r>
            <a:r>
              <a:rPr lang="en-US" sz="2800" dirty="0"/>
              <a:t>Close</a:t>
            </a:r>
            <a:endParaRPr lang="en-US" sz="3600" dirty="0"/>
          </a:p>
          <a:p>
            <a:r>
              <a:rPr lang="en-US" sz="2800" dirty="0"/>
              <a:t> </a:t>
            </a:r>
          </a:p>
          <a:p>
            <a:pPr marL="2514600" lvl="1" indent="-457200">
              <a:buClr>
                <a:schemeClr val="accent1"/>
              </a:buClr>
              <a:buSzPct val="77000"/>
            </a:pPr>
            <a:endParaRPr lang="en-US" dirty="0" smtClean="0"/>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12" name="Text Placeholder 16"/>
          <p:cNvSpPr txBox="1">
            <a:spLocks/>
          </p:cNvSpPr>
          <p:nvPr/>
        </p:nvSpPr>
        <p:spPr>
          <a:xfrm>
            <a:off x="16209611" y="19894605"/>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endParaRPr lang="en-US" dirty="0" smtClean="0"/>
          </a:p>
        </p:txBody>
      </p:sp>
      <p:sp>
        <p:nvSpPr>
          <p:cNvPr id="7" name="Text Placeholder 16"/>
          <p:cNvSpPr txBox="1">
            <a:spLocks/>
          </p:cNvSpPr>
          <p:nvPr/>
        </p:nvSpPr>
        <p:spPr>
          <a:xfrm>
            <a:off x="914400" y="13259405"/>
            <a:ext cx="10145486" cy="653615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14" name="Text Placeholder 16"/>
          <p:cNvSpPr txBox="1">
            <a:spLocks/>
          </p:cNvSpPr>
          <p:nvPr/>
        </p:nvSpPr>
        <p:spPr>
          <a:xfrm>
            <a:off x="16701747" y="17394636"/>
            <a:ext cx="5213903" cy="141335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r>
              <a:rPr lang="en-US" sz="4000" dirty="0" smtClean="0"/>
              <a:t>Soil Moisture Active Passive (SMAP)</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15" name="Text Placeholder 16"/>
          <p:cNvSpPr txBox="1">
            <a:spLocks/>
          </p:cNvSpPr>
          <p:nvPr/>
        </p:nvSpPr>
        <p:spPr>
          <a:xfrm>
            <a:off x="15893472" y="6016571"/>
            <a:ext cx="11239672" cy="390905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500" b="1" dirty="0">
                <a:solidFill>
                  <a:schemeClr val="accent1"/>
                </a:solidFill>
              </a:rPr>
              <a:t>Establish</a:t>
            </a:r>
            <a:r>
              <a:rPr lang="en-US" sz="4500" dirty="0"/>
              <a:t> a Day of Year Baseline Climatology.</a:t>
            </a:r>
          </a:p>
          <a:p>
            <a:r>
              <a:rPr lang="en-US" sz="4500" b="1" dirty="0">
                <a:solidFill>
                  <a:schemeClr val="accent1"/>
                </a:solidFill>
              </a:rPr>
              <a:t>Relate </a:t>
            </a:r>
            <a:r>
              <a:rPr lang="en-US" sz="4500" dirty="0"/>
              <a:t>SMAP data with SCAN d</a:t>
            </a:r>
            <a:r>
              <a:rPr lang="en-US" sz="4500" dirty="0" smtClean="0"/>
              <a:t>ata</a:t>
            </a:r>
            <a:r>
              <a:rPr lang="en-US" sz="4500" dirty="0"/>
              <a:t>. </a:t>
            </a:r>
          </a:p>
          <a:p>
            <a:r>
              <a:rPr lang="en-US" sz="4500" b="1" dirty="0">
                <a:solidFill>
                  <a:schemeClr val="accent1"/>
                </a:solidFill>
              </a:rPr>
              <a:t>Create </a:t>
            </a:r>
            <a:r>
              <a:rPr lang="en-US" sz="4500" dirty="0"/>
              <a:t>a rolling three day minimum data set.</a:t>
            </a:r>
          </a:p>
          <a:p>
            <a:r>
              <a:rPr lang="en-US" sz="4500" b="1" dirty="0">
                <a:solidFill>
                  <a:schemeClr val="accent1"/>
                </a:solidFill>
              </a:rPr>
              <a:t>Identify</a:t>
            </a:r>
            <a:r>
              <a:rPr lang="en-US" sz="4500" dirty="0"/>
              <a:t> a {relative number-TBD} for future comparisons. </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5893471" y="5008212"/>
            <a:ext cx="3229574"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5893472" y="1008770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5914501" y="15896714"/>
            <a:ext cx="5303697"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778540" y="21135328"/>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5893471" y="2066237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6209611" y="29104297"/>
            <a:ext cx="57912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8447314" y="29104296"/>
            <a:ext cx="468826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685800" y="29104297"/>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Greggory Hoobchaak (Project Lead),  Jessica Jozwik, </a:t>
            </a:r>
            <a:r>
              <a:rPr lang="en-US" dirty="0" err="1" smtClean="0"/>
              <a:t>Alyx</a:t>
            </a:r>
            <a:r>
              <a:rPr lang="en-US" dirty="0" smtClean="0"/>
              <a:t> </a:t>
            </a:r>
            <a:r>
              <a:rPr lang="en-US" dirty="0" err="1" smtClean="0"/>
              <a:t>Riebeling</a:t>
            </a:r>
            <a:endParaRPr lang="en-US" dirty="0" smtClean="0"/>
          </a:p>
          <a:p>
            <a:r>
              <a:rPr lang="en-US" sz="2400" dirty="0" smtClean="0"/>
              <a:t>DEVELOP National Program at NASA Langley Research Center</a:t>
            </a:r>
            <a:endParaRPr lang="en-US" sz="2400" dirty="0"/>
          </a:p>
        </p:txBody>
      </p:sp>
      <p:pic>
        <p:nvPicPr>
          <p:cNvPr id="1026" name="Picture 2" descr="20 SMA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96509" y="16189393"/>
            <a:ext cx="3552580" cy="4955849"/>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oup 20"/>
          <p:cNvGrpSpPr/>
          <p:nvPr/>
        </p:nvGrpSpPr>
        <p:grpSpPr>
          <a:xfrm>
            <a:off x="16884071" y="11504400"/>
            <a:ext cx="6248401" cy="3480907"/>
            <a:chOff x="14811502" y="14513242"/>
            <a:chExt cx="5675085" cy="2608121"/>
          </a:xfrm>
        </p:grpSpPr>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l="16773" t="36880" r="11510" b="37648"/>
            <a:stretch/>
          </p:blipFill>
          <p:spPr>
            <a:xfrm>
              <a:off x="14811502" y="14513242"/>
              <a:ext cx="5675085" cy="2608121"/>
            </a:xfrm>
            <a:prstGeom prst="rect">
              <a:avLst/>
            </a:prstGeom>
            <a:ln>
              <a:solidFill>
                <a:schemeClr val="tx2"/>
              </a:solidFill>
            </a:ln>
          </p:spPr>
        </p:pic>
        <p:pic>
          <p:nvPicPr>
            <p:cNvPr id="19" name="Picture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76323" y="16458297"/>
              <a:ext cx="1543265" cy="543001"/>
            </a:xfrm>
            <a:prstGeom prst="rect">
              <a:avLst/>
            </a:prstGeom>
            <a:ln>
              <a:noFill/>
            </a:ln>
          </p:spPr>
        </p:pic>
      </p:grpSp>
      <p:sp>
        <p:nvSpPr>
          <p:cNvPr id="33" name="TextBox 32"/>
          <p:cNvSpPr txBox="1"/>
          <p:nvPr/>
        </p:nvSpPr>
        <p:spPr>
          <a:xfrm>
            <a:off x="23226358" y="11504400"/>
            <a:ext cx="3731568" cy="3331681"/>
          </a:xfrm>
          <a:prstGeom prst="rect">
            <a:avLst/>
          </a:prstGeom>
          <a:noFill/>
        </p:spPr>
        <p:txBody>
          <a:bodyPr wrap="square" rtlCol="0">
            <a:spAutoFit/>
          </a:bodyPr>
          <a:lstStyle/>
          <a:p>
            <a:pPr algn="ctr"/>
            <a:r>
              <a:rPr lang="en-US" sz="4000" dirty="0" smtClean="0"/>
              <a:t>Study Area: </a:t>
            </a:r>
          </a:p>
          <a:p>
            <a:pPr algn="ctr"/>
            <a:r>
              <a:rPr lang="en-US" sz="4000" dirty="0" smtClean="0"/>
              <a:t>Texas</a:t>
            </a:r>
          </a:p>
          <a:p>
            <a:pPr algn="ctr"/>
            <a:endParaRPr lang="en-US" sz="1050" dirty="0"/>
          </a:p>
          <a:p>
            <a:pPr algn="ctr"/>
            <a:r>
              <a:rPr lang="en-US" sz="4000" dirty="0" smtClean="0"/>
              <a:t>Study Period:</a:t>
            </a:r>
          </a:p>
          <a:p>
            <a:pPr algn="ctr"/>
            <a:r>
              <a:rPr lang="en-US" sz="4000" dirty="0" smtClean="0"/>
              <a:t>April 2015-January 2016</a:t>
            </a:r>
          </a:p>
        </p:txBody>
      </p:sp>
      <p:grpSp>
        <p:nvGrpSpPr>
          <p:cNvPr id="49" name="Group 48"/>
          <p:cNvGrpSpPr/>
          <p:nvPr/>
        </p:nvGrpSpPr>
        <p:grpSpPr>
          <a:xfrm>
            <a:off x="759974" y="13308202"/>
            <a:ext cx="10783209" cy="7809996"/>
            <a:chOff x="1623357" y="67962"/>
            <a:chExt cx="9277361" cy="6944836"/>
          </a:xfrm>
        </p:grpSpPr>
        <p:grpSp>
          <p:nvGrpSpPr>
            <p:cNvPr id="50" name="Group 49"/>
            <p:cNvGrpSpPr/>
            <p:nvPr/>
          </p:nvGrpSpPr>
          <p:grpSpPr>
            <a:xfrm>
              <a:off x="1639330" y="67962"/>
              <a:ext cx="9261388" cy="6944836"/>
              <a:chOff x="1944130" y="51486"/>
              <a:chExt cx="9261388" cy="6944836"/>
            </a:xfrm>
          </p:grpSpPr>
          <p:sp>
            <p:nvSpPr>
              <p:cNvPr id="54" name="Rectangle 53"/>
              <p:cNvSpPr/>
              <p:nvPr/>
            </p:nvSpPr>
            <p:spPr>
              <a:xfrm>
                <a:off x="1944130" y="51486"/>
                <a:ext cx="8435546" cy="1021492"/>
              </a:xfrm>
              <a:prstGeom prst="rect">
                <a:avLst/>
              </a:prstGeom>
              <a:solidFill>
                <a:srgbClr val="5B9BD5">
                  <a:lumMod val="20000"/>
                  <a:lumOff val="80000"/>
                </a:srgbClr>
              </a:solidFill>
              <a:ln w="12700" cap="flat" cmpd="sng" algn="ctr">
                <a:solidFill>
                  <a:srgbClr val="E7E6E6">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5" name="Rectangle 54"/>
              <p:cNvSpPr/>
              <p:nvPr/>
            </p:nvSpPr>
            <p:spPr>
              <a:xfrm>
                <a:off x="1964723" y="1217140"/>
                <a:ext cx="2397211" cy="4399006"/>
              </a:xfrm>
              <a:prstGeom prst="rect">
                <a:avLst/>
              </a:prstGeom>
              <a:solidFill>
                <a:srgbClr val="5B9BD5">
                  <a:lumMod val="20000"/>
                  <a:lumOff val="80000"/>
                </a:srgbClr>
              </a:solidFill>
              <a:ln w="12700" cap="flat" cmpd="sng" algn="ctr">
                <a:solidFill>
                  <a:srgbClr val="E7E6E6">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6" name="Rectangle 55"/>
              <p:cNvSpPr/>
              <p:nvPr/>
            </p:nvSpPr>
            <p:spPr>
              <a:xfrm>
                <a:off x="4973594" y="1217140"/>
                <a:ext cx="2397211" cy="4399006"/>
              </a:xfrm>
              <a:prstGeom prst="rect">
                <a:avLst/>
              </a:prstGeom>
              <a:solidFill>
                <a:srgbClr val="5B9BD5">
                  <a:lumMod val="20000"/>
                  <a:lumOff val="80000"/>
                </a:srgbClr>
              </a:solidFill>
              <a:ln w="12700" cap="flat" cmpd="sng" algn="ctr">
                <a:solidFill>
                  <a:srgbClr val="E7E6E6">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7" name="Rectangle 56"/>
              <p:cNvSpPr/>
              <p:nvPr/>
            </p:nvSpPr>
            <p:spPr>
              <a:xfrm>
                <a:off x="7982465" y="1217140"/>
                <a:ext cx="2397211" cy="4399006"/>
              </a:xfrm>
              <a:prstGeom prst="rect">
                <a:avLst/>
              </a:prstGeom>
              <a:solidFill>
                <a:srgbClr val="5B9BD5">
                  <a:lumMod val="20000"/>
                  <a:lumOff val="80000"/>
                </a:srgbClr>
              </a:solidFill>
              <a:ln w="12700" cap="flat" cmpd="sng" algn="ctr">
                <a:solidFill>
                  <a:srgbClr val="E7E6E6">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8" name="Rectangle 57"/>
              <p:cNvSpPr/>
              <p:nvPr/>
            </p:nvSpPr>
            <p:spPr>
              <a:xfrm>
                <a:off x="1944130" y="5760308"/>
                <a:ext cx="8435546" cy="1021492"/>
              </a:xfrm>
              <a:prstGeom prst="rect">
                <a:avLst/>
              </a:prstGeom>
              <a:solidFill>
                <a:srgbClr val="5B9BD5">
                  <a:lumMod val="20000"/>
                  <a:lumOff val="80000"/>
                </a:srgbClr>
              </a:solidFill>
              <a:ln w="12700" cap="flat" cmpd="sng" algn="ctr">
                <a:solidFill>
                  <a:srgbClr val="E7E6E6">
                    <a:lumMod val="9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E7E6E6">
                      <a:lumMod val="50000"/>
                    </a:srgbClr>
                  </a:solidFill>
                  <a:effectLst/>
                  <a:uLnTx/>
                  <a:uFillTx/>
                  <a:latin typeface="Calibri" panose="020F0502020204030204"/>
                  <a:ea typeface="+mn-ea"/>
                  <a:cs typeface="+mn-cs"/>
                </a:endParaRPr>
              </a:p>
            </p:txBody>
          </p:sp>
          <p:sp>
            <p:nvSpPr>
              <p:cNvPr id="59" name="TextBox 58"/>
              <p:cNvSpPr txBox="1"/>
              <p:nvPr/>
            </p:nvSpPr>
            <p:spPr>
              <a:xfrm>
                <a:off x="2522837" y="51486"/>
                <a:ext cx="7298724" cy="138499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rgbClr val="E7E6E6">
                        <a:lumMod val="50000"/>
                      </a:srgbClr>
                    </a:solidFill>
                    <a:effectLst/>
                    <a:uLnTx/>
                    <a:uFillTx/>
                    <a:latin typeface="Calibri" panose="020F0502020204030204"/>
                  </a:rPr>
                  <a:t>Acquire Data: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7E6E6">
                        <a:lumMod val="50000"/>
                      </a:srgbClr>
                    </a:solidFill>
                    <a:effectLst/>
                    <a:uLnTx/>
                    <a:uFillTx/>
                    <a:latin typeface="Calibri" panose="020F0502020204030204"/>
                  </a:rPr>
                  <a:t>Soil Moisture Active Passive (SMAP), Soil Climate Analysis Network (SCAN), Texas </a:t>
                </a:r>
                <a:r>
                  <a:rPr kumimoji="0" lang="en-US" sz="1800" b="0" i="0" u="none" strike="noStrike" kern="0" cap="none" spc="0" normalizeH="0" baseline="0" noProof="0" dirty="0" err="1" smtClean="0">
                    <a:ln>
                      <a:noFill/>
                    </a:ln>
                    <a:solidFill>
                      <a:srgbClr val="E7E6E6">
                        <a:lumMod val="50000"/>
                      </a:srgbClr>
                    </a:solidFill>
                    <a:effectLst/>
                    <a:uLnTx/>
                    <a:uFillTx/>
                    <a:latin typeface="Calibri" panose="020F0502020204030204"/>
                  </a:rPr>
                  <a:t>Mesonet</a:t>
                </a:r>
                <a:r>
                  <a:rPr kumimoji="0" lang="en-US" sz="1800" b="0" i="0" u="none" strike="noStrike" kern="0" cap="none" spc="0" normalizeH="0" baseline="0" noProof="0" dirty="0" smtClean="0">
                    <a:ln>
                      <a:noFill/>
                    </a:ln>
                    <a:solidFill>
                      <a:srgbClr val="E7E6E6">
                        <a:lumMod val="50000"/>
                      </a:srgbClr>
                    </a:solidFill>
                    <a:effectLst/>
                    <a:uLnTx/>
                    <a:uFillTx/>
                    <a:latin typeface="Calibri" panose="020F0502020204030204"/>
                  </a:rPr>
                  <a:t> Data</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black"/>
                  </a:solidFill>
                  <a:effectLst/>
                  <a:uLnTx/>
                  <a:uFillTx/>
                  <a:latin typeface="Calibri" panose="020F0502020204030204"/>
                </a:endParaRPr>
              </a:p>
            </p:txBody>
          </p:sp>
          <p:sp>
            <p:nvSpPr>
              <p:cNvPr id="60" name="TextBox 59"/>
              <p:cNvSpPr txBox="1"/>
              <p:nvPr/>
            </p:nvSpPr>
            <p:spPr>
              <a:xfrm>
                <a:off x="2522837" y="6042215"/>
                <a:ext cx="8682681" cy="95410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rgbClr val="E7E6E6">
                        <a:lumMod val="50000"/>
                      </a:srgbClr>
                    </a:solidFill>
                    <a:effectLst/>
                    <a:uLnTx/>
                    <a:uFillTx/>
                    <a:latin typeface="Calibri" panose="020F0502020204030204"/>
                  </a:rPr>
                  <a:t>Identify a [relative number-TBD] for future comparisons.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Calibri" panose="020F0502020204030204"/>
                </a:endParaRPr>
              </a:p>
            </p:txBody>
          </p:sp>
          <p:sp>
            <p:nvSpPr>
              <p:cNvPr id="61" name="Rectangle 60"/>
              <p:cNvSpPr/>
              <p:nvPr/>
            </p:nvSpPr>
            <p:spPr>
              <a:xfrm>
                <a:off x="1964722" y="1217140"/>
                <a:ext cx="2391034" cy="636374"/>
              </a:xfrm>
              <a:prstGeom prst="rect">
                <a:avLst/>
              </a:prstGeom>
              <a:solidFill>
                <a:srgbClr val="5B9BD5">
                  <a:lumMod val="40000"/>
                  <a:lumOff val="60000"/>
                </a:srgbClr>
              </a:solidFill>
              <a:ln w="12700" cap="flat" cmpd="sng" algn="ctr">
                <a:solidFill>
                  <a:srgbClr val="5B9BD5">
                    <a:lumMod val="40000"/>
                    <a:lumOff val="6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62" name="Rectangle 61"/>
              <p:cNvSpPr/>
              <p:nvPr/>
            </p:nvSpPr>
            <p:spPr>
              <a:xfrm>
                <a:off x="4979771" y="1217140"/>
                <a:ext cx="2391034" cy="636374"/>
              </a:xfrm>
              <a:prstGeom prst="rect">
                <a:avLst/>
              </a:prstGeom>
              <a:solidFill>
                <a:srgbClr val="5B9BD5">
                  <a:lumMod val="40000"/>
                  <a:lumOff val="60000"/>
                </a:srgbClr>
              </a:solidFill>
              <a:ln w="12700" cap="flat" cmpd="sng" algn="ctr">
                <a:solidFill>
                  <a:srgbClr val="5B9BD5">
                    <a:lumMod val="40000"/>
                    <a:lumOff val="6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63" name="Rectangle 62"/>
              <p:cNvSpPr/>
              <p:nvPr/>
            </p:nvSpPr>
            <p:spPr>
              <a:xfrm>
                <a:off x="7988641" y="1217140"/>
                <a:ext cx="2391034" cy="636374"/>
              </a:xfrm>
              <a:prstGeom prst="rect">
                <a:avLst/>
              </a:prstGeom>
              <a:solidFill>
                <a:srgbClr val="5B9BD5">
                  <a:lumMod val="40000"/>
                  <a:lumOff val="60000"/>
                </a:srgbClr>
              </a:solidFill>
              <a:ln w="12700" cap="flat" cmpd="sng" algn="ctr">
                <a:solidFill>
                  <a:srgbClr val="5B9BD5">
                    <a:lumMod val="40000"/>
                    <a:lumOff val="6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64" name="TextBox 63"/>
              <p:cNvSpPr txBox="1"/>
              <p:nvPr/>
            </p:nvSpPr>
            <p:spPr>
              <a:xfrm>
                <a:off x="2051222" y="1199234"/>
                <a:ext cx="2199502" cy="68420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200" b="1" i="0" u="none" strike="noStrike" kern="0" cap="none" spc="0" normalizeH="0" baseline="0" noProof="0" dirty="0" smtClean="0">
                    <a:ln>
                      <a:noFill/>
                    </a:ln>
                    <a:solidFill>
                      <a:prstClr val="black">
                        <a:lumMod val="65000"/>
                        <a:lumOff val="35000"/>
                      </a:prstClr>
                    </a:solidFill>
                    <a:effectLst/>
                    <a:uLnTx/>
                    <a:uFillTx/>
                    <a:latin typeface="Calibri" panose="020F0502020204030204"/>
                  </a:rPr>
                  <a:t>Establish Baseline Climatology </a:t>
                </a:r>
              </a:p>
            </p:txBody>
          </p:sp>
          <p:sp>
            <p:nvSpPr>
              <p:cNvPr id="65" name="TextBox 64"/>
              <p:cNvSpPr txBox="1"/>
              <p:nvPr/>
            </p:nvSpPr>
            <p:spPr>
              <a:xfrm>
                <a:off x="5179539" y="1233528"/>
                <a:ext cx="1985319" cy="68420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200" b="1" i="0" u="none" strike="noStrike" kern="0" cap="none" spc="0" normalizeH="0" baseline="0" noProof="0" dirty="0" smtClean="0">
                    <a:ln>
                      <a:noFill/>
                    </a:ln>
                    <a:solidFill>
                      <a:prstClr val="black">
                        <a:lumMod val="65000"/>
                        <a:lumOff val="35000"/>
                      </a:prstClr>
                    </a:solidFill>
                    <a:effectLst/>
                    <a:uLnTx/>
                    <a:uFillTx/>
                    <a:latin typeface="Calibri" panose="020F0502020204030204"/>
                  </a:rPr>
                  <a:t>Relate SMAP and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200" b="1" u="none" strike="noStrike" kern="0" cap="none" spc="0" normalizeH="0" baseline="0" noProof="0" dirty="0" smtClean="0">
                    <a:ln>
                      <a:noFill/>
                    </a:ln>
                    <a:solidFill>
                      <a:prstClr val="black">
                        <a:lumMod val="65000"/>
                        <a:lumOff val="35000"/>
                      </a:prstClr>
                    </a:solidFill>
                    <a:effectLst/>
                    <a:uLnTx/>
                    <a:uFillTx/>
                    <a:latin typeface="Calibri" panose="020F0502020204030204"/>
                  </a:rPr>
                  <a:t>SCAN</a:t>
                </a:r>
                <a:r>
                  <a:rPr kumimoji="0" lang="en-US" sz="2200" b="1" i="1" u="none" strike="noStrike" kern="0" cap="none" spc="0" normalizeH="0" noProof="0" dirty="0" smtClean="0">
                    <a:ln>
                      <a:noFill/>
                    </a:ln>
                    <a:solidFill>
                      <a:prstClr val="black">
                        <a:lumMod val="65000"/>
                        <a:lumOff val="35000"/>
                      </a:prstClr>
                    </a:solidFill>
                    <a:effectLst/>
                    <a:uLnTx/>
                    <a:uFillTx/>
                    <a:latin typeface="Calibri" panose="020F0502020204030204"/>
                  </a:rPr>
                  <a:t> </a:t>
                </a:r>
                <a:r>
                  <a:rPr kumimoji="0" lang="en-US" sz="2200" b="1" i="0" u="none" strike="noStrike" kern="0" cap="none" spc="0" normalizeH="0" baseline="0" noProof="0" dirty="0" smtClean="0">
                    <a:ln>
                      <a:noFill/>
                    </a:ln>
                    <a:solidFill>
                      <a:prstClr val="black">
                        <a:lumMod val="65000"/>
                        <a:lumOff val="35000"/>
                      </a:prstClr>
                    </a:solidFill>
                    <a:effectLst/>
                    <a:uLnTx/>
                    <a:uFillTx/>
                    <a:latin typeface="Calibri" panose="020F0502020204030204"/>
                  </a:rPr>
                  <a:t>Data</a:t>
                </a:r>
              </a:p>
            </p:txBody>
          </p:sp>
          <p:sp>
            <p:nvSpPr>
              <p:cNvPr id="66" name="TextBox 65"/>
              <p:cNvSpPr txBox="1"/>
              <p:nvPr/>
            </p:nvSpPr>
            <p:spPr>
              <a:xfrm>
                <a:off x="7996881" y="1217140"/>
                <a:ext cx="2368378" cy="68420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200" b="1" i="0" u="none" strike="noStrike" kern="0" cap="none" spc="0" normalizeH="0" baseline="0" noProof="0" dirty="0" smtClean="0">
                    <a:ln>
                      <a:noFill/>
                    </a:ln>
                    <a:solidFill>
                      <a:prstClr val="black">
                        <a:lumMod val="65000"/>
                        <a:lumOff val="35000"/>
                      </a:prstClr>
                    </a:solidFill>
                    <a:effectLst/>
                    <a:uLnTx/>
                    <a:uFillTx/>
                    <a:latin typeface="Calibri" panose="020F0502020204030204"/>
                  </a:rPr>
                  <a:t>Create a Rolling 3 Day Minimum Data Set</a:t>
                </a:r>
              </a:p>
            </p:txBody>
          </p:sp>
        </p:grpSp>
        <p:sp>
          <p:nvSpPr>
            <p:cNvPr id="51" name="TextBox 50"/>
            <p:cNvSpPr txBox="1"/>
            <p:nvPr/>
          </p:nvSpPr>
          <p:spPr>
            <a:xfrm>
              <a:off x="1623357" y="1870998"/>
              <a:ext cx="2427599" cy="223735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1" i="0" u="none" strike="noStrike" kern="0" cap="none" spc="0" normalizeH="0" baseline="0" noProof="0" dirty="0" smtClean="0">
                  <a:ln>
                    <a:noFill/>
                  </a:ln>
                  <a:solidFill>
                    <a:prstClr val="black">
                      <a:lumMod val="65000"/>
                      <a:lumOff val="35000"/>
                    </a:prstClr>
                  </a:solidFill>
                  <a:effectLst/>
                  <a:uLnTx/>
                  <a:uFillTx/>
                  <a:latin typeface="Calibri" panose="020F0502020204030204"/>
                </a:rPr>
                <a:t>Using Excel: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rPr>
                <a:t>-Establish Day of Year (DOY)</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rPr>
                <a:t>-Find average for each DOY using a Pivot Table</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750" kern="0" dirty="0">
                <a:solidFill>
                  <a:prstClr val="black">
                    <a:lumMod val="65000"/>
                    <a:lumOff val="35000"/>
                  </a:prstClr>
                </a:solidFill>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1" i="0" u="none" strike="noStrike" kern="0" cap="none" spc="0" normalizeH="0" baseline="0" noProof="0" dirty="0" smtClean="0">
                  <a:ln>
                    <a:noFill/>
                  </a:ln>
                  <a:solidFill>
                    <a:prstClr val="black">
                      <a:lumMod val="65000"/>
                      <a:lumOff val="35000"/>
                    </a:prstClr>
                  </a:solidFill>
                  <a:effectLst/>
                  <a:uLnTx/>
                  <a:uFillTx/>
                  <a:latin typeface="Calibri" panose="020F0502020204030204"/>
                </a:rPr>
                <a:t>Using ArcMap:</a:t>
              </a:r>
              <a:endPar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rPr>
                <a:t>-</a:t>
              </a:r>
              <a:r>
                <a:rPr kumimoji="0" lang="en-US" sz="1750" b="0" i="0" u="none" strike="noStrike" kern="0" cap="none" spc="0" normalizeH="0" baseline="0" noProof="0" dirty="0" err="1" smtClean="0">
                  <a:ln>
                    <a:noFill/>
                  </a:ln>
                  <a:solidFill>
                    <a:prstClr val="black">
                      <a:lumMod val="65000"/>
                      <a:lumOff val="35000"/>
                    </a:prstClr>
                  </a:solidFill>
                  <a:effectLst/>
                  <a:uLnTx/>
                  <a:uFillTx/>
                  <a:latin typeface="Calibri" panose="020F0502020204030204"/>
                </a:rPr>
                <a:t>Krieging</a:t>
              </a:r>
              <a:r>
                <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rPr>
                <a:t> on a day by day basis </a:t>
              </a:r>
            </a:p>
          </p:txBody>
        </p:sp>
        <p:sp>
          <p:nvSpPr>
            <p:cNvPr id="52" name="TextBox 51"/>
            <p:cNvSpPr txBox="1"/>
            <p:nvPr/>
          </p:nvSpPr>
          <p:spPr>
            <a:xfrm>
              <a:off x="4573614" y="1833843"/>
              <a:ext cx="2566977" cy="3913657"/>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1" i="0" u="none" strike="noStrike" kern="0" cap="none" spc="0" normalizeH="0" baseline="0" noProof="0" dirty="0" smtClean="0">
                  <a:ln>
                    <a:noFill/>
                  </a:ln>
                  <a:solidFill>
                    <a:prstClr val="black">
                      <a:lumMod val="65000"/>
                      <a:lumOff val="35000"/>
                    </a:prstClr>
                  </a:solidFill>
                  <a:effectLst/>
                  <a:uLnTx/>
                  <a:uFillTx/>
                  <a:latin typeface="Calibri" panose="020F0502020204030204"/>
                </a:rPr>
                <a:t>Using Excel: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i="0" u="none" strike="noStrike" kern="0" cap="none" spc="0" normalizeH="0" baseline="0" noProof="0" dirty="0" smtClean="0">
                  <a:ln>
                    <a:noFill/>
                  </a:ln>
                  <a:solidFill>
                    <a:prstClr val="black">
                      <a:lumMod val="65000"/>
                      <a:lumOff val="35000"/>
                    </a:prstClr>
                  </a:solidFill>
                  <a:effectLst/>
                  <a:uLnTx/>
                  <a:uFillTx/>
                  <a:latin typeface="Calibri" panose="020F0502020204030204"/>
                </a:rPr>
                <a:t>-</a:t>
              </a:r>
              <a:r>
                <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rPr>
                <a:t>Create individual files by day</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1750" b="1" kern="0" dirty="0" smtClean="0">
                  <a:solidFill>
                    <a:prstClr val="black">
                      <a:lumMod val="65000"/>
                      <a:lumOff val="35000"/>
                    </a:prstClr>
                  </a:solidFill>
                  <a:latin typeface="Calibri" panose="020F0502020204030204"/>
                </a:rPr>
                <a:t>Using ArcMap:</a:t>
              </a:r>
              <a:endParaRPr kumimoji="0" lang="en-US" sz="1750" b="1"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rPr>
                <a:t>-create </a:t>
              </a:r>
              <a:r>
                <a:rPr kumimoji="0" lang="en-US" sz="1750" b="0" i="0" u="none" strike="noStrike" kern="0" cap="none" spc="0" normalizeH="0" baseline="0" noProof="0" dirty="0" err="1" smtClean="0">
                  <a:ln>
                    <a:noFill/>
                  </a:ln>
                  <a:solidFill>
                    <a:prstClr val="black">
                      <a:lumMod val="65000"/>
                      <a:lumOff val="35000"/>
                    </a:prstClr>
                  </a:solidFill>
                  <a:effectLst/>
                  <a:uLnTx/>
                  <a:uFillTx/>
                  <a:latin typeface="Calibri" panose="020F0502020204030204"/>
                </a:rPr>
                <a:t>shapefiles</a:t>
              </a:r>
              <a:r>
                <a:rPr kumimoji="0" lang="en-US" sz="1750" b="0" i="0" u="none" strike="noStrike" kern="0" cap="none" spc="0" normalizeH="0" noProof="0" dirty="0" smtClean="0">
                  <a:ln>
                    <a:noFill/>
                  </a:ln>
                  <a:solidFill>
                    <a:prstClr val="black">
                      <a:lumMod val="65000"/>
                      <a:lumOff val="35000"/>
                    </a:prstClr>
                  </a:solidFill>
                  <a:effectLst/>
                  <a:uLnTx/>
                  <a:uFillTx/>
                  <a:latin typeface="Calibri" panose="020F0502020204030204"/>
                </a:rPr>
                <a:t> of SCAN data</a:t>
              </a:r>
            </a:p>
            <a:p>
              <a:pPr marL="0" marR="0" lvl="0" indent="0" algn="ctr" defTabSz="914400" eaLnBrk="1" fontAlgn="auto" latinLnBrk="0" hangingPunct="1">
                <a:lnSpc>
                  <a:spcPct val="100000"/>
                </a:lnSpc>
                <a:spcBef>
                  <a:spcPts val="0"/>
                </a:spcBef>
                <a:spcAft>
                  <a:spcPts val="0"/>
                </a:spcAft>
                <a:buClrTx/>
                <a:buSzTx/>
                <a:buFontTx/>
                <a:buNone/>
                <a:tabLst/>
                <a:defRPr/>
              </a:pPr>
              <a:r>
                <a:rPr lang="en-US" sz="1750" kern="0" baseline="0" dirty="0" smtClean="0">
                  <a:solidFill>
                    <a:prstClr val="black">
                      <a:lumMod val="65000"/>
                      <a:lumOff val="35000"/>
                    </a:prstClr>
                  </a:solidFill>
                  <a:latin typeface="Calibri" panose="020F0502020204030204"/>
                </a:rPr>
                <a:t>-Overlay</a:t>
              </a:r>
              <a:r>
                <a:rPr lang="en-US" sz="1750" kern="0" dirty="0" smtClean="0">
                  <a:solidFill>
                    <a:prstClr val="black">
                      <a:lumMod val="65000"/>
                      <a:lumOff val="35000"/>
                    </a:prstClr>
                  </a:solidFill>
                  <a:latin typeface="Calibri" panose="020F0502020204030204"/>
                </a:rPr>
                <a:t> Raster dataset and Extract by Value</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1750" b="1" kern="0" dirty="0" smtClean="0">
                  <a:solidFill>
                    <a:prstClr val="black">
                      <a:lumMod val="65000"/>
                      <a:lumOff val="35000"/>
                    </a:prstClr>
                  </a:solidFill>
                  <a:latin typeface="Calibri" panose="020F0502020204030204"/>
                </a:rPr>
                <a:t>Using Excel:</a:t>
              </a:r>
              <a:endParaRPr kumimoji="0" lang="en-US" sz="1750" b="1"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rPr>
                <a:t>-Create one table with SMAP and SCAN Data</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750" kern="0" dirty="0">
                <a:solidFill>
                  <a:prstClr val="black">
                    <a:lumMod val="65000"/>
                    <a:lumOff val="35000"/>
                  </a:prstClr>
                </a:solidFill>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1" i="0" u="none" strike="noStrike" kern="0" cap="none" spc="0" normalizeH="0" baseline="0" noProof="0" dirty="0" smtClean="0">
                  <a:ln>
                    <a:noFill/>
                  </a:ln>
                  <a:solidFill>
                    <a:prstClr val="black">
                      <a:lumMod val="65000"/>
                      <a:lumOff val="35000"/>
                    </a:prstClr>
                  </a:solidFill>
                  <a:effectLst/>
                  <a:uLnTx/>
                  <a:uFillTx/>
                  <a:latin typeface="Calibri" panose="020F0502020204030204"/>
                </a:rPr>
                <a:t>Using [R/Excel]:</a:t>
              </a:r>
            </a:p>
            <a:p>
              <a:pPr marL="0" marR="0" lvl="0" indent="0" algn="ctr" defTabSz="914400" eaLnBrk="1" fontAlgn="auto" latinLnBrk="0" hangingPunct="1">
                <a:lnSpc>
                  <a:spcPct val="100000"/>
                </a:lnSpc>
                <a:spcBef>
                  <a:spcPts val="0"/>
                </a:spcBef>
                <a:spcAft>
                  <a:spcPts val="0"/>
                </a:spcAft>
                <a:buClrTx/>
                <a:buSzTx/>
                <a:buFontTx/>
                <a:buNone/>
                <a:tabLst/>
                <a:defRPr/>
              </a:pPr>
              <a:r>
                <a:rPr lang="en-US" sz="1750" kern="0" noProof="0" dirty="0" smtClean="0">
                  <a:solidFill>
                    <a:prstClr val="black">
                      <a:lumMod val="65000"/>
                      <a:lumOff val="35000"/>
                    </a:prstClr>
                  </a:solidFill>
                  <a:latin typeface="Calibri" panose="020F0502020204030204"/>
                </a:rPr>
                <a:t>-Correlate SMAP and SCAN data</a:t>
              </a:r>
              <a:endParaRPr kumimoji="0" lang="en-US" sz="1750"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p:txBody>
        </p:sp>
        <p:sp>
          <p:nvSpPr>
            <p:cNvPr id="53" name="TextBox 52"/>
            <p:cNvSpPr txBox="1"/>
            <p:nvPr/>
          </p:nvSpPr>
          <p:spPr>
            <a:xfrm>
              <a:off x="7675168" y="1899916"/>
              <a:ext cx="2411127" cy="296261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1" i="0" u="none" strike="noStrike" kern="0" cap="none" spc="0" normalizeH="0" baseline="0" noProof="0" dirty="0" smtClean="0">
                  <a:ln>
                    <a:noFill/>
                  </a:ln>
                  <a:solidFill>
                    <a:prstClr val="black">
                      <a:lumMod val="65000"/>
                      <a:lumOff val="35000"/>
                    </a:prstClr>
                  </a:solidFill>
                  <a:effectLst/>
                  <a:uLnTx/>
                  <a:uFillTx/>
                  <a:latin typeface="Calibri" panose="020F0502020204030204"/>
                </a:rPr>
                <a:t>Using ArcGIS Model Builder: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1" i="0" u="none" strike="noStrike" kern="0" cap="none" spc="0" normalizeH="0" baseline="0" noProof="0" dirty="0" smtClean="0">
                  <a:ln>
                    <a:noFill/>
                  </a:ln>
                  <a:solidFill>
                    <a:prstClr val="black">
                      <a:lumMod val="65000"/>
                      <a:lumOff val="35000"/>
                    </a:prstClr>
                  </a:solidFill>
                  <a:effectLst/>
                  <a:uLnTx/>
                  <a:uFillTx/>
                  <a:latin typeface="Calibri" panose="020F0502020204030204"/>
                </a:rPr>
                <a:t> </a:t>
              </a:r>
              <a:r>
                <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rPr>
                <a:t>-Set nulls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rPr>
                <a:t>-Mosaic to New Raster by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rPr>
                <a:t>minimum values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1750" kern="0" dirty="0" smtClean="0">
                  <a:solidFill>
                    <a:prstClr val="black">
                      <a:lumMod val="65000"/>
                      <a:lumOff val="35000"/>
                    </a:prstClr>
                  </a:solidFill>
                  <a:latin typeface="Calibri" panose="020F0502020204030204"/>
                </a:rPr>
                <a:t>-Manually set rolling 3 day window</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750" b="0"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700" b="0"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black">
                    <a:lumMod val="65000"/>
                    <a:lumOff val="35000"/>
                  </a:prstClr>
                </a:solidFill>
                <a:effectLst/>
                <a:uLnTx/>
                <a:uFillTx/>
                <a:latin typeface="Calibri" panose="020F0502020204030204"/>
              </a:endParaRPr>
            </a:p>
          </p:txBody>
        </p:sp>
      </p:gr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Water 15">
      <a:dk1>
        <a:srgbClr val="767171"/>
      </a:dk1>
      <a:lt1>
        <a:srgbClr val="FFFFFF"/>
      </a:lt1>
      <a:dk2>
        <a:srgbClr val="767171"/>
      </a:dk2>
      <a:lt2>
        <a:srgbClr val="FFFFFF"/>
      </a:lt2>
      <a:accent1>
        <a:srgbClr val="75AADB"/>
      </a:accent1>
      <a:accent2>
        <a:srgbClr val="8992C8"/>
      </a:accent2>
      <a:accent3>
        <a:srgbClr val="9879B7"/>
      </a:accent3>
      <a:accent4>
        <a:srgbClr val="FFE07F"/>
      </a:accent4>
      <a:accent5>
        <a:srgbClr val="FDC760"/>
      </a:accent5>
      <a:accent6>
        <a:srgbClr val="FBAE40"/>
      </a:accent6>
      <a:hlink>
        <a:srgbClr val="75AADB"/>
      </a:hlink>
      <a:folHlink>
        <a:srgbClr val="75AADB"/>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2156</TotalTime>
  <Words>336</Words>
  <Application>Microsoft Office PowerPoint</Application>
  <PresentationFormat>Custom</PresentationFormat>
  <Paragraphs>76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Jamie Favors</cp:lastModifiedBy>
  <cp:revision>136</cp:revision>
  <dcterms:created xsi:type="dcterms:W3CDTF">2015-06-02T14:58:58Z</dcterms:created>
  <dcterms:modified xsi:type="dcterms:W3CDTF">2016-03-03T20:57:37Z</dcterms:modified>
</cp:coreProperties>
</file>