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6038"/>
    <a:srgbClr val="B95831"/>
    <a:srgbClr val="848484"/>
    <a:srgbClr val="75B552"/>
    <a:srgbClr val="397916"/>
    <a:srgbClr val="4D8D2A"/>
    <a:srgbClr val="61A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61" autoAdjust="0"/>
  </p:normalViewPr>
  <p:slideViewPr>
    <p:cSldViewPr snapToGrid="0">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9D98BE-55AE-4A7D-A675-54A373C2E182}" type="datetimeFigureOut">
              <a:rPr lang="en-US" smtClean="0"/>
              <a:pPr/>
              <a:t>8/4/2015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8AE8ED-86F5-4F6D-A549-4F3CBCC92EF9}" type="slidenum">
              <a:rPr lang="en-US" smtClean="0"/>
              <a:pPr/>
              <a:t>‹#›</a:t>
            </a:fld>
            <a:endParaRPr lang="en-US"/>
          </a:p>
        </p:txBody>
      </p:sp>
    </p:spTree>
    <p:extLst>
      <p:ext uri="{BB962C8B-B14F-4D97-AF65-F5344CB8AC3E}">
        <p14:creationId xmlns:p14="http://schemas.microsoft.com/office/powerpoint/2010/main" val="396001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8AE8ED-86F5-4F6D-A549-4F3CBCC92EF9}" type="slidenum">
              <a:rPr lang="en-US" smtClean="0"/>
              <a:pPr/>
              <a:t>1</a:t>
            </a:fld>
            <a:endParaRPr lang="en-US"/>
          </a:p>
        </p:txBody>
      </p:sp>
    </p:spTree>
    <p:extLst>
      <p:ext uri="{BB962C8B-B14F-4D97-AF65-F5344CB8AC3E}">
        <p14:creationId xmlns:p14="http://schemas.microsoft.com/office/powerpoint/2010/main" val="2503507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8AE8ED-86F5-4F6D-A549-4F3CBCC92EF9}" type="slidenum">
              <a:rPr lang="en-US" smtClean="0"/>
              <a:pPr/>
              <a:t>2</a:t>
            </a:fld>
            <a:endParaRPr lang="en-US"/>
          </a:p>
        </p:txBody>
      </p:sp>
    </p:spTree>
    <p:extLst>
      <p:ext uri="{BB962C8B-B14F-4D97-AF65-F5344CB8AC3E}">
        <p14:creationId xmlns:p14="http://schemas.microsoft.com/office/powerpoint/2010/main" val="15543955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6372225" y="1022350"/>
            <a:ext cx="2771775" cy="5835650"/>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pic>
        <p:nvPicPr>
          <p:cNvPr id="8" name="Picture 3"/>
          <p:cNvPicPr>
            <a:picLocks noChangeAspect="1" noChangeArrowheads="1"/>
          </p:cNvPicPr>
          <p:nvPr userDrawn="1"/>
        </p:nvPicPr>
        <p:blipFill>
          <a:blip r:embed="rId2" cstate="print"/>
          <a:srcRect/>
          <a:stretch>
            <a:fillRect/>
          </a:stretch>
        </p:blipFill>
        <p:spPr bwMode="auto">
          <a:xfrm>
            <a:off x="6415088" y="1184337"/>
            <a:ext cx="2691178" cy="5666395"/>
          </a:xfrm>
          <a:prstGeom prst="rect">
            <a:avLst/>
          </a:prstGeom>
          <a:noFill/>
          <a:ln w="9525">
            <a:noFill/>
            <a:miter lim="800000"/>
            <a:headEnd/>
            <a:tailEnd/>
          </a:ln>
        </p:spPr>
      </p:pic>
      <p:sp>
        <p:nvSpPr>
          <p:cNvPr id="9" name="Rectangle 8"/>
          <p:cNvSpPr/>
          <p:nvPr userDrawn="1"/>
        </p:nvSpPr>
        <p:spPr>
          <a:xfrm>
            <a:off x="2940050" y="1022350"/>
            <a:ext cx="3206750" cy="5835650"/>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10" name="Rectangle 9"/>
          <p:cNvSpPr/>
          <p:nvPr userDrawn="1"/>
        </p:nvSpPr>
        <p:spPr>
          <a:xfrm>
            <a:off x="0" y="1022350"/>
            <a:ext cx="2717799" cy="5835650"/>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11" name="Rectangle 10"/>
          <p:cNvSpPr/>
          <p:nvPr userDrawn="1"/>
        </p:nvSpPr>
        <p:spPr>
          <a:xfrm>
            <a:off x="6385560" y="5913120"/>
            <a:ext cx="2758440" cy="944880"/>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12" name="Rectangle 11"/>
          <p:cNvSpPr/>
          <p:nvPr userDrawn="1"/>
        </p:nvSpPr>
        <p:spPr>
          <a:xfrm>
            <a:off x="-28575" y="6457949"/>
            <a:ext cx="9201149"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13" name="TextBox 12"/>
          <p:cNvSpPr txBox="1"/>
          <p:nvPr userDrawn="1"/>
        </p:nvSpPr>
        <p:spPr>
          <a:xfrm>
            <a:off x="6324600" y="6553165"/>
            <a:ext cx="2057400" cy="200055"/>
          </a:xfrm>
          <a:prstGeom prst="rect">
            <a:avLst/>
          </a:prstGeom>
          <a:noFill/>
        </p:spPr>
        <p:txBody>
          <a:bodyPr wrap="square" rtlCol="0">
            <a:spAutoFit/>
          </a:bodyPr>
          <a:lstStyle/>
          <a:p>
            <a:r>
              <a:rPr lang="en-US" sz="700" b="1" dirty="0" smtClean="0">
                <a:latin typeface="Century Gothic" pitchFamily="34" charset="0"/>
                <a:cs typeface="Arial" pitchFamily="34" charset="0"/>
              </a:rPr>
              <a:t>www.nasa.gov</a:t>
            </a:r>
            <a:endParaRPr lang="en-US" sz="700" b="1" dirty="0">
              <a:latin typeface="Century Gothic" pitchFamily="34" charset="0"/>
              <a:cs typeface="Arial" pitchFamily="34" charset="0"/>
            </a:endParaRPr>
          </a:p>
        </p:txBody>
      </p:sp>
      <p:cxnSp>
        <p:nvCxnSpPr>
          <p:cNvPr id="17" name="Straight Connector 16"/>
          <p:cNvCxnSpPr/>
          <p:nvPr userDrawn="1"/>
        </p:nvCxnSpPr>
        <p:spPr>
          <a:xfrm flipV="1">
            <a:off x="6150769" y="0"/>
            <a:ext cx="0" cy="10144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6149636" y="6457950"/>
            <a:ext cx="0" cy="40005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2937669" y="0"/>
            <a:ext cx="0" cy="10144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2936536" y="6457949"/>
            <a:ext cx="0" cy="40005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3067049" y="5815069"/>
            <a:ext cx="2238375" cy="954107"/>
          </a:xfrm>
          <a:prstGeom prst="rect">
            <a:avLst/>
          </a:prstGeom>
          <a:noFill/>
        </p:spPr>
        <p:txBody>
          <a:bodyPr wrap="square" rtlCol="0">
            <a:spAutoFit/>
          </a:bodyPr>
          <a:lstStyle/>
          <a:p>
            <a:r>
              <a:rPr lang="en-US" sz="700" b="1" dirty="0" smtClean="0">
                <a:solidFill>
                  <a:schemeClr val="bg1"/>
                </a:solidFill>
                <a:latin typeface="Century Gothic" pitchFamily="34" charset="0"/>
                <a:cs typeface="Arial" pitchFamily="34" charset="0"/>
              </a:rPr>
              <a:t>The DEVELOP</a:t>
            </a:r>
          </a:p>
          <a:p>
            <a:r>
              <a:rPr lang="en-US" sz="700" b="1" dirty="0" smtClean="0">
                <a:solidFill>
                  <a:schemeClr val="bg1"/>
                </a:solidFill>
                <a:latin typeface="Century Gothic" pitchFamily="34" charset="0"/>
                <a:cs typeface="Arial" pitchFamily="34" charset="0"/>
              </a:rPr>
              <a:t>National Program</a:t>
            </a:r>
          </a:p>
          <a:p>
            <a:endParaRPr lang="en-US" sz="700" b="1" dirty="0" smtClean="0">
              <a:solidFill>
                <a:schemeClr val="bg1"/>
              </a:solidFill>
              <a:latin typeface="Century Gothic" pitchFamily="34" charset="0"/>
              <a:cs typeface="Arial" pitchFamily="34" charset="0"/>
            </a:endParaRPr>
          </a:p>
          <a:p>
            <a:r>
              <a:rPr lang="en-US" sz="700" b="1" dirty="0" smtClean="0">
                <a:solidFill>
                  <a:schemeClr val="bg1"/>
                </a:solidFill>
                <a:latin typeface="Century Gothic" pitchFamily="34" charset="0"/>
                <a:cs typeface="Arial" pitchFamily="34" charset="0"/>
              </a:rPr>
              <a:t>National Aeronautics and</a:t>
            </a:r>
          </a:p>
          <a:p>
            <a:r>
              <a:rPr lang="en-US" sz="700" b="1" dirty="0" smtClean="0">
                <a:solidFill>
                  <a:schemeClr val="bg1"/>
                </a:solidFill>
                <a:latin typeface="Century Gothic" pitchFamily="34" charset="0"/>
                <a:cs typeface="Arial" pitchFamily="34" charset="0"/>
              </a:rPr>
              <a:t>Space Administration</a:t>
            </a:r>
          </a:p>
          <a:p>
            <a:endParaRPr lang="en-US" sz="700" b="1" dirty="0" smtClean="0">
              <a:solidFill>
                <a:schemeClr val="bg1"/>
              </a:solidFill>
              <a:latin typeface="Century Gothic" pitchFamily="34" charset="0"/>
              <a:cs typeface="Arial" pitchFamily="34" charset="0"/>
            </a:endParaRPr>
          </a:p>
          <a:p>
            <a:endParaRPr lang="en-US" sz="700" b="1" dirty="0" smtClean="0">
              <a:solidFill>
                <a:schemeClr val="bg1"/>
              </a:solidFill>
              <a:latin typeface="Century Gothic" pitchFamily="34" charset="0"/>
              <a:cs typeface="Arial" pitchFamily="34" charset="0"/>
            </a:endParaRPr>
          </a:p>
          <a:p>
            <a:r>
              <a:rPr lang="en-US" sz="700" b="1" dirty="0" smtClean="0">
                <a:latin typeface="Century Gothic" pitchFamily="34" charset="0"/>
                <a:cs typeface="Arial" pitchFamily="34" charset="0"/>
              </a:rPr>
              <a:t>http://develop.larc.nasa.gov</a:t>
            </a:r>
            <a:endParaRPr lang="en-US" sz="700" b="1" dirty="0">
              <a:latin typeface="Century Gothic" pitchFamily="34" charset="0"/>
              <a:cs typeface="Arial" pitchFamily="34" charset="0"/>
            </a:endParaRPr>
          </a:p>
        </p:txBody>
      </p:sp>
      <p:sp>
        <p:nvSpPr>
          <p:cNvPr id="22" name="TextBox 21"/>
          <p:cNvSpPr txBox="1"/>
          <p:nvPr userDrawn="1"/>
        </p:nvSpPr>
        <p:spPr>
          <a:xfrm>
            <a:off x="6202680" y="5791200"/>
            <a:ext cx="3093720" cy="784830"/>
          </a:xfrm>
          <a:prstGeom prst="rect">
            <a:avLst/>
          </a:prstGeom>
          <a:noFill/>
        </p:spPr>
        <p:txBody>
          <a:bodyPr wrap="square" rtlCol="0">
            <a:spAutoFit/>
          </a:bodyPr>
          <a:lstStyle/>
          <a:p>
            <a:pPr algn="ctr"/>
            <a:r>
              <a:rPr lang="en-US" sz="4500" b="1" dirty="0" smtClean="0">
                <a:solidFill>
                  <a:schemeClr val="bg1"/>
                </a:solidFill>
                <a:latin typeface="Century Gothic" pitchFamily="34" charset="0"/>
                <a:cs typeface="Arial" pitchFamily="34" charset="0"/>
              </a:rPr>
              <a:t>DEVELOP</a:t>
            </a:r>
            <a:endParaRPr lang="en-US" sz="4500" b="1" dirty="0">
              <a:solidFill>
                <a:schemeClr val="bg1"/>
              </a:solidFill>
              <a:latin typeface="Century Gothic" pitchFamily="34" charset="0"/>
              <a:cs typeface="Arial" pitchFamily="34" charset="0"/>
            </a:endParaRPr>
          </a:p>
        </p:txBody>
      </p:sp>
      <p:grpSp>
        <p:nvGrpSpPr>
          <p:cNvPr id="23" name="Group 22"/>
          <p:cNvGrpSpPr/>
          <p:nvPr userDrawn="1"/>
        </p:nvGrpSpPr>
        <p:grpSpPr>
          <a:xfrm>
            <a:off x="-30956" y="1079420"/>
            <a:ext cx="9203531" cy="76280"/>
            <a:chOff x="-30956" y="1079420"/>
            <a:chExt cx="9203531" cy="76280"/>
          </a:xfrm>
        </p:grpSpPr>
        <p:sp>
          <p:nvSpPr>
            <p:cNvPr id="24" name="Rectangle 23"/>
            <p:cNvSpPr/>
            <p:nvPr/>
          </p:nvSpPr>
          <p:spPr>
            <a:xfrm>
              <a:off x="-30956" y="1083469"/>
              <a:ext cx="9203531" cy="64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25" name="Chevron 24"/>
            <p:cNvSpPr/>
            <p:nvPr/>
          </p:nvSpPr>
          <p:spPr>
            <a:xfrm>
              <a:off x="6705600" y="1079500"/>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6" name="Chevron 25"/>
            <p:cNvSpPr/>
            <p:nvPr/>
          </p:nvSpPr>
          <p:spPr>
            <a:xfrm>
              <a:off x="8721897" y="1079500"/>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7" name="Chevron 26"/>
            <p:cNvSpPr/>
            <p:nvPr/>
          </p:nvSpPr>
          <p:spPr>
            <a:xfrm>
              <a:off x="8493257" y="1079484"/>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8" name="Chevron 27"/>
            <p:cNvSpPr/>
            <p:nvPr/>
          </p:nvSpPr>
          <p:spPr>
            <a:xfrm>
              <a:off x="6938971" y="1079484"/>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9" name="Chevron 28"/>
            <p:cNvSpPr/>
            <p:nvPr/>
          </p:nvSpPr>
          <p:spPr>
            <a:xfrm>
              <a:off x="7053267" y="1079468"/>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0" name="Chevron 29"/>
            <p:cNvSpPr/>
            <p:nvPr/>
          </p:nvSpPr>
          <p:spPr>
            <a:xfrm>
              <a:off x="8369403" y="1079468"/>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1" name="Chevron 30"/>
            <p:cNvSpPr/>
            <p:nvPr/>
          </p:nvSpPr>
          <p:spPr>
            <a:xfrm>
              <a:off x="7138985" y="1079452"/>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2" name="Chevron 31"/>
            <p:cNvSpPr/>
            <p:nvPr/>
          </p:nvSpPr>
          <p:spPr>
            <a:xfrm>
              <a:off x="8283653" y="1079452"/>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3" name="Chevron 32"/>
            <p:cNvSpPr/>
            <p:nvPr/>
          </p:nvSpPr>
          <p:spPr>
            <a:xfrm>
              <a:off x="7253281" y="1079436"/>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4" name="Chevron 33"/>
            <p:cNvSpPr/>
            <p:nvPr/>
          </p:nvSpPr>
          <p:spPr>
            <a:xfrm>
              <a:off x="7491431" y="1079436"/>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5" name="Chevron 34"/>
            <p:cNvSpPr/>
            <p:nvPr/>
          </p:nvSpPr>
          <p:spPr>
            <a:xfrm>
              <a:off x="8159799" y="1079436"/>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6" name="Chevron 35"/>
            <p:cNvSpPr/>
            <p:nvPr/>
          </p:nvSpPr>
          <p:spPr>
            <a:xfrm>
              <a:off x="7921633" y="1079420"/>
              <a:ext cx="76200" cy="76200"/>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grpSp>
      <p:sp>
        <p:nvSpPr>
          <p:cNvPr id="37" name="TextBox 36"/>
          <p:cNvSpPr txBox="1"/>
          <p:nvPr userDrawn="1"/>
        </p:nvSpPr>
        <p:spPr>
          <a:xfrm>
            <a:off x="3467100" y="2076450"/>
            <a:ext cx="2152650" cy="2246769"/>
          </a:xfrm>
          <a:prstGeom prst="rect">
            <a:avLst/>
          </a:prstGeom>
          <a:noFill/>
        </p:spPr>
        <p:txBody>
          <a:bodyPr wrap="square" rtlCol="0">
            <a:spAutoFit/>
          </a:bodyPr>
          <a:lstStyle/>
          <a:p>
            <a:pPr algn="ctr"/>
            <a:r>
              <a:rPr lang="en-US" sz="2800" b="1" dirty="0" smtClean="0">
                <a:solidFill>
                  <a:schemeClr val="bg1"/>
                </a:solidFill>
                <a:latin typeface="Century Gothic" pitchFamily="34" charset="0"/>
                <a:cs typeface="Arial" pitchFamily="34" charset="0"/>
              </a:rPr>
              <a:t>Dream.</a:t>
            </a:r>
          </a:p>
          <a:p>
            <a:pPr algn="ctr"/>
            <a:endParaRPr lang="en-US" sz="2800" b="1" dirty="0" smtClean="0">
              <a:solidFill>
                <a:schemeClr val="bg1"/>
              </a:solidFill>
              <a:latin typeface="Century Gothic" pitchFamily="34" charset="0"/>
              <a:cs typeface="Arial" pitchFamily="34" charset="0"/>
            </a:endParaRPr>
          </a:p>
          <a:p>
            <a:pPr algn="ctr"/>
            <a:r>
              <a:rPr lang="en-US" sz="2800" b="1" dirty="0" smtClean="0">
                <a:solidFill>
                  <a:schemeClr val="bg1"/>
                </a:solidFill>
                <a:latin typeface="Century Gothic" pitchFamily="34" charset="0"/>
                <a:cs typeface="Arial" pitchFamily="34" charset="0"/>
              </a:rPr>
              <a:t>Discover.</a:t>
            </a:r>
          </a:p>
          <a:p>
            <a:pPr algn="ctr"/>
            <a:endParaRPr lang="en-US" sz="2800" b="1" dirty="0" smtClean="0">
              <a:solidFill>
                <a:schemeClr val="bg1"/>
              </a:solidFill>
              <a:latin typeface="Century Gothic" pitchFamily="34" charset="0"/>
              <a:cs typeface="Arial" pitchFamily="34" charset="0"/>
            </a:endParaRPr>
          </a:p>
          <a:p>
            <a:pPr algn="ctr"/>
            <a:r>
              <a:rPr lang="en-US" sz="2800" b="1" dirty="0" smtClean="0">
                <a:solidFill>
                  <a:schemeClr val="bg1"/>
                </a:solidFill>
                <a:latin typeface="Century Gothic" pitchFamily="34" charset="0"/>
                <a:cs typeface="Arial" pitchFamily="34" charset="0"/>
              </a:rPr>
              <a:t>DEVELOP.</a:t>
            </a:r>
            <a:endParaRPr lang="en-US" sz="2800" b="1" dirty="0">
              <a:solidFill>
                <a:schemeClr val="bg1"/>
              </a:solidFill>
              <a:latin typeface="Century Gothic" pitchFamily="34" charset="0"/>
              <a:cs typeface="Arial" pitchFamily="34" charset="0"/>
            </a:endParaRPr>
          </a:p>
        </p:txBody>
      </p:sp>
      <p:grpSp>
        <p:nvGrpSpPr>
          <p:cNvPr id="38" name="Group 37"/>
          <p:cNvGrpSpPr/>
          <p:nvPr userDrawn="1"/>
        </p:nvGrpSpPr>
        <p:grpSpPr>
          <a:xfrm>
            <a:off x="-213360" y="3956774"/>
            <a:ext cx="2923222" cy="277308"/>
            <a:chOff x="-213360" y="3956774"/>
            <a:chExt cx="2923222" cy="277308"/>
          </a:xfrm>
        </p:grpSpPr>
        <p:sp>
          <p:nvSpPr>
            <p:cNvPr id="39" name="Chevron 38"/>
            <p:cNvSpPr/>
            <p:nvPr/>
          </p:nvSpPr>
          <p:spPr>
            <a:xfrm>
              <a:off x="266700" y="3956774"/>
              <a:ext cx="2176923"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0" name="Pentagon 39"/>
            <p:cNvSpPr/>
            <p:nvPr/>
          </p:nvSpPr>
          <p:spPr>
            <a:xfrm>
              <a:off x="-213360" y="3959844"/>
              <a:ext cx="522765" cy="27327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hevron 40"/>
            <p:cNvSpPr/>
            <p:nvPr/>
          </p:nvSpPr>
          <p:spPr>
            <a:xfrm>
              <a:off x="2412026" y="3958223"/>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2" name="TextBox 41"/>
            <p:cNvSpPr txBox="1"/>
            <p:nvPr/>
          </p:nvSpPr>
          <p:spPr>
            <a:xfrm>
              <a:off x="-1" y="3957083"/>
              <a:ext cx="2709863"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Earth Observations</a:t>
              </a:r>
              <a:endParaRPr lang="en-US" sz="1200" b="1" dirty="0">
                <a:solidFill>
                  <a:sysClr val="windowText" lastClr="000000"/>
                </a:solidFill>
                <a:latin typeface="Century Gothic" pitchFamily="34" charset="0"/>
                <a:cs typeface="Arial" pitchFamily="34" charset="0"/>
              </a:endParaRPr>
            </a:p>
          </p:txBody>
        </p:sp>
      </p:grpSp>
      <p:grpSp>
        <p:nvGrpSpPr>
          <p:cNvPr id="43" name="Group 42"/>
          <p:cNvGrpSpPr/>
          <p:nvPr userDrawn="1"/>
        </p:nvGrpSpPr>
        <p:grpSpPr>
          <a:xfrm>
            <a:off x="-219075" y="1200335"/>
            <a:ext cx="2928937" cy="280802"/>
            <a:chOff x="-219075" y="1200335"/>
            <a:chExt cx="2928937" cy="280802"/>
          </a:xfrm>
        </p:grpSpPr>
        <p:sp>
          <p:nvSpPr>
            <p:cNvPr id="44" name="Pentagon 43"/>
            <p:cNvSpPr/>
            <p:nvPr/>
          </p:nvSpPr>
          <p:spPr>
            <a:xfrm>
              <a:off x="-219075" y="1207859"/>
              <a:ext cx="542857" cy="27327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hevron 44"/>
            <p:cNvSpPr/>
            <p:nvPr/>
          </p:nvSpPr>
          <p:spPr>
            <a:xfrm>
              <a:off x="2410527" y="1206238"/>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6" name="Chevron 45"/>
            <p:cNvSpPr/>
            <p:nvPr/>
          </p:nvSpPr>
          <p:spPr>
            <a:xfrm>
              <a:off x="2017466" y="1206239"/>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7" name="Chevron 46"/>
            <p:cNvSpPr/>
            <p:nvPr/>
          </p:nvSpPr>
          <p:spPr>
            <a:xfrm>
              <a:off x="671513" y="1206238"/>
              <a:ext cx="1386295"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8" name="TextBox 47"/>
            <p:cNvSpPr txBox="1"/>
            <p:nvPr/>
          </p:nvSpPr>
          <p:spPr>
            <a:xfrm>
              <a:off x="-1" y="1200335"/>
              <a:ext cx="2709863"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Authors</a:t>
              </a:r>
              <a:endParaRPr lang="en-US" sz="1200" b="1" dirty="0">
                <a:solidFill>
                  <a:sysClr val="windowText" lastClr="000000"/>
                </a:solidFill>
                <a:latin typeface="Century Gothic" pitchFamily="34" charset="0"/>
                <a:cs typeface="Arial" pitchFamily="34" charset="0"/>
              </a:endParaRPr>
            </a:p>
          </p:txBody>
        </p:sp>
        <p:sp>
          <p:nvSpPr>
            <p:cNvPr id="49" name="Chevron 48"/>
            <p:cNvSpPr/>
            <p:nvPr/>
          </p:nvSpPr>
          <p:spPr>
            <a:xfrm>
              <a:off x="278955" y="1206223"/>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grpSp>
      <p:grpSp>
        <p:nvGrpSpPr>
          <p:cNvPr id="50" name="Group 49"/>
          <p:cNvGrpSpPr/>
          <p:nvPr userDrawn="1"/>
        </p:nvGrpSpPr>
        <p:grpSpPr>
          <a:xfrm>
            <a:off x="-214328" y="2585225"/>
            <a:ext cx="2928952" cy="280918"/>
            <a:chOff x="-214328" y="2585225"/>
            <a:chExt cx="2928952" cy="280918"/>
          </a:xfrm>
        </p:grpSpPr>
        <p:sp>
          <p:nvSpPr>
            <p:cNvPr id="51" name="Chevron 50"/>
            <p:cNvSpPr/>
            <p:nvPr/>
          </p:nvSpPr>
          <p:spPr>
            <a:xfrm>
              <a:off x="676260" y="2591244"/>
              <a:ext cx="1386295"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52" name="TextBox 51"/>
            <p:cNvSpPr txBox="1"/>
            <p:nvPr/>
          </p:nvSpPr>
          <p:spPr>
            <a:xfrm>
              <a:off x="-1" y="2585225"/>
              <a:ext cx="2714625"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Advisors</a:t>
              </a:r>
              <a:endParaRPr lang="en-US" sz="1200" b="1" dirty="0">
                <a:solidFill>
                  <a:sysClr val="windowText" lastClr="000000"/>
                </a:solidFill>
                <a:latin typeface="Century Gothic" pitchFamily="34" charset="0"/>
                <a:cs typeface="Arial" pitchFamily="34" charset="0"/>
              </a:endParaRPr>
            </a:p>
          </p:txBody>
        </p:sp>
        <p:sp>
          <p:nvSpPr>
            <p:cNvPr id="53" name="Pentagon 52"/>
            <p:cNvSpPr/>
            <p:nvPr/>
          </p:nvSpPr>
          <p:spPr>
            <a:xfrm>
              <a:off x="-214328" y="2592865"/>
              <a:ext cx="542857" cy="27327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Chevron 53"/>
            <p:cNvSpPr/>
            <p:nvPr/>
          </p:nvSpPr>
          <p:spPr>
            <a:xfrm>
              <a:off x="2415274" y="2591244"/>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55" name="Chevron 54"/>
            <p:cNvSpPr/>
            <p:nvPr/>
          </p:nvSpPr>
          <p:spPr>
            <a:xfrm>
              <a:off x="2022213" y="2591245"/>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56" name="Chevron 55"/>
            <p:cNvSpPr/>
            <p:nvPr/>
          </p:nvSpPr>
          <p:spPr>
            <a:xfrm>
              <a:off x="283702" y="2591229"/>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grpSp>
      <p:sp>
        <p:nvSpPr>
          <p:cNvPr id="57" name="TextBox 56"/>
          <p:cNvSpPr txBox="1"/>
          <p:nvPr userDrawn="1"/>
        </p:nvSpPr>
        <p:spPr>
          <a:xfrm>
            <a:off x="6296497" y="242329"/>
            <a:ext cx="1771177" cy="200055"/>
          </a:xfrm>
          <a:prstGeom prst="rect">
            <a:avLst/>
          </a:prstGeom>
          <a:noFill/>
        </p:spPr>
        <p:txBody>
          <a:bodyPr wrap="square" rtlCol="0">
            <a:spAutoFit/>
          </a:bodyPr>
          <a:lstStyle/>
          <a:p>
            <a:r>
              <a:rPr lang="en-US" sz="700" dirty="0" smtClean="0">
                <a:latin typeface="Century Gothic" pitchFamily="34" charset="0"/>
                <a:cs typeface="Arial" pitchFamily="34" charset="0"/>
              </a:rPr>
              <a:t>NASA DEVELOP</a:t>
            </a:r>
            <a:r>
              <a:rPr lang="en-US" sz="700" baseline="0" dirty="0" smtClean="0">
                <a:latin typeface="Century Gothic" pitchFamily="34" charset="0"/>
                <a:cs typeface="Arial" pitchFamily="34" charset="0"/>
              </a:rPr>
              <a:t> National Program</a:t>
            </a:r>
            <a:endParaRPr lang="en-US" sz="700" dirty="0">
              <a:latin typeface="Century Gothic" pitchFamily="34" charset="0"/>
              <a:cs typeface="Arial" pitchFamily="34" charset="0"/>
            </a:endParaRPr>
          </a:p>
        </p:txBody>
      </p:sp>
      <p:pic>
        <p:nvPicPr>
          <p:cNvPr id="58" name="Picture 57" descr="Correct_NASA insigniaCMYK.png"/>
          <p:cNvPicPr>
            <a:picLocks noChangeAspect="1"/>
          </p:cNvPicPr>
          <p:nvPr userDrawn="1"/>
        </p:nvPicPr>
        <p:blipFill>
          <a:blip r:embed="rId3" cstate="print"/>
          <a:stretch>
            <a:fillRect/>
          </a:stretch>
        </p:blipFill>
        <p:spPr>
          <a:xfrm>
            <a:off x="8326157" y="137931"/>
            <a:ext cx="671764" cy="74581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D0022A-4CEF-4E73-9589-F2192E57DA9A}"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D0022A-4CEF-4E73-9589-F2192E57DA9A}"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0" y="479324"/>
            <a:ext cx="2771775" cy="3346704"/>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8" name="Rectangle 7"/>
          <p:cNvSpPr/>
          <p:nvPr userDrawn="1"/>
        </p:nvSpPr>
        <p:spPr>
          <a:xfrm>
            <a:off x="2982580" y="479323"/>
            <a:ext cx="6161420" cy="6378677"/>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9" name="Rectangle 8"/>
          <p:cNvSpPr/>
          <p:nvPr userDrawn="1"/>
        </p:nvSpPr>
        <p:spPr>
          <a:xfrm>
            <a:off x="-28575" y="6457949"/>
            <a:ext cx="9201149"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10" name="Rectangle 9"/>
          <p:cNvSpPr/>
          <p:nvPr userDrawn="1"/>
        </p:nvSpPr>
        <p:spPr>
          <a:xfrm>
            <a:off x="-30956" y="1083469"/>
            <a:ext cx="9203531" cy="64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grpSp>
        <p:nvGrpSpPr>
          <p:cNvPr id="11" name="Group 10"/>
          <p:cNvGrpSpPr/>
          <p:nvPr userDrawn="1"/>
        </p:nvGrpSpPr>
        <p:grpSpPr>
          <a:xfrm>
            <a:off x="-219075" y="639911"/>
            <a:ext cx="2928937" cy="280802"/>
            <a:chOff x="-219075" y="639911"/>
            <a:chExt cx="2928937" cy="280802"/>
          </a:xfrm>
        </p:grpSpPr>
        <p:sp>
          <p:nvSpPr>
            <p:cNvPr id="12" name="Pentagon 11"/>
            <p:cNvSpPr/>
            <p:nvPr/>
          </p:nvSpPr>
          <p:spPr>
            <a:xfrm>
              <a:off x="-219075" y="647435"/>
              <a:ext cx="542857" cy="27327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13" name="Chevron 12"/>
            <p:cNvSpPr/>
            <p:nvPr/>
          </p:nvSpPr>
          <p:spPr>
            <a:xfrm>
              <a:off x="2410527" y="645814"/>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14" name="Chevron 13"/>
            <p:cNvSpPr/>
            <p:nvPr/>
          </p:nvSpPr>
          <p:spPr>
            <a:xfrm>
              <a:off x="2017466" y="645815"/>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15" name="Chevron 14"/>
            <p:cNvSpPr/>
            <p:nvPr/>
          </p:nvSpPr>
          <p:spPr>
            <a:xfrm>
              <a:off x="671513" y="645814"/>
              <a:ext cx="1386295"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16" name="TextBox 15"/>
            <p:cNvSpPr txBox="1"/>
            <p:nvPr/>
          </p:nvSpPr>
          <p:spPr>
            <a:xfrm>
              <a:off x="-1" y="639911"/>
              <a:ext cx="2709863"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DEVELOP</a:t>
              </a:r>
              <a:endParaRPr lang="en-US" sz="1200" b="1" dirty="0">
                <a:solidFill>
                  <a:sysClr val="windowText" lastClr="000000"/>
                </a:solidFill>
                <a:latin typeface="Century Gothic" pitchFamily="34" charset="0"/>
                <a:cs typeface="Arial" pitchFamily="34" charset="0"/>
              </a:endParaRPr>
            </a:p>
          </p:txBody>
        </p:sp>
        <p:sp>
          <p:nvSpPr>
            <p:cNvPr id="17" name="Chevron 16"/>
            <p:cNvSpPr/>
            <p:nvPr/>
          </p:nvSpPr>
          <p:spPr>
            <a:xfrm>
              <a:off x="278955" y="645799"/>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grpSp>
      <p:sp>
        <p:nvSpPr>
          <p:cNvPr id="18" name="Rectangle 17"/>
          <p:cNvSpPr/>
          <p:nvPr userDrawn="1"/>
        </p:nvSpPr>
        <p:spPr>
          <a:xfrm>
            <a:off x="-114300" y="1215990"/>
            <a:ext cx="2943225" cy="1264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grpSp>
        <p:nvGrpSpPr>
          <p:cNvPr id="20" name="Group 19"/>
          <p:cNvGrpSpPr/>
          <p:nvPr userDrawn="1"/>
        </p:nvGrpSpPr>
        <p:grpSpPr>
          <a:xfrm>
            <a:off x="-214328" y="2558891"/>
            <a:ext cx="2928952" cy="280918"/>
            <a:chOff x="-214328" y="2558891"/>
            <a:chExt cx="2928952" cy="280918"/>
          </a:xfrm>
        </p:grpSpPr>
        <p:sp>
          <p:nvSpPr>
            <p:cNvPr id="21" name="Chevron 20"/>
            <p:cNvSpPr/>
            <p:nvPr/>
          </p:nvSpPr>
          <p:spPr>
            <a:xfrm>
              <a:off x="676260" y="2564910"/>
              <a:ext cx="1386295"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2" name="TextBox 21"/>
            <p:cNvSpPr txBox="1"/>
            <p:nvPr/>
          </p:nvSpPr>
          <p:spPr>
            <a:xfrm>
              <a:off x="-1" y="2558891"/>
              <a:ext cx="2714625"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Partners</a:t>
              </a:r>
            </a:p>
          </p:txBody>
        </p:sp>
        <p:sp>
          <p:nvSpPr>
            <p:cNvPr id="23" name="Pentagon 22"/>
            <p:cNvSpPr/>
            <p:nvPr/>
          </p:nvSpPr>
          <p:spPr>
            <a:xfrm>
              <a:off x="-214328" y="2566531"/>
              <a:ext cx="542857" cy="27327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24" name="Chevron 23"/>
            <p:cNvSpPr/>
            <p:nvPr/>
          </p:nvSpPr>
          <p:spPr>
            <a:xfrm>
              <a:off x="2415274" y="2564910"/>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5" name="Chevron 24"/>
            <p:cNvSpPr/>
            <p:nvPr/>
          </p:nvSpPr>
          <p:spPr>
            <a:xfrm>
              <a:off x="2022213" y="2564911"/>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26" name="Chevron 25"/>
            <p:cNvSpPr/>
            <p:nvPr/>
          </p:nvSpPr>
          <p:spPr>
            <a:xfrm>
              <a:off x="283702" y="2564895"/>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grpSp>
      <p:grpSp>
        <p:nvGrpSpPr>
          <p:cNvPr id="33" name="Group 32"/>
          <p:cNvGrpSpPr/>
          <p:nvPr userDrawn="1"/>
        </p:nvGrpSpPr>
        <p:grpSpPr>
          <a:xfrm>
            <a:off x="2844804" y="3836829"/>
            <a:ext cx="6342836" cy="404746"/>
            <a:chOff x="2844804" y="3836829"/>
            <a:chExt cx="6342836" cy="404746"/>
          </a:xfrm>
        </p:grpSpPr>
        <p:sp>
          <p:nvSpPr>
            <p:cNvPr id="34" name="Pentagon 33"/>
            <p:cNvSpPr/>
            <p:nvPr/>
          </p:nvSpPr>
          <p:spPr>
            <a:xfrm>
              <a:off x="2844804" y="3968297"/>
              <a:ext cx="414496" cy="27327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35" name="Chevron 34"/>
            <p:cNvSpPr/>
            <p:nvPr/>
          </p:nvSpPr>
          <p:spPr>
            <a:xfrm>
              <a:off x="5372464" y="3966676"/>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6" name="Chevron 35"/>
            <p:cNvSpPr/>
            <p:nvPr/>
          </p:nvSpPr>
          <p:spPr>
            <a:xfrm>
              <a:off x="4967498" y="3966677"/>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7" name="Chevron 36"/>
            <p:cNvSpPr/>
            <p:nvPr/>
          </p:nvSpPr>
          <p:spPr>
            <a:xfrm>
              <a:off x="3621545" y="3966676"/>
              <a:ext cx="1386295"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38" name="TextBox 37"/>
            <p:cNvSpPr txBox="1"/>
            <p:nvPr/>
          </p:nvSpPr>
          <p:spPr>
            <a:xfrm>
              <a:off x="2950031" y="3960773"/>
              <a:ext cx="2709863"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Concern</a:t>
              </a:r>
              <a:endParaRPr lang="en-US" sz="1200" b="1" dirty="0">
                <a:solidFill>
                  <a:sysClr val="windowText" lastClr="000000"/>
                </a:solidFill>
                <a:latin typeface="Century Gothic" pitchFamily="34" charset="0"/>
                <a:cs typeface="Arial" pitchFamily="34" charset="0"/>
              </a:endParaRPr>
            </a:p>
          </p:txBody>
        </p:sp>
        <p:sp>
          <p:nvSpPr>
            <p:cNvPr id="39" name="Chevron 38"/>
            <p:cNvSpPr/>
            <p:nvPr/>
          </p:nvSpPr>
          <p:spPr>
            <a:xfrm>
              <a:off x="3228987" y="3966661"/>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0" name="Chevron 39"/>
            <p:cNvSpPr/>
            <p:nvPr/>
          </p:nvSpPr>
          <p:spPr>
            <a:xfrm>
              <a:off x="8903734" y="3959422"/>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1" name="Chevron 40"/>
            <p:cNvSpPr/>
            <p:nvPr/>
          </p:nvSpPr>
          <p:spPr>
            <a:xfrm>
              <a:off x="8510673" y="3959423"/>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2" name="Chevron 41"/>
            <p:cNvSpPr/>
            <p:nvPr/>
          </p:nvSpPr>
          <p:spPr>
            <a:xfrm>
              <a:off x="6789345" y="3959422"/>
              <a:ext cx="1767514"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3" name="TextBox 42"/>
            <p:cNvSpPr txBox="1"/>
            <p:nvPr/>
          </p:nvSpPr>
          <p:spPr>
            <a:xfrm>
              <a:off x="6368081" y="3955331"/>
              <a:ext cx="2709863" cy="276999"/>
            </a:xfrm>
            <a:prstGeom prst="rect">
              <a:avLst/>
            </a:prstGeom>
            <a:noFill/>
          </p:spPr>
          <p:txBody>
            <a:bodyPr wrap="square" rtlCol="0">
              <a:spAutoFit/>
            </a:bodyPr>
            <a:lstStyle/>
            <a:p>
              <a:pPr algn="ctr"/>
              <a:r>
                <a:rPr lang="en-US" sz="1200" b="1" dirty="0" smtClean="0">
                  <a:solidFill>
                    <a:sysClr val="windowText" lastClr="000000"/>
                  </a:solidFill>
                  <a:latin typeface="Century Gothic" pitchFamily="34" charset="0"/>
                  <a:cs typeface="Arial" pitchFamily="34" charset="0"/>
                </a:rPr>
                <a:t>Decision</a:t>
              </a:r>
              <a:r>
                <a:rPr lang="en-US" sz="1200" b="1" dirty="0" smtClean="0">
                  <a:solidFill>
                    <a:srgbClr val="397916"/>
                  </a:solidFill>
                  <a:latin typeface="Century Gothic" pitchFamily="34" charset="0"/>
                  <a:cs typeface="Arial" pitchFamily="34" charset="0"/>
                </a:rPr>
                <a:t> </a:t>
              </a:r>
              <a:r>
                <a:rPr lang="en-US" sz="1200" b="1" dirty="0" smtClean="0">
                  <a:solidFill>
                    <a:sysClr val="windowText" lastClr="000000"/>
                  </a:solidFill>
                  <a:latin typeface="Century Gothic" pitchFamily="34" charset="0"/>
                  <a:cs typeface="Arial" pitchFamily="34" charset="0"/>
                </a:rPr>
                <a:t>Support</a:t>
              </a:r>
              <a:endParaRPr lang="en-US" sz="1200" b="1" dirty="0">
                <a:solidFill>
                  <a:sysClr val="windowText" lastClr="000000"/>
                </a:solidFill>
                <a:latin typeface="Century Gothic" pitchFamily="34" charset="0"/>
                <a:cs typeface="Arial" pitchFamily="34" charset="0"/>
              </a:endParaRPr>
            </a:p>
          </p:txBody>
        </p:sp>
        <p:sp>
          <p:nvSpPr>
            <p:cNvPr id="44" name="Chevron 43"/>
            <p:cNvSpPr/>
            <p:nvPr/>
          </p:nvSpPr>
          <p:spPr>
            <a:xfrm>
              <a:off x="6406412" y="3959407"/>
              <a:ext cx="430867" cy="27477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5" name="Chevron 44"/>
            <p:cNvSpPr/>
            <p:nvPr/>
          </p:nvSpPr>
          <p:spPr>
            <a:xfrm>
              <a:off x="5629628" y="3966692"/>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6" name="Chevron 45"/>
            <p:cNvSpPr/>
            <p:nvPr/>
          </p:nvSpPr>
          <p:spPr>
            <a:xfrm>
              <a:off x="5889173" y="3966708"/>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7" name="Chevron 46"/>
            <p:cNvSpPr/>
            <p:nvPr/>
          </p:nvSpPr>
          <p:spPr>
            <a:xfrm>
              <a:off x="6146337" y="3966724"/>
              <a:ext cx="283906" cy="2747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48" name="Rectangle 47"/>
            <p:cNvSpPr/>
            <p:nvPr/>
          </p:nvSpPr>
          <p:spPr>
            <a:xfrm>
              <a:off x="2950369" y="3836829"/>
              <a:ext cx="6212046" cy="64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grpSp>
      <p:grpSp>
        <p:nvGrpSpPr>
          <p:cNvPr id="49" name="Group 48"/>
          <p:cNvGrpSpPr/>
          <p:nvPr userDrawn="1"/>
        </p:nvGrpSpPr>
        <p:grpSpPr>
          <a:xfrm>
            <a:off x="-206303" y="3951441"/>
            <a:ext cx="2928952" cy="280918"/>
            <a:chOff x="-206303" y="3951441"/>
            <a:chExt cx="2928952" cy="280918"/>
          </a:xfrm>
        </p:grpSpPr>
        <p:sp>
          <p:nvSpPr>
            <p:cNvPr id="50" name="Chevron 49"/>
            <p:cNvSpPr/>
            <p:nvPr/>
          </p:nvSpPr>
          <p:spPr>
            <a:xfrm>
              <a:off x="684285" y="3957460"/>
              <a:ext cx="1386295" cy="274775"/>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51" name="TextBox 50"/>
            <p:cNvSpPr txBox="1"/>
            <p:nvPr/>
          </p:nvSpPr>
          <p:spPr>
            <a:xfrm>
              <a:off x="8024" y="3951441"/>
              <a:ext cx="2714625" cy="276999"/>
            </a:xfrm>
            <a:prstGeom prst="rect">
              <a:avLst/>
            </a:prstGeom>
            <a:noFill/>
          </p:spPr>
          <p:txBody>
            <a:bodyPr wrap="square" rtlCol="0">
              <a:spAutoFit/>
            </a:bodyPr>
            <a:lstStyle/>
            <a:p>
              <a:pPr algn="ctr"/>
              <a:r>
                <a:rPr lang="en-US" sz="1200" b="1" dirty="0" smtClean="0">
                  <a:solidFill>
                    <a:schemeClr val="bg1"/>
                  </a:solidFill>
                  <a:latin typeface="Century Gothic" pitchFamily="34" charset="0"/>
                  <a:cs typeface="Arial" pitchFamily="34" charset="0"/>
                </a:rPr>
                <a:t>Case Study</a:t>
              </a:r>
            </a:p>
          </p:txBody>
        </p:sp>
        <p:sp>
          <p:nvSpPr>
            <p:cNvPr id="52" name="Pentagon 51"/>
            <p:cNvSpPr/>
            <p:nvPr/>
          </p:nvSpPr>
          <p:spPr>
            <a:xfrm>
              <a:off x="-206303" y="3959081"/>
              <a:ext cx="542857" cy="273278"/>
            </a:xfrm>
            <a:prstGeom prst="homePlate">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itchFamily="34" charset="0"/>
              </a:endParaRPr>
            </a:p>
          </p:txBody>
        </p:sp>
        <p:sp>
          <p:nvSpPr>
            <p:cNvPr id="53" name="Chevron 52"/>
            <p:cNvSpPr/>
            <p:nvPr/>
          </p:nvSpPr>
          <p:spPr>
            <a:xfrm>
              <a:off x="2423299" y="3957460"/>
              <a:ext cx="283906" cy="274777"/>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54" name="Chevron 53"/>
            <p:cNvSpPr/>
            <p:nvPr/>
          </p:nvSpPr>
          <p:spPr>
            <a:xfrm>
              <a:off x="2030238" y="3957461"/>
              <a:ext cx="430867" cy="274775"/>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sp>
          <p:nvSpPr>
            <p:cNvPr id="55" name="Chevron 54"/>
            <p:cNvSpPr/>
            <p:nvPr/>
          </p:nvSpPr>
          <p:spPr>
            <a:xfrm>
              <a:off x="291727" y="3957445"/>
              <a:ext cx="430867" cy="274775"/>
            </a:xfrm>
            <a:prstGeom prst="chevron">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itchFamily="34" charset="0"/>
              </a:endParaRPr>
            </a:p>
          </p:txBody>
        </p:sp>
      </p:grpSp>
      <p:sp>
        <p:nvSpPr>
          <p:cNvPr id="60" name="TextBox 59"/>
          <p:cNvSpPr txBox="1"/>
          <p:nvPr userDrawn="1"/>
        </p:nvSpPr>
        <p:spPr>
          <a:xfrm>
            <a:off x="0" y="1240990"/>
            <a:ext cx="2820202" cy="1246495"/>
          </a:xfrm>
          <a:prstGeom prst="rect">
            <a:avLst/>
          </a:prstGeom>
          <a:noFill/>
        </p:spPr>
        <p:txBody>
          <a:bodyPr wrap="square" rtlCol="0">
            <a:spAutoFit/>
          </a:bodyPr>
          <a:lstStyle/>
          <a:p>
            <a:pPr algn="ctr"/>
            <a:r>
              <a:rPr lang="en-US" sz="1250" baseline="30000" dirty="0" smtClean="0">
                <a:latin typeface="Century Gothic" pitchFamily="34" charset="0"/>
                <a:cs typeface="Arial" pitchFamily="34" charset="0"/>
              </a:rPr>
              <a:t>The Applied Sciences’ DEVELOP National Program addresses environmental and policy issues through interdisciplinary research projects that apply NASA Earth observations to community concerns around the globe. DEVELOP bridges the gap between NASA Earth Science and society, building capacity in both its interns and partner organizations to better prepare them to handle the challenges that face our society along with future generations.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D0022A-4CEF-4E73-9589-F2192E57DA9A}"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D0022A-4CEF-4E73-9589-F2192E57DA9A}"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022A-4CEF-4E73-9589-F2192E57DA9A}" type="datetimeFigureOut">
              <a:rPr lang="en-US" smtClean="0"/>
              <a:pPr/>
              <a:t>8/4/2015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D0022A-4CEF-4E73-9589-F2192E57DA9A}" type="datetimeFigureOut">
              <a:rPr lang="en-US" smtClean="0"/>
              <a:pPr/>
              <a:t>8/4/2015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0022A-4CEF-4E73-9589-F2192E57DA9A}" type="datetimeFigureOut">
              <a:rPr lang="en-US" smtClean="0"/>
              <a:pPr/>
              <a:t>8/4/2015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0022A-4CEF-4E73-9589-F2192E57DA9A}"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0022A-4CEF-4E73-9589-F2192E57DA9A}"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99BF1-C56F-4D9B-9172-AC57FA328E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0022A-4CEF-4E73-9589-F2192E57DA9A}" type="datetimeFigureOut">
              <a:rPr lang="en-US" smtClean="0"/>
              <a:pPr/>
              <a:t>8/4/2015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99BF1-C56F-4D9B-9172-AC57FA328E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41962" y="1602218"/>
            <a:ext cx="2705100" cy="1292662"/>
          </a:xfrm>
          <a:prstGeom prst="rect">
            <a:avLst/>
          </a:prstGeom>
          <a:noFill/>
        </p:spPr>
        <p:txBody>
          <a:bodyPr wrap="square" rtlCol="0">
            <a:spAutoFit/>
          </a:bodyPr>
          <a:lstStyle/>
          <a:p>
            <a:r>
              <a:rPr lang="en-US" sz="1400" dirty="0" smtClean="0">
                <a:solidFill>
                  <a:schemeClr val="bg1"/>
                </a:solidFill>
                <a:latin typeface="Century Gothic" pitchFamily="34" charset="0"/>
                <a:cs typeface="Arial" pitchFamily="34" charset="0"/>
              </a:rPr>
              <a:t>Ross </a:t>
            </a:r>
            <a:r>
              <a:rPr lang="en-US" sz="1400" dirty="0" err="1" smtClean="0">
                <a:solidFill>
                  <a:schemeClr val="bg1"/>
                </a:solidFill>
                <a:latin typeface="Century Gothic" pitchFamily="34" charset="0"/>
                <a:cs typeface="Arial" pitchFamily="34" charset="0"/>
              </a:rPr>
              <a:t>Reahard</a:t>
            </a:r>
            <a:r>
              <a:rPr lang="en-US" sz="1400" dirty="0">
                <a:solidFill>
                  <a:schemeClr val="bg1"/>
                </a:solidFill>
                <a:latin typeface="Century Gothic" pitchFamily="34" charset="0"/>
                <a:cs typeface="Arial" pitchFamily="34" charset="0"/>
              </a:rPr>
              <a:t> </a:t>
            </a:r>
            <a:r>
              <a:rPr lang="en-US" sz="1400" dirty="0" smtClean="0">
                <a:solidFill>
                  <a:schemeClr val="bg1"/>
                </a:solidFill>
                <a:latin typeface="Century Gothic" pitchFamily="34" charset="0"/>
                <a:cs typeface="Arial" pitchFamily="34" charset="0"/>
              </a:rPr>
              <a:t>(Project Lead)</a:t>
            </a:r>
          </a:p>
          <a:p>
            <a:r>
              <a:rPr lang="en-US" sz="1400" dirty="0" smtClean="0">
                <a:solidFill>
                  <a:schemeClr val="bg1"/>
                </a:solidFill>
                <a:latin typeface="Century Gothic" pitchFamily="34" charset="0"/>
                <a:cs typeface="Arial" pitchFamily="34" charset="0"/>
              </a:rPr>
              <a:t>Rudy Bartels</a:t>
            </a:r>
          </a:p>
          <a:p>
            <a:r>
              <a:rPr lang="en-US" sz="1400" dirty="0" smtClean="0">
                <a:solidFill>
                  <a:schemeClr val="bg1"/>
                </a:solidFill>
                <a:latin typeface="Century Gothic" pitchFamily="34" charset="0"/>
                <a:cs typeface="Arial" pitchFamily="34" charset="0"/>
              </a:rPr>
              <a:t>James Brooke</a:t>
            </a:r>
          </a:p>
          <a:p>
            <a:r>
              <a:rPr lang="en-US" sz="1400" dirty="0" smtClean="0">
                <a:solidFill>
                  <a:schemeClr val="bg1"/>
                </a:solidFill>
                <a:latin typeface="Century Gothic" pitchFamily="34" charset="0"/>
                <a:cs typeface="Arial" pitchFamily="34" charset="0"/>
              </a:rPr>
              <a:t>Meredith Williams</a:t>
            </a:r>
          </a:p>
          <a:p>
            <a:endParaRPr lang="en-US" sz="1100" dirty="0" smtClean="0">
              <a:solidFill>
                <a:schemeClr val="bg1"/>
              </a:solidFill>
              <a:latin typeface="Century Gothic" pitchFamily="34" charset="0"/>
              <a:cs typeface="Arial" pitchFamily="34" charset="0"/>
            </a:endParaRPr>
          </a:p>
          <a:p>
            <a:endParaRPr lang="en-US" sz="1100" dirty="0" smtClean="0">
              <a:solidFill>
                <a:schemeClr val="bg1"/>
              </a:solidFill>
              <a:latin typeface="Century Gothic" pitchFamily="34" charset="0"/>
              <a:cs typeface="Arial" pitchFamily="34" charset="0"/>
            </a:endParaRPr>
          </a:p>
        </p:txBody>
      </p:sp>
      <p:sp>
        <p:nvSpPr>
          <p:cNvPr id="60" name="TextBox 59"/>
          <p:cNvSpPr txBox="1"/>
          <p:nvPr/>
        </p:nvSpPr>
        <p:spPr>
          <a:xfrm>
            <a:off x="0" y="2931296"/>
            <a:ext cx="2705100" cy="1184940"/>
          </a:xfrm>
          <a:prstGeom prst="rect">
            <a:avLst/>
          </a:prstGeom>
          <a:noFill/>
        </p:spPr>
        <p:txBody>
          <a:bodyPr wrap="square" rtlCol="0">
            <a:spAutoFit/>
          </a:bodyPr>
          <a:lstStyle/>
          <a:p>
            <a:r>
              <a:rPr lang="en-US" sz="1200" dirty="0" smtClean="0">
                <a:solidFill>
                  <a:schemeClr val="bg1"/>
                </a:solidFill>
                <a:latin typeface="Century Gothic" pitchFamily="34" charset="0"/>
                <a:cs typeface="Arial" pitchFamily="34" charset="0"/>
              </a:rPr>
              <a:t>Joseph Spruce, NASA SSC</a:t>
            </a:r>
          </a:p>
          <a:p>
            <a:endParaRPr lang="en-US" sz="1200" dirty="0" smtClean="0">
              <a:solidFill>
                <a:schemeClr val="bg1"/>
              </a:solidFill>
              <a:latin typeface="Century Gothic" pitchFamily="34" charset="0"/>
              <a:cs typeface="Arial" pitchFamily="34" charset="0"/>
            </a:endParaRPr>
          </a:p>
          <a:p>
            <a:r>
              <a:rPr lang="en-US" sz="1200" dirty="0" smtClean="0">
                <a:solidFill>
                  <a:schemeClr val="bg1"/>
                </a:solidFill>
                <a:latin typeface="Century Gothic" pitchFamily="34" charset="0"/>
                <a:cs typeface="Arial" pitchFamily="34" charset="0"/>
              </a:rPr>
              <a:t>James “Doc” Smoot, NASA SSC</a:t>
            </a:r>
          </a:p>
          <a:p>
            <a:endParaRPr lang="en-US" sz="1200" dirty="0" smtClean="0">
              <a:solidFill>
                <a:schemeClr val="bg1"/>
              </a:solidFill>
              <a:latin typeface="Century Gothic" pitchFamily="34" charset="0"/>
              <a:cs typeface="Arial" pitchFamily="34" charset="0"/>
            </a:endParaRPr>
          </a:p>
          <a:p>
            <a:r>
              <a:rPr lang="en-US" sz="1200" dirty="0" smtClean="0">
                <a:solidFill>
                  <a:schemeClr val="bg1"/>
                </a:solidFill>
                <a:latin typeface="Century Gothic" pitchFamily="34" charset="0"/>
                <a:cs typeface="Arial" pitchFamily="34" charset="0"/>
              </a:rPr>
              <a:t>Dr. Kenton Ross, NASA SSC</a:t>
            </a:r>
          </a:p>
          <a:p>
            <a:endParaRPr lang="en-US" sz="1100" dirty="0" smtClean="0">
              <a:solidFill>
                <a:schemeClr val="bg1"/>
              </a:solidFill>
              <a:latin typeface="Century Gothic" pitchFamily="34" charset="0"/>
              <a:cs typeface="Arial" pitchFamily="34" charset="0"/>
            </a:endParaRPr>
          </a:p>
        </p:txBody>
      </p:sp>
      <p:sp>
        <p:nvSpPr>
          <p:cNvPr id="61" name="TextBox 60"/>
          <p:cNvSpPr txBox="1"/>
          <p:nvPr/>
        </p:nvSpPr>
        <p:spPr>
          <a:xfrm>
            <a:off x="50018" y="4831175"/>
            <a:ext cx="933450" cy="276999"/>
          </a:xfrm>
          <a:prstGeom prst="rect">
            <a:avLst/>
          </a:prstGeom>
          <a:noFill/>
        </p:spPr>
        <p:txBody>
          <a:bodyPr wrap="square" rtlCol="0">
            <a:spAutoFit/>
          </a:bodyPr>
          <a:lstStyle/>
          <a:p>
            <a:pPr algn="ctr"/>
            <a:r>
              <a:rPr lang="en-US" sz="1200" b="1" dirty="0" smtClean="0">
                <a:solidFill>
                  <a:schemeClr val="bg1"/>
                </a:solidFill>
                <a:latin typeface="Century Gothic" pitchFamily="34" charset="0"/>
                <a:cs typeface="Arial" pitchFamily="34" charset="0"/>
              </a:rPr>
              <a:t>Landsat 8</a:t>
            </a:r>
          </a:p>
        </p:txBody>
      </p:sp>
      <p:sp>
        <p:nvSpPr>
          <p:cNvPr id="65" name="TextBox 64"/>
          <p:cNvSpPr txBox="1"/>
          <p:nvPr/>
        </p:nvSpPr>
        <p:spPr>
          <a:xfrm>
            <a:off x="1556180" y="4814372"/>
            <a:ext cx="933450" cy="276999"/>
          </a:xfrm>
          <a:prstGeom prst="rect">
            <a:avLst/>
          </a:prstGeom>
          <a:noFill/>
        </p:spPr>
        <p:txBody>
          <a:bodyPr wrap="square" rtlCol="0">
            <a:spAutoFit/>
          </a:bodyPr>
          <a:lstStyle/>
          <a:p>
            <a:pPr algn="ctr"/>
            <a:r>
              <a:rPr lang="en-US" sz="1200" b="1" dirty="0" smtClean="0">
                <a:solidFill>
                  <a:schemeClr val="bg1"/>
                </a:solidFill>
                <a:latin typeface="Century Gothic" pitchFamily="34" charset="0"/>
                <a:cs typeface="Arial" pitchFamily="34" charset="0"/>
              </a:rPr>
              <a:t>Terra</a:t>
            </a:r>
          </a:p>
        </p:txBody>
      </p:sp>
      <p:sp>
        <p:nvSpPr>
          <p:cNvPr id="81" name="TextBox 80"/>
          <p:cNvSpPr txBox="1"/>
          <p:nvPr/>
        </p:nvSpPr>
        <p:spPr>
          <a:xfrm>
            <a:off x="172738" y="6082534"/>
            <a:ext cx="1258072" cy="276999"/>
          </a:xfrm>
          <a:prstGeom prst="rect">
            <a:avLst/>
          </a:prstGeom>
          <a:noFill/>
        </p:spPr>
        <p:txBody>
          <a:bodyPr wrap="square" rtlCol="0">
            <a:spAutoFit/>
          </a:bodyPr>
          <a:lstStyle/>
          <a:p>
            <a:pPr algn="ctr"/>
            <a:r>
              <a:rPr lang="en-US" sz="1200" b="1" dirty="0" smtClean="0">
                <a:solidFill>
                  <a:schemeClr val="bg1"/>
                </a:solidFill>
                <a:latin typeface="Century Gothic" pitchFamily="34" charset="0"/>
                <a:cs typeface="Arial" pitchFamily="34" charset="0"/>
              </a:rPr>
              <a:t>Space Shuttle</a:t>
            </a:r>
          </a:p>
        </p:txBody>
      </p:sp>
      <p:sp>
        <p:nvSpPr>
          <p:cNvPr id="82" name="TextBox 81"/>
          <p:cNvSpPr txBox="1"/>
          <p:nvPr/>
        </p:nvSpPr>
        <p:spPr>
          <a:xfrm>
            <a:off x="1562100" y="6082535"/>
            <a:ext cx="933450" cy="276999"/>
          </a:xfrm>
          <a:prstGeom prst="rect">
            <a:avLst/>
          </a:prstGeom>
          <a:noFill/>
        </p:spPr>
        <p:txBody>
          <a:bodyPr wrap="square" rtlCol="0">
            <a:spAutoFit/>
          </a:bodyPr>
          <a:lstStyle/>
          <a:p>
            <a:pPr algn="ctr"/>
            <a:r>
              <a:rPr lang="en-US" sz="1200" b="1" dirty="0" smtClean="0">
                <a:solidFill>
                  <a:schemeClr val="bg1"/>
                </a:solidFill>
                <a:latin typeface="Century Gothic" pitchFamily="34" charset="0"/>
                <a:cs typeface="Arial" pitchFamily="34" charset="0"/>
              </a:rPr>
              <a:t>Landsat 5</a:t>
            </a:r>
          </a:p>
        </p:txBody>
      </p:sp>
      <p:pic>
        <p:nvPicPr>
          <p:cNvPr id="2" name="Picture 1"/>
          <p:cNvPicPr>
            <a:picLocks noChangeAspect="1"/>
          </p:cNvPicPr>
          <p:nvPr/>
        </p:nvPicPr>
        <p:blipFill>
          <a:blip r:embed="rId3"/>
          <a:stretch>
            <a:fillRect/>
          </a:stretch>
        </p:blipFill>
        <p:spPr>
          <a:xfrm>
            <a:off x="0" y="4197817"/>
            <a:ext cx="1322173" cy="717561"/>
          </a:xfrm>
          <a:prstGeom prst="rect">
            <a:avLst/>
          </a:prstGeom>
        </p:spPr>
      </p:pic>
      <p:pic>
        <p:nvPicPr>
          <p:cNvPr id="4" name="Picture 3"/>
          <p:cNvPicPr>
            <a:picLocks noChangeAspect="1"/>
          </p:cNvPicPr>
          <p:nvPr/>
        </p:nvPicPr>
        <p:blipFill>
          <a:blip r:embed="rId4"/>
          <a:stretch>
            <a:fillRect/>
          </a:stretch>
        </p:blipFill>
        <p:spPr>
          <a:xfrm>
            <a:off x="1648598" y="5295222"/>
            <a:ext cx="748614" cy="732222"/>
          </a:xfrm>
          <a:prstGeom prst="rect">
            <a:avLst/>
          </a:prstGeom>
        </p:spPr>
      </p:pic>
      <p:pic>
        <p:nvPicPr>
          <p:cNvPr id="3" name="Picture 2"/>
          <p:cNvPicPr>
            <a:picLocks noChangeAspect="1"/>
          </p:cNvPicPr>
          <p:nvPr/>
        </p:nvPicPr>
        <p:blipFill>
          <a:blip r:embed="rId5"/>
          <a:stretch>
            <a:fillRect/>
          </a:stretch>
        </p:blipFill>
        <p:spPr>
          <a:xfrm>
            <a:off x="1635319" y="4332341"/>
            <a:ext cx="960007" cy="581057"/>
          </a:xfrm>
          <a:prstGeom prst="rect">
            <a:avLst/>
          </a:prstGeom>
        </p:spPr>
      </p:pic>
      <p:sp>
        <p:nvSpPr>
          <p:cNvPr id="5" name="Rectangle 4"/>
          <p:cNvSpPr/>
          <p:nvPr/>
        </p:nvSpPr>
        <p:spPr>
          <a:xfrm rot="19849043" flipV="1">
            <a:off x="1763145" y="4682976"/>
            <a:ext cx="278306" cy="122035"/>
          </a:xfrm>
          <a:prstGeom prst="rect">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 name="Oval 5"/>
          <p:cNvSpPr/>
          <p:nvPr/>
        </p:nvSpPr>
        <p:spPr>
          <a:xfrm flipH="1">
            <a:off x="1952988" y="4682177"/>
            <a:ext cx="162335" cy="209193"/>
          </a:xfrm>
          <a:prstGeom prst="ellipse">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flipH="1">
            <a:off x="1759762" y="4644702"/>
            <a:ext cx="162335" cy="209193"/>
          </a:xfrm>
          <a:prstGeom prst="ellipse">
            <a:avLst/>
          </a:prstGeom>
          <a:solidFill>
            <a:srgbClr val="24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6"/>
          <a:stretch>
            <a:fillRect/>
          </a:stretch>
        </p:blipFill>
        <p:spPr>
          <a:xfrm>
            <a:off x="265189" y="5208831"/>
            <a:ext cx="791793" cy="87370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4565" y="4254032"/>
            <a:ext cx="2706804" cy="261610"/>
          </a:xfrm>
          <a:prstGeom prst="rect">
            <a:avLst/>
          </a:prstGeom>
          <a:noFill/>
        </p:spPr>
        <p:txBody>
          <a:bodyPr wrap="square" rtlCol="0">
            <a:spAutoFit/>
          </a:bodyPr>
          <a:lstStyle/>
          <a:p>
            <a:r>
              <a:rPr lang="en-US" sz="1100" dirty="0" smtClean="0">
                <a:latin typeface="Century Gothic" pitchFamily="34" charset="0"/>
                <a:cs typeface="Arial" pitchFamily="34" charset="0"/>
              </a:rPr>
              <a:t>Southern Mississippi, 2005-Present</a:t>
            </a:r>
          </a:p>
        </p:txBody>
      </p:sp>
      <p:sp>
        <p:nvSpPr>
          <p:cNvPr id="4" name="TextBox 3"/>
          <p:cNvSpPr txBox="1"/>
          <p:nvPr/>
        </p:nvSpPr>
        <p:spPr>
          <a:xfrm>
            <a:off x="475017" y="3059169"/>
            <a:ext cx="1925898" cy="261610"/>
          </a:xfrm>
          <a:prstGeom prst="rect">
            <a:avLst/>
          </a:prstGeom>
          <a:noFill/>
        </p:spPr>
        <p:txBody>
          <a:bodyPr wrap="square" rtlCol="0">
            <a:spAutoFit/>
          </a:bodyPr>
          <a:lstStyle/>
          <a:p>
            <a:pPr algn="ctr"/>
            <a:r>
              <a:rPr lang="en-US" sz="1100" dirty="0" smtClean="0">
                <a:solidFill>
                  <a:schemeClr val="bg1"/>
                </a:solidFill>
                <a:latin typeface="Century Gothic" pitchFamily="34" charset="0"/>
                <a:cs typeface="Arial" pitchFamily="34" charset="0"/>
              </a:rPr>
              <a:t>The Nature Conservancy</a:t>
            </a:r>
          </a:p>
        </p:txBody>
      </p:sp>
      <p:sp>
        <p:nvSpPr>
          <p:cNvPr id="5" name="TextBox 4"/>
          <p:cNvSpPr txBox="1"/>
          <p:nvPr/>
        </p:nvSpPr>
        <p:spPr>
          <a:xfrm>
            <a:off x="219860" y="3303566"/>
            <a:ext cx="2436213" cy="261610"/>
          </a:xfrm>
          <a:prstGeom prst="rect">
            <a:avLst/>
          </a:prstGeom>
          <a:noFill/>
        </p:spPr>
        <p:txBody>
          <a:bodyPr wrap="square" rtlCol="0">
            <a:spAutoFit/>
          </a:bodyPr>
          <a:lstStyle/>
          <a:p>
            <a:pPr algn="ctr"/>
            <a:r>
              <a:rPr lang="en-US" sz="1100" dirty="0" smtClean="0">
                <a:solidFill>
                  <a:schemeClr val="bg1"/>
                </a:solidFill>
                <a:latin typeface="Century Gothic" pitchFamily="34" charset="0"/>
                <a:cs typeface="Arial" pitchFamily="34" charset="0"/>
              </a:rPr>
              <a:t>US Fish and Wildlife Service</a:t>
            </a:r>
          </a:p>
        </p:txBody>
      </p:sp>
      <p:sp>
        <p:nvSpPr>
          <p:cNvPr id="6" name="TextBox 5"/>
          <p:cNvSpPr txBox="1"/>
          <p:nvPr/>
        </p:nvSpPr>
        <p:spPr>
          <a:xfrm>
            <a:off x="2924432" y="4254032"/>
            <a:ext cx="3530495" cy="2246769"/>
          </a:xfrm>
          <a:prstGeom prst="rect">
            <a:avLst/>
          </a:prstGeom>
          <a:noFill/>
        </p:spPr>
        <p:txBody>
          <a:bodyPr wrap="square" rtlCol="0">
            <a:spAutoFit/>
          </a:bodyPr>
          <a:lstStyle/>
          <a:p>
            <a:pPr lvl="0" algn="just"/>
            <a:r>
              <a:rPr lang="en-US" sz="1000" dirty="0">
                <a:solidFill>
                  <a:schemeClr val="bg1"/>
                </a:solidFill>
                <a:latin typeface="Century Gothic" panose="020B0502020202020204" pitchFamily="34" charset="0"/>
              </a:rPr>
              <a:t>The dusky gopher </a:t>
            </a:r>
            <a:r>
              <a:rPr lang="en-US" sz="1000" dirty="0" smtClean="0">
                <a:solidFill>
                  <a:schemeClr val="bg1"/>
                </a:solidFill>
                <a:latin typeface="Century Gothic" panose="020B0502020202020204" pitchFamily="34" charset="0"/>
              </a:rPr>
              <a:t>frog (DGF), </a:t>
            </a:r>
            <a:r>
              <a:rPr lang="en-US" sz="1000" i="1" dirty="0" err="1">
                <a:solidFill>
                  <a:schemeClr val="bg1"/>
                </a:solidFill>
                <a:latin typeface="Century Gothic" panose="020B0502020202020204" pitchFamily="34" charset="0"/>
              </a:rPr>
              <a:t>Lithobates</a:t>
            </a:r>
            <a:r>
              <a:rPr lang="en-US" sz="1000" i="1" dirty="0">
                <a:solidFill>
                  <a:schemeClr val="bg1"/>
                </a:solidFill>
                <a:latin typeface="Century Gothic" panose="020B0502020202020204" pitchFamily="34" charset="0"/>
              </a:rPr>
              <a:t> </a:t>
            </a:r>
            <a:r>
              <a:rPr lang="en-US" sz="1000" i="1" dirty="0" err="1">
                <a:solidFill>
                  <a:schemeClr val="bg1"/>
                </a:solidFill>
                <a:latin typeface="Century Gothic" panose="020B0502020202020204" pitchFamily="34" charset="0"/>
              </a:rPr>
              <a:t>sevosus</a:t>
            </a:r>
            <a:r>
              <a:rPr lang="en-US" sz="1000" dirty="0">
                <a:solidFill>
                  <a:schemeClr val="bg1"/>
                </a:solidFill>
                <a:latin typeface="Century Gothic" panose="020B0502020202020204" pitchFamily="34" charset="0"/>
              </a:rPr>
              <a:t>, is the most endangered species of frog in North America and is listed as one of the top 100 endangered species in the world. </a:t>
            </a:r>
            <a:r>
              <a:rPr lang="en-US" sz="1000" dirty="0" smtClean="0">
                <a:solidFill>
                  <a:schemeClr val="bg1"/>
                </a:solidFill>
                <a:latin typeface="Century Gothic" panose="020B0502020202020204" pitchFamily="34" charset="0"/>
              </a:rPr>
              <a:t>Currently</a:t>
            </a:r>
            <a:r>
              <a:rPr lang="en-US" sz="1000" dirty="0">
                <a:solidFill>
                  <a:schemeClr val="bg1"/>
                </a:solidFill>
                <a:latin typeface="Century Gothic" panose="020B0502020202020204" pitchFamily="34" charset="0"/>
              </a:rPr>
              <a:t>, this species is found </a:t>
            </a:r>
            <a:r>
              <a:rPr lang="en-US" sz="1000" dirty="0" smtClean="0">
                <a:solidFill>
                  <a:schemeClr val="bg1"/>
                </a:solidFill>
                <a:latin typeface="Century Gothic" panose="020B0502020202020204" pitchFamily="34" charset="0"/>
              </a:rPr>
              <a:t>in only four ponds in Southern Mississippi. DGF </a:t>
            </a:r>
            <a:r>
              <a:rPr lang="en-US" sz="1000" dirty="0">
                <a:solidFill>
                  <a:schemeClr val="bg1"/>
                </a:solidFill>
                <a:latin typeface="Century Gothic" panose="020B0502020202020204" pitchFamily="34" charset="0"/>
              </a:rPr>
              <a:t>has the potential </a:t>
            </a:r>
            <a:r>
              <a:rPr lang="en-US" sz="1000" dirty="0" smtClean="0">
                <a:solidFill>
                  <a:schemeClr val="bg1"/>
                </a:solidFill>
                <a:latin typeface="Century Gothic" panose="020B0502020202020204" pitchFamily="34" charset="0"/>
              </a:rPr>
              <a:t> to become an extinct species.</a:t>
            </a:r>
            <a:r>
              <a:rPr lang="en-US" sz="1000" dirty="0">
                <a:solidFill>
                  <a:schemeClr val="bg1"/>
                </a:solidFill>
                <a:latin typeface="Century Gothic" panose="020B0502020202020204" pitchFamily="34" charset="0"/>
              </a:rPr>
              <a:t> </a:t>
            </a:r>
            <a:r>
              <a:rPr lang="en-US" sz="1000" dirty="0" smtClean="0">
                <a:solidFill>
                  <a:schemeClr val="bg1"/>
                </a:solidFill>
                <a:latin typeface="Century Gothic" panose="020B0502020202020204" pitchFamily="34" charset="0"/>
              </a:rPr>
              <a:t>Historically</a:t>
            </a:r>
            <a:r>
              <a:rPr lang="en-US" sz="1000" dirty="0">
                <a:solidFill>
                  <a:schemeClr val="bg1"/>
                </a:solidFill>
                <a:latin typeface="Century Gothic" panose="020B0502020202020204" pitchFamily="34" charset="0"/>
              </a:rPr>
              <a:t>, these frogs inhabited the long leaf pine ecosystem and utilized burrows from the gopher </a:t>
            </a:r>
            <a:r>
              <a:rPr lang="en-US" sz="1000" dirty="0" smtClean="0">
                <a:solidFill>
                  <a:schemeClr val="bg1"/>
                </a:solidFill>
                <a:latin typeface="Century Gothic" panose="020B0502020202020204" pitchFamily="34" charset="0"/>
              </a:rPr>
              <a:t>tortoise</a:t>
            </a:r>
            <a:r>
              <a:rPr lang="en-US" sz="1000" i="1" dirty="0" smtClean="0">
                <a:solidFill>
                  <a:schemeClr val="bg1"/>
                </a:solidFill>
                <a:latin typeface="Century Gothic" panose="020B0502020202020204" pitchFamily="34" charset="0"/>
              </a:rPr>
              <a:t>, </a:t>
            </a:r>
            <a:r>
              <a:rPr lang="en-US" sz="1000" dirty="0">
                <a:solidFill>
                  <a:schemeClr val="bg1"/>
                </a:solidFill>
                <a:latin typeface="Century Gothic" panose="020B0502020202020204" pitchFamily="34" charset="0"/>
              </a:rPr>
              <a:t>which is also endangered. </a:t>
            </a:r>
            <a:r>
              <a:rPr lang="en-US" sz="1000" dirty="0" smtClean="0">
                <a:solidFill>
                  <a:schemeClr val="bg1"/>
                </a:solidFill>
                <a:latin typeface="Century Gothic" panose="020B0502020202020204" pitchFamily="34" charset="0"/>
              </a:rPr>
              <a:t>The </a:t>
            </a:r>
            <a:r>
              <a:rPr lang="en-US" sz="1000" dirty="0">
                <a:solidFill>
                  <a:schemeClr val="bg1"/>
                </a:solidFill>
                <a:latin typeface="Century Gothic" panose="020B0502020202020204" pitchFamily="34" charset="0"/>
              </a:rPr>
              <a:t>reduction of long leaf pine forests, coupled with the highly specific habitat requirements of </a:t>
            </a:r>
            <a:r>
              <a:rPr lang="en-US" sz="1000" i="1" dirty="0" smtClean="0">
                <a:solidFill>
                  <a:schemeClr val="bg1"/>
                </a:solidFill>
                <a:latin typeface="Century Gothic" panose="020B0502020202020204" pitchFamily="34" charset="0"/>
              </a:rPr>
              <a:t>DGF</a:t>
            </a:r>
            <a:r>
              <a:rPr lang="en-US" sz="1000" dirty="0" smtClean="0">
                <a:solidFill>
                  <a:schemeClr val="bg1"/>
                </a:solidFill>
                <a:latin typeface="Century Gothic" panose="020B0502020202020204" pitchFamily="34" charset="0"/>
              </a:rPr>
              <a:t>, </a:t>
            </a:r>
            <a:r>
              <a:rPr lang="en-US" sz="1000" dirty="0">
                <a:solidFill>
                  <a:schemeClr val="bg1"/>
                </a:solidFill>
                <a:latin typeface="Century Gothic" panose="020B0502020202020204" pitchFamily="34" charset="0"/>
              </a:rPr>
              <a:t>makes it especially challenging to federal land wildlife managers to maintain existing populations and increase the number of viable </a:t>
            </a:r>
            <a:r>
              <a:rPr lang="en-US" sz="1000" dirty="0" smtClean="0">
                <a:solidFill>
                  <a:schemeClr val="bg1"/>
                </a:solidFill>
                <a:latin typeface="Century Gothic" panose="020B0502020202020204" pitchFamily="34" charset="0"/>
              </a:rPr>
              <a:t>populations.</a:t>
            </a:r>
            <a:endParaRPr lang="en-US" sz="1000" dirty="0">
              <a:solidFill>
                <a:schemeClr val="bg1"/>
              </a:solidFill>
              <a:latin typeface="Century Gothic" panose="020B0502020202020204" pitchFamily="34" charset="0"/>
            </a:endParaRPr>
          </a:p>
        </p:txBody>
      </p:sp>
      <p:sp>
        <p:nvSpPr>
          <p:cNvPr id="7" name="TextBox 6"/>
          <p:cNvSpPr txBox="1"/>
          <p:nvPr/>
        </p:nvSpPr>
        <p:spPr>
          <a:xfrm>
            <a:off x="6723017" y="4254032"/>
            <a:ext cx="2348413" cy="2192908"/>
          </a:xfrm>
          <a:prstGeom prst="rect">
            <a:avLst/>
          </a:prstGeom>
          <a:noFill/>
        </p:spPr>
        <p:txBody>
          <a:bodyPr wrap="square" rtlCol="0">
            <a:spAutoFit/>
          </a:bodyPr>
          <a:lstStyle/>
          <a:p>
            <a:pPr algn="just">
              <a:spcBef>
                <a:spcPts val="200"/>
              </a:spcBef>
              <a:buClr>
                <a:schemeClr val="accent1"/>
              </a:buClr>
            </a:pPr>
            <a:r>
              <a:rPr lang="en-US" sz="1050" dirty="0" smtClean="0">
                <a:solidFill>
                  <a:schemeClr val="bg1"/>
                </a:solidFill>
                <a:latin typeface="Century Gothic" panose="020B0502020202020204" pitchFamily="34" charset="0"/>
              </a:rPr>
              <a:t>The </a:t>
            </a:r>
            <a:r>
              <a:rPr lang="en-US" sz="1050" dirty="0" smtClean="0">
                <a:solidFill>
                  <a:schemeClr val="bg1"/>
                </a:solidFill>
                <a:latin typeface="Century Gothic" panose="020B0502020202020204" pitchFamily="34" charset="0"/>
              </a:rPr>
              <a:t>suit</a:t>
            </a:r>
            <a:r>
              <a:rPr lang="en-US" sz="1050" dirty="0" smtClean="0">
                <a:solidFill>
                  <a:schemeClr val="bg1"/>
                </a:solidFill>
                <a:latin typeface="Century Gothic" panose="020B0502020202020204" pitchFamily="34" charset="0"/>
              </a:rPr>
              <a:t>ability </a:t>
            </a:r>
            <a:r>
              <a:rPr lang="en-US" sz="1050" dirty="0" smtClean="0">
                <a:solidFill>
                  <a:schemeClr val="bg1"/>
                </a:solidFill>
                <a:latin typeface="Century Gothic" panose="020B0502020202020204" pitchFamily="34" charset="0"/>
              </a:rPr>
              <a:t>model discovered </a:t>
            </a:r>
            <a:r>
              <a:rPr lang="en-US" sz="1050" dirty="0">
                <a:solidFill>
                  <a:schemeClr val="bg1"/>
                </a:solidFill>
                <a:latin typeface="Century Gothic" panose="020B0502020202020204" pitchFamily="34" charset="0"/>
              </a:rPr>
              <a:t>areas with 70% and above potential habitat in each </a:t>
            </a:r>
            <a:r>
              <a:rPr lang="en-US" sz="1050" dirty="0" smtClean="0">
                <a:solidFill>
                  <a:schemeClr val="bg1"/>
                </a:solidFill>
                <a:latin typeface="Century Gothic" panose="020B0502020202020204" pitchFamily="34" charset="0"/>
              </a:rPr>
              <a:t>county. Harrison county </a:t>
            </a:r>
            <a:r>
              <a:rPr lang="en-US" sz="1050" dirty="0">
                <a:solidFill>
                  <a:schemeClr val="bg1"/>
                </a:solidFill>
                <a:latin typeface="Century Gothic" panose="020B0502020202020204" pitchFamily="34" charset="0"/>
              </a:rPr>
              <a:t>had the greatest potential </a:t>
            </a:r>
            <a:r>
              <a:rPr lang="en-US" sz="1050" dirty="0" smtClean="0">
                <a:solidFill>
                  <a:schemeClr val="bg1"/>
                </a:solidFill>
                <a:latin typeface="Century Gothic" panose="020B0502020202020204" pitchFamily="34" charset="0"/>
              </a:rPr>
              <a:t>habitat. St</a:t>
            </a:r>
            <a:r>
              <a:rPr lang="en-US" sz="1050" dirty="0">
                <a:solidFill>
                  <a:schemeClr val="bg1"/>
                </a:solidFill>
                <a:latin typeface="Century Gothic" panose="020B0502020202020204" pitchFamily="34" charset="0"/>
              </a:rPr>
              <a:t>. </a:t>
            </a:r>
            <a:r>
              <a:rPr lang="en-US" sz="1050" dirty="0" smtClean="0">
                <a:solidFill>
                  <a:schemeClr val="bg1"/>
                </a:solidFill>
                <a:latin typeface="Century Gothic" panose="020B0502020202020204" pitchFamily="34" charset="0"/>
              </a:rPr>
              <a:t>Tammany Parish </a:t>
            </a:r>
            <a:r>
              <a:rPr lang="en-US" sz="1050" dirty="0">
                <a:solidFill>
                  <a:schemeClr val="bg1"/>
                </a:solidFill>
                <a:latin typeface="Century Gothic" panose="020B0502020202020204" pitchFamily="34" charset="0"/>
              </a:rPr>
              <a:t>had the least likely potential </a:t>
            </a:r>
            <a:r>
              <a:rPr lang="en-US" sz="1050" dirty="0" smtClean="0">
                <a:solidFill>
                  <a:schemeClr val="bg1"/>
                </a:solidFill>
                <a:latin typeface="Century Gothic" panose="020B0502020202020204" pitchFamily="34" charset="0"/>
              </a:rPr>
              <a:t>habitat. The </a:t>
            </a:r>
            <a:r>
              <a:rPr lang="en-US" sz="1050" dirty="0">
                <a:solidFill>
                  <a:schemeClr val="bg1"/>
                </a:solidFill>
                <a:latin typeface="Century Gothic" panose="020B0502020202020204" pitchFamily="34" charset="0"/>
              </a:rPr>
              <a:t>model proved to be 75% accurate after quality </a:t>
            </a:r>
            <a:r>
              <a:rPr lang="en-US" sz="1050" dirty="0" smtClean="0">
                <a:solidFill>
                  <a:schemeClr val="bg1"/>
                </a:solidFill>
                <a:latin typeface="Century Gothic" panose="020B0502020202020204" pitchFamily="34" charset="0"/>
              </a:rPr>
              <a:t>check. The final product of this project </a:t>
            </a:r>
            <a:r>
              <a:rPr lang="en-US" sz="1050" dirty="0" smtClean="0">
                <a:solidFill>
                  <a:schemeClr val="bg1"/>
                </a:solidFill>
                <a:latin typeface="Century Gothic" panose="020B0502020202020204" pitchFamily="34" charset="0"/>
              </a:rPr>
              <a:t>gives</a:t>
            </a:r>
            <a:r>
              <a:rPr lang="en-US" sz="1050" dirty="0" smtClean="0">
                <a:solidFill>
                  <a:schemeClr val="bg1"/>
                </a:solidFill>
                <a:latin typeface="Century Gothic" panose="020B0502020202020204" pitchFamily="34" charset="0"/>
              </a:rPr>
              <a:t> </a:t>
            </a:r>
            <a:r>
              <a:rPr lang="en-US" sz="1050" dirty="0" smtClean="0">
                <a:solidFill>
                  <a:schemeClr val="bg1"/>
                </a:solidFill>
                <a:latin typeface="Century Gothic" panose="020B0502020202020204" pitchFamily="34" charset="0"/>
              </a:rPr>
              <a:t>probable pond coordinates and potential habitat for the Dusky Gopher Frog.</a:t>
            </a:r>
          </a:p>
        </p:txBody>
      </p:sp>
      <p:sp>
        <p:nvSpPr>
          <p:cNvPr id="10" name="TextBox 9"/>
          <p:cNvSpPr txBox="1"/>
          <p:nvPr/>
        </p:nvSpPr>
        <p:spPr>
          <a:xfrm>
            <a:off x="3122600" y="512858"/>
            <a:ext cx="5873912" cy="461665"/>
          </a:xfrm>
          <a:prstGeom prst="rect">
            <a:avLst/>
          </a:prstGeom>
          <a:noFill/>
        </p:spPr>
        <p:txBody>
          <a:bodyPr wrap="square" rtlCol="0">
            <a:spAutoFit/>
          </a:bodyPr>
          <a:lstStyle/>
          <a:p>
            <a:pPr algn="ctr"/>
            <a:r>
              <a:rPr lang="en-US" sz="1200" i="1" dirty="0" smtClean="0">
                <a:solidFill>
                  <a:schemeClr val="bg1"/>
                </a:solidFill>
                <a:latin typeface="Century Gothic" pitchFamily="34" charset="0"/>
                <a:cs typeface="Arial" pitchFamily="34" charset="0"/>
              </a:rPr>
              <a:t>Using NASA Earth Observations to Locate Potential Habitat for the Dusky Gopher Frog</a:t>
            </a:r>
          </a:p>
        </p:txBody>
      </p:sp>
      <p:sp>
        <p:nvSpPr>
          <p:cNvPr id="2" name="TextBox 1"/>
          <p:cNvSpPr txBox="1"/>
          <p:nvPr/>
        </p:nvSpPr>
        <p:spPr>
          <a:xfrm>
            <a:off x="84565" y="4515642"/>
            <a:ext cx="2839867" cy="2215991"/>
          </a:xfrm>
          <a:prstGeom prst="rect">
            <a:avLst/>
          </a:prstGeom>
          <a:noFill/>
        </p:spPr>
        <p:txBody>
          <a:bodyPr wrap="square" rtlCol="0">
            <a:spAutoFit/>
          </a:bodyPr>
          <a:lstStyle/>
          <a:p>
            <a:pPr algn="just"/>
            <a:r>
              <a:rPr lang="en-US" sz="1000" dirty="0">
                <a:latin typeface="Century Gothic" panose="020B0502020202020204" pitchFamily="34" charset="0"/>
                <a:cs typeface="Arial" pitchFamily="34" charset="0"/>
              </a:rPr>
              <a:t>This project extended methodologies developed at Stennis Space Center during the Summer 2015 DEVELOP Mississippi Ecological Forecasting project </a:t>
            </a:r>
            <a:r>
              <a:rPr lang="en-US" sz="1000" dirty="0" smtClean="0">
                <a:latin typeface="Century Gothic" panose="020B0502020202020204" pitchFamily="34" charset="0"/>
                <a:cs typeface="Arial" pitchFamily="34" charset="0"/>
              </a:rPr>
              <a:t>utilized NASA </a:t>
            </a:r>
            <a:r>
              <a:rPr lang="en-US" sz="1000" dirty="0">
                <a:latin typeface="Century Gothic" panose="020B0502020202020204" pitchFamily="34" charset="0"/>
                <a:cs typeface="Arial" pitchFamily="34" charset="0"/>
              </a:rPr>
              <a:t>Earth Observations to locate potential habitat for the dusky gopher frog. The project </a:t>
            </a:r>
            <a:r>
              <a:rPr lang="en-US" sz="1000" dirty="0" smtClean="0">
                <a:latin typeface="Century Gothic" panose="020B0502020202020204" pitchFamily="34" charset="0"/>
                <a:cs typeface="Arial" pitchFamily="34" charset="0"/>
              </a:rPr>
              <a:t>used current </a:t>
            </a:r>
            <a:r>
              <a:rPr lang="en-US" sz="1000" dirty="0">
                <a:latin typeface="Century Gothic" panose="020B0502020202020204" pitchFamily="34" charset="0"/>
                <a:cs typeface="Arial" pitchFamily="34" charset="0"/>
              </a:rPr>
              <a:t>decision making practices regarding where relocation and reintroduction ponds for the dusky gopher frog should be established </a:t>
            </a:r>
            <a:r>
              <a:rPr lang="en-US" sz="1000" dirty="0" smtClean="0">
                <a:latin typeface="Century Gothic" panose="020B0502020202020204" pitchFamily="34" charset="0"/>
                <a:cs typeface="Arial" pitchFamily="34" charset="0"/>
              </a:rPr>
              <a:t>to help monitor, protect, </a:t>
            </a:r>
            <a:r>
              <a:rPr lang="en-US" sz="1000" dirty="0">
                <a:latin typeface="Century Gothic" panose="020B0502020202020204" pitchFamily="34" charset="0"/>
                <a:cs typeface="Arial" pitchFamily="34" charset="0"/>
              </a:rPr>
              <a:t>and </a:t>
            </a:r>
            <a:r>
              <a:rPr lang="en-US" sz="1000" dirty="0" smtClean="0">
                <a:latin typeface="Century Gothic" panose="020B0502020202020204" pitchFamily="34" charset="0"/>
                <a:cs typeface="Arial" pitchFamily="34" charset="0"/>
              </a:rPr>
              <a:t>restore this </a:t>
            </a:r>
            <a:r>
              <a:rPr lang="en-US" sz="1000" dirty="0">
                <a:latin typeface="Century Gothic" panose="020B0502020202020204" pitchFamily="34" charset="0"/>
                <a:cs typeface="Arial" pitchFamily="34" charset="0"/>
              </a:rPr>
              <a:t>critically endangered species.</a:t>
            </a:r>
          </a:p>
          <a:p>
            <a:pPr algn="just"/>
            <a:endParaRPr lang="en-US" dirty="0"/>
          </a:p>
        </p:txBody>
      </p:sp>
      <p:sp>
        <p:nvSpPr>
          <p:cNvPr id="11" name="TextBox 10"/>
          <p:cNvSpPr txBox="1"/>
          <p:nvPr/>
        </p:nvSpPr>
        <p:spPr>
          <a:xfrm>
            <a:off x="475017" y="2835288"/>
            <a:ext cx="1925898" cy="261610"/>
          </a:xfrm>
          <a:prstGeom prst="rect">
            <a:avLst/>
          </a:prstGeom>
          <a:noFill/>
        </p:spPr>
        <p:txBody>
          <a:bodyPr wrap="square" rtlCol="0">
            <a:spAutoFit/>
          </a:bodyPr>
          <a:lstStyle/>
          <a:p>
            <a:pPr algn="ctr"/>
            <a:r>
              <a:rPr lang="en-US" sz="1100" dirty="0" smtClean="0">
                <a:solidFill>
                  <a:schemeClr val="bg1"/>
                </a:solidFill>
                <a:latin typeface="Century Gothic" pitchFamily="34" charset="0"/>
                <a:cs typeface="Arial" pitchFamily="34" charset="0"/>
              </a:rPr>
              <a:t>U.S. Forest Service</a:t>
            </a:r>
          </a:p>
        </p:txBody>
      </p:sp>
      <p:sp>
        <p:nvSpPr>
          <p:cNvPr id="12" name="TextBox 11"/>
          <p:cNvSpPr txBox="1"/>
          <p:nvPr/>
        </p:nvSpPr>
        <p:spPr>
          <a:xfrm>
            <a:off x="346475" y="3544660"/>
            <a:ext cx="2182984" cy="261610"/>
          </a:xfrm>
          <a:prstGeom prst="rect">
            <a:avLst/>
          </a:prstGeom>
          <a:noFill/>
        </p:spPr>
        <p:txBody>
          <a:bodyPr wrap="square" rtlCol="0">
            <a:spAutoFit/>
          </a:bodyPr>
          <a:lstStyle/>
          <a:p>
            <a:pPr algn="ctr"/>
            <a:r>
              <a:rPr lang="en-US" sz="1100" dirty="0" smtClean="0">
                <a:solidFill>
                  <a:schemeClr val="bg1"/>
                </a:solidFill>
                <a:latin typeface="Century Gothic" pitchFamily="34" charset="0"/>
                <a:cs typeface="Arial" pitchFamily="34" charset="0"/>
              </a:rPr>
              <a:t>U.S. Army Corp of Engineers</a:t>
            </a:r>
          </a:p>
        </p:txBody>
      </p:sp>
      <p:pic>
        <p:nvPicPr>
          <p:cNvPr id="15" name="Picture 14"/>
          <p:cNvPicPr>
            <a:picLocks noChangeAspect="1"/>
          </p:cNvPicPr>
          <p:nvPr/>
        </p:nvPicPr>
        <p:blipFill rotWithShape="1">
          <a:blip r:embed="rId3"/>
          <a:srcRect t="3668" r="3432"/>
          <a:stretch/>
        </p:blipFill>
        <p:spPr>
          <a:xfrm>
            <a:off x="6328313" y="1214078"/>
            <a:ext cx="2761993" cy="2501345"/>
          </a:xfrm>
          <a:prstGeom prst="rect">
            <a:avLst/>
          </a:prstGeom>
        </p:spPr>
      </p:pic>
      <p:pic>
        <p:nvPicPr>
          <p:cNvPr id="22" name="Picture 21"/>
          <p:cNvPicPr>
            <a:picLocks noChangeAspect="1"/>
          </p:cNvPicPr>
          <p:nvPr/>
        </p:nvPicPr>
        <p:blipFill rotWithShape="1">
          <a:blip r:embed="rId4"/>
          <a:srcRect l="4514"/>
          <a:stretch/>
        </p:blipFill>
        <p:spPr>
          <a:xfrm>
            <a:off x="2994056" y="1211199"/>
            <a:ext cx="3460871" cy="2507102"/>
          </a:xfrm>
          <a:prstGeom prst="rect">
            <a:avLst/>
          </a:prstGeom>
        </p:spPr>
      </p:pic>
    </p:spTree>
    <p:extLst>
      <p:ext uri="{BB962C8B-B14F-4D97-AF65-F5344CB8AC3E}">
        <p14:creationId xmlns:p14="http://schemas.microsoft.com/office/powerpoint/2010/main" val="1328502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1112</TotalTime>
  <Words>329</Words>
  <Application>Microsoft Office PowerPoint</Application>
  <PresentationFormat>On-screen Show (4:3)</PresentationFormat>
  <Paragraphs>24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Century Gothic</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dc:creator>
  <cp:lastModifiedBy>Williams, Meredith E. (SSC-NASA)[SSAI DEVELOP]</cp:lastModifiedBy>
  <cp:revision>91</cp:revision>
  <dcterms:created xsi:type="dcterms:W3CDTF">2012-09-07T15:01:58Z</dcterms:created>
  <dcterms:modified xsi:type="dcterms:W3CDTF">2015-08-04T21:48:47Z</dcterms:modified>
</cp:coreProperties>
</file>