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5"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1" clrIdx="1">
    <p:extLst>
      <p:ext uri="{19B8F6BF-5375-455C-9EA6-DF929625EA0E}">
        <p15:presenceInfo xmlns:p15="http://schemas.microsoft.com/office/powerpoint/2012/main" userId="S-1-5-21-330711430-3775241029-4075259233-65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5" d="100"/>
          <a:sy n="25" d="100"/>
        </p:scale>
        <p:origin x="31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G"/><Relationship Id="rId12" Type="http://schemas.openxmlformats.org/officeDocument/2006/relationships/image" Target="../media/image13.jpeg"/><Relationship Id="rId2" Type="http://schemas.openxmlformats.org/officeDocument/2006/relationships/image" Target="../media/image3.jpe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emf"/><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8982" y="24926150"/>
            <a:ext cx="3570114" cy="26879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9203" y="24953688"/>
            <a:ext cx="3723334" cy="267248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7524" y="20624713"/>
            <a:ext cx="3579028" cy="267604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6659" y="20608908"/>
            <a:ext cx="3745984" cy="267248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3" name="Rounded Rectangle 42"/>
          <p:cNvSpPr/>
          <p:nvPr/>
        </p:nvSpPr>
        <p:spPr>
          <a:xfrm>
            <a:off x="12277649" y="11641779"/>
            <a:ext cx="5451760" cy="8148295"/>
          </a:xfrm>
          <a:prstGeom prst="roundRect">
            <a:avLst/>
          </a:prstGeom>
          <a:solidFill>
            <a:srgbClr val="33AFA9"/>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76" name="Right Arrow 75"/>
          <p:cNvSpPr/>
          <p:nvPr/>
        </p:nvSpPr>
        <p:spPr>
          <a:xfrm flipV="1">
            <a:off x="10289096" y="16182266"/>
            <a:ext cx="2321158" cy="1546894"/>
          </a:xfrm>
          <a:prstGeom prst="rightArrow">
            <a:avLst>
              <a:gd name="adj1" fmla="val 59285"/>
              <a:gd name="adj2" fmla="val 31157"/>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Right Arrow 77"/>
          <p:cNvSpPr/>
          <p:nvPr/>
        </p:nvSpPr>
        <p:spPr>
          <a:xfrm flipV="1">
            <a:off x="10146596" y="12675399"/>
            <a:ext cx="2497544" cy="1506818"/>
          </a:xfrm>
          <a:prstGeom prst="rightArrow">
            <a:avLst>
              <a:gd name="adj1" fmla="val 59285"/>
              <a:gd name="adj2" fmla="val 33759"/>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Rounded Rectangle 41"/>
          <p:cNvSpPr/>
          <p:nvPr/>
        </p:nvSpPr>
        <p:spPr>
          <a:xfrm>
            <a:off x="6944424" y="11586387"/>
            <a:ext cx="3442299" cy="8131492"/>
          </a:xfrm>
          <a:prstGeom prst="roundRect">
            <a:avLst/>
          </a:prstGeom>
          <a:solidFill>
            <a:srgbClr val="33AFA9"/>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58" name="Right Arrow 57"/>
          <p:cNvSpPr/>
          <p:nvPr/>
        </p:nvSpPr>
        <p:spPr>
          <a:xfrm>
            <a:off x="4229542" y="12493796"/>
            <a:ext cx="2988800" cy="1473215"/>
          </a:xfrm>
          <a:prstGeom prst="rightArrow">
            <a:avLst>
              <a:gd name="adj1" fmla="val 59285"/>
              <a:gd name="adj2" fmla="val 28061"/>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a:off x="4285979" y="15868773"/>
            <a:ext cx="2991862" cy="1628372"/>
          </a:xfrm>
          <a:prstGeom prst="rightArrow">
            <a:avLst>
              <a:gd name="adj1" fmla="val 88531"/>
              <a:gd name="adj2" fmla="val 28621"/>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a:off x="4288274" y="17927625"/>
            <a:ext cx="3010014" cy="1400596"/>
          </a:xfrm>
          <a:prstGeom prst="rightArrow">
            <a:avLst>
              <a:gd name="adj1" fmla="val 66810"/>
              <a:gd name="adj2" fmla="val 36454"/>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4196669" y="14294610"/>
            <a:ext cx="3005170" cy="1473215"/>
          </a:xfrm>
          <a:prstGeom prst="rightArrow">
            <a:avLst>
              <a:gd name="adj1" fmla="val 59285"/>
              <a:gd name="adj2" fmla="val 28061"/>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solidFill>
                  <a:schemeClr val="tx1">
                    <a:lumMod val="75000"/>
                  </a:schemeClr>
                </a:solidFill>
              </a:rPr>
              <a:t>Utilizing NASA Earth O</a:t>
            </a:r>
            <a:r>
              <a:rPr lang="en-US" dirty="0" smtClean="0">
                <a:solidFill>
                  <a:schemeClr val="tx1">
                    <a:lumMod val="75000"/>
                  </a:schemeClr>
                </a:solidFill>
              </a:rPr>
              <a:t>bservations </a:t>
            </a:r>
            <a:r>
              <a:rPr lang="en-US" dirty="0">
                <a:solidFill>
                  <a:schemeClr val="tx1">
                    <a:lumMod val="75000"/>
                  </a:schemeClr>
                </a:solidFill>
              </a:rPr>
              <a:t>to M</a:t>
            </a:r>
            <a:r>
              <a:rPr lang="en-US" dirty="0" smtClean="0">
                <a:solidFill>
                  <a:schemeClr val="tx1">
                    <a:lumMod val="75000"/>
                  </a:schemeClr>
                </a:solidFill>
              </a:rPr>
              <a:t>onitor </a:t>
            </a:r>
            <a:r>
              <a:rPr lang="en-US" dirty="0">
                <a:solidFill>
                  <a:schemeClr val="tx1">
                    <a:lumMod val="75000"/>
                  </a:schemeClr>
                </a:solidFill>
              </a:rPr>
              <a:t>D</a:t>
            </a:r>
            <a:r>
              <a:rPr lang="en-US" dirty="0" smtClean="0">
                <a:solidFill>
                  <a:schemeClr val="tx1">
                    <a:lumMod val="75000"/>
                  </a:schemeClr>
                </a:solidFill>
              </a:rPr>
              <a:t>rought </a:t>
            </a:r>
            <a:r>
              <a:rPr lang="en-US" dirty="0">
                <a:solidFill>
                  <a:schemeClr val="tx1">
                    <a:lumMod val="75000"/>
                  </a:schemeClr>
                </a:solidFill>
              </a:rPr>
              <a:t>S</a:t>
            </a:r>
            <a:r>
              <a:rPr lang="en-US" dirty="0" smtClean="0">
                <a:solidFill>
                  <a:schemeClr val="tx1">
                    <a:lumMod val="75000"/>
                  </a:schemeClr>
                </a:solidFill>
              </a:rPr>
              <a:t>everity </a:t>
            </a:r>
            <a:r>
              <a:rPr lang="en-US" dirty="0">
                <a:solidFill>
                  <a:schemeClr val="tx1">
                    <a:lumMod val="75000"/>
                  </a:schemeClr>
                </a:solidFill>
              </a:rPr>
              <a:t>in Texas for W</a:t>
            </a:r>
            <a:r>
              <a:rPr lang="en-US" dirty="0" smtClean="0">
                <a:solidFill>
                  <a:schemeClr val="tx1">
                    <a:lumMod val="75000"/>
                  </a:schemeClr>
                </a:solidFill>
              </a:rPr>
              <a:t>ildfire </a:t>
            </a:r>
            <a:r>
              <a:rPr lang="en-US" dirty="0">
                <a:solidFill>
                  <a:schemeClr val="tx1">
                    <a:lumMod val="75000"/>
                  </a:schemeClr>
                </a:solidFill>
              </a:rPr>
              <a:t>M</a:t>
            </a:r>
            <a:r>
              <a:rPr lang="en-US" dirty="0" smtClean="0">
                <a:solidFill>
                  <a:schemeClr val="tx1">
                    <a:lumMod val="75000"/>
                  </a:schemeClr>
                </a:solidFill>
              </a:rPr>
              <a:t>itigation </a:t>
            </a:r>
            <a:r>
              <a:rPr lang="en-US" dirty="0">
                <a:solidFill>
                  <a:schemeClr val="tx1">
                    <a:lumMod val="75000"/>
                  </a:schemeClr>
                </a:solidFill>
              </a:rPr>
              <a:t>S</a:t>
            </a:r>
            <a:r>
              <a:rPr lang="en-US" dirty="0" smtClean="0">
                <a:solidFill>
                  <a:schemeClr val="tx1">
                    <a:lumMod val="75000"/>
                  </a:schemeClr>
                </a:solidFill>
              </a:rPr>
              <a:t>upport</a:t>
            </a:r>
            <a:r>
              <a:rPr lang="en-US" sz="3200" dirty="0">
                <a:solidFill>
                  <a:schemeClr val="tx1">
                    <a:lumMod val="75000"/>
                  </a:schemeClr>
                </a:solidFill>
              </a:rPr>
              <a:t/>
            </a:r>
            <a:br>
              <a:rPr lang="en-US" sz="3200" dirty="0">
                <a:solidFill>
                  <a:schemeClr val="tx1">
                    <a:lumMod val="75000"/>
                  </a:schemeClr>
                </a:solidFill>
              </a:rPr>
            </a:br>
            <a:endParaRPr lang="en-US" sz="3200" dirty="0">
              <a:solidFill>
                <a:schemeClr val="tx1">
                  <a:lumMod val="75000"/>
                </a:schemeClr>
              </a:solidFill>
            </a:endParaRPr>
          </a:p>
        </p:txBody>
      </p:sp>
      <p:sp>
        <p:nvSpPr>
          <p:cNvPr id="5" name="Text Placeholder 4"/>
          <p:cNvSpPr>
            <a:spLocks noGrp="1"/>
          </p:cNvSpPr>
          <p:nvPr>
            <p:ph type="body" sz="quarter" idx="10"/>
          </p:nvPr>
        </p:nvSpPr>
        <p:spPr/>
        <p:txBody>
          <a:bodyPr/>
          <a:lstStyle/>
          <a:p>
            <a:r>
              <a:rPr lang="en-US" sz="8800" dirty="0" smtClean="0"/>
              <a:t>Texas Water Resources</a:t>
            </a:r>
            <a:endParaRPr lang="en-US" sz="8800" dirty="0"/>
          </a:p>
        </p:txBody>
      </p:sp>
      <p:sp>
        <p:nvSpPr>
          <p:cNvPr id="10" name="Text Placeholder 16"/>
          <p:cNvSpPr txBox="1">
            <a:spLocks/>
          </p:cNvSpPr>
          <p:nvPr/>
        </p:nvSpPr>
        <p:spPr>
          <a:xfrm>
            <a:off x="9601200" y="29945691"/>
            <a:ext cx="4202428"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5603553" y="30614202"/>
            <a:ext cx="10932125"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b="1" dirty="0">
                <a:latin typeface="Garamond" panose="02020404030301010803" pitchFamily="18" charset="0"/>
              </a:rPr>
              <a:t>Dr. Kenton Ross: </a:t>
            </a:r>
            <a:r>
              <a:rPr lang="en-US" sz="2800" dirty="0">
                <a:latin typeface="Garamond" panose="02020404030301010803" pitchFamily="18" charset="0"/>
              </a:rPr>
              <a:t>NASA DEVELOP National Program (Science Advisor)</a:t>
            </a:r>
            <a:endParaRPr lang="en-US" sz="2800" b="1" dirty="0">
              <a:latin typeface="Garamond" panose="02020404030301010803" pitchFamily="18" charset="0"/>
            </a:endParaRPr>
          </a:p>
          <a:p>
            <a:r>
              <a:rPr lang="en-US" sz="2800" b="1" dirty="0">
                <a:latin typeface="Garamond" panose="02020404030301010803" pitchFamily="18" charset="0"/>
              </a:rPr>
              <a:t>Lance Watkins: </a:t>
            </a:r>
            <a:r>
              <a:rPr lang="en-US" sz="2800" dirty="0">
                <a:latin typeface="Garamond" panose="02020404030301010803" pitchFamily="18" charset="0"/>
              </a:rPr>
              <a:t>NASA DEVELOP National Program, </a:t>
            </a:r>
            <a:r>
              <a:rPr lang="en-US" sz="2800" dirty="0" err="1">
                <a:latin typeface="Garamond" panose="02020404030301010803" pitchFamily="18" charset="0"/>
              </a:rPr>
              <a:t>Geoinformatics</a:t>
            </a:r>
            <a:r>
              <a:rPr lang="en-US" sz="2800" dirty="0">
                <a:latin typeface="Garamond" panose="02020404030301010803" pitchFamily="18" charset="0"/>
              </a:rPr>
              <a:t>/Center Lead</a:t>
            </a:r>
          </a:p>
          <a:p>
            <a:r>
              <a:rPr lang="en-US" sz="2800" b="1" dirty="0">
                <a:latin typeface="Garamond" panose="02020404030301010803" pitchFamily="18" charset="0"/>
              </a:rPr>
              <a:t>Grant Mercer: </a:t>
            </a:r>
            <a:r>
              <a:rPr lang="en-US" sz="2800" dirty="0">
                <a:latin typeface="Garamond" panose="02020404030301010803" pitchFamily="18" charset="0"/>
              </a:rPr>
              <a:t>University of Nevada – Las Vegas</a:t>
            </a:r>
          </a:p>
          <a:p>
            <a:r>
              <a:rPr lang="en-US" sz="2800" b="1" dirty="0">
                <a:latin typeface="Garamond" panose="02020404030301010803" pitchFamily="18" charset="0"/>
              </a:rPr>
              <a:t>Rocky Garcia: </a:t>
            </a:r>
            <a:r>
              <a:rPr lang="en-US" sz="2800" dirty="0">
                <a:latin typeface="Garamond" panose="02020404030301010803" pitchFamily="18" charset="0"/>
              </a:rPr>
              <a:t>City University of New York</a:t>
            </a:r>
          </a:p>
          <a:p>
            <a:r>
              <a:rPr lang="en-US" sz="2800" b="1" dirty="0">
                <a:latin typeface="Garamond" panose="02020404030301010803" pitchFamily="18" charset="0"/>
              </a:rPr>
              <a:t>Tiffani Miller: </a:t>
            </a:r>
            <a:r>
              <a:rPr lang="en-US" sz="2800" dirty="0">
                <a:latin typeface="Garamond" panose="02020404030301010803" pitchFamily="18" charset="0"/>
              </a:rPr>
              <a:t>NASA DEVELOP, Project Coordinator Senior </a:t>
            </a:r>
            <a:r>
              <a:rPr lang="en-US" sz="2800" dirty="0" smtClean="0">
                <a:latin typeface="Garamond" panose="02020404030301010803" pitchFamily="18" charset="0"/>
              </a:rPr>
              <a:t>Fellow</a:t>
            </a:r>
          </a:p>
          <a:p>
            <a:r>
              <a:rPr lang="en-US" sz="2800" b="1" dirty="0" smtClean="0">
                <a:latin typeface="Garamond" panose="02020404030301010803" pitchFamily="18" charset="0"/>
              </a:rPr>
              <a:t>Summer 2015 Texas Disasters DEVELOP </a:t>
            </a:r>
            <a:r>
              <a:rPr lang="en-US" sz="2800" b="1" dirty="0">
                <a:latin typeface="Garamond" panose="02020404030301010803" pitchFamily="18" charset="0"/>
              </a:rPr>
              <a:t>T</a:t>
            </a:r>
            <a:r>
              <a:rPr lang="en-US" sz="2800" b="1" dirty="0" smtClean="0">
                <a:latin typeface="Garamond" panose="02020404030301010803" pitchFamily="18" charset="0"/>
              </a:rPr>
              <a:t>eam: </a:t>
            </a:r>
            <a:r>
              <a:rPr lang="en-US" sz="2800" dirty="0">
                <a:latin typeface="Garamond" panose="02020404030301010803" pitchFamily="18" charset="0"/>
              </a:rPr>
              <a:t>John </a:t>
            </a:r>
            <a:r>
              <a:rPr lang="en-US" sz="2800" dirty="0" smtClean="0">
                <a:latin typeface="Garamond" panose="02020404030301010803" pitchFamily="18" charset="0"/>
              </a:rPr>
              <a:t>C. </a:t>
            </a:r>
            <a:r>
              <a:rPr lang="en-US" sz="2800" dirty="0" err="1">
                <a:latin typeface="Garamond" panose="02020404030301010803" pitchFamily="18" charset="0"/>
              </a:rPr>
              <a:t>Stennis</a:t>
            </a:r>
            <a:r>
              <a:rPr lang="en-US" sz="2800" dirty="0">
                <a:latin typeface="Garamond" panose="02020404030301010803" pitchFamily="18" charset="0"/>
              </a:rPr>
              <a:t> Space Center (SSC): </a:t>
            </a:r>
          </a:p>
          <a:p>
            <a:pPr>
              <a:lnSpc>
                <a:spcPct val="110000"/>
              </a:lnSpc>
            </a:pPr>
            <a:endParaRPr lang="en-US" sz="2800" dirty="0" smtClean="0">
              <a:latin typeface="Garamond" panose="02020404030301010803" pitchFamily="18" charset="0"/>
            </a:endParaRPr>
          </a:p>
          <a:p>
            <a:endParaRPr lang="en-US" dirty="0" smtClean="0"/>
          </a:p>
        </p:txBody>
      </p:sp>
      <p:sp>
        <p:nvSpPr>
          <p:cNvPr id="12" name="Text Placeholder 16"/>
          <p:cNvSpPr txBox="1">
            <a:spLocks/>
          </p:cNvSpPr>
          <p:nvPr/>
        </p:nvSpPr>
        <p:spPr>
          <a:xfrm>
            <a:off x="18215225" y="22291998"/>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T</a:t>
            </a:r>
            <a:r>
              <a:rPr lang="en-US" dirty="0" smtClean="0"/>
              <a:t>he </a:t>
            </a:r>
            <a:r>
              <a:rPr lang="en-US" dirty="0"/>
              <a:t>DSI reflects the increase in drought conditions within the state from June 2010 to June 2011. From May 2014 to May 2015 however, the western and northern regions were greatly alleviated of their dry spell after the rainstorms that occurred during May of 2015. In consideration of these results, it is clear that the DSI mirrors the </a:t>
            </a:r>
            <a:r>
              <a:rPr lang="en-US" dirty="0" smtClean="0"/>
              <a:t>historical environmental </a:t>
            </a:r>
            <a:r>
              <a:rPr lang="en-US" dirty="0"/>
              <a:t>circumstances affecting Texas.</a:t>
            </a:r>
            <a:endParaRPr lang="en-US" dirty="0" smtClean="0"/>
          </a:p>
          <a:p>
            <a:pPr marL="347663" indent="-347663"/>
            <a:r>
              <a:rPr lang="en-US" dirty="0"/>
              <a:t>Despite inconsistencies in the correlation graphs </a:t>
            </a:r>
            <a:r>
              <a:rPr lang="en-US" dirty="0" smtClean="0"/>
              <a:t>between </a:t>
            </a:r>
            <a:r>
              <a:rPr lang="en-US" dirty="0"/>
              <a:t>the DSI and the FMC, this study has laid the foundation for forthcoming work that involve a focus on the importance of soil moisture in dry conditions and how SMAP may play a role in determining prospective trends in wildfire risk. </a:t>
            </a:r>
            <a:endParaRPr lang="en-US" dirty="0" smtClean="0"/>
          </a:p>
          <a:p>
            <a:pPr marL="347663" indent="-347663"/>
            <a:r>
              <a:rPr lang="en-US" dirty="0"/>
              <a:t>T</a:t>
            </a:r>
            <a:r>
              <a:rPr lang="en-US" dirty="0" smtClean="0"/>
              <a:t>here </a:t>
            </a:r>
            <a:r>
              <a:rPr lang="en-US" dirty="0"/>
              <a:t>are multiple </a:t>
            </a:r>
            <a:r>
              <a:rPr lang="en-US" dirty="0" smtClean="0"/>
              <a:t>weight values </a:t>
            </a:r>
            <a:r>
              <a:rPr lang="en-US" dirty="0"/>
              <a:t>that could be given for each of the four variables included in the DSI, </a:t>
            </a:r>
            <a:r>
              <a:rPr lang="en-US" dirty="0" smtClean="0"/>
              <a:t>and these values should continue to be experimented with in future work.</a:t>
            </a:r>
          </a:p>
        </p:txBody>
      </p:sp>
      <p:sp>
        <p:nvSpPr>
          <p:cNvPr id="13" name="Text Placeholder 16"/>
          <p:cNvSpPr txBox="1">
            <a:spLocks/>
          </p:cNvSpPr>
          <p:nvPr/>
        </p:nvSpPr>
        <p:spPr>
          <a:xfrm>
            <a:off x="18288000" y="11614854"/>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696031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890334" y="5617774"/>
            <a:ext cx="16074192" cy="5738494"/>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The 2011 wildfire season was one of the most destructive wildfire seasons in Texas history. The combination of a wet 2010 growing season, which allowed vegetation to prosper, followed by an extremely dry year in 2011 provided the worst case scenario for wildfires. The purpose of this project was to expand upon a drought severity index (DSI) created during the summer 2013 Great Plains Agriculture project. A risk map of potential wildfire areas that contain dry fuels was also created; specifically, how dry the fuels are. To accomplish this, data that measure specific factors contributing to drought conditions and dry vegetation were acquired, including land surface temperature and the Normalized Difference Vegetation Index (NDVI) from the Moderate Resolution Imaging Spectrometer (MODIS) instrument onboard the Aqua and Terra satellites, precipitation from the Multi-Sensor Precipitation Estimate (MPE), and soil moisture from the North American Land Data Assimilation System (NLDAS). Data for these four factors were compiled through ArcGIS in order to assemble a risk map. The accuracy of the DSI was correlated to live fuel moisture data supplied by the Texas Forest Service (TFS). Methods and results produced for determining drought conditions were presented to the TFS for future use throughout the state; the benefit of which was a high-resolution drought index that can be easily constructed with little cost to the end-user.</a:t>
            </a:r>
          </a:p>
          <a:p>
            <a:endParaRPr lang="en-US" dirty="0" smtClean="0"/>
          </a:p>
        </p:txBody>
      </p:sp>
      <p:sp>
        <p:nvSpPr>
          <p:cNvPr id="15" name="Text Placeholder 16"/>
          <p:cNvSpPr txBox="1">
            <a:spLocks/>
          </p:cNvSpPr>
          <p:nvPr/>
        </p:nvSpPr>
        <p:spPr>
          <a:xfrm>
            <a:off x="18288000" y="576215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buFont typeface="Century Gothic" panose="020B0502020202020204" pitchFamily="34" charset="0"/>
              <a:buChar char="►"/>
            </a:pPr>
            <a:r>
              <a:rPr lang="en-US" sz="2800" dirty="0">
                <a:latin typeface="Garamond" panose="02020404030301010803" pitchFamily="18" charset="0"/>
              </a:rPr>
              <a:t>Expand upon </a:t>
            </a:r>
            <a:r>
              <a:rPr lang="en-US" sz="2800" dirty="0" smtClean="0">
                <a:latin typeface="Garamond" panose="02020404030301010803" pitchFamily="18" charset="0"/>
              </a:rPr>
              <a:t>the </a:t>
            </a:r>
            <a:r>
              <a:rPr lang="en-US" sz="2800" dirty="0">
                <a:latin typeface="Garamond" panose="02020404030301010803" pitchFamily="18" charset="0"/>
              </a:rPr>
              <a:t>Scaled Drought Condition Index (SDCI) created by Rhee </a:t>
            </a:r>
            <a:r>
              <a:rPr lang="en-US" sz="2800" dirty="0" smtClean="0">
                <a:latin typeface="Garamond" panose="02020404030301010803" pitchFamily="18" charset="0"/>
              </a:rPr>
              <a:t>et al </a:t>
            </a:r>
            <a:r>
              <a:rPr lang="en-US" sz="2800" dirty="0">
                <a:latin typeface="Garamond" panose="02020404030301010803" pitchFamily="18" charset="0"/>
              </a:rPr>
              <a:t>(2010) by including a soil moisture </a:t>
            </a:r>
            <a:r>
              <a:rPr lang="en-US" sz="2800" dirty="0" smtClean="0">
                <a:latin typeface="Garamond" panose="02020404030301010803" pitchFamily="18" charset="0"/>
              </a:rPr>
              <a:t>component</a:t>
            </a:r>
            <a:endParaRPr lang="en-US" sz="2800" dirty="0">
              <a:latin typeface="Garamond" panose="02020404030301010803" pitchFamily="18" charset="0"/>
            </a:endParaRPr>
          </a:p>
          <a:p>
            <a:pPr marL="342900" indent="-342900">
              <a:buFont typeface="Century Gothic" panose="020B0502020202020204" pitchFamily="34" charset="0"/>
              <a:buChar char="►"/>
            </a:pPr>
            <a:r>
              <a:rPr lang="en-US" sz="2800" dirty="0" smtClean="0">
                <a:latin typeface="Garamond" panose="02020404030301010803" pitchFamily="18" charset="0"/>
              </a:rPr>
              <a:t>Design </a:t>
            </a:r>
            <a:r>
              <a:rPr lang="en-US" sz="2800" dirty="0">
                <a:latin typeface="Garamond" panose="02020404030301010803" pitchFamily="18" charset="0"/>
              </a:rPr>
              <a:t>a </a:t>
            </a:r>
            <a:r>
              <a:rPr lang="en-US" sz="2800" dirty="0" smtClean="0">
                <a:latin typeface="Garamond" panose="02020404030301010803" pitchFamily="18" charset="0"/>
              </a:rPr>
              <a:t>product </a:t>
            </a:r>
            <a:r>
              <a:rPr lang="en-US" sz="2800" dirty="0">
                <a:latin typeface="Garamond" panose="02020404030301010803" pitchFamily="18" charset="0"/>
              </a:rPr>
              <a:t>for the Texas Forest Service to utilize in order to identify locations within the state most prone to wildfire </a:t>
            </a:r>
            <a:r>
              <a:rPr lang="en-US" sz="2800" dirty="0" smtClean="0">
                <a:latin typeface="Garamond" panose="02020404030301010803" pitchFamily="18" charset="0"/>
              </a:rPr>
              <a:t>disasters</a:t>
            </a:r>
            <a:endParaRPr lang="en-US" sz="2800" dirty="0">
              <a:latin typeface="Garamond" panose="02020404030301010803" pitchFamily="18" charset="0"/>
            </a:endParaRPr>
          </a:p>
          <a:p>
            <a:pPr marL="342900" indent="-342900">
              <a:buFont typeface="Century Gothic" panose="020B0502020202020204" pitchFamily="34" charset="0"/>
              <a:buChar char="►"/>
            </a:pPr>
            <a:r>
              <a:rPr lang="en-US" sz="2800" dirty="0" smtClean="0"/>
              <a:t>Correlate the Drought Severity Index </a:t>
            </a:r>
            <a:r>
              <a:rPr lang="en-US" sz="2800" dirty="0"/>
              <a:t>with the measurements of live fuel moisture content (FMC) obtained from the National Fuel Moisture </a:t>
            </a:r>
            <a:r>
              <a:rPr lang="en-US" sz="2800" dirty="0" smtClean="0"/>
              <a:t>Database in order to determine its accuracy</a:t>
            </a:r>
            <a:endParaRPr lang="en-US" sz="2800" dirty="0">
              <a:latin typeface="Garamond" panose="02020404030301010803" pitchFamily="18" charset="0"/>
            </a:endParaRPr>
          </a:p>
          <a:p>
            <a:pPr marL="347663" indent="-347663"/>
            <a:endParaRPr lang="en-US" dirty="0" smtClean="0"/>
          </a:p>
        </p:txBody>
      </p:sp>
      <p:sp>
        <p:nvSpPr>
          <p:cNvPr id="16" name="TextBox 15"/>
          <p:cNvSpPr txBox="1"/>
          <p:nvPr/>
        </p:nvSpPr>
        <p:spPr>
          <a:xfrm>
            <a:off x="914400" y="4861008"/>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495153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38460" y="10677705"/>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87562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401662" y="1749856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087756" y="1980188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324321" y="2140036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5585475" y="2983799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831183" y="2986289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986289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nSpc>
                <a:spcPct val="100000"/>
              </a:lnSpc>
              <a:buClr>
                <a:schemeClr val="lt1"/>
              </a:buClr>
              <a:buSzPct val="25000"/>
            </a:pPr>
            <a:r>
              <a:rPr lang="en-US" dirty="0">
                <a:solidFill>
                  <a:schemeClr val="tx1">
                    <a:lumMod val="75000"/>
                  </a:schemeClr>
                </a:solidFill>
                <a:ea typeface="Questrial"/>
                <a:cs typeface="Questrial"/>
                <a:sym typeface="Questrial"/>
              </a:rPr>
              <a:t>Megan </a:t>
            </a:r>
            <a:r>
              <a:rPr lang="en-US" dirty="0" err="1" smtClean="0">
                <a:solidFill>
                  <a:schemeClr val="tx1">
                    <a:lumMod val="75000"/>
                  </a:schemeClr>
                </a:solidFill>
                <a:ea typeface="Questrial"/>
                <a:cs typeface="Questrial"/>
                <a:sym typeface="Questrial"/>
              </a:rPr>
              <a:t>Buzanowicz</a:t>
            </a:r>
            <a:r>
              <a:rPr lang="en-US" dirty="0" smtClean="0">
                <a:solidFill>
                  <a:schemeClr val="tx1">
                    <a:lumMod val="75000"/>
                  </a:schemeClr>
                </a:solidFill>
                <a:ea typeface="Questrial"/>
                <a:cs typeface="Questrial"/>
                <a:sym typeface="Questrial"/>
              </a:rPr>
              <a:t> (Project Lead), </a:t>
            </a:r>
            <a:r>
              <a:rPr lang="en-US" dirty="0">
                <a:solidFill>
                  <a:schemeClr val="tx1">
                    <a:lumMod val="75000"/>
                  </a:schemeClr>
                </a:solidFill>
                <a:ea typeface="Questrial"/>
                <a:cs typeface="Questrial"/>
                <a:sym typeface="Questrial"/>
              </a:rPr>
              <a:t>Zacary </a:t>
            </a:r>
            <a:r>
              <a:rPr lang="en-US" dirty="0" smtClean="0">
                <a:solidFill>
                  <a:schemeClr val="tx1">
                    <a:lumMod val="75000"/>
                  </a:schemeClr>
                </a:solidFill>
                <a:ea typeface="Questrial"/>
                <a:cs typeface="Questrial"/>
                <a:sym typeface="Questrial"/>
              </a:rPr>
              <a:t>Richards, </a:t>
            </a:r>
            <a:r>
              <a:rPr lang="en-US" dirty="0">
                <a:solidFill>
                  <a:schemeClr val="tx1">
                    <a:lumMod val="75000"/>
                  </a:schemeClr>
                </a:solidFill>
                <a:ea typeface="Questrial"/>
                <a:cs typeface="Questrial"/>
                <a:sym typeface="Questrial"/>
              </a:rPr>
              <a:t>Laura </a:t>
            </a:r>
            <a:r>
              <a:rPr lang="en-US" dirty="0" smtClean="0">
                <a:solidFill>
                  <a:schemeClr val="tx1">
                    <a:lumMod val="75000"/>
                  </a:schemeClr>
                </a:solidFill>
                <a:ea typeface="Questrial"/>
                <a:cs typeface="Questrial"/>
                <a:sym typeface="Questrial"/>
              </a:rPr>
              <a:t>Lykens, </a:t>
            </a:r>
            <a:r>
              <a:rPr lang="en-US" dirty="0">
                <a:solidFill>
                  <a:schemeClr val="tx1">
                    <a:lumMod val="75000"/>
                  </a:schemeClr>
                </a:solidFill>
                <a:ea typeface="Questrial"/>
                <a:cs typeface="Questrial"/>
                <a:sym typeface="Questrial"/>
              </a:rPr>
              <a:t>Jeff </a:t>
            </a:r>
            <a:r>
              <a:rPr lang="en-US" dirty="0" smtClean="0">
                <a:solidFill>
                  <a:schemeClr val="tx1">
                    <a:lumMod val="75000"/>
                  </a:schemeClr>
                </a:solidFill>
                <a:ea typeface="Questrial"/>
                <a:cs typeface="Questrial"/>
                <a:sym typeface="Questrial"/>
              </a:rPr>
              <a:t>Close</a:t>
            </a:r>
          </a:p>
          <a:p>
            <a:r>
              <a:rPr lang="en-US" sz="2400" dirty="0" smtClean="0"/>
              <a:t>NASA DEVELOP National Program at NASA Langley Research Center</a:t>
            </a:r>
            <a:endParaRPr lang="en-US" sz="2400" dirty="0"/>
          </a:p>
        </p:txBody>
      </p:sp>
      <p:pic>
        <p:nvPicPr>
          <p:cNvPr id="34" name="Picture 33"/>
          <p:cNvPicPr>
            <a:picLocks noChangeAspect="1"/>
          </p:cNvPicPr>
          <p:nvPr/>
        </p:nvPicPr>
        <p:blipFill rotWithShape="1">
          <a:blip r:embed="rId6" cstate="print">
            <a:extLst>
              <a:ext uri="{28A0092B-C50C-407E-A947-70E740481C1C}">
                <a14:useLocalDpi xmlns:a14="http://schemas.microsoft.com/office/drawing/2010/main" val="0"/>
              </a:ext>
            </a:extLst>
          </a:blip>
          <a:srcRect l="24179" t="2974" r="22265" b="3661"/>
          <a:stretch/>
        </p:blipFill>
        <p:spPr>
          <a:xfrm>
            <a:off x="18037849" y="11866993"/>
            <a:ext cx="5519872" cy="5027025"/>
          </a:xfrm>
          <a:prstGeom prst="rect">
            <a:avLst/>
          </a:prstGeom>
        </p:spPr>
      </p:pic>
      <p:sp>
        <p:nvSpPr>
          <p:cNvPr id="36" name="Shape 81"/>
          <p:cNvSpPr txBox="1"/>
          <p:nvPr/>
        </p:nvSpPr>
        <p:spPr>
          <a:xfrm>
            <a:off x="21489964" y="12123324"/>
            <a:ext cx="4056061" cy="534987"/>
          </a:xfrm>
          <a:prstGeom prst="rect">
            <a:avLst/>
          </a:prstGeom>
          <a:noFill/>
          <a:ln>
            <a:noFill/>
          </a:ln>
        </p:spPr>
        <p:txBody>
          <a:bodyPr lIns="91425" tIns="45700" rIns="91425" bIns="45700" anchor="t" anchorCtr="0">
            <a:noAutofit/>
          </a:bodyPr>
          <a:lstStyle/>
          <a:p>
            <a:pPr marL="457200" marR="0" lvl="0" indent="-457200" algn="ctr" rtl="0">
              <a:lnSpc>
                <a:spcPct val="90000"/>
              </a:lnSpc>
              <a:spcBef>
                <a:spcPts val="0"/>
              </a:spcBef>
              <a:spcAft>
                <a:spcPts val="0"/>
              </a:spcAft>
              <a:buClr>
                <a:schemeClr val="dk1"/>
              </a:buClr>
              <a:buSzPct val="25000"/>
              <a:buFont typeface="Questrial"/>
              <a:buNone/>
            </a:pPr>
            <a:r>
              <a:rPr lang="en-US" sz="4800" b="1" dirty="0" smtClean="0">
                <a:solidFill>
                  <a:schemeClr val="dk1"/>
                </a:solidFill>
                <a:latin typeface="Garamond" panose="02020404030301010803" pitchFamily="18" charset="0"/>
                <a:ea typeface="Questrial"/>
                <a:cs typeface="Questrial"/>
                <a:sym typeface="Questrial"/>
              </a:rPr>
              <a:t>Texas</a:t>
            </a:r>
            <a:endParaRPr lang="en-US" sz="4800" b="1" dirty="0">
              <a:solidFill>
                <a:schemeClr val="dk1"/>
              </a:solidFill>
              <a:latin typeface="Garamond" panose="02020404030301010803" pitchFamily="18" charset="0"/>
              <a:ea typeface="Questrial"/>
              <a:cs typeface="Questrial"/>
              <a:sym typeface="Questrial"/>
            </a:endParaRPr>
          </a:p>
        </p:txBody>
      </p:sp>
      <p:sp>
        <p:nvSpPr>
          <p:cNvPr id="38" name="Rounded Rectangle 37"/>
          <p:cNvSpPr/>
          <p:nvPr/>
        </p:nvSpPr>
        <p:spPr>
          <a:xfrm>
            <a:off x="1628050" y="11586387"/>
            <a:ext cx="3107728" cy="8131491"/>
          </a:xfrm>
          <a:prstGeom prst="roundRect">
            <a:avLst/>
          </a:prstGeom>
          <a:solidFill>
            <a:srgbClr val="33AFA9"/>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9" name="Rounded Rectangle 38"/>
          <p:cNvSpPr/>
          <p:nvPr/>
        </p:nvSpPr>
        <p:spPr>
          <a:xfrm>
            <a:off x="1811790" y="12513543"/>
            <a:ext cx="2804345" cy="1517171"/>
          </a:xfrm>
          <a:prstGeom prst="roundRect">
            <a:avLst/>
          </a:prstGeom>
          <a:solidFill>
            <a:schemeClr val="accent2">
              <a:lumMod val="5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0" name="TextBox 39"/>
          <p:cNvSpPr txBox="1"/>
          <p:nvPr/>
        </p:nvSpPr>
        <p:spPr>
          <a:xfrm>
            <a:off x="1876204" y="12436480"/>
            <a:ext cx="2687762" cy="15696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North American Land Data Assimilation System (NLDAS)</a:t>
            </a:r>
            <a:endParaRPr lang="en-US" sz="2400" dirty="0">
              <a:solidFill>
                <a:schemeClr val="accent4">
                  <a:lumMod val="60000"/>
                  <a:lumOff val="40000"/>
                </a:schemeClr>
              </a:solidFill>
              <a:latin typeface="Garamond" panose="02020404030301010803" pitchFamily="18" charset="0"/>
            </a:endParaRPr>
          </a:p>
        </p:txBody>
      </p:sp>
      <p:sp>
        <p:nvSpPr>
          <p:cNvPr id="41" name="TextBox 40"/>
          <p:cNvSpPr txBox="1"/>
          <p:nvPr/>
        </p:nvSpPr>
        <p:spPr>
          <a:xfrm>
            <a:off x="1945361" y="11798908"/>
            <a:ext cx="2489076" cy="7066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sz="3600" b="1"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Data Acquisition</a:t>
            </a:r>
            <a:endParaRPr lang="en-US" sz="3600" b="1"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endParaRPr>
          </a:p>
        </p:txBody>
      </p:sp>
      <p:sp>
        <p:nvSpPr>
          <p:cNvPr id="44" name="TextBox 43"/>
          <p:cNvSpPr txBox="1"/>
          <p:nvPr/>
        </p:nvSpPr>
        <p:spPr>
          <a:xfrm>
            <a:off x="7080741" y="11811509"/>
            <a:ext cx="3198764" cy="7066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sz="3600" b="1"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Data Processing</a:t>
            </a:r>
            <a:endParaRPr lang="en-US" sz="3600" b="1"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endParaRPr>
          </a:p>
        </p:txBody>
      </p:sp>
      <p:sp>
        <p:nvSpPr>
          <p:cNvPr id="45" name="TextBox 44"/>
          <p:cNvSpPr txBox="1"/>
          <p:nvPr/>
        </p:nvSpPr>
        <p:spPr>
          <a:xfrm>
            <a:off x="13510297" y="11769433"/>
            <a:ext cx="3438205"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600" b="1"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Data Analysis</a:t>
            </a:r>
            <a:endParaRPr lang="en-US" sz="3600" b="1"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endParaRPr>
          </a:p>
        </p:txBody>
      </p:sp>
      <p:sp>
        <p:nvSpPr>
          <p:cNvPr id="46" name="Rounded Rectangle 45"/>
          <p:cNvSpPr/>
          <p:nvPr/>
        </p:nvSpPr>
        <p:spPr>
          <a:xfrm>
            <a:off x="1791113" y="14423524"/>
            <a:ext cx="2804345" cy="1449861"/>
          </a:xfrm>
          <a:prstGeom prst="roundRect">
            <a:avLst/>
          </a:prstGeom>
          <a:solidFill>
            <a:schemeClr val="accent2">
              <a:lumMod val="5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7" name="Rounded Rectangle 46"/>
          <p:cNvSpPr/>
          <p:nvPr/>
        </p:nvSpPr>
        <p:spPr>
          <a:xfrm>
            <a:off x="1762635" y="17981986"/>
            <a:ext cx="2804345" cy="1279206"/>
          </a:xfrm>
          <a:prstGeom prst="roundRect">
            <a:avLst/>
          </a:prstGeom>
          <a:solidFill>
            <a:schemeClr val="accent2">
              <a:lumMod val="5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8" name="Rounded Rectangle 47"/>
          <p:cNvSpPr/>
          <p:nvPr/>
        </p:nvSpPr>
        <p:spPr>
          <a:xfrm>
            <a:off x="12515610" y="13888012"/>
            <a:ext cx="5019895" cy="5652956"/>
          </a:xfrm>
          <a:prstGeom prst="roundRect">
            <a:avLst/>
          </a:prstGeom>
          <a:solidFill>
            <a:schemeClr val="accent2">
              <a:lumMod val="5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9" name="Rounded Rectangle 48"/>
          <p:cNvSpPr/>
          <p:nvPr/>
        </p:nvSpPr>
        <p:spPr>
          <a:xfrm>
            <a:off x="15167536" y="12552330"/>
            <a:ext cx="2202469" cy="990771"/>
          </a:xfrm>
          <a:prstGeom prst="roundRect">
            <a:avLst/>
          </a:prstGeom>
          <a:solidFill>
            <a:schemeClr val="accent2">
              <a:lumMod val="5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50" name="Rounded Rectangle 49"/>
          <p:cNvSpPr/>
          <p:nvPr/>
        </p:nvSpPr>
        <p:spPr>
          <a:xfrm>
            <a:off x="12703001" y="12522457"/>
            <a:ext cx="2118978" cy="1020645"/>
          </a:xfrm>
          <a:prstGeom prst="roundRect">
            <a:avLst/>
          </a:prstGeom>
          <a:solidFill>
            <a:schemeClr val="accent2">
              <a:lumMod val="5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51" name="TextBox 50"/>
          <p:cNvSpPr txBox="1"/>
          <p:nvPr/>
        </p:nvSpPr>
        <p:spPr>
          <a:xfrm>
            <a:off x="2254353" y="18010649"/>
            <a:ext cx="1685830" cy="113877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Aqua MODIS</a:t>
            </a:r>
          </a:p>
          <a:p>
            <a:pPr algn="ctr"/>
            <a:r>
              <a:rPr lang="en-US" sz="2000" dirty="0">
                <a:solidFill>
                  <a:schemeClr val="accent4">
                    <a:lumMod val="60000"/>
                    <a:lumOff val="40000"/>
                  </a:schemeClr>
                </a:solidFill>
              </a:rPr>
              <a:t>MYD11A2</a:t>
            </a:r>
            <a:endParaRPr lang="en-US" sz="2000" dirty="0">
              <a:solidFill>
                <a:schemeClr val="accent4">
                  <a:lumMod val="60000"/>
                  <a:lumOff val="40000"/>
                </a:schemeClr>
              </a:solidFill>
              <a:latin typeface="Garamond" panose="02020404030301010803" pitchFamily="18" charset="0"/>
            </a:endParaRPr>
          </a:p>
        </p:txBody>
      </p:sp>
      <p:sp>
        <p:nvSpPr>
          <p:cNvPr id="52" name="TextBox 51"/>
          <p:cNvSpPr txBox="1"/>
          <p:nvPr/>
        </p:nvSpPr>
        <p:spPr>
          <a:xfrm>
            <a:off x="1788638" y="14523255"/>
            <a:ext cx="2713660" cy="1200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Multi-Sensor Precipitation Estimator (MPE)</a:t>
            </a:r>
            <a:endParaRPr lang="en-US" sz="2400" dirty="0">
              <a:solidFill>
                <a:schemeClr val="accent4">
                  <a:lumMod val="60000"/>
                  <a:lumOff val="40000"/>
                </a:schemeClr>
              </a:solidFill>
              <a:latin typeface="Garamond" panose="02020404030301010803" pitchFamily="18" charset="0"/>
            </a:endParaRPr>
          </a:p>
        </p:txBody>
      </p:sp>
      <p:sp>
        <p:nvSpPr>
          <p:cNvPr id="53" name="TextBox 52"/>
          <p:cNvSpPr txBox="1"/>
          <p:nvPr/>
        </p:nvSpPr>
        <p:spPr>
          <a:xfrm>
            <a:off x="13104523" y="12585255"/>
            <a:ext cx="1291144"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ArcMap</a:t>
            </a:r>
          </a:p>
          <a:p>
            <a:pPr algn="ctr"/>
            <a:r>
              <a:rPr lang="en-US" sz="2400" dirty="0" smtClean="0">
                <a:solidFill>
                  <a:schemeClr val="accent4">
                    <a:lumMod val="60000"/>
                    <a:lumOff val="40000"/>
                  </a:schemeClr>
                </a:solidFill>
                <a:latin typeface="Garamond" panose="02020404030301010803" pitchFamily="18" charset="0"/>
              </a:rPr>
              <a:t>10.3</a:t>
            </a:r>
            <a:endParaRPr lang="en-US" sz="2400" dirty="0">
              <a:solidFill>
                <a:schemeClr val="accent4">
                  <a:lumMod val="60000"/>
                  <a:lumOff val="40000"/>
                </a:schemeClr>
              </a:solidFill>
              <a:latin typeface="Garamond" panose="02020404030301010803" pitchFamily="18" charset="0"/>
            </a:endParaRPr>
          </a:p>
        </p:txBody>
      </p:sp>
      <p:sp>
        <p:nvSpPr>
          <p:cNvPr id="54" name="TextBox 53"/>
          <p:cNvSpPr txBox="1"/>
          <p:nvPr/>
        </p:nvSpPr>
        <p:spPr>
          <a:xfrm>
            <a:off x="15657358" y="12633501"/>
            <a:ext cx="1291144"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Python</a:t>
            </a:r>
          </a:p>
          <a:p>
            <a:pPr algn="ctr"/>
            <a:r>
              <a:rPr lang="en-US" sz="2400" dirty="0" smtClean="0">
                <a:solidFill>
                  <a:schemeClr val="accent4">
                    <a:lumMod val="60000"/>
                    <a:lumOff val="40000"/>
                  </a:schemeClr>
                </a:solidFill>
                <a:latin typeface="Garamond" panose="02020404030301010803" pitchFamily="18" charset="0"/>
              </a:rPr>
              <a:t>2.7</a:t>
            </a:r>
            <a:endParaRPr lang="en-US" sz="2400" dirty="0">
              <a:solidFill>
                <a:schemeClr val="accent4">
                  <a:lumMod val="60000"/>
                  <a:lumOff val="40000"/>
                </a:schemeClr>
              </a:solidFill>
              <a:latin typeface="Garamond" panose="02020404030301010803" pitchFamily="18" charset="0"/>
            </a:endParaRPr>
          </a:p>
        </p:txBody>
      </p:sp>
      <p:sp>
        <p:nvSpPr>
          <p:cNvPr id="55" name="TextBox 54"/>
          <p:cNvSpPr txBox="1"/>
          <p:nvPr/>
        </p:nvSpPr>
        <p:spPr>
          <a:xfrm>
            <a:off x="12574259" y="14124121"/>
            <a:ext cx="4858540" cy="483209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3200" b="1" dirty="0" smtClean="0">
                <a:solidFill>
                  <a:schemeClr val="accent4">
                    <a:lumMod val="60000"/>
                    <a:lumOff val="40000"/>
                  </a:schemeClr>
                </a:solidFill>
                <a:latin typeface="Garamond" panose="02020404030301010803" pitchFamily="18" charset="0"/>
              </a:rPr>
              <a:t>Modified Drought </a:t>
            </a:r>
          </a:p>
          <a:p>
            <a:pPr algn="ctr"/>
            <a:r>
              <a:rPr lang="en-US" sz="3200" b="1" dirty="0" smtClean="0">
                <a:solidFill>
                  <a:schemeClr val="accent4">
                    <a:lumMod val="60000"/>
                    <a:lumOff val="40000"/>
                  </a:schemeClr>
                </a:solidFill>
                <a:latin typeface="Garamond" panose="02020404030301010803" pitchFamily="18" charset="0"/>
              </a:rPr>
              <a:t>Severity Index</a:t>
            </a:r>
          </a:p>
          <a:p>
            <a:pPr algn="ctr"/>
            <a:endParaRPr lang="en-US" sz="2800" dirty="0">
              <a:solidFill>
                <a:schemeClr val="accent4">
                  <a:lumMod val="60000"/>
                  <a:lumOff val="40000"/>
                </a:schemeClr>
              </a:solidFill>
              <a:latin typeface="Garamond" panose="02020404030301010803" pitchFamily="18" charset="0"/>
            </a:endParaRPr>
          </a:p>
          <a:p>
            <a:pPr algn="ctr"/>
            <a:r>
              <a:rPr lang="en-US" sz="3200" dirty="0" smtClean="0">
                <a:solidFill>
                  <a:schemeClr val="accent4">
                    <a:lumMod val="60000"/>
                    <a:lumOff val="40000"/>
                  </a:schemeClr>
                </a:solidFill>
                <a:latin typeface="Garamond" panose="02020404030301010803" pitchFamily="18" charset="0"/>
              </a:rPr>
              <a:t>Weight 1</a:t>
            </a:r>
          </a:p>
          <a:p>
            <a:pPr algn="ctr"/>
            <a:r>
              <a:rPr lang="en-US" sz="2400" dirty="0" smtClean="0">
                <a:solidFill>
                  <a:schemeClr val="accent4">
                    <a:lumMod val="60000"/>
                    <a:lumOff val="40000"/>
                  </a:schemeClr>
                </a:solidFill>
                <a:latin typeface="Garamond" panose="02020404030301010803" pitchFamily="18" charset="0"/>
              </a:rPr>
              <a:t>30% SM + 30% P + 30% V + 10% T</a:t>
            </a:r>
          </a:p>
          <a:p>
            <a:pPr algn="ctr"/>
            <a:endParaRPr lang="en-US" sz="2400" dirty="0" smtClean="0">
              <a:solidFill>
                <a:schemeClr val="accent4">
                  <a:lumMod val="60000"/>
                  <a:lumOff val="40000"/>
                </a:schemeClr>
              </a:solidFill>
              <a:latin typeface="Garamond" panose="02020404030301010803" pitchFamily="18" charset="0"/>
            </a:endParaRPr>
          </a:p>
          <a:p>
            <a:pPr algn="ctr"/>
            <a:r>
              <a:rPr lang="en-US" sz="3200" dirty="0" smtClean="0">
                <a:solidFill>
                  <a:schemeClr val="accent4">
                    <a:lumMod val="60000"/>
                    <a:lumOff val="40000"/>
                  </a:schemeClr>
                </a:solidFill>
                <a:latin typeface="Garamond" panose="02020404030301010803" pitchFamily="18" charset="0"/>
              </a:rPr>
              <a:t>Weight 2</a:t>
            </a:r>
          </a:p>
          <a:p>
            <a:pPr algn="ctr"/>
            <a:r>
              <a:rPr lang="en-US" sz="2400" dirty="0" smtClean="0">
                <a:solidFill>
                  <a:schemeClr val="accent4">
                    <a:lumMod val="60000"/>
                    <a:lumOff val="40000"/>
                  </a:schemeClr>
                </a:solidFill>
                <a:latin typeface="Garamond" panose="02020404030301010803" pitchFamily="18" charset="0"/>
              </a:rPr>
              <a:t>25% SM + 25% P + 25% V + 25% T</a:t>
            </a:r>
          </a:p>
          <a:p>
            <a:pPr algn="ctr"/>
            <a:endParaRPr lang="en-US" sz="2400" dirty="0" smtClean="0">
              <a:solidFill>
                <a:schemeClr val="accent4">
                  <a:lumMod val="60000"/>
                  <a:lumOff val="40000"/>
                </a:schemeClr>
              </a:solidFill>
              <a:latin typeface="Garamond" panose="02020404030301010803" pitchFamily="18" charset="0"/>
            </a:endParaRPr>
          </a:p>
          <a:p>
            <a:pPr algn="ctr"/>
            <a:r>
              <a:rPr lang="en-US" sz="3200" dirty="0" smtClean="0">
                <a:solidFill>
                  <a:schemeClr val="accent4">
                    <a:lumMod val="60000"/>
                    <a:lumOff val="40000"/>
                  </a:schemeClr>
                </a:solidFill>
                <a:latin typeface="Garamond" panose="02020404030301010803" pitchFamily="18" charset="0"/>
              </a:rPr>
              <a:t>Weight 3</a:t>
            </a:r>
          </a:p>
          <a:p>
            <a:pPr algn="ctr"/>
            <a:r>
              <a:rPr lang="en-US" sz="2400" dirty="0" smtClean="0">
                <a:solidFill>
                  <a:schemeClr val="accent4">
                    <a:lumMod val="60000"/>
                    <a:lumOff val="40000"/>
                  </a:schemeClr>
                </a:solidFill>
                <a:latin typeface="Garamond" panose="02020404030301010803" pitchFamily="18" charset="0"/>
              </a:rPr>
              <a:t>40% SM + 20% P + 30% V + 10% T</a:t>
            </a:r>
          </a:p>
        </p:txBody>
      </p:sp>
      <p:sp>
        <p:nvSpPr>
          <p:cNvPr id="59" name="TextBox 58"/>
          <p:cNvSpPr txBox="1"/>
          <p:nvPr/>
        </p:nvSpPr>
        <p:spPr>
          <a:xfrm>
            <a:off x="4626785" y="12830576"/>
            <a:ext cx="2640134"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Noah-2.8 Model</a:t>
            </a:r>
          </a:p>
          <a:p>
            <a:pPr algn="ctr"/>
            <a:r>
              <a:rPr lang="en-US" sz="2400" dirty="0" smtClean="0">
                <a:solidFill>
                  <a:schemeClr val="accent4">
                    <a:lumMod val="60000"/>
                    <a:lumOff val="40000"/>
                  </a:schemeClr>
                </a:solidFill>
                <a:latin typeface="Garamond" panose="02020404030301010803" pitchFamily="18" charset="0"/>
              </a:rPr>
              <a:t>Soil Moisture</a:t>
            </a:r>
            <a:endParaRPr lang="en-US" sz="2400" dirty="0">
              <a:solidFill>
                <a:schemeClr val="accent4">
                  <a:lumMod val="60000"/>
                  <a:lumOff val="40000"/>
                </a:schemeClr>
              </a:solidFill>
              <a:latin typeface="Garamond" panose="02020404030301010803" pitchFamily="18" charset="0"/>
            </a:endParaRPr>
          </a:p>
        </p:txBody>
      </p:sp>
      <p:sp>
        <p:nvSpPr>
          <p:cNvPr id="62" name="TextBox 61"/>
          <p:cNvSpPr txBox="1"/>
          <p:nvPr/>
        </p:nvSpPr>
        <p:spPr>
          <a:xfrm>
            <a:off x="4550748" y="18182627"/>
            <a:ext cx="2727093"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Land Surface Temperature (LST)</a:t>
            </a:r>
            <a:endParaRPr lang="en-US" sz="2000" dirty="0">
              <a:solidFill>
                <a:schemeClr val="accent4">
                  <a:lumMod val="60000"/>
                  <a:lumOff val="40000"/>
                </a:schemeClr>
              </a:solidFill>
              <a:latin typeface="Garamond" panose="02020404030301010803" pitchFamily="18" charset="0"/>
            </a:endParaRPr>
          </a:p>
        </p:txBody>
      </p:sp>
      <p:sp>
        <p:nvSpPr>
          <p:cNvPr id="63" name="TextBox 62"/>
          <p:cNvSpPr txBox="1"/>
          <p:nvPr/>
        </p:nvSpPr>
        <p:spPr>
          <a:xfrm>
            <a:off x="4476424" y="15887144"/>
            <a:ext cx="2697088" cy="15696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Normalized Difference Vegetation Index (NDVI)</a:t>
            </a:r>
            <a:endParaRPr lang="en-US" sz="2000" dirty="0">
              <a:solidFill>
                <a:schemeClr val="accent4">
                  <a:lumMod val="60000"/>
                  <a:lumOff val="40000"/>
                </a:schemeClr>
              </a:solidFill>
              <a:latin typeface="Garamond" panose="02020404030301010803" pitchFamily="18" charset="0"/>
            </a:endParaRPr>
          </a:p>
        </p:txBody>
      </p:sp>
      <p:sp>
        <p:nvSpPr>
          <p:cNvPr id="65" name="TextBox 64"/>
          <p:cNvSpPr txBox="1"/>
          <p:nvPr/>
        </p:nvSpPr>
        <p:spPr>
          <a:xfrm>
            <a:off x="4539569" y="14593241"/>
            <a:ext cx="2564085"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Daily Observed Precipitation</a:t>
            </a:r>
            <a:endParaRPr lang="en-US" sz="2400" dirty="0">
              <a:solidFill>
                <a:schemeClr val="accent4">
                  <a:lumMod val="60000"/>
                  <a:lumOff val="40000"/>
                </a:schemeClr>
              </a:solidFill>
              <a:latin typeface="Garamond" panose="02020404030301010803" pitchFamily="18" charset="0"/>
            </a:endParaRPr>
          </a:p>
        </p:txBody>
      </p:sp>
      <p:sp>
        <p:nvSpPr>
          <p:cNvPr id="67" name="Shape 115"/>
          <p:cNvSpPr txBox="1"/>
          <p:nvPr/>
        </p:nvSpPr>
        <p:spPr>
          <a:xfrm>
            <a:off x="20934814" y="18602418"/>
            <a:ext cx="1450925" cy="1118144"/>
          </a:xfrm>
          <a:prstGeom prst="rect">
            <a:avLst/>
          </a:prstGeom>
          <a:noFill/>
          <a:ln>
            <a:noFill/>
          </a:ln>
        </p:spPr>
        <p:txBody>
          <a:bodyPr lIns="91425" tIns="91425" rIns="91425" bIns="91425" anchor="t" anchorCtr="0">
            <a:noAutofit/>
          </a:bodyPr>
          <a:lstStyle/>
          <a:p>
            <a:pPr lvl="0" rtl="0">
              <a:buNone/>
            </a:pPr>
            <a:r>
              <a:rPr lang="en-US" sz="2400" b="1" dirty="0" smtClean="0">
                <a:latin typeface="Garamond" panose="02020404030301010803" pitchFamily="18" charset="0"/>
              </a:rPr>
              <a:t>Terra</a:t>
            </a:r>
            <a:endParaRPr lang="en-US" sz="2400" b="1" dirty="0">
              <a:latin typeface="Garamond" panose="02020404030301010803" pitchFamily="18" charset="0"/>
            </a:endParaRPr>
          </a:p>
          <a:p>
            <a:pPr>
              <a:buNone/>
            </a:pPr>
            <a:r>
              <a:rPr lang="en-US" sz="2400" b="1" dirty="0">
                <a:latin typeface="Garamond" panose="02020404030301010803" pitchFamily="18" charset="0"/>
              </a:rPr>
              <a:t>MODIS</a:t>
            </a:r>
          </a:p>
        </p:txBody>
      </p:sp>
      <p:sp>
        <p:nvSpPr>
          <p:cNvPr id="69" name="Shape 115"/>
          <p:cNvSpPr txBox="1"/>
          <p:nvPr/>
        </p:nvSpPr>
        <p:spPr>
          <a:xfrm>
            <a:off x="22941829" y="18589601"/>
            <a:ext cx="1450925" cy="1118144"/>
          </a:xfrm>
          <a:prstGeom prst="rect">
            <a:avLst/>
          </a:prstGeom>
          <a:noFill/>
          <a:ln>
            <a:noFill/>
          </a:ln>
        </p:spPr>
        <p:txBody>
          <a:bodyPr lIns="91425" tIns="91425" rIns="91425" bIns="91425" anchor="t" anchorCtr="0">
            <a:noAutofit/>
          </a:bodyPr>
          <a:lstStyle/>
          <a:p>
            <a:pPr lvl="0" rtl="0">
              <a:buNone/>
            </a:pPr>
            <a:r>
              <a:rPr lang="en-US" sz="2400" b="1" dirty="0" smtClean="0">
                <a:latin typeface="Garamond" panose="02020404030301010803" pitchFamily="18" charset="0"/>
              </a:rPr>
              <a:t>Aqua</a:t>
            </a:r>
            <a:endParaRPr lang="en-US" sz="2400" b="1" dirty="0">
              <a:latin typeface="Garamond" panose="02020404030301010803" pitchFamily="18" charset="0"/>
            </a:endParaRPr>
          </a:p>
          <a:p>
            <a:pPr>
              <a:buNone/>
            </a:pPr>
            <a:r>
              <a:rPr lang="en-US" sz="2400" b="1" dirty="0">
                <a:latin typeface="Garamond" panose="02020404030301010803" pitchFamily="18" charset="0"/>
              </a:rPr>
              <a:t>MODIS</a:t>
            </a:r>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1885" t="11214" r="20288" b="10793"/>
          <a:stretch/>
        </p:blipFill>
        <p:spPr>
          <a:xfrm>
            <a:off x="7490829" y="12529987"/>
            <a:ext cx="2337305" cy="17512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TextBox 19"/>
          <p:cNvSpPr txBox="1"/>
          <p:nvPr/>
        </p:nvSpPr>
        <p:spPr>
          <a:xfrm>
            <a:off x="8831183" y="30510216"/>
            <a:ext cx="4709456" cy="2603790"/>
          </a:xfrm>
          <a:prstGeom prst="rect">
            <a:avLst/>
          </a:prstGeom>
          <a:noFill/>
        </p:spPr>
        <p:txBody>
          <a:bodyPr wrap="square" rtlCol="0">
            <a:spAutoFit/>
          </a:bodyPr>
          <a:lstStyle/>
          <a:p>
            <a:r>
              <a:rPr lang="en-US" sz="4000" b="1" u="sng" dirty="0" smtClean="0"/>
              <a:t>Texas Forest Service</a:t>
            </a:r>
            <a:endParaRPr lang="en-US" sz="4000" u="sng" dirty="0" smtClean="0"/>
          </a:p>
          <a:p>
            <a:pPr>
              <a:lnSpc>
                <a:spcPct val="110000"/>
              </a:lnSpc>
            </a:pPr>
            <a:r>
              <a:rPr lang="en-US" sz="2800" b="1" dirty="0">
                <a:latin typeface="Garamond" panose="02020404030301010803" pitchFamily="18" charset="0"/>
              </a:rPr>
              <a:t>Curt Stripling</a:t>
            </a:r>
            <a:r>
              <a:rPr lang="en-US" sz="2800" dirty="0">
                <a:latin typeface="Garamond" panose="02020404030301010803" pitchFamily="18" charset="0"/>
              </a:rPr>
              <a:t>: </a:t>
            </a:r>
            <a:r>
              <a:rPr lang="en-US" sz="2800" dirty="0" smtClean="0">
                <a:latin typeface="Garamond" panose="02020404030301010803" pitchFamily="18" charset="0"/>
              </a:rPr>
              <a:t>Geospatial </a:t>
            </a:r>
            <a:r>
              <a:rPr lang="en-US" sz="2800" dirty="0">
                <a:latin typeface="Garamond" panose="02020404030301010803" pitchFamily="18" charset="0"/>
              </a:rPr>
              <a:t>System Coordinator</a:t>
            </a:r>
          </a:p>
          <a:p>
            <a:pPr>
              <a:lnSpc>
                <a:spcPct val="110000"/>
              </a:lnSpc>
            </a:pPr>
            <a:r>
              <a:rPr lang="en-US" sz="2800" b="1" dirty="0">
                <a:latin typeface="Garamond" panose="02020404030301010803" pitchFamily="18" charset="0"/>
              </a:rPr>
              <a:t>Tom Spencer: </a:t>
            </a:r>
            <a:r>
              <a:rPr lang="en-US" sz="2800" dirty="0" smtClean="0">
                <a:latin typeface="Garamond" panose="02020404030301010803" pitchFamily="18" charset="0"/>
              </a:rPr>
              <a:t>Department </a:t>
            </a:r>
            <a:r>
              <a:rPr lang="en-US" sz="2800" dirty="0">
                <a:latin typeface="Garamond" panose="02020404030301010803" pitchFamily="18" charset="0"/>
              </a:rPr>
              <a:t>Head of Predictive Service</a:t>
            </a:r>
            <a:endParaRPr lang="en-US" sz="2800" dirty="0"/>
          </a:p>
        </p:txBody>
      </p:sp>
      <p:sp>
        <p:nvSpPr>
          <p:cNvPr id="73" name="Rounded Rectangle 72"/>
          <p:cNvSpPr/>
          <p:nvPr/>
        </p:nvSpPr>
        <p:spPr>
          <a:xfrm>
            <a:off x="1770466" y="16117909"/>
            <a:ext cx="2804345" cy="1226032"/>
          </a:xfrm>
          <a:prstGeom prst="roundRect">
            <a:avLst/>
          </a:prstGeom>
          <a:solidFill>
            <a:schemeClr val="accent2">
              <a:lumMod val="5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74" name="TextBox 73"/>
          <p:cNvSpPr txBox="1"/>
          <p:nvPr/>
        </p:nvSpPr>
        <p:spPr>
          <a:xfrm>
            <a:off x="2286247" y="16093335"/>
            <a:ext cx="1685830" cy="113877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Terra MODIS</a:t>
            </a:r>
          </a:p>
          <a:p>
            <a:pPr algn="ctr"/>
            <a:r>
              <a:rPr lang="en-US" sz="2000" dirty="0">
                <a:solidFill>
                  <a:schemeClr val="accent4">
                    <a:lumMod val="60000"/>
                    <a:lumOff val="40000"/>
                  </a:schemeClr>
                </a:solidFill>
              </a:rPr>
              <a:t>MOD13Q1 </a:t>
            </a:r>
            <a:endParaRPr lang="en-US" sz="2000" dirty="0">
              <a:solidFill>
                <a:schemeClr val="accent4">
                  <a:lumMod val="60000"/>
                  <a:lumOff val="40000"/>
                </a:schemeClr>
              </a:solidFill>
              <a:latin typeface="Garamond" panose="02020404030301010803" pitchFamily="18" charset="0"/>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05927" y="18777984"/>
            <a:ext cx="2797342" cy="210577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530538" y="19442353"/>
            <a:ext cx="3015487" cy="15797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5" name="Right Arrow 74"/>
          <p:cNvSpPr/>
          <p:nvPr/>
        </p:nvSpPr>
        <p:spPr>
          <a:xfrm flipV="1">
            <a:off x="10363619" y="14405801"/>
            <a:ext cx="2275046" cy="1670103"/>
          </a:xfrm>
          <a:prstGeom prst="rightArrow">
            <a:avLst>
              <a:gd name="adj1" fmla="val 59285"/>
              <a:gd name="adj2" fmla="val 29142"/>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7" name="Right Arrow 76"/>
          <p:cNvSpPr/>
          <p:nvPr/>
        </p:nvSpPr>
        <p:spPr>
          <a:xfrm flipV="1">
            <a:off x="10407113" y="17935558"/>
            <a:ext cx="2189493" cy="1485377"/>
          </a:xfrm>
          <a:prstGeom prst="rightArrow">
            <a:avLst>
              <a:gd name="adj1" fmla="val 59285"/>
              <a:gd name="adj2" fmla="val 29859"/>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9" name="TextBox 78"/>
          <p:cNvSpPr txBox="1"/>
          <p:nvPr/>
        </p:nvSpPr>
        <p:spPr>
          <a:xfrm>
            <a:off x="10248700" y="12996284"/>
            <a:ext cx="2354862" cy="10156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lvl="0" algn="ctr"/>
            <a:r>
              <a:rPr lang="en-US" sz="1600" dirty="0">
                <a:solidFill>
                  <a:schemeClr val="accent4">
                    <a:lumMod val="40000"/>
                    <a:lumOff val="60000"/>
                  </a:schemeClr>
                </a:solidFill>
              </a:rPr>
              <a:t>(NLDAS – </a:t>
            </a:r>
            <a:r>
              <a:rPr lang="en-US" sz="1600" dirty="0" err="1">
                <a:solidFill>
                  <a:schemeClr val="accent4">
                    <a:lumMod val="40000"/>
                    <a:lumOff val="60000"/>
                  </a:schemeClr>
                </a:solidFill>
              </a:rPr>
              <a:t>NLDAS</a:t>
            </a:r>
            <a:r>
              <a:rPr lang="en-US" sz="1600" baseline="-25000" dirty="0" err="1">
                <a:solidFill>
                  <a:schemeClr val="accent4">
                    <a:lumMod val="40000"/>
                    <a:lumOff val="60000"/>
                  </a:schemeClr>
                </a:solidFill>
              </a:rPr>
              <a:t>min</a:t>
            </a:r>
            <a:r>
              <a:rPr lang="en-US" sz="1600" dirty="0" smtClean="0">
                <a:solidFill>
                  <a:schemeClr val="accent4">
                    <a:lumMod val="40000"/>
                    <a:lumOff val="60000"/>
                  </a:schemeClr>
                </a:solidFill>
              </a:rPr>
              <a:t>)</a:t>
            </a:r>
          </a:p>
          <a:p>
            <a:pPr lvl="0" algn="ctr"/>
            <a:endParaRPr lang="en-US" sz="1600" dirty="0" smtClean="0">
              <a:solidFill>
                <a:schemeClr val="accent4">
                  <a:lumMod val="40000"/>
                  <a:lumOff val="60000"/>
                </a:schemeClr>
              </a:solidFill>
            </a:endParaRPr>
          </a:p>
          <a:p>
            <a:pPr lvl="0" algn="ctr"/>
            <a:r>
              <a:rPr lang="en-US" sz="1600" dirty="0" smtClean="0">
                <a:solidFill>
                  <a:schemeClr val="accent4">
                    <a:lumMod val="40000"/>
                    <a:lumOff val="60000"/>
                  </a:schemeClr>
                </a:solidFill>
              </a:rPr>
              <a:t>(</a:t>
            </a:r>
            <a:r>
              <a:rPr lang="en-US" sz="1600" dirty="0" err="1">
                <a:solidFill>
                  <a:schemeClr val="accent4">
                    <a:lumMod val="40000"/>
                    <a:lumOff val="60000"/>
                  </a:schemeClr>
                </a:solidFill>
              </a:rPr>
              <a:t>NLDAS</a:t>
            </a:r>
            <a:r>
              <a:rPr lang="en-US" sz="1600" baseline="-25000" dirty="0" err="1">
                <a:solidFill>
                  <a:schemeClr val="accent4">
                    <a:lumMod val="40000"/>
                    <a:lumOff val="60000"/>
                  </a:schemeClr>
                </a:solidFill>
              </a:rPr>
              <a:t>max</a:t>
            </a:r>
            <a:r>
              <a:rPr lang="en-US" sz="1600" dirty="0">
                <a:solidFill>
                  <a:schemeClr val="accent4">
                    <a:lumMod val="40000"/>
                    <a:lumOff val="60000"/>
                  </a:schemeClr>
                </a:solidFill>
              </a:rPr>
              <a:t> – </a:t>
            </a:r>
            <a:r>
              <a:rPr lang="en-US" sz="1600" dirty="0" err="1">
                <a:solidFill>
                  <a:schemeClr val="accent4">
                    <a:lumMod val="40000"/>
                    <a:lumOff val="60000"/>
                  </a:schemeClr>
                </a:solidFill>
              </a:rPr>
              <a:t>NLDAS</a:t>
            </a:r>
            <a:r>
              <a:rPr lang="en-US" sz="1600" baseline="-25000" dirty="0" err="1">
                <a:solidFill>
                  <a:schemeClr val="accent4">
                    <a:lumMod val="40000"/>
                    <a:lumOff val="60000"/>
                  </a:schemeClr>
                </a:solidFill>
              </a:rPr>
              <a:t>min</a:t>
            </a:r>
            <a:r>
              <a:rPr lang="en-US" sz="1600" dirty="0">
                <a:solidFill>
                  <a:schemeClr val="accent4">
                    <a:lumMod val="40000"/>
                    <a:lumOff val="60000"/>
                  </a:schemeClr>
                </a:solidFill>
              </a:rPr>
              <a:t>)</a:t>
            </a:r>
          </a:p>
          <a:p>
            <a:pPr algn="ctr"/>
            <a:endParaRPr lang="en-US" sz="1200" dirty="0">
              <a:solidFill>
                <a:schemeClr val="accent3">
                  <a:lumMod val="60000"/>
                  <a:lumOff val="40000"/>
                </a:schemeClr>
              </a:solidFill>
              <a:latin typeface="Garamond" panose="02020404030301010803" pitchFamily="18" charset="0"/>
            </a:endParaRPr>
          </a:p>
        </p:txBody>
      </p:sp>
      <p:cxnSp>
        <p:nvCxnSpPr>
          <p:cNvPr id="80" name="Straight Connector 79"/>
          <p:cNvCxnSpPr/>
          <p:nvPr/>
        </p:nvCxnSpPr>
        <p:spPr>
          <a:xfrm>
            <a:off x="10941597" y="18678092"/>
            <a:ext cx="850286" cy="0"/>
          </a:xfrm>
          <a:prstGeom prst="lin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0">
            <a:schemeClr val="accent4"/>
          </a:fillRef>
          <a:effectRef idx="0">
            <a:schemeClr val="accent4"/>
          </a:effectRef>
          <a:fontRef idx="minor">
            <a:schemeClr val="tx1"/>
          </a:fontRef>
        </p:style>
      </p:cxnSp>
      <p:grpSp>
        <p:nvGrpSpPr>
          <p:cNvPr id="81" name="Group 80"/>
          <p:cNvGrpSpPr/>
          <p:nvPr/>
        </p:nvGrpSpPr>
        <p:grpSpPr>
          <a:xfrm>
            <a:off x="10214448" y="14782639"/>
            <a:ext cx="2354862" cy="1092607"/>
            <a:chOff x="8819156" y="3771561"/>
            <a:chExt cx="2354862" cy="1092607"/>
          </a:xfrm>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p:grpSpPr>
        <p:sp>
          <p:nvSpPr>
            <p:cNvPr id="82" name="TextBox 81"/>
            <p:cNvSpPr txBox="1"/>
            <p:nvPr/>
          </p:nvSpPr>
          <p:spPr>
            <a:xfrm>
              <a:off x="8819156" y="3771561"/>
              <a:ext cx="2354862" cy="1092607"/>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lvl="0" algn="ctr"/>
              <a:r>
                <a:rPr lang="en-US" sz="1800" dirty="0">
                  <a:solidFill>
                    <a:schemeClr val="accent4">
                      <a:lumMod val="40000"/>
                      <a:lumOff val="60000"/>
                    </a:schemeClr>
                  </a:solidFill>
                </a:rPr>
                <a:t>(MPE – </a:t>
              </a:r>
              <a:r>
                <a:rPr lang="en-US" sz="1800" dirty="0" err="1">
                  <a:solidFill>
                    <a:schemeClr val="accent4">
                      <a:lumMod val="40000"/>
                      <a:lumOff val="60000"/>
                    </a:schemeClr>
                  </a:solidFill>
                </a:rPr>
                <a:t>MPE</a:t>
              </a:r>
              <a:r>
                <a:rPr lang="en-US" sz="1800" baseline="-25000" dirty="0" err="1">
                  <a:solidFill>
                    <a:schemeClr val="accent4">
                      <a:lumMod val="40000"/>
                      <a:lumOff val="60000"/>
                    </a:schemeClr>
                  </a:solidFill>
                </a:rPr>
                <a:t>min</a:t>
              </a:r>
              <a:r>
                <a:rPr lang="en-US" sz="1800" dirty="0" smtClean="0">
                  <a:solidFill>
                    <a:schemeClr val="accent4">
                      <a:lumMod val="40000"/>
                      <a:lumOff val="60000"/>
                    </a:schemeClr>
                  </a:solidFill>
                </a:rPr>
                <a:t>)</a:t>
              </a:r>
            </a:p>
            <a:p>
              <a:pPr lvl="0" algn="ctr"/>
              <a:endParaRPr lang="en-US" sz="1800" dirty="0">
                <a:solidFill>
                  <a:schemeClr val="accent4">
                    <a:lumMod val="40000"/>
                    <a:lumOff val="60000"/>
                  </a:schemeClr>
                </a:solidFill>
              </a:endParaRPr>
            </a:p>
            <a:p>
              <a:pPr lvl="0" algn="ctr"/>
              <a:r>
                <a:rPr lang="en-US" sz="1800" dirty="0" smtClean="0">
                  <a:solidFill>
                    <a:schemeClr val="accent4">
                      <a:lumMod val="40000"/>
                      <a:lumOff val="60000"/>
                    </a:schemeClr>
                  </a:solidFill>
                </a:rPr>
                <a:t>(</a:t>
              </a:r>
              <a:r>
                <a:rPr lang="en-US" sz="1800" dirty="0" err="1">
                  <a:solidFill>
                    <a:schemeClr val="accent4">
                      <a:lumMod val="40000"/>
                      <a:lumOff val="60000"/>
                    </a:schemeClr>
                  </a:solidFill>
                </a:rPr>
                <a:t>MPE</a:t>
              </a:r>
              <a:r>
                <a:rPr lang="en-US" sz="1800" baseline="-25000" dirty="0" err="1">
                  <a:solidFill>
                    <a:schemeClr val="accent4">
                      <a:lumMod val="40000"/>
                      <a:lumOff val="60000"/>
                    </a:schemeClr>
                  </a:solidFill>
                </a:rPr>
                <a:t>max</a:t>
              </a:r>
              <a:r>
                <a:rPr lang="en-US" sz="1800" dirty="0">
                  <a:solidFill>
                    <a:schemeClr val="accent4">
                      <a:lumMod val="40000"/>
                      <a:lumOff val="60000"/>
                    </a:schemeClr>
                  </a:solidFill>
                </a:rPr>
                <a:t> - </a:t>
              </a:r>
              <a:r>
                <a:rPr lang="en-US" sz="1800" dirty="0" err="1">
                  <a:solidFill>
                    <a:schemeClr val="accent4">
                      <a:lumMod val="40000"/>
                      <a:lumOff val="60000"/>
                    </a:schemeClr>
                  </a:solidFill>
                </a:rPr>
                <a:t>MPE</a:t>
              </a:r>
              <a:r>
                <a:rPr lang="en-US" sz="1800" baseline="-25000" dirty="0" err="1">
                  <a:solidFill>
                    <a:schemeClr val="accent4">
                      <a:lumMod val="40000"/>
                      <a:lumOff val="60000"/>
                    </a:schemeClr>
                  </a:solidFill>
                </a:rPr>
                <a:t>min</a:t>
              </a:r>
              <a:r>
                <a:rPr lang="en-US" sz="1800" dirty="0">
                  <a:solidFill>
                    <a:schemeClr val="accent4">
                      <a:lumMod val="40000"/>
                      <a:lumOff val="60000"/>
                    </a:schemeClr>
                  </a:solidFill>
                </a:rPr>
                <a:t>)</a:t>
              </a:r>
            </a:p>
            <a:p>
              <a:pPr algn="ctr"/>
              <a:endParaRPr lang="en-US" sz="1100" dirty="0">
                <a:solidFill>
                  <a:schemeClr val="accent3">
                    <a:lumMod val="60000"/>
                    <a:lumOff val="40000"/>
                  </a:schemeClr>
                </a:solidFill>
                <a:latin typeface="Garamond" panose="02020404030301010803" pitchFamily="18" charset="0"/>
              </a:endParaRPr>
            </a:p>
          </p:txBody>
        </p:sp>
        <p:cxnSp>
          <p:nvCxnSpPr>
            <p:cNvPr id="83" name="Straight Connector 82"/>
            <p:cNvCxnSpPr/>
            <p:nvPr/>
          </p:nvCxnSpPr>
          <p:spPr>
            <a:xfrm>
              <a:off x="9549102" y="4234409"/>
              <a:ext cx="850286" cy="0"/>
            </a:xfrm>
            <a:prstGeom prst="line">
              <a:avLst/>
            </a:prstGeom>
            <a:ln>
              <a:noFill/>
            </a:ln>
            <a:effectLst>
              <a:outerShdw blurRad="149987" dist="250190" dir="8460000" algn="ctr">
                <a:srgbClr val="000000">
                  <a:alpha val="28000"/>
                </a:srgbClr>
              </a:outerShdw>
            </a:effectLst>
            <a:sp3d prstMaterial="metal">
              <a:bevelT w="88900" h="88900"/>
            </a:sp3d>
          </p:spPr>
          <p:style>
            <a:lnRef idx="1">
              <a:schemeClr val="accent4"/>
            </a:lnRef>
            <a:fillRef idx="0">
              <a:schemeClr val="accent4"/>
            </a:fillRef>
            <a:effectRef idx="0">
              <a:schemeClr val="accent4"/>
            </a:effectRef>
            <a:fontRef idx="minor">
              <a:schemeClr val="tx1"/>
            </a:fontRef>
          </p:style>
        </p:cxnSp>
      </p:grpSp>
      <p:grpSp>
        <p:nvGrpSpPr>
          <p:cNvPr id="84" name="Group 83"/>
          <p:cNvGrpSpPr/>
          <p:nvPr/>
        </p:nvGrpSpPr>
        <p:grpSpPr>
          <a:xfrm>
            <a:off x="10247943" y="16470722"/>
            <a:ext cx="2354862" cy="1107996"/>
            <a:chOff x="5112244" y="3171104"/>
            <a:chExt cx="2354862" cy="1107996"/>
          </a:xfrm>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p:grpSpPr>
        <p:sp>
          <p:nvSpPr>
            <p:cNvPr id="85" name="TextBox 84"/>
            <p:cNvSpPr txBox="1"/>
            <p:nvPr/>
          </p:nvSpPr>
          <p:spPr>
            <a:xfrm>
              <a:off x="5112244" y="3171104"/>
              <a:ext cx="2354862" cy="110799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lvl="0" algn="ctr"/>
              <a:r>
                <a:rPr lang="en-US" sz="1800" dirty="0">
                  <a:solidFill>
                    <a:schemeClr val="accent4">
                      <a:lumMod val="40000"/>
                      <a:lumOff val="60000"/>
                    </a:schemeClr>
                  </a:solidFill>
                </a:rPr>
                <a:t>(NDVI - </a:t>
              </a:r>
              <a:r>
                <a:rPr lang="en-US" sz="1800" dirty="0" err="1">
                  <a:solidFill>
                    <a:schemeClr val="accent4">
                      <a:lumMod val="40000"/>
                      <a:lumOff val="60000"/>
                    </a:schemeClr>
                  </a:solidFill>
                </a:rPr>
                <a:t>NDVI</a:t>
              </a:r>
              <a:r>
                <a:rPr lang="en-US" sz="1800" baseline="-25000" dirty="0" err="1">
                  <a:solidFill>
                    <a:schemeClr val="accent4">
                      <a:lumMod val="40000"/>
                      <a:lumOff val="60000"/>
                    </a:schemeClr>
                  </a:solidFill>
                </a:rPr>
                <a:t>min</a:t>
              </a:r>
              <a:r>
                <a:rPr lang="en-US" sz="1800" dirty="0" smtClean="0">
                  <a:solidFill>
                    <a:schemeClr val="accent4">
                      <a:lumMod val="40000"/>
                      <a:lumOff val="60000"/>
                    </a:schemeClr>
                  </a:solidFill>
                </a:rPr>
                <a:t>)</a:t>
              </a:r>
            </a:p>
            <a:p>
              <a:pPr lvl="0" algn="ctr"/>
              <a:endParaRPr lang="en-US" sz="1800" dirty="0" smtClean="0">
                <a:solidFill>
                  <a:schemeClr val="accent4">
                    <a:lumMod val="40000"/>
                    <a:lumOff val="60000"/>
                  </a:schemeClr>
                </a:solidFill>
              </a:endParaRPr>
            </a:p>
            <a:p>
              <a:pPr lvl="0" algn="ctr"/>
              <a:r>
                <a:rPr lang="en-US" sz="1800" dirty="0" smtClean="0">
                  <a:solidFill>
                    <a:schemeClr val="accent4">
                      <a:lumMod val="40000"/>
                      <a:lumOff val="60000"/>
                    </a:schemeClr>
                  </a:solidFill>
                </a:rPr>
                <a:t>(</a:t>
              </a:r>
              <a:r>
                <a:rPr lang="en-US" sz="1800" dirty="0" err="1">
                  <a:solidFill>
                    <a:schemeClr val="accent4">
                      <a:lumMod val="40000"/>
                      <a:lumOff val="60000"/>
                    </a:schemeClr>
                  </a:solidFill>
                </a:rPr>
                <a:t>NDVI</a:t>
              </a:r>
              <a:r>
                <a:rPr lang="en-US" sz="1800" baseline="-25000" dirty="0" err="1">
                  <a:solidFill>
                    <a:schemeClr val="accent4">
                      <a:lumMod val="40000"/>
                      <a:lumOff val="60000"/>
                    </a:schemeClr>
                  </a:solidFill>
                </a:rPr>
                <a:t>max</a:t>
              </a:r>
              <a:r>
                <a:rPr lang="en-US" sz="1800" dirty="0">
                  <a:solidFill>
                    <a:schemeClr val="accent4">
                      <a:lumMod val="40000"/>
                      <a:lumOff val="60000"/>
                    </a:schemeClr>
                  </a:solidFill>
                </a:rPr>
                <a:t> – </a:t>
              </a:r>
              <a:r>
                <a:rPr lang="en-US" sz="1800" dirty="0" err="1">
                  <a:solidFill>
                    <a:schemeClr val="accent4">
                      <a:lumMod val="40000"/>
                      <a:lumOff val="60000"/>
                    </a:schemeClr>
                  </a:solidFill>
                </a:rPr>
                <a:t>NDVI</a:t>
              </a:r>
              <a:r>
                <a:rPr lang="en-US" sz="1800" baseline="-25000" dirty="0" err="1">
                  <a:solidFill>
                    <a:schemeClr val="accent4">
                      <a:lumMod val="40000"/>
                      <a:lumOff val="60000"/>
                    </a:schemeClr>
                  </a:solidFill>
                </a:rPr>
                <a:t>min</a:t>
              </a:r>
              <a:r>
                <a:rPr lang="en-US" sz="1800" dirty="0">
                  <a:solidFill>
                    <a:schemeClr val="accent4">
                      <a:lumMod val="40000"/>
                      <a:lumOff val="60000"/>
                    </a:schemeClr>
                  </a:solidFill>
                </a:rPr>
                <a:t>)</a:t>
              </a:r>
            </a:p>
            <a:p>
              <a:pPr algn="ctr"/>
              <a:endParaRPr lang="en-US" sz="1200" dirty="0">
                <a:solidFill>
                  <a:schemeClr val="accent3">
                    <a:lumMod val="60000"/>
                    <a:lumOff val="40000"/>
                  </a:schemeClr>
                </a:solidFill>
                <a:latin typeface="Garamond" panose="02020404030301010803" pitchFamily="18" charset="0"/>
              </a:endParaRPr>
            </a:p>
          </p:txBody>
        </p:sp>
        <p:cxnSp>
          <p:nvCxnSpPr>
            <p:cNvPr id="86" name="Straight Connector 85"/>
            <p:cNvCxnSpPr/>
            <p:nvPr/>
          </p:nvCxnSpPr>
          <p:spPr>
            <a:xfrm>
              <a:off x="5816000" y="3644991"/>
              <a:ext cx="850286" cy="0"/>
            </a:xfrm>
            <a:prstGeom prst="line">
              <a:avLst/>
            </a:prstGeom>
            <a:ln>
              <a:noFill/>
            </a:ln>
            <a:effectLst>
              <a:outerShdw blurRad="149987" dist="250190" dir="8460000" algn="ctr">
                <a:srgbClr val="000000">
                  <a:alpha val="28000"/>
                </a:srgbClr>
              </a:outerShdw>
            </a:effectLst>
            <a:sp3d prstMaterial="metal">
              <a:bevelT w="88900" h="88900"/>
            </a:sp3d>
          </p:spPr>
          <p:style>
            <a:lnRef idx="1">
              <a:schemeClr val="accent4"/>
            </a:lnRef>
            <a:fillRef idx="0">
              <a:schemeClr val="accent4"/>
            </a:fillRef>
            <a:effectRef idx="0">
              <a:schemeClr val="accent4"/>
            </a:effectRef>
            <a:fontRef idx="minor">
              <a:schemeClr val="tx1"/>
            </a:fontRef>
          </p:style>
        </p:cxnSp>
      </p:grpSp>
      <p:cxnSp>
        <p:nvCxnSpPr>
          <p:cNvPr id="87" name="Straight Connector 86"/>
          <p:cNvCxnSpPr/>
          <p:nvPr/>
        </p:nvCxnSpPr>
        <p:spPr>
          <a:xfrm>
            <a:off x="10870651" y="13428808"/>
            <a:ext cx="1078879" cy="0"/>
          </a:xfrm>
          <a:prstGeom prst="lin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0">
            <a:schemeClr val="accent4"/>
          </a:fillRef>
          <a:effectRef idx="0">
            <a:schemeClr val="accent4"/>
          </a:effectRef>
          <a:fontRef idx="minor">
            <a:schemeClr val="tx1"/>
          </a:fontRef>
        </p:style>
      </p:cxnSp>
      <p:sp>
        <p:nvSpPr>
          <p:cNvPr id="101" name="TextBox 100"/>
          <p:cNvSpPr txBox="1"/>
          <p:nvPr/>
        </p:nvSpPr>
        <p:spPr>
          <a:xfrm>
            <a:off x="10185044" y="18204358"/>
            <a:ext cx="2354862" cy="110799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lvl="0" algn="ctr"/>
            <a:r>
              <a:rPr lang="en-US" sz="1800" dirty="0">
                <a:solidFill>
                  <a:schemeClr val="accent4">
                    <a:lumMod val="40000"/>
                    <a:lumOff val="60000"/>
                  </a:schemeClr>
                </a:solidFill>
              </a:rPr>
              <a:t>(</a:t>
            </a:r>
            <a:r>
              <a:rPr lang="en-US" sz="1800" dirty="0" err="1">
                <a:solidFill>
                  <a:schemeClr val="accent4">
                    <a:lumMod val="40000"/>
                    <a:lumOff val="60000"/>
                  </a:schemeClr>
                </a:solidFill>
              </a:rPr>
              <a:t>LST</a:t>
            </a:r>
            <a:r>
              <a:rPr lang="en-US" sz="1800" baseline="-25000" dirty="0" err="1">
                <a:solidFill>
                  <a:schemeClr val="accent4">
                    <a:lumMod val="40000"/>
                    <a:lumOff val="60000"/>
                  </a:schemeClr>
                </a:solidFill>
              </a:rPr>
              <a:t>max</a:t>
            </a:r>
            <a:r>
              <a:rPr lang="en-US" sz="1800" dirty="0">
                <a:solidFill>
                  <a:schemeClr val="accent4">
                    <a:lumMod val="40000"/>
                    <a:lumOff val="60000"/>
                  </a:schemeClr>
                </a:solidFill>
              </a:rPr>
              <a:t> – LST</a:t>
            </a:r>
            <a:r>
              <a:rPr lang="en-US" sz="1800" dirty="0" smtClean="0">
                <a:solidFill>
                  <a:schemeClr val="accent4">
                    <a:lumMod val="40000"/>
                    <a:lumOff val="60000"/>
                  </a:schemeClr>
                </a:solidFill>
              </a:rPr>
              <a:t>)</a:t>
            </a:r>
          </a:p>
          <a:p>
            <a:pPr lvl="0" algn="ctr"/>
            <a:endParaRPr lang="en-US" sz="1800" dirty="0" smtClean="0">
              <a:solidFill>
                <a:schemeClr val="accent4">
                  <a:lumMod val="40000"/>
                  <a:lumOff val="60000"/>
                </a:schemeClr>
              </a:solidFill>
            </a:endParaRPr>
          </a:p>
          <a:p>
            <a:pPr lvl="0" algn="ctr"/>
            <a:r>
              <a:rPr lang="en-US" sz="1800" dirty="0" smtClean="0">
                <a:solidFill>
                  <a:schemeClr val="accent4">
                    <a:lumMod val="40000"/>
                    <a:lumOff val="60000"/>
                  </a:schemeClr>
                </a:solidFill>
              </a:rPr>
              <a:t>(</a:t>
            </a:r>
            <a:r>
              <a:rPr lang="en-US" sz="1800" dirty="0" err="1">
                <a:solidFill>
                  <a:schemeClr val="accent4">
                    <a:lumMod val="40000"/>
                    <a:lumOff val="60000"/>
                  </a:schemeClr>
                </a:solidFill>
              </a:rPr>
              <a:t>LST</a:t>
            </a:r>
            <a:r>
              <a:rPr lang="en-US" sz="1800" baseline="-25000" dirty="0" err="1">
                <a:solidFill>
                  <a:schemeClr val="accent4">
                    <a:lumMod val="40000"/>
                    <a:lumOff val="60000"/>
                  </a:schemeClr>
                </a:solidFill>
              </a:rPr>
              <a:t>max</a:t>
            </a:r>
            <a:r>
              <a:rPr lang="en-US" sz="1800" dirty="0">
                <a:solidFill>
                  <a:schemeClr val="accent4">
                    <a:lumMod val="40000"/>
                    <a:lumOff val="60000"/>
                  </a:schemeClr>
                </a:solidFill>
              </a:rPr>
              <a:t> – </a:t>
            </a:r>
            <a:r>
              <a:rPr lang="en-US" sz="1800" dirty="0" err="1">
                <a:solidFill>
                  <a:schemeClr val="accent4">
                    <a:lumMod val="40000"/>
                    <a:lumOff val="60000"/>
                  </a:schemeClr>
                </a:solidFill>
              </a:rPr>
              <a:t>LST</a:t>
            </a:r>
            <a:r>
              <a:rPr lang="en-US" sz="1800" baseline="-25000" dirty="0" err="1">
                <a:solidFill>
                  <a:schemeClr val="accent4">
                    <a:lumMod val="40000"/>
                    <a:lumOff val="60000"/>
                  </a:schemeClr>
                </a:solidFill>
              </a:rPr>
              <a:t>min</a:t>
            </a:r>
            <a:r>
              <a:rPr lang="en-US" sz="1800" dirty="0">
                <a:solidFill>
                  <a:schemeClr val="accent4">
                    <a:lumMod val="40000"/>
                    <a:lumOff val="60000"/>
                  </a:schemeClr>
                </a:solidFill>
              </a:rPr>
              <a:t>)</a:t>
            </a:r>
          </a:p>
          <a:p>
            <a:pPr algn="ctr"/>
            <a:endParaRPr lang="en-US" sz="1200" dirty="0">
              <a:solidFill>
                <a:schemeClr val="accent3">
                  <a:lumMod val="60000"/>
                  <a:lumOff val="40000"/>
                </a:schemeClr>
              </a:solidFill>
              <a:latin typeface="Garamond" panose="02020404030301010803" pitchFamily="18" charset="0"/>
            </a:endParaRPr>
          </a:p>
        </p:txBody>
      </p:sp>
      <p:pic>
        <p:nvPicPr>
          <p:cNvPr id="95" name="Picture 94"/>
          <p:cNvPicPr>
            <a:picLocks noChangeAspect="1"/>
          </p:cNvPicPr>
          <p:nvPr/>
        </p:nvPicPr>
        <p:blipFill rotWithShape="1">
          <a:blip r:embed="rId10" cstate="print">
            <a:extLst>
              <a:ext uri="{28A0092B-C50C-407E-A947-70E740481C1C}">
                <a14:useLocalDpi xmlns:a14="http://schemas.microsoft.com/office/drawing/2010/main" val="0"/>
              </a:ext>
            </a:extLst>
          </a:blip>
          <a:srcRect l="9264" t="2015" r="16186" b="13324"/>
          <a:stretch/>
        </p:blipFill>
        <p:spPr>
          <a:xfrm>
            <a:off x="1139018" y="30795966"/>
            <a:ext cx="4273580" cy="3639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6" name="Text Placeholder 16"/>
          <p:cNvSpPr txBox="1">
            <a:spLocks/>
          </p:cNvSpPr>
          <p:nvPr/>
        </p:nvSpPr>
        <p:spPr>
          <a:xfrm>
            <a:off x="5572124" y="30701409"/>
            <a:ext cx="2262406" cy="80420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Megan </a:t>
            </a:r>
            <a:r>
              <a:rPr lang="en-US" dirty="0" err="1" smtClean="0"/>
              <a:t>Buzanowicz</a:t>
            </a:r>
            <a:r>
              <a:rPr lang="en-US" dirty="0" smtClean="0"/>
              <a:t>, Laura Lykens, Jeff Close, and Zacary Richards</a:t>
            </a:r>
          </a:p>
        </p:txBody>
      </p:sp>
      <p:sp>
        <p:nvSpPr>
          <p:cNvPr id="93" name="Striped Right Arrow 92"/>
          <p:cNvSpPr/>
          <p:nvPr/>
        </p:nvSpPr>
        <p:spPr>
          <a:xfrm>
            <a:off x="5564480" y="21597674"/>
            <a:ext cx="983662" cy="996836"/>
          </a:xfrm>
          <a:prstGeom prst="striped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Striped Right Arrow 88"/>
          <p:cNvSpPr/>
          <p:nvPr/>
        </p:nvSpPr>
        <p:spPr>
          <a:xfrm>
            <a:off x="5570318" y="25705900"/>
            <a:ext cx="995628" cy="1044704"/>
          </a:xfrm>
          <a:prstGeom prst="striped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p:nvPr/>
        </p:nvPicPr>
        <p:blipFill>
          <a:blip r:embed="rId11">
            <a:extLst>
              <a:ext uri="{28A0092B-C50C-407E-A947-70E740481C1C}">
                <a14:useLocalDpi xmlns:a14="http://schemas.microsoft.com/office/drawing/2010/main" val="0"/>
              </a:ext>
            </a:extLst>
          </a:blip>
          <a:srcRect/>
          <a:stretch>
            <a:fillRect/>
          </a:stretch>
        </p:blipFill>
        <p:spPr bwMode="auto">
          <a:xfrm>
            <a:off x="6925374" y="27890116"/>
            <a:ext cx="3303519" cy="1787913"/>
          </a:xfrm>
          <a:prstGeom prst="rect">
            <a:avLst/>
          </a:prstGeom>
          <a:ln w="38100" cap="sq">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6"/>
          <p:cNvPicPr>
            <a:picLocks noChangeAspect="1"/>
          </p:cNvPicPr>
          <p:nvPr/>
        </p:nvPicPr>
        <p:blipFill rotWithShape="1">
          <a:blip r:embed="rId12" cstate="print">
            <a:extLst>
              <a:ext uri="{28A0092B-C50C-407E-A947-70E740481C1C}">
                <a14:useLocalDpi xmlns:a14="http://schemas.microsoft.com/office/drawing/2010/main" val="0"/>
              </a:ext>
            </a:extLst>
          </a:blip>
          <a:srcRect l="3688" t="10931" r="15743" b="8141"/>
          <a:stretch/>
        </p:blipFill>
        <p:spPr>
          <a:xfrm>
            <a:off x="7490829" y="14267356"/>
            <a:ext cx="2337305" cy="17335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Picture 2"/>
          <p:cNvPicPr>
            <a:picLocks noChangeAspect="1"/>
          </p:cNvPicPr>
          <p:nvPr/>
        </p:nvPicPr>
        <p:blipFill rotWithShape="1">
          <a:blip r:embed="rId13" cstate="print">
            <a:extLst>
              <a:ext uri="{28A0092B-C50C-407E-A947-70E740481C1C}">
                <a14:useLocalDpi xmlns:a14="http://schemas.microsoft.com/office/drawing/2010/main" val="0"/>
              </a:ext>
            </a:extLst>
          </a:blip>
          <a:srcRect l="8284" t="9531" r="22782" b="9984"/>
          <a:stretch/>
        </p:blipFill>
        <p:spPr>
          <a:xfrm>
            <a:off x="7491325" y="15956306"/>
            <a:ext cx="2336810" cy="180975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9" name="Picture 18"/>
          <p:cNvPicPr>
            <a:picLocks noChangeAspect="1"/>
          </p:cNvPicPr>
          <p:nvPr/>
        </p:nvPicPr>
        <p:blipFill rotWithShape="1">
          <a:blip r:embed="rId14" cstate="print">
            <a:extLst>
              <a:ext uri="{28A0092B-C50C-407E-A947-70E740481C1C}">
                <a14:useLocalDpi xmlns:a14="http://schemas.microsoft.com/office/drawing/2010/main" val="0"/>
              </a:ext>
            </a:extLst>
          </a:blip>
          <a:srcRect l="4664" t="8179" r="19197" b="10170"/>
          <a:stretch/>
        </p:blipFill>
        <p:spPr>
          <a:xfrm>
            <a:off x="7493860" y="17767783"/>
            <a:ext cx="2334274" cy="18827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0" name="TextBox 89"/>
          <p:cNvSpPr txBox="1"/>
          <p:nvPr/>
        </p:nvSpPr>
        <p:spPr>
          <a:xfrm>
            <a:off x="1279306" y="23390005"/>
            <a:ext cx="9307206" cy="1569660"/>
          </a:xfrm>
          <a:prstGeom prst="rect">
            <a:avLst/>
          </a:prstGeom>
          <a:noFill/>
        </p:spPr>
        <p:txBody>
          <a:bodyPr wrap="square" rtlCol="0">
            <a:spAutoFit/>
          </a:bodyPr>
          <a:lstStyle/>
          <a:p>
            <a:pPr algn="ctr"/>
            <a:r>
              <a:rPr lang="en-US" sz="2400" dirty="0"/>
              <a:t>Figure 4</a:t>
            </a:r>
            <a:r>
              <a:rPr lang="en-US" sz="2400" dirty="0" smtClean="0"/>
              <a:t>: </a:t>
            </a:r>
            <a:r>
              <a:rPr lang="en-US" sz="2400" dirty="0"/>
              <a:t>T</a:t>
            </a:r>
            <a:r>
              <a:rPr lang="en-US" sz="2400" dirty="0" smtClean="0"/>
              <a:t>he </a:t>
            </a:r>
            <a:r>
              <a:rPr lang="en-US" sz="2400" dirty="0"/>
              <a:t>summer months for each year in the study period reflect the change in the impact of drought conditions on various regions throughout the state. In the images above, the DSI reflects the increase in drought conditions within the state from June 2010 to June 2011</a:t>
            </a:r>
          </a:p>
        </p:txBody>
      </p:sp>
      <p:sp>
        <p:nvSpPr>
          <p:cNvPr id="92" name="TextBox 91"/>
          <p:cNvSpPr txBox="1"/>
          <p:nvPr/>
        </p:nvSpPr>
        <p:spPr>
          <a:xfrm>
            <a:off x="1279306" y="27869109"/>
            <a:ext cx="5749825" cy="1938992"/>
          </a:xfrm>
          <a:prstGeom prst="rect">
            <a:avLst/>
          </a:prstGeom>
          <a:noFill/>
        </p:spPr>
        <p:txBody>
          <a:bodyPr wrap="square" rtlCol="0">
            <a:spAutoFit/>
          </a:bodyPr>
          <a:lstStyle/>
          <a:p>
            <a:r>
              <a:rPr lang="en-US" sz="2400" dirty="0"/>
              <a:t>Figure </a:t>
            </a:r>
            <a:r>
              <a:rPr lang="en-US" sz="2400" dirty="0" smtClean="0"/>
              <a:t>5: From </a:t>
            </a:r>
            <a:r>
              <a:rPr lang="en-US" sz="2400" dirty="0"/>
              <a:t>May 2014 to May 2015 however, the western and northern regions were greatly alleviated of their dry spell after the rainstorms that occurred during May of 2015. </a:t>
            </a:r>
          </a:p>
        </p:txBody>
      </p:sp>
      <p:sp>
        <p:nvSpPr>
          <p:cNvPr id="94" name="TextBox 93"/>
          <p:cNvSpPr txBox="1"/>
          <p:nvPr/>
        </p:nvSpPr>
        <p:spPr>
          <a:xfrm>
            <a:off x="10856728" y="24259019"/>
            <a:ext cx="7424704" cy="1938992"/>
          </a:xfrm>
          <a:prstGeom prst="rect">
            <a:avLst/>
          </a:prstGeom>
          <a:noFill/>
        </p:spPr>
        <p:txBody>
          <a:bodyPr wrap="square" rtlCol="0">
            <a:spAutoFit/>
          </a:bodyPr>
          <a:lstStyle/>
          <a:p>
            <a:pPr algn="ctr"/>
            <a:r>
              <a:rPr lang="en-US" sz="2400" dirty="0" smtClean="0"/>
              <a:t>Figure 6: Weight 3 </a:t>
            </a:r>
            <a:r>
              <a:rPr lang="en-US" sz="2400" dirty="0"/>
              <a:t>was determined to have the most significant relationship of the three weights used as it correlated to the f</a:t>
            </a:r>
            <a:r>
              <a:rPr lang="en-US" sz="2400" dirty="0" smtClean="0"/>
              <a:t>uel moisture </a:t>
            </a:r>
            <a:r>
              <a:rPr lang="en-US" sz="2400" dirty="0"/>
              <a:t>c</a:t>
            </a:r>
            <a:r>
              <a:rPr lang="en-US" sz="2400" dirty="0" smtClean="0"/>
              <a:t>ontent </a:t>
            </a:r>
            <a:r>
              <a:rPr lang="en-US" sz="2400" dirty="0"/>
              <a:t>with much higher </a:t>
            </a:r>
            <a:r>
              <a:rPr lang="en-US" sz="2400" i="1" dirty="0"/>
              <a:t>r</a:t>
            </a:r>
            <a:r>
              <a:rPr lang="en-US" sz="2400" i="1" baseline="30000" dirty="0"/>
              <a:t>2</a:t>
            </a:r>
            <a:r>
              <a:rPr lang="en-US" sz="2400" i="1" dirty="0"/>
              <a:t> </a:t>
            </a:r>
            <a:r>
              <a:rPr lang="en-US" sz="2400" dirty="0"/>
              <a:t>values in 2014-2015 for </a:t>
            </a:r>
            <a:r>
              <a:rPr lang="en-US" sz="2400" dirty="0" err="1"/>
              <a:t>Redberry</a:t>
            </a:r>
            <a:r>
              <a:rPr lang="en-US" sz="2400" dirty="0"/>
              <a:t> Juniper and 2010-2011 for Loblolly Pine. </a:t>
            </a:r>
          </a:p>
        </p:txBody>
      </p:sp>
      <p:sp>
        <p:nvSpPr>
          <p:cNvPr id="33" name="Text Placeholder 16"/>
          <p:cNvSpPr txBox="1">
            <a:spLocks/>
          </p:cNvSpPr>
          <p:nvPr/>
        </p:nvSpPr>
        <p:spPr>
          <a:xfrm>
            <a:off x="22444085" y="13887503"/>
            <a:ext cx="8229600" cy="133265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nb-NO" dirty="0" smtClean="0"/>
          </a:p>
          <a:p>
            <a:endParaRPr lang="nb-NO" dirty="0"/>
          </a:p>
          <a:p>
            <a:endParaRPr lang="nb-NO" dirty="0" smtClean="0"/>
          </a:p>
          <a:p>
            <a:r>
              <a:rPr lang="nb-NO" sz="2800" dirty="0" smtClean="0">
                <a:latin typeface="Garamond" panose="02020404030301010803" pitchFamily="18" charset="0"/>
              </a:rPr>
              <a:t>Summer </a:t>
            </a:r>
            <a:r>
              <a:rPr lang="nb-NO" sz="2800" dirty="0">
                <a:latin typeface="Garamond" panose="02020404030301010803" pitchFamily="18" charset="0"/>
              </a:rPr>
              <a:t>2010 - Summer 2011</a:t>
            </a:r>
          </a:p>
          <a:p>
            <a:r>
              <a:rPr lang="nb-NO" sz="2800" dirty="0">
                <a:latin typeface="Garamond" panose="02020404030301010803" pitchFamily="18" charset="0"/>
              </a:rPr>
              <a:t>Summer 2014 – Summer 2015</a:t>
            </a:r>
          </a:p>
          <a:p>
            <a:endParaRPr lang="en-US" dirty="0" smtClean="0"/>
          </a:p>
        </p:txBody>
      </p:sp>
      <p:pic>
        <p:nvPicPr>
          <p:cNvPr id="99" name="Picture 98"/>
          <p:cNvPicPr/>
          <p:nvPr/>
        </p:nvPicPr>
        <p:blipFill>
          <a:blip r:embed="rId15">
            <a:extLst>
              <a:ext uri="{28A0092B-C50C-407E-A947-70E740481C1C}">
                <a14:useLocalDpi xmlns:a14="http://schemas.microsoft.com/office/drawing/2010/main" val="0"/>
              </a:ext>
            </a:extLst>
          </a:blip>
          <a:srcRect/>
          <a:stretch>
            <a:fillRect/>
          </a:stretch>
        </p:blipFill>
        <p:spPr bwMode="auto">
          <a:xfrm>
            <a:off x="11155610" y="20663810"/>
            <a:ext cx="6826940" cy="3457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0" name="Picture 99"/>
          <p:cNvPicPr/>
          <p:nvPr/>
        </p:nvPicPr>
        <p:blipFill>
          <a:blip r:embed="rId16">
            <a:extLst>
              <a:ext uri="{28A0092B-C50C-407E-A947-70E740481C1C}">
                <a14:useLocalDpi xmlns:a14="http://schemas.microsoft.com/office/drawing/2010/main" val="0"/>
              </a:ext>
            </a:extLst>
          </a:blip>
          <a:srcRect/>
          <a:stretch>
            <a:fillRect/>
          </a:stretch>
        </p:blipFill>
        <p:spPr bwMode="auto">
          <a:xfrm>
            <a:off x="11134007" y="26358163"/>
            <a:ext cx="6870147" cy="3319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anim calcmode="lin" valueType="num">
                                      <p:cBhvr>
                                        <p:cTn id="8" dur="500" fill="hold"/>
                                        <p:tgtEl>
                                          <p:spTgt spid="93"/>
                                        </p:tgtEl>
                                        <p:attrNameLst>
                                          <p:attrName>ppt_x</p:attrName>
                                        </p:attrNameLst>
                                      </p:cBhvr>
                                      <p:tavLst>
                                        <p:tav tm="0">
                                          <p:val>
                                            <p:strVal val="#ppt_x"/>
                                          </p:val>
                                        </p:tav>
                                        <p:tav tm="100000">
                                          <p:val>
                                            <p:strVal val="#ppt_x"/>
                                          </p:val>
                                        </p:tav>
                                      </p:tavLst>
                                    </p:anim>
                                    <p:anim calcmode="lin" valueType="num">
                                      <p:cBhvr>
                                        <p:cTn id="9" dur="5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anim calcmode="lin" valueType="num">
                                      <p:cBhvr>
                                        <p:cTn id="14" dur="500" fill="hold"/>
                                        <p:tgtEl>
                                          <p:spTgt spid="89"/>
                                        </p:tgtEl>
                                        <p:attrNameLst>
                                          <p:attrName>ppt_x</p:attrName>
                                        </p:attrNameLst>
                                      </p:cBhvr>
                                      <p:tavLst>
                                        <p:tav tm="0">
                                          <p:val>
                                            <p:strVal val="#ppt_x"/>
                                          </p:val>
                                        </p:tav>
                                        <p:tav tm="100000">
                                          <p:val>
                                            <p:strVal val="#ppt_x"/>
                                          </p:val>
                                        </p:tav>
                                      </p:tavLst>
                                    </p:anim>
                                    <p:anim calcmode="lin" valueType="num">
                                      <p:cBhvr>
                                        <p:cTn id="15" dur="5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9" grpId="0" animBg="1"/>
    </p:bld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2789</TotalTime>
  <Words>918</Words>
  <Application>Microsoft Office PowerPoint</Application>
  <PresentationFormat>Custom</PresentationFormat>
  <Paragraphs>86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Buzanowicz, Megan E. (LARC-E3)[SSAI DEVELOP]</cp:lastModifiedBy>
  <cp:revision>173</cp:revision>
  <dcterms:created xsi:type="dcterms:W3CDTF">2015-06-02T14:58:58Z</dcterms:created>
  <dcterms:modified xsi:type="dcterms:W3CDTF">2015-07-29T19:08:10Z</dcterms:modified>
</cp:coreProperties>
</file>