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6F99"/>
    <a:srgbClr val="BA3A50"/>
    <a:srgbClr val="8A5A9A"/>
    <a:srgbClr val="9DB23F"/>
    <a:srgbClr val="69A478"/>
    <a:srgbClr val="6CA47A"/>
    <a:srgbClr val="CD7143"/>
    <a:srgbClr val="CF703B"/>
    <a:srgbClr val="7EB761"/>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5AA900-2145-4959-87D6-89C01080CD92}" v="4" dt="2022-05-25T16:35:48.320"/>
    <p1510:client id="{8AA15239-B0A3-7A91-78F4-2188AF2ABC82}" v="2" dt="2022-06-02T21:48:26.853"/>
    <p1510:client id="{F1FF7FE8-3D28-A760-A1C9-450CFCCBB313}" v="9" dt="2022-09-09T20:07:34.671"/>
    <p1510:client id="{F4BFAA19-8F5D-C2D9-79BE-BBDA49130989}" v="11" dt="2022-06-02T21:41:03.4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6167" autoAdjust="0"/>
    <p:restoredTop sz="90871" autoAdjust="0"/>
  </p:normalViewPr>
  <p:slideViewPr>
    <p:cSldViewPr snapToGrid="0" showGuides="1">
      <p:cViewPr varScale="1">
        <p:scale>
          <a:sx n="121" d="100"/>
          <a:sy n="121" d="100"/>
        </p:scale>
        <p:origin x="168" y="2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993021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45412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4158335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463392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698591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a:t>
            </a:r>
            <a:r>
              <a:rPr lang="en-US" sz="1600">
                <a:solidFill>
                  <a:schemeClr val="bg1"/>
                </a:solidFill>
                <a:latin typeface="Century Gothic" panose="020B0502020202020204" pitchFamily="34" charset="0"/>
              </a:rPr>
              <a:t>NCEI) | Fall 2022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5999"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01749" y="5151920"/>
            <a:ext cx="5492500" cy="954107"/>
          </a:xfrm>
          <a:prstGeom prst="rect">
            <a:avLst/>
          </a:prstGeom>
          <a:noFill/>
        </p:spPr>
        <p:txBody>
          <a:bodyPr wrap="square" rtlCol="0">
            <a:spAutoFit/>
          </a:bodyPr>
          <a:lstStyle/>
          <a:p>
            <a:pPr algn="ctr"/>
            <a:r>
              <a:rPr lang="en-US" sz="1400" dirty="0">
                <a:solidFill>
                  <a:schemeClr val="tx1">
                    <a:lumMod val="75000"/>
                    <a:lumOff val="25000"/>
                  </a:schemeClr>
                </a:solidFill>
                <a:latin typeface="Century Gothic" panose="020B0502020202020204" pitchFamily="34" charset="0"/>
              </a:rPr>
              <a:t>Team Member 1</a:t>
            </a:r>
          </a:p>
          <a:p>
            <a:pPr algn="ctr"/>
            <a:r>
              <a:rPr lang="en-US" sz="1400" dirty="0">
                <a:solidFill>
                  <a:schemeClr val="tx1">
                    <a:lumMod val="75000"/>
                    <a:lumOff val="25000"/>
                  </a:schemeClr>
                </a:solidFill>
                <a:latin typeface="Century Gothic" panose="020B0502020202020204" pitchFamily="34" charset="0"/>
              </a:rPr>
              <a:t>Team Member 2</a:t>
            </a:r>
          </a:p>
          <a:p>
            <a:pPr algn="ctr"/>
            <a:r>
              <a:rPr lang="en-US" sz="1400" dirty="0">
                <a:solidFill>
                  <a:schemeClr val="tx1">
                    <a:lumMod val="75000"/>
                    <a:lumOff val="25000"/>
                  </a:schemeClr>
                </a:solidFill>
                <a:latin typeface="Century Gothic" panose="020B0502020202020204" pitchFamily="34" charset="0"/>
              </a:rPr>
              <a:t>Team Member 3</a:t>
            </a:r>
          </a:p>
          <a:p>
            <a:pPr algn="ctr"/>
            <a:r>
              <a:rPr lang="en-US" sz="1400" dirty="0">
                <a:solidFill>
                  <a:schemeClr val="tx1">
                    <a:lumMod val="75000"/>
                    <a:lumOff val="25000"/>
                  </a:schemeClr>
                </a:solidFill>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3" name="Picture 22" descr="Icon&#10;&#10;Description automatically generated">
            <a:extLst>
              <a:ext uri="{FF2B5EF4-FFF2-40B4-BE49-F238E27FC236}">
                <a16:creationId xmlns:a16="http://schemas.microsoft.com/office/drawing/2014/main" id="{10A40A2F-AF00-4257-AAFA-800C3408E4D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Icon&#10;&#10;Description automatically generated">
            <a:extLst>
              <a:ext uri="{FF2B5EF4-FFF2-40B4-BE49-F238E27FC236}">
                <a16:creationId xmlns:a16="http://schemas.microsoft.com/office/drawing/2014/main" id="{23F45864-E121-4A8A-B0F5-2A9D2FA1615D}"/>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8392" y="156819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Icon&#10;&#10;Description automatically generated">
            <a:extLst>
              <a:ext uri="{FF2B5EF4-FFF2-40B4-BE49-F238E27FC236}">
                <a16:creationId xmlns:a16="http://schemas.microsoft.com/office/drawing/2014/main" id="{F0326967-3629-46F7-AE77-2A2750B68E2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Icon&#10;&#10;Description automatically generated">
            <a:extLst>
              <a:ext uri="{FF2B5EF4-FFF2-40B4-BE49-F238E27FC236}">
                <a16:creationId xmlns:a16="http://schemas.microsoft.com/office/drawing/2014/main" id="{2B49A36A-FBBB-4D73-9B56-3F166FA02A2F}"/>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Icon&#10;&#10;Description automatically generated">
            <a:extLst>
              <a:ext uri="{FF2B5EF4-FFF2-40B4-BE49-F238E27FC236}">
                <a16:creationId xmlns:a16="http://schemas.microsoft.com/office/drawing/2014/main" id="{A1CF96B4-4C9D-4203-8D6A-F4389F4CD4BE}"/>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Icon&#10;&#10;Description automatically generated">
            <a:extLst>
              <a:ext uri="{FF2B5EF4-FFF2-40B4-BE49-F238E27FC236}">
                <a16:creationId xmlns:a16="http://schemas.microsoft.com/office/drawing/2014/main" id="{C3664BE0-9CF3-4AB6-8E2B-80DDCA4AD418}"/>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33048" y="5993892"/>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236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 Fall 2022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BD666C85-30DD-4BBD-BC2F-8CB783A6E189}"/>
              </a:ext>
            </a:extLst>
          </p:cNvPr>
          <p:cNvSpPr txBox="1">
            <a:spLocks/>
          </p:cNvSpPr>
          <p:nvPr/>
        </p:nvSpPr>
        <p:spPr>
          <a:xfrm>
            <a:off x="304799"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236F99"/>
                </a:solidFill>
              </a:rPr>
              <a:t>STUDY AREA</a:t>
            </a:r>
          </a:p>
          <a:p>
            <a:pPr algn="ctr"/>
            <a:r>
              <a:rPr lang="en-US" sz="2600" b="0" spc="0" baseline="0" dirty="0">
                <a:solidFill>
                  <a:srgbClr val="236F99"/>
                </a:solidFill>
              </a:rPr>
              <a:t>Urban Development</a:t>
            </a:r>
          </a:p>
        </p:txBody>
      </p:sp>
      <p:sp>
        <p:nvSpPr>
          <p:cNvPr id="11" name="Subtitle 2">
            <a:extLst>
              <a:ext uri="{FF2B5EF4-FFF2-40B4-BE49-F238E27FC236}">
                <a16:creationId xmlns:a16="http://schemas.microsoft.com/office/drawing/2014/main" id="{D0D80BFE-A978-4844-B3DA-4FD6E2EA905A}"/>
              </a:ext>
            </a:extLst>
          </p:cNvPr>
          <p:cNvSpPr txBox="1">
            <a:spLocks/>
          </p:cNvSpPr>
          <p:nvPr/>
        </p:nvSpPr>
        <p:spPr>
          <a:xfrm>
            <a:off x="304799" y="3914806"/>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3123A2AA-9D8E-4EB0-9377-4514357679DF}"/>
              </a:ext>
            </a:extLst>
          </p:cNvPr>
          <p:cNvSpPr txBox="1"/>
          <p:nvPr/>
        </p:nvSpPr>
        <p:spPr>
          <a:xfrm>
            <a:off x="301749" y="5151920"/>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p>
          <a:p>
            <a:pPr algn="ctr"/>
            <a:r>
              <a:rPr lang="en-US" sz="1400" dirty="0">
                <a:solidFill>
                  <a:schemeClr val="tx1">
                    <a:lumMod val="75000"/>
                    <a:lumOff val="25000"/>
                  </a:schemeClr>
                </a:solidFill>
                <a:latin typeface="Century Gothic"/>
              </a:rPr>
              <a:t>Team Member 2</a:t>
            </a:r>
          </a:p>
          <a:p>
            <a:pPr algn="ctr"/>
            <a:r>
              <a:rPr lang="en-US" sz="1400" dirty="0">
                <a:solidFill>
                  <a:schemeClr val="tx1">
                    <a:lumMod val="75000"/>
                    <a:lumOff val="25000"/>
                  </a:schemeClr>
                </a:solidFill>
                <a:latin typeface="Century Gothic"/>
              </a:rPr>
              <a:t>Team Member 3</a:t>
            </a:r>
          </a:p>
          <a:p>
            <a:pPr algn="ctr"/>
            <a:r>
              <a:rPr lang="en-US" sz="1400" dirty="0">
                <a:solidFill>
                  <a:schemeClr val="tx1">
                    <a:lumMod val="75000"/>
                    <a:lumOff val="25000"/>
                  </a:schemeClr>
                </a:solidFill>
                <a:latin typeface="Century Gothic"/>
              </a:rPr>
              <a:t>Team Member 4</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49219"/>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dirty="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37D5EDFE-9A39-176A-30AC-D610CFB8F5CE}"/>
              </a:ext>
            </a:extLst>
          </p:cNvPr>
          <p:cNvSpPr txBox="1"/>
          <p:nvPr/>
        </p:nvSpPr>
        <p:spPr>
          <a:xfrm>
            <a:off x="4319908" y="403920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lIns="91440" tIns="45720" rIns="91440" bIns="45720" anchor="t">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Font is always Century Gothic, </a:t>
            </a:r>
            <a:r>
              <a:rPr lang="en-US" sz="2000"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color is </a:t>
            </a:r>
            <a:r>
              <a:rPr lang="en-US" sz="2000" b="1" dirty="0">
                <a:solidFill>
                  <a:schemeClr val="tx1">
                    <a:lumMod val="75000"/>
                    <a:lumOff val="25000"/>
                  </a:schemeClr>
                </a:solidFill>
                <a:latin typeface="Century Gothic" panose="020F0302020204030204"/>
              </a:rPr>
              <a:t>Black, Text 1, Lighter 25%, </a:t>
            </a:r>
            <a:r>
              <a:rPr lang="en-US" sz="2000"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236F99"/>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Header text</a:t>
            </a:r>
            <a:r>
              <a:rPr lang="en-US" sz="1500" dirty="0">
                <a:solidFill>
                  <a:schemeClr val="tx1">
                    <a:lumMod val="75000"/>
                    <a:lumOff val="25000"/>
                  </a:schemeClr>
                </a:solidFill>
                <a:latin typeface="Century Gothic" panose="020F0302020204030204"/>
              </a:rPr>
              <a:t> point size should be between </a:t>
            </a:r>
            <a:r>
              <a:rPr lang="en-US" sz="1500" b="1" dirty="0">
                <a:solidFill>
                  <a:schemeClr val="tx1">
                    <a:lumMod val="75000"/>
                    <a:lumOff val="25000"/>
                  </a:schemeClr>
                </a:solidFill>
                <a:latin typeface="Century Gothic" panose="020F0302020204030204"/>
              </a:rPr>
              <a:t>32 and 44 </a:t>
            </a:r>
            <a:r>
              <a:rPr lang="en-US" sz="15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236F99"/>
              </a:buClr>
              <a:buFont typeface="Webdings" panose="05030102010509060703" pitchFamily="18" charset="2"/>
              <a:buChar char=""/>
            </a:pPr>
            <a:r>
              <a:rPr lang="en-US" sz="1500" b="1" dirty="0">
                <a:solidFill>
                  <a:schemeClr val="tx1">
                    <a:lumMod val="75000"/>
                    <a:lumOff val="25000"/>
                  </a:schemeClr>
                </a:solidFill>
                <a:latin typeface="Century Gothic" panose="020F0302020204030204"/>
              </a:rPr>
              <a:t>Body text </a:t>
            </a:r>
            <a:r>
              <a:rPr lang="en-US" sz="1500" dirty="0">
                <a:solidFill>
                  <a:schemeClr val="tx1">
                    <a:lumMod val="75000"/>
                    <a:lumOff val="25000"/>
                  </a:schemeClr>
                </a:solidFill>
                <a:latin typeface="Century Gothic" panose="020F0302020204030204"/>
              </a:rPr>
              <a:t>point size should be at least </a:t>
            </a:r>
            <a:r>
              <a:rPr lang="en-US" sz="1500" b="1" dirty="0">
                <a:solidFill>
                  <a:schemeClr val="tx1">
                    <a:lumMod val="75000"/>
                    <a:lumOff val="25000"/>
                  </a:schemeClr>
                </a:solidFill>
                <a:latin typeface="Century Gothic" panose="020F0302020204030204"/>
              </a:rPr>
              <a:t>20</a:t>
            </a:r>
            <a:r>
              <a:rPr lang="en-US" sz="15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236F99"/>
              </a:buClr>
              <a:buFont typeface="Webdings,Sans-Serif" panose="05030102010509060703" pitchFamily="18" charset="2"/>
              <a:buChar char=""/>
            </a:pPr>
            <a:r>
              <a:rPr lang="en-US" sz="1500" b="1" dirty="0">
                <a:solidFill>
                  <a:schemeClr val="tx1">
                    <a:lumMod val="75000"/>
                    <a:lumOff val="25000"/>
                  </a:schemeClr>
                </a:solidFill>
                <a:latin typeface="Century Gothic"/>
                <a:ea typeface="+mn-lt"/>
                <a:cs typeface="+mn-lt"/>
              </a:rPr>
              <a:t>Captions &amp; legend</a:t>
            </a:r>
            <a:r>
              <a:rPr lang="en-US" sz="1500" dirty="0">
                <a:solidFill>
                  <a:schemeClr val="tx1">
                    <a:lumMod val="75000"/>
                    <a:lumOff val="25000"/>
                  </a:schemeClr>
                </a:solidFill>
                <a:latin typeface="Century Gothic"/>
                <a:ea typeface="+mn-lt"/>
                <a:cs typeface="+mn-lt"/>
              </a:rPr>
              <a:t> items </a:t>
            </a:r>
            <a:r>
              <a:rPr lang="en-US" sz="1500" u="sng" dirty="0">
                <a:solidFill>
                  <a:schemeClr val="tx1">
                    <a:lumMod val="75000"/>
                    <a:lumOff val="25000"/>
                  </a:schemeClr>
                </a:solidFill>
                <a:latin typeface="Century Gothic"/>
                <a:ea typeface="+mn-lt"/>
                <a:cs typeface="+mn-lt"/>
              </a:rPr>
              <a:t>no smaller than</a:t>
            </a:r>
            <a:r>
              <a:rPr lang="en-US" sz="1500" dirty="0">
                <a:solidFill>
                  <a:schemeClr val="tx1">
                    <a:lumMod val="75000"/>
                    <a:lumOff val="25000"/>
                  </a:schemeClr>
                </a:solidFill>
                <a:latin typeface="Century Gothic"/>
                <a:ea typeface="+mn-lt"/>
                <a:cs typeface="+mn-lt"/>
              </a:rPr>
              <a:t> </a:t>
            </a:r>
            <a:r>
              <a:rPr lang="en-US" sz="1500" b="1" dirty="0">
                <a:solidFill>
                  <a:schemeClr val="tx1">
                    <a:lumMod val="75000"/>
                    <a:lumOff val="25000"/>
                  </a:schemeClr>
                </a:solidFill>
                <a:latin typeface="Century Gothic"/>
                <a:ea typeface="+mn-lt"/>
                <a:cs typeface="+mn-lt"/>
              </a:rPr>
              <a:t>14 point type</a:t>
            </a:r>
            <a:r>
              <a:rPr lang="en-US" sz="1500" dirty="0">
                <a:solidFill>
                  <a:schemeClr val="tx1">
                    <a:lumMod val="75000"/>
                    <a:lumOff val="25000"/>
                  </a:schemeClr>
                </a:solidFill>
                <a:latin typeface="Century Gothic"/>
                <a:ea typeface="+mn-lt"/>
                <a:cs typeface="+mn-lt"/>
              </a:rPr>
              <a:t>.</a:t>
            </a:r>
          </a:p>
          <a:p>
            <a:pPr marL="800100" lvl="1" indent="-342900">
              <a:lnSpc>
                <a:spcPct val="100000"/>
              </a:lnSpc>
              <a:spcAft>
                <a:spcPts val="600"/>
              </a:spcAft>
              <a:buFont typeface="Webdings,Sans-Serif" panose="05030102010509060703" pitchFamily="18" charset="2"/>
              <a:buChar char=""/>
            </a:pPr>
            <a:r>
              <a:rPr lang="en-US" sz="1500" dirty="0">
                <a:solidFill>
                  <a:schemeClr val="tx1">
                    <a:lumMod val="75000"/>
                    <a:lumOff val="25000"/>
                  </a:schemeClr>
                </a:solidFill>
                <a:latin typeface="Century Gothic"/>
                <a:ea typeface="+mn-lt"/>
                <a:cs typeface="+mn-lt"/>
              </a:rPr>
              <a:t>On slide </a:t>
            </a:r>
            <a:r>
              <a:rPr lang="en-US" sz="1500" b="1" dirty="0">
                <a:solidFill>
                  <a:schemeClr val="tx1">
                    <a:lumMod val="75000"/>
                    <a:lumOff val="25000"/>
                  </a:schemeClr>
                </a:solidFill>
                <a:latin typeface="Century Gothic"/>
                <a:ea typeface="+mn-lt"/>
                <a:cs typeface="+mn-lt"/>
              </a:rPr>
              <a:t>image credits</a:t>
            </a:r>
            <a:r>
              <a:rPr lang="en-US" sz="1500" dirty="0">
                <a:solidFill>
                  <a:schemeClr val="tx1">
                    <a:lumMod val="75000"/>
                    <a:lumOff val="25000"/>
                  </a:schemeClr>
                </a:solidFill>
                <a:latin typeface="Century Gothic"/>
                <a:ea typeface="+mn-lt"/>
                <a:cs typeface="+mn-lt"/>
              </a:rPr>
              <a:t> = 11–12pts; preferably use consistent placement on all slides (bottom corner).</a:t>
            </a:r>
            <a:endParaRPr lang="en-US" sz="1500" dirty="0">
              <a:solidFill>
                <a:schemeClr val="tx1">
                  <a:lumMod val="75000"/>
                  <a:lumOff val="25000"/>
                </a:schemeClr>
              </a:solidFill>
              <a:latin typeface="Century Gothic"/>
            </a:endParaRPr>
          </a:p>
          <a:p>
            <a:pPr marL="342900" indent="-342900">
              <a:lnSpc>
                <a:spcPct val="100000"/>
              </a:lnSpc>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Try to use a </a:t>
            </a:r>
            <a:r>
              <a:rPr lang="en-US" sz="2000" b="1" dirty="0">
                <a:solidFill>
                  <a:schemeClr val="tx1">
                    <a:lumMod val="75000"/>
                    <a:lumOff val="25000"/>
                  </a:schemeClr>
                </a:solidFill>
                <a:latin typeface="Century Gothic" panose="020F0302020204030204"/>
              </a:rPr>
              <a:t>consistent font size</a:t>
            </a:r>
            <a:r>
              <a:rPr lang="en-US" sz="2000"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The standard DEVELOP bullet style is </a:t>
            </a:r>
            <a:r>
              <a:rPr lang="en-US" sz="2000" b="1" dirty="0">
                <a:solidFill>
                  <a:schemeClr val="tx1">
                    <a:lumMod val="75000"/>
                    <a:lumOff val="25000"/>
                  </a:schemeClr>
                </a:solidFill>
                <a:latin typeface="Century Gothic" panose="020F0302020204030204"/>
              </a:rPr>
              <a:t>symbol #52 </a:t>
            </a:r>
            <a:r>
              <a:rPr lang="en-US" sz="2000" dirty="0">
                <a:solidFill>
                  <a:schemeClr val="tx1">
                    <a:lumMod val="75000"/>
                    <a:lumOff val="25000"/>
                  </a:schemeClr>
                </a:solidFill>
                <a:latin typeface="Century Gothic" panose="020F0302020204030204"/>
              </a:rPr>
              <a:t>in the </a:t>
            </a:r>
            <a:r>
              <a:rPr lang="en-US" sz="2000" b="1" dirty="0">
                <a:solidFill>
                  <a:schemeClr val="tx1">
                    <a:lumMod val="75000"/>
                    <a:lumOff val="25000"/>
                  </a:schemeClr>
                </a:solidFill>
                <a:latin typeface="Century Gothic" panose="020F0302020204030204"/>
              </a:rPr>
              <a:t>Webdings</a:t>
            </a:r>
            <a:r>
              <a:rPr lang="en-US" sz="2000"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236F99"/>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236F99"/>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236F99"/>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236F99"/>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236F99"/>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236F99"/>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236F99"/>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36F99"/>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236F99"/>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02FEFF-924A-4350-94C5-6B3AB84BCC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BBE941A-5EF4-437F-97EF-AB822166B493}">
  <ds:schemaRefs>
    <ds:schemaRef ds:uri="21e6a8e8-1dff-48a6-ab9b-8d556c6946c0"/>
    <ds:schemaRef ds:uri="http://purl.org/dc/dcmitype/"/>
    <ds:schemaRef ds:uri="http://www.w3.org/XML/1998/namespace"/>
    <ds:schemaRef ds:uri="http://purl.org/dc/elements/1.1/"/>
    <ds:schemaRef ds:uri="http://schemas.openxmlformats.org/package/2006/metadata/core-properties"/>
    <ds:schemaRef ds:uri="http://schemas.microsoft.com/office/2006/documentManagement/types"/>
    <ds:schemaRef ds:uri="7df78d0b-135a-4de7-9166-7c181cd87fb4"/>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166A4D79-A2EF-49C1-AF79-CCEBDA33FCF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4276</TotalTime>
  <Words>1635</Words>
  <Application>Microsoft Office PowerPoint</Application>
  <PresentationFormat>Widescreen</PresentationFormat>
  <Paragraphs>180</Paragraphs>
  <Slides>12</Slides>
  <Notes>7</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215</cp:revision>
  <dcterms:created xsi:type="dcterms:W3CDTF">2019-11-12T17:46:59Z</dcterms:created>
  <dcterms:modified xsi:type="dcterms:W3CDTF">2022-09-09T20:08:01Z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198100.000000000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