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Webdings" panose="05030102010509060703" pitchFamily="18" charset="2"/>
      <p:regular r:id="rId8"/>
    </p:embeddedFont>
    <p:embeddedFont>
      <p:font typeface="Garamond" panose="02020404030301010803" pitchFamily="18" charset="0"/>
      <p:regular r:id="rId9"/>
      <p:bold r:id="rId10"/>
      <p: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4" clrIdx="0"/>
  <p:cmAuthor id="1" name="Madison Murphy" initials="MM" lastIdx="27" clrIdx="1">
    <p:extLst>
      <p:ext uri="{19B8F6BF-5375-455C-9EA6-DF929625EA0E}">
        <p15:presenceInfo xmlns:p15="http://schemas.microsoft.com/office/powerpoint/2012/main" userId="Madison Murphy" providerId="None"/>
      </p:ext>
    </p:extLst>
  </p:cmAuthor>
  <p:cmAuthor id="2" name="Frier, Patrick (LARC-E3)[SSAI DEVELOP]" initials="FP(D" lastIdx="6" clrIdx="2">
    <p:extLst>
      <p:ext uri="{19B8F6BF-5375-455C-9EA6-DF929625EA0E}">
        <p15:presenceInfo xmlns:p15="http://schemas.microsoft.com/office/powerpoint/2012/main" userId="S-1-5-21-330711430-3775241029-4075259233-821484" providerId="AD"/>
      </p:ext>
    </p:extLst>
  </p:cmAuthor>
  <p:cmAuthor id="3" name="Acdan, Juanito J. (ARC-SGE)[SSAI DEVELOP]" initials="AJJ(D" lastIdx="16" clrIdx="3">
    <p:extLst>
      <p:ext uri="{19B8F6BF-5375-455C-9EA6-DF929625EA0E}">
        <p15:presenceInfo xmlns:p15="http://schemas.microsoft.com/office/powerpoint/2012/main" userId="S-1-5-21-330711430-3775241029-4075259233-8232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3"/>
    <a:srgbClr val="006ABD"/>
    <a:srgbClr val="C00000"/>
    <a:srgbClr val="FF0606"/>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96" autoAdjust="0"/>
    <p:restoredTop sz="94368" autoAdjust="0"/>
  </p:normalViewPr>
  <p:slideViewPr>
    <p:cSldViewPr snapToGrid="0">
      <p:cViewPr>
        <p:scale>
          <a:sx n="28" d="100"/>
          <a:sy n="28" d="100"/>
        </p:scale>
        <p:origin x="2316" y="-15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 Error</a:t>
            </a:r>
            <a:r>
              <a:rPr lang="en-US" baseline="0" dirty="0">
                <a:solidFill>
                  <a:schemeClr val="tx1">
                    <a:lumMod val="75000"/>
                    <a:lumOff val="25000"/>
                  </a:schemeClr>
                </a:solidFill>
                <a:latin typeface="Century Gothic" panose="020B0502020202020204" pitchFamily="34" charset="0"/>
              </a:rPr>
              <a:t> of Observed vs. Modeled Flow</a:t>
            </a:r>
            <a:r>
              <a:rPr lang="en-US" dirty="0">
                <a:solidFill>
                  <a:schemeClr val="tx1">
                    <a:lumMod val="75000"/>
                    <a:lumOff val="25000"/>
                  </a:schemeClr>
                </a:solidFill>
                <a:latin typeface="Century Gothic" panose="020B0502020202020204" pitchFamily="34" charset="0"/>
              </a:rPr>
              <a:t> (</a:t>
            </a:r>
            <a:r>
              <a:rPr lang="en-US" dirty="0" err="1">
                <a:solidFill>
                  <a:schemeClr val="tx1">
                    <a:lumMod val="75000"/>
                    <a:lumOff val="25000"/>
                  </a:schemeClr>
                </a:solidFill>
                <a:latin typeface="Century Gothic" panose="020B0502020202020204" pitchFamily="34" charset="0"/>
              </a:rPr>
              <a:t>cfs</a:t>
            </a:r>
            <a:r>
              <a:rPr lang="en-US" dirty="0">
                <a:solidFill>
                  <a:schemeClr val="tx1">
                    <a:lumMod val="75000"/>
                    <a:lumOff val="25000"/>
                  </a:schemeClr>
                </a:solidFill>
                <a:latin typeface="Century Gothic" panose="020B0502020202020204" pitchFamily="34" charset="0"/>
              </a:rPr>
              <a:t>) at Fish River Gauge Station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Reach9Monthly!$C$41:$T$41</c:f>
              <c:strCache>
                <c:ptCount val="18"/>
                <c:pt idx="0">
                  <c:v>Jan2017</c:v>
                </c:pt>
                <c:pt idx="1">
                  <c:v>Feb</c:v>
                </c:pt>
                <c:pt idx="2">
                  <c:v>Mar</c:v>
                </c:pt>
                <c:pt idx="3">
                  <c:v>Apr</c:v>
                </c:pt>
                <c:pt idx="4">
                  <c:v>May</c:v>
                </c:pt>
                <c:pt idx="5">
                  <c:v>Jun</c:v>
                </c:pt>
                <c:pt idx="6">
                  <c:v>Jul</c:v>
                </c:pt>
                <c:pt idx="7">
                  <c:v>Aug</c:v>
                </c:pt>
                <c:pt idx="8">
                  <c:v>Sep</c:v>
                </c:pt>
                <c:pt idx="9">
                  <c:v>Oct</c:v>
                </c:pt>
                <c:pt idx="10">
                  <c:v>Nov</c:v>
                </c:pt>
                <c:pt idx="11">
                  <c:v>Dec</c:v>
                </c:pt>
                <c:pt idx="12">
                  <c:v>Jan2018</c:v>
                </c:pt>
                <c:pt idx="13">
                  <c:v>Feb</c:v>
                </c:pt>
                <c:pt idx="14">
                  <c:v>Mar</c:v>
                </c:pt>
                <c:pt idx="15">
                  <c:v>Apr</c:v>
                </c:pt>
                <c:pt idx="16">
                  <c:v>May</c:v>
                </c:pt>
                <c:pt idx="17">
                  <c:v>Jun</c:v>
                </c:pt>
              </c:strCache>
            </c:strRef>
          </c:cat>
          <c:val>
            <c:numRef>
              <c:f>Reach9Monthly!$B$44</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0-1F52-4204-97CE-401067F6E629}"/>
            </c:ext>
          </c:extLst>
        </c:ser>
        <c:ser>
          <c:idx val="1"/>
          <c:order val="1"/>
          <c:spPr>
            <a:solidFill>
              <a:srgbClr val="379CC3"/>
            </a:solidFill>
            <a:ln>
              <a:noFill/>
            </a:ln>
            <a:effectLst/>
          </c:spPr>
          <c:invertIfNegative val="0"/>
          <c:cat>
            <c:strRef>
              <c:f>Reach9Monthly!$C$41:$T$41</c:f>
              <c:strCache>
                <c:ptCount val="18"/>
                <c:pt idx="0">
                  <c:v>Jan2017</c:v>
                </c:pt>
                <c:pt idx="1">
                  <c:v>Feb</c:v>
                </c:pt>
                <c:pt idx="2">
                  <c:v>Mar</c:v>
                </c:pt>
                <c:pt idx="3">
                  <c:v>Apr</c:v>
                </c:pt>
                <c:pt idx="4">
                  <c:v>May</c:v>
                </c:pt>
                <c:pt idx="5">
                  <c:v>Jun</c:v>
                </c:pt>
                <c:pt idx="6">
                  <c:v>Jul</c:v>
                </c:pt>
                <c:pt idx="7">
                  <c:v>Aug</c:v>
                </c:pt>
                <c:pt idx="8">
                  <c:v>Sep</c:v>
                </c:pt>
                <c:pt idx="9">
                  <c:v>Oct</c:v>
                </c:pt>
                <c:pt idx="10">
                  <c:v>Nov</c:v>
                </c:pt>
                <c:pt idx="11">
                  <c:v>Dec</c:v>
                </c:pt>
                <c:pt idx="12">
                  <c:v>Jan2018</c:v>
                </c:pt>
                <c:pt idx="13">
                  <c:v>Feb</c:v>
                </c:pt>
                <c:pt idx="14">
                  <c:v>Mar</c:v>
                </c:pt>
                <c:pt idx="15">
                  <c:v>Apr</c:v>
                </c:pt>
                <c:pt idx="16">
                  <c:v>May</c:v>
                </c:pt>
                <c:pt idx="17">
                  <c:v>Jun</c:v>
                </c:pt>
              </c:strCache>
            </c:strRef>
          </c:cat>
          <c:val>
            <c:numRef>
              <c:f>Reach9Monthly!$C$44:$T$44</c:f>
              <c:numCache>
                <c:formatCode>General</c:formatCode>
                <c:ptCount val="18"/>
                <c:pt idx="0">
                  <c:v>-2.1078266418835123</c:v>
                </c:pt>
                <c:pt idx="1">
                  <c:v>93.79161243781094</c:v>
                </c:pt>
                <c:pt idx="2">
                  <c:v>37.086599156118147</c:v>
                </c:pt>
                <c:pt idx="3">
                  <c:v>34.88058061088978</c:v>
                </c:pt>
                <c:pt idx="4">
                  <c:v>39.073097966401434</c:v>
                </c:pt>
                <c:pt idx="5">
                  <c:v>5.31844586614175</c:v>
                </c:pt>
                <c:pt idx="6">
                  <c:v>74.734547444551609</c:v>
                </c:pt>
                <c:pt idx="7">
                  <c:v>43.773236663124365</c:v>
                </c:pt>
                <c:pt idx="8">
                  <c:v>36.204874044444473</c:v>
                </c:pt>
                <c:pt idx="9">
                  <c:v>-43.656351808295391</c:v>
                </c:pt>
                <c:pt idx="10">
                  <c:v>-15.480527699212987</c:v>
                </c:pt>
                <c:pt idx="11">
                  <c:v>-52.058511733049464</c:v>
                </c:pt>
                <c:pt idx="12">
                  <c:v>-28.185046088222443</c:v>
                </c:pt>
                <c:pt idx="13">
                  <c:v>-23.778195347771273</c:v>
                </c:pt>
                <c:pt idx="14">
                  <c:v>-3.99262732793522</c:v>
                </c:pt>
                <c:pt idx="15">
                  <c:v>1.4700141914913609</c:v>
                </c:pt>
                <c:pt idx="16">
                  <c:v>0.29723878693169581</c:v>
                </c:pt>
                <c:pt idx="17">
                  <c:v>37.703581981803822</c:v>
                </c:pt>
              </c:numCache>
            </c:numRef>
          </c:val>
          <c:extLst xmlns:c16r2="http://schemas.microsoft.com/office/drawing/2015/06/chart">
            <c:ext xmlns:c16="http://schemas.microsoft.com/office/drawing/2014/chart" uri="{C3380CC4-5D6E-409C-BE32-E72D297353CC}">
              <c16:uniqueId val="{00000001-1F52-4204-97CE-401067F6E629}"/>
            </c:ext>
          </c:extLst>
        </c:ser>
        <c:ser>
          <c:idx val="2"/>
          <c:order val="2"/>
          <c:spPr>
            <a:solidFill>
              <a:schemeClr val="accent3"/>
            </a:solidFill>
            <a:ln>
              <a:noFill/>
            </a:ln>
            <a:effectLst/>
          </c:spPr>
          <c:invertIfNegative val="0"/>
          <c:cat>
            <c:strRef>
              <c:f>Reach9Monthly!$C$41:$T$41</c:f>
              <c:strCache>
                <c:ptCount val="18"/>
                <c:pt idx="0">
                  <c:v>Jan2017</c:v>
                </c:pt>
                <c:pt idx="1">
                  <c:v>Feb</c:v>
                </c:pt>
                <c:pt idx="2">
                  <c:v>Mar</c:v>
                </c:pt>
                <c:pt idx="3">
                  <c:v>Apr</c:v>
                </c:pt>
                <c:pt idx="4">
                  <c:v>May</c:v>
                </c:pt>
                <c:pt idx="5">
                  <c:v>Jun</c:v>
                </c:pt>
                <c:pt idx="6">
                  <c:v>Jul</c:v>
                </c:pt>
                <c:pt idx="7">
                  <c:v>Aug</c:v>
                </c:pt>
                <c:pt idx="8">
                  <c:v>Sep</c:v>
                </c:pt>
                <c:pt idx="9">
                  <c:v>Oct</c:v>
                </c:pt>
                <c:pt idx="10">
                  <c:v>Nov</c:v>
                </c:pt>
                <c:pt idx="11">
                  <c:v>Dec</c:v>
                </c:pt>
                <c:pt idx="12">
                  <c:v>Jan2018</c:v>
                </c:pt>
                <c:pt idx="13">
                  <c:v>Feb</c:v>
                </c:pt>
                <c:pt idx="14">
                  <c:v>Mar</c:v>
                </c:pt>
                <c:pt idx="15">
                  <c:v>Apr</c:v>
                </c:pt>
                <c:pt idx="16">
                  <c:v>May</c:v>
                </c:pt>
                <c:pt idx="17">
                  <c:v>Jun</c:v>
                </c:pt>
              </c:strCache>
            </c:strRef>
          </c:cat>
          <c:val>
            <c:numRef>
              <c:f>Reach9Monthly!$B$41:$T$41</c:f>
              <c:numCache>
                <c:formatCode>@</c:formatCode>
                <c:ptCount val="1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numCache>
            </c:numRef>
          </c:val>
          <c:extLst xmlns:c16r2="http://schemas.microsoft.com/office/drawing/2015/06/chart">
            <c:ext xmlns:c16="http://schemas.microsoft.com/office/drawing/2014/chart" uri="{C3380CC4-5D6E-409C-BE32-E72D297353CC}">
              <c16:uniqueId val="{00000002-1F52-4204-97CE-401067F6E629}"/>
            </c:ext>
          </c:extLst>
        </c:ser>
        <c:dLbls>
          <c:showLegendKey val="0"/>
          <c:showVal val="0"/>
          <c:showCatName val="0"/>
          <c:showSerName val="0"/>
          <c:showPercent val="0"/>
          <c:showBubbleSize val="0"/>
        </c:dLbls>
        <c:gapWidth val="150"/>
        <c:axId val="465993896"/>
        <c:axId val="465995856"/>
      </c:barChart>
      <c:catAx>
        <c:axId val="465993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chemeClr val="tx1">
                        <a:lumMod val="75000"/>
                        <a:lumOff val="25000"/>
                      </a:schemeClr>
                    </a:solidFill>
                  </a:rPr>
                  <a:t>Month</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5995856"/>
        <c:crosses val="autoZero"/>
        <c:auto val="1"/>
        <c:lblAlgn val="ctr"/>
        <c:lblOffset val="100"/>
        <c:noMultiLvlLbl val="0"/>
      </c:catAx>
      <c:valAx>
        <c:axId val="465995856"/>
        <c:scaling>
          <c:orientation val="minMax"/>
          <c:max val="10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chemeClr val="tx1">
                        <a:lumMod val="75000"/>
                        <a:lumOff val="25000"/>
                      </a:schemeClr>
                    </a:solidFill>
                  </a:rPr>
                  <a:t>% Error</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59938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lumMod val="75000"/>
          <a:lumOff val="25000"/>
        </a:schemeClr>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300" dirty="0">
                <a:solidFill>
                  <a:schemeClr val="tx1">
                    <a:lumMod val="75000"/>
                    <a:lumOff val="25000"/>
                  </a:schemeClr>
                </a:solidFill>
              </a:rPr>
              <a:t>Average Monthly Flow (</a:t>
            </a:r>
            <a:r>
              <a:rPr lang="en-US" sz="1300" dirty="0" err="1">
                <a:solidFill>
                  <a:schemeClr val="tx1">
                    <a:lumMod val="75000"/>
                    <a:lumOff val="25000"/>
                  </a:schemeClr>
                </a:solidFill>
              </a:rPr>
              <a:t>cfs</a:t>
            </a:r>
            <a:r>
              <a:rPr lang="en-US" sz="1300" dirty="0">
                <a:solidFill>
                  <a:schemeClr val="tx1">
                    <a:lumMod val="75000"/>
                    <a:lumOff val="25000"/>
                  </a:schemeClr>
                </a:solidFill>
              </a:rPr>
              <a:t>) Observed vs. Modeled</a:t>
            </a:r>
            <a:r>
              <a:rPr lang="en-US" sz="1300" baseline="0" dirty="0">
                <a:solidFill>
                  <a:schemeClr val="tx1">
                    <a:lumMod val="75000"/>
                    <a:lumOff val="25000"/>
                  </a:schemeClr>
                </a:solidFill>
              </a:rPr>
              <a:t> at Fish River Gauge Station</a:t>
            </a:r>
            <a:endParaRPr lang="en-US" sz="1300" dirty="0">
              <a:solidFill>
                <a:schemeClr val="tx1">
                  <a:lumMod val="75000"/>
                  <a:lumOff val="2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Reach9Monthly!$B$42</c:f>
              <c:strCache>
                <c:ptCount val="1"/>
                <c:pt idx="0">
                  <c:v>SWAT</c:v>
                </c:pt>
              </c:strCache>
            </c:strRef>
          </c:tx>
          <c:spPr>
            <a:ln w="28575" cap="rnd">
              <a:solidFill>
                <a:srgbClr val="379CC3"/>
              </a:solidFill>
              <a:round/>
            </a:ln>
            <a:effectLst/>
          </c:spPr>
          <c:marker>
            <c:symbol val="circle"/>
            <c:size val="5"/>
            <c:spPr>
              <a:solidFill>
                <a:srgbClr val="379CC3"/>
              </a:solidFill>
              <a:ln w="9525">
                <a:solidFill>
                  <a:srgbClr val="379CC3"/>
                </a:solidFill>
              </a:ln>
              <a:effectLst/>
            </c:spPr>
          </c:marker>
          <c:cat>
            <c:strRef>
              <c:f>Reach9Monthly!$C$41:$T$41</c:f>
              <c:strCache>
                <c:ptCount val="18"/>
                <c:pt idx="0">
                  <c:v>Jan2017</c:v>
                </c:pt>
                <c:pt idx="1">
                  <c:v>Feb</c:v>
                </c:pt>
                <c:pt idx="2">
                  <c:v>Mar</c:v>
                </c:pt>
                <c:pt idx="3">
                  <c:v>Apr</c:v>
                </c:pt>
                <c:pt idx="4">
                  <c:v>May</c:v>
                </c:pt>
                <c:pt idx="5">
                  <c:v>Jun</c:v>
                </c:pt>
                <c:pt idx="6">
                  <c:v>Jul</c:v>
                </c:pt>
                <c:pt idx="7">
                  <c:v>Aug</c:v>
                </c:pt>
                <c:pt idx="8">
                  <c:v>Sep</c:v>
                </c:pt>
                <c:pt idx="9">
                  <c:v>Oct</c:v>
                </c:pt>
                <c:pt idx="10">
                  <c:v>Nov</c:v>
                </c:pt>
                <c:pt idx="11">
                  <c:v>Dec</c:v>
                </c:pt>
                <c:pt idx="12">
                  <c:v>Jan2018</c:v>
                </c:pt>
                <c:pt idx="13">
                  <c:v>Feb</c:v>
                </c:pt>
                <c:pt idx="14">
                  <c:v>Mar</c:v>
                </c:pt>
                <c:pt idx="15">
                  <c:v>Apr</c:v>
                </c:pt>
                <c:pt idx="16">
                  <c:v>May</c:v>
                </c:pt>
                <c:pt idx="17">
                  <c:v>Jun</c:v>
                </c:pt>
              </c:strCache>
            </c:strRef>
          </c:cat>
          <c:val>
            <c:numRef>
              <c:f>Reach9Monthly!$C$42:$T$42</c:f>
              <c:numCache>
                <c:formatCode>0.00</c:formatCode>
                <c:ptCount val="18"/>
                <c:pt idx="0">
                  <c:v>236.99695170000001</c:v>
                </c:pt>
                <c:pt idx="1">
                  <c:v>155.80845640000001</c:v>
                </c:pt>
                <c:pt idx="2">
                  <c:v>97.468571999999995</c:v>
                </c:pt>
                <c:pt idx="3">
                  <c:v>101.5650772</c:v>
                </c:pt>
                <c:pt idx="4">
                  <c:v>157.29167380000001</c:v>
                </c:pt>
                <c:pt idx="5">
                  <c:v>267.50885250000005</c:v>
                </c:pt>
                <c:pt idx="6">
                  <c:v>181.19972570000002</c:v>
                </c:pt>
                <c:pt idx="7">
                  <c:v>270.58123140000004</c:v>
                </c:pt>
                <c:pt idx="8">
                  <c:v>153.23048330000003</c:v>
                </c:pt>
                <c:pt idx="9">
                  <c:v>215.59624350000001</c:v>
                </c:pt>
                <c:pt idx="10">
                  <c:v>91.641646500000007</c:v>
                </c:pt>
                <c:pt idx="11">
                  <c:v>52.301070700000004</c:v>
                </c:pt>
                <c:pt idx="12">
                  <c:v>79.56401910000001</c:v>
                </c:pt>
                <c:pt idx="13">
                  <c:v>166.29692230000001</c:v>
                </c:pt>
                <c:pt idx="14">
                  <c:v>94.8552842</c:v>
                </c:pt>
                <c:pt idx="15">
                  <c:v>108.20424080000001</c:v>
                </c:pt>
                <c:pt idx="16">
                  <c:v>89.028358699999998</c:v>
                </c:pt>
                <c:pt idx="17">
                  <c:v>139.24586210000001</c:v>
                </c:pt>
              </c:numCache>
            </c:numRef>
          </c:val>
          <c:smooth val="0"/>
          <c:extLst xmlns:c16r2="http://schemas.microsoft.com/office/drawing/2015/06/chart">
            <c:ext xmlns:c16="http://schemas.microsoft.com/office/drawing/2014/chart" uri="{C3380CC4-5D6E-409C-BE32-E72D297353CC}">
              <c16:uniqueId val="{00000000-619F-495C-96E2-3CE7859737DF}"/>
            </c:ext>
          </c:extLst>
        </c:ser>
        <c:ser>
          <c:idx val="2"/>
          <c:order val="1"/>
          <c:tx>
            <c:strRef>
              <c:f>Reach9Monthly!$B$43</c:f>
              <c:strCache>
                <c:ptCount val="1"/>
                <c:pt idx="0">
                  <c:v>USGS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Reach9Monthly!$C$41:$T$41</c:f>
              <c:strCache>
                <c:ptCount val="18"/>
                <c:pt idx="0">
                  <c:v>Jan2017</c:v>
                </c:pt>
                <c:pt idx="1">
                  <c:v>Feb</c:v>
                </c:pt>
                <c:pt idx="2">
                  <c:v>Mar</c:v>
                </c:pt>
                <c:pt idx="3">
                  <c:v>Apr</c:v>
                </c:pt>
                <c:pt idx="4">
                  <c:v>May</c:v>
                </c:pt>
                <c:pt idx="5">
                  <c:v>Jun</c:v>
                </c:pt>
                <c:pt idx="6">
                  <c:v>Jul</c:v>
                </c:pt>
                <c:pt idx="7">
                  <c:v>Aug</c:v>
                </c:pt>
                <c:pt idx="8">
                  <c:v>Sep</c:v>
                </c:pt>
                <c:pt idx="9">
                  <c:v>Oct</c:v>
                </c:pt>
                <c:pt idx="10">
                  <c:v>Nov</c:v>
                </c:pt>
                <c:pt idx="11">
                  <c:v>Dec</c:v>
                </c:pt>
                <c:pt idx="12">
                  <c:v>Jan2018</c:v>
                </c:pt>
                <c:pt idx="13">
                  <c:v>Feb</c:v>
                </c:pt>
                <c:pt idx="14">
                  <c:v>Mar</c:v>
                </c:pt>
                <c:pt idx="15">
                  <c:v>Apr</c:v>
                </c:pt>
                <c:pt idx="16">
                  <c:v>May</c:v>
                </c:pt>
                <c:pt idx="17">
                  <c:v>Jun</c:v>
                </c:pt>
              </c:strCache>
            </c:strRef>
          </c:cat>
          <c:val>
            <c:numRef>
              <c:f>Reach9Monthly!$C$43:$T$43</c:f>
              <c:numCache>
                <c:formatCode>General</c:formatCode>
                <c:ptCount val="18"/>
                <c:pt idx="0">
                  <c:v>242.1</c:v>
                </c:pt>
                <c:pt idx="1">
                  <c:v>80.400000000000006</c:v>
                </c:pt>
                <c:pt idx="2">
                  <c:v>71.099999999999994</c:v>
                </c:pt>
                <c:pt idx="3">
                  <c:v>75.3</c:v>
                </c:pt>
                <c:pt idx="4">
                  <c:v>113.1</c:v>
                </c:pt>
                <c:pt idx="5">
                  <c:v>254</c:v>
                </c:pt>
                <c:pt idx="6">
                  <c:v>103.7</c:v>
                </c:pt>
                <c:pt idx="7">
                  <c:v>188.2</c:v>
                </c:pt>
                <c:pt idx="8">
                  <c:v>112.5</c:v>
                </c:pt>
                <c:pt idx="9" formatCode="0.00">
                  <c:v>382.64516129032256</c:v>
                </c:pt>
                <c:pt idx="10" formatCode="0.00">
                  <c:v>108.42666666666668</c:v>
                </c:pt>
                <c:pt idx="11" formatCode="0.00">
                  <c:v>109.09354838709676</c:v>
                </c:pt>
                <c:pt idx="12" formatCode="0.00">
                  <c:v>110.79032258064517</c:v>
                </c:pt>
                <c:pt idx="13" formatCode="0.00">
                  <c:v>218.17499999999998</c:v>
                </c:pt>
                <c:pt idx="14" formatCode="0.00">
                  <c:v>98.8</c:v>
                </c:pt>
                <c:pt idx="15" formatCode="0.00">
                  <c:v>106.63666666666667</c:v>
                </c:pt>
                <c:pt idx="16" formatCode="0.00">
                  <c:v>88.764516129032273</c:v>
                </c:pt>
                <c:pt idx="17" formatCode="0.00">
                  <c:v>101.11999999999999</c:v>
                </c:pt>
              </c:numCache>
            </c:numRef>
          </c:val>
          <c:smooth val="0"/>
          <c:extLst xmlns:c16r2="http://schemas.microsoft.com/office/drawing/2015/06/chart">
            <c:ext xmlns:c16="http://schemas.microsoft.com/office/drawing/2014/chart" uri="{C3380CC4-5D6E-409C-BE32-E72D297353CC}">
              <c16:uniqueId val="{00000001-619F-495C-96E2-3CE7859737DF}"/>
            </c:ext>
          </c:extLst>
        </c:ser>
        <c:dLbls>
          <c:showLegendKey val="0"/>
          <c:showVal val="0"/>
          <c:showCatName val="0"/>
          <c:showSerName val="0"/>
          <c:showPercent val="0"/>
          <c:showBubbleSize val="0"/>
        </c:dLbls>
        <c:marker val="1"/>
        <c:smooth val="0"/>
        <c:axId val="465994288"/>
        <c:axId val="465991936"/>
      </c:lineChart>
      <c:catAx>
        <c:axId val="46599428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solidFill>
                      <a:schemeClr val="tx1">
                        <a:lumMod val="75000"/>
                        <a:lumOff val="25000"/>
                      </a:schemeClr>
                    </a:solidFill>
                  </a:rPr>
                  <a:t>Month</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5991936"/>
        <c:crosses val="autoZero"/>
        <c:auto val="1"/>
        <c:lblAlgn val="ctr"/>
        <c:lblOffset val="100"/>
        <c:noMultiLvlLbl val="1"/>
      </c:catAx>
      <c:valAx>
        <c:axId val="465991936"/>
        <c:scaling>
          <c:orientation val="minMax"/>
          <c:max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100" dirty="0">
                    <a:solidFill>
                      <a:schemeClr val="tx1">
                        <a:lumMod val="75000"/>
                        <a:lumOff val="25000"/>
                      </a:schemeClr>
                    </a:solidFill>
                    <a:latin typeface="Century Gothic" panose="020B0502020202020204" pitchFamily="34" charset="0"/>
                  </a:rPr>
                  <a:t>Water</a:t>
                </a:r>
                <a:r>
                  <a:rPr lang="en-US" sz="1100" baseline="0" dirty="0">
                    <a:solidFill>
                      <a:schemeClr val="tx1">
                        <a:lumMod val="75000"/>
                        <a:lumOff val="25000"/>
                      </a:schemeClr>
                    </a:solidFill>
                    <a:latin typeface="Century Gothic" panose="020B0502020202020204" pitchFamily="34" charset="0"/>
                  </a:rPr>
                  <a:t> Flow </a:t>
                </a:r>
                <a:r>
                  <a:rPr lang="en-US" sz="1100" dirty="0">
                    <a:solidFill>
                      <a:schemeClr val="tx1">
                        <a:lumMod val="75000"/>
                        <a:lumOff val="25000"/>
                      </a:schemeClr>
                    </a:solidFill>
                    <a:latin typeface="Century Gothic" panose="020B0502020202020204" pitchFamily="34" charset="0"/>
                  </a:rPr>
                  <a:t>(</a:t>
                </a:r>
                <a:r>
                  <a:rPr lang="en-US" sz="1100" dirty="0" err="1">
                    <a:solidFill>
                      <a:schemeClr val="tx1">
                        <a:lumMod val="75000"/>
                        <a:lumOff val="25000"/>
                      </a:schemeClr>
                    </a:solidFill>
                    <a:latin typeface="Century Gothic" panose="020B0502020202020204" pitchFamily="34" charset="0"/>
                  </a:rPr>
                  <a:t>cfs</a:t>
                </a:r>
                <a:r>
                  <a:rPr lang="en-US" sz="1100" dirty="0">
                    <a:solidFill>
                      <a:schemeClr val="tx1">
                        <a:lumMod val="75000"/>
                        <a:lumOff val="25000"/>
                      </a:schemeClr>
                    </a:solidFill>
                    <a:latin typeface="Century Gothic" panose="020B0502020202020204" pitchFamily="34" charset="0"/>
                  </a:rPr>
                  <a:t>)</a:t>
                </a:r>
              </a:p>
            </c:rich>
          </c:tx>
          <c:layout>
            <c:manualLayout>
              <c:xMode val="edge"/>
              <c:yMode val="edge"/>
              <c:x val="1.5190972222222222E-2"/>
              <c:y val="0.365323302610429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6599428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lumMod val="75000"/>
          <a:lumOff val="25000"/>
        </a:scheme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8BA0E-C5CD-4848-A649-914734BBCEB8}"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98F8CA27-89DC-4F33-8DD5-B64E4D7FAC7B}">
      <dgm:prSet phldrT="[Text]" custT="1"/>
      <dgm:spPr/>
      <dgm:t>
        <a:bodyPr/>
        <a:lstStyle/>
        <a:p>
          <a:r>
            <a:rPr lang="en-US" sz="2600" dirty="0">
              <a:solidFill>
                <a:schemeClr val="bg1"/>
              </a:solidFill>
              <a:latin typeface="Century Gothic" panose="020B0502020202020204" pitchFamily="34" charset="0"/>
            </a:rPr>
            <a:t>NASA EO- Derived SWAT Outputs</a:t>
          </a:r>
        </a:p>
      </dgm:t>
    </dgm:pt>
    <dgm:pt modelId="{CBCBA335-1933-4C69-B4F5-0A3EAC7958E8}" type="parTrans" cxnId="{E4505DB3-18B9-4892-9509-7C26407BED64}">
      <dgm:prSet/>
      <dgm:spPr/>
      <dgm:t>
        <a:bodyPr/>
        <a:lstStyle/>
        <a:p>
          <a:endParaRPr lang="en-US"/>
        </a:p>
      </dgm:t>
    </dgm:pt>
    <dgm:pt modelId="{291C6722-C1A1-43E4-9C7B-20E4AF4104EA}" type="sibTrans" cxnId="{E4505DB3-18B9-4892-9509-7C26407BED64}">
      <dgm:prSet/>
      <dgm:spPr/>
      <dgm:t>
        <a:bodyPr/>
        <a:lstStyle/>
        <a:p>
          <a:endParaRPr lang="en-US"/>
        </a:p>
      </dgm:t>
    </dgm:pt>
    <dgm:pt modelId="{464B2B84-42E1-4B7E-B40B-2EC37BFF6089}">
      <dgm:prSet phldrT="[Text]" custT="1"/>
      <dgm:spPr/>
      <dgm:t>
        <a:bodyPr/>
        <a:lstStyle/>
        <a:p>
          <a:r>
            <a:rPr lang="en-US" sz="2600" dirty="0">
              <a:solidFill>
                <a:schemeClr val="bg1"/>
              </a:solidFill>
              <a:latin typeface="Century Gothic" panose="020B0502020202020204" pitchFamily="34" charset="0"/>
            </a:rPr>
            <a:t>Previous SWAT Outputs</a:t>
          </a:r>
        </a:p>
      </dgm:t>
    </dgm:pt>
    <dgm:pt modelId="{03904916-F342-4C85-8709-FB8141971ACE}" type="parTrans" cxnId="{1FDE7DF3-BEE0-43D5-AEF7-5E58AECABCDA}">
      <dgm:prSet/>
      <dgm:spPr/>
      <dgm:t>
        <a:bodyPr/>
        <a:lstStyle/>
        <a:p>
          <a:endParaRPr lang="en-US"/>
        </a:p>
      </dgm:t>
    </dgm:pt>
    <dgm:pt modelId="{1CCAB71F-D4BF-442D-A0F5-24A337355419}" type="sibTrans" cxnId="{1FDE7DF3-BEE0-43D5-AEF7-5E58AECABCDA}">
      <dgm:prSet/>
      <dgm:spPr/>
      <dgm:t>
        <a:bodyPr/>
        <a:lstStyle/>
        <a:p>
          <a:endParaRPr lang="en-US"/>
        </a:p>
      </dgm:t>
    </dgm:pt>
    <dgm:pt modelId="{3E25E771-5CEE-4BE6-A854-AC7099BB6C89}">
      <dgm:prSet phldrT="[Text]" custT="1"/>
      <dgm:spPr>
        <a:solidFill>
          <a:srgbClr val="379CC3"/>
        </a:solidFill>
      </dgm:spPr>
      <dgm:t>
        <a:bodyPr/>
        <a:lstStyle/>
        <a:p>
          <a:r>
            <a:rPr lang="en-US" sz="2600" dirty="0">
              <a:solidFill>
                <a:schemeClr val="bg1"/>
              </a:solidFill>
              <a:latin typeface="Century Gothic" panose="020B0502020202020204" pitchFamily="34" charset="0"/>
            </a:rPr>
            <a:t>SWAT Model</a:t>
          </a:r>
        </a:p>
      </dgm:t>
    </dgm:pt>
    <dgm:pt modelId="{76A44E09-AE67-4620-8FB8-03B1C0602524}" type="parTrans" cxnId="{D1C8FD27-676C-4E64-97B1-A64CFFEE05DE}">
      <dgm:prSet/>
      <dgm:spPr>
        <a:ln w="50800">
          <a:solidFill>
            <a:srgbClr val="379CC3"/>
          </a:solidFill>
          <a:headEnd type="oval" w="lg" len="lg"/>
          <a:tailEnd type="none" w="lg" len="lg"/>
        </a:ln>
      </dgm:spPr>
      <dgm:t>
        <a:bodyPr/>
        <a:lstStyle/>
        <a:p>
          <a:endParaRPr lang="en-US"/>
        </a:p>
      </dgm:t>
    </dgm:pt>
    <dgm:pt modelId="{675EED6B-375C-41D0-8F23-04FD31825136}" type="sibTrans" cxnId="{D1C8FD27-676C-4E64-97B1-A64CFFEE05DE}">
      <dgm:prSet/>
      <dgm:spPr/>
      <dgm:t>
        <a:bodyPr/>
        <a:lstStyle/>
        <a:p>
          <a:endParaRPr lang="en-US"/>
        </a:p>
      </dgm:t>
    </dgm:pt>
    <dgm:pt modelId="{68311A2C-B78C-47A0-8C7C-A7C2D2D30D77}">
      <dgm:prSet phldrT="[Text]" custT="1"/>
      <dgm:spPr>
        <a:solidFill>
          <a:schemeClr val="accent6"/>
        </a:solidFill>
      </dgm:spPr>
      <dgm:t>
        <a:bodyPr/>
        <a:lstStyle/>
        <a:p>
          <a:r>
            <a:rPr lang="en-US" sz="2600" dirty="0">
              <a:solidFill>
                <a:schemeClr val="bg1"/>
              </a:solidFill>
              <a:latin typeface="Century Gothic" panose="020B0502020202020204" pitchFamily="34" charset="0"/>
            </a:rPr>
            <a:t>Soil Data SSURGO</a:t>
          </a:r>
        </a:p>
      </dgm:t>
    </dgm:pt>
    <dgm:pt modelId="{C824F2FF-4C93-4A04-AF33-A4825E970F48}" type="parTrans" cxnId="{DFFBB42B-C421-4579-9CC3-ADD6FBFFCB13}">
      <dgm:prSet/>
      <dgm:spPr>
        <a:ln w="50800" cap="flat" cmpd="sng">
          <a:solidFill>
            <a:srgbClr val="70AD47"/>
          </a:solidFill>
          <a:headEnd type="oval" w="lg" len="lg"/>
          <a:tailEnd type="none" w="lg" len="lg"/>
        </a:ln>
      </dgm:spPr>
      <dgm:t>
        <a:bodyPr/>
        <a:lstStyle/>
        <a:p>
          <a:endParaRPr lang="en-US"/>
        </a:p>
      </dgm:t>
    </dgm:pt>
    <dgm:pt modelId="{E5B8A5CD-C927-4405-A2FB-A71829501B14}" type="sibTrans" cxnId="{DFFBB42B-C421-4579-9CC3-ADD6FBFFCB13}">
      <dgm:prSet/>
      <dgm:spPr/>
      <dgm:t>
        <a:bodyPr/>
        <a:lstStyle/>
        <a:p>
          <a:endParaRPr lang="en-US"/>
        </a:p>
      </dgm:t>
    </dgm:pt>
    <dgm:pt modelId="{6E119331-2C80-40E5-AE0D-488C9FEAA1C5}">
      <dgm:prSet phldrT="[Text]" custT="1"/>
      <dgm:spPr/>
      <dgm:t>
        <a:bodyPr/>
        <a:lstStyle/>
        <a:p>
          <a:r>
            <a:rPr lang="en-US" sz="2600" dirty="0">
              <a:solidFill>
                <a:schemeClr val="bg1"/>
              </a:solidFill>
              <a:latin typeface="Century Gothic" panose="020B0502020202020204" pitchFamily="34" charset="0"/>
            </a:rPr>
            <a:t>Weather Data</a:t>
          </a:r>
        </a:p>
      </dgm:t>
    </dgm:pt>
    <dgm:pt modelId="{9F3A8F76-406C-4FB4-B8BB-9B50C479D3F1}" type="parTrans" cxnId="{178E1193-04BD-4BBE-A7C7-124C28A7F254}">
      <dgm:prSet/>
      <dgm:spPr>
        <a:ln w="50800" cap="flat" cmpd="sng">
          <a:solidFill>
            <a:srgbClr val="70AD47"/>
          </a:solidFill>
          <a:headEnd type="oval" w="lg" len="lg"/>
          <a:tailEnd type="none" w="lg" len="lg"/>
        </a:ln>
      </dgm:spPr>
      <dgm:t>
        <a:bodyPr/>
        <a:lstStyle/>
        <a:p>
          <a:endParaRPr lang="en-US"/>
        </a:p>
      </dgm:t>
    </dgm:pt>
    <dgm:pt modelId="{9FFCD6EC-8982-4B70-8AE2-93252D210464}" type="sibTrans" cxnId="{178E1193-04BD-4BBE-A7C7-124C28A7F254}">
      <dgm:prSet/>
      <dgm:spPr/>
      <dgm:t>
        <a:bodyPr/>
        <a:lstStyle/>
        <a:p>
          <a:endParaRPr lang="en-US"/>
        </a:p>
      </dgm:t>
    </dgm:pt>
    <dgm:pt modelId="{4A58949D-DC3B-45C5-BD99-97D269D60587}">
      <dgm:prSet phldrT="[Text]" custT="1"/>
      <dgm:spPr/>
      <dgm:t>
        <a:bodyPr/>
        <a:lstStyle/>
        <a:p>
          <a:r>
            <a:rPr lang="en-US" sz="2600" dirty="0">
              <a:solidFill>
                <a:schemeClr val="bg1"/>
              </a:solidFill>
              <a:latin typeface="Century Gothic" panose="020B0502020202020204" pitchFamily="34" charset="0"/>
            </a:rPr>
            <a:t>Precipitation GPM IMERG Data</a:t>
          </a:r>
        </a:p>
      </dgm:t>
    </dgm:pt>
    <dgm:pt modelId="{79DDC650-3F9A-40C6-966F-EA1693E36B73}" type="parTrans" cxnId="{42B3B7C5-06A6-4735-AA5A-ED36AD70EC97}">
      <dgm:prSet/>
      <dgm:spPr>
        <a:ln w="50800" cap="flat" cmpd="sng">
          <a:solidFill>
            <a:srgbClr val="70AD47"/>
          </a:solidFill>
          <a:headEnd type="oval" w="lg" len="lg"/>
          <a:tailEnd type="none" w="lg" len="lg"/>
        </a:ln>
      </dgm:spPr>
      <dgm:t>
        <a:bodyPr/>
        <a:lstStyle/>
        <a:p>
          <a:endParaRPr lang="en-US"/>
        </a:p>
      </dgm:t>
    </dgm:pt>
    <dgm:pt modelId="{973EC856-9971-48AB-8299-F8AA31FD70C1}" type="sibTrans" cxnId="{42B3B7C5-06A6-4735-AA5A-ED36AD70EC97}">
      <dgm:prSet/>
      <dgm:spPr/>
      <dgm:t>
        <a:bodyPr/>
        <a:lstStyle/>
        <a:p>
          <a:endParaRPr lang="en-US"/>
        </a:p>
      </dgm:t>
    </dgm:pt>
    <dgm:pt modelId="{7D8BAB60-6523-4F5F-9432-2C5023F9FD7D}">
      <dgm:prSet phldrT="[Text]" custT="1"/>
      <dgm:spPr>
        <a:solidFill>
          <a:srgbClr val="379CC3"/>
        </a:solidFill>
      </dgm:spPr>
      <dgm:t>
        <a:bodyPr/>
        <a:lstStyle/>
        <a:p>
          <a:r>
            <a:rPr lang="en-US" sz="2600" i="1" dirty="0">
              <a:solidFill>
                <a:schemeClr val="bg1"/>
              </a:solidFill>
              <a:latin typeface="Century Gothic" panose="020B0502020202020204" pitchFamily="34" charset="0"/>
            </a:rPr>
            <a:t>In situ </a:t>
          </a:r>
          <a:r>
            <a:rPr lang="en-US" sz="2600" dirty="0">
              <a:solidFill>
                <a:schemeClr val="bg1"/>
              </a:solidFill>
              <a:latin typeface="Century Gothic" panose="020B0502020202020204" pitchFamily="34" charset="0"/>
            </a:rPr>
            <a:t>Data Validation</a:t>
          </a:r>
        </a:p>
      </dgm:t>
    </dgm:pt>
    <dgm:pt modelId="{A6E59E55-6621-49A4-9057-E2EB5E81F76C}" type="parTrans" cxnId="{31ACDF91-F77F-4B0C-BF55-1B83DA49ED27}">
      <dgm:prSet/>
      <dgm:spPr>
        <a:ln w="50800">
          <a:solidFill>
            <a:srgbClr val="379CC3"/>
          </a:solidFill>
          <a:headEnd type="oval" w="lg" len="lg"/>
          <a:tailEnd type="none" w="lg" len="lg"/>
        </a:ln>
      </dgm:spPr>
      <dgm:t>
        <a:bodyPr/>
        <a:lstStyle/>
        <a:p>
          <a:endParaRPr lang="en-US"/>
        </a:p>
      </dgm:t>
    </dgm:pt>
    <dgm:pt modelId="{DCD8DABA-C874-4195-B753-193F76A80DD9}" type="sibTrans" cxnId="{31ACDF91-F77F-4B0C-BF55-1B83DA49ED27}">
      <dgm:prSet/>
      <dgm:spPr/>
      <dgm:t>
        <a:bodyPr/>
        <a:lstStyle/>
        <a:p>
          <a:endParaRPr lang="en-US"/>
        </a:p>
      </dgm:t>
    </dgm:pt>
    <dgm:pt modelId="{E8530495-2B23-490A-9FE6-320A28129E5D}">
      <dgm:prSet phldrT="[Text]" custT="1"/>
      <dgm:spPr>
        <a:solidFill>
          <a:srgbClr val="379CC3"/>
        </a:solidFill>
      </dgm:spPr>
      <dgm:t>
        <a:bodyPr/>
        <a:lstStyle/>
        <a:p>
          <a:r>
            <a:rPr lang="en-US" sz="2600" dirty="0">
              <a:solidFill>
                <a:schemeClr val="bg1"/>
              </a:solidFill>
              <a:latin typeface="Century Gothic" panose="020B0502020202020204" pitchFamily="34" charset="0"/>
            </a:rPr>
            <a:t>SWAT Model</a:t>
          </a:r>
        </a:p>
      </dgm:t>
    </dgm:pt>
    <dgm:pt modelId="{A60759F2-E343-46A3-B2CA-90ED2609AE11}" type="parTrans" cxnId="{A34CB26F-0C5A-41CC-B193-3874E53A2041}">
      <dgm:prSet/>
      <dgm:spPr>
        <a:ln w="50800">
          <a:solidFill>
            <a:srgbClr val="379CC3"/>
          </a:solidFill>
          <a:headEnd type="oval" w="lg" len="lg"/>
        </a:ln>
      </dgm:spPr>
      <dgm:t>
        <a:bodyPr/>
        <a:lstStyle/>
        <a:p>
          <a:endParaRPr lang="en-US"/>
        </a:p>
      </dgm:t>
    </dgm:pt>
    <dgm:pt modelId="{F24A4EDF-F655-43C2-A4CD-593B23722ABD}" type="sibTrans" cxnId="{A34CB26F-0C5A-41CC-B193-3874E53A2041}">
      <dgm:prSet/>
      <dgm:spPr/>
      <dgm:t>
        <a:bodyPr/>
        <a:lstStyle/>
        <a:p>
          <a:endParaRPr lang="en-US"/>
        </a:p>
      </dgm:t>
    </dgm:pt>
    <dgm:pt modelId="{B4A8BEA1-799A-4C32-9B4A-AF8B92866080}">
      <dgm:prSet phldrT="[Text]" custT="1"/>
      <dgm:spPr/>
      <dgm:t>
        <a:bodyPr/>
        <a:lstStyle/>
        <a:p>
          <a:r>
            <a:rPr lang="en-US" sz="2600" dirty="0">
              <a:solidFill>
                <a:schemeClr val="bg1"/>
              </a:solidFill>
              <a:latin typeface="Century Gothic" panose="020B0502020202020204" pitchFamily="34" charset="0"/>
            </a:rPr>
            <a:t>Thompson Engineering Data  </a:t>
          </a:r>
        </a:p>
      </dgm:t>
    </dgm:pt>
    <dgm:pt modelId="{D657D804-2AC6-4EB1-8CD1-790EC2E52580}" type="parTrans" cxnId="{B13ECE35-C817-46CA-902E-0FFAF3DDCC09}">
      <dgm:prSet/>
      <dgm:spPr>
        <a:ln w="50800">
          <a:solidFill>
            <a:srgbClr val="70AD47"/>
          </a:solidFill>
          <a:headEnd type="oval" w="lg" len="lg"/>
        </a:ln>
      </dgm:spPr>
      <dgm:t>
        <a:bodyPr/>
        <a:lstStyle/>
        <a:p>
          <a:endParaRPr lang="en-US"/>
        </a:p>
      </dgm:t>
    </dgm:pt>
    <dgm:pt modelId="{377A00B8-B36E-4B36-94A5-9F9554F9E49B}" type="sibTrans" cxnId="{B13ECE35-C817-46CA-902E-0FFAF3DDCC09}">
      <dgm:prSet/>
      <dgm:spPr/>
      <dgm:t>
        <a:bodyPr/>
        <a:lstStyle/>
        <a:p>
          <a:endParaRPr lang="en-US"/>
        </a:p>
      </dgm:t>
    </dgm:pt>
    <dgm:pt modelId="{842CCEFE-EB92-4D4C-9E91-4587E772E968}">
      <dgm:prSet phldrT="[Text]" custT="1"/>
      <dgm:spPr/>
      <dgm:t>
        <a:bodyPr/>
        <a:lstStyle/>
        <a:p>
          <a:r>
            <a:rPr lang="en-US" sz="2600" dirty="0">
              <a:solidFill>
                <a:schemeClr val="bg1"/>
              </a:solidFill>
              <a:latin typeface="Century Gothic" panose="020B0502020202020204" pitchFamily="34" charset="0"/>
            </a:rPr>
            <a:t>C-CAP Land Cover &amp; Use Data</a:t>
          </a:r>
        </a:p>
      </dgm:t>
    </dgm:pt>
    <dgm:pt modelId="{9F984916-40F7-49A5-B295-1F5D3ABE1CE6}" type="parTrans" cxnId="{D9AE4003-0514-4942-A739-9E531525FD4A}">
      <dgm:prSet/>
      <dgm:spPr>
        <a:ln w="50800" cap="flat" cmpd="sng">
          <a:solidFill>
            <a:srgbClr val="70AD47"/>
          </a:solidFill>
          <a:headEnd type="oval" w="lg" len="lg"/>
          <a:tailEnd type="none" w="lg" len="lg"/>
        </a:ln>
      </dgm:spPr>
      <dgm:t>
        <a:bodyPr/>
        <a:lstStyle/>
        <a:p>
          <a:endParaRPr lang="en-US"/>
        </a:p>
      </dgm:t>
    </dgm:pt>
    <dgm:pt modelId="{0F39FC71-97B7-4EC5-85FA-C7340E138251}" type="sibTrans" cxnId="{D9AE4003-0514-4942-A739-9E531525FD4A}">
      <dgm:prSet/>
      <dgm:spPr/>
      <dgm:t>
        <a:bodyPr/>
        <a:lstStyle/>
        <a:p>
          <a:endParaRPr lang="en-US"/>
        </a:p>
      </dgm:t>
    </dgm:pt>
    <dgm:pt modelId="{0F146CA7-C274-4D8E-A52C-692DF44346CE}">
      <dgm:prSet phldrT="[Text]" custT="1"/>
      <dgm:spPr/>
      <dgm:t>
        <a:bodyPr/>
        <a:lstStyle/>
        <a:p>
          <a:r>
            <a:rPr lang="en-US" sz="2600" dirty="0" smtClean="0">
              <a:solidFill>
                <a:srgbClr val="006ABD"/>
              </a:solidFill>
              <a:latin typeface="Century Gothic" panose="020B0502020202020204" pitchFamily="34" charset="0"/>
            </a:rPr>
            <a:t>Comparative Analysis</a:t>
          </a:r>
          <a:endParaRPr lang="en-US" sz="2600" dirty="0">
            <a:solidFill>
              <a:srgbClr val="006ABD"/>
            </a:solidFill>
            <a:latin typeface="Century Gothic" panose="020B0502020202020204" pitchFamily="34" charset="0"/>
          </a:endParaRPr>
        </a:p>
      </dgm:t>
    </dgm:pt>
    <dgm:pt modelId="{35F8779F-9CC8-424C-A9E6-87F14DB0C999}" type="parTrans" cxnId="{D06EE18F-EF91-427F-BAAB-278CF31BAB2D}">
      <dgm:prSet/>
      <dgm:spPr/>
      <dgm:t>
        <a:bodyPr/>
        <a:lstStyle/>
        <a:p>
          <a:endParaRPr lang="en-US"/>
        </a:p>
      </dgm:t>
    </dgm:pt>
    <dgm:pt modelId="{39615E2D-F2B1-4E5B-A71B-6237B95FD26C}" type="sibTrans" cxnId="{D06EE18F-EF91-427F-BAAB-278CF31BAB2D}">
      <dgm:prSet/>
      <dgm:spPr/>
      <dgm:t>
        <a:bodyPr/>
        <a:lstStyle/>
        <a:p>
          <a:endParaRPr lang="en-US"/>
        </a:p>
      </dgm:t>
    </dgm:pt>
    <dgm:pt modelId="{B79F4D3F-4B1E-4F2A-A14B-DB9E9651790D}" type="pres">
      <dgm:prSet presAssocID="{A8C8BA0E-C5CD-4848-A649-914734BBCEB8}" presName="diagram" presStyleCnt="0">
        <dgm:presLayoutVars>
          <dgm:chPref val="1"/>
          <dgm:dir val="rev"/>
          <dgm:animOne val="branch"/>
          <dgm:animLvl val="lvl"/>
          <dgm:resizeHandles val="exact"/>
        </dgm:presLayoutVars>
      </dgm:prSet>
      <dgm:spPr/>
      <dgm:t>
        <a:bodyPr/>
        <a:lstStyle/>
        <a:p>
          <a:endParaRPr lang="en-US"/>
        </a:p>
      </dgm:t>
    </dgm:pt>
    <dgm:pt modelId="{DAFF7B10-F4CB-4518-A9B7-1BB937970828}" type="pres">
      <dgm:prSet presAssocID="{98F8CA27-89DC-4F33-8DD5-B64E4D7FAC7B}" presName="root1" presStyleCnt="0"/>
      <dgm:spPr/>
    </dgm:pt>
    <dgm:pt modelId="{E591FB2F-358B-438C-ADB9-A3B0E83F2196}" type="pres">
      <dgm:prSet presAssocID="{98F8CA27-89DC-4F33-8DD5-B64E4D7FAC7B}" presName="LevelOneTextNode" presStyleLbl="node0" presStyleIdx="0" presStyleCnt="3">
        <dgm:presLayoutVars>
          <dgm:chPref val="3"/>
        </dgm:presLayoutVars>
      </dgm:prSet>
      <dgm:spPr/>
      <dgm:t>
        <a:bodyPr/>
        <a:lstStyle/>
        <a:p>
          <a:endParaRPr lang="en-US"/>
        </a:p>
      </dgm:t>
    </dgm:pt>
    <dgm:pt modelId="{C36BC8BC-3248-42C9-A85B-CC83CF1191F3}" type="pres">
      <dgm:prSet presAssocID="{98F8CA27-89DC-4F33-8DD5-B64E4D7FAC7B}" presName="level2hierChild" presStyleCnt="0"/>
      <dgm:spPr/>
    </dgm:pt>
    <dgm:pt modelId="{CF3BF6F9-0CAF-481F-AB40-7E9EAD0C8E66}" type="pres">
      <dgm:prSet presAssocID="{76A44E09-AE67-4620-8FB8-03B1C0602524}" presName="conn2-1" presStyleLbl="parChTrans1D2" presStyleIdx="0" presStyleCnt="3"/>
      <dgm:spPr/>
      <dgm:t>
        <a:bodyPr/>
        <a:lstStyle/>
        <a:p>
          <a:endParaRPr lang="en-US"/>
        </a:p>
      </dgm:t>
    </dgm:pt>
    <dgm:pt modelId="{818ED9FC-5DDF-4938-A33A-1113E19F9179}" type="pres">
      <dgm:prSet presAssocID="{76A44E09-AE67-4620-8FB8-03B1C0602524}" presName="connTx" presStyleLbl="parChTrans1D2" presStyleIdx="0" presStyleCnt="3"/>
      <dgm:spPr/>
      <dgm:t>
        <a:bodyPr/>
        <a:lstStyle/>
        <a:p>
          <a:endParaRPr lang="en-US"/>
        </a:p>
      </dgm:t>
    </dgm:pt>
    <dgm:pt modelId="{03F4C9F6-D5A0-46C8-8F29-34AC40DFF207}" type="pres">
      <dgm:prSet presAssocID="{3E25E771-5CEE-4BE6-A854-AC7099BB6C89}" presName="root2" presStyleCnt="0"/>
      <dgm:spPr/>
    </dgm:pt>
    <dgm:pt modelId="{ADE4DF2C-3B4A-4280-94F6-2C5F6DED5CDF}" type="pres">
      <dgm:prSet presAssocID="{3E25E771-5CEE-4BE6-A854-AC7099BB6C89}" presName="LevelTwoTextNode" presStyleLbl="node2" presStyleIdx="0" presStyleCnt="3">
        <dgm:presLayoutVars>
          <dgm:chPref val="3"/>
        </dgm:presLayoutVars>
      </dgm:prSet>
      <dgm:spPr/>
      <dgm:t>
        <a:bodyPr/>
        <a:lstStyle/>
        <a:p>
          <a:endParaRPr lang="en-US"/>
        </a:p>
      </dgm:t>
    </dgm:pt>
    <dgm:pt modelId="{D5479D1A-DE77-444E-84FB-EDA06A6DA3B6}" type="pres">
      <dgm:prSet presAssocID="{3E25E771-5CEE-4BE6-A854-AC7099BB6C89}" presName="level3hierChild" presStyleCnt="0"/>
      <dgm:spPr/>
    </dgm:pt>
    <dgm:pt modelId="{97B2D16D-8063-461D-8CF3-CAE4D88ECEFA}" type="pres">
      <dgm:prSet presAssocID="{9F984916-40F7-49A5-B295-1F5D3ABE1CE6}" presName="conn2-1" presStyleLbl="parChTrans1D3" presStyleIdx="0" presStyleCnt="5"/>
      <dgm:spPr/>
      <dgm:t>
        <a:bodyPr/>
        <a:lstStyle/>
        <a:p>
          <a:endParaRPr lang="en-US"/>
        </a:p>
      </dgm:t>
    </dgm:pt>
    <dgm:pt modelId="{14F9FAB2-F6F4-42D3-8D07-EF2689CB30F1}" type="pres">
      <dgm:prSet presAssocID="{9F984916-40F7-49A5-B295-1F5D3ABE1CE6}" presName="connTx" presStyleLbl="parChTrans1D3" presStyleIdx="0" presStyleCnt="5"/>
      <dgm:spPr/>
      <dgm:t>
        <a:bodyPr/>
        <a:lstStyle/>
        <a:p>
          <a:endParaRPr lang="en-US"/>
        </a:p>
      </dgm:t>
    </dgm:pt>
    <dgm:pt modelId="{21AA1603-2919-4316-B114-CDF480450DD7}" type="pres">
      <dgm:prSet presAssocID="{842CCEFE-EB92-4D4C-9E91-4587E772E968}" presName="root2" presStyleCnt="0"/>
      <dgm:spPr/>
    </dgm:pt>
    <dgm:pt modelId="{B8DBDFD7-9EFE-486F-8B83-F3C54D345515}" type="pres">
      <dgm:prSet presAssocID="{842CCEFE-EB92-4D4C-9E91-4587E772E968}" presName="LevelTwoTextNode" presStyleLbl="node3" presStyleIdx="0" presStyleCnt="5">
        <dgm:presLayoutVars>
          <dgm:chPref val="3"/>
        </dgm:presLayoutVars>
      </dgm:prSet>
      <dgm:spPr/>
      <dgm:t>
        <a:bodyPr/>
        <a:lstStyle/>
        <a:p>
          <a:endParaRPr lang="en-US"/>
        </a:p>
      </dgm:t>
    </dgm:pt>
    <dgm:pt modelId="{E52FF720-F1B5-42AE-99C6-E1EBCDBF224F}" type="pres">
      <dgm:prSet presAssocID="{842CCEFE-EB92-4D4C-9E91-4587E772E968}" presName="level3hierChild" presStyleCnt="0"/>
      <dgm:spPr/>
    </dgm:pt>
    <dgm:pt modelId="{783D58E5-355F-4B66-B8D6-3CC6763297D0}" type="pres">
      <dgm:prSet presAssocID="{C824F2FF-4C93-4A04-AF33-A4825E970F48}" presName="conn2-1" presStyleLbl="parChTrans1D3" presStyleIdx="1" presStyleCnt="5"/>
      <dgm:spPr/>
      <dgm:t>
        <a:bodyPr/>
        <a:lstStyle/>
        <a:p>
          <a:endParaRPr lang="en-US"/>
        </a:p>
      </dgm:t>
    </dgm:pt>
    <dgm:pt modelId="{86413A1B-0F17-4126-B127-97F3AC7288E0}" type="pres">
      <dgm:prSet presAssocID="{C824F2FF-4C93-4A04-AF33-A4825E970F48}" presName="connTx" presStyleLbl="parChTrans1D3" presStyleIdx="1" presStyleCnt="5"/>
      <dgm:spPr/>
      <dgm:t>
        <a:bodyPr/>
        <a:lstStyle/>
        <a:p>
          <a:endParaRPr lang="en-US"/>
        </a:p>
      </dgm:t>
    </dgm:pt>
    <dgm:pt modelId="{F848C02A-1F02-4AAB-A814-7A35061C1142}" type="pres">
      <dgm:prSet presAssocID="{68311A2C-B78C-47A0-8C7C-A7C2D2D30D77}" presName="root2" presStyleCnt="0"/>
      <dgm:spPr/>
    </dgm:pt>
    <dgm:pt modelId="{CF9E394D-AE95-4158-B6D2-2F963038B684}" type="pres">
      <dgm:prSet presAssocID="{68311A2C-B78C-47A0-8C7C-A7C2D2D30D77}" presName="LevelTwoTextNode" presStyleLbl="node3" presStyleIdx="1" presStyleCnt="5">
        <dgm:presLayoutVars>
          <dgm:chPref val="3"/>
        </dgm:presLayoutVars>
      </dgm:prSet>
      <dgm:spPr/>
      <dgm:t>
        <a:bodyPr/>
        <a:lstStyle/>
        <a:p>
          <a:endParaRPr lang="en-US"/>
        </a:p>
      </dgm:t>
    </dgm:pt>
    <dgm:pt modelId="{9747F239-922A-46B2-A145-A0DABB0CD523}" type="pres">
      <dgm:prSet presAssocID="{68311A2C-B78C-47A0-8C7C-A7C2D2D30D77}" presName="level3hierChild" presStyleCnt="0"/>
      <dgm:spPr/>
    </dgm:pt>
    <dgm:pt modelId="{D8A1CA12-1F90-4A18-A77B-43EAE50294B0}" type="pres">
      <dgm:prSet presAssocID="{79DDC650-3F9A-40C6-966F-EA1693E36B73}" presName="conn2-1" presStyleLbl="parChTrans1D3" presStyleIdx="2" presStyleCnt="5"/>
      <dgm:spPr/>
      <dgm:t>
        <a:bodyPr/>
        <a:lstStyle/>
        <a:p>
          <a:endParaRPr lang="en-US"/>
        </a:p>
      </dgm:t>
    </dgm:pt>
    <dgm:pt modelId="{E956EE28-FE0F-4AE7-B173-89A4EFB9E8C4}" type="pres">
      <dgm:prSet presAssocID="{79DDC650-3F9A-40C6-966F-EA1693E36B73}" presName="connTx" presStyleLbl="parChTrans1D3" presStyleIdx="2" presStyleCnt="5"/>
      <dgm:spPr/>
      <dgm:t>
        <a:bodyPr/>
        <a:lstStyle/>
        <a:p>
          <a:endParaRPr lang="en-US"/>
        </a:p>
      </dgm:t>
    </dgm:pt>
    <dgm:pt modelId="{7303A9EE-8D49-4961-891B-432B3B095722}" type="pres">
      <dgm:prSet presAssocID="{4A58949D-DC3B-45C5-BD99-97D269D60587}" presName="root2" presStyleCnt="0"/>
      <dgm:spPr/>
    </dgm:pt>
    <dgm:pt modelId="{4B317015-840E-43B0-80C6-7587DE7C289E}" type="pres">
      <dgm:prSet presAssocID="{4A58949D-DC3B-45C5-BD99-97D269D60587}" presName="LevelTwoTextNode" presStyleLbl="node3" presStyleIdx="2" presStyleCnt="5">
        <dgm:presLayoutVars>
          <dgm:chPref val="3"/>
        </dgm:presLayoutVars>
      </dgm:prSet>
      <dgm:spPr/>
      <dgm:t>
        <a:bodyPr/>
        <a:lstStyle/>
        <a:p>
          <a:endParaRPr lang="en-US"/>
        </a:p>
      </dgm:t>
    </dgm:pt>
    <dgm:pt modelId="{2FCF65E2-B458-47CD-B3EB-7CC28BB47B8B}" type="pres">
      <dgm:prSet presAssocID="{4A58949D-DC3B-45C5-BD99-97D269D60587}" presName="level3hierChild" presStyleCnt="0"/>
      <dgm:spPr/>
    </dgm:pt>
    <dgm:pt modelId="{00B60F9D-9BBC-4B8E-906B-F22496F2E19D}" type="pres">
      <dgm:prSet presAssocID="{9F3A8F76-406C-4FB4-B8BB-9B50C479D3F1}" presName="conn2-1" presStyleLbl="parChTrans1D3" presStyleIdx="3" presStyleCnt="5"/>
      <dgm:spPr/>
      <dgm:t>
        <a:bodyPr/>
        <a:lstStyle/>
        <a:p>
          <a:endParaRPr lang="en-US"/>
        </a:p>
      </dgm:t>
    </dgm:pt>
    <dgm:pt modelId="{7BABBADC-15F8-461E-A1C7-818B311E99F3}" type="pres">
      <dgm:prSet presAssocID="{9F3A8F76-406C-4FB4-B8BB-9B50C479D3F1}" presName="connTx" presStyleLbl="parChTrans1D3" presStyleIdx="3" presStyleCnt="5"/>
      <dgm:spPr/>
      <dgm:t>
        <a:bodyPr/>
        <a:lstStyle/>
        <a:p>
          <a:endParaRPr lang="en-US"/>
        </a:p>
      </dgm:t>
    </dgm:pt>
    <dgm:pt modelId="{9D2B2202-ABC4-41B4-86A3-341292B7A17C}" type="pres">
      <dgm:prSet presAssocID="{6E119331-2C80-40E5-AE0D-488C9FEAA1C5}" presName="root2" presStyleCnt="0"/>
      <dgm:spPr/>
    </dgm:pt>
    <dgm:pt modelId="{0CAC2257-02E0-4311-A91D-FEA05A81A454}" type="pres">
      <dgm:prSet presAssocID="{6E119331-2C80-40E5-AE0D-488C9FEAA1C5}" presName="LevelTwoTextNode" presStyleLbl="node3" presStyleIdx="3" presStyleCnt="5">
        <dgm:presLayoutVars>
          <dgm:chPref val="3"/>
        </dgm:presLayoutVars>
      </dgm:prSet>
      <dgm:spPr/>
      <dgm:t>
        <a:bodyPr/>
        <a:lstStyle/>
        <a:p>
          <a:endParaRPr lang="en-US"/>
        </a:p>
      </dgm:t>
    </dgm:pt>
    <dgm:pt modelId="{A83CE3A2-9B48-42B6-8F97-473A26B41879}" type="pres">
      <dgm:prSet presAssocID="{6E119331-2C80-40E5-AE0D-488C9FEAA1C5}" presName="level3hierChild" presStyleCnt="0"/>
      <dgm:spPr/>
    </dgm:pt>
    <dgm:pt modelId="{8F060960-C56F-44F9-A4B7-8380DE30F375}" type="pres">
      <dgm:prSet presAssocID="{A6E59E55-6621-49A4-9057-E2EB5E81F76C}" presName="conn2-1" presStyleLbl="parChTrans1D2" presStyleIdx="1" presStyleCnt="3"/>
      <dgm:spPr/>
      <dgm:t>
        <a:bodyPr/>
        <a:lstStyle/>
        <a:p>
          <a:endParaRPr lang="en-US"/>
        </a:p>
      </dgm:t>
    </dgm:pt>
    <dgm:pt modelId="{4597399F-9912-427D-86D3-E54CA5154DD3}" type="pres">
      <dgm:prSet presAssocID="{A6E59E55-6621-49A4-9057-E2EB5E81F76C}" presName="connTx" presStyleLbl="parChTrans1D2" presStyleIdx="1" presStyleCnt="3"/>
      <dgm:spPr/>
      <dgm:t>
        <a:bodyPr/>
        <a:lstStyle/>
        <a:p>
          <a:endParaRPr lang="en-US"/>
        </a:p>
      </dgm:t>
    </dgm:pt>
    <dgm:pt modelId="{5C656FDB-817C-4544-A432-FAE58BAE9D9B}" type="pres">
      <dgm:prSet presAssocID="{7D8BAB60-6523-4F5F-9432-2C5023F9FD7D}" presName="root2" presStyleCnt="0"/>
      <dgm:spPr/>
    </dgm:pt>
    <dgm:pt modelId="{29097ADB-AE26-4422-A358-986FC4736FCF}" type="pres">
      <dgm:prSet presAssocID="{7D8BAB60-6523-4F5F-9432-2C5023F9FD7D}" presName="LevelTwoTextNode" presStyleLbl="node2" presStyleIdx="1" presStyleCnt="3">
        <dgm:presLayoutVars>
          <dgm:chPref val="3"/>
        </dgm:presLayoutVars>
      </dgm:prSet>
      <dgm:spPr/>
      <dgm:t>
        <a:bodyPr/>
        <a:lstStyle/>
        <a:p>
          <a:endParaRPr lang="en-US"/>
        </a:p>
      </dgm:t>
    </dgm:pt>
    <dgm:pt modelId="{AA740F5B-0EB6-41CA-ACB6-72AB3790FED7}" type="pres">
      <dgm:prSet presAssocID="{7D8BAB60-6523-4F5F-9432-2C5023F9FD7D}" presName="level3hierChild" presStyleCnt="0"/>
      <dgm:spPr/>
    </dgm:pt>
    <dgm:pt modelId="{B9B28D7B-4F95-4CA5-B11A-FE96D670FA19}" type="pres">
      <dgm:prSet presAssocID="{0F146CA7-C274-4D8E-A52C-692DF44346CE}" presName="root1" presStyleCnt="0"/>
      <dgm:spPr/>
    </dgm:pt>
    <dgm:pt modelId="{04C30A61-6D30-4B9D-80A5-76E48C6D6529}" type="pres">
      <dgm:prSet presAssocID="{0F146CA7-C274-4D8E-A52C-692DF44346CE}" presName="LevelOneTextNode" presStyleLbl="node0" presStyleIdx="1" presStyleCnt="3">
        <dgm:presLayoutVars>
          <dgm:chPref val="3"/>
        </dgm:presLayoutVars>
      </dgm:prSet>
      <dgm:spPr/>
      <dgm:t>
        <a:bodyPr/>
        <a:lstStyle/>
        <a:p>
          <a:endParaRPr lang="en-US"/>
        </a:p>
      </dgm:t>
    </dgm:pt>
    <dgm:pt modelId="{4E0EC940-0C46-41F4-8C54-D7E9FE0813B6}" type="pres">
      <dgm:prSet presAssocID="{0F146CA7-C274-4D8E-A52C-692DF44346CE}" presName="level2hierChild" presStyleCnt="0"/>
      <dgm:spPr/>
    </dgm:pt>
    <dgm:pt modelId="{B281028F-EE5B-4450-92F8-4997613F4434}" type="pres">
      <dgm:prSet presAssocID="{464B2B84-42E1-4B7E-B40B-2EC37BFF6089}" presName="root1" presStyleCnt="0"/>
      <dgm:spPr/>
    </dgm:pt>
    <dgm:pt modelId="{2096BE45-A298-4EA9-8BEE-603C9B086575}" type="pres">
      <dgm:prSet presAssocID="{464B2B84-42E1-4B7E-B40B-2EC37BFF6089}" presName="LevelOneTextNode" presStyleLbl="node0" presStyleIdx="2" presStyleCnt="3">
        <dgm:presLayoutVars>
          <dgm:chPref val="3"/>
        </dgm:presLayoutVars>
      </dgm:prSet>
      <dgm:spPr/>
      <dgm:t>
        <a:bodyPr/>
        <a:lstStyle/>
        <a:p>
          <a:endParaRPr lang="en-US"/>
        </a:p>
      </dgm:t>
    </dgm:pt>
    <dgm:pt modelId="{E54ED9B0-53F7-4F75-9AFE-9639A92484C4}" type="pres">
      <dgm:prSet presAssocID="{464B2B84-42E1-4B7E-B40B-2EC37BFF6089}" presName="level2hierChild" presStyleCnt="0"/>
      <dgm:spPr/>
    </dgm:pt>
    <dgm:pt modelId="{23B3D326-71B8-45A7-98BB-472ED7572A83}" type="pres">
      <dgm:prSet presAssocID="{A60759F2-E343-46A3-B2CA-90ED2609AE11}" presName="conn2-1" presStyleLbl="parChTrans1D2" presStyleIdx="2" presStyleCnt="3"/>
      <dgm:spPr/>
      <dgm:t>
        <a:bodyPr/>
        <a:lstStyle/>
        <a:p>
          <a:endParaRPr lang="en-US"/>
        </a:p>
      </dgm:t>
    </dgm:pt>
    <dgm:pt modelId="{2F3E52E7-7DAA-41B2-BD1F-316E16AB3CF4}" type="pres">
      <dgm:prSet presAssocID="{A60759F2-E343-46A3-B2CA-90ED2609AE11}" presName="connTx" presStyleLbl="parChTrans1D2" presStyleIdx="2" presStyleCnt="3"/>
      <dgm:spPr/>
      <dgm:t>
        <a:bodyPr/>
        <a:lstStyle/>
        <a:p>
          <a:endParaRPr lang="en-US"/>
        </a:p>
      </dgm:t>
    </dgm:pt>
    <dgm:pt modelId="{EDA94E65-A35C-42E3-92E4-D418DEA1C8B4}" type="pres">
      <dgm:prSet presAssocID="{E8530495-2B23-490A-9FE6-320A28129E5D}" presName="root2" presStyleCnt="0"/>
      <dgm:spPr/>
    </dgm:pt>
    <dgm:pt modelId="{51131555-278F-45A6-8252-198E97A0AA3A}" type="pres">
      <dgm:prSet presAssocID="{E8530495-2B23-490A-9FE6-320A28129E5D}" presName="LevelTwoTextNode" presStyleLbl="node2" presStyleIdx="2" presStyleCnt="3">
        <dgm:presLayoutVars>
          <dgm:chPref val="3"/>
        </dgm:presLayoutVars>
      </dgm:prSet>
      <dgm:spPr/>
      <dgm:t>
        <a:bodyPr/>
        <a:lstStyle/>
        <a:p>
          <a:endParaRPr lang="en-US"/>
        </a:p>
      </dgm:t>
    </dgm:pt>
    <dgm:pt modelId="{5212E80D-2C2C-42B7-8D6C-72183A4FD71C}" type="pres">
      <dgm:prSet presAssocID="{E8530495-2B23-490A-9FE6-320A28129E5D}" presName="level3hierChild" presStyleCnt="0"/>
      <dgm:spPr/>
    </dgm:pt>
    <dgm:pt modelId="{71E3065B-FBA8-449E-9A71-3512B825FDE6}" type="pres">
      <dgm:prSet presAssocID="{D657D804-2AC6-4EB1-8CD1-790EC2E52580}" presName="conn2-1" presStyleLbl="parChTrans1D3" presStyleIdx="4" presStyleCnt="5"/>
      <dgm:spPr/>
      <dgm:t>
        <a:bodyPr/>
        <a:lstStyle/>
        <a:p>
          <a:endParaRPr lang="en-US"/>
        </a:p>
      </dgm:t>
    </dgm:pt>
    <dgm:pt modelId="{94E692B7-589F-4FD1-B4D3-5645E6E323A9}" type="pres">
      <dgm:prSet presAssocID="{D657D804-2AC6-4EB1-8CD1-790EC2E52580}" presName="connTx" presStyleLbl="parChTrans1D3" presStyleIdx="4" presStyleCnt="5"/>
      <dgm:spPr/>
      <dgm:t>
        <a:bodyPr/>
        <a:lstStyle/>
        <a:p>
          <a:endParaRPr lang="en-US"/>
        </a:p>
      </dgm:t>
    </dgm:pt>
    <dgm:pt modelId="{3575B10D-12E3-4B67-8BCE-85CB3CC673D4}" type="pres">
      <dgm:prSet presAssocID="{B4A8BEA1-799A-4C32-9B4A-AF8B92866080}" presName="root2" presStyleCnt="0"/>
      <dgm:spPr/>
    </dgm:pt>
    <dgm:pt modelId="{CAE91A9A-E0EE-4B2E-B2B3-110D007FED99}" type="pres">
      <dgm:prSet presAssocID="{B4A8BEA1-799A-4C32-9B4A-AF8B92866080}" presName="LevelTwoTextNode" presStyleLbl="node3" presStyleIdx="4" presStyleCnt="5" custScaleY="107889">
        <dgm:presLayoutVars>
          <dgm:chPref val="3"/>
        </dgm:presLayoutVars>
      </dgm:prSet>
      <dgm:spPr/>
      <dgm:t>
        <a:bodyPr/>
        <a:lstStyle/>
        <a:p>
          <a:endParaRPr lang="en-US"/>
        </a:p>
      </dgm:t>
    </dgm:pt>
    <dgm:pt modelId="{21084083-6C78-4224-8F17-958C2FFA55E8}" type="pres">
      <dgm:prSet presAssocID="{B4A8BEA1-799A-4C32-9B4A-AF8B92866080}" presName="level3hierChild" presStyleCnt="0"/>
      <dgm:spPr/>
    </dgm:pt>
  </dgm:ptLst>
  <dgm:cxnLst>
    <dgm:cxn modelId="{62967C7A-5B6A-4320-A160-3BCBD6EF8524}" type="presOf" srcId="{A8C8BA0E-C5CD-4848-A649-914734BBCEB8}" destId="{B79F4D3F-4B1E-4F2A-A14B-DB9E9651790D}" srcOrd="0" destOrd="0" presId="urn:microsoft.com/office/officeart/2005/8/layout/hierarchy2"/>
    <dgm:cxn modelId="{2F226CC3-A906-4BD7-9155-83D25892FE69}" type="presOf" srcId="{464B2B84-42E1-4B7E-B40B-2EC37BFF6089}" destId="{2096BE45-A298-4EA9-8BEE-603C9B086575}" srcOrd="0" destOrd="0" presId="urn:microsoft.com/office/officeart/2005/8/layout/hierarchy2"/>
    <dgm:cxn modelId="{C50343F8-23B7-49E8-91CA-879D327D7D4B}" type="presOf" srcId="{98F8CA27-89DC-4F33-8DD5-B64E4D7FAC7B}" destId="{E591FB2F-358B-438C-ADB9-A3B0E83F2196}" srcOrd="0" destOrd="0" presId="urn:microsoft.com/office/officeart/2005/8/layout/hierarchy2"/>
    <dgm:cxn modelId="{EF799966-9A0B-41FB-B45A-D78645C66825}" type="presOf" srcId="{6E119331-2C80-40E5-AE0D-488C9FEAA1C5}" destId="{0CAC2257-02E0-4311-A91D-FEA05A81A454}" srcOrd="0" destOrd="0" presId="urn:microsoft.com/office/officeart/2005/8/layout/hierarchy2"/>
    <dgm:cxn modelId="{8B9E7E4F-49C6-4E26-A85F-A272E1B05E95}" type="presOf" srcId="{A60759F2-E343-46A3-B2CA-90ED2609AE11}" destId="{2F3E52E7-7DAA-41B2-BD1F-316E16AB3CF4}" srcOrd="1" destOrd="0" presId="urn:microsoft.com/office/officeart/2005/8/layout/hierarchy2"/>
    <dgm:cxn modelId="{1B5CC357-669D-4949-9AE3-799BEF368686}" type="presOf" srcId="{E8530495-2B23-490A-9FE6-320A28129E5D}" destId="{51131555-278F-45A6-8252-198E97A0AA3A}" srcOrd="0" destOrd="0" presId="urn:microsoft.com/office/officeart/2005/8/layout/hierarchy2"/>
    <dgm:cxn modelId="{2B12B8A3-455C-403E-AE18-735DC4D36471}" type="presOf" srcId="{76A44E09-AE67-4620-8FB8-03B1C0602524}" destId="{818ED9FC-5DDF-4938-A33A-1113E19F9179}" srcOrd="1" destOrd="0" presId="urn:microsoft.com/office/officeart/2005/8/layout/hierarchy2"/>
    <dgm:cxn modelId="{3FEE6D59-0B2F-4FFC-BC4C-75BEA168ED16}" type="presOf" srcId="{9F984916-40F7-49A5-B295-1F5D3ABE1CE6}" destId="{14F9FAB2-F6F4-42D3-8D07-EF2689CB30F1}" srcOrd="1" destOrd="0" presId="urn:microsoft.com/office/officeart/2005/8/layout/hierarchy2"/>
    <dgm:cxn modelId="{FEF929B8-9CA1-4EC7-A964-BDA9478CAF99}" type="presOf" srcId="{4A58949D-DC3B-45C5-BD99-97D269D60587}" destId="{4B317015-840E-43B0-80C6-7587DE7C289E}" srcOrd="0" destOrd="0" presId="urn:microsoft.com/office/officeart/2005/8/layout/hierarchy2"/>
    <dgm:cxn modelId="{B13ECE35-C817-46CA-902E-0FFAF3DDCC09}" srcId="{E8530495-2B23-490A-9FE6-320A28129E5D}" destId="{B4A8BEA1-799A-4C32-9B4A-AF8B92866080}" srcOrd="0" destOrd="0" parTransId="{D657D804-2AC6-4EB1-8CD1-790EC2E52580}" sibTransId="{377A00B8-B36E-4B36-94A5-9F9554F9E49B}"/>
    <dgm:cxn modelId="{7B8B9977-66EE-4C6B-94E7-06AC7A787A90}" type="presOf" srcId="{D657D804-2AC6-4EB1-8CD1-790EC2E52580}" destId="{71E3065B-FBA8-449E-9A71-3512B825FDE6}" srcOrd="0" destOrd="0" presId="urn:microsoft.com/office/officeart/2005/8/layout/hierarchy2"/>
    <dgm:cxn modelId="{0B7009C6-63FA-4B28-9647-62FEFD43B81F}" type="presOf" srcId="{76A44E09-AE67-4620-8FB8-03B1C0602524}" destId="{CF3BF6F9-0CAF-481F-AB40-7E9EAD0C8E66}" srcOrd="0" destOrd="0" presId="urn:microsoft.com/office/officeart/2005/8/layout/hierarchy2"/>
    <dgm:cxn modelId="{B4F0BEE9-C04D-4A7C-ADA0-728ACA33C852}" type="presOf" srcId="{9F3A8F76-406C-4FB4-B8BB-9B50C479D3F1}" destId="{7BABBADC-15F8-461E-A1C7-818B311E99F3}" srcOrd="1" destOrd="0" presId="urn:microsoft.com/office/officeart/2005/8/layout/hierarchy2"/>
    <dgm:cxn modelId="{17167593-03AB-4AF4-A20A-65A48C4F5D5A}" type="presOf" srcId="{B4A8BEA1-799A-4C32-9B4A-AF8B92866080}" destId="{CAE91A9A-E0EE-4B2E-B2B3-110D007FED99}" srcOrd="0" destOrd="0" presId="urn:microsoft.com/office/officeart/2005/8/layout/hierarchy2"/>
    <dgm:cxn modelId="{ECC9ED4A-8B43-4A20-85A8-796A143387E0}" type="presOf" srcId="{0F146CA7-C274-4D8E-A52C-692DF44346CE}" destId="{04C30A61-6D30-4B9D-80A5-76E48C6D6529}" srcOrd="0" destOrd="0" presId="urn:microsoft.com/office/officeart/2005/8/layout/hierarchy2"/>
    <dgm:cxn modelId="{178E1193-04BD-4BBE-A7C7-124C28A7F254}" srcId="{3E25E771-5CEE-4BE6-A854-AC7099BB6C89}" destId="{6E119331-2C80-40E5-AE0D-488C9FEAA1C5}" srcOrd="3" destOrd="0" parTransId="{9F3A8F76-406C-4FB4-B8BB-9B50C479D3F1}" sibTransId="{9FFCD6EC-8982-4B70-8AE2-93252D210464}"/>
    <dgm:cxn modelId="{3510DEC5-72EE-45EC-85B7-308E5BBFA5D3}" type="presOf" srcId="{C824F2FF-4C93-4A04-AF33-A4825E970F48}" destId="{783D58E5-355F-4B66-B8D6-3CC6763297D0}" srcOrd="0" destOrd="0" presId="urn:microsoft.com/office/officeart/2005/8/layout/hierarchy2"/>
    <dgm:cxn modelId="{1D18AD0B-587F-41E2-ADCA-A47C7CA58527}" type="presOf" srcId="{A6E59E55-6621-49A4-9057-E2EB5E81F76C}" destId="{4597399F-9912-427D-86D3-E54CA5154DD3}" srcOrd="1" destOrd="0" presId="urn:microsoft.com/office/officeart/2005/8/layout/hierarchy2"/>
    <dgm:cxn modelId="{31ACDF91-F77F-4B0C-BF55-1B83DA49ED27}" srcId="{98F8CA27-89DC-4F33-8DD5-B64E4D7FAC7B}" destId="{7D8BAB60-6523-4F5F-9432-2C5023F9FD7D}" srcOrd="1" destOrd="0" parTransId="{A6E59E55-6621-49A4-9057-E2EB5E81F76C}" sibTransId="{DCD8DABA-C874-4195-B753-193F76A80DD9}"/>
    <dgm:cxn modelId="{E3EE0975-B720-46C9-8C27-C748595BDA37}" type="presOf" srcId="{7D8BAB60-6523-4F5F-9432-2C5023F9FD7D}" destId="{29097ADB-AE26-4422-A358-986FC4736FCF}" srcOrd="0" destOrd="0" presId="urn:microsoft.com/office/officeart/2005/8/layout/hierarchy2"/>
    <dgm:cxn modelId="{D06EE18F-EF91-427F-BAAB-278CF31BAB2D}" srcId="{A8C8BA0E-C5CD-4848-A649-914734BBCEB8}" destId="{0F146CA7-C274-4D8E-A52C-692DF44346CE}" srcOrd="1" destOrd="0" parTransId="{35F8779F-9CC8-424C-A9E6-87F14DB0C999}" sibTransId="{39615E2D-F2B1-4E5B-A71B-6237B95FD26C}"/>
    <dgm:cxn modelId="{C5B67230-5C3A-4831-8D48-7CA23587246C}" type="presOf" srcId="{79DDC650-3F9A-40C6-966F-EA1693E36B73}" destId="{D8A1CA12-1F90-4A18-A77B-43EAE50294B0}" srcOrd="0" destOrd="0" presId="urn:microsoft.com/office/officeart/2005/8/layout/hierarchy2"/>
    <dgm:cxn modelId="{5824BF03-3BB8-420D-973E-4DA7C47F389A}" type="presOf" srcId="{68311A2C-B78C-47A0-8C7C-A7C2D2D30D77}" destId="{CF9E394D-AE95-4158-B6D2-2F963038B684}" srcOrd="0" destOrd="0" presId="urn:microsoft.com/office/officeart/2005/8/layout/hierarchy2"/>
    <dgm:cxn modelId="{1970E35F-E892-4591-B91A-D7A42A45423F}" type="presOf" srcId="{9F3A8F76-406C-4FB4-B8BB-9B50C479D3F1}" destId="{00B60F9D-9BBC-4B8E-906B-F22496F2E19D}" srcOrd="0" destOrd="0" presId="urn:microsoft.com/office/officeart/2005/8/layout/hierarchy2"/>
    <dgm:cxn modelId="{F796FF7B-911D-4A2B-84FF-1FB63F3546DF}" type="presOf" srcId="{A6E59E55-6621-49A4-9057-E2EB5E81F76C}" destId="{8F060960-C56F-44F9-A4B7-8380DE30F375}" srcOrd="0" destOrd="0" presId="urn:microsoft.com/office/officeart/2005/8/layout/hierarchy2"/>
    <dgm:cxn modelId="{4E9ED79D-C202-4713-B733-B9CEF595DE77}" type="presOf" srcId="{3E25E771-5CEE-4BE6-A854-AC7099BB6C89}" destId="{ADE4DF2C-3B4A-4280-94F6-2C5F6DED5CDF}" srcOrd="0" destOrd="0" presId="urn:microsoft.com/office/officeart/2005/8/layout/hierarchy2"/>
    <dgm:cxn modelId="{DFFBB42B-C421-4579-9CC3-ADD6FBFFCB13}" srcId="{3E25E771-5CEE-4BE6-A854-AC7099BB6C89}" destId="{68311A2C-B78C-47A0-8C7C-A7C2D2D30D77}" srcOrd="1" destOrd="0" parTransId="{C824F2FF-4C93-4A04-AF33-A4825E970F48}" sibTransId="{E5B8A5CD-C927-4405-A2FB-A71829501B14}"/>
    <dgm:cxn modelId="{42B3B7C5-06A6-4735-AA5A-ED36AD70EC97}" srcId="{3E25E771-5CEE-4BE6-A854-AC7099BB6C89}" destId="{4A58949D-DC3B-45C5-BD99-97D269D60587}" srcOrd="2" destOrd="0" parTransId="{79DDC650-3F9A-40C6-966F-EA1693E36B73}" sibTransId="{973EC856-9971-48AB-8299-F8AA31FD70C1}"/>
    <dgm:cxn modelId="{D1C8FD27-676C-4E64-97B1-A64CFFEE05DE}" srcId="{98F8CA27-89DC-4F33-8DD5-B64E4D7FAC7B}" destId="{3E25E771-5CEE-4BE6-A854-AC7099BB6C89}" srcOrd="0" destOrd="0" parTransId="{76A44E09-AE67-4620-8FB8-03B1C0602524}" sibTransId="{675EED6B-375C-41D0-8F23-04FD31825136}"/>
    <dgm:cxn modelId="{E4505DB3-18B9-4892-9509-7C26407BED64}" srcId="{A8C8BA0E-C5CD-4848-A649-914734BBCEB8}" destId="{98F8CA27-89DC-4F33-8DD5-B64E4D7FAC7B}" srcOrd="0" destOrd="0" parTransId="{CBCBA335-1933-4C69-B4F5-0A3EAC7958E8}" sibTransId="{291C6722-C1A1-43E4-9C7B-20E4AF4104EA}"/>
    <dgm:cxn modelId="{373731F2-BF97-431A-BA1D-12516A87107F}" type="presOf" srcId="{D657D804-2AC6-4EB1-8CD1-790EC2E52580}" destId="{94E692B7-589F-4FD1-B4D3-5645E6E323A9}" srcOrd="1" destOrd="0" presId="urn:microsoft.com/office/officeart/2005/8/layout/hierarchy2"/>
    <dgm:cxn modelId="{7A288CF5-FDE0-43DE-A59D-58D440E4CCF8}" type="presOf" srcId="{79DDC650-3F9A-40C6-966F-EA1693E36B73}" destId="{E956EE28-FE0F-4AE7-B173-89A4EFB9E8C4}" srcOrd="1" destOrd="0" presId="urn:microsoft.com/office/officeart/2005/8/layout/hierarchy2"/>
    <dgm:cxn modelId="{A34CB26F-0C5A-41CC-B193-3874E53A2041}" srcId="{464B2B84-42E1-4B7E-B40B-2EC37BFF6089}" destId="{E8530495-2B23-490A-9FE6-320A28129E5D}" srcOrd="0" destOrd="0" parTransId="{A60759F2-E343-46A3-B2CA-90ED2609AE11}" sibTransId="{F24A4EDF-F655-43C2-A4CD-593B23722ABD}"/>
    <dgm:cxn modelId="{04A271E8-03D3-47D3-BCAC-3B4286EFBFF1}" type="presOf" srcId="{A60759F2-E343-46A3-B2CA-90ED2609AE11}" destId="{23B3D326-71B8-45A7-98BB-472ED7572A83}" srcOrd="0" destOrd="0" presId="urn:microsoft.com/office/officeart/2005/8/layout/hierarchy2"/>
    <dgm:cxn modelId="{0DF2DF2E-3007-4284-805C-0BE7001F2CB9}" type="presOf" srcId="{9F984916-40F7-49A5-B295-1F5D3ABE1CE6}" destId="{97B2D16D-8063-461D-8CF3-CAE4D88ECEFA}" srcOrd="0" destOrd="0" presId="urn:microsoft.com/office/officeart/2005/8/layout/hierarchy2"/>
    <dgm:cxn modelId="{D38EF2E8-57AB-49DD-B9C4-A842EF8EC32A}" type="presOf" srcId="{842CCEFE-EB92-4D4C-9E91-4587E772E968}" destId="{B8DBDFD7-9EFE-486F-8B83-F3C54D345515}" srcOrd="0" destOrd="0" presId="urn:microsoft.com/office/officeart/2005/8/layout/hierarchy2"/>
    <dgm:cxn modelId="{D9AE4003-0514-4942-A739-9E531525FD4A}" srcId="{3E25E771-5CEE-4BE6-A854-AC7099BB6C89}" destId="{842CCEFE-EB92-4D4C-9E91-4587E772E968}" srcOrd="0" destOrd="0" parTransId="{9F984916-40F7-49A5-B295-1F5D3ABE1CE6}" sibTransId="{0F39FC71-97B7-4EC5-85FA-C7340E138251}"/>
    <dgm:cxn modelId="{8F52087D-619D-4AFB-BAFE-69EA06BC7A07}" type="presOf" srcId="{C824F2FF-4C93-4A04-AF33-A4825E970F48}" destId="{86413A1B-0F17-4126-B127-97F3AC7288E0}" srcOrd="1" destOrd="0" presId="urn:microsoft.com/office/officeart/2005/8/layout/hierarchy2"/>
    <dgm:cxn modelId="{1FDE7DF3-BEE0-43D5-AEF7-5E58AECABCDA}" srcId="{A8C8BA0E-C5CD-4848-A649-914734BBCEB8}" destId="{464B2B84-42E1-4B7E-B40B-2EC37BFF6089}" srcOrd="2" destOrd="0" parTransId="{03904916-F342-4C85-8709-FB8141971ACE}" sibTransId="{1CCAB71F-D4BF-442D-A0F5-24A337355419}"/>
    <dgm:cxn modelId="{08FC7EF5-5DBD-4C6E-9E3A-EA681B6DFACC}" type="presParOf" srcId="{B79F4D3F-4B1E-4F2A-A14B-DB9E9651790D}" destId="{DAFF7B10-F4CB-4518-A9B7-1BB937970828}" srcOrd="0" destOrd="0" presId="urn:microsoft.com/office/officeart/2005/8/layout/hierarchy2"/>
    <dgm:cxn modelId="{D10F2DDD-C6FE-45C1-A049-C1B85AA13FE9}" type="presParOf" srcId="{DAFF7B10-F4CB-4518-A9B7-1BB937970828}" destId="{E591FB2F-358B-438C-ADB9-A3B0E83F2196}" srcOrd="0" destOrd="0" presId="urn:microsoft.com/office/officeart/2005/8/layout/hierarchy2"/>
    <dgm:cxn modelId="{36212405-C868-4529-A9C7-C61E4FE5084E}" type="presParOf" srcId="{DAFF7B10-F4CB-4518-A9B7-1BB937970828}" destId="{C36BC8BC-3248-42C9-A85B-CC83CF1191F3}" srcOrd="1" destOrd="0" presId="urn:microsoft.com/office/officeart/2005/8/layout/hierarchy2"/>
    <dgm:cxn modelId="{CA01CE8A-0D90-435E-9EF4-73FABAC68A6F}" type="presParOf" srcId="{C36BC8BC-3248-42C9-A85B-CC83CF1191F3}" destId="{CF3BF6F9-0CAF-481F-AB40-7E9EAD0C8E66}" srcOrd="0" destOrd="0" presId="urn:microsoft.com/office/officeart/2005/8/layout/hierarchy2"/>
    <dgm:cxn modelId="{580E7F10-126E-416A-901E-F23F2F1ECAAC}" type="presParOf" srcId="{CF3BF6F9-0CAF-481F-AB40-7E9EAD0C8E66}" destId="{818ED9FC-5DDF-4938-A33A-1113E19F9179}" srcOrd="0" destOrd="0" presId="urn:microsoft.com/office/officeart/2005/8/layout/hierarchy2"/>
    <dgm:cxn modelId="{3EF1A272-137C-4CB9-9734-CE7D27D8BB96}" type="presParOf" srcId="{C36BC8BC-3248-42C9-A85B-CC83CF1191F3}" destId="{03F4C9F6-D5A0-46C8-8F29-34AC40DFF207}" srcOrd="1" destOrd="0" presId="urn:microsoft.com/office/officeart/2005/8/layout/hierarchy2"/>
    <dgm:cxn modelId="{43F875BD-DFD0-40F9-96D1-D4C456953232}" type="presParOf" srcId="{03F4C9F6-D5A0-46C8-8F29-34AC40DFF207}" destId="{ADE4DF2C-3B4A-4280-94F6-2C5F6DED5CDF}" srcOrd="0" destOrd="0" presId="urn:microsoft.com/office/officeart/2005/8/layout/hierarchy2"/>
    <dgm:cxn modelId="{B74CB70D-95BF-45BD-B7FE-59AE596DD136}" type="presParOf" srcId="{03F4C9F6-D5A0-46C8-8F29-34AC40DFF207}" destId="{D5479D1A-DE77-444E-84FB-EDA06A6DA3B6}" srcOrd="1" destOrd="0" presId="urn:microsoft.com/office/officeart/2005/8/layout/hierarchy2"/>
    <dgm:cxn modelId="{8AC16253-8205-45BF-9C61-DE8FCB8D1E6C}" type="presParOf" srcId="{D5479D1A-DE77-444E-84FB-EDA06A6DA3B6}" destId="{97B2D16D-8063-461D-8CF3-CAE4D88ECEFA}" srcOrd="0" destOrd="0" presId="urn:microsoft.com/office/officeart/2005/8/layout/hierarchy2"/>
    <dgm:cxn modelId="{A7DA7F3F-0B8F-411A-A161-9FF55EE9B3FC}" type="presParOf" srcId="{97B2D16D-8063-461D-8CF3-CAE4D88ECEFA}" destId="{14F9FAB2-F6F4-42D3-8D07-EF2689CB30F1}" srcOrd="0" destOrd="0" presId="urn:microsoft.com/office/officeart/2005/8/layout/hierarchy2"/>
    <dgm:cxn modelId="{06E9C5DC-07CC-4F9D-B1A1-8E740BCE286E}" type="presParOf" srcId="{D5479D1A-DE77-444E-84FB-EDA06A6DA3B6}" destId="{21AA1603-2919-4316-B114-CDF480450DD7}" srcOrd="1" destOrd="0" presId="urn:microsoft.com/office/officeart/2005/8/layout/hierarchy2"/>
    <dgm:cxn modelId="{F426EF06-D26C-4987-B8F1-72EAD2B0D7D5}" type="presParOf" srcId="{21AA1603-2919-4316-B114-CDF480450DD7}" destId="{B8DBDFD7-9EFE-486F-8B83-F3C54D345515}" srcOrd="0" destOrd="0" presId="urn:microsoft.com/office/officeart/2005/8/layout/hierarchy2"/>
    <dgm:cxn modelId="{C27F2004-19D5-4114-925B-759328453819}" type="presParOf" srcId="{21AA1603-2919-4316-B114-CDF480450DD7}" destId="{E52FF720-F1B5-42AE-99C6-E1EBCDBF224F}" srcOrd="1" destOrd="0" presId="urn:microsoft.com/office/officeart/2005/8/layout/hierarchy2"/>
    <dgm:cxn modelId="{5562DB3D-5D2C-4A27-8DBC-181220EC87AC}" type="presParOf" srcId="{D5479D1A-DE77-444E-84FB-EDA06A6DA3B6}" destId="{783D58E5-355F-4B66-B8D6-3CC6763297D0}" srcOrd="2" destOrd="0" presId="urn:microsoft.com/office/officeart/2005/8/layout/hierarchy2"/>
    <dgm:cxn modelId="{252AB632-4F18-4D25-ADB3-5B0CBD8EADD9}" type="presParOf" srcId="{783D58E5-355F-4B66-B8D6-3CC6763297D0}" destId="{86413A1B-0F17-4126-B127-97F3AC7288E0}" srcOrd="0" destOrd="0" presId="urn:microsoft.com/office/officeart/2005/8/layout/hierarchy2"/>
    <dgm:cxn modelId="{573CB3AD-7271-44A2-A63B-58891782B5A6}" type="presParOf" srcId="{D5479D1A-DE77-444E-84FB-EDA06A6DA3B6}" destId="{F848C02A-1F02-4AAB-A814-7A35061C1142}" srcOrd="3" destOrd="0" presId="urn:microsoft.com/office/officeart/2005/8/layout/hierarchy2"/>
    <dgm:cxn modelId="{8E51442A-5CAE-4BD1-9D5C-7CF66096924F}" type="presParOf" srcId="{F848C02A-1F02-4AAB-A814-7A35061C1142}" destId="{CF9E394D-AE95-4158-B6D2-2F963038B684}" srcOrd="0" destOrd="0" presId="urn:microsoft.com/office/officeart/2005/8/layout/hierarchy2"/>
    <dgm:cxn modelId="{2C3B9622-DF7E-47A3-996C-0B6F5C6D8467}" type="presParOf" srcId="{F848C02A-1F02-4AAB-A814-7A35061C1142}" destId="{9747F239-922A-46B2-A145-A0DABB0CD523}" srcOrd="1" destOrd="0" presId="urn:microsoft.com/office/officeart/2005/8/layout/hierarchy2"/>
    <dgm:cxn modelId="{B20AC84B-E5DA-4087-AAFA-F4F940E14257}" type="presParOf" srcId="{D5479D1A-DE77-444E-84FB-EDA06A6DA3B6}" destId="{D8A1CA12-1F90-4A18-A77B-43EAE50294B0}" srcOrd="4" destOrd="0" presId="urn:microsoft.com/office/officeart/2005/8/layout/hierarchy2"/>
    <dgm:cxn modelId="{A193EDE0-1A63-4007-9CA7-E2C3D468A54E}" type="presParOf" srcId="{D8A1CA12-1F90-4A18-A77B-43EAE50294B0}" destId="{E956EE28-FE0F-4AE7-B173-89A4EFB9E8C4}" srcOrd="0" destOrd="0" presId="urn:microsoft.com/office/officeart/2005/8/layout/hierarchy2"/>
    <dgm:cxn modelId="{CC0D2015-42D0-4A75-9B9F-16B11E3D0DF1}" type="presParOf" srcId="{D5479D1A-DE77-444E-84FB-EDA06A6DA3B6}" destId="{7303A9EE-8D49-4961-891B-432B3B095722}" srcOrd="5" destOrd="0" presId="urn:microsoft.com/office/officeart/2005/8/layout/hierarchy2"/>
    <dgm:cxn modelId="{0A55198B-E793-42CE-91F7-75310FCCB5D1}" type="presParOf" srcId="{7303A9EE-8D49-4961-891B-432B3B095722}" destId="{4B317015-840E-43B0-80C6-7587DE7C289E}" srcOrd="0" destOrd="0" presId="urn:microsoft.com/office/officeart/2005/8/layout/hierarchy2"/>
    <dgm:cxn modelId="{F99DCFC0-3DC9-4613-9B98-53F5829F0F34}" type="presParOf" srcId="{7303A9EE-8D49-4961-891B-432B3B095722}" destId="{2FCF65E2-B458-47CD-B3EB-7CC28BB47B8B}" srcOrd="1" destOrd="0" presId="urn:microsoft.com/office/officeart/2005/8/layout/hierarchy2"/>
    <dgm:cxn modelId="{ED13E6CC-5884-454F-B006-511FF42997E5}" type="presParOf" srcId="{D5479D1A-DE77-444E-84FB-EDA06A6DA3B6}" destId="{00B60F9D-9BBC-4B8E-906B-F22496F2E19D}" srcOrd="6" destOrd="0" presId="urn:microsoft.com/office/officeart/2005/8/layout/hierarchy2"/>
    <dgm:cxn modelId="{1B3F1E56-3DE7-4434-A351-11FF37A01FA4}" type="presParOf" srcId="{00B60F9D-9BBC-4B8E-906B-F22496F2E19D}" destId="{7BABBADC-15F8-461E-A1C7-818B311E99F3}" srcOrd="0" destOrd="0" presId="urn:microsoft.com/office/officeart/2005/8/layout/hierarchy2"/>
    <dgm:cxn modelId="{B75012C3-063D-4F55-8BDA-3EF3537203F4}" type="presParOf" srcId="{D5479D1A-DE77-444E-84FB-EDA06A6DA3B6}" destId="{9D2B2202-ABC4-41B4-86A3-341292B7A17C}" srcOrd="7" destOrd="0" presId="urn:microsoft.com/office/officeart/2005/8/layout/hierarchy2"/>
    <dgm:cxn modelId="{5C5956EF-01E2-4FAF-A9DB-96D5547D211F}" type="presParOf" srcId="{9D2B2202-ABC4-41B4-86A3-341292B7A17C}" destId="{0CAC2257-02E0-4311-A91D-FEA05A81A454}" srcOrd="0" destOrd="0" presId="urn:microsoft.com/office/officeart/2005/8/layout/hierarchy2"/>
    <dgm:cxn modelId="{48B670AD-B0D4-473D-B11E-42E2522947D7}" type="presParOf" srcId="{9D2B2202-ABC4-41B4-86A3-341292B7A17C}" destId="{A83CE3A2-9B48-42B6-8F97-473A26B41879}" srcOrd="1" destOrd="0" presId="urn:microsoft.com/office/officeart/2005/8/layout/hierarchy2"/>
    <dgm:cxn modelId="{8AEE1E7E-6ABB-4155-8D09-F3979BB3A094}" type="presParOf" srcId="{C36BC8BC-3248-42C9-A85B-CC83CF1191F3}" destId="{8F060960-C56F-44F9-A4B7-8380DE30F375}" srcOrd="2" destOrd="0" presId="urn:microsoft.com/office/officeart/2005/8/layout/hierarchy2"/>
    <dgm:cxn modelId="{23C7D900-B0D9-47B0-93AA-520BA3172DBE}" type="presParOf" srcId="{8F060960-C56F-44F9-A4B7-8380DE30F375}" destId="{4597399F-9912-427D-86D3-E54CA5154DD3}" srcOrd="0" destOrd="0" presId="urn:microsoft.com/office/officeart/2005/8/layout/hierarchy2"/>
    <dgm:cxn modelId="{A5DF0DC2-1EF8-420E-A441-3577B32AB266}" type="presParOf" srcId="{C36BC8BC-3248-42C9-A85B-CC83CF1191F3}" destId="{5C656FDB-817C-4544-A432-FAE58BAE9D9B}" srcOrd="3" destOrd="0" presId="urn:microsoft.com/office/officeart/2005/8/layout/hierarchy2"/>
    <dgm:cxn modelId="{EE44E341-9DCF-44A1-857A-8983D7C2EEEC}" type="presParOf" srcId="{5C656FDB-817C-4544-A432-FAE58BAE9D9B}" destId="{29097ADB-AE26-4422-A358-986FC4736FCF}" srcOrd="0" destOrd="0" presId="urn:microsoft.com/office/officeart/2005/8/layout/hierarchy2"/>
    <dgm:cxn modelId="{8E4FEE64-E447-4891-91F9-C4FDCD983C2F}" type="presParOf" srcId="{5C656FDB-817C-4544-A432-FAE58BAE9D9B}" destId="{AA740F5B-0EB6-41CA-ACB6-72AB3790FED7}" srcOrd="1" destOrd="0" presId="urn:microsoft.com/office/officeart/2005/8/layout/hierarchy2"/>
    <dgm:cxn modelId="{32D2F021-D5C3-4766-A5B0-4ECC670A6D2A}" type="presParOf" srcId="{B79F4D3F-4B1E-4F2A-A14B-DB9E9651790D}" destId="{B9B28D7B-4F95-4CA5-B11A-FE96D670FA19}" srcOrd="1" destOrd="0" presId="urn:microsoft.com/office/officeart/2005/8/layout/hierarchy2"/>
    <dgm:cxn modelId="{066364B1-42A0-4C23-AD73-2CAC14A2EA9F}" type="presParOf" srcId="{B9B28D7B-4F95-4CA5-B11A-FE96D670FA19}" destId="{04C30A61-6D30-4B9D-80A5-76E48C6D6529}" srcOrd="0" destOrd="0" presId="urn:microsoft.com/office/officeart/2005/8/layout/hierarchy2"/>
    <dgm:cxn modelId="{08D436B9-BF2B-4FD1-A273-1B3470B10AB6}" type="presParOf" srcId="{B9B28D7B-4F95-4CA5-B11A-FE96D670FA19}" destId="{4E0EC940-0C46-41F4-8C54-D7E9FE0813B6}" srcOrd="1" destOrd="0" presId="urn:microsoft.com/office/officeart/2005/8/layout/hierarchy2"/>
    <dgm:cxn modelId="{F7AAFBC1-A000-44DB-B9BA-3D5F6DE6D5E4}" type="presParOf" srcId="{B79F4D3F-4B1E-4F2A-A14B-DB9E9651790D}" destId="{B281028F-EE5B-4450-92F8-4997613F4434}" srcOrd="2" destOrd="0" presId="urn:microsoft.com/office/officeart/2005/8/layout/hierarchy2"/>
    <dgm:cxn modelId="{0C240D21-39CA-4BE2-9A84-7D4632B1704C}" type="presParOf" srcId="{B281028F-EE5B-4450-92F8-4997613F4434}" destId="{2096BE45-A298-4EA9-8BEE-603C9B086575}" srcOrd="0" destOrd="0" presId="urn:microsoft.com/office/officeart/2005/8/layout/hierarchy2"/>
    <dgm:cxn modelId="{E7D3E84D-DC4D-4A25-B7D4-777CA49BEFC1}" type="presParOf" srcId="{B281028F-EE5B-4450-92F8-4997613F4434}" destId="{E54ED9B0-53F7-4F75-9AFE-9639A92484C4}" srcOrd="1" destOrd="0" presId="urn:microsoft.com/office/officeart/2005/8/layout/hierarchy2"/>
    <dgm:cxn modelId="{0AC11A87-D832-4279-99DF-354BA37E270B}" type="presParOf" srcId="{E54ED9B0-53F7-4F75-9AFE-9639A92484C4}" destId="{23B3D326-71B8-45A7-98BB-472ED7572A83}" srcOrd="0" destOrd="0" presId="urn:microsoft.com/office/officeart/2005/8/layout/hierarchy2"/>
    <dgm:cxn modelId="{99793A71-9063-4100-82BC-0BDE7D75F7A1}" type="presParOf" srcId="{23B3D326-71B8-45A7-98BB-472ED7572A83}" destId="{2F3E52E7-7DAA-41B2-BD1F-316E16AB3CF4}" srcOrd="0" destOrd="0" presId="urn:microsoft.com/office/officeart/2005/8/layout/hierarchy2"/>
    <dgm:cxn modelId="{62333C3F-F2A6-4C74-8F11-8752C18D0172}" type="presParOf" srcId="{E54ED9B0-53F7-4F75-9AFE-9639A92484C4}" destId="{EDA94E65-A35C-42E3-92E4-D418DEA1C8B4}" srcOrd="1" destOrd="0" presId="urn:microsoft.com/office/officeart/2005/8/layout/hierarchy2"/>
    <dgm:cxn modelId="{1AA63B26-AC21-4497-9CA4-FDF03440F9F6}" type="presParOf" srcId="{EDA94E65-A35C-42E3-92E4-D418DEA1C8B4}" destId="{51131555-278F-45A6-8252-198E97A0AA3A}" srcOrd="0" destOrd="0" presId="urn:microsoft.com/office/officeart/2005/8/layout/hierarchy2"/>
    <dgm:cxn modelId="{9B105770-44A7-4D47-8A07-38C71F920039}" type="presParOf" srcId="{EDA94E65-A35C-42E3-92E4-D418DEA1C8B4}" destId="{5212E80D-2C2C-42B7-8D6C-72183A4FD71C}" srcOrd="1" destOrd="0" presId="urn:microsoft.com/office/officeart/2005/8/layout/hierarchy2"/>
    <dgm:cxn modelId="{371C6322-5BCB-492D-B40E-E431EA3932D5}" type="presParOf" srcId="{5212E80D-2C2C-42B7-8D6C-72183A4FD71C}" destId="{71E3065B-FBA8-449E-9A71-3512B825FDE6}" srcOrd="0" destOrd="0" presId="urn:microsoft.com/office/officeart/2005/8/layout/hierarchy2"/>
    <dgm:cxn modelId="{D88307C9-2326-4F0C-81CF-20A9C025B0A0}" type="presParOf" srcId="{71E3065B-FBA8-449E-9A71-3512B825FDE6}" destId="{94E692B7-589F-4FD1-B4D3-5645E6E323A9}" srcOrd="0" destOrd="0" presId="urn:microsoft.com/office/officeart/2005/8/layout/hierarchy2"/>
    <dgm:cxn modelId="{B9602EBD-6428-45F2-8665-1AF6406B356B}" type="presParOf" srcId="{5212E80D-2C2C-42B7-8D6C-72183A4FD71C}" destId="{3575B10D-12E3-4B67-8BCE-85CB3CC673D4}" srcOrd="1" destOrd="0" presId="urn:microsoft.com/office/officeart/2005/8/layout/hierarchy2"/>
    <dgm:cxn modelId="{F63CCFEA-19C9-4485-80E5-99607595E3B2}" type="presParOf" srcId="{3575B10D-12E3-4B67-8BCE-85CB3CC673D4}" destId="{CAE91A9A-E0EE-4B2E-B2B3-110D007FED99}" srcOrd="0" destOrd="0" presId="urn:microsoft.com/office/officeart/2005/8/layout/hierarchy2"/>
    <dgm:cxn modelId="{B9B9FB30-D42F-40CD-B60D-A2E09D7AAFDC}" type="presParOf" srcId="{3575B10D-12E3-4B67-8BCE-85CB3CC673D4}" destId="{21084083-6C78-4224-8F17-958C2FFA55E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1FB2F-358B-438C-ADB9-A3B0E83F2196}">
      <dsp:nvSpPr>
        <dsp:cNvPr id="0" name=""/>
        <dsp:cNvSpPr/>
      </dsp:nvSpPr>
      <dsp:spPr>
        <a:xfrm>
          <a:off x="8646756" y="3305073"/>
          <a:ext cx="2872659" cy="14363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NASA EO- Derived SWAT Outputs</a:t>
          </a:r>
        </a:p>
      </dsp:txBody>
      <dsp:txXfrm>
        <a:off x="8688825" y="3347142"/>
        <a:ext cx="2788521" cy="1352191"/>
      </dsp:txXfrm>
    </dsp:sp>
    <dsp:sp modelId="{CF3BF6F9-0CAF-481F-AB40-7E9EAD0C8E66}">
      <dsp:nvSpPr>
        <dsp:cNvPr id="0" name=""/>
        <dsp:cNvSpPr/>
      </dsp:nvSpPr>
      <dsp:spPr>
        <a:xfrm rot="12942401">
          <a:off x="7364686" y="3594450"/>
          <a:ext cx="1415076" cy="31684"/>
        </a:xfrm>
        <a:custGeom>
          <a:avLst/>
          <a:gdLst/>
          <a:ahLst/>
          <a:cxnLst/>
          <a:rect l="0" t="0" r="0" b="0"/>
          <a:pathLst>
            <a:path>
              <a:moveTo>
                <a:pt x="0" y="15842"/>
              </a:moveTo>
              <a:lnTo>
                <a:pt x="1415076" y="15842"/>
              </a:lnTo>
            </a:path>
          </a:pathLst>
        </a:custGeom>
        <a:noFill/>
        <a:ln w="50800" cap="flat" cmpd="sng" algn="ctr">
          <a:solidFill>
            <a:srgbClr val="379CC3"/>
          </a:solidFill>
          <a:prstDash val="solid"/>
          <a:headEnd type="oval" w="lg" len="lg"/>
          <a:tailEnd type="non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8036847" y="3574916"/>
        <a:ext cx="70753" cy="70753"/>
      </dsp:txXfrm>
    </dsp:sp>
    <dsp:sp modelId="{ADE4DF2C-3B4A-4280-94F6-2C5F6DED5CDF}">
      <dsp:nvSpPr>
        <dsp:cNvPr id="0" name=""/>
        <dsp:cNvSpPr/>
      </dsp:nvSpPr>
      <dsp:spPr>
        <a:xfrm>
          <a:off x="4625033" y="2479183"/>
          <a:ext cx="2872659" cy="1436329"/>
        </a:xfrm>
        <a:prstGeom prst="roundRect">
          <a:avLst>
            <a:gd name="adj" fmla="val 10000"/>
          </a:avLst>
        </a:prstGeom>
        <a:solidFill>
          <a:srgbClr val="379CC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SWAT Model</a:t>
          </a:r>
        </a:p>
      </dsp:txBody>
      <dsp:txXfrm>
        <a:off x="4667102" y="2521252"/>
        <a:ext cx="2788521" cy="1352191"/>
      </dsp:txXfrm>
    </dsp:sp>
    <dsp:sp modelId="{97B2D16D-8063-461D-8CF3-CAE4D88ECEFA}">
      <dsp:nvSpPr>
        <dsp:cNvPr id="0" name=""/>
        <dsp:cNvSpPr/>
      </dsp:nvSpPr>
      <dsp:spPr>
        <a:xfrm rot="14707178">
          <a:off x="2684925" y="1942671"/>
          <a:ext cx="2731152" cy="31684"/>
        </a:xfrm>
        <a:custGeom>
          <a:avLst/>
          <a:gdLst/>
          <a:ahLst/>
          <a:cxnLst/>
          <a:rect l="0" t="0" r="0" b="0"/>
          <a:pathLst>
            <a:path>
              <a:moveTo>
                <a:pt x="0" y="15842"/>
              </a:moveTo>
              <a:lnTo>
                <a:pt x="2731152" y="15842"/>
              </a:lnTo>
            </a:path>
          </a:pathLst>
        </a:custGeom>
        <a:noFill/>
        <a:ln w="50800" cap="flat" cmpd="sng" algn="ctr">
          <a:solidFill>
            <a:srgbClr val="70AD47"/>
          </a:solidFill>
          <a:prstDash val="solid"/>
          <a:headEnd type="oval" w="lg" len="lg"/>
          <a:tailEnd type="non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3982222" y="1890234"/>
        <a:ext cx="136557" cy="136557"/>
      </dsp:txXfrm>
    </dsp:sp>
    <dsp:sp modelId="{B8DBDFD7-9EFE-486F-8B83-F3C54D345515}">
      <dsp:nvSpPr>
        <dsp:cNvPr id="0" name=""/>
        <dsp:cNvSpPr/>
      </dsp:nvSpPr>
      <dsp:spPr>
        <a:xfrm>
          <a:off x="603309" y="1514"/>
          <a:ext cx="2872659" cy="14363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C-CAP Land Cover &amp; Use Data</a:t>
          </a:r>
        </a:p>
      </dsp:txBody>
      <dsp:txXfrm>
        <a:off x="645378" y="43583"/>
        <a:ext cx="2788521" cy="1352191"/>
      </dsp:txXfrm>
    </dsp:sp>
    <dsp:sp modelId="{783D58E5-355F-4B66-B8D6-3CC6763297D0}">
      <dsp:nvSpPr>
        <dsp:cNvPr id="0" name=""/>
        <dsp:cNvSpPr/>
      </dsp:nvSpPr>
      <dsp:spPr>
        <a:xfrm rot="12942401">
          <a:off x="3342962" y="2768561"/>
          <a:ext cx="1415076" cy="31684"/>
        </a:xfrm>
        <a:custGeom>
          <a:avLst/>
          <a:gdLst/>
          <a:ahLst/>
          <a:cxnLst/>
          <a:rect l="0" t="0" r="0" b="0"/>
          <a:pathLst>
            <a:path>
              <a:moveTo>
                <a:pt x="0" y="15842"/>
              </a:moveTo>
              <a:lnTo>
                <a:pt x="1415076" y="15842"/>
              </a:lnTo>
            </a:path>
          </a:pathLst>
        </a:custGeom>
        <a:noFill/>
        <a:ln w="50800" cap="flat" cmpd="sng" algn="ctr">
          <a:solidFill>
            <a:srgbClr val="70AD47"/>
          </a:solidFill>
          <a:prstDash val="solid"/>
          <a:headEnd type="oval" w="lg" len="lg"/>
          <a:tailEnd type="non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15124" y="2749026"/>
        <a:ext cx="70753" cy="70753"/>
      </dsp:txXfrm>
    </dsp:sp>
    <dsp:sp modelId="{CF9E394D-AE95-4158-B6D2-2F963038B684}">
      <dsp:nvSpPr>
        <dsp:cNvPr id="0" name=""/>
        <dsp:cNvSpPr/>
      </dsp:nvSpPr>
      <dsp:spPr>
        <a:xfrm>
          <a:off x="603309" y="1653293"/>
          <a:ext cx="2872659" cy="1436329"/>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Soil Data SSURGO</a:t>
          </a:r>
        </a:p>
      </dsp:txBody>
      <dsp:txXfrm>
        <a:off x="645378" y="1695362"/>
        <a:ext cx="2788521" cy="1352191"/>
      </dsp:txXfrm>
    </dsp:sp>
    <dsp:sp modelId="{D8A1CA12-1F90-4A18-A77B-43EAE50294B0}">
      <dsp:nvSpPr>
        <dsp:cNvPr id="0" name=""/>
        <dsp:cNvSpPr/>
      </dsp:nvSpPr>
      <dsp:spPr>
        <a:xfrm rot="8657599">
          <a:off x="3342962" y="3594450"/>
          <a:ext cx="1415076" cy="31684"/>
        </a:xfrm>
        <a:custGeom>
          <a:avLst/>
          <a:gdLst/>
          <a:ahLst/>
          <a:cxnLst/>
          <a:rect l="0" t="0" r="0" b="0"/>
          <a:pathLst>
            <a:path>
              <a:moveTo>
                <a:pt x="0" y="15842"/>
              </a:moveTo>
              <a:lnTo>
                <a:pt x="1415076" y="15842"/>
              </a:lnTo>
            </a:path>
          </a:pathLst>
        </a:custGeom>
        <a:noFill/>
        <a:ln w="50800" cap="flat" cmpd="sng" algn="ctr">
          <a:solidFill>
            <a:srgbClr val="70AD47"/>
          </a:solidFill>
          <a:prstDash val="solid"/>
          <a:headEnd type="oval" w="lg" len="lg"/>
          <a:tailEnd type="non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15124" y="3574916"/>
        <a:ext cx="70753" cy="70753"/>
      </dsp:txXfrm>
    </dsp:sp>
    <dsp:sp modelId="{4B317015-840E-43B0-80C6-7587DE7C289E}">
      <dsp:nvSpPr>
        <dsp:cNvPr id="0" name=""/>
        <dsp:cNvSpPr/>
      </dsp:nvSpPr>
      <dsp:spPr>
        <a:xfrm>
          <a:off x="603309" y="3305073"/>
          <a:ext cx="2872659" cy="14363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Precipitation GPM IMERG Data</a:t>
          </a:r>
        </a:p>
      </dsp:txBody>
      <dsp:txXfrm>
        <a:off x="645378" y="3347142"/>
        <a:ext cx="2788521" cy="1352191"/>
      </dsp:txXfrm>
    </dsp:sp>
    <dsp:sp modelId="{00B60F9D-9BBC-4B8E-906B-F22496F2E19D}">
      <dsp:nvSpPr>
        <dsp:cNvPr id="0" name=""/>
        <dsp:cNvSpPr/>
      </dsp:nvSpPr>
      <dsp:spPr>
        <a:xfrm rot="6892822">
          <a:off x="2684925" y="4420340"/>
          <a:ext cx="2731152" cy="31684"/>
        </a:xfrm>
        <a:custGeom>
          <a:avLst/>
          <a:gdLst/>
          <a:ahLst/>
          <a:cxnLst/>
          <a:rect l="0" t="0" r="0" b="0"/>
          <a:pathLst>
            <a:path>
              <a:moveTo>
                <a:pt x="0" y="15842"/>
              </a:moveTo>
              <a:lnTo>
                <a:pt x="2731152" y="15842"/>
              </a:lnTo>
            </a:path>
          </a:pathLst>
        </a:custGeom>
        <a:noFill/>
        <a:ln w="50800" cap="flat" cmpd="sng" algn="ctr">
          <a:solidFill>
            <a:srgbClr val="70AD47"/>
          </a:solidFill>
          <a:prstDash val="solid"/>
          <a:headEnd type="oval" w="lg" len="lg"/>
          <a:tailEnd type="non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3982222" y="4367904"/>
        <a:ext cx="136557" cy="136557"/>
      </dsp:txXfrm>
    </dsp:sp>
    <dsp:sp modelId="{0CAC2257-02E0-4311-A91D-FEA05A81A454}">
      <dsp:nvSpPr>
        <dsp:cNvPr id="0" name=""/>
        <dsp:cNvSpPr/>
      </dsp:nvSpPr>
      <dsp:spPr>
        <a:xfrm>
          <a:off x="603309" y="4956852"/>
          <a:ext cx="2872659" cy="14363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Weather Data</a:t>
          </a:r>
        </a:p>
      </dsp:txBody>
      <dsp:txXfrm>
        <a:off x="645378" y="4998921"/>
        <a:ext cx="2788521" cy="1352191"/>
      </dsp:txXfrm>
    </dsp:sp>
    <dsp:sp modelId="{8F060960-C56F-44F9-A4B7-8380DE30F375}">
      <dsp:nvSpPr>
        <dsp:cNvPr id="0" name=""/>
        <dsp:cNvSpPr/>
      </dsp:nvSpPr>
      <dsp:spPr>
        <a:xfrm rot="8657599">
          <a:off x="7364686" y="4420340"/>
          <a:ext cx="1415076" cy="31684"/>
        </a:xfrm>
        <a:custGeom>
          <a:avLst/>
          <a:gdLst/>
          <a:ahLst/>
          <a:cxnLst/>
          <a:rect l="0" t="0" r="0" b="0"/>
          <a:pathLst>
            <a:path>
              <a:moveTo>
                <a:pt x="0" y="15842"/>
              </a:moveTo>
              <a:lnTo>
                <a:pt x="1415076" y="15842"/>
              </a:lnTo>
            </a:path>
          </a:pathLst>
        </a:custGeom>
        <a:noFill/>
        <a:ln w="50800" cap="flat" cmpd="sng" algn="ctr">
          <a:solidFill>
            <a:srgbClr val="379CC3"/>
          </a:solidFill>
          <a:prstDash val="solid"/>
          <a:headEnd type="oval" w="lg" len="lg"/>
          <a:tailEnd type="non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8036847" y="4400805"/>
        <a:ext cx="70753" cy="70753"/>
      </dsp:txXfrm>
    </dsp:sp>
    <dsp:sp modelId="{29097ADB-AE26-4422-A358-986FC4736FCF}">
      <dsp:nvSpPr>
        <dsp:cNvPr id="0" name=""/>
        <dsp:cNvSpPr/>
      </dsp:nvSpPr>
      <dsp:spPr>
        <a:xfrm>
          <a:off x="4625033" y="4130962"/>
          <a:ext cx="2872659" cy="1436329"/>
        </a:xfrm>
        <a:prstGeom prst="roundRect">
          <a:avLst>
            <a:gd name="adj" fmla="val 10000"/>
          </a:avLst>
        </a:prstGeom>
        <a:solidFill>
          <a:srgbClr val="379CC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i="1" kern="1200" dirty="0">
              <a:solidFill>
                <a:schemeClr val="bg1"/>
              </a:solidFill>
              <a:latin typeface="Century Gothic" panose="020B0502020202020204" pitchFamily="34" charset="0"/>
            </a:rPr>
            <a:t>In situ </a:t>
          </a:r>
          <a:r>
            <a:rPr lang="en-US" sz="2600" kern="1200" dirty="0">
              <a:solidFill>
                <a:schemeClr val="bg1"/>
              </a:solidFill>
              <a:latin typeface="Century Gothic" panose="020B0502020202020204" pitchFamily="34" charset="0"/>
            </a:rPr>
            <a:t>Data Validation</a:t>
          </a:r>
        </a:p>
      </dsp:txBody>
      <dsp:txXfrm>
        <a:off x="4667102" y="4173031"/>
        <a:ext cx="2788521" cy="1352191"/>
      </dsp:txXfrm>
    </dsp:sp>
    <dsp:sp modelId="{04C30A61-6D30-4B9D-80A5-76E48C6D6529}">
      <dsp:nvSpPr>
        <dsp:cNvPr id="0" name=""/>
        <dsp:cNvSpPr/>
      </dsp:nvSpPr>
      <dsp:spPr>
        <a:xfrm>
          <a:off x="8646756" y="4956852"/>
          <a:ext cx="2872659" cy="14363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solidFill>
                <a:srgbClr val="006ABD"/>
              </a:solidFill>
              <a:latin typeface="Century Gothic" panose="020B0502020202020204" pitchFamily="34" charset="0"/>
            </a:rPr>
            <a:t>Comparative Analysis</a:t>
          </a:r>
          <a:endParaRPr lang="en-US" sz="2600" kern="1200" dirty="0">
            <a:solidFill>
              <a:srgbClr val="006ABD"/>
            </a:solidFill>
            <a:latin typeface="Century Gothic" panose="020B0502020202020204" pitchFamily="34" charset="0"/>
          </a:endParaRPr>
        </a:p>
      </dsp:txBody>
      <dsp:txXfrm>
        <a:off x="8688825" y="4998921"/>
        <a:ext cx="2788521" cy="1352191"/>
      </dsp:txXfrm>
    </dsp:sp>
    <dsp:sp modelId="{2096BE45-A298-4EA9-8BEE-603C9B086575}">
      <dsp:nvSpPr>
        <dsp:cNvPr id="0" name=""/>
        <dsp:cNvSpPr/>
      </dsp:nvSpPr>
      <dsp:spPr>
        <a:xfrm>
          <a:off x="8646756" y="6665287"/>
          <a:ext cx="2872659" cy="143632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Previous SWAT Outputs</a:t>
          </a:r>
        </a:p>
      </dsp:txBody>
      <dsp:txXfrm>
        <a:off x="8688825" y="6707356"/>
        <a:ext cx="2788521" cy="1352191"/>
      </dsp:txXfrm>
    </dsp:sp>
    <dsp:sp modelId="{23B3D326-71B8-45A7-98BB-472ED7572A83}">
      <dsp:nvSpPr>
        <dsp:cNvPr id="0" name=""/>
        <dsp:cNvSpPr/>
      </dsp:nvSpPr>
      <dsp:spPr>
        <a:xfrm rot="10800000">
          <a:off x="7497692" y="7367610"/>
          <a:ext cx="1149063" cy="31684"/>
        </a:xfrm>
        <a:custGeom>
          <a:avLst/>
          <a:gdLst/>
          <a:ahLst/>
          <a:cxnLst/>
          <a:rect l="0" t="0" r="0" b="0"/>
          <a:pathLst>
            <a:path>
              <a:moveTo>
                <a:pt x="0" y="15842"/>
              </a:moveTo>
              <a:lnTo>
                <a:pt x="1149063" y="15842"/>
              </a:lnTo>
            </a:path>
          </a:pathLst>
        </a:custGeom>
        <a:noFill/>
        <a:ln w="50800" cap="flat" cmpd="sng" algn="ctr">
          <a:solidFill>
            <a:srgbClr val="379CC3"/>
          </a:solidFill>
          <a:prstDash val="solid"/>
          <a:headEnd type="oval"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8043498" y="7354726"/>
        <a:ext cx="57453" cy="57453"/>
      </dsp:txXfrm>
    </dsp:sp>
    <dsp:sp modelId="{51131555-278F-45A6-8252-198E97A0AA3A}">
      <dsp:nvSpPr>
        <dsp:cNvPr id="0" name=""/>
        <dsp:cNvSpPr/>
      </dsp:nvSpPr>
      <dsp:spPr>
        <a:xfrm>
          <a:off x="4625033" y="6665287"/>
          <a:ext cx="2872659" cy="1436329"/>
        </a:xfrm>
        <a:prstGeom prst="roundRect">
          <a:avLst>
            <a:gd name="adj" fmla="val 10000"/>
          </a:avLst>
        </a:prstGeom>
        <a:solidFill>
          <a:srgbClr val="379CC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SWAT Model</a:t>
          </a:r>
        </a:p>
      </dsp:txBody>
      <dsp:txXfrm>
        <a:off x="4667102" y="6707356"/>
        <a:ext cx="2788521" cy="1352191"/>
      </dsp:txXfrm>
    </dsp:sp>
    <dsp:sp modelId="{71E3065B-FBA8-449E-9A71-3512B825FDE6}">
      <dsp:nvSpPr>
        <dsp:cNvPr id="0" name=""/>
        <dsp:cNvSpPr/>
      </dsp:nvSpPr>
      <dsp:spPr>
        <a:xfrm rot="10800000">
          <a:off x="3475969" y="7367610"/>
          <a:ext cx="1149063" cy="31684"/>
        </a:xfrm>
        <a:custGeom>
          <a:avLst/>
          <a:gdLst/>
          <a:ahLst/>
          <a:cxnLst/>
          <a:rect l="0" t="0" r="0" b="0"/>
          <a:pathLst>
            <a:path>
              <a:moveTo>
                <a:pt x="0" y="15842"/>
              </a:moveTo>
              <a:lnTo>
                <a:pt x="1149063" y="15842"/>
              </a:lnTo>
            </a:path>
          </a:pathLst>
        </a:custGeom>
        <a:noFill/>
        <a:ln w="50800" cap="flat" cmpd="sng" algn="ctr">
          <a:solidFill>
            <a:srgbClr val="70AD47"/>
          </a:solidFill>
          <a:prstDash val="solid"/>
          <a:headEnd type="oval"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21774" y="7354726"/>
        <a:ext cx="57453" cy="57453"/>
      </dsp:txXfrm>
    </dsp:sp>
    <dsp:sp modelId="{CAE91A9A-E0EE-4B2E-B2B3-110D007FED99}">
      <dsp:nvSpPr>
        <dsp:cNvPr id="0" name=""/>
        <dsp:cNvSpPr/>
      </dsp:nvSpPr>
      <dsp:spPr>
        <a:xfrm>
          <a:off x="603309" y="6608631"/>
          <a:ext cx="2872659" cy="154964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a:solidFill>
                <a:schemeClr val="bg1"/>
              </a:solidFill>
              <a:latin typeface="Century Gothic" panose="020B0502020202020204" pitchFamily="34" charset="0"/>
            </a:rPr>
            <a:t>Thompson Engineering Data  </a:t>
          </a:r>
        </a:p>
      </dsp:txBody>
      <dsp:txXfrm>
        <a:off x="648696" y="6654018"/>
        <a:ext cx="2781885" cy="14588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607946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 name="Google Shape;21;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820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2"/>
          <p:cNvSpPr/>
          <p:nvPr/>
        </p:nvSpPr>
        <p:spPr>
          <a:xfrm>
            <a:off x="914399" y="35661600"/>
            <a:ext cx="25603200" cy="415567"/>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2"/>
          <p:cNvSpPr/>
          <p:nvPr/>
        </p:nvSpPr>
        <p:spPr>
          <a:xfrm>
            <a:off x="893617" y="36126531"/>
            <a:ext cx="25644768" cy="2000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p:txBody>
      </p:sp>
      <p:sp>
        <p:nvSpPr>
          <p:cNvPr id="14" name="Google Shape;14;p2"/>
          <p:cNvSpPr/>
          <p:nvPr/>
        </p:nvSpPr>
        <p:spPr>
          <a:xfrm>
            <a:off x="914400" y="3662904"/>
            <a:ext cx="25623985" cy="260911"/>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p2"/>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2"/>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lstStyle>
            <a:lvl1pPr marL="457200" lvl="0" indent="-228600" algn="ctr">
              <a:lnSpc>
                <a:spcPct val="90000"/>
              </a:lnSpc>
              <a:spcBef>
                <a:spcPts val="3000"/>
              </a:spcBef>
              <a:spcAft>
                <a:spcPts val="0"/>
              </a:spcAft>
              <a:buClr>
                <a:srgbClr val="379CC3"/>
              </a:buClr>
              <a:buSzPts val="5400"/>
              <a:buNone/>
              <a:defRPr sz="5400" b="1">
                <a:solidFill>
                  <a:srgbClr val="379CC3"/>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2"/>
          <p:cNvPicPr preferRelativeResize="0"/>
          <p:nvPr/>
        </p:nvPicPr>
        <p:blipFill rotWithShape="1">
          <a:blip r:embed="rId3">
            <a:alphaModFix/>
          </a:blip>
          <a:srcRect/>
          <a:stretch/>
        </p:blipFill>
        <p:spPr>
          <a:xfrm>
            <a:off x="970533" y="891700"/>
            <a:ext cx="2508115" cy="2176272"/>
          </a:xfrm>
          <a:prstGeom prst="rect">
            <a:avLst/>
          </a:prstGeom>
          <a:noFill/>
          <a:ln>
            <a:noFill/>
          </a:ln>
        </p:spPr>
      </p:pic>
      <p:pic>
        <p:nvPicPr>
          <p:cNvPr id="18" name="Google Shape;18;p2"/>
          <p:cNvPicPr preferRelativeResize="0"/>
          <p:nvPr/>
        </p:nvPicPr>
        <p:blipFill rotWithShape="1">
          <a:blip r:embed="rId4">
            <a:alphaModFix/>
          </a:blip>
          <a:srcRect/>
          <a:stretch/>
        </p:blipFill>
        <p:spPr>
          <a:xfrm>
            <a:off x="914400" y="34529481"/>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1"/>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1"/>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1"/>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6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36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36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36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36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36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36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36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G"/><Relationship Id="rId18" Type="http://schemas.openxmlformats.org/officeDocument/2006/relationships/chart" Target="../charts/chart2.xml"/><Relationship Id="rId26" Type="http://schemas.microsoft.com/office/2007/relationships/hdphoto" Target="../media/hdphoto4.wdp"/><Relationship Id="rId3" Type="http://schemas.openxmlformats.org/officeDocument/2006/relationships/diagramData" Target="../diagrams/data1.xml"/><Relationship Id="rId21" Type="http://schemas.openxmlformats.org/officeDocument/2006/relationships/image" Target="../media/image14.png"/><Relationship Id="rId7" Type="http://schemas.microsoft.com/office/2007/relationships/diagramDrawing" Target="../diagrams/drawing1.xml"/><Relationship Id="rId12" Type="http://schemas.openxmlformats.org/officeDocument/2006/relationships/image" Target="../media/image8.JPG"/><Relationship Id="rId17" Type="http://schemas.openxmlformats.org/officeDocument/2006/relationships/chart" Target="../charts/chart1.xml"/><Relationship Id="rId25"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2.png"/><Relationship Id="rId20" Type="http://schemas.microsoft.com/office/2007/relationships/hdphoto" Target="../media/hdphoto1.wdp"/><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7.png"/><Relationship Id="rId24" Type="http://schemas.microsoft.com/office/2007/relationships/hdphoto" Target="../media/hdphoto3.wdp"/><Relationship Id="rId5" Type="http://schemas.openxmlformats.org/officeDocument/2006/relationships/diagramQuickStyle" Target="../diagrams/quickStyle1.xml"/><Relationship Id="rId15" Type="http://schemas.openxmlformats.org/officeDocument/2006/relationships/image" Target="../media/image11.JPG"/><Relationship Id="rId23" Type="http://schemas.openxmlformats.org/officeDocument/2006/relationships/image" Target="../media/image15.png"/><Relationship Id="rId28" Type="http://schemas.openxmlformats.org/officeDocument/2006/relationships/image" Target="../media/image18.PNG"/><Relationship Id="rId10" Type="http://schemas.openxmlformats.org/officeDocument/2006/relationships/image" Target="../media/image6.png"/><Relationship Id="rId19"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5.png"/><Relationship Id="rId14" Type="http://schemas.openxmlformats.org/officeDocument/2006/relationships/image" Target="../media/image10.JPG"/><Relationship Id="rId22" Type="http://schemas.microsoft.com/office/2007/relationships/hdphoto" Target="../media/hdphoto2.wdp"/><Relationship Id="rId27"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7D770186-7C00-4559-BAB5-687786454786}"/>
              </a:ext>
            </a:extLst>
          </p:cNvPr>
          <p:cNvGraphicFramePr/>
          <p:nvPr>
            <p:extLst>
              <p:ext uri="{D42A27DB-BD31-4B8C-83A1-F6EECF244321}">
                <p14:modId xmlns:p14="http://schemas.microsoft.com/office/powerpoint/2010/main" val="2318249430"/>
              </p:ext>
            </p:extLst>
          </p:nvPr>
        </p:nvGraphicFramePr>
        <p:xfrm>
          <a:off x="387869" y="15193033"/>
          <a:ext cx="12122726" cy="8159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Google Shape;23;p3"/>
          <p:cNvSpPr txBox="1"/>
          <p:nvPr/>
        </p:nvSpPr>
        <p:spPr>
          <a:xfrm rot="-5400000">
            <a:off x="11001103" y="18369057"/>
            <a:ext cx="29222700" cy="178098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10000"/>
              <a:buFont typeface="Century Gothic"/>
              <a:buNone/>
            </a:pPr>
            <a:r>
              <a:rPr lang="en-US" sz="13000" b="1" dirty="0">
                <a:solidFill>
                  <a:srgbClr val="379CC3"/>
                </a:solidFill>
                <a:latin typeface="Century Gothic"/>
                <a:ea typeface="Century Gothic"/>
                <a:cs typeface="Century Gothic"/>
                <a:sym typeface="Century Gothic"/>
              </a:rPr>
              <a:t>Weeks Bay </a:t>
            </a:r>
            <a:r>
              <a:rPr lang="en-US" sz="13000" b="0" i="0" u="none" strike="noStrike" cap="none" dirty="0">
                <a:solidFill>
                  <a:srgbClr val="379CC3"/>
                </a:solidFill>
                <a:latin typeface="Century Gothic"/>
                <a:ea typeface="Century Gothic"/>
                <a:cs typeface="Century Gothic"/>
                <a:sym typeface="Century Gothic"/>
              </a:rPr>
              <a:t>Water Resources</a:t>
            </a:r>
            <a:endParaRPr sz="13000" dirty="0">
              <a:solidFill>
                <a:srgbClr val="379CC3"/>
              </a:solidFill>
            </a:endParaRPr>
          </a:p>
        </p:txBody>
      </p:sp>
      <p:sp>
        <p:nvSpPr>
          <p:cNvPr id="24" name="Google Shape;24;p3"/>
          <p:cNvSpPr txBox="1"/>
          <p:nvPr/>
        </p:nvSpPr>
        <p:spPr>
          <a:xfrm>
            <a:off x="12801599" y="5144430"/>
            <a:ext cx="11430001" cy="2614896"/>
          </a:xfrm>
          <a:prstGeom prst="rect">
            <a:avLst/>
          </a:prstGeom>
          <a:noFill/>
          <a:ln>
            <a:noFill/>
          </a:ln>
        </p:spPr>
        <p:txBody>
          <a:bodyPr spcFirstLastPara="1" wrap="square" lIns="91425" tIns="45700" rIns="91425" bIns="45700" anchor="t" anchorCtr="0">
            <a:noAutofit/>
          </a:bodyPr>
          <a:lstStyle/>
          <a:p>
            <a:pPr marL="514350" marR="0" lvl="0" indent="-457200" algn="l" rtl="0">
              <a:lnSpc>
                <a:spcPct val="100000"/>
              </a:lnSpc>
              <a:spcBef>
                <a:spcPts val="0"/>
              </a:spcBef>
              <a:spcAft>
                <a:spcPts val="0"/>
              </a:spcAft>
              <a:buClr>
                <a:srgbClr val="379CC3"/>
              </a:buClr>
              <a:buSzPts val="2700"/>
              <a:buFont typeface="Webdings" panose="05030102010509060703" pitchFamily="18" charset="2"/>
              <a:buChar char="4"/>
            </a:pPr>
            <a:r>
              <a:rPr lang="en-US" sz="2700" b="1" dirty="0">
                <a:solidFill>
                  <a:srgbClr val="379CC3"/>
                </a:solidFill>
                <a:latin typeface="Garamond"/>
                <a:ea typeface="Garamond"/>
                <a:cs typeface="Garamond"/>
                <a:sym typeface="Garamond"/>
              </a:rPr>
              <a:t>Identify </a:t>
            </a:r>
            <a:r>
              <a:rPr lang="en-US" sz="2700" dirty="0">
                <a:solidFill>
                  <a:schemeClr val="tx1">
                    <a:lumMod val="75000"/>
                    <a:lumOff val="25000"/>
                  </a:schemeClr>
                </a:solidFill>
                <a:latin typeface="Garamond"/>
                <a:ea typeface="Garamond"/>
                <a:cs typeface="Garamond"/>
                <a:sym typeface="Garamond"/>
              </a:rPr>
              <a:t>sub-watersheds of special concern for prioritizing conservation efforts aimed at improving water quality in Weeks Bay</a:t>
            </a:r>
            <a:endParaRPr sz="2700" b="0" i="0" u="none" strike="noStrike" cap="none" dirty="0">
              <a:solidFill>
                <a:schemeClr val="tx1">
                  <a:lumMod val="75000"/>
                  <a:lumOff val="25000"/>
                </a:schemeClr>
              </a:solidFill>
              <a:latin typeface="Garamond"/>
              <a:ea typeface="Garamond"/>
              <a:cs typeface="Garamond"/>
              <a:sym typeface="Garamond"/>
            </a:endParaRPr>
          </a:p>
          <a:p>
            <a:pPr marL="514350" marR="0" lvl="0" indent="-457200" algn="l" rtl="0">
              <a:lnSpc>
                <a:spcPct val="100000"/>
              </a:lnSpc>
              <a:spcBef>
                <a:spcPts val="0"/>
              </a:spcBef>
              <a:spcAft>
                <a:spcPts val="0"/>
              </a:spcAft>
              <a:buClr>
                <a:srgbClr val="379CC3"/>
              </a:buClr>
              <a:buSzPts val="2700"/>
              <a:buFont typeface="Webdings" panose="05030102010509060703" pitchFamily="18" charset="2"/>
              <a:buChar char="4"/>
            </a:pPr>
            <a:r>
              <a:rPr lang="en-US" sz="2700" b="1" dirty="0">
                <a:solidFill>
                  <a:srgbClr val="379CC3"/>
                </a:solidFill>
                <a:latin typeface="Garamond"/>
                <a:ea typeface="Garamond"/>
                <a:cs typeface="Garamond"/>
                <a:sym typeface="Garamond"/>
              </a:rPr>
              <a:t>Demonstrate</a:t>
            </a:r>
            <a:r>
              <a:rPr lang="en-US" sz="2700" b="0" i="0" u="none" strike="noStrike" cap="none" dirty="0">
                <a:solidFill>
                  <a:srgbClr val="3F3F3F"/>
                </a:solidFill>
                <a:latin typeface="Garamond"/>
                <a:ea typeface="Garamond"/>
                <a:cs typeface="Garamond"/>
                <a:sym typeface="Garamond"/>
              </a:rPr>
              <a:t> </a:t>
            </a:r>
            <a:r>
              <a:rPr lang="en-US" sz="2700" dirty="0">
                <a:solidFill>
                  <a:schemeClr val="tx1">
                    <a:lumMod val="75000"/>
                    <a:lumOff val="25000"/>
                  </a:schemeClr>
                </a:solidFill>
                <a:latin typeface="Garamond"/>
                <a:ea typeface="Garamond"/>
                <a:cs typeface="Garamond"/>
                <a:sym typeface="Garamond"/>
              </a:rPr>
              <a:t>how to collect data from NASA Earth observations to contribute to the knowledge base of </a:t>
            </a:r>
            <a:r>
              <a:rPr lang="en-US" sz="2700" dirty="0" smtClean="0">
                <a:solidFill>
                  <a:schemeClr val="tx1">
                    <a:lumMod val="75000"/>
                    <a:lumOff val="25000"/>
                  </a:schemeClr>
                </a:solidFill>
                <a:latin typeface="Garamond"/>
                <a:ea typeface="Garamond"/>
                <a:cs typeface="Garamond"/>
                <a:sym typeface="Garamond"/>
              </a:rPr>
              <a:t>the Weeks </a:t>
            </a:r>
            <a:r>
              <a:rPr lang="en-US" sz="2700" dirty="0">
                <a:solidFill>
                  <a:schemeClr val="tx1">
                    <a:lumMod val="75000"/>
                    <a:lumOff val="25000"/>
                  </a:schemeClr>
                </a:solidFill>
                <a:latin typeface="Garamond"/>
                <a:ea typeface="Garamond"/>
                <a:cs typeface="Garamond"/>
                <a:sym typeface="Garamond"/>
              </a:rPr>
              <a:t>Bay NERR   </a:t>
            </a:r>
            <a:endParaRPr sz="2700" b="1" i="0" u="none" strike="noStrike" cap="none" dirty="0">
              <a:solidFill>
                <a:schemeClr val="tx1">
                  <a:lumMod val="75000"/>
                  <a:lumOff val="25000"/>
                </a:schemeClr>
              </a:solidFill>
              <a:latin typeface="Garamond"/>
              <a:ea typeface="Garamond"/>
              <a:cs typeface="Garamond"/>
              <a:sym typeface="Garamond"/>
            </a:endParaRPr>
          </a:p>
          <a:p>
            <a:pPr marL="514350" marR="0" lvl="0" indent="-457200" algn="l" rtl="0">
              <a:lnSpc>
                <a:spcPct val="100000"/>
              </a:lnSpc>
              <a:spcBef>
                <a:spcPts val="0"/>
              </a:spcBef>
              <a:spcAft>
                <a:spcPts val="0"/>
              </a:spcAft>
              <a:buClr>
                <a:srgbClr val="379CC3"/>
              </a:buClr>
              <a:buSzPts val="2700"/>
              <a:buFont typeface="Webdings" panose="05030102010509060703" pitchFamily="18" charset="2"/>
              <a:buChar char="4"/>
            </a:pPr>
            <a:r>
              <a:rPr lang="en-US" sz="2700" b="1" dirty="0">
                <a:solidFill>
                  <a:srgbClr val="379CC3"/>
                </a:solidFill>
                <a:latin typeface="Garamond"/>
                <a:ea typeface="Garamond"/>
                <a:cs typeface="Garamond"/>
                <a:sym typeface="Garamond"/>
              </a:rPr>
              <a:t>Conduct </a:t>
            </a:r>
            <a:r>
              <a:rPr lang="en-US" sz="2700" dirty="0">
                <a:solidFill>
                  <a:schemeClr val="tx1">
                    <a:lumMod val="75000"/>
                    <a:lumOff val="25000"/>
                  </a:schemeClr>
                </a:solidFill>
                <a:latin typeface="Garamond"/>
                <a:ea typeface="Garamond"/>
                <a:cs typeface="Garamond"/>
                <a:sym typeface="Garamond"/>
              </a:rPr>
              <a:t>a comparative analysis of a previous SWAT model derived from </a:t>
            </a:r>
            <a:r>
              <a:rPr lang="en-US" sz="2700" i="1" dirty="0" smtClean="0">
                <a:solidFill>
                  <a:schemeClr val="tx1">
                    <a:lumMod val="75000"/>
                    <a:lumOff val="25000"/>
                  </a:schemeClr>
                </a:solidFill>
                <a:latin typeface="Garamond"/>
                <a:ea typeface="Garamond"/>
                <a:cs typeface="Garamond"/>
                <a:sym typeface="Garamond"/>
              </a:rPr>
              <a:t>in situ </a:t>
            </a:r>
            <a:r>
              <a:rPr lang="en-US" sz="2700" dirty="0">
                <a:solidFill>
                  <a:schemeClr val="tx1">
                    <a:lumMod val="75000"/>
                    <a:lumOff val="25000"/>
                  </a:schemeClr>
                </a:solidFill>
                <a:latin typeface="Garamond"/>
                <a:ea typeface="Garamond"/>
                <a:cs typeface="Garamond"/>
                <a:sym typeface="Garamond"/>
              </a:rPr>
              <a:t>data to a SWAT model informed primarily by NASA Earth observations</a:t>
            </a:r>
            <a:endParaRPr sz="2700" b="0" i="0" u="none" strike="noStrike" cap="none" dirty="0">
              <a:solidFill>
                <a:schemeClr val="tx1">
                  <a:lumMod val="75000"/>
                  <a:lumOff val="25000"/>
                </a:schemeClr>
              </a:solidFill>
              <a:latin typeface="Garamond"/>
              <a:ea typeface="Garamond"/>
              <a:cs typeface="Garamond"/>
              <a:sym typeface="Garamond"/>
            </a:endParaRPr>
          </a:p>
        </p:txBody>
      </p:sp>
      <p:sp>
        <p:nvSpPr>
          <p:cNvPr id="25" name="Google Shape;25;p3"/>
          <p:cNvSpPr txBox="1"/>
          <p:nvPr/>
        </p:nvSpPr>
        <p:spPr>
          <a:xfrm>
            <a:off x="12743140" y="4489317"/>
            <a:ext cx="312777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0" u="none" strike="noStrike" cap="none" dirty="0">
                <a:solidFill>
                  <a:srgbClr val="379CC3"/>
                </a:solidFill>
                <a:latin typeface="Century Gothic"/>
                <a:ea typeface="Century Gothic"/>
                <a:cs typeface="Century Gothic"/>
                <a:sym typeface="Century Gothic"/>
              </a:rPr>
              <a:t>Objectives</a:t>
            </a:r>
            <a:endParaRPr dirty="0">
              <a:solidFill>
                <a:srgbClr val="379CC3"/>
              </a:solidFill>
            </a:endParaRPr>
          </a:p>
        </p:txBody>
      </p:sp>
      <p:sp>
        <p:nvSpPr>
          <p:cNvPr id="27" name="Google Shape;27;p3"/>
          <p:cNvSpPr txBox="1"/>
          <p:nvPr/>
        </p:nvSpPr>
        <p:spPr>
          <a:xfrm>
            <a:off x="914399" y="14299090"/>
            <a:ext cx="3849131" cy="7694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Methodology</a:t>
            </a:r>
            <a:endParaRPr dirty="0">
              <a:solidFill>
                <a:srgbClr val="379CC3"/>
              </a:solidFill>
            </a:endParaRPr>
          </a:p>
        </p:txBody>
      </p:sp>
      <p:sp>
        <p:nvSpPr>
          <p:cNvPr id="29" name="Google Shape;29;p3"/>
          <p:cNvSpPr txBox="1"/>
          <p:nvPr/>
        </p:nvSpPr>
        <p:spPr>
          <a:xfrm>
            <a:off x="1037290" y="23296811"/>
            <a:ext cx="6908344" cy="7694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Study Area</a:t>
            </a:r>
            <a:endParaRPr dirty="0">
              <a:solidFill>
                <a:srgbClr val="379CC3"/>
              </a:solidFill>
            </a:endParaRPr>
          </a:p>
        </p:txBody>
      </p:sp>
      <p:sp>
        <p:nvSpPr>
          <p:cNvPr id="30" name="Google Shape;30;p3"/>
          <p:cNvSpPr txBox="1"/>
          <p:nvPr/>
        </p:nvSpPr>
        <p:spPr>
          <a:xfrm>
            <a:off x="12834274" y="8640249"/>
            <a:ext cx="11430000" cy="16312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700"/>
              <a:buFont typeface="Arial"/>
              <a:buNone/>
            </a:pPr>
            <a:endParaRPr/>
          </a:p>
        </p:txBody>
      </p:sp>
      <p:sp>
        <p:nvSpPr>
          <p:cNvPr id="31" name="Google Shape;31;p3"/>
          <p:cNvSpPr txBox="1"/>
          <p:nvPr/>
        </p:nvSpPr>
        <p:spPr>
          <a:xfrm>
            <a:off x="12743140" y="7626261"/>
            <a:ext cx="52725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Earth Observations</a:t>
            </a:r>
            <a:endParaRPr dirty="0">
              <a:solidFill>
                <a:srgbClr val="379CC3"/>
              </a:solidFill>
            </a:endParaRPr>
          </a:p>
        </p:txBody>
      </p:sp>
      <p:sp>
        <p:nvSpPr>
          <p:cNvPr id="33" name="Google Shape;33;p3"/>
          <p:cNvSpPr txBox="1"/>
          <p:nvPr/>
        </p:nvSpPr>
        <p:spPr>
          <a:xfrm>
            <a:off x="12743140" y="11481018"/>
            <a:ext cx="2012089"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Results</a:t>
            </a:r>
            <a:endParaRPr dirty="0">
              <a:solidFill>
                <a:srgbClr val="379CC3"/>
              </a:solidFill>
            </a:endParaRPr>
          </a:p>
        </p:txBody>
      </p:sp>
      <p:sp>
        <p:nvSpPr>
          <p:cNvPr id="36" name="Google Shape;36;p3"/>
          <p:cNvSpPr txBox="1"/>
          <p:nvPr/>
        </p:nvSpPr>
        <p:spPr>
          <a:xfrm>
            <a:off x="12867612" y="30116691"/>
            <a:ext cx="11430000" cy="3227100"/>
          </a:xfrm>
          <a:prstGeom prst="rect">
            <a:avLst/>
          </a:prstGeom>
          <a:noFill/>
          <a:ln>
            <a:noFill/>
          </a:ln>
        </p:spPr>
        <p:txBody>
          <a:bodyPr spcFirstLastPara="1" wrap="square" lIns="91425" tIns="45700" rIns="91425" bIns="45700" anchor="t" anchorCtr="0">
            <a:noAutofit/>
          </a:bodyPr>
          <a:lstStyle/>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Dr. Scott Phipps, Weeks Bay National Estuarine Research Reserve </a:t>
            </a: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Sarah Johnston, Weeks Bay National Estuarine Research Reserve </a:t>
            </a: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Angela Underwood, Weeks Bay National Estuarine Research Reserve</a:t>
            </a: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Eric </a:t>
            </a:r>
            <a:r>
              <a:rPr lang="en-US" sz="2400" dirty="0" err="1">
                <a:solidFill>
                  <a:schemeClr val="tx1">
                    <a:lumMod val="75000"/>
                    <a:lumOff val="25000"/>
                  </a:schemeClr>
                </a:solidFill>
                <a:latin typeface="Garamond"/>
                <a:ea typeface="Garamond"/>
                <a:cs typeface="Garamond"/>
                <a:sym typeface="Garamond"/>
              </a:rPr>
              <a:t>Brunden</a:t>
            </a:r>
            <a:r>
              <a:rPr lang="en-US" sz="2400" dirty="0">
                <a:solidFill>
                  <a:schemeClr val="tx1">
                    <a:lumMod val="75000"/>
                    <a:lumOff val="25000"/>
                  </a:schemeClr>
                </a:solidFill>
                <a:latin typeface="Garamond"/>
                <a:ea typeface="Garamond"/>
                <a:cs typeface="Garamond"/>
                <a:sym typeface="Garamond"/>
              </a:rPr>
              <a:t>, Weeks Bay National Estuarine Research Reserve </a:t>
            </a: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Joe Spruce, Science </a:t>
            </a:r>
            <a:r>
              <a:rPr lang="en-US" sz="2400" dirty="0" smtClean="0">
                <a:solidFill>
                  <a:schemeClr val="tx1">
                    <a:lumMod val="75000"/>
                    <a:lumOff val="25000"/>
                  </a:schemeClr>
                </a:solidFill>
                <a:latin typeface="Garamond"/>
                <a:ea typeface="Garamond"/>
                <a:cs typeface="Garamond"/>
                <a:sym typeface="Garamond"/>
              </a:rPr>
              <a:t>Systems </a:t>
            </a:r>
            <a:r>
              <a:rPr lang="en-US" sz="2400" dirty="0">
                <a:solidFill>
                  <a:schemeClr val="tx1">
                    <a:lumMod val="75000"/>
                    <a:lumOff val="25000"/>
                  </a:schemeClr>
                </a:solidFill>
                <a:latin typeface="Garamond"/>
                <a:ea typeface="Garamond"/>
                <a:cs typeface="Garamond"/>
                <a:sym typeface="Garamond"/>
              </a:rPr>
              <a:t>and Applications, Inc. </a:t>
            </a: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Dr. Kenton Ross, NASA </a:t>
            </a:r>
            <a:r>
              <a:rPr lang="en-US" sz="2400" dirty="0" smtClean="0">
                <a:solidFill>
                  <a:schemeClr val="tx1">
                    <a:lumMod val="75000"/>
                    <a:lumOff val="25000"/>
                  </a:schemeClr>
                </a:solidFill>
                <a:latin typeface="Garamond"/>
                <a:ea typeface="Garamond"/>
                <a:cs typeface="Garamond"/>
                <a:sym typeface="Garamond"/>
              </a:rPr>
              <a:t>Langley Research Center</a:t>
            </a:r>
            <a:endParaRPr lang="en-US" sz="2400" dirty="0">
              <a:solidFill>
                <a:schemeClr val="tx1">
                  <a:lumMod val="75000"/>
                  <a:lumOff val="25000"/>
                </a:schemeClr>
              </a:solidFill>
              <a:latin typeface="Garamond"/>
              <a:ea typeface="Garamond"/>
              <a:cs typeface="Garamond"/>
              <a:sym typeface="Garamond"/>
            </a:endParaRP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Dr. Ibrahim N. Mohammed, Science Applications International Corporation</a:t>
            </a: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Bernard H. </a:t>
            </a:r>
            <a:r>
              <a:rPr lang="en-US" sz="2400" dirty="0" err="1">
                <a:solidFill>
                  <a:schemeClr val="tx1">
                    <a:lumMod val="75000"/>
                    <a:lumOff val="25000"/>
                  </a:schemeClr>
                </a:solidFill>
                <a:latin typeface="Garamond"/>
                <a:ea typeface="Garamond"/>
                <a:cs typeface="Garamond"/>
                <a:sym typeface="Garamond"/>
              </a:rPr>
              <a:t>Eichold</a:t>
            </a:r>
            <a:r>
              <a:rPr lang="en-US" sz="2400" dirty="0">
                <a:solidFill>
                  <a:schemeClr val="tx1">
                    <a:lumMod val="75000"/>
                    <a:lumOff val="25000"/>
                  </a:schemeClr>
                </a:solidFill>
                <a:latin typeface="Garamond"/>
                <a:ea typeface="Garamond"/>
                <a:cs typeface="Garamond"/>
                <a:sym typeface="Garamond"/>
              </a:rPr>
              <a:t> II, M.D., Dr. P.H., Mobile County Health Department</a:t>
            </a:r>
          </a:p>
          <a:p>
            <a:pPr lvl="0">
              <a:buClr>
                <a:srgbClr val="3F3F3F"/>
              </a:buClr>
              <a:buSzPts val="2700"/>
            </a:pPr>
            <a:r>
              <a:rPr lang="en-US" sz="2400" dirty="0">
                <a:solidFill>
                  <a:schemeClr val="tx1">
                    <a:lumMod val="75000"/>
                    <a:lumOff val="25000"/>
                  </a:schemeClr>
                </a:solidFill>
                <a:latin typeface="Garamond"/>
                <a:ea typeface="Garamond"/>
                <a:cs typeface="Garamond"/>
                <a:sym typeface="Garamond"/>
              </a:rPr>
              <a:t>Madison Murphy, NASA DEVELOP</a:t>
            </a:r>
          </a:p>
          <a:p>
            <a:pPr lvl="0">
              <a:buClr>
                <a:srgbClr val="3F3F3F"/>
              </a:buClr>
              <a:buSzPts val="2700"/>
            </a:pPr>
            <a:r>
              <a:rPr lang="en-US" sz="2400" dirty="0" err="1">
                <a:solidFill>
                  <a:schemeClr val="tx1">
                    <a:lumMod val="75000"/>
                    <a:lumOff val="25000"/>
                  </a:schemeClr>
                </a:solidFill>
                <a:latin typeface="Garamond"/>
                <a:ea typeface="Garamond"/>
                <a:cs typeface="Garamond"/>
                <a:sym typeface="Garamond"/>
              </a:rPr>
              <a:t>Kathrene</a:t>
            </a:r>
            <a:r>
              <a:rPr lang="en-US" sz="2400" dirty="0">
                <a:solidFill>
                  <a:schemeClr val="tx1">
                    <a:lumMod val="75000"/>
                    <a:lumOff val="25000"/>
                  </a:schemeClr>
                </a:solidFill>
                <a:latin typeface="Garamond"/>
                <a:ea typeface="Garamond"/>
                <a:cs typeface="Garamond"/>
                <a:sym typeface="Garamond"/>
              </a:rPr>
              <a:t> Garcia, NASA DEVELOP</a:t>
            </a:r>
          </a:p>
        </p:txBody>
      </p:sp>
      <p:sp>
        <p:nvSpPr>
          <p:cNvPr id="37" name="Google Shape;37;p3"/>
          <p:cNvSpPr txBox="1"/>
          <p:nvPr/>
        </p:nvSpPr>
        <p:spPr>
          <a:xfrm>
            <a:off x="12743140" y="29351421"/>
            <a:ext cx="5687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Acknowledgements</a:t>
            </a:r>
            <a:endParaRPr dirty="0">
              <a:solidFill>
                <a:srgbClr val="379CC3"/>
              </a:solidFill>
            </a:endParaRPr>
          </a:p>
        </p:txBody>
      </p:sp>
      <p:sp>
        <p:nvSpPr>
          <p:cNvPr id="38" name="Google Shape;38;p3"/>
          <p:cNvSpPr txBox="1"/>
          <p:nvPr/>
        </p:nvSpPr>
        <p:spPr>
          <a:xfrm>
            <a:off x="12775823" y="28306112"/>
            <a:ext cx="9418038" cy="800101"/>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379CC3"/>
              </a:buClr>
              <a:buSzPts val="2700"/>
              <a:buFont typeface="Webdings" panose="05030102010509060703" pitchFamily="18" charset="2"/>
              <a:buChar char="4"/>
            </a:pPr>
            <a:r>
              <a:rPr lang="en-US" sz="2700" dirty="0">
                <a:solidFill>
                  <a:schemeClr val="tx1">
                    <a:lumMod val="75000"/>
                    <a:lumOff val="25000"/>
                  </a:schemeClr>
                </a:solidFill>
                <a:latin typeface="Garamond"/>
                <a:ea typeface="Garamond"/>
                <a:cs typeface="Garamond"/>
                <a:sym typeface="Garamond"/>
              </a:rPr>
              <a:t>Alabama Department of Conservation and Natural Resources, </a:t>
            </a:r>
            <a:r>
              <a:rPr lang="en-US" sz="2700" b="1" dirty="0">
                <a:solidFill>
                  <a:schemeClr val="tx1">
                    <a:lumMod val="75000"/>
                    <a:lumOff val="25000"/>
                  </a:schemeClr>
                </a:solidFill>
                <a:latin typeface="Garamond"/>
                <a:ea typeface="Garamond"/>
                <a:cs typeface="Garamond"/>
                <a:sym typeface="Garamond"/>
              </a:rPr>
              <a:t>Weeks Bay National Estuarine Research Reserve</a:t>
            </a:r>
            <a:endParaRPr sz="2700" b="1" dirty="0">
              <a:solidFill>
                <a:schemeClr val="tx1">
                  <a:lumMod val="75000"/>
                  <a:lumOff val="25000"/>
                </a:schemeClr>
              </a:solidFill>
              <a:latin typeface="Garamond"/>
              <a:ea typeface="Garamond"/>
              <a:cs typeface="Garamond"/>
              <a:sym typeface="Garamond"/>
            </a:endParaRPr>
          </a:p>
        </p:txBody>
      </p:sp>
      <p:sp>
        <p:nvSpPr>
          <p:cNvPr id="39" name="Google Shape;39;p3"/>
          <p:cNvSpPr txBox="1"/>
          <p:nvPr/>
        </p:nvSpPr>
        <p:spPr>
          <a:xfrm>
            <a:off x="12717363" y="27631803"/>
            <a:ext cx="440377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Project Partner</a:t>
            </a:r>
            <a:endParaRPr dirty="0">
              <a:solidFill>
                <a:srgbClr val="379CC3"/>
              </a:solidFill>
            </a:endParaRPr>
          </a:p>
        </p:txBody>
      </p:sp>
      <p:sp>
        <p:nvSpPr>
          <p:cNvPr id="40" name="Google Shape;40;p3"/>
          <p:cNvSpPr txBox="1"/>
          <p:nvPr/>
        </p:nvSpPr>
        <p:spPr>
          <a:xfrm>
            <a:off x="878674" y="30022469"/>
            <a:ext cx="4542503" cy="7694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Team Members</a:t>
            </a:r>
            <a:endParaRPr dirty="0">
              <a:solidFill>
                <a:srgbClr val="379CC3"/>
              </a:solidFill>
            </a:endParaRPr>
          </a:p>
        </p:txBody>
      </p:sp>
      <p:sp>
        <p:nvSpPr>
          <p:cNvPr id="41" name="Google Shape;41;p3"/>
          <p:cNvSpPr txBox="1">
            <a:spLocks noGrp="1"/>
          </p:cNvSpPr>
          <p:nvPr>
            <p:ph type="body" idx="1"/>
          </p:nvPr>
        </p:nvSpPr>
        <p:spPr>
          <a:xfrm>
            <a:off x="4717584" y="873246"/>
            <a:ext cx="18023100" cy="2171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79CC3"/>
              </a:buClr>
              <a:buSzPts val="5400"/>
              <a:buFont typeface="Arial"/>
              <a:buNone/>
            </a:pPr>
            <a:r>
              <a:rPr lang="en-US" dirty="0"/>
              <a:t>Using NASA Earth Observations to Evaluate Changes in Water Quality in the Weeks Bay Watershed</a:t>
            </a:r>
            <a:endParaRPr dirty="0"/>
          </a:p>
        </p:txBody>
      </p:sp>
      <p:sp>
        <p:nvSpPr>
          <p:cNvPr id="42" name="Google Shape;42;p3"/>
          <p:cNvSpPr txBox="1"/>
          <p:nvPr/>
        </p:nvSpPr>
        <p:spPr>
          <a:xfrm>
            <a:off x="14592300" y="34594800"/>
            <a:ext cx="11925301" cy="800100"/>
          </a:xfrm>
          <a:prstGeom prst="rect">
            <a:avLst/>
          </a:prstGeom>
          <a:noFill/>
          <a:ln>
            <a:noFill/>
          </a:ln>
        </p:spPr>
        <p:txBody>
          <a:bodyPr spcFirstLastPara="1" wrap="square" lIns="91425" tIns="45700" rIns="91425" bIns="45700" anchor="ctr" anchorCtr="0">
            <a:noAutofit/>
          </a:bodyPr>
          <a:lstStyle/>
          <a:p>
            <a:pPr lvl="0" algn="r">
              <a:lnSpc>
                <a:spcPct val="90000"/>
              </a:lnSpc>
              <a:buClr>
                <a:srgbClr val="379CC3"/>
              </a:buClr>
              <a:buSzPts val="5200"/>
            </a:pPr>
            <a:r>
              <a:rPr lang="en-US" sz="5200" b="0" u="none" dirty="0">
                <a:solidFill>
                  <a:srgbClr val="379CC3"/>
                </a:solidFill>
                <a:latin typeface="Century Gothic"/>
                <a:ea typeface="Century Gothic"/>
                <a:cs typeface="Century Gothic"/>
                <a:sym typeface="Century Gothic"/>
              </a:rPr>
              <a:t> </a:t>
            </a:r>
            <a:r>
              <a:rPr lang="en-US" sz="5200" dirty="0">
                <a:solidFill>
                  <a:srgbClr val="379CC3"/>
                </a:solidFill>
                <a:latin typeface="Century Gothic"/>
                <a:ea typeface="Century Gothic"/>
                <a:cs typeface="Century Gothic"/>
                <a:sym typeface="Century Gothic"/>
              </a:rPr>
              <a:t>Alabama </a:t>
            </a:r>
            <a:r>
              <a:rPr lang="en-US" sz="5200" b="0" u="none" dirty="0">
                <a:solidFill>
                  <a:srgbClr val="379CC3"/>
                </a:solidFill>
                <a:latin typeface="Century Gothic"/>
                <a:ea typeface="Century Gothic"/>
                <a:cs typeface="Century Gothic"/>
                <a:sym typeface="Century Gothic"/>
              </a:rPr>
              <a:t>– </a:t>
            </a:r>
            <a:r>
              <a:rPr lang="en-US" sz="5200" dirty="0">
                <a:solidFill>
                  <a:srgbClr val="379CC3"/>
                </a:solidFill>
                <a:latin typeface="Century Gothic"/>
                <a:ea typeface="Century Gothic"/>
                <a:cs typeface="Century Gothic"/>
                <a:sym typeface="Century Gothic"/>
              </a:rPr>
              <a:t>Mobile </a:t>
            </a:r>
            <a:r>
              <a:rPr lang="en-US" sz="5200" b="0" u="none" dirty="0">
                <a:solidFill>
                  <a:srgbClr val="379CC3"/>
                </a:solidFill>
                <a:latin typeface="Century Gothic"/>
                <a:ea typeface="Century Gothic"/>
                <a:cs typeface="Century Gothic"/>
                <a:sym typeface="Century Gothic"/>
              </a:rPr>
              <a:t>| Spring 2019</a:t>
            </a:r>
            <a:endParaRPr dirty="0"/>
          </a:p>
        </p:txBody>
      </p:sp>
      <p:grpSp>
        <p:nvGrpSpPr>
          <p:cNvPr id="10" name="Group 9"/>
          <p:cNvGrpSpPr/>
          <p:nvPr/>
        </p:nvGrpSpPr>
        <p:grpSpPr>
          <a:xfrm>
            <a:off x="917609" y="30837236"/>
            <a:ext cx="3295829" cy="3088358"/>
            <a:chOff x="844022" y="30803119"/>
            <a:chExt cx="3295829" cy="3088358"/>
          </a:xfrm>
        </p:grpSpPr>
        <p:pic>
          <p:nvPicPr>
            <p:cNvPr id="46" name="Google Shape;46;p3"/>
            <p:cNvPicPr preferRelativeResize="0"/>
            <p:nvPr/>
          </p:nvPicPr>
          <p:blipFill rotWithShape="1">
            <a:blip r:embed="rId8">
              <a:alphaModFix/>
            </a:blip>
            <a:srcRect/>
            <a:stretch/>
          </p:blipFill>
          <p:spPr>
            <a:xfrm>
              <a:off x="1439647" y="30803119"/>
              <a:ext cx="2104579" cy="2103120"/>
            </a:xfrm>
            <a:prstGeom prst="rect">
              <a:avLst/>
            </a:prstGeom>
            <a:noFill/>
            <a:ln>
              <a:noFill/>
            </a:ln>
          </p:spPr>
        </p:pic>
        <p:sp>
          <p:nvSpPr>
            <p:cNvPr id="47" name="Google Shape;47;p3"/>
            <p:cNvSpPr txBox="1"/>
            <p:nvPr/>
          </p:nvSpPr>
          <p:spPr>
            <a:xfrm>
              <a:off x="844022" y="32968147"/>
              <a:ext cx="3295829"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chemeClr val="tx1">
                      <a:lumMod val="75000"/>
                      <a:lumOff val="25000"/>
                    </a:schemeClr>
                  </a:solidFill>
                  <a:latin typeface="Garamond" panose="02020404030301010803" pitchFamily="18" charset="0"/>
                  <a:ea typeface="Garamond"/>
                  <a:cs typeface="Garamond"/>
                  <a:sym typeface="Garamond"/>
                </a:rPr>
                <a:t>Vanessa Van </a:t>
              </a:r>
              <a:r>
                <a:rPr lang="en-US" sz="2700" b="1" dirty="0" err="1">
                  <a:solidFill>
                    <a:schemeClr val="tx1">
                      <a:lumMod val="75000"/>
                      <a:lumOff val="25000"/>
                    </a:schemeClr>
                  </a:solidFill>
                  <a:latin typeface="Garamond" panose="02020404030301010803" pitchFamily="18" charset="0"/>
                  <a:ea typeface="Garamond"/>
                  <a:cs typeface="Garamond"/>
                  <a:sym typeface="Garamond"/>
                </a:rPr>
                <a:t>Auken</a:t>
              </a:r>
              <a:endParaRPr sz="2700" dirty="0">
                <a:solidFill>
                  <a:schemeClr val="tx1">
                    <a:lumMod val="75000"/>
                    <a:lumOff val="25000"/>
                  </a:schemeClr>
                </a:solidFill>
                <a:latin typeface="Garamond" panose="02020404030301010803" pitchFamily="18" charset="0"/>
              </a:endParaRPr>
            </a:p>
            <a:p>
              <a:pPr marL="0" marR="0" lvl="0" indent="0" algn="ctr" rtl="0">
                <a:lnSpc>
                  <a:spcPct val="100000"/>
                </a:lnSpc>
                <a:spcBef>
                  <a:spcPts val="0"/>
                </a:spcBef>
                <a:spcAft>
                  <a:spcPts val="0"/>
                </a:spcAft>
                <a:buClr>
                  <a:srgbClr val="3F3F3F"/>
                </a:buClr>
                <a:buSzPts val="2700"/>
                <a:buFont typeface="Arial"/>
                <a:buNone/>
              </a:pPr>
              <a:r>
                <a:rPr lang="en-US" sz="2700" b="0" u="none" dirty="0">
                  <a:solidFill>
                    <a:schemeClr val="tx1">
                      <a:lumMod val="75000"/>
                      <a:lumOff val="25000"/>
                    </a:schemeClr>
                  </a:solidFill>
                  <a:latin typeface="Garamond" panose="02020404030301010803" pitchFamily="18" charset="0"/>
                  <a:ea typeface="Garamond"/>
                  <a:cs typeface="Garamond"/>
                  <a:sym typeface="Garamond"/>
                </a:rPr>
                <a:t>Project Lead</a:t>
              </a:r>
              <a:endParaRPr sz="2700" dirty="0">
                <a:solidFill>
                  <a:schemeClr val="tx1">
                    <a:lumMod val="75000"/>
                    <a:lumOff val="25000"/>
                  </a:schemeClr>
                </a:solidFill>
                <a:latin typeface="Garamond" panose="02020404030301010803" pitchFamily="18" charset="0"/>
              </a:endParaRPr>
            </a:p>
          </p:txBody>
        </p:sp>
      </p:grpSp>
      <p:grpSp>
        <p:nvGrpSpPr>
          <p:cNvPr id="8" name="Group 7"/>
          <p:cNvGrpSpPr/>
          <p:nvPr/>
        </p:nvGrpSpPr>
        <p:grpSpPr>
          <a:xfrm>
            <a:off x="7124131" y="30837236"/>
            <a:ext cx="2834640" cy="2672859"/>
            <a:chOff x="6683239" y="30803119"/>
            <a:chExt cx="2834640" cy="2672859"/>
          </a:xfrm>
        </p:grpSpPr>
        <p:pic>
          <p:nvPicPr>
            <p:cNvPr id="49" name="Google Shape;49;p3"/>
            <p:cNvPicPr preferRelativeResize="0"/>
            <p:nvPr/>
          </p:nvPicPr>
          <p:blipFill rotWithShape="1">
            <a:blip r:embed="rId8">
              <a:alphaModFix/>
            </a:blip>
            <a:srcRect/>
            <a:stretch/>
          </p:blipFill>
          <p:spPr>
            <a:xfrm>
              <a:off x="7048270" y="30803119"/>
              <a:ext cx="2104579" cy="2103120"/>
            </a:xfrm>
            <a:prstGeom prst="rect">
              <a:avLst/>
            </a:prstGeom>
            <a:noFill/>
            <a:ln>
              <a:noFill/>
            </a:ln>
          </p:spPr>
        </p:pic>
        <p:sp>
          <p:nvSpPr>
            <p:cNvPr id="50" name="Google Shape;50;p3"/>
            <p:cNvSpPr txBox="1"/>
            <p:nvPr/>
          </p:nvSpPr>
          <p:spPr>
            <a:xfrm>
              <a:off x="6683239" y="32968147"/>
              <a:ext cx="2834640" cy="5078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chemeClr val="tx1">
                      <a:lumMod val="75000"/>
                      <a:lumOff val="25000"/>
                    </a:schemeClr>
                  </a:solidFill>
                  <a:latin typeface="Garamond"/>
                  <a:ea typeface="Garamond"/>
                  <a:cs typeface="Garamond"/>
                  <a:sym typeface="Garamond"/>
                </a:rPr>
                <a:t>Michelle Carver</a:t>
              </a:r>
              <a:endParaRPr dirty="0">
                <a:solidFill>
                  <a:schemeClr val="tx1">
                    <a:lumMod val="75000"/>
                    <a:lumOff val="25000"/>
                  </a:schemeClr>
                </a:solidFill>
              </a:endParaRPr>
            </a:p>
          </p:txBody>
        </p:sp>
      </p:grpSp>
      <p:grpSp>
        <p:nvGrpSpPr>
          <p:cNvPr id="7" name="Group 6"/>
          <p:cNvGrpSpPr/>
          <p:nvPr/>
        </p:nvGrpSpPr>
        <p:grpSpPr>
          <a:xfrm>
            <a:off x="9885984" y="30837236"/>
            <a:ext cx="2834640" cy="2672859"/>
            <a:chOff x="9602847" y="30803119"/>
            <a:chExt cx="2834640" cy="2672859"/>
          </a:xfrm>
        </p:grpSpPr>
        <p:pic>
          <p:nvPicPr>
            <p:cNvPr id="52" name="Google Shape;52;p3"/>
            <p:cNvPicPr preferRelativeResize="0"/>
            <p:nvPr/>
          </p:nvPicPr>
          <p:blipFill rotWithShape="1">
            <a:blip r:embed="rId8">
              <a:alphaModFix/>
            </a:blip>
            <a:srcRect/>
            <a:stretch/>
          </p:blipFill>
          <p:spPr>
            <a:xfrm>
              <a:off x="9967878" y="30803119"/>
              <a:ext cx="2104579" cy="2103120"/>
            </a:xfrm>
            <a:prstGeom prst="rect">
              <a:avLst/>
            </a:prstGeom>
            <a:noFill/>
            <a:ln>
              <a:noFill/>
            </a:ln>
          </p:spPr>
        </p:pic>
        <p:sp>
          <p:nvSpPr>
            <p:cNvPr id="53" name="Google Shape;53;p3"/>
            <p:cNvSpPr txBox="1"/>
            <p:nvPr/>
          </p:nvSpPr>
          <p:spPr>
            <a:xfrm>
              <a:off x="9602847" y="32968147"/>
              <a:ext cx="2834640" cy="5078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chemeClr val="tx1">
                      <a:lumMod val="75000"/>
                      <a:lumOff val="25000"/>
                    </a:schemeClr>
                  </a:solidFill>
                  <a:latin typeface="Garamond"/>
                  <a:ea typeface="Garamond"/>
                  <a:cs typeface="Garamond"/>
                  <a:sym typeface="Garamond"/>
                </a:rPr>
                <a:t>Ara Metz </a:t>
              </a:r>
              <a:endParaRPr sz="2700" b="1" u="none" dirty="0">
                <a:solidFill>
                  <a:schemeClr val="tx1">
                    <a:lumMod val="75000"/>
                    <a:lumOff val="25000"/>
                  </a:schemeClr>
                </a:solidFill>
                <a:latin typeface="Garamond"/>
                <a:ea typeface="Garamond"/>
                <a:cs typeface="Garamond"/>
                <a:sym typeface="Garamond"/>
              </a:endParaRPr>
            </a:p>
          </p:txBody>
        </p:sp>
      </p:grpSp>
      <p:grpSp>
        <p:nvGrpSpPr>
          <p:cNvPr id="9" name="Group 8"/>
          <p:cNvGrpSpPr/>
          <p:nvPr/>
        </p:nvGrpSpPr>
        <p:grpSpPr>
          <a:xfrm>
            <a:off x="4140650" y="30837236"/>
            <a:ext cx="3056269" cy="2998931"/>
            <a:chOff x="3763630" y="30803119"/>
            <a:chExt cx="3056269" cy="2998931"/>
          </a:xfrm>
        </p:grpSpPr>
        <p:pic>
          <p:nvPicPr>
            <p:cNvPr id="55" name="Google Shape;55;p3"/>
            <p:cNvPicPr preferRelativeResize="0"/>
            <p:nvPr/>
          </p:nvPicPr>
          <p:blipFill rotWithShape="1">
            <a:blip r:embed="rId8">
              <a:alphaModFix/>
            </a:blip>
            <a:srcRect/>
            <a:stretch/>
          </p:blipFill>
          <p:spPr>
            <a:xfrm>
              <a:off x="4239475" y="30803119"/>
              <a:ext cx="2104579" cy="2103120"/>
            </a:xfrm>
            <a:prstGeom prst="rect">
              <a:avLst/>
            </a:prstGeom>
            <a:noFill/>
            <a:ln>
              <a:noFill/>
            </a:ln>
          </p:spPr>
        </p:pic>
        <p:sp>
          <p:nvSpPr>
            <p:cNvPr id="56" name="Google Shape;56;p3"/>
            <p:cNvSpPr txBox="1"/>
            <p:nvPr/>
          </p:nvSpPr>
          <p:spPr>
            <a:xfrm>
              <a:off x="3763630" y="32968147"/>
              <a:ext cx="3056269" cy="83390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chemeClr val="tx1">
                      <a:lumMod val="75000"/>
                      <a:lumOff val="25000"/>
                    </a:schemeClr>
                  </a:solidFill>
                  <a:latin typeface="Garamond"/>
                  <a:ea typeface="Garamond"/>
                  <a:cs typeface="Garamond"/>
                  <a:sym typeface="Garamond"/>
                </a:rPr>
                <a:t>Dillon Blankenship </a:t>
              </a:r>
              <a:endParaRPr dirty="0">
                <a:solidFill>
                  <a:schemeClr val="tx1">
                    <a:lumMod val="75000"/>
                    <a:lumOff val="25000"/>
                  </a:schemeClr>
                </a:solidFill>
              </a:endParaRPr>
            </a:p>
          </p:txBody>
        </p:sp>
      </p:grpSp>
      <p:sp>
        <p:nvSpPr>
          <p:cNvPr id="57" name="Google Shape;57;p3"/>
          <p:cNvSpPr txBox="1"/>
          <p:nvPr/>
        </p:nvSpPr>
        <p:spPr>
          <a:xfrm>
            <a:off x="914399" y="5144429"/>
            <a:ext cx="11430000" cy="9154661"/>
          </a:xfrm>
          <a:prstGeom prst="rect">
            <a:avLst/>
          </a:prstGeom>
          <a:noFill/>
          <a:ln>
            <a:noFill/>
          </a:ln>
        </p:spPr>
        <p:txBody>
          <a:bodyPr spcFirstLastPara="1" wrap="square" lIns="91425" tIns="45700" rIns="91425" bIns="45700" anchor="t" anchorCtr="0">
            <a:noAutofit/>
          </a:bodyPr>
          <a:lstStyle/>
          <a:p>
            <a:pPr algn="just"/>
            <a:r>
              <a:rPr lang="en-US" sz="2700" dirty="0">
                <a:solidFill>
                  <a:schemeClr val="tx1">
                    <a:lumMod val="75000"/>
                    <a:lumOff val="25000"/>
                  </a:schemeClr>
                </a:solidFill>
                <a:latin typeface="Garamond" panose="02020404030301010803" pitchFamily="18" charset="0"/>
              </a:rPr>
              <a:t>Weeks Bay is an estuarine system located along the southeastern shore of Mobile Bay in Baldwin County, Alabama. Its watershed encompasses approximately 149,000 acres of mixed-use land around the Fish and Magnolia Rivers. Weeks Bay and the surrounding coastal lands are currently protected as a National Estuarine Research Reserve (NERR) by the Alabama Department of Conservation and Natural Resources (ADCNR) and the National Oceanic and Atmospheric Administration (NOAA), but its watershed has been transformed from native forests and riparian land cover types to urban and agricultural areas over the last decade. These changes have resulted in increased </a:t>
            </a:r>
            <a:r>
              <a:rPr lang="en-US" sz="2700" dirty="0" err="1">
                <a:solidFill>
                  <a:schemeClr val="tx1">
                    <a:lumMod val="75000"/>
                    <a:lumOff val="25000"/>
                  </a:schemeClr>
                </a:solidFill>
                <a:latin typeface="Garamond" panose="02020404030301010803" pitchFamily="18" charset="0"/>
              </a:rPr>
              <a:t>stormwater</a:t>
            </a:r>
            <a:r>
              <a:rPr lang="en-US" sz="2700" dirty="0">
                <a:solidFill>
                  <a:schemeClr val="tx1">
                    <a:lumMod val="75000"/>
                    <a:lumOff val="25000"/>
                  </a:schemeClr>
                </a:solidFill>
                <a:latin typeface="Garamond" panose="02020404030301010803" pitchFamily="18" charset="0"/>
              </a:rPr>
              <a:t> runoff, flooding, soil erosion, and nutrient loading from the watershed into Weeks Bay. This project used NASA Earth observations from the Shuttle Radar Topography Mission (SRTM), Global Precipitation Measurement (GPM) Integrated Multi-satellite Retrievals for GPM (IMERG), and Landsat 7 Enhanced Thematic Mapper Plus (ETM+) along with ancillary data as inputs into the Soil and Water Assessment Tool (SWAT), which modeled the impacts of land use and land cover on water quality in Weeks Bay from January 2014 to January 2018 and forecasted possible future implications given continued land cover change. The SWAT model was also used to highlight sub-watersheds that impact water quality the most in order to prioritize them for conservation efforts. The outputs were then compared to a previous model created by an independent engineering firm that did not incorporate NASA precipitation data. The Weeks Bay NERR will use the findings of this project to support its watershed management and use of NASA Earth observations in future studies.</a:t>
            </a:r>
          </a:p>
        </p:txBody>
      </p:sp>
      <p:sp>
        <p:nvSpPr>
          <p:cNvPr id="58" name="Google Shape;58;p3"/>
          <p:cNvSpPr txBox="1"/>
          <p:nvPr/>
        </p:nvSpPr>
        <p:spPr>
          <a:xfrm>
            <a:off x="878674" y="4484915"/>
            <a:ext cx="2475358"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Abstract</a:t>
            </a:r>
            <a:endParaRPr dirty="0">
              <a:solidFill>
                <a:srgbClr val="379CC3"/>
              </a:solidFill>
            </a:endParaRPr>
          </a:p>
        </p:txBody>
      </p:sp>
      <p:grpSp>
        <p:nvGrpSpPr>
          <p:cNvPr id="6" name="Group 5"/>
          <p:cNvGrpSpPr/>
          <p:nvPr/>
        </p:nvGrpSpPr>
        <p:grpSpPr>
          <a:xfrm>
            <a:off x="16957815" y="8511541"/>
            <a:ext cx="3128299" cy="2229523"/>
            <a:chOff x="12801600" y="10717997"/>
            <a:chExt cx="4244889" cy="2934906"/>
          </a:xfrm>
        </p:grpSpPr>
        <p:pic>
          <p:nvPicPr>
            <p:cNvPr id="59" name="Google Shape;59;p3"/>
            <p:cNvPicPr preferRelativeResize="0">
              <a:picLocks noChangeAspect="1"/>
            </p:cNvPicPr>
            <p:nvPr/>
          </p:nvPicPr>
          <p:blipFill>
            <a:blip r:embed="rId9">
              <a:alphaModFix/>
            </a:blip>
            <a:stretch>
              <a:fillRect/>
            </a:stretch>
          </p:blipFill>
          <p:spPr>
            <a:xfrm>
              <a:off x="12801600" y="10717997"/>
              <a:ext cx="4244889" cy="2124807"/>
            </a:xfrm>
            <a:prstGeom prst="rect">
              <a:avLst/>
            </a:prstGeom>
            <a:ln>
              <a:noFill/>
            </a:ln>
            <a:effectLst>
              <a:outerShdw blurRad="292100" dist="139700" dir="2700000" algn="tl" rotWithShape="0">
                <a:srgbClr val="333333">
                  <a:alpha val="65000"/>
                </a:srgbClr>
              </a:outerShdw>
            </a:effectLst>
          </p:spPr>
        </p:pic>
        <p:sp>
          <p:nvSpPr>
            <p:cNvPr id="62" name="Google Shape;38;p3">
              <a:extLst>
                <a:ext uri="{FF2B5EF4-FFF2-40B4-BE49-F238E27FC236}">
                  <a16:creationId xmlns:a16="http://schemas.microsoft.com/office/drawing/2014/main" xmlns="" id="{5599607C-09A1-4242-AC46-6A20CBD2DDE3}"/>
                </a:ext>
              </a:extLst>
            </p:cNvPr>
            <p:cNvSpPr txBox="1"/>
            <p:nvPr/>
          </p:nvSpPr>
          <p:spPr>
            <a:xfrm>
              <a:off x="13729627" y="13237378"/>
              <a:ext cx="2388834" cy="4155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chemeClr val="tx1">
                      <a:lumMod val="75000"/>
                      <a:lumOff val="25000"/>
                    </a:schemeClr>
                  </a:solidFill>
                  <a:latin typeface="Garamond"/>
                  <a:ea typeface="Garamond"/>
                  <a:cs typeface="Garamond"/>
                  <a:sym typeface="Garamond"/>
                </a:rPr>
                <a:t>GPM IMERG</a:t>
              </a:r>
              <a:endParaRPr sz="2700" b="1" dirty="0">
                <a:solidFill>
                  <a:schemeClr val="tx1">
                    <a:lumMod val="75000"/>
                    <a:lumOff val="25000"/>
                  </a:schemeClr>
                </a:solidFill>
                <a:latin typeface="Garamond"/>
                <a:ea typeface="Garamond"/>
                <a:cs typeface="Garamond"/>
                <a:sym typeface="Garamond"/>
              </a:endParaRPr>
            </a:p>
          </p:txBody>
        </p:sp>
      </p:grpSp>
      <p:grpSp>
        <p:nvGrpSpPr>
          <p:cNvPr id="5" name="Group 4"/>
          <p:cNvGrpSpPr/>
          <p:nvPr/>
        </p:nvGrpSpPr>
        <p:grpSpPr>
          <a:xfrm>
            <a:off x="13110423" y="8804216"/>
            <a:ext cx="2530727" cy="1972407"/>
            <a:chOff x="17046490" y="11027096"/>
            <a:chExt cx="2991223" cy="2437471"/>
          </a:xfrm>
        </p:grpSpPr>
        <p:pic>
          <p:nvPicPr>
            <p:cNvPr id="61" name="Google Shape;61;p3"/>
            <p:cNvPicPr preferRelativeResize="0">
              <a:picLocks noChangeAspect="1"/>
            </p:cNvPicPr>
            <p:nvPr/>
          </p:nvPicPr>
          <p:blipFill>
            <a:blip r:embed="rId10"/>
            <a:stretch>
              <a:fillRect/>
            </a:stretch>
          </p:blipFill>
          <p:spPr>
            <a:xfrm>
              <a:off x="17046490" y="11027096"/>
              <a:ext cx="2966717" cy="1206464"/>
            </a:xfrm>
            <a:prstGeom prst="rect">
              <a:avLst/>
            </a:prstGeom>
            <a:ln>
              <a:noFill/>
            </a:ln>
            <a:effectLst>
              <a:outerShdw blurRad="292100" dist="139700" dir="2700000" algn="tl" rotWithShape="0">
                <a:srgbClr val="333333">
                  <a:alpha val="65000"/>
                </a:srgbClr>
              </a:outerShdw>
            </a:effectLst>
          </p:spPr>
        </p:pic>
        <p:sp>
          <p:nvSpPr>
            <p:cNvPr id="68" name="Google Shape;38;p3">
              <a:extLst>
                <a:ext uri="{FF2B5EF4-FFF2-40B4-BE49-F238E27FC236}">
                  <a16:creationId xmlns:a16="http://schemas.microsoft.com/office/drawing/2014/main" xmlns="" id="{98EBDEFC-6EB2-4013-8EBC-C7FD09AE6701}"/>
                </a:ext>
              </a:extLst>
            </p:cNvPr>
            <p:cNvSpPr txBox="1"/>
            <p:nvPr/>
          </p:nvSpPr>
          <p:spPr>
            <a:xfrm>
              <a:off x="17046490" y="13049043"/>
              <a:ext cx="2991223" cy="4155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chemeClr val="tx1">
                      <a:lumMod val="75000"/>
                      <a:lumOff val="25000"/>
                    </a:schemeClr>
                  </a:solidFill>
                  <a:latin typeface="Garamond"/>
                  <a:ea typeface="Garamond"/>
                  <a:cs typeface="Garamond"/>
                  <a:sym typeface="Garamond"/>
                </a:rPr>
                <a:t>Landsat 7 ETM+</a:t>
              </a:r>
              <a:endParaRPr sz="2700" b="1" dirty="0">
                <a:solidFill>
                  <a:schemeClr val="tx1">
                    <a:lumMod val="75000"/>
                    <a:lumOff val="25000"/>
                  </a:schemeClr>
                </a:solidFill>
                <a:latin typeface="Garamond"/>
                <a:ea typeface="Garamond"/>
                <a:cs typeface="Garamond"/>
                <a:sym typeface="Garamond"/>
              </a:endParaRPr>
            </a:p>
          </p:txBody>
        </p:sp>
      </p:grpSp>
      <p:grpSp>
        <p:nvGrpSpPr>
          <p:cNvPr id="4" name="Group 3"/>
          <p:cNvGrpSpPr/>
          <p:nvPr/>
        </p:nvGrpSpPr>
        <p:grpSpPr>
          <a:xfrm>
            <a:off x="21435522" y="7934811"/>
            <a:ext cx="2316758" cy="3021799"/>
            <a:chOff x="20404324" y="9666230"/>
            <a:chExt cx="2874803" cy="3986673"/>
          </a:xfrm>
        </p:grpSpPr>
        <p:pic>
          <p:nvPicPr>
            <p:cNvPr id="60" name="Google Shape;60;p3"/>
            <p:cNvPicPr preferRelativeResize="0">
              <a:picLocks noChangeAspect="1"/>
            </p:cNvPicPr>
            <p:nvPr/>
          </p:nvPicPr>
          <p:blipFill>
            <a:blip r:embed="rId11">
              <a:alphaModFix/>
            </a:blip>
            <a:stretch>
              <a:fillRect/>
            </a:stretch>
          </p:blipFill>
          <p:spPr>
            <a:xfrm>
              <a:off x="20404324" y="9666230"/>
              <a:ext cx="2874803" cy="3176575"/>
            </a:xfrm>
            <a:prstGeom prst="rect">
              <a:avLst/>
            </a:prstGeom>
            <a:ln>
              <a:noFill/>
            </a:ln>
            <a:effectLst>
              <a:outerShdw blurRad="292100" dist="139700" dir="2700000" algn="tl" rotWithShape="0">
                <a:srgbClr val="333333">
                  <a:alpha val="65000"/>
                </a:srgbClr>
              </a:outerShdw>
            </a:effectLst>
          </p:spPr>
        </p:pic>
        <p:sp>
          <p:nvSpPr>
            <p:cNvPr id="69" name="Google Shape;38;p3">
              <a:extLst>
                <a:ext uri="{FF2B5EF4-FFF2-40B4-BE49-F238E27FC236}">
                  <a16:creationId xmlns:a16="http://schemas.microsoft.com/office/drawing/2014/main" xmlns="" id="{FF4C24F5-321C-444C-9566-3D9CC44ECE9E}"/>
                </a:ext>
              </a:extLst>
            </p:cNvPr>
            <p:cNvSpPr txBox="1"/>
            <p:nvPr/>
          </p:nvSpPr>
          <p:spPr>
            <a:xfrm>
              <a:off x="20647308" y="13237378"/>
              <a:ext cx="2388834" cy="4155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chemeClr val="tx1">
                      <a:lumMod val="75000"/>
                      <a:lumOff val="25000"/>
                    </a:schemeClr>
                  </a:solidFill>
                  <a:latin typeface="Garamond"/>
                  <a:ea typeface="Garamond"/>
                  <a:cs typeface="Garamond"/>
                  <a:sym typeface="Garamond"/>
                </a:rPr>
                <a:t>SRTM</a:t>
              </a:r>
              <a:endParaRPr sz="2700" b="1" dirty="0">
                <a:solidFill>
                  <a:schemeClr val="tx1">
                    <a:lumMod val="75000"/>
                    <a:lumOff val="25000"/>
                  </a:schemeClr>
                </a:solidFill>
                <a:latin typeface="Garamond"/>
                <a:ea typeface="Garamond"/>
                <a:cs typeface="Garamond"/>
                <a:sym typeface="Garamond"/>
              </a:endParaRPr>
            </a:p>
          </p:txBody>
        </p:sp>
      </p:grpSp>
      <p:sp>
        <p:nvSpPr>
          <p:cNvPr id="63" name="Google Shape;34;p3">
            <a:extLst>
              <a:ext uri="{FF2B5EF4-FFF2-40B4-BE49-F238E27FC236}">
                <a16:creationId xmlns:a16="http://schemas.microsoft.com/office/drawing/2014/main" xmlns="" id="{4E4ED792-A185-43C4-8850-958E0224ABD7}"/>
              </a:ext>
            </a:extLst>
          </p:cNvPr>
          <p:cNvSpPr txBox="1"/>
          <p:nvPr/>
        </p:nvSpPr>
        <p:spPr>
          <a:xfrm>
            <a:off x="12860050" y="23440150"/>
            <a:ext cx="11430000" cy="3926990"/>
          </a:xfrm>
          <a:prstGeom prst="rect">
            <a:avLst/>
          </a:prstGeom>
          <a:noFill/>
          <a:ln>
            <a:noFill/>
          </a:ln>
        </p:spPr>
        <p:txBody>
          <a:bodyPr spcFirstLastPara="1" wrap="square" lIns="91425" tIns="45700" rIns="91425" bIns="45700" anchor="t" anchorCtr="0">
            <a:noAutofit/>
          </a:bodyPr>
          <a:lstStyle/>
          <a:p>
            <a:pPr marL="457200" lvl="0" indent="-457200">
              <a:buClr>
                <a:srgbClr val="379CC3"/>
              </a:buClr>
              <a:buSzPts val="2700"/>
              <a:buFont typeface="Webdings" panose="05030102010509060703" pitchFamily="18" charset="2"/>
              <a:buChar char="4"/>
            </a:pPr>
            <a:r>
              <a:rPr lang="en-US" sz="2700" dirty="0">
                <a:solidFill>
                  <a:schemeClr val="tx1">
                    <a:lumMod val="75000"/>
                    <a:lumOff val="25000"/>
                  </a:schemeClr>
                </a:solidFill>
                <a:latin typeface="Garamond"/>
                <a:ea typeface="Garamond"/>
                <a:cs typeface="Garamond"/>
                <a:sym typeface="Garamond"/>
              </a:rPr>
              <a:t>Our simple model successfully identified sub-basins of concern for improving water quality</a:t>
            </a:r>
            <a:r>
              <a:rPr lang="en-US" sz="2700" dirty="0" smtClean="0">
                <a:solidFill>
                  <a:schemeClr val="tx1">
                    <a:lumMod val="75000"/>
                    <a:lumOff val="25000"/>
                  </a:schemeClr>
                </a:solidFill>
                <a:latin typeface="Garamond"/>
                <a:ea typeface="Garamond"/>
                <a:cs typeface="Garamond"/>
                <a:sym typeface="Garamond"/>
              </a:rPr>
              <a:t>.</a:t>
            </a:r>
            <a:endParaRPr lang="en-US" sz="2700" dirty="0">
              <a:solidFill>
                <a:schemeClr val="tx1">
                  <a:lumMod val="75000"/>
                  <a:lumOff val="25000"/>
                </a:schemeClr>
              </a:solidFill>
              <a:latin typeface="Garamond"/>
              <a:ea typeface="Garamond"/>
              <a:cs typeface="Garamond"/>
              <a:sym typeface="Garamond"/>
            </a:endParaRPr>
          </a:p>
          <a:p>
            <a:pPr marL="457200" lvl="0" indent="-457200">
              <a:buClr>
                <a:srgbClr val="379CC3"/>
              </a:buClr>
              <a:buSzPts val="2700"/>
              <a:buFont typeface="Webdings" panose="05030102010509060703" pitchFamily="18" charset="2"/>
              <a:buChar char="4"/>
            </a:pPr>
            <a:r>
              <a:rPr lang="en-US" sz="2700" dirty="0">
                <a:solidFill>
                  <a:schemeClr val="tx1">
                    <a:lumMod val="75000"/>
                    <a:lumOff val="25000"/>
                  </a:schemeClr>
                </a:solidFill>
                <a:latin typeface="Garamond"/>
                <a:ea typeface="Garamond"/>
                <a:cs typeface="Garamond"/>
                <a:sym typeface="Garamond"/>
              </a:rPr>
              <a:t>Further calibration and validation would improve the model and increase its utility for modeling water quality parameters throughout the Weeks Bay Watershed</a:t>
            </a:r>
            <a:r>
              <a:rPr lang="en-US" sz="2700" dirty="0" smtClean="0">
                <a:solidFill>
                  <a:schemeClr val="tx1">
                    <a:lumMod val="75000"/>
                    <a:lumOff val="25000"/>
                  </a:schemeClr>
                </a:solidFill>
                <a:latin typeface="Garamond"/>
                <a:ea typeface="Garamond"/>
                <a:cs typeface="Garamond"/>
                <a:sym typeface="Garamond"/>
              </a:rPr>
              <a:t>.</a:t>
            </a:r>
            <a:endParaRPr lang="en-US" sz="2700" dirty="0">
              <a:solidFill>
                <a:schemeClr val="tx1">
                  <a:lumMod val="75000"/>
                  <a:lumOff val="25000"/>
                </a:schemeClr>
              </a:solidFill>
              <a:latin typeface="Garamond"/>
              <a:ea typeface="Garamond"/>
              <a:cs typeface="Garamond"/>
              <a:sym typeface="Garamond"/>
            </a:endParaRPr>
          </a:p>
          <a:p>
            <a:pPr marL="457200" lvl="0" indent="-457200">
              <a:buClr>
                <a:srgbClr val="379CC3"/>
              </a:buClr>
              <a:buSzPts val="2700"/>
              <a:buFont typeface="Webdings" panose="05030102010509060703" pitchFamily="18" charset="2"/>
              <a:buChar char="4"/>
            </a:pPr>
            <a:r>
              <a:rPr lang="en-US" sz="2700" dirty="0">
                <a:solidFill>
                  <a:schemeClr val="tx1">
                    <a:lumMod val="75000"/>
                    <a:lumOff val="25000"/>
                  </a:schemeClr>
                </a:solidFill>
                <a:latin typeface="Garamond"/>
                <a:ea typeface="Garamond"/>
                <a:cs typeface="Garamond"/>
                <a:sym typeface="Garamond"/>
              </a:rPr>
              <a:t>This kind of modeling approach could be valuable to </a:t>
            </a:r>
            <a:r>
              <a:rPr lang="en-US" sz="2700" dirty="0" smtClean="0">
                <a:solidFill>
                  <a:schemeClr val="tx1">
                    <a:lumMod val="75000"/>
                    <a:lumOff val="25000"/>
                  </a:schemeClr>
                </a:solidFill>
                <a:latin typeface="Garamond"/>
                <a:ea typeface="Garamond"/>
                <a:cs typeface="Garamond"/>
                <a:sym typeface="Garamond"/>
              </a:rPr>
              <a:t>the Weeks </a:t>
            </a:r>
            <a:r>
              <a:rPr lang="en-US" sz="2700" dirty="0">
                <a:solidFill>
                  <a:schemeClr val="tx1">
                    <a:lumMod val="75000"/>
                    <a:lumOff val="25000"/>
                  </a:schemeClr>
                </a:solidFill>
                <a:latin typeface="Garamond"/>
                <a:ea typeface="Garamond"/>
                <a:cs typeface="Garamond"/>
                <a:sym typeface="Garamond"/>
              </a:rPr>
              <a:t>Bay NERR in their efforts to manage and protect the estuary</a:t>
            </a:r>
            <a:r>
              <a:rPr lang="en-US" sz="2700" dirty="0" smtClean="0">
                <a:solidFill>
                  <a:schemeClr val="tx1">
                    <a:lumMod val="75000"/>
                    <a:lumOff val="25000"/>
                  </a:schemeClr>
                </a:solidFill>
                <a:latin typeface="Garamond"/>
                <a:ea typeface="Garamond"/>
                <a:cs typeface="Garamond"/>
                <a:sym typeface="Garamond"/>
              </a:rPr>
              <a:t>.</a:t>
            </a:r>
            <a:endParaRPr lang="en-US" sz="2700" dirty="0">
              <a:solidFill>
                <a:schemeClr val="tx1">
                  <a:lumMod val="75000"/>
                  <a:lumOff val="25000"/>
                </a:schemeClr>
              </a:solidFill>
              <a:latin typeface="Garamond"/>
              <a:ea typeface="Garamond"/>
              <a:cs typeface="Garamond"/>
              <a:sym typeface="Garamond"/>
            </a:endParaRPr>
          </a:p>
          <a:p>
            <a:pPr marL="457200" lvl="0" indent="-457200">
              <a:buClr>
                <a:srgbClr val="379CC3"/>
              </a:buClr>
              <a:buSzPts val="2700"/>
              <a:buFont typeface="Webdings" panose="05030102010509060703" pitchFamily="18" charset="2"/>
              <a:buChar char="4"/>
            </a:pPr>
            <a:r>
              <a:rPr lang="en-US" sz="2700" dirty="0">
                <a:solidFill>
                  <a:schemeClr val="tx1">
                    <a:lumMod val="75000"/>
                    <a:lumOff val="25000"/>
                  </a:schemeClr>
                </a:solidFill>
                <a:latin typeface="Garamond"/>
                <a:ea typeface="Garamond"/>
                <a:cs typeface="Garamond"/>
                <a:sym typeface="Garamond"/>
              </a:rPr>
              <a:t>NASA Earth observations could fill in gaps in the Weeks Bay NERR’s current monitoring program. </a:t>
            </a:r>
          </a:p>
        </p:txBody>
      </p:sp>
      <p:sp>
        <p:nvSpPr>
          <p:cNvPr id="64" name="Google Shape;35;p3">
            <a:extLst>
              <a:ext uri="{FF2B5EF4-FFF2-40B4-BE49-F238E27FC236}">
                <a16:creationId xmlns:a16="http://schemas.microsoft.com/office/drawing/2014/main" xmlns="" id="{24379B00-ADEA-40D8-9001-1F992958AF14}"/>
              </a:ext>
            </a:extLst>
          </p:cNvPr>
          <p:cNvSpPr txBox="1"/>
          <p:nvPr/>
        </p:nvSpPr>
        <p:spPr>
          <a:xfrm>
            <a:off x="12908527" y="22735181"/>
            <a:ext cx="3486852"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Conclusions</a:t>
            </a:r>
            <a:endParaRPr dirty="0">
              <a:solidFill>
                <a:srgbClr val="379CC3"/>
              </a:solidFill>
            </a:endParaRPr>
          </a:p>
        </p:txBody>
      </p:sp>
      <p:pic>
        <p:nvPicPr>
          <p:cNvPr id="81" name="Picture 80">
            <a:extLst>
              <a:ext uri="{FF2B5EF4-FFF2-40B4-BE49-F238E27FC236}">
                <a16:creationId xmlns:a16="http://schemas.microsoft.com/office/drawing/2014/main" xmlns="" id="{2912829B-DDD3-49BE-98B0-51E5B7098794}"/>
              </a:ext>
            </a:extLst>
          </p:cNvPr>
          <p:cNvPicPr>
            <a:picLocks noChangeAspect="1"/>
          </p:cNvPicPr>
          <p:nvPr/>
        </p:nvPicPr>
        <p:blipFill rotWithShape="1">
          <a:blip r:embed="rId12"/>
          <a:srcRect l="20434" t="8980" r="19666" b="1170"/>
          <a:stretch/>
        </p:blipFill>
        <p:spPr>
          <a:xfrm>
            <a:off x="10485689" y="31065836"/>
            <a:ext cx="1645920" cy="1645920"/>
          </a:xfrm>
          <a:prstGeom prst="ellipse">
            <a:avLst/>
          </a:prstGeom>
        </p:spPr>
      </p:pic>
      <p:pic>
        <p:nvPicPr>
          <p:cNvPr id="82" name="Picture 81">
            <a:extLst>
              <a:ext uri="{FF2B5EF4-FFF2-40B4-BE49-F238E27FC236}">
                <a16:creationId xmlns:a16="http://schemas.microsoft.com/office/drawing/2014/main" xmlns="" id="{68E03619-F243-489A-849E-D721CFC54718}"/>
              </a:ext>
            </a:extLst>
          </p:cNvPr>
          <p:cNvPicPr>
            <a:picLocks noChangeAspect="1"/>
          </p:cNvPicPr>
          <p:nvPr/>
        </p:nvPicPr>
        <p:blipFill rotWithShape="1">
          <a:blip r:embed="rId13"/>
          <a:srcRect l="21604" t="213" r="11730" b="-213"/>
          <a:stretch/>
        </p:blipFill>
        <p:spPr>
          <a:xfrm>
            <a:off x="1742563" y="31065836"/>
            <a:ext cx="1645920" cy="1645920"/>
          </a:xfrm>
          <a:prstGeom prst="ellipse">
            <a:avLst/>
          </a:prstGeom>
        </p:spPr>
      </p:pic>
      <p:pic>
        <p:nvPicPr>
          <p:cNvPr id="83" name="Picture 82">
            <a:extLst>
              <a:ext uri="{FF2B5EF4-FFF2-40B4-BE49-F238E27FC236}">
                <a16:creationId xmlns:a16="http://schemas.microsoft.com/office/drawing/2014/main" xmlns="" id="{E622B8A7-69FE-4571-8DCA-049A73834B97}"/>
              </a:ext>
            </a:extLst>
          </p:cNvPr>
          <p:cNvPicPr>
            <a:picLocks noChangeAspect="1"/>
          </p:cNvPicPr>
          <p:nvPr/>
        </p:nvPicPr>
        <p:blipFill rotWithShape="1">
          <a:blip r:embed="rId14"/>
          <a:srcRect l="26359" t="14952" r="16512" b="-644"/>
          <a:stretch/>
        </p:blipFill>
        <p:spPr>
          <a:xfrm>
            <a:off x="7718491" y="31065836"/>
            <a:ext cx="1645920" cy="1645920"/>
          </a:xfrm>
          <a:prstGeom prst="ellipse">
            <a:avLst/>
          </a:prstGeom>
        </p:spPr>
      </p:pic>
      <p:pic>
        <p:nvPicPr>
          <p:cNvPr id="84" name="Picture 83">
            <a:extLst>
              <a:ext uri="{FF2B5EF4-FFF2-40B4-BE49-F238E27FC236}">
                <a16:creationId xmlns:a16="http://schemas.microsoft.com/office/drawing/2014/main" xmlns="" id="{3D7C5815-BDAB-4145-8593-041325FD0BB0}"/>
              </a:ext>
            </a:extLst>
          </p:cNvPr>
          <p:cNvPicPr>
            <a:picLocks noChangeAspect="1"/>
          </p:cNvPicPr>
          <p:nvPr/>
        </p:nvPicPr>
        <p:blipFill rotWithShape="1">
          <a:blip r:embed="rId15"/>
          <a:srcRect l="22239" r="11094"/>
          <a:stretch/>
        </p:blipFill>
        <p:spPr>
          <a:xfrm>
            <a:off x="4845824" y="31065836"/>
            <a:ext cx="1645920" cy="1645920"/>
          </a:xfrm>
          <a:prstGeom prst="ellipse">
            <a:avLst/>
          </a:prstGeom>
        </p:spPr>
      </p:pic>
      <p:pic>
        <p:nvPicPr>
          <p:cNvPr id="70" name="Picture 69">
            <a:extLst>
              <a:ext uri="{FF2B5EF4-FFF2-40B4-BE49-F238E27FC236}">
                <a16:creationId xmlns:a16="http://schemas.microsoft.com/office/drawing/2014/main" xmlns="" id="{A2A7BE24-2985-4209-9C1F-073358E83871}"/>
              </a:ext>
            </a:extLst>
          </p:cNvPr>
          <p:cNvPicPr>
            <a:picLocks noChangeAspect="1"/>
          </p:cNvPicPr>
          <p:nvPr/>
        </p:nvPicPr>
        <p:blipFill>
          <a:blip r:embed="rId16"/>
          <a:stretch>
            <a:fillRect/>
          </a:stretch>
        </p:blipFill>
        <p:spPr>
          <a:xfrm>
            <a:off x="2396730" y="24248787"/>
            <a:ext cx="6878729" cy="5486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1" name="Arrow: Chevron 5">
            <a:extLst>
              <a:ext uri="{FF2B5EF4-FFF2-40B4-BE49-F238E27FC236}">
                <a16:creationId xmlns:a16="http://schemas.microsoft.com/office/drawing/2014/main" xmlns="" id="{793ADE90-B49F-4260-B9FF-8FCD4E2B88D3}"/>
              </a:ext>
            </a:extLst>
          </p:cNvPr>
          <p:cNvSpPr/>
          <p:nvPr/>
        </p:nvSpPr>
        <p:spPr>
          <a:xfrm rot="16200000">
            <a:off x="2818826" y="24808068"/>
            <a:ext cx="341826" cy="417093"/>
          </a:xfrm>
          <a:prstGeom prst="chevron">
            <a:avLst/>
          </a:prstGeom>
          <a:solidFill>
            <a:sysClr val="window" lastClr="FFFFFF"/>
          </a:solidFill>
          <a:ln w="12700" cap="flat" cmpd="sng" algn="ctr">
            <a:noFill/>
            <a:prstDash val="solid"/>
            <a:miter lim="800000"/>
          </a:ln>
          <a:effectLst/>
        </p:spPr>
        <p:txBody>
          <a:bodyPr rtlCol="0" anchor="ctr"/>
          <a:lstStyle/>
          <a:p>
            <a:pPr algn="ctr">
              <a:buClrTx/>
              <a:buFontTx/>
              <a:buNone/>
              <a:defRPr/>
            </a:pPr>
            <a:endParaRPr lang="en-US" sz="1800">
              <a:solidFill>
                <a:prstClr val="white"/>
              </a:solidFill>
              <a:latin typeface="Century Gothic" panose="020F0302020204030204"/>
              <a:ea typeface="+mn-ea"/>
              <a:cs typeface="+mn-cs"/>
            </a:endParaRPr>
          </a:p>
        </p:txBody>
      </p:sp>
      <p:sp>
        <p:nvSpPr>
          <p:cNvPr id="72" name="TextBox 71">
            <a:extLst>
              <a:ext uri="{FF2B5EF4-FFF2-40B4-BE49-F238E27FC236}">
                <a16:creationId xmlns:a16="http://schemas.microsoft.com/office/drawing/2014/main" xmlns="" id="{FCE0B045-8B81-4DAB-849E-5C0D9E2B0C68}"/>
              </a:ext>
            </a:extLst>
          </p:cNvPr>
          <p:cNvSpPr txBox="1"/>
          <p:nvPr/>
        </p:nvSpPr>
        <p:spPr>
          <a:xfrm>
            <a:off x="2811645" y="25081736"/>
            <a:ext cx="356188" cy="369332"/>
          </a:xfrm>
          <a:prstGeom prst="rect">
            <a:avLst/>
          </a:prstGeom>
          <a:noFill/>
        </p:spPr>
        <p:txBody>
          <a:bodyPr wrap="none" rtlCol="0">
            <a:spAutoFit/>
          </a:bodyPr>
          <a:lstStyle/>
          <a:p>
            <a:pPr>
              <a:buClrTx/>
              <a:buFontTx/>
              <a:buNone/>
              <a:defRPr/>
            </a:pPr>
            <a:r>
              <a:rPr lang="en-US" sz="1800" b="1" dirty="0">
                <a:solidFill>
                  <a:schemeClr val="bg1"/>
                </a:solidFill>
                <a:latin typeface="Century Gothic" panose="020F0302020204030204"/>
                <a:ea typeface="+mn-ea"/>
                <a:cs typeface="+mn-cs"/>
              </a:rPr>
              <a:t>N</a:t>
            </a:r>
          </a:p>
        </p:txBody>
      </p:sp>
      <p:cxnSp>
        <p:nvCxnSpPr>
          <p:cNvPr id="73" name="Straight Connector 72">
            <a:extLst>
              <a:ext uri="{FF2B5EF4-FFF2-40B4-BE49-F238E27FC236}">
                <a16:creationId xmlns:a16="http://schemas.microsoft.com/office/drawing/2014/main" xmlns="" id="{9C342B64-6A50-4CA7-81F8-C010FECA8DB0}"/>
              </a:ext>
            </a:extLst>
          </p:cNvPr>
          <p:cNvCxnSpPr>
            <a:cxnSpLocks/>
          </p:cNvCxnSpPr>
          <p:nvPr/>
        </p:nvCxnSpPr>
        <p:spPr>
          <a:xfrm>
            <a:off x="7384667" y="26057716"/>
            <a:ext cx="950976" cy="0"/>
          </a:xfrm>
          <a:prstGeom prst="line">
            <a:avLst/>
          </a:prstGeom>
          <a:noFill/>
          <a:ln w="28575" cap="flat" cmpd="sng" algn="ctr">
            <a:solidFill>
              <a:sysClr val="window" lastClr="FFFFFF"/>
            </a:solidFill>
            <a:prstDash val="solid"/>
            <a:miter lim="800000"/>
          </a:ln>
          <a:effectLst/>
        </p:spPr>
      </p:cxnSp>
      <p:cxnSp>
        <p:nvCxnSpPr>
          <p:cNvPr id="74" name="Straight Connector 73">
            <a:extLst>
              <a:ext uri="{FF2B5EF4-FFF2-40B4-BE49-F238E27FC236}">
                <a16:creationId xmlns:a16="http://schemas.microsoft.com/office/drawing/2014/main" xmlns="" id="{8449C007-9291-4D4C-BF20-FED31963121D}"/>
              </a:ext>
            </a:extLst>
          </p:cNvPr>
          <p:cNvCxnSpPr>
            <a:cxnSpLocks/>
          </p:cNvCxnSpPr>
          <p:nvPr/>
        </p:nvCxnSpPr>
        <p:spPr>
          <a:xfrm>
            <a:off x="7384667" y="25962422"/>
            <a:ext cx="0" cy="182880"/>
          </a:xfrm>
          <a:prstGeom prst="line">
            <a:avLst/>
          </a:prstGeom>
          <a:noFill/>
          <a:ln w="28575" cap="flat" cmpd="sng" algn="ctr">
            <a:solidFill>
              <a:sysClr val="window" lastClr="FFFFFF"/>
            </a:solidFill>
            <a:prstDash val="solid"/>
            <a:miter lim="800000"/>
          </a:ln>
          <a:effectLst/>
        </p:spPr>
      </p:cxnSp>
      <p:cxnSp>
        <p:nvCxnSpPr>
          <p:cNvPr id="75" name="Straight Connector 74">
            <a:extLst>
              <a:ext uri="{FF2B5EF4-FFF2-40B4-BE49-F238E27FC236}">
                <a16:creationId xmlns:a16="http://schemas.microsoft.com/office/drawing/2014/main" xmlns="" id="{D122B007-11B1-4F26-9056-C72EFF66C87F}"/>
              </a:ext>
            </a:extLst>
          </p:cNvPr>
          <p:cNvCxnSpPr>
            <a:cxnSpLocks/>
          </p:cNvCxnSpPr>
          <p:nvPr/>
        </p:nvCxnSpPr>
        <p:spPr>
          <a:xfrm>
            <a:off x="8335643" y="25953666"/>
            <a:ext cx="0" cy="182880"/>
          </a:xfrm>
          <a:prstGeom prst="line">
            <a:avLst/>
          </a:prstGeom>
          <a:noFill/>
          <a:ln w="28575" cap="flat" cmpd="sng" algn="ctr">
            <a:solidFill>
              <a:sysClr val="window" lastClr="FFFFFF"/>
            </a:solidFill>
            <a:prstDash val="solid"/>
            <a:miter lim="800000"/>
          </a:ln>
          <a:effectLst/>
        </p:spPr>
      </p:cxnSp>
      <p:sp>
        <p:nvSpPr>
          <p:cNvPr id="76" name="TextBox 75">
            <a:extLst>
              <a:ext uri="{FF2B5EF4-FFF2-40B4-BE49-F238E27FC236}">
                <a16:creationId xmlns:a16="http://schemas.microsoft.com/office/drawing/2014/main" xmlns="" id="{63F2698B-8B8A-4172-903B-C4BFF016D797}"/>
              </a:ext>
            </a:extLst>
          </p:cNvPr>
          <p:cNvSpPr txBox="1"/>
          <p:nvPr/>
        </p:nvSpPr>
        <p:spPr>
          <a:xfrm>
            <a:off x="7255711" y="25681636"/>
            <a:ext cx="184396" cy="307777"/>
          </a:xfrm>
          <a:prstGeom prst="rect">
            <a:avLst/>
          </a:prstGeom>
          <a:noFill/>
        </p:spPr>
        <p:txBody>
          <a:bodyPr wrap="square" rtlCol="0">
            <a:spAutoFit/>
          </a:bodyPr>
          <a:lstStyle/>
          <a:p>
            <a:pPr>
              <a:buClrTx/>
              <a:buFontTx/>
              <a:buNone/>
              <a:defRPr/>
            </a:pPr>
            <a:r>
              <a:rPr lang="en-US" dirty="0">
                <a:solidFill>
                  <a:schemeClr val="bg1"/>
                </a:solidFill>
                <a:latin typeface="Century Gothic" panose="020F0302020204030204"/>
                <a:ea typeface="+mn-ea"/>
                <a:cs typeface="+mn-cs"/>
              </a:rPr>
              <a:t>0</a:t>
            </a:r>
          </a:p>
        </p:txBody>
      </p:sp>
      <p:sp>
        <p:nvSpPr>
          <p:cNvPr id="77" name="TextBox 76">
            <a:extLst>
              <a:ext uri="{FF2B5EF4-FFF2-40B4-BE49-F238E27FC236}">
                <a16:creationId xmlns:a16="http://schemas.microsoft.com/office/drawing/2014/main" xmlns="" id="{6CD20752-4128-4622-9598-099096133E0A}"/>
              </a:ext>
            </a:extLst>
          </p:cNvPr>
          <p:cNvSpPr txBox="1"/>
          <p:nvPr/>
        </p:nvSpPr>
        <p:spPr>
          <a:xfrm>
            <a:off x="8041386" y="25681636"/>
            <a:ext cx="532518" cy="307777"/>
          </a:xfrm>
          <a:prstGeom prst="rect">
            <a:avLst/>
          </a:prstGeom>
          <a:noFill/>
        </p:spPr>
        <p:txBody>
          <a:bodyPr wrap="none" rtlCol="0">
            <a:spAutoFit/>
          </a:bodyPr>
          <a:lstStyle/>
          <a:p>
            <a:pPr>
              <a:buClrTx/>
              <a:buFontTx/>
              <a:buNone/>
              <a:defRPr/>
            </a:pPr>
            <a:r>
              <a:rPr lang="en-US" dirty="0">
                <a:solidFill>
                  <a:schemeClr val="bg1"/>
                </a:solidFill>
                <a:latin typeface="Century Gothic" panose="020F0302020204030204"/>
                <a:ea typeface="+mn-ea"/>
                <a:cs typeface="+mn-cs"/>
              </a:rPr>
              <a:t>12.5</a:t>
            </a:r>
          </a:p>
        </p:txBody>
      </p:sp>
      <p:sp>
        <p:nvSpPr>
          <p:cNvPr id="78" name="TextBox 77">
            <a:extLst>
              <a:ext uri="{FF2B5EF4-FFF2-40B4-BE49-F238E27FC236}">
                <a16:creationId xmlns:a16="http://schemas.microsoft.com/office/drawing/2014/main" xmlns="" id="{48722893-BD05-4F6E-982E-4035777FC9C0}"/>
              </a:ext>
            </a:extLst>
          </p:cNvPr>
          <p:cNvSpPr txBox="1"/>
          <p:nvPr/>
        </p:nvSpPr>
        <p:spPr>
          <a:xfrm>
            <a:off x="8428163" y="25681637"/>
            <a:ext cx="442750" cy="307777"/>
          </a:xfrm>
          <a:prstGeom prst="rect">
            <a:avLst/>
          </a:prstGeom>
          <a:noFill/>
        </p:spPr>
        <p:txBody>
          <a:bodyPr wrap="square" rtlCol="0">
            <a:spAutoFit/>
          </a:bodyPr>
          <a:lstStyle/>
          <a:p>
            <a:pPr>
              <a:buClrTx/>
              <a:buFontTx/>
              <a:buNone/>
              <a:defRPr/>
            </a:pPr>
            <a:r>
              <a:rPr lang="en-US" dirty="0">
                <a:solidFill>
                  <a:schemeClr val="bg1"/>
                </a:solidFill>
                <a:latin typeface="Century Gothic" panose="020F0302020204030204"/>
                <a:ea typeface="+mn-ea"/>
                <a:cs typeface="+mn-cs"/>
              </a:rPr>
              <a:t>km</a:t>
            </a:r>
          </a:p>
        </p:txBody>
      </p:sp>
      <p:sp>
        <p:nvSpPr>
          <p:cNvPr id="79" name="Rectangle: Rounded Corners 15">
            <a:extLst>
              <a:ext uri="{FF2B5EF4-FFF2-40B4-BE49-F238E27FC236}">
                <a16:creationId xmlns:a16="http://schemas.microsoft.com/office/drawing/2014/main" xmlns="" id="{0A58DDA6-BFA8-4655-88CA-3A272F26CB2D}"/>
              </a:ext>
            </a:extLst>
          </p:cNvPr>
          <p:cNvSpPr/>
          <p:nvPr/>
        </p:nvSpPr>
        <p:spPr>
          <a:xfrm>
            <a:off x="7072618" y="24925161"/>
            <a:ext cx="1610436" cy="668740"/>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buClrTx/>
              <a:buFontTx/>
              <a:buNone/>
              <a:defRPr/>
            </a:pPr>
            <a:r>
              <a:rPr lang="en-US" dirty="0">
                <a:solidFill>
                  <a:schemeClr val="tx1">
                    <a:lumMod val="75000"/>
                    <a:lumOff val="25000"/>
                  </a:schemeClr>
                </a:solidFill>
                <a:latin typeface="Century Gothic" panose="020F0302020204030204"/>
                <a:ea typeface="+mn-ea"/>
                <a:cs typeface="+mn-cs"/>
              </a:rPr>
              <a:t>        Weeks Bay     </a:t>
            </a:r>
          </a:p>
          <a:p>
            <a:pPr algn="ctr">
              <a:buClrTx/>
              <a:buFontTx/>
              <a:buNone/>
              <a:defRPr/>
            </a:pPr>
            <a:r>
              <a:rPr lang="en-US" dirty="0">
                <a:solidFill>
                  <a:schemeClr val="tx1">
                    <a:lumMod val="75000"/>
                    <a:lumOff val="25000"/>
                  </a:schemeClr>
                </a:solidFill>
                <a:latin typeface="Century Gothic" panose="020F0302020204030204"/>
                <a:ea typeface="+mn-ea"/>
                <a:cs typeface="+mn-cs"/>
              </a:rPr>
              <a:t>        Watershed</a:t>
            </a:r>
          </a:p>
        </p:txBody>
      </p:sp>
      <p:sp>
        <p:nvSpPr>
          <p:cNvPr id="86" name="Rectangle 85">
            <a:extLst>
              <a:ext uri="{FF2B5EF4-FFF2-40B4-BE49-F238E27FC236}">
                <a16:creationId xmlns:a16="http://schemas.microsoft.com/office/drawing/2014/main" xmlns="" id="{34C0BA56-073E-427D-B7F8-98A6880B33B5}"/>
              </a:ext>
            </a:extLst>
          </p:cNvPr>
          <p:cNvSpPr/>
          <p:nvPr/>
        </p:nvSpPr>
        <p:spPr>
          <a:xfrm>
            <a:off x="7202418" y="25145408"/>
            <a:ext cx="290981" cy="228245"/>
          </a:xfrm>
          <a:prstGeom prst="rect">
            <a:avLst/>
          </a:prstGeom>
          <a:solidFill>
            <a:sysClr val="window" lastClr="FFFFFF">
              <a:lumMod val="85000"/>
            </a:sysClr>
          </a:solidFill>
          <a:ln w="12700" cap="flat" cmpd="sng" algn="ctr">
            <a:solidFill>
              <a:sysClr val="windowText" lastClr="000000">
                <a:lumMod val="85000"/>
                <a:lumOff val="15000"/>
              </a:sysClr>
            </a:solidFill>
            <a:prstDash val="solid"/>
            <a:miter lim="800000"/>
          </a:ln>
          <a:effectLst/>
        </p:spPr>
        <p:txBody>
          <a:bodyPr rtlCol="0" anchor="ctr"/>
          <a:lstStyle/>
          <a:p>
            <a:pPr algn="ctr">
              <a:buClrTx/>
              <a:buFontTx/>
              <a:buNone/>
              <a:defRPr/>
            </a:pPr>
            <a:endParaRPr lang="en-US" sz="1800" dirty="0">
              <a:solidFill>
                <a:prstClr val="white"/>
              </a:solidFill>
              <a:latin typeface="Century Gothic" panose="020F0302020204030204"/>
              <a:ea typeface="+mn-ea"/>
              <a:cs typeface="+mn-cs"/>
            </a:endParaRPr>
          </a:p>
        </p:txBody>
      </p:sp>
      <p:sp>
        <p:nvSpPr>
          <p:cNvPr id="87" name="TextBox 86">
            <a:extLst>
              <a:ext uri="{FF2B5EF4-FFF2-40B4-BE49-F238E27FC236}">
                <a16:creationId xmlns:a16="http://schemas.microsoft.com/office/drawing/2014/main" xmlns="" id="{4EFB7193-3583-4D03-9B63-F3DA5C0EF368}"/>
              </a:ext>
            </a:extLst>
          </p:cNvPr>
          <p:cNvSpPr txBox="1"/>
          <p:nvPr/>
        </p:nvSpPr>
        <p:spPr>
          <a:xfrm flipH="1">
            <a:off x="3486121" y="28607679"/>
            <a:ext cx="1466397" cy="307777"/>
          </a:xfrm>
          <a:prstGeom prst="rect">
            <a:avLst/>
          </a:prstGeom>
          <a:noFill/>
        </p:spPr>
        <p:txBody>
          <a:bodyPr wrap="square" rtlCol="0">
            <a:spAutoFit/>
          </a:bodyPr>
          <a:lstStyle/>
          <a:p>
            <a:pPr>
              <a:buClrTx/>
              <a:buFontTx/>
              <a:buNone/>
              <a:defRPr/>
            </a:pPr>
            <a:r>
              <a:rPr lang="en-US" dirty="0">
                <a:solidFill>
                  <a:schemeClr val="bg1"/>
                </a:solidFill>
                <a:latin typeface="Century Gothic" panose="020F0302020204030204"/>
                <a:ea typeface="+mn-ea"/>
                <a:cs typeface="+mn-cs"/>
              </a:rPr>
              <a:t>Mobile Bay </a:t>
            </a:r>
          </a:p>
        </p:txBody>
      </p:sp>
      <p:cxnSp>
        <p:nvCxnSpPr>
          <p:cNvPr id="14" name="Straight Connector 13"/>
          <p:cNvCxnSpPr/>
          <p:nvPr/>
        </p:nvCxnSpPr>
        <p:spPr>
          <a:xfrm>
            <a:off x="10396737" y="19915809"/>
            <a:ext cx="0" cy="264601"/>
          </a:xfrm>
          <a:prstGeom prst="line">
            <a:avLst/>
          </a:prstGeom>
          <a:ln w="50800">
            <a:solidFill>
              <a:srgbClr val="006ABD"/>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10406468" y="21555182"/>
            <a:ext cx="0" cy="326374"/>
          </a:xfrm>
          <a:prstGeom prst="line">
            <a:avLst/>
          </a:prstGeom>
          <a:ln w="50800">
            <a:solidFill>
              <a:srgbClr val="006ABD"/>
            </a:solidFill>
            <a:headEnd type="none"/>
            <a:tailEnd type="oval" w="lg" len="lg"/>
          </a:ln>
        </p:spPr>
        <p:style>
          <a:lnRef idx="1">
            <a:schemeClr val="accent1"/>
          </a:lnRef>
          <a:fillRef idx="0">
            <a:schemeClr val="accent1"/>
          </a:fillRef>
          <a:effectRef idx="0">
            <a:schemeClr val="accent1"/>
          </a:effectRef>
          <a:fontRef idx="minor">
            <a:schemeClr val="tx1"/>
          </a:fontRef>
        </p:style>
      </p:cxnSp>
      <p:graphicFrame>
        <p:nvGraphicFramePr>
          <p:cNvPr id="161" name="Chart 160">
            <a:extLst>
              <a:ext uri="{FF2B5EF4-FFF2-40B4-BE49-F238E27FC236}">
                <a16:creationId xmlns:a16="http://schemas.microsoft.com/office/drawing/2014/main" xmlns="" id="{2D690C6E-6B0B-4277-84F9-AFEF023ADCA8}"/>
              </a:ext>
            </a:extLst>
          </p:cNvPr>
          <p:cNvGraphicFramePr>
            <a:graphicFrameLocks/>
          </p:cNvGraphicFramePr>
          <p:nvPr>
            <p:extLst>
              <p:ext uri="{D42A27DB-BD31-4B8C-83A1-F6EECF244321}">
                <p14:modId xmlns:p14="http://schemas.microsoft.com/office/powerpoint/2010/main" val="1663697907"/>
              </p:ext>
            </p:extLst>
          </p:nvPr>
        </p:nvGraphicFramePr>
        <p:xfrm>
          <a:off x="18716949" y="12265555"/>
          <a:ext cx="5486400" cy="393192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62" name="Chart 161">
            <a:extLst>
              <a:ext uri="{FF2B5EF4-FFF2-40B4-BE49-F238E27FC236}">
                <a16:creationId xmlns:a16="http://schemas.microsoft.com/office/drawing/2014/main" xmlns="" id="{AC45BDF6-D36A-4592-91F6-A6192665326D}"/>
              </a:ext>
            </a:extLst>
          </p:cNvPr>
          <p:cNvGraphicFramePr>
            <a:graphicFrameLocks/>
          </p:cNvGraphicFramePr>
          <p:nvPr>
            <p:extLst>
              <p:ext uri="{D42A27DB-BD31-4B8C-83A1-F6EECF244321}">
                <p14:modId xmlns:p14="http://schemas.microsoft.com/office/powerpoint/2010/main" val="4206540193"/>
              </p:ext>
            </p:extLst>
          </p:nvPr>
        </p:nvGraphicFramePr>
        <p:xfrm>
          <a:off x="12834274" y="12265555"/>
          <a:ext cx="5852160" cy="3931920"/>
        </p:xfrm>
        <a:graphic>
          <a:graphicData uri="http://schemas.openxmlformats.org/drawingml/2006/chart">
            <c:chart xmlns:c="http://schemas.openxmlformats.org/drawingml/2006/chart" xmlns:r="http://schemas.openxmlformats.org/officeDocument/2006/relationships" r:id="rId18"/>
          </a:graphicData>
        </a:graphic>
      </p:graphicFrame>
      <p:pic>
        <p:nvPicPr>
          <p:cNvPr id="188" name="Picture 187">
            <a:extLst>
              <a:ext uri="{FF2B5EF4-FFF2-40B4-BE49-F238E27FC236}">
                <a16:creationId xmlns:a16="http://schemas.microsoft.com/office/drawing/2014/main" xmlns="" id="{836DAF8B-51C9-4411-B32E-5C81977C07C6}"/>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237" b="93814" l="9591" r="89986">
                        <a14:foregroundMark x1="45416" y1="10515" x2="47250" y2="4845"/>
                        <a14:foregroundMark x1="47250" y1="4845" x2="51340" y2="9485"/>
                        <a14:foregroundMark x1="51340" y1="9485" x2="54725" y2="10722"/>
                        <a14:foregroundMark x1="46968" y1="6804" x2="49083" y2="1443"/>
                        <a14:foregroundMark x1="49083" y1="1443" x2="50212" y2="7113"/>
                        <a14:foregroundMark x1="47673" y1="89072" x2="42877" y2="93402"/>
                        <a14:foregroundMark x1="42877" y1="93402" x2="50494" y2="93505"/>
                        <a14:foregroundMark x1="50494" y1="93505" x2="65585" y2="90722"/>
                        <a14:foregroundMark x1="65585" y1="90722" x2="67701" y2="88866"/>
                        <a14:foregroundMark x1="44711" y1="93814" x2="51481" y2="93505"/>
                        <a14:foregroundMark x1="47673" y1="3505" x2="49788" y2="6392"/>
                      </a14:backgroundRemoval>
                    </a14:imgEffect>
                  </a14:imgLayer>
                </a14:imgProps>
              </a:ext>
              <a:ext uri="{28A0092B-C50C-407E-A947-70E740481C1C}">
                <a14:useLocalDpi xmlns:a14="http://schemas.microsoft.com/office/drawing/2010/main" val="0"/>
              </a:ext>
            </a:extLst>
          </a:blip>
          <a:srcRect l="14164" r="12148" b="2839"/>
          <a:stretch/>
        </p:blipFill>
        <p:spPr>
          <a:xfrm>
            <a:off x="17398667" y="17610966"/>
            <a:ext cx="2216258" cy="3997961"/>
          </a:xfrm>
          <a:prstGeom prst="rect">
            <a:avLst/>
          </a:prstGeom>
          <a:ln>
            <a:noFill/>
          </a:ln>
          <a:effectLst/>
        </p:spPr>
      </p:pic>
      <p:pic>
        <p:nvPicPr>
          <p:cNvPr id="189" name="Picture 188">
            <a:extLst>
              <a:ext uri="{FF2B5EF4-FFF2-40B4-BE49-F238E27FC236}">
                <a16:creationId xmlns:a16="http://schemas.microsoft.com/office/drawing/2014/main" xmlns="" id="{5A78817E-30E8-4E6C-9279-2AFE9A81F0D9}"/>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2637" b="96450" l="9628" r="89859">
                        <a14:foregroundMark x1="43646" y1="10243" x2="44159" y2="4767"/>
                        <a14:foregroundMark x1="44159" y1="4767" x2="47240" y2="9939"/>
                        <a14:foregroundMark x1="47240" y1="9939" x2="47240" y2="10243"/>
                        <a14:foregroundMark x1="43646" y1="5172" x2="49166" y2="6897"/>
                        <a14:foregroundMark x1="45828" y1="2738" x2="44801" y2="2941"/>
                        <a14:foregroundMark x1="40693" y1="85294" x2="45956" y2="88844"/>
                        <a14:foregroundMark x1="45956" y1="88844" x2="39795" y2="91582"/>
                        <a14:foregroundMark x1="39795" y1="91582" x2="43646" y2="96552"/>
                        <a14:foregroundMark x1="43646" y1="96552" x2="49551" y2="93509"/>
                        <a14:foregroundMark x1="49551" y1="93509" x2="63286" y2="90974"/>
                        <a14:foregroundMark x1="63286" y1="90974" x2="63030" y2="89554"/>
                        <a14:foregroundMark x1="61361" y1="92089" x2="54685" y2="93002"/>
                        <a14:foregroundMark x1="54685" y1="93002" x2="54557" y2="92596"/>
                        <a14:foregroundMark x1="46085" y1="96450" x2="42619" y2="95943"/>
                      </a14:backgroundRemoval>
                    </a14:imgEffect>
                  </a14:imgLayer>
                </a14:imgProps>
              </a:ext>
              <a:ext uri="{28A0092B-C50C-407E-A947-70E740481C1C}">
                <a14:useLocalDpi xmlns:a14="http://schemas.microsoft.com/office/drawing/2010/main" val="0"/>
              </a:ext>
            </a:extLst>
          </a:blip>
          <a:srcRect l="12656" r="19172" b="2839"/>
          <a:stretch/>
        </p:blipFill>
        <p:spPr>
          <a:xfrm>
            <a:off x="15316604" y="17610966"/>
            <a:ext cx="2216258" cy="3997961"/>
          </a:xfrm>
          <a:prstGeom prst="rect">
            <a:avLst/>
          </a:prstGeom>
          <a:ln>
            <a:noFill/>
          </a:ln>
          <a:effectLst/>
        </p:spPr>
      </p:pic>
      <p:pic>
        <p:nvPicPr>
          <p:cNvPr id="190" name="Picture 189">
            <a:extLst>
              <a:ext uri="{FF2B5EF4-FFF2-40B4-BE49-F238E27FC236}">
                <a16:creationId xmlns:a16="http://schemas.microsoft.com/office/drawing/2014/main" xmlns="" id="{F2326B61-463E-40FA-A10C-D0A67D19DA2D}"/>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106" b="93287" l="9720" r="89838">
                        <a14:foregroundMark x1="45066" y1="10421" x2="46686" y2="3206"/>
                        <a14:foregroundMark x1="46686" y1="3206" x2="48306" y2="10421"/>
                        <a14:foregroundMark x1="48306" y1="10421" x2="48306" y2="10421"/>
                        <a14:foregroundMark x1="63918" y1="90180" x2="42857" y2="93287"/>
                        <a14:foregroundMark x1="42857" y1="93287" x2="45950" y2="89479"/>
                      </a14:backgroundRemoval>
                    </a14:imgEffect>
                  </a14:imgLayer>
                </a14:imgProps>
              </a:ext>
              <a:ext uri="{28A0092B-C50C-407E-A947-70E740481C1C}">
                <a14:useLocalDpi xmlns:a14="http://schemas.microsoft.com/office/drawing/2010/main" val="0"/>
              </a:ext>
            </a:extLst>
          </a:blip>
          <a:srcRect l="7601" r="13234" b="2839"/>
          <a:stretch/>
        </p:blipFill>
        <p:spPr>
          <a:xfrm>
            <a:off x="13221451" y="17610966"/>
            <a:ext cx="2216259" cy="3997961"/>
          </a:xfrm>
          <a:prstGeom prst="rect">
            <a:avLst/>
          </a:prstGeom>
          <a:ln>
            <a:noFill/>
          </a:ln>
          <a:effectLst/>
        </p:spPr>
      </p:pic>
      <p:pic>
        <p:nvPicPr>
          <p:cNvPr id="191" name="Picture 190">
            <a:extLst>
              <a:ext uri="{FF2B5EF4-FFF2-40B4-BE49-F238E27FC236}">
                <a16:creationId xmlns:a16="http://schemas.microsoft.com/office/drawing/2014/main" xmlns="" id="{D8F5F13A-44A1-4696-9D7D-6663010DC7AB}"/>
              </a:ext>
            </a:extLst>
          </p:cNvPr>
          <p:cNvPicPr>
            <a:picLocks noChangeAspect="1"/>
          </p:cNvPicPr>
          <p:nvPr/>
        </p:nvPicPr>
        <p:blipFill rotWithShape="1">
          <a:blip r:embed="rId25" cstate="print">
            <a:alphaModFix amt="95000"/>
            <a:extLst>
              <a:ext uri="{BEBA8EAE-BF5A-486C-A8C5-ECC9F3942E4B}">
                <a14:imgProps xmlns:a14="http://schemas.microsoft.com/office/drawing/2010/main">
                  <a14:imgLayer r:embed="rId26">
                    <a14:imgEffect>
                      <a14:backgroundRemoval t="7058" b="93162" l="9998" r="89981">
                        <a14:foregroundMark x1="48700" y1="10351" x2="50053" y2="10257"/>
                        <a14:foregroundMark x1="48827" y1="7591" x2="50941" y2="7120"/>
                        <a14:foregroundMark x1="48446" y1="88802" x2="56204" y2="90841"/>
                        <a14:foregroundMark x1="56204" y1="90841" x2="58487" y2="88049"/>
                        <a14:foregroundMark x1="47242" y1="92785" x2="49546" y2="93162"/>
                      </a14:backgroundRemoval>
                    </a14:imgEffect>
                  </a14:imgLayer>
                </a14:imgProps>
              </a:ext>
              <a:ext uri="{28A0092B-C50C-407E-A947-70E740481C1C}">
                <a14:useLocalDpi xmlns:a14="http://schemas.microsoft.com/office/drawing/2010/main" val="0"/>
              </a:ext>
            </a:extLst>
          </a:blip>
          <a:srcRect l="31239" t="2092" r="32714" b="-3588"/>
          <a:stretch/>
        </p:blipFill>
        <p:spPr>
          <a:xfrm>
            <a:off x="21397670" y="17331894"/>
            <a:ext cx="2354610" cy="4467537"/>
          </a:xfrm>
          <a:prstGeom prst="rect">
            <a:avLst/>
          </a:prstGeom>
          <a:ln w="38100" cap="sq">
            <a:solidFill>
              <a:schemeClr val="tx1">
                <a:lumMod val="75000"/>
                <a:lumOff val="25000"/>
              </a:schemeClr>
            </a:solidFill>
            <a:prstDash val="solid"/>
            <a:miter lim="800000"/>
          </a:ln>
          <a:effectLst/>
        </p:spPr>
      </p:pic>
      <p:sp>
        <p:nvSpPr>
          <p:cNvPr id="192" name="TextBox 191">
            <a:extLst>
              <a:ext uri="{FF2B5EF4-FFF2-40B4-BE49-F238E27FC236}">
                <a16:creationId xmlns:a16="http://schemas.microsoft.com/office/drawing/2014/main" xmlns="" id="{8EA80D92-BF32-4BCF-9F3D-372E3102BFF5}"/>
              </a:ext>
            </a:extLst>
          </p:cNvPr>
          <p:cNvSpPr txBox="1"/>
          <p:nvPr/>
        </p:nvSpPr>
        <p:spPr>
          <a:xfrm>
            <a:off x="13441380" y="21799432"/>
            <a:ext cx="1542895" cy="52322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Phosphorus</a:t>
            </a:r>
          </a:p>
          <a:p>
            <a:pPr algn="ctr"/>
            <a:r>
              <a:rPr lang="en-US" dirty="0">
                <a:solidFill>
                  <a:schemeClr val="tx1">
                    <a:lumMod val="75000"/>
                    <a:lumOff val="25000"/>
                  </a:schemeClr>
                </a:solidFill>
                <a:latin typeface="Century Gothic" panose="020B0502020202020204" pitchFamily="34" charset="0"/>
              </a:rPr>
              <a:t>k</a:t>
            </a:r>
            <a:r>
              <a:rPr lang="en-US" dirty="0" smtClean="0">
                <a:solidFill>
                  <a:schemeClr val="tx1">
                    <a:lumMod val="75000"/>
                    <a:lumOff val="25000"/>
                  </a:schemeClr>
                </a:solidFill>
                <a:latin typeface="Century Gothic" panose="020B0502020202020204" pitchFamily="34" charset="0"/>
              </a:rPr>
              <a:t>g/ha </a:t>
            </a:r>
            <a:endParaRPr lang="en-US" dirty="0">
              <a:solidFill>
                <a:schemeClr val="tx1">
                  <a:lumMod val="75000"/>
                  <a:lumOff val="25000"/>
                </a:schemeClr>
              </a:solidFill>
              <a:latin typeface="Century Gothic" panose="020B0502020202020204" pitchFamily="34" charset="0"/>
            </a:endParaRPr>
          </a:p>
        </p:txBody>
      </p:sp>
      <p:sp>
        <p:nvSpPr>
          <p:cNvPr id="193" name="TextBox 192">
            <a:extLst>
              <a:ext uri="{FF2B5EF4-FFF2-40B4-BE49-F238E27FC236}">
                <a16:creationId xmlns:a16="http://schemas.microsoft.com/office/drawing/2014/main" xmlns="" id="{07527AF4-8BF4-4004-9175-1C13CE885F1D}"/>
              </a:ext>
            </a:extLst>
          </p:cNvPr>
          <p:cNvSpPr txBox="1"/>
          <p:nvPr/>
        </p:nvSpPr>
        <p:spPr>
          <a:xfrm>
            <a:off x="15599349" y="21799432"/>
            <a:ext cx="1542895" cy="52322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Sediment</a:t>
            </a:r>
          </a:p>
          <a:p>
            <a:pPr algn="ctr"/>
            <a:r>
              <a:rPr lang="en-US" dirty="0">
                <a:solidFill>
                  <a:schemeClr val="tx1">
                    <a:lumMod val="75000"/>
                    <a:lumOff val="25000"/>
                  </a:schemeClr>
                </a:solidFill>
                <a:latin typeface="Century Gothic" panose="020B0502020202020204" pitchFamily="34" charset="0"/>
              </a:rPr>
              <a:t>t/ha </a:t>
            </a:r>
          </a:p>
        </p:txBody>
      </p:sp>
      <p:sp>
        <p:nvSpPr>
          <p:cNvPr id="194" name="TextBox 193">
            <a:extLst>
              <a:ext uri="{FF2B5EF4-FFF2-40B4-BE49-F238E27FC236}">
                <a16:creationId xmlns:a16="http://schemas.microsoft.com/office/drawing/2014/main" xmlns="" id="{4B623944-36EC-418B-B766-C96A986029ED}"/>
              </a:ext>
            </a:extLst>
          </p:cNvPr>
          <p:cNvSpPr txBox="1"/>
          <p:nvPr/>
        </p:nvSpPr>
        <p:spPr>
          <a:xfrm>
            <a:off x="17800501" y="21799432"/>
            <a:ext cx="1542895" cy="52322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Nitrogen</a:t>
            </a:r>
          </a:p>
          <a:p>
            <a:pPr algn="ctr"/>
            <a:r>
              <a:rPr lang="en-US" dirty="0">
                <a:solidFill>
                  <a:schemeClr val="tx1">
                    <a:lumMod val="75000"/>
                    <a:lumOff val="25000"/>
                  </a:schemeClr>
                </a:solidFill>
                <a:latin typeface="Century Gothic" panose="020B0502020202020204" pitchFamily="34" charset="0"/>
              </a:rPr>
              <a:t>k</a:t>
            </a:r>
            <a:r>
              <a:rPr lang="en-US" dirty="0" smtClean="0">
                <a:solidFill>
                  <a:schemeClr val="tx1">
                    <a:lumMod val="75000"/>
                    <a:lumOff val="25000"/>
                  </a:schemeClr>
                </a:solidFill>
                <a:latin typeface="Century Gothic" panose="020B0502020202020204" pitchFamily="34" charset="0"/>
              </a:rPr>
              <a:t>g/ha </a:t>
            </a:r>
            <a:endParaRPr lang="en-US" dirty="0">
              <a:solidFill>
                <a:schemeClr val="tx1">
                  <a:lumMod val="75000"/>
                  <a:lumOff val="25000"/>
                </a:schemeClr>
              </a:solidFill>
              <a:latin typeface="Century Gothic" panose="020B0502020202020204" pitchFamily="34" charset="0"/>
            </a:endParaRPr>
          </a:p>
        </p:txBody>
      </p:sp>
      <p:sp>
        <p:nvSpPr>
          <p:cNvPr id="195" name="TextBox 194">
            <a:extLst>
              <a:ext uri="{FF2B5EF4-FFF2-40B4-BE49-F238E27FC236}">
                <a16:creationId xmlns:a16="http://schemas.microsoft.com/office/drawing/2014/main" xmlns="" id="{60A0DBC6-F81A-47D7-BDA1-B7C8CB9C7DD2}"/>
              </a:ext>
            </a:extLst>
          </p:cNvPr>
          <p:cNvSpPr txBox="1"/>
          <p:nvPr/>
        </p:nvSpPr>
        <p:spPr>
          <a:xfrm>
            <a:off x="20883951" y="21799432"/>
            <a:ext cx="3319398" cy="523220"/>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Overlay Showing Sub-Basins at Highest Risk</a:t>
            </a:r>
          </a:p>
        </p:txBody>
      </p:sp>
      <p:sp>
        <p:nvSpPr>
          <p:cNvPr id="196" name="Arrow: Right 18">
            <a:extLst>
              <a:ext uri="{FF2B5EF4-FFF2-40B4-BE49-F238E27FC236}">
                <a16:creationId xmlns:a16="http://schemas.microsoft.com/office/drawing/2014/main" xmlns="" id="{4E5607AC-1FFF-4389-AFC4-260A62A9CAF3}"/>
              </a:ext>
            </a:extLst>
          </p:cNvPr>
          <p:cNvSpPr/>
          <p:nvPr/>
        </p:nvSpPr>
        <p:spPr>
          <a:xfrm>
            <a:off x="19856492" y="19310683"/>
            <a:ext cx="864296" cy="299264"/>
          </a:xfrm>
          <a:prstGeom prst="rightArrow">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7" name="Picture 196">
            <a:extLst>
              <a:ext uri="{FF2B5EF4-FFF2-40B4-BE49-F238E27FC236}">
                <a16:creationId xmlns:a16="http://schemas.microsoft.com/office/drawing/2014/main" xmlns="" id="{7B8F79BC-4BEB-4299-B957-08C75504B052}"/>
              </a:ext>
            </a:extLst>
          </p:cNvPr>
          <p:cNvPicPr>
            <a:picLocks noChangeAspect="1"/>
          </p:cNvPicPr>
          <p:nvPr/>
        </p:nvPicPr>
        <p:blipFill rotWithShape="1">
          <a:blip r:embed="rId27">
            <a:alphaModFix amt="60000"/>
            <a:extLst>
              <a:ext uri="{28A0092B-C50C-407E-A947-70E740481C1C}">
                <a14:useLocalDpi xmlns:a14="http://schemas.microsoft.com/office/drawing/2010/main" val="0"/>
              </a:ext>
            </a:extLst>
          </a:blip>
          <a:srcRect l="8149" t="27382" r="15031" b="35487"/>
          <a:stretch/>
        </p:blipFill>
        <p:spPr>
          <a:xfrm rot="16200000">
            <a:off x="18582625" y="18828607"/>
            <a:ext cx="1244081" cy="180396"/>
          </a:xfrm>
          <a:prstGeom prst="rect">
            <a:avLst/>
          </a:prstGeom>
        </p:spPr>
      </p:pic>
      <p:pic>
        <p:nvPicPr>
          <p:cNvPr id="198" name="Picture 197">
            <a:extLst>
              <a:ext uri="{FF2B5EF4-FFF2-40B4-BE49-F238E27FC236}">
                <a16:creationId xmlns:a16="http://schemas.microsoft.com/office/drawing/2014/main" xmlns="" id="{F9EEADD6-D4A4-421D-929F-79201862A17B}"/>
              </a:ext>
            </a:extLst>
          </p:cNvPr>
          <p:cNvPicPr>
            <a:picLocks noChangeAspect="1"/>
          </p:cNvPicPr>
          <p:nvPr/>
        </p:nvPicPr>
        <p:blipFill rotWithShape="1">
          <a:blip r:embed="rId28">
            <a:alphaModFix amt="70000"/>
            <a:extLst>
              <a:ext uri="{28A0092B-C50C-407E-A947-70E740481C1C}">
                <a14:useLocalDpi xmlns:a14="http://schemas.microsoft.com/office/drawing/2010/main" val="0"/>
              </a:ext>
            </a:extLst>
          </a:blip>
          <a:srcRect l="8157" t="25449" r="5357" b="24175"/>
          <a:stretch/>
        </p:blipFill>
        <p:spPr>
          <a:xfrm rot="16200000">
            <a:off x="16506774" y="18834824"/>
            <a:ext cx="1244082" cy="167965"/>
          </a:xfrm>
          <a:prstGeom prst="rect">
            <a:avLst/>
          </a:prstGeom>
        </p:spPr>
      </p:pic>
      <p:pic>
        <p:nvPicPr>
          <p:cNvPr id="199" name="Picture 198">
            <a:extLst>
              <a:ext uri="{FF2B5EF4-FFF2-40B4-BE49-F238E27FC236}">
                <a16:creationId xmlns:a16="http://schemas.microsoft.com/office/drawing/2014/main" xmlns="" id="{0C8B565C-C791-4A37-96A5-9D8587125C8B}"/>
              </a:ext>
            </a:extLst>
          </p:cNvPr>
          <p:cNvPicPr>
            <a:picLocks noChangeAspect="1"/>
          </p:cNvPicPr>
          <p:nvPr/>
        </p:nvPicPr>
        <p:blipFill rotWithShape="1">
          <a:blip r:embed="rId29">
            <a:alphaModFix amt="60000"/>
            <a:extLst>
              <a:ext uri="{28A0092B-C50C-407E-A947-70E740481C1C}">
                <a14:useLocalDpi xmlns:a14="http://schemas.microsoft.com/office/drawing/2010/main" val="0"/>
              </a:ext>
            </a:extLst>
          </a:blip>
          <a:srcRect l="10476" t="30034" r="3471" b="24880"/>
          <a:stretch/>
        </p:blipFill>
        <p:spPr>
          <a:xfrm rot="16200000">
            <a:off x="14408518" y="18825500"/>
            <a:ext cx="1237861" cy="180392"/>
          </a:xfrm>
          <a:prstGeom prst="rect">
            <a:avLst/>
          </a:prstGeom>
        </p:spPr>
      </p:pic>
      <p:sp>
        <p:nvSpPr>
          <p:cNvPr id="200" name="TextBox 199">
            <a:extLst>
              <a:ext uri="{FF2B5EF4-FFF2-40B4-BE49-F238E27FC236}">
                <a16:creationId xmlns:a16="http://schemas.microsoft.com/office/drawing/2014/main" xmlns="" id="{AD563E14-D72C-448C-83C0-C711D9C1AF00}"/>
              </a:ext>
            </a:extLst>
          </p:cNvPr>
          <p:cNvSpPr txBox="1"/>
          <p:nvPr/>
        </p:nvSpPr>
        <p:spPr>
          <a:xfrm>
            <a:off x="15046171" y="18174845"/>
            <a:ext cx="551570"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8.2</a:t>
            </a:r>
          </a:p>
        </p:txBody>
      </p:sp>
      <p:sp>
        <p:nvSpPr>
          <p:cNvPr id="201" name="TextBox 200">
            <a:extLst>
              <a:ext uri="{FF2B5EF4-FFF2-40B4-BE49-F238E27FC236}">
                <a16:creationId xmlns:a16="http://schemas.microsoft.com/office/drawing/2014/main" xmlns="" id="{1C3BB5B5-FA28-4DDC-A212-A4D31B375790}"/>
              </a:ext>
            </a:extLst>
          </p:cNvPr>
          <p:cNvSpPr txBox="1"/>
          <p:nvPr/>
        </p:nvSpPr>
        <p:spPr>
          <a:xfrm>
            <a:off x="15046171" y="19254033"/>
            <a:ext cx="551570"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0.0</a:t>
            </a:r>
          </a:p>
        </p:txBody>
      </p:sp>
      <p:sp>
        <p:nvSpPr>
          <p:cNvPr id="202" name="TextBox 201">
            <a:extLst>
              <a:ext uri="{FF2B5EF4-FFF2-40B4-BE49-F238E27FC236}">
                <a16:creationId xmlns:a16="http://schemas.microsoft.com/office/drawing/2014/main" xmlns="" id="{228B9942-7725-4499-8A46-740816DEC51C}"/>
              </a:ext>
            </a:extLst>
          </p:cNvPr>
          <p:cNvSpPr txBox="1"/>
          <p:nvPr/>
        </p:nvSpPr>
        <p:spPr>
          <a:xfrm>
            <a:off x="17131260" y="18184966"/>
            <a:ext cx="63310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29.6</a:t>
            </a:r>
          </a:p>
        </p:txBody>
      </p:sp>
      <p:sp>
        <p:nvSpPr>
          <p:cNvPr id="203" name="TextBox 202">
            <a:extLst>
              <a:ext uri="{FF2B5EF4-FFF2-40B4-BE49-F238E27FC236}">
                <a16:creationId xmlns:a16="http://schemas.microsoft.com/office/drawing/2014/main" xmlns="" id="{FDA8062D-2C04-45B9-BFE0-C43147652D5A}"/>
              </a:ext>
            </a:extLst>
          </p:cNvPr>
          <p:cNvSpPr txBox="1"/>
          <p:nvPr/>
        </p:nvSpPr>
        <p:spPr>
          <a:xfrm>
            <a:off x="17131261" y="19264154"/>
            <a:ext cx="551570"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a:t>
            </a:r>
          </a:p>
        </p:txBody>
      </p:sp>
      <p:sp>
        <p:nvSpPr>
          <p:cNvPr id="204" name="TextBox 203">
            <a:extLst>
              <a:ext uri="{FF2B5EF4-FFF2-40B4-BE49-F238E27FC236}">
                <a16:creationId xmlns:a16="http://schemas.microsoft.com/office/drawing/2014/main" xmlns="" id="{DFF31266-1210-46F0-BE2D-24FD3C2F37D8}"/>
              </a:ext>
            </a:extLst>
          </p:cNvPr>
          <p:cNvSpPr txBox="1"/>
          <p:nvPr/>
        </p:nvSpPr>
        <p:spPr>
          <a:xfrm>
            <a:off x="19223385" y="18184966"/>
            <a:ext cx="633107"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30.5</a:t>
            </a:r>
          </a:p>
        </p:txBody>
      </p:sp>
      <p:sp>
        <p:nvSpPr>
          <p:cNvPr id="205" name="TextBox 204">
            <a:extLst>
              <a:ext uri="{FF2B5EF4-FFF2-40B4-BE49-F238E27FC236}">
                <a16:creationId xmlns:a16="http://schemas.microsoft.com/office/drawing/2014/main" xmlns="" id="{35B4C45D-FA77-4C73-9220-ABA872DAEDF8}"/>
              </a:ext>
            </a:extLst>
          </p:cNvPr>
          <p:cNvSpPr txBox="1"/>
          <p:nvPr/>
        </p:nvSpPr>
        <p:spPr>
          <a:xfrm>
            <a:off x="19223386" y="19264154"/>
            <a:ext cx="551570"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3.0</a:t>
            </a:r>
          </a:p>
        </p:txBody>
      </p:sp>
      <p:sp>
        <p:nvSpPr>
          <p:cNvPr id="206" name="Arrow: Right 2">
            <a:extLst>
              <a:ext uri="{FF2B5EF4-FFF2-40B4-BE49-F238E27FC236}">
                <a16:creationId xmlns:a16="http://schemas.microsoft.com/office/drawing/2014/main" xmlns="" id="{9AF528EA-7BED-4339-916F-F92B07389461}"/>
              </a:ext>
            </a:extLst>
          </p:cNvPr>
          <p:cNvSpPr/>
          <p:nvPr/>
        </p:nvSpPr>
        <p:spPr>
          <a:xfrm rot="16200000">
            <a:off x="23009330" y="18263333"/>
            <a:ext cx="311544" cy="270386"/>
          </a:xfrm>
          <a:prstGeom prst="rightArrow">
            <a:avLst>
              <a:gd name="adj1" fmla="val 50000"/>
              <a:gd name="adj2" fmla="val 5644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xmlns="" id="{E8F5CB62-EA4C-4E52-8BA7-EE507054162B}"/>
              </a:ext>
            </a:extLst>
          </p:cNvPr>
          <p:cNvSpPr txBox="1"/>
          <p:nvPr/>
        </p:nvSpPr>
        <p:spPr>
          <a:xfrm>
            <a:off x="23016016" y="18507574"/>
            <a:ext cx="298172" cy="307777"/>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N</a:t>
            </a:r>
          </a:p>
        </p:txBody>
      </p:sp>
      <p:cxnSp>
        <p:nvCxnSpPr>
          <p:cNvPr id="208" name="Straight Connector 207">
            <a:extLst>
              <a:ext uri="{FF2B5EF4-FFF2-40B4-BE49-F238E27FC236}">
                <a16:creationId xmlns:a16="http://schemas.microsoft.com/office/drawing/2014/main" xmlns="" id="{0A76330F-9E59-4A3C-92F5-1EE7C1644C23}"/>
              </a:ext>
            </a:extLst>
          </p:cNvPr>
          <p:cNvCxnSpPr/>
          <p:nvPr/>
        </p:nvCxnSpPr>
        <p:spPr>
          <a:xfrm>
            <a:off x="21536558" y="21563633"/>
            <a:ext cx="2062264"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xmlns="" id="{1E14935B-A6A6-4CBE-8C17-FA82352DA65C}"/>
              </a:ext>
            </a:extLst>
          </p:cNvPr>
          <p:cNvCxnSpPr/>
          <p:nvPr/>
        </p:nvCxnSpPr>
        <p:spPr>
          <a:xfrm flipV="1">
            <a:off x="21536558" y="21369051"/>
            <a:ext cx="0" cy="208489"/>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xmlns="" id="{F0AEB0A8-F947-4B65-9B63-D10DBC5C9FB6}"/>
              </a:ext>
            </a:extLst>
          </p:cNvPr>
          <p:cNvCxnSpPr/>
          <p:nvPr/>
        </p:nvCxnSpPr>
        <p:spPr>
          <a:xfrm flipV="1">
            <a:off x="23598822" y="21369051"/>
            <a:ext cx="0" cy="208489"/>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xmlns="" id="{18288DCC-7CAB-4ADC-9D99-9B3278AB19A4}"/>
              </a:ext>
            </a:extLst>
          </p:cNvPr>
          <p:cNvSpPr txBox="1"/>
          <p:nvPr/>
        </p:nvSpPr>
        <p:spPr>
          <a:xfrm>
            <a:off x="21433324" y="21517658"/>
            <a:ext cx="192596"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0</a:t>
            </a:r>
          </a:p>
        </p:txBody>
      </p:sp>
      <p:sp>
        <p:nvSpPr>
          <p:cNvPr id="212" name="TextBox 211">
            <a:extLst>
              <a:ext uri="{FF2B5EF4-FFF2-40B4-BE49-F238E27FC236}">
                <a16:creationId xmlns:a16="http://schemas.microsoft.com/office/drawing/2014/main" xmlns="" id="{CB68C1B1-0F4A-4F66-BD8D-8B9078F2F759}"/>
              </a:ext>
            </a:extLst>
          </p:cNvPr>
          <p:cNvSpPr txBox="1"/>
          <p:nvPr/>
        </p:nvSpPr>
        <p:spPr>
          <a:xfrm>
            <a:off x="23310854" y="21517658"/>
            <a:ext cx="494739" cy="307777"/>
          </a:xfrm>
          <a:prstGeom prst="rect">
            <a:avLst/>
          </a:prstGeom>
          <a:noFill/>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20</a:t>
            </a:r>
            <a:endParaRPr lang="en-US" sz="1400" dirty="0">
              <a:solidFill>
                <a:schemeClr val="tx1">
                  <a:lumMod val="75000"/>
                  <a:lumOff val="25000"/>
                </a:schemeClr>
              </a:solidFill>
              <a:latin typeface="Century Gothic" panose="020B0502020202020204" pitchFamily="34" charset="0"/>
            </a:endParaRPr>
          </a:p>
        </p:txBody>
      </p:sp>
      <p:sp>
        <p:nvSpPr>
          <p:cNvPr id="20" name="TextBox 19"/>
          <p:cNvSpPr txBox="1"/>
          <p:nvPr/>
        </p:nvSpPr>
        <p:spPr>
          <a:xfrm>
            <a:off x="12892734" y="16702013"/>
            <a:ext cx="11553438" cy="369332"/>
          </a:xfrm>
          <a:prstGeom prst="rect">
            <a:avLst/>
          </a:prstGeom>
          <a:noFill/>
        </p:spPr>
        <p:txBody>
          <a:bodyPr wrap="square" rtlCol="0">
            <a:spAutoFit/>
          </a:bodyPr>
          <a:lstStyle/>
          <a:p>
            <a:pPr algn="ctr"/>
            <a:r>
              <a:rPr lang="en-US" sz="1800" dirty="0" smtClean="0">
                <a:solidFill>
                  <a:schemeClr val="tx1">
                    <a:lumMod val="75000"/>
                    <a:lumOff val="25000"/>
                  </a:schemeClr>
                </a:solidFill>
                <a:latin typeface="Century Gothic" panose="020B0502020202020204" pitchFamily="34" charset="0"/>
              </a:rPr>
              <a:t>Sub-Basin Water Quality Impairment Risk Maps</a:t>
            </a:r>
            <a:endParaRPr lang="en-US" sz="1800" dirty="0">
              <a:solidFill>
                <a:schemeClr val="tx1">
                  <a:lumMod val="75000"/>
                  <a:lumOff val="25000"/>
                </a:schemeClr>
              </a:solidFill>
              <a:latin typeface="Century Gothic" panose="020B0502020202020204" pitchFamily="34" charset="0"/>
            </a:endParaRPr>
          </a:p>
        </p:txBody>
      </p:sp>
      <p:sp>
        <p:nvSpPr>
          <p:cNvPr id="89" name="TextBox 88">
            <a:extLst>
              <a:ext uri="{FF2B5EF4-FFF2-40B4-BE49-F238E27FC236}">
                <a16:creationId xmlns:a16="http://schemas.microsoft.com/office/drawing/2014/main" xmlns="" id="{CB68C1B1-0F4A-4F66-BD8D-8B9078F2F759}"/>
              </a:ext>
            </a:extLst>
          </p:cNvPr>
          <p:cNvSpPr txBox="1"/>
          <p:nvPr/>
        </p:nvSpPr>
        <p:spPr>
          <a:xfrm>
            <a:off x="22091205" y="21534769"/>
            <a:ext cx="952970" cy="307777"/>
          </a:xfrm>
          <a:prstGeom prst="rect">
            <a:avLst/>
          </a:prstGeom>
          <a:noFill/>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km</a:t>
            </a:r>
            <a:endParaRPr lang="en-US" sz="1400" dirty="0">
              <a:solidFill>
                <a:schemeClr val="tx1">
                  <a:lumMod val="75000"/>
                  <a:lumOff val="25000"/>
                </a:schemeClr>
              </a:solidFill>
              <a:latin typeface="Century Gothic" panose="020B0502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1012</TotalTime>
  <Words>703</Words>
  <Application>Microsoft Office PowerPoint</Application>
  <PresentationFormat>Custom</PresentationFormat>
  <Paragraphs>82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Century Gothic</vt:lpstr>
      <vt:lpstr>Arial</vt:lpstr>
      <vt:lpstr>Webdings</vt:lpstr>
      <vt:lpstr>Garamond</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Van Auken</dc:creator>
  <cp:lastModifiedBy>Acdan, Juanito J. (ARC-SGE)[SSAI DEVELOP]</cp:lastModifiedBy>
  <cp:revision>79</cp:revision>
  <dcterms:modified xsi:type="dcterms:W3CDTF">2019-04-18T18:23:08Z</dcterms:modified>
</cp:coreProperties>
</file>