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Lst>
  <p:notesMasterIdLst>
    <p:notesMasterId r:id="rId22"/>
  </p:notesMasterIdLst>
  <p:sldIdLst>
    <p:sldId id="275" r:id="rId5"/>
    <p:sldId id="296" r:id="rId6"/>
    <p:sldId id="300" r:id="rId7"/>
    <p:sldId id="303" r:id="rId8"/>
    <p:sldId id="304" r:id="rId9"/>
    <p:sldId id="298" r:id="rId10"/>
    <p:sldId id="295" r:id="rId11"/>
    <p:sldId id="286" r:id="rId12"/>
    <p:sldId id="293" r:id="rId13"/>
    <p:sldId id="287" r:id="rId14"/>
    <p:sldId id="288" r:id="rId15"/>
    <p:sldId id="289" r:id="rId16"/>
    <p:sldId id="290" r:id="rId17"/>
    <p:sldId id="291" r:id="rId18"/>
    <p:sldId id="292" r:id="rId19"/>
    <p:sldId id="299"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6" clrIdx="0"/>
  <p:cmAuthor id="1" name="Amberle Keith" initials="AK" lastIdx="13" clrIdx="1"/>
  <p:cmAuthor id="2" name="Kaushik Narasimhan" initials="K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286" autoAdjust="0"/>
  </p:normalViewPr>
  <p:slideViewPr>
    <p:cSldViewPr snapToGrid="0">
      <p:cViewPr>
        <p:scale>
          <a:sx n="90" d="100"/>
          <a:sy n="90" d="100"/>
        </p:scale>
        <p:origin x="-2892" y="-456"/>
      </p:cViewPr>
      <p:guideLst>
        <p:guide orient="horz" pos="2160"/>
        <p:guide pos="2880"/>
      </p:guideLst>
    </p:cSldViewPr>
  </p:slideViewPr>
  <p:notesTextViewPr>
    <p:cViewPr>
      <p:scale>
        <a:sx n="100" d="100"/>
        <a:sy n="100" d="100"/>
      </p:scale>
      <p:origin x="0" y="0"/>
    </p:cViewPr>
  </p:notesTextViewPr>
  <p:notesViewPr>
    <p:cSldViewPr snapToGrid="0">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9DE03-5A9C-4C74-A217-32A2F1FF6A7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D06B95E-7CF4-4436-AB40-FA3DEAD4DE43}">
      <dgm:prSet phldrT="[Text]" custT="1"/>
      <dgm:spPr/>
      <dgm:t>
        <a:bodyPr/>
        <a:lstStyle/>
        <a:p>
          <a:r>
            <a:rPr lang="en-US" sz="2000" dirty="0" smtClean="0"/>
            <a:t>Land Cover Classification</a:t>
          </a:r>
          <a:endParaRPr lang="en-US" sz="2000" dirty="0"/>
        </a:p>
      </dgm:t>
    </dgm:pt>
    <dgm:pt modelId="{9707B9F8-E71C-4986-857A-1EE9270BE53C}" type="parTrans" cxnId="{AA72B3A1-E902-4E8F-A084-9FD9101E2E0E}">
      <dgm:prSet/>
      <dgm:spPr/>
      <dgm:t>
        <a:bodyPr/>
        <a:lstStyle/>
        <a:p>
          <a:endParaRPr lang="en-US"/>
        </a:p>
      </dgm:t>
    </dgm:pt>
    <dgm:pt modelId="{4A0E4847-F3CD-4685-9E1E-60BA2322FC2D}" type="sibTrans" cxnId="{AA72B3A1-E902-4E8F-A084-9FD9101E2E0E}">
      <dgm:prSet/>
      <dgm:spPr/>
      <dgm:t>
        <a:bodyPr/>
        <a:lstStyle/>
        <a:p>
          <a:endParaRPr lang="en-US"/>
        </a:p>
      </dgm:t>
    </dgm:pt>
    <dgm:pt modelId="{10E1CC53-DA92-469D-A51E-8144BD2DE490}">
      <dgm:prSet phldrT="[Text]" custT="1"/>
      <dgm:spPr/>
      <dgm:t>
        <a:bodyPr/>
        <a:lstStyle/>
        <a:p>
          <a:r>
            <a:rPr lang="en-US" sz="2000" dirty="0" smtClean="0"/>
            <a:t>Maximum Entropy Model </a:t>
          </a:r>
          <a:endParaRPr lang="en-US" sz="2000" dirty="0"/>
        </a:p>
      </dgm:t>
    </dgm:pt>
    <dgm:pt modelId="{ED1B9BA7-C0F0-4751-A072-1485393861C6}" type="parTrans" cxnId="{B83C12CD-703E-4921-BB02-D22CE8DB6AD6}">
      <dgm:prSet/>
      <dgm:spPr/>
      <dgm:t>
        <a:bodyPr/>
        <a:lstStyle/>
        <a:p>
          <a:endParaRPr lang="en-US"/>
        </a:p>
      </dgm:t>
    </dgm:pt>
    <dgm:pt modelId="{181A911E-8D72-4C4F-94E4-B9FD288FA685}" type="sibTrans" cxnId="{B83C12CD-703E-4921-BB02-D22CE8DB6AD6}">
      <dgm:prSet/>
      <dgm:spPr/>
      <dgm:t>
        <a:bodyPr/>
        <a:lstStyle/>
        <a:p>
          <a:endParaRPr lang="en-US"/>
        </a:p>
      </dgm:t>
    </dgm:pt>
    <dgm:pt modelId="{F1129929-CDBB-4111-98FA-30B873C04A99}">
      <dgm:prSet phldrT="[Text]" custT="1"/>
      <dgm:spPr/>
      <dgm:t>
        <a:bodyPr/>
        <a:lstStyle/>
        <a:p>
          <a:r>
            <a:rPr lang="en-US" sz="2000" dirty="0" smtClean="0"/>
            <a:t>Land Use &amp; Land Cover Change</a:t>
          </a:r>
          <a:endParaRPr lang="en-US" sz="2000" dirty="0"/>
        </a:p>
      </dgm:t>
    </dgm:pt>
    <dgm:pt modelId="{E9B56669-51C7-4BEF-B634-981C8BA0FC58}" type="parTrans" cxnId="{AFFAA53D-2609-4769-939B-5517EAAA4F40}">
      <dgm:prSet/>
      <dgm:spPr/>
      <dgm:t>
        <a:bodyPr/>
        <a:lstStyle/>
        <a:p>
          <a:endParaRPr lang="en-US"/>
        </a:p>
      </dgm:t>
    </dgm:pt>
    <dgm:pt modelId="{DDDDCC67-0AF8-4131-8559-22D229A791DF}" type="sibTrans" cxnId="{AFFAA53D-2609-4769-939B-5517EAAA4F40}">
      <dgm:prSet/>
      <dgm:spPr/>
      <dgm:t>
        <a:bodyPr/>
        <a:lstStyle/>
        <a:p>
          <a:endParaRPr lang="en-US"/>
        </a:p>
      </dgm:t>
    </dgm:pt>
    <dgm:pt modelId="{8BA2E0E4-4D9E-46E4-A340-A31BB604A190}">
      <dgm:prSet phldrT="[Text]" custT="1"/>
      <dgm:spPr/>
      <dgm:t>
        <a:bodyPr/>
        <a:lstStyle/>
        <a:p>
          <a:r>
            <a:rPr lang="en-US" sz="2000" dirty="0" smtClean="0"/>
            <a:t>Habitat Percent Cover Map</a:t>
          </a:r>
          <a:endParaRPr lang="en-US" sz="2000" dirty="0"/>
        </a:p>
      </dgm:t>
    </dgm:pt>
    <dgm:pt modelId="{042E7975-21B8-4F3A-A397-208E8308BEB0}" type="parTrans" cxnId="{69BC461A-60F4-48F4-B8F6-5957DA62CEF1}">
      <dgm:prSet/>
      <dgm:spPr/>
      <dgm:t>
        <a:bodyPr/>
        <a:lstStyle/>
        <a:p>
          <a:endParaRPr lang="en-US"/>
        </a:p>
      </dgm:t>
    </dgm:pt>
    <dgm:pt modelId="{4A5CA3F3-96B1-4943-9788-0E559C31A69E}" type="sibTrans" cxnId="{69BC461A-60F4-48F4-B8F6-5957DA62CEF1}">
      <dgm:prSet/>
      <dgm:spPr/>
      <dgm:t>
        <a:bodyPr/>
        <a:lstStyle/>
        <a:p>
          <a:endParaRPr lang="en-US"/>
        </a:p>
      </dgm:t>
    </dgm:pt>
    <dgm:pt modelId="{12C0EC28-ACAB-4396-8574-54C057BB546B}">
      <dgm:prSet phldrT="[Text]" custT="1"/>
      <dgm:spPr/>
      <dgm:t>
        <a:bodyPr/>
        <a:lstStyle/>
        <a:p>
          <a:r>
            <a:rPr lang="en-US" sz="2000" dirty="0" smtClean="0"/>
            <a:t>Habitat Probability Map</a:t>
          </a:r>
          <a:endParaRPr lang="en-US" sz="2000" dirty="0"/>
        </a:p>
      </dgm:t>
    </dgm:pt>
    <dgm:pt modelId="{30890649-2CAB-4346-93BD-7AF9E842DFF6}" type="parTrans" cxnId="{E16C9317-C260-4B52-857D-316902FDF07B}">
      <dgm:prSet/>
      <dgm:spPr/>
      <dgm:t>
        <a:bodyPr/>
        <a:lstStyle/>
        <a:p>
          <a:endParaRPr lang="en-US"/>
        </a:p>
      </dgm:t>
    </dgm:pt>
    <dgm:pt modelId="{7B31BFAB-86EF-4FAC-89EB-E2E1899AB782}" type="sibTrans" cxnId="{E16C9317-C260-4B52-857D-316902FDF07B}">
      <dgm:prSet/>
      <dgm:spPr/>
      <dgm:t>
        <a:bodyPr/>
        <a:lstStyle/>
        <a:p>
          <a:endParaRPr lang="en-US"/>
        </a:p>
      </dgm:t>
    </dgm:pt>
    <dgm:pt modelId="{C9389D17-6841-45F9-8304-64FF03492D90}">
      <dgm:prSet phldrT="[Text]" custT="1"/>
      <dgm:spPr/>
      <dgm:t>
        <a:bodyPr/>
        <a:lstStyle/>
        <a:p>
          <a:r>
            <a:rPr lang="en-US" sz="2000" dirty="0" smtClean="0"/>
            <a:t>Proximity Risk Map</a:t>
          </a:r>
          <a:endParaRPr lang="en-US" sz="2000" dirty="0"/>
        </a:p>
      </dgm:t>
    </dgm:pt>
    <dgm:pt modelId="{32070430-2AD2-47B3-BA4E-6E2951C43786}" type="parTrans" cxnId="{F057F1BF-B077-4E40-BFBA-A7DDBFDCF485}">
      <dgm:prSet/>
      <dgm:spPr/>
      <dgm:t>
        <a:bodyPr/>
        <a:lstStyle/>
        <a:p>
          <a:endParaRPr lang="en-US"/>
        </a:p>
      </dgm:t>
    </dgm:pt>
    <dgm:pt modelId="{F211548D-1496-4EEE-B962-5BA7F7782EF8}" type="sibTrans" cxnId="{F057F1BF-B077-4E40-BFBA-A7DDBFDCF485}">
      <dgm:prSet/>
      <dgm:spPr/>
      <dgm:t>
        <a:bodyPr/>
        <a:lstStyle/>
        <a:p>
          <a:endParaRPr lang="en-US"/>
        </a:p>
      </dgm:t>
    </dgm:pt>
    <dgm:pt modelId="{8F6CE65A-1C00-401B-924E-0923DC081346}" type="pres">
      <dgm:prSet presAssocID="{83F9DE03-5A9C-4C74-A217-32A2F1FF6A73}" presName="diagram" presStyleCnt="0">
        <dgm:presLayoutVars>
          <dgm:chPref val="1"/>
          <dgm:dir/>
          <dgm:animOne val="branch"/>
          <dgm:animLvl val="lvl"/>
          <dgm:resizeHandles val="exact"/>
        </dgm:presLayoutVars>
      </dgm:prSet>
      <dgm:spPr/>
      <dgm:t>
        <a:bodyPr/>
        <a:lstStyle/>
        <a:p>
          <a:endParaRPr lang="en-US"/>
        </a:p>
      </dgm:t>
    </dgm:pt>
    <dgm:pt modelId="{6F61F2A5-2937-40BF-B695-9F0F1C9B99DD}" type="pres">
      <dgm:prSet presAssocID="{BD06B95E-7CF4-4436-AB40-FA3DEAD4DE43}" presName="root1" presStyleCnt="0"/>
      <dgm:spPr/>
    </dgm:pt>
    <dgm:pt modelId="{01BFFD0C-C36E-4173-9316-8C645255490F}" type="pres">
      <dgm:prSet presAssocID="{BD06B95E-7CF4-4436-AB40-FA3DEAD4DE43}" presName="LevelOneTextNode" presStyleLbl="node0" presStyleIdx="0" presStyleCnt="1" custScaleX="286942" custScaleY="291906" custLinFactNeighborY="7500">
        <dgm:presLayoutVars>
          <dgm:chPref val="3"/>
        </dgm:presLayoutVars>
      </dgm:prSet>
      <dgm:spPr/>
      <dgm:t>
        <a:bodyPr/>
        <a:lstStyle/>
        <a:p>
          <a:endParaRPr lang="en-US"/>
        </a:p>
      </dgm:t>
    </dgm:pt>
    <dgm:pt modelId="{E2D12525-37AD-48D9-AEE8-8A41DB33BA61}" type="pres">
      <dgm:prSet presAssocID="{BD06B95E-7CF4-4436-AB40-FA3DEAD4DE43}" presName="level2hierChild" presStyleCnt="0"/>
      <dgm:spPr/>
    </dgm:pt>
    <dgm:pt modelId="{53303DDA-C54C-4FE5-AD13-ED3FB3C12AE1}" type="pres">
      <dgm:prSet presAssocID="{ED1B9BA7-C0F0-4751-A072-1485393861C6}" presName="conn2-1" presStyleLbl="parChTrans1D2" presStyleIdx="0" presStyleCnt="2"/>
      <dgm:spPr/>
      <dgm:t>
        <a:bodyPr/>
        <a:lstStyle/>
        <a:p>
          <a:endParaRPr lang="en-US"/>
        </a:p>
      </dgm:t>
    </dgm:pt>
    <dgm:pt modelId="{3B53F8D9-3EB9-4F2C-B899-BDED632F45DF}" type="pres">
      <dgm:prSet presAssocID="{ED1B9BA7-C0F0-4751-A072-1485393861C6}" presName="connTx" presStyleLbl="parChTrans1D2" presStyleIdx="0" presStyleCnt="2"/>
      <dgm:spPr/>
      <dgm:t>
        <a:bodyPr/>
        <a:lstStyle/>
        <a:p>
          <a:endParaRPr lang="en-US"/>
        </a:p>
      </dgm:t>
    </dgm:pt>
    <dgm:pt modelId="{6253DAA6-1E46-4003-B9E2-EAC804C05C6E}" type="pres">
      <dgm:prSet presAssocID="{10E1CC53-DA92-469D-A51E-8144BD2DE490}" presName="root2" presStyleCnt="0"/>
      <dgm:spPr/>
    </dgm:pt>
    <dgm:pt modelId="{137E1AC1-D41B-41C3-BB6B-9AD994EF3B74}" type="pres">
      <dgm:prSet presAssocID="{10E1CC53-DA92-469D-A51E-8144BD2DE490}" presName="LevelTwoTextNode" presStyleLbl="node2" presStyleIdx="0" presStyleCnt="2" custScaleX="286942" custScaleY="291906" custLinFactNeighborY="7500">
        <dgm:presLayoutVars>
          <dgm:chPref val="3"/>
        </dgm:presLayoutVars>
      </dgm:prSet>
      <dgm:spPr/>
      <dgm:t>
        <a:bodyPr/>
        <a:lstStyle/>
        <a:p>
          <a:endParaRPr lang="en-US"/>
        </a:p>
      </dgm:t>
    </dgm:pt>
    <dgm:pt modelId="{AAE5067D-1403-41ED-8000-D3E5F173CA08}" type="pres">
      <dgm:prSet presAssocID="{10E1CC53-DA92-469D-A51E-8144BD2DE490}" presName="level3hierChild" presStyleCnt="0"/>
      <dgm:spPr/>
    </dgm:pt>
    <dgm:pt modelId="{43A83B4A-E3FA-483C-8CF4-8F8DF105061D}" type="pres">
      <dgm:prSet presAssocID="{30890649-2CAB-4346-93BD-7AF9E842DFF6}" presName="conn2-1" presStyleLbl="parChTrans1D3" presStyleIdx="0" presStyleCnt="2"/>
      <dgm:spPr/>
      <dgm:t>
        <a:bodyPr/>
        <a:lstStyle/>
        <a:p>
          <a:endParaRPr lang="en-US"/>
        </a:p>
      </dgm:t>
    </dgm:pt>
    <dgm:pt modelId="{17A64491-76FC-4509-A8E0-15DAFD781078}" type="pres">
      <dgm:prSet presAssocID="{30890649-2CAB-4346-93BD-7AF9E842DFF6}" presName="connTx" presStyleLbl="parChTrans1D3" presStyleIdx="0" presStyleCnt="2"/>
      <dgm:spPr/>
      <dgm:t>
        <a:bodyPr/>
        <a:lstStyle/>
        <a:p>
          <a:endParaRPr lang="en-US"/>
        </a:p>
      </dgm:t>
    </dgm:pt>
    <dgm:pt modelId="{3323F762-E2B7-446D-8FC8-EB745940A571}" type="pres">
      <dgm:prSet presAssocID="{12C0EC28-ACAB-4396-8574-54C057BB546B}" presName="root2" presStyleCnt="0"/>
      <dgm:spPr/>
    </dgm:pt>
    <dgm:pt modelId="{328C7CF5-19B4-43F3-8B08-BF342CB2E737}" type="pres">
      <dgm:prSet presAssocID="{12C0EC28-ACAB-4396-8574-54C057BB546B}" presName="LevelTwoTextNode" presStyleLbl="node3" presStyleIdx="0" presStyleCnt="2" custScaleX="288305" custScaleY="310076">
        <dgm:presLayoutVars>
          <dgm:chPref val="3"/>
        </dgm:presLayoutVars>
      </dgm:prSet>
      <dgm:spPr/>
      <dgm:t>
        <a:bodyPr/>
        <a:lstStyle/>
        <a:p>
          <a:endParaRPr lang="en-US"/>
        </a:p>
      </dgm:t>
    </dgm:pt>
    <dgm:pt modelId="{C96A4CEC-7130-4A91-A7ED-69F053858D53}" type="pres">
      <dgm:prSet presAssocID="{12C0EC28-ACAB-4396-8574-54C057BB546B}" presName="level3hierChild" presStyleCnt="0"/>
      <dgm:spPr/>
    </dgm:pt>
    <dgm:pt modelId="{04E4E128-B6F7-4AC2-8D03-79B862E10171}" type="pres">
      <dgm:prSet presAssocID="{32070430-2AD2-47B3-BA4E-6E2951C43786}" presName="conn2-1" presStyleLbl="parChTrans1D4" presStyleIdx="0" presStyleCnt="1"/>
      <dgm:spPr/>
      <dgm:t>
        <a:bodyPr/>
        <a:lstStyle/>
        <a:p>
          <a:endParaRPr lang="en-US"/>
        </a:p>
      </dgm:t>
    </dgm:pt>
    <dgm:pt modelId="{BC096E9B-5535-4802-979B-D27FDEE3A55E}" type="pres">
      <dgm:prSet presAssocID="{32070430-2AD2-47B3-BA4E-6E2951C43786}" presName="connTx" presStyleLbl="parChTrans1D4" presStyleIdx="0" presStyleCnt="1"/>
      <dgm:spPr/>
      <dgm:t>
        <a:bodyPr/>
        <a:lstStyle/>
        <a:p>
          <a:endParaRPr lang="en-US"/>
        </a:p>
      </dgm:t>
    </dgm:pt>
    <dgm:pt modelId="{9652B9FA-3212-4A61-BC8D-740409C81ED0}" type="pres">
      <dgm:prSet presAssocID="{C9389D17-6841-45F9-8304-64FF03492D90}" presName="root2" presStyleCnt="0"/>
      <dgm:spPr/>
    </dgm:pt>
    <dgm:pt modelId="{ED729264-F752-4C83-99D2-AA35751D7244}" type="pres">
      <dgm:prSet presAssocID="{C9389D17-6841-45F9-8304-64FF03492D90}" presName="LevelTwoTextNode" presStyleLbl="node4" presStyleIdx="0" presStyleCnt="1" custScaleX="317625" custScaleY="293450">
        <dgm:presLayoutVars>
          <dgm:chPref val="3"/>
        </dgm:presLayoutVars>
      </dgm:prSet>
      <dgm:spPr/>
      <dgm:t>
        <a:bodyPr/>
        <a:lstStyle/>
        <a:p>
          <a:endParaRPr lang="en-US"/>
        </a:p>
      </dgm:t>
    </dgm:pt>
    <dgm:pt modelId="{B2250F4D-BB01-417D-96C0-280AD82D7ED4}" type="pres">
      <dgm:prSet presAssocID="{C9389D17-6841-45F9-8304-64FF03492D90}" presName="level3hierChild" presStyleCnt="0"/>
      <dgm:spPr/>
    </dgm:pt>
    <dgm:pt modelId="{E29EB62E-63D8-4AE6-AA1A-0D11246E419A}" type="pres">
      <dgm:prSet presAssocID="{E9B56669-51C7-4BEF-B634-981C8BA0FC58}" presName="conn2-1" presStyleLbl="parChTrans1D2" presStyleIdx="1" presStyleCnt="2"/>
      <dgm:spPr/>
      <dgm:t>
        <a:bodyPr/>
        <a:lstStyle/>
        <a:p>
          <a:endParaRPr lang="en-US"/>
        </a:p>
      </dgm:t>
    </dgm:pt>
    <dgm:pt modelId="{752C3887-2738-4F08-A6E1-EB54E9C9E761}" type="pres">
      <dgm:prSet presAssocID="{E9B56669-51C7-4BEF-B634-981C8BA0FC58}" presName="connTx" presStyleLbl="parChTrans1D2" presStyleIdx="1" presStyleCnt="2"/>
      <dgm:spPr/>
      <dgm:t>
        <a:bodyPr/>
        <a:lstStyle/>
        <a:p>
          <a:endParaRPr lang="en-US"/>
        </a:p>
      </dgm:t>
    </dgm:pt>
    <dgm:pt modelId="{D7FDE4DB-2FAA-426A-B56C-B18D5292998F}" type="pres">
      <dgm:prSet presAssocID="{F1129929-CDBB-4111-98FA-30B873C04A99}" presName="root2" presStyleCnt="0"/>
      <dgm:spPr/>
    </dgm:pt>
    <dgm:pt modelId="{32595852-1682-4350-A8B0-9ADA8442566A}" type="pres">
      <dgm:prSet presAssocID="{F1129929-CDBB-4111-98FA-30B873C04A99}" presName="LevelTwoTextNode" presStyleLbl="node2" presStyleIdx="1" presStyleCnt="2" custScaleX="286942" custScaleY="291906" custLinFactNeighborY="7500">
        <dgm:presLayoutVars>
          <dgm:chPref val="3"/>
        </dgm:presLayoutVars>
      </dgm:prSet>
      <dgm:spPr/>
      <dgm:t>
        <a:bodyPr/>
        <a:lstStyle/>
        <a:p>
          <a:endParaRPr lang="en-US"/>
        </a:p>
      </dgm:t>
    </dgm:pt>
    <dgm:pt modelId="{8D8D6D94-6A7A-4CDB-82A5-129838610674}" type="pres">
      <dgm:prSet presAssocID="{F1129929-CDBB-4111-98FA-30B873C04A99}" presName="level3hierChild" presStyleCnt="0"/>
      <dgm:spPr/>
    </dgm:pt>
    <dgm:pt modelId="{B133FA31-B61D-4432-81E6-997E6B2D9EDD}" type="pres">
      <dgm:prSet presAssocID="{042E7975-21B8-4F3A-A397-208E8308BEB0}" presName="conn2-1" presStyleLbl="parChTrans1D3" presStyleIdx="1" presStyleCnt="2"/>
      <dgm:spPr/>
      <dgm:t>
        <a:bodyPr/>
        <a:lstStyle/>
        <a:p>
          <a:endParaRPr lang="en-US"/>
        </a:p>
      </dgm:t>
    </dgm:pt>
    <dgm:pt modelId="{6BF161D4-CB0B-4AB3-9FCA-497B2A2EA83D}" type="pres">
      <dgm:prSet presAssocID="{042E7975-21B8-4F3A-A397-208E8308BEB0}" presName="connTx" presStyleLbl="parChTrans1D3" presStyleIdx="1" presStyleCnt="2"/>
      <dgm:spPr/>
      <dgm:t>
        <a:bodyPr/>
        <a:lstStyle/>
        <a:p>
          <a:endParaRPr lang="en-US"/>
        </a:p>
      </dgm:t>
    </dgm:pt>
    <dgm:pt modelId="{F7BF39E5-3369-4B81-9BBF-02609ED26EE4}" type="pres">
      <dgm:prSet presAssocID="{8BA2E0E4-4D9E-46E4-A340-A31BB604A190}" presName="root2" presStyleCnt="0"/>
      <dgm:spPr/>
    </dgm:pt>
    <dgm:pt modelId="{B8C4256E-2610-4146-943E-6D1237616400}" type="pres">
      <dgm:prSet presAssocID="{8BA2E0E4-4D9E-46E4-A340-A31BB604A190}" presName="LevelTwoTextNode" presStyleLbl="node3" presStyleIdx="1" presStyleCnt="2" custScaleX="286942" custScaleY="291906" custLinFactNeighborY="7500">
        <dgm:presLayoutVars>
          <dgm:chPref val="3"/>
        </dgm:presLayoutVars>
      </dgm:prSet>
      <dgm:spPr/>
      <dgm:t>
        <a:bodyPr/>
        <a:lstStyle/>
        <a:p>
          <a:endParaRPr lang="en-US"/>
        </a:p>
      </dgm:t>
    </dgm:pt>
    <dgm:pt modelId="{2760E35A-C936-48D4-B70F-104BC95663B3}" type="pres">
      <dgm:prSet presAssocID="{8BA2E0E4-4D9E-46E4-A340-A31BB604A190}" presName="level3hierChild" presStyleCnt="0"/>
      <dgm:spPr/>
    </dgm:pt>
  </dgm:ptLst>
  <dgm:cxnLst>
    <dgm:cxn modelId="{16235431-0E06-4959-BDFC-BA0F35EB99BF}" type="presOf" srcId="{BD06B95E-7CF4-4436-AB40-FA3DEAD4DE43}" destId="{01BFFD0C-C36E-4173-9316-8C645255490F}" srcOrd="0" destOrd="0" presId="urn:microsoft.com/office/officeart/2005/8/layout/hierarchy2"/>
    <dgm:cxn modelId="{CD67F88F-1115-4A97-A70F-AF5E781A3F49}" type="presOf" srcId="{12C0EC28-ACAB-4396-8574-54C057BB546B}" destId="{328C7CF5-19B4-43F3-8B08-BF342CB2E737}" srcOrd="0" destOrd="0" presId="urn:microsoft.com/office/officeart/2005/8/layout/hierarchy2"/>
    <dgm:cxn modelId="{D263F043-9C23-4369-98AD-87C7D202DCCA}" type="presOf" srcId="{10E1CC53-DA92-469D-A51E-8144BD2DE490}" destId="{137E1AC1-D41B-41C3-BB6B-9AD994EF3B74}" srcOrd="0" destOrd="0" presId="urn:microsoft.com/office/officeart/2005/8/layout/hierarchy2"/>
    <dgm:cxn modelId="{22297E9F-4572-4BC3-9479-1A823C178303}" type="presOf" srcId="{30890649-2CAB-4346-93BD-7AF9E842DFF6}" destId="{43A83B4A-E3FA-483C-8CF4-8F8DF105061D}" srcOrd="0" destOrd="0" presId="urn:microsoft.com/office/officeart/2005/8/layout/hierarchy2"/>
    <dgm:cxn modelId="{104EC5F2-ACF2-4956-8753-906E8F64DB71}" type="presOf" srcId="{F1129929-CDBB-4111-98FA-30B873C04A99}" destId="{32595852-1682-4350-A8B0-9ADA8442566A}" srcOrd="0" destOrd="0" presId="urn:microsoft.com/office/officeart/2005/8/layout/hierarchy2"/>
    <dgm:cxn modelId="{65A7D144-5D9A-4213-BC42-ECFCB5181AEA}" type="presOf" srcId="{30890649-2CAB-4346-93BD-7AF9E842DFF6}" destId="{17A64491-76FC-4509-A8E0-15DAFD781078}" srcOrd="1" destOrd="0" presId="urn:microsoft.com/office/officeart/2005/8/layout/hierarchy2"/>
    <dgm:cxn modelId="{BA9EF28E-B6C8-4D24-BE9E-393488EA4FB8}" type="presOf" srcId="{042E7975-21B8-4F3A-A397-208E8308BEB0}" destId="{B133FA31-B61D-4432-81E6-997E6B2D9EDD}" srcOrd="0" destOrd="0" presId="urn:microsoft.com/office/officeart/2005/8/layout/hierarchy2"/>
    <dgm:cxn modelId="{AFFAA53D-2609-4769-939B-5517EAAA4F40}" srcId="{BD06B95E-7CF4-4436-AB40-FA3DEAD4DE43}" destId="{F1129929-CDBB-4111-98FA-30B873C04A99}" srcOrd="1" destOrd="0" parTransId="{E9B56669-51C7-4BEF-B634-981C8BA0FC58}" sibTransId="{DDDDCC67-0AF8-4131-8559-22D229A791DF}"/>
    <dgm:cxn modelId="{A89771A1-1E4C-477D-8145-2F9BD60921D3}" type="presOf" srcId="{83F9DE03-5A9C-4C74-A217-32A2F1FF6A73}" destId="{8F6CE65A-1C00-401B-924E-0923DC081346}" srcOrd="0" destOrd="0" presId="urn:microsoft.com/office/officeart/2005/8/layout/hierarchy2"/>
    <dgm:cxn modelId="{D5C809AD-F99B-44AD-B7D5-BCE394C88BC9}" type="presOf" srcId="{32070430-2AD2-47B3-BA4E-6E2951C43786}" destId="{BC096E9B-5535-4802-979B-D27FDEE3A55E}" srcOrd="1" destOrd="0" presId="urn:microsoft.com/office/officeart/2005/8/layout/hierarchy2"/>
    <dgm:cxn modelId="{AA72B3A1-E902-4E8F-A084-9FD9101E2E0E}" srcId="{83F9DE03-5A9C-4C74-A217-32A2F1FF6A73}" destId="{BD06B95E-7CF4-4436-AB40-FA3DEAD4DE43}" srcOrd="0" destOrd="0" parTransId="{9707B9F8-E71C-4986-857A-1EE9270BE53C}" sibTransId="{4A0E4847-F3CD-4685-9E1E-60BA2322FC2D}"/>
    <dgm:cxn modelId="{F057F1BF-B077-4E40-BFBA-A7DDBFDCF485}" srcId="{12C0EC28-ACAB-4396-8574-54C057BB546B}" destId="{C9389D17-6841-45F9-8304-64FF03492D90}" srcOrd="0" destOrd="0" parTransId="{32070430-2AD2-47B3-BA4E-6E2951C43786}" sibTransId="{F211548D-1496-4EEE-B962-5BA7F7782EF8}"/>
    <dgm:cxn modelId="{E598AF8B-BC76-48D8-B0A4-9FF6812CE200}" type="presOf" srcId="{32070430-2AD2-47B3-BA4E-6E2951C43786}" destId="{04E4E128-B6F7-4AC2-8D03-79B862E10171}" srcOrd="0" destOrd="0" presId="urn:microsoft.com/office/officeart/2005/8/layout/hierarchy2"/>
    <dgm:cxn modelId="{1640DEEE-AD01-4A3C-86A6-02EFD4AD912C}" type="presOf" srcId="{8BA2E0E4-4D9E-46E4-A340-A31BB604A190}" destId="{B8C4256E-2610-4146-943E-6D1237616400}" srcOrd="0" destOrd="0" presId="urn:microsoft.com/office/officeart/2005/8/layout/hierarchy2"/>
    <dgm:cxn modelId="{69BC461A-60F4-48F4-B8F6-5957DA62CEF1}" srcId="{F1129929-CDBB-4111-98FA-30B873C04A99}" destId="{8BA2E0E4-4D9E-46E4-A340-A31BB604A190}" srcOrd="0" destOrd="0" parTransId="{042E7975-21B8-4F3A-A397-208E8308BEB0}" sibTransId="{4A5CA3F3-96B1-4943-9788-0E559C31A69E}"/>
    <dgm:cxn modelId="{F279C638-E0FD-4D35-83FD-8B7187E36A92}" type="presOf" srcId="{E9B56669-51C7-4BEF-B634-981C8BA0FC58}" destId="{752C3887-2738-4F08-A6E1-EB54E9C9E761}" srcOrd="1" destOrd="0" presId="urn:microsoft.com/office/officeart/2005/8/layout/hierarchy2"/>
    <dgm:cxn modelId="{CE9AA22C-10A9-4817-BF01-11370F04E32F}" type="presOf" srcId="{042E7975-21B8-4F3A-A397-208E8308BEB0}" destId="{6BF161D4-CB0B-4AB3-9FCA-497B2A2EA83D}" srcOrd="1" destOrd="0" presId="urn:microsoft.com/office/officeart/2005/8/layout/hierarchy2"/>
    <dgm:cxn modelId="{CB04375B-9D10-4C85-AC4A-72568D8441D0}" type="presOf" srcId="{E9B56669-51C7-4BEF-B634-981C8BA0FC58}" destId="{E29EB62E-63D8-4AE6-AA1A-0D11246E419A}" srcOrd="0" destOrd="0" presId="urn:microsoft.com/office/officeart/2005/8/layout/hierarchy2"/>
    <dgm:cxn modelId="{B83C12CD-703E-4921-BB02-D22CE8DB6AD6}" srcId="{BD06B95E-7CF4-4436-AB40-FA3DEAD4DE43}" destId="{10E1CC53-DA92-469D-A51E-8144BD2DE490}" srcOrd="0" destOrd="0" parTransId="{ED1B9BA7-C0F0-4751-A072-1485393861C6}" sibTransId="{181A911E-8D72-4C4F-94E4-B9FD288FA685}"/>
    <dgm:cxn modelId="{9789ACED-BF6E-4A24-9977-8AD6098E4F7E}" type="presOf" srcId="{C9389D17-6841-45F9-8304-64FF03492D90}" destId="{ED729264-F752-4C83-99D2-AA35751D7244}" srcOrd="0" destOrd="0" presId="urn:microsoft.com/office/officeart/2005/8/layout/hierarchy2"/>
    <dgm:cxn modelId="{E16C9317-C260-4B52-857D-316902FDF07B}" srcId="{10E1CC53-DA92-469D-A51E-8144BD2DE490}" destId="{12C0EC28-ACAB-4396-8574-54C057BB546B}" srcOrd="0" destOrd="0" parTransId="{30890649-2CAB-4346-93BD-7AF9E842DFF6}" sibTransId="{7B31BFAB-86EF-4FAC-89EB-E2E1899AB782}"/>
    <dgm:cxn modelId="{58A62871-A144-4C94-AF80-CA933FDB2327}" type="presOf" srcId="{ED1B9BA7-C0F0-4751-A072-1485393861C6}" destId="{53303DDA-C54C-4FE5-AD13-ED3FB3C12AE1}" srcOrd="0" destOrd="0" presId="urn:microsoft.com/office/officeart/2005/8/layout/hierarchy2"/>
    <dgm:cxn modelId="{A8F50362-7D6C-44DB-8A0A-9060FEE0B35A}" type="presOf" srcId="{ED1B9BA7-C0F0-4751-A072-1485393861C6}" destId="{3B53F8D9-3EB9-4F2C-B899-BDED632F45DF}" srcOrd="1" destOrd="0" presId="urn:microsoft.com/office/officeart/2005/8/layout/hierarchy2"/>
    <dgm:cxn modelId="{4FCBF290-41A6-4FED-9F68-1955AFACE745}" type="presParOf" srcId="{8F6CE65A-1C00-401B-924E-0923DC081346}" destId="{6F61F2A5-2937-40BF-B695-9F0F1C9B99DD}" srcOrd="0" destOrd="0" presId="urn:microsoft.com/office/officeart/2005/8/layout/hierarchy2"/>
    <dgm:cxn modelId="{FB09C0B1-17BE-4AA0-B173-42712FEB6D23}" type="presParOf" srcId="{6F61F2A5-2937-40BF-B695-9F0F1C9B99DD}" destId="{01BFFD0C-C36E-4173-9316-8C645255490F}" srcOrd="0" destOrd="0" presId="urn:microsoft.com/office/officeart/2005/8/layout/hierarchy2"/>
    <dgm:cxn modelId="{B039F50B-0692-40A0-970C-72E79CAF353D}" type="presParOf" srcId="{6F61F2A5-2937-40BF-B695-9F0F1C9B99DD}" destId="{E2D12525-37AD-48D9-AEE8-8A41DB33BA61}" srcOrd="1" destOrd="0" presId="urn:microsoft.com/office/officeart/2005/8/layout/hierarchy2"/>
    <dgm:cxn modelId="{A1C6CA96-C80D-44A1-96A8-5EA911715B82}" type="presParOf" srcId="{E2D12525-37AD-48D9-AEE8-8A41DB33BA61}" destId="{53303DDA-C54C-4FE5-AD13-ED3FB3C12AE1}" srcOrd="0" destOrd="0" presId="urn:microsoft.com/office/officeart/2005/8/layout/hierarchy2"/>
    <dgm:cxn modelId="{8F646415-184B-453A-8510-02578DC595AA}" type="presParOf" srcId="{53303DDA-C54C-4FE5-AD13-ED3FB3C12AE1}" destId="{3B53F8D9-3EB9-4F2C-B899-BDED632F45DF}" srcOrd="0" destOrd="0" presId="urn:microsoft.com/office/officeart/2005/8/layout/hierarchy2"/>
    <dgm:cxn modelId="{83B56D0D-B9C1-46A9-83FB-66A0F7AF789C}" type="presParOf" srcId="{E2D12525-37AD-48D9-AEE8-8A41DB33BA61}" destId="{6253DAA6-1E46-4003-B9E2-EAC804C05C6E}" srcOrd="1" destOrd="0" presId="urn:microsoft.com/office/officeart/2005/8/layout/hierarchy2"/>
    <dgm:cxn modelId="{2CD3ADCE-537E-44C3-A38A-E8EA1CDB42B4}" type="presParOf" srcId="{6253DAA6-1E46-4003-B9E2-EAC804C05C6E}" destId="{137E1AC1-D41B-41C3-BB6B-9AD994EF3B74}" srcOrd="0" destOrd="0" presId="urn:microsoft.com/office/officeart/2005/8/layout/hierarchy2"/>
    <dgm:cxn modelId="{2058FFE0-618A-47F7-8088-DDDAF24AA385}" type="presParOf" srcId="{6253DAA6-1E46-4003-B9E2-EAC804C05C6E}" destId="{AAE5067D-1403-41ED-8000-D3E5F173CA08}" srcOrd="1" destOrd="0" presId="urn:microsoft.com/office/officeart/2005/8/layout/hierarchy2"/>
    <dgm:cxn modelId="{9179C50D-B09C-4B5D-AAD8-736E57BFD78B}" type="presParOf" srcId="{AAE5067D-1403-41ED-8000-D3E5F173CA08}" destId="{43A83B4A-E3FA-483C-8CF4-8F8DF105061D}" srcOrd="0" destOrd="0" presId="urn:microsoft.com/office/officeart/2005/8/layout/hierarchy2"/>
    <dgm:cxn modelId="{A69FC875-6537-44A7-8F09-B9CB52EF6AA7}" type="presParOf" srcId="{43A83B4A-E3FA-483C-8CF4-8F8DF105061D}" destId="{17A64491-76FC-4509-A8E0-15DAFD781078}" srcOrd="0" destOrd="0" presId="urn:microsoft.com/office/officeart/2005/8/layout/hierarchy2"/>
    <dgm:cxn modelId="{131BE882-6BDC-4D2D-92E4-CDBBA1476D53}" type="presParOf" srcId="{AAE5067D-1403-41ED-8000-D3E5F173CA08}" destId="{3323F762-E2B7-446D-8FC8-EB745940A571}" srcOrd="1" destOrd="0" presId="urn:microsoft.com/office/officeart/2005/8/layout/hierarchy2"/>
    <dgm:cxn modelId="{4E36842D-78AE-42EE-9003-F45D7C2A0661}" type="presParOf" srcId="{3323F762-E2B7-446D-8FC8-EB745940A571}" destId="{328C7CF5-19B4-43F3-8B08-BF342CB2E737}" srcOrd="0" destOrd="0" presId="urn:microsoft.com/office/officeart/2005/8/layout/hierarchy2"/>
    <dgm:cxn modelId="{75A29F7E-8C0E-4FF0-AF9C-53BB1FBCABA4}" type="presParOf" srcId="{3323F762-E2B7-446D-8FC8-EB745940A571}" destId="{C96A4CEC-7130-4A91-A7ED-69F053858D53}" srcOrd="1" destOrd="0" presId="urn:microsoft.com/office/officeart/2005/8/layout/hierarchy2"/>
    <dgm:cxn modelId="{EA4E335B-1EF1-41A1-B328-AF841A9A29C3}" type="presParOf" srcId="{C96A4CEC-7130-4A91-A7ED-69F053858D53}" destId="{04E4E128-B6F7-4AC2-8D03-79B862E10171}" srcOrd="0" destOrd="0" presId="urn:microsoft.com/office/officeart/2005/8/layout/hierarchy2"/>
    <dgm:cxn modelId="{B74B95D0-2581-481C-805C-BFFFBF7A4BD1}" type="presParOf" srcId="{04E4E128-B6F7-4AC2-8D03-79B862E10171}" destId="{BC096E9B-5535-4802-979B-D27FDEE3A55E}" srcOrd="0" destOrd="0" presId="urn:microsoft.com/office/officeart/2005/8/layout/hierarchy2"/>
    <dgm:cxn modelId="{468FDC4E-1C05-41B6-9AD3-9D9F31FD87E7}" type="presParOf" srcId="{C96A4CEC-7130-4A91-A7ED-69F053858D53}" destId="{9652B9FA-3212-4A61-BC8D-740409C81ED0}" srcOrd="1" destOrd="0" presId="urn:microsoft.com/office/officeart/2005/8/layout/hierarchy2"/>
    <dgm:cxn modelId="{D41838DE-6F88-406D-8890-1D94AD5D0D31}" type="presParOf" srcId="{9652B9FA-3212-4A61-BC8D-740409C81ED0}" destId="{ED729264-F752-4C83-99D2-AA35751D7244}" srcOrd="0" destOrd="0" presId="urn:microsoft.com/office/officeart/2005/8/layout/hierarchy2"/>
    <dgm:cxn modelId="{4DCC4396-507D-450C-ABF3-344799B9932B}" type="presParOf" srcId="{9652B9FA-3212-4A61-BC8D-740409C81ED0}" destId="{B2250F4D-BB01-417D-96C0-280AD82D7ED4}" srcOrd="1" destOrd="0" presId="urn:microsoft.com/office/officeart/2005/8/layout/hierarchy2"/>
    <dgm:cxn modelId="{FC02FD17-6A04-4B69-9C84-31DD81718442}" type="presParOf" srcId="{E2D12525-37AD-48D9-AEE8-8A41DB33BA61}" destId="{E29EB62E-63D8-4AE6-AA1A-0D11246E419A}" srcOrd="2" destOrd="0" presId="urn:microsoft.com/office/officeart/2005/8/layout/hierarchy2"/>
    <dgm:cxn modelId="{2A62B7B2-459A-4217-96D4-CB1CCBF78EE1}" type="presParOf" srcId="{E29EB62E-63D8-4AE6-AA1A-0D11246E419A}" destId="{752C3887-2738-4F08-A6E1-EB54E9C9E761}" srcOrd="0" destOrd="0" presId="urn:microsoft.com/office/officeart/2005/8/layout/hierarchy2"/>
    <dgm:cxn modelId="{7EBD81B1-9BEF-428F-ABE7-75C86CF48DC0}" type="presParOf" srcId="{E2D12525-37AD-48D9-AEE8-8A41DB33BA61}" destId="{D7FDE4DB-2FAA-426A-B56C-B18D5292998F}" srcOrd="3" destOrd="0" presId="urn:microsoft.com/office/officeart/2005/8/layout/hierarchy2"/>
    <dgm:cxn modelId="{65047BFC-94C6-4ED8-9312-34DB8480D107}" type="presParOf" srcId="{D7FDE4DB-2FAA-426A-B56C-B18D5292998F}" destId="{32595852-1682-4350-A8B0-9ADA8442566A}" srcOrd="0" destOrd="0" presId="urn:microsoft.com/office/officeart/2005/8/layout/hierarchy2"/>
    <dgm:cxn modelId="{F13BC637-6A3B-4C1D-A52E-68E670B8C4C9}" type="presParOf" srcId="{D7FDE4DB-2FAA-426A-B56C-B18D5292998F}" destId="{8D8D6D94-6A7A-4CDB-82A5-129838610674}" srcOrd="1" destOrd="0" presId="urn:microsoft.com/office/officeart/2005/8/layout/hierarchy2"/>
    <dgm:cxn modelId="{9071C838-85C4-4535-94AA-19866DEEF1E4}" type="presParOf" srcId="{8D8D6D94-6A7A-4CDB-82A5-129838610674}" destId="{B133FA31-B61D-4432-81E6-997E6B2D9EDD}" srcOrd="0" destOrd="0" presId="urn:microsoft.com/office/officeart/2005/8/layout/hierarchy2"/>
    <dgm:cxn modelId="{4D634E24-8D91-4872-B97A-69EE976312EE}" type="presParOf" srcId="{B133FA31-B61D-4432-81E6-997E6B2D9EDD}" destId="{6BF161D4-CB0B-4AB3-9FCA-497B2A2EA83D}" srcOrd="0" destOrd="0" presId="urn:microsoft.com/office/officeart/2005/8/layout/hierarchy2"/>
    <dgm:cxn modelId="{E99B6D44-6194-439D-AE2F-87A99658BD0A}" type="presParOf" srcId="{8D8D6D94-6A7A-4CDB-82A5-129838610674}" destId="{F7BF39E5-3369-4B81-9BBF-02609ED26EE4}" srcOrd="1" destOrd="0" presId="urn:microsoft.com/office/officeart/2005/8/layout/hierarchy2"/>
    <dgm:cxn modelId="{78C6E7C1-3741-47C6-A4E4-856D013D56FB}" type="presParOf" srcId="{F7BF39E5-3369-4B81-9BBF-02609ED26EE4}" destId="{B8C4256E-2610-4146-943E-6D1237616400}" srcOrd="0" destOrd="0" presId="urn:microsoft.com/office/officeart/2005/8/layout/hierarchy2"/>
    <dgm:cxn modelId="{2500A0E4-1F19-4669-99CE-B67B2F0919FF}" type="presParOf" srcId="{F7BF39E5-3369-4B81-9BBF-02609ED26EE4}" destId="{2760E35A-C936-48D4-B70F-104BC95663B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FFD0C-C36E-4173-9316-8C645255490F}">
      <dsp:nvSpPr>
        <dsp:cNvPr id="0" name=""/>
        <dsp:cNvSpPr/>
      </dsp:nvSpPr>
      <dsp:spPr>
        <a:xfrm>
          <a:off x="5359" y="2560805"/>
          <a:ext cx="1839377" cy="935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Land Cover Classification</a:t>
          </a:r>
          <a:endParaRPr lang="en-US" sz="2000" kern="1200" dirty="0"/>
        </a:p>
      </dsp:txBody>
      <dsp:txXfrm>
        <a:off x="32762" y="2588208"/>
        <a:ext cx="1784571" cy="880793"/>
      </dsp:txXfrm>
    </dsp:sp>
    <dsp:sp modelId="{53303DDA-C54C-4FE5-AD13-ED3FB3C12AE1}">
      <dsp:nvSpPr>
        <dsp:cNvPr id="0" name=""/>
        <dsp:cNvSpPr/>
      </dsp:nvSpPr>
      <dsp:spPr>
        <a:xfrm rot="17811305">
          <a:off x="1689136" y="2770582"/>
          <a:ext cx="567613" cy="9647"/>
        </a:xfrm>
        <a:custGeom>
          <a:avLst/>
          <a:gdLst/>
          <a:ahLst/>
          <a:cxnLst/>
          <a:rect l="0" t="0" r="0" b="0"/>
          <a:pathLst>
            <a:path>
              <a:moveTo>
                <a:pt x="0" y="4823"/>
              </a:moveTo>
              <a:lnTo>
                <a:pt x="567613" y="48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58752" y="2761215"/>
        <a:ext cx="28380" cy="28380"/>
      </dsp:txXfrm>
    </dsp:sp>
    <dsp:sp modelId="{137E1AC1-D41B-41C3-BB6B-9AD994EF3B74}">
      <dsp:nvSpPr>
        <dsp:cNvPr id="0" name=""/>
        <dsp:cNvSpPr/>
      </dsp:nvSpPr>
      <dsp:spPr>
        <a:xfrm>
          <a:off x="2101148" y="2054407"/>
          <a:ext cx="1839377" cy="935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Maximum Entropy Model </a:t>
          </a:r>
          <a:endParaRPr lang="en-US" sz="2000" kern="1200" dirty="0"/>
        </a:p>
      </dsp:txBody>
      <dsp:txXfrm>
        <a:off x="2128551" y="2081810"/>
        <a:ext cx="1784571" cy="880793"/>
      </dsp:txXfrm>
    </dsp:sp>
    <dsp:sp modelId="{43A83B4A-E3FA-483C-8CF4-8F8DF105061D}">
      <dsp:nvSpPr>
        <dsp:cNvPr id="0" name=""/>
        <dsp:cNvSpPr/>
      </dsp:nvSpPr>
      <dsp:spPr>
        <a:xfrm rot="21278650">
          <a:off x="3939964" y="2505364"/>
          <a:ext cx="257535" cy="9647"/>
        </a:xfrm>
        <a:custGeom>
          <a:avLst/>
          <a:gdLst/>
          <a:ahLst/>
          <a:cxnLst/>
          <a:rect l="0" t="0" r="0" b="0"/>
          <a:pathLst>
            <a:path>
              <a:moveTo>
                <a:pt x="0" y="4823"/>
              </a:moveTo>
              <a:lnTo>
                <a:pt x="257535" y="48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2293" y="2503749"/>
        <a:ext cx="12876" cy="12876"/>
      </dsp:txXfrm>
    </dsp:sp>
    <dsp:sp modelId="{328C7CF5-19B4-43F3-8B08-BF342CB2E737}">
      <dsp:nvSpPr>
        <dsp:cNvPr id="0" name=""/>
        <dsp:cNvSpPr/>
      </dsp:nvSpPr>
      <dsp:spPr>
        <a:xfrm>
          <a:off x="4196937" y="2001250"/>
          <a:ext cx="1848114" cy="99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Habitat Probability Map</a:t>
          </a:r>
          <a:endParaRPr lang="en-US" sz="2000" kern="1200" dirty="0"/>
        </a:p>
      </dsp:txBody>
      <dsp:txXfrm>
        <a:off x="4226045" y="2030358"/>
        <a:ext cx="1789898" cy="935620"/>
      </dsp:txXfrm>
    </dsp:sp>
    <dsp:sp modelId="{04E4E128-B6F7-4AC2-8D03-79B862E10171}">
      <dsp:nvSpPr>
        <dsp:cNvPr id="0" name=""/>
        <dsp:cNvSpPr/>
      </dsp:nvSpPr>
      <dsp:spPr>
        <a:xfrm>
          <a:off x="6045052" y="2493345"/>
          <a:ext cx="256411" cy="9647"/>
        </a:xfrm>
        <a:custGeom>
          <a:avLst/>
          <a:gdLst/>
          <a:ahLst/>
          <a:cxnLst/>
          <a:rect l="0" t="0" r="0" b="0"/>
          <a:pathLst>
            <a:path>
              <a:moveTo>
                <a:pt x="0" y="4823"/>
              </a:moveTo>
              <a:lnTo>
                <a:pt x="256411" y="48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66847" y="2491758"/>
        <a:ext cx="12820" cy="12820"/>
      </dsp:txXfrm>
    </dsp:sp>
    <dsp:sp modelId="{ED729264-F752-4C83-99D2-AA35751D7244}">
      <dsp:nvSpPr>
        <dsp:cNvPr id="0" name=""/>
        <dsp:cNvSpPr/>
      </dsp:nvSpPr>
      <dsp:spPr>
        <a:xfrm>
          <a:off x="6301463" y="2027894"/>
          <a:ext cx="2036064" cy="940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Proximity Risk Map</a:t>
          </a:r>
          <a:endParaRPr lang="en-US" sz="2000" kern="1200" dirty="0"/>
        </a:p>
      </dsp:txBody>
      <dsp:txXfrm>
        <a:off x="6329011" y="2055442"/>
        <a:ext cx="1980968" cy="885451"/>
      </dsp:txXfrm>
    </dsp:sp>
    <dsp:sp modelId="{E29EB62E-63D8-4AE6-AA1A-0D11246E419A}">
      <dsp:nvSpPr>
        <dsp:cNvPr id="0" name=""/>
        <dsp:cNvSpPr/>
      </dsp:nvSpPr>
      <dsp:spPr>
        <a:xfrm rot="3788695">
          <a:off x="1689136" y="3276979"/>
          <a:ext cx="567613" cy="9647"/>
        </a:xfrm>
        <a:custGeom>
          <a:avLst/>
          <a:gdLst/>
          <a:ahLst/>
          <a:cxnLst/>
          <a:rect l="0" t="0" r="0" b="0"/>
          <a:pathLst>
            <a:path>
              <a:moveTo>
                <a:pt x="0" y="4823"/>
              </a:moveTo>
              <a:lnTo>
                <a:pt x="567613" y="48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58752" y="3267613"/>
        <a:ext cx="28380" cy="28380"/>
      </dsp:txXfrm>
    </dsp:sp>
    <dsp:sp modelId="{32595852-1682-4350-A8B0-9ADA8442566A}">
      <dsp:nvSpPr>
        <dsp:cNvPr id="0" name=""/>
        <dsp:cNvSpPr/>
      </dsp:nvSpPr>
      <dsp:spPr>
        <a:xfrm>
          <a:off x="2101148" y="3067202"/>
          <a:ext cx="1839377" cy="935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Land Use &amp; Land Cover Change</a:t>
          </a:r>
          <a:endParaRPr lang="en-US" sz="2000" kern="1200" dirty="0"/>
        </a:p>
      </dsp:txBody>
      <dsp:txXfrm>
        <a:off x="2128551" y="3094605"/>
        <a:ext cx="1784571" cy="880793"/>
      </dsp:txXfrm>
    </dsp:sp>
    <dsp:sp modelId="{B133FA31-B61D-4432-81E6-997E6B2D9EDD}">
      <dsp:nvSpPr>
        <dsp:cNvPr id="0" name=""/>
        <dsp:cNvSpPr/>
      </dsp:nvSpPr>
      <dsp:spPr>
        <a:xfrm>
          <a:off x="3940526" y="3530178"/>
          <a:ext cx="256411" cy="9647"/>
        </a:xfrm>
        <a:custGeom>
          <a:avLst/>
          <a:gdLst/>
          <a:ahLst/>
          <a:cxnLst/>
          <a:rect l="0" t="0" r="0" b="0"/>
          <a:pathLst>
            <a:path>
              <a:moveTo>
                <a:pt x="0" y="4823"/>
              </a:moveTo>
              <a:lnTo>
                <a:pt x="256411" y="48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2321" y="3528592"/>
        <a:ext cx="12820" cy="12820"/>
      </dsp:txXfrm>
    </dsp:sp>
    <dsp:sp modelId="{B8C4256E-2610-4146-943E-6D1237616400}">
      <dsp:nvSpPr>
        <dsp:cNvPr id="0" name=""/>
        <dsp:cNvSpPr/>
      </dsp:nvSpPr>
      <dsp:spPr>
        <a:xfrm>
          <a:off x="4196937" y="3067202"/>
          <a:ext cx="1839377" cy="935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Habitat Percent Cover Map</a:t>
          </a:r>
          <a:endParaRPr lang="en-US" sz="2000" kern="1200" dirty="0"/>
        </a:p>
      </dsp:txBody>
      <dsp:txXfrm>
        <a:off x="4224340" y="3094605"/>
        <a:ext cx="1784571" cy="8807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taken</a:t>
            </a:r>
            <a:r>
              <a:rPr lang="en-US" baseline="0" dirty="0" smtClean="0"/>
              <a:t> from 1996, 2005, and 2014 in Jan-Mar, +/- a month for </a:t>
            </a:r>
            <a:r>
              <a:rPr lang="en-US" baseline="0" dirty="0" err="1" smtClean="0"/>
              <a:t>cloudcover</a:t>
            </a:r>
            <a:r>
              <a:rPr lang="en-US" baseline="0" dirty="0" smtClean="0"/>
              <a:t> </a:t>
            </a:r>
          </a:p>
          <a:p>
            <a:r>
              <a:rPr lang="en-US" baseline="0" dirty="0" smtClean="0"/>
              <a:t>Desired ocelot habitat: desert scrub, </a:t>
            </a:r>
            <a:r>
              <a:rPr lang="en-US" baseline="0" dirty="0" err="1" smtClean="0"/>
              <a:t>thornscrub</a:t>
            </a:r>
            <a:r>
              <a:rPr lang="en-US" baseline="0" dirty="0" smtClean="0"/>
              <a:t>, dense canopy cover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8033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Expanding</a:t>
            </a:r>
            <a:r>
              <a:rPr lang="en-US" baseline="0" dirty="0" smtClean="0"/>
              <a:t> study area into the coastal areas of Mexico and then through Central America and eventually into South America. Using similar methods to look into suitable habitat for other endangered species.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175694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a:t>
            </a:r>
            <a:r>
              <a:rPr lang="en-US" baseline="0" dirty="0" smtClean="0"/>
              <a:t> at this time?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2420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Range extended from Argentina into Arizona, Texas, Louisiana, and Arkansas. Map displays current 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"Ocelot range". Licensed under CC BY-SA 3.0 via Wikimedia Commons - https://commons.wikimedia.org/wiki/File:Ocelot_range.png#/media/File:Ocelot_range.png</a:t>
            </a:r>
          </a:p>
          <a:p>
            <a:endParaRPr lang="en-US" dirty="0" smtClean="0"/>
          </a:p>
          <a:p>
            <a:endParaRPr lang="en-US" dirty="0" smtClean="0"/>
          </a:p>
          <a:p>
            <a:r>
              <a:rPr lang="en-US" dirty="0" smtClean="0"/>
              <a:t>Laguna Atascosa National Wildlife Refuge (LANWR),</a:t>
            </a:r>
            <a:r>
              <a:rPr lang="en-US" baseline="0" dirty="0" smtClean="0"/>
              <a:t> surrounding wilderness refuge areas, and private ranchers are primarily responsible for conservation of remaining populations.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81969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canopy </a:t>
            </a:r>
            <a:r>
              <a:rPr lang="en-US" baseline="0" dirty="0" smtClean="0"/>
              <a:t>is over 90% canopy cover. Dense </a:t>
            </a:r>
            <a:r>
              <a:rPr lang="en-US" baseline="0" dirty="0" err="1" smtClean="0"/>
              <a:t>thornscrub</a:t>
            </a:r>
            <a:r>
              <a:rPr lang="en-US" baseline="0" dirty="0" smtClean="0"/>
              <a:t> consists of species like honey mesquite. </a:t>
            </a:r>
          </a:p>
          <a:p>
            <a:endParaRPr lang="en-US" baseline="0" dirty="0" smtClean="0"/>
          </a:p>
          <a:p>
            <a:r>
              <a:rPr lang="en-US" sz="1200" dirty="0" smtClean="0"/>
              <a:t>Males maintain larger territories encompassing smaller female territories. </a:t>
            </a:r>
            <a:endParaRPr lang="en-US" baseline="0" dirty="0" smtClean="0"/>
          </a:p>
          <a:p>
            <a:endParaRPr lang="en-US" baseline="0" dirty="0" smtClean="0"/>
          </a:p>
          <a:p>
            <a:r>
              <a:rPr lang="en-US" baseline="0" dirty="0" smtClean="0"/>
              <a:t>Ocelots are also elusive and nocturnal. Reproductive strategy makes them vulnerable to outside pressures.</a:t>
            </a:r>
          </a:p>
          <a:p>
            <a:endParaRPr lang="en-US" baseline="0" dirty="0" smtClean="0"/>
          </a:p>
          <a:p>
            <a:r>
              <a:rPr lang="en-US" baseline="0" dirty="0" smtClean="0"/>
              <a:t>The subspecies are related to congeners in different Mexican populations.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0862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16 counties in southern Texas that represent the majority of ocelot habitat are among the fastest growing counties in Texas, specifically Cameron</a:t>
            </a:r>
            <a:r>
              <a:rPr lang="en-US" sz="1200" baseline="0" dirty="0" smtClean="0"/>
              <a:t> and Willacy counties which are expected to grow by more than 80% in population</a:t>
            </a:r>
            <a:r>
              <a:rPr lang="en-US" sz="1200" dirty="0" smtClean="0"/>
              <a:t>. </a:t>
            </a:r>
          </a:p>
          <a:p>
            <a:endParaRPr lang="en-US" dirty="0" smtClean="0"/>
          </a:p>
          <a:p>
            <a:r>
              <a:rPr lang="en-US" sz="1200" dirty="0" smtClean="0"/>
              <a:t>Human encroachment</a:t>
            </a:r>
            <a:r>
              <a:rPr lang="en-US" sz="1200" baseline="0" dirty="0" smtClean="0"/>
              <a:t> and land conversion are the greatest pressures on ocelot habitat</a:t>
            </a:r>
            <a:endParaRPr lang="en-US" sz="1200" dirty="0" smtClean="0"/>
          </a:p>
          <a:p>
            <a:endParaRPr lang="en-US" dirty="0" smtClean="0"/>
          </a:p>
          <a:p>
            <a:r>
              <a:rPr lang="en-US" sz="1200" dirty="0" smtClean="0"/>
              <a:t>Inbreeding depression, reduced reproductive success, and increasing competition from other </a:t>
            </a:r>
            <a:r>
              <a:rPr lang="en-US" sz="1200" dirty="0" err="1" smtClean="0"/>
              <a:t>mesopredators</a:t>
            </a:r>
            <a:r>
              <a:rPr lang="en-US" sz="1200" dirty="0" smtClean="0"/>
              <a:t>. </a:t>
            </a:r>
            <a:r>
              <a:rPr lang="en-US" dirty="0" smtClean="0"/>
              <a:t>Inbreeding depression leads</a:t>
            </a:r>
            <a:r>
              <a:rPr lang="en-US" baseline="0" dirty="0" smtClean="0"/>
              <a:t> to a host of genetic issues, including lack of disease resistance, and expression of harmful genes, infertility</a:t>
            </a:r>
          </a:p>
          <a:p>
            <a:endParaRPr lang="en-US" baseline="0" dirty="0" smtClean="0"/>
          </a:p>
          <a:p>
            <a:r>
              <a:rPr lang="en-US" baseline="0" dirty="0" smtClean="0"/>
              <a:t>The bobcat has an overlapping niche, but is much more of a generalist. Competition for food sources and </a:t>
            </a:r>
            <a:r>
              <a:rPr lang="en-US" baseline="0" dirty="0" err="1" smtClean="0"/>
              <a:t>territiories</a:t>
            </a:r>
            <a:r>
              <a:rPr lang="en-US" baseline="0" dirty="0" smtClean="0"/>
              <a:t> may be overwhelming for an already taxed population</a:t>
            </a:r>
          </a:p>
          <a:p>
            <a:endParaRPr lang="en-US" baseline="0" dirty="0" smtClean="0"/>
          </a:p>
          <a:p>
            <a:r>
              <a:rPr lang="en-US" baseline="0" dirty="0" smtClean="0"/>
              <a:t>Private lands on large ranches with prime ocelot habitat are a focus of conservation efforts.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09608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from Wikimedia Commons: https://commons.wikimedia.org/wiki/File:Ocelot_in_Uilen-_en_Dierenpark_De_Paay.JPG</a:t>
            </a:r>
          </a:p>
          <a:p>
            <a:endParaRPr lang="en-US" dirty="0" smtClean="0"/>
          </a:p>
          <a:p>
            <a:r>
              <a:rPr lang="en-US" dirty="0" smtClean="0"/>
              <a:t>For this project, we had a number of partners</a:t>
            </a:r>
            <a:r>
              <a:rPr lang="en-US" baseline="0" dirty="0" smtClean="0"/>
              <a:t> which included the Pittsburg Zoo &amp; PPG Aquarium, the Caesar Kleberg Wildlife Research Institute at Texas A7M University-Kingsville, The Denver Zoo, the South Texas Refuge Complex, the Texas Department of Transportation,  the </a:t>
            </a:r>
            <a:r>
              <a:rPr lang="en-US" baseline="0" dirty="0" err="1" smtClean="0"/>
              <a:t>Secretaria</a:t>
            </a:r>
            <a:r>
              <a:rPr lang="en-US" baseline="0" dirty="0" smtClean="0"/>
              <a:t> de Medio </a:t>
            </a:r>
            <a:r>
              <a:rPr lang="en-US" baseline="0" dirty="0" err="1" smtClean="0"/>
              <a:t>Ambiente</a:t>
            </a:r>
            <a:r>
              <a:rPr lang="en-US" baseline="0" dirty="0" smtClean="0"/>
              <a:t> y </a:t>
            </a:r>
            <a:r>
              <a:rPr lang="en-US" baseline="0" dirty="0" err="1" smtClean="0"/>
              <a:t>Rescusos</a:t>
            </a:r>
            <a:r>
              <a:rPr lang="en-US" baseline="0" dirty="0" smtClean="0"/>
              <a:t> </a:t>
            </a:r>
            <a:r>
              <a:rPr lang="en-US" baseline="0" dirty="0" err="1" smtClean="0"/>
              <a:t>Naturales</a:t>
            </a:r>
            <a:r>
              <a:rPr lang="en-US" baseline="0" dirty="0" smtClean="0"/>
              <a:t> (SEMARNAT), and the East Wildlife Foundation.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86565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b="0" i="0" kern="1200" dirty="0" smtClean="0">
                <a:solidFill>
                  <a:schemeClr val="tx1"/>
                </a:solidFill>
                <a:effectLst/>
                <a:latin typeface="+mn-lt"/>
                <a:ea typeface="+mn-ea"/>
                <a:cs typeface="+mn-cs"/>
              </a:rPr>
              <a:t>The Objectives are to:</a:t>
            </a:r>
          </a:p>
          <a:p>
            <a:pPr rtl="0" latinLnBrk="0"/>
            <a:r>
              <a:rPr lang="en-US" sz="1200" b="0" i="0" kern="1200" dirty="0" smtClean="0">
                <a:solidFill>
                  <a:schemeClr val="tx1"/>
                </a:solidFill>
                <a:effectLst/>
                <a:latin typeface="+mn-lt"/>
                <a:ea typeface="+mn-ea"/>
                <a:cs typeface="+mn-cs"/>
              </a:rPr>
              <a:t>•Identify areas of potential ocelot habitat for conservation purposes</a:t>
            </a:r>
          </a:p>
          <a:p>
            <a:pPr rtl="0" latinLnBrk="0"/>
            <a:r>
              <a:rPr lang="en-US" sz="1200" b="0" i="0" kern="1200" dirty="0" smtClean="0">
                <a:solidFill>
                  <a:schemeClr val="tx1"/>
                </a:solidFill>
                <a:effectLst/>
                <a:latin typeface="+mn-lt"/>
                <a:ea typeface="+mn-ea"/>
                <a:cs typeface="+mn-cs"/>
              </a:rPr>
              <a:t>•Study impact of urban and agricultural growth on ocelot habitat</a:t>
            </a:r>
          </a:p>
          <a:p>
            <a:pPr rtl="0" latinLnBrk="0"/>
            <a:r>
              <a:rPr lang="en-US" sz="1200" b="0" i="0" kern="1200" dirty="0" smtClean="0">
                <a:solidFill>
                  <a:schemeClr val="tx1"/>
                </a:solidFill>
                <a:effectLst/>
                <a:latin typeface="+mn-lt"/>
                <a:ea typeface="+mn-ea"/>
                <a:cs typeface="+mn-cs"/>
              </a:rPr>
              <a:t>•Study impact of road development on ocelot populations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8162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a:t>
            </a:r>
            <a:r>
              <a:rPr lang="en-US" baseline="0" dirty="0" smtClean="0"/>
              <a:t> 8 Operational Land Imager, Landsat 7 Enhanced Thematic Mapper Plus, and Landsat 5 Thematic Mapper data were downloaded from USGS </a:t>
            </a:r>
            <a:r>
              <a:rPr lang="en-US" baseline="0" dirty="0" err="1" smtClean="0"/>
              <a:t>GloVis</a:t>
            </a:r>
            <a:r>
              <a:rPr lang="en-US" baseline="0" dirty="0" smtClean="0"/>
              <a:t> and used in </a:t>
            </a:r>
            <a:r>
              <a:rPr lang="en-US" baseline="0" dirty="0" err="1" smtClean="0"/>
              <a:t>ArcMap</a:t>
            </a:r>
            <a:r>
              <a:rPr lang="en-US" baseline="0" dirty="0" smtClean="0"/>
              <a:t> 10.2.1 to derive land cover classifications. Terra MODIS data were downloaded using a python package provided by the DEVELOP program and used to derive Normalized Difference in Vegetation Index. Terra Aster-based Global Digital Elevation Model data were downloaded from USGS Earth Explorer and used to derive stream networks within the study area.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84860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cover</a:t>
            </a:r>
            <a:r>
              <a:rPr lang="en-US" baseline="0" dirty="0" smtClean="0"/>
              <a:t> classification was derived during 1996, 2005, and 2014.  Normalized Difference in Vegetation Index (NDVI) was derived using Terra MODIS data and used to error check the areas of vegetation for the land cover classification in years 2005 and 2014. The land cover classification layers were used in a time series in order to assess land use and land cover change which aided in producing the Habitat Percent Cover Map. The land cover classification layer for 2014, along with in situ data, was used in Princeton Maximum Entropy model in R software which derived outputs which aided in the use of Fuzzy Logic in </a:t>
            </a:r>
            <a:r>
              <a:rPr lang="en-US" baseline="0" dirty="0" err="1" smtClean="0"/>
              <a:t>ArcMap</a:t>
            </a:r>
            <a:r>
              <a:rPr lang="en-US" baseline="0" dirty="0" smtClean="0"/>
              <a:t> 10.2.1 which then created the Habitat Probability Map. The Proximity Risk Map was then created by using multiband buffers which were then used to access the distance to road networks.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75581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data on exact ocelot locations is very limited due to the information being sensitive. Without ground </a:t>
            </a:r>
            <a:r>
              <a:rPr lang="en-US" baseline="0" dirty="0" err="1" smtClean="0"/>
              <a:t>truthing</a:t>
            </a:r>
            <a:r>
              <a:rPr lang="en-US" baseline="0" dirty="0" smtClean="0"/>
              <a:t>, it is unsure how accurate the team’s derived information and maps are.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21889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2" name="author 5"/>
          <p:cNvSpPr>
            <a:spLocks noGrp="1"/>
          </p:cNvSpPr>
          <p:nvPr>
            <p:ph type="body" sz="quarter" idx="15" hasCustomPrompt="1"/>
          </p:nvPr>
        </p:nvSpPr>
        <p:spPr>
          <a:xfrm>
            <a:off x="5660136" y="583249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4312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83249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4312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386820"/>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155999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3833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90215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79364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658150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904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7086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35762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319995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4046290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212440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134244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401240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133401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991157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6190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121136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21821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32405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3924559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97745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748975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94212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2" name="author 5"/>
          <p:cNvSpPr>
            <a:spLocks noGrp="1"/>
          </p:cNvSpPr>
          <p:nvPr>
            <p:ph type="body" sz="quarter" idx="15" hasCustomPrompt="1"/>
          </p:nvPr>
        </p:nvSpPr>
        <p:spPr>
          <a:xfrm>
            <a:off x="5660136" y="583249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4312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83249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4312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386820"/>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10518339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4189934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434010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935515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16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834596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367547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12697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5" name="Text Placeholder 3"/>
          <p:cNvSpPr>
            <a:spLocks noGrp="1"/>
          </p:cNvSpPr>
          <p:nvPr>
            <p:ph type="body" sz="quarter" idx="20" hasCustomPrompt="1"/>
          </p:nvPr>
        </p:nvSpPr>
        <p:spPr>
          <a:xfrm>
            <a:off x="593011" y="6022415"/>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7" name="Section Body Text"/>
          <p:cNvSpPr>
            <a:spLocks noGrp="1"/>
          </p:cNvSpPr>
          <p:nvPr>
            <p:ph type="body" sz="quarter" idx="21" hasCustomPrompt="1"/>
          </p:nvPr>
        </p:nvSpPr>
        <p:spPr>
          <a:xfrm>
            <a:off x="4572000" y="6002536"/>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40490452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520145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063464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170771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26163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5" name="Text Placeholder 3"/>
          <p:cNvSpPr>
            <a:spLocks noGrp="1"/>
          </p:cNvSpPr>
          <p:nvPr>
            <p:ph type="body" sz="quarter" idx="20" hasCustomPrompt="1"/>
          </p:nvPr>
        </p:nvSpPr>
        <p:spPr>
          <a:xfrm>
            <a:off x="593011" y="6022415"/>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7" name="Section Body Text"/>
          <p:cNvSpPr>
            <a:spLocks noGrp="1"/>
          </p:cNvSpPr>
          <p:nvPr>
            <p:ph type="body" sz="quarter" idx="21" hasCustomPrompt="1"/>
          </p:nvPr>
        </p:nvSpPr>
        <p:spPr>
          <a:xfrm>
            <a:off x="4572000" y="6002536"/>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3753999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3247973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26863823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Texas and Arizona Ecological Forecasting</a:t>
            </a:r>
            <a:endParaRPr lang="en-US" dirty="0"/>
          </a:p>
        </p:txBody>
      </p:sp>
      <p:sp>
        <p:nvSpPr>
          <p:cNvPr id="3" name="Text Placeholder 2"/>
          <p:cNvSpPr>
            <a:spLocks noGrp="1"/>
          </p:cNvSpPr>
          <p:nvPr>
            <p:ph type="body" sz="quarter" idx="11"/>
          </p:nvPr>
        </p:nvSpPr>
        <p:spPr>
          <a:xfrm>
            <a:off x="2071561" y="5439304"/>
            <a:ext cx="3400435" cy="411238"/>
          </a:xfrm>
        </p:spPr>
        <p:txBody>
          <a:bodyPr>
            <a:normAutofit fontScale="85000" lnSpcReduction="10000"/>
          </a:bodyPr>
          <a:lstStyle/>
          <a:p>
            <a:r>
              <a:rPr lang="en-US" dirty="0" smtClean="0"/>
              <a:t>Daryl Ann </a:t>
            </a:r>
            <a:r>
              <a:rPr lang="en-US" dirty="0" err="1" smtClean="0"/>
              <a:t>Winstead</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err="1" smtClean="0"/>
              <a:t>Amberle</a:t>
            </a:r>
            <a:r>
              <a:rPr lang="en-US" dirty="0" smtClean="0"/>
              <a:t> Keith</a:t>
            </a:r>
            <a:endParaRPr lang="en-US" dirty="0"/>
          </a:p>
        </p:txBody>
      </p:sp>
      <p:sp>
        <p:nvSpPr>
          <p:cNvPr id="6" name="Text Placeholder 5"/>
          <p:cNvSpPr>
            <a:spLocks noGrp="1"/>
          </p:cNvSpPr>
          <p:nvPr>
            <p:ph type="body" sz="quarter" idx="14"/>
          </p:nvPr>
        </p:nvSpPr>
        <p:spPr/>
        <p:txBody>
          <a:bodyPr/>
          <a:lstStyle/>
          <a:p>
            <a:r>
              <a:rPr lang="en-US" dirty="0" smtClean="0"/>
              <a:t>Christina Fischer</a:t>
            </a:r>
            <a:endParaRPr lang="en-US" dirty="0"/>
          </a:p>
        </p:txBody>
      </p:sp>
      <p:sp>
        <p:nvSpPr>
          <p:cNvPr id="7" name="Text Placeholder 6"/>
          <p:cNvSpPr>
            <a:spLocks noGrp="1"/>
          </p:cNvSpPr>
          <p:nvPr>
            <p:ph type="body" sz="quarter" idx="15"/>
          </p:nvPr>
        </p:nvSpPr>
        <p:spPr/>
        <p:txBody>
          <a:bodyPr/>
          <a:lstStyle/>
          <a:p>
            <a:r>
              <a:rPr lang="en-US" dirty="0" err="1" smtClean="0"/>
              <a:t>Kaushik</a:t>
            </a:r>
            <a:r>
              <a:rPr lang="en-US" dirty="0" smtClean="0"/>
              <a:t> </a:t>
            </a:r>
            <a:r>
              <a:rPr lang="en-US" dirty="0" err="1" smtClean="0"/>
              <a:t>Narasimhan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Monitor and Manage Ocelot Habitat Loss</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This section in under construction. This slide will contain the Habitat Percent Cover Map.</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43437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This section is under construction. This slide will contain the Habitat Probability Map.</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23601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This section is under construction. This slide will contain the Proximity Risk Map.</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1987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smtClean="0"/>
              <a:t>This section is under construction.</a:t>
            </a:r>
            <a:endParaRPr lang="en-US" dirty="0"/>
          </a:p>
        </p:txBody>
      </p:sp>
      <p:sp>
        <p:nvSpPr>
          <p:cNvPr id="6" name="Text Placeholder 5"/>
          <p:cNvSpPr>
            <a:spLocks noGrp="1"/>
          </p:cNvSpPr>
          <p:nvPr>
            <p:ph type="body" sz="quarter" idx="10"/>
          </p:nvPr>
        </p:nvSpPr>
        <p:spPr/>
        <p:txBody>
          <a:bodyPr>
            <a:normAutofit/>
          </a:bodyPr>
          <a:lstStyle/>
          <a:p>
            <a:r>
              <a:rPr lang="en-US" dirty="0" smtClean="0"/>
              <a:t>Conclusions</a:t>
            </a:r>
            <a:endParaRPr lang="en-US" dirty="0"/>
          </a:p>
        </p:txBody>
      </p:sp>
      <p:sp>
        <p:nvSpPr>
          <p:cNvPr id="10" name="Picture Placeholder 9"/>
          <p:cNvSpPr>
            <a:spLocks noGrp="1"/>
          </p:cNvSpPr>
          <p:nvPr>
            <p:ph type="pic" sz="quarter" idx="12"/>
          </p:nvPr>
        </p:nvSpPr>
        <p:spPr/>
      </p:sp>
      <p:sp>
        <p:nvSpPr>
          <p:cNvPr id="11" name="Text Placeholder 10"/>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9237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en-US" dirty="0" smtClean="0"/>
              <a:t>This section is under construction.</a:t>
            </a:r>
          </a:p>
          <a:p>
            <a:pPr marL="342900" indent="-342900">
              <a:buFont typeface="Arial" panose="020B0604020202020204" pitchFamily="34" charset="0"/>
              <a:buChar char="•"/>
            </a:pPr>
            <a:r>
              <a:rPr lang="en-US" dirty="0" smtClean="0"/>
              <a:t>Limited point data</a:t>
            </a:r>
          </a:p>
          <a:p>
            <a:pPr marL="342900" indent="-342900">
              <a:buFont typeface="Arial" panose="020B0604020202020204" pitchFamily="34" charset="0"/>
              <a:buChar char="•"/>
            </a:pPr>
            <a:r>
              <a:rPr lang="en-US" dirty="0" smtClean="0"/>
              <a:t>Ground verification</a:t>
            </a:r>
            <a:br>
              <a:rPr lang="en-US" dirty="0" smtClean="0"/>
            </a:br>
            <a:endParaRPr lang="en-US" dirty="0"/>
          </a:p>
        </p:txBody>
      </p:sp>
      <p:sp>
        <p:nvSpPr>
          <p:cNvPr id="20" name="Text Placeholder 19"/>
          <p:cNvSpPr>
            <a:spLocks noGrp="1"/>
          </p:cNvSpPr>
          <p:nvPr>
            <p:ph type="body" sz="quarter" idx="14"/>
          </p:nvPr>
        </p:nvSpPr>
        <p:spPr/>
        <p:txBody>
          <a:bodyPr/>
          <a:lstStyle/>
          <a:p>
            <a:pPr algn="ctr"/>
            <a:r>
              <a:rPr lang="en-US" dirty="0" smtClean="0"/>
              <a:t>Errors &amp; Uncertainties</a:t>
            </a:r>
            <a:endParaRPr lang="en-US" dirty="0"/>
          </a:p>
        </p:txBody>
      </p:sp>
      <p:sp>
        <p:nvSpPr>
          <p:cNvPr id="16" name="Text Placeholder 15"/>
          <p:cNvSpPr>
            <a:spLocks noGrp="1"/>
          </p:cNvSpPr>
          <p:nvPr>
            <p:ph type="body" sz="quarter" idx="13"/>
          </p:nvPr>
        </p:nvSpPr>
        <p:spPr>
          <a:xfrm>
            <a:off x="5010221" y="3801134"/>
            <a:ext cx="2295144" cy="274320"/>
          </a:xfrm>
        </p:spPr>
        <p:txBody>
          <a:bodyPr>
            <a:normAutofit/>
          </a:bodyPr>
          <a:lstStyle/>
          <a:p>
            <a:r>
              <a:rPr lang="en-US" dirty="0" smtClean="0"/>
              <a:t>Image Credit: U.S. FWS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92" y="161731"/>
            <a:ext cx="5528927" cy="3679249"/>
          </a:xfrm>
          <a:prstGeom prst="rect">
            <a:avLst/>
          </a:prstGeom>
          <a:ln w="12700">
            <a:solidFill>
              <a:srgbClr val="080808"/>
            </a:solidFill>
          </a:ln>
        </p:spPr>
      </p:pic>
    </p:spTree>
    <p:extLst>
      <p:ext uri="{BB962C8B-B14F-4D97-AF65-F5344CB8AC3E}">
        <p14:creationId xmlns:p14="http://schemas.microsoft.com/office/powerpoint/2010/main" val="3897103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en-US" dirty="0" smtClean="0"/>
              <a:t>This section is under construction.</a:t>
            </a:r>
          </a:p>
          <a:p>
            <a:pPr marL="342900" indent="-342900">
              <a:buFont typeface="Arial" panose="020B0604020202020204" pitchFamily="34" charset="0"/>
              <a:buChar char="•"/>
            </a:pPr>
            <a:r>
              <a:rPr lang="en-US" dirty="0" smtClean="0"/>
              <a:t>Expanding study area</a:t>
            </a:r>
          </a:p>
          <a:p>
            <a:pPr marL="342900" indent="-342900">
              <a:buFont typeface="Arial" panose="020B0604020202020204" pitchFamily="34" charset="0"/>
              <a:buChar char="•"/>
            </a:pPr>
            <a:r>
              <a:rPr lang="en-US" dirty="0" smtClean="0"/>
              <a:t>Other endangered species</a:t>
            </a:r>
          </a:p>
          <a:p>
            <a:pPr marL="342900" indent="-342900">
              <a:buFont typeface="Arial" panose="020B0604020202020204" pitchFamily="34" charset="0"/>
              <a:buChar char="•"/>
            </a:pPr>
            <a:endParaRPr lang="en-US" dirty="0"/>
          </a:p>
        </p:txBody>
      </p:sp>
      <p:sp>
        <p:nvSpPr>
          <p:cNvPr id="18" name="Text Placeholder 17"/>
          <p:cNvSpPr>
            <a:spLocks noGrp="1"/>
          </p:cNvSpPr>
          <p:nvPr>
            <p:ph type="body" sz="quarter" idx="14"/>
          </p:nvPr>
        </p:nvSpPr>
        <p:spPr/>
        <p:txBody>
          <a:bodyPr/>
          <a:lstStyle/>
          <a:p>
            <a:pPr algn="ctr"/>
            <a:r>
              <a:rPr lang="en-US" dirty="0" smtClean="0"/>
              <a:t>Future Work</a:t>
            </a:r>
            <a:endParaRPr lang="en-US" dirty="0"/>
          </a:p>
        </p:txBody>
      </p:sp>
      <p:sp>
        <p:nvSpPr>
          <p:cNvPr id="16" name="Picture Placeholder 15"/>
          <p:cNvSpPr>
            <a:spLocks noGrp="1"/>
          </p:cNvSpPr>
          <p:nvPr>
            <p:ph type="pic" sz="quarter" idx="12"/>
          </p:nvPr>
        </p:nvSpPr>
        <p:spPr/>
      </p:sp>
      <p:sp>
        <p:nvSpPr>
          <p:cNvPr id="17" name="Text Placeholder 16"/>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45521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354459"/>
            <a:ext cx="8051583" cy="704088"/>
          </a:xfrm>
        </p:spPr>
        <p:txBody>
          <a:bodyPr>
            <a:normAutofit fontScale="92500" lnSpcReduction="10000"/>
          </a:bodyPr>
          <a:lstStyle/>
          <a:p>
            <a:r>
              <a:rPr lang="en-US" b="1" dirty="0" smtClean="0"/>
              <a:t>Dr. Jeffrey </a:t>
            </a:r>
            <a:r>
              <a:rPr lang="en-US" b="1" dirty="0" err="1" smtClean="0"/>
              <a:t>Luvall</a:t>
            </a:r>
            <a:r>
              <a:rPr lang="en-US" dirty="0" smtClean="0"/>
              <a:t>, NASA at NSSTC</a:t>
            </a:r>
          </a:p>
          <a:p>
            <a:r>
              <a:rPr lang="en-US" b="1" dirty="0" smtClean="0"/>
              <a:t>Dr. Robert Griffin</a:t>
            </a:r>
            <a:r>
              <a:rPr lang="en-US" dirty="0" smtClean="0"/>
              <a:t>, University of Alabama in Huntsville, AL</a:t>
            </a:r>
            <a:endParaRPr lang="en-US" dirty="0"/>
          </a:p>
        </p:txBody>
      </p:sp>
      <p:sp>
        <p:nvSpPr>
          <p:cNvPr id="3" name="Text Placeholder 2"/>
          <p:cNvSpPr>
            <a:spLocks noGrp="1"/>
          </p:cNvSpPr>
          <p:nvPr>
            <p:ph type="body" sz="quarter" idx="11"/>
          </p:nvPr>
        </p:nvSpPr>
        <p:spPr>
          <a:xfrm>
            <a:off x="571207" y="2467237"/>
            <a:ext cx="8371457" cy="3602406"/>
          </a:xfrm>
        </p:spPr>
        <p:txBody>
          <a:bodyPr>
            <a:normAutofit fontScale="92500" lnSpcReduction="20000"/>
          </a:bodyPr>
          <a:lstStyle/>
          <a:p>
            <a:r>
              <a:rPr lang="en-US" b="1" dirty="0" smtClean="0"/>
              <a:t>Ken Kaemmerer</a:t>
            </a:r>
            <a:r>
              <a:rPr lang="en-US" dirty="0" smtClean="0"/>
              <a:t>, Pittsburg Zoo &amp; PPG Aquarium</a:t>
            </a:r>
          </a:p>
          <a:p>
            <a:r>
              <a:rPr lang="en-US" b="1" dirty="0" smtClean="0"/>
              <a:t>Dr. Joseph Gaspard</a:t>
            </a:r>
            <a:r>
              <a:rPr lang="en-US" dirty="0" smtClean="0"/>
              <a:t>, </a:t>
            </a:r>
            <a:r>
              <a:rPr lang="en-US" dirty="0"/>
              <a:t>Pittsburg Zoo &amp; PPG </a:t>
            </a:r>
            <a:r>
              <a:rPr lang="en-US" dirty="0" smtClean="0"/>
              <a:t>Aquarium</a:t>
            </a:r>
          </a:p>
          <a:p>
            <a:r>
              <a:rPr lang="en-US" b="1" dirty="0" smtClean="0"/>
              <a:t>Dr. Michael </a:t>
            </a:r>
            <a:r>
              <a:rPr lang="en-US" b="1" dirty="0" err="1" smtClean="0"/>
              <a:t>Tewes</a:t>
            </a:r>
            <a:r>
              <a:rPr lang="en-US" dirty="0"/>
              <a:t>, Caesar Kleberg Wildlife Research Institute at Texas A&amp;M </a:t>
            </a:r>
            <a:r>
              <a:rPr lang="en-US" dirty="0" smtClean="0"/>
              <a:t>University-Kingsville</a:t>
            </a:r>
          </a:p>
          <a:p>
            <a:r>
              <a:rPr lang="en-US" b="1" dirty="0" smtClean="0"/>
              <a:t>Humberto </a:t>
            </a:r>
            <a:r>
              <a:rPr lang="en-US" b="1" dirty="0" err="1" smtClean="0"/>
              <a:t>Perotto</a:t>
            </a:r>
            <a:r>
              <a:rPr lang="en-US" dirty="0" smtClean="0"/>
              <a:t>, Caesar Kleberg Wildlife </a:t>
            </a:r>
            <a:r>
              <a:rPr lang="en-US" dirty="0" err="1" smtClean="0"/>
              <a:t>Wildlife</a:t>
            </a:r>
            <a:r>
              <a:rPr lang="en-US" dirty="0" smtClean="0"/>
              <a:t> Research Institute at Texas A&amp;M University-Kingsville</a:t>
            </a:r>
          </a:p>
          <a:p>
            <a:r>
              <a:rPr lang="en-US" b="1" dirty="0" smtClean="0"/>
              <a:t>Nanette </a:t>
            </a:r>
            <a:r>
              <a:rPr lang="en-US" b="1" dirty="0" err="1" smtClean="0"/>
              <a:t>Bragin</a:t>
            </a:r>
            <a:r>
              <a:rPr lang="en-US" dirty="0" smtClean="0"/>
              <a:t>, The Denver Zoo</a:t>
            </a:r>
          </a:p>
          <a:p>
            <a:r>
              <a:rPr lang="en-US" b="1" dirty="0" smtClean="0"/>
              <a:t>Mitch Sternberg</a:t>
            </a:r>
            <a:r>
              <a:rPr lang="en-US" dirty="0" smtClean="0"/>
              <a:t>, South Texas Refuge Complex</a:t>
            </a:r>
          </a:p>
          <a:p>
            <a:r>
              <a:rPr lang="en-US" b="1" dirty="0" smtClean="0"/>
              <a:t>Dr. John Young Jr</a:t>
            </a:r>
            <a:r>
              <a:rPr lang="en-US" dirty="0" smtClean="0"/>
              <a:t>., Texas Department of Transportation</a:t>
            </a:r>
          </a:p>
          <a:p>
            <a:r>
              <a:rPr lang="en-US" b="1" dirty="0" smtClean="0"/>
              <a:t>Dr. Arturo </a:t>
            </a:r>
            <a:r>
              <a:rPr lang="en-US" b="1" dirty="0" err="1" smtClean="0"/>
              <a:t>Caso</a:t>
            </a:r>
            <a:r>
              <a:rPr lang="en-US" dirty="0" smtClean="0"/>
              <a:t>, SEMARNAT</a:t>
            </a:r>
          </a:p>
          <a:p>
            <a:r>
              <a:rPr lang="en-US" b="1" dirty="0" smtClean="0"/>
              <a:t>Dr. Tyler Campbell</a:t>
            </a:r>
            <a:r>
              <a:rPr lang="en-US" dirty="0" smtClean="0"/>
              <a:t>, East Wildlife Foundation</a:t>
            </a:r>
          </a:p>
          <a:p>
            <a:endParaRPr lang="en-US" dirty="0"/>
          </a:p>
        </p:txBody>
      </p:sp>
      <p:sp>
        <p:nvSpPr>
          <p:cNvPr id="4" name="Text Placeholder 3"/>
          <p:cNvSpPr>
            <a:spLocks noGrp="1"/>
          </p:cNvSpPr>
          <p:nvPr>
            <p:ph type="body" sz="quarter" idx="12"/>
          </p:nvPr>
        </p:nvSpPr>
        <p:spPr>
          <a:xfrm>
            <a:off x="571208" y="6225067"/>
            <a:ext cx="8051582" cy="408319"/>
          </a:xfrm>
        </p:spPr>
        <p:txBody>
          <a:bodyPr/>
          <a:lstStyle/>
          <a:p>
            <a:r>
              <a:rPr lang="en-US" b="1" dirty="0" smtClean="0"/>
              <a:t>Timothy Klug</a:t>
            </a:r>
            <a:r>
              <a:rPr lang="en-US" dirty="0" smtClean="0"/>
              <a:t>, NASA DEVELOP</a:t>
            </a:r>
            <a:endParaRPr lang="en-US" dirty="0"/>
          </a:p>
        </p:txBody>
      </p:sp>
      <p:sp>
        <p:nvSpPr>
          <p:cNvPr id="5" name="TextBox 4"/>
          <p:cNvSpPr txBox="1"/>
          <p:nvPr/>
        </p:nvSpPr>
        <p:spPr>
          <a:xfrm>
            <a:off x="594359" y="873538"/>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198596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580803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99855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sz="6000" dirty="0" smtClean="0"/>
              <a:t>Questions?</a:t>
            </a:r>
            <a:endParaRPr lang="en-US" sz="6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412" y="5570588"/>
            <a:ext cx="22923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760" y="2052637"/>
            <a:ext cx="6294470" cy="3498273"/>
          </a:xfrm>
          <a:prstGeom prst="rect">
            <a:avLst/>
          </a:prstGeom>
          <a:ln w="12700">
            <a:solidFill>
              <a:srgbClr val="080808"/>
            </a:solidFill>
          </a:ln>
        </p:spPr>
      </p:pic>
    </p:spTree>
    <p:extLst>
      <p:ext uri="{BB962C8B-B14F-4D97-AF65-F5344CB8AC3E}">
        <p14:creationId xmlns:p14="http://schemas.microsoft.com/office/powerpoint/2010/main" val="312494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January-March encompasses the dry season for these regions</a:t>
            </a:r>
          </a:p>
          <a:p>
            <a:pPr marL="342900" indent="-342900">
              <a:buFont typeface="Arial" panose="020B0604020202020204" pitchFamily="34" charset="0"/>
              <a:buChar char="•"/>
            </a:pPr>
            <a:r>
              <a:rPr lang="en-US" dirty="0" smtClean="0"/>
              <a:t>Years</a:t>
            </a:r>
            <a:r>
              <a:rPr lang="en-US" dirty="0"/>
              <a:t>: 1996-2014</a:t>
            </a:r>
          </a:p>
          <a:p>
            <a:endParaRPr lang="en-US" dirty="0"/>
          </a:p>
        </p:txBody>
      </p:sp>
      <p:sp>
        <p:nvSpPr>
          <p:cNvPr id="3" name="Text Placeholder 2"/>
          <p:cNvSpPr>
            <a:spLocks noGrp="1"/>
          </p:cNvSpPr>
          <p:nvPr>
            <p:ph type="body" sz="quarter" idx="14"/>
          </p:nvPr>
        </p:nvSpPr>
        <p:spPr>
          <a:xfrm>
            <a:off x="740664" y="602732"/>
            <a:ext cx="3108960" cy="1830106"/>
          </a:xfrm>
        </p:spPr>
        <p:txBody>
          <a:bodyPr/>
          <a:lstStyle/>
          <a:p>
            <a:pPr algn="ctr"/>
            <a:r>
              <a:rPr lang="en-US" dirty="0" smtClean="0"/>
              <a:t>Study Area</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68" y="2900153"/>
            <a:ext cx="3989204" cy="2991903"/>
          </a:xfrm>
          <a:prstGeom prst="rect">
            <a:avLst/>
          </a:prstGeom>
          <a:ln w="12700">
            <a:solidFill>
              <a:schemeClr val="tx1">
                <a:lumMod val="50000"/>
              </a:schemeClr>
            </a:solidFill>
          </a:ln>
        </p:spPr>
      </p:pic>
      <p:sp>
        <p:nvSpPr>
          <p:cNvPr id="8" name="Text Placeholder 4"/>
          <p:cNvSpPr>
            <a:spLocks noGrp="1"/>
          </p:cNvSpPr>
          <p:nvPr>
            <p:ph type="body" sz="quarter" idx="13"/>
          </p:nvPr>
        </p:nvSpPr>
        <p:spPr>
          <a:xfrm>
            <a:off x="1541570" y="5892056"/>
            <a:ext cx="1324284" cy="472951"/>
          </a:xfrm>
        </p:spPr>
        <p:txBody>
          <a:bodyPr>
            <a:normAutofit fontScale="92500" lnSpcReduction="20000"/>
          </a:bodyPr>
          <a:lstStyle/>
          <a:p>
            <a:pPr algn="ctr"/>
            <a:r>
              <a:rPr lang="en-US" dirty="0" err="1" smtClean="0">
                <a:solidFill>
                  <a:schemeClr val="tx1">
                    <a:lumMod val="50000"/>
                  </a:schemeClr>
                </a:solidFill>
              </a:rPr>
              <a:t>Thornscrub</a:t>
            </a:r>
            <a:endParaRPr lang="en-US" dirty="0" smtClean="0">
              <a:solidFill>
                <a:schemeClr val="tx1">
                  <a:lumMod val="50000"/>
                </a:schemeClr>
              </a:solidFill>
            </a:endParaRPr>
          </a:p>
          <a:p>
            <a:pPr algn="ctr"/>
            <a:r>
              <a:rPr lang="en-US" dirty="0" smtClean="0">
                <a:solidFill>
                  <a:schemeClr val="tx1">
                    <a:lumMod val="50000"/>
                  </a:schemeClr>
                </a:solidFill>
              </a:rPr>
              <a:t>Source: USDA</a:t>
            </a:r>
            <a:endParaRPr lang="en-US" dirty="0">
              <a:solidFill>
                <a:schemeClr val="tx1">
                  <a:lumMod val="50000"/>
                </a:schemeClr>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4" t="5271" r="4186" b="5581"/>
          <a:stretch/>
        </p:blipFill>
        <p:spPr>
          <a:xfrm>
            <a:off x="4714413" y="2900152"/>
            <a:ext cx="4110613" cy="2991903"/>
          </a:xfrm>
          <a:prstGeom prst="rect">
            <a:avLst/>
          </a:prstGeom>
          <a:ln>
            <a:solidFill>
              <a:srgbClr val="080808"/>
            </a:solidFill>
          </a:ln>
        </p:spPr>
      </p:pic>
    </p:spTree>
    <p:extLst>
      <p:ext uri="{BB962C8B-B14F-4D97-AF65-F5344CB8AC3E}">
        <p14:creationId xmlns:p14="http://schemas.microsoft.com/office/powerpoint/2010/main" val="259953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a:bodyPr>
          <a:lstStyle/>
          <a:p>
            <a:pPr marL="342900" indent="-342900">
              <a:buFont typeface="Arial" panose="020B0604020202020204" pitchFamily="34" charset="0"/>
              <a:buChar char="•"/>
            </a:pPr>
            <a:r>
              <a:rPr lang="en-US" dirty="0" smtClean="0"/>
              <a:t>Large historical range </a:t>
            </a:r>
          </a:p>
          <a:p>
            <a:pPr marL="342900" indent="-342900">
              <a:buFont typeface="Arial" panose="020B0604020202020204" pitchFamily="34" charset="0"/>
              <a:buChar char="•"/>
            </a:pPr>
            <a:r>
              <a:rPr lang="en-US" dirty="0" smtClean="0"/>
              <a:t>Fewer than 100 ocelots in </a:t>
            </a:r>
            <a:r>
              <a:rPr lang="en-US" dirty="0"/>
              <a:t>the United </a:t>
            </a:r>
            <a:r>
              <a:rPr lang="en-US" dirty="0" smtClean="0"/>
              <a:t>States</a:t>
            </a:r>
          </a:p>
          <a:p>
            <a:pPr marL="342900" indent="-342900">
              <a:buFont typeface="Arial" panose="020B0604020202020204" pitchFamily="34" charset="0"/>
              <a:buChar char="•"/>
            </a:pPr>
            <a:r>
              <a:rPr lang="en-US" dirty="0"/>
              <a:t>L</a:t>
            </a:r>
            <a:r>
              <a:rPr lang="en-US" dirty="0" smtClean="0"/>
              <a:t>argest </a:t>
            </a:r>
            <a:r>
              <a:rPr lang="en-US" dirty="0"/>
              <a:t>remaining populations exist in </a:t>
            </a:r>
            <a:r>
              <a:rPr lang="en-US" dirty="0" smtClean="0"/>
              <a:t>refuges and </a:t>
            </a:r>
            <a:r>
              <a:rPr lang="en-US" dirty="0"/>
              <a:t>in private </a:t>
            </a:r>
            <a:r>
              <a:rPr lang="en-US" dirty="0" smtClean="0"/>
              <a:t>ranches in </a:t>
            </a:r>
            <a:r>
              <a:rPr lang="en-US" dirty="0"/>
              <a:t>southern Texas </a:t>
            </a:r>
          </a:p>
        </p:txBody>
      </p:sp>
      <p:sp>
        <p:nvSpPr>
          <p:cNvPr id="6" name="Text Placeholder 5"/>
          <p:cNvSpPr>
            <a:spLocks noGrp="1"/>
          </p:cNvSpPr>
          <p:nvPr>
            <p:ph type="body" sz="quarter" idx="10"/>
          </p:nvPr>
        </p:nvSpPr>
        <p:spPr/>
        <p:txBody>
          <a:bodyPr/>
          <a:lstStyle/>
          <a:p>
            <a:r>
              <a:rPr lang="en-US" dirty="0" smtClean="0"/>
              <a:t>Background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80" y="1101881"/>
            <a:ext cx="4723399" cy="4169876"/>
          </a:xfrm>
          <a:prstGeom prst="rect">
            <a:avLst/>
          </a:prstGeom>
          <a:ln w="12700">
            <a:solidFill>
              <a:srgbClr val="080808"/>
            </a:solidFill>
          </a:ln>
        </p:spPr>
      </p:pic>
      <p:sp>
        <p:nvSpPr>
          <p:cNvPr id="9" name="Text Placeholder 8"/>
          <p:cNvSpPr>
            <a:spLocks noGrp="1"/>
          </p:cNvSpPr>
          <p:nvPr>
            <p:ph type="body" sz="quarter" idx="13"/>
          </p:nvPr>
        </p:nvSpPr>
        <p:spPr>
          <a:xfrm>
            <a:off x="2865687" y="4855826"/>
            <a:ext cx="1993392" cy="415931"/>
          </a:xfrm>
        </p:spPr>
        <p:txBody>
          <a:bodyPr>
            <a:normAutofit lnSpcReduction="10000"/>
          </a:bodyPr>
          <a:lstStyle/>
          <a:p>
            <a:r>
              <a:rPr lang="en-US" dirty="0" smtClean="0"/>
              <a:t>Source</a:t>
            </a:r>
            <a:r>
              <a:rPr lang="en-US" dirty="0"/>
              <a:t>: </a:t>
            </a:r>
            <a:r>
              <a:rPr lang="en-US" dirty="0" err="1"/>
              <a:t>Brion</a:t>
            </a:r>
            <a:r>
              <a:rPr lang="en-US" dirty="0"/>
              <a:t> </a:t>
            </a:r>
            <a:r>
              <a:rPr lang="en-US" dirty="0" smtClean="0"/>
              <a:t>VIBBER, Wikimedia commons</a:t>
            </a:r>
            <a:endParaRPr lang="en-US" dirty="0"/>
          </a:p>
        </p:txBody>
      </p:sp>
    </p:spTree>
    <p:extLst>
      <p:ext uri="{BB962C8B-B14F-4D97-AF65-F5344CB8AC3E}">
        <p14:creationId xmlns:p14="http://schemas.microsoft.com/office/powerpoint/2010/main" val="402189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575" r="27575"/>
          <a:stretch>
            <a:fillRect/>
          </a:stretch>
        </p:blipFill>
        <p:spPr>
          <a:xfrm>
            <a:off x="4710229" y="170116"/>
            <a:ext cx="4373525" cy="6560288"/>
          </a:xfrm>
          <a:ln w="12700">
            <a:solidFill>
              <a:srgbClr val="080808"/>
            </a:solidFill>
          </a:ln>
        </p:spPr>
      </p:pic>
      <p:sp>
        <p:nvSpPr>
          <p:cNvPr id="9" name="Text Placeholder 8"/>
          <p:cNvSpPr>
            <a:spLocks noGrp="1"/>
          </p:cNvSpPr>
          <p:nvPr>
            <p:ph type="body" sz="quarter" idx="11"/>
          </p:nvPr>
        </p:nvSpPr>
        <p:spPr/>
        <p:txBody>
          <a:bodyPr>
            <a:normAutofit fontScale="32500" lnSpcReduction="20000"/>
          </a:bodyPr>
          <a:lstStyle/>
          <a:p>
            <a:pPr marL="342900" indent="-342900">
              <a:buFont typeface="Arial" panose="020B0604020202020204" pitchFamily="34" charset="0"/>
              <a:buChar char="•"/>
            </a:pPr>
            <a:r>
              <a:rPr lang="en-US" sz="7200" dirty="0" smtClean="0"/>
              <a:t>Prefer </a:t>
            </a:r>
            <a:r>
              <a:rPr lang="en-US" sz="7200" dirty="0"/>
              <a:t>dense, closed canopy </a:t>
            </a:r>
            <a:r>
              <a:rPr lang="en-US" sz="7200" dirty="0" err="1"/>
              <a:t>thornscrub</a:t>
            </a:r>
            <a:r>
              <a:rPr lang="en-US" sz="7200" dirty="0"/>
              <a:t> communities </a:t>
            </a:r>
            <a:endParaRPr lang="en-US" sz="7200" dirty="0" smtClean="0"/>
          </a:p>
          <a:p>
            <a:pPr marL="342900" indent="-342900">
              <a:buFont typeface="Arial" panose="020B0604020202020204" pitchFamily="34" charset="0"/>
              <a:buChar char="•"/>
            </a:pPr>
            <a:r>
              <a:rPr lang="en-US" sz="7200" dirty="0" smtClean="0"/>
              <a:t>Solitary and territorial</a:t>
            </a:r>
          </a:p>
          <a:p>
            <a:pPr marL="342900" indent="-342900">
              <a:buFont typeface="Arial" panose="020B0604020202020204" pitchFamily="34" charset="0"/>
              <a:buChar char="•"/>
            </a:pPr>
            <a:r>
              <a:rPr lang="en-US" sz="7200" dirty="0" smtClean="0"/>
              <a:t>Small</a:t>
            </a:r>
            <a:r>
              <a:rPr lang="en-US" sz="7200" dirty="0"/>
              <a:t>, yearly litters </a:t>
            </a:r>
            <a:r>
              <a:rPr lang="en-US" sz="7200" dirty="0" smtClean="0"/>
              <a:t>with </a:t>
            </a:r>
            <a:r>
              <a:rPr lang="en-US" sz="7200" dirty="0"/>
              <a:t>long gestation period </a:t>
            </a:r>
            <a:endParaRPr lang="en-US" sz="7200" dirty="0" smtClean="0"/>
          </a:p>
          <a:p>
            <a:pPr marL="342900" indent="-342900">
              <a:buFont typeface="Arial" panose="020B0604020202020204" pitchFamily="34" charset="0"/>
              <a:buChar char="•"/>
            </a:pPr>
            <a:r>
              <a:rPr lang="en-US" sz="7200" dirty="0" smtClean="0"/>
              <a:t>Two subspecies: </a:t>
            </a:r>
            <a:r>
              <a:rPr lang="en-US" sz="7200" i="1" dirty="0" smtClean="0"/>
              <a:t>L</a:t>
            </a:r>
            <a:r>
              <a:rPr lang="en-US" sz="7200" i="1" dirty="0"/>
              <a:t>. p. </a:t>
            </a:r>
            <a:r>
              <a:rPr lang="en-US" sz="7200" i="1" dirty="0" err="1"/>
              <a:t>albescens</a:t>
            </a:r>
            <a:r>
              <a:rPr lang="en-US" sz="7200" dirty="0"/>
              <a:t> in Texas and </a:t>
            </a:r>
            <a:r>
              <a:rPr lang="en-US" sz="7200" i="1" dirty="0"/>
              <a:t>L. p. </a:t>
            </a:r>
            <a:r>
              <a:rPr lang="en-US" sz="7200" i="1" dirty="0" err="1"/>
              <a:t>sonoriensis</a:t>
            </a:r>
            <a:r>
              <a:rPr lang="en-US" sz="7200" dirty="0"/>
              <a:t> in </a:t>
            </a:r>
            <a:r>
              <a:rPr lang="en-US" sz="7200" dirty="0" smtClean="0"/>
              <a:t>Arizona</a:t>
            </a:r>
            <a:endParaRPr lang="en-US" sz="7200" dirty="0"/>
          </a:p>
          <a:p>
            <a:endParaRPr lang="en-US" dirty="0"/>
          </a:p>
        </p:txBody>
      </p:sp>
      <p:sp>
        <p:nvSpPr>
          <p:cNvPr id="6" name="Text Placeholder 5"/>
          <p:cNvSpPr>
            <a:spLocks noGrp="1"/>
          </p:cNvSpPr>
          <p:nvPr>
            <p:ph type="body" sz="quarter" idx="10"/>
          </p:nvPr>
        </p:nvSpPr>
        <p:spPr/>
        <p:txBody>
          <a:bodyPr/>
          <a:lstStyle/>
          <a:p>
            <a:pPr algn="ctr"/>
            <a:r>
              <a:rPr lang="en-US" dirty="0" smtClean="0"/>
              <a:t>Background</a:t>
            </a:r>
            <a:endParaRPr lang="en-US" dirty="0"/>
          </a:p>
        </p:txBody>
      </p:sp>
      <p:sp>
        <p:nvSpPr>
          <p:cNvPr id="7" name="Text Placeholder 6"/>
          <p:cNvSpPr>
            <a:spLocks noGrp="1"/>
          </p:cNvSpPr>
          <p:nvPr>
            <p:ph type="body" sz="quarter" idx="13"/>
          </p:nvPr>
        </p:nvSpPr>
        <p:spPr>
          <a:xfrm>
            <a:off x="4710224" y="6487989"/>
            <a:ext cx="1993392" cy="274320"/>
          </a:xfrm>
        </p:spPr>
        <p:txBody>
          <a:bodyPr/>
          <a:lstStyle/>
          <a:p>
            <a:r>
              <a:rPr lang="en-US" dirty="0" smtClean="0">
                <a:solidFill>
                  <a:srgbClr val="FFFFFF"/>
                </a:solidFill>
              </a:rPr>
              <a:t>Source: USFWS</a:t>
            </a:r>
            <a:endParaRPr lang="en-US" dirty="0">
              <a:solidFill>
                <a:srgbClr val="FFFFFF"/>
              </a:solidFill>
            </a:endParaRPr>
          </a:p>
        </p:txBody>
      </p:sp>
    </p:spTree>
    <p:extLst>
      <p:ext uri="{BB962C8B-B14F-4D97-AF65-F5344CB8AC3E}">
        <p14:creationId xmlns:p14="http://schemas.microsoft.com/office/powerpoint/2010/main" val="42624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32500" lnSpcReduction="20000"/>
          </a:bodyPr>
          <a:lstStyle/>
          <a:p>
            <a:pPr marL="342900" lvl="0" indent="-342900">
              <a:buFont typeface="Arial" panose="020B0604020202020204" pitchFamily="34" charset="0"/>
              <a:buChar char="•"/>
            </a:pPr>
            <a:r>
              <a:rPr lang="en-US" sz="6400" dirty="0" smtClean="0"/>
              <a:t>Fastest </a:t>
            </a:r>
            <a:r>
              <a:rPr lang="en-US" sz="6400" dirty="0"/>
              <a:t>growing counties in </a:t>
            </a:r>
            <a:r>
              <a:rPr lang="en-US" sz="6400" dirty="0" smtClean="0"/>
              <a:t>Texas contain ocelot habitat</a:t>
            </a:r>
          </a:p>
          <a:p>
            <a:pPr marL="342900" lvl="0" indent="-342900">
              <a:buFont typeface="Arial" panose="020B0604020202020204" pitchFamily="34" charset="0"/>
              <a:buChar char="•"/>
            </a:pPr>
            <a:r>
              <a:rPr lang="en-US" sz="6400" dirty="0" smtClean="0"/>
              <a:t>95</a:t>
            </a:r>
            <a:r>
              <a:rPr lang="en-US" sz="6400" dirty="0"/>
              <a:t>% of ocelot habitat has been </a:t>
            </a:r>
            <a:r>
              <a:rPr lang="en-US" sz="6400" dirty="0" smtClean="0"/>
              <a:t>destroyed</a:t>
            </a:r>
          </a:p>
          <a:p>
            <a:pPr marL="342900" lvl="0" indent="-342900">
              <a:buFont typeface="Arial" panose="020B0604020202020204" pitchFamily="34" charset="0"/>
              <a:buChar char="•"/>
            </a:pPr>
            <a:r>
              <a:rPr lang="en-US" sz="6400" dirty="0" smtClean="0"/>
              <a:t>Remaining </a:t>
            </a:r>
            <a:r>
              <a:rPr lang="en-US" sz="6400" dirty="0"/>
              <a:t>populations remain small and </a:t>
            </a:r>
            <a:r>
              <a:rPr lang="en-US" sz="6400" dirty="0" smtClean="0"/>
              <a:t>isolated</a:t>
            </a:r>
            <a:endParaRPr lang="en-US" sz="6400" dirty="0"/>
          </a:p>
          <a:p>
            <a:pPr marL="342900" lvl="0" indent="-342900">
              <a:buFont typeface="Arial" panose="020B0604020202020204" pitchFamily="34" charset="0"/>
              <a:buChar char="•"/>
            </a:pPr>
            <a:r>
              <a:rPr lang="en-US" sz="6400" dirty="0" smtClean="0"/>
              <a:t>Privately-owned lands and partnerships </a:t>
            </a:r>
            <a:r>
              <a:rPr lang="en-US" sz="6400" dirty="0"/>
              <a:t>with stakeholders </a:t>
            </a:r>
            <a:r>
              <a:rPr lang="en-US" sz="6400" dirty="0" smtClean="0"/>
              <a:t>vital </a:t>
            </a:r>
            <a:r>
              <a:rPr lang="en-US" sz="6400" dirty="0"/>
              <a:t>to </a:t>
            </a:r>
            <a:r>
              <a:rPr lang="en-US" sz="6400" dirty="0" smtClean="0"/>
              <a:t>conservation</a:t>
            </a:r>
            <a:endParaRPr lang="en-US" sz="6400" dirty="0">
              <a:solidFill>
                <a:srgbClr val="FF0000"/>
              </a:solidFill>
            </a:endParaRPr>
          </a:p>
          <a:p>
            <a:endParaRPr lang="en-US" dirty="0"/>
          </a:p>
        </p:txBody>
      </p:sp>
      <p:sp>
        <p:nvSpPr>
          <p:cNvPr id="3" name="Text Placeholder 2"/>
          <p:cNvSpPr>
            <a:spLocks noGrp="1"/>
          </p:cNvSpPr>
          <p:nvPr>
            <p:ph type="body" sz="quarter" idx="10"/>
          </p:nvPr>
        </p:nvSpPr>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778" r="27778"/>
          <a:stretch>
            <a:fillRect/>
          </a:stretch>
        </p:blipFill>
        <p:spPr>
          <a:xfrm>
            <a:off x="42532" y="159487"/>
            <a:ext cx="4387699" cy="6581549"/>
          </a:xfrm>
          <a:ln w="12700">
            <a:solidFill>
              <a:srgbClr val="000000"/>
            </a:solidFill>
          </a:ln>
        </p:spPr>
      </p:pic>
      <p:sp>
        <p:nvSpPr>
          <p:cNvPr id="5" name="Text Placeholder 4"/>
          <p:cNvSpPr>
            <a:spLocks noGrp="1"/>
          </p:cNvSpPr>
          <p:nvPr>
            <p:ph type="body" sz="quarter" idx="13"/>
          </p:nvPr>
        </p:nvSpPr>
        <p:spPr>
          <a:xfrm>
            <a:off x="2451017" y="6487987"/>
            <a:ext cx="1993392" cy="274320"/>
          </a:xfrm>
        </p:spPr>
        <p:txBody>
          <a:bodyPr/>
          <a:lstStyle/>
          <a:p>
            <a:r>
              <a:rPr lang="en-US" dirty="0" smtClean="0"/>
              <a:t>Source: USFWS</a:t>
            </a:r>
            <a:endParaRPr lang="en-US" dirty="0"/>
          </a:p>
        </p:txBody>
      </p:sp>
    </p:spTree>
    <p:extLst>
      <p:ext uri="{BB962C8B-B14F-4D97-AF65-F5344CB8AC3E}">
        <p14:creationId xmlns:p14="http://schemas.microsoft.com/office/powerpoint/2010/main" val="39634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5226" y="1459684"/>
            <a:ext cx="8539992" cy="5159230"/>
          </a:xfrm>
        </p:spPr>
        <p:txBody>
          <a:bodyPr>
            <a:noAutofit/>
          </a:bodyPr>
          <a:lstStyle/>
          <a:p>
            <a:r>
              <a:rPr lang="es-ES" b="1" dirty="0"/>
              <a:t>Secretaria de Medio Ambiente y </a:t>
            </a:r>
            <a:r>
              <a:rPr lang="es-ES" b="1" dirty="0" err="1"/>
              <a:t>Rescusos</a:t>
            </a:r>
            <a:r>
              <a:rPr lang="es-ES" b="1" dirty="0"/>
              <a:t> Naturales (</a:t>
            </a:r>
            <a:r>
              <a:rPr lang="en-US" b="1" dirty="0"/>
              <a:t>SEMARNAT)</a:t>
            </a:r>
          </a:p>
          <a:p>
            <a:pPr>
              <a:lnSpc>
                <a:spcPct val="100000"/>
              </a:lnSpc>
              <a:spcBef>
                <a:spcPts val="0"/>
              </a:spcBef>
            </a:pPr>
            <a:endParaRPr lang="en-US" b="1" dirty="0"/>
          </a:p>
          <a:p>
            <a:r>
              <a:rPr lang="en-US" b="1" dirty="0" smtClean="0"/>
              <a:t>Caesar </a:t>
            </a:r>
            <a:r>
              <a:rPr lang="en-US" b="1" dirty="0"/>
              <a:t>Kleberg Wildlife </a:t>
            </a:r>
            <a:r>
              <a:rPr lang="en-US" b="1" dirty="0" err="1"/>
              <a:t>Wildlife</a:t>
            </a:r>
            <a:r>
              <a:rPr lang="en-US" b="1" dirty="0"/>
              <a:t> Research Institute at Texas A&amp;M </a:t>
            </a:r>
            <a:r>
              <a:rPr lang="en-US" b="1" dirty="0" smtClean="0"/>
              <a:t>University-Kingsville</a:t>
            </a:r>
          </a:p>
          <a:p>
            <a:pPr>
              <a:lnSpc>
                <a:spcPct val="100000"/>
              </a:lnSpc>
              <a:spcBef>
                <a:spcPts val="0"/>
              </a:spcBef>
            </a:pPr>
            <a:endParaRPr lang="en-US" b="1" dirty="0"/>
          </a:p>
          <a:p>
            <a:r>
              <a:rPr lang="en-US" b="1" dirty="0" smtClean="0"/>
              <a:t>The </a:t>
            </a:r>
            <a:r>
              <a:rPr lang="en-US" b="1" dirty="0"/>
              <a:t>Denver </a:t>
            </a:r>
            <a:r>
              <a:rPr lang="en-US" b="1" dirty="0" smtClean="0"/>
              <a:t>Zoo</a:t>
            </a:r>
          </a:p>
          <a:p>
            <a:pPr>
              <a:lnSpc>
                <a:spcPct val="100000"/>
              </a:lnSpc>
              <a:spcBef>
                <a:spcPts val="0"/>
              </a:spcBef>
            </a:pPr>
            <a:endParaRPr lang="en-US" b="1" dirty="0"/>
          </a:p>
          <a:p>
            <a:r>
              <a:rPr lang="en-US" b="1" dirty="0" smtClean="0"/>
              <a:t>South </a:t>
            </a:r>
            <a:r>
              <a:rPr lang="en-US" b="1" dirty="0"/>
              <a:t>Texas Refuge </a:t>
            </a:r>
            <a:r>
              <a:rPr lang="en-US" b="1" dirty="0" smtClean="0"/>
              <a:t>Complex</a:t>
            </a:r>
          </a:p>
          <a:p>
            <a:pPr>
              <a:lnSpc>
                <a:spcPct val="100000"/>
              </a:lnSpc>
              <a:spcBef>
                <a:spcPts val="0"/>
              </a:spcBef>
            </a:pPr>
            <a:endParaRPr lang="en-US" b="1" dirty="0"/>
          </a:p>
          <a:p>
            <a:r>
              <a:rPr lang="en-US" b="1" dirty="0" smtClean="0"/>
              <a:t>Texas </a:t>
            </a:r>
            <a:r>
              <a:rPr lang="en-US" b="1" dirty="0"/>
              <a:t>Department of </a:t>
            </a:r>
            <a:r>
              <a:rPr lang="en-US" b="1" dirty="0" smtClean="0"/>
              <a:t>Transportation</a:t>
            </a:r>
          </a:p>
          <a:p>
            <a:pPr>
              <a:lnSpc>
                <a:spcPct val="100000"/>
              </a:lnSpc>
              <a:spcBef>
                <a:spcPts val="0"/>
              </a:spcBef>
            </a:pPr>
            <a:endParaRPr lang="en-US" b="1" dirty="0"/>
          </a:p>
          <a:p>
            <a:pPr>
              <a:lnSpc>
                <a:spcPct val="100000"/>
              </a:lnSpc>
              <a:spcBef>
                <a:spcPts val="0"/>
              </a:spcBef>
            </a:pPr>
            <a:r>
              <a:rPr lang="en-US" b="1" dirty="0" smtClean="0"/>
              <a:t>Pittsburg Zoo &amp; PPG Aquarium</a:t>
            </a:r>
          </a:p>
          <a:p>
            <a:pPr>
              <a:lnSpc>
                <a:spcPct val="100000"/>
              </a:lnSpc>
              <a:spcBef>
                <a:spcPts val="0"/>
              </a:spcBef>
            </a:pPr>
            <a:endParaRPr lang="en-US" b="1" dirty="0"/>
          </a:p>
          <a:p>
            <a:r>
              <a:rPr lang="en-US" b="1" dirty="0" smtClean="0"/>
              <a:t>East </a:t>
            </a:r>
            <a:r>
              <a:rPr lang="en-US" b="1" dirty="0"/>
              <a:t>Wildlife Foundation</a:t>
            </a:r>
          </a:p>
          <a:p>
            <a:endParaRPr lang="en-US" sz="2200" dirty="0"/>
          </a:p>
        </p:txBody>
      </p:sp>
      <p:sp>
        <p:nvSpPr>
          <p:cNvPr id="3" name="Text Placeholder 2"/>
          <p:cNvSpPr>
            <a:spLocks noGrp="1"/>
          </p:cNvSpPr>
          <p:nvPr>
            <p:ph type="body" sz="quarter" idx="14"/>
          </p:nvPr>
        </p:nvSpPr>
        <p:spPr/>
        <p:txBody>
          <a:bodyPr/>
          <a:lstStyle/>
          <a:p>
            <a:r>
              <a:rPr lang="en-US" dirty="0" smtClean="0">
                <a:solidFill>
                  <a:srgbClr val="2E8652"/>
                </a:solidFill>
              </a:rPr>
              <a:t>Project Partners</a:t>
            </a:r>
            <a:endParaRPr lang="en-US" dirty="0">
              <a:solidFill>
                <a:srgbClr val="2E865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004" y="3762065"/>
            <a:ext cx="3233743" cy="2419659"/>
          </a:xfrm>
          <a:prstGeom prst="rect">
            <a:avLst/>
          </a:prstGeom>
          <a:ln w="12700">
            <a:solidFill>
              <a:srgbClr val="333333"/>
            </a:solidFill>
          </a:ln>
        </p:spPr>
      </p:pic>
      <p:sp>
        <p:nvSpPr>
          <p:cNvPr id="11" name="TextBox 10"/>
          <p:cNvSpPr txBox="1"/>
          <p:nvPr/>
        </p:nvSpPr>
        <p:spPr>
          <a:xfrm>
            <a:off x="6667679" y="5966280"/>
            <a:ext cx="1833068" cy="215444"/>
          </a:xfrm>
          <a:prstGeom prst="rect">
            <a:avLst/>
          </a:prstGeom>
          <a:noFill/>
        </p:spPr>
        <p:txBody>
          <a:bodyPr wrap="square" rtlCol="0">
            <a:spAutoFit/>
          </a:bodyPr>
          <a:lstStyle/>
          <a:p>
            <a:r>
              <a:rPr lang="en-US" sz="800" b="1" dirty="0" smtClean="0">
                <a:solidFill>
                  <a:srgbClr val="FFFFFF"/>
                </a:solidFill>
              </a:rPr>
              <a:t>Photo by </a:t>
            </a:r>
            <a:r>
              <a:rPr lang="en-US" sz="800" b="1" dirty="0" err="1" smtClean="0">
                <a:solidFill>
                  <a:srgbClr val="FFFFFF"/>
                </a:solidFill>
              </a:rPr>
              <a:t>Chordata~cmmonswiki</a:t>
            </a:r>
            <a:r>
              <a:rPr lang="en-US" sz="800" b="1" dirty="0" smtClean="0">
                <a:solidFill>
                  <a:srgbClr val="FFFFFF"/>
                </a:solidFill>
              </a:rPr>
              <a:t>.</a:t>
            </a:r>
            <a:endParaRPr lang="en-US" sz="800" b="1" dirty="0">
              <a:solidFill>
                <a:srgbClr val="FFFFFF"/>
              </a:solidFill>
            </a:endParaRPr>
          </a:p>
        </p:txBody>
      </p:sp>
    </p:spTree>
    <p:extLst>
      <p:ext uri="{BB962C8B-B14F-4D97-AF65-F5344CB8AC3E}">
        <p14:creationId xmlns:p14="http://schemas.microsoft.com/office/powerpoint/2010/main" val="226451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5487" r="38997"/>
          <a:stretch/>
        </p:blipFill>
        <p:spPr>
          <a:xfrm>
            <a:off x="4650277" y="158482"/>
            <a:ext cx="4451191" cy="6583567"/>
          </a:xfrm>
          <a:ln w="12700">
            <a:solidFill>
              <a:srgbClr val="080808"/>
            </a:solidFill>
          </a:ln>
        </p:spPr>
      </p:pic>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a:t>Identify areas of potential ocelot </a:t>
            </a:r>
            <a:r>
              <a:rPr lang="en-US" dirty="0" smtClean="0"/>
              <a:t>habitat for conservation purposes</a:t>
            </a:r>
            <a:endParaRPr lang="en-US" dirty="0"/>
          </a:p>
          <a:p>
            <a:pPr marL="342900" indent="-342900">
              <a:buFont typeface="Arial" panose="020B0604020202020204" pitchFamily="34" charset="0"/>
              <a:buChar char="•"/>
            </a:pPr>
            <a:r>
              <a:rPr lang="en-US" dirty="0" smtClean="0"/>
              <a:t>Study impact of urban and agricultural growth on ocelot habitat</a:t>
            </a:r>
          </a:p>
          <a:p>
            <a:pPr marL="342900" indent="-342900">
              <a:buFont typeface="Arial" panose="020B0604020202020204" pitchFamily="34" charset="0"/>
              <a:buChar char="•"/>
            </a:pPr>
            <a:r>
              <a:rPr lang="en-US" dirty="0" smtClean="0"/>
              <a:t>Study impact of road development on ocelot populations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0"/>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4667693" y="6487987"/>
            <a:ext cx="1993392" cy="274320"/>
          </a:xfrm>
        </p:spPr>
        <p:txBody>
          <a:bodyPr/>
          <a:lstStyle/>
          <a:p>
            <a:r>
              <a:rPr lang="en-US" dirty="0">
                <a:solidFill>
                  <a:srgbClr val="FFFFFF"/>
                </a:solidFill>
              </a:rPr>
              <a:t>Source</a:t>
            </a:r>
            <a:r>
              <a:rPr lang="en-US" b="1" dirty="0" smtClean="0">
                <a:solidFill>
                  <a:schemeClr val="bg2">
                    <a:lumMod val="95000"/>
                  </a:schemeClr>
                </a:solidFill>
              </a:rPr>
              <a:t>: </a:t>
            </a:r>
            <a:r>
              <a:rPr lang="en-US" dirty="0" smtClean="0">
                <a:solidFill>
                  <a:schemeClr val="bg2">
                    <a:lumMod val="95000"/>
                  </a:schemeClr>
                </a:solidFill>
              </a:rPr>
              <a:t>USFWS</a:t>
            </a:r>
            <a:endParaRPr lang="en-US" dirty="0">
              <a:solidFill>
                <a:schemeClr val="bg2">
                  <a:lumMod val="95000"/>
                </a:schemeClr>
              </a:solidFill>
            </a:endParaRPr>
          </a:p>
        </p:txBody>
      </p:sp>
    </p:spTree>
    <p:extLst>
      <p:ext uri="{BB962C8B-B14F-4D97-AF65-F5344CB8AC3E}">
        <p14:creationId xmlns:p14="http://schemas.microsoft.com/office/powerpoint/2010/main" val="305872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409756"/>
            <a:ext cx="3950208" cy="704088"/>
          </a:xfrm>
        </p:spPr>
        <p:txBody>
          <a:bodyPr>
            <a:normAutofit fontScale="92500" lnSpcReduction="10000"/>
          </a:bodyPr>
          <a:lstStyle/>
          <a:p>
            <a:pPr algn="ctr"/>
            <a:r>
              <a:rPr lang="en-US" dirty="0" smtClean="0"/>
              <a:t>Thematic Mapper</a:t>
            </a:r>
          </a:p>
          <a:p>
            <a:pPr algn="ctr"/>
            <a:r>
              <a:rPr lang="en-US" dirty="0" smtClean="0"/>
              <a:t>Land Cover Classification</a:t>
            </a:r>
            <a:endParaRPr lang="en-US" dirty="0"/>
          </a:p>
        </p:txBody>
      </p:sp>
      <p:sp>
        <p:nvSpPr>
          <p:cNvPr id="3" name="Text Placeholder 2"/>
          <p:cNvSpPr>
            <a:spLocks noGrp="1"/>
          </p:cNvSpPr>
          <p:nvPr>
            <p:ph type="body" sz="quarter" idx="14"/>
          </p:nvPr>
        </p:nvSpPr>
        <p:spPr>
          <a:xfrm>
            <a:off x="320040" y="394892"/>
            <a:ext cx="8503920" cy="923544"/>
          </a:xfrm>
        </p:spPr>
        <p:txBody>
          <a:bodyPr/>
          <a:lstStyle/>
          <a:p>
            <a:r>
              <a:rPr lang="en-US" sz="4400" dirty="0">
                <a:solidFill>
                  <a:schemeClr val="accent1"/>
                </a:solidFill>
              </a:rPr>
              <a:t>NASA</a:t>
            </a:r>
            <a:r>
              <a:rPr lang="en-US" dirty="0" smtClean="0"/>
              <a:t> </a:t>
            </a:r>
            <a:r>
              <a:rPr lang="en-US" sz="4400" dirty="0">
                <a:solidFill>
                  <a:schemeClr val="accent1"/>
                </a:solidFill>
              </a:rPr>
              <a:t>Satellites &amp; Sensors</a:t>
            </a:r>
          </a:p>
        </p:txBody>
      </p:sp>
      <p:sp>
        <p:nvSpPr>
          <p:cNvPr id="4" name="Text Placeholder 3"/>
          <p:cNvSpPr>
            <a:spLocks noGrp="1"/>
          </p:cNvSpPr>
          <p:nvPr>
            <p:ph type="body" sz="quarter" idx="15"/>
          </p:nvPr>
        </p:nvSpPr>
        <p:spPr>
          <a:xfrm>
            <a:off x="594360" y="1815908"/>
            <a:ext cx="3566160" cy="768096"/>
          </a:xfrm>
        </p:spPr>
        <p:txBody>
          <a:bodyPr/>
          <a:lstStyle/>
          <a:p>
            <a:r>
              <a:rPr lang="en-US" dirty="0" smtClean="0"/>
              <a:t>Landsat 8</a:t>
            </a:r>
            <a:endParaRPr lang="en-US" dirty="0"/>
          </a:p>
        </p:txBody>
      </p:sp>
      <p:sp>
        <p:nvSpPr>
          <p:cNvPr id="5" name="Text Placeholder 4"/>
          <p:cNvSpPr>
            <a:spLocks noGrp="1"/>
          </p:cNvSpPr>
          <p:nvPr>
            <p:ph type="body" sz="quarter" idx="16"/>
          </p:nvPr>
        </p:nvSpPr>
        <p:spPr>
          <a:xfrm>
            <a:off x="4572000" y="1803716"/>
            <a:ext cx="3950208" cy="704088"/>
          </a:xfrm>
        </p:spPr>
        <p:txBody>
          <a:bodyPr>
            <a:normAutofit fontScale="92500" lnSpcReduction="10000"/>
          </a:bodyPr>
          <a:lstStyle/>
          <a:p>
            <a:pPr algn="ctr"/>
            <a:r>
              <a:rPr lang="en-US" dirty="0" smtClean="0"/>
              <a:t>Operational Land Imager</a:t>
            </a:r>
          </a:p>
          <a:p>
            <a:pPr algn="ctr"/>
            <a:r>
              <a:rPr lang="en-US" dirty="0" smtClean="0"/>
              <a:t>Land Cover Classification</a:t>
            </a:r>
            <a:endParaRPr lang="en-US" dirty="0"/>
          </a:p>
        </p:txBody>
      </p:sp>
      <p:sp>
        <p:nvSpPr>
          <p:cNvPr id="6" name="Text Placeholder 5"/>
          <p:cNvSpPr>
            <a:spLocks noGrp="1"/>
          </p:cNvSpPr>
          <p:nvPr>
            <p:ph type="body" sz="quarter" idx="17"/>
          </p:nvPr>
        </p:nvSpPr>
        <p:spPr>
          <a:xfrm>
            <a:off x="594360" y="4421948"/>
            <a:ext cx="3566160" cy="768096"/>
          </a:xfrm>
        </p:spPr>
        <p:txBody>
          <a:bodyPr/>
          <a:lstStyle/>
          <a:p>
            <a:r>
              <a:rPr lang="en-US" dirty="0" smtClean="0"/>
              <a:t>Landsat 5</a:t>
            </a:r>
            <a:endParaRPr lang="en-US" dirty="0"/>
          </a:p>
        </p:txBody>
      </p:sp>
      <p:sp>
        <p:nvSpPr>
          <p:cNvPr id="7" name="Text Placeholder 6"/>
          <p:cNvSpPr>
            <a:spLocks noGrp="1"/>
          </p:cNvSpPr>
          <p:nvPr>
            <p:ph type="body" sz="quarter" idx="18"/>
          </p:nvPr>
        </p:nvSpPr>
        <p:spPr>
          <a:xfrm>
            <a:off x="594360" y="3118928"/>
            <a:ext cx="3566160" cy="768096"/>
          </a:xfrm>
        </p:spPr>
        <p:txBody>
          <a:bodyPr/>
          <a:lstStyle/>
          <a:p>
            <a:r>
              <a:rPr lang="en-US" dirty="0" smtClean="0"/>
              <a:t>Landsat 7</a:t>
            </a:r>
            <a:endParaRPr lang="en-US" dirty="0"/>
          </a:p>
        </p:txBody>
      </p:sp>
      <p:sp>
        <p:nvSpPr>
          <p:cNvPr id="8" name="Text Placeholder 7"/>
          <p:cNvSpPr>
            <a:spLocks noGrp="1"/>
          </p:cNvSpPr>
          <p:nvPr>
            <p:ph type="body" sz="quarter" idx="19"/>
          </p:nvPr>
        </p:nvSpPr>
        <p:spPr>
          <a:xfrm>
            <a:off x="4572000" y="3106736"/>
            <a:ext cx="4072270" cy="704088"/>
          </a:xfrm>
        </p:spPr>
        <p:txBody>
          <a:bodyPr>
            <a:noAutofit/>
          </a:bodyPr>
          <a:lstStyle/>
          <a:p>
            <a:pPr algn="ctr"/>
            <a:r>
              <a:rPr lang="en-US" sz="1900" dirty="0" smtClean="0"/>
              <a:t>Enhanced Thematic Mapper Plus</a:t>
            </a:r>
          </a:p>
          <a:p>
            <a:pPr algn="ctr"/>
            <a:r>
              <a:rPr lang="en-US" sz="1900" dirty="0" smtClean="0"/>
              <a:t>Land Cover Classification</a:t>
            </a:r>
          </a:p>
        </p:txBody>
      </p:sp>
      <p:sp>
        <p:nvSpPr>
          <p:cNvPr id="9" name="Text Placeholder 8"/>
          <p:cNvSpPr>
            <a:spLocks noGrp="1"/>
          </p:cNvSpPr>
          <p:nvPr>
            <p:ph type="body" sz="quarter" idx="20"/>
          </p:nvPr>
        </p:nvSpPr>
        <p:spPr>
          <a:xfrm>
            <a:off x="593011" y="5723011"/>
            <a:ext cx="3566160" cy="768096"/>
          </a:xfrm>
        </p:spPr>
        <p:txBody>
          <a:bodyPr/>
          <a:lstStyle/>
          <a:p>
            <a:r>
              <a:rPr lang="en-US" dirty="0" smtClean="0"/>
              <a:t>Terra</a:t>
            </a:r>
            <a:endParaRPr lang="en-US" dirty="0"/>
          </a:p>
        </p:txBody>
      </p:sp>
      <p:sp>
        <p:nvSpPr>
          <p:cNvPr id="10" name="Text Placeholder 9"/>
          <p:cNvSpPr>
            <a:spLocks noGrp="1"/>
          </p:cNvSpPr>
          <p:nvPr>
            <p:ph type="body" sz="quarter" idx="21"/>
          </p:nvPr>
        </p:nvSpPr>
        <p:spPr>
          <a:xfrm>
            <a:off x="4572000" y="5703132"/>
            <a:ext cx="3950208" cy="704088"/>
          </a:xfrm>
        </p:spPr>
        <p:txBody>
          <a:bodyPr>
            <a:normAutofit fontScale="92500" lnSpcReduction="10000"/>
          </a:bodyPr>
          <a:lstStyle/>
          <a:p>
            <a:pPr algn="ctr"/>
            <a:r>
              <a:rPr lang="en-US" dirty="0" smtClean="0"/>
              <a:t>MODIS &amp; GDEM</a:t>
            </a:r>
          </a:p>
          <a:p>
            <a:pPr algn="ctr"/>
            <a:r>
              <a:rPr lang="en-US" dirty="0" smtClean="0"/>
              <a:t>NDVI &amp; Stream Network</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96" y="3613025"/>
            <a:ext cx="1088715" cy="105182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1" y="2648449"/>
            <a:ext cx="1680606" cy="68344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65" y="1413764"/>
            <a:ext cx="1171179" cy="95720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225" y="5203177"/>
            <a:ext cx="1176658" cy="885762"/>
          </a:xfrm>
          <a:prstGeom prst="rect">
            <a:avLst/>
          </a:prstGeom>
        </p:spPr>
      </p:pic>
    </p:spTree>
    <p:extLst>
      <p:ext uri="{BB962C8B-B14F-4D97-AF65-F5344CB8AC3E}">
        <p14:creationId xmlns:p14="http://schemas.microsoft.com/office/powerpoint/2010/main" val="291009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749808" y="374803"/>
            <a:ext cx="7653528" cy="1289304"/>
          </a:xfrm>
        </p:spPr>
        <p:txBody>
          <a:bodyPr/>
          <a:lstStyle/>
          <a:p>
            <a:r>
              <a:rPr lang="en-US" sz="5400" dirty="0" smtClean="0"/>
              <a:t>Methodology</a:t>
            </a:r>
            <a:endParaRPr lang="en-US" sz="5400" dirty="0"/>
          </a:p>
        </p:txBody>
      </p:sp>
      <p:graphicFrame>
        <p:nvGraphicFramePr>
          <p:cNvPr id="13" name="Diagram 12"/>
          <p:cNvGraphicFramePr/>
          <p:nvPr>
            <p:extLst>
              <p:ext uri="{D42A27DB-BD31-4B8C-83A1-F6EECF244321}">
                <p14:modId xmlns:p14="http://schemas.microsoft.com/office/powerpoint/2010/main" val="186486509"/>
              </p:ext>
            </p:extLst>
          </p:nvPr>
        </p:nvGraphicFramePr>
        <p:xfrm>
          <a:off x="400556" y="566443"/>
          <a:ext cx="8342888" cy="5980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677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2753</TotalTime>
  <Words>1157</Words>
  <Application>Microsoft Office PowerPoint</Application>
  <PresentationFormat>On-screen Show (4:3)</PresentationFormat>
  <Paragraphs>149</Paragraphs>
  <Slides>17</Slides>
  <Notes>11</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Daryl-Ann Winstead</cp:lastModifiedBy>
  <cp:revision>141</cp:revision>
  <dcterms:created xsi:type="dcterms:W3CDTF">2015-05-18T13:26:09Z</dcterms:created>
  <dcterms:modified xsi:type="dcterms:W3CDTF">2015-07-02T19:26:50Z</dcterms:modified>
</cp:coreProperties>
</file>