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59"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25" clrIdx="0">
    <p:extLst>
      <p:ext uri="{19B8F6BF-5375-455C-9EA6-DF929625EA0E}">
        <p15:presenceInfo xmlns:p15="http://schemas.microsoft.com/office/powerpoint/2012/main" userId="S-1-5-21-330711430-3775241029-4075259233-879551" providerId="AD"/>
      </p:ext>
    </p:extLst>
  </p:cmAuthor>
  <p:cmAuthor id="2" name="Hunter, Shanise Y. (LARC-E3)[SSAI DEVELOP]" initials="HSY(ED" lastIdx="4" clrIdx="1">
    <p:extLst>
      <p:ext uri="{19B8F6BF-5375-455C-9EA6-DF929625EA0E}">
        <p15:presenceInfo xmlns:p15="http://schemas.microsoft.com/office/powerpoint/2012/main" userId="S::syhunter@ndc.nasa.gov::4313d2d7-74c6-49cc-8409-3769577baa24" providerId="AD"/>
      </p:ext>
    </p:extLst>
  </p:cmAuthor>
  <p:cmAuthor id="3" name="Lyndsay Zemanek" initials="LZ" lastIdx="1" clrIdx="2">
    <p:extLst>
      <p:ext uri="{19B8F6BF-5375-455C-9EA6-DF929625EA0E}">
        <p15:presenceInfo xmlns:p15="http://schemas.microsoft.com/office/powerpoint/2012/main" userId="S::lyndsay.zemanek@ssaihq.com::456db80d-3772-4f8d-a947-4f900c626eb8" providerId="AD"/>
      </p:ext>
    </p:extLst>
  </p:cmAuthor>
  <p:cmAuthor id="4" name="Lily Oliver" initials="LO" lastIdx="11" clrIdx="3">
    <p:extLst>
      <p:ext uri="{19B8F6BF-5375-455C-9EA6-DF929625EA0E}">
        <p15:presenceInfo xmlns:p15="http://schemas.microsoft.com/office/powerpoint/2012/main" userId="S::lily.oliver@ssaihq.com::3f38da48-697a-41e0-9fe5-52fbca5af3b8" providerId="AD"/>
      </p:ext>
    </p:extLst>
  </p:cmAuthor>
  <p:cmAuthor id="5" name="Michael Hitchner" initials="MH" lastIdx="1" clrIdx="4">
    <p:extLst>
      <p:ext uri="{19B8F6BF-5375-455C-9EA6-DF929625EA0E}">
        <p15:presenceInfo xmlns:p15="http://schemas.microsoft.com/office/powerpoint/2012/main" userId="S::michael.hitchner@ssaihq.com::2df07811-33bf-4be5-b3cf-58e2a78e36a8" providerId="AD"/>
      </p:ext>
    </p:extLst>
  </p:cmAuthor>
  <p:cmAuthor id="6" name="Sofia Fall" initials="SF" lastIdx="2" clrIdx="5">
    <p:extLst>
      <p:ext uri="{19B8F6BF-5375-455C-9EA6-DF929625EA0E}">
        <p15:presenceInfo xmlns:p15="http://schemas.microsoft.com/office/powerpoint/2012/main" userId="S::sofia.fall@ssaihq.com::f7a7faba-9e08-4ea5-901a-18aad12afa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580"/>
    <a:srgbClr val="006342"/>
    <a:srgbClr val="55AEB2"/>
    <a:srgbClr val="56ADB2"/>
    <a:srgbClr val="D0652A"/>
    <a:srgbClr val="9B3D3B"/>
    <a:srgbClr val="751811"/>
    <a:srgbClr val="964135"/>
    <a:srgbClr val="7DB761"/>
    <a:srgbClr val="9299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77" autoAdjust="0"/>
  </p:normalViewPr>
  <p:slideViewPr>
    <p:cSldViewPr snapToGrid="0">
      <p:cViewPr>
        <p:scale>
          <a:sx n="48" d="100"/>
          <a:sy n="48" d="100"/>
        </p:scale>
        <p:origin x="57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commentAuthors" Target="commen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F8CB1-9E3E-428F-AF6E-CBB5E0AFE661}" type="datetimeFigureOut">
              <a:t>9/9/2022</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E3AF9E-A159-435A-AE67-F14BED2C706C}" type="slidenum">
              <a:t>‹#›</a:t>
            </a:fld>
            <a:endParaRPr lang="en-US"/>
          </a:p>
        </p:txBody>
      </p:sp>
    </p:spTree>
    <p:extLst>
      <p:ext uri="{BB962C8B-B14F-4D97-AF65-F5344CB8AC3E}">
        <p14:creationId xmlns:p14="http://schemas.microsoft.com/office/powerpoint/2010/main" val="3877075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Imagery Credits:</a:t>
            </a:r>
            <a:endParaRPr lang="en-US" dirty="0">
              <a:cs typeface="Calibri"/>
            </a:endParaRPr>
          </a:p>
          <a:p>
            <a:r>
              <a:rPr lang="en-US" u="none" dirty="0">
                <a:solidFill>
                  <a:schemeClr val="tx1">
                    <a:lumMod val="75000"/>
                    <a:lumOff val="25000"/>
                  </a:schemeClr>
                </a:solidFill>
                <a:latin typeface="+mn-lt"/>
                <a:cs typeface="Calibri"/>
              </a:rPr>
              <a:t>Drone images: Michael Hitchner/DEVELOP team</a:t>
            </a:r>
          </a:p>
          <a:p>
            <a:r>
              <a:rPr lang="en-US" dirty="0">
                <a:solidFill>
                  <a:schemeClr val="tx1">
                    <a:lumMod val="75000"/>
                    <a:lumOff val="25000"/>
                  </a:schemeClr>
                </a:solidFill>
                <a:cs typeface="Calibri"/>
              </a:rPr>
              <a:t>Satellite illustrations</a:t>
            </a:r>
            <a:r>
              <a:rPr lang="en-US" u="none" dirty="0">
                <a:solidFill>
                  <a:schemeClr val="tx1">
                    <a:lumMod val="75000"/>
                    <a:lumOff val="25000"/>
                  </a:schemeClr>
                </a:solidFill>
                <a:latin typeface="+mn-lt"/>
                <a:cs typeface="Calibri"/>
              </a:rPr>
              <a:t>:</a:t>
            </a:r>
            <a:r>
              <a:rPr lang="en-US" dirty="0">
                <a:solidFill>
                  <a:schemeClr val="tx1">
                    <a:lumMod val="75000"/>
                    <a:lumOff val="25000"/>
                  </a:schemeClr>
                </a:solidFill>
                <a:cs typeface="Calibri"/>
              </a:rPr>
              <a:t> ESA, </a:t>
            </a:r>
            <a:r>
              <a:rPr lang="en-US" dirty="0">
                <a:solidFill>
                  <a:schemeClr val="tx1">
                    <a:lumMod val="75000"/>
                    <a:lumOff val="25000"/>
                  </a:schemeClr>
                </a:solidFill>
              </a:rPr>
              <a:t>NASA</a:t>
            </a:r>
            <a:r>
              <a:rPr lang="en-US" u="none" dirty="0">
                <a:solidFill>
                  <a:schemeClr val="tx1">
                    <a:lumMod val="75000"/>
                    <a:lumOff val="25000"/>
                  </a:schemeClr>
                </a:solidFill>
                <a:latin typeface="+mn-lt"/>
              </a:rPr>
              <a:t>/Goddard Space Flight Center Conceptual Image Lab</a:t>
            </a:r>
            <a:endParaRPr lang="en-US" u="none" dirty="0">
              <a:solidFill>
                <a:schemeClr val="tx1">
                  <a:lumMod val="75000"/>
                  <a:lumOff val="25000"/>
                </a:schemeClr>
              </a:solidFill>
              <a:latin typeface="+mn-lt"/>
              <a:cs typeface="Calibri"/>
            </a:endParaRPr>
          </a:p>
          <a:p>
            <a:r>
              <a:rPr lang="en-US" u="none" dirty="0">
                <a:solidFill>
                  <a:schemeClr val="tx1">
                    <a:lumMod val="75000"/>
                    <a:lumOff val="25000"/>
                  </a:schemeClr>
                </a:solidFill>
                <a:latin typeface="+mn-lt"/>
                <a:cs typeface="Calibri"/>
              </a:rPr>
              <a:t>"Why Map Kelp" icons: Microsoft PowerPoint</a:t>
            </a:r>
          </a:p>
          <a:p>
            <a:r>
              <a:rPr lang="en-US" u="none" dirty="0">
                <a:solidFill>
                  <a:schemeClr val="tx1">
                    <a:lumMod val="75000"/>
                    <a:lumOff val="25000"/>
                  </a:schemeClr>
                </a:solidFill>
                <a:latin typeface="+mn-lt"/>
                <a:cs typeface="Calibri"/>
              </a:rPr>
              <a:t>Kelp art: Lily Oliver/DEVELOP team</a:t>
            </a:r>
          </a:p>
          <a:p>
            <a:r>
              <a:rPr lang="en-US" u="none" dirty="0" err="1">
                <a:solidFill>
                  <a:schemeClr val="tx1">
                    <a:lumMod val="75000"/>
                    <a:lumOff val="25000"/>
                  </a:schemeClr>
                </a:solidFill>
                <a:latin typeface="+mn-lt"/>
                <a:cs typeface="Calibri"/>
              </a:rPr>
              <a:t>Basemap</a:t>
            </a:r>
            <a:r>
              <a:rPr lang="en-US" u="none" dirty="0">
                <a:solidFill>
                  <a:schemeClr val="tx1">
                    <a:lumMod val="75000"/>
                    <a:lumOff val="25000"/>
                  </a:schemeClr>
                </a:solidFill>
                <a:latin typeface="+mn-lt"/>
                <a:cs typeface="Calibri"/>
              </a:rPr>
              <a:t> of Study Area Map: </a:t>
            </a:r>
            <a:r>
              <a:rPr lang="en-US" b="0" i="0" u="none" dirty="0">
                <a:solidFill>
                  <a:schemeClr val="tx1">
                    <a:lumMod val="75000"/>
                    <a:lumOff val="25000"/>
                  </a:schemeClr>
                </a:solidFill>
                <a:effectLst/>
                <a:latin typeface="+mn-lt"/>
              </a:rPr>
              <a:t>Finlayson D.P. (2005) Combined bathymetry and topography of the Puget Lowland, Washington State. University of Washington, (</a:t>
            </a:r>
            <a:r>
              <a:rPr lang="en-US" b="0" i="0" u="none" strike="noStrike" dirty="0">
                <a:solidFill>
                  <a:schemeClr val="tx1">
                    <a:lumMod val="75000"/>
                    <a:lumOff val="25000"/>
                  </a:schemeClr>
                </a:solidFill>
                <a:effectLst/>
                <a:latin typeface="+mn-lt"/>
              </a:rPr>
              <a:t>http://www.ocean.washington.edu/data/pugetsound/)</a:t>
            </a:r>
            <a:endParaRPr lang="en-US" u="none" dirty="0">
              <a:solidFill>
                <a:schemeClr val="tx1">
                  <a:lumMod val="75000"/>
                  <a:lumOff val="25000"/>
                </a:schemeClr>
              </a:solidFill>
              <a:latin typeface="+mn-lt"/>
              <a:cs typeface="Calibri"/>
            </a:endParaRPr>
          </a:p>
        </p:txBody>
      </p:sp>
      <p:sp>
        <p:nvSpPr>
          <p:cNvPr id="4" name="Slide Number Placeholder 3"/>
          <p:cNvSpPr>
            <a:spLocks noGrp="1"/>
          </p:cNvSpPr>
          <p:nvPr>
            <p:ph type="sldNum" sz="quarter" idx="5"/>
          </p:nvPr>
        </p:nvSpPr>
        <p:spPr/>
        <p:txBody>
          <a:bodyPr/>
          <a:lstStyle/>
          <a:p>
            <a:fld id="{67E3AF9E-A159-435A-AE67-F14BED2C706C}" type="slidenum">
              <a:t>1</a:t>
            </a:fld>
            <a:endParaRPr lang="en-US"/>
          </a:p>
        </p:txBody>
      </p:sp>
    </p:spTree>
    <p:extLst>
      <p:ext uri="{BB962C8B-B14F-4D97-AF65-F5344CB8AC3E}">
        <p14:creationId xmlns:p14="http://schemas.microsoft.com/office/powerpoint/2010/main" val="35264192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 Agriculture &amp; Food Securit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56A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5696227"/>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56ADB2"/>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a:t>Project Subtitle</a:t>
            </a:r>
          </a:p>
        </p:txBody>
      </p:sp>
      <p:sp>
        <p:nvSpPr>
          <p:cNvPr id="12" name="Text Placeholder 11"/>
          <p:cNvSpPr txBox="1">
            <a:spLocks/>
          </p:cNvSpPr>
          <p:nvPr userDrawn="1"/>
        </p:nvSpPr>
        <p:spPr>
          <a:xfrm>
            <a:off x="1032388" y="34747200"/>
            <a:ext cx="5609044" cy="862258"/>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a:solidFill>
                  <a:schemeClr val="bg1"/>
                </a:solidFill>
              </a:rPr>
              <a:t>Summer</a:t>
            </a:r>
            <a:r>
              <a:rPr lang="en-US">
                <a:solidFill>
                  <a:schemeClr val="bg1"/>
                </a:solidFill>
              </a:rPr>
              <a:t> 2022|</a:t>
            </a:r>
          </a:p>
        </p:txBody>
      </p:sp>
      <p:pic>
        <p:nvPicPr>
          <p:cNvPr id="4" name="Picture 3"/>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56A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icon&#10;&#10;Description automatically generated">
            <a:extLst>
              <a:ext uri="{FF2B5EF4-FFF2-40B4-BE49-F238E27FC236}">
                <a16:creationId xmlns:a16="http://schemas.microsoft.com/office/drawing/2014/main" id="{DED4C6EB-D99A-4CD5-8D8F-DCA1C27AFB3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4503" y="864365"/>
            <a:ext cx="2468880" cy="2468880"/>
          </a:xfrm>
          <a:prstGeom prst="rect">
            <a:avLst/>
          </a:prstGeom>
        </p:spPr>
      </p:pic>
    </p:spTree>
    <p:extLst>
      <p:ext uri="{BB962C8B-B14F-4D97-AF65-F5344CB8AC3E}">
        <p14:creationId xmlns:p14="http://schemas.microsoft.com/office/powerpoint/2010/main" val="802720434"/>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696" userDrawn="1">
          <p15:clr>
            <a:srgbClr val="FBAE40"/>
          </p15:clr>
        </p15:guide>
        <p15:guide id="9" orient="horz" pos="21480" userDrawn="1">
          <p15:clr>
            <a:srgbClr val="FBAE40"/>
          </p15:clr>
        </p15:guide>
        <p15:guide id="10" pos="15360">
          <p15:clr>
            <a:srgbClr val="FBAE40"/>
          </p15:clr>
        </p15:guide>
        <p15:guide id="11" orient="horz" pos="2928">
          <p15:clr>
            <a:srgbClr val="FBAE40"/>
          </p15:clr>
        </p15:guide>
        <p15:guide id="14" orient="horz" pos="1920">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9/9/2022</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7.jpeg"/><Relationship Id="rId3" Type="http://schemas.openxmlformats.org/officeDocument/2006/relationships/image" Target="../media/image4.jpe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jpeg"/><Relationship Id="rId2" Type="http://schemas.openxmlformats.org/officeDocument/2006/relationships/notesSlide" Target="../notesSlides/notesSlide1.xml"/><Relationship Id="rId16" Type="http://schemas.openxmlformats.org/officeDocument/2006/relationships/image" Target="../media/image17.sv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5.jpe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svg"/><Relationship Id="rId19" Type="http://schemas.openxmlformats.org/officeDocument/2006/relationships/image" Target="../media/image20.jpe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png"/><Relationship Id="rId27"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16"/>
          <p:cNvSpPr txBox="1">
            <a:spLocks/>
          </p:cNvSpPr>
          <p:nvPr/>
        </p:nvSpPr>
        <p:spPr>
          <a:xfrm>
            <a:off x="15159899" y="25709504"/>
            <a:ext cx="10152135" cy="526078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pPr>
            <a:r>
              <a:rPr lang="en-US" sz="2550" b="1" dirty="0">
                <a:solidFill>
                  <a:schemeClr val="tx1">
                    <a:lumMod val="75000"/>
                    <a:lumOff val="25000"/>
                  </a:schemeClr>
                </a:solidFill>
                <a:latin typeface="Century Gothic"/>
              </a:rPr>
              <a:t>Kathleen Hurley</a:t>
            </a:r>
            <a:r>
              <a:rPr lang="en-US" sz="2550" dirty="0">
                <a:solidFill>
                  <a:schemeClr val="tx1">
                    <a:lumMod val="75000"/>
                    <a:lumOff val="25000"/>
                  </a:schemeClr>
                </a:solidFill>
                <a:latin typeface="Century Gothic"/>
              </a:rPr>
              <a:t> </a:t>
            </a:r>
            <a:r>
              <a:rPr lang="en-US" sz="2550" b="1" dirty="0">
                <a:solidFill>
                  <a:schemeClr val="tx1">
                    <a:lumMod val="75000"/>
                    <a:lumOff val="25000"/>
                  </a:schemeClr>
                </a:solidFill>
                <a:latin typeface="Century Gothic"/>
              </a:rPr>
              <a:t>–</a:t>
            </a:r>
            <a:r>
              <a:rPr lang="en-US" sz="2550" dirty="0">
                <a:solidFill>
                  <a:schemeClr val="tx1">
                    <a:lumMod val="75000"/>
                    <a:lumOff val="25000"/>
                  </a:schemeClr>
                </a:solidFill>
                <a:latin typeface="Century Gothic"/>
              </a:rPr>
              <a:t> Port of Seattle</a:t>
            </a:r>
            <a:endParaRPr lang="en-US"/>
          </a:p>
          <a:p>
            <a:pPr>
              <a:lnSpc>
                <a:spcPct val="100000"/>
              </a:lnSpc>
            </a:pPr>
            <a:r>
              <a:rPr lang="en-US" sz="2550" b="1" dirty="0">
                <a:solidFill>
                  <a:schemeClr val="tx1">
                    <a:lumMod val="75000"/>
                    <a:lumOff val="25000"/>
                  </a:schemeClr>
                </a:solidFill>
                <a:latin typeface="Century Gothic"/>
              </a:rPr>
              <a:t>Jon Sloan – </a:t>
            </a:r>
            <a:r>
              <a:rPr lang="en-US" sz="2550" dirty="0">
                <a:solidFill>
                  <a:schemeClr val="tx1">
                    <a:lumMod val="75000"/>
                    <a:lumOff val="25000"/>
                  </a:schemeClr>
                </a:solidFill>
                <a:latin typeface="Century Gothic"/>
              </a:rPr>
              <a:t>Port of Seattle</a:t>
            </a:r>
          </a:p>
          <a:p>
            <a:pPr>
              <a:lnSpc>
                <a:spcPct val="100000"/>
              </a:lnSpc>
            </a:pPr>
            <a:r>
              <a:rPr lang="en-US" sz="2550" b="1" dirty="0">
                <a:solidFill>
                  <a:schemeClr val="tx1">
                    <a:lumMod val="75000"/>
                    <a:lumOff val="25000"/>
                  </a:schemeClr>
                </a:solidFill>
                <a:latin typeface="Century Gothic"/>
              </a:rPr>
              <a:t>Cinde Donoghue – </a:t>
            </a:r>
            <a:r>
              <a:rPr lang="en-US" sz="2550" dirty="0">
                <a:solidFill>
                  <a:schemeClr val="tx1">
                    <a:lumMod val="75000"/>
                    <a:lumOff val="25000"/>
                  </a:schemeClr>
                </a:solidFill>
                <a:latin typeface="Century Gothic"/>
              </a:rPr>
              <a:t>WA Department of Natural Resources</a:t>
            </a:r>
          </a:p>
          <a:p>
            <a:pPr>
              <a:lnSpc>
                <a:spcPct val="100000"/>
              </a:lnSpc>
            </a:pPr>
            <a:r>
              <a:rPr lang="en-US" sz="2550" b="1" dirty="0">
                <a:solidFill>
                  <a:schemeClr val="tx1">
                    <a:lumMod val="75000"/>
                    <a:lumOff val="25000"/>
                  </a:schemeClr>
                </a:solidFill>
                <a:latin typeface="Century Gothic"/>
              </a:rPr>
              <a:t>Nicholas Young – </a:t>
            </a:r>
            <a:r>
              <a:rPr lang="en-US" sz="2550" dirty="0">
                <a:solidFill>
                  <a:schemeClr val="tx1">
                    <a:lumMod val="75000"/>
                    <a:lumOff val="25000"/>
                  </a:schemeClr>
                </a:solidFill>
                <a:latin typeface="Century Gothic"/>
              </a:rPr>
              <a:t>Colorado State University</a:t>
            </a:r>
          </a:p>
          <a:p>
            <a:pPr>
              <a:lnSpc>
                <a:spcPct val="100000"/>
              </a:lnSpc>
            </a:pPr>
            <a:r>
              <a:rPr lang="en-US" sz="2550" b="1" dirty="0">
                <a:solidFill>
                  <a:schemeClr val="tx1">
                    <a:lumMod val="75000"/>
                    <a:lumOff val="25000"/>
                  </a:schemeClr>
                </a:solidFill>
                <a:latin typeface="Century Gothic"/>
              </a:rPr>
              <a:t>Peder Engelstad – </a:t>
            </a:r>
            <a:r>
              <a:rPr lang="en-US" sz="2550" dirty="0">
                <a:solidFill>
                  <a:schemeClr val="tx1">
                    <a:lumMod val="75000"/>
                    <a:lumOff val="25000"/>
                  </a:schemeClr>
                </a:solidFill>
                <a:latin typeface="Century Gothic"/>
              </a:rPr>
              <a:t>Colorado State University</a:t>
            </a:r>
          </a:p>
          <a:p>
            <a:pPr>
              <a:lnSpc>
                <a:spcPct val="100000"/>
              </a:lnSpc>
            </a:pPr>
            <a:r>
              <a:rPr lang="en-US" sz="2550" b="1" dirty="0">
                <a:solidFill>
                  <a:schemeClr val="tx1">
                    <a:lumMod val="75000"/>
                    <a:lumOff val="25000"/>
                  </a:schemeClr>
                </a:solidFill>
                <a:latin typeface="Century Gothic"/>
              </a:rPr>
              <a:t>Dr. Paul Evangelista – </a:t>
            </a:r>
            <a:r>
              <a:rPr lang="en-US" sz="2550" dirty="0">
                <a:solidFill>
                  <a:schemeClr val="tx1">
                    <a:lumMod val="75000"/>
                    <a:lumOff val="25000"/>
                  </a:schemeClr>
                </a:solidFill>
                <a:latin typeface="Century Gothic"/>
              </a:rPr>
              <a:t>Colorado State University</a:t>
            </a:r>
          </a:p>
          <a:p>
            <a:pPr>
              <a:lnSpc>
                <a:spcPct val="100000"/>
              </a:lnSpc>
            </a:pPr>
            <a:r>
              <a:rPr lang="en-US" sz="2550" b="1" dirty="0">
                <a:solidFill>
                  <a:schemeClr val="tx1">
                    <a:lumMod val="75000"/>
                    <a:lumOff val="25000"/>
                  </a:schemeClr>
                </a:solidFill>
                <a:latin typeface="Century Gothic"/>
              </a:rPr>
              <a:t>Dr. Anthony Vorster – </a:t>
            </a:r>
            <a:r>
              <a:rPr lang="en-US" sz="2550" dirty="0">
                <a:solidFill>
                  <a:schemeClr val="tx1">
                    <a:lumMod val="75000"/>
                    <a:lumOff val="25000"/>
                  </a:schemeClr>
                </a:solidFill>
                <a:latin typeface="Century Gothic"/>
              </a:rPr>
              <a:t>Colorado State University</a:t>
            </a:r>
          </a:p>
          <a:p>
            <a:pPr>
              <a:lnSpc>
                <a:spcPct val="100000"/>
              </a:lnSpc>
            </a:pPr>
            <a:r>
              <a:rPr lang="en-US" sz="2550" b="1" dirty="0">
                <a:solidFill>
                  <a:schemeClr val="tx1">
                    <a:lumMod val="75000"/>
                    <a:lumOff val="25000"/>
                  </a:schemeClr>
                </a:solidFill>
                <a:latin typeface="Century Gothic"/>
              </a:rPr>
              <a:t>Dr. Catherine </a:t>
            </a:r>
            <a:r>
              <a:rPr lang="en-US" sz="2550" b="1" dirty="0" err="1">
                <a:solidFill>
                  <a:schemeClr val="tx1">
                    <a:lumMod val="75000"/>
                    <a:lumOff val="25000"/>
                  </a:schemeClr>
                </a:solidFill>
                <a:latin typeface="Century Gothic"/>
              </a:rPr>
              <a:t>Jarnevich</a:t>
            </a:r>
            <a:r>
              <a:rPr lang="en-US" sz="2550" b="1" dirty="0">
                <a:solidFill>
                  <a:schemeClr val="tx1">
                    <a:lumMod val="75000"/>
                    <a:lumOff val="25000"/>
                  </a:schemeClr>
                </a:solidFill>
                <a:latin typeface="Century Gothic"/>
              </a:rPr>
              <a:t> – </a:t>
            </a:r>
            <a:r>
              <a:rPr lang="en-US" sz="2550" dirty="0">
                <a:solidFill>
                  <a:schemeClr val="tx1">
                    <a:lumMod val="75000"/>
                    <a:lumOff val="25000"/>
                  </a:schemeClr>
                </a:solidFill>
                <a:latin typeface="Century Gothic"/>
              </a:rPr>
              <a:t>Colorado State University</a:t>
            </a:r>
          </a:p>
          <a:p>
            <a:pPr>
              <a:lnSpc>
                <a:spcPct val="100000"/>
              </a:lnSpc>
            </a:pPr>
            <a:r>
              <a:rPr lang="en-US" sz="2550" b="1" dirty="0">
                <a:solidFill>
                  <a:schemeClr val="tx1">
                    <a:lumMod val="75000"/>
                    <a:lumOff val="25000"/>
                  </a:schemeClr>
                </a:solidFill>
                <a:latin typeface="Century Gothic"/>
              </a:rPr>
              <a:t>Sarah </a:t>
            </a:r>
            <a:r>
              <a:rPr lang="en-US" sz="2550" b="1" dirty="0" err="1">
                <a:solidFill>
                  <a:schemeClr val="tx1">
                    <a:lumMod val="75000"/>
                    <a:lumOff val="25000"/>
                  </a:schemeClr>
                </a:solidFill>
                <a:latin typeface="Century Gothic"/>
              </a:rPr>
              <a:t>Hettema</a:t>
            </a:r>
            <a:r>
              <a:rPr lang="en-US" sz="2550" b="1" dirty="0">
                <a:solidFill>
                  <a:schemeClr val="tx1">
                    <a:lumMod val="75000"/>
                    <a:lumOff val="25000"/>
                  </a:schemeClr>
                </a:solidFill>
                <a:latin typeface="Century Gothic"/>
              </a:rPr>
              <a:t> – </a:t>
            </a:r>
            <a:r>
              <a:rPr lang="en-US" sz="2550" dirty="0">
                <a:solidFill>
                  <a:schemeClr val="tx1">
                    <a:lumMod val="75000"/>
                    <a:lumOff val="25000"/>
                  </a:schemeClr>
                </a:solidFill>
                <a:latin typeface="Century Gothic"/>
              </a:rPr>
              <a:t>Science Systems and Applications, Inc.</a:t>
            </a:r>
          </a:p>
        </p:txBody>
      </p:sp>
      <p:pic>
        <p:nvPicPr>
          <p:cNvPr id="3" name="Picture 3" descr="A picture containing chart&#10;&#10;Description automatically generated">
            <a:extLst>
              <a:ext uri="{FF2B5EF4-FFF2-40B4-BE49-F238E27FC236}">
                <a16:creationId xmlns:a16="http://schemas.microsoft.com/office/drawing/2014/main" id="{78268851-7BEC-F297-BA3F-00EB67DC79C3}"/>
              </a:ext>
            </a:extLst>
          </p:cNvPr>
          <p:cNvPicPr>
            <a:picLocks noChangeAspect="1"/>
          </p:cNvPicPr>
          <p:nvPr/>
        </p:nvPicPr>
        <p:blipFill>
          <a:blip r:embed="rId3"/>
          <a:stretch>
            <a:fillRect/>
          </a:stretch>
        </p:blipFill>
        <p:spPr>
          <a:xfrm>
            <a:off x="451020" y="5474609"/>
            <a:ext cx="24769312" cy="17601055"/>
          </a:xfrm>
          <a:prstGeom prst="rect">
            <a:avLst/>
          </a:prstGeom>
        </p:spPr>
      </p:pic>
      <p:sp>
        <p:nvSpPr>
          <p:cNvPr id="45" name="Title 3"/>
          <p:cNvSpPr txBox="1">
            <a:spLocks/>
          </p:cNvSpPr>
          <p:nvPr/>
        </p:nvSpPr>
        <p:spPr>
          <a:xfrm>
            <a:off x="24995303" y="4648200"/>
            <a:ext cx="1522297" cy="29451299"/>
          </a:xfrm>
          <a:prstGeom prst="rect">
            <a:avLst/>
          </a:prstGeom>
        </p:spPr>
        <p:txBody>
          <a:bodyPr vert="vert270" lIns="91440" tIns="45720" rIns="91440" bIns="4572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a:solidFill>
                  <a:srgbClr val="56ADB2"/>
                </a:solidFill>
              </a:rPr>
              <a:t>Puget Sound</a:t>
            </a:r>
            <a:r>
              <a:rPr lang="en-US" sz="10000">
                <a:solidFill>
                  <a:srgbClr val="56ADB2"/>
                </a:solidFill>
              </a:rPr>
              <a:t> Water Resources</a:t>
            </a:r>
          </a:p>
        </p:txBody>
      </p:sp>
      <p:sp>
        <p:nvSpPr>
          <p:cNvPr id="24" name="TextBox 23"/>
          <p:cNvSpPr txBox="1"/>
          <p:nvPr/>
        </p:nvSpPr>
        <p:spPr>
          <a:xfrm>
            <a:off x="12668713" y="25709210"/>
            <a:ext cx="2568010" cy="6647974"/>
          </a:xfrm>
          <a:prstGeom prst="rect">
            <a:avLst/>
          </a:prstGeom>
          <a:noFill/>
        </p:spPr>
        <p:txBody>
          <a:bodyPr wrap="square" lIns="91440" tIns="45720" rIns="91440" bIns="45720" rtlCol="0" anchor="t">
            <a:spAutoFit/>
          </a:bodyPr>
          <a:lstStyle/>
          <a:p>
            <a:pPr algn="r"/>
            <a:r>
              <a:rPr lang="en-US" sz="2550" b="1" dirty="0">
                <a:solidFill>
                  <a:srgbClr val="56ADB2"/>
                </a:solidFill>
                <a:latin typeface="Century Gothic"/>
              </a:rPr>
              <a:t>Partners:</a:t>
            </a:r>
            <a:endParaRPr lang="en-US" sz="2550" dirty="0"/>
          </a:p>
          <a:p>
            <a:pPr algn="r">
              <a:spcBef>
                <a:spcPts val="1800"/>
              </a:spcBef>
            </a:pPr>
            <a:endParaRPr lang="en-US" sz="2550" b="1" dirty="0">
              <a:solidFill>
                <a:srgbClr val="56ADB2"/>
              </a:solidFill>
              <a:latin typeface="Century Gothic" panose="020B0502020202020204" pitchFamily="34" charset="0"/>
            </a:endParaRPr>
          </a:p>
          <a:p>
            <a:pPr algn="r">
              <a:spcBef>
                <a:spcPts val="1800"/>
              </a:spcBef>
            </a:pPr>
            <a:endParaRPr lang="en-US" sz="2550" b="1" dirty="0">
              <a:solidFill>
                <a:srgbClr val="56ADB2"/>
              </a:solidFill>
              <a:latin typeface="Century Gothic"/>
            </a:endParaRPr>
          </a:p>
          <a:p>
            <a:pPr algn="r">
              <a:spcBef>
                <a:spcPts val="1800"/>
              </a:spcBef>
            </a:pPr>
            <a:r>
              <a:rPr lang="en-US" sz="2550" b="1" dirty="0">
                <a:solidFill>
                  <a:srgbClr val="56ADB2"/>
                </a:solidFill>
                <a:latin typeface="Century Gothic"/>
              </a:rPr>
              <a:t>Advisors:</a:t>
            </a:r>
            <a:endParaRPr lang="en-US" sz="2550" b="1" dirty="0">
              <a:solidFill>
                <a:srgbClr val="56ADB2"/>
              </a:solidFill>
            </a:endParaRPr>
          </a:p>
          <a:p>
            <a:pPr algn="r">
              <a:spcBef>
                <a:spcPts val="1800"/>
              </a:spcBef>
            </a:pPr>
            <a:endParaRPr lang="en-US" sz="2550" b="1" dirty="0">
              <a:solidFill>
                <a:srgbClr val="56ADB2"/>
              </a:solidFill>
              <a:latin typeface="Century Gothic"/>
            </a:endParaRPr>
          </a:p>
          <a:p>
            <a:pPr algn="r">
              <a:spcBef>
                <a:spcPts val="1800"/>
              </a:spcBef>
            </a:pPr>
            <a:endParaRPr lang="en-US" sz="2550" b="1" dirty="0">
              <a:solidFill>
                <a:srgbClr val="56ADB2"/>
              </a:solidFill>
              <a:latin typeface="Century Gothic"/>
            </a:endParaRPr>
          </a:p>
          <a:p>
            <a:pPr algn="r">
              <a:spcBef>
                <a:spcPts val="1800"/>
              </a:spcBef>
            </a:pPr>
            <a:endParaRPr lang="en-US" sz="2550" b="1" dirty="0">
              <a:solidFill>
                <a:srgbClr val="56ADB2"/>
              </a:solidFill>
              <a:latin typeface="Century Gothic"/>
            </a:endParaRPr>
          </a:p>
          <a:p>
            <a:pPr algn="r">
              <a:spcBef>
                <a:spcPts val="1800"/>
              </a:spcBef>
            </a:pPr>
            <a:endParaRPr lang="en-US" sz="2550" b="1" dirty="0">
              <a:solidFill>
                <a:srgbClr val="56ADB2"/>
              </a:solidFill>
              <a:latin typeface="Century Gothic"/>
            </a:endParaRPr>
          </a:p>
          <a:p>
            <a:pPr algn="r">
              <a:spcBef>
                <a:spcPts val="1800"/>
              </a:spcBef>
            </a:pPr>
            <a:r>
              <a:rPr lang="en-US" sz="2550" b="1" dirty="0">
                <a:solidFill>
                  <a:srgbClr val="56ADB2"/>
                </a:solidFill>
                <a:latin typeface="Century Gothic"/>
              </a:rPr>
              <a:t>Fellow:</a:t>
            </a:r>
            <a:endParaRPr lang="en-US" dirty="0"/>
          </a:p>
          <a:p>
            <a:pPr algn="r"/>
            <a:endParaRPr lang="en-US" sz="2550" b="1" dirty="0">
              <a:solidFill>
                <a:srgbClr val="56ADB2"/>
              </a:solidFill>
              <a:latin typeface="Century Gothic"/>
            </a:endParaRPr>
          </a:p>
          <a:p>
            <a:pPr algn="r"/>
            <a:r>
              <a:rPr lang="en-US" sz="2550" b="1" dirty="0">
                <a:solidFill>
                  <a:srgbClr val="56ADB2"/>
                </a:solidFill>
                <a:latin typeface="Century Gothic"/>
              </a:rPr>
              <a:t>Team Members:</a:t>
            </a:r>
          </a:p>
        </p:txBody>
      </p:sp>
      <p:sp>
        <p:nvSpPr>
          <p:cNvPr id="5" name="Text Placeholder 4"/>
          <p:cNvSpPr>
            <a:spLocks noGrp="1"/>
          </p:cNvSpPr>
          <p:nvPr>
            <p:ph type="body" sz="quarter" idx="11"/>
          </p:nvPr>
        </p:nvSpPr>
        <p:spPr>
          <a:xfrm>
            <a:off x="4588042" y="425942"/>
            <a:ext cx="18003050" cy="3209972"/>
          </a:xfrm>
        </p:spPr>
        <p:txBody>
          <a:bodyPr>
            <a:noAutofit/>
          </a:bodyPr>
          <a:lstStyle/>
          <a:p>
            <a:pPr>
              <a:lnSpc>
                <a:spcPct val="100000"/>
              </a:lnSpc>
            </a:pPr>
            <a:r>
              <a:rPr lang="en-US" sz="6000" dirty="0"/>
              <a:t>Using Earth Observations to Map Bull Kelp in the Puget Sound, Washington, to Support Conservation and Restoration </a:t>
            </a:r>
          </a:p>
        </p:txBody>
      </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61585" y="31466879"/>
            <a:ext cx="2103120" cy="2103120"/>
          </a:xfrm>
          <a:prstGeom prst="rect">
            <a:avLst/>
          </a:prstGeom>
        </p:spPr>
      </p:pic>
      <p:sp>
        <p:nvSpPr>
          <p:cNvPr id="98" name="Text Placeholder 16"/>
          <p:cNvSpPr txBox="1">
            <a:spLocks/>
          </p:cNvSpPr>
          <p:nvPr/>
        </p:nvSpPr>
        <p:spPr>
          <a:xfrm>
            <a:off x="14877020" y="33528954"/>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lumOff val="25000"/>
                  </a:schemeClr>
                </a:solidFill>
                <a:latin typeface="Garamond"/>
              </a:rPr>
              <a:t>Mike </a:t>
            </a:r>
            <a:r>
              <a:rPr lang="en-US" dirty="0" err="1">
                <a:solidFill>
                  <a:schemeClr val="tx1">
                    <a:lumMod val="75000"/>
                    <a:lumOff val="25000"/>
                  </a:schemeClr>
                </a:solidFill>
                <a:latin typeface="Garamond"/>
              </a:rPr>
              <a:t>Hitchner</a:t>
            </a:r>
            <a:endParaRPr lang="en-US" dirty="0">
              <a:solidFill>
                <a:schemeClr val="tx1">
                  <a:lumMod val="75000"/>
                  <a:lumOff val="25000"/>
                </a:schemeClr>
              </a:solidFill>
              <a:latin typeface="Garamond"/>
            </a:endParaRPr>
          </a:p>
          <a:p>
            <a:pPr algn="ctr">
              <a:lnSpc>
                <a:spcPct val="100000"/>
              </a:lnSpc>
              <a:spcBef>
                <a:spcPts val="0"/>
              </a:spcBef>
            </a:pPr>
            <a:r>
              <a:rPr lang="en-US" sz="2000" dirty="0">
                <a:solidFill>
                  <a:schemeClr val="tx1">
                    <a:lumMod val="75000"/>
                    <a:lumOff val="25000"/>
                  </a:schemeClr>
                </a:solidFill>
                <a:latin typeface="Garamond" panose="02020404030301010803" pitchFamily="18" charset="0"/>
              </a:rPr>
              <a:t>(Project Lead)</a:t>
            </a:r>
          </a:p>
        </p:txBody>
      </p:sp>
      <p:sp>
        <p:nvSpPr>
          <p:cNvPr id="99" name="Text Placeholder 16"/>
          <p:cNvSpPr txBox="1">
            <a:spLocks/>
          </p:cNvSpPr>
          <p:nvPr/>
        </p:nvSpPr>
        <p:spPr>
          <a:xfrm>
            <a:off x="17500745" y="33509783"/>
            <a:ext cx="2629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latin typeface="Garamond"/>
              </a:rPr>
              <a:t>Lily Oliver</a:t>
            </a:r>
            <a:endParaRPr lang="en-US" dirty="0">
              <a:solidFill>
                <a:schemeClr val="tx1">
                  <a:lumMod val="75000"/>
                  <a:lumOff val="25000"/>
                </a:schemeClr>
              </a:solidFill>
            </a:endParaRPr>
          </a:p>
        </p:txBody>
      </p:sp>
      <p:sp>
        <p:nvSpPr>
          <p:cNvPr id="100" name="Text Placeholder 16"/>
          <p:cNvSpPr txBox="1">
            <a:spLocks/>
          </p:cNvSpPr>
          <p:nvPr/>
        </p:nvSpPr>
        <p:spPr>
          <a:xfrm>
            <a:off x="19588932" y="33507489"/>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latin typeface="Garamond"/>
              </a:rPr>
              <a:t>Sofia Fall</a:t>
            </a:r>
            <a:endParaRPr lang="en-US" dirty="0">
              <a:solidFill>
                <a:schemeClr val="tx1">
                  <a:lumMod val="75000"/>
                  <a:lumOff val="25000"/>
                </a:schemeClr>
              </a:solidFill>
            </a:endParaRPr>
          </a:p>
        </p:txBody>
      </p:sp>
      <p:sp>
        <p:nvSpPr>
          <p:cNvPr id="104" name="Text Placeholder 16"/>
          <p:cNvSpPr txBox="1">
            <a:spLocks/>
          </p:cNvSpPr>
          <p:nvPr/>
        </p:nvSpPr>
        <p:spPr>
          <a:xfrm>
            <a:off x="21990696" y="33496603"/>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lumOff val="25000"/>
                  </a:schemeClr>
                </a:solidFill>
                <a:latin typeface="Garamond"/>
              </a:rPr>
              <a:t>Lyndsay Zemanek</a:t>
            </a:r>
            <a:endParaRPr lang="en-US">
              <a:solidFill>
                <a:schemeClr val="tx1">
                  <a:lumMod val="75000"/>
                  <a:lumOff val="25000"/>
                </a:schemeClr>
              </a:solidFill>
            </a:endParaRP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38452" y="31466879"/>
            <a:ext cx="2103120" cy="2103120"/>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63810" y="31466879"/>
            <a:ext cx="2103120" cy="2103120"/>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40216" y="31466879"/>
            <a:ext cx="2103120" cy="2103120"/>
          </a:xfrm>
          <a:prstGeom prst="rect">
            <a:avLst/>
          </a:prstGeom>
        </p:spPr>
      </p:pic>
      <p:sp>
        <p:nvSpPr>
          <p:cNvPr id="37" name="Text Placeholder 11">
            <a:extLst>
              <a:ext uri="{FF2B5EF4-FFF2-40B4-BE49-F238E27FC236}">
                <a16:creationId xmlns:a16="http://schemas.microsoft.com/office/drawing/2014/main" id="{63D2E5E0-B77A-4D23-8EFA-6DF1E95E6B91}"/>
              </a:ext>
            </a:extLst>
          </p:cNvPr>
          <p:cNvSpPr txBox="1">
            <a:spLocks/>
          </p:cNvSpPr>
          <p:nvPr/>
        </p:nvSpPr>
        <p:spPr>
          <a:xfrm>
            <a:off x="5462646" y="34818323"/>
            <a:ext cx="7499644" cy="712489"/>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dirty="0">
                <a:solidFill>
                  <a:schemeClr val="bg1"/>
                </a:solidFill>
              </a:rPr>
              <a:t>Colorado – Fort Collins</a:t>
            </a:r>
          </a:p>
        </p:txBody>
      </p:sp>
      <p:sp>
        <p:nvSpPr>
          <p:cNvPr id="9" name="TextBox 8">
            <a:extLst>
              <a:ext uri="{FF2B5EF4-FFF2-40B4-BE49-F238E27FC236}">
                <a16:creationId xmlns:a16="http://schemas.microsoft.com/office/drawing/2014/main" id="{5906AB02-6421-2804-CF6B-0811DCE3DBD0}"/>
              </a:ext>
            </a:extLst>
          </p:cNvPr>
          <p:cNvSpPr txBox="1"/>
          <p:nvPr/>
        </p:nvSpPr>
        <p:spPr>
          <a:xfrm>
            <a:off x="2699325" y="15171544"/>
            <a:ext cx="2216193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dirty="0">
                <a:solidFill>
                  <a:srgbClr val="54A580"/>
                </a:solidFill>
              </a:rPr>
              <a:t>Clouds, tides, strong currents, and turbidity limit kelp detection.</a:t>
            </a:r>
          </a:p>
        </p:txBody>
      </p:sp>
      <p:sp>
        <p:nvSpPr>
          <p:cNvPr id="16" name="TextBox 15">
            <a:extLst>
              <a:ext uri="{FF2B5EF4-FFF2-40B4-BE49-F238E27FC236}">
                <a16:creationId xmlns:a16="http://schemas.microsoft.com/office/drawing/2014/main" id="{BE21AEEA-0C5E-9AD0-6449-C51306B8DF56}"/>
              </a:ext>
            </a:extLst>
          </p:cNvPr>
          <p:cNvSpPr txBox="1"/>
          <p:nvPr/>
        </p:nvSpPr>
        <p:spPr>
          <a:xfrm>
            <a:off x="4177456" y="4037163"/>
            <a:ext cx="5774878" cy="923330"/>
          </a:xfrm>
          <a:prstGeom prst="rect">
            <a:avLst/>
          </a:prstGeom>
          <a:noFill/>
        </p:spPr>
        <p:txBody>
          <a:bodyPr wrap="square" lIns="91440" tIns="45720" rIns="91440" bIns="45720" rtlCol="0" anchor="t">
            <a:spAutoFit/>
          </a:bodyPr>
          <a:lstStyle/>
          <a:p>
            <a:r>
              <a:rPr lang="en-US" sz="5400" b="1">
                <a:solidFill>
                  <a:srgbClr val="55AEB2"/>
                </a:solidFill>
                <a:latin typeface="Century Gothic"/>
              </a:rPr>
              <a:t>Why Map Kelp?</a:t>
            </a:r>
            <a:endParaRPr lang="en-US" sz="5400" b="1">
              <a:solidFill>
                <a:srgbClr val="55AEB2"/>
              </a:solidFill>
              <a:latin typeface="Century Gothic" panose="020B0502020202020204" pitchFamily="34" charset="0"/>
            </a:endParaRPr>
          </a:p>
        </p:txBody>
      </p:sp>
      <p:grpSp>
        <p:nvGrpSpPr>
          <p:cNvPr id="28" name="Group 27">
            <a:extLst>
              <a:ext uri="{FF2B5EF4-FFF2-40B4-BE49-F238E27FC236}">
                <a16:creationId xmlns:a16="http://schemas.microsoft.com/office/drawing/2014/main" id="{C4FF8B0A-C1F1-E564-A380-36DF16021750}"/>
              </a:ext>
            </a:extLst>
          </p:cNvPr>
          <p:cNvGrpSpPr/>
          <p:nvPr/>
        </p:nvGrpSpPr>
        <p:grpSpPr>
          <a:xfrm>
            <a:off x="1140009" y="5216888"/>
            <a:ext cx="12145647" cy="6863416"/>
            <a:chOff x="802213" y="5325077"/>
            <a:chExt cx="11212114" cy="6075797"/>
          </a:xfrm>
        </p:grpSpPr>
        <p:sp>
          <p:nvSpPr>
            <p:cNvPr id="10" name="TextBox 9">
              <a:extLst>
                <a:ext uri="{FF2B5EF4-FFF2-40B4-BE49-F238E27FC236}">
                  <a16:creationId xmlns:a16="http://schemas.microsoft.com/office/drawing/2014/main" id="{517BEEF5-389D-40B6-7D02-752EF64688CD}"/>
                </a:ext>
              </a:extLst>
            </p:cNvPr>
            <p:cNvSpPr txBox="1"/>
            <p:nvPr/>
          </p:nvSpPr>
          <p:spPr>
            <a:xfrm>
              <a:off x="2581221" y="5325077"/>
              <a:ext cx="9433106" cy="60757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chemeClr val="tx1">
                      <a:lumMod val="75000"/>
                      <a:lumOff val="25000"/>
                    </a:schemeClr>
                  </a:solidFill>
                  <a:latin typeface="Century Gothic"/>
                </a:rPr>
                <a:t>Kelp performs crucial ecosystem functions and is of cultural and historical significance among Coast Salish peoples.</a:t>
              </a:r>
            </a:p>
            <a:p>
              <a:endParaRPr lang="en-US" sz="4000" dirty="0">
                <a:solidFill>
                  <a:schemeClr val="tx1">
                    <a:lumMod val="75000"/>
                    <a:lumOff val="25000"/>
                  </a:schemeClr>
                </a:solidFill>
                <a:latin typeface="Century Gothic"/>
              </a:endParaRPr>
            </a:p>
            <a:p>
              <a:r>
                <a:rPr lang="en-US" sz="4000" dirty="0">
                  <a:solidFill>
                    <a:schemeClr val="tx1">
                      <a:lumMod val="75000"/>
                      <a:lumOff val="25000"/>
                    </a:schemeClr>
                  </a:solidFill>
                  <a:latin typeface="Century Gothic"/>
                </a:rPr>
                <a:t>Bull kelp extent is declining in the Puget Sound.</a:t>
              </a:r>
            </a:p>
            <a:p>
              <a:endParaRPr lang="en-US" sz="4000" dirty="0">
                <a:solidFill>
                  <a:schemeClr val="tx1">
                    <a:lumMod val="75000"/>
                    <a:lumOff val="25000"/>
                  </a:schemeClr>
                </a:solidFill>
                <a:latin typeface="Century Gothic"/>
              </a:endParaRPr>
            </a:p>
            <a:p>
              <a:r>
                <a:rPr lang="en-US" sz="4000" dirty="0">
                  <a:solidFill>
                    <a:schemeClr val="tx1">
                      <a:lumMod val="75000"/>
                      <a:lumOff val="25000"/>
                    </a:schemeClr>
                  </a:solidFill>
                  <a:latin typeface="Century Gothic"/>
                </a:rPr>
                <a:t>Gaps in local research on bull kelp trends and abundance hinder conservation efforts.</a:t>
              </a:r>
            </a:p>
          </p:txBody>
        </p:sp>
        <p:grpSp>
          <p:nvGrpSpPr>
            <p:cNvPr id="13" name="Group 12">
              <a:extLst>
                <a:ext uri="{FF2B5EF4-FFF2-40B4-BE49-F238E27FC236}">
                  <a16:creationId xmlns:a16="http://schemas.microsoft.com/office/drawing/2014/main" id="{E1377569-3C1C-98D4-F0D3-7F928A9A8AFE}"/>
                </a:ext>
              </a:extLst>
            </p:cNvPr>
            <p:cNvGrpSpPr/>
            <p:nvPr/>
          </p:nvGrpSpPr>
          <p:grpSpPr>
            <a:xfrm>
              <a:off x="802213" y="5540899"/>
              <a:ext cx="1700362" cy="1431984"/>
              <a:chOff x="5728854" y="5272521"/>
              <a:chExt cx="914400" cy="914400"/>
            </a:xfrm>
          </p:grpSpPr>
          <p:pic>
            <p:nvPicPr>
              <p:cNvPr id="14" name="Graphic 24" descr="Seaweed outline">
                <a:extLst>
                  <a:ext uri="{FF2B5EF4-FFF2-40B4-BE49-F238E27FC236}">
                    <a16:creationId xmlns:a16="http://schemas.microsoft.com/office/drawing/2014/main" id="{F1425831-2D45-0613-9294-2A47592E30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8854" y="5272521"/>
                <a:ext cx="914400" cy="914400"/>
              </a:xfrm>
              <a:prstGeom prst="rect">
                <a:avLst/>
              </a:prstGeom>
            </p:spPr>
          </p:pic>
          <p:pic>
            <p:nvPicPr>
              <p:cNvPr id="15" name="Graphic 25" descr="Fish with solid fill">
                <a:extLst>
                  <a:ext uri="{FF2B5EF4-FFF2-40B4-BE49-F238E27FC236}">
                    <a16:creationId xmlns:a16="http://schemas.microsoft.com/office/drawing/2014/main" id="{71F109B6-30B5-36BC-50CB-8CD8575280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30166" y="5443105"/>
                <a:ext cx="519546" cy="533400"/>
              </a:xfrm>
              <a:prstGeom prst="rect">
                <a:avLst/>
              </a:prstGeom>
            </p:spPr>
          </p:pic>
        </p:grpSp>
        <p:grpSp>
          <p:nvGrpSpPr>
            <p:cNvPr id="17" name="Group 16">
              <a:extLst>
                <a:ext uri="{FF2B5EF4-FFF2-40B4-BE49-F238E27FC236}">
                  <a16:creationId xmlns:a16="http://schemas.microsoft.com/office/drawing/2014/main" id="{EA6D891E-3488-7D61-A540-5B6F07D5A01E}"/>
                </a:ext>
              </a:extLst>
            </p:cNvPr>
            <p:cNvGrpSpPr/>
            <p:nvPr/>
          </p:nvGrpSpPr>
          <p:grpSpPr>
            <a:xfrm>
              <a:off x="905426" y="7611060"/>
              <a:ext cx="1515111" cy="1261067"/>
              <a:chOff x="1787237" y="5270788"/>
              <a:chExt cx="997527" cy="935181"/>
            </a:xfrm>
          </p:grpSpPr>
          <p:pic>
            <p:nvPicPr>
              <p:cNvPr id="20" name="Graphic 22" descr="Seaweed with solid fill">
                <a:extLst>
                  <a:ext uri="{FF2B5EF4-FFF2-40B4-BE49-F238E27FC236}">
                    <a16:creationId xmlns:a16="http://schemas.microsoft.com/office/drawing/2014/main" id="{2A7B7A55-01B2-D696-67DC-DA5D4AB5E6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87237" y="5270788"/>
                <a:ext cx="914400" cy="914400"/>
              </a:xfrm>
              <a:prstGeom prst="rect">
                <a:avLst/>
              </a:prstGeom>
            </p:spPr>
          </p:pic>
          <p:pic>
            <p:nvPicPr>
              <p:cNvPr id="21" name="Graphic 22" descr="Seaweed with solid fill">
                <a:extLst>
                  <a:ext uri="{FF2B5EF4-FFF2-40B4-BE49-F238E27FC236}">
                    <a16:creationId xmlns:a16="http://schemas.microsoft.com/office/drawing/2014/main" id="{E3C7CAF5-58DA-F6ED-C79C-D07C83C3A5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70364" y="5291569"/>
                <a:ext cx="914400" cy="914400"/>
              </a:xfrm>
              <a:prstGeom prst="rect">
                <a:avLst/>
              </a:prstGeom>
            </p:spPr>
          </p:pic>
        </p:grpSp>
        <p:grpSp>
          <p:nvGrpSpPr>
            <p:cNvPr id="22" name="Group 21">
              <a:extLst>
                <a:ext uri="{FF2B5EF4-FFF2-40B4-BE49-F238E27FC236}">
                  <a16:creationId xmlns:a16="http://schemas.microsoft.com/office/drawing/2014/main" id="{037C2431-950B-0F22-0467-C7A40EF9C45C}"/>
                </a:ext>
              </a:extLst>
            </p:cNvPr>
            <p:cNvGrpSpPr/>
            <p:nvPr/>
          </p:nvGrpSpPr>
          <p:grpSpPr>
            <a:xfrm>
              <a:off x="820773" y="9157903"/>
              <a:ext cx="1681846" cy="1438820"/>
              <a:chOff x="9428018" y="5132242"/>
              <a:chExt cx="1087582" cy="1074595"/>
            </a:xfrm>
          </p:grpSpPr>
          <p:pic>
            <p:nvPicPr>
              <p:cNvPr id="23" name="Graphic 29" descr="Map with pin outline">
                <a:extLst>
                  <a:ext uri="{FF2B5EF4-FFF2-40B4-BE49-F238E27FC236}">
                    <a16:creationId xmlns:a16="http://schemas.microsoft.com/office/drawing/2014/main" id="{7176EAEF-B75A-3E27-5762-0F48A7ECB7F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28018" y="5132242"/>
                <a:ext cx="1087582" cy="1066800"/>
              </a:xfrm>
              <a:prstGeom prst="rect">
                <a:avLst/>
              </a:prstGeom>
            </p:spPr>
          </p:pic>
          <p:pic>
            <p:nvPicPr>
              <p:cNvPr id="27" name="Graphic 30" descr="Research with solid fill">
                <a:extLst>
                  <a:ext uri="{FF2B5EF4-FFF2-40B4-BE49-F238E27FC236}">
                    <a16:creationId xmlns:a16="http://schemas.microsoft.com/office/drawing/2014/main" id="{567C9B28-9622-7369-189C-C9203763841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67431" y="5507182"/>
                <a:ext cx="727364" cy="699655"/>
              </a:xfrm>
              <a:prstGeom prst="rect">
                <a:avLst/>
              </a:prstGeom>
            </p:spPr>
          </p:pic>
        </p:grpSp>
      </p:grpSp>
      <p:grpSp>
        <p:nvGrpSpPr>
          <p:cNvPr id="63" name="Group 62">
            <a:extLst>
              <a:ext uri="{FF2B5EF4-FFF2-40B4-BE49-F238E27FC236}">
                <a16:creationId xmlns:a16="http://schemas.microsoft.com/office/drawing/2014/main" id="{0DEE1B88-0B26-DEA0-1807-0578AD4800AE}"/>
              </a:ext>
            </a:extLst>
          </p:cNvPr>
          <p:cNvGrpSpPr/>
          <p:nvPr/>
        </p:nvGrpSpPr>
        <p:grpSpPr>
          <a:xfrm>
            <a:off x="736741" y="26804509"/>
            <a:ext cx="1911229" cy="1968739"/>
            <a:chOff x="1565215" y="26668083"/>
            <a:chExt cx="1911229" cy="1968739"/>
          </a:xfrm>
        </p:grpSpPr>
        <p:pic>
          <p:nvPicPr>
            <p:cNvPr id="43" name="Graphic 54" descr="Harvey Balls 100% with solid fill">
              <a:extLst>
                <a:ext uri="{FF2B5EF4-FFF2-40B4-BE49-F238E27FC236}">
                  <a16:creationId xmlns:a16="http://schemas.microsoft.com/office/drawing/2014/main" id="{8ECDE665-8B31-BE92-9A28-966E870CF20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565215" y="26668083"/>
              <a:ext cx="1911229" cy="1968739"/>
            </a:xfrm>
            <a:prstGeom prst="rect">
              <a:avLst/>
            </a:prstGeom>
          </p:spPr>
        </p:pic>
        <p:sp>
          <p:nvSpPr>
            <p:cNvPr id="55" name="TextBox 54">
              <a:extLst>
                <a:ext uri="{FF2B5EF4-FFF2-40B4-BE49-F238E27FC236}">
                  <a16:creationId xmlns:a16="http://schemas.microsoft.com/office/drawing/2014/main" id="{79AD6EC3-C4C5-EE59-0518-D3AEB1942A95}"/>
                </a:ext>
              </a:extLst>
            </p:cNvPr>
            <p:cNvSpPr txBox="1"/>
            <p:nvPr/>
          </p:nvSpPr>
          <p:spPr>
            <a:xfrm>
              <a:off x="2151151" y="27055134"/>
              <a:ext cx="51950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200" b="1">
                  <a:solidFill>
                    <a:schemeClr val="bg1"/>
                  </a:solidFill>
                </a:rPr>
                <a:t>1</a:t>
              </a:r>
            </a:p>
          </p:txBody>
        </p:sp>
      </p:grpSp>
      <p:grpSp>
        <p:nvGrpSpPr>
          <p:cNvPr id="64" name="Group 63">
            <a:extLst>
              <a:ext uri="{FF2B5EF4-FFF2-40B4-BE49-F238E27FC236}">
                <a16:creationId xmlns:a16="http://schemas.microsoft.com/office/drawing/2014/main" id="{ED4D9857-07D8-FA54-EA10-1181026D42BD}"/>
              </a:ext>
            </a:extLst>
          </p:cNvPr>
          <p:cNvGrpSpPr/>
          <p:nvPr/>
        </p:nvGrpSpPr>
        <p:grpSpPr>
          <a:xfrm>
            <a:off x="736740" y="29333900"/>
            <a:ext cx="1911229" cy="1968739"/>
            <a:chOff x="1584384" y="29102648"/>
            <a:chExt cx="1911229" cy="1968739"/>
          </a:xfrm>
        </p:grpSpPr>
        <p:pic>
          <p:nvPicPr>
            <p:cNvPr id="57" name="Graphic 54" descr="Harvey Balls 100% with solid fill">
              <a:extLst>
                <a:ext uri="{FF2B5EF4-FFF2-40B4-BE49-F238E27FC236}">
                  <a16:creationId xmlns:a16="http://schemas.microsoft.com/office/drawing/2014/main" id="{5BC8F36F-7343-1A40-3B15-9B1DDD24546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584384" y="29102648"/>
              <a:ext cx="1911229" cy="1968739"/>
            </a:xfrm>
            <a:prstGeom prst="rect">
              <a:avLst/>
            </a:prstGeom>
          </p:spPr>
        </p:pic>
        <p:sp>
          <p:nvSpPr>
            <p:cNvPr id="60" name="TextBox 59">
              <a:extLst>
                <a:ext uri="{FF2B5EF4-FFF2-40B4-BE49-F238E27FC236}">
                  <a16:creationId xmlns:a16="http://schemas.microsoft.com/office/drawing/2014/main" id="{0E790970-900A-1AA2-5297-F1B1B5CC79B0}"/>
                </a:ext>
              </a:extLst>
            </p:cNvPr>
            <p:cNvSpPr txBox="1"/>
            <p:nvPr/>
          </p:nvSpPr>
          <p:spPr>
            <a:xfrm>
              <a:off x="2170320" y="29489699"/>
              <a:ext cx="51950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200" b="1">
                  <a:solidFill>
                    <a:schemeClr val="bg1"/>
                  </a:solidFill>
                </a:rPr>
                <a:t>2</a:t>
              </a:r>
            </a:p>
          </p:txBody>
        </p:sp>
      </p:grpSp>
      <p:grpSp>
        <p:nvGrpSpPr>
          <p:cNvPr id="65" name="Group 64">
            <a:extLst>
              <a:ext uri="{FF2B5EF4-FFF2-40B4-BE49-F238E27FC236}">
                <a16:creationId xmlns:a16="http://schemas.microsoft.com/office/drawing/2014/main" id="{15EE7EB4-4654-FACC-D32D-8B1372C4995D}"/>
              </a:ext>
            </a:extLst>
          </p:cNvPr>
          <p:cNvGrpSpPr/>
          <p:nvPr/>
        </p:nvGrpSpPr>
        <p:grpSpPr>
          <a:xfrm>
            <a:off x="736741" y="31949277"/>
            <a:ext cx="1911229" cy="1968739"/>
            <a:chOff x="1680234" y="31728913"/>
            <a:chExt cx="1911229" cy="1968739"/>
          </a:xfrm>
        </p:grpSpPr>
        <p:pic>
          <p:nvPicPr>
            <p:cNvPr id="61" name="Graphic 54" descr="Harvey Balls 100% with solid fill">
              <a:extLst>
                <a:ext uri="{FF2B5EF4-FFF2-40B4-BE49-F238E27FC236}">
                  <a16:creationId xmlns:a16="http://schemas.microsoft.com/office/drawing/2014/main" id="{123C66ED-6323-BAA9-56F9-94A80F7B64E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680234" y="31728913"/>
              <a:ext cx="1911229" cy="1968739"/>
            </a:xfrm>
            <a:prstGeom prst="rect">
              <a:avLst/>
            </a:prstGeom>
          </p:spPr>
        </p:pic>
        <p:sp>
          <p:nvSpPr>
            <p:cNvPr id="62" name="TextBox 61">
              <a:extLst>
                <a:ext uri="{FF2B5EF4-FFF2-40B4-BE49-F238E27FC236}">
                  <a16:creationId xmlns:a16="http://schemas.microsoft.com/office/drawing/2014/main" id="{56BEF0E4-A0E4-8CA0-F47C-5F0A731AAAF6}"/>
                </a:ext>
              </a:extLst>
            </p:cNvPr>
            <p:cNvSpPr txBox="1"/>
            <p:nvPr/>
          </p:nvSpPr>
          <p:spPr>
            <a:xfrm>
              <a:off x="2266170" y="32115964"/>
              <a:ext cx="51950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200" b="1">
                  <a:solidFill>
                    <a:schemeClr val="bg1"/>
                  </a:solidFill>
                </a:rPr>
                <a:t>3</a:t>
              </a:r>
            </a:p>
          </p:txBody>
        </p:sp>
      </p:grpSp>
      <p:sp>
        <p:nvSpPr>
          <p:cNvPr id="68" name="TextBox 67">
            <a:extLst>
              <a:ext uri="{FF2B5EF4-FFF2-40B4-BE49-F238E27FC236}">
                <a16:creationId xmlns:a16="http://schemas.microsoft.com/office/drawing/2014/main" id="{CFF226C3-5057-3352-383C-AD56A0A8E94C}"/>
              </a:ext>
            </a:extLst>
          </p:cNvPr>
          <p:cNvSpPr txBox="1"/>
          <p:nvPr/>
        </p:nvSpPr>
        <p:spPr>
          <a:xfrm>
            <a:off x="2721962" y="25797506"/>
            <a:ext cx="5544841" cy="1015663"/>
          </a:xfrm>
          <a:prstGeom prst="rect">
            <a:avLst/>
          </a:prstGeom>
          <a:noFill/>
        </p:spPr>
        <p:txBody>
          <a:bodyPr wrap="square" lIns="91440" tIns="45720" rIns="91440" bIns="45720" rtlCol="0" anchor="t">
            <a:spAutoFit/>
          </a:bodyPr>
          <a:lstStyle/>
          <a:p>
            <a:r>
              <a:rPr lang="en-US" sz="6000" b="1" dirty="0">
                <a:solidFill>
                  <a:srgbClr val="55AEB2"/>
                </a:solidFill>
                <a:latin typeface="Century Gothic"/>
              </a:rPr>
              <a:t>Takeaways</a:t>
            </a:r>
            <a:endParaRPr lang="en-US" sz="6000" b="1" dirty="0">
              <a:solidFill>
                <a:srgbClr val="55AEB2"/>
              </a:solidFill>
              <a:latin typeface="Century Gothic" panose="020B0502020202020204" pitchFamily="34" charset="0"/>
            </a:endParaRPr>
          </a:p>
        </p:txBody>
      </p:sp>
      <p:sp>
        <p:nvSpPr>
          <p:cNvPr id="29" name="TextBox 28">
            <a:extLst>
              <a:ext uri="{FF2B5EF4-FFF2-40B4-BE49-F238E27FC236}">
                <a16:creationId xmlns:a16="http://schemas.microsoft.com/office/drawing/2014/main" id="{863FF939-8250-4EDF-D502-E33C9EF31965}"/>
              </a:ext>
            </a:extLst>
          </p:cNvPr>
          <p:cNvSpPr txBox="1"/>
          <p:nvPr/>
        </p:nvSpPr>
        <p:spPr>
          <a:xfrm>
            <a:off x="2752402" y="27098252"/>
            <a:ext cx="1051097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tx1">
                    <a:lumMod val="75000"/>
                    <a:lumOff val="25000"/>
                  </a:schemeClr>
                </a:solidFill>
                <a:latin typeface="Century Gothic"/>
              </a:rPr>
              <a:t>The rigid timing of Landsat 8 and Sentinel-2 imagery acquisition time is an important limitation on mapping bull kelp.</a:t>
            </a:r>
          </a:p>
        </p:txBody>
      </p:sp>
      <p:grpSp>
        <p:nvGrpSpPr>
          <p:cNvPr id="31" name="Group 30">
            <a:extLst>
              <a:ext uri="{FF2B5EF4-FFF2-40B4-BE49-F238E27FC236}">
                <a16:creationId xmlns:a16="http://schemas.microsoft.com/office/drawing/2014/main" id="{F2187D6A-2E0D-C437-34DD-DCFA032D02C1}"/>
              </a:ext>
            </a:extLst>
          </p:cNvPr>
          <p:cNvGrpSpPr/>
          <p:nvPr/>
        </p:nvGrpSpPr>
        <p:grpSpPr>
          <a:xfrm>
            <a:off x="13996363" y="4205530"/>
            <a:ext cx="12462294" cy="7820149"/>
            <a:chOff x="14062946" y="4582831"/>
            <a:chExt cx="12462294" cy="7820149"/>
          </a:xfrm>
        </p:grpSpPr>
        <p:pic>
          <p:nvPicPr>
            <p:cNvPr id="6" name="Picture 6" descr="Map&#10;&#10;Description automatically generated">
              <a:extLst>
                <a:ext uri="{FF2B5EF4-FFF2-40B4-BE49-F238E27FC236}">
                  <a16:creationId xmlns:a16="http://schemas.microsoft.com/office/drawing/2014/main" id="{AAE32992-5116-F47A-4939-4D98D3254E0C}"/>
                </a:ext>
              </a:extLst>
            </p:cNvPr>
            <p:cNvPicPr>
              <a:picLocks noChangeAspect="1"/>
            </p:cNvPicPr>
            <p:nvPr/>
          </p:nvPicPr>
          <p:blipFill>
            <a:blip r:embed="rId19"/>
            <a:stretch>
              <a:fillRect/>
            </a:stretch>
          </p:blipFill>
          <p:spPr>
            <a:xfrm>
              <a:off x="14062946" y="4582831"/>
              <a:ext cx="12462294" cy="7810500"/>
            </a:xfrm>
            <a:prstGeom prst="rect">
              <a:avLst/>
            </a:prstGeom>
          </p:spPr>
        </p:pic>
        <p:sp>
          <p:nvSpPr>
            <p:cNvPr id="76" name="TextBox 12">
              <a:extLst>
                <a:ext uri="{FF2B5EF4-FFF2-40B4-BE49-F238E27FC236}">
                  <a16:creationId xmlns:a16="http://schemas.microsoft.com/office/drawing/2014/main" id="{3B4A88C5-7A8D-538D-E8BF-3524FF16F043}"/>
                </a:ext>
              </a:extLst>
            </p:cNvPr>
            <p:cNvSpPr txBox="1"/>
            <p:nvPr/>
          </p:nvSpPr>
          <p:spPr>
            <a:xfrm>
              <a:off x="18429408" y="8576630"/>
              <a:ext cx="1363808"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2F2F2"/>
                  </a:solidFill>
                  <a:latin typeface="Century Gothic"/>
                </a:rPr>
                <a:t>Seattle</a:t>
              </a:r>
              <a:endParaRPr lang="en-US" sz="2400" dirty="0">
                <a:solidFill>
                  <a:srgbClr val="F2F2F2"/>
                </a:solidFill>
              </a:endParaRPr>
            </a:p>
          </p:txBody>
        </p:sp>
        <p:sp>
          <p:nvSpPr>
            <p:cNvPr id="78" name="TextBox 14">
              <a:extLst>
                <a:ext uri="{FF2B5EF4-FFF2-40B4-BE49-F238E27FC236}">
                  <a16:creationId xmlns:a16="http://schemas.microsoft.com/office/drawing/2014/main" id="{4268FF39-EC74-90C6-3FBD-932991E8F83E}"/>
                </a:ext>
              </a:extLst>
            </p:cNvPr>
            <p:cNvSpPr txBox="1"/>
            <p:nvPr/>
          </p:nvSpPr>
          <p:spPr>
            <a:xfrm>
              <a:off x="18973752" y="6032860"/>
              <a:ext cx="172803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2F2F2"/>
                  </a:solidFill>
                  <a:latin typeface="Century Gothic"/>
                </a:rPr>
                <a:t>Everett</a:t>
              </a:r>
              <a:endParaRPr lang="en-US" sz="2400">
                <a:solidFill>
                  <a:srgbClr val="F2F2F2"/>
                </a:solidFill>
              </a:endParaRPr>
            </a:p>
          </p:txBody>
        </p:sp>
        <p:sp>
          <p:nvSpPr>
            <p:cNvPr id="79" name="TextBox 15">
              <a:extLst>
                <a:ext uri="{FF2B5EF4-FFF2-40B4-BE49-F238E27FC236}">
                  <a16:creationId xmlns:a16="http://schemas.microsoft.com/office/drawing/2014/main" id="{B59BB855-374C-05D9-0D6A-3286D72822B4}"/>
                </a:ext>
              </a:extLst>
            </p:cNvPr>
            <p:cNvSpPr txBox="1"/>
            <p:nvPr/>
          </p:nvSpPr>
          <p:spPr>
            <a:xfrm>
              <a:off x="23185865" y="7871441"/>
              <a:ext cx="181944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2F2F2"/>
                  </a:solidFill>
                  <a:latin typeface="Century Gothic"/>
                </a:rPr>
                <a:t>Elliott Bay</a:t>
              </a:r>
              <a:endParaRPr lang="en-US" sz="2400" dirty="0">
                <a:solidFill>
                  <a:srgbClr val="F2F2F2"/>
                </a:solidFill>
              </a:endParaRPr>
            </a:p>
          </p:txBody>
        </p:sp>
        <p:sp>
          <p:nvSpPr>
            <p:cNvPr id="80" name="TextBox 16">
              <a:extLst>
                <a:ext uri="{FF2B5EF4-FFF2-40B4-BE49-F238E27FC236}">
                  <a16:creationId xmlns:a16="http://schemas.microsoft.com/office/drawing/2014/main" id="{ECDD6198-5A5A-D393-BD30-C2FF77FA5946}"/>
                </a:ext>
              </a:extLst>
            </p:cNvPr>
            <p:cNvSpPr txBox="1"/>
            <p:nvPr/>
          </p:nvSpPr>
          <p:spPr>
            <a:xfrm>
              <a:off x="24815717" y="9141735"/>
              <a:ext cx="169583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2F2F2"/>
                  </a:solidFill>
                  <a:latin typeface="Century Gothic"/>
                </a:rPr>
                <a:t>Seattle</a:t>
              </a:r>
              <a:endParaRPr lang="en-US" sz="2400">
                <a:solidFill>
                  <a:srgbClr val="F2F2F2"/>
                </a:solidFill>
              </a:endParaRPr>
            </a:p>
          </p:txBody>
        </p:sp>
        <p:sp>
          <p:nvSpPr>
            <p:cNvPr id="71" name="TextBox 7">
              <a:extLst>
                <a:ext uri="{FF2B5EF4-FFF2-40B4-BE49-F238E27FC236}">
                  <a16:creationId xmlns:a16="http://schemas.microsoft.com/office/drawing/2014/main" id="{A3A741F7-71EF-8D03-6070-63FBB7741F49}"/>
                </a:ext>
              </a:extLst>
            </p:cNvPr>
            <p:cNvSpPr txBox="1"/>
            <p:nvPr/>
          </p:nvSpPr>
          <p:spPr>
            <a:xfrm>
              <a:off x="18609870" y="11857103"/>
              <a:ext cx="721379"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latin typeface="Century Gothic"/>
                </a:rPr>
                <a:t>0</a:t>
              </a:r>
            </a:p>
          </p:txBody>
        </p:sp>
        <p:sp>
          <p:nvSpPr>
            <p:cNvPr id="72" name="TextBox 8">
              <a:extLst>
                <a:ext uri="{FF2B5EF4-FFF2-40B4-BE49-F238E27FC236}">
                  <a16:creationId xmlns:a16="http://schemas.microsoft.com/office/drawing/2014/main" id="{C87AF1CB-CE38-0E47-5457-6CFE7A626A97}"/>
                </a:ext>
              </a:extLst>
            </p:cNvPr>
            <p:cNvSpPr txBox="1"/>
            <p:nvPr/>
          </p:nvSpPr>
          <p:spPr>
            <a:xfrm>
              <a:off x="19416937" y="11857102"/>
              <a:ext cx="587209"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latin typeface="Century Gothic"/>
                </a:rPr>
                <a:t>10</a:t>
              </a:r>
            </a:p>
          </p:txBody>
        </p:sp>
        <p:sp>
          <p:nvSpPr>
            <p:cNvPr id="73" name="TextBox 9">
              <a:extLst>
                <a:ext uri="{FF2B5EF4-FFF2-40B4-BE49-F238E27FC236}">
                  <a16:creationId xmlns:a16="http://schemas.microsoft.com/office/drawing/2014/main" id="{29EFE255-469C-F9B7-459E-73E7E59AAA3F}"/>
                </a:ext>
              </a:extLst>
            </p:cNvPr>
            <p:cNvSpPr txBox="1"/>
            <p:nvPr/>
          </p:nvSpPr>
          <p:spPr>
            <a:xfrm>
              <a:off x="20298219" y="11857102"/>
              <a:ext cx="568039"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latin typeface="Century Gothic"/>
                </a:rPr>
                <a:t>20</a:t>
              </a:r>
              <a:endParaRPr lang="en-US" sz="2000" dirty="0">
                <a:solidFill>
                  <a:schemeClr val="bg1"/>
                </a:solidFill>
              </a:endParaRPr>
            </a:p>
          </p:txBody>
        </p:sp>
        <p:sp>
          <p:nvSpPr>
            <p:cNvPr id="74" name="TextBox 10">
              <a:extLst>
                <a:ext uri="{FF2B5EF4-FFF2-40B4-BE49-F238E27FC236}">
                  <a16:creationId xmlns:a16="http://schemas.microsoft.com/office/drawing/2014/main" id="{26AD4647-5B00-F1CF-4C35-EFE57F97CD98}"/>
                </a:ext>
              </a:extLst>
            </p:cNvPr>
            <p:cNvSpPr txBox="1"/>
            <p:nvPr/>
          </p:nvSpPr>
          <p:spPr>
            <a:xfrm>
              <a:off x="21179503" y="11857100"/>
              <a:ext cx="568039"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latin typeface="Century Gothic"/>
                </a:rPr>
                <a:t>30</a:t>
              </a:r>
              <a:endParaRPr lang="en-US" sz="2000">
                <a:solidFill>
                  <a:schemeClr val="bg1"/>
                </a:solidFill>
              </a:endParaRPr>
            </a:p>
          </p:txBody>
        </p:sp>
        <p:sp>
          <p:nvSpPr>
            <p:cNvPr id="75" name="TextBox 11">
              <a:extLst>
                <a:ext uri="{FF2B5EF4-FFF2-40B4-BE49-F238E27FC236}">
                  <a16:creationId xmlns:a16="http://schemas.microsoft.com/office/drawing/2014/main" id="{0CC2ADD1-20A2-D577-E7F9-9A19EE9FCB21}"/>
                </a:ext>
              </a:extLst>
            </p:cNvPr>
            <p:cNvSpPr txBox="1"/>
            <p:nvPr/>
          </p:nvSpPr>
          <p:spPr>
            <a:xfrm>
              <a:off x="21557477" y="12002870"/>
              <a:ext cx="97255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latin typeface="Century Gothic"/>
                </a:rPr>
                <a:t>Miles</a:t>
              </a:r>
            </a:p>
          </p:txBody>
        </p:sp>
        <p:sp>
          <p:nvSpPr>
            <p:cNvPr id="30" name="TextBox 29">
              <a:extLst>
                <a:ext uri="{FF2B5EF4-FFF2-40B4-BE49-F238E27FC236}">
                  <a16:creationId xmlns:a16="http://schemas.microsoft.com/office/drawing/2014/main" id="{B18C2A7C-EE6B-CA86-1205-18106B796ECA}"/>
                </a:ext>
              </a:extLst>
            </p:cNvPr>
            <p:cNvSpPr txBox="1"/>
            <p:nvPr/>
          </p:nvSpPr>
          <p:spPr>
            <a:xfrm>
              <a:off x="20604791" y="7725074"/>
              <a:ext cx="1727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262626"/>
                  </a:solidFill>
                </a:rPr>
                <a:t>Study Area</a:t>
              </a:r>
            </a:p>
          </p:txBody>
        </p:sp>
        <p:sp>
          <p:nvSpPr>
            <p:cNvPr id="7" name="TextBox 6">
              <a:extLst>
                <a:ext uri="{FF2B5EF4-FFF2-40B4-BE49-F238E27FC236}">
                  <a16:creationId xmlns:a16="http://schemas.microsoft.com/office/drawing/2014/main" id="{689FAC3B-1E47-D57F-23F2-6292F65EADB5}"/>
                </a:ext>
              </a:extLst>
            </p:cNvPr>
            <p:cNvSpPr txBox="1"/>
            <p:nvPr/>
          </p:nvSpPr>
          <p:spPr>
            <a:xfrm>
              <a:off x="20738979" y="8434356"/>
              <a:ext cx="18805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262626"/>
                  </a:solidFill>
                </a:rPr>
                <a:t>Water Depth</a:t>
              </a:r>
              <a:endParaRPr lang="en-US" dirty="0" err="1"/>
            </a:p>
          </p:txBody>
        </p:sp>
        <p:sp>
          <p:nvSpPr>
            <p:cNvPr id="11" name="TextBox 10">
              <a:extLst>
                <a:ext uri="{FF2B5EF4-FFF2-40B4-BE49-F238E27FC236}">
                  <a16:creationId xmlns:a16="http://schemas.microsoft.com/office/drawing/2014/main" id="{B560F2E4-A207-3590-F545-EB2DE77ECAE8}"/>
                </a:ext>
              </a:extLst>
            </p:cNvPr>
            <p:cNvSpPr txBox="1"/>
            <p:nvPr/>
          </p:nvSpPr>
          <p:spPr>
            <a:xfrm>
              <a:off x="20585621" y="8127641"/>
              <a:ext cx="14396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262626"/>
                  </a:solidFill>
                </a:rPr>
                <a:t>0'</a:t>
              </a:r>
              <a:endParaRPr lang="en-US" sz="2000" dirty="0"/>
            </a:p>
          </p:txBody>
        </p:sp>
        <p:sp>
          <p:nvSpPr>
            <p:cNvPr id="12" name="TextBox 11">
              <a:extLst>
                <a:ext uri="{FF2B5EF4-FFF2-40B4-BE49-F238E27FC236}">
                  <a16:creationId xmlns:a16="http://schemas.microsoft.com/office/drawing/2014/main" id="{7A5EAAC4-6719-0159-E2D1-420A53D182E3}"/>
                </a:ext>
              </a:extLst>
            </p:cNvPr>
            <p:cNvSpPr txBox="1"/>
            <p:nvPr/>
          </p:nvSpPr>
          <p:spPr>
            <a:xfrm>
              <a:off x="20604790" y="8721904"/>
              <a:ext cx="1439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262626"/>
                  </a:solidFill>
                </a:rPr>
                <a:t>-967'</a:t>
              </a:r>
              <a:endParaRPr lang="en-US" dirty="0"/>
            </a:p>
          </p:txBody>
        </p:sp>
      </p:grpSp>
      <p:pic>
        <p:nvPicPr>
          <p:cNvPr id="32" name="Picture 32">
            <a:extLst>
              <a:ext uri="{FF2B5EF4-FFF2-40B4-BE49-F238E27FC236}">
                <a16:creationId xmlns:a16="http://schemas.microsoft.com/office/drawing/2014/main" id="{B3ACDFC3-1D06-426C-14B3-0B5577C4EB25}"/>
              </a:ext>
            </a:extLst>
          </p:cNvPr>
          <p:cNvPicPr>
            <a:picLocks noChangeAspect="1"/>
          </p:cNvPicPr>
          <p:nvPr/>
        </p:nvPicPr>
        <p:blipFill rotWithShape="1">
          <a:blip r:embed="rId20"/>
          <a:srcRect l="2771" r="-2772"/>
          <a:stretch/>
        </p:blipFill>
        <p:spPr>
          <a:xfrm>
            <a:off x="20267052" y="31695479"/>
            <a:ext cx="1645920" cy="1645920"/>
          </a:xfrm>
          <a:prstGeom prst="ellipse">
            <a:avLst/>
          </a:prstGeom>
        </p:spPr>
      </p:pic>
      <p:pic>
        <p:nvPicPr>
          <p:cNvPr id="33" name="Picture 33">
            <a:extLst>
              <a:ext uri="{FF2B5EF4-FFF2-40B4-BE49-F238E27FC236}">
                <a16:creationId xmlns:a16="http://schemas.microsoft.com/office/drawing/2014/main" id="{2F3F69B4-F740-346F-FBEF-1F3FFC6CC0E0}"/>
              </a:ext>
            </a:extLst>
          </p:cNvPr>
          <p:cNvPicPr>
            <a:picLocks noChangeAspect="1"/>
          </p:cNvPicPr>
          <p:nvPr/>
        </p:nvPicPr>
        <p:blipFill rotWithShape="1">
          <a:blip r:embed="rId21"/>
          <a:srcRect l="-582" r="582"/>
          <a:stretch/>
        </p:blipFill>
        <p:spPr>
          <a:xfrm>
            <a:off x="22668816" y="31695479"/>
            <a:ext cx="1645920" cy="1645920"/>
          </a:xfrm>
          <a:prstGeom prst="rect">
            <a:avLst/>
          </a:prstGeom>
        </p:spPr>
      </p:pic>
      <p:pic>
        <p:nvPicPr>
          <p:cNvPr id="34" name="Picture 34">
            <a:extLst>
              <a:ext uri="{FF2B5EF4-FFF2-40B4-BE49-F238E27FC236}">
                <a16:creationId xmlns:a16="http://schemas.microsoft.com/office/drawing/2014/main" id="{B9269188-0163-275B-C0E5-6229A044A4E3}"/>
              </a:ext>
            </a:extLst>
          </p:cNvPr>
          <p:cNvPicPr>
            <a:picLocks noChangeAspect="1"/>
          </p:cNvPicPr>
          <p:nvPr/>
        </p:nvPicPr>
        <p:blipFill rotWithShape="1">
          <a:blip r:embed="rId22"/>
          <a:srcRect t="1" b="2260"/>
          <a:stretch/>
        </p:blipFill>
        <p:spPr>
          <a:xfrm>
            <a:off x="15488525" y="31695479"/>
            <a:ext cx="1649241" cy="1645920"/>
          </a:xfrm>
          <a:prstGeom prst="ellipse">
            <a:avLst/>
          </a:prstGeom>
        </p:spPr>
      </p:pic>
      <p:pic>
        <p:nvPicPr>
          <p:cNvPr id="35" name="Picture 35">
            <a:extLst>
              <a:ext uri="{FF2B5EF4-FFF2-40B4-BE49-F238E27FC236}">
                <a16:creationId xmlns:a16="http://schemas.microsoft.com/office/drawing/2014/main" id="{D7B67B8A-3BCE-18B1-2A28-B077DED9C000}"/>
              </a:ext>
            </a:extLst>
          </p:cNvPr>
          <p:cNvPicPr>
            <a:picLocks noChangeAspect="1"/>
          </p:cNvPicPr>
          <p:nvPr/>
        </p:nvPicPr>
        <p:blipFill>
          <a:blip r:embed="rId23"/>
          <a:stretch>
            <a:fillRect/>
          </a:stretch>
        </p:blipFill>
        <p:spPr>
          <a:xfrm>
            <a:off x="18001654" y="31695479"/>
            <a:ext cx="1627432" cy="1645920"/>
          </a:xfrm>
          <a:prstGeom prst="rect">
            <a:avLst/>
          </a:prstGeom>
        </p:spPr>
      </p:pic>
      <p:pic>
        <p:nvPicPr>
          <p:cNvPr id="66" name="Picture 66" descr="A picture containing map&#10;&#10;Description automatically generated">
            <a:extLst>
              <a:ext uri="{FF2B5EF4-FFF2-40B4-BE49-F238E27FC236}">
                <a16:creationId xmlns:a16="http://schemas.microsoft.com/office/drawing/2014/main" id="{4087C4D3-119B-E48A-5033-236FEBF8CF12}"/>
              </a:ext>
            </a:extLst>
          </p:cNvPr>
          <p:cNvPicPr>
            <a:picLocks noChangeAspect="1"/>
          </p:cNvPicPr>
          <p:nvPr/>
        </p:nvPicPr>
        <p:blipFill>
          <a:blip r:embed="rId24"/>
          <a:stretch>
            <a:fillRect/>
          </a:stretch>
        </p:blipFill>
        <p:spPr>
          <a:xfrm>
            <a:off x="9592324" y="16473349"/>
            <a:ext cx="15171936" cy="8512020"/>
          </a:xfrm>
          <a:prstGeom prst="rect">
            <a:avLst/>
          </a:prstGeom>
        </p:spPr>
      </p:pic>
      <p:grpSp>
        <p:nvGrpSpPr>
          <p:cNvPr id="47" name="Group 46">
            <a:extLst>
              <a:ext uri="{FF2B5EF4-FFF2-40B4-BE49-F238E27FC236}">
                <a16:creationId xmlns:a16="http://schemas.microsoft.com/office/drawing/2014/main" id="{22D59EF8-ECEE-C412-BA9E-E1D4DA489FA0}"/>
              </a:ext>
            </a:extLst>
          </p:cNvPr>
          <p:cNvGrpSpPr/>
          <p:nvPr/>
        </p:nvGrpSpPr>
        <p:grpSpPr>
          <a:xfrm>
            <a:off x="2124097" y="16465926"/>
            <a:ext cx="5599186" cy="8550506"/>
            <a:chOff x="2124097" y="16465926"/>
            <a:chExt cx="5599186" cy="8550506"/>
          </a:xfrm>
        </p:grpSpPr>
        <p:pic>
          <p:nvPicPr>
            <p:cNvPr id="18" name="Picture 18" descr="A picture containing outdoor, plant, colorful, several&#10;&#10;Description automatically generated">
              <a:extLst>
                <a:ext uri="{FF2B5EF4-FFF2-40B4-BE49-F238E27FC236}">
                  <a16:creationId xmlns:a16="http://schemas.microsoft.com/office/drawing/2014/main" id="{FAC76193-ABBA-4201-4B37-830BF49F7DFD}"/>
                </a:ext>
              </a:extLst>
            </p:cNvPr>
            <p:cNvPicPr>
              <a:picLocks noChangeAspect="1"/>
            </p:cNvPicPr>
            <p:nvPr/>
          </p:nvPicPr>
          <p:blipFill>
            <a:blip r:embed="rId25"/>
            <a:stretch>
              <a:fillRect/>
            </a:stretch>
          </p:blipFill>
          <p:spPr>
            <a:xfrm>
              <a:off x="2133611" y="16465926"/>
              <a:ext cx="5589672" cy="4149947"/>
            </a:xfrm>
            <a:prstGeom prst="rect">
              <a:avLst/>
            </a:prstGeom>
          </p:spPr>
        </p:pic>
        <p:pic>
          <p:nvPicPr>
            <p:cNvPr id="19" name="Picture 30">
              <a:extLst>
                <a:ext uri="{FF2B5EF4-FFF2-40B4-BE49-F238E27FC236}">
                  <a16:creationId xmlns:a16="http://schemas.microsoft.com/office/drawing/2014/main" id="{A0D2CAA4-3FF2-63A9-D164-26617580DC8B}"/>
                </a:ext>
              </a:extLst>
            </p:cNvPr>
            <p:cNvPicPr>
              <a:picLocks noChangeAspect="1"/>
            </p:cNvPicPr>
            <p:nvPr/>
          </p:nvPicPr>
          <p:blipFill>
            <a:blip r:embed="rId26"/>
            <a:stretch>
              <a:fillRect/>
            </a:stretch>
          </p:blipFill>
          <p:spPr>
            <a:xfrm>
              <a:off x="2125648" y="20804285"/>
              <a:ext cx="5592360" cy="4186877"/>
            </a:xfrm>
            <a:prstGeom prst="rect">
              <a:avLst/>
            </a:prstGeom>
          </p:spPr>
        </p:pic>
        <p:sp>
          <p:nvSpPr>
            <p:cNvPr id="67" name="TextBox 1">
              <a:extLst>
                <a:ext uri="{FF2B5EF4-FFF2-40B4-BE49-F238E27FC236}">
                  <a16:creationId xmlns:a16="http://schemas.microsoft.com/office/drawing/2014/main" id="{622B97F6-BA01-269D-F414-73F96064E76D}"/>
                </a:ext>
              </a:extLst>
            </p:cNvPr>
            <p:cNvSpPr txBox="1"/>
            <p:nvPr/>
          </p:nvSpPr>
          <p:spPr>
            <a:xfrm>
              <a:off x="2124097" y="24554767"/>
              <a:ext cx="270666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bg1"/>
                  </a:solidFill>
                  <a:highlight>
                    <a:srgbClr val="C0C0C0"/>
                  </a:highlight>
                  <a:latin typeface="Century Gothic"/>
                </a:rPr>
                <a:t>+ 9.71 ft (MLLW)</a:t>
              </a:r>
              <a:endParaRPr lang="en-US" sz="2400" dirty="0">
                <a:solidFill>
                  <a:schemeClr val="bg1"/>
                </a:solidFill>
                <a:highlight>
                  <a:srgbClr val="C0C0C0"/>
                </a:highlight>
                <a:cs typeface="Calibri"/>
              </a:endParaRPr>
            </a:p>
          </p:txBody>
        </p:sp>
        <p:sp>
          <p:nvSpPr>
            <p:cNvPr id="69" name="TextBox 1">
              <a:extLst>
                <a:ext uri="{FF2B5EF4-FFF2-40B4-BE49-F238E27FC236}">
                  <a16:creationId xmlns:a16="http://schemas.microsoft.com/office/drawing/2014/main" id="{0ACFE051-DBB0-D200-0138-B8E86C6D9D02}"/>
                </a:ext>
              </a:extLst>
            </p:cNvPr>
            <p:cNvSpPr txBox="1"/>
            <p:nvPr/>
          </p:nvSpPr>
          <p:spPr>
            <a:xfrm>
              <a:off x="2131685" y="20152661"/>
              <a:ext cx="277324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bg1"/>
                  </a:solidFill>
                  <a:highlight>
                    <a:srgbClr val="C0C0C0"/>
                  </a:highlight>
                  <a:latin typeface="Century Gothic"/>
                </a:rPr>
                <a:t>- 3.98 ft (MLLW)</a:t>
              </a:r>
              <a:endParaRPr lang="en-US" sz="2400" dirty="0">
                <a:solidFill>
                  <a:schemeClr val="bg1"/>
                </a:solidFill>
                <a:highlight>
                  <a:srgbClr val="C0C0C0"/>
                </a:highlight>
                <a:cs typeface="Calibri"/>
              </a:endParaRPr>
            </a:p>
          </p:txBody>
        </p:sp>
      </p:grpSp>
      <p:cxnSp>
        <p:nvCxnSpPr>
          <p:cNvPr id="70" name="Straight Arrow Connector 69">
            <a:extLst>
              <a:ext uri="{FF2B5EF4-FFF2-40B4-BE49-F238E27FC236}">
                <a16:creationId xmlns:a16="http://schemas.microsoft.com/office/drawing/2014/main" id="{E918D09A-A686-C71D-E185-3E177D0B1EF1}"/>
              </a:ext>
            </a:extLst>
          </p:cNvPr>
          <p:cNvCxnSpPr/>
          <p:nvPr/>
        </p:nvCxnSpPr>
        <p:spPr>
          <a:xfrm>
            <a:off x="16223745" y="17141757"/>
            <a:ext cx="4339962" cy="2914509"/>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B22E1CB-B93D-558D-C29F-E50C218C2311}"/>
              </a:ext>
            </a:extLst>
          </p:cNvPr>
          <p:cNvCxnSpPr>
            <a:cxnSpLocks/>
          </p:cNvCxnSpPr>
          <p:nvPr/>
        </p:nvCxnSpPr>
        <p:spPr>
          <a:xfrm>
            <a:off x="16213651" y="20713016"/>
            <a:ext cx="4394445" cy="180579"/>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3290A69-9EA5-82E6-CECB-CFA774411802}"/>
              </a:ext>
            </a:extLst>
          </p:cNvPr>
          <p:cNvCxnSpPr>
            <a:cxnSpLocks/>
          </p:cNvCxnSpPr>
          <p:nvPr/>
        </p:nvCxnSpPr>
        <p:spPr>
          <a:xfrm flipV="1">
            <a:off x="16232819" y="20893594"/>
            <a:ext cx="4375276" cy="3500025"/>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F59D898C-E799-55DC-07D2-816921F62996}"/>
              </a:ext>
            </a:extLst>
          </p:cNvPr>
          <p:cNvCxnSpPr>
            <a:cxnSpLocks/>
          </p:cNvCxnSpPr>
          <p:nvPr/>
        </p:nvCxnSpPr>
        <p:spPr>
          <a:xfrm flipV="1">
            <a:off x="16213650" y="20069293"/>
            <a:ext cx="4394445" cy="797081"/>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3" name="Picture 83" descr="A picture containing transport, satellite&#10;&#10;Description automatically generated">
            <a:extLst>
              <a:ext uri="{FF2B5EF4-FFF2-40B4-BE49-F238E27FC236}">
                <a16:creationId xmlns:a16="http://schemas.microsoft.com/office/drawing/2014/main" id="{2626E2DA-7157-5F4B-6677-37F70386A3BD}"/>
              </a:ext>
            </a:extLst>
          </p:cNvPr>
          <p:cNvPicPr>
            <a:picLocks noChangeAspect="1"/>
          </p:cNvPicPr>
          <p:nvPr/>
        </p:nvPicPr>
        <p:blipFill>
          <a:blip r:embed="rId27"/>
          <a:stretch>
            <a:fillRect/>
          </a:stretch>
        </p:blipFill>
        <p:spPr>
          <a:xfrm>
            <a:off x="10662508" y="16902332"/>
            <a:ext cx="2842944" cy="2899855"/>
          </a:xfrm>
          <a:prstGeom prst="rect">
            <a:avLst/>
          </a:prstGeom>
        </p:spPr>
      </p:pic>
      <p:pic>
        <p:nvPicPr>
          <p:cNvPr id="84" name="Picture 84">
            <a:extLst>
              <a:ext uri="{FF2B5EF4-FFF2-40B4-BE49-F238E27FC236}">
                <a16:creationId xmlns:a16="http://schemas.microsoft.com/office/drawing/2014/main" id="{AD6AF41F-A0F4-1348-26A2-9F6A62029C6B}"/>
              </a:ext>
            </a:extLst>
          </p:cNvPr>
          <p:cNvPicPr>
            <a:picLocks noChangeAspect="1"/>
          </p:cNvPicPr>
          <p:nvPr/>
        </p:nvPicPr>
        <p:blipFill>
          <a:blip r:embed="rId28"/>
          <a:stretch>
            <a:fillRect/>
          </a:stretch>
        </p:blipFill>
        <p:spPr>
          <a:xfrm>
            <a:off x="10576636" y="21579058"/>
            <a:ext cx="2470031" cy="2118206"/>
          </a:xfrm>
          <a:prstGeom prst="rect">
            <a:avLst/>
          </a:prstGeom>
        </p:spPr>
      </p:pic>
      <p:sp>
        <p:nvSpPr>
          <p:cNvPr id="85" name="TextBox 1">
            <a:extLst>
              <a:ext uri="{FF2B5EF4-FFF2-40B4-BE49-F238E27FC236}">
                <a16:creationId xmlns:a16="http://schemas.microsoft.com/office/drawing/2014/main" id="{288A4C7D-6A1C-3BAE-9EB4-CE612CBAD976}"/>
              </a:ext>
            </a:extLst>
          </p:cNvPr>
          <p:cNvSpPr txBox="1"/>
          <p:nvPr/>
        </p:nvSpPr>
        <p:spPr>
          <a:xfrm>
            <a:off x="12090539" y="20207262"/>
            <a:ext cx="359591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FFFFFF"/>
                </a:solidFill>
                <a:latin typeface="Century Gothic"/>
                <a:cs typeface="Calibri"/>
              </a:rPr>
              <a:t>Sentinel-2 MSI (10m)</a:t>
            </a:r>
          </a:p>
        </p:txBody>
      </p:sp>
      <p:sp>
        <p:nvSpPr>
          <p:cNvPr id="86" name="TextBox 1">
            <a:extLst>
              <a:ext uri="{FF2B5EF4-FFF2-40B4-BE49-F238E27FC236}">
                <a16:creationId xmlns:a16="http://schemas.microsoft.com/office/drawing/2014/main" id="{6FC9C4B0-2479-36C2-6B16-1B55308266DF}"/>
              </a:ext>
            </a:extLst>
          </p:cNvPr>
          <p:cNvSpPr txBox="1"/>
          <p:nvPr/>
        </p:nvSpPr>
        <p:spPr>
          <a:xfrm>
            <a:off x="11994286" y="23884112"/>
            <a:ext cx="359591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FFFFFF"/>
                </a:solidFill>
                <a:latin typeface="Century Gothic"/>
                <a:cs typeface="Calibri"/>
              </a:rPr>
              <a:t>Landsat 8 OLI (30m)</a:t>
            </a:r>
            <a:endParaRPr lang="en-US" dirty="0"/>
          </a:p>
        </p:txBody>
      </p:sp>
      <p:sp>
        <p:nvSpPr>
          <p:cNvPr id="90" name="TextBox 14">
            <a:extLst>
              <a:ext uri="{FF2B5EF4-FFF2-40B4-BE49-F238E27FC236}">
                <a16:creationId xmlns:a16="http://schemas.microsoft.com/office/drawing/2014/main" id="{93C20448-5380-94C6-DE37-213A8B842331}"/>
              </a:ext>
            </a:extLst>
          </p:cNvPr>
          <p:cNvSpPr txBox="1"/>
          <p:nvPr/>
        </p:nvSpPr>
        <p:spPr>
          <a:xfrm>
            <a:off x="17603636" y="10456142"/>
            <a:ext cx="172803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2F2F2"/>
                </a:solidFill>
                <a:latin typeface="Century Gothic"/>
              </a:rPr>
              <a:t>Tacoma</a:t>
            </a:r>
            <a:endParaRPr lang="en-US" dirty="0"/>
          </a:p>
        </p:txBody>
      </p:sp>
      <p:sp>
        <p:nvSpPr>
          <p:cNvPr id="91" name="TextBox 14">
            <a:extLst>
              <a:ext uri="{FF2B5EF4-FFF2-40B4-BE49-F238E27FC236}">
                <a16:creationId xmlns:a16="http://schemas.microsoft.com/office/drawing/2014/main" id="{BC1C072C-9272-06FF-5B53-61149A269DB4}"/>
              </a:ext>
            </a:extLst>
          </p:cNvPr>
          <p:cNvSpPr txBox="1"/>
          <p:nvPr/>
        </p:nvSpPr>
        <p:spPr>
          <a:xfrm>
            <a:off x="24679084" y="11496590"/>
            <a:ext cx="181005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err="1">
                <a:solidFill>
                  <a:srgbClr val="F2F2F2"/>
                </a:solidFill>
                <a:latin typeface="Century Gothic"/>
              </a:rPr>
              <a:t>Basemap</a:t>
            </a:r>
            <a:r>
              <a:rPr lang="en-US" sz="1200" dirty="0">
                <a:solidFill>
                  <a:srgbClr val="F2F2F2"/>
                </a:solidFill>
                <a:latin typeface="Century Gothic"/>
              </a:rPr>
              <a:t> credit to Finlayson, D. P. (2005)</a:t>
            </a:r>
            <a:endParaRPr lang="en-US" dirty="0"/>
          </a:p>
        </p:txBody>
      </p:sp>
      <p:sp>
        <p:nvSpPr>
          <p:cNvPr id="2" name="TextBox 1">
            <a:extLst>
              <a:ext uri="{FF2B5EF4-FFF2-40B4-BE49-F238E27FC236}">
                <a16:creationId xmlns:a16="http://schemas.microsoft.com/office/drawing/2014/main" id="{35685E10-3707-E87A-0C1D-80BB661A174C}"/>
              </a:ext>
            </a:extLst>
          </p:cNvPr>
          <p:cNvSpPr txBox="1"/>
          <p:nvPr/>
        </p:nvSpPr>
        <p:spPr>
          <a:xfrm>
            <a:off x="2721214" y="31803608"/>
            <a:ext cx="1020025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tx1">
                    <a:lumMod val="75000"/>
                    <a:lumOff val="25000"/>
                  </a:schemeClr>
                </a:solidFill>
                <a:latin typeface="Century Gothic"/>
              </a:rPr>
              <a:t>While there are limitations, remote sensing can help support the monitoring of kelp, particularly when combined with field and aerial surveys.</a:t>
            </a:r>
          </a:p>
        </p:txBody>
      </p:sp>
      <p:sp>
        <p:nvSpPr>
          <p:cNvPr id="4" name="TextBox 3">
            <a:extLst>
              <a:ext uri="{FF2B5EF4-FFF2-40B4-BE49-F238E27FC236}">
                <a16:creationId xmlns:a16="http://schemas.microsoft.com/office/drawing/2014/main" id="{461782E3-8498-95AD-3547-5BE6ABEE516E}"/>
              </a:ext>
            </a:extLst>
          </p:cNvPr>
          <p:cNvSpPr txBox="1"/>
          <p:nvPr/>
        </p:nvSpPr>
        <p:spPr>
          <a:xfrm>
            <a:off x="2730208" y="29173783"/>
            <a:ext cx="997831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tx1">
                    <a:lumMod val="75000"/>
                    <a:lumOff val="25000"/>
                  </a:schemeClr>
                </a:solidFill>
                <a:latin typeface="Century Gothic"/>
              </a:rPr>
              <a:t>Higher resolution sensors and more frequent revisit times can help overcome many of the limitations of remotely sensing kelp extent.</a:t>
            </a:r>
          </a:p>
        </p:txBody>
      </p:sp>
      <p:sp>
        <p:nvSpPr>
          <p:cNvPr id="39" name="Text Placeholder 4">
            <a:extLst>
              <a:ext uri="{FF2B5EF4-FFF2-40B4-BE49-F238E27FC236}">
                <a16:creationId xmlns:a16="http://schemas.microsoft.com/office/drawing/2014/main" id="{316A5F63-7A24-4FE5-D387-38825EBCE785}"/>
              </a:ext>
            </a:extLst>
          </p:cNvPr>
          <p:cNvSpPr txBox="1">
            <a:spLocks/>
          </p:cNvSpPr>
          <p:nvPr/>
        </p:nvSpPr>
        <p:spPr>
          <a:xfrm>
            <a:off x="16102760" y="24709371"/>
            <a:ext cx="8653540" cy="205428"/>
          </a:xfrm>
          <a:prstGeom prst="rect">
            <a:avLst/>
          </a:prstGeom>
          <a:solidFill>
            <a:srgbClr val="00191D">
              <a:alpha val="68000"/>
            </a:srgbClr>
          </a:solidFill>
          <a:effectLst>
            <a:softEdge rad="63500"/>
          </a:effectLst>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600" dirty="0">
                <a:solidFill>
                  <a:schemeClr val="bg1"/>
                </a:solidFill>
                <a:latin typeface="Century Gothic"/>
              </a:rPr>
              <a:t>Satellite Illustrations</a:t>
            </a:r>
            <a:r>
              <a:rPr kumimoji="0" lang="en-US" sz="1600" i="0" u="none" strike="noStrike" kern="1200" cap="none" spc="0" normalizeH="0" baseline="0" noProof="0" dirty="0">
                <a:ln>
                  <a:noFill/>
                </a:ln>
                <a:solidFill>
                  <a:schemeClr val="bg1"/>
                </a:solidFill>
                <a:effectLst/>
                <a:uLnTx/>
                <a:uFillTx/>
                <a:latin typeface="Century Gothic"/>
              </a:rPr>
              <a:t>:</a:t>
            </a:r>
            <a:r>
              <a:rPr lang="en-US" sz="1600" dirty="0">
                <a:solidFill>
                  <a:schemeClr val="bg1"/>
                </a:solidFill>
                <a:latin typeface="Century Gothic"/>
              </a:rPr>
              <a:t> ESA, NASA/Goddard Space Flight Center Conceptual Image Lab</a:t>
            </a:r>
            <a:endParaRPr lang="en-US" sz="1600" i="0" u="none" strike="noStrike" kern="1200" cap="none" spc="0" normalizeH="0" baseline="0" noProof="0" dirty="0">
              <a:ln>
                <a:noFill/>
              </a:ln>
              <a:solidFill>
                <a:schemeClr val="bg1"/>
              </a:solidFill>
              <a:effectLst/>
              <a:uLnTx/>
              <a:uFillTx/>
              <a:latin typeface="Century Gothic"/>
            </a:endParaRPr>
          </a:p>
        </p:txBody>
      </p:sp>
      <p:sp>
        <p:nvSpPr>
          <p:cNvPr id="40" name="Text Placeholder 4">
            <a:extLst>
              <a:ext uri="{FF2B5EF4-FFF2-40B4-BE49-F238E27FC236}">
                <a16:creationId xmlns:a16="http://schemas.microsoft.com/office/drawing/2014/main" id="{77417FBA-A3C2-0D15-32E3-F17DD6A7A977}"/>
              </a:ext>
            </a:extLst>
          </p:cNvPr>
          <p:cNvSpPr txBox="1">
            <a:spLocks/>
          </p:cNvSpPr>
          <p:nvPr/>
        </p:nvSpPr>
        <p:spPr>
          <a:xfrm>
            <a:off x="19098151" y="24423763"/>
            <a:ext cx="5634178" cy="223326"/>
          </a:xfrm>
          <a:prstGeom prst="rect">
            <a:avLst/>
          </a:prstGeom>
          <a:solidFill>
            <a:srgbClr val="00191D">
              <a:alpha val="68000"/>
            </a:srgbClr>
          </a:solidFill>
          <a:effectLst>
            <a:softEdge rad="63500"/>
          </a:effectLst>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600" dirty="0">
                <a:solidFill>
                  <a:schemeClr val="bg1"/>
                </a:solidFill>
                <a:latin typeface="Century Gothic"/>
              </a:rPr>
              <a:t>Map Data: NASA, ESA, MAXAR, Earthstar Geographics</a:t>
            </a:r>
            <a:endParaRPr lang="en-US" sz="1600" dirty="0">
              <a:solidFill>
                <a:schemeClr val="bg1"/>
              </a:solidFill>
            </a:endParaRPr>
          </a:p>
        </p:txBody>
      </p:sp>
    </p:spTree>
    <p:extLst>
      <p:ext uri="{BB962C8B-B14F-4D97-AF65-F5344CB8AC3E}">
        <p14:creationId xmlns:p14="http://schemas.microsoft.com/office/powerpoint/2010/main" val="15328867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SharingLinks.5221bb29-d94c-4771-b432-cefb506290e7.OrganizationEdit.57e88c3e-8551-4a89-906e-356ad33ef266</DisplayName>
        <AccountId>15</AccountId>
        <AccountType/>
      </UserInfo>
      <UserInfo>
        <DisplayName>Michael Hitchner</DisplayName>
        <AccountId>501</AccountId>
        <AccountType/>
      </UserInfo>
      <UserInfo>
        <DisplayName>Lily Oliver</DisplayName>
        <AccountId>671</AccountId>
        <AccountType/>
      </UserInfo>
      <UserInfo>
        <DisplayName>Sofia Fall</DisplayName>
        <AccountId>963</AccountId>
        <AccountType/>
      </UserInfo>
      <UserInfo>
        <DisplayName>Lyndsay Zemanek</DisplayName>
        <AccountId>964</AccountId>
        <AccountType/>
      </UserInfo>
      <UserInfo>
        <DisplayName>Sarah Hettema</DisplayName>
        <AccountId>660</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19850C-B132-4F9E-91AE-B86D28DA0AF3}">
  <ds:schemaRefs>
    <ds:schemaRef ds:uri="http://schemas.microsoft.com/office/2006/metadata/properties"/>
    <ds:schemaRef ds:uri="21e6a8e8-1dff-48a6-ab9b-8d556c6946c0"/>
    <ds:schemaRef ds:uri="http://www.w3.org/XML/1998/namespace"/>
    <ds:schemaRef ds:uri="http://purl.org/dc/terms/"/>
    <ds:schemaRef ds:uri="http://purl.org/dc/dcmitype/"/>
    <ds:schemaRef ds:uri="http://schemas.openxmlformats.org/package/2006/metadata/core-properties"/>
    <ds:schemaRef ds:uri="7df78d0b-135a-4de7-9166-7c181cd87fb4"/>
    <ds:schemaRef ds:uri="http://schemas.microsoft.com/office/2006/documentManagement/types"/>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3751295D-8B86-4F6F-9746-4384DD71FB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TotalTime>
  <Words>409</Words>
  <Application>Microsoft Office PowerPoint</Application>
  <PresentationFormat>Custom</PresentationFormat>
  <Paragraphs>70</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Amanda</cp:lastModifiedBy>
  <cp:revision>338</cp:revision>
  <dcterms:created xsi:type="dcterms:W3CDTF">2019-02-05T16:32:03Z</dcterms:created>
  <dcterms:modified xsi:type="dcterms:W3CDTF">2022-09-09T22:10:15Z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y fmtid="{D5CDD505-2E9C-101B-9397-08002B2CF9AE}" pid="4" name="Order">
    <vt:lpwstr>70200.0000000000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