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dney Neugebauer" initials="" lastIdx="1" clrIdx="0"/>
  <p:cmAuthor id="1" name="Ruizhe Guo" initials="" lastIdx="2" clrIdx="1"/>
  <p:cmAuthor id="2" name="DEVELOP Massachusetts-Boston" initials="" lastIdx="1" clrIdx="2"/>
  <p:cmAuthor id="3" name="Lin H" initials="" lastIdx="1" clrIdx="3"/>
  <p:cmAuthor id="4" name="Henrik Westerkam"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36" d="100"/>
          <a:sy n="36" d="100"/>
        </p:scale>
        <p:origin x="658" y="-39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 name="Google Shape;12;p1:notes"/>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75" y="0"/>
            <a:ext cx="27431451" cy="36575996"/>
          </a:xfrm>
          <a:prstGeom prst="rect">
            <a:avLst/>
          </a:prstGeom>
          <a:noFill/>
          <a:ln>
            <a:noFill/>
          </a:ln>
        </p:spPr>
      </p:pic>
      <p:sp>
        <p:nvSpPr>
          <p:cNvPr id="8" name="Google Shape;8;p2"/>
          <p:cNvSpPr txBox="1">
            <a:spLocks noGrp="1"/>
          </p:cNvSpPr>
          <p:nvPr>
            <p:ph type="body" idx="1"/>
          </p:nvPr>
        </p:nvSpPr>
        <p:spPr>
          <a:xfrm>
            <a:off x="914400" y="438150"/>
            <a:ext cx="17183101" cy="338328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rgbClr val="389CC4"/>
              </a:buClr>
              <a:buSzPts val="6000"/>
              <a:buFont typeface="Arial"/>
              <a:buNone/>
              <a:defRPr sz="6000" b="1" i="0" u="none" strike="noStrike" cap="none">
                <a:solidFill>
                  <a:srgbClr val="389CC4"/>
                </a:solidFill>
                <a:latin typeface="Century Gothic"/>
                <a:ea typeface="Century Gothic"/>
                <a:cs typeface="Century Gothic"/>
                <a:sym typeface="Century Gothic"/>
              </a:defRPr>
            </a:lvl1pPr>
            <a:lvl2pPr marL="914400" marR="0" lvl="1" indent="-533400" algn="l" rtl="0">
              <a:lnSpc>
                <a:spcPct val="90000"/>
              </a:lnSpc>
              <a:spcBef>
                <a:spcPts val="1500"/>
              </a:spcBef>
              <a:spcAft>
                <a:spcPts val="0"/>
              </a:spcAft>
              <a:buClr>
                <a:schemeClr val="dk1"/>
              </a:buClr>
              <a:buSzPts val="4800"/>
              <a:buFont typeface="Arial"/>
              <a:buChar char="•"/>
              <a:defRPr sz="4800" b="0" i="0" u="none" strike="noStrike" cap="none">
                <a:solidFill>
                  <a:schemeClr val="dk1"/>
                </a:solidFill>
                <a:latin typeface="Garamond"/>
                <a:ea typeface="Garamond"/>
                <a:cs typeface="Garamond"/>
                <a:sym typeface="Garamond"/>
              </a:defRPr>
            </a:lvl2pPr>
            <a:lvl3pPr marL="1371600" marR="0" lvl="2" indent="-482600" algn="l" rtl="0">
              <a:lnSpc>
                <a:spcPct val="90000"/>
              </a:lnSpc>
              <a:spcBef>
                <a:spcPts val="1500"/>
              </a:spcBef>
              <a:spcAft>
                <a:spcPts val="0"/>
              </a:spcAft>
              <a:buClr>
                <a:schemeClr val="dk1"/>
              </a:buClr>
              <a:buSzPts val="4000"/>
              <a:buFont typeface="Arial"/>
              <a:buChar char="•"/>
              <a:defRPr sz="4000" b="0" i="0" u="none" strike="noStrike" cap="none">
                <a:solidFill>
                  <a:schemeClr val="dk1"/>
                </a:solidFill>
                <a:latin typeface="Garamond"/>
                <a:ea typeface="Garamond"/>
                <a:cs typeface="Garamond"/>
                <a:sym typeface="Garamond"/>
              </a:defRPr>
            </a:lvl3pPr>
            <a:lvl4pPr marL="1828800" marR="0" lvl="3"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4pPr>
            <a:lvl5pPr marL="2286000" marR="0" lvl="4"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Google Shape;9;p2"/>
          <p:cNvSpPr txBox="1"/>
          <p:nvPr/>
        </p:nvSpPr>
        <p:spPr>
          <a:xfrm>
            <a:off x="3286898" y="35523894"/>
            <a:ext cx="23230702" cy="2139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90"/>
              <a:buFont typeface="Arial"/>
              <a:buNone/>
            </a:pPr>
            <a:r>
              <a:rPr lang="en-US" sz="790" b="0" i="1" u="none" strike="noStrike" cap="none">
                <a:solidFill>
                  <a:srgbClr val="A5A5A5"/>
                </a:solidFill>
                <a:latin typeface="Century Gothic"/>
                <a:ea typeface="Century Gothic"/>
                <a:cs typeface="Century Gothic"/>
                <a:sym typeface="Century Gothic"/>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790" b="0" i="1" u="none" strike="noStrike" cap="none">
              <a:solidFill>
                <a:srgbClr val="A5A5A5"/>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pos="16704">
          <p15:clr>
            <a:srgbClr val="FBAE40"/>
          </p15:clr>
        </p15:guide>
        <p15:guide id="2" pos="576">
          <p15:clr>
            <a:srgbClr val="FBAE40"/>
          </p15:clr>
        </p15:guide>
        <p15:guide id="3" pos="8640">
          <p15:clr>
            <a:srgbClr val="FBAE40"/>
          </p15:clr>
        </p15:guide>
        <p15:guide id="4" orient="horz" pos="264">
          <p15:clr>
            <a:srgbClr val="FBAE40"/>
          </p15:clr>
        </p15:guide>
        <p15:guide id="5" orient="horz" pos="22752">
          <p15:clr>
            <a:srgbClr val="FBAE40"/>
          </p15:clr>
        </p15:guide>
        <p15:guide id="6" orient="horz" pos="3240">
          <p15:clr>
            <a:srgbClr val="FBAE40"/>
          </p15:clr>
        </p15:guide>
        <p15:guide id="7" orient="horz" pos="21120">
          <p15:clr>
            <a:srgbClr val="FBAE40"/>
          </p15:clr>
        </p15:guide>
        <p15:guide id="8" orient="horz" pos="1872">
          <p15:clr>
            <a:srgbClr val="FBAE40"/>
          </p15:clr>
        </p15:guide>
        <p15:guide id="9" pos="1142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pic>
        <p:nvPicPr>
          <p:cNvPr id="14" name="Google Shape;14;p3"/>
          <p:cNvPicPr preferRelativeResize="0"/>
          <p:nvPr/>
        </p:nvPicPr>
        <p:blipFill>
          <a:blip r:embed="rId3">
            <a:alphaModFix/>
          </a:blip>
          <a:stretch>
            <a:fillRect/>
          </a:stretch>
        </p:blipFill>
        <p:spPr>
          <a:xfrm>
            <a:off x="15391387" y="20962268"/>
            <a:ext cx="8550824" cy="6100332"/>
          </a:xfrm>
          <a:prstGeom prst="rect">
            <a:avLst/>
          </a:prstGeom>
          <a:noFill/>
          <a:ln>
            <a:noFill/>
          </a:ln>
        </p:spPr>
      </p:pic>
      <p:sp>
        <p:nvSpPr>
          <p:cNvPr id="15" name="Google Shape;15;p3"/>
          <p:cNvSpPr txBox="1"/>
          <p:nvPr/>
        </p:nvSpPr>
        <p:spPr>
          <a:xfrm>
            <a:off x="14892519" y="33449831"/>
            <a:ext cx="28722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Henrik Westerkam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Project Lead</a:t>
            </a:r>
            <a:endParaRPr sz="1400" b="0" i="0" u="none" strike="noStrike" cap="none">
              <a:solidFill>
                <a:srgbClr val="000000"/>
              </a:solidFill>
              <a:latin typeface="Arial"/>
              <a:ea typeface="Arial"/>
              <a:cs typeface="Arial"/>
              <a:sym typeface="Arial"/>
            </a:endParaRPr>
          </a:p>
        </p:txBody>
      </p:sp>
      <p:pic>
        <p:nvPicPr>
          <p:cNvPr id="17" name="Google Shape;17;p3"/>
          <p:cNvPicPr preferRelativeResize="0"/>
          <p:nvPr/>
        </p:nvPicPr>
        <p:blipFill rotWithShape="1">
          <a:blip r:embed="rId4">
            <a:alphaModFix/>
          </a:blip>
          <a:srcRect/>
          <a:stretch/>
        </p:blipFill>
        <p:spPr>
          <a:xfrm>
            <a:off x="17957695" y="31630323"/>
            <a:ext cx="1666875" cy="1657350"/>
          </a:xfrm>
          <a:prstGeom prst="rect">
            <a:avLst/>
          </a:prstGeom>
          <a:noFill/>
          <a:ln>
            <a:noFill/>
          </a:ln>
        </p:spPr>
      </p:pic>
      <p:pic>
        <p:nvPicPr>
          <p:cNvPr id="18" name="Google Shape;18;p3"/>
          <p:cNvPicPr preferRelativeResize="0"/>
          <p:nvPr/>
        </p:nvPicPr>
        <p:blipFill rotWithShape="1">
          <a:blip r:embed="rId5">
            <a:alphaModFix/>
          </a:blip>
          <a:srcRect/>
          <a:stretch/>
        </p:blipFill>
        <p:spPr>
          <a:xfrm>
            <a:off x="17762430" y="31435906"/>
            <a:ext cx="2057404" cy="2046184"/>
          </a:xfrm>
          <a:prstGeom prst="rect">
            <a:avLst/>
          </a:prstGeom>
          <a:noFill/>
          <a:ln>
            <a:noFill/>
          </a:ln>
        </p:spPr>
      </p:pic>
      <p:pic>
        <p:nvPicPr>
          <p:cNvPr id="19" name="Google Shape;19;p3"/>
          <p:cNvPicPr preferRelativeResize="0"/>
          <p:nvPr/>
        </p:nvPicPr>
        <p:blipFill rotWithShape="1">
          <a:blip r:embed="rId6">
            <a:alphaModFix/>
          </a:blip>
          <a:srcRect/>
          <a:stretch/>
        </p:blipFill>
        <p:spPr>
          <a:xfrm>
            <a:off x="20494664" y="31626348"/>
            <a:ext cx="1647825" cy="1647825"/>
          </a:xfrm>
          <a:prstGeom prst="rect">
            <a:avLst/>
          </a:prstGeom>
          <a:noFill/>
          <a:ln>
            <a:noFill/>
          </a:ln>
        </p:spPr>
      </p:pic>
      <p:pic>
        <p:nvPicPr>
          <p:cNvPr id="20" name="Google Shape;20;p3"/>
          <p:cNvPicPr preferRelativeResize="0"/>
          <p:nvPr/>
        </p:nvPicPr>
        <p:blipFill rotWithShape="1">
          <a:blip r:embed="rId5">
            <a:alphaModFix/>
          </a:blip>
          <a:srcRect/>
          <a:stretch/>
        </p:blipFill>
        <p:spPr>
          <a:xfrm>
            <a:off x="20289875" y="31427169"/>
            <a:ext cx="2057404" cy="2046184"/>
          </a:xfrm>
          <a:prstGeom prst="rect">
            <a:avLst/>
          </a:prstGeom>
          <a:noFill/>
          <a:ln>
            <a:noFill/>
          </a:ln>
        </p:spPr>
      </p:pic>
      <p:sp>
        <p:nvSpPr>
          <p:cNvPr id="21" name="Google Shape;21;p3"/>
          <p:cNvSpPr txBox="1"/>
          <p:nvPr/>
        </p:nvSpPr>
        <p:spPr>
          <a:xfrm>
            <a:off x="13962888" y="9247752"/>
            <a:ext cx="110103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Results</a:t>
            </a:r>
            <a:endParaRPr sz="1400" b="0" i="0" u="none" strike="noStrike" cap="none">
              <a:solidFill>
                <a:srgbClr val="000000"/>
              </a:solidFill>
              <a:latin typeface="Arial"/>
              <a:ea typeface="Arial"/>
              <a:cs typeface="Arial"/>
              <a:sym typeface="Arial"/>
            </a:endParaRPr>
          </a:p>
        </p:txBody>
      </p:sp>
      <p:sp>
        <p:nvSpPr>
          <p:cNvPr id="22" name="Google Shape;22;p3"/>
          <p:cNvSpPr txBox="1"/>
          <p:nvPr/>
        </p:nvSpPr>
        <p:spPr>
          <a:xfrm>
            <a:off x="975739" y="4758752"/>
            <a:ext cx="11516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Abstract</a:t>
            </a:r>
            <a:endParaRPr sz="1400" b="0" i="0" u="none" strike="noStrike" cap="none">
              <a:solidFill>
                <a:srgbClr val="000000"/>
              </a:solidFill>
              <a:latin typeface="Arial"/>
              <a:ea typeface="Arial"/>
              <a:cs typeface="Arial"/>
              <a:sym typeface="Arial"/>
            </a:endParaRPr>
          </a:p>
        </p:txBody>
      </p:sp>
      <p:sp>
        <p:nvSpPr>
          <p:cNvPr id="23" name="Google Shape;23;p3"/>
          <p:cNvSpPr txBox="1"/>
          <p:nvPr/>
        </p:nvSpPr>
        <p:spPr>
          <a:xfrm>
            <a:off x="914396" y="20580606"/>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Objectives</a:t>
            </a:r>
            <a:endParaRPr sz="1400" b="0" i="0" u="none" strike="noStrike" cap="none">
              <a:solidFill>
                <a:srgbClr val="000000"/>
              </a:solidFill>
              <a:latin typeface="Arial"/>
              <a:ea typeface="Arial"/>
              <a:cs typeface="Arial"/>
              <a:sym typeface="Arial"/>
            </a:endParaRPr>
          </a:p>
        </p:txBody>
      </p:sp>
      <p:sp>
        <p:nvSpPr>
          <p:cNvPr id="24" name="Google Shape;24;p3"/>
          <p:cNvSpPr txBox="1"/>
          <p:nvPr/>
        </p:nvSpPr>
        <p:spPr>
          <a:xfrm>
            <a:off x="13962888" y="4739200"/>
            <a:ext cx="114078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Methodology</a:t>
            </a:r>
            <a:endParaRPr sz="1400" b="0" i="0" u="none" strike="noStrike" cap="none">
              <a:solidFill>
                <a:srgbClr val="000000"/>
              </a:solidFill>
              <a:latin typeface="Arial"/>
              <a:ea typeface="Arial"/>
              <a:cs typeface="Arial"/>
              <a:sym typeface="Arial"/>
            </a:endParaRPr>
          </a:p>
        </p:txBody>
      </p:sp>
      <p:sp>
        <p:nvSpPr>
          <p:cNvPr id="25" name="Google Shape;25;p3"/>
          <p:cNvSpPr txBox="1"/>
          <p:nvPr/>
        </p:nvSpPr>
        <p:spPr>
          <a:xfrm>
            <a:off x="914406" y="13425094"/>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Study Area</a:t>
            </a:r>
            <a:endParaRPr sz="1400" b="0" i="0" u="none" strike="noStrike" cap="none">
              <a:solidFill>
                <a:srgbClr val="000000"/>
              </a:solidFill>
              <a:latin typeface="Arial"/>
              <a:ea typeface="Arial"/>
              <a:cs typeface="Arial"/>
              <a:sym typeface="Arial"/>
            </a:endParaRPr>
          </a:p>
        </p:txBody>
      </p:sp>
      <p:sp>
        <p:nvSpPr>
          <p:cNvPr id="26" name="Google Shape;26;p3"/>
          <p:cNvSpPr txBox="1"/>
          <p:nvPr/>
        </p:nvSpPr>
        <p:spPr>
          <a:xfrm>
            <a:off x="1018946" y="27466800"/>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Earth Observations</a:t>
            </a:r>
            <a:endParaRPr sz="1400" b="0" i="0" u="none" strike="noStrike" cap="none">
              <a:solidFill>
                <a:srgbClr val="000000"/>
              </a:solidFill>
              <a:latin typeface="Arial"/>
              <a:ea typeface="Arial"/>
              <a:cs typeface="Arial"/>
              <a:sym typeface="Arial"/>
            </a:endParaRPr>
          </a:p>
        </p:txBody>
      </p:sp>
      <p:sp>
        <p:nvSpPr>
          <p:cNvPr id="27" name="Google Shape;27;p3"/>
          <p:cNvSpPr txBox="1"/>
          <p:nvPr/>
        </p:nvSpPr>
        <p:spPr>
          <a:xfrm>
            <a:off x="914400" y="30126650"/>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89CC4"/>
                </a:solidFill>
                <a:latin typeface="Century Gothic"/>
                <a:ea typeface="Century Gothic"/>
                <a:cs typeface="Century Gothic"/>
                <a:sym typeface="Century Gothic"/>
              </a:rPr>
              <a:t>Acknowledgements</a:t>
            </a:r>
            <a:endParaRPr sz="1400" b="0" i="0" u="none" strike="noStrike" cap="none" dirty="0">
              <a:solidFill>
                <a:srgbClr val="000000"/>
              </a:solidFill>
              <a:latin typeface="Arial"/>
              <a:ea typeface="Arial"/>
              <a:cs typeface="Arial"/>
              <a:sym typeface="Arial"/>
            </a:endParaRPr>
          </a:p>
        </p:txBody>
      </p:sp>
      <p:sp>
        <p:nvSpPr>
          <p:cNvPr id="28" name="Google Shape;28;p3"/>
          <p:cNvSpPr txBox="1"/>
          <p:nvPr/>
        </p:nvSpPr>
        <p:spPr>
          <a:xfrm>
            <a:off x="914409" y="24120251"/>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Project Partners</a:t>
            </a:r>
            <a:endParaRPr sz="1400" b="0" i="0" u="none" strike="noStrike" cap="none">
              <a:solidFill>
                <a:srgbClr val="000000"/>
              </a:solidFill>
              <a:latin typeface="Arial"/>
              <a:ea typeface="Arial"/>
              <a:cs typeface="Arial"/>
              <a:sym typeface="Arial"/>
            </a:endParaRPr>
          </a:p>
        </p:txBody>
      </p:sp>
      <p:sp>
        <p:nvSpPr>
          <p:cNvPr id="29" name="Google Shape;29;p3"/>
          <p:cNvSpPr txBox="1"/>
          <p:nvPr/>
        </p:nvSpPr>
        <p:spPr>
          <a:xfrm>
            <a:off x="13942596" y="30625186"/>
            <a:ext cx="4542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Team Members</a:t>
            </a:r>
            <a:endParaRPr sz="1400" b="0" i="0" u="none" strike="noStrike" cap="none">
              <a:solidFill>
                <a:srgbClr val="000000"/>
              </a:solidFill>
              <a:latin typeface="Arial"/>
              <a:ea typeface="Arial"/>
              <a:cs typeface="Arial"/>
              <a:sym typeface="Arial"/>
            </a:endParaRPr>
          </a:p>
        </p:txBody>
      </p:sp>
      <p:sp>
        <p:nvSpPr>
          <p:cNvPr id="30" name="Google Shape;30;p3"/>
          <p:cNvSpPr txBox="1"/>
          <p:nvPr/>
        </p:nvSpPr>
        <p:spPr>
          <a:xfrm>
            <a:off x="14014713" y="26092350"/>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89CC4"/>
                </a:solidFill>
                <a:latin typeface="Century Gothic"/>
                <a:ea typeface="Century Gothic"/>
                <a:cs typeface="Century Gothic"/>
                <a:sym typeface="Century Gothic"/>
              </a:rPr>
              <a:t>Conclusions</a:t>
            </a:r>
            <a:endParaRPr sz="1400" b="0" i="0" u="none" strike="noStrike" cap="none">
              <a:solidFill>
                <a:srgbClr val="000000"/>
              </a:solidFill>
              <a:latin typeface="Arial"/>
              <a:ea typeface="Arial"/>
              <a:cs typeface="Arial"/>
              <a:sym typeface="Arial"/>
            </a:endParaRPr>
          </a:p>
        </p:txBody>
      </p:sp>
      <p:sp>
        <p:nvSpPr>
          <p:cNvPr id="31" name="Google Shape;31;p3"/>
          <p:cNvSpPr txBox="1"/>
          <p:nvPr/>
        </p:nvSpPr>
        <p:spPr>
          <a:xfrm>
            <a:off x="955300" y="5872699"/>
            <a:ext cx="11380800" cy="24420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800"/>
              </a:spcBef>
              <a:spcAft>
                <a:spcPts val="0"/>
              </a:spcAft>
              <a:buClr>
                <a:srgbClr val="3F3F3F"/>
              </a:buClr>
              <a:buSzPts val="27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txBox="1"/>
          <p:nvPr/>
        </p:nvSpPr>
        <p:spPr>
          <a:xfrm>
            <a:off x="16408400" y="34696400"/>
            <a:ext cx="10109200" cy="8128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Century Gothic"/>
                <a:ea typeface="Century Gothic"/>
                <a:cs typeface="Century Gothic"/>
                <a:sym typeface="Century Gothic"/>
              </a:rPr>
              <a:t>Massachusetts - Boston | Summer 2018</a:t>
            </a:r>
            <a:endParaRPr sz="4000" b="0" i="0" u="none" strike="noStrike" cap="none">
              <a:solidFill>
                <a:schemeClr val="lt1"/>
              </a:solidFill>
              <a:latin typeface="Century Gothic"/>
              <a:ea typeface="Century Gothic"/>
              <a:cs typeface="Century Gothic"/>
              <a:sym typeface="Century Gothic"/>
            </a:endParaRPr>
          </a:p>
        </p:txBody>
      </p:sp>
      <p:sp>
        <p:nvSpPr>
          <p:cNvPr id="33" name="Google Shape;33;p3"/>
          <p:cNvSpPr txBox="1"/>
          <p:nvPr/>
        </p:nvSpPr>
        <p:spPr>
          <a:xfrm>
            <a:off x="3522133" y="34696400"/>
            <a:ext cx="11354452" cy="79586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Century Gothic"/>
                <a:ea typeface="Century Gothic"/>
                <a:cs typeface="Century Gothic"/>
                <a:sym typeface="Century Gothic"/>
              </a:rPr>
              <a:t>Plum Island Estuary Water Resources</a:t>
            </a:r>
            <a:endParaRPr sz="4000" b="0" i="0" u="none" strike="noStrike" cap="none" dirty="0">
              <a:solidFill>
                <a:schemeClr val="lt1"/>
              </a:solidFill>
              <a:latin typeface="Century Gothic"/>
              <a:ea typeface="Century Gothic"/>
              <a:cs typeface="Century Gothic"/>
              <a:sym typeface="Century Gothic"/>
            </a:endParaRPr>
          </a:p>
        </p:txBody>
      </p:sp>
      <p:sp>
        <p:nvSpPr>
          <p:cNvPr id="34" name="Google Shape;34;p3"/>
          <p:cNvSpPr txBox="1">
            <a:spLocks noGrp="1"/>
          </p:cNvSpPr>
          <p:nvPr>
            <p:ph type="body" idx="1"/>
          </p:nvPr>
        </p:nvSpPr>
        <p:spPr>
          <a:xfrm>
            <a:off x="914400" y="130344"/>
            <a:ext cx="17221200" cy="333375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89CC4"/>
              </a:buClr>
              <a:buSzPts val="6000"/>
              <a:buFont typeface="Arial"/>
              <a:buNone/>
            </a:pPr>
            <a:r>
              <a:rPr lang="en-US" sz="5700" b="1" i="0" u="none" strike="noStrike" cap="none">
                <a:solidFill>
                  <a:srgbClr val="389CC4"/>
                </a:solidFill>
                <a:latin typeface="Century Gothic"/>
                <a:ea typeface="Century Gothic"/>
                <a:cs typeface="Century Gothic"/>
                <a:sym typeface="Century Gothic"/>
              </a:rPr>
              <a:t>Employing Remote Sensing Techniques to Quantify Sediment Supply and Evaluate Marsh Vulnerability in the Plum Island Estuary</a:t>
            </a:r>
            <a:endParaRPr sz="5700" b="1" i="0" u="none" strike="noStrike" cap="none">
              <a:solidFill>
                <a:srgbClr val="389CC4"/>
              </a:solidFill>
              <a:latin typeface="Century Gothic"/>
              <a:ea typeface="Century Gothic"/>
              <a:cs typeface="Century Gothic"/>
              <a:sym typeface="Century Gothic"/>
            </a:endParaRPr>
          </a:p>
        </p:txBody>
      </p:sp>
      <p:pic>
        <p:nvPicPr>
          <p:cNvPr id="36" name="Google Shape;36;p3"/>
          <p:cNvPicPr preferRelativeResize="0"/>
          <p:nvPr/>
        </p:nvPicPr>
        <p:blipFill rotWithShape="1">
          <a:blip r:embed="rId5">
            <a:alphaModFix/>
          </a:blip>
          <a:srcRect/>
          <a:stretch/>
        </p:blipFill>
        <p:spPr>
          <a:xfrm>
            <a:off x="22861274" y="31413988"/>
            <a:ext cx="2057404" cy="2046184"/>
          </a:xfrm>
          <a:prstGeom prst="rect">
            <a:avLst/>
          </a:prstGeom>
          <a:noFill/>
          <a:ln>
            <a:noFill/>
          </a:ln>
        </p:spPr>
      </p:pic>
      <p:sp>
        <p:nvSpPr>
          <p:cNvPr id="37" name="Google Shape;37;p3"/>
          <p:cNvSpPr txBox="1"/>
          <p:nvPr/>
        </p:nvSpPr>
        <p:spPr>
          <a:xfrm>
            <a:off x="17355007" y="33449831"/>
            <a:ext cx="28722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Ruizhe Guo</a:t>
            </a:r>
            <a:endParaRPr sz="1400" b="0" i="0" u="none" strike="noStrike" cap="none">
              <a:solidFill>
                <a:srgbClr val="000000"/>
              </a:solidFill>
              <a:latin typeface="Arial"/>
              <a:ea typeface="Arial"/>
              <a:cs typeface="Arial"/>
              <a:sym typeface="Arial"/>
            </a:endParaRPr>
          </a:p>
        </p:txBody>
      </p:sp>
      <p:sp>
        <p:nvSpPr>
          <p:cNvPr id="38" name="Google Shape;38;p3"/>
          <p:cNvSpPr txBox="1"/>
          <p:nvPr/>
        </p:nvSpPr>
        <p:spPr>
          <a:xfrm>
            <a:off x="19817496" y="33449831"/>
            <a:ext cx="30021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Sydney Neugebauer</a:t>
            </a:r>
            <a:endParaRPr sz="1400" b="0" i="0" u="none" strike="noStrike" cap="none">
              <a:solidFill>
                <a:srgbClr val="000000"/>
              </a:solidFill>
              <a:latin typeface="Arial"/>
              <a:ea typeface="Arial"/>
              <a:cs typeface="Arial"/>
              <a:sym typeface="Arial"/>
            </a:endParaRPr>
          </a:p>
        </p:txBody>
      </p:sp>
      <p:sp>
        <p:nvSpPr>
          <p:cNvPr id="39" name="Google Shape;39;p3"/>
          <p:cNvSpPr txBox="1"/>
          <p:nvPr/>
        </p:nvSpPr>
        <p:spPr>
          <a:xfrm>
            <a:off x="22388897" y="33449831"/>
            <a:ext cx="30021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a:solidFill>
                  <a:srgbClr val="3F3F3F"/>
                </a:solidFill>
                <a:latin typeface="Garamond"/>
                <a:ea typeface="Garamond"/>
                <a:cs typeface="Garamond"/>
                <a:sym typeface="Garamond"/>
              </a:rPr>
              <a:t>Linnea Smith</a:t>
            </a:r>
            <a:endParaRPr sz="1400" b="0" i="0" u="none" strike="noStrike" cap="none">
              <a:solidFill>
                <a:srgbClr val="000000"/>
              </a:solidFill>
              <a:latin typeface="Arial"/>
              <a:ea typeface="Arial"/>
              <a:cs typeface="Arial"/>
              <a:sym typeface="Arial"/>
            </a:endParaRPr>
          </a:p>
        </p:txBody>
      </p:sp>
      <p:pic>
        <p:nvPicPr>
          <p:cNvPr id="40" name="Google Shape;40;p3"/>
          <p:cNvPicPr preferRelativeResize="0"/>
          <p:nvPr/>
        </p:nvPicPr>
        <p:blipFill rotWithShape="1">
          <a:blip r:embed="rId5">
            <a:alphaModFix/>
          </a:blip>
          <a:srcRect/>
          <a:stretch/>
        </p:blipFill>
        <p:spPr>
          <a:xfrm>
            <a:off x="15299942" y="31435906"/>
            <a:ext cx="2057404" cy="2046184"/>
          </a:xfrm>
          <a:prstGeom prst="rect">
            <a:avLst/>
          </a:prstGeom>
          <a:noFill/>
          <a:ln>
            <a:noFill/>
          </a:ln>
        </p:spPr>
      </p:pic>
      <p:pic>
        <p:nvPicPr>
          <p:cNvPr id="43" name="Google Shape;43;p3"/>
          <p:cNvPicPr preferRelativeResize="0"/>
          <p:nvPr/>
        </p:nvPicPr>
        <p:blipFill rotWithShape="1">
          <a:blip r:embed="rId7">
            <a:alphaModFix/>
          </a:blip>
          <a:srcRect/>
          <a:stretch/>
        </p:blipFill>
        <p:spPr>
          <a:xfrm>
            <a:off x="1031624" y="28324689"/>
            <a:ext cx="1895423" cy="1549080"/>
          </a:xfrm>
          <a:prstGeom prst="rect">
            <a:avLst/>
          </a:prstGeom>
          <a:noFill/>
          <a:ln>
            <a:noFill/>
          </a:ln>
        </p:spPr>
      </p:pic>
      <p:pic>
        <p:nvPicPr>
          <p:cNvPr id="44" name="Google Shape;44;p3"/>
          <p:cNvPicPr preferRelativeResize="0"/>
          <p:nvPr/>
        </p:nvPicPr>
        <p:blipFill rotWithShape="1">
          <a:blip r:embed="rId8">
            <a:alphaModFix/>
          </a:blip>
          <a:srcRect/>
          <a:stretch/>
        </p:blipFill>
        <p:spPr>
          <a:xfrm>
            <a:off x="7047750" y="28226563"/>
            <a:ext cx="2057400" cy="1548376"/>
          </a:xfrm>
          <a:prstGeom prst="rect">
            <a:avLst/>
          </a:prstGeom>
          <a:noFill/>
          <a:ln>
            <a:noFill/>
          </a:ln>
        </p:spPr>
      </p:pic>
      <p:pic>
        <p:nvPicPr>
          <p:cNvPr id="46" name="Google Shape;46;p3"/>
          <p:cNvPicPr preferRelativeResize="0"/>
          <p:nvPr/>
        </p:nvPicPr>
        <p:blipFill rotWithShape="1">
          <a:blip r:embed="rId9">
            <a:alphaModFix/>
          </a:blip>
          <a:srcRect/>
          <a:stretch/>
        </p:blipFill>
        <p:spPr>
          <a:xfrm>
            <a:off x="23067016" y="31614119"/>
            <a:ext cx="1645920" cy="1645920"/>
          </a:xfrm>
          <a:prstGeom prst="rect">
            <a:avLst/>
          </a:prstGeom>
          <a:noFill/>
          <a:ln>
            <a:noFill/>
          </a:ln>
        </p:spPr>
      </p:pic>
      <p:pic>
        <p:nvPicPr>
          <p:cNvPr id="47" name="Google Shape;47;p3"/>
          <p:cNvPicPr preferRelativeResize="0"/>
          <p:nvPr/>
        </p:nvPicPr>
        <p:blipFill rotWithShape="1">
          <a:blip r:embed="rId10">
            <a:alphaModFix/>
          </a:blip>
          <a:srcRect/>
          <a:stretch/>
        </p:blipFill>
        <p:spPr>
          <a:xfrm>
            <a:off x="15505683" y="31636039"/>
            <a:ext cx="1645920" cy="1645920"/>
          </a:xfrm>
          <a:prstGeom prst="rect">
            <a:avLst/>
          </a:prstGeom>
          <a:noFill/>
          <a:ln>
            <a:noFill/>
          </a:ln>
        </p:spPr>
      </p:pic>
      <p:grpSp>
        <p:nvGrpSpPr>
          <p:cNvPr id="50" name="Google Shape;50;p3"/>
          <p:cNvGrpSpPr/>
          <p:nvPr/>
        </p:nvGrpSpPr>
        <p:grpSpPr>
          <a:xfrm>
            <a:off x="13944599" y="5574325"/>
            <a:ext cx="12309601" cy="3466425"/>
            <a:chOff x="1567" y="2615167"/>
            <a:chExt cx="12309601" cy="3466425"/>
          </a:xfrm>
        </p:grpSpPr>
        <p:sp>
          <p:nvSpPr>
            <p:cNvPr id="51" name="Google Shape;51;p3"/>
            <p:cNvSpPr/>
            <p:nvPr/>
          </p:nvSpPr>
          <p:spPr>
            <a:xfrm>
              <a:off x="1567" y="2691367"/>
              <a:ext cx="2280300" cy="1182000"/>
            </a:xfrm>
            <a:prstGeom prst="roundRect">
              <a:avLst>
                <a:gd name="adj" fmla="val 10000"/>
              </a:avLst>
            </a:prstGeom>
            <a:solidFill>
              <a:srgbClr val="389C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52;p3"/>
            <p:cNvSpPr txBox="1"/>
            <p:nvPr/>
          </p:nvSpPr>
          <p:spPr>
            <a:xfrm>
              <a:off x="1569" y="2615167"/>
              <a:ext cx="2449500" cy="7881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None/>
              </a:pPr>
              <a:r>
                <a:rPr lang="en-US" sz="2700" b="1" i="0" u="none" strike="noStrike" cap="none">
                  <a:latin typeface="Garamond"/>
                  <a:ea typeface="Garamond"/>
                  <a:cs typeface="Garamond"/>
                  <a:sym typeface="Garamond"/>
                </a:rPr>
                <a:t>Atmospheric correction</a:t>
              </a:r>
              <a:endParaRPr sz="2700" b="1" i="0" u="none" strike="noStrike" cap="none">
                <a:latin typeface="Garamond"/>
                <a:ea typeface="Garamond"/>
                <a:cs typeface="Garamond"/>
                <a:sym typeface="Garamond"/>
              </a:endParaRPr>
            </a:p>
          </p:txBody>
        </p:sp>
        <p:sp>
          <p:nvSpPr>
            <p:cNvPr id="53" name="Google Shape;53;p3"/>
            <p:cNvSpPr/>
            <p:nvPr/>
          </p:nvSpPr>
          <p:spPr>
            <a:xfrm>
              <a:off x="466195" y="3691442"/>
              <a:ext cx="2120400" cy="2331900"/>
            </a:xfrm>
            <a:prstGeom prst="roundRect">
              <a:avLst>
                <a:gd name="adj" fmla="val 10000"/>
              </a:avLst>
            </a:prstGeom>
            <a:solidFill>
              <a:schemeClr val="lt1"/>
            </a:solidFill>
            <a:ln w="25400" cap="flat" cmpd="sng">
              <a:solidFill>
                <a:srgbClr val="389CC4">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3"/>
            <p:cNvSpPr txBox="1"/>
            <p:nvPr/>
          </p:nvSpPr>
          <p:spPr>
            <a:xfrm>
              <a:off x="524394" y="3807892"/>
              <a:ext cx="1926600" cy="2215500"/>
            </a:xfrm>
            <a:prstGeom prst="rect">
              <a:avLst/>
            </a:prstGeom>
            <a:noFill/>
            <a:ln>
              <a:noFill/>
            </a:ln>
          </p:spPr>
          <p:txBody>
            <a:bodyPr spcFirstLastPara="1" wrap="square" lIns="149350" tIns="149350" rIns="149350" bIns="149350" anchor="t" anchorCtr="0">
              <a:noAutofit/>
            </a:bodyPr>
            <a:lstStyle/>
            <a:p>
              <a:pPr marL="0" marR="0" lvl="0" indent="0" algn="l" rtl="0">
                <a:lnSpc>
                  <a:spcPct val="90000"/>
                </a:lnSpc>
                <a:spcBef>
                  <a:spcPts val="0"/>
                </a:spcBef>
                <a:spcAft>
                  <a:spcPts val="0"/>
                </a:spcAft>
                <a:buNone/>
              </a:pPr>
              <a:r>
                <a:rPr lang="en-US" sz="2400" i="0" u="none" strike="noStrike" cap="none">
                  <a:solidFill>
                    <a:srgbClr val="3F3F3F"/>
                  </a:solidFill>
                  <a:latin typeface="Garamond"/>
                  <a:ea typeface="Garamond"/>
                  <a:cs typeface="Garamond"/>
                  <a:sym typeface="Garamond"/>
                </a:rPr>
                <a:t>Improved atmospheric correction with </a:t>
              </a:r>
              <a:r>
                <a:rPr lang="en-US" sz="2400" b="1" i="0" u="none" strike="noStrike" cap="none">
                  <a:solidFill>
                    <a:srgbClr val="3F3F3F"/>
                  </a:solidFill>
                  <a:latin typeface="Garamond"/>
                  <a:ea typeface="Garamond"/>
                  <a:cs typeface="Garamond"/>
                  <a:sym typeface="Garamond"/>
                </a:rPr>
                <a:t>gains</a:t>
              </a:r>
              <a:r>
                <a:rPr lang="en-US" sz="2400" i="0" u="none" strike="noStrike" cap="none">
                  <a:solidFill>
                    <a:srgbClr val="3F3F3F"/>
                  </a:solidFill>
                  <a:latin typeface="Garamond"/>
                  <a:ea typeface="Garamond"/>
                  <a:cs typeface="Garamond"/>
                  <a:sym typeface="Garamond"/>
                </a:rPr>
                <a:t> in SeaDAS</a:t>
              </a:r>
              <a:endParaRPr sz="2400" i="0" u="none" strike="noStrike" cap="none">
                <a:solidFill>
                  <a:srgbClr val="000000"/>
                </a:solidFill>
                <a:latin typeface="Garamond"/>
                <a:ea typeface="Garamond"/>
                <a:cs typeface="Garamond"/>
                <a:sym typeface="Garamond"/>
              </a:endParaRPr>
            </a:p>
          </p:txBody>
        </p:sp>
        <p:sp>
          <p:nvSpPr>
            <p:cNvPr id="55" name="Google Shape;55;p3"/>
            <p:cNvSpPr/>
            <p:nvPr/>
          </p:nvSpPr>
          <p:spPr>
            <a:xfrm>
              <a:off x="2287172" y="2838292"/>
              <a:ext cx="902700" cy="494100"/>
            </a:xfrm>
            <a:prstGeom prst="rightArrow">
              <a:avLst>
                <a:gd name="adj1" fmla="val 60000"/>
                <a:gd name="adj2" fmla="val 50000"/>
              </a:avLst>
            </a:prstGeom>
            <a:solidFill>
              <a:srgbClr val="389C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56;p3"/>
            <p:cNvSpPr txBox="1"/>
            <p:nvPr/>
          </p:nvSpPr>
          <p:spPr>
            <a:xfrm>
              <a:off x="2287161" y="2937109"/>
              <a:ext cx="489600" cy="296400"/>
            </a:xfrm>
            <a:prstGeom prst="rect">
              <a:avLst/>
            </a:prstGeom>
            <a:solidFill>
              <a:srgbClr val="389CC4"/>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700" b="0" i="0" u="none" strike="noStrike" cap="none">
                <a:solidFill>
                  <a:schemeClr val="lt1"/>
                </a:solidFill>
                <a:latin typeface="Arial"/>
                <a:ea typeface="Arial"/>
                <a:cs typeface="Arial"/>
                <a:sym typeface="Arial"/>
              </a:endParaRPr>
            </a:p>
          </p:txBody>
        </p:sp>
        <p:sp>
          <p:nvSpPr>
            <p:cNvPr id="57" name="Google Shape;57;p3"/>
            <p:cNvSpPr/>
            <p:nvPr/>
          </p:nvSpPr>
          <p:spPr>
            <a:xfrm>
              <a:off x="3189795" y="2691367"/>
              <a:ext cx="2280300" cy="1182000"/>
            </a:xfrm>
            <a:prstGeom prst="roundRect">
              <a:avLst>
                <a:gd name="adj" fmla="val 10000"/>
              </a:avLst>
            </a:prstGeom>
            <a:solidFill>
              <a:srgbClr val="389C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58;p3"/>
            <p:cNvSpPr txBox="1"/>
            <p:nvPr/>
          </p:nvSpPr>
          <p:spPr>
            <a:xfrm>
              <a:off x="3189794" y="2615167"/>
              <a:ext cx="2449500" cy="7881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None/>
              </a:pPr>
              <a:r>
                <a:rPr lang="en-US" sz="2700" b="1" i="0" u="none" strike="noStrike" cap="none">
                  <a:latin typeface="Garamond"/>
                  <a:ea typeface="Garamond"/>
                  <a:cs typeface="Garamond"/>
                  <a:sym typeface="Garamond"/>
                </a:rPr>
                <a:t>Algorithm development</a:t>
              </a:r>
              <a:r>
                <a:rPr lang="en-US" sz="2700" b="1" i="0" u="none" strike="noStrike" cap="none">
                  <a:solidFill>
                    <a:srgbClr val="3F3F3F"/>
                  </a:solidFill>
                  <a:latin typeface="Garamond"/>
                  <a:ea typeface="Garamond"/>
                  <a:cs typeface="Garamond"/>
                  <a:sym typeface="Garamond"/>
                </a:rPr>
                <a:t> </a:t>
              </a:r>
              <a:endParaRPr sz="2700" b="1" i="0" u="none" strike="noStrike" cap="none">
                <a:solidFill>
                  <a:schemeClr val="lt1"/>
                </a:solidFill>
                <a:latin typeface="Garamond"/>
                <a:ea typeface="Garamond"/>
                <a:cs typeface="Garamond"/>
                <a:sym typeface="Garamond"/>
              </a:endParaRPr>
            </a:p>
          </p:txBody>
        </p:sp>
        <p:sp>
          <p:nvSpPr>
            <p:cNvPr id="59" name="Google Shape;59;p3"/>
            <p:cNvSpPr/>
            <p:nvPr/>
          </p:nvSpPr>
          <p:spPr>
            <a:xfrm>
              <a:off x="3596294" y="3749642"/>
              <a:ext cx="2280300" cy="2331900"/>
            </a:xfrm>
            <a:prstGeom prst="roundRect">
              <a:avLst>
                <a:gd name="adj" fmla="val 10000"/>
              </a:avLst>
            </a:prstGeom>
            <a:solidFill>
              <a:schemeClr val="lt1"/>
            </a:solidFill>
            <a:ln w="25400" cap="flat" cmpd="sng">
              <a:solidFill>
                <a:srgbClr val="389CC4">
                  <a:alpha val="76862"/>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60;p3"/>
            <p:cNvSpPr txBox="1"/>
            <p:nvPr/>
          </p:nvSpPr>
          <p:spPr>
            <a:xfrm>
              <a:off x="3637019" y="3807892"/>
              <a:ext cx="2280300" cy="2215500"/>
            </a:xfrm>
            <a:prstGeom prst="rect">
              <a:avLst/>
            </a:prstGeom>
            <a:noFill/>
            <a:ln>
              <a:noFill/>
            </a:ln>
          </p:spPr>
          <p:txBody>
            <a:bodyPr spcFirstLastPara="1" wrap="square" lIns="149350" tIns="149350" rIns="149350" bIns="149350" anchor="t" anchorCtr="0">
              <a:noAutofit/>
            </a:bodyPr>
            <a:lstStyle/>
            <a:p>
              <a:pPr marL="0" marR="0" lvl="0" indent="0" algn="l" rtl="0">
                <a:lnSpc>
                  <a:spcPct val="90000"/>
                </a:lnSpc>
                <a:spcBef>
                  <a:spcPts val="0"/>
                </a:spcBef>
                <a:spcAft>
                  <a:spcPts val="0"/>
                </a:spcAft>
                <a:buNone/>
              </a:pPr>
              <a:r>
                <a:rPr lang="en-US" sz="2400" i="0" u="none" strike="noStrike" cap="none">
                  <a:solidFill>
                    <a:srgbClr val="3F3F3F"/>
                  </a:solidFill>
                  <a:latin typeface="Garamond"/>
                  <a:ea typeface="Garamond"/>
                  <a:cs typeface="Garamond"/>
                  <a:sym typeface="Garamond"/>
                </a:rPr>
                <a:t>Developed an </a:t>
              </a:r>
              <a:r>
                <a:rPr lang="en-US" sz="2400" b="1" i="0" u="none" strike="noStrike" cap="none">
                  <a:solidFill>
                    <a:srgbClr val="3F3F3F"/>
                  </a:solidFill>
                  <a:latin typeface="Garamond"/>
                  <a:ea typeface="Garamond"/>
                  <a:cs typeface="Garamond"/>
                  <a:sym typeface="Garamond"/>
                </a:rPr>
                <a:t>empirical algorithm</a:t>
              </a:r>
              <a:r>
                <a:rPr lang="en-US" sz="2400" i="0" u="none" strike="noStrike" cap="none">
                  <a:solidFill>
                    <a:srgbClr val="3F3F3F"/>
                  </a:solidFill>
                  <a:latin typeface="Garamond"/>
                  <a:ea typeface="Garamond"/>
                  <a:cs typeface="Garamond"/>
                  <a:sym typeface="Garamond"/>
                </a:rPr>
                <a:t> in R and validated it with </a:t>
              </a:r>
              <a:r>
                <a:rPr lang="en-US" sz="2400" i="1" u="none" strike="noStrike" cap="none">
                  <a:solidFill>
                    <a:srgbClr val="3F3F3F"/>
                  </a:solidFill>
                  <a:latin typeface="Garamond"/>
                  <a:ea typeface="Garamond"/>
                  <a:cs typeface="Garamond"/>
                  <a:sym typeface="Garamond"/>
                </a:rPr>
                <a:t>in situ</a:t>
              </a:r>
              <a:r>
                <a:rPr lang="en-US" sz="2400" i="0" u="none" strike="noStrike" cap="none">
                  <a:solidFill>
                    <a:srgbClr val="3F3F3F"/>
                  </a:solidFill>
                  <a:latin typeface="Garamond"/>
                  <a:ea typeface="Garamond"/>
                  <a:cs typeface="Garamond"/>
                  <a:sym typeface="Garamond"/>
                </a:rPr>
                <a:t> data</a:t>
              </a:r>
              <a:endParaRPr sz="2400" i="0" u="none" strike="noStrike" cap="none">
                <a:solidFill>
                  <a:srgbClr val="000000"/>
                </a:solidFill>
                <a:latin typeface="Garamond"/>
                <a:ea typeface="Garamond"/>
                <a:cs typeface="Garamond"/>
                <a:sym typeface="Garamond"/>
              </a:endParaRPr>
            </a:p>
          </p:txBody>
        </p:sp>
        <p:sp>
          <p:nvSpPr>
            <p:cNvPr id="61" name="Google Shape;61;p3"/>
            <p:cNvSpPr/>
            <p:nvPr/>
          </p:nvSpPr>
          <p:spPr>
            <a:xfrm>
              <a:off x="6377994" y="2691367"/>
              <a:ext cx="2280300" cy="1182000"/>
            </a:xfrm>
            <a:prstGeom prst="roundRect">
              <a:avLst>
                <a:gd name="adj" fmla="val 10000"/>
              </a:avLst>
            </a:prstGeom>
            <a:solidFill>
              <a:srgbClr val="389C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Google Shape;62;p3"/>
            <p:cNvSpPr txBox="1"/>
            <p:nvPr/>
          </p:nvSpPr>
          <p:spPr>
            <a:xfrm>
              <a:off x="6377994" y="2615167"/>
              <a:ext cx="2449500" cy="7881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None/>
              </a:pPr>
              <a:r>
                <a:rPr lang="en-US" sz="2700" b="1" i="0" u="none" strike="noStrike" cap="none">
                  <a:latin typeface="Garamond"/>
                  <a:ea typeface="Garamond"/>
                  <a:cs typeface="Garamond"/>
                  <a:sym typeface="Garamond"/>
                </a:rPr>
                <a:t>Sediment flux estimation</a:t>
              </a:r>
              <a:endParaRPr sz="2700" b="1" i="0" u="none" strike="noStrike" cap="none">
                <a:latin typeface="Garamond"/>
                <a:ea typeface="Garamond"/>
                <a:cs typeface="Garamond"/>
                <a:sym typeface="Garamond"/>
              </a:endParaRPr>
            </a:p>
          </p:txBody>
        </p:sp>
        <p:sp>
          <p:nvSpPr>
            <p:cNvPr id="63" name="Google Shape;63;p3"/>
            <p:cNvSpPr/>
            <p:nvPr/>
          </p:nvSpPr>
          <p:spPr>
            <a:xfrm>
              <a:off x="6725420" y="3749642"/>
              <a:ext cx="2120400" cy="2331900"/>
            </a:xfrm>
            <a:prstGeom prst="roundRect">
              <a:avLst>
                <a:gd name="adj" fmla="val 10000"/>
              </a:avLst>
            </a:prstGeom>
            <a:solidFill>
              <a:schemeClr val="lt1"/>
            </a:solidFill>
            <a:ln w="25400" cap="flat" cmpd="sng">
              <a:solidFill>
                <a:srgbClr val="389CC4">
                  <a:alpha val="63137"/>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Google Shape;64;p3"/>
            <p:cNvSpPr txBox="1"/>
            <p:nvPr/>
          </p:nvSpPr>
          <p:spPr>
            <a:xfrm>
              <a:off x="6783544" y="3807792"/>
              <a:ext cx="2057400" cy="2215500"/>
            </a:xfrm>
            <a:prstGeom prst="rect">
              <a:avLst/>
            </a:prstGeom>
            <a:noFill/>
            <a:ln>
              <a:noFill/>
            </a:ln>
          </p:spPr>
          <p:txBody>
            <a:bodyPr spcFirstLastPara="1" wrap="square" lIns="149350" tIns="149350" rIns="149350" bIns="149350" anchor="t" anchorCtr="0">
              <a:noAutofit/>
            </a:bodyPr>
            <a:lstStyle/>
            <a:p>
              <a:pPr marL="0" marR="0" lvl="0" indent="0" algn="l" rtl="0">
                <a:lnSpc>
                  <a:spcPct val="90000"/>
                </a:lnSpc>
                <a:spcBef>
                  <a:spcPts val="0"/>
                </a:spcBef>
                <a:spcAft>
                  <a:spcPts val="0"/>
                </a:spcAft>
                <a:buNone/>
              </a:pPr>
              <a:r>
                <a:rPr lang="en-US" sz="2400" i="0" u="none" strike="noStrike" cap="none">
                  <a:solidFill>
                    <a:srgbClr val="3F3F3F"/>
                  </a:solidFill>
                  <a:latin typeface="Garamond"/>
                  <a:ea typeface="Garamond"/>
                  <a:cs typeface="Garamond"/>
                  <a:sym typeface="Garamond"/>
                </a:rPr>
                <a:t>Estimated sediment flux using </a:t>
              </a:r>
              <a:r>
                <a:rPr lang="en-US" sz="2400" b="1" i="0" u="none" strike="noStrike" cap="none">
                  <a:solidFill>
                    <a:srgbClr val="3F3F3F"/>
                  </a:solidFill>
                  <a:latin typeface="Garamond"/>
                  <a:ea typeface="Garamond"/>
                  <a:cs typeface="Garamond"/>
                  <a:sym typeface="Garamond"/>
                </a:rPr>
                <a:t>Delft3D </a:t>
              </a:r>
              <a:r>
                <a:rPr lang="en-US" sz="2400" i="0" u="none" strike="noStrike" cap="none">
                  <a:solidFill>
                    <a:srgbClr val="3F3F3F"/>
                  </a:solidFill>
                  <a:latin typeface="Garamond"/>
                  <a:ea typeface="Garamond"/>
                  <a:cs typeface="Garamond"/>
                  <a:sym typeface="Garamond"/>
                </a:rPr>
                <a:t>model</a:t>
              </a:r>
              <a:endParaRPr sz="2400" i="0" u="none" strike="noStrike" cap="none">
                <a:solidFill>
                  <a:srgbClr val="000000"/>
                </a:solidFill>
                <a:latin typeface="Garamond"/>
                <a:ea typeface="Garamond"/>
                <a:cs typeface="Garamond"/>
                <a:sym typeface="Garamond"/>
              </a:endParaRPr>
            </a:p>
          </p:txBody>
        </p:sp>
        <p:sp>
          <p:nvSpPr>
            <p:cNvPr id="65" name="Google Shape;65;p3"/>
            <p:cNvSpPr/>
            <p:nvPr/>
          </p:nvSpPr>
          <p:spPr>
            <a:xfrm>
              <a:off x="9566194" y="2691367"/>
              <a:ext cx="2280300" cy="1182000"/>
            </a:xfrm>
            <a:prstGeom prst="roundRect">
              <a:avLst>
                <a:gd name="adj" fmla="val 10000"/>
              </a:avLst>
            </a:prstGeom>
            <a:solidFill>
              <a:srgbClr val="389C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3"/>
            <p:cNvSpPr txBox="1"/>
            <p:nvPr/>
          </p:nvSpPr>
          <p:spPr>
            <a:xfrm>
              <a:off x="9566194" y="2615167"/>
              <a:ext cx="2120400" cy="7881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None/>
              </a:pPr>
              <a:r>
                <a:rPr lang="en-US" sz="2700" b="1" i="0" u="none" strike="noStrike" cap="none">
                  <a:latin typeface="Garamond"/>
                  <a:ea typeface="Garamond"/>
                  <a:cs typeface="Garamond"/>
                  <a:sym typeface="Garamond"/>
                </a:rPr>
                <a:t>Time Series </a:t>
              </a:r>
              <a:r>
                <a:rPr lang="en-US" sz="2700" b="1">
                  <a:latin typeface="Garamond"/>
                  <a:ea typeface="Garamond"/>
                  <a:cs typeface="Garamond"/>
                  <a:sym typeface="Garamond"/>
                </a:rPr>
                <a:t>a</a:t>
              </a:r>
              <a:r>
                <a:rPr lang="en-US" sz="2700" b="1" i="0" u="none" strike="noStrike" cap="none">
                  <a:latin typeface="Garamond"/>
                  <a:ea typeface="Garamond"/>
                  <a:cs typeface="Garamond"/>
                  <a:sym typeface="Garamond"/>
                </a:rPr>
                <a:t>nalysis</a:t>
              </a:r>
              <a:endParaRPr sz="2700" b="1" i="0" u="none" strike="noStrike" cap="none">
                <a:latin typeface="Garamond"/>
                <a:ea typeface="Garamond"/>
                <a:cs typeface="Garamond"/>
                <a:sym typeface="Garamond"/>
              </a:endParaRPr>
            </a:p>
          </p:txBody>
        </p:sp>
        <p:sp>
          <p:nvSpPr>
            <p:cNvPr id="67" name="Google Shape;67;p3"/>
            <p:cNvSpPr/>
            <p:nvPr/>
          </p:nvSpPr>
          <p:spPr>
            <a:xfrm>
              <a:off x="9953669" y="3749692"/>
              <a:ext cx="2280300" cy="2331900"/>
            </a:xfrm>
            <a:prstGeom prst="roundRect">
              <a:avLst>
                <a:gd name="adj" fmla="val 10000"/>
              </a:avLst>
            </a:prstGeom>
            <a:solidFill>
              <a:schemeClr val="lt1"/>
            </a:solidFill>
            <a:ln w="25400" cap="flat" cmpd="sng">
              <a:solidFill>
                <a:srgbClr val="389CC4">
                  <a:alpha val="4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Google Shape;68;p3"/>
            <p:cNvSpPr txBox="1"/>
            <p:nvPr/>
          </p:nvSpPr>
          <p:spPr>
            <a:xfrm>
              <a:off x="10030869" y="3712817"/>
              <a:ext cx="2280300" cy="2215500"/>
            </a:xfrm>
            <a:prstGeom prst="rect">
              <a:avLst/>
            </a:prstGeom>
            <a:noFill/>
            <a:ln>
              <a:noFill/>
            </a:ln>
          </p:spPr>
          <p:txBody>
            <a:bodyPr spcFirstLastPara="1" wrap="square" lIns="149350" tIns="149350" rIns="149350" bIns="149350" anchor="t" anchorCtr="0">
              <a:noAutofit/>
            </a:bodyPr>
            <a:lstStyle/>
            <a:p>
              <a:pPr marL="0" marR="0" lvl="0" indent="0" algn="l" rtl="0">
                <a:lnSpc>
                  <a:spcPct val="90000"/>
                </a:lnSpc>
                <a:spcBef>
                  <a:spcPts val="0"/>
                </a:spcBef>
                <a:spcAft>
                  <a:spcPts val="0"/>
                </a:spcAft>
                <a:buNone/>
              </a:pPr>
              <a:r>
                <a:rPr lang="en-US" sz="2400" i="0" u="none" strike="noStrike" cap="none">
                  <a:solidFill>
                    <a:srgbClr val="3F3F3F"/>
                  </a:solidFill>
                  <a:latin typeface="Garamond"/>
                  <a:ea typeface="Garamond"/>
                  <a:cs typeface="Garamond"/>
                  <a:sym typeface="Garamond"/>
                </a:rPr>
                <a:t>Conducted </a:t>
              </a:r>
              <a:r>
                <a:rPr lang="en-US" sz="2400" b="1" i="0" u="none" strike="noStrike" cap="none">
                  <a:solidFill>
                    <a:srgbClr val="3F3F3F"/>
                  </a:solidFill>
                  <a:latin typeface="Garamond"/>
                  <a:ea typeface="Garamond"/>
                  <a:cs typeface="Garamond"/>
                  <a:sym typeface="Garamond"/>
                </a:rPr>
                <a:t>time series</a:t>
              </a:r>
              <a:r>
                <a:rPr lang="en-US" sz="2400" i="0" u="none" strike="noStrike" cap="none">
                  <a:solidFill>
                    <a:srgbClr val="3F3F3F"/>
                  </a:solidFill>
                  <a:latin typeface="Garamond"/>
                  <a:ea typeface="Garamond"/>
                  <a:cs typeface="Garamond"/>
                  <a:sym typeface="Garamond"/>
                </a:rPr>
                <a:t> analysis to </a:t>
              </a:r>
              <a:r>
                <a:rPr lang="en-US" sz="2400">
                  <a:solidFill>
                    <a:srgbClr val="3F3F3F"/>
                  </a:solidFill>
                  <a:latin typeface="Garamond"/>
                  <a:ea typeface="Garamond"/>
                  <a:cs typeface="Garamond"/>
                  <a:sym typeface="Garamond"/>
                </a:rPr>
                <a:t>study what factors affect SSC</a:t>
              </a:r>
              <a:r>
                <a:rPr lang="en-US" sz="2400" b="1" i="0" u="none" strike="noStrike" cap="none">
                  <a:solidFill>
                    <a:srgbClr val="3F3F3F"/>
                  </a:solidFill>
                  <a:latin typeface="Garamond"/>
                  <a:ea typeface="Garamond"/>
                  <a:cs typeface="Garamond"/>
                  <a:sym typeface="Garamond"/>
                </a:rPr>
                <a:t> </a:t>
              </a:r>
              <a:endParaRPr sz="2400" b="1" i="0" u="none" strike="noStrike" cap="none">
                <a:solidFill>
                  <a:srgbClr val="000000"/>
                </a:solidFill>
                <a:latin typeface="Garamond"/>
                <a:ea typeface="Garamond"/>
                <a:cs typeface="Garamond"/>
                <a:sym typeface="Garamond"/>
              </a:endParaRPr>
            </a:p>
          </p:txBody>
        </p:sp>
      </p:grpSp>
      <p:sp>
        <p:nvSpPr>
          <p:cNvPr id="69" name="Google Shape;69;p3"/>
          <p:cNvSpPr txBox="1"/>
          <p:nvPr/>
        </p:nvSpPr>
        <p:spPr>
          <a:xfrm>
            <a:off x="1090925" y="5406949"/>
            <a:ext cx="12309600" cy="7685611"/>
          </a:xfrm>
          <a:prstGeom prst="rect">
            <a:avLst/>
          </a:prstGeom>
          <a:noFill/>
          <a:ln>
            <a:noFill/>
          </a:ln>
        </p:spPr>
        <p:txBody>
          <a:bodyPr spcFirstLastPara="1" wrap="square" lIns="91425" tIns="91425" rIns="91425" bIns="91425" anchor="t" anchorCtr="0">
            <a:noAutofit/>
          </a:bodyPr>
          <a:lstStyle/>
          <a:p>
            <a:pPr marL="0" lvl="0" indent="0" algn="just" rtl="0">
              <a:lnSpc>
                <a:spcPct val="107916"/>
              </a:lnSpc>
              <a:spcBef>
                <a:spcPts val="0"/>
              </a:spcBef>
              <a:spcAft>
                <a:spcPts val="800"/>
              </a:spcAft>
              <a:buClr>
                <a:schemeClr val="dk1"/>
              </a:buClr>
              <a:buSzPts val="1100"/>
              <a:buFont typeface="Arial"/>
              <a:buNone/>
            </a:pPr>
            <a:r>
              <a:rPr lang="en-US" sz="2500" dirty="0">
                <a:solidFill>
                  <a:schemeClr val="tx1">
                    <a:lumMod val="75000"/>
                    <a:lumOff val="25000"/>
                  </a:schemeClr>
                </a:solidFill>
                <a:latin typeface="Garamond"/>
                <a:ea typeface="Garamond"/>
                <a:cs typeface="Garamond"/>
                <a:sym typeface="Garamond"/>
              </a:rPr>
              <a:t>The Plum Island Estuary (PIE) in Massachusetts is New England’s largest salt marsh. This dynamic ecosystem plays an important role in the surrounding communities by providing ecosystem services and acting as a center for education, research, and recreation. However, marshes around the world are threatened by sea level rise. As the equilibrium between sediment supply, erosion rates, and vegetation growth is unbalanced by rising waters, marshes are liable to recede. Because sediment is so crucial, researchers use sediment budgets as a metric to assess PIE’s vulnerability to rising seas; however, established data collection methods are limited in scope. The project employed five years of imagery from Landsat 8 Operational Land Imager and three years of imagery from Sentinel-2 Multispectral Instrument, in conjunction with </a:t>
            </a:r>
            <a:r>
              <a:rPr lang="en-US" sz="2500" i="1" dirty="0">
                <a:solidFill>
                  <a:schemeClr val="tx1">
                    <a:lumMod val="75000"/>
                    <a:lumOff val="25000"/>
                  </a:schemeClr>
                </a:solidFill>
                <a:latin typeface="Garamond"/>
                <a:ea typeface="Garamond"/>
                <a:cs typeface="Garamond"/>
                <a:sym typeface="Garamond"/>
              </a:rPr>
              <a:t>in situ</a:t>
            </a:r>
            <a:r>
              <a:rPr lang="en-US" sz="2500" dirty="0">
                <a:solidFill>
                  <a:schemeClr val="tx1">
                    <a:lumMod val="75000"/>
                    <a:lumOff val="25000"/>
                  </a:schemeClr>
                </a:solidFill>
                <a:latin typeface="Garamond"/>
                <a:ea typeface="Garamond"/>
                <a:cs typeface="Garamond"/>
                <a:sym typeface="Garamond"/>
              </a:rPr>
              <a:t> data, to generate and refine a local algorithm that derives suspended sediment concentration from remote sensing reflectance. This information was used to generate a time series analysis, and a hydrodynamic model was used to analyze transport patterns and possible sediment sources, particularly the Merrimack River via coastal connectivity. Results of these analyses demonstrated that sediment in the estuary comes primarily from riparian rather than oceanic sources, making it unlikely that the Merrimack is a major sediment source. The use of remote sensing techniques will provide our partners at the US Geological Survey, US Fish and Wildlife Service, and Long Term Ecological Research Network, Plum Island Ecosystems LTER with higher spatial and temporal resolution data, which will allow for the development of more effective management practices.</a:t>
            </a:r>
            <a:endParaRPr sz="2500" dirty="0">
              <a:solidFill>
                <a:schemeClr val="tx1">
                  <a:lumMod val="75000"/>
                  <a:lumOff val="25000"/>
                </a:schemeClr>
              </a:solidFill>
              <a:latin typeface="Garamond"/>
              <a:ea typeface="Garamond"/>
              <a:cs typeface="Garamond"/>
              <a:sym typeface="Garamond"/>
            </a:endParaRPr>
          </a:p>
        </p:txBody>
      </p:sp>
      <p:sp>
        <p:nvSpPr>
          <p:cNvPr id="71" name="Google Shape;71;p3"/>
          <p:cNvSpPr/>
          <p:nvPr/>
        </p:nvSpPr>
        <p:spPr>
          <a:xfrm>
            <a:off x="19430604" y="5797125"/>
            <a:ext cx="902700" cy="494100"/>
          </a:xfrm>
          <a:prstGeom prst="rightArrow">
            <a:avLst>
              <a:gd name="adj1" fmla="val 60000"/>
              <a:gd name="adj2" fmla="val 50000"/>
            </a:avLst>
          </a:prstGeom>
          <a:solidFill>
            <a:srgbClr val="389C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3"/>
          <p:cNvSpPr/>
          <p:nvPr/>
        </p:nvSpPr>
        <p:spPr>
          <a:xfrm>
            <a:off x="22611954" y="5797125"/>
            <a:ext cx="902700" cy="494100"/>
          </a:xfrm>
          <a:prstGeom prst="rightArrow">
            <a:avLst>
              <a:gd name="adj1" fmla="val 60000"/>
              <a:gd name="adj2" fmla="val 50000"/>
            </a:avLst>
          </a:prstGeom>
          <a:solidFill>
            <a:srgbClr val="389CC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3" name="Google Shape;73;p3"/>
          <p:cNvPicPr preferRelativeResize="0"/>
          <p:nvPr/>
        </p:nvPicPr>
        <p:blipFill>
          <a:blip r:embed="rId11">
            <a:alphaModFix/>
          </a:blip>
          <a:stretch>
            <a:fillRect/>
          </a:stretch>
        </p:blipFill>
        <p:spPr>
          <a:xfrm>
            <a:off x="13983926" y="10033088"/>
            <a:ext cx="5321807" cy="4114800"/>
          </a:xfrm>
          <a:prstGeom prst="rect">
            <a:avLst/>
          </a:prstGeom>
          <a:noFill/>
          <a:ln>
            <a:noFill/>
          </a:ln>
        </p:spPr>
      </p:pic>
      <p:sp>
        <p:nvSpPr>
          <p:cNvPr id="74" name="Google Shape;74;p3"/>
          <p:cNvSpPr txBox="1"/>
          <p:nvPr/>
        </p:nvSpPr>
        <p:spPr>
          <a:xfrm>
            <a:off x="17144263" y="10002600"/>
            <a:ext cx="2483100" cy="57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solidFill>
                  <a:srgbClr val="FFFFFF"/>
                </a:solidFill>
                <a:latin typeface="Garamond"/>
                <a:ea typeface="Garamond"/>
                <a:cs typeface="Garamond"/>
                <a:sym typeface="Garamond"/>
              </a:rPr>
              <a:t>February 6, 2017</a:t>
            </a:r>
            <a:endParaRPr sz="2400">
              <a:solidFill>
                <a:srgbClr val="FFFFFF"/>
              </a:solidFill>
              <a:latin typeface="Garamond"/>
              <a:ea typeface="Garamond"/>
              <a:cs typeface="Garamond"/>
              <a:sym typeface="Garamond"/>
            </a:endParaRPr>
          </a:p>
        </p:txBody>
      </p:sp>
      <p:pic>
        <p:nvPicPr>
          <p:cNvPr id="75" name="Google Shape;75;p3"/>
          <p:cNvPicPr preferRelativeResize="0"/>
          <p:nvPr/>
        </p:nvPicPr>
        <p:blipFill>
          <a:blip r:embed="rId12">
            <a:alphaModFix/>
          </a:blip>
          <a:stretch>
            <a:fillRect/>
          </a:stretch>
        </p:blipFill>
        <p:spPr>
          <a:xfrm>
            <a:off x="1985688" y="14326113"/>
            <a:ext cx="8550829" cy="6046779"/>
          </a:xfrm>
          <a:prstGeom prst="rect">
            <a:avLst/>
          </a:prstGeom>
          <a:noFill/>
          <a:ln>
            <a:noFill/>
          </a:ln>
        </p:spPr>
      </p:pic>
      <p:sp>
        <p:nvSpPr>
          <p:cNvPr id="76" name="Google Shape;76;p3"/>
          <p:cNvSpPr txBox="1"/>
          <p:nvPr/>
        </p:nvSpPr>
        <p:spPr>
          <a:xfrm>
            <a:off x="4981900" y="14631200"/>
            <a:ext cx="2558400" cy="45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solidFill>
                  <a:srgbClr val="FFFFFF"/>
                </a:solidFill>
                <a:latin typeface="Century Gothic"/>
                <a:ea typeface="Century Gothic"/>
                <a:cs typeface="Century Gothic"/>
                <a:sym typeface="Century Gothic"/>
              </a:rPr>
              <a:t>Merrimack River</a:t>
            </a:r>
            <a:endParaRPr sz="1800">
              <a:solidFill>
                <a:srgbClr val="FFFFFF"/>
              </a:solidFill>
              <a:latin typeface="Century Gothic"/>
              <a:ea typeface="Century Gothic"/>
              <a:cs typeface="Century Gothic"/>
              <a:sym typeface="Century Gothic"/>
            </a:endParaRPr>
          </a:p>
        </p:txBody>
      </p:sp>
      <p:sp>
        <p:nvSpPr>
          <p:cNvPr id="77" name="Google Shape;77;p3"/>
          <p:cNvSpPr txBox="1"/>
          <p:nvPr/>
        </p:nvSpPr>
        <p:spPr>
          <a:xfrm>
            <a:off x="1519425" y="15989475"/>
            <a:ext cx="20574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FFFFFF"/>
                </a:solidFill>
                <a:latin typeface="Century Gothic"/>
                <a:ea typeface="Century Gothic"/>
                <a:cs typeface="Century Gothic"/>
                <a:sym typeface="Century Gothic"/>
              </a:rPr>
              <a:t>Parker River</a:t>
            </a:r>
            <a:endParaRPr sz="1800">
              <a:solidFill>
                <a:srgbClr val="FFFFFF"/>
              </a:solidFill>
              <a:latin typeface="Century Gothic"/>
              <a:ea typeface="Century Gothic"/>
              <a:cs typeface="Century Gothic"/>
              <a:sym typeface="Century Gothic"/>
            </a:endParaRPr>
          </a:p>
        </p:txBody>
      </p:sp>
      <p:sp>
        <p:nvSpPr>
          <p:cNvPr id="78" name="Google Shape;78;p3"/>
          <p:cNvSpPr txBox="1"/>
          <p:nvPr/>
        </p:nvSpPr>
        <p:spPr>
          <a:xfrm>
            <a:off x="2423375" y="17215250"/>
            <a:ext cx="21876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FFFFFF"/>
                </a:solidFill>
                <a:latin typeface="Century Gothic"/>
                <a:ea typeface="Century Gothic"/>
                <a:cs typeface="Century Gothic"/>
                <a:sym typeface="Century Gothic"/>
              </a:rPr>
              <a:t>Rowley River</a:t>
            </a:r>
            <a:endParaRPr sz="1800">
              <a:solidFill>
                <a:srgbClr val="FFFFFF"/>
              </a:solidFill>
              <a:latin typeface="Century Gothic"/>
              <a:ea typeface="Century Gothic"/>
              <a:cs typeface="Century Gothic"/>
              <a:sym typeface="Century Gothic"/>
            </a:endParaRPr>
          </a:p>
        </p:txBody>
      </p:sp>
      <p:sp>
        <p:nvSpPr>
          <p:cNvPr id="79" name="Google Shape;79;p3"/>
          <p:cNvSpPr txBox="1"/>
          <p:nvPr/>
        </p:nvSpPr>
        <p:spPr>
          <a:xfrm>
            <a:off x="3340050" y="18656950"/>
            <a:ext cx="25584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FFFFFF"/>
                </a:solidFill>
                <a:latin typeface="Century Gothic"/>
                <a:ea typeface="Century Gothic"/>
                <a:cs typeface="Century Gothic"/>
                <a:sym typeface="Century Gothic"/>
              </a:rPr>
              <a:t>Ipswich River</a:t>
            </a:r>
            <a:endParaRPr sz="1800">
              <a:solidFill>
                <a:srgbClr val="FFFFFF"/>
              </a:solidFill>
              <a:latin typeface="Century Gothic"/>
              <a:ea typeface="Century Gothic"/>
              <a:cs typeface="Century Gothic"/>
              <a:sym typeface="Century Gothic"/>
            </a:endParaRPr>
          </a:p>
        </p:txBody>
      </p:sp>
      <p:sp>
        <p:nvSpPr>
          <p:cNvPr id="80" name="Google Shape;80;p3"/>
          <p:cNvSpPr txBox="1"/>
          <p:nvPr/>
        </p:nvSpPr>
        <p:spPr>
          <a:xfrm>
            <a:off x="4891325" y="16764950"/>
            <a:ext cx="1577100" cy="450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FFFFFF"/>
                </a:solidFill>
                <a:latin typeface="Century Gothic"/>
                <a:ea typeface="Century Gothic"/>
                <a:cs typeface="Century Gothic"/>
                <a:sym typeface="Century Gothic"/>
              </a:rPr>
              <a:t>Plum Island</a:t>
            </a:r>
            <a:endParaRPr sz="1800">
              <a:solidFill>
                <a:srgbClr val="FFFFFF"/>
              </a:solidFill>
              <a:latin typeface="Century Gothic"/>
              <a:ea typeface="Century Gothic"/>
              <a:cs typeface="Century Gothic"/>
              <a:sym typeface="Century Gothic"/>
            </a:endParaRPr>
          </a:p>
        </p:txBody>
      </p:sp>
      <p:sp>
        <p:nvSpPr>
          <p:cNvPr id="81" name="Google Shape;81;p3"/>
          <p:cNvSpPr txBox="1"/>
          <p:nvPr/>
        </p:nvSpPr>
        <p:spPr>
          <a:xfrm>
            <a:off x="7540300" y="16798488"/>
            <a:ext cx="1057800" cy="679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FFFFFF"/>
                </a:solidFill>
                <a:latin typeface="Century Gothic"/>
                <a:ea typeface="Century Gothic"/>
                <a:cs typeface="Century Gothic"/>
                <a:sym typeface="Century Gothic"/>
              </a:rPr>
              <a:t>Atlantic Ocean</a:t>
            </a:r>
            <a:endParaRPr>
              <a:solidFill>
                <a:srgbClr val="FFFFFF"/>
              </a:solidFill>
              <a:latin typeface="Century Gothic"/>
              <a:ea typeface="Century Gothic"/>
              <a:cs typeface="Century Gothic"/>
              <a:sym typeface="Century Gothic"/>
            </a:endParaRPr>
          </a:p>
        </p:txBody>
      </p:sp>
      <p:sp>
        <p:nvSpPr>
          <p:cNvPr id="82" name="Google Shape;82;p3"/>
          <p:cNvSpPr txBox="1"/>
          <p:nvPr/>
        </p:nvSpPr>
        <p:spPr>
          <a:xfrm>
            <a:off x="6805725" y="15602475"/>
            <a:ext cx="1253100" cy="38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FFFFFF"/>
                </a:solidFill>
                <a:latin typeface="Century Gothic"/>
                <a:ea typeface="Century Gothic"/>
                <a:cs typeface="Century Gothic"/>
                <a:sym typeface="Century Gothic"/>
              </a:rPr>
              <a:t>Study Area</a:t>
            </a:r>
            <a:endParaRPr>
              <a:solidFill>
                <a:srgbClr val="FFFFFF"/>
              </a:solidFill>
              <a:latin typeface="Century Gothic"/>
              <a:ea typeface="Century Gothic"/>
              <a:cs typeface="Century Gothic"/>
              <a:sym typeface="Century Gothic"/>
            </a:endParaRPr>
          </a:p>
        </p:txBody>
      </p:sp>
      <p:pic>
        <p:nvPicPr>
          <p:cNvPr id="83" name="Google Shape;83;p3"/>
          <p:cNvPicPr preferRelativeResize="0"/>
          <p:nvPr/>
        </p:nvPicPr>
        <p:blipFill>
          <a:blip r:embed="rId13">
            <a:alphaModFix/>
          </a:blip>
          <a:stretch>
            <a:fillRect/>
          </a:stretch>
        </p:blipFill>
        <p:spPr>
          <a:xfrm>
            <a:off x="15481288" y="14250212"/>
            <a:ext cx="9236214" cy="6609751"/>
          </a:xfrm>
          <a:prstGeom prst="rect">
            <a:avLst/>
          </a:prstGeom>
          <a:noFill/>
          <a:ln>
            <a:noFill/>
          </a:ln>
        </p:spPr>
      </p:pic>
      <p:sp>
        <p:nvSpPr>
          <p:cNvPr id="84" name="Google Shape;84;p3"/>
          <p:cNvSpPr txBox="1"/>
          <p:nvPr/>
        </p:nvSpPr>
        <p:spPr>
          <a:xfrm>
            <a:off x="17984128" y="10314850"/>
            <a:ext cx="1943100" cy="76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solidFill>
                  <a:srgbClr val="FFFFFF"/>
                </a:solidFill>
                <a:latin typeface="Garamond"/>
                <a:ea typeface="Garamond"/>
                <a:cs typeface="Garamond"/>
                <a:sym typeface="Garamond"/>
              </a:rPr>
              <a:t>Landsat 8</a:t>
            </a:r>
            <a:endParaRPr sz="2400">
              <a:solidFill>
                <a:srgbClr val="FFFFFF"/>
              </a:solidFill>
              <a:latin typeface="Garamond"/>
              <a:ea typeface="Garamond"/>
              <a:cs typeface="Garamond"/>
              <a:sym typeface="Garamond"/>
            </a:endParaRPr>
          </a:p>
        </p:txBody>
      </p:sp>
      <p:pic>
        <p:nvPicPr>
          <p:cNvPr id="85" name="Google Shape;85;p3"/>
          <p:cNvPicPr preferRelativeResize="0"/>
          <p:nvPr/>
        </p:nvPicPr>
        <p:blipFill>
          <a:blip r:embed="rId14">
            <a:alphaModFix/>
          </a:blip>
          <a:stretch>
            <a:fillRect/>
          </a:stretch>
        </p:blipFill>
        <p:spPr>
          <a:xfrm>
            <a:off x="20848050" y="10037064"/>
            <a:ext cx="5321807" cy="4110639"/>
          </a:xfrm>
          <a:prstGeom prst="rect">
            <a:avLst/>
          </a:prstGeom>
          <a:noFill/>
          <a:ln>
            <a:noFill/>
          </a:ln>
        </p:spPr>
      </p:pic>
      <p:sp>
        <p:nvSpPr>
          <p:cNvPr id="86" name="Google Shape;86;p3"/>
          <p:cNvSpPr txBox="1"/>
          <p:nvPr/>
        </p:nvSpPr>
        <p:spPr>
          <a:xfrm>
            <a:off x="24775652" y="10379450"/>
            <a:ext cx="1943100" cy="769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FFFFFF"/>
                </a:solidFill>
                <a:latin typeface="Garamond"/>
                <a:ea typeface="Garamond"/>
                <a:cs typeface="Garamond"/>
                <a:sym typeface="Garamond"/>
              </a:rPr>
              <a:t>Sentinel-2</a:t>
            </a:r>
            <a:endParaRPr sz="2400">
              <a:solidFill>
                <a:srgbClr val="FFFFFF"/>
              </a:solidFill>
              <a:latin typeface="Garamond"/>
              <a:ea typeface="Garamond"/>
              <a:cs typeface="Garamond"/>
              <a:sym typeface="Garamond"/>
            </a:endParaRPr>
          </a:p>
        </p:txBody>
      </p:sp>
      <p:sp>
        <p:nvSpPr>
          <p:cNvPr id="87" name="Google Shape;87;p3"/>
          <p:cNvSpPr txBox="1"/>
          <p:nvPr/>
        </p:nvSpPr>
        <p:spPr>
          <a:xfrm>
            <a:off x="23854638" y="10028625"/>
            <a:ext cx="2483100" cy="57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rgbClr val="FFFFFF"/>
                </a:solidFill>
                <a:latin typeface="Garamond"/>
                <a:ea typeface="Garamond"/>
                <a:cs typeface="Garamond"/>
                <a:sym typeface="Garamond"/>
              </a:rPr>
              <a:t>February 17, 2018</a:t>
            </a:r>
            <a:endParaRPr sz="2400">
              <a:solidFill>
                <a:srgbClr val="FFFFFF"/>
              </a:solidFill>
              <a:latin typeface="Garamond"/>
              <a:ea typeface="Garamond"/>
              <a:cs typeface="Garamond"/>
              <a:sym typeface="Garamond"/>
            </a:endParaRPr>
          </a:p>
        </p:txBody>
      </p:sp>
      <p:pic>
        <p:nvPicPr>
          <p:cNvPr id="88" name="Google Shape;88;p3"/>
          <p:cNvPicPr preferRelativeResize="0"/>
          <p:nvPr/>
        </p:nvPicPr>
        <p:blipFill>
          <a:blip r:embed="rId15">
            <a:alphaModFix/>
          </a:blip>
          <a:stretch>
            <a:fillRect/>
          </a:stretch>
        </p:blipFill>
        <p:spPr>
          <a:xfrm>
            <a:off x="23854646" y="22215300"/>
            <a:ext cx="1412716" cy="3877051"/>
          </a:xfrm>
          <a:prstGeom prst="rect">
            <a:avLst/>
          </a:prstGeom>
          <a:noFill/>
          <a:ln>
            <a:noFill/>
          </a:ln>
        </p:spPr>
      </p:pic>
      <p:sp>
        <p:nvSpPr>
          <p:cNvPr id="89" name="Text Placeholder 16"/>
          <p:cNvSpPr txBox="1">
            <a:spLocks/>
          </p:cNvSpPr>
          <p:nvPr/>
        </p:nvSpPr>
        <p:spPr>
          <a:xfrm>
            <a:off x="853577" y="21465437"/>
            <a:ext cx="12984480" cy="27139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b="1" dirty="0" smtClean="0">
                <a:solidFill>
                  <a:srgbClr val="389CC4"/>
                </a:solidFill>
                <a:latin typeface="Garamond"/>
                <a:ea typeface="Garamond"/>
                <a:cs typeface="Garamond"/>
                <a:sym typeface="Garamond"/>
              </a:rPr>
              <a:t>Improve</a:t>
            </a:r>
            <a:r>
              <a:rPr lang="en-US" dirty="0" smtClean="0">
                <a:solidFill>
                  <a:srgbClr val="7FB662"/>
                </a:solidFill>
                <a:latin typeface="Garamond"/>
                <a:ea typeface="Garamond"/>
                <a:cs typeface="Garamond"/>
                <a:sym typeface="Garamond"/>
              </a:rPr>
              <a:t> </a:t>
            </a:r>
            <a:r>
              <a:rPr lang="en-US" dirty="0">
                <a:solidFill>
                  <a:srgbClr val="3F3F3F"/>
                </a:solidFill>
                <a:latin typeface="Garamond"/>
                <a:ea typeface="Garamond"/>
                <a:cs typeface="Garamond"/>
                <a:sym typeface="Garamond"/>
              </a:rPr>
              <a:t>algorithm to derive SSC from remote sensing </a:t>
            </a:r>
            <a:r>
              <a:rPr lang="en-US" dirty="0" smtClean="0">
                <a:solidFill>
                  <a:srgbClr val="3F3F3F"/>
                </a:solidFill>
                <a:latin typeface="Garamond"/>
                <a:ea typeface="Garamond"/>
                <a:cs typeface="Garamond"/>
                <a:sym typeface="Garamond"/>
              </a:rPr>
              <a:t>reflectance</a:t>
            </a:r>
          </a:p>
          <a:p>
            <a:pPr marL="347663" indent="-347663" algn="just">
              <a:buClr>
                <a:srgbClr val="389CC4"/>
              </a:buClr>
            </a:pPr>
            <a:r>
              <a:rPr lang="en-US" b="1" dirty="0">
                <a:solidFill>
                  <a:srgbClr val="389CC4"/>
                </a:solidFill>
                <a:latin typeface="Garamond"/>
                <a:ea typeface="Garamond"/>
                <a:cs typeface="Garamond"/>
                <a:sym typeface="Garamond"/>
              </a:rPr>
              <a:t>Create</a:t>
            </a:r>
            <a:r>
              <a:rPr lang="en-US" dirty="0">
                <a:solidFill>
                  <a:srgbClr val="7FB662"/>
                </a:solidFill>
                <a:latin typeface="Garamond"/>
                <a:ea typeface="Garamond"/>
                <a:cs typeface="Garamond"/>
                <a:sym typeface="Garamond"/>
              </a:rPr>
              <a:t> </a:t>
            </a:r>
            <a:r>
              <a:rPr lang="en-US" dirty="0">
                <a:solidFill>
                  <a:srgbClr val="3F3F3F"/>
                </a:solidFill>
                <a:latin typeface="Garamond"/>
                <a:ea typeface="Garamond"/>
                <a:cs typeface="Garamond"/>
                <a:sym typeface="Garamond"/>
              </a:rPr>
              <a:t>a time series displaying SSC change over the last 5 </a:t>
            </a:r>
            <a:r>
              <a:rPr lang="en-US" dirty="0" smtClean="0">
                <a:solidFill>
                  <a:srgbClr val="3F3F3F"/>
                </a:solidFill>
                <a:latin typeface="Garamond"/>
                <a:ea typeface="Garamond"/>
                <a:cs typeface="Garamond"/>
                <a:sym typeface="Garamond"/>
              </a:rPr>
              <a:t>years</a:t>
            </a:r>
          </a:p>
          <a:p>
            <a:pPr marL="347663" indent="-347663" algn="just">
              <a:buClr>
                <a:srgbClr val="389CC4"/>
              </a:buClr>
            </a:pPr>
            <a:r>
              <a:rPr lang="en-US" b="1" dirty="0">
                <a:solidFill>
                  <a:srgbClr val="389CC4"/>
                </a:solidFill>
                <a:latin typeface="Garamond"/>
                <a:ea typeface="Garamond"/>
                <a:cs typeface="Garamond"/>
                <a:sym typeface="Garamond"/>
              </a:rPr>
              <a:t>Quantify</a:t>
            </a:r>
            <a:r>
              <a:rPr lang="en-US" dirty="0">
                <a:solidFill>
                  <a:srgbClr val="7F7F7F"/>
                </a:solidFill>
                <a:latin typeface="Garamond"/>
                <a:ea typeface="Garamond"/>
                <a:cs typeface="Garamond"/>
                <a:sym typeface="Garamond"/>
              </a:rPr>
              <a:t> </a:t>
            </a:r>
            <a:r>
              <a:rPr lang="en-US" dirty="0">
                <a:solidFill>
                  <a:srgbClr val="3F3F3F"/>
                </a:solidFill>
                <a:latin typeface="Garamond"/>
                <a:ea typeface="Garamond"/>
                <a:cs typeface="Garamond"/>
                <a:sym typeface="Garamond"/>
              </a:rPr>
              <a:t>sediment flux in Plum Island Estuary using the Delft3D hydrodynamic </a:t>
            </a:r>
            <a:r>
              <a:rPr lang="en-US" dirty="0" smtClean="0">
                <a:solidFill>
                  <a:srgbClr val="3F3F3F"/>
                </a:solidFill>
                <a:latin typeface="Garamond"/>
                <a:ea typeface="Garamond"/>
                <a:cs typeface="Garamond"/>
                <a:sym typeface="Garamond"/>
              </a:rPr>
              <a:t>model</a:t>
            </a:r>
          </a:p>
          <a:p>
            <a:pPr marL="347663" indent="-347663" algn="just">
              <a:buClr>
                <a:srgbClr val="389CC4"/>
              </a:buClr>
            </a:pPr>
            <a:r>
              <a:rPr lang="en-US" b="1" dirty="0">
                <a:solidFill>
                  <a:srgbClr val="389CC4"/>
                </a:solidFill>
                <a:latin typeface="Garamond"/>
                <a:ea typeface="Garamond"/>
                <a:cs typeface="Garamond"/>
                <a:sym typeface="Garamond"/>
              </a:rPr>
              <a:t>Evaluate</a:t>
            </a:r>
            <a:r>
              <a:rPr lang="en-US" dirty="0">
                <a:solidFill>
                  <a:srgbClr val="7FB662"/>
                </a:solidFill>
                <a:latin typeface="Garamond"/>
                <a:ea typeface="Garamond"/>
                <a:cs typeface="Garamond"/>
                <a:sym typeface="Garamond"/>
              </a:rPr>
              <a:t> </a:t>
            </a:r>
            <a:r>
              <a:rPr lang="en-US" dirty="0">
                <a:solidFill>
                  <a:srgbClr val="3F3F3F"/>
                </a:solidFill>
                <a:latin typeface="Garamond"/>
                <a:ea typeface="Garamond"/>
                <a:cs typeface="Garamond"/>
                <a:sym typeface="Garamond"/>
              </a:rPr>
              <a:t>the Merrimack River as a source of sediment to Plum Island Estuary</a:t>
            </a: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endParaRPr>
          </a:p>
        </p:txBody>
      </p:sp>
      <p:sp>
        <p:nvSpPr>
          <p:cNvPr id="90" name="Text Placeholder 16"/>
          <p:cNvSpPr txBox="1">
            <a:spLocks/>
          </p:cNvSpPr>
          <p:nvPr/>
        </p:nvSpPr>
        <p:spPr>
          <a:xfrm>
            <a:off x="853577" y="25029044"/>
            <a:ext cx="12984480" cy="196352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b="1" dirty="0" smtClean="0">
                <a:solidFill>
                  <a:schemeClr val="tx1">
                    <a:lumMod val="75000"/>
                    <a:lumOff val="25000"/>
                  </a:schemeClr>
                </a:solidFill>
                <a:latin typeface="Garamond"/>
                <a:ea typeface="Garamond"/>
                <a:cs typeface="Garamond"/>
                <a:sym typeface="Garamond"/>
              </a:rPr>
              <a:t>US Geological Survey </a:t>
            </a:r>
            <a:r>
              <a:rPr lang="en-US" dirty="0" smtClean="0">
                <a:solidFill>
                  <a:schemeClr val="tx1">
                    <a:lumMod val="75000"/>
                    <a:lumOff val="25000"/>
                  </a:schemeClr>
                </a:solidFill>
                <a:latin typeface="Garamond"/>
                <a:ea typeface="Garamond"/>
                <a:cs typeface="Garamond"/>
                <a:sym typeface="Garamond"/>
              </a:rPr>
              <a:t>Woods Hole Coastal and Marine Science Center</a:t>
            </a:r>
          </a:p>
          <a:p>
            <a:pPr marL="347663" indent="-347663" algn="just">
              <a:buClr>
                <a:srgbClr val="389CC4"/>
              </a:buClr>
            </a:pPr>
            <a:r>
              <a:rPr lang="en-US" b="1" dirty="0" smtClean="0">
                <a:solidFill>
                  <a:schemeClr val="tx1">
                    <a:lumMod val="75000"/>
                    <a:lumOff val="25000"/>
                  </a:schemeClr>
                </a:solidFill>
                <a:latin typeface="Garamond"/>
                <a:ea typeface="Garamond"/>
                <a:cs typeface="Garamond"/>
                <a:sym typeface="Garamond"/>
              </a:rPr>
              <a:t>Long Term Ecological Research Network </a:t>
            </a:r>
            <a:r>
              <a:rPr lang="en-US" dirty="0" smtClean="0">
                <a:solidFill>
                  <a:schemeClr val="tx1">
                    <a:lumMod val="75000"/>
                    <a:lumOff val="25000"/>
                  </a:schemeClr>
                </a:solidFill>
                <a:latin typeface="Garamond"/>
                <a:ea typeface="Garamond"/>
                <a:cs typeface="Garamond"/>
                <a:sym typeface="Garamond"/>
              </a:rPr>
              <a:t>Plum Island Ecosystems LTER</a:t>
            </a:r>
          </a:p>
          <a:p>
            <a:pPr marL="347663" indent="-347663" algn="just">
              <a:buClr>
                <a:srgbClr val="389CC4"/>
              </a:buClr>
            </a:pPr>
            <a:r>
              <a:rPr lang="en-US" b="1" dirty="0">
                <a:solidFill>
                  <a:schemeClr val="tx1">
                    <a:lumMod val="75000"/>
                    <a:lumOff val="25000"/>
                  </a:schemeClr>
                </a:solidFill>
                <a:latin typeface="Garamond"/>
                <a:ea typeface="Garamond"/>
                <a:cs typeface="Garamond"/>
                <a:sym typeface="Garamond"/>
              </a:rPr>
              <a:t>US Fish and Wildlife Service</a:t>
            </a:r>
            <a:r>
              <a:rPr lang="en-US" dirty="0">
                <a:solidFill>
                  <a:schemeClr val="tx1">
                    <a:lumMod val="75000"/>
                    <a:lumOff val="25000"/>
                  </a:schemeClr>
                </a:solidFill>
                <a:latin typeface="Garamond"/>
                <a:ea typeface="Garamond"/>
                <a:cs typeface="Garamond"/>
                <a:sym typeface="Garamond"/>
              </a:rPr>
              <a:t> Parker River National Wildlife Refuge</a:t>
            </a: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endParaRPr>
          </a:p>
        </p:txBody>
      </p:sp>
      <p:sp>
        <p:nvSpPr>
          <p:cNvPr id="91" name="Text Placeholder 16"/>
          <p:cNvSpPr txBox="1">
            <a:spLocks/>
          </p:cNvSpPr>
          <p:nvPr/>
        </p:nvSpPr>
        <p:spPr>
          <a:xfrm>
            <a:off x="2950224" y="28176283"/>
            <a:ext cx="3321501" cy="11436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lnSpc>
                <a:spcPct val="100000"/>
              </a:lnSpc>
              <a:spcBef>
                <a:spcPts val="0"/>
              </a:spcBef>
              <a:buClr>
                <a:srgbClr val="389CC4"/>
              </a:buClr>
              <a:buNone/>
            </a:pPr>
            <a:r>
              <a:rPr lang="en-US" b="1" dirty="0" smtClean="0">
                <a:solidFill>
                  <a:schemeClr val="tx1">
                    <a:lumMod val="75000"/>
                    <a:lumOff val="25000"/>
                  </a:schemeClr>
                </a:solidFill>
                <a:latin typeface="Garamond"/>
                <a:ea typeface="Garamond"/>
                <a:cs typeface="Garamond"/>
                <a:sym typeface="Garamond"/>
              </a:rPr>
              <a:t>Landsat 8 OLI</a:t>
            </a:r>
          </a:p>
          <a:p>
            <a:pPr marL="347663" indent="-347663" algn="just">
              <a:lnSpc>
                <a:spcPct val="100000"/>
              </a:lnSpc>
              <a:spcBef>
                <a:spcPts val="0"/>
              </a:spcBef>
              <a:buClr>
                <a:srgbClr val="389CC4"/>
              </a:buClr>
            </a:pPr>
            <a:r>
              <a:rPr lang="en-US" dirty="0" smtClean="0">
                <a:solidFill>
                  <a:schemeClr val="tx1">
                    <a:lumMod val="75000"/>
                    <a:lumOff val="25000"/>
                  </a:schemeClr>
                </a:solidFill>
                <a:latin typeface="Garamond"/>
                <a:ea typeface="Garamond"/>
                <a:cs typeface="Garamond"/>
                <a:sym typeface="Garamond"/>
              </a:rPr>
              <a:t>16 day revisit time</a:t>
            </a:r>
          </a:p>
          <a:p>
            <a:pPr marL="347663" indent="-347663" algn="just">
              <a:lnSpc>
                <a:spcPct val="100000"/>
              </a:lnSpc>
              <a:spcBef>
                <a:spcPts val="0"/>
              </a:spcBef>
              <a:buClr>
                <a:srgbClr val="389CC4"/>
              </a:buClr>
            </a:pPr>
            <a:r>
              <a:rPr lang="en-US" dirty="0" smtClean="0">
                <a:solidFill>
                  <a:schemeClr val="tx1">
                    <a:lumMod val="75000"/>
                    <a:lumOff val="25000"/>
                  </a:schemeClr>
                </a:solidFill>
                <a:latin typeface="Garamond"/>
                <a:ea typeface="Garamond"/>
                <a:cs typeface="Garamond"/>
                <a:sym typeface="Garamond"/>
              </a:rPr>
              <a:t>30 m resolution</a:t>
            </a: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endParaRPr>
          </a:p>
        </p:txBody>
      </p:sp>
      <p:sp>
        <p:nvSpPr>
          <p:cNvPr id="92" name="Text Placeholder 16"/>
          <p:cNvSpPr txBox="1">
            <a:spLocks/>
          </p:cNvSpPr>
          <p:nvPr/>
        </p:nvSpPr>
        <p:spPr>
          <a:xfrm>
            <a:off x="9195530" y="28176282"/>
            <a:ext cx="3321501" cy="11436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just">
              <a:lnSpc>
                <a:spcPct val="100000"/>
              </a:lnSpc>
              <a:spcBef>
                <a:spcPts val="0"/>
              </a:spcBef>
              <a:buClr>
                <a:srgbClr val="389CC4"/>
              </a:buClr>
              <a:buNone/>
            </a:pPr>
            <a:r>
              <a:rPr lang="en-US" b="1" dirty="0" smtClean="0">
                <a:solidFill>
                  <a:schemeClr val="tx1">
                    <a:lumMod val="75000"/>
                    <a:lumOff val="25000"/>
                  </a:schemeClr>
                </a:solidFill>
                <a:latin typeface="Garamond"/>
                <a:ea typeface="Garamond"/>
                <a:cs typeface="Garamond"/>
                <a:sym typeface="Garamond"/>
              </a:rPr>
              <a:t>Sentinel-2 MSI</a:t>
            </a:r>
          </a:p>
          <a:p>
            <a:pPr marL="347663" indent="-347663" algn="just">
              <a:lnSpc>
                <a:spcPct val="100000"/>
              </a:lnSpc>
              <a:spcBef>
                <a:spcPts val="0"/>
              </a:spcBef>
              <a:buClr>
                <a:srgbClr val="389CC4"/>
              </a:buClr>
            </a:pPr>
            <a:r>
              <a:rPr lang="en-US" dirty="0" smtClean="0">
                <a:solidFill>
                  <a:schemeClr val="tx1">
                    <a:lumMod val="75000"/>
                    <a:lumOff val="25000"/>
                  </a:schemeClr>
                </a:solidFill>
                <a:latin typeface="Garamond"/>
                <a:ea typeface="Garamond"/>
                <a:cs typeface="Garamond"/>
                <a:sym typeface="Garamond"/>
              </a:rPr>
              <a:t>10 day revisit time</a:t>
            </a:r>
          </a:p>
          <a:p>
            <a:pPr marL="347663" indent="-347663" algn="just">
              <a:lnSpc>
                <a:spcPct val="100000"/>
              </a:lnSpc>
              <a:spcBef>
                <a:spcPts val="0"/>
              </a:spcBef>
              <a:buClr>
                <a:srgbClr val="389CC4"/>
              </a:buClr>
            </a:pPr>
            <a:r>
              <a:rPr lang="en-US" dirty="0" smtClean="0">
                <a:solidFill>
                  <a:schemeClr val="tx1">
                    <a:lumMod val="75000"/>
                    <a:lumOff val="25000"/>
                  </a:schemeClr>
                </a:solidFill>
                <a:latin typeface="Garamond"/>
                <a:ea typeface="Garamond"/>
                <a:cs typeface="Garamond"/>
                <a:sym typeface="Garamond"/>
              </a:rPr>
              <a:t>10-20 m resolution</a:t>
            </a: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lnSpc>
                <a:spcPct val="100000"/>
              </a:lnSpc>
              <a:spcBef>
                <a:spcPts val="0"/>
              </a:spcBef>
              <a:buClr>
                <a:srgbClr val="389CC4"/>
              </a:buClr>
            </a:pPr>
            <a:endParaRPr lang="en-US" dirty="0">
              <a:solidFill>
                <a:schemeClr val="tx1">
                  <a:lumMod val="75000"/>
                  <a:lumOff val="25000"/>
                </a:schemeClr>
              </a:solidFill>
            </a:endParaRPr>
          </a:p>
        </p:txBody>
      </p:sp>
      <p:sp>
        <p:nvSpPr>
          <p:cNvPr id="93" name="Text Placeholder 16"/>
          <p:cNvSpPr txBox="1">
            <a:spLocks/>
          </p:cNvSpPr>
          <p:nvPr/>
        </p:nvSpPr>
        <p:spPr>
          <a:xfrm>
            <a:off x="885831" y="31017519"/>
            <a:ext cx="6349065" cy="30216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sz="2400" dirty="0" smtClean="0">
                <a:solidFill>
                  <a:schemeClr val="tx1">
                    <a:lumMod val="75000"/>
                    <a:lumOff val="25000"/>
                  </a:schemeClr>
                </a:solidFill>
                <a:latin typeface="Garamond"/>
                <a:ea typeface="Garamond"/>
                <a:cs typeface="Garamond"/>
                <a:sym typeface="Garamond"/>
              </a:rPr>
              <a:t>Dr. Neil </a:t>
            </a:r>
            <a:r>
              <a:rPr lang="en-US" sz="2400" dirty="0" err="1" smtClean="0">
                <a:solidFill>
                  <a:schemeClr val="tx1">
                    <a:lumMod val="75000"/>
                    <a:lumOff val="25000"/>
                  </a:schemeClr>
                </a:solidFill>
                <a:latin typeface="Garamond"/>
                <a:ea typeface="Garamond"/>
                <a:cs typeface="Garamond"/>
                <a:sym typeface="Garamond"/>
              </a:rPr>
              <a:t>Ganju</a:t>
            </a:r>
            <a:r>
              <a:rPr lang="en-US" sz="2400" dirty="0" smtClean="0">
                <a:solidFill>
                  <a:schemeClr val="tx1">
                    <a:lumMod val="75000"/>
                    <a:lumOff val="25000"/>
                  </a:schemeClr>
                </a:solidFill>
                <a:latin typeface="Garamond"/>
                <a:ea typeface="Garamond"/>
                <a:cs typeface="Garamond"/>
                <a:sym typeface="Garamond"/>
              </a:rPr>
              <a:t>, USGS</a:t>
            </a:r>
          </a:p>
          <a:p>
            <a:pPr marL="347663" indent="-347663" algn="just">
              <a:buClr>
                <a:srgbClr val="389CC4"/>
              </a:buClr>
            </a:pPr>
            <a:r>
              <a:rPr lang="en-US" sz="2400" dirty="0" smtClean="0">
                <a:solidFill>
                  <a:schemeClr val="tx1">
                    <a:lumMod val="75000"/>
                    <a:lumOff val="25000"/>
                  </a:schemeClr>
                </a:solidFill>
                <a:latin typeface="Garamond"/>
                <a:ea typeface="Garamond"/>
                <a:cs typeface="Garamond"/>
                <a:sym typeface="Garamond"/>
              </a:rPr>
              <a:t>Dr. Anne </a:t>
            </a:r>
            <a:r>
              <a:rPr lang="en-US" sz="2400" dirty="0" err="1" smtClean="0">
                <a:solidFill>
                  <a:schemeClr val="tx1">
                    <a:lumMod val="75000"/>
                    <a:lumOff val="25000"/>
                  </a:schemeClr>
                </a:solidFill>
                <a:latin typeface="Garamond"/>
                <a:ea typeface="Garamond"/>
                <a:cs typeface="Garamond"/>
                <a:sym typeface="Garamond"/>
              </a:rPr>
              <a:t>Giblin</a:t>
            </a:r>
            <a:r>
              <a:rPr lang="en-US" sz="2400" dirty="0" smtClean="0">
                <a:solidFill>
                  <a:schemeClr val="tx1">
                    <a:lumMod val="75000"/>
                    <a:lumOff val="25000"/>
                  </a:schemeClr>
                </a:solidFill>
                <a:latin typeface="Garamond"/>
                <a:ea typeface="Garamond"/>
                <a:cs typeface="Garamond"/>
                <a:sym typeface="Garamond"/>
              </a:rPr>
              <a:t>, PIE LTER</a:t>
            </a:r>
          </a:p>
          <a:p>
            <a:pPr marL="347663" indent="-347663" algn="just">
              <a:buClr>
                <a:srgbClr val="389CC4"/>
              </a:buClr>
            </a:pPr>
            <a:r>
              <a:rPr lang="en-US" sz="2400" dirty="0" smtClean="0">
                <a:solidFill>
                  <a:schemeClr val="tx1">
                    <a:lumMod val="75000"/>
                    <a:lumOff val="25000"/>
                  </a:schemeClr>
                </a:solidFill>
                <a:latin typeface="Garamond"/>
                <a:ea typeface="Garamond"/>
                <a:cs typeface="Garamond"/>
                <a:sym typeface="Garamond"/>
              </a:rPr>
              <a:t>Nancy Pau, USFWS</a:t>
            </a:r>
          </a:p>
          <a:p>
            <a:pPr marL="347663" indent="-347663">
              <a:buClr>
                <a:srgbClr val="389CC4"/>
              </a:buClr>
            </a:pPr>
            <a:r>
              <a:rPr lang="en-US" sz="2400" dirty="0" smtClean="0">
                <a:solidFill>
                  <a:schemeClr val="tx1">
                    <a:lumMod val="75000"/>
                    <a:lumOff val="25000"/>
                  </a:schemeClr>
                </a:solidFill>
                <a:latin typeface="Garamond"/>
                <a:ea typeface="Garamond"/>
                <a:cs typeface="Garamond"/>
                <a:sym typeface="Garamond"/>
              </a:rPr>
              <a:t>Dr. Cedric </a:t>
            </a:r>
            <a:r>
              <a:rPr lang="en-US" sz="2400" dirty="0" err="1" smtClean="0">
                <a:solidFill>
                  <a:schemeClr val="tx1">
                    <a:lumMod val="75000"/>
                    <a:lumOff val="25000"/>
                  </a:schemeClr>
                </a:solidFill>
                <a:latin typeface="Garamond"/>
                <a:ea typeface="Garamond"/>
                <a:cs typeface="Garamond"/>
                <a:sym typeface="Garamond"/>
              </a:rPr>
              <a:t>Fichot</a:t>
            </a:r>
            <a:r>
              <a:rPr lang="en-US" sz="2400" dirty="0" smtClean="0">
                <a:solidFill>
                  <a:schemeClr val="tx1">
                    <a:lumMod val="75000"/>
                    <a:lumOff val="25000"/>
                  </a:schemeClr>
                </a:solidFill>
                <a:latin typeface="Garamond"/>
                <a:ea typeface="Garamond"/>
                <a:cs typeface="Garamond"/>
                <a:sym typeface="Garamond"/>
              </a:rPr>
              <a:t>, Boston University</a:t>
            </a:r>
          </a:p>
          <a:p>
            <a:pPr marL="347663" indent="-347663" algn="just">
              <a:buClr>
                <a:srgbClr val="389CC4"/>
              </a:buClr>
            </a:pPr>
            <a:r>
              <a:rPr lang="en-US" sz="2400" dirty="0" smtClean="0">
                <a:solidFill>
                  <a:schemeClr val="tx1">
                    <a:lumMod val="75000"/>
                    <a:lumOff val="25000"/>
                  </a:schemeClr>
                </a:solidFill>
                <a:latin typeface="Garamond"/>
                <a:ea typeface="Garamond"/>
                <a:cs typeface="Garamond"/>
                <a:sym typeface="Garamond"/>
              </a:rPr>
              <a:t>Dr. Sergio </a:t>
            </a:r>
            <a:r>
              <a:rPr lang="en-US" sz="2400" dirty="0" err="1" smtClean="0">
                <a:solidFill>
                  <a:schemeClr val="tx1">
                    <a:lumMod val="75000"/>
                    <a:lumOff val="25000"/>
                  </a:schemeClr>
                </a:solidFill>
                <a:latin typeface="Garamond"/>
                <a:ea typeface="Garamond"/>
                <a:cs typeface="Garamond"/>
                <a:sym typeface="Garamond"/>
              </a:rPr>
              <a:t>Fagherazzi</a:t>
            </a:r>
            <a:r>
              <a:rPr lang="en-US" sz="2400" dirty="0" smtClean="0">
                <a:solidFill>
                  <a:schemeClr val="tx1">
                    <a:lumMod val="75000"/>
                    <a:lumOff val="25000"/>
                  </a:schemeClr>
                </a:solidFill>
                <a:latin typeface="Garamond"/>
                <a:ea typeface="Garamond"/>
                <a:cs typeface="Garamond"/>
                <a:sym typeface="Garamond"/>
              </a:rPr>
              <a:t>, Boston University</a:t>
            </a:r>
            <a:endParaRPr lang="en-US" sz="2400"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endParaRPr>
          </a:p>
        </p:txBody>
      </p:sp>
      <p:sp>
        <p:nvSpPr>
          <p:cNvPr id="94" name="Text Placeholder 16"/>
          <p:cNvSpPr txBox="1">
            <a:spLocks/>
          </p:cNvSpPr>
          <p:nvPr/>
        </p:nvSpPr>
        <p:spPr>
          <a:xfrm>
            <a:off x="6355200" y="30969192"/>
            <a:ext cx="7687047" cy="30216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sz="2400" dirty="0" smtClean="0">
                <a:solidFill>
                  <a:schemeClr val="tx1">
                    <a:lumMod val="75000"/>
                    <a:lumOff val="25000"/>
                  </a:schemeClr>
                </a:solidFill>
                <a:latin typeface="Garamond"/>
                <a:ea typeface="Garamond"/>
                <a:cs typeface="Garamond"/>
                <a:sym typeface="Garamond"/>
              </a:rPr>
              <a:t>Robert Russell, Merrimack River Watershed Council</a:t>
            </a:r>
          </a:p>
          <a:p>
            <a:pPr marL="347663" indent="-347663">
              <a:buClr>
                <a:srgbClr val="389CC4"/>
              </a:buClr>
            </a:pPr>
            <a:r>
              <a:rPr lang="en-US" sz="2400" dirty="0" smtClean="0">
                <a:solidFill>
                  <a:schemeClr val="tx1">
                    <a:lumMod val="75000"/>
                    <a:lumOff val="25000"/>
                  </a:schemeClr>
                </a:solidFill>
                <a:latin typeface="Garamond"/>
                <a:ea typeface="Garamond"/>
                <a:cs typeface="Garamond"/>
                <a:sym typeface="Garamond"/>
              </a:rPr>
              <a:t>John </a:t>
            </a:r>
            <a:r>
              <a:rPr lang="en-US" sz="2400" dirty="0" err="1" smtClean="0">
                <a:solidFill>
                  <a:schemeClr val="tx1">
                    <a:lumMod val="75000"/>
                    <a:lumOff val="25000"/>
                  </a:schemeClr>
                </a:solidFill>
                <a:latin typeface="Garamond"/>
                <a:ea typeface="Garamond"/>
                <a:cs typeface="Garamond"/>
                <a:sym typeface="Garamond"/>
              </a:rPr>
              <a:t>Macone</a:t>
            </a:r>
            <a:r>
              <a:rPr lang="en-US" sz="2400" dirty="0" smtClean="0">
                <a:solidFill>
                  <a:schemeClr val="tx1">
                    <a:lumMod val="75000"/>
                    <a:lumOff val="25000"/>
                  </a:schemeClr>
                </a:solidFill>
                <a:latin typeface="Garamond"/>
                <a:ea typeface="Garamond"/>
                <a:cs typeface="Garamond"/>
                <a:sym typeface="Garamond"/>
              </a:rPr>
              <a:t>, </a:t>
            </a:r>
            <a:r>
              <a:rPr lang="en-US" sz="2400" dirty="0">
                <a:solidFill>
                  <a:schemeClr val="tx1">
                    <a:lumMod val="75000"/>
                    <a:lumOff val="25000"/>
                  </a:schemeClr>
                </a:solidFill>
                <a:latin typeface="Garamond"/>
                <a:ea typeface="Garamond"/>
                <a:cs typeface="Garamond"/>
                <a:sym typeface="Garamond"/>
              </a:rPr>
              <a:t>Merrimack River Watershed </a:t>
            </a:r>
            <a:r>
              <a:rPr lang="en-US" sz="2400" dirty="0" smtClean="0">
                <a:solidFill>
                  <a:schemeClr val="tx1">
                    <a:lumMod val="75000"/>
                    <a:lumOff val="25000"/>
                  </a:schemeClr>
                </a:solidFill>
                <a:latin typeface="Garamond"/>
                <a:ea typeface="Garamond"/>
                <a:cs typeface="Garamond"/>
                <a:sym typeface="Garamond"/>
              </a:rPr>
              <a:t>Council</a:t>
            </a:r>
          </a:p>
          <a:p>
            <a:pPr marL="347663" indent="-347663">
              <a:buClr>
                <a:srgbClr val="389CC4"/>
              </a:buClr>
            </a:pPr>
            <a:r>
              <a:rPr lang="en-US" sz="2400" dirty="0" smtClean="0">
                <a:solidFill>
                  <a:schemeClr val="tx1">
                    <a:lumMod val="75000"/>
                    <a:lumOff val="25000"/>
                  </a:schemeClr>
                </a:solidFill>
                <a:latin typeface="Garamond"/>
                <a:ea typeface="Garamond"/>
                <a:cs typeface="Garamond"/>
                <a:sym typeface="Garamond"/>
              </a:rPr>
              <a:t>Dr. Michael </a:t>
            </a:r>
            <a:r>
              <a:rPr lang="en-US" sz="2400" dirty="0" err="1" smtClean="0">
                <a:solidFill>
                  <a:schemeClr val="tx1">
                    <a:lumMod val="75000"/>
                    <a:lumOff val="25000"/>
                  </a:schemeClr>
                </a:solidFill>
                <a:latin typeface="Garamond"/>
                <a:ea typeface="Garamond"/>
                <a:cs typeface="Garamond"/>
                <a:sym typeface="Garamond"/>
              </a:rPr>
              <a:t>Dietze</a:t>
            </a:r>
            <a:r>
              <a:rPr lang="en-US" sz="2400" dirty="0" smtClean="0">
                <a:solidFill>
                  <a:schemeClr val="tx1">
                    <a:lumMod val="75000"/>
                    <a:lumOff val="25000"/>
                  </a:schemeClr>
                </a:solidFill>
                <a:latin typeface="Garamond"/>
                <a:ea typeface="Garamond"/>
                <a:cs typeface="Garamond"/>
                <a:sym typeface="Garamond"/>
              </a:rPr>
              <a:t>, Boston University</a:t>
            </a:r>
          </a:p>
          <a:p>
            <a:pPr marL="347663" indent="-347663">
              <a:buClr>
                <a:srgbClr val="389CC4"/>
              </a:buClr>
            </a:pPr>
            <a:r>
              <a:rPr lang="en-US" sz="2400" dirty="0" err="1" smtClean="0">
                <a:solidFill>
                  <a:schemeClr val="tx1">
                    <a:lumMod val="75000"/>
                    <a:lumOff val="25000"/>
                  </a:schemeClr>
                </a:solidFill>
                <a:latin typeface="Garamond"/>
                <a:ea typeface="Garamond"/>
                <a:cs typeface="Garamond"/>
                <a:sym typeface="Garamond"/>
              </a:rPr>
              <a:t>Xiaohe</a:t>
            </a:r>
            <a:r>
              <a:rPr lang="en-US" sz="2400" dirty="0" smtClean="0">
                <a:solidFill>
                  <a:schemeClr val="tx1">
                    <a:lumMod val="75000"/>
                    <a:lumOff val="25000"/>
                  </a:schemeClr>
                </a:solidFill>
                <a:latin typeface="Garamond"/>
                <a:ea typeface="Garamond"/>
                <a:cs typeface="Garamond"/>
                <a:sym typeface="Garamond"/>
              </a:rPr>
              <a:t> Zhang, Graduate Researcher</a:t>
            </a:r>
          </a:p>
          <a:p>
            <a:pPr marL="347663" indent="-347663">
              <a:buClr>
                <a:srgbClr val="389CC4"/>
              </a:buClr>
            </a:pPr>
            <a:r>
              <a:rPr lang="en-US" sz="2400" dirty="0" smtClean="0">
                <a:solidFill>
                  <a:schemeClr val="tx1">
                    <a:lumMod val="75000"/>
                    <a:lumOff val="25000"/>
                  </a:schemeClr>
                </a:solidFill>
                <a:latin typeface="Garamond"/>
                <a:ea typeface="Garamond"/>
                <a:cs typeface="Garamond"/>
                <a:sym typeface="Garamond"/>
              </a:rPr>
              <a:t>Carly </a:t>
            </a:r>
            <a:r>
              <a:rPr lang="en-US" sz="2400" dirty="0" err="1" smtClean="0">
                <a:solidFill>
                  <a:schemeClr val="tx1">
                    <a:lumMod val="75000"/>
                    <a:lumOff val="25000"/>
                  </a:schemeClr>
                </a:solidFill>
                <a:latin typeface="Garamond"/>
                <a:ea typeface="Garamond"/>
                <a:cs typeface="Garamond"/>
                <a:sym typeface="Garamond"/>
              </a:rPr>
              <a:t>Baracco</a:t>
            </a:r>
            <a:r>
              <a:rPr lang="en-US" sz="2400" dirty="0" smtClean="0">
                <a:solidFill>
                  <a:schemeClr val="tx1">
                    <a:lumMod val="75000"/>
                    <a:lumOff val="25000"/>
                  </a:schemeClr>
                </a:solidFill>
                <a:latin typeface="Garamond"/>
                <a:ea typeface="Garamond"/>
                <a:cs typeface="Garamond"/>
                <a:sym typeface="Garamond"/>
              </a:rPr>
              <a:t>, Undergraduate Researcher</a:t>
            </a:r>
            <a:endParaRPr lang="en-US" sz="2400" dirty="0">
              <a:solidFill>
                <a:schemeClr val="tx1">
                  <a:lumMod val="75000"/>
                  <a:lumOff val="25000"/>
                </a:schemeClr>
              </a:solidFill>
              <a:latin typeface="Garamond"/>
              <a:ea typeface="Garamond"/>
              <a:cs typeface="Garamond"/>
              <a:sym typeface="Garamond"/>
            </a:endParaRPr>
          </a:p>
          <a:p>
            <a:pPr marL="347663" indent="-347663">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endParaRPr>
          </a:p>
        </p:txBody>
      </p:sp>
      <p:sp>
        <p:nvSpPr>
          <p:cNvPr id="95" name="Text Placeholder 16"/>
          <p:cNvSpPr txBox="1">
            <a:spLocks/>
          </p:cNvSpPr>
          <p:nvPr/>
        </p:nvSpPr>
        <p:spPr>
          <a:xfrm>
            <a:off x="13967597" y="26879341"/>
            <a:ext cx="12550003" cy="30216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1200"/>
              </a:spcBef>
              <a:buClr>
                <a:srgbClr val="389CC4"/>
              </a:buClr>
            </a:pPr>
            <a:r>
              <a:rPr lang="en-US" dirty="0" smtClean="0">
                <a:solidFill>
                  <a:srgbClr val="3F3F3F"/>
                </a:solidFill>
                <a:latin typeface="Garamond" panose="02020404030301010803" pitchFamily="18" charset="0"/>
                <a:ea typeface="Century Gothic"/>
                <a:cs typeface="Century Gothic"/>
                <a:sym typeface="Century Gothic"/>
              </a:rPr>
              <a:t>SSC </a:t>
            </a:r>
            <a:r>
              <a:rPr lang="en-US" dirty="0">
                <a:solidFill>
                  <a:srgbClr val="3F3F3F"/>
                </a:solidFill>
                <a:latin typeface="Garamond" panose="02020404030301010803" pitchFamily="18" charset="0"/>
                <a:ea typeface="Century Gothic"/>
                <a:cs typeface="Century Gothic"/>
                <a:sym typeface="Century Gothic"/>
              </a:rPr>
              <a:t>is higher and more variable towards the </a:t>
            </a:r>
            <a:r>
              <a:rPr lang="en-US" dirty="0" smtClean="0">
                <a:solidFill>
                  <a:srgbClr val="3F3F3F"/>
                </a:solidFill>
                <a:latin typeface="Garamond" panose="02020404030301010803" pitchFamily="18" charset="0"/>
                <a:ea typeface="Century Gothic"/>
                <a:cs typeface="Century Gothic"/>
                <a:sym typeface="Century Gothic"/>
              </a:rPr>
              <a:t>Parker River at the northern part of the estuary.</a:t>
            </a:r>
            <a:endParaRPr lang="en-US" dirty="0" smtClean="0">
              <a:solidFill>
                <a:srgbClr val="3F3F3F"/>
              </a:solidFill>
              <a:latin typeface="Garamond" panose="02020404030301010803" pitchFamily="18" charset="0"/>
              <a:ea typeface="Century Gothic"/>
              <a:cs typeface="Century Gothic"/>
              <a:sym typeface="Century Gothic"/>
            </a:endParaRPr>
          </a:p>
          <a:p>
            <a:pPr marL="347663" indent="-347663">
              <a:spcBef>
                <a:spcPts val="1200"/>
              </a:spcBef>
              <a:buClr>
                <a:srgbClr val="389CC4"/>
              </a:buClr>
            </a:pPr>
            <a:r>
              <a:rPr lang="en-US" dirty="0">
                <a:solidFill>
                  <a:srgbClr val="3F3F3F"/>
                </a:solidFill>
                <a:latin typeface="Garamond" panose="02020404030301010803" pitchFamily="18" charset="0"/>
                <a:ea typeface="Century Gothic"/>
                <a:cs typeface="Century Gothic"/>
                <a:sym typeface="Century Gothic"/>
              </a:rPr>
              <a:t>SSC is influenced by river discharge and tidal level. Wind speed may affect SSC at the mouth of the estuary, but was not significant </a:t>
            </a:r>
            <a:r>
              <a:rPr lang="en-US" dirty="0" smtClean="0">
                <a:solidFill>
                  <a:srgbClr val="3F3F3F"/>
                </a:solidFill>
                <a:latin typeface="Garamond" panose="02020404030301010803" pitchFamily="18" charset="0"/>
                <a:ea typeface="Century Gothic"/>
                <a:cs typeface="Century Gothic"/>
                <a:sym typeface="Century Gothic"/>
              </a:rPr>
              <a:t>overall.</a:t>
            </a:r>
            <a:endParaRPr lang="en-US" dirty="0" smtClean="0">
              <a:solidFill>
                <a:srgbClr val="3F3F3F"/>
              </a:solidFill>
              <a:latin typeface="Garamond" panose="02020404030301010803" pitchFamily="18" charset="0"/>
              <a:ea typeface="Century Gothic"/>
              <a:cs typeface="Century Gothic"/>
              <a:sym typeface="Century Gothic"/>
            </a:endParaRPr>
          </a:p>
          <a:p>
            <a:pPr marL="347663" indent="-347663">
              <a:spcBef>
                <a:spcPts val="1200"/>
              </a:spcBef>
              <a:buClr>
                <a:srgbClr val="389CC4"/>
              </a:buClr>
            </a:pPr>
            <a:r>
              <a:rPr lang="en-US" dirty="0">
                <a:solidFill>
                  <a:srgbClr val="3F3F3F"/>
                </a:solidFill>
                <a:latin typeface="Garamond" panose="02020404030301010803" pitchFamily="18" charset="0"/>
                <a:ea typeface="Century Gothic"/>
                <a:cs typeface="Century Gothic"/>
                <a:sym typeface="Century Gothic"/>
              </a:rPr>
              <a:t>A higher number of </a:t>
            </a:r>
            <a:r>
              <a:rPr lang="en-US" i="1" dirty="0">
                <a:solidFill>
                  <a:srgbClr val="3F3F3F"/>
                </a:solidFill>
                <a:latin typeface="Garamond" panose="02020404030301010803" pitchFamily="18" charset="0"/>
                <a:ea typeface="Century Gothic"/>
                <a:cs typeface="Century Gothic"/>
                <a:sym typeface="Century Gothic"/>
              </a:rPr>
              <a:t>in situ</a:t>
            </a:r>
            <a:r>
              <a:rPr lang="en-US" dirty="0">
                <a:solidFill>
                  <a:srgbClr val="3F3F3F"/>
                </a:solidFill>
                <a:latin typeface="Garamond" panose="02020404030301010803" pitchFamily="18" charset="0"/>
                <a:ea typeface="Century Gothic"/>
                <a:cs typeface="Century Gothic"/>
                <a:sym typeface="Century Gothic"/>
              </a:rPr>
              <a:t> data points and a more refined mask allowed for more consistent retrieval of </a:t>
            </a:r>
            <a:r>
              <a:rPr lang="en-US" dirty="0" smtClean="0">
                <a:solidFill>
                  <a:srgbClr val="3F3F3F"/>
                </a:solidFill>
                <a:latin typeface="Garamond" panose="02020404030301010803" pitchFamily="18" charset="0"/>
                <a:ea typeface="Century Gothic"/>
                <a:cs typeface="Century Gothic"/>
                <a:sym typeface="Century Gothic"/>
              </a:rPr>
              <a:t>SSC.</a:t>
            </a:r>
            <a:endParaRPr lang="en-US" dirty="0" smtClean="0">
              <a:solidFill>
                <a:srgbClr val="3F3F3F"/>
              </a:solidFill>
              <a:latin typeface="Garamond" panose="02020404030301010803" pitchFamily="18" charset="0"/>
              <a:ea typeface="Century Gothic"/>
              <a:cs typeface="Century Gothic"/>
              <a:sym typeface="Century Gothic"/>
            </a:endParaRPr>
          </a:p>
          <a:p>
            <a:pPr marL="347663" indent="-347663">
              <a:spcBef>
                <a:spcPts val="1200"/>
              </a:spcBef>
              <a:buClr>
                <a:srgbClr val="389CC4"/>
              </a:buClr>
            </a:pPr>
            <a:r>
              <a:rPr lang="en-US" dirty="0">
                <a:solidFill>
                  <a:srgbClr val="3F3F3F"/>
                </a:solidFill>
                <a:latin typeface="Garamond" panose="02020404030301010803" pitchFamily="18" charset="0"/>
                <a:ea typeface="Century Gothic"/>
                <a:cs typeface="Century Gothic"/>
                <a:sym typeface="Century Gothic"/>
              </a:rPr>
              <a:t>A local algorithm relating turbidity to </a:t>
            </a:r>
            <a:r>
              <a:rPr lang="en-US" dirty="0" err="1">
                <a:solidFill>
                  <a:srgbClr val="3F3F3F"/>
                </a:solidFill>
                <a:latin typeface="Garamond" panose="02020404030301010803" pitchFamily="18" charset="0"/>
                <a:ea typeface="Century Gothic"/>
                <a:cs typeface="Century Gothic"/>
                <a:sym typeface="Century Gothic"/>
              </a:rPr>
              <a:t>Rrs</a:t>
            </a:r>
            <a:r>
              <a:rPr lang="en-US" dirty="0">
                <a:solidFill>
                  <a:srgbClr val="3F3F3F"/>
                </a:solidFill>
                <a:latin typeface="Garamond" panose="02020404030301010803" pitchFamily="18" charset="0"/>
                <a:ea typeface="Century Gothic"/>
                <a:cs typeface="Century Gothic"/>
                <a:sym typeface="Century Gothic"/>
              </a:rPr>
              <a:t> outperformed an established general turbidity algorithm for this </a:t>
            </a:r>
            <a:r>
              <a:rPr lang="en-US" dirty="0" smtClean="0">
                <a:solidFill>
                  <a:srgbClr val="3F3F3F"/>
                </a:solidFill>
                <a:latin typeface="Garamond" panose="02020404030301010803" pitchFamily="18" charset="0"/>
                <a:ea typeface="Century Gothic"/>
                <a:cs typeface="Century Gothic"/>
                <a:sym typeface="Century Gothic"/>
              </a:rPr>
              <a:t>area.</a:t>
            </a:r>
            <a:endParaRPr lang="en-US" sz="2400" dirty="0">
              <a:solidFill>
                <a:srgbClr val="3F3F3F"/>
              </a:solidFill>
              <a:latin typeface="Century Gothic"/>
              <a:ea typeface="Century Gothic"/>
              <a:cs typeface="Century Gothic"/>
              <a:sym typeface="Century Gothic"/>
            </a:endParaRPr>
          </a:p>
          <a:p>
            <a:pPr marL="347663" indent="-347663">
              <a:buClr>
                <a:srgbClr val="389CC4"/>
              </a:buClr>
            </a:pPr>
            <a:endParaRPr lang="en-US" sz="2400" dirty="0">
              <a:solidFill>
                <a:srgbClr val="3F3F3F"/>
              </a:solidFill>
              <a:latin typeface="Century Gothic"/>
              <a:ea typeface="Century Gothic"/>
              <a:cs typeface="Century Gothic"/>
              <a:sym typeface="Century Gothic"/>
            </a:endParaRPr>
          </a:p>
          <a:p>
            <a:pPr marL="347663" indent="-347663">
              <a:buClr>
                <a:srgbClr val="389CC4"/>
              </a:buClr>
            </a:pPr>
            <a:endParaRPr lang="en-US" sz="2400" dirty="0">
              <a:solidFill>
                <a:srgbClr val="3F3F3F"/>
              </a:solidFill>
              <a:latin typeface="Century Gothic"/>
              <a:ea typeface="Century Gothic"/>
              <a:cs typeface="Century Gothic"/>
              <a:sym typeface="Century Gothic"/>
            </a:endParaRPr>
          </a:p>
          <a:p>
            <a:pPr marL="347663" indent="-347663">
              <a:buClr>
                <a:srgbClr val="389CC4"/>
              </a:buClr>
            </a:pPr>
            <a:endParaRPr lang="en-US" sz="2400" dirty="0">
              <a:solidFill>
                <a:srgbClr val="3F3F3F"/>
              </a:solidFill>
              <a:latin typeface="Century Gothic"/>
              <a:ea typeface="Century Gothic"/>
              <a:cs typeface="Century Gothic"/>
              <a:sym typeface="Century Gothic"/>
            </a:endParaRPr>
          </a:p>
          <a:p>
            <a:pPr marL="347663" indent="-347663">
              <a:buClr>
                <a:srgbClr val="389CC4"/>
              </a:buClr>
            </a:pPr>
            <a:endParaRPr lang="en-US" sz="2400" dirty="0">
              <a:solidFill>
                <a:srgbClr val="3F3F3F"/>
              </a:solidFill>
              <a:latin typeface="Garamond"/>
              <a:ea typeface="Garamond"/>
              <a:cs typeface="Garamond"/>
              <a:sym typeface="Garamond"/>
            </a:endParaRPr>
          </a:p>
          <a:p>
            <a:pPr marL="347663" indent="-347663">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rgbClr val="3F3F3F"/>
              </a:solidFill>
              <a:latin typeface="Garamond"/>
              <a:ea typeface="Garamond"/>
              <a:cs typeface="Garamond"/>
              <a:sym typeface="Garamond"/>
            </a:endParaRPr>
          </a:p>
          <a:p>
            <a:pPr marL="347663" indent="-347663" algn="just">
              <a:buClr>
                <a:srgbClr val="389CC4"/>
              </a:buClr>
            </a:pPr>
            <a:endParaRPr lang="en-US"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642</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Webdings</vt:lpstr>
      <vt:lpstr>Garamond</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Develop2</dc:creator>
  <cp:lastModifiedBy>Clayton, Amanda L. (LARC-E3)[SSAI DEVELOP]</cp:lastModifiedBy>
  <cp:revision>4</cp:revision>
  <dcterms:modified xsi:type="dcterms:W3CDTF">2020-06-02T21:18:41Z</dcterms:modified>
</cp:coreProperties>
</file>