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a:t>
            </a:r>
            <a:r>
              <a:rPr lang="en-US" dirty="0" smtClean="0"/>
              <a:t>Monitoring Wetland Health in the Albemarle-Pamlico Watershed</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1" name="Text Placeholder 16"/>
          <p:cNvSpPr txBox="1">
            <a:spLocks/>
          </p:cNvSpPr>
          <p:nvPr/>
        </p:nvSpPr>
        <p:spPr>
          <a:xfrm>
            <a:off x="18115167" y="31820184"/>
            <a:ext cx="8229600" cy="28160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smtClean="0"/>
              <a:t>Dr. Kenton Ross</a:t>
            </a:r>
          </a:p>
          <a:p>
            <a:pPr>
              <a:lnSpc>
                <a:spcPct val="100000"/>
              </a:lnSpc>
              <a:spcBef>
                <a:spcPts val="0"/>
              </a:spcBef>
            </a:pPr>
            <a:r>
              <a:rPr lang="en-US" dirty="0" smtClean="0"/>
              <a:t>NASA DEVELOP National Program Science Advisor</a:t>
            </a:r>
          </a:p>
          <a:p>
            <a:pPr>
              <a:lnSpc>
                <a:spcPct val="100000"/>
              </a:lnSpc>
              <a:spcBef>
                <a:spcPts val="0"/>
              </a:spcBef>
            </a:pPr>
            <a:endParaRPr lang="en-US" b="1" dirty="0" smtClean="0"/>
          </a:p>
          <a:p>
            <a:pPr>
              <a:lnSpc>
                <a:spcPct val="100000"/>
              </a:lnSpc>
              <a:spcBef>
                <a:spcPts val="0"/>
              </a:spcBef>
            </a:pPr>
            <a:r>
              <a:rPr lang="en-US" b="1" dirty="0" smtClean="0"/>
              <a:t>Jeff Ely</a:t>
            </a:r>
          </a:p>
          <a:p>
            <a:pPr>
              <a:lnSpc>
                <a:spcPct val="100000"/>
              </a:lnSpc>
              <a:spcBef>
                <a:spcPts val="0"/>
              </a:spcBef>
            </a:pPr>
            <a:r>
              <a:rPr lang="en-US" dirty="0" smtClean="0"/>
              <a:t>NASA DEVELOP National Program</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5963293"/>
            <a:ext cx="8229600" cy="45036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400" dirty="0" smtClean="0"/>
              <a:t>From 2000 – 2010 there was minimal change in wetland extent (approximately 30 mi</a:t>
            </a:r>
            <a:r>
              <a:rPr lang="en-US" sz="3400" baseline="30000" dirty="0" smtClean="0"/>
              <a:t>2 </a:t>
            </a:r>
            <a:r>
              <a:rPr lang="en-US" sz="3400" dirty="0" smtClean="0"/>
              <a:t>)</a:t>
            </a:r>
          </a:p>
          <a:p>
            <a:pPr marL="347663" indent="-347663"/>
            <a:r>
              <a:rPr lang="en-US" sz="3400" dirty="0" smtClean="0"/>
              <a:t>Noticeable decrease in the overall wetland health detected from health index (NDPI)</a:t>
            </a:r>
          </a:p>
          <a:p>
            <a:pPr marL="347663" indent="-347663"/>
            <a:r>
              <a:rPr lang="en-US" sz="3400" dirty="0" smtClean="0"/>
              <a:t>According to C-CAP for 2000-2010 wetland area will remain relatively consistent in future years,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35035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 in the Albemarle-Pamlico watershed for 2000-2015</a:t>
            </a:r>
          </a:p>
          <a:p>
            <a:pPr marL="347663" indent="-347663"/>
            <a:r>
              <a:rPr lang="en-US" dirty="0" smtClean="0"/>
              <a:t>Assess relative wetland health by measuring carotenoid/chlorophyll-a ratios</a:t>
            </a:r>
          </a:p>
          <a:p>
            <a:pPr marL="347663" indent="-347663"/>
            <a:r>
              <a:rPr lang="en-US" dirty="0" smtClean="0"/>
              <a:t>Reference NOAA C-CAP data to determine specific areas of wetland loss/gain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0317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79418" y="31107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grpSp>
        <p:nvGrpSpPr>
          <p:cNvPr id="3" name="Group 2"/>
          <p:cNvGrpSpPr/>
          <p:nvPr/>
        </p:nvGrpSpPr>
        <p:grpSpPr>
          <a:xfrm>
            <a:off x="17898415" y="20529689"/>
            <a:ext cx="2432418" cy="3069969"/>
            <a:chOff x="17898415" y="20529690"/>
            <a:chExt cx="2237803" cy="2667416"/>
          </a:xfrm>
        </p:grpSpPr>
        <p:sp>
          <p:nvSpPr>
            <p:cNvPr id="14" name="Text Placeholder 16"/>
            <p:cNvSpPr txBox="1">
              <a:spLocks/>
            </p:cNvSpPr>
            <p:nvPr/>
          </p:nvSpPr>
          <p:spPr>
            <a:xfrm>
              <a:off x="17898415" y="22691675"/>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8415" y="20529690"/>
              <a:ext cx="2237803" cy="2161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872448" y="20610780"/>
            <a:ext cx="3073401" cy="2833219"/>
            <a:chOff x="21055228" y="20838580"/>
            <a:chExt cx="2695144" cy="1761422"/>
          </a:xfrm>
        </p:grpSpPr>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grpSp>
      <p:grpSp>
        <p:nvGrpSpPr>
          <p:cNvPr id="9" name="Group 8"/>
          <p:cNvGrpSpPr/>
          <p:nvPr/>
        </p:nvGrpSpPr>
        <p:grpSpPr>
          <a:xfrm>
            <a:off x="24253134" y="20634500"/>
            <a:ext cx="2962727" cy="2965159"/>
            <a:chOff x="24303824" y="20845570"/>
            <a:chExt cx="2382253" cy="2393597"/>
          </a:xfrm>
        </p:grpSpPr>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gr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6797567" cy="1815882"/>
          </a:xfrm>
          <a:prstGeom prst="rect">
            <a:avLst/>
          </a:prstGeom>
        </p:spPr>
        <p:txBody>
          <a:bodyPr wrap="square">
            <a:spAutoFit/>
          </a:bodyPr>
          <a:lstStyle/>
          <a:p>
            <a:pPr marL="342900" indent="-342900">
              <a:buFont typeface="Arial" panose="020B0604020202020204" pitchFamily="34" charset="0"/>
              <a:buChar char="•"/>
            </a:pPr>
            <a:r>
              <a:rPr lang="en-US" sz="2800" dirty="0" smtClean="0"/>
              <a:t>56 Landsat (5 TM, 7 ETM+, 8 OLI) scenes were collected form 2000 - 2015</a:t>
            </a:r>
          </a:p>
          <a:p>
            <a:pPr marL="342900" indent="-342900">
              <a:buFont typeface="Arial" panose="020B0604020202020204" pitchFamily="34" charset="0"/>
              <a:buChar char="•"/>
            </a:pPr>
            <a:r>
              <a:rPr lang="en-US" sz="2800" dirty="0" smtClean="0"/>
              <a:t>Four scenes per year were acquired in order </a:t>
            </a:r>
            <a:r>
              <a:rPr lang="en-US" sz="2800" dirty="0"/>
              <a:t>t</a:t>
            </a:r>
            <a:r>
              <a:rPr lang="en-US" sz="2800" dirty="0" smtClean="0"/>
              <a:t>o account for seasonal variations in vegetation phenology and also in tidal patterns to determine shoreline extent</a:t>
            </a:r>
          </a:p>
          <a:p>
            <a:pPr marL="342900" indent="-342900">
              <a:buFont typeface="Arial" panose="020B0604020202020204" pitchFamily="34" charset="0"/>
              <a:buChar char="•"/>
            </a:pPr>
            <a:r>
              <a:rPr lang="en-US" sz="2800" dirty="0" smtClean="0"/>
              <a:t>Python was used to automate image pre-processing, for image analysis, and compiling results into graphics</a:t>
            </a:r>
            <a:endParaRPr lang="en-US" sz="28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5267" y="31842646"/>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0690" y="10881474"/>
            <a:ext cx="9579241" cy="7402141"/>
          </a:xfrm>
          <a:prstGeom prst="rect">
            <a:avLst/>
          </a:prstGeom>
        </p:spPr>
      </p:pic>
      <p:sp>
        <p:nvSpPr>
          <p:cNvPr id="64" name="Curved Up Arrow 63"/>
          <p:cNvSpPr/>
          <p:nvPr/>
        </p:nvSpPr>
        <p:spPr>
          <a:xfrm>
            <a:off x="9671384" y="16110258"/>
            <a:ext cx="2627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1705863" y="12746150"/>
            <a:ext cx="4032771" cy="2852352"/>
            <a:chOff x="8465559" y="2558826"/>
            <a:chExt cx="4032771" cy="2852352"/>
          </a:xfrm>
        </p:grpSpPr>
        <mc:AlternateContent xmlns:mc="http://schemas.openxmlformats.org/markup-compatibility/2006" xmlns:a14="http://schemas.microsoft.com/office/drawing/2010/main">
          <mc:Choice Requires="a14">
            <p:sp>
              <p:nvSpPr>
                <p:cNvPr id="66" name="TextBox 65"/>
                <p:cNvSpPr txBox="1"/>
                <p:nvPr/>
              </p:nvSpPr>
              <p:spPr>
                <a:xfrm>
                  <a:off x="8615261" y="2558826"/>
                  <a:ext cx="3876820" cy="784510"/>
                </a:xfrm>
                <a:prstGeom prst="rect">
                  <a:avLst/>
                </a:prstGeom>
                <a:noFill/>
              </p:spPr>
              <p:txBody>
                <a:bodyPr wrap="square" lIns="0" tIns="0" rIns="0" bIns="0" rtlCol="0">
                  <a:spAutoFit/>
                </a:bodyPr>
                <a:lstStyle/>
                <a:p>
                  <a:r>
                    <a:rPr lang="en-US" sz="3200" dirty="0" smtClean="0">
                      <a:latin typeface="Cambria Math" panose="02040503050406030204" pitchFamily="18" charset="0"/>
                      <a:ea typeface="Cambria Math" panose="02040503050406030204" pitchFamily="18" charset="0"/>
                    </a:rPr>
                    <a:t>GNDVI </a:t>
                  </a:r>
                  <a14:m>
                    <m:oMath xmlns:m="http://schemas.openxmlformats.org/officeDocument/2006/math">
                      <m:r>
                        <a:rPr lang="en-US" sz="3200" i="1" smtClean="0">
                          <a:latin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615261" y="2558826"/>
                  <a:ext cx="3876820" cy="784510"/>
                </a:xfrm>
                <a:prstGeom prst="rect">
                  <a:avLst/>
                </a:prstGeom>
                <a:blipFill rotWithShape="0">
                  <a:blip r:embed="rId8"/>
                  <a:stretch>
                    <a:fillRect l="-6447" t="-2326"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890144" y="4626668"/>
                  <a:ext cx="3115469" cy="784510"/>
                </a:xfrm>
                <a:prstGeom prst="rect">
                  <a:avLst/>
                </a:prstGeom>
                <a:noFill/>
              </p:spPr>
              <p:txBody>
                <a:bodyPr wrap="none" lIns="0" tIns="0" rIns="0" bIns="0" rtlCol="0">
                  <a:spAutoFit/>
                </a:bodyPr>
                <a:lstStyle/>
                <a:p>
                  <a:pPr algn="ctr"/>
                  <a:r>
                    <a:rPr lang="en-US" sz="3200" dirty="0" smtClean="0">
                      <a:latin typeface="Cambria Math" panose="02040503050406030204" pitchFamily="18" charset="0"/>
                      <a:ea typeface="Cambria Math" panose="02040503050406030204" pitchFamily="18" charset="0"/>
                    </a:rPr>
                    <a:t>W</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rPr>
                        <m:t>DI</m:t>
                      </m:r>
                      <m:r>
                        <a:rPr lang="en-US" sz="320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8890144" y="4626668"/>
                  <a:ext cx="3115469" cy="784510"/>
                </a:xfrm>
                <a:prstGeom prst="rect">
                  <a:avLst/>
                </a:prstGeom>
                <a:blipFill rotWithShape="0">
                  <a:blip r:embed="rId9"/>
                  <a:stretch>
                    <a:fillRect l="-7632" t="-1550"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465559" y="3510592"/>
                  <a:ext cx="4032771"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NDPI</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 −</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den>
                        </m:f>
                      </m:oMath>
                    </m:oMathPara>
                  </a14:m>
                  <a:endParaRPr lang="en-US" sz="28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465559" y="3510592"/>
                  <a:ext cx="4032771" cy="1025345"/>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9278649" y="34431881"/>
            <a:ext cx="5753100" cy="369332"/>
          </a:xfrm>
          <a:prstGeom prst="rect">
            <a:avLst/>
          </a:prstGeom>
        </p:spPr>
        <p:txBody>
          <a:bodyPr wrap="square">
            <a:spAutoFit/>
          </a:bodyPr>
          <a:lstStyle/>
          <a:p>
            <a:r>
              <a:rPr lang="en-US" sz="1800" dirty="0"/>
              <a:t>Albemarle-Pamlico National Estuary Partnership (</a:t>
            </a:r>
            <a:r>
              <a:rPr lang="en-US" sz="1800" dirty="0" smtClean="0"/>
              <a:t>APNEP)</a:t>
            </a:r>
            <a:endParaRPr lang="en-US" sz="1800" dirty="0"/>
          </a:p>
        </p:txBody>
      </p:sp>
      <p:grpSp>
        <p:nvGrpSpPr>
          <p:cNvPr id="47" name="Group 46"/>
          <p:cNvGrpSpPr/>
          <p:nvPr/>
        </p:nvGrpSpPr>
        <p:grpSpPr>
          <a:xfrm>
            <a:off x="76026" y="19978635"/>
            <a:ext cx="17458013" cy="11125831"/>
            <a:chOff x="288695" y="20078928"/>
            <a:chExt cx="16837254" cy="10745962"/>
          </a:xfrm>
        </p:grpSpPr>
        <p:grpSp>
          <p:nvGrpSpPr>
            <p:cNvPr id="17" name="Group 16"/>
            <p:cNvGrpSpPr/>
            <p:nvPr/>
          </p:nvGrpSpPr>
          <p:grpSpPr>
            <a:xfrm>
              <a:off x="8641178" y="20124508"/>
              <a:ext cx="8484771" cy="10700382"/>
              <a:chOff x="8641179" y="20124508"/>
              <a:chExt cx="7991916" cy="10342481"/>
            </a:xfrm>
          </p:grpSpPr>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1179" y="20124508"/>
                <a:ext cx="7991916" cy="10342481"/>
              </a:xfrm>
              <a:prstGeom prst="rect">
                <a:avLst/>
              </a:prstGeom>
            </p:spPr>
          </p:pic>
          <p:sp>
            <p:nvSpPr>
              <p:cNvPr id="70" name="TextBox 69"/>
              <p:cNvSpPr txBox="1"/>
              <p:nvPr/>
            </p:nvSpPr>
            <p:spPr>
              <a:xfrm>
                <a:off x="10080790" y="29416394"/>
                <a:ext cx="6110184" cy="1005638"/>
              </a:xfrm>
              <a:prstGeom prst="rect">
                <a:avLst/>
              </a:prstGeom>
              <a:noFill/>
            </p:spPr>
            <p:txBody>
              <a:bodyPr wrap="square" rtlCol="0">
                <a:spAutoFit/>
              </a:bodyPr>
              <a:lstStyle/>
              <a:p>
                <a:r>
                  <a:rPr lang="en-US" sz="1600" b="1" dirty="0" smtClean="0"/>
                  <a:t>Top Image</a:t>
                </a:r>
                <a:r>
                  <a:rPr lang="en-US" sz="1600" dirty="0" smtClean="0"/>
                  <a:t>: C-CAP data shows changes in land use that were previously wetlands.</a:t>
                </a:r>
              </a:p>
              <a:p>
                <a:r>
                  <a:rPr lang="en-US" sz="1600" b="1" dirty="0" smtClean="0"/>
                  <a:t>Bottom Images</a:t>
                </a:r>
                <a:r>
                  <a:rPr lang="en-US" sz="1600" dirty="0" smtClean="0"/>
                  <a:t>:  Wetland health index (NDPI), low values represent healthy vegetation while high values are unhealthy.  This is a clear example of direct human drainage and urbanization of wetlands.</a:t>
                </a:r>
              </a:p>
            </p:txBody>
          </p:sp>
        </p:grpSp>
        <p:grpSp>
          <p:nvGrpSpPr>
            <p:cNvPr id="46" name="Group 45"/>
            <p:cNvGrpSpPr/>
            <p:nvPr/>
          </p:nvGrpSpPr>
          <p:grpSpPr>
            <a:xfrm>
              <a:off x="288695" y="20078928"/>
              <a:ext cx="8284868" cy="10745961"/>
              <a:chOff x="288695" y="20078929"/>
              <a:chExt cx="8010983" cy="10367154"/>
            </a:xfrm>
          </p:grpSpPr>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695" y="20078929"/>
                <a:ext cx="8010983" cy="10367154"/>
              </a:xfrm>
              <a:prstGeom prst="rect">
                <a:avLst/>
              </a:prstGeom>
            </p:spPr>
          </p:pic>
          <p:sp>
            <p:nvSpPr>
              <p:cNvPr id="74" name="TextBox 73"/>
              <p:cNvSpPr txBox="1"/>
              <p:nvPr/>
            </p:nvSpPr>
            <p:spPr>
              <a:xfrm>
                <a:off x="1808093" y="29427092"/>
                <a:ext cx="5915158" cy="1003762"/>
              </a:xfrm>
              <a:prstGeom prst="rect">
                <a:avLst/>
              </a:prstGeom>
              <a:noFill/>
            </p:spPr>
            <p:txBody>
              <a:bodyPr wrap="square" rtlCol="0">
                <a:spAutoFit/>
              </a:bodyPr>
              <a:lstStyle/>
              <a:p>
                <a:r>
                  <a:rPr lang="en-US" sz="1600" b="1" dirty="0" smtClean="0"/>
                  <a:t>Top Image</a:t>
                </a:r>
                <a:r>
                  <a:rPr lang="en-US" sz="1600" dirty="0" smtClean="0"/>
                  <a:t>: C-CAP data shows no change in wetland extent.</a:t>
                </a:r>
              </a:p>
              <a:p>
                <a:r>
                  <a:rPr lang="en-US" sz="1600" b="1" dirty="0" smtClean="0"/>
                  <a:t>Bottom Images</a:t>
                </a:r>
                <a:r>
                  <a:rPr lang="en-US" sz="1600" dirty="0" smtClean="0"/>
                  <a:t>:  Wetland health index (NDPI), low values represent healthy vegetation while high values are unhealthy.  Wetland heath is decreasing the reason for the decrease is beyond the scope of this project. </a:t>
                </a:r>
              </a:p>
            </p:txBody>
          </p:sp>
        </p:grpSp>
      </p:grpSp>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3123" y="31898243"/>
            <a:ext cx="5030290" cy="2827942"/>
          </a:xfrm>
          <a:prstGeom prst="rect">
            <a:avLst/>
          </a:prstGeom>
        </p:spPr>
      </p:pic>
      <p:sp>
        <p:nvSpPr>
          <p:cNvPr id="55" name="TextBox 54"/>
          <p:cNvSpPr txBox="1"/>
          <p:nvPr/>
        </p:nvSpPr>
        <p:spPr>
          <a:xfrm>
            <a:off x="868680" y="34670334"/>
            <a:ext cx="8161444" cy="276999"/>
          </a:xfrm>
          <a:prstGeom prst="rect">
            <a:avLst/>
          </a:prstGeom>
          <a:noFill/>
        </p:spPr>
        <p:txBody>
          <a:bodyPr wrap="square" rtlCol="0">
            <a:spAutoFit/>
          </a:bodyPr>
          <a:lstStyle/>
          <a:p>
            <a:r>
              <a:rPr lang="en-US" sz="1200" b="1" dirty="0" smtClean="0"/>
              <a:t>Team members left to right:  </a:t>
            </a:r>
            <a:r>
              <a:rPr lang="en-US" sz="1200" dirty="0" smtClean="0"/>
              <a:t>Zand Bakhtiari, Kayla Patel, Stephen Zimmerman (Not Pictured: Brad Gregory)</a:t>
            </a:r>
            <a:endParaRPr lang="en-US" sz="12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2984</TotalTime>
  <Words>635</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137</cp:revision>
  <dcterms:created xsi:type="dcterms:W3CDTF">2015-06-02T14:58:58Z</dcterms:created>
  <dcterms:modified xsi:type="dcterms:W3CDTF">2015-08-05T12:20:28Z</dcterms:modified>
</cp:coreProperties>
</file>