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9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45BE4-B950-4ECD-B103-EFA6EDCAF8CC}"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45BE4-B950-4ECD-B103-EFA6EDCAF8CC}"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45BE4-B950-4ECD-B103-EFA6EDCAF8CC}" type="datetimeFigureOut">
              <a:rPr lang="en-US" smtClean="0"/>
              <a:pPr/>
              <a:t>8/7/2014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45BE4-B950-4ECD-B103-EFA6EDCAF8CC}" type="datetimeFigureOut">
              <a:rPr lang="en-US" smtClean="0"/>
              <a:pPr/>
              <a:t>8/7/2014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45BE4-B950-4ECD-B103-EFA6EDCAF8CC}" type="datetimeFigureOut">
              <a:rPr lang="en-US" smtClean="0"/>
              <a:pPr/>
              <a:t>8/7/2014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45BE4-B950-4ECD-B103-EFA6EDCAF8CC}" type="datetimeFigureOut">
              <a:rPr lang="en-US" smtClean="0"/>
              <a:pPr/>
              <a:t>8/7/2014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4DBD0-F050-430F-958A-321171649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tif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12000" r="12000"/>
          </a:stretch>
        </a:blipFill>
        <a:effectLst/>
      </p:bgPr>
    </p:bg>
    <p:spTree>
      <p:nvGrpSpPr>
        <p:cNvPr id="1" name=""/>
        <p:cNvGrpSpPr/>
        <p:nvPr/>
      </p:nvGrpSpPr>
      <p:grpSpPr>
        <a:xfrm>
          <a:off x="0" y="0"/>
          <a:ext cx="0" cy="0"/>
          <a:chOff x="0" y="0"/>
          <a:chExt cx="0" cy="0"/>
        </a:xfrm>
      </p:grpSpPr>
      <p:sp>
        <p:nvSpPr>
          <p:cNvPr id="9" name="Rectangle 8"/>
          <p:cNvSpPr/>
          <p:nvPr/>
        </p:nvSpPr>
        <p:spPr>
          <a:xfrm>
            <a:off x="228600" y="1031587"/>
            <a:ext cx="8534400" cy="5216813"/>
          </a:xfrm>
          <a:prstGeom prst="rect">
            <a:avLst/>
          </a:prstGeom>
          <a:noFill/>
        </p:spPr>
        <p:txBody>
          <a:bodyPr wrap="square" lIns="91440" tIns="45720" rIns="91440" bIns="45720">
            <a:spAutoFit/>
          </a:bodyPr>
          <a:lstStyle/>
          <a:p>
            <a:pPr algn="ctr"/>
            <a:r>
              <a:rPr lang="en-US" sz="4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imagery Checklist:</a:t>
            </a:r>
          </a:p>
          <a:p>
            <a:pPr algn="ctr"/>
            <a:endParaRPr lang="en-US" sz="4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pPr marL="457200" indent="-457200" algn="ctr">
              <a:spcAft>
                <a:spcPts val="600"/>
              </a:spcAft>
              <a:buFont typeface="Wingdings" panose="05000000000000000000" pitchFamily="2" charset="2"/>
              <a:buChar char="ü"/>
            </a:pPr>
            <a:r>
              <a:rPr lang="en-US" sz="28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 </a:t>
            </a:r>
            <a:r>
              <a:rPr lang="en-US" sz="2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Derived from a NASA sensor</a:t>
            </a:r>
          </a:p>
          <a:p>
            <a:pPr marL="342900" indent="-342900" algn="ctr">
              <a:spcAft>
                <a:spcPts val="600"/>
              </a:spcAft>
              <a:buFont typeface="Wingdings" panose="05000000000000000000" pitchFamily="2" charset="2"/>
              <a:buChar char="ü"/>
            </a:pPr>
            <a:r>
              <a:rPr lang="en-US"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At least one image provided is derived from recent data (2013-2014)</a:t>
            </a:r>
          </a:p>
          <a:p>
            <a:pPr marL="342900" indent="-342900" algn="ctr">
              <a:spcAft>
                <a:spcPts val="600"/>
              </a:spcAft>
              <a:buFont typeface="Wingdings" panose="05000000000000000000" pitchFamily="2" charset="2"/>
              <a:buChar char="ü"/>
            </a:pPr>
            <a:r>
              <a:rPr lang="en-US" sz="2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 some kind of processing has taken place (not a raw image)</a:t>
            </a:r>
          </a:p>
          <a:p>
            <a:pPr marL="342900" indent="-342900" algn="ctr">
              <a:spcAft>
                <a:spcPts val="600"/>
              </a:spcAft>
              <a:buFont typeface="Wingdings" panose="05000000000000000000" pitchFamily="2" charset="2"/>
              <a:buChar char="ü"/>
            </a:pPr>
            <a:r>
              <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rPr>
              <a:t>The team actually created it – it’s not from some other source</a:t>
            </a:r>
          </a:p>
          <a:p>
            <a:pPr marL="342900" indent="-342900" algn="ctr">
              <a:spcAft>
                <a:spcPts val="600"/>
              </a:spcAft>
              <a:buFont typeface="Wingdings" panose="05000000000000000000" pitchFamily="2" charset="2"/>
              <a:buChar char="ü"/>
            </a:pPr>
            <a:r>
              <a:rPr lang="en-US"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high-resolution (over 300 dpi)</a:t>
            </a:r>
          </a:p>
          <a:p>
            <a:pPr marL="342900" indent="-342900" algn="ctr">
              <a:spcAft>
                <a:spcPts val="600"/>
              </a:spcAft>
              <a:buFont typeface="Wingdings" panose="05000000000000000000" pitchFamily="2" charset="2"/>
              <a:buChar char="ü"/>
            </a:pPr>
            <a:r>
              <a:rPr lang="en-US" sz="2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 saved as a TIFF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a:bodyPr>
          <a:lstStyle/>
          <a:p>
            <a:r>
              <a:rPr lang="en-US" dirty="0"/>
              <a:t>Wise County</a:t>
            </a:r>
          </a:p>
        </p:txBody>
      </p:sp>
      <p:sp>
        <p:nvSpPr>
          <p:cNvPr id="6" name="Text Placeholder 5"/>
          <p:cNvSpPr>
            <a:spLocks noGrp="1"/>
          </p:cNvSpPr>
          <p:nvPr>
            <p:ph type="body" sz="half" idx="2"/>
          </p:nvPr>
        </p:nvSpPr>
        <p:spPr>
          <a:xfrm>
            <a:off x="457199" y="1676400"/>
            <a:ext cx="3008313" cy="3935506"/>
          </a:xfrm>
        </p:spPr>
        <p:txBody>
          <a:bodyPr>
            <a:noAutofit/>
          </a:bodyPr>
          <a:lstStyle/>
          <a:p>
            <a:r>
              <a:rPr lang="en-US" sz="1600" dirty="0" smtClean="0"/>
              <a:t>Landsat 5 TM was used to create a Normalized Difference Vegetation Index (NDVI) change detection to show areas affected by the hemlock wooly </a:t>
            </a:r>
            <a:r>
              <a:rPr lang="en-US" sz="1600" dirty="0" err="1" smtClean="0"/>
              <a:t>adelgid</a:t>
            </a:r>
            <a:r>
              <a:rPr lang="en-US" sz="1600" dirty="0" smtClean="0"/>
              <a:t> such as this one in Linville Gorge, North Caroline. NDVI’s were created from 2003 to 2013.  </a:t>
            </a:r>
          </a:p>
          <a:p>
            <a:r>
              <a:rPr lang="en-US" sz="1600" dirty="0" smtClean="0"/>
              <a:t>This area has a forest that could be harvested by our end users because the area has dead trees still standing.</a:t>
            </a:r>
          </a:p>
        </p:txBody>
      </p:sp>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a:bodyPr>
          <a:lstStyle/>
          <a:p>
            <a:pPr>
              <a:spcBef>
                <a:spcPct val="0"/>
              </a:spcBef>
              <a:defRPr/>
            </a:pPr>
            <a:r>
              <a:rPr lang="en-US" dirty="0"/>
              <a:t>Appalachia </a:t>
            </a:r>
            <a:r>
              <a:rPr lang="en-US" dirty="0" smtClean="0"/>
              <a:t>Energy</a:t>
            </a:r>
            <a:endParaRPr lang="en-US" dirty="0"/>
          </a:p>
        </p:txBody>
      </p:sp>
      <p:pic>
        <p:nvPicPr>
          <p:cNvPr id="1028"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28" t="3242"/>
          <a:stretch/>
        </p:blipFill>
        <p:spPr bwMode="auto">
          <a:xfrm>
            <a:off x="7280604" y="5562600"/>
            <a:ext cx="1412966" cy="97192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52400"/>
            <a:ext cx="4218709" cy="54595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a:bodyPr>
          <a:lstStyle/>
          <a:p>
            <a:r>
              <a:rPr lang="en-US" dirty="0" smtClean="0"/>
              <a:t>Wise County</a:t>
            </a:r>
            <a:endParaRPr lang="en-US" dirty="0"/>
          </a:p>
        </p:txBody>
      </p:sp>
      <p:sp>
        <p:nvSpPr>
          <p:cNvPr id="6" name="Text Placeholder 5"/>
          <p:cNvSpPr>
            <a:spLocks noGrp="1"/>
          </p:cNvSpPr>
          <p:nvPr>
            <p:ph type="body" sz="half" idx="2"/>
          </p:nvPr>
        </p:nvSpPr>
        <p:spPr>
          <a:xfrm>
            <a:off x="457200" y="2133600"/>
            <a:ext cx="3008313" cy="3992563"/>
          </a:xfrm>
        </p:spPr>
        <p:txBody>
          <a:bodyPr>
            <a:normAutofit/>
          </a:bodyPr>
          <a:lstStyle/>
          <a:p>
            <a:r>
              <a:rPr lang="en-US" dirty="0" smtClean="0"/>
              <a:t>Landsat 5 TM was used to create a Normalized Difference Water Index (NDWI). Then the 2007 and 2008 NDWI’s were used to create a change detection image using the formula </a:t>
            </a:r>
          </a:p>
          <a:p>
            <a:endParaRPr lang="en-US" dirty="0"/>
          </a:p>
          <a:p>
            <a:r>
              <a:rPr lang="en-US" dirty="0" smtClean="0"/>
              <a:t>The red outline shows an area affected by the gypsy moth in 2008.  NDWI change coincides with this area. This area  may be ideal for timber harvest because the high probability of dead trees.</a:t>
            </a:r>
            <a:endParaRPr lang="en-US" dirty="0"/>
          </a:p>
        </p:txBody>
      </p:sp>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Appalachia Energy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141" y="4724400"/>
            <a:ext cx="2435225"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7600" y="533400"/>
            <a:ext cx="5111750" cy="39499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a:bodyPr>
          <a:lstStyle/>
          <a:p>
            <a:r>
              <a:rPr lang="en-US" dirty="0"/>
              <a:t>Wise County</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8200" y="304800"/>
            <a:ext cx="4003964" cy="5181600"/>
          </a:xfrm>
        </p:spPr>
      </p:pic>
      <p:sp>
        <p:nvSpPr>
          <p:cNvPr id="6" name="Text Placeholder 5"/>
          <p:cNvSpPr>
            <a:spLocks noGrp="1"/>
          </p:cNvSpPr>
          <p:nvPr>
            <p:ph type="body" sz="half" idx="2"/>
          </p:nvPr>
        </p:nvSpPr>
        <p:spPr>
          <a:xfrm>
            <a:off x="457200" y="1524000"/>
            <a:ext cx="3008313" cy="3992563"/>
          </a:xfrm>
        </p:spPr>
        <p:txBody>
          <a:bodyPr>
            <a:normAutofit/>
          </a:bodyPr>
          <a:lstStyle/>
          <a:p>
            <a:r>
              <a:rPr lang="en-US" dirty="0" smtClean="0"/>
              <a:t>Landsat 5 TM data </a:t>
            </a:r>
            <a:r>
              <a:rPr lang="en-US" dirty="0"/>
              <a:t>was collected </a:t>
            </a:r>
            <a:r>
              <a:rPr lang="en-US" dirty="0" smtClean="0"/>
              <a:t>for </a:t>
            </a:r>
            <a:r>
              <a:rPr lang="en-US" dirty="0"/>
              <a:t>2011 </a:t>
            </a:r>
            <a:r>
              <a:rPr lang="en-US" dirty="0" smtClean="0"/>
              <a:t>and the Normalized Burn Ratio (NBR)  was calculated. High NBR corresponds with forest fires burn scars. This image shows two burn scars near Harrisonburg VA. </a:t>
            </a:r>
          </a:p>
          <a:p>
            <a:r>
              <a:rPr lang="en-US" dirty="0" smtClean="0"/>
              <a:t>The </a:t>
            </a:r>
            <a:r>
              <a:rPr lang="en-US" dirty="0"/>
              <a:t>image was an area that could be harvested by our end users because the area has </a:t>
            </a:r>
            <a:r>
              <a:rPr lang="en-US" dirty="0" smtClean="0"/>
              <a:t>a high probability of containing dead </a:t>
            </a:r>
            <a:r>
              <a:rPr lang="en-US" dirty="0"/>
              <a:t>trees that are still </a:t>
            </a:r>
            <a:r>
              <a:rPr lang="en-US" dirty="0" smtClean="0"/>
              <a:t>standing. However the burn scars around the study area were not large enough as they were all smaller than the 3000 acres required by partners.</a:t>
            </a:r>
          </a:p>
          <a:p>
            <a:endParaRPr lang="en-US" dirty="0"/>
          </a:p>
        </p:txBody>
      </p:sp>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a:bodyPr>
          <a:lstStyle/>
          <a:p>
            <a:pPr>
              <a:spcBef>
                <a:spcPct val="0"/>
              </a:spcBef>
              <a:defRPr/>
            </a:pPr>
            <a:r>
              <a:rPr lang="en-US" dirty="0"/>
              <a:t>Appalachia </a:t>
            </a:r>
            <a:r>
              <a:rPr lang="en-US" dirty="0" smtClean="0"/>
              <a:t>Energy</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334000"/>
            <a:ext cx="1295400" cy="12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301</Words>
  <Application>Microsoft Office PowerPoint</Application>
  <PresentationFormat>On-screen Show (4:3)</PresentationFormat>
  <Paragraphs>21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Wise County</vt:lpstr>
      <vt:lpstr>Wise County</vt:lpstr>
      <vt:lpstr>Wise County</vt:lpstr>
    </vt:vector>
  </TitlesOfParts>
  <Company>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Location Here</dc:title>
  <dc:creator>lmchilds</dc:creator>
  <cp:lastModifiedBy>DEVELOP3</cp:lastModifiedBy>
  <cp:revision>31</cp:revision>
  <dcterms:created xsi:type="dcterms:W3CDTF">2012-09-06T20:21:36Z</dcterms:created>
  <dcterms:modified xsi:type="dcterms:W3CDTF">2014-08-07T20:59:24Z</dcterms:modified>
</cp:coreProperties>
</file>