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1" clrIdx="0">
    <p:extLst>
      <p:ext uri="{19B8F6BF-5375-455C-9EA6-DF929625EA0E}">
        <p15:presenceInfo xmlns:p15="http://schemas.microsoft.com/office/powerpoint/2012/main" userId="S-1-5-21-1608413684-1126320247-1535859923-128899" providerId="AD"/>
      </p:ext>
    </p:extLst>
  </p:cmAuthor>
  <p:cmAuthor id="2" name="Arya, Vishal (LARC)[DEVELOP]" initials="AV(" lastIdx="12" clrIdx="1">
    <p:extLst>
      <p:ext uri="{19B8F6BF-5375-455C-9EA6-DF929625EA0E}">
        <p15:presenceInfo xmlns:p15="http://schemas.microsoft.com/office/powerpoint/2012/main" userId="S-1-5-21-330711430-3775241029-4075259233-665990" providerId="AD"/>
      </p:ext>
    </p:extLst>
  </p:cmAuthor>
  <p:cmAuthor id="3" name="Fenn, Teresa E. (LARC-E3)[SSAI DEVELOP]" initials="FTE(D" lastIdx="2"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p:normalViewPr>
  <p:slideViewPr>
    <p:cSldViewPr snapToGrid="0">
      <p:cViewPr>
        <p:scale>
          <a:sx n="44" d="100"/>
          <a:sy n="44" d="100"/>
        </p:scale>
        <p:origin x="30" y="-52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Jet Propulsion Laboratory</a:t>
            </a:r>
            <a:endParaRPr lang="en-US" dirty="0"/>
          </a:p>
        </p:txBody>
      </p:sp>
      <p:sp>
        <p:nvSpPr>
          <p:cNvPr id="4" name="Text Placeholder 3"/>
          <p:cNvSpPr>
            <a:spLocks noGrp="1"/>
          </p:cNvSpPr>
          <p:nvPr>
            <p:ph type="body" sz="quarter" idx="11"/>
          </p:nvPr>
        </p:nvSpPr>
        <p:spPr/>
        <p:txBody>
          <a:bodyPr/>
          <a:lstStyle/>
          <a:p>
            <a:r>
              <a:rPr lang="en-US" dirty="0"/>
              <a:t>Using UAVSAR, AVIRIS, and AirSWOT to Model Coupled Water Flow and Sediment Transport </a:t>
            </a:r>
            <a:r>
              <a:rPr lang="en-US" dirty="0" smtClean="0"/>
              <a:t>for Delta </a:t>
            </a:r>
            <a:r>
              <a:rPr lang="en-US" dirty="0"/>
              <a:t>Building within the Wax Lake Delta, Louisiana to Inform Coastal Restoration Efforts</a:t>
            </a:r>
          </a:p>
        </p:txBody>
      </p:sp>
      <p:sp>
        <p:nvSpPr>
          <p:cNvPr id="5" name="Text Placeholder 4"/>
          <p:cNvSpPr>
            <a:spLocks noGrp="1"/>
          </p:cNvSpPr>
          <p:nvPr>
            <p:ph type="body" sz="quarter" idx="10"/>
          </p:nvPr>
        </p:nvSpPr>
        <p:spPr/>
        <p:txBody>
          <a:bodyPr/>
          <a:lstStyle/>
          <a:p>
            <a:r>
              <a:rPr lang="en-US" dirty="0"/>
              <a:t>Louisiana Ecological </a:t>
            </a:r>
            <a:r>
              <a:rPr lang="en-US" dirty="0" smtClean="0"/>
              <a:t>Forecasting II</a:t>
            </a:r>
            <a:endParaRPr lang="en-US" dirty="0"/>
          </a:p>
        </p:txBody>
      </p:sp>
      <p:sp>
        <p:nvSpPr>
          <p:cNvPr id="9" name="Text Placeholder 16"/>
          <p:cNvSpPr txBox="1">
            <a:spLocks/>
          </p:cNvSpPr>
          <p:nvPr/>
        </p:nvSpPr>
        <p:spPr>
          <a:xfrm>
            <a:off x="18287999" y="34052159"/>
            <a:ext cx="8229600" cy="92365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Mark Barker, Emily Beck, Erika Higa (Project Lead)</a:t>
            </a:r>
          </a:p>
        </p:txBody>
      </p:sp>
      <p:sp>
        <p:nvSpPr>
          <p:cNvPr id="10" name="Text Placeholder 16"/>
          <p:cNvSpPr txBox="1">
            <a:spLocks/>
          </p:cNvSpPr>
          <p:nvPr/>
        </p:nvSpPr>
        <p:spPr>
          <a:xfrm>
            <a:off x="18348959" y="22370081"/>
            <a:ext cx="8508227" cy="9840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US Naval </a:t>
            </a:r>
            <a:r>
              <a:rPr lang="en-US" dirty="0"/>
              <a:t>Research </a:t>
            </a:r>
            <a:r>
              <a:rPr lang="en-US" dirty="0" smtClean="0"/>
              <a:t>Laboratory, </a:t>
            </a:r>
            <a:r>
              <a:rPr lang="en-US" b="1" dirty="0" smtClean="0">
                <a:solidFill>
                  <a:schemeClr val="accent1"/>
                </a:solidFill>
              </a:rPr>
              <a:t>Dr. Richard </a:t>
            </a:r>
            <a:r>
              <a:rPr lang="en-US" b="1" dirty="0" err="1" smtClean="0">
                <a:solidFill>
                  <a:schemeClr val="accent1"/>
                </a:solidFill>
              </a:rPr>
              <a:t>Crout</a:t>
            </a:r>
            <a:endParaRPr lang="en-US" b="1" dirty="0" smtClean="0">
              <a:solidFill>
                <a:schemeClr val="accent1"/>
              </a:solidFill>
            </a:endParaRPr>
          </a:p>
          <a:p>
            <a:r>
              <a:rPr lang="en-US" dirty="0" smtClean="0"/>
              <a:t>Louisiana </a:t>
            </a:r>
            <a:r>
              <a:rPr lang="en-US" dirty="0"/>
              <a:t>Universities Marine </a:t>
            </a:r>
            <a:r>
              <a:rPr lang="en-US" dirty="0" smtClean="0"/>
              <a:t>Consortium, </a:t>
            </a:r>
            <a:r>
              <a:rPr lang="en-US" b="1" dirty="0" smtClean="0">
                <a:solidFill>
                  <a:schemeClr val="accent1"/>
                </a:solidFill>
              </a:rPr>
              <a:t>Dr. Alex </a:t>
            </a:r>
            <a:r>
              <a:rPr lang="en-US" b="1" dirty="0" err="1" smtClean="0">
                <a:solidFill>
                  <a:schemeClr val="accent1"/>
                </a:solidFill>
              </a:rPr>
              <a:t>Kolker</a:t>
            </a:r>
            <a:endParaRPr lang="en-US" b="1" dirty="0">
              <a:solidFill>
                <a:schemeClr val="accent1"/>
              </a:solidFill>
            </a:endParaRPr>
          </a:p>
        </p:txBody>
      </p:sp>
      <p:sp>
        <p:nvSpPr>
          <p:cNvPr id="11" name="Text Placeholder 16"/>
          <p:cNvSpPr txBox="1">
            <a:spLocks/>
          </p:cNvSpPr>
          <p:nvPr/>
        </p:nvSpPr>
        <p:spPr>
          <a:xfrm>
            <a:off x="18288000" y="24400500"/>
            <a:ext cx="8229600" cy="370577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smtClean="0">
                <a:solidFill>
                  <a:schemeClr val="accent1"/>
                </a:solidFill>
              </a:rPr>
              <a:t>Dr</a:t>
            </a:r>
            <a:r>
              <a:rPr lang="en-US" b="1" dirty="0">
                <a:solidFill>
                  <a:schemeClr val="accent1"/>
                </a:solidFill>
              </a:rPr>
              <a:t>. Cathleen Jones</a:t>
            </a:r>
            <a:r>
              <a:rPr lang="en-US" dirty="0"/>
              <a:t>, Science </a:t>
            </a:r>
            <a:r>
              <a:rPr lang="en-US" dirty="0" smtClean="0"/>
              <a:t>Advisor, NASA </a:t>
            </a:r>
            <a:r>
              <a:rPr lang="en-US" dirty="0"/>
              <a:t>Jet Propulsion Laboratory </a:t>
            </a:r>
          </a:p>
          <a:p>
            <a:r>
              <a:rPr lang="en-US" b="1" dirty="0" smtClean="0">
                <a:solidFill>
                  <a:schemeClr val="accent1"/>
                </a:solidFill>
              </a:rPr>
              <a:t>Dr</a:t>
            </a:r>
            <a:r>
              <a:rPr lang="en-US" b="1" dirty="0">
                <a:solidFill>
                  <a:schemeClr val="accent1"/>
                </a:solidFill>
              </a:rPr>
              <a:t>. Marc Simard</a:t>
            </a:r>
            <a:r>
              <a:rPr lang="en-US" dirty="0"/>
              <a:t>, Science </a:t>
            </a:r>
            <a:r>
              <a:rPr lang="en-US" dirty="0" smtClean="0"/>
              <a:t>Advisor,  NASA </a:t>
            </a:r>
            <a:r>
              <a:rPr lang="en-US" dirty="0"/>
              <a:t>Jet Propulsion Laboratory </a:t>
            </a:r>
          </a:p>
          <a:p>
            <a:r>
              <a:rPr lang="en-US" b="1" dirty="0">
                <a:solidFill>
                  <a:schemeClr val="accent1"/>
                </a:solidFill>
              </a:rPr>
              <a:t>Doug Edmonds</a:t>
            </a:r>
            <a:r>
              <a:rPr lang="en-US" dirty="0"/>
              <a:t>,  </a:t>
            </a:r>
            <a:r>
              <a:rPr lang="en-US" dirty="0" smtClean="0"/>
              <a:t>Delft3D</a:t>
            </a:r>
          </a:p>
          <a:p>
            <a:r>
              <a:rPr lang="en-US" b="1" dirty="0" smtClean="0">
                <a:solidFill>
                  <a:schemeClr val="accent1"/>
                </a:solidFill>
              </a:rPr>
              <a:t>John Barras</a:t>
            </a:r>
            <a:r>
              <a:rPr lang="en-US" dirty="0" smtClean="0"/>
              <a:t>, USGS</a:t>
            </a:r>
          </a:p>
          <a:p>
            <a:r>
              <a:rPr lang="en-US" b="1" dirty="0" smtClean="0">
                <a:solidFill>
                  <a:schemeClr val="accent1"/>
                </a:solidFill>
              </a:rPr>
              <a:t>Dr. John Shaw</a:t>
            </a:r>
            <a:r>
              <a:rPr lang="en-US" dirty="0" smtClean="0"/>
              <a:t>, University of Arkansas</a:t>
            </a:r>
          </a:p>
          <a:p>
            <a:r>
              <a:rPr lang="en-US" b="1" dirty="0" smtClean="0">
                <a:solidFill>
                  <a:schemeClr val="accent1"/>
                </a:solidFill>
              </a:rPr>
              <a:t>Brittany Zajic </a:t>
            </a:r>
            <a:r>
              <a:rPr lang="en-US" dirty="0" smtClean="0"/>
              <a:t>and </a:t>
            </a:r>
            <a:r>
              <a:rPr lang="en-US" b="1" dirty="0" smtClean="0">
                <a:solidFill>
                  <a:schemeClr val="accent1"/>
                </a:solidFill>
              </a:rPr>
              <a:t>Raul Garcia</a:t>
            </a:r>
            <a:r>
              <a:rPr lang="en-US" dirty="0" smtClean="0"/>
              <a:t>, NASA DEVELOP</a:t>
            </a:r>
            <a:endParaRPr lang="en-US" dirty="0"/>
          </a:p>
          <a:p>
            <a:endParaRPr lang="en-US" dirty="0"/>
          </a:p>
        </p:txBody>
      </p:sp>
      <p:sp>
        <p:nvSpPr>
          <p:cNvPr id="12" name="Text Placeholder 16"/>
          <p:cNvSpPr txBox="1">
            <a:spLocks/>
          </p:cNvSpPr>
          <p:nvPr/>
        </p:nvSpPr>
        <p:spPr>
          <a:xfrm>
            <a:off x="914400" y="32202103"/>
            <a:ext cx="16679896" cy="255092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a:t>Eight generalized land cover types were derived from AVIRIS-NG </a:t>
            </a:r>
            <a:r>
              <a:rPr lang="en-US" dirty="0" smtClean="0"/>
              <a:t>data, six land cover types </a:t>
            </a:r>
            <a:r>
              <a:rPr lang="en-US" dirty="0" smtClean="0"/>
              <a:t>were derived </a:t>
            </a:r>
            <a:r>
              <a:rPr lang="en-US" dirty="0" smtClean="0"/>
              <a:t>from Landsat 8 OLI data, </a:t>
            </a:r>
            <a:r>
              <a:rPr lang="en-US" dirty="0"/>
              <a:t>and more work needs to be done to include vegetation </a:t>
            </a:r>
            <a:r>
              <a:rPr lang="en-US" dirty="0" smtClean="0"/>
              <a:t>biomass and roughness </a:t>
            </a:r>
            <a:r>
              <a:rPr lang="en-US" dirty="0"/>
              <a:t>in Delft3D. </a:t>
            </a:r>
            <a:endParaRPr lang="en-US" dirty="0" smtClean="0"/>
          </a:p>
          <a:p>
            <a:pPr marL="347663" indent="-347663"/>
            <a:r>
              <a:rPr lang="en-US" dirty="0" smtClean="0"/>
              <a:t>The modeled result will need further calibration with </a:t>
            </a:r>
            <a:r>
              <a:rPr lang="en-US" dirty="0" err="1" smtClean="0"/>
              <a:t>AirSWOT</a:t>
            </a:r>
            <a:r>
              <a:rPr lang="en-US" dirty="0" smtClean="0"/>
              <a:t> and in situ water level data to accurately model the aggregation process at Wax Lake Delta.</a:t>
            </a:r>
          </a:p>
          <a:p>
            <a:pPr marL="347663" indent="-347663"/>
            <a:r>
              <a:rPr lang="en-US" dirty="0" smtClean="0"/>
              <a:t>A </a:t>
            </a:r>
            <a:r>
              <a:rPr lang="en-US" dirty="0"/>
              <a:t>combination of earth observation data and in situ </a:t>
            </a:r>
            <a:r>
              <a:rPr lang="en-US" dirty="0" smtClean="0"/>
              <a:t>data can be used to model the water flow in the delta with Delft3D.</a:t>
            </a:r>
          </a:p>
          <a:p>
            <a:pPr marL="347663" indent="-347663"/>
            <a:endParaRPr lang="en-US" dirty="0"/>
          </a:p>
        </p:txBody>
      </p:sp>
      <p:sp>
        <p:nvSpPr>
          <p:cNvPr id="6" name="Text Placeholder 16"/>
          <p:cNvSpPr txBox="1">
            <a:spLocks/>
          </p:cNvSpPr>
          <p:nvPr/>
        </p:nvSpPr>
        <p:spPr>
          <a:xfrm>
            <a:off x="914400" y="6243411"/>
            <a:ext cx="16916400" cy="400569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Erosion, land subsidence, and sea level rise along the Louisiana coast have led to 4900 km</a:t>
            </a:r>
            <a:r>
              <a:rPr lang="en-US" baseline="30000" dirty="0"/>
              <a:t>2</a:t>
            </a:r>
            <a:r>
              <a:rPr lang="en-US" dirty="0"/>
              <a:t> of land loss since the 1930's. It is estimated that Louisiana has the potential to lose an additional 4500 km</a:t>
            </a:r>
            <a:r>
              <a:rPr lang="en-US" baseline="30000" dirty="0"/>
              <a:t>2</a:t>
            </a:r>
            <a:r>
              <a:rPr lang="en-US" dirty="0"/>
              <a:t> over the next 50 years if no restoration action is taken. While most of the Louisiana coast is eroding, the Wax Lake Delta has continued to grow at a rate of approximately 5 km</a:t>
            </a:r>
            <a:r>
              <a:rPr lang="en-US" baseline="30000" dirty="0"/>
              <a:t>2</a:t>
            </a:r>
            <a:r>
              <a:rPr lang="en-US" dirty="0"/>
              <a:t> per year since the 1970's. Currently, labor intensive boat-based surveys are conducted to understand the delta building dynamics at Wax Lake. There have been a number of studies on the natural processes that contribute to this growth, but many of these studies lack tested models. We used remotely-sensed and in situ data, as well as </a:t>
            </a:r>
            <a:r>
              <a:rPr lang="en-US" dirty="0" err="1"/>
              <a:t>Deltares</a:t>
            </a:r>
            <a:r>
              <a:rPr lang="en-US" dirty="0"/>
              <a:t> Delft3D modeling software, to model water flow and sediment transport in the delta—calibrating the model using </a:t>
            </a:r>
            <a:r>
              <a:rPr lang="en-US" dirty="0" err="1"/>
              <a:t>AirSWOT</a:t>
            </a:r>
            <a:r>
              <a:rPr lang="en-US" dirty="0"/>
              <a:t> data. Model outputs will be used to inform coastal research by project partners at the United States Naval Research Laboratory in Mississippi and the Louisiana Universities Marine Consortium to assist the efforts of coastal managers in predicting coastline change and planning restoration projects to reduce land loss along Louisiana's coast</a:t>
            </a:r>
            <a:r>
              <a:rPr lang="en-US" dirty="0" smtClean="0"/>
              <a:t>. </a:t>
            </a:r>
          </a:p>
        </p:txBody>
      </p:sp>
      <p:sp>
        <p:nvSpPr>
          <p:cNvPr id="15" name="Text Placeholder 16"/>
          <p:cNvSpPr txBox="1">
            <a:spLocks/>
          </p:cNvSpPr>
          <p:nvPr/>
        </p:nvSpPr>
        <p:spPr>
          <a:xfrm>
            <a:off x="18288000" y="6243411"/>
            <a:ext cx="8229600" cy="351986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smtClean="0">
                <a:solidFill>
                  <a:schemeClr val="accent1"/>
                </a:solidFill>
              </a:rPr>
              <a:t>Extrapolate </a:t>
            </a:r>
            <a:r>
              <a:rPr lang="en-US" dirty="0"/>
              <a:t>delta vegetation elevations using UAVSAR</a:t>
            </a:r>
          </a:p>
          <a:p>
            <a:pPr marL="347663" indent="-347663"/>
            <a:r>
              <a:rPr lang="en-US" b="1" dirty="0" smtClean="0">
                <a:solidFill>
                  <a:schemeClr val="accent1"/>
                </a:solidFill>
              </a:rPr>
              <a:t>Model </a:t>
            </a:r>
            <a:r>
              <a:rPr lang="en-US" dirty="0"/>
              <a:t>water flow and sediment transport using </a:t>
            </a:r>
            <a:r>
              <a:rPr lang="en-US" dirty="0" err="1"/>
              <a:t>Deltares</a:t>
            </a:r>
            <a:r>
              <a:rPr lang="en-US" dirty="0"/>
              <a:t> Delft3D </a:t>
            </a:r>
            <a:endParaRPr lang="en-US" dirty="0" smtClean="0"/>
          </a:p>
          <a:p>
            <a:pPr marL="347663" indent="-347663"/>
            <a:r>
              <a:rPr lang="en-US" b="1" dirty="0">
                <a:solidFill>
                  <a:schemeClr val="accent1"/>
                </a:solidFill>
              </a:rPr>
              <a:t>Calibrate</a:t>
            </a:r>
            <a:r>
              <a:rPr lang="en-US" dirty="0" smtClean="0"/>
              <a:t> resulting model with AirSWOT</a:t>
            </a:r>
            <a:r>
              <a:rPr lang="en-US" dirty="0"/>
              <a:t> </a:t>
            </a:r>
          </a:p>
          <a:p>
            <a:pPr marL="347663" indent="-347663"/>
            <a:r>
              <a:rPr lang="en-US" b="1" dirty="0">
                <a:solidFill>
                  <a:schemeClr val="accent1"/>
                </a:solidFill>
              </a:rPr>
              <a:t>Examine</a:t>
            </a:r>
            <a:r>
              <a:rPr lang="en-US" dirty="0"/>
              <a:t> delta formation processes to gain a better understanding of why the Wax Lake Delta is </a:t>
            </a:r>
            <a:r>
              <a:rPr lang="en-US" dirty="0" smtClean="0"/>
              <a:t>aggregating</a:t>
            </a:r>
            <a:endParaRPr lang="en-US" dirty="0"/>
          </a:p>
        </p:txBody>
      </p:sp>
      <p:sp>
        <p:nvSpPr>
          <p:cNvPr id="16" name="TextBox 15"/>
          <p:cNvSpPr txBox="1"/>
          <p:nvPr/>
        </p:nvSpPr>
        <p:spPr>
          <a:xfrm>
            <a:off x="914400" y="5509557"/>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0077344"/>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976328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1648248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83921" y="16502000"/>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914401" y="3138059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348960" y="2362603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348960" y="2165863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18348960" y="2866820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Erika </a:t>
            </a:r>
            <a:r>
              <a:rPr lang="en-US" dirty="0" err="1" smtClean="0"/>
              <a:t>Higa</a:t>
            </a:r>
            <a:r>
              <a:rPr lang="en-US" dirty="0" smtClean="0"/>
              <a:t> (Project Lead), Emily Beck, Mark Barker</a:t>
            </a:r>
          </a:p>
          <a:p>
            <a:r>
              <a:rPr lang="en-US" sz="2400" dirty="0"/>
              <a:t>DEVELOP National Program at NASA Jet Propulsion Laboratory</a:t>
            </a:r>
          </a:p>
        </p:txBody>
      </p:sp>
      <p:pic>
        <p:nvPicPr>
          <p:cNvPr id="34" name="Picture 33" descr="21_UAVS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0" y="17615685"/>
            <a:ext cx="3997187" cy="1432325"/>
          </a:xfrm>
          <a:prstGeom prst="rect">
            <a:avLst/>
          </a:prstGeom>
        </p:spPr>
      </p:pic>
      <p:sp>
        <p:nvSpPr>
          <p:cNvPr id="35" name="TextBox 62"/>
          <p:cNvSpPr txBox="1"/>
          <p:nvPr/>
        </p:nvSpPr>
        <p:spPr>
          <a:xfrm>
            <a:off x="23799650" y="17450470"/>
            <a:ext cx="2274168" cy="50783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700" dirty="0" smtClean="0"/>
              <a:t>UAVSAR</a:t>
            </a:r>
            <a:endParaRPr lang="en-US" sz="2700" dirty="0"/>
          </a:p>
        </p:txBody>
      </p:sp>
      <p:sp>
        <p:nvSpPr>
          <p:cNvPr id="36" name="Rounded Rectangle 35"/>
          <p:cNvSpPr/>
          <p:nvPr/>
        </p:nvSpPr>
        <p:spPr>
          <a:xfrm>
            <a:off x="14344102" y="14684454"/>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Water </a:t>
            </a:r>
            <a:r>
              <a:rPr lang="en-US" sz="3200" b="1" dirty="0"/>
              <a:t>F</a:t>
            </a:r>
            <a:r>
              <a:rPr lang="en-US" sz="3200" b="1" dirty="0" smtClean="0"/>
              <a:t>low</a:t>
            </a:r>
            <a:endParaRPr lang="en-US" sz="3200" b="1" dirty="0"/>
          </a:p>
        </p:txBody>
      </p:sp>
      <p:sp>
        <p:nvSpPr>
          <p:cNvPr id="38" name="Rounded Rectangle 37"/>
          <p:cNvSpPr/>
          <p:nvPr/>
        </p:nvSpPr>
        <p:spPr>
          <a:xfrm>
            <a:off x="1011049" y="12772640"/>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smtClean="0"/>
              <a:t>In Situ </a:t>
            </a:r>
            <a:r>
              <a:rPr lang="en-US" sz="2100" b="1" dirty="0" smtClean="0"/>
              <a:t>Data: Vegetation Species, Water Level, Flow Rate</a:t>
            </a:r>
            <a:endParaRPr lang="en-US" sz="2100" b="1" dirty="0"/>
          </a:p>
        </p:txBody>
      </p:sp>
      <p:sp>
        <p:nvSpPr>
          <p:cNvPr id="39" name="Rounded Rectangle 38"/>
          <p:cNvSpPr/>
          <p:nvPr/>
        </p:nvSpPr>
        <p:spPr>
          <a:xfrm>
            <a:off x="6031080" y="13125460"/>
            <a:ext cx="3513970" cy="261490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Delft3D Hydrological Model</a:t>
            </a:r>
            <a:endParaRPr lang="en-US" sz="3200" b="1" dirty="0"/>
          </a:p>
        </p:txBody>
      </p:sp>
      <p:sp>
        <p:nvSpPr>
          <p:cNvPr id="40" name="Rounded Rectangle 39"/>
          <p:cNvSpPr/>
          <p:nvPr/>
        </p:nvSpPr>
        <p:spPr>
          <a:xfrm>
            <a:off x="1011049" y="11016368"/>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Vegetation Elevation Mask from UAVSAR </a:t>
            </a:r>
          </a:p>
          <a:p>
            <a:pPr algn="ctr"/>
            <a:r>
              <a:rPr lang="en-US" sz="2100" b="1" dirty="0" smtClean="0"/>
              <a:t>(Python)</a:t>
            </a:r>
            <a:endParaRPr lang="en-US" sz="2100" b="1" dirty="0"/>
          </a:p>
        </p:txBody>
      </p:sp>
      <p:sp>
        <p:nvSpPr>
          <p:cNvPr id="41" name="Rounded Rectangle 40"/>
          <p:cNvSpPr/>
          <p:nvPr/>
        </p:nvSpPr>
        <p:spPr>
          <a:xfrm>
            <a:off x="14359365" y="12594351"/>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a:t>
            </a:r>
            <a:r>
              <a:rPr lang="en-US" sz="3200" b="1" dirty="0"/>
              <a:t>S</a:t>
            </a:r>
            <a:r>
              <a:rPr lang="en-US" sz="3200" b="1" dirty="0" smtClean="0"/>
              <a:t>ediment </a:t>
            </a:r>
            <a:r>
              <a:rPr lang="en-US" sz="3200" b="1" dirty="0"/>
              <a:t>T</a:t>
            </a:r>
            <a:r>
              <a:rPr lang="en-US" sz="3200" b="1" dirty="0" smtClean="0"/>
              <a:t>ransport</a:t>
            </a:r>
            <a:endParaRPr lang="en-US" sz="3200" b="1" dirty="0"/>
          </a:p>
        </p:txBody>
      </p:sp>
      <p:cxnSp>
        <p:nvCxnSpPr>
          <p:cNvPr id="44" name="Straight Arrow Connector 43"/>
          <p:cNvCxnSpPr>
            <a:stCxn id="38" idx="3"/>
            <a:endCxn id="39" idx="1"/>
          </p:cNvCxnSpPr>
          <p:nvPr/>
        </p:nvCxnSpPr>
        <p:spPr>
          <a:xfrm>
            <a:off x="3430426" y="13545713"/>
            <a:ext cx="2600654" cy="887198"/>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64" idx="3"/>
            <a:endCxn id="39" idx="1"/>
          </p:cNvCxnSpPr>
          <p:nvPr/>
        </p:nvCxnSpPr>
        <p:spPr>
          <a:xfrm flipV="1">
            <a:off x="3430426" y="14432911"/>
            <a:ext cx="2600654" cy="873876"/>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9" idx="3"/>
            <a:endCxn id="49" idx="1"/>
          </p:cNvCxnSpPr>
          <p:nvPr/>
        </p:nvCxnSpPr>
        <p:spPr>
          <a:xfrm>
            <a:off x="9545050" y="14432911"/>
            <a:ext cx="496448" cy="1096"/>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9" idx="3"/>
            <a:endCxn id="41" idx="1"/>
          </p:cNvCxnSpPr>
          <p:nvPr/>
        </p:nvCxnSpPr>
        <p:spPr>
          <a:xfrm flipV="1">
            <a:off x="13562751" y="13376790"/>
            <a:ext cx="796614" cy="1057217"/>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9" idx="3"/>
            <a:endCxn id="36" idx="1"/>
          </p:cNvCxnSpPr>
          <p:nvPr/>
        </p:nvCxnSpPr>
        <p:spPr>
          <a:xfrm>
            <a:off x="13562751" y="14434007"/>
            <a:ext cx="781351" cy="1032886"/>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0041498" y="13123846"/>
            <a:ext cx="3521253" cy="262032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Calibrate Model using AirSWOT Data</a:t>
            </a:r>
            <a:endParaRPr lang="en-US" sz="3200" b="1" dirty="0"/>
          </a:p>
        </p:txBody>
      </p:sp>
      <p:sp>
        <p:nvSpPr>
          <p:cNvPr id="50" name="Rounded Rectangle 49"/>
          <p:cNvSpPr/>
          <p:nvPr/>
        </p:nvSpPr>
        <p:spPr>
          <a:xfrm>
            <a:off x="3887625" y="11018336"/>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Raster Datasets of Bathymetry</a:t>
            </a:r>
          </a:p>
          <a:p>
            <a:pPr algn="ctr"/>
            <a:r>
              <a:rPr lang="en-US" sz="2100" b="1" dirty="0" smtClean="0"/>
              <a:t>(ESRI ArcGIS)</a:t>
            </a:r>
            <a:endParaRPr lang="en-US" sz="2100" b="1" dirty="0"/>
          </a:p>
        </p:txBody>
      </p:sp>
      <p:sp>
        <p:nvSpPr>
          <p:cNvPr id="51" name="Text Placeholder 16"/>
          <p:cNvSpPr txBox="1">
            <a:spLocks/>
          </p:cNvSpPr>
          <p:nvPr/>
        </p:nvSpPr>
        <p:spPr>
          <a:xfrm>
            <a:off x="18999738" y="15744167"/>
            <a:ext cx="7074079" cy="49077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t>Study Period: April 2015 </a:t>
            </a:r>
            <a:r>
              <a:rPr lang="en-US" dirty="0"/>
              <a:t>– May 2015</a:t>
            </a:r>
          </a:p>
          <a:p>
            <a:pPr algn="ctr">
              <a:lnSpc>
                <a:spcPct val="100000"/>
              </a:lnSpc>
              <a:spcBef>
                <a:spcPts val="0"/>
              </a:spcBef>
            </a:pPr>
            <a:endParaRPr lang="en-US" dirty="0" smtClean="0"/>
          </a:p>
        </p:txBody>
      </p:sp>
      <p:sp>
        <p:nvSpPr>
          <p:cNvPr id="52" name="TextBox 51"/>
          <p:cNvSpPr txBox="1"/>
          <p:nvPr/>
        </p:nvSpPr>
        <p:spPr>
          <a:xfrm>
            <a:off x="19611325" y="15197894"/>
            <a:ext cx="5582947" cy="507831"/>
          </a:xfrm>
          <a:prstGeom prst="rect">
            <a:avLst/>
          </a:prstGeom>
        </p:spPr>
        <p:txBody>
          <a:bodyPr wrap="square" rtlCol="0">
            <a:spAutoFit/>
          </a:bodyPr>
          <a:lstStyle/>
          <a:p>
            <a:pPr algn="ctr"/>
            <a:r>
              <a:rPr lang="en-US" sz="2700" dirty="0" smtClean="0"/>
              <a:t>Wax </a:t>
            </a:r>
            <a:r>
              <a:rPr lang="en-US" sz="2700" dirty="0"/>
              <a:t>Lake </a:t>
            </a:r>
            <a:r>
              <a:rPr lang="en-US" sz="2700" dirty="0" smtClean="0"/>
              <a:t>Delta, Louisiana </a:t>
            </a:r>
            <a:endParaRPr lang="en-US" sz="27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504" r="25586" b="11812"/>
          <a:stretch/>
        </p:blipFill>
        <p:spPr>
          <a:xfrm>
            <a:off x="18287999" y="10842431"/>
            <a:ext cx="5340905" cy="4211416"/>
          </a:xfrm>
          <a:prstGeom prst="rect">
            <a:avLst/>
          </a:prstGeom>
        </p:spPr>
      </p:pic>
      <p:sp>
        <p:nvSpPr>
          <p:cNvPr id="18" name="Rectangle 17"/>
          <p:cNvSpPr/>
          <p:nvPr/>
        </p:nvSpPr>
        <p:spPr>
          <a:xfrm>
            <a:off x="20996909" y="13986705"/>
            <a:ext cx="234951" cy="3524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9824" t="14133" r="36492" b="10858"/>
          <a:stretch/>
        </p:blipFill>
        <p:spPr>
          <a:xfrm>
            <a:off x="23790087" y="10846284"/>
            <a:ext cx="2361835" cy="4207563"/>
          </a:xfrm>
          <a:prstGeom prst="rect">
            <a:avLst/>
          </a:prstGeom>
        </p:spPr>
      </p:pic>
      <p:pic>
        <p:nvPicPr>
          <p:cNvPr id="54" name="Content Placeholder 3"/>
          <p:cNvPicPr>
            <a:picLocks noChangeAspect="1"/>
          </p:cNvPicPr>
          <p:nvPr/>
        </p:nvPicPr>
        <p:blipFill>
          <a:blip r:embed="rId5"/>
          <a:stretch>
            <a:fillRect/>
          </a:stretch>
        </p:blipFill>
        <p:spPr>
          <a:xfrm>
            <a:off x="22266651" y="18987762"/>
            <a:ext cx="3897932" cy="3113284"/>
          </a:xfrm>
          <a:prstGeom prst="rect">
            <a:avLst/>
          </a:prstGeom>
        </p:spPr>
      </p:pic>
      <p:pic>
        <p:nvPicPr>
          <p:cNvPr id="55" name="Picture 54"/>
          <p:cNvPicPr>
            <a:picLocks noChangeAspect="1"/>
          </p:cNvPicPr>
          <p:nvPr/>
        </p:nvPicPr>
        <p:blipFill>
          <a:blip r:embed="rId6"/>
          <a:stretch>
            <a:fillRect/>
          </a:stretch>
        </p:blipFill>
        <p:spPr>
          <a:xfrm>
            <a:off x="18000283" y="17183986"/>
            <a:ext cx="4378762" cy="2913980"/>
          </a:xfrm>
          <a:prstGeom prst="rect">
            <a:avLst/>
          </a:prstGeom>
        </p:spPr>
      </p:pic>
      <p:sp>
        <p:nvSpPr>
          <p:cNvPr id="56" name="TextBox 55"/>
          <p:cNvSpPr txBox="1"/>
          <p:nvPr/>
        </p:nvSpPr>
        <p:spPr>
          <a:xfrm>
            <a:off x="20451685" y="17454007"/>
            <a:ext cx="1927360" cy="507831"/>
          </a:xfrm>
          <a:prstGeom prst="rect">
            <a:avLst/>
          </a:prstGeom>
          <a:noFill/>
        </p:spPr>
        <p:txBody>
          <a:bodyPr wrap="square" rtlCol="0">
            <a:spAutoFit/>
          </a:bodyPr>
          <a:lstStyle/>
          <a:p>
            <a:r>
              <a:rPr lang="en-US" sz="2700" dirty="0" smtClean="0"/>
              <a:t>AirSWOT</a:t>
            </a:r>
            <a:endParaRPr lang="en-US" sz="2700" dirty="0"/>
          </a:p>
        </p:txBody>
      </p:sp>
      <p:sp>
        <p:nvSpPr>
          <p:cNvPr id="57" name="TextBox 56"/>
          <p:cNvSpPr txBox="1"/>
          <p:nvPr/>
        </p:nvSpPr>
        <p:spPr>
          <a:xfrm>
            <a:off x="24845677" y="20783848"/>
            <a:ext cx="2163521" cy="507831"/>
          </a:xfrm>
          <a:prstGeom prst="rect">
            <a:avLst/>
          </a:prstGeom>
          <a:noFill/>
        </p:spPr>
        <p:txBody>
          <a:bodyPr wrap="square" rtlCol="0">
            <a:spAutoFit/>
          </a:bodyPr>
          <a:lstStyle/>
          <a:p>
            <a:r>
              <a:rPr lang="en-US" sz="2700" dirty="0" smtClean="0"/>
              <a:t>AVIRIS-NG</a:t>
            </a:r>
          </a:p>
        </p:txBody>
      </p:sp>
      <p:sp>
        <p:nvSpPr>
          <p:cNvPr id="59" name="Text Placeholder 16"/>
          <p:cNvSpPr txBox="1">
            <a:spLocks/>
          </p:cNvSpPr>
          <p:nvPr/>
        </p:nvSpPr>
        <p:spPr>
          <a:xfrm>
            <a:off x="1202425" y="24293017"/>
            <a:ext cx="4371369" cy="8338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1800" dirty="0" smtClean="0"/>
              <a:t>Landsat 8 OLI data classified into six generalized vegetation classes</a:t>
            </a:r>
            <a:endParaRPr lang="en-US" sz="1800" dirty="0"/>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5286" t="10351" r="7425" b="25330"/>
          <a:stretch/>
        </p:blipFill>
        <p:spPr>
          <a:xfrm>
            <a:off x="18287999" y="29546744"/>
            <a:ext cx="8078942" cy="4463851"/>
          </a:xfrm>
          <a:prstGeom prst="rect">
            <a:avLst/>
          </a:prstGeom>
        </p:spPr>
      </p:pic>
      <p:sp>
        <p:nvSpPr>
          <p:cNvPr id="62" name="Text Placeholder 16"/>
          <p:cNvSpPr txBox="1">
            <a:spLocks/>
          </p:cNvSpPr>
          <p:nvPr/>
        </p:nvSpPr>
        <p:spPr>
          <a:xfrm>
            <a:off x="11549525" y="24298951"/>
            <a:ext cx="6044771"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1800" dirty="0" smtClean="0"/>
              <a:t>Bathymetry layer that </a:t>
            </a:r>
            <a:r>
              <a:rPr lang="en-US" sz="1800" dirty="0"/>
              <a:t>was created from </a:t>
            </a:r>
            <a:r>
              <a:rPr lang="en-US" sz="1800" dirty="0" smtClean="0"/>
              <a:t>the </a:t>
            </a:r>
            <a:r>
              <a:rPr lang="en-US" sz="1800" dirty="0"/>
              <a:t>classified UAVSAR image merged with multiple topo-bathymetric </a:t>
            </a:r>
            <a:r>
              <a:rPr lang="en-US" sz="1800" dirty="0" smtClean="0"/>
              <a:t>datasets</a:t>
            </a:r>
            <a:endParaRPr lang="en-US" sz="1800" dirty="0"/>
          </a:p>
        </p:txBody>
      </p:sp>
      <p:sp>
        <p:nvSpPr>
          <p:cNvPr id="7" name="Rectangle 6"/>
          <p:cNvSpPr/>
          <p:nvPr/>
        </p:nvSpPr>
        <p:spPr>
          <a:xfrm>
            <a:off x="23790087" y="10842431"/>
            <a:ext cx="2361835" cy="4211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011049" y="14533714"/>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00" b="1" dirty="0" err="1"/>
              <a:t>Vegetation</a:t>
            </a:r>
            <a:r>
              <a:rPr lang="fr-FR" sz="2100" b="1" dirty="0"/>
              <a:t> </a:t>
            </a:r>
            <a:r>
              <a:rPr lang="fr-FR" sz="2100" b="1" dirty="0" err="1"/>
              <a:t>Species</a:t>
            </a:r>
            <a:r>
              <a:rPr lang="fr-FR" sz="2100" b="1" dirty="0"/>
              <a:t> Classification </a:t>
            </a:r>
            <a:r>
              <a:rPr lang="fr-FR" sz="2100" b="1" dirty="0" err="1"/>
              <a:t>from</a:t>
            </a:r>
            <a:r>
              <a:rPr lang="fr-FR" sz="2100" b="1" dirty="0"/>
              <a:t> AVIRIS </a:t>
            </a:r>
          </a:p>
          <a:p>
            <a:pPr algn="ctr"/>
            <a:r>
              <a:rPr lang="fr-FR" sz="2100" b="1" dirty="0"/>
              <a:t>(</a:t>
            </a:r>
            <a:r>
              <a:rPr lang="fr-FR" sz="2100" b="1" dirty="0" err="1"/>
              <a:t>Exelis</a:t>
            </a:r>
            <a:r>
              <a:rPr lang="fr-FR" sz="2100" b="1" dirty="0"/>
              <a:t> ENVI)</a:t>
            </a:r>
          </a:p>
        </p:txBody>
      </p:sp>
      <p:sp>
        <p:nvSpPr>
          <p:cNvPr id="66" name="Text Placeholder 16"/>
          <p:cNvSpPr txBox="1">
            <a:spLocks/>
          </p:cNvSpPr>
          <p:nvPr/>
        </p:nvSpPr>
        <p:spPr>
          <a:xfrm>
            <a:off x="5351157" y="24311984"/>
            <a:ext cx="653460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1800" dirty="0" smtClean="0"/>
              <a:t>ISODATA Unsupervised Vegetation Classification of AVIRIS-NG data with clouds masked</a:t>
            </a:r>
            <a:endParaRPr lang="en-US" sz="1800" dirty="0"/>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79251" y="17226099"/>
            <a:ext cx="5490140" cy="7104888"/>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60427" y="23260835"/>
            <a:ext cx="1905357" cy="929887"/>
          </a:xfrm>
          <a:prstGeom prst="rect">
            <a:avLst/>
          </a:prstGeom>
        </p:spPr>
      </p:pic>
      <p:pic>
        <p:nvPicPr>
          <p:cNvPr id="58" name="Picture 5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9395" y="17228016"/>
            <a:ext cx="5490140" cy="7104888"/>
          </a:xfrm>
          <a:prstGeom prst="rect">
            <a:avLst/>
          </a:prstGeom>
        </p:spPr>
      </p:pic>
      <p:pic>
        <p:nvPicPr>
          <p:cNvPr id="67" name="Picture 6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4970" y="21884758"/>
            <a:ext cx="1960278" cy="2307230"/>
          </a:xfrm>
          <a:prstGeom prst="rect">
            <a:avLst/>
          </a:prstGeom>
        </p:spPr>
      </p:pic>
      <p:sp>
        <p:nvSpPr>
          <p:cNvPr id="70" name="Text Placeholder 16"/>
          <p:cNvSpPr txBox="1">
            <a:spLocks/>
          </p:cNvSpPr>
          <p:nvPr/>
        </p:nvSpPr>
        <p:spPr>
          <a:xfrm>
            <a:off x="14989623" y="25521349"/>
            <a:ext cx="2364927" cy="164678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smtClean="0"/>
              <a:t>Left: Modeled </a:t>
            </a:r>
            <a:r>
              <a:rPr lang="en-US" sz="1800" dirty="0"/>
              <a:t>water level in meters during one </a:t>
            </a:r>
            <a:r>
              <a:rPr lang="en-US" sz="1800" dirty="0" smtClean="0"/>
              <a:t>time step </a:t>
            </a:r>
            <a:r>
              <a:rPr lang="en-US" sz="1800" dirty="0"/>
              <a:t>from the preliminary Delft3D model of the Wax Lake </a:t>
            </a:r>
            <a:r>
              <a:rPr lang="en-US" sz="1800" dirty="0" smtClean="0"/>
              <a:t>Delta</a:t>
            </a:r>
          </a:p>
          <a:p>
            <a:endParaRPr lang="en-US" sz="1800" dirty="0"/>
          </a:p>
          <a:p>
            <a:r>
              <a:rPr lang="en-US" sz="1800" dirty="0"/>
              <a:t>Right: Map of </a:t>
            </a:r>
            <a:r>
              <a:rPr lang="en-US" sz="1800" dirty="0" err="1"/>
              <a:t>AirSWOT</a:t>
            </a:r>
            <a:r>
              <a:rPr lang="en-US" sz="1800" dirty="0"/>
              <a:t> swath and CRMS stations  </a:t>
            </a:r>
          </a:p>
          <a:p>
            <a:endParaRPr lang="en-US" sz="1800" dirty="0" smtClean="0"/>
          </a:p>
          <a:p>
            <a:endParaRPr lang="en-US" sz="1800" dirty="0"/>
          </a:p>
          <a:p>
            <a:endParaRPr lang="en-US" sz="1800" dirty="0"/>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049" y="24952261"/>
            <a:ext cx="8534001" cy="6211291"/>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61154" y="24954776"/>
            <a:ext cx="5396021" cy="6208776"/>
          </a:xfrm>
          <a:prstGeom prst="rect">
            <a:avLst/>
          </a:prstGeom>
        </p:spPr>
      </p:pic>
      <p:cxnSp>
        <p:nvCxnSpPr>
          <p:cNvPr id="98" name="Straight Connector 97"/>
          <p:cNvCxnSpPr>
            <a:stCxn id="50" idx="3"/>
          </p:cNvCxnSpPr>
          <p:nvPr/>
        </p:nvCxnSpPr>
        <p:spPr>
          <a:xfrm>
            <a:off x="6307002" y="11791409"/>
            <a:ext cx="1481063" cy="1569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374283" y="11411770"/>
            <a:ext cx="513341" cy="769441"/>
          </a:xfrm>
          <a:prstGeom prst="rect">
            <a:avLst/>
          </a:prstGeom>
          <a:noFill/>
        </p:spPr>
        <p:txBody>
          <a:bodyPr wrap="square" rtlCol="0">
            <a:spAutoFit/>
          </a:bodyPr>
          <a:lstStyle/>
          <a:p>
            <a:r>
              <a:rPr lang="en-US" sz="4400" b="1" dirty="0" smtClean="0"/>
              <a:t>+</a:t>
            </a:r>
            <a:endParaRPr lang="en-US" sz="4400" b="1" dirty="0"/>
          </a:p>
        </p:txBody>
      </p:sp>
      <p:cxnSp>
        <p:nvCxnSpPr>
          <p:cNvPr id="76" name="Straight Arrow Connector 75"/>
          <p:cNvCxnSpPr>
            <a:endCxn id="39" idx="0"/>
          </p:cNvCxnSpPr>
          <p:nvPr/>
        </p:nvCxnSpPr>
        <p:spPr>
          <a:xfrm flipH="1">
            <a:off x="7788065" y="11784581"/>
            <a:ext cx="19304" cy="1340879"/>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607968" y="19695275"/>
            <a:ext cx="1963832" cy="1671836"/>
          </a:xfrm>
          <a:prstGeom prst="rect">
            <a:avLst/>
          </a:prstGeom>
        </p:spPr>
      </p:pic>
      <p:sp>
        <p:nvSpPr>
          <p:cNvPr id="82" name="TextBox 81"/>
          <p:cNvSpPr txBox="1"/>
          <p:nvPr/>
        </p:nvSpPr>
        <p:spPr>
          <a:xfrm>
            <a:off x="21056139" y="20766515"/>
            <a:ext cx="2208922" cy="507831"/>
          </a:xfrm>
          <a:prstGeom prst="rect">
            <a:avLst/>
          </a:prstGeom>
          <a:noFill/>
        </p:spPr>
        <p:txBody>
          <a:bodyPr wrap="square" rtlCol="0">
            <a:spAutoFit/>
          </a:bodyPr>
          <a:lstStyle/>
          <a:p>
            <a:r>
              <a:rPr lang="en-US" sz="2700" dirty="0" smtClean="0"/>
              <a:t>Landsat 8 OLI</a:t>
            </a:r>
            <a:endParaRPr lang="en-US" sz="2700" dirty="0"/>
          </a:p>
        </p:txBody>
      </p:sp>
      <p:pic>
        <p:nvPicPr>
          <p:cNvPr id="78" name="Picture 77"/>
          <p:cNvPicPr>
            <a:picLocks noChangeAspect="1"/>
          </p:cNvPicPr>
          <p:nvPr/>
        </p:nvPicPr>
        <p:blipFill rotWithShape="1">
          <a:blip r:embed="rId15">
            <a:extLst>
              <a:ext uri="{28A0092B-C50C-407E-A947-70E740481C1C}">
                <a14:useLocalDpi xmlns:a14="http://schemas.microsoft.com/office/drawing/2010/main" val="0"/>
              </a:ext>
            </a:extLst>
          </a:blip>
          <a:srcRect l="5932" t="1599" r="1970" b="10349"/>
          <a:stretch/>
        </p:blipFill>
        <p:spPr>
          <a:xfrm>
            <a:off x="1257300" y="17226508"/>
            <a:ext cx="4240051" cy="7101435"/>
          </a:xfrm>
          <a:prstGeom prst="rect">
            <a:avLst/>
          </a:prstGeom>
        </p:spPr>
      </p:pic>
      <p:pic>
        <p:nvPicPr>
          <p:cNvPr id="79" name="Picture 7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4774" y="17351003"/>
            <a:ext cx="2155980" cy="1918975"/>
          </a:xfrm>
          <a:prstGeom prst="rect">
            <a:avLst/>
          </a:prstGeom>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1"/>
                                        </p:tgtEl>
                                      </p:cBhvr>
                                    </p:animEffect>
                                    <p:animScale>
                                      <p:cBhvr>
                                        <p:cTn id="7" dur="250" autoRev="1" fill="hold"/>
                                        <p:tgtEl>
                                          <p:spTgt spid="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2039</TotalTime>
  <Words>623</Words>
  <Application>Microsoft Office PowerPoint</Application>
  <PresentationFormat>Custom</PresentationFormat>
  <Paragraphs>57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Higa, Erika Y (329B-Affiliate)</cp:lastModifiedBy>
  <cp:revision>145</cp:revision>
  <dcterms:created xsi:type="dcterms:W3CDTF">2015-06-02T14:58:58Z</dcterms:created>
  <dcterms:modified xsi:type="dcterms:W3CDTF">2016-03-31T21:06:43Z</dcterms:modified>
</cp:coreProperties>
</file>