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10" clrIdx="0">
    <p:extLst/>
  </p:cmAuthor>
  <p:cmAuthor id="2" name="Amberle Keith" initials="AK" lastIdx="7" clrIdx="1"/>
  <p:cmAuthor id="3" name="Brumbaugh, Beth (LARC-E3)[SSAI DEVELOP]" initials="BB(D" lastIdx="1" clrIdx="2">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p:scale>
          <a:sx n="50" d="100"/>
          <a:sy n="50" d="100"/>
        </p:scale>
        <p:origin x="36"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347596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044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22" name="Shape 22"/>
          <p:cNvSpPr txBox="1"/>
          <p:nvPr/>
        </p:nvSpPr>
        <p:spPr>
          <a:xfrm>
            <a:off x="914400" y="22548962"/>
            <a:ext cx="9910916" cy="2016740"/>
          </a:xfrm>
          <a:prstGeom prst="rect">
            <a:avLst/>
          </a:prstGeom>
          <a:noFill/>
          <a:ln>
            <a:noFill/>
          </a:ln>
        </p:spPr>
        <p:txBody>
          <a:bodyPr lIns="91425" tIns="45700" rIns="91425" bIns="45700" anchor="t" anchorCtr="0">
            <a:noAutofit/>
          </a:bodyPr>
          <a:lstStyle/>
          <a:p>
            <a:pPr marL="457200" lvl="0" indent="-457200" algn="thaiDist">
              <a:lnSpc>
                <a:spcPct val="90000"/>
              </a:lnSpc>
              <a:buClr>
                <a:schemeClr val="accent1"/>
              </a:buClr>
              <a:buSzPct val="100000"/>
              <a:buFont typeface="Webdings" panose="05030102010509060703" pitchFamily="18" charset="2"/>
              <a:buChar char=""/>
            </a:pPr>
            <a:r>
              <a:rPr lang="en-US" sz="2400" dirty="0" smtClean="0">
                <a:solidFill>
                  <a:schemeClr val="dk1"/>
                </a:solidFill>
                <a:latin typeface="Garamond"/>
                <a:ea typeface="Garamond"/>
                <a:cs typeface="Garamond"/>
                <a:sym typeface="Garamond"/>
              </a:rPr>
              <a:t>Four indices were utilized to monitor drought by two methods: </a:t>
            </a:r>
            <a:r>
              <a:rPr lang="en-US" sz="2400" dirty="0">
                <a:solidFill>
                  <a:schemeClr val="dk1"/>
                </a:solidFill>
                <a:latin typeface="Garamond"/>
                <a:ea typeface="Garamond"/>
                <a:cs typeface="Garamond"/>
                <a:sym typeface="Garamond"/>
              </a:rPr>
              <a:t>first being spatial extent and second as a time series. </a:t>
            </a:r>
            <a:endParaRPr lang="en-US" sz="2400" dirty="0" smtClean="0">
              <a:solidFill>
                <a:schemeClr val="dk1"/>
              </a:solidFill>
              <a:latin typeface="Garamond"/>
              <a:ea typeface="Garamond"/>
              <a:cs typeface="Garamond"/>
              <a:sym typeface="Garamond"/>
            </a:endParaRPr>
          </a:p>
          <a:p>
            <a:pPr marL="457200" lvl="0" indent="-457200" algn="thaiDist">
              <a:lnSpc>
                <a:spcPct val="90000"/>
              </a:lnSpc>
              <a:spcBef>
                <a:spcPts val="1800"/>
              </a:spcBef>
              <a:buClr>
                <a:schemeClr val="accent1"/>
              </a:buClr>
              <a:buSzPct val="100000"/>
              <a:buFont typeface="Webdings" panose="05030102010509060703" pitchFamily="18" charset="2"/>
              <a:buChar char=""/>
            </a:pPr>
            <a:r>
              <a:rPr lang="en-US" sz="2400" dirty="0" smtClean="0">
                <a:solidFill>
                  <a:schemeClr val="dk1"/>
                </a:solidFill>
                <a:latin typeface="Garamond"/>
                <a:ea typeface="Garamond"/>
                <a:cs typeface="Garamond"/>
                <a:sym typeface="Garamond"/>
              </a:rPr>
              <a:t>First, the </a:t>
            </a:r>
            <a:r>
              <a:rPr lang="en-US" sz="2400" dirty="0">
                <a:solidFill>
                  <a:schemeClr val="dk1"/>
                </a:solidFill>
                <a:latin typeface="Garamond"/>
                <a:ea typeface="Garamond"/>
                <a:cs typeface="Garamond"/>
                <a:sym typeface="Garamond"/>
              </a:rPr>
              <a:t>index map was analyzed at a monthly scale so we can see the </a:t>
            </a:r>
            <a:r>
              <a:rPr lang="en-US" sz="2400" dirty="0" smtClean="0">
                <a:solidFill>
                  <a:schemeClr val="dk1"/>
                </a:solidFill>
                <a:latin typeface="Garamond"/>
                <a:ea typeface="Garamond"/>
                <a:cs typeface="Garamond"/>
                <a:sym typeface="Garamond"/>
              </a:rPr>
              <a:t>spatial extent </a:t>
            </a:r>
            <a:r>
              <a:rPr lang="en-US" sz="2400" dirty="0">
                <a:solidFill>
                  <a:schemeClr val="dk1"/>
                </a:solidFill>
                <a:latin typeface="Garamond"/>
                <a:ea typeface="Garamond"/>
                <a:cs typeface="Garamond"/>
                <a:sym typeface="Garamond"/>
              </a:rPr>
              <a:t>of drought in </a:t>
            </a:r>
            <a:r>
              <a:rPr lang="en-US" sz="2400" dirty="0" smtClean="0">
                <a:solidFill>
                  <a:schemeClr val="dk1"/>
                </a:solidFill>
                <a:latin typeface="Garamond"/>
                <a:ea typeface="Garamond"/>
                <a:cs typeface="Garamond"/>
                <a:sym typeface="Garamond"/>
              </a:rPr>
              <a:t>Thailand.</a:t>
            </a:r>
            <a:endParaRPr lang="en-US" sz="2400" dirty="0">
              <a:solidFill>
                <a:schemeClr val="dk1"/>
              </a:solidFill>
              <a:latin typeface="Garamond"/>
              <a:ea typeface="Garamond"/>
              <a:cs typeface="Garamond"/>
              <a:sym typeface="Garamond"/>
            </a:endParaRPr>
          </a:p>
        </p:txBody>
      </p:sp>
      <p:sp>
        <p:nvSpPr>
          <p:cNvPr id="88" name="Freeform 87"/>
          <p:cNvSpPr/>
          <p:nvPr/>
        </p:nvSpPr>
        <p:spPr>
          <a:xfrm>
            <a:off x="6056671" y="12525258"/>
            <a:ext cx="1791929" cy="1885731"/>
          </a:xfrm>
          <a:custGeom>
            <a:avLst/>
            <a:gdLst>
              <a:gd name="connsiteX0" fmla="*/ 0 w 838200"/>
              <a:gd name="connsiteY0" fmla="*/ 1924050 h 1924050"/>
              <a:gd name="connsiteX1" fmla="*/ 838200 w 838200"/>
              <a:gd name="connsiteY1" fmla="*/ 1924050 h 1924050"/>
              <a:gd name="connsiteX2" fmla="*/ 838200 w 838200"/>
              <a:gd name="connsiteY2" fmla="*/ 0 h 1924050"/>
            </a:gdLst>
            <a:ahLst/>
            <a:cxnLst>
              <a:cxn ang="0">
                <a:pos x="connsiteX0" y="connsiteY0"/>
              </a:cxn>
              <a:cxn ang="0">
                <a:pos x="connsiteX1" y="connsiteY1"/>
              </a:cxn>
              <a:cxn ang="0">
                <a:pos x="connsiteX2" y="connsiteY2"/>
              </a:cxn>
            </a:cxnLst>
            <a:rect l="l" t="t" r="r" b="b"/>
            <a:pathLst>
              <a:path w="838200" h="1924050">
                <a:moveTo>
                  <a:pt x="0" y="1924050"/>
                </a:moveTo>
                <a:lnTo>
                  <a:pt x="838200" y="1924050"/>
                </a:lnTo>
                <a:lnTo>
                  <a:pt x="838200" y="0"/>
                </a:ln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Garamond" panose="02020404030301010803" pitchFamily="18" charset="0"/>
            </a:endParaRPr>
          </a:p>
        </p:txBody>
      </p:sp>
      <p:cxnSp>
        <p:nvCxnSpPr>
          <p:cNvPr id="104" name="Straight Arrow Connector 103"/>
          <p:cNvCxnSpPr>
            <a:stCxn id="53" idx="3"/>
            <a:endCxn id="55" idx="1"/>
          </p:cNvCxnSpPr>
          <p:nvPr/>
        </p:nvCxnSpPr>
        <p:spPr>
          <a:xfrm flipV="1">
            <a:off x="7410449" y="12525258"/>
            <a:ext cx="946150" cy="679"/>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55" idx="3"/>
          </p:cNvCxnSpPr>
          <p:nvPr/>
        </p:nvCxnSpPr>
        <p:spPr>
          <a:xfrm>
            <a:off x="12192000" y="12525258"/>
            <a:ext cx="1090155"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61" idx="1"/>
          </p:cNvCxnSpPr>
          <p:nvPr/>
        </p:nvCxnSpPr>
        <p:spPr>
          <a:xfrm flipH="1">
            <a:off x="7649029" y="15557852"/>
            <a:ext cx="707067" cy="0"/>
          </a:xfrm>
          <a:prstGeom prst="line">
            <a:avLst/>
          </a:prstGeom>
          <a:ln>
            <a:headEnd type="triangle" w="lg" len="lg"/>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62" idx="1"/>
          </p:cNvCxnSpPr>
          <p:nvPr/>
        </p:nvCxnSpPr>
        <p:spPr>
          <a:xfrm flipH="1">
            <a:off x="7639050" y="17262261"/>
            <a:ext cx="717046" cy="0"/>
          </a:xfrm>
          <a:prstGeom prst="line">
            <a:avLst/>
          </a:prstGeom>
          <a:ln>
            <a:headEnd type="triangle" w="lg" len="lg"/>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3" idx="3"/>
          </p:cNvCxnSpPr>
          <p:nvPr/>
        </p:nvCxnSpPr>
        <p:spPr>
          <a:xfrm>
            <a:off x="6734123" y="16422261"/>
            <a:ext cx="914906"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72" idx="3"/>
          </p:cNvCxnSpPr>
          <p:nvPr/>
        </p:nvCxnSpPr>
        <p:spPr>
          <a:xfrm>
            <a:off x="5888898" y="20488518"/>
            <a:ext cx="2440566"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33" name="Freeform 132"/>
          <p:cNvSpPr/>
          <p:nvPr/>
        </p:nvSpPr>
        <p:spPr>
          <a:xfrm>
            <a:off x="10308523" y="13153717"/>
            <a:ext cx="2366638" cy="4095750"/>
          </a:xfrm>
          <a:custGeom>
            <a:avLst/>
            <a:gdLst>
              <a:gd name="connsiteX0" fmla="*/ 0 w 2019300"/>
              <a:gd name="connsiteY0" fmla="*/ 0 h 4095750"/>
              <a:gd name="connsiteX1" fmla="*/ 0 w 2019300"/>
              <a:gd name="connsiteY1" fmla="*/ 819150 h 4095750"/>
              <a:gd name="connsiteX2" fmla="*/ 2019300 w 2019300"/>
              <a:gd name="connsiteY2" fmla="*/ 819150 h 4095750"/>
              <a:gd name="connsiteX3" fmla="*/ 2019300 w 2019300"/>
              <a:gd name="connsiteY3" fmla="*/ 4095750 h 4095750"/>
              <a:gd name="connsiteX4" fmla="*/ 1352550 w 2019300"/>
              <a:gd name="connsiteY4" fmla="*/ 4095750 h 409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4095750">
                <a:moveTo>
                  <a:pt x="0" y="0"/>
                </a:moveTo>
                <a:lnTo>
                  <a:pt x="0" y="819150"/>
                </a:lnTo>
                <a:lnTo>
                  <a:pt x="2019300" y="819150"/>
                </a:lnTo>
                <a:lnTo>
                  <a:pt x="2019300" y="4095750"/>
                </a:lnTo>
                <a:lnTo>
                  <a:pt x="1352550" y="4095750"/>
                </a:ln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5" name="Straight Arrow Connector 134"/>
          <p:cNvCxnSpPr>
            <a:stCxn id="61" idx="3"/>
          </p:cNvCxnSpPr>
          <p:nvPr/>
        </p:nvCxnSpPr>
        <p:spPr>
          <a:xfrm>
            <a:off x="12109450" y="15557852"/>
            <a:ext cx="1172705"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135131" y="18576654"/>
            <a:ext cx="8249281"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pic>
        <p:nvPicPr>
          <p:cNvPr id="15" name="Shape 15"/>
          <p:cNvPicPr preferRelativeResize="0">
            <a:picLocks noChangeAspect="1"/>
          </p:cNvPicPr>
          <p:nvPr/>
        </p:nvPicPr>
        <p:blipFill rotWithShape="1">
          <a:blip r:embed="rId3">
            <a:alphaModFix/>
          </a:blip>
          <a:srcRect/>
          <a:stretch/>
        </p:blipFill>
        <p:spPr>
          <a:xfrm>
            <a:off x="22207504" y="19688162"/>
            <a:ext cx="2460707" cy="1680025"/>
          </a:xfrm>
          <a:prstGeom prst="rect">
            <a:avLst/>
          </a:prstGeom>
          <a:noFill/>
          <a:ln>
            <a:noFill/>
          </a:ln>
        </p:spPr>
      </p:pic>
      <p:sp>
        <p:nvSpPr>
          <p:cNvPr id="16" name="Shape 16"/>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lvl="0">
              <a:lnSpc>
                <a:spcPct val="90000"/>
              </a:lnSpc>
              <a:buClr>
                <a:schemeClr val="dk1"/>
              </a:buClr>
            </a:pPr>
            <a:r>
              <a:rPr lang="en-US" sz="3600" b="1" i="0" u="none" strike="noStrike" cap="none" baseline="0" dirty="0" smtClean="0">
                <a:solidFill>
                  <a:schemeClr val="dk1"/>
                </a:solidFill>
                <a:latin typeface="Century Gothic" panose="020B0502020202020204" pitchFamily="34" charset="0"/>
                <a:ea typeface="Questrial"/>
                <a:cs typeface="Questrial"/>
                <a:sym typeface="Questrial"/>
              </a:rPr>
              <a:t>NASA Goddard</a:t>
            </a:r>
            <a:r>
              <a:rPr lang="en-US" sz="3600" b="1" i="0" u="none" strike="noStrike" cap="none" dirty="0" smtClean="0">
                <a:solidFill>
                  <a:schemeClr val="dk1"/>
                </a:solidFill>
                <a:latin typeface="Century Gothic" panose="020B0502020202020204" pitchFamily="34" charset="0"/>
                <a:ea typeface="Questrial"/>
                <a:cs typeface="Questrial"/>
                <a:sym typeface="Questrial"/>
              </a:rPr>
              <a:t> Space </a:t>
            </a:r>
            <a:r>
              <a:rPr lang="en-US" sz="3600" b="1" dirty="0">
                <a:solidFill>
                  <a:schemeClr val="dk1"/>
                </a:solidFill>
                <a:latin typeface="Century Gothic" panose="020B0502020202020204" pitchFamily="34" charset="0"/>
                <a:ea typeface="Questrial"/>
                <a:cs typeface="Questrial"/>
                <a:sym typeface="Questrial"/>
              </a:rPr>
              <a:t>Flight Center, </a:t>
            </a:r>
            <a:r>
              <a:rPr lang="en-US" sz="3600" b="1" dirty="0" smtClean="0">
                <a:solidFill>
                  <a:schemeClr val="dk1"/>
                </a:solidFill>
                <a:latin typeface="Century Gothic" panose="020B0502020202020204" pitchFamily="34" charset="0"/>
                <a:ea typeface="Questrial"/>
                <a:cs typeface="Questrial"/>
                <a:sym typeface="Questrial"/>
              </a:rPr>
              <a:t>Wise </a:t>
            </a:r>
            <a:r>
              <a:rPr lang="en-US" sz="3600" b="1" dirty="0">
                <a:solidFill>
                  <a:schemeClr val="dk1"/>
                </a:solidFill>
                <a:latin typeface="Century Gothic" panose="020B0502020202020204" pitchFamily="34" charset="0"/>
                <a:ea typeface="Questrial"/>
                <a:cs typeface="Questrial"/>
                <a:sym typeface="Questrial"/>
              </a:rPr>
              <a:t>County and City of Norton Clerk of Court's Office</a:t>
            </a:r>
            <a:endParaRPr sz="3600" b="1" i="0" u="none" strike="noStrike" cap="none" baseline="0" dirty="0">
              <a:solidFill>
                <a:schemeClr val="dk1"/>
              </a:solidFill>
              <a:latin typeface="Century Gothic" panose="020B0502020202020204" pitchFamily="34" charset="0"/>
              <a:ea typeface="Questrial"/>
              <a:cs typeface="Questrial"/>
              <a:sym typeface="Questrial"/>
            </a:endParaRPr>
          </a:p>
        </p:txBody>
      </p:sp>
      <p:sp>
        <p:nvSpPr>
          <p:cNvPr id="17" name="Shape 17"/>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ea typeface="Questrial"/>
                <a:cs typeface="Questrial"/>
                <a:sym typeface="Questrial"/>
              </a:rPr>
              <a:t>Monitoring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risk </a:t>
            </a:r>
            <a:r>
              <a:rPr lang="en-US" sz="3600" b="0" i="0" u="none" strike="noStrike" cap="none" baseline="0" dirty="0">
                <a:solidFill>
                  <a:schemeClr val="dk1"/>
                </a:solidFill>
                <a:latin typeface="Century Gothic" panose="020B0502020202020204" pitchFamily="34" charset="0"/>
                <a:ea typeface="Questrial"/>
                <a:cs typeface="Questrial"/>
                <a:sym typeface="Questrial"/>
              </a:rPr>
              <a:t>and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extent </a:t>
            </a:r>
            <a:r>
              <a:rPr lang="en-US" sz="3600" b="0" i="0" u="none" strike="noStrike" cap="none" baseline="0" dirty="0">
                <a:solidFill>
                  <a:schemeClr val="dk1"/>
                </a:solidFill>
                <a:latin typeface="Century Gothic" panose="020B0502020202020204" pitchFamily="34" charset="0"/>
                <a:ea typeface="Questrial"/>
                <a:cs typeface="Questrial"/>
                <a:sym typeface="Questrial"/>
              </a:rPr>
              <a:t>of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drought </a:t>
            </a:r>
            <a:r>
              <a:rPr lang="en-US" sz="3600" b="0" i="0" u="none" strike="noStrike" cap="none" baseline="0" dirty="0">
                <a:solidFill>
                  <a:schemeClr val="dk1"/>
                </a:solidFill>
                <a:latin typeface="Century Gothic" panose="020B0502020202020204" pitchFamily="34" charset="0"/>
                <a:ea typeface="Questrial"/>
                <a:cs typeface="Questrial"/>
                <a:sym typeface="Questrial"/>
              </a:rPr>
              <a:t>for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enhanced </a:t>
            </a:r>
            <a:r>
              <a:rPr lang="en-US" sz="3600" dirty="0">
                <a:solidFill>
                  <a:schemeClr val="dk1"/>
                </a:solidFill>
                <a:latin typeface="Century Gothic" panose="020B0502020202020204" pitchFamily="34" charset="0"/>
                <a:ea typeface="Questrial"/>
                <a:cs typeface="Questrial"/>
                <a:sym typeface="Questrial"/>
              </a:rPr>
              <a:t>d</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ecision </a:t>
            </a:r>
            <a:r>
              <a:rPr lang="en-US" sz="3600" dirty="0">
                <a:solidFill>
                  <a:schemeClr val="dk1"/>
                </a:solidFill>
                <a:latin typeface="Century Gothic" panose="020B0502020202020204" pitchFamily="34" charset="0"/>
                <a:ea typeface="Questrial"/>
                <a:cs typeface="Questrial"/>
                <a:sym typeface="Questrial"/>
              </a:rPr>
              <a:t>m</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aking </a:t>
            </a:r>
            <a:r>
              <a:rPr lang="en-US" sz="3600" b="0" i="0" u="none" strike="noStrike" cap="none" baseline="0" dirty="0">
                <a:solidFill>
                  <a:schemeClr val="dk1"/>
                </a:solidFill>
                <a:latin typeface="Century Gothic" panose="020B0502020202020204" pitchFamily="34" charset="0"/>
                <a:ea typeface="Questrial"/>
                <a:cs typeface="Questrial"/>
                <a:sym typeface="Questrial"/>
              </a:rPr>
              <a:t>and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resource </a:t>
            </a:r>
            <a:r>
              <a:rPr lang="en-US" sz="3600" dirty="0">
                <a:solidFill>
                  <a:schemeClr val="dk1"/>
                </a:solidFill>
                <a:latin typeface="Century Gothic" panose="020B0502020202020204" pitchFamily="34" charset="0"/>
                <a:ea typeface="Questrial"/>
                <a:cs typeface="Questrial"/>
                <a:sym typeface="Questrial"/>
              </a:rPr>
              <a:t>a</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llocation </a:t>
            </a:r>
            <a:r>
              <a:rPr lang="en-US" sz="3600" b="0" i="0" u="none" strike="noStrike" cap="none" baseline="0" dirty="0">
                <a:solidFill>
                  <a:schemeClr val="dk1"/>
                </a:solidFill>
                <a:latin typeface="Century Gothic" panose="020B0502020202020204" pitchFamily="34" charset="0"/>
                <a:ea typeface="Questrial"/>
                <a:cs typeface="Questrial"/>
                <a:sym typeface="Questrial"/>
              </a:rPr>
              <a:t>in the Kingdom of Thailand</a:t>
            </a:r>
          </a:p>
        </p:txBody>
      </p:sp>
      <p:sp>
        <p:nvSpPr>
          <p:cNvPr id="18" name="Shape 18"/>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ea typeface="Questrial"/>
                <a:cs typeface="Questrial"/>
                <a:sym typeface="Questrial"/>
              </a:rPr>
              <a:t>Thailand Disasters</a:t>
            </a:r>
          </a:p>
        </p:txBody>
      </p:sp>
      <p:sp>
        <p:nvSpPr>
          <p:cNvPr id="20" name="Shape 20"/>
          <p:cNvSpPr txBox="1"/>
          <p:nvPr/>
        </p:nvSpPr>
        <p:spPr>
          <a:xfrm>
            <a:off x="10363200" y="30402901"/>
            <a:ext cx="6830100" cy="4364294"/>
          </a:xfrm>
          <a:prstGeom prst="rect">
            <a:avLst/>
          </a:prstGeom>
          <a:noFill/>
          <a:ln>
            <a:noFill/>
          </a:ln>
        </p:spPr>
        <p:txBody>
          <a:bodyPr lIns="91425" tIns="4572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Royal </a:t>
            </a:r>
            <a:r>
              <a:rPr lang="en-US" sz="2700" b="0" i="0" u="none" strike="noStrike" cap="none" baseline="0" dirty="0">
                <a:solidFill>
                  <a:schemeClr val="dk1"/>
                </a:solidFill>
                <a:latin typeface="Garamond"/>
                <a:ea typeface="Garamond"/>
                <a:cs typeface="Garamond"/>
                <a:sym typeface="Garamond"/>
              </a:rPr>
              <a:t>Thai Embassy</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Asian Disaster Preparedness Center (ADPC)</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SERVIR Mekong</a:t>
            </a:r>
          </a:p>
          <a:p>
            <a:pPr marL="0" marR="0" lvl="0" indent="0" algn="l" rtl="0">
              <a:lnSpc>
                <a:spcPct val="90000"/>
              </a:lnSpc>
              <a:spcBef>
                <a:spcPts val="1800"/>
              </a:spcBef>
              <a:buClr>
                <a:schemeClr val="dk1"/>
              </a:buClr>
              <a:buFont typeface="Arial"/>
              <a:buNone/>
            </a:pPr>
            <a:endParaRPr sz="2700" b="0" i="0" u="none" strike="noStrike" cap="none" baseline="0" dirty="0">
              <a:solidFill>
                <a:schemeClr val="dk1"/>
              </a:solidFill>
              <a:latin typeface="Garamond"/>
              <a:ea typeface="Garamond"/>
              <a:cs typeface="Garamond"/>
              <a:sym typeface="Garamond"/>
            </a:endParaRPr>
          </a:p>
        </p:txBody>
      </p:sp>
      <p:sp>
        <p:nvSpPr>
          <p:cNvPr id="21" name="Shape 21"/>
          <p:cNvSpPr txBox="1"/>
          <p:nvPr/>
        </p:nvSpPr>
        <p:spPr>
          <a:xfrm>
            <a:off x="18288000" y="30392326"/>
            <a:ext cx="8610599" cy="4436132"/>
          </a:xfrm>
          <a:prstGeom prst="rect">
            <a:avLst/>
          </a:prstGeom>
          <a:noFill/>
          <a:ln>
            <a:noFill/>
          </a:ln>
        </p:spPr>
        <p:txBody>
          <a:bodyPr lIns="91425" tIns="45700" rIns="91425" bIns="45700" anchor="t" anchorCtr="0">
            <a:noAutofit/>
          </a:bodyPr>
          <a:lstStyle/>
          <a:p>
            <a:pPr lvl="0">
              <a:lnSpc>
                <a:spcPct val="90000"/>
              </a:lnSpc>
              <a:spcBef>
                <a:spcPts val="1800"/>
              </a:spcBef>
              <a:buClr>
                <a:schemeClr val="dk1"/>
              </a:buClr>
              <a:buSzPct val="25000"/>
            </a:pPr>
            <a:r>
              <a:rPr lang="en-US" sz="2700" dirty="0" smtClean="0">
                <a:solidFill>
                  <a:schemeClr val="dk1"/>
                </a:solidFill>
                <a:latin typeface="Garamond"/>
                <a:ea typeface="Garamond"/>
                <a:cs typeface="Garamond"/>
                <a:sym typeface="Garamond"/>
              </a:rPr>
              <a:t>Colin </a:t>
            </a:r>
            <a:r>
              <a:rPr lang="en-US" sz="2700" dirty="0">
                <a:solidFill>
                  <a:schemeClr val="dk1"/>
                </a:solidFill>
                <a:latin typeface="Garamond"/>
                <a:ea typeface="Garamond"/>
                <a:cs typeface="Garamond"/>
                <a:sym typeface="Garamond"/>
              </a:rPr>
              <a:t>Doyle (NASA GSFC - </a:t>
            </a:r>
            <a:r>
              <a:rPr lang="en-US" sz="2700" dirty="0" smtClean="0">
                <a:solidFill>
                  <a:schemeClr val="dk1"/>
                </a:solidFill>
                <a:latin typeface="Garamond"/>
                <a:ea typeface="Garamond"/>
                <a:cs typeface="Garamond"/>
                <a:sym typeface="Garamond"/>
              </a:rPr>
              <a:t>USRA)</a:t>
            </a:r>
          </a:p>
          <a:p>
            <a:pPr lvl="0">
              <a:lnSpc>
                <a:spcPct val="90000"/>
              </a:lnSpc>
              <a:spcBef>
                <a:spcPts val="1800"/>
              </a:spcBef>
              <a:buClr>
                <a:schemeClr val="dk1"/>
              </a:buClr>
              <a:buSzPct val="25000"/>
            </a:pPr>
            <a:r>
              <a:rPr lang="en-US" sz="2700" dirty="0" smtClean="0">
                <a:solidFill>
                  <a:schemeClr val="dk1"/>
                </a:solidFill>
                <a:latin typeface="Garamond"/>
                <a:ea typeface="Garamond"/>
                <a:cs typeface="Garamond"/>
                <a:sym typeface="Garamond"/>
              </a:rPr>
              <a:t>Dr</a:t>
            </a:r>
            <a:r>
              <a:rPr lang="en-US" sz="2700" dirty="0">
                <a:solidFill>
                  <a:schemeClr val="dk1"/>
                </a:solidFill>
                <a:latin typeface="Garamond"/>
                <a:ea typeface="Garamond"/>
                <a:cs typeface="Garamond"/>
                <a:sym typeface="Garamond"/>
              </a:rPr>
              <a:t>. John </a:t>
            </a:r>
            <a:r>
              <a:rPr lang="en-US" sz="2700" dirty="0" err="1">
                <a:solidFill>
                  <a:schemeClr val="dk1"/>
                </a:solidFill>
                <a:latin typeface="Garamond"/>
                <a:ea typeface="Garamond"/>
                <a:cs typeface="Garamond"/>
                <a:sym typeface="Garamond"/>
              </a:rPr>
              <a:t>Bolten</a:t>
            </a:r>
            <a:r>
              <a:rPr lang="en-US" sz="2700" dirty="0">
                <a:solidFill>
                  <a:schemeClr val="dk1"/>
                </a:solidFill>
                <a:latin typeface="Garamond"/>
                <a:ea typeface="Garamond"/>
                <a:cs typeface="Garamond"/>
                <a:sym typeface="Garamond"/>
              </a:rPr>
              <a:t> (DEVELOP National Science Advisor</a:t>
            </a:r>
            <a:r>
              <a:rPr lang="en-US" sz="2700" dirty="0" smtClean="0">
                <a:solidFill>
                  <a:schemeClr val="dk1"/>
                </a:solidFill>
                <a:latin typeface="Garamond"/>
                <a:ea typeface="Garamond"/>
                <a:cs typeface="Garamond"/>
                <a:sym typeface="Garamond"/>
              </a:rPr>
              <a:t>)</a:t>
            </a:r>
            <a:endParaRPr lang="en-US"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Dr</a:t>
            </a:r>
            <a:r>
              <a:rPr lang="en-US" sz="2700" b="0" i="0" u="none" strike="noStrike" cap="none" baseline="0" dirty="0">
                <a:solidFill>
                  <a:schemeClr val="dk1"/>
                </a:solidFill>
                <a:latin typeface="Garamond"/>
                <a:ea typeface="Garamond"/>
                <a:cs typeface="Garamond"/>
                <a:sym typeface="Garamond"/>
              </a:rPr>
              <a:t>. Kenton Ross (DEVELOP National Science Advisor)</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Dr. Dalia </a:t>
            </a:r>
            <a:r>
              <a:rPr lang="en-US" sz="2700" b="0" i="0" u="none" strike="noStrike" cap="none" baseline="0" dirty="0" err="1">
                <a:solidFill>
                  <a:schemeClr val="dk1"/>
                </a:solidFill>
                <a:latin typeface="Garamond"/>
                <a:ea typeface="Garamond"/>
                <a:cs typeface="Garamond"/>
                <a:sym typeface="Garamond"/>
              </a:rPr>
              <a:t>Kirschbaum</a:t>
            </a:r>
            <a:r>
              <a:rPr lang="en-US" sz="2700" b="0" i="0" u="none" strike="noStrike" cap="none" baseline="0" dirty="0">
                <a:solidFill>
                  <a:schemeClr val="dk1"/>
                </a:solidFill>
                <a:latin typeface="Garamond"/>
                <a:ea typeface="Garamond"/>
                <a:cs typeface="Garamond"/>
                <a:sym typeface="Garamond"/>
              </a:rPr>
              <a:t> (DEVELOP National Science Advisor)</a:t>
            </a:r>
          </a:p>
          <a:p>
            <a:pPr marL="0" marR="0" lvl="0" indent="0" algn="l" rtl="0">
              <a:lnSpc>
                <a:spcPct val="9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Lance </a:t>
            </a:r>
            <a:r>
              <a:rPr lang="en-US" sz="2700" b="0" i="0" u="none" strike="noStrike" cap="none" baseline="0" dirty="0">
                <a:solidFill>
                  <a:schemeClr val="dk1"/>
                </a:solidFill>
                <a:latin typeface="Garamond"/>
                <a:ea typeface="Garamond"/>
                <a:cs typeface="Garamond"/>
                <a:sym typeface="Garamond"/>
              </a:rPr>
              <a:t>Watkins </a:t>
            </a:r>
            <a:r>
              <a:rPr lang="en-US" sz="2700" b="0" i="0" u="none" strike="noStrike" cap="none" baseline="0" dirty="0" smtClean="0">
                <a:solidFill>
                  <a:schemeClr val="dk1"/>
                </a:solidFill>
                <a:latin typeface="Garamond"/>
                <a:ea typeface="Garamond"/>
                <a:cs typeface="Garamond"/>
                <a:sym typeface="Garamond"/>
              </a:rPr>
              <a:t>(</a:t>
            </a:r>
            <a:r>
              <a:rPr lang="en-US" sz="2700" b="0" i="0" u="none" strike="noStrike" cap="none" baseline="0" dirty="0" smtClean="0">
                <a:solidFill>
                  <a:schemeClr val="tx1"/>
                </a:solidFill>
                <a:latin typeface="Garamond"/>
                <a:ea typeface="Garamond"/>
                <a:cs typeface="Garamond"/>
                <a:sym typeface="Garamond"/>
              </a:rPr>
              <a:t>NASA</a:t>
            </a:r>
            <a:r>
              <a:rPr lang="en-US" sz="2700" b="0" i="0" u="none" strike="noStrike" cap="none" baseline="0" dirty="0" smtClean="0">
                <a:solidFill>
                  <a:schemeClr val="dk1"/>
                </a:solidFill>
                <a:latin typeface="Garamond"/>
                <a:ea typeface="Garamond"/>
                <a:cs typeface="Garamond"/>
                <a:sym typeface="Garamond"/>
              </a:rPr>
              <a:t> DEVELOP</a:t>
            </a:r>
            <a:r>
              <a:rPr lang="en-US" sz="2700" b="0" i="0" u="none" strike="noStrike" cap="none" baseline="0" dirty="0">
                <a:solidFill>
                  <a:schemeClr val="dk1"/>
                </a:solidFill>
                <a:latin typeface="Garamond"/>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Summer 2013 Great Plains Agriculture Team </a:t>
            </a:r>
            <a:r>
              <a:rPr lang="en-US" sz="2700" b="0" i="0" u="none" strike="noStrike" cap="none" baseline="0" dirty="0" smtClean="0">
                <a:solidFill>
                  <a:schemeClr val="dk1"/>
                </a:solidFill>
                <a:latin typeface="Garamond"/>
                <a:ea typeface="Garamond"/>
                <a:cs typeface="Garamond"/>
                <a:sym typeface="Garamond"/>
              </a:rPr>
              <a:t>(</a:t>
            </a:r>
            <a:r>
              <a:rPr lang="en-US" sz="2700" b="0" i="0" u="none" strike="noStrike" cap="none" baseline="0" dirty="0" smtClean="0">
                <a:solidFill>
                  <a:schemeClr val="tx1"/>
                </a:solidFill>
                <a:latin typeface="Garamond"/>
                <a:ea typeface="Garamond"/>
                <a:cs typeface="Garamond"/>
                <a:sym typeface="Garamond"/>
              </a:rPr>
              <a:t>NASA</a:t>
            </a:r>
            <a:r>
              <a:rPr lang="en-US" sz="2700" b="0" i="0" u="none" strike="noStrike" cap="none" dirty="0" smtClean="0">
                <a:solidFill>
                  <a:schemeClr val="tx1"/>
                </a:solidFill>
                <a:latin typeface="Garamond"/>
                <a:ea typeface="Garamond"/>
                <a:cs typeface="Garamond"/>
                <a:sym typeface="Garamond"/>
              </a:rPr>
              <a:t> </a:t>
            </a:r>
            <a:r>
              <a:rPr lang="en-US" sz="2700" b="0" i="0" u="none" strike="noStrike" cap="none" baseline="0" dirty="0" smtClean="0">
                <a:solidFill>
                  <a:schemeClr val="dk1"/>
                </a:solidFill>
                <a:latin typeface="Garamond"/>
                <a:ea typeface="Garamond"/>
                <a:cs typeface="Garamond"/>
                <a:sym typeface="Garamond"/>
              </a:rPr>
              <a:t>DEVELOP)</a:t>
            </a:r>
          </a:p>
          <a:p>
            <a:pPr>
              <a:lnSpc>
                <a:spcPct val="90000"/>
              </a:lnSpc>
              <a:spcBef>
                <a:spcPts val="1800"/>
              </a:spcBef>
              <a:buClr>
                <a:schemeClr val="dk1"/>
              </a:buClr>
              <a:buSzPct val="25000"/>
            </a:pPr>
            <a:r>
              <a:rPr lang="en-US" sz="2700" dirty="0">
                <a:solidFill>
                  <a:schemeClr val="dk1"/>
                </a:solidFill>
                <a:latin typeface="Garamond"/>
                <a:ea typeface="Garamond"/>
                <a:cs typeface="Garamond"/>
                <a:sym typeface="Garamond"/>
              </a:rPr>
              <a:t>Dr. Peter Cutter (ADPC</a:t>
            </a:r>
            <a:r>
              <a:rPr lang="en-US" sz="2700" dirty="0" smtClean="0">
                <a:solidFill>
                  <a:schemeClr val="dk1"/>
                </a:solidFill>
                <a:latin typeface="Garamond"/>
                <a:ea typeface="Garamond"/>
                <a:cs typeface="Garamond"/>
                <a:sym typeface="Garamond"/>
              </a:rPr>
              <a:t>)</a:t>
            </a:r>
            <a:endParaRPr lang="en-US" sz="2700" dirty="0">
              <a:solidFill>
                <a:schemeClr val="dk1"/>
              </a:solidFill>
              <a:latin typeface="Garamond"/>
              <a:ea typeface="Garamond"/>
              <a:cs typeface="Garamond"/>
              <a:sym typeface="Garamond"/>
            </a:endParaRPr>
          </a:p>
        </p:txBody>
      </p:sp>
      <p:sp>
        <p:nvSpPr>
          <p:cNvPr id="23" name="Shape 23"/>
          <p:cNvSpPr txBox="1"/>
          <p:nvPr/>
        </p:nvSpPr>
        <p:spPr>
          <a:xfrm>
            <a:off x="18391114" y="22528807"/>
            <a:ext cx="8229600" cy="6971281"/>
          </a:xfrm>
          <a:prstGeom prst="rect">
            <a:avLst/>
          </a:prstGeom>
          <a:noFill/>
          <a:ln>
            <a:noFill/>
          </a:ln>
        </p:spPr>
        <p:txBody>
          <a:bodyPr lIns="91425" tIns="45700" rIns="91425" bIns="45700" anchor="t" anchorCtr="0">
            <a:noAutofit/>
          </a:bodyPr>
          <a:lstStyle/>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A d</a:t>
            </a:r>
            <a:r>
              <a:rPr lang="en-US" sz="2700" b="0" i="0" u="none" strike="noStrike" cap="none" baseline="0" dirty="0" smtClean="0">
                <a:solidFill>
                  <a:schemeClr val="dk1"/>
                </a:solidFill>
                <a:latin typeface="Garamond"/>
                <a:ea typeface="Garamond"/>
                <a:cs typeface="Garamond"/>
                <a:sym typeface="Garamond"/>
              </a:rPr>
              <a:t>rought </a:t>
            </a:r>
            <a:r>
              <a:rPr lang="en-US" sz="2700" b="0" i="0" u="none" strike="noStrike" cap="none" baseline="0" dirty="0" smtClean="0">
                <a:solidFill>
                  <a:schemeClr val="dk1"/>
                </a:solidFill>
                <a:latin typeface="Garamond"/>
                <a:ea typeface="Garamond"/>
                <a:cs typeface="Garamond"/>
                <a:sym typeface="Garamond"/>
              </a:rPr>
              <a:t>monitoring system </a:t>
            </a:r>
            <a:r>
              <a:rPr lang="en-US" sz="2700" b="0" i="0" u="none" strike="noStrike" cap="none" baseline="0" dirty="0" smtClean="0">
                <a:solidFill>
                  <a:schemeClr val="dk1"/>
                </a:solidFill>
                <a:latin typeface="Garamond"/>
                <a:ea typeface="Garamond"/>
                <a:cs typeface="Garamond"/>
                <a:sym typeface="Garamond"/>
              </a:rPr>
              <a:t>was </a:t>
            </a:r>
            <a:r>
              <a:rPr lang="en-US" sz="2700" b="0" i="0" u="none" strike="noStrike" cap="none" baseline="0" dirty="0" smtClean="0">
                <a:solidFill>
                  <a:schemeClr val="dk1"/>
                </a:solidFill>
                <a:latin typeface="Garamond"/>
                <a:ea typeface="Garamond"/>
                <a:cs typeface="Garamond"/>
                <a:sym typeface="Garamond"/>
              </a:rPr>
              <a:t>developed based on meteorological, hydrological,</a:t>
            </a:r>
            <a:r>
              <a:rPr lang="en-US" sz="2700" b="0" i="0" u="none" strike="noStrike" cap="none" dirty="0" smtClean="0">
                <a:solidFill>
                  <a:schemeClr val="dk1"/>
                </a:solidFill>
                <a:latin typeface="Garamond"/>
                <a:ea typeface="Garamond"/>
                <a:cs typeface="Garamond"/>
                <a:sym typeface="Garamond"/>
              </a:rPr>
              <a:t> and agricultural</a:t>
            </a:r>
            <a:r>
              <a:rPr lang="en-US" sz="2700" b="0" i="0" u="none" strike="noStrike" cap="none" baseline="0" dirty="0" smtClean="0">
                <a:solidFill>
                  <a:schemeClr val="dk1"/>
                </a:solidFill>
                <a:latin typeface="Garamond"/>
                <a:ea typeface="Garamond"/>
                <a:cs typeface="Garamond"/>
                <a:sym typeface="Garamond"/>
              </a:rPr>
              <a:t> </a:t>
            </a:r>
            <a:r>
              <a:rPr lang="en-US" sz="2700" b="0" i="0" u="none" strike="noStrike" cap="none" baseline="0" dirty="0" smtClean="0">
                <a:solidFill>
                  <a:schemeClr val="dk1"/>
                </a:solidFill>
                <a:latin typeface="Garamond"/>
                <a:ea typeface="Garamond"/>
                <a:cs typeface="Garamond"/>
                <a:sym typeface="Garamond"/>
              </a:rPr>
              <a:t>drought</a:t>
            </a:r>
            <a:r>
              <a:rPr lang="en-US" sz="2700" b="0" i="0" u="none" strike="noStrike" cap="none" dirty="0" smtClean="0">
                <a:solidFill>
                  <a:schemeClr val="dk1"/>
                </a:solidFill>
                <a:latin typeface="Garamond"/>
                <a:ea typeface="Garamond"/>
                <a:cs typeface="Garamond"/>
                <a:sym typeface="Garamond"/>
              </a:rPr>
              <a:t> which improves upon the current system </a:t>
            </a:r>
            <a:r>
              <a:rPr lang="en-US" sz="2700" dirty="0">
                <a:solidFill>
                  <a:schemeClr val="dk1"/>
                </a:solidFill>
                <a:latin typeface="Garamond"/>
                <a:ea typeface="Garamond"/>
                <a:cs typeface="Garamond"/>
                <a:sym typeface="Garamond"/>
              </a:rPr>
              <a:t>in </a:t>
            </a:r>
            <a:r>
              <a:rPr lang="en-US" sz="2700" dirty="0" smtClean="0">
                <a:solidFill>
                  <a:schemeClr val="dk1"/>
                </a:solidFill>
                <a:latin typeface="Garamond"/>
                <a:ea typeface="Garamond"/>
                <a:cs typeface="Garamond"/>
                <a:sym typeface="Garamond"/>
              </a:rPr>
              <a:t>Thailand.</a:t>
            </a:r>
            <a:r>
              <a:rPr lang="en-US" sz="2700" b="0" i="0" u="none" strike="noStrike" cap="none" dirty="0" smtClean="0">
                <a:solidFill>
                  <a:schemeClr val="dk1"/>
                </a:solidFill>
                <a:latin typeface="Garamond"/>
                <a:ea typeface="Garamond"/>
                <a:cs typeface="Garamond"/>
                <a:sym typeface="Garamond"/>
              </a:rPr>
              <a:t> </a:t>
            </a:r>
            <a:endParaRPr lang="en-US" sz="2700" b="0" i="0" u="none" strike="noStrike" cap="none" dirty="0" smtClean="0">
              <a:solidFill>
                <a:schemeClr val="dk1"/>
              </a:solidFill>
              <a:latin typeface="Garamond"/>
              <a:ea typeface="Garamond"/>
              <a:cs typeface="Garamond"/>
              <a:sym typeface="Garamond"/>
            </a:endParaRPr>
          </a:p>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SPI is </a:t>
            </a:r>
            <a:r>
              <a:rPr lang="en-US" sz="2700" dirty="0">
                <a:solidFill>
                  <a:schemeClr val="dk1"/>
                </a:solidFill>
                <a:latin typeface="Garamond"/>
                <a:ea typeface="Garamond"/>
                <a:cs typeface="Garamond"/>
                <a:sym typeface="Garamond"/>
              </a:rPr>
              <a:t>an indicator of </a:t>
            </a:r>
            <a:r>
              <a:rPr lang="en-US" sz="2700" dirty="0" smtClean="0">
                <a:solidFill>
                  <a:schemeClr val="dk1"/>
                </a:solidFill>
                <a:latin typeface="Garamond"/>
                <a:ea typeface="Garamond"/>
                <a:cs typeface="Garamond"/>
                <a:sym typeface="Garamond"/>
              </a:rPr>
              <a:t>meteorological </a:t>
            </a:r>
            <a:r>
              <a:rPr lang="en-US" sz="2700" dirty="0" smtClean="0">
                <a:solidFill>
                  <a:schemeClr val="dk1"/>
                </a:solidFill>
                <a:latin typeface="Garamond"/>
                <a:ea typeface="Garamond"/>
                <a:cs typeface="Garamond"/>
                <a:sym typeface="Garamond"/>
              </a:rPr>
              <a:t>drought based on precipitation amounts </a:t>
            </a:r>
            <a:r>
              <a:rPr lang="en-US" sz="2700" dirty="0">
                <a:solidFill>
                  <a:schemeClr val="dk1"/>
                </a:solidFill>
                <a:latin typeface="Garamond"/>
                <a:ea typeface="Garamond"/>
                <a:cs typeface="Garamond"/>
                <a:sym typeface="Garamond"/>
              </a:rPr>
              <a:t>in the study </a:t>
            </a:r>
            <a:r>
              <a:rPr lang="en-US" sz="2700" dirty="0" smtClean="0">
                <a:solidFill>
                  <a:schemeClr val="dk1"/>
                </a:solidFill>
                <a:latin typeface="Garamond"/>
                <a:ea typeface="Garamond"/>
                <a:cs typeface="Garamond"/>
                <a:sym typeface="Garamond"/>
              </a:rPr>
              <a:t>area.</a:t>
            </a:r>
          </a:p>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SDI provided the effect of </a:t>
            </a:r>
            <a:r>
              <a:rPr lang="en-US" sz="2700" dirty="0" smtClean="0">
                <a:solidFill>
                  <a:schemeClr val="dk1"/>
                </a:solidFill>
                <a:latin typeface="Garamond"/>
                <a:ea typeface="Garamond"/>
                <a:cs typeface="Garamond"/>
                <a:sym typeface="Garamond"/>
              </a:rPr>
              <a:t>hydrological drought </a:t>
            </a:r>
            <a:r>
              <a:rPr lang="en-US" sz="2700" dirty="0">
                <a:solidFill>
                  <a:schemeClr val="dk1"/>
                </a:solidFill>
                <a:latin typeface="Garamond"/>
                <a:ea typeface="Garamond"/>
                <a:cs typeface="Garamond"/>
                <a:sym typeface="Garamond"/>
              </a:rPr>
              <a:t>based on the streamflow from streams and rivers in Thailand</a:t>
            </a:r>
            <a:r>
              <a:rPr lang="en-US" sz="2700" dirty="0" smtClean="0">
                <a:solidFill>
                  <a:schemeClr val="dk1"/>
                </a:solidFill>
                <a:latin typeface="Garamond"/>
                <a:ea typeface="Garamond"/>
                <a:cs typeface="Garamond"/>
                <a:sym typeface="Garamond"/>
              </a:rPr>
              <a:t>.</a:t>
            </a:r>
          </a:p>
          <a:p>
            <a:pPr marL="457200" lvl="0" indent="-457200" algn="ju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Agricultural drought was monitored by SDCI and </a:t>
            </a:r>
            <a:r>
              <a:rPr lang="en-US" sz="2700" dirty="0" smtClean="0">
                <a:solidFill>
                  <a:schemeClr val="dk1"/>
                </a:solidFill>
                <a:latin typeface="Garamond"/>
                <a:ea typeface="Garamond"/>
                <a:cs typeface="Garamond"/>
                <a:sym typeface="Garamond"/>
              </a:rPr>
              <a:t>SMI. </a:t>
            </a:r>
            <a:r>
              <a:rPr lang="en-US" sz="2700" dirty="0" smtClean="0">
                <a:solidFill>
                  <a:schemeClr val="dk1"/>
                </a:solidFill>
                <a:latin typeface="Garamond"/>
                <a:ea typeface="Garamond"/>
                <a:cs typeface="Garamond"/>
                <a:sym typeface="Garamond"/>
              </a:rPr>
              <a:t>SDCI incorporates </a:t>
            </a:r>
            <a:r>
              <a:rPr lang="en-US" sz="2700" dirty="0">
                <a:solidFill>
                  <a:schemeClr val="dk1"/>
                </a:solidFill>
                <a:latin typeface="Garamond"/>
                <a:ea typeface="Garamond"/>
                <a:cs typeface="Garamond"/>
                <a:sym typeface="Garamond"/>
              </a:rPr>
              <a:t>three factors: </a:t>
            </a:r>
            <a:r>
              <a:rPr lang="en-US" sz="2700" dirty="0" smtClean="0">
                <a:solidFill>
                  <a:schemeClr val="dk1"/>
                </a:solidFill>
                <a:latin typeface="Garamond"/>
                <a:ea typeface="Garamond"/>
                <a:cs typeface="Garamond"/>
                <a:sym typeface="Garamond"/>
              </a:rPr>
              <a:t>LST, NDVI, </a:t>
            </a:r>
            <a:r>
              <a:rPr lang="en-US" sz="2700" dirty="0">
                <a:solidFill>
                  <a:schemeClr val="dk1"/>
                </a:solidFill>
                <a:latin typeface="Garamond"/>
                <a:ea typeface="Garamond"/>
                <a:cs typeface="Garamond"/>
                <a:sym typeface="Garamond"/>
              </a:rPr>
              <a:t>and </a:t>
            </a:r>
            <a:r>
              <a:rPr lang="en-US" sz="2700" dirty="0" smtClean="0">
                <a:solidFill>
                  <a:schemeClr val="dk1"/>
                </a:solidFill>
                <a:latin typeface="Garamond"/>
                <a:ea typeface="Garamond"/>
                <a:cs typeface="Garamond"/>
                <a:sym typeface="Garamond"/>
              </a:rPr>
              <a:t>precipitation. SMI</a:t>
            </a:r>
            <a:r>
              <a:rPr lang="en-US" sz="2700" b="0" i="0" u="none" strike="noStrike" cap="none" baseline="0" dirty="0" smtClean="0">
                <a:solidFill>
                  <a:schemeClr val="dk1"/>
                </a:solidFill>
                <a:latin typeface="Garamond"/>
                <a:ea typeface="Garamond"/>
                <a:cs typeface="Garamond"/>
                <a:sym typeface="Garamond"/>
              </a:rPr>
              <a:t> </a:t>
            </a:r>
            <a:r>
              <a:rPr lang="en-US" sz="2700" b="0" i="0" u="none" strike="noStrike" cap="none" baseline="0" dirty="0" smtClean="0">
                <a:solidFill>
                  <a:schemeClr val="dk1"/>
                </a:solidFill>
                <a:latin typeface="Garamond"/>
                <a:ea typeface="Garamond"/>
                <a:cs typeface="Garamond"/>
                <a:sym typeface="Garamond"/>
              </a:rPr>
              <a:t>measures the water content in the soil.</a:t>
            </a:r>
          </a:p>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This drought </a:t>
            </a:r>
            <a:r>
              <a:rPr lang="en-US" sz="2700" dirty="0">
                <a:solidFill>
                  <a:schemeClr val="dk1"/>
                </a:solidFill>
                <a:latin typeface="Garamond"/>
                <a:ea typeface="Garamond"/>
                <a:cs typeface="Garamond"/>
                <a:sym typeface="Garamond"/>
              </a:rPr>
              <a:t>monitoring system </a:t>
            </a:r>
            <a:r>
              <a:rPr lang="en-US" sz="2700" dirty="0" smtClean="0">
                <a:solidFill>
                  <a:schemeClr val="dk1"/>
                </a:solidFill>
                <a:latin typeface="Garamond"/>
                <a:ea typeface="Garamond"/>
                <a:cs typeface="Garamond"/>
                <a:sym typeface="Garamond"/>
              </a:rPr>
              <a:t>allows end </a:t>
            </a:r>
            <a:r>
              <a:rPr lang="en-US" sz="2700" dirty="0">
                <a:solidFill>
                  <a:schemeClr val="dk1"/>
                </a:solidFill>
                <a:latin typeface="Garamond"/>
                <a:ea typeface="Garamond"/>
                <a:cs typeface="Garamond"/>
                <a:sym typeface="Garamond"/>
              </a:rPr>
              <a:t>users to access and characterize regional drought in </a:t>
            </a:r>
            <a:r>
              <a:rPr lang="en-US" sz="2700" dirty="0" smtClean="0">
                <a:solidFill>
                  <a:schemeClr val="dk1"/>
                </a:solidFill>
                <a:latin typeface="Garamond"/>
                <a:ea typeface="Garamond"/>
                <a:cs typeface="Garamond"/>
                <a:sym typeface="Garamond"/>
              </a:rPr>
              <a:t>Thailand. This leads to better </a:t>
            </a:r>
            <a:r>
              <a:rPr lang="en-US" sz="2700" dirty="0">
                <a:solidFill>
                  <a:schemeClr val="dk1"/>
                </a:solidFill>
                <a:latin typeface="Garamond"/>
                <a:ea typeface="Garamond"/>
                <a:cs typeface="Garamond"/>
                <a:sym typeface="Garamond"/>
              </a:rPr>
              <a:t>decision making processes </a:t>
            </a:r>
            <a:r>
              <a:rPr lang="en-US" sz="2700" dirty="0" smtClean="0">
                <a:solidFill>
                  <a:schemeClr val="dk1"/>
                </a:solidFill>
                <a:latin typeface="Garamond"/>
                <a:ea typeface="Garamond"/>
                <a:cs typeface="Garamond"/>
                <a:sym typeface="Garamond"/>
              </a:rPr>
              <a:t>that </a:t>
            </a:r>
            <a:r>
              <a:rPr lang="en-US" sz="2700" dirty="0" smtClean="0">
                <a:solidFill>
                  <a:schemeClr val="dk1"/>
                </a:solidFill>
                <a:latin typeface="Garamond"/>
                <a:ea typeface="Garamond"/>
                <a:cs typeface="Garamond"/>
                <a:sym typeface="Garamond"/>
              </a:rPr>
              <a:t>are necessary in </a:t>
            </a:r>
            <a:r>
              <a:rPr lang="en-US" sz="2700" dirty="0">
                <a:solidFill>
                  <a:schemeClr val="dk1"/>
                </a:solidFill>
                <a:latin typeface="Garamond"/>
                <a:ea typeface="Garamond"/>
                <a:cs typeface="Garamond"/>
                <a:sym typeface="Garamond"/>
              </a:rPr>
              <a:t>mitigating the impact of </a:t>
            </a:r>
            <a:r>
              <a:rPr lang="en-US" sz="2700" dirty="0" smtClean="0">
                <a:solidFill>
                  <a:schemeClr val="dk1"/>
                </a:solidFill>
                <a:latin typeface="Garamond"/>
                <a:ea typeface="Garamond"/>
                <a:cs typeface="Garamond"/>
                <a:sym typeface="Garamond"/>
              </a:rPr>
              <a:t>regional </a:t>
            </a:r>
            <a:r>
              <a:rPr lang="en-US" sz="2700" dirty="0" smtClean="0">
                <a:solidFill>
                  <a:schemeClr val="dk1"/>
                </a:solidFill>
                <a:latin typeface="Garamond"/>
                <a:ea typeface="Garamond"/>
                <a:cs typeface="Garamond"/>
                <a:sym typeface="Garamond"/>
              </a:rPr>
              <a:t>drought.</a:t>
            </a:r>
            <a:endParaRPr lang="en-US" sz="2700" b="0" i="0" u="none" strike="noStrike" cap="none" baseline="0" dirty="0">
              <a:solidFill>
                <a:schemeClr val="dk1"/>
              </a:solidFill>
              <a:latin typeface="Garamond"/>
              <a:ea typeface="Garamond"/>
              <a:cs typeface="Garamond"/>
              <a:sym typeface="Garamond"/>
            </a:endParaRPr>
          </a:p>
        </p:txBody>
      </p:sp>
      <p:sp>
        <p:nvSpPr>
          <p:cNvPr id="24" name="Shape 24"/>
          <p:cNvSpPr txBox="1"/>
          <p:nvPr/>
        </p:nvSpPr>
        <p:spPr>
          <a:xfrm>
            <a:off x="18288000" y="17465645"/>
            <a:ext cx="2552699" cy="56917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sp>
        <p:nvSpPr>
          <p:cNvPr id="25" name="Shape 25"/>
          <p:cNvSpPr txBox="1"/>
          <p:nvPr/>
        </p:nvSpPr>
        <p:spPr>
          <a:xfrm>
            <a:off x="825908" y="6125423"/>
            <a:ext cx="17128151" cy="4498154"/>
          </a:xfrm>
          <a:prstGeom prst="rect">
            <a:avLst/>
          </a:prstGeom>
          <a:noFill/>
          <a:ln>
            <a:noFill/>
          </a:ln>
        </p:spPr>
        <p:txBody>
          <a:bodyPr lIns="91425" tIns="45700" rIns="91425" bIns="45700" anchor="t" anchorCtr="0">
            <a:noAutofit/>
          </a:bodyPr>
          <a:lstStyle/>
          <a:p>
            <a:pPr algn="thaiDist"/>
            <a:r>
              <a:rPr lang="en-US" sz="2400" dirty="0">
                <a:solidFill>
                  <a:schemeClr val="tx1"/>
                </a:solidFill>
                <a:latin typeface="Garamond" panose="02020404030301010803" pitchFamily="18" charset="0"/>
              </a:rPr>
              <a:t>Drought is a natural disaster impacting agricultural production and economic livelihoods. The Kingdom of Thailand is impacted by drought due to the variability of monsoon rains as well as other unfavorable meteorological conditions. The drought of 2015 was the worst drought to impact Thailand in over 15 years. As one of the biggest exporters of rice in the world, drought has the ability to impact the economy of Thailand by reducing agricultural yield and shrinking Thailand’s gross domestic product. The available drought monitoring system in Thailand looked at only agricultural drought. This was insufficient for analyzing accurate risk management and decision-making. Using data from various Earth-observing satellites, including Terra and Aqua (MODIS), TRMM (MI), and GPM (MI), as well in situ data from streamflow stations, this study utilized </a:t>
            </a:r>
            <a:r>
              <a:rPr lang="en-US" sz="2400" dirty="0" smtClean="0">
                <a:solidFill>
                  <a:schemeClr val="tx1"/>
                </a:solidFill>
                <a:latin typeface="Garamond" panose="02020404030301010803" pitchFamily="18" charset="0"/>
              </a:rPr>
              <a:t>four indices </a:t>
            </a:r>
            <a:r>
              <a:rPr lang="en-US" sz="2400" dirty="0">
                <a:solidFill>
                  <a:schemeClr val="tx1"/>
                </a:solidFill>
                <a:latin typeface="Garamond" panose="02020404030301010803" pitchFamily="18" charset="0"/>
              </a:rPr>
              <a:t>to analyze and monitor the current state of meteorological, hydrological and agricultural drought across Thailand. The Standardized Precipitation Index was used in monitoring meteorological drought, the </a:t>
            </a:r>
            <a:r>
              <a:rPr lang="en-US" sz="2400" dirty="0" smtClean="0">
                <a:solidFill>
                  <a:schemeClr val="tx1"/>
                </a:solidFill>
                <a:latin typeface="Garamond" panose="02020404030301010803" pitchFamily="18" charset="0"/>
              </a:rPr>
              <a:t>Streamflow </a:t>
            </a:r>
            <a:r>
              <a:rPr lang="en-US" sz="2400" dirty="0">
                <a:solidFill>
                  <a:schemeClr val="tx1"/>
                </a:solidFill>
                <a:latin typeface="Garamond" panose="02020404030301010803" pitchFamily="18" charset="0"/>
              </a:rPr>
              <a:t>Drought Index was used in monitoring hydrological drought, and the Scaled Drought Condition Index </a:t>
            </a:r>
            <a:r>
              <a:rPr lang="en-US" sz="2400" dirty="0" smtClean="0">
                <a:solidFill>
                  <a:schemeClr val="tx1"/>
                </a:solidFill>
                <a:latin typeface="Garamond" panose="02020404030301010803" pitchFamily="18" charset="0"/>
              </a:rPr>
              <a:t>and Soil Moisture Index were </a:t>
            </a:r>
            <a:r>
              <a:rPr lang="en-US" sz="2400" dirty="0">
                <a:solidFill>
                  <a:schemeClr val="tx1"/>
                </a:solidFill>
                <a:latin typeface="Garamond" panose="02020404030301010803" pitchFamily="18" charset="0"/>
              </a:rPr>
              <a:t>used in monitoring agricultural drought. All indices were based on a monthly temporal </a:t>
            </a:r>
            <a:r>
              <a:rPr lang="en-US" sz="2400" dirty="0" smtClean="0">
                <a:solidFill>
                  <a:schemeClr val="tx1"/>
                </a:solidFill>
                <a:latin typeface="Garamond" panose="02020404030301010803" pitchFamily="18" charset="0"/>
              </a:rPr>
              <a:t>resolution. </a:t>
            </a:r>
            <a:r>
              <a:rPr lang="en-US" sz="2400" dirty="0">
                <a:solidFill>
                  <a:schemeClr val="tx1"/>
                </a:solidFill>
                <a:latin typeface="Garamond" panose="02020404030301010803" pitchFamily="18" charset="0"/>
              </a:rPr>
              <a:t>The study demonstrated how a combination of various indices can offer better understanding of drought conditions, with data derived from Earth-observing satellites offering the ability to monitor drought across the entire country and in near-real time.</a:t>
            </a:r>
          </a:p>
        </p:txBody>
      </p:sp>
      <p:sp>
        <p:nvSpPr>
          <p:cNvPr id="26" name="Shape 26"/>
          <p:cNvSpPr txBox="1"/>
          <p:nvPr/>
        </p:nvSpPr>
        <p:spPr>
          <a:xfrm>
            <a:off x="18288000" y="6129110"/>
            <a:ext cx="8229600" cy="3150218"/>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700" b="0" i="0" u="none" strike="noStrike" cap="none" baseline="0" dirty="0">
                <a:solidFill>
                  <a:schemeClr val="dk1"/>
                </a:solidFill>
                <a:latin typeface="Garamond"/>
                <a:ea typeface="Garamond"/>
                <a:cs typeface="Garamond"/>
                <a:sym typeface="Garamond"/>
              </a:rPr>
              <a:t>Use </a:t>
            </a:r>
            <a:r>
              <a:rPr lang="en-US" sz="2700" b="0" i="0" u="none" strike="noStrike" cap="none" baseline="0" dirty="0" smtClean="0">
                <a:solidFill>
                  <a:schemeClr val="dk1"/>
                </a:solidFill>
                <a:latin typeface="Garamond"/>
                <a:ea typeface="Garamond"/>
                <a:cs typeface="Garamond"/>
                <a:sym typeface="Garamond"/>
              </a:rPr>
              <a:t>four </a:t>
            </a:r>
            <a:r>
              <a:rPr lang="en-US" sz="2700" b="0" i="0" u="none" strike="noStrike" cap="none" baseline="0" dirty="0">
                <a:solidFill>
                  <a:schemeClr val="dk1"/>
                </a:solidFill>
                <a:latin typeface="Garamond"/>
                <a:ea typeface="Garamond"/>
                <a:cs typeface="Garamond"/>
                <a:sym typeface="Garamond"/>
              </a:rPr>
              <a:t>different drought indices to monitor meteorological, hydrological and agricultural drought in </a:t>
            </a:r>
            <a:r>
              <a:rPr lang="en-US" sz="2700" b="0" i="0" u="none" strike="noStrike" cap="none" baseline="0" dirty="0" smtClean="0">
                <a:solidFill>
                  <a:schemeClr val="dk1"/>
                </a:solidFill>
                <a:latin typeface="Garamond"/>
                <a:ea typeface="Garamond"/>
                <a:cs typeface="Garamond"/>
                <a:sym typeface="Garamond"/>
              </a:rPr>
              <a:t>Thailand</a:t>
            </a:r>
            <a:endParaRPr lang="en-US" sz="2700" b="0" i="0" u="none" strike="noStrike" cap="none" baseline="0" dirty="0">
              <a:solidFill>
                <a:schemeClr val="dk1"/>
              </a:solidFill>
              <a:latin typeface="Garamond"/>
              <a:ea typeface="Garamond"/>
              <a:cs typeface="Garamond"/>
              <a:sym typeface="Garamond"/>
            </a:endParaRP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baseline="0" dirty="0" smtClean="0">
                <a:solidFill>
                  <a:schemeClr val="dk1"/>
                </a:solidFill>
                <a:latin typeface="Garamond"/>
                <a:ea typeface="Garamond"/>
                <a:cs typeface="Garamond"/>
                <a:sym typeface="Garamond"/>
              </a:rPr>
              <a:t>Identify drought anomalies based on a climatological </a:t>
            </a:r>
            <a:r>
              <a:rPr lang="en-US" sz="2700" b="0" i="0" u="none" strike="noStrike" cap="none" baseline="0" dirty="0" smtClean="0">
                <a:solidFill>
                  <a:schemeClr val="dk1"/>
                </a:solidFill>
                <a:latin typeface="Garamond"/>
                <a:ea typeface="Garamond"/>
                <a:cs typeface="Garamond"/>
                <a:sym typeface="Garamond"/>
              </a:rPr>
              <a:t>baseline</a:t>
            </a:r>
          </a:p>
          <a:p>
            <a:pPr marL="457200" lvl="0" indent="-457200">
              <a:lnSpc>
                <a:spcPct val="90000"/>
              </a:lnSpc>
              <a:spcBef>
                <a:spcPts val="1800"/>
              </a:spcBef>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Create a near-real time drought monitoring tool </a:t>
            </a:r>
            <a:r>
              <a:rPr lang="en-US" sz="2700" dirty="0">
                <a:solidFill>
                  <a:schemeClr val="dk1"/>
                </a:solidFill>
                <a:latin typeface="Garamond"/>
                <a:ea typeface="Garamond"/>
                <a:cs typeface="Garamond"/>
                <a:sym typeface="Garamond"/>
              </a:rPr>
              <a:t>to assist in drought management and mitigation</a:t>
            </a:r>
            <a:endParaRPr lang="en-US" sz="2700" b="0" i="0" u="none" strike="noStrike" cap="none" baseline="0" dirty="0" smtClean="0">
              <a:solidFill>
                <a:schemeClr val="dk1"/>
              </a:solidFill>
              <a:latin typeface="Garamond"/>
              <a:ea typeface="Garamond"/>
              <a:cs typeface="Garamond"/>
              <a:sym typeface="Garamond"/>
            </a:endParaRPr>
          </a:p>
        </p:txBody>
      </p:sp>
      <p:sp>
        <p:nvSpPr>
          <p:cNvPr id="27" name="Shape 27"/>
          <p:cNvSpPr txBox="1"/>
          <p:nvPr/>
        </p:nvSpPr>
        <p:spPr>
          <a:xfrm>
            <a:off x="884903" y="545355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Abstract</a:t>
            </a:r>
          </a:p>
        </p:txBody>
      </p:sp>
      <p:sp>
        <p:nvSpPr>
          <p:cNvPr id="28" name="Shape 28"/>
          <p:cNvSpPr txBox="1"/>
          <p:nvPr/>
        </p:nvSpPr>
        <p:spPr>
          <a:xfrm>
            <a:off x="18288000" y="544783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Objectives</a:t>
            </a:r>
          </a:p>
        </p:txBody>
      </p:sp>
      <p:sp>
        <p:nvSpPr>
          <p:cNvPr id="30" name="Shape 30"/>
          <p:cNvSpPr txBox="1"/>
          <p:nvPr/>
        </p:nvSpPr>
        <p:spPr>
          <a:xfrm>
            <a:off x="18287998" y="9324774"/>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Study Area</a:t>
            </a:r>
          </a:p>
        </p:txBody>
      </p:sp>
      <p:sp>
        <p:nvSpPr>
          <p:cNvPr id="31" name="Shape 31"/>
          <p:cNvSpPr txBox="1"/>
          <p:nvPr/>
        </p:nvSpPr>
        <p:spPr>
          <a:xfrm>
            <a:off x="18287998" y="1771402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Earth Observations</a:t>
            </a:r>
          </a:p>
        </p:txBody>
      </p:sp>
      <p:sp>
        <p:nvSpPr>
          <p:cNvPr id="32" name="Shape 32"/>
          <p:cNvSpPr txBox="1"/>
          <p:nvPr/>
        </p:nvSpPr>
        <p:spPr>
          <a:xfrm>
            <a:off x="965534" y="21771971"/>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Results</a:t>
            </a:r>
          </a:p>
        </p:txBody>
      </p:sp>
      <p:sp>
        <p:nvSpPr>
          <p:cNvPr id="33" name="Shape 33"/>
          <p:cNvSpPr txBox="1"/>
          <p:nvPr/>
        </p:nvSpPr>
        <p:spPr>
          <a:xfrm>
            <a:off x="18287998" y="2179659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Conclusions</a:t>
            </a:r>
          </a:p>
        </p:txBody>
      </p:sp>
      <p:sp>
        <p:nvSpPr>
          <p:cNvPr id="34" name="Shape 34"/>
          <p:cNvSpPr txBox="1"/>
          <p:nvPr/>
        </p:nvSpPr>
        <p:spPr>
          <a:xfrm>
            <a:off x="18288000" y="296808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Acknowledgements</a:t>
            </a:r>
          </a:p>
        </p:txBody>
      </p:sp>
      <p:sp>
        <p:nvSpPr>
          <p:cNvPr id="35" name="Shape 35"/>
          <p:cNvSpPr txBox="1"/>
          <p:nvPr/>
        </p:nvSpPr>
        <p:spPr>
          <a:xfrm>
            <a:off x="10363200" y="29691450"/>
            <a:ext cx="68301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Project Partners</a:t>
            </a:r>
          </a:p>
        </p:txBody>
      </p:sp>
      <p:sp>
        <p:nvSpPr>
          <p:cNvPr id="36" name="Shape 36"/>
          <p:cNvSpPr txBox="1"/>
          <p:nvPr/>
        </p:nvSpPr>
        <p:spPr>
          <a:xfrm>
            <a:off x="914400" y="2969145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Team Members</a:t>
            </a:r>
          </a:p>
        </p:txBody>
      </p:sp>
      <p:sp>
        <p:nvSpPr>
          <p:cNvPr id="37" name="Shape 37"/>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b="0" i="0" u="none" strike="noStrike" cap="none" baseline="0" dirty="0" smtClean="0">
                <a:solidFill>
                  <a:schemeClr val="dk1"/>
                </a:solidFill>
                <a:latin typeface="Garamond"/>
                <a:ea typeface="Garamond"/>
                <a:cs typeface="Garamond"/>
                <a:sym typeface="Garamond"/>
              </a:rPr>
              <a:t>Sean </a:t>
            </a:r>
            <a:r>
              <a:rPr lang="en-US" sz="3200" b="0" i="0" u="none" strike="noStrike" cap="none" baseline="0" dirty="0">
                <a:solidFill>
                  <a:schemeClr val="dk1"/>
                </a:solidFill>
                <a:latin typeface="Garamond"/>
                <a:ea typeface="Garamond"/>
                <a:cs typeface="Garamond"/>
                <a:sym typeface="Garamond"/>
              </a:rPr>
              <a:t>McCartney (Project </a:t>
            </a:r>
            <a:r>
              <a:rPr lang="en-US" sz="3200" b="0" i="0" u="none" strike="noStrike" cap="none" baseline="0" dirty="0" smtClean="0">
                <a:solidFill>
                  <a:schemeClr val="dk1"/>
                </a:solidFill>
                <a:latin typeface="Garamond"/>
                <a:ea typeface="Garamond"/>
                <a:cs typeface="Garamond"/>
                <a:sym typeface="Garamond"/>
              </a:rPr>
              <a:t>Lead), </a:t>
            </a:r>
            <a:r>
              <a:rPr lang="en-US" sz="3200" b="0" i="0" u="none" strike="noStrike" cap="none" baseline="0" dirty="0">
                <a:solidFill>
                  <a:schemeClr val="dk1"/>
                </a:solidFill>
                <a:latin typeface="Garamond"/>
                <a:ea typeface="Garamond"/>
                <a:cs typeface="Garamond"/>
                <a:sym typeface="Garamond"/>
              </a:rPr>
              <a:t>Nobphadon </a:t>
            </a:r>
            <a:r>
              <a:rPr lang="en-US" sz="3200" b="0" i="0" u="none" strike="noStrike" cap="none" baseline="0" dirty="0" smtClean="0">
                <a:solidFill>
                  <a:schemeClr val="dk1"/>
                </a:solidFill>
                <a:latin typeface="Garamond"/>
                <a:ea typeface="Garamond"/>
                <a:cs typeface="Garamond"/>
                <a:sym typeface="Garamond"/>
              </a:rPr>
              <a:t>Suksangpanya, </a:t>
            </a:r>
            <a:r>
              <a:rPr lang="en-US" sz="3200" b="0" i="0" u="none" strike="noStrike" cap="none" baseline="0" dirty="0" err="1">
                <a:solidFill>
                  <a:schemeClr val="dk1"/>
                </a:solidFill>
                <a:latin typeface="Garamond"/>
                <a:ea typeface="Garamond"/>
                <a:cs typeface="Garamond"/>
                <a:sym typeface="Garamond"/>
              </a:rPr>
              <a:t>Chisaphat</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Supunyachotsakul</a:t>
            </a:r>
            <a:r>
              <a:rPr lang="en-US" sz="3200" b="0" i="0" u="none" strike="noStrike" cap="none" baseline="0" dirty="0" smtClean="0">
                <a:solidFill>
                  <a:schemeClr val="dk1"/>
                </a:solidFill>
                <a:latin typeface="Garamond"/>
                <a:ea typeface="Garamond"/>
                <a:cs typeface="Garamond"/>
                <a:sym typeface="Garamond"/>
              </a:rPr>
              <a:t>, </a:t>
            </a:r>
            <a:r>
              <a:rPr lang="en-US" sz="3200" b="0" i="0" u="none" strike="noStrike" cap="none" baseline="0" dirty="0" err="1">
                <a:solidFill>
                  <a:schemeClr val="dk1"/>
                </a:solidFill>
                <a:latin typeface="Garamond"/>
                <a:ea typeface="Garamond"/>
                <a:cs typeface="Garamond"/>
                <a:sym typeface="Garamond"/>
              </a:rPr>
              <a:t>Srisunee</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Wuthiwongyothin</a:t>
            </a:r>
            <a:r>
              <a:rPr lang="en-US" sz="3200" b="0" i="0" u="none" strike="noStrike" cap="none" baseline="0" dirty="0" smtClean="0">
                <a:solidFill>
                  <a:schemeClr val="dk1"/>
                </a:solidFill>
                <a:latin typeface="Garamond"/>
                <a:ea typeface="Garamond"/>
                <a:cs typeface="Garamond"/>
                <a:sym typeface="Garamond"/>
              </a:rPr>
              <a:t>, </a:t>
            </a:r>
            <a:r>
              <a:rPr lang="en-US" sz="3200" b="0" i="0" u="none" strike="noStrike" cap="none" baseline="0" dirty="0" err="1">
                <a:solidFill>
                  <a:schemeClr val="dk1"/>
                </a:solidFill>
                <a:latin typeface="Garamond"/>
                <a:ea typeface="Garamond"/>
                <a:cs typeface="Garamond"/>
                <a:sym typeface="Garamond"/>
              </a:rPr>
              <a:t>Sahakait</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Benyasut</a:t>
            </a:r>
            <a:r>
              <a:rPr lang="en-US" sz="3200" b="0" i="0" u="none" strike="noStrike" cap="none" baseline="0" dirty="0" smtClean="0">
                <a:solidFill>
                  <a:schemeClr val="dk1"/>
                </a:solidFill>
                <a:latin typeface="Garamond"/>
                <a:ea typeface="Garamond"/>
                <a:cs typeface="Garamond"/>
                <a:sym typeface="Garamond"/>
              </a:rPr>
              <a:t>, </a:t>
            </a:r>
            <a:r>
              <a:rPr lang="en-US" sz="3200" b="0" i="0" u="none" strike="noStrike" cap="none" baseline="0" dirty="0" err="1">
                <a:solidFill>
                  <a:schemeClr val="dk1"/>
                </a:solidFill>
                <a:latin typeface="Garamond"/>
                <a:ea typeface="Garamond"/>
                <a:cs typeface="Garamond"/>
                <a:sym typeface="Garamond"/>
              </a:rPr>
              <a:t>Thanapat</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Vichienlux</a:t>
            </a:r>
            <a:endParaRPr lang="en-US" sz="3200" b="0" i="0" u="none" strike="noStrike" cap="none" baseline="0" dirty="0" smtClean="0">
              <a:solidFill>
                <a:schemeClr val="dk1"/>
              </a:solidFill>
              <a:latin typeface="Garamond"/>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b="0" i="0" u="none" strike="noStrike" cap="none" baseline="0" dirty="0" smtClean="0">
                <a:solidFill>
                  <a:schemeClr val="dk1"/>
                </a:solidFill>
                <a:latin typeface="Garamond"/>
                <a:ea typeface="Garamond"/>
                <a:cs typeface="Garamond"/>
                <a:sym typeface="Garamond"/>
              </a:rPr>
              <a:t>NASA DEVELOP </a:t>
            </a:r>
            <a:r>
              <a:rPr lang="en-US" sz="2400" b="0" i="0" u="none" strike="noStrike" cap="none" baseline="0" dirty="0" smtClean="0">
                <a:solidFill>
                  <a:schemeClr val="tx1"/>
                </a:solidFill>
                <a:latin typeface="Garamond"/>
                <a:ea typeface="Garamond"/>
                <a:cs typeface="Garamond"/>
                <a:sym typeface="Garamond"/>
              </a:rPr>
              <a:t>National Progra</a:t>
            </a:r>
            <a:r>
              <a:rPr lang="en-US" sz="2400" dirty="0" smtClean="0">
                <a:solidFill>
                  <a:schemeClr val="tx1"/>
                </a:solidFill>
                <a:latin typeface="Garamond"/>
                <a:ea typeface="Garamond"/>
                <a:cs typeface="Garamond"/>
                <a:sym typeface="Garamond"/>
              </a:rPr>
              <a:t>m at NASA Goddard Space Flight Center and Wise County and City of Norton Clerk of Court’s Office</a:t>
            </a:r>
            <a:endParaRPr lang="en-US" sz="2400" b="0" i="0" u="none" strike="noStrike" cap="none" baseline="0" dirty="0">
              <a:solidFill>
                <a:schemeClr val="tx1"/>
              </a:solidFill>
              <a:latin typeface="Garamond"/>
              <a:ea typeface="Garamond"/>
              <a:cs typeface="Garamond"/>
              <a:sym typeface="Garamond"/>
            </a:endParaRPr>
          </a:p>
        </p:txBody>
      </p:sp>
      <p:pic>
        <p:nvPicPr>
          <p:cNvPr id="38" name="Shape 38"/>
          <p:cNvPicPr preferRelativeResize="0">
            <a:picLocks noChangeAspect="1"/>
          </p:cNvPicPr>
          <p:nvPr/>
        </p:nvPicPr>
        <p:blipFill rotWithShape="1">
          <a:blip r:embed="rId4">
            <a:alphaModFix/>
          </a:blip>
          <a:srcRect t="11721" b="10397"/>
          <a:stretch/>
        </p:blipFill>
        <p:spPr>
          <a:xfrm>
            <a:off x="1009875" y="30427268"/>
            <a:ext cx="3338473" cy="3653931"/>
          </a:xfrm>
          <a:prstGeom prst="rect">
            <a:avLst/>
          </a:prstGeom>
          <a:noFill/>
          <a:ln w="38100">
            <a:solidFill>
              <a:schemeClr val="accent1"/>
            </a:solidFill>
          </a:ln>
        </p:spPr>
      </p:pic>
      <p:sp>
        <p:nvSpPr>
          <p:cNvPr id="39" name="Shape 39"/>
          <p:cNvSpPr txBox="1"/>
          <p:nvPr/>
        </p:nvSpPr>
        <p:spPr>
          <a:xfrm>
            <a:off x="4568725" y="34076462"/>
            <a:ext cx="4805526" cy="738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Garamond"/>
                <a:ea typeface="Garamond"/>
                <a:cs typeface="Garamond"/>
                <a:sym typeface="Garamond"/>
              </a:rPr>
              <a:t>Back L to R: Sean McCartney, </a:t>
            </a:r>
            <a:r>
              <a:rPr lang="en-US" sz="1600" b="0" i="0" u="none" strike="noStrike" cap="none" baseline="0" dirty="0" smtClean="0">
                <a:solidFill>
                  <a:schemeClr val="dk1"/>
                </a:solidFill>
                <a:latin typeface="Garamond"/>
                <a:ea typeface="Garamond"/>
                <a:cs typeface="Garamond"/>
                <a:sym typeface="Garamond"/>
              </a:rPr>
              <a:t>Nobphadon </a:t>
            </a:r>
            <a:r>
              <a:rPr lang="en-US" sz="1600" b="0" i="0" u="none" strike="noStrike" cap="none" baseline="0" dirty="0" err="1" smtClean="0">
                <a:solidFill>
                  <a:schemeClr val="dk1"/>
                </a:solidFill>
                <a:latin typeface="Garamond"/>
                <a:ea typeface="Garamond"/>
                <a:cs typeface="Garamond"/>
                <a:sym typeface="Garamond"/>
              </a:rPr>
              <a:t>Suksangpanya</a:t>
            </a:r>
            <a:endParaRPr lang="en-US" sz="1600" b="0" i="0" u="none" strike="noStrike" cap="none" baseline="0" dirty="0">
              <a:solidFill>
                <a:schemeClr val="dk1"/>
              </a:solidFill>
              <a:latin typeface="Garamond"/>
              <a:ea typeface="Garamond"/>
              <a:cs typeface="Garamond"/>
              <a:sym typeface="Garamond"/>
            </a:endParaRPr>
          </a:p>
          <a:p>
            <a:pPr marL="1092200" marR="0" lvl="0" indent="-1092200" algn="l" rtl="0">
              <a:spcBef>
                <a:spcPts val="0"/>
              </a:spcBef>
              <a:buSzPct val="25000"/>
              <a:buNone/>
            </a:pPr>
            <a:r>
              <a:rPr lang="en-US" sz="1600" b="0" i="0" u="none" strike="noStrike" cap="none" baseline="0" dirty="0">
                <a:solidFill>
                  <a:schemeClr val="dk1"/>
                </a:solidFill>
                <a:latin typeface="Garamond"/>
                <a:ea typeface="Garamond"/>
                <a:cs typeface="Garamond"/>
                <a:sym typeface="Garamond"/>
              </a:rPr>
              <a:t>Front L to R: </a:t>
            </a:r>
            <a:r>
              <a:rPr lang="en-US" sz="1600" b="0" i="0" u="none" strike="noStrike" cap="none" baseline="0" dirty="0" err="1">
                <a:solidFill>
                  <a:schemeClr val="dk1"/>
                </a:solidFill>
                <a:latin typeface="Garamond"/>
                <a:ea typeface="Garamond"/>
                <a:cs typeface="Garamond"/>
                <a:sym typeface="Garamond"/>
              </a:rPr>
              <a:t>Chisaphat</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smtClean="0">
                <a:solidFill>
                  <a:schemeClr val="dk1"/>
                </a:solidFill>
                <a:latin typeface="Garamond"/>
                <a:ea typeface="Garamond"/>
                <a:cs typeface="Garamond"/>
                <a:sym typeface="Garamond"/>
              </a:rPr>
              <a:t>Supunyachotsakul</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smtClean="0">
                <a:solidFill>
                  <a:schemeClr val="dk1"/>
                </a:solidFill>
                <a:latin typeface="Garamond"/>
                <a:ea typeface="Garamond"/>
                <a:cs typeface="Garamond"/>
                <a:sym typeface="Garamond"/>
              </a:rPr>
              <a:t/>
            </a:r>
            <a:br>
              <a:rPr lang="en-US" sz="1600" b="0" i="0" u="none" strike="noStrike" cap="none" baseline="0" dirty="0" smtClean="0">
                <a:solidFill>
                  <a:schemeClr val="dk1"/>
                </a:solidFill>
                <a:latin typeface="Garamond"/>
                <a:ea typeface="Garamond"/>
                <a:cs typeface="Garamond"/>
                <a:sym typeface="Garamond"/>
              </a:rPr>
            </a:br>
            <a:r>
              <a:rPr lang="en-US" sz="1600" b="0" i="0" u="none" strike="noStrike" cap="none" baseline="0" dirty="0" err="1" smtClean="0">
                <a:solidFill>
                  <a:schemeClr val="dk1"/>
                </a:solidFill>
                <a:latin typeface="Garamond"/>
                <a:ea typeface="Garamond"/>
                <a:cs typeface="Garamond"/>
                <a:sym typeface="Garamond"/>
              </a:rPr>
              <a:t>Srisunee</a:t>
            </a:r>
            <a:r>
              <a:rPr lang="en-US" sz="1600" b="0" i="0" u="none" strike="noStrike" cap="none" baseline="0" dirty="0" smtClean="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Wuthiwongyothin</a:t>
            </a:r>
            <a:r>
              <a:rPr lang="en-US" sz="1600" b="0" i="0" u="none" strike="noStrike" cap="none" baseline="0" dirty="0">
                <a:solidFill>
                  <a:schemeClr val="dk1"/>
                </a:solidFill>
                <a:latin typeface="Garamond"/>
                <a:ea typeface="Garamond"/>
                <a:cs typeface="Garamond"/>
                <a:sym typeface="Garamond"/>
              </a:rPr>
              <a:t> (Goddard node)   </a:t>
            </a:r>
          </a:p>
        </p:txBody>
      </p:sp>
      <p:sp>
        <p:nvSpPr>
          <p:cNvPr id="40" name="Shape 40"/>
          <p:cNvSpPr txBox="1"/>
          <p:nvPr/>
        </p:nvSpPr>
        <p:spPr>
          <a:xfrm>
            <a:off x="682032" y="34067756"/>
            <a:ext cx="4219474" cy="6462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Garamond"/>
                <a:ea typeface="Garamond"/>
                <a:cs typeface="Garamond"/>
                <a:sym typeface="Garamond"/>
              </a:rPr>
              <a:t>L to R: </a:t>
            </a:r>
            <a:r>
              <a:rPr lang="en-US" sz="1600" b="0" i="0" u="none" strike="noStrike" cap="none" baseline="0" dirty="0" err="1">
                <a:solidFill>
                  <a:schemeClr val="dk1"/>
                </a:solidFill>
                <a:latin typeface="Garamond"/>
                <a:ea typeface="Garamond"/>
                <a:cs typeface="Garamond"/>
                <a:sym typeface="Garamond"/>
              </a:rPr>
              <a:t>Thanapat</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Vichienlux</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Sahakait</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Benyasut</a:t>
            </a:r>
            <a:endParaRPr lang="en-US" sz="1600" b="0" i="0" u="none" strike="noStrike" cap="none" baseline="0" dirty="0">
              <a:solidFill>
                <a:schemeClr val="dk1"/>
              </a:solidFill>
              <a:latin typeface="Garamond"/>
              <a:ea typeface="Garamond"/>
              <a:cs typeface="Garamond"/>
              <a:sym typeface="Garamond"/>
            </a:endParaRPr>
          </a:p>
          <a:p>
            <a:pPr marL="571500" marR="0" lvl="0" algn="l" rtl="0">
              <a:spcBef>
                <a:spcPts val="0"/>
              </a:spcBef>
              <a:buSzPct val="25000"/>
              <a:buNone/>
            </a:pPr>
            <a:r>
              <a:rPr lang="en-US" sz="1600" dirty="0">
                <a:solidFill>
                  <a:schemeClr val="dk1"/>
                </a:solidFill>
                <a:latin typeface="Garamond"/>
                <a:ea typeface="Garamond"/>
                <a:cs typeface="Garamond"/>
                <a:sym typeface="Garamond"/>
              </a:rPr>
              <a:t>(Wise node)</a:t>
            </a:r>
            <a:r>
              <a:rPr lang="en-US" sz="1600" b="0" i="0" u="none" strike="noStrike" cap="none" baseline="0" dirty="0">
                <a:solidFill>
                  <a:schemeClr val="dk1"/>
                </a:solidFill>
                <a:latin typeface="Garamond"/>
                <a:ea typeface="Garamond"/>
                <a:cs typeface="Garamond"/>
                <a:sym typeface="Garamond"/>
              </a:rPr>
              <a:t>  </a:t>
            </a:r>
          </a:p>
        </p:txBody>
      </p:sp>
      <p:pic>
        <p:nvPicPr>
          <p:cNvPr id="41" name="Shape 41"/>
          <p:cNvPicPr preferRelativeResize="0">
            <a:picLocks noChangeAspect="1"/>
          </p:cNvPicPr>
          <p:nvPr/>
        </p:nvPicPr>
        <p:blipFill rotWithShape="1">
          <a:blip r:embed="rId5">
            <a:alphaModFix/>
          </a:blip>
          <a:srcRect t="1279" b="40285"/>
          <a:stretch/>
        </p:blipFill>
        <p:spPr>
          <a:xfrm>
            <a:off x="4924525" y="30427268"/>
            <a:ext cx="3800375" cy="3653931"/>
          </a:xfrm>
          <a:prstGeom prst="rect">
            <a:avLst/>
          </a:prstGeom>
          <a:noFill/>
          <a:ln w="38100">
            <a:solidFill>
              <a:schemeClr val="accent1"/>
            </a:solidFill>
          </a:ln>
        </p:spPr>
      </p:pic>
      <p:pic>
        <p:nvPicPr>
          <p:cNvPr id="43" name="Shape 43"/>
          <p:cNvPicPr preferRelativeResize="0">
            <a:picLocks noChangeAspect="1"/>
          </p:cNvPicPr>
          <p:nvPr/>
        </p:nvPicPr>
        <p:blipFill rotWithShape="1">
          <a:blip r:embed="rId6">
            <a:alphaModFix/>
          </a:blip>
          <a:srcRect/>
          <a:stretch/>
        </p:blipFill>
        <p:spPr>
          <a:xfrm>
            <a:off x="18391114" y="18363163"/>
            <a:ext cx="2243098" cy="1912522"/>
          </a:xfrm>
          <a:prstGeom prst="rect">
            <a:avLst/>
          </a:prstGeom>
          <a:noFill/>
          <a:ln>
            <a:noFill/>
          </a:ln>
        </p:spPr>
      </p:pic>
      <p:sp>
        <p:nvSpPr>
          <p:cNvPr id="44" name="Shape 44"/>
          <p:cNvSpPr txBox="1"/>
          <p:nvPr/>
        </p:nvSpPr>
        <p:spPr>
          <a:xfrm>
            <a:off x="19267906" y="18493024"/>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46" name="Shape 46"/>
          <p:cNvSpPr txBox="1"/>
          <p:nvPr/>
        </p:nvSpPr>
        <p:spPr>
          <a:xfrm>
            <a:off x="19137643" y="20340987"/>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GPM</a:t>
            </a:r>
          </a:p>
        </p:txBody>
      </p:sp>
      <p:pic>
        <p:nvPicPr>
          <p:cNvPr id="47" name="Shape 47"/>
          <p:cNvPicPr preferRelativeResize="0">
            <a:picLocks noChangeAspect="1"/>
          </p:cNvPicPr>
          <p:nvPr/>
        </p:nvPicPr>
        <p:blipFill rotWithShape="1">
          <a:blip r:embed="rId7">
            <a:alphaModFix/>
          </a:blip>
          <a:srcRect/>
          <a:stretch/>
        </p:blipFill>
        <p:spPr>
          <a:xfrm>
            <a:off x="23961181" y="18079932"/>
            <a:ext cx="2144582" cy="1614346"/>
          </a:xfrm>
          <a:prstGeom prst="rect">
            <a:avLst/>
          </a:prstGeom>
          <a:noFill/>
          <a:ln>
            <a:noFill/>
          </a:ln>
        </p:spPr>
      </p:pic>
      <p:pic>
        <p:nvPicPr>
          <p:cNvPr id="48" name="Shape 48"/>
          <p:cNvPicPr preferRelativeResize="0">
            <a:picLocks noChangeAspect="1"/>
          </p:cNvPicPr>
          <p:nvPr/>
        </p:nvPicPr>
        <p:blipFill rotWithShape="1">
          <a:blip r:embed="rId8">
            <a:alphaModFix/>
          </a:blip>
          <a:srcRect/>
          <a:stretch/>
        </p:blipFill>
        <p:spPr>
          <a:xfrm>
            <a:off x="20961308" y="18413667"/>
            <a:ext cx="2852145" cy="1494377"/>
          </a:xfrm>
          <a:prstGeom prst="rect">
            <a:avLst/>
          </a:prstGeom>
          <a:noFill/>
          <a:ln>
            <a:noFill/>
          </a:ln>
        </p:spPr>
      </p:pic>
      <p:sp>
        <p:nvSpPr>
          <p:cNvPr id="49" name="Shape 49"/>
          <p:cNvSpPr txBox="1"/>
          <p:nvPr/>
        </p:nvSpPr>
        <p:spPr>
          <a:xfrm>
            <a:off x="22114886" y="19426398"/>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A</a:t>
            </a:r>
            <a:r>
              <a:rPr lang="en-US" sz="2700" dirty="0" smtClean="0">
                <a:solidFill>
                  <a:schemeClr val="tx1"/>
                </a:solidFill>
                <a:latin typeface="Garamond"/>
                <a:ea typeface="Garamond"/>
                <a:cs typeface="Garamond"/>
                <a:sym typeface="Garamond"/>
              </a:rPr>
              <a:t>qua</a:t>
            </a:r>
            <a:endParaRPr lang="en-US" sz="2700" b="0" i="0" u="none" strike="noStrike" cap="none" baseline="0" dirty="0">
              <a:solidFill>
                <a:schemeClr val="tx1"/>
              </a:solidFill>
              <a:latin typeface="Garamond"/>
              <a:ea typeface="Garamond"/>
              <a:cs typeface="Garamond"/>
              <a:sym typeface="Garamond"/>
            </a:endParaRPr>
          </a:p>
        </p:txBody>
      </p:sp>
      <p:sp>
        <p:nvSpPr>
          <p:cNvPr id="50" name="Shape 50"/>
          <p:cNvSpPr txBox="1"/>
          <p:nvPr/>
        </p:nvSpPr>
        <p:spPr>
          <a:xfrm>
            <a:off x="25174696" y="19652631"/>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Terra</a:t>
            </a:r>
            <a:endParaRPr lang="en-US" sz="2700" b="0" i="0" u="none" strike="noStrike" cap="none" baseline="0" dirty="0">
              <a:solidFill>
                <a:schemeClr val="tx1"/>
              </a:solidFill>
              <a:latin typeface="Garamond"/>
              <a:ea typeface="Garamond"/>
              <a:cs typeface="Garamond"/>
              <a:sym typeface="Garamond"/>
            </a:endParaRPr>
          </a:p>
        </p:txBody>
      </p:sp>
      <p:sp>
        <p:nvSpPr>
          <p:cNvPr id="51" name="Shape 51"/>
          <p:cNvSpPr txBox="1"/>
          <p:nvPr/>
        </p:nvSpPr>
        <p:spPr>
          <a:xfrm>
            <a:off x="23985869" y="20435487"/>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SMOS</a:t>
            </a:r>
          </a:p>
        </p:txBody>
      </p:sp>
      <p:sp>
        <p:nvSpPr>
          <p:cNvPr id="52" name="Shape 52"/>
          <p:cNvSpPr txBox="1"/>
          <p:nvPr/>
        </p:nvSpPr>
        <p:spPr>
          <a:xfrm>
            <a:off x="14780250" y="13249350"/>
            <a:ext cx="3957300" cy="9314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pic>
        <p:nvPicPr>
          <p:cNvPr id="79" name="Shape 79"/>
          <p:cNvPicPr preferRelativeResize="0">
            <a:picLocks noChangeAspect="1"/>
          </p:cNvPicPr>
          <p:nvPr/>
        </p:nvPicPr>
        <p:blipFill rotWithShape="1">
          <a:blip r:embed="rId9">
            <a:alphaModFix/>
          </a:blip>
          <a:srcRect/>
          <a:stretch/>
        </p:blipFill>
        <p:spPr>
          <a:xfrm>
            <a:off x="18699914" y="20003665"/>
            <a:ext cx="2994884" cy="1499193"/>
          </a:xfrm>
          <a:prstGeom prst="rect">
            <a:avLst/>
          </a:prstGeom>
          <a:noFill/>
          <a:ln>
            <a:noFill/>
          </a:ln>
        </p:spPr>
      </p:pic>
      <p:sp>
        <p:nvSpPr>
          <p:cNvPr id="29" name="Shape 29"/>
          <p:cNvSpPr txBox="1"/>
          <p:nvPr/>
        </p:nvSpPr>
        <p:spPr>
          <a:xfrm>
            <a:off x="914400" y="10812356"/>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Methodology </a:t>
            </a:r>
          </a:p>
        </p:txBody>
      </p:sp>
      <p:sp>
        <p:nvSpPr>
          <p:cNvPr id="55" name="Shape 55"/>
          <p:cNvSpPr txBox="1"/>
          <p:nvPr/>
        </p:nvSpPr>
        <p:spPr>
          <a:xfrm>
            <a:off x="8356599" y="11757024"/>
            <a:ext cx="3835401" cy="153646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45700" rIns="82296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a:solidFill>
                  <a:schemeClr val="dk1"/>
                </a:solidFill>
                <a:latin typeface="Garamond" panose="02020404030301010803" pitchFamily="18" charset="0"/>
                <a:ea typeface="Garamond"/>
                <a:cs typeface="Garamond"/>
                <a:sym typeface="Garamond"/>
              </a:rPr>
              <a:t>Monthly Precipitation</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Resampled to</a:t>
            </a: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0.1°-spatial resolution</a:t>
            </a:r>
          </a:p>
        </p:txBody>
      </p:sp>
      <p:sp>
        <p:nvSpPr>
          <p:cNvPr id="60" name="Shape 60"/>
          <p:cNvSpPr txBox="1"/>
          <p:nvPr/>
        </p:nvSpPr>
        <p:spPr>
          <a:xfrm>
            <a:off x="13282155" y="11769993"/>
            <a:ext cx="4550741" cy="2744962"/>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20" rIns="1645920" bIns="45700" anchor="ctr" anchorCtr="0">
            <a:noAutofit/>
          </a:bodyPr>
          <a:lstStyle/>
          <a:p>
            <a:pPr lvl="0" algn="ctr" rtl="0">
              <a:lnSpc>
                <a:spcPct val="90000"/>
              </a:lnSpc>
              <a:spcBef>
                <a:spcPts val="0"/>
              </a:spcBef>
              <a:buClr>
                <a:schemeClr val="dk1"/>
              </a:buClr>
              <a:buSzPct val="25000"/>
              <a:buFont typeface="Arial"/>
              <a:buNone/>
            </a:pPr>
            <a:r>
              <a:rPr lang="en-US" sz="2400" b="1" dirty="0">
                <a:solidFill>
                  <a:schemeClr val="dk1"/>
                </a:solidFill>
                <a:latin typeface="Garamond" panose="02020404030301010803" pitchFamily="18" charset="0"/>
                <a:ea typeface="Garamond"/>
                <a:cs typeface="Garamond"/>
                <a:sym typeface="Garamond"/>
              </a:rPr>
              <a:t>S</a:t>
            </a:r>
            <a:r>
              <a:rPr lang="en-US" sz="2400" dirty="0">
                <a:solidFill>
                  <a:schemeClr val="dk1"/>
                </a:solidFill>
                <a:latin typeface="Garamond" panose="02020404030301010803" pitchFamily="18" charset="0"/>
                <a:ea typeface="Garamond"/>
                <a:cs typeface="Garamond"/>
                <a:sym typeface="Garamond"/>
              </a:rPr>
              <a:t>tandardized </a:t>
            </a:r>
            <a:r>
              <a:rPr lang="en-US" sz="2400" b="1" dirty="0">
                <a:solidFill>
                  <a:schemeClr val="dk1"/>
                </a:solidFill>
                <a:latin typeface="Garamond" panose="02020404030301010803" pitchFamily="18" charset="0"/>
                <a:ea typeface="Garamond"/>
                <a:cs typeface="Garamond"/>
                <a:sym typeface="Garamond"/>
              </a:rPr>
              <a:t>P</a:t>
            </a:r>
            <a:r>
              <a:rPr lang="en-US" sz="2400" dirty="0">
                <a:solidFill>
                  <a:schemeClr val="dk1"/>
                </a:solidFill>
                <a:latin typeface="Garamond" panose="02020404030301010803" pitchFamily="18" charset="0"/>
                <a:ea typeface="Garamond"/>
                <a:cs typeface="Garamond"/>
                <a:sym typeface="Garamond"/>
              </a:rPr>
              <a:t>recipitation </a:t>
            </a:r>
            <a:r>
              <a:rPr lang="en-US" sz="2400" b="1" dirty="0">
                <a:solidFill>
                  <a:schemeClr val="dk1"/>
                </a:solidFill>
                <a:latin typeface="Garamond" panose="02020404030301010803" pitchFamily="18" charset="0"/>
                <a:ea typeface="Garamond"/>
                <a:cs typeface="Garamond"/>
                <a:sym typeface="Garamond"/>
              </a:rPr>
              <a:t>I</a:t>
            </a:r>
            <a:r>
              <a:rPr lang="en-US" sz="2400" dirty="0">
                <a:solidFill>
                  <a:schemeClr val="dk1"/>
                </a:solidFill>
                <a:latin typeface="Garamond" panose="02020404030301010803" pitchFamily="18" charset="0"/>
                <a:ea typeface="Garamond"/>
                <a:cs typeface="Garamond"/>
                <a:sym typeface="Garamond"/>
              </a:rPr>
              <a:t>ndex (</a:t>
            </a:r>
            <a:r>
              <a:rPr lang="en-US" sz="2400" b="1" dirty="0">
                <a:solidFill>
                  <a:schemeClr val="dk1"/>
                </a:solidFill>
                <a:latin typeface="Garamond" panose="02020404030301010803" pitchFamily="18" charset="0"/>
                <a:ea typeface="Garamond"/>
                <a:cs typeface="Garamond"/>
                <a:sym typeface="Garamond"/>
              </a:rPr>
              <a:t>SPI</a:t>
            </a:r>
            <a:r>
              <a:rPr lang="en-US" sz="2400" dirty="0">
                <a:solidFill>
                  <a:schemeClr val="dk1"/>
                </a:solidFill>
                <a:latin typeface="Garamond" panose="02020404030301010803" pitchFamily="18" charset="0"/>
                <a:ea typeface="Garamond"/>
                <a:cs typeface="Garamond"/>
                <a:sym typeface="Garamond"/>
              </a:rPr>
              <a:t>)</a:t>
            </a:r>
          </a:p>
        </p:txBody>
      </p:sp>
      <p:sp>
        <p:nvSpPr>
          <p:cNvPr id="61" name="Shape 61"/>
          <p:cNvSpPr txBox="1"/>
          <p:nvPr/>
        </p:nvSpPr>
        <p:spPr>
          <a:xfrm>
            <a:off x="8356096" y="14798933"/>
            <a:ext cx="3753354" cy="151783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40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  NDVI</a:t>
            </a:r>
            <a:endParaRPr lang="en-US" sz="2400" b="1"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0.01°-spatial resolution</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MOD13A3 </a:t>
            </a:r>
            <a:r>
              <a:rPr lang="en-US" sz="2400" dirty="0" smtClean="0">
                <a:solidFill>
                  <a:schemeClr val="dk1"/>
                </a:solidFill>
                <a:latin typeface="Garamond" panose="02020404030301010803" pitchFamily="18" charset="0"/>
                <a:ea typeface="Garamond"/>
                <a:cs typeface="Garamond"/>
                <a:sym typeface="Garamond"/>
              </a:rPr>
              <a:t>and</a:t>
            </a:r>
            <a:br>
              <a:rPr lang="en-US" sz="2400" dirty="0" smtClean="0">
                <a:solidFill>
                  <a:schemeClr val="dk1"/>
                </a:solidFill>
                <a:latin typeface="Garamond" panose="02020404030301010803" pitchFamily="18" charset="0"/>
                <a:ea typeface="Garamond"/>
                <a:cs typeface="Garamond"/>
                <a:sym typeface="Garamond"/>
              </a:rPr>
            </a:br>
            <a:r>
              <a:rPr lang="en-US" sz="2400" dirty="0" smtClean="0">
                <a:solidFill>
                  <a:schemeClr val="dk1"/>
                </a:solidFill>
                <a:latin typeface="Garamond" panose="02020404030301010803" pitchFamily="18" charset="0"/>
                <a:ea typeface="Garamond"/>
                <a:cs typeface="Garamond"/>
                <a:sym typeface="Garamond"/>
              </a:rPr>
              <a:t>MYD13A3 </a:t>
            </a:r>
            <a:r>
              <a:rPr lang="en-US" sz="2400" dirty="0">
                <a:solidFill>
                  <a:schemeClr val="dk1"/>
                </a:solidFill>
                <a:latin typeface="Garamond" panose="02020404030301010803" pitchFamily="18" charset="0"/>
                <a:ea typeface="Garamond"/>
                <a:cs typeface="Garamond"/>
                <a:sym typeface="Garamond"/>
              </a:rPr>
              <a:t>products</a:t>
            </a:r>
          </a:p>
        </p:txBody>
      </p:sp>
      <p:sp>
        <p:nvSpPr>
          <p:cNvPr id="62" name="Shape 62"/>
          <p:cNvSpPr txBox="1"/>
          <p:nvPr/>
        </p:nvSpPr>
        <p:spPr>
          <a:xfrm>
            <a:off x="8356096" y="16507611"/>
            <a:ext cx="3753354" cy="1509299"/>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40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 LST</a:t>
            </a:r>
            <a:endParaRPr lang="en-US" sz="2400" b="1"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0.05°-spatial resolution</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MOD11C2 </a:t>
            </a:r>
            <a:r>
              <a:rPr lang="en-US" sz="2400" dirty="0" smtClean="0">
                <a:solidFill>
                  <a:schemeClr val="dk1"/>
                </a:solidFill>
                <a:latin typeface="Garamond" panose="02020404030301010803" pitchFamily="18" charset="0"/>
                <a:ea typeface="Garamond"/>
                <a:cs typeface="Garamond"/>
                <a:sym typeface="Garamond"/>
              </a:rPr>
              <a:t>and</a:t>
            </a:r>
            <a:br>
              <a:rPr lang="en-US" sz="2400" dirty="0" smtClean="0">
                <a:solidFill>
                  <a:schemeClr val="dk1"/>
                </a:solidFill>
                <a:latin typeface="Garamond" panose="02020404030301010803" pitchFamily="18" charset="0"/>
                <a:ea typeface="Garamond"/>
                <a:cs typeface="Garamond"/>
                <a:sym typeface="Garamond"/>
              </a:rPr>
            </a:br>
            <a:r>
              <a:rPr lang="en-US" sz="2400" dirty="0" smtClean="0">
                <a:solidFill>
                  <a:schemeClr val="dk1"/>
                </a:solidFill>
                <a:latin typeface="Garamond" panose="02020404030301010803" pitchFamily="18" charset="0"/>
                <a:ea typeface="Garamond"/>
                <a:cs typeface="Garamond"/>
                <a:sym typeface="Garamond"/>
              </a:rPr>
              <a:t>MYD11C2 </a:t>
            </a:r>
            <a:r>
              <a:rPr lang="en-US" sz="2400" dirty="0">
                <a:solidFill>
                  <a:schemeClr val="dk1"/>
                </a:solidFill>
                <a:latin typeface="Garamond" panose="02020404030301010803" pitchFamily="18" charset="0"/>
                <a:ea typeface="Garamond"/>
                <a:cs typeface="Garamond"/>
                <a:sym typeface="Garamond"/>
              </a:rPr>
              <a:t>products</a:t>
            </a:r>
          </a:p>
        </p:txBody>
      </p:sp>
      <p:sp>
        <p:nvSpPr>
          <p:cNvPr id="67" name="Shape 67"/>
          <p:cNvSpPr txBox="1"/>
          <p:nvPr/>
        </p:nvSpPr>
        <p:spPr>
          <a:xfrm>
            <a:off x="13282155" y="14951564"/>
            <a:ext cx="4550741" cy="278533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91425" rIns="164592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dirty="0">
                <a:solidFill>
                  <a:schemeClr val="dk1"/>
                </a:solidFill>
                <a:latin typeface="Garamond" panose="02020404030301010803" pitchFamily="18" charset="0"/>
                <a:ea typeface="Garamond"/>
                <a:cs typeface="Garamond"/>
                <a:sym typeface="Garamond"/>
              </a:rPr>
              <a:t>S</a:t>
            </a:r>
            <a:r>
              <a:rPr lang="en-US" sz="2400" dirty="0">
                <a:solidFill>
                  <a:schemeClr val="dk1"/>
                </a:solidFill>
                <a:latin typeface="Garamond" panose="02020404030301010803" pitchFamily="18" charset="0"/>
                <a:ea typeface="Garamond"/>
                <a:cs typeface="Garamond"/>
                <a:sym typeface="Garamond"/>
              </a:rPr>
              <a:t>caled </a:t>
            </a:r>
            <a:r>
              <a:rPr lang="en-US" sz="2400" b="1" dirty="0">
                <a:solidFill>
                  <a:schemeClr val="dk1"/>
                </a:solidFill>
                <a:latin typeface="Garamond" panose="02020404030301010803" pitchFamily="18" charset="0"/>
                <a:ea typeface="Garamond"/>
                <a:cs typeface="Garamond"/>
                <a:sym typeface="Garamond"/>
              </a:rPr>
              <a:t>D</a:t>
            </a:r>
            <a:r>
              <a:rPr lang="en-US" sz="2400" dirty="0">
                <a:solidFill>
                  <a:schemeClr val="dk1"/>
                </a:solidFill>
                <a:latin typeface="Garamond" panose="02020404030301010803" pitchFamily="18" charset="0"/>
                <a:ea typeface="Garamond"/>
                <a:cs typeface="Garamond"/>
                <a:sym typeface="Garamond"/>
              </a:rPr>
              <a:t>rought </a:t>
            </a:r>
            <a:r>
              <a:rPr lang="en-US" sz="2400" b="1" dirty="0">
                <a:solidFill>
                  <a:schemeClr val="dk1"/>
                </a:solidFill>
                <a:latin typeface="Garamond" panose="02020404030301010803" pitchFamily="18" charset="0"/>
                <a:ea typeface="Garamond"/>
                <a:cs typeface="Garamond"/>
                <a:sym typeface="Garamond"/>
              </a:rPr>
              <a:t>C</a:t>
            </a:r>
            <a:r>
              <a:rPr lang="en-US" sz="2400" dirty="0">
                <a:solidFill>
                  <a:schemeClr val="dk1"/>
                </a:solidFill>
                <a:latin typeface="Garamond" panose="02020404030301010803" pitchFamily="18" charset="0"/>
                <a:ea typeface="Garamond"/>
                <a:cs typeface="Garamond"/>
                <a:sym typeface="Garamond"/>
              </a:rPr>
              <a:t>ondition </a:t>
            </a:r>
            <a:r>
              <a:rPr lang="en-US" sz="2400" b="1" dirty="0">
                <a:solidFill>
                  <a:schemeClr val="dk1"/>
                </a:solidFill>
                <a:latin typeface="Garamond" panose="02020404030301010803" pitchFamily="18" charset="0"/>
                <a:ea typeface="Garamond"/>
                <a:cs typeface="Garamond"/>
                <a:sym typeface="Garamond"/>
              </a:rPr>
              <a:t>I</a:t>
            </a:r>
            <a:r>
              <a:rPr lang="en-US" sz="2400" dirty="0">
                <a:solidFill>
                  <a:schemeClr val="dk1"/>
                </a:solidFill>
                <a:latin typeface="Garamond" panose="02020404030301010803" pitchFamily="18" charset="0"/>
                <a:ea typeface="Garamond"/>
                <a:cs typeface="Garamond"/>
                <a:sym typeface="Garamond"/>
              </a:rPr>
              <a:t>ndex</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a:t>
            </a:r>
            <a:r>
              <a:rPr lang="en-US" sz="2400" b="1" i="0" u="none" strike="noStrike" cap="none" baseline="0" dirty="0">
                <a:solidFill>
                  <a:schemeClr val="dk1"/>
                </a:solidFill>
                <a:latin typeface="Garamond" panose="02020404030301010803" pitchFamily="18" charset="0"/>
                <a:ea typeface="Garamond"/>
                <a:cs typeface="Garamond"/>
                <a:sym typeface="Garamond"/>
              </a:rPr>
              <a:t>SDCI</a:t>
            </a:r>
            <a:r>
              <a:rPr lang="en-US" sz="2400" i="0" u="none" strike="noStrike" cap="none" baseline="0" dirty="0">
                <a:solidFill>
                  <a:schemeClr val="dk1"/>
                </a:solidFill>
                <a:latin typeface="Garamond" panose="02020404030301010803" pitchFamily="18" charset="0"/>
                <a:ea typeface="Garamond"/>
                <a:cs typeface="Garamond"/>
                <a:sym typeface="Garamond"/>
              </a:rPr>
              <a:t>)</a:t>
            </a: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0.01°-spatial resolution</a:t>
            </a:r>
          </a:p>
        </p:txBody>
      </p:sp>
      <p:sp>
        <p:nvSpPr>
          <p:cNvPr id="72" name="Shape 72"/>
          <p:cNvSpPr txBox="1"/>
          <p:nvPr/>
        </p:nvSpPr>
        <p:spPr>
          <a:xfrm>
            <a:off x="1034634" y="19717733"/>
            <a:ext cx="4854264" cy="154157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a:solidFill>
                  <a:schemeClr val="dk1"/>
                </a:solidFill>
                <a:latin typeface="Garamond" panose="02020404030301010803" pitchFamily="18" charset="0"/>
                <a:ea typeface="Garamond"/>
                <a:cs typeface="Garamond"/>
                <a:sym typeface="Garamond"/>
              </a:rPr>
              <a:t>Streamflow </a:t>
            </a:r>
            <a:r>
              <a:rPr lang="en-US" sz="2400" b="1" i="0" u="none" strike="noStrike" cap="none" baseline="0" dirty="0" smtClean="0">
                <a:solidFill>
                  <a:schemeClr val="dk1"/>
                </a:solidFill>
                <a:latin typeface="Garamond" panose="02020404030301010803" pitchFamily="18" charset="0"/>
                <a:ea typeface="Garamond"/>
                <a:cs typeface="Garamond"/>
                <a:sym typeface="Garamond"/>
              </a:rPr>
              <a:t>Records</a:t>
            </a:r>
            <a:endParaRPr lang="en-US" sz="2400" b="1"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26 ground-based stations on the main streams and rivers</a:t>
            </a: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Monthly Stream</a:t>
            </a:r>
            <a:r>
              <a:rPr lang="en-US" sz="2400" dirty="0">
                <a:solidFill>
                  <a:schemeClr val="dk1"/>
                </a:solidFill>
                <a:latin typeface="Garamond" panose="02020404030301010803" pitchFamily="18" charset="0"/>
                <a:ea typeface="Garamond"/>
                <a:cs typeface="Garamond"/>
                <a:sym typeface="Garamond"/>
              </a:rPr>
              <a:t>f</a:t>
            </a:r>
            <a:r>
              <a:rPr lang="en-US" sz="2400" b="0" i="0" u="none" strike="noStrike" cap="none" baseline="0" dirty="0">
                <a:solidFill>
                  <a:schemeClr val="dk1"/>
                </a:solidFill>
                <a:latin typeface="Garamond" panose="02020404030301010803" pitchFamily="18" charset="0"/>
                <a:ea typeface="Garamond"/>
                <a:cs typeface="Garamond"/>
                <a:sym typeface="Garamond"/>
              </a:rPr>
              <a:t>low (m</a:t>
            </a:r>
            <a:r>
              <a:rPr lang="en-US" sz="2400" b="0" i="0" u="none" strike="noStrike" cap="none" baseline="30000" dirty="0">
                <a:solidFill>
                  <a:schemeClr val="dk1"/>
                </a:solidFill>
                <a:latin typeface="Garamond" panose="02020404030301010803" pitchFamily="18" charset="0"/>
                <a:ea typeface="Garamond"/>
                <a:cs typeface="Garamond"/>
                <a:sym typeface="Garamond"/>
              </a:rPr>
              <a:t>3</a:t>
            </a:r>
            <a:r>
              <a:rPr lang="en-US" sz="2400" b="0" i="0" u="none" strike="noStrike" cap="none" baseline="0" dirty="0">
                <a:solidFill>
                  <a:schemeClr val="dk1"/>
                </a:solidFill>
                <a:latin typeface="Garamond" panose="02020404030301010803" pitchFamily="18" charset="0"/>
                <a:ea typeface="Garamond"/>
                <a:cs typeface="Garamond"/>
                <a:sym typeface="Garamond"/>
              </a:rPr>
              <a:t>)</a:t>
            </a:r>
          </a:p>
        </p:txBody>
      </p:sp>
      <p:sp>
        <p:nvSpPr>
          <p:cNvPr id="54" name="Shape 54"/>
          <p:cNvSpPr txBox="1"/>
          <p:nvPr/>
        </p:nvSpPr>
        <p:spPr>
          <a:xfrm>
            <a:off x="1030729" y="13642867"/>
            <a:ext cx="5025942" cy="1509299"/>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737360"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TRMM </a:t>
            </a:r>
            <a:r>
              <a:rPr lang="en-US" sz="2400" b="0" i="0" u="none" strike="noStrike" cap="none" baseline="0" dirty="0">
                <a:solidFill>
                  <a:schemeClr val="dk1"/>
                </a:solidFill>
                <a:latin typeface="Garamond" panose="02020404030301010803" pitchFamily="18" charset="0"/>
                <a:ea typeface="Garamond"/>
                <a:cs typeface="Garamond"/>
                <a:sym typeface="Garamond"/>
              </a:rPr>
              <a:t>– TMI</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Daily </a:t>
            </a:r>
            <a:r>
              <a:rPr lang="en-US" sz="2400" b="0" i="0" u="none" strike="noStrike" cap="none" baseline="0" dirty="0">
                <a:solidFill>
                  <a:schemeClr val="dk1"/>
                </a:solidFill>
                <a:latin typeface="Garamond" panose="02020404030301010803" pitchFamily="18" charset="0"/>
                <a:ea typeface="Garamond"/>
                <a:cs typeface="Garamond"/>
                <a:sym typeface="Garamond"/>
              </a:rPr>
              <a:t>precipitation (mm)</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0.25</a:t>
            </a:r>
            <a:r>
              <a:rPr lang="en-US" sz="2400" b="0" i="0" u="none" strike="noStrike" cap="none" baseline="0" dirty="0" smtClean="0">
                <a:solidFill>
                  <a:schemeClr val="dk1"/>
                </a:solidFill>
                <a:latin typeface="Garamond" panose="02020404030301010803" pitchFamily="18" charset="0"/>
                <a:ea typeface="Garamond"/>
                <a:cs typeface="Garamond"/>
                <a:sym typeface="Garamond"/>
              </a:rPr>
              <a:t>°-spatial resolution</a:t>
            </a:r>
            <a:endParaRPr lang="en-US" sz="2400" b="0"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3B42 </a:t>
            </a:r>
            <a:r>
              <a:rPr lang="en-US" sz="2400" dirty="0">
                <a:solidFill>
                  <a:schemeClr val="dk1"/>
                </a:solidFill>
                <a:latin typeface="Garamond" panose="02020404030301010803" pitchFamily="18" charset="0"/>
                <a:ea typeface="Garamond"/>
                <a:cs typeface="Garamond"/>
                <a:sym typeface="Garamond"/>
              </a:rPr>
              <a:t>Level 3 product</a:t>
            </a:r>
          </a:p>
        </p:txBody>
      </p:sp>
      <p:pic>
        <p:nvPicPr>
          <p:cNvPr id="75" name="Shape 75"/>
          <p:cNvPicPr preferRelativeResize="0">
            <a:picLocks noChangeAspect="1"/>
          </p:cNvPicPr>
          <p:nvPr/>
        </p:nvPicPr>
        <p:blipFill rotWithShape="1">
          <a:blip r:embed="rId6">
            <a:alphaModFix/>
          </a:blip>
          <a:srcRect/>
          <a:stretch/>
        </p:blipFill>
        <p:spPr>
          <a:xfrm>
            <a:off x="1245668" y="13670226"/>
            <a:ext cx="1702565" cy="1451595"/>
          </a:xfrm>
          <a:prstGeom prst="rect">
            <a:avLst/>
          </a:prstGeom>
          <a:noFill/>
          <a:ln>
            <a:noFill/>
          </a:ln>
        </p:spPr>
      </p:pic>
      <p:sp>
        <p:nvSpPr>
          <p:cNvPr id="53" name="Shape 53"/>
          <p:cNvSpPr txBox="1"/>
          <p:nvPr/>
        </p:nvSpPr>
        <p:spPr>
          <a:xfrm>
            <a:off x="1028924" y="11757024"/>
            <a:ext cx="6381525" cy="1537826"/>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2194560"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GPM </a:t>
            </a:r>
            <a:r>
              <a:rPr lang="en-US" sz="2400" b="0" i="0" u="none" strike="noStrike" cap="none" baseline="0" dirty="0">
                <a:solidFill>
                  <a:schemeClr val="dk1"/>
                </a:solidFill>
                <a:latin typeface="Garamond" panose="02020404030301010803" pitchFamily="18" charset="0"/>
                <a:ea typeface="Garamond"/>
                <a:cs typeface="Garamond"/>
                <a:sym typeface="Garamond"/>
              </a:rPr>
              <a:t>– GMI</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30-min precipitation rat</a:t>
            </a:r>
            <a:r>
              <a:rPr lang="en-US" sz="2400" dirty="0" smtClean="0">
                <a:solidFill>
                  <a:schemeClr val="dk1"/>
                </a:solidFill>
                <a:latin typeface="Garamond" panose="02020404030301010803" pitchFamily="18" charset="0"/>
                <a:ea typeface="Garamond"/>
                <a:cs typeface="Garamond"/>
                <a:sym typeface="Garamond"/>
              </a:rPr>
              <a:t>e</a:t>
            </a:r>
            <a:r>
              <a:rPr lang="en-US" sz="2400" b="1" dirty="0" smtClean="0">
                <a:solidFill>
                  <a:schemeClr val="dk1"/>
                </a:solidFill>
                <a:latin typeface="Garamond" panose="02020404030301010803" pitchFamily="18" charset="0"/>
                <a:ea typeface="Garamond"/>
                <a:cs typeface="Garamond"/>
                <a:sym typeface="Garamond"/>
              </a:rPr>
              <a:t> </a:t>
            </a:r>
            <a:r>
              <a:rPr lang="en-US" sz="2400" b="0" i="0" u="none" strike="noStrike" cap="none" baseline="0" dirty="0">
                <a:solidFill>
                  <a:schemeClr val="dk1"/>
                </a:solidFill>
                <a:latin typeface="Garamond" panose="02020404030301010803" pitchFamily="18" charset="0"/>
                <a:ea typeface="Garamond"/>
                <a:cs typeface="Garamond"/>
                <a:sym typeface="Garamond"/>
              </a:rPr>
              <a:t>(mm/</a:t>
            </a:r>
            <a:r>
              <a:rPr lang="en-US" sz="2400" b="0" i="0" u="none" strike="noStrike" cap="none" baseline="0" dirty="0" err="1">
                <a:solidFill>
                  <a:schemeClr val="dk1"/>
                </a:solidFill>
                <a:latin typeface="Garamond" panose="02020404030301010803" pitchFamily="18" charset="0"/>
                <a:ea typeface="Garamond"/>
                <a:cs typeface="Garamond"/>
                <a:sym typeface="Garamond"/>
              </a:rPr>
              <a:t>hr</a:t>
            </a:r>
            <a:r>
              <a:rPr lang="en-US" sz="2400" b="0" i="0" u="none" strike="noStrike" cap="none" baseline="0" dirty="0">
                <a:solidFill>
                  <a:schemeClr val="dk1"/>
                </a:solidFill>
                <a:latin typeface="Garamond" panose="02020404030301010803" pitchFamily="18" charset="0"/>
                <a:ea typeface="Garamond"/>
                <a:cs typeface="Garamond"/>
                <a:sym typeface="Garamond"/>
              </a:rPr>
              <a:t>)</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0.1</a:t>
            </a:r>
            <a:r>
              <a:rPr lang="en-US" sz="2400" b="0" i="0" u="none" strike="noStrike" cap="none" baseline="0" dirty="0" smtClean="0">
                <a:solidFill>
                  <a:schemeClr val="dk1"/>
                </a:solidFill>
                <a:latin typeface="Garamond" panose="02020404030301010803" pitchFamily="18" charset="0"/>
                <a:ea typeface="Garamond"/>
                <a:cs typeface="Garamond"/>
                <a:sym typeface="Garamond"/>
              </a:rPr>
              <a:t>°-spatial resolution</a:t>
            </a:r>
            <a:endParaRPr lang="en-US" sz="2400" b="0"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IMERG </a:t>
            </a:r>
            <a:r>
              <a:rPr lang="en-US" sz="2400" dirty="0">
                <a:solidFill>
                  <a:schemeClr val="dk1"/>
                </a:solidFill>
                <a:latin typeface="Garamond" panose="02020404030301010803" pitchFamily="18" charset="0"/>
                <a:ea typeface="Garamond"/>
                <a:cs typeface="Garamond"/>
                <a:sym typeface="Garamond"/>
              </a:rPr>
              <a:t>Level 3 product</a:t>
            </a:r>
          </a:p>
        </p:txBody>
      </p:sp>
      <p:pic>
        <p:nvPicPr>
          <p:cNvPr id="76" name="Shape 76"/>
          <p:cNvPicPr preferRelativeResize="0">
            <a:picLocks noChangeAspect="1"/>
          </p:cNvPicPr>
          <p:nvPr/>
        </p:nvPicPr>
        <p:blipFill rotWithShape="1">
          <a:blip r:embed="rId9">
            <a:alphaModFix/>
          </a:blip>
          <a:srcRect/>
          <a:stretch/>
        </p:blipFill>
        <p:spPr>
          <a:xfrm>
            <a:off x="1067024" y="11889983"/>
            <a:ext cx="2388184" cy="1195360"/>
          </a:xfrm>
          <a:prstGeom prst="rect">
            <a:avLst/>
          </a:prstGeom>
          <a:noFill/>
          <a:ln>
            <a:noFill/>
          </a:ln>
        </p:spPr>
      </p:pic>
      <p:sp>
        <p:nvSpPr>
          <p:cNvPr id="63" name="Shape 63"/>
          <p:cNvSpPr txBox="1"/>
          <p:nvPr/>
        </p:nvSpPr>
        <p:spPr>
          <a:xfrm>
            <a:off x="1038277" y="15611081"/>
            <a:ext cx="5695846" cy="162236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tx1"/>
                </a:solidFill>
                <a:latin typeface="Garamond" panose="02020404030301010803" pitchFamily="18" charset="0"/>
                <a:ea typeface="Garamond"/>
                <a:cs typeface="Garamond"/>
                <a:sym typeface="Garamond"/>
              </a:rPr>
              <a:t>Terra </a:t>
            </a:r>
            <a:r>
              <a:rPr lang="en-US" sz="2400" i="0" u="none" strike="noStrike" cap="none" baseline="0" dirty="0">
                <a:solidFill>
                  <a:schemeClr val="tx1"/>
                </a:solidFill>
                <a:latin typeface="Garamond" panose="02020404030301010803" pitchFamily="18" charset="0"/>
                <a:ea typeface="Garamond"/>
                <a:cs typeface="Garamond"/>
                <a:sym typeface="Garamond"/>
              </a:rPr>
              <a:t>&amp;</a:t>
            </a:r>
            <a:r>
              <a:rPr lang="en-US" sz="2400" b="1" i="0" u="none" strike="noStrike" cap="none" baseline="0" dirty="0">
                <a:solidFill>
                  <a:schemeClr val="tx1"/>
                </a:solidFill>
                <a:latin typeface="Garamond" panose="02020404030301010803" pitchFamily="18" charset="0"/>
                <a:ea typeface="Garamond"/>
                <a:cs typeface="Garamond"/>
                <a:sym typeface="Garamond"/>
              </a:rPr>
              <a:t> </a:t>
            </a:r>
            <a:r>
              <a:rPr lang="en-US" sz="2400" b="1" i="0" u="none" strike="noStrike" cap="none" baseline="0" dirty="0" smtClean="0">
                <a:solidFill>
                  <a:schemeClr val="tx1"/>
                </a:solidFill>
                <a:latin typeface="Garamond" panose="02020404030301010803" pitchFamily="18" charset="0"/>
                <a:ea typeface="Garamond"/>
                <a:cs typeface="Garamond"/>
                <a:sym typeface="Garamond"/>
              </a:rPr>
              <a:t>Aqua</a:t>
            </a:r>
            <a:endParaRPr lang="en-US" sz="2400" b="1" i="0" u="none" strike="noStrike" cap="none" baseline="0" dirty="0">
              <a:solidFill>
                <a:schemeClr val="tx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1" i="0" u="none" strike="noStrike" cap="none" baseline="0" dirty="0">
                <a:solidFill>
                  <a:schemeClr val="dk1"/>
                </a:solidFill>
                <a:latin typeface="Garamond" panose="02020404030301010803" pitchFamily="18" charset="0"/>
                <a:ea typeface="Garamond"/>
                <a:cs typeface="Garamond"/>
                <a:sym typeface="Garamond"/>
              </a:rPr>
              <a:t> </a:t>
            </a:r>
            <a:r>
              <a:rPr lang="en-US" sz="2400" b="0" i="0" u="none" strike="noStrike" cap="none" baseline="0" dirty="0">
                <a:solidFill>
                  <a:schemeClr val="dk1"/>
                </a:solidFill>
                <a:latin typeface="Garamond" panose="02020404030301010803" pitchFamily="18" charset="0"/>
                <a:ea typeface="Garamond"/>
                <a:cs typeface="Garamond"/>
                <a:sym typeface="Garamond"/>
              </a:rPr>
              <a:t>– MODIS</a:t>
            </a:r>
          </a:p>
        </p:txBody>
      </p:sp>
      <p:pic>
        <p:nvPicPr>
          <p:cNvPr id="80" name="Shape 80"/>
          <p:cNvPicPr preferRelativeResize="0">
            <a:picLocks noChangeAspect="1"/>
          </p:cNvPicPr>
          <p:nvPr/>
        </p:nvPicPr>
        <p:blipFill rotWithShape="1">
          <a:blip r:embed="rId8">
            <a:alphaModFix/>
          </a:blip>
          <a:srcRect/>
          <a:stretch/>
        </p:blipFill>
        <p:spPr>
          <a:xfrm>
            <a:off x="4795799" y="16210261"/>
            <a:ext cx="1901612" cy="996291"/>
          </a:xfrm>
          <a:prstGeom prst="rect">
            <a:avLst/>
          </a:prstGeom>
          <a:noFill/>
          <a:ln>
            <a:noFill/>
          </a:ln>
        </p:spPr>
      </p:pic>
      <p:pic>
        <p:nvPicPr>
          <p:cNvPr id="81" name="Shape 81"/>
          <p:cNvPicPr preferRelativeResize="0">
            <a:picLocks noChangeAspect="1"/>
          </p:cNvPicPr>
          <p:nvPr/>
        </p:nvPicPr>
        <p:blipFill rotWithShape="1">
          <a:blip r:embed="rId7">
            <a:alphaModFix/>
          </a:blip>
          <a:srcRect/>
          <a:stretch/>
        </p:blipFill>
        <p:spPr>
          <a:xfrm>
            <a:off x="1124979" y="15788425"/>
            <a:ext cx="1620753" cy="1220031"/>
          </a:xfrm>
          <a:prstGeom prst="rect">
            <a:avLst/>
          </a:prstGeom>
          <a:noFill/>
          <a:ln>
            <a:noFill/>
          </a:ln>
        </p:spPr>
      </p:pic>
      <p:sp>
        <p:nvSpPr>
          <p:cNvPr id="58" name="Shape 58"/>
          <p:cNvSpPr/>
          <p:nvPr/>
        </p:nvSpPr>
        <p:spPr>
          <a:xfrm>
            <a:off x="7766779" y="13424565"/>
            <a:ext cx="154846" cy="173176"/>
          </a:xfrm>
          <a:prstGeom prst="triangle">
            <a:avLst>
              <a:gd name="adj" fmla="val 50000"/>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Garamond" panose="02020404030301010803" pitchFamily="18" charset="0"/>
              <a:ea typeface="Garamond"/>
              <a:cs typeface="Garamond"/>
              <a:sym typeface="Garamond"/>
            </a:endParaRPr>
          </a:p>
        </p:txBody>
      </p:sp>
      <p:sp>
        <p:nvSpPr>
          <p:cNvPr id="136" name="Shape 58"/>
          <p:cNvSpPr/>
          <p:nvPr/>
        </p:nvSpPr>
        <p:spPr>
          <a:xfrm>
            <a:off x="12596974" y="16228744"/>
            <a:ext cx="154846" cy="173176"/>
          </a:xfrm>
          <a:prstGeom prst="triangle">
            <a:avLst>
              <a:gd name="adj" fmla="val 50000"/>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Garamond" panose="02020404030301010803" pitchFamily="18" charset="0"/>
              <a:ea typeface="Garamond"/>
              <a:cs typeface="Garamond"/>
              <a:sym typeface="Garamond"/>
            </a:endParaRPr>
          </a:p>
        </p:txBody>
      </p:sp>
      <p:sp>
        <p:nvSpPr>
          <p:cNvPr id="137" name="Shape 58"/>
          <p:cNvSpPr/>
          <p:nvPr/>
        </p:nvSpPr>
        <p:spPr>
          <a:xfrm rot="10800000">
            <a:off x="12598851" y="14686814"/>
            <a:ext cx="154846" cy="173178"/>
          </a:xfrm>
          <a:prstGeom prst="triangle">
            <a:avLst>
              <a:gd name="adj" fmla="val 50000"/>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Garamond" panose="02020404030301010803" pitchFamily="18" charset="0"/>
              <a:ea typeface="Garamond"/>
              <a:cs typeface="Garamond"/>
              <a:sym typeface="Garamond"/>
            </a:endParaRPr>
          </a:p>
        </p:txBody>
      </p:sp>
      <p:sp>
        <p:nvSpPr>
          <p:cNvPr id="123" name="Shape 72"/>
          <p:cNvSpPr txBox="1"/>
          <p:nvPr/>
        </p:nvSpPr>
        <p:spPr>
          <a:xfrm>
            <a:off x="1035593" y="17794830"/>
            <a:ext cx="5061438" cy="1612112"/>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645920"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dirty="0" smtClean="0">
                <a:solidFill>
                  <a:schemeClr val="dk1"/>
                </a:solidFill>
                <a:latin typeface="Garamond" panose="02020404030301010803" pitchFamily="18" charset="0"/>
                <a:ea typeface="Garamond"/>
                <a:cs typeface="Garamond"/>
                <a:sym typeface="Garamond"/>
              </a:rPr>
              <a:t>SMOS</a:t>
            </a:r>
            <a:r>
              <a:rPr lang="en-US" sz="2400" dirty="0" smtClean="0">
                <a:solidFill>
                  <a:schemeClr val="dk1"/>
                </a:solidFill>
                <a:latin typeface="Garamond" panose="02020404030301010803" pitchFamily="18" charset="0"/>
                <a:ea typeface="Garamond"/>
                <a:cs typeface="Garamond"/>
                <a:sym typeface="Garamond"/>
              </a:rPr>
              <a:t> – MIRAS</a:t>
            </a:r>
          </a:p>
          <a:p>
            <a:pPr lvl="0" algn="ctr">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0.25</a:t>
            </a:r>
            <a:r>
              <a:rPr lang="en-US" sz="2400" dirty="0" smtClean="0">
                <a:solidFill>
                  <a:schemeClr val="dk1"/>
                </a:solidFill>
                <a:latin typeface="Garamond" panose="02020404030301010803" pitchFamily="18" charset="0"/>
                <a:ea typeface="Garamond"/>
                <a:cs typeface="Garamond"/>
                <a:sym typeface="Garamond"/>
              </a:rPr>
              <a:t>°-</a:t>
            </a:r>
            <a:r>
              <a:rPr lang="en-US" sz="2400" dirty="0">
                <a:solidFill>
                  <a:schemeClr val="dk1"/>
                </a:solidFill>
                <a:latin typeface="Garamond" panose="02020404030301010803" pitchFamily="18" charset="0"/>
                <a:ea typeface="Garamond"/>
                <a:cs typeface="Garamond"/>
                <a:sym typeface="Garamond"/>
              </a:rPr>
              <a:t>s</a:t>
            </a:r>
            <a:r>
              <a:rPr lang="en-US" sz="2400" dirty="0" smtClean="0">
                <a:solidFill>
                  <a:schemeClr val="dk1"/>
                </a:solidFill>
                <a:latin typeface="Garamond" panose="02020404030301010803" pitchFamily="18" charset="0"/>
                <a:ea typeface="Garamond"/>
                <a:cs typeface="Garamond"/>
                <a:sym typeface="Garamond"/>
              </a:rPr>
              <a:t>patial </a:t>
            </a:r>
            <a:r>
              <a:rPr lang="en-US" sz="2400" dirty="0">
                <a:solidFill>
                  <a:schemeClr val="dk1"/>
                </a:solidFill>
                <a:latin typeface="Garamond" panose="02020404030301010803" pitchFamily="18" charset="0"/>
                <a:ea typeface="Garamond"/>
                <a:cs typeface="Garamond"/>
                <a:sym typeface="Garamond"/>
              </a:rPr>
              <a:t>r</a:t>
            </a:r>
            <a:r>
              <a:rPr lang="en-US" sz="2400" dirty="0" smtClean="0">
                <a:solidFill>
                  <a:schemeClr val="dk1"/>
                </a:solidFill>
                <a:latin typeface="Garamond" panose="02020404030301010803" pitchFamily="18" charset="0"/>
                <a:ea typeface="Garamond"/>
                <a:cs typeface="Garamond"/>
                <a:sym typeface="Garamond"/>
              </a:rPr>
              <a:t>esolution</a:t>
            </a:r>
            <a:endParaRPr lang="en-US" sz="2400" dirty="0" smtClean="0">
              <a:solidFill>
                <a:schemeClr val="dk1"/>
              </a:solidFill>
              <a:latin typeface="Garamond" panose="02020404030301010803" pitchFamily="18" charset="0"/>
              <a:ea typeface="Garamond"/>
              <a:cs typeface="Garamond"/>
              <a:sym typeface="Garamond"/>
            </a:endParaRPr>
          </a:p>
          <a:p>
            <a:pPr lvl="0" algn="ctr">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Palmer Model</a:t>
            </a:r>
            <a:endParaRPr lang="en-US" sz="2400" i="0" u="none" strike="noStrike" cap="none" baseline="0" dirty="0">
              <a:solidFill>
                <a:schemeClr val="dk1"/>
              </a:solidFill>
              <a:latin typeface="Garamond" panose="02020404030301010803" pitchFamily="18" charset="0"/>
              <a:ea typeface="Garamond"/>
              <a:cs typeface="Garamond"/>
              <a:sym typeface="Garamond"/>
            </a:endParaRPr>
          </a:p>
        </p:txBody>
      </p:sp>
      <p:pic>
        <p:nvPicPr>
          <p:cNvPr id="124" name="Shape 15"/>
          <p:cNvPicPr preferRelativeResize="0">
            <a:picLocks noChangeAspect="1"/>
          </p:cNvPicPr>
          <p:nvPr/>
        </p:nvPicPr>
        <p:blipFill rotWithShape="1">
          <a:blip r:embed="rId3">
            <a:clrChange>
              <a:clrFrom>
                <a:srgbClr val="FFFFFF"/>
              </a:clrFrom>
              <a:clrTo>
                <a:srgbClr val="FFFFFF">
                  <a:alpha val="0"/>
                </a:srgbClr>
              </a:clrTo>
            </a:clrChange>
            <a:alphaModFix/>
          </a:blip>
          <a:srcRect/>
          <a:stretch/>
        </p:blipFill>
        <p:spPr>
          <a:xfrm>
            <a:off x="1259150" y="17888632"/>
            <a:ext cx="2043856" cy="1395424"/>
          </a:xfrm>
          <a:prstGeom prst="rect">
            <a:avLst/>
          </a:prstGeom>
          <a:noFill/>
          <a:ln>
            <a:noFill/>
          </a:ln>
        </p:spPr>
      </p:pic>
      <p:sp>
        <p:nvSpPr>
          <p:cNvPr id="125" name="Shape 67"/>
          <p:cNvSpPr txBox="1"/>
          <p:nvPr/>
        </p:nvSpPr>
        <p:spPr>
          <a:xfrm>
            <a:off x="14384412" y="18003958"/>
            <a:ext cx="3422366" cy="2865924"/>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91425" rIns="1280160" bIns="45700" anchor="ctr" anchorCtr="0">
            <a:noAutofit/>
          </a:bodyPr>
          <a:lstStyle/>
          <a:p>
            <a:pPr lvl="0" algn="ctr">
              <a:lnSpc>
                <a:spcPct val="90000"/>
              </a:lnSpc>
              <a:buClr>
                <a:schemeClr val="dk1"/>
              </a:buClr>
              <a:buSzPct val="25000"/>
            </a:pPr>
            <a:r>
              <a:rPr lang="en-US" sz="2400" b="1" dirty="0" smtClean="0">
                <a:solidFill>
                  <a:schemeClr val="dk1"/>
                </a:solidFill>
                <a:latin typeface="Garamond" panose="02020404030301010803" pitchFamily="18" charset="0"/>
                <a:ea typeface="Garamond"/>
                <a:cs typeface="Garamond"/>
                <a:sym typeface="Garamond"/>
              </a:rPr>
              <a:t>S</a:t>
            </a:r>
            <a:r>
              <a:rPr lang="en-US" sz="2400" dirty="0" smtClean="0">
                <a:solidFill>
                  <a:schemeClr val="dk1"/>
                </a:solidFill>
                <a:latin typeface="Garamond" panose="02020404030301010803" pitchFamily="18" charset="0"/>
                <a:ea typeface="Garamond"/>
                <a:cs typeface="Garamond"/>
                <a:sym typeface="Garamond"/>
              </a:rPr>
              <a:t>oil </a:t>
            </a:r>
            <a:r>
              <a:rPr lang="en-US" sz="2400" b="1" dirty="0" smtClean="0">
                <a:solidFill>
                  <a:schemeClr val="dk1"/>
                </a:solidFill>
                <a:latin typeface="Garamond" panose="02020404030301010803" pitchFamily="18" charset="0"/>
                <a:ea typeface="Garamond"/>
                <a:cs typeface="Garamond"/>
                <a:sym typeface="Garamond"/>
              </a:rPr>
              <a:t>M</a:t>
            </a:r>
            <a:r>
              <a:rPr lang="en-US" sz="2400" dirty="0" smtClean="0">
                <a:solidFill>
                  <a:schemeClr val="dk1"/>
                </a:solidFill>
                <a:latin typeface="Garamond" panose="02020404030301010803" pitchFamily="18" charset="0"/>
                <a:ea typeface="Garamond"/>
                <a:cs typeface="Garamond"/>
                <a:sym typeface="Garamond"/>
              </a:rPr>
              <a:t>oisture</a:t>
            </a:r>
          </a:p>
          <a:p>
            <a:pPr lvl="0" algn="ctr">
              <a:lnSpc>
                <a:spcPct val="90000"/>
              </a:lnSpc>
              <a:buClr>
                <a:schemeClr val="dk1"/>
              </a:buClr>
              <a:buSzPct val="25000"/>
            </a:pPr>
            <a:r>
              <a:rPr lang="en-US" sz="2400" b="1" dirty="0" smtClean="0">
                <a:solidFill>
                  <a:schemeClr val="dk1"/>
                </a:solidFill>
                <a:latin typeface="Garamond" panose="02020404030301010803" pitchFamily="18" charset="0"/>
                <a:ea typeface="Garamond"/>
                <a:cs typeface="Garamond"/>
                <a:sym typeface="Garamond"/>
              </a:rPr>
              <a:t>I</a:t>
            </a:r>
            <a:r>
              <a:rPr lang="en-US" sz="2400" dirty="0" smtClean="0">
                <a:solidFill>
                  <a:schemeClr val="dk1"/>
                </a:solidFill>
                <a:latin typeface="Garamond" panose="02020404030301010803" pitchFamily="18" charset="0"/>
                <a:ea typeface="Garamond"/>
                <a:cs typeface="Garamond"/>
                <a:sym typeface="Garamond"/>
              </a:rPr>
              <a:t>ndex</a:t>
            </a:r>
            <a:r>
              <a:rPr lang="en-US" sz="2400" dirty="0" smtClean="0">
                <a:solidFill>
                  <a:schemeClr val="dk1"/>
                </a:solidFill>
                <a:latin typeface="Garamond" panose="02020404030301010803" pitchFamily="18" charset="0"/>
                <a:ea typeface="Garamond"/>
                <a:cs typeface="Garamond"/>
                <a:sym typeface="Garamond"/>
              </a:rPr>
              <a:t> </a:t>
            </a:r>
          </a:p>
          <a:p>
            <a:pPr lvl="0" algn="ctr">
              <a:lnSpc>
                <a:spcPct val="90000"/>
              </a:lnSpc>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a:t>
            </a:r>
            <a:r>
              <a:rPr lang="en-US" sz="2400" b="1" dirty="0" smtClean="0">
                <a:solidFill>
                  <a:schemeClr val="dk1"/>
                </a:solidFill>
                <a:latin typeface="Garamond" panose="02020404030301010803" pitchFamily="18" charset="0"/>
                <a:ea typeface="Garamond"/>
                <a:cs typeface="Garamond"/>
                <a:sym typeface="Garamond"/>
              </a:rPr>
              <a:t>SMI</a:t>
            </a:r>
            <a:r>
              <a:rPr lang="en-US" sz="2400" dirty="0" smtClean="0">
                <a:solidFill>
                  <a:schemeClr val="dk1"/>
                </a:solidFill>
                <a:latin typeface="Garamond" panose="02020404030301010803" pitchFamily="18" charset="0"/>
                <a:ea typeface="Garamond"/>
                <a:cs typeface="Garamond"/>
                <a:sym typeface="Garamond"/>
              </a:rPr>
              <a:t>)</a:t>
            </a:r>
          </a:p>
          <a:p>
            <a:pPr lvl="0" algn="ctr">
              <a:lnSpc>
                <a:spcPct val="90000"/>
              </a:lnSpc>
              <a:buClr>
                <a:schemeClr val="dk1"/>
              </a:buClr>
              <a:buSzPct val="25000"/>
            </a:pPr>
            <a:r>
              <a:rPr lang="en-US" sz="2400" dirty="0">
                <a:solidFill>
                  <a:schemeClr val="dk1"/>
                </a:solidFill>
                <a:latin typeface="Garamond" panose="02020404030301010803" pitchFamily="18" charset="0"/>
                <a:ea typeface="Garamond"/>
                <a:cs typeface="Garamond"/>
                <a:sym typeface="Garamond"/>
              </a:rPr>
              <a:t>(</a:t>
            </a:r>
            <a:r>
              <a:rPr lang="en-US" sz="2400" dirty="0" smtClean="0">
                <a:solidFill>
                  <a:schemeClr val="dk1"/>
                </a:solidFill>
                <a:latin typeface="Garamond" panose="02020404030301010803" pitchFamily="18" charset="0"/>
                <a:ea typeface="Garamond"/>
                <a:cs typeface="Garamond"/>
                <a:sym typeface="Garamond"/>
              </a:rPr>
              <a:t>%)</a:t>
            </a:r>
            <a:endParaRPr lang="en-US" sz="2400" i="0" u="none" strike="noStrike" cap="none" baseline="0" dirty="0">
              <a:solidFill>
                <a:schemeClr val="dk1"/>
              </a:solidFill>
              <a:latin typeface="Garamond" panose="02020404030301010803" pitchFamily="18" charset="0"/>
              <a:ea typeface="Garamond"/>
              <a:cs typeface="Garamond"/>
              <a:sym typeface="Garamond"/>
            </a:endParaRPr>
          </a:p>
        </p:txBody>
      </p:sp>
      <p:pic>
        <p:nvPicPr>
          <p:cNvPr id="141" name="Picture 14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00007" y="14808164"/>
            <a:ext cx="832233" cy="1490472"/>
          </a:xfrm>
          <a:prstGeom prst="rect">
            <a:avLst/>
          </a:prstGeom>
        </p:spPr>
      </p:pic>
      <p:pic>
        <p:nvPicPr>
          <p:cNvPr id="144" name="Picture 143"/>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317" t="4897" r="35525" b="7961"/>
          <a:stretch/>
        </p:blipFill>
        <p:spPr>
          <a:xfrm>
            <a:off x="11181019" y="16516579"/>
            <a:ext cx="865373" cy="1498461"/>
          </a:xfrm>
          <a:prstGeom prst="rect">
            <a:avLst/>
          </a:prstGeom>
        </p:spPr>
      </p:pic>
      <p:pic>
        <p:nvPicPr>
          <p:cNvPr id="150" name="Picture 149"/>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49" t="4111" r="33751" b="3648"/>
          <a:stretch/>
        </p:blipFill>
        <p:spPr>
          <a:xfrm>
            <a:off x="16111196" y="11782330"/>
            <a:ext cx="1585955" cy="2697480"/>
          </a:xfrm>
          <a:prstGeom prst="rect">
            <a:avLst/>
          </a:prstGeom>
        </p:spPr>
      </p:pic>
      <p:pic>
        <p:nvPicPr>
          <p:cNvPr id="156" name="Picture 155"/>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34444" t="4112" r="34167" b="3880"/>
          <a:stretch/>
        </p:blipFill>
        <p:spPr>
          <a:xfrm>
            <a:off x="11249267" y="11767245"/>
            <a:ext cx="853686" cy="1499616"/>
          </a:xfrm>
          <a:prstGeom prst="rect">
            <a:avLst/>
          </a:prstGeom>
        </p:spPr>
      </p:pic>
      <p:pic>
        <p:nvPicPr>
          <p:cNvPr id="5" name="Picture 4"/>
          <p:cNvPicPr>
            <a:picLocks noChangeAspect="1"/>
          </p:cNvPicPr>
          <p:nvPr/>
        </p:nvPicPr>
        <p:blipFill rotWithShape="1">
          <a:blip r:embed="rId14">
            <a:extLst>
              <a:ext uri="{28A0092B-C50C-407E-A947-70E740481C1C}">
                <a14:useLocalDpi xmlns:a14="http://schemas.microsoft.com/office/drawing/2010/main" val="0"/>
              </a:ext>
            </a:extLst>
          </a:blip>
          <a:srcRect l="8214" t="14018" r="6469" b="12497"/>
          <a:stretch/>
        </p:blipFill>
        <p:spPr>
          <a:xfrm>
            <a:off x="19145249" y="10153650"/>
            <a:ext cx="6629401" cy="7391400"/>
          </a:xfrm>
          <a:prstGeom prst="rect">
            <a:avLst/>
          </a:prstGeom>
        </p:spPr>
      </p:pic>
      <p:pic>
        <p:nvPicPr>
          <p:cNvPr id="85" name="Picture 84"/>
          <p:cNvPicPr>
            <a:picLocks noChangeAspect="1"/>
          </p:cNvPicPr>
          <p:nvPr/>
        </p:nvPicPr>
        <p:blipFill rotWithShape="1">
          <a:blip r:embed="rId15">
            <a:clrChange>
              <a:clrFrom>
                <a:srgbClr val="FFFFFF"/>
              </a:clrFrom>
              <a:clrTo>
                <a:srgbClr val="FFFFFF">
                  <a:alpha val="0"/>
                </a:srgbClr>
              </a:clrTo>
            </a:clrChange>
          </a:blip>
          <a:srcRect l="17253" t="1487" r="12375" b="2859"/>
          <a:stretch/>
        </p:blipFill>
        <p:spPr>
          <a:xfrm>
            <a:off x="16177937" y="18032655"/>
            <a:ext cx="1541645" cy="2809772"/>
          </a:xfrm>
          <a:prstGeom prst="rect">
            <a:avLst/>
          </a:prstGeom>
        </p:spPr>
      </p:pic>
      <p:pic>
        <p:nvPicPr>
          <p:cNvPr id="89" name="Picture 88"/>
          <p:cNvPicPr>
            <a:picLocks noChangeAspect="1"/>
          </p:cNvPicPr>
          <p:nvPr/>
        </p:nvPicPr>
        <p:blipFill rotWithShape="1">
          <a:blip r:embed="rId16">
            <a:clrChange>
              <a:clrFrom>
                <a:srgbClr val="FFFFFF"/>
              </a:clrFrom>
              <a:clrTo>
                <a:srgbClr val="FFFFFF">
                  <a:alpha val="0"/>
                </a:srgbClr>
              </a:clrTo>
            </a:clrChange>
          </a:blip>
          <a:srcRect l="1838"/>
          <a:stretch/>
        </p:blipFill>
        <p:spPr>
          <a:xfrm>
            <a:off x="16170906" y="14937866"/>
            <a:ext cx="1504785" cy="2797852"/>
          </a:xfrm>
          <a:prstGeom prst="rect">
            <a:avLst/>
          </a:prstGeom>
        </p:spPr>
      </p:pic>
      <p:sp>
        <p:nvSpPr>
          <p:cNvPr id="99" name="Shape 22"/>
          <p:cNvSpPr txBox="1"/>
          <p:nvPr/>
        </p:nvSpPr>
        <p:spPr>
          <a:xfrm>
            <a:off x="10955650" y="26811497"/>
            <a:ext cx="7014889" cy="2836720"/>
          </a:xfrm>
          <a:prstGeom prst="rect">
            <a:avLst/>
          </a:prstGeom>
          <a:noFill/>
          <a:ln>
            <a:noFill/>
          </a:ln>
        </p:spPr>
        <p:txBody>
          <a:bodyPr lIns="91425" tIns="45700" rIns="91425" bIns="45700" anchor="t" anchorCtr="0">
            <a:noAutofit/>
          </a:bodyPr>
          <a:lstStyle/>
          <a:p>
            <a:pPr marL="457200" lvl="0" indent="-457200" algn="thaiDist">
              <a:lnSpc>
                <a:spcPct val="90000"/>
              </a:lnSpc>
              <a:buClr>
                <a:schemeClr val="accent1"/>
              </a:buClr>
              <a:buSzPct val="100000"/>
              <a:buFont typeface="Webdings" panose="05030102010509060703" pitchFamily="18" charset="2"/>
              <a:buChar char=""/>
            </a:pPr>
            <a:r>
              <a:rPr lang="en-US" sz="2400" dirty="0" smtClean="0">
                <a:solidFill>
                  <a:schemeClr val="dk1"/>
                </a:solidFill>
                <a:latin typeface="Garamond"/>
                <a:ea typeface="Garamond"/>
                <a:cs typeface="Garamond"/>
                <a:sym typeface="Garamond"/>
              </a:rPr>
              <a:t>Second, the </a:t>
            </a:r>
            <a:r>
              <a:rPr lang="en-US" sz="2400" dirty="0">
                <a:solidFill>
                  <a:schemeClr val="dk1"/>
                </a:solidFill>
                <a:latin typeface="Garamond"/>
                <a:ea typeface="Garamond"/>
                <a:cs typeface="Garamond"/>
                <a:sym typeface="Garamond"/>
              </a:rPr>
              <a:t>time series plots at any region were analyzed to compare all indices. This approach allowed us to derive anomalies and identify drought. </a:t>
            </a:r>
          </a:p>
          <a:p>
            <a:pPr marL="457200" lvl="0" indent="-457200" algn="thaiDist">
              <a:lnSpc>
                <a:spcPct val="90000"/>
              </a:lnSpc>
              <a:spcBef>
                <a:spcPts val="1800"/>
              </a:spcBef>
              <a:buClr>
                <a:schemeClr val="accent1"/>
              </a:buClr>
              <a:buSzPct val="100000"/>
              <a:buFont typeface="Webdings" panose="05030102010509060703" pitchFamily="18" charset="2"/>
              <a:buChar char=""/>
            </a:pPr>
            <a:r>
              <a:rPr lang="en-US" sz="2400" dirty="0">
                <a:solidFill>
                  <a:schemeClr val="dk1"/>
                </a:solidFill>
                <a:latin typeface="Garamond"/>
                <a:ea typeface="Garamond"/>
                <a:cs typeface="Garamond"/>
                <a:sym typeface="Garamond"/>
              </a:rPr>
              <a:t>I</a:t>
            </a:r>
            <a:r>
              <a:rPr lang="en-US" sz="2400" dirty="0" smtClean="0">
                <a:solidFill>
                  <a:schemeClr val="dk1"/>
                </a:solidFill>
                <a:latin typeface="Garamond"/>
                <a:ea typeface="Garamond"/>
                <a:cs typeface="Garamond"/>
                <a:sym typeface="Garamond"/>
              </a:rPr>
              <a:t>n February </a:t>
            </a:r>
            <a:r>
              <a:rPr lang="en-US" sz="2400" dirty="0">
                <a:solidFill>
                  <a:schemeClr val="dk1"/>
                </a:solidFill>
                <a:latin typeface="Garamond"/>
                <a:ea typeface="Garamond"/>
                <a:cs typeface="Garamond"/>
                <a:sym typeface="Garamond"/>
              </a:rPr>
              <a:t>2005, all indices show extreme drought in the </a:t>
            </a:r>
            <a:r>
              <a:rPr lang="en-US" sz="2400" dirty="0" smtClean="0">
                <a:solidFill>
                  <a:schemeClr val="dk1"/>
                </a:solidFill>
                <a:latin typeface="Garamond"/>
                <a:ea typeface="Garamond"/>
                <a:cs typeface="Garamond"/>
                <a:sym typeface="Garamond"/>
              </a:rPr>
              <a:t>central </a:t>
            </a:r>
            <a:r>
              <a:rPr lang="en-US" sz="2400" dirty="0">
                <a:solidFill>
                  <a:schemeClr val="dk1"/>
                </a:solidFill>
                <a:latin typeface="Garamond"/>
                <a:ea typeface="Garamond"/>
                <a:cs typeface="Garamond"/>
                <a:sym typeface="Garamond"/>
              </a:rPr>
              <a:t>region of Thailand. The index map at this time also substantiates the extreme drought conditions.</a:t>
            </a:r>
          </a:p>
        </p:txBody>
      </p:sp>
      <p:pic>
        <p:nvPicPr>
          <p:cNvPr id="45" name="Picture 44"/>
          <p:cNvPicPr>
            <a:picLocks noChangeAspect="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33219" t="3872" r="32779" b="3914"/>
          <a:stretch/>
        </p:blipFill>
        <p:spPr>
          <a:xfrm>
            <a:off x="914625" y="24927481"/>
            <a:ext cx="1972266" cy="3388252"/>
          </a:xfrm>
          <a:prstGeom prst="rect">
            <a:avLst/>
          </a:prstGeom>
        </p:spPr>
      </p:pic>
      <p:grpSp>
        <p:nvGrpSpPr>
          <p:cNvPr id="68" name="Group 67"/>
          <p:cNvGrpSpPr/>
          <p:nvPr/>
        </p:nvGrpSpPr>
        <p:grpSpPr>
          <a:xfrm>
            <a:off x="8358700" y="19115450"/>
            <a:ext cx="4550741" cy="2138123"/>
            <a:chOff x="8339650" y="19153550"/>
            <a:chExt cx="4550741" cy="2138123"/>
          </a:xfrm>
        </p:grpSpPr>
        <p:sp>
          <p:nvSpPr>
            <p:cNvPr id="129" name="Shape 67"/>
            <p:cNvSpPr txBox="1"/>
            <p:nvPr/>
          </p:nvSpPr>
          <p:spPr>
            <a:xfrm>
              <a:off x="8339650" y="19153550"/>
              <a:ext cx="4550741" cy="2138123"/>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91425" rIns="91440" bIns="182880" anchor="b" anchorCtr="0">
              <a:noAutofit/>
            </a:bodyPr>
            <a:lstStyle/>
            <a:p>
              <a:pPr lvl="0" algn="ctr">
                <a:lnSpc>
                  <a:spcPct val="90000"/>
                </a:lnSpc>
                <a:buClr>
                  <a:schemeClr val="dk1"/>
                </a:buClr>
                <a:buSzPct val="25000"/>
              </a:pPr>
              <a:r>
                <a:rPr lang="en-US" sz="2400" b="1" dirty="0">
                  <a:solidFill>
                    <a:schemeClr val="dk1"/>
                  </a:solidFill>
                  <a:latin typeface="Garamond" panose="02020404030301010803" pitchFamily="18" charset="0"/>
                  <a:ea typeface="Garamond"/>
                  <a:cs typeface="Garamond"/>
                  <a:sym typeface="Garamond"/>
                </a:rPr>
                <a:t>S</a:t>
              </a:r>
              <a:r>
                <a:rPr lang="en-US" sz="2400" dirty="0">
                  <a:solidFill>
                    <a:schemeClr val="dk1"/>
                  </a:solidFill>
                  <a:latin typeface="Garamond" panose="02020404030301010803" pitchFamily="18" charset="0"/>
                  <a:ea typeface="Garamond"/>
                  <a:cs typeface="Garamond"/>
                  <a:sym typeface="Garamond"/>
                </a:rPr>
                <a:t>treamflow </a:t>
              </a:r>
              <a:r>
                <a:rPr lang="en-US" sz="2400" b="1" dirty="0">
                  <a:solidFill>
                    <a:schemeClr val="dk1"/>
                  </a:solidFill>
                  <a:latin typeface="Garamond" panose="02020404030301010803" pitchFamily="18" charset="0"/>
                  <a:ea typeface="Garamond"/>
                  <a:cs typeface="Garamond"/>
                  <a:sym typeface="Garamond"/>
                </a:rPr>
                <a:t>D</a:t>
              </a:r>
              <a:r>
                <a:rPr lang="en-US" sz="2400" dirty="0">
                  <a:solidFill>
                    <a:schemeClr val="dk1"/>
                  </a:solidFill>
                  <a:latin typeface="Garamond" panose="02020404030301010803" pitchFamily="18" charset="0"/>
                  <a:ea typeface="Garamond"/>
                  <a:cs typeface="Garamond"/>
                  <a:sym typeface="Garamond"/>
                </a:rPr>
                <a:t>rought </a:t>
              </a:r>
              <a:r>
                <a:rPr lang="en-US" sz="2400" b="1" dirty="0">
                  <a:solidFill>
                    <a:schemeClr val="dk1"/>
                  </a:solidFill>
                  <a:latin typeface="Garamond" panose="02020404030301010803" pitchFamily="18" charset="0"/>
                  <a:ea typeface="Garamond"/>
                  <a:cs typeface="Garamond"/>
                  <a:sym typeface="Garamond"/>
                </a:rPr>
                <a:t>I</a:t>
              </a:r>
              <a:r>
                <a:rPr lang="en-US" sz="2400" dirty="0">
                  <a:solidFill>
                    <a:schemeClr val="dk1"/>
                  </a:solidFill>
                  <a:latin typeface="Garamond" panose="02020404030301010803" pitchFamily="18" charset="0"/>
                  <a:ea typeface="Garamond"/>
                  <a:cs typeface="Garamond"/>
                  <a:sym typeface="Garamond"/>
                </a:rPr>
                <a:t>ndex</a:t>
              </a:r>
            </a:p>
            <a:p>
              <a:pPr marL="0" marR="0" lvl="0" indent="0" algn="ctr" rtl="0">
                <a:lnSpc>
                  <a:spcPct val="10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a:t>
              </a:r>
              <a:r>
                <a:rPr lang="en-US" sz="2400" b="1" i="0" u="none" strike="noStrike" cap="none" baseline="0" dirty="0" smtClean="0">
                  <a:solidFill>
                    <a:schemeClr val="dk1"/>
                  </a:solidFill>
                  <a:latin typeface="Garamond" panose="02020404030301010803" pitchFamily="18" charset="0"/>
                  <a:ea typeface="Garamond"/>
                  <a:cs typeface="Garamond"/>
                  <a:sym typeface="Garamond"/>
                </a:rPr>
                <a:t>SDI</a:t>
              </a:r>
              <a:r>
                <a:rPr lang="en-US" sz="2400" i="0" u="none" strike="noStrike" cap="none" baseline="0" dirty="0" smtClean="0">
                  <a:solidFill>
                    <a:schemeClr val="dk1"/>
                  </a:solidFill>
                  <a:latin typeface="Garamond" panose="02020404030301010803" pitchFamily="18" charset="0"/>
                  <a:ea typeface="Garamond"/>
                  <a:cs typeface="Garamond"/>
                  <a:sym typeface="Garamond"/>
                </a:rPr>
                <a:t>)</a:t>
              </a:r>
              <a:endParaRPr lang="en-US" sz="2400" i="0" u="none" strike="noStrike" cap="none" baseline="0" dirty="0">
                <a:solidFill>
                  <a:schemeClr val="dk1"/>
                </a:solidFill>
                <a:latin typeface="Garamond" panose="02020404030301010803" pitchFamily="18" charset="0"/>
                <a:ea typeface="Garamond"/>
                <a:cs typeface="Garamond"/>
                <a:sym typeface="Garamond"/>
              </a:endParaRPr>
            </a:p>
          </p:txBody>
        </p:sp>
        <p:grpSp>
          <p:nvGrpSpPr>
            <p:cNvPr id="13" name="Group 12"/>
            <p:cNvGrpSpPr/>
            <p:nvPr/>
          </p:nvGrpSpPr>
          <p:grpSpPr>
            <a:xfrm>
              <a:off x="8570006" y="19260392"/>
              <a:ext cx="4244271" cy="1060938"/>
              <a:chOff x="13625425" y="17754103"/>
              <a:chExt cx="4138589" cy="1004890"/>
            </a:xfrm>
          </p:grpSpPr>
          <p:pic>
            <p:nvPicPr>
              <p:cNvPr id="11" name="Picture 10"/>
              <p:cNvPicPr>
                <a:picLocks noChangeAspect="1"/>
              </p:cNvPicPr>
              <p:nvPr/>
            </p:nvPicPr>
            <p:blipFill rotWithShape="1">
              <a:blip r:embed="rId18">
                <a:extLst>
                  <a:ext uri="{28A0092B-C50C-407E-A947-70E740481C1C}">
                    <a14:useLocalDpi xmlns:a14="http://schemas.microsoft.com/office/drawing/2010/main" val="0"/>
                  </a:ext>
                </a:extLst>
              </a:blip>
              <a:srcRect l="12916" t="24862" r="9271" b="51783"/>
              <a:stretch/>
            </p:blipFill>
            <p:spPr>
              <a:xfrm>
                <a:off x="13766864" y="17754103"/>
                <a:ext cx="3948876" cy="763220"/>
              </a:xfrm>
              <a:prstGeom prst="rect">
                <a:avLst/>
              </a:prstGeom>
            </p:spPr>
          </p:pic>
          <p:pic>
            <p:nvPicPr>
              <p:cNvPr id="90" name="Picture 89"/>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2916" t="88921" r="8357" b="3627"/>
              <a:stretch/>
            </p:blipFill>
            <p:spPr>
              <a:xfrm>
                <a:off x="13768744" y="18515485"/>
                <a:ext cx="3995270" cy="243508"/>
              </a:xfrm>
              <a:prstGeom prst="rect">
                <a:avLst/>
              </a:prstGeom>
            </p:spPr>
          </p:pic>
          <p:pic>
            <p:nvPicPr>
              <p:cNvPr id="91" name="Picture 90"/>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0384" t="25668" r="87319" b="51524"/>
              <a:stretch/>
            </p:blipFill>
            <p:spPr>
              <a:xfrm>
                <a:off x="13625425" y="17788898"/>
                <a:ext cx="144365" cy="719618"/>
              </a:xfrm>
              <a:prstGeom prst="rect">
                <a:avLst/>
              </a:prstGeom>
              <a:noFill/>
              <a:ln>
                <a:noFill/>
              </a:ln>
            </p:spPr>
          </p:pic>
        </p:grpSp>
        <p:sp>
          <p:nvSpPr>
            <p:cNvPr id="56" name="Rectangle 55"/>
            <p:cNvSpPr/>
            <p:nvPr/>
          </p:nvSpPr>
          <p:spPr>
            <a:xfrm rot="16200000">
              <a:off x="8304881" y="19533834"/>
              <a:ext cx="410690" cy="261610"/>
            </a:xfrm>
            <a:prstGeom prst="rect">
              <a:avLst/>
            </a:prstGeom>
          </p:spPr>
          <p:txBody>
            <a:bodyPr wrap="none">
              <a:spAutoFit/>
            </a:bodyPr>
            <a:lstStyle/>
            <a:p>
              <a:r>
                <a:rPr lang="en-US" sz="1050" dirty="0">
                  <a:latin typeface="Garamond" panose="02020404030301010803" pitchFamily="18" charset="0"/>
                </a:rPr>
                <a:t>SDI</a:t>
              </a:r>
            </a:p>
          </p:txBody>
        </p:sp>
      </p:grpSp>
      <p:sp>
        <p:nvSpPr>
          <p:cNvPr id="102" name="Rectangle 101"/>
          <p:cNvSpPr/>
          <p:nvPr/>
        </p:nvSpPr>
        <p:spPr>
          <a:xfrm>
            <a:off x="1378493" y="25931801"/>
            <a:ext cx="113341" cy="110976"/>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5496">
              <a:solidFill>
                <a:schemeClr val="tx1">
                  <a:lumMod val="50000"/>
                </a:schemeClr>
              </a:solidFill>
            </a:endParaRPr>
          </a:p>
        </p:txBody>
      </p:sp>
      <p:sp>
        <p:nvSpPr>
          <p:cNvPr id="108" name="Rectangle 107"/>
          <p:cNvSpPr/>
          <p:nvPr/>
        </p:nvSpPr>
        <p:spPr>
          <a:xfrm>
            <a:off x="11074400" y="22100512"/>
            <a:ext cx="6896139" cy="400110"/>
          </a:xfrm>
          <a:prstGeom prst="rect">
            <a:avLst/>
          </a:prstGeom>
        </p:spPr>
        <p:txBody>
          <a:bodyPr wrap="square">
            <a:spAutoFit/>
          </a:bodyPr>
          <a:lstStyle/>
          <a:p>
            <a:pPr algn="ctr"/>
            <a:r>
              <a:rPr lang="en-US" sz="2000" dirty="0" smtClean="0">
                <a:solidFill>
                  <a:schemeClr val="tx1"/>
                </a:solidFill>
                <a:latin typeface="Garamond" panose="02020404030301010803" pitchFamily="18" charset="0"/>
              </a:rPr>
              <a:t>Drought anomaly in February 2005</a:t>
            </a:r>
            <a:endParaRPr lang="en-US" sz="2000" dirty="0">
              <a:solidFill>
                <a:schemeClr val="tx1"/>
              </a:solidFill>
              <a:latin typeface="Garamond" panose="02020404030301010803" pitchFamily="18" charset="0"/>
            </a:endParaRPr>
          </a:p>
        </p:txBody>
      </p:sp>
      <p:grpSp>
        <p:nvGrpSpPr>
          <p:cNvPr id="59" name="Group 58"/>
          <p:cNvGrpSpPr/>
          <p:nvPr/>
        </p:nvGrpSpPr>
        <p:grpSpPr>
          <a:xfrm>
            <a:off x="2886074" y="24283658"/>
            <a:ext cx="8171305" cy="5059112"/>
            <a:chOff x="2924174" y="24531308"/>
            <a:chExt cx="8171305" cy="5059112"/>
          </a:xfrm>
        </p:grpSpPr>
        <p:grpSp>
          <p:nvGrpSpPr>
            <p:cNvPr id="57" name="Group 56"/>
            <p:cNvGrpSpPr/>
            <p:nvPr/>
          </p:nvGrpSpPr>
          <p:grpSpPr>
            <a:xfrm>
              <a:off x="2926775" y="24531308"/>
              <a:ext cx="8168704" cy="5059112"/>
              <a:chOff x="2926775" y="24531308"/>
              <a:chExt cx="8168704" cy="5059112"/>
            </a:xfrm>
          </p:grpSpPr>
          <p:pic>
            <p:nvPicPr>
              <p:cNvPr id="111" name="Picture 110"/>
              <p:cNvPicPr>
                <a:picLocks noChangeAspect="1"/>
              </p:cNvPicPr>
              <p:nvPr/>
            </p:nvPicPr>
            <p:blipFill rotWithShape="1">
              <a:blip r:embed="rId18">
                <a:extLst>
                  <a:ext uri="{28A0092B-C50C-407E-A947-70E740481C1C}">
                    <a14:useLocalDpi xmlns:a14="http://schemas.microsoft.com/office/drawing/2010/main" val="0"/>
                  </a:ext>
                </a:extLst>
              </a:blip>
              <a:srcRect l="10058" t="5057" r="87551" b="2601"/>
              <a:stretch/>
            </p:blipFill>
            <p:spPr>
              <a:xfrm>
                <a:off x="3089947" y="24531308"/>
                <a:ext cx="233589" cy="5057730"/>
              </a:xfrm>
              <a:prstGeom prst="rect">
                <a:avLst/>
              </a:prstGeom>
              <a:noFill/>
              <a:ln>
                <a:noFill/>
              </a:ln>
            </p:spPr>
          </p:pic>
          <p:pic>
            <p:nvPicPr>
              <p:cNvPr id="98" name="Picture 97"/>
              <p:cNvPicPr>
                <a:picLocks noChangeAspect="1"/>
              </p:cNvPicPr>
              <p:nvPr/>
            </p:nvPicPr>
            <p:blipFill rotWithShape="1">
              <a:blip r:embed="rId18">
                <a:extLst>
                  <a:ext uri="{28A0092B-C50C-407E-A947-70E740481C1C}">
                    <a14:useLocalDpi xmlns:a14="http://schemas.microsoft.com/office/drawing/2010/main" val="0"/>
                  </a:ext>
                </a:extLst>
              </a:blip>
              <a:srcRect l="12840" t="5057" r="7416" b="2601"/>
              <a:stretch/>
            </p:blipFill>
            <p:spPr>
              <a:xfrm>
                <a:off x="3305175" y="24532690"/>
                <a:ext cx="7790304" cy="5057730"/>
              </a:xfrm>
              <a:prstGeom prst="rect">
                <a:avLst/>
              </a:prstGeom>
              <a:noFill/>
              <a:ln>
                <a:noFill/>
              </a:ln>
            </p:spPr>
          </p:pic>
          <p:sp>
            <p:nvSpPr>
              <p:cNvPr id="103" name="Rectangle 102"/>
              <p:cNvSpPr/>
              <p:nvPr/>
            </p:nvSpPr>
            <p:spPr>
              <a:xfrm rot="16200000">
                <a:off x="2867624" y="24960989"/>
                <a:ext cx="372218" cy="253916"/>
              </a:xfrm>
              <a:prstGeom prst="rect">
                <a:avLst/>
              </a:prstGeom>
            </p:spPr>
            <p:txBody>
              <a:bodyPr wrap="none">
                <a:spAutoFit/>
              </a:bodyPr>
              <a:lstStyle/>
              <a:p>
                <a:r>
                  <a:rPr lang="en-US" sz="1050" dirty="0" smtClean="0">
                    <a:latin typeface="Garamond" panose="02020404030301010803" pitchFamily="18" charset="0"/>
                  </a:rPr>
                  <a:t>SPI</a:t>
                </a:r>
                <a:endParaRPr lang="en-US" sz="1050" dirty="0">
                  <a:latin typeface="Garamond" panose="02020404030301010803" pitchFamily="18" charset="0"/>
                </a:endParaRPr>
              </a:p>
            </p:txBody>
          </p:sp>
          <p:sp>
            <p:nvSpPr>
              <p:cNvPr id="105" name="Rectangle 104"/>
              <p:cNvSpPr/>
              <p:nvPr/>
            </p:nvSpPr>
            <p:spPr>
              <a:xfrm rot="16200000">
                <a:off x="2873045" y="26155241"/>
                <a:ext cx="401072" cy="253916"/>
              </a:xfrm>
              <a:prstGeom prst="rect">
                <a:avLst/>
              </a:prstGeom>
            </p:spPr>
            <p:txBody>
              <a:bodyPr wrap="none">
                <a:spAutoFit/>
              </a:bodyPr>
              <a:lstStyle/>
              <a:p>
                <a:r>
                  <a:rPr lang="en-US" sz="1050" dirty="0" smtClean="0">
                    <a:latin typeface="Garamond" panose="02020404030301010803" pitchFamily="18" charset="0"/>
                  </a:rPr>
                  <a:t>SDI</a:t>
                </a:r>
                <a:endParaRPr lang="en-US" sz="1050" dirty="0">
                  <a:latin typeface="Garamond" panose="02020404030301010803" pitchFamily="18" charset="0"/>
                </a:endParaRPr>
              </a:p>
            </p:txBody>
          </p:sp>
          <p:sp>
            <p:nvSpPr>
              <p:cNvPr id="106" name="Rectangle 105"/>
              <p:cNvSpPr/>
              <p:nvPr/>
            </p:nvSpPr>
            <p:spPr>
              <a:xfrm rot="16200000">
                <a:off x="2817140" y="27418685"/>
                <a:ext cx="486030" cy="253916"/>
              </a:xfrm>
              <a:prstGeom prst="rect">
                <a:avLst/>
              </a:prstGeom>
            </p:spPr>
            <p:txBody>
              <a:bodyPr wrap="none">
                <a:spAutoFit/>
              </a:bodyPr>
              <a:lstStyle/>
              <a:p>
                <a:r>
                  <a:rPr lang="en-US" sz="1050" dirty="0" smtClean="0">
                    <a:latin typeface="Garamond" panose="02020404030301010803" pitchFamily="18" charset="0"/>
                  </a:rPr>
                  <a:t>SDCI</a:t>
                </a:r>
                <a:endParaRPr lang="en-US" sz="1050" dirty="0">
                  <a:latin typeface="Garamond" panose="02020404030301010803" pitchFamily="18" charset="0"/>
                </a:endParaRPr>
              </a:p>
            </p:txBody>
          </p:sp>
          <p:sp>
            <p:nvSpPr>
              <p:cNvPr id="107" name="Rectangle 106"/>
              <p:cNvSpPr/>
              <p:nvPr/>
            </p:nvSpPr>
            <p:spPr>
              <a:xfrm rot="16200000">
                <a:off x="2508351" y="28506781"/>
                <a:ext cx="1099981" cy="253916"/>
              </a:xfrm>
              <a:prstGeom prst="rect">
                <a:avLst/>
              </a:prstGeom>
            </p:spPr>
            <p:txBody>
              <a:bodyPr wrap="none">
                <a:spAutoFit/>
              </a:bodyPr>
              <a:lstStyle/>
              <a:p>
                <a:pPr algn="ctr"/>
                <a:r>
                  <a:rPr lang="en-US" sz="1050" dirty="0" smtClean="0">
                    <a:latin typeface="Garamond" panose="02020404030301010803" pitchFamily="18" charset="0"/>
                  </a:rPr>
                  <a:t>Soil Moisture (%)</a:t>
                </a:r>
                <a:endParaRPr lang="en-US" sz="1050" dirty="0">
                  <a:latin typeface="Garamond" panose="02020404030301010803" pitchFamily="18" charset="0"/>
                </a:endParaRPr>
              </a:p>
            </p:txBody>
          </p:sp>
        </p:grpSp>
        <p:sp>
          <p:nvSpPr>
            <p:cNvPr id="109" name="Rectangle 108"/>
            <p:cNvSpPr/>
            <p:nvPr/>
          </p:nvSpPr>
          <p:spPr>
            <a:xfrm>
              <a:off x="2924174" y="24571803"/>
              <a:ext cx="8105775" cy="4993797"/>
            </a:xfrm>
            <a:prstGeom prst="rect">
              <a:avLst/>
            </a:prstGeom>
            <a:noFill/>
            <a:ln w="158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5496">
                <a:solidFill>
                  <a:schemeClr val="tx1">
                    <a:lumMod val="50000"/>
                  </a:schemeClr>
                </a:solidFill>
              </a:endParaRPr>
            </a:p>
          </p:txBody>
        </p:sp>
      </p:grpSp>
      <p:pic>
        <p:nvPicPr>
          <p:cNvPr id="8" name="Picture 7"/>
          <p:cNvPicPr>
            <a:picLocks noChangeAspect="1"/>
          </p:cNvPicPr>
          <p:nvPr/>
        </p:nvPicPr>
        <p:blipFill>
          <a:blip r:embed="rId19"/>
          <a:stretch>
            <a:fillRect/>
          </a:stretch>
        </p:blipFill>
        <p:spPr>
          <a:xfrm>
            <a:off x="11093302" y="22506775"/>
            <a:ext cx="6877237" cy="4104778"/>
          </a:xfrm>
          <a:prstGeom prst="rect">
            <a:avLst/>
          </a:prstGeom>
          <a:ln w="15875">
            <a:solidFill>
              <a:schemeClr val="tx1">
                <a:lumMod val="50000"/>
              </a:schemeClr>
            </a:solidFill>
          </a:ln>
        </p:spPr>
      </p:pic>
      <p:cxnSp>
        <p:nvCxnSpPr>
          <p:cNvPr id="121" name="Straight Connector 120"/>
          <p:cNvCxnSpPr/>
          <p:nvPr/>
        </p:nvCxnSpPr>
        <p:spPr>
          <a:xfrm>
            <a:off x="7649029" y="15544800"/>
            <a:ext cx="0" cy="1731169"/>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randombar(horizontal)">
                                      <p:cBhvr>
                                        <p:cTn id="7" dur="500"/>
                                        <p:tgtEl>
                                          <p:spTgt spid="8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1000" fill="hold"/>
                                        <p:tgtEl>
                                          <p:spTgt spid="89"/>
                                        </p:tgtEl>
                                        <p:attrNameLst>
                                          <p:attrName>ppt_w</p:attrName>
                                        </p:attrNameLst>
                                      </p:cBhvr>
                                      <p:tavLst>
                                        <p:tav tm="0">
                                          <p:val>
                                            <p:fltVal val="0"/>
                                          </p:val>
                                        </p:tav>
                                        <p:tav tm="100000">
                                          <p:val>
                                            <p:strVal val="#ppt_w"/>
                                          </p:val>
                                        </p:tav>
                                      </p:tavLst>
                                    </p:anim>
                                    <p:anim calcmode="lin" valueType="num">
                                      <p:cBhvr>
                                        <p:cTn id="12" dur="1000" fill="hold"/>
                                        <p:tgtEl>
                                          <p:spTgt spid="89"/>
                                        </p:tgtEl>
                                        <p:attrNameLst>
                                          <p:attrName>ppt_h</p:attrName>
                                        </p:attrNameLst>
                                      </p:cBhvr>
                                      <p:tavLst>
                                        <p:tav tm="0">
                                          <p:val>
                                            <p:fltVal val="0"/>
                                          </p:val>
                                        </p:tav>
                                        <p:tav tm="100000">
                                          <p:val>
                                            <p:strVal val="#ppt_h"/>
                                          </p:val>
                                        </p:tav>
                                      </p:tavLst>
                                    </p:anim>
                                    <p:animEffect transition="in" filter="fade">
                                      <p:cBhvr>
                                        <p:cTn id="13" dur="1000"/>
                                        <p:tgtEl>
                                          <p:spTgt spid="89"/>
                                        </p:tgtEl>
                                      </p:cBhvr>
                                    </p:animEffect>
                                  </p:childTnLst>
                                </p:cTn>
                              </p:par>
                            </p:childTnLst>
                          </p:cTn>
                        </p:par>
                        <p:par>
                          <p:cTn id="14" fill="hold">
                            <p:stCondLst>
                              <p:cond delay="1500"/>
                            </p:stCondLst>
                            <p:childTnLst>
                              <p:par>
                                <p:cTn id="15" presetID="21" presetClass="entr" presetSubtype="1" fill="hold" grpId="0" nodeType="afterEffect">
                                  <p:stCondLst>
                                    <p:cond delay="250"/>
                                  </p:stCondLst>
                                  <p:childTnLst>
                                    <p:set>
                                      <p:cBhvr>
                                        <p:cTn id="16" dur="1" fill="hold">
                                          <p:stCondLst>
                                            <p:cond delay="0"/>
                                          </p:stCondLst>
                                        </p:cTn>
                                        <p:tgtEl>
                                          <p:spTgt spid="102"/>
                                        </p:tgtEl>
                                        <p:attrNameLst>
                                          <p:attrName>style.visibility</p:attrName>
                                        </p:attrNameLst>
                                      </p:cBhvr>
                                      <p:to>
                                        <p:strVal val="visible"/>
                                      </p:to>
                                    </p:set>
                                    <p:animEffect transition="in" filter="wheel(1)">
                                      <p:cBhvr>
                                        <p:cTn id="17" dur="500"/>
                                        <p:tgtEl>
                                          <p:spTgt spid="102"/>
                                        </p:tgtEl>
                                      </p:cBhvr>
                                    </p:animEffect>
                                  </p:childTnLst>
                                </p:cTn>
                              </p:par>
                            </p:childTnLst>
                          </p:cTn>
                        </p:par>
                        <p:par>
                          <p:cTn id="18" fill="hold">
                            <p:stCondLst>
                              <p:cond delay="2250"/>
                            </p:stCondLst>
                            <p:childTnLst>
                              <p:par>
                                <p:cTn id="19" presetID="26" presetClass="emph" presetSubtype="0" fill="hold" grpId="1" nodeType="afterEffect">
                                  <p:stCondLst>
                                    <p:cond delay="0"/>
                                  </p:stCondLst>
                                  <p:childTnLst>
                                    <p:animEffect transition="out" filter="fade">
                                      <p:cBhvr>
                                        <p:cTn id="20" dur="500" tmFilter="0, 0; .2, .5; .8, .5; 1, 0"/>
                                        <p:tgtEl>
                                          <p:spTgt spid="102"/>
                                        </p:tgtEl>
                                      </p:cBhvr>
                                    </p:animEffect>
                                    <p:animScale>
                                      <p:cBhvr>
                                        <p:cTn id="21" dur="250" autoRev="1" fill="hold"/>
                                        <p:tgtEl>
                                          <p:spTgt spid="1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839</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Suksangpanya, Nobphadon (GSFC-6170)[DEVELOP]</dc:creator>
  <cp:lastModifiedBy>McCartney, Sean (GSFC-6104)[DEVELOP]</cp:lastModifiedBy>
  <cp:revision>52</cp:revision>
  <dcterms:modified xsi:type="dcterms:W3CDTF">2015-07-22T18:11:49Z</dcterms:modified>
</cp:coreProperties>
</file>