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27432000" cy="36576000"/>
  <p:notesSz cx="6858000" cy="9144000"/>
  <p:embeddedFontLst>
    <p:embeddedFont>
      <p:font typeface="Webdings" panose="05030102010509060703" pitchFamily="18" charset="2"/>
      <p:regular r:id="rId4"/>
    </p:embeddedFont>
    <p:embeddedFont>
      <p:font typeface="Garamond" panose="02020404030301010803" pitchFamily="18" charset="0"/>
      <p:regular r:id="rId5"/>
      <p:bold r:id="rId6"/>
      <p:italic r:id="rId7"/>
    </p:embeddedFont>
    <p:embeddedFont>
      <p:font typeface="Century Gothic" panose="020B050202020202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7" roundtripDataSignature="AMtx7miztmkC9kRuwYf3C0uE8vMBWhwo7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ddle, Madison P. (LARC-E3)[SSAI DEVELOP]"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42" d="100"/>
          <a:sy n="42" d="100"/>
        </p:scale>
        <p:origin x="81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8" Type="http://schemas.openxmlformats.org/officeDocument/2006/relationships/commentAuthors" Target="commentAuthors.xml"/><Relationship Id="rId3" Type="http://schemas.openxmlformats.org/officeDocument/2006/relationships/notesMaster" Target="notesMasters/notesMaster1.xml"/><Relationship Id="rId21" Type="http://schemas.openxmlformats.org/officeDocument/2006/relationships/theme" Target="theme/theme1.xml"/><Relationship Id="rId7" Type="http://schemas.openxmlformats.org/officeDocument/2006/relationships/font" Target="fonts/font4.fntdata"/><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0" Type="http://schemas.openxmlformats.org/officeDocument/2006/relationships/font" Target="fonts/font7.fntdata"/><Relationship Id="rId19"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5214982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 name="Google Shape;21;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7716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griculture &amp; Food Security">
  <p:cSld name="Agriculture &amp; Food Security">
    <p:spTree>
      <p:nvGrpSpPr>
        <p:cNvPr id="1" name="Shape 11"/>
        <p:cNvGrpSpPr/>
        <p:nvPr/>
      </p:nvGrpSpPr>
      <p:grpSpPr>
        <a:xfrm>
          <a:off x="0" y="0"/>
          <a:ext cx="0" cy="0"/>
          <a:chOff x="0" y="0"/>
          <a:chExt cx="0" cy="0"/>
        </a:xfrm>
      </p:grpSpPr>
      <p:sp>
        <p:nvSpPr>
          <p:cNvPr id="12" name="Google Shape;12;p5"/>
          <p:cNvSpPr/>
          <p:nvPr/>
        </p:nvSpPr>
        <p:spPr>
          <a:xfrm>
            <a:off x="914399" y="35661600"/>
            <a:ext cx="25603200" cy="415567"/>
          </a:xfrm>
          <a:prstGeom prst="rect">
            <a:avLst/>
          </a:prstGeom>
          <a:solidFill>
            <a:srgbClr val="379C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 name="Google Shape;13;p5"/>
          <p:cNvSpPr/>
          <p:nvPr/>
        </p:nvSpPr>
        <p:spPr>
          <a:xfrm>
            <a:off x="893617" y="36126531"/>
            <a:ext cx="25644768"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75"/>
              <a:buFont typeface="Century Gothic"/>
              <a:buNone/>
            </a:pPr>
            <a:r>
              <a:rPr lang="en-US" sz="700" b="0" i="1" u="none" strike="noStrike" cap="none">
                <a:solidFill>
                  <a:srgbClr val="757070"/>
                </a:solidFill>
                <a:latin typeface="Century Gothic"/>
                <a:ea typeface="Century Gothic"/>
                <a:cs typeface="Century Gothic"/>
                <a:sym typeface="Century Gothic"/>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sz="1400" b="0" i="0" u="none" strike="noStrike" cap="none">
              <a:solidFill>
                <a:srgbClr val="000000"/>
              </a:solidFill>
              <a:latin typeface="Arial"/>
              <a:ea typeface="Arial"/>
              <a:cs typeface="Arial"/>
              <a:sym typeface="Arial"/>
            </a:endParaRPr>
          </a:p>
        </p:txBody>
      </p:sp>
      <p:sp>
        <p:nvSpPr>
          <p:cNvPr id="14" name="Google Shape;14;p5"/>
          <p:cNvSpPr/>
          <p:nvPr/>
        </p:nvSpPr>
        <p:spPr>
          <a:xfrm>
            <a:off x="914400" y="3662904"/>
            <a:ext cx="25623985" cy="260911"/>
          </a:xfrm>
          <a:prstGeom prst="rect">
            <a:avLst/>
          </a:prstGeom>
          <a:solidFill>
            <a:srgbClr val="379C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15" name="Google Shape;15;p5"/>
          <p:cNvPicPr preferRelativeResize="0"/>
          <p:nvPr/>
        </p:nvPicPr>
        <p:blipFill rotWithShape="1">
          <a:blip r:embed="rId2">
            <a:alphaModFix/>
          </a:blip>
          <a:srcRect/>
          <a:stretch/>
        </p:blipFill>
        <p:spPr>
          <a:xfrm>
            <a:off x="23953352" y="864365"/>
            <a:ext cx="2585032" cy="2139114"/>
          </a:xfrm>
          <a:prstGeom prst="rect">
            <a:avLst/>
          </a:prstGeom>
          <a:noFill/>
          <a:ln>
            <a:noFill/>
          </a:ln>
        </p:spPr>
      </p:pic>
      <p:sp>
        <p:nvSpPr>
          <p:cNvPr id="16" name="Google Shape;16;p5"/>
          <p:cNvSpPr txBox="1">
            <a:spLocks noGrp="1"/>
          </p:cNvSpPr>
          <p:nvPr>
            <p:ph type="body" idx="1"/>
          </p:nvPr>
        </p:nvSpPr>
        <p:spPr>
          <a:xfrm>
            <a:off x="4704382" y="876300"/>
            <a:ext cx="18023236" cy="21717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3000"/>
              </a:spcBef>
              <a:spcAft>
                <a:spcPts val="0"/>
              </a:spcAft>
              <a:buClr>
                <a:srgbClr val="379CC3"/>
              </a:buClr>
              <a:buSzPts val="5400"/>
              <a:buNone/>
              <a:defRPr sz="5400" b="1">
                <a:solidFill>
                  <a:srgbClr val="379CC3"/>
                </a:solidFill>
              </a:defRPr>
            </a:lvl1pPr>
            <a:lvl2pPr marL="914400" lvl="1" indent="-228600" algn="l">
              <a:lnSpc>
                <a:spcPct val="90000"/>
              </a:lnSpc>
              <a:spcBef>
                <a:spcPts val="1500"/>
              </a:spcBef>
              <a:spcAft>
                <a:spcPts val="0"/>
              </a:spcAft>
              <a:buClr>
                <a:srgbClr val="3F3F3F"/>
              </a:buClr>
              <a:buSzPts val="7200"/>
              <a:buNone/>
              <a:defRPr/>
            </a:lvl2pPr>
            <a:lvl3pPr marL="1371600" lvl="2" indent="-228600" algn="l">
              <a:lnSpc>
                <a:spcPct val="90000"/>
              </a:lnSpc>
              <a:spcBef>
                <a:spcPts val="1500"/>
              </a:spcBef>
              <a:spcAft>
                <a:spcPts val="0"/>
              </a:spcAft>
              <a:buClr>
                <a:srgbClr val="3F3F3F"/>
              </a:buClr>
              <a:buSzPts val="6000"/>
              <a:buNone/>
              <a:defRPr/>
            </a:lvl3pPr>
            <a:lvl4pPr marL="1828800" lvl="3" indent="-228600" algn="l">
              <a:lnSpc>
                <a:spcPct val="90000"/>
              </a:lnSpc>
              <a:spcBef>
                <a:spcPts val="1500"/>
              </a:spcBef>
              <a:spcAft>
                <a:spcPts val="0"/>
              </a:spcAft>
              <a:buClr>
                <a:srgbClr val="3F3F3F"/>
              </a:buClr>
              <a:buSzPts val="5400"/>
              <a:buNone/>
              <a:defRPr/>
            </a:lvl4pPr>
            <a:lvl5pPr marL="2286000" lvl="4" indent="-228600" algn="l">
              <a:lnSpc>
                <a:spcPct val="90000"/>
              </a:lnSpc>
              <a:spcBef>
                <a:spcPts val="1500"/>
              </a:spcBef>
              <a:spcAft>
                <a:spcPts val="0"/>
              </a:spcAft>
              <a:buClr>
                <a:srgbClr val="3F3F3F"/>
              </a:buClr>
              <a:buSzPts val="5400"/>
              <a:buNone/>
              <a:defRPr/>
            </a:lvl5pPr>
            <a:lvl6pPr marL="2743200" lvl="5" indent="-342900" algn="l">
              <a:lnSpc>
                <a:spcPct val="90000"/>
              </a:lnSpc>
              <a:spcBef>
                <a:spcPts val="1500"/>
              </a:spcBef>
              <a:spcAft>
                <a:spcPts val="0"/>
              </a:spcAft>
              <a:buClr>
                <a:schemeClr val="dk1"/>
              </a:buClr>
              <a:buSzPts val="1800"/>
              <a:buChar char="•"/>
              <a:defRPr/>
            </a:lvl6pPr>
            <a:lvl7pPr marL="3200400" lvl="6" indent="-342900" algn="l">
              <a:lnSpc>
                <a:spcPct val="90000"/>
              </a:lnSpc>
              <a:spcBef>
                <a:spcPts val="1500"/>
              </a:spcBef>
              <a:spcAft>
                <a:spcPts val="0"/>
              </a:spcAft>
              <a:buClr>
                <a:schemeClr val="dk1"/>
              </a:buClr>
              <a:buSzPts val="1800"/>
              <a:buChar char="•"/>
              <a:defRPr/>
            </a:lvl7pPr>
            <a:lvl8pPr marL="3657600" lvl="7" indent="-342900" algn="l">
              <a:lnSpc>
                <a:spcPct val="90000"/>
              </a:lnSpc>
              <a:spcBef>
                <a:spcPts val="1500"/>
              </a:spcBef>
              <a:spcAft>
                <a:spcPts val="0"/>
              </a:spcAft>
              <a:buClr>
                <a:schemeClr val="dk1"/>
              </a:buClr>
              <a:buSzPts val="1800"/>
              <a:buChar char="•"/>
              <a:defRPr/>
            </a:lvl8pPr>
            <a:lvl9pPr marL="4114800" lvl="8" indent="-342900" algn="l">
              <a:lnSpc>
                <a:spcPct val="90000"/>
              </a:lnSpc>
              <a:spcBef>
                <a:spcPts val="1500"/>
              </a:spcBef>
              <a:spcAft>
                <a:spcPts val="0"/>
              </a:spcAft>
              <a:buClr>
                <a:schemeClr val="dk1"/>
              </a:buClr>
              <a:buSzPts val="1800"/>
              <a:buChar char="•"/>
              <a:defRPr/>
            </a:lvl9pPr>
          </a:lstStyle>
          <a:p>
            <a:endParaRPr/>
          </a:p>
        </p:txBody>
      </p:sp>
      <p:pic>
        <p:nvPicPr>
          <p:cNvPr id="17" name="Google Shape;17;p5"/>
          <p:cNvPicPr preferRelativeResize="0"/>
          <p:nvPr/>
        </p:nvPicPr>
        <p:blipFill rotWithShape="1">
          <a:blip r:embed="rId3">
            <a:alphaModFix/>
          </a:blip>
          <a:srcRect/>
          <a:stretch/>
        </p:blipFill>
        <p:spPr>
          <a:xfrm>
            <a:off x="970533" y="891700"/>
            <a:ext cx="2508115" cy="2176272"/>
          </a:xfrm>
          <a:prstGeom prst="rect">
            <a:avLst/>
          </a:prstGeom>
          <a:noFill/>
          <a:ln>
            <a:noFill/>
          </a:ln>
        </p:spPr>
      </p:pic>
      <p:pic>
        <p:nvPicPr>
          <p:cNvPr id="18" name="Google Shape;18;p5"/>
          <p:cNvPicPr preferRelativeResize="0"/>
          <p:nvPr/>
        </p:nvPicPr>
        <p:blipFill rotWithShape="1">
          <a:blip r:embed="rId4">
            <a:alphaModFix/>
          </a:blip>
          <a:srcRect/>
          <a:stretch/>
        </p:blipFill>
        <p:spPr>
          <a:xfrm>
            <a:off x="914400" y="34529481"/>
            <a:ext cx="4480560" cy="90372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552">
          <p15:clr>
            <a:srgbClr val="FBAE40"/>
          </p15:clr>
        </p15:guide>
        <p15:guide id="9" orient="horz" pos="21312">
          <p15:clr>
            <a:srgbClr val="FBAE40"/>
          </p15:clr>
        </p15:guide>
        <p15:guide id="10" pos="15264">
          <p15:clr>
            <a:srgbClr val="FBAE40"/>
          </p15:clr>
        </p15:guide>
        <p15:guide id="11" orient="horz" pos="2928">
          <p15:clr>
            <a:srgbClr val="FBAE40"/>
          </p15:clr>
        </p15:guide>
        <p15:guide id="12" pos="7776">
          <p15:clr>
            <a:srgbClr val="FBAE40"/>
          </p15:clr>
        </p15:guide>
        <p15:guide id="13" orient="horz" pos="1920">
          <p15:clr>
            <a:srgbClr val="FBAE40"/>
          </p15:clr>
        </p15:guide>
        <p15:guide id="14" orient="horz" pos="1536">
          <p15:clr>
            <a:srgbClr val="FBAE40"/>
          </p15:clr>
        </p15:guide>
        <p15:guide id="15" orient="horz" pos="960">
          <p15:clr>
            <a:srgbClr val="FBAE40"/>
          </p15:clr>
        </p15:guide>
        <p15:guide id="16" pos="8064">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1885950" y="1947342"/>
            <a:ext cx="23660100" cy="706966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F3F3F"/>
              </a:buClr>
              <a:buSzPts val="13200"/>
              <a:buFont typeface="Century Gothic"/>
              <a:buNone/>
              <a:defRPr sz="132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1885950" y="9736667"/>
            <a:ext cx="23660100" cy="23207136"/>
          </a:xfrm>
          <a:prstGeom prst="rect">
            <a:avLst/>
          </a:prstGeom>
          <a:noFill/>
          <a:ln>
            <a:noFill/>
          </a:ln>
        </p:spPr>
        <p:txBody>
          <a:bodyPr spcFirstLastPara="1" wrap="square" lIns="91425" tIns="45700" rIns="91425" bIns="45700" anchor="t" anchorCtr="0">
            <a:normAutofit/>
          </a:bodyPr>
          <a:lstStyle>
            <a:lvl1pPr marL="457200" marR="0" lvl="0" indent="-762000" algn="l" rtl="0">
              <a:lnSpc>
                <a:spcPct val="90000"/>
              </a:lnSpc>
              <a:spcBef>
                <a:spcPts val="3000"/>
              </a:spcBef>
              <a:spcAft>
                <a:spcPts val="0"/>
              </a:spcAft>
              <a:buClr>
                <a:srgbClr val="3F3F3F"/>
              </a:buClr>
              <a:buSzPts val="8400"/>
              <a:buFont typeface="Arial"/>
              <a:buChar char="•"/>
              <a:defRPr sz="8400" b="0" i="0" u="none" strike="noStrike" cap="none">
                <a:solidFill>
                  <a:srgbClr val="3F3F3F"/>
                </a:solidFill>
                <a:latin typeface="Century Gothic"/>
                <a:ea typeface="Century Gothic"/>
                <a:cs typeface="Century Gothic"/>
                <a:sym typeface="Century Gothic"/>
              </a:defRPr>
            </a:lvl1pPr>
            <a:lvl2pPr marL="914400" marR="0" lvl="1" indent="-685800" algn="l" rtl="0">
              <a:lnSpc>
                <a:spcPct val="90000"/>
              </a:lnSpc>
              <a:spcBef>
                <a:spcPts val="1500"/>
              </a:spcBef>
              <a:spcAft>
                <a:spcPts val="0"/>
              </a:spcAft>
              <a:buClr>
                <a:srgbClr val="3F3F3F"/>
              </a:buClr>
              <a:buSzPts val="7200"/>
              <a:buFont typeface="Arial"/>
              <a:buChar char="•"/>
              <a:defRPr sz="7200" b="0" i="0" u="none" strike="noStrike" cap="none">
                <a:solidFill>
                  <a:srgbClr val="3F3F3F"/>
                </a:solidFill>
                <a:latin typeface="Century Gothic"/>
                <a:ea typeface="Century Gothic"/>
                <a:cs typeface="Century Gothic"/>
                <a:sym typeface="Century Gothic"/>
              </a:defRPr>
            </a:lvl2pPr>
            <a:lvl3pPr marL="1371600" marR="0" lvl="2" indent="-609600" algn="l" rtl="0">
              <a:lnSpc>
                <a:spcPct val="90000"/>
              </a:lnSpc>
              <a:spcBef>
                <a:spcPts val="1500"/>
              </a:spcBef>
              <a:spcAft>
                <a:spcPts val="0"/>
              </a:spcAft>
              <a:buClr>
                <a:srgbClr val="3F3F3F"/>
              </a:buClr>
              <a:buSzPts val="6000"/>
              <a:buFont typeface="Arial"/>
              <a:buChar char="•"/>
              <a:defRPr sz="6000" b="0" i="0" u="none" strike="noStrike" cap="none">
                <a:solidFill>
                  <a:srgbClr val="3F3F3F"/>
                </a:solidFill>
                <a:latin typeface="Century Gothic"/>
                <a:ea typeface="Century Gothic"/>
                <a:cs typeface="Century Gothic"/>
                <a:sym typeface="Century Gothic"/>
              </a:defRPr>
            </a:lvl3pPr>
            <a:lvl4pPr marL="1828800" marR="0" lvl="3" indent="-571500" algn="l" rtl="0">
              <a:lnSpc>
                <a:spcPct val="90000"/>
              </a:lnSpc>
              <a:spcBef>
                <a:spcPts val="1500"/>
              </a:spcBef>
              <a:spcAft>
                <a:spcPts val="0"/>
              </a:spcAft>
              <a:buClr>
                <a:srgbClr val="3F3F3F"/>
              </a:buClr>
              <a:buSzPts val="5400"/>
              <a:buFont typeface="Arial"/>
              <a:buChar char="•"/>
              <a:defRPr sz="5400" b="0" i="0" u="none" strike="noStrike" cap="none">
                <a:solidFill>
                  <a:srgbClr val="3F3F3F"/>
                </a:solidFill>
                <a:latin typeface="Century Gothic"/>
                <a:ea typeface="Century Gothic"/>
                <a:cs typeface="Century Gothic"/>
                <a:sym typeface="Century Gothic"/>
              </a:defRPr>
            </a:lvl4pPr>
            <a:lvl5pPr marL="2286000" marR="0" lvl="4" indent="-571500" algn="l" rtl="0">
              <a:lnSpc>
                <a:spcPct val="90000"/>
              </a:lnSpc>
              <a:spcBef>
                <a:spcPts val="1500"/>
              </a:spcBef>
              <a:spcAft>
                <a:spcPts val="0"/>
              </a:spcAft>
              <a:buClr>
                <a:srgbClr val="3F3F3F"/>
              </a:buClr>
              <a:buSzPts val="5400"/>
              <a:buFont typeface="Arial"/>
              <a:buChar char="•"/>
              <a:defRPr sz="5400" b="0" i="0" u="none" strike="noStrike" cap="none">
                <a:solidFill>
                  <a:srgbClr val="3F3F3F"/>
                </a:solidFill>
                <a:latin typeface="Century Gothic"/>
                <a:ea typeface="Century Gothic"/>
                <a:cs typeface="Century Gothic"/>
                <a:sym typeface="Century Gothic"/>
              </a:defRPr>
            </a:lvl5pPr>
            <a:lvl6pPr marL="2743200" marR="0" lvl="5"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6pPr>
            <a:lvl7pPr marL="3200400" marR="0" lvl="6"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7pPr>
            <a:lvl8pPr marL="3657600" marR="0" lvl="7"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8pPr>
            <a:lvl9pPr marL="4114800" marR="0" lvl="8"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p4"/>
          <p:cNvSpPr txBox="1">
            <a:spLocks noGrp="1"/>
          </p:cNvSpPr>
          <p:nvPr>
            <p:ph type="dt" idx="10"/>
          </p:nvPr>
        </p:nvSpPr>
        <p:spPr>
          <a:xfrm>
            <a:off x="1885950" y="33900541"/>
            <a:ext cx="6172200" cy="19473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 name="Google Shape;9;p4"/>
          <p:cNvSpPr txBox="1">
            <a:spLocks noGrp="1"/>
          </p:cNvSpPr>
          <p:nvPr>
            <p:ph type="ftr" idx="11"/>
          </p:nvPr>
        </p:nvSpPr>
        <p:spPr>
          <a:xfrm>
            <a:off x="9086850" y="33900541"/>
            <a:ext cx="9258300" cy="19473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36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 name="Google Shape;10;p4"/>
          <p:cNvSpPr txBox="1">
            <a:spLocks noGrp="1"/>
          </p:cNvSpPr>
          <p:nvPr>
            <p:ph type="sldNum" idx="12"/>
          </p:nvPr>
        </p:nvSpPr>
        <p:spPr>
          <a:xfrm>
            <a:off x="19373850" y="33900541"/>
            <a:ext cx="6172200" cy="19473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jpg"/><Relationship Id="rId12" Type="http://schemas.openxmlformats.org/officeDocument/2006/relationships/image" Target="../media/image13.png"/><Relationship Id="rId17" Type="http://schemas.openxmlformats.org/officeDocument/2006/relationships/image" Target="../media/image18.jp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6" name="Google Shape;26;p1"/>
          <p:cNvSpPr txBox="1"/>
          <p:nvPr/>
        </p:nvSpPr>
        <p:spPr>
          <a:xfrm rot="-5400000">
            <a:off x="11001102" y="18369057"/>
            <a:ext cx="29222700" cy="178098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79CC3"/>
              </a:buClr>
              <a:buSzPts val="10000"/>
              <a:buFont typeface="Century Gothic"/>
              <a:buNone/>
            </a:pPr>
            <a:r>
              <a:rPr lang="en-US" sz="10000" b="1" i="0" u="none" strike="noStrike" cap="none">
                <a:solidFill>
                  <a:srgbClr val="379CC3"/>
                </a:solidFill>
                <a:latin typeface="Century Gothic"/>
                <a:ea typeface="Century Gothic"/>
                <a:cs typeface="Century Gothic"/>
                <a:sym typeface="Century Gothic"/>
              </a:rPr>
              <a:t>Panama</a:t>
            </a:r>
            <a:r>
              <a:rPr lang="en-US" sz="10000" b="0" i="0" u="none" strike="noStrike" cap="none">
                <a:solidFill>
                  <a:srgbClr val="379CC3"/>
                </a:solidFill>
                <a:latin typeface="Century Gothic"/>
                <a:ea typeface="Century Gothic"/>
                <a:cs typeface="Century Gothic"/>
                <a:sym typeface="Century Gothic"/>
              </a:rPr>
              <a:t> Water Resources</a:t>
            </a:r>
            <a:endParaRPr sz="1400" b="0" i="0" u="none" strike="noStrike" cap="none">
              <a:solidFill>
                <a:srgbClr val="000000"/>
              </a:solidFill>
              <a:latin typeface="Arial"/>
              <a:ea typeface="Arial"/>
              <a:cs typeface="Arial"/>
              <a:sym typeface="Arial"/>
            </a:endParaRPr>
          </a:p>
        </p:txBody>
      </p:sp>
      <p:grpSp>
        <p:nvGrpSpPr>
          <p:cNvPr id="12" name="Group 11"/>
          <p:cNvGrpSpPr/>
          <p:nvPr/>
        </p:nvGrpSpPr>
        <p:grpSpPr>
          <a:xfrm>
            <a:off x="863133" y="15688696"/>
            <a:ext cx="11495923" cy="3199066"/>
            <a:chOff x="863133" y="15437236"/>
            <a:chExt cx="11495923" cy="3199066"/>
          </a:xfrm>
        </p:grpSpPr>
        <p:sp>
          <p:nvSpPr>
            <p:cNvPr id="27" name="Google Shape;27;p1"/>
            <p:cNvSpPr txBox="1"/>
            <p:nvPr/>
          </p:nvSpPr>
          <p:spPr>
            <a:xfrm>
              <a:off x="929055" y="16149678"/>
              <a:ext cx="11430001" cy="2486624"/>
            </a:xfrm>
            <a:prstGeom prst="rect">
              <a:avLst/>
            </a:prstGeom>
            <a:noFill/>
            <a:ln>
              <a:noFill/>
            </a:ln>
          </p:spPr>
          <p:txBody>
            <a:bodyPr spcFirstLastPara="1" wrap="square" lIns="91425" tIns="45700" rIns="91425" bIns="45700" anchor="t" anchorCtr="0">
              <a:noAutofit/>
            </a:bodyPr>
            <a:lstStyle/>
            <a:p>
              <a:pPr marL="457200" indent="-457200">
                <a:spcBef>
                  <a:spcPts val="600"/>
                </a:spcBef>
                <a:buClr>
                  <a:srgbClr val="379CC3"/>
                </a:buClr>
                <a:buSzPts val="2700"/>
                <a:buFont typeface="Webdings" panose="05030102010509060703" pitchFamily="18" charset="2"/>
                <a:buChar char="4"/>
              </a:pPr>
              <a:r>
                <a:rPr lang="en-US" sz="2800" b="1" dirty="0">
                  <a:solidFill>
                    <a:srgbClr val="379CC3"/>
                  </a:solidFill>
                  <a:latin typeface="Garamond" panose="02020404030301010803" pitchFamily="18" charset="0"/>
                  <a:ea typeface="Garamond"/>
                  <a:cs typeface="Garamond"/>
                  <a:sym typeface="Garamond"/>
                </a:rPr>
                <a:t>Create</a:t>
              </a:r>
              <a:r>
                <a:rPr lang="en-US" sz="2800" dirty="0">
                  <a:solidFill>
                    <a:schemeClr val="dk1"/>
                  </a:solidFill>
                  <a:latin typeface="Garamond" panose="02020404030301010803" pitchFamily="18" charset="0"/>
                  <a:ea typeface="Garamond"/>
                  <a:cs typeface="Garamond"/>
                  <a:sym typeface="Garamond"/>
                </a:rPr>
                <a:t> land cover maps using Synthetic Aperture Radar (SAR) data</a:t>
              </a:r>
              <a:endParaRPr sz="2800" dirty="0">
                <a:solidFill>
                  <a:schemeClr val="dk1"/>
                </a:solidFill>
                <a:latin typeface="Garamond" panose="02020404030301010803" pitchFamily="18" charset="0"/>
                <a:ea typeface="Garamond"/>
                <a:cs typeface="Garamond"/>
              </a:endParaRPr>
            </a:p>
            <a:p>
              <a:pPr marL="457200" indent="-457200">
                <a:spcBef>
                  <a:spcPts val="600"/>
                </a:spcBef>
                <a:buClr>
                  <a:srgbClr val="379CC3"/>
                </a:buClr>
                <a:buSzPts val="2700"/>
                <a:buFont typeface="Webdings" panose="05030102010509060703" pitchFamily="18" charset="2"/>
                <a:buChar char="4"/>
              </a:pPr>
              <a:r>
                <a:rPr lang="en-US" sz="2800" b="1" dirty="0">
                  <a:solidFill>
                    <a:srgbClr val="379CC3"/>
                  </a:solidFill>
                  <a:latin typeface="Garamond" panose="02020404030301010803" pitchFamily="18" charset="0"/>
                  <a:ea typeface="Garamond"/>
                  <a:cs typeface="Garamond"/>
                  <a:sym typeface="Garamond"/>
                </a:rPr>
                <a:t>Validate</a:t>
              </a:r>
              <a:r>
                <a:rPr lang="en-US" sz="2800" dirty="0">
                  <a:solidFill>
                    <a:schemeClr val="dk1"/>
                  </a:solidFill>
                  <a:latin typeface="Garamond" panose="02020404030301010803" pitchFamily="18" charset="0"/>
                  <a:ea typeface="Garamond"/>
                  <a:cs typeface="Garamond"/>
                  <a:sym typeface="Garamond"/>
                </a:rPr>
                <a:t> classifications and climatology data with in situ measurements</a:t>
              </a:r>
              <a:endParaRPr sz="2800" dirty="0">
                <a:solidFill>
                  <a:schemeClr val="dk1"/>
                </a:solidFill>
                <a:latin typeface="Garamond" panose="02020404030301010803" pitchFamily="18" charset="0"/>
                <a:ea typeface="Garamond"/>
                <a:cs typeface="Garamond"/>
                <a:sym typeface="Garamond"/>
              </a:endParaRPr>
            </a:p>
            <a:p>
              <a:pPr marL="457200" indent="-457200">
                <a:spcBef>
                  <a:spcPts val="600"/>
                </a:spcBef>
                <a:buClr>
                  <a:srgbClr val="379CC3"/>
                </a:buClr>
                <a:buSzPts val="2700"/>
                <a:buFont typeface="Webdings" panose="05030102010509060703" pitchFamily="18" charset="2"/>
                <a:buChar char="4"/>
              </a:pPr>
              <a:r>
                <a:rPr lang="en-US" sz="2800" b="1" dirty="0">
                  <a:solidFill>
                    <a:srgbClr val="379CC3"/>
                  </a:solidFill>
                  <a:latin typeface="Garamond" panose="02020404030301010803" pitchFamily="18" charset="0"/>
                  <a:ea typeface="Garamond"/>
                  <a:cs typeface="Garamond"/>
                  <a:sym typeface="Garamond"/>
                </a:rPr>
                <a:t>Compare</a:t>
              </a:r>
              <a:r>
                <a:rPr lang="en-US" sz="2800" dirty="0">
                  <a:solidFill>
                    <a:schemeClr val="dk1"/>
                  </a:solidFill>
                  <a:latin typeface="Garamond" panose="02020404030301010803" pitchFamily="18" charset="0"/>
                  <a:ea typeface="Garamond"/>
                  <a:cs typeface="Garamond"/>
                  <a:sym typeface="Garamond"/>
                </a:rPr>
                <a:t> MODIS evapotranspiration across land cover types, in different seasons, and between years</a:t>
              </a:r>
              <a:endParaRPr sz="2800" dirty="0">
                <a:solidFill>
                  <a:schemeClr val="dk1"/>
                </a:solidFill>
                <a:latin typeface="Garamond" panose="02020404030301010803" pitchFamily="18" charset="0"/>
                <a:ea typeface="Garamond"/>
                <a:cs typeface="Garamond"/>
              </a:endParaRPr>
            </a:p>
            <a:p>
              <a:pPr marL="457200" indent="-457200">
                <a:spcBef>
                  <a:spcPts val="600"/>
                </a:spcBef>
                <a:buClr>
                  <a:srgbClr val="379CC3"/>
                </a:buClr>
                <a:buSzPts val="2700"/>
                <a:buFont typeface="Webdings" panose="05030102010509060703" pitchFamily="18" charset="2"/>
                <a:buChar char="4"/>
              </a:pPr>
              <a:r>
                <a:rPr lang="en-US" sz="2800" b="1" dirty="0">
                  <a:solidFill>
                    <a:srgbClr val="379CC3"/>
                  </a:solidFill>
                  <a:latin typeface="Garamond" panose="02020404030301010803" pitchFamily="18" charset="0"/>
                  <a:ea typeface="Garamond"/>
                  <a:cs typeface="Garamond"/>
                  <a:sym typeface="Garamond"/>
                </a:rPr>
                <a:t>Develop</a:t>
              </a:r>
              <a:r>
                <a:rPr lang="en-US" sz="2800" dirty="0">
                  <a:solidFill>
                    <a:schemeClr val="dk1"/>
                  </a:solidFill>
                  <a:latin typeface="Garamond" panose="02020404030301010803" pitchFamily="18" charset="0"/>
                  <a:ea typeface="Garamond"/>
                  <a:cs typeface="Garamond"/>
                  <a:sym typeface="Garamond"/>
                </a:rPr>
                <a:t> a Standard Operating </a:t>
              </a:r>
              <a:r>
                <a:rPr lang="en-US" sz="2800" dirty="0" smtClean="0">
                  <a:solidFill>
                    <a:schemeClr val="dk1"/>
                  </a:solidFill>
                  <a:latin typeface="Garamond" panose="02020404030301010803" pitchFamily="18" charset="0"/>
                  <a:ea typeface="Garamond"/>
                  <a:cs typeface="Garamond"/>
                  <a:sym typeface="Garamond"/>
                </a:rPr>
                <a:t>Procedure </a:t>
              </a:r>
              <a:r>
                <a:rPr lang="en-US" sz="2800" dirty="0">
                  <a:solidFill>
                    <a:schemeClr val="dk1"/>
                  </a:solidFill>
                  <a:latin typeface="Garamond" panose="02020404030301010803" pitchFamily="18" charset="0"/>
                  <a:ea typeface="Garamond"/>
                  <a:cs typeface="Garamond"/>
                  <a:sym typeface="Garamond"/>
                </a:rPr>
                <a:t>to relate evapotranspiration and land cover types</a:t>
              </a:r>
              <a:endParaRPr sz="2800" dirty="0">
                <a:solidFill>
                  <a:schemeClr val="dk1"/>
                </a:solidFill>
                <a:latin typeface="Garamond" panose="02020404030301010803" pitchFamily="18" charset="0"/>
                <a:ea typeface="Garamond"/>
                <a:cs typeface="Garamond"/>
              </a:endParaRPr>
            </a:p>
          </p:txBody>
        </p:sp>
        <p:sp>
          <p:nvSpPr>
            <p:cNvPr id="28" name="Google Shape;28;p1"/>
            <p:cNvSpPr txBox="1"/>
            <p:nvPr/>
          </p:nvSpPr>
          <p:spPr>
            <a:xfrm>
              <a:off x="863133" y="15437236"/>
              <a:ext cx="3127779"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Objectives</a:t>
              </a:r>
              <a:endParaRPr sz="1400" b="0" i="0" u="none" strike="noStrike" cap="none" dirty="0">
                <a:solidFill>
                  <a:srgbClr val="000000"/>
                </a:solidFill>
                <a:latin typeface="Arial"/>
                <a:ea typeface="Arial"/>
                <a:cs typeface="Arial"/>
                <a:sym typeface="Arial"/>
              </a:endParaRPr>
            </a:p>
          </p:txBody>
        </p:sp>
      </p:grpSp>
      <p:sp>
        <p:nvSpPr>
          <p:cNvPr id="31" name="Google Shape;31;p1"/>
          <p:cNvSpPr txBox="1"/>
          <p:nvPr/>
        </p:nvSpPr>
        <p:spPr>
          <a:xfrm>
            <a:off x="12801599" y="16013670"/>
            <a:ext cx="11430001" cy="26521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700"/>
              <a:buFont typeface="Arial"/>
              <a:buNone/>
            </a:pPr>
            <a:endParaRPr sz="2800" b="0" i="0" u="none" strike="noStrike" cap="none">
              <a:solidFill>
                <a:srgbClr val="000000"/>
              </a:solidFill>
              <a:latin typeface="Garamond"/>
              <a:ea typeface="Garamond"/>
              <a:cs typeface="Garamond"/>
              <a:sym typeface="Garamond"/>
            </a:endParaRPr>
          </a:p>
        </p:txBody>
      </p:sp>
      <p:sp>
        <p:nvSpPr>
          <p:cNvPr id="32" name="Google Shape;32;p1"/>
          <p:cNvSpPr txBox="1"/>
          <p:nvPr/>
        </p:nvSpPr>
        <p:spPr>
          <a:xfrm>
            <a:off x="12743140" y="15402039"/>
            <a:ext cx="2012089"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Results</a:t>
            </a:r>
            <a:endParaRPr sz="1400" b="0" i="0" u="none" strike="noStrike" cap="none" dirty="0">
              <a:solidFill>
                <a:srgbClr val="000000"/>
              </a:solidFill>
              <a:latin typeface="Arial"/>
              <a:ea typeface="Arial"/>
              <a:cs typeface="Arial"/>
              <a:sym typeface="Arial"/>
            </a:endParaRPr>
          </a:p>
        </p:txBody>
      </p:sp>
      <p:sp>
        <p:nvSpPr>
          <p:cNvPr id="33" name="Google Shape;33;p1"/>
          <p:cNvSpPr txBox="1"/>
          <p:nvPr/>
        </p:nvSpPr>
        <p:spPr>
          <a:xfrm>
            <a:off x="12826649" y="27354841"/>
            <a:ext cx="11430000" cy="160736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600"/>
              </a:spcBef>
              <a:spcAft>
                <a:spcPts val="0"/>
              </a:spcAft>
              <a:buClr>
                <a:srgbClr val="379CC3"/>
              </a:buClr>
              <a:buSzPts val="2700"/>
              <a:buFont typeface="Webdings" panose="05030102010509060703" pitchFamily="18" charset="2"/>
              <a:buChar char="4"/>
            </a:pPr>
            <a:r>
              <a:rPr lang="en-US" sz="2800" b="0" i="0" u="none" strike="noStrike" cap="none" dirty="0">
                <a:solidFill>
                  <a:schemeClr val="dk1"/>
                </a:solidFill>
                <a:latin typeface="Garamond" panose="02020404030301010803" pitchFamily="18" charset="0"/>
                <a:ea typeface="Garamond"/>
                <a:cs typeface="Garamond"/>
                <a:sym typeface="Garamond"/>
              </a:rPr>
              <a:t>In ASP and BCI, evapotranspiration is higher in forest land cover as well as during the dry </a:t>
            </a:r>
            <a:r>
              <a:rPr lang="en-US" sz="2800" b="0" i="0" u="none" strike="noStrike" cap="none" dirty="0" smtClean="0">
                <a:solidFill>
                  <a:schemeClr val="dk1"/>
                </a:solidFill>
                <a:latin typeface="Garamond" panose="02020404030301010803" pitchFamily="18" charset="0"/>
                <a:ea typeface="Garamond"/>
                <a:cs typeface="Garamond"/>
                <a:sym typeface="Garamond"/>
              </a:rPr>
              <a:t>season; however, </a:t>
            </a:r>
            <a:r>
              <a:rPr lang="en-US" sz="2800" b="0" i="0" u="none" strike="noStrike" cap="none" dirty="0">
                <a:solidFill>
                  <a:schemeClr val="dk1"/>
                </a:solidFill>
                <a:latin typeface="Garamond" panose="02020404030301010803" pitchFamily="18" charset="0"/>
                <a:ea typeface="Garamond"/>
                <a:cs typeface="Garamond"/>
                <a:sym typeface="Garamond"/>
              </a:rPr>
              <a:t>only the second result is significant.</a:t>
            </a:r>
            <a:endParaRPr sz="2800" dirty="0">
              <a:latin typeface="Garamond" panose="02020404030301010803" pitchFamily="18" charset="0"/>
            </a:endParaRPr>
          </a:p>
          <a:p>
            <a:pPr marL="457200" marR="0" lvl="0" indent="-457200" algn="l" rtl="0">
              <a:lnSpc>
                <a:spcPct val="100000"/>
              </a:lnSpc>
              <a:spcBef>
                <a:spcPts val="600"/>
              </a:spcBef>
              <a:spcAft>
                <a:spcPts val="0"/>
              </a:spcAft>
              <a:buClr>
                <a:srgbClr val="379CC3"/>
              </a:buClr>
              <a:buSzPts val="2700"/>
              <a:buFont typeface="Webdings" panose="05030102010509060703" pitchFamily="18" charset="2"/>
              <a:buChar char="4"/>
            </a:pPr>
            <a:r>
              <a:rPr lang="en-US" sz="2800" b="0" i="0" u="none" strike="noStrike" cap="none" dirty="0">
                <a:solidFill>
                  <a:schemeClr val="dk1"/>
                </a:solidFill>
                <a:latin typeface="Garamond" panose="02020404030301010803" pitchFamily="18" charset="0"/>
                <a:ea typeface="Garamond"/>
                <a:cs typeface="Garamond"/>
                <a:sym typeface="Garamond"/>
              </a:rPr>
              <a:t>MODIS </a:t>
            </a:r>
            <a:r>
              <a:rPr lang="en-US" sz="2800" b="0" i="0" u="none" strike="noStrike" cap="none" dirty="0" smtClean="0">
                <a:solidFill>
                  <a:schemeClr val="dk1"/>
                </a:solidFill>
                <a:latin typeface="Garamond" panose="02020404030301010803" pitchFamily="18" charset="0"/>
                <a:ea typeface="Garamond"/>
                <a:cs typeface="Garamond"/>
                <a:sym typeface="Garamond"/>
              </a:rPr>
              <a:t>evapotranspiration </a:t>
            </a:r>
            <a:r>
              <a:rPr lang="en-US" sz="2800" b="0" i="0" u="none" strike="noStrike" cap="none" dirty="0">
                <a:solidFill>
                  <a:schemeClr val="dk1"/>
                </a:solidFill>
                <a:latin typeface="Garamond" panose="02020404030301010803" pitchFamily="18" charset="0"/>
                <a:ea typeface="Garamond"/>
                <a:cs typeface="Garamond"/>
                <a:sym typeface="Garamond"/>
              </a:rPr>
              <a:t>is correlated with </a:t>
            </a:r>
            <a:r>
              <a:rPr lang="en-US" sz="2800" b="0" i="1" u="none" strike="noStrike" cap="none" dirty="0">
                <a:solidFill>
                  <a:schemeClr val="dk1"/>
                </a:solidFill>
                <a:latin typeface="Garamond" panose="02020404030301010803" pitchFamily="18" charset="0"/>
                <a:ea typeface="Garamond"/>
                <a:cs typeface="Garamond"/>
                <a:sym typeface="Garamond"/>
              </a:rPr>
              <a:t>in situ </a:t>
            </a:r>
            <a:r>
              <a:rPr lang="en-US" sz="2800" b="0" i="0" u="none" strike="noStrike" cap="none" dirty="0">
                <a:solidFill>
                  <a:schemeClr val="dk1"/>
                </a:solidFill>
                <a:latin typeface="Garamond" panose="02020404030301010803" pitchFamily="18" charset="0"/>
                <a:ea typeface="Garamond"/>
                <a:cs typeface="Garamond"/>
                <a:sym typeface="Garamond"/>
              </a:rPr>
              <a:t>measurements of potential evapotranspiration </a:t>
            </a:r>
            <a:r>
              <a:rPr lang="en-US" sz="2800" dirty="0" smtClean="0">
                <a:solidFill>
                  <a:schemeClr val="dk1"/>
                </a:solidFill>
                <a:latin typeface="Garamond" panose="02020404030301010803" pitchFamily="18" charset="0"/>
                <a:ea typeface="Garamond"/>
                <a:cs typeface="Garamond"/>
                <a:sym typeface="Garamond"/>
              </a:rPr>
              <a:t>in</a:t>
            </a:r>
            <a:r>
              <a:rPr lang="en-US" sz="2800" b="0" i="0" u="none" strike="noStrike" cap="none" dirty="0" smtClean="0">
                <a:solidFill>
                  <a:schemeClr val="dk1"/>
                </a:solidFill>
                <a:latin typeface="Garamond" panose="02020404030301010803" pitchFamily="18" charset="0"/>
                <a:ea typeface="Garamond"/>
                <a:cs typeface="Garamond"/>
                <a:sym typeface="Garamond"/>
              </a:rPr>
              <a:t> </a:t>
            </a:r>
            <a:r>
              <a:rPr lang="en-US" sz="2800" b="0" i="0" u="none" strike="noStrike" cap="none" dirty="0">
                <a:solidFill>
                  <a:schemeClr val="dk1"/>
                </a:solidFill>
                <a:latin typeface="Garamond" panose="02020404030301010803" pitchFamily="18" charset="0"/>
                <a:ea typeface="Garamond"/>
                <a:cs typeface="Garamond"/>
                <a:sym typeface="Garamond"/>
              </a:rPr>
              <a:t>ASP and BCI.</a:t>
            </a:r>
            <a:endParaRPr sz="2800" dirty="0">
              <a:latin typeface="Garamond" panose="02020404030301010803" pitchFamily="18" charset="0"/>
            </a:endParaRPr>
          </a:p>
          <a:p>
            <a:pPr marL="457200" marR="0" lvl="0" indent="-457200" algn="l" rtl="0">
              <a:lnSpc>
                <a:spcPct val="100000"/>
              </a:lnSpc>
              <a:spcBef>
                <a:spcPts val="600"/>
              </a:spcBef>
              <a:spcAft>
                <a:spcPts val="0"/>
              </a:spcAft>
              <a:buClr>
                <a:srgbClr val="379CC3"/>
              </a:buClr>
              <a:buSzPts val="2700"/>
              <a:buFont typeface="Webdings" panose="05030102010509060703" pitchFamily="18" charset="2"/>
              <a:buChar char="4"/>
            </a:pPr>
            <a:r>
              <a:rPr lang="en-US" sz="2800" b="0" i="0" u="none" strike="noStrike" cap="none" dirty="0">
                <a:solidFill>
                  <a:schemeClr val="dk1"/>
                </a:solidFill>
                <a:latin typeface="Garamond" panose="02020404030301010803" pitchFamily="18" charset="0"/>
                <a:ea typeface="Garamond"/>
                <a:cs typeface="Garamond"/>
                <a:sym typeface="Garamond"/>
              </a:rPr>
              <a:t>L-Band SAR is more effective in identifying tropical land cover than C-Band. </a:t>
            </a:r>
            <a:endParaRPr sz="2800" dirty="0">
              <a:latin typeface="Garamond" panose="02020404030301010803" pitchFamily="18" charset="0"/>
            </a:endParaRPr>
          </a:p>
        </p:txBody>
      </p:sp>
      <p:sp>
        <p:nvSpPr>
          <p:cNvPr id="34" name="Google Shape;34;p1"/>
          <p:cNvSpPr txBox="1"/>
          <p:nvPr/>
        </p:nvSpPr>
        <p:spPr>
          <a:xfrm>
            <a:off x="12756203" y="26741606"/>
            <a:ext cx="3486852"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379CC3"/>
                </a:solidFill>
                <a:latin typeface="Century Gothic"/>
                <a:ea typeface="Century Gothic"/>
                <a:cs typeface="Century Gothic"/>
                <a:sym typeface="Century Gothic"/>
              </a:rPr>
              <a:t>Conclusions</a:t>
            </a:r>
            <a:endParaRPr sz="1400" b="0" i="0" u="none" strike="noStrike" cap="none">
              <a:solidFill>
                <a:srgbClr val="000000"/>
              </a:solidFill>
              <a:latin typeface="Arial"/>
              <a:ea typeface="Arial"/>
              <a:cs typeface="Arial"/>
              <a:sym typeface="Arial"/>
            </a:endParaRPr>
          </a:p>
        </p:txBody>
      </p:sp>
      <p:sp>
        <p:nvSpPr>
          <p:cNvPr id="35" name="Google Shape;35;p1"/>
          <p:cNvSpPr txBox="1"/>
          <p:nvPr/>
        </p:nvSpPr>
        <p:spPr>
          <a:xfrm>
            <a:off x="12801600" y="30471122"/>
            <a:ext cx="11430000" cy="429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None/>
            </a:pPr>
            <a:r>
              <a:rPr lang="en-US" sz="2400" b="0" i="0" u="none" strike="noStrike" cap="none" dirty="0">
                <a:solidFill>
                  <a:srgbClr val="3F3F3F"/>
                </a:solidFill>
                <a:latin typeface="Garamond"/>
                <a:ea typeface="Garamond"/>
                <a:cs typeface="Garamond"/>
                <a:sym typeface="Garamond"/>
              </a:rPr>
              <a:t>We would like to acknowledge the following contributors:</a:t>
            </a:r>
            <a:endParaRPr dirty="0"/>
          </a:p>
          <a:p>
            <a:pPr marL="457200" marR="0" lvl="0" indent="-457200" algn="l" rtl="0">
              <a:lnSpc>
                <a:spcPct val="100000"/>
              </a:lnSpc>
              <a:spcBef>
                <a:spcPts val="600"/>
              </a:spcBef>
              <a:spcAft>
                <a:spcPts val="0"/>
              </a:spcAft>
              <a:buClr>
                <a:schemeClr val="accent1"/>
              </a:buClr>
              <a:buSzPts val="2700"/>
              <a:buFont typeface="Webdings" panose="05030102010509060703" pitchFamily="18" charset="2"/>
              <a:buChar char="4"/>
            </a:pPr>
            <a:r>
              <a:rPr lang="en-US" sz="2400" b="0" i="0" u="none" strike="noStrike" cap="none" dirty="0">
                <a:solidFill>
                  <a:srgbClr val="3F3F3F"/>
                </a:solidFill>
                <a:latin typeface="Garamond"/>
                <a:ea typeface="Garamond"/>
                <a:cs typeface="Garamond"/>
                <a:sym typeface="Garamond"/>
              </a:rPr>
              <a:t>Our science advisors Dr. Erika Podest (NASA Jet Propulsion Laboratory, California Institute of Technology) and Dr. Kyle McDonald (City College of New York, NASA Jet Propulsion Laboratory, California Institute of Technology)</a:t>
            </a:r>
            <a:endParaRPr dirty="0"/>
          </a:p>
          <a:p>
            <a:pPr marL="457200" marR="0" lvl="0" indent="-457200" algn="l" rtl="0">
              <a:lnSpc>
                <a:spcPct val="100000"/>
              </a:lnSpc>
              <a:spcBef>
                <a:spcPts val="600"/>
              </a:spcBef>
              <a:spcAft>
                <a:spcPts val="0"/>
              </a:spcAft>
              <a:buClr>
                <a:schemeClr val="accent1"/>
              </a:buClr>
              <a:buSzPts val="2700"/>
              <a:buFont typeface="Webdings" panose="05030102010509060703" pitchFamily="18" charset="2"/>
              <a:buChar char="4"/>
            </a:pPr>
            <a:r>
              <a:rPr lang="en-US" sz="2400" b="0" i="0" u="none" strike="noStrike" cap="none" dirty="0">
                <a:solidFill>
                  <a:srgbClr val="3F3F3F"/>
                </a:solidFill>
                <a:latin typeface="Garamond"/>
                <a:ea typeface="Garamond"/>
                <a:cs typeface="Garamond"/>
                <a:sym typeface="Garamond"/>
              </a:rPr>
              <a:t>Our partners with the Smithsonian Tropical Research Institute Dr. Robert Stallard, Dr. Jefferson Hall, Dr. Helene Muller-Landau, and Milton Solano</a:t>
            </a:r>
            <a:endParaRPr dirty="0"/>
          </a:p>
          <a:p>
            <a:pPr marL="457200" marR="0" lvl="0" indent="-457200" algn="l" rtl="0">
              <a:lnSpc>
                <a:spcPct val="100000"/>
              </a:lnSpc>
              <a:spcBef>
                <a:spcPts val="600"/>
              </a:spcBef>
              <a:spcAft>
                <a:spcPts val="0"/>
              </a:spcAft>
              <a:buClr>
                <a:schemeClr val="accent1"/>
              </a:buClr>
              <a:buSzPts val="2700"/>
              <a:buFont typeface="Webdings" panose="05030102010509060703" pitchFamily="18" charset="2"/>
              <a:buChar char="4"/>
            </a:pPr>
            <a:r>
              <a:rPr lang="en-US" sz="2400" b="0" i="0" u="none" strike="noStrike" cap="none" dirty="0">
                <a:solidFill>
                  <a:srgbClr val="3F3F3F"/>
                </a:solidFill>
                <a:latin typeface="Garamond"/>
                <a:ea typeface="Garamond"/>
                <a:cs typeface="Garamond"/>
                <a:sym typeface="Garamond"/>
              </a:rPr>
              <a:t>Our partnership with SICA representative Francisco </a:t>
            </a:r>
            <a:r>
              <a:rPr lang="en-US" sz="2400" b="0" i="0" u="none" strike="noStrike" cap="none" dirty="0" err="1">
                <a:solidFill>
                  <a:srgbClr val="3F3F3F"/>
                </a:solidFill>
                <a:latin typeface="Garamond"/>
                <a:ea typeface="Garamond"/>
                <a:cs typeface="Garamond"/>
                <a:sym typeface="Garamond"/>
              </a:rPr>
              <a:t>Abre</a:t>
            </a:r>
            <a:r>
              <a:rPr lang="en-US" sz="2400" b="0" i="0" u="none" strike="noStrike" cap="none" dirty="0">
                <a:solidFill>
                  <a:srgbClr val="3F3F3F"/>
                </a:solidFill>
                <a:latin typeface="Garamond"/>
                <a:ea typeface="Garamond"/>
                <a:cs typeface="Garamond"/>
                <a:sym typeface="Garamond"/>
              </a:rPr>
              <a:t> (</a:t>
            </a:r>
            <a:r>
              <a:rPr lang="en-US" sz="2400" b="0" i="0" u="none" strike="noStrike" cap="none" dirty="0" err="1">
                <a:solidFill>
                  <a:srgbClr val="3F3F3F"/>
                </a:solidFill>
                <a:latin typeface="Garamond"/>
                <a:ea typeface="Garamond"/>
                <a:cs typeface="Garamond"/>
                <a:sym typeface="Garamond"/>
              </a:rPr>
              <a:t>Ministerio</a:t>
            </a:r>
            <a:r>
              <a:rPr lang="en-US" sz="2400" b="0" i="0" u="none" strike="noStrike" cap="none" dirty="0">
                <a:solidFill>
                  <a:srgbClr val="3F3F3F"/>
                </a:solidFill>
                <a:latin typeface="Garamond"/>
                <a:ea typeface="Garamond"/>
                <a:cs typeface="Garamond"/>
                <a:sym typeface="Garamond"/>
              </a:rPr>
              <a:t> de </a:t>
            </a:r>
            <a:r>
              <a:rPr lang="en-US" sz="2400" b="0" i="0" u="none" strike="noStrike" cap="none" dirty="0" err="1">
                <a:solidFill>
                  <a:srgbClr val="3F3F3F"/>
                </a:solidFill>
                <a:latin typeface="Garamond"/>
                <a:ea typeface="Garamond"/>
                <a:cs typeface="Garamond"/>
                <a:sym typeface="Garamond"/>
              </a:rPr>
              <a:t>Ambiente</a:t>
            </a:r>
            <a:r>
              <a:rPr lang="en-US" sz="2400" b="0" i="0" u="none" strike="noStrike" cap="none" dirty="0">
                <a:solidFill>
                  <a:srgbClr val="3F3F3F"/>
                </a:solidFill>
                <a:latin typeface="Garamond"/>
                <a:ea typeface="Garamond"/>
                <a:cs typeface="Garamond"/>
                <a:sym typeface="Garamond"/>
              </a:rPr>
              <a:t> de Panama), facilitated by Sean McCartney (NASA Goddard Space Flight Center)</a:t>
            </a:r>
            <a:endParaRPr dirty="0"/>
          </a:p>
          <a:p>
            <a:pPr marL="457200" marR="0" lvl="0" indent="-457200" algn="l" rtl="0">
              <a:lnSpc>
                <a:spcPct val="100000"/>
              </a:lnSpc>
              <a:spcBef>
                <a:spcPts val="600"/>
              </a:spcBef>
              <a:spcAft>
                <a:spcPts val="0"/>
              </a:spcAft>
              <a:buClr>
                <a:schemeClr val="accent1"/>
              </a:buClr>
              <a:buSzPts val="2700"/>
              <a:buFont typeface="Webdings" panose="05030102010509060703" pitchFamily="18" charset="2"/>
              <a:buChar char="4"/>
            </a:pPr>
            <a:r>
              <a:rPr lang="en-US" sz="2400" b="0" i="0" u="none" strike="noStrike" cap="none" dirty="0">
                <a:solidFill>
                  <a:srgbClr val="3F3F3F"/>
                </a:solidFill>
                <a:latin typeface="Garamond"/>
                <a:ea typeface="Garamond"/>
                <a:cs typeface="Garamond"/>
                <a:sym typeface="Garamond"/>
              </a:rPr>
              <a:t>Our node support Cecil Byles, Dr. Ben Holt, and Jessica </a:t>
            </a:r>
            <a:r>
              <a:rPr lang="en-US" sz="2400" b="0" i="0" u="none" strike="noStrike" cap="none" dirty="0" err="1">
                <a:solidFill>
                  <a:srgbClr val="3F3F3F"/>
                </a:solidFill>
                <a:latin typeface="Garamond"/>
                <a:ea typeface="Garamond"/>
                <a:cs typeface="Garamond"/>
                <a:sym typeface="Garamond"/>
              </a:rPr>
              <a:t>Fayne</a:t>
            </a:r>
            <a:endParaRPr lang="en-US" sz="2400" b="0" i="0" u="none" strike="noStrike" cap="none" dirty="0">
              <a:solidFill>
                <a:srgbClr val="3F3F3F"/>
              </a:solidFill>
              <a:latin typeface="Garamond"/>
              <a:ea typeface="Garamond"/>
              <a:cs typeface="Garamond"/>
              <a:sym typeface="Garamond"/>
            </a:endParaRPr>
          </a:p>
          <a:p>
            <a:pPr marL="457200" marR="0" lvl="0" indent="-457200" algn="l" rtl="0">
              <a:lnSpc>
                <a:spcPct val="100000"/>
              </a:lnSpc>
              <a:spcBef>
                <a:spcPts val="600"/>
              </a:spcBef>
              <a:spcAft>
                <a:spcPts val="0"/>
              </a:spcAft>
              <a:buClr>
                <a:schemeClr val="accent1"/>
              </a:buClr>
              <a:buSzPts val="2700"/>
              <a:buFont typeface="Webdings" panose="05030102010509060703" pitchFamily="18" charset="2"/>
              <a:buChar char="4"/>
            </a:pPr>
            <a:endParaRPr lang="en-US" sz="2400" dirty="0">
              <a:solidFill>
                <a:srgbClr val="3F3F3F"/>
              </a:solidFill>
              <a:latin typeface="Garamond"/>
              <a:ea typeface="Garamond"/>
              <a:cs typeface="Garamond"/>
              <a:sym typeface="Garamond"/>
            </a:endParaRPr>
          </a:p>
          <a:p>
            <a:pPr lvl="0">
              <a:spcBef>
                <a:spcPts val="600"/>
              </a:spcBef>
              <a:buClr>
                <a:schemeClr val="accent1"/>
              </a:buClr>
              <a:buSzPts val="2700"/>
            </a:pPr>
            <a:r>
              <a:rPr lang="en-US" sz="1200" dirty="0">
                <a:solidFill>
                  <a:srgbClr val="3F3F3F"/>
                </a:solidFill>
                <a:latin typeface="Garamond"/>
                <a:ea typeface="Garamond"/>
                <a:cs typeface="Garamond"/>
                <a:sym typeface="Garamond"/>
              </a:rPr>
              <a:t>This material contains modified Copernicus Sentinel data (2017), processed by ESA</a:t>
            </a:r>
            <a:r>
              <a:rPr lang="en-US" sz="2400" b="0" i="0" u="none" strike="noStrike" cap="none" dirty="0">
                <a:solidFill>
                  <a:srgbClr val="3F3F3F"/>
                </a:solidFill>
                <a:latin typeface="Garamond"/>
                <a:ea typeface="Garamond"/>
                <a:cs typeface="Garamond"/>
                <a:sym typeface="Garamond"/>
              </a:rPr>
              <a:t/>
            </a:r>
            <a:br>
              <a:rPr lang="en-US" sz="2400" b="0" i="0" u="none" strike="noStrike" cap="none" dirty="0">
                <a:solidFill>
                  <a:srgbClr val="3F3F3F"/>
                </a:solidFill>
                <a:latin typeface="Garamond"/>
                <a:ea typeface="Garamond"/>
                <a:cs typeface="Garamond"/>
                <a:sym typeface="Garamond"/>
              </a:rPr>
            </a:br>
            <a:endParaRPr sz="2400" b="0" i="0" u="none" strike="noStrike" cap="none" dirty="0">
              <a:solidFill>
                <a:srgbClr val="3F3F3F"/>
              </a:solidFill>
              <a:latin typeface="Garamond"/>
              <a:ea typeface="Garamond"/>
              <a:cs typeface="Garamond"/>
              <a:sym typeface="Garamond"/>
            </a:endParaRPr>
          </a:p>
        </p:txBody>
      </p:sp>
      <p:sp>
        <p:nvSpPr>
          <p:cNvPr id="36" name="Google Shape;36;p1"/>
          <p:cNvSpPr txBox="1"/>
          <p:nvPr/>
        </p:nvSpPr>
        <p:spPr>
          <a:xfrm>
            <a:off x="12743140" y="29890784"/>
            <a:ext cx="56877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379CC3"/>
                </a:solidFill>
                <a:latin typeface="Century Gothic"/>
                <a:ea typeface="Century Gothic"/>
                <a:cs typeface="Century Gothic"/>
                <a:sym typeface="Century Gothic"/>
              </a:rPr>
              <a:t>Acknowledgements</a:t>
            </a:r>
            <a:endParaRPr sz="1400" b="0" i="0" u="none" strike="noStrike" cap="none">
              <a:solidFill>
                <a:srgbClr val="000000"/>
              </a:solidFill>
              <a:latin typeface="Arial"/>
              <a:ea typeface="Arial"/>
              <a:cs typeface="Arial"/>
              <a:sym typeface="Arial"/>
            </a:endParaRPr>
          </a:p>
        </p:txBody>
      </p:sp>
      <p:grpSp>
        <p:nvGrpSpPr>
          <p:cNvPr id="10" name="Group 9"/>
          <p:cNvGrpSpPr/>
          <p:nvPr/>
        </p:nvGrpSpPr>
        <p:grpSpPr>
          <a:xfrm>
            <a:off x="863133" y="27692213"/>
            <a:ext cx="11529081" cy="1828315"/>
            <a:chOff x="863133" y="27577913"/>
            <a:chExt cx="11529081" cy="1828315"/>
          </a:xfrm>
        </p:grpSpPr>
        <p:sp>
          <p:nvSpPr>
            <p:cNvPr id="37" name="Google Shape;37;p1"/>
            <p:cNvSpPr txBox="1"/>
            <p:nvPr/>
          </p:nvSpPr>
          <p:spPr>
            <a:xfrm>
              <a:off x="929055" y="28307072"/>
              <a:ext cx="11463159" cy="1099156"/>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600"/>
                </a:spcBef>
                <a:spcAft>
                  <a:spcPts val="0"/>
                </a:spcAft>
                <a:buClr>
                  <a:srgbClr val="379CC3"/>
                </a:buClr>
                <a:buSzPts val="2700"/>
                <a:buFont typeface="Webdings" panose="05030102010509060703" pitchFamily="18" charset="2"/>
                <a:buChar char="4"/>
              </a:pPr>
              <a:r>
                <a:rPr lang="en-US" sz="2800" b="1" i="0" u="none" strike="noStrike" cap="none" dirty="0" err="1" smtClean="0">
                  <a:solidFill>
                    <a:schemeClr val="dk1"/>
                  </a:solidFill>
                  <a:latin typeface="Garamond"/>
                  <a:ea typeface="Garamond"/>
                  <a:cs typeface="Garamond"/>
                  <a:sym typeface="Garamond"/>
                </a:rPr>
                <a:t>Ministerio</a:t>
              </a:r>
              <a:r>
                <a:rPr lang="en-US" sz="2800" b="1" i="0" u="none" strike="noStrike" cap="none" dirty="0" smtClean="0">
                  <a:solidFill>
                    <a:schemeClr val="dk1"/>
                  </a:solidFill>
                  <a:latin typeface="Garamond"/>
                  <a:ea typeface="Garamond"/>
                  <a:cs typeface="Garamond"/>
                  <a:sym typeface="Garamond"/>
                </a:rPr>
                <a:t> </a:t>
              </a:r>
              <a:r>
                <a:rPr lang="en-US" sz="2800" b="1" i="0" u="none" strike="noStrike" cap="none" dirty="0">
                  <a:solidFill>
                    <a:schemeClr val="dk1"/>
                  </a:solidFill>
                  <a:latin typeface="Garamond"/>
                  <a:ea typeface="Garamond"/>
                  <a:cs typeface="Garamond"/>
                  <a:sym typeface="Garamond"/>
                </a:rPr>
                <a:t>de </a:t>
              </a:r>
              <a:r>
                <a:rPr lang="en-US" sz="2800" b="1" i="0" u="none" strike="noStrike" cap="none" dirty="0" err="1">
                  <a:solidFill>
                    <a:schemeClr val="dk1"/>
                  </a:solidFill>
                  <a:latin typeface="Garamond"/>
                  <a:ea typeface="Garamond"/>
                  <a:cs typeface="Garamond"/>
                  <a:sym typeface="Garamond"/>
                </a:rPr>
                <a:t>Ambiente</a:t>
              </a:r>
              <a:r>
                <a:rPr lang="en-US" sz="2800" b="1" i="0" u="none" strike="noStrike" cap="none" dirty="0">
                  <a:solidFill>
                    <a:schemeClr val="dk1"/>
                  </a:solidFill>
                  <a:latin typeface="Garamond"/>
                  <a:ea typeface="Garamond"/>
                  <a:cs typeface="Garamond"/>
                  <a:sym typeface="Garamond"/>
                </a:rPr>
                <a:t> de </a:t>
              </a:r>
              <a:r>
                <a:rPr lang="en-US" sz="2800" b="1" i="0" u="none" strike="noStrike" cap="none" dirty="0" smtClean="0">
                  <a:solidFill>
                    <a:schemeClr val="dk1"/>
                  </a:solidFill>
                  <a:latin typeface="Garamond"/>
                  <a:ea typeface="Garamond"/>
                  <a:cs typeface="Garamond"/>
                  <a:sym typeface="Garamond"/>
                </a:rPr>
                <a:t>Panama</a:t>
              </a:r>
            </a:p>
            <a:p>
              <a:pPr marL="457200" indent="-457200">
                <a:spcBef>
                  <a:spcPts val="600"/>
                </a:spcBef>
                <a:buClr>
                  <a:srgbClr val="379CC3"/>
                </a:buClr>
                <a:buSzPts val="2700"/>
                <a:buFont typeface="Webdings" panose="05030102010509060703" pitchFamily="18" charset="2"/>
                <a:buChar char="4"/>
              </a:pPr>
              <a:r>
                <a:rPr lang="en-US" sz="2800" b="1" dirty="0">
                  <a:solidFill>
                    <a:schemeClr val="dk1"/>
                  </a:solidFill>
                  <a:latin typeface="Garamond"/>
                  <a:ea typeface="Garamond"/>
                  <a:cs typeface="Garamond"/>
                  <a:sym typeface="Garamond"/>
                </a:rPr>
                <a:t>Smithsonian Tropical Research Institute</a:t>
              </a:r>
              <a:endParaRPr lang="en-US" sz="2800" dirty="0"/>
            </a:p>
            <a:p>
              <a:pPr marL="457200" marR="0" lvl="0" indent="-457200" algn="l" rtl="0">
                <a:lnSpc>
                  <a:spcPct val="100000"/>
                </a:lnSpc>
                <a:spcBef>
                  <a:spcPts val="600"/>
                </a:spcBef>
                <a:spcAft>
                  <a:spcPts val="0"/>
                </a:spcAft>
                <a:buClr>
                  <a:srgbClr val="379CC3"/>
                </a:buClr>
                <a:buSzPts val="2700"/>
                <a:buFont typeface="Webdings" panose="05030102010509060703" pitchFamily="18" charset="2"/>
                <a:buChar char="4"/>
              </a:pPr>
              <a:endParaRPr sz="2800" b="0" i="0" u="none" strike="noStrike" cap="none" dirty="0">
                <a:solidFill>
                  <a:schemeClr val="dk1"/>
                </a:solidFill>
                <a:latin typeface="Garamond"/>
                <a:ea typeface="Garamond"/>
                <a:cs typeface="Garamond"/>
                <a:sym typeface="Garamond"/>
              </a:endParaRPr>
            </a:p>
          </p:txBody>
        </p:sp>
        <p:sp>
          <p:nvSpPr>
            <p:cNvPr id="38" name="Google Shape;38;p1"/>
            <p:cNvSpPr txBox="1"/>
            <p:nvPr/>
          </p:nvSpPr>
          <p:spPr>
            <a:xfrm>
              <a:off x="863133" y="27577913"/>
              <a:ext cx="440377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Project Partners</a:t>
              </a:r>
              <a:endParaRPr sz="1400" b="0" i="0" u="none" strike="noStrike" cap="none" dirty="0">
                <a:solidFill>
                  <a:srgbClr val="000000"/>
                </a:solidFill>
                <a:latin typeface="Arial"/>
                <a:ea typeface="Arial"/>
                <a:cs typeface="Arial"/>
                <a:sym typeface="Arial"/>
              </a:endParaRPr>
            </a:p>
          </p:txBody>
        </p:sp>
      </p:grpSp>
      <p:sp>
        <p:nvSpPr>
          <p:cNvPr id="40" name="Google Shape;40;p1"/>
          <p:cNvSpPr txBox="1">
            <a:spLocks noGrp="1"/>
          </p:cNvSpPr>
          <p:nvPr>
            <p:ph type="body" idx="1"/>
          </p:nvPr>
        </p:nvSpPr>
        <p:spPr>
          <a:xfrm>
            <a:off x="4704382" y="876300"/>
            <a:ext cx="18023236" cy="2171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5400"/>
              <a:buNone/>
            </a:pPr>
            <a:r>
              <a:rPr lang="en-US" sz="4995"/>
              <a:t>Characterizing Vegetation Water Use in the Panama Canal Watershed to Inform Water Management in the Panama Canal </a:t>
            </a:r>
            <a:endParaRPr sz="4995"/>
          </a:p>
        </p:txBody>
      </p:sp>
      <p:sp>
        <p:nvSpPr>
          <p:cNvPr id="41" name="Google Shape;41;p1"/>
          <p:cNvSpPr txBox="1"/>
          <p:nvPr/>
        </p:nvSpPr>
        <p:spPr>
          <a:xfrm>
            <a:off x="14592300" y="34594800"/>
            <a:ext cx="11925301" cy="8001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379CC3"/>
              </a:buClr>
              <a:buSzPts val="5200"/>
              <a:buFont typeface="Arial"/>
              <a:buNone/>
            </a:pPr>
            <a:r>
              <a:rPr lang="en-US" sz="5200" b="0" i="0" u="none" strike="noStrike" cap="none">
                <a:solidFill>
                  <a:srgbClr val="379CC3"/>
                </a:solidFill>
                <a:latin typeface="Century Gothic"/>
                <a:ea typeface="Century Gothic"/>
                <a:cs typeface="Century Gothic"/>
                <a:sym typeface="Century Gothic"/>
              </a:rPr>
              <a:t> California - JPL | Fall 2019</a:t>
            </a:r>
            <a:endParaRPr sz="1400" b="0" i="0" u="none" strike="noStrike" cap="none">
              <a:solidFill>
                <a:srgbClr val="000000"/>
              </a:solidFill>
              <a:latin typeface="Arial"/>
              <a:ea typeface="Arial"/>
              <a:cs typeface="Arial"/>
              <a:sym typeface="Arial"/>
            </a:endParaRPr>
          </a:p>
        </p:txBody>
      </p:sp>
      <p:sp>
        <p:nvSpPr>
          <p:cNvPr id="54" name="Google Shape;54;p1"/>
          <p:cNvSpPr txBox="1"/>
          <p:nvPr/>
        </p:nvSpPr>
        <p:spPr>
          <a:xfrm>
            <a:off x="863133" y="4543909"/>
            <a:ext cx="2475358"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Abstract</a:t>
            </a:r>
            <a:endParaRPr sz="1400" b="0" i="0" u="none" strike="noStrike" cap="none" dirty="0">
              <a:solidFill>
                <a:srgbClr val="000000"/>
              </a:solidFill>
              <a:latin typeface="Arial"/>
              <a:ea typeface="Arial"/>
              <a:cs typeface="Arial"/>
              <a:sym typeface="Arial"/>
            </a:endParaRPr>
          </a:p>
        </p:txBody>
      </p:sp>
      <p:grpSp>
        <p:nvGrpSpPr>
          <p:cNvPr id="11" name="Group 10"/>
          <p:cNvGrpSpPr/>
          <p:nvPr/>
        </p:nvGrpSpPr>
        <p:grpSpPr>
          <a:xfrm>
            <a:off x="863133" y="19506879"/>
            <a:ext cx="10845877" cy="7673526"/>
            <a:chOff x="863133" y="19346859"/>
            <a:chExt cx="10845877" cy="7673526"/>
          </a:xfrm>
        </p:grpSpPr>
        <p:sp>
          <p:nvSpPr>
            <p:cNvPr id="29" name="Google Shape;29;p1"/>
            <p:cNvSpPr txBox="1"/>
            <p:nvPr/>
          </p:nvSpPr>
          <p:spPr>
            <a:xfrm>
              <a:off x="863133" y="19346859"/>
              <a:ext cx="3849000" cy="7695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Methodology</a:t>
              </a:r>
              <a:endParaRPr sz="1400" b="0" i="0" u="none" strike="noStrike" cap="none" dirty="0">
                <a:solidFill>
                  <a:srgbClr val="000000"/>
                </a:solidFill>
                <a:latin typeface="Arial"/>
                <a:ea typeface="Arial"/>
                <a:cs typeface="Arial"/>
                <a:sym typeface="Arial"/>
              </a:endParaRPr>
            </a:p>
          </p:txBody>
        </p:sp>
        <p:grpSp>
          <p:nvGrpSpPr>
            <p:cNvPr id="55" name="Google Shape;55;p1"/>
            <p:cNvGrpSpPr/>
            <p:nvPr/>
          </p:nvGrpSpPr>
          <p:grpSpPr>
            <a:xfrm>
              <a:off x="1068456" y="19966107"/>
              <a:ext cx="10640554" cy="7054278"/>
              <a:chOff x="1094721" y="12002563"/>
              <a:chExt cx="10640554" cy="6389221"/>
            </a:xfrm>
          </p:grpSpPr>
          <p:sp>
            <p:nvSpPr>
              <p:cNvPr id="56" name="Google Shape;56;p1"/>
              <p:cNvSpPr txBox="1"/>
              <p:nvPr/>
            </p:nvSpPr>
            <p:spPr>
              <a:xfrm>
                <a:off x="8839938" y="12002563"/>
                <a:ext cx="2298600" cy="78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rgbClr val="000000"/>
                    </a:solidFill>
                    <a:latin typeface="Garamond"/>
                    <a:ea typeface="Garamond"/>
                    <a:cs typeface="Garamond"/>
                    <a:sym typeface="Garamond"/>
                  </a:rPr>
                  <a:t>In Situ</a:t>
                </a:r>
                <a:r>
                  <a:rPr lang="en-US" sz="2400" b="0" i="0" u="none" strike="noStrike" cap="none">
                    <a:solidFill>
                      <a:srgbClr val="000000"/>
                    </a:solidFill>
                    <a:latin typeface="Garamond"/>
                    <a:ea typeface="Garamond"/>
                    <a:cs typeface="Garamond"/>
                    <a:sym typeface="Garamond"/>
                  </a:rPr>
                  <a:t> Station &amp; Training Data</a:t>
                </a:r>
                <a:endParaRPr sz="2400" b="0" i="0" u="none" strike="noStrike" cap="none">
                  <a:solidFill>
                    <a:srgbClr val="000000"/>
                  </a:solidFill>
                  <a:latin typeface="Garamond"/>
                  <a:ea typeface="Garamond"/>
                  <a:cs typeface="Garamond"/>
                  <a:sym typeface="Garamond"/>
                </a:endParaRPr>
              </a:p>
            </p:txBody>
          </p:sp>
          <p:sp>
            <p:nvSpPr>
              <p:cNvPr id="57" name="Google Shape;57;p1"/>
              <p:cNvSpPr txBox="1"/>
              <p:nvPr/>
            </p:nvSpPr>
            <p:spPr>
              <a:xfrm>
                <a:off x="1624863" y="12300025"/>
                <a:ext cx="2298600" cy="49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Garamond"/>
                    <a:ea typeface="Garamond"/>
                    <a:cs typeface="Garamond"/>
                    <a:sym typeface="Garamond"/>
                  </a:rPr>
                  <a:t>SAR Imagery</a:t>
                </a:r>
                <a:endParaRPr sz="2400" b="0" i="0" u="none" strike="noStrike" cap="none">
                  <a:solidFill>
                    <a:srgbClr val="000000"/>
                  </a:solidFill>
                  <a:latin typeface="Garamond"/>
                  <a:ea typeface="Garamond"/>
                  <a:cs typeface="Garamond"/>
                  <a:sym typeface="Garamond"/>
                </a:endParaRPr>
              </a:p>
            </p:txBody>
          </p:sp>
          <p:sp>
            <p:nvSpPr>
              <p:cNvPr id="58" name="Google Shape;58;p1"/>
              <p:cNvSpPr txBox="1"/>
              <p:nvPr/>
            </p:nvSpPr>
            <p:spPr>
              <a:xfrm>
                <a:off x="5160688" y="12239725"/>
                <a:ext cx="2298600" cy="60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Garamond"/>
                    <a:ea typeface="Garamond"/>
                    <a:cs typeface="Garamond"/>
                    <a:sym typeface="Garamond"/>
                  </a:rPr>
                  <a:t>MODIS Imagery</a:t>
                </a:r>
                <a:endParaRPr sz="2400" b="0" i="0" u="none" strike="noStrike" cap="none" dirty="0">
                  <a:solidFill>
                    <a:srgbClr val="000000"/>
                  </a:solidFill>
                  <a:latin typeface="Garamond"/>
                  <a:ea typeface="Garamond"/>
                  <a:cs typeface="Garamond"/>
                  <a:sym typeface="Garamond"/>
                </a:endParaRPr>
              </a:p>
            </p:txBody>
          </p:sp>
          <p:cxnSp>
            <p:nvCxnSpPr>
              <p:cNvPr id="59" name="Google Shape;59;p1"/>
              <p:cNvCxnSpPr/>
              <p:nvPr/>
            </p:nvCxnSpPr>
            <p:spPr>
              <a:xfrm>
                <a:off x="2771775" y="12821650"/>
                <a:ext cx="7200900" cy="18900"/>
              </a:xfrm>
              <a:prstGeom prst="straightConnector1">
                <a:avLst/>
              </a:prstGeom>
              <a:noFill/>
              <a:ln w="19050" cap="flat" cmpd="sng">
                <a:solidFill>
                  <a:srgbClr val="757070"/>
                </a:solidFill>
                <a:prstDash val="solid"/>
                <a:round/>
                <a:headEnd type="none" w="sm" len="sm"/>
                <a:tailEnd type="none" w="sm" len="sm"/>
              </a:ln>
            </p:spPr>
          </p:cxnSp>
          <p:cxnSp>
            <p:nvCxnSpPr>
              <p:cNvPr id="60" name="Google Shape;60;p1"/>
              <p:cNvCxnSpPr/>
              <p:nvPr/>
            </p:nvCxnSpPr>
            <p:spPr>
              <a:xfrm>
                <a:off x="6372338" y="12835400"/>
                <a:ext cx="14100" cy="966300"/>
              </a:xfrm>
              <a:prstGeom prst="straightConnector1">
                <a:avLst/>
              </a:prstGeom>
              <a:noFill/>
              <a:ln w="19050" cap="flat" cmpd="sng">
                <a:solidFill>
                  <a:srgbClr val="757070"/>
                </a:solidFill>
                <a:prstDash val="solid"/>
                <a:round/>
                <a:headEnd type="none" w="sm" len="sm"/>
                <a:tailEnd type="triangle" w="med" len="med"/>
              </a:ln>
            </p:spPr>
          </p:cxnSp>
          <p:cxnSp>
            <p:nvCxnSpPr>
              <p:cNvPr id="61" name="Google Shape;61;p1"/>
              <p:cNvCxnSpPr>
                <a:stCxn id="62" idx="4"/>
                <a:endCxn id="63" idx="4"/>
              </p:cNvCxnSpPr>
              <p:nvPr/>
            </p:nvCxnSpPr>
            <p:spPr>
              <a:xfrm rot="-5400000" flipH="1">
                <a:off x="6414771" y="11446564"/>
                <a:ext cx="600" cy="7244100"/>
              </a:xfrm>
              <a:prstGeom prst="curvedConnector3">
                <a:avLst>
                  <a:gd name="adj1" fmla="val 44490697"/>
                </a:avLst>
              </a:prstGeom>
              <a:noFill/>
              <a:ln w="19050" cap="flat" cmpd="sng">
                <a:solidFill>
                  <a:srgbClr val="757070"/>
                </a:solidFill>
                <a:prstDash val="solid"/>
                <a:round/>
                <a:headEnd type="none" w="sm" len="sm"/>
                <a:tailEnd type="none" w="sm" len="sm"/>
              </a:ln>
            </p:spPr>
          </p:cxnSp>
          <p:grpSp>
            <p:nvGrpSpPr>
              <p:cNvPr id="64" name="Google Shape;64;p1"/>
              <p:cNvGrpSpPr/>
              <p:nvPr/>
            </p:nvGrpSpPr>
            <p:grpSpPr>
              <a:xfrm>
                <a:off x="5119267" y="15318278"/>
                <a:ext cx="5862896" cy="3073506"/>
                <a:chOff x="4700167" y="17174853"/>
                <a:chExt cx="5862896" cy="3073506"/>
              </a:xfrm>
            </p:grpSpPr>
            <p:sp>
              <p:nvSpPr>
                <p:cNvPr id="65" name="Google Shape;65;p1"/>
                <p:cNvSpPr txBox="1"/>
                <p:nvPr/>
              </p:nvSpPr>
              <p:spPr>
                <a:xfrm>
                  <a:off x="6679024" y="17670763"/>
                  <a:ext cx="3884039" cy="916930"/>
                </a:xfrm>
                <a:prstGeom prst="rect">
                  <a:avLst/>
                </a:prstGeom>
                <a:noFill/>
                <a:ln w="9525" cap="flat" cmpd="sng">
                  <a:solidFill>
                    <a:srgbClr val="5FB0C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Garamond"/>
                      <a:ea typeface="Garamond"/>
                      <a:cs typeface="Garamond"/>
                      <a:sym typeface="Garamond"/>
                    </a:rPr>
                    <a:t>Validate with </a:t>
                  </a:r>
                  <a:r>
                    <a:rPr lang="en-US" sz="2400" b="0" i="1" u="none" strike="noStrike" cap="none" dirty="0">
                      <a:solidFill>
                        <a:srgbClr val="000000"/>
                      </a:solidFill>
                      <a:latin typeface="Garamond"/>
                      <a:ea typeface="Garamond"/>
                      <a:cs typeface="Garamond"/>
                      <a:sym typeface="Garamond"/>
                    </a:rPr>
                    <a:t>in situ</a:t>
                  </a:r>
                  <a:r>
                    <a:rPr lang="en-US" sz="2400" b="0" i="0" u="none" strike="noStrike" cap="none" dirty="0">
                      <a:solidFill>
                        <a:srgbClr val="000000"/>
                      </a:solidFill>
                      <a:latin typeface="Garamond"/>
                      <a:ea typeface="Garamond"/>
                      <a:cs typeface="Garamond"/>
                      <a:sym typeface="Garamond"/>
                    </a:rPr>
                    <a:t> land cover &amp; evapotranspiration data</a:t>
                  </a:r>
                  <a:endParaRPr sz="2400" b="0" i="0" u="none" strike="noStrike" cap="none" dirty="0">
                    <a:solidFill>
                      <a:srgbClr val="000000"/>
                    </a:solidFill>
                    <a:latin typeface="Garamond"/>
                    <a:ea typeface="Garamond"/>
                    <a:cs typeface="Garamond"/>
                    <a:sym typeface="Garamond"/>
                  </a:endParaRPr>
                </a:p>
              </p:txBody>
            </p:sp>
            <p:sp>
              <p:nvSpPr>
                <p:cNvPr id="66" name="Google Shape;66;p1"/>
                <p:cNvSpPr txBox="1"/>
                <p:nvPr/>
              </p:nvSpPr>
              <p:spPr>
                <a:xfrm>
                  <a:off x="4700167" y="19077711"/>
                  <a:ext cx="2515633" cy="1170648"/>
                </a:xfrm>
                <a:prstGeom prst="rect">
                  <a:avLst/>
                </a:prstGeom>
                <a:solidFill>
                  <a:srgbClr val="9DCEE2"/>
                </a:solidFill>
                <a:ln w="9525" cap="flat" cmpd="sng">
                  <a:solidFill>
                    <a:srgbClr val="5FB0C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Garamond"/>
                      <a:ea typeface="Garamond"/>
                      <a:cs typeface="Garamond"/>
                      <a:sym typeface="Garamond"/>
                    </a:rPr>
                    <a:t>Identify trends in evapotranspiration by land cover type</a:t>
                  </a:r>
                  <a:endParaRPr sz="2400" b="0" i="0" u="none" strike="noStrike" cap="none">
                    <a:solidFill>
                      <a:srgbClr val="000000"/>
                    </a:solidFill>
                    <a:latin typeface="Garamond"/>
                    <a:ea typeface="Garamond"/>
                    <a:cs typeface="Garamond"/>
                    <a:sym typeface="Garamond"/>
                  </a:endParaRPr>
                </a:p>
              </p:txBody>
            </p:sp>
            <p:cxnSp>
              <p:nvCxnSpPr>
                <p:cNvPr id="67" name="Google Shape;67;p1"/>
                <p:cNvCxnSpPr/>
                <p:nvPr/>
              </p:nvCxnSpPr>
              <p:spPr>
                <a:xfrm>
                  <a:off x="6001086" y="17174853"/>
                  <a:ext cx="0" cy="1870080"/>
                </a:xfrm>
                <a:prstGeom prst="straightConnector1">
                  <a:avLst/>
                </a:prstGeom>
                <a:noFill/>
                <a:ln w="28575" cap="flat" cmpd="sng">
                  <a:solidFill>
                    <a:srgbClr val="757070"/>
                  </a:solidFill>
                  <a:prstDash val="solid"/>
                  <a:round/>
                  <a:headEnd type="none" w="sm" len="sm"/>
                  <a:tailEnd type="triangle" w="med" len="med"/>
                </a:ln>
              </p:spPr>
            </p:cxnSp>
          </p:grpSp>
          <p:sp>
            <p:nvSpPr>
              <p:cNvPr id="68" name="Google Shape;68;p1"/>
              <p:cNvSpPr/>
              <p:nvPr/>
            </p:nvSpPr>
            <p:spPr>
              <a:xfrm>
                <a:off x="4716700" y="13844025"/>
                <a:ext cx="3396600" cy="1225200"/>
              </a:xfrm>
              <a:prstGeom prst="ellipse">
                <a:avLst/>
              </a:prstGeom>
              <a:noFill/>
              <a:ln w="9525" cap="flat" cmpd="sng">
                <a:solidFill>
                  <a:srgbClr val="5FB0C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Garamond"/>
                    <a:ea typeface="Garamond"/>
                    <a:cs typeface="Garamond"/>
                    <a:sym typeface="Garamond"/>
                  </a:rPr>
                  <a:t>Derive mean seasonal &amp; 16-day evapotranspiration</a:t>
                </a:r>
                <a:endParaRPr sz="2400" b="0" i="0" u="none" strike="noStrike" cap="none" dirty="0">
                  <a:solidFill>
                    <a:srgbClr val="000000"/>
                  </a:solidFill>
                  <a:latin typeface="Garamond"/>
                  <a:ea typeface="Garamond"/>
                  <a:cs typeface="Garamond"/>
                  <a:sym typeface="Garamond"/>
                </a:endParaRPr>
              </a:p>
            </p:txBody>
          </p:sp>
          <p:sp>
            <p:nvSpPr>
              <p:cNvPr id="62" name="Google Shape;62;p1"/>
              <p:cNvSpPr/>
              <p:nvPr/>
            </p:nvSpPr>
            <p:spPr>
              <a:xfrm>
                <a:off x="1094721" y="13844914"/>
                <a:ext cx="3396600" cy="1223400"/>
              </a:xfrm>
              <a:prstGeom prst="ellipse">
                <a:avLst/>
              </a:prstGeom>
              <a:noFill/>
              <a:ln w="9525" cap="flat" cmpd="sng">
                <a:solidFill>
                  <a:srgbClr val="5FB0C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Garamond"/>
                    <a:ea typeface="Garamond"/>
                    <a:cs typeface="Garamond"/>
                    <a:sym typeface="Garamond"/>
                  </a:rPr>
                  <a:t>Classify forest and non-forested areas</a:t>
                </a:r>
                <a:endParaRPr sz="2400" b="0" i="0" u="none" strike="noStrike" cap="none" dirty="0">
                  <a:solidFill>
                    <a:srgbClr val="000000"/>
                  </a:solidFill>
                  <a:latin typeface="Garamond"/>
                  <a:ea typeface="Garamond"/>
                  <a:cs typeface="Garamond"/>
                  <a:sym typeface="Garamond"/>
                </a:endParaRPr>
              </a:p>
            </p:txBody>
          </p:sp>
          <p:sp>
            <p:nvSpPr>
              <p:cNvPr id="63" name="Google Shape;63;p1"/>
              <p:cNvSpPr/>
              <p:nvPr/>
            </p:nvSpPr>
            <p:spPr>
              <a:xfrm>
                <a:off x="8338675" y="13844913"/>
                <a:ext cx="3396600" cy="1223400"/>
              </a:xfrm>
              <a:prstGeom prst="ellipse">
                <a:avLst/>
              </a:prstGeom>
              <a:noFill/>
              <a:ln w="9525" cap="flat" cmpd="sng">
                <a:solidFill>
                  <a:srgbClr val="5FB0C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Garamond"/>
                    <a:ea typeface="Garamond"/>
                    <a:cs typeface="Garamond"/>
                    <a:sym typeface="Garamond"/>
                  </a:rPr>
                  <a:t>Perform cleaning &amp; processing</a:t>
                </a:r>
                <a:endParaRPr sz="2400" b="0" i="0" u="none" strike="noStrike" cap="none" dirty="0">
                  <a:solidFill>
                    <a:srgbClr val="000000"/>
                  </a:solidFill>
                  <a:latin typeface="Garamond"/>
                  <a:ea typeface="Garamond"/>
                  <a:cs typeface="Garamond"/>
                  <a:sym typeface="Garamond"/>
                </a:endParaRPr>
              </a:p>
            </p:txBody>
          </p:sp>
          <p:cxnSp>
            <p:nvCxnSpPr>
              <p:cNvPr id="69" name="Google Shape;69;p1"/>
              <p:cNvCxnSpPr/>
              <p:nvPr/>
            </p:nvCxnSpPr>
            <p:spPr>
              <a:xfrm>
                <a:off x="2771775" y="12812125"/>
                <a:ext cx="4800" cy="989700"/>
              </a:xfrm>
              <a:prstGeom prst="straightConnector1">
                <a:avLst/>
              </a:prstGeom>
              <a:noFill/>
              <a:ln w="19050" cap="flat" cmpd="sng">
                <a:solidFill>
                  <a:srgbClr val="757070"/>
                </a:solidFill>
                <a:prstDash val="solid"/>
                <a:round/>
                <a:headEnd type="none" w="sm" len="sm"/>
                <a:tailEnd type="triangle" w="med" len="med"/>
              </a:ln>
            </p:spPr>
          </p:cxnSp>
        </p:grpSp>
      </p:grpSp>
      <p:grpSp>
        <p:nvGrpSpPr>
          <p:cNvPr id="13" name="Group 12"/>
          <p:cNvGrpSpPr/>
          <p:nvPr/>
        </p:nvGrpSpPr>
        <p:grpSpPr>
          <a:xfrm>
            <a:off x="844023" y="29869891"/>
            <a:ext cx="10861486" cy="4052323"/>
            <a:chOff x="844023" y="29869891"/>
            <a:chExt cx="10861486" cy="4052323"/>
          </a:xfrm>
        </p:grpSpPr>
        <p:sp>
          <p:nvSpPr>
            <p:cNvPr id="39" name="Google Shape;39;p1"/>
            <p:cNvSpPr txBox="1"/>
            <p:nvPr/>
          </p:nvSpPr>
          <p:spPr>
            <a:xfrm>
              <a:off x="863133" y="29869891"/>
              <a:ext cx="4542503" cy="76944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Team Members</a:t>
              </a:r>
              <a:endParaRPr sz="1400" b="0" i="0" u="none" strike="noStrike" cap="none" dirty="0">
                <a:solidFill>
                  <a:srgbClr val="000000"/>
                </a:solidFill>
                <a:latin typeface="Arial"/>
                <a:ea typeface="Arial"/>
                <a:cs typeface="Arial"/>
                <a:sym typeface="Arial"/>
              </a:endParaRPr>
            </a:p>
          </p:txBody>
        </p:sp>
        <p:grpSp>
          <p:nvGrpSpPr>
            <p:cNvPr id="9" name="Group 8"/>
            <p:cNvGrpSpPr/>
            <p:nvPr/>
          </p:nvGrpSpPr>
          <p:grpSpPr>
            <a:xfrm>
              <a:off x="844023" y="30803119"/>
              <a:ext cx="2834640" cy="3119095"/>
              <a:chOff x="844023" y="30803119"/>
              <a:chExt cx="2834640" cy="3119095"/>
            </a:xfrm>
          </p:grpSpPr>
          <p:pic>
            <p:nvPicPr>
              <p:cNvPr id="25" name="Google Shape;25;p1"/>
              <p:cNvPicPr preferRelativeResize="0"/>
              <p:nvPr/>
            </p:nvPicPr>
            <p:blipFill rotWithShape="1">
              <a:blip r:embed="rId3">
                <a:alphaModFix/>
              </a:blip>
              <a:srcRect/>
              <a:stretch/>
            </p:blipFill>
            <p:spPr>
              <a:xfrm>
                <a:off x="1442200" y="31027688"/>
                <a:ext cx="1638300" cy="1647825"/>
              </a:xfrm>
              <a:prstGeom prst="rect">
                <a:avLst/>
              </a:prstGeom>
              <a:noFill/>
              <a:ln>
                <a:noFill/>
              </a:ln>
            </p:spPr>
          </p:pic>
          <p:grpSp>
            <p:nvGrpSpPr>
              <p:cNvPr id="42" name="Google Shape;42;p1"/>
              <p:cNvGrpSpPr/>
              <p:nvPr/>
            </p:nvGrpSpPr>
            <p:grpSpPr>
              <a:xfrm>
                <a:off x="844023" y="30803119"/>
                <a:ext cx="2834640" cy="3119095"/>
                <a:chOff x="844023" y="30803119"/>
                <a:chExt cx="2834640" cy="3119095"/>
              </a:xfrm>
            </p:grpSpPr>
            <p:pic>
              <p:nvPicPr>
                <p:cNvPr id="43" name="Google Shape;43;p1"/>
                <p:cNvPicPr preferRelativeResize="0"/>
                <p:nvPr/>
              </p:nvPicPr>
              <p:blipFill rotWithShape="1">
                <a:blip r:embed="rId4">
                  <a:alphaModFix/>
                </a:blip>
                <a:srcRect/>
                <a:stretch/>
              </p:blipFill>
              <p:spPr>
                <a:xfrm>
                  <a:off x="1209054" y="30803119"/>
                  <a:ext cx="2104579" cy="2103120"/>
                </a:xfrm>
                <a:prstGeom prst="rect">
                  <a:avLst/>
                </a:prstGeom>
                <a:noFill/>
                <a:ln>
                  <a:noFill/>
                </a:ln>
              </p:spPr>
            </p:pic>
            <p:sp>
              <p:nvSpPr>
                <p:cNvPr id="44" name="Google Shape;44;p1"/>
                <p:cNvSpPr txBox="1"/>
                <p:nvPr/>
              </p:nvSpPr>
              <p:spPr>
                <a:xfrm>
                  <a:off x="844023" y="32968147"/>
                  <a:ext cx="2834640"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2700"/>
                    <a:buFont typeface="Arial"/>
                    <a:buNone/>
                  </a:pPr>
                  <a:r>
                    <a:rPr lang="en-US" sz="2800" b="1" i="0" u="none" strike="noStrike" cap="none">
                      <a:solidFill>
                        <a:srgbClr val="3F3F3F"/>
                      </a:solidFill>
                      <a:latin typeface="Garamond"/>
                      <a:ea typeface="Garamond"/>
                      <a:cs typeface="Garamond"/>
                      <a:sym typeface="Garamond"/>
                    </a:rPr>
                    <a:t>Roger Ly</a:t>
                  </a:r>
                  <a:endParaRPr sz="2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3F3F3F"/>
                    </a:buClr>
                    <a:buSzPts val="2700"/>
                    <a:buFont typeface="Arial"/>
                    <a:buNone/>
                  </a:pPr>
                  <a:r>
                    <a:rPr lang="en-US" sz="2800" b="0" i="0" u="none" strike="noStrike" cap="none">
                      <a:solidFill>
                        <a:srgbClr val="3F3F3F"/>
                      </a:solidFill>
                      <a:latin typeface="Garamond"/>
                      <a:ea typeface="Garamond"/>
                      <a:cs typeface="Garamond"/>
                      <a:sym typeface="Garamond"/>
                    </a:rPr>
                    <a:t>Project Lead</a:t>
                  </a:r>
                  <a:endParaRPr sz="2800" b="0" i="0" u="none" strike="noStrike" cap="none">
                    <a:solidFill>
                      <a:srgbClr val="000000"/>
                    </a:solidFill>
                    <a:latin typeface="Arial"/>
                    <a:ea typeface="Arial"/>
                    <a:cs typeface="Arial"/>
                    <a:sym typeface="Arial"/>
                  </a:endParaRPr>
                </a:p>
              </p:txBody>
            </p:sp>
          </p:grpSp>
        </p:grpSp>
        <p:grpSp>
          <p:nvGrpSpPr>
            <p:cNvPr id="6" name="Group 5"/>
            <p:cNvGrpSpPr/>
            <p:nvPr/>
          </p:nvGrpSpPr>
          <p:grpSpPr>
            <a:xfrm>
              <a:off x="3647726" y="30803119"/>
              <a:ext cx="2834640" cy="2689724"/>
              <a:chOff x="3900850" y="30803119"/>
              <a:chExt cx="2834640" cy="2689724"/>
            </a:xfrm>
          </p:grpSpPr>
          <p:grpSp>
            <p:nvGrpSpPr>
              <p:cNvPr id="5" name="Group 4"/>
              <p:cNvGrpSpPr/>
              <p:nvPr/>
            </p:nvGrpSpPr>
            <p:grpSpPr>
              <a:xfrm>
                <a:off x="4128662" y="30803119"/>
                <a:ext cx="2104579" cy="2103120"/>
                <a:chOff x="4128662" y="30803119"/>
                <a:chExt cx="2104579" cy="2103120"/>
              </a:xfrm>
            </p:grpSpPr>
            <p:pic>
              <p:nvPicPr>
                <p:cNvPr id="24" name="Google Shape;24;p1"/>
                <p:cNvPicPr preferRelativeResize="0"/>
                <p:nvPr/>
              </p:nvPicPr>
              <p:blipFill rotWithShape="1">
                <a:blip r:embed="rId5">
                  <a:alphaModFix/>
                </a:blip>
                <a:srcRect/>
                <a:stretch/>
              </p:blipFill>
              <p:spPr>
                <a:xfrm>
                  <a:off x="4361813" y="31027688"/>
                  <a:ext cx="1638300" cy="1647825"/>
                </a:xfrm>
                <a:prstGeom prst="rect">
                  <a:avLst/>
                </a:prstGeom>
                <a:noFill/>
                <a:ln>
                  <a:noFill/>
                </a:ln>
              </p:spPr>
            </p:pic>
            <p:pic>
              <p:nvPicPr>
                <p:cNvPr id="52" name="Google Shape;52;p1"/>
                <p:cNvPicPr preferRelativeResize="0"/>
                <p:nvPr/>
              </p:nvPicPr>
              <p:blipFill rotWithShape="1">
                <a:blip r:embed="rId4">
                  <a:alphaModFix/>
                </a:blip>
                <a:srcRect/>
                <a:stretch/>
              </p:blipFill>
              <p:spPr>
                <a:xfrm>
                  <a:off x="4128662" y="30803119"/>
                  <a:ext cx="2104579" cy="2103120"/>
                </a:xfrm>
                <a:prstGeom prst="rect">
                  <a:avLst/>
                </a:prstGeom>
                <a:noFill/>
                <a:ln>
                  <a:noFill/>
                </a:ln>
              </p:spPr>
            </p:pic>
          </p:grpSp>
          <p:sp>
            <p:nvSpPr>
              <p:cNvPr id="53" name="Google Shape;53;p1"/>
              <p:cNvSpPr txBox="1"/>
              <p:nvPr/>
            </p:nvSpPr>
            <p:spPr>
              <a:xfrm>
                <a:off x="3900850" y="32969663"/>
                <a:ext cx="283464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F3F3F"/>
                  </a:buClr>
                  <a:buSzPts val="2700"/>
                  <a:buFont typeface="Arial"/>
                  <a:buNone/>
                </a:pPr>
                <a:r>
                  <a:rPr lang="en-US" sz="2800" b="1" i="0" u="none" strike="noStrike" cap="none" dirty="0">
                    <a:solidFill>
                      <a:srgbClr val="3F3F3F"/>
                    </a:solidFill>
                    <a:latin typeface="Garamond"/>
                    <a:ea typeface="Garamond"/>
                    <a:cs typeface="Garamond"/>
                    <a:sym typeface="Garamond"/>
                  </a:rPr>
                  <a:t>Max </a:t>
                </a:r>
                <a:r>
                  <a:rPr lang="en-US" sz="2800" b="1" i="0" u="none" strike="noStrike" cap="none" dirty="0" err="1">
                    <a:solidFill>
                      <a:srgbClr val="3F3F3F"/>
                    </a:solidFill>
                    <a:latin typeface="Garamond"/>
                    <a:ea typeface="Garamond"/>
                    <a:cs typeface="Garamond"/>
                    <a:sym typeface="Garamond"/>
                  </a:rPr>
                  <a:t>Dunsker</a:t>
                </a:r>
                <a:endParaRPr sz="1600" b="0" i="0" u="none" strike="noStrike" cap="none" dirty="0">
                  <a:solidFill>
                    <a:srgbClr val="000000"/>
                  </a:solidFill>
                  <a:latin typeface="Arial"/>
                  <a:ea typeface="Arial"/>
                  <a:cs typeface="Arial"/>
                  <a:sym typeface="Arial"/>
                </a:endParaRPr>
              </a:p>
            </p:txBody>
          </p:sp>
        </p:grpSp>
        <p:grpSp>
          <p:nvGrpSpPr>
            <p:cNvPr id="7" name="Group 6"/>
            <p:cNvGrpSpPr/>
            <p:nvPr/>
          </p:nvGrpSpPr>
          <p:grpSpPr>
            <a:xfrm>
              <a:off x="8870869" y="30803119"/>
              <a:ext cx="2834640" cy="2689724"/>
              <a:chOff x="9602389" y="30803119"/>
              <a:chExt cx="2834640" cy="2689724"/>
            </a:xfrm>
          </p:grpSpPr>
          <p:grpSp>
            <p:nvGrpSpPr>
              <p:cNvPr id="48" name="Google Shape;48;p1"/>
              <p:cNvGrpSpPr/>
              <p:nvPr/>
            </p:nvGrpSpPr>
            <p:grpSpPr>
              <a:xfrm>
                <a:off x="9602389" y="30803119"/>
                <a:ext cx="2834640" cy="2689724"/>
                <a:chOff x="9602389" y="30803119"/>
                <a:chExt cx="2834640" cy="2689724"/>
              </a:xfrm>
            </p:grpSpPr>
            <p:pic>
              <p:nvPicPr>
                <p:cNvPr id="49" name="Google Shape;49;p1"/>
                <p:cNvPicPr preferRelativeResize="0"/>
                <p:nvPr/>
              </p:nvPicPr>
              <p:blipFill rotWithShape="1">
                <a:blip r:embed="rId4">
                  <a:alphaModFix/>
                </a:blip>
                <a:srcRect/>
                <a:stretch/>
              </p:blipFill>
              <p:spPr>
                <a:xfrm>
                  <a:off x="9967878" y="30803119"/>
                  <a:ext cx="2104579" cy="2103120"/>
                </a:xfrm>
                <a:prstGeom prst="rect">
                  <a:avLst/>
                </a:prstGeom>
                <a:noFill/>
                <a:ln>
                  <a:noFill/>
                </a:ln>
              </p:spPr>
            </p:pic>
            <p:sp>
              <p:nvSpPr>
                <p:cNvPr id="50" name="Google Shape;50;p1"/>
                <p:cNvSpPr txBox="1"/>
                <p:nvPr/>
              </p:nvSpPr>
              <p:spPr>
                <a:xfrm>
                  <a:off x="9602389" y="32969663"/>
                  <a:ext cx="283464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2700"/>
                    <a:buFont typeface="Arial"/>
                    <a:buNone/>
                  </a:pPr>
                  <a:r>
                    <a:rPr lang="en-US" sz="2800" b="1" i="0" u="none" strike="noStrike" cap="none">
                      <a:solidFill>
                        <a:srgbClr val="3F3F3F"/>
                      </a:solidFill>
                      <a:latin typeface="Garamond"/>
                      <a:ea typeface="Garamond"/>
                      <a:cs typeface="Garamond"/>
                      <a:sym typeface="Garamond"/>
                    </a:rPr>
                    <a:t>Camille Pawlak</a:t>
                  </a:r>
                  <a:endParaRPr sz="1600" b="0" i="0" u="none" strike="noStrike" cap="none">
                    <a:solidFill>
                      <a:srgbClr val="000000"/>
                    </a:solidFill>
                    <a:latin typeface="Arial"/>
                    <a:ea typeface="Arial"/>
                    <a:cs typeface="Arial"/>
                    <a:sym typeface="Arial"/>
                  </a:endParaRPr>
                </a:p>
              </p:txBody>
            </p:sp>
          </p:grpSp>
          <p:pic>
            <p:nvPicPr>
              <p:cNvPr id="70" name="Google Shape;70;p1"/>
              <p:cNvPicPr preferRelativeResize="0"/>
              <p:nvPr/>
            </p:nvPicPr>
            <p:blipFill rotWithShape="1">
              <a:blip r:embed="rId6">
                <a:alphaModFix/>
              </a:blip>
              <a:srcRect l="-231" r="-231" b="24658"/>
              <a:stretch/>
            </p:blipFill>
            <p:spPr>
              <a:xfrm>
                <a:off x="10197250" y="31028713"/>
                <a:ext cx="1645800" cy="1645800"/>
              </a:xfrm>
              <a:prstGeom prst="ellipse">
                <a:avLst/>
              </a:prstGeom>
              <a:noFill/>
              <a:ln>
                <a:noFill/>
              </a:ln>
            </p:spPr>
          </p:pic>
        </p:grpSp>
        <p:grpSp>
          <p:nvGrpSpPr>
            <p:cNvPr id="8" name="Group 7"/>
            <p:cNvGrpSpPr/>
            <p:nvPr/>
          </p:nvGrpSpPr>
          <p:grpSpPr>
            <a:xfrm>
              <a:off x="6199815" y="30803119"/>
              <a:ext cx="2834640" cy="2689724"/>
              <a:chOff x="6682933" y="30803119"/>
              <a:chExt cx="2834640" cy="2689724"/>
            </a:xfrm>
          </p:grpSpPr>
          <p:grpSp>
            <p:nvGrpSpPr>
              <p:cNvPr id="45" name="Google Shape;45;p1"/>
              <p:cNvGrpSpPr/>
              <p:nvPr/>
            </p:nvGrpSpPr>
            <p:grpSpPr>
              <a:xfrm>
                <a:off x="6682933" y="30803119"/>
                <a:ext cx="2834640" cy="2689724"/>
                <a:chOff x="6682781" y="30803119"/>
                <a:chExt cx="2834640" cy="2689724"/>
              </a:xfrm>
            </p:grpSpPr>
            <p:pic>
              <p:nvPicPr>
                <p:cNvPr id="46" name="Google Shape;46;p1"/>
                <p:cNvPicPr preferRelativeResize="0"/>
                <p:nvPr/>
              </p:nvPicPr>
              <p:blipFill rotWithShape="1">
                <a:blip r:embed="rId4">
                  <a:alphaModFix/>
                </a:blip>
                <a:srcRect/>
                <a:stretch/>
              </p:blipFill>
              <p:spPr>
                <a:xfrm>
                  <a:off x="7048270" y="30803119"/>
                  <a:ext cx="2104579" cy="2103120"/>
                </a:xfrm>
                <a:prstGeom prst="rect">
                  <a:avLst/>
                </a:prstGeom>
                <a:noFill/>
                <a:ln>
                  <a:noFill/>
                </a:ln>
              </p:spPr>
            </p:pic>
            <p:sp>
              <p:nvSpPr>
                <p:cNvPr id="47" name="Google Shape;47;p1"/>
                <p:cNvSpPr txBox="1"/>
                <p:nvPr/>
              </p:nvSpPr>
              <p:spPr>
                <a:xfrm>
                  <a:off x="6682781" y="32969663"/>
                  <a:ext cx="283464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2700"/>
                    <a:buFont typeface="Arial"/>
                    <a:buNone/>
                  </a:pPr>
                  <a:r>
                    <a:rPr lang="en-US" sz="2800" b="1" i="0" u="none" strike="noStrike" cap="none">
                      <a:solidFill>
                        <a:srgbClr val="3F3F3F"/>
                      </a:solidFill>
                      <a:latin typeface="Garamond"/>
                      <a:ea typeface="Garamond"/>
                      <a:cs typeface="Garamond"/>
                      <a:sym typeface="Garamond"/>
                    </a:rPr>
                    <a:t>Erica Carcelen</a:t>
                  </a:r>
                  <a:endParaRPr sz="1600" b="0" i="0" u="none" strike="noStrike" cap="none">
                    <a:solidFill>
                      <a:srgbClr val="000000"/>
                    </a:solidFill>
                    <a:latin typeface="Arial"/>
                    <a:ea typeface="Arial"/>
                    <a:cs typeface="Arial"/>
                    <a:sym typeface="Arial"/>
                  </a:endParaRPr>
                </a:p>
              </p:txBody>
            </p:sp>
          </p:grpSp>
          <p:pic>
            <p:nvPicPr>
              <p:cNvPr id="71" name="Google Shape;71;p1"/>
              <p:cNvPicPr preferRelativeResize="0"/>
              <p:nvPr/>
            </p:nvPicPr>
            <p:blipFill rotWithShape="1">
              <a:blip r:embed="rId7">
                <a:alphaModFix/>
              </a:blip>
              <a:srcRect t="12463" r="8248" b="19051"/>
              <a:stretch/>
            </p:blipFill>
            <p:spPr>
              <a:xfrm>
                <a:off x="7277663" y="31028725"/>
                <a:ext cx="1645800" cy="1645800"/>
              </a:xfrm>
              <a:prstGeom prst="ellipse">
                <a:avLst/>
              </a:prstGeom>
              <a:noFill/>
              <a:ln>
                <a:noFill/>
              </a:ln>
            </p:spPr>
          </p:pic>
        </p:grpSp>
      </p:grpSp>
      <p:sp>
        <p:nvSpPr>
          <p:cNvPr id="72" name="Google Shape;72;p1"/>
          <p:cNvSpPr txBox="1"/>
          <p:nvPr/>
        </p:nvSpPr>
        <p:spPr>
          <a:xfrm>
            <a:off x="911217" y="5241000"/>
            <a:ext cx="11374107" cy="7109598"/>
          </a:xfrm>
          <a:prstGeom prst="rect">
            <a:avLst/>
          </a:prstGeom>
          <a:noFill/>
          <a:ln>
            <a:noFill/>
          </a:ln>
        </p:spPr>
        <p:txBody>
          <a:bodyPr spcFirstLastPara="1" wrap="square" lIns="91425" tIns="45700" rIns="91425" bIns="45700" anchor="t" anchorCtr="0">
            <a:spAutoFit/>
          </a:bodyPr>
          <a:lstStyle/>
          <a:p>
            <a:pPr lvl="0"/>
            <a:r>
              <a:rPr lang="en-US" sz="2400" dirty="0">
                <a:latin typeface="Garamond" panose="02020404030301010803" pitchFamily="18" charset="0"/>
              </a:rPr>
              <a:t>The Panama Canal Watershed (PCW) is a major socioeconomic resource. The PCW provides potable water to surrounding cities and ensures the Panama Canal remains fully operational throughout each year. Over one million residents in Panama City, Colón, and San </a:t>
            </a:r>
            <a:r>
              <a:rPr lang="en-US" sz="2400" dirty="0" err="1">
                <a:latin typeface="Garamond" panose="02020404030301010803" pitchFamily="18" charset="0"/>
              </a:rPr>
              <a:t>Miguelito</a:t>
            </a:r>
            <a:r>
              <a:rPr lang="en-US" sz="2400" dirty="0">
                <a:latin typeface="Garamond" panose="02020404030301010803" pitchFamily="18" charset="0"/>
              </a:rPr>
              <a:t> rely on the PCW for electricity and potable water. Around three percent of global maritime shipping passes through the Panama Canal annually, which is dependent on water from the PCW to power and fill the locks for ships’ passage. The PCW must be carefully managed to maintain community water needs and operation of the Panama Canal during the dry season. Land cover in the PCW varies from pasture to secondary and old-growth forests. This project used NASA Earth observations and Synthetic Aperture Radar datasets in collaboration with data provided by the Smithsonian Tropical Research Institute to assess the vegetation structure and moisture regimes of different land cover types in the PCW during extreme wet and dry seasons. The team observed evapotranspiration in the PCW using data from Terra Moderate Resolution Imaging </a:t>
            </a:r>
            <a:r>
              <a:rPr lang="en-US" sz="2400" dirty="0" err="1">
                <a:latin typeface="Garamond" panose="02020404030301010803" pitchFamily="18" charset="0"/>
              </a:rPr>
              <a:t>Spectroradiometer</a:t>
            </a:r>
            <a:r>
              <a:rPr lang="en-US" sz="2400" dirty="0">
                <a:latin typeface="Garamond" panose="02020404030301010803" pitchFamily="18" charset="0"/>
              </a:rPr>
              <a:t> (MODIS). Using NASA Gulfstream III Uninhabited Aerial Vehicle Synthetic Aperture Radar (UAVSAR) and Advanced Land Observing Satellite (ALOS) Phased Array L-band Synthetic Aperture Radar (PALSAR), the team interpreted backscatter values to create land cover classifications. Measurements of evapotranspiration and land cover type classifications between 2007 and 2019, in both the wet and dry seasons, indicated that forests were the most effective land cover in maximizing water availability during the dry season.</a:t>
            </a:r>
            <a:endParaRPr sz="2400" b="0" i="0" u="none" strike="noStrike" cap="none" dirty="0">
              <a:solidFill>
                <a:srgbClr val="000000"/>
              </a:solidFill>
              <a:latin typeface="Garamond" panose="02020404030301010803" pitchFamily="18" charset="0"/>
              <a:sym typeface="Arial"/>
            </a:endParaRPr>
          </a:p>
        </p:txBody>
      </p:sp>
      <p:cxnSp>
        <p:nvCxnSpPr>
          <p:cNvPr id="97" name="Google Shape;97;p1"/>
          <p:cNvCxnSpPr/>
          <p:nvPr/>
        </p:nvCxnSpPr>
        <p:spPr>
          <a:xfrm>
            <a:off x="9552898" y="20958555"/>
            <a:ext cx="1" cy="944708"/>
          </a:xfrm>
          <a:prstGeom prst="straightConnector1">
            <a:avLst/>
          </a:prstGeom>
          <a:noFill/>
          <a:ln w="19050" cap="flat" cmpd="sng">
            <a:solidFill>
              <a:srgbClr val="757070"/>
            </a:solidFill>
            <a:prstDash val="solid"/>
            <a:round/>
            <a:headEnd type="none" w="sm" len="sm"/>
            <a:tailEnd type="triangle" w="med" len="med"/>
          </a:ln>
        </p:spPr>
      </p:cxnSp>
      <p:cxnSp>
        <p:nvCxnSpPr>
          <p:cNvPr id="98" name="Google Shape;98;p1"/>
          <p:cNvCxnSpPr>
            <a:endCxn id="65" idx="1"/>
          </p:cNvCxnSpPr>
          <p:nvPr/>
        </p:nvCxnSpPr>
        <p:spPr>
          <a:xfrm rot="10800000" flipH="1">
            <a:off x="6388759" y="24840692"/>
            <a:ext cx="683100" cy="143100"/>
          </a:xfrm>
          <a:prstGeom prst="straightConnector1">
            <a:avLst/>
          </a:prstGeom>
          <a:noFill/>
          <a:ln w="9525" cap="flat" cmpd="sng">
            <a:solidFill>
              <a:schemeClr val="dk1"/>
            </a:solidFill>
            <a:prstDash val="solid"/>
            <a:round/>
            <a:headEnd type="none" w="sm" len="sm"/>
            <a:tailEnd type="none" w="sm" len="sm"/>
          </a:ln>
        </p:spPr>
      </p:cxnSp>
      <p:cxnSp>
        <p:nvCxnSpPr>
          <p:cNvPr id="23" name="Google Shape;23;p1"/>
          <p:cNvCxnSpPr/>
          <p:nvPr/>
        </p:nvCxnSpPr>
        <p:spPr>
          <a:xfrm>
            <a:off x="16516706" y="6186230"/>
            <a:ext cx="589416" cy="5753902"/>
          </a:xfrm>
          <a:prstGeom prst="straightConnector1">
            <a:avLst/>
          </a:prstGeom>
          <a:noFill/>
          <a:ln w="9525" cap="flat" cmpd="sng">
            <a:solidFill>
              <a:schemeClr val="dk1"/>
            </a:solidFill>
            <a:prstDash val="solid"/>
            <a:round/>
            <a:headEnd type="none" w="sm" len="sm"/>
            <a:tailEnd type="none" w="sm" len="sm"/>
          </a:ln>
        </p:spPr>
      </p:cxnSp>
      <p:sp>
        <p:nvSpPr>
          <p:cNvPr id="80" name="Google Shape;80;p1"/>
          <p:cNvSpPr/>
          <p:nvPr/>
        </p:nvSpPr>
        <p:spPr>
          <a:xfrm>
            <a:off x="13249271" y="8402060"/>
            <a:ext cx="3664674" cy="3475493"/>
          </a:xfrm>
          <a:prstGeom prst="rect">
            <a:avLst/>
          </a:prstGeom>
          <a:solidFill>
            <a:srgbClr val="BFBFBF"/>
          </a:solidFill>
          <a:ln w="2540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Garamond"/>
              <a:ea typeface="Garamond"/>
              <a:cs typeface="Garamond"/>
              <a:sym typeface="Garamond"/>
            </a:endParaRPr>
          </a:p>
        </p:txBody>
      </p:sp>
      <p:pic>
        <p:nvPicPr>
          <p:cNvPr id="81" name="Google Shape;81;p1"/>
          <p:cNvPicPr preferRelativeResize="0"/>
          <p:nvPr/>
        </p:nvPicPr>
        <p:blipFill rotWithShape="1">
          <a:blip r:embed="rId8">
            <a:alphaModFix/>
          </a:blip>
          <a:srcRect/>
          <a:stretch/>
        </p:blipFill>
        <p:spPr>
          <a:xfrm>
            <a:off x="13474137" y="5208546"/>
            <a:ext cx="5983470" cy="3475494"/>
          </a:xfrm>
          <a:prstGeom prst="rect">
            <a:avLst/>
          </a:prstGeom>
          <a:noFill/>
          <a:ln>
            <a:noFill/>
          </a:ln>
        </p:spPr>
      </p:pic>
      <p:cxnSp>
        <p:nvCxnSpPr>
          <p:cNvPr id="82" name="Google Shape;82;p1"/>
          <p:cNvCxnSpPr/>
          <p:nvPr/>
        </p:nvCxnSpPr>
        <p:spPr>
          <a:xfrm>
            <a:off x="16897017" y="6177104"/>
            <a:ext cx="7142691" cy="5835946"/>
          </a:xfrm>
          <a:prstGeom prst="straightConnector1">
            <a:avLst/>
          </a:prstGeom>
          <a:noFill/>
          <a:ln w="9525" cap="flat" cmpd="sng">
            <a:solidFill>
              <a:schemeClr val="dk1"/>
            </a:solidFill>
            <a:prstDash val="solid"/>
            <a:round/>
            <a:headEnd type="none" w="sm" len="sm"/>
            <a:tailEnd type="none" w="sm" len="sm"/>
          </a:ln>
        </p:spPr>
      </p:cxnSp>
      <p:sp>
        <p:nvSpPr>
          <p:cNvPr id="83" name="Google Shape;83;p1"/>
          <p:cNvSpPr txBox="1"/>
          <p:nvPr/>
        </p:nvSpPr>
        <p:spPr>
          <a:xfrm>
            <a:off x="12754089" y="4578279"/>
            <a:ext cx="3172800" cy="7695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379CC3"/>
                </a:solidFill>
                <a:latin typeface="Century Gothic"/>
                <a:ea typeface="Century Gothic"/>
                <a:cs typeface="Century Gothic"/>
                <a:sym typeface="Century Gothic"/>
              </a:rPr>
              <a:t>Study Area</a:t>
            </a:r>
            <a:endParaRPr sz="1400" b="0" i="0" u="none" strike="noStrike" cap="none">
              <a:solidFill>
                <a:srgbClr val="000000"/>
              </a:solidFill>
              <a:latin typeface="Arial"/>
              <a:ea typeface="Arial"/>
              <a:cs typeface="Arial"/>
              <a:sym typeface="Arial"/>
            </a:endParaRPr>
          </a:p>
        </p:txBody>
      </p:sp>
      <p:sp>
        <p:nvSpPr>
          <p:cNvPr id="84" name="Google Shape;84;p1"/>
          <p:cNvSpPr/>
          <p:nvPr/>
        </p:nvSpPr>
        <p:spPr>
          <a:xfrm>
            <a:off x="16516704" y="5910127"/>
            <a:ext cx="387807" cy="222163"/>
          </a:xfrm>
          <a:prstGeom prst="rect">
            <a:avLst/>
          </a:prstGeom>
          <a:no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85" name="Google Shape;85;p1"/>
          <p:cNvCxnSpPr/>
          <p:nvPr/>
        </p:nvCxnSpPr>
        <p:spPr>
          <a:xfrm>
            <a:off x="16534307" y="5910128"/>
            <a:ext cx="600262" cy="1080506"/>
          </a:xfrm>
          <a:prstGeom prst="straightConnector1">
            <a:avLst/>
          </a:prstGeom>
          <a:noFill/>
          <a:ln w="9525" cap="flat" cmpd="sng">
            <a:solidFill>
              <a:schemeClr val="dk1"/>
            </a:solidFill>
            <a:prstDash val="solid"/>
            <a:round/>
            <a:headEnd type="none" w="sm" len="sm"/>
            <a:tailEnd type="none" w="sm" len="sm"/>
          </a:ln>
        </p:spPr>
      </p:cxnSp>
      <p:cxnSp>
        <p:nvCxnSpPr>
          <p:cNvPr id="86" name="Google Shape;86;p1"/>
          <p:cNvCxnSpPr/>
          <p:nvPr/>
        </p:nvCxnSpPr>
        <p:spPr>
          <a:xfrm>
            <a:off x="16913946" y="5918589"/>
            <a:ext cx="7152109" cy="1072045"/>
          </a:xfrm>
          <a:prstGeom prst="straightConnector1">
            <a:avLst/>
          </a:prstGeom>
          <a:noFill/>
          <a:ln w="9525" cap="flat" cmpd="sng">
            <a:solidFill>
              <a:schemeClr val="dk1"/>
            </a:solidFill>
            <a:prstDash val="solid"/>
            <a:round/>
            <a:headEnd type="none" w="sm" len="sm"/>
            <a:tailEnd type="none" w="sm" len="sm"/>
          </a:ln>
        </p:spPr>
      </p:cxnSp>
      <p:pic>
        <p:nvPicPr>
          <p:cNvPr id="87" name="Google Shape;87;p1"/>
          <p:cNvPicPr preferRelativeResize="0"/>
          <p:nvPr/>
        </p:nvPicPr>
        <p:blipFill rotWithShape="1">
          <a:blip r:embed="rId9">
            <a:alphaModFix/>
          </a:blip>
          <a:srcRect l="9125" t="11895" r="9771" b="11743"/>
          <a:stretch/>
        </p:blipFill>
        <p:spPr>
          <a:xfrm>
            <a:off x="17110171" y="6999528"/>
            <a:ext cx="6933432" cy="5044489"/>
          </a:xfrm>
          <a:prstGeom prst="rect">
            <a:avLst/>
          </a:prstGeom>
          <a:noFill/>
          <a:ln>
            <a:noFill/>
          </a:ln>
        </p:spPr>
      </p:pic>
      <p:sp>
        <p:nvSpPr>
          <p:cNvPr id="88" name="Google Shape;88;p1"/>
          <p:cNvSpPr txBox="1"/>
          <p:nvPr/>
        </p:nvSpPr>
        <p:spPr>
          <a:xfrm>
            <a:off x="17180426" y="11545560"/>
            <a:ext cx="216672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Garamond"/>
                <a:ea typeface="Garamond"/>
                <a:cs typeface="Garamond"/>
                <a:sym typeface="Garamond"/>
              </a:rPr>
              <a:t>0      1      2             4mi</a:t>
            </a:r>
            <a:endParaRPr/>
          </a:p>
        </p:txBody>
      </p:sp>
      <p:sp>
        <p:nvSpPr>
          <p:cNvPr id="89" name="Google Shape;89;p1"/>
          <p:cNvSpPr/>
          <p:nvPr/>
        </p:nvSpPr>
        <p:spPr>
          <a:xfrm>
            <a:off x="13442867" y="10373116"/>
            <a:ext cx="619176" cy="398671"/>
          </a:xfrm>
          <a:prstGeom prst="rect">
            <a:avLst/>
          </a:prstGeom>
          <a:solidFill>
            <a:srgbClr val="474749"/>
          </a:solidFill>
          <a:ln w="25400" cap="flat" cmpd="sng">
            <a:solidFill>
              <a:srgbClr val="47474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0" name="Google Shape;90;p1"/>
          <p:cNvSpPr/>
          <p:nvPr/>
        </p:nvSpPr>
        <p:spPr>
          <a:xfrm>
            <a:off x="13453937" y="9524251"/>
            <a:ext cx="614387" cy="400114"/>
          </a:xfrm>
          <a:prstGeom prst="rect">
            <a:avLst/>
          </a:prstGeom>
          <a:solidFill>
            <a:srgbClr val="369CC4"/>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 name="Google Shape;91;p1"/>
          <p:cNvSpPr/>
          <p:nvPr/>
        </p:nvSpPr>
        <p:spPr>
          <a:xfrm>
            <a:off x="13459134" y="8628745"/>
            <a:ext cx="609337" cy="400114"/>
          </a:xfrm>
          <a:prstGeom prst="rect">
            <a:avLst/>
          </a:prstGeom>
          <a:solidFill>
            <a:srgbClr val="369CC4"/>
          </a:solidFill>
          <a:ln w="25400" cap="flat" cmpd="sng">
            <a:solidFill>
              <a:srgbClr val="369C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2" name="Google Shape;92;p1"/>
          <p:cNvSpPr/>
          <p:nvPr/>
        </p:nvSpPr>
        <p:spPr>
          <a:xfrm>
            <a:off x="13442867" y="11191554"/>
            <a:ext cx="619176" cy="398671"/>
          </a:xfrm>
          <a:prstGeom prst="rect">
            <a:avLst/>
          </a:prstGeom>
          <a:solidFill>
            <a:srgbClr val="232227"/>
          </a:solidFill>
          <a:ln w="25400" cap="flat" cmpd="sng">
            <a:solidFill>
              <a:srgbClr val="47474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 name="Google Shape;93;p1"/>
          <p:cNvSpPr txBox="1"/>
          <p:nvPr/>
        </p:nvSpPr>
        <p:spPr>
          <a:xfrm>
            <a:off x="14068472" y="8617546"/>
            <a:ext cx="249371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Century Gothic" panose="020B0502020202020204" pitchFamily="34" charset="0"/>
                <a:ea typeface="Garamond"/>
                <a:cs typeface="Garamond"/>
                <a:sym typeface="Garamond"/>
              </a:rPr>
              <a:t>Panama Canal Watershed</a:t>
            </a:r>
            <a:endParaRPr sz="1600" dirty="0">
              <a:latin typeface="Century Gothic" panose="020B0502020202020204" pitchFamily="34" charset="0"/>
            </a:endParaRPr>
          </a:p>
        </p:txBody>
      </p:sp>
      <p:sp>
        <p:nvSpPr>
          <p:cNvPr id="94" name="Google Shape;94;p1"/>
          <p:cNvSpPr txBox="1"/>
          <p:nvPr/>
        </p:nvSpPr>
        <p:spPr>
          <a:xfrm>
            <a:off x="14068731" y="9203385"/>
            <a:ext cx="2622908"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Century Gothic" panose="020B0502020202020204" pitchFamily="34" charset="0"/>
                <a:ea typeface="Garamond"/>
                <a:cs typeface="Garamond"/>
                <a:sym typeface="Garamond"/>
              </a:rPr>
              <a:t>Agua </a:t>
            </a:r>
            <a:r>
              <a:rPr lang="en-US" sz="1600" b="0" i="0" u="none" strike="noStrike" cap="none" dirty="0" err="1">
                <a:solidFill>
                  <a:srgbClr val="000000"/>
                </a:solidFill>
                <a:latin typeface="Century Gothic" panose="020B0502020202020204" pitchFamily="34" charset="0"/>
                <a:ea typeface="Garamond"/>
                <a:cs typeface="Garamond"/>
                <a:sym typeface="Garamond"/>
              </a:rPr>
              <a:t>Salud</a:t>
            </a:r>
            <a:r>
              <a:rPr lang="en-US" sz="1600" b="0" i="0" u="none" strike="noStrike" cap="none" dirty="0">
                <a:solidFill>
                  <a:srgbClr val="000000"/>
                </a:solidFill>
                <a:latin typeface="Century Gothic" panose="020B0502020202020204" pitchFamily="34" charset="0"/>
                <a:ea typeface="Garamond"/>
                <a:cs typeface="Garamond"/>
                <a:sym typeface="Garamond"/>
              </a:rPr>
              <a:t> Project (ASP) and Barro Colorado Island (BCI) Study Areas</a:t>
            </a:r>
            <a:endParaRPr sz="1600" dirty="0">
              <a:latin typeface="Century Gothic" panose="020B0502020202020204" pitchFamily="34" charset="0"/>
            </a:endParaRPr>
          </a:p>
        </p:txBody>
      </p:sp>
      <p:sp>
        <p:nvSpPr>
          <p:cNvPr id="95" name="Google Shape;95;p1"/>
          <p:cNvSpPr txBox="1"/>
          <p:nvPr/>
        </p:nvSpPr>
        <p:spPr>
          <a:xfrm>
            <a:off x="14074699" y="10391739"/>
            <a:ext cx="2091331"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panose="020B0502020202020204" pitchFamily="34" charset="0"/>
                <a:ea typeface="Garamond"/>
                <a:cs typeface="Garamond"/>
                <a:sym typeface="Garamond"/>
              </a:rPr>
              <a:t>Republic of Panama</a:t>
            </a:r>
            <a:endParaRPr sz="1600">
              <a:latin typeface="Century Gothic" panose="020B0502020202020204" pitchFamily="34" charset="0"/>
            </a:endParaRPr>
          </a:p>
        </p:txBody>
      </p:sp>
      <p:sp>
        <p:nvSpPr>
          <p:cNvPr id="96" name="Google Shape;96;p1"/>
          <p:cNvSpPr txBox="1"/>
          <p:nvPr/>
        </p:nvSpPr>
        <p:spPr>
          <a:xfrm>
            <a:off x="14062043" y="11181480"/>
            <a:ext cx="1649522"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Century Gothic" panose="020B0502020202020204" pitchFamily="34" charset="0"/>
                <a:ea typeface="Garamond"/>
                <a:cs typeface="Garamond"/>
                <a:sym typeface="Garamond"/>
              </a:rPr>
              <a:t>Panama Canal</a:t>
            </a:r>
            <a:endParaRPr sz="1600" dirty="0">
              <a:latin typeface="Century Gothic" panose="020B0502020202020204" pitchFamily="34" charset="0"/>
            </a:endParaRPr>
          </a:p>
        </p:txBody>
      </p:sp>
      <p:sp>
        <p:nvSpPr>
          <p:cNvPr id="99" name="Google Shape;99;p1"/>
          <p:cNvSpPr txBox="1"/>
          <p:nvPr/>
        </p:nvSpPr>
        <p:spPr>
          <a:xfrm>
            <a:off x="21674350" y="9149084"/>
            <a:ext cx="71408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chemeClr val="lt1"/>
                </a:solidFill>
                <a:latin typeface="Century Gothic" panose="020B0502020202020204" pitchFamily="34" charset="0"/>
                <a:ea typeface="Garamond"/>
                <a:cs typeface="Garamond"/>
                <a:sym typeface="Garamond"/>
              </a:rPr>
              <a:t>ASP</a:t>
            </a:r>
            <a:endParaRPr sz="1600" dirty="0">
              <a:latin typeface="Century Gothic" panose="020B0502020202020204" pitchFamily="34" charset="0"/>
            </a:endParaRPr>
          </a:p>
        </p:txBody>
      </p:sp>
      <p:sp>
        <p:nvSpPr>
          <p:cNvPr id="100" name="Google Shape;100;p1"/>
          <p:cNvSpPr txBox="1"/>
          <p:nvPr/>
        </p:nvSpPr>
        <p:spPr>
          <a:xfrm>
            <a:off x="18902308" y="10053819"/>
            <a:ext cx="67696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chemeClr val="lt1"/>
                </a:solidFill>
                <a:latin typeface="Century Gothic" panose="020B0502020202020204" pitchFamily="34" charset="0"/>
                <a:ea typeface="Garamond"/>
                <a:cs typeface="Garamond"/>
                <a:sym typeface="Garamond"/>
              </a:rPr>
              <a:t>BCI</a:t>
            </a:r>
            <a:endParaRPr sz="1600" dirty="0">
              <a:latin typeface="Century Gothic" panose="020B0502020202020204" pitchFamily="34" charset="0"/>
            </a:endParaRPr>
          </a:p>
        </p:txBody>
      </p:sp>
      <p:pic>
        <p:nvPicPr>
          <p:cNvPr id="101" name="Google Shape;101;p1"/>
          <p:cNvPicPr preferRelativeResize="0"/>
          <p:nvPr/>
        </p:nvPicPr>
        <p:blipFill rotWithShape="1">
          <a:blip r:embed="rId10">
            <a:alphaModFix/>
          </a:blip>
          <a:srcRect l="5163" t="6675" r="11393" b="4931"/>
          <a:stretch/>
        </p:blipFill>
        <p:spPr>
          <a:xfrm>
            <a:off x="18369592" y="16673802"/>
            <a:ext cx="5841337" cy="5612027"/>
          </a:xfrm>
          <a:prstGeom prst="rect">
            <a:avLst/>
          </a:prstGeom>
          <a:noFill/>
          <a:ln w="9525" cap="flat" cmpd="sng">
            <a:solidFill>
              <a:srgbClr val="7F7F7F"/>
            </a:solidFill>
            <a:prstDash val="solid"/>
            <a:round/>
            <a:headEnd type="none" w="sm" len="sm"/>
            <a:tailEnd type="none" w="sm" len="sm"/>
          </a:ln>
        </p:spPr>
      </p:pic>
      <p:pic>
        <p:nvPicPr>
          <p:cNvPr id="102" name="Google Shape;102;p1"/>
          <p:cNvPicPr preferRelativeResize="0"/>
          <p:nvPr/>
        </p:nvPicPr>
        <p:blipFill rotWithShape="1">
          <a:blip r:embed="rId11">
            <a:alphaModFix/>
          </a:blip>
          <a:srcRect/>
          <a:stretch/>
        </p:blipFill>
        <p:spPr>
          <a:xfrm>
            <a:off x="12893075" y="16643130"/>
            <a:ext cx="3689901" cy="2485229"/>
          </a:xfrm>
          <a:prstGeom prst="rect">
            <a:avLst/>
          </a:prstGeom>
          <a:noFill/>
          <a:ln w="9525" cap="flat" cmpd="sng">
            <a:solidFill>
              <a:srgbClr val="7F7F7F"/>
            </a:solidFill>
            <a:prstDash val="solid"/>
            <a:round/>
            <a:headEnd type="none" w="sm" len="sm"/>
            <a:tailEnd type="none" w="sm" len="sm"/>
          </a:ln>
        </p:spPr>
      </p:pic>
      <p:pic>
        <p:nvPicPr>
          <p:cNvPr id="103" name="Google Shape;103;p1"/>
          <p:cNvPicPr preferRelativeResize="0"/>
          <p:nvPr/>
        </p:nvPicPr>
        <p:blipFill rotWithShape="1">
          <a:blip r:embed="rId12">
            <a:alphaModFix/>
          </a:blip>
          <a:srcRect/>
          <a:stretch/>
        </p:blipFill>
        <p:spPr>
          <a:xfrm>
            <a:off x="13074304" y="17067017"/>
            <a:ext cx="3710531" cy="2502303"/>
          </a:xfrm>
          <a:prstGeom prst="rect">
            <a:avLst/>
          </a:prstGeom>
          <a:noFill/>
          <a:ln w="9525" cap="flat" cmpd="sng">
            <a:solidFill>
              <a:srgbClr val="7F7F7F"/>
            </a:solidFill>
            <a:prstDash val="solid"/>
            <a:round/>
            <a:headEnd type="none" w="sm" len="sm"/>
            <a:tailEnd type="none" w="sm" len="sm"/>
          </a:ln>
        </p:spPr>
      </p:pic>
      <p:pic>
        <p:nvPicPr>
          <p:cNvPr id="104" name="Google Shape;104;p1"/>
          <p:cNvPicPr preferRelativeResize="0"/>
          <p:nvPr/>
        </p:nvPicPr>
        <p:blipFill rotWithShape="1">
          <a:blip r:embed="rId13">
            <a:alphaModFix/>
          </a:blip>
          <a:srcRect/>
          <a:stretch/>
        </p:blipFill>
        <p:spPr>
          <a:xfrm>
            <a:off x="13281833" y="17540273"/>
            <a:ext cx="3723174" cy="2502304"/>
          </a:xfrm>
          <a:prstGeom prst="rect">
            <a:avLst/>
          </a:prstGeom>
          <a:noFill/>
          <a:ln w="9525" cap="flat" cmpd="sng">
            <a:solidFill>
              <a:srgbClr val="7F7F7F"/>
            </a:solidFill>
            <a:prstDash val="solid"/>
            <a:round/>
            <a:headEnd type="none" w="sm" len="sm"/>
            <a:tailEnd type="none" w="sm" len="sm"/>
          </a:ln>
        </p:spPr>
      </p:pic>
      <p:pic>
        <p:nvPicPr>
          <p:cNvPr id="105" name="Google Shape;105;p1"/>
          <p:cNvPicPr preferRelativeResize="0"/>
          <p:nvPr/>
        </p:nvPicPr>
        <p:blipFill rotWithShape="1">
          <a:blip r:embed="rId14">
            <a:alphaModFix/>
          </a:blip>
          <a:srcRect/>
          <a:stretch/>
        </p:blipFill>
        <p:spPr>
          <a:xfrm>
            <a:off x="13490584" y="17983991"/>
            <a:ext cx="3712071" cy="2502305"/>
          </a:xfrm>
          <a:prstGeom prst="rect">
            <a:avLst/>
          </a:prstGeom>
          <a:noFill/>
          <a:ln w="9525" cap="flat" cmpd="sng">
            <a:solidFill>
              <a:srgbClr val="7F7F7F"/>
            </a:solidFill>
            <a:prstDash val="solid"/>
            <a:round/>
            <a:headEnd type="none" w="sm" len="sm"/>
            <a:tailEnd type="none" w="sm" len="sm"/>
          </a:ln>
        </p:spPr>
      </p:pic>
      <p:pic>
        <p:nvPicPr>
          <p:cNvPr id="106" name="Google Shape;106;p1"/>
          <p:cNvPicPr preferRelativeResize="0"/>
          <p:nvPr/>
        </p:nvPicPr>
        <p:blipFill rotWithShape="1">
          <a:blip r:embed="rId15">
            <a:alphaModFix/>
          </a:blip>
          <a:srcRect/>
          <a:stretch/>
        </p:blipFill>
        <p:spPr>
          <a:xfrm>
            <a:off x="13686920" y="18428741"/>
            <a:ext cx="3712072" cy="2498081"/>
          </a:xfrm>
          <a:prstGeom prst="rect">
            <a:avLst/>
          </a:prstGeom>
          <a:noFill/>
          <a:ln w="9525" cap="flat" cmpd="sng">
            <a:solidFill>
              <a:srgbClr val="7F7F7F"/>
            </a:solidFill>
            <a:prstDash val="solid"/>
            <a:round/>
            <a:headEnd type="none" w="sm" len="sm"/>
            <a:tailEnd type="none" w="sm" len="sm"/>
          </a:ln>
        </p:spPr>
      </p:pic>
      <p:pic>
        <p:nvPicPr>
          <p:cNvPr id="107" name="Google Shape;107;p1"/>
          <p:cNvPicPr preferRelativeResize="0"/>
          <p:nvPr/>
        </p:nvPicPr>
        <p:blipFill rotWithShape="1">
          <a:blip r:embed="rId16">
            <a:alphaModFix/>
          </a:blip>
          <a:srcRect/>
          <a:stretch/>
        </p:blipFill>
        <p:spPr>
          <a:xfrm>
            <a:off x="13893131" y="18878091"/>
            <a:ext cx="3712071" cy="2543261"/>
          </a:xfrm>
          <a:prstGeom prst="rect">
            <a:avLst/>
          </a:prstGeom>
          <a:noFill/>
          <a:ln w="9525" cap="flat" cmpd="sng">
            <a:solidFill>
              <a:srgbClr val="7F7F7F"/>
            </a:solidFill>
            <a:prstDash val="solid"/>
            <a:round/>
            <a:headEnd type="none" w="sm" len="sm"/>
            <a:tailEnd type="none" w="sm" len="sm"/>
          </a:ln>
        </p:spPr>
      </p:pic>
      <p:sp>
        <p:nvSpPr>
          <p:cNvPr id="108" name="Google Shape;108;p1"/>
          <p:cNvSpPr txBox="1"/>
          <p:nvPr/>
        </p:nvSpPr>
        <p:spPr>
          <a:xfrm>
            <a:off x="13886598" y="20984941"/>
            <a:ext cx="216672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Garamond"/>
                <a:ea typeface="Garamond"/>
                <a:cs typeface="Garamond"/>
                <a:sym typeface="Garamond"/>
              </a:rPr>
              <a:t>0    1    2       4mi</a:t>
            </a:r>
            <a:endParaRPr/>
          </a:p>
        </p:txBody>
      </p:sp>
      <p:sp>
        <p:nvSpPr>
          <p:cNvPr id="109" name="Google Shape;109;p1"/>
          <p:cNvSpPr/>
          <p:nvPr/>
        </p:nvSpPr>
        <p:spPr>
          <a:xfrm>
            <a:off x="13386431" y="21696783"/>
            <a:ext cx="500166" cy="375078"/>
          </a:xfrm>
          <a:prstGeom prst="rect">
            <a:avLst/>
          </a:prstGeom>
          <a:solidFill>
            <a:srgbClr val="006401"/>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0" name="Google Shape;110;p1"/>
          <p:cNvSpPr/>
          <p:nvPr/>
        </p:nvSpPr>
        <p:spPr>
          <a:xfrm>
            <a:off x="15640684" y="21706597"/>
            <a:ext cx="500166" cy="375078"/>
          </a:xfrm>
          <a:prstGeom prst="rect">
            <a:avLst/>
          </a:prstGeom>
          <a:solidFill>
            <a:srgbClr val="CE8540"/>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1" name="Google Shape;111;p1"/>
          <p:cNvSpPr txBox="1"/>
          <p:nvPr/>
        </p:nvSpPr>
        <p:spPr>
          <a:xfrm>
            <a:off x="13936525" y="21661306"/>
            <a:ext cx="122982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Garamond"/>
                <a:ea typeface="Garamond"/>
                <a:cs typeface="Garamond"/>
                <a:sym typeface="Garamond"/>
              </a:rPr>
              <a:t>Forested</a:t>
            </a:r>
            <a:endParaRPr dirty="0"/>
          </a:p>
        </p:txBody>
      </p:sp>
      <p:sp>
        <p:nvSpPr>
          <p:cNvPr id="112" name="Google Shape;112;p1"/>
          <p:cNvSpPr txBox="1"/>
          <p:nvPr/>
        </p:nvSpPr>
        <p:spPr>
          <a:xfrm>
            <a:off x="16204259" y="21669941"/>
            <a:ext cx="187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Garamond"/>
                <a:ea typeface="Garamond"/>
                <a:cs typeface="Garamond"/>
                <a:sym typeface="Garamond"/>
              </a:rPr>
              <a:t>Non-Forested</a:t>
            </a:r>
            <a:endParaRPr dirty="0"/>
          </a:p>
        </p:txBody>
      </p:sp>
      <p:sp>
        <p:nvSpPr>
          <p:cNvPr id="113" name="Google Shape;113;p1"/>
          <p:cNvSpPr txBox="1"/>
          <p:nvPr/>
        </p:nvSpPr>
        <p:spPr>
          <a:xfrm>
            <a:off x="13516723" y="16101914"/>
            <a:ext cx="2896947" cy="523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00000"/>
                </a:solidFill>
                <a:latin typeface="Garamond"/>
                <a:ea typeface="Garamond"/>
                <a:cs typeface="Garamond"/>
                <a:sym typeface="Garamond"/>
              </a:rPr>
              <a:t>Land Cover Maps</a:t>
            </a:r>
            <a:endParaRPr dirty="0"/>
          </a:p>
        </p:txBody>
      </p:sp>
      <p:sp>
        <p:nvSpPr>
          <p:cNvPr id="114" name="Google Shape;114;p1"/>
          <p:cNvSpPr txBox="1"/>
          <p:nvPr/>
        </p:nvSpPr>
        <p:spPr>
          <a:xfrm>
            <a:off x="18850330" y="16016477"/>
            <a:ext cx="4879862" cy="523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00000"/>
                </a:solidFill>
                <a:latin typeface="Garamond"/>
                <a:ea typeface="Garamond"/>
                <a:cs typeface="Garamond"/>
                <a:sym typeface="Garamond"/>
              </a:rPr>
              <a:t>Evapotranspiration </a:t>
            </a:r>
            <a:r>
              <a:rPr lang="en-US" sz="2800" b="1" i="0" u="none" strike="noStrike" cap="none" dirty="0" err="1">
                <a:solidFill>
                  <a:srgbClr val="000000"/>
                </a:solidFill>
                <a:latin typeface="Garamond"/>
                <a:ea typeface="Garamond"/>
                <a:cs typeface="Garamond"/>
                <a:sym typeface="Garamond"/>
              </a:rPr>
              <a:t>Timeseries</a:t>
            </a:r>
            <a:endParaRPr dirty="0"/>
          </a:p>
        </p:txBody>
      </p:sp>
      <p:sp>
        <p:nvSpPr>
          <p:cNvPr id="115" name="Google Shape;115;p1"/>
          <p:cNvSpPr/>
          <p:nvPr/>
        </p:nvSpPr>
        <p:spPr>
          <a:xfrm>
            <a:off x="17546202" y="18039269"/>
            <a:ext cx="511139" cy="535512"/>
          </a:xfrm>
          <a:prstGeom prst="rightArrow">
            <a:avLst>
              <a:gd name="adj1" fmla="val 50000"/>
              <a:gd name="adj2" fmla="val 50000"/>
            </a:avLst>
          </a:prstGeom>
          <a:solidFill>
            <a:srgbClr val="7F7F7F"/>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6" name="Google Shape;116;p1"/>
          <p:cNvSpPr txBox="1"/>
          <p:nvPr/>
        </p:nvSpPr>
        <p:spPr>
          <a:xfrm>
            <a:off x="21503459" y="16605352"/>
            <a:ext cx="76174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aramond"/>
                <a:ea typeface="Garamond"/>
                <a:cs typeface="Garamond"/>
                <a:sym typeface="Garamond"/>
              </a:rPr>
              <a:t>2009</a:t>
            </a:r>
            <a:endParaRPr/>
          </a:p>
        </p:txBody>
      </p:sp>
      <p:sp>
        <p:nvSpPr>
          <p:cNvPr id="117" name="Google Shape;117;p1"/>
          <p:cNvSpPr txBox="1"/>
          <p:nvPr/>
        </p:nvSpPr>
        <p:spPr>
          <a:xfrm>
            <a:off x="23381378" y="16624394"/>
            <a:ext cx="76174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aramond"/>
                <a:ea typeface="Garamond"/>
                <a:cs typeface="Garamond"/>
                <a:sym typeface="Garamond"/>
              </a:rPr>
              <a:t>2010</a:t>
            </a:r>
            <a:endParaRPr/>
          </a:p>
        </p:txBody>
      </p:sp>
      <p:sp>
        <p:nvSpPr>
          <p:cNvPr id="118" name="Google Shape;118;p1"/>
          <p:cNvSpPr txBox="1"/>
          <p:nvPr/>
        </p:nvSpPr>
        <p:spPr>
          <a:xfrm>
            <a:off x="19530297" y="16605352"/>
            <a:ext cx="76174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aramond"/>
                <a:ea typeface="Garamond"/>
                <a:cs typeface="Garamond"/>
                <a:sym typeface="Garamond"/>
              </a:rPr>
              <a:t>2007</a:t>
            </a:r>
            <a:endParaRPr/>
          </a:p>
        </p:txBody>
      </p:sp>
      <p:sp>
        <p:nvSpPr>
          <p:cNvPr id="119" name="Google Shape;119;p1"/>
          <p:cNvSpPr txBox="1"/>
          <p:nvPr/>
        </p:nvSpPr>
        <p:spPr>
          <a:xfrm>
            <a:off x="12832117" y="16556205"/>
            <a:ext cx="76174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aramond"/>
                <a:ea typeface="Garamond"/>
                <a:cs typeface="Garamond"/>
                <a:sym typeface="Garamond"/>
              </a:rPr>
              <a:t>2007</a:t>
            </a:r>
            <a:endParaRPr/>
          </a:p>
        </p:txBody>
      </p:sp>
      <p:sp>
        <p:nvSpPr>
          <p:cNvPr id="120" name="Google Shape;120;p1"/>
          <p:cNvSpPr txBox="1"/>
          <p:nvPr/>
        </p:nvSpPr>
        <p:spPr>
          <a:xfrm>
            <a:off x="13020075" y="16976413"/>
            <a:ext cx="76174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aramond"/>
                <a:ea typeface="Garamond"/>
                <a:cs typeface="Garamond"/>
                <a:sym typeface="Garamond"/>
              </a:rPr>
              <a:t>2009</a:t>
            </a:r>
            <a:endParaRPr/>
          </a:p>
        </p:txBody>
      </p:sp>
      <p:sp>
        <p:nvSpPr>
          <p:cNvPr id="121" name="Google Shape;121;p1"/>
          <p:cNvSpPr txBox="1"/>
          <p:nvPr/>
        </p:nvSpPr>
        <p:spPr>
          <a:xfrm>
            <a:off x="13219152" y="17441756"/>
            <a:ext cx="76174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aramond"/>
                <a:ea typeface="Garamond"/>
                <a:cs typeface="Garamond"/>
                <a:sym typeface="Garamond"/>
              </a:rPr>
              <a:t>2009</a:t>
            </a:r>
            <a:endParaRPr/>
          </a:p>
        </p:txBody>
      </p:sp>
      <p:sp>
        <p:nvSpPr>
          <p:cNvPr id="122" name="Google Shape;122;p1"/>
          <p:cNvSpPr txBox="1"/>
          <p:nvPr/>
        </p:nvSpPr>
        <p:spPr>
          <a:xfrm>
            <a:off x="13429002" y="17892853"/>
            <a:ext cx="76174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aramond"/>
                <a:ea typeface="Garamond"/>
                <a:cs typeface="Garamond"/>
                <a:sym typeface="Garamond"/>
              </a:rPr>
              <a:t>2009</a:t>
            </a:r>
            <a:endParaRPr/>
          </a:p>
        </p:txBody>
      </p:sp>
      <p:sp>
        <p:nvSpPr>
          <p:cNvPr id="123" name="Google Shape;123;p1"/>
          <p:cNvSpPr txBox="1"/>
          <p:nvPr/>
        </p:nvSpPr>
        <p:spPr>
          <a:xfrm>
            <a:off x="13636516" y="18343948"/>
            <a:ext cx="76174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aramond"/>
                <a:ea typeface="Garamond"/>
                <a:cs typeface="Garamond"/>
                <a:sym typeface="Garamond"/>
              </a:rPr>
              <a:t>2010</a:t>
            </a:r>
            <a:endParaRPr/>
          </a:p>
        </p:txBody>
      </p:sp>
      <p:sp>
        <p:nvSpPr>
          <p:cNvPr id="124" name="Google Shape;124;p1"/>
          <p:cNvSpPr txBox="1"/>
          <p:nvPr/>
        </p:nvSpPr>
        <p:spPr>
          <a:xfrm>
            <a:off x="13809875" y="18779453"/>
            <a:ext cx="76174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aramond"/>
                <a:ea typeface="Garamond"/>
                <a:cs typeface="Garamond"/>
                <a:sym typeface="Garamond"/>
              </a:rPr>
              <a:t>2010</a:t>
            </a:r>
            <a:endParaRPr/>
          </a:p>
        </p:txBody>
      </p:sp>
      <p:sp>
        <p:nvSpPr>
          <p:cNvPr id="125" name="Google Shape;125;p1"/>
          <p:cNvSpPr txBox="1"/>
          <p:nvPr/>
        </p:nvSpPr>
        <p:spPr>
          <a:xfrm>
            <a:off x="18504125" y="21969648"/>
            <a:ext cx="49725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Garamond"/>
                <a:ea typeface="Garamond"/>
                <a:cs typeface="Garamond"/>
                <a:sym typeface="Garamond"/>
              </a:rPr>
              <a:t>Dry</a:t>
            </a:r>
            <a:endParaRPr/>
          </a:p>
        </p:txBody>
      </p:sp>
      <p:sp>
        <p:nvSpPr>
          <p:cNvPr id="126" name="Google Shape;126;p1"/>
          <p:cNvSpPr txBox="1"/>
          <p:nvPr/>
        </p:nvSpPr>
        <p:spPr>
          <a:xfrm>
            <a:off x="22450048" y="21977344"/>
            <a:ext cx="49725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Garamond"/>
                <a:ea typeface="Garamond"/>
                <a:cs typeface="Garamond"/>
                <a:sym typeface="Garamond"/>
              </a:rPr>
              <a:t>Dry</a:t>
            </a:r>
            <a:endParaRPr/>
          </a:p>
        </p:txBody>
      </p:sp>
      <p:sp>
        <p:nvSpPr>
          <p:cNvPr id="127" name="Google Shape;127;p1"/>
          <p:cNvSpPr txBox="1"/>
          <p:nvPr/>
        </p:nvSpPr>
        <p:spPr>
          <a:xfrm>
            <a:off x="20458038" y="21971466"/>
            <a:ext cx="49725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Garamond"/>
                <a:ea typeface="Garamond"/>
                <a:cs typeface="Garamond"/>
                <a:sym typeface="Garamond"/>
              </a:rPr>
              <a:t>Dry</a:t>
            </a:r>
            <a:endParaRPr/>
          </a:p>
        </p:txBody>
      </p:sp>
      <p:sp>
        <p:nvSpPr>
          <p:cNvPr id="128" name="Google Shape;128;p1"/>
          <p:cNvSpPr txBox="1"/>
          <p:nvPr/>
        </p:nvSpPr>
        <p:spPr>
          <a:xfrm>
            <a:off x="19372811" y="21977344"/>
            <a:ext cx="5100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Garamond"/>
                <a:ea typeface="Garamond"/>
                <a:cs typeface="Garamond"/>
                <a:sym typeface="Garamond"/>
              </a:rPr>
              <a:t>Wet</a:t>
            </a:r>
            <a:endParaRPr/>
          </a:p>
        </p:txBody>
      </p:sp>
      <p:sp>
        <p:nvSpPr>
          <p:cNvPr id="129" name="Google Shape;129;p1"/>
          <p:cNvSpPr txBox="1"/>
          <p:nvPr/>
        </p:nvSpPr>
        <p:spPr>
          <a:xfrm>
            <a:off x="21324245" y="21971466"/>
            <a:ext cx="5100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Garamond"/>
                <a:ea typeface="Garamond"/>
                <a:cs typeface="Garamond"/>
                <a:sym typeface="Garamond"/>
              </a:rPr>
              <a:t>Wet</a:t>
            </a:r>
            <a:endParaRPr/>
          </a:p>
        </p:txBody>
      </p:sp>
      <p:sp>
        <p:nvSpPr>
          <p:cNvPr id="130" name="Google Shape;130;p1"/>
          <p:cNvSpPr txBox="1"/>
          <p:nvPr/>
        </p:nvSpPr>
        <p:spPr>
          <a:xfrm>
            <a:off x="23266773" y="21969648"/>
            <a:ext cx="5100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Garamond"/>
                <a:ea typeface="Garamond"/>
                <a:cs typeface="Garamond"/>
                <a:sym typeface="Garamond"/>
              </a:rPr>
              <a:t>Wet</a:t>
            </a:r>
            <a:endParaRPr/>
          </a:p>
        </p:txBody>
      </p:sp>
      <p:sp>
        <p:nvSpPr>
          <p:cNvPr id="131" name="Google Shape;131;p1"/>
          <p:cNvSpPr txBox="1"/>
          <p:nvPr/>
        </p:nvSpPr>
        <p:spPr>
          <a:xfrm rot="-5400000">
            <a:off x="16140300" y="19167148"/>
            <a:ext cx="41216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Garamond"/>
                <a:ea typeface="Garamond"/>
                <a:cs typeface="Garamond"/>
                <a:sym typeface="Garamond"/>
              </a:rPr>
              <a:t>Seasonal Mean Evapotranspiration (mm/16 days)</a:t>
            </a:r>
            <a:endParaRPr dirty="0"/>
          </a:p>
        </p:txBody>
      </p:sp>
      <p:sp>
        <p:nvSpPr>
          <p:cNvPr id="132" name="Google Shape;132;p1"/>
          <p:cNvSpPr txBox="1"/>
          <p:nvPr/>
        </p:nvSpPr>
        <p:spPr>
          <a:xfrm>
            <a:off x="15087059" y="22377170"/>
            <a:ext cx="6566221" cy="523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Garamond"/>
                <a:ea typeface="Garamond"/>
                <a:cs typeface="Garamond"/>
                <a:sym typeface="Garamond"/>
              </a:rPr>
              <a:t>MODIS &amp; </a:t>
            </a:r>
            <a:r>
              <a:rPr lang="en-US" sz="2800" b="1" i="1" u="none" strike="noStrike" cap="none">
                <a:solidFill>
                  <a:srgbClr val="000000"/>
                </a:solidFill>
                <a:latin typeface="Garamond"/>
                <a:ea typeface="Garamond"/>
                <a:cs typeface="Garamond"/>
                <a:sym typeface="Garamond"/>
              </a:rPr>
              <a:t>In Situ</a:t>
            </a:r>
            <a:r>
              <a:rPr lang="en-US" sz="2800" b="1" i="0" u="none" strike="noStrike" cap="none">
                <a:solidFill>
                  <a:srgbClr val="000000"/>
                </a:solidFill>
                <a:latin typeface="Garamond"/>
                <a:ea typeface="Garamond"/>
                <a:cs typeface="Garamond"/>
                <a:sym typeface="Garamond"/>
              </a:rPr>
              <a:t> Correlation Scatterplots</a:t>
            </a:r>
            <a:endParaRPr/>
          </a:p>
        </p:txBody>
      </p:sp>
      <p:sp>
        <p:nvSpPr>
          <p:cNvPr id="133" name="Google Shape;133;p1"/>
          <p:cNvSpPr txBox="1"/>
          <p:nvPr/>
        </p:nvSpPr>
        <p:spPr>
          <a:xfrm rot="-5400000">
            <a:off x="12345745" y="24524384"/>
            <a:ext cx="245772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aramond"/>
                <a:ea typeface="Garamond"/>
                <a:cs typeface="Garamond"/>
                <a:sym typeface="Garamond"/>
              </a:rPr>
              <a:t>Agua Salud Project</a:t>
            </a:r>
            <a:endParaRPr/>
          </a:p>
        </p:txBody>
      </p:sp>
      <p:sp>
        <p:nvSpPr>
          <p:cNvPr id="134" name="Google Shape;134;p1"/>
          <p:cNvSpPr txBox="1"/>
          <p:nvPr/>
        </p:nvSpPr>
        <p:spPr>
          <a:xfrm rot="-5400000">
            <a:off x="17563862" y="24515921"/>
            <a:ext cx="286168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aramond"/>
                <a:ea typeface="Garamond"/>
                <a:cs typeface="Garamond"/>
                <a:sym typeface="Garamond"/>
              </a:rPr>
              <a:t>Barro Colorado Island</a:t>
            </a:r>
            <a:endParaRPr/>
          </a:p>
        </p:txBody>
      </p:sp>
      <p:pic>
        <p:nvPicPr>
          <p:cNvPr id="135" name="Google Shape;135;p1"/>
          <p:cNvPicPr preferRelativeResize="0"/>
          <p:nvPr/>
        </p:nvPicPr>
        <p:blipFill rotWithShape="1">
          <a:blip r:embed="rId17">
            <a:alphaModFix/>
          </a:blip>
          <a:srcRect l="4948" t="7990" r="4187" b="5622"/>
          <a:stretch/>
        </p:blipFill>
        <p:spPr>
          <a:xfrm>
            <a:off x="19237894" y="22900391"/>
            <a:ext cx="4503275" cy="3692725"/>
          </a:xfrm>
          <a:prstGeom prst="rect">
            <a:avLst/>
          </a:prstGeom>
          <a:noFill/>
          <a:ln w="9525" cap="flat" cmpd="sng">
            <a:solidFill>
              <a:srgbClr val="7F7F7F"/>
            </a:solidFill>
            <a:prstDash val="solid"/>
            <a:round/>
            <a:headEnd type="none" w="sm" len="sm"/>
            <a:tailEnd type="none" w="sm" len="sm"/>
          </a:ln>
        </p:spPr>
      </p:pic>
      <p:pic>
        <p:nvPicPr>
          <p:cNvPr id="136" name="Google Shape;136;p1"/>
          <p:cNvPicPr preferRelativeResize="0"/>
          <p:nvPr/>
        </p:nvPicPr>
        <p:blipFill rotWithShape="1">
          <a:blip r:embed="rId18">
            <a:alphaModFix/>
          </a:blip>
          <a:srcRect l="6376" t="7760" r="3763"/>
          <a:stretch/>
        </p:blipFill>
        <p:spPr>
          <a:xfrm>
            <a:off x="13814191" y="22886800"/>
            <a:ext cx="4492298" cy="3691878"/>
          </a:xfrm>
          <a:prstGeom prst="rect">
            <a:avLst/>
          </a:prstGeom>
          <a:noFill/>
          <a:ln w="9525" cap="flat" cmpd="sng">
            <a:solidFill>
              <a:srgbClr val="7F7F7F"/>
            </a:solidFill>
            <a:prstDash val="solid"/>
            <a:round/>
            <a:headEnd type="none" w="sm" len="sm"/>
            <a:tailEnd type="none" w="sm" len="sm"/>
          </a:ln>
        </p:spPr>
      </p:pic>
      <p:sp>
        <p:nvSpPr>
          <p:cNvPr id="137" name="Google Shape;137;p1"/>
          <p:cNvSpPr txBox="1"/>
          <p:nvPr/>
        </p:nvSpPr>
        <p:spPr>
          <a:xfrm>
            <a:off x="15919173" y="25901711"/>
            <a:ext cx="239681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aramond"/>
                <a:ea typeface="Garamond"/>
                <a:cs typeface="Garamond"/>
                <a:sym typeface="Garamond"/>
              </a:rPr>
              <a:t>R = .39, p &lt; .0001</a:t>
            </a:r>
            <a:endParaRPr/>
          </a:p>
        </p:txBody>
      </p:sp>
      <p:sp>
        <p:nvSpPr>
          <p:cNvPr id="138" name="Google Shape;138;p1"/>
          <p:cNvSpPr txBox="1"/>
          <p:nvPr/>
        </p:nvSpPr>
        <p:spPr>
          <a:xfrm>
            <a:off x="21336945" y="25940984"/>
            <a:ext cx="239681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aramond"/>
                <a:ea typeface="Garamond"/>
                <a:cs typeface="Garamond"/>
                <a:sym typeface="Garamond"/>
              </a:rPr>
              <a:t>R = .63, p &lt; .0001</a:t>
            </a:r>
            <a:endParaRPr/>
          </a:p>
        </p:txBody>
      </p:sp>
      <p:grpSp>
        <p:nvGrpSpPr>
          <p:cNvPr id="14" name="Group 13"/>
          <p:cNvGrpSpPr/>
          <p:nvPr/>
        </p:nvGrpSpPr>
        <p:grpSpPr>
          <a:xfrm>
            <a:off x="863133" y="12392916"/>
            <a:ext cx="22563999" cy="3171369"/>
            <a:chOff x="863133" y="12278616"/>
            <a:chExt cx="22563999" cy="3171369"/>
          </a:xfrm>
        </p:grpSpPr>
        <p:sp>
          <p:nvSpPr>
            <p:cNvPr id="30" name="Google Shape;30;p1"/>
            <p:cNvSpPr txBox="1"/>
            <p:nvPr/>
          </p:nvSpPr>
          <p:spPr>
            <a:xfrm>
              <a:off x="863133" y="12278616"/>
              <a:ext cx="527259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Earth Observations</a:t>
              </a:r>
              <a:endParaRPr sz="1400" b="0" i="0" u="none" strike="noStrike" cap="none" dirty="0">
                <a:solidFill>
                  <a:srgbClr val="000000"/>
                </a:solidFill>
                <a:latin typeface="Arial"/>
                <a:ea typeface="Arial"/>
                <a:cs typeface="Arial"/>
                <a:sym typeface="Arial"/>
              </a:endParaRPr>
            </a:p>
          </p:txBody>
        </p:sp>
        <p:pic>
          <p:nvPicPr>
            <p:cNvPr id="73" name="Google Shape;73;p1"/>
            <p:cNvPicPr preferRelativeResize="0"/>
            <p:nvPr/>
          </p:nvPicPr>
          <p:blipFill rotWithShape="1">
            <a:blip r:embed="rId19">
              <a:alphaModFix/>
            </a:blip>
            <a:srcRect/>
            <a:stretch/>
          </p:blipFill>
          <p:spPr>
            <a:xfrm rot="1626082">
              <a:off x="7910176" y="12793522"/>
              <a:ext cx="2814359" cy="2306211"/>
            </a:xfrm>
            <a:prstGeom prst="rect">
              <a:avLst/>
            </a:prstGeom>
            <a:noFill/>
            <a:ln>
              <a:noFill/>
            </a:ln>
          </p:spPr>
        </p:pic>
        <p:sp>
          <p:nvSpPr>
            <p:cNvPr id="76" name="Google Shape;76;p1"/>
            <p:cNvSpPr txBox="1"/>
            <p:nvPr/>
          </p:nvSpPr>
          <p:spPr>
            <a:xfrm>
              <a:off x="1377265" y="14716075"/>
              <a:ext cx="395353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0000"/>
                  </a:solidFill>
                  <a:latin typeface="Garamond"/>
                  <a:ea typeface="Garamond"/>
                  <a:cs typeface="Garamond"/>
                  <a:sym typeface="Garamond"/>
                </a:rPr>
                <a:t>ALOS PALSAR-2</a:t>
              </a:r>
              <a:endParaRPr/>
            </a:p>
          </p:txBody>
        </p:sp>
        <p:sp>
          <p:nvSpPr>
            <p:cNvPr id="78" name="Google Shape;78;p1"/>
            <p:cNvSpPr txBox="1"/>
            <p:nvPr/>
          </p:nvSpPr>
          <p:spPr>
            <a:xfrm>
              <a:off x="7605193" y="14740153"/>
              <a:ext cx="386676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0000"/>
                  </a:solidFill>
                  <a:latin typeface="Garamond"/>
                  <a:ea typeface="Garamond"/>
                  <a:cs typeface="Garamond"/>
                  <a:sym typeface="Garamond"/>
                </a:rPr>
                <a:t>Sentinel 1 C-SAR</a:t>
              </a:r>
              <a:endParaRPr/>
            </a:p>
          </p:txBody>
        </p:sp>
        <p:pic>
          <p:nvPicPr>
            <p:cNvPr id="74" name="Google Shape;74;p1"/>
            <p:cNvPicPr preferRelativeResize="0"/>
            <p:nvPr/>
          </p:nvPicPr>
          <p:blipFill rotWithShape="1">
            <a:blip r:embed="rId20">
              <a:alphaModFix/>
            </a:blip>
            <a:srcRect/>
            <a:stretch/>
          </p:blipFill>
          <p:spPr>
            <a:xfrm>
              <a:off x="20564110" y="12848543"/>
              <a:ext cx="2512840" cy="1891610"/>
            </a:xfrm>
            <a:prstGeom prst="rect">
              <a:avLst/>
            </a:prstGeom>
            <a:noFill/>
            <a:ln>
              <a:noFill/>
            </a:ln>
          </p:spPr>
        </p:pic>
        <p:pic>
          <p:nvPicPr>
            <p:cNvPr id="75" name="Google Shape;75;p1"/>
            <p:cNvPicPr preferRelativeResize="0"/>
            <p:nvPr/>
          </p:nvPicPr>
          <p:blipFill rotWithShape="1">
            <a:blip r:embed="rId21">
              <a:alphaModFix/>
            </a:blip>
            <a:srcRect l="19156" t="22289" r="11269" b="26772"/>
            <a:stretch/>
          </p:blipFill>
          <p:spPr>
            <a:xfrm>
              <a:off x="13587910" y="12773120"/>
              <a:ext cx="4361849" cy="2025532"/>
            </a:xfrm>
            <a:prstGeom prst="rect">
              <a:avLst/>
            </a:prstGeom>
            <a:noFill/>
            <a:ln>
              <a:noFill/>
            </a:ln>
          </p:spPr>
        </p:pic>
        <p:sp>
          <p:nvSpPr>
            <p:cNvPr id="77" name="Google Shape;77;p1"/>
            <p:cNvSpPr txBox="1"/>
            <p:nvPr/>
          </p:nvSpPr>
          <p:spPr>
            <a:xfrm>
              <a:off x="13636556" y="14742099"/>
              <a:ext cx="400782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0000"/>
                  </a:solidFill>
                  <a:latin typeface="Garamond"/>
                  <a:ea typeface="Garamond"/>
                  <a:cs typeface="Garamond"/>
                  <a:sym typeface="Garamond"/>
                </a:rPr>
                <a:t>UAVSAR PolSAR</a:t>
              </a:r>
              <a:endParaRPr sz="4000" b="1" i="0" u="none" strike="noStrike" cap="none">
                <a:solidFill>
                  <a:srgbClr val="000000"/>
                </a:solidFill>
                <a:latin typeface="Garamond"/>
                <a:ea typeface="Garamond"/>
                <a:cs typeface="Garamond"/>
                <a:sym typeface="Garamond"/>
              </a:endParaRPr>
            </a:p>
          </p:txBody>
        </p:sp>
        <p:sp>
          <p:nvSpPr>
            <p:cNvPr id="79" name="Google Shape;79;p1"/>
            <p:cNvSpPr txBox="1"/>
            <p:nvPr/>
          </p:nvSpPr>
          <p:spPr>
            <a:xfrm>
              <a:off x="20207981" y="14739658"/>
              <a:ext cx="321915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0000"/>
                  </a:solidFill>
                  <a:latin typeface="Garamond"/>
                  <a:ea typeface="Garamond"/>
                  <a:cs typeface="Garamond"/>
                  <a:sym typeface="Garamond"/>
                </a:rPr>
                <a:t>Terra</a:t>
              </a:r>
              <a:r>
                <a:rPr lang="en-US" sz="3200" b="0" i="0" u="none" strike="noStrike" cap="none">
                  <a:solidFill>
                    <a:srgbClr val="000000"/>
                  </a:solidFill>
                  <a:latin typeface="Garamond"/>
                  <a:ea typeface="Garamond"/>
                  <a:cs typeface="Garamond"/>
                  <a:sym typeface="Garamond"/>
                </a:rPr>
                <a:t> </a:t>
              </a:r>
              <a:r>
                <a:rPr lang="en-US" sz="4000" b="1" i="0" u="none" strike="noStrike" cap="none">
                  <a:solidFill>
                    <a:srgbClr val="000000"/>
                  </a:solidFill>
                  <a:latin typeface="Garamond"/>
                  <a:ea typeface="Garamond"/>
                  <a:cs typeface="Garamond"/>
                  <a:sym typeface="Garamond"/>
                </a:rPr>
                <a:t>MODIS</a:t>
              </a:r>
              <a:endParaRPr sz="3200" b="1" i="0" u="none" strike="noStrike" cap="none">
                <a:solidFill>
                  <a:srgbClr val="000000"/>
                </a:solidFill>
                <a:latin typeface="Garamond"/>
                <a:ea typeface="Garamond"/>
                <a:cs typeface="Garamond"/>
                <a:sym typeface="Garamond"/>
              </a:endParaRPr>
            </a:p>
          </p:txBody>
        </p:sp>
        <p:pic>
          <p:nvPicPr>
            <p:cNvPr id="139" name="Google Shape;139;p1" descr="https://lh5.googleusercontent.com/s6zdPOrywVlCRnfqUazg3pznENW29fRl3zwSWNnOD-bHS_ld9QWPgxG7pRrB4vsS_NH0kCJerPW8UX1Y0r2XCBSbg_t5ogT2e9uz3wwDPOEOWb-vaK22723m_rQCyvnpRwv2juU"/>
            <p:cNvPicPr preferRelativeResize="0"/>
            <p:nvPr/>
          </p:nvPicPr>
          <p:blipFill rotWithShape="1">
            <a:blip r:embed="rId22">
              <a:alphaModFix/>
            </a:blip>
            <a:srcRect/>
            <a:stretch/>
          </p:blipFill>
          <p:spPr>
            <a:xfrm>
              <a:off x="1685724" y="12968631"/>
              <a:ext cx="3321281" cy="1754052"/>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704</Words>
  <Application>Microsoft Office PowerPoint</Application>
  <PresentationFormat>Custom</PresentationFormat>
  <Paragraphs>80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Webdings</vt:lpstr>
      <vt:lpstr>Garamond</vt:lpstr>
      <vt:lpstr>Century Gothic</vt:lpstr>
      <vt:lpstr>Arial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Bengtsson, Zachary A. (ARC-SGE)[SSAI DEVELOP]</cp:lastModifiedBy>
  <cp:revision>4</cp:revision>
  <dcterms:created xsi:type="dcterms:W3CDTF">2019-02-05T16:32:03Z</dcterms:created>
  <dcterms:modified xsi:type="dcterms:W3CDTF">2019-11-19T20:09:30Z</dcterms:modified>
</cp:coreProperties>
</file>