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73" r:id="rId6"/>
    <p:sldId id="270" r:id="rId7"/>
    <p:sldId id="271" r:id="rId8"/>
    <p:sldId id="272"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16C"/>
    <a:srgbClr val="FADF82"/>
    <a:srgbClr val="5B9BD5"/>
    <a:srgbClr val="3E96A8"/>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90" y="78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12866"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devpedia.developexchange.com/dp/index.php?title=Training_Resources_Homepa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roups.google.com/d/forum/developesc"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6.jpeg"/><Relationship Id="rId18" Type="http://schemas.openxmlformats.org/officeDocument/2006/relationships/image" Target="../media/image21.png"/><Relationship Id="rId3" Type="http://schemas.openxmlformats.org/officeDocument/2006/relationships/image" Target="../media/image6.png"/><Relationship Id="rId21" Type="http://schemas.openxmlformats.org/officeDocument/2006/relationships/hyperlink" Target="mailto:DEVELOP.Communication@gmail.com" TargetMode="External"/><Relationship Id="rId7" Type="http://schemas.openxmlformats.org/officeDocument/2006/relationships/image" Target="../media/image10.jpeg"/><Relationship Id="rId12" Type="http://schemas.openxmlformats.org/officeDocument/2006/relationships/image" Target="../media/image15.jpeg"/><Relationship Id="rId17" Type="http://schemas.openxmlformats.org/officeDocument/2006/relationships/image" Target="../media/image20.jpeg"/><Relationship Id="rId2" Type="http://schemas.openxmlformats.org/officeDocument/2006/relationships/image" Target="../media/image5.png"/><Relationship Id="rId16" Type="http://schemas.openxmlformats.org/officeDocument/2006/relationships/image" Target="../media/image19.png"/><Relationship Id="rId20" Type="http://schemas.openxmlformats.org/officeDocument/2006/relationships/hyperlink" Target="mailto:DEVELOP.ProjectCoordination@gmail.com" TargetMode="External"/><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5" Type="http://schemas.openxmlformats.org/officeDocument/2006/relationships/image" Target="../media/image18.png"/><Relationship Id="rId10" Type="http://schemas.openxmlformats.org/officeDocument/2006/relationships/image" Target="../media/image13.png"/><Relationship Id="rId19" Type="http://schemas.openxmlformats.org/officeDocument/2006/relationships/image" Target="../media/image22.jpe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Lauren.M.Childs@nasa.gov" TargetMode="External"/><Relationship Id="rId13" Type="http://schemas.openxmlformats.org/officeDocument/2006/relationships/hyperlink" Target="mailto:Lindsay.M.Rogers@nasa.gov" TargetMode="External"/><Relationship Id="rId3" Type="http://schemas.openxmlformats.org/officeDocument/2006/relationships/image" Target="../media/image24.jpeg"/><Relationship Id="rId7" Type="http://schemas.openxmlformats.org/officeDocument/2006/relationships/image" Target="../media/image28.jpeg"/><Relationship Id="rId12" Type="http://schemas.openxmlformats.org/officeDocument/2006/relationships/hyperlink" Target="mailto:Karen.N.Allsbrook@nasa.gov" TargetMode="External"/><Relationship Id="rId2" Type="http://schemas.openxmlformats.org/officeDocument/2006/relationships/image" Target="../media/image23.jpeg"/><Relationship Id="rId1" Type="http://schemas.openxmlformats.org/officeDocument/2006/relationships/slideLayout" Target="../slideLayouts/slideLayout2.xml"/><Relationship Id="rId6" Type="http://schemas.openxmlformats.org/officeDocument/2006/relationships/image" Target="../media/image27.jpeg"/><Relationship Id="rId11" Type="http://schemas.openxmlformats.org/officeDocument/2006/relationships/hyperlink" Target="mailto:Jordan.S.Vaa@nasa.gov" TargetMode="External"/><Relationship Id="rId5" Type="http://schemas.openxmlformats.org/officeDocument/2006/relationships/image" Target="../media/image26.tiff"/><Relationship Id="rId10" Type="http://schemas.openxmlformats.org/officeDocument/2006/relationships/hyperlink" Target="mailto:Amanda.L.Clayton@nasa.gov" TargetMode="External"/><Relationship Id="rId4" Type="http://schemas.openxmlformats.org/officeDocument/2006/relationships/image" Target="../media/image25.jpeg"/><Relationship Id="rId9" Type="http://schemas.openxmlformats.org/officeDocument/2006/relationships/hyperlink" Target="mailto:Georgina.S.Crepps@nasa.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hyperlink" Target="https://earthdata.nasa.gov/about" TargetMode="External"/><Relationship Id="rId1" Type="http://schemas.openxmlformats.org/officeDocument/2006/relationships/slideLayout" Target="../slideLayouts/slideLayout2.xml"/><Relationship Id="rId5" Type="http://schemas.openxmlformats.org/officeDocument/2006/relationships/hyperlink" Target="https://search.earthdata.nasa.gov/search" TargetMode="External"/><Relationship Id="rId4" Type="http://schemas.openxmlformats.org/officeDocument/2006/relationships/hyperlink" Target="https://earthdata.nasa.gov/about/daac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rset.gsfc.nasa.gov/" TargetMode="External"/><Relationship Id="rId2" Type="http://schemas.openxmlformats.org/officeDocument/2006/relationships/hyperlink" Target="https://arset.gsfc.nasa.gov/webinars/fundamentals-remote-sens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p:txBody>
          <a:bodyPr/>
          <a:lstStyle/>
          <a:p>
            <a:r>
              <a:rPr lang="en-US" sz="4000" dirty="0" smtClean="0">
                <a:solidFill>
                  <a:schemeClr val="tx1">
                    <a:lumMod val="75000"/>
                    <a:lumOff val="25000"/>
                  </a:schemeClr>
                </a:solidFill>
              </a:rPr>
              <a:t>DEVELOP Resources</a:t>
            </a:r>
          </a:p>
          <a:p>
            <a:r>
              <a:rPr lang="en-US" dirty="0" smtClean="0">
                <a:solidFill>
                  <a:schemeClr val="tx1">
                    <a:lumMod val="75000"/>
                    <a:lumOff val="25000"/>
                  </a:schemeClr>
                </a:solidFill>
              </a:rPr>
              <a:t>What’s Available?</a:t>
            </a:r>
            <a:endParaRPr lang="en-US" dirty="0">
              <a:solidFill>
                <a:schemeClr val="tx1">
                  <a:lumMod val="75000"/>
                  <a:lumOff val="25000"/>
                </a:schemeClr>
              </a:solidFill>
            </a:endParaRPr>
          </a:p>
        </p:txBody>
      </p:sp>
    </p:spTree>
    <p:extLst>
      <p:ext uri="{BB962C8B-B14F-4D97-AF65-F5344CB8AC3E}">
        <p14:creationId xmlns:p14="http://schemas.microsoft.com/office/powerpoint/2010/main" val="54744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DEVELOPedia</a:t>
            </a:r>
            <a:endParaRPr lang="en-US" dirty="0"/>
          </a:p>
        </p:txBody>
      </p:sp>
      <p:sp>
        <p:nvSpPr>
          <p:cNvPr id="6" name="Content Placeholder 1"/>
          <p:cNvSpPr>
            <a:spLocks noGrp="1"/>
          </p:cNvSpPr>
          <p:nvPr>
            <p:ph idx="1"/>
          </p:nvPr>
        </p:nvSpPr>
        <p:spPr>
          <a:xfrm>
            <a:off x="279133" y="1270535"/>
            <a:ext cx="11569566" cy="4906427"/>
          </a:xfrm>
        </p:spPr>
        <p:txBody>
          <a:bodyPr>
            <a:noAutofit/>
          </a:bodyPr>
          <a:lstStyle/>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an internal wiki intended to serve three purposes:</a:t>
            </a:r>
          </a:p>
          <a:p>
            <a:pPr marL="568325" lvl="1" indent="-222250">
              <a:buClr>
                <a:srgbClr val="13416C"/>
              </a:buClr>
            </a:pPr>
            <a:r>
              <a:rPr lang="en-US" sz="1600" dirty="0">
                <a:solidFill>
                  <a:schemeClr val="tx1">
                    <a:lumMod val="75000"/>
                    <a:lumOff val="25000"/>
                  </a:schemeClr>
                </a:solidFill>
              </a:rPr>
              <a:t>Enhance project workflow</a:t>
            </a:r>
          </a:p>
          <a:p>
            <a:pPr marL="568325" lvl="1" indent="-222250">
              <a:buClr>
                <a:srgbClr val="13416C"/>
              </a:buClr>
            </a:pPr>
            <a:r>
              <a:rPr lang="en-US" sz="1600" dirty="0">
                <a:solidFill>
                  <a:schemeClr val="tx1">
                    <a:lumMod val="75000"/>
                    <a:lumOff val="25000"/>
                  </a:schemeClr>
                </a:solidFill>
              </a:rPr>
              <a:t>Capture lessons learned and make them available to future project teams</a:t>
            </a:r>
          </a:p>
          <a:p>
            <a:pPr marL="568325" lvl="1" indent="-222250">
              <a:buClr>
                <a:srgbClr val="13416C"/>
              </a:buClr>
            </a:pPr>
            <a:r>
              <a:rPr lang="en-US" sz="1600" dirty="0">
                <a:solidFill>
                  <a:schemeClr val="tx1">
                    <a:lumMod val="75000"/>
                    <a:lumOff val="25000"/>
                  </a:schemeClr>
                </a:solidFill>
              </a:rPr>
              <a:t>Record data required for operational metrics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collaborative effort whose utility is directly related to the efforts of previous DEVELOP participants.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living document, constantly adapting to meet the needs of the NASA DEVELOP National Program and the people that make the program </a:t>
            </a:r>
            <a:r>
              <a:rPr lang="en-US" sz="1800" b="1" dirty="0" smtClean="0">
                <a:solidFill>
                  <a:schemeClr val="tx1">
                    <a:lumMod val="75000"/>
                    <a:lumOff val="25000"/>
                  </a:schemeClr>
                </a:solidFill>
              </a:rPr>
              <a:t>great </a:t>
            </a:r>
            <a:r>
              <a:rPr lang="en-US" sz="1800" b="1" dirty="0">
                <a:solidFill>
                  <a:schemeClr val="tx1">
                    <a:lumMod val="75000"/>
                    <a:lumOff val="25000"/>
                  </a:schemeClr>
                </a:solidFill>
              </a:rPr>
              <a:t>(That’s you!)</a:t>
            </a:r>
          </a:p>
          <a:p>
            <a:pPr marL="0" indent="0">
              <a:buNone/>
            </a:pPr>
            <a:endParaRPr lang="en-US" sz="1800" b="1" dirty="0" smtClean="0">
              <a:solidFill>
                <a:schemeClr val="tx1">
                  <a:lumMod val="75000"/>
                  <a:lumOff val="25000"/>
                </a:schemeClr>
              </a:solidFill>
            </a:endParaRPr>
          </a:p>
          <a:p>
            <a:pPr marL="0" indent="0">
              <a:buNone/>
            </a:pPr>
            <a:r>
              <a:rPr lang="en-US" sz="1800" b="1" dirty="0" smtClean="0">
                <a:solidFill>
                  <a:schemeClr val="tx1">
                    <a:lumMod val="75000"/>
                    <a:lumOff val="25000"/>
                  </a:schemeClr>
                </a:solidFill>
              </a:rPr>
              <a:t>Training </a:t>
            </a:r>
            <a:r>
              <a:rPr lang="en-US" sz="1800" b="1" dirty="0">
                <a:solidFill>
                  <a:schemeClr val="tx1">
                    <a:lumMod val="75000"/>
                    <a:lumOff val="25000"/>
                  </a:schemeClr>
                </a:solidFill>
              </a:rPr>
              <a:t>Resources </a:t>
            </a:r>
            <a:r>
              <a:rPr lang="en-US" sz="1800" b="1" dirty="0" smtClean="0">
                <a:solidFill>
                  <a:schemeClr val="tx1">
                    <a:lumMod val="75000"/>
                    <a:lumOff val="25000"/>
                  </a:schemeClr>
                </a:solidFill>
              </a:rPr>
              <a:t>Homepage:</a:t>
            </a:r>
            <a:endParaRPr lang="en-US" sz="1800" b="1" dirty="0">
              <a:solidFill>
                <a:schemeClr val="tx1">
                  <a:lumMod val="75000"/>
                  <a:lumOff val="25000"/>
                </a:schemeClr>
              </a:solidFill>
            </a:endParaRPr>
          </a:p>
          <a:p>
            <a:pPr marL="0" indent="0">
              <a:buNone/>
            </a:pPr>
            <a:r>
              <a:rPr lang="en-US" sz="1800" dirty="0" smtClean="0">
                <a:solidFill>
                  <a:schemeClr val="bg2">
                    <a:lumMod val="25000"/>
                  </a:schemeClr>
                </a:solidFill>
                <a:hlinkClick r:id="rId2"/>
              </a:rPr>
              <a:t>http</a:t>
            </a:r>
            <a:r>
              <a:rPr lang="en-US" sz="1800" dirty="0">
                <a:solidFill>
                  <a:schemeClr val="bg2">
                    <a:lumMod val="25000"/>
                  </a:schemeClr>
                </a:solidFill>
                <a:hlinkClick r:id="rId2"/>
              </a:rPr>
              <a:t>://</a:t>
            </a:r>
            <a:r>
              <a:rPr lang="en-US" sz="1800" dirty="0" smtClean="0">
                <a:solidFill>
                  <a:schemeClr val="bg2">
                    <a:lumMod val="25000"/>
                  </a:schemeClr>
                </a:solidFill>
                <a:hlinkClick r:id="rId2"/>
              </a:rPr>
              <a:t>www.devpedia.developexchange.com/dp/index.php?title=Training_Resources_Homepage</a:t>
            </a:r>
            <a:r>
              <a:rPr lang="en-US" sz="1800" dirty="0" smtClean="0">
                <a:solidFill>
                  <a:schemeClr val="bg2">
                    <a:lumMod val="25000"/>
                  </a:schemeClr>
                </a:solidFill>
              </a:rPr>
              <a:t> </a:t>
            </a:r>
          </a:p>
          <a:p>
            <a:pPr lvl="1"/>
            <a:r>
              <a:rPr lang="en-US" sz="1600" dirty="0" smtClean="0">
                <a:solidFill>
                  <a:schemeClr val="tx1">
                    <a:lumMod val="75000"/>
                    <a:lumOff val="25000"/>
                  </a:schemeClr>
                </a:solidFill>
              </a:rPr>
              <a:t>Geospatial Programs and Methods</a:t>
            </a:r>
          </a:p>
          <a:p>
            <a:pPr lvl="1"/>
            <a:r>
              <a:rPr lang="en-US" sz="1600" dirty="0" smtClean="0">
                <a:solidFill>
                  <a:schemeClr val="tx1">
                    <a:lumMod val="75000"/>
                    <a:lumOff val="25000"/>
                  </a:schemeClr>
                </a:solidFill>
              </a:rPr>
              <a:t>Remote Sensing</a:t>
            </a:r>
          </a:p>
          <a:p>
            <a:pPr lvl="1"/>
            <a:r>
              <a:rPr lang="en-US" sz="1600" dirty="0" smtClean="0">
                <a:solidFill>
                  <a:schemeClr val="tx1">
                    <a:lumMod val="75000"/>
                    <a:lumOff val="25000"/>
                  </a:schemeClr>
                </a:solidFill>
              </a:rPr>
              <a:t>Code and Programming Tutorials</a:t>
            </a:r>
          </a:p>
          <a:p>
            <a:pPr lvl="1"/>
            <a:r>
              <a:rPr lang="en-US" sz="1600" dirty="0" smtClean="0">
                <a:solidFill>
                  <a:schemeClr val="tx1">
                    <a:lumMod val="75000"/>
                    <a:lumOff val="25000"/>
                  </a:schemeClr>
                </a:solidFill>
              </a:rPr>
              <a:t>Technical Skill Development</a:t>
            </a:r>
          </a:p>
          <a:p>
            <a:pPr lvl="1"/>
            <a:r>
              <a:rPr lang="en-US" sz="1600" dirty="0" smtClean="0">
                <a:solidFill>
                  <a:schemeClr val="tx1">
                    <a:lumMod val="75000"/>
                    <a:lumOff val="25000"/>
                  </a:schemeClr>
                </a:solidFill>
              </a:rPr>
              <a:t>Professional Development: </a:t>
            </a:r>
            <a:r>
              <a:rPr lang="en-US" sz="1600" dirty="0" err="1" smtClean="0">
                <a:solidFill>
                  <a:schemeClr val="tx1">
                    <a:lumMod val="75000"/>
                    <a:lumOff val="25000"/>
                  </a:schemeClr>
                </a:solidFill>
              </a:rPr>
              <a:t>EdX</a:t>
            </a:r>
            <a:r>
              <a:rPr lang="en-US" sz="1600" dirty="0" smtClean="0">
                <a:solidFill>
                  <a:schemeClr val="tx1">
                    <a:lumMod val="75000"/>
                    <a:lumOff val="25000"/>
                  </a:schemeClr>
                </a:solidFill>
              </a:rPr>
              <a:t> Classes, Coursera Classes, Alison Classes</a:t>
            </a:r>
          </a:p>
        </p:txBody>
      </p:sp>
      <p:sp>
        <p:nvSpPr>
          <p:cNvPr id="3" name="Rectangle 2"/>
          <p:cNvSpPr/>
          <p:nvPr/>
        </p:nvSpPr>
        <p:spPr>
          <a:xfrm>
            <a:off x="9492414" y="1270535"/>
            <a:ext cx="2513830" cy="400110"/>
          </a:xfrm>
          <a:prstGeom prst="rect">
            <a:avLst/>
          </a:prstGeom>
        </p:spPr>
        <p:txBody>
          <a:bodyPr wrap="none">
            <a:spAutoFit/>
          </a:bodyPr>
          <a:lstStyle/>
          <a:p>
            <a:pPr algn="ctr"/>
            <a:r>
              <a:rPr lang="en-US" sz="2000" dirty="0">
                <a:solidFill>
                  <a:schemeClr val="tx1">
                    <a:lumMod val="75000"/>
                    <a:lumOff val="25000"/>
                  </a:schemeClr>
                </a:solidFill>
                <a:latin typeface="Century Gothic" panose="020B0502020202020204" pitchFamily="34" charset="0"/>
              </a:rPr>
              <a:t>POC – Jordan </a:t>
            </a:r>
            <a:r>
              <a:rPr lang="en-US" sz="2000" dirty="0" err="1">
                <a:solidFill>
                  <a:schemeClr val="tx1">
                    <a:lumMod val="75000"/>
                    <a:lumOff val="25000"/>
                  </a:schemeClr>
                </a:solidFill>
                <a:latin typeface="Century Gothic" panose="020B0502020202020204" pitchFamily="34" charset="0"/>
              </a:rPr>
              <a:t>Vaa</a:t>
            </a:r>
            <a:endParaRPr lang="en-US" sz="2000" dirty="0">
              <a:solidFill>
                <a:schemeClr val="tx1">
                  <a:lumMod val="75000"/>
                  <a:lumOff val="25000"/>
                </a:schemeClr>
              </a:solidFill>
              <a:latin typeface="Century Gothic" panose="020B0502020202020204" pitchFamily="34" charset="0"/>
            </a:endParaRPr>
          </a:p>
        </p:txBody>
      </p:sp>
      <p:sp>
        <p:nvSpPr>
          <p:cNvPr id="4" name="Rectangle 3"/>
          <p:cNvSpPr/>
          <p:nvPr/>
        </p:nvSpPr>
        <p:spPr>
          <a:xfrm>
            <a:off x="219376" y="6401115"/>
            <a:ext cx="5397632" cy="369332"/>
          </a:xfrm>
          <a:prstGeom prst="rect">
            <a:avLst/>
          </a:prstGeom>
        </p:spPr>
        <p:txBody>
          <a:bodyPr wrap="none">
            <a:spAutoFit/>
          </a:bodyPr>
          <a:lstStyle/>
          <a:p>
            <a:pPr algn="ctr"/>
            <a:r>
              <a:rPr lang="en-US" dirty="0">
                <a:solidFill>
                  <a:schemeClr val="bg1"/>
                </a:solidFill>
                <a:latin typeface="Century Gothic" panose="020B0502020202020204" pitchFamily="34" charset="0"/>
              </a:rPr>
              <a:t>http://www.devpedia.developexchange.com</a:t>
            </a:r>
            <a:endParaRPr lang="en-US"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13691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b="1" dirty="0" smtClean="0">
                <a:solidFill>
                  <a:schemeClr val="accent6"/>
                </a:solidFill>
              </a:rPr>
              <a:t>D</a:t>
            </a:r>
            <a:r>
              <a:rPr lang="en-US" dirty="0" smtClean="0"/>
              <a:t>EVELOP </a:t>
            </a:r>
            <a:r>
              <a:rPr lang="en-US" b="1" dirty="0" smtClean="0">
                <a:solidFill>
                  <a:schemeClr val="accent6"/>
                </a:solidFill>
              </a:rPr>
              <a:t>E</a:t>
            </a:r>
            <a:r>
              <a:rPr lang="en-US" dirty="0" smtClean="0"/>
              <a:t>arth </a:t>
            </a:r>
            <a:r>
              <a:rPr lang="en-US" b="1" dirty="0" smtClean="0">
                <a:solidFill>
                  <a:schemeClr val="accent6"/>
                </a:solidFill>
              </a:rPr>
              <a:t>S</a:t>
            </a:r>
            <a:r>
              <a:rPr lang="en-US" dirty="0" smtClean="0"/>
              <a:t>cience </a:t>
            </a:r>
            <a:r>
              <a:rPr lang="en-US" b="1" dirty="0" smtClean="0">
                <a:solidFill>
                  <a:schemeClr val="accent6"/>
                </a:solidFill>
              </a:rPr>
              <a:t>C</a:t>
            </a:r>
            <a:r>
              <a:rPr lang="en-US" dirty="0" smtClean="0"/>
              <a:t>ollaborative</a:t>
            </a:r>
            <a:endParaRPr lang="en-US" dirty="0"/>
          </a:p>
        </p:txBody>
      </p:sp>
      <p:pic>
        <p:nvPicPr>
          <p:cNvPr id="27" name="Content Placeholder 3"/>
          <p:cNvPicPr>
            <a:picLocks noChangeAspect="1"/>
          </p:cNvPicPr>
          <p:nvPr/>
        </p:nvPicPr>
        <p:blipFill rotWithShape="1">
          <a:blip r:embed="rId2" cstate="screen">
            <a:extLst>
              <a:ext uri="{28A0092B-C50C-407E-A947-70E740481C1C}">
                <a14:useLocalDpi xmlns:a14="http://schemas.microsoft.com/office/drawing/2010/main"/>
              </a:ext>
            </a:extLst>
          </a:blip>
          <a:srcRect b="11770"/>
          <a:stretch/>
        </p:blipFill>
        <p:spPr>
          <a:xfrm>
            <a:off x="4554417" y="1370922"/>
            <a:ext cx="7286530" cy="3583014"/>
          </a:xfrm>
          <a:prstGeom prst="rect">
            <a:avLst/>
          </a:prstGeom>
          <a:ln w="28575">
            <a:solidFill>
              <a:srgbClr val="538BC3"/>
            </a:solidFill>
            <a:prstDash val="sysDash"/>
          </a:ln>
        </p:spPr>
      </p:pic>
      <p:sp>
        <p:nvSpPr>
          <p:cNvPr id="28" name="TextBox 27"/>
          <p:cNvSpPr txBox="1"/>
          <p:nvPr/>
        </p:nvSpPr>
        <p:spPr>
          <a:xfrm>
            <a:off x="838199" y="1545267"/>
            <a:ext cx="3351835"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A forum for software, geospatial, and coding questions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Can email forum directly like a regular email address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Moderated by the </a:t>
            </a:r>
            <a:r>
              <a:rPr lang="en-US" dirty="0" err="1" smtClean="0">
                <a:solidFill>
                  <a:schemeClr val="tx1">
                    <a:lumMod val="75000"/>
                    <a:lumOff val="25000"/>
                  </a:schemeClr>
                </a:solidFill>
                <a:latin typeface="Century Gothic" charset="0"/>
                <a:ea typeface="Century Gothic" charset="0"/>
                <a:cs typeface="Century Gothic" charset="0"/>
              </a:rPr>
              <a:t>Geoinformatics</a:t>
            </a:r>
            <a:r>
              <a:rPr lang="en-US" dirty="0" smtClean="0">
                <a:solidFill>
                  <a:schemeClr val="tx1">
                    <a:lumMod val="75000"/>
                    <a:lumOff val="25000"/>
                  </a:schemeClr>
                </a:solidFill>
                <a:latin typeface="Century Gothic" charset="0"/>
                <a:ea typeface="Century Gothic" charset="0"/>
                <a:cs typeface="Century Gothic" charset="0"/>
              </a:rPr>
              <a:t> Team</a:t>
            </a:r>
            <a:endParaRPr lang="en-US" dirty="0">
              <a:solidFill>
                <a:schemeClr val="tx1">
                  <a:lumMod val="75000"/>
                  <a:lumOff val="25000"/>
                </a:schemeClr>
              </a:solidFill>
              <a:latin typeface="Century Gothic" charset="0"/>
              <a:ea typeface="Century Gothic" charset="0"/>
              <a:cs typeface="Century Gothic" charset="0"/>
            </a:endParaRPr>
          </a:p>
        </p:txBody>
      </p:sp>
      <p:sp>
        <p:nvSpPr>
          <p:cNvPr id="29" name="TextBox 28"/>
          <p:cNvSpPr txBox="1"/>
          <p:nvPr/>
        </p:nvSpPr>
        <p:spPr>
          <a:xfrm>
            <a:off x="991501" y="4867524"/>
            <a:ext cx="3432048" cy="830997"/>
          </a:xfrm>
          <a:prstGeom prst="rect">
            <a:avLst/>
          </a:prstGeom>
          <a:noFill/>
        </p:spPr>
        <p:txBody>
          <a:bodyPr wrap="square" rtlCol="0">
            <a:spAutoFit/>
          </a:bodyPr>
          <a:lstStyle/>
          <a:p>
            <a:r>
              <a:rPr lang="en-US" sz="1600" b="1" dirty="0" smtClean="0">
                <a:solidFill>
                  <a:schemeClr val="tx1">
                    <a:lumMod val="75000"/>
                    <a:lumOff val="25000"/>
                  </a:schemeClr>
                </a:solidFill>
                <a:latin typeface="Century Gothic" charset="0"/>
                <a:ea typeface="Century Gothic" charset="0"/>
                <a:cs typeface="Century Gothic" charset="0"/>
              </a:rPr>
              <a:t>Copy link, go join, and bookmark the DESC on your favorite browser! </a:t>
            </a:r>
            <a:endParaRPr lang="en-US" sz="1600" b="1" dirty="0">
              <a:solidFill>
                <a:schemeClr val="tx1">
                  <a:lumMod val="75000"/>
                  <a:lumOff val="25000"/>
                </a:schemeClr>
              </a:solidFill>
              <a:latin typeface="Century Gothic" charset="0"/>
              <a:ea typeface="Century Gothic" charset="0"/>
              <a:cs typeface="Century Gothic" charset="0"/>
            </a:endParaRPr>
          </a:p>
        </p:txBody>
      </p:sp>
      <p:sp>
        <p:nvSpPr>
          <p:cNvPr id="30" name="Rectangle 29">
            <a:hlinkClick r:id="rId3"/>
          </p:cNvPr>
          <p:cNvSpPr/>
          <p:nvPr/>
        </p:nvSpPr>
        <p:spPr>
          <a:xfrm>
            <a:off x="4652148" y="5585832"/>
            <a:ext cx="5048177" cy="338554"/>
          </a:xfrm>
          <a:prstGeom prst="rect">
            <a:avLst/>
          </a:prstGeom>
        </p:spPr>
        <p:txBody>
          <a:bodyPr wrap="none">
            <a:spAutoFit/>
          </a:bodyPr>
          <a:lstStyle/>
          <a:p>
            <a:r>
              <a:rPr lang="en-US" sz="1600" b="1" dirty="0">
                <a:solidFill>
                  <a:schemeClr val="accent6">
                    <a:lumMod val="75000"/>
                  </a:schemeClr>
                </a:solidFill>
                <a:latin typeface="Century Gothic" charset="0"/>
                <a:ea typeface="Century Gothic" charset="0"/>
                <a:cs typeface="Century Gothic" charset="0"/>
                <a:hlinkClick r:id="rId3"/>
              </a:rPr>
              <a:t>https://groups.google.com/d/forum/developesc</a:t>
            </a:r>
            <a:endParaRPr lang="en-US" sz="1600" dirty="0">
              <a:solidFill>
                <a:schemeClr val="accent6">
                  <a:lumMod val="75000"/>
                </a:schemeClr>
              </a:solidFill>
              <a:latin typeface="Century Gothic" charset="0"/>
              <a:ea typeface="Century Gothic" charset="0"/>
              <a:cs typeface="Century Gothic" charset="0"/>
            </a:endParaRPr>
          </a:p>
        </p:txBody>
      </p:sp>
      <p:sp>
        <p:nvSpPr>
          <p:cNvPr id="31" name="Right Arrow 30"/>
          <p:cNvSpPr/>
          <p:nvPr/>
        </p:nvSpPr>
        <p:spPr>
          <a:xfrm rot="1336694">
            <a:off x="4080552" y="5424284"/>
            <a:ext cx="452845" cy="200055"/>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140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FY18 Fellows Class</a:t>
            </a:r>
            <a:endParaRPr lang="en-US" dirty="0"/>
          </a:p>
        </p:txBody>
      </p:sp>
      <p:sp>
        <p:nvSpPr>
          <p:cNvPr id="4" name="Content Placeholder 1"/>
          <p:cNvSpPr>
            <a:spLocks noGrp="1"/>
          </p:cNvSpPr>
          <p:nvPr>
            <p:ph idx="1"/>
          </p:nvPr>
        </p:nvSpPr>
        <p:spPr>
          <a:xfrm>
            <a:off x="309134" y="1125273"/>
            <a:ext cx="11359586" cy="486755"/>
          </a:xfrm>
        </p:spPr>
        <p:txBody>
          <a:bodyPr>
            <a:noAutofit/>
          </a:bodyPr>
          <a:lstStyle/>
          <a:p>
            <a:pPr marL="0" indent="0" algn="ctr">
              <a:buNone/>
            </a:pPr>
            <a:r>
              <a:rPr lang="en-US" sz="2000" dirty="0" smtClean="0">
                <a:solidFill>
                  <a:schemeClr val="tx1">
                    <a:lumMod val="75000"/>
                    <a:lumOff val="25000"/>
                  </a:schemeClr>
                </a:solidFill>
              </a:rPr>
              <a:t>Fellow Elements are here to assist teams, feel free to reach out to them with questions!</a:t>
            </a:r>
          </a:p>
        </p:txBody>
      </p:sp>
      <p:sp>
        <p:nvSpPr>
          <p:cNvPr id="56" name="Content Placeholder 3"/>
          <p:cNvSpPr txBox="1">
            <a:spLocks/>
          </p:cNvSpPr>
          <p:nvPr/>
        </p:nvSpPr>
        <p:spPr>
          <a:xfrm>
            <a:off x="1252606" y="3336890"/>
            <a:ext cx="1859372" cy="60556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Mercedes Bartkovich</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Marshall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57" name="Group 56"/>
          <p:cNvGrpSpPr/>
          <p:nvPr/>
        </p:nvGrpSpPr>
        <p:grpSpPr>
          <a:xfrm>
            <a:off x="271614" y="3132389"/>
            <a:ext cx="1005168" cy="1005840"/>
            <a:chOff x="3160774" y="5722249"/>
            <a:chExt cx="1005168" cy="1005840"/>
          </a:xfrm>
        </p:grpSpPr>
        <p:pic>
          <p:nvPicPr>
            <p:cNvPr id="58" name="Picture 57"/>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3160774" y="5722249"/>
              <a:ext cx="1005168" cy="1005840"/>
            </a:xfrm>
            <a:prstGeom prst="rect">
              <a:avLst/>
            </a:prstGeom>
          </p:spPr>
        </p:pic>
        <p:pic>
          <p:nvPicPr>
            <p:cNvPr id="59"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163"/>
            <a:stretch/>
          </p:blipFill>
          <p:spPr bwMode="auto">
            <a:xfrm>
              <a:off x="3251878" y="5813007"/>
              <a:ext cx="822960" cy="824325"/>
            </a:xfrm>
            <a:prstGeom prst="ellipse">
              <a:avLst/>
            </a:prstGeom>
            <a:noFill/>
            <a:ln>
              <a:noFill/>
            </a:ln>
            <a:effectLst/>
          </p:spPr>
        </p:pic>
      </p:grpSp>
      <p:sp>
        <p:nvSpPr>
          <p:cNvPr id="60" name="Content Placeholder 3"/>
          <p:cNvSpPr txBox="1">
            <a:spLocks/>
          </p:cNvSpPr>
          <p:nvPr/>
        </p:nvSpPr>
        <p:spPr>
          <a:xfrm>
            <a:off x="1252606" y="5431366"/>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Nick Rousseau</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61" name="Group 60"/>
          <p:cNvGrpSpPr/>
          <p:nvPr/>
        </p:nvGrpSpPr>
        <p:grpSpPr>
          <a:xfrm>
            <a:off x="271614" y="5243411"/>
            <a:ext cx="1005168" cy="1005840"/>
            <a:chOff x="8624141" y="5722249"/>
            <a:chExt cx="1005168" cy="1005840"/>
          </a:xfrm>
        </p:grpSpPr>
        <p:pic>
          <p:nvPicPr>
            <p:cNvPr id="114" name="Picture 113"/>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8624141" y="5722249"/>
              <a:ext cx="1005168" cy="1005840"/>
            </a:xfrm>
            <a:prstGeom prst="rect">
              <a:avLst/>
            </a:prstGeom>
          </p:spPr>
        </p:pic>
        <p:pic>
          <p:nvPicPr>
            <p:cNvPr id="115" name="Picture 114"/>
            <p:cNvPicPr>
              <a:picLocks/>
            </p:cNvPicPr>
            <p:nvPr/>
          </p:nvPicPr>
          <p:blipFill>
            <a:blip r:embed="rId4" cstate="screen">
              <a:extLst>
                <a:ext uri="{28A0092B-C50C-407E-A947-70E740481C1C}">
                  <a14:useLocalDpi xmlns:a14="http://schemas.microsoft.com/office/drawing/2010/main"/>
                </a:ext>
              </a:extLst>
            </a:blip>
            <a:stretch>
              <a:fillRect/>
            </a:stretch>
          </p:blipFill>
          <p:spPr>
            <a:xfrm>
              <a:off x="8715245" y="5813689"/>
              <a:ext cx="822960" cy="822960"/>
            </a:xfrm>
            <a:prstGeom prst="rect">
              <a:avLst/>
            </a:prstGeom>
          </p:spPr>
        </p:pic>
      </p:grpSp>
      <p:sp>
        <p:nvSpPr>
          <p:cNvPr id="116" name="Content Placeholder 3"/>
          <p:cNvSpPr txBox="1">
            <a:spLocks/>
          </p:cNvSpPr>
          <p:nvPr/>
        </p:nvSpPr>
        <p:spPr>
          <a:xfrm>
            <a:off x="10387937" y="3343950"/>
            <a:ext cx="1713046" cy="5856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Brooke Colley</a:t>
            </a:r>
          </a:p>
          <a:p>
            <a:pPr marL="0" indent="0">
              <a:spcBef>
                <a:spcPts val="0"/>
              </a:spcBef>
              <a:buFont typeface="Arial" panose="020B0604020202020204" pitchFamily="34" charset="0"/>
              <a:buNone/>
            </a:pPr>
            <a:r>
              <a:rPr lang="en-US" sz="1100" i="1" dirty="0">
                <a:solidFill>
                  <a:schemeClr val="tx1">
                    <a:lumMod val="75000"/>
                    <a:lumOff val="25000"/>
                  </a:schemeClr>
                </a:solidFill>
                <a:latin typeface="Century Gothic" panose="020F0302020204030204"/>
              </a:rPr>
              <a:t>Virginia – </a:t>
            </a:r>
            <a:r>
              <a:rPr lang="en-US" sz="1100" i="1" dirty="0" smtClean="0">
                <a:solidFill>
                  <a:schemeClr val="tx1">
                    <a:lumMod val="75000"/>
                    <a:lumOff val="25000"/>
                  </a:schemeClr>
                </a:solidFill>
                <a:latin typeface="Century Gothic" panose="020F0302020204030204"/>
              </a:rPr>
              <a:t>Wise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17" name="Group 116"/>
          <p:cNvGrpSpPr/>
          <p:nvPr/>
        </p:nvGrpSpPr>
        <p:grpSpPr>
          <a:xfrm>
            <a:off x="9342777" y="3132389"/>
            <a:ext cx="1005168" cy="1005840"/>
            <a:chOff x="3160774" y="4630221"/>
            <a:chExt cx="1005168" cy="1005840"/>
          </a:xfrm>
        </p:grpSpPr>
        <p:pic>
          <p:nvPicPr>
            <p:cNvPr id="118" name="Picture 11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3160774" y="4630221"/>
              <a:ext cx="1005168" cy="1005840"/>
            </a:xfrm>
            <a:prstGeom prst="rect">
              <a:avLst/>
            </a:prstGeom>
          </p:spPr>
        </p:pic>
        <p:pic>
          <p:nvPicPr>
            <p:cNvPr id="119" name="Picture 118"/>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251878" y="4721661"/>
              <a:ext cx="822960" cy="822960"/>
            </a:xfrm>
            <a:prstGeom prst="ellipse">
              <a:avLst/>
            </a:prstGeom>
          </p:spPr>
        </p:pic>
      </p:grpSp>
      <p:sp>
        <p:nvSpPr>
          <p:cNvPr id="120" name="Content Placeholder 3"/>
          <p:cNvSpPr txBox="1">
            <a:spLocks/>
          </p:cNvSpPr>
          <p:nvPr/>
        </p:nvSpPr>
        <p:spPr>
          <a:xfrm>
            <a:off x="4330699" y="4383576"/>
            <a:ext cx="1937953" cy="66058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Jonathan O’Brien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North Carolina – Asheville</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21" name="Group 120"/>
          <p:cNvGrpSpPr/>
          <p:nvPr/>
        </p:nvGrpSpPr>
        <p:grpSpPr>
          <a:xfrm>
            <a:off x="3293447" y="4179537"/>
            <a:ext cx="1005168" cy="1005840"/>
            <a:chOff x="5852366" y="2439356"/>
            <a:chExt cx="1005168" cy="1005840"/>
          </a:xfrm>
        </p:grpSpPr>
        <p:pic>
          <p:nvPicPr>
            <p:cNvPr id="122" name="Picture 121"/>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5852366" y="2439356"/>
              <a:ext cx="1005168" cy="1005840"/>
            </a:xfrm>
            <a:prstGeom prst="rect">
              <a:avLst/>
            </a:prstGeom>
          </p:spPr>
        </p:pic>
        <p:pic>
          <p:nvPicPr>
            <p:cNvPr id="123" name="Picture 122"/>
            <p:cNvPicPr>
              <a:picLocks/>
            </p:cNvPicPr>
            <p:nvPr/>
          </p:nvPicPr>
          <p:blipFill rotWithShape="1">
            <a:blip r:embed="rId6" cstate="screen">
              <a:extLst>
                <a:ext uri="{28A0092B-C50C-407E-A947-70E740481C1C}">
                  <a14:useLocalDpi xmlns:a14="http://schemas.microsoft.com/office/drawing/2010/main"/>
                </a:ext>
              </a:extLst>
            </a:blip>
            <a:srcRect/>
            <a:stretch/>
          </p:blipFill>
          <p:spPr>
            <a:xfrm rot="16200000">
              <a:off x="5943470" y="2530796"/>
              <a:ext cx="822960" cy="822960"/>
            </a:xfrm>
            <a:prstGeom prst="ellipse">
              <a:avLst/>
            </a:prstGeom>
          </p:spPr>
        </p:pic>
      </p:grpSp>
      <p:sp>
        <p:nvSpPr>
          <p:cNvPr id="124" name="Content Placeholder 3"/>
          <p:cNvSpPr txBox="1">
            <a:spLocks/>
          </p:cNvSpPr>
          <p:nvPr/>
        </p:nvSpPr>
        <p:spPr>
          <a:xfrm>
            <a:off x="4330699" y="5448215"/>
            <a:ext cx="1507115"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Austin Stone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Georgia – Athens</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25" name="Group 124"/>
          <p:cNvGrpSpPr/>
          <p:nvPr/>
        </p:nvGrpSpPr>
        <p:grpSpPr>
          <a:xfrm>
            <a:off x="3293447" y="5243411"/>
            <a:ext cx="1005168" cy="1005840"/>
            <a:chOff x="8704383" y="2439356"/>
            <a:chExt cx="1005168" cy="1005840"/>
          </a:xfrm>
        </p:grpSpPr>
        <p:pic>
          <p:nvPicPr>
            <p:cNvPr id="126" name="Picture 125"/>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8704383" y="2439356"/>
              <a:ext cx="1005168" cy="1005840"/>
            </a:xfrm>
            <a:prstGeom prst="rect">
              <a:avLst/>
            </a:prstGeom>
          </p:spPr>
        </p:pic>
        <p:pic>
          <p:nvPicPr>
            <p:cNvPr id="127" name="Picture 126"/>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8795487" y="2530796"/>
              <a:ext cx="822960" cy="822960"/>
            </a:xfrm>
            <a:prstGeom prst="ellipse">
              <a:avLst/>
            </a:prstGeom>
          </p:spPr>
        </p:pic>
      </p:grpSp>
      <p:sp>
        <p:nvSpPr>
          <p:cNvPr id="128" name="Content Placeholder 3"/>
          <p:cNvSpPr txBox="1">
            <a:spLocks/>
          </p:cNvSpPr>
          <p:nvPr/>
        </p:nvSpPr>
        <p:spPr>
          <a:xfrm>
            <a:off x="4330699" y="2263072"/>
            <a:ext cx="1713046" cy="5856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Austin Counts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Wise</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 </a:t>
            </a:r>
            <a:endParaRPr lang="en-US" sz="1200" i="1" dirty="0">
              <a:solidFill>
                <a:schemeClr val="tx1">
                  <a:lumMod val="75000"/>
                  <a:lumOff val="25000"/>
                </a:schemeClr>
              </a:solidFill>
              <a:latin typeface="Century Gothic" panose="020F0302020204030204"/>
            </a:endParaRPr>
          </a:p>
        </p:txBody>
      </p:sp>
      <p:grpSp>
        <p:nvGrpSpPr>
          <p:cNvPr id="129" name="Group 128"/>
          <p:cNvGrpSpPr/>
          <p:nvPr/>
        </p:nvGrpSpPr>
        <p:grpSpPr>
          <a:xfrm>
            <a:off x="3293447" y="2066052"/>
            <a:ext cx="1005168" cy="1005840"/>
            <a:chOff x="388999" y="2439356"/>
            <a:chExt cx="1005168" cy="1005840"/>
          </a:xfrm>
        </p:grpSpPr>
        <p:pic>
          <p:nvPicPr>
            <p:cNvPr id="130" name="Picture 129"/>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388999" y="2439356"/>
              <a:ext cx="1005168" cy="1005840"/>
            </a:xfrm>
            <a:prstGeom prst="rect">
              <a:avLst/>
            </a:prstGeom>
          </p:spPr>
        </p:pic>
        <p:sp>
          <p:nvSpPr>
            <p:cNvPr id="131" name="Oval 130"/>
            <p:cNvSpPr/>
            <p:nvPr/>
          </p:nvSpPr>
          <p:spPr>
            <a:xfrm>
              <a:off x="480103" y="2530796"/>
              <a:ext cx="822960" cy="822960"/>
            </a:xfrm>
            <a:prstGeom prst="ellipse">
              <a:avLst/>
            </a:prstGeom>
            <a:blipFill dpi="0" rotWithShape="1">
              <a:blip r:embed="rId8" cstate="screen">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chemeClr val="tx1">
                    <a:lumMod val="75000"/>
                    <a:lumOff val="25000"/>
                  </a:schemeClr>
                </a:solidFill>
                <a:effectLst/>
                <a:uLnTx/>
                <a:uFillTx/>
                <a:latin typeface="Century Gothic" panose="020F0302020204030204"/>
                <a:ea typeface="+mn-ea"/>
                <a:cs typeface="+mn-cs"/>
              </a:endParaRPr>
            </a:p>
          </p:txBody>
        </p:sp>
      </p:grpSp>
      <p:sp>
        <p:nvSpPr>
          <p:cNvPr id="132" name="Content Placeholder 3"/>
          <p:cNvSpPr txBox="1">
            <a:spLocks/>
          </p:cNvSpPr>
          <p:nvPr/>
        </p:nvSpPr>
        <p:spPr>
          <a:xfrm>
            <a:off x="7339133" y="4338995"/>
            <a:ext cx="1677412" cy="585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Kate Cavanaugh</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33" name="Group 132"/>
          <p:cNvGrpSpPr/>
          <p:nvPr/>
        </p:nvGrpSpPr>
        <p:grpSpPr>
          <a:xfrm>
            <a:off x="6354898" y="4179537"/>
            <a:ext cx="1005168" cy="1005840"/>
            <a:chOff x="5934210" y="3525237"/>
            <a:chExt cx="1005168" cy="1005840"/>
          </a:xfrm>
        </p:grpSpPr>
        <p:pic>
          <p:nvPicPr>
            <p:cNvPr id="134" name="Picture 133"/>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5934210" y="3525237"/>
              <a:ext cx="1005168" cy="1005840"/>
            </a:xfrm>
            <a:prstGeom prst="rect">
              <a:avLst/>
            </a:prstGeom>
          </p:spPr>
        </p:pic>
        <p:pic>
          <p:nvPicPr>
            <p:cNvPr id="135" name="Picture 13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025314" y="3616677"/>
              <a:ext cx="822960" cy="822960"/>
            </a:xfrm>
            <a:prstGeom prst="rect">
              <a:avLst/>
            </a:prstGeom>
          </p:spPr>
        </p:pic>
      </p:grpSp>
      <p:sp>
        <p:nvSpPr>
          <p:cNvPr id="136" name="Content Placeholder 3"/>
          <p:cNvSpPr txBox="1">
            <a:spLocks/>
          </p:cNvSpPr>
          <p:nvPr/>
        </p:nvSpPr>
        <p:spPr>
          <a:xfrm>
            <a:off x="4330699" y="3358634"/>
            <a:ext cx="1507115"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Leah Kucera </a:t>
            </a:r>
            <a:r>
              <a:rPr lang="en-US" sz="1100" i="1" dirty="0" smtClean="0">
                <a:solidFill>
                  <a:schemeClr val="tx1">
                    <a:lumMod val="75000"/>
                    <a:lumOff val="25000"/>
                  </a:schemeClr>
                </a:solidFill>
                <a:latin typeface="Century Gothic" panose="020F0302020204030204"/>
              </a:rPr>
              <a:t>Idaho – Pocatello</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37" name="Group 136"/>
          <p:cNvGrpSpPr/>
          <p:nvPr/>
        </p:nvGrpSpPr>
        <p:grpSpPr>
          <a:xfrm>
            <a:off x="3293447" y="3132389"/>
            <a:ext cx="1005168" cy="1005840"/>
            <a:chOff x="3162435" y="2439356"/>
            <a:chExt cx="1005168" cy="1005840"/>
          </a:xfrm>
        </p:grpSpPr>
        <p:pic>
          <p:nvPicPr>
            <p:cNvPr id="138" name="Picture 137"/>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3162435" y="2439356"/>
              <a:ext cx="1005168" cy="1005840"/>
            </a:xfrm>
            <a:prstGeom prst="rect">
              <a:avLst/>
            </a:prstGeom>
          </p:spPr>
        </p:pic>
        <p:pic>
          <p:nvPicPr>
            <p:cNvPr id="139" name="Picture 138"/>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3253539" y="2530034"/>
              <a:ext cx="822960" cy="824484"/>
            </a:xfrm>
            <a:prstGeom prst="rect">
              <a:avLst/>
            </a:prstGeom>
          </p:spPr>
        </p:pic>
      </p:grpSp>
      <p:sp>
        <p:nvSpPr>
          <p:cNvPr id="140" name="Content Placeholder 3"/>
          <p:cNvSpPr txBox="1">
            <a:spLocks/>
          </p:cNvSpPr>
          <p:nvPr/>
        </p:nvSpPr>
        <p:spPr>
          <a:xfrm>
            <a:off x="7339133" y="5342826"/>
            <a:ext cx="1865008" cy="72295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John Dilger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Ames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1" name="Group 140"/>
          <p:cNvGrpSpPr/>
          <p:nvPr/>
        </p:nvGrpSpPr>
        <p:grpSpPr>
          <a:xfrm>
            <a:off x="6354898" y="5243411"/>
            <a:ext cx="1005168" cy="1005840"/>
            <a:chOff x="8624141" y="3525237"/>
            <a:chExt cx="1005168" cy="1005840"/>
          </a:xfrm>
        </p:grpSpPr>
        <p:pic>
          <p:nvPicPr>
            <p:cNvPr id="142" name="Picture 141"/>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8624141" y="3525237"/>
              <a:ext cx="1005168" cy="1005840"/>
            </a:xfrm>
            <a:prstGeom prst="rect">
              <a:avLst/>
            </a:prstGeom>
          </p:spPr>
        </p:pic>
        <p:pic>
          <p:nvPicPr>
            <p:cNvPr id="143" name="Picture 142" descr="C:\Users\jverkerk\Downloads\pics\ALM_170719_7.jpg">
              <a:extLst>
                <a:ext uri="{FF2B5EF4-FFF2-40B4-BE49-F238E27FC236}">
                  <a16:creationId xmlns="" xmlns:a16="http://schemas.microsoft.com/office/drawing/2014/main" id="{548E64CB-1C31-4DF8-B315-78B8622233CD}"/>
                </a:ext>
              </a:extLst>
            </p:cNvPr>
            <p:cNvPicPr/>
            <p:nvPr/>
          </p:nvPicPr>
          <p:blipFill rotWithShape="1">
            <a:blip r:embed="rId11" cstate="screen">
              <a:extLst>
                <a:ext uri="{28A0092B-C50C-407E-A947-70E740481C1C}">
                  <a14:useLocalDpi xmlns:a14="http://schemas.microsoft.com/office/drawing/2010/main"/>
                </a:ext>
              </a:extLst>
            </a:blip>
            <a:srcRect/>
            <a:stretch/>
          </p:blipFill>
          <p:spPr bwMode="auto">
            <a:xfrm>
              <a:off x="8715245" y="3616677"/>
              <a:ext cx="822960" cy="822960"/>
            </a:xfrm>
            <a:prstGeom prst="ellipse">
              <a:avLst/>
            </a:prstGeom>
            <a:noFill/>
            <a:ln>
              <a:noFill/>
            </a:ln>
            <a:extLst>
              <a:ext uri="{53640926-AAD7-44D8-BBD7-CCE9431645EC}">
                <a14:shadowObscured xmlns:a14="http://schemas.microsoft.com/office/drawing/2010/main"/>
              </a:ext>
            </a:extLst>
          </p:spPr>
        </p:pic>
      </p:grpSp>
      <p:sp>
        <p:nvSpPr>
          <p:cNvPr id="144" name="Content Placeholder 3"/>
          <p:cNvSpPr txBox="1">
            <a:spLocks/>
          </p:cNvSpPr>
          <p:nvPr/>
        </p:nvSpPr>
        <p:spPr>
          <a:xfrm>
            <a:off x="7339133" y="3381877"/>
            <a:ext cx="1713046" cy="54767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 Carver</a:t>
            </a:r>
            <a:r>
              <a:rPr lang="en-US" sz="1100" i="1" dirty="0" smtClean="0">
                <a:solidFill>
                  <a:schemeClr val="tx1">
                    <a:lumMod val="75000"/>
                    <a:lumOff val="25000"/>
                  </a:schemeClr>
                </a:solidFill>
                <a:latin typeface="Century Gothic" panose="020F0302020204030204"/>
              </a:rPr>
              <a:t> Colorado – Fort Collins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5" name="Group 144"/>
          <p:cNvGrpSpPr/>
          <p:nvPr/>
        </p:nvGrpSpPr>
        <p:grpSpPr>
          <a:xfrm>
            <a:off x="6354898" y="3132389"/>
            <a:ext cx="1005168" cy="1005840"/>
            <a:chOff x="3160774" y="3525237"/>
            <a:chExt cx="1005168" cy="1005840"/>
          </a:xfrm>
        </p:grpSpPr>
        <p:pic>
          <p:nvPicPr>
            <p:cNvPr id="146" name="Picture 145"/>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3160774" y="3525237"/>
              <a:ext cx="1005168" cy="1005840"/>
            </a:xfrm>
            <a:prstGeom prst="rect">
              <a:avLst/>
            </a:prstGeom>
          </p:spPr>
        </p:pic>
        <p:pic>
          <p:nvPicPr>
            <p:cNvPr id="147" name="Shape 41" descr="IMG_0889.JPG"/>
            <p:cNvPicPr preferRelativeResize="0"/>
            <p:nvPr/>
          </p:nvPicPr>
          <p:blipFill rotWithShape="1">
            <a:blip r:embed="rId12" cstate="screen">
              <a:alphaModFix/>
              <a:extLst>
                <a:ext uri="{28A0092B-C50C-407E-A947-70E740481C1C}">
                  <a14:useLocalDpi xmlns:a14="http://schemas.microsoft.com/office/drawing/2010/main"/>
                </a:ext>
              </a:extLst>
            </a:blip>
            <a:srcRect/>
            <a:stretch/>
          </p:blipFill>
          <p:spPr>
            <a:xfrm>
              <a:off x="3251878" y="3616677"/>
              <a:ext cx="822960" cy="822960"/>
            </a:xfrm>
            <a:prstGeom prst="ellipse">
              <a:avLst/>
            </a:prstGeom>
            <a:noFill/>
            <a:ln>
              <a:noFill/>
            </a:ln>
          </p:spPr>
        </p:pic>
      </p:grpSp>
      <p:sp>
        <p:nvSpPr>
          <p:cNvPr id="148" name="Content Placeholder 3"/>
          <p:cNvSpPr txBox="1">
            <a:spLocks/>
          </p:cNvSpPr>
          <p:nvPr/>
        </p:nvSpPr>
        <p:spPr>
          <a:xfrm>
            <a:off x="1252606" y="4357579"/>
            <a:ext cx="1677412"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Sara Lubkin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Maryland – Goddard</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149" name="Group 148"/>
          <p:cNvGrpSpPr/>
          <p:nvPr/>
        </p:nvGrpSpPr>
        <p:grpSpPr>
          <a:xfrm>
            <a:off x="271614" y="4179537"/>
            <a:ext cx="1005168" cy="1005840"/>
            <a:chOff x="5934210" y="5722249"/>
            <a:chExt cx="1005168" cy="1005840"/>
          </a:xfrm>
        </p:grpSpPr>
        <p:pic>
          <p:nvPicPr>
            <p:cNvPr id="150" name="Picture 149"/>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5934210" y="5722249"/>
              <a:ext cx="1005168" cy="1005840"/>
            </a:xfrm>
            <a:prstGeom prst="rect">
              <a:avLst/>
            </a:prstGeom>
          </p:spPr>
        </p:pic>
        <p:pic>
          <p:nvPicPr>
            <p:cNvPr id="151" name="Picture 150"/>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6025314" y="5813689"/>
              <a:ext cx="822960" cy="822960"/>
            </a:xfrm>
            <a:prstGeom prst="flowChartConnector">
              <a:avLst/>
            </a:prstGeom>
          </p:spPr>
        </p:pic>
      </p:grpSp>
      <p:sp>
        <p:nvSpPr>
          <p:cNvPr id="152" name="Content Placeholder 3"/>
          <p:cNvSpPr txBox="1">
            <a:spLocks/>
          </p:cNvSpPr>
          <p:nvPr/>
        </p:nvSpPr>
        <p:spPr>
          <a:xfrm>
            <a:off x="10387937" y="5436114"/>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Danielle Quick</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Mobile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3" name="Group 152"/>
          <p:cNvGrpSpPr/>
          <p:nvPr/>
        </p:nvGrpSpPr>
        <p:grpSpPr>
          <a:xfrm>
            <a:off x="9342777" y="5243411"/>
            <a:ext cx="1005168" cy="1005840"/>
            <a:chOff x="8624141" y="4630221"/>
            <a:chExt cx="1005168" cy="1005840"/>
          </a:xfrm>
        </p:grpSpPr>
        <p:pic>
          <p:nvPicPr>
            <p:cNvPr id="154" name="Picture 153"/>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8624141" y="4630221"/>
              <a:ext cx="1005168" cy="1005840"/>
            </a:xfrm>
            <a:prstGeom prst="rect">
              <a:avLst/>
            </a:prstGeom>
          </p:spPr>
        </p:pic>
        <p:pic>
          <p:nvPicPr>
            <p:cNvPr id="155" name="Picture 154"/>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8715245" y="4721661"/>
              <a:ext cx="822960" cy="822960"/>
            </a:xfrm>
            <a:prstGeom prst="rect">
              <a:avLst/>
            </a:prstGeom>
          </p:spPr>
        </p:pic>
      </p:grpSp>
      <p:sp>
        <p:nvSpPr>
          <p:cNvPr id="156" name="Content Placeholder 3"/>
          <p:cNvSpPr txBox="1">
            <a:spLocks/>
          </p:cNvSpPr>
          <p:nvPr/>
        </p:nvSpPr>
        <p:spPr>
          <a:xfrm>
            <a:off x="10387937" y="4361041"/>
            <a:ext cx="1677412"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Liz Dyer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Arizona – Tempe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7" name="Group 156"/>
          <p:cNvGrpSpPr/>
          <p:nvPr/>
        </p:nvGrpSpPr>
        <p:grpSpPr>
          <a:xfrm>
            <a:off x="9342777" y="4179537"/>
            <a:ext cx="1005168" cy="1005840"/>
            <a:chOff x="5934210" y="4630221"/>
            <a:chExt cx="1005168" cy="1005840"/>
          </a:xfrm>
        </p:grpSpPr>
        <p:pic>
          <p:nvPicPr>
            <p:cNvPr id="158" name="Picture 15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5934210" y="4630221"/>
              <a:ext cx="1005168" cy="1005840"/>
            </a:xfrm>
            <a:prstGeom prst="rect">
              <a:avLst/>
            </a:prstGeom>
          </p:spPr>
        </p:pic>
        <p:pic>
          <p:nvPicPr>
            <p:cNvPr id="159" name="Picture 158"/>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6025314" y="4721661"/>
              <a:ext cx="822960" cy="822960"/>
            </a:xfrm>
            <a:prstGeom prst="rect">
              <a:avLst/>
            </a:prstGeom>
          </p:spPr>
        </p:pic>
      </p:grpSp>
      <p:sp>
        <p:nvSpPr>
          <p:cNvPr id="160" name="Content Placeholder 3"/>
          <p:cNvSpPr txBox="1">
            <a:spLocks/>
          </p:cNvSpPr>
          <p:nvPr/>
        </p:nvSpPr>
        <p:spPr>
          <a:xfrm>
            <a:off x="10387938" y="2056263"/>
            <a:ext cx="1614154"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Georgina Crepps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Senior Fellow</a:t>
            </a:r>
            <a:endParaRPr lang="en-US" sz="1100" i="1" dirty="0">
              <a:solidFill>
                <a:schemeClr val="tx1">
                  <a:lumMod val="75000"/>
                  <a:lumOff val="25000"/>
                </a:schemeClr>
              </a:solidFill>
              <a:latin typeface="Century Gothic" panose="020F0302020204030204"/>
            </a:endParaRPr>
          </a:p>
        </p:txBody>
      </p:sp>
      <p:grpSp>
        <p:nvGrpSpPr>
          <p:cNvPr id="161" name="Group 160"/>
          <p:cNvGrpSpPr/>
          <p:nvPr/>
        </p:nvGrpSpPr>
        <p:grpSpPr>
          <a:xfrm>
            <a:off x="9342777" y="2066052"/>
            <a:ext cx="1005168" cy="1005840"/>
            <a:chOff x="2472138" y="1042340"/>
            <a:chExt cx="1005168" cy="1005840"/>
          </a:xfrm>
        </p:grpSpPr>
        <p:pic>
          <p:nvPicPr>
            <p:cNvPr id="162" name="Picture 161"/>
            <p:cNvPicPr>
              <a:picLocks noChangeAspect="1"/>
            </p:cNvPicPr>
            <p:nvPr/>
          </p:nvPicPr>
          <p:blipFill>
            <a:blip r:embed="rId16"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2472138" y="1042340"/>
              <a:ext cx="1005168" cy="1005840"/>
            </a:xfrm>
            <a:prstGeom prst="rect">
              <a:avLst/>
            </a:prstGeom>
          </p:spPr>
        </p:pic>
        <p:sp>
          <p:nvSpPr>
            <p:cNvPr id="163" name="Oval 162"/>
            <p:cNvSpPr>
              <a:spLocks noChangeAspect="1"/>
            </p:cNvSpPr>
            <p:nvPr/>
          </p:nvSpPr>
          <p:spPr>
            <a:xfrm>
              <a:off x="2563242" y="1133780"/>
              <a:ext cx="822960" cy="822960"/>
            </a:xfrm>
            <a:prstGeom prst="ellipse">
              <a:avLst/>
            </a:prstGeom>
            <a:blipFill>
              <a:blip r:embed="rId17" cstate="screen">
                <a:extLst>
                  <a:ext uri="{28A0092B-C50C-407E-A947-70E740481C1C}">
                    <a14:useLocalDpi xmlns:a14="http://schemas.microsoft.com/office/drawing/2010/main"/>
                  </a:ext>
                </a:extLst>
              </a:blip>
              <a:srcRect/>
              <a:stretch>
                <a:fillRect r="84"/>
              </a:stretch>
            </a:bli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chemeClr val="tx1">
                    <a:lumMod val="75000"/>
                    <a:lumOff val="25000"/>
                  </a:schemeClr>
                </a:solidFill>
                <a:effectLst/>
                <a:uLnTx/>
                <a:uFillTx/>
                <a:latin typeface="Century Gothic" panose="020F0302020204030204"/>
                <a:ea typeface="+mn-ea"/>
                <a:cs typeface="+mn-cs"/>
              </a:endParaRPr>
            </a:p>
          </p:txBody>
        </p:sp>
      </p:grpSp>
      <p:grpSp>
        <p:nvGrpSpPr>
          <p:cNvPr id="164" name="Group 163"/>
          <p:cNvGrpSpPr/>
          <p:nvPr/>
        </p:nvGrpSpPr>
        <p:grpSpPr>
          <a:xfrm>
            <a:off x="6354898" y="2066052"/>
            <a:ext cx="1005168" cy="1005840"/>
            <a:chOff x="9771111" y="1042340"/>
            <a:chExt cx="1005168" cy="1005840"/>
          </a:xfrm>
        </p:grpSpPr>
        <p:pic>
          <p:nvPicPr>
            <p:cNvPr id="165" name="Picture 164"/>
            <p:cNvPicPr>
              <a:picLocks noChangeAspect="1"/>
            </p:cNvPicPr>
            <p:nvPr/>
          </p:nvPicPr>
          <p:blipFill>
            <a:blip r:embed="rId16" cstate="screen">
              <a:duotone>
                <a:srgbClr val="A5A5A5">
                  <a:shade val="45000"/>
                  <a:satMod val="135000"/>
                </a:srgbClr>
                <a:prstClr val="white"/>
              </a:duotone>
              <a:extLst>
                <a:ext uri="{28A0092B-C50C-407E-A947-70E740481C1C}">
                  <a14:useLocalDpi xmlns:a14="http://schemas.microsoft.com/office/drawing/2010/main"/>
                </a:ext>
              </a:extLst>
            </a:blip>
            <a:stretch>
              <a:fillRect/>
            </a:stretch>
          </p:blipFill>
          <p:spPr>
            <a:xfrm>
              <a:off x="9771111" y="1042340"/>
              <a:ext cx="1005168" cy="1005840"/>
            </a:xfrm>
            <a:prstGeom prst="rect">
              <a:avLst/>
            </a:prstGeom>
          </p:spPr>
        </p:pic>
        <p:pic>
          <p:nvPicPr>
            <p:cNvPr id="166" name="Picture 165"/>
            <p:cNvPicPr>
              <a:picLocks/>
            </p:cNvPicPr>
            <p:nvPr/>
          </p:nvPicPr>
          <p:blipFill>
            <a:blip r:embed="rId18" cstate="screen">
              <a:extLst>
                <a:ext uri="{28A0092B-C50C-407E-A947-70E740481C1C}">
                  <a14:useLocalDpi xmlns:a14="http://schemas.microsoft.com/office/drawing/2010/main"/>
                </a:ext>
              </a:extLst>
            </a:blip>
            <a:stretch>
              <a:fillRect/>
            </a:stretch>
          </p:blipFill>
          <p:spPr>
            <a:xfrm>
              <a:off x="9862215" y="1133780"/>
              <a:ext cx="822960" cy="822960"/>
            </a:xfrm>
            <a:prstGeom prst="rect">
              <a:avLst/>
            </a:prstGeom>
          </p:spPr>
        </p:pic>
      </p:grpSp>
      <p:sp>
        <p:nvSpPr>
          <p:cNvPr id="167" name="Content Placeholder 3"/>
          <p:cNvSpPr txBox="1">
            <a:spLocks/>
          </p:cNvSpPr>
          <p:nvPr/>
        </p:nvSpPr>
        <p:spPr>
          <a:xfrm>
            <a:off x="7339133" y="2122198"/>
            <a:ext cx="1885941" cy="902173"/>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Jordan </a:t>
            </a:r>
            <a:r>
              <a:rPr lang="en-US" sz="1200" b="1" i="1" dirty="0" err="1" smtClean="0">
                <a:solidFill>
                  <a:schemeClr val="tx1">
                    <a:lumMod val="75000"/>
                    <a:lumOff val="25000"/>
                  </a:schemeClr>
                </a:solidFill>
                <a:latin typeface="Century Gothic" panose="020F0302020204030204"/>
              </a:rPr>
              <a:t>Vaa</a:t>
            </a:r>
            <a:endParaRPr lang="en-US" sz="1200" b="1" i="1" dirty="0" smtClean="0">
              <a:solidFill>
                <a:schemeClr val="tx1">
                  <a:lumMod val="75000"/>
                  <a:lumOff val="25000"/>
                </a:schemeClr>
              </a:solidFill>
              <a:latin typeface="Century Gothic" panose="020F0302020204030204"/>
            </a:endParaRP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IT Senior Fellow</a:t>
            </a:r>
            <a:endParaRPr lang="en-US" sz="1100" i="1" dirty="0">
              <a:solidFill>
                <a:schemeClr val="tx1">
                  <a:lumMod val="75000"/>
                  <a:lumOff val="25000"/>
                </a:schemeClr>
              </a:solidFill>
              <a:latin typeface="Century Gothic" panose="020F0302020204030204"/>
            </a:endParaRPr>
          </a:p>
        </p:txBody>
      </p:sp>
      <p:sp>
        <p:nvSpPr>
          <p:cNvPr id="168" name="Content Placeholder 3"/>
          <p:cNvSpPr txBox="1">
            <a:spLocks/>
          </p:cNvSpPr>
          <p:nvPr/>
        </p:nvSpPr>
        <p:spPr>
          <a:xfrm>
            <a:off x="1252606" y="2106157"/>
            <a:ext cx="2071705"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Amanda Clayton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Senior Fellow</a:t>
            </a:r>
            <a:endParaRPr lang="en-US" sz="1100" i="1" dirty="0">
              <a:solidFill>
                <a:schemeClr val="tx1">
                  <a:lumMod val="75000"/>
                  <a:lumOff val="25000"/>
                </a:schemeClr>
              </a:solidFill>
              <a:latin typeface="Century Gothic" panose="020F0302020204030204"/>
            </a:endParaRPr>
          </a:p>
        </p:txBody>
      </p:sp>
      <p:grpSp>
        <p:nvGrpSpPr>
          <p:cNvPr id="169" name="Group 168"/>
          <p:cNvGrpSpPr/>
          <p:nvPr/>
        </p:nvGrpSpPr>
        <p:grpSpPr>
          <a:xfrm>
            <a:off x="271614" y="2066052"/>
            <a:ext cx="1005168" cy="1005840"/>
            <a:chOff x="6111781" y="1042340"/>
            <a:chExt cx="1005168" cy="1005840"/>
          </a:xfrm>
        </p:grpSpPr>
        <p:pic>
          <p:nvPicPr>
            <p:cNvPr id="170" name="Picture 169"/>
            <p:cNvPicPr>
              <a:picLocks noChangeAspect="1"/>
            </p:cNvPicPr>
            <p:nvPr/>
          </p:nvPicPr>
          <p:blipFill>
            <a:blip r:embed="rId16"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6111781" y="1042340"/>
              <a:ext cx="1005168" cy="1005840"/>
            </a:xfrm>
            <a:prstGeom prst="rect">
              <a:avLst/>
            </a:prstGeom>
          </p:spPr>
        </p:pic>
        <p:pic>
          <p:nvPicPr>
            <p:cNvPr id="171" name="Picture 170"/>
            <p:cNvPicPr>
              <a:picLocks noChangeAspect="1"/>
            </p:cNvPicPr>
            <p:nvPr/>
          </p:nvPicPr>
          <p:blipFill rotWithShape="1">
            <a:blip r:embed="rId19" cstate="screen">
              <a:extLst>
                <a:ext uri="{28A0092B-C50C-407E-A947-70E740481C1C}">
                  <a14:useLocalDpi xmlns:a14="http://schemas.microsoft.com/office/drawing/2010/main"/>
                </a:ext>
              </a:extLst>
            </a:blip>
            <a:srcRect/>
            <a:stretch/>
          </p:blipFill>
          <p:spPr>
            <a:xfrm>
              <a:off x="6202885" y="1133780"/>
              <a:ext cx="822960" cy="822960"/>
            </a:xfrm>
            <a:prstGeom prst="ellipse">
              <a:avLst/>
            </a:prstGeom>
          </p:spPr>
        </p:pic>
      </p:grpSp>
      <p:sp>
        <p:nvSpPr>
          <p:cNvPr id="172" name="Content Placeholder 1"/>
          <p:cNvSpPr txBox="1">
            <a:spLocks/>
          </p:cNvSpPr>
          <p:nvPr/>
        </p:nvSpPr>
        <p:spPr>
          <a:xfrm>
            <a:off x="641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Project Coordination</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20"/>
              </a:rPr>
              <a:t>DEVELOP.ProjectCoordination@gmail.com</a:t>
            </a:r>
            <a:r>
              <a:rPr lang="en-US" sz="1050" dirty="0" smtClean="0">
                <a:solidFill>
                  <a:schemeClr val="tx1">
                    <a:lumMod val="75000"/>
                    <a:lumOff val="25000"/>
                  </a:schemeClr>
                </a:solidFill>
              </a:rPr>
              <a:t> </a:t>
            </a:r>
          </a:p>
        </p:txBody>
      </p:sp>
      <p:sp>
        <p:nvSpPr>
          <p:cNvPr id="176" name="Content Placeholder 1"/>
          <p:cNvSpPr txBox="1">
            <a:spLocks/>
          </p:cNvSpPr>
          <p:nvPr/>
        </p:nvSpPr>
        <p:spPr>
          <a:xfrm>
            <a:off x="304021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Communications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21"/>
              </a:rPr>
              <a:t>DEVELOP.Communication@gmail.com</a:t>
            </a:r>
            <a:r>
              <a:rPr lang="en-US" sz="1050" dirty="0" smtClean="0">
                <a:solidFill>
                  <a:schemeClr val="tx1">
                    <a:lumMod val="75000"/>
                    <a:lumOff val="25000"/>
                  </a:schemeClr>
                </a:solidFill>
              </a:rPr>
              <a:t> </a:t>
            </a:r>
          </a:p>
        </p:txBody>
      </p:sp>
      <p:sp>
        <p:nvSpPr>
          <p:cNvPr id="177" name="Content Placeholder 1"/>
          <p:cNvSpPr txBox="1">
            <a:spLocks/>
          </p:cNvSpPr>
          <p:nvPr/>
        </p:nvSpPr>
        <p:spPr>
          <a:xfrm>
            <a:off x="60162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Geoinformatics &amp; IT</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20"/>
              </a:rPr>
              <a:t>DEVELOP.Geoinformatics@gmail.com</a:t>
            </a:r>
            <a:r>
              <a:rPr lang="en-US" sz="1050" dirty="0" smtClean="0">
                <a:solidFill>
                  <a:schemeClr val="tx1">
                    <a:lumMod val="75000"/>
                    <a:lumOff val="25000"/>
                  </a:schemeClr>
                </a:solidFill>
              </a:rPr>
              <a:t> </a:t>
            </a:r>
          </a:p>
        </p:txBody>
      </p:sp>
      <p:sp>
        <p:nvSpPr>
          <p:cNvPr id="178" name="Content Placeholder 1"/>
          <p:cNvSpPr txBox="1">
            <a:spLocks/>
          </p:cNvSpPr>
          <p:nvPr/>
        </p:nvSpPr>
        <p:spPr>
          <a:xfrm>
            <a:off x="8992317"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Impact Analysis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20"/>
              </a:rPr>
              <a:t>DEVELOP.ImpactAnalysis@gmail.com</a:t>
            </a:r>
            <a:r>
              <a:rPr lang="en-US" sz="1050" dirty="0" smtClean="0">
                <a:solidFill>
                  <a:schemeClr val="tx1">
                    <a:lumMod val="75000"/>
                    <a:lumOff val="25000"/>
                  </a:schemeClr>
                </a:solidFill>
              </a:rPr>
              <a:t> </a:t>
            </a:r>
          </a:p>
        </p:txBody>
      </p:sp>
    </p:spTree>
    <p:extLst>
      <p:ext uri="{BB962C8B-B14F-4D97-AF65-F5344CB8AC3E}">
        <p14:creationId xmlns:p14="http://schemas.microsoft.com/office/powerpoint/2010/main" val="47667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POCs</a:t>
            </a:r>
            <a:endParaRPr lang="en-US" dirty="0"/>
          </a:p>
        </p:txBody>
      </p:sp>
      <p:sp>
        <p:nvSpPr>
          <p:cNvPr id="18" name="Rounded Rectangle 17"/>
          <p:cNvSpPr/>
          <p:nvPr/>
        </p:nvSpPr>
        <p:spPr>
          <a:xfrm>
            <a:off x="838199" y="3506551"/>
            <a:ext cx="10615863" cy="2655938"/>
          </a:xfrm>
          <a:prstGeom prst="roundRect">
            <a:avLst>
              <a:gd name="adj" fmla="val 5916"/>
            </a:avLst>
          </a:prstGeom>
          <a:solidFill>
            <a:srgbClr val="619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entury Gothic" charset="0"/>
              <a:ea typeface="Century Gothic" charset="0"/>
              <a:cs typeface="Century Gothic" charset="0"/>
            </a:endParaRPr>
          </a:p>
        </p:txBody>
      </p:sp>
      <p:sp>
        <p:nvSpPr>
          <p:cNvPr id="19" name="TextBox 18"/>
          <p:cNvSpPr txBox="1"/>
          <p:nvPr/>
        </p:nvSpPr>
        <p:spPr>
          <a:xfrm>
            <a:off x="1043830" y="3613677"/>
            <a:ext cx="1984247" cy="646331"/>
          </a:xfrm>
          <a:prstGeom prst="rect">
            <a:avLst/>
          </a:prstGeom>
          <a:noFill/>
        </p:spPr>
        <p:txBody>
          <a:bodyPr wrap="square" rtlCol="0">
            <a:spAutoFit/>
          </a:bodyPr>
          <a:lstStyle/>
          <a:p>
            <a:r>
              <a:rPr lang="en-US" b="1" dirty="0" smtClean="0">
                <a:solidFill>
                  <a:schemeClr val="bg1"/>
                </a:solidFill>
                <a:latin typeface="Century Gothic" charset="0"/>
                <a:ea typeface="Century Gothic" charset="0"/>
                <a:cs typeface="Century Gothic" charset="0"/>
              </a:rPr>
              <a:t>DEVELOP Node Leadership </a:t>
            </a:r>
            <a:endParaRPr lang="en-US" b="1" dirty="0">
              <a:solidFill>
                <a:schemeClr val="bg1"/>
              </a:solidFill>
              <a:latin typeface="Century Gothic" charset="0"/>
              <a:ea typeface="Century Gothic" charset="0"/>
              <a:cs typeface="Century Gothic" charset="0"/>
            </a:endParaRPr>
          </a:p>
        </p:txBody>
      </p:sp>
      <p:sp>
        <p:nvSpPr>
          <p:cNvPr id="20" name="Rounded Rectangular Callout 19"/>
          <p:cNvSpPr/>
          <p:nvPr/>
        </p:nvSpPr>
        <p:spPr>
          <a:xfrm>
            <a:off x="838200" y="2378834"/>
            <a:ext cx="10615863" cy="1005797"/>
          </a:xfrm>
          <a:prstGeom prst="wedgeRoundRectCallout">
            <a:avLst>
              <a:gd name="adj1" fmla="val -20210"/>
              <a:gd name="adj2" fmla="val 76469"/>
              <a:gd name="adj3" fmla="val 16667"/>
            </a:avLst>
          </a:prstGeom>
          <a:solidFill>
            <a:srgbClr val="386DA2"/>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charset="0"/>
              <a:ea typeface="Century Gothic" charset="0"/>
              <a:cs typeface="Century Gothic" charset="0"/>
            </a:endParaRPr>
          </a:p>
        </p:txBody>
      </p:sp>
      <p:sp>
        <p:nvSpPr>
          <p:cNvPr id="21" name="Rectangle 20"/>
          <p:cNvSpPr/>
          <p:nvPr/>
        </p:nvSpPr>
        <p:spPr>
          <a:xfrm>
            <a:off x="3009675" y="2539044"/>
            <a:ext cx="2362200" cy="769387"/>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Mercedes </a:t>
            </a:r>
            <a:r>
              <a:rPr lang="en-US" sz="1100" b="1" dirty="0" err="1" smtClean="0">
                <a:solidFill>
                  <a:schemeClr val="bg1"/>
                </a:solidFill>
                <a:latin typeface="Century Gothic" charset="0"/>
                <a:ea typeface="Century Gothic" charset="0"/>
                <a:cs typeface="Century Gothic" charset="0"/>
              </a:rPr>
              <a:t>Bartkovich</a:t>
            </a:r>
            <a:r>
              <a:rPr lang="en-US" sz="1100" b="1" dirty="0" smtClean="0">
                <a:solidFill>
                  <a:schemeClr val="bg1"/>
                </a:solidFill>
                <a:latin typeface="Century Gothic" charset="0"/>
                <a:ea typeface="Century Gothic" charset="0"/>
                <a:cs typeface="Century Gothic" charset="0"/>
              </a:rPr>
              <a:t> (MSFC)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Daniel Carver (CO)</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Kate Cavanaugh (JPL)</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Brooke Colley (VA)</a:t>
            </a:r>
            <a:endParaRPr lang="en-US" sz="1100" b="1" dirty="0">
              <a:solidFill>
                <a:schemeClr val="bg1"/>
              </a:solidFill>
              <a:latin typeface="Century Gothic" charset="0"/>
              <a:ea typeface="Century Gothic" charset="0"/>
              <a:cs typeface="Century Gothic" charset="0"/>
            </a:endParaRPr>
          </a:p>
        </p:txBody>
      </p:sp>
      <p:sp>
        <p:nvSpPr>
          <p:cNvPr id="22" name="TextBox 21"/>
          <p:cNvSpPr txBox="1"/>
          <p:nvPr/>
        </p:nvSpPr>
        <p:spPr>
          <a:xfrm>
            <a:off x="1320425" y="2535077"/>
            <a:ext cx="1281120" cy="707886"/>
          </a:xfrm>
          <a:prstGeom prst="rect">
            <a:avLst/>
          </a:prstGeom>
          <a:noFill/>
        </p:spPr>
        <p:txBody>
          <a:bodyPr wrap="non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Fellows</a:t>
            </a:r>
          </a:p>
        </p:txBody>
      </p:sp>
      <p:sp>
        <p:nvSpPr>
          <p:cNvPr id="23" name="Rounded Rectangular Callout 22"/>
          <p:cNvSpPr/>
          <p:nvPr/>
        </p:nvSpPr>
        <p:spPr>
          <a:xfrm>
            <a:off x="838200" y="1310717"/>
            <a:ext cx="10615863" cy="927748"/>
          </a:xfrm>
          <a:prstGeom prst="wedgeRoundRectCallout">
            <a:avLst>
              <a:gd name="adj1" fmla="val -20210"/>
              <a:gd name="adj2" fmla="val 76469"/>
              <a:gd name="adj3" fmla="val 16667"/>
            </a:avLst>
          </a:prstGeom>
          <a:solidFill>
            <a:srgbClr val="234567"/>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24" name="TextBox 23"/>
          <p:cNvSpPr txBox="1"/>
          <p:nvPr/>
        </p:nvSpPr>
        <p:spPr>
          <a:xfrm>
            <a:off x="1269099" y="1457545"/>
            <a:ext cx="1349057" cy="707886"/>
          </a:xfrm>
          <a:prstGeom prst="rect">
            <a:avLst/>
          </a:prstGeom>
          <a:noFill/>
        </p:spPr>
        <p:txBody>
          <a:bodyPr wrap="squar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NPO</a:t>
            </a:r>
            <a:endParaRPr lang="en-US" sz="2000" b="1" dirty="0">
              <a:solidFill>
                <a:schemeClr val="bg1"/>
              </a:solidFill>
              <a:latin typeface="Century Gothic" charset="0"/>
              <a:ea typeface="Century Gothic" charset="0"/>
              <a:cs typeface="Century Gothic" charset="0"/>
            </a:endParaRPr>
          </a:p>
        </p:txBody>
      </p:sp>
      <p:sp>
        <p:nvSpPr>
          <p:cNvPr id="25" name="Rectangle 24"/>
          <p:cNvSpPr/>
          <p:nvPr/>
        </p:nvSpPr>
        <p:spPr>
          <a:xfrm>
            <a:off x="7389171" y="1413526"/>
            <a:ext cx="3200400" cy="707832"/>
          </a:xfrm>
          <a:prstGeom prst="rect">
            <a:avLst/>
          </a:prstGeom>
        </p:spPr>
        <p:txBody>
          <a:bodyPr wrap="square" lIns="91387" tIns="45693" rIns="91387" bIns="45693">
            <a:spAutoFit/>
          </a:bodyPr>
          <a:lstStyle/>
          <a:p>
            <a:pPr defTabSz="1018229"/>
            <a:r>
              <a:rPr lang="en-US" sz="1400" b="1" i="1" dirty="0" smtClean="0">
                <a:solidFill>
                  <a:schemeClr val="bg1"/>
                </a:solidFill>
                <a:latin typeface="Century Gothic" charset="0"/>
                <a:ea typeface="Century Gothic" charset="0"/>
                <a:cs typeface="Century Gothic" charset="0"/>
              </a:rPr>
              <a:t>Senior Fellows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Georgina Crepps</a:t>
            </a:r>
            <a:endParaRPr lang="en-US" sz="1300"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Amanda Clayton</a:t>
            </a:r>
          </a:p>
        </p:txBody>
      </p:sp>
      <p:sp>
        <p:nvSpPr>
          <p:cNvPr id="26" name="Rectangle 25"/>
          <p:cNvSpPr/>
          <p:nvPr/>
        </p:nvSpPr>
        <p:spPr>
          <a:xfrm>
            <a:off x="9259741" y="1631947"/>
            <a:ext cx="1558430" cy="29233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Jordan </a:t>
            </a:r>
            <a:r>
              <a:rPr lang="en-US" sz="1300" b="1" dirty="0" err="1" smtClean="0">
                <a:solidFill>
                  <a:schemeClr val="bg1"/>
                </a:solidFill>
                <a:latin typeface="Century Gothic" charset="0"/>
                <a:ea typeface="Century Gothic" charset="0"/>
                <a:cs typeface="Century Gothic" charset="0"/>
              </a:rPr>
              <a:t>Vaa</a:t>
            </a:r>
            <a:endParaRPr lang="en-US" sz="1300" dirty="0">
              <a:solidFill>
                <a:schemeClr val="bg1"/>
              </a:solidFill>
              <a:latin typeface="Century Gothic" charset="0"/>
              <a:ea typeface="Century Gothic" charset="0"/>
              <a:cs typeface="Century Gothic" charset="0"/>
            </a:endParaRPr>
          </a:p>
        </p:txBody>
      </p:sp>
      <p:sp>
        <p:nvSpPr>
          <p:cNvPr id="27" name="Rectangle 26"/>
          <p:cNvSpPr/>
          <p:nvPr/>
        </p:nvSpPr>
        <p:spPr>
          <a:xfrm>
            <a:off x="5271945" y="2588965"/>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Austin Counts (VA)</a:t>
            </a:r>
            <a:endParaRPr lang="en-US" sz="1100" b="1"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John </a:t>
            </a:r>
            <a:r>
              <a:rPr lang="en-US" sz="1100" b="1" dirty="0" err="1" smtClean="0">
                <a:solidFill>
                  <a:schemeClr val="bg1"/>
                </a:solidFill>
                <a:latin typeface="Century Gothic" charset="0"/>
                <a:ea typeface="Century Gothic" charset="0"/>
                <a:cs typeface="Century Gothic" charset="0"/>
              </a:rPr>
              <a:t>Dilger</a:t>
            </a:r>
            <a:r>
              <a:rPr lang="en-US" sz="1100" b="1" dirty="0" smtClean="0">
                <a:solidFill>
                  <a:schemeClr val="bg1"/>
                </a:solidFill>
                <a:latin typeface="Century Gothic" charset="0"/>
                <a:ea typeface="Century Gothic" charset="0"/>
                <a:cs typeface="Century Gothic" charset="0"/>
              </a:rPr>
              <a:t> (ARC)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Liz Dyer (AZ)</a:t>
            </a:r>
          </a:p>
        </p:txBody>
      </p:sp>
      <p:sp>
        <p:nvSpPr>
          <p:cNvPr id="28" name="Rectangle 27"/>
          <p:cNvSpPr/>
          <p:nvPr/>
        </p:nvSpPr>
        <p:spPr>
          <a:xfrm>
            <a:off x="7163365" y="2588965"/>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Leah </a:t>
            </a:r>
            <a:r>
              <a:rPr lang="en-US" sz="1100" b="1" dirty="0" err="1" smtClean="0">
                <a:solidFill>
                  <a:schemeClr val="bg1"/>
                </a:solidFill>
                <a:latin typeface="Century Gothic" charset="0"/>
                <a:ea typeface="Century Gothic" charset="0"/>
                <a:cs typeface="Century Gothic" charset="0"/>
              </a:rPr>
              <a:t>Kucera</a:t>
            </a:r>
            <a:r>
              <a:rPr lang="en-US" sz="1100" b="1" dirty="0" smtClean="0">
                <a:solidFill>
                  <a:schemeClr val="bg1"/>
                </a:solidFill>
                <a:latin typeface="Century Gothic" charset="0"/>
                <a:ea typeface="Century Gothic" charset="0"/>
                <a:cs typeface="Century Gothic" charset="0"/>
              </a:rPr>
              <a:t> (ID)</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Sara </a:t>
            </a:r>
            <a:r>
              <a:rPr lang="en-US" sz="1100" b="1" dirty="0" err="1" smtClean="0">
                <a:solidFill>
                  <a:schemeClr val="bg1"/>
                </a:solidFill>
                <a:latin typeface="Century Gothic" charset="0"/>
                <a:ea typeface="Century Gothic" charset="0"/>
                <a:cs typeface="Century Gothic" charset="0"/>
              </a:rPr>
              <a:t>Lubkin</a:t>
            </a:r>
            <a:r>
              <a:rPr lang="en-US" sz="1100" b="1" dirty="0" smtClean="0">
                <a:solidFill>
                  <a:schemeClr val="bg1"/>
                </a:solidFill>
                <a:latin typeface="Century Gothic" charset="0"/>
                <a:ea typeface="Century Gothic" charset="0"/>
                <a:cs typeface="Century Gothic" charset="0"/>
              </a:rPr>
              <a:t> (GSFC)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Jonathan O’Brien (NC)</a:t>
            </a:r>
          </a:p>
        </p:txBody>
      </p:sp>
      <p:sp>
        <p:nvSpPr>
          <p:cNvPr id="29" name="Rectangle 28"/>
          <p:cNvSpPr/>
          <p:nvPr/>
        </p:nvSpPr>
        <p:spPr>
          <a:xfrm>
            <a:off x="9350661" y="2588965"/>
            <a:ext cx="180529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Danielle Quick (AL)</a:t>
            </a:r>
            <a:endParaRPr lang="en-US" sz="1100" b="1"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Nick Rousseau (JPL)</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Austin Stone (GA)</a:t>
            </a:r>
          </a:p>
        </p:txBody>
      </p:sp>
      <p:sp>
        <p:nvSpPr>
          <p:cNvPr id="30" name="Rectangle 29"/>
          <p:cNvSpPr/>
          <p:nvPr/>
        </p:nvSpPr>
        <p:spPr>
          <a:xfrm>
            <a:off x="2977587" y="1462317"/>
            <a:ext cx="1794370" cy="892498"/>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Mike Ruiz</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Lindsay Rogers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Dr. Kenton Ross</a:t>
            </a:r>
          </a:p>
          <a:p>
            <a:pPr defTabSz="1018229"/>
            <a:r>
              <a:rPr lang="en-US" sz="1300" b="1" dirty="0" smtClean="0">
                <a:solidFill>
                  <a:schemeClr val="bg1"/>
                </a:solidFill>
                <a:latin typeface="Century Gothic" charset="0"/>
                <a:ea typeface="Century Gothic" charset="0"/>
                <a:cs typeface="Century Gothic" charset="0"/>
              </a:rPr>
              <a:t> </a:t>
            </a:r>
          </a:p>
        </p:txBody>
      </p:sp>
      <p:sp>
        <p:nvSpPr>
          <p:cNvPr id="31" name="Rectangle 30"/>
          <p:cNvSpPr/>
          <p:nvPr/>
        </p:nvSpPr>
        <p:spPr>
          <a:xfrm>
            <a:off x="4934578" y="1462317"/>
            <a:ext cx="2320467" cy="69244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Lauren Childs-Gleason </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Karen </a:t>
            </a:r>
            <a:r>
              <a:rPr lang="en-US" sz="1300" b="1" dirty="0">
                <a:solidFill>
                  <a:schemeClr val="bg1"/>
                </a:solidFill>
                <a:latin typeface="Century Gothic" charset="0"/>
                <a:ea typeface="Century Gothic" charset="0"/>
                <a:cs typeface="Century Gothic" charset="0"/>
              </a:rPr>
              <a:t>Allsbrook</a:t>
            </a:r>
          </a:p>
          <a:p>
            <a:pPr marL="119063" indent="-119063" defTabSz="1018229">
              <a:buFont typeface="Arial" pitchFamily="34" charset="0"/>
              <a:buChar char="•"/>
            </a:pPr>
            <a:endParaRPr lang="en-US" sz="1300" b="1" dirty="0" smtClean="0">
              <a:solidFill>
                <a:schemeClr val="bg1"/>
              </a:solidFill>
              <a:latin typeface="Century Gothic" charset="0"/>
              <a:ea typeface="Century Gothic" charset="0"/>
              <a:cs typeface="Century Gothic" charset="0"/>
            </a:endParaRPr>
          </a:p>
        </p:txBody>
      </p:sp>
      <p:sp>
        <p:nvSpPr>
          <p:cNvPr id="33" name="Rectangle 32"/>
          <p:cNvSpPr/>
          <p:nvPr/>
        </p:nvSpPr>
        <p:spPr>
          <a:xfrm>
            <a:off x="5209596" y="3719048"/>
            <a:ext cx="2450175"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Colorado – Fort Collins</a:t>
            </a:r>
          </a:p>
          <a:p>
            <a:pPr defTabSz="1018229"/>
            <a:r>
              <a:rPr lang="en-US" sz="1200" dirty="0">
                <a:solidFill>
                  <a:schemeClr val="bg1"/>
                </a:solidFill>
                <a:latin typeface="Century Gothic" charset="0"/>
                <a:ea typeface="Century Gothic" charset="0"/>
                <a:cs typeface="Century Gothic" charset="0"/>
              </a:rPr>
              <a:t>Timothy Mayer (CL)</a:t>
            </a:r>
          </a:p>
          <a:p>
            <a:pPr defTabSz="1018229"/>
            <a:r>
              <a:rPr lang="en-US" sz="1200" dirty="0">
                <a:solidFill>
                  <a:schemeClr val="bg1"/>
                </a:solidFill>
                <a:latin typeface="Century Gothic" charset="0"/>
                <a:ea typeface="Century Gothic" charset="0"/>
                <a:cs typeface="Century Gothic" charset="0"/>
              </a:rPr>
              <a:t>Dan Carver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Georgia – Athens </a:t>
            </a:r>
          </a:p>
          <a:p>
            <a:pPr defTabSz="1018229"/>
            <a:r>
              <a:rPr lang="en-US" sz="1200" dirty="0">
                <a:solidFill>
                  <a:schemeClr val="bg1"/>
                </a:solidFill>
                <a:latin typeface="Century Gothic" charset="0"/>
                <a:ea typeface="Century Gothic" charset="0"/>
                <a:cs typeface="Century Gothic" charset="0"/>
              </a:rPr>
              <a:t>Caren Remillard (CL)</a:t>
            </a:r>
          </a:p>
          <a:p>
            <a:pPr defTabSz="1018229"/>
            <a:r>
              <a:rPr lang="en-US" sz="1200" dirty="0" err="1">
                <a:solidFill>
                  <a:schemeClr val="bg1"/>
                </a:solidFill>
                <a:latin typeface="Century Gothic" charset="0"/>
                <a:ea typeface="Century Gothic" charset="0"/>
                <a:cs typeface="Century Gothic" charset="0"/>
              </a:rPr>
              <a:t>Suravi</a:t>
            </a:r>
            <a:r>
              <a:rPr lang="en-US" sz="1200" dirty="0">
                <a:solidFill>
                  <a:schemeClr val="bg1"/>
                </a:solidFill>
                <a:latin typeface="Century Gothic" charset="0"/>
                <a:ea typeface="Century Gothic" charset="0"/>
                <a:cs typeface="Century Gothic" charset="0"/>
              </a:rPr>
              <a:t> </a:t>
            </a:r>
            <a:r>
              <a:rPr lang="en-US" sz="1200" dirty="0" smtClean="0">
                <a:solidFill>
                  <a:schemeClr val="bg1"/>
                </a:solidFill>
                <a:latin typeface="Century Gothic" charset="0"/>
                <a:ea typeface="Century Gothic" charset="0"/>
                <a:cs typeface="Century Gothic" charset="0"/>
              </a:rPr>
              <a:t>Shrestha (</a:t>
            </a:r>
            <a:r>
              <a:rPr lang="en-US" sz="1200" dirty="0">
                <a:solidFill>
                  <a:schemeClr val="bg1"/>
                </a:solidFill>
                <a:latin typeface="Century Gothic" charset="0"/>
                <a:ea typeface="Century Gothic" charset="0"/>
                <a:cs typeface="Century Gothic" charset="0"/>
              </a:rPr>
              <a:t>ACL)</a:t>
            </a:r>
          </a:p>
          <a:p>
            <a:pPr defTabSz="1018229"/>
            <a:endParaRPr lang="en-US" sz="1200" b="1" u="sng"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Idaho – Pocatello </a:t>
            </a:r>
            <a:endParaRPr lang="en-US" sz="1200" dirty="0">
              <a:solidFill>
                <a:schemeClr val="bg1"/>
              </a:solidFill>
              <a:latin typeface="Century Gothic" charset="0"/>
              <a:ea typeface="Century Gothic" charset="0"/>
              <a:cs typeface="Century Gothic" charset="0"/>
            </a:endParaRPr>
          </a:p>
          <a:p>
            <a:pPr defTabSz="1018229"/>
            <a:r>
              <a:rPr lang="en-US" sz="1200" dirty="0">
                <a:solidFill>
                  <a:schemeClr val="bg1"/>
                </a:solidFill>
                <a:latin typeface="Century Gothic" charset="0"/>
                <a:ea typeface="Century Gothic" charset="0"/>
                <a:cs typeface="Century Gothic" charset="0"/>
              </a:rPr>
              <a:t>Brandon Crawford (Acting CL)</a:t>
            </a:r>
          </a:p>
          <a:p>
            <a:pPr defTabSz="1018229"/>
            <a:r>
              <a:rPr lang="en-US" sz="1200" dirty="0">
                <a:solidFill>
                  <a:schemeClr val="bg1"/>
                </a:solidFill>
                <a:latin typeface="Century Gothic" charset="0"/>
                <a:ea typeface="Century Gothic" charset="0"/>
                <a:cs typeface="Century Gothic" charset="0"/>
              </a:rPr>
              <a:t>Leah Kucera (ACL</a:t>
            </a:r>
            <a:r>
              <a:rPr lang="en-US" sz="1200" dirty="0" smtClean="0">
                <a:solidFill>
                  <a:schemeClr val="bg1"/>
                </a:solidFill>
                <a:latin typeface="Century Gothic" charset="0"/>
                <a:ea typeface="Century Gothic" charset="0"/>
                <a:cs typeface="Century Gothic" charset="0"/>
              </a:rPr>
              <a:t>)</a:t>
            </a:r>
            <a:endParaRPr lang="en-US" sz="1200" b="1" u="sng" dirty="0" smtClean="0">
              <a:solidFill>
                <a:schemeClr val="bg1"/>
              </a:solidFill>
              <a:latin typeface="Century Gothic" charset="0"/>
              <a:ea typeface="Century Gothic" charset="0"/>
              <a:cs typeface="Century Gothic" charset="0"/>
            </a:endParaRPr>
          </a:p>
        </p:txBody>
      </p:sp>
      <p:sp>
        <p:nvSpPr>
          <p:cNvPr id="34" name="Rectangle 33"/>
          <p:cNvSpPr/>
          <p:nvPr/>
        </p:nvSpPr>
        <p:spPr>
          <a:xfrm>
            <a:off x="7556542" y="3719048"/>
            <a:ext cx="2145238"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Maryland – Goddard </a:t>
            </a:r>
          </a:p>
          <a:p>
            <a:pPr defTabSz="1018229"/>
            <a:r>
              <a:rPr lang="en-US" sz="1200" dirty="0">
                <a:solidFill>
                  <a:schemeClr val="bg1"/>
                </a:solidFill>
                <a:latin typeface="Century Gothic" charset="0"/>
                <a:ea typeface="Century Gothic" charset="0"/>
                <a:cs typeface="Century Gothic" charset="0"/>
              </a:rPr>
              <a:t>Victor Lenske (CL)</a:t>
            </a:r>
          </a:p>
          <a:p>
            <a:pPr defTabSz="1018229"/>
            <a:r>
              <a:rPr lang="en-US" sz="1200" dirty="0">
                <a:solidFill>
                  <a:schemeClr val="bg1"/>
                </a:solidFill>
                <a:latin typeface="Century Gothic" charset="0"/>
                <a:ea typeface="Century Gothic" charset="0"/>
                <a:cs typeface="Century Gothic" charset="0"/>
              </a:rPr>
              <a:t>Sara Lubkin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North Carolina – NCEI </a:t>
            </a:r>
          </a:p>
          <a:p>
            <a:pPr defTabSz="1018229"/>
            <a:r>
              <a:rPr lang="en-US" sz="1200" dirty="0" smtClean="0">
                <a:solidFill>
                  <a:schemeClr val="bg1"/>
                </a:solidFill>
                <a:latin typeface="Century Gothic" charset="0"/>
                <a:ea typeface="Century Gothic" charset="0"/>
                <a:cs typeface="Century Gothic" charset="0"/>
              </a:rPr>
              <a:t>Aaron Mackey(CL</a:t>
            </a:r>
            <a:r>
              <a:rPr lang="en-US" sz="1200" dirty="0">
                <a:solidFill>
                  <a:schemeClr val="bg1"/>
                </a:solidFill>
                <a:latin typeface="Century Gothic" charset="0"/>
                <a:ea typeface="Century Gothic" charset="0"/>
                <a:cs typeface="Century Gothic" charset="0"/>
              </a:rPr>
              <a:t>)</a:t>
            </a:r>
          </a:p>
          <a:p>
            <a:pPr defTabSz="1018229"/>
            <a:r>
              <a:rPr lang="en-US" sz="1200" dirty="0">
                <a:solidFill>
                  <a:schemeClr val="bg1"/>
                </a:solidFill>
                <a:latin typeface="Century Gothic" charset="0"/>
                <a:ea typeface="Century Gothic" charset="0"/>
                <a:cs typeface="Century Gothic" charset="0"/>
              </a:rPr>
              <a:t>Jonathan O’Brien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Massachusetts - Boston</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Kim Johnson (CL)*</a:t>
            </a:r>
            <a:endParaRPr lang="en-US" sz="1200" dirty="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p:txBody>
      </p:sp>
      <p:sp>
        <p:nvSpPr>
          <p:cNvPr id="35" name="Rectangle 34"/>
          <p:cNvSpPr/>
          <p:nvPr/>
        </p:nvSpPr>
        <p:spPr>
          <a:xfrm>
            <a:off x="9598553" y="3719048"/>
            <a:ext cx="1969562"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Virginia – Langley </a:t>
            </a:r>
          </a:p>
          <a:p>
            <a:pPr defTabSz="1018229"/>
            <a:r>
              <a:rPr lang="en-US" sz="1200" dirty="0" smtClean="0">
                <a:solidFill>
                  <a:schemeClr val="bg1"/>
                </a:solidFill>
                <a:latin typeface="Century Gothic" charset="0"/>
                <a:ea typeface="Century Gothic" charset="0"/>
                <a:cs typeface="Century Gothic" charset="0"/>
              </a:rPr>
              <a:t>Amanda Clayton (CL)*</a:t>
            </a:r>
          </a:p>
          <a:p>
            <a:pPr defTabSz="1018229"/>
            <a:r>
              <a:rPr lang="en-US" sz="1200" dirty="0" smtClean="0">
                <a:solidFill>
                  <a:schemeClr val="bg1"/>
                </a:solidFill>
                <a:latin typeface="Century Gothic" charset="0"/>
                <a:ea typeface="Century Gothic" charset="0"/>
                <a:cs typeface="Century Gothic" charset="0"/>
              </a:rPr>
              <a:t>Lauren Childs (CL)*</a:t>
            </a:r>
            <a:endParaRPr lang="en-US" sz="1200" dirty="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Virginia – Wise </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Eric White (CL)</a:t>
            </a:r>
          </a:p>
          <a:p>
            <a:pPr defTabSz="1018229"/>
            <a:r>
              <a:rPr lang="en-US" sz="1200" dirty="0" smtClean="0">
                <a:solidFill>
                  <a:schemeClr val="bg1"/>
                </a:solidFill>
                <a:latin typeface="Century Gothic" charset="0"/>
                <a:ea typeface="Century Gothic" charset="0"/>
                <a:cs typeface="Century Gothic" charset="0"/>
              </a:rPr>
              <a:t>Brooke Colley (ACL)</a:t>
            </a:r>
          </a:p>
          <a:p>
            <a:pPr defTabSz="1018229"/>
            <a:r>
              <a:rPr lang="en-US" sz="1200" dirty="0" smtClean="0">
                <a:solidFill>
                  <a:schemeClr val="bg1"/>
                </a:solidFill>
                <a:latin typeface="Century Gothic" charset="0"/>
                <a:ea typeface="Century Gothic" charset="0"/>
                <a:cs typeface="Century Gothic" charset="0"/>
              </a:rPr>
              <a:t>Austin Counts (ACL)</a:t>
            </a:r>
          </a:p>
          <a:p>
            <a:pPr defTabSz="1018229"/>
            <a:endParaRPr lang="en-US" sz="1200" dirty="0">
              <a:solidFill>
                <a:schemeClr val="bg1"/>
              </a:solidFill>
              <a:latin typeface="Century Gothic" charset="0"/>
              <a:ea typeface="Century Gothic" charset="0"/>
              <a:cs typeface="Century Gothic" charset="0"/>
            </a:endParaRP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i="1" dirty="0" smtClean="0">
                <a:solidFill>
                  <a:schemeClr val="bg1"/>
                </a:solidFill>
                <a:latin typeface="Century Gothic" charset="0"/>
                <a:ea typeface="Century Gothic" charset="0"/>
                <a:cs typeface="Century Gothic" charset="0"/>
              </a:rPr>
              <a:t>*acting Center Lead</a:t>
            </a:r>
          </a:p>
        </p:txBody>
      </p:sp>
      <p:sp>
        <p:nvSpPr>
          <p:cNvPr id="36" name="Rectangle 35"/>
          <p:cNvSpPr/>
          <p:nvPr/>
        </p:nvSpPr>
        <p:spPr>
          <a:xfrm>
            <a:off x="3220995" y="3719048"/>
            <a:ext cx="2091830" cy="2123604"/>
          </a:xfrm>
          <a:prstGeom prst="rect">
            <a:avLst/>
          </a:prstGeom>
        </p:spPr>
        <p:txBody>
          <a:bodyPr wrap="square" lIns="91387" tIns="45693" rIns="91387" bIns="45693">
            <a:spAutoFit/>
          </a:bodyPr>
          <a:lstStyle/>
          <a:p>
            <a:pPr defTabSz="1018229"/>
            <a:r>
              <a:rPr lang="en-US" sz="1200" b="1" u="sng" dirty="0" smtClean="0">
                <a:solidFill>
                  <a:schemeClr val="bg1"/>
                </a:solidFill>
                <a:latin typeface="Century Gothic" charset="0"/>
                <a:ea typeface="Century Gothic" charset="0"/>
                <a:cs typeface="Century Gothic" charset="0"/>
              </a:rPr>
              <a:t>Arizona - Tempe</a:t>
            </a:r>
          </a:p>
          <a:p>
            <a:pPr defTabSz="1018229"/>
            <a:r>
              <a:rPr lang="en-US" sz="1200" dirty="0" smtClean="0">
                <a:solidFill>
                  <a:schemeClr val="bg1"/>
                </a:solidFill>
                <a:latin typeface="Century Gothic" charset="0"/>
                <a:ea typeface="Century Gothic" charset="0"/>
                <a:cs typeface="Century Gothic" charset="0"/>
              </a:rPr>
              <a:t>Lance Watkins (CL)</a:t>
            </a:r>
          </a:p>
          <a:p>
            <a:pPr defTabSz="1018229"/>
            <a:r>
              <a:rPr lang="en-US" sz="1200" dirty="0" smtClean="0">
                <a:solidFill>
                  <a:schemeClr val="bg1"/>
                </a:solidFill>
                <a:latin typeface="Century Gothic" charset="0"/>
                <a:ea typeface="Century Gothic" charset="0"/>
                <a:cs typeface="Century Gothic" charset="0"/>
              </a:rPr>
              <a:t>Liz Dyer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Ames </a:t>
            </a:r>
          </a:p>
          <a:p>
            <a:pPr defTabSz="1018229"/>
            <a:r>
              <a:rPr lang="en-US" sz="1200" dirty="0">
                <a:solidFill>
                  <a:schemeClr val="bg1"/>
                </a:solidFill>
                <a:latin typeface="Century Gothic" charset="0"/>
                <a:ea typeface="Century Gothic" charset="0"/>
                <a:cs typeface="Century Gothic" charset="0"/>
              </a:rPr>
              <a:t>Jenna Williams (CL)</a:t>
            </a:r>
          </a:p>
          <a:p>
            <a:pPr defTabSz="1018229"/>
            <a:r>
              <a:rPr lang="en-US" sz="1200" dirty="0">
                <a:solidFill>
                  <a:schemeClr val="bg1"/>
                </a:solidFill>
                <a:latin typeface="Century Gothic" charset="0"/>
                <a:ea typeface="Century Gothic" charset="0"/>
                <a:cs typeface="Century Gothic" charset="0"/>
              </a:rPr>
              <a:t>John Dilger (ACL</a:t>
            </a:r>
            <a:r>
              <a:rPr lang="en-US" sz="1200" dirty="0" smtClean="0">
                <a:solidFill>
                  <a:schemeClr val="bg1"/>
                </a:solidFill>
                <a:latin typeface="Century Gothic" charset="0"/>
                <a:ea typeface="Century Gothic" charset="0"/>
                <a:cs typeface="Century Gothic" charset="0"/>
              </a:rPr>
              <a:t>)</a:t>
            </a: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JPL </a:t>
            </a:r>
          </a:p>
          <a:p>
            <a:pPr defTabSz="1018229"/>
            <a:r>
              <a:rPr lang="en-US" sz="1200" dirty="0">
                <a:solidFill>
                  <a:schemeClr val="bg1"/>
                </a:solidFill>
                <a:latin typeface="Century Gothic" charset="0"/>
                <a:ea typeface="Century Gothic" charset="0"/>
                <a:cs typeface="Century Gothic" charset="0"/>
              </a:rPr>
              <a:t>Erika </a:t>
            </a:r>
            <a:r>
              <a:rPr lang="en-US" sz="1200" dirty="0" err="1">
                <a:solidFill>
                  <a:schemeClr val="bg1"/>
                </a:solidFill>
                <a:latin typeface="Century Gothic" charset="0"/>
                <a:ea typeface="Century Gothic" charset="0"/>
                <a:cs typeface="Century Gothic" charset="0"/>
              </a:rPr>
              <a:t>Higa</a:t>
            </a:r>
            <a:r>
              <a:rPr lang="en-US" sz="1200" dirty="0">
                <a:solidFill>
                  <a:schemeClr val="bg1"/>
                </a:solidFill>
                <a:latin typeface="Century Gothic" charset="0"/>
                <a:ea typeface="Century Gothic" charset="0"/>
                <a:cs typeface="Century Gothic" charset="0"/>
              </a:rPr>
              <a:t> (CL)</a:t>
            </a:r>
          </a:p>
          <a:p>
            <a:pPr defTabSz="1018229"/>
            <a:r>
              <a:rPr lang="en-US" sz="1200" dirty="0">
                <a:solidFill>
                  <a:schemeClr val="bg1"/>
                </a:solidFill>
                <a:latin typeface="Century Gothic" charset="0"/>
                <a:ea typeface="Century Gothic" charset="0"/>
                <a:cs typeface="Century Gothic" charset="0"/>
              </a:rPr>
              <a:t>Kate Cavanaugh (ACL</a:t>
            </a:r>
            <a:r>
              <a:rPr lang="en-US" sz="1200" dirty="0" smtClean="0">
                <a:solidFill>
                  <a:schemeClr val="bg1"/>
                </a:solidFill>
                <a:latin typeface="Century Gothic" charset="0"/>
                <a:ea typeface="Century Gothic" charset="0"/>
                <a:cs typeface="Century Gothic" charset="0"/>
              </a:rPr>
              <a:t>)</a:t>
            </a:r>
            <a:endParaRPr lang="en-US" sz="1200" dirty="0">
              <a:solidFill>
                <a:schemeClr val="bg1"/>
              </a:solidFill>
              <a:latin typeface="Century Gothic" charset="0"/>
              <a:ea typeface="Century Gothic" charset="0"/>
              <a:cs typeface="Century Gothic" charset="0"/>
            </a:endParaRPr>
          </a:p>
        </p:txBody>
      </p:sp>
      <p:sp>
        <p:nvSpPr>
          <p:cNvPr id="37" name="Rectangle 36"/>
          <p:cNvSpPr/>
          <p:nvPr/>
        </p:nvSpPr>
        <p:spPr>
          <a:xfrm>
            <a:off x="1043829" y="4462798"/>
            <a:ext cx="2223245" cy="1384940"/>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Alabama – Marshall </a:t>
            </a:r>
          </a:p>
          <a:p>
            <a:pPr defTabSz="1018229"/>
            <a:r>
              <a:rPr lang="en-US" sz="1200" dirty="0">
                <a:solidFill>
                  <a:schemeClr val="bg1"/>
                </a:solidFill>
                <a:latin typeface="Century Gothic" charset="0"/>
                <a:ea typeface="Century Gothic" charset="0"/>
                <a:cs typeface="Century Gothic" charset="0"/>
              </a:rPr>
              <a:t>Helen Baldwin (CL)</a:t>
            </a:r>
          </a:p>
          <a:p>
            <a:pPr defTabSz="1018229"/>
            <a:r>
              <a:rPr lang="en-US" sz="1200" dirty="0" smtClean="0">
                <a:solidFill>
                  <a:schemeClr val="bg1"/>
                </a:solidFill>
                <a:latin typeface="Century Gothic" charset="0"/>
                <a:ea typeface="Century Gothic" charset="0"/>
                <a:cs typeface="Century Gothic" charset="0"/>
              </a:rPr>
              <a:t>Mercedes Bartkovich (ACL</a:t>
            </a:r>
            <a:r>
              <a:rPr lang="en-US" sz="1200" dirty="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Alabama – Mobile </a:t>
            </a:r>
          </a:p>
          <a:p>
            <a:pPr defTabSz="1018229"/>
            <a:r>
              <a:rPr lang="en-US" sz="1200" dirty="0">
                <a:solidFill>
                  <a:schemeClr val="bg1"/>
                </a:solidFill>
                <a:latin typeface="Century Gothic" charset="0"/>
                <a:ea typeface="Century Gothic" charset="0"/>
                <a:cs typeface="Century Gothic" charset="0"/>
              </a:rPr>
              <a:t>Farnaz Bayat (CL)</a:t>
            </a:r>
          </a:p>
          <a:p>
            <a:pPr defTabSz="1018229"/>
            <a:r>
              <a:rPr lang="en-US" sz="1200" dirty="0">
                <a:solidFill>
                  <a:schemeClr val="bg1"/>
                </a:solidFill>
                <a:latin typeface="Century Gothic" charset="0"/>
                <a:ea typeface="Century Gothic" charset="0"/>
                <a:cs typeface="Century Gothic" charset="0"/>
              </a:rPr>
              <a:t>Danielle Quick (ACL)</a:t>
            </a:r>
          </a:p>
        </p:txBody>
      </p:sp>
    </p:spTree>
    <p:extLst>
      <p:ext uri="{BB962C8B-B14F-4D97-AF65-F5344CB8AC3E}">
        <p14:creationId xmlns:p14="http://schemas.microsoft.com/office/powerpoint/2010/main" val="253566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72" name="Picture 71"/>
          <p:cNvPicPr>
            <a:picLocks noChangeAspect="1"/>
          </p:cNvPicPr>
          <p:nvPr/>
        </p:nvPicPr>
        <p:blipFill rotWithShape="1">
          <a:blip r:embed="rId2" cstate="screen">
            <a:extLst>
              <a:ext uri="{28A0092B-C50C-407E-A947-70E740481C1C}">
                <a14:useLocalDpi xmlns:a14="http://schemas.microsoft.com/office/drawing/2010/main"/>
              </a:ext>
            </a:extLst>
          </a:blip>
          <a:srcRect l="-1"/>
          <a:stretch/>
        </p:blipFill>
        <p:spPr>
          <a:xfrm>
            <a:off x="1788977" y="1171818"/>
            <a:ext cx="1284853" cy="1280160"/>
          </a:xfrm>
          <a:prstGeom prst="ellipse">
            <a:avLst/>
          </a:prstGeom>
          <a:effectLst>
            <a:outerShdw blurRad="76200" dir="13500000" sy="23000" kx="1200000" algn="br" rotWithShape="0">
              <a:prstClr val="black">
                <a:alpha val="20000"/>
              </a:prstClr>
            </a:outerShdw>
          </a:effectLst>
        </p:spPr>
      </p:pic>
      <p:pic>
        <p:nvPicPr>
          <p:cNvPr id="73" name="Picture 7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1764" y="1705225"/>
            <a:ext cx="1277319" cy="1280160"/>
          </a:xfrm>
          <a:prstGeom prst="ellipse">
            <a:avLst/>
          </a:prstGeom>
          <a:effectLst>
            <a:outerShdw blurRad="76200" dir="13500000" sy="23000" kx="1200000" algn="br" rotWithShape="0">
              <a:prstClr val="black">
                <a:alpha val="20000"/>
              </a:prstClr>
            </a:outerShdw>
          </a:effectLst>
        </p:spPr>
      </p:pic>
      <p:pic>
        <p:nvPicPr>
          <p:cNvPr id="74" name="Picture 73"/>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788977" y="2626334"/>
            <a:ext cx="1280161" cy="1280160"/>
          </a:xfrm>
          <a:prstGeom prst="ellipse">
            <a:avLst/>
          </a:prstGeom>
          <a:effectLst>
            <a:outerShdw blurRad="76200" dir="13500000" sy="23000" kx="1200000" algn="br" rotWithShape="0">
              <a:prstClr val="black">
                <a:alpha val="20000"/>
              </a:prstClr>
            </a:outerShdw>
          </a:effectLst>
        </p:spPr>
      </p:pic>
      <p:pic>
        <p:nvPicPr>
          <p:cNvPr id="75" name="Picture 7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91764" y="3200984"/>
            <a:ext cx="1277665" cy="1280160"/>
          </a:xfrm>
          <a:prstGeom prst="ellipse">
            <a:avLst/>
          </a:prstGeom>
          <a:effectLst>
            <a:outerShdw blurRad="76200" dir="13500000" sy="23000" kx="1200000" algn="br" rotWithShape="0">
              <a:prstClr val="black">
                <a:alpha val="20000"/>
              </a:prstClr>
            </a:outerShdw>
          </a:effectLst>
        </p:spPr>
      </p:pic>
      <p:pic>
        <p:nvPicPr>
          <p:cNvPr id="76" name="Picture 75"/>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788977" y="4080851"/>
            <a:ext cx="1280812" cy="1280160"/>
          </a:xfrm>
          <a:prstGeom prst="ellipse">
            <a:avLst/>
          </a:prstGeom>
          <a:effectLst>
            <a:outerShdw blurRad="76200" dir="13500000" sy="23000" kx="1200000" algn="br" rotWithShape="0">
              <a:prstClr val="black">
                <a:alpha val="20000"/>
              </a:prstClr>
            </a:outerShdw>
          </a:effectLst>
        </p:spPr>
      </p:pic>
      <p:pic>
        <p:nvPicPr>
          <p:cNvPr id="77" name="Picture 7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1764" y="4696743"/>
            <a:ext cx="1277665" cy="1277665"/>
          </a:xfrm>
          <a:prstGeom prst="ellipse">
            <a:avLst/>
          </a:prstGeom>
          <a:effectLst>
            <a:outerShdw blurRad="76200" dir="13500000" sy="23000" kx="1200000" algn="br" rotWithShape="0">
              <a:prstClr val="black">
                <a:alpha val="20000"/>
              </a:prstClr>
            </a:outerShdw>
          </a:effectLst>
        </p:spPr>
      </p:pic>
      <p:sp>
        <p:nvSpPr>
          <p:cNvPr id="78" name="TextBox 77"/>
          <p:cNvSpPr txBox="1"/>
          <p:nvPr/>
        </p:nvSpPr>
        <p:spPr>
          <a:xfrm>
            <a:off x="3018408" y="1079031"/>
            <a:ext cx="8783066" cy="4632037"/>
          </a:xfrm>
          <a:prstGeom prst="rect">
            <a:avLst/>
          </a:prstGeom>
          <a:noFill/>
        </p:spPr>
        <p:txBody>
          <a:bodyPr wrap="square" rtlCol="0">
            <a:spAutoFit/>
          </a:bodyPr>
          <a:lstStyle/>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Lauren Childs-Gleason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8"/>
              </a:rPr>
              <a:t>Lauren.M.Childs@nasa.gov</a:t>
            </a:r>
            <a:r>
              <a:rPr lang="en-US" sz="2000" dirty="0" smtClean="0">
                <a:solidFill>
                  <a:schemeClr val="tx1">
                    <a:lumMod val="75000"/>
                    <a:lumOff val="25000"/>
                  </a:schemeClr>
                </a:solidFill>
                <a:latin typeface="Century Gothic" panose="020F0302020204030204"/>
              </a:rPr>
              <a:t>, 757-864-4204</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Georgina Crepps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9"/>
              </a:rPr>
              <a:t>Georgina.S.Crepps@nasa.gov</a:t>
            </a:r>
            <a:r>
              <a:rPr lang="en-US" sz="2000" dirty="0" smtClean="0">
                <a:solidFill>
                  <a:schemeClr val="tx1">
                    <a:lumMod val="75000"/>
                    <a:lumOff val="25000"/>
                  </a:schemeClr>
                </a:solidFill>
                <a:latin typeface="Century Gothic" panose="020F0302020204030204"/>
              </a:rPr>
              <a:t>, 757-864-5548</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Amanda Clayton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0"/>
              </a:rPr>
              <a:t>Amanda.L.Clayton@nasa.gov</a:t>
            </a:r>
            <a:r>
              <a:rPr lang="en-US" sz="2000" dirty="0" smtClean="0">
                <a:solidFill>
                  <a:schemeClr val="tx1">
                    <a:lumMod val="75000"/>
                    <a:lumOff val="25000"/>
                  </a:schemeClr>
                </a:solidFill>
                <a:latin typeface="Century Gothic" panose="020F0302020204030204"/>
              </a:rPr>
              <a:t>, 757-864-5552</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Jordan </a:t>
            </a:r>
            <a:r>
              <a:rPr lang="en-US" sz="2000" b="1" dirty="0" err="1" smtClean="0">
                <a:solidFill>
                  <a:schemeClr val="tx1">
                    <a:lumMod val="75000"/>
                    <a:lumOff val="25000"/>
                  </a:schemeClr>
                </a:solidFill>
                <a:latin typeface="Century Gothic" panose="020F0302020204030204"/>
              </a:rPr>
              <a:t>Vaa</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1"/>
              </a:rPr>
              <a:t>Jordan.S.Vaa@nasa.gov</a:t>
            </a:r>
            <a:r>
              <a:rPr lang="en-US" sz="2000" dirty="0" smtClean="0">
                <a:solidFill>
                  <a:schemeClr val="tx1">
                    <a:lumMod val="75000"/>
                    <a:lumOff val="25000"/>
                  </a:schemeClr>
                </a:solidFill>
                <a:latin typeface="Century Gothic" panose="020F0302020204030204"/>
              </a:rPr>
              <a:t>, 757-864-4554</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Karen </a:t>
            </a:r>
            <a:r>
              <a:rPr lang="en-US" sz="2000" b="1" dirty="0" err="1" smtClean="0">
                <a:solidFill>
                  <a:schemeClr val="tx1">
                    <a:lumMod val="75000"/>
                    <a:lumOff val="25000"/>
                  </a:schemeClr>
                </a:solidFill>
                <a:latin typeface="Century Gothic" panose="020F0302020204030204"/>
              </a:rPr>
              <a:t>Allsbrook</a:t>
            </a:r>
            <a:r>
              <a:rPr lang="en-US" sz="2000" b="1"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2"/>
              </a:rPr>
              <a:t>Karen.N.Allsbrook@nasa.gov</a:t>
            </a:r>
            <a:r>
              <a:rPr lang="en-US" sz="2000" dirty="0" smtClean="0">
                <a:solidFill>
                  <a:schemeClr val="tx1">
                    <a:lumMod val="75000"/>
                    <a:lumOff val="25000"/>
                  </a:schemeClr>
                </a:solidFill>
                <a:latin typeface="Century Gothic" panose="020F0302020204030204"/>
              </a:rPr>
              <a:t>, 757-864-1276</a:t>
            </a:r>
            <a:endParaRPr lang="en-US" sz="2000" b="1" dirty="0" smtClean="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Lindsay Rogers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3"/>
              </a:rPr>
              <a:t>Lindsay.M.Rogers@nasa.gov</a:t>
            </a:r>
            <a:r>
              <a:rPr lang="en-US" sz="2000" dirty="0" smtClean="0">
                <a:solidFill>
                  <a:schemeClr val="tx1">
                    <a:lumMod val="75000"/>
                    <a:lumOff val="25000"/>
                  </a:schemeClr>
                </a:solidFill>
                <a:latin typeface="Century Gothic" panose="020F0302020204030204"/>
              </a:rPr>
              <a:t>, 757-864-7283</a:t>
            </a:r>
          </a:p>
        </p:txBody>
      </p:sp>
      <p:sp>
        <p:nvSpPr>
          <p:cNvPr id="79" name="Content Placeholder 2"/>
          <p:cNvSpPr txBox="1">
            <a:spLocks/>
          </p:cNvSpPr>
          <p:nvPr/>
        </p:nvSpPr>
        <p:spPr>
          <a:xfrm>
            <a:off x="3369738" y="4770907"/>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Contracts, payroll, status reports/invoices, schedule adjustments, online application system, travel, employment verifications, SSAI</a:t>
            </a:r>
          </a:p>
        </p:txBody>
      </p:sp>
      <p:sp>
        <p:nvSpPr>
          <p:cNvPr id="80" name="Content Placeholder 2"/>
          <p:cNvSpPr txBox="1">
            <a:spLocks/>
          </p:cNvSpPr>
          <p:nvPr/>
        </p:nvSpPr>
        <p:spPr>
          <a:xfrm>
            <a:off x="3369738" y="5645263"/>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Communications Team-related items, social media, newsletter, recruiting, military engagement, outreach activities, Ambassador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Corps, media requests</a:t>
            </a:r>
            <a:endPar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1" name="Content Placeholder 2"/>
          <p:cNvSpPr txBox="1">
            <a:spLocks/>
          </p:cNvSpPr>
          <p:nvPr/>
        </p:nvSpPr>
        <p:spPr>
          <a:xfrm>
            <a:off x="3369738" y="39322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IT Team-related items, DEVELOPedia, DEVELOP website, DEVELOP Exchange, software, hardware, software release authority</a:t>
            </a:r>
          </a:p>
        </p:txBody>
      </p:sp>
      <p:sp>
        <p:nvSpPr>
          <p:cNvPr id="82" name="Content Placeholder 2"/>
          <p:cNvSpPr txBox="1">
            <a:spLocks/>
          </p:cNvSpPr>
          <p:nvPr/>
        </p:nvSpPr>
        <p:spPr>
          <a:xfrm>
            <a:off x="3369738" y="30678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Project Coordination Team-related items, publications, </a:t>
            </a: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deliverables, deadlines, webinars, DEVELOPedia project pages</a:t>
            </a:r>
            <a:endPar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3" name="Content Placeholder 2"/>
          <p:cNvSpPr txBox="1">
            <a:spLocks/>
          </p:cNvSpPr>
          <p:nvPr/>
        </p:nvSpPr>
        <p:spPr>
          <a:xfrm>
            <a:off x="3369738" y="2275302"/>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Impact Analysis Team-related items, tracking metrics, indicators, socioeconomic impact analysis, PSI, participant surveys, alumni survey, using the national telecon line</a:t>
            </a: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4" name="Content Placeholder 2"/>
          <p:cNvSpPr txBox="1">
            <a:spLocks/>
          </p:cNvSpPr>
          <p:nvPr/>
        </p:nvSpPr>
        <p:spPr>
          <a:xfrm>
            <a:off x="3369738" y="1399563"/>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5" name="Content Placeholder 2"/>
          <p:cNvSpPr txBox="1">
            <a:spLocks/>
          </p:cNvSpPr>
          <p:nvPr/>
        </p:nvSpPr>
        <p:spPr>
          <a:xfrm>
            <a:off x="3369738" y="1458237"/>
            <a:ext cx="8431736" cy="59861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Deadlines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conferences, </a:t>
            </a:r>
            <a:r>
              <a:rPr kumimoji="0" lang="en-US" sz="1800" b="0" i="0" u="none" strike="noStrike" kern="1200" cap="none" spc="0" normalizeH="0" baseline="0" noProof="0" dirty="0" err="1">
                <a:ln>
                  <a:noFill/>
                </a:ln>
                <a:solidFill>
                  <a:prstClr val="black">
                    <a:lumMod val="75000"/>
                    <a:lumOff val="25000"/>
                  </a:prstClr>
                </a:solidFill>
                <a:effectLst/>
                <a:uLnTx/>
                <a:uFillTx/>
                <a:latin typeface="Century Gothic" panose="020B0502020202020204" pitchFamily="34" charset="0"/>
                <a:ea typeface="+mn-ea"/>
                <a:cs typeface="+mn-cs"/>
              </a:rPr>
              <a:t>telecons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Fellow class, CL position competition, publications, international activities</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partner engagement, project hand-offs,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graphic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design support, print materials, recruiting,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VPS, Wise County </a:t>
            </a:r>
          </a:p>
        </p:txBody>
      </p:sp>
      <p:sp>
        <p:nvSpPr>
          <p:cNvPr id="86" name="Rectangle 85"/>
          <p:cNvSpPr/>
          <p:nvPr/>
        </p:nvSpPr>
        <p:spPr>
          <a:xfrm>
            <a:off x="149628" y="6041313"/>
            <a:ext cx="11878887" cy="307777"/>
          </a:xfrm>
          <a:prstGeom prst="rect">
            <a:avLst/>
          </a:prstGeom>
        </p:spPr>
        <p:txBody>
          <a:bodyPr wrap="square">
            <a:spAutoFit/>
          </a:bodyPr>
          <a:lstStyle/>
          <a:p>
            <a:pPr marL="341313" indent="-341313" algn="ctr">
              <a:spcBef>
                <a:spcPts val="400"/>
              </a:spcBef>
              <a:spcAft>
                <a:spcPts val="600"/>
              </a:spcAft>
              <a:buClr>
                <a:srgbClr val="0A1E8A"/>
              </a:buClr>
              <a:buFont typeface="Webdings" panose="05030102010509060703" pitchFamily="18" charset="2"/>
              <a:buChar char="4"/>
            </a:pPr>
            <a:r>
              <a:rPr lang="en-US" sz="1400" b="1" dirty="0">
                <a:solidFill>
                  <a:schemeClr val="tx1">
                    <a:lumMod val="75000"/>
                    <a:lumOff val="25000"/>
                  </a:schemeClr>
                </a:solidFill>
                <a:latin typeface="Century Gothic" panose="020F0302020204030204"/>
              </a:rPr>
              <a:t>Topics Not Listed Here: </a:t>
            </a:r>
            <a:r>
              <a:rPr lang="en-US" sz="1400" dirty="0">
                <a:solidFill>
                  <a:schemeClr val="tx1">
                    <a:lumMod val="75000"/>
                    <a:lumOff val="25000"/>
                  </a:schemeClr>
                </a:solidFill>
                <a:latin typeface="Century Gothic" panose="020F0302020204030204"/>
              </a:rPr>
              <a:t>ANYONE! We love answering questions and will direct you to the right person if we can’t answer </a:t>
            </a:r>
            <a:r>
              <a:rPr lang="en-US" sz="1400" dirty="0">
                <a:solidFill>
                  <a:schemeClr val="tx1">
                    <a:lumMod val="75000"/>
                    <a:lumOff val="25000"/>
                  </a:schemeClr>
                </a:solidFill>
                <a:latin typeface="Century Gothic" panose="020F0302020204030204"/>
                <a:sym typeface="Wingdings" panose="05000000000000000000" pitchFamily="2" charset="2"/>
              </a:rPr>
              <a:t></a:t>
            </a:r>
            <a:endParaRPr lang="en-US" sz="1400" dirty="0">
              <a:solidFill>
                <a:schemeClr val="tx1">
                  <a:lumMod val="75000"/>
                  <a:lumOff val="25000"/>
                </a:schemeClr>
              </a:solidFill>
              <a:latin typeface="Century Gothic" panose="020F0302020204030204"/>
            </a:endParaRPr>
          </a:p>
        </p:txBody>
      </p:sp>
    </p:spTree>
    <p:extLst>
      <p:ext uri="{BB962C8B-B14F-4D97-AF65-F5344CB8AC3E}">
        <p14:creationId xmlns:p14="http://schemas.microsoft.com/office/powerpoint/2010/main" val="115566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NASA Data Centers</a:t>
            </a:r>
            <a:endParaRPr lang="en-US" dirty="0"/>
          </a:p>
        </p:txBody>
      </p:sp>
      <p:sp>
        <p:nvSpPr>
          <p:cNvPr id="18" name="Content Placeholder 1"/>
          <p:cNvSpPr>
            <a:spLocks noGrp="1"/>
          </p:cNvSpPr>
          <p:nvPr>
            <p:ph idx="1"/>
          </p:nvPr>
        </p:nvSpPr>
        <p:spPr>
          <a:xfrm>
            <a:off x="127000" y="1153051"/>
            <a:ext cx="11725366" cy="3156481"/>
          </a:xfrm>
        </p:spPr>
        <p:txBody>
          <a:bodyPr>
            <a:normAutofit fontScale="92500" lnSpcReduction="10000"/>
          </a:bodyPr>
          <a:lstStyle/>
          <a:p>
            <a:pPr marL="0" indent="0">
              <a:buNone/>
            </a:pPr>
            <a:r>
              <a:rPr lang="en-US" sz="2000" dirty="0" smtClean="0">
                <a:solidFill>
                  <a:schemeClr val="tx1">
                    <a:lumMod val="75000"/>
                    <a:lumOff val="25000"/>
                  </a:schemeClr>
                </a:solidFill>
                <a:hlinkClick r:id="rId2"/>
              </a:rPr>
              <a:t>Earth </a:t>
            </a:r>
            <a:r>
              <a:rPr lang="en-US" sz="2000" dirty="0">
                <a:solidFill>
                  <a:schemeClr val="tx1">
                    <a:lumMod val="75000"/>
                    <a:lumOff val="25000"/>
                  </a:schemeClr>
                </a:solidFill>
                <a:hlinkClick r:id="rId2"/>
              </a:rPr>
              <a:t>Observing System Data and Information System (EOSDIS)</a:t>
            </a:r>
            <a:r>
              <a:rPr lang="en-US" sz="2000" dirty="0">
                <a:solidFill>
                  <a:schemeClr val="tx1">
                    <a:lumMod val="75000"/>
                    <a:lumOff val="25000"/>
                  </a:schemeClr>
                </a:solidFill>
              </a:rPr>
              <a:t> is designed as a distributed system, with major facilities at Distributed Active Archive Centers (DAACs) located throughout the United States. These institutions are custodians of EOS mission data and ensure that data will be easily accessible to users. The EOSDIS DAACs process, archive, document, and distribute data from NASA's past and current Earth-observing satellites and field measurement programs. Acting in concert, the DAACs provide reliable, robust services to users whose needs may cross the traditional boundaries of a science discipline, while continuing to support the particular needs of users within the discipline communities. User services include:</a:t>
            </a:r>
          </a:p>
          <a:p>
            <a:pPr lvl="1"/>
            <a:r>
              <a:rPr lang="en-US" sz="1600" dirty="0">
                <a:solidFill>
                  <a:schemeClr val="tx1">
                    <a:lumMod val="75000"/>
                    <a:lumOff val="25000"/>
                  </a:schemeClr>
                </a:solidFill>
              </a:rPr>
              <a:t>Assistance in selecting and obtaining data</a:t>
            </a:r>
          </a:p>
          <a:p>
            <a:pPr lvl="1"/>
            <a:r>
              <a:rPr lang="en-US" sz="1600" dirty="0">
                <a:solidFill>
                  <a:schemeClr val="tx1">
                    <a:lumMod val="75000"/>
                    <a:lumOff val="25000"/>
                  </a:schemeClr>
                </a:solidFill>
              </a:rPr>
              <a:t>Access to data-handling and visualization tools</a:t>
            </a:r>
          </a:p>
          <a:p>
            <a:pPr lvl="1"/>
            <a:r>
              <a:rPr lang="en-US" sz="1600" dirty="0">
                <a:solidFill>
                  <a:schemeClr val="tx1">
                    <a:lumMod val="75000"/>
                    <a:lumOff val="25000"/>
                  </a:schemeClr>
                </a:solidFill>
              </a:rPr>
              <a:t>Notification of data-related news</a:t>
            </a:r>
          </a:p>
          <a:p>
            <a:pPr lvl="1"/>
            <a:r>
              <a:rPr lang="en-US" sz="1600" dirty="0">
                <a:solidFill>
                  <a:schemeClr val="tx1">
                    <a:lumMod val="75000"/>
                    <a:lumOff val="25000"/>
                  </a:schemeClr>
                </a:solidFill>
              </a:rPr>
              <a:t>Technical support and referrals</a:t>
            </a:r>
          </a:p>
          <a:p>
            <a:pPr>
              <a:buClr>
                <a:srgbClr val="13416C"/>
              </a:buClr>
              <a:buFont typeface="Webdings" panose="05030102010509060703" pitchFamily="18" charset="2"/>
              <a:buChar char="4"/>
            </a:pPr>
            <a:endParaRPr lang="en-US" sz="2200" dirty="0">
              <a:solidFill>
                <a:schemeClr val="tx1">
                  <a:lumMod val="75000"/>
                  <a:lumOff val="25000"/>
                </a:schemeClr>
              </a:solidFill>
            </a:endParaRPr>
          </a:p>
        </p:txBody>
      </p:sp>
      <p:pic>
        <p:nvPicPr>
          <p:cNvPr id="1026" name="Picture 2" descr="Data Center M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80850" y="3044214"/>
            <a:ext cx="4676503" cy="349766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55736" y="4430066"/>
            <a:ext cx="6096000" cy="1477328"/>
          </a:xfrm>
          <a:prstGeom prst="rect">
            <a:avLst/>
          </a:prstGeom>
        </p:spPr>
        <p:txBody>
          <a:bodyPr>
            <a:spAutoFit/>
          </a:bodyPr>
          <a:lstStyle/>
          <a:p>
            <a:pPr>
              <a:buClr>
                <a:srgbClr val="13416C"/>
              </a:buClr>
            </a:pPr>
            <a:r>
              <a:rPr lang="en-US" b="1" dirty="0">
                <a:solidFill>
                  <a:schemeClr val="tx1">
                    <a:lumMod val="75000"/>
                    <a:lumOff val="25000"/>
                  </a:schemeClr>
                </a:solidFill>
                <a:latin typeface="Century Gothic" panose="020B0502020202020204" pitchFamily="34" charset="0"/>
              </a:rPr>
              <a:t>EOSDIS Distributed Active Archive Centers (DAACs)</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4"/>
              </a:rPr>
              <a:t>https</a:t>
            </a:r>
            <a:r>
              <a:rPr lang="en-US" dirty="0">
                <a:solidFill>
                  <a:schemeClr val="tx1">
                    <a:lumMod val="75000"/>
                    <a:lumOff val="25000"/>
                  </a:schemeClr>
                </a:solidFill>
                <a:latin typeface="Century Gothic" panose="020B0502020202020204" pitchFamily="34" charset="0"/>
                <a:hlinkClick r:id="rId4"/>
              </a:rPr>
              <a:t>://earthdata.nasa.gov/about/daacs</a:t>
            </a:r>
            <a:r>
              <a:rPr lang="en-US" dirty="0">
                <a:solidFill>
                  <a:schemeClr val="tx1">
                    <a:lumMod val="75000"/>
                    <a:lumOff val="25000"/>
                  </a:schemeClr>
                </a:solidFill>
                <a:latin typeface="Century Gothic" panose="020B0502020202020204" pitchFamily="34" charset="0"/>
              </a:rPr>
              <a:t> </a:t>
            </a:r>
            <a:endParaRPr lang="en-US" dirty="0" smtClean="0">
              <a:solidFill>
                <a:schemeClr val="tx1">
                  <a:lumMod val="75000"/>
                  <a:lumOff val="25000"/>
                </a:schemeClr>
              </a:solidFill>
              <a:latin typeface="Century Gothic" panose="020B0502020202020204" pitchFamily="34" charset="0"/>
            </a:endParaRPr>
          </a:p>
          <a:p>
            <a:pPr>
              <a:buClr>
                <a:srgbClr val="13416C"/>
              </a:buClr>
              <a:buFont typeface="Webdings" panose="05030102010509060703" pitchFamily="18" charset="2"/>
              <a:buChar char="4"/>
            </a:pPr>
            <a:endParaRPr lang="en-US" dirty="0">
              <a:solidFill>
                <a:schemeClr val="tx1">
                  <a:lumMod val="75000"/>
                  <a:lumOff val="25000"/>
                </a:schemeClr>
              </a:solidFill>
              <a:latin typeface="Century Gothic" panose="020B0502020202020204" pitchFamily="34" charset="0"/>
            </a:endParaRPr>
          </a:p>
          <a:p>
            <a:pPr>
              <a:buClr>
                <a:srgbClr val="13416C"/>
              </a:buClr>
            </a:pPr>
            <a:r>
              <a:rPr lang="en-US" b="1" dirty="0" smtClean="0">
                <a:solidFill>
                  <a:schemeClr val="tx1">
                    <a:lumMod val="75000"/>
                    <a:lumOff val="25000"/>
                  </a:schemeClr>
                </a:solidFill>
                <a:latin typeface="Century Gothic" panose="020B0502020202020204" pitchFamily="34" charset="0"/>
              </a:rPr>
              <a:t>Earth Data Search</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5"/>
              </a:rPr>
              <a:t>https</a:t>
            </a:r>
            <a:r>
              <a:rPr lang="en-US" dirty="0">
                <a:solidFill>
                  <a:schemeClr val="tx1">
                    <a:lumMod val="75000"/>
                    <a:lumOff val="25000"/>
                  </a:schemeClr>
                </a:solidFill>
                <a:latin typeface="Century Gothic" panose="020B0502020202020204" pitchFamily="34" charset="0"/>
                <a:hlinkClick r:id="rId5"/>
              </a:rPr>
              <a:t>://search.earthdata.nasa.gov/search</a:t>
            </a:r>
            <a:r>
              <a:rPr lang="en-US" dirty="0">
                <a:solidFill>
                  <a:schemeClr val="tx1">
                    <a:lumMod val="75000"/>
                    <a:lumOff val="25000"/>
                  </a:schemeClr>
                </a:solidFill>
                <a:latin typeface="Century Gothic" panose="020B0502020202020204" pitchFamily="34" charset="0"/>
              </a:rPr>
              <a:t> </a:t>
            </a:r>
          </a:p>
        </p:txBody>
      </p:sp>
    </p:spTree>
    <p:extLst>
      <p:ext uri="{BB962C8B-B14F-4D97-AF65-F5344CB8AC3E}">
        <p14:creationId xmlns:p14="http://schemas.microsoft.com/office/powerpoint/2010/main" val="76189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ARSET Trainings</a:t>
            </a:r>
            <a:endParaRPr lang="en-US" dirty="0"/>
          </a:p>
        </p:txBody>
      </p:sp>
      <p:sp>
        <p:nvSpPr>
          <p:cNvPr id="18" name="Content Placeholder 1"/>
          <p:cNvSpPr>
            <a:spLocks noGrp="1"/>
          </p:cNvSpPr>
          <p:nvPr>
            <p:ph idx="1"/>
          </p:nvPr>
        </p:nvSpPr>
        <p:spPr>
          <a:xfrm>
            <a:off x="193766" y="1153052"/>
            <a:ext cx="11658600" cy="5003908"/>
          </a:xfrm>
        </p:spPr>
        <p:txBody>
          <a:bodyPr>
            <a:normAutofit/>
          </a:bodyPr>
          <a:lstStyle/>
          <a:p>
            <a:pPr marL="0" indent="0" fontAlgn="ctr">
              <a:buNone/>
            </a:pPr>
            <a:r>
              <a:rPr lang="en-US" sz="2000" b="1" dirty="0" smtClean="0">
                <a:solidFill>
                  <a:schemeClr val="tx1">
                    <a:lumMod val="75000"/>
                    <a:lumOff val="25000"/>
                  </a:schemeClr>
                </a:solidFill>
              </a:rPr>
              <a:t>Through </a:t>
            </a:r>
            <a:r>
              <a:rPr lang="en-US" sz="2000" b="1" dirty="0">
                <a:solidFill>
                  <a:schemeClr val="tx1">
                    <a:lumMod val="75000"/>
                    <a:lumOff val="25000"/>
                  </a:schemeClr>
                </a:solidFill>
              </a:rPr>
              <a:t>ARSET trainings, you can learn how to: </a:t>
            </a:r>
          </a:p>
          <a:p>
            <a:pPr>
              <a:buClr>
                <a:srgbClr val="13416C"/>
              </a:buClr>
              <a:buFont typeface="Webdings" panose="05030102010509060703" pitchFamily="18" charset="2"/>
              <a:buChar char="4"/>
            </a:pPr>
            <a:r>
              <a:rPr lang="en-US" sz="2000" dirty="0" smtClean="0">
                <a:solidFill>
                  <a:schemeClr val="tx1">
                    <a:lumMod val="75000"/>
                    <a:lumOff val="25000"/>
                  </a:schemeClr>
                </a:solidFill>
              </a:rPr>
              <a:t>Use </a:t>
            </a:r>
            <a:r>
              <a:rPr lang="en-US" sz="2000" dirty="0">
                <a:solidFill>
                  <a:schemeClr val="tx1">
                    <a:lumMod val="75000"/>
                    <a:lumOff val="25000"/>
                  </a:schemeClr>
                </a:solidFill>
              </a:rPr>
              <a:t>NASA data for environmental management</a:t>
            </a:r>
          </a:p>
          <a:p>
            <a:pPr>
              <a:buClr>
                <a:srgbClr val="13416C"/>
              </a:buClr>
              <a:buFont typeface="Webdings" panose="05030102010509060703" pitchFamily="18" charset="2"/>
              <a:buChar char="4"/>
            </a:pPr>
            <a:r>
              <a:rPr lang="en-US" sz="2000" dirty="0" smtClean="0">
                <a:solidFill>
                  <a:schemeClr val="tx1">
                    <a:lumMod val="75000"/>
                    <a:lumOff val="25000"/>
                  </a:schemeClr>
                </a:solidFill>
              </a:rPr>
              <a:t>Search </a:t>
            </a:r>
            <a:r>
              <a:rPr lang="en-US" sz="2000" dirty="0">
                <a:solidFill>
                  <a:schemeClr val="tx1">
                    <a:lumMod val="75000"/>
                    <a:lumOff val="25000"/>
                  </a:schemeClr>
                </a:solidFill>
              </a:rPr>
              <a:t>and access NASA resources relevant to your needs</a:t>
            </a:r>
          </a:p>
          <a:p>
            <a:pPr>
              <a:buClr>
                <a:srgbClr val="13416C"/>
              </a:buClr>
              <a:buFont typeface="Webdings" panose="05030102010509060703" pitchFamily="18" charset="2"/>
              <a:buChar char="4"/>
            </a:pPr>
            <a:r>
              <a:rPr lang="en-US" sz="2000" dirty="0" smtClean="0">
                <a:solidFill>
                  <a:schemeClr val="tx1">
                    <a:lumMod val="75000"/>
                    <a:lumOff val="25000"/>
                  </a:schemeClr>
                </a:solidFill>
              </a:rPr>
              <a:t>Visualize</a:t>
            </a:r>
            <a:r>
              <a:rPr lang="en-US" sz="2000" dirty="0">
                <a:solidFill>
                  <a:schemeClr val="tx1">
                    <a:lumMod val="75000"/>
                    <a:lumOff val="25000"/>
                  </a:schemeClr>
                </a:solidFill>
              </a:rPr>
              <a:t>, interpret, and apply remote sensing data and imagery</a:t>
            </a:r>
          </a:p>
          <a:p>
            <a:pPr marL="0" indent="0">
              <a:buNone/>
            </a:pPr>
            <a:endParaRPr lang="en-US" sz="2000" dirty="0">
              <a:solidFill>
                <a:schemeClr val="tx1">
                  <a:lumMod val="75000"/>
                  <a:lumOff val="25000"/>
                </a:schemeClr>
              </a:solidFill>
            </a:endParaRPr>
          </a:p>
          <a:p>
            <a:pPr marL="0" indent="0">
              <a:buNone/>
            </a:pPr>
            <a:r>
              <a:rPr lang="en-US" sz="2000" b="1" dirty="0" smtClean="0">
                <a:solidFill>
                  <a:schemeClr val="tx1">
                    <a:lumMod val="75000"/>
                    <a:lumOff val="25000"/>
                  </a:schemeClr>
                </a:solidFill>
              </a:rPr>
              <a:t>Remote </a:t>
            </a:r>
            <a:r>
              <a:rPr lang="en-US" sz="2000" b="1" dirty="0">
                <a:solidFill>
                  <a:schemeClr val="tx1">
                    <a:lumMod val="75000"/>
                    <a:lumOff val="25000"/>
                  </a:schemeClr>
                </a:solidFill>
              </a:rPr>
              <a:t>Sensing </a:t>
            </a:r>
            <a:r>
              <a:rPr lang="en-US" sz="2000" b="1" dirty="0" smtClean="0">
                <a:solidFill>
                  <a:schemeClr val="tx1">
                    <a:lumMod val="75000"/>
                    <a:lumOff val="25000"/>
                  </a:schemeClr>
                </a:solidFill>
              </a:rPr>
              <a:t>Fundamentals</a:t>
            </a:r>
            <a:r>
              <a:rPr lang="en-US" sz="2000" dirty="0" smtClean="0">
                <a:solidFill>
                  <a:schemeClr val="tx1">
                    <a:lumMod val="75000"/>
                    <a:lumOff val="25000"/>
                  </a:schemeClr>
                </a:solidFill>
              </a:rPr>
              <a:t>: </a:t>
            </a:r>
            <a:r>
              <a:rPr lang="en-US" sz="2000" dirty="0">
                <a:solidFill>
                  <a:schemeClr val="tx1">
                    <a:lumMod val="75000"/>
                    <a:lumOff val="25000"/>
                  </a:schemeClr>
                </a:solidFill>
              </a:rPr>
              <a:t>These webinars are available for viewing at any time. They provide basic information about the fundamentals of remote sensing, and are often a prerequisite for other ARSET trainings</a:t>
            </a:r>
            <a:r>
              <a:rPr lang="en-US" sz="2000" dirty="0" smtClean="0">
                <a:solidFill>
                  <a:schemeClr val="tx1">
                    <a:lumMod val="75000"/>
                    <a:lumOff val="25000"/>
                  </a:schemeClr>
                </a:solidFill>
              </a:rPr>
              <a:t>. </a:t>
            </a:r>
            <a:r>
              <a:rPr lang="en-US" sz="2000" dirty="0">
                <a:solidFill>
                  <a:schemeClr val="tx1">
                    <a:lumMod val="75000"/>
                    <a:lumOff val="25000"/>
                  </a:schemeClr>
                </a:solidFill>
                <a:hlinkClick r:id="rId2"/>
              </a:rPr>
              <a:t>https://</a:t>
            </a:r>
            <a:r>
              <a:rPr lang="en-US" sz="2000" dirty="0" smtClean="0">
                <a:solidFill>
                  <a:schemeClr val="tx1">
                    <a:lumMod val="75000"/>
                    <a:lumOff val="25000"/>
                  </a:schemeClr>
                </a:solidFill>
                <a:hlinkClick r:id="rId2"/>
              </a:rPr>
              <a:t>arset.gsfc.nasa.gov/webinars/fundamentals-remote-sensing</a:t>
            </a:r>
            <a:endParaRPr lang="en-US" sz="2000" dirty="0" smtClean="0">
              <a:solidFill>
                <a:schemeClr val="tx1">
                  <a:lumMod val="75000"/>
                  <a:lumOff val="25000"/>
                </a:schemeClr>
              </a:solidFill>
            </a:endParaRPr>
          </a:p>
          <a:p>
            <a:pPr>
              <a:buClr>
                <a:srgbClr val="13416C"/>
              </a:buClr>
              <a:buFont typeface="Webdings" panose="05030102010509060703" pitchFamily="18" charset="2"/>
              <a:buChar char="4"/>
            </a:pPr>
            <a:r>
              <a:rPr lang="en-US" sz="1700" dirty="0">
                <a:solidFill>
                  <a:schemeClr val="tx1">
                    <a:lumMod val="75000"/>
                    <a:lumOff val="25000"/>
                  </a:schemeClr>
                </a:solidFill>
              </a:rPr>
              <a:t>Session 1: </a:t>
            </a:r>
            <a:r>
              <a:rPr lang="en-US" sz="1700" dirty="0" smtClean="0">
                <a:solidFill>
                  <a:schemeClr val="tx1">
                    <a:lumMod val="75000"/>
                    <a:lumOff val="25000"/>
                  </a:schemeClr>
                </a:solidFill>
              </a:rPr>
              <a:t>Fundamentals </a:t>
            </a:r>
            <a:r>
              <a:rPr lang="en-US" sz="1700" dirty="0">
                <a:solidFill>
                  <a:schemeClr val="tx1">
                    <a:lumMod val="75000"/>
                    <a:lumOff val="25000"/>
                  </a:schemeClr>
                </a:solidFill>
              </a:rPr>
              <a:t>of Remote </a:t>
            </a:r>
            <a:r>
              <a:rPr lang="en-US" sz="1700" dirty="0" smtClean="0">
                <a:solidFill>
                  <a:schemeClr val="tx1">
                    <a:lumMod val="75000"/>
                    <a:lumOff val="25000"/>
                  </a:schemeClr>
                </a:solidFill>
              </a:rPr>
              <a:t>Sensing</a:t>
            </a:r>
          </a:p>
          <a:p>
            <a:pPr>
              <a:buClr>
                <a:srgbClr val="13416C"/>
              </a:buClr>
              <a:buFont typeface="Webdings" panose="05030102010509060703" pitchFamily="18" charset="2"/>
              <a:buChar char="4"/>
            </a:pPr>
            <a:r>
              <a:rPr lang="en-US" sz="1700" dirty="0">
                <a:solidFill>
                  <a:schemeClr val="tx1">
                    <a:lumMod val="75000"/>
                    <a:lumOff val="25000"/>
                  </a:schemeClr>
                </a:solidFill>
              </a:rPr>
              <a:t>Session 2A: Satellites, Sensors, Data and Tools for Land Management and Wildfire </a:t>
            </a:r>
            <a:r>
              <a:rPr lang="en-US" sz="1700" dirty="0" smtClean="0">
                <a:solidFill>
                  <a:schemeClr val="tx1">
                    <a:lumMod val="75000"/>
                    <a:lumOff val="25000"/>
                  </a:schemeClr>
                </a:solidFill>
              </a:rPr>
              <a:t>Applications</a:t>
            </a:r>
          </a:p>
          <a:p>
            <a:pPr>
              <a:buClr>
                <a:srgbClr val="13416C"/>
              </a:buClr>
              <a:buFont typeface="Webdings" panose="05030102010509060703" pitchFamily="18" charset="2"/>
              <a:buChar char="4"/>
            </a:pPr>
            <a:r>
              <a:rPr lang="en-US" sz="1700" dirty="0">
                <a:solidFill>
                  <a:schemeClr val="tx1">
                    <a:lumMod val="75000"/>
                    <a:lumOff val="25000"/>
                  </a:schemeClr>
                </a:solidFill>
              </a:rPr>
              <a:t>Session 2B: Satellites, Sensors, and Earth Systems Models for Water Resources </a:t>
            </a:r>
            <a:r>
              <a:rPr lang="en-US" sz="1700" dirty="0" smtClean="0">
                <a:solidFill>
                  <a:schemeClr val="tx1">
                    <a:lumMod val="75000"/>
                    <a:lumOff val="25000"/>
                  </a:schemeClr>
                </a:solidFill>
              </a:rPr>
              <a:t>Management</a:t>
            </a:r>
          </a:p>
          <a:p>
            <a:pPr>
              <a:buClr>
                <a:srgbClr val="13416C"/>
              </a:buClr>
              <a:buFont typeface="Webdings" panose="05030102010509060703" pitchFamily="18" charset="2"/>
              <a:buChar char="4"/>
            </a:pPr>
            <a:r>
              <a:rPr lang="en-US" sz="1700" dirty="0">
                <a:solidFill>
                  <a:schemeClr val="tx1">
                    <a:lumMod val="75000"/>
                    <a:lumOff val="25000"/>
                  </a:schemeClr>
                </a:solidFill>
              </a:rPr>
              <a:t>Session 2C: Fundamentals of Aquatic Remote Sensing</a:t>
            </a:r>
          </a:p>
        </p:txBody>
      </p:sp>
      <p:sp>
        <p:nvSpPr>
          <p:cNvPr id="3" name="Rectangle 2"/>
          <p:cNvSpPr/>
          <p:nvPr/>
        </p:nvSpPr>
        <p:spPr>
          <a:xfrm>
            <a:off x="7503886" y="365125"/>
            <a:ext cx="4688114" cy="461665"/>
          </a:xfrm>
          <a:prstGeom prst="rect">
            <a:avLst/>
          </a:prstGeom>
        </p:spPr>
        <p:txBody>
          <a:bodyPr wrap="square">
            <a:spAutoFit/>
          </a:bodyPr>
          <a:lstStyle/>
          <a:p>
            <a:pPr>
              <a:buClr>
                <a:srgbClr val="13416C"/>
              </a:buClr>
            </a:pPr>
            <a:r>
              <a:rPr lang="en-US" sz="2400" dirty="0" smtClean="0">
                <a:solidFill>
                  <a:schemeClr val="bg2">
                    <a:lumMod val="25000"/>
                  </a:schemeClr>
                </a:solidFill>
                <a:latin typeface="Century Gothic" panose="020B0502020202020204" pitchFamily="34" charset="0"/>
                <a:hlinkClick r:id="rId3"/>
              </a:rPr>
              <a:t>https</a:t>
            </a:r>
            <a:r>
              <a:rPr lang="en-US" sz="2400" dirty="0">
                <a:solidFill>
                  <a:schemeClr val="bg2">
                    <a:lumMod val="25000"/>
                  </a:schemeClr>
                </a:solidFill>
                <a:latin typeface="Century Gothic" panose="020B0502020202020204" pitchFamily="34" charset="0"/>
                <a:hlinkClick r:id="rId3"/>
              </a:rPr>
              <a:t>://arset.gsfc.nasa.gov</a:t>
            </a:r>
            <a:r>
              <a:rPr lang="en-US" sz="2400" dirty="0" smtClean="0">
                <a:solidFill>
                  <a:schemeClr val="bg2">
                    <a:lumMod val="25000"/>
                  </a:schemeClr>
                </a:solidFill>
                <a:latin typeface="Century Gothic" panose="020B0502020202020204" pitchFamily="34" charset="0"/>
                <a:hlinkClick r:id="rId3"/>
              </a:rPr>
              <a:t>/</a:t>
            </a:r>
            <a:r>
              <a:rPr lang="en-US" sz="2400" dirty="0" smtClean="0">
                <a:solidFill>
                  <a:schemeClr val="bg2">
                    <a:lumMod val="25000"/>
                  </a:schemeClr>
                </a:solidFill>
                <a:latin typeface="Century Gothic" panose="020B0502020202020204" pitchFamily="34" charset="0"/>
              </a:rPr>
              <a:t> </a:t>
            </a:r>
            <a:endParaRPr lang="en-US" sz="2400" dirty="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val="111856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332411" y="1321349"/>
            <a:ext cx="10100055" cy="1325563"/>
          </a:xfrm>
        </p:spPr>
        <p:txBody>
          <a:bodyPr/>
          <a:lstStyle/>
          <a:p>
            <a:r>
              <a:rPr lang="en-US" dirty="0" smtClean="0"/>
              <a:t>Thank You!</a:t>
            </a:r>
            <a:endParaRPr lang="en-US" dirty="0"/>
          </a:p>
        </p:txBody>
      </p:sp>
      <p:sp>
        <p:nvSpPr>
          <p:cNvPr id="10" name="Text Placeholder 5"/>
          <p:cNvSpPr txBox="1">
            <a:spLocks/>
          </p:cNvSpPr>
          <p:nvPr/>
        </p:nvSpPr>
        <p:spPr>
          <a:xfrm>
            <a:off x="0" y="3490489"/>
            <a:ext cx="6794338"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smtClean="0">
                <a:solidFill>
                  <a:schemeClr val="tx1">
                    <a:lumMod val="75000"/>
                    <a:lumOff val="25000"/>
                  </a:schemeClr>
                </a:solidFill>
              </a:rPr>
              <a:t>Ask lots of Questions!</a:t>
            </a:r>
            <a:endParaRPr lang="en-US" sz="2200" dirty="0">
              <a:solidFill>
                <a:schemeClr val="tx1">
                  <a:lumMod val="75000"/>
                  <a:lumOff val="25000"/>
                </a:schemeClr>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208624" y="0"/>
            <a:ext cx="5983376" cy="6309360"/>
          </a:xfrm>
          <a:prstGeom prst="rect">
            <a:avLst/>
          </a:prstGeom>
        </p:spPr>
      </p:pic>
    </p:spTree>
    <p:extLst>
      <p:ext uri="{BB962C8B-B14F-4D97-AF65-F5344CB8AC3E}">
        <p14:creationId xmlns:p14="http://schemas.microsoft.com/office/powerpoint/2010/main" val="207327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580</TotalTime>
  <Words>850</Words>
  <Application>Microsoft Office PowerPoint</Application>
  <PresentationFormat>Widescreen</PresentationFormat>
  <Paragraphs>202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Webdings</vt:lpstr>
      <vt:lpstr>Wingdings</vt:lpstr>
      <vt:lpstr>Office Theme</vt:lpstr>
      <vt:lpstr>NASA DEVELOP National Program</vt:lpstr>
      <vt:lpstr>DEVELOPedia</vt:lpstr>
      <vt:lpstr>The DEVELOP Earth Science Collaborative</vt:lpstr>
      <vt:lpstr>FY18 Fellows Class</vt:lpstr>
      <vt:lpstr>National POCs</vt:lpstr>
      <vt:lpstr>Questions? </vt:lpstr>
      <vt:lpstr>NASA Data Centers</vt:lpstr>
      <vt:lpstr>ARSET Trainings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65</cp:revision>
  <dcterms:created xsi:type="dcterms:W3CDTF">2017-05-02T13:03:18Z</dcterms:created>
  <dcterms:modified xsi:type="dcterms:W3CDTF">2018-01-19T18:52:11Z</dcterms:modified>
</cp:coreProperties>
</file>