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2" clrIdx="0">
    <p:extLst>
      <p:ext uri="{19B8F6BF-5375-455C-9EA6-DF929625EA0E}">
        <p15:presenceInfo xmlns:p15="http://schemas.microsoft.com/office/powerpoint/2012/main" userId="S-1-5-21-330711430-3775241029-4075259233-682401" providerId="AD"/>
      </p:ext>
    </p:extLst>
  </p:cmAuthor>
  <p:cmAuthor id="2" name="Rousseau, Nick J (329D-Affiliate)" initials="RNJ(" lastIdx="3" clrIdx="1">
    <p:extLst>
      <p:ext uri="{19B8F6BF-5375-455C-9EA6-DF929625EA0E}">
        <p15:presenceInfo xmlns:p15="http://schemas.microsoft.com/office/powerpoint/2012/main" userId="S-1-5-21-1608413684-1126320247-1535859923-1289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E9FA"/>
    <a:srgbClr val="FF6600"/>
    <a:srgbClr val="5B9BD5"/>
    <a:srgbClr val="FFC000"/>
    <a:srgbClr val="B3B3B4"/>
    <a:srgbClr val="404040"/>
    <a:srgbClr val="818181"/>
    <a:srgbClr val="B3B3B3"/>
    <a:srgbClr val="77449E"/>
    <a:srgbClr val="647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1" autoAdjust="0"/>
    <p:restoredTop sz="94660"/>
  </p:normalViewPr>
  <p:slideViewPr>
    <p:cSldViewPr snapToGrid="0">
      <p:cViewPr>
        <p:scale>
          <a:sx n="51" d="100"/>
          <a:sy n="51" d="100"/>
        </p:scale>
        <p:origin x="1038" y="-3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nickmey\Downloads\Ca_level2\yearly_anomalies\AllBasin_AnomSta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nickmey\Downloads\Ca_level2\yearly_anomalies\AllBasin_Anom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spc="0" baseline="0">
                <a:solidFill>
                  <a:schemeClr val="tx1"/>
                </a:solidFill>
                <a:latin typeface="Garamond" panose="02020404030301010803" pitchFamily="18" charset="0"/>
                <a:ea typeface="+mn-ea"/>
                <a:cs typeface="+mn-cs"/>
              </a:defRPr>
            </a:pPr>
            <a:r>
              <a:rPr lang="en-US" sz="2600" b="1" dirty="0" smtClean="0">
                <a:latin typeface="Garamond" panose="02020404030301010803" pitchFamily="18" charset="0"/>
              </a:rPr>
              <a:t>Statewide</a:t>
            </a:r>
            <a:r>
              <a:rPr lang="en-US" sz="2600" b="1" baseline="0" dirty="0" smtClean="0">
                <a:latin typeface="Garamond" panose="02020404030301010803" pitchFamily="18" charset="0"/>
              </a:rPr>
              <a:t> </a:t>
            </a:r>
            <a:r>
              <a:rPr lang="en-US" sz="2600" b="1" dirty="0" smtClean="0">
                <a:latin typeface="Garamond" panose="02020404030301010803" pitchFamily="18" charset="0"/>
              </a:rPr>
              <a:t>PM</a:t>
            </a:r>
            <a:r>
              <a:rPr lang="en-US" sz="2600" b="1" baseline="-25000" dirty="0" smtClean="0">
                <a:latin typeface="Garamond" panose="02020404030301010803" pitchFamily="18" charset="0"/>
              </a:rPr>
              <a:t>2.5</a:t>
            </a:r>
            <a:r>
              <a:rPr lang="en-US" sz="2600" b="1" dirty="0" smtClean="0">
                <a:latin typeface="Garamond" panose="02020404030301010803" pitchFamily="18" charset="0"/>
              </a:rPr>
              <a:t> </a:t>
            </a:r>
            <a:r>
              <a:rPr lang="en-US" sz="2600" b="1" dirty="0">
                <a:latin typeface="Garamond" panose="02020404030301010803" pitchFamily="18" charset="0"/>
              </a:rPr>
              <a:t>Trends</a:t>
            </a:r>
          </a:p>
        </c:rich>
      </c:tx>
      <c:layout>
        <c:manualLayout>
          <c:xMode val="edge"/>
          <c:yMode val="edge"/>
          <c:x val="0.38133628481566051"/>
          <c:y val="3.5525675992103239E-2"/>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0.1057032687428366"/>
          <c:y val="0.17000036378784097"/>
          <c:w val="0.80215004640002008"/>
          <c:h val="0.57018927727653046"/>
        </c:manualLayout>
      </c:layout>
      <c:lineChart>
        <c:grouping val="standard"/>
        <c:varyColors val="0"/>
        <c:ser>
          <c:idx val="4"/>
          <c:order val="0"/>
          <c:tx>
            <c:strRef>
              <c:f>Conglom!$F$1</c:f>
              <c:strCache>
                <c:ptCount val="1"/>
              </c:strCache>
            </c:strRef>
          </c:tx>
          <c:spPr>
            <a:ln w="19050" cap="rnd">
              <a:solidFill>
                <a:sysClr val="windowText" lastClr="000000"/>
              </a:solidFill>
              <a:round/>
            </a:ln>
            <a:effectLst/>
          </c:spPr>
          <c:marker>
            <c:symbol val="none"/>
          </c:marker>
          <c:cat>
            <c:numRef>
              <c:f>Conglom!$A$2:$A$20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Conglom!$F$2:$F$20</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smooth val="0"/>
        </c:ser>
        <c:ser>
          <c:idx val="0"/>
          <c:order val="1"/>
          <c:tx>
            <c:strRef>
              <c:f>Conglom!$B$1</c:f>
              <c:strCache>
                <c:ptCount val="1"/>
                <c:pt idx="0">
                  <c:v>California PM2.5</c:v>
                </c:pt>
              </c:strCache>
            </c:strRef>
          </c:tx>
          <c:spPr>
            <a:ln w="31750" cap="rnd">
              <a:solidFill>
                <a:srgbClr val="FFC000"/>
              </a:solidFill>
              <a:round/>
            </a:ln>
            <a:effectLst/>
          </c:spPr>
          <c:marker>
            <c:symbol val="none"/>
          </c:marker>
          <c:cat>
            <c:numRef>
              <c:f>Conglom!$A$2:$A$20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Conglom!$B$2:$B$20</c:f>
              <c:numCache>
                <c:formatCode>General</c:formatCode>
                <c:ptCount val="19"/>
                <c:pt idx="0">
                  <c:v>-1.3562685035083999</c:v>
                </c:pt>
                <c:pt idx="1">
                  <c:v>1.2748827621665799</c:v>
                </c:pt>
                <c:pt idx="2">
                  <c:v>0.72269527442801296</c:v>
                </c:pt>
                <c:pt idx="3">
                  <c:v>0.48188772166726201</c:v>
                </c:pt>
                <c:pt idx="4">
                  <c:v>1.30517062721177</c:v>
                </c:pt>
                <c:pt idx="5">
                  <c:v>5.8136120742223699E-2</c:v>
                </c:pt>
                <c:pt idx="6">
                  <c:v>-0.358782279106448</c:v>
                </c:pt>
                <c:pt idx="7">
                  <c:v>-0.12130241604365199</c:v>
                </c:pt>
                <c:pt idx="8">
                  <c:v>0.123275322172088</c:v>
                </c:pt>
                <c:pt idx="9">
                  <c:v>0.24772147667417299</c:v>
                </c:pt>
                <c:pt idx="10">
                  <c:v>1.60707767564086</c:v>
                </c:pt>
                <c:pt idx="11">
                  <c:v>-1.0863554966380899</c:v>
                </c:pt>
                <c:pt idx="12">
                  <c:v>-1.71930342644194</c:v>
                </c:pt>
                <c:pt idx="13">
                  <c:v>-1.34914782507614</c:v>
                </c:pt>
                <c:pt idx="14">
                  <c:v>-0.87266119419757704</c:v>
                </c:pt>
                <c:pt idx="15">
                  <c:v>-0.78130222269659799</c:v>
                </c:pt>
                <c:pt idx="16">
                  <c:v>-1.1853145178314699</c:v>
                </c:pt>
                <c:pt idx="17">
                  <c:v>1.5072744186653699</c:v>
                </c:pt>
                <c:pt idx="18">
                  <c:v>1.5023164823429001</c:v>
                </c:pt>
              </c:numCache>
            </c:numRef>
          </c:val>
          <c:smooth val="0"/>
        </c:ser>
        <c:dLbls>
          <c:showLegendKey val="0"/>
          <c:showVal val="0"/>
          <c:showCatName val="0"/>
          <c:showSerName val="0"/>
          <c:showPercent val="0"/>
          <c:showBubbleSize val="0"/>
        </c:dLbls>
        <c:marker val="1"/>
        <c:smooth val="0"/>
        <c:axId val="352851968"/>
        <c:axId val="340786512"/>
      </c:lineChart>
      <c:lineChart>
        <c:grouping val="standard"/>
        <c:varyColors val="0"/>
        <c:ser>
          <c:idx val="1"/>
          <c:order val="2"/>
          <c:tx>
            <c:strRef>
              <c:f>Conglom!$G$1</c:f>
              <c:strCache>
                <c:ptCount val="1"/>
                <c:pt idx="0">
                  <c:v>Mean precip</c:v>
                </c:pt>
              </c:strCache>
            </c:strRef>
          </c:tx>
          <c:spPr>
            <a:ln w="28575" cap="rnd">
              <a:solidFill>
                <a:srgbClr val="44E9FA"/>
              </a:solidFill>
              <a:round/>
            </a:ln>
            <a:effectLst/>
          </c:spPr>
          <c:marker>
            <c:symbol val="none"/>
          </c:marker>
          <c:val>
            <c:numRef>
              <c:f>Conglom!$G$2:$G$20</c:f>
              <c:numCache>
                <c:formatCode>General</c:formatCode>
                <c:ptCount val="19"/>
                <c:pt idx="0">
                  <c:v>971.43786817653302</c:v>
                </c:pt>
                <c:pt idx="1">
                  <c:v>487.72220058950398</c:v>
                </c:pt>
                <c:pt idx="2">
                  <c:v>578.382126981385</c:v>
                </c:pt>
                <c:pt idx="3">
                  <c:v>613.61264128718801</c:v>
                </c:pt>
                <c:pt idx="4">
                  <c:v>506.059223624553</c:v>
                </c:pt>
                <c:pt idx="5">
                  <c:v>578.74635870913198</c:v>
                </c:pt>
                <c:pt idx="6">
                  <c:v>569.98542269506595</c:v>
                </c:pt>
                <c:pt idx="7">
                  <c:v>789.75667956849202</c:v>
                </c:pt>
                <c:pt idx="8">
                  <c:v>656.95752954644399</c:v>
                </c:pt>
                <c:pt idx="9">
                  <c:v>378.47854292817402</c:v>
                </c:pt>
                <c:pt idx="10">
                  <c:v>481.60520494777001</c:v>
                </c:pt>
                <c:pt idx="11">
                  <c:v>476.70450140949498</c:v>
                </c:pt>
                <c:pt idx="12">
                  <c:v>847.64690512640095</c:v>
                </c:pt>
                <c:pt idx="13">
                  <c:v>518.238418862299</c:v>
                </c:pt>
                <c:pt idx="14">
                  <c:v>660.45564902969602</c:v>
                </c:pt>
                <c:pt idx="15">
                  <c:v>206.49389236969</c:v>
                </c:pt>
                <c:pt idx="16">
                  <c:v>533.42407449245604</c:v>
                </c:pt>
                <c:pt idx="17">
                  <c:v>402.28438797060699</c:v>
                </c:pt>
                <c:pt idx="18">
                  <c:v>705.26401761707098</c:v>
                </c:pt>
              </c:numCache>
            </c:numRef>
          </c:val>
          <c:smooth val="0"/>
        </c:ser>
        <c:dLbls>
          <c:showLegendKey val="0"/>
          <c:showVal val="0"/>
          <c:showCatName val="0"/>
          <c:showSerName val="0"/>
          <c:showPercent val="0"/>
          <c:showBubbleSize val="0"/>
        </c:dLbls>
        <c:marker val="1"/>
        <c:smooth val="0"/>
        <c:axId val="340786120"/>
        <c:axId val="340786904"/>
      </c:lineChart>
      <c:catAx>
        <c:axId val="352851968"/>
        <c:scaling>
          <c:orientation val="minMax"/>
        </c:scaling>
        <c:delete val="0"/>
        <c:axPos val="b"/>
        <c:majorGridlines>
          <c:spPr>
            <a:ln w="9525" cap="flat" cmpd="sng" algn="ctr">
              <a:solidFill>
                <a:schemeClr val="bg1">
                  <a:lumMod val="65000"/>
                </a:schemeClr>
              </a:solidFill>
              <a:prstDash val="dash"/>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r>
                  <a:rPr lang="en-US" sz="1800" b="1">
                    <a:latin typeface="Garamond" panose="02020404030301010803" pitchFamily="18" charset="0"/>
                  </a:rPr>
                  <a:t>Year</a:t>
                </a:r>
              </a:p>
            </c:rich>
          </c:tx>
          <c:layout>
            <c:manualLayout>
              <c:xMode val="edge"/>
              <c:yMode val="edge"/>
              <c:x val="0.46562026014226915"/>
              <c:y val="0.9473196399755161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340786512"/>
        <c:crossesAt val="-4"/>
        <c:auto val="1"/>
        <c:lblAlgn val="ctr"/>
        <c:lblOffset val="100"/>
        <c:noMultiLvlLbl val="0"/>
      </c:catAx>
      <c:valAx>
        <c:axId val="3407865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r>
                  <a:rPr lang="en-US" sz="1800" b="1" dirty="0">
                    <a:latin typeface="Garamond" panose="02020404030301010803" pitchFamily="18" charset="0"/>
                  </a:rPr>
                  <a:t>PM</a:t>
                </a:r>
                <a:r>
                  <a:rPr lang="en-US" sz="1800" b="1" baseline="-25000" dirty="0">
                    <a:latin typeface="Garamond" panose="02020404030301010803" pitchFamily="18" charset="0"/>
                  </a:rPr>
                  <a:t>2.5</a:t>
                </a:r>
                <a:r>
                  <a:rPr lang="en-US" sz="1800" b="1" dirty="0">
                    <a:latin typeface="Garamond" panose="02020404030301010803" pitchFamily="18" charset="0"/>
                  </a:rPr>
                  <a:t> Anomalies </a:t>
                </a:r>
                <a:r>
                  <a:rPr lang="en-US" sz="1800" b="1" dirty="0" smtClean="0">
                    <a:latin typeface="Garamond" panose="02020404030301010803" pitchFamily="18" charset="0"/>
                  </a:rPr>
                  <a:t>of 1998</a:t>
                </a:r>
                <a:r>
                  <a:rPr lang="en-US" sz="1800" b="1" baseline="0" dirty="0" smtClean="0">
                    <a:latin typeface="Garamond" panose="02020404030301010803" pitchFamily="18" charset="0"/>
                  </a:rPr>
                  <a:t>–</a:t>
                </a:r>
                <a:r>
                  <a:rPr lang="en-US" sz="1800" b="1" dirty="0" smtClean="0">
                    <a:latin typeface="Garamond" panose="02020404030301010803" pitchFamily="18" charset="0"/>
                  </a:rPr>
                  <a:t>2016 </a:t>
                </a:r>
                <a:r>
                  <a:rPr lang="en-US" sz="1800" b="1" dirty="0">
                    <a:latin typeface="Garamond" panose="02020404030301010803" pitchFamily="18" charset="0"/>
                  </a:rPr>
                  <a:t>Mean</a:t>
                </a:r>
                <a:r>
                  <a:rPr lang="en-US" sz="1800" b="1" baseline="0" dirty="0">
                    <a:latin typeface="Garamond" panose="02020404030301010803" pitchFamily="18" charset="0"/>
                  </a:rPr>
                  <a:t> </a:t>
                </a:r>
                <a:r>
                  <a:rPr lang="en-US" sz="1800" b="1" dirty="0">
                    <a:latin typeface="Garamond" panose="02020404030301010803" pitchFamily="18" charset="0"/>
                  </a:rPr>
                  <a:t>(µg/m</a:t>
                </a:r>
                <a:r>
                  <a:rPr lang="en-US" sz="1800" b="1" baseline="30000" dirty="0">
                    <a:latin typeface="Garamond" panose="02020404030301010803" pitchFamily="18" charset="0"/>
                  </a:rPr>
                  <a:t>3</a:t>
                </a:r>
                <a:r>
                  <a:rPr lang="en-US" sz="1800" b="1" dirty="0">
                    <a:latin typeface="Garamond" panose="02020404030301010803" pitchFamily="18" charset="0"/>
                  </a:rPr>
                  <a:t>)</a:t>
                </a:r>
              </a:p>
            </c:rich>
          </c:tx>
          <c:layout>
            <c:manualLayout>
              <c:xMode val="edge"/>
              <c:yMode val="edge"/>
              <c:x val="9.577446908185178E-3"/>
              <c:y val="0.13149313094437504"/>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352851968"/>
        <c:crosses val="autoZero"/>
        <c:crossBetween val="midCat"/>
      </c:valAx>
      <c:valAx>
        <c:axId val="340786904"/>
        <c:scaling>
          <c:orientation val="minMax"/>
          <c:max val="1100"/>
          <c:min val="0"/>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800" b="1" dirty="0">
                    <a:solidFill>
                      <a:sysClr val="windowText" lastClr="000000"/>
                    </a:solidFill>
                    <a:latin typeface="Garamond" panose="02020404030301010803" pitchFamily="18" charset="0"/>
                  </a:rPr>
                  <a:t>Mean </a:t>
                </a:r>
                <a:r>
                  <a:rPr lang="en-US" sz="1800" b="1" dirty="0" smtClean="0">
                    <a:solidFill>
                      <a:sysClr val="windowText" lastClr="000000"/>
                    </a:solidFill>
                    <a:latin typeface="Garamond" panose="02020404030301010803" pitchFamily="18" charset="0"/>
                  </a:rPr>
                  <a:t>Cumulative </a:t>
                </a:r>
              </a:p>
              <a:p>
                <a:pPr>
                  <a:defRPr b="1"/>
                </a:pPr>
                <a:r>
                  <a:rPr lang="en-US" sz="1800" b="1" baseline="0" dirty="0" err="1" smtClean="0">
                    <a:solidFill>
                      <a:sysClr val="windowText" lastClr="000000"/>
                    </a:solidFill>
                    <a:latin typeface="Garamond" panose="02020404030301010803" pitchFamily="18" charset="0"/>
                  </a:rPr>
                  <a:t>Precip</a:t>
                </a:r>
                <a:r>
                  <a:rPr lang="en-US" sz="1800" b="1" baseline="0" dirty="0" smtClean="0">
                    <a:solidFill>
                      <a:sysClr val="windowText" lastClr="000000"/>
                    </a:solidFill>
                    <a:latin typeface="Garamond" panose="02020404030301010803" pitchFamily="18" charset="0"/>
                  </a:rPr>
                  <a:t> Per Pixel </a:t>
                </a:r>
                <a:r>
                  <a:rPr lang="en-US" sz="1800" b="1" baseline="0" dirty="0">
                    <a:solidFill>
                      <a:sysClr val="windowText" lastClr="000000"/>
                    </a:solidFill>
                    <a:latin typeface="Garamond" panose="02020404030301010803" pitchFamily="18" charset="0"/>
                  </a:rPr>
                  <a:t>(mm)</a:t>
                </a:r>
                <a:endParaRPr lang="en-US" sz="1800" b="1" dirty="0">
                  <a:solidFill>
                    <a:sysClr val="windowText" lastClr="000000"/>
                  </a:solidFill>
                  <a:latin typeface="Garamond" panose="02020404030301010803" pitchFamily="18" charset="0"/>
                </a:endParaRPr>
              </a:p>
            </c:rich>
          </c:tx>
          <c:layout>
            <c:manualLayout>
              <c:xMode val="edge"/>
              <c:yMode val="edge"/>
              <c:x val="0.94947404370363353"/>
              <c:y val="0.1739825597034770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340786120"/>
        <c:crosses val="max"/>
        <c:crossBetween val="between"/>
      </c:valAx>
      <c:catAx>
        <c:axId val="340786120"/>
        <c:scaling>
          <c:orientation val="minMax"/>
        </c:scaling>
        <c:delete val="1"/>
        <c:axPos val="b"/>
        <c:majorTickMark val="out"/>
        <c:minorTickMark val="none"/>
        <c:tickLblPos val="nextTo"/>
        <c:crossAx val="340786904"/>
        <c:crosses val="autoZero"/>
        <c:auto val="1"/>
        <c:lblAlgn val="ctr"/>
        <c:lblOffset val="100"/>
        <c:noMultiLvlLbl val="0"/>
      </c:catAx>
      <c:spPr>
        <a:noFill/>
        <a:ln>
          <a:solidFill>
            <a:schemeClr val="tx1"/>
          </a:solidFill>
        </a:ln>
        <a:effectLst/>
      </c:spPr>
    </c:plotArea>
    <c:plotVisOnly val="1"/>
    <c:dispBlanksAs val="gap"/>
    <c:showDLblsOverMax val="0"/>
  </c:chart>
  <c:spPr>
    <a:noFill/>
    <a:ln w="22225" cap="flat" cmpd="sng" algn="ctr">
      <a:noFill/>
      <a:round/>
    </a:ln>
    <a:effectLst/>
  </c:spPr>
  <c:txPr>
    <a:bodyPr/>
    <a:lstStyle/>
    <a:p>
      <a:pPr>
        <a:defRPr sz="14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11111937876456E-2"/>
          <c:y val="0.16895945168438906"/>
          <c:w val="0.85063947325870259"/>
          <c:h val="0.66292121706945029"/>
        </c:manualLayout>
      </c:layout>
      <c:lineChart>
        <c:grouping val="standard"/>
        <c:varyColors val="0"/>
        <c:ser>
          <c:idx val="1"/>
          <c:order val="1"/>
          <c:tx>
            <c:strRef>
              <c:f>Conglom!$P$1</c:f>
              <c:strCache>
                <c:ptCount val="1"/>
              </c:strCache>
            </c:strRef>
          </c:tx>
          <c:spPr>
            <a:ln w="28575" cap="rnd">
              <a:solidFill>
                <a:schemeClr val="bg1">
                  <a:alpha val="0"/>
                </a:schemeClr>
              </a:solidFill>
              <a:round/>
            </a:ln>
            <a:effectLst/>
          </c:spPr>
          <c:marker>
            <c:symbol val="none"/>
          </c:marker>
          <c:val>
            <c:numRef>
              <c:f>Conglom!$P$2:$P$22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ser>
        <c:dLbls>
          <c:showLegendKey val="0"/>
          <c:showVal val="0"/>
          <c:showCatName val="0"/>
          <c:showSerName val="0"/>
          <c:showPercent val="0"/>
          <c:showBubbleSize val="0"/>
        </c:dLbls>
        <c:marker val="1"/>
        <c:smooth val="0"/>
        <c:axId val="367643408"/>
        <c:axId val="367644192"/>
      </c:lineChart>
      <c:lineChart>
        <c:grouping val="standard"/>
        <c:varyColors val="0"/>
        <c:ser>
          <c:idx val="0"/>
          <c:order val="0"/>
          <c:tx>
            <c:strRef>
              <c:f>Conglom!$O$1</c:f>
              <c:strCache>
                <c:ptCount val="1"/>
                <c:pt idx="0">
                  <c:v>Fire_Acres</c:v>
                </c:pt>
              </c:strCache>
            </c:strRef>
          </c:tx>
          <c:spPr>
            <a:ln w="28575" cap="rnd">
              <a:solidFill>
                <a:srgbClr val="FF6600"/>
              </a:solidFill>
              <a:round/>
            </a:ln>
            <a:effectLst/>
          </c:spPr>
          <c:marker>
            <c:symbol val="none"/>
          </c:marker>
          <c:cat>
            <c:numRef>
              <c:f>Conglom!$N$2:$N$20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Conglom!$O$2:$O$20</c:f>
              <c:numCache>
                <c:formatCode>General</c:formatCode>
                <c:ptCount val="19"/>
                <c:pt idx="0">
                  <c:v>186997.82180000001</c:v>
                </c:pt>
                <c:pt idx="1">
                  <c:v>834339.55839999998</c:v>
                </c:pt>
                <c:pt idx="2">
                  <c:v>271515.38459999999</c:v>
                </c:pt>
                <c:pt idx="3">
                  <c:v>266136.02720000001</c:v>
                </c:pt>
                <c:pt idx="4">
                  <c:v>982047.97600000002</c:v>
                </c:pt>
                <c:pt idx="5">
                  <c:v>987472.20719999995</c:v>
                </c:pt>
                <c:pt idx="6">
                  <c:v>302328.80469999998</c:v>
                </c:pt>
                <c:pt idx="7">
                  <c:v>319837.77370000002</c:v>
                </c:pt>
                <c:pt idx="8">
                  <c:v>832646.62100000004</c:v>
                </c:pt>
                <c:pt idx="9">
                  <c:v>1079952.095</c:v>
                </c:pt>
                <c:pt idx="10">
                  <c:v>1432223.0789999999</c:v>
                </c:pt>
                <c:pt idx="11">
                  <c:v>480647.42239999998</c:v>
                </c:pt>
                <c:pt idx="12">
                  <c:v>128943.42479999999</c:v>
                </c:pt>
                <c:pt idx="13">
                  <c:v>236905.1827</c:v>
                </c:pt>
                <c:pt idx="14">
                  <c:v>864197.03720000002</c:v>
                </c:pt>
                <c:pt idx="15">
                  <c:v>591840.13879999996</c:v>
                </c:pt>
                <c:pt idx="16">
                  <c:v>583899.54619999998</c:v>
                </c:pt>
                <c:pt idx="17">
                  <c:v>816762.08400000003</c:v>
                </c:pt>
                <c:pt idx="18">
                  <c:v>556009.36560000002</c:v>
                </c:pt>
              </c:numCache>
            </c:numRef>
          </c:val>
          <c:smooth val="0"/>
        </c:ser>
        <c:dLbls>
          <c:showLegendKey val="0"/>
          <c:showVal val="0"/>
          <c:showCatName val="0"/>
          <c:showSerName val="0"/>
          <c:showPercent val="0"/>
          <c:showBubbleSize val="0"/>
        </c:dLbls>
        <c:marker val="1"/>
        <c:smooth val="0"/>
        <c:axId val="546681744"/>
        <c:axId val="352929264"/>
      </c:lineChart>
      <c:catAx>
        <c:axId val="367643408"/>
        <c:scaling>
          <c:orientation val="minMax"/>
        </c:scaling>
        <c:delete val="0"/>
        <c:axPos val="b"/>
        <c:numFmt formatCode="General" sourceLinked="1"/>
        <c:majorTickMark val="none"/>
        <c:minorTickMark val="none"/>
        <c:tickLblPos val="nextTo"/>
        <c:spPr>
          <a:noFill/>
          <a:ln w="9525" cap="flat" cmpd="sng" algn="ctr">
            <a:solidFill>
              <a:schemeClr val="bg1">
                <a:alpha val="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367644192"/>
        <c:crosses val="autoZero"/>
        <c:auto val="1"/>
        <c:lblAlgn val="ctr"/>
        <c:lblOffset val="100"/>
        <c:noMultiLvlLbl val="0"/>
      </c:catAx>
      <c:valAx>
        <c:axId val="367644192"/>
        <c:scaling>
          <c:orientation val="minMax"/>
        </c:scaling>
        <c:delete val="0"/>
        <c:axPos val="l"/>
        <c:majorGridlines>
          <c:spPr>
            <a:ln w="9525" cap="flat" cmpd="sng" algn="ctr">
              <a:solidFill>
                <a:schemeClr val="bg1">
                  <a:alpha val="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367643408"/>
        <c:crosses val="autoZero"/>
        <c:crossBetween val="between"/>
      </c:valAx>
      <c:valAx>
        <c:axId val="3529292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Garamond" panose="02020404030301010803" pitchFamily="18" charset="0"/>
                <a:ea typeface="+mn-ea"/>
                <a:cs typeface="+mn-cs"/>
              </a:defRPr>
            </a:pPr>
            <a:endParaRPr lang="en-US"/>
          </a:p>
        </c:txPr>
        <c:crossAx val="546681744"/>
        <c:crosses val="max"/>
        <c:crossBetween val="between"/>
      </c:valAx>
      <c:catAx>
        <c:axId val="546681744"/>
        <c:scaling>
          <c:orientation val="minMax"/>
        </c:scaling>
        <c:delete val="1"/>
        <c:axPos val="b"/>
        <c:numFmt formatCode="General" sourceLinked="1"/>
        <c:majorTickMark val="out"/>
        <c:minorTickMark val="none"/>
        <c:tickLblPos val="nextTo"/>
        <c:crossAx val="35292926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chemeClr val="bg1">
          <a:alpha val="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96403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904895"/>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chart" Target="../charts/chart2.xml"/><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chart" Target="../charts/chart1.xml"/><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 Id="rId2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p:cNvGrpSpPr/>
          <p:nvPr/>
        </p:nvGrpSpPr>
        <p:grpSpPr>
          <a:xfrm>
            <a:off x="13649493" y="17578829"/>
            <a:ext cx="12815457" cy="8082783"/>
            <a:chOff x="13649493" y="17578829"/>
            <a:chExt cx="12815457" cy="8082783"/>
          </a:xfrm>
        </p:grpSpPr>
        <p:grpSp>
          <p:nvGrpSpPr>
            <p:cNvPr id="55" name="Group 54"/>
            <p:cNvGrpSpPr/>
            <p:nvPr/>
          </p:nvGrpSpPr>
          <p:grpSpPr>
            <a:xfrm>
              <a:off x="13649493" y="17578829"/>
              <a:ext cx="12815457" cy="8082783"/>
              <a:chOff x="13649493" y="17578829"/>
              <a:chExt cx="12815457" cy="8082783"/>
            </a:xfrm>
          </p:grpSpPr>
          <p:grpSp>
            <p:nvGrpSpPr>
              <p:cNvPr id="129" name="Group 128"/>
              <p:cNvGrpSpPr/>
              <p:nvPr/>
            </p:nvGrpSpPr>
            <p:grpSpPr>
              <a:xfrm>
                <a:off x="13649493" y="17578829"/>
                <a:ext cx="12815457" cy="8082783"/>
                <a:chOff x="13649493" y="17578829"/>
                <a:chExt cx="12815457" cy="8082783"/>
              </a:xfrm>
            </p:grpSpPr>
            <p:grpSp>
              <p:nvGrpSpPr>
                <p:cNvPr id="86" name="Group 85"/>
                <p:cNvGrpSpPr/>
                <p:nvPr/>
              </p:nvGrpSpPr>
              <p:grpSpPr>
                <a:xfrm>
                  <a:off x="13649493" y="17578829"/>
                  <a:ext cx="12815457" cy="8082783"/>
                  <a:chOff x="13649493" y="17398349"/>
                  <a:chExt cx="12815457" cy="8082783"/>
                </a:xfrm>
              </p:grpSpPr>
              <p:grpSp>
                <p:nvGrpSpPr>
                  <p:cNvPr id="30" name="Group 29"/>
                  <p:cNvGrpSpPr/>
                  <p:nvPr/>
                </p:nvGrpSpPr>
                <p:grpSpPr>
                  <a:xfrm>
                    <a:off x="13649493" y="17398349"/>
                    <a:ext cx="12815457" cy="8082783"/>
                    <a:chOff x="13652676" y="13918611"/>
                    <a:chExt cx="12815457" cy="8082783"/>
                  </a:xfrm>
                </p:grpSpPr>
                <p:grpSp>
                  <p:nvGrpSpPr>
                    <p:cNvPr id="96" name="Group 95"/>
                    <p:cNvGrpSpPr/>
                    <p:nvPr/>
                  </p:nvGrpSpPr>
                  <p:grpSpPr>
                    <a:xfrm>
                      <a:off x="13747805" y="13918611"/>
                      <a:ext cx="12720328" cy="7552460"/>
                      <a:chOff x="13731983" y="14324901"/>
                      <a:chExt cx="12784270" cy="7552460"/>
                    </a:xfrm>
                  </p:grpSpPr>
                  <p:grpSp>
                    <p:nvGrpSpPr>
                      <p:cNvPr id="403" name="Group 402"/>
                      <p:cNvGrpSpPr>
                        <a:grpSpLocks noChangeAspect="1"/>
                      </p:cNvGrpSpPr>
                      <p:nvPr/>
                    </p:nvGrpSpPr>
                    <p:grpSpPr>
                      <a:xfrm>
                        <a:off x="13736945" y="14324901"/>
                        <a:ext cx="12660189" cy="7229013"/>
                        <a:chOff x="-362987" y="-789708"/>
                        <a:chExt cx="13834398" cy="7899492"/>
                      </a:xfrm>
                    </p:grpSpPr>
                    <p:pic>
                      <p:nvPicPr>
                        <p:cNvPr id="404" name="Picture 403"/>
                        <p:cNvPicPr>
                          <a:picLocks noChangeAspect="1"/>
                        </p:cNvPicPr>
                        <p:nvPr/>
                      </p:nvPicPr>
                      <p:blipFill rotWithShape="1">
                        <a:blip r:embed="rId2">
                          <a:extLst>
                            <a:ext uri="{28A0092B-C50C-407E-A947-70E740481C1C}">
                              <a14:useLocalDpi xmlns:a14="http://schemas.microsoft.com/office/drawing/2010/main" val="0"/>
                            </a:ext>
                          </a:extLst>
                        </a:blip>
                        <a:srcRect l="15285" t="15874" r="4853" b="33753"/>
                        <a:stretch/>
                      </p:blipFill>
                      <p:spPr>
                        <a:xfrm>
                          <a:off x="9186502" y="-130251"/>
                          <a:ext cx="4257513" cy="1728215"/>
                        </a:xfrm>
                        <a:prstGeom prst="rect">
                          <a:avLst/>
                        </a:prstGeom>
                      </p:spPr>
                    </p:pic>
                    <p:pic>
                      <p:nvPicPr>
                        <p:cNvPr id="405" name="Picture 404"/>
                        <p:cNvPicPr>
                          <a:picLocks noChangeAspect="1"/>
                        </p:cNvPicPr>
                        <p:nvPr/>
                      </p:nvPicPr>
                      <p:blipFill rotWithShape="1">
                        <a:blip r:embed="rId3">
                          <a:extLst>
                            <a:ext uri="{28A0092B-C50C-407E-A947-70E740481C1C}">
                              <a14:useLocalDpi xmlns:a14="http://schemas.microsoft.com/office/drawing/2010/main" val="0"/>
                            </a:ext>
                          </a:extLst>
                        </a:blip>
                        <a:srcRect l="15387" t="18553" r="2963" b="30958"/>
                        <a:stretch/>
                      </p:blipFill>
                      <p:spPr>
                        <a:xfrm>
                          <a:off x="4839810" y="-113692"/>
                          <a:ext cx="4234432" cy="1728215"/>
                        </a:xfrm>
                        <a:prstGeom prst="rect">
                          <a:avLst/>
                        </a:prstGeom>
                      </p:spPr>
                    </p:pic>
                    <p:pic>
                      <p:nvPicPr>
                        <p:cNvPr id="406" name="Picture 405"/>
                        <p:cNvPicPr>
                          <a:picLocks noChangeAspect="1"/>
                        </p:cNvPicPr>
                        <p:nvPr/>
                      </p:nvPicPr>
                      <p:blipFill rotWithShape="1">
                        <a:blip r:embed="rId4">
                          <a:extLst>
                            <a:ext uri="{28A0092B-C50C-407E-A947-70E740481C1C}">
                              <a14:useLocalDpi xmlns:a14="http://schemas.microsoft.com/office/drawing/2010/main" val="0"/>
                            </a:ext>
                          </a:extLst>
                        </a:blip>
                        <a:srcRect l="14429" t="14556" r="4156" b="35270"/>
                        <a:stretch/>
                      </p:blipFill>
                      <p:spPr>
                        <a:xfrm>
                          <a:off x="9202297" y="3595369"/>
                          <a:ext cx="4265008" cy="1728215"/>
                        </a:xfrm>
                        <a:prstGeom prst="rect">
                          <a:avLst/>
                        </a:prstGeom>
                      </p:spPr>
                    </p:pic>
                    <p:pic>
                      <p:nvPicPr>
                        <p:cNvPr id="407" name="Picture 406"/>
                        <p:cNvPicPr>
                          <a:picLocks noChangeAspect="1"/>
                        </p:cNvPicPr>
                        <p:nvPr/>
                      </p:nvPicPr>
                      <p:blipFill rotWithShape="1">
                        <a:blip r:embed="rId5">
                          <a:extLst>
                            <a:ext uri="{28A0092B-C50C-407E-A947-70E740481C1C}">
                              <a14:useLocalDpi xmlns:a14="http://schemas.microsoft.com/office/drawing/2010/main" val="0"/>
                            </a:ext>
                          </a:extLst>
                        </a:blip>
                        <a:srcRect l="14443" t="18800" r="5797" b="33681"/>
                        <a:stretch/>
                      </p:blipFill>
                      <p:spPr>
                        <a:xfrm>
                          <a:off x="4860695" y="3595369"/>
                          <a:ext cx="4242598" cy="1728215"/>
                        </a:xfrm>
                        <a:prstGeom prst="rect">
                          <a:avLst/>
                        </a:prstGeom>
                      </p:spPr>
                    </p:pic>
                    <p:pic>
                      <p:nvPicPr>
                        <p:cNvPr id="408" name="Picture 407"/>
                        <p:cNvPicPr>
                          <a:picLocks noChangeAspect="1"/>
                        </p:cNvPicPr>
                        <p:nvPr/>
                      </p:nvPicPr>
                      <p:blipFill rotWithShape="1">
                        <a:blip r:embed="rId6">
                          <a:extLst>
                            <a:ext uri="{28A0092B-C50C-407E-A947-70E740481C1C}">
                              <a14:useLocalDpi xmlns:a14="http://schemas.microsoft.com/office/drawing/2010/main" val="0"/>
                            </a:ext>
                          </a:extLst>
                        </a:blip>
                        <a:srcRect l="17162" t="16542" r="3521" b="33881"/>
                        <a:stretch/>
                      </p:blipFill>
                      <p:spPr>
                        <a:xfrm>
                          <a:off x="9187917" y="1641011"/>
                          <a:ext cx="4279388" cy="1728215"/>
                        </a:xfrm>
                        <a:prstGeom prst="rect">
                          <a:avLst/>
                        </a:prstGeom>
                      </p:spPr>
                    </p:pic>
                    <p:pic>
                      <p:nvPicPr>
                        <p:cNvPr id="409" name="Picture 408"/>
                        <p:cNvPicPr>
                          <a:picLocks noChangeAspect="1"/>
                        </p:cNvPicPr>
                        <p:nvPr/>
                      </p:nvPicPr>
                      <p:blipFill rotWithShape="1">
                        <a:blip r:embed="rId7">
                          <a:extLst>
                            <a:ext uri="{28A0092B-C50C-407E-A947-70E740481C1C}">
                              <a14:useLocalDpi xmlns:a14="http://schemas.microsoft.com/office/drawing/2010/main" val="0"/>
                            </a:ext>
                          </a:extLst>
                        </a:blip>
                        <a:srcRect l="15993" t="18746" r="2716" b="31073"/>
                        <a:stretch/>
                      </p:blipFill>
                      <p:spPr>
                        <a:xfrm>
                          <a:off x="4839810" y="1652642"/>
                          <a:ext cx="4234432" cy="1728215"/>
                        </a:xfrm>
                        <a:prstGeom prst="rect">
                          <a:avLst/>
                        </a:prstGeom>
                      </p:spPr>
                    </p:pic>
                    <p:pic>
                      <p:nvPicPr>
                        <p:cNvPr id="410" name="Picture 409"/>
                        <p:cNvPicPr>
                          <a:picLocks noChangeAspect="1"/>
                        </p:cNvPicPr>
                        <p:nvPr/>
                      </p:nvPicPr>
                      <p:blipFill rotWithShape="1">
                        <a:blip r:embed="rId8">
                          <a:extLst>
                            <a:ext uri="{28A0092B-C50C-407E-A947-70E740481C1C}">
                              <a14:useLocalDpi xmlns:a14="http://schemas.microsoft.com/office/drawing/2010/main" val="0"/>
                            </a:ext>
                          </a:extLst>
                        </a:blip>
                        <a:srcRect l="12391" t="17450" r="4416" b="33689"/>
                        <a:stretch/>
                      </p:blipFill>
                      <p:spPr>
                        <a:xfrm>
                          <a:off x="4839811" y="5381565"/>
                          <a:ext cx="4243729" cy="1728217"/>
                        </a:xfrm>
                        <a:prstGeom prst="rect">
                          <a:avLst/>
                        </a:prstGeom>
                      </p:spPr>
                    </p:pic>
                    <p:pic>
                      <p:nvPicPr>
                        <p:cNvPr id="411" name="Picture 410"/>
                        <p:cNvPicPr>
                          <a:picLocks noChangeAspect="1"/>
                        </p:cNvPicPr>
                        <p:nvPr/>
                      </p:nvPicPr>
                      <p:blipFill rotWithShape="1">
                        <a:blip r:embed="rId9">
                          <a:extLst>
                            <a:ext uri="{28A0092B-C50C-407E-A947-70E740481C1C}">
                              <a14:useLocalDpi xmlns:a14="http://schemas.microsoft.com/office/drawing/2010/main" val="0"/>
                            </a:ext>
                          </a:extLst>
                        </a:blip>
                        <a:srcRect l="14567" t="15736" r="4610" b="35159"/>
                        <a:stretch/>
                      </p:blipFill>
                      <p:spPr>
                        <a:xfrm>
                          <a:off x="9202297" y="5381564"/>
                          <a:ext cx="4269114" cy="1728217"/>
                        </a:xfrm>
                        <a:prstGeom prst="rect">
                          <a:avLst/>
                        </a:prstGeom>
                      </p:spPr>
                    </p:pic>
                    <p:sp>
                      <p:nvSpPr>
                        <p:cNvPr id="412" name="TextBox 411"/>
                        <p:cNvSpPr txBox="1"/>
                        <p:nvPr/>
                      </p:nvSpPr>
                      <p:spPr>
                        <a:xfrm>
                          <a:off x="4899475" y="-772349"/>
                          <a:ext cx="4131663" cy="437220"/>
                        </a:xfrm>
                        <a:prstGeom prst="rect">
                          <a:avLst/>
                        </a:prstGeom>
                        <a:noFill/>
                      </p:spPr>
                      <p:txBody>
                        <a:bodyPr wrap="square" rtlCol="0">
                          <a:spAutoFit/>
                        </a:bodyPr>
                        <a:lstStyle/>
                        <a:p>
                          <a:pPr algn="ctr"/>
                          <a:r>
                            <a:rPr lang="en-US" sz="2000" dirty="0" smtClean="0">
                              <a:latin typeface="Garamond" panose="02020404030301010803" pitchFamily="18" charset="0"/>
                            </a:rPr>
                            <a:t>% Population Latino/Hispanic</a:t>
                          </a:r>
                          <a:endParaRPr lang="en-US" sz="2000" dirty="0">
                            <a:latin typeface="Garamond" panose="02020404030301010803" pitchFamily="18" charset="0"/>
                          </a:endParaRPr>
                        </a:p>
                      </p:txBody>
                    </p:sp>
                    <p:sp>
                      <p:nvSpPr>
                        <p:cNvPr id="413" name="TextBox 412"/>
                        <p:cNvSpPr txBox="1"/>
                        <p:nvPr/>
                      </p:nvSpPr>
                      <p:spPr>
                        <a:xfrm>
                          <a:off x="10129700" y="-789708"/>
                          <a:ext cx="2364330" cy="437220"/>
                        </a:xfrm>
                        <a:prstGeom prst="rect">
                          <a:avLst/>
                        </a:prstGeom>
                        <a:noFill/>
                      </p:spPr>
                      <p:txBody>
                        <a:bodyPr wrap="none" rtlCol="0">
                          <a:spAutoFit/>
                        </a:bodyPr>
                        <a:lstStyle/>
                        <a:p>
                          <a:pPr algn="ctr"/>
                          <a:r>
                            <a:rPr lang="en-US" sz="2000" dirty="0" smtClean="0">
                              <a:latin typeface="Garamond" panose="02020404030301010803" pitchFamily="18" charset="0"/>
                            </a:rPr>
                            <a:t>% Population Black</a:t>
                          </a:r>
                          <a:endParaRPr lang="en-US" sz="2000" dirty="0">
                            <a:latin typeface="Garamond" panose="02020404030301010803" pitchFamily="18" charset="0"/>
                          </a:endParaRPr>
                        </a:p>
                      </p:txBody>
                    </p:sp>
                    <p:sp>
                      <p:nvSpPr>
                        <p:cNvPr id="414" name="TextBox 413"/>
                        <p:cNvSpPr txBox="1"/>
                        <p:nvPr/>
                      </p:nvSpPr>
                      <p:spPr>
                        <a:xfrm rot="16200000">
                          <a:off x="-1287479" y="3176477"/>
                          <a:ext cx="2286203" cy="437219"/>
                        </a:xfrm>
                        <a:prstGeom prst="rect">
                          <a:avLst/>
                        </a:prstGeom>
                        <a:noFill/>
                      </p:spPr>
                      <p:txBody>
                        <a:bodyPr wrap="square" rtlCol="0">
                          <a:spAutoFit/>
                        </a:bodyPr>
                        <a:lstStyle/>
                        <a:p>
                          <a:r>
                            <a:rPr lang="en-US" sz="2000" dirty="0" smtClean="0">
                              <a:latin typeface="Garamond" panose="02020404030301010803" pitchFamily="18" charset="0"/>
                            </a:rPr>
                            <a:t>PM</a:t>
                          </a:r>
                          <a:r>
                            <a:rPr lang="en-US" sz="2000" baseline="-25000" dirty="0" smtClean="0">
                              <a:latin typeface="Garamond" panose="02020404030301010803" pitchFamily="18" charset="0"/>
                            </a:rPr>
                            <a:t>2.5</a:t>
                          </a:r>
                          <a:r>
                            <a:rPr lang="en-US" sz="2000" dirty="0" smtClean="0">
                              <a:latin typeface="Garamond" panose="02020404030301010803" pitchFamily="18" charset="0"/>
                            </a:rPr>
                            <a:t> (</a:t>
                          </a:r>
                          <a:r>
                            <a:rPr lang="el-GR" sz="2000" dirty="0" smtClean="0">
                              <a:latin typeface="Garamond" panose="02020404030301010803" pitchFamily="18" charset="0"/>
                            </a:rPr>
                            <a:t>μ</a:t>
                          </a:r>
                          <a:r>
                            <a:rPr lang="en-US" sz="2000" dirty="0" smtClean="0">
                              <a:latin typeface="Garamond" panose="02020404030301010803" pitchFamily="18" charset="0"/>
                            </a:rPr>
                            <a:t>g/m</a:t>
                          </a:r>
                          <a:r>
                            <a:rPr lang="en-US" sz="2000" baseline="30000" dirty="0" smtClean="0">
                              <a:latin typeface="Garamond" panose="02020404030301010803" pitchFamily="18" charset="0"/>
                            </a:rPr>
                            <a:t>3</a:t>
                          </a:r>
                          <a:r>
                            <a:rPr lang="en-US" sz="2000" dirty="0" smtClean="0">
                              <a:latin typeface="Garamond" panose="02020404030301010803" pitchFamily="18" charset="0"/>
                            </a:rPr>
                            <a:t>)</a:t>
                          </a:r>
                          <a:endParaRPr lang="en-US" sz="2000" dirty="0">
                            <a:latin typeface="Garamond" panose="02020404030301010803" pitchFamily="18" charset="0"/>
                          </a:endParaRPr>
                        </a:p>
                      </p:txBody>
                    </p:sp>
                    <p:grpSp>
                      <p:nvGrpSpPr>
                        <p:cNvPr id="415" name="Group 414"/>
                        <p:cNvGrpSpPr>
                          <a:grpSpLocks noChangeAspect="1"/>
                        </p:cNvGrpSpPr>
                        <p:nvPr/>
                      </p:nvGrpSpPr>
                      <p:grpSpPr>
                        <a:xfrm>
                          <a:off x="97080" y="-123425"/>
                          <a:ext cx="4558115" cy="1740501"/>
                          <a:chOff x="97080" y="-123425"/>
                          <a:chExt cx="4558115" cy="1740501"/>
                        </a:xfrm>
                      </p:grpSpPr>
                      <p:sp>
                        <p:nvSpPr>
                          <p:cNvPr id="449" name="TextBox 448"/>
                          <p:cNvSpPr txBox="1"/>
                          <p:nvPr/>
                        </p:nvSpPr>
                        <p:spPr>
                          <a:xfrm rot="16200000">
                            <a:off x="210716" y="1357757"/>
                            <a:ext cx="145685" cy="372953"/>
                          </a:xfrm>
                          <a:prstGeom prst="rect">
                            <a:avLst/>
                          </a:prstGeom>
                          <a:noFill/>
                        </p:spPr>
                        <p:txBody>
                          <a:bodyPr wrap="none" lIns="0" tIns="0" rIns="0" bIns="0" rtlCol="0">
                            <a:spAutoFit/>
                          </a:bodyPr>
                          <a:lstStyle/>
                          <a:p>
                            <a:r>
                              <a:rPr lang="en-US" sz="1600" dirty="0" smtClean="0">
                                <a:latin typeface="Garamond" panose="02020404030301010803" pitchFamily="18" charset="0"/>
                              </a:rPr>
                              <a:t>0</a:t>
                            </a:r>
                            <a:endParaRPr lang="en-US" sz="1600" dirty="0">
                              <a:latin typeface="Garamond" panose="02020404030301010803" pitchFamily="18" charset="0"/>
                            </a:endParaRPr>
                          </a:p>
                        </p:txBody>
                      </p:sp>
                      <p:cxnSp>
                        <p:nvCxnSpPr>
                          <p:cNvPr id="450" name="Straight Connector 449"/>
                          <p:cNvCxnSpPr/>
                          <p:nvPr/>
                        </p:nvCxnSpPr>
                        <p:spPr>
                          <a:xfrm>
                            <a:off x="312619" y="1571626"/>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1" name="TextBox 450"/>
                          <p:cNvSpPr txBox="1"/>
                          <p:nvPr/>
                        </p:nvSpPr>
                        <p:spPr>
                          <a:xfrm rot="16200000">
                            <a:off x="210714" y="1079068"/>
                            <a:ext cx="145685" cy="372953"/>
                          </a:xfrm>
                          <a:prstGeom prst="rect">
                            <a:avLst/>
                          </a:prstGeom>
                          <a:noFill/>
                        </p:spPr>
                        <p:txBody>
                          <a:bodyPr wrap="none" lIns="0" tIns="0" rIns="0" bIns="0" rtlCol="0">
                            <a:spAutoFit/>
                          </a:bodyPr>
                          <a:lstStyle/>
                          <a:p>
                            <a:r>
                              <a:rPr lang="en-US" sz="1600" dirty="0">
                                <a:latin typeface="Garamond" panose="02020404030301010803" pitchFamily="18" charset="0"/>
                              </a:rPr>
                              <a:t>5</a:t>
                            </a:r>
                          </a:p>
                        </p:txBody>
                      </p:sp>
                      <p:cxnSp>
                        <p:nvCxnSpPr>
                          <p:cNvPr id="452" name="Straight Connector 451"/>
                          <p:cNvCxnSpPr/>
                          <p:nvPr/>
                        </p:nvCxnSpPr>
                        <p:spPr>
                          <a:xfrm>
                            <a:off x="312619" y="1270389"/>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TextBox 452"/>
                          <p:cNvSpPr txBox="1"/>
                          <p:nvPr/>
                        </p:nvSpPr>
                        <p:spPr>
                          <a:xfrm rot="16200000">
                            <a:off x="137873" y="769262"/>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10</a:t>
                            </a:r>
                            <a:endParaRPr lang="en-US" sz="1600" dirty="0">
                              <a:latin typeface="Garamond" panose="02020404030301010803" pitchFamily="18" charset="0"/>
                            </a:endParaRPr>
                          </a:p>
                        </p:txBody>
                      </p:sp>
                      <p:cxnSp>
                        <p:nvCxnSpPr>
                          <p:cNvPr id="454" name="Straight Connector 453"/>
                          <p:cNvCxnSpPr/>
                          <p:nvPr/>
                        </p:nvCxnSpPr>
                        <p:spPr>
                          <a:xfrm>
                            <a:off x="312619" y="973533"/>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TextBox 454"/>
                          <p:cNvSpPr txBox="1"/>
                          <p:nvPr/>
                        </p:nvSpPr>
                        <p:spPr>
                          <a:xfrm rot="16200000">
                            <a:off x="137873" y="468705"/>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15</a:t>
                            </a:r>
                            <a:endParaRPr lang="en-US" sz="1600" dirty="0">
                              <a:latin typeface="Garamond" panose="02020404030301010803" pitchFamily="18" charset="0"/>
                            </a:endParaRPr>
                          </a:p>
                        </p:txBody>
                      </p:sp>
                      <p:cxnSp>
                        <p:nvCxnSpPr>
                          <p:cNvPr id="456" name="Straight Connector 455"/>
                          <p:cNvCxnSpPr/>
                          <p:nvPr/>
                        </p:nvCxnSpPr>
                        <p:spPr>
                          <a:xfrm>
                            <a:off x="312619" y="672298"/>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7" name="TextBox 456"/>
                          <p:cNvSpPr txBox="1"/>
                          <p:nvPr/>
                        </p:nvSpPr>
                        <p:spPr>
                          <a:xfrm rot="16200000">
                            <a:off x="137873" y="157108"/>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20</a:t>
                            </a:r>
                            <a:endParaRPr lang="en-US" sz="1600" dirty="0">
                              <a:latin typeface="Garamond" panose="02020404030301010803" pitchFamily="18" charset="0"/>
                            </a:endParaRPr>
                          </a:p>
                        </p:txBody>
                      </p:sp>
                      <p:cxnSp>
                        <p:nvCxnSpPr>
                          <p:cNvPr id="458" name="Straight Connector 457"/>
                          <p:cNvCxnSpPr/>
                          <p:nvPr/>
                        </p:nvCxnSpPr>
                        <p:spPr>
                          <a:xfrm>
                            <a:off x="312619" y="379796"/>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9" name="TextBox 458"/>
                          <p:cNvSpPr txBox="1"/>
                          <p:nvPr/>
                        </p:nvSpPr>
                        <p:spPr>
                          <a:xfrm rot="16200000">
                            <a:off x="137873" y="-130322"/>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25</a:t>
                            </a:r>
                            <a:endParaRPr lang="en-US" sz="1600" dirty="0">
                              <a:latin typeface="Garamond" panose="02020404030301010803" pitchFamily="18" charset="0"/>
                            </a:endParaRPr>
                          </a:p>
                        </p:txBody>
                      </p:sp>
                      <p:cxnSp>
                        <p:nvCxnSpPr>
                          <p:cNvPr id="460" name="Straight Connector 459"/>
                          <p:cNvCxnSpPr/>
                          <p:nvPr/>
                        </p:nvCxnSpPr>
                        <p:spPr>
                          <a:xfrm>
                            <a:off x="312619" y="78561"/>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61" name="Picture 460"/>
                          <p:cNvPicPr>
                            <a:picLocks noChangeAspect="1"/>
                          </p:cNvPicPr>
                          <p:nvPr/>
                        </p:nvPicPr>
                        <p:blipFill rotWithShape="1">
                          <a:blip r:embed="rId10">
                            <a:extLst>
                              <a:ext uri="{28A0092B-C50C-407E-A947-70E740481C1C}">
                                <a14:useLocalDpi xmlns:a14="http://schemas.microsoft.com/office/drawing/2010/main" val="0"/>
                              </a:ext>
                            </a:extLst>
                          </a:blip>
                          <a:srcRect l="16128" t="19090" r="4934" b="31704"/>
                          <a:stretch/>
                        </p:blipFill>
                        <p:spPr>
                          <a:xfrm>
                            <a:off x="401975" y="-123425"/>
                            <a:ext cx="4253220" cy="1731310"/>
                          </a:xfrm>
                          <a:prstGeom prst="rect">
                            <a:avLst/>
                          </a:prstGeom>
                        </p:spPr>
                      </p:pic>
                    </p:grpSp>
                    <p:grpSp>
                      <p:nvGrpSpPr>
                        <p:cNvPr id="416" name="Group 415"/>
                        <p:cNvGrpSpPr>
                          <a:grpSpLocks noChangeAspect="1"/>
                        </p:cNvGrpSpPr>
                        <p:nvPr/>
                      </p:nvGrpSpPr>
                      <p:grpSpPr>
                        <a:xfrm>
                          <a:off x="97891" y="3607117"/>
                          <a:ext cx="4583055" cy="1728216"/>
                          <a:chOff x="97891" y="3607117"/>
                          <a:chExt cx="4583055" cy="1728216"/>
                        </a:xfrm>
                      </p:grpSpPr>
                      <p:sp>
                        <p:nvSpPr>
                          <p:cNvPr id="442" name="TextBox 441"/>
                          <p:cNvSpPr txBox="1"/>
                          <p:nvPr/>
                        </p:nvSpPr>
                        <p:spPr>
                          <a:xfrm rot="16200000">
                            <a:off x="147267" y="4955195"/>
                            <a:ext cx="147476" cy="246221"/>
                          </a:xfrm>
                          <a:prstGeom prst="rect">
                            <a:avLst/>
                          </a:prstGeom>
                          <a:noFill/>
                        </p:spPr>
                        <p:txBody>
                          <a:bodyPr wrap="none" lIns="0" tIns="0" rIns="0" bIns="0" rtlCol="0">
                            <a:spAutoFit/>
                          </a:bodyPr>
                          <a:lstStyle/>
                          <a:p>
                            <a:r>
                              <a:rPr lang="en-US" sz="1600" dirty="0" smtClean="0">
                                <a:latin typeface="Garamond" panose="02020404030301010803" pitchFamily="18" charset="0"/>
                              </a:rPr>
                              <a:t>5 </a:t>
                            </a:r>
                            <a:endParaRPr lang="en-US" sz="1600" dirty="0">
                              <a:latin typeface="Garamond" panose="02020404030301010803" pitchFamily="18" charset="0"/>
                            </a:endParaRPr>
                          </a:p>
                        </p:txBody>
                      </p:sp>
                      <p:sp>
                        <p:nvSpPr>
                          <p:cNvPr id="443" name="TextBox 442"/>
                          <p:cNvSpPr txBox="1"/>
                          <p:nvPr/>
                        </p:nvSpPr>
                        <p:spPr>
                          <a:xfrm rot="16200000">
                            <a:off x="124822" y="4474416"/>
                            <a:ext cx="192360" cy="246221"/>
                          </a:xfrm>
                          <a:prstGeom prst="rect">
                            <a:avLst/>
                          </a:prstGeom>
                          <a:noFill/>
                        </p:spPr>
                        <p:txBody>
                          <a:bodyPr wrap="none" lIns="0" tIns="0" rIns="0" bIns="0" rtlCol="0">
                            <a:spAutoFit/>
                          </a:bodyPr>
                          <a:lstStyle/>
                          <a:p>
                            <a:r>
                              <a:rPr lang="en-US" sz="1600" dirty="0" smtClean="0">
                                <a:latin typeface="Garamond" panose="02020404030301010803" pitchFamily="18" charset="0"/>
                              </a:rPr>
                              <a:t>10</a:t>
                            </a:r>
                            <a:endParaRPr lang="en-US" sz="1600" dirty="0">
                              <a:latin typeface="Garamond" panose="02020404030301010803" pitchFamily="18" charset="0"/>
                            </a:endParaRPr>
                          </a:p>
                        </p:txBody>
                      </p:sp>
                      <p:sp>
                        <p:nvSpPr>
                          <p:cNvPr id="444" name="TextBox 443"/>
                          <p:cNvSpPr txBox="1"/>
                          <p:nvPr/>
                        </p:nvSpPr>
                        <p:spPr>
                          <a:xfrm rot="16200000">
                            <a:off x="124823" y="3965614"/>
                            <a:ext cx="192360" cy="246221"/>
                          </a:xfrm>
                          <a:prstGeom prst="rect">
                            <a:avLst/>
                          </a:prstGeom>
                          <a:noFill/>
                        </p:spPr>
                        <p:txBody>
                          <a:bodyPr wrap="none" lIns="0" tIns="0" rIns="0" bIns="0" rtlCol="0">
                            <a:spAutoFit/>
                          </a:bodyPr>
                          <a:lstStyle/>
                          <a:p>
                            <a:r>
                              <a:rPr lang="en-US" sz="1600" dirty="0" smtClean="0">
                                <a:latin typeface="Garamond" panose="02020404030301010803" pitchFamily="18" charset="0"/>
                              </a:rPr>
                              <a:t>15</a:t>
                            </a:r>
                            <a:endParaRPr lang="en-US" sz="1600" dirty="0">
                              <a:latin typeface="Garamond" panose="02020404030301010803" pitchFamily="18" charset="0"/>
                            </a:endParaRPr>
                          </a:p>
                        </p:txBody>
                      </p:sp>
                      <p:pic>
                        <p:nvPicPr>
                          <p:cNvPr id="445" name="Picture 444"/>
                          <p:cNvPicPr>
                            <a:picLocks noChangeAspect="1"/>
                          </p:cNvPicPr>
                          <p:nvPr/>
                        </p:nvPicPr>
                        <p:blipFill rotWithShape="1">
                          <a:blip r:embed="rId11">
                            <a:extLst>
                              <a:ext uri="{28A0092B-C50C-407E-A947-70E740481C1C}">
                                <a14:useLocalDpi xmlns:a14="http://schemas.microsoft.com/office/drawing/2010/main" val="0"/>
                              </a:ext>
                            </a:extLst>
                          </a:blip>
                          <a:srcRect l="15631" t="14529" r="3655" b="36081"/>
                          <a:stretch/>
                        </p:blipFill>
                        <p:spPr>
                          <a:xfrm>
                            <a:off x="427160" y="3607117"/>
                            <a:ext cx="4253786" cy="1728216"/>
                          </a:xfrm>
                          <a:prstGeom prst="rect">
                            <a:avLst/>
                          </a:prstGeom>
                          <a:ln>
                            <a:solidFill>
                              <a:srgbClr val="FFFFFF"/>
                            </a:solidFill>
                          </a:ln>
                        </p:spPr>
                      </p:pic>
                      <p:cxnSp>
                        <p:nvCxnSpPr>
                          <p:cNvPr id="446" name="Straight Connector 445"/>
                          <p:cNvCxnSpPr/>
                          <p:nvPr/>
                        </p:nvCxnSpPr>
                        <p:spPr>
                          <a:xfrm>
                            <a:off x="332745" y="5100594"/>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332745" y="4591797"/>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a:off x="332746" y="4081766"/>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7" name="Group 416"/>
                        <p:cNvGrpSpPr>
                          <a:grpSpLocks noChangeAspect="1"/>
                        </p:cNvGrpSpPr>
                        <p:nvPr/>
                      </p:nvGrpSpPr>
                      <p:grpSpPr>
                        <a:xfrm>
                          <a:off x="79474" y="1652651"/>
                          <a:ext cx="4599950" cy="1728214"/>
                          <a:chOff x="79474" y="1652651"/>
                          <a:chExt cx="4599950" cy="1728214"/>
                        </a:xfrm>
                      </p:grpSpPr>
                      <p:pic>
                        <p:nvPicPr>
                          <p:cNvPr id="431" name="Picture 430"/>
                          <p:cNvPicPr>
                            <a:picLocks noChangeAspect="1"/>
                          </p:cNvPicPr>
                          <p:nvPr/>
                        </p:nvPicPr>
                        <p:blipFill rotWithShape="1">
                          <a:blip r:embed="rId12">
                            <a:extLst>
                              <a:ext uri="{28A0092B-C50C-407E-A947-70E740481C1C}">
                                <a14:useLocalDpi xmlns:a14="http://schemas.microsoft.com/office/drawing/2010/main" val="0"/>
                              </a:ext>
                            </a:extLst>
                          </a:blip>
                          <a:srcRect l="14865" t="17362" r="5051" b="31425"/>
                          <a:stretch/>
                        </p:blipFill>
                        <p:spPr>
                          <a:xfrm>
                            <a:off x="417727" y="1652651"/>
                            <a:ext cx="4261697" cy="1728214"/>
                          </a:xfrm>
                          <a:prstGeom prst="rect">
                            <a:avLst/>
                          </a:prstGeom>
                        </p:spPr>
                      </p:pic>
                      <p:sp>
                        <p:nvSpPr>
                          <p:cNvPr id="432" name="TextBox 431"/>
                          <p:cNvSpPr txBox="1"/>
                          <p:nvPr/>
                        </p:nvSpPr>
                        <p:spPr>
                          <a:xfrm rot="16200000">
                            <a:off x="193108" y="3075878"/>
                            <a:ext cx="145685" cy="372953"/>
                          </a:xfrm>
                          <a:prstGeom prst="rect">
                            <a:avLst/>
                          </a:prstGeom>
                          <a:noFill/>
                        </p:spPr>
                        <p:txBody>
                          <a:bodyPr wrap="none" lIns="0" tIns="0" rIns="0" bIns="0" rtlCol="0">
                            <a:spAutoFit/>
                          </a:bodyPr>
                          <a:lstStyle/>
                          <a:p>
                            <a:r>
                              <a:rPr lang="en-US" sz="1600" dirty="0">
                                <a:latin typeface="Garamond" panose="02020404030301010803" pitchFamily="18" charset="0"/>
                              </a:rPr>
                              <a:t>5</a:t>
                            </a:r>
                          </a:p>
                        </p:txBody>
                      </p:sp>
                      <p:cxnSp>
                        <p:nvCxnSpPr>
                          <p:cNvPr id="433" name="Straight Connector 432"/>
                          <p:cNvCxnSpPr/>
                          <p:nvPr/>
                        </p:nvCxnSpPr>
                        <p:spPr>
                          <a:xfrm>
                            <a:off x="289127" y="3245296"/>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TextBox 433"/>
                          <p:cNvSpPr txBox="1"/>
                          <p:nvPr/>
                        </p:nvSpPr>
                        <p:spPr>
                          <a:xfrm rot="16200000">
                            <a:off x="120266" y="2708786"/>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10</a:t>
                            </a:r>
                            <a:endParaRPr lang="en-US" sz="1600" dirty="0">
                              <a:latin typeface="Garamond" panose="02020404030301010803" pitchFamily="18" charset="0"/>
                            </a:endParaRPr>
                          </a:p>
                        </p:txBody>
                      </p:sp>
                      <p:cxnSp>
                        <p:nvCxnSpPr>
                          <p:cNvPr id="435" name="Straight Connector 434"/>
                          <p:cNvCxnSpPr/>
                          <p:nvPr/>
                        </p:nvCxnSpPr>
                        <p:spPr>
                          <a:xfrm>
                            <a:off x="289127" y="2936289"/>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6" name="TextBox 435"/>
                          <p:cNvSpPr txBox="1"/>
                          <p:nvPr/>
                        </p:nvSpPr>
                        <p:spPr>
                          <a:xfrm rot="16200000">
                            <a:off x="120266" y="2349026"/>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15</a:t>
                            </a:r>
                            <a:endParaRPr lang="en-US" sz="1600" dirty="0">
                              <a:latin typeface="Garamond" panose="02020404030301010803" pitchFamily="18" charset="0"/>
                            </a:endParaRPr>
                          </a:p>
                        </p:txBody>
                      </p:sp>
                      <p:cxnSp>
                        <p:nvCxnSpPr>
                          <p:cNvPr id="437" name="Straight Connector 436"/>
                          <p:cNvCxnSpPr/>
                          <p:nvPr/>
                        </p:nvCxnSpPr>
                        <p:spPr>
                          <a:xfrm>
                            <a:off x="289127" y="2575855"/>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8" name="TextBox 437"/>
                          <p:cNvSpPr txBox="1"/>
                          <p:nvPr/>
                        </p:nvSpPr>
                        <p:spPr>
                          <a:xfrm rot="16200000">
                            <a:off x="120266" y="1978218"/>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20</a:t>
                            </a:r>
                            <a:endParaRPr lang="en-US" sz="1600" dirty="0">
                              <a:latin typeface="Garamond" panose="02020404030301010803" pitchFamily="18" charset="0"/>
                            </a:endParaRPr>
                          </a:p>
                        </p:txBody>
                      </p:sp>
                      <p:cxnSp>
                        <p:nvCxnSpPr>
                          <p:cNvPr id="439" name="Straight Connector 438"/>
                          <p:cNvCxnSpPr/>
                          <p:nvPr/>
                        </p:nvCxnSpPr>
                        <p:spPr>
                          <a:xfrm>
                            <a:off x="289127" y="2224145"/>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0" name="TextBox 439"/>
                          <p:cNvSpPr txBox="1"/>
                          <p:nvPr/>
                        </p:nvSpPr>
                        <p:spPr>
                          <a:xfrm rot="16200000">
                            <a:off x="120266" y="1634871"/>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25</a:t>
                            </a:r>
                            <a:endParaRPr lang="en-US" sz="1600" dirty="0">
                              <a:latin typeface="Garamond" panose="02020404030301010803" pitchFamily="18" charset="0"/>
                            </a:endParaRPr>
                          </a:p>
                        </p:txBody>
                      </p:sp>
                      <p:cxnSp>
                        <p:nvCxnSpPr>
                          <p:cNvPr id="441" name="Straight Connector 440"/>
                          <p:cNvCxnSpPr/>
                          <p:nvPr/>
                        </p:nvCxnSpPr>
                        <p:spPr>
                          <a:xfrm>
                            <a:off x="289127" y="1866991"/>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8" name="Group 417"/>
                        <p:cNvGrpSpPr>
                          <a:grpSpLocks noChangeAspect="1"/>
                        </p:cNvGrpSpPr>
                        <p:nvPr/>
                      </p:nvGrpSpPr>
                      <p:grpSpPr>
                        <a:xfrm>
                          <a:off x="81979" y="5324092"/>
                          <a:ext cx="4593746" cy="1785692"/>
                          <a:chOff x="81979" y="5324092"/>
                          <a:chExt cx="4593746" cy="1785692"/>
                        </a:xfrm>
                      </p:grpSpPr>
                      <p:pic>
                        <p:nvPicPr>
                          <p:cNvPr id="420" name="Picture 419"/>
                          <p:cNvPicPr>
                            <a:picLocks noChangeAspect="1"/>
                          </p:cNvPicPr>
                          <p:nvPr/>
                        </p:nvPicPr>
                        <p:blipFill rotWithShape="1">
                          <a:blip r:embed="rId13">
                            <a:extLst>
                              <a:ext uri="{28A0092B-C50C-407E-A947-70E740481C1C}">
                                <a14:useLocalDpi xmlns:a14="http://schemas.microsoft.com/office/drawing/2010/main" val="0"/>
                              </a:ext>
                            </a:extLst>
                          </a:blip>
                          <a:srcRect l="15550" t="17758" r="2872" b="31895"/>
                          <a:stretch/>
                        </p:blipFill>
                        <p:spPr>
                          <a:xfrm>
                            <a:off x="425394" y="5381567"/>
                            <a:ext cx="4250331" cy="1728217"/>
                          </a:xfrm>
                          <a:prstGeom prst="rect">
                            <a:avLst/>
                          </a:prstGeom>
                        </p:spPr>
                      </p:pic>
                      <p:sp>
                        <p:nvSpPr>
                          <p:cNvPr id="421" name="TextBox 420"/>
                          <p:cNvSpPr txBox="1"/>
                          <p:nvPr/>
                        </p:nvSpPr>
                        <p:spPr>
                          <a:xfrm rot="16200000">
                            <a:off x="200055" y="6724736"/>
                            <a:ext cx="145685" cy="372953"/>
                          </a:xfrm>
                          <a:prstGeom prst="rect">
                            <a:avLst/>
                          </a:prstGeom>
                          <a:noFill/>
                        </p:spPr>
                        <p:txBody>
                          <a:bodyPr wrap="none" lIns="0" tIns="0" rIns="0" bIns="0" rtlCol="0">
                            <a:spAutoFit/>
                          </a:bodyPr>
                          <a:lstStyle/>
                          <a:p>
                            <a:r>
                              <a:rPr lang="en-US" sz="1600" dirty="0">
                                <a:latin typeface="Garamond" panose="02020404030301010803" pitchFamily="18" charset="0"/>
                              </a:rPr>
                              <a:t>5</a:t>
                            </a:r>
                          </a:p>
                        </p:txBody>
                      </p:sp>
                      <p:cxnSp>
                        <p:nvCxnSpPr>
                          <p:cNvPr id="422" name="Straight Connector 421"/>
                          <p:cNvCxnSpPr/>
                          <p:nvPr/>
                        </p:nvCxnSpPr>
                        <p:spPr>
                          <a:xfrm>
                            <a:off x="290282" y="6916055"/>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422"/>
                          <p:cNvSpPr txBox="1"/>
                          <p:nvPr/>
                        </p:nvSpPr>
                        <p:spPr>
                          <a:xfrm rot="16200000">
                            <a:off x="127434" y="6337330"/>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10</a:t>
                            </a:r>
                            <a:endParaRPr lang="en-US" sz="1600" dirty="0">
                              <a:latin typeface="Garamond" panose="02020404030301010803" pitchFamily="18" charset="0"/>
                            </a:endParaRPr>
                          </a:p>
                        </p:txBody>
                      </p:sp>
                      <p:cxnSp>
                        <p:nvCxnSpPr>
                          <p:cNvPr id="424" name="Straight Connector 423"/>
                          <p:cNvCxnSpPr/>
                          <p:nvPr/>
                        </p:nvCxnSpPr>
                        <p:spPr>
                          <a:xfrm>
                            <a:off x="290502" y="6564837"/>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5" name="TextBox 424"/>
                          <p:cNvSpPr txBox="1"/>
                          <p:nvPr/>
                        </p:nvSpPr>
                        <p:spPr>
                          <a:xfrm rot="16200000">
                            <a:off x="122771" y="5985522"/>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15</a:t>
                            </a:r>
                            <a:endParaRPr lang="en-US" sz="1600" dirty="0">
                              <a:latin typeface="Garamond" panose="02020404030301010803" pitchFamily="18" charset="0"/>
                            </a:endParaRPr>
                          </a:p>
                        </p:txBody>
                      </p:sp>
                      <p:cxnSp>
                        <p:nvCxnSpPr>
                          <p:cNvPr id="426" name="Straight Connector 425"/>
                          <p:cNvCxnSpPr/>
                          <p:nvPr/>
                        </p:nvCxnSpPr>
                        <p:spPr>
                          <a:xfrm>
                            <a:off x="285839" y="6212348"/>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7" name="TextBox 426"/>
                          <p:cNvSpPr txBox="1"/>
                          <p:nvPr/>
                        </p:nvSpPr>
                        <p:spPr>
                          <a:xfrm rot="16200000">
                            <a:off x="122771" y="5618693"/>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20</a:t>
                            </a:r>
                            <a:endParaRPr lang="en-US" sz="1600" dirty="0">
                              <a:latin typeface="Garamond" panose="02020404030301010803" pitchFamily="18" charset="0"/>
                            </a:endParaRPr>
                          </a:p>
                        </p:txBody>
                      </p:sp>
                      <p:cxnSp>
                        <p:nvCxnSpPr>
                          <p:cNvPr id="428" name="Straight Connector 427"/>
                          <p:cNvCxnSpPr/>
                          <p:nvPr/>
                        </p:nvCxnSpPr>
                        <p:spPr>
                          <a:xfrm>
                            <a:off x="285839" y="5864617"/>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9" name="TextBox 428"/>
                          <p:cNvSpPr txBox="1"/>
                          <p:nvPr/>
                        </p:nvSpPr>
                        <p:spPr>
                          <a:xfrm rot="16200000">
                            <a:off x="126746" y="5283300"/>
                            <a:ext cx="291369" cy="372953"/>
                          </a:xfrm>
                          <a:prstGeom prst="rect">
                            <a:avLst/>
                          </a:prstGeom>
                          <a:noFill/>
                        </p:spPr>
                        <p:txBody>
                          <a:bodyPr wrap="none" lIns="0" tIns="0" rIns="0" bIns="0" rtlCol="0">
                            <a:spAutoFit/>
                          </a:bodyPr>
                          <a:lstStyle/>
                          <a:p>
                            <a:r>
                              <a:rPr lang="en-US" sz="1600" dirty="0" smtClean="0">
                                <a:latin typeface="Garamond" panose="02020404030301010803" pitchFamily="18" charset="0"/>
                              </a:rPr>
                              <a:t>25</a:t>
                            </a:r>
                            <a:endParaRPr lang="en-US" sz="1600" dirty="0">
                              <a:latin typeface="Garamond" panose="02020404030301010803" pitchFamily="18" charset="0"/>
                            </a:endParaRPr>
                          </a:p>
                        </p:txBody>
                      </p:sp>
                      <p:cxnSp>
                        <p:nvCxnSpPr>
                          <p:cNvPr id="430" name="Straight Connector 429"/>
                          <p:cNvCxnSpPr/>
                          <p:nvPr/>
                        </p:nvCxnSpPr>
                        <p:spPr>
                          <a:xfrm>
                            <a:off x="289815" y="5515418"/>
                            <a:ext cx="1339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9" name="TextBox 418"/>
                        <p:cNvSpPr txBox="1"/>
                        <p:nvPr/>
                      </p:nvSpPr>
                      <p:spPr>
                        <a:xfrm>
                          <a:off x="1265491" y="-778089"/>
                          <a:ext cx="2541895" cy="437220"/>
                        </a:xfrm>
                        <a:prstGeom prst="rect">
                          <a:avLst/>
                        </a:prstGeom>
                        <a:noFill/>
                      </p:spPr>
                      <p:txBody>
                        <a:bodyPr wrap="square" rtlCol="0">
                          <a:spAutoFit/>
                        </a:bodyPr>
                        <a:lstStyle/>
                        <a:p>
                          <a:pPr algn="ctr"/>
                          <a:r>
                            <a:rPr lang="en-US" sz="2000" dirty="0" smtClean="0">
                              <a:latin typeface="Garamond" panose="02020404030301010803" pitchFamily="18" charset="0"/>
                            </a:rPr>
                            <a:t>% Population White </a:t>
                          </a:r>
                          <a:endParaRPr lang="en-US" sz="2000" dirty="0">
                            <a:latin typeface="Garamond" panose="02020404030301010803" pitchFamily="18" charset="0"/>
                          </a:endParaRPr>
                        </a:p>
                      </p:txBody>
                    </p:sp>
                  </p:grpSp>
                  <p:sp>
                    <p:nvSpPr>
                      <p:cNvPr id="95" name="Rectangle 94"/>
                      <p:cNvSpPr/>
                      <p:nvPr/>
                    </p:nvSpPr>
                    <p:spPr>
                      <a:xfrm>
                        <a:off x="13731983" y="14347630"/>
                        <a:ext cx="12784270" cy="7529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p:cNvSpPr txBox="1"/>
                    <p:nvPr/>
                  </p:nvSpPr>
                  <p:spPr>
                    <a:xfrm>
                      <a:off x="13652676" y="21416619"/>
                      <a:ext cx="12805569" cy="584775"/>
                    </a:xfrm>
                    <a:prstGeom prst="rect">
                      <a:avLst/>
                    </a:prstGeom>
                  </p:spPr>
                  <p:txBody>
                    <a:bodyPr wrap="square" numCol="1" spcCol="640080" rtlCol="0">
                      <a:spAutoFit/>
                    </a:bodyPr>
                    <a:lstStyle/>
                    <a:p>
                      <a:r>
                        <a:rPr lang="en-US" sz="1600" b="1" dirty="0" smtClean="0">
                          <a:solidFill>
                            <a:srgbClr val="404040"/>
                          </a:solidFill>
                        </a:rPr>
                        <a:t>Quartiles (Q1–4) of Percent (%) Population that is a Certain Race or Ethnicity vs ACAG PM</a:t>
                      </a:r>
                      <a:r>
                        <a:rPr lang="en-US" sz="1600" b="1" baseline="-25000" dirty="0" smtClean="0">
                          <a:solidFill>
                            <a:srgbClr val="404040"/>
                          </a:solidFill>
                        </a:rPr>
                        <a:t>2.5</a:t>
                      </a:r>
                      <a:r>
                        <a:rPr lang="en-US" sz="1600" b="1" dirty="0" smtClean="0">
                          <a:solidFill>
                            <a:srgbClr val="404040"/>
                          </a:solidFill>
                        </a:rPr>
                        <a:t> Concentrations. </a:t>
                      </a:r>
                      <a:r>
                        <a:rPr lang="en-US" sz="1600" dirty="0" smtClean="0">
                          <a:solidFill>
                            <a:srgbClr val="404040"/>
                          </a:solidFill>
                        </a:rPr>
                        <a:t>Linear regressions reveal statistical significance for every group in each year except for Latino/Hispanic in the San Francisco air basin in 2010.  </a:t>
                      </a:r>
                    </a:p>
                  </p:txBody>
                </p:sp>
              </p:grpSp>
              <p:grpSp>
                <p:nvGrpSpPr>
                  <p:cNvPr id="36" name="Group 35"/>
                  <p:cNvGrpSpPr/>
                  <p:nvPr/>
                </p:nvGrpSpPr>
                <p:grpSpPr>
                  <a:xfrm>
                    <a:off x="14570371" y="24577264"/>
                    <a:ext cx="1897200" cy="338554"/>
                    <a:chOff x="14581004" y="24598530"/>
                    <a:chExt cx="1897200" cy="338554"/>
                  </a:xfrm>
                </p:grpSpPr>
                <p:sp>
                  <p:nvSpPr>
                    <p:cNvPr id="3" name="TextBox 2"/>
                    <p:cNvSpPr txBox="1"/>
                    <p:nvPr/>
                  </p:nvSpPr>
                  <p:spPr>
                    <a:xfrm>
                      <a:off x="14581004"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Q1</a:t>
                      </a:r>
                    </a:p>
                  </p:txBody>
                </p:sp>
                <p:sp>
                  <p:nvSpPr>
                    <p:cNvPr id="489" name="TextBox 488"/>
                    <p:cNvSpPr txBox="1"/>
                    <p:nvPr/>
                  </p:nvSpPr>
                  <p:spPr>
                    <a:xfrm>
                      <a:off x="15038229"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Q2</a:t>
                      </a:r>
                    </a:p>
                  </p:txBody>
                </p:sp>
                <p:sp>
                  <p:nvSpPr>
                    <p:cNvPr id="490" name="TextBox 489"/>
                    <p:cNvSpPr txBox="1"/>
                    <p:nvPr/>
                  </p:nvSpPr>
                  <p:spPr>
                    <a:xfrm>
                      <a:off x="15476652"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Q3</a:t>
                      </a:r>
                    </a:p>
                  </p:txBody>
                </p:sp>
                <p:sp>
                  <p:nvSpPr>
                    <p:cNvPr id="491" name="TextBox 490"/>
                    <p:cNvSpPr txBox="1"/>
                    <p:nvPr/>
                  </p:nvSpPr>
                  <p:spPr>
                    <a:xfrm>
                      <a:off x="15933877"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Q4</a:t>
                      </a:r>
                    </a:p>
                  </p:txBody>
                </p:sp>
              </p:grpSp>
              <p:grpSp>
                <p:nvGrpSpPr>
                  <p:cNvPr id="492" name="Group 491"/>
                  <p:cNvGrpSpPr/>
                  <p:nvPr/>
                </p:nvGrpSpPr>
                <p:grpSpPr>
                  <a:xfrm>
                    <a:off x="16372686" y="24577810"/>
                    <a:ext cx="1897200" cy="338554"/>
                    <a:chOff x="14581004" y="24598530"/>
                    <a:chExt cx="1897200" cy="338554"/>
                  </a:xfrm>
                </p:grpSpPr>
                <p:sp>
                  <p:nvSpPr>
                    <p:cNvPr id="497" name="TextBox 496"/>
                    <p:cNvSpPr txBox="1"/>
                    <p:nvPr/>
                  </p:nvSpPr>
                  <p:spPr>
                    <a:xfrm>
                      <a:off x="14581004"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Q1</a:t>
                      </a:r>
                    </a:p>
                  </p:txBody>
                </p:sp>
                <p:sp>
                  <p:nvSpPr>
                    <p:cNvPr id="515" name="TextBox 514"/>
                    <p:cNvSpPr txBox="1"/>
                    <p:nvPr/>
                  </p:nvSpPr>
                  <p:spPr>
                    <a:xfrm>
                      <a:off x="15038229"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Q2</a:t>
                      </a:r>
                    </a:p>
                  </p:txBody>
                </p:sp>
                <p:sp>
                  <p:nvSpPr>
                    <p:cNvPr id="516" name="TextBox 515"/>
                    <p:cNvSpPr txBox="1"/>
                    <p:nvPr/>
                  </p:nvSpPr>
                  <p:spPr>
                    <a:xfrm>
                      <a:off x="15476652"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Q3</a:t>
                      </a:r>
                    </a:p>
                  </p:txBody>
                </p:sp>
                <p:sp>
                  <p:nvSpPr>
                    <p:cNvPr id="517" name="TextBox 516"/>
                    <p:cNvSpPr txBox="1"/>
                    <p:nvPr/>
                  </p:nvSpPr>
                  <p:spPr>
                    <a:xfrm>
                      <a:off x="15933877"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Q4</a:t>
                      </a:r>
                    </a:p>
                  </p:txBody>
                </p:sp>
              </p:grpSp>
              <p:grpSp>
                <p:nvGrpSpPr>
                  <p:cNvPr id="518" name="Group 517"/>
                  <p:cNvGrpSpPr/>
                  <p:nvPr/>
                </p:nvGrpSpPr>
                <p:grpSpPr>
                  <a:xfrm>
                    <a:off x="18583032" y="24581958"/>
                    <a:ext cx="1897200" cy="338554"/>
                    <a:chOff x="14581004" y="24598530"/>
                    <a:chExt cx="1897200" cy="338554"/>
                  </a:xfrm>
                </p:grpSpPr>
                <p:sp>
                  <p:nvSpPr>
                    <p:cNvPr id="519" name="TextBox 518"/>
                    <p:cNvSpPr txBox="1"/>
                    <p:nvPr/>
                  </p:nvSpPr>
                  <p:spPr>
                    <a:xfrm>
                      <a:off x="14581004"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Q1</a:t>
                      </a:r>
                    </a:p>
                  </p:txBody>
                </p:sp>
                <p:sp>
                  <p:nvSpPr>
                    <p:cNvPr id="520" name="TextBox 519"/>
                    <p:cNvSpPr txBox="1"/>
                    <p:nvPr/>
                  </p:nvSpPr>
                  <p:spPr>
                    <a:xfrm>
                      <a:off x="15038229"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Q2</a:t>
                      </a:r>
                    </a:p>
                  </p:txBody>
                </p:sp>
                <p:sp>
                  <p:nvSpPr>
                    <p:cNvPr id="521" name="TextBox 520"/>
                    <p:cNvSpPr txBox="1"/>
                    <p:nvPr/>
                  </p:nvSpPr>
                  <p:spPr>
                    <a:xfrm>
                      <a:off x="15476652"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Q3</a:t>
                      </a:r>
                    </a:p>
                  </p:txBody>
                </p:sp>
                <p:sp>
                  <p:nvSpPr>
                    <p:cNvPr id="522" name="TextBox 521"/>
                    <p:cNvSpPr txBox="1"/>
                    <p:nvPr/>
                  </p:nvSpPr>
                  <p:spPr>
                    <a:xfrm>
                      <a:off x="15933877"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Q4</a:t>
                      </a:r>
                    </a:p>
                  </p:txBody>
                </p:sp>
              </p:grpSp>
              <p:grpSp>
                <p:nvGrpSpPr>
                  <p:cNvPr id="523" name="Group 522"/>
                  <p:cNvGrpSpPr/>
                  <p:nvPr/>
                </p:nvGrpSpPr>
                <p:grpSpPr>
                  <a:xfrm>
                    <a:off x="20385347" y="24582504"/>
                    <a:ext cx="1897200" cy="338554"/>
                    <a:chOff x="14581004" y="24598530"/>
                    <a:chExt cx="1897200" cy="338554"/>
                  </a:xfrm>
                </p:grpSpPr>
                <p:sp>
                  <p:nvSpPr>
                    <p:cNvPr id="524" name="TextBox 523"/>
                    <p:cNvSpPr txBox="1"/>
                    <p:nvPr/>
                  </p:nvSpPr>
                  <p:spPr>
                    <a:xfrm>
                      <a:off x="14581004"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Q1</a:t>
                      </a:r>
                    </a:p>
                  </p:txBody>
                </p:sp>
                <p:sp>
                  <p:nvSpPr>
                    <p:cNvPr id="525" name="TextBox 524"/>
                    <p:cNvSpPr txBox="1"/>
                    <p:nvPr/>
                  </p:nvSpPr>
                  <p:spPr>
                    <a:xfrm>
                      <a:off x="15038229"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Q2</a:t>
                      </a:r>
                    </a:p>
                  </p:txBody>
                </p:sp>
                <p:sp>
                  <p:nvSpPr>
                    <p:cNvPr id="526" name="TextBox 525"/>
                    <p:cNvSpPr txBox="1"/>
                    <p:nvPr/>
                  </p:nvSpPr>
                  <p:spPr>
                    <a:xfrm>
                      <a:off x="15476652"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Q3</a:t>
                      </a:r>
                    </a:p>
                  </p:txBody>
                </p:sp>
                <p:sp>
                  <p:nvSpPr>
                    <p:cNvPr id="527" name="TextBox 526"/>
                    <p:cNvSpPr txBox="1"/>
                    <p:nvPr/>
                  </p:nvSpPr>
                  <p:spPr>
                    <a:xfrm>
                      <a:off x="15933877"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Q4</a:t>
                      </a:r>
                    </a:p>
                  </p:txBody>
                </p:sp>
              </p:grpSp>
              <p:grpSp>
                <p:nvGrpSpPr>
                  <p:cNvPr id="528" name="Group 527"/>
                  <p:cNvGrpSpPr/>
                  <p:nvPr/>
                </p:nvGrpSpPr>
                <p:grpSpPr>
                  <a:xfrm>
                    <a:off x="22568332" y="24577264"/>
                    <a:ext cx="1897200" cy="338554"/>
                    <a:chOff x="14581004" y="24598530"/>
                    <a:chExt cx="1897200" cy="338554"/>
                  </a:xfrm>
                </p:grpSpPr>
                <p:sp>
                  <p:nvSpPr>
                    <p:cNvPr id="529" name="TextBox 528"/>
                    <p:cNvSpPr txBox="1"/>
                    <p:nvPr/>
                  </p:nvSpPr>
                  <p:spPr>
                    <a:xfrm>
                      <a:off x="14581004"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Q1</a:t>
                      </a:r>
                    </a:p>
                  </p:txBody>
                </p:sp>
                <p:sp>
                  <p:nvSpPr>
                    <p:cNvPr id="530" name="TextBox 529"/>
                    <p:cNvSpPr txBox="1"/>
                    <p:nvPr/>
                  </p:nvSpPr>
                  <p:spPr>
                    <a:xfrm>
                      <a:off x="15038229"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Q2</a:t>
                      </a:r>
                    </a:p>
                  </p:txBody>
                </p:sp>
                <p:sp>
                  <p:nvSpPr>
                    <p:cNvPr id="531" name="TextBox 530"/>
                    <p:cNvSpPr txBox="1"/>
                    <p:nvPr/>
                  </p:nvSpPr>
                  <p:spPr>
                    <a:xfrm>
                      <a:off x="15476652"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Q3</a:t>
                      </a:r>
                    </a:p>
                  </p:txBody>
                </p:sp>
                <p:sp>
                  <p:nvSpPr>
                    <p:cNvPr id="532" name="TextBox 531"/>
                    <p:cNvSpPr txBox="1"/>
                    <p:nvPr/>
                  </p:nvSpPr>
                  <p:spPr>
                    <a:xfrm>
                      <a:off x="15933877"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Q4</a:t>
                      </a:r>
                    </a:p>
                  </p:txBody>
                </p:sp>
              </p:grpSp>
              <p:grpSp>
                <p:nvGrpSpPr>
                  <p:cNvPr id="533" name="Group 532"/>
                  <p:cNvGrpSpPr/>
                  <p:nvPr/>
                </p:nvGrpSpPr>
                <p:grpSpPr>
                  <a:xfrm>
                    <a:off x="24370647" y="24577810"/>
                    <a:ext cx="1897200" cy="338554"/>
                    <a:chOff x="14581004" y="24598530"/>
                    <a:chExt cx="1897200" cy="338554"/>
                  </a:xfrm>
                </p:grpSpPr>
                <p:sp>
                  <p:nvSpPr>
                    <p:cNvPr id="534" name="TextBox 533"/>
                    <p:cNvSpPr txBox="1"/>
                    <p:nvPr/>
                  </p:nvSpPr>
                  <p:spPr>
                    <a:xfrm>
                      <a:off x="14581004"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Q1</a:t>
                      </a:r>
                    </a:p>
                  </p:txBody>
                </p:sp>
                <p:sp>
                  <p:nvSpPr>
                    <p:cNvPr id="535" name="TextBox 534"/>
                    <p:cNvSpPr txBox="1"/>
                    <p:nvPr/>
                  </p:nvSpPr>
                  <p:spPr>
                    <a:xfrm>
                      <a:off x="15038229"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Q2</a:t>
                      </a:r>
                    </a:p>
                  </p:txBody>
                </p:sp>
                <p:sp>
                  <p:nvSpPr>
                    <p:cNvPr id="536" name="TextBox 535"/>
                    <p:cNvSpPr txBox="1"/>
                    <p:nvPr/>
                  </p:nvSpPr>
                  <p:spPr>
                    <a:xfrm>
                      <a:off x="15476652"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Q3</a:t>
                      </a:r>
                    </a:p>
                  </p:txBody>
                </p:sp>
                <p:sp>
                  <p:nvSpPr>
                    <p:cNvPr id="537" name="TextBox 536"/>
                    <p:cNvSpPr txBox="1"/>
                    <p:nvPr/>
                  </p:nvSpPr>
                  <p:spPr>
                    <a:xfrm>
                      <a:off x="15933877" y="24598530"/>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Q4</a:t>
                      </a:r>
                    </a:p>
                  </p:txBody>
                </p:sp>
              </p:grpSp>
              <p:grpSp>
                <p:nvGrpSpPr>
                  <p:cNvPr id="81" name="Group 80"/>
                  <p:cNvGrpSpPr/>
                  <p:nvPr/>
                </p:nvGrpSpPr>
                <p:grpSpPr>
                  <a:xfrm>
                    <a:off x="22495869" y="21116314"/>
                    <a:ext cx="1871071" cy="338554"/>
                    <a:chOff x="22495869" y="21124863"/>
                    <a:chExt cx="1871071" cy="338554"/>
                  </a:xfrm>
                </p:grpSpPr>
                <p:sp>
                  <p:nvSpPr>
                    <p:cNvPr id="49" name="TextBox 48"/>
                    <p:cNvSpPr txBox="1"/>
                    <p:nvPr/>
                  </p:nvSpPr>
                  <p:spPr>
                    <a:xfrm>
                      <a:off x="22495869" y="21124863"/>
                      <a:ext cx="864853"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Q1&amp;Q2</a:t>
                      </a:r>
                    </a:p>
                  </p:txBody>
                </p:sp>
                <p:sp>
                  <p:nvSpPr>
                    <p:cNvPr id="538" name="TextBox 537"/>
                    <p:cNvSpPr txBox="1"/>
                    <p:nvPr/>
                  </p:nvSpPr>
                  <p:spPr>
                    <a:xfrm>
                      <a:off x="23241596" y="21124863"/>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Q3</a:t>
                      </a:r>
                    </a:p>
                  </p:txBody>
                </p:sp>
                <p:sp>
                  <p:nvSpPr>
                    <p:cNvPr id="539" name="TextBox 538"/>
                    <p:cNvSpPr txBox="1"/>
                    <p:nvPr/>
                  </p:nvSpPr>
                  <p:spPr>
                    <a:xfrm>
                      <a:off x="23822613" y="21124863"/>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Q4</a:t>
                      </a:r>
                    </a:p>
                  </p:txBody>
                </p:sp>
              </p:grpSp>
              <p:grpSp>
                <p:nvGrpSpPr>
                  <p:cNvPr id="540" name="Group 539"/>
                  <p:cNvGrpSpPr/>
                  <p:nvPr/>
                </p:nvGrpSpPr>
                <p:grpSpPr>
                  <a:xfrm>
                    <a:off x="24302798" y="21116314"/>
                    <a:ext cx="1871071" cy="338554"/>
                    <a:chOff x="22495869" y="21124863"/>
                    <a:chExt cx="1871071" cy="338554"/>
                  </a:xfrm>
                </p:grpSpPr>
                <p:sp>
                  <p:nvSpPr>
                    <p:cNvPr id="541" name="TextBox 540"/>
                    <p:cNvSpPr txBox="1"/>
                    <p:nvPr/>
                  </p:nvSpPr>
                  <p:spPr>
                    <a:xfrm>
                      <a:off x="22495869" y="21124863"/>
                      <a:ext cx="864853"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Q1&amp;Q2</a:t>
                      </a:r>
                    </a:p>
                  </p:txBody>
                </p:sp>
                <p:sp>
                  <p:nvSpPr>
                    <p:cNvPr id="542" name="TextBox 541"/>
                    <p:cNvSpPr txBox="1"/>
                    <p:nvPr/>
                  </p:nvSpPr>
                  <p:spPr>
                    <a:xfrm>
                      <a:off x="23241596" y="21124863"/>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Q3</a:t>
                      </a:r>
                    </a:p>
                  </p:txBody>
                </p:sp>
                <p:sp>
                  <p:nvSpPr>
                    <p:cNvPr id="543" name="TextBox 542"/>
                    <p:cNvSpPr txBox="1"/>
                    <p:nvPr/>
                  </p:nvSpPr>
                  <p:spPr>
                    <a:xfrm>
                      <a:off x="23822613" y="21124863"/>
                      <a:ext cx="544327" cy="338554"/>
                    </a:xfrm>
                    <a:prstGeom prst="rect">
                      <a:avLst/>
                    </a:prstGeom>
                  </p:spPr>
                  <p:txBody>
                    <a:bodyPr wrap="square" numCol="1" spcCol="640080" rtlCol="0">
                      <a:spAutoFit/>
                    </a:bodyPr>
                    <a:lstStyle/>
                    <a:p>
                      <a:pPr algn="ctr"/>
                      <a:r>
                        <a:rPr lang="en-US" sz="1600" dirty="0" smtClean="0">
                          <a:solidFill>
                            <a:schemeClr val="tx1">
                              <a:lumMod val="75000"/>
                              <a:lumOff val="25000"/>
                            </a:schemeClr>
                          </a:solidFill>
                        </a:rPr>
                        <a:t>Q4</a:t>
                      </a:r>
                    </a:p>
                  </p:txBody>
                </p:sp>
              </p:grpSp>
              <p:sp>
                <p:nvSpPr>
                  <p:cNvPr id="82" name="TextBox 81"/>
                  <p:cNvSpPr txBox="1"/>
                  <p:nvPr/>
                </p:nvSpPr>
                <p:spPr>
                  <a:xfrm>
                    <a:off x="17893018" y="17973890"/>
                    <a:ext cx="49072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CA</a:t>
                    </a:r>
                  </a:p>
                </p:txBody>
              </p:sp>
              <p:sp>
                <p:nvSpPr>
                  <p:cNvPr id="548" name="TextBox 547"/>
                  <p:cNvSpPr txBox="1"/>
                  <p:nvPr/>
                </p:nvSpPr>
                <p:spPr>
                  <a:xfrm>
                    <a:off x="25902692" y="17973890"/>
                    <a:ext cx="49072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CA</a:t>
                    </a:r>
                  </a:p>
                </p:txBody>
              </p:sp>
              <p:sp>
                <p:nvSpPr>
                  <p:cNvPr id="549" name="TextBox 548"/>
                  <p:cNvSpPr txBox="1"/>
                  <p:nvPr/>
                </p:nvSpPr>
                <p:spPr>
                  <a:xfrm>
                    <a:off x="21909521" y="17973890"/>
                    <a:ext cx="49072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CA</a:t>
                    </a:r>
                  </a:p>
                </p:txBody>
              </p:sp>
              <p:sp>
                <p:nvSpPr>
                  <p:cNvPr id="550" name="TextBox 549"/>
                  <p:cNvSpPr txBox="1"/>
                  <p:nvPr/>
                </p:nvSpPr>
                <p:spPr>
                  <a:xfrm>
                    <a:off x="17885838" y="19629619"/>
                    <a:ext cx="49790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SJV</a:t>
                    </a:r>
                  </a:p>
                </p:txBody>
              </p:sp>
              <p:sp>
                <p:nvSpPr>
                  <p:cNvPr id="551" name="TextBox 550"/>
                  <p:cNvSpPr txBox="1"/>
                  <p:nvPr/>
                </p:nvSpPr>
                <p:spPr>
                  <a:xfrm>
                    <a:off x="25873923" y="19629619"/>
                    <a:ext cx="49790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SJV</a:t>
                    </a:r>
                  </a:p>
                </p:txBody>
              </p:sp>
              <p:sp>
                <p:nvSpPr>
                  <p:cNvPr id="552" name="TextBox 551"/>
                  <p:cNvSpPr txBox="1"/>
                  <p:nvPr/>
                </p:nvSpPr>
                <p:spPr>
                  <a:xfrm>
                    <a:off x="21900631" y="19629619"/>
                    <a:ext cx="49790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SJV</a:t>
                    </a:r>
                  </a:p>
                </p:txBody>
              </p:sp>
              <p:sp>
                <p:nvSpPr>
                  <p:cNvPr id="553" name="TextBox 552"/>
                  <p:cNvSpPr txBox="1"/>
                  <p:nvPr/>
                </p:nvSpPr>
                <p:spPr>
                  <a:xfrm>
                    <a:off x="25942106" y="21409906"/>
                    <a:ext cx="49072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SF</a:t>
                    </a:r>
                  </a:p>
                </p:txBody>
              </p:sp>
              <p:sp>
                <p:nvSpPr>
                  <p:cNvPr id="554" name="TextBox 553"/>
                  <p:cNvSpPr txBox="1"/>
                  <p:nvPr/>
                </p:nvSpPr>
                <p:spPr>
                  <a:xfrm>
                    <a:off x="21962087" y="21409906"/>
                    <a:ext cx="49072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SF</a:t>
                    </a:r>
                  </a:p>
                </p:txBody>
              </p:sp>
              <p:sp>
                <p:nvSpPr>
                  <p:cNvPr id="555" name="TextBox 554"/>
                  <p:cNvSpPr txBox="1"/>
                  <p:nvPr/>
                </p:nvSpPr>
                <p:spPr>
                  <a:xfrm>
                    <a:off x="17893018" y="21409906"/>
                    <a:ext cx="49072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SF</a:t>
                    </a:r>
                  </a:p>
                </p:txBody>
              </p:sp>
              <p:sp>
                <p:nvSpPr>
                  <p:cNvPr id="556" name="TextBox 555"/>
                  <p:cNvSpPr txBox="1"/>
                  <p:nvPr/>
                </p:nvSpPr>
                <p:spPr>
                  <a:xfrm>
                    <a:off x="17941941" y="23021343"/>
                    <a:ext cx="49072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SC</a:t>
                    </a:r>
                  </a:p>
                </p:txBody>
              </p:sp>
              <p:sp>
                <p:nvSpPr>
                  <p:cNvPr id="557" name="TextBox 556"/>
                  <p:cNvSpPr txBox="1"/>
                  <p:nvPr/>
                </p:nvSpPr>
                <p:spPr>
                  <a:xfrm>
                    <a:off x="21944029" y="23021343"/>
                    <a:ext cx="49072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SC</a:t>
                    </a:r>
                  </a:p>
                </p:txBody>
              </p:sp>
              <p:sp>
                <p:nvSpPr>
                  <p:cNvPr id="558" name="TextBox 557"/>
                  <p:cNvSpPr txBox="1"/>
                  <p:nvPr/>
                </p:nvSpPr>
                <p:spPr>
                  <a:xfrm>
                    <a:off x="25933082" y="23021343"/>
                    <a:ext cx="490729" cy="338554"/>
                  </a:xfrm>
                  <a:prstGeom prst="rect">
                    <a:avLst/>
                  </a:prstGeom>
                </p:spPr>
                <p:txBody>
                  <a:bodyPr wrap="square" numCol="1" spcCol="640080" rtlCol="0">
                    <a:spAutoFit/>
                  </a:bodyPr>
                  <a:lstStyle/>
                  <a:p>
                    <a:pPr algn="just"/>
                    <a:r>
                      <a:rPr lang="en-US" sz="1600" b="1" dirty="0" smtClean="0">
                        <a:solidFill>
                          <a:schemeClr val="tx1">
                            <a:lumMod val="75000"/>
                            <a:lumOff val="25000"/>
                          </a:schemeClr>
                        </a:solidFill>
                      </a:rPr>
                      <a:t>SC</a:t>
                    </a:r>
                  </a:p>
                </p:txBody>
              </p:sp>
            </p:grpSp>
            <p:sp>
              <p:nvSpPr>
                <p:cNvPr id="560" name="TextBox 559"/>
                <p:cNvSpPr txBox="1"/>
                <p:nvPr/>
              </p:nvSpPr>
              <p:spPr>
                <a:xfrm>
                  <a:off x="14451953" y="17944542"/>
                  <a:ext cx="1926746" cy="246221"/>
                </a:xfrm>
                <a:prstGeom prst="rect">
                  <a:avLst/>
                </a:prstGeom>
                <a:solidFill>
                  <a:schemeClr val="bg2"/>
                </a:solidFill>
                <a:ln>
                  <a:solidFill>
                    <a:schemeClr val="bg2">
                      <a:lumMod val="75000"/>
                    </a:schemeClr>
                  </a:solidFill>
                </a:ln>
              </p:spPr>
              <p:txBody>
                <a:bodyPr wrap="square" lIns="0" tIns="0" rIns="0" bIns="0" rtlCol="0">
                  <a:spAutoFit/>
                </a:bodyPr>
                <a:lstStyle/>
                <a:p>
                  <a:pPr algn="ctr"/>
                  <a:r>
                    <a:rPr lang="en-US" sz="1600" b="1" dirty="0" smtClean="0">
                      <a:latin typeface="Garamond" panose="02020404030301010803" pitchFamily="18" charset="0"/>
                    </a:rPr>
                    <a:t>2000</a:t>
                  </a:r>
                  <a:endParaRPr lang="en-US" sz="1600" b="1" dirty="0">
                    <a:latin typeface="Garamond" panose="02020404030301010803" pitchFamily="18" charset="0"/>
                  </a:endParaRPr>
                </a:p>
              </p:txBody>
            </p:sp>
            <p:sp>
              <p:nvSpPr>
                <p:cNvPr id="565" name="TextBox 564"/>
                <p:cNvSpPr txBox="1"/>
                <p:nvPr/>
              </p:nvSpPr>
              <p:spPr>
                <a:xfrm>
                  <a:off x="16385852" y="17944542"/>
                  <a:ext cx="1929226" cy="246221"/>
                </a:xfrm>
                <a:prstGeom prst="rect">
                  <a:avLst/>
                </a:prstGeom>
                <a:solidFill>
                  <a:schemeClr val="bg2">
                    <a:lumMod val="90000"/>
                  </a:schemeClr>
                </a:solidFill>
                <a:ln>
                  <a:solidFill>
                    <a:schemeClr val="bg2">
                      <a:lumMod val="75000"/>
                    </a:schemeClr>
                  </a:solidFill>
                </a:ln>
              </p:spPr>
              <p:txBody>
                <a:bodyPr wrap="square" lIns="0" tIns="0" rIns="0" bIns="0" rtlCol="0">
                  <a:spAutoFit/>
                </a:bodyPr>
                <a:lstStyle/>
                <a:p>
                  <a:pPr algn="ctr"/>
                  <a:r>
                    <a:rPr lang="en-US" sz="1600" b="1" dirty="0" smtClean="0">
                      <a:latin typeface="Garamond" panose="02020404030301010803" pitchFamily="18" charset="0"/>
                    </a:rPr>
                    <a:t>2010</a:t>
                  </a:r>
                  <a:endParaRPr lang="en-US" sz="1600" b="1" dirty="0">
                    <a:latin typeface="Garamond" panose="02020404030301010803" pitchFamily="18" charset="0"/>
                  </a:endParaRPr>
                </a:p>
              </p:txBody>
            </p:sp>
            <p:cxnSp>
              <p:nvCxnSpPr>
                <p:cNvPr id="94" name="Straight Connector 93"/>
                <p:cNvCxnSpPr>
                  <a:stCxn id="461" idx="0"/>
                  <a:endCxn id="461" idx="2"/>
                </p:cNvCxnSpPr>
                <p:nvPr/>
              </p:nvCxnSpPr>
              <p:spPr>
                <a:xfrm>
                  <a:off x="16382471" y="18188560"/>
                  <a:ext cx="0" cy="1584363"/>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16388292" y="19817303"/>
                  <a:ext cx="12381" cy="1571767"/>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a:off x="16400673" y="21602468"/>
                  <a:ext cx="0" cy="1584363"/>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20409129" y="18195001"/>
                  <a:ext cx="0" cy="1584363"/>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20414950" y="19817524"/>
                  <a:ext cx="12381" cy="1571767"/>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a:endCxn id="407" idx="2"/>
                </p:cNvCxnSpPr>
                <p:nvPr/>
              </p:nvCxnSpPr>
              <p:spPr>
                <a:xfrm>
                  <a:off x="20427331" y="21596469"/>
                  <a:ext cx="10177" cy="1576779"/>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a:endCxn id="410" idx="2"/>
                </p:cNvCxnSpPr>
                <p:nvPr/>
              </p:nvCxnSpPr>
              <p:spPr>
                <a:xfrm flipH="1">
                  <a:off x="20419007" y="23232748"/>
                  <a:ext cx="8324" cy="1575092"/>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75" name="TextBox 574"/>
                <p:cNvSpPr txBox="1"/>
                <p:nvPr/>
              </p:nvSpPr>
              <p:spPr>
                <a:xfrm>
                  <a:off x="22446294" y="17940490"/>
                  <a:ext cx="1926746" cy="246221"/>
                </a:xfrm>
                <a:prstGeom prst="rect">
                  <a:avLst/>
                </a:prstGeom>
                <a:solidFill>
                  <a:schemeClr val="bg2"/>
                </a:solidFill>
                <a:ln>
                  <a:solidFill>
                    <a:schemeClr val="bg2">
                      <a:lumMod val="75000"/>
                    </a:schemeClr>
                  </a:solidFill>
                </a:ln>
              </p:spPr>
              <p:txBody>
                <a:bodyPr wrap="square" lIns="0" tIns="0" rIns="0" bIns="0" rtlCol="0">
                  <a:spAutoFit/>
                </a:bodyPr>
                <a:lstStyle/>
                <a:p>
                  <a:pPr algn="ctr"/>
                  <a:r>
                    <a:rPr lang="en-US" sz="1600" b="1" dirty="0" smtClean="0">
                      <a:latin typeface="Garamond" panose="02020404030301010803" pitchFamily="18" charset="0"/>
                    </a:rPr>
                    <a:t>2000</a:t>
                  </a:r>
                  <a:endParaRPr lang="en-US" sz="1600" b="1" dirty="0">
                    <a:latin typeface="Garamond" panose="02020404030301010803" pitchFamily="18" charset="0"/>
                  </a:endParaRPr>
                </a:p>
              </p:txBody>
            </p:sp>
            <p:sp>
              <p:nvSpPr>
                <p:cNvPr id="576" name="TextBox 575"/>
                <p:cNvSpPr txBox="1"/>
                <p:nvPr/>
              </p:nvSpPr>
              <p:spPr>
                <a:xfrm>
                  <a:off x="24381279" y="17940490"/>
                  <a:ext cx="1933581" cy="246221"/>
                </a:xfrm>
                <a:prstGeom prst="rect">
                  <a:avLst/>
                </a:prstGeom>
                <a:solidFill>
                  <a:schemeClr val="bg2">
                    <a:lumMod val="90000"/>
                  </a:schemeClr>
                </a:solidFill>
                <a:ln>
                  <a:solidFill>
                    <a:schemeClr val="bg2">
                      <a:lumMod val="75000"/>
                    </a:schemeClr>
                  </a:solidFill>
                </a:ln>
              </p:spPr>
              <p:txBody>
                <a:bodyPr wrap="square" lIns="0" tIns="0" rIns="0" bIns="0" rtlCol="0">
                  <a:spAutoFit/>
                </a:bodyPr>
                <a:lstStyle/>
                <a:p>
                  <a:pPr algn="ctr"/>
                  <a:r>
                    <a:rPr lang="en-US" sz="1600" b="1" dirty="0" smtClean="0">
                      <a:latin typeface="Garamond" panose="02020404030301010803" pitchFamily="18" charset="0"/>
                    </a:rPr>
                    <a:t>2010</a:t>
                  </a:r>
                  <a:endParaRPr lang="en-US" sz="1600" b="1" dirty="0">
                    <a:latin typeface="Garamond" panose="02020404030301010803" pitchFamily="18" charset="0"/>
                  </a:endParaRPr>
                </a:p>
              </p:txBody>
            </p:sp>
            <p:cxnSp>
              <p:nvCxnSpPr>
                <p:cNvPr id="577" name="Straight Connector 576"/>
                <p:cNvCxnSpPr/>
                <p:nvPr/>
              </p:nvCxnSpPr>
              <p:spPr>
                <a:xfrm>
                  <a:off x="24381204" y="18179913"/>
                  <a:ext cx="0" cy="1584363"/>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24387025" y="19808656"/>
                  <a:ext cx="12381" cy="1571767"/>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a:endCxn id="406" idx="2"/>
                </p:cNvCxnSpPr>
                <p:nvPr/>
              </p:nvCxnSpPr>
              <p:spPr>
                <a:xfrm>
                  <a:off x="24399406" y="21593821"/>
                  <a:ext cx="1537" cy="1579427"/>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a:stCxn id="411" idx="0"/>
                </p:cNvCxnSpPr>
                <p:nvPr/>
              </p:nvCxnSpPr>
              <p:spPr>
                <a:xfrm flipH="1">
                  <a:off x="24399406" y="23226307"/>
                  <a:ext cx="3406" cy="1581095"/>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62" name="TextBox 561"/>
              <p:cNvSpPr txBox="1"/>
              <p:nvPr/>
            </p:nvSpPr>
            <p:spPr>
              <a:xfrm>
                <a:off x="18486947" y="17949558"/>
                <a:ext cx="1916103" cy="246221"/>
              </a:xfrm>
              <a:prstGeom prst="rect">
                <a:avLst/>
              </a:prstGeom>
              <a:solidFill>
                <a:schemeClr val="bg2"/>
              </a:solidFill>
              <a:ln>
                <a:solidFill>
                  <a:schemeClr val="bg2">
                    <a:lumMod val="75000"/>
                  </a:schemeClr>
                </a:solidFill>
              </a:ln>
            </p:spPr>
            <p:txBody>
              <a:bodyPr wrap="square" lIns="0" tIns="0" rIns="0" bIns="0" rtlCol="0">
                <a:spAutoFit/>
              </a:bodyPr>
              <a:lstStyle/>
              <a:p>
                <a:pPr algn="ctr"/>
                <a:r>
                  <a:rPr lang="en-US" sz="1600" b="1" dirty="0" smtClean="0">
                    <a:latin typeface="Garamond" panose="02020404030301010803" pitchFamily="18" charset="0"/>
                  </a:rPr>
                  <a:t>2000</a:t>
                </a:r>
                <a:endParaRPr lang="en-US" sz="1600" b="1" dirty="0">
                  <a:latin typeface="Garamond" panose="02020404030301010803" pitchFamily="18" charset="0"/>
                </a:endParaRPr>
              </a:p>
            </p:txBody>
          </p:sp>
          <p:sp>
            <p:nvSpPr>
              <p:cNvPr id="563" name="TextBox 562"/>
              <p:cNvSpPr txBox="1"/>
              <p:nvPr/>
            </p:nvSpPr>
            <p:spPr>
              <a:xfrm>
                <a:off x="20410204" y="17949558"/>
                <a:ext cx="1929234" cy="246221"/>
              </a:xfrm>
              <a:prstGeom prst="rect">
                <a:avLst/>
              </a:prstGeom>
              <a:solidFill>
                <a:schemeClr val="bg2">
                  <a:lumMod val="90000"/>
                </a:schemeClr>
              </a:solidFill>
              <a:ln>
                <a:solidFill>
                  <a:schemeClr val="bg2">
                    <a:lumMod val="75000"/>
                  </a:schemeClr>
                </a:solidFill>
              </a:ln>
            </p:spPr>
            <p:txBody>
              <a:bodyPr wrap="square" lIns="0" tIns="0" rIns="0" bIns="0" rtlCol="0">
                <a:spAutoFit/>
              </a:bodyPr>
              <a:lstStyle/>
              <a:p>
                <a:pPr algn="ctr"/>
                <a:r>
                  <a:rPr lang="en-US" sz="1600" b="1" dirty="0" smtClean="0">
                    <a:latin typeface="Garamond" panose="02020404030301010803" pitchFamily="18" charset="0"/>
                  </a:rPr>
                  <a:t>2010</a:t>
                </a:r>
                <a:endParaRPr lang="en-US" sz="1600" b="1" dirty="0">
                  <a:latin typeface="Garamond" panose="02020404030301010803" pitchFamily="18" charset="0"/>
                </a:endParaRPr>
              </a:p>
            </p:txBody>
          </p:sp>
        </p:grpSp>
        <p:cxnSp>
          <p:nvCxnSpPr>
            <p:cNvPr id="581" name="Straight Connector 580"/>
            <p:cNvCxnSpPr>
              <a:stCxn id="420" idx="0"/>
            </p:cNvCxnSpPr>
            <p:nvPr/>
          </p:nvCxnSpPr>
          <p:spPr>
            <a:xfrm>
              <a:off x="16402479" y="23226310"/>
              <a:ext cx="5803" cy="1569116"/>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63" name="Text Placeholder 16"/>
          <p:cNvSpPr txBox="1">
            <a:spLocks/>
          </p:cNvSpPr>
          <p:nvPr/>
        </p:nvSpPr>
        <p:spPr>
          <a:xfrm>
            <a:off x="13519722" y="26562388"/>
            <a:ext cx="12949750" cy="39893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spcBef>
                <a:spcPts val="1200"/>
              </a:spcBef>
              <a:buClr>
                <a:srgbClr val="964035"/>
              </a:buClr>
            </a:pPr>
            <a:r>
              <a:rPr lang="en-US" dirty="0" smtClean="0">
                <a:solidFill>
                  <a:srgbClr val="404040"/>
                </a:solidFill>
              </a:rPr>
              <a:t>While the ACAG PM</a:t>
            </a:r>
            <a:r>
              <a:rPr lang="en-US" baseline="-25000" dirty="0" smtClean="0">
                <a:solidFill>
                  <a:srgbClr val="404040"/>
                </a:solidFill>
              </a:rPr>
              <a:t>2.5</a:t>
            </a:r>
            <a:r>
              <a:rPr lang="en-US" dirty="0" smtClean="0">
                <a:solidFill>
                  <a:srgbClr val="404040"/>
                </a:solidFill>
              </a:rPr>
              <a:t> data product adequately represents long-term exposure and large-scale spatial processes, the dataset’s coarse annual average temporal resolution may fail to capture all PM</a:t>
            </a:r>
            <a:r>
              <a:rPr lang="en-US" baseline="-25000" dirty="0">
                <a:solidFill>
                  <a:srgbClr val="404040"/>
                </a:solidFill>
              </a:rPr>
              <a:t>2.5</a:t>
            </a:r>
            <a:r>
              <a:rPr lang="en-US" dirty="0" smtClean="0">
                <a:solidFill>
                  <a:srgbClr val="404040"/>
                </a:solidFill>
              </a:rPr>
              <a:t>-related health risks. </a:t>
            </a:r>
          </a:p>
          <a:p>
            <a:pPr marL="347663" indent="-347663" algn="just">
              <a:spcBef>
                <a:spcPts val="1200"/>
              </a:spcBef>
              <a:buClr>
                <a:srgbClr val="964035"/>
              </a:buClr>
            </a:pPr>
            <a:r>
              <a:rPr lang="en-US" dirty="0" smtClean="0">
                <a:solidFill>
                  <a:srgbClr val="404040"/>
                </a:solidFill>
              </a:rPr>
              <a:t>Recent California air quality policies and regulations may be factors contributing to overall declines in PM</a:t>
            </a:r>
            <a:r>
              <a:rPr lang="en-US" baseline="-25000" dirty="0" smtClean="0">
                <a:solidFill>
                  <a:srgbClr val="404040"/>
                </a:solidFill>
              </a:rPr>
              <a:t>2.5</a:t>
            </a:r>
            <a:r>
              <a:rPr lang="en-US" dirty="0" smtClean="0">
                <a:solidFill>
                  <a:srgbClr val="404040"/>
                </a:solidFill>
              </a:rPr>
              <a:t>, while precipitation, fire, and transportation patterns likely contribute to the inter-annual variability in the San Francisco, San Joaquin Valley, and South Coast air basins. </a:t>
            </a:r>
          </a:p>
          <a:p>
            <a:pPr marL="347663" indent="-347663" algn="just">
              <a:spcBef>
                <a:spcPts val="1200"/>
              </a:spcBef>
              <a:buClr>
                <a:srgbClr val="964035"/>
              </a:buClr>
            </a:pPr>
            <a:r>
              <a:rPr lang="en-US" dirty="0" smtClean="0">
                <a:solidFill>
                  <a:srgbClr val="404040"/>
                </a:solidFill>
              </a:rPr>
              <a:t>Low-income communities, especially those with higher percentages of minority populations, are more likely to experience greater annual mean PM</a:t>
            </a:r>
            <a:r>
              <a:rPr lang="en-US" baseline="-25000" dirty="0" smtClean="0">
                <a:solidFill>
                  <a:srgbClr val="404040"/>
                </a:solidFill>
              </a:rPr>
              <a:t>2.5</a:t>
            </a:r>
            <a:r>
              <a:rPr lang="en-US" dirty="0" smtClean="0">
                <a:solidFill>
                  <a:srgbClr val="404040"/>
                </a:solidFill>
              </a:rPr>
              <a:t> concentrations. </a:t>
            </a:r>
          </a:p>
        </p:txBody>
      </p:sp>
      <p:pic>
        <p:nvPicPr>
          <p:cNvPr id="72" name="Picture 71"/>
          <p:cNvPicPr>
            <a:picLocks noChangeAspect="1"/>
          </p:cNvPicPr>
          <p:nvPr/>
        </p:nvPicPr>
        <p:blipFill rotWithShape="1">
          <a:blip r:embed="rId14">
            <a:extLst>
              <a:ext uri="{28A0092B-C50C-407E-A947-70E740481C1C}">
                <a14:useLocalDpi xmlns:a14="http://schemas.microsoft.com/office/drawing/2010/main" val="0"/>
              </a:ext>
            </a:extLst>
          </a:blip>
          <a:srcRect l="13252" t="18018" r="13595" b="17707"/>
          <a:stretch/>
        </p:blipFill>
        <p:spPr>
          <a:xfrm>
            <a:off x="1046013" y="14067673"/>
            <a:ext cx="4946893" cy="5795343"/>
          </a:xfrm>
          <a:prstGeom prst="rect">
            <a:avLst/>
          </a:prstGeom>
        </p:spPr>
      </p:pic>
      <p:pic>
        <p:nvPicPr>
          <p:cNvPr id="62" name="Picture 6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96405" y="14277951"/>
            <a:ext cx="3009671" cy="1576734"/>
          </a:xfrm>
          <a:prstGeom prst="rect">
            <a:avLst/>
          </a:prstGeom>
        </p:spPr>
      </p:pic>
      <p:sp>
        <p:nvSpPr>
          <p:cNvPr id="5" name="Text Placeholder 16"/>
          <p:cNvSpPr txBox="1">
            <a:spLocks/>
          </p:cNvSpPr>
          <p:nvPr/>
        </p:nvSpPr>
        <p:spPr>
          <a:xfrm>
            <a:off x="894832" y="30559718"/>
            <a:ext cx="12188720" cy="32282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smtClean="0">
                <a:solidFill>
                  <a:schemeClr val="tx1">
                    <a:lumMod val="75000"/>
                    <a:lumOff val="25000"/>
                  </a:schemeClr>
                </a:solidFill>
              </a:rPr>
              <a:t>Hyung</a:t>
            </a:r>
            <a:r>
              <a:rPr lang="en-US" dirty="0" smtClean="0">
                <a:solidFill>
                  <a:schemeClr val="tx1">
                    <a:lumMod val="75000"/>
                    <a:lumOff val="25000"/>
                  </a:schemeClr>
                </a:solidFill>
              </a:rPr>
              <a:t> </a:t>
            </a:r>
            <a:r>
              <a:rPr lang="en-US" dirty="0" err="1" smtClean="0">
                <a:solidFill>
                  <a:schemeClr val="tx1">
                    <a:lumMod val="75000"/>
                    <a:lumOff val="25000"/>
                  </a:schemeClr>
                </a:solidFill>
              </a:rPr>
              <a:t>Joo</a:t>
            </a:r>
            <a:r>
              <a:rPr lang="en-US" dirty="0" smtClean="0">
                <a:solidFill>
                  <a:schemeClr val="tx1">
                    <a:lumMod val="75000"/>
                    <a:lumOff val="25000"/>
                  </a:schemeClr>
                </a:solidFill>
              </a:rPr>
              <a:t> Lee (California Air Resources Board)</a:t>
            </a:r>
          </a:p>
          <a:p>
            <a:r>
              <a:rPr lang="en-US" dirty="0" smtClean="0">
                <a:solidFill>
                  <a:schemeClr val="tx1">
                    <a:lumMod val="75000"/>
                    <a:lumOff val="25000"/>
                  </a:schemeClr>
                </a:solidFill>
              </a:rPr>
              <a:t>Madeline </a:t>
            </a:r>
            <a:r>
              <a:rPr lang="en-US" dirty="0" err="1" smtClean="0">
                <a:solidFill>
                  <a:schemeClr val="tx1">
                    <a:lumMod val="75000"/>
                    <a:lumOff val="25000"/>
                  </a:schemeClr>
                </a:solidFill>
              </a:rPr>
              <a:t>Brozen</a:t>
            </a:r>
            <a:r>
              <a:rPr lang="en-US" dirty="0" smtClean="0">
                <a:solidFill>
                  <a:schemeClr val="tx1">
                    <a:lumMod val="75000"/>
                    <a:lumOff val="25000"/>
                  </a:schemeClr>
                </a:solidFill>
              </a:rPr>
              <a:t> (University of California, Los Angeles, Institute of Transportation Studies)</a:t>
            </a:r>
          </a:p>
          <a:p>
            <a:r>
              <a:rPr lang="en-US" dirty="0" smtClean="0">
                <a:solidFill>
                  <a:schemeClr val="tx1">
                    <a:lumMod val="75000"/>
                    <a:lumOff val="25000"/>
                  </a:schemeClr>
                </a:solidFill>
              </a:rPr>
              <a:t>Dr. Juan Torres-Pérez (Bay Area Environmental Research Institute, NASA Ames Research Center)</a:t>
            </a:r>
          </a:p>
          <a:p>
            <a:r>
              <a:rPr lang="en-US" dirty="0" smtClean="0">
                <a:solidFill>
                  <a:schemeClr val="tx1">
                    <a:lumMod val="75000"/>
                    <a:lumOff val="25000"/>
                  </a:schemeClr>
                </a:solidFill>
              </a:rPr>
              <a:t>Jenna Williams (NASA DEVELOP, NASA Ames Research Center)</a:t>
            </a:r>
          </a:p>
          <a:p>
            <a:endParaRPr lang="en-US" dirty="0" smtClean="0">
              <a:solidFill>
                <a:schemeClr val="tx1">
                  <a:lumMod val="75000"/>
                  <a:lumOff val="25000"/>
                </a:schemeClr>
              </a:solidFill>
            </a:endParaRPr>
          </a:p>
        </p:txBody>
      </p:sp>
      <p:sp>
        <p:nvSpPr>
          <p:cNvPr id="13" name="TextBox 12"/>
          <p:cNvSpPr txBox="1"/>
          <p:nvPr/>
        </p:nvSpPr>
        <p:spPr>
          <a:xfrm>
            <a:off x="844526" y="5001747"/>
            <a:ext cx="11516347"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Abstract</a:t>
            </a:r>
          </a:p>
        </p:txBody>
      </p:sp>
      <p:sp>
        <p:nvSpPr>
          <p:cNvPr id="14" name="TextBox 13"/>
          <p:cNvSpPr txBox="1"/>
          <p:nvPr/>
        </p:nvSpPr>
        <p:spPr>
          <a:xfrm>
            <a:off x="13601700" y="4996831"/>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Objectives</a:t>
            </a:r>
          </a:p>
        </p:txBody>
      </p:sp>
      <p:sp>
        <p:nvSpPr>
          <p:cNvPr id="15" name="TextBox 14"/>
          <p:cNvSpPr txBox="1"/>
          <p:nvPr/>
        </p:nvSpPr>
        <p:spPr>
          <a:xfrm>
            <a:off x="867271" y="20100893"/>
            <a:ext cx="5645327"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Methodology</a:t>
            </a:r>
          </a:p>
        </p:txBody>
      </p:sp>
      <p:sp>
        <p:nvSpPr>
          <p:cNvPr id="16" name="TextBox 15"/>
          <p:cNvSpPr txBox="1"/>
          <p:nvPr/>
        </p:nvSpPr>
        <p:spPr>
          <a:xfrm>
            <a:off x="843051" y="12836047"/>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Study Area</a:t>
            </a:r>
          </a:p>
        </p:txBody>
      </p:sp>
      <p:sp>
        <p:nvSpPr>
          <p:cNvPr id="17" name="TextBox 16"/>
          <p:cNvSpPr txBox="1"/>
          <p:nvPr/>
        </p:nvSpPr>
        <p:spPr>
          <a:xfrm>
            <a:off x="6255725" y="12836047"/>
            <a:ext cx="5491847"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Earth Observations</a:t>
            </a:r>
          </a:p>
        </p:txBody>
      </p:sp>
      <p:sp>
        <p:nvSpPr>
          <p:cNvPr id="18" name="TextBox 17"/>
          <p:cNvSpPr txBox="1"/>
          <p:nvPr/>
        </p:nvSpPr>
        <p:spPr>
          <a:xfrm>
            <a:off x="13603665" y="7507062"/>
            <a:ext cx="11550315"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Results</a:t>
            </a:r>
          </a:p>
        </p:txBody>
      </p:sp>
      <p:sp>
        <p:nvSpPr>
          <p:cNvPr id="19" name="TextBox 18"/>
          <p:cNvSpPr txBox="1"/>
          <p:nvPr/>
        </p:nvSpPr>
        <p:spPr>
          <a:xfrm>
            <a:off x="13616448" y="25743405"/>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Conclusions</a:t>
            </a:r>
          </a:p>
        </p:txBody>
      </p:sp>
      <p:sp>
        <p:nvSpPr>
          <p:cNvPr id="20" name="TextBox 19"/>
          <p:cNvSpPr txBox="1"/>
          <p:nvPr/>
        </p:nvSpPr>
        <p:spPr>
          <a:xfrm>
            <a:off x="853567" y="29752704"/>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Acknowledgements</a:t>
            </a:r>
          </a:p>
        </p:txBody>
      </p:sp>
      <p:sp>
        <p:nvSpPr>
          <p:cNvPr id="21" name="TextBox 20"/>
          <p:cNvSpPr txBox="1"/>
          <p:nvPr/>
        </p:nvSpPr>
        <p:spPr>
          <a:xfrm>
            <a:off x="22310962" y="30045385"/>
            <a:ext cx="4329470" cy="769441"/>
          </a:xfrm>
          <a:prstGeom prst="rect">
            <a:avLst/>
          </a:prstGeom>
          <a:noFill/>
        </p:spPr>
        <p:txBody>
          <a:bodyPr wrap="square" lIns="0" rIns="0" rtlCol="0">
            <a:spAutoFit/>
          </a:bodyPr>
          <a:lstStyle/>
          <a:p>
            <a:r>
              <a:rPr lang="en-US" sz="4400" b="1" dirty="0" smtClean="0">
                <a:solidFill>
                  <a:srgbClr val="964035"/>
                </a:solidFill>
                <a:latin typeface="Century Gothic" panose="020B0502020202020204" pitchFamily="34" charset="0"/>
              </a:rPr>
              <a:t>Project Partners</a:t>
            </a:r>
          </a:p>
        </p:txBody>
      </p:sp>
      <p:sp>
        <p:nvSpPr>
          <p:cNvPr id="32" name="Text Placeholder 16"/>
          <p:cNvSpPr txBox="1">
            <a:spLocks/>
          </p:cNvSpPr>
          <p:nvPr/>
        </p:nvSpPr>
        <p:spPr>
          <a:xfrm>
            <a:off x="914400" y="5909976"/>
            <a:ext cx="12207240" cy="70437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rgbClr val="404040"/>
                </a:solidFill>
              </a:rPr>
              <a:t>Thirty-five million California residents live in counties where they are more susceptible to contracting an air quality-related health ailment. Particulate matter less than 2.5 µm in size (PM</a:t>
            </a:r>
            <a:r>
              <a:rPr lang="en-US" baseline="-25000" dirty="0">
                <a:solidFill>
                  <a:srgbClr val="404040"/>
                </a:solidFill>
              </a:rPr>
              <a:t>2.5</a:t>
            </a:r>
            <a:r>
              <a:rPr lang="en-US" dirty="0">
                <a:solidFill>
                  <a:srgbClr val="404040"/>
                </a:solidFill>
              </a:rPr>
              <a:t>) is an important metric of air quality and can cause significant health problems. Despite California’s policies targeted at reducing PM</a:t>
            </a:r>
            <a:r>
              <a:rPr lang="en-US" baseline="-25000" dirty="0">
                <a:solidFill>
                  <a:srgbClr val="404040"/>
                </a:solidFill>
              </a:rPr>
              <a:t>2.5</a:t>
            </a:r>
            <a:r>
              <a:rPr lang="en-US" dirty="0">
                <a:solidFill>
                  <a:srgbClr val="404040"/>
                </a:solidFill>
              </a:rPr>
              <a:t> and other air pollutants, three major cities experienced increasing levels of PM</a:t>
            </a:r>
            <a:r>
              <a:rPr lang="en-US" baseline="-25000" dirty="0">
                <a:solidFill>
                  <a:srgbClr val="404040"/>
                </a:solidFill>
              </a:rPr>
              <a:t>2.5</a:t>
            </a:r>
            <a:r>
              <a:rPr lang="en-US" dirty="0">
                <a:solidFill>
                  <a:srgbClr val="404040"/>
                </a:solidFill>
              </a:rPr>
              <a:t> from 2013 to 2015. California’s rapid population growth compounds these air quality problems and stresses the need for air pollution reduction policies. Current air quality remediation and regulations are based off </a:t>
            </a:r>
            <a:r>
              <a:rPr lang="en-US" i="1" dirty="0">
                <a:solidFill>
                  <a:srgbClr val="404040"/>
                </a:solidFill>
              </a:rPr>
              <a:t>in situ</a:t>
            </a:r>
            <a:r>
              <a:rPr lang="en-US" dirty="0">
                <a:solidFill>
                  <a:srgbClr val="404040"/>
                </a:solidFill>
              </a:rPr>
              <a:t> air quality monitors; however, these methods do not provide </a:t>
            </a:r>
            <a:r>
              <a:rPr lang="en-US" dirty="0" smtClean="0">
                <a:solidFill>
                  <a:srgbClr val="404040"/>
                </a:solidFill>
              </a:rPr>
              <a:t>optimal </a:t>
            </a:r>
            <a:r>
              <a:rPr lang="en-US" dirty="0">
                <a:solidFill>
                  <a:srgbClr val="404040"/>
                </a:solidFill>
              </a:rPr>
              <a:t>spatial coverage. The NASA DEVELOP project team investigated the advantages of using PM</a:t>
            </a:r>
            <a:r>
              <a:rPr lang="en-US" baseline="-25000" dirty="0">
                <a:solidFill>
                  <a:srgbClr val="404040"/>
                </a:solidFill>
              </a:rPr>
              <a:t>2.5</a:t>
            </a:r>
            <a:r>
              <a:rPr lang="en-US" dirty="0">
                <a:solidFill>
                  <a:srgbClr val="404040"/>
                </a:solidFill>
              </a:rPr>
              <a:t> data derived from remote sensing imagery taken from Moderate Resolution Imaging </a:t>
            </a:r>
            <a:r>
              <a:rPr lang="en-US" dirty="0" err="1">
                <a:solidFill>
                  <a:srgbClr val="404040"/>
                </a:solidFill>
              </a:rPr>
              <a:t>Spectroradiometer</a:t>
            </a:r>
            <a:r>
              <a:rPr lang="en-US" dirty="0">
                <a:solidFill>
                  <a:srgbClr val="404040"/>
                </a:solidFill>
              </a:rPr>
              <a:t> (MODIS), Multi-angle Imaging </a:t>
            </a:r>
            <a:r>
              <a:rPr lang="en-US" dirty="0" err="1">
                <a:solidFill>
                  <a:srgbClr val="404040"/>
                </a:solidFill>
              </a:rPr>
              <a:t>Spectroradiometer</a:t>
            </a:r>
            <a:r>
              <a:rPr lang="en-US" dirty="0">
                <a:solidFill>
                  <a:srgbClr val="404040"/>
                </a:solidFill>
              </a:rPr>
              <a:t> (MISR), Cloud-Aerosol Lidar and Infrared Pathfinder Satellite Observation (CALIPSO), and Sea-Viewing Wide Field-of-View Sensor (</a:t>
            </a:r>
            <a:r>
              <a:rPr lang="en-US" dirty="0" err="1">
                <a:solidFill>
                  <a:srgbClr val="404040"/>
                </a:solidFill>
              </a:rPr>
              <a:t>SeaWiFS</a:t>
            </a:r>
            <a:r>
              <a:rPr lang="en-US" dirty="0">
                <a:solidFill>
                  <a:srgbClr val="404040"/>
                </a:solidFill>
              </a:rPr>
              <a:t>), to study PM</a:t>
            </a:r>
            <a:r>
              <a:rPr lang="en-US" baseline="-25000" dirty="0">
                <a:solidFill>
                  <a:srgbClr val="404040"/>
                </a:solidFill>
              </a:rPr>
              <a:t>2.5</a:t>
            </a:r>
            <a:r>
              <a:rPr lang="en-US" dirty="0">
                <a:solidFill>
                  <a:srgbClr val="404040"/>
                </a:solidFill>
              </a:rPr>
              <a:t> in California from 1998 to 2016. We analyzed trends in PM</a:t>
            </a:r>
            <a:r>
              <a:rPr lang="en-US" baseline="-25000" dirty="0">
                <a:solidFill>
                  <a:srgbClr val="404040"/>
                </a:solidFill>
              </a:rPr>
              <a:t>2.5</a:t>
            </a:r>
            <a:r>
              <a:rPr lang="en-US" dirty="0">
                <a:solidFill>
                  <a:srgbClr val="404040"/>
                </a:solidFill>
              </a:rPr>
              <a:t> concentrations over time as well as the spatial distribution of PM</a:t>
            </a:r>
            <a:r>
              <a:rPr lang="en-US" baseline="-25000" dirty="0">
                <a:solidFill>
                  <a:srgbClr val="404040"/>
                </a:solidFill>
              </a:rPr>
              <a:t>2.5</a:t>
            </a:r>
            <a:r>
              <a:rPr lang="en-US" dirty="0">
                <a:solidFill>
                  <a:srgbClr val="404040"/>
                </a:solidFill>
              </a:rPr>
              <a:t> relative to socioeconomic factors. With the results of these analyses, the California Air Resources Board will gain a clearer understanding of the spatial and temporal distribution of particulate matter pollution in the state, and which communities are more likely to face heightened health risks from air pollution</a:t>
            </a:r>
            <a:r>
              <a:rPr lang="en-US" dirty="0" smtClean="0">
                <a:solidFill>
                  <a:srgbClr val="404040"/>
                </a:solidFill>
              </a:rPr>
              <a:t>.</a:t>
            </a:r>
            <a:endParaRPr lang="en-US" dirty="0">
              <a:solidFill>
                <a:srgbClr val="404040"/>
              </a:solidFill>
            </a:endParaRPr>
          </a:p>
        </p:txBody>
      </p:sp>
      <p:sp>
        <p:nvSpPr>
          <p:cNvPr id="37" name="Text Placeholder 16"/>
          <p:cNvSpPr txBox="1">
            <a:spLocks/>
          </p:cNvSpPr>
          <p:nvPr/>
        </p:nvSpPr>
        <p:spPr>
          <a:xfrm>
            <a:off x="22310962" y="31092249"/>
            <a:ext cx="4206638" cy="1955472"/>
          </a:xfrm>
          <a:prstGeom prst="rect">
            <a:avLst/>
          </a:prstGeom>
        </p:spPr>
        <p:txBody>
          <a:bodyPr lIns="0" rIns="0"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lumOff val="25000"/>
                  </a:schemeClr>
                </a:solidFill>
              </a:rPr>
              <a:t>California Air Resources Board </a:t>
            </a:r>
          </a:p>
          <a:p>
            <a:r>
              <a:rPr lang="en-US" dirty="0" smtClean="0">
                <a:solidFill>
                  <a:schemeClr val="tx1">
                    <a:lumMod val="75000"/>
                    <a:lumOff val="25000"/>
                  </a:schemeClr>
                </a:solidFill>
              </a:rPr>
              <a:t>University of California, Los Angeles, Institute of Transportation Studies</a:t>
            </a:r>
          </a:p>
        </p:txBody>
      </p:sp>
      <p:sp>
        <p:nvSpPr>
          <p:cNvPr id="22" name="TextBox 21"/>
          <p:cNvSpPr txBox="1"/>
          <p:nvPr/>
        </p:nvSpPr>
        <p:spPr>
          <a:xfrm>
            <a:off x="13651992" y="30045385"/>
            <a:ext cx="4542503"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Team Members</a:t>
            </a:r>
          </a:p>
        </p:txBody>
      </p:sp>
      <p:sp>
        <p:nvSpPr>
          <p:cNvPr id="40" name="TextBox 39"/>
          <p:cNvSpPr txBox="1"/>
          <p:nvPr/>
        </p:nvSpPr>
        <p:spPr>
          <a:xfrm>
            <a:off x="13167360" y="34696400"/>
            <a:ext cx="13350240" cy="812801"/>
          </a:xfrm>
          <a:prstGeom prst="rect">
            <a:avLst/>
          </a:prstGeom>
          <a:noFill/>
        </p:spPr>
        <p:txBody>
          <a:bodyPr wrap="square" rtlCol="0" anchor="ctr">
            <a:noAutofit/>
          </a:bodyPr>
          <a:lstStyle/>
          <a:p>
            <a:pPr algn="r"/>
            <a:r>
              <a:rPr lang="en-US" sz="4000" dirty="0" smtClean="0">
                <a:solidFill>
                  <a:schemeClr val="bg1"/>
                </a:solidFill>
                <a:latin typeface="+mj-lt"/>
              </a:rPr>
              <a:t>California </a:t>
            </a:r>
            <a:r>
              <a:rPr lang="en-US" sz="4000" smtClean="0">
                <a:solidFill>
                  <a:schemeClr val="bg1"/>
                </a:solidFill>
                <a:latin typeface="+mj-lt"/>
              </a:rPr>
              <a:t>– Ames| </a:t>
            </a:r>
            <a:r>
              <a:rPr lang="en-US" sz="4000" dirty="0" smtClean="0">
                <a:solidFill>
                  <a:schemeClr val="bg1"/>
                </a:solidFill>
                <a:latin typeface="+mj-lt"/>
              </a:rPr>
              <a:t>Spring 2018</a:t>
            </a:r>
            <a:endParaRPr lang="en-US" sz="4000" dirty="0">
              <a:solidFill>
                <a:schemeClr val="bg1"/>
              </a:solidFill>
              <a:latin typeface="+mj-lt"/>
            </a:endParaRPr>
          </a:p>
        </p:txBody>
      </p:sp>
      <p:sp>
        <p:nvSpPr>
          <p:cNvPr id="42" name="TextBox 41"/>
          <p:cNvSpPr txBox="1"/>
          <p:nvPr/>
        </p:nvSpPr>
        <p:spPr>
          <a:xfrm>
            <a:off x="3522133" y="34696400"/>
            <a:ext cx="11354452" cy="795867"/>
          </a:xfrm>
          <a:prstGeom prst="rect">
            <a:avLst/>
          </a:prstGeom>
          <a:noFill/>
        </p:spPr>
        <p:txBody>
          <a:bodyPr wrap="square" rtlCol="0" anchor="ctr">
            <a:noAutofit/>
          </a:bodyPr>
          <a:lstStyle/>
          <a:p>
            <a:r>
              <a:rPr lang="en-US" sz="4000" dirty="0" smtClean="0">
                <a:solidFill>
                  <a:schemeClr val="bg1"/>
                </a:solidFill>
                <a:latin typeface="+mj-lt"/>
              </a:rPr>
              <a:t>California Health &amp; Air Quality</a:t>
            </a:r>
            <a:endParaRPr lang="en-US" sz="4000" dirty="0">
              <a:solidFill>
                <a:schemeClr val="bg1"/>
              </a:solidFill>
              <a:latin typeface="+mj-lt"/>
            </a:endParaRPr>
          </a:p>
        </p:txBody>
      </p:sp>
      <p:sp>
        <p:nvSpPr>
          <p:cNvPr id="43" name="Subtitle"/>
          <p:cNvSpPr>
            <a:spLocks noGrp="1"/>
          </p:cNvSpPr>
          <p:nvPr>
            <p:ph type="body" sz="quarter" idx="13" hasCustomPrompt="1"/>
          </p:nvPr>
        </p:nvSpPr>
        <p:spPr>
          <a:xfrm>
            <a:off x="914400" y="144780"/>
            <a:ext cx="17229803"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000" dirty="0">
                <a:solidFill>
                  <a:srgbClr val="964035"/>
                </a:solidFill>
              </a:rPr>
              <a:t>Measuring California Air Quality through the Use </a:t>
            </a:r>
            <a:r>
              <a:rPr lang="en-US" sz="5000" dirty="0" smtClean="0">
                <a:solidFill>
                  <a:srgbClr val="964035"/>
                </a:solidFill>
              </a:rPr>
              <a:t>of NASA Earth </a:t>
            </a:r>
            <a:r>
              <a:rPr lang="en-US" sz="5000" dirty="0">
                <a:solidFill>
                  <a:srgbClr val="964035"/>
                </a:solidFill>
              </a:rPr>
              <a:t>Observations to </a:t>
            </a:r>
            <a:r>
              <a:rPr lang="en-US" sz="5000" dirty="0" smtClean="0">
                <a:solidFill>
                  <a:srgbClr val="964035"/>
                </a:solidFill>
              </a:rPr>
              <a:t>Identify Spatial, Temporal, and Social Disparities in Particulate Matter Pollution</a:t>
            </a:r>
            <a:endParaRPr lang="en-US" sz="5000" dirty="0">
              <a:solidFill>
                <a:srgbClr val="964035"/>
              </a:solidFill>
            </a:endParaRPr>
          </a:p>
        </p:txBody>
      </p:sp>
      <p:sp>
        <p:nvSpPr>
          <p:cNvPr id="50" name="Text Placeholder 16"/>
          <p:cNvSpPr txBox="1">
            <a:spLocks/>
          </p:cNvSpPr>
          <p:nvPr/>
        </p:nvSpPr>
        <p:spPr>
          <a:xfrm>
            <a:off x="13519722" y="5909977"/>
            <a:ext cx="12981421" cy="164318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1200"/>
              </a:spcBef>
              <a:buClr>
                <a:srgbClr val="964035"/>
              </a:buClr>
            </a:pPr>
            <a:r>
              <a:rPr lang="en-US" b="1" dirty="0" smtClean="0">
                <a:solidFill>
                  <a:srgbClr val="964035"/>
                </a:solidFill>
              </a:rPr>
              <a:t>Determine </a:t>
            </a:r>
            <a:r>
              <a:rPr lang="en-US" dirty="0" smtClean="0">
                <a:solidFill>
                  <a:schemeClr val="tx1">
                    <a:lumMod val="75000"/>
                    <a:lumOff val="25000"/>
                  </a:schemeClr>
                </a:solidFill>
              </a:rPr>
              <a:t>the feasibility of using a satellite-derived dataset to represent PM</a:t>
            </a:r>
            <a:r>
              <a:rPr lang="en-US" baseline="-25000" dirty="0" smtClean="0">
                <a:solidFill>
                  <a:schemeClr val="tx1">
                    <a:lumMod val="75000"/>
                    <a:lumOff val="25000"/>
                  </a:schemeClr>
                </a:solidFill>
              </a:rPr>
              <a:t>2.5</a:t>
            </a:r>
            <a:r>
              <a:rPr lang="en-US" dirty="0" smtClean="0">
                <a:solidFill>
                  <a:schemeClr val="tx1">
                    <a:lumMod val="75000"/>
                    <a:lumOff val="25000"/>
                  </a:schemeClr>
                </a:solidFill>
              </a:rPr>
              <a:t> in California</a:t>
            </a:r>
          </a:p>
          <a:p>
            <a:pPr marL="347663" indent="-347663">
              <a:spcBef>
                <a:spcPts val="1200"/>
              </a:spcBef>
              <a:buClr>
                <a:srgbClr val="964035"/>
              </a:buClr>
            </a:pPr>
            <a:r>
              <a:rPr lang="en-US" b="1" dirty="0" smtClean="0">
                <a:solidFill>
                  <a:srgbClr val="964035"/>
                </a:solidFill>
              </a:rPr>
              <a:t>Examine</a:t>
            </a:r>
            <a:r>
              <a:rPr lang="en-US" dirty="0" smtClean="0">
                <a:solidFill>
                  <a:schemeClr val="tx1">
                    <a:lumMod val="75000"/>
                    <a:lumOff val="25000"/>
                  </a:schemeClr>
                </a:solidFill>
              </a:rPr>
              <a:t> statewide spatial and temporal trends </a:t>
            </a:r>
            <a:r>
              <a:rPr lang="en-US" dirty="0">
                <a:solidFill>
                  <a:schemeClr val="tx1">
                    <a:lumMod val="75000"/>
                    <a:lumOff val="25000"/>
                  </a:schemeClr>
                </a:solidFill>
              </a:rPr>
              <a:t>in </a:t>
            </a:r>
            <a:r>
              <a:rPr lang="en-US" dirty="0" smtClean="0">
                <a:solidFill>
                  <a:schemeClr val="tx1">
                    <a:lumMod val="75000"/>
                    <a:lumOff val="25000"/>
                  </a:schemeClr>
                </a:solidFill>
              </a:rPr>
              <a:t>PM</a:t>
            </a:r>
            <a:r>
              <a:rPr lang="en-US" baseline="-25000" dirty="0" smtClean="0">
                <a:solidFill>
                  <a:schemeClr val="tx1">
                    <a:lumMod val="75000"/>
                    <a:lumOff val="25000"/>
                  </a:schemeClr>
                </a:solidFill>
              </a:rPr>
              <a:t>2.5 </a:t>
            </a:r>
            <a:r>
              <a:rPr lang="en-US" dirty="0" smtClean="0">
                <a:solidFill>
                  <a:schemeClr val="tx1">
                    <a:lumMod val="75000"/>
                    <a:lumOff val="25000"/>
                  </a:schemeClr>
                </a:solidFill>
              </a:rPr>
              <a:t>concentration</a:t>
            </a:r>
          </a:p>
          <a:p>
            <a:pPr marL="347663" indent="-347663">
              <a:spcBef>
                <a:spcPts val="1200"/>
              </a:spcBef>
              <a:buClr>
                <a:srgbClr val="964035"/>
              </a:buClr>
            </a:pPr>
            <a:r>
              <a:rPr lang="en-US" b="1" dirty="0" smtClean="0">
                <a:solidFill>
                  <a:srgbClr val="964035"/>
                </a:solidFill>
              </a:rPr>
              <a:t>Evaluate</a:t>
            </a:r>
            <a:r>
              <a:rPr lang="en-US" dirty="0" smtClean="0">
                <a:solidFill>
                  <a:srgbClr val="7FB662"/>
                </a:solidFill>
              </a:rPr>
              <a:t> </a:t>
            </a:r>
            <a:r>
              <a:rPr lang="en-US" dirty="0">
                <a:solidFill>
                  <a:schemeClr val="tx1">
                    <a:lumMod val="75000"/>
                    <a:lumOff val="25000"/>
                  </a:schemeClr>
                </a:solidFill>
              </a:rPr>
              <a:t>the correlation between satellite-derived PM</a:t>
            </a:r>
            <a:r>
              <a:rPr lang="en-US" baseline="-25000" dirty="0">
                <a:solidFill>
                  <a:schemeClr val="tx1">
                    <a:lumMod val="75000"/>
                    <a:lumOff val="25000"/>
                  </a:schemeClr>
                </a:solidFill>
              </a:rPr>
              <a:t>2.5</a:t>
            </a:r>
            <a:r>
              <a:rPr lang="en-US" dirty="0">
                <a:solidFill>
                  <a:schemeClr val="tx1">
                    <a:lumMod val="75000"/>
                    <a:lumOff val="25000"/>
                  </a:schemeClr>
                </a:solidFill>
              </a:rPr>
              <a:t> and socioeconomic factors</a:t>
            </a:r>
          </a:p>
          <a:p>
            <a:pPr marL="347663" indent="-347663">
              <a:buClr>
                <a:srgbClr val="964035"/>
              </a:buClr>
            </a:pPr>
            <a:endParaRPr lang="en-US" dirty="0">
              <a:solidFill>
                <a:schemeClr val="tx1">
                  <a:lumMod val="75000"/>
                  <a:lumOff val="25000"/>
                </a:schemeClr>
              </a:solidFill>
            </a:endParaRPr>
          </a:p>
        </p:txBody>
      </p:sp>
      <p:grpSp>
        <p:nvGrpSpPr>
          <p:cNvPr id="114" name="Group 113"/>
          <p:cNvGrpSpPr/>
          <p:nvPr/>
        </p:nvGrpSpPr>
        <p:grpSpPr>
          <a:xfrm>
            <a:off x="19697430" y="30838873"/>
            <a:ext cx="2057404" cy="2711514"/>
            <a:chOff x="13741356" y="31094449"/>
            <a:chExt cx="2057404" cy="2711514"/>
          </a:xfrm>
        </p:grpSpPr>
        <p:grpSp>
          <p:nvGrpSpPr>
            <p:cNvPr id="119" name="Group 118"/>
            <p:cNvGrpSpPr/>
            <p:nvPr/>
          </p:nvGrpSpPr>
          <p:grpSpPr>
            <a:xfrm>
              <a:off x="13741356" y="31094449"/>
              <a:ext cx="2057404" cy="2046184"/>
              <a:chOff x="17077964" y="31229551"/>
              <a:chExt cx="2057404" cy="2046184"/>
            </a:xfrm>
          </p:grpSpPr>
          <p:pic>
            <p:nvPicPr>
              <p:cNvPr id="47" name="Picture 4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077964" y="31229551"/>
                <a:ext cx="2057404" cy="2046184"/>
              </a:xfrm>
              <a:prstGeom prst="rect">
                <a:avLst/>
              </a:prstGeom>
            </p:spPr>
          </p:pic>
          <p:pic>
            <p:nvPicPr>
              <p:cNvPr id="7" name="Picture 6"/>
              <p:cNvPicPr>
                <a:picLocks noChangeAspect="1"/>
              </p:cNvPicPr>
              <p:nvPr/>
            </p:nvPicPr>
            <p:blipFill rotWithShape="1">
              <a:blip r:embed="rId17" cstate="print">
                <a:extLst>
                  <a:ext uri="{28A0092B-C50C-407E-A947-70E740481C1C}">
                    <a14:useLocalDpi xmlns:a14="http://schemas.microsoft.com/office/drawing/2010/main" val="0"/>
                  </a:ext>
                </a:extLst>
              </a:blip>
              <a:srcRect l="31297" t="52944" r="37383" b="205"/>
              <a:stretch/>
            </p:blipFill>
            <p:spPr>
              <a:xfrm>
                <a:off x="17281331" y="31435621"/>
                <a:ext cx="1650670" cy="1645920"/>
              </a:xfrm>
              <a:prstGeom prst="ellipse">
                <a:avLst/>
              </a:prstGeom>
              <a:ln w="63500" cap="rnd">
                <a:noFill/>
              </a:ln>
              <a:effectLst/>
            </p:spPr>
          </p:pic>
        </p:grpSp>
        <p:sp>
          <p:nvSpPr>
            <p:cNvPr id="41" name="Text Placeholder 16"/>
            <p:cNvSpPr txBox="1">
              <a:spLocks/>
            </p:cNvSpPr>
            <p:nvPr/>
          </p:nvSpPr>
          <p:spPr>
            <a:xfrm>
              <a:off x="13855658" y="33074443"/>
              <a:ext cx="1828800" cy="731520"/>
            </a:xfrm>
            <a:prstGeom prst="rect">
              <a:avLst/>
            </a:prstGeom>
          </p:spPr>
          <p:txBody>
            <a:bodyPr lIns="0" rIns="0"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Megs Seeley</a:t>
              </a:r>
            </a:p>
          </p:txBody>
        </p:sp>
      </p:grpSp>
      <p:grpSp>
        <p:nvGrpSpPr>
          <p:cNvPr id="127" name="Group 126"/>
          <p:cNvGrpSpPr/>
          <p:nvPr/>
        </p:nvGrpSpPr>
        <p:grpSpPr>
          <a:xfrm>
            <a:off x="16534298" y="30814514"/>
            <a:ext cx="3002160" cy="2711514"/>
            <a:chOff x="15994850" y="31094449"/>
            <a:chExt cx="3002160" cy="2711514"/>
          </a:xfrm>
        </p:grpSpPr>
        <p:grpSp>
          <p:nvGrpSpPr>
            <p:cNvPr id="120" name="Group 119"/>
            <p:cNvGrpSpPr/>
            <p:nvPr/>
          </p:nvGrpSpPr>
          <p:grpSpPr>
            <a:xfrm>
              <a:off x="16467228" y="31094449"/>
              <a:ext cx="2057404" cy="2046184"/>
              <a:chOff x="19542246" y="31229551"/>
              <a:chExt cx="2057404" cy="2046184"/>
            </a:xfrm>
          </p:grpSpPr>
          <p:pic>
            <p:nvPicPr>
              <p:cNvPr id="48" name="Picture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542246" y="31229551"/>
                <a:ext cx="2057404" cy="2046184"/>
              </a:xfrm>
              <a:prstGeom prst="rect">
                <a:avLst/>
              </a:prstGeom>
            </p:spPr>
          </p:pic>
          <p:pic>
            <p:nvPicPr>
              <p:cNvPr id="4" name="Picture 3"/>
              <p:cNvPicPr>
                <a:picLocks noChangeAspect="1"/>
              </p:cNvPicPr>
              <p:nvPr/>
            </p:nvPicPr>
            <p:blipFill rotWithShape="1">
              <a:blip r:embed="rId18" cstate="print">
                <a:extLst>
                  <a:ext uri="{28A0092B-C50C-407E-A947-70E740481C1C}">
                    <a14:useLocalDpi xmlns:a14="http://schemas.microsoft.com/office/drawing/2010/main" val="0"/>
                  </a:ext>
                </a:extLst>
              </a:blip>
              <a:srcRect l="30395" t="51278" r="37187" b="1"/>
              <a:stretch/>
            </p:blipFill>
            <p:spPr>
              <a:xfrm>
                <a:off x="19751200" y="31435621"/>
                <a:ext cx="1642667" cy="1645920"/>
              </a:xfrm>
              <a:prstGeom prst="ellipse">
                <a:avLst/>
              </a:prstGeom>
              <a:ln w="63500" cap="rnd">
                <a:noFill/>
              </a:ln>
              <a:effectLst/>
            </p:spPr>
          </p:pic>
        </p:grpSp>
        <p:sp>
          <p:nvSpPr>
            <p:cNvPr id="45" name="Text Placeholder 16"/>
            <p:cNvSpPr txBox="1">
              <a:spLocks/>
            </p:cNvSpPr>
            <p:nvPr/>
          </p:nvSpPr>
          <p:spPr>
            <a:xfrm>
              <a:off x="15994850" y="33074443"/>
              <a:ext cx="3002160" cy="7315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Ariana </a:t>
              </a:r>
              <a:r>
                <a:rPr lang="en-US" dirty="0" err="1" smtClean="0">
                  <a:solidFill>
                    <a:schemeClr val="tx1">
                      <a:lumMod val="75000"/>
                      <a:lumOff val="25000"/>
                    </a:schemeClr>
                  </a:solidFill>
                </a:rPr>
                <a:t>Nickmeyer</a:t>
              </a:r>
              <a:endParaRPr lang="en-US" dirty="0" smtClean="0">
                <a:solidFill>
                  <a:schemeClr val="tx1">
                    <a:lumMod val="75000"/>
                    <a:lumOff val="25000"/>
                  </a:schemeClr>
                </a:solidFill>
              </a:endParaRPr>
            </a:p>
          </p:txBody>
        </p:sp>
      </p:grpSp>
      <p:pic>
        <p:nvPicPr>
          <p:cNvPr id="51" name="Picture 5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454291" y="14114339"/>
            <a:ext cx="2297395" cy="1729427"/>
          </a:xfrm>
          <a:prstGeom prst="rect">
            <a:avLst/>
          </a:prstGeom>
        </p:spPr>
      </p:pic>
      <p:pic>
        <p:nvPicPr>
          <p:cNvPr id="54" name="Picture 5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84330" y="17006786"/>
            <a:ext cx="2960901" cy="2011768"/>
          </a:xfrm>
          <a:prstGeom prst="rect">
            <a:avLst/>
          </a:prstGeom>
        </p:spPr>
      </p:pic>
      <p:sp>
        <p:nvSpPr>
          <p:cNvPr id="56" name="Text Placeholder 16"/>
          <p:cNvSpPr txBox="1">
            <a:spLocks/>
          </p:cNvSpPr>
          <p:nvPr/>
        </p:nvSpPr>
        <p:spPr>
          <a:xfrm>
            <a:off x="10925272" y="15838202"/>
            <a:ext cx="1355433" cy="9031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404040"/>
                </a:solidFill>
              </a:rPr>
              <a:t>Terra MODIS</a:t>
            </a:r>
          </a:p>
        </p:txBody>
      </p:sp>
      <p:sp>
        <p:nvSpPr>
          <p:cNvPr id="58" name="Text Placeholder 16"/>
          <p:cNvSpPr txBox="1">
            <a:spLocks/>
          </p:cNvSpPr>
          <p:nvPr/>
        </p:nvSpPr>
        <p:spPr>
          <a:xfrm>
            <a:off x="7457731" y="15838202"/>
            <a:ext cx="1355433" cy="9210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404040"/>
                </a:solidFill>
              </a:rPr>
              <a:t>Aqua MODIS</a:t>
            </a:r>
          </a:p>
        </p:txBody>
      </p:sp>
      <p:sp>
        <p:nvSpPr>
          <p:cNvPr id="60" name="Text Placeholder 16"/>
          <p:cNvSpPr txBox="1">
            <a:spLocks/>
          </p:cNvSpPr>
          <p:nvPr/>
        </p:nvSpPr>
        <p:spPr>
          <a:xfrm>
            <a:off x="7293494" y="19121267"/>
            <a:ext cx="1683907" cy="53600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dirty="0" smtClean="0">
                <a:solidFill>
                  <a:srgbClr val="404040"/>
                </a:solidFill>
              </a:rPr>
              <a:t>CALIPSO</a:t>
            </a:r>
          </a:p>
          <a:p>
            <a:pPr>
              <a:lnSpc>
                <a:spcPct val="100000"/>
              </a:lnSpc>
              <a:spcBef>
                <a:spcPts val="0"/>
              </a:spcBef>
            </a:pPr>
            <a:r>
              <a:rPr lang="en-US" dirty="0" smtClean="0">
                <a:solidFill>
                  <a:srgbClr val="404040"/>
                </a:solidFill>
              </a:rPr>
              <a:t>CALIOP</a:t>
            </a:r>
          </a:p>
        </p:txBody>
      </p:sp>
      <p:sp>
        <p:nvSpPr>
          <p:cNvPr id="61" name="Text Placeholder 16"/>
          <p:cNvSpPr txBox="1">
            <a:spLocks/>
          </p:cNvSpPr>
          <p:nvPr/>
        </p:nvSpPr>
        <p:spPr>
          <a:xfrm>
            <a:off x="10737285" y="19121267"/>
            <a:ext cx="1731407" cy="8879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solidFill>
                  <a:srgbClr val="404040"/>
                </a:solidFill>
              </a:rPr>
              <a:t>OrbView-2 (SeaStar)</a:t>
            </a:r>
          </a:p>
        </p:txBody>
      </p:sp>
      <p:pic>
        <p:nvPicPr>
          <p:cNvPr id="63" name="Picture 6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201209" y="17107375"/>
            <a:ext cx="2803558" cy="1647869"/>
          </a:xfrm>
          <a:prstGeom prst="rect">
            <a:avLst/>
          </a:prstGeom>
        </p:spPr>
      </p:pic>
      <p:grpSp>
        <p:nvGrpSpPr>
          <p:cNvPr id="71" name="Group 70"/>
          <p:cNvGrpSpPr/>
          <p:nvPr/>
        </p:nvGrpSpPr>
        <p:grpSpPr>
          <a:xfrm>
            <a:off x="3428719" y="14314825"/>
            <a:ext cx="2452637" cy="1570222"/>
            <a:chOff x="3890595" y="15595466"/>
            <a:chExt cx="2119605" cy="1813440"/>
          </a:xfrm>
        </p:grpSpPr>
        <p:grpSp>
          <p:nvGrpSpPr>
            <p:cNvPr id="44" name="Group 18"/>
            <p:cNvGrpSpPr>
              <a:grpSpLocks noChangeAspect="1"/>
            </p:cNvGrpSpPr>
            <p:nvPr/>
          </p:nvGrpSpPr>
          <p:grpSpPr bwMode="auto">
            <a:xfrm>
              <a:off x="3890595" y="15595466"/>
              <a:ext cx="2119605" cy="1813440"/>
              <a:chOff x="590" y="12137"/>
              <a:chExt cx="1080" cy="924"/>
            </a:xfrm>
          </p:grpSpPr>
          <p:sp>
            <p:nvSpPr>
              <p:cNvPr id="57" name="Rectangle 21"/>
              <p:cNvSpPr>
                <a:spLocks noChangeArrowheads="1"/>
              </p:cNvSpPr>
              <p:nvPr/>
            </p:nvSpPr>
            <p:spPr bwMode="auto">
              <a:xfrm>
                <a:off x="633" y="12235"/>
                <a:ext cx="103" cy="95"/>
              </a:xfrm>
              <a:prstGeom prst="rect">
                <a:avLst/>
              </a:prstGeom>
              <a:solidFill>
                <a:srgbClr val="E69800"/>
              </a:solidFill>
              <a:ln w="190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solidFill>
                    <a:srgbClr val="404040"/>
                  </a:solidFill>
                </a:endParaRPr>
              </a:p>
            </p:txBody>
          </p:sp>
          <p:sp>
            <p:nvSpPr>
              <p:cNvPr id="59" name="Rectangle 22"/>
              <p:cNvSpPr>
                <a:spLocks noChangeArrowheads="1"/>
              </p:cNvSpPr>
              <p:nvPr/>
            </p:nvSpPr>
            <p:spPr bwMode="auto">
              <a:xfrm>
                <a:off x="776" y="12224"/>
                <a:ext cx="55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04040"/>
                    </a:solidFill>
                    <a:effectLst/>
                    <a:latin typeface="+mn-lt"/>
                  </a:rPr>
                  <a:t>California (CA)</a:t>
                </a:r>
              </a:p>
            </p:txBody>
          </p:sp>
          <p:sp>
            <p:nvSpPr>
              <p:cNvPr id="64" name="Rectangle 23"/>
              <p:cNvSpPr>
                <a:spLocks noChangeArrowheads="1"/>
              </p:cNvSpPr>
              <p:nvPr/>
            </p:nvSpPr>
            <p:spPr bwMode="auto">
              <a:xfrm>
                <a:off x="632" y="12716"/>
                <a:ext cx="103" cy="94"/>
              </a:xfrm>
              <a:prstGeom prst="rect">
                <a:avLst/>
              </a:prstGeom>
              <a:noFill/>
              <a:ln w="25400">
                <a:solidFill>
                  <a:srgbClr val="007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rgbClr val="404040"/>
                  </a:solidFill>
                </a:endParaRPr>
              </a:p>
            </p:txBody>
          </p:sp>
          <p:sp>
            <p:nvSpPr>
              <p:cNvPr id="65" name="Rectangle 24"/>
              <p:cNvSpPr>
                <a:spLocks noChangeArrowheads="1"/>
              </p:cNvSpPr>
              <p:nvPr/>
            </p:nvSpPr>
            <p:spPr bwMode="auto">
              <a:xfrm>
                <a:off x="788" y="12683"/>
                <a:ext cx="88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04040"/>
                    </a:solidFill>
                    <a:effectLst/>
                    <a:latin typeface="+mn-lt"/>
                  </a:rPr>
                  <a:t>San Joaquin Valley (SJV)</a:t>
                </a:r>
              </a:p>
            </p:txBody>
          </p:sp>
          <p:sp>
            <p:nvSpPr>
              <p:cNvPr id="66" name="Rectangle 25"/>
              <p:cNvSpPr>
                <a:spLocks noChangeArrowheads="1"/>
              </p:cNvSpPr>
              <p:nvPr/>
            </p:nvSpPr>
            <p:spPr bwMode="auto">
              <a:xfrm>
                <a:off x="632" y="12549"/>
                <a:ext cx="103" cy="95"/>
              </a:xfrm>
              <a:prstGeom prst="rect">
                <a:avLst/>
              </a:prstGeom>
              <a:noFill/>
              <a:ln w="25400">
                <a:solidFill>
                  <a:srgbClr val="840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rgbClr val="404040"/>
                  </a:solidFill>
                </a:endParaRPr>
              </a:p>
            </p:txBody>
          </p:sp>
          <p:sp>
            <p:nvSpPr>
              <p:cNvPr id="67" name="Rectangle 26"/>
              <p:cNvSpPr>
                <a:spLocks noChangeArrowheads="1"/>
              </p:cNvSpPr>
              <p:nvPr/>
            </p:nvSpPr>
            <p:spPr bwMode="auto">
              <a:xfrm>
                <a:off x="788" y="12524"/>
                <a:ext cx="67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04040"/>
                    </a:solidFill>
                    <a:effectLst/>
                    <a:latin typeface="+mn-lt"/>
                  </a:rPr>
                  <a:t>San Francisco (SF)</a:t>
                </a:r>
              </a:p>
            </p:txBody>
          </p:sp>
          <p:sp>
            <p:nvSpPr>
              <p:cNvPr id="68" name="Rectangle 27"/>
              <p:cNvSpPr>
                <a:spLocks noChangeArrowheads="1"/>
              </p:cNvSpPr>
              <p:nvPr/>
            </p:nvSpPr>
            <p:spPr bwMode="auto">
              <a:xfrm>
                <a:off x="632" y="12877"/>
                <a:ext cx="103" cy="94"/>
              </a:xfrm>
              <a:prstGeom prst="rect">
                <a:avLst/>
              </a:prstGeom>
              <a:noFill/>
              <a:ln w="25400">
                <a:solidFill>
                  <a:srgbClr val="267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rgbClr val="404040"/>
                  </a:solidFill>
                </a:endParaRPr>
              </a:p>
            </p:txBody>
          </p:sp>
          <p:sp>
            <p:nvSpPr>
              <p:cNvPr id="69" name="Rectangle 28"/>
              <p:cNvSpPr>
                <a:spLocks noChangeArrowheads="1"/>
              </p:cNvSpPr>
              <p:nvPr/>
            </p:nvSpPr>
            <p:spPr bwMode="auto">
              <a:xfrm>
                <a:off x="788" y="12854"/>
                <a:ext cx="60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404040"/>
                    </a:solidFill>
                    <a:effectLst/>
                    <a:latin typeface="+mn-lt"/>
                  </a:rPr>
                  <a:t>South Coast (SC)</a:t>
                </a:r>
              </a:p>
            </p:txBody>
          </p:sp>
          <p:sp>
            <p:nvSpPr>
              <p:cNvPr id="70" name="Rectangle 29"/>
              <p:cNvSpPr>
                <a:spLocks noChangeArrowheads="1"/>
              </p:cNvSpPr>
              <p:nvPr/>
            </p:nvSpPr>
            <p:spPr bwMode="auto">
              <a:xfrm>
                <a:off x="590" y="12137"/>
                <a:ext cx="1080" cy="924"/>
              </a:xfrm>
              <a:prstGeom prst="rect">
                <a:avLst/>
              </a:prstGeom>
              <a:noFill/>
              <a:ln w="28575" cap="sq">
                <a:solidFill>
                  <a:srgbClr val="9640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rgbClr val="404040"/>
                  </a:solidFill>
                </a:endParaRPr>
              </a:p>
            </p:txBody>
          </p:sp>
        </p:grpSp>
        <p:sp>
          <p:nvSpPr>
            <p:cNvPr id="104" name="Rectangle 20"/>
            <p:cNvSpPr>
              <a:spLocks noChangeArrowheads="1"/>
            </p:cNvSpPr>
            <p:nvPr/>
          </p:nvSpPr>
          <p:spPr bwMode="auto">
            <a:xfrm>
              <a:off x="3984184" y="16047117"/>
              <a:ext cx="698210" cy="2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404040"/>
                  </a:solidFill>
                  <a:effectLst/>
                  <a:latin typeface="+mn-lt"/>
                </a:rPr>
                <a:t>Air Basin</a:t>
              </a:r>
            </a:p>
          </p:txBody>
        </p:sp>
      </p:grpSp>
      <p:sp>
        <p:nvSpPr>
          <p:cNvPr id="73" name="TextBox 72"/>
          <p:cNvSpPr txBox="1"/>
          <p:nvPr/>
        </p:nvSpPr>
        <p:spPr>
          <a:xfrm>
            <a:off x="1345519" y="13635754"/>
            <a:ext cx="1657505" cy="553998"/>
          </a:xfrm>
          <a:prstGeom prst="rect">
            <a:avLst/>
          </a:prstGeom>
        </p:spPr>
        <p:txBody>
          <a:bodyPr wrap="none" numCol="1" spcCol="640080" rtlCol="0">
            <a:spAutoFit/>
          </a:bodyPr>
          <a:lstStyle/>
          <a:p>
            <a:pPr algn="just"/>
            <a:r>
              <a:rPr lang="en-US" sz="3000" dirty="0" smtClean="0">
                <a:solidFill>
                  <a:srgbClr val="404040"/>
                </a:solidFill>
              </a:rPr>
              <a:t>California</a:t>
            </a:r>
          </a:p>
        </p:txBody>
      </p:sp>
      <p:grpSp>
        <p:nvGrpSpPr>
          <p:cNvPr id="117" name="Group 116"/>
          <p:cNvGrpSpPr>
            <a:grpSpLocks noChangeAspect="1"/>
          </p:cNvGrpSpPr>
          <p:nvPr/>
        </p:nvGrpSpPr>
        <p:grpSpPr>
          <a:xfrm>
            <a:off x="967858" y="23138619"/>
            <a:ext cx="11916854" cy="6994898"/>
            <a:chOff x="935774" y="22593191"/>
            <a:chExt cx="11916854" cy="6994898"/>
          </a:xfrm>
        </p:grpSpPr>
        <p:sp>
          <p:nvSpPr>
            <p:cNvPr id="84" name="Oval 83"/>
            <p:cNvSpPr/>
            <p:nvPr/>
          </p:nvSpPr>
          <p:spPr>
            <a:xfrm>
              <a:off x="10777962" y="28527385"/>
              <a:ext cx="1060704" cy="1060704"/>
            </a:xfrm>
            <a:prstGeom prst="ellipse">
              <a:avLst/>
            </a:prstGeom>
            <a:solidFill>
              <a:srgbClr val="E6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0406556" y="22599898"/>
              <a:ext cx="1060704" cy="1060704"/>
            </a:xfrm>
            <a:prstGeom prst="ellipse">
              <a:avLst/>
            </a:prstGeom>
            <a:solidFill>
              <a:srgbClr val="E6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935774" y="22961600"/>
              <a:ext cx="10811798" cy="1699878"/>
              <a:chOff x="935774" y="22961600"/>
              <a:chExt cx="10811798" cy="1699878"/>
            </a:xfrm>
          </p:grpSpPr>
          <p:sp>
            <p:nvSpPr>
              <p:cNvPr id="142" name="Rounded Rectangle 141"/>
              <p:cNvSpPr/>
              <p:nvPr/>
            </p:nvSpPr>
            <p:spPr>
              <a:xfrm>
                <a:off x="5034717" y="22961600"/>
                <a:ext cx="6712855" cy="1555719"/>
              </a:xfrm>
              <a:prstGeom prst="roundRect">
                <a:avLst/>
              </a:prstGeom>
              <a:solidFill>
                <a:schemeClr val="bg1"/>
              </a:solidFill>
              <a:ln w="19050">
                <a:solidFill>
                  <a:srgbClr val="692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bg1"/>
                  </a:solidFill>
                  <a:latin typeface="Garamond" panose="02020404030301010803" pitchFamily="18" charset="0"/>
                </a:endParaRPr>
              </a:p>
            </p:txBody>
          </p:sp>
          <p:cxnSp>
            <p:nvCxnSpPr>
              <p:cNvPr id="165" name="Straight Connector 164"/>
              <p:cNvCxnSpPr/>
              <p:nvPr/>
            </p:nvCxnSpPr>
            <p:spPr>
              <a:xfrm>
                <a:off x="2880559" y="23481974"/>
                <a:ext cx="2103120" cy="0"/>
              </a:xfrm>
              <a:prstGeom prst="line">
                <a:avLst/>
              </a:prstGeom>
              <a:ln w="19050">
                <a:solidFill>
                  <a:srgbClr val="CD7C71"/>
                </a:solidFill>
              </a:ln>
            </p:spPr>
            <p:style>
              <a:lnRef idx="1">
                <a:schemeClr val="accent1"/>
              </a:lnRef>
              <a:fillRef idx="0">
                <a:schemeClr val="accent1"/>
              </a:fillRef>
              <a:effectRef idx="0">
                <a:schemeClr val="accent1"/>
              </a:effectRef>
              <a:fontRef idx="minor">
                <a:schemeClr val="tx1"/>
              </a:fontRef>
            </p:style>
          </p:cxnSp>
          <p:sp>
            <p:nvSpPr>
              <p:cNvPr id="150" name="Flowchart: Off-page Connector 149"/>
              <p:cNvSpPr/>
              <p:nvPr/>
            </p:nvSpPr>
            <p:spPr>
              <a:xfrm>
                <a:off x="935774" y="23056106"/>
                <a:ext cx="1907728" cy="1605372"/>
              </a:xfrm>
              <a:prstGeom prst="flowChartOffpageConnector">
                <a:avLst/>
              </a:prstGeom>
              <a:solidFill>
                <a:srgbClr val="CD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latin typeface="Garamond" panose="02020404030301010803" pitchFamily="18" charset="0"/>
                  </a:rPr>
                  <a:t>PM</a:t>
                </a:r>
                <a:r>
                  <a:rPr lang="en-US" sz="2600" baseline="-25000" dirty="0">
                    <a:latin typeface="Garamond" panose="02020404030301010803" pitchFamily="18" charset="0"/>
                  </a:rPr>
                  <a:t>2.5</a:t>
                </a:r>
                <a:r>
                  <a:rPr lang="en-US" sz="2600" dirty="0" smtClean="0">
                    <a:latin typeface="Garamond" panose="02020404030301010803" pitchFamily="18" charset="0"/>
                  </a:rPr>
                  <a:t> data</a:t>
                </a:r>
                <a:endParaRPr lang="en-US" sz="2600" dirty="0">
                  <a:latin typeface="Garamond" panose="02020404030301010803" pitchFamily="18" charset="0"/>
                </a:endParaRPr>
              </a:p>
            </p:txBody>
          </p:sp>
          <p:cxnSp>
            <p:nvCxnSpPr>
              <p:cNvPr id="76" name="Straight Connector 75"/>
              <p:cNvCxnSpPr/>
              <p:nvPr/>
            </p:nvCxnSpPr>
            <p:spPr>
              <a:xfrm flipV="1">
                <a:off x="2880559" y="23936280"/>
                <a:ext cx="2103120" cy="1"/>
              </a:xfrm>
              <a:prstGeom prst="line">
                <a:avLst/>
              </a:prstGeom>
              <a:ln w="19050">
                <a:solidFill>
                  <a:srgbClr val="CD7C7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927451" y="23490004"/>
                <a:ext cx="2009337" cy="430887"/>
              </a:xfrm>
              <a:prstGeom prst="rect">
                <a:avLst/>
              </a:prstGeom>
              <a:noFill/>
            </p:spPr>
            <p:txBody>
              <a:bodyPr wrap="square" rtlCol="0">
                <a:spAutoFit/>
              </a:bodyPr>
              <a:lstStyle/>
              <a:p>
                <a:pPr algn="ctr"/>
                <a:r>
                  <a:rPr lang="en-US" sz="2200" dirty="0">
                    <a:solidFill>
                      <a:srgbClr val="692D25"/>
                    </a:solidFill>
                    <a:latin typeface="Garamond" panose="02020404030301010803" pitchFamily="18" charset="0"/>
                  </a:rPr>
                  <a:t>l</a:t>
                </a:r>
                <a:r>
                  <a:rPr lang="en-US" sz="2200" dirty="0" smtClean="0">
                    <a:solidFill>
                      <a:srgbClr val="692D25"/>
                    </a:solidFill>
                    <a:latin typeface="Garamond" panose="02020404030301010803" pitchFamily="18" charset="0"/>
                  </a:rPr>
                  <a:t>inear regression</a:t>
                </a:r>
                <a:endParaRPr lang="en-US" sz="2200" dirty="0">
                  <a:solidFill>
                    <a:srgbClr val="692D25"/>
                  </a:solidFill>
                  <a:latin typeface="Garamond" panose="02020404030301010803" pitchFamily="18" charset="0"/>
                </a:endParaRPr>
              </a:p>
            </p:txBody>
          </p:sp>
          <p:sp>
            <p:nvSpPr>
              <p:cNvPr id="91" name="Rounded Rectangle 90"/>
              <p:cNvSpPr/>
              <p:nvPr/>
            </p:nvSpPr>
            <p:spPr>
              <a:xfrm>
                <a:off x="5136431" y="23657555"/>
                <a:ext cx="5966998" cy="741442"/>
              </a:xfrm>
              <a:prstGeom prst="roundRect">
                <a:avLst/>
              </a:prstGeom>
              <a:solidFill>
                <a:srgbClr val="CD7C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2400" dirty="0" smtClean="0">
                    <a:solidFill>
                      <a:schemeClr val="bg1"/>
                    </a:solidFill>
                    <a:latin typeface="Garamond" panose="02020404030301010803" pitchFamily="18" charset="0"/>
                  </a:rPr>
                  <a:t>CARB ground monitor measurements</a:t>
                </a:r>
              </a:p>
            </p:txBody>
          </p:sp>
          <p:cxnSp>
            <p:nvCxnSpPr>
              <p:cNvPr id="470" name="Straight Connector 469"/>
              <p:cNvCxnSpPr/>
              <p:nvPr/>
            </p:nvCxnSpPr>
            <p:spPr>
              <a:xfrm>
                <a:off x="7079531" y="23297587"/>
                <a:ext cx="1901000" cy="0"/>
              </a:xfrm>
              <a:prstGeom prst="line">
                <a:avLst/>
              </a:prstGeom>
              <a:ln w="28575">
                <a:solidFill>
                  <a:srgbClr val="692D25"/>
                </a:solidFill>
                <a:prstDash val="dash"/>
              </a:ln>
            </p:spPr>
            <p:style>
              <a:lnRef idx="1">
                <a:schemeClr val="accent1"/>
              </a:lnRef>
              <a:fillRef idx="0">
                <a:schemeClr val="accent1"/>
              </a:fillRef>
              <a:effectRef idx="0">
                <a:schemeClr val="accent1"/>
              </a:effectRef>
              <a:fontRef idx="minor">
                <a:schemeClr val="tx1"/>
              </a:fontRef>
            </p:style>
          </p:cxnSp>
          <p:sp>
            <p:nvSpPr>
              <p:cNvPr id="471" name="Rounded Rectangle 470"/>
              <p:cNvSpPr>
                <a:spLocks noChangeAspect="1"/>
              </p:cNvSpPr>
              <p:nvPr/>
            </p:nvSpPr>
            <p:spPr>
              <a:xfrm>
                <a:off x="6142458" y="23083537"/>
                <a:ext cx="1172786" cy="401453"/>
              </a:xfrm>
              <a:prstGeom prst="roundRect">
                <a:avLst>
                  <a:gd name="adj" fmla="val 10044"/>
                </a:avLst>
              </a:prstGeom>
              <a:solidFill>
                <a:schemeClr val="bg1"/>
              </a:solidFill>
              <a:ln cmpd="sng">
                <a:solidFill>
                  <a:srgbClr val="CD7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rgbClr val="692D25"/>
                    </a:solidFill>
                  </a:rPr>
                  <a:t>1999</a:t>
                </a:r>
                <a:endParaRPr lang="en-US" sz="2300" dirty="0">
                  <a:solidFill>
                    <a:srgbClr val="692D25"/>
                  </a:solidFill>
                </a:endParaRPr>
              </a:p>
            </p:txBody>
          </p:sp>
          <p:sp>
            <p:nvSpPr>
              <p:cNvPr id="472" name="Rounded Rectangle 471"/>
              <p:cNvSpPr>
                <a:spLocks noChangeAspect="1"/>
              </p:cNvSpPr>
              <p:nvPr/>
            </p:nvSpPr>
            <p:spPr>
              <a:xfrm>
                <a:off x="8574227" y="23083537"/>
                <a:ext cx="1172786" cy="401453"/>
              </a:xfrm>
              <a:prstGeom prst="roundRect">
                <a:avLst>
                  <a:gd name="adj" fmla="val 12251"/>
                </a:avLst>
              </a:prstGeom>
              <a:solidFill>
                <a:schemeClr val="bg1"/>
              </a:solidFill>
              <a:ln cmpd="sng">
                <a:solidFill>
                  <a:srgbClr val="CD7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rgbClr val="692D25"/>
                    </a:solidFill>
                  </a:rPr>
                  <a:t>2016</a:t>
                </a:r>
                <a:endParaRPr lang="en-US" sz="2300" dirty="0">
                  <a:solidFill>
                    <a:srgbClr val="692D25"/>
                  </a:solidFill>
                </a:endParaRPr>
              </a:p>
            </p:txBody>
          </p:sp>
        </p:grpSp>
        <p:grpSp>
          <p:nvGrpSpPr>
            <p:cNvPr id="98" name="Group 97"/>
            <p:cNvGrpSpPr/>
            <p:nvPr/>
          </p:nvGrpSpPr>
          <p:grpSpPr>
            <a:xfrm>
              <a:off x="935774" y="27352830"/>
              <a:ext cx="10404958" cy="1676112"/>
              <a:chOff x="935774" y="27352830"/>
              <a:chExt cx="10404958" cy="1676112"/>
            </a:xfrm>
          </p:grpSpPr>
          <p:grpSp>
            <p:nvGrpSpPr>
              <p:cNvPr id="78" name="Group 77"/>
              <p:cNvGrpSpPr/>
              <p:nvPr/>
            </p:nvGrpSpPr>
            <p:grpSpPr>
              <a:xfrm>
                <a:off x="935774" y="27352830"/>
                <a:ext cx="10404958" cy="1676112"/>
                <a:chOff x="935774" y="27487468"/>
                <a:chExt cx="10404958" cy="1676112"/>
              </a:xfrm>
            </p:grpSpPr>
            <p:grpSp>
              <p:nvGrpSpPr>
                <p:cNvPr id="33" name="Group 32"/>
                <p:cNvGrpSpPr/>
                <p:nvPr/>
              </p:nvGrpSpPr>
              <p:grpSpPr>
                <a:xfrm>
                  <a:off x="935774" y="27487468"/>
                  <a:ext cx="10404958" cy="1676112"/>
                  <a:chOff x="1035844" y="23071676"/>
                  <a:chExt cx="10404958" cy="1676112"/>
                </a:xfrm>
              </p:grpSpPr>
              <p:sp>
                <p:nvSpPr>
                  <p:cNvPr id="140" name="Rounded Rectangle 139"/>
                  <p:cNvSpPr/>
                  <p:nvPr/>
                </p:nvSpPr>
                <p:spPr>
                  <a:xfrm>
                    <a:off x="6163707" y="23071676"/>
                    <a:ext cx="5277095" cy="1555719"/>
                  </a:xfrm>
                  <a:prstGeom prst="roundRect">
                    <a:avLst/>
                  </a:prstGeom>
                  <a:solidFill>
                    <a:schemeClr val="bg1"/>
                  </a:solidFill>
                  <a:ln w="19050">
                    <a:solidFill>
                      <a:srgbClr val="692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6267410" y="23813994"/>
                    <a:ext cx="5078237" cy="723647"/>
                  </a:xfrm>
                  <a:prstGeom prst="roundRect">
                    <a:avLst>
                      <a:gd name="adj" fmla="val 30476"/>
                    </a:avLst>
                  </a:prstGeom>
                  <a:solidFill>
                    <a:srgbClr val="CD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solidFill>
                          <a:schemeClr val="bg1"/>
                        </a:solidFill>
                        <a:latin typeface="Garamond" panose="02020404030301010803" pitchFamily="18" charset="0"/>
                      </a:rPr>
                      <a:t>           Socioeconomic</a:t>
                    </a:r>
                    <a:r>
                      <a:rPr lang="en-US" sz="2500" dirty="0" smtClean="0">
                        <a:solidFill>
                          <a:schemeClr val="bg1"/>
                        </a:solidFill>
                        <a:latin typeface="Garamond" panose="02020404030301010803" pitchFamily="18" charset="0"/>
                      </a:rPr>
                      <a:t> </a:t>
                    </a:r>
                    <a:r>
                      <a:rPr lang="en-US" sz="2500" dirty="0">
                        <a:solidFill>
                          <a:schemeClr val="bg1"/>
                        </a:solidFill>
                        <a:latin typeface="Garamond" panose="02020404030301010803" pitchFamily="18" charset="0"/>
                      </a:rPr>
                      <a:t>d</a:t>
                    </a:r>
                    <a:r>
                      <a:rPr lang="en-US" sz="2500" dirty="0" smtClean="0">
                        <a:solidFill>
                          <a:schemeClr val="bg1"/>
                        </a:solidFill>
                        <a:latin typeface="Garamond" panose="02020404030301010803" pitchFamily="18" charset="0"/>
                      </a:rPr>
                      <a:t>ata</a:t>
                    </a:r>
                    <a:endParaRPr lang="en-US" sz="2500" dirty="0">
                      <a:solidFill>
                        <a:schemeClr val="bg1"/>
                      </a:solidFill>
                      <a:latin typeface="Garamond" panose="02020404030301010803" pitchFamily="18" charset="0"/>
                    </a:endParaRPr>
                  </a:p>
                </p:txBody>
              </p:sp>
              <p:sp>
                <p:nvSpPr>
                  <p:cNvPr id="167" name="TextBox 166"/>
                  <p:cNvSpPr txBox="1"/>
                  <p:nvPr/>
                </p:nvSpPr>
                <p:spPr>
                  <a:xfrm>
                    <a:off x="2824403" y="23171336"/>
                    <a:ext cx="3443194" cy="446276"/>
                  </a:xfrm>
                  <a:prstGeom prst="rect">
                    <a:avLst/>
                  </a:prstGeom>
                  <a:noFill/>
                </p:spPr>
                <p:txBody>
                  <a:bodyPr wrap="square" rtlCol="0">
                    <a:spAutoFit/>
                  </a:bodyPr>
                  <a:lstStyle/>
                  <a:p>
                    <a:pPr algn="ctr"/>
                    <a:r>
                      <a:rPr lang="en-US" sz="2200" dirty="0" smtClean="0">
                        <a:solidFill>
                          <a:srgbClr val="692D25"/>
                        </a:solidFill>
                        <a:latin typeface="Garamond" panose="02020404030301010803" pitchFamily="18" charset="0"/>
                      </a:rPr>
                      <a:t>linear regression</a:t>
                    </a:r>
                    <a:endParaRPr lang="en-US" sz="2200" dirty="0">
                      <a:solidFill>
                        <a:srgbClr val="692D25"/>
                      </a:solidFill>
                      <a:latin typeface="Garamond" panose="02020404030301010803" pitchFamily="18" charset="0"/>
                    </a:endParaRPr>
                  </a:p>
                </p:txBody>
              </p:sp>
              <p:sp>
                <p:nvSpPr>
                  <p:cNvPr id="144" name="Rounded Rectangle 143"/>
                  <p:cNvSpPr>
                    <a:spLocks noChangeAspect="1"/>
                  </p:cNvSpPr>
                  <p:nvPr/>
                </p:nvSpPr>
                <p:spPr>
                  <a:xfrm>
                    <a:off x="7061796" y="23252252"/>
                    <a:ext cx="1172786" cy="401453"/>
                  </a:xfrm>
                  <a:prstGeom prst="roundRect">
                    <a:avLst>
                      <a:gd name="adj" fmla="val 10044"/>
                    </a:avLst>
                  </a:prstGeom>
                  <a:noFill/>
                  <a:ln cmpd="sng">
                    <a:solidFill>
                      <a:srgbClr val="CD7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rgbClr val="692D25"/>
                        </a:solidFill>
                      </a:rPr>
                      <a:t>2000</a:t>
                    </a:r>
                    <a:endParaRPr lang="en-US" sz="2300" dirty="0">
                      <a:solidFill>
                        <a:srgbClr val="692D25"/>
                      </a:solidFill>
                    </a:endParaRPr>
                  </a:p>
                </p:txBody>
              </p:sp>
              <p:sp>
                <p:nvSpPr>
                  <p:cNvPr id="145" name="Rounded Rectangle 144"/>
                  <p:cNvSpPr>
                    <a:spLocks noChangeAspect="1"/>
                  </p:cNvSpPr>
                  <p:nvPr/>
                </p:nvSpPr>
                <p:spPr>
                  <a:xfrm>
                    <a:off x="9068370" y="23252252"/>
                    <a:ext cx="1172786" cy="401453"/>
                  </a:xfrm>
                  <a:prstGeom prst="roundRect">
                    <a:avLst>
                      <a:gd name="adj" fmla="val 12251"/>
                    </a:avLst>
                  </a:prstGeom>
                  <a:noFill/>
                  <a:ln cmpd="sng">
                    <a:solidFill>
                      <a:srgbClr val="CD7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rgbClr val="692D25"/>
                        </a:solidFill>
                      </a:rPr>
                      <a:t>2010</a:t>
                    </a:r>
                    <a:endParaRPr lang="en-US" sz="2300" dirty="0">
                      <a:solidFill>
                        <a:srgbClr val="692D25"/>
                      </a:solidFill>
                    </a:endParaRPr>
                  </a:p>
                </p:txBody>
              </p:sp>
              <p:sp>
                <p:nvSpPr>
                  <p:cNvPr id="151" name="Flowchart: Off-page Connector 150"/>
                  <p:cNvSpPr/>
                  <p:nvPr/>
                </p:nvSpPr>
                <p:spPr>
                  <a:xfrm>
                    <a:off x="1035844" y="23142416"/>
                    <a:ext cx="1907728" cy="1605372"/>
                  </a:xfrm>
                  <a:prstGeom prst="flowChartOffpageConnector">
                    <a:avLst/>
                  </a:prstGeom>
                  <a:solidFill>
                    <a:srgbClr val="CD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Garamond" panose="02020404030301010803" pitchFamily="18" charset="0"/>
                      </a:rPr>
                      <a:t>PM</a:t>
                    </a:r>
                    <a:r>
                      <a:rPr lang="en-US" sz="2600" baseline="-25000" dirty="0" smtClean="0">
                        <a:latin typeface="Garamond" panose="02020404030301010803" pitchFamily="18" charset="0"/>
                      </a:rPr>
                      <a:t>2.5</a:t>
                    </a:r>
                    <a:r>
                      <a:rPr lang="en-US" sz="2600" dirty="0" smtClean="0">
                        <a:latin typeface="Garamond" panose="02020404030301010803" pitchFamily="18" charset="0"/>
                      </a:rPr>
                      <a:t> data</a:t>
                    </a:r>
                    <a:endParaRPr lang="en-US" sz="2600" dirty="0">
                      <a:latin typeface="Garamond" panose="02020404030301010803" pitchFamily="18" charset="0"/>
                    </a:endParaRPr>
                  </a:p>
                </p:txBody>
              </p:sp>
              <p:cxnSp>
                <p:nvCxnSpPr>
                  <p:cNvPr id="157" name="Straight Connector 156"/>
                  <p:cNvCxnSpPr/>
                  <p:nvPr/>
                </p:nvCxnSpPr>
                <p:spPr>
                  <a:xfrm>
                    <a:off x="2986203" y="23213914"/>
                    <a:ext cx="3119595" cy="0"/>
                  </a:xfrm>
                  <a:prstGeom prst="line">
                    <a:avLst/>
                  </a:prstGeom>
                  <a:ln w="19050">
                    <a:solidFill>
                      <a:srgbClr val="CD7C7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986203" y="23580485"/>
                    <a:ext cx="3119595" cy="0"/>
                  </a:xfrm>
                  <a:prstGeom prst="line">
                    <a:avLst/>
                  </a:prstGeom>
                  <a:ln w="19050">
                    <a:solidFill>
                      <a:srgbClr val="CD7C7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986203" y="23971570"/>
                    <a:ext cx="3119595" cy="0"/>
                  </a:xfrm>
                  <a:prstGeom prst="line">
                    <a:avLst/>
                  </a:prstGeom>
                  <a:ln w="19050">
                    <a:solidFill>
                      <a:srgbClr val="CD7C7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986203" y="24365668"/>
                    <a:ext cx="3119595" cy="0"/>
                  </a:xfrm>
                  <a:prstGeom prst="line">
                    <a:avLst/>
                  </a:prstGeom>
                  <a:ln w="19050">
                    <a:solidFill>
                      <a:srgbClr val="CD7C71"/>
                    </a:solidFill>
                  </a:ln>
                </p:spPr>
                <p:style>
                  <a:lnRef idx="1">
                    <a:schemeClr val="accent1"/>
                  </a:lnRef>
                  <a:fillRef idx="0">
                    <a:schemeClr val="accent1"/>
                  </a:fillRef>
                  <a:effectRef idx="0">
                    <a:schemeClr val="accent1"/>
                  </a:effectRef>
                  <a:fontRef idx="minor">
                    <a:schemeClr val="tx1"/>
                  </a:fontRef>
                </p:style>
              </p:cxnSp>
            </p:grpSp>
            <p:sp>
              <p:nvSpPr>
                <p:cNvPr id="468" name="TextBox 467"/>
                <p:cNvSpPr txBox="1"/>
                <p:nvPr/>
              </p:nvSpPr>
              <p:spPr>
                <a:xfrm>
                  <a:off x="3843329" y="28371170"/>
                  <a:ext cx="1205203" cy="430887"/>
                </a:xfrm>
                <a:prstGeom prst="rect">
                  <a:avLst/>
                </a:prstGeom>
                <a:noFill/>
              </p:spPr>
              <p:txBody>
                <a:bodyPr wrap="none" rtlCol="0">
                  <a:spAutoFit/>
                </a:bodyPr>
                <a:lstStyle/>
                <a:p>
                  <a:pPr algn="ctr"/>
                  <a:r>
                    <a:rPr lang="en-US" sz="2200" dirty="0">
                      <a:solidFill>
                        <a:srgbClr val="692D25"/>
                      </a:solidFill>
                      <a:latin typeface="Garamond" panose="02020404030301010803" pitchFamily="18" charset="0"/>
                    </a:rPr>
                    <a:t>b</a:t>
                  </a:r>
                  <a:r>
                    <a:rPr lang="en-US" sz="2200" dirty="0" smtClean="0">
                      <a:solidFill>
                        <a:srgbClr val="692D25"/>
                      </a:solidFill>
                      <a:latin typeface="Garamond" panose="02020404030301010803" pitchFamily="18" charset="0"/>
                    </a:rPr>
                    <a:t>ox plots</a:t>
                  </a:r>
                  <a:endParaRPr lang="en-US" sz="2200" dirty="0">
                    <a:solidFill>
                      <a:srgbClr val="692D25"/>
                    </a:solidFill>
                    <a:latin typeface="Garamond" panose="02020404030301010803" pitchFamily="18" charset="0"/>
                  </a:endParaRPr>
                </a:p>
              </p:txBody>
            </p:sp>
          </p:grpSp>
          <p:sp>
            <p:nvSpPr>
              <p:cNvPr id="469" name="TextBox 468"/>
              <p:cNvSpPr txBox="1"/>
              <p:nvPr/>
            </p:nvSpPr>
            <p:spPr>
              <a:xfrm>
                <a:off x="8356481" y="27547702"/>
                <a:ext cx="389850" cy="430887"/>
              </a:xfrm>
              <a:prstGeom prst="rect">
                <a:avLst/>
              </a:prstGeom>
              <a:noFill/>
            </p:spPr>
            <p:txBody>
              <a:bodyPr wrap="none" rtlCol="0">
                <a:spAutoFit/>
              </a:bodyPr>
              <a:lstStyle/>
              <a:p>
                <a:r>
                  <a:rPr lang="en-US" sz="2200" dirty="0" smtClean="0">
                    <a:solidFill>
                      <a:srgbClr val="692D25"/>
                    </a:solidFill>
                    <a:latin typeface="Garamond" panose="02020404030301010803" pitchFamily="18" charset="0"/>
                  </a:rPr>
                  <a:t>&amp;</a:t>
                </a:r>
                <a:endParaRPr lang="en-US" sz="2200" dirty="0">
                  <a:solidFill>
                    <a:srgbClr val="692D25"/>
                  </a:solidFill>
                  <a:latin typeface="Garamond" panose="02020404030301010803" pitchFamily="18" charset="0"/>
                </a:endParaRPr>
              </a:p>
            </p:txBody>
          </p:sp>
        </p:grpSp>
        <p:grpSp>
          <p:nvGrpSpPr>
            <p:cNvPr id="87" name="Group 86"/>
            <p:cNvGrpSpPr/>
            <p:nvPr/>
          </p:nvGrpSpPr>
          <p:grpSpPr>
            <a:xfrm>
              <a:off x="935774" y="25204468"/>
              <a:ext cx="9867150" cy="1605372"/>
              <a:chOff x="935774" y="25204468"/>
              <a:chExt cx="9867150" cy="1605372"/>
            </a:xfrm>
          </p:grpSpPr>
          <p:sp>
            <p:nvSpPr>
              <p:cNvPr id="93" name="Flowchart: Off-page Connector 92"/>
              <p:cNvSpPr/>
              <p:nvPr/>
            </p:nvSpPr>
            <p:spPr>
              <a:xfrm>
                <a:off x="935774" y="25204468"/>
                <a:ext cx="1907728" cy="1605372"/>
              </a:xfrm>
              <a:prstGeom prst="flowChartOffpageConnector">
                <a:avLst/>
              </a:prstGeom>
              <a:solidFill>
                <a:srgbClr val="CD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Garamond" panose="02020404030301010803" pitchFamily="18" charset="0"/>
                  </a:rPr>
                  <a:t>PM</a:t>
                </a:r>
                <a:r>
                  <a:rPr lang="en-US" sz="2600" baseline="-25000" dirty="0" smtClean="0">
                    <a:latin typeface="Garamond" panose="02020404030301010803" pitchFamily="18" charset="0"/>
                  </a:rPr>
                  <a:t>2.5</a:t>
                </a:r>
                <a:endParaRPr lang="en-US" sz="2600" dirty="0" smtClean="0">
                  <a:latin typeface="Garamond" panose="02020404030301010803" pitchFamily="18" charset="0"/>
                </a:endParaRPr>
              </a:p>
              <a:p>
                <a:pPr algn="ctr"/>
                <a:r>
                  <a:rPr lang="en-US" sz="2600" dirty="0" smtClean="0">
                    <a:latin typeface="Garamond" panose="02020404030301010803" pitchFamily="18" charset="0"/>
                  </a:rPr>
                  <a:t>anomalies</a:t>
                </a:r>
                <a:endParaRPr lang="en-US" sz="2600" dirty="0">
                  <a:latin typeface="Garamond" panose="02020404030301010803" pitchFamily="18" charset="0"/>
                </a:endParaRPr>
              </a:p>
            </p:txBody>
          </p:sp>
          <p:sp>
            <p:nvSpPr>
              <p:cNvPr id="138" name="Rounded Rectangle 137"/>
              <p:cNvSpPr/>
              <p:nvPr/>
            </p:nvSpPr>
            <p:spPr>
              <a:xfrm>
                <a:off x="3846288" y="25209378"/>
                <a:ext cx="6956636" cy="1555719"/>
              </a:xfrm>
              <a:prstGeom prst="roundRect">
                <a:avLst>
                  <a:gd name="adj" fmla="val 12381"/>
                </a:avLst>
              </a:prstGeom>
              <a:solidFill>
                <a:schemeClr val="bg1"/>
              </a:solidFill>
              <a:ln w="19050">
                <a:solidFill>
                  <a:srgbClr val="692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7799915" y="25295593"/>
                <a:ext cx="2642194" cy="881971"/>
              </a:xfrm>
              <a:prstGeom prst="roundRect">
                <a:avLst/>
              </a:prstGeom>
              <a:solidFill>
                <a:srgbClr val="CD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latin typeface="Garamond" panose="02020404030301010803" pitchFamily="18" charset="0"/>
                  </a:rPr>
                  <a:t>       Mean</a:t>
                </a:r>
              </a:p>
              <a:p>
                <a:r>
                  <a:rPr lang="en-US" sz="2400" dirty="0">
                    <a:solidFill>
                      <a:schemeClr val="bg1"/>
                    </a:solidFill>
                    <a:latin typeface="Garamond" panose="02020404030301010803" pitchFamily="18" charset="0"/>
                  </a:rPr>
                  <a:t> </a:t>
                </a:r>
                <a:r>
                  <a:rPr lang="en-US" sz="2400" dirty="0" smtClean="0">
                    <a:solidFill>
                      <a:schemeClr val="bg1"/>
                    </a:solidFill>
                    <a:latin typeface="Garamond" panose="02020404030301010803" pitchFamily="18" charset="0"/>
                  </a:rPr>
                  <a:t>precipitation</a:t>
                </a:r>
                <a:endParaRPr lang="en-US" sz="2400" dirty="0">
                  <a:solidFill>
                    <a:schemeClr val="bg1"/>
                  </a:solidFill>
                  <a:latin typeface="Garamond" panose="02020404030301010803" pitchFamily="18" charset="0"/>
                </a:endParaRPr>
              </a:p>
            </p:txBody>
          </p:sp>
          <p:grpSp>
            <p:nvGrpSpPr>
              <p:cNvPr id="83" name="Group 82"/>
              <p:cNvGrpSpPr/>
              <p:nvPr/>
            </p:nvGrpSpPr>
            <p:grpSpPr>
              <a:xfrm>
                <a:off x="4867838" y="26275779"/>
                <a:ext cx="3874893" cy="401453"/>
                <a:chOff x="4848788" y="26275779"/>
                <a:chExt cx="3874893" cy="401453"/>
              </a:xfrm>
            </p:grpSpPr>
            <p:cxnSp>
              <p:nvCxnSpPr>
                <p:cNvPr id="137" name="Straight Connector 136"/>
                <p:cNvCxnSpPr/>
                <p:nvPr/>
              </p:nvCxnSpPr>
              <p:spPr>
                <a:xfrm>
                  <a:off x="5984640" y="26489829"/>
                  <a:ext cx="1901000" cy="0"/>
                </a:xfrm>
                <a:prstGeom prst="line">
                  <a:avLst/>
                </a:prstGeom>
                <a:ln w="28575">
                  <a:solidFill>
                    <a:srgbClr val="692D25"/>
                  </a:solidFill>
                  <a:prstDash val="dash"/>
                </a:ln>
              </p:spPr>
              <p:style>
                <a:lnRef idx="1">
                  <a:schemeClr val="accent1"/>
                </a:lnRef>
                <a:fillRef idx="0">
                  <a:schemeClr val="accent1"/>
                </a:fillRef>
                <a:effectRef idx="0">
                  <a:schemeClr val="accent1"/>
                </a:effectRef>
                <a:fontRef idx="minor">
                  <a:schemeClr val="tx1"/>
                </a:fontRef>
              </p:style>
            </p:cxnSp>
            <p:sp>
              <p:nvSpPr>
                <p:cNvPr id="148" name="Rounded Rectangle 147"/>
                <p:cNvSpPr>
                  <a:spLocks noChangeAspect="1"/>
                </p:cNvSpPr>
                <p:nvPr/>
              </p:nvSpPr>
              <p:spPr>
                <a:xfrm>
                  <a:off x="4848788" y="26275779"/>
                  <a:ext cx="1172786" cy="401453"/>
                </a:xfrm>
                <a:prstGeom prst="roundRect">
                  <a:avLst>
                    <a:gd name="adj" fmla="val 10044"/>
                  </a:avLst>
                </a:prstGeom>
                <a:solidFill>
                  <a:schemeClr val="bg1"/>
                </a:solidFill>
                <a:ln cmpd="sng">
                  <a:solidFill>
                    <a:srgbClr val="CD7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rgbClr val="692D25"/>
                      </a:solidFill>
                    </a:rPr>
                    <a:t>1998</a:t>
                  </a:r>
                  <a:endParaRPr lang="en-US" sz="2300" dirty="0">
                    <a:solidFill>
                      <a:srgbClr val="692D25"/>
                    </a:solidFill>
                  </a:endParaRPr>
                </a:p>
              </p:txBody>
            </p:sp>
            <p:sp>
              <p:nvSpPr>
                <p:cNvPr id="149" name="Rounded Rectangle 148"/>
                <p:cNvSpPr>
                  <a:spLocks noChangeAspect="1"/>
                </p:cNvSpPr>
                <p:nvPr/>
              </p:nvSpPr>
              <p:spPr>
                <a:xfrm>
                  <a:off x="7550895" y="26275779"/>
                  <a:ext cx="1172786" cy="401453"/>
                </a:xfrm>
                <a:prstGeom prst="roundRect">
                  <a:avLst>
                    <a:gd name="adj" fmla="val 12251"/>
                  </a:avLst>
                </a:prstGeom>
                <a:solidFill>
                  <a:schemeClr val="bg1"/>
                </a:solidFill>
                <a:ln cmpd="sng">
                  <a:solidFill>
                    <a:srgbClr val="CD7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rgbClr val="692D25"/>
                      </a:solidFill>
                    </a:rPr>
                    <a:t>2014</a:t>
                  </a:r>
                  <a:endParaRPr lang="en-US" sz="2300" dirty="0">
                    <a:solidFill>
                      <a:srgbClr val="692D25"/>
                    </a:solidFill>
                  </a:endParaRPr>
                </a:p>
              </p:txBody>
            </p:sp>
          </p:grpSp>
          <p:sp>
            <p:nvSpPr>
              <p:cNvPr id="88" name="Rounded Rectangle 87"/>
              <p:cNvSpPr/>
              <p:nvPr/>
            </p:nvSpPr>
            <p:spPr>
              <a:xfrm>
                <a:off x="5965580" y="25295593"/>
                <a:ext cx="1679408" cy="881971"/>
              </a:xfrm>
              <a:prstGeom prst="roundRect">
                <a:avLst/>
              </a:prstGeom>
              <a:solidFill>
                <a:srgbClr val="CD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Garamond" panose="02020404030301010803" pitchFamily="18" charset="0"/>
                  </a:rPr>
                  <a:t>Fire acreage</a:t>
                </a:r>
                <a:endParaRPr lang="en-US" sz="2400" dirty="0">
                  <a:solidFill>
                    <a:schemeClr val="bg1"/>
                  </a:solidFill>
                  <a:latin typeface="Garamond" panose="02020404030301010803" pitchFamily="18" charset="0"/>
                </a:endParaRPr>
              </a:p>
            </p:txBody>
          </p:sp>
          <p:sp>
            <p:nvSpPr>
              <p:cNvPr id="90" name="Rounded Rectangle 89"/>
              <p:cNvSpPr/>
              <p:nvPr/>
            </p:nvSpPr>
            <p:spPr>
              <a:xfrm>
                <a:off x="3932452" y="25295593"/>
                <a:ext cx="1871886" cy="881971"/>
              </a:xfrm>
              <a:prstGeom prst="roundRect">
                <a:avLst/>
              </a:prstGeom>
              <a:solidFill>
                <a:srgbClr val="CD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Garamond" panose="02020404030301010803" pitchFamily="18" charset="0"/>
                  </a:rPr>
                  <a:t>Vehicle miles traveled</a:t>
                </a:r>
                <a:endParaRPr lang="en-US" sz="2400" dirty="0">
                  <a:solidFill>
                    <a:schemeClr val="bg1"/>
                  </a:solidFill>
                  <a:latin typeface="Garamond" panose="02020404030301010803" pitchFamily="18" charset="0"/>
                </a:endParaRPr>
              </a:p>
            </p:txBody>
          </p:sp>
          <p:sp>
            <p:nvSpPr>
              <p:cNvPr id="400" name="TextBox 399"/>
              <p:cNvSpPr txBox="1"/>
              <p:nvPr/>
            </p:nvSpPr>
            <p:spPr>
              <a:xfrm>
                <a:off x="3106363" y="25645204"/>
                <a:ext cx="450999" cy="446276"/>
              </a:xfrm>
              <a:prstGeom prst="rect">
                <a:avLst/>
              </a:prstGeom>
              <a:noFill/>
            </p:spPr>
            <p:txBody>
              <a:bodyPr wrap="square" rtlCol="0">
                <a:spAutoFit/>
              </a:bodyPr>
              <a:lstStyle/>
              <a:p>
                <a:r>
                  <a:rPr lang="en-US" sz="2200" dirty="0" smtClean="0">
                    <a:solidFill>
                      <a:srgbClr val="692D25"/>
                    </a:solidFill>
                    <a:latin typeface="Garamond" panose="02020404030301010803" pitchFamily="18" charset="0"/>
                  </a:rPr>
                  <a:t>vs</a:t>
                </a:r>
                <a:endParaRPr lang="en-US" sz="2200" dirty="0">
                  <a:solidFill>
                    <a:srgbClr val="692D25"/>
                  </a:solidFill>
                  <a:latin typeface="Garamond" panose="02020404030301010803" pitchFamily="18" charset="0"/>
                </a:endParaRPr>
              </a:p>
            </p:txBody>
          </p:sp>
          <p:cxnSp>
            <p:nvCxnSpPr>
              <p:cNvPr id="401" name="Straight Connector 400"/>
              <p:cNvCxnSpPr/>
              <p:nvPr/>
            </p:nvCxnSpPr>
            <p:spPr>
              <a:xfrm>
                <a:off x="2866051" y="25645096"/>
                <a:ext cx="931622" cy="0"/>
              </a:xfrm>
              <a:prstGeom prst="line">
                <a:avLst/>
              </a:prstGeom>
              <a:ln w="19050">
                <a:solidFill>
                  <a:srgbClr val="CD7C7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flipV="1">
                <a:off x="2869395" y="26099402"/>
                <a:ext cx="924934" cy="2"/>
              </a:xfrm>
              <a:prstGeom prst="line">
                <a:avLst/>
              </a:prstGeom>
              <a:ln w="19050">
                <a:solidFill>
                  <a:srgbClr val="CD7C71"/>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11245577" y="25074215"/>
              <a:ext cx="1060704" cy="1060704"/>
            </a:xfrm>
            <a:prstGeom prst="ellipse">
              <a:avLst/>
            </a:prstGeom>
            <a:solidFill>
              <a:srgbClr val="E6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10600394" y="23018550"/>
              <a:ext cx="1367979" cy="5890000"/>
            </a:xfrm>
            <a:custGeom>
              <a:avLst/>
              <a:gdLst>
                <a:gd name="connsiteX0" fmla="*/ 2166712 w 2166712"/>
                <a:gd name="connsiteY0" fmla="*/ 0 h 6862119"/>
                <a:gd name="connsiteX1" fmla="*/ 161 w 2166712"/>
                <a:gd name="connsiteY1" fmla="*/ 3435179 h 6862119"/>
                <a:gd name="connsiteX2" fmla="*/ 2076096 w 2166712"/>
                <a:gd name="connsiteY2" fmla="*/ 6862119 h 6862119"/>
              </a:gdLst>
              <a:ahLst/>
              <a:cxnLst>
                <a:cxn ang="0">
                  <a:pos x="connsiteX0" y="connsiteY0"/>
                </a:cxn>
                <a:cxn ang="0">
                  <a:pos x="connsiteX1" y="connsiteY1"/>
                </a:cxn>
                <a:cxn ang="0">
                  <a:pos x="connsiteX2" y="connsiteY2"/>
                </a:cxn>
              </a:cxnLst>
              <a:rect l="l" t="t" r="r" b="b"/>
              <a:pathLst>
                <a:path w="2166712" h="6862119">
                  <a:moveTo>
                    <a:pt x="2166712" y="0"/>
                  </a:moveTo>
                  <a:cubicBezTo>
                    <a:pt x="1090988" y="1145746"/>
                    <a:pt x="15264" y="2291493"/>
                    <a:pt x="161" y="3435179"/>
                  </a:cubicBezTo>
                  <a:cubicBezTo>
                    <a:pt x="-14942" y="4578865"/>
                    <a:pt x="1030577" y="5720492"/>
                    <a:pt x="2076096" y="6862119"/>
                  </a:cubicBezTo>
                </a:path>
              </a:pathLst>
            </a:custGeom>
            <a:noFill/>
            <a:ln w="57150">
              <a:solidFill>
                <a:srgbClr val="692D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0652191" y="22593191"/>
              <a:ext cx="2200437" cy="2202235"/>
            </a:xfrm>
            <a:prstGeom prst="ellipse">
              <a:avLst/>
            </a:prstGeom>
            <a:solidFill>
              <a:srgbClr val="96403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500" b="1" dirty="0" smtClean="0">
                  <a:latin typeface="Garamond" panose="02020404030301010803" pitchFamily="18" charset="0"/>
                </a:rPr>
                <a:t>Determine feasibility</a:t>
              </a:r>
              <a:endParaRPr lang="en-US" sz="2500" b="1" dirty="0">
                <a:latin typeface="Garamond" panose="02020404030301010803" pitchFamily="18" charset="0"/>
              </a:endParaRPr>
            </a:p>
          </p:txBody>
        </p:sp>
        <p:sp>
          <p:nvSpPr>
            <p:cNvPr id="164" name="Oval 163"/>
            <p:cNvSpPr/>
            <p:nvPr/>
          </p:nvSpPr>
          <p:spPr>
            <a:xfrm>
              <a:off x="10652191" y="27068503"/>
              <a:ext cx="2200437" cy="2202235"/>
            </a:xfrm>
            <a:prstGeom prst="ellipse">
              <a:avLst/>
            </a:prstGeom>
            <a:solidFill>
              <a:srgbClr val="96403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latin typeface="Garamond" panose="02020404030301010803" pitchFamily="18" charset="0"/>
                </a:rPr>
                <a:t>Evaluate correlation</a:t>
              </a:r>
              <a:endParaRPr lang="en-US" sz="2400" b="1" dirty="0">
                <a:latin typeface="Garamond" panose="02020404030301010803" pitchFamily="18" charset="0"/>
              </a:endParaRPr>
            </a:p>
          </p:txBody>
        </p:sp>
        <p:sp>
          <p:nvSpPr>
            <p:cNvPr id="163" name="Oval 162"/>
            <p:cNvSpPr/>
            <p:nvPr/>
          </p:nvSpPr>
          <p:spPr>
            <a:xfrm>
              <a:off x="9640742" y="24905070"/>
              <a:ext cx="2197924" cy="2202235"/>
            </a:xfrm>
            <a:prstGeom prst="ellipse">
              <a:avLst/>
            </a:prstGeom>
            <a:solidFill>
              <a:srgbClr val="96403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500" b="1" dirty="0" smtClean="0">
                  <a:latin typeface="Garamond" panose="02020404030301010803" pitchFamily="18" charset="0"/>
                </a:rPr>
                <a:t>Examine statewide trends</a:t>
              </a:r>
              <a:endParaRPr lang="en-US" sz="2500" b="1" dirty="0">
                <a:latin typeface="Garamond" panose="02020404030301010803" pitchFamily="18" charset="0"/>
              </a:endParaRPr>
            </a:p>
          </p:txBody>
        </p:sp>
      </p:grpSp>
      <p:sp>
        <p:nvSpPr>
          <p:cNvPr id="465" name="Text Placeholder 16"/>
          <p:cNvSpPr txBox="1">
            <a:spLocks/>
          </p:cNvSpPr>
          <p:nvPr/>
        </p:nvSpPr>
        <p:spPr>
          <a:xfrm>
            <a:off x="867271" y="21308196"/>
            <a:ext cx="12398354" cy="13069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smtClean="0">
                <a:solidFill>
                  <a:srgbClr val="404040"/>
                </a:solidFill>
              </a:rPr>
              <a:t>Annual </a:t>
            </a:r>
            <a:r>
              <a:rPr lang="en-US" sz="2500" dirty="0">
                <a:solidFill>
                  <a:srgbClr val="404040"/>
                </a:solidFill>
              </a:rPr>
              <a:t>PM</a:t>
            </a:r>
            <a:r>
              <a:rPr lang="en-US" sz="2500" baseline="-25000" dirty="0">
                <a:solidFill>
                  <a:srgbClr val="404040"/>
                </a:solidFill>
              </a:rPr>
              <a:t>2.5 </a:t>
            </a:r>
            <a:r>
              <a:rPr lang="en-US" sz="2500" dirty="0" smtClean="0">
                <a:solidFill>
                  <a:srgbClr val="404040"/>
                </a:solidFill>
              </a:rPr>
              <a:t>averages used in this project were derived by the Dalhousie University Atmospheric Composition Analysis Group (ACAG), who applied a geographically weighted regression to a combination of the above </a:t>
            </a:r>
            <a:r>
              <a:rPr lang="en-US" sz="2500" smtClean="0">
                <a:solidFill>
                  <a:srgbClr val="404040"/>
                </a:solidFill>
              </a:rPr>
              <a:t>Earth </a:t>
            </a:r>
            <a:r>
              <a:rPr lang="en-US" sz="2500" smtClean="0">
                <a:solidFill>
                  <a:srgbClr val="404040"/>
                </a:solidFill>
              </a:rPr>
              <a:t>observations</a:t>
            </a:r>
            <a:r>
              <a:rPr lang="en-US" sz="2500" dirty="0" smtClean="0">
                <a:solidFill>
                  <a:srgbClr val="404040"/>
                </a:solidFill>
              </a:rPr>
              <a:t>, </a:t>
            </a:r>
            <a:r>
              <a:rPr lang="en-US" sz="2500" dirty="0">
                <a:solidFill>
                  <a:srgbClr val="404040"/>
                </a:solidFill>
              </a:rPr>
              <a:t>the GEOS-</a:t>
            </a:r>
            <a:r>
              <a:rPr lang="en-US" sz="2500" dirty="0" err="1">
                <a:solidFill>
                  <a:srgbClr val="404040"/>
                </a:solidFill>
              </a:rPr>
              <a:t>Chem</a:t>
            </a:r>
            <a:r>
              <a:rPr lang="en-US" sz="2500" dirty="0">
                <a:solidFill>
                  <a:srgbClr val="404040"/>
                </a:solidFill>
              </a:rPr>
              <a:t> chemical transport model, and </a:t>
            </a:r>
            <a:r>
              <a:rPr lang="en-US" sz="2500" dirty="0" smtClean="0">
                <a:solidFill>
                  <a:srgbClr val="404040"/>
                </a:solidFill>
              </a:rPr>
              <a:t>Aerosol </a:t>
            </a:r>
            <a:r>
              <a:rPr lang="en-US" sz="2500" dirty="0">
                <a:solidFill>
                  <a:srgbClr val="404040"/>
                </a:solidFill>
              </a:rPr>
              <a:t>Robotic </a:t>
            </a:r>
            <a:r>
              <a:rPr lang="en-US" sz="2500" dirty="0" smtClean="0">
                <a:solidFill>
                  <a:srgbClr val="404040"/>
                </a:solidFill>
              </a:rPr>
              <a:t>Network (AERONET) ground-based observations. The NASA DEVELOP team did not perform these steps</a:t>
            </a:r>
            <a:r>
              <a:rPr lang="en-US" dirty="0" smtClean="0">
                <a:solidFill>
                  <a:srgbClr val="404040"/>
                </a:solidFill>
              </a:rPr>
              <a:t>. </a:t>
            </a:r>
            <a:endParaRPr lang="en-US" dirty="0">
              <a:solidFill>
                <a:srgbClr val="404040"/>
              </a:solidFill>
            </a:endParaRPr>
          </a:p>
        </p:txBody>
      </p:sp>
      <p:sp>
        <p:nvSpPr>
          <p:cNvPr id="467" name="TextBox 466"/>
          <p:cNvSpPr txBox="1"/>
          <p:nvPr/>
        </p:nvSpPr>
        <p:spPr>
          <a:xfrm>
            <a:off x="867271" y="20898198"/>
            <a:ext cx="3059585" cy="507831"/>
          </a:xfrm>
          <a:prstGeom prst="rect">
            <a:avLst/>
          </a:prstGeom>
          <a:noFill/>
        </p:spPr>
        <p:txBody>
          <a:bodyPr wrap="square" rtlCol="0">
            <a:spAutoFit/>
          </a:bodyPr>
          <a:lstStyle/>
          <a:p>
            <a:r>
              <a:rPr lang="en-US" sz="2700" b="1" dirty="0" smtClean="0">
                <a:solidFill>
                  <a:srgbClr val="964035"/>
                </a:solidFill>
                <a:latin typeface="Century Gothic" panose="020B0502020202020204" pitchFamily="34" charset="0"/>
              </a:rPr>
              <a:t>PM</a:t>
            </a:r>
            <a:r>
              <a:rPr lang="en-US" sz="2700" b="1" baseline="-25000" dirty="0" smtClean="0">
                <a:solidFill>
                  <a:srgbClr val="964035"/>
                </a:solidFill>
                <a:latin typeface="Century Gothic" panose="020B0502020202020204" pitchFamily="34" charset="0"/>
              </a:rPr>
              <a:t>2.5</a:t>
            </a:r>
            <a:r>
              <a:rPr lang="en-US" sz="2700" b="1" dirty="0" smtClean="0">
                <a:solidFill>
                  <a:srgbClr val="964035"/>
                </a:solidFill>
                <a:latin typeface="Century Gothic" panose="020B0502020202020204" pitchFamily="34" charset="0"/>
              </a:rPr>
              <a:t> Data</a:t>
            </a:r>
          </a:p>
        </p:txBody>
      </p:sp>
      <p:grpSp>
        <p:nvGrpSpPr>
          <p:cNvPr id="115" name="Group 114"/>
          <p:cNvGrpSpPr/>
          <p:nvPr/>
        </p:nvGrpSpPr>
        <p:grpSpPr>
          <a:xfrm>
            <a:off x="13652791" y="30838873"/>
            <a:ext cx="3231862" cy="2773553"/>
            <a:chOff x="18749252" y="31094449"/>
            <a:chExt cx="3231862" cy="2773553"/>
          </a:xfrm>
        </p:grpSpPr>
        <p:grpSp>
          <p:nvGrpSpPr>
            <p:cNvPr id="118" name="Group 117"/>
            <p:cNvGrpSpPr/>
            <p:nvPr/>
          </p:nvGrpSpPr>
          <p:grpSpPr>
            <a:xfrm>
              <a:off x="19336481" y="31094449"/>
              <a:ext cx="2057404" cy="2046184"/>
              <a:chOff x="14584390" y="31229551"/>
              <a:chExt cx="2057404" cy="2046184"/>
            </a:xfrm>
          </p:grpSpPr>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584390" y="31229551"/>
                <a:ext cx="2057404" cy="2046184"/>
              </a:xfrm>
              <a:prstGeom prst="rect">
                <a:avLst/>
              </a:prstGeom>
            </p:spPr>
          </p:pic>
          <p:pic>
            <p:nvPicPr>
              <p:cNvPr id="6" name="Picture 5"/>
              <p:cNvPicPr>
                <a:picLocks noChangeAspect="1"/>
              </p:cNvPicPr>
              <p:nvPr/>
            </p:nvPicPr>
            <p:blipFill rotWithShape="1">
              <a:blip r:embed="rId22" cstate="print">
                <a:extLst>
                  <a:ext uri="{28A0092B-C50C-407E-A947-70E740481C1C}">
                    <a14:useLocalDpi xmlns:a14="http://schemas.microsoft.com/office/drawing/2010/main" val="0"/>
                  </a:ext>
                </a:extLst>
              </a:blip>
              <a:srcRect l="33654" t="54520" r="38019" b="2990"/>
              <a:stretch/>
            </p:blipFill>
            <p:spPr>
              <a:xfrm>
                <a:off x="14790133" y="31435621"/>
                <a:ext cx="1645918" cy="1645920"/>
              </a:xfrm>
              <a:prstGeom prst="ellipse">
                <a:avLst/>
              </a:prstGeom>
              <a:ln w="63500" cap="rnd">
                <a:noFill/>
              </a:ln>
              <a:effectLst/>
            </p:spPr>
          </p:pic>
        </p:grpSp>
        <p:sp>
          <p:nvSpPr>
            <p:cNvPr id="39" name="Text Placeholder 16"/>
            <p:cNvSpPr txBox="1">
              <a:spLocks/>
            </p:cNvSpPr>
            <p:nvPr/>
          </p:nvSpPr>
          <p:spPr>
            <a:xfrm>
              <a:off x="18749252" y="33074443"/>
              <a:ext cx="3231862" cy="7315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lumOff val="25000"/>
                    </a:schemeClr>
                  </a:solidFill>
                </a:rPr>
                <a:t>Amanda Wasserman</a:t>
              </a:r>
            </a:p>
          </p:txBody>
        </p:sp>
        <p:sp>
          <p:nvSpPr>
            <p:cNvPr id="473" name="Text Placeholder 16"/>
            <p:cNvSpPr txBox="1">
              <a:spLocks/>
            </p:cNvSpPr>
            <p:nvPr/>
          </p:nvSpPr>
          <p:spPr>
            <a:xfrm>
              <a:off x="19108182" y="33468062"/>
              <a:ext cx="2514002" cy="3999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lumOff val="25000"/>
                    </a:schemeClr>
                  </a:solidFill>
                </a:rPr>
                <a:t>Project Lead</a:t>
              </a:r>
            </a:p>
          </p:txBody>
        </p:sp>
      </p:grpSp>
      <p:grpSp>
        <p:nvGrpSpPr>
          <p:cNvPr id="75" name="Group 74"/>
          <p:cNvGrpSpPr>
            <a:grpSpLocks noChangeAspect="1"/>
          </p:cNvGrpSpPr>
          <p:nvPr/>
        </p:nvGrpSpPr>
        <p:grpSpPr>
          <a:xfrm>
            <a:off x="13745249" y="8335493"/>
            <a:ext cx="8006507" cy="5095270"/>
            <a:chOff x="14062279" y="14452946"/>
            <a:chExt cx="9254248" cy="6448111"/>
          </a:xfrm>
        </p:grpSpPr>
        <p:grpSp>
          <p:nvGrpSpPr>
            <p:cNvPr id="46" name="Group 45"/>
            <p:cNvGrpSpPr/>
            <p:nvPr/>
          </p:nvGrpSpPr>
          <p:grpSpPr>
            <a:xfrm>
              <a:off x="14062279" y="14452946"/>
              <a:ext cx="9254248" cy="6448111"/>
              <a:chOff x="14062279" y="14452946"/>
              <a:chExt cx="9254248" cy="6448111"/>
            </a:xfrm>
          </p:grpSpPr>
          <p:grpSp>
            <p:nvGrpSpPr>
              <p:cNvPr id="34" name="Group 33"/>
              <p:cNvGrpSpPr/>
              <p:nvPr/>
            </p:nvGrpSpPr>
            <p:grpSpPr>
              <a:xfrm>
                <a:off x="14062279" y="14452946"/>
                <a:ext cx="9254248" cy="6448111"/>
                <a:chOff x="14062279" y="14452946"/>
                <a:chExt cx="9254248" cy="6448111"/>
              </a:xfrm>
            </p:grpSpPr>
            <p:grpSp>
              <p:nvGrpSpPr>
                <p:cNvPr id="29" name="Group 28"/>
                <p:cNvGrpSpPr/>
                <p:nvPr/>
              </p:nvGrpSpPr>
              <p:grpSpPr>
                <a:xfrm>
                  <a:off x="14062279" y="14452946"/>
                  <a:ext cx="9254248" cy="6448111"/>
                  <a:chOff x="14062279" y="14452946"/>
                  <a:chExt cx="9254248" cy="6448111"/>
                </a:xfrm>
                <a:solidFill>
                  <a:schemeClr val="bg1">
                    <a:lumMod val="85000"/>
                  </a:schemeClr>
                </a:solidFill>
              </p:grpSpPr>
              <p:sp>
                <p:nvSpPr>
                  <p:cNvPr id="28" name="Rectangle 27"/>
                  <p:cNvSpPr/>
                  <p:nvPr/>
                </p:nvSpPr>
                <p:spPr>
                  <a:xfrm>
                    <a:off x="14062279" y="14452946"/>
                    <a:ext cx="9254248" cy="6438076"/>
                  </a:xfrm>
                  <a:prstGeom prst="rect">
                    <a:avLst/>
                  </a:prstGeom>
                  <a:solidFill>
                    <a:srgbClr val="B3B3B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p:cNvGrpSpPr/>
                  <p:nvPr/>
                </p:nvGrpSpPr>
                <p:grpSpPr>
                  <a:xfrm>
                    <a:off x="14085997" y="14508888"/>
                    <a:ext cx="9128477" cy="6392169"/>
                    <a:chOff x="14085997" y="14508888"/>
                    <a:chExt cx="9128477" cy="6392169"/>
                  </a:xfrm>
                  <a:grpFill/>
                </p:grpSpPr>
                <p:pic>
                  <p:nvPicPr>
                    <p:cNvPr id="12" name="Picture 11"/>
                    <p:cNvPicPr>
                      <a:picLocks noChangeAspect="1"/>
                    </p:cNvPicPr>
                    <p:nvPr/>
                  </p:nvPicPr>
                  <p:blipFill rotWithShape="1">
                    <a:blip r:embed="rId23">
                      <a:extLst>
                        <a:ext uri="{28A0092B-C50C-407E-A947-70E740481C1C}">
                          <a14:useLocalDpi xmlns:a14="http://schemas.microsoft.com/office/drawing/2010/main" val="0"/>
                        </a:ext>
                      </a:extLst>
                    </a:blip>
                    <a:srcRect l="10962" t="15133" r="6901" b="15221"/>
                    <a:stretch/>
                  </p:blipFill>
                  <p:spPr>
                    <a:xfrm>
                      <a:off x="14853685" y="15555434"/>
                      <a:ext cx="8261497" cy="4529470"/>
                    </a:xfrm>
                    <a:prstGeom prst="rect">
                      <a:avLst/>
                    </a:prstGeom>
                    <a:grpFill/>
                  </p:spPr>
                </p:pic>
                <p:grpSp>
                  <p:nvGrpSpPr>
                    <p:cNvPr id="25" name="Group 24"/>
                    <p:cNvGrpSpPr/>
                    <p:nvPr/>
                  </p:nvGrpSpPr>
                  <p:grpSpPr>
                    <a:xfrm>
                      <a:off x="14085997" y="14508888"/>
                      <a:ext cx="9128477" cy="6392169"/>
                      <a:chOff x="14085997" y="14508888"/>
                      <a:chExt cx="9128477" cy="6392169"/>
                    </a:xfrm>
                    <a:grpFill/>
                  </p:grpSpPr>
                  <p:grpSp>
                    <p:nvGrpSpPr>
                      <p:cNvPr id="24" name="Group 23"/>
                      <p:cNvGrpSpPr/>
                      <p:nvPr/>
                    </p:nvGrpSpPr>
                    <p:grpSpPr>
                      <a:xfrm>
                        <a:off x="14085997" y="14508888"/>
                        <a:ext cx="9128477" cy="5336800"/>
                        <a:chOff x="14085997" y="14508888"/>
                        <a:chExt cx="9128477" cy="5336800"/>
                      </a:xfrm>
                      <a:grpFill/>
                    </p:grpSpPr>
                    <p:sp>
                      <p:nvSpPr>
                        <p:cNvPr id="23" name="TextBox 22"/>
                        <p:cNvSpPr txBox="1"/>
                        <p:nvPr/>
                      </p:nvSpPr>
                      <p:spPr>
                        <a:xfrm>
                          <a:off x="14539485" y="14508888"/>
                          <a:ext cx="8674989" cy="1081233"/>
                        </a:xfrm>
                        <a:prstGeom prst="rect">
                          <a:avLst/>
                        </a:prstGeom>
                        <a:noFill/>
                      </p:spPr>
                      <p:txBody>
                        <a:bodyPr wrap="square" numCol="1" spcCol="640080" rtlCol="0">
                          <a:spAutoFit/>
                        </a:bodyPr>
                        <a:lstStyle/>
                        <a:p>
                          <a:pPr algn="ctr"/>
                          <a:r>
                            <a:rPr lang="en-US" sz="2600" b="1" dirty="0" smtClean="0"/>
                            <a:t>Slope of PM</a:t>
                          </a:r>
                          <a:r>
                            <a:rPr lang="en-US" sz="2600" b="1" baseline="-25000" dirty="0" smtClean="0"/>
                            <a:t>2.5</a:t>
                          </a:r>
                          <a:r>
                            <a:rPr lang="en-US" sz="2600" b="1" dirty="0" smtClean="0"/>
                            <a:t> as Measured by CARB Monitors vs. </a:t>
                          </a:r>
                        </a:p>
                        <a:p>
                          <a:pPr algn="ctr"/>
                          <a:r>
                            <a:rPr lang="en-US" sz="2600" b="1" dirty="0" smtClean="0"/>
                            <a:t>PM</a:t>
                          </a:r>
                          <a:r>
                            <a:rPr lang="en-US" sz="2600" b="1" baseline="-25000" dirty="0" smtClean="0"/>
                            <a:t>2.5</a:t>
                          </a:r>
                          <a:r>
                            <a:rPr lang="en-US" sz="2600" b="1" dirty="0" smtClean="0"/>
                            <a:t> Derived from Earth Observations</a:t>
                          </a:r>
                        </a:p>
                      </p:txBody>
                    </p:sp>
                    <p:sp>
                      <p:nvSpPr>
                        <p:cNvPr id="100" name="TextBox 99"/>
                        <p:cNvSpPr txBox="1"/>
                        <p:nvPr/>
                      </p:nvSpPr>
                      <p:spPr>
                        <a:xfrm rot="16200000">
                          <a:off x="14302953" y="19350315"/>
                          <a:ext cx="590679" cy="400068"/>
                        </a:xfrm>
                        <a:prstGeom prst="rect">
                          <a:avLst/>
                        </a:prstGeom>
                        <a:noFill/>
                      </p:spPr>
                      <p:txBody>
                        <a:bodyPr wrap="square" numCol="1" spcCol="640080" rtlCol="0">
                          <a:spAutoFit/>
                        </a:bodyPr>
                        <a:lstStyle/>
                        <a:p>
                          <a:pPr algn="ctr"/>
                          <a:r>
                            <a:rPr lang="en-US" sz="1600" dirty="0" smtClean="0"/>
                            <a:t>0.9</a:t>
                          </a:r>
                        </a:p>
                      </p:txBody>
                    </p:sp>
                    <p:sp>
                      <p:nvSpPr>
                        <p:cNvPr id="101" name="TextBox 100"/>
                        <p:cNvSpPr txBox="1"/>
                        <p:nvPr/>
                      </p:nvSpPr>
                      <p:spPr>
                        <a:xfrm rot="16200000">
                          <a:off x="14302953" y="18736905"/>
                          <a:ext cx="590679" cy="400068"/>
                        </a:xfrm>
                        <a:prstGeom prst="rect">
                          <a:avLst/>
                        </a:prstGeom>
                        <a:noFill/>
                      </p:spPr>
                      <p:txBody>
                        <a:bodyPr wrap="square" numCol="1" spcCol="640080" rtlCol="0">
                          <a:spAutoFit/>
                        </a:bodyPr>
                        <a:lstStyle/>
                        <a:p>
                          <a:pPr algn="ctr"/>
                          <a:r>
                            <a:rPr lang="en-US" sz="1600" dirty="0" smtClean="0"/>
                            <a:t>1.0</a:t>
                          </a:r>
                        </a:p>
                      </p:txBody>
                    </p:sp>
                    <p:sp>
                      <p:nvSpPr>
                        <p:cNvPr id="102" name="TextBox 101"/>
                        <p:cNvSpPr txBox="1"/>
                        <p:nvPr/>
                      </p:nvSpPr>
                      <p:spPr>
                        <a:xfrm rot="16200000">
                          <a:off x="14307206" y="18120974"/>
                          <a:ext cx="590679" cy="400068"/>
                        </a:xfrm>
                        <a:prstGeom prst="rect">
                          <a:avLst/>
                        </a:prstGeom>
                        <a:noFill/>
                      </p:spPr>
                      <p:txBody>
                        <a:bodyPr wrap="square" numCol="1" spcCol="640080" rtlCol="0">
                          <a:spAutoFit/>
                        </a:bodyPr>
                        <a:lstStyle/>
                        <a:p>
                          <a:pPr algn="ctr"/>
                          <a:r>
                            <a:rPr lang="en-US" sz="1600" dirty="0" smtClean="0"/>
                            <a:t>1.1</a:t>
                          </a:r>
                        </a:p>
                      </p:txBody>
                    </p:sp>
                    <p:sp>
                      <p:nvSpPr>
                        <p:cNvPr id="103" name="TextBox 102"/>
                        <p:cNvSpPr txBox="1"/>
                        <p:nvPr/>
                      </p:nvSpPr>
                      <p:spPr>
                        <a:xfrm rot="16200000">
                          <a:off x="14307206" y="17507559"/>
                          <a:ext cx="590679" cy="400068"/>
                        </a:xfrm>
                        <a:prstGeom prst="rect">
                          <a:avLst/>
                        </a:prstGeom>
                        <a:noFill/>
                      </p:spPr>
                      <p:txBody>
                        <a:bodyPr wrap="square" numCol="1" spcCol="640080" rtlCol="0">
                          <a:spAutoFit/>
                        </a:bodyPr>
                        <a:lstStyle/>
                        <a:p>
                          <a:pPr algn="ctr"/>
                          <a:r>
                            <a:rPr lang="en-US" sz="1600" dirty="0" smtClean="0"/>
                            <a:t>1.2</a:t>
                          </a:r>
                        </a:p>
                      </p:txBody>
                    </p:sp>
                    <p:sp>
                      <p:nvSpPr>
                        <p:cNvPr id="105" name="TextBox 104"/>
                        <p:cNvSpPr txBox="1"/>
                        <p:nvPr/>
                      </p:nvSpPr>
                      <p:spPr>
                        <a:xfrm rot="16200000">
                          <a:off x="14298698" y="16897468"/>
                          <a:ext cx="590679" cy="400068"/>
                        </a:xfrm>
                        <a:prstGeom prst="rect">
                          <a:avLst/>
                        </a:prstGeom>
                        <a:noFill/>
                      </p:spPr>
                      <p:txBody>
                        <a:bodyPr wrap="square" numCol="1" spcCol="640080" rtlCol="0">
                          <a:spAutoFit/>
                        </a:bodyPr>
                        <a:lstStyle/>
                        <a:p>
                          <a:pPr algn="ctr"/>
                          <a:r>
                            <a:rPr lang="en-US" sz="1600" dirty="0" smtClean="0"/>
                            <a:t>1.3</a:t>
                          </a:r>
                        </a:p>
                      </p:txBody>
                    </p:sp>
                    <p:sp>
                      <p:nvSpPr>
                        <p:cNvPr id="106" name="TextBox 105"/>
                        <p:cNvSpPr txBox="1"/>
                        <p:nvPr/>
                      </p:nvSpPr>
                      <p:spPr>
                        <a:xfrm rot="16200000">
                          <a:off x="14298698" y="16284060"/>
                          <a:ext cx="590679" cy="400068"/>
                        </a:xfrm>
                        <a:prstGeom prst="rect">
                          <a:avLst/>
                        </a:prstGeom>
                        <a:noFill/>
                      </p:spPr>
                      <p:txBody>
                        <a:bodyPr wrap="square" numCol="1" spcCol="640080" rtlCol="0">
                          <a:spAutoFit/>
                        </a:bodyPr>
                        <a:lstStyle/>
                        <a:p>
                          <a:pPr algn="ctr"/>
                          <a:r>
                            <a:rPr lang="en-US" sz="1600" dirty="0" smtClean="0"/>
                            <a:t>1.4</a:t>
                          </a:r>
                        </a:p>
                      </p:txBody>
                    </p:sp>
                    <p:sp>
                      <p:nvSpPr>
                        <p:cNvPr id="107" name="TextBox 106"/>
                        <p:cNvSpPr txBox="1"/>
                        <p:nvPr/>
                      </p:nvSpPr>
                      <p:spPr>
                        <a:xfrm rot="16200000">
                          <a:off x="14302953" y="15668125"/>
                          <a:ext cx="590679" cy="400068"/>
                        </a:xfrm>
                        <a:prstGeom prst="rect">
                          <a:avLst/>
                        </a:prstGeom>
                        <a:noFill/>
                      </p:spPr>
                      <p:txBody>
                        <a:bodyPr wrap="square" numCol="1" spcCol="640080" rtlCol="0">
                          <a:spAutoFit/>
                        </a:bodyPr>
                        <a:lstStyle/>
                        <a:p>
                          <a:pPr algn="ctr"/>
                          <a:r>
                            <a:rPr lang="en-US" sz="1600" dirty="0" smtClean="0"/>
                            <a:t>1.5</a:t>
                          </a:r>
                        </a:p>
                      </p:txBody>
                    </p:sp>
                    <p:sp>
                      <p:nvSpPr>
                        <p:cNvPr id="99" name="TextBox 98"/>
                        <p:cNvSpPr txBox="1"/>
                        <p:nvPr/>
                      </p:nvSpPr>
                      <p:spPr>
                        <a:xfrm rot="16200000">
                          <a:off x="13248638" y="17274878"/>
                          <a:ext cx="2111155" cy="436438"/>
                        </a:xfrm>
                        <a:prstGeom prst="rect">
                          <a:avLst/>
                        </a:prstGeom>
                        <a:noFill/>
                      </p:spPr>
                      <p:txBody>
                        <a:bodyPr wrap="square" lIns="0" tIns="0" rIns="0" bIns="0" numCol="1" spcCol="640080" rtlCol="0">
                          <a:spAutoFit/>
                        </a:bodyPr>
                        <a:lstStyle/>
                        <a:p>
                          <a:pPr algn="ctr"/>
                          <a:r>
                            <a:rPr lang="en-US" sz="2400" dirty="0" smtClean="0"/>
                            <a:t>Slope</a:t>
                          </a:r>
                        </a:p>
                      </p:txBody>
                    </p:sp>
                  </p:grpSp>
                  <p:sp>
                    <p:nvSpPr>
                      <p:cNvPr id="109" name="TextBox 108"/>
                      <p:cNvSpPr txBox="1"/>
                      <p:nvPr/>
                    </p:nvSpPr>
                    <p:spPr>
                      <a:xfrm>
                        <a:off x="15171010" y="20207127"/>
                        <a:ext cx="859266" cy="484691"/>
                      </a:xfrm>
                      <a:prstGeom prst="rect">
                        <a:avLst/>
                      </a:prstGeom>
                      <a:noFill/>
                    </p:spPr>
                    <p:txBody>
                      <a:bodyPr wrap="square" numCol="1" spcCol="640080" rtlCol="0">
                        <a:spAutoFit/>
                      </a:bodyPr>
                      <a:lstStyle/>
                      <a:p>
                        <a:pPr algn="ctr"/>
                        <a:r>
                          <a:rPr lang="en-US" sz="2000" dirty="0" smtClean="0"/>
                          <a:t>2000</a:t>
                        </a:r>
                      </a:p>
                    </p:txBody>
                  </p:sp>
                  <p:sp>
                    <p:nvSpPr>
                      <p:cNvPr id="110" name="TextBox 109"/>
                      <p:cNvSpPr txBox="1"/>
                      <p:nvPr/>
                    </p:nvSpPr>
                    <p:spPr>
                      <a:xfrm>
                        <a:off x="17398022" y="20207127"/>
                        <a:ext cx="859266" cy="484691"/>
                      </a:xfrm>
                      <a:prstGeom prst="rect">
                        <a:avLst/>
                      </a:prstGeom>
                      <a:noFill/>
                    </p:spPr>
                    <p:txBody>
                      <a:bodyPr wrap="square" numCol="1" spcCol="640080" rtlCol="0">
                        <a:spAutoFit/>
                      </a:bodyPr>
                      <a:lstStyle/>
                      <a:p>
                        <a:pPr algn="ctr"/>
                        <a:r>
                          <a:rPr lang="en-US" sz="2000" dirty="0" smtClean="0"/>
                          <a:t>2005</a:t>
                        </a:r>
                      </a:p>
                    </p:txBody>
                  </p:sp>
                  <p:sp>
                    <p:nvSpPr>
                      <p:cNvPr id="111" name="TextBox 110"/>
                      <p:cNvSpPr txBox="1"/>
                      <p:nvPr/>
                    </p:nvSpPr>
                    <p:spPr>
                      <a:xfrm>
                        <a:off x="19709187" y="20209271"/>
                        <a:ext cx="859266" cy="484691"/>
                      </a:xfrm>
                      <a:prstGeom prst="rect">
                        <a:avLst/>
                      </a:prstGeom>
                      <a:noFill/>
                    </p:spPr>
                    <p:txBody>
                      <a:bodyPr wrap="square" numCol="1" spcCol="640080" rtlCol="0">
                        <a:spAutoFit/>
                      </a:bodyPr>
                      <a:lstStyle/>
                      <a:p>
                        <a:pPr algn="ctr"/>
                        <a:r>
                          <a:rPr lang="en-US" sz="2000" dirty="0" smtClean="0"/>
                          <a:t>2010</a:t>
                        </a:r>
                      </a:p>
                    </p:txBody>
                  </p:sp>
                  <p:sp>
                    <p:nvSpPr>
                      <p:cNvPr id="112" name="TextBox 111"/>
                      <p:cNvSpPr txBox="1"/>
                      <p:nvPr/>
                    </p:nvSpPr>
                    <p:spPr>
                      <a:xfrm>
                        <a:off x="21936199" y="20209271"/>
                        <a:ext cx="859266" cy="484691"/>
                      </a:xfrm>
                      <a:prstGeom prst="rect">
                        <a:avLst/>
                      </a:prstGeom>
                      <a:noFill/>
                    </p:spPr>
                    <p:txBody>
                      <a:bodyPr wrap="square" numCol="1" spcCol="640080" rtlCol="0">
                        <a:spAutoFit/>
                      </a:bodyPr>
                      <a:lstStyle/>
                      <a:p>
                        <a:pPr algn="ctr"/>
                        <a:r>
                          <a:rPr lang="en-US" sz="2000" dirty="0" smtClean="0"/>
                          <a:t>2015</a:t>
                        </a:r>
                      </a:p>
                    </p:txBody>
                  </p:sp>
                  <p:sp>
                    <p:nvSpPr>
                      <p:cNvPr id="113" name="TextBox 112"/>
                      <p:cNvSpPr txBox="1"/>
                      <p:nvPr/>
                    </p:nvSpPr>
                    <p:spPr>
                      <a:xfrm>
                        <a:off x="18401904" y="20453650"/>
                        <a:ext cx="986118" cy="447407"/>
                      </a:xfrm>
                      <a:prstGeom prst="rect">
                        <a:avLst/>
                      </a:prstGeom>
                      <a:noFill/>
                    </p:spPr>
                    <p:txBody>
                      <a:bodyPr wrap="square" lIns="0" tIns="0" rIns="0" bIns="0" numCol="1" spcCol="640080" rtlCol="0">
                        <a:spAutoFit/>
                      </a:bodyPr>
                      <a:lstStyle/>
                      <a:p>
                        <a:pPr algn="ctr"/>
                        <a:r>
                          <a:rPr lang="en-US" sz="2400" dirty="0" smtClean="0"/>
                          <a:t>Year</a:t>
                        </a:r>
                      </a:p>
                    </p:txBody>
                  </p:sp>
                </p:grpSp>
              </p:grpSp>
            </p:grpSp>
            <p:cxnSp>
              <p:nvCxnSpPr>
                <p:cNvPr id="31" name="Straight Connector 30"/>
                <p:cNvCxnSpPr/>
                <p:nvPr/>
              </p:nvCxnSpPr>
              <p:spPr>
                <a:xfrm>
                  <a:off x="14708515" y="19530756"/>
                  <a:ext cx="145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4708515" y="18894770"/>
                  <a:ext cx="145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4708515" y="18289973"/>
                  <a:ext cx="145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4708515" y="17653987"/>
                  <a:ext cx="145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4708515" y="17046775"/>
                  <a:ext cx="145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4708515" y="16410790"/>
                  <a:ext cx="145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4708515" y="15805992"/>
                  <a:ext cx="145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flipV="1">
                <a:off x="15611276" y="20060394"/>
                <a:ext cx="0" cy="2245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17859554" y="20060394"/>
                <a:ext cx="0" cy="2245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20106921" y="20060394"/>
                <a:ext cx="0" cy="2245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22355199" y="20060394"/>
                <a:ext cx="0" cy="2245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15056913" y="15641978"/>
              <a:ext cx="7838447" cy="4373124"/>
              <a:chOff x="15056913" y="15641978"/>
              <a:chExt cx="7838447" cy="4373124"/>
            </a:xfrm>
            <a:solidFill>
              <a:srgbClr val="964035"/>
            </a:solidFill>
          </p:grpSpPr>
          <p:sp>
            <p:nvSpPr>
              <p:cNvPr id="53" name="Oval 52"/>
              <p:cNvSpPr/>
              <p:nvPr/>
            </p:nvSpPr>
            <p:spPr>
              <a:xfrm>
                <a:off x="15056913" y="18809896"/>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Oval 142"/>
              <p:cNvSpPr/>
              <p:nvPr/>
            </p:nvSpPr>
            <p:spPr>
              <a:xfrm>
                <a:off x="15513788" y="19315128"/>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Oval 145"/>
              <p:cNvSpPr/>
              <p:nvPr/>
            </p:nvSpPr>
            <p:spPr>
              <a:xfrm>
                <a:off x="15969345" y="19832222"/>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Oval 146"/>
              <p:cNvSpPr/>
              <p:nvPr/>
            </p:nvSpPr>
            <p:spPr>
              <a:xfrm>
                <a:off x="16413360" y="19319726"/>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Oval 151"/>
              <p:cNvSpPr/>
              <p:nvPr/>
            </p:nvSpPr>
            <p:spPr>
              <a:xfrm>
                <a:off x="16860140" y="19376429"/>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Oval 152"/>
              <p:cNvSpPr/>
              <p:nvPr/>
            </p:nvSpPr>
            <p:spPr>
              <a:xfrm>
                <a:off x="17314916" y="18454936"/>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Oval 155"/>
              <p:cNvSpPr/>
              <p:nvPr/>
            </p:nvSpPr>
            <p:spPr>
              <a:xfrm>
                <a:off x="17769687" y="18901717"/>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p:nvPr/>
            </p:nvSpPr>
            <p:spPr>
              <a:xfrm>
                <a:off x="18203194" y="18600250"/>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Oval 165"/>
              <p:cNvSpPr/>
              <p:nvPr/>
            </p:nvSpPr>
            <p:spPr>
              <a:xfrm>
                <a:off x="18665262" y="18961972"/>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Oval 167"/>
              <p:cNvSpPr/>
              <p:nvPr/>
            </p:nvSpPr>
            <p:spPr>
              <a:xfrm>
                <a:off x="19114059" y="18192674"/>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Oval 168"/>
              <p:cNvSpPr/>
              <p:nvPr/>
            </p:nvSpPr>
            <p:spPr>
              <a:xfrm>
                <a:off x="19553536" y="19153149"/>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Oval 169"/>
              <p:cNvSpPr/>
              <p:nvPr/>
            </p:nvSpPr>
            <p:spPr>
              <a:xfrm>
                <a:off x="20015604" y="18939378"/>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Oval 170"/>
              <p:cNvSpPr/>
              <p:nvPr/>
            </p:nvSpPr>
            <p:spPr>
              <a:xfrm>
                <a:off x="20464399" y="19039930"/>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Oval 171"/>
              <p:cNvSpPr/>
              <p:nvPr/>
            </p:nvSpPr>
            <p:spPr>
              <a:xfrm>
                <a:off x="20914511" y="18642770"/>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Oval 172"/>
              <p:cNvSpPr/>
              <p:nvPr/>
            </p:nvSpPr>
            <p:spPr>
              <a:xfrm>
                <a:off x="21365948" y="18541302"/>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Oval 173"/>
              <p:cNvSpPr/>
              <p:nvPr/>
            </p:nvSpPr>
            <p:spPr>
              <a:xfrm>
                <a:off x="21816066" y="18481046"/>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Oval 174"/>
              <p:cNvSpPr/>
              <p:nvPr/>
            </p:nvSpPr>
            <p:spPr>
              <a:xfrm>
                <a:off x="22262368" y="16554155"/>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Oval 175"/>
              <p:cNvSpPr/>
              <p:nvPr/>
            </p:nvSpPr>
            <p:spPr>
              <a:xfrm>
                <a:off x="22712480" y="15641978"/>
                <a:ext cx="182880" cy="1828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 name="Group 1"/>
          <p:cNvGrpSpPr/>
          <p:nvPr/>
        </p:nvGrpSpPr>
        <p:grpSpPr>
          <a:xfrm>
            <a:off x="21923499" y="8335493"/>
            <a:ext cx="4541450" cy="5093208"/>
            <a:chOff x="13736168" y="8346255"/>
            <a:chExt cx="4541450" cy="5045476"/>
          </a:xfrm>
        </p:grpSpPr>
        <p:pic>
          <p:nvPicPr>
            <p:cNvPr id="1357" name="Picture 1356"/>
            <p:cNvPicPr preferRelativeResize="0">
              <a:picLocks/>
            </p:cNvPicPr>
            <p:nvPr/>
          </p:nvPicPr>
          <p:blipFill rotWithShape="1">
            <a:blip r:embed="rId24">
              <a:extLst>
                <a:ext uri="{28A0092B-C50C-407E-A947-70E740481C1C}">
                  <a14:useLocalDpi xmlns:a14="http://schemas.microsoft.com/office/drawing/2010/main" val="0"/>
                </a:ext>
              </a:extLst>
            </a:blip>
            <a:srcRect l="227" t="10142" r="3448" b="11147"/>
            <a:stretch/>
          </p:blipFill>
          <p:spPr>
            <a:xfrm>
              <a:off x="13736168" y="8346255"/>
              <a:ext cx="4541450" cy="5045476"/>
            </a:xfrm>
            <a:prstGeom prst="rect">
              <a:avLst/>
            </a:prstGeom>
            <a:ln w="12700">
              <a:solidFill>
                <a:schemeClr val="tx1"/>
              </a:solidFill>
            </a:ln>
          </p:spPr>
        </p:pic>
        <p:sp>
          <p:nvSpPr>
            <p:cNvPr id="1359" name="Rectangle 1358"/>
            <p:cNvSpPr/>
            <p:nvPr/>
          </p:nvSpPr>
          <p:spPr>
            <a:xfrm>
              <a:off x="15845475" y="8546243"/>
              <a:ext cx="2411057" cy="1107996"/>
            </a:xfrm>
            <a:prstGeom prst="rect">
              <a:avLst/>
            </a:prstGeom>
          </p:spPr>
          <p:txBody>
            <a:bodyPr wrap="square" lIns="0" r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100" normalizeH="0" baseline="0" noProof="0" dirty="0" smtClean="0">
                  <a:ln>
                    <a:noFill/>
                  </a:ln>
                  <a:solidFill>
                    <a:prstClr val="black"/>
                  </a:solidFill>
                  <a:effectLst/>
                  <a:uLnTx/>
                  <a:uFillTx/>
                </a:rPr>
                <a:t>Change in PM</a:t>
              </a:r>
              <a:r>
                <a:rPr kumimoji="0" lang="en-US" sz="2200" b="1" i="0" u="none" strike="noStrike" kern="0" cap="none" spc="-100" normalizeH="0" baseline="-25000" noProof="0" dirty="0" smtClean="0">
                  <a:ln>
                    <a:noFill/>
                  </a:ln>
                  <a:solidFill>
                    <a:prstClr val="black"/>
                  </a:solidFill>
                  <a:effectLst/>
                  <a:uLnTx/>
                  <a:uFillTx/>
                </a:rPr>
                <a:t>2.5</a:t>
              </a:r>
              <a:r>
                <a:rPr kumimoji="0" lang="en-US" sz="2200" b="1" i="0" u="none" strike="noStrike" kern="0" cap="none" spc="-100" normalizeH="0" baseline="0" noProof="0" dirty="0" smtClean="0">
                  <a:ln>
                    <a:noFill/>
                  </a:ln>
                  <a:solidFill>
                    <a:prstClr val="black"/>
                  </a:solidFill>
                  <a:effectLst/>
                  <a:uLnTx/>
                  <a:uFillTx/>
                </a:rPr>
                <a:t> from 1998–2000 Mean to 2012–2014 Mean </a:t>
              </a:r>
            </a:p>
          </p:txBody>
        </p:sp>
        <p:grpSp>
          <p:nvGrpSpPr>
            <p:cNvPr id="1578" name="Group 1577"/>
            <p:cNvGrpSpPr/>
            <p:nvPr/>
          </p:nvGrpSpPr>
          <p:grpSpPr>
            <a:xfrm>
              <a:off x="13777086" y="11856427"/>
              <a:ext cx="1619056" cy="1498889"/>
              <a:chOff x="204445" y="4985507"/>
              <a:chExt cx="1619056" cy="1498889"/>
            </a:xfrm>
          </p:grpSpPr>
          <p:grpSp>
            <p:nvGrpSpPr>
              <p:cNvPr id="1579" name="Group 225"/>
              <p:cNvGrpSpPr>
                <a:grpSpLocks noChangeAspect="1"/>
              </p:cNvGrpSpPr>
              <p:nvPr/>
            </p:nvGrpSpPr>
            <p:grpSpPr bwMode="auto">
              <a:xfrm>
                <a:off x="204445" y="4985507"/>
                <a:ext cx="1619056" cy="1498889"/>
                <a:chOff x="3416" y="2024"/>
                <a:chExt cx="879" cy="442"/>
              </a:xfrm>
            </p:grpSpPr>
            <p:grpSp>
              <p:nvGrpSpPr>
                <p:cNvPr id="1582" name="Group 426"/>
                <p:cNvGrpSpPr>
                  <a:grpSpLocks/>
                </p:cNvGrpSpPr>
                <p:nvPr/>
              </p:nvGrpSpPr>
              <p:grpSpPr bwMode="auto">
                <a:xfrm>
                  <a:off x="3416" y="2026"/>
                  <a:ext cx="879" cy="440"/>
                  <a:chOff x="3416" y="2026"/>
                  <a:chExt cx="879" cy="440"/>
                </a:xfrm>
              </p:grpSpPr>
              <p:sp>
                <p:nvSpPr>
                  <p:cNvPr id="1600" name="Rectangle 226"/>
                  <p:cNvSpPr>
                    <a:spLocks noChangeArrowheads="1"/>
                  </p:cNvSpPr>
                  <p:nvPr/>
                </p:nvSpPr>
                <p:spPr bwMode="auto">
                  <a:xfrm>
                    <a:off x="3416" y="2026"/>
                    <a:ext cx="826" cy="4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01" name="Rectangle 228"/>
                  <p:cNvSpPr>
                    <a:spLocks noChangeArrowheads="1"/>
                  </p:cNvSpPr>
                  <p:nvPr/>
                </p:nvSpPr>
                <p:spPr bwMode="auto">
                  <a:xfrm>
                    <a:off x="3457" y="2039"/>
                    <a:ext cx="83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Garamond" panose="02020404030301010803" pitchFamily="18" charset="0"/>
                      </a:rPr>
                      <a:t>PM</a:t>
                    </a:r>
                    <a:r>
                      <a:rPr kumimoji="0" lang="en-US" altLang="en-US" sz="1800" b="1" i="0" u="none" strike="noStrike" kern="0" cap="none" spc="0" normalizeH="0" baseline="-25000" noProof="0" dirty="0" smtClean="0">
                        <a:ln>
                          <a:noFill/>
                        </a:ln>
                        <a:solidFill>
                          <a:srgbClr val="000000"/>
                        </a:solidFill>
                        <a:effectLst/>
                        <a:uLnTx/>
                        <a:uFillTx/>
                        <a:latin typeface="Garamond" panose="02020404030301010803" pitchFamily="18" charset="0"/>
                      </a:rPr>
                      <a:t>2.5</a:t>
                    </a:r>
                    <a:r>
                      <a:rPr kumimoji="0" lang="en-US" altLang="en-US" sz="1800" b="1" i="0" u="none" strike="noStrike" kern="0" cap="none" spc="0" normalizeH="0" baseline="0" noProof="0" dirty="0" smtClean="0">
                        <a:ln>
                          <a:noFill/>
                        </a:ln>
                        <a:solidFill>
                          <a:srgbClr val="000000"/>
                        </a:solidFill>
                        <a:effectLst/>
                        <a:uLnTx/>
                        <a:uFillTx/>
                        <a:latin typeface="Garamond" panose="02020404030301010803" pitchFamily="18" charset="0"/>
                      </a:rPr>
                      <a:t> (</a:t>
                    </a:r>
                    <a:r>
                      <a:rPr kumimoji="0" lang="en-US" altLang="en-US" sz="1800" b="1" i="0" u="none" strike="noStrike" kern="0" cap="none" spc="0" normalizeH="0" baseline="0" noProof="0" dirty="0" err="1" smtClean="0">
                        <a:ln>
                          <a:noFill/>
                        </a:ln>
                        <a:solidFill>
                          <a:srgbClr val="000000"/>
                        </a:solidFill>
                        <a:effectLst/>
                        <a:uLnTx/>
                        <a:uFillTx/>
                        <a:latin typeface="Garamond" panose="02020404030301010803" pitchFamily="18" charset="0"/>
                      </a:rPr>
                      <a:t>μg</a:t>
                    </a:r>
                    <a:r>
                      <a:rPr kumimoji="0" lang="en-US" altLang="en-US" sz="1800" b="1" i="0" u="none" strike="noStrike" kern="0" cap="none" spc="0" normalizeH="0" baseline="0" noProof="0" dirty="0" smtClean="0">
                        <a:ln>
                          <a:noFill/>
                        </a:ln>
                        <a:solidFill>
                          <a:srgbClr val="000000"/>
                        </a:solidFill>
                        <a:effectLst/>
                        <a:uLnTx/>
                        <a:uFillTx/>
                        <a:latin typeface="Garamond" panose="02020404030301010803" pitchFamily="18" charset="0"/>
                      </a:rPr>
                      <a:t>/m</a:t>
                    </a:r>
                    <a:r>
                      <a:rPr kumimoji="0" lang="en-US" altLang="en-US" sz="1800" b="1" i="0" u="none" strike="noStrike" kern="0" cap="none" spc="0" normalizeH="0" baseline="30000" noProof="0" dirty="0" smtClean="0">
                        <a:ln>
                          <a:noFill/>
                        </a:ln>
                        <a:solidFill>
                          <a:srgbClr val="000000"/>
                        </a:solidFill>
                        <a:effectLst/>
                        <a:uLnTx/>
                        <a:uFillTx/>
                        <a:latin typeface="Garamond" panose="02020404030301010803" pitchFamily="18" charset="0"/>
                      </a:rPr>
                      <a:t>3</a:t>
                    </a:r>
                    <a:r>
                      <a:rPr kumimoji="0" lang="en-US" altLang="en-US" sz="1800" b="1" i="0" u="none" strike="noStrike" kern="0" cap="none" spc="0" normalizeH="0" baseline="0" noProof="0" dirty="0" smtClean="0">
                        <a:ln>
                          <a:noFill/>
                        </a:ln>
                        <a:solidFill>
                          <a:srgbClr val="000000"/>
                        </a:solidFill>
                        <a:effectLst/>
                        <a:uLnTx/>
                        <a:uFillTx/>
                        <a:latin typeface="Garamond" panose="02020404030301010803" pitchFamily="18" charset="0"/>
                      </a:rPr>
                      <a:t>)</a:t>
                    </a:r>
                    <a:endParaRPr kumimoji="0" lang="en-US" altLang="en-US" sz="1800" b="0" i="0" u="none" strike="noStrike" kern="0" cap="none" spc="0" normalizeH="0" baseline="0" noProof="0" dirty="0" smtClean="0">
                      <a:ln>
                        <a:noFill/>
                      </a:ln>
                      <a:solidFill>
                        <a:prstClr val="black"/>
                      </a:solidFill>
                      <a:effectLst/>
                      <a:uLnTx/>
                      <a:uFillTx/>
                      <a:latin typeface="Garamond" panose="02020404030301010803" pitchFamily="18" charset="0"/>
                    </a:endParaRPr>
                  </a:p>
                </p:txBody>
              </p:sp>
              <p:sp>
                <p:nvSpPr>
                  <p:cNvPr id="1602" name="Rectangle 229"/>
                  <p:cNvSpPr>
                    <a:spLocks noChangeArrowheads="1"/>
                  </p:cNvSpPr>
                  <p:nvPr/>
                </p:nvSpPr>
                <p:spPr bwMode="auto">
                  <a:xfrm>
                    <a:off x="3457" y="2119"/>
                    <a:ext cx="6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700" b="1" i="0" u="none" strike="noStrike" kern="0" cap="none" spc="0" normalizeH="0" baseline="0" noProof="0" dirty="0" smtClean="0">
                        <a:ln>
                          <a:noFill/>
                        </a:ln>
                        <a:solidFill>
                          <a:srgbClr val="000000"/>
                        </a:solidFill>
                        <a:effectLst/>
                        <a:uLnTx/>
                        <a:uFillTx/>
                        <a:latin typeface="Garamond" panose="02020404030301010803" pitchFamily="18" charset="0"/>
                      </a:rPr>
                      <a:t>1 km pixels</a:t>
                    </a:r>
                    <a:endParaRPr kumimoji="0" lang="en-US" altLang="en-US" sz="1700" b="0" i="0" u="none" strike="noStrike" kern="0" cap="none" spc="0" normalizeH="0" baseline="0" noProof="0" dirty="0" smtClean="0">
                      <a:ln>
                        <a:noFill/>
                      </a:ln>
                      <a:solidFill>
                        <a:prstClr val="black"/>
                      </a:solidFill>
                      <a:effectLst/>
                      <a:uLnTx/>
                      <a:uFillTx/>
                      <a:latin typeface="Garamond" panose="02020404030301010803" pitchFamily="18" charset="0"/>
                    </a:endParaRPr>
                  </a:p>
                </p:txBody>
              </p:sp>
              <p:sp>
                <p:nvSpPr>
                  <p:cNvPr id="1603" name="Line 230"/>
                  <p:cNvSpPr>
                    <a:spLocks noChangeShapeType="1"/>
                  </p:cNvSpPr>
                  <p:nvPr/>
                </p:nvSpPr>
                <p:spPr bwMode="auto">
                  <a:xfrm>
                    <a:off x="3674" y="2219"/>
                    <a:ext cx="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04" name="Rectangle 231"/>
                  <p:cNvSpPr>
                    <a:spLocks noChangeArrowheads="1"/>
                  </p:cNvSpPr>
                  <p:nvPr/>
                </p:nvSpPr>
                <p:spPr bwMode="auto">
                  <a:xfrm>
                    <a:off x="3457" y="2218"/>
                    <a:ext cx="223" cy="1"/>
                  </a:xfrm>
                  <a:prstGeom prst="rect">
                    <a:avLst/>
                  </a:prstGeom>
                  <a:solidFill>
                    <a:srgbClr val="C252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05" name="Rectangle 232"/>
                  <p:cNvSpPr>
                    <a:spLocks noChangeArrowheads="1"/>
                  </p:cNvSpPr>
                  <p:nvPr/>
                </p:nvSpPr>
                <p:spPr bwMode="auto">
                  <a:xfrm>
                    <a:off x="3457" y="2219"/>
                    <a:ext cx="223" cy="1"/>
                  </a:xfrm>
                  <a:prstGeom prst="rect">
                    <a:avLst/>
                  </a:prstGeom>
                  <a:solidFill>
                    <a:srgbClr val="C252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06" name="Rectangle 233"/>
                  <p:cNvSpPr>
                    <a:spLocks noChangeArrowheads="1"/>
                  </p:cNvSpPr>
                  <p:nvPr/>
                </p:nvSpPr>
                <p:spPr bwMode="auto">
                  <a:xfrm>
                    <a:off x="3457" y="2220"/>
                    <a:ext cx="223" cy="1"/>
                  </a:xfrm>
                  <a:prstGeom prst="rect">
                    <a:avLst/>
                  </a:prstGeom>
                  <a:solidFill>
                    <a:srgbClr val="C253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07" name="Rectangle 234"/>
                  <p:cNvSpPr>
                    <a:spLocks noChangeArrowheads="1"/>
                  </p:cNvSpPr>
                  <p:nvPr/>
                </p:nvSpPr>
                <p:spPr bwMode="auto">
                  <a:xfrm>
                    <a:off x="3457" y="2221"/>
                    <a:ext cx="223" cy="1"/>
                  </a:xfrm>
                  <a:prstGeom prst="rect">
                    <a:avLst/>
                  </a:prstGeom>
                  <a:solidFill>
                    <a:srgbClr val="C45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08" name="Rectangle 235"/>
                  <p:cNvSpPr>
                    <a:spLocks noChangeArrowheads="1"/>
                  </p:cNvSpPr>
                  <p:nvPr/>
                </p:nvSpPr>
                <p:spPr bwMode="auto">
                  <a:xfrm>
                    <a:off x="3457" y="2222"/>
                    <a:ext cx="223" cy="2"/>
                  </a:xfrm>
                  <a:prstGeom prst="rect">
                    <a:avLst/>
                  </a:prstGeom>
                  <a:solidFill>
                    <a:srgbClr val="C455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09" name="Rectangle 236"/>
                  <p:cNvSpPr>
                    <a:spLocks noChangeArrowheads="1"/>
                  </p:cNvSpPr>
                  <p:nvPr/>
                </p:nvSpPr>
                <p:spPr bwMode="auto">
                  <a:xfrm>
                    <a:off x="3457" y="2224"/>
                    <a:ext cx="223" cy="1"/>
                  </a:xfrm>
                  <a:prstGeom prst="rect">
                    <a:avLst/>
                  </a:prstGeom>
                  <a:solidFill>
                    <a:srgbClr val="C457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0" name="Rectangle 237"/>
                  <p:cNvSpPr>
                    <a:spLocks noChangeArrowheads="1"/>
                  </p:cNvSpPr>
                  <p:nvPr/>
                </p:nvSpPr>
                <p:spPr bwMode="auto">
                  <a:xfrm>
                    <a:off x="3457" y="2225"/>
                    <a:ext cx="223" cy="1"/>
                  </a:xfrm>
                  <a:prstGeom prst="rect">
                    <a:avLst/>
                  </a:prstGeom>
                  <a:solidFill>
                    <a:srgbClr val="C759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1" name="Rectangle 238"/>
                  <p:cNvSpPr>
                    <a:spLocks noChangeArrowheads="1"/>
                  </p:cNvSpPr>
                  <p:nvPr/>
                </p:nvSpPr>
                <p:spPr bwMode="auto">
                  <a:xfrm>
                    <a:off x="3457" y="2226"/>
                    <a:ext cx="223" cy="1"/>
                  </a:xfrm>
                  <a:prstGeom prst="rect">
                    <a:avLst/>
                  </a:prstGeom>
                  <a:solidFill>
                    <a:srgbClr val="C759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2" name="Rectangle 239"/>
                  <p:cNvSpPr>
                    <a:spLocks noChangeArrowheads="1"/>
                  </p:cNvSpPr>
                  <p:nvPr/>
                </p:nvSpPr>
                <p:spPr bwMode="auto">
                  <a:xfrm>
                    <a:off x="3457" y="2227"/>
                    <a:ext cx="223" cy="1"/>
                  </a:xfrm>
                  <a:prstGeom prst="rect">
                    <a:avLst/>
                  </a:prstGeom>
                  <a:solidFill>
                    <a:srgbClr val="C95B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3" name="Rectangle 240"/>
                  <p:cNvSpPr>
                    <a:spLocks noChangeArrowheads="1"/>
                  </p:cNvSpPr>
                  <p:nvPr/>
                </p:nvSpPr>
                <p:spPr bwMode="auto">
                  <a:xfrm>
                    <a:off x="3457" y="2228"/>
                    <a:ext cx="223" cy="1"/>
                  </a:xfrm>
                  <a:prstGeom prst="rect">
                    <a:avLst/>
                  </a:prstGeom>
                  <a:solidFill>
                    <a:srgbClr val="C95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4" name="Rectangle 241"/>
                  <p:cNvSpPr>
                    <a:spLocks noChangeArrowheads="1"/>
                  </p:cNvSpPr>
                  <p:nvPr/>
                </p:nvSpPr>
                <p:spPr bwMode="auto">
                  <a:xfrm>
                    <a:off x="3457" y="2229"/>
                    <a:ext cx="223" cy="2"/>
                  </a:xfrm>
                  <a:prstGeom prst="rect">
                    <a:avLst/>
                  </a:prstGeom>
                  <a:solidFill>
                    <a:srgbClr val="C95C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5" name="Rectangle 242"/>
                  <p:cNvSpPr>
                    <a:spLocks noChangeArrowheads="1"/>
                  </p:cNvSpPr>
                  <p:nvPr/>
                </p:nvSpPr>
                <p:spPr bwMode="auto">
                  <a:xfrm>
                    <a:off x="3457" y="2231"/>
                    <a:ext cx="223" cy="1"/>
                  </a:xfrm>
                  <a:prstGeom prst="rect">
                    <a:avLst/>
                  </a:prstGeom>
                  <a:solidFill>
                    <a:srgbClr val="CC60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6" name="Rectangle 243"/>
                  <p:cNvSpPr>
                    <a:spLocks noChangeArrowheads="1"/>
                  </p:cNvSpPr>
                  <p:nvPr/>
                </p:nvSpPr>
                <p:spPr bwMode="auto">
                  <a:xfrm>
                    <a:off x="3457" y="2232"/>
                    <a:ext cx="223" cy="1"/>
                  </a:xfrm>
                  <a:prstGeom prst="rect">
                    <a:avLst/>
                  </a:prstGeom>
                  <a:solidFill>
                    <a:srgbClr val="CC61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7" name="Rectangle 244"/>
                  <p:cNvSpPr>
                    <a:spLocks noChangeArrowheads="1"/>
                  </p:cNvSpPr>
                  <p:nvPr/>
                </p:nvSpPr>
                <p:spPr bwMode="auto">
                  <a:xfrm>
                    <a:off x="3457" y="2233"/>
                    <a:ext cx="223" cy="1"/>
                  </a:xfrm>
                  <a:prstGeom prst="rect">
                    <a:avLst/>
                  </a:prstGeom>
                  <a:solidFill>
                    <a:srgbClr val="CF62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8" name="Rectangle 245"/>
                  <p:cNvSpPr>
                    <a:spLocks noChangeArrowheads="1"/>
                  </p:cNvSpPr>
                  <p:nvPr/>
                </p:nvSpPr>
                <p:spPr bwMode="auto">
                  <a:xfrm>
                    <a:off x="3457" y="2234"/>
                    <a:ext cx="223" cy="1"/>
                  </a:xfrm>
                  <a:prstGeom prst="rect">
                    <a:avLst/>
                  </a:prstGeom>
                  <a:solidFill>
                    <a:srgbClr val="CF6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19" name="Rectangle 246"/>
                  <p:cNvSpPr>
                    <a:spLocks noChangeArrowheads="1"/>
                  </p:cNvSpPr>
                  <p:nvPr/>
                </p:nvSpPr>
                <p:spPr bwMode="auto">
                  <a:xfrm>
                    <a:off x="3457" y="2235"/>
                    <a:ext cx="223" cy="1"/>
                  </a:xfrm>
                  <a:prstGeom prst="rect">
                    <a:avLst/>
                  </a:prstGeom>
                  <a:solidFill>
                    <a:srgbClr val="CF65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0" name="Rectangle 247"/>
                  <p:cNvSpPr>
                    <a:spLocks noChangeArrowheads="1"/>
                  </p:cNvSpPr>
                  <p:nvPr/>
                </p:nvSpPr>
                <p:spPr bwMode="auto">
                  <a:xfrm>
                    <a:off x="3457" y="2236"/>
                    <a:ext cx="223" cy="1"/>
                  </a:xfrm>
                  <a:prstGeom prst="rect">
                    <a:avLst/>
                  </a:prstGeom>
                  <a:solidFill>
                    <a:srgbClr val="D16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1" name="Rectangle 248"/>
                  <p:cNvSpPr>
                    <a:spLocks noChangeArrowheads="1"/>
                  </p:cNvSpPr>
                  <p:nvPr/>
                </p:nvSpPr>
                <p:spPr bwMode="auto">
                  <a:xfrm>
                    <a:off x="3457" y="2237"/>
                    <a:ext cx="223" cy="2"/>
                  </a:xfrm>
                  <a:prstGeom prst="rect">
                    <a:avLst/>
                  </a:prstGeom>
                  <a:solidFill>
                    <a:srgbClr val="D167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2" name="Rectangle 249"/>
                  <p:cNvSpPr>
                    <a:spLocks noChangeArrowheads="1"/>
                  </p:cNvSpPr>
                  <p:nvPr/>
                </p:nvSpPr>
                <p:spPr bwMode="auto">
                  <a:xfrm>
                    <a:off x="3457" y="2239"/>
                    <a:ext cx="223" cy="1"/>
                  </a:xfrm>
                  <a:prstGeom prst="rect">
                    <a:avLst/>
                  </a:prstGeom>
                  <a:solidFill>
                    <a:srgbClr val="D46B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3" name="Rectangle 250"/>
                  <p:cNvSpPr>
                    <a:spLocks noChangeArrowheads="1"/>
                  </p:cNvSpPr>
                  <p:nvPr/>
                </p:nvSpPr>
                <p:spPr bwMode="auto">
                  <a:xfrm>
                    <a:off x="3457" y="2240"/>
                    <a:ext cx="223" cy="1"/>
                  </a:xfrm>
                  <a:prstGeom prst="rect">
                    <a:avLst/>
                  </a:prstGeom>
                  <a:solidFill>
                    <a:srgbClr val="D46D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4" name="Rectangle 251"/>
                  <p:cNvSpPr>
                    <a:spLocks noChangeArrowheads="1"/>
                  </p:cNvSpPr>
                  <p:nvPr/>
                </p:nvSpPr>
                <p:spPr bwMode="auto">
                  <a:xfrm>
                    <a:off x="3457" y="2241"/>
                    <a:ext cx="223" cy="1"/>
                  </a:xfrm>
                  <a:prstGeom prst="rect">
                    <a:avLst/>
                  </a:prstGeom>
                  <a:solidFill>
                    <a:srgbClr val="D46D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5" name="Rectangle 252"/>
                  <p:cNvSpPr>
                    <a:spLocks noChangeArrowheads="1"/>
                  </p:cNvSpPr>
                  <p:nvPr/>
                </p:nvSpPr>
                <p:spPr bwMode="auto">
                  <a:xfrm>
                    <a:off x="3457" y="2242"/>
                    <a:ext cx="223" cy="1"/>
                  </a:xfrm>
                  <a:prstGeom prst="rect">
                    <a:avLst/>
                  </a:prstGeom>
                  <a:solidFill>
                    <a:srgbClr val="D66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6" name="Rectangle 253"/>
                  <p:cNvSpPr>
                    <a:spLocks noChangeArrowheads="1"/>
                  </p:cNvSpPr>
                  <p:nvPr/>
                </p:nvSpPr>
                <p:spPr bwMode="auto">
                  <a:xfrm>
                    <a:off x="3457" y="2243"/>
                    <a:ext cx="223" cy="1"/>
                  </a:xfrm>
                  <a:prstGeom prst="rect">
                    <a:avLst/>
                  </a:prstGeom>
                  <a:solidFill>
                    <a:srgbClr val="D66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7" name="Rectangle 254"/>
                  <p:cNvSpPr>
                    <a:spLocks noChangeArrowheads="1"/>
                  </p:cNvSpPr>
                  <p:nvPr/>
                </p:nvSpPr>
                <p:spPr bwMode="auto">
                  <a:xfrm>
                    <a:off x="3457" y="2244"/>
                    <a:ext cx="223" cy="2"/>
                  </a:xfrm>
                  <a:prstGeom prst="rect">
                    <a:avLst/>
                  </a:prstGeom>
                  <a:solidFill>
                    <a:srgbClr val="D972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8" name="Rectangle 255"/>
                  <p:cNvSpPr>
                    <a:spLocks noChangeArrowheads="1"/>
                  </p:cNvSpPr>
                  <p:nvPr/>
                </p:nvSpPr>
                <p:spPr bwMode="auto">
                  <a:xfrm>
                    <a:off x="3457" y="2246"/>
                    <a:ext cx="223" cy="1"/>
                  </a:xfrm>
                  <a:prstGeom prst="rect">
                    <a:avLst/>
                  </a:prstGeom>
                  <a:solidFill>
                    <a:srgbClr val="D97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29" name="Rectangle 256"/>
                  <p:cNvSpPr>
                    <a:spLocks noChangeArrowheads="1"/>
                  </p:cNvSpPr>
                  <p:nvPr/>
                </p:nvSpPr>
                <p:spPr bwMode="auto">
                  <a:xfrm>
                    <a:off x="3457" y="2247"/>
                    <a:ext cx="223" cy="1"/>
                  </a:xfrm>
                  <a:prstGeom prst="rect">
                    <a:avLst/>
                  </a:prstGeom>
                  <a:solidFill>
                    <a:srgbClr val="D977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0" name="Rectangle 257"/>
                  <p:cNvSpPr>
                    <a:spLocks noChangeArrowheads="1"/>
                  </p:cNvSpPr>
                  <p:nvPr/>
                </p:nvSpPr>
                <p:spPr bwMode="auto">
                  <a:xfrm>
                    <a:off x="3457" y="2248"/>
                    <a:ext cx="223" cy="1"/>
                  </a:xfrm>
                  <a:prstGeom prst="rect">
                    <a:avLst/>
                  </a:prstGeom>
                  <a:solidFill>
                    <a:srgbClr val="DB77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1" name="Rectangle 258"/>
                  <p:cNvSpPr>
                    <a:spLocks noChangeArrowheads="1"/>
                  </p:cNvSpPr>
                  <p:nvPr/>
                </p:nvSpPr>
                <p:spPr bwMode="auto">
                  <a:xfrm>
                    <a:off x="3457" y="2249"/>
                    <a:ext cx="223" cy="1"/>
                  </a:xfrm>
                  <a:prstGeom prst="rect">
                    <a:avLst/>
                  </a:prstGeom>
                  <a:solidFill>
                    <a:srgbClr val="DB7A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2" name="Rectangle 259"/>
                  <p:cNvSpPr>
                    <a:spLocks noChangeArrowheads="1"/>
                  </p:cNvSpPr>
                  <p:nvPr/>
                </p:nvSpPr>
                <p:spPr bwMode="auto">
                  <a:xfrm>
                    <a:off x="3457" y="2250"/>
                    <a:ext cx="223" cy="1"/>
                  </a:xfrm>
                  <a:prstGeom prst="rect">
                    <a:avLst/>
                  </a:prstGeom>
                  <a:solidFill>
                    <a:srgbClr val="DE7E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3" name="Rectangle 260"/>
                  <p:cNvSpPr>
                    <a:spLocks noChangeArrowheads="1"/>
                  </p:cNvSpPr>
                  <p:nvPr/>
                </p:nvSpPr>
                <p:spPr bwMode="auto">
                  <a:xfrm>
                    <a:off x="3457" y="2251"/>
                    <a:ext cx="223" cy="1"/>
                  </a:xfrm>
                  <a:prstGeom prst="rect">
                    <a:avLst/>
                  </a:prstGeom>
                  <a:solidFill>
                    <a:srgbClr val="DE8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4" name="Rectangle 261"/>
                  <p:cNvSpPr>
                    <a:spLocks noChangeArrowheads="1"/>
                  </p:cNvSpPr>
                  <p:nvPr/>
                </p:nvSpPr>
                <p:spPr bwMode="auto">
                  <a:xfrm>
                    <a:off x="3457" y="2252"/>
                    <a:ext cx="223" cy="2"/>
                  </a:xfrm>
                  <a:prstGeom prst="rect">
                    <a:avLst/>
                  </a:prstGeom>
                  <a:solidFill>
                    <a:srgbClr val="E08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5" name="Rectangle 262"/>
                  <p:cNvSpPr>
                    <a:spLocks noChangeArrowheads="1"/>
                  </p:cNvSpPr>
                  <p:nvPr/>
                </p:nvSpPr>
                <p:spPr bwMode="auto">
                  <a:xfrm>
                    <a:off x="3457" y="2254"/>
                    <a:ext cx="223" cy="1"/>
                  </a:xfrm>
                  <a:prstGeom prst="rect">
                    <a:avLst/>
                  </a:prstGeom>
                  <a:solidFill>
                    <a:srgbClr val="E08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6" name="Rectangle 263"/>
                  <p:cNvSpPr>
                    <a:spLocks noChangeArrowheads="1"/>
                  </p:cNvSpPr>
                  <p:nvPr/>
                </p:nvSpPr>
                <p:spPr bwMode="auto">
                  <a:xfrm>
                    <a:off x="3457" y="2255"/>
                    <a:ext cx="223" cy="1"/>
                  </a:xfrm>
                  <a:prstGeom prst="rect">
                    <a:avLst/>
                  </a:prstGeom>
                  <a:solidFill>
                    <a:srgbClr val="E38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7" name="Rectangle 264"/>
                  <p:cNvSpPr>
                    <a:spLocks noChangeArrowheads="1"/>
                  </p:cNvSpPr>
                  <p:nvPr/>
                </p:nvSpPr>
                <p:spPr bwMode="auto">
                  <a:xfrm>
                    <a:off x="3457" y="2256"/>
                    <a:ext cx="223" cy="1"/>
                  </a:xfrm>
                  <a:prstGeom prst="rect">
                    <a:avLst/>
                  </a:prstGeom>
                  <a:solidFill>
                    <a:srgbClr val="E387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8" name="Rectangle 265"/>
                  <p:cNvSpPr>
                    <a:spLocks noChangeArrowheads="1"/>
                  </p:cNvSpPr>
                  <p:nvPr/>
                </p:nvSpPr>
                <p:spPr bwMode="auto">
                  <a:xfrm>
                    <a:off x="3457" y="2257"/>
                    <a:ext cx="223" cy="1"/>
                  </a:xfrm>
                  <a:prstGeom prst="rect">
                    <a:avLst/>
                  </a:prstGeom>
                  <a:solidFill>
                    <a:srgbClr val="E38A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39" name="Rectangle 266"/>
                  <p:cNvSpPr>
                    <a:spLocks noChangeArrowheads="1"/>
                  </p:cNvSpPr>
                  <p:nvPr/>
                </p:nvSpPr>
                <p:spPr bwMode="auto">
                  <a:xfrm>
                    <a:off x="3457" y="2258"/>
                    <a:ext cx="223" cy="1"/>
                  </a:xfrm>
                  <a:prstGeom prst="rect">
                    <a:avLst/>
                  </a:prstGeom>
                  <a:solidFill>
                    <a:srgbClr val="E68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0" name="Rectangle 267"/>
                  <p:cNvSpPr>
                    <a:spLocks noChangeArrowheads="1"/>
                  </p:cNvSpPr>
                  <p:nvPr/>
                </p:nvSpPr>
                <p:spPr bwMode="auto">
                  <a:xfrm>
                    <a:off x="3457" y="2259"/>
                    <a:ext cx="223" cy="2"/>
                  </a:xfrm>
                  <a:prstGeom prst="rect">
                    <a:avLst/>
                  </a:prstGeom>
                  <a:solidFill>
                    <a:srgbClr val="E691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1" name="Rectangle 268"/>
                  <p:cNvSpPr>
                    <a:spLocks noChangeArrowheads="1"/>
                  </p:cNvSpPr>
                  <p:nvPr/>
                </p:nvSpPr>
                <p:spPr bwMode="auto">
                  <a:xfrm>
                    <a:off x="3457" y="2261"/>
                    <a:ext cx="223" cy="1"/>
                  </a:xfrm>
                  <a:prstGeom prst="rect">
                    <a:avLst/>
                  </a:prstGeom>
                  <a:solidFill>
                    <a:srgbClr val="E892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2" name="Rectangle 269"/>
                  <p:cNvSpPr>
                    <a:spLocks noChangeArrowheads="1"/>
                  </p:cNvSpPr>
                  <p:nvPr/>
                </p:nvSpPr>
                <p:spPr bwMode="auto">
                  <a:xfrm>
                    <a:off x="3457" y="2262"/>
                    <a:ext cx="223" cy="1"/>
                  </a:xfrm>
                  <a:prstGeom prst="rect">
                    <a:avLst/>
                  </a:prstGeom>
                  <a:solidFill>
                    <a:srgbClr val="E895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3" name="Rectangle 270"/>
                  <p:cNvSpPr>
                    <a:spLocks noChangeArrowheads="1"/>
                  </p:cNvSpPr>
                  <p:nvPr/>
                </p:nvSpPr>
                <p:spPr bwMode="auto">
                  <a:xfrm>
                    <a:off x="3457" y="2263"/>
                    <a:ext cx="223" cy="1"/>
                  </a:xfrm>
                  <a:prstGeom prst="rect">
                    <a:avLst/>
                  </a:prstGeom>
                  <a:solidFill>
                    <a:srgbClr val="EB9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4" name="Rectangle 271"/>
                  <p:cNvSpPr>
                    <a:spLocks noChangeArrowheads="1"/>
                  </p:cNvSpPr>
                  <p:nvPr/>
                </p:nvSpPr>
                <p:spPr bwMode="auto">
                  <a:xfrm>
                    <a:off x="3457" y="2264"/>
                    <a:ext cx="223" cy="1"/>
                  </a:xfrm>
                  <a:prstGeom prst="rect">
                    <a:avLst/>
                  </a:prstGeom>
                  <a:solidFill>
                    <a:srgbClr val="EB9C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5" name="Rectangle 272"/>
                  <p:cNvSpPr>
                    <a:spLocks noChangeArrowheads="1"/>
                  </p:cNvSpPr>
                  <p:nvPr/>
                </p:nvSpPr>
                <p:spPr bwMode="auto">
                  <a:xfrm>
                    <a:off x="3457" y="2265"/>
                    <a:ext cx="223" cy="1"/>
                  </a:xfrm>
                  <a:prstGeom prst="rect">
                    <a:avLst/>
                  </a:prstGeom>
                  <a:solidFill>
                    <a:srgbClr val="EB9C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6" name="Rectangle 273"/>
                  <p:cNvSpPr>
                    <a:spLocks noChangeArrowheads="1"/>
                  </p:cNvSpPr>
                  <p:nvPr/>
                </p:nvSpPr>
                <p:spPr bwMode="auto">
                  <a:xfrm>
                    <a:off x="3457" y="2266"/>
                    <a:ext cx="223" cy="1"/>
                  </a:xfrm>
                  <a:prstGeom prst="rect">
                    <a:avLst/>
                  </a:prstGeom>
                  <a:solidFill>
                    <a:srgbClr val="EDA1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7" name="Rectangle 274"/>
                  <p:cNvSpPr>
                    <a:spLocks noChangeArrowheads="1"/>
                  </p:cNvSpPr>
                  <p:nvPr/>
                </p:nvSpPr>
                <p:spPr bwMode="auto">
                  <a:xfrm>
                    <a:off x="3457" y="2267"/>
                    <a:ext cx="223" cy="2"/>
                  </a:xfrm>
                  <a:prstGeom prst="rect">
                    <a:avLst/>
                  </a:prstGeom>
                  <a:solidFill>
                    <a:srgbClr val="EDA1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8" name="Rectangle 275"/>
                  <p:cNvSpPr>
                    <a:spLocks noChangeArrowheads="1"/>
                  </p:cNvSpPr>
                  <p:nvPr/>
                </p:nvSpPr>
                <p:spPr bwMode="auto">
                  <a:xfrm>
                    <a:off x="3457" y="2269"/>
                    <a:ext cx="223" cy="1"/>
                  </a:xfrm>
                  <a:prstGeom prst="rect">
                    <a:avLst/>
                  </a:prstGeom>
                  <a:solidFill>
                    <a:srgbClr val="EDA4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9" name="Rectangle 276"/>
                  <p:cNvSpPr>
                    <a:spLocks noChangeArrowheads="1"/>
                  </p:cNvSpPr>
                  <p:nvPr/>
                </p:nvSpPr>
                <p:spPr bwMode="auto">
                  <a:xfrm>
                    <a:off x="3457" y="2270"/>
                    <a:ext cx="223" cy="1"/>
                  </a:xfrm>
                  <a:prstGeom prst="rect">
                    <a:avLst/>
                  </a:prstGeom>
                  <a:solidFill>
                    <a:srgbClr val="EDA4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0" name="Rectangle 277"/>
                  <p:cNvSpPr>
                    <a:spLocks noChangeArrowheads="1"/>
                  </p:cNvSpPr>
                  <p:nvPr/>
                </p:nvSpPr>
                <p:spPr bwMode="auto">
                  <a:xfrm>
                    <a:off x="3457" y="2271"/>
                    <a:ext cx="223" cy="1"/>
                  </a:xfrm>
                  <a:prstGeom prst="rect">
                    <a:avLst/>
                  </a:prstGeom>
                  <a:solidFill>
                    <a:srgbClr val="EDA8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1" name="Rectangle 278"/>
                  <p:cNvSpPr>
                    <a:spLocks noChangeArrowheads="1"/>
                  </p:cNvSpPr>
                  <p:nvPr/>
                </p:nvSpPr>
                <p:spPr bwMode="auto">
                  <a:xfrm>
                    <a:off x="3457" y="2272"/>
                    <a:ext cx="223" cy="1"/>
                  </a:xfrm>
                  <a:prstGeom prst="rect">
                    <a:avLst/>
                  </a:prstGeom>
                  <a:solidFill>
                    <a:srgbClr val="EDA7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2" name="Rectangle 279"/>
                  <p:cNvSpPr>
                    <a:spLocks noChangeArrowheads="1"/>
                  </p:cNvSpPr>
                  <p:nvPr/>
                </p:nvSpPr>
                <p:spPr bwMode="auto">
                  <a:xfrm>
                    <a:off x="3457" y="2273"/>
                    <a:ext cx="223" cy="1"/>
                  </a:xfrm>
                  <a:prstGeom prst="rect">
                    <a:avLst/>
                  </a:prstGeom>
                  <a:solidFill>
                    <a:srgbClr val="EDAB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3" name="Rectangle 280"/>
                  <p:cNvSpPr>
                    <a:spLocks noChangeArrowheads="1"/>
                  </p:cNvSpPr>
                  <p:nvPr/>
                </p:nvSpPr>
                <p:spPr bwMode="auto">
                  <a:xfrm>
                    <a:off x="3457" y="2274"/>
                    <a:ext cx="223" cy="2"/>
                  </a:xfrm>
                  <a:prstGeom prst="rect">
                    <a:avLst/>
                  </a:prstGeom>
                  <a:solidFill>
                    <a:srgbClr val="F0A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4" name="Rectangle 281"/>
                  <p:cNvSpPr>
                    <a:spLocks noChangeArrowheads="1"/>
                  </p:cNvSpPr>
                  <p:nvPr/>
                </p:nvSpPr>
                <p:spPr bwMode="auto">
                  <a:xfrm>
                    <a:off x="3457" y="2276"/>
                    <a:ext cx="223" cy="1"/>
                  </a:xfrm>
                  <a:prstGeom prst="rect">
                    <a:avLst/>
                  </a:prstGeom>
                  <a:solidFill>
                    <a:srgbClr val="F0B1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5" name="Rectangle 282"/>
                  <p:cNvSpPr>
                    <a:spLocks noChangeArrowheads="1"/>
                  </p:cNvSpPr>
                  <p:nvPr/>
                </p:nvSpPr>
                <p:spPr bwMode="auto">
                  <a:xfrm>
                    <a:off x="3457" y="2277"/>
                    <a:ext cx="223" cy="1"/>
                  </a:xfrm>
                  <a:prstGeom prst="rect">
                    <a:avLst/>
                  </a:prstGeom>
                  <a:solidFill>
                    <a:srgbClr val="F0B1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6" name="Rectangle 283"/>
                  <p:cNvSpPr>
                    <a:spLocks noChangeArrowheads="1"/>
                  </p:cNvSpPr>
                  <p:nvPr/>
                </p:nvSpPr>
                <p:spPr bwMode="auto">
                  <a:xfrm>
                    <a:off x="3457" y="2278"/>
                    <a:ext cx="223" cy="1"/>
                  </a:xfrm>
                  <a:prstGeom prst="rect">
                    <a:avLst/>
                  </a:prstGeom>
                  <a:solidFill>
                    <a:srgbClr val="F0B4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7" name="Rectangle 284"/>
                  <p:cNvSpPr>
                    <a:spLocks noChangeArrowheads="1"/>
                  </p:cNvSpPr>
                  <p:nvPr/>
                </p:nvSpPr>
                <p:spPr bwMode="auto">
                  <a:xfrm>
                    <a:off x="3457" y="2279"/>
                    <a:ext cx="223" cy="1"/>
                  </a:xfrm>
                  <a:prstGeom prst="rect">
                    <a:avLst/>
                  </a:prstGeom>
                  <a:solidFill>
                    <a:srgbClr val="F0B4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8" name="Rectangle 285"/>
                  <p:cNvSpPr>
                    <a:spLocks noChangeArrowheads="1"/>
                  </p:cNvSpPr>
                  <p:nvPr/>
                </p:nvSpPr>
                <p:spPr bwMode="auto">
                  <a:xfrm>
                    <a:off x="3457" y="2280"/>
                    <a:ext cx="223" cy="1"/>
                  </a:xfrm>
                  <a:prstGeom prst="rect">
                    <a:avLst/>
                  </a:prstGeom>
                  <a:solidFill>
                    <a:srgbClr val="F0B7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59" name="Rectangle 286"/>
                  <p:cNvSpPr>
                    <a:spLocks noChangeArrowheads="1"/>
                  </p:cNvSpPr>
                  <p:nvPr/>
                </p:nvSpPr>
                <p:spPr bwMode="auto">
                  <a:xfrm>
                    <a:off x="3457" y="2281"/>
                    <a:ext cx="223" cy="1"/>
                  </a:xfrm>
                  <a:prstGeom prst="rect">
                    <a:avLst/>
                  </a:prstGeom>
                  <a:solidFill>
                    <a:srgbClr val="F2B9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0" name="Rectangle 287"/>
                  <p:cNvSpPr>
                    <a:spLocks noChangeArrowheads="1"/>
                  </p:cNvSpPr>
                  <p:nvPr/>
                </p:nvSpPr>
                <p:spPr bwMode="auto">
                  <a:xfrm>
                    <a:off x="3457" y="2282"/>
                    <a:ext cx="223" cy="2"/>
                  </a:xfrm>
                  <a:prstGeom prst="rect">
                    <a:avLst/>
                  </a:prstGeom>
                  <a:solidFill>
                    <a:srgbClr val="F2BD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1" name="Rectangle 288"/>
                  <p:cNvSpPr>
                    <a:spLocks noChangeArrowheads="1"/>
                  </p:cNvSpPr>
                  <p:nvPr/>
                </p:nvSpPr>
                <p:spPr bwMode="auto">
                  <a:xfrm>
                    <a:off x="3457" y="2284"/>
                    <a:ext cx="223" cy="1"/>
                  </a:xfrm>
                  <a:prstGeom prst="rect">
                    <a:avLst/>
                  </a:prstGeom>
                  <a:solidFill>
                    <a:srgbClr val="F2BD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2" name="Rectangle 289"/>
                  <p:cNvSpPr>
                    <a:spLocks noChangeArrowheads="1"/>
                  </p:cNvSpPr>
                  <p:nvPr/>
                </p:nvSpPr>
                <p:spPr bwMode="auto">
                  <a:xfrm>
                    <a:off x="3457" y="2285"/>
                    <a:ext cx="223" cy="1"/>
                  </a:xfrm>
                  <a:prstGeom prst="rect">
                    <a:avLst/>
                  </a:prstGeom>
                  <a:solidFill>
                    <a:srgbClr val="F2C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3" name="Rectangle 290"/>
                  <p:cNvSpPr>
                    <a:spLocks noChangeArrowheads="1"/>
                  </p:cNvSpPr>
                  <p:nvPr/>
                </p:nvSpPr>
                <p:spPr bwMode="auto">
                  <a:xfrm>
                    <a:off x="3457" y="2286"/>
                    <a:ext cx="223" cy="1"/>
                  </a:xfrm>
                  <a:prstGeom prst="rect">
                    <a:avLst/>
                  </a:prstGeom>
                  <a:solidFill>
                    <a:srgbClr val="F2C0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4" name="Rectangle 291"/>
                  <p:cNvSpPr>
                    <a:spLocks noChangeArrowheads="1"/>
                  </p:cNvSpPr>
                  <p:nvPr/>
                </p:nvSpPr>
                <p:spPr bwMode="auto">
                  <a:xfrm>
                    <a:off x="3457" y="2287"/>
                    <a:ext cx="223" cy="1"/>
                  </a:xfrm>
                  <a:prstGeom prst="rect">
                    <a:avLst/>
                  </a:prstGeom>
                  <a:solidFill>
                    <a:srgbClr val="F2C4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5" name="Rectangle 292"/>
                  <p:cNvSpPr>
                    <a:spLocks noChangeArrowheads="1"/>
                  </p:cNvSpPr>
                  <p:nvPr/>
                </p:nvSpPr>
                <p:spPr bwMode="auto">
                  <a:xfrm>
                    <a:off x="3457" y="2288"/>
                    <a:ext cx="223" cy="1"/>
                  </a:xfrm>
                  <a:prstGeom prst="rect">
                    <a:avLst/>
                  </a:prstGeom>
                  <a:solidFill>
                    <a:srgbClr val="F2C4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6" name="Rectangle 293"/>
                  <p:cNvSpPr>
                    <a:spLocks noChangeArrowheads="1"/>
                  </p:cNvSpPr>
                  <p:nvPr/>
                </p:nvSpPr>
                <p:spPr bwMode="auto">
                  <a:xfrm>
                    <a:off x="3457" y="2289"/>
                    <a:ext cx="223" cy="2"/>
                  </a:xfrm>
                  <a:prstGeom prst="rect">
                    <a:avLst/>
                  </a:prstGeom>
                  <a:solidFill>
                    <a:srgbClr val="F5CA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7" name="Rectangle 294"/>
                  <p:cNvSpPr>
                    <a:spLocks noChangeArrowheads="1"/>
                  </p:cNvSpPr>
                  <p:nvPr/>
                </p:nvSpPr>
                <p:spPr bwMode="auto">
                  <a:xfrm>
                    <a:off x="3457" y="2291"/>
                    <a:ext cx="223" cy="1"/>
                  </a:xfrm>
                  <a:prstGeom prst="rect">
                    <a:avLst/>
                  </a:prstGeom>
                  <a:solidFill>
                    <a:srgbClr val="F5CA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8" name="Rectangle 295"/>
                  <p:cNvSpPr>
                    <a:spLocks noChangeArrowheads="1"/>
                  </p:cNvSpPr>
                  <p:nvPr/>
                </p:nvSpPr>
                <p:spPr bwMode="auto">
                  <a:xfrm>
                    <a:off x="3457" y="2292"/>
                    <a:ext cx="223" cy="1"/>
                  </a:xfrm>
                  <a:prstGeom prst="rect">
                    <a:avLst/>
                  </a:prstGeom>
                  <a:solidFill>
                    <a:srgbClr val="F5CE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69" name="Rectangle 296"/>
                  <p:cNvSpPr>
                    <a:spLocks noChangeArrowheads="1"/>
                  </p:cNvSpPr>
                  <p:nvPr/>
                </p:nvSpPr>
                <p:spPr bwMode="auto">
                  <a:xfrm>
                    <a:off x="3457" y="2293"/>
                    <a:ext cx="223" cy="1"/>
                  </a:xfrm>
                  <a:prstGeom prst="rect">
                    <a:avLst/>
                  </a:prstGeom>
                  <a:solidFill>
                    <a:srgbClr val="F5CE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0" name="Rectangle 297"/>
                  <p:cNvSpPr>
                    <a:spLocks noChangeArrowheads="1"/>
                  </p:cNvSpPr>
                  <p:nvPr/>
                </p:nvSpPr>
                <p:spPr bwMode="auto">
                  <a:xfrm>
                    <a:off x="3457" y="2294"/>
                    <a:ext cx="223" cy="1"/>
                  </a:xfrm>
                  <a:prstGeom prst="rect">
                    <a:avLst/>
                  </a:prstGeom>
                  <a:solidFill>
                    <a:srgbClr val="F5D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1" name="Rectangle 298"/>
                  <p:cNvSpPr>
                    <a:spLocks noChangeArrowheads="1"/>
                  </p:cNvSpPr>
                  <p:nvPr/>
                </p:nvSpPr>
                <p:spPr bwMode="auto">
                  <a:xfrm>
                    <a:off x="3457" y="2295"/>
                    <a:ext cx="223" cy="1"/>
                  </a:xfrm>
                  <a:prstGeom prst="rect">
                    <a:avLst/>
                  </a:prstGeom>
                  <a:solidFill>
                    <a:srgbClr val="F5D2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2" name="Rectangle 299"/>
                  <p:cNvSpPr>
                    <a:spLocks noChangeArrowheads="1"/>
                  </p:cNvSpPr>
                  <p:nvPr/>
                </p:nvSpPr>
                <p:spPr bwMode="auto">
                  <a:xfrm>
                    <a:off x="3457" y="2296"/>
                    <a:ext cx="223" cy="1"/>
                  </a:xfrm>
                  <a:prstGeom prst="rect">
                    <a:avLst/>
                  </a:prstGeom>
                  <a:solidFill>
                    <a:srgbClr val="F7D7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3" name="Rectangle 300"/>
                  <p:cNvSpPr>
                    <a:spLocks noChangeArrowheads="1"/>
                  </p:cNvSpPr>
                  <p:nvPr/>
                </p:nvSpPr>
                <p:spPr bwMode="auto">
                  <a:xfrm>
                    <a:off x="3457" y="2297"/>
                    <a:ext cx="223" cy="2"/>
                  </a:xfrm>
                  <a:prstGeom prst="rect">
                    <a:avLst/>
                  </a:prstGeom>
                  <a:solidFill>
                    <a:srgbClr val="F7D7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4" name="Rectangle 301"/>
                  <p:cNvSpPr>
                    <a:spLocks noChangeArrowheads="1"/>
                  </p:cNvSpPr>
                  <p:nvPr/>
                </p:nvSpPr>
                <p:spPr bwMode="auto">
                  <a:xfrm>
                    <a:off x="3457" y="2299"/>
                    <a:ext cx="223" cy="1"/>
                  </a:xfrm>
                  <a:prstGeom prst="rect">
                    <a:avLst/>
                  </a:prstGeom>
                  <a:solidFill>
                    <a:srgbClr val="F7DB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5" name="Rectangle 302"/>
                  <p:cNvSpPr>
                    <a:spLocks noChangeArrowheads="1"/>
                  </p:cNvSpPr>
                  <p:nvPr/>
                </p:nvSpPr>
                <p:spPr bwMode="auto">
                  <a:xfrm>
                    <a:off x="3457" y="2300"/>
                    <a:ext cx="223" cy="1"/>
                  </a:xfrm>
                  <a:prstGeom prst="rect">
                    <a:avLst/>
                  </a:prstGeom>
                  <a:solidFill>
                    <a:srgbClr val="F7DB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6" name="Rectangle 303"/>
                  <p:cNvSpPr>
                    <a:spLocks noChangeArrowheads="1"/>
                  </p:cNvSpPr>
                  <p:nvPr/>
                </p:nvSpPr>
                <p:spPr bwMode="auto">
                  <a:xfrm>
                    <a:off x="3457" y="2301"/>
                    <a:ext cx="223" cy="1"/>
                  </a:xfrm>
                  <a:prstGeom prst="rect">
                    <a:avLst/>
                  </a:prstGeom>
                  <a:solidFill>
                    <a:srgbClr val="F7DF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7" name="Rectangle 304"/>
                  <p:cNvSpPr>
                    <a:spLocks noChangeArrowheads="1"/>
                  </p:cNvSpPr>
                  <p:nvPr/>
                </p:nvSpPr>
                <p:spPr bwMode="auto">
                  <a:xfrm>
                    <a:off x="3457" y="2302"/>
                    <a:ext cx="223" cy="1"/>
                  </a:xfrm>
                  <a:prstGeom prst="rect">
                    <a:avLst/>
                  </a:prstGeom>
                  <a:solidFill>
                    <a:srgbClr val="FAE1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8" name="Rectangle 305"/>
                  <p:cNvSpPr>
                    <a:spLocks noChangeArrowheads="1"/>
                  </p:cNvSpPr>
                  <p:nvPr/>
                </p:nvSpPr>
                <p:spPr bwMode="auto">
                  <a:xfrm>
                    <a:off x="3457" y="2303"/>
                    <a:ext cx="223" cy="1"/>
                  </a:xfrm>
                  <a:prstGeom prst="rect">
                    <a:avLst/>
                  </a:prstGeom>
                  <a:solidFill>
                    <a:srgbClr val="FAE5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79" name="Rectangle 306"/>
                  <p:cNvSpPr>
                    <a:spLocks noChangeArrowheads="1"/>
                  </p:cNvSpPr>
                  <p:nvPr/>
                </p:nvSpPr>
                <p:spPr bwMode="auto">
                  <a:xfrm>
                    <a:off x="3457" y="2304"/>
                    <a:ext cx="223" cy="2"/>
                  </a:xfrm>
                  <a:prstGeom prst="rect">
                    <a:avLst/>
                  </a:prstGeom>
                  <a:solidFill>
                    <a:srgbClr val="FAE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0" name="Rectangle 307"/>
                  <p:cNvSpPr>
                    <a:spLocks noChangeArrowheads="1"/>
                  </p:cNvSpPr>
                  <p:nvPr/>
                </p:nvSpPr>
                <p:spPr bwMode="auto">
                  <a:xfrm>
                    <a:off x="3457" y="2306"/>
                    <a:ext cx="223" cy="1"/>
                  </a:xfrm>
                  <a:prstGeom prst="rect">
                    <a:avLst/>
                  </a:prstGeom>
                  <a:solidFill>
                    <a:srgbClr val="FAE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1" name="Rectangle 308"/>
                  <p:cNvSpPr>
                    <a:spLocks noChangeArrowheads="1"/>
                  </p:cNvSpPr>
                  <p:nvPr/>
                </p:nvSpPr>
                <p:spPr bwMode="auto">
                  <a:xfrm>
                    <a:off x="3457" y="2307"/>
                    <a:ext cx="223" cy="1"/>
                  </a:xfrm>
                  <a:prstGeom prst="rect">
                    <a:avLst/>
                  </a:prstGeom>
                  <a:solidFill>
                    <a:srgbClr val="FAEE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2" name="Rectangle 309"/>
                  <p:cNvSpPr>
                    <a:spLocks noChangeArrowheads="1"/>
                  </p:cNvSpPr>
                  <p:nvPr/>
                </p:nvSpPr>
                <p:spPr bwMode="auto">
                  <a:xfrm>
                    <a:off x="3457" y="2308"/>
                    <a:ext cx="223" cy="1"/>
                  </a:xfrm>
                  <a:prstGeom prst="rect">
                    <a:avLst/>
                  </a:prstGeom>
                  <a:solidFill>
                    <a:srgbClr val="FCF0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3" name="Rectangle 310"/>
                  <p:cNvSpPr>
                    <a:spLocks noChangeArrowheads="1"/>
                  </p:cNvSpPr>
                  <p:nvPr/>
                </p:nvSpPr>
                <p:spPr bwMode="auto">
                  <a:xfrm>
                    <a:off x="3457" y="2309"/>
                    <a:ext cx="223" cy="1"/>
                  </a:xfrm>
                  <a:prstGeom prst="rect">
                    <a:avLst/>
                  </a:prstGeom>
                  <a:solidFill>
                    <a:srgbClr val="FCF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4" name="Rectangle 311"/>
                  <p:cNvSpPr>
                    <a:spLocks noChangeArrowheads="1"/>
                  </p:cNvSpPr>
                  <p:nvPr/>
                </p:nvSpPr>
                <p:spPr bwMode="auto">
                  <a:xfrm>
                    <a:off x="3457" y="2310"/>
                    <a:ext cx="223" cy="1"/>
                  </a:xfrm>
                  <a:prstGeom prst="rect">
                    <a:avLst/>
                  </a:prstGeom>
                  <a:solidFill>
                    <a:srgbClr val="FCF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5" name="Rectangle 312"/>
                  <p:cNvSpPr>
                    <a:spLocks noChangeArrowheads="1"/>
                  </p:cNvSpPr>
                  <p:nvPr/>
                </p:nvSpPr>
                <p:spPr bwMode="auto">
                  <a:xfrm>
                    <a:off x="3457" y="2311"/>
                    <a:ext cx="223" cy="1"/>
                  </a:xfrm>
                  <a:prstGeom prst="rect">
                    <a:avLst/>
                  </a:prstGeom>
                  <a:solidFill>
                    <a:srgbClr val="FCF8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6" name="Rectangle 313"/>
                  <p:cNvSpPr>
                    <a:spLocks noChangeArrowheads="1"/>
                  </p:cNvSpPr>
                  <p:nvPr/>
                </p:nvSpPr>
                <p:spPr bwMode="auto">
                  <a:xfrm>
                    <a:off x="3457" y="2312"/>
                    <a:ext cx="223" cy="2"/>
                  </a:xfrm>
                  <a:prstGeom prst="rect">
                    <a:avLst/>
                  </a:prstGeom>
                  <a:solidFill>
                    <a:srgbClr val="FCF8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7" name="Rectangle 314"/>
                  <p:cNvSpPr>
                    <a:spLocks noChangeArrowheads="1"/>
                  </p:cNvSpPr>
                  <p:nvPr/>
                </p:nvSpPr>
                <p:spPr bwMode="auto">
                  <a:xfrm>
                    <a:off x="3457" y="2314"/>
                    <a:ext cx="223" cy="1"/>
                  </a:xfrm>
                  <a:prstGeom prst="rect">
                    <a:avLst/>
                  </a:prstGeom>
                  <a:solidFill>
                    <a:srgbClr val="FCF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8" name="Rectangle 315"/>
                  <p:cNvSpPr>
                    <a:spLocks noChangeArrowheads="1"/>
                  </p:cNvSpPr>
                  <p:nvPr/>
                </p:nvSpPr>
                <p:spPr bwMode="auto">
                  <a:xfrm>
                    <a:off x="3457" y="2315"/>
                    <a:ext cx="223" cy="1"/>
                  </a:xfrm>
                  <a:prstGeom prst="rect">
                    <a:avLst/>
                  </a:prstGeom>
                  <a:solidFill>
                    <a:srgbClr val="F8F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89" name="Rectangle 316"/>
                  <p:cNvSpPr>
                    <a:spLocks noChangeArrowheads="1"/>
                  </p:cNvSpPr>
                  <p:nvPr/>
                </p:nvSpPr>
                <p:spPr bwMode="auto">
                  <a:xfrm>
                    <a:off x="3457" y="2316"/>
                    <a:ext cx="223" cy="1"/>
                  </a:xfrm>
                  <a:prstGeom prst="rect">
                    <a:avLst/>
                  </a:prstGeom>
                  <a:solidFill>
                    <a:srgbClr val="F0F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0" name="Rectangle 317"/>
                  <p:cNvSpPr>
                    <a:spLocks noChangeArrowheads="1"/>
                  </p:cNvSpPr>
                  <p:nvPr/>
                </p:nvSpPr>
                <p:spPr bwMode="auto">
                  <a:xfrm>
                    <a:off x="3457" y="2317"/>
                    <a:ext cx="223" cy="1"/>
                  </a:xfrm>
                  <a:prstGeom prst="rect">
                    <a:avLst/>
                  </a:prstGeom>
                  <a:solidFill>
                    <a:srgbClr val="E9F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1" name="Rectangle 318"/>
                  <p:cNvSpPr>
                    <a:spLocks noChangeArrowheads="1"/>
                  </p:cNvSpPr>
                  <p:nvPr/>
                </p:nvSpPr>
                <p:spPr bwMode="auto">
                  <a:xfrm>
                    <a:off x="3457" y="2318"/>
                    <a:ext cx="223" cy="1"/>
                  </a:xfrm>
                  <a:prstGeom prst="rect">
                    <a:avLst/>
                  </a:prstGeom>
                  <a:solidFill>
                    <a:srgbClr val="E1F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2" name="Rectangle 319"/>
                  <p:cNvSpPr>
                    <a:spLocks noChangeArrowheads="1"/>
                  </p:cNvSpPr>
                  <p:nvPr/>
                </p:nvSpPr>
                <p:spPr bwMode="auto">
                  <a:xfrm>
                    <a:off x="3457" y="2319"/>
                    <a:ext cx="223" cy="2"/>
                  </a:xfrm>
                  <a:prstGeom prst="rect">
                    <a:avLst/>
                  </a:prstGeom>
                  <a:solidFill>
                    <a:srgbClr val="DAF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3" name="Rectangle 320"/>
                  <p:cNvSpPr>
                    <a:spLocks noChangeArrowheads="1"/>
                  </p:cNvSpPr>
                  <p:nvPr/>
                </p:nvSpPr>
                <p:spPr bwMode="auto">
                  <a:xfrm>
                    <a:off x="3457" y="2321"/>
                    <a:ext cx="223" cy="1"/>
                  </a:xfrm>
                  <a:prstGeom prst="rect">
                    <a:avLst/>
                  </a:prstGeom>
                  <a:solidFill>
                    <a:srgbClr val="D2F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4" name="Rectangle 321"/>
                  <p:cNvSpPr>
                    <a:spLocks noChangeArrowheads="1"/>
                  </p:cNvSpPr>
                  <p:nvPr/>
                </p:nvSpPr>
                <p:spPr bwMode="auto">
                  <a:xfrm>
                    <a:off x="3457" y="2322"/>
                    <a:ext cx="223" cy="1"/>
                  </a:xfrm>
                  <a:prstGeom prst="rect">
                    <a:avLst/>
                  </a:prstGeom>
                  <a:solidFill>
                    <a:srgbClr val="CEF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5" name="Rectangle 322"/>
                  <p:cNvSpPr>
                    <a:spLocks noChangeArrowheads="1"/>
                  </p:cNvSpPr>
                  <p:nvPr/>
                </p:nvSpPr>
                <p:spPr bwMode="auto">
                  <a:xfrm>
                    <a:off x="3457" y="2323"/>
                    <a:ext cx="223" cy="1"/>
                  </a:xfrm>
                  <a:prstGeom prst="rect">
                    <a:avLst/>
                  </a:prstGeom>
                  <a:solidFill>
                    <a:srgbClr val="C4F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6" name="Rectangle 323"/>
                  <p:cNvSpPr>
                    <a:spLocks noChangeArrowheads="1"/>
                  </p:cNvSpPr>
                  <p:nvPr/>
                </p:nvSpPr>
                <p:spPr bwMode="auto">
                  <a:xfrm>
                    <a:off x="3457" y="2324"/>
                    <a:ext cx="223" cy="1"/>
                  </a:xfrm>
                  <a:prstGeom prst="rect">
                    <a:avLst/>
                  </a:prstGeom>
                  <a:solidFill>
                    <a:srgbClr val="C0F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7" name="Rectangle 324"/>
                  <p:cNvSpPr>
                    <a:spLocks noChangeArrowheads="1"/>
                  </p:cNvSpPr>
                  <p:nvPr/>
                </p:nvSpPr>
                <p:spPr bwMode="auto">
                  <a:xfrm>
                    <a:off x="3457" y="2325"/>
                    <a:ext cx="223" cy="1"/>
                  </a:xfrm>
                  <a:prstGeom prst="rect">
                    <a:avLst/>
                  </a:prstGeom>
                  <a:solidFill>
                    <a:srgbClr val="B6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8" name="Rectangle 325"/>
                  <p:cNvSpPr>
                    <a:spLocks noChangeArrowheads="1"/>
                  </p:cNvSpPr>
                  <p:nvPr/>
                </p:nvSpPr>
                <p:spPr bwMode="auto">
                  <a:xfrm>
                    <a:off x="3457" y="2326"/>
                    <a:ext cx="223" cy="1"/>
                  </a:xfrm>
                  <a:prstGeom prst="rect">
                    <a:avLst/>
                  </a:prstGeom>
                  <a:solidFill>
                    <a:srgbClr val="B2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99" name="Rectangle 326"/>
                  <p:cNvSpPr>
                    <a:spLocks noChangeArrowheads="1"/>
                  </p:cNvSpPr>
                  <p:nvPr/>
                </p:nvSpPr>
                <p:spPr bwMode="auto">
                  <a:xfrm>
                    <a:off x="3457" y="2327"/>
                    <a:ext cx="223" cy="2"/>
                  </a:xfrm>
                  <a:prstGeom prst="rect">
                    <a:avLst/>
                  </a:prstGeom>
                  <a:solidFill>
                    <a:srgbClr val="AA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00" name="Rectangle 327"/>
                  <p:cNvSpPr>
                    <a:spLocks noChangeArrowheads="1"/>
                  </p:cNvSpPr>
                  <p:nvPr/>
                </p:nvSpPr>
                <p:spPr bwMode="auto">
                  <a:xfrm>
                    <a:off x="3457" y="2329"/>
                    <a:ext cx="223" cy="1"/>
                  </a:xfrm>
                  <a:prstGeom prst="rect">
                    <a:avLst/>
                  </a:prstGeom>
                  <a:solidFill>
                    <a:srgbClr val="A4F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01" name="Rectangle 328"/>
                  <p:cNvSpPr>
                    <a:spLocks noChangeArrowheads="1"/>
                  </p:cNvSpPr>
                  <p:nvPr/>
                </p:nvSpPr>
                <p:spPr bwMode="auto">
                  <a:xfrm>
                    <a:off x="3457" y="2330"/>
                    <a:ext cx="223" cy="1"/>
                  </a:xfrm>
                  <a:prstGeom prst="rect">
                    <a:avLst/>
                  </a:prstGeom>
                  <a:solidFill>
                    <a:srgbClr val="A0F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02" name="Rectangle 329"/>
                  <p:cNvSpPr>
                    <a:spLocks noChangeArrowheads="1"/>
                  </p:cNvSpPr>
                  <p:nvPr/>
                </p:nvSpPr>
                <p:spPr bwMode="auto">
                  <a:xfrm>
                    <a:off x="3457" y="2331"/>
                    <a:ext cx="223" cy="1"/>
                  </a:xfrm>
                  <a:prstGeom prst="rect">
                    <a:avLst/>
                  </a:prstGeom>
                  <a:solidFill>
                    <a:srgbClr val="98F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03" name="Rectangle 330"/>
                  <p:cNvSpPr>
                    <a:spLocks noChangeArrowheads="1"/>
                  </p:cNvSpPr>
                  <p:nvPr/>
                </p:nvSpPr>
                <p:spPr bwMode="auto">
                  <a:xfrm>
                    <a:off x="3457" y="2332"/>
                    <a:ext cx="223" cy="1"/>
                  </a:xfrm>
                  <a:prstGeom prst="rect">
                    <a:avLst/>
                  </a:prstGeom>
                  <a:solidFill>
                    <a:srgbClr val="92E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04" name="Rectangle 331"/>
                  <p:cNvSpPr>
                    <a:spLocks noChangeArrowheads="1"/>
                  </p:cNvSpPr>
                  <p:nvPr/>
                </p:nvSpPr>
                <p:spPr bwMode="auto">
                  <a:xfrm>
                    <a:off x="3457" y="2333"/>
                    <a:ext cx="223" cy="1"/>
                  </a:xfrm>
                  <a:prstGeom prst="rect">
                    <a:avLst/>
                  </a:prstGeom>
                  <a:solidFill>
                    <a:srgbClr val="8AE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05" name="Rectangle 332"/>
                  <p:cNvSpPr>
                    <a:spLocks noChangeArrowheads="1"/>
                  </p:cNvSpPr>
                  <p:nvPr/>
                </p:nvSpPr>
                <p:spPr bwMode="auto">
                  <a:xfrm>
                    <a:off x="3457" y="2334"/>
                    <a:ext cx="223" cy="2"/>
                  </a:xfrm>
                  <a:prstGeom prst="rect">
                    <a:avLst/>
                  </a:prstGeom>
                  <a:solidFill>
                    <a:srgbClr val="85E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06" name="Rectangle 333"/>
                  <p:cNvSpPr>
                    <a:spLocks noChangeArrowheads="1"/>
                  </p:cNvSpPr>
                  <p:nvPr/>
                </p:nvSpPr>
                <p:spPr bwMode="auto">
                  <a:xfrm>
                    <a:off x="3457" y="2336"/>
                    <a:ext cx="223" cy="1"/>
                  </a:xfrm>
                  <a:prstGeom prst="rect">
                    <a:avLst/>
                  </a:prstGeom>
                  <a:solidFill>
                    <a:srgbClr val="7DE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07" name="Rectangle 334"/>
                  <p:cNvSpPr>
                    <a:spLocks noChangeArrowheads="1"/>
                  </p:cNvSpPr>
                  <p:nvPr/>
                </p:nvSpPr>
                <p:spPr bwMode="auto">
                  <a:xfrm>
                    <a:off x="3457" y="2337"/>
                    <a:ext cx="223" cy="1"/>
                  </a:xfrm>
                  <a:prstGeom prst="rect">
                    <a:avLst/>
                  </a:prstGeom>
                  <a:solidFill>
                    <a:srgbClr val="75E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08" name="Rectangle 336"/>
                  <p:cNvSpPr>
                    <a:spLocks noChangeArrowheads="1"/>
                  </p:cNvSpPr>
                  <p:nvPr/>
                </p:nvSpPr>
                <p:spPr bwMode="auto">
                  <a:xfrm>
                    <a:off x="3743" y="2213"/>
                    <a:ext cx="48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Garamond" panose="02020404030301010803" pitchFamily="18" charset="0"/>
                      </a:rPr>
                      <a:t>High : 6.7</a:t>
                    </a:r>
                    <a:endParaRPr kumimoji="0" lang="en-US" altLang="en-US" sz="1600" b="0" i="0" u="none" strike="noStrike" kern="0" cap="none" spc="0" normalizeH="0" baseline="0" noProof="0" dirty="0" smtClean="0">
                      <a:ln>
                        <a:noFill/>
                      </a:ln>
                      <a:solidFill>
                        <a:prstClr val="black"/>
                      </a:solidFill>
                      <a:effectLst/>
                      <a:uLnTx/>
                      <a:uFillTx/>
                      <a:latin typeface="Garamond" panose="02020404030301010803" pitchFamily="18" charset="0"/>
                    </a:endParaRPr>
                  </a:p>
                </p:txBody>
              </p:sp>
              <p:sp>
                <p:nvSpPr>
                  <p:cNvPr id="1709" name="Rectangle 338"/>
                  <p:cNvSpPr>
                    <a:spLocks noChangeArrowheads="1"/>
                  </p:cNvSpPr>
                  <p:nvPr/>
                </p:nvSpPr>
                <p:spPr bwMode="auto">
                  <a:xfrm>
                    <a:off x="3457" y="2330"/>
                    <a:ext cx="223" cy="1"/>
                  </a:xfrm>
                  <a:prstGeom prst="rect">
                    <a:avLst/>
                  </a:prstGeom>
                  <a:solidFill>
                    <a:srgbClr val="75E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0" name="Rectangle 339"/>
                  <p:cNvSpPr>
                    <a:spLocks noChangeArrowheads="1"/>
                  </p:cNvSpPr>
                  <p:nvPr/>
                </p:nvSpPr>
                <p:spPr bwMode="auto">
                  <a:xfrm>
                    <a:off x="3457" y="2331"/>
                    <a:ext cx="223" cy="1"/>
                  </a:xfrm>
                  <a:prstGeom prst="rect">
                    <a:avLst/>
                  </a:prstGeom>
                  <a:solidFill>
                    <a:srgbClr val="70E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1" name="Rectangle 340"/>
                  <p:cNvSpPr>
                    <a:spLocks noChangeArrowheads="1"/>
                  </p:cNvSpPr>
                  <p:nvPr/>
                </p:nvSpPr>
                <p:spPr bwMode="auto">
                  <a:xfrm>
                    <a:off x="3457" y="2332"/>
                    <a:ext cx="223" cy="1"/>
                  </a:xfrm>
                  <a:prstGeom prst="rect">
                    <a:avLst/>
                  </a:prstGeom>
                  <a:solidFill>
                    <a:srgbClr val="6CE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2" name="Rectangle 341"/>
                  <p:cNvSpPr>
                    <a:spLocks noChangeArrowheads="1"/>
                  </p:cNvSpPr>
                  <p:nvPr/>
                </p:nvSpPr>
                <p:spPr bwMode="auto">
                  <a:xfrm>
                    <a:off x="3457" y="2333"/>
                    <a:ext cx="223" cy="1"/>
                  </a:xfrm>
                  <a:prstGeom prst="rect">
                    <a:avLst/>
                  </a:prstGeom>
                  <a:solidFill>
                    <a:srgbClr val="65E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3" name="Rectangle 342"/>
                  <p:cNvSpPr>
                    <a:spLocks noChangeArrowheads="1"/>
                  </p:cNvSpPr>
                  <p:nvPr/>
                </p:nvSpPr>
                <p:spPr bwMode="auto">
                  <a:xfrm>
                    <a:off x="3457" y="2334"/>
                    <a:ext cx="223" cy="2"/>
                  </a:xfrm>
                  <a:prstGeom prst="rect">
                    <a:avLst/>
                  </a:prstGeom>
                  <a:solidFill>
                    <a:srgbClr val="60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4" name="Rectangle 343"/>
                  <p:cNvSpPr>
                    <a:spLocks noChangeArrowheads="1"/>
                  </p:cNvSpPr>
                  <p:nvPr/>
                </p:nvSpPr>
                <p:spPr bwMode="auto">
                  <a:xfrm>
                    <a:off x="3457" y="2336"/>
                    <a:ext cx="223" cy="1"/>
                  </a:xfrm>
                  <a:prstGeom prst="rect">
                    <a:avLst/>
                  </a:prstGeom>
                  <a:solidFill>
                    <a:srgbClr val="58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5" name="Rectangle 344"/>
                  <p:cNvSpPr>
                    <a:spLocks noChangeArrowheads="1"/>
                  </p:cNvSpPr>
                  <p:nvPr/>
                </p:nvSpPr>
                <p:spPr bwMode="auto">
                  <a:xfrm>
                    <a:off x="3457" y="2337"/>
                    <a:ext cx="223" cy="1"/>
                  </a:xfrm>
                  <a:prstGeom prst="rect">
                    <a:avLst/>
                  </a:prstGeom>
                  <a:solidFill>
                    <a:srgbClr val="54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6" name="Rectangle 345"/>
                  <p:cNvSpPr>
                    <a:spLocks noChangeArrowheads="1"/>
                  </p:cNvSpPr>
                  <p:nvPr/>
                </p:nvSpPr>
                <p:spPr bwMode="auto">
                  <a:xfrm>
                    <a:off x="3457" y="2338"/>
                    <a:ext cx="223" cy="1"/>
                  </a:xfrm>
                  <a:prstGeom prst="rect">
                    <a:avLst/>
                  </a:prstGeom>
                  <a:solidFill>
                    <a:srgbClr val="4CE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7" name="Rectangle 346"/>
                  <p:cNvSpPr>
                    <a:spLocks noChangeArrowheads="1"/>
                  </p:cNvSpPr>
                  <p:nvPr/>
                </p:nvSpPr>
                <p:spPr bwMode="auto">
                  <a:xfrm>
                    <a:off x="3457" y="2339"/>
                    <a:ext cx="223" cy="1"/>
                  </a:xfrm>
                  <a:prstGeom prst="rect">
                    <a:avLst/>
                  </a:prstGeom>
                  <a:solidFill>
                    <a:srgbClr val="48E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8" name="Rectangle 347"/>
                  <p:cNvSpPr>
                    <a:spLocks noChangeArrowheads="1"/>
                  </p:cNvSpPr>
                  <p:nvPr/>
                </p:nvSpPr>
                <p:spPr bwMode="auto">
                  <a:xfrm>
                    <a:off x="3457" y="2340"/>
                    <a:ext cx="223" cy="1"/>
                  </a:xfrm>
                  <a:prstGeom prst="rect">
                    <a:avLst/>
                  </a:prstGeom>
                  <a:solidFill>
                    <a:srgbClr val="40E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19" name="Rectangle 348"/>
                  <p:cNvSpPr>
                    <a:spLocks noChangeArrowheads="1"/>
                  </p:cNvSpPr>
                  <p:nvPr/>
                </p:nvSpPr>
                <p:spPr bwMode="auto">
                  <a:xfrm>
                    <a:off x="3457" y="2341"/>
                    <a:ext cx="223" cy="1"/>
                  </a:xfrm>
                  <a:prstGeom prst="rect">
                    <a:avLst/>
                  </a:prstGeom>
                  <a:solidFill>
                    <a:srgbClr val="3DE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0" name="Rectangle 349"/>
                  <p:cNvSpPr>
                    <a:spLocks noChangeArrowheads="1"/>
                  </p:cNvSpPr>
                  <p:nvPr/>
                </p:nvSpPr>
                <p:spPr bwMode="auto">
                  <a:xfrm>
                    <a:off x="3457" y="2342"/>
                    <a:ext cx="223" cy="2"/>
                  </a:xfrm>
                  <a:prstGeom prst="rect">
                    <a:avLst/>
                  </a:prstGeom>
                  <a:solidFill>
                    <a:srgbClr val="34E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1" name="Rectangle 350"/>
                  <p:cNvSpPr>
                    <a:spLocks noChangeArrowheads="1"/>
                  </p:cNvSpPr>
                  <p:nvPr/>
                </p:nvSpPr>
                <p:spPr bwMode="auto">
                  <a:xfrm>
                    <a:off x="3457" y="2344"/>
                    <a:ext cx="223" cy="1"/>
                  </a:xfrm>
                  <a:prstGeom prst="rect">
                    <a:avLst/>
                  </a:prstGeom>
                  <a:solidFill>
                    <a:srgbClr val="31E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2" name="Rectangle 351"/>
                  <p:cNvSpPr>
                    <a:spLocks noChangeArrowheads="1"/>
                  </p:cNvSpPr>
                  <p:nvPr/>
                </p:nvSpPr>
                <p:spPr bwMode="auto">
                  <a:xfrm>
                    <a:off x="3457" y="2345"/>
                    <a:ext cx="223" cy="1"/>
                  </a:xfrm>
                  <a:prstGeom prst="rect">
                    <a:avLst/>
                  </a:prstGeom>
                  <a:solidFill>
                    <a:srgbClr val="29E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3" name="Rectangle 352"/>
                  <p:cNvSpPr>
                    <a:spLocks noChangeArrowheads="1"/>
                  </p:cNvSpPr>
                  <p:nvPr/>
                </p:nvSpPr>
                <p:spPr bwMode="auto">
                  <a:xfrm>
                    <a:off x="3457" y="2346"/>
                    <a:ext cx="223" cy="1"/>
                  </a:xfrm>
                  <a:prstGeom prst="rect">
                    <a:avLst/>
                  </a:prstGeom>
                  <a:solidFill>
                    <a:srgbClr val="25D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4" name="Rectangle 353"/>
                  <p:cNvSpPr>
                    <a:spLocks noChangeArrowheads="1"/>
                  </p:cNvSpPr>
                  <p:nvPr/>
                </p:nvSpPr>
                <p:spPr bwMode="auto">
                  <a:xfrm>
                    <a:off x="3457" y="2347"/>
                    <a:ext cx="223" cy="1"/>
                  </a:xfrm>
                  <a:prstGeom prst="rect">
                    <a:avLst/>
                  </a:prstGeom>
                  <a:solidFill>
                    <a:srgbClr val="1ED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5" name="Rectangle 354"/>
                  <p:cNvSpPr>
                    <a:spLocks noChangeArrowheads="1"/>
                  </p:cNvSpPr>
                  <p:nvPr/>
                </p:nvSpPr>
                <p:spPr bwMode="auto">
                  <a:xfrm>
                    <a:off x="3457" y="2348"/>
                    <a:ext cx="223" cy="1"/>
                  </a:xfrm>
                  <a:prstGeom prst="rect">
                    <a:avLst/>
                  </a:prstGeom>
                  <a:solidFill>
                    <a:srgbClr val="1AD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6" name="Rectangle 355"/>
                  <p:cNvSpPr>
                    <a:spLocks noChangeArrowheads="1"/>
                  </p:cNvSpPr>
                  <p:nvPr/>
                </p:nvSpPr>
                <p:spPr bwMode="auto">
                  <a:xfrm>
                    <a:off x="3457" y="2349"/>
                    <a:ext cx="223" cy="2"/>
                  </a:xfrm>
                  <a:prstGeom prst="rect">
                    <a:avLst/>
                  </a:prstGeom>
                  <a:solidFill>
                    <a:srgbClr val="12D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7" name="Rectangle 356"/>
                  <p:cNvSpPr>
                    <a:spLocks noChangeArrowheads="1"/>
                  </p:cNvSpPr>
                  <p:nvPr/>
                </p:nvSpPr>
                <p:spPr bwMode="auto">
                  <a:xfrm>
                    <a:off x="3457" y="2351"/>
                    <a:ext cx="223" cy="1"/>
                  </a:xfrm>
                  <a:prstGeom prst="rect">
                    <a:avLst/>
                  </a:prstGeom>
                  <a:solidFill>
                    <a:srgbClr val="0FD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8" name="Rectangle 357"/>
                  <p:cNvSpPr>
                    <a:spLocks noChangeArrowheads="1"/>
                  </p:cNvSpPr>
                  <p:nvPr/>
                </p:nvSpPr>
                <p:spPr bwMode="auto">
                  <a:xfrm>
                    <a:off x="3457" y="2352"/>
                    <a:ext cx="223" cy="1"/>
                  </a:xfrm>
                  <a:prstGeom prst="rect">
                    <a:avLst/>
                  </a:prstGeom>
                  <a:solidFill>
                    <a:srgbClr val="0BD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29" name="Rectangle 358"/>
                  <p:cNvSpPr>
                    <a:spLocks noChangeArrowheads="1"/>
                  </p:cNvSpPr>
                  <p:nvPr/>
                </p:nvSpPr>
                <p:spPr bwMode="auto">
                  <a:xfrm>
                    <a:off x="3457" y="2353"/>
                    <a:ext cx="223" cy="1"/>
                  </a:xfrm>
                  <a:prstGeom prst="rect">
                    <a:avLst/>
                  </a:prstGeom>
                  <a:solidFill>
                    <a:srgbClr val="04D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0" name="Rectangle 359"/>
                  <p:cNvSpPr>
                    <a:spLocks noChangeArrowheads="1"/>
                  </p:cNvSpPr>
                  <p:nvPr/>
                </p:nvSpPr>
                <p:spPr bwMode="auto">
                  <a:xfrm>
                    <a:off x="3457" y="2354"/>
                    <a:ext cx="223" cy="1"/>
                  </a:xfrm>
                  <a:prstGeom prst="rect">
                    <a:avLst/>
                  </a:prstGeom>
                  <a:solidFill>
                    <a:srgbClr val="02D9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1" name="Rectangle 360"/>
                  <p:cNvSpPr>
                    <a:spLocks noChangeArrowheads="1"/>
                  </p:cNvSpPr>
                  <p:nvPr/>
                </p:nvSpPr>
                <p:spPr bwMode="auto">
                  <a:xfrm>
                    <a:off x="3457" y="2355"/>
                    <a:ext cx="223" cy="1"/>
                  </a:xfrm>
                  <a:prstGeom prst="rect">
                    <a:avLst/>
                  </a:prstGeom>
                  <a:solidFill>
                    <a:srgbClr val="02D9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2" name="Rectangle 361"/>
                  <p:cNvSpPr>
                    <a:spLocks noChangeArrowheads="1"/>
                  </p:cNvSpPr>
                  <p:nvPr/>
                </p:nvSpPr>
                <p:spPr bwMode="auto">
                  <a:xfrm>
                    <a:off x="3457" y="2356"/>
                    <a:ext cx="223" cy="1"/>
                  </a:xfrm>
                  <a:prstGeom prst="rect">
                    <a:avLst/>
                  </a:prstGeom>
                  <a:solidFill>
                    <a:srgbClr val="04D6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3" name="Rectangle 362"/>
                  <p:cNvSpPr>
                    <a:spLocks noChangeArrowheads="1"/>
                  </p:cNvSpPr>
                  <p:nvPr/>
                </p:nvSpPr>
                <p:spPr bwMode="auto">
                  <a:xfrm>
                    <a:off x="3457" y="2357"/>
                    <a:ext cx="223" cy="2"/>
                  </a:xfrm>
                  <a:prstGeom prst="rect">
                    <a:avLst/>
                  </a:prstGeom>
                  <a:solidFill>
                    <a:srgbClr val="04D4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4" name="Rectangle 363"/>
                  <p:cNvSpPr>
                    <a:spLocks noChangeArrowheads="1"/>
                  </p:cNvSpPr>
                  <p:nvPr/>
                </p:nvSpPr>
                <p:spPr bwMode="auto">
                  <a:xfrm>
                    <a:off x="3457" y="2359"/>
                    <a:ext cx="223" cy="1"/>
                  </a:xfrm>
                  <a:prstGeom prst="rect">
                    <a:avLst/>
                  </a:prstGeom>
                  <a:solidFill>
                    <a:srgbClr val="06D1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5" name="Rectangle 364"/>
                  <p:cNvSpPr>
                    <a:spLocks noChangeArrowheads="1"/>
                  </p:cNvSpPr>
                  <p:nvPr/>
                </p:nvSpPr>
                <p:spPr bwMode="auto">
                  <a:xfrm>
                    <a:off x="3457" y="2360"/>
                    <a:ext cx="223" cy="1"/>
                  </a:xfrm>
                  <a:prstGeom prst="rect">
                    <a:avLst/>
                  </a:prstGeom>
                  <a:solidFill>
                    <a:srgbClr val="08D1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6" name="Rectangle 365"/>
                  <p:cNvSpPr>
                    <a:spLocks noChangeArrowheads="1"/>
                  </p:cNvSpPr>
                  <p:nvPr/>
                </p:nvSpPr>
                <p:spPr bwMode="auto">
                  <a:xfrm>
                    <a:off x="3457" y="2361"/>
                    <a:ext cx="223" cy="1"/>
                  </a:xfrm>
                  <a:prstGeom prst="rect">
                    <a:avLst/>
                  </a:prstGeom>
                  <a:solidFill>
                    <a:srgbClr val="08C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7" name="Rectangle 366"/>
                  <p:cNvSpPr>
                    <a:spLocks noChangeArrowheads="1"/>
                  </p:cNvSpPr>
                  <p:nvPr/>
                </p:nvSpPr>
                <p:spPr bwMode="auto">
                  <a:xfrm>
                    <a:off x="3457" y="2362"/>
                    <a:ext cx="223" cy="1"/>
                  </a:xfrm>
                  <a:prstGeom prst="rect">
                    <a:avLst/>
                  </a:prstGeom>
                  <a:solidFill>
                    <a:srgbClr val="0ACC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8" name="Rectangle 367"/>
                  <p:cNvSpPr>
                    <a:spLocks noChangeArrowheads="1"/>
                  </p:cNvSpPr>
                  <p:nvPr/>
                </p:nvSpPr>
                <p:spPr bwMode="auto">
                  <a:xfrm>
                    <a:off x="3457" y="2363"/>
                    <a:ext cx="223" cy="1"/>
                  </a:xfrm>
                  <a:prstGeom prst="rect">
                    <a:avLst/>
                  </a:prstGeom>
                  <a:solidFill>
                    <a:srgbClr val="0AC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39" name="Rectangle 368"/>
                  <p:cNvSpPr>
                    <a:spLocks noChangeArrowheads="1"/>
                  </p:cNvSpPr>
                  <p:nvPr/>
                </p:nvSpPr>
                <p:spPr bwMode="auto">
                  <a:xfrm>
                    <a:off x="3457" y="2364"/>
                    <a:ext cx="223" cy="2"/>
                  </a:xfrm>
                  <a:prstGeom prst="rect">
                    <a:avLst/>
                  </a:prstGeom>
                  <a:solidFill>
                    <a:srgbClr val="0CC9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0" name="Rectangle 369"/>
                  <p:cNvSpPr>
                    <a:spLocks noChangeArrowheads="1"/>
                  </p:cNvSpPr>
                  <p:nvPr/>
                </p:nvSpPr>
                <p:spPr bwMode="auto">
                  <a:xfrm>
                    <a:off x="3457" y="2366"/>
                    <a:ext cx="223" cy="1"/>
                  </a:xfrm>
                  <a:prstGeom prst="rect">
                    <a:avLst/>
                  </a:prstGeom>
                  <a:solidFill>
                    <a:srgbClr val="0CC7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1" name="Rectangle 370"/>
                  <p:cNvSpPr>
                    <a:spLocks noChangeArrowheads="1"/>
                  </p:cNvSpPr>
                  <p:nvPr/>
                </p:nvSpPr>
                <p:spPr bwMode="auto">
                  <a:xfrm>
                    <a:off x="3457" y="2367"/>
                    <a:ext cx="223" cy="1"/>
                  </a:xfrm>
                  <a:prstGeom prst="rect">
                    <a:avLst/>
                  </a:prstGeom>
                  <a:solidFill>
                    <a:srgbClr val="0EC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2" name="Rectangle 371"/>
                  <p:cNvSpPr>
                    <a:spLocks noChangeArrowheads="1"/>
                  </p:cNvSpPr>
                  <p:nvPr/>
                </p:nvSpPr>
                <p:spPr bwMode="auto">
                  <a:xfrm>
                    <a:off x="3457" y="2368"/>
                    <a:ext cx="223" cy="1"/>
                  </a:xfrm>
                  <a:prstGeom prst="rect">
                    <a:avLst/>
                  </a:prstGeom>
                  <a:solidFill>
                    <a:srgbClr val="0EC4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3" name="Rectangle 372"/>
                  <p:cNvSpPr>
                    <a:spLocks noChangeArrowheads="1"/>
                  </p:cNvSpPr>
                  <p:nvPr/>
                </p:nvSpPr>
                <p:spPr bwMode="auto">
                  <a:xfrm>
                    <a:off x="3457" y="2369"/>
                    <a:ext cx="223" cy="1"/>
                  </a:xfrm>
                  <a:prstGeom prst="rect">
                    <a:avLst/>
                  </a:prstGeom>
                  <a:solidFill>
                    <a:srgbClr val="10C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4" name="Rectangle 373"/>
                  <p:cNvSpPr>
                    <a:spLocks noChangeArrowheads="1"/>
                  </p:cNvSpPr>
                  <p:nvPr/>
                </p:nvSpPr>
                <p:spPr bwMode="auto">
                  <a:xfrm>
                    <a:off x="3457" y="2370"/>
                    <a:ext cx="223" cy="1"/>
                  </a:xfrm>
                  <a:prstGeom prst="rect">
                    <a:avLst/>
                  </a:prstGeom>
                  <a:solidFill>
                    <a:srgbClr val="0FB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5" name="Rectangle 374"/>
                  <p:cNvSpPr>
                    <a:spLocks noChangeArrowheads="1"/>
                  </p:cNvSpPr>
                  <p:nvPr/>
                </p:nvSpPr>
                <p:spPr bwMode="auto">
                  <a:xfrm>
                    <a:off x="3457" y="2371"/>
                    <a:ext cx="223" cy="1"/>
                  </a:xfrm>
                  <a:prstGeom prst="rect">
                    <a:avLst/>
                  </a:prstGeom>
                  <a:solidFill>
                    <a:srgbClr val="11BF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6" name="Rectangle 375"/>
                  <p:cNvSpPr>
                    <a:spLocks noChangeArrowheads="1"/>
                  </p:cNvSpPr>
                  <p:nvPr/>
                </p:nvSpPr>
                <p:spPr bwMode="auto">
                  <a:xfrm>
                    <a:off x="3457" y="2372"/>
                    <a:ext cx="223" cy="2"/>
                  </a:xfrm>
                  <a:prstGeom prst="rect">
                    <a:avLst/>
                  </a:prstGeom>
                  <a:solidFill>
                    <a:srgbClr val="13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7" name="Rectangle 376"/>
                  <p:cNvSpPr>
                    <a:spLocks noChangeArrowheads="1"/>
                  </p:cNvSpPr>
                  <p:nvPr/>
                </p:nvSpPr>
                <p:spPr bwMode="auto">
                  <a:xfrm>
                    <a:off x="3457" y="2374"/>
                    <a:ext cx="223" cy="1"/>
                  </a:xfrm>
                  <a:prstGeom prst="rect">
                    <a:avLst/>
                  </a:prstGeom>
                  <a:solidFill>
                    <a:srgbClr val="13BA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8" name="Rectangle 377"/>
                  <p:cNvSpPr>
                    <a:spLocks noChangeArrowheads="1"/>
                  </p:cNvSpPr>
                  <p:nvPr/>
                </p:nvSpPr>
                <p:spPr bwMode="auto">
                  <a:xfrm>
                    <a:off x="3457" y="2375"/>
                    <a:ext cx="223" cy="1"/>
                  </a:xfrm>
                  <a:prstGeom prst="rect">
                    <a:avLst/>
                  </a:prstGeom>
                  <a:solidFill>
                    <a:srgbClr val="14B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49" name="Rectangle 378"/>
                  <p:cNvSpPr>
                    <a:spLocks noChangeArrowheads="1"/>
                  </p:cNvSpPr>
                  <p:nvPr/>
                </p:nvSpPr>
                <p:spPr bwMode="auto">
                  <a:xfrm>
                    <a:off x="3457" y="2376"/>
                    <a:ext cx="223" cy="1"/>
                  </a:xfrm>
                  <a:prstGeom prst="rect">
                    <a:avLst/>
                  </a:prstGeom>
                  <a:solidFill>
                    <a:srgbClr val="14B8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0" name="Rectangle 379"/>
                  <p:cNvSpPr>
                    <a:spLocks noChangeArrowheads="1"/>
                  </p:cNvSpPr>
                  <p:nvPr/>
                </p:nvSpPr>
                <p:spPr bwMode="auto">
                  <a:xfrm>
                    <a:off x="3457" y="2377"/>
                    <a:ext cx="223" cy="1"/>
                  </a:xfrm>
                  <a:prstGeom prst="rect">
                    <a:avLst/>
                  </a:prstGeom>
                  <a:solidFill>
                    <a:srgbClr val="14B8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1" name="Rectangle 380"/>
                  <p:cNvSpPr>
                    <a:spLocks noChangeArrowheads="1"/>
                  </p:cNvSpPr>
                  <p:nvPr/>
                </p:nvSpPr>
                <p:spPr bwMode="auto">
                  <a:xfrm>
                    <a:off x="3457" y="2378"/>
                    <a:ext cx="223" cy="1"/>
                  </a:xfrm>
                  <a:prstGeom prst="rect">
                    <a:avLst/>
                  </a:prstGeom>
                  <a:solidFill>
                    <a:srgbClr val="16B5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2" name="Rectangle 381"/>
                  <p:cNvSpPr>
                    <a:spLocks noChangeArrowheads="1"/>
                  </p:cNvSpPr>
                  <p:nvPr/>
                </p:nvSpPr>
                <p:spPr bwMode="auto">
                  <a:xfrm>
                    <a:off x="3457" y="2379"/>
                    <a:ext cx="223" cy="2"/>
                  </a:xfrm>
                  <a:prstGeom prst="rect">
                    <a:avLst/>
                  </a:prstGeom>
                  <a:solidFill>
                    <a:srgbClr val="17B3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3" name="Rectangle 382"/>
                  <p:cNvSpPr>
                    <a:spLocks noChangeArrowheads="1"/>
                  </p:cNvSpPr>
                  <p:nvPr/>
                </p:nvSpPr>
                <p:spPr bwMode="auto">
                  <a:xfrm>
                    <a:off x="3457" y="2381"/>
                    <a:ext cx="223" cy="1"/>
                  </a:xfrm>
                  <a:prstGeom prst="rect">
                    <a:avLst/>
                  </a:prstGeom>
                  <a:solidFill>
                    <a:srgbClr val="17B3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4" name="Rectangle 383"/>
                  <p:cNvSpPr>
                    <a:spLocks noChangeArrowheads="1"/>
                  </p:cNvSpPr>
                  <p:nvPr/>
                </p:nvSpPr>
                <p:spPr bwMode="auto">
                  <a:xfrm>
                    <a:off x="3457" y="2382"/>
                    <a:ext cx="223" cy="1"/>
                  </a:xfrm>
                  <a:prstGeom prst="rect">
                    <a:avLst/>
                  </a:prstGeom>
                  <a:solidFill>
                    <a:srgbClr val="19B0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5" name="Rectangle 384"/>
                  <p:cNvSpPr>
                    <a:spLocks noChangeArrowheads="1"/>
                  </p:cNvSpPr>
                  <p:nvPr/>
                </p:nvSpPr>
                <p:spPr bwMode="auto">
                  <a:xfrm>
                    <a:off x="3457" y="2383"/>
                    <a:ext cx="223" cy="1"/>
                  </a:xfrm>
                  <a:prstGeom prst="rect">
                    <a:avLst/>
                  </a:prstGeom>
                  <a:solidFill>
                    <a:srgbClr val="18AD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6" name="Rectangle 385"/>
                  <p:cNvSpPr>
                    <a:spLocks noChangeArrowheads="1"/>
                  </p:cNvSpPr>
                  <p:nvPr/>
                </p:nvSpPr>
                <p:spPr bwMode="auto">
                  <a:xfrm>
                    <a:off x="3457" y="2384"/>
                    <a:ext cx="223" cy="1"/>
                  </a:xfrm>
                  <a:prstGeom prst="rect">
                    <a:avLst/>
                  </a:prstGeom>
                  <a:solidFill>
                    <a:srgbClr val="18AD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7" name="Rectangle 386"/>
                  <p:cNvSpPr>
                    <a:spLocks noChangeArrowheads="1"/>
                  </p:cNvSpPr>
                  <p:nvPr/>
                </p:nvSpPr>
                <p:spPr bwMode="auto">
                  <a:xfrm>
                    <a:off x="3457" y="2385"/>
                    <a:ext cx="223" cy="1"/>
                  </a:xfrm>
                  <a:prstGeom prst="rect">
                    <a:avLst/>
                  </a:prstGeom>
                  <a:solidFill>
                    <a:srgbClr val="1AAB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8" name="Rectangle 387"/>
                  <p:cNvSpPr>
                    <a:spLocks noChangeArrowheads="1"/>
                  </p:cNvSpPr>
                  <p:nvPr/>
                </p:nvSpPr>
                <p:spPr bwMode="auto">
                  <a:xfrm>
                    <a:off x="3457" y="2386"/>
                    <a:ext cx="223" cy="1"/>
                  </a:xfrm>
                  <a:prstGeom prst="rect">
                    <a:avLst/>
                  </a:prstGeom>
                  <a:solidFill>
                    <a:srgbClr val="1AAB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59" name="Rectangle 388"/>
                  <p:cNvSpPr>
                    <a:spLocks noChangeArrowheads="1"/>
                  </p:cNvSpPr>
                  <p:nvPr/>
                </p:nvSpPr>
                <p:spPr bwMode="auto">
                  <a:xfrm>
                    <a:off x="3457" y="2387"/>
                    <a:ext cx="223" cy="2"/>
                  </a:xfrm>
                  <a:prstGeom prst="rect">
                    <a:avLst/>
                  </a:prstGeom>
                  <a:solidFill>
                    <a:srgbClr val="1BA8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0" name="Rectangle 389"/>
                  <p:cNvSpPr>
                    <a:spLocks noChangeArrowheads="1"/>
                  </p:cNvSpPr>
                  <p:nvPr/>
                </p:nvSpPr>
                <p:spPr bwMode="auto">
                  <a:xfrm>
                    <a:off x="3457" y="2389"/>
                    <a:ext cx="223" cy="1"/>
                  </a:xfrm>
                  <a:prstGeom prst="rect">
                    <a:avLst/>
                  </a:prstGeom>
                  <a:solidFill>
                    <a:srgbClr val="1BA8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1" name="Rectangle 390"/>
                  <p:cNvSpPr>
                    <a:spLocks noChangeArrowheads="1"/>
                  </p:cNvSpPr>
                  <p:nvPr/>
                </p:nvSpPr>
                <p:spPr bwMode="auto">
                  <a:xfrm>
                    <a:off x="3457" y="2390"/>
                    <a:ext cx="223" cy="1"/>
                  </a:xfrm>
                  <a:prstGeom prst="rect">
                    <a:avLst/>
                  </a:prstGeom>
                  <a:solidFill>
                    <a:srgbClr val="1CA6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2" name="Rectangle 391"/>
                  <p:cNvSpPr>
                    <a:spLocks noChangeArrowheads="1"/>
                  </p:cNvSpPr>
                  <p:nvPr/>
                </p:nvSpPr>
                <p:spPr bwMode="auto">
                  <a:xfrm>
                    <a:off x="3457" y="2391"/>
                    <a:ext cx="223" cy="1"/>
                  </a:xfrm>
                  <a:prstGeom prst="rect">
                    <a:avLst/>
                  </a:prstGeom>
                  <a:solidFill>
                    <a:srgbClr val="1CA3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3" name="Rectangle 392"/>
                  <p:cNvSpPr>
                    <a:spLocks noChangeArrowheads="1"/>
                  </p:cNvSpPr>
                  <p:nvPr/>
                </p:nvSpPr>
                <p:spPr bwMode="auto">
                  <a:xfrm>
                    <a:off x="3457" y="2392"/>
                    <a:ext cx="223" cy="1"/>
                  </a:xfrm>
                  <a:prstGeom prst="rect">
                    <a:avLst/>
                  </a:prstGeom>
                  <a:solidFill>
                    <a:srgbClr val="1DA3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4" name="Rectangle 393"/>
                  <p:cNvSpPr>
                    <a:spLocks noChangeArrowheads="1"/>
                  </p:cNvSpPr>
                  <p:nvPr/>
                </p:nvSpPr>
                <p:spPr bwMode="auto">
                  <a:xfrm>
                    <a:off x="3457" y="2393"/>
                    <a:ext cx="223" cy="1"/>
                  </a:xfrm>
                  <a:prstGeom prst="rect">
                    <a:avLst/>
                  </a:prstGeom>
                  <a:solidFill>
                    <a:srgbClr val="1DA1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5" name="Rectangle 394"/>
                  <p:cNvSpPr>
                    <a:spLocks noChangeArrowheads="1"/>
                  </p:cNvSpPr>
                  <p:nvPr/>
                </p:nvSpPr>
                <p:spPr bwMode="auto">
                  <a:xfrm>
                    <a:off x="3457" y="2394"/>
                    <a:ext cx="223" cy="2"/>
                  </a:xfrm>
                  <a:prstGeom prst="rect">
                    <a:avLst/>
                  </a:prstGeom>
                  <a:solidFill>
                    <a:srgbClr val="1FA1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6" name="Rectangle 395"/>
                  <p:cNvSpPr>
                    <a:spLocks noChangeArrowheads="1"/>
                  </p:cNvSpPr>
                  <p:nvPr/>
                </p:nvSpPr>
                <p:spPr bwMode="auto">
                  <a:xfrm>
                    <a:off x="3457" y="2396"/>
                    <a:ext cx="223" cy="1"/>
                  </a:xfrm>
                  <a:prstGeom prst="rect">
                    <a:avLst/>
                  </a:prstGeom>
                  <a:solidFill>
                    <a:srgbClr val="1E9E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7" name="Rectangle 396"/>
                  <p:cNvSpPr>
                    <a:spLocks noChangeArrowheads="1"/>
                  </p:cNvSpPr>
                  <p:nvPr/>
                </p:nvSpPr>
                <p:spPr bwMode="auto">
                  <a:xfrm>
                    <a:off x="3457" y="2397"/>
                    <a:ext cx="223" cy="1"/>
                  </a:xfrm>
                  <a:prstGeom prst="rect">
                    <a:avLst/>
                  </a:prstGeom>
                  <a:solidFill>
                    <a:srgbClr val="1F9C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8" name="Rectangle 397"/>
                  <p:cNvSpPr>
                    <a:spLocks noChangeArrowheads="1"/>
                  </p:cNvSpPr>
                  <p:nvPr/>
                </p:nvSpPr>
                <p:spPr bwMode="auto">
                  <a:xfrm>
                    <a:off x="3457" y="2398"/>
                    <a:ext cx="223" cy="1"/>
                  </a:xfrm>
                  <a:prstGeom prst="rect">
                    <a:avLst/>
                  </a:prstGeom>
                  <a:solidFill>
                    <a:srgbClr val="1F9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69" name="Rectangle 398"/>
                  <p:cNvSpPr>
                    <a:spLocks noChangeArrowheads="1"/>
                  </p:cNvSpPr>
                  <p:nvPr/>
                </p:nvSpPr>
                <p:spPr bwMode="auto">
                  <a:xfrm>
                    <a:off x="3457" y="2399"/>
                    <a:ext cx="223" cy="1"/>
                  </a:xfrm>
                  <a:prstGeom prst="rect">
                    <a:avLst/>
                  </a:prstGeom>
                  <a:solidFill>
                    <a:srgbClr val="2099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0" name="Rectangle 399"/>
                  <p:cNvSpPr>
                    <a:spLocks noChangeArrowheads="1"/>
                  </p:cNvSpPr>
                  <p:nvPr/>
                </p:nvSpPr>
                <p:spPr bwMode="auto">
                  <a:xfrm>
                    <a:off x="3457" y="2400"/>
                    <a:ext cx="223" cy="1"/>
                  </a:xfrm>
                  <a:prstGeom prst="rect">
                    <a:avLst/>
                  </a:prstGeom>
                  <a:solidFill>
                    <a:srgbClr val="2099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1" name="Rectangle 400"/>
                  <p:cNvSpPr>
                    <a:spLocks noChangeArrowheads="1"/>
                  </p:cNvSpPr>
                  <p:nvPr/>
                </p:nvSpPr>
                <p:spPr bwMode="auto">
                  <a:xfrm>
                    <a:off x="3457" y="2401"/>
                    <a:ext cx="223" cy="1"/>
                  </a:xfrm>
                  <a:prstGeom prst="rect">
                    <a:avLst/>
                  </a:prstGeom>
                  <a:solidFill>
                    <a:srgbClr val="209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2" name="Rectangle 401"/>
                  <p:cNvSpPr>
                    <a:spLocks noChangeArrowheads="1"/>
                  </p:cNvSpPr>
                  <p:nvPr/>
                </p:nvSpPr>
                <p:spPr bwMode="auto">
                  <a:xfrm>
                    <a:off x="3457" y="2402"/>
                    <a:ext cx="223" cy="2"/>
                  </a:xfrm>
                  <a:prstGeom prst="rect">
                    <a:avLst/>
                  </a:prstGeom>
                  <a:solidFill>
                    <a:srgbClr val="209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3" name="Rectangle 402"/>
                  <p:cNvSpPr>
                    <a:spLocks noChangeArrowheads="1"/>
                  </p:cNvSpPr>
                  <p:nvPr/>
                </p:nvSpPr>
                <p:spPr bwMode="auto">
                  <a:xfrm>
                    <a:off x="3457" y="2404"/>
                    <a:ext cx="223" cy="1"/>
                  </a:xfrm>
                  <a:prstGeom prst="rect">
                    <a:avLst/>
                  </a:prstGeom>
                  <a:solidFill>
                    <a:srgbClr val="2096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4" name="Rectangle 403"/>
                  <p:cNvSpPr>
                    <a:spLocks noChangeArrowheads="1"/>
                  </p:cNvSpPr>
                  <p:nvPr/>
                </p:nvSpPr>
                <p:spPr bwMode="auto">
                  <a:xfrm>
                    <a:off x="3457" y="2405"/>
                    <a:ext cx="223" cy="1"/>
                  </a:xfrm>
                  <a:prstGeom prst="rect">
                    <a:avLst/>
                  </a:prstGeom>
                  <a:solidFill>
                    <a:srgbClr val="1E9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5" name="Rectangle 404"/>
                  <p:cNvSpPr>
                    <a:spLocks noChangeArrowheads="1"/>
                  </p:cNvSpPr>
                  <p:nvPr/>
                </p:nvSpPr>
                <p:spPr bwMode="auto">
                  <a:xfrm>
                    <a:off x="3457" y="2406"/>
                    <a:ext cx="223" cy="1"/>
                  </a:xfrm>
                  <a:prstGeom prst="rect">
                    <a:avLst/>
                  </a:prstGeom>
                  <a:solidFill>
                    <a:srgbClr val="1E9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6" name="Rectangle 405"/>
                  <p:cNvSpPr>
                    <a:spLocks noChangeArrowheads="1"/>
                  </p:cNvSpPr>
                  <p:nvPr/>
                </p:nvSpPr>
                <p:spPr bwMode="auto">
                  <a:xfrm>
                    <a:off x="3457" y="2407"/>
                    <a:ext cx="223" cy="1"/>
                  </a:xfrm>
                  <a:prstGeom prst="rect">
                    <a:avLst/>
                  </a:prstGeom>
                  <a:solidFill>
                    <a:srgbClr val="1E9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7" name="Rectangle 406"/>
                  <p:cNvSpPr>
                    <a:spLocks noChangeArrowheads="1"/>
                  </p:cNvSpPr>
                  <p:nvPr/>
                </p:nvSpPr>
                <p:spPr bwMode="auto">
                  <a:xfrm>
                    <a:off x="3457" y="2408"/>
                    <a:ext cx="223" cy="1"/>
                  </a:xfrm>
                  <a:prstGeom prst="rect">
                    <a:avLst/>
                  </a:prstGeom>
                  <a:solidFill>
                    <a:srgbClr val="1D8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8" name="Rectangle 407"/>
                  <p:cNvSpPr>
                    <a:spLocks noChangeArrowheads="1"/>
                  </p:cNvSpPr>
                  <p:nvPr/>
                </p:nvSpPr>
                <p:spPr bwMode="auto">
                  <a:xfrm>
                    <a:off x="3457" y="2409"/>
                    <a:ext cx="223" cy="2"/>
                  </a:xfrm>
                  <a:prstGeom prst="rect">
                    <a:avLst/>
                  </a:prstGeom>
                  <a:solidFill>
                    <a:srgbClr val="1C8B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79" name="Rectangle 408"/>
                  <p:cNvSpPr>
                    <a:spLocks noChangeArrowheads="1"/>
                  </p:cNvSpPr>
                  <p:nvPr/>
                </p:nvSpPr>
                <p:spPr bwMode="auto">
                  <a:xfrm>
                    <a:off x="3457" y="2411"/>
                    <a:ext cx="223" cy="1"/>
                  </a:xfrm>
                  <a:prstGeom prst="rect">
                    <a:avLst/>
                  </a:prstGeom>
                  <a:solidFill>
                    <a:srgbClr val="1C8A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0" name="Rectangle 409"/>
                  <p:cNvSpPr>
                    <a:spLocks noChangeArrowheads="1"/>
                  </p:cNvSpPr>
                  <p:nvPr/>
                </p:nvSpPr>
                <p:spPr bwMode="auto">
                  <a:xfrm>
                    <a:off x="3457" y="2412"/>
                    <a:ext cx="223" cy="1"/>
                  </a:xfrm>
                  <a:prstGeom prst="rect">
                    <a:avLst/>
                  </a:prstGeom>
                  <a:solidFill>
                    <a:srgbClr val="1B85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1" name="Rectangle 410"/>
                  <p:cNvSpPr>
                    <a:spLocks noChangeArrowheads="1"/>
                  </p:cNvSpPr>
                  <p:nvPr/>
                </p:nvSpPr>
                <p:spPr bwMode="auto">
                  <a:xfrm>
                    <a:off x="3457" y="2413"/>
                    <a:ext cx="223" cy="1"/>
                  </a:xfrm>
                  <a:prstGeom prst="rect">
                    <a:avLst/>
                  </a:prstGeom>
                  <a:solidFill>
                    <a:srgbClr val="1A81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2" name="Rectangle 411"/>
                  <p:cNvSpPr>
                    <a:spLocks noChangeArrowheads="1"/>
                  </p:cNvSpPr>
                  <p:nvPr/>
                </p:nvSpPr>
                <p:spPr bwMode="auto">
                  <a:xfrm>
                    <a:off x="3457" y="2414"/>
                    <a:ext cx="223" cy="1"/>
                  </a:xfrm>
                  <a:prstGeom prst="rect">
                    <a:avLst/>
                  </a:prstGeom>
                  <a:solidFill>
                    <a:srgbClr val="197D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3" name="Rectangle 412"/>
                  <p:cNvSpPr>
                    <a:spLocks noChangeArrowheads="1"/>
                  </p:cNvSpPr>
                  <p:nvPr/>
                </p:nvSpPr>
                <p:spPr bwMode="auto">
                  <a:xfrm>
                    <a:off x="3457" y="2415"/>
                    <a:ext cx="223" cy="1"/>
                  </a:xfrm>
                  <a:prstGeom prst="rect">
                    <a:avLst/>
                  </a:prstGeom>
                  <a:solidFill>
                    <a:srgbClr val="197B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4" name="Rectangle 413"/>
                  <p:cNvSpPr>
                    <a:spLocks noChangeArrowheads="1"/>
                  </p:cNvSpPr>
                  <p:nvPr/>
                </p:nvSpPr>
                <p:spPr bwMode="auto">
                  <a:xfrm>
                    <a:off x="3457" y="2416"/>
                    <a:ext cx="223" cy="1"/>
                  </a:xfrm>
                  <a:prstGeom prst="rect">
                    <a:avLst/>
                  </a:prstGeom>
                  <a:solidFill>
                    <a:srgbClr val="187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5" name="Rectangle 414"/>
                  <p:cNvSpPr>
                    <a:spLocks noChangeArrowheads="1"/>
                  </p:cNvSpPr>
                  <p:nvPr/>
                </p:nvSpPr>
                <p:spPr bwMode="auto">
                  <a:xfrm>
                    <a:off x="3457" y="2417"/>
                    <a:ext cx="223" cy="2"/>
                  </a:xfrm>
                  <a:prstGeom prst="rect">
                    <a:avLst/>
                  </a:prstGeom>
                  <a:solidFill>
                    <a:srgbClr val="177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6" name="Rectangle 415"/>
                  <p:cNvSpPr>
                    <a:spLocks noChangeArrowheads="1"/>
                  </p:cNvSpPr>
                  <p:nvPr/>
                </p:nvSpPr>
                <p:spPr bwMode="auto">
                  <a:xfrm>
                    <a:off x="3457" y="2419"/>
                    <a:ext cx="223" cy="1"/>
                  </a:xfrm>
                  <a:prstGeom prst="rect">
                    <a:avLst/>
                  </a:prstGeom>
                  <a:solidFill>
                    <a:srgbClr val="177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7" name="Rectangle 416"/>
                  <p:cNvSpPr>
                    <a:spLocks noChangeArrowheads="1"/>
                  </p:cNvSpPr>
                  <p:nvPr/>
                </p:nvSpPr>
                <p:spPr bwMode="auto">
                  <a:xfrm>
                    <a:off x="3457" y="2420"/>
                    <a:ext cx="223" cy="1"/>
                  </a:xfrm>
                  <a:prstGeom prst="rect">
                    <a:avLst/>
                  </a:prstGeom>
                  <a:solidFill>
                    <a:srgbClr val="1771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8" name="Rectangle 417"/>
                  <p:cNvSpPr>
                    <a:spLocks noChangeArrowheads="1"/>
                  </p:cNvSpPr>
                  <p:nvPr/>
                </p:nvSpPr>
                <p:spPr bwMode="auto">
                  <a:xfrm>
                    <a:off x="3457" y="2421"/>
                    <a:ext cx="223" cy="1"/>
                  </a:xfrm>
                  <a:prstGeom prst="rect">
                    <a:avLst/>
                  </a:prstGeom>
                  <a:solidFill>
                    <a:srgbClr val="166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89" name="Rectangle 418"/>
                  <p:cNvSpPr>
                    <a:spLocks noChangeArrowheads="1"/>
                  </p:cNvSpPr>
                  <p:nvPr/>
                </p:nvSpPr>
                <p:spPr bwMode="auto">
                  <a:xfrm>
                    <a:off x="3457" y="2422"/>
                    <a:ext cx="223" cy="1"/>
                  </a:xfrm>
                  <a:prstGeom prst="rect">
                    <a:avLst/>
                  </a:prstGeom>
                  <a:solidFill>
                    <a:srgbClr val="1669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90" name="Rectangle 419"/>
                  <p:cNvSpPr>
                    <a:spLocks noChangeArrowheads="1"/>
                  </p:cNvSpPr>
                  <p:nvPr/>
                </p:nvSpPr>
                <p:spPr bwMode="auto">
                  <a:xfrm>
                    <a:off x="3457" y="2423"/>
                    <a:ext cx="223" cy="1"/>
                  </a:xfrm>
                  <a:prstGeom prst="rect">
                    <a:avLst/>
                  </a:prstGeom>
                  <a:solidFill>
                    <a:srgbClr val="1667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91" name="Rectangle 420"/>
                  <p:cNvSpPr>
                    <a:spLocks noChangeArrowheads="1"/>
                  </p:cNvSpPr>
                  <p:nvPr/>
                </p:nvSpPr>
                <p:spPr bwMode="auto">
                  <a:xfrm>
                    <a:off x="3457" y="2424"/>
                    <a:ext cx="223" cy="2"/>
                  </a:xfrm>
                  <a:prstGeom prst="rect">
                    <a:avLst/>
                  </a:prstGeom>
                  <a:solidFill>
                    <a:srgbClr val="1461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92" name="Rectangle 421"/>
                  <p:cNvSpPr>
                    <a:spLocks noChangeArrowheads="1"/>
                  </p:cNvSpPr>
                  <p:nvPr/>
                </p:nvSpPr>
                <p:spPr bwMode="auto">
                  <a:xfrm>
                    <a:off x="3457" y="2426"/>
                    <a:ext cx="223" cy="1"/>
                  </a:xfrm>
                  <a:prstGeom prst="rect">
                    <a:avLst/>
                  </a:prstGeom>
                  <a:solidFill>
                    <a:srgbClr val="145F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93" name="Rectangle 422"/>
                  <p:cNvSpPr>
                    <a:spLocks noChangeArrowheads="1"/>
                  </p:cNvSpPr>
                  <p:nvPr/>
                </p:nvSpPr>
                <p:spPr bwMode="auto">
                  <a:xfrm>
                    <a:off x="3457" y="2427"/>
                    <a:ext cx="223" cy="1"/>
                  </a:xfrm>
                  <a:prstGeom prst="rect">
                    <a:avLst/>
                  </a:prstGeom>
                  <a:solidFill>
                    <a:srgbClr val="145D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94" name="Rectangle 423"/>
                  <p:cNvSpPr>
                    <a:spLocks noChangeArrowheads="1"/>
                  </p:cNvSpPr>
                  <p:nvPr/>
                </p:nvSpPr>
                <p:spPr bwMode="auto">
                  <a:xfrm>
                    <a:off x="3457" y="2428"/>
                    <a:ext cx="223" cy="1"/>
                  </a:xfrm>
                  <a:prstGeom prst="rect">
                    <a:avLst/>
                  </a:prstGeom>
                  <a:solidFill>
                    <a:srgbClr val="145B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95" name="Rectangle 424"/>
                  <p:cNvSpPr>
                    <a:spLocks noChangeArrowheads="1"/>
                  </p:cNvSpPr>
                  <p:nvPr/>
                </p:nvSpPr>
                <p:spPr bwMode="auto">
                  <a:xfrm>
                    <a:off x="3457" y="2429"/>
                    <a:ext cx="223" cy="1"/>
                  </a:xfrm>
                  <a:prstGeom prst="rect">
                    <a:avLst/>
                  </a:prstGeom>
                  <a:solidFill>
                    <a:srgbClr val="1257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96" name="Rectangle 425"/>
                  <p:cNvSpPr>
                    <a:spLocks noChangeArrowheads="1"/>
                  </p:cNvSpPr>
                  <p:nvPr/>
                </p:nvSpPr>
                <p:spPr bwMode="auto">
                  <a:xfrm>
                    <a:off x="3457" y="2430"/>
                    <a:ext cx="223" cy="1"/>
                  </a:xfrm>
                  <a:prstGeom prst="rect">
                    <a:avLst/>
                  </a:prstGeom>
                  <a:solidFill>
                    <a:srgbClr val="1255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1583" name="Rectangle 427"/>
                <p:cNvSpPr>
                  <a:spLocks noChangeArrowheads="1"/>
                </p:cNvSpPr>
                <p:nvPr/>
              </p:nvSpPr>
              <p:spPr bwMode="auto">
                <a:xfrm>
                  <a:off x="3457" y="2431"/>
                  <a:ext cx="223" cy="1"/>
                </a:xfrm>
                <a:prstGeom prst="rect">
                  <a:avLst/>
                </a:prstGeom>
                <a:solidFill>
                  <a:srgbClr val="1253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84" name="Rectangle 428"/>
                <p:cNvSpPr>
                  <a:spLocks noChangeArrowheads="1"/>
                </p:cNvSpPr>
                <p:nvPr/>
              </p:nvSpPr>
              <p:spPr bwMode="auto">
                <a:xfrm>
                  <a:off x="3457" y="2432"/>
                  <a:ext cx="223" cy="2"/>
                </a:xfrm>
                <a:prstGeom prst="rect">
                  <a:avLst/>
                </a:prstGeom>
                <a:solidFill>
                  <a:srgbClr val="114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85" name="Rectangle 429"/>
                <p:cNvSpPr>
                  <a:spLocks noChangeArrowheads="1"/>
                </p:cNvSpPr>
                <p:nvPr/>
              </p:nvSpPr>
              <p:spPr bwMode="auto">
                <a:xfrm>
                  <a:off x="3457" y="2434"/>
                  <a:ext cx="223" cy="1"/>
                </a:xfrm>
                <a:prstGeom prst="rect">
                  <a:avLst/>
                </a:prstGeom>
                <a:solidFill>
                  <a:srgbClr val="114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86" name="Rectangle 430"/>
                <p:cNvSpPr>
                  <a:spLocks noChangeArrowheads="1"/>
                </p:cNvSpPr>
                <p:nvPr/>
              </p:nvSpPr>
              <p:spPr bwMode="auto">
                <a:xfrm>
                  <a:off x="3457" y="2435"/>
                  <a:ext cx="223" cy="1"/>
                </a:xfrm>
                <a:prstGeom prst="rect">
                  <a:avLst/>
                </a:prstGeom>
                <a:solidFill>
                  <a:srgbClr val="114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87" name="Rectangle 431"/>
                <p:cNvSpPr>
                  <a:spLocks noChangeArrowheads="1"/>
                </p:cNvSpPr>
                <p:nvPr/>
              </p:nvSpPr>
              <p:spPr bwMode="auto">
                <a:xfrm>
                  <a:off x="3457" y="2436"/>
                  <a:ext cx="223" cy="1"/>
                </a:xfrm>
                <a:prstGeom prst="rect">
                  <a:avLst/>
                </a:prstGeom>
                <a:solidFill>
                  <a:srgbClr val="0F47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88" name="Rectangle 432"/>
                <p:cNvSpPr>
                  <a:spLocks noChangeArrowheads="1"/>
                </p:cNvSpPr>
                <p:nvPr/>
              </p:nvSpPr>
              <p:spPr bwMode="auto">
                <a:xfrm>
                  <a:off x="3457" y="2437"/>
                  <a:ext cx="223" cy="1"/>
                </a:xfrm>
                <a:prstGeom prst="rect">
                  <a:avLst/>
                </a:prstGeom>
                <a:solidFill>
                  <a:srgbClr val="0F46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89" name="Rectangle 433"/>
                <p:cNvSpPr>
                  <a:spLocks noChangeArrowheads="1"/>
                </p:cNvSpPr>
                <p:nvPr/>
              </p:nvSpPr>
              <p:spPr bwMode="auto">
                <a:xfrm>
                  <a:off x="3457" y="2438"/>
                  <a:ext cx="223" cy="1"/>
                </a:xfrm>
                <a:prstGeom prst="rect">
                  <a:avLst/>
                </a:prstGeom>
                <a:solidFill>
                  <a:srgbClr val="0F44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90" name="Rectangle 434"/>
                <p:cNvSpPr>
                  <a:spLocks noChangeArrowheads="1"/>
                </p:cNvSpPr>
                <p:nvPr/>
              </p:nvSpPr>
              <p:spPr bwMode="auto">
                <a:xfrm>
                  <a:off x="3457" y="2439"/>
                  <a:ext cx="223" cy="2"/>
                </a:xfrm>
                <a:prstGeom prst="rect">
                  <a:avLst/>
                </a:prstGeom>
                <a:solidFill>
                  <a:srgbClr val="0F40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91" name="Rectangle 435"/>
                <p:cNvSpPr>
                  <a:spLocks noChangeArrowheads="1"/>
                </p:cNvSpPr>
                <p:nvPr/>
              </p:nvSpPr>
              <p:spPr bwMode="auto">
                <a:xfrm>
                  <a:off x="3457" y="2441"/>
                  <a:ext cx="223" cy="1"/>
                </a:xfrm>
                <a:prstGeom prst="rect">
                  <a:avLst/>
                </a:prstGeom>
                <a:solidFill>
                  <a:srgbClr val="0E3C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92" name="Rectangle 436"/>
                <p:cNvSpPr>
                  <a:spLocks noChangeArrowheads="1"/>
                </p:cNvSpPr>
                <p:nvPr/>
              </p:nvSpPr>
              <p:spPr bwMode="auto">
                <a:xfrm>
                  <a:off x="3457" y="2442"/>
                  <a:ext cx="223" cy="1"/>
                </a:xfrm>
                <a:prstGeom prst="rect">
                  <a:avLst/>
                </a:prstGeom>
                <a:solidFill>
                  <a:srgbClr val="0E3A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93" name="Rectangle 437"/>
                <p:cNvSpPr>
                  <a:spLocks noChangeArrowheads="1"/>
                </p:cNvSpPr>
                <p:nvPr/>
              </p:nvSpPr>
              <p:spPr bwMode="auto">
                <a:xfrm>
                  <a:off x="3457" y="2443"/>
                  <a:ext cx="223" cy="1"/>
                </a:xfrm>
                <a:prstGeom prst="rect">
                  <a:avLst/>
                </a:prstGeom>
                <a:solidFill>
                  <a:srgbClr val="0E38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94" name="Rectangle 438"/>
                <p:cNvSpPr>
                  <a:spLocks noChangeArrowheads="1"/>
                </p:cNvSpPr>
                <p:nvPr/>
              </p:nvSpPr>
              <p:spPr bwMode="auto">
                <a:xfrm>
                  <a:off x="3457" y="2444"/>
                  <a:ext cx="223" cy="1"/>
                </a:xfrm>
                <a:prstGeom prst="rect">
                  <a:avLst/>
                </a:prstGeom>
                <a:solidFill>
                  <a:srgbClr val="0C35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95" name="Rectangle 439"/>
                <p:cNvSpPr>
                  <a:spLocks noChangeArrowheads="1"/>
                </p:cNvSpPr>
                <p:nvPr/>
              </p:nvSpPr>
              <p:spPr bwMode="auto">
                <a:xfrm>
                  <a:off x="3457" y="2445"/>
                  <a:ext cx="223" cy="1"/>
                </a:xfrm>
                <a:prstGeom prst="rect">
                  <a:avLst/>
                </a:prstGeom>
                <a:solidFill>
                  <a:srgbClr val="0C33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96" name="Rectangle 440"/>
                <p:cNvSpPr>
                  <a:spLocks noChangeArrowheads="1"/>
                </p:cNvSpPr>
                <p:nvPr/>
              </p:nvSpPr>
              <p:spPr bwMode="auto">
                <a:xfrm>
                  <a:off x="3457" y="2446"/>
                  <a:ext cx="223" cy="1"/>
                </a:xfrm>
                <a:prstGeom prst="rect">
                  <a:avLst/>
                </a:prstGeom>
                <a:solidFill>
                  <a:srgbClr val="0C3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97" name="Rectangle 441"/>
                <p:cNvSpPr>
                  <a:spLocks noChangeArrowheads="1"/>
                </p:cNvSpPr>
                <p:nvPr/>
              </p:nvSpPr>
              <p:spPr bwMode="auto">
                <a:xfrm>
                  <a:off x="3457" y="2447"/>
                  <a:ext cx="223" cy="2"/>
                </a:xfrm>
                <a:prstGeom prst="rect">
                  <a:avLst/>
                </a:prstGeom>
                <a:solidFill>
                  <a:srgbClr val="0C2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98" name="Rectangle 442"/>
                <p:cNvSpPr>
                  <a:spLocks noChangeArrowheads="1"/>
                </p:cNvSpPr>
                <p:nvPr/>
              </p:nvSpPr>
              <p:spPr bwMode="auto">
                <a:xfrm>
                  <a:off x="3743" y="2386"/>
                  <a:ext cx="54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Garamond" panose="02020404030301010803" pitchFamily="18" charset="0"/>
                    </a:rPr>
                    <a:t>Low : -11.1</a:t>
                  </a:r>
                  <a:endParaRPr kumimoji="0" lang="en-US" altLang="en-US" sz="1600" b="0" i="0" u="none" strike="noStrike" kern="0" cap="none" spc="0" normalizeH="0" baseline="0" noProof="0" dirty="0" smtClean="0">
                    <a:ln>
                      <a:noFill/>
                    </a:ln>
                    <a:solidFill>
                      <a:prstClr val="black"/>
                    </a:solidFill>
                    <a:effectLst/>
                    <a:uLnTx/>
                    <a:uFillTx/>
                    <a:latin typeface="Garamond" panose="02020404030301010803" pitchFamily="18" charset="0"/>
                  </a:endParaRPr>
                </a:p>
              </p:txBody>
            </p:sp>
            <p:sp>
              <p:nvSpPr>
                <p:cNvPr id="1599" name="Rectangle 443"/>
                <p:cNvSpPr>
                  <a:spLocks noChangeArrowheads="1"/>
                </p:cNvSpPr>
                <p:nvPr/>
              </p:nvSpPr>
              <p:spPr bwMode="auto">
                <a:xfrm>
                  <a:off x="3416" y="2024"/>
                  <a:ext cx="826" cy="442"/>
                </a:xfrm>
                <a:prstGeom prst="rect">
                  <a:avLst/>
                </a:pr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1580" name="Line 230"/>
              <p:cNvSpPr>
                <a:spLocks noChangeShapeType="1"/>
              </p:cNvSpPr>
              <p:nvPr/>
            </p:nvSpPr>
            <p:spPr bwMode="auto">
              <a:xfrm>
                <a:off x="681381" y="6075699"/>
                <a:ext cx="368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81" name="Line 230"/>
              <p:cNvSpPr>
                <a:spLocks noChangeShapeType="1"/>
              </p:cNvSpPr>
              <p:nvPr/>
            </p:nvSpPr>
            <p:spPr bwMode="auto">
              <a:xfrm>
                <a:off x="681381" y="6419716"/>
                <a:ext cx="368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grpSp>
        <p:nvGrpSpPr>
          <p:cNvPr id="108" name="Group 107"/>
          <p:cNvGrpSpPr/>
          <p:nvPr/>
        </p:nvGrpSpPr>
        <p:grpSpPr>
          <a:xfrm>
            <a:off x="13741949" y="13523428"/>
            <a:ext cx="12727523" cy="3945498"/>
            <a:chOff x="13741949" y="13523428"/>
            <a:chExt cx="12727523" cy="3945498"/>
          </a:xfrm>
        </p:grpSpPr>
        <p:grpSp>
          <p:nvGrpSpPr>
            <p:cNvPr id="89" name="Group 88"/>
            <p:cNvGrpSpPr/>
            <p:nvPr/>
          </p:nvGrpSpPr>
          <p:grpSpPr>
            <a:xfrm>
              <a:off x="13741949" y="13523428"/>
              <a:ext cx="12727523" cy="3910109"/>
              <a:chOff x="13741949" y="13555981"/>
              <a:chExt cx="12727523" cy="3910109"/>
            </a:xfrm>
          </p:grpSpPr>
          <p:grpSp>
            <p:nvGrpSpPr>
              <p:cNvPr id="35" name="Group 34"/>
              <p:cNvGrpSpPr/>
              <p:nvPr/>
            </p:nvGrpSpPr>
            <p:grpSpPr>
              <a:xfrm>
                <a:off x="13741949" y="13555981"/>
                <a:ext cx="12727523" cy="3910109"/>
                <a:chOff x="13741949" y="13555981"/>
                <a:chExt cx="12727523" cy="3910109"/>
              </a:xfrm>
            </p:grpSpPr>
            <p:grpSp>
              <p:nvGrpSpPr>
                <p:cNvPr id="466" name="Group 465"/>
                <p:cNvGrpSpPr/>
                <p:nvPr/>
              </p:nvGrpSpPr>
              <p:grpSpPr>
                <a:xfrm>
                  <a:off x="13741949" y="13555981"/>
                  <a:ext cx="12727523" cy="3910109"/>
                  <a:chOff x="0" y="0"/>
                  <a:chExt cx="13529470" cy="6912771"/>
                </a:xfrm>
              </p:grpSpPr>
              <p:grpSp>
                <p:nvGrpSpPr>
                  <p:cNvPr id="476" name="Group 475"/>
                  <p:cNvGrpSpPr/>
                  <p:nvPr/>
                </p:nvGrpSpPr>
                <p:grpSpPr>
                  <a:xfrm>
                    <a:off x="0" y="0"/>
                    <a:ext cx="13529470" cy="6912771"/>
                    <a:chOff x="0" y="0"/>
                    <a:chExt cx="13442157" cy="6912771"/>
                  </a:xfrm>
                </p:grpSpPr>
                <p:grpSp>
                  <p:nvGrpSpPr>
                    <p:cNvPr id="481" name="Group 480"/>
                    <p:cNvGrpSpPr/>
                    <p:nvPr/>
                  </p:nvGrpSpPr>
                  <p:grpSpPr>
                    <a:xfrm>
                      <a:off x="0" y="0"/>
                      <a:ext cx="13442157" cy="6912771"/>
                      <a:chOff x="0" y="0"/>
                      <a:chExt cx="13442157" cy="6912771"/>
                    </a:xfrm>
                  </p:grpSpPr>
                  <p:sp>
                    <p:nvSpPr>
                      <p:cNvPr id="483" name="Rectangle 482"/>
                      <p:cNvSpPr/>
                      <p:nvPr/>
                    </p:nvSpPr>
                    <p:spPr>
                      <a:xfrm>
                        <a:off x="0" y="114302"/>
                        <a:ext cx="13442157" cy="6798469"/>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aphicFrame>
                    <p:nvGraphicFramePr>
                      <p:cNvPr id="484" name="Chart 483"/>
                      <p:cNvGraphicFramePr/>
                      <p:nvPr>
                        <p:extLst>
                          <p:ext uri="{D42A27DB-BD31-4B8C-83A1-F6EECF244321}">
                            <p14:modId xmlns:p14="http://schemas.microsoft.com/office/powerpoint/2010/main" val="2862182992"/>
                          </p:ext>
                        </p:extLst>
                      </p:nvPr>
                    </p:nvGraphicFramePr>
                    <p:xfrm>
                      <a:off x="59533" y="0"/>
                      <a:ext cx="11813382" cy="6900864"/>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485" name="Chart 484"/>
                      <p:cNvGraphicFramePr/>
                      <p:nvPr>
                        <p:extLst>
                          <p:ext uri="{D42A27DB-BD31-4B8C-83A1-F6EECF244321}">
                            <p14:modId xmlns:p14="http://schemas.microsoft.com/office/powerpoint/2010/main" val="4027158507"/>
                          </p:ext>
                        </p:extLst>
                      </p:nvPr>
                    </p:nvGraphicFramePr>
                    <p:xfrm>
                      <a:off x="348380" y="179913"/>
                      <a:ext cx="12632529" cy="5902751"/>
                    </p:xfrm>
                    <a:graphic>
                      <a:graphicData uri="http://schemas.openxmlformats.org/drawingml/2006/chart">
                        <c:chart xmlns:c="http://schemas.openxmlformats.org/drawingml/2006/chart" xmlns:r="http://schemas.openxmlformats.org/officeDocument/2006/relationships" r:id="rId26"/>
                      </a:graphicData>
                    </a:graphic>
                  </p:graphicFrame>
                </p:grpSp>
                <p:sp>
                  <p:nvSpPr>
                    <p:cNvPr id="482" name="TextBox 5"/>
                    <p:cNvSpPr txBox="1"/>
                    <p:nvPr/>
                  </p:nvSpPr>
                  <p:spPr>
                    <a:xfrm rot="16200000">
                      <a:off x="11013418" y="2876538"/>
                      <a:ext cx="4087796" cy="390070"/>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Garamond" panose="02020404030301010803" pitchFamily="18" charset="0"/>
                          <a:ea typeface="+mn-ea"/>
                          <a:cs typeface="+mn-cs"/>
                        </a:rPr>
                        <a:t>Acres Burned By Fire</a:t>
                      </a:r>
                    </a:p>
                  </p:txBody>
                </p:sp>
              </p:grpSp>
              <p:grpSp>
                <p:nvGrpSpPr>
                  <p:cNvPr id="477" name="Group 476"/>
                  <p:cNvGrpSpPr/>
                  <p:nvPr/>
                </p:nvGrpSpPr>
                <p:grpSpPr>
                  <a:xfrm>
                    <a:off x="10820640" y="1171992"/>
                    <a:ext cx="1183577" cy="3935097"/>
                    <a:chOff x="10820640" y="1171992"/>
                    <a:chExt cx="1183577" cy="3935097"/>
                  </a:xfrm>
                </p:grpSpPr>
                <p:cxnSp>
                  <p:nvCxnSpPr>
                    <p:cNvPr id="478" name="Straight Connector 477"/>
                    <p:cNvCxnSpPr/>
                    <p:nvPr/>
                  </p:nvCxnSpPr>
                  <p:spPr>
                    <a:xfrm>
                      <a:off x="10820640" y="5106654"/>
                      <a:ext cx="1183577" cy="0"/>
                    </a:xfrm>
                    <a:prstGeom prst="line">
                      <a:avLst/>
                    </a:prstGeom>
                    <a:noFill/>
                    <a:ln w="9525" cap="flat" cmpd="sng" algn="ctr">
                      <a:solidFill>
                        <a:sysClr val="window" lastClr="FFFFFF">
                          <a:lumMod val="85000"/>
                        </a:sysClr>
                      </a:solidFill>
                      <a:prstDash val="solid"/>
                      <a:miter lim="800000"/>
                    </a:ln>
                    <a:effectLst/>
                  </p:spPr>
                </p:cxnSp>
                <p:cxnSp>
                  <p:nvCxnSpPr>
                    <p:cNvPr id="479" name="Straight Connector 478"/>
                    <p:cNvCxnSpPr/>
                    <p:nvPr/>
                  </p:nvCxnSpPr>
                  <p:spPr>
                    <a:xfrm>
                      <a:off x="10846550" y="1171992"/>
                      <a:ext cx="1155391" cy="0"/>
                    </a:xfrm>
                    <a:prstGeom prst="line">
                      <a:avLst/>
                    </a:prstGeom>
                    <a:noFill/>
                    <a:ln w="9525" cap="flat" cmpd="sng" algn="ctr">
                      <a:solidFill>
                        <a:sysClr val="window" lastClr="FFFFFF">
                          <a:lumMod val="85000"/>
                        </a:sysClr>
                      </a:solidFill>
                      <a:prstDash val="solid"/>
                      <a:miter lim="800000"/>
                    </a:ln>
                    <a:effectLst/>
                  </p:spPr>
                </p:cxnSp>
                <p:cxnSp>
                  <p:nvCxnSpPr>
                    <p:cNvPr id="480" name="Straight Connector 479"/>
                    <p:cNvCxnSpPr/>
                    <p:nvPr/>
                  </p:nvCxnSpPr>
                  <p:spPr>
                    <a:xfrm>
                      <a:off x="12001941" y="1171992"/>
                      <a:ext cx="0" cy="3935097"/>
                    </a:xfrm>
                    <a:prstGeom prst="line">
                      <a:avLst/>
                    </a:prstGeom>
                    <a:noFill/>
                    <a:ln w="6350" cap="flat" cmpd="sng" algn="ctr">
                      <a:solidFill>
                        <a:sysClr val="windowText" lastClr="000000"/>
                      </a:solidFill>
                      <a:prstDash val="solid"/>
                      <a:miter lim="800000"/>
                    </a:ln>
                    <a:effectLst/>
                  </p:spPr>
                </p:cxnSp>
              </p:grpSp>
            </p:grpSp>
            <p:grpSp>
              <p:nvGrpSpPr>
                <p:cNvPr id="10" name="Group 9"/>
                <p:cNvGrpSpPr/>
                <p:nvPr/>
              </p:nvGrpSpPr>
              <p:grpSpPr>
                <a:xfrm>
                  <a:off x="25068448" y="14036545"/>
                  <a:ext cx="953471" cy="2564794"/>
                  <a:chOff x="25591754" y="14045210"/>
                  <a:chExt cx="953471" cy="2564794"/>
                </a:xfrm>
              </p:grpSpPr>
              <p:sp>
                <p:nvSpPr>
                  <p:cNvPr id="8" name="Rectangle 7"/>
                  <p:cNvSpPr/>
                  <p:nvPr/>
                </p:nvSpPr>
                <p:spPr>
                  <a:xfrm>
                    <a:off x="25591754" y="14081413"/>
                    <a:ext cx="864634" cy="2464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5597530" y="14045210"/>
                    <a:ext cx="947695" cy="338554"/>
                  </a:xfrm>
                  <a:prstGeom prst="rect">
                    <a:avLst/>
                  </a:prstGeom>
                </p:spPr>
                <p:txBody>
                  <a:bodyPr wrap="none" numCol="1" spcCol="640080" rtlCol="0">
                    <a:spAutoFit/>
                  </a:bodyPr>
                  <a:lstStyle/>
                  <a:p>
                    <a:pPr algn="just"/>
                    <a:r>
                      <a:rPr lang="en-US" sz="1600" dirty="0" smtClean="0"/>
                      <a:t>1,600,000</a:t>
                    </a:r>
                  </a:p>
                </p:txBody>
              </p:sp>
              <p:sp>
                <p:nvSpPr>
                  <p:cNvPr id="486" name="TextBox 485"/>
                  <p:cNvSpPr txBox="1"/>
                  <p:nvPr/>
                </p:nvSpPr>
                <p:spPr>
                  <a:xfrm>
                    <a:off x="25597530" y="14323490"/>
                    <a:ext cx="947695" cy="338554"/>
                  </a:xfrm>
                  <a:prstGeom prst="rect">
                    <a:avLst/>
                  </a:prstGeom>
                </p:spPr>
                <p:txBody>
                  <a:bodyPr wrap="none" numCol="1" spcCol="640080" rtlCol="0">
                    <a:spAutoFit/>
                  </a:bodyPr>
                  <a:lstStyle/>
                  <a:p>
                    <a:pPr algn="just"/>
                    <a:r>
                      <a:rPr lang="en-US" sz="1600" dirty="0" smtClean="0"/>
                      <a:t>1,400,000</a:t>
                    </a:r>
                  </a:p>
                </p:txBody>
              </p:sp>
              <p:sp>
                <p:nvSpPr>
                  <p:cNvPr id="487" name="TextBox 486"/>
                  <p:cNvSpPr txBox="1"/>
                  <p:nvPr/>
                </p:nvSpPr>
                <p:spPr>
                  <a:xfrm>
                    <a:off x="25597530" y="14601770"/>
                    <a:ext cx="947695" cy="338554"/>
                  </a:xfrm>
                  <a:prstGeom prst="rect">
                    <a:avLst/>
                  </a:prstGeom>
                </p:spPr>
                <p:txBody>
                  <a:bodyPr wrap="none" numCol="1" spcCol="640080" rtlCol="0">
                    <a:spAutoFit/>
                  </a:bodyPr>
                  <a:lstStyle/>
                  <a:p>
                    <a:pPr algn="just"/>
                    <a:r>
                      <a:rPr lang="en-US" sz="1600" dirty="0" smtClean="0"/>
                      <a:t>1,200,000</a:t>
                    </a:r>
                  </a:p>
                </p:txBody>
              </p:sp>
              <p:sp>
                <p:nvSpPr>
                  <p:cNvPr id="488" name="TextBox 487"/>
                  <p:cNvSpPr txBox="1"/>
                  <p:nvPr/>
                </p:nvSpPr>
                <p:spPr>
                  <a:xfrm>
                    <a:off x="25597530" y="14880050"/>
                    <a:ext cx="947695" cy="338554"/>
                  </a:xfrm>
                  <a:prstGeom prst="rect">
                    <a:avLst/>
                  </a:prstGeom>
                </p:spPr>
                <p:txBody>
                  <a:bodyPr wrap="none" numCol="1" spcCol="640080" rtlCol="0">
                    <a:spAutoFit/>
                  </a:bodyPr>
                  <a:lstStyle/>
                  <a:p>
                    <a:pPr algn="just"/>
                    <a:r>
                      <a:rPr lang="en-US" sz="1600" dirty="0" smtClean="0"/>
                      <a:t>1,000,000</a:t>
                    </a:r>
                  </a:p>
                </p:txBody>
              </p:sp>
              <p:sp>
                <p:nvSpPr>
                  <p:cNvPr id="493" name="TextBox 492"/>
                  <p:cNvSpPr txBox="1"/>
                  <p:nvPr/>
                </p:nvSpPr>
                <p:spPr>
                  <a:xfrm>
                    <a:off x="25605545" y="15158330"/>
                    <a:ext cx="806631" cy="338554"/>
                  </a:xfrm>
                  <a:prstGeom prst="rect">
                    <a:avLst/>
                  </a:prstGeom>
                </p:spPr>
                <p:txBody>
                  <a:bodyPr wrap="none" numCol="1" spcCol="640080" rtlCol="0">
                    <a:spAutoFit/>
                  </a:bodyPr>
                  <a:lstStyle/>
                  <a:p>
                    <a:pPr algn="just"/>
                    <a:r>
                      <a:rPr lang="en-US" sz="1600" dirty="0"/>
                      <a:t>8</a:t>
                    </a:r>
                    <a:r>
                      <a:rPr lang="en-US" sz="1600" dirty="0" smtClean="0"/>
                      <a:t>00,000</a:t>
                    </a:r>
                  </a:p>
                </p:txBody>
              </p:sp>
              <p:sp>
                <p:nvSpPr>
                  <p:cNvPr id="494" name="TextBox 493"/>
                  <p:cNvSpPr txBox="1"/>
                  <p:nvPr/>
                </p:nvSpPr>
                <p:spPr>
                  <a:xfrm>
                    <a:off x="25605545" y="15436610"/>
                    <a:ext cx="806631" cy="338554"/>
                  </a:xfrm>
                  <a:prstGeom prst="rect">
                    <a:avLst/>
                  </a:prstGeom>
                </p:spPr>
                <p:txBody>
                  <a:bodyPr wrap="none" numCol="1" spcCol="640080" rtlCol="0">
                    <a:spAutoFit/>
                  </a:bodyPr>
                  <a:lstStyle/>
                  <a:p>
                    <a:pPr algn="just"/>
                    <a:r>
                      <a:rPr lang="en-US" sz="1600" dirty="0"/>
                      <a:t>6</a:t>
                    </a:r>
                    <a:r>
                      <a:rPr lang="en-US" sz="1600" dirty="0" smtClean="0"/>
                      <a:t>00,000</a:t>
                    </a:r>
                  </a:p>
                </p:txBody>
              </p:sp>
              <p:sp>
                <p:nvSpPr>
                  <p:cNvPr id="495" name="TextBox 494"/>
                  <p:cNvSpPr txBox="1"/>
                  <p:nvPr/>
                </p:nvSpPr>
                <p:spPr>
                  <a:xfrm>
                    <a:off x="25605545" y="15714890"/>
                    <a:ext cx="806631" cy="338554"/>
                  </a:xfrm>
                  <a:prstGeom prst="rect">
                    <a:avLst/>
                  </a:prstGeom>
                </p:spPr>
                <p:txBody>
                  <a:bodyPr wrap="none" numCol="1" spcCol="640080" rtlCol="0">
                    <a:spAutoFit/>
                  </a:bodyPr>
                  <a:lstStyle/>
                  <a:p>
                    <a:pPr algn="just"/>
                    <a:r>
                      <a:rPr lang="en-US" sz="1600" dirty="0"/>
                      <a:t>4</a:t>
                    </a:r>
                    <a:r>
                      <a:rPr lang="en-US" sz="1600" dirty="0" smtClean="0"/>
                      <a:t>00,000</a:t>
                    </a:r>
                  </a:p>
                </p:txBody>
              </p:sp>
              <p:sp>
                <p:nvSpPr>
                  <p:cNvPr id="496" name="TextBox 495"/>
                  <p:cNvSpPr txBox="1"/>
                  <p:nvPr/>
                </p:nvSpPr>
                <p:spPr>
                  <a:xfrm>
                    <a:off x="25605545" y="15993170"/>
                    <a:ext cx="806631" cy="338554"/>
                  </a:xfrm>
                  <a:prstGeom prst="rect">
                    <a:avLst/>
                  </a:prstGeom>
                </p:spPr>
                <p:txBody>
                  <a:bodyPr wrap="none" numCol="1" spcCol="640080" rtlCol="0">
                    <a:spAutoFit/>
                  </a:bodyPr>
                  <a:lstStyle/>
                  <a:p>
                    <a:pPr algn="just"/>
                    <a:r>
                      <a:rPr lang="en-US" sz="1600" dirty="0"/>
                      <a:t>2</a:t>
                    </a:r>
                    <a:r>
                      <a:rPr lang="en-US" sz="1600" dirty="0" smtClean="0"/>
                      <a:t>00,000</a:t>
                    </a:r>
                  </a:p>
                </p:txBody>
              </p:sp>
              <p:sp>
                <p:nvSpPr>
                  <p:cNvPr id="498" name="TextBox 497"/>
                  <p:cNvSpPr txBox="1"/>
                  <p:nvPr/>
                </p:nvSpPr>
                <p:spPr>
                  <a:xfrm>
                    <a:off x="25636002" y="16271450"/>
                    <a:ext cx="280846" cy="338554"/>
                  </a:xfrm>
                  <a:prstGeom prst="rect">
                    <a:avLst/>
                  </a:prstGeom>
                </p:spPr>
                <p:txBody>
                  <a:bodyPr wrap="none" numCol="1" spcCol="640080" rtlCol="0">
                    <a:spAutoFit/>
                  </a:bodyPr>
                  <a:lstStyle/>
                  <a:p>
                    <a:pPr algn="just"/>
                    <a:r>
                      <a:rPr lang="en-US" sz="1600" dirty="0" smtClean="0"/>
                      <a:t>0</a:t>
                    </a:r>
                  </a:p>
                </p:txBody>
              </p:sp>
            </p:grpSp>
            <p:grpSp>
              <p:nvGrpSpPr>
                <p:cNvPr id="11" name="Group 10"/>
                <p:cNvGrpSpPr/>
                <p:nvPr/>
              </p:nvGrpSpPr>
              <p:grpSpPr>
                <a:xfrm>
                  <a:off x="24028815" y="14225590"/>
                  <a:ext cx="411086" cy="2369570"/>
                  <a:chOff x="26699837" y="14225748"/>
                  <a:chExt cx="411086" cy="2369570"/>
                </a:xfrm>
              </p:grpSpPr>
              <p:grpSp>
                <p:nvGrpSpPr>
                  <p:cNvPr id="499" name="Group 498"/>
                  <p:cNvGrpSpPr/>
                  <p:nvPr/>
                </p:nvGrpSpPr>
                <p:grpSpPr>
                  <a:xfrm>
                    <a:off x="26699837" y="14225748"/>
                    <a:ext cx="411086" cy="2340133"/>
                    <a:chOff x="25836529" y="14240592"/>
                    <a:chExt cx="411086" cy="2340133"/>
                  </a:xfrm>
                </p:grpSpPr>
                <p:sp>
                  <p:nvSpPr>
                    <p:cNvPr id="500" name="Rectangle 499"/>
                    <p:cNvSpPr/>
                    <p:nvPr/>
                  </p:nvSpPr>
                  <p:spPr>
                    <a:xfrm>
                      <a:off x="25846575" y="14293726"/>
                      <a:ext cx="401040" cy="228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2" name="TextBox 501"/>
                    <p:cNvSpPr txBox="1"/>
                    <p:nvPr/>
                  </p:nvSpPr>
                  <p:spPr>
                    <a:xfrm>
                      <a:off x="25836529" y="14240592"/>
                      <a:ext cx="384721" cy="338554"/>
                    </a:xfrm>
                    <a:prstGeom prst="rect">
                      <a:avLst/>
                    </a:prstGeom>
                  </p:spPr>
                  <p:txBody>
                    <a:bodyPr wrap="none" lIns="0" rIns="0" numCol="1" spcCol="640080" rtlCol="0">
                      <a:spAutoFit/>
                    </a:bodyPr>
                    <a:lstStyle/>
                    <a:p>
                      <a:pPr algn="just"/>
                      <a:r>
                        <a:rPr lang="en-US" sz="1600" dirty="0" smtClean="0"/>
                        <a:t>1000</a:t>
                      </a:r>
                    </a:p>
                  </p:txBody>
                </p:sp>
                <p:sp>
                  <p:nvSpPr>
                    <p:cNvPr id="503" name="TextBox 502"/>
                    <p:cNvSpPr txBox="1"/>
                    <p:nvPr/>
                  </p:nvSpPr>
                  <p:spPr>
                    <a:xfrm>
                      <a:off x="25836529" y="14646329"/>
                      <a:ext cx="288541" cy="338554"/>
                    </a:xfrm>
                    <a:prstGeom prst="rect">
                      <a:avLst/>
                    </a:prstGeom>
                  </p:spPr>
                  <p:txBody>
                    <a:bodyPr wrap="none" lIns="0" rIns="0" numCol="1" spcCol="640080" rtlCol="0">
                      <a:spAutoFit/>
                    </a:bodyPr>
                    <a:lstStyle/>
                    <a:p>
                      <a:pPr algn="just"/>
                      <a:r>
                        <a:rPr lang="en-US" sz="1600" dirty="0" smtClean="0"/>
                        <a:t>800</a:t>
                      </a:r>
                    </a:p>
                  </p:txBody>
                </p:sp>
                <p:sp>
                  <p:nvSpPr>
                    <p:cNvPr id="505" name="TextBox 504"/>
                    <p:cNvSpPr txBox="1"/>
                    <p:nvPr/>
                  </p:nvSpPr>
                  <p:spPr>
                    <a:xfrm>
                      <a:off x="25836529" y="15059428"/>
                      <a:ext cx="288541" cy="338554"/>
                    </a:xfrm>
                    <a:prstGeom prst="rect">
                      <a:avLst/>
                    </a:prstGeom>
                  </p:spPr>
                  <p:txBody>
                    <a:bodyPr wrap="none" lIns="0" rIns="0" numCol="1" spcCol="640080" rtlCol="0">
                      <a:spAutoFit/>
                    </a:bodyPr>
                    <a:lstStyle/>
                    <a:p>
                      <a:pPr algn="just"/>
                      <a:r>
                        <a:rPr lang="en-US" sz="1600" dirty="0" smtClean="0"/>
                        <a:t>600</a:t>
                      </a:r>
                    </a:p>
                  </p:txBody>
                </p:sp>
                <p:sp>
                  <p:nvSpPr>
                    <p:cNvPr id="507" name="TextBox 506"/>
                    <p:cNvSpPr txBox="1"/>
                    <p:nvPr/>
                  </p:nvSpPr>
                  <p:spPr>
                    <a:xfrm>
                      <a:off x="25836529" y="15470737"/>
                      <a:ext cx="288541" cy="338554"/>
                    </a:xfrm>
                    <a:prstGeom prst="rect">
                      <a:avLst/>
                    </a:prstGeom>
                  </p:spPr>
                  <p:txBody>
                    <a:bodyPr wrap="none" lIns="0" rIns="0" numCol="1" spcCol="640080" rtlCol="0">
                      <a:spAutoFit/>
                    </a:bodyPr>
                    <a:lstStyle/>
                    <a:p>
                      <a:pPr algn="just"/>
                      <a:r>
                        <a:rPr lang="en-US" sz="1600" dirty="0" smtClean="0"/>
                        <a:t>400</a:t>
                      </a:r>
                    </a:p>
                  </p:txBody>
                </p:sp>
                <p:sp>
                  <p:nvSpPr>
                    <p:cNvPr id="509" name="TextBox 508"/>
                    <p:cNvSpPr txBox="1"/>
                    <p:nvPr/>
                  </p:nvSpPr>
                  <p:spPr>
                    <a:xfrm>
                      <a:off x="25836529" y="15869466"/>
                      <a:ext cx="288541" cy="338554"/>
                    </a:xfrm>
                    <a:prstGeom prst="rect">
                      <a:avLst/>
                    </a:prstGeom>
                  </p:spPr>
                  <p:txBody>
                    <a:bodyPr wrap="none" lIns="0" rIns="0" numCol="1" spcCol="640080" rtlCol="0">
                      <a:spAutoFit/>
                    </a:bodyPr>
                    <a:lstStyle/>
                    <a:p>
                      <a:pPr algn="just"/>
                      <a:r>
                        <a:rPr lang="en-US" sz="1600" dirty="0" smtClean="0"/>
                        <a:t>200</a:t>
                      </a:r>
                    </a:p>
                  </p:txBody>
                </p:sp>
              </p:grpSp>
              <p:sp>
                <p:nvSpPr>
                  <p:cNvPr id="510" name="TextBox 509"/>
                  <p:cNvSpPr txBox="1"/>
                  <p:nvPr/>
                </p:nvSpPr>
                <p:spPr>
                  <a:xfrm>
                    <a:off x="26699837" y="16256764"/>
                    <a:ext cx="96180" cy="338554"/>
                  </a:xfrm>
                  <a:prstGeom prst="rect">
                    <a:avLst/>
                  </a:prstGeom>
                </p:spPr>
                <p:txBody>
                  <a:bodyPr wrap="none" lIns="0" rIns="0" numCol="1" spcCol="640080" rtlCol="0">
                    <a:spAutoFit/>
                  </a:bodyPr>
                  <a:lstStyle/>
                  <a:p>
                    <a:pPr algn="just"/>
                    <a:r>
                      <a:rPr lang="en-US" sz="1600" dirty="0" smtClean="0"/>
                      <a:t>0</a:t>
                    </a:r>
                  </a:p>
                </p:txBody>
              </p:sp>
            </p:grpSp>
          </p:grpSp>
          <p:cxnSp>
            <p:nvCxnSpPr>
              <p:cNvPr id="79" name="Straight Connector 78"/>
              <p:cNvCxnSpPr/>
              <p:nvPr/>
            </p:nvCxnSpPr>
            <p:spPr>
              <a:xfrm>
                <a:off x="24625296" y="16729392"/>
                <a:ext cx="2970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24625296" y="17156508"/>
                <a:ext cx="297052" cy="0"/>
              </a:xfrm>
              <a:prstGeom prst="line">
                <a:avLst/>
              </a:prstGeom>
              <a:ln w="28575">
                <a:solidFill>
                  <a:srgbClr val="44E9FA"/>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a:off x="24625296" y="16942770"/>
                <a:ext cx="297052"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5002100" y="16550338"/>
                <a:ext cx="1162178" cy="338554"/>
              </a:xfrm>
              <a:prstGeom prst="rect">
                <a:avLst/>
              </a:prstGeom>
            </p:spPr>
            <p:txBody>
              <a:bodyPr wrap="none" lIns="0" rIns="0" numCol="1" spcCol="640080" rtlCol="0">
                <a:spAutoFit/>
              </a:bodyPr>
              <a:lstStyle/>
              <a:p>
                <a:pPr algn="just"/>
                <a:r>
                  <a:rPr lang="en-US" sz="1600" dirty="0" smtClean="0"/>
                  <a:t>PM</a:t>
                </a:r>
                <a:r>
                  <a:rPr lang="en-US" sz="1600" baseline="-25000" dirty="0" smtClean="0"/>
                  <a:t>2.5</a:t>
                </a:r>
                <a:r>
                  <a:rPr lang="en-US" sz="1600" dirty="0" smtClean="0"/>
                  <a:t> anomaly</a:t>
                </a:r>
              </a:p>
            </p:txBody>
          </p:sp>
          <p:sp>
            <p:nvSpPr>
              <p:cNvPr id="513" name="TextBox 512"/>
              <p:cNvSpPr txBox="1"/>
              <p:nvPr/>
            </p:nvSpPr>
            <p:spPr>
              <a:xfrm>
                <a:off x="25002100" y="16979455"/>
                <a:ext cx="1462849" cy="338554"/>
              </a:xfrm>
              <a:prstGeom prst="rect">
                <a:avLst/>
              </a:prstGeom>
            </p:spPr>
            <p:txBody>
              <a:bodyPr wrap="square" lIns="0" rIns="0" numCol="1" spcCol="640080" rtlCol="0">
                <a:spAutoFit/>
              </a:bodyPr>
              <a:lstStyle/>
              <a:p>
                <a:r>
                  <a:rPr lang="en-US" sz="1600" dirty="0" smtClean="0"/>
                  <a:t>Mean </a:t>
                </a:r>
                <a:r>
                  <a:rPr lang="en-US" sz="1600" dirty="0" err="1" smtClean="0"/>
                  <a:t>cumul</a:t>
                </a:r>
                <a:r>
                  <a:rPr lang="en-US" sz="1600" dirty="0" smtClean="0"/>
                  <a:t>. </a:t>
                </a:r>
              </a:p>
            </p:txBody>
          </p:sp>
          <p:sp>
            <p:nvSpPr>
              <p:cNvPr id="514" name="TextBox 513"/>
              <p:cNvSpPr txBox="1"/>
              <p:nvPr/>
            </p:nvSpPr>
            <p:spPr>
              <a:xfrm>
                <a:off x="25002100" y="16766018"/>
                <a:ext cx="764633" cy="338554"/>
              </a:xfrm>
              <a:prstGeom prst="rect">
                <a:avLst/>
              </a:prstGeom>
            </p:spPr>
            <p:txBody>
              <a:bodyPr wrap="none" lIns="0" rIns="0" numCol="1" spcCol="640080" rtlCol="0">
                <a:spAutoFit/>
              </a:bodyPr>
              <a:lstStyle/>
              <a:p>
                <a:pPr algn="just"/>
                <a:r>
                  <a:rPr lang="en-US" sz="1600" dirty="0" smtClean="0"/>
                  <a:t>Fire acres</a:t>
                </a:r>
              </a:p>
            </p:txBody>
          </p:sp>
        </p:grpSp>
        <p:sp>
          <p:nvSpPr>
            <p:cNvPr id="561" name="TextBox 560"/>
            <p:cNvSpPr txBox="1"/>
            <p:nvPr/>
          </p:nvSpPr>
          <p:spPr>
            <a:xfrm>
              <a:off x="24998472" y="17130372"/>
              <a:ext cx="1462849" cy="338554"/>
            </a:xfrm>
            <a:prstGeom prst="rect">
              <a:avLst/>
            </a:prstGeom>
          </p:spPr>
          <p:txBody>
            <a:bodyPr wrap="square" lIns="0" rIns="0" numCol="1" spcCol="640080" rtlCol="0">
              <a:spAutoFit/>
            </a:bodyPr>
            <a:lstStyle/>
            <a:p>
              <a:r>
                <a:rPr lang="en-US" sz="1600" dirty="0" err="1" smtClean="0"/>
                <a:t>precip</a:t>
              </a:r>
              <a:r>
                <a:rPr lang="en-US" sz="1600" dirty="0" smtClean="0"/>
                <a:t>/1km pixel</a:t>
              </a:r>
            </a:p>
          </p:txBody>
        </p:sp>
      </p:grpSp>
    </p:spTree>
    <p:extLst>
      <p:ext uri="{BB962C8B-B14F-4D97-AF65-F5344CB8AC3E}">
        <p14:creationId xmlns:p14="http://schemas.microsoft.com/office/powerpoint/2010/main" val="220376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8475</TotalTime>
  <Words>858</Words>
  <Application>Microsoft Office PowerPoint</Application>
  <PresentationFormat>Custom</PresentationFormat>
  <Paragraphs>184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350</cp:revision>
  <dcterms:created xsi:type="dcterms:W3CDTF">2017-06-02T16:06:25Z</dcterms:created>
  <dcterms:modified xsi:type="dcterms:W3CDTF">2018-04-04T18:08:56Z</dcterms:modified>
</cp:coreProperties>
</file>