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2964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650"/>
    <a:srgbClr val="52B37B"/>
    <a:srgbClr val="7DB862"/>
    <a:srgbClr val="595555"/>
    <a:srgbClr val="000000"/>
    <a:srgbClr val="E58E1B"/>
    <a:srgbClr val="EA7845"/>
    <a:srgbClr val="94A3D3"/>
    <a:srgbClr val="73A9DB"/>
    <a:srgbClr val="2F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8392" autoAdjust="0"/>
  </p:normalViewPr>
  <p:slideViewPr>
    <p:cSldViewPr snapToGrid="0">
      <p:cViewPr>
        <p:scale>
          <a:sx n="30" d="100"/>
          <a:sy n="30" d="100"/>
        </p:scale>
        <p:origin x="2346" y="-264"/>
      </p:cViewPr>
      <p:guideLst>
        <p:guide pos="5400"/>
        <p:guide orient="horz" pos="1152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49678" y="782522"/>
            <a:ext cx="2851100" cy="2361273"/>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1"/>
          </p:nvPr>
        </p:nvSpPr>
        <p:spPr/>
        <p:txBody>
          <a:bodyPr/>
          <a:lstStyle/>
          <a:p>
            <a:r>
              <a:rPr lang="en-US" dirty="0" smtClean="0">
                <a:solidFill>
                  <a:srgbClr val="198650"/>
                </a:solidFill>
              </a:rPr>
              <a:t>Utilizing NASA Earth Observations and Proximal Remote Sensing for Mapping the Spatio-Temporal Distribution of </a:t>
            </a:r>
            <a:r>
              <a:rPr lang="en-US" i="1" dirty="0" smtClean="0">
                <a:solidFill>
                  <a:srgbClr val="198650"/>
                </a:solidFill>
              </a:rPr>
              <a:t>Hydrilla verticillata</a:t>
            </a:r>
            <a:endParaRPr lang="en-US" dirty="0">
              <a:solidFill>
                <a:srgbClr val="198650"/>
              </a:solidFill>
            </a:endParaRPr>
          </a:p>
        </p:txBody>
      </p:sp>
      <p:sp>
        <p:nvSpPr>
          <p:cNvPr id="18" name="Text Placeholder 17"/>
          <p:cNvSpPr>
            <a:spLocks noGrp="1"/>
          </p:cNvSpPr>
          <p:nvPr>
            <p:ph type="body" sz="quarter" idx="10"/>
          </p:nvPr>
        </p:nvSpPr>
        <p:spPr>
          <a:xfrm rot="16200000">
            <a:off x="11381756" y="17983779"/>
            <a:ext cx="28704156" cy="2314074"/>
          </a:xfrm>
        </p:spPr>
        <p:txBody>
          <a:bodyPr/>
          <a:lstStyle/>
          <a:p>
            <a:r>
              <a:rPr lang="en-US" sz="13000" b="1" dirty="0" smtClean="0">
                <a:solidFill>
                  <a:srgbClr val="198650"/>
                </a:solidFill>
              </a:rPr>
              <a:t>Southeast</a:t>
            </a:r>
            <a:r>
              <a:rPr lang="en-US" sz="13000" dirty="0" smtClean="0">
                <a:solidFill>
                  <a:srgbClr val="198650"/>
                </a:solidFill>
              </a:rPr>
              <a:t> Ecological Forecasting III</a:t>
            </a:r>
            <a:endParaRPr lang="en-US" sz="13000" dirty="0">
              <a:solidFill>
                <a:srgbClr val="198650"/>
              </a:solidFill>
            </a:endParaRPr>
          </a:p>
        </p:txBody>
      </p:sp>
      <p:sp>
        <p:nvSpPr>
          <p:cNvPr id="11" name="Text Placeholder 16"/>
          <p:cNvSpPr txBox="1">
            <a:spLocks/>
          </p:cNvSpPr>
          <p:nvPr/>
        </p:nvSpPr>
        <p:spPr>
          <a:xfrm>
            <a:off x="13061923" y="24811422"/>
            <a:ext cx="10951131" cy="569363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r>
              <a:rPr lang="en-US" dirty="0" smtClean="0">
                <a:solidFill>
                  <a:srgbClr val="595555"/>
                </a:solidFill>
                <a:ea typeface="Questrial"/>
                <a:cs typeface="Arial" panose="020B0604020202020204" pitchFamily="34" charset="0"/>
                <a:sym typeface="Questrial"/>
              </a:rPr>
              <a:t>Advisors:</a:t>
            </a:r>
          </a:p>
          <a:p>
            <a:pPr marL="342900" indent="-342900">
              <a:lnSpc>
                <a:spcPct val="100000"/>
              </a:lnSpc>
              <a:spcBef>
                <a:spcPts val="600"/>
              </a:spcBef>
              <a:buClr>
                <a:srgbClr val="198650"/>
              </a:buClr>
              <a:buFont typeface="Webdings" panose="05030102010509060703" pitchFamily="18" charset="2"/>
              <a:buChar char=""/>
            </a:pPr>
            <a:r>
              <a:rPr lang="en-US" b="1" dirty="0" smtClean="0">
                <a:solidFill>
                  <a:srgbClr val="595555"/>
                </a:solidFill>
              </a:rPr>
              <a:t>Dr. Deepak Mishra</a:t>
            </a:r>
            <a:r>
              <a:rPr lang="en-US" dirty="0" smtClean="0">
                <a:solidFill>
                  <a:srgbClr val="595555"/>
                </a:solidFill>
              </a:rPr>
              <a:t>, </a:t>
            </a:r>
            <a:r>
              <a:rPr lang="en-US" dirty="0">
                <a:solidFill>
                  <a:srgbClr val="595555"/>
                </a:solidFill>
              </a:rPr>
              <a:t>University of </a:t>
            </a:r>
            <a:r>
              <a:rPr lang="en-US" dirty="0" smtClean="0">
                <a:solidFill>
                  <a:srgbClr val="595555"/>
                </a:solidFill>
              </a:rPr>
              <a:t>Georgia, Department of Geography</a:t>
            </a:r>
          </a:p>
          <a:p>
            <a:pPr marL="342900" indent="-342900">
              <a:lnSpc>
                <a:spcPct val="100000"/>
              </a:lnSpc>
              <a:spcBef>
                <a:spcPts val="600"/>
              </a:spcBef>
              <a:buClr>
                <a:srgbClr val="198650"/>
              </a:buClr>
              <a:buFont typeface="Webdings" panose="05030102010509060703" pitchFamily="18" charset="2"/>
              <a:buChar char=""/>
            </a:pPr>
            <a:r>
              <a:rPr lang="en-US" b="1" dirty="0" smtClean="0">
                <a:solidFill>
                  <a:srgbClr val="595555"/>
                </a:solidFill>
              </a:rPr>
              <a:t>Dr. Susan Wilde</a:t>
            </a:r>
            <a:r>
              <a:rPr lang="en-US" dirty="0" smtClean="0">
                <a:solidFill>
                  <a:srgbClr val="595555"/>
                </a:solidFill>
              </a:rPr>
              <a:t>, </a:t>
            </a:r>
            <a:r>
              <a:rPr lang="en-US" dirty="0">
                <a:solidFill>
                  <a:srgbClr val="595555"/>
                </a:solidFill>
              </a:rPr>
              <a:t>University of </a:t>
            </a:r>
            <a:r>
              <a:rPr lang="en-US" dirty="0" smtClean="0">
                <a:solidFill>
                  <a:srgbClr val="595555"/>
                </a:solidFill>
              </a:rPr>
              <a:t>Georgia, </a:t>
            </a:r>
            <a:r>
              <a:rPr lang="en-US" dirty="0" err="1" smtClean="0">
                <a:solidFill>
                  <a:srgbClr val="595555"/>
                </a:solidFill>
              </a:rPr>
              <a:t>Warnell</a:t>
            </a:r>
            <a:r>
              <a:rPr lang="en-US" dirty="0" smtClean="0">
                <a:solidFill>
                  <a:srgbClr val="595555"/>
                </a:solidFill>
              </a:rPr>
              <a:t> School of Forestry and Natural Resources</a:t>
            </a:r>
          </a:p>
          <a:p>
            <a:pPr>
              <a:lnSpc>
                <a:spcPct val="100000"/>
              </a:lnSpc>
              <a:spcBef>
                <a:spcPts val="600"/>
              </a:spcBef>
              <a:buClr>
                <a:srgbClr val="198650"/>
              </a:buClr>
            </a:pPr>
            <a:r>
              <a:rPr lang="en-US" dirty="0" smtClean="0">
                <a:solidFill>
                  <a:srgbClr val="595555"/>
                </a:solidFill>
              </a:rPr>
              <a:t>Partners:</a:t>
            </a:r>
          </a:p>
          <a:p>
            <a:pPr marL="342900" indent="-342900">
              <a:lnSpc>
                <a:spcPct val="100000"/>
              </a:lnSpc>
              <a:spcBef>
                <a:spcPts val="600"/>
              </a:spcBef>
              <a:buClr>
                <a:srgbClr val="198650"/>
              </a:buClr>
              <a:buFont typeface="Webdings" panose="05030102010509060703" pitchFamily="18" charset="2"/>
              <a:buChar char=""/>
            </a:pPr>
            <a:r>
              <a:rPr lang="en-US" b="1" dirty="0" smtClean="0">
                <a:solidFill>
                  <a:srgbClr val="595555"/>
                </a:solidFill>
              </a:rPr>
              <a:t>Kenneth Boyd </a:t>
            </a:r>
            <a:r>
              <a:rPr lang="en-US" dirty="0" smtClean="0">
                <a:solidFill>
                  <a:srgbClr val="595555"/>
                </a:solidFill>
              </a:rPr>
              <a:t>&amp; </a:t>
            </a:r>
            <a:r>
              <a:rPr lang="en-US" b="1" dirty="0" smtClean="0">
                <a:solidFill>
                  <a:srgbClr val="595555"/>
                </a:solidFill>
              </a:rPr>
              <a:t>Allen Dean</a:t>
            </a:r>
            <a:r>
              <a:rPr lang="en-US" dirty="0" smtClean="0">
                <a:solidFill>
                  <a:srgbClr val="595555"/>
                </a:solidFill>
              </a:rPr>
              <a:t>, US Army Corps of Engineers</a:t>
            </a:r>
          </a:p>
          <a:p>
            <a:pPr marL="342900" indent="-342900">
              <a:lnSpc>
                <a:spcPct val="100000"/>
              </a:lnSpc>
              <a:spcBef>
                <a:spcPts val="600"/>
              </a:spcBef>
              <a:buClr>
                <a:srgbClr val="198650"/>
              </a:buClr>
              <a:buFont typeface="Webdings" panose="05030102010509060703" pitchFamily="18" charset="2"/>
              <a:buChar char=""/>
            </a:pPr>
            <a:r>
              <a:rPr lang="en-US" b="1" dirty="0" smtClean="0">
                <a:solidFill>
                  <a:srgbClr val="595555"/>
                </a:solidFill>
              </a:rPr>
              <a:t>Kenneth Presley</a:t>
            </a:r>
            <a:r>
              <a:rPr lang="en-US" dirty="0" smtClean="0">
                <a:solidFill>
                  <a:srgbClr val="595555"/>
                </a:solidFill>
              </a:rPr>
              <a:t>, Henry County Water Authority </a:t>
            </a:r>
          </a:p>
          <a:p>
            <a:pPr>
              <a:lnSpc>
                <a:spcPct val="100000"/>
              </a:lnSpc>
              <a:spcBef>
                <a:spcPts val="600"/>
              </a:spcBef>
              <a:buClr>
                <a:srgbClr val="198650"/>
              </a:buClr>
            </a:pPr>
            <a:r>
              <a:rPr lang="en-US" dirty="0" smtClean="0">
                <a:solidFill>
                  <a:srgbClr val="595555"/>
                </a:solidFill>
              </a:rPr>
              <a:t>Others:</a:t>
            </a:r>
          </a:p>
          <a:p>
            <a:pPr marL="342900" indent="-342900">
              <a:lnSpc>
                <a:spcPct val="100000"/>
              </a:lnSpc>
              <a:spcBef>
                <a:spcPts val="600"/>
              </a:spcBef>
              <a:buClr>
                <a:srgbClr val="198650"/>
              </a:buClr>
              <a:buFont typeface="Webdings" panose="05030102010509060703" pitchFamily="18" charset="2"/>
              <a:buChar char=""/>
            </a:pPr>
            <a:r>
              <a:rPr lang="en-US" dirty="0" smtClean="0">
                <a:solidFill>
                  <a:srgbClr val="595555"/>
                </a:solidFill>
              </a:rPr>
              <a:t>SEUS Ecological Forecasting II Team: </a:t>
            </a:r>
            <a:r>
              <a:rPr lang="en-US" b="1" dirty="0" smtClean="0">
                <a:solidFill>
                  <a:srgbClr val="595555"/>
                </a:solidFill>
              </a:rPr>
              <a:t>Pradeep Kumar Ragu </a:t>
            </a:r>
            <a:r>
              <a:rPr lang="en-US" b="1" dirty="0" err="1" smtClean="0">
                <a:solidFill>
                  <a:srgbClr val="595555"/>
                </a:solidFill>
              </a:rPr>
              <a:t>Chanthar</a:t>
            </a:r>
            <a:r>
              <a:rPr lang="en-US" dirty="0" smtClean="0">
                <a:solidFill>
                  <a:srgbClr val="595555"/>
                </a:solidFill>
              </a:rPr>
              <a:t>, </a:t>
            </a:r>
            <a:r>
              <a:rPr lang="en-US" b="1" dirty="0" smtClean="0">
                <a:solidFill>
                  <a:srgbClr val="595555"/>
                </a:solidFill>
              </a:rPr>
              <a:t>Brandon Hays</a:t>
            </a:r>
            <a:r>
              <a:rPr lang="en-US" dirty="0" smtClean="0">
                <a:solidFill>
                  <a:srgbClr val="595555"/>
                </a:solidFill>
              </a:rPr>
              <a:t>, </a:t>
            </a:r>
            <a:r>
              <a:rPr lang="en-US" b="1" dirty="0" smtClean="0">
                <a:solidFill>
                  <a:srgbClr val="595555"/>
                </a:solidFill>
              </a:rPr>
              <a:t>Benjamin Page</a:t>
            </a:r>
            <a:r>
              <a:rPr lang="en-US" dirty="0" smtClean="0">
                <a:solidFill>
                  <a:srgbClr val="595555"/>
                </a:solidFill>
              </a:rPr>
              <a:t> &amp; </a:t>
            </a:r>
            <a:r>
              <a:rPr lang="en-US" b="1" dirty="0" err="1" smtClean="0">
                <a:solidFill>
                  <a:srgbClr val="595555"/>
                </a:solidFill>
              </a:rPr>
              <a:t>Linli</a:t>
            </a:r>
            <a:r>
              <a:rPr lang="en-US" b="1" dirty="0" smtClean="0">
                <a:solidFill>
                  <a:srgbClr val="595555"/>
                </a:solidFill>
              </a:rPr>
              <a:t> Zhu</a:t>
            </a:r>
          </a:p>
          <a:p>
            <a:pPr marL="342900" indent="-342900">
              <a:lnSpc>
                <a:spcPct val="100000"/>
              </a:lnSpc>
              <a:spcBef>
                <a:spcPts val="600"/>
              </a:spcBef>
              <a:buClr>
                <a:srgbClr val="198650"/>
              </a:buClr>
              <a:buFont typeface="Webdings" panose="05030102010509060703" pitchFamily="18" charset="2"/>
              <a:buChar char=""/>
            </a:pPr>
            <a:r>
              <a:rPr lang="en-US" dirty="0" smtClean="0">
                <a:solidFill>
                  <a:srgbClr val="595555"/>
                </a:solidFill>
              </a:rPr>
              <a:t>SEUS Ecological Forecasting I Team</a:t>
            </a:r>
            <a:r>
              <a:rPr lang="en-US" dirty="0" smtClean="0">
                <a:solidFill>
                  <a:srgbClr val="595555"/>
                </a:solidFill>
                <a:sym typeface="Arial"/>
              </a:rPr>
              <a:t>: </a:t>
            </a:r>
            <a:r>
              <a:rPr lang="en-US" b="1" dirty="0" err="1" smtClean="0">
                <a:solidFill>
                  <a:srgbClr val="595555"/>
                </a:solidFill>
              </a:rPr>
              <a:t>Wuyang</a:t>
            </a:r>
            <a:r>
              <a:rPr lang="en-US" b="1" dirty="0" smtClean="0">
                <a:solidFill>
                  <a:srgbClr val="595555"/>
                </a:solidFill>
              </a:rPr>
              <a:t> </a:t>
            </a:r>
            <a:r>
              <a:rPr lang="en-US" b="1" dirty="0" err="1" smtClean="0">
                <a:solidFill>
                  <a:srgbClr val="595555"/>
                </a:solidFill>
              </a:rPr>
              <a:t>Cai</a:t>
            </a:r>
            <a:r>
              <a:rPr lang="en-US" dirty="0" smtClean="0">
                <a:solidFill>
                  <a:srgbClr val="595555"/>
                </a:solidFill>
              </a:rPr>
              <a:t>, </a:t>
            </a:r>
            <a:r>
              <a:rPr lang="en-US" b="1" dirty="0" smtClean="0">
                <a:solidFill>
                  <a:srgbClr val="595555"/>
                </a:solidFill>
              </a:rPr>
              <a:t>Elizabeth Dyer </a:t>
            </a:r>
            <a:r>
              <a:rPr lang="en-US" dirty="0" smtClean="0">
                <a:solidFill>
                  <a:srgbClr val="595555"/>
                </a:solidFill>
              </a:rPr>
              <a:t>&amp; </a:t>
            </a:r>
            <a:r>
              <a:rPr lang="en-US" b="1" dirty="0" smtClean="0">
                <a:solidFill>
                  <a:srgbClr val="595555"/>
                </a:solidFill>
              </a:rPr>
              <a:t>Peter </a:t>
            </a:r>
            <a:r>
              <a:rPr lang="en-US" b="1" dirty="0" err="1" smtClean="0">
                <a:solidFill>
                  <a:srgbClr val="595555"/>
                </a:solidFill>
              </a:rPr>
              <a:t>Hawman</a:t>
            </a:r>
            <a:endParaRPr lang="en-US" b="1" dirty="0" smtClean="0">
              <a:solidFill>
                <a:srgbClr val="595555"/>
              </a:solidFill>
            </a:endParaRPr>
          </a:p>
          <a:p>
            <a:endParaRPr lang="en-US" dirty="0" smtClean="0">
              <a:solidFill>
                <a:srgbClr val="595555"/>
              </a:solidFill>
            </a:endParaRPr>
          </a:p>
        </p:txBody>
      </p:sp>
      <p:sp>
        <p:nvSpPr>
          <p:cNvPr id="8" name="Text Placeholder 16"/>
          <p:cNvSpPr txBox="1">
            <a:spLocks/>
          </p:cNvSpPr>
          <p:nvPr/>
        </p:nvSpPr>
        <p:spPr>
          <a:xfrm>
            <a:off x="880431" y="22743821"/>
            <a:ext cx="11550316" cy="479881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3053876" y="19072442"/>
            <a:ext cx="11006397" cy="50666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198650"/>
              </a:buClr>
            </a:pPr>
            <a:r>
              <a:rPr lang="en-US" dirty="0" smtClean="0">
                <a:solidFill>
                  <a:srgbClr val="595555"/>
                </a:solidFill>
              </a:rPr>
              <a:t>The methodology developed during this term can be used to accurately predict and map </a:t>
            </a:r>
            <a:r>
              <a:rPr lang="en-US" i="1" dirty="0" smtClean="0">
                <a:solidFill>
                  <a:srgbClr val="595555"/>
                </a:solidFill>
              </a:rPr>
              <a:t>Hydrilla </a:t>
            </a:r>
            <a:r>
              <a:rPr lang="en-US" dirty="0" smtClean="0">
                <a:solidFill>
                  <a:srgbClr val="595555"/>
                </a:solidFill>
              </a:rPr>
              <a:t>distribution using Landsat 8 OLI imagery.</a:t>
            </a:r>
          </a:p>
          <a:p>
            <a:pPr marL="347663" indent="-347663">
              <a:buClr>
                <a:srgbClr val="198650"/>
              </a:buClr>
            </a:pPr>
            <a:r>
              <a:rPr lang="en-US" dirty="0" smtClean="0">
                <a:solidFill>
                  <a:srgbClr val="595555"/>
                </a:solidFill>
              </a:rPr>
              <a:t>Ideal </a:t>
            </a:r>
            <a:r>
              <a:rPr lang="en-US" i="1" dirty="0" smtClean="0">
                <a:solidFill>
                  <a:srgbClr val="595555"/>
                </a:solidFill>
              </a:rPr>
              <a:t>Hydrilla</a:t>
            </a:r>
            <a:r>
              <a:rPr lang="en-US" dirty="0" smtClean="0">
                <a:solidFill>
                  <a:srgbClr val="595555"/>
                </a:solidFill>
              </a:rPr>
              <a:t> habitat was predicted in waters featuring high </a:t>
            </a:r>
            <a:r>
              <a:rPr lang="en-US" dirty="0">
                <a:solidFill>
                  <a:srgbClr val="595555"/>
                </a:solidFill>
              </a:rPr>
              <a:t>S</a:t>
            </a:r>
            <a:r>
              <a:rPr lang="en-US" dirty="0" smtClean="0">
                <a:solidFill>
                  <a:srgbClr val="595555"/>
                </a:solidFill>
              </a:rPr>
              <a:t>ecchi disk depth (SDD), low light attentuation coefficients (K</a:t>
            </a:r>
            <a:r>
              <a:rPr lang="en-US" baseline="-25000" dirty="0" smtClean="0">
                <a:solidFill>
                  <a:srgbClr val="595555"/>
                </a:solidFill>
              </a:rPr>
              <a:t>d</a:t>
            </a:r>
            <a:r>
              <a:rPr lang="en-US" dirty="0" smtClean="0">
                <a:solidFill>
                  <a:srgbClr val="595555"/>
                </a:solidFill>
              </a:rPr>
              <a:t>), and consequently both high Z</a:t>
            </a:r>
            <a:r>
              <a:rPr lang="en-US" baseline="-25000" dirty="0" smtClean="0">
                <a:solidFill>
                  <a:srgbClr val="595555"/>
                </a:solidFill>
              </a:rPr>
              <a:t>c</a:t>
            </a:r>
            <a:r>
              <a:rPr lang="en-US" dirty="0" smtClean="0">
                <a:solidFill>
                  <a:srgbClr val="595555"/>
                </a:solidFill>
              </a:rPr>
              <a:t> and high percent light through water column at Z</a:t>
            </a:r>
            <a:r>
              <a:rPr lang="en-US" baseline="-25000" dirty="0" smtClean="0">
                <a:solidFill>
                  <a:srgbClr val="595555"/>
                </a:solidFill>
              </a:rPr>
              <a:t>c</a:t>
            </a:r>
            <a:r>
              <a:rPr lang="en-US" dirty="0" smtClean="0">
                <a:solidFill>
                  <a:srgbClr val="595555"/>
                </a:solidFill>
              </a:rPr>
              <a:t> (PLW).</a:t>
            </a:r>
          </a:p>
          <a:p>
            <a:pPr marL="347663" indent="-347663">
              <a:buClr>
                <a:srgbClr val="198650"/>
              </a:buClr>
            </a:pPr>
            <a:r>
              <a:rPr lang="en-US" dirty="0" smtClean="0">
                <a:solidFill>
                  <a:srgbClr val="595555"/>
                </a:solidFill>
              </a:rPr>
              <a:t>The accuracy of the predictive model can be further improved by including nutrient and epiphyte data to derive percent light at leaf (PLL) from values of PLW.</a:t>
            </a:r>
          </a:p>
          <a:p>
            <a:pPr marL="347663" indent="-347663">
              <a:buClr>
                <a:srgbClr val="198650"/>
              </a:buClr>
            </a:pPr>
            <a:r>
              <a:rPr lang="en-US" dirty="0" smtClean="0">
                <a:solidFill>
                  <a:srgbClr val="595555"/>
                </a:solidFill>
              </a:rPr>
              <a:t>Ideal conditions for the remote sensing of any submerged vegetation must be cloud-free, haze-free, and without sunglint; in addition, the method of atmospheric correction used must be very accurate.  </a:t>
            </a:r>
          </a:p>
        </p:txBody>
      </p:sp>
      <p:sp>
        <p:nvSpPr>
          <p:cNvPr id="14" name="Text Placeholder 16"/>
          <p:cNvSpPr txBox="1">
            <a:spLocks/>
          </p:cNvSpPr>
          <p:nvPr/>
        </p:nvSpPr>
        <p:spPr>
          <a:xfrm>
            <a:off x="13715927" y="17406461"/>
            <a:ext cx="5749216" cy="129453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595555"/>
                </a:solidFill>
              </a:rPr>
              <a:t>Landsat 8 Operational Land Imager</a:t>
            </a:r>
          </a:p>
        </p:txBody>
      </p:sp>
      <p:sp>
        <p:nvSpPr>
          <p:cNvPr id="6" name="Text Placeholder 16"/>
          <p:cNvSpPr txBox="1">
            <a:spLocks/>
          </p:cNvSpPr>
          <p:nvPr/>
        </p:nvSpPr>
        <p:spPr>
          <a:xfrm>
            <a:off x="858964" y="5264733"/>
            <a:ext cx="11836890" cy="459127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500" i="1" dirty="0">
                <a:solidFill>
                  <a:srgbClr val="595555"/>
                </a:solidFill>
              </a:rPr>
              <a:t>Hydrilla verticillata</a:t>
            </a:r>
            <a:r>
              <a:rPr lang="en-US" sz="2500" dirty="0">
                <a:solidFill>
                  <a:srgbClr val="595555"/>
                </a:solidFill>
              </a:rPr>
              <a:t> is an invasive aquatic plant which has rapidly spread through many inland water-bodies across the Southeastern United States (SEUS) mainly through inadvertent transfer. Once in a water body, this invasive species generally out-competes native aquatic plants and becomes established as the most dominant vegetative species. Consumption of water for drinking, power generation, and recreational use of lakes has been threatened by the spread of </a:t>
            </a:r>
            <a:r>
              <a:rPr lang="en-US" sz="2500" i="1" dirty="0">
                <a:solidFill>
                  <a:srgbClr val="595555"/>
                </a:solidFill>
              </a:rPr>
              <a:t>Hydrilla.</a:t>
            </a:r>
            <a:r>
              <a:rPr lang="en-US" sz="2500" dirty="0">
                <a:solidFill>
                  <a:srgbClr val="595555"/>
                </a:solidFill>
              </a:rPr>
              <a:t> In recent years it was discovered that </a:t>
            </a:r>
            <a:r>
              <a:rPr lang="en-US" sz="2500" i="1" dirty="0">
                <a:solidFill>
                  <a:srgbClr val="595555"/>
                </a:solidFill>
              </a:rPr>
              <a:t>Hydrilla</a:t>
            </a:r>
            <a:r>
              <a:rPr lang="en-US" sz="2500" dirty="0">
                <a:solidFill>
                  <a:srgbClr val="595555"/>
                </a:solidFill>
              </a:rPr>
              <a:t> serves as a host for an epiphytic, toxic cyanobacteria (</a:t>
            </a:r>
            <a:r>
              <a:rPr lang="en-US" sz="2500" i="1" dirty="0">
                <a:solidFill>
                  <a:srgbClr val="595555"/>
                </a:solidFill>
              </a:rPr>
              <a:t>Aetokthonos hydrillicola</a:t>
            </a:r>
            <a:r>
              <a:rPr lang="en-US" sz="2500" dirty="0">
                <a:solidFill>
                  <a:srgbClr val="595555"/>
                </a:solidFill>
              </a:rPr>
              <a:t>) in some water bodies. </a:t>
            </a:r>
            <a:r>
              <a:rPr lang="en-US" sz="2500" i="1" dirty="0">
                <a:solidFill>
                  <a:srgbClr val="595555"/>
                </a:solidFill>
              </a:rPr>
              <a:t>Aetokthonos hydrillicola </a:t>
            </a:r>
            <a:r>
              <a:rPr lang="en-US" sz="2500" dirty="0">
                <a:solidFill>
                  <a:srgbClr val="595555"/>
                </a:solidFill>
              </a:rPr>
              <a:t>is now known to be the causative agent of the neurodegenerative disease avian vacuolar myelinopathy (AVM), which affects waterfowl, raptors, and amphibians. Using Landsat 8 Operational Land Imager (OLI) imagery, a rapid assessment tool was developed to accurately map the extent of </a:t>
            </a:r>
            <a:r>
              <a:rPr lang="en-US" sz="2500" i="1" dirty="0">
                <a:solidFill>
                  <a:srgbClr val="595555"/>
                </a:solidFill>
              </a:rPr>
              <a:t>Hydrilla</a:t>
            </a:r>
            <a:r>
              <a:rPr lang="en-US" sz="2500" dirty="0">
                <a:solidFill>
                  <a:srgbClr val="595555"/>
                </a:solidFill>
              </a:rPr>
              <a:t> on Lake Thurmond (GA/SC) and Long Branch reservoir in Henry County, Georgia. This tool will act as the foundation for later models intending to predict future locations in need of </a:t>
            </a:r>
            <a:r>
              <a:rPr lang="en-US" sz="2500" i="1" dirty="0">
                <a:solidFill>
                  <a:srgbClr val="595555"/>
                </a:solidFill>
              </a:rPr>
              <a:t>Hydrilla</a:t>
            </a:r>
            <a:r>
              <a:rPr lang="en-US" sz="2500" dirty="0">
                <a:solidFill>
                  <a:srgbClr val="595555"/>
                </a:solidFill>
              </a:rPr>
              <a:t> management.</a:t>
            </a:r>
          </a:p>
          <a:p>
            <a:pPr algn="just"/>
            <a:endParaRPr lang="en-US" dirty="0" smtClean="0">
              <a:solidFill>
                <a:srgbClr val="595555"/>
              </a:solidFill>
            </a:endParaRPr>
          </a:p>
          <a:p>
            <a:pPr algn="just"/>
            <a:endParaRPr lang="en-US" dirty="0">
              <a:solidFill>
                <a:srgbClr val="595555"/>
              </a:solidFill>
            </a:endParaRPr>
          </a:p>
        </p:txBody>
      </p:sp>
      <p:sp>
        <p:nvSpPr>
          <p:cNvPr id="15" name="Text Placeholder 16"/>
          <p:cNvSpPr txBox="1">
            <a:spLocks/>
          </p:cNvSpPr>
          <p:nvPr/>
        </p:nvSpPr>
        <p:spPr>
          <a:xfrm>
            <a:off x="13464335" y="5280401"/>
            <a:ext cx="10582656" cy="301187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spcAft>
                <a:spcPts val="1200"/>
              </a:spcAft>
              <a:buClr>
                <a:srgbClr val="198650"/>
              </a:buClr>
            </a:pPr>
            <a:r>
              <a:rPr lang="en-US" b="1" dirty="0">
                <a:solidFill>
                  <a:srgbClr val="198650"/>
                </a:solidFill>
              </a:rPr>
              <a:t>D</a:t>
            </a:r>
            <a:r>
              <a:rPr lang="en-US" b="1" dirty="0" smtClean="0">
                <a:solidFill>
                  <a:srgbClr val="198650"/>
                </a:solidFill>
              </a:rPr>
              <a:t>evelop</a:t>
            </a:r>
            <a:r>
              <a:rPr lang="en-US" dirty="0" smtClean="0">
                <a:solidFill>
                  <a:srgbClr val="198650"/>
                </a:solidFill>
              </a:rPr>
              <a:t> </a:t>
            </a:r>
            <a:r>
              <a:rPr lang="en-US" dirty="0" smtClean="0">
                <a:solidFill>
                  <a:srgbClr val="595555"/>
                </a:solidFill>
              </a:rPr>
              <a:t>a model using NASA satellite imagery and </a:t>
            </a:r>
            <a:r>
              <a:rPr lang="en-US" i="1" dirty="0" smtClean="0">
                <a:solidFill>
                  <a:srgbClr val="595555"/>
                </a:solidFill>
              </a:rPr>
              <a:t>in situ </a:t>
            </a:r>
            <a:r>
              <a:rPr lang="en-US" dirty="0" smtClean="0">
                <a:solidFill>
                  <a:srgbClr val="595555"/>
                </a:solidFill>
              </a:rPr>
              <a:t>data to accurately map the current distribution of </a:t>
            </a:r>
            <a:r>
              <a:rPr lang="en-US" i="1" dirty="0" smtClean="0">
                <a:solidFill>
                  <a:srgbClr val="595555"/>
                </a:solidFill>
              </a:rPr>
              <a:t>Hydrilla</a:t>
            </a:r>
            <a:endParaRPr lang="en-US" dirty="0" smtClean="0">
              <a:solidFill>
                <a:srgbClr val="595555"/>
              </a:solidFill>
            </a:endParaRPr>
          </a:p>
          <a:p>
            <a:pPr marL="347663" indent="-347663">
              <a:spcBef>
                <a:spcPts val="0"/>
              </a:spcBef>
              <a:spcAft>
                <a:spcPts val="1200"/>
              </a:spcAft>
              <a:buClr>
                <a:srgbClr val="198650"/>
              </a:buClr>
            </a:pPr>
            <a:r>
              <a:rPr lang="en-US" b="1" dirty="0">
                <a:solidFill>
                  <a:srgbClr val="198650"/>
                </a:solidFill>
              </a:rPr>
              <a:t>D</a:t>
            </a:r>
            <a:r>
              <a:rPr lang="en-US" b="1" dirty="0" smtClean="0">
                <a:solidFill>
                  <a:srgbClr val="198650"/>
                </a:solidFill>
              </a:rPr>
              <a:t>esign</a:t>
            </a:r>
            <a:r>
              <a:rPr lang="en-US" dirty="0" smtClean="0">
                <a:solidFill>
                  <a:srgbClr val="198650"/>
                </a:solidFill>
              </a:rPr>
              <a:t> </a:t>
            </a:r>
            <a:r>
              <a:rPr lang="en-US" dirty="0" smtClean="0">
                <a:solidFill>
                  <a:srgbClr val="595555"/>
                </a:solidFill>
              </a:rPr>
              <a:t>the model to forecast potential </a:t>
            </a:r>
            <a:r>
              <a:rPr lang="en-US" i="1" dirty="0" smtClean="0">
                <a:solidFill>
                  <a:srgbClr val="595555"/>
                </a:solidFill>
              </a:rPr>
              <a:t>Hydrilla </a:t>
            </a:r>
            <a:r>
              <a:rPr lang="en-US" dirty="0" smtClean="0">
                <a:solidFill>
                  <a:srgbClr val="595555"/>
                </a:solidFill>
              </a:rPr>
              <a:t>growth </a:t>
            </a:r>
          </a:p>
          <a:p>
            <a:pPr marL="347663" indent="-347663">
              <a:spcBef>
                <a:spcPts val="0"/>
              </a:spcBef>
              <a:spcAft>
                <a:spcPts val="1200"/>
              </a:spcAft>
              <a:buClr>
                <a:srgbClr val="198650"/>
              </a:buClr>
            </a:pPr>
            <a:r>
              <a:rPr lang="en-US" b="1" dirty="0" smtClean="0">
                <a:solidFill>
                  <a:srgbClr val="198650"/>
                </a:solidFill>
              </a:rPr>
              <a:t>Estimate</a:t>
            </a:r>
            <a:r>
              <a:rPr lang="en-US" dirty="0" smtClean="0">
                <a:solidFill>
                  <a:srgbClr val="198650"/>
                </a:solidFill>
              </a:rPr>
              <a:t> </a:t>
            </a:r>
            <a:r>
              <a:rPr lang="en-US" dirty="0" smtClean="0">
                <a:solidFill>
                  <a:srgbClr val="595555"/>
                </a:solidFill>
              </a:rPr>
              <a:t>the maximum depth at which </a:t>
            </a:r>
            <a:r>
              <a:rPr lang="en-US" i="1" dirty="0" smtClean="0">
                <a:solidFill>
                  <a:srgbClr val="595555"/>
                </a:solidFill>
              </a:rPr>
              <a:t>Hydrilla </a:t>
            </a:r>
            <a:r>
              <a:rPr lang="en-US" dirty="0" smtClean="0">
                <a:solidFill>
                  <a:srgbClr val="595555"/>
                </a:solidFill>
              </a:rPr>
              <a:t>can colonize</a:t>
            </a:r>
          </a:p>
          <a:p>
            <a:pPr marL="347663" indent="-347663">
              <a:spcBef>
                <a:spcPts val="0"/>
              </a:spcBef>
              <a:spcAft>
                <a:spcPts val="1200"/>
              </a:spcAft>
              <a:buClr>
                <a:srgbClr val="198650"/>
              </a:buClr>
            </a:pPr>
            <a:r>
              <a:rPr lang="en-US" b="1" dirty="0" smtClean="0">
                <a:solidFill>
                  <a:srgbClr val="198650"/>
                </a:solidFill>
              </a:rPr>
              <a:t>Estimate</a:t>
            </a:r>
            <a:r>
              <a:rPr lang="en-US" dirty="0" smtClean="0">
                <a:solidFill>
                  <a:srgbClr val="198650"/>
                </a:solidFill>
              </a:rPr>
              <a:t> </a:t>
            </a:r>
            <a:r>
              <a:rPr lang="en-US" dirty="0" smtClean="0">
                <a:solidFill>
                  <a:srgbClr val="595555"/>
                </a:solidFill>
              </a:rPr>
              <a:t>the suitable light conditions required for colonization of </a:t>
            </a:r>
            <a:r>
              <a:rPr lang="en-US" i="1" dirty="0" err="1" smtClean="0">
                <a:solidFill>
                  <a:srgbClr val="595555"/>
                </a:solidFill>
              </a:rPr>
              <a:t>Hydrilla</a:t>
            </a:r>
            <a:endParaRPr lang="en-US" dirty="0" smtClean="0">
              <a:solidFill>
                <a:srgbClr val="595555"/>
              </a:solidFill>
            </a:endParaRPr>
          </a:p>
        </p:txBody>
      </p:sp>
      <p:sp>
        <p:nvSpPr>
          <p:cNvPr id="16" name="TextBox 15"/>
          <p:cNvSpPr txBox="1"/>
          <p:nvPr/>
        </p:nvSpPr>
        <p:spPr>
          <a:xfrm>
            <a:off x="843099" y="4465505"/>
            <a:ext cx="11516347"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Abstract</a:t>
            </a:r>
          </a:p>
        </p:txBody>
      </p:sp>
      <p:sp>
        <p:nvSpPr>
          <p:cNvPr id="23" name="TextBox 22"/>
          <p:cNvSpPr txBox="1"/>
          <p:nvPr/>
        </p:nvSpPr>
        <p:spPr>
          <a:xfrm>
            <a:off x="13061923" y="4446069"/>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Objectives</a:t>
            </a:r>
          </a:p>
        </p:txBody>
      </p:sp>
      <p:sp>
        <p:nvSpPr>
          <p:cNvPr id="24" name="TextBox 23"/>
          <p:cNvSpPr txBox="1"/>
          <p:nvPr/>
        </p:nvSpPr>
        <p:spPr>
          <a:xfrm>
            <a:off x="843099" y="10099558"/>
            <a:ext cx="11407715"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Methodology</a:t>
            </a:r>
          </a:p>
        </p:txBody>
      </p:sp>
      <p:sp>
        <p:nvSpPr>
          <p:cNvPr id="25" name="TextBox 24"/>
          <p:cNvSpPr txBox="1"/>
          <p:nvPr/>
        </p:nvSpPr>
        <p:spPr>
          <a:xfrm>
            <a:off x="13066083" y="8019427"/>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Study Area</a:t>
            </a:r>
          </a:p>
        </p:txBody>
      </p:sp>
      <p:sp>
        <p:nvSpPr>
          <p:cNvPr id="26" name="TextBox 25"/>
          <p:cNvSpPr txBox="1"/>
          <p:nvPr/>
        </p:nvSpPr>
        <p:spPr>
          <a:xfrm>
            <a:off x="13002026" y="16411054"/>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Earth Observations</a:t>
            </a:r>
          </a:p>
        </p:txBody>
      </p:sp>
      <p:sp>
        <p:nvSpPr>
          <p:cNvPr id="27" name="TextBox 26"/>
          <p:cNvSpPr txBox="1"/>
          <p:nvPr/>
        </p:nvSpPr>
        <p:spPr>
          <a:xfrm>
            <a:off x="848781" y="20196563"/>
            <a:ext cx="11550315"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Results</a:t>
            </a:r>
          </a:p>
        </p:txBody>
      </p:sp>
      <p:sp>
        <p:nvSpPr>
          <p:cNvPr id="28" name="TextBox 27"/>
          <p:cNvSpPr txBox="1"/>
          <p:nvPr/>
        </p:nvSpPr>
        <p:spPr>
          <a:xfrm>
            <a:off x="13061923" y="18289936"/>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Conclusions</a:t>
            </a:r>
          </a:p>
        </p:txBody>
      </p:sp>
      <p:sp>
        <p:nvSpPr>
          <p:cNvPr id="29" name="TextBox 28"/>
          <p:cNvSpPr txBox="1"/>
          <p:nvPr/>
        </p:nvSpPr>
        <p:spPr>
          <a:xfrm>
            <a:off x="13061923" y="24120844"/>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Acknowledgements</a:t>
            </a:r>
          </a:p>
        </p:txBody>
      </p:sp>
      <p:sp>
        <p:nvSpPr>
          <p:cNvPr id="30" name="TextBox 29"/>
          <p:cNvSpPr txBox="1"/>
          <p:nvPr/>
        </p:nvSpPr>
        <p:spPr>
          <a:xfrm>
            <a:off x="16373208" y="30567059"/>
            <a:ext cx="8229600"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Project Partners</a:t>
            </a:r>
          </a:p>
        </p:txBody>
      </p:sp>
      <p:sp>
        <p:nvSpPr>
          <p:cNvPr id="31" name="TextBox 30"/>
          <p:cNvSpPr txBox="1"/>
          <p:nvPr/>
        </p:nvSpPr>
        <p:spPr>
          <a:xfrm>
            <a:off x="789354" y="30447788"/>
            <a:ext cx="4542503" cy="769441"/>
          </a:xfrm>
          <a:prstGeom prst="rect">
            <a:avLst/>
          </a:prstGeom>
          <a:noFill/>
        </p:spPr>
        <p:txBody>
          <a:bodyPr wrap="square" rtlCol="0">
            <a:spAutoFit/>
          </a:bodyPr>
          <a:lstStyle/>
          <a:p>
            <a:r>
              <a:rPr lang="en-US" sz="4400" b="1" dirty="0" smtClean="0">
                <a:solidFill>
                  <a:srgbClr val="198650"/>
                </a:solidFill>
                <a:latin typeface="Century Gothic" panose="020B0502020202020204" pitchFamily="34" charset="0"/>
              </a:rPr>
              <a:t>Team Members</a:t>
            </a:r>
          </a:p>
        </p:txBody>
      </p:sp>
      <p:sp>
        <p:nvSpPr>
          <p:cNvPr id="34" name="Text Placeholder 16"/>
          <p:cNvSpPr txBox="1">
            <a:spLocks/>
          </p:cNvSpPr>
          <p:nvPr/>
        </p:nvSpPr>
        <p:spPr>
          <a:xfrm>
            <a:off x="3767718" y="33534768"/>
            <a:ext cx="2872251"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endParaRPr lang="en-US" dirty="0" smtClean="0">
              <a:solidFill>
                <a:schemeClr val="tx1">
                  <a:lumMod val="75000"/>
                </a:schemeClr>
              </a:solidFill>
            </a:endParaRPr>
          </a:p>
        </p:txBody>
      </p:sp>
      <p:sp>
        <p:nvSpPr>
          <p:cNvPr id="38" name="TextBox 37"/>
          <p:cNvSpPr txBox="1"/>
          <p:nvPr/>
        </p:nvSpPr>
        <p:spPr>
          <a:xfrm>
            <a:off x="843099" y="34712185"/>
            <a:ext cx="18035451" cy="873216"/>
          </a:xfrm>
          <a:prstGeom prst="rect">
            <a:avLst/>
          </a:prstGeom>
          <a:noFill/>
        </p:spPr>
        <p:txBody>
          <a:bodyPr wrap="square" rtlCol="0">
            <a:noAutofit/>
          </a:bodyPr>
          <a:lstStyle/>
          <a:p>
            <a:r>
              <a:rPr lang="en-US" sz="4800" dirty="0" smtClean="0">
                <a:solidFill>
                  <a:schemeClr val="bg1"/>
                </a:solidFill>
                <a:latin typeface="+mj-lt"/>
              </a:rPr>
              <a:t>University of Georgia </a:t>
            </a:r>
            <a:r>
              <a:rPr lang="en-US" sz="4800" smtClean="0">
                <a:solidFill>
                  <a:schemeClr val="bg1"/>
                </a:solidFill>
                <a:latin typeface="+mj-lt"/>
              </a:rPr>
              <a:t>– Summer 2016</a:t>
            </a:r>
            <a:endParaRPr lang="en-US" sz="4800" dirty="0">
              <a:solidFill>
                <a:schemeClr val="bg1"/>
              </a:solidFill>
              <a:latin typeface="+mj-lt"/>
            </a:endParaRPr>
          </a:p>
        </p:txBody>
      </p:sp>
      <p:pic>
        <p:nvPicPr>
          <p:cNvPr id="1034" name="Picture 10" descr="https://lh4.googleusercontent.com/BMZYiEvhsb5YocvN3pZnhWe4TOUU8FScBSDL6apBLIkt5-4y-H98eR5u4JTnurf_Ll7Dg3gP0Ca9cHfXYUUaR_UlJKQjHsAg9AuFSxIW8wiJhpByTow0rLhDDPzaoQ7iLDNv3IpXHb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815" y="16659746"/>
            <a:ext cx="2150343" cy="1757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ted_States_Army_Corps_of_Engineer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93401" y="31705444"/>
            <a:ext cx="1655190" cy="1216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369090" y="31639229"/>
            <a:ext cx="4833490" cy="1384995"/>
          </a:xfrm>
          <a:prstGeom prst="rect">
            <a:avLst/>
          </a:prstGeom>
          <a:noFill/>
        </p:spPr>
        <p:txBody>
          <a:bodyPr wrap="square" rtlCol="0">
            <a:spAutoFit/>
          </a:bodyPr>
          <a:lstStyle/>
          <a:p>
            <a:r>
              <a:rPr lang="en-US" sz="2800" b="1" dirty="0" smtClean="0">
                <a:solidFill>
                  <a:srgbClr val="595555"/>
                </a:solidFill>
              </a:rPr>
              <a:t>US Army Corps of Engineers</a:t>
            </a:r>
          </a:p>
          <a:p>
            <a:endParaRPr lang="en-US" sz="2800" dirty="0">
              <a:solidFill>
                <a:srgbClr val="595555"/>
              </a:solidFill>
            </a:endParaRPr>
          </a:p>
          <a:p>
            <a:r>
              <a:rPr lang="en-US" sz="2800" b="1" dirty="0" smtClean="0">
                <a:solidFill>
                  <a:srgbClr val="595555"/>
                </a:solidFill>
              </a:rPr>
              <a:t>Henry County Water Authority</a:t>
            </a:r>
            <a:endParaRPr lang="en-US" sz="2800" b="1" dirty="0">
              <a:solidFill>
                <a:srgbClr val="595555"/>
              </a:solidFill>
            </a:endParaRPr>
          </a:p>
        </p:txBody>
      </p:sp>
      <p:sp>
        <p:nvSpPr>
          <p:cNvPr id="9" name="Text Placeholder 16"/>
          <p:cNvSpPr txBox="1">
            <a:spLocks/>
          </p:cNvSpPr>
          <p:nvPr/>
        </p:nvSpPr>
        <p:spPr>
          <a:xfrm>
            <a:off x="628613" y="33534768"/>
            <a:ext cx="2872251"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err="1" smtClean="0">
                <a:solidFill>
                  <a:srgbClr val="595555"/>
                </a:solidFill>
              </a:rPr>
              <a:t>Shuvankar</a:t>
            </a:r>
            <a:r>
              <a:rPr lang="en-US" sz="2400" dirty="0" smtClean="0">
                <a:solidFill>
                  <a:srgbClr val="595555"/>
                </a:solidFill>
              </a:rPr>
              <a:t> Ghosh</a:t>
            </a:r>
          </a:p>
          <a:p>
            <a:pPr algn="ctr">
              <a:lnSpc>
                <a:spcPct val="100000"/>
              </a:lnSpc>
              <a:spcBef>
                <a:spcPts val="0"/>
              </a:spcBef>
            </a:pPr>
            <a:r>
              <a:rPr lang="en-US" sz="2400" i="1" dirty="0" smtClean="0">
                <a:solidFill>
                  <a:srgbClr val="595555"/>
                </a:solidFill>
              </a:rPr>
              <a:t>Project Co-Lead</a:t>
            </a:r>
          </a:p>
        </p:txBody>
      </p:sp>
      <p:grpSp>
        <p:nvGrpSpPr>
          <p:cNvPr id="2" name="Group 1"/>
          <p:cNvGrpSpPr/>
          <p:nvPr/>
        </p:nvGrpSpPr>
        <p:grpSpPr>
          <a:xfrm>
            <a:off x="1022581" y="31400385"/>
            <a:ext cx="2057404" cy="2081788"/>
            <a:chOff x="1022581" y="31400385"/>
            <a:chExt cx="2057404" cy="2081788"/>
          </a:xfrm>
        </p:grpSpPr>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581" y="31400385"/>
              <a:ext cx="2057404" cy="2081788"/>
            </a:xfrm>
            <a:prstGeom prst="rect">
              <a:avLst/>
            </a:prstGeom>
          </p:spPr>
        </p:pic>
        <p:pic>
          <p:nvPicPr>
            <p:cNvPr id="57" name="Shape 36"/>
            <p:cNvPicPr preferRelativeResize="0"/>
            <p:nvPr/>
          </p:nvPicPr>
          <p:blipFill rotWithShape="1">
            <a:blip r:embed="rId5" cstate="print">
              <a:alphaModFix/>
            </a:blip>
            <a:srcRect l="25719" t="16866" r="55088" b="59929"/>
            <a:stretch/>
          </p:blipFill>
          <p:spPr>
            <a:xfrm>
              <a:off x="1228323" y="31618319"/>
              <a:ext cx="1645920" cy="1645920"/>
            </a:xfrm>
            <a:prstGeom prst="ellipse">
              <a:avLst/>
            </a:prstGeom>
            <a:noFill/>
            <a:ln>
              <a:noFill/>
            </a:ln>
          </p:spPr>
        </p:pic>
      </p:grpSp>
      <p:sp>
        <p:nvSpPr>
          <p:cNvPr id="36" name="Text Placeholder 16"/>
          <p:cNvSpPr txBox="1">
            <a:spLocks/>
          </p:cNvSpPr>
          <p:nvPr/>
        </p:nvSpPr>
        <p:spPr>
          <a:xfrm>
            <a:off x="8229751" y="33534768"/>
            <a:ext cx="3002160"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Zachary Conner</a:t>
            </a:r>
          </a:p>
        </p:txBody>
      </p:sp>
      <p:grpSp>
        <p:nvGrpSpPr>
          <p:cNvPr id="7" name="Group 6"/>
          <p:cNvGrpSpPr/>
          <p:nvPr/>
        </p:nvGrpSpPr>
        <p:grpSpPr>
          <a:xfrm>
            <a:off x="8700418" y="31393669"/>
            <a:ext cx="2057404" cy="2081788"/>
            <a:chOff x="8700418" y="31393669"/>
            <a:chExt cx="2057404" cy="2081788"/>
          </a:xfrm>
        </p:grpSpPr>
        <p:pic>
          <p:nvPicPr>
            <p:cNvPr id="146" name="Picture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418" y="31393669"/>
              <a:ext cx="2057404" cy="2081788"/>
            </a:xfrm>
            <a:prstGeom prst="rect">
              <a:avLst/>
            </a:prstGeom>
          </p:spPr>
        </p:pic>
        <p:pic>
          <p:nvPicPr>
            <p:cNvPr id="70" name="Picture 69"/>
            <p:cNvPicPr preferRelativeResize="0">
              <a:picLocks/>
            </p:cNvPicPr>
            <p:nvPr/>
          </p:nvPicPr>
          <p:blipFill rotWithShape="1">
            <a:blip r:embed="rId6" cstate="print">
              <a:extLst>
                <a:ext uri="{28A0092B-C50C-407E-A947-70E740481C1C}">
                  <a14:useLocalDpi xmlns:a14="http://schemas.microsoft.com/office/drawing/2010/main" val="0"/>
                </a:ext>
              </a:extLst>
            </a:blip>
            <a:srcRect l="36129" t="20635" r="26974" b="24323"/>
            <a:stretch/>
          </p:blipFill>
          <p:spPr>
            <a:xfrm rot="5400000">
              <a:off x="8906160" y="31611603"/>
              <a:ext cx="1645920" cy="1645920"/>
            </a:xfrm>
            <a:prstGeom prst="ellipse">
              <a:avLst/>
            </a:prstGeom>
          </p:spPr>
        </p:pic>
      </p:grpSp>
      <p:sp>
        <p:nvSpPr>
          <p:cNvPr id="53" name="Text Placeholder 16"/>
          <p:cNvSpPr txBox="1">
            <a:spLocks/>
          </p:cNvSpPr>
          <p:nvPr/>
        </p:nvSpPr>
        <p:spPr>
          <a:xfrm>
            <a:off x="3329215" y="33534768"/>
            <a:ext cx="2872251"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smtClean="0">
                <a:solidFill>
                  <a:srgbClr val="595555"/>
                </a:solidFill>
              </a:rPr>
              <a:t>Austin Haney</a:t>
            </a:r>
          </a:p>
          <a:p>
            <a:pPr algn="ctr">
              <a:lnSpc>
                <a:spcPct val="100000"/>
              </a:lnSpc>
              <a:spcBef>
                <a:spcPts val="0"/>
              </a:spcBef>
            </a:pPr>
            <a:r>
              <a:rPr lang="en-US" sz="2400" i="1" dirty="0" smtClean="0">
                <a:solidFill>
                  <a:srgbClr val="595555"/>
                </a:solidFill>
              </a:rPr>
              <a:t>Project Co-Lead</a:t>
            </a:r>
          </a:p>
        </p:txBody>
      </p:sp>
      <p:grpSp>
        <p:nvGrpSpPr>
          <p:cNvPr id="13" name="Group 12"/>
          <p:cNvGrpSpPr/>
          <p:nvPr/>
        </p:nvGrpSpPr>
        <p:grpSpPr>
          <a:xfrm>
            <a:off x="3589453" y="31393669"/>
            <a:ext cx="2057404" cy="2081788"/>
            <a:chOff x="3589453" y="31393669"/>
            <a:chExt cx="2057404" cy="2081788"/>
          </a:xfrm>
        </p:grpSpPr>
        <p:pic>
          <p:nvPicPr>
            <p:cNvPr id="144" name="Picture 1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453" y="31393669"/>
              <a:ext cx="2057404" cy="2081788"/>
            </a:xfrm>
            <a:prstGeom prst="rect">
              <a:avLst/>
            </a:prstGeom>
          </p:spPr>
        </p:pic>
        <p:pic>
          <p:nvPicPr>
            <p:cNvPr id="62" name="Picture 61"/>
            <p:cNvPicPr preferRelativeResize="0">
              <a:picLocks/>
            </p:cNvPicPr>
            <p:nvPr/>
          </p:nvPicPr>
          <p:blipFill rotWithShape="1">
            <a:blip r:embed="rId7" cstate="print">
              <a:extLst>
                <a:ext uri="{28A0092B-C50C-407E-A947-70E740481C1C}">
                  <a14:useLocalDpi xmlns:a14="http://schemas.microsoft.com/office/drawing/2010/main" val="0"/>
                </a:ext>
              </a:extLst>
            </a:blip>
            <a:srcRect l="28093" t="21144" r="28330" b="20762"/>
            <a:stretch/>
          </p:blipFill>
          <p:spPr>
            <a:xfrm rot="5400000">
              <a:off x="3795195" y="31611603"/>
              <a:ext cx="1645920" cy="1645920"/>
            </a:xfrm>
            <a:prstGeom prst="ellipse">
              <a:avLst/>
            </a:prstGeom>
          </p:spPr>
        </p:pic>
      </p:grpSp>
      <p:sp>
        <p:nvSpPr>
          <p:cNvPr id="52" name="Text Placeholder 16"/>
          <p:cNvSpPr txBox="1">
            <a:spLocks/>
          </p:cNvSpPr>
          <p:nvPr/>
        </p:nvSpPr>
        <p:spPr>
          <a:xfrm>
            <a:off x="10930353" y="33534768"/>
            <a:ext cx="3002160"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Christopher Cooper</a:t>
            </a:r>
          </a:p>
        </p:txBody>
      </p:sp>
      <p:grpSp>
        <p:nvGrpSpPr>
          <p:cNvPr id="5" name="Group 4"/>
          <p:cNvGrpSpPr/>
          <p:nvPr/>
        </p:nvGrpSpPr>
        <p:grpSpPr>
          <a:xfrm>
            <a:off x="11261783" y="31393669"/>
            <a:ext cx="2057404" cy="2081788"/>
            <a:chOff x="11261783" y="31393669"/>
            <a:chExt cx="2057404" cy="2081788"/>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61783" y="31393669"/>
              <a:ext cx="2057404" cy="2081788"/>
            </a:xfrm>
            <a:prstGeom prst="rect">
              <a:avLst/>
            </a:prstGeom>
          </p:spPr>
        </p:pic>
        <p:pic>
          <p:nvPicPr>
            <p:cNvPr id="64" name="Picture 63"/>
            <p:cNvPicPr preferRelativeResize="0">
              <a:picLocks/>
            </p:cNvPicPr>
            <p:nvPr/>
          </p:nvPicPr>
          <p:blipFill rotWithShape="1">
            <a:blip r:embed="rId8" cstate="print">
              <a:extLst>
                <a:ext uri="{28A0092B-C50C-407E-A947-70E740481C1C}">
                  <a14:useLocalDpi xmlns:a14="http://schemas.microsoft.com/office/drawing/2010/main" val="0"/>
                </a:ext>
              </a:extLst>
            </a:blip>
            <a:srcRect l="31940" t="21988" r="20867" b="18266"/>
            <a:stretch/>
          </p:blipFill>
          <p:spPr>
            <a:xfrm rot="5400000">
              <a:off x="11467525" y="31611603"/>
              <a:ext cx="1645920" cy="1645920"/>
            </a:xfrm>
            <a:prstGeom prst="ellipse">
              <a:avLst/>
            </a:prstGeom>
          </p:spPr>
        </p:pic>
      </p:grpSp>
      <p:sp>
        <p:nvSpPr>
          <p:cNvPr id="50" name="Text Placeholder 16"/>
          <p:cNvSpPr txBox="1">
            <a:spLocks/>
          </p:cNvSpPr>
          <p:nvPr/>
        </p:nvSpPr>
        <p:spPr>
          <a:xfrm>
            <a:off x="13402583" y="33534768"/>
            <a:ext cx="3002160"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Abhishek Kumar</a:t>
            </a:r>
          </a:p>
        </p:txBody>
      </p:sp>
      <p:grpSp>
        <p:nvGrpSpPr>
          <p:cNvPr id="17" name="Group 16"/>
          <p:cNvGrpSpPr/>
          <p:nvPr/>
        </p:nvGrpSpPr>
        <p:grpSpPr>
          <a:xfrm>
            <a:off x="13820865" y="31393669"/>
            <a:ext cx="2057404" cy="2081788"/>
            <a:chOff x="13820865" y="31393669"/>
            <a:chExt cx="2057404" cy="2081788"/>
          </a:xfrm>
        </p:grpSpPr>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20865" y="31393669"/>
              <a:ext cx="2057404" cy="2081788"/>
            </a:xfrm>
            <a:prstGeom prst="rect">
              <a:avLst/>
            </a:prstGeom>
          </p:spPr>
        </p:pic>
        <p:pic>
          <p:nvPicPr>
            <p:cNvPr id="68" name="Picture 67"/>
            <p:cNvPicPr preferRelativeResize="0">
              <a:picLocks/>
            </p:cNvPicPr>
            <p:nvPr/>
          </p:nvPicPr>
          <p:blipFill rotWithShape="1">
            <a:blip r:embed="rId9" cstate="print">
              <a:extLst>
                <a:ext uri="{28A0092B-C50C-407E-A947-70E740481C1C}">
                  <a14:useLocalDpi xmlns:a14="http://schemas.microsoft.com/office/drawing/2010/main" val="0"/>
                </a:ext>
              </a:extLst>
            </a:blip>
            <a:srcRect l="35302" t="15250" r="14074" b="13349"/>
            <a:stretch/>
          </p:blipFill>
          <p:spPr>
            <a:xfrm rot="5400000">
              <a:off x="14026607" y="31611603"/>
              <a:ext cx="1645920" cy="1645920"/>
            </a:xfrm>
            <a:prstGeom prst="ellipse">
              <a:avLst/>
            </a:prstGeom>
          </p:spPr>
        </p:pic>
      </p:grpSp>
      <p:grpSp>
        <p:nvGrpSpPr>
          <p:cNvPr id="129" name="Group 128"/>
          <p:cNvGrpSpPr/>
          <p:nvPr/>
        </p:nvGrpSpPr>
        <p:grpSpPr>
          <a:xfrm>
            <a:off x="14312349" y="8820015"/>
            <a:ext cx="8319131" cy="7409197"/>
            <a:chOff x="0" y="0"/>
            <a:chExt cx="5943600" cy="5192953"/>
          </a:xfrm>
        </p:grpSpPr>
        <p:pic>
          <p:nvPicPr>
            <p:cNvPr id="130" name="Picture 129" descr="SEUS_Thurman2"/>
            <p:cNvPicPr>
              <a:picLocks noChangeAspect="1" noChangeArrowheads="1"/>
            </p:cNvPicPr>
            <p:nvPr/>
          </p:nvPicPr>
          <p:blipFill>
            <a:blip r:embed="rId10" cstate="print">
              <a:extLst>
                <a:ext uri="{28A0092B-C50C-407E-A947-70E740481C1C}">
                  <a14:useLocalDpi xmlns:a14="http://schemas.microsoft.com/office/drawing/2010/main" val="0"/>
                </a:ext>
              </a:extLst>
            </a:blip>
            <a:srcRect l="3210" t="3741" r="4333" b="6653"/>
            <a:stretch>
              <a:fillRect/>
            </a:stretch>
          </p:blipFill>
          <p:spPr bwMode="auto">
            <a:xfrm>
              <a:off x="228600" y="0"/>
              <a:ext cx="5486400" cy="4105275"/>
            </a:xfrm>
            <a:prstGeom prst="rect">
              <a:avLst/>
            </a:prstGeom>
            <a:noFill/>
            <a:extLst>
              <a:ext uri="{909E8E84-426E-40DD-AFC4-6F175D3DCCD1}">
                <a14:hiddenFill xmlns:a14="http://schemas.microsoft.com/office/drawing/2010/main">
                  <a:solidFill>
                    <a:srgbClr val="FFFFFF"/>
                  </a:solidFill>
                </a14:hiddenFill>
              </a:ext>
            </a:extLst>
          </p:spPr>
        </p:pic>
        <p:sp>
          <p:nvSpPr>
            <p:cNvPr id="131" name="Rectangle 130"/>
            <p:cNvSpPr/>
            <p:nvPr/>
          </p:nvSpPr>
          <p:spPr>
            <a:xfrm>
              <a:off x="0" y="0"/>
              <a:ext cx="5943600" cy="51339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9144" numCol="1" spcCol="0" rtlCol="0" fromWordArt="0" anchor="ctr" anchorCtr="0" forceAA="0" compatLnSpc="1">
              <a:prstTxWarp prst="textNoShape">
                <a:avLst/>
              </a:prstTxWarp>
              <a:noAutofit/>
            </a:bodyPr>
            <a:lstStyle/>
            <a:p>
              <a:endParaRPr lang="en-US">
                <a:solidFill>
                  <a:srgbClr val="595555"/>
                </a:solidFill>
              </a:endParaRPr>
            </a:p>
          </p:txBody>
        </p:sp>
        <p:sp>
          <p:nvSpPr>
            <p:cNvPr id="132" name="Text Box 2"/>
            <p:cNvSpPr txBox="1">
              <a:spLocks noChangeArrowheads="1"/>
            </p:cNvSpPr>
            <p:nvPr/>
          </p:nvSpPr>
          <p:spPr bwMode="auto">
            <a:xfrm>
              <a:off x="2114550" y="1828800"/>
              <a:ext cx="938299" cy="34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eaLnBrk="0" fontAlgn="base" hangingPunct="0">
                <a:spcBef>
                  <a:spcPts val="0"/>
                </a:spcBef>
                <a:spcAft>
                  <a:spcPts val="0"/>
                </a:spcAft>
              </a:pPr>
              <a:r>
                <a:rPr lang="en-US" sz="1600" kern="1200" dirty="0">
                  <a:solidFill>
                    <a:srgbClr val="595555"/>
                  </a:solidFill>
                  <a:effectLst/>
                  <a:latin typeface="Garamond"/>
                  <a:ea typeface="Calibri"/>
                </a:rPr>
                <a:t>Georgia</a:t>
              </a:r>
              <a:endParaRPr lang="en-US" sz="1600" dirty="0">
                <a:solidFill>
                  <a:srgbClr val="595555"/>
                </a:solidFill>
                <a:effectLst/>
                <a:latin typeface="Times New Roman"/>
                <a:ea typeface="Times New Roman"/>
              </a:endParaRPr>
            </a:p>
          </p:txBody>
        </p:sp>
        <p:sp>
          <p:nvSpPr>
            <p:cNvPr id="133" name="Text Box 26"/>
            <p:cNvSpPr txBox="1">
              <a:spLocks noChangeArrowheads="1"/>
            </p:cNvSpPr>
            <p:nvPr/>
          </p:nvSpPr>
          <p:spPr bwMode="auto">
            <a:xfrm>
              <a:off x="3524250" y="553428"/>
              <a:ext cx="1409701" cy="3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fontAlgn="base">
                <a:spcBef>
                  <a:spcPts val="0"/>
                </a:spcBef>
                <a:spcAft>
                  <a:spcPts val="0"/>
                </a:spcAft>
              </a:pPr>
              <a:r>
                <a:rPr lang="en-US" sz="1600" kern="1200" dirty="0">
                  <a:solidFill>
                    <a:srgbClr val="595555"/>
                  </a:solidFill>
                  <a:effectLst/>
                  <a:latin typeface="Garamond"/>
                  <a:ea typeface="Calibri"/>
                </a:rPr>
                <a:t>South Carolina</a:t>
              </a:r>
              <a:endParaRPr lang="en-US" sz="1600" dirty="0">
                <a:solidFill>
                  <a:srgbClr val="595555"/>
                </a:solidFill>
                <a:effectLst/>
                <a:latin typeface="Times New Roman"/>
                <a:ea typeface="Times New Roman"/>
              </a:endParaRPr>
            </a:p>
          </p:txBody>
        </p:sp>
        <p:sp>
          <p:nvSpPr>
            <p:cNvPr id="134" name="Text Box 21"/>
            <p:cNvSpPr txBox="1">
              <a:spLocks noChangeArrowheads="1"/>
            </p:cNvSpPr>
            <p:nvPr/>
          </p:nvSpPr>
          <p:spPr bwMode="auto">
            <a:xfrm>
              <a:off x="1747837" y="1032469"/>
              <a:ext cx="895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eaLnBrk="0" fontAlgn="base" hangingPunct="0">
                <a:spcBef>
                  <a:spcPts val="0"/>
                </a:spcBef>
                <a:spcAft>
                  <a:spcPts val="0"/>
                </a:spcAft>
              </a:pPr>
              <a:r>
                <a:rPr lang="en-US" sz="1600" kern="1200" dirty="0">
                  <a:solidFill>
                    <a:srgbClr val="595555"/>
                  </a:solidFill>
                  <a:effectLst/>
                  <a:latin typeface="Garamond"/>
                  <a:ea typeface="Calibri"/>
                </a:rPr>
                <a:t>Atlanta</a:t>
              </a:r>
              <a:endParaRPr lang="en-US" sz="1600" dirty="0">
                <a:solidFill>
                  <a:srgbClr val="595555"/>
                </a:solidFill>
                <a:effectLst/>
                <a:latin typeface="Times New Roman"/>
                <a:ea typeface="Times New Roman"/>
              </a:endParaRPr>
            </a:p>
          </p:txBody>
        </p:sp>
        <p:sp>
          <p:nvSpPr>
            <p:cNvPr id="135" name="Text Box 25"/>
            <p:cNvSpPr txBox="1">
              <a:spLocks noChangeArrowheads="1"/>
            </p:cNvSpPr>
            <p:nvPr/>
          </p:nvSpPr>
          <p:spPr bwMode="auto">
            <a:xfrm>
              <a:off x="3960782" y="861078"/>
              <a:ext cx="108740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fontAlgn="base">
                <a:spcBef>
                  <a:spcPts val="0"/>
                </a:spcBef>
                <a:spcAft>
                  <a:spcPts val="0"/>
                </a:spcAft>
              </a:pPr>
              <a:r>
                <a:rPr lang="en-US" sz="1400" kern="1200" dirty="0">
                  <a:solidFill>
                    <a:srgbClr val="595555"/>
                  </a:solidFill>
                  <a:effectLst/>
                  <a:latin typeface="Garamond"/>
                  <a:ea typeface="Calibri"/>
                </a:rPr>
                <a:t>Columbia</a:t>
              </a:r>
              <a:endParaRPr lang="en-US" sz="1400" dirty="0">
                <a:solidFill>
                  <a:srgbClr val="595555"/>
                </a:solidFill>
                <a:effectLst/>
                <a:latin typeface="Times New Roman"/>
                <a:ea typeface="Times New Roman"/>
              </a:endParaRPr>
            </a:p>
          </p:txBody>
        </p:sp>
        <p:sp>
          <p:nvSpPr>
            <p:cNvPr id="136" name="Text Box 22"/>
            <p:cNvSpPr txBox="1">
              <a:spLocks noChangeArrowheads="1"/>
            </p:cNvSpPr>
            <p:nvPr/>
          </p:nvSpPr>
          <p:spPr bwMode="auto">
            <a:xfrm>
              <a:off x="114300" y="3926171"/>
              <a:ext cx="1562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eaLnBrk="0" fontAlgn="base" hangingPunct="0">
                <a:spcBef>
                  <a:spcPts val="0"/>
                </a:spcBef>
                <a:spcAft>
                  <a:spcPts val="0"/>
                </a:spcAft>
              </a:pPr>
              <a:r>
                <a:rPr lang="en-US" sz="1600" kern="1200" dirty="0">
                  <a:solidFill>
                    <a:srgbClr val="595555"/>
                  </a:solidFill>
                  <a:effectLst/>
                  <a:latin typeface="Garamond"/>
                  <a:ea typeface="Calibri"/>
                </a:rPr>
                <a:t>Long Branch Reservoir</a:t>
              </a:r>
              <a:endParaRPr lang="en-US" sz="1600" dirty="0">
                <a:solidFill>
                  <a:srgbClr val="595555"/>
                </a:solidFill>
                <a:effectLst/>
                <a:latin typeface="Times New Roman"/>
                <a:ea typeface="Times New Roman"/>
              </a:endParaRPr>
            </a:p>
          </p:txBody>
        </p:sp>
        <p:sp>
          <p:nvSpPr>
            <p:cNvPr id="137" name="Text Box 24"/>
            <p:cNvSpPr txBox="1">
              <a:spLocks noChangeArrowheads="1"/>
            </p:cNvSpPr>
            <p:nvPr/>
          </p:nvSpPr>
          <p:spPr bwMode="auto">
            <a:xfrm>
              <a:off x="4095750" y="3676650"/>
              <a:ext cx="169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eaLnBrk="0" fontAlgn="base" hangingPunct="0">
                <a:spcBef>
                  <a:spcPts val="0"/>
                </a:spcBef>
                <a:spcAft>
                  <a:spcPts val="0"/>
                </a:spcAft>
              </a:pPr>
              <a:r>
                <a:rPr lang="en-US" sz="1600" kern="1200" dirty="0">
                  <a:solidFill>
                    <a:srgbClr val="595555"/>
                  </a:solidFill>
                  <a:effectLst/>
                  <a:latin typeface="Garamond"/>
                  <a:ea typeface="Calibri"/>
                </a:rPr>
                <a:t>Lake J. Strom Thurmond</a:t>
              </a:r>
              <a:endParaRPr lang="en-US" sz="1600" dirty="0">
                <a:solidFill>
                  <a:srgbClr val="595555"/>
                </a:solidFill>
                <a:effectLst/>
                <a:latin typeface="Times New Roman"/>
                <a:ea typeface="Times New Roman"/>
              </a:endParaRPr>
            </a:p>
          </p:txBody>
        </p:sp>
        <p:sp>
          <p:nvSpPr>
            <p:cNvPr id="138" name="Text Box 29"/>
            <p:cNvSpPr txBox="1">
              <a:spLocks noChangeArrowheads="1"/>
            </p:cNvSpPr>
            <p:nvPr/>
          </p:nvSpPr>
          <p:spPr bwMode="auto">
            <a:xfrm>
              <a:off x="3313834" y="3409628"/>
              <a:ext cx="633846" cy="34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fontAlgn="base">
                <a:spcBef>
                  <a:spcPts val="0"/>
                </a:spcBef>
                <a:spcAft>
                  <a:spcPts val="0"/>
                </a:spcAft>
              </a:pPr>
              <a:r>
                <a:rPr lang="en-US" sz="1200" kern="1200" dirty="0">
                  <a:solidFill>
                    <a:srgbClr val="595555"/>
                  </a:solidFill>
                  <a:effectLst/>
                  <a:latin typeface="Garamond"/>
                  <a:ea typeface="Calibri"/>
                </a:rPr>
                <a:t>Km</a:t>
              </a:r>
              <a:endParaRPr lang="en-US" sz="1200" dirty="0">
                <a:solidFill>
                  <a:srgbClr val="595555"/>
                </a:solidFill>
                <a:effectLst/>
                <a:latin typeface="Times New Roman"/>
                <a:ea typeface="Times New Roman"/>
              </a:endParaRPr>
            </a:p>
          </p:txBody>
        </p:sp>
        <p:sp>
          <p:nvSpPr>
            <p:cNvPr id="139" name="Text Box 23"/>
            <p:cNvSpPr txBox="1">
              <a:spLocks noChangeArrowheads="1"/>
            </p:cNvSpPr>
            <p:nvPr/>
          </p:nvSpPr>
          <p:spPr bwMode="auto">
            <a:xfrm>
              <a:off x="1028181" y="4171994"/>
              <a:ext cx="4205720" cy="102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t" anchorCtr="0" compatLnSpc="1">
              <a:prstTxWarp prst="textNoShape">
                <a:avLst/>
              </a:prstTxWarp>
            </a:bodyPr>
            <a:lstStyle/>
            <a:p>
              <a:pPr marL="0" marR="0" algn="ctr" eaLnBrk="0" fontAlgn="base" hangingPunct="0">
                <a:spcBef>
                  <a:spcPts val="0"/>
                </a:spcBef>
                <a:spcAft>
                  <a:spcPts val="0"/>
                </a:spcAft>
              </a:pPr>
              <a:r>
                <a:rPr lang="en-US" sz="1600" kern="1200" dirty="0">
                  <a:solidFill>
                    <a:srgbClr val="595555"/>
                  </a:solidFill>
                  <a:effectLst/>
                  <a:ea typeface="Calibri"/>
                </a:rPr>
                <a:t>NASA DEVELOP Southeast Ecological Forecasting III</a:t>
              </a:r>
              <a:endParaRPr lang="en-US" sz="1600" dirty="0">
                <a:solidFill>
                  <a:srgbClr val="595555"/>
                </a:solidFill>
                <a:effectLst/>
                <a:ea typeface="Times New Roman"/>
              </a:endParaRPr>
            </a:p>
            <a:p>
              <a:pPr marL="0" marR="0" algn="ctr" eaLnBrk="0" fontAlgn="base" hangingPunct="0">
                <a:spcBef>
                  <a:spcPts val="0"/>
                </a:spcBef>
                <a:spcAft>
                  <a:spcPts val="0"/>
                </a:spcAft>
              </a:pPr>
              <a:r>
                <a:rPr lang="en-US" sz="1600" kern="1200" dirty="0">
                  <a:solidFill>
                    <a:srgbClr val="595555"/>
                  </a:solidFill>
                  <a:effectLst/>
                  <a:ea typeface="Calibri"/>
                </a:rPr>
                <a:t>July 2016</a:t>
              </a:r>
              <a:endParaRPr lang="en-US" sz="1600" dirty="0">
                <a:solidFill>
                  <a:srgbClr val="595555"/>
                </a:solidFill>
                <a:effectLst/>
                <a:ea typeface="Times New Roman"/>
              </a:endParaRPr>
            </a:p>
            <a:p>
              <a:pPr marL="0" marR="0" algn="ctr" eaLnBrk="0" fontAlgn="base" hangingPunct="0">
                <a:spcBef>
                  <a:spcPts val="0"/>
                </a:spcBef>
                <a:spcAft>
                  <a:spcPts val="0"/>
                </a:spcAft>
              </a:pPr>
              <a:r>
                <a:rPr lang="en-US" sz="1600" kern="1200" dirty="0">
                  <a:solidFill>
                    <a:srgbClr val="595555"/>
                  </a:solidFill>
                  <a:effectLst/>
                  <a:ea typeface="Calibri"/>
                </a:rPr>
                <a:t>WGS 1984 UTM Zone 17N</a:t>
              </a:r>
              <a:endParaRPr lang="en-US" sz="1600" dirty="0">
                <a:solidFill>
                  <a:srgbClr val="595555"/>
                </a:solidFill>
                <a:effectLst/>
                <a:ea typeface="Times New Roman"/>
              </a:endParaRPr>
            </a:p>
            <a:p>
              <a:pPr marL="0" marR="0" algn="ctr" eaLnBrk="0" fontAlgn="base" hangingPunct="0">
                <a:spcBef>
                  <a:spcPts val="0"/>
                </a:spcBef>
                <a:spcAft>
                  <a:spcPts val="0"/>
                </a:spcAft>
              </a:pPr>
              <a:r>
                <a:rPr lang="en-US" sz="1600" kern="1200" dirty="0">
                  <a:solidFill>
                    <a:srgbClr val="595555"/>
                  </a:solidFill>
                  <a:effectLst/>
                  <a:ea typeface="Calibri"/>
                </a:rPr>
                <a:t>Data provided by USGS, Esri, Henry County Water Authority, and U.S. Army Corps of Engineers</a:t>
              </a:r>
              <a:endParaRPr lang="en-US" sz="1600" dirty="0">
                <a:solidFill>
                  <a:srgbClr val="595555"/>
                </a:solidFill>
                <a:effectLst/>
                <a:ea typeface="Times New Roman"/>
              </a:endParaRPr>
            </a:p>
          </p:txBody>
        </p:sp>
      </p:grpSp>
      <p:sp>
        <p:nvSpPr>
          <p:cNvPr id="56" name="Text Placeholder 16"/>
          <p:cNvSpPr txBox="1">
            <a:spLocks/>
          </p:cNvSpPr>
          <p:nvPr/>
        </p:nvSpPr>
        <p:spPr>
          <a:xfrm>
            <a:off x="5801445" y="33534768"/>
            <a:ext cx="3002160" cy="1124822"/>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smtClean="0">
                <a:solidFill>
                  <a:srgbClr val="595555"/>
                </a:solidFill>
              </a:rPr>
              <a:t>Frank Braun</a:t>
            </a:r>
          </a:p>
        </p:txBody>
      </p:sp>
      <p:grpSp>
        <p:nvGrpSpPr>
          <p:cNvPr id="10" name="Group 9"/>
          <p:cNvGrpSpPr/>
          <p:nvPr/>
        </p:nvGrpSpPr>
        <p:grpSpPr>
          <a:xfrm>
            <a:off x="6148895" y="31393669"/>
            <a:ext cx="2057404" cy="2081788"/>
            <a:chOff x="6148895" y="31393669"/>
            <a:chExt cx="2057404" cy="2081788"/>
          </a:xfrm>
        </p:grpSpPr>
        <p:pic>
          <p:nvPicPr>
            <p:cNvPr id="145" name="Picture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895" y="31393669"/>
              <a:ext cx="2057404" cy="2081788"/>
            </a:xfrm>
            <a:prstGeom prst="rect">
              <a:avLst/>
            </a:prstGeom>
          </p:spPr>
        </p:pic>
        <p:pic>
          <p:nvPicPr>
            <p:cNvPr id="140" name="Picture 139"/>
            <p:cNvPicPr>
              <a:picLocks/>
            </p:cNvPicPr>
            <p:nvPr/>
          </p:nvPicPr>
          <p:blipFill rotWithShape="1">
            <a:blip r:embed="rId11">
              <a:extLst>
                <a:ext uri="{28A0092B-C50C-407E-A947-70E740481C1C}">
                  <a14:useLocalDpi xmlns:a14="http://schemas.microsoft.com/office/drawing/2010/main" val="0"/>
                </a:ext>
              </a:extLst>
            </a:blip>
            <a:srcRect l="24794" t="15250" r="23520" b="15189"/>
            <a:stretch/>
          </p:blipFill>
          <p:spPr>
            <a:xfrm rot="5400000">
              <a:off x="6351366" y="31611603"/>
              <a:ext cx="1645920" cy="1645920"/>
            </a:xfrm>
            <a:prstGeom prst="ellipse">
              <a:avLst/>
            </a:prstGeom>
          </p:spPr>
        </p:pic>
      </p:grpSp>
      <p:grpSp>
        <p:nvGrpSpPr>
          <p:cNvPr id="272" name="Group 271"/>
          <p:cNvGrpSpPr/>
          <p:nvPr/>
        </p:nvGrpSpPr>
        <p:grpSpPr>
          <a:xfrm>
            <a:off x="1313718" y="11260031"/>
            <a:ext cx="9896242" cy="8523111"/>
            <a:chOff x="916301" y="10811040"/>
            <a:chExt cx="9896242" cy="8523111"/>
          </a:xfrm>
        </p:grpSpPr>
        <p:grpSp>
          <p:nvGrpSpPr>
            <p:cNvPr id="271" name="Group 270"/>
            <p:cNvGrpSpPr/>
            <p:nvPr/>
          </p:nvGrpSpPr>
          <p:grpSpPr>
            <a:xfrm>
              <a:off x="916301" y="10811040"/>
              <a:ext cx="9896242" cy="8523111"/>
              <a:chOff x="916301" y="10811040"/>
              <a:chExt cx="9896242" cy="8523111"/>
            </a:xfrm>
          </p:grpSpPr>
          <p:grpSp>
            <p:nvGrpSpPr>
              <p:cNvPr id="185" name="Group 184"/>
              <p:cNvGrpSpPr/>
              <p:nvPr/>
            </p:nvGrpSpPr>
            <p:grpSpPr>
              <a:xfrm>
                <a:off x="916301" y="10811040"/>
                <a:ext cx="9896242" cy="8523111"/>
                <a:chOff x="-403533" y="-1490348"/>
                <a:chExt cx="9628623" cy="8523111"/>
              </a:xfrm>
            </p:grpSpPr>
            <p:grpSp>
              <p:nvGrpSpPr>
                <p:cNvPr id="186" name="Group 185"/>
                <p:cNvGrpSpPr/>
                <p:nvPr/>
              </p:nvGrpSpPr>
              <p:grpSpPr>
                <a:xfrm>
                  <a:off x="-403533" y="-1490348"/>
                  <a:ext cx="9628623" cy="8523111"/>
                  <a:chOff x="-254018" y="-21266"/>
                  <a:chExt cx="9628901" cy="8523111"/>
                </a:xfrm>
              </p:grpSpPr>
              <p:cxnSp>
                <p:nvCxnSpPr>
                  <p:cNvPr id="199" name="Straight Connector 198"/>
                  <p:cNvCxnSpPr/>
                  <p:nvPr/>
                </p:nvCxnSpPr>
                <p:spPr>
                  <a:xfrm flipH="1">
                    <a:off x="7812499" y="4145215"/>
                    <a:ext cx="309380" cy="6864"/>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00" name="Rounded Rectangle 199"/>
                  <p:cNvSpPr/>
                  <p:nvPr/>
                </p:nvSpPr>
                <p:spPr>
                  <a:xfrm>
                    <a:off x="8130758" y="3805123"/>
                    <a:ext cx="1244125" cy="744376"/>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True Color Satellite Images</a:t>
                    </a:r>
                    <a:endParaRPr lang="en-US" sz="1400" dirty="0">
                      <a:effectLst/>
                      <a:latin typeface="Garamond" panose="02020404030301010803" pitchFamily="18" charset="0"/>
                      <a:ea typeface="Calibri"/>
                      <a:cs typeface="Times New Roman" panose="02020603050405020304" pitchFamily="18" charset="0"/>
                    </a:endParaRPr>
                  </a:p>
                </p:txBody>
              </p:sp>
              <p:sp>
                <p:nvSpPr>
                  <p:cNvPr id="201" name="Rounded Rectangle 200"/>
                  <p:cNvSpPr/>
                  <p:nvPr/>
                </p:nvSpPr>
                <p:spPr>
                  <a:xfrm>
                    <a:off x="2391164" y="764275"/>
                    <a:ext cx="1188596" cy="548638"/>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LI-COR Light Meter</a:t>
                    </a:r>
                    <a:endParaRPr lang="en-US" sz="1200" dirty="0">
                      <a:effectLst/>
                      <a:latin typeface="Garamond" panose="02020404030301010803" pitchFamily="18" charset="0"/>
                      <a:ea typeface="Calibri"/>
                      <a:cs typeface="Times New Roman" panose="02020603050405020304" pitchFamily="18" charset="0"/>
                    </a:endParaRPr>
                  </a:p>
                </p:txBody>
              </p:sp>
              <p:sp>
                <p:nvSpPr>
                  <p:cNvPr id="202" name="Rounded Rectangle 201"/>
                  <p:cNvSpPr/>
                  <p:nvPr/>
                </p:nvSpPr>
                <p:spPr>
                  <a:xfrm>
                    <a:off x="1140154" y="777922"/>
                    <a:ext cx="1188596" cy="548638"/>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Secchi Disk Depth</a:t>
                    </a:r>
                    <a:endParaRPr lang="en-US" sz="1200" dirty="0">
                      <a:effectLst/>
                      <a:latin typeface="Garamond" panose="02020404030301010803" pitchFamily="18" charset="0"/>
                      <a:ea typeface="Calibri"/>
                      <a:cs typeface="Times New Roman" panose="02020603050405020304" pitchFamily="18" charset="0"/>
                    </a:endParaRPr>
                  </a:p>
                </p:txBody>
              </p:sp>
              <p:sp>
                <p:nvSpPr>
                  <p:cNvPr id="204" name="Rounded Rectangle 203"/>
                  <p:cNvSpPr/>
                  <p:nvPr/>
                </p:nvSpPr>
                <p:spPr>
                  <a:xfrm>
                    <a:off x="6413761" y="1818600"/>
                    <a:ext cx="1188596" cy="548640"/>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Landsat 8 </a:t>
                    </a:r>
                    <a:r>
                      <a:rPr lang="en-US" sz="1600" b="1" dirty="0" smtClean="0">
                        <a:solidFill>
                          <a:srgbClr val="000000"/>
                        </a:solidFill>
                        <a:effectLst/>
                        <a:latin typeface="Garamond" panose="02020404030301010803" pitchFamily="18" charset="0"/>
                        <a:ea typeface="Calibri"/>
                        <a:cs typeface="Times New Roman" panose="02020603050405020304" pitchFamily="18" charset="0"/>
                      </a:rPr>
                      <a:t>R</a:t>
                    </a:r>
                    <a:r>
                      <a:rPr lang="en-US" sz="1600" b="1" baseline="-25000" dirty="0" smtClean="0">
                        <a:solidFill>
                          <a:srgbClr val="000000"/>
                        </a:solidFill>
                        <a:latin typeface="Garamond" panose="02020404030301010803" pitchFamily="18" charset="0"/>
                        <a:cs typeface="Times New Roman" panose="02020603050405020304" pitchFamily="18" charset="0"/>
                      </a:rPr>
                      <a:t>rs</a:t>
                    </a:r>
                    <a:endParaRPr lang="en-US" sz="1600" b="1" dirty="0">
                      <a:solidFill>
                        <a:srgbClr val="000000"/>
                      </a:solidFill>
                      <a:effectLst/>
                      <a:latin typeface="Garamond" panose="02020404030301010803" pitchFamily="18" charset="0"/>
                      <a:ea typeface="Calibri"/>
                      <a:cs typeface="Times New Roman" panose="02020603050405020304" pitchFamily="18" charset="0"/>
                    </a:endParaRPr>
                  </a:p>
                </p:txBody>
              </p:sp>
              <p:sp>
                <p:nvSpPr>
                  <p:cNvPr id="205" name="Rounded Rectangle 204"/>
                  <p:cNvSpPr/>
                  <p:nvPr/>
                </p:nvSpPr>
                <p:spPr>
                  <a:xfrm>
                    <a:off x="6322579" y="-21266"/>
                    <a:ext cx="1370965" cy="548005"/>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dirty="0">
                        <a:solidFill>
                          <a:srgbClr val="000000"/>
                        </a:solidFill>
                        <a:effectLst/>
                        <a:latin typeface="Garamond" panose="02020404030301010803" pitchFamily="18" charset="0"/>
                        <a:ea typeface="Calibri"/>
                        <a:cs typeface="Times New Roman" panose="02020603050405020304" pitchFamily="18" charset="0"/>
                      </a:rPr>
                      <a:t>Satellite Data</a:t>
                    </a:r>
                    <a:endParaRPr lang="en-US" sz="1600" dirty="0">
                      <a:effectLst/>
                      <a:latin typeface="Garamond" panose="02020404030301010803" pitchFamily="18" charset="0"/>
                      <a:ea typeface="Calibri"/>
                      <a:cs typeface="Times New Roman" panose="02020603050405020304" pitchFamily="18" charset="0"/>
                    </a:endParaRPr>
                  </a:p>
                </p:txBody>
              </p:sp>
              <p:sp>
                <p:nvSpPr>
                  <p:cNvPr id="206" name="Rounded Rectangle 205"/>
                  <p:cNvSpPr/>
                  <p:nvPr/>
                </p:nvSpPr>
                <p:spPr>
                  <a:xfrm>
                    <a:off x="1064627" y="-21266"/>
                    <a:ext cx="1370964" cy="548005"/>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i="1" dirty="0">
                        <a:solidFill>
                          <a:srgbClr val="000000"/>
                        </a:solidFill>
                        <a:effectLst/>
                        <a:latin typeface="Garamond" panose="02020404030301010803" pitchFamily="18" charset="0"/>
                        <a:ea typeface="Calibri"/>
                        <a:cs typeface="Times New Roman" panose="02020603050405020304" pitchFamily="18" charset="0"/>
                      </a:rPr>
                      <a:t>In situ</a:t>
                    </a:r>
                    <a:r>
                      <a:rPr lang="en-US" sz="1600" b="1" dirty="0">
                        <a:solidFill>
                          <a:srgbClr val="000000"/>
                        </a:solidFill>
                        <a:effectLst/>
                        <a:latin typeface="Garamond" panose="02020404030301010803" pitchFamily="18" charset="0"/>
                        <a:ea typeface="Calibri"/>
                        <a:cs typeface="Times New Roman" panose="02020603050405020304" pitchFamily="18" charset="0"/>
                      </a:rPr>
                      <a:t> data</a:t>
                    </a:r>
                    <a:endParaRPr lang="en-US" sz="1600" dirty="0">
                      <a:effectLst/>
                      <a:latin typeface="Garamond" panose="02020404030301010803" pitchFamily="18" charset="0"/>
                      <a:ea typeface="Calibri"/>
                      <a:cs typeface="Times New Roman" panose="02020603050405020304" pitchFamily="18" charset="0"/>
                    </a:endParaRPr>
                  </a:p>
                </p:txBody>
              </p:sp>
              <p:sp>
                <p:nvSpPr>
                  <p:cNvPr id="207" name="Oval 206"/>
                  <p:cNvSpPr/>
                  <p:nvPr/>
                </p:nvSpPr>
                <p:spPr>
                  <a:xfrm>
                    <a:off x="4220423" y="6776010"/>
                    <a:ext cx="1370965" cy="685165"/>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Threshold Assessment</a:t>
                    </a:r>
                    <a:endParaRPr lang="en-US" sz="1400" dirty="0">
                      <a:effectLst/>
                      <a:latin typeface="Garamond" panose="02020404030301010803" pitchFamily="18" charset="0"/>
                      <a:ea typeface="Calibri"/>
                      <a:cs typeface="Times New Roman" panose="02020603050405020304" pitchFamily="18" charset="0"/>
                    </a:endParaRPr>
                  </a:p>
                </p:txBody>
              </p:sp>
              <p:sp>
                <p:nvSpPr>
                  <p:cNvPr id="208" name="Oval 207"/>
                  <p:cNvSpPr/>
                  <p:nvPr/>
                </p:nvSpPr>
                <p:spPr>
                  <a:xfrm>
                    <a:off x="2194733" y="4732111"/>
                    <a:ext cx="1448628" cy="808674"/>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600" b="1" dirty="0" smtClean="0">
                        <a:solidFill>
                          <a:srgbClr val="000000"/>
                        </a:solidFill>
                        <a:effectLst/>
                        <a:latin typeface="Garamond" panose="02020404030301010803" pitchFamily="18" charset="0"/>
                        <a:ea typeface="Calibri"/>
                        <a:cs typeface="Times New Roman" panose="02020603050405020304" pitchFamily="18" charset="0"/>
                      </a:rPr>
                      <a:t>K</a:t>
                    </a:r>
                    <a:r>
                      <a:rPr lang="en-US" sz="1600" b="1" baseline="-25000" dirty="0" smtClean="0">
                        <a:solidFill>
                          <a:srgbClr val="000000"/>
                        </a:solidFill>
                        <a:effectLst/>
                        <a:latin typeface="Garamond" panose="02020404030301010803" pitchFamily="18" charset="0"/>
                        <a:ea typeface="Calibri"/>
                        <a:cs typeface="Times New Roman" panose="02020603050405020304" pitchFamily="18" charset="0"/>
                      </a:rPr>
                      <a:t>d </a:t>
                    </a:r>
                    <a:r>
                      <a:rPr lang="en-US" sz="1600" b="1" dirty="0" smtClean="0">
                        <a:solidFill>
                          <a:srgbClr val="000000"/>
                        </a:solidFill>
                        <a:latin typeface="Garamond" panose="02020404030301010803" pitchFamily="18" charset="0"/>
                        <a:ea typeface="Calibri"/>
                        <a:cs typeface="Times New Roman" panose="02020603050405020304" pitchFamily="18" charset="0"/>
                      </a:rPr>
                      <a:t>&amp; </a:t>
                    </a:r>
                    <a:r>
                      <a:rPr lang="en-US" sz="1600" b="1" dirty="0" err="1" smtClean="0">
                        <a:solidFill>
                          <a:srgbClr val="000000"/>
                        </a:solidFill>
                        <a:latin typeface="Garamond" panose="02020404030301010803" pitchFamily="18" charset="0"/>
                        <a:ea typeface="Calibri"/>
                        <a:cs typeface="Times New Roman" panose="02020603050405020304" pitchFamily="18" charset="0"/>
                      </a:rPr>
                      <a:t>Z</a:t>
                    </a:r>
                    <a:r>
                      <a:rPr lang="en-US" sz="1600" b="1" baseline="-25000" dirty="0" err="1">
                        <a:solidFill>
                          <a:srgbClr val="000000"/>
                        </a:solidFill>
                        <a:latin typeface="Garamond" panose="02020404030301010803" pitchFamily="18" charset="0"/>
                        <a:ea typeface="Calibri"/>
                        <a:cs typeface="Times New Roman" panose="02020603050405020304" pitchFamily="18" charset="0"/>
                      </a:rPr>
                      <a:t>c</a:t>
                    </a:r>
                    <a:r>
                      <a:rPr lang="en-US" sz="1600" b="1" dirty="0" smtClean="0">
                        <a:solidFill>
                          <a:srgbClr val="000000"/>
                        </a:solidFill>
                        <a:effectLst/>
                        <a:latin typeface="Garamond" panose="02020404030301010803" pitchFamily="18" charset="0"/>
                        <a:ea typeface="Calibri"/>
                        <a:cs typeface="Times New Roman" panose="02020603050405020304" pitchFamily="18" charset="0"/>
                      </a:rPr>
                      <a:t> </a:t>
                    </a:r>
                    <a:r>
                      <a:rPr lang="en-US" sz="1400" b="1" dirty="0">
                        <a:solidFill>
                          <a:srgbClr val="000000"/>
                        </a:solidFill>
                        <a:effectLst/>
                        <a:latin typeface="Garamond" panose="02020404030301010803" pitchFamily="18" charset="0"/>
                        <a:ea typeface="Calibri"/>
                        <a:cs typeface="Times New Roman" panose="02020603050405020304" pitchFamily="18" charset="0"/>
                      </a:rPr>
                      <a:t>Model </a:t>
                    </a:r>
                    <a:r>
                      <a:rPr lang="en-US" sz="1400" b="1" dirty="0" smtClean="0">
                        <a:solidFill>
                          <a:srgbClr val="000000"/>
                        </a:solidFill>
                        <a:effectLst/>
                        <a:latin typeface="Garamond" panose="02020404030301010803" pitchFamily="18" charset="0"/>
                        <a:ea typeface="Calibri"/>
                        <a:cs typeface="Times New Roman" panose="02020603050405020304" pitchFamily="18" charset="0"/>
                      </a:rPr>
                      <a:t>Calibration</a:t>
                    </a:r>
                    <a:endParaRPr lang="en-US" sz="1400" dirty="0">
                      <a:effectLst/>
                      <a:latin typeface="Garamond" panose="02020404030301010803" pitchFamily="18" charset="0"/>
                      <a:ea typeface="Calibri"/>
                      <a:cs typeface="Times New Roman" panose="02020603050405020304" pitchFamily="18" charset="0"/>
                    </a:endParaRPr>
                  </a:p>
                </p:txBody>
              </p:sp>
              <p:sp>
                <p:nvSpPr>
                  <p:cNvPr id="209" name="Oval 208"/>
                  <p:cNvSpPr/>
                  <p:nvPr/>
                </p:nvSpPr>
                <p:spPr>
                  <a:xfrm>
                    <a:off x="6283337" y="3765382"/>
                    <a:ext cx="1536475" cy="810250"/>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9144" bIns="914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600" b="1" dirty="0">
                        <a:solidFill>
                          <a:srgbClr val="000000"/>
                        </a:solidFill>
                        <a:effectLst/>
                        <a:latin typeface="Garamond" panose="02020404030301010803" pitchFamily="18" charset="0"/>
                        <a:ea typeface="Calibri"/>
                        <a:cs typeface="Times New Roman" panose="02020603050405020304" pitchFamily="18" charset="0"/>
                      </a:rPr>
                      <a:t>Comparative Validation</a:t>
                    </a:r>
                    <a:endParaRPr lang="en-US" sz="1600" dirty="0">
                      <a:effectLst/>
                      <a:latin typeface="Garamond" panose="02020404030301010803" pitchFamily="18" charset="0"/>
                      <a:ea typeface="Calibri"/>
                      <a:cs typeface="Times New Roman" panose="02020603050405020304" pitchFamily="18" charset="0"/>
                    </a:endParaRPr>
                  </a:p>
                </p:txBody>
              </p:sp>
              <p:sp>
                <p:nvSpPr>
                  <p:cNvPr id="210" name="Oval 209"/>
                  <p:cNvSpPr/>
                  <p:nvPr/>
                </p:nvSpPr>
                <p:spPr>
                  <a:xfrm>
                    <a:off x="4263892" y="2819349"/>
                    <a:ext cx="1280027" cy="640077"/>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914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SDD Model Calibration</a:t>
                    </a:r>
                    <a:endParaRPr lang="en-US" sz="1400" dirty="0">
                      <a:effectLst/>
                      <a:latin typeface="Garamond" panose="02020404030301010803" pitchFamily="18" charset="0"/>
                      <a:ea typeface="Calibri"/>
                      <a:cs typeface="Times New Roman" panose="02020603050405020304" pitchFamily="18" charset="0"/>
                    </a:endParaRPr>
                  </a:p>
                </p:txBody>
              </p:sp>
              <p:sp>
                <p:nvSpPr>
                  <p:cNvPr id="211" name="Oval 210"/>
                  <p:cNvSpPr/>
                  <p:nvPr/>
                </p:nvSpPr>
                <p:spPr>
                  <a:xfrm>
                    <a:off x="4214901" y="1543110"/>
                    <a:ext cx="1442547" cy="955007"/>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9144" rIns="0" bIns="9144"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Accuracy Assessment of Correction</a:t>
                    </a:r>
                    <a:endParaRPr lang="en-US" sz="1400" dirty="0">
                      <a:effectLst/>
                      <a:latin typeface="Garamond" panose="02020404030301010803" pitchFamily="18" charset="0"/>
                      <a:ea typeface="Calibri"/>
                      <a:cs typeface="Times New Roman" panose="02020603050405020304" pitchFamily="18" charset="0"/>
                    </a:endParaRPr>
                  </a:p>
                </p:txBody>
              </p:sp>
              <p:sp>
                <p:nvSpPr>
                  <p:cNvPr id="212" name="Oval 211"/>
                  <p:cNvSpPr/>
                  <p:nvPr/>
                </p:nvSpPr>
                <p:spPr>
                  <a:xfrm>
                    <a:off x="6328495" y="809190"/>
                    <a:ext cx="1359130" cy="722883"/>
                  </a:xfrm>
                  <a:prstGeom prst="ellipse">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Atmospheric Correction</a:t>
                    </a:r>
                    <a:endParaRPr lang="en-US" sz="1400" dirty="0">
                      <a:effectLst/>
                      <a:latin typeface="Garamond" panose="02020404030301010803" pitchFamily="18" charset="0"/>
                      <a:ea typeface="Calibri"/>
                      <a:cs typeface="Times New Roman" panose="02020603050405020304" pitchFamily="18" charset="0"/>
                    </a:endParaRPr>
                  </a:p>
                </p:txBody>
              </p:sp>
              <p:sp>
                <p:nvSpPr>
                  <p:cNvPr id="213" name="Hexagon 212"/>
                  <p:cNvSpPr/>
                  <p:nvPr/>
                </p:nvSpPr>
                <p:spPr>
                  <a:xfrm>
                    <a:off x="4068019" y="7763562"/>
                    <a:ext cx="1736725" cy="730885"/>
                  </a:xfrm>
                  <a:prstGeom prst="hexagon">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err="1">
                        <a:solidFill>
                          <a:srgbClr val="000000"/>
                        </a:solidFill>
                        <a:effectLst/>
                        <a:latin typeface="Garamond" panose="02020404030301010803" pitchFamily="18" charset="0"/>
                        <a:ea typeface="Calibri"/>
                        <a:cs typeface="Times New Roman" panose="02020603050405020304" pitchFamily="18" charset="0"/>
                      </a:rPr>
                      <a:t>Hydrilla</a:t>
                    </a:r>
                    <a:r>
                      <a:rPr lang="en-US" sz="1400" b="1" dirty="0">
                        <a:solidFill>
                          <a:srgbClr val="000000"/>
                        </a:solidFill>
                        <a:effectLst/>
                        <a:latin typeface="Garamond" panose="02020404030301010803" pitchFamily="18" charset="0"/>
                        <a:ea typeface="Calibri"/>
                        <a:cs typeface="Times New Roman" panose="02020603050405020304" pitchFamily="18" charset="0"/>
                      </a:rPr>
                      <a:t> Distribution Map</a:t>
                    </a:r>
                    <a:endParaRPr lang="en-US" sz="1200" dirty="0">
                      <a:effectLst/>
                      <a:latin typeface="Garamond" panose="02020404030301010803" pitchFamily="18" charset="0"/>
                      <a:ea typeface="Calibri"/>
                      <a:cs typeface="Times New Roman" panose="02020603050405020304" pitchFamily="18" charset="0"/>
                    </a:endParaRPr>
                  </a:p>
                </p:txBody>
              </p:sp>
              <p:sp>
                <p:nvSpPr>
                  <p:cNvPr id="214" name="Hexagon 213"/>
                  <p:cNvSpPr/>
                  <p:nvPr/>
                </p:nvSpPr>
                <p:spPr>
                  <a:xfrm>
                    <a:off x="2069743" y="7770960"/>
                    <a:ext cx="1736725" cy="730885"/>
                  </a:xfrm>
                  <a:prstGeom prst="hexagon">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a:solidFill>
                          <a:srgbClr val="000000"/>
                        </a:solidFill>
                        <a:effectLst/>
                        <a:latin typeface="Garamond" panose="02020404030301010803" pitchFamily="18" charset="0"/>
                        <a:ea typeface="Calibri"/>
                        <a:cs typeface="Times New Roman" panose="02020603050405020304" pitchFamily="18" charset="0"/>
                      </a:rPr>
                      <a:t>Predictive Model</a:t>
                    </a:r>
                    <a:endParaRPr lang="en-US" sz="1200">
                      <a:effectLst/>
                      <a:latin typeface="Garamond" panose="02020404030301010803" pitchFamily="18" charset="0"/>
                      <a:ea typeface="Calibri"/>
                      <a:cs typeface="Times New Roman" panose="02020603050405020304" pitchFamily="18" charset="0"/>
                    </a:endParaRPr>
                  </a:p>
                </p:txBody>
              </p:sp>
              <p:sp>
                <p:nvSpPr>
                  <p:cNvPr id="215" name="Hexagon 214"/>
                  <p:cNvSpPr/>
                  <p:nvPr/>
                </p:nvSpPr>
                <p:spPr>
                  <a:xfrm>
                    <a:off x="3989187" y="5789573"/>
                    <a:ext cx="1737179" cy="687959"/>
                  </a:xfrm>
                  <a:prstGeom prst="hexagon">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err="1">
                        <a:solidFill>
                          <a:srgbClr val="000000"/>
                        </a:solidFill>
                        <a:effectLst/>
                        <a:latin typeface="Garamond" panose="02020404030301010803" pitchFamily="18" charset="0"/>
                        <a:ea typeface="Calibri"/>
                        <a:cs typeface="Times New Roman" panose="02020603050405020304" pitchFamily="18" charset="0"/>
                      </a:rPr>
                      <a:t>Spatio</a:t>
                    </a:r>
                    <a:r>
                      <a:rPr lang="en-US" sz="1400" b="1" dirty="0">
                        <a:solidFill>
                          <a:srgbClr val="000000"/>
                        </a:solidFill>
                        <a:effectLst/>
                        <a:latin typeface="Garamond" panose="02020404030301010803" pitchFamily="18" charset="0"/>
                        <a:ea typeface="Calibri"/>
                        <a:cs typeface="Times New Roman" panose="02020603050405020304" pitchFamily="18" charset="0"/>
                      </a:rPr>
                      <a:t>-Temporal</a:t>
                    </a:r>
                    <a:r>
                      <a:rPr lang="en-US" sz="1200" b="1" dirty="0">
                        <a:solidFill>
                          <a:srgbClr val="000000"/>
                        </a:solidFill>
                        <a:effectLst/>
                        <a:latin typeface="Garamond" panose="02020404030301010803" pitchFamily="18" charset="0"/>
                        <a:ea typeface="Calibri"/>
                        <a:cs typeface="Times New Roman" panose="02020603050405020304" pitchFamily="18" charset="0"/>
                      </a:rPr>
                      <a:t> PLW Map</a:t>
                    </a:r>
                    <a:endParaRPr lang="en-US" sz="1100" dirty="0">
                      <a:effectLst/>
                      <a:latin typeface="Garamond" panose="02020404030301010803" pitchFamily="18" charset="0"/>
                      <a:ea typeface="Calibri"/>
                      <a:cs typeface="Times New Roman" panose="02020603050405020304" pitchFamily="18" charset="0"/>
                    </a:endParaRPr>
                  </a:p>
                </p:txBody>
              </p:sp>
              <p:sp>
                <p:nvSpPr>
                  <p:cNvPr id="216" name="Hexagon 215"/>
                  <p:cNvSpPr/>
                  <p:nvPr/>
                </p:nvSpPr>
                <p:spPr>
                  <a:xfrm>
                    <a:off x="4019327" y="4780973"/>
                    <a:ext cx="1737179" cy="702579"/>
                  </a:xfrm>
                  <a:prstGeom prst="hexagon">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Spatio-Temporal </a:t>
                    </a:r>
                    <a:r>
                      <a:rPr lang="en-US" sz="1400" b="1" dirty="0" smtClean="0">
                        <a:solidFill>
                          <a:srgbClr val="000000"/>
                        </a:solidFill>
                        <a:latin typeface="Garamond" panose="02020404030301010803" pitchFamily="18" charset="0"/>
                        <a:ea typeface="Calibri"/>
                        <a:cs typeface="Times New Roman" panose="02020603050405020304" pitchFamily="18" charset="0"/>
                      </a:rPr>
                      <a:t>K</a:t>
                    </a:r>
                    <a:r>
                      <a:rPr lang="en-US" sz="1400" b="1" baseline="-25000" dirty="0" smtClean="0">
                        <a:solidFill>
                          <a:srgbClr val="000000"/>
                        </a:solidFill>
                        <a:latin typeface="Garamond" panose="02020404030301010803" pitchFamily="18" charset="0"/>
                        <a:ea typeface="Calibri"/>
                        <a:cs typeface="Times New Roman" panose="02020603050405020304" pitchFamily="18" charset="0"/>
                      </a:rPr>
                      <a:t>d </a:t>
                    </a:r>
                    <a:r>
                      <a:rPr lang="en-US" sz="1400" b="1" dirty="0" smtClean="0">
                        <a:solidFill>
                          <a:srgbClr val="000000"/>
                        </a:solidFill>
                        <a:latin typeface="Garamond" panose="02020404030301010803" pitchFamily="18" charset="0"/>
                        <a:ea typeface="Calibri"/>
                        <a:cs typeface="Times New Roman" panose="02020603050405020304" pitchFamily="18" charset="0"/>
                      </a:rPr>
                      <a:t>&amp; </a:t>
                    </a:r>
                    <a:r>
                      <a:rPr lang="en-US" sz="1400" b="1" dirty="0" err="1" smtClean="0">
                        <a:solidFill>
                          <a:srgbClr val="000000"/>
                        </a:solidFill>
                        <a:latin typeface="Garamond" panose="02020404030301010803" pitchFamily="18" charset="0"/>
                        <a:ea typeface="Calibri"/>
                        <a:cs typeface="Times New Roman" panose="02020603050405020304" pitchFamily="18" charset="0"/>
                      </a:rPr>
                      <a:t>Z</a:t>
                    </a:r>
                    <a:r>
                      <a:rPr lang="en-US" sz="1400" b="1" baseline="-25000" dirty="0" err="1">
                        <a:solidFill>
                          <a:srgbClr val="000000"/>
                        </a:solidFill>
                        <a:latin typeface="Garamond" panose="02020404030301010803" pitchFamily="18" charset="0"/>
                        <a:ea typeface="Calibri"/>
                        <a:cs typeface="Times New Roman" panose="02020603050405020304" pitchFamily="18" charset="0"/>
                      </a:rPr>
                      <a:t>c</a:t>
                    </a:r>
                    <a:r>
                      <a:rPr lang="en-US" sz="1400" b="1" baseline="-25000" dirty="0" smtClean="0">
                        <a:solidFill>
                          <a:srgbClr val="000000"/>
                        </a:solidFill>
                        <a:latin typeface="Garamond" panose="02020404030301010803" pitchFamily="18" charset="0"/>
                        <a:ea typeface="Calibri"/>
                        <a:cs typeface="Times New Roman" panose="02020603050405020304" pitchFamily="18" charset="0"/>
                      </a:rPr>
                      <a:t> </a:t>
                    </a:r>
                    <a:r>
                      <a:rPr lang="en-US" sz="1400" b="1" dirty="0">
                        <a:solidFill>
                          <a:srgbClr val="000000"/>
                        </a:solidFill>
                        <a:effectLst/>
                        <a:latin typeface="Garamond" panose="02020404030301010803" pitchFamily="18" charset="0"/>
                        <a:ea typeface="Calibri"/>
                        <a:cs typeface="Times New Roman" panose="02020603050405020304" pitchFamily="18" charset="0"/>
                      </a:rPr>
                      <a:t>Map</a:t>
                    </a:r>
                    <a:endParaRPr lang="en-US" sz="1200" dirty="0">
                      <a:effectLst/>
                      <a:latin typeface="Garamond" panose="02020404030301010803" pitchFamily="18" charset="0"/>
                      <a:ea typeface="Calibri"/>
                      <a:cs typeface="Times New Roman" panose="02020603050405020304" pitchFamily="18" charset="0"/>
                    </a:endParaRPr>
                  </a:p>
                </p:txBody>
              </p:sp>
              <p:sp>
                <p:nvSpPr>
                  <p:cNvPr id="217" name="Hexagon 216"/>
                  <p:cNvSpPr/>
                  <p:nvPr/>
                </p:nvSpPr>
                <p:spPr>
                  <a:xfrm>
                    <a:off x="4030112" y="3760463"/>
                    <a:ext cx="1737179" cy="716685"/>
                  </a:xfrm>
                  <a:prstGeom prst="hexagon">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b="1" dirty="0" err="1">
                        <a:solidFill>
                          <a:srgbClr val="000000"/>
                        </a:solidFill>
                        <a:effectLst/>
                        <a:latin typeface="Garamond" panose="02020404030301010803" pitchFamily="18" charset="0"/>
                        <a:ea typeface="Calibri"/>
                        <a:cs typeface="Times New Roman" panose="02020603050405020304" pitchFamily="18" charset="0"/>
                      </a:rPr>
                      <a:t>Spatio</a:t>
                    </a:r>
                    <a:r>
                      <a:rPr lang="en-US" sz="1400" b="1" dirty="0">
                        <a:solidFill>
                          <a:srgbClr val="000000"/>
                        </a:solidFill>
                        <a:effectLst/>
                        <a:latin typeface="Garamond" panose="02020404030301010803" pitchFamily="18" charset="0"/>
                        <a:ea typeface="Calibri"/>
                        <a:cs typeface="Times New Roman" panose="02020603050405020304" pitchFamily="18" charset="0"/>
                      </a:rPr>
                      <a:t>-Temporal SDD Map</a:t>
                    </a:r>
                    <a:endParaRPr lang="en-US" sz="1200" dirty="0">
                      <a:effectLst/>
                      <a:latin typeface="Garamond" panose="02020404030301010803" pitchFamily="18" charset="0"/>
                      <a:ea typeface="Calibri"/>
                      <a:cs typeface="Times New Roman" panose="02020603050405020304" pitchFamily="18" charset="0"/>
                    </a:endParaRPr>
                  </a:p>
                </p:txBody>
              </p:sp>
              <p:cxnSp>
                <p:nvCxnSpPr>
                  <p:cNvPr id="218" name="Straight Connector 217"/>
                  <p:cNvCxnSpPr>
                    <a:endCxn id="202" idx="2"/>
                  </p:cNvCxnSpPr>
                  <p:nvPr/>
                </p:nvCxnSpPr>
                <p:spPr>
                  <a:xfrm flipH="1" flipV="1">
                    <a:off x="1734452" y="1326560"/>
                    <a:ext cx="0" cy="1833856"/>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219" name="Straight Connector 218"/>
                  <p:cNvCxnSpPr>
                    <a:stCxn id="212" idx="4"/>
                    <a:endCxn id="204" idx="0"/>
                  </p:cNvCxnSpPr>
                  <p:nvPr/>
                </p:nvCxnSpPr>
                <p:spPr>
                  <a:xfrm flipH="1">
                    <a:off x="7008060" y="1532073"/>
                    <a:ext cx="1" cy="28652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0" name="Straight Connector 219"/>
                  <p:cNvCxnSpPr/>
                  <p:nvPr/>
                </p:nvCxnSpPr>
                <p:spPr>
                  <a:xfrm>
                    <a:off x="2453881" y="251689"/>
                    <a:ext cx="539512" cy="0"/>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221" name="Straight Connector 220"/>
                  <p:cNvCxnSpPr/>
                  <p:nvPr/>
                </p:nvCxnSpPr>
                <p:spPr>
                  <a:xfrm rot="5400000" flipV="1">
                    <a:off x="2732358" y="480687"/>
                    <a:ext cx="502920" cy="0"/>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2" name="Straight Connector 221"/>
                  <p:cNvCxnSpPr/>
                  <p:nvPr/>
                </p:nvCxnSpPr>
                <p:spPr>
                  <a:xfrm>
                    <a:off x="506152" y="238041"/>
                    <a:ext cx="539512" cy="0"/>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223" name="Straight Connector 222"/>
                  <p:cNvCxnSpPr/>
                  <p:nvPr/>
                </p:nvCxnSpPr>
                <p:spPr>
                  <a:xfrm rot="5400000" flipV="1">
                    <a:off x="265128" y="483701"/>
                    <a:ext cx="502920" cy="0"/>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4" name="Straight Connector 223"/>
                  <p:cNvCxnSpPr>
                    <a:stCxn id="217" idx="0"/>
                  </p:cNvCxnSpPr>
                  <p:nvPr/>
                </p:nvCxnSpPr>
                <p:spPr>
                  <a:xfrm>
                    <a:off x="5767291" y="4118806"/>
                    <a:ext cx="529137" cy="13543"/>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5" name="Straight Connector 224"/>
                  <p:cNvCxnSpPr/>
                  <p:nvPr/>
                </p:nvCxnSpPr>
                <p:spPr>
                  <a:xfrm flipV="1">
                    <a:off x="1734452" y="3128778"/>
                    <a:ext cx="2446030" cy="9921"/>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26" name="Straight Connector 225"/>
                  <p:cNvCxnSpPr/>
                  <p:nvPr/>
                </p:nvCxnSpPr>
                <p:spPr>
                  <a:xfrm flipH="1">
                    <a:off x="5635063" y="1995566"/>
                    <a:ext cx="790455" cy="10136"/>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grpSp>
                <p:nvGrpSpPr>
                  <p:cNvPr id="229" name="Group 228"/>
                  <p:cNvGrpSpPr/>
                  <p:nvPr/>
                </p:nvGrpSpPr>
                <p:grpSpPr>
                  <a:xfrm>
                    <a:off x="2830497" y="7118593"/>
                    <a:ext cx="1389929" cy="637624"/>
                    <a:chOff x="-483164" y="-1151948"/>
                    <a:chExt cx="595684" cy="637624"/>
                  </a:xfrm>
                </p:grpSpPr>
                <p:cxnSp>
                  <p:nvCxnSpPr>
                    <p:cNvPr id="230" name="Straight Connector 229"/>
                    <p:cNvCxnSpPr/>
                    <p:nvPr/>
                  </p:nvCxnSpPr>
                  <p:spPr>
                    <a:xfrm flipV="1">
                      <a:off x="-483164" y="-1151948"/>
                      <a:ext cx="595684" cy="0"/>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231" name="Straight Connector 230"/>
                    <p:cNvCxnSpPr/>
                    <p:nvPr/>
                  </p:nvCxnSpPr>
                  <p:spPr>
                    <a:xfrm>
                      <a:off x="-475036" y="-1151927"/>
                      <a:ext cx="1886" cy="637603"/>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grpSp>
              <p:sp>
                <p:nvSpPr>
                  <p:cNvPr id="203" name="Rounded Rectangle 202"/>
                  <p:cNvSpPr/>
                  <p:nvPr/>
                </p:nvSpPr>
                <p:spPr>
                  <a:xfrm>
                    <a:off x="-254018" y="774906"/>
                    <a:ext cx="1327274" cy="548640"/>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400" b="1" dirty="0">
                        <a:solidFill>
                          <a:srgbClr val="000000"/>
                        </a:solidFill>
                        <a:effectLst/>
                        <a:latin typeface="Garamond" panose="02020404030301010803" pitchFamily="18" charset="0"/>
                        <a:ea typeface="Calibri"/>
                        <a:cs typeface="Times New Roman" panose="02020603050405020304" pitchFamily="18" charset="0"/>
                      </a:rPr>
                      <a:t>Hyperspectral </a:t>
                    </a:r>
                    <a:r>
                      <a:rPr lang="en-US" sz="1600" b="1" dirty="0" smtClean="0">
                        <a:solidFill>
                          <a:srgbClr val="000000"/>
                        </a:solidFill>
                        <a:effectLst/>
                        <a:latin typeface="Garamond" panose="02020404030301010803" pitchFamily="18" charset="0"/>
                        <a:ea typeface="Calibri"/>
                        <a:cs typeface="Times New Roman" panose="02020603050405020304" pitchFamily="18" charset="0"/>
                      </a:rPr>
                      <a:t>R</a:t>
                    </a:r>
                    <a:r>
                      <a:rPr lang="en-US" sz="1600" b="1" baseline="-25000" dirty="0" smtClean="0">
                        <a:solidFill>
                          <a:srgbClr val="000000"/>
                        </a:solidFill>
                        <a:latin typeface="Garamond" panose="02020404030301010803" pitchFamily="18" charset="0"/>
                        <a:cs typeface="Times New Roman" panose="02020603050405020304" pitchFamily="18" charset="0"/>
                      </a:rPr>
                      <a:t>rs</a:t>
                    </a:r>
                    <a:endParaRPr lang="en-US" sz="1600" b="1" dirty="0" smtClean="0">
                      <a:solidFill>
                        <a:srgbClr val="000000"/>
                      </a:solidFill>
                      <a:latin typeface="Garamond" panose="02020404030301010803" pitchFamily="18" charset="0"/>
                      <a:cs typeface="Times New Roman" panose="02020603050405020304" pitchFamily="18" charset="0"/>
                    </a:endParaRPr>
                  </a:p>
                </p:txBody>
              </p:sp>
            </p:grpSp>
            <p:cxnSp>
              <p:nvCxnSpPr>
                <p:cNvPr id="187" name="Straight Connector 186"/>
                <p:cNvCxnSpPr>
                  <a:stCxn id="208" idx="6"/>
                  <a:endCxn id="216" idx="3"/>
                </p:cNvCxnSpPr>
                <p:nvPr/>
              </p:nvCxnSpPr>
              <p:spPr>
                <a:xfrm flipV="1">
                  <a:off x="3493733" y="3663181"/>
                  <a:ext cx="375956" cy="4185"/>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88" name="Straight Connector 187"/>
                <p:cNvCxnSpPr>
                  <a:stCxn id="205" idx="2"/>
                  <a:endCxn id="212" idx="0"/>
                </p:cNvCxnSpPr>
                <p:nvPr/>
              </p:nvCxnSpPr>
              <p:spPr>
                <a:xfrm flipH="1">
                  <a:off x="6858336" y="-942343"/>
                  <a:ext cx="1" cy="282451"/>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89" name="Straight Connector 188"/>
                <p:cNvCxnSpPr/>
                <p:nvPr/>
              </p:nvCxnSpPr>
              <p:spPr>
                <a:xfrm flipV="1">
                  <a:off x="7461504" y="526484"/>
                  <a:ext cx="1141542" cy="6916"/>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190" name="Straight Connector 189"/>
                <p:cNvCxnSpPr>
                  <a:endCxn id="200" idx="0"/>
                </p:cNvCxnSpPr>
                <p:nvPr/>
              </p:nvCxnSpPr>
              <p:spPr>
                <a:xfrm>
                  <a:off x="8603046" y="526484"/>
                  <a:ext cx="0" cy="180955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91" name="Straight Connector 190"/>
                <p:cNvCxnSpPr/>
                <p:nvPr/>
              </p:nvCxnSpPr>
              <p:spPr>
                <a:xfrm flipV="1">
                  <a:off x="340232" y="570722"/>
                  <a:ext cx="3723601" cy="11903"/>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92" name="Straight Connector 191"/>
                <p:cNvCxnSpPr/>
                <p:nvPr/>
              </p:nvCxnSpPr>
              <p:spPr>
                <a:xfrm flipH="1">
                  <a:off x="361588" y="-131663"/>
                  <a:ext cx="16437" cy="723236"/>
                </a:xfrm>
                <a:prstGeom prst="line">
                  <a:avLst/>
                </a:prstGeom>
                <a:ln w="50800">
                  <a:solidFill>
                    <a:srgbClr val="000000"/>
                  </a:solidFill>
                  <a:tailEnd type="none"/>
                </a:ln>
              </p:spPr>
              <p:style>
                <a:lnRef idx="1">
                  <a:schemeClr val="dk1"/>
                </a:lnRef>
                <a:fillRef idx="0">
                  <a:schemeClr val="dk1"/>
                </a:fillRef>
                <a:effectRef idx="0">
                  <a:schemeClr val="dk1"/>
                </a:effectRef>
                <a:fontRef idx="minor">
                  <a:schemeClr val="tx1"/>
                </a:fontRef>
              </p:style>
            </p:cxnSp>
            <p:cxnSp>
              <p:nvCxnSpPr>
                <p:cNvPr id="193" name="Straight Connector 192"/>
                <p:cNvCxnSpPr/>
                <p:nvPr/>
              </p:nvCxnSpPr>
              <p:spPr>
                <a:xfrm>
                  <a:off x="4776394" y="4996065"/>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95" name="Straight Connector 194"/>
                <p:cNvCxnSpPr/>
                <p:nvPr/>
              </p:nvCxnSpPr>
              <p:spPr>
                <a:xfrm>
                  <a:off x="2794564" y="-168497"/>
                  <a:ext cx="0" cy="3419198"/>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196" name="Straight Connector 195"/>
                <p:cNvCxnSpPr>
                  <a:stCxn id="206" idx="2"/>
                  <a:endCxn id="202" idx="0"/>
                </p:cNvCxnSpPr>
                <p:nvPr/>
              </p:nvCxnSpPr>
              <p:spPr>
                <a:xfrm flipH="1">
                  <a:off x="1584881" y="-942343"/>
                  <a:ext cx="0" cy="251183"/>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grpSp>
          <p:cxnSp>
            <p:nvCxnSpPr>
              <p:cNvPr id="256" name="Straight Connector 255"/>
              <p:cNvCxnSpPr/>
              <p:nvPr/>
            </p:nvCxnSpPr>
            <p:spPr>
              <a:xfrm>
                <a:off x="6226522" y="13331744"/>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57" name="Straight Connector 256"/>
              <p:cNvCxnSpPr/>
              <p:nvPr/>
            </p:nvCxnSpPr>
            <p:spPr>
              <a:xfrm>
                <a:off x="6226522" y="14282003"/>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58" name="Straight Connector 257"/>
              <p:cNvCxnSpPr/>
              <p:nvPr/>
            </p:nvCxnSpPr>
            <p:spPr>
              <a:xfrm>
                <a:off x="6226522" y="15306064"/>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cxnSp>
            <p:nvCxnSpPr>
              <p:cNvPr id="259" name="Straight Connector 258"/>
              <p:cNvCxnSpPr/>
              <p:nvPr/>
            </p:nvCxnSpPr>
            <p:spPr>
              <a:xfrm>
                <a:off x="6226522" y="16299109"/>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grpSp>
        <p:cxnSp>
          <p:nvCxnSpPr>
            <p:cNvPr id="260" name="Straight Connector 259"/>
            <p:cNvCxnSpPr/>
            <p:nvPr/>
          </p:nvCxnSpPr>
          <p:spPr>
            <a:xfrm>
              <a:off x="6218971" y="18283832"/>
              <a:ext cx="0" cy="307377"/>
            </a:xfrm>
            <a:prstGeom prst="line">
              <a:avLst/>
            </a:prstGeom>
            <a:ln w="50800">
              <a:solidFill>
                <a:srgbClr val="000000"/>
              </a:solidFill>
              <a:tailEnd type="triangle"/>
            </a:ln>
          </p:spPr>
          <p:style>
            <a:lnRef idx="1">
              <a:schemeClr val="dk1"/>
            </a:lnRef>
            <a:fillRef idx="0">
              <a:schemeClr val="dk1"/>
            </a:fillRef>
            <a:effectRef idx="0">
              <a:schemeClr val="dk1"/>
            </a:effectRef>
            <a:fontRef idx="minor">
              <a:schemeClr val="tx1"/>
            </a:fontRef>
          </p:style>
        </p:cxnSp>
      </p:grpSp>
      <p:grpSp>
        <p:nvGrpSpPr>
          <p:cNvPr id="276" name="Group 275"/>
          <p:cNvGrpSpPr/>
          <p:nvPr/>
        </p:nvGrpSpPr>
        <p:grpSpPr>
          <a:xfrm>
            <a:off x="654603" y="21223143"/>
            <a:ext cx="12220615" cy="8568667"/>
            <a:chOff x="-17037" y="762000"/>
            <a:chExt cx="9161037" cy="5448499"/>
          </a:xfrm>
        </p:grpSpPr>
        <p:pic>
          <p:nvPicPr>
            <p:cNvPr id="277" name="Picture 27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763241"/>
              <a:ext cx="9144000" cy="5331518"/>
            </a:xfrm>
            <a:prstGeom prst="rect">
              <a:avLst/>
            </a:prstGeom>
          </p:spPr>
        </p:pic>
        <p:sp>
          <p:nvSpPr>
            <p:cNvPr id="278" name="TextBox 277"/>
            <p:cNvSpPr txBox="1"/>
            <p:nvPr/>
          </p:nvSpPr>
          <p:spPr>
            <a:xfrm>
              <a:off x="161925" y="762000"/>
              <a:ext cx="876300" cy="288777"/>
            </a:xfrm>
            <a:prstGeom prst="rect">
              <a:avLst/>
            </a:prstGeom>
            <a:noFill/>
          </p:spPr>
          <p:txBody>
            <a:bodyPr wrap="square" rtlCol="0">
              <a:spAutoFit/>
            </a:bodyPr>
            <a:lstStyle/>
            <a:p>
              <a:pPr algn="ctr"/>
              <a:r>
                <a:rPr lang="en-US" sz="1100" b="1" dirty="0" smtClean="0"/>
                <a:t>18</a:t>
              </a:r>
              <a:r>
                <a:rPr lang="en-US" sz="1100" b="1" baseline="30000" dirty="0" smtClean="0"/>
                <a:t>th</a:t>
              </a:r>
              <a:r>
                <a:rPr lang="en-US" sz="1100" b="1" dirty="0" smtClean="0"/>
                <a:t> </a:t>
              </a:r>
              <a:r>
                <a:rPr lang="en-US" sz="1100" b="1" dirty="0" smtClean="0">
                  <a:latin typeface="Garamond" panose="02020404030301010803" pitchFamily="18" charset="0"/>
                </a:rPr>
                <a:t>October</a:t>
              </a:r>
              <a:r>
                <a:rPr lang="en-US" sz="1100" b="1" dirty="0" smtClean="0"/>
                <a:t> </a:t>
              </a:r>
            </a:p>
            <a:p>
              <a:pPr algn="ctr"/>
              <a:r>
                <a:rPr lang="en-US" sz="1100" b="1" dirty="0" smtClean="0"/>
                <a:t>2015</a:t>
              </a:r>
              <a:endParaRPr lang="en-US" sz="1100" b="1" dirty="0"/>
            </a:p>
          </p:txBody>
        </p:sp>
        <p:sp>
          <p:nvSpPr>
            <p:cNvPr id="279" name="TextBox 278"/>
            <p:cNvSpPr txBox="1"/>
            <p:nvPr/>
          </p:nvSpPr>
          <p:spPr>
            <a:xfrm>
              <a:off x="952500" y="762000"/>
              <a:ext cx="876300" cy="288777"/>
            </a:xfrm>
            <a:prstGeom prst="rect">
              <a:avLst/>
            </a:prstGeom>
            <a:noFill/>
          </p:spPr>
          <p:txBody>
            <a:bodyPr wrap="square" rtlCol="0">
              <a:spAutoFit/>
            </a:bodyPr>
            <a:lstStyle/>
            <a:p>
              <a:pPr algn="ctr"/>
              <a:r>
                <a:rPr lang="en-US" sz="1100" b="1" dirty="0" smtClean="0"/>
                <a:t>26</a:t>
              </a:r>
              <a:r>
                <a:rPr lang="en-US" sz="1100" b="1" baseline="30000" dirty="0" smtClean="0"/>
                <a:t>th</a:t>
              </a:r>
              <a:r>
                <a:rPr lang="en-US" sz="1100" b="1" dirty="0" smtClean="0"/>
                <a:t> </a:t>
              </a:r>
              <a:r>
                <a:rPr lang="en-US" sz="1100" b="1" dirty="0" smtClean="0">
                  <a:latin typeface="Garamond" panose="02020404030301010803" pitchFamily="18" charset="0"/>
                </a:rPr>
                <a:t>November</a:t>
              </a:r>
              <a:r>
                <a:rPr lang="en-US" sz="1100" b="1" dirty="0" smtClean="0"/>
                <a:t> </a:t>
              </a:r>
            </a:p>
            <a:p>
              <a:pPr algn="ctr"/>
              <a:r>
                <a:rPr lang="en-US" sz="1100" b="1" dirty="0" smtClean="0"/>
                <a:t>2015</a:t>
              </a:r>
              <a:endParaRPr lang="en-US" sz="1100" b="1" dirty="0"/>
            </a:p>
          </p:txBody>
        </p:sp>
        <p:sp>
          <p:nvSpPr>
            <p:cNvPr id="280" name="TextBox 279"/>
            <p:cNvSpPr txBox="1"/>
            <p:nvPr/>
          </p:nvSpPr>
          <p:spPr>
            <a:xfrm>
              <a:off x="1790700" y="762000"/>
              <a:ext cx="876300" cy="288777"/>
            </a:xfrm>
            <a:prstGeom prst="rect">
              <a:avLst/>
            </a:prstGeom>
            <a:noFill/>
          </p:spPr>
          <p:txBody>
            <a:bodyPr wrap="square" rtlCol="0">
              <a:spAutoFit/>
            </a:bodyPr>
            <a:lstStyle/>
            <a:p>
              <a:pPr algn="ctr"/>
              <a:r>
                <a:rPr lang="en-US" sz="1100" b="1" dirty="0" smtClean="0"/>
                <a:t>12</a:t>
              </a:r>
              <a:r>
                <a:rPr lang="en-US" sz="1100" b="1" baseline="30000" dirty="0" smtClean="0"/>
                <a:t>th</a:t>
              </a:r>
              <a:r>
                <a:rPr lang="en-US" sz="1100" b="1" dirty="0" smtClean="0"/>
                <a:t> </a:t>
              </a:r>
              <a:r>
                <a:rPr lang="en-US" sz="1100" b="1" dirty="0" smtClean="0">
                  <a:latin typeface="Garamond" panose="02020404030301010803" pitchFamily="18" charset="0"/>
                </a:rPr>
                <a:t>December</a:t>
              </a:r>
              <a:r>
                <a:rPr lang="en-US" sz="1100" b="1" dirty="0" smtClean="0"/>
                <a:t> </a:t>
              </a:r>
            </a:p>
            <a:p>
              <a:pPr algn="ctr"/>
              <a:r>
                <a:rPr lang="en-US" sz="1100" b="1" dirty="0" smtClean="0"/>
                <a:t>2015</a:t>
              </a:r>
              <a:endParaRPr lang="en-US" sz="1100" b="1" dirty="0"/>
            </a:p>
          </p:txBody>
        </p:sp>
        <p:sp>
          <p:nvSpPr>
            <p:cNvPr id="281" name="TextBox 280"/>
            <p:cNvSpPr txBox="1"/>
            <p:nvPr/>
          </p:nvSpPr>
          <p:spPr>
            <a:xfrm>
              <a:off x="2617025" y="762000"/>
              <a:ext cx="876300" cy="288777"/>
            </a:xfrm>
            <a:prstGeom prst="rect">
              <a:avLst/>
            </a:prstGeom>
            <a:noFill/>
          </p:spPr>
          <p:txBody>
            <a:bodyPr wrap="square" rtlCol="0">
              <a:spAutoFit/>
            </a:bodyPr>
            <a:lstStyle/>
            <a:p>
              <a:pPr algn="ctr"/>
              <a:r>
                <a:rPr lang="en-US" sz="1100" b="1" dirty="0" smtClean="0"/>
                <a:t>13</a:t>
              </a:r>
              <a:r>
                <a:rPr lang="en-US" sz="1100" b="1" baseline="30000" dirty="0" smtClean="0"/>
                <a:t>th</a:t>
              </a:r>
              <a:r>
                <a:rPr lang="en-US" sz="1100" b="1" dirty="0" smtClean="0"/>
                <a:t> </a:t>
              </a:r>
              <a:r>
                <a:rPr lang="en-US" sz="1100" b="1" dirty="0" smtClean="0">
                  <a:latin typeface="Garamond" panose="02020404030301010803" pitchFamily="18" charset="0"/>
                </a:rPr>
                <a:t>January</a:t>
              </a:r>
            </a:p>
            <a:p>
              <a:pPr algn="ctr"/>
              <a:r>
                <a:rPr lang="en-US" sz="1100" b="1" dirty="0" smtClean="0"/>
                <a:t>2016</a:t>
              </a:r>
              <a:endParaRPr lang="en-US" sz="1100" b="1" dirty="0"/>
            </a:p>
          </p:txBody>
        </p:sp>
        <p:sp>
          <p:nvSpPr>
            <p:cNvPr id="282" name="TextBox 281"/>
            <p:cNvSpPr txBox="1"/>
            <p:nvPr/>
          </p:nvSpPr>
          <p:spPr>
            <a:xfrm>
              <a:off x="3581400" y="762000"/>
              <a:ext cx="876300" cy="288777"/>
            </a:xfrm>
            <a:prstGeom prst="rect">
              <a:avLst/>
            </a:prstGeom>
            <a:noFill/>
          </p:spPr>
          <p:txBody>
            <a:bodyPr wrap="square" rtlCol="0">
              <a:spAutoFit/>
            </a:bodyPr>
            <a:lstStyle/>
            <a:p>
              <a:pPr algn="ctr"/>
              <a:r>
                <a:rPr lang="en-US" sz="1100" b="1" dirty="0" smtClean="0"/>
                <a:t>29</a:t>
              </a:r>
              <a:r>
                <a:rPr lang="en-US" sz="1100" b="1" baseline="30000" dirty="0" smtClean="0"/>
                <a:t>th</a:t>
              </a:r>
              <a:r>
                <a:rPr lang="en-US" sz="1100" b="1" dirty="0" smtClean="0"/>
                <a:t> </a:t>
              </a:r>
              <a:r>
                <a:rPr lang="en-US" sz="1100" b="1" dirty="0" smtClean="0">
                  <a:latin typeface="Garamond" panose="02020404030301010803" pitchFamily="18" charset="0"/>
                </a:rPr>
                <a:t>January</a:t>
              </a:r>
            </a:p>
            <a:p>
              <a:pPr algn="ctr"/>
              <a:r>
                <a:rPr lang="en-US" sz="1100" b="1" dirty="0" smtClean="0"/>
                <a:t>2016</a:t>
              </a:r>
              <a:endParaRPr lang="en-US" sz="1100" b="1" dirty="0"/>
            </a:p>
          </p:txBody>
        </p:sp>
        <p:sp>
          <p:nvSpPr>
            <p:cNvPr id="283" name="TextBox 282"/>
            <p:cNvSpPr txBox="1"/>
            <p:nvPr/>
          </p:nvSpPr>
          <p:spPr>
            <a:xfrm>
              <a:off x="6972300" y="762000"/>
              <a:ext cx="876300" cy="288777"/>
            </a:xfrm>
            <a:prstGeom prst="rect">
              <a:avLst/>
            </a:prstGeom>
            <a:noFill/>
          </p:spPr>
          <p:txBody>
            <a:bodyPr wrap="square" rtlCol="0">
              <a:spAutoFit/>
            </a:bodyPr>
            <a:lstStyle/>
            <a:p>
              <a:pPr algn="ctr"/>
              <a:r>
                <a:rPr lang="en-US" sz="1100" b="1" dirty="0" smtClean="0"/>
                <a:t>18</a:t>
              </a:r>
              <a:r>
                <a:rPr lang="en-US" sz="1100" b="1" baseline="30000" dirty="0" smtClean="0"/>
                <a:t>th</a:t>
              </a:r>
              <a:r>
                <a:rPr lang="en-US" sz="1100" b="1" dirty="0" smtClean="0"/>
                <a:t> </a:t>
              </a:r>
              <a:r>
                <a:rPr lang="en-US" sz="1100" b="1" dirty="0" smtClean="0">
                  <a:latin typeface="Garamond" panose="02020404030301010803" pitchFamily="18" charset="0"/>
                </a:rPr>
                <a:t>April</a:t>
              </a:r>
            </a:p>
            <a:p>
              <a:pPr algn="ctr"/>
              <a:r>
                <a:rPr lang="en-US" sz="1100" b="1" dirty="0" smtClean="0"/>
                <a:t>2016</a:t>
              </a:r>
              <a:endParaRPr lang="en-US" sz="1100" b="1" dirty="0"/>
            </a:p>
          </p:txBody>
        </p:sp>
        <p:sp>
          <p:nvSpPr>
            <p:cNvPr id="284" name="TextBox 283"/>
            <p:cNvSpPr txBox="1"/>
            <p:nvPr/>
          </p:nvSpPr>
          <p:spPr>
            <a:xfrm>
              <a:off x="6134100" y="762000"/>
              <a:ext cx="876300" cy="288777"/>
            </a:xfrm>
            <a:prstGeom prst="rect">
              <a:avLst/>
            </a:prstGeom>
            <a:noFill/>
          </p:spPr>
          <p:txBody>
            <a:bodyPr wrap="square" rtlCol="0">
              <a:spAutoFit/>
            </a:bodyPr>
            <a:lstStyle/>
            <a:p>
              <a:pPr algn="ctr"/>
              <a:r>
                <a:rPr lang="en-US" sz="1100" b="1" dirty="0" smtClean="0"/>
                <a:t>2</a:t>
              </a:r>
              <a:r>
                <a:rPr lang="en-US" sz="1100" b="1" baseline="30000" dirty="0" smtClean="0"/>
                <a:t>nd</a:t>
              </a:r>
              <a:r>
                <a:rPr lang="en-US" sz="1100" b="1" dirty="0" smtClean="0"/>
                <a:t> </a:t>
              </a:r>
              <a:r>
                <a:rPr lang="en-US" sz="1100" b="1" dirty="0" smtClean="0">
                  <a:latin typeface="Garamond" panose="02020404030301010803" pitchFamily="18" charset="0"/>
                </a:rPr>
                <a:t>April</a:t>
              </a:r>
            </a:p>
            <a:p>
              <a:pPr algn="ctr"/>
              <a:r>
                <a:rPr lang="en-US" sz="1100" b="1" dirty="0" smtClean="0"/>
                <a:t>2016</a:t>
              </a:r>
              <a:endParaRPr lang="en-US" sz="1100" b="1" dirty="0"/>
            </a:p>
          </p:txBody>
        </p:sp>
        <p:sp>
          <p:nvSpPr>
            <p:cNvPr id="285" name="TextBox 284"/>
            <p:cNvSpPr txBox="1"/>
            <p:nvPr/>
          </p:nvSpPr>
          <p:spPr>
            <a:xfrm>
              <a:off x="5295900" y="762000"/>
              <a:ext cx="876300" cy="288777"/>
            </a:xfrm>
            <a:prstGeom prst="rect">
              <a:avLst/>
            </a:prstGeom>
            <a:noFill/>
          </p:spPr>
          <p:txBody>
            <a:bodyPr wrap="square" rtlCol="0">
              <a:spAutoFit/>
            </a:bodyPr>
            <a:lstStyle/>
            <a:p>
              <a:pPr algn="ctr"/>
              <a:r>
                <a:rPr lang="en-US" sz="1100" b="1" dirty="0" smtClean="0"/>
                <a:t>17</a:t>
              </a:r>
              <a:r>
                <a:rPr lang="en-US" sz="1100" b="1" baseline="30000" dirty="0" smtClean="0"/>
                <a:t>th</a:t>
              </a:r>
              <a:r>
                <a:rPr lang="en-US" sz="1100" b="1" dirty="0" smtClean="0"/>
                <a:t> </a:t>
              </a:r>
              <a:r>
                <a:rPr lang="en-US" sz="1100" b="1" dirty="0" smtClean="0">
                  <a:latin typeface="Garamond" panose="02020404030301010803" pitchFamily="18" charset="0"/>
                </a:rPr>
                <a:t>March</a:t>
              </a:r>
              <a:r>
                <a:rPr lang="en-US" sz="1100" b="1" dirty="0" smtClean="0"/>
                <a:t> </a:t>
              </a:r>
            </a:p>
            <a:p>
              <a:pPr algn="ctr"/>
              <a:r>
                <a:rPr lang="en-US" sz="1100" b="1" dirty="0" smtClean="0"/>
                <a:t>2016</a:t>
              </a:r>
              <a:endParaRPr lang="en-US" sz="1100" b="1" dirty="0"/>
            </a:p>
          </p:txBody>
        </p:sp>
        <p:sp>
          <p:nvSpPr>
            <p:cNvPr id="286" name="TextBox 285"/>
            <p:cNvSpPr txBox="1"/>
            <p:nvPr/>
          </p:nvSpPr>
          <p:spPr>
            <a:xfrm>
              <a:off x="4431476" y="762000"/>
              <a:ext cx="876300" cy="288777"/>
            </a:xfrm>
            <a:prstGeom prst="rect">
              <a:avLst/>
            </a:prstGeom>
            <a:noFill/>
          </p:spPr>
          <p:txBody>
            <a:bodyPr wrap="square" rtlCol="0">
              <a:spAutoFit/>
            </a:bodyPr>
            <a:lstStyle/>
            <a:p>
              <a:pPr algn="ctr"/>
              <a:r>
                <a:rPr lang="en-US" sz="1100" b="1" dirty="0" smtClean="0"/>
                <a:t>14</a:t>
              </a:r>
              <a:r>
                <a:rPr lang="en-US" sz="1100" b="1" baseline="30000" dirty="0" smtClean="0"/>
                <a:t>th</a:t>
              </a:r>
              <a:r>
                <a:rPr lang="en-US" sz="1100" b="1" dirty="0" smtClean="0"/>
                <a:t> </a:t>
              </a:r>
              <a:r>
                <a:rPr lang="en-US" sz="1100" b="1" dirty="0" smtClean="0">
                  <a:latin typeface="Garamond" panose="02020404030301010803" pitchFamily="18" charset="0"/>
                </a:rPr>
                <a:t>February</a:t>
              </a:r>
              <a:r>
                <a:rPr lang="en-US" sz="1100" b="1" dirty="0" smtClean="0"/>
                <a:t> </a:t>
              </a:r>
            </a:p>
            <a:p>
              <a:pPr algn="ctr"/>
              <a:r>
                <a:rPr lang="en-US" sz="1100" b="1" dirty="0" smtClean="0"/>
                <a:t>2016</a:t>
              </a:r>
              <a:endParaRPr lang="en-US" sz="1100" b="1" dirty="0"/>
            </a:p>
          </p:txBody>
        </p:sp>
        <p:sp>
          <p:nvSpPr>
            <p:cNvPr id="287" name="TextBox 286"/>
            <p:cNvSpPr txBox="1"/>
            <p:nvPr/>
          </p:nvSpPr>
          <p:spPr>
            <a:xfrm>
              <a:off x="7848600" y="762000"/>
              <a:ext cx="876300" cy="288777"/>
            </a:xfrm>
            <a:prstGeom prst="rect">
              <a:avLst/>
            </a:prstGeom>
            <a:noFill/>
          </p:spPr>
          <p:txBody>
            <a:bodyPr wrap="square" rtlCol="0">
              <a:spAutoFit/>
            </a:bodyPr>
            <a:lstStyle/>
            <a:p>
              <a:pPr algn="ctr"/>
              <a:r>
                <a:rPr lang="en-US" sz="1100" b="1" dirty="0" smtClean="0"/>
                <a:t>21</a:t>
              </a:r>
              <a:r>
                <a:rPr lang="en-US" sz="1100" b="1" baseline="30000" dirty="0" smtClean="0"/>
                <a:t>st</a:t>
              </a:r>
              <a:r>
                <a:rPr lang="en-US" sz="1100" b="1" dirty="0" smtClean="0"/>
                <a:t> </a:t>
              </a:r>
              <a:r>
                <a:rPr lang="en-US" sz="1100" b="1" dirty="0" smtClean="0">
                  <a:latin typeface="Garamond" panose="02020404030301010803" pitchFamily="18" charset="0"/>
                </a:rPr>
                <a:t>June</a:t>
              </a:r>
              <a:r>
                <a:rPr lang="en-US" sz="1100" b="1" dirty="0" smtClean="0"/>
                <a:t> </a:t>
              </a:r>
            </a:p>
            <a:p>
              <a:pPr algn="ctr"/>
              <a:r>
                <a:rPr lang="en-US" sz="1100" b="1" dirty="0" smtClean="0"/>
                <a:t>2016</a:t>
              </a:r>
              <a:endParaRPr lang="en-US" sz="1100" b="1" dirty="0"/>
            </a:p>
          </p:txBody>
        </p:sp>
        <p:sp>
          <p:nvSpPr>
            <p:cNvPr id="288" name="TextBox 287"/>
            <p:cNvSpPr txBox="1"/>
            <p:nvPr/>
          </p:nvSpPr>
          <p:spPr>
            <a:xfrm rot="16200000">
              <a:off x="-327195" y="1173424"/>
              <a:ext cx="1029617" cy="319234"/>
            </a:xfrm>
            <a:prstGeom prst="rect">
              <a:avLst/>
            </a:prstGeom>
            <a:noFill/>
          </p:spPr>
          <p:txBody>
            <a:bodyPr wrap="square" rtlCol="0">
              <a:spAutoFit/>
            </a:bodyPr>
            <a:lstStyle/>
            <a:p>
              <a:pPr algn="ctr"/>
              <a:r>
                <a:rPr lang="en-US" sz="1100" b="1" dirty="0" smtClean="0"/>
                <a:t>True Color Images (RGB)</a:t>
              </a:r>
              <a:endParaRPr lang="en-US" sz="1100" b="1" dirty="0"/>
            </a:p>
          </p:txBody>
        </p:sp>
        <p:sp>
          <p:nvSpPr>
            <p:cNvPr id="289" name="TextBox 288"/>
            <p:cNvSpPr txBox="1"/>
            <p:nvPr/>
          </p:nvSpPr>
          <p:spPr>
            <a:xfrm rot="16200000">
              <a:off x="-307686" y="2069233"/>
              <a:ext cx="990600" cy="319234"/>
            </a:xfrm>
            <a:prstGeom prst="rect">
              <a:avLst/>
            </a:prstGeom>
            <a:noFill/>
          </p:spPr>
          <p:txBody>
            <a:bodyPr wrap="square" rtlCol="0">
              <a:spAutoFit/>
            </a:bodyPr>
            <a:lstStyle/>
            <a:p>
              <a:pPr algn="ctr"/>
              <a:r>
                <a:rPr lang="en-US" sz="1100" b="1" dirty="0" smtClean="0"/>
                <a:t>Secchi Disk Depth (SDD)</a:t>
              </a:r>
              <a:endParaRPr lang="en-US" sz="1100" b="1" dirty="0"/>
            </a:p>
          </p:txBody>
        </p:sp>
        <p:sp>
          <p:nvSpPr>
            <p:cNvPr id="290" name="TextBox 289"/>
            <p:cNvSpPr txBox="1"/>
            <p:nvPr/>
          </p:nvSpPr>
          <p:spPr>
            <a:xfrm rot="16200000">
              <a:off x="-307686" y="2922050"/>
              <a:ext cx="990600" cy="319234"/>
            </a:xfrm>
            <a:prstGeom prst="rect">
              <a:avLst/>
            </a:prstGeom>
            <a:noFill/>
          </p:spPr>
          <p:txBody>
            <a:bodyPr wrap="square" rtlCol="0">
              <a:spAutoFit/>
            </a:bodyPr>
            <a:lstStyle/>
            <a:p>
              <a:pPr algn="ctr"/>
              <a:r>
                <a:rPr lang="en-US" sz="1100" b="1" dirty="0" smtClean="0"/>
                <a:t>Light att. </a:t>
              </a:r>
              <a:r>
                <a:rPr lang="en-US" sz="1100" b="1" dirty="0" err="1"/>
                <a:t>c</a:t>
              </a:r>
              <a:r>
                <a:rPr lang="en-US" sz="1100" b="1" dirty="0" err="1" smtClean="0"/>
                <a:t>oeff</a:t>
              </a:r>
              <a:r>
                <a:rPr lang="en-US" sz="1100" b="1" dirty="0" smtClean="0"/>
                <a:t>. </a:t>
              </a:r>
            </a:p>
            <a:p>
              <a:pPr algn="ctr"/>
              <a:r>
                <a:rPr lang="en-US" sz="1100" b="1" dirty="0"/>
                <a:t>(K</a:t>
              </a:r>
              <a:r>
                <a:rPr lang="en-US" sz="1100" b="1" baseline="-25000" dirty="0"/>
                <a:t>d</a:t>
              </a:r>
              <a:r>
                <a:rPr lang="en-US" sz="1100" b="1" dirty="0" smtClean="0"/>
                <a:t>)</a:t>
              </a:r>
              <a:endParaRPr lang="en-US" sz="1100" dirty="0"/>
            </a:p>
          </p:txBody>
        </p:sp>
        <p:sp>
          <p:nvSpPr>
            <p:cNvPr id="291" name="TextBox 290"/>
            <p:cNvSpPr txBox="1"/>
            <p:nvPr/>
          </p:nvSpPr>
          <p:spPr>
            <a:xfrm rot="16200000">
              <a:off x="-360991" y="3787577"/>
              <a:ext cx="1097210" cy="319234"/>
            </a:xfrm>
            <a:prstGeom prst="rect">
              <a:avLst/>
            </a:prstGeom>
            <a:noFill/>
          </p:spPr>
          <p:txBody>
            <a:bodyPr wrap="square" rtlCol="0">
              <a:spAutoFit/>
            </a:bodyPr>
            <a:lstStyle/>
            <a:p>
              <a:pPr algn="ctr"/>
              <a:r>
                <a:rPr lang="en-US" sz="1100" b="1" dirty="0" smtClean="0"/>
                <a:t>Max. Depth Col. </a:t>
              </a:r>
            </a:p>
            <a:p>
              <a:pPr algn="ctr"/>
              <a:r>
                <a:rPr lang="en-US" sz="1100" b="1" dirty="0" smtClean="0"/>
                <a:t>(</a:t>
              </a:r>
              <a:r>
                <a:rPr lang="en-US" sz="1100" b="1" dirty="0"/>
                <a:t>Z</a:t>
              </a:r>
              <a:r>
                <a:rPr lang="en-US" sz="1100" b="1" baseline="-25000" dirty="0" smtClean="0"/>
                <a:t>C</a:t>
              </a:r>
              <a:r>
                <a:rPr lang="en-US" sz="1100" b="1" dirty="0" smtClean="0"/>
                <a:t>)</a:t>
              </a:r>
              <a:endParaRPr lang="en-US" sz="1100" dirty="0"/>
            </a:p>
          </p:txBody>
        </p:sp>
        <p:sp>
          <p:nvSpPr>
            <p:cNvPr id="292" name="TextBox 291"/>
            <p:cNvSpPr txBox="1"/>
            <p:nvPr/>
          </p:nvSpPr>
          <p:spPr>
            <a:xfrm rot="16200000">
              <a:off x="-307686" y="4726707"/>
              <a:ext cx="990600" cy="319234"/>
            </a:xfrm>
            <a:prstGeom prst="rect">
              <a:avLst/>
            </a:prstGeom>
            <a:noFill/>
          </p:spPr>
          <p:txBody>
            <a:bodyPr wrap="square" rtlCol="0">
              <a:spAutoFit/>
            </a:bodyPr>
            <a:lstStyle/>
            <a:p>
              <a:pPr algn="ctr"/>
              <a:r>
                <a:rPr lang="en-US" sz="1100" b="1" dirty="0" smtClean="0"/>
                <a:t>% Light at  Z</a:t>
              </a:r>
              <a:r>
                <a:rPr lang="en-US" sz="1100" b="1" baseline="-25000" dirty="0" smtClean="0"/>
                <a:t>C</a:t>
              </a:r>
              <a:endParaRPr lang="en-US" sz="1100" dirty="0"/>
            </a:p>
            <a:p>
              <a:pPr algn="ctr"/>
              <a:r>
                <a:rPr lang="en-US" sz="1100" b="1" dirty="0" smtClean="0"/>
                <a:t>(PLW)</a:t>
              </a:r>
              <a:endParaRPr lang="en-US" sz="1100" b="1" dirty="0"/>
            </a:p>
          </p:txBody>
        </p:sp>
        <p:sp>
          <p:nvSpPr>
            <p:cNvPr id="293" name="TextBox 292"/>
            <p:cNvSpPr txBox="1"/>
            <p:nvPr/>
          </p:nvSpPr>
          <p:spPr>
            <a:xfrm rot="16200000">
              <a:off x="-352720" y="5555582"/>
              <a:ext cx="990600" cy="319234"/>
            </a:xfrm>
            <a:prstGeom prst="rect">
              <a:avLst/>
            </a:prstGeom>
            <a:noFill/>
          </p:spPr>
          <p:txBody>
            <a:bodyPr wrap="square" rtlCol="0">
              <a:spAutoFit/>
            </a:bodyPr>
            <a:lstStyle/>
            <a:p>
              <a:pPr algn="ctr"/>
              <a:r>
                <a:rPr lang="en-US" sz="1100" b="1" dirty="0" smtClean="0"/>
                <a:t>Hydrilla Spatial Distribution </a:t>
              </a:r>
            </a:p>
          </p:txBody>
        </p:sp>
      </p:grpSp>
      <p:sp>
        <p:nvSpPr>
          <p:cNvPr id="294" name="Text Placeholder 16"/>
          <p:cNvSpPr txBox="1">
            <a:spLocks/>
          </p:cNvSpPr>
          <p:nvPr/>
        </p:nvSpPr>
        <p:spPr>
          <a:xfrm>
            <a:off x="16404743" y="33624530"/>
            <a:ext cx="8039037" cy="93939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buClr>
                <a:srgbClr val="7EB761"/>
              </a:buClr>
            </a:pPr>
            <a:r>
              <a:rPr lang="en-US" sz="1400" i="1" kern="0" dirty="0" smtClean="0">
                <a:solidFill>
                  <a:srgbClr val="595555"/>
                </a:solidFill>
                <a:latin typeface="Garamond" panose="02020404030301010803" pitchFamily="18" charset="0"/>
                <a:cs typeface="Arial"/>
                <a:sym typeface="Arial"/>
              </a:rPr>
              <a:t>Any </a:t>
            </a:r>
            <a:r>
              <a:rPr lang="en-US" sz="1400" i="1" kern="0" dirty="0">
                <a:solidFill>
                  <a:srgbClr val="595555"/>
                </a:solidFill>
                <a:latin typeface="Garamond" panose="02020404030301010803" pitchFamily="18" charset="0"/>
                <a:cs typeface="Arial"/>
                <a:sym typeface="Arial"/>
              </a:rPr>
              <a:t>opinions,  findings, and conclusions or recommendations expressed in this material are those of the author(s) and do not necessarily reflect the views of the National Aeronautics and Space </a:t>
            </a:r>
            <a:r>
              <a:rPr lang="en-US" sz="1400" i="1" kern="0" dirty="0" smtClean="0">
                <a:solidFill>
                  <a:srgbClr val="595555"/>
                </a:solidFill>
                <a:latin typeface="Garamond" panose="02020404030301010803" pitchFamily="18" charset="0"/>
                <a:cs typeface="Arial"/>
                <a:sym typeface="Arial"/>
              </a:rPr>
              <a:t>Administration. This </a:t>
            </a:r>
            <a:r>
              <a:rPr lang="en-US" sz="1400" i="1" kern="0" dirty="0">
                <a:solidFill>
                  <a:srgbClr val="595555"/>
                </a:solidFill>
                <a:latin typeface="Garamond" panose="02020404030301010803" pitchFamily="18" charset="0"/>
                <a:cs typeface="Arial"/>
                <a:sym typeface="Arial"/>
              </a:rPr>
              <a:t>material  is based upon work supported by NASA through contract NNL11AA00B and cooperative agreement NNX14AB60A.</a:t>
            </a:r>
          </a:p>
          <a:p>
            <a:endParaRPr lang="en-US" dirty="0" smtClean="0">
              <a:solidFill>
                <a:srgbClr val="595555"/>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2767</TotalTime>
  <Words>689</Words>
  <Application>Microsoft Office PowerPoint</Application>
  <PresentationFormat>Custom</PresentationFormat>
  <Paragraphs>102</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223</cp:revision>
  <cp:lastPrinted>2016-07-22T15:38:31Z</cp:lastPrinted>
  <dcterms:created xsi:type="dcterms:W3CDTF">2015-06-02T14:58:58Z</dcterms:created>
  <dcterms:modified xsi:type="dcterms:W3CDTF">2016-08-05T17:00:03Z</dcterms:modified>
</cp:coreProperties>
</file>