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936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11" clrIdx="0"/>
  <p:cmAuthor id="1" name="Orne, Tiffani N. (LARC-E3)[SSAI DEVELOP]" initials="OTN(D" lastIdx="5"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4660"/>
  </p:normalViewPr>
  <p:slideViewPr>
    <p:cSldViewPr snapToGrid="0">
      <p:cViewPr>
        <p:scale>
          <a:sx n="87" d="100"/>
          <a:sy n="87" d="100"/>
        </p:scale>
        <p:origin x="-4128" y="-9774"/>
      </p:cViewPr>
      <p:guideLst>
        <p:guide pos="936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emf"/><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emf"/><Relationship Id="rId24" Type="http://schemas.openxmlformats.org/officeDocument/2006/relationships/image" Target="../media/image25.jp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a:xfrm>
            <a:off x="2835779" y="13579973"/>
            <a:ext cx="0" cy="10258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7277932" y="13416791"/>
            <a:ext cx="1" cy="75352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6504443" y="18519897"/>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6531738" y="16776302"/>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6519623" y="15400601"/>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464570" y="13613347"/>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782274" y="16467841"/>
            <a:ext cx="0" cy="13163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1893009" y="15441663"/>
            <a:ext cx="0" cy="87156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1912713" y="13589023"/>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331578" y="15522164"/>
            <a:ext cx="0" cy="87156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p:txBody>
          <a:bodyPr/>
          <a:lstStyle/>
          <a:p>
            <a:r>
              <a:rPr lang="en-US" dirty="0" smtClean="0"/>
              <a:t>NASA John C. Stennis Space Center</a:t>
            </a:r>
            <a:endParaRPr lang="en-US" dirty="0"/>
          </a:p>
        </p:txBody>
      </p:sp>
      <p:sp>
        <p:nvSpPr>
          <p:cNvPr id="4" name="Text Placeholder 3"/>
          <p:cNvSpPr>
            <a:spLocks noGrp="1"/>
          </p:cNvSpPr>
          <p:nvPr>
            <p:ph type="body" sz="quarter" idx="11"/>
          </p:nvPr>
        </p:nvSpPr>
        <p:spPr>
          <a:xfrm>
            <a:off x="3795241" y="2119232"/>
            <a:ext cx="19841517" cy="1216152"/>
          </a:xfrm>
        </p:spPr>
        <p:txBody>
          <a:bodyPr/>
          <a:lstStyle/>
          <a:p>
            <a:r>
              <a:rPr lang="en-US" dirty="0"/>
              <a:t>Utilizing NASA E</a:t>
            </a:r>
            <a:r>
              <a:rPr lang="en-US" dirty="0" smtClean="0"/>
              <a:t>arth </a:t>
            </a:r>
            <a:r>
              <a:rPr lang="en-US" dirty="0"/>
              <a:t>o</a:t>
            </a:r>
            <a:r>
              <a:rPr lang="en-US" dirty="0" smtClean="0"/>
              <a:t>bservations </a:t>
            </a:r>
            <a:r>
              <a:rPr lang="en-US" dirty="0"/>
              <a:t>to </a:t>
            </a:r>
            <a:r>
              <a:rPr lang="en-US" dirty="0" smtClean="0"/>
              <a:t>locate </a:t>
            </a:r>
            <a:r>
              <a:rPr lang="en-US" dirty="0"/>
              <a:t>p</a:t>
            </a:r>
            <a:r>
              <a:rPr lang="en-US" dirty="0" smtClean="0"/>
              <a:t>otential </a:t>
            </a:r>
            <a:r>
              <a:rPr lang="en-US" dirty="0"/>
              <a:t>h</a:t>
            </a:r>
            <a:r>
              <a:rPr lang="en-US" dirty="0" smtClean="0"/>
              <a:t>abitat </a:t>
            </a:r>
            <a:r>
              <a:rPr lang="en-US" dirty="0"/>
              <a:t>for the </a:t>
            </a:r>
            <a:r>
              <a:rPr lang="en-US" dirty="0" smtClean="0"/>
              <a:t>dusky </a:t>
            </a:r>
            <a:r>
              <a:rPr lang="en-US" dirty="0"/>
              <a:t>g</a:t>
            </a:r>
            <a:r>
              <a:rPr lang="en-US" dirty="0" smtClean="0"/>
              <a:t>opher </a:t>
            </a:r>
            <a:r>
              <a:rPr lang="en-US" dirty="0"/>
              <a:t>f</a:t>
            </a:r>
            <a:r>
              <a:rPr lang="en-US" dirty="0" smtClean="0"/>
              <a:t>rog</a:t>
            </a:r>
            <a:endParaRPr lang="en-US" dirty="0"/>
          </a:p>
        </p:txBody>
      </p:sp>
      <p:sp>
        <p:nvSpPr>
          <p:cNvPr id="5" name="Text Placeholder 4"/>
          <p:cNvSpPr>
            <a:spLocks noGrp="1"/>
          </p:cNvSpPr>
          <p:nvPr>
            <p:ph type="body" sz="quarter" idx="10"/>
          </p:nvPr>
        </p:nvSpPr>
        <p:spPr/>
        <p:txBody>
          <a:bodyPr/>
          <a:lstStyle/>
          <a:p>
            <a:r>
              <a:rPr lang="en-US" dirty="0" smtClean="0"/>
              <a:t>Mississippi Ecological Forecasting</a:t>
            </a:r>
            <a:endParaRPr lang="en-US" dirty="0"/>
          </a:p>
        </p:txBody>
      </p:sp>
      <p:sp>
        <p:nvSpPr>
          <p:cNvPr id="9" name="Text Placeholder 16"/>
          <p:cNvSpPr txBox="1">
            <a:spLocks/>
          </p:cNvSpPr>
          <p:nvPr/>
        </p:nvSpPr>
        <p:spPr>
          <a:xfrm>
            <a:off x="245273" y="34267411"/>
            <a:ext cx="10493389" cy="7877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Michael Brooke, Ross Reahard (Team Lead), Meredith Williams, Rudy Bartels</a:t>
            </a:r>
          </a:p>
        </p:txBody>
      </p:sp>
      <p:sp>
        <p:nvSpPr>
          <p:cNvPr id="11" name="Text Placeholder 16"/>
          <p:cNvSpPr txBox="1">
            <a:spLocks/>
          </p:cNvSpPr>
          <p:nvPr/>
        </p:nvSpPr>
        <p:spPr>
          <a:xfrm>
            <a:off x="19028249" y="28693978"/>
            <a:ext cx="8199726" cy="60669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r>
              <a:rPr lang="en-US" sz="2400" dirty="0"/>
              <a:t>Joseph Spruce - Senior Scientist and Lead Science Advisor at NASA SSC</a:t>
            </a:r>
          </a:p>
          <a:p>
            <a:pPr lvl="0"/>
            <a:r>
              <a:rPr lang="en-US" sz="2400" dirty="0"/>
              <a:t>James “Doc” Smoot - Senior Scientist and Assistant Science Advisor at NASA </a:t>
            </a:r>
            <a:r>
              <a:rPr lang="en-US" sz="2400" dirty="0" smtClean="0"/>
              <a:t>SSC</a:t>
            </a:r>
          </a:p>
          <a:p>
            <a:pPr lvl="0"/>
            <a:r>
              <a:rPr lang="en-US" sz="2400" dirty="0" smtClean="0"/>
              <a:t>Julie Moore – US Fish and Wildlife Service (USFWS)</a:t>
            </a:r>
            <a:endParaRPr lang="en-US" sz="2400" dirty="0"/>
          </a:p>
          <a:p>
            <a:pPr lvl="0"/>
            <a:r>
              <a:rPr lang="en-US" sz="2400" dirty="0"/>
              <a:t>NASA DEVELOP National Program Office</a:t>
            </a:r>
          </a:p>
          <a:p>
            <a:pPr lvl="0"/>
            <a:r>
              <a:rPr lang="en-US" sz="2400" dirty="0"/>
              <a:t>Jim Lee - The Nature Conservancy (TNC) - Biologist</a:t>
            </a:r>
          </a:p>
          <a:p>
            <a:pPr lvl="0"/>
            <a:r>
              <a:rPr lang="en-US" sz="2400" dirty="0"/>
              <a:t>Ed Moody - USDA Forest Service: </a:t>
            </a:r>
            <a:r>
              <a:rPr lang="en-US" sz="2400" dirty="0" err="1"/>
              <a:t>DeSoto</a:t>
            </a:r>
            <a:r>
              <a:rPr lang="en-US" sz="2400" dirty="0"/>
              <a:t> Ranger District - Wildlife Biologist </a:t>
            </a:r>
          </a:p>
          <a:p>
            <a:pPr lvl="0"/>
            <a:r>
              <a:rPr lang="en-US" sz="2400" dirty="0"/>
              <a:t>Linda </a:t>
            </a:r>
            <a:r>
              <a:rPr lang="en-US" sz="2400" dirty="0" err="1"/>
              <a:t>LaClaire</a:t>
            </a:r>
            <a:r>
              <a:rPr lang="en-US" sz="2400" dirty="0"/>
              <a:t> - US Fish and Wildlife Service (USFWS) - Wildlife Biologist</a:t>
            </a:r>
          </a:p>
          <a:p>
            <a:pPr lvl="0"/>
            <a:r>
              <a:rPr lang="en-US" sz="2400" dirty="0"/>
              <a:t>Danny Hartley – US Army Corps of Engineers – Wildlife </a:t>
            </a:r>
            <a:r>
              <a:rPr lang="en-US" sz="2400" dirty="0" smtClean="0"/>
              <a:t>Biologist</a:t>
            </a:r>
          </a:p>
          <a:p>
            <a:r>
              <a:rPr lang="en-US" sz="2400" dirty="0" smtClean="0"/>
              <a:t>Shelby Barrett – SSC DEVELOP,  Former Assistant Center Lead</a:t>
            </a:r>
          </a:p>
        </p:txBody>
      </p:sp>
      <p:sp>
        <p:nvSpPr>
          <p:cNvPr id="12" name="Text Placeholder 16"/>
          <p:cNvSpPr txBox="1">
            <a:spLocks/>
          </p:cNvSpPr>
          <p:nvPr/>
        </p:nvSpPr>
        <p:spPr>
          <a:xfrm>
            <a:off x="18951084" y="21752286"/>
            <a:ext cx="8259474" cy="593573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The </a:t>
            </a:r>
            <a:r>
              <a:rPr lang="en-US" dirty="0" smtClean="0"/>
              <a:t>DGF </a:t>
            </a:r>
            <a:r>
              <a:rPr lang="en-US" smtClean="0"/>
              <a:t>habitat </a:t>
            </a:r>
            <a:r>
              <a:rPr lang="en-US" smtClean="0"/>
              <a:t>suitability model </a:t>
            </a:r>
            <a:r>
              <a:rPr lang="en-US" dirty="0" smtClean="0"/>
              <a:t>enabled location of areas that </a:t>
            </a:r>
            <a:r>
              <a:rPr lang="en-US" dirty="0"/>
              <a:t>have the </a:t>
            </a:r>
            <a:r>
              <a:rPr lang="en-US" dirty="0" smtClean="0"/>
              <a:t>potential habitat </a:t>
            </a:r>
            <a:r>
              <a:rPr lang="en-US" dirty="0"/>
              <a:t>parameters for the d</a:t>
            </a:r>
            <a:r>
              <a:rPr lang="en-US" dirty="0" smtClean="0"/>
              <a:t>usky </a:t>
            </a:r>
            <a:r>
              <a:rPr lang="en-US" dirty="0"/>
              <a:t>g</a:t>
            </a:r>
            <a:r>
              <a:rPr lang="en-US" dirty="0" smtClean="0"/>
              <a:t>opher </a:t>
            </a:r>
            <a:r>
              <a:rPr lang="en-US" dirty="0"/>
              <a:t>f</a:t>
            </a:r>
            <a:r>
              <a:rPr lang="en-US" dirty="0" smtClean="0"/>
              <a:t>rog. </a:t>
            </a:r>
            <a:r>
              <a:rPr lang="en-US" dirty="0" smtClean="0"/>
              <a:t>Suitability </a:t>
            </a:r>
            <a:r>
              <a:rPr lang="en-US" dirty="0"/>
              <a:t>values of 70 </a:t>
            </a:r>
            <a:r>
              <a:rPr lang="en-US" dirty="0" smtClean="0"/>
              <a:t>percent and </a:t>
            </a:r>
            <a:r>
              <a:rPr lang="en-US" dirty="0"/>
              <a:t>above </a:t>
            </a:r>
            <a:r>
              <a:rPr lang="en-US" dirty="0" smtClean="0"/>
              <a:t>were found in the study area.</a:t>
            </a:r>
            <a:endParaRPr lang="en-US" dirty="0"/>
          </a:p>
          <a:p>
            <a:pPr marL="347663" indent="-347663"/>
            <a:r>
              <a:rPr lang="en-US" dirty="0" smtClean="0"/>
              <a:t>The </a:t>
            </a:r>
            <a:r>
              <a:rPr lang="en-US" dirty="0"/>
              <a:t>greatest amount of </a:t>
            </a:r>
            <a:r>
              <a:rPr lang="en-US" dirty="0" smtClean="0"/>
              <a:t>suitable habitat </a:t>
            </a:r>
            <a:r>
              <a:rPr lang="en-US" dirty="0" smtClean="0"/>
              <a:t>suitability </a:t>
            </a:r>
            <a:r>
              <a:rPr lang="en-US" dirty="0"/>
              <a:t>values between 70 and </a:t>
            </a:r>
            <a:r>
              <a:rPr lang="en-US" dirty="0" smtClean="0"/>
              <a:t>100 percent </a:t>
            </a:r>
            <a:r>
              <a:rPr lang="en-US" dirty="0"/>
              <a:t>were located in the Northeastern part of Harrison </a:t>
            </a:r>
            <a:r>
              <a:rPr lang="en-US" dirty="0" smtClean="0"/>
              <a:t>County Mississippi</a:t>
            </a:r>
            <a:r>
              <a:rPr lang="en-US" dirty="0"/>
              <a:t>.</a:t>
            </a:r>
          </a:p>
          <a:p>
            <a:pPr marL="347663" indent="-347663"/>
            <a:r>
              <a:rPr lang="en-US" dirty="0" smtClean="0"/>
              <a:t>The </a:t>
            </a:r>
            <a:r>
              <a:rPr lang="en-US" dirty="0"/>
              <a:t>summary statistics revealed </a:t>
            </a:r>
            <a:r>
              <a:rPr lang="en-US" dirty="0" smtClean="0"/>
              <a:t>most areas had lower </a:t>
            </a:r>
            <a:r>
              <a:rPr lang="en-US" dirty="0"/>
              <a:t>than </a:t>
            </a:r>
            <a:r>
              <a:rPr lang="en-US" dirty="0" smtClean="0"/>
              <a:t>50 percent </a:t>
            </a:r>
            <a:r>
              <a:rPr lang="en-US" dirty="0" smtClean="0"/>
              <a:t>suitability </a:t>
            </a:r>
            <a:r>
              <a:rPr lang="en-US" dirty="0"/>
              <a:t>for the </a:t>
            </a:r>
            <a:r>
              <a:rPr lang="en-US" dirty="0" smtClean="0"/>
              <a:t>dusky </a:t>
            </a:r>
            <a:r>
              <a:rPr lang="en-US" dirty="0"/>
              <a:t>g</a:t>
            </a:r>
            <a:r>
              <a:rPr lang="en-US" dirty="0" smtClean="0"/>
              <a:t>opher </a:t>
            </a:r>
            <a:r>
              <a:rPr lang="en-US" dirty="0"/>
              <a:t>f</a:t>
            </a:r>
            <a:r>
              <a:rPr lang="en-US" dirty="0" smtClean="0"/>
              <a:t>rog </a:t>
            </a:r>
            <a:r>
              <a:rPr lang="en-US" dirty="0"/>
              <a:t>habitat, a </a:t>
            </a:r>
            <a:r>
              <a:rPr lang="en-US" dirty="0" smtClean="0"/>
              <a:t>possible signature </a:t>
            </a:r>
            <a:r>
              <a:rPr lang="en-US" dirty="0"/>
              <a:t>of rapid urbanization in the study area.</a:t>
            </a:r>
          </a:p>
          <a:p>
            <a:pPr marL="347663" indent="-347663"/>
            <a:r>
              <a:rPr lang="en-US" dirty="0" smtClean="0"/>
              <a:t>An assessment of the </a:t>
            </a:r>
            <a:r>
              <a:rPr lang="en-US" dirty="0" smtClean="0"/>
              <a:t>suitability </a:t>
            </a:r>
            <a:r>
              <a:rPr lang="en-US" dirty="0"/>
              <a:t>model, </a:t>
            </a:r>
            <a:r>
              <a:rPr lang="en-US" dirty="0" smtClean="0"/>
              <a:t>using NAIP aerial data and the stratified random </a:t>
            </a:r>
            <a:r>
              <a:rPr lang="en-US" dirty="0"/>
              <a:t>sampling method, rated the </a:t>
            </a:r>
            <a:r>
              <a:rPr lang="en-US" dirty="0" smtClean="0"/>
              <a:t>model at approximately 75 percent accuracy. </a:t>
            </a:r>
          </a:p>
        </p:txBody>
      </p:sp>
      <p:sp>
        <p:nvSpPr>
          <p:cNvPr id="6" name="Text Placeholder 16"/>
          <p:cNvSpPr txBox="1">
            <a:spLocks/>
          </p:cNvSpPr>
          <p:nvPr/>
        </p:nvSpPr>
        <p:spPr>
          <a:xfrm>
            <a:off x="914400" y="6106152"/>
            <a:ext cx="16916400" cy="5784063"/>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800" dirty="0"/>
          </a:p>
        </p:txBody>
      </p:sp>
      <p:sp>
        <p:nvSpPr>
          <p:cNvPr id="15" name="Text Placeholder 16"/>
          <p:cNvSpPr txBox="1">
            <a:spLocks/>
          </p:cNvSpPr>
          <p:nvPr/>
        </p:nvSpPr>
        <p:spPr>
          <a:xfrm>
            <a:off x="18288000" y="6340964"/>
            <a:ext cx="8229600" cy="18870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smtClean="0"/>
              <a:t>Utilize </a:t>
            </a:r>
            <a:r>
              <a:rPr lang="en-US" sz="3200" dirty="0"/>
              <a:t>NASA </a:t>
            </a:r>
            <a:r>
              <a:rPr lang="en-US" sz="3200" dirty="0" smtClean="0"/>
              <a:t>Earth observations </a:t>
            </a:r>
            <a:r>
              <a:rPr lang="en-US" sz="3200" dirty="0"/>
              <a:t>to </a:t>
            </a:r>
            <a:r>
              <a:rPr lang="en-US" sz="3200" dirty="0" smtClean="0"/>
              <a:t>locate </a:t>
            </a:r>
            <a:r>
              <a:rPr lang="en-US" sz="3200" dirty="0"/>
              <a:t>p</a:t>
            </a:r>
            <a:r>
              <a:rPr lang="en-US" sz="3200" dirty="0" smtClean="0"/>
              <a:t>otential </a:t>
            </a:r>
            <a:r>
              <a:rPr lang="en-US" sz="3200" dirty="0"/>
              <a:t>h</a:t>
            </a:r>
            <a:r>
              <a:rPr lang="en-US" sz="3200" dirty="0" smtClean="0"/>
              <a:t>abitat </a:t>
            </a:r>
            <a:r>
              <a:rPr lang="en-US" sz="3200" dirty="0"/>
              <a:t>for the </a:t>
            </a:r>
            <a:r>
              <a:rPr lang="en-US" sz="3200" dirty="0" smtClean="0"/>
              <a:t>dusky </a:t>
            </a:r>
            <a:r>
              <a:rPr lang="en-US" sz="3200" dirty="0"/>
              <a:t>g</a:t>
            </a:r>
            <a:r>
              <a:rPr lang="en-US" sz="3200" dirty="0" smtClean="0"/>
              <a:t>opher </a:t>
            </a:r>
            <a:r>
              <a:rPr lang="en-US" sz="3200" dirty="0"/>
              <a:t>f</a:t>
            </a:r>
            <a:r>
              <a:rPr lang="en-US" sz="3200" dirty="0" smtClean="0"/>
              <a:t>rog, the most endangered species of frog in North America. </a:t>
            </a:r>
          </a:p>
          <a:p>
            <a:endParaRPr lang="en-US" dirty="0"/>
          </a:p>
        </p:txBody>
      </p:sp>
      <p:sp>
        <p:nvSpPr>
          <p:cNvPr id="16" name="TextBox 15"/>
          <p:cNvSpPr txBox="1"/>
          <p:nvPr/>
        </p:nvSpPr>
        <p:spPr>
          <a:xfrm>
            <a:off x="847724" y="5031604"/>
            <a:ext cx="16916399"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867116" y="503136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47725" y="12077159"/>
            <a:ext cx="1659255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867116" y="8335315"/>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867116" y="15476862"/>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45961" y="20530649"/>
            <a:ext cx="16916398"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9067198" y="20961533"/>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9067198" y="2791181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33379" y="28203390"/>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48884" y="28203390"/>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smtClean="0"/>
              <a:t>Ross Reahard (Project Lead), Rudy Bartels, James Brooke, Meredith Williams</a:t>
            </a:r>
          </a:p>
          <a:p>
            <a:r>
              <a:rPr lang="en-US" sz="2400" dirty="0" smtClean="0"/>
              <a:t>NASA DEVELOP National Program at John C. Stennis Space Center</a:t>
            </a:r>
            <a:endParaRPr lang="en-US" sz="2400" dirty="0"/>
          </a:p>
        </p:txBody>
      </p:sp>
      <p:sp>
        <p:nvSpPr>
          <p:cNvPr id="21" name="Oval 20"/>
          <p:cNvSpPr/>
          <p:nvPr/>
        </p:nvSpPr>
        <p:spPr>
          <a:xfrm rot="21302388">
            <a:off x="21905577" y="18660446"/>
            <a:ext cx="1631309" cy="4225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tretch>
            <a:fillRect/>
          </a:stretch>
        </p:blipFill>
        <p:spPr>
          <a:xfrm>
            <a:off x="23199057" y="16358913"/>
            <a:ext cx="2018117" cy="1513588"/>
          </a:xfrm>
          <a:prstGeom prst="rect">
            <a:avLst/>
          </a:prstGeom>
        </p:spPr>
      </p:pic>
      <p:pic>
        <p:nvPicPr>
          <p:cNvPr id="14" name="Picture 13"/>
          <p:cNvPicPr>
            <a:picLocks noChangeAspect="1"/>
          </p:cNvPicPr>
          <p:nvPr/>
        </p:nvPicPr>
        <p:blipFill>
          <a:blip r:embed="rId3"/>
          <a:stretch>
            <a:fillRect/>
          </a:stretch>
        </p:blipFill>
        <p:spPr>
          <a:xfrm>
            <a:off x="18867116" y="16388157"/>
            <a:ext cx="1933005" cy="1574668"/>
          </a:xfrm>
          <a:prstGeom prst="rect">
            <a:avLst/>
          </a:prstGeom>
        </p:spPr>
      </p:pic>
      <p:pic>
        <p:nvPicPr>
          <p:cNvPr id="17" name="Picture 16"/>
          <p:cNvPicPr>
            <a:picLocks noChangeAspect="1"/>
          </p:cNvPicPr>
          <p:nvPr/>
        </p:nvPicPr>
        <p:blipFill>
          <a:blip r:embed="rId4"/>
          <a:stretch>
            <a:fillRect/>
          </a:stretch>
        </p:blipFill>
        <p:spPr>
          <a:xfrm>
            <a:off x="23232111" y="18269302"/>
            <a:ext cx="2091119" cy="2019904"/>
          </a:xfrm>
          <a:prstGeom prst="rect">
            <a:avLst/>
          </a:prstGeom>
        </p:spPr>
      </p:pic>
      <p:pic>
        <p:nvPicPr>
          <p:cNvPr id="35" name="Picture 34" descr="12 SRTM.png"/>
          <p:cNvPicPr/>
          <p:nvPr/>
        </p:nvPicPr>
        <p:blipFill>
          <a:blip r:embed="rId5">
            <a:extLst>
              <a:ext uri="{28A0092B-C50C-407E-A947-70E740481C1C}">
                <a14:useLocalDpi xmlns:a14="http://schemas.microsoft.com/office/drawing/2010/main" val="0"/>
              </a:ext>
            </a:extLst>
          </a:blip>
          <a:srcRect/>
          <a:stretch>
            <a:fillRect/>
          </a:stretch>
        </p:blipFill>
        <p:spPr bwMode="auto">
          <a:xfrm rot="19214273">
            <a:off x="18193135" y="18436131"/>
            <a:ext cx="2444875" cy="2575587"/>
          </a:xfrm>
          <a:prstGeom prst="rect">
            <a:avLst/>
          </a:prstGeom>
          <a:noFill/>
          <a:ln>
            <a:noFill/>
          </a:ln>
        </p:spPr>
      </p:pic>
      <p:sp>
        <p:nvSpPr>
          <p:cNvPr id="20" name="TextBox 19"/>
          <p:cNvSpPr txBox="1"/>
          <p:nvPr/>
        </p:nvSpPr>
        <p:spPr>
          <a:xfrm>
            <a:off x="19956612" y="17872501"/>
            <a:ext cx="2903388" cy="523220"/>
          </a:xfrm>
          <a:prstGeom prst="rect">
            <a:avLst/>
          </a:prstGeom>
          <a:noFill/>
        </p:spPr>
        <p:txBody>
          <a:bodyPr wrap="square" rtlCol="0">
            <a:spAutoFit/>
          </a:bodyPr>
          <a:lstStyle/>
          <a:p>
            <a:r>
              <a:rPr lang="en-US" sz="2800" b="1" dirty="0" smtClean="0">
                <a:solidFill>
                  <a:srgbClr val="000000"/>
                </a:solidFill>
              </a:rPr>
              <a:t>Landsat 8 (OLI)</a:t>
            </a:r>
            <a:endParaRPr lang="en-US" sz="2800" b="1" dirty="0">
              <a:solidFill>
                <a:srgbClr val="000000"/>
              </a:solidFill>
            </a:endParaRPr>
          </a:p>
        </p:txBody>
      </p:sp>
      <p:sp>
        <p:nvSpPr>
          <p:cNvPr id="33" name="TextBox 32"/>
          <p:cNvSpPr txBox="1"/>
          <p:nvPr/>
        </p:nvSpPr>
        <p:spPr>
          <a:xfrm>
            <a:off x="24795921" y="17996677"/>
            <a:ext cx="1326746" cy="523220"/>
          </a:xfrm>
          <a:prstGeom prst="rect">
            <a:avLst/>
          </a:prstGeom>
          <a:noFill/>
        </p:spPr>
        <p:txBody>
          <a:bodyPr wrap="square" rtlCol="0">
            <a:spAutoFit/>
          </a:bodyPr>
          <a:lstStyle/>
          <a:p>
            <a:r>
              <a:rPr lang="en-US" sz="2800" b="1" dirty="0" smtClean="0">
                <a:solidFill>
                  <a:srgbClr val="000000"/>
                </a:solidFill>
              </a:rPr>
              <a:t>Terra</a:t>
            </a:r>
            <a:endParaRPr lang="en-US" sz="2800" b="1" dirty="0">
              <a:solidFill>
                <a:srgbClr val="000000"/>
              </a:solidFill>
            </a:endParaRPr>
          </a:p>
        </p:txBody>
      </p:sp>
      <p:sp>
        <p:nvSpPr>
          <p:cNvPr id="36" name="TextBox 35"/>
          <p:cNvSpPr txBox="1"/>
          <p:nvPr/>
        </p:nvSpPr>
        <p:spPr>
          <a:xfrm>
            <a:off x="25088050" y="20241902"/>
            <a:ext cx="1864895" cy="523220"/>
          </a:xfrm>
          <a:prstGeom prst="rect">
            <a:avLst/>
          </a:prstGeom>
          <a:noFill/>
        </p:spPr>
        <p:txBody>
          <a:bodyPr wrap="square" rtlCol="0">
            <a:spAutoFit/>
          </a:bodyPr>
          <a:lstStyle/>
          <a:p>
            <a:r>
              <a:rPr lang="en-US" sz="2800" b="1" dirty="0" smtClean="0">
                <a:solidFill>
                  <a:srgbClr val="000000"/>
                </a:solidFill>
              </a:rPr>
              <a:t>Landsat 5</a:t>
            </a:r>
            <a:endParaRPr lang="en-US" sz="2800" b="1" dirty="0">
              <a:solidFill>
                <a:srgbClr val="000000"/>
              </a:solidFill>
            </a:endParaRPr>
          </a:p>
        </p:txBody>
      </p:sp>
      <p:sp>
        <p:nvSpPr>
          <p:cNvPr id="37" name="TextBox 36"/>
          <p:cNvSpPr txBox="1"/>
          <p:nvPr/>
        </p:nvSpPr>
        <p:spPr>
          <a:xfrm>
            <a:off x="20909468" y="19558256"/>
            <a:ext cx="1523206" cy="954107"/>
          </a:xfrm>
          <a:prstGeom prst="rect">
            <a:avLst/>
          </a:prstGeom>
          <a:noFill/>
        </p:spPr>
        <p:txBody>
          <a:bodyPr wrap="square" rtlCol="0">
            <a:spAutoFit/>
          </a:bodyPr>
          <a:lstStyle/>
          <a:p>
            <a:r>
              <a:rPr lang="en-US" sz="2800" b="1" dirty="0" smtClean="0">
                <a:solidFill>
                  <a:srgbClr val="000000"/>
                </a:solidFill>
              </a:rPr>
              <a:t>Space Shuttle</a:t>
            </a:r>
            <a:endParaRPr lang="en-US" sz="2800" b="1" dirty="0">
              <a:solidFill>
                <a:srgbClr val="000000"/>
              </a:solidFill>
            </a:endParaRPr>
          </a:p>
        </p:txBody>
      </p:sp>
      <p:pic>
        <p:nvPicPr>
          <p:cNvPr id="38" name="Picture 37"/>
          <p:cNvPicPr>
            <a:picLocks noChangeAspect="1"/>
          </p:cNvPicPr>
          <p:nvPr/>
        </p:nvPicPr>
        <p:blipFill>
          <a:blip r:embed="rId6"/>
          <a:stretch>
            <a:fillRect/>
          </a:stretch>
        </p:blipFill>
        <p:spPr>
          <a:xfrm>
            <a:off x="11316491" y="32172389"/>
            <a:ext cx="1218710" cy="1447510"/>
          </a:xfrm>
          <a:prstGeom prst="rect">
            <a:avLst/>
          </a:prstGeom>
        </p:spPr>
      </p:pic>
      <p:pic>
        <p:nvPicPr>
          <p:cNvPr id="40" name="Picture 39"/>
          <p:cNvPicPr>
            <a:picLocks noChangeAspect="1"/>
          </p:cNvPicPr>
          <p:nvPr/>
        </p:nvPicPr>
        <p:blipFill>
          <a:blip r:embed="rId7"/>
          <a:stretch>
            <a:fillRect/>
          </a:stretch>
        </p:blipFill>
        <p:spPr>
          <a:xfrm>
            <a:off x="13067803" y="33306841"/>
            <a:ext cx="1350984" cy="1748333"/>
          </a:xfrm>
          <a:prstGeom prst="rect">
            <a:avLst/>
          </a:prstGeom>
        </p:spPr>
      </p:pic>
      <p:pic>
        <p:nvPicPr>
          <p:cNvPr id="41" name="Picture 40"/>
          <p:cNvPicPr>
            <a:picLocks noChangeAspect="1"/>
          </p:cNvPicPr>
          <p:nvPr/>
        </p:nvPicPr>
        <p:blipFill>
          <a:blip r:embed="rId8"/>
          <a:stretch>
            <a:fillRect/>
          </a:stretch>
        </p:blipFill>
        <p:spPr>
          <a:xfrm>
            <a:off x="14858867" y="32118806"/>
            <a:ext cx="1607732" cy="1223525"/>
          </a:xfrm>
          <a:prstGeom prst="rect">
            <a:avLst/>
          </a:prstGeom>
        </p:spPr>
      </p:pic>
      <p:sp>
        <p:nvSpPr>
          <p:cNvPr id="57" name="Freeform 56"/>
          <p:cNvSpPr/>
          <p:nvPr/>
        </p:nvSpPr>
        <p:spPr>
          <a:xfrm>
            <a:off x="909068" y="13122773"/>
            <a:ext cx="3648210" cy="45720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3600" b="1" dirty="0" smtClean="0"/>
              <a:t>Precipitation</a:t>
            </a:r>
            <a:endParaRPr lang="en-US" sz="3600" b="1" kern="1200" dirty="0"/>
          </a:p>
        </p:txBody>
      </p:sp>
      <p:sp>
        <p:nvSpPr>
          <p:cNvPr id="59" name="Freeform 58"/>
          <p:cNvSpPr/>
          <p:nvPr/>
        </p:nvSpPr>
        <p:spPr>
          <a:xfrm>
            <a:off x="10058396" y="13131823"/>
            <a:ext cx="3684899" cy="45720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3600" b="1" dirty="0" smtClean="0"/>
              <a:t>Soil</a:t>
            </a:r>
            <a:endParaRPr lang="en-US" sz="3600" b="1" kern="1200" dirty="0"/>
          </a:p>
        </p:txBody>
      </p:sp>
      <p:sp>
        <p:nvSpPr>
          <p:cNvPr id="60" name="Freeform 59"/>
          <p:cNvSpPr/>
          <p:nvPr/>
        </p:nvSpPr>
        <p:spPr>
          <a:xfrm>
            <a:off x="14624584" y="13122773"/>
            <a:ext cx="3663413" cy="45720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3600" b="1" dirty="0" smtClean="0"/>
              <a:t>Imagery</a:t>
            </a:r>
            <a:endParaRPr lang="en-US" sz="3600" b="1" kern="1200" dirty="0"/>
          </a:p>
        </p:txBody>
      </p:sp>
      <p:sp>
        <p:nvSpPr>
          <p:cNvPr id="61" name="Freeform 60"/>
          <p:cNvSpPr/>
          <p:nvPr/>
        </p:nvSpPr>
        <p:spPr>
          <a:xfrm>
            <a:off x="5432854" y="13122773"/>
            <a:ext cx="3645979" cy="45720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3600" b="1" dirty="0" smtClean="0"/>
              <a:t>Landcover</a:t>
            </a:r>
            <a:endParaRPr lang="en-US" sz="3600" b="1" kern="1200" dirty="0"/>
          </a:p>
        </p:txBody>
      </p:sp>
      <p:sp>
        <p:nvSpPr>
          <p:cNvPr id="66" name="Text Placeholder 16"/>
          <p:cNvSpPr txBox="1">
            <a:spLocks/>
          </p:cNvSpPr>
          <p:nvPr/>
        </p:nvSpPr>
        <p:spPr>
          <a:xfrm>
            <a:off x="9630355" y="29184208"/>
            <a:ext cx="7781236" cy="275487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4000" dirty="0" smtClean="0"/>
              <a:t>The Nature Conservancy </a:t>
            </a:r>
          </a:p>
          <a:p>
            <a:pPr marL="347663" indent="-347663"/>
            <a:r>
              <a:rPr lang="en-US" sz="4000" dirty="0" smtClean="0"/>
              <a:t>U.S. Fish &amp; Wildlife Service</a:t>
            </a:r>
          </a:p>
          <a:p>
            <a:pPr marL="347663" indent="-347663"/>
            <a:r>
              <a:rPr lang="en-US" sz="4000" dirty="0" smtClean="0"/>
              <a:t>U.S. Army Corps of Engineers</a:t>
            </a:r>
          </a:p>
          <a:p>
            <a:pPr marL="347663" indent="-347663"/>
            <a:r>
              <a:rPr lang="en-US" sz="4000" dirty="0" smtClean="0"/>
              <a:t>USDA Forest Service</a:t>
            </a:r>
          </a:p>
        </p:txBody>
      </p:sp>
      <p:sp>
        <p:nvSpPr>
          <p:cNvPr id="68" name="Text Placeholder 16"/>
          <p:cNvSpPr txBox="1">
            <a:spLocks/>
          </p:cNvSpPr>
          <p:nvPr/>
        </p:nvSpPr>
        <p:spPr>
          <a:xfrm>
            <a:off x="20408727" y="13767431"/>
            <a:ext cx="4047894" cy="167685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pPr>
            <a:r>
              <a:rPr lang="en-US" sz="2400" b="1" dirty="0" smtClean="0">
                <a:solidFill>
                  <a:schemeClr val="accent1">
                    <a:lumMod val="75000"/>
                  </a:schemeClr>
                </a:solidFill>
              </a:rPr>
              <a:t>St</a:t>
            </a:r>
            <a:r>
              <a:rPr lang="en-US" sz="2400" b="1" dirty="0">
                <a:solidFill>
                  <a:schemeClr val="accent1">
                    <a:lumMod val="75000"/>
                  </a:schemeClr>
                </a:solidFill>
              </a:rPr>
              <a:t>. Tammany Parish, </a:t>
            </a:r>
            <a:r>
              <a:rPr lang="en-US" sz="2400" b="1" dirty="0" smtClean="0">
                <a:solidFill>
                  <a:schemeClr val="accent1">
                    <a:lumMod val="75000"/>
                  </a:schemeClr>
                </a:solidFill>
              </a:rPr>
              <a:t>LA</a:t>
            </a:r>
          </a:p>
          <a:p>
            <a:pPr marL="347663" indent="-347663">
              <a:spcBef>
                <a:spcPts val="600"/>
              </a:spcBef>
            </a:pPr>
            <a:r>
              <a:rPr lang="en-US" sz="2400" b="1" dirty="0" smtClean="0">
                <a:solidFill>
                  <a:schemeClr val="accent4">
                    <a:lumMod val="75000"/>
                  </a:schemeClr>
                </a:solidFill>
              </a:rPr>
              <a:t>Hancock </a:t>
            </a:r>
            <a:r>
              <a:rPr lang="en-US" sz="2400" b="1" dirty="0">
                <a:solidFill>
                  <a:schemeClr val="accent4">
                    <a:lumMod val="75000"/>
                  </a:schemeClr>
                </a:solidFill>
              </a:rPr>
              <a:t>County, </a:t>
            </a:r>
            <a:r>
              <a:rPr lang="en-US" sz="2400" b="1" dirty="0" smtClean="0">
                <a:solidFill>
                  <a:schemeClr val="accent4">
                    <a:lumMod val="75000"/>
                  </a:schemeClr>
                </a:solidFill>
              </a:rPr>
              <a:t>MS</a:t>
            </a:r>
          </a:p>
          <a:p>
            <a:pPr marL="347663" indent="-347663">
              <a:spcBef>
                <a:spcPts val="600"/>
              </a:spcBef>
            </a:pPr>
            <a:r>
              <a:rPr lang="en-US" sz="2400" b="1" dirty="0" smtClean="0">
                <a:solidFill>
                  <a:srgbClr val="C00000"/>
                </a:solidFill>
              </a:rPr>
              <a:t>Harrison </a:t>
            </a:r>
            <a:r>
              <a:rPr lang="en-US" sz="2400" b="1" dirty="0">
                <a:solidFill>
                  <a:srgbClr val="C00000"/>
                </a:solidFill>
              </a:rPr>
              <a:t>County, </a:t>
            </a:r>
            <a:r>
              <a:rPr lang="en-US" sz="2400" b="1" dirty="0" smtClean="0">
                <a:solidFill>
                  <a:srgbClr val="C00000"/>
                </a:solidFill>
              </a:rPr>
              <a:t>MS</a:t>
            </a:r>
          </a:p>
          <a:p>
            <a:pPr marL="347663" indent="-347663">
              <a:spcBef>
                <a:spcPts val="600"/>
              </a:spcBef>
            </a:pPr>
            <a:r>
              <a:rPr lang="en-US" sz="2400" b="1" dirty="0" smtClean="0">
                <a:solidFill>
                  <a:srgbClr val="002060"/>
                </a:solidFill>
              </a:rPr>
              <a:t>Jackson </a:t>
            </a:r>
            <a:r>
              <a:rPr lang="en-US" sz="2400" b="1" dirty="0">
                <a:solidFill>
                  <a:srgbClr val="002060"/>
                </a:solidFill>
              </a:rPr>
              <a:t>County, MS</a:t>
            </a:r>
          </a:p>
        </p:txBody>
      </p:sp>
      <p:pic>
        <p:nvPicPr>
          <p:cNvPr id="3" name="Picture 2"/>
          <p:cNvPicPr>
            <a:picLocks noChangeAspect="1"/>
          </p:cNvPicPr>
          <p:nvPr/>
        </p:nvPicPr>
        <p:blipFill rotWithShape="1">
          <a:blip r:embed="rId9"/>
          <a:srcRect l="9903" t="20444" r="17128"/>
          <a:stretch/>
        </p:blipFill>
        <p:spPr>
          <a:xfrm>
            <a:off x="19502754" y="9397285"/>
            <a:ext cx="5800089" cy="40937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9" name="Text Placeholder 16"/>
          <p:cNvSpPr txBox="1">
            <a:spLocks/>
          </p:cNvSpPr>
          <p:nvPr/>
        </p:nvSpPr>
        <p:spPr>
          <a:xfrm>
            <a:off x="847724" y="5865360"/>
            <a:ext cx="17440275" cy="58944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a:t>The dusky gopher frog (DGF), </a:t>
            </a:r>
            <a:r>
              <a:rPr lang="en-US" sz="3200" i="1" dirty="0" err="1"/>
              <a:t>Lithobates</a:t>
            </a:r>
            <a:r>
              <a:rPr lang="en-US" sz="3200" i="1" dirty="0"/>
              <a:t> </a:t>
            </a:r>
            <a:r>
              <a:rPr lang="en-US" sz="3200" i="1" dirty="0" err="1"/>
              <a:t>sevosus</a:t>
            </a:r>
            <a:r>
              <a:rPr lang="en-US" sz="3200" dirty="0"/>
              <a:t>, is currently found in only four ponds in south Mississippi. This small, wild population is threatened by high risk of </a:t>
            </a:r>
            <a:r>
              <a:rPr lang="en-US" sz="3200" dirty="0" smtClean="0"/>
              <a:t>inbreeding </a:t>
            </a:r>
            <a:r>
              <a:rPr lang="en-US" sz="3200" dirty="0"/>
              <a:t>due to genetic isolation, loss of habitat due to land development, wildfire suppression, and runoff from surrounding roadways and urban areas. In response, this project used data from NASA Earth observations to locate potential habitat for the DGF. Landsat 8 OLI was used to calculate vegetation indices and produce updated land cover classifications. ASTER imagery and Landsat 5 data were used to calculate vegetation indices and water quality indices for the study area. These products then utilized to identify </a:t>
            </a:r>
            <a:r>
              <a:rPr lang="en-US" sz="3200" dirty="0" smtClean="0"/>
              <a:t>suitable ponds for DGF habitat, </a:t>
            </a:r>
            <a:r>
              <a:rPr lang="en-US" sz="3200" dirty="0"/>
              <a:t>to assess their canopy cover and hydrology over the course of the year, to locate emergent and submerged vegetation, and to derive proximity to roadways, developed land, and other bodies of water. National Agriculture Imagery Program aerial data were </a:t>
            </a:r>
            <a:r>
              <a:rPr lang="en-US" sz="3200" dirty="0" smtClean="0"/>
              <a:t>also assessed </a:t>
            </a:r>
            <a:r>
              <a:rPr lang="en-US" sz="3200" dirty="0"/>
              <a:t>for </a:t>
            </a:r>
            <a:r>
              <a:rPr lang="en-US" sz="3200" dirty="0" smtClean="0"/>
              <a:t>detecting </a:t>
            </a:r>
            <a:r>
              <a:rPr lang="en-US" sz="3200" dirty="0"/>
              <a:t>ponds smaller than those detectable at the Landsat scale. This project </a:t>
            </a:r>
            <a:r>
              <a:rPr lang="en-US" sz="3200" dirty="0" smtClean="0"/>
              <a:t>was performed to help augment </a:t>
            </a:r>
            <a:r>
              <a:rPr lang="en-US" sz="3200" dirty="0"/>
              <a:t>current decision-making practices regarding where relocation and reintroduction ponds for the </a:t>
            </a:r>
            <a:r>
              <a:rPr lang="en-US" sz="3200" dirty="0" smtClean="0"/>
              <a:t>DGF should </a:t>
            </a:r>
            <a:r>
              <a:rPr lang="en-US" sz="3200" dirty="0"/>
              <a:t>be established </a:t>
            </a:r>
            <a:r>
              <a:rPr lang="en-US" sz="3200" dirty="0" smtClean="0"/>
              <a:t>to help monitor, protect, </a:t>
            </a:r>
            <a:r>
              <a:rPr lang="en-US" sz="3200" dirty="0"/>
              <a:t>and </a:t>
            </a:r>
            <a:r>
              <a:rPr lang="en-US" sz="3200" dirty="0" smtClean="0"/>
              <a:t>restore this </a:t>
            </a:r>
            <a:r>
              <a:rPr lang="en-US" sz="3200" dirty="0"/>
              <a:t>critically endangered species. Using this information, partnering organizations will be able to identify and map areas with the ideal land cover, water quality, and elevation characteristics for DGF habitation.</a:t>
            </a:r>
          </a:p>
          <a:p>
            <a:endParaRPr lang="en-US" dirty="0" smtClean="0"/>
          </a:p>
        </p:txBody>
      </p:sp>
      <p:sp>
        <p:nvSpPr>
          <p:cNvPr id="70" name="Rectangle 69"/>
          <p:cNvSpPr/>
          <p:nvPr/>
        </p:nvSpPr>
        <p:spPr>
          <a:xfrm>
            <a:off x="5454943" y="14113944"/>
            <a:ext cx="3645979" cy="1408220"/>
          </a:xfrm>
          <a:prstGeom prst="rect">
            <a:avLst/>
          </a:prstGeom>
          <a:blipFill>
            <a:blip r:embed="rId10"/>
            <a:srcRect/>
            <a:stretch>
              <a:fillRect l="-2424" t="-18942" r="1"/>
            </a:stretch>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3" name="Picture 52"/>
          <p:cNvPicPr>
            <a:picLocks noChangeAspect="1"/>
          </p:cNvPicPr>
          <p:nvPr/>
        </p:nvPicPr>
        <p:blipFill rotWithShape="1">
          <a:blip r:embed="rId11"/>
          <a:srcRect t="24584" r="32950" b="43492"/>
          <a:stretch/>
        </p:blipFill>
        <p:spPr>
          <a:xfrm>
            <a:off x="10058155" y="14118074"/>
            <a:ext cx="3645979" cy="1372703"/>
          </a:xfrm>
          <a:prstGeom prst="rect">
            <a:avLst/>
          </a:prstGeom>
          <a:ln>
            <a:solidFill>
              <a:schemeClr val="accent1"/>
            </a:solidFill>
          </a:ln>
        </p:spPr>
      </p:pic>
      <p:pic>
        <p:nvPicPr>
          <p:cNvPr id="76" name="Picture 75"/>
          <p:cNvPicPr>
            <a:picLocks noChangeAspect="1"/>
          </p:cNvPicPr>
          <p:nvPr/>
        </p:nvPicPr>
        <p:blipFill rotWithShape="1">
          <a:blip r:embed="rId12"/>
          <a:srcRect t="9431"/>
          <a:stretch/>
        </p:blipFill>
        <p:spPr>
          <a:xfrm>
            <a:off x="5454943" y="16341686"/>
            <a:ext cx="3645979" cy="1342598"/>
          </a:xfrm>
          <a:prstGeom prst="rect">
            <a:avLst/>
          </a:prstGeom>
          <a:ln>
            <a:solidFill>
              <a:schemeClr val="accent1"/>
            </a:solidFill>
          </a:ln>
        </p:spPr>
      </p:pic>
      <p:pic>
        <p:nvPicPr>
          <p:cNvPr id="77" name="Picture 76"/>
          <p:cNvPicPr>
            <a:picLocks noChangeAspect="1"/>
          </p:cNvPicPr>
          <p:nvPr/>
        </p:nvPicPr>
        <p:blipFill rotWithShape="1">
          <a:blip r:embed="rId13"/>
          <a:srcRect t="29234" b="24740"/>
          <a:stretch/>
        </p:blipFill>
        <p:spPr>
          <a:xfrm>
            <a:off x="10058154" y="16326881"/>
            <a:ext cx="3645979" cy="1357684"/>
          </a:xfrm>
          <a:prstGeom prst="rect">
            <a:avLst/>
          </a:prstGeom>
          <a:ln>
            <a:solidFill>
              <a:schemeClr val="accent1"/>
            </a:solidFill>
          </a:ln>
        </p:spPr>
      </p:pic>
      <p:sp>
        <p:nvSpPr>
          <p:cNvPr id="89" name="Freeform 88"/>
          <p:cNvSpPr/>
          <p:nvPr/>
        </p:nvSpPr>
        <p:spPr>
          <a:xfrm>
            <a:off x="7459971" y="17319151"/>
            <a:ext cx="1490342" cy="27717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Weighted</a:t>
            </a:r>
            <a:endParaRPr lang="en-US" sz="2400" b="1" kern="1200" dirty="0"/>
          </a:p>
        </p:txBody>
      </p:sp>
      <p:sp>
        <p:nvSpPr>
          <p:cNvPr id="90" name="Freeform 89"/>
          <p:cNvSpPr/>
          <p:nvPr/>
        </p:nvSpPr>
        <p:spPr>
          <a:xfrm>
            <a:off x="12284398" y="15152668"/>
            <a:ext cx="1266347" cy="275406"/>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Clipped</a:t>
            </a:r>
            <a:endParaRPr lang="en-US" sz="2400" b="1" kern="1200" dirty="0"/>
          </a:p>
        </p:txBody>
      </p:sp>
      <p:sp>
        <p:nvSpPr>
          <p:cNvPr id="91" name="Freeform 90"/>
          <p:cNvSpPr/>
          <p:nvPr/>
        </p:nvSpPr>
        <p:spPr>
          <a:xfrm>
            <a:off x="12060403" y="17348328"/>
            <a:ext cx="1490342" cy="27717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Weighted</a:t>
            </a:r>
            <a:endParaRPr lang="en-US" sz="2400" b="1" kern="1200" dirty="0"/>
          </a:p>
        </p:txBody>
      </p:sp>
      <p:sp>
        <p:nvSpPr>
          <p:cNvPr id="71" name="Freeform 70"/>
          <p:cNvSpPr/>
          <p:nvPr/>
        </p:nvSpPr>
        <p:spPr>
          <a:xfrm>
            <a:off x="1420191" y="13817193"/>
            <a:ext cx="2758364" cy="21998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pPr>
            <a:r>
              <a:rPr lang="en-US" sz="2400" b="1" dirty="0" smtClean="0">
                <a:solidFill>
                  <a:schemeClr val="bg1"/>
                </a:solidFill>
              </a:rPr>
              <a:t>Anomalies</a:t>
            </a:r>
            <a:endParaRPr lang="en-US" sz="2400" b="1" dirty="0">
              <a:solidFill>
                <a:schemeClr val="bg1"/>
              </a:solidFill>
            </a:endParaRPr>
          </a:p>
        </p:txBody>
      </p:sp>
      <p:sp>
        <p:nvSpPr>
          <p:cNvPr id="94" name="Freeform 93"/>
          <p:cNvSpPr/>
          <p:nvPr/>
        </p:nvSpPr>
        <p:spPr>
          <a:xfrm>
            <a:off x="7678686" y="15145909"/>
            <a:ext cx="1266347" cy="275406"/>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Clipped</a:t>
            </a:r>
            <a:endParaRPr lang="en-US" sz="2400" b="1" kern="1200" dirty="0"/>
          </a:p>
        </p:txBody>
      </p:sp>
      <p:sp>
        <p:nvSpPr>
          <p:cNvPr id="98" name="Freeform 97"/>
          <p:cNvSpPr/>
          <p:nvPr/>
        </p:nvSpPr>
        <p:spPr>
          <a:xfrm>
            <a:off x="1385994" y="16872083"/>
            <a:ext cx="2792561" cy="672501"/>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Normalized and Clipped</a:t>
            </a:r>
            <a:endParaRPr lang="en-US" sz="2400" b="1" kern="1200" dirty="0"/>
          </a:p>
        </p:txBody>
      </p:sp>
      <p:pic>
        <p:nvPicPr>
          <p:cNvPr id="99" name="Picture 98"/>
          <p:cNvPicPr>
            <a:picLocks noChangeAspect="1"/>
          </p:cNvPicPr>
          <p:nvPr/>
        </p:nvPicPr>
        <p:blipFill>
          <a:blip r:embed="rId14"/>
          <a:stretch>
            <a:fillRect/>
          </a:stretch>
        </p:blipFill>
        <p:spPr>
          <a:xfrm>
            <a:off x="15490776" y="13911774"/>
            <a:ext cx="1931028" cy="1521532"/>
          </a:xfrm>
          <a:prstGeom prst="rect">
            <a:avLst/>
          </a:prstGeom>
          <a:ln w="3175">
            <a:solidFill>
              <a:srgbClr val="2E8652"/>
            </a:solidFill>
          </a:ln>
        </p:spPr>
      </p:pic>
      <p:pic>
        <p:nvPicPr>
          <p:cNvPr id="100" name="Picture 99"/>
          <p:cNvPicPr>
            <a:picLocks noChangeAspect="1"/>
          </p:cNvPicPr>
          <p:nvPr/>
        </p:nvPicPr>
        <p:blipFill>
          <a:blip r:embed="rId15"/>
          <a:stretch>
            <a:fillRect/>
          </a:stretch>
        </p:blipFill>
        <p:spPr>
          <a:xfrm>
            <a:off x="14928487" y="15728836"/>
            <a:ext cx="2926786" cy="1160751"/>
          </a:xfrm>
          <a:prstGeom prst="rect">
            <a:avLst/>
          </a:prstGeom>
          <a:ln>
            <a:solidFill>
              <a:srgbClr val="2E8652"/>
            </a:solidFill>
          </a:ln>
        </p:spPr>
      </p:pic>
      <p:pic>
        <p:nvPicPr>
          <p:cNvPr id="101" name="Picture 100"/>
          <p:cNvPicPr>
            <a:picLocks noChangeAspect="1"/>
          </p:cNvPicPr>
          <p:nvPr/>
        </p:nvPicPr>
        <p:blipFill>
          <a:blip r:embed="rId16"/>
          <a:stretch>
            <a:fillRect/>
          </a:stretch>
        </p:blipFill>
        <p:spPr>
          <a:xfrm>
            <a:off x="15599033" y="17204725"/>
            <a:ext cx="1841241" cy="1347455"/>
          </a:xfrm>
          <a:prstGeom prst="rect">
            <a:avLst/>
          </a:prstGeom>
          <a:ln>
            <a:solidFill>
              <a:srgbClr val="2E8652"/>
            </a:solidFill>
          </a:ln>
        </p:spPr>
      </p:pic>
      <p:pic>
        <p:nvPicPr>
          <p:cNvPr id="102" name="Picture 101"/>
          <p:cNvPicPr>
            <a:picLocks noChangeAspect="1"/>
          </p:cNvPicPr>
          <p:nvPr/>
        </p:nvPicPr>
        <p:blipFill>
          <a:blip r:embed="rId17"/>
          <a:stretch>
            <a:fillRect/>
          </a:stretch>
        </p:blipFill>
        <p:spPr>
          <a:xfrm>
            <a:off x="15490776" y="19007518"/>
            <a:ext cx="2104963" cy="1666576"/>
          </a:xfrm>
          <a:prstGeom prst="rect">
            <a:avLst/>
          </a:prstGeom>
          <a:ln>
            <a:solidFill>
              <a:srgbClr val="2E8652"/>
            </a:solidFill>
          </a:ln>
        </p:spPr>
      </p:pic>
      <p:sp>
        <p:nvSpPr>
          <p:cNvPr id="108" name="Freeform 107"/>
          <p:cNvSpPr/>
          <p:nvPr/>
        </p:nvSpPr>
        <p:spPr>
          <a:xfrm>
            <a:off x="16095263" y="15132201"/>
            <a:ext cx="1286639" cy="258742"/>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000" b="1" dirty="0" smtClean="0"/>
              <a:t>ENVI</a:t>
            </a:r>
            <a:endParaRPr lang="en-US" sz="2000" b="1" kern="1200" dirty="0"/>
          </a:p>
        </p:txBody>
      </p:sp>
      <p:sp>
        <p:nvSpPr>
          <p:cNvPr id="109" name="Freeform 108"/>
          <p:cNvSpPr/>
          <p:nvPr/>
        </p:nvSpPr>
        <p:spPr>
          <a:xfrm>
            <a:off x="16174700" y="16611370"/>
            <a:ext cx="1667721" cy="27914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Mosaicked</a:t>
            </a:r>
            <a:endParaRPr lang="en-US" sz="2400" b="1" kern="1200" dirty="0"/>
          </a:p>
        </p:txBody>
      </p:sp>
      <p:sp>
        <p:nvSpPr>
          <p:cNvPr id="110" name="Freeform 109"/>
          <p:cNvSpPr/>
          <p:nvPr/>
        </p:nvSpPr>
        <p:spPr>
          <a:xfrm>
            <a:off x="16164605" y="18246612"/>
            <a:ext cx="1207202" cy="25839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Indices</a:t>
            </a:r>
            <a:endParaRPr lang="en-US" sz="2400" b="1" kern="1200" dirty="0"/>
          </a:p>
        </p:txBody>
      </p:sp>
      <p:sp>
        <p:nvSpPr>
          <p:cNvPr id="111" name="Freeform 110"/>
          <p:cNvSpPr/>
          <p:nvPr/>
        </p:nvSpPr>
        <p:spPr>
          <a:xfrm>
            <a:off x="15294953" y="18658165"/>
            <a:ext cx="2560320" cy="26980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Change Detection</a:t>
            </a:r>
            <a:endParaRPr lang="en-US" sz="2400" b="1" kern="1200" dirty="0"/>
          </a:p>
        </p:txBody>
      </p:sp>
      <p:pic>
        <p:nvPicPr>
          <p:cNvPr id="84" name="Picture 83"/>
          <p:cNvPicPr>
            <a:picLocks noChangeAspect="1"/>
          </p:cNvPicPr>
          <p:nvPr/>
        </p:nvPicPr>
        <p:blipFill>
          <a:blip r:embed="rId18"/>
          <a:stretch>
            <a:fillRect/>
          </a:stretch>
        </p:blipFill>
        <p:spPr>
          <a:xfrm>
            <a:off x="6922148" y="18437904"/>
            <a:ext cx="5742890" cy="2254660"/>
          </a:xfrm>
          <a:prstGeom prst="rect">
            <a:avLst/>
          </a:prstGeom>
          <a:ln w="3175">
            <a:solidFill>
              <a:srgbClr val="008000"/>
            </a:solidFill>
          </a:ln>
        </p:spPr>
      </p:pic>
      <p:sp>
        <p:nvSpPr>
          <p:cNvPr id="118" name="Freeform 117"/>
          <p:cNvSpPr/>
          <p:nvPr/>
        </p:nvSpPr>
        <p:spPr>
          <a:xfrm>
            <a:off x="10052794" y="20215443"/>
            <a:ext cx="2231604" cy="357186"/>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kern="1200" dirty="0" smtClean="0"/>
              <a:t>Final Image</a:t>
            </a:r>
            <a:endParaRPr lang="en-US" sz="2400" b="1" kern="1200" dirty="0"/>
          </a:p>
        </p:txBody>
      </p:sp>
      <p:cxnSp>
        <p:nvCxnSpPr>
          <p:cNvPr id="125" name="Straight Arrow Connector 124"/>
          <p:cNvCxnSpPr>
            <a:stCxn id="76" idx="2"/>
          </p:cNvCxnSpPr>
          <p:nvPr/>
        </p:nvCxnSpPr>
        <p:spPr>
          <a:xfrm flipH="1">
            <a:off x="7277932" y="17684284"/>
            <a:ext cx="1" cy="56232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11891671" y="17684284"/>
            <a:ext cx="1" cy="56232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flipV="1">
            <a:off x="12917571" y="19786000"/>
            <a:ext cx="2573205" cy="69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4178555" y="19152694"/>
            <a:ext cx="2394471" cy="193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29" name="Picture 1028"/>
          <p:cNvPicPr>
            <a:picLocks noChangeAspect="1"/>
          </p:cNvPicPr>
          <p:nvPr/>
        </p:nvPicPr>
        <p:blipFill rotWithShape="1">
          <a:blip r:embed="rId19">
            <a:extLst>
              <a:ext uri="{28A0092B-C50C-407E-A947-70E740481C1C}">
                <a14:useLocalDpi xmlns:a14="http://schemas.microsoft.com/office/drawing/2010/main" val="0"/>
              </a:ext>
            </a:extLst>
          </a:blip>
          <a:srcRect l="21070" t="9022" r="7798"/>
          <a:stretch/>
        </p:blipFill>
        <p:spPr>
          <a:xfrm>
            <a:off x="204582" y="21951269"/>
            <a:ext cx="5535697" cy="5270587"/>
          </a:xfrm>
          <a:prstGeom prst="rect">
            <a:avLst/>
          </a:prstGeom>
        </p:spPr>
      </p:pic>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66791" y="29219548"/>
            <a:ext cx="7132180" cy="4839401"/>
          </a:xfrm>
          <a:prstGeom prst="rect">
            <a:avLst/>
          </a:prstGeom>
        </p:spPr>
      </p:pic>
      <p:pic>
        <p:nvPicPr>
          <p:cNvPr id="10" name="Picture 9"/>
          <p:cNvPicPr>
            <a:picLocks noChangeAspect="1"/>
          </p:cNvPicPr>
          <p:nvPr/>
        </p:nvPicPr>
        <p:blipFill>
          <a:blip r:embed="rId21"/>
          <a:stretch>
            <a:fillRect/>
          </a:stretch>
        </p:blipFill>
        <p:spPr>
          <a:xfrm>
            <a:off x="1385994" y="17766353"/>
            <a:ext cx="2880778" cy="2268956"/>
          </a:xfrm>
          <a:prstGeom prst="rect">
            <a:avLst/>
          </a:prstGeom>
          <a:ln>
            <a:solidFill>
              <a:schemeClr val="accent1"/>
            </a:solidFill>
          </a:ln>
        </p:spPr>
      </p:pic>
      <p:pic>
        <p:nvPicPr>
          <p:cNvPr id="19" name="Picture 18"/>
          <p:cNvPicPr>
            <a:picLocks noChangeAspect="1"/>
          </p:cNvPicPr>
          <p:nvPr/>
        </p:nvPicPr>
        <p:blipFill>
          <a:blip r:embed="rId22"/>
          <a:stretch>
            <a:fillRect/>
          </a:stretch>
        </p:blipFill>
        <p:spPr>
          <a:xfrm>
            <a:off x="1403448" y="14339946"/>
            <a:ext cx="2775107" cy="2284007"/>
          </a:xfrm>
          <a:prstGeom prst="rect">
            <a:avLst/>
          </a:prstGeom>
          <a:ln>
            <a:solidFill>
              <a:schemeClr val="accent1"/>
            </a:solidFill>
          </a:ln>
        </p:spPr>
      </p:pic>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35038" y="21957528"/>
            <a:ext cx="6854121" cy="5329563"/>
          </a:xfrm>
          <a:prstGeom prst="rect">
            <a:avLst/>
          </a:prstGeom>
        </p:spPr>
      </p:pic>
      <p:sp>
        <p:nvSpPr>
          <p:cNvPr id="107" name="Right Arrow 106"/>
          <p:cNvSpPr/>
          <p:nvPr/>
        </p:nvSpPr>
        <p:spPr>
          <a:xfrm>
            <a:off x="13248434" y="22834483"/>
            <a:ext cx="656838" cy="69767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067803" y="21343495"/>
            <a:ext cx="5704637" cy="6711668"/>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2388</TotalTime>
  <Words>632</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REAHARD, ROSS R. (SSC-NASA)[SSAI DEVELOP]</cp:lastModifiedBy>
  <cp:revision>229</cp:revision>
  <dcterms:created xsi:type="dcterms:W3CDTF">2015-06-02T14:58:58Z</dcterms:created>
  <dcterms:modified xsi:type="dcterms:W3CDTF">2015-08-07T19:45:33Z</dcterms:modified>
</cp:coreProperties>
</file>