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981" r:id="rId5"/>
  </p:sldMasterIdLst>
  <p:notesMasterIdLst>
    <p:notesMasterId r:id="rId44"/>
  </p:notesMasterIdLst>
  <p:sldIdLst>
    <p:sldId id="321" r:id="rId6"/>
    <p:sldId id="352" r:id="rId7"/>
    <p:sldId id="359" r:id="rId8"/>
    <p:sldId id="322" r:id="rId9"/>
    <p:sldId id="330" r:id="rId10"/>
    <p:sldId id="363" r:id="rId11"/>
    <p:sldId id="323" r:id="rId12"/>
    <p:sldId id="354" r:id="rId13"/>
    <p:sldId id="355" r:id="rId14"/>
    <p:sldId id="370" r:id="rId15"/>
    <p:sldId id="336" r:id="rId16"/>
    <p:sldId id="332" r:id="rId17"/>
    <p:sldId id="337" r:id="rId18"/>
    <p:sldId id="327" r:id="rId19"/>
    <p:sldId id="356" r:id="rId20"/>
    <p:sldId id="328" r:id="rId21"/>
    <p:sldId id="342" r:id="rId22"/>
    <p:sldId id="338" r:id="rId23"/>
    <p:sldId id="357" r:id="rId24"/>
    <p:sldId id="351" r:id="rId25"/>
    <p:sldId id="378" r:id="rId26"/>
    <p:sldId id="379" r:id="rId27"/>
    <p:sldId id="377" r:id="rId28"/>
    <p:sldId id="345" r:id="rId29"/>
    <p:sldId id="382" r:id="rId30"/>
    <p:sldId id="383" r:id="rId31"/>
    <p:sldId id="386" r:id="rId32"/>
    <p:sldId id="375" r:id="rId33"/>
    <p:sldId id="381" r:id="rId34"/>
    <p:sldId id="380" r:id="rId35"/>
    <p:sldId id="374" r:id="rId36"/>
    <p:sldId id="257" r:id="rId37"/>
    <p:sldId id="366" r:id="rId38"/>
    <p:sldId id="360" r:id="rId39"/>
    <p:sldId id="347" r:id="rId40"/>
    <p:sldId id="339" r:id="rId41"/>
    <p:sldId id="343" r:id="rId42"/>
    <p:sldId id="35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9BC13A-BA69-07A3-12CB-7C3A0CB5DF4D}" name="Aidan Harvey" initials="AH" userId="S::aidan.harvey@ssaihq.com::97a53b30-0f3d-4701-8665-e813cb7fb2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Lange" initials="KL" lastIdx="69" clrIdx="0">
    <p:extLst>
      <p:ext uri="{19B8F6BF-5375-455C-9EA6-DF929625EA0E}">
        <p15:presenceInfo xmlns:p15="http://schemas.microsoft.com/office/powerpoint/2012/main" userId="Kathleen Lange" providerId="None"/>
      </p:ext>
    </p:extLst>
  </p:cmAuthor>
  <p:cmAuthor id="2" name="Kate Reynolds" initials="KR" lastIdx="1" clrIdx="1">
    <p:extLst>
      <p:ext uri="{19B8F6BF-5375-455C-9EA6-DF929625EA0E}">
        <p15:presenceInfo xmlns:p15="http://schemas.microsoft.com/office/powerpoint/2012/main" userId="S::kate.reynolds@ssaihq.com::1538b3d3-edad-4f87-880b-c617b7a2a8f2" providerId="AD"/>
      </p:ext>
    </p:extLst>
  </p:cmAuthor>
  <p:cmAuthor id="3" name="Tamara Barbakova" initials="TB" lastIdx="34" clrIdx="2">
    <p:extLst>
      <p:ext uri="{19B8F6BF-5375-455C-9EA6-DF929625EA0E}">
        <p15:presenceInfo xmlns:p15="http://schemas.microsoft.com/office/powerpoint/2012/main" userId="S::tamara.barbakova@ssaihq.com::c5b038eb-f46c-42fd-a929-91fca4bff84e" providerId="AD"/>
      </p:ext>
    </p:extLst>
  </p:cmAuthor>
  <p:cmAuthor id="4" name="Sophia Skoglund" initials="SS" lastIdx="5" clrIdx="3">
    <p:extLst>
      <p:ext uri="{19B8F6BF-5375-455C-9EA6-DF929625EA0E}">
        <p15:presenceInfo xmlns:p15="http://schemas.microsoft.com/office/powerpoint/2012/main" userId="S::sophia.skoglund@ssaihq.com::e785ee75-321d-4883-8c8f-abbe80df50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3"/>
    <a:srgbClr val="C5B1E3"/>
    <a:srgbClr val="A38DC4"/>
    <a:srgbClr val="B9D97E"/>
    <a:srgbClr val="549E39"/>
    <a:srgbClr val="F7F6F2"/>
    <a:srgbClr val="EEEDE9"/>
    <a:srgbClr val="FFF5D6"/>
    <a:srgbClr val="CF703B"/>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1" autoAdjust="0"/>
    <p:restoredTop sz="78026" autoAdjust="0"/>
  </p:normalViewPr>
  <p:slideViewPr>
    <p:cSldViewPr snapToGrid="0">
      <p:cViewPr varScale="1">
        <p:scale>
          <a:sx n="85" d="100"/>
          <a:sy n="85" d="100"/>
        </p:scale>
        <p:origin x="18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4BFC5-6EEA-4D37-BC55-BC4EF66BDD58}"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F00A0A81-D113-409A-84A2-6DB13F45145B}">
      <dgm:prSet custT="1"/>
      <dgm:spPr>
        <a:solidFill>
          <a:schemeClr val="accent2">
            <a:lumMod val="60000"/>
            <a:lumOff val="40000"/>
          </a:schemeClr>
        </a:solidFill>
        <a:ln>
          <a:solidFill>
            <a:srgbClr val="549E39"/>
          </a:solidFill>
        </a:ln>
      </dgm:spPr>
      <dgm:t>
        <a:bodyPr/>
        <a:lstStyle/>
        <a:p>
          <a:r>
            <a:rPr lang="en-US" sz="2800">
              <a:solidFill>
                <a:schemeClr val="tx1">
                  <a:lumMod val="75000"/>
                  <a:lumOff val="25000"/>
                </a:schemeClr>
              </a:solidFill>
              <a:latin typeface="Century Gothic"/>
            </a:rPr>
            <a:t>Collection of        Ground Truth Data </a:t>
          </a:r>
        </a:p>
      </dgm:t>
    </dgm:pt>
    <dgm:pt modelId="{368263EE-B75C-49F0-8D8D-545BDA4E8548}" type="parTrans" cxnId="{AD4D9E0E-0DF0-4B28-A072-66DC02F6C890}">
      <dgm:prSet/>
      <dgm:spPr/>
      <dgm:t>
        <a:bodyPr/>
        <a:lstStyle/>
        <a:p>
          <a:endParaRPr lang="en-US"/>
        </a:p>
      </dgm:t>
    </dgm:pt>
    <dgm:pt modelId="{C7EA64D7-1A93-4381-9204-2B807E2A8695}" type="sibTrans" cxnId="{AD4D9E0E-0DF0-4B28-A072-66DC02F6C890}">
      <dgm:prSet/>
      <dgm:spPr/>
      <dgm:t>
        <a:bodyPr/>
        <a:lstStyle/>
        <a:p>
          <a:endParaRPr lang="en-US"/>
        </a:p>
      </dgm:t>
    </dgm:pt>
    <dgm:pt modelId="{07C4C6FE-B302-41BD-A5C9-C74BC804F175}">
      <dgm:prSet custT="1"/>
      <dgm:spPr>
        <a:solidFill>
          <a:schemeClr val="accent2">
            <a:lumMod val="60000"/>
            <a:lumOff val="40000"/>
          </a:schemeClr>
        </a:solidFill>
      </dgm:spPr>
      <dgm:t>
        <a:bodyPr/>
        <a:lstStyle/>
        <a:p>
          <a:r>
            <a:rPr lang="en-US" sz="2800">
              <a:solidFill>
                <a:schemeClr val="tx1">
                  <a:lumMod val="75000"/>
                  <a:lumOff val="25000"/>
                </a:schemeClr>
              </a:solidFill>
              <a:latin typeface="Century Gothic"/>
            </a:rPr>
            <a:t>Cloud Coverage </a:t>
          </a:r>
        </a:p>
      </dgm:t>
    </dgm:pt>
    <dgm:pt modelId="{62877790-7656-4B2D-BAB8-D916638D5670}" type="parTrans" cxnId="{9F2D1235-6E7B-45DD-8746-B0275AE9AACE}">
      <dgm:prSet/>
      <dgm:spPr/>
      <dgm:t>
        <a:bodyPr/>
        <a:lstStyle/>
        <a:p>
          <a:endParaRPr lang="en-US"/>
        </a:p>
      </dgm:t>
    </dgm:pt>
    <dgm:pt modelId="{403728E7-D22A-45AD-AB1B-DC51BCFBB3A7}" type="sibTrans" cxnId="{9F2D1235-6E7B-45DD-8746-B0275AE9AACE}">
      <dgm:prSet/>
      <dgm:spPr/>
      <dgm:t>
        <a:bodyPr/>
        <a:lstStyle/>
        <a:p>
          <a:endParaRPr lang="en-US"/>
        </a:p>
      </dgm:t>
    </dgm:pt>
    <dgm:pt modelId="{398755B2-06E6-5947-A97E-D64835146841}">
      <dgm:prSet custT="1"/>
      <dgm:spPr/>
      <dgm:t>
        <a:bodyPr/>
        <a:lstStyle/>
        <a:p>
          <a:pPr>
            <a:buClr>
              <a:srgbClr val="CF703B"/>
            </a:buClr>
            <a:buFont typeface="Webdings" panose="05030102010509060703" pitchFamily="18" charset="2"/>
            <a:buChar char="4"/>
          </a:pPr>
          <a:r>
            <a:rPr lang="en-US" sz="2400">
              <a:solidFill>
                <a:schemeClr val="tx1">
                  <a:lumMod val="75000"/>
                  <a:lumOff val="25000"/>
                </a:schemeClr>
              </a:solidFill>
              <a:latin typeface="Century Gothic"/>
            </a:rPr>
            <a:t>Expensive</a:t>
          </a:r>
        </a:p>
      </dgm:t>
    </dgm:pt>
    <dgm:pt modelId="{D4D6E4EF-53EA-FD45-B925-F1D2F2DAD040}" type="parTrans" cxnId="{1F0B6172-3A44-3846-85DB-AB73DF3E5148}">
      <dgm:prSet/>
      <dgm:spPr/>
      <dgm:t>
        <a:bodyPr/>
        <a:lstStyle/>
        <a:p>
          <a:endParaRPr lang="en-US"/>
        </a:p>
      </dgm:t>
    </dgm:pt>
    <dgm:pt modelId="{6B0EE79A-5576-BD4F-8615-64E9912A4A35}" type="sibTrans" cxnId="{1F0B6172-3A44-3846-85DB-AB73DF3E5148}">
      <dgm:prSet/>
      <dgm:spPr/>
      <dgm:t>
        <a:bodyPr/>
        <a:lstStyle/>
        <a:p>
          <a:endParaRPr lang="en-US"/>
        </a:p>
      </dgm:t>
    </dgm:pt>
    <dgm:pt modelId="{0AB062C5-277C-CE42-AB11-803FD105716A}">
      <dgm:prSet custT="1"/>
      <dgm:spPr/>
      <dgm:t>
        <a:bodyPr/>
        <a:lstStyle/>
        <a:p>
          <a:pPr>
            <a:buClr>
              <a:srgbClr val="CF703B"/>
            </a:buClr>
            <a:buFont typeface="Webdings" panose="05030102010509060703" pitchFamily="18" charset="2"/>
            <a:buChar char="4"/>
          </a:pPr>
          <a:r>
            <a:rPr lang="en-US" sz="2400">
              <a:solidFill>
                <a:schemeClr val="tx1">
                  <a:lumMod val="75000"/>
                  <a:lumOff val="25000"/>
                </a:schemeClr>
              </a:solidFill>
              <a:latin typeface="Century Gothic"/>
            </a:rPr>
            <a:t>Time-Consuming</a:t>
          </a:r>
        </a:p>
      </dgm:t>
    </dgm:pt>
    <dgm:pt modelId="{B99DA9B7-028B-ED44-A4F3-F4ECFBA34A1A}" type="parTrans" cxnId="{8C3657A1-838B-C446-B90A-760887AA1642}">
      <dgm:prSet/>
      <dgm:spPr/>
      <dgm:t>
        <a:bodyPr/>
        <a:lstStyle/>
        <a:p>
          <a:endParaRPr lang="en-US"/>
        </a:p>
      </dgm:t>
    </dgm:pt>
    <dgm:pt modelId="{A72B4416-0FB3-D747-BB31-899CA632BD87}" type="sibTrans" cxnId="{8C3657A1-838B-C446-B90A-760887AA1642}">
      <dgm:prSet/>
      <dgm:spPr/>
      <dgm:t>
        <a:bodyPr/>
        <a:lstStyle/>
        <a:p>
          <a:endParaRPr lang="en-US"/>
        </a:p>
      </dgm:t>
    </dgm:pt>
    <dgm:pt modelId="{A8688282-6EE6-6C47-B650-62D5450271FB}">
      <dgm:prSet custT="1"/>
      <dgm:spPr/>
      <dgm:t>
        <a:bodyPr/>
        <a:lstStyle/>
        <a:p>
          <a:pPr>
            <a:buClr>
              <a:srgbClr val="CF703B"/>
            </a:buClr>
            <a:buFont typeface="Webdings" panose="05030102010509060703" pitchFamily="18" charset="2"/>
            <a:buChar char="4"/>
          </a:pPr>
          <a:r>
            <a:rPr lang="en-US" sz="2400">
              <a:solidFill>
                <a:schemeClr val="tx1">
                  <a:lumMod val="75000"/>
                  <a:lumOff val="25000"/>
                </a:schemeClr>
              </a:solidFill>
              <a:latin typeface="Century Gothic"/>
            </a:rPr>
            <a:t>Tropical Climate</a:t>
          </a:r>
        </a:p>
      </dgm:t>
    </dgm:pt>
    <dgm:pt modelId="{A58A746E-3DDB-E64A-83D2-C1D366A853AD}" type="parTrans" cxnId="{F21F4792-BABE-E343-8B8F-F50B1207E1BC}">
      <dgm:prSet/>
      <dgm:spPr/>
      <dgm:t>
        <a:bodyPr/>
        <a:lstStyle/>
        <a:p>
          <a:endParaRPr lang="en-US"/>
        </a:p>
      </dgm:t>
    </dgm:pt>
    <dgm:pt modelId="{2A630B0F-FA34-DE4A-9B27-EE4D222CEF30}" type="sibTrans" cxnId="{F21F4792-BABE-E343-8B8F-F50B1207E1BC}">
      <dgm:prSet/>
      <dgm:spPr/>
      <dgm:t>
        <a:bodyPr/>
        <a:lstStyle/>
        <a:p>
          <a:endParaRPr lang="en-US"/>
        </a:p>
      </dgm:t>
    </dgm:pt>
    <dgm:pt modelId="{D670DE72-5CBB-5C4B-856C-DA3C62AC9E00}">
      <dgm:prSet custT="1"/>
      <dgm:spPr/>
      <dgm:t>
        <a:bodyPr/>
        <a:lstStyle/>
        <a:p>
          <a:pPr>
            <a:buClr>
              <a:srgbClr val="CF703B"/>
            </a:buClr>
            <a:buFont typeface="Webdings" panose="05030102010509060703" pitchFamily="18" charset="2"/>
            <a:buChar char="4"/>
          </a:pPr>
          <a:r>
            <a:rPr lang="en-US" sz="2400">
              <a:solidFill>
                <a:schemeClr val="tx1">
                  <a:lumMod val="75000"/>
                  <a:lumOff val="25000"/>
                </a:schemeClr>
              </a:solidFill>
              <a:latin typeface="Century Gothic"/>
            </a:rPr>
            <a:t>Optical Imagery is not sufficient</a:t>
          </a:r>
        </a:p>
      </dgm:t>
    </dgm:pt>
    <dgm:pt modelId="{BA492CD4-7B4C-E04A-B38E-2380A9D63B57}" type="parTrans" cxnId="{F402F13A-9E15-FD4D-9C12-D69950DA8B48}">
      <dgm:prSet/>
      <dgm:spPr/>
      <dgm:t>
        <a:bodyPr/>
        <a:lstStyle/>
        <a:p>
          <a:endParaRPr lang="en-US"/>
        </a:p>
      </dgm:t>
    </dgm:pt>
    <dgm:pt modelId="{2565B12B-B6D6-0441-904E-37A2E2544088}" type="sibTrans" cxnId="{F402F13A-9E15-FD4D-9C12-D69950DA8B48}">
      <dgm:prSet/>
      <dgm:spPr/>
      <dgm:t>
        <a:bodyPr/>
        <a:lstStyle/>
        <a:p>
          <a:endParaRPr lang="en-US"/>
        </a:p>
      </dgm:t>
    </dgm:pt>
    <dgm:pt modelId="{89FEA074-BFFC-4180-B1E2-060EB8A7677F}" type="pres">
      <dgm:prSet presAssocID="{FD64BFC5-6EEA-4D37-BC55-BC4EF66BDD58}" presName="linear" presStyleCnt="0">
        <dgm:presLayoutVars>
          <dgm:dir/>
          <dgm:animLvl val="lvl"/>
          <dgm:resizeHandles val="exact"/>
        </dgm:presLayoutVars>
      </dgm:prSet>
      <dgm:spPr/>
    </dgm:pt>
    <dgm:pt modelId="{B1E350A6-9E2E-4815-9B68-5D094D5E3A5B}" type="pres">
      <dgm:prSet presAssocID="{F00A0A81-D113-409A-84A2-6DB13F45145B}" presName="parentLin" presStyleCnt="0"/>
      <dgm:spPr/>
    </dgm:pt>
    <dgm:pt modelId="{43F34B0A-8241-40A3-9BF3-CF753A1C32D0}" type="pres">
      <dgm:prSet presAssocID="{F00A0A81-D113-409A-84A2-6DB13F45145B}" presName="parentLeftMargin" presStyleLbl="node1" presStyleIdx="0" presStyleCnt="2"/>
      <dgm:spPr/>
    </dgm:pt>
    <dgm:pt modelId="{E2D5A8C0-F112-4074-8E7E-F886B406A1A9}" type="pres">
      <dgm:prSet presAssocID="{F00A0A81-D113-409A-84A2-6DB13F45145B}" presName="parentText" presStyleLbl="node1" presStyleIdx="0" presStyleCnt="2" custScaleX="106054" custLinFactNeighborX="10597" custLinFactNeighborY="-24318">
        <dgm:presLayoutVars>
          <dgm:chMax val="0"/>
          <dgm:bulletEnabled val="1"/>
        </dgm:presLayoutVars>
      </dgm:prSet>
      <dgm:spPr/>
    </dgm:pt>
    <dgm:pt modelId="{500C4F45-264C-43CC-9A8D-F31CD6DF546E}" type="pres">
      <dgm:prSet presAssocID="{F00A0A81-D113-409A-84A2-6DB13F45145B}" presName="negativeSpace" presStyleCnt="0"/>
      <dgm:spPr/>
    </dgm:pt>
    <dgm:pt modelId="{9874CDC2-2FF6-436F-AA03-8D2F4D5059BD}" type="pres">
      <dgm:prSet presAssocID="{F00A0A81-D113-409A-84A2-6DB13F45145B}" presName="childText" presStyleLbl="conFgAcc1" presStyleIdx="0" presStyleCnt="2" custScaleY="97111" custLinFactNeighborX="582" custLinFactNeighborY="26910">
        <dgm:presLayoutVars>
          <dgm:bulletEnabled val="1"/>
        </dgm:presLayoutVars>
      </dgm:prSet>
      <dgm:spPr/>
    </dgm:pt>
    <dgm:pt modelId="{1D0280AF-4415-4829-96D6-CD643B12D46E}" type="pres">
      <dgm:prSet presAssocID="{C7EA64D7-1A93-4381-9204-2B807E2A8695}" presName="spaceBetweenRectangles" presStyleCnt="0"/>
      <dgm:spPr/>
    </dgm:pt>
    <dgm:pt modelId="{6CFBA2F2-C2D9-474B-AFCF-CD114D461354}" type="pres">
      <dgm:prSet presAssocID="{07C4C6FE-B302-41BD-A5C9-C74BC804F175}" presName="parentLin" presStyleCnt="0"/>
      <dgm:spPr/>
    </dgm:pt>
    <dgm:pt modelId="{52AF5C25-6AAC-47D8-A4ED-905E6C2ED0D4}" type="pres">
      <dgm:prSet presAssocID="{07C4C6FE-B302-41BD-A5C9-C74BC804F175}" presName="parentLeftMargin" presStyleLbl="node1" presStyleIdx="0" presStyleCnt="2"/>
      <dgm:spPr/>
    </dgm:pt>
    <dgm:pt modelId="{1D111FEC-6461-4F0D-90B2-B314DD5DD77E}" type="pres">
      <dgm:prSet presAssocID="{07C4C6FE-B302-41BD-A5C9-C74BC804F175}" presName="parentText" presStyleLbl="node1" presStyleIdx="1" presStyleCnt="2" custScaleX="111444">
        <dgm:presLayoutVars>
          <dgm:chMax val="0"/>
          <dgm:bulletEnabled val="1"/>
        </dgm:presLayoutVars>
      </dgm:prSet>
      <dgm:spPr/>
    </dgm:pt>
    <dgm:pt modelId="{E13ABE40-FBAA-463D-920D-F15979A81704}" type="pres">
      <dgm:prSet presAssocID="{07C4C6FE-B302-41BD-A5C9-C74BC804F175}" presName="negativeSpace" presStyleCnt="0"/>
      <dgm:spPr/>
    </dgm:pt>
    <dgm:pt modelId="{CBF43A05-09F0-4D96-A00C-4C5804EB320B}" type="pres">
      <dgm:prSet presAssocID="{07C4C6FE-B302-41BD-A5C9-C74BC804F175}" presName="childText" presStyleLbl="conFgAcc1" presStyleIdx="1" presStyleCnt="2">
        <dgm:presLayoutVars>
          <dgm:bulletEnabled val="1"/>
        </dgm:presLayoutVars>
      </dgm:prSet>
      <dgm:spPr/>
    </dgm:pt>
  </dgm:ptLst>
  <dgm:cxnLst>
    <dgm:cxn modelId="{AD4D9E0E-0DF0-4B28-A072-66DC02F6C890}" srcId="{FD64BFC5-6EEA-4D37-BC55-BC4EF66BDD58}" destId="{F00A0A81-D113-409A-84A2-6DB13F45145B}" srcOrd="0" destOrd="0" parTransId="{368263EE-B75C-49F0-8D8D-545BDA4E8548}" sibTransId="{C7EA64D7-1A93-4381-9204-2B807E2A8695}"/>
    <dgm:cxn modelId="{28EF611A-4254-7A4F-8DC3-87D5DB148058}" type="presOf" srcId="{F00A0A81-D113-409A-84A2-6DB13F45145B}" destId="{E2D5A8C0-F112-4074-8E7E-F886B406A1A9}" srcOrd="1" destOrd="0" presId="urn:microsoft.com/office/officeart/2005/8/layout/list1"/>
    <dgm:cxn modelId="{9F2D1235-6E7B-45DD-8746-B0275AE9AACE}" srcId="{FD64BFC5-6EEA-4D37-BC55-BC4EF66BDD58}" destId="{07C4C6FE-B302-41BD-A5C9-C74BC804F175}" srcOrd="1" destOrd="0" parTransId="{62877790-7656-4B2D-BAB8-D916638D5670}" sibTransId="{403728E7-D22A-45AD-AB1B-DC51BCFBB3A7}"/>
    <dgm:cxn modelId="{F402F13A-9E15-FD4D-9C12-D69950DA8B48}" srcId="{07C4C6FE-B302-41BD-A5C9-C74BC804F175}" destId="{D670DE72-5CBB-5C4B-856C-DA3C62AC9E00}" srcOrd="1" destOrd="0" parTransId="{BA492CD4-7B4C-E04A-B38E-2380A9D63B57}" sibTransId="{2565B12B-B6D6-0441-904E-37A2E2544088}"/>
    <dgm:cxn modelId="{9C302B3F-21DC-094B-BBD9-698AEBC4D3A9}" type="presOf" srcId="{A8688282-6EE6-6C47-B650-62D5450271FB}" destId="{CBF43A05-09F0-4D96-A00C-4C5804EB320B}" srcOrd="0" destOrd="0" presId="urn:microsoft.com/office/officeart/2005/8/layout/list1"/>
    <dgm:cxn modelId="{9A43EF4C-9AAC-8042-A9C9-3465A4408CC7}" type="presOf" srcId="{0AB062C5-277C-CE42-AB11-803FD105716A}" destId="{9874CDC2-2FF6-436F-AA03-8D2F4D5059BD}" srcOrd="0" destOrd="1" presId="urn:microsoft.com/office/officeart/2005/8/layout/list1"/>
    <dgm:cxn modelId="{A467986D-9F24-EE4C-B384-91E629A368E4}" type="presOf" srcId="{07C4C6FE-B302-41BD-A5C9-C74BC804F175}" destId="{1D111FEC-6461-4F0D-90B2-B314DD5DD77E}" srcOrd="1" destOrd="0" presId="urn:microsoft.com/office/officeart/2005/8/layout/list1"/>
    <dgm:cxn modelId="{66A37551-DAD3-CE4D-BF70-A2230149EAF7}" type="presOf" srcId="{FD64BFC5-6EEA-4D37-BC55-BC4EF66BDD58}" destId="{89FEA074-BFFC-4180-B1E2-060EB8A7677F}" srcOrd="0" destOrd="0" presId="urn:microsoft.com/office/officeart/2005/8/layout/list1"/>
    <dgm:cxn modelId="{A12C2C52-4B55-A545-94A1-3D6431380326}" type="presOf" srcId="{07C4C6FE-B302-41BD-A5C9-C74BC804F175}" destId="{52AF5C25-6AAC-47D8-A4ED-905E6C2ED0D4}" srcOrd="0" destOrd="0" presId="urn:microsoft.com/office/officeart/2005/8/layout/list1"/>
    <dgm:cxn modelId="{1F0B6172-3A44-3846-85DB-AB73DF3E5148}" srcId="{F00A0A81-D113-409A-84A2-6DB13F45145B}" destId="{398755B2-06E6-5947-A97E-D64835146841}" srcOrd="0" destOrd="0" parTransId="{D4D6E4EF-53EA-FD45-B925-F1D2F2DAD040}" sibTransId="{6B0EE79A-5576-BD4F-8615-64E9912A4A35}"/>
    <dgm:cxn modelId="{13ED2C8E-AF5F-6943-9E7D-36B7C96F393F}" type="presOf" srcId="{398755B2-06E6-5947-A97E-D64835146841}" destId="{9874CDC2-2FF6-436F-AA03-8D2F4D5059BD}" srcOrd="0" destOrd="0" presId="urn:microsoft.com/office/officeart/2005/8/layout/list1"/>
    <dgm:cxn modelId="{F21F4792-BABE-E343-8B8F-F50B1207E1BC}" srcId="{07C4C6FE-B302-41BD-A5C9-C74BC804F175}" destId="{A8688282-6EE6-6C47-B650-62D5450271FB}" srcOrd="0" destOrd="0" parTransId="{A58A746E-3DDB-E64A-83D2-C1D366A853AD}" sibTransId="{2A630B0F-FA34-DE4A-9B27-EE4D222CEF30}"/>
    <dgm:cxn modelId="{8C3657A1-838B-C446-B90A-760887AA1642}" srcId="{F00A0A81-D113-409A-84A2-6DB13F45145B}" destId="{0AB062C5-277C-CE42-AB11-803FD105716A}" srcOrd="1" destOrd="0" parTransId="{B99DA9B7-028B-ED44-A4F3-F4ECFBA34A1A}" sibTransId="{A72B4416-0FB3-D747-BB31-899CA632BD87}"/>
    <dgm:cxn modelId="{350D08A5-2F3D-0645-997C-5018320A0516}" type="presOf" srcId="{D670DE72-5CBB-5C4B-856C-DA3C62AC9E00}" destId="{CBF43A05-09F0-4D96-A00C-4C5804EB320B}" srcOrd="0" destOrd="1" presId="urn:microsoft.com/office/officeart/2005/8/layout/list1"/>
    <dgm:cxn modelId="{70FDC5AC-5AF7-0148-B649-441512524AE9}" type="presOf" srcId="{F00A0A81-D113-409A-84A2-6DB13F45145B}" destId="{43F34B0A-8241-40A3-9BF3-CF753A1C32D0}" srcOrd="0" destOrd="0" presId="urn:microsoft.com/office/officeart/2005/8/layout/list1"/>
    <dgm:cxn modelId="{644A9D88-339E-8A40-B0C5-6E9E23999210}" type="presParOf" srcId="{89FEA074-BFFC-4180-B1E2-060EB8A7677F}" destId="{B1E350A6-9E2E-4815-9B68-5D094D5E3A5B}" srcOrd="0" destOrd="0" presId="urn:microsoft.com/office/officeart/2005/8/layout/list1"/>
    <dgm:cxn modelId="{4EEA7AD8-D236-A149-83F1-7B153B83A50A}" type="presParOf" srcId="{B1E350A6-9E2E-4815-9B68-5D094D5E3A5B}" destId="{43F34B0A-8241-40A3-9BF3-CF753A1C32D0}" srcOrd="0" destOrd="0" presId="urn:microsoft.com/office/officeart/2005/8/layout/list1"/>
    <dgm:cxn modelId="{AEBFF1F7-DA8B-9145-A6F3-D2E643293430}" type="presParOf" srcId="{B1E350A6-9E2E-4815-9B68-5D094D5E3A5B}" destId="{E2D5A8C0-F112-4074-8E7E-F886B406A1A9}" srcOrd="1" destOrd="0" presId="urn:microsoft.com/office/officeart/2005/8/layout/list1"/>
    <dgm:cxn modelId="{8C0FF8E6-DC0A-8A49-B8A5-A2EC255BD514}" type="presParOf" srcId="{89FEA074-BFFC-4180-B1E2-060EB8A7677F}" destId="{500C4F45-264C-43CC-9A8D-F31CD6DF546E}" srcOrd="1" destOrd="0" presId="urn:microsoft.com/office/officeart/2005/8/layout/list1"/>
    <dgm:cxn modelId="{DDF76099-F79A-2241-92DC-3A505207339C}" type="presParOf" srcId="{89FEA074-BFFC-4180-B1E2-060EB8A7677F}" destId="{9874CDC2-2FF6-436F-AA03-8D2F4D5059BD}" srcOrd="2" destOrd="0" presId="urn:microsoft.com/office/officeart/2005/8/layout/list1"/>
    <dgm:cxn modelId="{C0F31515-61E0-774E-8825-5B90F7E3477D}" type="presParOf" srcId="{89FEA074-BFFC-4180-B1E2-060EB8A7677F}" destId="{1D0280AF-4415-4829-96D6-CD643B12D46E}" srcOrd="3" destOrd="0" presId="urn:microsoft.com/office/officeart/2005/8/layout/list1"/>
    <dgm:cxn modelId="{B062FF48-8BA3-6842-935F-CAFDC9C96C3A}" type="presParOf" srcId="{89FEA074-BFFC-4180-B1E2-060EB8A7677F}" destId="{6CFBA2F2-C2D9-474B-AFCF-CD114D461354}" srcOrd="4" destOrd="0" presId="urn:microsoft.com/office/officeart/2005/8/layout/list1"/>
    <dgm:cxn modelId="{79719B9A-D249-B44F-81F7-46219D547A5E}" type="presParOf" srcId="{6CFBA2F2-C2D9-474B-AFCF-CD114D461354}" destId="{52AF5C25-6AAC-47D8-A4ED-905E6C2ED0D4}" srcOrd="0" destOrd="0" presId="urn:microsoft.com/office/officeart/2005/8/layout/list1"/>
    <dgm:cxn modelId="{0B482642-5714-4B4F-BD48-38BFCA13B540}" type="presParOf" srcId="{6CFBA2F2-C2D9-474B-AFCF-CD114D461354}" destId="{1D111FEC-6461-4F0D-90B2-B314DD5DD77E}" srcOrd="1" destOrd="0" presId="urn:microsoft.com/office/officeart/2005/8/layout/list1"/>
    <dgm:cxn modelId="{90C43F5C-5850-6C4B-83E6-15012C1AE043}" type="presParOf" srcId="{89FEA074-BFFC-4180-B1E2-060EB8A7677F}" destId="{E13ABE40-FBAA-463D-920D-F15979A81704}" srcOrd="5" destOrd="0" presId="urn:microsoft.com/office/officeart/2005/8/layout/list1"/>
    <dgm:cxn modelId="{5C490547-14AE-D844-A3BC-F7A0D5750E9E}" type="presParOf" srcId="{89FEA074-BFFC-4180-B1E2-060EB8A7677F}" destId="{CBF43A05-09F0-4D96-A00C-4C5804EB320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1F099A-FE32-49A6-9FD0-4D55F529300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AB98711-FB52-47E9-8537-7309F5258687}">
      <dgm:prSet phldrT="[Text]" custT="1"/>
      <dgm:spPr>
        <a:solidFill>
          <a:schemeClr val="accent2">
            <a:lumMod val="75000"/>
          </a:schemeClr>
        </a:solidFill>
      </dgm:spPr>
      <dgm:t>
        <a:bodyPr/>
        <a:lstStyle/>
        <a:p>
          <a:pPr rtl="0"/>
          <a:r>
            <a:rPr lang="en-US" sz="2000">
              <a:latin typeface="Century Gothic"/>
            </a:rPr>
            <a:t>Rio Grande do Sul, Brazil</a:t>
          </a:r>
        </a:p>
      </dgm:t>
    </dgm:pt>
    <dgm:pt modelId="{48AAD17B-1C23-4E17-AB36-3B7E4D453D09}" type="parTrans" cxnId="{9D05AE25-B18C-4544-B390-7C53B9360F70}">
      <dgm:prSet/>
      <dgm:spPr/>
      <dgm:t>
        <a:bodyPr/>
        <a:lstStyle/>
        <a:p>
          <a:endParaRPr lang="en-US"/>
        </a:p>
      </dgm:t>
    </dgm:pt>
    <dgm:pt modelId="{6116D14F-1959-4B86-AB6E-D063D14711BD}" type="sibTrans" cxnId="{9D05AE25-B18C-4544-B390-7C53B9360F70}">
      <dgm:prSet/>
      <dgm:spPr/>
      <dgm:t>
        <a:bodyPr/>
        <a:lstStyle/>
        <a:p>
          <a:endParaRPr lang="en-US"/>
        </a:p>
      </dgm:t>
    </dgm:pt>
    <dgm:pt modelId="{A77CBCBD-CF81-4A76-A1CF-835075106907}">
      <dgm:prSet phldrT="[Text]" custT="1"/>
      <dgm:spPr>
        <a:solidFill>
          <a:schemeClr val="accent3">
            <a:lumMod val="75000"/>
          </a:schemeClr>
        </a:solidFill>
      </dgm:spPr>
      <dgm:t>
        <a:bodyPr/>
        <a:lstStyle/>
        <a:p>
          <a:pPr rtl="0"/>
          <a:r>
            <a:rPr lang="en-US" sz="2000">
              <a:latin typeface="Century Gothic"/>
            </a:rPr>
            <a:t> Northwestern Benin</a:t>
          </a:r>
        </a:p>
      </dgm:t>
    </dgm:pt>
    <dgm:pt modelId="{B14DFACD-2FA7-45C1-A025-F93129128A4B}" type="parTrans" cxnId="{F75454DF-A768-4649-A1EC-F02920404E0B}">
      <dgm:prSet/>
      <dgm:spPr/>
      <dgm:t>
        <a:bodyPr/>
        <a:lstStyle/>
        <a:p>
          <a:endParaRPr lang="en-US"/>
        </a:p>
      </dgm:t>
    </dgm:pt>
    <dgm:pt modelId="{0FEC1D65-03C4-4863-9C82-F1DBA72EA148}" type="sibTrans" cxnId="{F75454DF-A768-4649-A1EC-F02920404E0B}">
      <dgm:prSet/>
      <dgm:spPr/>
      <dgm:t>
        <a:bodyPr/>
        <a:lstStyle/>
        <a:p>
          <a:endParaRPr lang="en-US"/>
        </a:p>
      </dgm:t>
    </dgm:pt>
    <dgm:pt modelId="{5BAED0CD-ED5E-4237-9ADA-81F2C2953FBE}">
      <dgm:prSet phldrT="[Text]" custT="1"/>
      <dgm:spPr>
        <a:solidFill>
          <a:schemeClr val="accent1">
            <a:lumMod val="75000"/>
          </a:schemeClr>
        </a:solidFill>
      </dgm:spPr>
      <dgm:t>
        <a:bodyPr/>
        <a:lstStyle/>
        <a:p>
          <a:r>
            <a:rPr lang="en-US" sz="2000">
              <a:latin typeface="Century Gothic"/>
            </a:rPr>
            <a:t>Canada</a:t>
          </a:r>
        </a:p>
      </dgm:t>
    </dgm:pt>
    <dgm:pt modelId="{E1BA8025-6BDF-47A6-9706-6CCF3CBA66D8}" type="parTrans" cxnId="{D66B94A3-9820-45FB-A52D-6B4BFCBDDD78}">
      <dgm:prSet/>
      <dgm:spPr/>
      <dgm:t>
        <a:bodyPr/>
        <a:lstStyle/>
        <a:p>
          <a:endParaRPr lang="en-US"/>
        </a:p>
      </dgm:t>
    </dgm:pt>
    <dgm:pt modelId="{B9809BFB-CA8C-44E8-8991-C41247581F09}" type="sibTrans" cxnId="{D66B94A3-9820-45FB-A52D-6B4BFCBDDD78}">
      <dgm:prSet/>
      <dgm:spPr/>
      <dgm:t>
        <a:bodyPr/>
        <a:lstStyle/>
        <a:p>
          <a:endParaRPr lang="en-US"/>
        </a:p>
      </dgm:t>
    </dgm:pt>
    <dgm:pt modelId="{A80C60A3-AB27-7243-986D-5843AFD05DC4}">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Pott et al.</a:t>
          </a:r>
          <a:endParaRPr lang="en-US" sz="2000" dirty="0">
            <a:solidFill>
              <a:schemeClr val="tx1">
                <a:lumMod val="75000"/>
                <a:lumOff val="25000"/>
              </a:schemeClr>
            </a:solidFill>
            <a:latin typeface="Century Gothic"/>
          </a:endParaRPr>
        </a:p>
      </dgm:t>
    </dgm:pt>
    <dgm:pt modelId="{6854B779-DE34-B044-8B23-93974F603571}" type="parTrans" cxnId="{97FCEAE0-C415-8C4A-B881-8B6927DCEED8}">
      <dgm:prSet/>
      <dgm:spPr/>
      <dgm:t>
        <a:bodyPr/>
        <a:lstStyle/>
        <a:p>
          <a:endParaRPr lang="en-US"/>
        </a:p>
      </dgm:t>
    </dgm:pt>
    <dgm:pt modelId="{16DFB8A4-5B92-D64C-9076-EDFCE90C87CC}" type="sibTrans" cxnId="{97FCEAE0-C415-8C4A-B881-8B6927DCEED8}">
      <dgm:prSet/>
      <dgm:spPr/>
      <dgm:t>
        <a:bodyPr/>
        <a:lstStyle/>
        <a:p>
          <a:endParaRPr lang="en-US"/>
        </a:p>
      </dgm:t>
    </dgm:pt>
    <dgm:pt modelId="{F2359614-28D5-F045-8280-FE6C1E268481}">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Radar, Topographic, Optical</a:t>
          </a:r>
          <a:endParaRPr lang="en-US" sz="2000" dirty="0">
            <a:solidFill>
              <a:schemeClr val="tx1">
                <a:lumMod val="75000"/>
                <a:lumOff val="25000"/>
              </a:schemeClr>
            </a:solidFill>
            <a:latin typeface="Century Gothic"/>
          </a:endParaRPr>
        </a:p>
      </dgm:t>
    </dgm:pt>
    <dgm:pt modelId="{059AC72F-4165-3844-BA9B-64EBCD883254}" type="parTrans" cxnId="{4A3B56F4-F313-294F-8845-A463768F6BC8}">
      <dgm:prSet/>
      <dgm:spPr/>
      <dgm:t>
        <a:bodyPr/>
        <a:lstStyle/>
        <a:p>
          <a:endParaRPr lang="en-US"/>
        </a:p>
      </dgm:t>
    </dgm:pt>
    <dgm:pt modelId="{0E856321-821E-6946-B602-D2275DA991BA}" type="sibTrans" cxnId="{4A3B56F4-F313-294F-8845-A463768F6BC8}">
      <dgm:prSet/>
      <dgm:spPr/>
      <dgm:t>
        <a:bodyPr/>
        <a:lstStyle/>
        <a:p>
          <a:endParaRPr lang="en-US"/>
        </a:p>
      </dgm:t>
    </dgm:pt>
    <dgm:pt modelId="{B176A937-25AF-E64B-861E-8A6607F01493}">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Soybean, Corn, Rice</a:t>
          </a:r>
          <a:endParaRPr lang="en-US" sz="2000" dirty="0">
            <a:solidFill>
              <a:schemeClr val="tx1">
                <a:lumMod val="75000"/>
                <a:lumOff val="25000"/>
              </a:schemeClr>
            </a:solidFill>
            <a:latin typeface="Century Gothic"/>
          </a:endParaRPr>
        </a:p>
      </dgm:t>
    </dgm:pt>
    <dgm:pt modelId="{F29EB30D-0D18-2E47-BC71-8D96E19B8F6B}" type="parTrans" cxnId="{6A0250EF-E279-8242-B39D-695FE6A3E956}">
      <dgm:prSet/>
      <dgm:spPr/>
      <dgm:t>
        <a:bodyPr/>
        <a:lstStyle/>
        <a:p>
          <a:endParaRPr lang="en-US"/>
        </a:p>
      </dgm:t>
    </dgm:pt>
    <dgm:pt modelId="{BDD49DA3-89DE-DA42-AC9D-CDC5CEDB3E6D}" type="sibTrans" cxnId="{6A0250EF-E279-8242-B39D-695FE6A3E956}">
      <dgm:prSet/>
      <dgm:spPr/>
      <dgm:t>
        <a:bodyPr/>
        <a:lstStyle/>
        <a:p>
          <a:endParaRPr lang="en-US"/>
        </a:p>
      </dgm:t>
    </dgm:pt>
    <dgm:pt modelId="{DB0FBAF4-BC20-AF4B-BA08-FA0A1CB18BEE}">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Accuracy of .95</a:t>
          </a:r>
          <a:endParaRPr lang="en-US" sz="2000" dirty="0">
            <a:solidFill>
              <a:schemeClr val="tx1">
                <a:lumMod val="75000"/>
                <a:lumOff val="25000"/>
              </a:schemeClr>
            </a:solidFill>
            <a:latin typeface="Century Gothic"/>
          </a:endParaRPr>
        </a:p>
      </dgm:t>
    </dgm:pt>
    <dgm:pt modelId="{B699359F-8A66-6940-8CDC-EE3269EB07B7}" type="parTrans" cxnId="{444C7994-686E-BD4C-B18F-82C9868A41DE}">
      <dgm:prSet/>
      <dgm:spPr/>
      <dgm:t>
        <a:bodyPr/>
        <a:lstStyle/>
        <a:p>
          <a:endParaRPr lang="en-US"/>
        </a:p>
      </dgm:t>
    </dgm:pt>
    <dgm:pt modelId="{03C38F96-DFCE-4B40-A94D-273930BCFEC7}" type="sibTrans" cxnId="{444C7994-686E-BD4C-B18F-82C9868A41DE}">
      <dgm:prSet/>
      <dgm:spPr/>
      <dgm:t>
        <a:bodyPr/>
        <a:lstStyle/>
        <a:p>
          <a:endParaRPr lang="en-US"/>
        </a:p>
      </dgm:t>
    </dgm:pt>
    <dgm:pt modelId="{4F7D84F8-B144-9942-9988-70AB783A0B1F}">
      <dgm:prSet phldrT="[Text]" custT="1"/>
      <dgm:spPr/>
      <dgm:t>
        <a:bodyPr/>
        <a:lstStyle/>
        <a:p>
          <a:pPr>
            <a:buClr>
              <a:srgbClr val="CF703B"/>
            </a:buClr>
            <a:buFont typeface="Webdings" panose="05030102010509060703" pitchFamily="18" charset="2"/>
            <a:buChar char="4"/>
          </a:pPr>
          <a:r>
            <a:rPr lang="en-US" sz="2000" dirty="0" err="1">
              <a:solidFill>
                <a:schemeClr val="tx1">
                  <a:lumMod val="75000"/>
                  <a:lumOff val="25000"/>
                </a:schemeClr>
              </a:solidFill>
              <a:latin typeface="Century Gothic"/>
            </a:rPr>
            <a:t>Forkuor</a:t>
          </a:r>
          <a:r>
            <a:rPr lang="en-US" sz="2000" dirty="0">
              <a:solidFill>
                <a:schemeClr val="tx1">
                  <a:lumMod val="75000"/>
                  <a:lumOff val="25000"/>
                </a:schemeClr>
              </a:solidFill>
              <a:latin typeface="Century Gothic"/>
            </a:rPr>
            <a:t> et al.</a:t>
          </a:r>
        </a:p>
      </dgm:t>
    </dgm:pt>
    <dgm:pt modelId="{46FAB497-115F-7A4B-A3C6-339CC58420F5}" type="parTrans" cxnId="{0967FD99-FD02-1A45-BA43-BBA3AAE74AEE}">
      <dgm:prSet/>
      <dgm:spPr/>
      <dgm:t>
        <a:bodyPr/>
        <a:lstStyle/>
        <a:p>
          <a:endParaRPr lang="en-US"/>
        </a:p>
      </dgm:t>
    </dgm:pt>
    <dgm:pt modelId="{1EFFFBEE-EA5F-D548-BD62-A3191A088C09}" type="sibTrans" cxnId="{0967FD99-FD02-1A45-BA43-BBA3AAE74AEE}">
      <dgm:prSet/>
      <dgm:spPr/>
      <dgm:t>
        <a:bodyPr/>
        <a:lstStyle/>
        <a:p>
          <a:endParaRPr lang="en-US"/>
        </a:p>
      </dgm:t>
    </dgm:pt>
    <dgm:pt modelId="{6FFC354B-9405-A743-833A-A20247F70CF1}">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Radar and Optical</a:t>
          </a:r>
        </a:p>
      </dgm:t>
    </dgm:pt>
    <dgm:pt modelId="{DF1C4D7D-D2F4-7A41-B47C-8CA8616F2F42}" type="parTrans" cxnId="{D485E2FF-AFAF-3D46-8FF6-A452455DBDDD}">
      <dgm:prSet/>
      <dgm:spPr/>
      <dgm:t>
        <a:bodyPr/>
        <a:lstStyle/>
        <a:p>
          <a:endParaRPr lang="en-US"/>
        </a:p>
      </dgm:t>
    </dgm:pt>
    <dgm:pt modelId="{FF63A886-0E4C-AE44-9BDE-F07D35779741}" type="sibTrans" cxnId="{D485E2FF-AFAF-3D46-8FF6-A452455DBDDD}">
      <dgm:prSet/>
      <dgm:spPr/>
      <dgm:t>
        <a:bodyPr/>
        <a:lstStyle/>
        <a:p>
          <a:endParaRPr lang="en-US"/>
        </a:p>
      </dgm:t>
    </dgm:pt>
    <dgm:pt modelId="{B5AD8F7F-3538-EB4F-B69C-A83938C26A79}">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Several crops, including Cotton and Corn </a:t>
          </a:r>
        </a:p>
      </dgm:t>
    </dgm:pt>
    <dgm:pt modelId="{B66E7F55-5A39-B541-AF83-6A7FF3539414}" type="parTrans" cxnId="{F6EC2683-229E-CA47-BC20-12CAEE80C41B}">
      <dgm:prSet/>
      <dgm:spPr/>
      <dgm:t>
        <a:bodyPr/>
        <a:lstStyle/>
        <a:p>
          <a:endParaRPr lang="en-US"/>
        </a:p>
      </dgm:t>
    </dgm:pt>
    <dgm:pt modelId="{C8A8B036-CA73-9F47-B190-87BFEC25646C}" type="sibTrans" cxnId="{F6EC2683-229E-CA47-BC20-12CAEE80C41B}">
      <dgm:prSet/>
      <dgm:spPr/>
      <dgm:t>
        <a:bodyPr/>
        <a:lstStyle/>
        <a:p>
          <a:endParaRPr lang="en-US"/>
        </a:p>
      </dgm:t>
    </dgm:pt>
    <dgm:pt modelId="{6D6FB7D4-C51F-4B45-8AB7-64A82A52B0AA}">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Fused improved accuracy by 10%–15% compared to just optical</a:t>
          </a:r>
        </a:p>
      </dgm:t>
    </dgm:pt>
    <dgm:pt modelId="{DE0847CF-B3E1-9D49-A65B-62E96F3C6B15}" type="parTrans" cxnId="{EF9AF5D4-D67D-914F-9C9C-42F6DDE6524B}">
      <dgm:prSet/>
      <dgm:spPr/>
      <dgm:t>
        <a:bodyPr/>
        <a:lstStyle/>
        <a:p>
          <a:endParaRPr lang="en-US"/>
        </a:p>
      </dgm:t>
    </dgm:pt>
    <dgm:pt modelId="{2863C223-82BF-7A43-9BD6-5E1762140F06}" type="sibTrans" cxnId="{EF9AF5D4-D67D-914F-9C9C-42F6DDE6524B}">
      <dgm:prSet/>
      <dgm:spPr/>
      <dgm:t>
        <a:bodyPr/>
        <a:lstStyle/>
        <a:p>
          <a:endParaRPr lang="en-US"/>
        </a:p>
      </dgm:t>
    </dgm:pt>
    <dgm:pt modelId="{730F8F86-EEA4-BD46-8F2A-024FCE27F5C6}">
      <dgm:prSet phldrT="[Text]" custT="1"/>
      <dgm:spPr/>
      <dgm:t>
        <a:bodyPr/>
        <a:lstStyle/>
        <a:p>
          <a:pPr>
            <a:buClr>
              <a:srgbClr val="CF703B"/>
            </a:buClr>
            <a:buFont typeface="Webdings" panose="05030102010509060703" pitchFamily="18" charset="2"/>
            <a:buChar char="4"/>
          </a:pPr>
          <a:r>
            <a:rPr lang="en-US" sz="2000" dirty="0" err="1">
              <a:solidFill>
                <a:schemeClr val="tx1">
                  <a:lumMod val="75000"/>
                  <a:lumOff val="25000"/>
                </a:schemeClr>
              </a:solidFill>
              <a:latin typeface="Century Gothic"/>
            </a:rPr>
            <a:t>McNairn</a:t>
          </a:r>
          <a:r>
            <a:rPr lang="en-US" sz="2000" dirty="0">
              <a:solidFill>
                <a:schemeClr val="tx1">
                  <a:lumMod val="75000"/>
                  <a:lumOff val="25000"/>
                </a:schemeClr>
              </a:solidFill>
              <a:latin typeface="Century Gothic"/>
            </a:rPr>
            <a:t> et al.</a:t>
          </a:r>
        </a:p>
      </dgm:t>
    </dgm:pt>
    <dgm:pt modelId="{43A49E07-0A1B-F245-B9A4-506E72A8048C}" type="parTrans" cxnId="{5D8E3ED0-DE01-8641-BD08-8C5E02C02207}">
      <dgm:prSet/>
      <dgm:spPr/>
      <dgm:t>
        <a:bodyPr/>
        <a:lstStyle/>
        <a:p>
          <a:endParaRPr lang="en-US"/>
        </a:p>
      </dgm:t>
    </dgm:pt>
    <dgm:pt modelId="{3AB01BE8-AD75-D447-9E83-E3445AB9D47A}" type="sibTrans" cxnId="{5D8E3ED0-DE01-8641-BD08-8C5E02C02207}">
      <dgm:prSet/>
      <dgm:spPr/>
      <dgm:t>
        <a:bodyPr/>
        <a:lstStyle/>
        <a:p>
          <a:endParaRPr lang="en-US"/>
        </a:p>
      </dgm:t>
    </dgm:pt>
    <dgm:pt modelId="{32E9706D-3752-1147-BFD6-7FBCFDB836E7}">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2 Radar images, 1 Optical</a:t>
          </a:r>
        </a:p>
      </dgm:t>
    </dgm:pt>
    <dgm:pt modelId="{A469D837-212E-FC4E-85EF-31E2ECCD7233}" type="parTrans" cxnId="{EEBCC11C-1EF4-E74B-ADF2-435030A52259}">
      <dgm:prSet/>
      <dgm:spPr/>
      <dgm:t>
        <a:bodyPr/>
        <a:lstStyle/>
        <a:p>
          <a:endParaRPr lang="en-US"/>
        </a:p>
      </dgm:t>
    </dgm:pt>
    <dgm:pt modelId="{15737359-339F-4A44-BF13-08AF5126A9E2}" type="sibTrans" cxnId="{EEBCC11C-1EF4-E74B-ADF2-435030A52259}">
      <dgm:prSet/>
      <dgm:spPr/>
      <dgm:t>
        <a:bodyPr/>
        <a:lstStyle/>
        <a:p>
          <a:endParaRPr lang="en-US"/>
        </a:p>
      </dgm:t>
    </dgm:pt>
    <dgm:pt modelId="{C62C1271-BB21-444E-BB19-88ABC9CA6000}">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Several crops, including corn and soybean</a:t>
          </a:r>
        </a:p>
      </dgm:t>
    </dgm:pt>
    <dgm:pt modelId="{CEB33A19-13ED-FF49-A310-46DD10248EDA}" type="parTrans" cxnId="{55B9EE91-6320-1046-8894-AF2959272297}">
      <dgm:prSet/>
      <dgm:spPr/>
      <dgm:t>
        <a:bodyPr/>
        <a:lstStyle/>
        <a:p>
          <a:endParaRPr lang="en-US"/>
        </a:p>
      </dgm:t>
    </dgm:pt>
    <dgm:pt modelId="{71E4F2D2-02F0-6D46-8A44-3A07DDC6185A}" type="sibTrans" cxnId="{55B9EE91-6320-1046-8894-AF2959272297}">
      <dgm:prSet/>
      <dgm:spPr/>
      <dgm:t>
        <a:bodyPr/>
        <a:lstStyle/>
        <a:p>
          <a:endParaRPr lang="en-US"/>
        </a:p>
      </dgm:t>
    </dgm:pt>
    <dgm:pt modelId="{D6C7B7F9-C225-F44F-95F0-39723E5BFFFB}">
      <dgm:prSet phldrT="[Text]" custT="1"/>
      <dgm:spPr/>
      <dgm:t>
        <a:bodyPr/>
        <a:lstStyle/>
        <a:p>
          <a:pPr>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Fused improved accuracy up to 18%</a:t>
          </a:r>
        </a:p>
      </dgm:t>
    </dgm:pt>
    <dgm:pt modelId="{E5904307-74B0-3A44-BD91-7091025CE87D}" type="parTrans" cxnId="{D6204D10-259E-474D-A8AE-745B61A948E2}">
      <dgm:prSet/>
      <dgm:spPr/>
      <dgm:t>
        <a:bodyPr/>
        <a:lstStyle/>
        <a:p>
          <a:endParaRPr lang="en-US"/>
        </a:p>
      </dgm:t>
    </dgm:pt>
    <dgm:pt modelId="{8376D806-5203-E342-B879-4A1BBDB3B8E3}" type="sibTrans" cxnId="{D6204D10-259E-474D-A8AE-745B61A948E2}">
      <dgm:prSet/>
      <dgm:spPr/>
      <dgm:t>
        <a:bodyPr/>
        <a:lstStyle/>
        <a:p>
          <a:endParaRPr lang="en-US"/>
        </a:p>
      </dgm:t>
    </dgm:pt>
    <dgm:pt modelId="{08E277B5-DF2A-4138-AC6F-F80FED1848F8}" type="pres">
      <dgm:prSet presAssocID="{EB1F099A-FE32-49A6-9FD0-4D55F5293008}" presName="linear" presStyleCnt="0">
        <dgm:presLayoutVars>
          <dgm:dir/>
          <dgm:animLvl val="lvl"/>
          <dgm:resizeHandles val="exact"/>
        </dgm:presLayoutVars>
      </dgm:prSet>
      <dgm:spPr/>
    </dgm:pt>
    <dgm:pt modelId="{EAE7B8E2-571D-41F3-83D2-E35BF81E3F05}" type="pres">
      <dgm:prSet presAssocID="{9AB98711-FB52-47E9-8537-7309F5258687}" presName="parentLin" presStyleCnt="0"/>
      <dgm:spPr/>
    </dgm:pt>
    <dgm:pt modelId="{21B490C4-97A2-43F9-ABDD-3BA02831187D}" type="pres">
      <dgm:prSet presAssocID="{9AB98711-FB52-47E9-8537-7309F5258687}" presName="parentLeftMargin" presStyleLbl="node1" presStyleIdx="0" presStyleCnt="3"/>
      <dgm:spPr/>
    </dgm:pt>
    <dgm:pt modelId="{155E79D0-AB28-4EE0-91C0-62017160DD65}" type="pres">
      <dgm:prSet presAssocID="{9AB98711-FB52-47E9-8537-7309F5258687}" presName="parentText" presStyleLbl="node1" presStyleIdx="0" presStyleCnt="3">
        <dgm:presLayoutVars>
          <dgm:chMax val="0"/>
          <dgm:bulletEnabled val="1"/>
        </dgm:presLayoutVars>
      </dgm:prSet>
      <dgm:spPr/>
    </dgm:pt>
    <dgm:pt modelId="{078A92D6-4968-49E8-A51C-D0018031645D}" type="pres">
      <dgm:prSet presAssocID="{9AB98711-FB52-47E9-8537-7309F5258687}" presName="negativeSpace" presStyleCnt="0"/>
      <dgm:spPr/>
    </dgm:pt>
    <dgm:pt modelId="{2B0F21ED-D4AF-4B8C-A191-D7BA14634351}" type="pres">
      <dgm:prSet presAssocID="{9AB98711-FB52-47E9-8537-7309F5258687}" presName="childText" presStyleLbl="conFgAcc1" presStyleIdx="0" presStyleCnt="3">
        <dgm:presLayoutVars>
          <dgm:bulletEnabled val="1"/>
        </dgm:presLayoutVars>
      </dgm:prSet>
      <dgm:spPr/>
    </dgm:pt>
    <dgm:pt modelId="{E37FCE24-D237-4FBB-9B3A-B542D170170D}" type="pres">
      <dgm:prSet presAssocID="{6116D14F-1959-4B86-AB6E-D063D14711BD}" presName="spaceBetweenRectangles" presStyleCnt="0"/>
      <dgm:spPr/>
    </dgm:pt>
    <dgm:pt modelId="{8E424BD9-D7C2-4800-AF85-55E3ABA52764}" type="pres">
      <dgm:prSet presAssocID="{A77CBCBD-CF81-4A76-A1CF-835075106907}" presName="parentLin" presStyleCnt="0"/>
      <dgm:spPr/>
    </dgm:pt>
    <dgm:pt modelId="{33351CED-0717-41A0-94CB-CDADBDAE6962}" type="pres">
      <dgm:prSet presAssocID="{A77CBCBD-CF81-4A76-A1CF-835075106907}" presName="parentLeftMargin" presStyleLbl="node1" presStyleIdx="0" presStyleCnt="3"/>
      <dgm:spPr/>
    </dgm:pt>
    <dgm:pt modelId="{EB971CC8-D1DA-4B76-853B-89DCC01D58A6}" type="pres">
      <dgm:prSet presAssocID="{A77CBCBD-CF81-4A76-A1CF-835075106907}" presName="parentText" presStyleLbl="node1" presStyleIdx="1" presStyleCnt="3">
        <dgm:presLayoutVars>
          <dgm:chMax val="0"/>
          <dgm:bulletEnabled val="1"/>
        </dgm:presLayoutVars>
      </dgm:prSet>
      <dgm:spPr/>
    </dgm:pt>
    <dgm:pt modelId="{866AEB72-A2CF-4857-92D2-73453BDBC83D}" type="pres">
      <dgm:prSet presAssocID="{A77CBCBD-CF81-4A76-A1CF-835075106907}" presName="negativeSpace" presStyleCnt="0"/>
      <dgm:spPr/>
    </dgm:pt>
    <dgm:pt modelId="{F506E404-8A1F-420A-900B-FADD5173205F}" type="pres">
      <dgm:prSet presAssocID="{A77CBCBD-CF81-4A76-A1CF-835075106907}" presName="childText" presStyleLbl="conFgAcc1" presStyleIdx="1" presStyleCnt="3">
        <dgm:presLayoutVars>
          <dgm:bulletEnabled val="1"/>
        </dgm:presLayoutVars>
      </dgm:prSet>
      <dgm:spPr/>
    </dgm:pt>
    <dgm:pt modelId="{5AA3218D-3884-4279-9B22-7D1CB1DD3BB8}" type="pres">
      <dgm:prSet presAssocID="{0FEC1D65-03C4-4863-9C82-F1DBA72EA148}" presName="spaceBetweenRectangles" presStyleCnt="0"/>
      <dgm:spPr/>
    </dgm:pt>
    <dgm:pt modelId="{EB142B92-D020-4369-8A77-4D1D15A40BDD}" type="pres">
      <dgm:prSet presAssocID="{5BAED0CD-ED5E-4237-9ADA-81F2C2953FBE}" presName="parentLin" presStyleCnt="0"/>
      <dgm:spPr/>
    </dgm:pt>
    <dgm:pt modelId="{60EC80E2-9BBA-4CC6-95A6-653F8C8C2B7F}" type="pres">
      <dgm:prSet presAssocID="{5BAED0CD-ED5E-4237-9ADA-81F2C2953FBE}" presName="parentLeftMargin" presStyleLbl="node1" presStyleIdx="1" presStyleCnt="3"/>
      <dgm:spPr/>
    </dgm:pt>
    <dgm:pt modelId="{09659720-8ED5-41BD-8D0E-951B0769D8DB}" type="pres">
      <dgm:prSet presAssocID="{5BAED0CD-ED5E-4237-9ADA-81F2C2953FBE}" presName="parentText" presStyleLbl="node1" presStyleIdx="2" presStyleCnt="3">
        <dgm:presLayoutVars>
          <dgm:chMax val="0"/>
          <dgm:bulletEnabled val="1"/>
        </dgm:presLayoutVars>
      </dgm:prSet>
      <dgm:spPr/>
    </dgm:pt>
    <dgm:pt modelId="{DEF89A4A-3502-4689-8D2F-7DC4B5FD4A2C}" type="pres">
      <dgm:prSet presAssocID="{5BAED0CD-ED5E-4237-9ADA-81F2C2953FBE}" presName="negativeSpace" presStyleCnt="0"/>
      <dgm:spPr/>
    </dgm:pt>
    <dgm:pt modelId="{E86E1065-EA95-4DB4-89F8-B444157DD51D}" type="pres">
      <dgm:prSet presAssocID="{5BAED0CD-ED5E-4237-9ADA-81F2C2953FBE}" presName="childText" presStyleLbl="conFgAcc1" presStyleIdx="2" presStyleCnt="3">
        <dgm:presLayoutVars>
          <dgm:bulletEnabled val="1"/>
        </dgm:presLayoutVars>
      </dgm:prSet>
      <dgm:spPr/>
    </dgm:pt>
  </dgm:ptLst>
  <dgm:cxnLst>
    <dgm:cxn modelId="{6B631A03-2F32-2E49-A5E8-7F10C641CAB1}" type="presOf" srcId="{B5AD8F7F-3538-EB4F-B69C-A83938C26A79}" destId="{F506E404-8A1F-420A-900B-FADD5173205F}" srcOrd="0" destOrd="2" presId="urn:microsoft.com/office/officeart/2005/8/layout/list1"/>
    <dgm:cxn modelId="{FD4BD60B-D324-6443-8224-03FF6B1393A9}" type="presOf" srcId="{B176A937-25AF-E64B-861E-8A6607F01493}" destId="{2B0F21ED-D4AF-4B8C-A191-D7BA14634351}" srcOrd="0" destOrd="2" presId="urn:microsoft.com/office/officeart/2005/8/layout/list1"/>
    <dgm:cxn modelId="{D6204D10-259E-474D-A8AE-745B61A948E2}" srcId="{5BAED0CD-ED5E-4237-9ADA-81F2C2953FBE}" destId="{D6C7B7F9-C225-F44F-95F0-39723E5BFFFB}" srcOrd="3" destOrd="0" parTransId="{E5904307-74B0-3A44-BD91-7091025CE87D}" sibTransId="{8376D806-5203-E342-B879-4A1BBDB3B8E3}"/>
    <dgm:cxn modelId="{7849A219-185A-8246-9BA7-7A238D8B6046}" type="presOf" srcId="{6D6FB7D4-C51F-4B45-8AB7-64A82A52B0AA}" destId="{F506E404-8A1F-420A-900B-FADD5173205F}" srcOrd="0" destOrd="3" presId="urn:microsoft.com/office/officeart/2005/8/layout/list1"/>
    <dgm:cxn modelId="{EEBCC11C-1EF4-E74B-ADF2-435030A52259}" srcId="{5BAED0CD-ED5E-4237-9ADA-81F2C2953FBE}" destId="{32E9706D-3752-1147-BFD6-7FBCFDB836E7}" srcOrd="1" destOrd="0" parTransId="{A469D837-212E-FC4E-85EF-31E2ECCD7233}" sibTransId="{15737359-339F-4A44-BF13-08AF5126A9E2}"/>
    <dgm:cxn modelId="{91185921-D929-2346-8038-A1DDFC71878F}" type="presOf" srcId="{32E9706D-3752-1147-BFD6-7FBCFDB836E7}" destId="{E86E1065-EA95-4DB4-89F8-B444157DD51D}" srcOrd="0" destOrd="1" presId="urn:microsoft.com/office/officeart/2005/8/layout/list1"/>
    <dgm:cxn modelId="{9D05AE25-B18C-4544-B390-7C53B9360F70}" srcId="{EB1F099A-FE32-49A6-9FD0-4D55F5293008}" destId="{9AB98711-FB52-47E9-8537-7309F5258687}" srcOrd="0" destOrd="0" parTransId="{48AAD17B-1C23-4E17-AB36-3B7E4D453D09}" sibTransId="{6116D14F-1959-4B86-AB6E-D063D14711BD}"/>
    <dgm:cxn modelId="{DBAACA27-B3B8-7541-BAE3-E1E31B2BC3F8}" type="presOf" srcId="{4F7D84F8-B144-9942-9988-70AB783A0B1F}" destId="{F506E404-8A1F-420A-900B-FADD5173205F}" srcOrd="0" destOrd="0" presId="urn:microsoft.com/office/officeart/2005/8/layout/list1"/>
    <dgm:cxn modelId="{EF79862F-946C-0F46-9E83-27E7221010C5}" type="presOf" srcId="{DB0FBAF4-BC20-AF4B-BA08-FA0A1CB18BEE}" destId="{2B0F21ED-D4AF-4B8C-A191-D7BA14634351}" srcOrd="0" destOrd="3" presId="urn:microsoft.com/office/officeart/2005/8/layout/list1"/>
    <dgm:cxn modelId="{04A1A839-BB29-4C3E-ADE1-7CD9A3A08236}" type="presOf" srcId="{A77CBCBD-CF81-4A76-A1CF-835075106907}" destId="{33351CED-0717-41A0-94CB-CDADBDAE6962}" srcOrd="0" destOrd="0" presId="urn:microsoft.com/office/officeart/2005/8/layout/list1"/>
    <dgm:cxn modelId="{E32DA660-CBCD-5147-9CD7-4D3231D62425}" type="presOf" srcId="{730F8F86-EEA4-BD46-8F2A-024FCE27F5C6}" destId="{E86E1065-EA95-4DB4-89F8-B444157DD51D}" srcOrd="0" destOrd="0" presId="urn:microsoft.com/office/officeart/2005/8/layout/list1"/>
    <dgm:cxn modelId="{801D8D49-AA19-1F41-8DA4-A27405F0764F}" type="presOf" srcId="{A80C60A3-AB27-7243-986D-5843AFD05DC4}" destId="{2B0F21ED-D4AF-4B8C-A191-D7BA14634351}" srcOrd="0" destOrd="0" presId="urn:microsoft.com/office/officeart/2005/8/layout/list1"/>
    <dgm:cxn modelId="{3C24436E-6230-6A4A-8C34-0AC3E05A7D6A}" type="presOf" srcId="{F2359614-28D5-F045-8280-FE6C1E268481}" destId="{2B0F21ED-D4AF-4B8C-A191-D7BA14634351}" srcOrd="0" destOrd="1" presId="urn:microsoft.com/office/officeart/2005/8/layout/list1"/>
    <dgm:cxn modelId="{76592357-CEFD-5B48-B895-FDDDCEBC57C2}" type="presOf" srcId="{6FFC354B-9405-A743-833A-A20247F70CF1}" destId="{F506E404-8A1F-420A-900B-FADD5173205F}" srcOrd="0" destOrd="1" presId="urn:microsoft.com/office/officeart/2005/8/layout/list1"/>
    <dgm:cxn modelId="{1A1D527B-7CEF-2B4E-9276-781AC6150394}" type="presOf" srcId="{C62C1271-BB21-444E-BB19-88ABC9CA6000}" destId="{E86E1065-EA95-4DB4-89F8-B444157DD51D}" srcOrd="0" destOrd="2" presId="urn:microsoft.com/office/officeart/2005/8/layout/list1"/>
    <dgm:cxn modelId="{F6EC2683-229E-CA47-BC20-12CAEE80C41B}" srcId="{A77CBCBD-CF81-4A76-A1CF-835075106907}" destId="{B5AD8F7F-3538-EB4F-B69C-A83938C26A79}" srcOrd="2" destOrd="0" parTransId="{B66E7F55-5A39-B541-AF83-6A7FF3539414}" sibTransId="{C8A8B036-CA73-9F47-B190-87BFEC25646C}"/>
    <dgm:cxn modelId="{55B9EE91-6320-1046-8894-AF2959272297}" srcId="{5BAED0CD-ED5E-4237-9ADA-81F2C2953FBE}" destId="{C62C1271-BB21-444E-BB19-88ABC9CA6000}" srcOrd="2" destOrd="0" parTransId="{CEB33A19-13ED-FF49-A310-46DD10248EDA}" sibTransId="{71E4F2D2-02F0-6D46-8A44-3A07DDC6185A}"/>
    <dgm:cxn modelId="{444C7994-686E-BD4C-B18F-82C9868A41DE}" srcId="{9AB98711-FB52-47E9-8537-7309F5258687}" destId="{DB0FBAF4-BC20-AF4B-BA08-FA0A1CB18BEE}" srcOrd="3" destOrd="0" parTransId="{B699359F-8A66-6940-8CDC-EE3269EB07B7}" sibTransId="{03C38F96-DFCE-4B40-A94D-273930BCFEC7}"/>
    <dgm:cxn modelId="{0967FD99-FD02-1A45-BA43-BBA3AAE74AEE}" srcId="{A77CBCBD-CF81-4A76-A1CF-835075106907}" destId="{4F7D84F8-B144-9942-9988-70AB783A0B1F}" srcOrd="0" destOrd="0" parTransId="{46FAB497-115F-7A4B-A3C6-339CC58420F5}" sibTransId="{1EFFFBEE-EA5F-D548-BD62-A3191A088C09}"/>
    <dgm:cxn modelId="{06534E9C-8BF9-43BA-83D5-905CA5395423}" type="presOf" srcId="{9AB98711-FB52-47E9-8537-7309F5258687}" destId="{155E79D0-AB28-4EE0-91C0-62017160DD65}" srcOrd="1" destOrd="0" presId="urn:microsoft.com/office/officeart/2005/8/layout/list1"/>
    <dgm:cxn modelId="{D66B94A3-9820-45FB-A52D-6B4BFCBDDD78}" srcId="{EB1F099A-FE32-49A6-9FD0-4D55F5293008}" destId="{5BAED0CD-ED5E-4237-9ADA-81F2C2953FBE}" srcOrd="2" destOrd="0" parTransId="{E1BA8025-6BDF-47A6-9706-6CCF3CBA66D8}" sibTransId="{B9809BFB-CA8C-44E8-8991-C41247581F09}"/>
    <dgm:cxn modelId="{C6546FB7-D2F4-4C5A-975E-2F421EC533F6}" type="presOf" srcId="{5BAED0CD-ED5E-4237-9ADA-81F2C2953FBE}" destId="{09659720-8ED5-41BD-8D0E-951B0769D8DB}" srcOrd="1" destOrd="0" presId="urn:microsoft.com/office/officeart/2005/8/layout/list1"/>
    <dgm:cxn modelId="{0931E5CD-0BC4-4FC3-A718-CD4DF037A07F}" type="presOf" srcId="{EB1F099A-FE32-49A6-9FD0-4D55F5293008}" destId="{08E277B5-DF2A-4138-AC6F-F80FED1848F8}" srcOrd="0" destOrd="0" presId="urn:microsoft.com/office/officeart/2005/8/layout/list1"/>
    <dgm:cxn modelId="{43141BCE-1F2B-4494-9A07-9224930AAC4A}" type="presOf" srcId="{A77CBCBD-CF81-4A76-A1CF-835075106907}" destId="{EB971CC8-D1DA-4B76-853B-89DCC01D58A6}" srcOrd="1" destOrd="0" presId="urn:microsoft.com/office/officeart/2005/8/layout/list1"/>
    <dgm:cxn modelId="{5D8E3ED0-DE01-8641-BD08-8C5E02C02207}" srcId="{5BAED0CD-ED5E-4237-9ADA-81F2C2953FBE}" destId="{730F8F86-EEA4-BD46-8F2A-024FCE27F5C6}" srcOrd="0" destOrd="0" parTransId="{43A49E07-0A1B-F245-B9A4-506E72A8048C}" sibTransId="{3AB01BE8-AD75-D447-9E83-E3445AB9D47A}"/>
    <dgm:cxn modelId="{EF9AF5D4-D67D-914F-9C9C-42F6DDE6524B}" srcId="{A77CBCBD-CF81-4A76-A1CF-835075106907}" destId="{6D6FB7D4-C51F-4B45-8AB7-64A82A52B0AA}" srcOrd="3" destOrd="0" parTransId="{DE0847CF-B3E1-9D49-A65B-62E96F3C6B15}" sibTransId="{2863C223-82BF-7A43-9BD6-5E1762140F06}"/>
    <dgm:cxn modelId="{F75454DF-A768-4649-A1EC-F02920404E0B}" srcId="{EB1F099A-FE32-49A6-9FD0-4D55F5293008}" destId="{A77CBCBD-CF81-4A76-A1CF-835075106907}" srcOrd="1" destOrd="0" parTransId="{B14DFACD-2FA7-45C1-A025-F93129128A4B}" sibTransId="{0FEC1D65-03C4-4863-9C82-F1DBA72EA148}"/>
    <dgm:cxn modelId="{97FCEAE0-C415-8C4A-B881-8B6927DCEED8}" srcId="{9AB98711-FB52-47E9-8537-7309F5258687}" destId="{A80C60A3-AB27-7243-986D-5843AFD05DC4}" srcOrd="0" destOrd="0" parTransId="{6854B779-DE34-B044-8B23-93974F603571}" sibTransId="{16DFB8A4-5B92-D64C-9076-EDFCE90C87CC}"/>
    <dgm:cxn modelId="{6A0250EF-E279-8242-B39D-695FE6A3E956}" srcId="{9AB98711-FB52-47E9-8537-7309F5258687}" destId="{B176A937-25AF-E64B-861E-8A6607F01493}" srcOrd="2" destOrd="0" parTransId="{F29EB30D-0D18-2E47-BC71-8D96E19B8F6B}" sibTransId="{BDD49DA3-89DE-DA42-AC9D-CDC5CEDB3E6D}"/>
    <dgm:cxn modelId="{516FB2F0-497D-4F23-B0F6-4CD42772B5AF}" type="presOf" srcId="{9AB98711-FB52-47E9-8537-7309F5258687}" destId="{21B490C4-97A2-43F9-ABDD-3BA02831187D}" srcOrd="0" destOrd="0" presId="urn:microsoft.com/office/officeart/2005/8/layout/list1"/>
    <dgm:cxn modelId="{96606CF3-9005-9D4D-8D26-3297F9E16932}" type="presOf" srcId="{D6C7B7F9-C225-F44F-95F0-39723E5BFFFB}" destId="{E86E1065-EA95-4DB4-89F8-B444157DD51D}" srcOrd="0" destOrd="3" presId="urn:microsoft.com/office/officeart/2005/8/layout/list1"/>
    <dgm:cxn modelId="{4A3B56F4-F313-294F-8845-A463768F6BC8}" srcId="{9AB98711-FB52-47E9-8537-7309F5258687}" destId="{F2359614-28D5-F045-8280-FE6C1E268481}" srcOrd="1" destOrd="0" parTransId="{059AC72F-4165-3844-BA9B-64EBCD883254}" sibTransId="{0E856321-821E-6946-B602-D2275DA991BA}"/>
    <dgm:cxn modelId="{22327DFA-8ECD-4656-9C5D-C6C268E688FF}" type="presOf" srcId="{5BAED0CD-ED5E-4237-9ADA-81F2C2953FBE}" destId="{60EC80E2-9BBA-4CC6-95A6-653F8C8C2B7F}" srcOrd="0" destOrd="0" presId="urn:microsoft.com/office/officeart/2005/8/layout/list1"/>
    <dgm:cxn modelId="{D485E2FF-AFAF-3D46-8FF6-A452455DBDDD}" srcId="{A77CBCBD-CF81-4A76-A1CF-835075106907}" destId="{6FFC354B-9405-A743-833A-A20247F70CF1}" srcOrd="1" destOrd="0" parTransId="{DF1C4D7D-D2F4-7A41-B47C-8CA8616F2F42}" sibTransId="{FF63A886-0E4C-AE44-9BDE-F07D35779741}"/>
    <dgm:cxn modelId="{854B12DA-12AB-4976-A0D3-6820E529E167}" type="presParOf" srcId="{08E277B5-DF2A-4138-AC6F-F80FED1848F8}" destId="{EAE7B8E2-571D-41F3-83D2-E35BF81E3F05}" srcOrd="0" destOrd="0" presId="urn:microsoft.com/office/officeart/2005/8/layout/list1"/>
    <dgm:cxn modelId="{83E98080-2857-4653-B486-27DE22135213}" type="presParOf" srcId="{EAE7B8E2-571D-41F3-83D2-E35BF81E3F05}" destId="{21B490C4-97A2-43F9-ABDD-3BA02831187D}" srcOrd="0" destOrd="0" presId="urn:microsoft.com/office/officeart/2005/8/layout/list1"/>
    <dgm:cxn modelId="{18D999BD-EDF3-4E20-B190-83D4B8D7C6BA}" type="presParOf" srcId="{EAE7B8E2-571D-41F3-83D2-E35BF81E3F05}" destId="{155E79D0-AB28-4EE0-91C0-62017160DD65}" srcOrd="1" destOrd="0" presId="urn:microsoft.com/office/officeart/2005/8/layout/list1"/>
    <dgm:cxn modelId="{AE09863A-0DF9-4820-9D28-5CEA94493FC0}" type="presParOf" srcId="{08E277B5-DF2A-4138-AC6F-F80FED1848F8}" destId="{078A92D6-4968-49E8-A51C-D0018031645D}" srcOrd="1" destOrd="0" presId="urn:microsoft.com/office/officeart/2005/8/layout/list1"/>
    <dgm:cxn modelId="{C15067F1-FAB0-4B40-9B58-7E1B67ED7A5F}" type="presParOf" srcId="{08E277B5-DF2A-4138-AC6F-F80FED1848F8}" destId="{2B0F21ED-D4AF-4B8C-A191-D7BA14634351}" srcOrd="2" destOrd="0" presId="urn:microsoft.com/office/officeart/2005/8/layout/list1"/>
    <dgm:cxn modelId="{8B5D4E95-DA8F-4492-B560-2152AD8134CE}" type="presParOf" srcId="{08E277B5-DF2A-4138-AC6F-F80FED1848F8}" destId="{E37FCE24-D237-4FBB-9B3A-B542D170170D}" srcOrd="3" destOrd="0" presId="urn:microsoft.com/office/officeart/2005/8/layout/list1"/>
    <dgm:cxn modelId="{9076F634-D4F9-4AAE-A745-F4D6C5E37CF9}" type="presParOf" srcId="{08E277B5-DF2A-4138-AC6F-F80FED1848F8}" destId="{8E424BD9-D7C2-4800-AF85-55E3ABA52764}" srcOrd="4" destOrd="0" presId="urn:microsoft.com/office/officeart/2005/8/layout/list1"/>
    <dgm:cxn modelId="{F6DF3EE6-76E1-4883-A445-D9B602069F71}" type="presParOf" srcId="{8E424BD9-D7C2-4800-AF85-55E3ABA52764}" destId="{33351CED-0717-41A0-94CB-CDADBDAE6962}" srcOrd="0" destOrd="0" presId="urn:microsoft.com/office/officeart/2005/8/layout/list1"/>
    <dgm:cxn modelId="{6A7D61B5-7217-47CA-9317-2AA3AEE3B7C7}" type="presParOf" srcId="{8E424BD9-D7C2-4800-AF85-55E3ABA52764}" destId="{EB971CC8-D1DA-4B76-853B-89DCC01D58A6}" srcOrd="1" destOrd="0" presId="urn:microsoft.com/office/officeart/2005/8/layout/list1"/>
    <dgm:cxn modelId="{5430A717-4AC5-4381-81C7-DC2424E012EF}" type="presParOf" srcId="{08E277B5-DF2A-4138-AC6F-F80FED1848F8}" destId="{866AEB72-A2CF-4857-92D2-73453BDBC83D}" srcOrd="5" destOrd="0" presId="urn:microsoft.com/office/officeart/2005/8/layout/list1"/>
    <dgm:cxn modelId="{71FC4204-6FA2-4CDC-B403-7D44E8F4A159}" type="presParOf" srcId="{08E277B5-DF2A-4138-AC6F-F80FED1848F8}" destId="{F506E404-8A1F-420A-900B-FADD5173205F}" srcOrd="6" destOrd="0" presId="urn:microsoft.com/office/officeart/2005/8/layout/list1"/>
    <dgm:cxn modelId="{B490788B-4B02-4D6F-BD77-E2754B40676F}" type="presParOf" srcId="{08E277B5-DF2A-4138-AC6F-F80FED1848F8}" destId="{5AA3218D-3884-4279-9B22-7D1CB1DD3BB8}" srcOrd="7" destOrd="0" presId="urn:microsoft.com/office/officeart/2005/8/layout/list1"/>
    <dgm:cxn modelId="{392B655B-A3F8-48C2-BB9E-12329D48A0E7}" type="presParOf" srcId="{08E277B5-DF2A-4138-AC6F-F80FED1848F8}" destId="{EB142B92-D020-4369-8A77-4D1D15A40BDD}" srcOrd="8" destOrd="0" presId="urn:microsoft.com/office/officeart/2005/8/layout/list1"/>
    <dgm:cxn modelId="{7BEFA428-0B9C-4CF6-B1A0-257836FC57B1}" type="presParOf" srcId="{EB142B92-D020-4369-8A77-4D1D15A40BDD}" destId="{60EC80E2-9BBA-4CC6-95A6-653F8C8C2B7F}" srcOrd="0" destOrd="0" presId="urn:microsoft.com/office/officeart/2005/8/layout/list1"/>
    <dgm:cxn modelId="{44E5D3F6-59E2-43C0-B771-52A5C3CF953B}" type="presParOf" srcId="{EB142B92-D020-4369-8A77-4D1D15A40BDD}" destId="{09659720-8ED5-41BD-8D0E-951B0769D8DB}" srcOrd="1" destOrd="0" presId="urn:microsoft.com/office/officeart/2005/8/layout/list1"/>
    <dgm:cxn modelId="{CAF02A5A-0376-46CB-87F4-56FDA93FA97A}" type="presParOf" srcId="{08E277B5-DF2A-4138-AC6F-F80FED1848F8}" destId="{DEF89A4A-3502-4689-8D2F-7DC4B5FD4A2C}" srcOrd="9" destOrd="0" presId="urn:microsoft.com/office/officeart/2005/8/layout/list1"/>
    <dgm:cxn modelId="{33A440CB-D700-4242-A7E8-6C84FBAC851A}" type="presParOf" srcId="{08E277B5-DF2A-4138-AC6F-F80FED1848F8}" destId="{E86E1065-EA95-4DB4-89F8-B444157DD51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174DC5-195E-4734-898A-A36637B13E8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B90EE82-28F5-4355-9709-6137FEA29001}">
      <dgm:prSet custT="1"/>
      <dgm:spPr/>
      <dgm:t>
        <a:bodyPr/>
        <a:lstStyle/>
        <a:p>
          <a:r>
            <a:rPr lang="en-US" sz="2400" b="1">
              <a:solidFill>
                <a:schemeClr val="tx1">
                  <a:lumMod val="75000"/>
                  <a:lumOff val="25000"/>
                </a:schemeClr>
              </a:solidFill>
              <a:latin typeface="Century Gothic"/>
            </a:rPr>
            <a:t>Data fusion </a:t>
          </a:r>
          <a:r>
            <a:rPr lang="en-US" sz="2400">
              <a:solidFill>
                <a:schemeClr val="tx1">
                  <a:lumMod val="75000"/>
                  <a:lumOff val="25000"/>
                </a:schemeClr>
              </a:solidFill>
              <a:latin typeface="Century Gothic"/>
            </a:rPr>
            <a:t>can provide greater overall accuracy than optical imagery alone</a:t>
          </a:r>
        </a:p>
      </dgm:t>
    </dgm:pt>
    <dgm:pt modelId="{84E1B628-7964-421F-89E3-1BF304AE9FDF}" type="parTrans" cxnId="{9CEE635B-F98F-4D71-9201-EC174D259BD5}">
      <dgm:prSet/>
      <dgm:spPr/>
      <dgm:t>
        <a:bodyPr/>
        <a:lstStyle/>
        <a:p>
          <a:endParaRPr lang="en-US"/>
        </a:p>
      </dgm:t>
    </dgm:pt>
    <dgm:pt modelId="{08D6CEB4-F84A-408D-8CAF-014F3DC4F828}" type="sibTrans" cxnId="{9CEE635B-F98F-4D71-9201-EC174D259BD5}">
      <dgm:prSet/>
      <dgm:spPr/>
      <dgm:t>
        <a:bodyPr/>
        <a:lstStyle/>
        <a:p>
          <a:endParaRPr lang="en-US"/>
        </a:p>
      </dgm:t>
    </dgm:pt>
    <dgm:pt modelId="{BE693023-0112-4282-967C-33FF52CF86CE}">
      <dgm:prSet custT="1"/>
      <dgm:spPr/>
      <dgm:t>
        <a:bodyPr/>
        <a:lstStyle/>
        <a:p>
          <a:r>
            <a:rPr lang="en-US" sz="2400">
              <a:solidFill>
                <a:schemeClr val="tx1">
                  <a:lumMod val="75000"/>
                  <a:lumOff val="25000"/>
                </a:schemeClr>
              </a:solidFill>
              <a:latin typeface="Century Gothic"/>
            </a:rPr>
            <a:t>The fusion of radar and optical data in crop classification </a:t>
          </a:r>
          <a:r>
            <a:rPr lang="en-US" sz="2400" b="1">
              <a:solidFill>
                <a:schemeClr val="tx1">
                  <a:lumMod val="75000"/>
                  <a:lumOff val="25000"/>
                </a:schemeClr>
              </a:solidFill>
              <a:latin typeface="Century Gothic"/>
            </a:rPr>
            <a:t>increases cotton accuracy</a:t>
          </a:r>
          <a:r>
            <a:rPr lang="en-US" sz="2400">
              <a:solidFill>
                <a:schemeClr val="tx1">
                  <a:lumMod val="75000"/>
                  <a:lumOff val="25000"/>
                </a:schemeClr>
              </a:solidFill>
              <a:latin typeface="Century Gothic"/>
            </a:rPr>
            <a:t>, but not necessarily corn</a:t>
          </a:r>
        </a:p>
      </dgm:t>
    </dgm:pt>
    <dgm:pt modelId="{90D8ACE7-3A1A-4457-90E4-91B4895E64C7}" type="parTrans" cxnId="{DD17D311-2659-4CC0-8724-EFEC5A0BD69A}">
      <dgm:prSet/>
      <dgm:spPr/>
      <dgm:t>
        <a:bodyPr/>
        <a:lstStyle/>
        <a:p>
          <a:endParaRPr lang="en-US"/>
        </a:p>
      </dgm:t>
    </dgm:pt>
    <dgm:pt modelId="{3774E954-82F0-4106-A08F-F4470CCCCB45}" type="sibTrans" cxnId="{DD17D311-2659-4CC0-8724-EFEC5A0BD69A}">
      <dgm:prSet/>
      <dgm:spPr/>
      <dgm:t>
        <a:bodyPr/>
        <a:lstStyle/>
        <a:p>
          <a:endParaRPr lang="en-US"/>
        </a:p>
      </dgm:t>
    </dgm:pt>
    <dgm:pt modelId="{D97422AB-E689-C94F-93C3-5B24CED63138}">
      <dgm:prSet custT="1"/>
      <dgm:spPr/>
      <dgm:t>
        <a:bodyPr/>
        <a:lstStyle/>
        <a:p>
          <a:r>
            <a:rPr lang="en-US" sz="2400" b="1">
              <a:solidFill>
                <a:schemeClr val="tx1">
                  <a:lumMod val="75000"/>
                  <a:lumOff val="25000"/>
                </a:schemeClr>
              </a:solidFill>
              <a:latin typeface="Century Gothic"/>
            </a:rPr>
            <a:t>Topographic data </a:t>
          </a:r>
          <a:r>
            <a:rPr lang="en-US" sz="2400">
              <a:solidFill>
                <a:schemeClr val="tx1">
                  <a:lumMod val="75000"/>
                  <a:lumOff val="25000"/>
                </a:schemeClr>
              </a:solidFill>
              <a:latin typeface="Century Gothic"/>
            </a:rPr>
            <a:t>does not make a significant impact for classification accuracy in Mato Grosso</a:t>
          </a:r>
        </a:p>
        <a:p>
          <a:endParaRPr lang="en-US" sz="2400">
            <a:solidFill>
              <a:schemeClr val="tx1">
                <a:lumMod val="75000"/>
                <a:lumOff val="25000"/>
              </a:schemeClr>
            </a:solidFill>
            <a:latin typeface="Century Gothic"/>
          </a:endParaRPr>
        </a:p>
      </dgm:t>
    </dgm:pt>
    <dgm:pt modelId="{52A792E6-3ACC-5249-968A-6DACD7AF171B}" type="parTrans" cxnId="{4405DBB0-0DF7-FB44-81E0-0D6F174B253D}">
      <dgm:prSet/>
      <dgm:spPr/>
      <dgm:t>
        <a:bodyPr/>
        <a:lstStyle/>
        <a:p>
          <a:pPr rtl="0"/>
          <a:endParaRPr lang="en-US"/>
        </a:p>
      </dgm:t>
    </dgm:pt>
    <dgm:pt modelId="{E6876AE4-2A22-0F43-A687-FA5A1A2A8F0B}" type="sibTrans" cxnId="{4405DBB0-0DF7-FB44-81E0-0D6F174B253D}">
      <dgm:prSet/>
      <dgm:spPr/>
      <dgm:t>
        <a:bodyPr/>
        <a:lstStyle/>
        <a:p>
          <a:pPr rtl="0"/>
          <a:endParaRPr lang="en-US"/>
        </a:p>
      </dgm:t>
    </dgm:pt>
    <dgm:pt modelId="{3D8C96F7-CE51-C740-8874-776CF6154D26}" type="pres">
      <dgm:prSet presAssocID="{E2174DC5-195E-4734-898A-A36637B13E8C}" presName="vert0" presStyleCnt="0">
        <dgm:presLayoutVars>
          <dgm:dir/>
          <dgm:animOne val="branch"/>
          <dgm:animLvl val="lvl"/>
        </dgm:presLayoutVars>
      </dgm:prSet>
      <dgm:spPr/>
    </dgm:pt>
    <dgm:pt modelId="{ACA69844-9754-734C-9528-17067CF470C7}" type="pres">
      <dgm:prSet presAssocID="{AB90EE82-28F5-4355-9709-6137FEA29001}" presName="thickLine" presStyleLbl="alignNode1" presStyleIdx="0" presStyleCnt="3"/>
      <dgm:spPr/>
    </dgm:pt>
    <dgm:pt modelId="{C32AFC19-6526-8944-B992-DEF85ED4CB9B}" type="pres">
      <dgm:prSet presAssocID="{AB90EE82-28F5-4355-9709-6137FEA29001}" presName="horz1" presStyleCnt="0"/>
      <dgm:spPr/>
    </dgm:pt>
    <dgm:pt modelId="{2DFD3C7F-762D-A549-9933-A8A9AD6007BC}" type="pres">
      <dgm:prSet presAssocID="{AB90EE82-28F5-4355-9709-6137FEA29001}" presName="tx1" presStyleLbl="revTx" presStyleIdx="0" presStyleCnt="3" custScaleY="64480"/>
      <dgm:spPr/>
    </dgm:pt>
    <dgm:pt modelId="{0371617C-345A-9043-9323-B3D74D1F0D6C}" type="pres">
      <dgm:prSet presAssocID="{AB90EE82-28F5-4355-9709-6137FEA29001}" presName="vert1" presStyleCnt="0"/>
      <dgm:spPr/>
    </dgm:pt>
    <dgm:pt modelId="{BF0FC06A-C148-A14F-86ED-1027A1D69D26}" type="pres">
      <dgm:prSet presAssocID="{BE693023-0112-4282-967C-33FF52CF86CE}" presName="thickLine" presStyleLbl="alignNode1" presStyleIdx="1" presStyleCnt="3"/>
      <dgm:spPr/>
    </dgm:pt>
    <dgm:pt modelId="{66F6302E-7F12-F249-9F4A-3F1EB5073972}" type="pres">
      <dgm:prSet presAssocID="{BE693023-0112-4282-967C-33FF52CF86CE}" presName="horz1" presStyleCnt="0"/>
      <dgm:spPr/>
    </dgm:pt>
    <dgm:pt modelId="{628C7BB2-5745-6446-9817-9F7A116EC0F2}" type="pres">
      <dgm:prSet presAssocID="{BE693023-0112-4282-967C-33FF52CF86CE}" presName="tx1" presStyleLbl="revTx" presStyleIdx="1" presStyleCnt="3" custScaleY="83066"/>
      <dgm:spPr/>
    </dgm:pt>
    <dgm:pt modelId="{806B26D7-D2FE-5844-A62E-7C8786345A70}" type="pres">
      <dgm:prSet presAssocID="{BE693023-0112-4282-967C-33FF52CF86CE}" presName="vert1" presStyleCnt="0"/>
      <dgm:spPr/>
    </dgm:pt>
    <dgm:pt modelId="{03EFCC38-5BBD-964B-95CE-F3247C6BAB66}" type="pres">
      <dgm:prSet presAssocID="{D97422AB-E689-C94F-93C3-5B24CED63138}" presName="thickLine" presStyleLbl="alignNode1" presStyleIdx="2" presStyleCnt="3"/>
      <dgm:spPr/>
    </dgm:pt>
    <dgm:pt modelId="{46F65ADB-7377-004A-9F81-EA1F67D5682C}" type="pres">
      <dgm:prSet presAssocID="{D97422AB-E689-C94F-93C3-5B24CED63138}" presName="horz1" presStyleCnt="0"/>
      <dgm:spPr/>
    </dgm:pt>
    <dgm:pt modelId="{3F689F63-851E-EE49-BF30-44891BBE596F}" type="pres">
      <dgm:prSet presAssocID="{D97422AB-E689-C94F-93C3-5B24CED63138}" presName="tx1" presStyleLbl="revTx" presStyleIdx="2" presStyleCnt="3"/>
      <dgm:spPr/>
    </dgm:pt>
    <dgm:pt modelId="{2E3E522B-8D02-A844-AA47-2BFDAF4D9888}" type="pres">
      <dgm:prSet presAssocID="{D97422AB-E689-C94F-93C3-5B24CED63138}" presName="vert1" presStyleCnt="0"/>
      <dgm:spPr/>
    </dgm:pt>
  </dgm:ptLst>
  <dgm:cxnLst>
    <dgm:cxn modelId="{DD17D311-2659-4CC0-8724-EFEC5A0BD69A}" srcId="{E2174DC5-195E-4734-898A-A36637B13E8C}" destId="{BE693023-0112-4282-967C-33FF52CF86CE}" srcOrd="1" destOrd="0" parTransId="{90D8ACE7-3A1A-4457-90E4-91B4895E64C7}" sibTransId="{3774E954-82F0-4106-A08F-F4470CCCCB45}"/>
    <dgm:cxn modelId="{FFDB5A18-392E-FE4B-AF05-EAE8B0E842AB}" type="presOf" srcId="{E2174DC5-195E-4734-898A-A36637B13E8C}" destId="{3D8C96F7-CE51-C740-8874-776CF6154D26}" srcOrd="0" destOrd="0" presId="urn:microsoft.com/office/officeart/2008/layout/LinedList"/>
    <dgm:cxn modelId="{9CEE635B-F98F-4D71-9201-EC174D259BD5}" srcId="{E2174DC5-195E-4734-898A-A36637B13E8C}" destId="{AB90EE82-28F5-4355-9709-6137FEA29001}" srcOrd="0" destOrd="0" parTransId="{84E1B628-7964-421F-89E3-1BF304AE9FDF}" sibTransId="{08D6CEB4-F84A-408D-8CAF-014F3DC4F828}"/>
    <dgm:cxn modelId="{D5E2D74B-E508-F840-AAE7-5D1F44AC0B0D}" type="presOf" srcId="{D97422AB-E689-C94F-93C3-5B24CED63138}" destId="{3F689F63-851E-EE49-BF30-44891BBE596F}" srcOrd="0" destOrd="0" presId="urn:microsoft.com/office/officeart/2008/layout/LinedList"/>
    <dgm:cxn modelId="{4420459B-C072-4A50-87EB-038924D05AF8}" type="presOf" srcId="{BE693023-0112-4282-967C-33FF52CF86CE}" destId="{628C7BB2-5745-6446-9817-9F7A116EC0F2}" srcOrd="0" destOrd="0" presId="urn:microsoft.com/office/officeart/2008/layout/LinedList"/>
    <dgm:cxn modelId="{48D8299E-F1C0-4905-A95C-3AF209890208}" type="presOf" srcId="{AB90EE82-28F5-4355-9709-6137FEA29001}" destId="{2DFD3C7F-762D-A549-9933-A8A9AD6007BC}" srcOrd="0" destOrd="0" presId="urn:microsoft.com/office/officeart/2008/layout/LinedList"/>
    <dgm:cxn modelId="{4405DBB0-0DF7-FB44-81E0-0D6F174B253D}" srcId="{E2174DC5-195E-4734-898A-A36637B13E8C}" destId="{D97422AB-E689-C94F-93C3-5B24CED63138}" srcOrd="2" destOrd="0" parTransId="{52A792E6-3ACC-5249-968A-6DACD7AF171B}" sibTransId="{E6876AE4-2A22-0F43-A687-FA5A1A2A8F0B}"/>
    <dgm:cxn modelId="{FDE899E9-2033-40F2-B653-A736E6A541DF}" type="presParOf" srcId="{3D8C96F7-CE51-C740-8874-776CF6154D26}" destId="{ACA69844-9754-734C-9528-17067CF470C7}" srcOrd="0" destOrd="0" presId="urn:microsoft.com/office/officeart/2008/layout/LinedList"/>
    <dgm:cxn modelId="{8D16870C-A4EE-4C2E-9AC9-4045204F2410}" type="presParOf" srcId="{3D8C96F7-CE51-C740-8874-776CF6154D26}" destId="{C32AFC19-6526-8944-B992-DEF85ED4CB9B}" srcOrd="1" destOrd="0" presId="urn:microsoft.com/office/officeart/2008/layout/LinedList"/>
    <dgm:cxn modelId="{0D870A54-C5E5-4384-ADAC-B00C31B25F2F}" type="presParOf" srcId="{C32AFC19-6526-8944-B992-DEF85ED4CB9B}" destId="{2DFD3C7F-762D-A549-9933-A8A9AD6007BC}" srcOrd="0" destOrd="0" presId="urn:microsoft.com/office/officeart/2008/layout/LinedList"/>
    <dgm:cxn modelId="{96E11094-6231-48E4-94D1-377188E5515A}" type="presParOf" srcId="{C32AFC19-6526-8944-B992-DEF85ED4CB9B}" destId="{0371617C-345A-9043-9323-B3D74D1F0D6C}" srcOrd="1" destOrd="0" presId="urn:microsoft.com/office/officeart/2008/layout/LinedList"/>
    <dgm:cxn modelId="{D4E09DC9-089B-49C6-9017-1A0B160D37CF}" type="presParOf" srcId="{3D8C96F7-CE51-C740-8874-776CF6154D26}" destId="{BF0FC06A-C148-A14F-86ED-1027A1D69D26}" srcOrd="2" destOrd="0" presId="urn:microsoft.com/office/officeart/2008/layout/LinedList"/>
    <dgm:cxn modelId="{DC4B63E9-92B7-46D8-977E-F99BF92BC05E}" type="presParOf" srcId="{3D8C96F7-CE51-C740-8874-776CF6154D26}" destId="{66F6302E-7F12-F249-9F4A-3F1EB5073972}" srcOrd="3" destOrd="0" presId="urn:microsoft.com/office/officeart/2008/layout/LinedList"/>
    <dgm:cxn modelId="{AC78EC49-4DA9-425D-B34C-B685E2C32EAB}" type="presParOf" srcId="{66F6302E-7F12-F249-9F4A-3F1EB5073972}" destId="{628C7BB2-5745-6446-9817-9F7A116EC0F2}" srcOrd="0" destOrd="0" presId="urn:microsoft.com/office/officeart/2008/layout/LinedList"/>
    <dgm:cxn modelId="{73FF191D-5811-4898-A416-A3A3E7F080E1}" type="presParOf" srcId="{66F6302E-7F12-F249-9F4A-3F1EB5073972}" destId="{806B26D7-D2FE-5844-A62E-7C8786345A70}" srcOrd="1" destOrd="0" presId="urn:microsoft.com/office/officeart/2008/layout/LinedList"/>
    <dgm:cxn modelId="{B22BB99A-737F-094C-A2E0-5468EFE49832}" type="presParOf" srcId="{3D8C96F7-CE51-C740-8874-776CF6154D26}" destId="{03EFCC38-5BBD-964B-95CE-F3247C6BAB66}" srcOrd="4" destOrd="0" presId="urn:microsoft.com/office/officeart/2008/layout/LinedList"/>
    <dgm:cxn modelId="{AA417FE2-5A5E-AC46-B5D8-D911CB9EE484}" type="presParOf" srcId="{3D8C96F7-CE51-C740-8874-776CF6154D26}" destId="{46F65ADB-7377-004A-9F81-EA1F67D5682C}" srcOrd="5" destOrd="0" presId="urn:microsoft.com/office/officeart/2008/layout/LinedList"/>
    <dgm:cxn modelId="{CB2424F4-5B42-7547-AAFA-521421159170}" type="presParOf" srcId="{46F65ADB-7377-004A-9F81-EA1F67D5682C}" destId="{3F689F63-851E-EE49-BF30-44891BBE596F}" srcOrd="0" destOrd="0" presId="urn:microsoft.com/office/officeart/2008/layout/LinedList"/>
    <dgm:cxn modelId="{AB4F5C8C-7E15-464B-B2F8-8C9BFD314E5D}" type="presParOf" srcId="{46F65ADB-7377-004A-9F81-EA1F67D5682C}" destId="{2E3E522B-8D02-A844-AA47-2BFDAF4D988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5C7514-A7EC-9E4F-848D-8A48CC786776}" type="doc">
      <dgm:prSet loTypeId="urn:microsoft.com/office/officeart/2005/8/layout/default" loCatId="" qsTypeId="urn:microsoft.com/office/officeart/2005/8/quickstyle/simple1" qsCatId="simple" csTypeId="urn:microsoft.com/office/officeart/2005/8/colors/accent1_4" csCatId="accent1" phldr="1"/>
      <dgm:spPr/>
      <dgm:t>
        <a:bodyPr/>
        <a:lstStyle/>
        <a:p>
          <a:endParaRPr lang="en-US"/>
        </a:p>
      </dgm:t>
    </dgm:pt>
    <dgm:pt modelId="{8387728B-FD8B-A04C-B3CA-26D25968660E}">
      <dgm:prSet phldrT="[Text]" custT="1"/>
      <dgm:spPr/>
      <dgm:t>
        <a:bodyPr/>
        <a:lstStyle/>
        <a:p>
          <a:pPr algn="ctr">
            <a:buClr>
              <a:srgbClr val="CF703B"/>
            </a:buClr>
            <a:buNone/>
          </a:pPr>
          <a:r>
            <a:rPr lang="en-US" sz="2400" u="sng">
              <a:latin typeface="Century Gothic"/>
              <a:ea typeface="Calibri"/>
              <a:cs typeface="Calibri"/>
            </a:rPr>
            <a:t>Other Crop Data</a:t>
          </a:r>
          <a:endParaRPr lang="en-US" sz="2400" u="sng"/>
        </a:p>
      </dgm:t>
    </dgm:pt>
    <dgm:pt modelId="{34307952-C0C5-4846-BC55-67190B754521}" type="parTrans" cxnId="{088FA738-9B83-7F4C-A9CD-7E2A28B649A6}">
      <dgm:prSet/>
      <dgm:spPr/>
      <dgm:t>
        <a:bodyPr/>
        <a:lstStyle/>
        <a:p>
          <a:endParaRPr lang="en-US"/>
        </a:p>
      </dgm:t>
    </dgm:pt>
    <dgm:pt modelId="{D66D2503-EB15-8D42-A037-7313959523E6}" type="sibTrans" cxnId="{088FA738-9B83-7F4C-A9CD-7E2A28B649A6}">
      <dgm:prSet/>
      <dgm:spPr/>
      <dgm:t>
        <a:bodyPr/>
        <a:lstStyle/>
        <a:p>
          <a:endParaRPr lang="en-US"/>
        </a:p>
      </dgm:t>
    </dgm:pt>
    <dgm:pt modelId="{60902B2F-5DED-5042-9CB2-E8FD466B031A}">
      <dgm:prSet phldrT="[Text]" custT="1"/>
      <dgm:spPr/>
      <dgm:t>
        <a:bodyPr/>
        <a:lstStyle/>
        <a:p>
          <a:pPr algn="l">
            <a:buClr>
              <a:srgbClr val="CF703B"/>
            </a:buClr>
            <a:buFont typeface="Webdings" panose="05030102010509060703" pitchFamily="18" charset="2"/>
            <a:buChar char="4"/>
          </a:pPr>
          <a:r>
            <a:rPr lang="en-US" sz="2000">
              <a:latin typeface="Century Gothic"/>
              <a:ea typeface="Calibri"/>
              <a:cs typeface="Calibri"/>
            </a:rPr>
            <a:t>Provide a more detailed picture of crop variety, and distribution in Brazil </a:t>
          </a:r>
          <a:endParaRPr lang="en-US" sz="2000"/>
        </a:p>
      </dgm:t>
    </dgm:pt>
    <dgm:pt modelId="{178E445B-15AD-3F4D-9412-C4B8B84250F6}" type="parTrans" cxnId="{6D56B617-F6C5-9740-B8AF-461CB5B41DC1}">
      <dgm:prSet/>
      <dgm:spPr/>
      <dgm:t>
        <a:bodyPr/>
        <a:lstStyle/>
        <a:p>
          <a:endParaRPr lang="en-US"/>
        </a:p>
      </dgm:t>
    </dgm:pt>
    <dgm:pt modelId="{AE096E99-9266-164E-B1EE-6FDF2AF7C8F2}" type="sibTrans" cxnId="{6D56B617-F6C5-9740-B8AF-461CB5B41DC1}">
      <dgm:prSet/>
      <dgm:spPr/>
      <dgm:t>
        <a:bodyPr/>
        <a:lstStyle/>
        <a:p>
          <a:endParaRPr lang="en-US"/>
        </a:p>
      </dgm:t>
    </dgm:pt>
    <dgm:pt modelId="{9FA84E0F-9BD5-C848-A9E4-557821EEFEB1}">
      <dgm:prSet phldrT="[Text]" custT="1"/>
      <dgm:spPr/>
      <dgm:t>
        <a:bodyPr/>
        <a:lstStyle/>
        <a:p>
          <a:pPr algn="ctr">
            <a:buClr>
              <a:srgbClr val="CF703B"/>
            </a:buClr>
            <a:buNone/>
          </a:pPr>
          <a:r>
            <a:rPr lang="en-US" sz="2400" b="0" u="sng">
              <a:latin typeface="Century Gothic"/>
              <a:ea typeface="Calibri"/>
              <a:cs typeface="Calibri"/>
            </a:rPr>
            <a:t>Rainfall Data</a:t>
          </a:r>
          <a:endParaRPr lang="en-US" sz="2400" b="0" u="sng"/>
        </a:p>
      </dgm:t>
    </dgm:pt>
    <dgm:pt modelId="{141C9601-B98F-2547-9788-FB635DBCE919}" type="parTrans" cxnId="{38197DC8-36CC-6641-866D-B0B150F73B8A}">
      <dgm:prSet/>
      <dgm:spPr/>
      <dgm:t>
        <a:bodyPr/>
        <a:lstStyle/>
        <a:p>
          <a:endParaRPr lang="en-US"/>
        </a:p>
      </dgm:t>
    </dgm:pt>
    <dgm:pt modelId="{40DB96E2-146A-554A-AD38-080F1B1050AC}" type="sibTrans" cxnId="{38197DC8-36CC-6641-866D-B0B150F73B8A}">
      <dgm:prSet/>
      <dgm:spPr/>
      <dgm:t>
        <a:bodyPr/>
        <a:lstStyle/>
        <a:p>
          <a:endParaRPr lang="en-US"/>
        </a:p>
      </dgm:t>
    </dgm:pt>
    <dgm:pt modelId="{FE180E75-272E-884E-A168-83728EAD74A8}">
      <dgm:prSet phldrT="[Text]" custT="1"/>
      <dgm:spPr/>
      <dgm:t>
        <a:bodyPr/>
        <a:lstStyle/>
        <a:p>
          <a:pPr algn="ctr"/>
          <a:r>
            <a:rPr lang="en-US" sz="2400" u="sng">
              <a:latin typeface="Century Gothic"/>
            </a:rPr>
            <a:t>Sentinel-2 MSI Data</a:t>
          </a:r>
          <a:endParaRPr lang="en-US" sz="2400"/>
        </a:p>
      </dgm:t>
    </dgm:pt>
    <dgm:pt modelId="{1D4E3BA0-87AB-5043-BD19-477CBFE50E2F}" type="parTrans" cxnId="{DE1230DB-1F0A-F740-B780-F90E7E612C46}">
      <dgm:prSet/>
      <dgm:spPr/>
      <dgm:t>
        <a:bodyPr/>
        <a:lstStyle/>
        <a:p>
          <a:endParaRPr lang="en-US"/>
        </a:p>
      </dgm:t>
    </dgm:pt>
    <dgm:pt modelId="{BA29DF1C-37D4-C048-9397-F6682B355409}" type="sibTrans" cxnId="{DE1230DB-1F0A-F740-B780-F90E7E612C46}">
      <dgm:prSet/>
      <dgm:spPr/>
      <dgm:t>
        <a:bodyPr/>
        <a:lstStyle/>
        <a:p>
          <a:endParaRPr lang="en-US"/>
        </a:p>
      </dgm:t>
    </dgm:pt>
    <dgm:pt modelId="{70B22573-6CE5-314E-BFAB-09843E5E70CF}">
      <dgm:prSet phldrT="[Text]" custT="1"/>
      <dgm:spPr/>
      <dgm:t>
        <a:bodyPr/>
        <a:lstStyle/>
        <a:p>
          <a:pPr algn="l">
            <a:buClr>
              <a:srgbClr val="CF703B"/>
            </a:buClr>
            <a:buFont typeface="Webdings" panose="05030102010509060703" pitchFamily="18" charset="2"/>
            <a:buChar char="4"/>
          </a:pPr>
          <a:r>
            <a:rPr lang="en-US" sz="2000">
              <a:latin typeface="Century Gothic"/>
              <a:ea typeface="Calibri"/>
              <a:cs typeface="Calibri"/>
            </a:rPr>
            <a:t>Inclusion of rainfall data </a:t>
          </a:r>
          <a:r>
            <a:rPr lang="en-US" sz="2000">
              <a:latin typeface="Century Gothic"/>
              <a:ea typeface="+mn-lt"/>
              <a:cs typeface="+mn-lt"/>
            </a:rPr>
            <a:t>to analyze cloud cover interference</a:t>
          </a:r>
          <a:endParaRPr lang="en-US" sz="2000"/>
        </a:p>
      </dgm:t>
    </dgm:pt>
    <dgm:pt modelId="{601727C6-7249-384F-86FD-C1D75B1C6B81}" type="parTrans" cxnId="{84E273C4-BDE7-764E-9019-9BA72A3BEDDF}">
      <dgm:prSet/>
      <dgm:spPr/>
      <dgm:t>
        <a:bodyPr/>
        <a:lstStyle/>
        <a:p>
          <a:endParaRPr lang="en-US"/>
        </a:p>
      </dgm:t>
    </dgm:pt>
    <dgm:pt modelId="{EBA46FF4-B023-C646-BEE2-05285D57964A}" type="sibTrans" cxnId="{84E273C4-BDE7-764E-9019-9BA72A3BEDDF}">
      <dgm:prSet/>
      <dgm:spPr/>
      <dgm:t>
        <a:bodyPr/>
        <a:lstStyle/>
        <a:p>
          <a:endParaRPr lang="en-US"/>
        </a:p>
      </dgm:t>
    </dgm:pt>
    <dgm:pt modelId="{5EE2C858-C5AA-3140-A3A0-B425621B4E08}">
      <dgm:prSet phldrT="[Text]" custT="1"/>
      <dgm:spPr/>
      <dgm:t>
        <a:bodyPr/>
        <a:lstStyle/>
        <a:p>
          <a:pPr algn="l">
            <a:buClr>
              <a:srgbClr val="CF703B"/>
            </a:buClr>
            <a:buFont typeface="Webdings" panose="05030102010509060703" pitchFamily="18" charset="2"/>
            <a:buChar char="4"/>
          </a:pPr>
          <a:r>
            <a:rPr lang="en-US" sz="2000">
              <a:latin typeface="Century Gothic"/>
            </a:rPr>
            <a:t>Inclusion of more variables for further analysis</a:t>
          </a:r>
        </a:p>
      </dgm:t>
    </dgm:pt>
    <dgm:pt modelId="{A5CBFA7A-3DAE-DA48-8926-C8D553109A88}" type="parTrans" cxnId="{FF83B6E5-28B1-884B-9E3F-4DD22A1E4C96}">
      <dgm:prSet/>
      <dgm:spPr/>
      <dgm:t>
        <a:bodyPr/>
        <a:lstStyle/>
        <a:p>
          <a:endParaRPr lang="en-US"/>
        </a:p>
      </dgm:t>
    </dgm:pt>
    <dgm:pt modelId="{131E08CD-299F-3C47-8FF1-98AF6FC08DF0}" type="sibTrans" cxnId="{FF83B6E5-28B1-884B-9E3F-4DD22A1E4C96}">
      <dgm:prSet/>
      <dgm:spPr/>
      <dgm:t>
        <a:bodyPr/>
        <a:lstStyle/>
        <a:p>
          <a:endParaRPr lang="en-US"/>
        </a:p>
      </dgm:t>
    </dgm:pt>
    <dgm:pt modelId="{5025D04A-3DB8-E240-92DD-258BB10B1F9C}">
      <dgm:prSet phldrT="[Text]" custT="1"/>
      <dgm:spPr/>
      <dgm:t>
        <a:bodyPr/>
        <a:lstStyle/>
        <a:p>
          <a:pPr algn="ctr">
            <a:buClr>
              <a:srgbClr val="CF703B"/>
            </a:buClr>
            <a:buFont typeface="Webdings" panose="05030102010509060703" pitchFamily="18" charset="2"/>
            <a:buChar char="4"/>
          </a:pPr>
          <a:r>
            <a:rPr lang="en-US" sz="2400" u="sng">
              <a:latin typeface="Century Gothic"/>
            </a:rPr>
            <a:t>Non-Local Training Data</a:t>
          </a:r>
        </a:p>
      </dgm:t>
    </dgm:pt>
    <dgm:pt modelId="{41587A20-3869-E44E-8250-9CC0535BCE2B}" type="parTrans" cxnId="{7B381D23-934A-8549-881A-FBB113D6C184}">
      <dgm:prSet/>
      <dgm:spPr/>
      <dgm:t>
        <a:bodyPr/>
        <a:lstStyle/>
        <a:p>
          <a:endParaRPr lang="en-US"/>
        </a:p>
      </dgm:t>
    </dgm:pt>
    <dgm:pt modelId="{26FC41F3-0020-564A-877A-BC4C2EF4A4E5}" type="sibTrans" cxnId="{7B381D23-934A-8549-881A-FBB113D6C184}">
      <dgm:prSet/>
      <dgm:spPr/>
      <dgm:t>
        <a:bodyPr/>
        <a:lstStyle/>
        <a:p>
          <a:endParaRPr lang="en-US"/>
        </a:p>
      </dgm:t>
    </dgm:pt>
    <dgm:pt modelId="{2E1C6343-E646-E34F-93CC-914299AE36CC}">
      <dgm:prSet phldrT="[Text]" custT="1"/>
      <dgm:spPr/>
      <dgm:t>
        <a:bodyPr/>
        <a:lstStyle/>
        <a:p>
          <a:pPr algn="l" rtl="0">
            <a:buClr>
              <a:srgbClr val="CF703B"/>
            </a:buClr>
            <a:buFont typeface="Webdings" panose="05030102010509060703" pitchFamily="18" charset="2"/>
            <a:buChar char="4"/>
          </a:pPr>
          <a:r>
            <a:rPr lang="en-US" sz="2000">
              <a:latin typeface="Century Gothic"/>
            </a:rPr>
            <a:t>Work-around for minimal local in situ data</a:t>
          </a:r>
        </a:p>
      </dgm:t>
    </dgm:pt>
    <dgm:pt modelId="{6E3451D5-079B-D248-9568-5FA18998975F}" type="parTrans" cxnId="{A4133A81-77FB-4440-B892-C5060CB20DA4}">
      <dgm:prSet/>
      <dgm:spPr/>
      <dgm:t>
        <a:bodyPr/>
        <a:lstStyle/>
        <a:p>
          <a:endParaRPr lang="en-US"/>
        </a:p>
      </dgm:t>
    </dgm:pt>
    <dgm:pt modelId="{E0FA8020-2800-A94C-8FAB-AF14278B1221}" type="sibTrans" cxnId="{A4133A81-77FB-4440-B892-C5060CB20DA4}">
      <dgm:prSet/>
      <dgm:spPr/>
      <dgm:t>
        <a:bodyPr/>
        <a:lstStyle/>
        <a:p>
          <a:endParaRPr lang="en-US"/>
        </a:p>
      </dgm:t>
    </dgm:pt>
    <dgm:pt modelId="{57D02249-6F3F-4D07-BC95-3AAABB82F83E}">
      <dgm:prSet phldr="0"/>
      <dgm:spPr/>
      <dgm:t>
        <a:bodyPr/>
        <a:lstStyle/>
        <a:p>
          <a:pPr algn="ctr"/>
          <a:r>
            <a:rPr lang="en-US" u="sng">
              <a:latin typeface="Century Gothic"/>
              <a:cs typeface="Calibri"/>
            </a:rPr>
            <a:t>Explore Additional Vegetation Indices</a:t>
          </a:r>
          <a:endParaRPr lang="en-US" u="none">
            <a:latin typeface="Century Gothic"/>
            <a:ea typeface="+mn-lt"/>
            <a:cs typeface="+mn-lt"/>
          </a:endParaRPr>
        </a:p>
      </dgm:t>
    </dgm:pt>
    <dgm:pt modelId="{779C94D8-8D0A-4778-8ADC-46C5227EAA45}" type="parTrans" cxnId="{2E0387E0-0FBA-4588-A3D6-0D7DEFFF60C4}">
      <dgm:prSet/>
      <dgm:spPr/>
      <dgm:t>
        <a:bodyPr/>
        <a:lstStyle/>
        <a:p>
          <a:endParaRPr lang="en-US"/>
        </a:p>
      </dgm:t>
    </dgm:pt>
    <dgm:pt modelId="{5277E726-93D7-40FC-8B93-8E33E75E28D2}" type="sibTrans" cxnId="{2E0387E0-0FBA-4588-A3D6-0D7DEFFF60C4}">
      <dgm:prSet/>
      <dgm:spPr/>
      <dgm:t>
        <a:bodyPr/>
        <a:lstStyle/>
        <a:p>
          <a:endParaRPr lang="en-US"/>
        </a:p>
      </dgm:t>
    </dgm:pt>
    <dgm:pt modelId="{351CC361-8CA6-9444-89B9-D1022D3F35EA}">
      <dgm:prSet phldrT="[Text]"/>
      <dgm:spPr/>
      <dgm:t>
        <a:bodyPr/>
        <a:lstStyle/>
        <a:p>
          <a:pPr algn="l" rtl="0">
            <a:buClr>
              <a:srgbClr val="CF703B"/>
            </a:buClr>
            <a:buFont typeface="Webdings" panose="05030102010509060703" pitchFamily="18" charset="2"/>
            <a:buChar char="4"/>
          </a:pPr>
          <a:r>
            <a:rPr lang="en-US" dirty="0">
              <a:latin typeface="Century Gothic"/>
              <a:cs typeface="Calibri"/>
            </a:rPr>
            <a:t>Normalized Difference Red Edge Index (NRDE), Green Normalized Difference Vegetation Index (GCVI) </a:t>
          </a:r>
        </a:p>
      </dgm:t>
    </dgm:pt>
    <dgm:pt modelId="{88908ECC-6E59-5644-876E-E8D29FB621B2}" type="parTrans" cxnId="{35FC78C6-CAB5-2F44-9F5A-1078D8158EC2}">
      <dgm:prSet/>
      <dgm:spPr/>
      <dgm:t>
        <a:bodyPr/>
        <a:lstStyle/>
        <a:p>
          <a:endParaRPr lang="en-US"/>
        </a:p>
      </dgm:t>
    </dgm:pt>
    <dgm:pt modelId="{9DAE449F-32DC-E240-9B55-3D922DA59DE8}" type="sibTrans" cxnId="{35FC78C6-CAB5-2F44-9F5A-1078D8158EC2}">
      <dgm:prSet/>
      <dgm:spPr/>
      <dgm:t>
        <a:bodyPr/>
        <a:lstStyle/>
        <a:p>
          <a:endParaRPr lang="en-US"/>
        </a:p>
      </dgm:t>
    </dgm:pt>
    <dgm:pt modelId="{66757C66-19F3-C442-BECB-D17F67ABFC49}" type="pres">
      <dgm:prSet presAssocID="{385C7514-A7EC-9E4F-848D-8A48CC786776}" presName="diagram" presStyleCnt="0">
        <dgm:presLayoutVars>
          <dgm:dir/>
          <dgm:resizeHandles val="exact"/>
        </dgm:presLayoutVars>
      </dgm:prSet>
      <dgm:spPr/>
    </dgm:pt>
    <dgm:pt modelId="{4FF41601-4240-0B40-BA15-E7327B2FAAE9}" type="pres">
      <dgm:prSet presAssocID="{8387728B-FD8B-A04C-B3CA-26D25968660E}" presName="node" presStyleLbl="node1" presStyleIdx="0" presStyleCnt="5" custLinFactNeighborX="12937" custLinFactNeighborY="3262">
        <dgm:presLayoutVars>
          <dgm:bulletEnabled val="1"/>
        </dgm:presLayoutVars>
      </dgm:prSet>
      <dgm:spPr/>
    </dgm:pt>
    <dgm:pt modelId="{C0E9B24D-ED74-6C41-B9D9-945C4CB1EB17}" type="pres">
      <dgm:prSet presAssocID="{D66D2503-EB15-8D42-A037-7313959523E6}" presName="sibTrans" presStyleCnt="0"/>
      <dgm:spPr/>
    </dgm:pt>
    <dgm:pt modelId="{00C2E6AB-CBB5-104E-BA9C-740981E8E363}" type="pres">
      <dgm:prSet presAssocID="{9FA84E0F-9BD5-C848-A9E4-557821EEFEB1}" presName="node" presStyleLbl="node1" presStyleIdx="1" presStyleCnt="5" custLinFactNeighborX="6468" custLinFactNeighborY="3262">
        <dgm:presLayoutVars>
          <dgm:bulletEnabled val="1"/>
        </dgm:presLayoutVars>
      </dgm:prSet>
      <dgm:spPr/>
    </dgm:pt>
    <dgm:pt modelId="{E6B9BAD5-B524-1641-9642-BEFDE413F9C1}" type="pres">
      <dgm:prSet presAssocID="{40DB96E2-146A-554A-AD38-080F1B1050AC}" presName="sibTrans" presStyleCnt="0"/>
      <dgm:spPr/>
    </dgm:pt>
    <dgm:pt modelId="{0704103C-10EA-490C-AD26-2DA2347F7FB1}" type="pres">
      <dgm:prSet presAssocID="{57D02249-6F3F-4D07-BC95-3AAABB82F83E}" presName="node" presStyleLbl="node1" presStyleIdx="2" presStyleCnt="5" custLinFactNeighborX="6468" custLinFactNeighborY="3262">
        <dgm:presLayoutVars>
          <dgm:bulletEnabled val="1"/>
        </dgm:presLayoutVars>
      </dgm:prSet>
      <dgm:spPr/>
    </dgm:pt>
    <dgm:pt modelId="{8C6E9DA2-363F-4384-8554-7F098D6CAFC5}" type="pres">
      <dgm:prSet presAssocID="{5277E726-93D7-40FC-8B93-8E33E75E28D2}" presName="sibTrans" presStyleCnt="0"/>
      <dgm:spPr/>
    </dgm:pt>
    <dgm:pt modelId="{ECE43DBB-7B3D-5A40-AA3C-939525792CF8}" type="pres">
      <dgm:prSet presAssocID="{FE180E75-272E-884E-A168-83728EAD74A8}" presName="node" presStyleLbl="node1" presStyleIdx="3" presStyleCnt="5" custLinFactNeighborX="11468" custLinFactNeighborY="-8265">
        <dgm:presLayoutVars>
          <dgm:bulletEnabled val="1"/>
        </dgm:presLayoutVars>
      </dgm:prSet>
      <dgm:spPr/>
    </dgm:pt>
    <dgm:pt modelId="{E2F6B434-9E9E-454C-9334-8A895CB26090}" type="pres">
      <dgm:prSet presAssocID="{BA29DF1C-37D4-C048-9397-F6682B355409}" presName="sibTrans" presStyleCnt="0"/>
      <dgm:spPr/>
    </dgm:pt>
    <dgm:pt modelId="{4CCB0107-45E8-0C47-9520-F3466C6E53A7}" type="pres">
      <dgm:prSet presAssocID="{5025D04A-3DB8-E240-92DD-258BB10B1F9C}" presName="node" presStyleLbl="node1" presStyleIdx="4" presStyleCnt="5" custLinFactNeighborX="3751" custLinFactNeighborY="-8265">
        <dgm:presLayoutVars>
          <dgm:bulletEnabled val="1"/>
        </dgm:presLayoutVars>
      </dgm:prSet>
      <dgm:spPr/>
    </dgm:pt>
  </dgm:ptLst>
  <dgm:cxnLst>
    <dgm:cxn modelId="{5AF13D01-B6FD-1542-98B6-9FDF4E1323DE}" type="presOf" srcId="{351CC361-8CA6-9444-89B9-D1022D3F35EA}" destId="{0704103C-10EA-490C-AD26-2DA2347F7FB1}" srcOrd="0" destOrd="1" presId="urn:microsoft.com/office/officeart/2005/8/layout/default"/>
    <dgm:cxn modelId="{A6E3F403-250C-4F2D-A053-8FB0D9BDD4D9}" type="presOf" srcId="{5025D04A-3DB8-E240-92DD-258BB10B1F9C}" destId="{4CCB0107-45E8-0C47-9520-F3466C6E53A7}" srcOrd="0" destOrd="0" presId="urn:microsoft.com/office/officeart/2005/8/layout/default"/>
    <dgm:cxn modelId="{6D56B617-F6C5-9740-B8AF-461CB5B41DC1}" srcId="{8387728B-FD8B-A04C-B3CA-26D25968660E}" destId="{60902B2F-5DED-5042-9CB2-E8FD466B031A}" srcOrd="0" destOrd="0" parTransId="{178E445B-15AD-3F4D-9412-C4B8B84250F6}" sibTransId="{AE096E99-9266-164E-B1EE-6FDF2AF7C8F2}"/>
    <dgm:cxn modelId="{7B381D23-934A-8549-881A-FBB113D6C184}" srcId="{385C7514-A7EC-9E4F-848D-8A48CC786776}" destId="{5025D04A-3DB8-E240-92DD-258BB10B1F9C}" srcOrd="4" destOrd="0" parTransId="{41587A20-3869-E44E-8250-9CC0535BCE2B}" sibTransId="{26FC41F3-0020-564A-877A-BC4C2EF4A4E5}"/>
    <dgm:cxn modelId="{51AAE026-E4F9-4FEF-BB24-498712A4344F}" type="presOf" srcId="{5EE2C858-C5AA-3140-A3A0-B425621B4E08}" destId="{ECE43DBB-7B3D-5A40-AA3C-939525792CF8}" srcOrd="0" destOrd="1" presId="urn:microsoft.com/office/officeart/2005/8/layout/default"/>
    <dgm:cxn modelId="{63D57836-3369-4A35-B15C-BCE9F32E7191}" type="presOf" srcId="{8387728B-FD8B-A04C-B3CA-26D25968660E}" destId="{4FF41601-4240-0B40-BA15-E7327B2FAAE9}" srcOrd="0" destOrd="0" presId="urn:microsoft.com/office/officeart/2005/8/layout/default"/>
    <dgm:cxn modelId="{088FA738-9B83-7F4C-A9CD-7E2A28B649A6}" srcId="{385C7514-A7EC-9E4F-848D-8A48CC786776}" destId="{8387728B-FD8B-A04C-B3CA-26D25968660E}" srcOrd="0" destOrd="0" parTransId="{34307952-C0C5-4846-BC55-67190B754521}" sibTransId="{D66D2503-EB15-8D42-A037-7313959523E6}"/>
    <dgm:cxn modelId="{6CFC8655-3DF6-48D8-9EF9-E35CA321E0E8}" type="presOf" srcId="{57D02249-6F3F-4D07-BC95-3AAABB82F83E}" destId="{0704103C-10EA-490C-AD26-2DA2347F7FB1}" srcOrd="0" destOrd="0" presId="urn:microsoft.com/office/officeart/2005/8/layout/default"/>
    <dgm:cxn modelId="{A4133A81-77FB-4440-B892-C5060CB20DA4}" srcId="{5025D04A-3DB8-E240-92DD-258BB10B1F9C}" destId="{2E1C6343-E646-E34F-93CC-914299AE36CC}" srcOrd="0" destOrd="0" parTransId="{6E3451D5-079B-D248-9568-5FA18998975F}" sibTransId="{E0FA8020-2800-A94C-8FAB-AF14278B1221}"/>
    <dgm:cxn modelId="{E98E5E83-52DC-8849-BF2A-2C2C56C82C00}" type="presOf" srcId="{385C7514-A7EC-9E4F-848D-8A48CC786776}" destId="{66757C66-19F3-C442-BECB-D17F67ABFC49}" srcOrd="0" destOrd="0" presId="urn:microsoft.com/office/officeart/2005/8/layout/default"/>
    <dgm:cxn modelId="{625C3E95-1594-49C6-ACBB-4E32000C704F}" type="presOf" srcId="{60902B2F-5DED-5042-9CB2-E8FD466B031A}" destId="{4FF41601-4240-0B40-BA15-E7327B2FAAE9}" srcOrd="0" destOrd="1" presId="urn:microsoft.com/office/officeart/2005/8/layout/default"/>
    <dgm:cxn modelId="{0CA61797-AB55-4976-814E-F21A1707DACB}" type="presOf" srcId="{9FA84E0F-9BD5-C848-A9E4-557821EEFEB1}" destId="{00C2E6AB-CBB5-104E-BA9C-740981E8E363}" srcOrd="0" destOrd="0" presId="urn:microsoft.com/office/officeart/2005/8/layout/default"/>
    <dgm:cxn modelId="{194699B1-508B-4081-A41B-D2A73106AC2B}" type="presOf" srcId="{2E1C6343-E646-E34F-93CC-914299AE36CC}" destId="{4CCB0107-45E8-0C47-9520-F3466C6E53A7}" srcOrd="0" destOrd="1" presId="urn:microsoft.com/office/officeart/2005/8/layout/default"/>
    <dgm:cxn modelId="{144045B6-715F-4BC2-BBB7-47D77DE07FDB}" type="presOf" srcId="{70B22573-6CE5-314E-BFAB-09843E5E70CF}" destId="{00C2E6AB-CBB5-104E-BA9C-740981E8E363}" srcOrd="0" destOrd="1" presId="urn:microsoft.com/office/officeart/2005/8/layout/default"/>
    <dgm:cxn modelId="{84E273C4-BDE7-764E-9019-9BA72A3BEDDF}" srcId="{9FA84E0F-9BD5-C848-A9E4-557821EEFEB1}" destId="{70B22573-6CE5-314E-BFAB-09843E5E70CF}" srcOrd="0" destOrd="0" parTransId="{601727C6-7249-384F-86FD-C1D75B1C6B81}" sibTransId="{EBA46FF4-B023-C646-BEE2-05285D57964A}"/>
    <dgm:cxn modelId="{35FC78C6-CAB5-2F44-9F5A-1078D8158EC2}" srcId="{57D02249-6F3F-4D07-BC95-3AAABB82F83E}" destId="{351CC361-8CA6-9444-89B9-D1022D3F35EA}" srcOrd="0" destOrd="0" parTransId="{88908ECC-6E59-5644-876E-E8D29FB621B2}" sibTransId="{9DAE449F-32DC-E240-9B55-3D922DA59DE8}"/>
    <dgm:cxn modelId="{38197DC8-36CC-6641-866D-B0B150F73B8A}" srcId="{385C7514-A7EC-9E4F-848D-8A48CC786776}" destId="{9FA84E0F-9BD5-C848-A9E4-557821EEFEB1}" srcOrd="1" destOrd="0" parTransId="{141C9601-B98F-2547-9788-FB635DBCE919}" sibTransId="{40DB96E2-146A-554A-AD38-080F1B1050AC}"/>
    <dgm:cxn modelId="{EDE624D1-5983-47E6-AB9B-FD717BE084C3}" type="presOf" srcId="{FE180E75-272E-884E-A168-83728EAD74A8}" destId="{ECE43DBB-7B3D-5A40-AA3C-939525792CF8}" srcOrd="0" destOrd="0" presId="urn:microsoft.com/office/officeart/2005/8/layout/default"/>
    <dgm:cxn modelId="{DE1230DB-1F0A-F740-B780-F90E7E612C46}" srcId="{385C7514-A7EC-9E4F-848D-8A48CC786776}" destId="{FE180E75-272E-884E-A168-83728EAD74A8}" srcOrd="3" destOrd="0" parTransId="{1D4E3BA0-87AB-5043-BD19-477CBFE50E2F}" sibTransId="{BA29DF1C-37D4-C048-9397-F6682B355409}"/>
    <dgm:cxn modelId="{2E0387E0-0FBA-4588-A3D6-0D7DEFFF60C4}" srcId="{385C7514-A7EC-9E4F-848D-8A48CC786776}" destId="{57D02249-6F3F-4D07-BC95-3AAABB82F83E}" srcOrd="2" destOrd="0" parTransId="{779C94D8-8D0A-4778-8ADC-46C5227EAA45}" sibTransId="{5277E726-93D7-40FC-8B93-8E33E75E28D2}"/>
    <dgm:cxn modelId="{FF83B6E5-28B1-884B-9E3F-4DD22A1E4C96}" srcId="{FE180E75-272E-884E-A168-83728EAD74A8}" destId="{5EE2C858-C5AA-3140-A3A0-B425621B4E08}" srcOrd="0" destOrd="0" parTransId="{A5CBFA7A-3DAE-DA48-8926-C8D553109A88}" sibTransId="{131E08CD-299F-3C47-8FF1-98AF6FC08DF0}"/>
    <dgm:cxn modelId="{835EDC11-4F52-4F20-AB91-23380E5DFBAA}" type="presParOf" srcId="{66757C66-19F3-C442-BECB-D17F67ABFC49}" destId="{4FF41601-4240-0B40-BA15-E7327B2FAAE9}" srcOrd="0" destOrd="0" presId="urn:microsoft.com/office/officeart/2005/8/layout/default"/>
    <dgm:cxn modelId="{5455AB2D-EE6D-4E94-9270-1369879A6E6E}" type="presParOf" srcId="{66757C66-19F3-C442-BECB-D17F67ABFC49}" destId="{C0E9B24D-ED74-6C41-B9D9-945C4CB1EB17}" srcOrd="1" destOrd="0" presId="urn:microsoft.com/office/officeart/2005/8/layout/default"/>
    <dgm:cxn modelId="{9FEA94C1-3043-42F6-8229-60585152E98F}" type="presParOf" srcId="{66757C66-19F3-C442-BECB-D17F67ABFC49}" destId="{00C2E6AB-CBB5-104E-BA9C-740981E8E363}" srcOrd="2" destOrd="0" presId="urn:microsoft.com/office/officeart/2005/8/layout/default"/>
    <dgm:cxn modelId="{0B524608-9279-4376-A808-23FACFB07CEA}" type="presParOf" srcId="{66757C66-19F3-C442-BECB-D17F67ABFC49}" destId="{E6B9BAD5-B524-1641-9642-BEFDE413F9C1}" srcOrd="3" destOrd="0" presId="urn:microsoft.com/office/officeart/2005/8/layout/default"/>
    <dgm:cxn modelId="{008C36B8-B7DF-4F19-A664-9B112E9D319B}" type="presParOf" srcId="{66757C66-19F3-C442-BECB-D17F67ABFC49}" destId="{0704103C-10EA-490C-AD26-2DA2347F7FB1}" srcOrd="4" destOrd="0" presId="urn:microsoft.com/office/officeart/2005/8/layout/default"/>
    <dgm:cxn modelId="{F4CA08A1-8EFF-4125-81F8-D896602BD54D}" type="presParOf" srcId="{66757C66-19F3-C442-BECB-D17F67ABFC49}" destId="{8C6E9DA2-363F-4384-8554-7F098D6CAFC5}" srcOrd="5" destOrd="0" presId="urn:microsoft.com/office/officeart/2005/8/layout/default"/>
    <dgm:cxn modelId="{46359C9E-B31A-44B2-954E-B90F43FD751B}" type="presParOf" srcId="{66757C66-19F3-C442-BECB-D17F67ABFC49}" destId="{ECE43DBB-7B3D-5A40-AA3C-939525792CF8}" srcOrd="6" destOrd="0" presId="urn:microsoft.com/office/officeart/2005/8/layout/default"/>
    <dgm:cxn modelId="{39D5C922-F59D-4C12-ABC1-85DAF6E28246}" type="presParOf" srcId="{66757C66-19F3-C442-BECB-D17F67ABFC49}" destId="{E2F6B434-9E9E-454C-9334-8A895CB26090}" srcOrd="7" destOrd="0" presId="urn:microsoft.com/office/officeart/2005/8/layout/default"/>
    <dgm:cxn modelId="{A10A9511-452B-4FA6-838C-64EE1A5E2B76}" type="presParOf" srcId="{66757C66-19F3-C442-BECB-D17F67ABFC49}" destId="{4CCB0107-45E8-0C47-9520-F3466C6E53A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4CDC2-2FF6-436F-AA03-8D2F4D5059BD}">
      <dsp:nvSpPr>
        <dsp:cNvPr id="0" name=""/>
        <dsp:cNvSpPr/>
      </dsp:nvSpPr>
      <dsp:spPr>
        <a:xfrm>
          <a:off x="0" y="667384"/>
          <a:ext cx="6027796" cy="1670212"/>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7824" tIns="770636" rIns="467824" bIns="170688" numCol="1" spcCol="1270" anchor="t" anchorCtr="0">
          <a:noAutofit/>
        </a:bodyPr>
        <a:lstStyle/>
        <a:p>
          <a:pPr marL="228600" lvl="1" indent="-228600" algn="l" defTabSz="1066800">
            <a:lnSpc>
              <a:spcPct val="90000"/>
            </a:lnSpc>
            <a:spcBef>
              <a:spcPct val="0"/>
            </a:spcBef>
            <a:spcAft>
              <a:spcPct val="15000"/>
            </a:spcAft>
            <a:buClr>
              <a:srgbClr val="CF703B"/>
            </a:buClr>
            <a:buFont typeface="Webdings" panose="05030102010509060703" pitchFamily="18" charset="2"/>
            <a:buChar char="4"/>
          </a:pPr>
          <a:r>
            <a:rPr lang="en-US" sz="2400" kern="1200">
              <a:solidFill>
                <a:schemeClr val="tx1">
                  <a:lumMod val="75000"/>
                  <a:lumOff val="25000"/>
                </a:schemeClr>
              </a:solidFill>
              <a:latin typeface="Century Gothic"/>
            </a:rPr>
            <a:t>Expensive</a:t>
          </a:r>
        </a:p>
        <a:p>
          <a:pPr marL="228600" lvl="1" indent="-228600" algn="l" defTabSz="1066800">
            <a:lnSpc>
              <a:spcPct val="90000"/>
            </a:lnSpc>
            <a:spcBef>
              <a:spcPct val="0"/>
            </a:spcBef>
            <a:spcAft>
              <a:spcPct val="15000"/>
            </a:spcAft>
            <a:buClr>
              <a:srgbClr val="CF703B"/>
            </a:buClr>
            <a:buFont typeface="Webdings" panose="05030102010509060703" pitchFamily="18" charset="2"/>
            <a:buChar char="4"/>
          </a:pPr>
          <a:r>
            <a:rPr lang="en-US" sz="2400" kern="1200">
              <a:solidFill>
                <a:schemeClr val="tx1">
                  <a:lumMod val="75000"/>
                  <a:lumOff val="25000"/>
                </a:schemeClr>
              </a:solidFill>
              <a:latin typeface="Century Gothic"/>
            </a:rPr>
            <a:t>Time-Consuming</a:t>
          </a:r>
        </a:p>
      </dsp:txBody>
      <dsp:txXfrm>
        <a:off x="0" y="667384"/>
        <a:ext cx="6027796" cy="1670212"/>
      </dsp:txXfrm>
    </dsp:sp>
    <dsp:sp modelId="{E2D5A8C0-F112-4074-8E7E-F886B406A1A9}">
      <dsp:nvSpPr>
        <dsp:cNvPr id="0" name=""/>
        <dsp:cNvSpPr/>
      </dsp:nvSpPr>
      <dsp:spPr>
        <a:xfrm>
          <a:off x="333328" y="0"/>
          <a:ext cx="4474903" cy="1151280"/>
        </a:xfrm>
        <a:prstGeom prst="roundRect">
          <a:avLst/>
        </a:prstGeom>
        <a:solidFill>
          <a:schemeClr val="accent2">
            <a:lumMod val="60000"/>
            <a:lumOff val="40000"/>
          </a:schemeClr>
        </a:solidFill>
        <a:ln>
          <a:solidFill>
            <a:srgbClr val="549E39"/>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9485" tIns="0" rIns="159485"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Collection of        Ground Truth Data </a:t>
          </a:r>
        </a:p>
      </dsp:txBody>
      <dsp:txXfrm>
        <a:off x="389529" y="56201"/>
        <a:ext cx="4362501" cy="1038878"/>
      </dsp:txXfrm>
    </dsp:sp>
    <dsp:sp modelId="{CBF43A05-09F0-4D96-A00C-4C5804EB320B}">
      <dsp:nvSpPr>
        <dsp:cNvPr id="0" name=""/>
        <dsp:cNvSpPr/>
      </dsp:nvSpPr>
      <dsp:spPr>
        <a:xfrm>
          <a:off x="0" y="3067164"/>
          <a:ext cx="6027796" cy="1719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7824" tIns="770636" rIns="467824" bIns="170688" numCol="1" spcCol="1270" anchor="t" anchorCtr="0">
          <a:noAutofit/>
        </a:bodyPr>
        <a:lstStyle/>
        <a:p>
          <a:pPr marL="228600" lvl="1" indent="-228600" algn="l" defTabSz="1066800">
            <a:lnSpc>
              <a:spcPct val="90000"/>
            </a:lnSpc>
            <a:spcBef>
              <a:spcPct val="0"/>
            </a:spcBef>
            <a:spcAft>
              <a:spcPct val="15000"/>
            </a:spcAft>
            <a:buClr>
              <a:srgbClr val="CF703B"/>
            </a:buClr>
            <a:buFont typeface="Webdings" panose="05030102010509060703" pitchFamily="18" charset="2"/>
            <a:buChar char="4"/>
          </a:pPr>
          <a:r>
            <a:rPr lang="en-US" sz="2400" kern="1200">
              <a:solidFill>
                <a:schemeClr val="tx1">
                  <a:lumMod val="75000"/>
                  <a:lumOff val="25000"/>
                </a:schemeClr>
              </a:solidFill>
              <a:latin typeface="Century Gothic"/>
            </a:rPr>
            <a:t>Tropical Climate</a:t>
          </a:r>
        </a:p>
        <a:p>
          <a:pPr marL="228600" lvl="1" indent="-228600" algn="l" defTabSz="1066800">
            <a:lnSpc>
              <a:spcPct val="90000"/>
            </a:lnSpc>
            <a:spcBef>
              <a:spcPct val="0"/>
            </a:spcBef>
            <a:spcAft>
              <a:spcPct val="15000"/>
            </a:spcAft>
            <a:buClr>
              <a:srgbClr val="CF703B"/>
            </a:buClr>
            <a:buFont typeface="Webdings" panose="05030102010509060703" pitchFamily="18" charset="2"/>
            <a:buChar char="4"/>
          </a:pPr>
          <a:r>
            <a:rPr lang="en-US" sz="2400" kern="1200">
              <a:solidFill>
                <a:schemeClr val="tx1">
                  <a:lumMod val="75000"/>
                  <a:lumOff val="25000"/>
                </a:schemeClr>
              </a:solidFill>
              <a:latin typeface="Century Gothic"/>
            </a:rPr>
            <a:t>Optical Imagery is not sufficient</a:t>
          </a:r>
        </a:p>
      </dsp:txBody>
      <dsp:txXfrm>
        <a:off x="0" y="3067164"/>
        <a:ext cx="6027796" cy="1719900"/>
      </dsp:txXfrm>
    </dsp:sp>
    <dsp:sp modelId="{1D111FEC-6461-4F0D-90B2-B314DD5DD77E}">
      <dsp:nvSpPr>
        <dsp:cNvPr id="0" name=""/>
        <dsp:cNvSpPr/>
      </dsp:nvSpPr>
      <dsp:spPr>
        <a:xfrm>
          <a:off x="301389" y="2491524"/>
          <a:ext cx="4702331" cy="1151280"/>
        </a:xfrm>
        <a:prstGeom prst="roundRect">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9485" tIns="0" rIns="159485"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lumMod val="75000"/>
                  <a:lumOff val="25000"/>
                </a:schemeClr>
              </a:solidFill>
              <a:latin typeface="Century Gothic"/>
            </a:rPr>
            <a:t>Cloud Coverage </a:t>
          </a:r>
        </a:p>
      </dsp:txBody>
      <dsp:txXfrm>
        <a:off x="357590" y="2547725"/>
        <a:ext cx="4589929" cy="1038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F21ED-D4AF-4B8C-A191-D7BA14634351}">
      <dsp:nvSpPr>
        <dsp:cNvPr id="0" name=""/>
        <dsp:cNvSpPr/>
      </dsp:nvSpPr>
      <dsp:spPr>
        <a:xfrm>
          <a:off x="0" y="262654"/>
          <a:ext cx="6641809" cy="1748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5478" tIns="312420" rIns="515478" bIns="142240" numCol="1" spcCol="1270" anchor="t" anchorCtr="0">
          <a:noAutofit/>
        </a:bodyPr>
        <a:lstStyle/>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Pott et al.</a:t>
          </a:r>
          <a:endParaRPr lang="en-US" sz="2000" kern="1200" dirty="0">
            <a:solidFill>
              <a:schemeClr val="tx1">
                <a:lumMod val="75000"/>
                <a:lumOff val="25000"/>
              </a:schemeClr>
            </a:solidFill>
            <a:latin typeface="Century Gothic"/>
          </a:endParaRP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Radar, Topographic, Optical</a:t>
          </a:r>
          <a:endParaRPr lang="en-US" sz="2000" kern="1200" dirty="0">
            <a:solidFill>
              <a:schemeClr val="tx1">
                <a:lumMod val="75000"/>
                <a:lumOff val="25000"/>
              </a:schemeClr>
            </a:solidFill>
            <a:latin typeface="Century Gothic"/>
          </a:endParaRP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Soybean, Corn, Rice</a:t>
          </a:r>
          <a:endParaRPr lang="en-US" sz="2000" kern="1200" dirty="0">
            <a:solidFill>
              <a:schemeClr val="tx1">
                <a:lumMod val="75000"/>
                <a:lumOff val="25000"/>
              </a:schemeClr>
            </a:solidFill>
            <a:latin typeface="Century Gothic"/>
          </a:endParaRP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panose="020B0502020202020204" pitchFamily="34" charset="0"/>
            </a:rPr>
            <a:t>Accuracy of .95</a:t>
          </a:r>
          <a:endParaRPr lang="en-US" sz="2000" kern="1200" dirty="0">
            <a:solidFill>
              <a:schemeClr val="tx1">
                <a:lumMod val="75000"/>
                <a:lumOff val="25000"/>
              </a:schemeClr>
            </a:solidFill>
            <a:latin typeface="Century Gothic"/>
          </a:endParaRPr>
        </a:p>
      </dsp:txBody>
      <dsp:txXfrm>
        <a:off x="0" y="262654"/>
        <a:ext cx="6641809" cy="1748250"/>
      </dsp:txXfrm>
    </dsp:sp>
    <dsp:sp modelId="{155E79D0-AB28-4EE0-91C0-62017160DD65}">
      <dsp:nvSpPr>
        <dsp:cNvPr id="0" name=""/>
        <dsp:cNvSpPr/>
      </dsp:nvSpPr>
      <dsp:spPr>
        <a:xfrm>
          <a:off x="332090" y="41254"/>
          <a:ext cx="4649266" cy="44280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731" tIns="0" rIns="175731"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Century Gothic"/>
            </a:rPr>
            <a:t>Rio Grande do Sul, Brazil</a:t>
          </a:r>
        </a:p>
      </dsp:txBody>
      <dsp:txXfrm>
        <a:off x="353706" y="62870"/>
        <a:ext cx="4606034" cy="399568"/>
      </dsp:txXfrm>
    </dsp:sp>
    <dsp:sp modelId="{F506E404-8A1F-420A-900B-FADD5173205F}">
      <dsp:nvSpPr>
        <dsp:cNvPr id="0" name=""/>
        <dsp:cNvSpPr/>
      </dsp:nvSpPr>
      <dsp:spPr>
        <a:xfrm>
          <a:off x="0" y="2313305"/>
          <a:ext cx="6641809" cy="2031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5478" tIns="312420" rIns="515478" bIns="142240" numCol="1" spcCol="1270" anchor="t" anchorCtr="0">
          <a:noAutofit/>
        </a:bodyPr>
        <a:lstStyle/>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err="1">
              <a:solidFill>
                <a:schemeClr val="tx1">
                  <a:lumMod val="75000"/>
                  <a:lumOff val="25000"/>
                </a:schemeClr>
              </a:solidFill>
              <a:latin typeface="Century Gothic"/>
            </a:rPr>
            <a:t>Forkuor</a:t>
          </a:r>
          <a:r>
            <a:rPr lang="en-US" sz="2000" kern="1200" dirty="0">
              <a:solidFill>
                <a:schemeClr val="tx1">
                  <a:lumMod val="75000"/>
                  <a:lumOff val="25000"/>
                </a:schemeClr>
              </a:solidFill>
              <a:latin typeface="Century Gothic"/>
            </a:rPr>
            <a:t> et al.</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Radar and Optical</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Several crops, including Cotton and Corn </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Fused improved accuracy by 10%–15% compared to just optical</a:t>
          </a:r>
        </a:p>
      </dsp:txBody>
      <dsp:txXfrm>
        <a:off x="0" y="2313305"/>
        <a:ext cx="6641809" cy="2031750"/>
      </dsp:txXfrm>
    </dsp:sp>
    <dsp:sp modelId="{EB971CC8-D1DA-4B76-853B-89DCC01D58A6}">
      <dsp:nvSpPr>
        <dsp:cNvPr id="0" name=""/>
        <dsp:cNvSpPr/>
      </dsp:nvSpPr>
      <dsp:spPr>
        <a:xfrm>
          <a:off x="332090" y="2091904"/>
          <a:ext cx="4649266" cy="44280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731" tIns="0" rIns="175731"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Century Gothic"/>
            </a:rPr>
            <a:t> Northwestern Benin</a:t>
          </a:r>
        </a:p>
      </dsp:txBody>
      <dsp:txXfrm>
        <a:off x="353706" y="2113520"/>
        <a:ext cx="4606034" cy="399568"/>
      </dsp:txXfrm>
    </dsp:sp>
    <dsp:sp modelId="{E86E1065-EA95-4DB4-89F8-B444157DD51D}">
      <dsp:nvSpPr>
        <dsp:cNvPr id="0" name=""/>
        <dsp:cNvSpPr/>
      </dsp:nvSpPr>
      <dsp:spPr>
        <a:xfrm>
          <a:off x="0" y="4647455"/>
          <a:ext cx="6641809" cy="1748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5478" tIns="312420" rIns="515478" bIns="142240" numCol="1" spcCol="1270" anchor="t" anchorCtr="0">
          <a:noAutofit/>
        </a:bodyPr>
        <a:lstStyle/>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err="1">
              <a:solidFill>
                <a:schemeClr val="tx1">
                  <a:lumMod val="75000"/>
                  <a:lumOff val="25000"/>
                </a:schemeClr>
              </a:solidFill>
              <a:latin typeface="Century Gothic"/>
            </a:rPr>
            <a:t>McNairn</a:t>
          </a:r>
          <a:r>
            <a:rPr lang="en-US" sz="2000" kern="1200" dirty="0">
              <a:solidFill>
                <a:schemeClr val="tx1">
                  <a:lumMod val="75000"/>
                  <a:lumOff val="25000"/>
                </a:schemeClr>
              </a:solidFill>
              <a:latin typeface="Century Gothic"/>
            </a:rPr>
            <a:t> et al.</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2 Radar images, 1 Optical</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Several crops, including corn and soybean</a:t>
          </a:r>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dirty="0">
              <a:solidFill>
                <a:schemeClr val="tx1">
                  <a:lumMod val="75000"/>
                  <a:lumOff val="25000"/>
                </a:schemeClr>
              </a:solidFill>
              <a:latin typeface="Century Gothic"/>
            </a:rPr>
            <a:t>Fused improved accuracy up to 18%</a:t>
          </a:r>
        </a:p>
      </dsp:txBody>
      <dsp:txXfrm>
        <a:off x="0" y="4647455"/>
        <a:ext cx="6641809" cy="1748250"/>
      </dsp:txXfrm>
    </dsp:sp>
    <dsp:sp modelId="{09659720-8ED5-41BD-8D0E-951B0769D8DB}">
      <dsp:nvSpPr>
        <dsp:cNvPr id="0" name=""/>
        <dsp:cNvSpPr/>
      </dsp:nvSpPr>
      <dsp:spPr>
        <a:xfrm>
          <a:off x="332090" y="4426055"/>
          <a:ext cx="4649266" cy="4428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731" tIns="0" rIns="175731" bIns="0" numCol="1" spcCol="1270" anchor="ctr" anchorCtr="0">
          <a:noAutofit/>
        </a:bodyPr>
        <a:lstStyle/>
        <a:p>
          <a:pPr marL="0" lvl="0" indent="0" algn="l" defTabSz="889000">
            <a:lnSpc>
              <a:spcPct val="90000"/>
            </a:lnSpc>
            <a:spcBef>
              <a:spcPct val="0"/>
            </a:spcBef>
            <a:spcAft>
              <a:spcPct val="35000"/>
            </a:spcAft>
            <a:buNone/>
          </a:pPr>
          <a:r>
            <a:rPr lang="en-US" sz="2000" kern="1200">
              <a:latin typeface="Century Gothic"/>
            </a:rPr>
            <a:t>Canada</a:t>
          </a:r>
        </a:p>
      </dsp:txBody>
      <dsp:txXfrm>
        <a:off x="353706" y="4447671"/>
        <a:ext cx="4606034"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69844-9754-734C-9528-17067CF470C7}">
      <dsp:nvSpPr>
        <dsp:cNvPr id="0" name=""/>
        <dsp:cNvSpPr/>
      </dsp:nvSpPr>
      <dsp:spPr>
        <a:xfrm>
          <a:off x="0" y="951"/>
          <a:ext cx="5004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D3C7F-762D-A549-9933-A8A9AD6007BC}">
      <dsp:nvSpPr>
        <dsp:cNvPr id="0" name=""/>
        <dsp:cNvSpPr/>
      </dsp:nvSpPr>
      <dsp:spPr>
        <a:xfrm>
          <a:off x="0" y="951"/>
          <a:ext cx="5004236" cy="127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1">
                  <a:lumMod val="75000"/>
                  <a:lumOff val="25000"/>
                </a:schemeClr>
              </a:solidFill>
              <a:latin typeface="Century Gothic"/>
            </a:rPr>
            <a:t>Data fusion </a:t>
          </a:r>
          <a:r>
            <a:rPr lang="en-US" sz="2400" kern="1200">
              <a:solidFill>
                <a:schemeClr val="tx1">
                  <a:lumMod val="75000"/>
                  <a:lumOff val="25000"/>
                </a:schemeClr>
              </a:solidFill>
              <a:latin typeface="Century Gothic"/>
            </a:rPr>
            <a:t>can provide greater overall accuracy than optical imagery alone</a:t>
          </a:r>
        </a:p>
      </dsp:txBody>
      <dsp:txXfrm>
        <a:off x="0" y="951"/>
        <a:ext cx="5004236" cy="1277788"/>
      </dsp:txXfrm>
    </dsp:sp>
    <dsp:sp modelId="{BF0FC06A-C148-A14F-86ED-1027A1D69D26}">
      <dsp:nvSpPr>
        <dsp:cNvPr id="0" name=""/>
        <dsp:cNvSpPr/>
      </dsp:nvSpPr>
      <dsp:spPr>
        <a:xfrm>
          <a:off x="0" y="1278740"/>
          <a:ext cx="5004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8C7BB2-5745-6446-9817-9F7A116EC0F2}">
      <dsp:nvSpPr>
        <dsp:cNvPr id="0" name=""/>
        <dsp:cNvSpPr/>
      </dsp:nvSpPr>
      <dsp:spPr>
        <a:xfrm>
          <a:off x="0" y="1278740"/>
          <a:ext cx="5004236" cy="164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1">
                  <a:lumMod val="75000"/>
                  <a:lumOff val="25000"/>
                </a:schemeClr>
              </a:solidFill>
              <a:latin typeface="Century Gothic"/>
            </a:rPr>
            <a:t>The fusion of radar and optical data in crop classification </a:t>
          </a:r>
          <a:r>
            <a:rPr lang="en-US" sz="2400" b="1" kern="1200">
              <a:solidFill>
                <a:schemeClr val="tx1">
                  <a:lumMod val="75000"/>
                  <a:lumOff val="25000"/>
                </a:schemeClr>
              </a:solidFill>
              <a:latin typeface="Century Gothic"/>
            </a:rPr>
            <a:t>increases cotton accuracy</a:t>
          </a:r>
          <a:r>
            <a:rPr lang="en-US" sz="2400" kern="1200">
              <a:solidFill>
                <a:schemeClr val="tx1">
                  <a:lumMod val="75000"/>
                  <a:lumOff val="25000"/>
                </a:schemeClr>
              </a:solidFill>
              <a:latin typeface="Century Gothic"/>
            </a:rPr>
            <a:t>, but not necessarily corn</a:t>
          </a:r>
        </a:p>
      </dsp:txBody>
      <dsp:txXfrm>
        <a:off x="0" y="1278740"/>
        <a:ext cx="5004236" cy="1646103"/>
      </dsp:txXfrm>
    </dsp:sp>
    <dsp:sp modelId="{03EFCC38-5BBD-964B-95CE-F3247C6BAB66}">
      <dsp:nvSpPr>
        <dsp:cNvPr id="0" name=""/>
        <dsp:cNvSpPr/>
      </dsp:nvSpPr>
      <dsp:spPr>
        <a:xfrm>
          <a:off x="0" y="2924843"/>
          <a:ext cx="50042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89F63-851E-EE49-BF30-44891BBE596F}">
      <dsp:nvSpPr>
        <dsp:cNvPr id="0" name=""/>
        <dsp:cNvSpPr/>
      </dsp:nvSpPr>
      <dsp:spPr>
        <a:xfrm>
          <a:off x="0" y="2924843"/>
          <a:ext cx="5004236" cy="198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1">
                  <a:lumMod val="75000"/>
                  <a:lumOff val="25000"/>
                </a:schemeClr>
              </a:solidFill>
              <a:latin typeface="Century Gothic"/>
            </a:rPr>
            <a:t>Topographic data </a:t>
          </a:r>
          <a:r>
            <a:rPr lang="en-US" sz="2400" kern="1200">
              <a:solidFill>
                <a:schemeClr val="tx1">
                  <a:lumMod val="75000"/>
                  <a:lumOff val="25000"/>
                </a:schemeClr>
              </a:solidFill>
              <a:latin typeface="Century Gothic"/>
            </a:rPr>
            <a:t>does not make a significant impact for classification accuracy in Mato Grosso</a:t>
          </a:r>
        </a:p>
        <a:p>
          <a:pPr marL="0" lvl="0" indent="0" algn="l" defTabSz="1066800">
            <a:lnSpc>
              <a:spcPct val="90000"/>
            </a:lnSpc>
            <a:spcBef>
              <a:spcPct val="0"/>
            </a:spcBef>
            <a:spcAft>
              <a:spcPct val="35000"/>
            </a:spcAft>
            <a:buNone/>
          </a:pPr>
          <a:endParaRPr lang="en-US" sz="2400" kern="1200">
            <a:solidFill>
              <a:schemeClr val="tx1">
                <a:lumMod val="75000"/>
                <a:lumOff val="25000"/>
              </a:schemeClr>
            </a:solidFill>
            <a:latin typeface="Century Gothic"/>
          </a:endParaRPr>
        </a:p>
      </dsp:txBody>
      <dsp:txXfrm>
        <a:off x="0" y="2924843"/>
        <a:ext cx="5004236" cy="1981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41601-4240-0B40-BA15-E7327B2FAAE9}">
      <dsp:nvSpPr>
        <dsp:cNvPr id="0" name=""/>
        <dsp:cNvSpPr/>
      </dsp:nvSpPr>
      <dsp:spPr>
        <a:xfrm>
          <a:off x="452420" y="1011137"/>
          <a:ext cx="3497102" cy="2098261"/>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Clr>
              <a:srgbClr val="CF703B"/>
            </a:buClr>
            <a:buNone/>
          </a:pPr>
          <a:r>
            <a:rPr lang="en-US" sz="2400" u="sng" kern="1200">
              <a:latin typeface="Century Gothic"/>
              <a:ea typeface="Calibri"/>
              <a:cs typeface="Calibri"/>
            </a:rPr>
            <a:t>Other Crop Data</a:t>
          </a:r>
          <a:endParaRPr lang="en-US" sz="2400" u="sng" kern="1200"/>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a:latin typeface="Century Gothic"/>
              <a:ea typeface="Calibri"/>
              <a:cs typeface="Calibri"/>
            </a:rPr>
            <a:t>Provide a more detailed picture of crop variety, and distribution in Brazil </a:t>
          </a:r>
          <a:endParaRPr lang="en-US" sz="2000" kern="1200"/>
        </a:p>
      </dsp:txBody>
      <dsp:txXfrm>
        <a:off x="452420" y="1011137"/>
        <a:ext cx="3497102" cy="2098261"/>
      </dsp:txXfrm>
    </dsp:sp>
    <dsp:sp modelId="{00C2E6AB-CBB5-104E-BA9C-740981E8E363}">
      <dsp:nvSpPr>
        <dsp:cNvPr id="0" name=""/>
        <dsp:cNvSpPr/>
      </dsp:nvSpPr>
      <dsp:spPr>
        <a:xfrm>
          <a:off x="4073004" y="1011137"/>
          <a:ext cx="3497102" cy="2098261"/>
        </a:xfrm>
        <a:prstGeom prst="rect">
          <a:avLst/>
        </a:prstGeom>
        <a:solidFill>
          <a:schemeClr val="accent1">
            <a:shade val="50000"/>
            <a:hueOff val="138850"/>
            <a:satOff val="-10760"/>
            <a:lumOff val="186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Clr>
              <a:srgbClr val="CF703B"/>
            </a:buClr>
            <a:buNone/>
          </a:pPr>
          <a:r>
            <a:rPr lang="en-US" sz="2400" b="0" u="sng" kern="1200">
              <a:latin typeface="Century Gothic"/>
              <a:ea typeface="Calibri"/>
              <a:cs typeface="Calibri"/>
            </a:rPr>
            <a:t>Rainfall Data</a:t>
          </a:r>
          <a:endParaRPr lang="en-US" sz="2400" b="0" u="sng" kern="1200"/>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a:latin typeface="Century Gothic"/>
              <a:ea typeface="Calibri"/>
              <a:cs typeface="Calibri"/>
            </a:rPr>
            <a:t>Inclusion of rainfall data </a:t>
          </a:r>
          <a:r>
            <a:rPr lang="en-US" sz="2000" kern="1200">
              <a:latin typeface="Century Gothic"/>
              <a:ea typeface="+mn-lt"/>
              <a:cs typeface="+mn-lt"/>
            </a:rPr>
            <a:t>to analyze cloud cover interference</a:t>
          </a:r>
          <a:endParaRPr lang="en-US" sz="2000" kern="1200"/>
        </a:p>
      </dsp:txBody>
      <dsp:txXfrm>
        <a:off x="4073004" y="1011137"/>
        <a:ext cx="3497102" cy="2098261"/>
      </dsp:txXfrm>
    </dsp:sp>
    <dsp:sp modelId="{0704103C-10EA-490C-AD26-2DA2347F7FB1}">
      <dsp:nvSpPr>
        <dsp:cNvPr id="0" name=""/>
        <dsp:cNvSpPr/>
      </dsp:nvSpPr>
      <dsp:spPr>
        <a:xfrm>
          <a:off x="7693624" y="1011137"/>
          <a:ext cx="3497102" cy="2098261"/>
        </a:xfrm>
        <a:prstGeom prst="rect">
          <a:avLst/>
        </a:prstGeom>
        <a:solidFill>
          <a:schemeClr val="accent1">
            <a:shade val="50000"/>
            <a:hueOff val="277701"/>
            <a:satOff val="-21521"/>
            <a:lumOff val="373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u="sng" kern="1200">
              <a:latin typeface="Century Gothic"/>
              <a:cs typeface="Calibri"/>
            </a:rPr>
            <a:t>Explore Additional Vegetation Indices</a:t>
          </a:r>
          <a:endParaRPr lang="en-US" sz="2300" u="none" kern="1200">
            <a:latin typeface="Century Gothic"/>
            <a:ea typeface="+mn-lt"/>
            <a:cs typeface="+mn-lt"/>
          </a:endParaRPr>
        </a:p>
        <a:p>
          <a:pPr marL="171450" lvl="1" indent="-171450" algn="l" defTabSz="800100" rtl="0">
            <a:lnSpc>
              <a:spcPct val="90000"/>
            </a:lnSpc>
            <a:spcBef>
              <a:spcPct val="0"/>
            </a:spcBef>
            <a:spcAft>
              <a:spcPct val="15000"/>
            </a:spcAft>
            <a:buClr>
              <a:srgbClr val="CF703B"/>
            </a:buClr>
            <a:buFont typeface="Webdings" panose="05030102010509060703" pitchFamily="18" charset="2"/>
            <a:buChar char="4"/>
          </a:pPr>
          <a:r>
            <a:rPr lang="en-US" sz="1800" kern="1200" dirty="0">
              <a:latin typeface="Century Gothic"/>
              <a:cs typeface="Calibri"/>
            </a:rPr>
            <a:t>Normalized Difference Red Edge Index (NRDE), Green Normalized Difference Vegetation Index (GCVI) </a:t>
          </a:r>
        </a:p>
      </dsp:txBody>
      <dsp:txXfrm>
        <a:off x="7693624" y="1011137"/>
        <a:ext cx="3497102" cy="2098261"/>
      </dsp:txXfrm>
    </dsp:sp>
    <dsp:sp modelId="{ECE43DBB-7B3D-5A40-AA3C-939525792CF8}">
      <dsp:nvSpPr>
        <dsp:cNvPr id="0" name=""/>
        <dsp:cNvSpPr/>
      </dsp:nvSpPr>
      <dsp:spPr>
        <a:xfrm>
          <a:off x="2324453" y="3217242"/>
          <a:ext cx="3497102" cy="2098261"/>
        </a:xfrm>
        <a:prstGeom prst="rect">
          <a:avLst/>
        </a:prstGeom>
        <a:solidFill>
          <a:schemeClr val="accent1">
            <a:shade val="50000"/>
            <a:hueOff val="277701"/>
            <a:satOff val="-21521"/>
            <a:lumOff val="373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u="sng" kern="1200">
              <a:latin typeface="Century Gothic"/>
            </a:rPr>
            <a:t>Sentinel-2 MSI Data</a:t>
          </a:r>
          <a:endParaRPr lang="en-US" sz="2400" kern="1200"/>
        </a:p>
        <a:p>
          <a:pPr marL="228600" lvl="1" indent="-228600" algn="l" defTabSz="889000">
            <a:lnSpc>
              <a:spcPct val="90000"/>
            </a:lnSpc>
            <a:spcBef>
              <a:spcPct val="0"/>
            </a:spcBef>
            <a:spcAft>
              <a:spcPct val="15000"/>
            </a:spcAft>
            <a:buClr>
              <a:srgbClr val="CF703B"/>
            </a:buClr>
            <a:buFont typeface="Webdings" panose="05030102010509060703" pitchFamily="18" charset="2"/>
            <a:buChar char="4"/>
          </a:pPr>
          <a:r>
            <a:rPr lang="en-US" sz="2000" kern="1200">
              <a:latin typeface="Century Gothic"/>
            </a:rPr>
            <a:t>Inclusion of more variables for further analysis</a:t>
          </a:r>
        </a:p>
      </dsp:txBody>
      <dsp:txXfrm>
        <a:off x="2324453" y="3217242"/>
        <a:ext cx="3497102" cy="2098261"/>
      </dsp:txXfrm>
    </dsp:sp>
    <dsp:sp modelId="{4CCB0107-45E8-0C47-9520-F3466C6E53A7}">
      <dsp:nvSpPr>
        <dsp:cNvPr id="0" name=""/>
        <dsp:cNvSpPr/>
      </dsp:nvSpPr>
      <dsp:spPr>
        <a:xfrm>
          <a:off x="5901394" y="3217242"/>
          <a:ext cx="3497102" cy="2098261"/>
        </a:xfrm>
        <a:prstGeom prst="rect">
          <a:avLst/>
        </a:prstGeom>
        <a:solidFill>
          <a:schemeClr val="accent1">
            <a:shade val="50000"/>
            <a:hueOff val="138850"/>
            <a:satOff val="-10760"/>
            <a:lumOff val="186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Clr>
              <a:srgbClr val="CF703B"/>
            </a:buClr>
            <a:buFont typeface="Webdings" panose="05030102010509060703" pitchFamily="18" charset="2"/>
            <a:buNone/>
          </a:pPr>
          <a:r>
            <a:rPr lang="en-US" sz="2400" u="sng" kern="1200">
              <a:latin typeface="Century Gothic"/>
            </a:rPr>
            <a:t>Non-Local Training Data</a:t>
          </a:r>
        </a:p>
        <a:p>
          <a:pPr marL="228600" lvl="1" indent="-228600" algn="l" defTabSz="889000" rtl="0">
            <a:lnSpc>
              <a:spcPct val="90000"/>
            </a:lnSpc>
            <a:spcBef>
              <a:spcPct val="0"/>
            </a:spcBef>
            <a:spcAft>
              <a:spcPct val="15000"/>
            </a:spcAft>
            <a:buClr>
              <a:srgbClr val="CF703B"/>
            </a:buClr>
            <a:buFont typeface="Webdings" panose="05030102010509060703" pitchFamily="18" charset="2"/>
            <a:buChar char="4"/>
          </a:pPr>
          <a:r>
            <a:rPr lang="en-US" sz="2000" kern="1200">
              <a:latin typeface="Century Gothic"/>
            </a:rPr>
            <a:t>Work-around for minimal local in situ data</a:t>
          </a:r>
        </a:p>
      </dsp:txBody>
      <dsp:txXfrm>
        <a:off x="5901394" y="3217242"/>
        <a:ext cx="3497102" cy="209826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quang-nguyen-vinh-222549/"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sda.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photo/mountain-covered-with-trees-under-blue-sky-251889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cons8.com/icon/106507/cott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icons8.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Hello everyone! *everyone introduced themselves*</a:t>
            </a:r>
          </a:p>
          <a:p>
            <a:endParaRPr lang="en-US"/>
          </a:p>
          <a:p>
            <a:r>
              <a:rPr lang="en-US"/>
              <a:t>In our project, Mato Grosso Agriculture, we worked on improving crop classification mapping using Optical and Radar satellite Sensors to Enhance Agricultural Management and Policy Making in Mato Grosso, Brazil</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593997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To assist the USDA FAS with crop classification in Mato Grosso, the team came up with three main objectives: create crop classification maps, run an accuracy assessment, and perform an sensitivity analysis</a:t>
            </a:r>
          </a:p>
          <a:p>
            <a:endParaRPr lang="en-US" dirty="0">
              <a:ea typeface="Calibri"/>
              <a:cs typeface="Calibri"/>
            </a:endParaRPr>
          </a:p>
          <a:p>
            <a:r>
              <a:rPr lang="en-US" dirty="0"/>
              <a:t>------------------------------Image Information Below ------------------------------ </a:t>
            </a:r>
          </a:p>
          <a:p>
            <a:r>
              <a:rPr lang="en-US" dirty="0"/>
              <a:t>Image Credit: Microsoft Powerpoint Icons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82467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The first objective was to produce crop classification maps for corn and cotton in 2015 and 2020 to enhance map inventories limited by cloud cover</a:t>
            </a:r>
          </a:p>
          <a:p>
            <a:endParaRPr lang="en-US" dirty="0">
              <a:ea typeface="Calibri"/>
              <a:cs typeface="Calibri"/>
            </a:endParaRPr>
          </a:p>
          <a:p>
            <a:r>
              <a:rPr lang="en-US" dirty="0"/>
              <a:t>------------------------------Image Information Below ------------------------------ </a:t>
            </a:r>
          </a:p>
          <a:p>
            <a:r>
              <a:rPr lang="en-US" dirty="0"/>
              <a:t>Image Credit: Microsoft Powerpoint Icons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989838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The second objective we identified was to create and perform accuracy assessments to increase partner confidence in the optical and radar data fusion approach to crop classification</a:t>
            </a:r>
          </a:p>
          <a:p>
            <a:endParaRPr lang="en-US" dirty="0">
              <a:ea typeface="Calibri"/>
              <a:cs typeface="Calibri"/>
            </a:endParaRPr>
          </a:p>
          <a:p>
            <a:r>
              <a:rPr lang="en-US" dirty="0"/>
              <a:t>------------------------------Image Information Below ------------------------------ </a:t>
            </a:r>
          </a:p>
          <a:p>
            <a:r>
              <a:rPr lang="en-US" dirty="0"/>
              <a:t>Image Credit: Microsoft Powerpoint Icons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360622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Our last objective was to generate a sensitivity analysis to improve partner understanding of factors contributing to accurate crop identification</a:t>
            </a:r>
          </a:p>
          <a:p>
            <a:pPr algn="ctr"/>
            <a:endParaRPr lang="en-US" dirty="0"/>
          </a:p>
          <a:p>
            <a:r>
              <a:rPr lang="en-US" dirty="0"/>
              <a:t>------------------------------Image Information Below ------------------------------ </a:t>
            </a:r>
          </a:p>
          <a:p>
            <a:r>
              <a:rPr lang="en-US" dirty="0"/>
              <a:t>Image Credit: Microsoft Powerpoint Icons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199683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Alright now we are moving into the methods section with our data acquisition, processing, and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41860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Given the insufficiency of relying on just optical data for crop classification due to the cloud coverage and inability to gather reliable ground truth data, the team took upon a fused data approach, integrating radar imagery. </a:t>
            </a:r>
          </a:p>
          <a:p>
            <a:endParaRPr lang="en-US">
              <a:ea typeface="Calibri"/>
              <a:cs typeface="Calibri"/>
            </a:endParaRPr>
          </a:p>
          <a:p>
            <a:r>
              <a:rPr lang="en-US">
                <a:ea typeface="Calibri"/>
                <a:cs typeface="Calibri"/>
              </a:rPr>
              <a:t>Radar imagery is done through the transmission of radio waves. Radio waves are sent down from the sensor and hit the earth, producing an “echo” or backscatter which can then be visualized as an image. In crop classification, unique backscatters can be attached to certain crops and vegetation. Unlike optical imagery, radar imagery can be used independently of climate variables since the long radio waves can penetrate through cloud cover. </a:t>
            </a:r>
          </a:p>
          <a:p>
            <a:endParaRPr lang="en-US">
              <a:ea typeface="Calibri"/>
              <a:cs typeface="Calibri"/>
            </a:endParaRPr>
          </a:p>
          <a:p>
            <a:r>
              <a:rPr lang="en-US">
                <a:ea typeface="Calibri"/>
                <a:cs typeface="Calibri"/>
              </a:rPr>
              <a:t>Very understandably, one might wonder, why not just utilize radar imagery for crop classification? Data fusion of radar and optical, moving away from the reliance of a single data source, provides more accuracy than using just radar or optical data. </a:t>
            </a:r>
          </a:p>
          <a:p>
            <a:endParaRPr lang="en-US">
              <a:ea typeface="Calibri"/>
              <a:cs typeface="Calibri"/>
            </a:endParaRPr>
          </a:p>
          <a:p>
            <a:r>
              <a:rPr lang="en-US">
                <a:ea typeface="Calibri"/>
                <a:cs typeface="Calibri"/>
              </a:rPr>
              <a:t>This fusion approach has been done under similar conditions in</a:t>
            </a:r>
            <a:r>
              <a:rPr lang="en-US"/>
              <a:t> a previous studies done by Pott et. Al., </a:t>
            </a:r>
            <a:r>
              <a:rPr lang="en-US" err="1"/>
              <a:t>Forkuor</a:t>
            </a:r>
            <a:r>
              <a:rPr lang="en-US"/>
              <a:t> et. Al, </a:t>
            </a:r>
            <a:r>
              <a:rPr lang="en-US" err="1"/>
              <a:t>McNairn</a:t>
            </a:r>
            <a:r>
              <a:rPr lang="en-US"/>
              <a:t> et. Al., in Rio Grande do Sul, Brazil, Benin, and Canada respectively. All of these past projects were presented with the challenge of performing crop classification in remote and cloudy regions which prompted their use of radar and topographic data to supplement optical data. All of these studies yielded high accuracies (above 85%).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230429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Our team input optical, radar, and topographic imagery into a random forest classifier (RFM) to create enhanced crop classification maps for 2015 and 2020 in Mato Grosso. </a:t>
            </a:r>
          </a:p>
          <a:p>
            <a:endParaRPr lang="en-US" dirty="0"/>
          </a:p>
          <a:p>
            <a:r>
              <a:rPr lang="en-US" dirty="0"/>
              <a:t>Using the Python API for Google Earth Engine (GEE) our team first acquired and compiled Landsat 8 Operational Land Imager (OLI), Sentinel-2 Multispectral Instrument (MSI), Sentinel-1 Circular Synthetic Aperture Radar (C-SAR), and Shuttle Radar Topography Mission (SRTM) data to input into the Random Forest classifier. </a:t>
            </a:r>
            <a:endParaRPr lang="en-US" dirty="0">
              <a:cs typeface="Calibri"/>
            </a:endParaRPr>
          </a:p>
          <a:p>
            <a:endParaRPr lang="en-US" dirty="0"/>
          </a:p>
          <a:p>
            <a:r>
              <a:rPr lang="en-US" dirty="0"/>
              <a:t>Landsat 8 OLI provided our team with spectral signatures and indices for crop classification at a 30-meter resolution. </a:t>
            </a:r>
            <a:endParaRPr lang="en-US" dirty="0">
              <a:cs typeface="Calibri"/>
            </a:endParaRPr>
          </a:p>
          <a:p>
            <a:endParaRPr lang="en-US" dirty="0"/>
          </a:p>
          <a:p>
            <a:r>
              <a:rPr lang="en-US" dirty="0"/>
              <a:t>Sentinel-2 provided our team with spectral signatures and indices to classify crops and crop areas at a 20-meter resolution where variations in spectral signatures indicated a change in crop type. </a:t>
            </a:r>
            <a:endParaRPr lang="en-US" dirty="0">
              <a:cs typeface="Calibri" panose="020F0502020204030204"/>
            </a:endParaRPr>
          </a:p>
          <a:p>
            <a:endParaRPr lang="en-US" dirty="0"/>
          </a:p>
          <a:p>
            <a:r>
              <a:rPr lang="en-US" dirty="0"/>
              <a:t>Sentinel-1 produced radar data that was used to identify crop areas and to help classify crop types, and the SRTM produced elevation and slope data at a 30-meter resolution to improve land cover identification. </a:t>
            </a:r>
            <a:endParaRPr lang="en-US" dirty="0">
              <a:cs typeface="Calibri" panose="020F0502020204030204"/>
            </a:endParaRP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 (1) Sentinel-1, SRTM, Landsat-8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Credit: NASA </a:t>
            </a:r>
            <a:r>
              <a:rPr lang="en-US" dirty="0" err="1">
                <a:cs typeface="Calibri" panose="020F0502020204030204"/>
              </a:rPr>
              <a:t>Developedia</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Source: https://www.devpedia.developexchange.com/dp/index.php?title=List_of_Satellite_Pictures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r>
              <a:rPr lang="en-US" dirty="0"/>
              <a:t>------------------------------Image Information Below ------------------------------ (2) Earth </a:t>
            </a:r>
          </a:p>
          <a:p>
            <a:r>
              <a:rPr lang="en-US" dirty="0">
                <a:cs typeface="Calibri" panose="020F0502020204030204"/>
              </a:rPr>
              <a:t>Image Credit: Microsoft 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123404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(Speaker): We were provided 2014  in situ data from our partner to use in training the machine learning platform to recognize corn and cotton. We then, using NDVI,  identified seasonal peaks for the two crops to concentrate our study period, given the spectral differences crops may have at different stages of their growth. This was the case especially with cotton. Lastly, for analysis, our team created a cropland/no cropland layer for Mato Grosso. </a:t>
            </a:r>
          </a:p>
          <a:p>
            <a:endParaRPr lang="en-US" dirty="0">
              <a:cs typeface="Calibri" panose="020F0502020204030204"/>
            </a:endParaRPr>
          </a:p>
          <a:p>
            <a:r>
              <a:rPr lang="en-US" dirty="0"/>
              <a:t>------------------------------Image Information Below ------------------------------ </a:t>
            </a:r>
            <a:endParaRPr lang="en-US" dirty="0">
              <a:cs typeface="Calibri" panose="020F0502020204030204"/>
            </a:endParaRPr>
          </a:p>
          <a:p>
            <a:r>
              <a:rPr lang="en-US" dirty="0">
                <a:cs typeface="Calibri" panose="020F0502020204030204"/>
              </a:rPr>
              <a:t>Image Credit: Team</a:t>
            </a:r>
          </a:p>
          <a:p>
            <a:endParaRPr lang="en-US" dirty="0">
              <a:cs typeface="Calibri" panose="020F0502020204030204"/>
            </a:endParaRPr>
          </a:p>
          <a:p>
            <a:r>
              <a:rPr lang="en-US" dirty="0"/>
              <a:t>(Basemap)</a:t>
            </a:r>
            <a:endParaRPr lang="en-US" dirty="0">
              <a:cs typeface="Calibri" panose="020F0502020204030204"/>
            </a:endParaRPr>
          </a:p>
          <a:p>
            <a:r>
              <a:rPr lang="en-US" dirty="0">
                <a:cs typeface="Calibri" panose="020F0502020204030204"/>
              </a:rPr>
              <a:t>Image Credit: Esri World Topographic Map/World </a:t>
            </a:r>
            <a:r>
              <a:rPr lang="en-US" dirty="0" err="1">
                <a:cs typeface="Calibri" panose="020F0502020204030204"/>
              </a:rPr>
              <a:t>Hillshade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630110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Training and validation data was created by generating randomized points from the ground truth data provided. Satellite imagery from Landsat and Sentinel in combination with SRTM imagery was collected to highlight specific time frames where crop growth was maximized.</a:t>
            </a:r>
          </a:p>
          <a:p>
            <a:pPr>
              <a:defRPr/>
            </a:pPr>
            <a:endParaRPr lang="en-US" dirty="0">
              <a:cs typeface="Calibri"/>
            </a:endParaRPr>
          </a:p>
          <a:p>
            <a:pPr>
              <a:defRPr/>
            </a:pPr>
            <a:r>
              <a:rPr lang="en-US" dirty="0">
                <a:cs typeface="Calibri"/>
              </a:rPr>
              <a:t>Data preprocessing included combining all required imagery with our generated training points in the Python API for Google Earth Engine</a:t>
            </a:r>
          </a:p>
          <a:p>
            <a:pPr>
              <a:defRPr/>
            </a:pPr>
            <a:endParaRPr lang="en-US" dirty="0">
              <a:cs typeface="Calibri"/>
            </a:endParaRPr>
          </a:p>
          <a:p>
            <a:pPr>
              <a:defRPr/>
            </a:pPr>
            <a:r>
              <a:rPr lang="en-US" dirty="0">
                <a:cs typeface="Calibri"/>
              </a:rPr>
              <a:t>Once combined, data was inputted into a random forest classifier to produce classified crop maps for the selected area</a:t>
            </a:r>
          </a:p>
          <a:p>
            <a:pPr>
              <a:defRPr/>
            </a:pPr>
            <a:endParaRPr lang="en-US" dirty="0">
              <a:cs typeface="Calibri"/>
            </a:endParaRPr>
          </a:p>
          <a:p>
            <a:pPr>
              <a:defRPr/>
            </a:pPr>
            <a:r>
              <a:rPr lang="en-US" dirty="0">
                <a:cs typeface="Calibri"/>
              </a:rPr>
              <a:t>Additional analyses were preformed to determine the overall accuracy of our classification as well as to highlight which classes performed best</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 (1) Sentinel-1, SRTM, Landsat-8</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Credit: NASA </a:t>
            </a:r>
            <a:r>
              <a:rPr lang="en-US" dirty="0" err="1">
                <a:cs typeface="Calibri" panose="020F0502020204030204"/>
              </a:rPr>
              <a:t>Developedia</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Image Source: https://www.devpedia.developexchange.com/dp/index.php?title=List_of_Satellite_Pictures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r>
              <a:rPr lang="en-US" dirty="0"/>
              <a:t>------------------------------Image Information Below ------------------------------ (2) Earth </a:t>
            </a:r>
            <a:endParaRPr lang="en-US" dirty="0">
              <a:cs typeface="Calibri"/>
            </a:endParaRPr>
          </a:p>
          <a:p>
            <a:r>
              <a:rPr lang="en-US" dirty="0">
                <a:cs typeface="Calibri"/>
              </a:rPr>
              <a:t>Image Credit: Microsoft Powerpoint Icons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15152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To better understand how these earth observations will be used, we have this small visualization. This is a stack of remotely sensed imagery that the team used in order to classify crops using the Random Forest Model. Starting at the bottom we have the Normalized Difference Vegetation Index (NDVI), which quantifies vegetation by measuring the difference between near-infrared and red light. Vegetation strongly reflects near-infrared while absorbing red-light. Stacked upon that will be radar imagery from Sentinel-1 C-SAR, and lastly, optical imagery from Landsat 8 OLI. </a:t>
            </a:r>
          </a:p>
          <a:p>
            <a:endParaRPr lang="en-US">
              <a:ea typeface="Calibri"/>
              <a:cs typeface="Calibri"/>
            </a:endParaRPr>
          </a:p>
          <a:p>
            <a:r>
              <a:rPr lang="en-US"/>
              <a:t>------------------------------Image Information Below ------------------------------ </a:t>
            </a:r>
          </a:p>
          <a:p>
            <a:r>
              <a:rPr lang="en-US">
                <a:ea typeface="Calibri"/>
                <a:cs typeface="Calibri"/>
              </a:rPr>
              <a:t>Image Credit: Team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12704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Before we begin we have a very quick overview of what we will be talking about today. We will first dive into the background of this project, addressing our study area, project partners, community concerns, Brazil’s importance agriculturally, and finally, our objectives. </a:t>
            </a:r>
          </a:p>
          <a:p>
            <a:endParaRPr lang="en-US"/>
          </a:p>
          <a:p>
            <a:r>
              <a:rPr lang="en-US"/>
              <a:t>Next we will discuss our methods, and in doing so, introduce you all to the earth observations we used and how we utilized them to get to our results, which we will also discuss in this section, including the patterns and trends we have observed in our maps. We will also discuss our crop confusion matrix here in explaining how accurate our machine learner performed. </a:t>
            </a:r>
          </a:p>
          <a:p>
            <a:endParaRPr lang="en-US"/>
          </a:p>
          <a:p>
            <a:r>
              <a:rPr lang="en-US"/>
              <a:t>Finally we will talk about our major conclusions, and address the limitations to our project as well as areas for future research building off of what we have created. </a:t>
            </a:r>
          </a:p>
          <a:p>
            <a:endParaRPr lang="en-US"/>
          </a:p>
          <a:p>
            <a:r>
              <a:rPr lang="en-US"/>
              <a:t>------------------------------Image Information Below ------------------------------</a:t>
            </a:r>
            <a:endParaRPr lang="en-US">
              <a:ea typeface="Calibri"/>
              <a:cs typeface="Calibri"/>
            </a:endParaRPr>
          </a:p>
          <a:p>
            <a:r>
              <a:rPr lang="en-US"/>
              <a:t>• Image Credit: Tom Fisk</a:t>
            </a:r>
            <a:endParaRPr lang="en-US">
              <a:cs typeface="Calibri"/>
            </a:endParaRPr>
          </a:p>
          <a:p>
            <a:r>
              <a:rPr lang="en-US"/>
              <a:t>• Image </a:t>
            </a:r>
            <a:r>
              <a:rPr lang="en-US" err="1"/>
              <a:t>Source:https</a:t>
            </a:r>
            <a:r>
              <a:rPr lang="en-US"/>
              <a:t>://</a:t>
            </a:r>
            <a:r>
              <a:rPr lang="en-US" err="1"/>
              <a:t>www.pexels.com</a:t>
            </a:r>
            <a:r>
              <a:rPr lang="en-US"/>
              <a:t>/photo/aerial-shot-of-green-milling-tractor-1595108/</a:t>
            </a:r>
          </a:p>
          <a:p>
            <a:r>
              <a:rPr lang="en-US"/>
              <a:t>• </a:t>
            </a:r>
            <a:r>
              <a:rPr lang="en-US">
                <a:ea typeface="Calibri"/>
                <a:cs typeface="Calibri"/>
              </a:rPr>
              <a:t>License Info: Public Domain</a:t>
            </a: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83306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Classified map produced using optical imagery only. In this map, we can see that a large amount of soy/corn and soy are identified. Due to the low overall accuracy seen with this method, we believe that the algorithm may be incorrectly identifying certain pixels as soy or soy/corn leading to a greater than actual representation on the map. We will go into this more on the next slide.</a:t>
            </a:r>
            <a:endParaRPr lang="en-US" dirty="0">
              <a:cs typeface="Calibri"/>
            </a:endParaRPr>
          </a:p>
          <a:p>
            <a:endParaRPr lang="en-US" dirty="0">
              <a:cs typeface="Calibri"/>
            </a:endParaRPr>
          </a:p>
          <a:p>
            <a:r>
              <a:rPr lang="en-US" dirty="0">
                <a:cs typeface="Calibri"/>
              </a:rPr>
              <a:t>Basemap Credit: Google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941514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After cleaning, pre-processing, and wrangling, the first thing the team did was feed the data into the random forest model. However, in order to fine tune this model, understanding the performance of the machine learner is critical. That’s where the confusion matrix comes in. The matrix is a table that is often used to describe the performance of a classification model on a set of test data – which are known values. With optical imagery alone we saw a training accuracy of 86.96%.</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91308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assessing the validation accuracy we saw an accuracy of only 54.20%, we see here that corn and cotton in particular suffer from poor validation accuracy </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30213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Here we can see the normalized accuracy of both the training and validation accuracy of our classes of interest.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53303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classified map showing optical and radar fusion approach to crop classification, as opposed to the strictly optical map, this one has less soy corn show up. This could be due to a decrease in overfitting.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Basemap Credit: Google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997591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the training confusion matrix generated from fusing together optical and radar data layers.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492892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this is the validation confusion matrix for optical and radar data which gave us a 60.1% Accuracy. This is a 5.9% increase from the validation accuracy the optical-only classification provided.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83638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Here we can see the normalized accuracy of both the training and validation accuracy of our classes of interest. </a:t>
            </a:r>
            <a:r>
              <a:rPr lang="en-US">
                <a:ea typeface="Calibri"/>
                <a:cs typeface="Calibri"/>
              </a:rPr>
              <a:t>Focusing in on the results from the validation matrix, corn classified 2% better than the optical-only classification. Cotton had a much more significant increase in accuracy, specifically of 24%. </a:t>
            </a: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732211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final classified map generated using optical, radar, and topographic imagery.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Basemap Credit: Google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968679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Placeholder for explanation of the confusion matrix process</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61252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To begin, we are going to provide you with some background information about where we are researching and the significance behind accurate crop classification in Mato Grosso.</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757779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validation confusion matrix yielded an accuracy of 62.92%, which is a 2.82% increase from the accuracy from optical and radar without topographic data. </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3449897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Here we can see the normalized accuracy of both the training and validation accuracy of our classes of interest. With the topographic data, Validation accuracy did not increase for corn or cotton or soy from the optical-radar fused approach. This, in addition to the small percentage increase in overall validation accuracy, suggests topographic data doesn’t have a large impact on crop classification in Mato Grosso. </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091156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Times New Roman" panose="02020603050405020304" pitchFamily="18" charset="0"/>
              </a:rPr>
              <a:t>These </a:t>
            </a:r>
            <a:r>
              <a:rPr lang="en-US" sz="1800" dirty="0">
                <a:solidFill>
                  <a:srgbClr val="000000"/>
                </a:solidFill>
                <a:effectLst/>
                <a:latin typeface="Calibri" panose="020F0502020204030204" pitchFamily="34" charset="0"/>
                <a:ea typeface="Times New Roman" panose="02020603050405020304" pitchFamily="18" charset="0"/>
              </a:rPr>
              <a:t>are the synthesized accuracy and F-1 scores we generated. Accuracy readings for the validation matrix are significantly lower than the training readings as expected. The Validation accuracy reading increases slightly upon adding the other data layers. The F-1 Score for corn increases slightly when radar data is added and stays the same when topographic data is further added. For Cotton, the F-1 score actually decrease slightly as data layers are added.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3250894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Major agricultural areas within Mato Grosso where high concentrations of corn and cotton growth are common. Ground truth data provided was used to get an initial understanding about areas of interest. </a:t>
            </a: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4130589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Now we are going to discuss our main conclusions as well as some limitations and uncertainties and areas for future research</a:t>
            </a: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2428602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This project’s findings provided a more effective method for generating accurate crop classification maps.</a:t>
            </a:r>
          </a:p>
          <a:p>
            <a:endParaRPr lang="en-US">
              <a:cs typeface="Calibri"/>
            </a:endParaRPr>
          </a:p>
          <a:p>
            <a:r>
              <a:rPr lang="en-US"/>
              <a:t>The projects classification methods can be leveraged to improve the scale and accuracy of crop classification maps in tropical regions that have frequent cloud cover. </a:t>
            </a:r>
          </a:p>
          <a:p>
            <a:endParaRPr lang="en-US">
              <a:cs typeface="Calibri"/>
            </a:endParaRPr>
          </a:p>
          <a:p>
            <a:r>
              <a:rPr lang="en-US"/>
              <a:t>Results benefited the USDA Foreign Agriculture Service, International Production Assessment Division, as well as the USDA Office of the Chief Economist and World Outlook Board by providing comprehensive and accurate coverage of important agricultural areas that can be used to enhance commodity estimates impacting US and foreign policy.</a:t>
            </a:r>
          </a:p>
          <a:p>
            <a:endParaRPr lang="en-US"/>
          </a:p>
          <a:p>
            <a:r>
              <a:rPr lang="en-US"/>
              <a:t>The project evaluated the benefits provided by a fusion radar and optical approach to crop classification in order to improve classification and commodity estimates. Due to the changes in agricultural areas in Brazil, it is crucial to have up to date and accurate information providing data on crop type and quantity in order to make informed policy decisions. This classification method will provide enhanced classification capabilities in areas that have struggled to produce accurate results due to atmospheric interferences present.</a:t>
            </a:r>
          </a:p>
          <a:p>
            <a:endParaRPr lang="en-US"/>
          </a:p>
          <a:p>
            <a:r>
              <a:rPr lang="en-US"/>
              <a:t>------------------------------Image Information Below ------------------------------ </a:t>
            </a:r>
          </a:p>
          <a:p>
            <a:r>
              <a:rPr lang="en-US">
                <a:cs typeface="Calibri" panose="020F0502020204030204"/>
              </a:rPr>
              <a:t>Image Credit: Google Earth Pro </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417546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machine learning algorithms such as SVM may have been more accurate for creating crop classification maps, however due to the short timeline of the project, trial and error to determine the best algorithm to use was limited. (Elaborate on the advantages of different algorithms)</a:t>
            </a:r>
          </a:p>
          <a:p>
            <a:endParaRPr lang="en-US" dirty="0">
              <a:cs typeface="Calibri"/>
            </a:endParaRPr>
          </a:p>
          <a:p>
            <a:r>
              <a:rPr lang="en-US" dirty="0">
                <a:cs typeface="Calibri"/>
              </a:rPr>
              <a:t>We were also provided with limited ground truth data to train our machine learner on. While we had come into the project with the intent to create crop classification maps for 2014 and 2020, the lack of in situ data from 2020 prevented us from doing a crop classification map for that year. While we had workshopped ideas such as pulling in situ data from non-local sites such as midwestern US croplands, time constraints didn’t allow for us to pursue that route.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One of the largest limitations we continually ran into was the availability of imagery in 2014. Our team needed to work within 2014 since it was the year that contained an acceptable amount of ground truth data we could train the RFM on. However, Sentinel-1 and Sentinel-2 did not have imagery for Brazil in 2014, leading the team to leave out Sentinel-2 imagery and have Landsat-8 as our sole source of optical imagery. We kept Sentinel-2 as a layer, but adjusted it so the data came from 2015 second season peaks instead. We operated under the assumption that the crop cover wouldn’t alter too much in one year, especially if we continued to use peak second season imagery. This will not be a problem using this method moving forward as ground truth data becomes more complete in the future. </a:t>
            </a:r>
          </a:p>
          <a:p>
            <a:endParaRPr lang="en-US" dirty="0">
              <a:cs typeface="Calibri"/>
            </a:endParaRPr>
          </a:p>
          <a:p>
            <a:r>
              <a:rPr lang="en-US" dirty="0">
                <a:cs typeface="Calibri"/>
              </a:rPr>
              <a:t>Sugarcane and corn have similar spectral profiles when viewed using satellite imagery due to their similar appearance. This creates a challenge when attempting to distinguish between the two when planted in close proximity. Additionally, rice is often planted as a temporary ground cover between crop growing seasons, this leads to sporadic rice growth throughout the region creating confusion when attempting to classify corn and cotton. </a:t>
            </a:r>
          </a:p>
          <a:p>
            <a:endParaRPr lang="en-US" dirty="0">
              <a:cs typeface="Calibri"/>
            </a:endParaRPr>
          </a:p>
          <a:p>
            <a:r>
              <a:rPr lang="en-US" dirty="0"/>
              <a:t>Due to the distinct stages of growth that cotton transitions through during the growing season, confidently identifying cotton crops presented a challenge. During their growth cycle, cotton produces white flowers that soon turn a dark shade of red. After this stage, the flowers are replaced by green bolls, which are rounded seed capsules found on the plant. These differences lead to uncertainty when viewing imagery taken across multiple dates. As a result we had to refine our timeline to ensure that the machine learner would recognize cotton’s spectral signature. This also led to the issue of having a narrow timeframe for imagery collection, which ultimately led to areas of Mato Grosso left without imagery</a:t>
            </a:r>
          </a:p>
          <a:p>
            <a:endParaRPr lang="en-US" dirty="0">
              <a:cs typeface="Calibri"/>
            </a:endParaRPr>
          </a:p>
          <a:p>
            <a:r>
              <a:rPr lang="en-US" dirty="0"/>
              <a:t>------------------------------Image Information Below ------------------------------ </a:t>
            </a:r>
          </a:p>
          <a:p>
            <a:r>
              <a:rPr lang="en-US" dirty="0">
                <a:cs typeface="Calibri"/>
              </a:rPr>
              <a:t>Image Credit: </a:t>
            </a:r>
            <a:r>
              <a:rPr lang="en-US" dirty="0" err="1">
                <a:cs typeface="Calibri"/>
              </a:rPr>
              <a:t>Kindel</a:t>
            </a:r>
            <a:r>
              <a:rPr lang="en-US" dirty="0">
                <a:cs typeface="Calibri"/>
              </a:rPr>
              <a:t> Media</a:t>
            </a:r>
          </a:p>
          <a:p>
            <a:r>
              <a:rPr lang="en-US" dirty="0">
                <a:cs typeface="Calibri"/>
              </a:rPr>
              <a:t>Image Source: https://www.pexels.com/photo/sugar-cane-farmland-7457175/</a:t>
            </a:r>
          </a:p>
          <a:p>
            <a:r>
              <a:rPr lang="en-US" dirty="0">
                <a:cs typeface="Calibri"/>
              </a:rPr>
              <a:t>Image Type: Pexels Creative Commons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416803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Due to the time constraints of the DEVELOP Program, the team focused solely on corn and cotton classification. If more time were provided, classification maps depicting various crop types would be beneficial for providing a more comprehensive view of overall crop production in Mato Grosso. Furthermore, a time-series classification approach would show changes in crop coverage across multiple different growing periods. </a:t>
            </a:r>
          </a:p>
          <a:p>
            <a:endParaRPr lang="en-US" dirty="0">
              <a:cs typeface="Calibri"/>
            </a:endParaRPr>
          </a:p>
          <a:p>
            <a:r>
              <a:rPr lang="en-US" dirty="0">
                <a:cs typeface="Calibri"/>
              </a:rPr>
              <a:t>Rainfall data could be utilized to better understand the effect cloud contamination had on the teams overall classification accuracy by comparing areas of low confidence with high rainfall areas. Additional uses for the rainfall data could be to make predictions on the health and growth rates of crops growing in the area. </a:t>
            </a:r>
          </a:p>
          <a:p>
            <a:endParaRPr lang="en-US" dirty="0">
              <a:cs typeface="Calibri"/>
            </a:endParaRPr>
          </a:p>
          <a:p>
            <a:r>
              <a:rPr lang="en-US" dirty="0">
                <a:cs typeface="Calibri"/>
              </a:rPr>
              <a:t>Another area for future research and application could try to incorporate additional crop indices using Landsat 8, such as the NRDA and GCVI. While our team utilized NDVI and EVI, adding the NRDE and GCVI could further increase the accuracy of the classification method.</a:t>
            </a:r>
          </a:p>
          <a:p>
            <a:endParaRPr lang="en-US" dirty="0">
              <a:cs typeface="Calibri"/>
            </a:endParaRPr>
          </a:p>
          <a:p>
            <a:r>
              <a:rPr lang="en-US" dirty="0">
                <a:cs typeface="Calibri"/>
              </a:rPr>
              <a:t>Utilizing Sentinel-2 MSI optical data and SRTM for elevation correction in addition to Sentinel-1 and Landsat OLI data would also offer more accuracy and a more detailed analysis of crops in Mato Grosso. </a:t>
            </a:r>
          </a:p>
          <a:p>
            <a:endParaRPr lang="en-US" dirty="0">
              <a:cs typeface="Calibri"/>
            </a:endParaRPr>
          </a:p>
          <a:p>
            <a:r>
              <a:rPr lang="en-US" dirty="0">
                <a:cs typeface="Calibri"/>
              </a:rPr>
              <a:t>Lastly, this is a good case study for the use of Non-local training data for the RFM, which is a relatively new approach but would be used in areas such as Mato Grosso where widespread situ data might be harder to acquire. </a:t>
            </a:r>
          </a:p>
          <a:p>
            <a:endParaRPr lang="en-US" dirty="0">
              <a:cs typeface="Calibri"/>
            </a:endParaRPr>
          </a:p>
          <a:p>
            <a:r>
              <a:rPr lang="en-US" dirty="0"/>
              <a:t>------------------------------Image Information Below ------------------------------ </a:t>
            </a:r>
          </a:p>
          <a:p>
            <a:r>
              <a:rPr lang="en-US" dirty="0"/>
              <a:t>Image Credit: Microsoft Powerpoint Icons</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532421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Our team would like to thank the following (read off names) for all the support they have provided us in this project. Thank you for this opportunity! </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38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(Speaker)</a:t>
            </a:r>
            <a:r>
              <a:rPr lang="en-US" dirty="0">
                <a:cs typeface="Calibri"/>
              </a:rPr>
              <a:t>: This project's study area focused on the Mato Grosso state of Brazil. Mato Grosso is heavily influenced by its proximity to the Amazon River basin, located just to the north. Northern Mato Grosso has a tropical monsoon climate while the south is characterized by a tropical savanna climate. Croplands within Mato Grosso are mostly concentrated within the interface of rainforests and savannas. </a:t>
            </a:r>
          </a:p>
          <a:p>
            <a:endParaRPr lang="en-US" dirty="0">
              <a:cs typeface="Calibri"/>
            </a:endParaRPr>
          </a:p>
          <a:p>
            <a:r>
              <a:rPr lang="en-US" dirty="0">
                <a:cs typeface="Calibri"/>
              </a:rPr>
              <a:t>Due to the extreme rainfall in this region, Mato Grosso can host two agricultural seasons per year. We see that soybean production occurs in the first season, starting in October followed by a March harvest. These fields then undergo a rotation of crops to a second season of corn and cotton. These crops are typically planted in January and harvested as late as September. Since crop rotation is a large aspect in our project, we will discuss it in a later slide as well. </a:t>
            </a:r>
          </a:p>
          <a:p>
            <a:endParaRPr lang="en-US" dirty="0"/>
          </a:p>
          <a:p>
            <a:r>
              <a:rPr lang="en-US" dirty="0"/>
              <a:t>------------------------------Image Information Below ------------------------------</a:t>
            </a:r>
            <a:endParaRPr lang="en-US" dirty="0">
              <a:cs typeface="Calibri"/>
            </a:endParaRPr>
          </a:p>
          <a:p>
            <a:r>
              <a:rPr lang="en-US" dirty="0"/>
              <a:t>•Image Credit: ESRI Modern Antique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4084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In this project, the team partnered with the United States Department of Agriculture (USDA) Foreign Agriculture Service (FAS), International Production Assessment Division for Brazil and the USDA Office of the Chief Economist and World Agricultural Outlook Board. </a:t>
            </a:r>
          </a:p>
          <a:p>
            <a:r>
              <a:rPr lang="en-US"/>
              <a:t>The USDA Foreign Agriculture Service (FAS) supports the US in policy and decision making regarding agricultural exports and foreign policy by collecting intelligence on current agricultural conditions in Brazil. The FAS collect intelligence on market conditions, production forecasts, export opportunities, conduct agricultural policy tracking, and are responsible for making commodity and yield estimates in Brazil. This project's end products aim to aid in developing a more enhanced monitoring practice within the Mato Grosso region of Brazil, enhanced monitoring will potentially aid in more effective, efficient agricultural decision making.</a:t>
            </a:r>
            <a:endParaRPr lang="en-US">
              <a:cs typeface="Calibri"/>
            </a:endParaRPr>
          </a:p>
          <a:p>
            <a:endParaRPr lang="en-US">
              <a:cs typeface="Calibri"/>
            </a:endParaRPr>
          </a:p>
          <a:p>
            <a:r>
              <a:rPr lang="en-US"/>
              <a:t>------------------------------Image Information Below ------------------------------ (1)</a:t>
            </a:r>
            <a:endParaRPr lang="en-US">
              <a:cs typeface="Calibri"/>
            </a:endParaRPr>
          </a:p>
          <a:p>
            <a:r>
              <a:rPr lang="en-US"/>
              <a:t>• Image Credit: Carsten Vollrath</a:t>
            </a:r>
            <a:endParaRPr lang="en-US">
              <a:cs typeface="Calibri"/>
            </a:endParaRPr>
          </a:p>
          <a:p>
            <a:r>
              <a:rPr lang="en-US"/>
              <a:t>• Image Source: https://www.pexels.com/photo/nature-sky-weather-branches-6280177/</a:t>
            </a:r>
            <a:endParaRPr lang="en-US">
              <a:cs typeface="Calibri"/>
            </a:endParaRPr>
          </a:p>
          <a:p>
            <a:r>
              <a:rPr lang="en-US"/>
              <a:t>License Info: Creative Commons License</a:t>
            </a:r>
            <a:endParaRPr lang="en-US">
              <a:cs typeface="Calibri"/>
            </a:endParaRPr>
          </a:p>
          <a:p>
            <a:endParaRPr lang="en-US">
              <a:cs typeface="Calibri"/>
            </a:endParaRPr>
          </a:p>
          <a:p>
            <a:r>
              <a:rPr lang="en-US"/>
              <a:t>------------------------------Image Information Below ------------------------------ (2)</a:t>
            </a:r>
            <a:endParaRPr lang="en-US">
              <a:cs typeface="Calibri"/>
            </a:endParaRPr>
          </a:p>
          <a:p>
            <a:r>
              <a:rPr lang="en-US"/>
              <a:t>• Image Credit: Tom Fisk</a:t>
            </a:r>
            <a:endParaRPr lang="en-US">
              <a:cs typeface="Calibri"/>
            </a:endParaRPr>
          </a:p>
          <a:p>
            <a:r>
              <a:rPr lang="en-US"/>
              <a:t>• Image </a:t>
            </a:r>
            <a:r>
              <a:rPr lang="en-US" err="1"/>
              <a:t>Source:pexels.com</a:t>
            </a:r>
            <a:r>
              <a:rPr lang="en-US"/>
              <a:t>/photo/aerial-shot-of-green-milling-tractor-1595108/</a:t>
            </a:r>
            <a:endParaRPr lang="en-US">
              <a:cs typeface="Calibri"/>
            </a:endParaRPr>
          </a:p>
          <a:p>
            <a:r>
              <a:rPr lang="en-US"/>
              <a:t>License Info: Creative Commons </a:t>
            </a:r>
            <a:r>
              <a:rPr lang="en-US" err="1"/>
              <a:t>Licsense</a:t>
            </a:r>
            <a:endParaRPr lang="en-US" err="1">
              <a:cs typeface="Calibri"/>
            </a:endParaRPr>
          </a:p>
          <a:p>
            <a:endParaRPr lang="en-US">
              <a:cs typeface="Calibri"/>
            </a:endParaRPr>
          </a:p>
          <a:p>
            <a:r>
              <a:rPr lang="en-US"/>
              <a:t>------------------------------Image Information Below ------------------------------ (3)</a:t>
            </a:r>
            <a:endParaRPr lang="en-US">
              <a:cs typeface="Calibri" panose="020F0502020204030204"/>
            </a:endParaRPr>
          </a:p>
          <a:p>
            <a:r>
              <a:rPr lang="en-US"/>
              <a:t>• Image Credit: </a:t>
            </a:r>
            <a:r>
              <a:rPr lang="en-US" b="1">
                <a:hlinkClick r:id="rId3"/>
              </a:rPr>
              <a:t>Quang Nguyen Vinh</a:t>
            </a:r>
          </a:p>
          <a:p>
            <a:r>
              <a:rPr lang="en-US"/>
              <a:t>• Image </a:t>
            </a:r>
            <a:r>
              <a:rPr lang="en-US" err="1"/>
              <a:t>Source:https</a:t>
            </a:r>
            <a:r>
              <a:rPr lang="en-US"/>
              <a:t>://www.pexels.com/photo/yellow-corns-on-brown-tree-branch-2131901/</a:t>
            </a:r>
            <a:endParaRPr lang="en-US">
              <a:cs typeface="Calibri"/>
            </a:endParaRPr>
          </a:p>
          <a:p>
            <a:r>
              <a:rPr lang="en-US"/>
              <a:t>License Info: Creative Commons License</a:t>
            </a:r>
            <a:endParaRPr lang="en-US" b="1">
              <a:cs typeface="Calibri"/>
            </a:endParaRPr>
          </a:p>
          <a:p>
            <a:pPr rtl="0" fontAlgn="base"/>
            <a:r>
              <a:rPr lang="en-US" sz="1200" b="0" i="0" u="none" strike="noStrike" kern="1200">
                <a:solidFill>
                  <a:schemeClr val="tx1"/>
                </a:solidFill>
                <a:effectLst/>
                <a:latin typeface="+mn-lt"/>
                <a:ea typeface="+mn-ea"/>
                <a:cs typeface="+mn-cs"/>
              </a:rPr>
              <a:t>------------------------------Image Information Below ------------------------------ (4)</a:t>
            </a:r>
          </a:p>
          <a:p>
            <a:pPr rtl="0" fontAlgn="base"/>
            <a:r>
              <a:rPr lang="en-US" sz="1200" b="0" i="0" u="none" strike="noStrike" kern="1200">
                <a:solidFill>
                  <a:schemeClr val="tx1"/>
                </a:solidFill>
                <a:effectLst/>
                <a:latin typeface="+mn-lt"/>
                <a:ea typeface="+mn-ea"/>
                <a:cs typeface="+mn-cs"/>
              </a:rPr>
              <a:t>• Image Credit: UDSA</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 Image Source: </a:t>
            </a:r>
            <a:r>
              <a:rPr lang="en-US" sz="1200" b="0" i="0" u="sng" strike="noStrike" kern="1200">
                <a:solidFill>
                  <a:schemeClr val="tx1"/>
                </a:solidFill>
                <a:effectLst/>
                <a:latin typeface="+mn-lt"/>
                <a:ea typeface="+mn-ea"/>
                <a:cs typeface="+mn-cs"/>
                <a:hlinkClick r:id="rId4"/>
              </a:rPr>
              <a:t>https://www.usda.gov/</a:t>
            </a:r>
            <a:r>
              <a:rPr lang="en-US" sz="1200" b="0" i="0" kern="1200">
                <a:solidFill>
                  <a:schemeClr val="tx1"/>
                </a:solidFill>
                <a:effectLst/>
                <a:latin typeface="+mn-lt"/>
                <a:ea typeface="+mn-ea"/>
                <a:cs typeface="+mn-cs"/>
              </a:rPr>
              <a:t>​</a:t>
            </a:r>
          </a:p>
          <a:p>
            <a:pPr fontAlgn="base"/>
            <a:r>
              <a:rPr lang="en-US" sz="1200" b="0" i="0" u="none" strike="noStrike" kern="1200">
                <a:solidFill>
                  <a:schemeClr val="tx1"/>
                </a:solidFill>
                <a:effectLst/>
                <a:latin typeface="+mn-lt"/>
                <a:ea typeface="+mn-ea"/>
                <a:cs typeface="+mn-cs"/>
              </a:rPr>
              <a:t>• License Info: </a:t>
            </a:r>
            <a:r>
              <a:rPr lang="en-US"/>
              <a:t>Creative Commons License</a:t>
            </a:r>
            <a:endParaRPr lang="en-US" b="0" i="0" kern="1200">
              <a:effectLst/>
              <a:ea typeface="+mn-ea"/>
              <a:cs typeface="+mn-cs"/>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397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The USDA FAS for Brazil relies on spatially comprehensive crop classification maps to produce commodity and yield estimates using optical satellite imagery. These crop classification maps help the FAS team develop crop yield and commodity estimates which in turn inform US agricultural policies and import and export decisions. Inaccurate crop classification maps are a poor foundation for important agricultural decisions in the US which can in turn affect food stability.  </a:t>
            </a:r>
          </a:p>
          <a:p>
            <a:endParaRPr lang="en-US" dirty="0"/>
          </a:p>
          <a:p>
            <a:r>
              <a:rPr lang="en-US" dirty="0"/>
              <a:t>------------------------------Image Information Below ------------------------------ </a:t>
            </a:r>
            <a:endParaRPr lang="en-US" dirty="0">
              <a:cs typeface="Calibri"/>
            </a:endParaRPr>
          </a:p>
          <a:p>
            <a:r>
              <a:rPr lang="en-US" dirty="0"/>
              <a:t>Image Source: Microsoft </a:t>
            </a:r>
            <a:r>
              <a:rPr lang="en-US" dirty="0" err="1"/>
              <a:t>powerpoint</a:t>
            </a:r>
            <a:r>
              <a:rPr lang="en-US" dirty="0"/>
              <a: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30353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The need for accurate crop classification is emphasized in Brazil given its importance in the global agricultural sector and complex crop rotation patterns. </a:t>
            </a:r>
          </a:p>
          <a:p>
            <a:endParaRPr lang="en-US"/>
          </a:p>
          <a:p>
            <a:r>
              <a:rPr lang="en-US"/>
              <a:t>Brazil is one of the world’s largest agricultural producers, consistently ranking among the top global producers of soybean, corn, and cotton (Valdes 2021, Ustinova 2020). Brazil ranked 4th in the USDA’s 2019/20 Estimate and 2020/21 Forecast for Top Cotton Global Producers and has kept its status as the third-largest global corn producer for almost a decade (Ustinova 2020, Yadav-Pauletti 2021). In terms of soybean, Brazil is the top exporter in the world, shipping off 28.6 billion dollars of the crop in 2020. The state of Mato Grosso, located in western Brazil, accounts for the majority of corn, soybean, and cotton production in the nation. </a:t>
            </a:r>
            <a:endParaRPr lang="en-US">
              <a:cs typeface="Calibri"/>
            </a:endParaRPr>
          </a:p>
          <a:p>
            <a:endParaRPr lang="en-US"/>
          </a:p>
          <a:p>
            <a:r>
              <a:rPr lang="en-US"/>
              <a:t>------------------------------Image Information Below ------------------------------</a:t>
            </a:r>
            <a:endParaRPr lang="en-US">
              <a:cs typeface="Calibri"/>
            </a:endParaRPr>
          </a:p>
          <a:p>
            <a:r>
              <a:rPr lang="en-US">
                <a:cs typeface="Calibri"/>
              </a:rPr>
              <a:t>Image Credit: Gabo Mares</a:t>
            </a:r>
          </a:p>
          <a:p>
            <a:r>
              <a:rPr lang="en-US">
                <a:cs typeface="Calibri"/>
              </a:rPr>
              <a:t>Image Source: https://www.pexels.com/photo/corn-fields-in-countryside-5841249/</a:t>
            </a:r>
          </a:p>
          <a:p>
            <a:r>
              <a:rPr lang="en-US">
                <a:cs typeface="Calibri"/>
              </a:rPr>
              <a:t>Image Type: </a:t>
            </a:r>
            <a:r>
              <a:rPr lang="en-US"/>
              <a:t>Creative Commons License</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99147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However, there are a couple current obstacles in creating accurate crop classification maps in Brazil. In situ monitoring of crops tends to be expensive and time-consuming in the remote agricultural regions, making it infeasible to rely on ground truth collecting of data. The dense cloud coverage brought on by the tropical climate of Brazil presents an obstacle to collecting clear and consistent optical data to put together accurate crop classification maps, as seen in the photo to the right. This is particularly the case in determining Mato Grosso corn and cotton distribution given their predominant growing season. </a:t>
            </a:r>
          </a:p>
          <a:p>
            <a:endParaRPr lang="en-US"/>
          </a:p>
          <a:p>
            <a:pPr>
              <a:defRPr/>
            </a:pPr>
            <a:r>
              <a:rPr lang="en-US"/>
              <a:t>------------------------------Image Information Below ------------------------------ (1) Clouds over forest</a:t>
            </a:r>
            <a:endParaRPr lang="en-US">
              <a:cs typeface="Calibri"/>
            </a:endParaRPr>
          </a:p>
          <a:p>
            <a:r>
              <a:rPr lang="en-US"/>
              <a:t>Image Credit: Quang Nguyen Vinh</a:t>
            </a:r>
            <a:endParaRPr lang="en-US">
              <a:cs typeface="Calibri" panose="020F0502020204030204"/>
            </a:endParaRPr>
          </a:p>
          <a:p>
            <a:r>
              <a:rPr lang="en-US"/>
              <a:t>Image Source: </a:t>
            </a:r>
            <a:r>
              <a:rPr lang="en-US">
                <a:hlinkClick r:id="rId3"/>
              </a:rPr>
              <a:t>https://www.pexels.com/photo/mountain-covered-with-trees-under-blue-sky-2518891/</a:t>
            </a:r>
            <a:endParaRPr lang="en-US">
              <a:cs typeface="Calibri" panose="020F0502020204030204"/>
            </a:endParaRPr>
          </a:p>
          <a:p>
            <a:pPr>
              <a:defRPr/>
            </a:pPr>
            <a:r>
              <a:rPr lang="en-US">
                <a:cs typeface="Calibri" panose="020F0502020204030204"/>
              </a:rPr>
              <a:t>Image License: </a:t>
            </a:r>
            <a:r>
              <a:rPr lang="en-US" err="1">
                <a:cs typeface="Calibri"/>
              </a:rPr>
              <a:t>Pexels</a:t>
            </a:r>
            <a:r>
              <a:rPr lang="en-US">
                <a:cs typeface="Calibri"/>
              </a:rPr>
              <a:t> Creative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 (1) Plant and Cloud</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Credit: Microsoft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7766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To perform cloud masking on optical imagery and still generate accurate crop classification maps is almost impossible given the short seasonal distribution of crops. </a:t>
            </a:r>
          </a:p>
          <a:p>
            <a:endParaRPr lang="en-US" dirty="0"/>
          </a:p>
          <a:p>
            <a:r>
              <a:rPr lang="en-US" dirty="0"/>
              <a:t>Because of the extreme rainfall, Mato Grosso hosts two agricultural seasons per year. The majority of soybean production occurs in the first season, with planting starting in October and harvesting in March. Once the soybeans are harvested, fields undergo crop rotation to second season corn and cotton, which undergo planting in January and harvested up to September. This second season is when clouds and rainfall is most prevalent. </a:t>
            </a:r>
            <a:endParaRPr lang="en-US" dirty="0">
              <a:ea typeface="Calibri"/>
              <a:cs typeface="Calibri"/>
            </a:endParaRPr>
          </a:p>
          <a:p>
            <a:endParaRPr lang="en-US" dirty="0"/>
          </a:p>
          <a:p>
            <a:r>
              <a:rPr lang="en-US" dirty="0"/>
              <a:t>Second season corn and cotton take up approximately 60-65% of the previously inhabited soybean acreage, with corn accounting for 55% and cotton taking up 10% of the fields. From 2017-2019, 43% of Brazil’s second corn yield was in Mato Grosso (USDA Corn Production 2019). In the same time frame, 65% of cotton in Brazil was grown in Mato Grosso, with 87% grown in the second season (USDA Cotton Production 2019, </a:t>
            </a:r>
            <a:r>
              <a:rPr lang="en-US" dirty="0" err="1"/>
              <a:t>Ustinova</a:t>
            </a:r>
            <a:r>
              <a:rPr lang="en-US" dirty="0"/>
              <a:t> 2020). However this distribution continues to change year after year given that first season soybean fields can become corn OR cotton fields in the second season, making increased need for accurate machine learning performance. </a:t>
            </a:r>
          </a:p>
          <a:p>
            <a:endParaRPr lang="en-US" dirty="0"/>
          </a:p>
          <a:p>
            <a:r>
              <a:rPr lang="en-US" dirty="0"/>
              <a:t>------------------------------Image Information Below ------------------------------ </a:t>
            </a:r>
          </a:p>
          <a:p>
            <a:r>
              <a:rPr lang="en-US" dirty="0"/>
              <a:t>Image Credit: Microsoft Icons</a:t>
            </a:r>
            <a:endParaRPr lang="en-US" dirty="0">
              <a:cs typeface="Calibri"/>
            </a:endParaRPr>
          </a:p>
          <a:p>
            <a:r>
              <a:rPr lang="en-US" dirty="0">
                <a:ea typeface="Calibri"/>
                <a:cs typeface="Calibri"/>
              </a:rPr>
              <a:t>Image Credit: Icons8</a:t>
            </a:r>
          </a:p>
          <a:p>
            <a:r>
              <a:rPr lang="en-US" dirty="0">
                <a:ea typeface="Calibri"/>
                <a:cs typeface="Calibri"/>
              </a:rPr>
              <a:t>Image Source: </a:t>
            </a:r>
            <a:r>
              <a:rPr lang="en-US" dirty="0">
                <a:hlinkClick r:id="rId3"/>
              </a:rPr>
              <a:t>https://icons8.com/icon/106507/cotton</a:t>
            </a:r>
            <a:r>
              <a:rPr lang="en-US" dirty="0"/>
              <a:t> , </a:t>
            </a:r>
            <a:r>
              <a:rPr lang="en-US" dirty="0">
                <a:hlinkClick r:id="rId4"/>
              </a:rPr>
              <a:t>https://icons8.com</a:t>
            </a:r>
            <a:endParaRPr lang="en-US" dirty="0">
              <a:cs typeface="Calibri" panose="020F0502020204030204"/>
            </a:endParaRPr>
          </a:p>
          <a:p>
            <a:r>
              <a:rPr lang="en-US" dirty="0">
                <a:cs typeface="Calibri" panose="020F0502020204030204"/>
              </a:rPr>
              <a:t>Image License: CC BY</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477692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3677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4585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7097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95420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0850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3257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9413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1098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8316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7982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79154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41256"/>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pic>
        <p:nvPicPr>
          <p:cNvPr id="10" name="Picture 9" descr="Map&#10;&#10;Description automatically generated">
            <a:extLst>
              <a:ext uri="{FF2B5EF4-FFF2-40B4-BE49-F238E27FC236}">
                <a16:creationId xmlns:a16="http://schemas.microsoft.com/office/drawing/2014/main" id="{C356D258-8925-475E-9EBE-66621AC748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81"/>
          <a:stretch/>
        </p:blipFill>
        <p:spPr>
          <a:xfrm>
            <a:off x="6095999" y="1078137"/>
            <a:ext cx="6096001" cy="5212080"/>
          </a:xfrm>
          <a:prstGeom prst="rect">
            <a:avLst/>
          </a:prstGeom>
        </p:spPr>
      </p:pic>
    </p:spTree>
    <p:extLst>
      <p:ext uri="{BB962C8B-B14F-4D97-AF65-F5344CB8AC3E}">
        <p14:creationId xmlns:p14="http://schemas.microsoft.com/office/powerpoint/2010/main" val="2699689355"/>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p15:clr>
            <a:srgbClr val="FBAE40"/>
          </p15:clr>
        </p15:guide>
        <p15:guide id="3" pos="7224">
          <p15:clr>
            <a:srgbClr val="FBAE40"/>
          </p15:clr>
        </p15:guide>
        <p15:guide id="4" pos="3624">
          <p15:clr>
            <a:srgbClr val="FBAE40"/>
          </p15:clr>
        </p15:guide>
        <p15:guide id="6" pos="3840">
          <p15:clr>
            <a:srgbClr val="FBAE40"/>
          </p15:clr>
        </p15:guide>
        <p15:guide id="7" orient="horz" pos="672">
          <p15:clr>
            <a:srgbClr val="FBAE40"/>
          </p15:clr>
        </p15:guide>
        <p15:guide id="8" orient="horz" pos="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2007011359"/>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144406200"/>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72">
          <p15:clr>
            <a:srgbClr val="FBAE40"/>
          </p15:clr>
        </p15:guide>
        <p15:guide id="3" orient="horz" pos="3816">
          <p15:clr>
            <a:srgbClr val="FBAE40"/>
          </p15:clr>
        </p15:guide>
        <p15:guide id="4" pos="52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64752901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7.sv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10.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9.jpeg"/><Relationship Id="rId7" Type="http://schemas.openxmlformats.org/officeDocument/2006/relationships/image" Target="../media/image55.png"/><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10.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55.png"/><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54.png"/><Relationship Id="rId11" Type="http://schemas.openxmlformats.org/officeDocument/2006/relationships/image" Target="../media/image10.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2.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57.png"/><Relationship Id="rId2" Type="http://schemas.openxmlformats.org/officeDocument/2006/relationships/notesSlide" Target="../notesSlides/notesSlide33.xml"/><Relationship Id="rId16"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image" Target="../media/image54.png"/><Relationship Id="rId5" Type="http://schemas.openxmlformats.org/officeDocument/2006/relationships/image" Target="../media/image8.png"/><Relationship Id="rId1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64.png"/><Relationship Id="rId9" Type="http://schemas.openxmlformats.org/officeDocument/2006/relationships/image" Target="../media/image11.png"/><Relationship Id="rId1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png"/><Relationship Id="rId7" Type="http://schemas.openxmlformats.org/officeDocument/2006/relationships/diagramColors" Target="../diagrams/colors3.xm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29.svg"/><Relationship Id="rId5" Type="http://schemas.openxmlformats.org/officeDocument/2006/relationships/diagramQuickStyle" Target="../diagrams/quickStyle1.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North Carolina – NCEI | Summer 2022</a:t>
            </a:r>
            <a:endParaRPr lang="en-US" dirty="0">
              <a:solidFill>
                <a:schemeClr val="bg1"/>
              </a:solidFill>
            </a:endParaRPr>
          </a:p>
        </p:txBody>
      </p:sp>
      <p:sp>
        <p:nvSpPr>
          <p:cNvPr id="10" name="Title 1">
            <a:extLst>
              <a:ext uri="{FF2B5EF4-FFF2-40B4-BE49-F238E27FC236}">
                <a16:creationId xmlns:a16="http://schemas.microsoft.com/office/drawing/2014/main" id="{9012EA63-DAE8-4A43-9C78-669B389B23CF}"/>
              </a:ext>
            </a:extLst>
          </p:cNvPr>
          <p:cNvSpPr txBox="1">
            <a:spLocks/>
          </p:cNvSpPr>
          <p:nvPr/>
        </p:nvSpPr>
        <p:spPr>
          <a:xfrm>
            <a:off x="304799" y="2603075"/>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CD7143"/>
                </a:solidFill>
                <a:latin typeface="Century Gothic"/>
              </a:rPr>
              <a:t>Mato Grosso</a:t>
            </a:r>
            <a:endParaRPr lang="en-US"/>
          </a:p>
          <a:p>
            <a:pPr algn="ctr"/>
            <a:r>
              <a:rPr lang="en-US" sz="2600" b="0" spc="0" baseline="0">
                <a:solidFill>
                  <a:srgbClr val="CD7143"/>
                </a:solidFill>
              </a:rPr>
              <a:t>Agriculture</a:t>
            </a:r>
          </a:p>
        </p:txBody>
      </p:sp>
      <p:sp>
        <p:nvSpPr>
          <p:cNvPr id="11" name="Subtitle 2">
            <a:extLst>
              <a:ext uri="{FF2B5EF4-FFF2-40B4-BE49-F238E27FC236}">
                <a16:creationId xmlns:a16="http://schemas.microsoft.com/office/drawing/2014/main" id="{C210D603-ABC5-408C-A56B-FD94722A3032}"/>
              </a:ext>
            </a:extLst>
          </p:cNvPr>
          <p:cNvSpPr txBox="1">
            <a:spLocks/>
          </p:cNvSpPr>
          <p:nvPr/>
        </p:nvSpPr>
        <p:spPr>
          <a:xfrm>
            <a:off x="361754" y="3734210"/>
            <a:ext cx="5372490" cy="97505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Enhancing</a:t>
            </a:r>
            <a:r>
              <a:rPr lang="en-US" sz="1600" dirty="0">
                <a:solidFill>
                  <a:srgbClr val="FF0000"/>
                </a:solidFill>
                <a:latin typeface="Century Gothic"/>
              </a:rPr>
              <a:t> </a:t>
            </a:r>
            <a:r>
              <a:rPr lang="en-US" sz="1600" dirty="0">
                <a:solidFill>
                  <a:schemeClr val="tx1">
                    <a:lumMod val="75000"/>
                    <a:lumOff val="25000"/>
                  </a:schemeClr>
                </a:solidFill>
                <a:latin typeface="Century Gothic"/>
              </a:rPr>
              <a:t>Crop Classification Mapping Using Optical and Radar Satellite Sensors to Enhance Agricultural Management and Policy Making in Mato Grosso, Brazil</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9D6D06C4-347B-4633-9682-AE1A8235E5CD}"/>
              </a:ext>
            </a:extLst>
          </p:cNvPr>
          <p:cNvSpPr txBox="1"/>
          <p:nvPr/>
        </p:nvSpPr>
        <p:spPr>
          <a:xfrm>
            <a:off x="301749" y="5154500"/>
            <a:ext cx="5492500" cy="954107"/>
          </a:xfrm>
          <a:prstGeom prst="rect">
            <a:avLst/>
          </a:prstGeom>
          <a:noFill/>
        </p:spPr>
        <p:txBody>
          <a:bodyPr wrap="square" lIns="91440" tIns="45720" rIns="91440" bIns="45720" rtlCol="0" anchor="t">
            <a:spAutoFit/>
          </a:bodyPr>
          <a:lstStyle/>
          <a:p>
            <a:pPr algn="ctr"/>
            <a:r>
              <a:rPr lang="en-US" sz="1400">
                <a:solidFill>
                  <a:srgbClr val="3F3F3F"/>
                </a:solidFill>
                <a:latin typeface="Century Gothic"/>
              </a:rPr>
              <a:t>Max Rock</a:t>
            </a:r>
            <a:endParaRPr lang="en-US"/>
          </a:p>
          <a:p>
            <a:pPr algn="ctr"/>
            <a:r>
              <a:rPr lang="en-US" sz="1400">
                <a:solidFill>
                  <a:srgbClr val="3F3F3F"/>
                </a:solidFill>
                <a:latin typeface="Century Gothic"/>
              </a:rPr>
              <a:t>Elijah Dalton</a:t>
            </a:r>
            <a:endParaRPr lang="en-US"/>
          </a:p>
          <a:p>
            <a:pPr algn="ctr"/>
            <a:r>
              <a:rPr lang="en-US" sz="1400">
                <a:solidFill>
                  <a:srgbClr val="3F3F3F"/>
                </a:solidFill>
                <a:latin typeface="Century Gothic"/>
              </a:rPr>
              <a:t>Aidan Harvey</a:t>
            </a:r>
            <a:endParaRPr lang="en-US"/>
          </a:p>
          <a:p>
            <a:pPr algn="ctr"/>
            <a:r>
              <a:rPr lang="en-US" sz="1400">
                <a:solidFill>
                  <a:srgbClr val="3F3F3F"/>
                </a:solidFill>
                <a:latin typeface="Century Gothic"/>
              </a:rPr>
              <a:t>Kate Reynolds</a:t>
            </a:r>
            <a:endParaRPr lang="en-US"/>
          </a:p>
        </p:txBody>
      </p:sp>
      <p:sp>
        <p:nvSpPr>
          <p:cNvPr id="4" name="TextBox 3">
            <a:extLst>
              <a:ext uri="{FF2B5EF4-FFF2-40B4-BE49-F238E27FC236}">
                <a16:creationId xmlns:a16="http://schemas.microsoft.com/office/drawing/2014/main" id="{ED26BE41-FC67-F847-5D23-4B4387C7E97C}"/>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C1389A-3E71-F93A-4395-C437BB05AF4A}"/>
              </a:ext>
            </a:extLst>
          </p:cNvPr>
          <p:cNvSpPr/>
          <p:nvPr/>
        </p:nvSpPr>
        <p:spPr>
          <a:xfrm>
            <a:off x="0" y="1537447"/>
            <a:ext cx="12192000" cy="3810000"/>
          </a:xfrm>
          <a:prstGeom prst="rect">
            <a:avLst/>
          </a:prstGeom>
          <a:solidFill>
            <a:schemeClr val="accent3">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42449E6D-2220-C92D-4352-491FD7166461}"/>
              </a:ext>
            </a:extLst>
          </p:cNvPr>
          <p:cNvSpPr/>
          <p:nvPr/>
        </p:nvSpPr>
        <p:spPr>
          <a:xfrm>
            <a:off x="398195" y="1897455"/>
            <a:ext cx="3443842" cy="30776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cs typeface="Calibri"/>
            </a:endParaRPr>
          </a:p>
          <a:p>
            <a:pPr algn="ctr"/>
            <a:endParaRPr lang="en-US" sz="3600">
              <a:latin typeface="Century Gothic"/>
              <a:cs typeface="Calibri"/>
            </a:endParaRPr>
          </a:p>
          <a:p>
            <a:pPr algn="ctr"/>
            <a:r>
              <a:rPr lang="en-US" sz="3600">
                <a:latin typeface="Century Gothic"/>
                <a:cs typeface="Calibri"/>
              </a:rPr>
              <a:t>Crop Classification Maps</a:t>
            </a:r>
          </a:p>
          <a:p>
            <a:pPr algn="ctr"/>
            <a:endParaRPr lang="en-US">
              <a:ea typeface="+mn-lt"/>
              <a:cs typeface="+mn-lt"/>
            </a:endParaRPr>
          </a:p>
        </p:txBody>
      </p:sp>
      <p:pic>
        <p:nvPicPr>
          <p:cNvPr id="7" name="Graphic 6" descr="Topography Map outline">
            <a:extLst>
              <a:ext uri="{FF2B5EF4-FFF2-40B4-BE49-F238E27FC236}">
                <a16:creationId xmlns:a16="http://schemas.microsoft.com/office/drawing/2014/main" id="{3ACB044E-3CB3-678D-4D84-1D087C6530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2309" y="1994447"/>
            <a:ext cx="903702" cy="903702"/>
          </a:xfrm>
          <a:prstGeom prst="rect">
            <a:avLst/>
          </a:prstGeom>
        </p:spPr>
      </p:pic>
      <p:pic>
        <p:nvPicPr>
          <p:cNvPr id="9" name="Graphic 8" descr="Scales of justice outline">
            <a:extLst>
              <a:ext uri="{FF2B5EF4-FFF2-40B4-BE49-F238E27FC236}">
                <a16:creationId xmlns:a16="http://schemas.microsoft.com/office/drawing/2014/main" id="{CA24F7EB-F06D-820C-7E66-BD8BFD9CB9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048" y="1994447"/>
            <a:ext cx="903702" cy="903702"/>
          </a:xfrm>
          <a:prstGeom prst="rect">
            <a:avLst/>
          </a:prstGeom>
        </p:spPr>
      </p:pic>
      <p:sp>
        <p:nvSpPr>
          <p:cNvPr id="11" name="Title 1">
            <a:extLst>
              <a:ext uri="{FF2B5EF4-FFF2-40B4-BE49-F238E27FC236}">
                <a16:creationId xmlns:a16="http://schemas.microsoft.com/office/drawing/2014/main" id="{6330EE8B-492D-A145-DB35-80FA428FE015}"/>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Objectives</a:t>
            </a:r>
            <a:endParaRPr lang="en-US"/>
          </a:p>
        </p:txBody>
      </p:sp>
      <p:sp>
        <p:nvSpPr>
          <p:cNvPr id="5" name="Rectangle 4">
            <a:extLst>
              <a:ext uri="{FF2B5EF4-FFF2-40B4-BE49-F238E27FC236}">
                <a16:creationId xmlns:a16="http://schemas.microsoft.com/office/drawing/2014/main" id="{FEA69B38-5640-2734-A551-B235D6D5CD1C}"/>
              </a:ext>
            </a:extLst>
          </p:cNvPr>
          <p:cNvSpPr/>
          <p:nvPr/>
        </p:nvSpPr>
        <p:spPr>
          <a:xfrm>
            <a:off x="7929129" y="1897455"/>
            <a:ext cx="3443842" cy="30776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ea typeface="+mn-lt"/>
              <a:cs typeface="+mn-lt"/>
            </a:endParaRPr>
          </a:p>
          <a:p>
            <a:pPr algn="ctr"/>
            <a:r>
              <a:rPr lang="en-US" sz="3600">
                <a:latin typeface="Century Gothic"/>
                <a:ea typeface="+mn-lt"/>
                <a:cs typeface="+mn-lt"/>
              </a:rPr>
              <a:t>Sensitivity Analysis</a:t>
            </a:r>
          </a:p>
        </p:txBody>
      </p:sp>
      <p:pic>
        <p:nvPicPr>
          <p:cNvPr id="13" name="Graphic 12" descr="Scales of justice outline">
            <a:extLst>
              <a:ext uri="{FF2B5EF4-FFF2-40B4-BE49-F238E27FC236}">
                <a16:creationId xmlns:a16="http://schemas.microsoft.com/office/drawing/2014/main" id="{737AC5A5-F89C-5DAE-428F-5E5475AE2E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048" y="2091439"/>
            <a:ext cx="903702" cy="903702"/>
          </a:xfrm>
          <a:prstGeom prst="rect">
            <a:avLst/>
          </a:prstGeom>
        </p:spPr>
      </p:pic>
      <p:sp>
        <p:nvSpPr>
          <p:cNvPr id="14" name="Rectangle 13">
            <a:extLst>
              <a:ext uri="{FF2B5EF4-FFF2-40B4-BE49-F238E27FC236}">
                <a16:creationId xmlns:a16="http://schemas.microsoft.com/office/drawing/2014/main" id="{71AAE3BF-D304-B238-B1A9-15446340FC71}"/>
              </a:ext>
            </a:extLst>
          </p:cNvPr>
          <p:cNvSpPr/>
          <p:nvPr/>
        </p:nvSpPr>
        <p:spPr>
          <a:xfrm>
            <a:off x="4102443" y="1897455"/>
            <a:ext cx="3565469" cy="3077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bg1"/>
              </a:solidFill>
              <a:latin typeface="Century Gothic"/>
              <a:ea typeface="+mn-lt"/>
              <a:cs typeface="+mn-lt"/>
            </a:endParaRPr>
          </a:p>
          <a:p>
            <a:pPr algn="ctr"/>
            <a:r>
              <a:rPr lang="en-US" sz="3600">
                <a:solidFill>
                  <a:schemeClr val="bg1"/>
                </a:solidFill>
                <a:latin typeface="Century Gothic"/>
                <a:ea typeface="+mn-lt"/>
                <a:cs typeface="+mn-lt"/>
              </a:rPr>
              <a:t>Accuracy Assessments</a:t>
            </a:r>
          </a:p>
          <a:p>
            <a:pPr algn="ctr"/>
            <a:endParaRPr lang="en-US">
              <a:solidFill>
                <a:schemeClr val="bg1"/>
              </a:solidFill>
              <a:latin typeface="Century Gothic"/>
              <a:ea typeface="+mn-lt"/>
              <a:cs typeface="+mn-lt"/>
            </a:endParaRPr>
          </a:p>
        </p:txBody>
      </p:sp>
      <p:pic>
        <p:nvPicPr>
          <p:cNvPr id="15" name="Graphic 14" descr="Bullseye outline">
            <a:extLst>
              <a:ext uri="{FF2B5EF4-FFF2-40B4-BE49-F238E27FC236}">
                <a16:creationId xmlns:a16="http://schemas.microsoft.com/office/drawing/2014/main" id="{4F3597C3-BC7A-E568-B27A-215E741ABA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9604" y="2025376"/>
            <a:ext cx="872773" cy="872773"/>
          </a:xfrm>
          <a:prstGeom prst="rect">
            <a:avLst/>
          </a:prstGeom>
        </p:spPr>
      </p:pic>
    </p:spTree>
    <p:extLst>
      <p:ext uri="{BB962C8B-B14F-4D97-AF65-F5344CB8AC3E}">
        <p14:creationId xmlns:p14="http://schemas.microsoft.com/office/powerpoint/2010/main" val="115796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BD3B01-509B-6CE6-BF37-C4DE6BF0A824}"/>
              </a:ext>
            </a:extLst>
          </p:cNvPr>
          <p:cNvSpPr/>
          <p:nvPr/>
        </p:nvSpPr>
        <p:spPr>
          <a:xfrm>
            <a:off x="0" y="1537447"/>
            <a:ext cx="12192000" cy="3810000"/>
          </a:xfrm>
          <a:prstGeom prst="rect">
            <a:avLst/>
          </a:prstGeom>
          <a:solidFill>
            <a:schemeClr val="accent3">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42449E6D-2220-C92D-4352-491FD7166461}"/>
              </a:ext>
            </a:extLst>
          </p:cNvPr>
          <p:cNvSpPr/>
          <p:nvPr/>
        </p:nvSpPr>
        <p:spPr>
          <a:xfrm>
            <a:off x="398195" y="1897455"/>
            <a:ext cx="3443842" cy="30776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entury Gothic"/>
                <a:cs typeface="Calibri"/>
              </a:rPr>
              <a:t>Crop Classification Maps</a:t>
            </a:r>
            <a:r>
              <a:rPr lang="en-US" sz="1200" b="1">
                <a:latin typeface="Century Gothic"/>
                <a:cs typeface="Calibri"/>
              </a:rPr>
              <a:t> </a:t>
            </a:r>
          </a:p>
          <a:p>
            <a:pPr algn="ctr"/>
            <a:endParaRPr lang="en-US" sz="1200" b="1">
              <a:solidFill>
                <a:srgbClr val="FFFFFF"/>
              </a:solidFill>
              <a:latin typeface="Century Gothic"/>
              <a:ea typeface="+mn-lt"/>
              <a:cs typeface="+mn-lt"/>
            </a:endParaRPr>
          </a:p>
          <a:p>
            <a:pPr algn="ctr"/>
            <a:r>
              <a:rPr lang="en-US">
                <a:solidFill>
                  <a:schemeClr val="tx1">
                    <a:lumMod val="75000"/>
                    <a:lumOff val="25000"/>
                  </a:schemeClr>
                </a:solidFill>
                <a:latin typeface="Century Gothic"/>
                <a:ea typeface="+mn-lt"/>
                <a:cs typeface="+mn-lt"/>
              </a:rPr>
              <a:t>Produce corn and cotton classification maps to enhance map inventories limited by cloud cover</a:t>
            </a:r>
            <a:endParaRPr lang="en-US">
              <a:solidFill>
                <a:schemeClr val="tx1">
                  <a:lumMod val="75000"/>
                  <a:lumOff val="25000"/>
                </a:schemeClr>
              </a:solidFill>
              <a:latin typeface="Century Gothic"/>
              <a:cs typeface="Calibri"/>
            </a:endParaRPr>
          </a:p>
          <a:p>
            <a:pPr algn="ctr"/>
            <a:endParaRPr lang="en-US">
              <a:ea typeface="+mn-lt"/>
              <a:cs typeface="+mn-lt"/>
            </a:endParaRPr>
          </a:p>
        </p:txBody>
      </p:sp>
      <p:sp>
        <p:nvSpPr>
          <p:cNvPr id="9" name="Rectangle 8">
            <a:extLst>
              <a:ext uri="{FF2B5EF4-FFF2-40B4-BE49-F238E27FC236}">
                <a16:creationId xmlns:a16="http://schemas.microsoft.com/office/drawing/2014/main" id="{893F1749-DD28-B523-15C4-A40617A2F513}"/>
              </a:ext>
            </a:extLst>
          </p:cNvPr>
          <p:cNvSpPr/>
          <p:nvPr/>
        </p:nvSpPr>
        <p:spPr>
          <a:xfrm>
            <a:off x="4102443" y="1897455"/>
            <a:ext cx="3565469" cy="3077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solidFill>
                <a:schemeClr val="bg1"/>
              </a:solidFill>
              <a:latin typeface="Century Gothic"/>
              <a:ea typeface="+mn-lt"/>
              <a:cs typeface="+mn-lt"/>
            </a:endParaRPr>
          </a:p>
          <a:p>
            <a:pPr algn="ctr"/>
            <a:r>
              <a:rPr lang="en-US" sz="3600">
                <a:solidFill>
                  <a:schemeClr val="bg1"/>
                </a:solidFill>
                <a:latin typeface="Century Gothic"/>
                <a:ea typeface="+mn-lt"/>
                <a:cs typeface="+mn-lt"/>
              </a:rPr>
              <a:t>Accuracy Assessments</a:t>
            </a:r>
          </a:p>
          <a:p>
            <a:pPr algn="ctr"/>
            <a:endParaRPr lang="en-US">
              <a:solidFill>
                <a:schemeClr val="bg1"/>
              </a:solidFill>
              <a:latin typeface="Century Gothic"/>
              <a:ea typeface="+mn-lt"/>
              <a:cs typeface="+mn-lt"/>
            </a:endParaRPr>
          </a:p>
        </p:txBody>
      </p:sp>
      <p:pic>
        <p:nvPicPr>
          <p:cNvPr id="7" name="Graphic 6" descr="Bullseye outline">
            <a:extLst>
              <a:ext uri="{FF2B5EF4-FFF2-40B4-BE49-F238E27FC236}">
                <a16:creationId xmlns:a16="http://schemas.microsoft.com/office/drawing/2014/main" id="{54C59F65-FA17-977A-B544-0DAC4F293F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9604" y="2025376"/>
            <a:ext cx="872773" cy="872773"/>
          </a:xfrm>
          <a:prstGeom prst="rect">
            <a:avLst/>
          </a:prstGeom>
        </p:spPr>
      </p:pic>
      <p:sp>
        <p:nvSpPr>
          <p:cNvPr id="11" name="Title 1">
            <a:extLst>
              <a:ext uri="{FF2B5EF4-FFF2-40B4-BE49-F238E27FC236}">
                <a16:creationId xmlns:a16="http://schemas.microsoft.com/office/drawing/2014/main" id="{C8DA4043-975E-9B10-1CA9-771CECD00E5C}"/>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Objectives</a:t>
            </a:r>
            <a:endParaRPr lang="en-US"/>
          </a:p>
        </p:txBody>
      </p:sp>
      <p:sp>
        <p:nvSpPr>
          <p:cNvPr id="15" name="Rectangle 14">
            <a:extLst>
              <a:ext uri="{FF2B5EF4-FFF2-40B4-BE49-F238E27FC236}">
                <a16:creationId xmlns:a16="http://schemas.microsoft.com/office/drawing/2014/main" id="{880B860B-CBF1-62A9-34F5-D8F09D006E28}"/>
              </a:ext>
            </a:extLst>
          </p:cNvPr>
          <p:cNvSpPr/>
          <p:nvPr/>
        </p:nvSpPr>
        <p:spPr>
          <a:xfrm>
            <a:off x="7929129" y="1897455"/>
            <a:ext cx="3443842" cy="30776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ea typeface="+mn-lt"/>
              <a:cs typeface="+mn-lt"/>
            </a:endParaRPr>
          </a:p>
          <a:p>
            <a:pPr algn="ctr"/>
            <a:r>
              <a:rPr lang="en-US" sz="3600">
                <a:latin typeface="Century Gothic"/>
                <a:ea typeface="+mn-lt"/>
                <a:cs typeface="+mn-lt"/>
              </a:rPr>
              <a:t>Sensitivity Analysis</a:t>
            </a:r>
          </a:p>
        </p:txBody>
      </p:sp>
      <p:pic>
        <p:nvPicPr>
          <p:cNvPr id="12" name="Graphic 11" descr="Scales of justice outline">
            <a:extLst>
              <a:ext uri="{FF2B5EF4-FFF2-40B4-BE49-F238E27FC236}">
                <a16:creationId xmlns:a16="http://schemas.microsoft.com/office/drawing/2014/main" id="{0EB485DA-F7CC-AD9C-D933-854FD64E4B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048" y="2091439"/>
            <a:ext cx="903702" cy="903702"/>
          </a:xfrm>
          <a:prstGeom prst="rect">
            <a:avLst/>
          </a:prstGeom>
        </p:spPr>
      </p:pic>
      <p:sp>
        <p:nvSpPr>
          <p:cNvPr id="2" name="TextBox 1">
            <a:extLst>
              <a:ext uri="{FF2B5EF4-FFF2-40B4-BE49-F238E27FC236}">
                <a16:creationId xmlns:a16="http://schemas.microsoft.com/office/drawing/2014/main" id="{0FAE621B-ED77-8569-FA21-649FC50181C2}"/>
              </a:ext>
            </a:extLst>
          </p:cNvPr>
          <p:cNvSpPr txBox="1"/>
          <p:nvPr/>
        </p:nvSpPr>
        <p:spPr>
          <a:xfrm>
            <a:off x="-1117600" y="2235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58186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C1389A-3E71-F93A-4395-C437BB05AF4A}"/>
              </a:ext>
            </a:extLst>
          </p:cNvPr>
          <p:cNvSpPr/>
          <p:nvPr/>
        </p:nvSpPr>
        <p:spPr>
          <a:xfrm>
            <a:off x="0" y="1537447"/>
            <a:ext cx="12192000" cy="3810000"/>
          </a:xfrm>
          <a:prstGeom prst="rect">
            <a:avLst/>
          </a:prstGeom>
          <a:solidFill>
            <a:schemeClr val="accent3">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42449E6D-2220-C92D-4352-491FD7166461}"/>
              </a:ext>
            </a:extLst>
          </p:cNvPr>
          <p:cNvSpPr/>
          <p:nvPr/>
        </p:nvSpPr>
        <p:spPr>
          <a:xfrm>
            <a:off x="398195" y="1897455"/>
            <a:ext cx="3443842" cy="30776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cs typeface="Calibri"/>
            </a:endParaRPr>
          </a:p>
          <a:p>
            <a:pPr algn="ctr"/>
            <a:endParaRPr lang="en-US" sz="3600">
              <a:latin typeface="Century Gothic"/>
              <a:cs typeface="Calibri"/>
            </a:endParaRPr>
          </a:p>
          <a:p>
            <a:pPr algn="ctr"/>
            <a:r>
              <a:rPr lang="en-US" sz="3600">
                <a:latin typeface="Century Gothic"/>
                <a:cs typeface="Calibri"/>
              </a:rPr>
              <a:t>Crop Classification Maps</a:t>
            </a:r>
          </a:p>
          <a:p>
            <a:pPr algn="ctr"/>
            <a:endParaRPr lang="en-US">
              <a:ea typeface="+mn-lt"/>
              <a:cs typeface="+mn-lt"/>
            </a:endParaRPr>
          </a:p>
        </p:txBody>
      </p:sp>
      <p:sp>
        <p:nvSpPr>
          <p:cNvPr id="8" name="Rectangle 7">
            <a:extLst>
              <a:ext uri="{FF2B5EF4-FFF2-40B4-BE49-F238E27FC236}">
                <a16:creationId xmlns:a16="http://schemas.microsoft.com/office/drawing/2014/main" id="{1C93AA68-5D8F-894E-B151-0F9CF040A32F}"/>
              </a:ext>
            </a:extLst>
          </p:cNvPr>
          <p:cNvSpPr/>
          <p:nvPr/>
        </p:nvSpPr>
        <p:spPr>
          <a:xfrm>
            <a:off x="4102443" y="1897455"/>
            <a:ext cx="3571103" cy="3077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a:latin typeface="Century Gothic"/>
              <a:ea typeface="+mn-lt"/>
              <a:cs typeface="+mn-lt"/>
            </a:endParaRPr>
          </a:p>
          <a:p>
            <a:pPr algn="ctr"/>
            <a:r>
              <a:rPr lang="en-US" sz="2800" b="1">
                <a:latin typeface="Century Gothic"/>
                <a:ea typeface="+mn-lt"/>
                <a:cs typeface="+mn-lt"/>
              </a:rPr>
              <a:t>Accuracy Assessments</a:t>
            </a:r>
            <a:r>
              <a:rPr lang="en-US" sz="1200" b="1">
                <a:latin typeface="Century Gothic"/>
                <a:ea typeface="+mn-lt"/>
                <a:cs typeface="+mn-lt"/>
              </a:rPr>
              <a:t> </a:t>
            </a:r>
            <a:endParaRPr lang="en-US" sz="1200">
              <a:cs typeface="Calibri"/>
            </a:endParaRPr>
          </a:p>
          <a:p>
            <a:pPr algn="ctr"/>
            <a:endParaRPr lang="en-US" sz="1200" b="1">
              <a:solidFill>
                <a:srgbClr val="FFFFFF"/>
              </a:solidFill>
              <a:latin typeface="Century Gothic"/>
              <a:ea typeface="+mn-lt"/>
              <a:cs typeface="+mn-lt"/>
            </a:endParaRPr>
          </a:p>
          <a:p>
            <a:pPr algn="ctr"/>
            <a:r>
              <a:rPr lang="en-US">
                <a:solidFill>
                  <a:schemeClr val="tx1">
                    <a:lumMod val="75000"/>
                    <a:lumOff val="25000"/>
                  </a:schemeClr>
                </a:solidFill>
                <a:latin typeface="Century Gothic"/>
                <a:ea typeface="+mn-lt"/>
                <a:cs typeface="+mn-lt"/>
              </a:rPr>
              <a:t>Assess accuracy of data fusion approach to increase partner confidence</a:t>
            </a:r>
            <a:endParaRPr lang="en-US">
              <a:solidFill>
                <a:schemeClr val="tx1">
                  <a:lumMod val="75000"/>
                  <a:lumOff val="25000"/>
                </a:schemeClr>
              </a:solidFill>
              <a:cs typeface="Calibri"/>
            </a:endParaRPr>
          </a:p>
          <a:p>
            <a:pPr algn="ctr"/>
            <a:endParaRPr lang="en-US" sz="2000">
              <a:latin typeface="Century Gothic"/>
              <a:ea typeface="+mn-lt"/>
              <a:cs typeface="+mn-lt"/>
            </a:endParaRPr>
          </a:p>
          <a:p>
            <a:pPr algn="ctr"/>
            <a:endParaRPr lang="en-US">
              <a:latin typeface="Century Gothic"/>
              <a:ea typeface="+mn-lt"/>
              <a:cs typeface="+mn-lt"/>
            </a:endParaRPr>
          </a:p>
        </p:txBody>
      </p:sp>
      <p:pic>
        <p:nvPicPr>
          <p:cNvPr id="7" name="Graphic 6" descr="Topography Map outline">
            <a:extLst>
              <a:ext uri="{FF2B5EF4-FFF2-40B4-BE49-F238E27FC236}">
                <a16:creationId xmlns:a16="http://schemas.microsoft.com/office/drawing/2014/main" id="{3ACB044E-3CB3-678D-4D84-1D087C6530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2309" y="1994447"/>
            <a:ext cx="903702" cy="903702"/>
          </a:xfrm>
          <a:prstGeom prst="rect">
            <a:avLst/>
          </a:prstGeom>
        </p:spPr>
      </p:pic>
      <p:pic>
        <p:nvPicPr>
          <p:cNvPr id="9" name="Graphic 8" descr="Scales of justice outline">
            <a:extLst>
              <a:ext uri="{FF2B5EF4-FFF2-40B4-BE49-F238E27FC236}">
                <a16:creationId xmlns:a16="http://schemas.microsoft.com/office/drawing/2014/main" id="{CA24F7EB-F06D-820C-7E66-BD8BFD9CB9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048" y="1994447"/>
            <a:ext cx="903702" cy="903702"/>
          </a:xfrm>
          <a:prstGeom prst="rect">
            <a:avLst/>
          </a:prstGeom>
        </p:spPr>
      </p:pic>
      <p:sp>
        <p:nvSpPr>
          <p:cNvPr id="11" name="Title 1">
            <a:extLst>
              <a:ext uri="{FF2B5EF4-FFF2-40B4-BE49-F238E27FC236}">
                <a16:creationId xmlns:a16="http://schemas.microsoft.com/office/drawing/2014/main" id="{6330EE8B-492D-A145-DB35-80FA428FE015}"/>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Objectives</a:t>
            </a:r>
            <a:endParaRPr lang="en-US"/>
          </a:p>
        </p:txBody>
      </p:sp>
      <p:sp>
        <p:nvSpPr>
          <p:cNvPr id="5" name="Rectangle 4">
            <a:extLst>
              <a:ext uri="{FF2B5EF4-FFF2-40B4-BE49-F238E27FC236}">
                <a16:creationId xmlns:a16="http://schemas.microsoft.com/office/drawing/2014/main" id="{FEA69B38-5640-2734-A551-B235D6D5CD1C}"/>
              </a:ext>
            </a:extLst>
          </p:cNvPr>
          <p:cNvSpPr/>
          <p:nvPr/>
        </p:nvSpPr>
        <p:spPr>
          <a:xfrm>
            <a:off x="7929129" y="1897455"/>
            <a:ext cx="3443842" cy="30776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ea typeface="+mn-lt"/>
              <a:cs typeface="+mn-lt"/>
            </a:endParaRPr>
          </a:p>
          <a:p>
            <a:pPr algn="ctr"/>
            <a:r>
              <a:rPr lang="en-US" sz="3600">
                <a:latin typeface="Century Gothic"/>
                <a:ea typeface="+mn-lt"/>
                <a:cs typeface="+mn-lt"/>
              </a:rPr>
              <a:t>Sensitivity Analysis</a:t>
            </a:r>
          </a:p>
        </p:txBody>
      </p:sp>
      <p:pic>
        <p:nvPicPr>
          <p:cNvPr id="13" name="Graphic 12" descr="Scales of justice outline">
            <a:extLst>
              <a:ext uri="{FF2B5EF4-FFF2-40B4-BE49-F238E27FC236}">
                <a16:creationId xmlns:a16="http://schemas.microsoft.com/office/drawing/2014/main" id="{737AC5A5-F89C-5DAE-428F-5E5475AE2E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5048" y="2091439"/>
            <a:ext cx="903702" cy="903702"/>
          </a:xfrm>
          <a:prstGeom prst="rect">
            <a:avLst/>
          </a:prstGeom>
        </p:spPr>
      </p:pic>
    </p:spTree>
    <p:extLst>
      <p:ext uri="{BB962C8B-B14F-4D97-AF65-F5344CB8AC3E}">
        <p14:creationId xmlns:p14="http://schemas.microsoft.com/office/powerpoint/2010/main" val="3575149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183B29-4197-B126-4359-A91020B05580}"/>
              </a:ext>
            </a:extLst>
          </p:cNvPr>
          <p:cNvSpPr/>
          <p:nvPr/>
        </p:nvSpPr>
        <p:spPr>
          <a:xfrm>
            <a:off x="0" y="1537447"/>
            <a:ext cx="12192000" cy="3810000"/>
          </a:xfrm>
          <a:prstGeom prst="rect">
            <a:avLst/>
          </a:prstGeom>
          <a:solidFill>
            <a:schemeClr val="accent3">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42449E6D-2220-C92D-4352-491FD7166461}"/>
              </a:ext>
            </a:extLst>
          </p:cNvPr>
          <p:cNvSpPr/>
          <p:nvPr/>
        </p:nvSpPr>
        <p:spPr>
          <a:xfrm>
            <a:off x="398195" y="1897455"/>
            <a:ext cx="3443842" cy="30776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600">
              <a:latin typeface="Century Gothic"/>
              <a:cs typeface="Calibri"/>
            </a:endParaRPr>
          </a:p>
          <a:p>
            <a:pPr algn="ctr"/>
            <a:endParaRPr lang="en-US" sz="3600">
              <a:latin typeface="Century Gothic"/>
              <a:cs typeface="Calibri"/>
            </a:endParaRPr>
          </a:p>
          <a:p>
            <a:pPr algn="ctr"/>
            <a:r>
              <a:rPr lang="en-US" sz="3600">
                <a:latin typeface="Century Gothic"/>
                <a:cs typeface="Calibri"/>
              </a:rPr>
              <a:t>Crop Classification Maps</a:t>
            </a:r>
          </a:p>
          <a:p>
            <a:pPr algn="ctr"/>
            <a:endParaRPr lang="en-US">
              <a:ea typeface="+mn-lt"/>
              <a:cs typeface="+mn-lt"/>
            </a:endParaRPr>
          </a:p>
        </p:txBody>
      </p:sp>
      <p:sp>
        <p:nvSpPr>
          <p:cNvPr id="8" name="Rectangle 7">
            <a:extLst>
              <a:ext uri="{FF2B5EF4-FFF2-40B4-BE49-F238E27FC236}">
                <a16:creationId xmlns:a16="http://schemas.microsoft.com/office/drawing/2014/main" id="{1C93AA68-5D8F-894E-B151-0F9CF040A32F}"/>
              </a:ext>
            </a:extLst>
          </p:cNvPr>
          <p:cNvSpPr/>
          <p:nvPr/>
        </p:nvSpPr>
        <p:spPr>
          <a:xfrm>
            <a:off x="4102443" y="1897455"/>
            <a:ext cx="3571103" cy="30776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a:latin typeface="Century Gothic"/>
              <a:ea typeface="+mn-lt"/>
              <a:cs typeface="+mn-lt"/>
            </a:endParaRPr>
          </a:p>
          <a:p>
            <a:pPr algn="ctr"/>
            <a:endParaRPr lang="en-US" sz="3600">
              <a:latin typeface="Century Gothic"/>
              <a:ea typeface="+mn-lt"/>
              <a:cs typeface="+mn-lt"/>
            </a:endParaRPr>
          </a:p>
          <a:p>
            <a:pPr algn="ctr"/>
            <a:r>
              <a:rPr lang="en-US" sz="3600">
                <a:latin typeface="Century Gothic"/>
                <a:ea typeface="+mn-lt"/>
                <a:cs typeface="+mn-lt"/>
              </a:rPr>
              <a:t>Accuracy Assessments</a:t>
            </a:r>
          </a:p>
          <a:p>
            <a:pPr algn="ctr"/>
            <a:endParaRPr lang="en-US" sz="2000">
              <a:latin typeface="Century Gothic"/>
              <a:ea typeface="+mn-lt"/>
              <a:cs typeface="+mn-lt"/>
            </a:endParaRPr>
          </a:p>
          <a:p>
            <a:pPr algn="ctr"/>
            <a:endParaRPr lang="en-US">
              <a:latin typeface="Century Gothic"/>
              <a:ea typeface="+mn-lt"/>
              <a:cs typeface="+mn-lt"/>
            </a:endParaRPr>
          </a:p>
        </p:txBody>
      </p:sp>
      <p:sp>
        <p:nvSpPr>
          <p:cNvPr id="13" name="Rectangle 12">
            <a:extLst>
              <a:ext uri="{FF2B5EF4-FFF2-40B4-BE49-F238E27FC236}">
                <a16:creationId xmlns:a16="http://schemas.microsoft.com/office/drawing/2014/main" id="{8FB8196A-BC85-AFD5-80CD-01F13BB42C15}"/>
              </a:ext>
            </a:extLst>
          </p:cNvPr>
          <p:cNvSpPr/>
          <p:nvPr/>
        </p:nvSpPr>
        <p:spPr>
          <a:xfrm>
            <a:off x="7929129" y="1897455"/>
            <a:ext cx="3443842" cy="30776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Century Gothic"/>
                <a:ea typeface="+mn-lt"/>
                <a:cs typeface="+mn-lt"/>
              </a:rPr>
              <a:t>Sensitivity Analysis</a:t>
            </a:r>
            <a:endParaRPr lang="en-US" sz="1200" b="1">
              <a:latin typeface="Century Gothic"/>
              <a:ea typeface="+mn-lt"/>
              <a:cs typeface="+mn-lt"/>
            </a:endParaRPr>
          </a:p>
          <a:p>
            <a:pPr algn="ctr"/>
            <a:endParaRPr lang="en-US" sz="1200" b="1">
              <a:solidFill>
                <a:srgbClr val="FFFFFF"/>
              </a:solidFill>
              <a:latin typeface="Century Gothic"/>
              <a:ea typeface="+mn-lt"/>
              <a:cs typeface="+mn-lt"/>
            </a:endParaRPr>
          </a:p>
          <a:p>
            <a:pPr algn="ctr"/>
            <a:r>
              <a:rPr lang="en-US">
                <a:solidFill>
                  <a:schemeClr val="tx1">
                    <a:lumMod val="75000"/>
                    <a:lumOff val="25000"/>
                  </a:schemeClr>
                </a:solidFill>
                <a:latin typeface="Century Gothic"/>
                <a:ea typeface="+mn-lt"/>
                <a:cs typeface="+mn-lt"/>
              </a:rPr>
              <a:t>Analyze method sensitivity to improve understanding of factors contributing to accurate crop identification</a:t>
            </a:r>
            <a:endParaRPr lang="en-US"/>
          </a:p>
          <a:p>
            <a:pPr algn="ctr"/>
            <a:endParaRPr lang="en-US"/>
          </a:p>
        </p:txBody>
      </p:sp>
      <p:pic>
        <p:nvPicPr>
          <p:cNvPr id="7" name="Graphic 6" descr="Topography Map outline">
            <a:extLst>
              <a:ext uri="{FF2B5EF4-FFF2-40B4-BE49-F238E27FC236}">
                <a16:creationId xmlns:a16="http://schemas.microsoft.com/office/drawing/2014/main" id="{3ACB044E-3CB3-678D-4D84-1D087C6530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2309" y="1994447"/>
            <a:ext cx="903702" cy="903702"/>
          </a:xfrm>
          <a:prstGeom prst="rect">
            <a:avLst/>
          </a:prstGeom>
        </p:spPr>
      </p:pic>
      <p:pic>
        <p:nvPicPr>
          <p:cNvPr id="11" name="Graphic 10" descr="Bullseye outline">
            <a:extLst>
              <a:ext uri="{FF2B5EF4-FFF2-40B4-BE49-F238E27FC236}">
                <a16:creationId xmlns:a16="http://schemas.microsoft.com/office/drawing/2014/main" id="{83D1769C-3634-031C-06B4-9BAD6A7022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9604" y="2025376"/>
            <a:ext cx="872773" cy="872773"/>
          </a:xfrm>
          <a:prstGeom prst="rect">
            <a:avLst/>
          </a:prstGeom>
        </p:spPr>
      </p:pic>
      <p:sp>
        <p:nvSpPr>
          <p:cNvPr id="14" name="Title 1">
            <a:extLst>
              <a:ext uri="{FF2B5EF4-FFF2-40B4-BE49-F238E27FC236}">
                <a16:creationId xmlns:a16="http://schemas.microsoft.com/office/drawing/2014/main" id="{1A6B4E17-88AB-2126-5AC2-13F819FABC65}"/>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Objectives</a:t>
            </a:r>
            <a:endParaRPr lang="en-US"/>
          </a:p>
        </p:txBody>
      </p:sp>
    </p:spTree>
    <p:extLst>
      <p:ext uri="{BB962C8B-B14F-4D97-AF65-F5344CB8AC3E}">
        <p14:creationId xmlns:p14="http://schemas.microsoft.com/office/powerpoint/2010/main" val="4171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274547" y="34290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CD7143"/>
                </a:solidFill>
                <a:latin typeface="Century Gothic"/>
              </a:rPr>
              <a:t>Methods</a:t>
            </a:r>
            <a:endParaRPr lang="en-US" sz="6600">
              <a:solidFill>
                <a:schemeClr val="accent6">
                  <a:lumMod val="50000"/>
                </a:schemeClr>
              </a:solidFill>
              <a:latin typeface="Century Gothic"/>
              <a:ea typeface="+mn-lt"/>
              <a:cs typeface="+mn-lt"/>
            </a:endParaRPr>
          </a:p>
          <a:p>
            <a:pPr algn="ctr"/>
            <a:endParaRPr lang="en-US">
              <a:ea typeface="Calibri Light" panose="020F0302020204030204"/>
              <a:cs typeface="Calibri Light" panose="020F0302020204030204"/>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4587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730CEA-68CD-C578-4C07-9B7697A9DEB9}"/>
              </a:ext>
            </a:extLst>
          </p:cNvPr>
          <p:cNvSpPr txBox="1"/>
          <p:nvPr/>
        </p:nvSpPr>
        <p:spPr>
          <a:xfrm>
            <a:off x="4267199" y="2829698"/>
            <a:ext cx="3657600"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5" name="Title 1">
            <a:extLst>
              <a:ext uri="{FF2B5EF4-FFF2-40B4-BE49-F238E27FC236}">
                <a16:creationId xmlns:a16="http://schemas.microsoft.com/office/drawing/2014/main" id="{6575FD31-4EAC-D9C5-B712-398AC4BF9EF1}"/>
              </a:ext>
            </a:extLst>
          </p:cNvPr>
          <p:cNvSpPr txBox="1">
            <a:spLocks/>
          </p:cNvSpPr>
          <p:nvPr/>
        </p:nvSpPr>
        <p:spPr>
          <a:xfrm>
            <a:off x="-678611" y="674690"/>
            <a:ext cx="5541819" cy="58696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Fused Data Approach</a:t>
            </a:r>
          </a:p>
        </p:txBody>
      </p:sp>
      <p:graphicFrame>
        <p:nvGraphicFramePr>
          <p:cNvPr id="52" name="Diagram 52">
            <a:extLst>
              <a:ext uri="{FF2B5EF4-FFF2-40B4-BE49-F238E27FC236}">
                <a16:creationId xmlns:a16="http://schemas.microsoft.com/office/drawing/2014/main" id="{977DD39A-6845-6197-D8D0-AF9657C65FB2}"/>
              </a:ext>
            </a:extLst>
          </p:cNvPr>
          <p:cNvGraphicFramePr/>
          <p:nvPr>
            <p:extLst>
              <p:ext uri="{D42A27DB-BD31-4B8C-83A1-F6EECF244321}">
                <p14:modId xmlns:p14="http://schemas.microsoft.com/office/powerpoint/2010/main" val="2310587496"/>
              </p:ext>
            </p:extLst>
          </p:nvPr>
        </p:nvGraphicFramePr>
        <p:xfrm>
          <a:off x="4682683" y="421040"/>
          <a:ext cx="6641809" cy="643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5">
            <a:extLst>
              <a:ext uri="{FF2B5EF4-FFF2-40B4-BE49-F238E27FC236}">
                <a16:creationId xmlns:a16="http://schemas.microsoft.com/office/drawing/2014/main" id="{3FEF5D19-D5B6-F4A2-2FA8-90D407B99BD4}"/>
              </a:ext>
            </a:extLst>
          </p:cNvPr>
          <p:cNvSpPr txBox="1">
            <a:spLocks/>
          </p:cNvSpPr>
          <p:nvPr/>
        </p:nvSpPr>
        <p:spPr>
          <a:xfrm>
            <a:off x="0" y="1261653"/>
            <a:ext cx="4682683" cy="2709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r>
              <a:rPr lang="en-US">
                <a:solidFill>
                  <a:schemeClr val="tx1">
                    <a:lumMod val="75000"/>
                    <a:lumOff val="25000"/>
                  </a:schemeClr>
                </a:solidFill>
                <a:latin typeface="Century Gothic"/>
              </a:rPr>
              <a:t>  Radar Systems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Transmission of radio waves to produce images from backscatter</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 Independent of climate variables </a:t>
            </a:r>
          </a:p>
          <a:p>
            <a:pPr marL="1257300" lvl="2"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Cloud Cover </a:t>
            </a:r>
          </a:p>
          <a:p>
            <a:pPr marL="914400" lvl="2" indent="0">
              <a:lnSpc>
                <a:spcPct val="100000"/>
              </a:lnSpc>
              <a:spcBef>
                <a:spcPts val="0"/>
              </a:spcBef>
              <a:spcAft>
                <a:spcPts val="600"/>
              </a:spcAft>
              <a:buClr>
                <a:srgbClr val="CF703B"/>
              </a:buClr>
              <a:buNone/>
            </a:pPr>
            <a:endParaRPr lang="en-US" sz="2400">
              <a:solidFill>
                <a:schemeClr val="tx1">
                  <a:lumMod val="75000"/>
                  <a:lumOff val="25000"/>
                </a:schemeClr>
              </a:solidFill>
              <a:latin typeface="Century Gothic"/>
            </a:endParaRPr>
          </a:p>
          <a:p>
            <a:pPr marL="800100" lvl="1"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01434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Oval 3">
            <a:extLst>
              <a:ext uri="{FF2B5EF4-FFF2-40B4-BE49-F238E27FC236}">
                <a16:creationId xmlns:a16="http://schemas.microsoft.com/office/drawing/2014/main" id="{7007305F-57C9-F985-F7E0-53A950D2BCF3}"/>
              </a:ext>
            </a:extLst>
          </p:cNvPr>
          <p:cNvSpPr/>
          <p:nvPr/>
        </p:nvSpPr>
        <p:spPr>
          <a:xfrm>
            <a:off x="4745706" y="2160498"/>
            <a:ext cx="2711531" cy="285997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Earth globe: Americas with solid fill">
            <a:extLst>
              <a:ext uri="{FF2B5EF4-FFF2-40B4-BE49-F238E27FC236}">
                <a16:creationId xmlns:a16="http://schemas.microsoft.com/office/drawing/2014/main" id="{FE5060B3-112A-B864-D5FD-1C714ACEB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7485" y="1718756"/>
            <a:ext cx="3794164" cy="3823852"/>
          </a:xfrm>
          <a:prstGeom prst="rect">
            <a:avLst/>
          </a:prstGeom>
        </p:spPr>
      </p:pic>
      <p:sp>
        <p:nvSpPr>
          <p:cNvPr id="14" name="TextBox 13">
            <a:extLst>
              <a:ext uri="{FF2B5EF4-FFF2-40B4-BE49-F238E27FC236}">
                <a16:creationId xmlns:a16="http://schemas.microsoft.com/office/drawing/2014/main" id="{B9E32210-906F-9B49-31B0-AEFCE8856180}"/>
              </a:ext>
            </a:extLst>
          </p:cNvPr>
          <p:cNvSpPr txBox="1"/>
          <p:nvPr/>
        </p:nvSpPr>
        <p:spPr>
          <a:xfrm>
            <a:off x="7781868" y="1624857"/>
            <a:ext cx="44101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Landsat 8 Operational Land Imager (OLI)</a:t>
            </a:r>
            <a:endParaRPr lang="en-US" sz="1100">
              <a:solidFill>
                <a:schemeClr val="tx1">
                  <a:lumMod val="75000"/>
                  <a:lumOff val="25000"/>
                </a:schemeClr>
              </a:solidFill>
              <a:latin typeface="Century Gothic"/>
              <a:cs typeface="Calibri"/>
            </a:endParaRPr>
          </a:p>
          <a:p>
            <a:r>
              <a:rPr lang="en-US" sz="2000" b="1">
                <a:solidFill>
                  <a:schemeClr val="accent2">
                    <a:lumMod val="75000"/>
                  </a:schemeClr>
                </a:solidFill>
                <a:latin typeface="Century Gothic"/>
                <a:cs typeface="Calibri"/>
              </a:rPr>
              <a:t>Parameters</a:t>
            </a:r>
            <a:r>
              <a:rPr lang="en-US" sz="2000" b="1">
                <a:solidFill>
                  <a:schemeClr val="accent1">
                    <a:lumMod val="75000"/>
                  </a:schemeClr>
                </a:solidFill>
                <a:latin typeface="Century Gothic"/>
                <a:cs typeface="Calibri"/>
              </a:rPr>
              <a:t>:</a:t>
            </a:r>
            <a:r>
              <a:rPr lang="en-US" sz="2000">
                <a:solidFill>
                  <a:schemeClr val="tx1">
                    <a:lumMod val="75000"/>
                    <a:lumOff val="25000"/>
                  </a:schemeClr>
                </a:solidFill>
                <a:latin typeface="Century Gothic"/>
                <a:cs typeface="Calibri"/>
              </a:rPr>
              <a:t> Surface Reflectance, NDVI, EVI2</a:t>
            </a:r>
            <a:endParaRPr lang="en-US">
              <a:solidFill>
                <a:schemeClr val="tx1">
                  <a:lumMod val="75000"/>
                  <a:lumOff val="25000"/>
                </a:schemeClr>
              </a:solidFill>
            </a:endParaRPr>
          </a:p>
        </p:txBody>
      </p:sp>
      <p:sp>
        <p:nvSpPr>
          <p:cNvPr id="19" name="TextBox 18">
            <a:extLst>
              <a:ext uri="{FF2B5EF4-FFF2-40B4-BE49-F238E27FC236}">
                <a16:creationId xmlns:a16="http://schemas.microsoft.com/office/drawing/2014/main" id="{EC46C46E-783C-988E-EEC4-8FF33A625604}"/>
              </a:ext>
            </a:extLst>
          </p:cNvPr>
          <p:cNvSpPr txBox="1"/>
          <p:nvPr/>
        </p:nvSpPr>
        <p:spPr>
          <a:xfrm>
            <a:off x="80288" y="2258097"/>
            <a:ext cx="44210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Sentinel-1C-Band Synthetic Aperture Radar (C-SAR)</a:t>
            </a:r>
            <a:endParaRPr lang="en-US" sz="2800">
              <a:solidFill>
                <a:schemeClr val="tx1">
                  <a:lumMod val="75000"/>
                  <a:lumOff val="25000"/>
                </a:schemeClr>
              </a:solidFill>
              <a:latin typeface="Century Gothic"/>
            </a:endParaRPr>
          </a:p>
          <a:p>
            <a:r>
              <a:rPr lang="en-US" sz="2000" b="1">
                <a:solidFill>
                  <a:schemeClr val="accent2">
                    <a:lumMod val="75000"/>
                  </a:schemeClr>
                </a:solidFill>
                <a:latin typeface="Century Gothic"/>
              </a:rPr>
              <a:t>Parameters</a:t>
            </a:r>
            <a:r>
              <a:rPr lang="en-US" sz="2000" b="1">
                <a:solidFill>
                  <a:schemeClr val="accent1">
                    <a:lumMod val="75000"/>
                  </a:schemeClr>
                </a:solidFill>
                <a:latin typeface="Century Gothic"/>
              </a:rPr>
              <a:t>:</a:t>
            </a:r>
            <a:r>
              <a:rPr lang="en-US" sz="2000">
                <a:solidFill>
                  <a:schemeClr val="tx1">
                    <a:lumMod val="75000"/>
                    <a:lumOff val="25000"/>
                  </a:schemeClr>
                </a:solidFill>
                <a:latin typeface="Century Gothic"/>
              </a:rPr>
              <a:t> </a:t>
            </a:r>
            <a:r>
              <a:rPr lang="en-US" sz="2000">
                <a:solidFill>
                  <a:schemeClr val="tx1">
                    <a:lumMod val="75000"/>
                    <a:lumOff val="25000"/>
                  </a:schemeClr>
                </a:solidFill>
                <a:latin typeface="Century Gothic"/>
                <a:ea typeface="+mn-lt"/>
                <a:cs typeface="+mn-lt"/>
              </a:rPr>
              <a:t>Backscatter values, vertical polarization (VV), horizontal polarization (VH)</a:t>
            </a:r>
            <a:endParaRPr lang="en-US">
              <a:solidFill>
                <a:schemeClr val="tx1">
                  <a:lumMod val="75000"/>
                  <a:lumOff val="25000"/>
                </a:schemeClr>
              </a:solidFill>
            </a:endParaRPr>
          </a:p>
        </p:txBody>
      </p:sp>
      <p:sp>
        <p:nvSpPr>
          <p:cNvPr id="11" name="Title 1">
            <a:extLst>
              <a:ext uri="{FF2B5EF4-FFF2-40B4-BE49-F238E27FC236}">
                <a16:creationId xmlns:a16="http://schemas.microsoft.com/office/drawing/2014/main" id="{F2219434-9AC7-D5B8-6FC5-7562984819D3}"/>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Earth Observations</a:t>
            </a:r>
            <a:endParaRPr lang="en-US"/>
          </a:p>
        </p:txBody>
      </p:sp>
      <p:sp>
        <p:nvSpPr>
          <p:cNvPr id="12" name="TextBox 11">
            <a:extLst>
              <a:ext uri="{FF2B5EF4-FFF2-40B4-BE49-F238E27FC236}">
                <a16:creationId xmlns:a16="http://schemas.microsoft.com/office/drawing/2014/main" id="{DDB775F8-DED4-D527-DCA0-B83ACC283ECB}"/>
              </a:ext>
            </a:extLst>
          </p:cNvPr>
          <p:cNvSpPr txBox="1"/>
          <p:nvPr/>
        </p:nvSpPr>
        <p:spPr>
          <a:xfrm>
            <a:off x="0" y="6615180"/>
            <a:ext cx="1572866" cy="230832"/>
          </a:xfrm>
          <a:prstGeom prst="rect">
            <a:avLst/>
          </a:prstGeom>
          <a:noFill/>
        </p:spPr>
        <p:txBody>
          <a:bodyPr wrap="none" lIns="91440" tIns="45720" rIns="91440" bIns="45720" rtlCol="0" anchor="t">
            <a:spAutoFit/>
          </a:bodyPr>
          <a:lstStyle/>
          <a:p>
            <a:r>
              <a:rPr lang="en-US" sz="900" dirty="0">
                <a:solidFill>
                  <a:schemeClr val="tx1">
                    <a:lumMod val="75000"/>
                    <a:lumOff val="25000"/>
                  </a:schemeClr>
                </a:solidFill>
                <a:latin typeface="Century Gothic"/>
              </a:rPr>
              <a:t>Image Credit: NASA, ESA</a:t>
            </a:r>
            <a:endParaRPr lang="en-US" sz="900" dirty="0"/>
          </a:p>
        </p:txBody>
      </p:sp>
      <p:pic>
        <p:nvPicPr>
          <p:cNvPr id="6" name="Picture 5" descr="A picture containing square&#10;&#10;Description automatically generated">
            <a:extLst>
              <a:ext uri="{FF2B5EF4-FFF2-40B4-BE49-F238E27FC236}">
                <a16:creationId xmlns:a16="http://schemas.microsoft.com/office/drawing/2014/main" id="{C4209118-8EF7-535D-1BB9-6112BC4012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1498" y="3334985"/>
            <a:ext cx="2701123" cy="2207623"/>
          </a:xfrm>
          <a:prstGeom prst="rect">
            <a:avLst/>
          </a:prstGeom>
        </p:spPr>
      </p:pic>
      <p:pic>
        <p:nvPicPr>
          <p:cNvPr id="13" name="Picture 12">
            <a:extLst>
              <a:ext uri="{FF2B5EF4-FFF2-40B4-BE49-F238E27FC236}">
                <a16:creationId xmlns:a16="http://schemas.microsoft.com/office/drawing/2014/main" id="{0F83025B-4E83-9F08-02C9-7B2FF070A7FC}"/>
              </a:ext>
            </a:extLst>
          </p:cNvPr>
          <p:cNvPicPr>
            <a:picLocks noChangeAspect="1"/>
          </p:cNvPicPr>
          <p:nvPr/>
        </p:nvPicPr>
        <p:blipFill>
          <a:blip r:embed="rId6"/>
          <a:stretch>
            <a:fillRect/>
          </a:stretch>
        </p:blipFill>
        <p:spPr>
          <a:xfrm rot="4015309">
            <a:off x="969386" y="4209880"/>
            <a:ext cx="1963051" cy="2191558"/>
          </a:xfrm>
          <a:prstGeom prst="rect">
            <a:avLst/>
          </a:prstGeom>
        </p:spPr>
      </p:pic>
      <p:sp>
        <p:nvSpPr>
          <p:cNvPr id="15" name="TextBox 14">
            <a:extLst>
              <a:ext uri="{FF2B5EF4-FFF2-40B4-BE49-F238E27FC236}">
                <a16:creationId xmlns:a16="http://schemas.microsoft.com/office/drawing/2014/main" id="{7A180505-AC8E-6AF2-8FB3-1B7B0F4F429D}"/>
              </a:ext>
            </a:extLst>
          </p:cNvPr>
          <p:cNvSpPr txBox="1"/>
          <p:nvPr/>
        </p:nvSpPr>
        <p:spPr>
          <a:xfrm>
            <a:off x="3051359" y="5332870"/>
            <a:ext cx="529013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Shuttle Radar Topography Mission (SRTM)</a:t>
            </a:r>
            <a:endParaRPr lang="en-US" sz="2800">
              <a:solidFill>
                <a:schemeClr val="tx1">
                  <a:lumMod val="75000"/>
                  <a:lumOff val="25000"/>
                </a:schemeClr>
              </a:solidFill>
            </a:endParaRPr>
          </a:p>
          <a:p>
            <a:r>
              <a:rPr lang="en-US" sz="2000" b="1">
                <a:solidFill>
                  <a:schemeClr val="accent2">
                    <a:lumMod val="75000"/>
                  </a:schemeClr>
                </a:solidFill>
                <a:latin typeface="Century Gothic"/>
              </a:rPr>
              <a:t>Parameters</a:t>
            </a:r>
            <a:r>
              <a:rPr lang="en-US" sz="2000">
                <a:solidFill>
                  <a:schemeClr val="tx1">
                    <a:lumMod val="75000"/>
                    <a:lumOff val="25000"/>
                  </a:schemeClr>
                </a:solidFill>
                <a:latin typeface="Century Gothic"/>
              </a:rPr>
              <a:t>: Elevation, Slope, Aspect</a:t>
            </a:r>
            <a:endParaRPr lang="en-US" sz="2000">
              <a:solidFill>
                <a:schemeClr val="tx1">
                  <a:lumMod val="75000"/>
                  <a:lumOff val="25000"/>
                </a:schemeClr>
              </a:solidFill>
              <a:latin typeface="Century Gothic"/>
              <a:ea typeface="+mn-lt"/>
              <a:cs typeface="+mn-lt"/>
            </a:endParaRPr>
          </a:p>
        </p:txBody>
      </p:sp>
      <p:pic>
        <p:nvPicPr>
          <p:cNvPr id="7" name="Picture 6" descr="A satellite in space&#10;&#10;Description automatically generated with low confidence">
            <a:extLst>
              <a:ext uri="{FF2B5EF4-FFF2-40B4-BE49-F238E27FC236}">
                <a16:creationId xmlns:a16="http://schemas.microsoft.com/office/drawing/2014/main" id="{EC874158-25D3-206D-9B7E-0E42816F4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39560">
            <a:off x="1119926" y="304259"/>
            <a:ext cx="3439089" cy="2816231"/>
          </a:xfrm>
          <a:prstGeom prst="rect">
            <a:avLst/>
          </a:prstGeom>
        </p:spPr>
      </p:pic>
    </p:spTree>
    <p:extLst>
      <p:ext uri="{BB962C8B-B14F-4D97-AF65-F5344CB8AC3E}">
        <p14:creationId xmlns:p14="http://schemas.microsoft.com/office/powerpoint/2010/main" val="182345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163362-85C5-BE3A-B6C4-DB9F3291052E}"/>
              </a:ext>
            </a:extLst>
          </p:cNvPr>
          <p:cNvSpPr txBox="1">
            <a:spLocks/>
          </p:cNvSpPr>
          <p:nvPr/>
        </p:nvSpPr>
        <p:spPr>
          <a:xfrm>
            <a:off x="1274547" y="115341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Data Acquisition</a:t>
            </a:r>
            <a:endParaRPr lang="en-US" err="1"/>
          </a:p>
          <a:p>
            <a:pPr algn="ctr"/>
            <a:endParaRPr lang="en-US">
              <a:ea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id="{3A730CEA-68CD-C578-4C07-9B7697A9DEB9}"/>
              </a:ext>
            </a:extLst>
          </p:cNvPr>
          <p:cNvSpPr txBox="1"/>
          <p:nvPr/>
        </p:nvSpPr>
        <p:spPr>
          <a:xfrm>
            <a:off x="4267199" y="2829698"/>
            <a:ext cx="3657600"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2" name="TextBox 1">
            <a:extLst>
              <a:ext uri="{FF2B5EF4-FFF2-40B4-BE49-F238E27FC236}">
                <a16:creationId xmlns:a16="http://schemas.microsoft.com/office/drawing/2014/main" id="{95D212AE-536A-8D1B-0069-052BD574262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404040"/>
              </a:solidFill>
              <a:latin typeface="Century Gothic"/>
            </a:endParaRPr>
          </a:p>
        </p:txBody>
      </p:sp>
      <p:sp>
        <p:nvSpPr>
          <p:cNvPr id="6" name="Text Placeholder 5">
            <a:extLst>
              <a:ext uri="{FF2B5EF4-FFF2-40B4-BE49-F238E27FC236}">
                <a16:creationId xmlns:a16="http://schemas.microsoft.com/office/drawing/2014/main" id="{3F26A964-4F71-A0AE-BEE7-31DE916AB75E}"/>
              </a:ext>
            </a:extLst>
          </p:cNvPr>
          <p:cNvSpPr txBox="1">
            <a:spLocks/>
          </p:cNvSpPr>
          <p:nvPr/>
        </p:nvSpPr>
        <p:spPr>
          <a:xfrm>
            <a:off x="214066" y="1784119"/>
            <a:ext cx="5813013" cy="476191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cs typeface="Calibri"/>
              </a:rPr>
              <a:t>Brazilian Ministry of Agriculture CONAB </a:t>
            </a:r>
            <a:r>
              <a:rPr lang="en-US" sz="2400" i="1">
                <a:solidFill>
                  <a:schemeClr val="tx1">
                    <a:lumMod val="75000"/>
                    <a:lumOff val="25000"/>
                  </a:schemeClr>
                </a:solidFill>
                <a:latin typeface="Century Gothic"/>
                <a:cs typeface="Calibri"/>
              </a:rPr>
              <a:t>in situ</a:t>
            </a:r>
            <a:r>
              <a:rPr lang="en-US" sz="2400">
                <a:solidFill>
                  <a:schemeClr val="tx1">
                    <a:lumMod val="75000"/>
                    <a:lumOff val="25000"/>
                  </a:schemeClr>
                </a:solidFill>
                <a:latin typeface="Century Gothic"/>
                <a:cs typeface="Calibri"/>
              </a:rPr>
              <a:t> data</a:t>
            </a:r>
          </a:p>
          <a:p>
            <a:pPr marL="0" indent="0">
              <a:lnSpc>
                <a:spcPct val="100000"/>
              </a:lnSpc>
              <a:spcBef>
                <a:spcPts val="0"/>
              </a:spcBef>
              <a:spcAft>
                <a:spcPts val="600"/>
              </a:spcAft>
              <a:buClr>
                <a:srgbClr val="CF703B"/>
              </a:buClr>
              <a:buNone/>
            </a:pPr>
            <a:endParaRPr lang="en-US" sz="8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cs typeface="Calibri"/>
              </a:rPr>
              <a:t>Identified the seasonal peaks in 2014 for cotton and corn using Normalized Difference Vegetation Index (NDVI) </a:t>
            </a:r>
          </a:p>
          <a:p>
            <a:pPr marL="0" indent="0">
              <a:lnSpc>
                <a:spcPct val="100000"/>
              </a:lnSpc>
              <a:spcBef>
                <a:spcPts val="0"/>
              </a:spcBef>
              <a:spcAft>
                <a:spcPts val="600"/>
              </a:spcAft>
              <a:buClr>
                <a:srgbClr val="CF703B"/>
              </a:buClr>
              <a:buNone/>
            </a:pPr>
            <a:endParaRPr lang="en-US" sz="8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cs typeface="Calibri"/>
              </a:rPr>
              <a:t>Created Cropland/No Cropland Layer for analysis </a:t>
            </a:r>
            <a:endParaRPr lang="en-US" sz="2400">
              <a:solidFill>
                <a:schemeClr val="tx1">
                  <a:lumMod val="75000"/>
                  <a:lumOff val="25000"/>
                </a:schemeClr>
              </a:solidFill>
              <a:latin typeface="Century Gothic" panose="020B0502020202020204" pitchFamily="34" charset="0"/>
              <a:cs typeface="Calibri"/>
            </a:endParaRPr>
          </a:p>
        </p:txBody>
      </p:sp>
      <p:pic>
        <p:nvPicPr>
          <p:cNvPr id="9" name="Picture 8">
            <a:extLst>
              <a:ext uri="{FF2B5EF4-FFF2-40B4-BE49-F238E27FC236}">
                <a16:creationId xmlns:a16="http://schemas.microsoft.com/office/drawing/2014/main" id="{4A6D553D-BCC1-BE4D-9F2B-9E47A4A3E06E}"/>
              </a:ext>
            </a:extLst>
          </p:cNvPr>
          <p:cNvPicPr>
            <a:picLocks noChangeAspect="1"/>
          </p:cNvPicPr>
          <p:nvPr/>
        </p:nvPicPr>
        <p:blipFill rotWithShape="1">
          <a:blip r:embed="rId3"/>
          <a:srcRect t="2027" r="271" b="463"/>
          <a:stretch/>
        </p:blipFill>
        <p:spPr>
          <a:xfrm>
            <a:off x="6762234" y="1572517"/>
            <a:ext cx="4578726" cy="3748144"/>
          </a:xfrm>
          <a:prstGeom prst="rect">
            <a:avLst/>
          </a:prstGeom>
          <a:ln>
            <a:noFill/>
          </a:ln>
          <a:effectLst>
            <a:outerShdw blurRad="292100" dist="139700" dir="2700000" algn="tl" rotWithShape="0">
              <a:srgbClr val="333333">
                <a:alpha val="65000"/>
              </a:srgbClr>
            </a:outerShdw>
          </a:effectLst>
        </p:spPr>
      </p:pic>
      <p:pic>
        <p:nvPicPr>
          <p:cNvPr id="10" name="Picture 8">
            <a:extLst>
              <a:ext uri="{FF2B5EF4-FFF2-40B4-BE49-F238E27FC236}">
                <a16:creationId xmlns:a16="http://schemas.microsoft.com/office/drawing/2014/main" id="{742A29DD-E6B8-22A0-C265-E279DD414629}"/>
              </a:ext>
            </a:extLst>
          </p:cNvPr>
          <p:cNvPicPr>
            <a:picLocks noChangeAspect="1"/>
          </p:cNvPicPr>
          <p:nvPr/>
        </p:nvPicPr>
        <p:blipFill>
          <a:blip r:embed="rId4"/>
          <a:stretch>
            <a:fillRect/>
          </a:stretch>
        </p:blipFill>
        <p:spPr>
          <a:xfrm>
            <a:off x="7553819" y="5704583"/>
            <a:ext cx="448660" cy="68317"/>
          </a:xfrm>
          <a:prstGeom prst="rect">
            <a:avLst/>
          </a:prstGeom>
        </p:spPr>
      </p:pic>
      <p:sp>
        <p:nvSpPr>
          <p:cNvPr id="11" name="TextBox 10">
            <a:extLst>
              <a:ext uri="{FF2B5EF4-FFF2-40B4-BE49-F238E27FC236}">
                <a16:creationId xmlns:a16="http://schemas.microsoft.com/office/drawing/2014/main" id="{D3E4076E-4773-7E84-4545-F688A4D9A5B7}"/>
              </a:ext>
            </a:extLst>
          </p:cNvPr>
          <p:cNvSpPr txBox="1"/>
          <p:nvPr/>
        </p:nvSpPr>
        <p:spPr>
          <a:xfrm>
            <a:off x="7402919" y="5766142"/>
            <a:ext cx="2338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endParaRPr lang="en-US" sz="140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D69A86D0-A588-82AA-75DF-C9258529F3EC}"/>
              </a:ext>
            </a:extLst>
          </p:cNvPr>
          <p:cNvSpPr txBox="1"/>
          <p:nvPr/>
        </p:nvSpPr>
        <p:spPr>
          <a:xfrm>
            <a:off x="7776357" y="5784778"/>
            <a:ext cx="9842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a:rPr>
              <a:t>75mi</a:t>
            </a:r>
          </a:p>
        </p:txBody>
      </p:sp>
      <p:sp>
        <p:nvSpPr>
          <p:cNvPr id="17" name="TextBox 16">
            <a:extLst>
              <a:ext uri="{FF2B5EF4-FFF2-40B4-BE49-F238E27FC236}">
                <a16:creationId xmlns:a16="http://schemas.microsoft.com/office/drawing/2014/main" id="{75A118AD-0DBE-F3B8-BBB4-2346D66ED527}"/>
              </a:ext>
            </a:extLst>
          </p:cNvPr>
          <p:cNvSpPr txBox="1"/>
          <p:nvPr/>
        </p:nvSpPr>
        <p:spPr>
          <a:xfrm>
            <a:off x="9545852" y="60641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 Cropland </a:t>
            </a:r>
          </a:p>
        </p:txBody>
      </p:sp>
      <p:sp>
        <p:nvSpPr>
          <p:cNvPr id="19" name="Rectangle 18">
            <a:extLst>
              <a:ext uri="{FF2B5EF4-FFF2-40B4-BE49-F238E27FC236}">
                <a16:creationId xmlns:a16="http://schemas.microsoft.com/office/drawing/2014/main" id="{7BC8E898-4321-DBBF-FD1A-CBCD52EFA067}"/>
              </a:ext>
            </a:extLst>
          </p:cNvPr>
          <p:cNvSpPr/>
          <p:nvPr/>
        </p:nvSpPr>
        <p:spPr>
          <a:xfrm>
            <a:off x="9229999" y="6083152"/>
            <a:ext cx="316302" cy="287549"/>
          </a:xfrm>
          <a:prstGeom prst="rect">
            <a:avLst/>
          </a:prstGeom>
          <a:solidFill>
            <a:srgbClr val="C5B1E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0" name="Picture 20">
            <a:extLst>
              <a:ext uri="{FF2B5EF4-FFF2-40B4-BE49-F238E27FC236}">
                <a16:creationId xmlns:a16="http://schemas.microsoft.com/office/drawing/2014/main" id="{EA26DB62-9DDD-F416-055C-E501C962797C}"/>
              </a:ext>
            </a:extLst>
          </p:cNvPr>
          <p:cNvPicPr>
            <a:picLocks noChangeAspect="1"/>
          </p:cNvPicPr>
          <p:nvPr/>
        </p:nvPicPr>
        <p:blipFill>
          <a:blip r:embed="rId5"/>
          <a:stretch>
            <a:fillRect/>
          </a:stretch>
        </p:blipFill>
        <p:spPr>
          <a:xfrm>
            <a:off x="9230448" y="5680219"/>
            <a:ext cx="315404" cy="301027"/>
          </a:xfrm>
          <a:prstGeom prst="rect">
            <a:avLst/>
          </a:prstGeom>
          <a:ln>
            <a:solidFill>
              <a:srgbClr val="CD7143"/>
            </a:solidFill>
          </a:ln>
        </p:spPr>
      </p:pic>
      <p:sp>
        <p:nvSpPr>
          <p:cNvPr id="23" name="TextBox 22">
            <a:extLst>
              <a:ext uri="{FF2B5EF4-FFF2-40B4-BE49-F238E27FC236}">
                <a16:creationId xmlns:a16="http://schemas.microsoft.com/office/drawing/2014/main" id="{D18A9A3E-320E-DDA4-EB61-423A2F3C8F58}"/>
              </a:ext>
            </a:extLst>
          </p:cNvPr>
          <p:cNvSpPr txBox="1"/>
          <p:nvPr/>
        </p:nvSpPr>
        <p:spPr>
          <a:xfrm>
            <a:off x="9545852" y="56583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 No Cropland</a:t>
            </a:r>
          </a:p>
        </p:txBody>
      </p:sp>
      <p:pic>
        <p:nvPicPr>
          <p:cNvPr id="16" name="Picture 21">
            <a:extLst>
              <a:ext uri="{FF2B5EF4-FFF2-40B4-BE49-F238E27FC236}">
                <a16:creationId xmlns:a16="http://schemas.microsoft.com/office/drawing/2014/main" id="{55AEFC35-0A40-2F47-B29F-A3B49237CDF5}"/>
              </a:ext>
            </a:extLst>
          </p:cNvPr>
          <p:cNvPicPr>
            <a:picLocks noChangeAspect="1"/>
          </p:cNvPicPr>
          <p:nvPr/>
        </p:nvPicPr>
        <p:blipFill>
          <a:blip r:embed="rId6"/>
          <a:stretch>
            <a:fillRect/>
          </a:stretch>
        </p:blipFill>
        <p:spPr>
          <a:xfrm>
            <a:off x="8864744" y="5509310"/>
            <a:ext cx="116306" cy="1036722"/>
          </a:xfrm>
          <a:prstGeom prst="rect">
            <a:avLst/>
          </a:prstGeom>
        </p:spPr>
      </p:pic>
      <p:sp>
        <p:nvSpPr>
          <p:cNvPr id="18" name="TextBox 17">
            <a:extLst>
              <a:ext uri="{FF2B5EF4-FFF2-40B4-BE49-F238E27FC236}">
                <a16:creationId xmlns:a16="http://schemas.microsoft.com/office/drawing/2014/main" id="{4863FC60-07D9-474B-8912-7CFC6DB3320C}"/>
              </a:ext>
            </a:extLst>
          </p:cNvPr>
          <p:cNvSpPr txBox="1"/>
          <p:nvPr/>
        </p:nvSpPr>
        <p:spPr>
          <a:xfrm>
            <a:off x="6728336" y="5091316"/>
            <a:ext cx="3070419" cy="230832"/>
          </a:xfrm>
          <a:prstGeom prst="rect">
            <a:avLst/>
          </a:prstGeom>
          <a:noFill/>
        </p:spPr>
        <p:txBody>
          <a:bodyPr wrap="square">
            <a:spAutoFit/>
          </a:bodyPr>
          <a:lstStyle/>
          <a:p>
            <a:r>
              <a:rPr lang="en-US" sz="900" dirty="0">
                <a:solidFill>
                  <a:schemeClr val="tx1">
                    <a:lumMod val="50000"/>
                    <a:lumOff val="50000"/>
                  </a:schemeClr>
                </a:solidFill>
                <a:latin typeface="Century Gothic" panose="020B0502020202020204" pitchFamily="34" charset="0"/>
                <a:cs typeface="Calibri" panose="020F0502020204030204"/>
              </a:rPr>
              <a:t>Basemap: World Topographic Map/World </a:t>
            </a:r>
            <a:r>
              <a:rPr lang="en-US" sz="900" dirty="0" err="1">
                <a:solidFill>
                  <a:schemeClr val="tx1">
                    <a:lumMod val="50000"/>
                    <a:lumOff val="50000"/>
                  </a:schemeClr>
                </a:solidFill>
                <a:latin typeface="Century Gothic" panose="020B0502020202020204" pitchFamily="34" charset="0"/>
                <a:cs typeface="Calibri" panose="020F0502020204030204"/>
              </a:rPr>
              <a:t>Hillshade</a:t>
            </a:r>
            <a:endParaRPr lang="en-US" sz="900" dirty="0">
              <a:solidFill>
                <a:schemeClr val="tx1">
                  <a:lumMod val="50000"/>
                  <a:lumOff val="50000"/>
                </a:schemeClr>
              </a:solidFill>
              <a:latin typeface="Century Gothic" panose="020B0502020202020204" pitchFamily="34" charset="0"/>
              <a:cs typeface="Calibri" panose="020F0502020204030204"/>
            </a:endParaRPr>
          </a:p>
        </p:txBody>
      </p:sp>
    </p:spTree>
    <p:extLst>
      <p:ext uri="{BB962C8B-B14F-4D97-AF65-F5344CB8AC3E}">
        <p14:creationId xmlns:p14="http://schemas.microsoft.com/office/powerpoint/2010/main" val="128781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163362-85C5-BE3A-B6C4-DB9F3291052E}"/>
              </a:ext>
            </a:extLst>
          </p:cNvPr>
          <p:cNvSpPr txBox="1">
            <a:spLocks/>
          </p:cNvSpPr>
          <p:nvPr/>
        </p:nvSpPr>
        <p:spPr>
          <a:xfrm>
            <a:off x="1274547" y="474772"/>
            <a:ext cx="9642905" cy="109774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Methodology Workflow</a:t>
            </a:r>
            <a:endParaRPr lang="en-US">
              <a:solidFill>
                <a:schemeClr val="accent6">
                  <a:lumMod val="50000"/>
                </a:schemeClr>
              </a:solidFill>
              <a:latin typeface="Century Gothic"/>
              <a:ea typeface="+mn-lt"/>
              <a:cs typeface="+mn-lt"/>
            </a:endParaRPr>
          </a:p>
          <a:p>
            <a:pPr algn="ctr"/>
            <a:endParaRPr lang="en-US">
              <a:ea typeface="Calibri Light" panose="020F0302020204030204"/>
              <a:cs typeface="Calibri Light" panose="020F0302020204030204"/>
            </a:endParaRPr>
          </a:p>
        </p:txBody>
      </p:sp>
      <p:sp>
        <p:nvSpPr>
          <p:cNvPr id="5" name="Rectangle 4">
            <a:extLst>
              <a:ext uri="{FF2B5EF4-FFF2-40B4-BE49-F238E27FC236}">
                <a16:creationId xmlns:a16="http://schemas.microsoft.com/office/drawing/2014/main" id="{1007756C-E48C-4742-B222-A350D306BA3A}"/>
              </a:ext>
            </a:extLst>
          </p:cNvPr>
          <p:cNvSpPr/>
          <p:nvPr/>
        </p:nvSpPr>
        <p:spPr>
          <a:xfrm>
            <a:off x="1874960" y="1572845"/>
            <a:ext cx="1129000" cy="898017"/>
          </a:xfrm>
          <a:prstGeom prst="rect">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Ground Truth Data</a:t>
            </a:r>
            <a:endParaRPr lang="en-US">
              <a:latin typeface="Century Gothic"/>
            </a:endParaRPr>
          </a:p>
        </p:txBody>
      </p:sp>
      <p:sp>
        <p:nvSpPr>
          <p:cNvPr id="6" name="Rectangle 5">
            <a:extLst>
              <a:ext uri="{FF2B5EF4-FFF2-40B4-BE49-F238E27FC236}">
                <a16:creationId xmlns:a16="http://schemas.microsoft.com/office/drawing/2014/main" id="{DFFFE713-1AB2-26B3-82AC-2BB899B4B746}"/>
              </a:ext>
            </a:extLst>
          </p:cNvPr>
          <p:cNvSpPr/>
          <p:nvPr/>
        </p:nvSpPr>
        <p:spPr>
          <a:xfrm>
            <a:off x="1874959" y="2692511"/>
            <a:ext cx="1134701" cy="94178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Optical Imagery</a:t>
            </a:r>
            <a:endParaRPr lang="en-US">
              <a:latin typeface="Century Gothic"/>
            </a:endParaRPr>
          </a:p>
        </p:txBody>
      </p:sp>
      <p:sp>
        <p:nvSpPr>
          <p:cNvPr id="7" name="Rectangle 6">
            <a:extLst>
              <a:ext uri="{FF2B5EF4-FFF2-40B4-BE49-F238E27FC236}">
                <a16:creationId xmlns:a16="http://schemas.microsoft.com/office/drawing/2014/main" id="{075971EB-2554-DC14-FEDE-AC472138646C}"/>
              </a:ext>
            </a:extLst>
          </p:cNvPr>
          <p:cNvSpPr/>
          <p:nvPr/>
        </p:nvSpPr>
        <p:spPr>
          <a:xfrm>
            <a:off x="1874958" y="3823469"/>
            <a:ext cx="1134701" cy="9123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Radar Imagery</a:t>
            </a:r>
          </a:p>
        </p:txBody>
      </p:sp>
      <p:sp>
        <p:nvSpPr>
          <p:cNvPr id="8" name="Rectangle 7">
            <a:extLst>
              <a:ext uri="{FF2B5EF4-FFF2-40B4-BE49-F238E27FC236}">
                <a16:creationId xmlns:a16="http://schemas.microsoft.com/office/drawing/2014/main" id="{CB50FE9D-0066-41B2-789A-6C2E013E3106}"/>
              </a:ext>
            </a:extLst>
          </p:cNvPr>
          <p:cNvSpPr/>
          <p:nvPr/>
        </p:nvSpPr>
        <p:spPr>
          <a:xfrm>
            <a:off x="3718671" y="3101523"/>
            <a:ext cx="1744578" cy="118310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Data Preprocessing and Cleaning</a:t>
            </a:r>
            <a:endParaRPr lang="en-US">
              <a:latin typeface="Century Gothic"/>
            </a:endParaRPr>
          </a:p>
        </p:txBody>
      </p:sp>
      <p:sp>
        <p:nvSpPr>
          <p:cNvPr id="9" name="Rectangle 8">
            <a:extLst>
              <a:ext uri="{FF2B5EF4-FFF2-40B4-BE49-F238E27FC236}">
                <a16:creationId xmlns:a16="http://schemas.microsoft.com/office/drawing/2014/main" id="{C765BA23-CF43-1D42-FD03-7416C9D78E19}"/>
              </a:ext>
            </a:extLst>
          </p:cNvPr>
          <p:cNvSpPr/>
          <p:nvPr/>
        </p:nvSpPr>
        <p:spPr>
          <a:xfrm>
            <a:off x="6089348" y="3109275"/>
            <a:ext cx="1745469" cy="11705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Combine Relevant Features</a:t>
            </a:r>
            <a:endParaRPr lang="en-US">
              <a:latin typeface="Century Gothic"/>
            </a:endParaRPr>
          </a:p>
        </p:txBody>
      </p:sp>
      <p:sp>
        <p:nvSpPr>
          <p:cNvPr id="10" name="Rectangle 9">
            <a:extLst>
              <a:ext uri="{FF2B5EF4-FFF2-40B4-BE49-F238E27FC236}">
                <a16:creationId xmlns:a16="http://schemas.microsoft.com/office/drawing/2014/main" id="{190778CA-1973-B31E-C859-86B0A30A2772}"/>
              </a:ext>
            </a:extLst>
          </p:cNvPr>
          <p:cNvSpPr/>
          <p:nvPr/>
        </p:nvSpPr>
        <p:spPr>
          <a:xfrm>
            <a:off x="8652324" y="1569879"/>
            <a:ext cx="1529689" cy="109774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Import into Random Forest Classifier</a:t>
            </a:r>
            <a:endParaRPr lang="en-US">
              <a:latin typeface="Century Gothic"/>
            </a:endParaRPr>
          </a:p>
        </p:txBody>
      </p:sp>
      <p:sp>
        <p:nvSpPr>
          <p:cNvPr id="11" name="Rectangle 10">
            <a:extLst>
              <a:ext uri="{FF2B5EF4-FFF2-40B4-BE49-F238E27FC236}">
                <a16:creationId xmlns:a16="http://schemas.microsoft.com/office/drawing/2014/main" id="{18942C9D-BA61-4E51-37D0-0C26152CB715}"/>
              </a:ext>
            </a:extLst>
          </p:cNvPr>
          <p:cNvSpPr/>
          <p:nvPr/>
        </p:nvSpPr>
        <p:spPr>
          <a:xfrm>
            <a:off x="8590178" y="3072337"/>
            <a:ext cx="1650989" cy="9518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Crop Classification Map</a:t>
            </a:r>
          </a:p>
        </p:txBody>
      </p:sp>
      <p:sp>
        <p:nvSpPr>
          <p:cNvPr id="12" name="Rectangle 11">
            <a:extLst>
              <a:ext uri="{FF2B5EF4-FFF2-40B4-BE49-F238E27FC236}">
                <a16:creationId xmlns:a16="http://schemas.microsoft.com/office/drawing/2014/main" id="{61ED7E14-D62E-C238-47B6-69012490C417}"/>
              </a:ext>
            </a:extLst>
          </p:cNvPr>
          <p:cNvSpPr/>
          <p:nvPr/>
        </p:nvSpPr>
        <p:spPr>
          <a:xfrm>
            <a:off x="8593414" y="4575594"/>
            <a:ext cx="1656766" cy="94114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Accuracy Assessment</a:t>
            </a:r>
            <a:endParaRPr lang="en-US">
              <a:latin typeface="Century Gothic"/>
            </a:endParaRPr>
          </a:p>
        </p:txBody>
      </p:sp>
      <p:sp>
        <p:nvSpPr>
          <p:cNvPr id="13" name="Rectangle 12">
            <a:extLst>
              <a:ext uri="{FF2B5EF4-FFF2-40B4-BE49-F238E27FC236}">
                <a16:creationId xmlns:a16="http://schemas.microsoft.com/office/drawing/2014/main" id="{4EA21A44-8510-BAD6-C9EE-9AE9A3C3EA68}"/>
              </a:ext>
            </a:extLst>
          </p:cNvPr>
          <p:cNvSpPr/>
          <p:nvPr/>
        </p:nvSpPr>
        <p:spPr>
          <a:xfrm>
            <a:off x="1874957" y="4930525"/>
            <a:ext cx="1134701" cy="9123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Century Gothic"/>
                <a:cs typeface="Calibri"/>
              </a:rPr>
              <a:t>SRTM Imagery</a:t>
            </a:r>
          </a:p>
        </p:txBody>
      </p:sp>
      <p:cxnSp>
        <p:nvCxnSpPr>
          <p:cNvPr id="15" name="Elbow Connector 14">
            <a:extLst>
              <a:ext uri="{FF2B5EF4-FFF2-40B4-BE49-F238E27FC236}">
                <a16:creationId xmlns:a16="http://schemas.microsoft.com/office/drawing/2014/main" id="{3D58DB36-A972-5221-9AA5-25A195A34C60}"/>
              </a:ext>
            </a:extLst>
          </p:cNvPr>
          <p:cNvCxnSpPr>
            <a:stCxn id="5" idx="3"/>
            <a:endCxn id="8" idx="0"/>
          </p:cNvCxnSpPr>
          <p:nvPr/>
        </p:nvCxnSpPr>
        <p:spPr>
          <a:xfrm>
            <a:off x="3003960" y="2021854"/>
            <a:ext cx="1587000" cy="107966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2EACFBC3-58E9-AEFD-537C-7B587AE4B3FC}"/>
              </a:ext>
            </a:extLst>
          </p:cNvPr>
          <p:cNvCxnSpPr>
            <a:stCxn id="6" idx="3"/>
            <a:endCxn id="8" idx="1"/>
          </p:cNvCxnSpPr>
          <p:nvPr/>
        </p:nvCxnSpPr>
        <p:spPr>
          <a:xfrm>
            <a:off x="3009660" y="3163402"/>
            <a:ext cx="709011" cy="5296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B91468D-107F-D993-19EF-693C3715DEA1}"/>
              </a:ext>
            </a:extLst>
          </p:cNvPr>
          <p:cNvCxnSpPr>
            <a:stCxn id="7" idx="3"/>
            <a:endCxn id="8" idx="1"/>
          </p:cNvCxnSpPr>
          <p:nvPr/>
        </p:nvCxnSpPr>
        <p:spPr>
          <a:xfrm flipV="1">
            <a:off x="3009659" y="3693075"/>
            <a:ext cx="709012" cy="5865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E4B298A-DFF1-054A-7A53-6FCB186E4084}"/>
              </a:ext>
            </a:extLst>
          </p:cNvPr>
          <p:cNvCxnSpPr>
            <a:stCxn id="13" idx="3"/>
            <a:endCxn id="8" idx="2"/>
          </p:cNvCxnSpPr>
          <p:nvPr/>
        </p:nvCxnSpPr>
        <p:spPr>
          <a:xfrm flipV="1">
            <a:off x="3009658" y="4284627"/>
            <a:ext cx="1581302" cy="110209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D02B0FD1-75B9-4C2D-9766-A3DAFC10C94F}"/>
              </a:ext>
            </a:extLst>
          </p:cNvPr>
          <p:cNvCxnSpPr>
            <a:stCxn id="8" idx="3"/>
            <a:endCxn id="9" idx="1"/>
          </p:cNvCxnSpPr>
          <p:nvPr/>
        </p:nvCxnSpPr>
        <p:spPr>
          <a:xfrm>
            <a:off x="5463249" y="3693075"/>
            <a:ext cx="626099" cy="14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EC2E7470-1EE5-3F87-383C-7DB8A0FC349F}"/>
              </a:ext>
            </a:extLst>
          </p:cNvPr>
          <p:cNvCxnSpPr>
            <a:stCxn id="9" idx="3"/>
            <a:endCxn id="10" idx="1"/>
          </p:cNvCxnSpPr>
          <p:nvPr/>
        </p:nvCxnSpPr>
        <p:spPr>
          <a:xfrm flipV="1">
            <a:off x="7834817" y="2118752"/>
            <a:ext cx="817507" cy="15757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5E140E-A238-A4F8-A430-22BC14B03C40}"/>
              </a:ext>
            </a:extLst>
          </p:cNvPr>
          <p:cNvCxnSpPr>
            <a:stCxn id="10" idx="2"/>
            <a:endCxn id="11" idx="0"/>
          </p:cNvCxnSpPr>
          <p:nvPr/>
        </p:nvCxnSpPr>
        <p:spPr>
          <a:xfrm flipH="1">
            <a:off x="9415673" y="2667624"/>
            <a:ext cx="1496" cy="404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473C9A1-6E4D-8E4A-AD2D-BD603D269031}"/>
              </a:ext>
            </a:extLst>
          </p:cNvPr>
          <p:cNvCxnSpPr>
            <a:stCxn id="11" idx="2"/>
            <a:endCxn id="12" idx="0"/>
          </p:cNvCxnSpPr>
          <p:nvPr/>
        </p:nvCxnSpPr>
        <p:spPr>
          <a:xfrm>
            <a:off x="9415673" y="4024143"/>
            <a:ext cx="6124" cy="55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satellite in space&#10;&#10;Description automatically generated with low confidence">
            <a:extLst>
              <a:ext uri="{FF2B5EF4-FFF2-40B4-BE49-F238E27FC236}">
                <a16:creationId xmlns:a16="http://schemas.microsoft.com/office/drawing/2014/main" id="{3264C62E-B8AA-F173-FDA4-4E91A8389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344526">
            <a:off x="326012" y="3791134"/>
            <a:ext cx="1242494" cy="1017465"/>
          </a:xfrm>
          <a:prstGeom prst="rect">
            <a:avLst/>
          </a:prstGeom>
        </p:spPr>
      </p:pic>
      <p:pic>
        <p:nvPicPr>
          <p:cNvPr id="39" name="Picture 38">
            <a:extLst>
              <a:ext uri="{FF2B5EF4-FFF2-40B4-BE49-F238E27FC236}">
                <a16:creationId xmlns:a16="http://schemas.microsoft.com/office/drawing/2014/main" id="{DDEB573B-CA82-13D4-8B9D-5B60078DE055}"/>
              </a:ext>
            </a:extLst>
          </p:cNvPr>
          <p:cNvPicPr>
            <a:picLocks noChangeAspect="1"/>
          </p:cNvPicPr>
          <p:nvPr/>
        </p:nvPicPr>
        <p:blipFill>
          <a:blip r:embed="rId4"/>
          <a:stretch>
            <a:fillRect/>
          </a:stretch>
        </p:blipFill>
        <p:spPr>
          <a:xfrm rot="4015309">
            <a:off x="694844" y="4796794"/>
            <a:ext cx="910590" cy="1016586"/>
          </a:xfrm>
          <a:prstGeom prst="rect">
            <a:avLst/>
          </a:prstGeom>
        </p:spPr>
      </p:pic>
      <p:pic>
        <p:nvPicPr>
          <p:cNvPr id="40" name="Picture 39" descr="A picture containing square&#10;&#10;Description automatically generated">
            <a:extLst>
              <a:ext uri="{FF2B5EF4-FFF2-40B4-BE49-F238E27FC236}">
                <a16:creationId xmlns:a16="http://schemas.microsoft.com/office/drawing/2014/main" id="{6C81AE77-96E5-33A7-320C-8BFC71A37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1886">
            <a:off x="563482" y="2794150"/>
            <a:ext cx="903590" cy="738502"/>
          </a:xfrm>
          <a:prstGeom prst="rect">
            <a:avLst/>
          </a:prstGeom>
        </p:spPr>
      </p:pic>
      <p:pic>
        <p:nvPicPr>
          <p:cNvPr id="42" name="Graphic 41" descr="Plant With Roots outline">
            <a:extLst>
              <a:ext uri="{FF2B5EF4-FFF2-40B4-BE49-F238E27FC236}">
                <a16:creationId xmlns:a16="http://schemas.microsoft.com/office/drawing/2014/main" id="{40D1FE11-8D47-5409-514C-6084DB1E83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71" y="1490501"/>
            <a:ext cx="914400" cy="914400"/>
          </a:xfrm>
          <a:prstGeom prst="rect">
            <a:avLst/>
          </a:prstGeom>
        </p:spPr>
      </p:pic>
      <p:sp>
        <p:nvSpPr>
          <p:cNvPr id="46" name="TextBox 45">
            <a:extLst>
              <a:ext uri="{FF2B5EF4-FFF2-40B4-BE49-F238E27FC236}">
                <a16:creationId xmlns:a16="http://schemas.microsoft.com/office/drawing/2014/main" id="{CA10E7F6-436F-B152-8FE3-122FBDEA182F}"/>
              </a:ext>
            </a:extLst>
          </p:cNvPr>
          <p:cNvSpPr txBox="1"/>
          <p:nvPr/>
        </p:nvSpPr>
        <p:spPr>
          <a:xfrm>
            <a:off x="0" y="6615180"/>
            <a:ext cx="1572866" cy="230832"/>
          </a:xfrm>
          <a:prstGeom prst="rect">
            <a:avLst/>
          </a:prstGeom>
          <a:noFill/>
        </p:spPr>
        <p:txBody>
          <a:bodyPr wrap="none" lIns="91440" tIns="45720" rIns="91440" bIns="45720" rtlCol="0" anchor="t">
            <a:spAutoFit/>
          </a:bodyPr>
          <a:lstStyle/>
          <a:p>
            <a:r>
              <a:rPr lang="en-US" sz="900" dirty="0">
                <a:solidFill>
                  <a:schemeClr val="tx1">
                    <a:lumMod val="75000"/>
                    <a:lumOff val="25000"/>
                  </a:schemeClr>
                </a:solidFill>
                <a:latin typeface="Century Gothic"/>
              </a:rPr>
              <a:t>Image Credit: NASA, ESA</a:t>
            </a:r>
            <a:endParaRPr lang="en-US" sz="900" dirty="0"/>
          </a:p>
        </p:txBody>
      </p:sp>
    </p:spTree>
    <p:extLst>
      <p:ext uri="{BB962C8B-B14F-4D97-AF65-F5344CB8AC3E}">
        <p14:creationId xmlns:p14="http://schemas.microsoft.com/office/powerpoint/2010/main" val="1227640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A picture containing text, businesscard, envelope&#10;&#10;Description automatically generated">
            <a:extLst>
              <a:ext uri="{FF2B5EF4-FFF2-40B4-BE49-F238E27FC236}">
                <a16:creationId xmlns:a16="http://schemas.microsoft.com/office/drawing/2014/main" id="{730CCE3E-28F1-E897-7E73-699545544F09}"/>
              </a:ext>
            </a:extLst>
          </p:cNvPr>
          <p:cNvPicPr>
            <a:picLocks noChangeAspect="1"/>
          </p:cNvPicPr>
          <p:nvPr/>
        </p:nvPicPr>
        <p:blipFill>
          <a:blip r:embed="rId3"/>
          <a:stretch>
            <a:fillRect/>
          </a:stretch>
        </p:blipFill>
        <p:spPr>
          <a:xfrm>
            <a:off x="1586353" y="3693199"/>
            <a:ext cx="3344779" cy="1766875"/>
          </a:xfrm>
          <a:prstGeom prst="rect">
            <a:avLst/>
          </a:prstGeom>
        </p:spPr>
      </p:pic>
      <p:pic>
        <p:nvPicPr>
          <p:cNvPr id="5" name="Picture 5">
            <a:extLst>
              <a:ext uri="{FF2B5EF4-FFF2-40B4-BE49-F238E27FC236}">
                <a16:creationId xmlns:a16="http://schemas.microsoft.com/office/drawing/2014/main" id="{515A99FE-CF86-EC53-8E19-410994A67E03}"/>
              </a:ext>
            </a:extLst>
          </p:cNvPr>
          <p:cNvPicPr>
            <a:picLocks noChangeAspect="1"/>
          </p:cNvPicPr>
          <p:nvPr/>
        </p:nvPicPr>
        <p:blipFill>
          <a:blip r:embed="rId4"/>
          <a:stretch>
            <a:fillRect/>
          </a:stretch>
        </p:blipFill>
        <p:spPr>
          <a:xfrm>
            <a:off x="1449980" y="2935486"/>
            <a:ext cx="3683669" cy="1968367"/>
          </a:xfrm>
          <a:prstGeom prst="rect">
            <a:avLst/>
          </a:prstGeom>
        </p:spPr>
      </p:pic>
      <p:pic>
        <p:nvPicPr>
          <p:cNvPr id="2" name="Picture 2">
            <a:extLst>
              <a:ext uri="{FF2B5EF4-FFF2-40B4-BE49-F238E27FC236}">
                <a16:creationId xmlns:a16="http://schemas.microsoft.com/office/drawing/2014/main" id="{FCD040A7-3D86-4523-0AB7-E23204C84258}"/>
              </a:ext>
            </a:extLst>
          </p:cNvPr>
          <p:cNvPicPr>
            <a:picLocks noChangeAspect="1"/>
          </p:cNvPicPr>
          <p:nvPr/>
        </p:nvPicPr>
        <p:blipFill>
          <a:blip r:embed="rId5"/>
          <a:stretch>
            <a:fillRect/>
          </a:stretch>
        </p:blipFill>
        <p:spPr>
          <a:xfrm>
            <a:off x="1396799" y="2199656"/>
            <a:ext cx="3653703" cy="2003911"/>
          </a:xfrm>
          <a:prstGeom prst="rect">
            <a:avLst/>
          </a:prstGeom>
        </p:spPr>
      </p:pic>
      <p:pic>
        <p:nvPicPr>
          <p:cNvPr id="4" name="Picture 4" descr="A picture containing text, stationary, envelope, businesscard&#10;&#10;Description automatically generated">
            <a:extLst>
              <a:ext uri="{FF2B5EF4-FFF2-40B4-BE49-F238E27FC236}">
                <a16:creationId xmlns:a16="http://schemas.microsoft.com/office/drawing/2014/main" id="{5332166F-D524-02E6-E584-3DC1B5B24C7D}"/>
              </a:ext>
            </a:extLst>
          </p:cNvPr>
          <p:cNvPicPr>
            <a:picLocks noChangeAspect="1"/>
          </p:cNvPicPr>
          <p:nvPr/>
        </p:nvPicPr>
        <p:blipFill>
          <a:blip r:embed="rId6"/>
          <a:stretch>
            <a:fillRect/>
          </a:stretch>
        </p:blipFill>
        <p:spPr>
          <a:xfrm>
            <a:off x="1392471" y="1591423"/>
            <a:ext cx="3683669" cy="1978394"/>
          </a:xfrm>
          <a:prstGeom prst="rect">
            <a:avLst/>
          </a:prstGeom>
        </p:spPr>
      </p:pic>
      <p:pic>
        <p:nvPicPr>
          <p:cNvPr id="7" name="Picture 7" descr="A picture containing text, envelope, businesscard&#10;&#10;Description automatically generated">
            <a:extLst>
              <a:ext uri="{FF2B5EF4-FFF2-40B4-BE49-F238E27FC236}">
                <a16:creationId xmlns:a16="http://schemas.microsoft.com/office/drawing/2014/main" id="{D282D022-DA93-51E5-4731-4B66375BC5CD}"/>
              </a:ext>
            </a:extLst>
          </p:cNvPr>
          <p:cNvPicPr>
            <a:picLocks noChangeAspect="1"/>
          </p:cNvPicPr>
          <p:nvPr/>
        </p:nvPicPr>
        <p:blipFill>
          <a:blip r:embed="rId7"/>
          <a:stretch>
            <a:fillRect/>
          </a:stretch>
        </p:blipFill>
        <p:spPr>
          <a:xfrm>
            <a:off x="1390815" y="897416"/>
            <a:ext cx="3683669" cy="1978394"/>
          </a:xfrm>
          <a:prstGeom prst="rect">
            <a:avLst/>
          </a:prstGeom>
        </p:spPr>
      </p:pic>
      <p:sp>
        <p:nvSpPr>
          <p:cNvPr id="8" name="TextBox 7">
            <a:extLst>
              <a:ext uri="{FF2B5EF4-FFF2-40B4-BE49-F238E27FC236}">
                <a16:creationId xmlns:a16="http://schemas.microsoft.com/office/drawing/2014/main" id="{80CFCD05-1E25-7893-7A6A-CE5E352B2EC4}"/>
              </a:ext>
            </a:extLst>
          </p:cNvPr>
          <p:cNvSpPr txBox="1"/>
          <p:nvPr/>
        </p:nvSpPr>
        <p:spPr>
          <a:xfrm>
            <a:off x="6862654" y="16150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Landsat 8 OLI</a:t>
            </a:r>
          </a:p>
        </p:txBody>
      </p:sp>
      <p:sp>
        <p:nvSpPr>
          <p:cNvPr id="10" name="TextBox 9">
            <a:extLst>
              <a:ext uri="{FF2B5EF4-FFF2-40B4-BE49-F238E27FC236}">
                <a16:creationId xmlns:a16="http://schemas.microsoft.com/office/drawing/2014/main" id="{B1B4E2FC-0ADC-1FEF-F063-0CAFD4E421B7}"/>
              </a:ext>
            </a:extLst>
          </p:cNvPr>
          <p:cNvSpPr txBox="1"/>
          <p:nvPr/>
        </p:nvSpPr>
        <p:spPr>
          <a:xfrm>
            <a:off x="6819518" y="2300475"/>
            <a:ext cx="32163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Sentinel-1 C-SAR</a:t>
            </a:r>
          </a:p>
        </p:txBody>
      </p:sp>
      <p:sp>
        <p:nvSpPr>
          <p:cNvPr id="12" name="TextBox 11">
            <a:extLst>
              <a:ext uri="{FF2B5EF4-FFF2-40B4-BE49-F238E27FC236}">
                <a16:creationId xmlns:a16="http://schemas.microsoft.com/office/drawing/2014/main" id="{3CE7A260-C425-FBB3-80A9-5DDDB00BA0D0}"/>
              </a:ext>
            </a:extLst>
          </p:cNvPr>
          <p:cNvSpPr txBox="1"/>
          <p:nvPr/>
        </p:nvSpPr>
        <p:spPr>
          <a:xfrm>
            <a:off x="6005763" y="374927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NDVI</a:t>
            </a:r>
            <a:endParaRPr lang="en-US" sz="2800">
              <a:solidFill>
                <a:schemeClr val="tx1">
                  <a:lumMod val="75000"/>
                  <a:lumOff val="25000"/>
                </a:schemeClr>
              </a:solidFill>
            </a:endParaRPr>
          </a:p>
        </p:txBody>
      </p:sp>
      <p:pic>
        <p:nvPicPr>
          <p:cNvPr id="3" name="Picture 8" descr="Chart, treemap chart&#10;&#10;Description automatically generated">
            <a:extLst>
              <a:ext uri="{FF2B5EF4-FFF2-40B4-BE49-F238E27FC236}">
                <a16:creationId xmlns:a16="http://schemas.microsoft.com/office/drawing/2014/main" id="{7ADA0214-065F-A210-0EE1-AADE38CA3417}"/>
              </a:ext>
            </a:extLst>
          </p:cNvPr>
          <p:cNvPicPr>
            <a:picLocks noChangeAspect="1"/>
          </p:cNvPicPr>
          <p:nvPr/>
        </p:nvPicPr>
        <p:blipFill>
          <a:blip r:embed="rId8"/>
          <a:stretch>
            <a:fillRect/>
          </a:stretch>
        </p:blipFill>
        <p:spPr>
          <a:xfrm>
            <a:off x="5444303" y="1203234"/>
            <a:ext cx="1324201" cy="4114800"/>
          </a:xfrm>
          <a:prstGeom prst="rect">
            <a:avLst/>
          </a:prstGeom>
        </p:spPr>
      </p:pic>
      <p:sp>
        <p:nvSpPr>
          <p:cNvPr id="9" name="TextBox 8">
            <a:extLst>
              <a:ext uri="{FF2B5EF4-FFF2-40B4-BE49-F238E27FC236}">
                <a16:creationId xmlns:a16="http://schemas.microsoft.com/office/drawing/2014/main" id="{1B72B46B-BD94-9D0D-9493-CB6BB72E67AA}"/>
              </a:ext>
            </a:extLst>
          </p:cNvPr>
          <p:cNvSpPr txBox="1"/>
          <p:nvPr/>
        </p:nvSpPr>
        <p:spPr>
          <a:xfrm>
            <a:off x="6862654" y="302487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cs typeface="Calibri"/>
              </a:rPr>
              <a:t>EVI</a:t>
            </a:r>
            <a:endParaRPr lang="en-US" sz="2800">
              <a:solidFill>
                <a:schemeClr val="tx1">
                  <a:lumMod val="75000"/>
                  <a:lumOff val="25000"/>
                </a:schemeClr>
              </a:solidFill>
            </a:endParaRPr>
          </a:p>
        </p:txBody>
      </p:sp>
      <p:sp>
        <p:nvSpPr>
          <p:cNvPr id="13" name="TextBox 12">
            <a:extLst>
              <a:ext uri="{FF2B5EF4-FFF2-40B4-BE49-F238E27FC236}">
                <a16:creationId xmlns:a16="http://schemas.microsoft.com/office/drawing/2014/main" id="{568E8D18-104F-994D-947A-BB2EA78E5AB9}"/>
              </a:ext>
            </a:extLst>
          </p:cNvPr>
          <p:cNvSpPr txBox="1"/>
          <p:nvPr/>
        </p:nvSpPr>
        <p:spPr>
          <a:xfrm>
            <a:off x="6005763" y="444975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404040"/>
                </a:solidFill>
                <a:latin typeface="Century Gothic"/>
              </a:rPr>
              <a:t>SRTM</a:t>
            </a:r>
            <a:endParaRPr lang="en-US" sz="2800">
              <a:cs typeface="Calibri" panose="020F0502020204030204"/>
            </a:endParaRPr>
          </a:p>
        </p:txBody>
      </p:sp>
    </p:spTree>
    <p:extLst>
      <p:ext uri="{BB962C8B-B14F-4D97-AF65-F5344CB8AC3E}">
        <p14:creationId xmlns:p14="http://schemas.microsoft.com/office/powerpoint/2010/main" val="1461074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6BB564-57FC-F193-2955-1049392C37CC}"/>
              </a:ext>
            </a:extLst>
          </p:cNvPr>
          <p:cNvSpPr txBox="1">
            <a:spLocks/>
          </p:cNvSpPr>
          <p:nvPr/>
        </p:nvSpPr>
        <p:spPr>
          <a:xfrm>
            <a:off x="-1513861" y="33908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Presentation Overview</a:t>
            </a:r>
            <a:endParaRPr lang="en-US">
              <a:ea typeface="Calibri Light" panose="020F0302020204030204"/>
              <a:cs typeface="Calibri Light" panose="020F0302020204030204"/>
            </a:endParaRPr>
          </a:p>
        </p:txBody>
      </p:sp>
      <p:sp>
        <p:nvSpPr>
          <p:cNvPr id="7" name="Text Placeholder 5">
            <a:extLst>
              <a:ext uri="{FF2B5EF4-FFF2-40B4-BE49-F238E27FC236}">
                <a16:creationId xmlns:a16="http://schemas.microsoft.com/office/drawing/2014/main" id="{640CCE5E-57E9-F635-F992-FC38B5445FEC}"/>
              </a:ext>
            </a:extLst>
          </p:cNvPr>
          <p:cNvSpPr txBox="1">
            <a:spLocks/>
          </p:cNvSpPr>
          <p:nvPr/>
        </p:nvSpPr>
        <p:spPr>
          <a:xfrm>
            <a:off x="6791688" y="339085"/>
            <a:ext cx="5802308" cy="58226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Background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Study Area &amp; Period</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Project Partners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Community Concerns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Brazil’s Agricultural Importance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Objectives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Methods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Fused Data Approach</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Earth Observations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Training Data Acquisition</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Analysis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 Conclusion</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Limitations and Uncertainties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Future Work</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a:rPr>
              <a:t>Acknowledgements</a:t>
            </a:r>
          </a:p>
        </p:txBody>
      </p:sp>
      <p:sp>
        <p:nvSpPr>
          <p:cNvPr id="4" name="TextBox 3">
            <a:extLst>
              <a:ext uri="{FF2B5EF4-FFF2-40B4-BE49-F238E27FC236}">
                <a16:creationId xmlns:a16="http://schemas.microsoft.com/office/drawing/2014/main" id="{B93E2CF9-076E-CB0C-0AC8-D9CA4693FBB1}"/>
              </a:ext>
            </a:extLst>
          </p:cNvPr>
          <p:cNvSpPr txBox="1"/>
          <p:nvPr/>
        </p:nvSpPr>
        <p:spPr>
          <a:xfrm>
            <a:off x="0" y="6431669"/>
            <a:ext cx="1438214" cy="230832"/>
          </a:xfrm>
          <a:prstGeom prst="rect">
            <a:avLst/>
          </a:prstGeom>
          <a:noFill/>
        </p:spPr>
        <p:txBody>
          <a:bodyPr wrap="none" lIns="91440" tIns="45720" rIns="91440" bIns="45720" rtlCol="0" anchor="t">
            <a:spAutoFit/>
          </a:bodyPr>
          <a:lstStyle/>
          <a:p>
            <a:r>
              <a:rPr lang="en-US" sz="900" dirty="0">
                <a:solidFill>
                  <a:srgbClr val="3F3F3F"/>
                </a:solidFill>
                <a:latin typeface="Century Gothic"/>
              </a:rPr>
              <a:t>Image Credit: Tom Fisk</a:t>
            </a:r>
          </a:p>
        </p:txBody>
      </p:sp>
      <p:pic>
        <p:nvPicPr>
          <p:cNvPr id="10" name="Picture 9" descr="A picture containing vegetable&#10;&#10;Description automatically generated">
            <a:extLst>
              <a:ext uri="{FF2B5EF4-FFF2-40B4-BE49-F238E27FC236}">
                <a16:creationId xmlns:a16="http://schemas.microsoft.com/office/drawing/2014/main" id="{7F111D9C-023F-B60E-ACB3-6EE8538C7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68" y="1146466"/>
            <a:ext cx="4759146" cy="4565067"/>
          </a:xfrm>
          <a:prstGeom prst="rect">
            <a:avLst/>
          </a:prstGeom>
        </p:spPr>
      </p:pic>
    </p:spTree>
    <p:extLst>
      <p:ext uri="{BB962C8B-B14F-4D97-AF65-F5344CB8AC3E}">
        <p14:creationId xmlns:p14="http://schemas.microsoft.com/office/powerpoint/2010/main" val="496701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D8F314-EBEC-17E6-396F-D246721A0CEE}"/>
              </a:ext>
            </a:extLst>
          </p:cNvPr>
          <p:cNvSpPr txBox="1">
            <a:spLocks/>
          </p:cNvSpPr>
          <p:nvPr/>
        </p:nvSpPr>
        <p:spPr>
          <a:xfrm>
            <a:off x="7768112" y="1011443"/>
            <a:ext cx="4032949" cy="119221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Optical-Only Classification Map</a:t>
            </a:r>
            <a:endParaRPr lang="en-US">
              <a:ea typeface="Calibri Light" panose="020F0302020204030204"/>
              <a:cs typeface="Calibri Light" panose="020F0302020204030204"/>
            </a:endParaRPr>
          </a:p>
          <a:p>
            <a:pPr algn="ctr"/>
            <a:endParaRPr lang="en-US">
              <a:ea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id="{B4D3E88C-94BD-69A0-8A34-58A44AD25D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pic>
        <p:nvPicPr>
          <p:cNvPr id="5" name="Picture 5">
            <a:extLst>
              <a:ext uri="{FF2B5EF4-FFF2-40B4-BE49-F238E27FC236}">
                <a16:creationId xmlns:a16="http://schemas.microsoft.com/office/drawing/2014/main" id="{C8298951-2C06-9E03-4799-5E05120E93BB}"/>
              </a:ext>
            </a:extLst>
          </p:cNvPr>
          <p:cNvPicPr>
            <a:picLocks noChangeAspect="1"/>
          </p:cNvPicPr>
          <p:nvPr/>
        </p:nvPicPr>
        <p:blipFill>
          <a:blip r:embed="rId3"/>
          <a:stretch>
            <a:fillRect/>
          </a:stretch>
        </p:blipFill>
        <p:spPr>
          <a:xfrm>
            <a:off x="-4266" y="285045"/>
            <a:ext cx="7573680" cy="6547497"/>
          </a:xfrm>
          <a:prstGeom prst="rect">
            <a:avLst/>
          </a:prstGeom>
        </p:spPr>
      </p:pic>
      <p:grpSp>
        <p:nvGrpSpPr>
          <p:cNvPr id="10" name="Group 9">
            <a:extLst>
              <a:ext uri="{FF2B5EF4-FFF2-40B4-BE49-F238E27FC236}">
                <a16:creationId xmlns:a16="http://schemas.microsoft.com/office/drawing/2014/main" id="{B69D0881-1886-460E-A07C-6ABDF77B5CCA}"/>
              </a:ext>
            </a:extLst>
          </p:cNvPr>
          <p:cNvGrpSpPr/>
          <p:nvPr/>
        </p:nvGrpSpPr>
        <p:grpSpPr>
          <a:xfrm>
            <a:off x="7836968" y="3733032"/>
            <a:ext cx="2269988" cy="369332"/>
            <a:chOff x="7836968" y="3733032"/>
            <a:chExt cx="2269988" cy="369332"/>
          </a:xfrm>
        </p:grpSpPr>
        <p:pic>
          <p:nvPicPr>
            <p:cNvPr id="62" name="Picture 61">
              <a:extLst>
                <a:ext uri="{FF2B5EF4-FFF2-40B4-BE49-F238E27FC236}">
                  <a16:creationId xmlns:a16="http://schemas.microsoft.com/office/drawing/2014/main" id="{9EC330A1-7343-00E9-9110-91114DAD5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68" y="3810278"/>
              <a:ext cx="824126" cy="214840"/>
            </a:xfrm>
            <a:prstGeom prst="rect">
              <a:avLst/>
            </a:prstGeom>
          </p:spPr>
        </p:pic>
        <p:sp>
          <p:nvSpPr>
            <p:cNvPr id="70" name="TextBox 69">
              <a:extLst>
                <a:ext uri="{FF2B5EF4-FFF2-40B4-BE49-F238E27FC236}">
                  <a16:creationId xmlns:a16="http://schemas.microsoft.com/office/drawing/2014/main" id="{BB9D47FC-2378-C4EA-243D-4F4CC0E73F3C}"/>
                </a:ext>
              </a:extLst>
            </p:cNvPr>
            <p:cNvSpPr txBox="1"/>
            <p:nvPr/>
          </p:nvSpPr>
          <p:spPr>
            <a:xfrm>
              <a:off x="8677130" y="3733032"/>
              <a:ext cx="1429826"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Soy Corn</a:t>
              </a:r>
            </a:p>
          </p:txBody>
        </p:sp>
      </p:grpSp>
      <p:grpSp>
        <p:nvGrpSpPr>
          <p:cNvPr id="11" name="Group 10">
            <a:extLst>
              <a:ext uri="{FF2B5EF4-FFF2-40B4-BE49-F238E27FC236}">
                <a16:creationId xmlns:a16="http://schemas.microsoft.com/office/drawing/2014/main" id="{C8A6277C-8FF0-43D3-8D15-A8156E73610E}"/>
              </a:ext>
            </a:extLst>
          </p:cNvPr>
          <p:cNvGrpSpPr/>
          <p:nvPr/>
        </p:nvGrpSpPr>
        <p:grpSpPr>
          <a:xfrm>
            <a:off x="7836968" y="4056480"/>
            <a:ext cx="1684183" cy="369332"/>
            <a:chOff x="7836968" y="4082345"/>
            <a:chExt cx="1684183" cy="369332"/>
          </a:xfrm>
        </p:grpSpPr>
        <p:pic>
          <p:nvPicPr>
            <p:cNvPr id="66" name="Picture 65">
              <a:extLst>
                <a:ext uri="{FF2B5EF4-FFF2-40B4-BE49-F238E27FC236}">
                  <a16:creationId xmlns:a16="http://schemas.microsoft.com/office/drawing/2014/main" id="{90AC5ADA-6E98-C7FD-841A-427EACF21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968" y="4159591"/>
              <a:ext cx="824126" cy="214840"/>
            </a:xfrm>
            <a:prstGeom prst="rect">
              <a:avLst/>
            </a:prstGeom>
          </p:spPr>
        </p:pic>
        <p:sp>
          <p:nvSpPr>
            <p:cNvPr id="72" name="TextBox 71">
              <a:extLst>
                <a:ext uri="{FF2B5EF4-FFF2-40B4-BE49-F238E27FC236}">
                  <a16:creationId xmlns:a16="http://schemas.microsoft.com/office/drawing/2014/main" id="{55B31409-CF34-043C-E670-2523210F6A90}"/>
                </a:ext>
              </a:extLst>
            </p:cNvPr>
            <p:cNvSpPr txBox="1"/>
            <p:nvPr/>
          </p:nvSpPr>
          <p:spPr>
            <a:xfrm>
              <a:off x="8697025" y="4082345"/>
              <a:ext cx="824126"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Soy</a:t>
              </a:r>
            </a:p>
          </p:txBody>
        </p:sp>
      </p:grpSp>
      <p:grpSp>
        <p:nvGrpSpPr>
          <p:cNvPr id="2" name="Group 1">
            <a:extLst>
              <a:ext uri="{FF2B5EF4-FFF2-40B4-BE49-F238E27FC236}">
                <a16:creationId xmlns:a16="http://schemas.microsoft.com/office/drawing/2014/main" id="{FD78AAB0-F7CF-43E9-9929-F9E80A6262DA}"/>
              </a:ext>
            </a:extLst>
          </p:cNvPr>
          <p:cNvGrpSpPr/>
          <p:nvPr/>
        </p:nvGrpSpPr>
        <p:grpSpPr>
          <a:xfrm>
            <a:off x="7836968" y="4703376"/>
            <a:ext cx="2004473" cy="369332"/>
            <a:chOff x="7842083" y="4776110"/>
            <a:chExt cx="2004473" cy="369332"/>
          </a:xfrm>
        </p:grpSpPr>
        <p:pic>
          <p:nvPicPr>
            <p:cNvPr id="58" name="Picture 57">
              <a:extLst>
                <a:ext uri="{FF2B5EF4-FFF2-40B4-BE49-F238E27FC236}">
                  <a16:creationId xmlns:a16="http://schemas.microsoft.com/office/drawing/2014/main" id="{A6092F9A-901C-F4D5-DE35-F54A16F13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083" y="4853356"/>
              <a:ext cx="824126" cy="214840"/>
            </a:xfrm>
            <a:prstGeom prst="rect">
              <a:avLst/>
            </a:prstGeom>
          </p:spPr>
        </p:pic>
        <p:sp>
          <p:nvSpPr>
            <p:cNvPr id="74" name="TextBox 73">
              <a:extLst>
                <a:ext uri="{FF2B5EF4-FFF2-40B4-BE49-F238E27FC236}">
                  <a16:creationId xmlns:a16="http://schemas.microsoft.com/office/drawing/2014/main" id="{D1DE6881-C642-A3F6-94C6-9C96616114CC}"/>
                </a:ext>
              </a:extLst>
            </p:cNvPr>
            <p:cNvSpPr txBox="1"/>
            <p:nvPr/>
          </p:nvSpPr>
          <p:spPr>
            <a:xfrm>
              <a:off x="8682914" y="4776110"/>
              <a:ext cx="1163642"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Pasture</a:t>
              </a:r>
            </a:p>
          </p:txBody>
        </p:sp>
      </p:grpSp>
      <p:grpSp>
        <p:nvGrpSpPr>
          <p:cNvPr id="6" name="Group 5">
            <a:extLst>
              <a:ext uri="{FF2B5EF4-FFF2-40B4-BE49-F238E27FC236}">
                <a16:creationId xmlns:a16="http://schemas.microsoft.com/office/drawing/2014/main" id="{272A8B13-006A-46DF-A982-36144CBBA0D2}"/>
              </a:ext>
            </a:extLst>
          </p:cNvPr>
          <p:cNvGrpSpPr/>
          <p:nvPr/>
        </p:nvGrpSpPr>
        <p:grpSpPr>
          <a:xfrm>
            <a:off x="7836968" y="5026824"/>
            <a:ext cx="1785509" cy="369332"/>
            <a:chOff x="7855542" y="5110328"/>
            <a:chExt cx="1785509" cy="369332"/>
          </a:xfrm>
        </p:grpSpPr>
        <p:pic>
          <p:nvPicPr>
            <p:cNvPr id="56" name="Picture 55">
              <a:extLst>
                <a:ext uri="{FF2B5EF4-FFF2-40B4-BE49-F238E27FC236}">
                  <a16:creationId xmlns:a16="http://schemas.microsoft.com/office/drawing/2014/main" id="{C35771E6-9811-20F6-C137-71CC880F0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542" y="5187574"/>
              <a:ext cx="824126" cy="214840"/>
            </a:xfrm>
            <a:prstGeom prst="rect">
              <a:avLst/>
            </a:prstGeom>
          </p:spPr>
        </p:pic>
        <p:sp>
          <p:nvSpPr>
            <p:cNvPr id="76" name="TextBox 75">
              <a:extLst>
                <a:ext uri="{FF2B5EF4-FFF2-40B4-BE49-F238E27FC236}">
                  <a16:creationId xmlns:a16="http://schemas.microsoft.com/office/drawing/2014/main" id="{316D345E-C12A-B227-06B4-281DD275CDA8}"/>
                </a:ext>
              </a:extLst>
            </p:cNvPr>
            <p:cNvSpPr txBox="1"/>
            <p:nvPr/>
          </p:nvSpPr>
          <p:spPr>
            <a:xfrm>
              <a:off x="8668803" y="5110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Forest</a:t>
              </a:r>
            </a:p>
          </p:txBody>
        </p:sp>
      </p:grpSp>
      <p:grpSp>
        <p:nvGrpSpPr>
          <p:cNvPr id="7" name="Group 6">
            <a:extLst>
              <a:ext uri="{FF2B5EF4-FFF2-40B4-BE49-F238E27FC236}">
                <a16:creationId xmlns:a16="http://schemas.microsoft.com/office/drawing/2014/main" id="{09276955-D28C-441B-BF83-1CF1AE8379A3}"/>
              </a:ext>
            </a:extLst>
          </p:cNvPr>
          <p:cNvGrpSpPr/>
          <p:nvPr/>
        </p:nvGrpSpPr>
        <p:grpSpPr>
          <a:xfrm>
            <a:off x="7836968" y="5350272"/>
            <a:ext cx="1853671" cy="369332"/>
            <a:chOff x="7866611" y="5476201"/>
            <a:chExt cx="1853671" cy="369332"/>
          </a:xfrm>
        </p:grpSpPr>
        <p:pic>
          <p:nvPicPr>
            <p:cNvPr id="64" name="Picture 63">
              <a:extLst>
                <a:ext uri="{FF2B5EF4-FFF2-40B4-BE49-F238E27FC236}">
                  <a16:creationId xmlns:a16="http://schemas.microsoft.com/office/drawing/2014/main" id="{B64E1A54-0B3A-5B6A-CE6D-9A0915B33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611" y="5553447"/>
              <a:ext cx="824126" cy="214840"/>
            </a:xfrm>
            <a:prstGeom prst="rect">
              <a:avLst/>
            </a:prstGeom>
          </p:spPr>
        </p:pic>
        <p:sp>
          <p:nvSpPr>
            <p:cNvPr id="78" name="TextBox 77">
              <a:extLst>
                <a:ext uri="{FF2B5EF4-FFF2-40B4-BE49-F238E27FC236}">
                  <a16:creationId xmlns:a16="http://schemas.microsoft.com/office/drawing/2014/main" id="{8C7E0663-A77B-2A64-3287-8FF46E41DE5F}"/>
                </a:ext>
              </a:extLst>
            </p:cNvPr>
            <p:cNvSpPr txBox="1"/>
            <p:nvPr/>
          </p:nvSpPr>
          <p:spPr>
            <a:xfrm>
              <a:off x="8664249" y="5476201"/>
              <a:ext cx="105603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Water</a:t>
              </a:r>
            </a:p>
          </p:txBody>
        </p:sp>
      </p:grpSp>
      <p:grpSp>
        <p:nvGrpSpPr>
          <p:cNvPr id="9" name="Group 8">
            <a:extLst>
              <a:ext uri="{FF2B5EF4-FFF2-40B4-BE49-F238E27FC236}">
                <a16:creationId xmlns:a16="http://schemas.microsoft.com/office/drawing/2014/main" id="{EA1A7A38-60A3-4AA9-BD28-2965DF738AEA}"/>
              </a:ext>
            </a:extLst>
          </p:cNvPr>
          <p:cNvGrpSpPr/>
          <p:nvPr/>
        </p:nvGrpSpPr>
        <p:grpSpPr>
          <a:xfrm>
            <a:off x="7836968" y="5997171"/>
            <a:ext cx="2500382" cy="369332"/>
            <a:chOff x="7866611" y="5997171"/>
            <a:chExt cx="2500382" cy="369332"/>
          </a:xfrm>
        </p:grpSpPr>
        <p:pic>
          <p:nvPicPr>
            <p:cNvPr id="60" name="Picture 59">
              <a:extLst>
                <a:ext uri="{FF2B5EF4-FFF2-40B4-BE49-F238E27FC236}">
                  <a16:creationId xmlns:a16="http://schemas.microsoft.com/office/drawing/2014/main" id="{0775A45E-D3D8-1370-F61F-B4A766516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611" y="6074417"/>
              <a:ext cx="824126" cy="214840"/>
            </a:xfrm>
            <a:prstGeom prst="rect">
              <a:avLst/>
            </a:prstGeom>
          </p:spPr>
        </p:pic>
        <p:sp>
          <p:nvSpPr>
            <p:cNvPr id="80" name="TextBox 79">
              <a:extLst>
                <a:ext uri="{FF2B5EF4-FFF2-40B4-BE49-F238E27FC236}">
                  <a16:creationId xmlns:a16="http://schemas.microsoft.com/office/drawing/2014/main" id="{B977E3D2-46F5-6005-E073-3F40BFF22523}"/>
                </a:ext>
              </a:extLst>
            </p:cNvPr>
            <p:cNvSpPr txBox="1"/>
            <p:nvPr/>
          </p:nvSpPr>
          <p:spPr>
            <a:xfrm>
              <a:off x="8692470" y="5997171"/>
              <a:ext cx="167452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Sugarcane</a:t>
              </a:r>
            </a:p>
          </p:txBody>
        </p:sp>
      </p:grpSp>
      <p:grpSp>
        <p:nvGrpSpPr>
          <p:cNvPr id="8" name="Group 7">
            <a:extLst>
              <a:ext uri="{FF2B5EF4-FFF2-40B4-BE49-F238E27FC236}">
                <a16:creationId xmlns:a16="http://schemas.microsoft.com/office/drawing/2014/main" id="{2EF53BC0-9299-45B9-976D-0AF4DCF3865C}"/>
              </a:ext>
            </a:extLst>
          </p:cNvPr>
          <p:cNvGrpSpPr/>
          <p:nvPr/>
        </p:nvGrpSpPr>
        <p:grpSpPr>
          <a:xfrm>
            <a:off x="7836968" y="5673720"/>
            <a:ext cx="1792780" cy="369332"/>
            <a:chOff x="7857828" y="5745328"/>
            <a:chExt cx="1792780" cy="369332"/>
          </a:xfrm>
        </p:grpSpPr>
        <p:pic>
          <p:nvPicPr>
            <p:cNvPr id="68" name="Picture 67">
              <a:extLst>
                <a:ext uri="{FF2B5EF4-FFF2-40B4-BE49-F238E27FC236}">
                  <a16:creationId xmlns:a16="http://schemas.microsoft.com/office/drawing/2014/main" id="{6CF02C66-75C5-2545-24D3-0AD44D5B41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828" y="5822574"/>
              <a:ext cx="824126" cy="214840"/>
            </a:xfrm>
            <a:prstGeom prst="rect">
              <a:avLst/>
            </a:prstGeom>
          </p:spPr>
        </p:pic>
        <p:sp>
          <p:nvSpPr>
            <p:cNvPr id="82" name="TextBox 81">
              <a:extLst>
                <a:ext uri="{FF2B5EF4-FFF2-40B4-BE49-F238E27FC236}">
                  <a16:creationId xmlns:a16="http://schemas.microsoft.com/office/drawing/2014/main" id="{8EDF23D9-A008-DADE-8DEF-CDDCB38726ED}"/>
                </a:ext>
              </a:extLst>
            </p:cNvPr>
            <p:cNvSpPr txBox="1"/>
            <p:nvPr/>
          </p:nvSpPr>
          <p:spPr>
            <a:xfrm>
              <a:off x="8678360" y="5745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Urban</a:t>
              </a:r>
            </a:p>
          </p:txBody>
        </p:sp>
      </p:grpSp>
      <p:grpSp>
        <p:nvGrpSpPr>
          <p:cNvPr id="12" name="Group 11">
            <a:extLst>
              <a:ext uri="{FF2B5EF4-FFF2-40B4-BE49-F238E27FC236}">
                <a16:creationId xmlns:a16="http://schemas.microsoft.com/office/drawing/2014/main" id="{DE9E9CBF-64C8-4569-8262-304E8FE9AD28}"/>
              </a:ext>
            </a:extLst>
          </p:cNvPr>
          <p:cNvGrpSpPr/>
          <p:nvPr/>
        </p:nvGrpSpPr>
        <p:grpSpPr>
          <a:xfrm>
            <a:off x="7836968" y="4379928"/>
            <a:ext cx="1890631" cy="369332"/>
            <a:chOff x="7851110" y="4452468"/>
            <a:chExt cx="1890631" cy="369332"/>
          </a:xfrm>
        </p:grpSpPr>
        <p:sp>
          <p:nvSpPr>
            <p:cNvPr id="84" name="Rectangle 83">
              <a:extLst>
                <a:ext uri="{FF2B5EF4-FFF2-40B4-BE49-F238E27FC236}">
                  <a16:creationId xmlns:a16="http://schemas.microsoft.com/office/drawing/2014/main" id="{721B109C-392B-B57D-5195-FF18B3D6FDCE}"/>
                </a:ext>
              </a:extLst>
            </p:cNvPr>
            <p:cNvSpPr/>
            <p:nvPr/>
          </p:nvSpPr>
          <p:spPr>
            <a:xfrm>
              <a:off x="7851110" y="4529714"/>
              <a:ext cx="818753" cy="2148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04A3E65-83E5-A123-141B-078EF51DF503}"/>
                </a:ext>
              </a:extLst>
            </p:cNvPr>
            <p:cNvSpPr txBox="1"/>
            <p:nvPr/>
          </p:nvSpPr>
          <p:spPr>
            <a:xfrm>
              <a:off x="8692470" y="4452468"/>
              <a:ext cx="1049271"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Cotton</a:t>
              </a:r>
            </a:p>
          </p:txBody>
        </p:sp>
      </p:grpSp>
      <p:pic>
        <p:nvPicPr>
          <p:cNvPr id="61" name="Picture 8">
            <a:extLst>
              <a:ext uri="{FF2B5EF4-FFF2-40B4-BE49-F238E27FC236}">
                <a16:creationId xmlns:a16="http://schemas.microsoft.com/office/drawing/2014/main" id="{248BEFB6-9E4C-E65D-8146-68D1D2D3B295}"/>
              </a:ext>
            </a:extLst>
          </p:cNvPr>
          <p:cNvPicPr>
            <a:picLocks noChangeAspect="1"/>
          </p:cNvPicPr>
          <p:nvPr/>
        </p:nvPicPr>
        <p:blipFill>
          <a:blip r:embed="rId11"/>
          <a:stretch>
            <a:fillRect/>
          </a:stretch>
        </p:blipFill>
        <p:spPr>
          <a:xfrm>
            <a:off x="8543029" y="2736718"/>
            <a:ext cx="900216" cy="124762"/>
          </a:xfrm>
          <a:prstGeom prst="rect">
            <a:avLst/>
          </a:prstGeom>
        </p:spPr>
      </p:pic>
      <p:pic>
        <p:nvPicPr>
          <p:cNvPr id="63" name="Picture 21">
            <a:extLst>
              <a:ext uri="{FF2B5EF4-FFF2-40B4-BE49-F238E27FC236}">
                <a16:creationId xmlns:a16="http://schemas.microsoft.com/office/drawing/2014/main" id="{E3341FB2-64A2-C1F0-F65D-5BFA505A295A}"/>
              </a:ext>
            </a:extLst>
          </p:cNvPr>
          <p:cNvPicPr>
            <a:picLocks noChangeAspect="1"/>
          </p:cNvPicPr>
          <p:nvPr/>
        </p:nvPicPr>
        <p:blipFill>
          <a:blip r:embed="rId12"/>
          <a:stretch>
            <a:fillRect/>
          </a:stretch>
        </p:blipFill>
        <p:spPr>
          <a:xfrm>
            <a:off x="8174717" y="2205935"/>
            <a:ext cx="116306" cy="1036722"/>
          </a:xfrm>
          <a:prstGeom prst="rect">
            <a:avLst/>
          </a:prstGeom>
        </p:spPr>
      </p:pic>
      <p:sp>
        <p:nvSpPr>
          <p:cNvPr id="65" name="TextBox 64">
            <a:extLst>
              <a:ext uri="{FF2B5EF4-FFF2-40B4-BE49-F238E27FC236}">
                <a16:creationId xmlns:a16="http://schemas.microsoft.com/office/drawing/2014/main" id="{1313AC7E-0356-ADFE-4F8D-9A4A697B29E1}"/>
              </a:ext>
            </a:extLst>
          </p:cNvPr>
          <p:cNvSpPr txBox="1"/>
          <p:nvPr/>
        </p:nvSpPr>
        <p:spPr>
          <a:xfrm>
            <a:off x="8433700" y="2892624"/>
            <a:ext cx="11712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0</a:t>
            </a:r>
            <a:endParaRPr lang="en-US" sz="1400" dirty="0">
              <a:solidFill>
                <a:schemeClr val="tx1">
                  <a:lumMod val="75000"/>
                  <a:lumOff val="25000"/>
                </a:schemeClr>
              </a:solidFill>
              <a:latin typeface="Century Gothic" panose="020B0502020202020204" pitchFamily="34" charset="0"/>
            </a:endParaRPr>
          </a:p>
        </p:txBody>
      </p:sp>
      <p:sp>
        <p:nvSpPr>
          <p:cNvPr id="69" name="TextBox 68">
            <a:extLst>
              <a:ext uri="{FF2B5EF4-FFF2-40B4-BE49-F238E27FC236}">
                <a16:creationId xmlns:a16="http://schemas.microsoft.com/office/drawing/2014/main" id="{D5D81FAD-4AC0-9566-C284-7AF8DB8041F9}"/>
              </a:ext>
            </a:extLst>
          </p:cNvPr>
          <p:cNvSpPr txBox="1"/>
          <p:nvPr/>
        </p:nvSpPr>
        <p:spPr>
          <a:xfrm>
            <a:off x="9260944" y="2901515"/>
            <a:ext cx="12781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75mi/120km</a:t>
            </a:r>
            <a:endParaRPr lang="en-US" sz="1400" dirty="0">
              <a:solidFill>
                <a:schemeClr val="tx1">
                  <a:lumMod val="75000"/>
                  <a:lumOff val="25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0B5C5D42-49C7-4614-A054-D396582564D7}"/>
              </a:ext>
            </a:extLst>
          </p:cNvPr>
          <p:cNvSpPr txBox="1"/>
          <p:nvPr/>
        </p:nvSpPr>
        <p:spPr>
          <a:xfrm>
            <a:off x="0" y="6601710"/>
            <a:ext cx="2194560" cy="230832"/>
          </a:xfrm>
          <a:prstGeom prst="rect">
            <a:avLst/>
          </a:prstGeom>
          <a:noFill/>
        </p:spPr>
        <p:txBody>
          <a:bodyPr wrap="square">
            <a:spAutoFit/>
          </a:bodyPr>
          <a:lstStyle/>
          <a:p>
            <a:r>
              <a:rPr lang="en-US" sz="900" dirty="0">
                <a:solidFill>
                  <a:schemeClr val="bg1"/>
                </a:solidFill>
                <a:latin typeface="Century Gothic" panose="020B0502020202020204" pitchFamily="34" charset="0"/>
                <a:cs typeface="Calibri" panose="020F0502020204030204"/>
              </a:rPr>
              <a:t>Basemap: Google</a:t>
            </a:r>
          </a:p>
        </p:txBody>
      </p:sp>
    </p:spTree>
    <p:extLst>
      <p:ext uri="{BB962C8B-B14F-4D97-AF65-F5344CB8AC3E}">
        <p14:creationId xmlns:p14="http://schemas.microsoft.com/office/powerpoint/2010/main" val="944079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Optical-Only Confusion Matrix (training)</a:t>
            </a:r>
            <a:endParaRPr lang="en-US">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4261071249"/>
              </p:ext>
            </p:extLst>
          </p:nvPr>
        </p:nvGraphicFramePr>
        <p:xfrm>
          <a:off x="920213" y="1412831"/>
          <a:ext cx="10351570" cy="5314460"/>
        </p:xfrm>
        <a:graphic>
          <a:graphicData uri="http://schemas.openxmlformats.org/drawingml/2006/table">
            <a:tbl>
              <a:tblPr firstRow="1" bandRow="1">
                <a:tableStyleId>{5C22544A-7EE6-4342-B048-85BDC9FD1C3A}</a:tableStyleId>
              </a:tblPr>
              <a:tblGrid>
                <a:gridCol w="1454019">
                  <a:extLst>
                    <a:ext uri="{9D8B030D-6E8A-4147-A177-3AD203B41FA5}">
                      <a16:colId xmlns:a16="http://schemas.microsoft.com/office/drawing/2014/main" val="100766656"/>
                    </a:ext>
                  </a:extLst>
                </a:gridCol>
                <a:gridCol w="1371026">
                  <a:extLst>
                    <a:ext uri="{9D8B030D-6E8A-4147-A177-3AD203B41FA5}">
                      <a16:colId xmlns:a16="http://schemas.microsoft.com/office/drawing/2014/main" val="3229108980"/>
                    </a:ext>
                  </a:extLst>
                </a:gridCol>
                <a:gridCol w="924560">
                  <a:extLst>
                    <a:ext uri="{9D8B030D-6E8A-4147-A177-3AD203B41FA5}">
                      <a16:colId xmlns:a16="http://schemas.microsoft.com/office/drawing/2014/main" val="2099207871"/>
                    </a:ext>
                  </a:extLst>
                </a:gridCol>
                <a:gridCol w="1095775">
                  <a:extLst>
                    <a:ext uri="{9D8B030D-6E8A-4147-A177-3AD203B41FA5}">
                      <a16:colId xmlns:a16="http://schemas.microsoft.com/office/drawing/2014/main" val="54223567"/>
                    </a:ext>
                  </a:extLst>
                </a:gridCol>
                <a:gridCol w="1095774">
                  <a:extLst>
                    <a:ext uri="{9D8B030D-6E8A-4147-A177-3AD203B41FA5}">
                      <a16:colId xmlns:a16="http://schemas.microsoft.com/office/drawing/2014/main" val="2158377779"/>
                    </a:ext>
                  </a:extLst>
                </a:gridCol>
                <a:gridCol w="941682">
                  <a:extLst>
                    <a:ext uri="{9D8B030D-6E8A-4147-A177-3AD203B41FA5}">
                      <a16:colId xmlns:a16="http://schemas.microsoft.com/office/drawing/2014/main" val="884490955"/>
                    </a:ext>
                  </a:extLst>
                </a:gridCol>
                <a:gridCol w="1010168">
                  <a:extLst>
                    <a:ext uri="{9D8B030D-6E8A-4147-A177-3AD203B41FA5}">
                      <a16:colId xmlns:a16="http://schemas.microsoft.com/office/drawing/2014/main" val="439821072"/>
                    </a:ext>
                  </a:extLst>
                </a:gridCol>
                <a:gridCol w="941682">
                  <a:extLst>
                    <a:ext uri="{9D8B030D-6E8A-4147-A177-3AD203B41FA5}">
                      <a16:colId xmlns:a16="http://schemas.microsoft.com/office/drawing/2014/main" val="2872764494"/>
                    </a:ext>
                  </a:extLst>
                </a:gridCol>
                <a:gridCol w="1516884">
                  <a:extLst>
                    <a:ext uri="{9D8B030D-6E8A-4147-A177-3AD203B41FA5}">
                      <a16:colId xmlns:a16="http://schemas.microsoft.com/office/drawing/2014/main" val="1949663635"/>
                    </a:ext>
                  </a:extLst>
                </a:gridCol>
              </a:tblGrid>
              <a:tr h="695116">
                <a:tc>
                  <a:txBody>
                    <a:bodyPr/>
                    <a:lstStyle/>
                    <a:p>
                      <a:pPr lvl="0">
                        <a:buNone/>
                      </a:pPr>
                      <a:endParaRPr lang="en-US" b="1">
                        <a:solidFill>
                          <a:schemeClr val="bg1"/>
                        </a:solidFill>
                        <a:latin typeface="Century Gothic"/>
                      </a:endParaRPr>
                    </a:p>
                  </a:txBody>
                  <a:tcPr>
                    <a:solidFill>
                      <a:schemeClr val="accent2">
                        <a:lumMod val="75000"/>
                      </a:schemeClr>
                    </a:solidFill>
                  </a:tcPr>
                </a:tc>
                <a:tc>
                  <a:txBody>
                    <a:bodyPr/>
                    <a:lstStyle/>
                    <a:p>
                      <a:r>
                        <a:rPr lang="en-US" b="1">
                          <a:latin typeface="Century Gothic"/>
                        </a:rPr>
                        <a:t>Corn</a:t>
                      </a:r>
                    </a:p>
                  </a:txBody>
                  <a:tcPr>
                    <a:solidFill>
                      <a:schemeClr val="accent2">
                        <a:lumMod val="75000"/>
                      </a:schemeClr>
                    </a:solidFill>
                  </a:tcPr>
                </a:tc>
                <a:tc>
                  <a:txBody>
                    <a:bodyPr/>
                    <a:lstStyle/>
                    <a:p>
                      <a:r>
                        <a:rPr lang="en-US" b="1">
                          <a:latin typeface="Century Gothic"/>
                        </a:rPr>
                        <a:t>Soy</a:t>
                      </a:r>
                    </a:p>
                  </a:txBody>
                  <a:tcPr>
                    <a:solidFill>
                      <a:schemeClr val="accent2">
                        <a:lumMod val="75000"/>
                      </a:schemeClr>
                    </a:solidFill>
                  </a:tcPr>
                </a:tc>
                <a:tc>
                  <a:txBody>
                    <a:bodyPr/>
                    <a:lstStyle/>
                    <a:p>
                      <a:r>
                        <a:rPr lang="en-US" b="1">
                          <a:latin typeface="Century Gothic"/>
                        </a:rPr>
                        <a:t>Cotton</a:t>
                      </a:r>
                    </a:p>
                  </a:txBody>
                  <a:tcPr>
                    <a:solidFill>
                      <a:schemeClr val="accent2">
                        <a:lumMod val="75000"/>
                      </a:schemeClr>
                    </a:solidFill>
                  </a:tcPr>
                </a:tc>
                <a:tc>
                  <a:txBody>
                    <a:bodyPr/>
                    <a:lstStyle/>
                    <a:p>
                      <a:r>
                        <a:rPr lang="en-US" b="1">
                          <a:latin typeface="Century Gothic"/>
                        </a:rPr>
                        <a:t>Pasture</a:t>
                      </a:r>
                    </a:p>
                  </a:txBody>
                  <a:tcPr>
                    <a:solidFill>
                      <a:schemeClr val="accent2">
                        <a:lumMod val="75000"/>
                      </a:schemeClr>
                    </a:solidFill>
                  </a:tcPr>
                </a:tc>
                <a:tc>
                  <a:txBody>
                    <a:bodyPr/>
                    <a:lstStyle/>
                    <a:p>
                      <a:r>
                        <a:rPr lang="en-US" b="1">
                          <a:latin typeface="Century Gothic"/>
                        </a:rPr>
                        <a:t>Forest</a:t>
                      </a:r>
                    </a:p>
                  </a:txBody>
                  <a:tcPr>
                    <a:solidFill>
                      <a:schemeClr val="accent2">
                        <a:lumMod val="75000"/>
                      </a:schemeClr>
                    </a:solidFill>
                  </a:tcPr>
                </a:tc>
                <a:tc>
                  <a:txBody>
                    <a:bodyPr/>
                    <a:lstStyle/>
                    <a:p>
                      <a:r>
                        <a:rPr lang="en-US" b="1">
                          <a:latin typeface="Century Gothic"/>
                        </a:rPr>
                        <a:t>Water</a:t>
                      </a:r>
                    </a:p>
                  </a:txBody>
                  <a:tcPr>
                    <a:solidFill>
                      <a:schemeClr val="accent2">
                        <a:lumMod val="75000"/>
                      </a:schemeClr>
                    </a:solidFill>
                  </a:tcPr>
                </a:tc>
                <a:tc>
                  <a:txBody>
                    <a:bodyPr/>
                    <a:lstStyle/>
                    <a:p>
                      <a:r>
                        <a:rPr lang="en-US" b="1">
                          <a:latin typeface="Century Gothic"/>
                        </a:rPr>
                        <a:t>Urban</a:t>
                      </a:r>
                    </a:p>
                  </a:txBody>
                  <a:tcPr>
                    <a:solidFill>
                      <a:schemeClr val="accent2">
                        <a:lumMod val="75000"/>
                      </a:schemeClr>
                    </a:solidFill>
                  </a:tcPr>
                </a:tc>
                <a:tc>
                  <a:txBody>
                    <a:bodyPr/>
                    <a:lstStyle/>
                    <a:p>
                      <a:r>
                        <a:rPr lang="en-US" b="1">
                          <a:latin typeface="Century Gothic"/>
                        </a:rPr>
                        <a:t>Sugarcane</a:t>
                      </a:r>
                    </a:p>
                  </a:txBody>
                  <a:tcPr>
                    <a:solidFill>
                      <a:schemeClr val="accent2">
                        <a:lumMod val="75000"/>
                      </a:schemeClr>
                    </a:solidFill>
                  </a:tcPr>
                </a:tc>
                <a:extLst>
                  <a:ext uri="{0D108BD9-81ED-4DB2-BD59-A6C34878D82A}">
                    <a16:rowId xmlns:a16="http://schemas.microsoft.com/office/drawing/2014/main" val="1708839331"/>
                  </a:ext>
                </a:extLst>
              </a:tr>
              <a:tr h="560604">
                <a:tc>
                  <a:txBody>
                    <a:bodyPr/>
                    <a:lstStyle/>
                    <a:p>
                      <a:r>
                        <a:rPr lang="en-US" b="1">
                          <a:solidFill>
                            <a:schemeClr val="bg1"/>
                          </a:solidFill>
                          <a:latin typeface="Century Gothic"/>
                        </a:rPr>
                        <a:t>Corn </a:t>
                      </a:r>
                      <a:endParaRPr lang="en-US"/>
                    </a:p>
                  </a:txBody>
                  <a:tcPr>
                    <a:solidFill>
                      <a:schemeClr val="accent2">
                        <a:lumMod val="75000"/>
                      </a:schemeClr>
                    </a:solidFill>
                  </a:tcPr>
                </a:tc>
                <a:tc>
                  <a:txBody>
                    <a:bodyPr/>
                    <a:lstStyle/>
                    <a:p>
                      <a:r>
                        <a:rPr lang="en-US" b="1">
                          <a:solidFill>
                            <a:schemeClr val="tx1">
                              <a:lumMod val="75000"/>
                              <a:lumOff val="25000"/>
                            </a:schemeClr>
                          </a:solidFill>
                          <a:latin typeface="Century Gothic"/>
                        </a:rPr>
                        <a:t>0.93</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0.03</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2452333886"/>
                  </a:ext>
                </a:extLst>
              </a:tr>
              <a:tr h="560604">
                <a:tc>
                  <a:txBody>
                    <a:bodyPr/>
                    <a:lstStyle/>
                    <a:p>
                      <a:r>
                        <a:rPr lang="en-US" b="1">
                          <a:solidFill>
                            <a:schemeClr val="bg1"/>
                          </a:solidFill>
                          <a:latin typeface="Century Gothic"/>
                        </a:rPr>
                        <a:t>Soy</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0.03</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0.88</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0.03</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0.03</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4063168427"/>
                  </a:ext>
                </a:extLst>
              </a:tr>
              <a:tr h="560604">
                <a:tc>
                  <a:txBody>
                    <a:bodyPr/>
                    <a:lstStyle/>
                    <a:p>
                      <a:r>
                        <a:rPr lang="en-US" b="1">
                          <a:solidFill>
                            <a:schemeClr val="bg1"/>
                          </a:solidFill>
                          <a:latin typeface="Century Gothic"/>
                        </a:rPr>
                        <a:t>Cotton</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0.96</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978661330"/>
                  </a:ext>
                </a:extLst>
              </a:tr>
              <a:tr h="560604">
                <a:tc>
                  <a:txBody>
                    <a:bodyPr/>
                    <a:lstStyle/>
                    <a:p>
                      <a:r>
                        <a:rPr lang="en-US" b="1">
                          <a:solidFill>
                            <a:schemeClr val="bg1"/>
                          </a:solidFill>
                          <a:latin typeface="Century Gothic"/>
                        </a:rPr>
                        <a:t>Pasture</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0.05</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0.06</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0.77</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0.03</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512876241"/>
                  </a:ext>
                </a:extLst>
              </a:tr>
              <a:tr h="560604">
                <a:tc>
                  <a:txBody>
                    <a:bodyPr/>
                    <a:lstStyle/>
                    <a:p>
                      <a:r>
                        <a:rPr lang="en-US" b="1">
                          <a:solidFill>
                            <a:schemeClr val="bg1"/>
                          </a:solidFill>
                          <a:latin typeface="Century Gothic"/>
                        </a:rPr>
                        <a:t>Forest</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0.95</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1308761280"/>
                  </a:ext>
                </a:extLst>
              </a:tr>
              <a:tr h="560604">
                <a:tc>
                  <a:txBody>
                    <a:bodyPr/>
                    <a:lstStyle/>
                    <a:p>
                      <a:r>
                        <a:rPr lang="en-US" b="1">
                          <a:solidFill>
                            <a:schemeClr val="bg1"/>
                          </a:solidFill>
                          <a:latin typeface="Century Gothic"/>
                        </a:rPr>
                        <a:t>Water</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0.86</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extLst>
                  <a:ext uri="{0D108BD9-81ED-4DB2-BD59-A6C34878D82A}">
                    <a16:rowId xmlns:a16="http://schemas.microsoft.com/office/drawing/2014/main" val="258561560"/>
                  </a:ext>
                </a:extLst>
              </a:tr>
              <a:tr h="560604">
                <a:tc>
                  <a:txBody>
                    <a:bodyPr/>
                    <a:lstStyle/>
                    <a:p>
                      <a:r>
                        <a:rPr lang="en-US" b="1">
                          <a:solidFill>
                            <a:schemeClr val="bg1"/>
                          </a:solidFill>
                          <a:latin typeface="Century Gothic"/>
                        </a:rPr>
                        <a:t>Urban</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0.03</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0.03</a:t>
                      </a:r>
                    </a:p>
                  </a:txBody>
                  <a:tcPr>
                    <a:solidFill>
                      <a:schemeClr val="accent2">
                        <a:lumMod val="40000"/>
                        <a:lumOff val="60000"/>
                      </a:schemeClr>
                    </a:solidFill>
                  </a:tcPr>
                </a:tc>
                <a:extLst>
                  <a:ext uri="{0D108BD9-81ED-4DB2-BD59-A6C34878D82A}">
                    <a16:rowId xmlns:a16="http://schemas.microsoft.com/office/drawing/2014/main" val="1729362644"/>
                  </a:ext>
                </a:extLst>
              </a:tr>
              <a:tr h="695116">
                <a:tc>
                  <a:txBody>
                    <a:bodyPr/>
                    <a:lstStyle/>
                    <a:p>
                      <a:r>
                        <a:rPr lang="en-US" b="1">
                          <a:solidFill>
                            <a:schemeClr val="bg1"/>
                          </a:solidFill>
                          <a:latin typeface="Century Gothic"/>
                        </a:rPr>
                        <a:t>Sugarcane</a:t>
                      </a:r>
                      <a:endParaRPr lang="en-US"/>
                    </a:p>
                  </a:txBody>
                  <a:tcPr>
                    <a:solidFill>
                      <a:schemeClr val="accent2">
                        <a:lumMod val="75000"/>
                      </a:schemeClr>
                    </a:solidFill>
                  </a:tcPr>
                </a:tc>
                <a:tc>
                  <a:txBody>
                    <a:bodyPr/>
                    <a:lstStyle/>
                    <a:p>
                      <a:r>
                        <a:rPr lang="en-US" b="0">
                          <a:solidFill>
                            <a:schemeClr val="tx1">
                              <a:lumMod val="75000"/>
                              <a:lumOff val="25000"/>
                            </a:schemeClr>
                          </a:solidFill>
                          <a:latin typeface="Century Gothic"/>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0.85</a:t>
                      </a: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4" name="TextBox 3">
            <a:extLst>
              <a:ext uri="{FF2B5EF4-FFF2-40B4-BE49-F238E27FC236}">
                <a16:creationId xmlns:a16="http://schemas.microsoft.com/office/drawing/2014/main" id="{1E050E2D-9F8B-5366-8846-14A3A076D6FE}"/>
              </a:ext>
            </a:extLst>
          </p:cNvPr>
          <p:cNvSpPr txBox="1"/>
          <p:nvPr/>
        </p:nvSpPr>
        <p:spPr>
          <a:xfrm>
            <a:off x="834865" y="10291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Accuracy: 86.96%</a:t>
            </a:r>
            <a:endParaRPr lang="en-US">
              <a:latin typeface="Calibri"/>
              <a:cs typeface="Calibri"/>
            </a:endParaRPr>
          </a:p>
        </p:txBody>
      </p:sp>
    </p:spTree>
    <p:extLst>
      <p:ext uri="{BB962C8B-B14F-4D97-AF65-F5344CB8AC3E}">
        <p14:creationId xmlns:p14="http://schemas.microsoft.com/office/powerpoint/2010/main" val="44938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Optical-Only Confusion Matrix (Validation)</a:t>
            </a:r>
            <a:endParaRPr lang="en-US">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1675731132"/>
              </p:ext>
            </p:extLst>
          </p:nvPr>
        </p:nvGraphicFramePr>
        <p:xfrm>
          <a:off x="861862" y="1407180"/>
          <a:ext cx="10351570" cy="5314460"/>
        </p:xfrm>
        <a:graphic>
          <a:graphicData uri="http://schemas.openxmlformats.org/drawingml/2006/table">
            <a:tbl>
              <a:tblPr firstRow="1" bandRow="1">
                <a:tableStyleId>{5C22544A-7EE6-4342-B048-85BDC9FD1C3A}</a:tableStyleId>
              </a:tblPr>
              <a:tblGrid>
                <a:gridCol w="1496327">
                  <a:extLst>
                    <a:ext uri="{9D8B030D-6E8A-4147-A177-3AD203B41FA5}">
                      <a16:colId xmlns:a16="http://schemas.microsoft.com/office/drawing/2014/main" val="100766656"/>
                    </a:ext>
                  </a:extLst>
                </a:gridCol>
                <a:gridCol w="1090864">
                  <a:extLst>
                    <a:ext uri="{9D8B030D-6E8A-4147-A177-3AD203B41FA5}">
                      <a16:colId xmlns:a16="http://schemas.microsoft.com/office/drawing/2014/main" val="3229108980"/>
                    </a:ext>
                  </a:extLst>
                </a:gridCol>
                <a:gridCol w="1058779">
                  <a:extLst>
                    <a:ext uri="{9D8B030D-6E8A-4147-A177-3AD203B41FA5}">
                      <a16:colId xmlns:a16="http://schemas.microsoft.com/office/drawing/2014/main" val="2099207871"/>
                    </a:ext>
                  </a:extLst>
                </a:gridCol>
                <a:gridCol w="1122947">
                  <a:extLst>
                    <a:ext uri="{9D8B030D-6E8A-4147-A177-3AD203B41FA5}">
                      <a16:colId xmlns:a16="http://schemas.microsoft.com/office/drawing/2014/main" val="54223567"/>
                    </a:ext>
                  </a:extLst>
                </a:gridCol>
                <a:gridCol w="1106905">
                  <a:extLst>
                    <a:ext uri="{9D8B030D-6E8A-4147-A177-3AD203B41FA5}">
                      <a16:colId xmlns:a16="http://schemas.microsoft.com/office/drawing/2014/main" val="2158377779"/>
                    </a:ext>
                  </a:extLst>
                </a:gridCol>
                <a:gridCol w="994611">
                  <a:extLst>
                    <a:ext uri="{9D8B030D-6E8A-4147-A177-3AD203B41FA5}">
                      <a16:colId xmlns:a16="http://schemas.microsoft.com/office/drawing/2014/main" val="884490955"/>
                    </a:ext>
                  </a:extLst>
                </a:gridCol>
                <a:gridCol w="978804">
                  <a:extLst>
                    <a:ext uri="{9D8B030D-6E8A-4147-A177-3AD203B41FA5}">
                      <a16:colId xmlns:a16="http://schemas.microsoft.com/office/drawing/2014/main" val="439821072"/>
                    </a:ext>
                  </a:extLst>
                </a:gridCol>
                <a:gridCol w="1000882">
                  <a:extLst>
                    <a:ext uri="{9D8B030D-6E8A-4147-A177-3AD203B41FA5}">
                      <a16:colId xmlns:a16="http://schemas.microsoft.com/office/drawing/2014/main" val="2872764494"/>
                    </a:ext>
                  </a:extLst>
                </a:gridCol>
                <a:gridCol w="1501451">
                  <a:extLst>
                    <a:ext uri="{9D8B030D-6E8A-4147-A177-3AD203B41FA5}">
                      <a16:colId xmlns:a16="http://schemas.microsoft.com/office/drawing/2014/main" val="1949663635"/>
                    </a:ext>
                  </a:extLst>
                </a:gridCol>
              </a:tblGrid>
              <a:tr h="695116">
                <a:tc>
                  <a:txBody>
                    <a:bodyPr/>
                    <a:lstStyle/>
                    <a:p>
                      <a:endParaRPr lang="en-US" b="1">
                        <a:solidFill>
                          <a:schemeClr val="bg1"/>
                        </a:solidFill>
                        <a:latin typeface="Century Gothic" panose="020B0502020202020204" pitchFamily="34" charset="0"/>
                      </a:endParaRPr>
                    </a:p>
                  </a:txBody>
                  <a:tcPr>
                    <a:solidFill>
                      <a:schemeClr val="accent2">
                        <a:lumMod val="75000"/>
                      </a:schemeClr>
                    </a:solidFill>
                  </a:tcPr>
                </a:tc>
                <a:tc>
                  <a:txBody>
                    <a:bodyPr/>
                    <a:lstStyle/>
                    <a:p>
                      <a:r>
                        <a:rPr lang="en-US" b="1">
                          <a:latin typeface="Century Gothic"/>
                        </a:rPr>
                        <a:t>Corn</a:t>
                      </a:r>
                    </a:p>
                  </a:txBody>
                  <a:tcPr>
                    <a:solidFill>
                      <a:schemeClr val="accent2">
                        <a:lumMod val="75000"/>
                      </a:schemeClr>
                    </a:solidFill>
                  </a:tcPr>
                </a:tc>
                <a:tc>
                  <a:txBody>
                    <a:bodyPr/>
                    <a:lstStyle/>
                    <a:p>
                      <a:r>
                        <a:rPr lang="en-US" b="1">
                          <a:latin typeface="Century Gothic"/>
                        </a:rPr>
                        <a:t>Soy</a:t>
                      </a:r>
                    </a:p>
                  </a:txBody>
                  <a:tcPr>
                    <a:solidFill>
                      <a:schemeClr val="accent2">
                        <a:lumMod val="75000"/>
                      </a:schemeClr>
                    </a:solidFill>
                  </a:tcPr>
                </a:tc>
                <a:tc>
                  <a:txBody>
                    <a:bodyPr/>
                    <a:lstStyle/>
                    <a:p>
                      <a:r>
                        <a:rPr lang="en-US" b="1">
                          <a:latin typeface="Century Gothic"/>
                        </a:rPr>
                        <a:t>Cotton</a:t>
                      </a:r>
                    </a:p>
                  </a:txBody>
                  <a:tcPr>
                    <a:solidFill>
                      <a:schemeClr val="accent2">
                        <a:lumMod val="75000"/>
                      </a:schemeClr>
                    </a:solidFill>
                  </a:tcPr>
                </a:tc>
                <a:tc>
                  <a:txBody>
                    <a:bodyPr/>
                    <a:lstStyle/>
                    <a:p>
                      <a:r>
                        <a:rPr lang="en-US" b="1">
                          <a:latin typeface="Century Gothic"/>
                        </a:rPr>
                        <a:t>Pasture</a:t>
                      </a:r>
                    </a:p>
                  </a:txBody>
                  <a:tcPr>
                    <a:solidFill>
                      <a:schemeClr val="accent2">
                        <a:lumMod val="75000"/>
                      </a:schemeClr>
                    </a:solidFill>
                  </a:tcPr>
                </a:tc>
                <a:tc>
                  <a:txBody>
                    <a:bodyPr/>
                    <a:lstStyle/>
                    <a:p>
                      <a:r>
                        <a:rPr lang="en-US" b="1">
                          <a:latin typeface="Century Gothic"/>
                        </a:rPr>
                        <a:t>Forest</a:t>
                      </a:r>
                    </a:p>
                  </a:txBody>
                  <a:tcPr>
                    <a:solidFill>
                      <a:schemeClr val="accent2">
                        <a:lumMod val="75000"/>
                      </a:schemeClr>
                    </a:solidFill>
                  </a:tcPr>
                </a:tc>
                <a:tc>
                  <a:txBody>
                    <a:bodyPr/>
                    <a:lstStyle/>
                    <a:p>
                      <a:r>
                        <a:rPr lang="en-US" b="1">
                          <a:latin typeface="Century Gothic"/>
                        </a:rPr>
                        <a:t>Water</a:t>
                      </a:r>
                    </a:p>
                  </a:txBody>
                  <a:tcPr>
                    <a:solidFill>
                      <a:schemeClr val="accent2">
                        <a:lumMod val="75000"/>
                      </a:schemeClr>
                    </a:solidFill>
                  </a:tcPr>
                </a:tc>
                <a:tc>
                  <a:txBody>
                    <a:bodyPr/>
                    <a:lstStyle/>
                    <a:p>
                      <a:r>
                        <a:rPr lang="en-US" b="1">
                          <a:latin typeface="Century Gothic"/>
                        </a:rPr>
                        <a:t>Urban</a:t>
                      </a:r>
                    </a:p>
                  </a:txBody>
                  <a:tcPr>
                    <a:solidFill>
                      <a:schemeClr val="accent2">
                        <a:lumMod val="75000"/>
                      </a:schemeClr>
                    </a:solidFill>
                  </a:tcPr>
                </a:tc>
                <a:tc>
                  <a:txBody>
                    <a:bodyPr/>
                    <a:lstStyle/>
                    <a:p>
                      <a:r>
                        <a:rPr lang="en-US" b="1">
                          <a:latin typeface="Century Gothic"/>
                        </a:rPr>
                        <a:t>Sugarcane</a:t>
                      </a:r>
                    </a:p>
                  </a:txBody>
                  <a:tcPr>
                    <a:solidFill>
                      <a:schemeClr val="accent2">
                        <a:lumMod val="75000"/>
                      </a:schemeClr>
                    </a:solidFill>
                  </a:tcPr>
                </a:tc>
                <a:extLst>
                  <a:ext uri="{0D108BD9-81ED-4DB2-BD59-A6C34878D82A}">
                    <a16:rowId xmlns:a16="http://schemas.microsoft.com/office/drawing/2014/main" val="1708839331"/>
                  </a:ext>
                </a:extLst>
              </a:tr>
              <a:tr h="560604">
                <a:tc>
                  <a:txBody>
                    <a:bodyPr/>
                    <a:lstStyle/>
                    <a:p>
                      <a:r>
                        <a:rPr lang="en-US" b="1">
                          <a:solidFill>
                            <a:schemeClr val="bg1"/>
                          </a:solidFill>
                          <a:latin typeface="Century Gothic"/>
                        </a:rPr>
                        <a:t>Corn</a:t>
                      </a:r>
                    </a:p>
                  </a:txBody>
                  <a:tcPr>
                    <a:solidFill>
                      <a:schemeClr val="accent2">
                        <a:lumMod val="75000"/>
                      </a:schemeClr>
                    </a:solidFill>
                  </a:tcPr>
                </a:tc>
                <a:tc>
                  <a:txBody>
                    <a:bodyPr/>
                    <a:lstStyle/>
                    <a:p>
                      <a:r>
                        <a:rPr lang="en-US" b="1">
                          <a:solidFill>
                            <a:schemeClr val="tx1">
                              <a:lumMod val="75000"/>
                              <a:lumOff val="25000"/>
                            </a:schemeClr>
                          </a:solidFill>
                          <a:latin typeface="Century Gothic"/>
                        </a:rPr>
                        <a:t>0.50</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0.22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0.13</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extLst>
                  <a:ext uri="{0D108BD9-81ED-4DB2-BD59-A6C34878D82A}">
                    <a16:rowId xmlns:a16="http://schemas.microsoft.com/office/drawing/2014/main" val="2452333886"/>
                  </a:ext>
                </a:extLst>
              </a:tr>
              <a:tr h="560604">
                <a:tc>
                  <a:txBody>
                    <a:bodyPr/>
                    <a:lstStyle/>
                    <a:p>
                      <a:r>
                        <a:rPr lang="en-US" b="1">
                          <a:solidFill>
                            <a:schemeClr val="bg1"/>
                          </a:solidFill>
                          <a:latin typeface="Century Gothic"/>
                        </a:rPr>
                        <a:t>Soy</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0.17</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0.67</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0.08</a:t>
                      </a:r>
                    </a:p>
                  </a:txBody>
                  <a:tcPr>
                    <a:solidFill>
                      <a:schemeClr val="accent2">
                        <a:lumMod val="40000"/>
                        <a:lumOff val="60000"/>
                      </a:schemeClr>
                    </a:solidFill>
                  </a:tcPr>
                </a:tc>
                <a:extLst>
                  <a:ext uri="{0D108BD9-81ED-4DB2-BD59-A6C34878D82A}">
                    <a16:rowId xmlns:a16="http://schemas.microsoft.com/office/drawing/2014/main" val="4063168427"/>
                  </a:ext>
                </a:extLst>
              </a:tr>
              <a:tr h="560604">
                <a:tc>
                  <a:txBody>
                    <a:bodyPr/>
                    <a:lstStyle/>
                    <a:p>
                      <a:r>
                        <a:rPr lang="en-US" b="1">
                          <a:solidFill>
                            <a:schemeClr val="bg1"/>
                          </a:solidFill>
                          <a:latin typeface="Century Gothic"/>
                        </a:rPr>
                        <a:t>Cotton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0.27</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0.50</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978661330"/>
                  </a:ext>
                </a:extLst>
              </a:tr>
              <a:tr h="560604">
                <a:tc>
                  <a:txBody>
                    <a:bodyPr/>
                    <a:lstStyle/>
                    <a:p>
                      <a:r>
                        <a:rPr lang="en-US" b="1">
                          <a:solidFill>
                            <a:schemeClr val="bg1"/>
                          </a:solidFill>
                          <a:latin typeface="Century Gothic"/>
                        </a:rPr>
                        <a:t>Pasture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0.23</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0.41</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0.05</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extLst>
                  <a:ext uri="{0D108BD9-81ED-4DB2-BD59-A6C34878D82A}">
                    <a16:rowId xmlns:a16="http://schemas.microsoft.com/office/drawing/2014/main" val="512876241"/>
                  </a:ext>
                </a:extLst>
              </a:tr>
              <a:tr h="560604">
                <a:tc>
                  <a:txBody>
                    <a:bodyPr/>
                    <a:lstStyle/>
                    <a:p>
                      <a:r>
                        <a:rPr lang="en-US" b="1">
                          <a:solidFill>
                            <a:schemeClr val="bg1"/>
                          </a:solidFill>
                          <a:latin typeface="Century Gothic"/>
                        </a:rPr>
                        <a:t>Forest</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0.12</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lumMod val="75000"/>
                              <a:lumOff val="25000"/>
                            </a:schemeClr>
                          </a:solidFill>
                          <a:latin typeface="Century Gothic"/>
                        </a:rPr>
                        <a:t>0.56</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0.16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0.08</a:t>
                      </a:r>
                    </a:p>
                  </a:txBody>
                  <a:tcPr>
                    <a:solidFill>
                      <a:schemeClr val="accent2">
                        <a:lumMod val="40000"/>
                        <a:lumOff val="60000"/>
                      </a:schemeClr>
                    </a:solidFill>
                  </a:tcPr>
                </a:tc>
                <a:extLst>
                  <a:ext uri="{0D108BD9-81ED-4DB2-BD59-A6C34878D82A}">
                    <a16:rowId xmlns:a16="http://schemas.microsoft.com/office/drawing/2014/main" val="1308761280"/>
                  </a:ext>
                </a:extLst>
              </a:tr>
              <a:tr h="560604">
                <a:tc>
                  <a:txBody>
                    <a:bodyPr/>
                    <a:lstStyle/>
                    <a:p>
                      <a:r>
                        <a:rPr lang="en-US" b="1">
                          <a:solidFill>
                            <a:schemeClr val="bg1"/>
                          </a:solidFill>
                          <a:latin typeface="Century Gothic"/>
                        </a:rPr>
                        <a:t>Water</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extLst>
                  <a:ext uri="{0D108BD9-81ED-4DB2-BD59-A6C34878D82A}">
                    <a16:rowId xmlns:a16="http://schemas.microsoft.com/office/drawing/2014/main" val="258561560"/>
                  </a:ext>
                </a:extLst>
              </a:tr>
              <a:tr h="560604">
                <a:tc>
                  <a:txBody>
                    <a:bodyPr/>
                    <a:lstStyle/>
                    <a:p>
                      <a:r>
                        <a:rPr lang="en-US" b="1">
                          <a:solidFill>
                            <a:schemeClr val="bg1"/>
                          </a:solidFill>
                          <a:latin typeface="Century Gothic"/>
                        </a:rPr>
                        <a:t>Urban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0.22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0.61</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extLst>
                  <a:ext uri="{0D108BD9-81ED-4DB2-BD59-A6C34878D82A}">
                    <a16:rowId xmlns:a16="http://schemas.microsoft.com/office/drawing/2014/main" val="1729362644"/>
                  </a:ext>
                </a:extLst>
              </a:tr>
              <a:tr h="695116">
                <a:tc>
                  <a:txBody>
                    <a:bodyPr/>
                    <a:lstStyle/>
                    <a:p>
                      <a:r>
                        <a:rPr lang="en-US" b="1">
                          <a:solidFill>
                            <a:schemeClr val="bg1"/>
                          </a:solidFill>
                          <a:latin typeface="Century Gothic"/>
                        </a:rPr>
                        <a:t>Sugarcane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0.12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0.24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0.08</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0.32</a:t>
                      </a: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4" name="TextBox 3">
            <a:extLst>
              <a:ext uri="{FF2B5EF4-FFF2-40B4-BE49-F238E27FC236}">
                <a16:creationId xmlns:a16="http://schemas.microsoft.com/office/drawing/2014/main" id="{90EA51E0-30E0-9951-D798-95E1CB4BEFD7}"/>
              </a:ext>
            </a:extLst>
          </p:cNvPr>
          <p:cNvSpPr txBox="1"/>
          <p:nvPr/>
        </p:nvSpPr>
        <p:spPr>
          <a:xfrm>
            <a:off x="806642" y="10188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Accuracy: 54.20%</a:t>
            </a:r>
          </a:p>
        </p:txBody>
      </p:sp>
    </p:spTree>
    <p:extLst>
      <p:ext uri="{BB962C8B-B14F-4D97-AF65-F5344CB8AC3E}">
        <p14:creationId xmlns:p14="http://schemas.microsoft.com/office/powerpoint/2010/main" val="47630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D73261-3317-4F2E-F429-452DF9AD725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graphicFrame>
        <p:nvGraphicFramePr>
          <p:cNvPr id="6" name="Table 5">
            <a:extLst>
              <a:ext uri="{FF2B5EF4-FFF2-40B4-BE49-F238E27FC236}">
                <a16:creationId xmlns:a16="http://schemas.microsoft.com/office/drawing/2014/main" id="{837C1D8A-64C3-2788-815F-6C5BC57D79B5}"/>
              </a:ext>
            </a:extLst>
          </p:cNvPr>
          <p:cNvGraphicFramePr>
            <a:graphicFrameLocks noGrp="1"/>
          </p:cNvGraphicFramePr>
          <p:nvPr>
            <p:extLst>
              <p:ext uri="{D42A27DB-BD31-4B8C-83A1-F6EECF244321}">
                <p14:modId xmlns:p14="http://schemas.microsoft.com/office/powerpoint/2010/main" val="1832309956"/>
              </p:ext>
            </p:extLst>
          </p:nvPr>
        </p:nvGraphicFramePr>
        <p:xfrm>
          <a:off x="673221" y="2266225"/>
          <a:ext cx="5461575" cy="34714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30462">
                <a:tc>
                  <a:txBody>
                    <a:bodyPr/>
                    <a:lstStyle/>
                    <a:p>
                      <a:pPr algn="ctr" rtl="0" fontAlgn="base"/>
                      <a:endParaRPr lang="en-US" sz="2000" b="0" dirty="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Soy</a:t>
                      </a:r>
                      <a:endParaRPr lang="en-US" sz="2000" b="0" i="0">
                        <a:effectLst/>
                        <a:latin typeface="Century Gothic"/>
                      </a:endParaRPr>
                    </a:p>
                  </a:txBody>
                  <a:tcPr anchor="ctr">
                    <a:solidFill>
                      <a:schemeClr val="accent2">
                        <a:lumMod val="75000"/>
                      </a:schemeClr>
                    </a:solidFill>
                  </a:tcPr>
                </a:tc>
                <a:extLst>
                  <a:ext uri="{0D108BD9-81ED-4DB2-BD59-A6C34878D82A}">
                    <a16:rowId xmlns:a16="http://schemas.microsoft.com/office/drawing/2014/main" val="1237820195"/>
                  </a:ext>
                </a:extLst>
              </a:tr>
              <a:tr h="730462">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0.93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0.02</a:t>
                      </a:r>
                    </a:p>
                  </a:txBody>
                  <a:tcPr>
                    <a:solidFill>
                      <a:schemeClr val="accent2">
                        <a:lumMod val="60000"/>
                        <a:lumOff val="40000"/>
                      </a:schemeClr>
                    </a:solidFill>
                  </a:tcPr>
                </a:tc>
                <a:extLst>
                  <a:ext uri="{0D108BD9-81ED-4DB2-BD59-A6C34878D82A}">
                    <a16:rowId xmlns:a16="http://schemas.microsoft.com/office/drawing/2014/main" val="2166949060"/>
                  </a:ext>
                </a:extLst>
              </a:tr>
              <a:tr h="1005272">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0.02</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0.96</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0.02</a:t>
                      </a:r>
                    </a:p>
                  </a:txBody>
                  <a:tcPr>
                    <a:solidFill>
                      <a:schemeClr val="accent2">
                        <a:lumMod val="60000"/>
                        <a:lumOff val="40000"/>
                      </a:schemeClr>
                    </a:solidFill>
                  </a:tcPr>
                </a:tc>
                <a:extLst>
                  <a:ext uri="{0D108BD9-81ED-4DB2-BD59-A6C34878D82A}">
                    <a16:rowId xmlns:a16="http://schemas.microsoft.com/office/drawing/2014/main" val="791490668"/>
                  </a:ext>
                </a:extLst>
              </a:tr>
              <a:tr h="1005272">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0.88</a:t>
                      </a:r>
                    </a:p>
                  </a:txBody>
                  <a:tcPr>
                    <a:solidFill>
                      <a:schemeClr val="accent2">
                        <a:lumMod val="60000"/>
                        <a:lumOff val="40000"/>
                      </a:schemeClr>
                    </a:solidFill>
                  </a:tcPr>
                </a:tc>
                <a:extLst>
                  <a:ext uri="{0D108BD9-81ED-4DB2-BD59-A6C34878D82A}">
                    <a16:rowId xmlns:a16="http://schemas.microsoft.com/office/drawing/2014/main" val="2836220641"/>
                  </a:ext>
                </a:extLst>
              </a:tr>
            </a:tbl>
          </a:graphicData>
        </a:graphic>
      </p:graphicFrame>
      <p:sp>
        <p:nvSpPr>
          <p:cNvPr id="9" name="TextBox 8">
            <a:extLst>
              <a:ext uri="{FF2B5EF4-FFF2-40B4-BE49-F238E27FC236}">
                <a16:creationId xmlns:a16="http://schemas.microsoft.com/office/drawing/2014/main" id="{A50BDA57-ED17-64CB-281E-277631BB6AF7}"/>
              </a:ext>
            </a:extLst>
          </p:cNvPr>
          <p:cNvSpPr txBox="1"/>
          <p:nvPr/>
        </p:nvSpPr>
        <p:spPr>
          <a:xfrm rot="16200000">
            <a:off x="-5354767" y="-1360639"/>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sp>
        <p:nvSpPr>
          <p:cNvPr id="10" name="TextBox 9">
            <a:extLst>
              <a:ext uri="{FF2B5EF4-FFF2-40B4-BE49-F238E27FC236}">
                <a16:creationId xmlns:a16="http://schemas.microsoft.com/office/drawing/2014/main" id="{223716F0-D1FD-FF54-0C46-ABC73D542F8A}"/>
              </a:ext>
            </a:extLst>
          </p:cNvPr>
          <p:cNvSpPr txBox="1"/>
          <p:nvPr/>
        </p:nvSpPr>
        <p:spPr>
          <a:xfrm>
            <a:off x="2464043" y="1804560"/>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70340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274546" y="59300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Optical-Only Confusion Matrix</a:t>
            </a:r>
            <a:endParaRPr lang="en-US">
              <a:solidFill>
                <a:schemeClr val="accent6">
                  <a:lumMod val="50000"/>
                </a:schemeClr>
              </a:solidFill>
              <a:latin typeface="Century Gothic"/>
              <a:ea typeface="+mn-lt"/>
              <a:cs typeface="+mn-lt"/>
            </a:endParaRPr>
          </a:p>
        </p:txBody>
      </p:sp>
      <p:sp>
        <p:nvSpPr>
          <p:cNvPr id="13" name="TextBox 12">
            <a:extLst>
              <a:ext uri="{FF2B5EF4-FFF2-40B4-BE49-F238E27FC236}">
                <a16:creationId xmlns:a16="http://schemas.microsoft.com/office/drawing/2014/main" id="{821AF316-1596-2CAA-F84B-D86108479199}"/>
              </a:ext>
            </a:extLst>
          </p:cNvPr>
          <p:cNvSpPr txBox="1"/>
          <p:nvPr/>
        </p:nvSpPr>
        <p:spPr>
          <a:xfrm>
            <a:off x="8361596" y="1837698"/>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4" name="TextBox 13">
            <a:extLst>
              <a:ext uri="{FF2B5EF4-FFF2-40B4-BE49-F238E27FC236}">
                <a16:creationId xmlns:a16="http://schemas.microsoft.com/office/drawing/2014/main" id="{65F387EA-BC48-D0E2-D622-C1339706BAC8}"/>
              </a:ext>
            </a:extLst>
          </p:cNvPr>
          <p:cNvSpPr txBox="1"/>
          <p:nvPr/>
        </p:nvSpPr>
        <p:spPr>
          <a:xfrm rot="16200000">
            <a:off x="584782" y="-1360638"/>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sp>
        <p:nvSpPr>
          <p:cNvPr id="16" name="TextBox 15">
            <a:extLst>
              <a:ext uri="{FF2B5EF4-FFF2-40B4-BE49-F238E27FC236}">
                <a16:creationId xmlns:a16="http://schemas.microsoft.com/office/drawing/2014/main" id="{E5A473B6-0BBF-34F1-883D-086593DBDC0B}"/>
              </a:ext>
            </a:extLst>
          </p:cNvPr>
          <p:cNvSpPr txBox="1"/>
          <p:nvPr/>
        </p:nvSpPr>
        <p:spPr>
          <a:xfrm>
            <a:off x="2483146" y="1393446"/>
            <a:ext cx="41303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Training</a:t>
            </a:r>
          </a:p>
        </p:txBody>
      </p:sp>
      <p:sp>
        <p:nvSpPr>
          <p:cNvPr id="17" name="TextBox 16">
            <a:extLst>
              <a:ext uri="{FF2B5EF4-FFF2-40B4-BE49-F238E27FC236}">
                <a16:creationId xmlns:a16="http://schemas.microsoft.com/office/drawing/2014/main" id="{8A542208-5FFD-E53F-6E3A-D36DDF72E976}"/>
              </a:ext>
            </a:extLst>
          </p:cNvPr>
          <p:cNvSpPr txBox="1"/>
          <p:nvPr/>
        </p:nvSpPr>
        <p:spPr>
          <a:xfrm>
            <a:off x="8242830" y="1452762"/>
            <a:ext cx="28100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Validation</a:t>
            </a:r>
          </a:p>
        </p:txBody>
      </p:sp>
      <p:graphicFrame>
        <p:nvGraphicFramePr>
          <p:cNvPr id="18" name="Table 17">
            <a:extLst>
              <a:ext uri="{FF2B5EF4-FFF2-40B4-BE49-F238E27FC236}">
                <a16:creationId xmlns:a16="http://schemas.microsoft.com/office/drawing/2014/main" id="{33B9D8F2-ADAB-4DC3-AAB4-230834774CB4}"/>
              </a:ext>
            </a:extLst>
          </p:cNvPr>
          <p:cNvGraphicFramePr>
            <a:graphicFrameLocks noGrp="1"/>
          </p:cNvGraphicFramePr>
          <p:nvPr>
            <p:extLst>
              <p:ext uri="{D42A27DB-BD31-4B8C-83A1-F6EECF244321}">
                <p14:modId xmlns:p14="http://schemas.microsoft.com/office/powerpoint/2010/main" val="1198985948"/>
              </p:ext>
            </p:extLst>
          </p:nvPr>
        </p:nvGraphicFramePr>
        <p:xfrm>
          <a:off x="6594403" y="2266224"/>
          <a:ext cx="5461575" cy="34714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30462">
                <a:tc>
                  <a:txBody>
                    <a:bodyPr/>
                    <a:lstStyle/>
                    <a:p>
                      <a:pPr algn="ctr" rtl="0" fontAlgn="base"/>
                      <a:endParaRPr lang="en-US" sz="2000" b="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Soy</a:t>
                      </a:r>
                      <a:endParaRPr lang="en-US" sz="2000" b="0" i="0">
                        <a:effectLst/>
                        <a:latin typeface="Century Gothic"/>
                      </a:endParaRPr>
                    </a:p>
                  </a:txBody>
                  <a:tcPr anchor="ctr">
                    <a:solidFill>
                      <a:schemeClr val="accent2">
                        <a:lumMod val="75000"/>
                      </a:schemeClr>
                    </a:solidFill>
                  </a:tcPr>
                </a:tc>
                <a:extLst>
                  <a:ext uri="{0D108BD9-81ED-4DB2-BD59-A6C34878D82A}">
                    <a16:rowId xmlns:a16="http://schemas.microsoft.com/office/drawing/2014/main" val="1237820195"/>
                  </a:ext>
                </a:extLst>
              </a:tr>
              <a:tr h="730462">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0.50</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0.13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0.22</a:t>
                      </a:r>
                    </a:p>
                  </a:txBody>
                  <a:tcPr>
                    <a:solidFill>
                      <a:schemeClr val="accent2">
                        <a:lumMod val="60000"/>
                        <a:lumOff val="40000"/>
                      </a:schemeClr>
                    </a:solidFill>
                  </a:tcPr>
                </a:tc>
                <a:extLst>
                  <a:ext uri="{0D108BD9-81ED-4DB2-BD59-A6C34878D82A}">
                    <a16:rowId xmlns:a16="http://schemas.microsoft.com/office/drawing/2014/main" val="2166949060"/>
                  </a:ext>
                </a:extLst>
              </a:tr>
              <a:tr h="1005272">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0.27</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0.50</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a:t>
                      </a:r>
                    </a:p>
                  </a:txBody>
                  <a:tcPr>
                    <a:solidFill>
                      <a:schemeClr val="accent2">
                        <a:lumMod val="60000"/>
                        <a:lumOff val="40000"/>
                      </a:schemeClr>
                    </a:solidFill>
                  </a:tcPr>
                </a:tc>
                <a:extLst>
                  <a:ext uri="{0D108BD9-81ED-4DB2-BD59-A6C34878D82A}">
                    <a16:rowId xmlns:a16="http://schemas.microsoft.com/office/drawing/2014/main" val="791490668"/>
                  </a:ext>
                </a:extLst>
              </a:tr>
              <a:tr h="1005272">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0.17</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0.04</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0.67</a:t>
                      </a:r>
                    </a:p>
                  </a:txBody>
                  <a:tcPr>
                    <a:solidFill>
                      <a:schemeClr val="accent2">
                        <a:lumMod val="60000"/>
                        <a:lumOff val="40000"/>
                      </a:schemeClr>
                    </a:solidFill>
                  </a:tcPr>
                </a:tc>
                <a:extLst>
                  <a:ext uri="{0D108BD9-81ED-4DB2-BD59-A6C34878D82A}">
                    <a16:rowId xmlns:a16="http://schemas.microsoft.com/office/drawing/2014/main" val="1398504239"/>
                  </a:ext>
                </a:extLst>
              </a:tr>
            </a:tbl>
          </a:graphicData>
        </a:graphic>
      </p:graphicFrame>
      <p:sp>
        <p:nvSpPr>
          <p:cNvPr id="2" name="TextBox 1">
            <a:extLst>
              <a:ext uri="{FF2B5EF4-FFF2-40B4-BE49-F238E27FC236}">
                <a16:creationId xmlns:a16="http://schemas.microsoft.com/office/drawing/2014/main" id="{0E5B62C0-0C53-2422-35A1-B9130AE5F405}"/>
              </a:ext>
            </a:extLst>
          </p:cNvPr>
          <p:cNvSpPr txBox="1"/>
          <p:nvPr/>
        </p:nvSpPr>
        <p:spPr>
          <a:xfrm>
            <a:off x="1144727" y="5739100"/>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Corn F-1 Score: 0.84</a:t>
            </a:r>
          </a:p>
        </p:txBody>
      </p:sp>
      <p:sp>
        <p:nvSpPr>
          <p:cNvPr id="3" name="TextBox 1">
            <a:extLst>
              <a:ext uri="{FF2B5EF4-FFF2-40B4-BE49-F238E27FC236}">
                <a16:creationId xmlns:a16="http://schemas.microsoft.com/office/drawing/2014/main" id="{0E5B62C0-0C53-2422-35A1-B9130AE5F405}"/>
              </a:ext>
            </a:extLst>
          </p:cNvPr>
          <p:cNvSpPr txBox="1"/>
          <p:nvPr/>
        </p:nvSpPr>
        <p:spPr>
          <a:xfrm>
            <a:off x="3628704" y="5739100"/>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Cotton F-1 Score: 0.93</a:t>
            </a:r>
          </a:p>
        </p:txBody>
      </p:sp>
      <p:sp>
        <p:nvSpPr>
          <p:cNvPr id="5" name="TextBox 4">
            <a:extLst>
              <a:ext uri="{FF2B5EF4-FFF2-40B4-BE49-F238E27FC236}">
                <a16:creationId xmlns:a16="http://schemas.microsoft.com/office/drawing/2014/main" id="{77820C9E-074A-1321-EAC0-8FEA8F0E6882}"/>
              </a:ext>
            </a:extLst>
          </p:cNvPr>
          <p:cNvSpPr txBox="1"/>
          <p:nvPr/>
        </p:nvSpPr>
        <p:spPr>
          <a:xfrm>
            <a:off x="7270884" y="5772816"/>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Century Gothic"/>
              </a:rPr>
              <a:t>Corn F-1 Score: 0.56</a:t>
            </a:r>
            <a:endParaRPr lang="en-US" sz="2400" dirty="0">
              <a:solidFill>
                <a:schemeClr val="tx1">
                  <a:lumMod val="75000"/>
                  <a:lumOff val="25000"/>
                </a:schemeClr>
              </a:solidFill>
              <a:latin typeface="Century Gothic" panose="020B0502020202020204" pitchFamily="34" charset="0"/>
            </a:endParaRPr>
          </a:p>
        </p:txBody>
      </p:sp>
      <p:sp>
        <p:nvSpPr>
          <p:cNvPr id="7" name="TextBox 1">
            <a:extLst>
              <a:ext uri="{FF2B5EF4-FFF2-40B4-BE49-F238E27FC236}">
                <a16:creationId xmlns:a16="http://schemas.microsoft.com/office/drawing/2014/main" id="{D20C4B3F-1819-8D07-ABA2-57583E2DAD19}"/>
              </a:ext>
            </a:extLst>
          </p:cNvPr>
          <p:cNvSpPr txBox="1"/>
          <p:nvPr/>
        </p:nvSpPr>
        <p:spPr>
          <a:xfrm>
            <a:off x="9405329" y="5772816"/>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lumMod val="75000"/>
                    <a:lumOff val="25000"/>
                  </a:schemeClr>
                </a:solidFill>
                <a:latin typeface="Century Gothic"/>
              </a:rPr>
              <a:t>Cotton F-1 Score: 0.82</a:t>
            </a:r>
            <a:endParaRPr lang="en-US"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38303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9C3836-5541-41C2-7658-1764160A5FBC}"/>
              </a:ext>
            </a:extLst>
          </p:cNvPr>
          <p:cNvSpPr txBox="1">
            <a:spLocks/>
          </p:cNvSpPr>
          <p:nvPr/>
        </p:nvSpPr>
        <p:spPr>
          <a:xfrm>
            <a:off x="7752523" y="1414295"/>
            <a:ext cx="4618382" cy="101085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D7143"/>
                </a:solidFill>
                <a:latin typeface="Century Gothic"/>
              </a:rPr>
              <a:t>Optical and Radar Crop Classification Map</a:t>
            </a:r>
          </a:p>
          <a:p>
            <a:pPr algn="ctr"/>
            <a:endParaRPr lang="en-US" dirty="0">
              <a:ea typeface="Calibri Light" panose="020F0302020204030204"/>
              <a:cs typeface="Calibri Light" panose="020F0302020204030204"/>
            </a:endParaRPr>
          </a:p>
        </p:txBody>
      </p:sp>
      <p:pic>
        <p:nvPicPr>
          <p:cNvPr id="23" name="Picture 22" descr="Map&#10;&#10;Description automatically generated">
            <a:extLst>
              <a:ext uri="{FF2B5EF4-FFF2-40B4-BE49-F238E27FC236}">
                <a16:creationId xmlns:a16="http://schemas.microsoft.com/office/drawing/2014/main" id="{805021C5-38EA-2E50-2E0C-F86ABD7DC02D}"/>
              </a:ext>
            </a:extLst>
          </p:cNvPr>
          <p:cNvPicPr>
            <a:picLocks noChangeAspect="1"/>
          </p:cNvPicPr>
          <p:nvPr/>
        </p:nvPicPr>
        <p:blipFill rotWithShape="1">
          <a:blip r:embed="rId3">
            <a:extLst>
              <a:ext uri="{28A0092B-C50C-407E-A947-70E740481C1C}">
                <a14:useLocalDpi xmlns:a14="http://schemas.microsoft.com/office/drawing/2010/main" val="0"/>
              </a:ext>
            </a:extLst>
          </a:blip>
          <a:srcRect t="2477"/>
          <a:stretch/>
        </p:blipFill>
        <p:spPr>
          <a:xfrm>
            <a:off x="85029" y="355350"/>
            <a:ext cx="7985981" cy="6386036"/>
          </a:xfrm>
          <a:prstGeom prst="rect">
            <a:avLst/>
          </a:prstGeom>
        </p:spPr>
      </p:pic>
      <p:grpSp>
        <p:nvGrpSpPr>
          <p:cNvPr id="2" name="Group 1">
            <a:extLst>
              <a:ext uri="{FF2B5EF4-FFF2-40B4-BE49-F238E27FC236}">
                <a16:creationId xmlns:a16="http://schemas.microsoft.com/office/drawing/2014/main" id="{FD9C5C28-0179-4F5C-97A8-3DC9780489CD}"/>
              </a:ext>
            </a:extLst>
          </p:cNvPr>
          <p:cNvGrpSpPr/>
          <p:nvPr/>
        </p:nvGrpSpPr>
        <p:grpSpPr>
          <a:xfrm>
            <a:off x="8601622" y="2752806"/>
            <a:ext cx="2500382" cy="3952794"/>
            <a:chOff x="12435068" y="2285207"/>
            <a:chExt cx="2500382" cy="3952794"/>
          </a:xfrm>
        </p:grpSpPr>
        <p:grpSp>
          <p:nvGrpSpPr>
            <p:cNvPr id="38" name="Group 37">
              <a:extLst>
                <a:ext uri="{FF2B5EF4-FFF2-40B4-BE49-F238E27FC236}">
                  <a16:creationId xmlns:a16="http://schemas.microsoft.com/office/drawing/2014/main" id="{31276252-A51B-401F-94F9-BB82FD85D558}"/>
                </a:ext>
              </a:extLst>
            </p:cNvPr>
            <p:cNvGrpSpPr/>
            <p:nvPr/>
          </p:nvGrpSpPr>
          <p:grpSpPr>
            <a:xfrm>
              <a:off x="12435068" y="3604530"/>
              <a:ext cx="2269988" cy="369332"/>
              <a:chOff x="7836968" y="3733032"/>
              <a:chExt cx="2269988" cy="369332"/>
            </a:xfrm>
          </p:grpSpPr>
          <p:pic>
            <p:nvPicPr>
              <p:cNvPr id="40" name="Picture 39">
                <a:extLst>
                  <a:ext uri="{FF2B5EF4-FFF2-40B4-BE49-F238E27FC236}">
                    <a16:creationId xmlns:a16="http://schemas.microsoft.com/office/drawing/2014/main" id="{FC61F75C-3222-47FE-8265-075379A2A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68" y="3810278"/>
                <a:ext cx="824126" cy="214840"/>
              </a:xfrm>
              <a:prstGeom prst="rect">
                <a:avLst/>
              </a:prstGeom>
            </p:spPr>
          </p:pic>
          <p:sp>
            <p:nvSpPr>
              <p:cNvPr id="42" name="TextBox 41">
                <a:extLst>
                  <a:ext uri="{FF2B5EF4-FFF2-40B4-BE49-F238E27FC236}">
                    <a16:creationId xmlns:a16="http://schemas.microsoft.com/office/drawing/2014/main" id="{85AC9B53-FA10-4DEE-A582-BF10E68DCE71}"/>
                  </a:ext>
                </a:extLst>
              </p:cNvPr>
              <p:cNvSpPr txBox="1"/>
              <p:nvPr/>
            </p:nvSpPr>
            <p:spPr>
              <a:xfrm>
                <a:off x="8677130" y="3733032"/>
                <a:ext cx="1429826"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Soy Corn</a:t>
                </a:r>
              </a:p>
            </p:txBody>
          </p:sp>
        </p:grpSp>
        <p:grpSp>
          <p:nvGrpSpPr>
            <p:cNvPr id="44" name="Group 43">
              <a:extLst>
                <a:ext uri="{FF2B5EF4-FFF2-40B4-BE49-F238E27FC236}">
                  <a16:creationId xmlns:a16="http://schemas.microsoft.com/office/drawing/2014/main" id="{FB2A77CD-10CB-4162-8363-EA2C5B633D68}"/>
                </a:ext>
              </a:extLst>
            </p:cNvPr>
            <p:cNvGrpSpPr/>
            <p:nvPr/>
          </p:nvGrpSpPr>
          <p:grpSpPr>
            <a:xfrm>
              <a:off x="12435068" y="3927978"/>
              <a:ext cx="1684183" cy="369332"/>
              <a:chOff x="7836968" y="4082345"/>
              <a:chExt cx="1684183" cy="369332"/>
            </a:xfrm>
          </p:grpSpPr>
          <p:pic>
            <p:nvPicPr>
              <p:cNvPr id="46" name="Picture 45">
                <a:extLst>
                  <a:ext uri="{FF2B5EF4-FFF2-40B4-BE49-F238E27FC236}">
                    <a16:creationId xmlns:a16="http://schemas.microsoft.com/office/drawing/2014/main" id="{1D1FDB60-94F9-42F2-AF65-7ABDCF047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968" y="4159591"/>
                <a:ext cx="824126" cy="214840"/>
              </a:xfrm>
              <a:prstGeom prst="rect">
                <a:avLst/>
              </a:prstGeom>
            </p:spPr>
          </p:pic>
          <p:sp>
            <p:nvSpPr>
              <p:cNvPr id="48" name="TextBox 47">
                <a:extLst>
                  <a:ext uri="{FF2B5EF4-FFF2-40B4-BE49-F238E27FC236}">
                    <a16:creationId xmlns:a16="http://schemas.microsoft.com/office/drawing/2014/main" id="{E6CD4ECA-BF97-4467-A7A9-B929B0715B30}"/>
                  </a:ext>
                </a:extLst>
              </p:cNvPr>
              <p:cNvSpPr txBox="1"/>
              <p:nvPr/>
            </p:nvSpPr>
            <p:spPr>
              <a:xfrm>
                <a:off x="8697025" y="4082345"/>
                <a:ext cx="824126"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Soy</a:t>
                </a:r>
              </a:p>
            </p:txBody>
          </p:sp>
        </p:grpSp>
        <p:grpSp>
          <p:nvGrpSpPr>
            <p:cNvPr id="51" name="Group 50">
              <a:extLst>
                <a:ext uri="{FF2B5EF4-FFF2-40B4-BE49-F238E27FC236}">
                  <a16:creationId xmlns:a16="http://schemas.microsoft.com/office/drawing/2014/main" id="{0925C533-FFF5-4892-B42C-B4666555D742}"/>
                </a:ext>
              </a:extLst>
            </p:cNvPr>
            <p:cNvGrpSpPr/>
            <p:nvPr/>
          </p:nvGrpSpPr>
          <p:grpSpPr>
            <a:xfrm>
              <a:off x="12435068" y="4574874"/>
              <a:ext cx="2004473" cy="369332"/>
              <a:chOff x="7842083" y="4776110"/>
              <a:chExt cx="2004473" cy="369332"/>
            </a:xfrm>
          </p:grpSpPr>
          <p:pic>
            <p:nvPicPr>
              <p:cNvPr id="52" name="Picture 51">
                <a:extLst>
                  <a:ext uri="{FF2B5EF4-FFF2-40B4-BE49-F238E27FC236}">
                    <a16:creationId xmlns:a16="http://schemas.microsoft.com/office/drawing/2014/main" id="{F7C646D5-0DA1-42CB-B150-868880F48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083" y="4853356"/>
                <a:ext cx="824126" cy="214840"/>
              </a:xfrm>
              <a:prstGeom prst="rect">
                <a:avLst/>
              </a:prstGeom>
            </p:spPr>
          </p:pic>
          <p:sp>
            <p:nvSpPr>
              <p:cNvPr id="53" name="TextBox 52">
                <a:extLst>
                  <a:ext uri="{FF2B5EF4-FFF2-40B4-BE49-F238E27FC236}">
                    <a16:creationId xmlns:a16="http://schemas.microsoft.com/office/drawing/2014/main" id="{CF2FCE51-38E4-49FD-ACDE-E6888A1D8C32}"/>
                  </a:ext>
                </a:extLst>
              </p:cNvPr>
              <p:cNvSpPr txBox="1"/>
              <p:nvPr/>
            </p:nvSpPr>
            <p:spPr>
              <a:xfrm>
                <a:off x="8682914" y="4776110"/>
                <a:ext cx="1163642"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Pasture</a:t>
                </a:r>
              </a:p>
            </p:txBody>
          </p:sp>
        </p:grpSp>
        <p:grpSp>
          <p:nvGrpSpPr>
            <p:cNvPr id="54" name="Group 53">
              <a:extLst>
                <a:ext uri="{FF2B5EF4-FFF2-40B4-BE49-F238E27FC236}">
                  <a16:creationId xmlns:a16="http://schemas.microsoft.com/office/drawing/2014/main" id="{E6ED44D2-A027-48F0-B5FB-E972E62A5897}"/>
                </a:ext>
              </a:extLst>
            </p:cNvPr>
            <p:cNvGrpSpPr/>
            <p:nvPr/>
          </p:nvGrpSpPr>
          <p:grpSpPr>
            <a:xfrm>
              <a:off x="12435068" y="4898322"/>
              <a:ext cx="1785509" cy="369332"/>
              <a:chOff x="7855542" y="5110328"/>
              <a:chExt cx="1785509" cy="369332"/>
            </a:xfrm>
          </p:grpSpPr>
          <p:pic>
            <p:nvPicPr>
              <p:cNvPr id="55" name="Picture 54">
                <a:extLst>
                  <a:ext uri="{FF2B5EF4-FFF2-40B4-BE49-F238E27FC236}">
                    <a16:creationId xmlns:a16="http://schemas.microsoft.com/office/drawing/2014/main" id="{91B0779D-99EF-4D98-9D80-5B2F51E8E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542" y="5187574"/>
                <a:ext cx="824126" cy="214840"/>
              </a:xfrm>
              <a:prstGeom prst="rect">
                <a:avLst/>
              </a:prstGeom>
            </p:spPr>
          </p:pic>
          <p:sp>
            <p:nvSpPr>
              <p:cNvPr id="56" name="TextBox 55">
                <a:extLst>
                  <a:ext uri="{FF2B5EF4-FFF2-40B4-BE49-F238E27FC236}">
                    <a16:creationId xmlns:a16="http://schemas.microsoft.com/office/drawing/2014/main" id="{9EE7AE80-EF40-41AD-841F-533E21B99430}"/>
                  </a:ext>
                </a:extLst>
              </p:cNvPr>
              <p:cNvSpPr txBox="1"/>
              <p:nvPr/>
            </p:nvSpPr>
            <p:spPr>
              <a:xfrm>
                <a:off x="8668803" y="5110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Forest</a:t>
                </a:r>
              </a:p>
            </p:txBody>
          </p:sp>
        </p:grpSp>
        <p:grpSp>
          <p:nvGrpSpPr>
            <p:cNvPr id="57" name="Group 56">
              <a:extLst>
                <a:ext uri="{FF2B5EF4-FFF2-40B4-BE49-F238E27FC236}">
                  <a16:creationId xmlns:a16="http://schemas.microsoft.com/office/drawing/2014/main" id="{7F670B3C-5D7D-4D5E-949E-41690642672E}"/>
                </a:ext>
              </a:extLst>
            </p:cNvPr>
            <p:cNvGrpSpPr/>
            <p:nvPr/>
          </p:nvGrpSpPr>
          <p:grpSpPr>
            <a:xfrm>
              <a:off x="12435068" y="5221770"/>
              <a:ext cx="1853671" cy="369332"/>
              <a:chOff x="7866611" y="5476201"/>
              <a:chExt cx="1853671" cy="369332"/>
            </a:xfrm>
          </p:grpSpPr>
          <p:pic>
            <p:nvPicPr>
              <p:cNvPr id="58" name="Picture 57">
                <a:extLst>
                  <a:ext uri="{FF2B5EF4-FFF2-40B4-BE49-F238E27FC236}">
                    <a16:creationId xmlns:a16="http://schemas.microsoft.com/office/drawing/2014/main" id="{7F75B78F-3D49-4C14-A9B6-BD124A0FD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611" y="5553447"/>
                <a:ext cx="824126" cy="214840"/>
              </a:xfrm>
              <a:prstGeom prst="rect">
                <a:avLst/>
              </a:prstGeom>
            </p:spPr>
          </p:pic>
          <p:sp>
            <p:nvSpPr>
              <p:cNvPr id="59" name="TextBox 58">
                <a:extLst>
                  <a:ext uri="{FF2B5EF4-FFF2-40B4-BE49-F238E27FC236}">
                    <a16:creationId xmlns:a16="http://schemas.microsoft.com/office/drawing/2014/main" id="{F71D3D45-27E3-4544-B5EF-4F951A7632E3}"/>
                  </a:ext>
                </a:extLst>
              </p:cNvPr>
              <p:cNvSpPr txBox="1"/>
              <p:nvPr/>
            </p:nvSpPr>
            <p:spPr>
              <a:xfrm>
                <a:off x="8664249" y="5476201"/>
                <a:ext cx="105603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Water</a:t>
                </a:r>
              </a:p>
            </p:txBody>
          </p:sp>
        </p:grpSp>
        <p:grpSp>
          <p:nvGrpSpPr>
            <p:cNvPr id="60" name="Group 59">
              <a:extLst>
                <a:ext uri="{FF2B5EF4-FFF2-40B4-BE49-F238E27FC236}">
                  <a16:creationId xmlns:a16="http://schemas.microsoft.com/office/drawing/2014/main" id="{431C5EC6-5FC9-4CE6-B1DC-E40851117E1F}"/>
                </a:ext>
              </a:extLst>
            </p:cNvPr>
            <p:cNvGrpSpPr/>
            <p:nvPr/>
          </p:nvGrpSpPr>
          <p:grpSpPr>
            <a:xfrm>
              <a:off x="12435068" y="5868669"/>
              <a:ext cx="2500382" cy="369332"/>
              <a:chOff x="7866611" y="5997171"/>
              <a:chExt cx="2500382" cy="369332"/>
            </a:xfrm>
          </p:grpSpPr>
          <p:pic>
            <p:nvPicPr>
              <p:cNvPr id="61" name="Picture 60">
                <a:extLst>
                  <a:ext uri="{FF2B5EF4-FFF2-40B4-BE49-F238E27FC236}">
                    <a16:creationId xmlns:a16="http://schemas.microsoft.com/office/drawing/2014/main" id="{64A96406-4987-4B8B-A868-34FD06480C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611" y="6074417"/>
                <a:ext cx="824126" cy="214840"/>
              </a:xfrm>
              <a:prstGeom prst="rect">
                <a:avLst/>
              </a:prstGeom>
            </p:spPr>
          </p:pic>
          <p:sp>
            <p:nvSpPr>
              <p:cNvPr id="62" name="TextBox 61">
                <a:extLst>
                  <a:ext uri="{FF2B5EF4-FFF2-40B4-BE49-F238E27FC236}">
                    <a16:creationId xmlns:a16="http://schemas.microsoft.com/office/drawing/2014/main" id="{C9F92F19-9FCC-48C4-81DA-BEEFF1913B5B}"/>
                  </a:ext>
                </a:extLst>
              </p:cNvPr>
              <p:cNvSpPr txBox="1"/>
              <p:nvPr/>
            </p:nvSpPr>
            <p:spPr>
              <a:xfrm>
                <a:off x="8692470" y="5997171"/>
                <a:ext cx="167452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Sugarcane</a:t>
                </a:r>
              </a:p>
            </p:txBody>
          </p:sp>
        </p:grpSp>
        <p:grpSp>
          <p:nvGrpSpPr>
            <p:cNvPr id="63" name="Group 62">
              <a:extLst>
                <a:ext uri="{FF2B5EF4-FFF2-40B4-BE49-F238E27FC236}">
                  <a16:creationId xmlns:a16="http://schemas.microsoft.com/office/drawing/2014/main" id="{92B75E4D-6FCA-4951-89E8-6A135AD15AA4}"/>
                </a:ext>
              </a:extLst>
            </p:cNvPr>
            <p:cNvGrpSpPr/>
            <p:nvPr/>
          </p:nvGrpSpPr>
          <p:grpSpPr>
            <a:xfrm>
              <a:off x="12435068" y="5545218"/>
              <a:ext cx="1792780" cy="369332"/>
              <a:chOff x="7857828" y="5745328"/>
              <a:chExt cx="1792780" cy="369332"/>
            </a:xfrm>
          </p:grpSpPr>
          <p:pic>
            <p:nvPicPr>
              <p:cNvPr id="64" name="Picture 63">
                <a:extLst>
                  <a:ext uri="{FF2B5EF4-FFF2-40B4-BE49-F238E27FC236}">
                    <a16:creationId xmlns:a16="http://schemas.microsoft.com/office/drawing/2014/main" id="{E2D28FDF-25D6-49FF-8CD1-55F22C25C2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828" y="5822574"/>
                <a:ext cx="824126" cy="214840"/>
              </a:xfrm>
              <a:prstGeom prst="rect">
                <a:avLst/>
              </a:prstGeom>
            </p:spPr>
          </p:pic>
          <p:sp>
            <p:nvSpPr>
              <p:cNvPr id="65" name="TextBox 64">
                <a:extLst>
                  <a:ext uri="{FF2B5EF4-FFF2-40B4-BE49-F238E27FC236}">
                    <a16:creationId xmlns:a16="http://schemas.microsoft.com/office/drawing/2014/main" id="{60700E78-847A-4E5A-9ADF-05EF24A6EC5B}"/>
                  </a:ext>
                </a:extLst>
              </p:cNvPr>
              <p:cNvSpPr txBox="1"/>
              <p:nvPr/>
            </p:nvSpPr>
            <p:spPr>
              <a:xfrm>
                <a:off x="8678360" y="5745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Urban</a:t>
                </a:r>
              </a:p>
            </p:txBody>
          </p:sp>
        </p:grpSp>
        <p:grpSp>
          <p:nvGrpSpPr>
            <p:cNvPr id="66" name="Group 65">
              <a:extLst>
                <a:ext uri="{FF2B5EF4-FFF2-40B4-BE49-F238E27FC236}">
                  <a16:creationId xmlns:a16="http://schemas.microsoft.com/office/drawing/2014/main" id="{DE92F70C-79DA-4108-814B-CBCEECD51C8F}"/>
                </a:ext>
              </a:extLst>
            </p:cNvPr>
            <p:cNvGrpSpPr/>
            <p:nvPr/>
          </p:nvGrpSpPr>
          <p:grpSpPr>
            <a:xfrm>
              <a:off x="12435068" y="4251426"/>
              <a:ext cx="1890631" cy="369332"/>
              <a:chOff x="7851110" y="4452468"/>
              <a:chExt cx="1890631" cy="369332"/>
            </a:xfrm>
          </p:grpSpPr>
          <p:sp>
            <p:nvSpPr>
              <p:cNvPr id="67" name="Rectangle 66">
                <a:extLst>
                  <a:ext uri="{FF2B5EF4-FFF2-40B4-BE49-F238E27FC236}">
                    <a16:creationId xmlns:a16="http://schemas.microsoft.com/office/drawing/2014/main" id="{42C99630-E68D-490F-BED4-A0B1A46AEF03}"/>
                  </a:ext>
                </a:extLst>
              </p:cNvPr>
              <p:cNvSpPr/>
              <p:nvPr/>
            </p:nvSpPr>
            <p:spPr>
              <a:xfrm>
                <a:off x="7851110" y="4529714"/>
                <a:ext cx="818753" cy="2148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92B682B-4537-48DF-B62C-2AF1FE396A67}"/>
                  </a:ext>
                </a:extLst>
              </p:cNvPr>
              <p:cNvSpPr txBox="1"/>
              <p:nvPr/>
            </p:nvSpPr>
            <p:spPr>
              <a:xfrm>
                <a:off x="8692470" y="4452468"/>
                <a:ext cx="1049271"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Cotton</a:t>
                </a:r>
              </a:p>
            </p:txBody>
          </p:sp>
        </p:grpSp>
        <p:pic>
          <p:nvPicPr>
            <p:cNvPr id="69" name="Picture 8">
              <a:extLst>
                <a:ext uri="{FF2B5EF4-FFF2-40B4-BE49-F238E27FC236}">
                  <a16:creationId xmlns:a16="http://schemas.microsoft.com/office/drawing/2014/main" id="{89ADDBE7-C987-452A-9CF0-27ED0A95A88B}"/>
                </a:ext>
              </a:extLst>
            </p:cNvPr>
            <p:cNvPicPr>
              <a:picLocks noChangeAspect="1"/>
            </p:cNvPicPr>
            <p:nvPr/>
          </p:nvPicPr>
          <p:blipFill>
            <a:blip r:embed="rId11"/>
            <a:stretch>
              <a:fillRect/>
            </a:stretch>
          </p:blipFill>
          <p:spPr>
            <a:xfrm>
              <a:off x="12859775" y="2815990"/>
              <a:ext cx="900216" cy="124762"/>
            </a:xfrm>
            <a:prstGeom prst="rect">
              <a:avLst/>
            </a:prstGeom>
          </p:spPr>
        </p:pic>
        <p:pic>
          <p:nvPicPr>
            <p:cNvPr id="70" name="Picture 21">
              <a:extLst>
                <a:ext uri="{FF2B5EF4-FFF2-40B4-BE49-F238E27FC236}">
                  <a16:creationId xmlns:a16="http://schemas.microsoft.com/office/drawing/2014/main" id="{A3188D65-9994-4538-86DA-AC2DD803EA12}"/>
                </a:ext>
              </a:extLst>
            </p:cNvPr>
            <p:cNvPicPr>
              <a:picLocks noChangeAspect="1"/>
            </p:cNvPicPr>
            <p:nvPr/>
          </p:nvPicPr>
          <p:blipFill>
            <a:blip r:embed="rId12"/>
            <a:stretch>
              <a:fillRect/>
            </a:stretch>
          </p:blipFill>
          <p:spPr>
            <a:xfrm>
              <a:off x="12491463" y="2285207"/>
              <a:ext cx="116306" cy="1036722"/>
            </a:xfrm>
            <a:prstGeom prst="rect">
              <a:avLst/>
            </a:prstGeom>
          </p:spPr>
        </p:pic>
        <p:sp>
          <p:nvSpPr>
            <p:cNvPr id="71" name="TextBox 70">
              <a:extLst>
                <a:ext uri="{FF2B5EF4-FFF2-40B4-BE49-F238E27FC236}">
                  <a16:creationId xmlns:a16="http://schemas.microsoft.com/office/drawing/2014/main" id="{E71CDF8B-EBBF-4EAA-AAD7-048790314D78}"/>
                </a:ext>
              </a:extLst>
            </p:cNvPr>
            <p:cNvSpPr txBox="1"/>
            <p:nvPr/>
          </p:nvSpPr>
          <p:spPr>
            <a:xfrm>
              <a:off x="12750446" y="2971896"/>
              <a:ext cx="11712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0</a:t>
              </a:r>
              <a:endParaRPr lang="en-US" sz="1400" dirty="0">
                <a:solidFill>
                  <a:schemeClr val="tx1">
                    <a:lumMod val="75000"/>
                    <a:lumOff val="25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5C8937B6-588D-4893-8BD1-15C286589687}"/>
                </a:ext>
              </a:extLst>
            </p:cNvPr>
            <p:cNvSpPr txBox="1"/>
            <p:nvPr/>
          </p:nvSpPr>
          <p:spPr>
            <a:xfrm>
              <a:off x="13577690" y="2980787"/>
              <a:ext cx="12781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75mi/120km</a:t>
              </a:r>
              <a:endParaRPr lang="en-US" sz="1400" dirty="0">
                <a:solidFill>
                  <a:schemeClr val="tx1">
                    <a:lumMod val="75000"/>
                    <a:lumOff val="25000"/>
                  </a:schemeClr>
                </a:solidFill>
                <a:latin typeface="Century Gothic" panose="020B0502020202020204" pitchFamily="34" charset="0"/>
              </a:endParaRPr>
            </a:p>
          </p:txBody>
        </p:sp>
      </p:grpSp>
      <p:sp>
        <p:nvSpPr>
          <p:cNvPr id="33" name="TextBox 32">
            <a:extLst>
              <a:ext uri="{FF2B5EF4-FFF2-40B4-BE49-F238E27FC236}">
                <a16:creationId xmlns:a16="http://schemas.microsoft.com/office/drawing/2014/main" id="{858D1319-8199-4136-B140-D4954F86973F}"/>
              </a:ext>
            </a:extLst>
          </p:cNvPr>
          <p:cNvSpPr txBox="1"/>
          <p:nvPr/>
        </p:nvSpPr>
        <p:spPr>
          <a:xfrm>
            <a:off x="45156" y="6522687"/>
            <a:ext cx="2194560" cy="230832"/>
          </a:xfrm>
          <a:prstGeom prst="rect">
            <a:avLst/>
          </a:prstGeom>
          <a:noFill/>
        </p:spPr>
        <p:txBody>
          <a:bodyPr wrap="square">
            <a:spAutoFit/>
          </a:bodyPr>
          <a:lstStyle/>
          <a:p>
            <a:r>
              <a:rPr lang="en-US" sz="900" dirty="0">
                <a:solidFill>
                  <a:schemeClr val="bg1"/>
                </a:solidFill>
                <a:latin typeface="Century Gothic" panose="020B0502020202020204" pitchFamily="34" charset="0"/>
                <a:cs typeface="Calibri" panose="020F0502020204030204"/>
              </a:rPr>
              <a:t>Basemap: Google</a:t>
            </a:r>
          </a:p>
        </p:txBody>
      </p:sp>
    </p:spTree>
    <p:extLst>
      <p:ext uri="{BB962C8B-B14F-4D97-AF65-F5344CB8AC3E}">
        <p14:creationId xmlns:p14="http://schemas.microsoft.com/office/powerpoint/2010/main" val="7230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627196995"/>
              </p:ext>
            </p:extLst>
          </p:nvPr>
        </p:nvGraphicFramePr>
        <p:xfrm>
          <a:off x="697675" y="1519033"/>
          <a:ext cx="10579597" cy="5036080"/>
        </p:xfrm>
        <a:graphic>
          <a:graphicData uri="http://schemas.openxmlformats.org/drawingml/2006/table">
            <a:tbl>
              <a:tblPr firstRow="1" bandRow="1">
                <a:tableStyleId>{5C22544A-7EE6-4342-B048-85BDC9FD1C3A}</a:tableStyleId>
              </a:tblPr>
              <a:tblGrid>
                <a:gridCol w="2204931">
                  <a:extLst>
                    <a:ext uri="{9D8B030D-6E8A-4147-A177-3AD203B41FA5}">
                      <a16:colId xmlns:a16="http://schemas.microsoft.com/office/drawing/2014/main" val="100766656"/>
                    </a:ext>
                  </a:extLst>
                </a:gridCol>
                <a:gridCol w="988975">
                  <a:extLst>
                    <a:ext uri="{9D8B030D-6E8A-4147-A177-3AD203B41FA5}">
                      <a16:colId xmlns:a16="http://schemas.microsoft.com/office/drawing/2014/main" val="3229108980"/>
                    </a:ext>
                  </a:extLst>
                </a:gridCol>
                <a:gridCol w="826846">
                  <a:extLst>
                    <a:ext uri="{9D8B030D-6E8A-4147-A177-3AD203B41FA5}">
                      <a16:colId xmlns:a16="http://schemas.microsoft.com/office/drawing/2014/main" val="2099207871"/>
                    </a:ext>
                  </a:extLst>
                </a:gridCol>
                <a:gridCol w="1005188">
                  <a:extLst>
                    <a:ext uri="{9D8B030D-6E8A-4147-A177-3AD203B41FA5}">
                      <a16:colId xmlns:a16="http://schemas.microsoft.com/office/drawing/2014/main" val="54223567"/>
                    </a:ext>
                  </a:extLst>
                </a:gridCol>
                <a:gridCol w="1105909">
                  <a:extLst>
                    <a:ext uri="{9D8B030D-6E8A-4147-A177-3AD203B41FA5}">
                      <a16:colId xmlns:a16="http://schemas.microsoft.com/office/drawing/2014/main" val="2158377779"/>
                    </a:ext>
                  </a:extLst>
                </a:gridCol>
                <a:gridCol w="950003">
                  <a:extLst>
                    <a:ext uri="{9D8B030D-6E8A-4147-A177-3AD203B41FA5}">
                      <a16:colId xmlns:a16="http://schemas.microsoft.com/office/drawing/2014/main" val="884490955"/>
                    </a:ext>
                  </a:extLst>
                </a:gridCol>
                <a:gridCol w="842050">
                  <a:extLst>
                    <a:ext uri="{9D8B030D-6E8A-4147-A177-3AD203B41FA5}">
                      <a16:colId xmlns:a16="http://schemas.microsoft.com/office/drawing/2014/main" val="439821072"/>
                    </a:ext>
                  </a:extLst>
                </a:gridCol>
                <a:gridCol w="1010404">
                  <a:extLst>
                    <a:ext uri="{9D8B030D-6E8A-4147-A177-3AD203B41FA5}">
                      <a16:colId xmlns:a16="http://schemas.microsoft.com/office/drawing/2014/main" val="2872764494"/>
                    </a:ext>
                  </a:extLst>
                </a:gridCol>
                <a:gridCol w="1645291">
                  <a:extLst>
                    <a:ext uri="{9D8B030D-6E8A-4147-A177-3AD203B41FA5}">
                      <a16:colId xmlns:a16="http://schemas.microsoft.com/office/drawing/2014/main" val="1949663635"/>
                    </a:ext>
                  </a:extLst>
                </a:gridCol>
              </a:tblGrid>
              <a:tr h="694908">
                <a:tc>
                  <a:txBody>
                    <a:bodyPr/>
                    <a:lstStyle/>
                    <a:p>
                      <a:endParaRPr lang="en-US" b="1">
                        <a:solidFill>
                          <a:schemeClr val="bg1"/>
                        </a:solidFill>
                        <a:latin typeface="Century Gothic" panose="020B0502020202020204" pitchFamily="34" charset="0"/>
                      </a:endParaRPr>
                    </a:p>
                  </a:txBody>
                  <a:tcPr>
                    <a:solidFill>
                      <a:schemeClr val="accent2">
                        <a:lumMod val="75000"/>
                      </a:schemeClr>
                    </a:solidFill>
                  </a:tcPr>
                </a:tc>
                <a:tc>
                  <a:txBody>
                    <a:bodyPr/>
                    <a:lstStyle/>
                    <a:p>
                      <a:r>
                        <a:rPr lang="en-US" b="1">
                          <a:latin typeface="Century Gothic"/>
                        </a:rPr>
                        <a:t>Corn</a:t>
                      </a:r>
                    </a:p>
                  </a:txBody>
                  <a:tcPr>
                    <a:solidFill>
                      <a:schemeClr val="accent2">
                        <a:lumMod val="75000"/>
                      </a:schemeClr>
                    </a:solidFill>
                  </a:tcPr>
                </a:tc>
                <a:tc>
                  <a:txBody>
                    <a:bodyPr/>
                    <a:lstStyle/>
                    <a:p>
                      <a:r>
                        <a:rPr lang="en-US" b="1">
                          <a:latin typeface="Century Gothic"/>
                        </a:rPr>
                        <a:t>Soy</a:t>
                      </a:r>
                    </a:p>
                  </a:txBody>
                  <a:tcPr>
                    <a:solidFill>
                      <a:schemeClr val="accent2">
                        <a:lumMod val="75000"/>
                      </a:schemeClr>
                    </a:solidFill>
                  </a:tcPr>
                </a:tc>
                <a:tc>
                  <a:txBody>
                    <a:bodyPr/>
                    <a:lstStyle/>
                    <a:p>
                      <a:r>
                        <a:rPr lang="en-US" b="1">
                          <a:latin typeface="Century Gothic"/>
                        </a:rPr>
                        <a:t>Cotton</a:t>
                      </a:r>
                    </a:p>
                  </a:txBody>
                  <a:tcPr>
                    <a:solidFill>
                      <a:schemeClr val="accent2">
                        <a:lumMod val="75000"/>
                      </a:schemeClr>
                    </a:solidFill>
                  </a:tcPr>
                </a:tc>
                <a:tc>
                  <a:txBody>
                    <a:bodyPr/>
                    <a:lstStyle/>
                    <a:p>
                      <a:r>
                        <a:rPr lang="en-US" b="1">
                          <a:latin typeface="Century Gothic"/>
                        </a:rPr>
                        <a:t>Pasture</a:t>
                      </a:r>
                    </a:p>
                  </a:txBody>
                  <a:tcPr>
                    <a:solidFill>
                      <a:schemeClr val="accent2">
                        <a:lumMod val="75000"/>
                      </a:schemeClr>
                    </a:solidFill>
                  </a:tcPr>
                </a:tc>
                <a:tc>
                  <a:txBody>
                    <a:bodyPr/>
                    <a:lstStyle/>
                    <a:p>
                      <a:r>
                        <a:rPr lang="en-US" b="1">
                          <a:latin typeface="Century Gothic"/>
                        </a:rPr>
                        <a:t>Forest</a:t>
                      </a:r>
                    </a:p>
                  </a:txBody>
                  <a:tcPr>
                    <a:solidFill>
                      <a:schemeClr val="accent2">
                        <a:lumMod val="75000"/>
                      </a:schemeClr>
                    </a:solidFill>
                  </a:tcPr>
                </a:tc>
                <a:tc>
                  <a:txBody>
                    <a:bodyPr/>
                    <a:lstStyle/>
                    <a:p>
                      <a:r>
                        <a:rPr lang="en-US" b="1">
                          <a:latin typeface="Century Gothic"/>
                        </a:rPr>
                        <a:t>Water</a:t>
                      </a:r>
                    </a:p>
                  </a:txBody>
                  <a:tcPr>
                    <a:solidFill>
                      <a:schemeClr val="accent2">
                        <a:lumMod val="75000"/>
                      </a:schemeClr>
                    </a:solidFill>
                  </a:tcPr>
                </a:tc>
                <a:tc>
                  <a:txBody>
                    <a:bodyPr/>
                    <a:lstStyle/>
                    <a:p>
                      <a:r>
                        <a:rPr lang="en-US" b="1">
                          <a:latin typeface="Century Gothic"/>
                        </a:rPr>
                        <a:t>Urban</a:t>
                      </a:r>
                    </a:p>
                  </a:txBody>
                  <a:tcPr>
                    <a:solidFill>
                      <a:schemeClr val="accent2">
                        <a:lumMod val="75000"/>
                      </a:schemeClr>
                    </a:solidFill>
                  </a:tcPr>
                </a:tc>
                <a:tc>
                  <a:txBody>
                    <a:bodyPr/>
                    <a:lstStyle/>
                    <a:p>
                      <a:r>
                        <a:rPr lang="en-US" b="1">
                          <a:latin typeface="Century Gothic"/>
                        </a:rPr>
                        <a:t>Sugarcane</a:t>
                      </a:r>
                    </a:p>
                  </a:txBody>
                  <a:tcPr>
                    <a:solidFill>
                      <a:schemeClr val="accent2">
                        <a:lumMod val="75000"/>
                      </a:schemeClr>
                    </a:solidFill>
                  </a:tcPr>
                </a:tc>
                <a:extLst>
                  <a:ext uri="{0D108BD9-81ED-4DB2-BD59-A6C34878D82A}">
                    <a16:rowId xmlns:a16="http://schemas.microsoft.com/office/drawing/2014/main" val="1708839331"/>
                  </a:ext>
                </a:extLst>
              </a:tr>
              <a:tr h="540484">
                <a:tc>
                  <a:txBody>
                    <a:bodyPr/>
                    <a:lstStyle/>
                    <a:p>
                      <a:r>
                        <a:rPr lang="en-US" b="1">
                          <a:solidFill>
                            <a:schemeClr val="bg1"/>
                          </a:solidFill>
                          <a:latin typeface="Century Gothic"/>
                        </a:rPr>
                        <a:t>Corn</a:t>
                      </a:r>
                    </a:p>
                  </a:txBody>
                  <a:tcPr>
                    <a:solidFill>
                      <a:schemeClr val="accent2">
                        <a:lumMod val="75000"/>
                      </a:schemeClr>
                    </a:solidFill>
                  </a:tcPr>
                </a:tc>
                <a:tc>
                  <a:txBody>
                    <a:bodyPr/>
                    <a:lstStyle/>
                    <a:p>
                      <a:r>
                        <a:rPr lang="en-US" b="1" dirty="0">
                          <a:solidFill>
                            <a:schemeClr val="tx1">
                              <a:lumMod val="75000"/>
                              <a:lumOff val="25000"/>
                            </a:schemeClr>
                          </a:solidFill>
                          <a:latin typeface="Century Gothic"/>
                        </a:rPr>
                        <a:t>0.89</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0.07</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0.01</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0.01</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2452333886"/>
                  </a:ext>
                </a:extLst>
              </a:tr>
              <a:tr h="540484">
                <a:tc>
                  <a:txBody>
                    <a:bodyPr/>
                    <a:lstStyle/>
                    <a:p>
                      <a:r>
                        <a:rPr lang="en-US" b="1">
                          <a:solidFill>
                            <a:schemeClr val="bg1"/>
                          </a:solidFill>
                          <a:latin typeface="Century Gothic"/>
                        </a:rPr>
                        <a:t>Soy</a:t>
                      </a:r>
                    </a:p>
                  </a:txBody>
                  <a:tcPr>
                    <a:solidFill>
                      <a:schemeClr val="accent2">
                        <a:lumMod val="75000"/>
                      </a:schemeClr>
                    </a:solidFill>
                  </a:tcPr>
                </a:tc>
                <a:tc>
                  <a:txBody>
                    <a:bodyPr/>
                    <a:lstStyle/>
                    <a:p>
                      <a:r>
                        <a:rPr lang="en-US" b="0" dirty="0">
                          <a:solidFill>
                            <a:schemeClr val="tx1">
                              <a:lumMod val="75000"/>
                              <a:lumOff val="25000"/>
                            </a:schemeClr>
                          </a:solidFill>
                          <a:latin typeface="Century Gothic"/>
                        </a:rPr>
                        <a:t>0.04</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0.89</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0.18</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4063168427"/>
                  </a:ext>
                </a:extLst>
              </a:tr>
              <a:tr h="540484">
                <a:tc>
                  <a:txBody>
                    <a:bodyPr/>
                    <a:lstStyle/>
                    <a:p>
                      <a:r>
                        <a:rPr lang="en-US" b="1">
                          <a:solidFill>
                            <a:schemeClr val="bg1"/>
                          </a:solidFill>
                          <a:latin typeface="Century Gothic"/>
                        </a:rPr>
                        <a:t>Cotton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0.98</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978661330"/>
                  </a:ext>
                </a:extLst>
              </a:tr>
              <a:tr h="540484">
                <a:tc>
                  <a:txBody>
                    <a:bodyPr/>
                    <a:lstStyle/>
                    <a:p>
                      <a:r>
                        <a:rPr lang="en-US" b="1">
                          <a:solidFill>
                            <a:schemeClr val="bg1"/>
                          </a:solidFill>
                          <a:latin typeface="Century Gothic"/>
                        </a:rPr>
                        <a:t>Pasture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a:rPr>
                        <a:t>0</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0.86</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512876241"/>
                  </a:ext>
                </a:extLst>
              </a:tr>
              <a:tr h="540484">
                <a:tc>
                  <a:txBody>
                    <a:bodyPr/>
                    <a:lstStyle/>
                    <a:p>
                      <a:r>
                        <a:rPr lang="en-US" b="1">
                          <a:solidFill>
                            <a:schemeClr val="bg1"/>
                          </a:solidFill>
                          <a:latin typeface="Century Gothic"/>
                        </a:rPr>
                        <a:t>Forest</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a:rPr>
                        <a:t>0</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1</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1308761280"/>
                  </a:ext>
                </a:extLst>
              </a:tr>
              <a:tr h="540484">
                <a:tc>
                  <a:txBody>
                    <a:bodyPr/>
                    <a:lstStyle/>
                    <a:p>
                      <a:r>
                        <a:rPr lang="en-US" b="1">
                          <a:solidFill>
                            <a:schemeClr val="bg1"/>
                          </a:solidFill>
                          <a:latin typeface="Century Gothic"/>
                        </a:rPr>
                        <a:t>Water</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a:rPr>
                        <a:t>0.02</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0.98</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258561560"/>
                  </a:ext>
                </a:extLst>
              </a:tr>
              <a:tr h="540484">
                <a:tc>
                  <a:txBody>
                    <a:bodyPr/>
                    <a:lstStyle/>
                    <a:p>
                      <a:r>
                        <a:rPr lang="en-US" b="1">
                          <a:solidFill>
                            <a:schemeClr val="bg1"/>
                          </a:solidFill>
                          <a:latin typeface="Century Gothic"/>
                        </a:rPr>
                        <a:t>Urban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a:rPr>
                        <a:t>0</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0.96</a:t>
                      </a:r>
                      <a:endParaRPr lang="en-US" b="1">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extLst>
                  <a:ext uri="{0D108BD9-81ED-4DB2-BD59-A6C34878D82A}">
                    <a16:rowId xmlns:a16="http://schemas.microsoft.com/office/drawing/2014/main" val="1729362644"/>
                  </a:ext>
                </a:extLst>
              </a:tr>
              <a:tr h="557784">
                <a:tc>
                  <a:txBody>
                    <a:bodyPr/>
                    <a:lstStyle/>
                    <a:p>
                      <a:r>
                        <a:rPr lang="en-US" b="1" dirty="0">
                          <a:solidFill>
                            <a:schemeClr val="bg1"/>
                          </a:solidFill>
                          <a:latin typeface="Century Gothic"/>
                        </a:rPr>
                        <a:t>Sugarcane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0.02</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endParaRPr lang="en-US" b="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a:rPr>
                        <a:t>0</a:t>
                      </a:r>
                      <a:endParaRPr lang="en-US" b="0" dirty="0">
                        <a:solidFill>
                          <a:schemeClr val="tx1">
                            <a:lumMod val="75000"/>
                            <a:lumOff val="25000"/>
                          </a:schemeClr>
                        </a:solidFill>
                        <a:latin typeface="Century Gothic" panose="020B0502020202020204" pitchFamily="34" charset="0"/>
                      </a:endParaRP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0.93</a:t>
                      </a:r>
                      <a:endParaRPr lang="en-US" b="1" dirty="0">
                        <a:solidFill>
                          <a:schemeClr val="tx1">
                            <a:lumMod val="75000"/>
                            <a:lumOff val="25000"/>
                          </a:schemeClr>
                        </a:solidFill>
                        <a:latin typeface="Century Gothic" panose="020B0502020202020204" pitchFamily="34" charset="0"/>
                      </a:endParaRP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5" name="Title 1">
            <a:extLst>
              <a:ext uri="{FF2B5EF4-FFF2-40B4-BE49-F238E27FC236}">
                <a16:creationId xmlns:a16="http://schemas.microsoft.com/office/drawing/2014/main" id="{D10C1FC7-A30D-D96D-8B4E-F7CAB932C7AD}"/>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 and Radar Confusion Matrix (training)</a:t>
            </a:r>
            <a:endParaRPr lang="en-US">
              <a:solidFill>
                <a:schemeClr val="accent6">
                  <a:lumMod val="50000"/>
                </a:schemeClr>
              </a:solidFill>
              <a:latin typeface="Century Gothic"/>
              <a:ea typeface="+mn-lt"/>
              <a:cs typeface="+mn-lt"/>
            </a:endParaRPr>
          </a:p>
        </p:txBody>
      </p:sp>
      <p:sp>
        <p:nvSpPr>
          <p:cNvPr id="3" name="TextBox 2">
            <a:extLst>
              <a:ext uri="{FF2B5EF4-FFF2-40B4-BE49-F238E27FC236}">
                <a16:creationId xmlns:a16="http://schemas.microsoft.com/office/drawing/2014/main" id="{CD9A0AEE-7EFA-AF91-34E7-2DA4FB74BBD3}"/>
              </a:ext>
            </a:extLst>
          </p:cNvPr>
          <p:cNvSpPr txBox="1"/>
          <p:nvPr/>
        </p:nvSpPr>
        <p:spPr>
          <a:xfrm>
            <a:off x="697675" y="1149701"/>
            <a:ext cx="21647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Accuracy: 94.8%</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34449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1890956191"/>
              </p:ext>
            </p:extLst>
          </p:nvPr>
        </p:nvGraphicFramePr>
        <p:xfrm>
          <a:off x="637309" y="1511342"/>
          <a:ext cx="10468271" cy="5142909"/>
        </p:xfrm>
        <a:graphic>
          <a:graphicData uri="http://schemas.openxmlformats.org/drawingml/2006/table">
            <a:tbl>
              <a:tblPr firstRow="1" bandRow="1">
                <a:tableStyleId>{5C22544A-7EE6-4342-B048-85BDC9FD1C3A}</a:tableStyleId>
              </a:tblPr>
              <a:tblGrid>
                <a:gridCol w="2181727">
                  <a:extLst>
                    <a:ext uri="{9D8B030D-6E8A-4147-A177-3AD203B41FA5}">
                      <a16:colId xmlns:a16="http://schemas.microsoft.com/office/drawing/2014/main" val="100766656"/>
                    </a:ext>
                  </a:extLst>
                </a:gridCol>
                <a:gridCol w="978568">
                  <a:extLst>
                    <a:ext uri="{9D8B030D-6E8A-4147-A177-3AD203B41FA5}">
                      <a16:colId xmlns:a16="http://schemas.microsoft.com/office/drawing/2014/main" val="3229108980"/>
                    </a:ext>
                  </a:extLst>
                </a:gridCol>
                <a:gridCol w="818147">
                  <a:extLst>
                    <a:ext uri="{9D8B030D-6E8A-4147-A177-3AD203B41FA5}">
                      <a16:colId xmlns:a16="http://schemas.microsoft.com/office/drawing/2014/main" val="2099207871"/>
                    </a:ext>
                  </a:extLst>
                </a:gridCol>
                <a:gridCol w="994611">
                  <a:extLst>
                    <a:ext uri="{9D8B030D-6E8A-4147-A177-3AD203B41FA5}">
                      <a16:colId xmlns:a16="http://schemas.microsoft.com/office/drawing/2014/main" val="54223567"/>
                    </a:ext>
                  </a:extLst>
                </a:gridCol>
                <a:gridCol w="1094273">
                  <a:extLst>
                    <a:ext uri="{9D8B030D-6E8A-4147-A177-3AD203B41FA5}">
                      <a16:colId xmlns:a16="http://schemas.microsoft.com/office/drawing/2014/main" val="2158377779"/>
                    </a:ext>
                  </a:extLst>
                </a:gridCol>
                <a:gridCol w="940007">
                  <a:extLst>
                    <a:ext uri="{9D8B030D-6E8A-4147-A177-3AD203B41FA5}">
                      <a16:colId xmlns:a16="http://schemas.microsoft.com/office/drawing/2014/main" val="884490955"/>
                    </a:ext>
                  </a:extLst>
                </a:gridCol>
                <a:gridCol w="833190">
                  <a:extLst>
                    <a:ext uri="{9D8B030D-6E8A-4147-A177-3AD203B41FA5}">
                      <a16:colId xmlns:a16="http://schemas.microsoft.com/office/drawing/2014/main" val="439821072"/>
                    </a:ext>
                  </a:extLst>
                </a:gridCol>
                <a:gridCol w="999771">
                  <a:extLst>
                    <a:ext uri="{9D8B030D-6E8A-4147-A177-3AD203B41FA5}">
                      <a16:colId xmlns:a16="http://schemas.microsoft.com/office/drawing/2014/main" val="2872764494"/>
                    </a:ext>
                  </a:extLst>
                </a:gridCol>
                <a:gridCol w="1627977">
                  <a:extLst>
                    <a:ext uri="{9D8B030D-6E8A-4147-A177-3AD203B41FA5}">
                      <a16:colId xmlns:a16="http://schemas.microsoft.com/office/drawing/2014/main" val="1949663635"/>
                    </a:ext>
                  </a:extLst>
                </a:gridCol>
              </a:tblGrid>
              <a:tr h="660897">
                <a:tc>
                  <a:txBody>
                    <a:bodyPr/>
                    <a:lstStyle/>
                    <a:p>
                      <a:endParaRPr lang="en-US" b="1">
                        <a:solidFill>
                          <a:schemeClr val="bg1"/>
                        </a:solidFill>
                        <a:latin typeface="Century Gothic"/>
                      </a:endParaRPr>
                    </a:p>
                  </a:txBody>
                  <a:tcPr>
                    <a:solidFill>
                      <a:schemeClr val="accent2">
                        <a:lumMod val="75000"/>
                      </a:schemeClr>
                    </a:solidFill>
                  </a:tcPr>
                </a:tc>
                <a:tc>
                  <a:txBody>
                    <a:bodyPr/>
                    <a:lstStyle/>
                    <a:p>
                      <a:r>
                        <a:rPr lang="en-US" b="1">
                          <a:latin typeface="Century Gothic"/>
                        </a:rPr>
                        <a:t>Corn</a:t>
                      </a:r>
                    </a:p>
                  </a:txBody>
                  <a:tcPr>
                    <a:solidFill>
                      <a:schemeClr val="accent2">
                        <a:lumMod val="75000"/>
                      </a:schemeClr>
                    </a:solidFill>
                  </a:tcPr>
                </a:tc>
                <a:tc>
                  <a:txBody>
                    <a:bodyPr/>
                    <a:lstStyle/>
                    <a:p>
                      <a:r>
                        <a:rPr lang="en-US" b="1">
                          <a:latin typeface="Century Gothic"/>
                        </a:rPr>
                        <a:t>Soy</a:t>
                      </a:r>
                    </a:p>
                  </a:txBody>
                  <a:tcPr>
                    <a:solidFill>
                      <a:schemeClr val="accent2">
                        <a:lumMod val="75000"/>
                      </a:schemeClr>
                    </a:solidFill>
                  </a:tcPr>
                </a:tc>
                <a:tc>
                  <a:txBody>
                    <a:bodyPr/>
                    <a:lstStyle/>
                    <a:p>
                      <a:r>
                        <a:rPr lang="en-US" b="1">
                          <a:latin typeface="Century Gothic"/>
                        </a:rPr>
                        <a:t>Cotton</a:t>
                      </a:r>
                    </a:p>
                  </a:txBody>
                  <a:tcPr>
                    <a:solidFill>
                      <a:schemeClr val="accent2">
                        <a:lumMod val="75000"/>
                      </a:schemeClr>
                    </a:solidFill>
                  </a:tcPr>
                </a:tc>
                <a:tc>
                  <a:txBody>
                    <a:bodyPr/>
                    <a:lstStyle/>
                    <a:p>
                      <a:r>
                        <a:rPr lang="en-US" b="1">
                          <a:latin typeface="Century Gothic"/>
                        </a:rPr>
                        <a:t>Pasture</a:t>
                      </a:r>
                    </a:p>
                  </a:txBody>
                  <a:tcPr>
                    <a:solidFill>
                      <a:schemeClr val="accent2">
                        <a:lumMod val="75000"/>
                      </a:schemeClr>
                    </a:solidFill>
                  </a:tcPr>
                </a:tc>
                <a:tc>
                  <a:txBody>
                    <a:bodyPr/>
                    <a:lstStyle/>
                    <a:p>
                      <a:r>
                        <a:rPr lang="en-US" b="1">
                          <a:latin typeface="Century Gothic"/>
                        </a:rPr>
                        <a:t>Forest</a:t>
                      </a:r>
                    </a:p>
                  </a:txBody>
                  <a:tcPr>
                    <a:solidFill>
                      <a:schemeClr val="accent2">
                        <a:lumMod val="75000"/>
                      </a:schemeClr>
                    </a:solidFill>
                  </a:tcPr>
                </a:tc>
                <a:tc>
                  <a:txBody>
                    <a:bodyPr/>
                    <a:lstStyle/>
                    <a:p>
                      <a:r>
                        <a:rPr lang="en-US" b="1">
                          <a:latin typeface="Century Gothic"/>
                        </a:rPr>
                        <a:t>Water</a:t>
                      </a:r>
                    </a:p>
                  </a:txBody>
                  <a:tcPr>
                    <a:solidFill>
                      <a:schemeClr val="accent2">
                        <a:lumMod val="75000"/>
                      </a:schemeClr>
                    </a:solidFill>
                  </a:tcPr>
                </a:tc>
                <a:tc>
                  <a:txBody>
                    <a:bodyPr/>
                    <a:lstStyle/>
                    <a:p>
                      <a:r>
                        <a:rPr lang="en-US" b="1">
                          <a:latin typeface="Century Gothic"/>
                        </a:rPr>
                        <a:t>Urban</a:t>
                      </a:r>
                    </a:p>
                  </a:txBody>
                  <a:tcPr>
                    <a:solidFill>
                      <a:schemeClr val="accent2">
                        <a:lumMod val="75000"/>
                      </a:schemeClr>
                    </a:solidFill>
                  </a:tcPr>
                </a:tc>
                <a:tc>
                  <a:txBody>
                    <a:bodyPr/>
                    <a:lstStyle/>
                    <a:p>
                      <a:r>
                        <a:rPr lang="en-US" b="1">
                          <a:latin typeface="Century Gothic"/>
                        </a:rPr>
                        <a:t>Sugarcane</a:t>
                      </a:r>
                    </a:p>
                  </a:txBody>
                  <a:tcPr>
                    <a:solidFill>
                      <a:schemeClr val="accent2">
                        <a:lumMod val="75000"/>
                      </a:schemeClr>
                    </a:solidFill>
                  </a:tcPr>
                </a:tc>
                <a:extLst>
                  <a:ext uri="{0D108BD9-81ED-4DB2-BD59-A6C34878D82A}">
                    <a16:rowId xmlns:a16="http://schemas.microsoft.com/office/drawing/2014/main" val="1708839331"/>
                  </a:ext>
                </a:extLst>
              </a:tr>
              <a:tr h="560604">
                <a:tc>
                  <a:txBody>
                    <a:bodyPr/>
                    <a:lstStyle/>
                    <a:p>
                      <a:r>
                        <a:rPr lang="en-US" b="1">
                          <a:solidFill>
                            <a:schemeClr val="bg1"/>
                          </a:solidFill>
                          <a:latin typeface="Century Gothic"/>
                        </a:rPr>
                        <a:t>Corn</a:t>
                      </a:r>
                    </a:p>
                  </a:txBody>
                  <a:tcPr>
                    <a:solidFill>
                      <a:schemeClr val="accent2">
                        <a:lumMod val="75000"/>
                      </a:schemeClr>
                    </a:solidFill>
                  </a:tcPr>
                </a:tc>
                <a:tc>
                  <a:txBody>
                    <a:bodyPr/>
                    <a:lstStyle/>
                    <a:p>
                      <a:r>
                        <a:rPr lang="en-US" b="1" dirty="0">
                          <a:solidFill>
                            <a:schemeClr val="tx1">
                              <a:lumMod val="75000"/>
                              <a:lumOff val="25000"/>
                            </a:schemeClr>
                          </a:solidFill>
                          <a:latin typeface="Century Gothic"/>
                        </a:rPr>
                        <a:t>0.52</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0.22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0.17</a:t>
                      </a:r>
                    </a:p>
                  </a:txBody>
                  <a:tcPr>
                    <a:solidFill>
                      <a:schemeClr val="accent2">
                        <a:lumMod val="40000"/>
                        <a:lumOff val="60000"/>
                      </a:schemeClr>
                    </a:solidFill>
                  </a:tcPr>
                </a:tc>
                <a:extLst>
                  <a:ext uri="{0D108BD9-81ED-4DB2-BD59-A6C34878D82A}">
                    <a16:rowId xmlns:a16="http://schemas.microsoft.com/office/drawing/2014/main" val="2452333886"/>
                  </a:ext>
                </a:extLst>
              </a:tr>
              <a:tr h="560604">
                <a:tc>
                  <a:txBody>
                    <a:bodyPr/>
                    <a:lstStyle/>
                    <a:p>
                      <a:r>
                        <a:rPr lang="en-US" b="1">
                          <a:solidFill>
                            <a:schemeClr val="bg1"/>
                          </a:solidFill>
                          <a:latin typeface="Century Gothic"/>
                        </a:rPr>
                        <a:t>Soy</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0.64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0.14</a:t>
                      </a:r>
                    </a:p>
                  </a:txBody>
                  <a:tcPr>
                    <a:solidFill>
                      <a:schemeClr val="accent2">
                        <a:lumMod val="40000"/>
                        <a:lumOff val="60000"/>
                      </a:schemeClr>
                    </a:solidFill>
                  </a:tcPr>
                </a:tc>
                <a:extLst>
                  <a:ext uri="{0D108BD9-81ED-4DB2-BD59-A6C34878D82A}">
                    <a16:rowId xmlns:a16="http://schemas.microsoft.com/office/drawing/2014/main" val="4063168427"/>
                  </a:ext>
                </a:extLst>
              </a:tr>
              <a:tr h="560604">
                <a:tc>
                  <a:txBody>
                    <a:bodyPr/>
                    <a:lstStyle/>
                    <a:p>
                      <a:r>
                        <a:rPr lang="en-US" b="1">
                          <a:solidFill>
                            <a:schemeClr val="bg1"/>
                          </a:solidFill>
                          <a:latin typeface="Century Gothic"/>
                        </a:rPr>
                        <a:t>Cotton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0.11</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0.84</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978661330"/>
                  </a:ext>
                </a:extLst>
              </a:tr>
              <a:tr h="560604">
                <a:tc>
                  <a:txBody>
                    <a:bodyPr/>
                    <a:lstStyle/>
                    <a:p>
                      <a:r>
                        <a:rPr lang="en-US" b="1">
                          <a:solidFill>
                            <a:schemeClr val="bg1"/>
                          </a:solidFill>
                          <a:latin typeface="Century Gothic"/>
                        </a:rPr>
                        <a:t>Pasture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0.48</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a:rPr>
                        <a:t>0.10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0.19</a:t>
                      </a:r>
                    </a:p>
                  </a:txBody>
                  <a:tcPr>
                    <a:solidFill>
                      <a:schemeClr val="accent2">
                        <a:lumMod val="40000"/>
                        <a:lumOff val="60000"/>
                      </a:schemeClr>
                    </a:solidFill>
                  </a:tcPr>
                </a:tc>
                <a:extLst>
                  <a:ext uri="{0D108BD9-81ED-4DB2-BD59-A6C34878D82A}">
                    <a16:rowId xmlns:a16="http://schemas.microsoft.com/office/drawing/2014/main" val="512876241"/>
                  </a:ext>
                </a:extLst>
              </a:tr>
              <a:tr h="560604">
                <a:tc>
                  <a:txBody>
                    <a:bodyPr/>
                    <a:lstStyle/>
                    <a:p>
                      <a:r>
                        <a:rPr lang="en-US" b="1">
                          <a:solidFill>
                            <a:schemeClr val="bg1"/>
                          </a:solidFill>
                          <a:latin typeface="Century Gothic"/>
                        </a:rPr>
                        <a:t>Forest</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0.74</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a:rPr>
                        <a:t>0.16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0.05</a:t>
                      </a:r>
                    </a:p>
                  </a:txBody>
                  <a:tcPr>
                    <a:solidFill>
                      <a:schemeClr val="accent2">
                        <a:lumMod val="40000"/>
                        <a:lumOff val="60000"/>
                      </a:schemeClr>
                    </a:solidFill>
                  </a:tcPr>
                </a:tc>
                <a:extLst>
                  <a:ext uri="{0D108BD9-81ED-4DB2-BD59-A6C34878D82A}">
                    <a16:rowId xmlns:a16="http://schemas.microsoft.com/office/drawing/2014/main" val="1308761280"/>
                  </a:ext>
                </a:extLst>
              </a:tr>
              <a:tr h="560604">
                <a:tc>
                  <a:txBody>
                    <a:bodyPr/>
                    <a:lstStyle/>
                    <a:p>
                      <a:r>
                        <a:rPr lang="en-US" b="1">
                          <a:solidFill>
                            <a:schemeClr val="bg1"/>
                          </a:solidFill>
                          <a:latin typeface="Century Gothic"/>
                        </a:rPr>
                        <a:t>Water</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0.11</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a:rPr>
                        <a:t>0.72</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extLst>
                  <a:ext uri="{0D108BD9-81ED-4DB2-BD59-A6C34878D82A}">
                    <a16:rowId xmlns:a16="http://schemas.microsoft.com/office/drawing/2014/main" val="258561560"/>
                  </a:ext>
                </a:extLst>
              </a:tr>
              <a:tr h="560604">
                <a:tc>
                  <a:txBody>
                    <a:bodyPr/>
                    <a:lstStyle/>
                    <a:p>
                      <a:r>
                        <a:rPr lang="en-US" b="1">
                          <a:solidFill>
                            <a:schemeClr val="bg1"/>
                          </a:solidFill>
                          <a:latin typeface="Century Gothic"/>
                        </a:rPr>
                        <a:t>Urban</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0.61</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a:rPr>
                        <a:t>0.07</a:t>
                      </a:r>
                    </a:p>
                  </a:txBody>
                  <a:tcPr>
                    <a:solidFill>
                      <a:schemeClr val="accent2">
                        <a:lumMod val="40000"/>
                        <a:lumOff val="60000"/>
                      </a:schemeClr>
                    </a:solidFill>
                  </a:tcPr>
                </a:tc>
                <a:extLst>
                  <a:ext uri="{0D108BD9-81ED-4DB2-BD59-A6C34878D82A}">
                    <a16:rowId xmlns:a16="http://schemas.microsoft.com/office/drawing/2014/main" val="1729362644"/>
                  </a:ext>
                </a:extLst>
              </a:tr>
              <a:tr h="557784">
                <a:tc>
                  <a:txBody>
                    <a:bodyPr/>
                    <a:lstStyle/>
                    <a:p>
                      <a:r>
                        <a:rPr lang="en-US" b="1" dirty="0">
                          <a:solidFill>
                            <a:schemeClr val="bg1"/>
                          </a:solidFill>
                          <a:latin typeface="Century Gothic"/>
                        </a:rPr>
                        <a:t>Sugarcane</a:t>
                      </a:r>
                    </a:p>
                  </a:txBody>
                  <a:tcPr>
                    <a:solidFill>
                      <a:schemeClr val="accent2">
                        <a:lumMod val="75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0.19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a:rPr>
                        <a:t>0.04</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a:rPr>
                        <a:t>0.57</a:t>
                      </a: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5" name="Title 1">
            <a:extLst>
              <a:ext uri="{FF2B5EF4-FFF2-40B4-BE49-F238E27FC236}">
                <a16:creationId xmlns:a16="http://schemas.microsoft.com/office/drawing/2014/main" id="{D10C1FC7-A30D-D96D-8B4E-F7CAB932C7AD}"/>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 and Radar Confusion Matrix (Validation)</a:t>
            </a:r>
            <a:endParaRPr lang="en-US">
              <a:solidFill>
                <a:schemeClr val="accent6">
                  <a:lumMod val="50000"/>
                </a:schemeClr>
              </a:solidFill>
              <a:latin typeface="Century Gothic"/>
              <a:ea typeface="+mn-lt"/>
              <a:cs typeface="+mn-lt"/>
            </a:endParaRPr>
          </a:p>
        </p:txBody>
      </p:sp>
      <p:sp>
        <p:nvSpPr>
          <p:cNvPr id="4" name="TextBox 3">
            <a:extLst>
              <a:ext uri="{FF2B5EF4-FFF2-40B4-BE49-F238E27FC236}">
                <a16:creationId xmlns:a16="http://schemas.microsoft.com/office/drawing/2014/main" id="{D2222B51-5365-7F03-70C4-502A2A2E866E}"/>
              </a:ext>
            </a:extLst>
          </p:cNvPr>
          <p:cNvSpPr txBox="1"/>
          <p:nvPr/>
        </p:nvSpPr>
        <p:spPr>
          <a:xfrm>
            <a:off x="637309" y="11420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Accuracy: 60.1%</a:t>
            </a:r>
          </a:p>
        </p:txBody>
      </p:sp>
    </p:spTree>
    <p:extLst>
      <p:ext uri="{BB962C8B-B14F-4D97-AF65-F5344CB8AC3E}">
        <p14:creationId xmlns:p14="http://schemas.microsoft.com/office/powerpoint/2010/main" val="1787177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D73261-3317-4F2E-F429-452DF9AD7254}"/>
              </a:ext>
            </a:extLst>
          </p:cNvPr>
          <p:cNvSpPr txBox="1"/>
          <p:nvPr/>
        </p:nvSpPr>
        <p:spPr>
          <a:xfrm>
            <a:off x="4729726" y="32178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graphicFrame>
        <p:nvGraphicFramePr>
          <p:cNvPr id="6" name="Table 5">
            <a:extLst>
              <a:ext uri="{FF2B5EF4-FFF2-40B4-BE49-F238E27FC236}">
                <a16:creationId xmlns:a16="http://schemas.microsoft.com/office/drawing/2014/main" id="{837C1D8A-64C3-2788-815F-6C5BC57D79B5}"/>
              </a:ext>
            </a:extLst>
          </p:cNvPr>
          <p:cNvGraphicFramePr>
            <a:graphicFrameLocks noGrp="1"/>
          </p:cNvGraphicFramePr>
          <p:nvPr>
            <p:extLst>
              <p:ext uri="{D42A27DB-BD31-4B8C-83A1-F6EECF244321}">
                <p14:modId xmlns:p14="http://schemas.microsoft.com/office/powerpoint/2010/main" val="4293583132"/>
              </p:ext>
            </p:extLst>
          </p:nvPr>
        </p:nvGraphicFramePr>
        <p:xfrm>
          <a:off x="678547" y="2283687"/>
          <a:ext cx="5461575" cy="34714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30462">
                <a:tc>
                  <a:txBody>
                    <a:bodyPr/>
                    <a:lstStyle/>
                    <a:p>
                      <a:pPr algn="ctr" rtl="0" fontAlgn="base"/>
                      <a:endParaRPr lang="en-US" sz="2000" b="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i="0">
                          <a:effectLst/>
                          <a:latin typeface="Century Gothic"/>
                        </a:rPr>
                        <a:t>Soy</a:t>
                      </a:r>
                    </a:p>
                  </a:txBody>
                  <a:tcPr anchor="ctr">
                    <a:solidFill>
                      <a:schemeClr val="accent2">
                        <a:lumMod val="75000"/>
                      </a:schemeClr>
                    </a:solidFill>
                  </a:tcPr>
                </a:tc>
                <a:extLst>
                  <a:ext uri="{0D108BD9-81ED-4DB2-BD59-A6C34878D82A}">
                    <a16:rowId xmlns:a16="http://schemas.microsoft.com/office/drawing/2014/main" val="1237820195"/>
                  </a:ext>
                </a:extLst>
              </a:tr>
              <a:tr h="730462">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0.89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0.07</a:t>
                      </a:r>
                    </a:p>
                  </a:txBody>
                  <a:tcPr>
                    <a:solidFill>
                      <a:schemeClr val="accent2">
                        <a:lumMod val="60000"/>
                        <a:lumOff val="40000"/>
                      </a:schemeClr>
                    </a:solidFill>
                  </a:tcPr>
                </a:tc>
                <a:extLst>
                  <a:ext uri="{0D108BD9-81ED-4DB2-BD59-A6C34878D82A}">
                    <a16:rowId xmlns:a16="http://schemas.microsoft.com/office/drawing/2014/main" val="2166949060"/>
                  </a:ext>
                </a:extLst>
              </a:tr>
              <a:tr h="1005272">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0.98</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0.02</a:t>
                      </a:r>
                    </a:p>
                  </a:txBody>
                  <a:tcPr>
                    <a:solidFill>
                      <a:schemeClr val="accent2">
                        <a:lumMod val="60000"/>
                        <a:lumOff val="40000"/>
                      </a:schemeClr>
                    </a:solidFill>
                  </a:tcPr>
                </a:tc>
                <a:extLst>
                  <a:ext uri="{0D108BD9-81ED-4DB2-BD59-A6C34878D82A}">
                    <a16:rowId xmlns:a16="http://schemas.microsoft.com/office/drawing/2014/main" val="791490668"/>
                  </a:ext>
                </a:extLst>
              </a:tr>
              <a:tr h="1005272">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0.04</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0.02</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0.89</a:t>
                      </a:r>
                    </a:p>
                  </a:txBody>
                  <a:tcPr>
                    <a:solidFill>
                      <a:schemeClr val="accent2">
                        <a:lumMod val="60000"/>
                        <a:lumOff val="40000"/>
                      </a:schemeClr>
                    </a:solidFill>
                  </a:tcPr>
                </a:tc>
                <a:extLst>
                  <a:ext uri="{0D108BD9-81ED-4DB2-BD59-A6C34878D82A}">
                    <a16:rowId xmlns:a16="http://schemas.microsoft.com/office/drawing/2014/main" val="827726623"/>
                  </a:ext>
                </a:extLst>
              </a:tr>
            </a:tbl>
          </a:graphicData>
        </a:graphic>
      </p:graphicFrame>
      <p:sp>
        <p:nvSpPr>
          <p:cNvPr id="9" name="TextBox 8">
            <a:extLst>
              <a:ext uri="{FF2B5EF4-FFF2-40B4-BE49-F238E27FC236}">
                <a16:creationId xmlns:a16="http://schemas.microsoft.com/office/drawing/2014/main" id="{A50BDA57-ED17-64CB-281E-277631BB6AF7}"/>
              </a:ext>
            </a:extLst>
          </p:cNvPr>
          <p:cNvSpPr txBox="1"/>
          <p:nvPr/>
        </p:nvSpPr>
        <p:spPr>
          <a:xfrm rot="16200000">
            <a:off x="-566192" y="3427934"/>
            <a:ext cx="19804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sp>
        <p:nvSpPr>
          <p:cNvPr id="10" name="TextBox 9">
            <a:extLst>
              <a:ext uri="{FF2B5EF4-FFF2-40B4-BE49-F238E27FC236}">
                <a16:creationId xmlns:a16="http://schemas.microsoft.com/office/drawing/2014/main" id="{223716F0-D1FD-FF54-0C46-ABC73D542F8A}"/>
              </a:ext>
            </a:extLst>
          </p:cNvPr>
          <p:cNvSpPr txBox="1"/>
          <p:nvPr/>
        </p:nvSpPr>
        <p:spPr>
          <a:xfrm>
            <a:off x="2464043" y="1804560"/>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70340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427000" y="63901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 and Radar Confusion Matrix</a:t>
            </a:r>
            <a:endParaRPr lang="en-US">
              <a:solidFill>
                <a:schemeClr val="accent6">
                  <a:lumMod val="50000"/>
                </a:schemeClr>
              </a:solidFill>
              <a:latin typeface="Century Gothic"/>
              <a:ea typeface="+mn-lt"/>
              <a:cs typeface="+mn-lt"/>
            </a:endParaRPr>
          </a:p>
        </p:txBody>
      </p:sp>
      <p:sp>
        <p:nvSpPr>
          <p:cNvPr id="13" name="TextBox 12">
            <a:extLst>
              <a:ext uri="{FF2B5EF4-FFF2-40B4-BE49-F238E27FC236}">
                <a16:creationId xmlns:a16="http://schemas.microsoft.com/office/drawing/2014/main" id="{821AF316-1596-2CAA-F84B-D86108479199}"/>
              </a:ext>
            </a:extLst>
          </p:cNvPr>
          <p:cNvSpPr txBox="1"/>
          <p:nvPr/>
        </p:nvSpPr>
        <p:spPr>
          <a:xfrm>
            <a:off x="8361596" y="1837698"/>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4" name="TextBox 13">
            <a:extLst>
              <a:ext uri="{FF2B5EF4-FFF2-40B4-BE49-F238E27FC236}">
                <a16:creationId xmlns:a16="http://schemas.microsoft.com/office/drawing/2014/main" id="{65F387EA-BC48-D0E2-D622-C1339706BAC8}"/>
              </a:ext>
            </a:extLst>
          </p:cNvPr>
          <p:cNvSpPr txBox="1"/>
          <p:nvPr/>
        </p:nvSpPr>
        <p:spPr>
          <a:xfrm rot="16200000">
            <a:off x="5373355" y="3427934"/>
            <a:ext cx="1980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sp>
        <p:nvSpPr>
          <p:cNvPr id="16" name="TextBox 15">
            <a:extLst>
              <a:ext uri="{FF2B5EF4-FFF2-40B4-BE49-F238E27FC236}">
                <a16:creationId xmlns:a16="http://schemas.microsoft.com/office/drawing/2014/main" id="{E5A473B6-0BBF-34F1-883D-086593DBDC0B}"/>
              </a:ext>
            </a:extLst>
          </p:cNvPr>
          <p:cNvSpPr txBox="1"/>
          <p:nvPr/>
        </p:nvSpPr>
        <p:spPr>
          <a:xfrm>
            <a:off x="2506106" y="1395281"/>
            <a:ext cx="41303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Training</a:t>
            </a:r>
          </a:p>
        </p:txBody>
      </p:sp>
      <p:sp>
        <p:nvSpPr>
          <p:cNvPr id="17" name="TextBox 16">
            <a:extLst>
              <a:ext uri="{FF2B5EF4-FFF2-40B4-BE49-F238E27FC236}">
                <a16:creationId xmlns:a16="http://schemas.microsoft.com/office/drawing/2014/main" id="{8A542208-5FFD-E53F-6E3A-D36DDF72E976}"/>
              </a:ext>
            </a:extLst>
          </p:cNvPr>
          <p:cNvSpPr txBox="1"/>
          <p:nvPr/>
        </p:nvSpPr>
        <p:spPr>
          <a:xfrm>
            <a:off x="8183150" y="1441484"/>
            <a:ext cx="28100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Validation</a:t>
            </a:r>
          </a:p>
        </p:txBody>
      </p:sp>
      <p:graphicFrame>
        <p:nvGraphicFramePr>
          <p:cNvPr id="18" name="Table 17">
            <a:extLst>
              <a:ext uri="{FF2B5EF4-FFF2-40B4-BE49-F238E27FC236}">
                <a16:creationId xmlns:a16="http://schemas.microsoft.com/office/drawing/2014/main" id="{33B9D8F2-ADAB-4DC3-AAB4-230834774CB4}"/>
              </a:ext>
            </a:extLst>
          </p:cNvPr>
          <p:cNvGraphicFramePr>
            <a:graphicFrameLocks noGrp="1"/>
          </p:cNvGraphicFramePr>
          <p:nvPr>
            <p:extLst>
              <p:ext uri="{D42A27DB-BD31-4B8C-83A1-F6EECF244321}">
                <p14:modId xmlns:p14="http://schemas.microsoft.com/office/powerpoint/2010/main" val="2505228106"/>
              </p:ext>
            </p:extLst>
          </p:nvPr>
        </p:nvGraphicFramePr>
        <p:xfrm>
          <a:off x="6599729" y="2283686"/>
          <a:ext cx="5461575" cy="34714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30462">
                <a:tc>
                  <a:txBody>
                    <a:bodyPr/>
                    <a:lstStyle/>
                    <a:p>
                      <a:pPr algn="ctr" rtl="0" fontAlgn="base"/>
                      <a:endParaRPr lang="en-US" sz="2000" b="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i="0">
                          <a:effectLst/>
                          <a:latin typeface="Century Gothic"/>
                        </a:rPr>
                        <a:t>Soy</a:t>
                      </a:r>
                    </a:p>
                  </a:txBody>
                  <a:tcPr anchor="ctr">
                    <a:solidFill>
                      <a:schemeClr val="accent2">
                        <a:lumMod val="75000"/>
                      </a:schemeClr>
                    </a:solidFill>
                  </a:tcPr>
                </a:tc>
                <a:extLst>
                  <a:ext uri="{0D108BD9-81ED-4DB2-BD59-A6C34878D82A}">
                    <a16:rowId xmlns:a16="http://schemas.microsoft.com/office/drawing/2014/main" val="1237820195"/>
                  </a:ext>
                </a:extLst>
              </a:tr>
              <a:tr h="730462">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0.52</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0.28</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extLst>
                  <a:ext uri="{0D108BD9-81ED-4DB2-BD59-A6C34878D82A}">
                    <a16:rowId xmlns:a16="http://schemas.microsoft.com/office/drawing/2014/main" val="2166949060"/>
                  </a:ext>
                </a:extLst>
              </a:tr>
              <a:tr h="1005272">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0.05</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0.84</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0.11</a:t>
                      </a:r>
                    </a:p>
                  </a:txBody>
                  <a:tcPr>
                    <a:solidFill>
                      <a:schemeClr val="accent2">
                        <a:lumMod val="60000"/>
                        <a:lumOff val="40000"/>
                      </a:schemeClr>
                    </a:solidFill>
                  </a:tcPr>
                </a:tc>
                <a:extLst>
                  <a:ext uri="{0D108BD9-81ED-4DB2-BD59-A6C34878D82A}">
                    <a16:rowId xmlns:a16="http://schemas.microsoft.com/office/drawing/2014/main" val="791490668"/>
                  </a:ext>
                </a:extLst>
              </a:tr>
              <a:tr h="1005272">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0.64</a:t>
                      </a:r>
                    </a:p>
                  </a:txBody>
                  <a:tcPr>
                    <a:solidFill>
                      <a:schemeClr val="accent2">
                        <a:lumMod val="60000"/>
                        <a:lumOff val="40000"/>
                      </a:schemeClr>
                    </a:solidFill>
                  </a:tcPr>
                </a:tc>
                <a:extLst>
                  <a:ext uri="{0D108BD9-81ED-4DB2-BD59-A6C34878D82A}">
                    <a16:rowId xmlns:a16="http://schemas.microsoft.com/office/drawing/2014/main" val="2549288118"/>
                  </a:ext>
                </a:extLst>
              </a:tr>
            </a:tbl>
          </a:graphicData>
        </a:graphic>
      </p:graphicFrame>
      <p:sp>
        <p:nvSpPr>
          <p:cNvPr id="15" name="TextBox 14">
            <a:extLst>
              <a:ext uri="{FF2B5EF4-FFF2-40B4-BE49-F238E27FC236}">
                <a16:creationId xmlns:a16="http://schemas.microsoft.com/office/drawing/2014/main" id="{2D02C157-86C3-1E8C-0877-A07778514873}"/>
              </a:ext>
            </a:extLst>
          </p:cNvPr>
          <p:cNvSpPr txBox="1"/>
          <p:nvPr/>
        </p:nvSpPr>
        <p:spPr>
          <a:xfrm>
            <a:off x="1227911" y="5803486"/>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Corn F-1 Score: 0.91</a:t>
            </a:r>
          </a:p>
        </p:txBody>
      </p:sp>
      <p:sp>
        <p:nvSpPr>
          <p:cNvPr id="19" name="TextBox 1">
            <a:extLst>
              <a:ext uri="{FF2B5EF4-FFF2-40B4-BE49-F238E27FC236}">
                <a16:creationId xmlns:a16="http://schemas.microsoft.com/office/drawing/2014/main" id="{2C85B7BB-59CB-8876-69F3-A074C48913E0}"/>
              </a:ext>
            </a:extLst>
          </p:cNvPr>
          <p:cNvSpPr txBox="1"/>
          <p:nvPr/>
        </p:nvSpPr>
        <p:spPr>
          <a:xfrm>
            <a:off x="3538635" y="5791754"/>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Cotton F-1 Score: 0.98</a:t>
            </a:r>
          </a:p>
        </p:txBody>
      </p:sp>
      <p:sp>
        <p:nvSpPr>
          <p:cNvPr id="20" name="TextBox 19">
            <a:extLst>
              <a:ext uri="{FF2B5EF4-FFF2-40B4-BE49-F238E27FC236}">
                <a16:creationId xmlns:a16="http://schemas.microsoft.com/office/drawing/2014/main" id="{C60C6752-901E-A99E-3332-176D40993B9B}"/>
              </a:ext>
            </a:extLst>
          </p:cNvPr>
          <p:cNvSpPr txBox="1"/>
          <p:nvPr/>
        </p:nvSpPr>
        <p:spPr>
          <a:xfrm>
            <a:off x="7270884" y="5791754"/>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Corn F-1 Score: 0.58</a:t>
            </a:r>
          </a:p>
        </p:txBody>
      </p:sp>
      <p:sp>
        <p:nvSpPr>
          <p:cNvPr id="21" name="TextBox 1">
            <a:extLst>
              <a:ext uri="{FF2B5EF4-FFF2-40B4-BE49-F238E27FC236}">
                <a16:creationId xmlns:a16="http://schemas.microsoft.com/office/drawing/2014/main" id="{64A013C7-287E-471F-7DDC-B8875B763F1F}"/>
              </a:ext>
            </a:extLst>
          </p:cNvPr>
          <p:cNvSpPr txBox="1"/>
          <p:nvPr/>
        </p:nvSpPr>
        <p:spPr>
          <a:xfrm>
            <a:off x="9333541" y="5755154"/>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Century Gothic" panose="020B0502020202020204" pitchFamily="34" charset="0"/>
              </a:rPr>
              <a:t>Cotton F-1 Score: 0.76</a:t>
            </a:r>
          </a:p>
        </p:txBody>
      </p:sp>
    </p:spTree>
    <p:extLst>
      <p:ext uri="{BB962C8B-B14F-4D97-AF65-F5344CB8AC3E}">
        <p14:creationId xmlns:p14="http://schemas.microsoft.com/office/powerpoint/2010/main" val="3065331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9C3836-5541-41C2-7658-1764160A5FBC}"/>
              </a:ext>
            </a:extLst>
          </p:cNvPr>
          <p:cNvSpPr txBox="1">
            <a:spLocks/>
          </p:cNvSpPr>
          <p:nvPr/>
        </p:nvSpPr>
        <p:spPr>
          <a:xfrm>
            <a:off x="7036905" y="1340954"/>
            <a:ext cx="514229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Optical, Radar, and Topographic Crop Classification Map</a:t>
            </a:r>
          </a:p>
          <a:p>
            <a:pPr algn="ctr"/>
            <a:endParaRPr lang="en-US">
              <a:ea typeface="Calibri Light" panose="020F0302020204030204"/>
              <a:cs typeface="Calibri Light" panose="020F0302020204030204"/>
            </a:endParaRPr>
          </a:p>
        </p:txBody>
      </p:sp>
      <p:pic>
        <p:nvPicPr>
          <p:cNvPr id="3" name="Picture 2" descr="Map&#10;&#10;Description automatically generated">
            <a:extLst>
              <a:ext uri="{FF2B5EF4-FFF2-40B4-BE49-F238E27FC236}">
                <a16:creationId xmlns:a16="http://schemas.microsoft.com/office/drawing/2014/main" id="{B98AEDC6-460C-004E-F25E-1F814CE31637}"/>
              </a:ext>
            </a:extLst>
          </p:cNvPr>
          <p:cNvPicPr>
            <a:picLocks noChangeAspect="1"/>
          </p:cNvPicPr>
          <p:nvPr/>
        </p:nvPicPr>
        <p:blipFill rotWithShape="1">
          <a:blip r:embed="rId3">
            <a:extLst>
              <a:ext uri="{28A0092B-C50C-407E-A947-70E740481C1C}">
                <a14:useLocalDpi xmlns:a14="http://schemas.microsoft.com/office/drawing/2010/main" val="0"/>
              </a:ext>
            </a:extLst>
          </a:blip>
          <a:srcRect l="6822" t="5315" r="17364" b="7562"/>
          <a:stretch/>
        </p:blipFill>
        <p:spPr>
          <a:xfrm>
            <a:off x="70011" y="491715"/>
            <a:ext cx="7050867" cy="6232430"/>
          </a:xfrm>
          <a:prstGeom prst="rect">
            <a:avLst/>
          </a:prstGeom>
        </p:spPr>
      </p:pic>
      <p:grpSp>
        <p:nvGrpSpPr>
          <p:cNvPr id="27" name="Group 26">
            <a:extLst>
              <a:ext uri="{FF2B5EF4-FFF2-40B4-BE49-F238E27FC236}">
                <a16:creationId xmlns:a16="http://schemas.microsoft.com/office/drawing/2014/main" id="{715DC97C-1D15-449A-9C3A-F6C637A07687}"/>
              </a:ext>
            </a:extLst>
          </p:cNvPr>
          <p:cNvGrpSpPr/>
          <p:nvPr/>
        </p:nvGrpSpPr>
        <p:grpSpPr>
          <a:xfrm>
            <a:off x="7958528" y="2441307"/>
            <a:ext cx="2500382" cy="3952794"/>
            <a:chOff x="12435068" y="2285207"/>
            <a:chExt cx="2500382" cy="3952794"/>
          </a:xfrm>
        </p:grpSpPr>
        <p:grpSp>
          <p:nvGrpSpPr>
            <p:cNvPr id="28" name="Group 27">
              <a:extLst>
                <a:ext uri="{FF2B5EF4-FFF2-40B4-BE49-F238E27FC236}">
                  <a16:creationId xmlns:a16="http://schemas.microsoft.com/office/drawing/2014/main" id="{C986C9ED-E69D-44BE-98B3-C742F07283CE}"/>
                </a:ext>
              </a:extLst>
            </p:cNvPr>
            <p:cNvGrpSpPr/>
            <p:nvPr/>
          </p:nvGrpSpPr>
          <p:grpSpPr>
            <a:xfrm>
              <a:off x="12435068" y="3604530"/>
              <a:ext cx="2269988" cy="369332"/>
              <a:chOff x="7836968" y="3733032"/>
              <a:chExt cx="2269988" cy="369332"/>
            </a:xfrm>
          </p:grpSpPr>
          <p:pic>
            <p:nvPicPr>
              <p:cNvPr id="70" name="Picture 69">
                <a:extLst>
                  <a:ext uri="{FF2B5EF4-FFF2-40B4-BE49-F238E27FC236}">
                    <a16:creationId xmlns:a16="http://schemas.microsoft.com/office/drawing/2014/main" id="{F9D2FB69-2D31-4389-86B5-E80260207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68" y="3810278"/>
                <a:ext cx="824126" cy="214840"/>
              </a:xfrm>
              <a:prstGeom prst="rect">
                <a:avLst/>
              </a:prstGeom>
            </p:spPr>
          </p:pic>
          <p:sp>
            <p:nvSpPr>
              <p:cNvPr id="71" name="TextBox 70">
                <a:extLst>
                  <a:ext uri="{FF2B5EF4-FFF2-40B4-BE49-F238E27FC236}">
                    <a16:creationId xmlns:a16="http://schemas.microsoft.com/office/drawing/2014/main" id="{C14CE9A2-4B5A-4C82-BC0F-69F63141610F}"/>
                  </a:ext>
                </a:extLst>
              </p:cNvPr>
              <p:cNvSpPr txBox="1"/>
              <p:nvPr/>
            </p:nvSpPr>
            <p:spPr>
              <a:xfrm>
                <a:off x="8677130" y="3733032"/>
                <a:ext cx="1429826"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Soy Corn</a:t>
                </a:r>
              </a:p>
            </p:txBody>
          </p:sp>
        </p:grpSp>
        <p:grpSp>
          <p:nvGrpSpPr>
            <p:cNvPr id="29" name="Group 28">
              <a:extLst>
                <a:ext uri="{FF2B5EF4-FFF2-40B4-BE49-F238E27FC236}">
                  <a16:creationId xmlns:a16="http://schemas.microsoft.com/office/drawing/2014/main" id="{26E94710-BF9C-4777-B407-5F9F53372F4D}"/>
                </a:ext>
              </a:extLst>
            </p:cNvPr>
            <p:cNvGrpSpPr/>
            <p:nvPr/>
          </p:nvGrpSpPr>
          <p:grpSpPr>
            <a:xfrm>
              <a:off x="12435068" y="3927978"/>
              <a:ext cx="1684183" cy="369332"/>
              <a:chOff x="7836968" y="4082345"/>
              <a:chExt cx="1684183" cy="369332"/>
            </a:xfrm>
          </p:grpSpPr>
          <p:pic>
            <p:nvPicPr>
              <p:cNvPr id="68" name="Picture 67">
                <a:extLst>
                  <a:ext uri="{FF2B5EF4-FFF2-40B4-BE49-F238E27FC236}">
                    <a16:creationId xmlns:a16="http://schemas.microsoft.com/office/drawing/2014/main" id="{9B2ED557-3D7A-456A-89B8-82108BB8A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968" y="4159591"/>
                <a:ext cx="824126" cy="214840"/>
              </a:xfrm>
              <a:prstGeom prst="rect">
                <a:avLst/>
              </a:prstGeom>
            </p:spPr>
          </p:pic>
          <p:sp>
            <p:nvSpPr>
              <p:cNvPr id="69" name="TextBox 68">
                <a:extLst>
                  <a:ext uri="{FF2B5EF4-FFF2-40B4-BE49-F238E27FC236}">
                    <a16:creationId xmlns:a16="http://schemas.microsoft.com/office/drawing/2014/main" id="{DE000DFD-051B-4A4C-961B-A738A9CD8BE5}"/>
                  </a:ext>
                </a:extLst>
              </p:cNvPr>
              <p:cNvSpPr txBox="1"/>
              <p:nvPr/>
            </p:nvSpPr>
            <p:spPr>
              <a:xfrm>
                <a:off x="8697025" y="4082345"/>
                <a:ext cx="824126"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Soy</a:t>
                </a:r>
              </a:p>
            </p:txBody>
          </p:sp>
        </p:grpSp>
        <p:grpSp>
          <p:nvGrpSpPr>
            <p:cNvPr id="30" name="Group 29">
              <a:extLst>
                <a:ext uri="{FF2B5EF4-FFF2-40B4-BE49-F238E27FC236}">
                  <a16:creationId xmlns:a16="http://schemas.microsoft.com/office/drawing/2014/main" id="{6F8715CF-A2CF-4A53-AC3E-32388B6B0D5C}"/>
                </a:ext>
              </a:extLst>
            </p:cNvPr>
            <p:cNvGrpSpPr/>
            <p:nvPr/>
          </p:nvGrpSpPr>
          <p:grpSpPr>
            <a:xfrm>
              <a:off x="12435068" y="4574874"/>
              <a:ext cx="2004473" cy="369332"/>
              <a:chOff x="7842083" y="4776110"/>
              <a:chExt cx="2004473" cy="369332"/>
            </a:xfrm>
          </p:grpSpPr>
          <p:pic>
            <p:nvPicPr>
              <p:cNvPr id="66" name="Picture 65">
                <a:extLst>
                  <a:ext uri="{FF2B5EF4-FFF2-40B4-BE49-F238E27FC236}">
                    <a16:creationId xmlns:a16="http://schemas.microsoft.com/office/drawing/2014/main" id="{D7309C9B-4F50-4269-AA65-1B58DDF20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083" y="4853356"/>
                <a:ext cx="824126" cy="214840"/>
              </a:xfrm>
              <a:prstGeom prst="rect">
                <a:avLst/>
              </a:prstGeom>
            </p:spPr>
          </p:pic>
          <p:sp>
            <p:nvSpPr>
              <p:cNvPr id="67" name="TextBox 66">
                <a:extLst>
                  <a:ext uri="{FF2B5EF4-FFF2-40B4-BE49-F238E27FC236}">
                    <a16:creationId xmlns:a16="http://schemas.microsoft.com/office/drawing/2014/main" id="{09084E36-751B-463C-A630-E58CAB41426C}"/>
                  </a:ext>
                </a:extLst>
              </p:cNvPr>
              <p:cNvSpPr txBox="1"/>
              <p:nvPr/>
            </p:nvSpPr>
            <p:spPr>
              <a:xfrm>
                <a:off x="8682914" y="4776110"/>
                <a:ext cx="1163642"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Pasture</a:t>
                </a:r>
              </a:p>
            </p:txBody>
          </p:sp>
        </p:grpSp>
        <p:grpSp>
          <p:nvGrpSpPr>
            <p:cNvPr id="32" name="Group 31">
              <a:extLst>
                <a:ext uri="{FF2B5EF4-FFF2-40B4-BE49-F238E27FC236}">
                  <a16:creationId xmlns:a16="http://schemas.microsoft.com/office/drawing/2014/main" id="{497924B2-3998-4BE1-8949-71F3EFF9D0D8}"/>
                </a:ext>
              </a:extLst>
            </p:cNvPr>
            <p:cNvGrpSpPr/>
            <p:nvPr/>
          </p:nvGrpSpPr>
          <p:grpSpPr>
            <a:xfrm>
              <a:off x="12435068" y="4898322"/>
              <a:ext cx="1785509" cy="369332"/>
              <a:chOff x="7855542" y="5110328"/>
              <a:chExt cx="1785509" cy="369332"/>
            </a:xfrm>
          </p:grpSpPr>
          <p:pic>
            <p:nvPicPr>
              <p:cNvPr id="64" name="Picture 63">
                <a:extLst>
                  <a:ext uri="{FF2B5EF4-FFF2-40B4-BE49-F238E27FC236}">
                    <a16:creationId xmlns:a16="http://schemas.microsoft.com/office/drawing/2014/main" id="{C7A542D2-B2E2-4524-8BE1-BD380334A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542" y="5187574"/>
                <a:ext cx="824126" cy="214840"/>
              </a:xfrm>
              <a:prstGeom prst="rect">
                <a:avLst/>
              </a:prstGeom>
            </p:spPr>
          </p:pic>
          <p:sp>
            <p:nvSpPr>
              <p:cNvPr id="65" name="TextBox 64">
                <a:extLst>
                  <a:ext uri="{FF2B5EF4-FFF2-40B4-BE49-F238E27FC236}">
                    <a16:creationId xmlns:a16="http://schemas.microsoft.com/office/drawing/2014/main" id="{66FEB5AF-5129-48BB-9067-B3D6C1E6228C}"/>
                  </a:ext>
                </a:extLst>
              </p:cNvPr>
              <p:cNvSpPr txBox="1"/>
              <p:nvPr/>
            </p:nvSpPr>
            <p:spPr>
              <a:xfrm>
                <a:off x="8668803" y="5110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Forest</a:t>
                </a:r>
              </a:p>
            </p:txBody>
          </p:sp>
        </p:grpSp>
        <p:grpSp>
          <p:nvGrpSpPr>
            <p:cNvPr id="34" name="Group 33">
              <a:extLst>
                <a:ext uri="{FF2B5EF4-FFF2-40B4-BE49-F238E27FC236}">
                  <a16:creationId xmlns:a16="http://schemas.microsoft.com/office/drawing/2014/main" id="{43D988FC-D516-4564-96E6-1E0E5AE5154A}"/>
                </a:ext>
              </a:extLst>
            </p:cNvPr>
            <p:cNvGrpSpPr/>
            <p:nvPr/>
          </p:nvGrpSpPr>
          <p:grpSpPr>
            <a:xfrm>
              <a:off x="12435068" y="5221770"/>
              <a:ext cx="1853671" cy="369332"/>
              <a:chOff x="7866611" y="5476201"/>
              <a:chExt cx="1853671" cy="369332"/>
            </a:xfrm>
          </p:grpSpPr>
          <p:pic>
            <p:nvPicPr>
              <p:cNvPr id="62" name="Picture 61">
                <a:extLst>
                  <a:ext uri="{FF2B5EF4-FFF2-40B4-BE49-F238E27FC236}">
                    <a16:creationId xmlns:a16="http://schemas.microsoft.com/office/drawing/2014/main" id="{E32F45ED-77FC-4DDE-84FD-F2DF18B88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611" y="5553447"/>
                <a:ext cx="824126" cy="214840"/>
              </a:xfrm>
              <a:prstGeom prst="rect">
                <a:avLst/>
              </a:prstGeom>
            </p:spPr>
          </p:pic>
          <p:sp>
            <p:nvSpPr>
              <p:cNvPr id="63" name="TextBox 62">
                <a:extLst>
                  <a:ext uri="{FF2B5EF4-FFF2-40B4-BE49-F238E27FC236}">
                    <a16:creationId xmlns:a16="http://schemas.microsoft.com/office/drawing/2014/main" id="{22FC67EE-FA9F-45EB-BE73-26594138D593}"/>
                  </a:ext>
                </a:extLst>
              </p:cNvPr>
              <p:cNvSpPr txBox="1"/>
              <p:nvPr/>
            </p:nvSpPr>
            <p:spPr>
              <a:xfrm>
                <a:off x="8664249" y="5476201"/>
                <a:ext cx="105603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Water</a:t>
                </a:r>
              </a:p>
            </p:txBody>
          </p:sp>
        </p:grpSp>
        <p:grpSp>
          <p:nvGrpSpPr>
            <p:cNvPr id="36" name="Group 35">
              <a:extLst>
                <a:ext uri="{FF2B5EF4-FFF2-40B4-BE49-F238E27FC236}">
                  <a16:creationId xmlns:a16="http://schemas.microsoft.com/office/drawing/2014/main" id="{51EADBA2-582F-41AD-9375-CD467AAA9114}"/>
                </a:ext>
              </a:extLst>
            </p:cNvPr>
            <p:cNvGrpSpPr/>
            <p:nvPr/>
          </p:nvGrpSpPr>
          <p:grpSpPr>
            <a:xfrm>
              <a:off x="12435068" y="5868669"/>
              <a:ext cx="2500382" cy="369332"/>
              <a:chOff x="7866611" y="5997171"/>
              <a:chExt cx="2500382" cy="369332"/>
            </a:xfrm>
          </p:grpSpPr>
          <p:pic>
            <p:nvPicPr>
              <p:cNvPr id="60" name="Picture 59">
                <a:extLst>
                  <a:ext uri="{FF2B5EF4-FFF2-40B4-BE49-F238E27FC236}">
                    <a16:creationId xmlns:a16="http://schemas.microsoft.com/office/drawing/2014/main" id="{1EC55983-B640-4AEB-AA50-9A56E95B6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611" y="6074417"/>
                <a:ext cx="824126" cy="214840"/>
              </a:xfrm>
              <a:prstGeom prst="rect">
                <a:avLst/>
              </a:prstGeom>
            </p:spPr>
          </p:pic>
          <p:sp>
            <p:nvSpPr>
              <p:cNvPr id="61" name="TextBox 60">
                <a:extLst>
                  <a:ext uri="{FF2B5EF4-FFF2-40B4-BE49-F238E27FC236}">
                    <a16:creationId xmlns:a16="http://schemas.microsoft.com/office/drawing/2014/main" id="{EE692077-72A1-43D9-AA0E-2B285032B3D4}"/>
                  </a:ext>
                </a:extLst>
              </p:cNvPr>
              <p:cNvSpPr txBox="1"/>
              <p:nvPr/>
            </p:nvSpPr>
            <p:spPr>
              <a:xfrm>
                <a:off x="8692470" y="5997171"/>
                <a:ext cx="1674523"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Sugarcane</a:t>
                </a:r>
              </a:p>
            </p:txBody>
          </p:sp>
        </p:grpSp>
        <p:grpSp>
          <p:nvGrpSpPr>
            <p:cNvPr id="38" name="Group 37">
              <a:extLst>
                <a:ext uri="{FF2B5EF4-FFF2-40B4-BE49-F238E27FC236}">
                  <a16:creationId xmlns:a16="http://schemas.microsoft.com/office/drawing/2014/main" id="{266916F4-7826-4465-AA1F-7D061A10E885}"/>
                </a:ext>
              </a:extLst>
            </p:cNvPr>
            <p:cNvGrpSpPr/>
            <p:nvPr/>
          </p:nvGrpSpPr>
          <p:grpSpPr>
            <a:xfrm>
              <a:off x="12435068" y="5545218"/>
              <a:ext cx="1792780" cy="369332"/>
              <a:chOff x="7857828" y="5745328"/>
              <a:chExt cx="1792780" cy="369332"/>
            </a:xfrm>
          </p:grpSpPr>
          <p:pic>
            <p:nvPicPr>
              <p:cNvPr id="54" name="Picture 53">
                <a:extLst>
                  <a:ext uri="{FF2B5EF4-FFF2-40B4-BE49-F238E27FC236}">
                    <a16:creationId xmlns:a16="http://schemas.microsoft.com/office/drawing/2014/main" id="{9E87DEA2-8B5D-4059-97F6-6E8E2D8FEF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828" y="5822574"/>
                <a:ext cx="824126" cy="214840"/>
              </a:xfrm>
              <a:prstGeom prst="rect">
                <a:avLst/>
              </a:prstGeom>
            </p:spPr>
          </p:pic>
          <p:sp>
            <p:nvSpPr>
              <p:cNvPr id="56" name="TextBox 55">
                <a:extLst>
                  <a:ext uri="{FF2B5EF4-FFF2-40B4-BE49-F238E27FC236}">
                    <a16:creationId xmlns:a16="http://schemas.microsoft.com/office/drawing/2014/main" id="{B2B3F218-9979-43BB-B0B0-5F2F3C16A35F}"/>
                  </a:ext>
                </a:extLst>
              </p:cNvPr>
              <p:cNvSpPr txBox="1"/>
              <p:nvPr/>
            </p:nvSpPr>
            <p:spPr>
              <a:xfrm>
                <a:off x="8678360" y="5745328"/>
                <a:ext cx="972248"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Urban</a:t>
                </a:r>
              </a:p>
            </p:txBody>
          </p:sp>
        </p:grpSp>
        <p:grpSp>
          <p:nvGrpSpPr>
            <p:cNvPr id="40" name="Group 39">
              <a:extLst>
                <a:ext uri="{FF2B5EF4-FFF2-40B4-BE49-F238E27FC236}">
                  <a16:creationId xmlns:a16="http://schemas.microsoft.com/office/drawing/2014/main" id="{DFD86B5D-090E-4AC4-95CC-68A5F89186F9}"/>
                </a:ext>
              </a:extLst>
            </p:cNvPr>
            <p:cNvGrpSpPr/>
            <p:nvPr/>
          </p:nvGrpSpPr>
          <p:grpSpPr>
            <a:xfrm>
              <a:off x="12435068" y="4251426"/>
              <a:ext cx="1890631" cy="369332"/>
              <a:chOff x="7851110" y="4452468"/>
              <a:chExt cx="1890631" cy="369332"/>
            </a:xfrm>
          </p:grpSpPr>
          <p:sp>
            <p:nvSpPr>
              <p:cNvPr id="50" name="Rectangle 49">
                <a:extLst>
                  <a:ext uri="{FF2B5EF4-FFF2-40B4-BE49-F238E27FC236}">
                    <a16:creationId xmlns:a16="http://schemas.microsoft.com/office/drawing/2014/main" id="{4A89F8AE-F920-429A-A1E5-DE84226BFCB5}"/>
                  </a:ext>
                </a:extLst>
              </p:cNvPr>
              <p:cNvSpPr/>
              <p:nvPr/>
            </p:nvSpPr>
            <p:spPr>
              <a:xfrm>
                <a:off x="7851110" y="4529714"/>
                <a:ext cx="818753" cy="2148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DE03F12-968A-4E0A-AB8B-2C0CD28D4601}"/>
                  </a:ext>
                </a:extLst>
              </p:cNvPr>
              <p:cNvSpPr txBox="1"/>
              <p:nvPr/>
            </p:nvSpPr>
            <p:spPr>
              <a:xfrm>
                <a:off x="8692470" y="4452468"/>
                <a:ext cx="1049271"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Cotton</a:t>
                </a:r>
              </a:p>
            </p:txBody>
          </p:sp>
        </p:grpSp>
        <p:pic>
          <p:nvPicPr>
            <p:cNvPr id="42" name="Picture 8">
              <a:extLst>
                <a:ext uri="{FF2B5EF4-FFF2-40B4-BE49-F238E27FC236}">
                  <a16:creationId xmlns:a16="http://schemas.microsoft.com/office/drawing/2014/main" id="{6F8F9AC8-E9AE-4302-B7D2-8704C7559847}"/>
                </a:ext>
              </a:extLst>
            </p:cNvPr>
            <p:cNvPicPr>
              <a:picLocks noChangeAspect="1"/>
            </p:cNvPicPr>
            <p:nvPr/>
          </p:nvPicPr>
          <p:blipFill>
            <a:blip r:embed="rId11"/>
            <a:stretch>
              <a:fillRect/>
            </a:stretch>
          </p:blipFill>
          <p:spPr>
            <a:xfrm>
              <a:off x="12859775" y="2815990"/>
              <a:ext cx="900216" cy="124762"/>
            </a:xfrm>
            <a:prstGeom prst="rect">
              <a:avLst/>
            </a:prstGeom>
          </p:spPr>
        </p:pic>
        <p:pic>
          <p:nvPicPr>
            <p:cNvPr id="44" name="Picture 21">
              <a:extLst>
                <a:ext uri="{FF2B5EF4-FFF2-40B4-BE49-F238E27FC236}">
                  <a16:creationId xmlns:a16="http://schemas.microsoft.com/office/drawing/2014/main" id="{6BB14495-858A-4D8A-9958-6B7F03BBD185}"/>
                </a:ext>
              </a:extLst>
            </p:cNvPr>
            <p:cNvPicPr>
              <a:picLocks noChangeAspect="1"/>
            </p:cNvPicPr>
            <p:nvPr/>
          </p:nvPicPr>
          <p:blipFill>
            <a:blip r:embed="rId12"/>
            <a:stretch>
              <a:fillRect/>
            </a:stretch>
          </p:blipFill>
          <p:spPr>
            <a:xfrm>
              <a:off x="12491463" y="2285207"/>
              <a:ext cx="116306" cy="1036722"/>
            </a:xfrm>
            <a:prstGeom prst="rect">
              <a:avLst/>
            </a:prstGeom>
          </p:spPr>
        </p:pic>
        <p:sp>
          <p:nvSpPr>
            <p:cNvPr id="46" name="TextBox 45">
              <a:extLst>
                <a:ext uri="{FF2B5EF4-FFF2-40B4-BE49-F238E27FC236}">
                  <a16:creationId xmlns:a16="http://schemas.microsoft.com/office/drawing/2014/main" id="{1AAD5DF5-0452-484D-8180-FF01B23F8CF6}"/>
                </a:ext>
              </a:extLst>
            </p:cNvPr>
            <p:cNvSpPr txBox="1"/>
            <p:nvPr/>
          </p:nvSpPr>
          <p:spPr>
            <a:xfrm>
              <a:off x="12750446" y="2971896"/>
              <a:ext cx="11712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0</a:t>
              </a:r>
              <a:endParaRPr lang="en-US" sz="1400" dirty="0">
                <a:solidFill>
                  <a:schemeClr val="tx1">
                    <a:lumMod val="75000"/>
                    <a:lumOff val="25000"/>
                  </a:schemeClr>
                </a:solidFill>
                <a:latin typeface="Century Gothic" panose="020B0502020202020204" pitchFamily="34" charset="0"/>
              </a:endParaRPr>
            </a:p>
          </p:txBody>
        </p:sp>
        <p:sp>
          <p:nvSpPr>
            <p:cNvPr id="48" name="TextBox 47">
              <a:extLst>
                <a:ext uri="{FF2B5EF4-FFF2-40B4-BE49-F238E27FC236}">
                  <a16:creationId xmlns:a16="http://schemas.microsoft.com/office/drawing/2014/main" id="{FCD13400-65EE-4738-940D-903E6AE6B0A2}"/>
                </a:ext>
              </a:extLst>
            </p:cNvPr>
            <p:cNvSpPr txBox="1"/>
            <p:nvPr/>
          </p:nvSpPr>
          <p:spPr>
            <a:xfrm>
              <a:off x="13577690" y="2980787"/>
              <a:ext cx="12781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cs typeface="Calibri"/>
                </a:rPr>
                <a:t>75mi/120km</a:t>
              </a:r>
              <a:endParaRPr lang="en-US" sz="1400" dirty="0">
                <a:solidFill>
                  <a:schemeClr val="tx1">
                    <a:lumMod val="75000"/>
                    <a:lumOff val="25000"/>
                  </a:schemeClr>
                </a:solidFill>
                <a:latin typeface="Century Gothic" panose="020B0502020202020204" pitchFamily="34" charset="0"/>
              </a:endParaRPr>
            </a:p>
          </p:txBody>
        </p:sp>
      </p:grpSp>
      <p:sp>
        <p:nvSpPr>
          <p:cNvPr id="33" name="TextBox 32">
            <a:extLst>
              <a:ext uri="{FF2B5EF4-FFF2-40B4-BE49-F238E27FC236}">
                <a16:creationId xmlns:a16="http://schemas.microsoft.com/office/drawing/2014/main" id="{99B3C1BC-3C17-46A4-82BB-EA92814F0597}"/>
              </a:ext>
            </a:extLst>
          </p:cNvPr>
          <p:cNvSpPr txBox="1"/>
          <p:nvPr/>
        </p:nvSpPr>
        <p:spPr>
          <a:xfrm>
            <a:off x="0" y="6488820"/>
            <a:ext cx="2194560" cy="230832"/>
          </a:xfrm>
          <a:prstGeom prst="rect">
            <a:avLst/>
          </a:prstGeom>
          <a:noFill/>
        </p:spPr>
        <p:txBody>
          <a:bodyPr wrap="square">
            <a:spAutoFit/>
          </a:bodyPr>
          <a:lstStyle/>
          <a:p>
            <a:r>
              <a:rPr lang="en-US" sz="900" dirty="0">
                <a:solidFill>
                  <a:schemeClr val="bg1"/>
                </a:solidFill>
                <a:latin typeface="Century Gothic" panose="020B0502020202020204" pitchFamily="34" charset="0"/>
                <a:cs typeface="Calibri" panose="020F0502020204030204"/>
              </a:rPr>
              <a:t>Basemap: Google</a:t>
            </a:r>
          </a:p>
        </p:txBody>
      </p:sp>
    </p:spTree>
    <p:extLst>
      <p:ext uri="{BB962C8B-B14F-4D97-AF65-F5344CB8AC3E}">
        <p14:creationId xmlns:p14="http://schemas.microsoft.com/office/powerpoint/2010/main" val="1617444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2279858273"/>
              </p:ext>
            </p:extLst>
          </p:nvPr>
        </p:nvGraphicFramePr>
        <p:xfrm>
          <a:off x="657726" y="1506485"/>
          <a:ext cx="10468271" cy="5177128"/>
        </p:xfrm>
        <a:graphic>
          <a:graphicData uri="http://schemas.openxmlformats.org/drawingml/2006/table">
            <a:tbl>
              <a:tblPr firstRow="1" bandRow="1">
                <a:tableStyleId>{5C22544A-7EE6-4342-B048-85BDC9FD1C3A}</a:tableStyleId>
              </a:tblPr>
              <a:tblGrid>
                <a:gridCol w="2181727">
                  <a:extLst>
                    <a:ext uri="{9D8B030D-6E8A-4147-A177-3AD203B41FA5}">
                      <a16:colId xmlns:a16="http://schemas.microsoft.com/office/drawing/2014/main" val="100766656"/>
                    </a:ext>
                  </a:extLst>
                </a:gridCol>
                <a:gridCol w="978568">
                  <a:extLst>
                    <a:ext uri="{9D8B030D-6E8A-4147-A177-3AD203B41FA5}">
                      <a16:colId xmlns:a16="http://schemas.microsoft.com/office/drawing/2014/main" val="3229108980"/>
                    </a:ext>
                  </a:extLst>
                </a:gridCol>
                <a:gridCol w="818147">
                  <a:extLst>
                    <a:ext uri="{9D8B030D-6E8A-4147-A177-3AD203B41FA5}">
                      <a16:colId xmlns:a16="http://schemas.microsoft.com/office/drawing/2014/main" val="2099207871"/>
                    </a:ext>
                  </a:extLst>
                </a:gridCol>
                <a:gridCol w="994611">
                  <a:extLst>
                    <a:ext uri="{9D8B030D-6E8A-4147-A177-3AD203B41FA5}">
                      <a16:colId xmlns:a16="http://schemas.microsoft.com/office/drawing/2014/main" val="54223567"/>
                    </a:ext>
                  </a:extLst>
                </a:gridCol>
                <a:gridCol w="1094273">
                  <a:extLst>
                    <a:ext uri="{9D8B030D-6E8A-4147-A177-3AD203B41FA5}">
                      <a16:colId xmlns:a16="http://schemas.microsoft.com/office/drawing/2014/main" val="2158377779"/>
                    </a:ext>
                  </a:extLst>
                </a:gridCol>
                <a:gridCol w="940007">
                  <a:extLst>
                    <a:ext uri="{9D8B030D-6E8A-4147-A177-3AD203B41FA5}">
                      <a16:colId xmlns:a16="http://schemas.microsoft.com/office/drawing/2014/main" val="884490955"/>
                    </a:ext>
                  </a:extLst>
                </a:gridCol>
                <a:gridCol w="833190">
                  <a:extLst>
                    <a:ext uri="{9D8B030D-6E8A-4147-A177-3AD203B41FA5}">
                      <a16:colId xmlns:a16="http://schemas.microsoft.com/office/drawing/2014/main" val="439821072"/>
                    </a:ext>
                  </a:extLst>
                </a:gridCol>
                <a:gridCol w="999771">
                  <a:extLst>
                    <a:ext uri="{9D8B030D-6E8A-4147-A177-3AD203B41FA5}">
                      <a16:colId xmlns:a16="http://schemas.microsoft.com/office/drawing/2014/main" val="2872764494"/>
                    </a:ext>
                  </a:extLst>
                </a:gridCol>
                <a:gridCol w="1627977">
                  <a:extLst>
                    <a:ext uri="{9D8B030D-6E8A-4147-A177-3AD203B41FA5}">
                      <a16:colId xmlns:a16="http://schemas.microsoft.com/office/drawing/2014/main" val="1949663635"/>
                    </a:ext>
                  </a:extLst>
                </a:gridCol>
              </a:tblGrid>
              <a:tr h="695116">
                <a:tc>
                  <a:txBody>
                    <a:bodyPr/>
                    <a:lstStyle/>
                    <a:p>
                      <a:endParaRPr lang="en-US" b="1">
                        <a:solidFill>
                          <a:schemeClr val="bg1"/>
                        </a:solidFill>
                        <a:latin typeface="Century Gothic" panose="020B0502020202020204" pitchFamily="34" charset="0"/>
                      </a:endParaRPr>
                    </a:p>
                  </a:txBody>
                  <a:tcPr>
                    <a:solidFill>
                      <a:schemeClr val="accent2">
                        <a:lumMod val="75000"/>
                      </a:schemeClr>
                    </a:solidFill>
                  </a:tcPr>
                </a:tc>
                <a:tc>
                  <a:txBody>
                    <a:bodyPr/>
                    <a:lstStyle/>
                    <a:p>
                      <a:r>
                        <a:rPr lang="en-US" b="1">
                          <a:latin typeface="Century Gothic" panose="020B0502020202020204" pitchFamily="34" charset="0"/>
                        </a:rPr>
                        <a:t>Corn</a:t>
                      </a:r>
                    </a:p>
                  </a:txBody>
                  <a:tcPr>
                    <a:solidFill>
                      <a:schemeClr val="accent2">
                        <a:lumMod val="75000"/>
                      </a:schemeClr>
                    </a:solidFill>
                  </a:tcPr>
                </a:tc>
                <a:tc>
                  <a:txBody>
                    <a:bodyPr/>
                    <a:lstStyle/>
                    <a:p>
                      <a:r>
                        <a:rPr lang="en-US" b="1">
                          <a:latin typeface="Century Gothic" panose="020B0502020202020204" pitchFamily="34" charset="0"/>
                        </a:rPr>
                        <a:t>Soy</a:t>
                      </a:r>
                    </a:p>
                  </a:txBody>
                  <a:tcPr>
                    <a:solidFill>
                      <a:schemeClr val="accent2">
                        <a:lumMod val="75000"/>
                      </a:schemeClr>
                    </a:solidFill>
                  </a:tcPr>
                </a:tc>
                <a:tc>
                  <a:txBody>
                    <a:bodyPr/>
                    <a:lstStyle/>
                    <a:p>
                      <a:r>
                        <a:rPr lang="en-US" b="1">
                          <a:latin typeface="Century Gothic" panose="020B0502020202020204" pitchFamily="34" charset="0"/>
                        </a:rPr>
                        <a:t>Cotton</a:t>
                      </a:r>
                    </a:p>
                  </a:txBody>
                  <a:tcPr>
                    <a:solidFill>
                      <a:schemeClr val="accent2">
                        <a:lumMod val="75000"/>
                      </a:schemeClr>
                    </a:solidFill>
                  </a:tcPr>
                </a:tc>
                <a:tc>
                  <a:txBody>
                    <a:bodyPr/>
                    <a:lstStyle/>
                    <a:p>
                      <a:r>
                        <a:rPr lang="en-US" b="1">
                          <a:latin typeface="Century Gothic" panose="020B0502020202020204" pitchFamily="34" charset="0"/>
                        </a:rPr>
                        <a:t>Pasture</a:t>
                      </a:r>
                    </a:p>
                  </a:txBody>
                  <a:tcPr>
                    <a:solidFill>
                      <a:schemeClr val="accent2">
                        <a:lumMod val="75000"/>
                      </a:schemeClr>
                    </a:solidFill>
                  </a:tcPr>
                </a:tc>
                <a:tc>
                  <a:txBody>
                    <a:bodyPr/>
                    <a:lstStyle/>
                    <a:p>
                      <a:r>
                        <a:rPr lang="en-US" b="1">
                          <a:latin typeface="Century Gothic" panose="020B0502020202020204" pitchFamily="34" charset="0"/>
                        </a:rPr>
                        <a:t>Forest</a:t>
                      </a:r>
                    </a:p>
                  </a:txBody>
                  <a:tcPr>
                    <a:solidFill>
                      <a:schemeClr val="accent2">
                        <a:lumMod val="75000"/>
                      </a:schemeClr>
                    </a:solidFill>
                  </a:tcPr>
                </a:tc>
                <a:tc>
                  <a:txBody>
                    <a:bodyPr/>
                    <a:lstStyle/>
                    <a:p>
                      <a:r>
                        <a:rPr lang="en-US" b="1">
                          <a:latin typeface="Century Gothic" panose="020B0502020202020204" pitchFamily="34" charset="0"/>
                        </a:rPr>
                        <a:t>Water</a:t>
                      </a:r>
                    </a:p>
                  </a:txBody>
                  <a:tcPr>
                    <a:solidFill>
                      <a:schemeClr val="accent2">
                        <a:lumMod val="75000"/>
                      </a:schemeClr>
                    </a:solidFill>
                  </a:tcPr>
                </a:tc>
                <a:tc>
                  <a:txBody>
                    <a:bodyPr/>
                    <a:lstStyle/>
                    <a:p>
                      <a:r>
                        <a:rPr lang="en-US" b="1">
                          <a:latin typeface="Century Gothic" panose="020B0502020202020204" pitchFamily="34" charset="0"/>
                        </a:rPr>
                        <a:t>Urban</a:t>
                      </a:r>
                    </a:p>
                  </a:txBody>
                  <a:tcPr>
                    <a:solidFill>
                      <a:schemeClr val="accent2">
                        <a:lumMod val="75000"/>
                      </a:schemeClr>
                    </a:solidFill>
                  </a:tcPr>
                </a:tc>
                <a:tc>
                  <a:txBody>
                    <a:bodyPr/>
                    <a:lstStyle/>
                    <a:p>
                      <a:r>
                        <a:rPr lang="en-US" b="1">
                          <a:latin typeface="Century Gothic" panose="020B0502020202020204" pitchFamily="34" charset="0"/>
                        </a:rPr>
                        <a:t>Sugarcane</a:t>
                      </a:r>
                    </a:p>
                  </a:txBody>
                  <a:tcPr>
                    <a:solidFill>
                      <a:schemeClr val="accent2">
                        <a:lumMod val="75000"/>
                      </a:schemeClr>
                    </a:solidFill>
                  </a:tcPr>
                </a:tc>
                <a:extLst>
                  <a:ext uri="{0D108BD9-81ED-4DB2-BD59-A6C34878D82A}">
                    <a16:rowId xmlns:a16="http://schemas.microsoft.com/office/drawing/2014/main" val="1708839331"/>
                  </a:ext>
                </a:extLst>
              </a:tr>
              <a:tr h="560604">
                <a:tc>
                  <a:txBody>
                    <a:bodyPr/>
                    <a:lstStyle/>
                    <a:p>
                      <a:r>
                        <a:rPr lang="en-US" b="1">
                          <a:solidFill>
                            <a:schemeClr val="bg1"/>
                          </a:solidFill>
                          <a:latin typeface="Century Gothic" panose="020B0502020202020204" pitchFamily="34" charset="0"/>
                        </a:rPr>
                        <a:t>Corn</a:t>
                      </a:r>
                    </a:p>
                  </a:txBody>
                  <a:tcPr>
                    <a:solidFill>
                      <a:schemeClr val="accent2">
                        <a:lumMod val="75000"/>
                      </a:schemeClr>
                    </a:solidFill>
                  </a:tcPr>
                </a:tc>
                <a:tc>
                  <a:txBody>
                    <a:bodyPr/>
                    <a:lstStyle/>
                    <a:p>
                      <a:r>
                        <a:rPr lang="en-US" b="1" dirty="0">
                          <a:solidFill>
                            <a:schemeClr val="tx1">
                              <a:lumMod val="75000"/>
                              <a:lumOff val="25000"/>
                            </a:schemeClr>
                          </a:solidFill>
                          <a:latin typeface="Century Gothic" panose="020B0502020202020204" pitchFamily="34" charset="0"/>
                        </a:rPr>
                        <a:t>0.78</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0.15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0.03</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extLst>
                  <a:ext uri="{0D108BD9-81ED-4DB2-BD59-A6C34878D82A}">
                    <a16:rowId xmlns:a16="http://schemas.microsoft.com/office/drawing/2014/main" val="2452333886"/>
                  </a:ext>
                </a:extLst>
              </a:tr>
              <a:tr h="560604">
                <a:tc>
                  <a:txBody>
                    <a:bodyPr/>
                    <a:lstStyle/>
                    <a:p>
                      <a:r>
                        <a:rPr lang="en-US" b="1">
                          <a:solidFill>
                            <a:schemeClr val="bg1"/>
                          </a:solidFill>
                          <a:latin typeface="Century Gothic" panose="020B0502020202020204" pitchFamily="34" charset="0"/>
                        </a:rPr>
                        <a:t>Soy</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0.03</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panose="020B0502020202020204" pitchFamily="34" charset="0"/>
                        </a:rPr>
                        <a:t>0.95</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4063168427"/>
                  </a:ext>
                </a:extLst>
              </a:tr>
              <a:tr h="560604">
                <a:tc>
                  <a:txBody>
                    <a:bodyPr/>
                    <a:lstStyle/>
                    <a:p>
                      <a:r>
                        <a:rPr lang="en-US" b="1">
                          <a:solidFill>
                            <a:schemeClr val="bg1"/>
                          </a:solidFill>
                          <a:latin typeface="Century Gothic" panose="020B0502020202020204" pitchFamily="34" charset="0"/>
                        </a:rPr>
                        <a:t>Cotton</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0.01</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panose="020B0502020202020204" pitchFamily="34" charset="0"/>
                        </a:rPr>
                        <a:t>0.97</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978661330"/>
                  </a:ext>
                </a:extLst>
              </a:tr>
              <a:tr h="560604">
                <a:tc>
                  <a:txBody>
                    <a:bodyPr/>
                    <a:lstStyle/>
                    <a:p>
                      <a:r>
                        <a:rPr lang="en-US" b="1">
                          <a:solidFill>
                            <a:schemeClr val="bg1"/>
                          </a:solidFill>
                          <a:latin typeface="Century Gothic" panose="020B0502020202020204" pitchFamily="34" charset="0"/>
                        </a:rPr>
                        <a:t>Pasture</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0.84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0.03</a:t>
                      </a: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extLst>
                  <a:ext uri="{0D108BD9-81ED-4DB2-BD59-A6C34878D82A}">
                    <a16:rowId xmlns:a16="http://schemas.microsoft.com/office/drawing/2014/main" val="512876241"/>
                  </a:ext>
                </a:extLst>
              </a:tr>
              <a:tr h="560604">
                <a:tc>
                  <a:txBody>
                    <a:bodyPr/>
                    <a:lstStyle/>
                    <a:p>
                      <a:r>
                        <a:rPr lang="en-US" b="1">
                          <a:solidFill>
                            <a:schemeClr val="bg1"/>
                          </a:solidFill>
                          <a:latin typeface="Century Gothic" panose="020B0502020202020204" pitchFamily="34" charset="0"/>
                        </a:rPr>
                        <a:t>Forest</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0.98</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1308761280"/>
                  </a:ext>
                </a:extLst>
              </a:tr>
              <a:tr h="560604">
                <a:tc>
                  <a:txBody>
                    <a:bodyPr/>
                    <a:lstStyle/>
                    <a:p>
                      <a:r>
                        <a:rPr lang="en-US" b="1">
                          <a:solidFill>
                            <a:schemeClr val="bg1"/>
                          </a:solidFill>
                          <a:latin typeface="Century Gothic" panose="020B0502020202020204" pitchFamily="34" charset="0"/>
                        </a:rPr>
                        <a:t>Water</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0.96</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258561560"/>
                  </a:ext>
                </a:extLst>
              </a:tr>
              <a:tr h="560604">
                <a:tc>
                  <a:txBody>
                    <a:bodyPr/>
                    <a:lstStyle/>
                    <a:p>
                      <a:r>
                        <a:rPr lang="en-US" b="1">
                          <a:solidFill>
                            <a:schemeClr val="bg1"/>
                          </a:solidFill>
                          <a:latin typeface="Century Gothic" panose="020B0502020202020204" pitchFamily="34" charset="0"/>
                        </a:rPr>
                        <a:t>Urban</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0.94</a:t>
                      </a:r>
                    </a:p>
                  </a:txBody>
                  <a:tcPr>
                    <a:solidFill>
                      <a:schemeClr val="accent2">
                        <a:lumMod val="60000"/>
                        <a:lumOff val="40000"/>
                      </a:schemeClr>
                    </a:solidFill>
                  </a:tcPr>
                </a:tc>
                <a:tc>
                  <a:txBody>
                    <a:bodyPr/>
                    <a:lstStyle/>
                    <a:p>
                      <a:r>
                        <a:rPr lang="en-US" b="0" dirty="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1729362644"/>
                  </a:ext>
                </a:extLst>
              </a:tr>
              <a:tr h="557784">
                <a:tc>
                  <a:txBody>
                    <a:bodyPr/>
                    <a:lstStyle/>
                    <a:p>
                      <a:r>
                        <a:rPr lang="en-US" b="1" dirty="0">
                          <a:solidFill>
                            <a:schemeClr val="bg1"/>
                          </a:solidFill>
                          <a:latin typeface="Century Gothic" panose="020B0502020202020204" pitchFamily="34" charset="0"/>
                        </a:rPr>
                        <a:t>Sugarcane</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panose="020B0502020202020204" pitchFamily="34" charset="0"/>
                        </a:rPr>
                        <a:t>0.94</a:t>
                      </a: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5" name="Title 1">
            <a:extLst>
              <a:ext uri="{FF2B5EF4-FFF2-40B4-BE49-F238E27FC236}">
                <a16:creationId xmlns:a16="http://schemas.microsoft.com/office/drawing/2014/main" id="{D10C1FC7-A30D-D96D-8B4E-F7CAB932C7AD}"/>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D7143"/>
                </a:solidFill>
                <a:latin typeface="Century Gothic"/>
                <a:ea typeface="+mn-lt"/>
                <a:cs typeface="+mn-lt"/>
              </a:rPr>
              <a:t>Optical, Radar, and Topographic Confusion Matrix (Training)</a:t>
            </a:r>
            <a:endParaRPr lang="en-US" dirty="0">
              <a:solidFill>
                <a:schemeClr val="accent6">
                  <a:lumMod val="50000"/>
                </a:schemeClr>
              </a:solidFill>
              <a:latin typeface="Century Gothic"/>
              <a:ea typeface="+mn-lt"/>
              <a:cs typeface="+mn-lt"/>
            </a:endParaRPr>
          </a:p>
        </p:txBody>
      </p:sp>
      <p:sp>
        <p:nvSpPr>
          <p:cNvPr id="6" name="TextBox 5">
            <a:extLst>
              <a:ext uri="{FF2B5EF4-FFF2-40B4-BE49-F238E27FC236}">
                <a16:creationId xmlns:a16="http://schemas.microsoft.com/office/drawing/2014/main" id="{6A1E5E7F-820C-82AA-8ED9-7A3161C7055B}"/>
              </a:ext>
            </a:extLst>
          </p:cNvPr>
          <p:cNvSpPr txBox="1"/>
          <p:nvPr/>
        </p:nvSpPr>
        <p:spPr>
          <a:xfrm>
            <a:off x="657726" y="11509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Accuracy: 92.02%</a:t>
            </a:r>
          </a:p>
        </p:txBody>
      </p:sp>
    </p:spTree>
    <p:extLst>
      <p:ext uri="{BB962C8B-B14F-4D97-AF65-F5344CB8AC3E}">
        <p14:creationId xmlns:p14="http://schemas.microsoft.com/office/powerpoint/2010/main" val="125221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B939-EC9F-9508-C581-0539E3C4E600}"/>
              </a:ext>
            </a:extLst>
          </p:cNvPr>
          <p:cNvSpPr txBox="1">
            <a:spLocks/>
          </p:cNvSpPr>
          <p:nvPr/>
        </p:nvSpPr>
        <p:spPr>
          <a:xfrm>
            <a:off x="1274547" y="34290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CD7143"/>
                </a:solidFill>
                <a:latin typeface="Century Gothic"/>
              </a:rPr>
              <a:t>Background</a:t>
            </a:r>
            <a:endParaRPr lang="en-US" sz="6600">
              <a:solidFill>
                <a:schemeClr val="accent6">
                  <a:lumMod val="50000"/>
                </a:schemeClr>
              </a:solidFill>
              <a:latin typeface="Century Gothic"/>
              <a:ea typeface="+mn-lt"/>
              <a:cs typeface="+mn-lt"/>
            </a:endParaRPr>
          </a:p>
          <a:p>
            <a:pPr algn="ctr"/>
            <a:endParaRPr lang="en-US">
              <a:ea typeface="Calibri Light" panose="020F0302020204030204"/>
              <a:cs typeface="Calibri Light" panose="020F0302020204030204"/>
            </a:endParaRPr>
          </a:p>
        </p:txBody>
      </p:sp>
    </p:spTree>
    <p:extLst>
      <p:ext uri="{BB962C8B-B14F-4D97-AF65-F5344CB8AC3E}">
        <p14:creationId xmlns:p14="http://schemas.microsoft.com/office/powerpoint/2010/main" val="3904131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3928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274546" y="6024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D7143"/>
                </a:solidFill>
                <a:latin typeface="Century Gothic"/>
                <a:ea typeface="+mn-lt"/>
                <a:cs typeface="+mn-lt"/>
              </a:rPr>
              <a:t>Optical, Radar, and Topographic Confusion Matrix (Validation)</a:t>
            </a:r>
            <a:endParaRPr lang="en-US" dirty="0">
              <a:solidFill>
                <a:schemeClr val="accent6">
                  <a:lumMod val="50000"/>
                </a:schemeClr>
              </a:solidFill>
              <a:latin typeface="Century Gothic"/>
              <a:ea typeface="+mn-lt"/>
              <a:cs typeface="+mn-lt"/>
            </a:endParaRPr>
          </a:p>
        </p:txBody>
      </p:sp>
      <p:graphicFrame>
        <p:nvGraphicFramePr>
          <p:cNvPr id="2" name="Table 4">
            <a:extLst>
              <a:ext uri="{FF2B5EF4-FFF2-40B4-BE49-F238E27FC236}">
                <a16:creationId xmlns:a16="http://schemas.microsoft.com/office/drawing/2014/main" id="{97D89C30-8816-C6E6-F589-F35F95A9BF9F}"/>
              </a:ext>
            </a:extLst>
          </p:cNvPr>
          <p:cNvGraphicFramePr>
            <a:graphicFrameLocks noGrp="1"/>
          </p:cNvGraphicFramePr>
          <p:nvPr>
            <p:extLst>
              <p:ext uri="{D42A27DB-BD31-4B8C-83A1-F6EECF244321}">
                <p14:modId xmlns:p14="http://schemas.microsoft.com/office/powerpoint/2010/main" val="1949408940"/>
              </p:ext>
            </p:extLst>
          </p:nvPr>
        </p:nvGraphicFramePr>
        <p:xfrm>
          <a:off x="657726" y="1520279"/>
          <a:ext cx="10468271" cy="5177128"/>
        </p:xfrm>
        <a:graphic>
          <a:graphicData uri="http://schemas.openxmlformats.org/drawingml/2006/table">
            <a:tbl>
              <a:tblPr firstRow="1" bandRow="1">
                <a:tableStyleId>{5C22544A-7EE6-4342-B048-85BDC9FD1C3A}</a:tableStyleId>
              </a:tblPr>
              <a:tblGrid>
                <a:gridCol w="2191457">
                  <a:extLst>
                    <a:ext uri="{9D8B030D-6E8A-4147-A177-3AD203B41FA5}">
                      <a16:colId xmlns:a16="http://schemas.microsoft.com/office/drawing/2014/main" val="100766656"/>
                    </a:ext>
                  </a:extLst>
                </a:gridCol>
                <a:gridCol w="968838">
                  <a:extLst>
                    <a:ext uri="{9D8B030D-6E8A-4147-A177-3AD203B41FA5}">
                      <a16:colId xmlns:a16="http://schemas.microsoft.com/office/drawing/2014/main" val="3229108980"/>
                    </a:ext>
                  </a:extLst>
                </a:gridCol>
                <a:gridCol w="818147">
                  <a:extLst>
                    <a:ext uri="{9D8B030D-6E8A-4147-A177-3AD203B41FA5}">
                      <a16:colId xmlns:a16="http://schemas.microsoft.com/office/drawing/2014/main" val="2099207871"/>
                    </a:ext>
                  </a:extLst>
                </a:gridCol>
                <a:gridCol w="994611">
                  <a:extLst>
                    <a:ext uri="{9D8B030D-6E8A-4147-A177-3AD203B41FA5}">
                      <a16:colId xmlns:a16="http://schemas.microsoft.com/office/drawing/2014/main" val="54223567"/>
                    </a:ext>
                  </a:extLst>
                </a:gridCol>
                <a:gridCol w="1094273">
                  <a:extLst>
                    <a:ext uri="{9D8B030D-6E8A-4147-A177-3AD203B41FA5}">
                      <a16:colId xmlns:a16="http://schemas.microsoft.com/office/drawing/2014/main" val="2158377779"/>
                    </a:ext>
                  </a:extLst>
                </a:gridCol>
                <a:gridCol w="940007">
                  <a:extLst>
                    <a:ext uri="{9D8B030D-6E8A-4147-A177-3AD203B41FA5}">
                      <a16:colId xmlns:a16="http://schemas.microsoft.com/office/drawing/2014/main" val="884490955"/>
                    </a:ext>
                  </a:extLst>
                </a:gridCol>
                <a:gridCol w="833190">
                  <a:extLst>
                    <a:ext uri="{9D8B030D-6E8A-4147-A177-3AD203B41FA5}">
                      <a16:colId xmlns:a16="http://schemas.microsoft.com/office/drawing/2014/main" val="439821072"/>
                    </a:ext>
                  </a:extLst>
                </a:gridCol>
                <a:gridCol w="999771">
                  <a:extLst>
                    <a:ext uri="{9D8B030D-6E8A-4147-A177-3AD203B41FA5}">
                      <a16:colId xmlns:a16="http://schemas.microsoft.com/office/drawing/2014/main" val="2872764494"/>
                    </a:ext>
                  </a:extLst>
                </a:gridCol>
                <a:gridCol w="1627977">
                  <a:extLst>
                    <a:ext uri="{9D8B030D-6E8A-4147-A177-3AD203B41FA5}">
                      <a16:colId xmlns:a16="http://schemas.microsoft.com/office/drawing/2014/main" val="1949663635"/>
                    </a:ext>
                  </a:extLst>
                </a:gridCol>
              </a:tblGrid>
              <a:tr h="695116">
                <a:tc>
                  <a:txBody>
                    <a:bodyPr/>
                    <a:lstStyle/>
                    <a:p>
                      <a:endParaRPr lang="en-US" b="1">
                        <a:solidFill>
                          <a:schemeClr val="bg1"/>
                        </a:solidFill>
                        <a:latin typeface="Century Gothic" panose="020B0502020202020204" pitchFamily="34" charset="0"/>
                      </a:endParaRPr>
                    </a:p>
                  </a:txBody>
                  <a:tcPr>
                    <a:solidFill>
                      <a:schemeClr val="accent2">
                        <a:lumMod val="75000"/>
                      </a:schemeClr>
                    </a:solidFill>
                  </a:tcPr>
                </a:tc>
                <a:tc>
                  <a:txBody>
                    <a:bodyPr/>
                    <a:lstStyle/>
                    <a:p>
                      <a:r>
                        <a:rPr lang="en-US" b="1">
                          <a:latin typeface="Century Gothic" panose="020B0502020202020204" pitchFamily="34" charset="0"/>
                        </a:rPr>
                        <a:t>Corn</a:t>
                      </a:r>
                    </a:p>
                  </a:txBody>
                  <a:tcPr>
                    <a:solidFill>
                      <a:schemeClr val="accent2">
                        <a:lumMod val="75000"/>
                      </a:schemeClr>
                    </a:solidFill>
                  </a:tcPr>
                </a:tc>
                <a:tc>
                  <a:txBody>
                    <a:bodyPr/>
                    <a:lstStyle/>
                    <a:p>
                      <a:r>
                        <a:rPr lang="en-US" b="1">
                          <a:latin typeface="Century Gothic" panose="020B0502020202020204" pitchFamily="34" charset="0"/>
                        </a:rPr>
                        <a:t>Soy</a:t>
                      </a:r>
                    </a:p>
                  </a:txBody>
                  <a:tcPr>
                    <a:solidFill>
                      <a:schemeClr val="accent2">
                        <a:lumMod val="75000"/>
                      </a:schemeClr>
                    </a:solidFill>
                  </a:tcPr>
                </a:tc>
                <a:tc>
                  <a:txBody>
                    <a:bodyPr/>
                    <a:lstStyle/>
                    <a:p>
                      <a:r>
                        <a:rPr lang="en-US" b="1">
                          <a:latin typeface="Century Gothic" panose="020B0502020202020204" pitchFamily="34" charset="0"/>
                        </a:rPr>
                        <a:t>Cotton</a:t>
                      </a:r>
                    </a:p>
                  </a:txBody>
                  <a:tcPr>
                    <a:solidFill>
                      <a:schemeClr val="accent2">
                        <a:lumMod val="75000"/>
                      </a:schemeClr>
                    </a:solidFill>
                  </a:tcPr>
                </a:tc>
                <a:tc>
                  <a:txBody>
                    <a:bodyPr/>
                    <a:lstStyle/>
                    <a:p>
                      <a:r>
                        <a:rPr lang="en-US" b="1">
                          <a:latin typeface="Century Gothic" panose="020B0502020202020204" pitchFamily="34" charset="0"/>
                        </a:rPr>
                        <a:t>Pasture</a:t>
                      </a:r>
                    </a:p>
                  </a:txBody>
                  <a:tcPr>
                    <a:solidFill>
                      <a:schemeClr val="accent2">
                        <a:lumMod val="75000"/>
                      </a:schemeClr>
                    </a:solidFill>
                  </a:tcPr>
                </a:tc>
                <a:tc>
                  <a:txBody>
                    <a:bodyPr/>
                    <a:lstStyle/>
                    <a:p>
                      <a:r>
                        <a:rPr lang="en-US" b="1">
                          <a:latin typeface="Century Gothic" panose="020B0502020202020204" pitchFamily="34" charset="0"/>
                        </a:rPr>
                        <a:t>Forest</a:t>
                      </a:r>
                    </a:p>
                  </a:txBody>
                  <a:tcPr>
                    <a:solidFill>
                      <a:schemeClr val="accent2">
                        <a:lumMod val="75000"/>
                      </a:schemeClr>
                    </a:solidFill>
                  </a:tcPr>
                </a:tc>
                <a:tc>
                  <a:txBody>
                    <a:bodyPr/>
                    <a:lstStyle/>
                    <a:p>
                      <a:r>
                        <a:rPr lang="en-US" b="1">
                          <a:latin typeface="Century Gothic" panose="020B0502020202020204" pitchFamily="34" charset="0"/>
                        </a:rPr>
                        <a:t>Water</a:t>
                      </a:r>
                    </a:p>
                  </a:txBody>
                  <a:tcPr>
                    <a:solidFill>
                      <a:schemeClr val="accent2">
                        <a:lumMod val="75000"/>
                      </a:schemeClr>
                    </a:solidFill>
                  </a:tcPr>
                </a:tc>
                <a:tc>
                  <a:txBody>
                    <a:bodyPr/>
                    <a:lstStyle/>
                    <a:p>
                      <a:r>
                        <a:rPr lang="en-US" b="1">
                          <a:latin typeface="Century Gothic" panose="020B0502020202020204" pitchFamily="34" charset="0"/>
                        </a:rPr>
                        <a:t>Urban</a:t>
                      </a:r>
                    </a:p>
                  </a:txBody>
                  <a:tcPr>
                    <a:solidFill>
                      <a:schemeClr val="accent2">
                        <a:lumMod val="75000"/>
                      </a:schemeClr>
                    </a:solidFill>
                  </a:tcPr>
                </a:tc>
                <a:tc>
                  <a:txBody>
                    <a:bodyPr/>
                    <a:lstStyle/>
                    <a:p>
                      <a:r>
                        <a:rPr lang="en-US" b="1">
                          <a:latin typeface="Century Gothic" panose="020B0502020202020204" pitchFamily="34" charset="0"/>
                        </a:rPr>
                        <a:t>Sugarcane</a:t>
                      </a:r>
                    </a:p>
                  </a:txBody>
                  <a:tcPr>
                    <a:solidFill>
                      <a:schemeClr val="accent2">
                        <a:lumMod val="75000"/>
                      </a:schemeClr>
                    </a:solidFill>
                  </a:tcPr>
                </a:tc>
                <a:extLst>
                  <a:ext uri="{0D108BD9-81ED-4DB2-BD59-A6C34878D82A}">
                    <a16:rowId xmlns:a16="http://schemas.microsoft.com/office/drawing/2014/main" val="1708839331"/>
                  </a:ext>
                </a:extLst>
              </a:tr>
              <a:tr h="560604">
                <a:tc>
                  <a:txBody>
                    <a:bodyPr/>
                    <a:lstStyle/>
                    <a:p>
                      <a:r>
                        <a:rPr lang="en-US" b="1">
                          <a:solidFill>
                            <a:schemeClr val="bg1"/>
                          </a:solidFill>
                          <a:latin typeface="Century Gothic" panose="020B0502020202020204" pitchFamily="34" charset="0"/>
                        </a:rPr>
                        <a:t>Corn</a:t>
                      </a:r>
                    </a:p>
                  </a:txBody>
                  <a:tcPr>
                    <a:solidFill>
                      <a:schemeClr val="accent2">
                        <a:lumMod val="75000"/>
                      </a:schemeClr>
                    </a:solidFill>
                  </a:tcPr>
                </a:tc>
                <a:tc>
                  <a:txBody>
                    <a:bodyPr/>
                    <a:lstStyle/>
                    <a:p>
                      <a:r>
                        <a:rPr lang="en-US" b="1">
                          <a:solidFill>
                            <a:schemeClr val="tx1">
                              <a:lumMod val="75000"/>
                              <a:lumOff val="25000"/>
                            </a:schemeClr>
                          </a:solidFill>
                          <a:latin typeface="Century Gothic" panose="020B0502020202020204" pitchFamily="34" charset="0"/>
                        </a:rPr>
                        <a:t>0.52</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0.22</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0.17</a:t>
                      </a:r>
                    </a:p>
                  </a:txBody>
                  <a:tcPr>
                    <a:solidFill>
                      <a:schemeClr val="accent2">
                        <a:lumMod val="40000"/>
                        <a:lumOff val="60000"/>
                      </a:schemeClr>
                    </a:solidFill>
                  </a:tcPr>
                </a:tc>
                <a:extLst>
                  <a:ext uri="{0D108BD9-81ED-4DB2-BD59-A6C34878D82A}">
                    <a16:rowId xmlns:a16="http://schemas.microsoft.com/office/drawing/2014/main" val="2452333886"/>
                  </a:ext>
                </a:extLst>
              </a:tr>
              <a:tr h="560604">
                <a:tc>
                  <a:txBody>
                    <a:bodyPr/>
                    <a:lstStyle/>
                    <a:p>
                      <a:r>
                        <a:rPr lang="en-US" b="1">
                          <a:solidFill>
                            <a:schemeClr val="bg1"/>
                          </a:solidFill>
                          <a:latin typeface="Century Gothic" panose="020B0502020202020204" pitchFamily="34" charset="0"/>
                        </a:rPr>
                        <a:t>Soy</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0.09</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0.64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0.13</a:t>
                      </a:r>
                    </a:p>
                  </a:txBody>
                  <a:tcPr>
                    <a:solidFill>
                      <a:schemeClr val="accent2">
                        <a:lumMod val="40000"/>
                        <a:lumOff val="60000"/>
                      </a:schemeClr>
                    </a:solidFill>
                  </a:tcPr>
                </a:tc>
                <a:extLst>
                  <a:ext uri="{0D108BD9-81ED-4DB2-BD59-A6C34878D82A}">
                    <a16:rowId xmlns:a16="http://schemas.microsoft.com/office/drawing/2014/main" val="4063168427"/>
                  </a:ext>
                </a:extLst>
              </a:tr>
              <a:tr h="560604">
                <a:tc>
                  <a:txBody>
                    <a:bodyPr/>
                    <a:lstStyle/>
                    <a:p>
                      <a:r>
                        <a:rPr lang="en-US" b="1">
                          <a:solidFill>
                            <a:schemeClr val="bg1"/>
                          </a:solidFill>
                          <a:latin typeface="Century Gothic" panose="020B0502020202020204" pitchFamily="34" charset="0"/>
                        </a:rPr>
                        <a:t>Cotton</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0.84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978661330"/>
                  </a:ext>
                </a:extLst>
              </a:tr>
              <a:tr h="560604">
                <a:tc>
                  <a:txBody>
                    <a:bodyPr/>
                    <a:lstStyle/>
                    <a:p>
                      <a:r>
                        <a:rPr lang="en-US" b="1">
                          <a:solidFill>
                            <a:schemeClr val="bg1"/>
                          </a:solidFill>
                          <a:latin typeface="Century Gothic" panose="020B0502020202020204" pitchFamily="34" charset="0"/>
                        </a:rPr>
                        <a:t>Pasture</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0.05</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0.48</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.09</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.19</a:t>
                      </a:r>
                    </a:p>
                  </a:txBody>
                  <a:tcPr>
                    <a:solidFill>
                      <a:schemeClr val="accent2">
                        <a:lumMod val="40000"/>
                        <a:lumOff val="60000"/>
                      </a:schemeClr>
                    </a:solidFill>
                  </a:tcPr>
                </a:tc>
                <a:extLst>
                  <a:ext uri="{0D108BD9-81ED-4DB2-BD59-A6C34878D82A}">
                    <a16:rowId xmlns:a16="http://schemas.microsoft.com/office/drawing/2014/main" val="512876241"/>
                  </a:ext>
                </a:extLst>
              </a:tr>
              <a:tr h="560604">
                <a:tc>
                  <a:txBody>
                    <a:bodyPr/>
                    <a:lstStyle/>
                    <a:p>
                      <a:r>
                        <a:rPr lang="en-US" b="1" dirty="0">
                          <a:solidFill>
                            <a:schemeClr val="bg1"/>
                          </a:solidFill>
                          <a:latin typeface="Century Gothic" panose="020B0502020202020204" pitchFamily="34" charset="0"/>
                        </a:rPr>
                        <a:t>Forest</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0.05</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0.74</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0.16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0.05</a:t>
                      </a:r>
                    </a:p>
                  </a:txBody>
                  <a:tcPr>
                    <a:solidFill>
                      <a:schemeClr val="accent2">
                        <a:lumMod val="40000"/>
                        <a:lumOff val="60000"/>
                      </a:schemeClr>
                    </a:solidFill>
                  </a:tcPr>
                </a:tc>
                <a:extLst>
                  <a:ext uri="{0D108BD9-81ED-4DB2-BD59-A6C34878D82A}">
                    <a16:rowId xmlns:a16="http://schemas.microsoft.com/office/drawing/2014/main" val="1308761280"/>
                  </a:ext>
                </a:extLst>
              </a:tr>
              <a:tr h="560604">
                <a:tc>
                  <a:txBody>
                    <a:bodyPr/>
                    <a:lstStyle/>
                    <a:p>
                      <a:r>
                        <a:rPr lang="en-US" b="1">
                          <a:solidFill>
                            <a:schemeClr val="bg1"/>
                          </a:solidFill>
                          <a:latin typeface="Century Gothic" panose="020B0502020202020204" pitchFamily="34" charset="0"/>
                        </a:rPr>
                        <a:t>Water</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0.11</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0.72</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0.06</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extLst>
                  <a:ext uri="{0D108BD9-81ED-4DB2-BD59-A6C34878D82A}">
                    <a16:rowId xmlns:a16="http://schemas.microsoft.com/office/drawing/2014/main" val="258561560"/>
                  </a:ext>
                </a:extLst>
              </a:tr>
              <a:tr h="560604">
                <a:tc>
                  <a:txBody>
                    <a:bodyPr/>
                    <a:lstStyle/>
                    <a:p>
                      <a:r>
                        <a:rPr lang="en-US" b="1">
                          <a:solidFill>
                            <a:schemeClr val="bg1"/>
                          </a:solidFill>
                          <a:latin typeface="Century Gothic" panose="020B0502020202020204" pitchFamily="34" charset="0"/>
                        </a:rPr>
                        <a:t>Urban</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0.11</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1">
                          <a:solidFill>
                            <a:schemeClr val="tx1">
                              <a:lumMod val="75000"/>
                              <a:lumOff val="25000"/>
                            </a:schemeClr>
                          </a:solidFill>
                          <a:latin typeface="Century Gothic" panose="020B0502020202020204" pitchFamily="34" charset="0"/>
                        </a:rPr>
                        <a:t>0.60</a:t>
                      </a:r>
                    </a:p>
                  </a:txBody>
                  <a:tcPr>
                    <a:solidFill>
                      <a:schemeClr val="accent2">
                        <a:lumMod val="60000"/>
                        <a:lumOff val="40000"/>
                      </a:schemeClr>
                    </a:solidFill>
                  </a:tcPr>
                </a:tc>
                <a:tc>
                  <a:txBody>
                    <a:bodyPr/>
                    <a:lstStyle/>
                    <a:p>
                      <a:r>
                        <a:rPr lang="en-US" b="0">
                          <a:solidFill>
                            <a:schemeClr val="tx1">
                              <a:lumMod val="75000"/>
                              <a:lumOff val="25000"/>
                            </a:schemeClr>
                          </a:solidFill>
                          <a:latin typeface="Century Gothic" panose="020B0502020202020204" pitchFamily="34" charset="0"/>
                        </a:rPr>
                        <a:t>0.07</a:t>
                      </a:r>
                    </a:p>
                  </a:txBody>
                  <a:tcPr>
                    <a:solidFill>
                      <a:schemeClr val="accent2">
                        <a:lumMod val="40000"/>
                        <a:lumOff val="60000"/>
                      </a:schemeClr>
                    </a:solidFill>
                  </a:tcPr>
                </a:tc>
                <a:extLst>
                  <a:ext uri="{0D108BD9-81ED-4DB2-BD59-A6C34878D82A}">
                    <a16:rowId xmlns:a16="http://schemas.microsoft.com/office/drawing/2014/main" val="1729362644"/>
                  </a:ext>
                </a:extLst>
              </a:tr>
              <a:tr h="557784">
                <a:tc>
                  <a:txBody>
                    <a:bodyPr/>
                    <a:lstStyle/>
                    <a:p>
                      <a:r>
                        <a:rPr lang="en-US" b="1" dirty="0">
                          <a:solidFill>
                            <a:schemeClr val="bg1"/>
                          </a:solidFill>
                          <a:latin typeface="Century Gothic" panose="020B0502020202020204" pitchFamily="34" charset="0"/>
                        </a:rPr>
                        <a:t>Sugarcane</a:t>
                      </a:r>
                    </a:p>
                  </a:txBody>
                  <a:tcPr>
                    <a:solidFill>
                      <a:schemeClr val="accent2">
                        <a:lumMod val="75000"/>
                      </a:schemeClr>
                    </a:solidFill>
                  </a:tcPr>
                </a:tc>
                <a:tc>
                  <a:txBody>
                    <a:bodyPr/>
                    <a:lstStyle/>
                    <a:p>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0.18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.18</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a:t>
                      </a:r>
                    </a:p>
                  </a:txBody>
                  <a:tcPr>
                    <a:solidFill>
                      <a:schemeClr val="accent2">
                        <a:lumMod val="40000"/>
                        <a:lumOff val="60000"/>
                      </a:schemeClr>
                    </a:solidFill>
                  </a:tcPr>
                </a:tc>
                <a:tc>
                  <a:txBody>
                    <a:bodyPr/>
                    <a:lstStyle/>
                    <a:p>
                      <a:r>
                        <a:rPr lang="en-US" b="0">
                          <a:solidFill>
                            <a:schemeClr val="tx1">
                              <a:lumMod val="75000"/>
                              <a:lumOff val="25000"/>
                            </a:schemeClr>
                          </a:solidFill>
                          <a:latin typeface="Century Gothic" panose="020B0502020202020204" pitchFamily="34" charset="0"/>
                        </a:rPr>
                        <a:t>0.04</a:t>
                      </a:r>
                    </a:p>
                  </a:txBody>
                  <a:tcPr>
                    <a:solidFill>
                      <a:schemeClr val="accent2">
                        <a:lumMod val="40000"/>
                        <a:lumOff val="60000"/>
                      </a:schemeClr>
                    </a:solidFill>
                  </a:tcPr>
                </a:tc>
                <a:tc>
                  <a:txBody>
                    <a:bodyPr/>
                    <a:lstStyle/>
                    <a:p>
                      <a:r>
                        <a:rPr lang="en-US" b="1" dirty="0">
                          <a:solidFill>
                            <a:schemeClr val="tx1">
                              <a:lumMod val="75000"/>
                              <a:lumOff val="25000"/>
                            </a:schemeClr>
                          </a:solidFill>
                          <a:latin typeface="Century Gothic" panose="020B0502020202020204" pitchFamily="34" charset="0"/>
                        </a:rPr>
                        <a:t>0.57</a:t>
                      </a:r>
                    </a:p>
                  </a:txBody>
                  <a:tcPr>
                    <a:solidFill>
                      <a:schemeClr val="accent2">
                        <a:lumMod val="60000"/>
                        <a:lumOff val="40000"/>
                      </a:schemeClr>
                    </a:solidFill>
                  </a:tcPr>
                </a:tc>
                <a:extLst>
                  <a:ext uri="{0D108BD9-81ED-4DB2-BD59-A6C34878D82A}">
                    <a16:rowId xmlns:a16="http://schemas.microsoft.com/office/drawing/2014/main" val="4020123609"/>
                  </a:ext>
                </a:extLst>
              </a:tr>
            </a:tbl>
          </a:graphicData>
        </a:graphic>
      </p:graphicFrame>
      <p:sp>
        <p:nvSpPr>
          <p:cNvPr id="5" name="TextBox 4">
            <a:extLst>
              <a:ext uri="{FF2B5EF4-FFF2-40B4-BE49-F238E27FC236}">
                <a16:creationId xmlns:a16="http://schemas.microsoft.com/office/drawing/2014/main" id="{7FEFD9A7-6F8C-DA3D-13D3-83A56CED53F0}"/>
              </a:ext>
            </a:extLst>
          </p:cNvPr>
          <p:cNvSpPr txBox="1"/>
          <p:nvPr/>
        </p:nvSpPr>
        <p:spPr>
          <a:xfrm>
            <a:off x="657726" y="12125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Accuracy: 62.92%</a:t>
            </a:r>
          </a:p>
        </p:txBody>
      </p:sp>
    </p:spTree>
    <p:extLst>
      <p:ext uri="{BB962C8B-B14F-4D97-AF65-F5344CB8AC3E}">
        <p14:creationId xmlns:p14="http://schemas.microsoft.com/office/powerpoint/2010/main" val="1301279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D73261-3317-4F2E-F429-452DF9AD725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graphicFrame>
        <p:nvGraphicFramePr>
          <p:cNvPr id="6" name="Table 5">
            <a:extLst>
              <a:ext uri="{FF2B5EF4-FFF2-40B4-BE49-F238E27FC236}">
                <a16:creationId xmlns:a16="http://schemas.microsoft.com/office/drawing/2014/main" id="{837C1D8A-64C3-2788-815F-6C5BC57D79B5}"/>
              </a:ext>
            </a:extLst>
          </p:cNvPr>
          <p:cNvGraphicFramePr>
            <a:graphicFrameLocks noGrp="1"/>
          </p:cNvGraphicFramePr>
          <p:nvPr>
            <p:extLst>
              <p:ext uri="{D42A27DB-BD31-4B8C-83A1-F6EECF244321}">
                <p14:modId xmlns:p14="http://schemas.microsoft.com/office/powerpoint/2010/main" val="4233686035"/>
              </p:ext>
            </p:extLst>
          </p:nvPr>
        </p:nvGraphicFramePr>
        <p:xfrm>
          <a:off x="706915" y="2574576"/>
          <a:ext cx="5461575" cy="31334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80563">
                <a:tc>
                  <a:txBody>
                    <a:bodyPr/>
                    <a:lstStyle/>
                    <a:p>
                      <a:pPr algn="ctr" rtl="0" fontAlgn="base"/>
                      <a:endParaRPr lang="en-US" sz="2000" b="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Soy</a:t>
                      </a:r>
                      <a:endParaRPr lang="en-US" sz="2000" b="0" i="0">
                        <a:effectLst/>
                        <a:latin typeface="Century Gothic"/>
                      </a:endParaRPr>
                    </a:p>
                  </a:txBody>
                  <a:tcPr anchor="ctr">
                    <a:solidFill>
                      <a:schemeClr val="accent2">
                        <a:lumMod val="75000"/>
                      </a:schemeClr>
                    </a:solidFill>
                  </a:tcPr>
                </a:tc>
                <a:extLst>
                  <a:ext uri="{0D108BD9-81ED-4DB2-BD59-A6C34878D82A}">
                    <a16:rowId xmlns:a16="http://schemas.microsoft.com/office/drawing/2014/main" val="1237820195"/>
                  </a:ext>
                </a:extLst>
              </a:tr>
              <a:tr h="784303">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0.78</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0.15</a:t>
                      </a:r>
                    </a:p>
                  </a:txBody>
                  <a:tcPr>
                    <a:solidFill>
                      <a:schemeClr val="accent2">
                        <a:lumMod val="60000"/>
                        <a:lumOff val="40000"/>
                      </a:schemeClr>
                    </a:solidFill>
                  </a:tcPr>
                </a:tc>
                <a:extLst>
                  <a:ext uri="{0D108BD9-81ED-4DB2-BD59-A6C34878D82A}">
                    <a16:rowId xmlns:a16="http://schemas.microsoft.com/office/drawing/2014/main" val="2166949060"/>
                  </a:ext>
                </a:extLst>
              </a:tr>
              <a:tr h="784303">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0.01</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0.97</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0.01</a:t>
                      </a:r>
                    </a:p>
                  </a:txBody>
                  <a:tcPr>
                    <a:solidFill>
                      <a:schemeClr val="accent2">
                        <a:lumMod val="60000"/>
                        <a:lumOff val="40000"/>
                      </a:schemeClr>
                    </a:solidFill>
                  </a:tcPr>
                </a:tc>
                <a:extLst>
                  <a:ext uri="{0D108BD9-81ED-4DB2-BD59-A6C34878D82A}">
                    <a16:rowId xmlns:a16="http://schemas.microsoft.com/office/drawing/2014/main" val="791490668"/>
                  </a:ext>
                </a:extLst>
              </a:tr>
              <a:tr h="784303">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0.03</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0.95</a:t>
                      </a:r>
                    </a:p>
                  </a:txBody>
                  <a:tcPr>
                    <a:solidFill>
                      <a:schemeClr val="accent2">
                        <a:lumMod val="60000"/>
                        <a:lumOff val="40000"/>
                      </a:schemeClr>
                    </a:solidFill>
                  </a:tcPr>
                </a:tc>
                <a:extLst>
                  <a:ext uri="{0D108BD9-81ED-4DB2-BD59-A6C34878D82A}">
                    <a16:rowId xmlns:a16="http://schemas.microsoft.com/office/drawing/2014/main" val="1383250194"/>
                  </a:ext>
                </a:extLst>
              </a:tr>
            </a:tbl>
          </a:graphicData>
        </a:graphic>
      </p:graphicFrame>
      <p:sp>
        <p:nvSpPr>
          <p:cNvPr id="9" name="TextBox 8">
            <a:extLst>
              <a:ext uri="{FF2B5EF4-FFF2-40B4-BE49-F238E27FC236}">
                <a16:creationId xmlns:a16="http://schemas.microsoft.com/office/drawing/2014/main" id="{A50BDA57-ED17-64CB-281E-277631BB6AF7}"/>
              </a:ext>
            </a:extLst>
          </p:cNvPr>
          <p:cNvSpPr txBox="1"/>
          <p:nvPr/>
        </p:nvSpPr>
        <p:spPr>
          <a:xfrm rot="16200000">
            <a:off x="-5354767" y="-1360639"/>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sp>
        <p:nvSpPr>
          <p:cNvPr id="10" name="TextBox 9">
            <a:extLst>
              <a:ext uri="{FF2B5EF4-FFF2-40B4-BE49-F238E27FC236}">
                <a16:creationId xmlns:a16="http://schemas.microsoft.com/office/drawing/2014/main" id="{223716F0-D1FD-FF54-0C46-ABC73D542F8A}"/>
              </a:ext>
            </a:extLst>
          </p:cNvPr>
          <p:cNvSpPr txBox="1"/>
          <p:nvPr/>
        </p:nvSpPr>
        <p:spPr>
          <a:xfrm>
            <a:off x="2464041" y="2106468"/>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70340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sp>
        <p:nvSpPr>
          <p:cNvPr id="8" name="Title 1">
            <a:extLst>
              <a:ext uri="{FF2B5EF4-FFF2-40B4-BE49-F238E27FC236}">
                <a16:creationId xmlns:a16="http://schemas.microsoft.com/office/drawing/2014/main" id="{54BC7F44-84D1-C063-86FB-533A5127C84A}"/>
              </a:ext>
            </a:extLst>
          </p:cNvPr>
          <p:cNvSpPr txBox="1">
            <a:spLocks/>
          </p:cNvSpPr>
          <p:nvPr/>
        </p:nvSpPr>
        <p:spPr>
          <a:xfrm>
            <a:off x="1274546" y="72531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ea typeface="+mn-lt"/>
                <a:cs typeface="+mn-lt"/>
              </a:rPr>
              <a:t>Optical, Radar, and Topographic Confusion Matrix</a:t>
            </a:r>
            <a:endParaRPr lang="en-US">
              <a:solidFill>
                <a:schemeClr val="accent6">
                  <a:lumMod val="50000"/>
                </a:schemeClr>
              </a:solidFill>
              <a:latin typeface="Century Gothic"/>
              <a:ea typeface="+mn-lt"/>
              <a:cs typeface="+mn-lt"/>
            </a:endParaRPr>
          </a:p>
        </p:txBody>
      </p:sp>
      <p:sp>
        <p:nvSpPr>
          <p:cNvPr id="13" name="TextBox 12">
            <a:extLst>
              <a:ext uri="{FF2B5EF4-FFF2-40B4-BE49-F238E27FC236}">
                <a16:creationId xmlns:a16="http://schemas.microsoft.com/office/drawing/2014/main" id="{821AF316-1596-2CAA-F84B-D86108479199}"/>
              </a:ext>
            </a:extLst>
          </p:cNvPr>
          <p:cNvSpPr txBox="1"/>
          <p:nvPr/>
        </p:nvSpPr>
        <p:spPr>
          <a:xfrm>
            <a:off x="8279567" y="2112777"/>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Predicted</a:t>
            </a:r>
          </a:p>
        </p:txBody>
      </p:sp>
      <p:sp>
        <p:nvSpPr>
          <p:cNvPr id="14" name="TextBox 13">
            <a:extLst>
              <a:ext uri="{FF2B5EF4-FFF2-40B4-BE49-F238E27FC236}">
                <a16:creationId xmlns:a16="http://schemas.microsoft.com/office/drawing/2014/main" id="{65F387EA-BC48-D0E2-D622-C1339706BAC8}"/>
              </a:ext>
            </a:extLst>
          </p:cNvPr>
          <p:cNvSpPr txBox="1"/>
          <p:nvPr/>
        </p:nvSpPr>
        <p:spPr>
          <a:xfrm rot="16200000">
            <a:off x="584782" y="-1360638"/>
            <a:ext cx="115575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ea typeface="Calibri"/>
                <a:cs typeface="Calibri"/>
              </a:rPr>
              <a:t>Actual</a:t>
            </a:r>
          </a:p>
        </p:txBody>
      </p:sp>
      <p:graphicFrame>
        <p:nvGraphicFramePr>
          <p:cNvPr id="15" name="Table 14">
            <a:extLst>
              <a:ext uri="{FF2B5EF4-FFF2-40B4-BE49-F238E27FC236}">
                <a16:creationId xmlns:a16="http://schemas.microsoft.com/office/drawing/2014/main" id="{37676CCA-D8F1-43D5-F57C-4AB6B949E495}"/>
              </a:ext>
            </a:extLst>
          </p:cNvPr>
          <p:cNvGraphicFramePr>
            <a:graphicFrameLocks noGrp="1"/>
          </p:cNvGraphicFramePr>
          <p:nvPr>
            <p:extLst>
              <p:ext uri="{D42A27DB-BD31-4B8C-83A1-F6EECF244321}">
                <p14:modId xmlns:p14="http://schemas.microsoft.com/office/powerpoint/2010/main" val="1753510317"/>
              </p:ext>
            </p:extLst>
          </p:nvPr>
        </p:nvGraphicFramePr>
        <p:xfrm>
          <a:off x="6633356" y="2568133"/>
          <a:ext cx="5461575" cy="313349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59895">
                  <a:extLst>
                    <a:ext uri="{9D8B030D-6E8A-4147-A177-3AD203B41FA5}">
                      <a16:colId xmlns:a16="http://schemas.microsoft.com/office/drawing/2014/main" val="2507655338"/>
                    </a:ext>
                  </a:extLst>
                </a:gridCol>
                <a:gridCol w="1274784">
                  <a:extLst>
                    <a:ext uri="{9D8B030D-6E8A-4147-A177-3AD203B41FA5}">
                      <a16:colId xmlns:a16="http://schemas.microsoft.com/office/drawing/2014/main" val="3647797146"/>
                    </a:ext>
                  </a:extLst>
                </a:gridCol>
                <a:gridCol w="1325442">
                  <a:extLst>
                    <a:ext uri="{9D8B030D-6E8A-4147-A177-3AD203B41FA5}">
                      <a16:colId xmlns:a16="http://schemas.microsoft.com/office/drawing/2014/main" val="1550168617"/>
                    </a:ext>
                  </a:extLst>
                </a:gridCol>
                <a:gridCol w="1701454">
                  <a:extLst>
                    <a:ext uri="{9D8B030D-6E8A-4147-A177-3AD203B41FA5}">
                      <a16:colId xmlns:a16="http://schemas.microsoft.com/office/drawing/2014/main" val="391771279"/>
                    </a:ext>
                  </a:extLst>
                </a:gridCol>
              </a:tblGrid>
              <a:tr h="762155">
                <a:tc>
                  <a:txBody>
                    <a:bodyPr/>
                    <a:lstStyle/>
                    <a:p>
                      <a:pPr algn="ctr" rtl="0" fontAlgn="base"/>
                      <a:endParaRPr lang="en-US" sz="2000" b="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Corn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Cotton</a:t>
                      </a:r>
                      <a:endParaRPr lang="en-US" sz="2000" b="0" i="0">
                        <a:effectLst/>
                        <a:latin typeface="Century Gothic"/>
                      </a:endParaRPr>
                    </a:p>
                  </a:txBody>
                  <a:tcPr anchor="ctr">
                    <a:solidFill>
                      <a:schemeClr val="accent2">
                        <a:lumMod val="75000"/>
                      </a:schemeClr>
                    </a:solidFill>
                  </a:tcPr>
                </a:tc>
                <a:tc>
                  <a:txBody>
                    <a:bodyPr/>
                    <a:lstStyle/>
                    <a:p>
                      <a:pPr algn="ctr" rtl="0" fontAlgn="base"/>
                      <a:r>
                        <a:rPr lang="en-US" sz="2000" b="0">
                          <a:effectLst/>
                          <a:latin typeface="Century Gothic"/>
                        </a:rPr>
                        <a:t>Soy</a:t>
                      </a:r>
                      <a:endParaRPr lang="en-US" sz="2000" b="0" i="0">
                        <a:effectLst/>
                        <a:latin typeface="Century Gothic"/>
                      </a:endParaRPr>
                    </a:p>
                  </a:txBody>
                  <a:tcPr anchor="ctr">
                    <a:solidFill>
                      <a:schemeClr val="accent2">
                        <a:lumMod val="75000"/>
                      </a:schemeClr>
                    </a:solidFill>
                  </a:tcPr>
                </a:tc>
                <a:extLst>
                  <a:ext uri="{0D108BD9-81ED-4DB2-BD59-A6C34878D82A}">
                    <a16:rowId xmlns:a16="http://schemas.microsoft.com/office/drawing/2014/main" val="1237820195"/>
                  </a:ext>
                </a:extLst>
              </a:tr>
              <a:tr h="790445">
                <a:tc>
                  <a:txBody>
                    <a:bodyPr/>
                    <a:lstStyle/>
                    <a:p>
                      <a:pPr algn="ctr" rtl="0" fontAlgn="base"/>
                      <a:r>
                        <a:rPr lang="en-US" sz="2000">
                          <a:solidFill>
                            <a:schemeClr val="bg1"/>
                          </a:solidFill>
                          <a:effectLst/>
                          <a:latin typeface="Century Gothic"/>
                        </a:rPr>
                        <a:t>Corn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0.52</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0.22</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extLst>
                  <a:ext uri="{0D108BD9-81ED-4DB2-BD59-A6C34878D82A}">
                    <a16:rowId xmlns:a16="http://schemas.microsoft.com/office/drawing/2014/main" val="2166949060"/>
                  </a:ext>
                </a:extLst>
              </a:tr>
              <a:tr h="790445">
                <a:tc>
                  <a:txBody>
                    <a:bodyPr/>
                    <a:lstStyle/>
                    <a:p>
                      <a:pPr algn="ctr" rtl="0" fontAlgn="base"/>
                      <a:r>
                        <a:rPr lang="en-US" sz="2000">
                          <a:solidFill>
                            <a:schemeClr val="bg1"/>
                          </a:solidFill>
                          <a:effectLst/>
                          <a:latin typeface="Century Gothic"/>
                        </a:rPr>
                        <a:t>Cotton</a:t>
                      </a:r>
                      <a:endParaRPr lang="en-US" sz="2000" b="0" i="0">
                        <a:solidFill>
                          <a:schemeClr val="bg1"/>
                        </a:solidFill>
                        <a:effectLst/>
                        <a:latin typeface="Century Gothic"/>
                      </a:endParaRP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0.05</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0.84</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0.10</a:t>
                      </a:r>
                    </a:p>
                  </a:txBody>
                  <a:tcPr>
                    <a:solidFill>
                      <a:schemeClr val="accent2">
                        <a:lumMod val="60000"/>
                        <a:lumOff val="40000"/>
                      </a:schemeClr>
                    </a:solidFill>
                  </a:tcPr>
                </a:tc>
                <a:extLst>
                  <a:ext uri="{0D108BD9-81ED-4DB2-BD59-A6C34878D82A}">
                    <a16:rowId xmlns:a16="http://schemas.microsoft.com/office/drawing/2014/main" val="791490668"/>
                  </a:ext>
                </a:extLst>
              </a:tr>
              <a:tr h="790445">
                <a:tc>
                  <a:txBody>
                    <a:bodyPr/>
                    <a:lstStyle/>
                    <a:p>
                      <a:pPr algn="ctr" rtl="0" fontAlgn="base"/>
                      <a:r>
                        <a:rPr lang="en-US" sz="2000" b="0" i="0">
                          <a:solidFill>
                            <a:schemeClr val="bg1"/>
                          </a:solidFill>
                          <a:effectLst/>
                          <a:latin typeface="Century Gothic"/>
                        </a:rPr>
                        <a:t>Soy</a:t>
                      </a:r>
                    </a:p>
                  </a:txBody>
                  <a:tcPr anchor="ctr">
                    <a:solidFill>
                      <a:schemeClr val="accent2">
                        <a:lumMod val="75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0.09</a:t>
                      </a:r>
                    </a:p>
                  </a:txBody>
                  <a:tcPr>
                    <a:solidFill>
                      <a:schemeClr val="accent2">
                        <a:lumMod val="60000"/>
                        <a:lumOff val="40000"/>
                      </a:schemeClr>
                    </a:solidFill>
                  </a:tcPr>
                </a:tc>
                <a:tc>
                  <a:txBody>
                    <a:bodyPr/>
                    <a:lstStyle/>
                    <a:p>
                      <a:pPr algn="l" rtl="0" fontAlgn="base"/>
                      <a:r>
                        <a:rPr lang="en-US" sz="2000" b="0" i="0">
                          <a:solidFill>
                            <a:srgbClr val="000000"/>
                          </a:solidFill>
                          <a:effectLst/>
                          <a:latin typeface="Century Gothic"/>
                        </a:rPr>
                        <a:t>0.64</a:t>
                      </a:r>
                    </a:p>
                  </a:txBody>
                  <a:tcPr>
                    <a:solidFill>
                      <a:schemeClr val="accent2">
                        <a:lumMod val="60000"/>
                        <a:lumOff val="40000"/>
                      </a:schemeClr>
                    </a:solidFill>
                  </a:tcPr>
                </a:tc>
                <a:extLst>
                  <a:ext uri="{0D108BD9-81ED-4DB2-BD59-A6C34878D82A}">
                    <a16:rowId xmlns:a16="http://schemas.microsoft.com/office/drawing/2014/main" val="284868905"/>
                  </a:ext>
                </a:extLst>
              </a:tr>
            </a:tbl>
          </a:graphicData>
        </a:graphic>
      </p:graphicFrame>
      <p:sp>
        <p:nvSpPr>
          <p:cNvPr id="16" name="TextBox 15">
            <a:extLst>
              <a:ext uri="{FF2B5EF4-FFF2-40B4-BE49-F238E27FC236}">
                <a16:creationId xmlns:a16="http://schemas.microsoft.com/office/drawing/2014/main" id="{E5A473B6-0BBF-34F1-883D-086593DBDC0B}"/>
              </a:ext>
            </a:extLst>
          </p:cNvPr>
          <p:cNvSpPr txBox="1"/>
          <p:nvPr/>
        </p:nvSpPr>
        <p:spPr>
          <a:xfrm>
            <a:off x="2500780" y="1676433"/>
            <a:ext cx="41303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Training</a:t>
            </a:r>
          </a:p>
        </p:txBody>
      </p:sp>
      <p:sp>
        <p:nvSpPr>
          <p:cNvPr id="17" name="TextBox 16">
            <a:extLst>
              <a:ext uri="{FF2B5EF4-FFF2-40B4-BE49-F238E27FC236}">
                <a16:creationId xmlns:a16="http://schemas.microsoft.com/office/drawing/2014/main" id="{8A542208-5FFD-E53F-6E3A-D36DDF72E976}"/>
              </a:ext>
            </a:extLst>
          </p:cNvPr>
          <p:cNvSpPr txBox="1"/>
          <p:nvPr/>
        </p:nvSpPr>
        <p:spPr>
          <a:xfrm>
            <a:off x="8133881" y="1700916"/>
            <a:ext cx="28100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ea typeface="Calibri"/>
                <a:cs typeface="Calibri"/>
              </a:rPr>
              <a:t>Validation</a:t>
            </a:r>
          </a:p>
        </p:txBody>
      </p:sp>
      <p:sp>
        <p:nvSpPr>
          <p:cNvPr id="18" name="TextBox 17">
            <a:extLst>
              <a:ext uri="{FF2B5EF4-FFF2-40B4-BE49-F238E27FC236}">
                <a16:creationId xmlns:a16="http://schemas.microsoft.com/office/drawing/2014/main" id="{21072B39-6064-FA35-47CB-1366B26840D1}"/>
              </a:ext>
            </a:extLst>
          </p:cNvPr>
          <p:cNvSpPr txBox="1"/>
          <p:nvPr/>
        </p:nvSpPr>
        <p:spPr>
          <a:xfrm>
            <a:off x="1164203" y="5763622"/>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entury Gothic" panose="020B0502020202020204" pitchFamily="34" charset="0"/>
              </a:rPr>
              <a:t>Corn F-1 Score: 0.85</a:t>
            </a:r>
          </a:p>
        </p:txBody>
      </p:sp>
      <p:sp>
        <p:nvSpPr>
          <p:cNvPr id="19" name="TextBox 1">
            <a:extLst>
              <a:ext uri="{FF2B5EF4-FFF2-40B4-BE49-F238E27FC236}">
                <a16:creationId xmlns:a16="http://schemas.microsoft.com/office/drawing/2014/main" id="{8D851A1F-E50C-5EF6-9896-A81909975620}"/>
              </a:ext>
            </a:extLst>
          </p:cNvPr>
          <p:cNvSpPr txBox="1"/>
          <p:nvPr/>
        </p:nvSpPr>
        <p:spPr>
          <a:xfrm>
            <a:off x="3611820" y="5763621"/>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entury Gothic" panose="020B0502020202020204" pitchFamily="34" charset="0"/>
              </a:rPr>
              <a:t>Cotton F-1 Score: 0.97</a:t>
            </a:r>
          </a:p>
        </p:txBody>
      </p:sp>
      <p:sp>
        <p:nvSpPr>
          <p:cNvPr id="20" name="TextBox 19">
            <a:extLst>
              <a:ext uri="{FF2B5EF4-FFF2-40B4-BE49-F238E27FC236}">
                <a16:creationId xmlns:a16="http://schemas.microsoft.com/office/drawing/2014/main" id="{36F8011C-08C5-9AD6-0BA3-FAF0FFD6CB79}"/>
              </a:ext>
            </a:extLst>
          </p:cNvPr>
          <p:cNvSpPr txBox="1"/>
          <p:nvPr/>
        </p:nvSpPr>
        <p:spPr>
          <a:xfrm>
            <a:off x="7188855" y="5739100"/>
            <a:ext cx="218142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entury Gothic" panose="020B0502020202020204" pitchFamily="34" charset="0"/>
              </a:rPr>
              <a:t>Corn F-1 Score: 0.58</a:t>
            </a:r>
          </a:p>
        </p:txBody>
      </p:sp>
      <p:sp>
        <p:nvSpPr>
          <p:cNvPr id="21" name="TextBox 1">
            <a:extLst>
              <a:ext uri="{FF2B5EF4-FFF2-40B4-BE49-F238E27FC236}">
                <a16:creationId xmlns:a16="http://schemas.microsoft.com/office/drawing/2014/main" id="{DFD1AD90-FEDC-1995-F7A3-271214DAE293}"/>
              </a:ext>
            </a:extLst>
          </p:cNvPr>
          <p:cNvSpPr txBox="1"/>
          <p:nvPr/>
        </p:nvSpPr>
        <p:spPr>
          <a:xfrm>
            <a:off x="9364143" y="5701623"/>
            <a:ext cx="2727763"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entury Gothic" panose="020B0502020202020204" pitchFamily="34" charset="0"/>
              </a:rPr>
              <a:t>Cotton F-1 Score: 0.76</a:t>
            </a:r>
          </a:p>
        </p:txBody>
      </p:sp>
    </p:spTree>
    <p:extLst>
      <p:ext uri="{BB962C8B-B14F-4D97-AF65-F5344CB8AC3E}">
        <p14:creationId xmlns:p14="http://schemas.microsoft.com/office/powerpoint/2010/main" val="1364616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0BD539-A454-8E95-B837-74C9A86C41E7}"/>
              </a:ext>
            </a:extLst>
          </p:cNvPr>
          <p:cNvSpPr txBox="1">
            <a:spLocks/>
          </p:cNvSpPr>
          <p:nvPr/>
        </p:nvSpPr>
        <p:spPr>
          <a:xfrm>
            <a:off x="1274546" y="70340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solidFill>
                <a:schemeClr val="accent6">
                  <a:lumMod val="50000"/>
                </a:schemeClr>
              </a:solidFill>
              <a:latin typeface="Century Gothic"/>
              <a:ea typeface="+mn-lt"/>
              <a:cs typeface="+mn-lt"/>
            </a:endParaRPr>
          </a:p>
        </p:txBody>
      </p:sp>
      <p:grpSp>
        <p:nvGrpSpPr>
          <p:cNvPr id="2" name="Group 1">
            <a:extLst>
              <a:ext uri="{FF2B5EF4-FFF2-40B4-BE49-F238E27FC236}">
                <a16:creationId xmlns:a16="http://schemas.microsoft.com/office/drawing/2014/main" id="{37CD0B56-BD86-4A13-9F93-9102345C0810}"/>
              </a:ext>
            </a:extLst>
          </p:cNvPr>
          <p:cNvGrpSpPr/>
          <p:nvPr/>
        </p:nvGrpSpPr>
        <p:grpSpPr>
          <a:xfrm>
            <a:off x="6210623" y="1774515"/>
            <a:ext cx="5829570" cy="3464194"/>
            <a:chOff x="6346980" y="1774515"/>
            <a:chExt cx="5829570" cy="3464194"/>
          </a:xfrm>
        </p:grpSpPr>
        <p:pic>
          <p:nvPicPr>
            <p:cNvPr id="1026" name="Picture 2">
              <a:extLst>
                <a:ext uri="{FF2B5EF4-FFF2-40B4-BE49-F238E27FC236}">
                  <a16:creationId xmlns:a16="http://schemas.microsoft.com/office/drawing/2014/main" id="{D095A0B6-1024-2259-0167-9100B2FA57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t="1250" r="675" b="23071"/>
            <a:stretch/>
          </p:blipFill>
          <p:spPr bwMode="auto">
            <a:xfrm>
              <a:off x="7024817" y="1858297"/>
              <a:ext cx="5151733" cy="26558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999D27-76FA-3F0B-3CDD-10DC4DC1899C}"/>
                </a:ext>
              </a:extLst>
            </p:cNvPr>
            <p:cNvSpPr/>
            <p:nvPr/>
          </p:nvSpPr>
          <p:spPr>
            <a:xfrm>
              <a:off x="7171267" y="1919252"/>
              <a:ext cx="4445000"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692D59CC-C7A2-87BE-CC73-0EF17B2E4BAB}"/>
                </a:ext>
              </a:extLst>
            </p:cNvPr>
            <p:cNvSpPr txBox="1"/>
            <p:nvPr/>
          </p:nvSpPr>
          <p:spPr>
            <a:xfrm>
              <a:off x="6576431" y="1774515"/>
              <a:ext cx="535207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Validation F1 Scores for Corn and Cotton</a:t>
              </a:r>
            </a:p>
          </p:txBody>
        </p:sp>
        <p:sp>
          <p:nvSpPr>
            <p:cNvPr id="13" name="TextBox 12">
              <a:extLst>
                <a:ext uri="{FF2B5EF4-FFF2-40B4-BE49-F238E27FC236}">
                  <a16:creationId xmlns:a16="http://schemas.microsoft.com/office/drawing/2014/main" id="{D3AA6C89-A842-F857-E5D5-FC67C6B700E9}"/>
                </a:ext>
              </a:extLst>
            </p:cNvPr>
            <p:cNvSpPr txBox="1"/>
            <p:nvPr/>
          </p:nvSpPr>
          <p:spPr>
            <a:xfrm>
              <a:off x="7062635" y="4477947"/>
              <a:ext cx="1805851" cy="307777"/>
            </a:xfrm>
            <a:prstGeom prst="rect">
              <a:avLst/>
            </a:prstGeom>
            <a:solidFill>
              <a:schemeClr val="bg1"/>
            </a:solid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Optical Only</a:t>
              </a:r>
            </a:p>
          </p:txBody>
        </p:sp>
        <p:sp>
          <p:nvSpPr>
            <p:cNvPr id="14" name="TextBox 13">
              <a:extLst>
                <a:ext uri="{FF2B5EF4-FFF2-40B4-BE49-F238E27FC236}">
                  <a16:creationId xmlns:a16="http://schemas.microsoft.com/office/drawing/2014/main" id="{6E851D7B-E861-6704-AF9F-0F36D12A1F50}"/>
                </a:ext>
              </a:extLst>
            </p:cNvPr>
            <p:cNvSpPr txBox="1"/>
            <p:nvPr/>
          </p:nvSpPr>
          <p:spPr>
            <a:xfrm>
              <a:off x="8693812" y="4473433"/>
              <a:ext cx="1805851" cy="307776"/>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Optical &amp; Radar</a:t>
              </a:r>
            </a:p>
          </p:txBody>
        </p:sp>
        <p:sp>
          <p:nvSpPr>
            <p:cNvPr id="15" name="TextBox 14">
              <a:extLst>
                <a:ext uri="{FF2B5EF4-FFF2-40B4-BE49-F238E27FC236}">
                  <a16:creationId xmlns:a16="http://schemas.microsoft.com/office/drawing/2014/main" id="{2E6B5312-8990-45D3-EFC9-ACF93C691606}"/>
                </a:ext>
              </a:extLst>
            </p:cNvPr>
            <p:cNvSpPr txBox="1"/>
            <p:nvPr/>
          </p:nvSpPr>
          <p:spPr>
            <a:xfrm>
              <a:off x="10445109" y="4468398"/>
              <a:ext cx="1550969" cy="523220"/>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Optical, Radar, &amp; Topographic</a:t>
              </a:r>
            </a:p>
          </p:txBody>
        </p:sp>
        <p:sp>
          <p:nvSpPr>
            <p:cNvPr id="16" name="TextBox 15">
              <a:extLst>
                <a:ext uri="{FF2B5EF4-FFF2-40B4-BE49-F238E27FC236}">
                  <a16:creationId xmlns:a16="http://schemas.microsoft.com/office/drawing/2014/main" id="{EB72CAF7-50A5-6204-DD73-FEA8D2E2493B}"/>
                </a:ext>
              </a:extLst>
            </p:cNvPr>
            <p:cNvSpPr txBox="1"/>
            <p:nvPr/>
          </p:nvSpPr>
          <p:spPr>
            <a:xfrm rot="16200000">
              <a:off x="5577071" y="3118674"/>
              <a:ext cx="1939927" cy="400110"/>
            </a:xfrm>
            <a:prstGeom prst="rect">
              <a:avLst/>
            </a:prstGeom>
            <a:solidFill>
              <a:schemeClr val="bg1"/>
            </a:solid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F-1 Score</a:t>
              </a:r>
            </a:p>
          </p:txBody>
        </p:sp>
        <p:sp>
          <p:nvSpPr>
            <p:cNvPr id="19" name="TextBox 18">
              <a:extLst>
                <a:ext uri="{FF2B5EF4-FFF2-40B4-BE49-F238E27FC236}">
                  <a16:creationId xmlns:a16="http://schemas.microsoft.com/office/drawing/2014/main" id="{3B6F0EA3-6B57-E49F-7978-17644F02C021}"/>
                </a:ext>
              </a:extLst>
            </p:cNvPr>
            <p:cNvSpPr txBox="1"/>
            <p:nvPr/>
          </p:nvSpPr>
          <p:spPr>
            <a:xfrm>
              <a:off x="8498784" y="4961710"/>
              <a:ext cx="774402" cy="276999"/>
            </a:xfrm>
            <a:prstGeom prst="rect">
              <a:avLst/>
            </a:prstGeom>
            <a:solidFill>
              <a:schemeClr val="bg1"/>
            </a:solid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Corn</a:t>
              </a:r>
            </a:p>
          </p:txBody>
        </p:sp>
        <p:sp>
          <p:nvSpPr>
            <p:cNvPr id="29" name="TextBox 28">
              <a:extLst>
                <a:ext uri="{FF2B5EF4-FFF2-40B4-BE49-F238E27FC236}">
                  <a16:creationId xmlns:a16="http://schemas.microsoft.com/office/drawing/2014/main" id="{66486D5E-D1E7-ED59-C29D-2B7F67CCB731}"/>
                </a:ext>
              </a:extLst>
            </p:cNvPr>
            <p:cNvSpPr txBox="1"/>
            <p:nvPr/>
          </p:nvSpPr>
          <p:spPr>
            <a:xfrm>
              <a:off x="9319651" y="4961710"/>
              <a:ext cx="853722" cy="276999"/>
            </a:xfrm>
            <a:prstGeom prst="rect">
              <a:avLst/>
            </a:prstGeom>
            <a:solidFill>
              <a:schemeClr val="bg1"/>
            </a:solidFill>
          </p:spPr>
          <p:txBody>
            <a:bodyPr wrap="square" rtlCol="0">
              <a:spAutoFit/>
            </a:bodyPr>
            <a:lstStyle/>
            <a:p>
              <a:r>
                <a:rPr lang="en-US" sz="1200">
                  <a:solidFill>
                    <a:schemeClr val="tx1">
                      <a:lumMod val="75000"/>
                      <a:lumOff val="25000"/>
                    </a:schemeClr>
                  </a:solidFill>
                  <a:latin typeface="Century Gothic" panose="020B0502020202020204" pitchFamily="34" charset="0"/>
                </a:rPr>
                <a:t>Cotton</a:t>
              </a:r>
            </a:p>
          </p:txBody>
        </p:sp>
        <p:sp>
          <p:nvSpPr>
            <p:cNvPr id="6" name="Rectangle 5">
              <a:extLst>
                <a:ext uri="{FF2B5EF4-FFF2-40B4-BE49-F238E27FC236}">
                  <a16:creationId xmlns:a16="http://schemas.microsoft.com/office/drawing/2014/main" id="{B46EA501-8A98-F477-4E60-887B650ABA1F}"/>
                </a:ext>
              </a:extLst>
            </p:cNvPr>
            <p:cNvSpPr/>
            <p:nvPr/>
          </p:nvSpPr>
          <p:spPr>
            <a:xfrm>
              <a:off x="9242761" y="5046008"/>
              <a:ext cx="127000" cy="1100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D8AA12DE-BF27-F0FA-5FD9-C30AFB4DDA16}"/>
                </a:ext>
              </a:extLst>
            </p:cNvPr>
            <p:cNvSpPr txBox="1"/>
            <p:nvPr/>
          </p:nvSpPr>
          <p:spPr>
            <a:xfrm>
              <a:off x="6743361" y="2261021"/>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0.09</a:t>
              </a:r>
            </a:p>
          </p:txBody>
        </p:sp>
        <p:sp>
          <p:nvSpPr>
            <p:cNvPr id="30" name="Rectangle 29">
              <a:extLst>
                <a:ext uri="{FF2B5EF4-FFF2-40B4-BE49-F238E27FC236}">
                  <a16:creationId xmlns:a16="http://schemas.microsoft.com/office/drawing/2014/main" id="{353A58BD-965B-1030-6F59-E70DA1FA3353}"/>
                </a:ext>
              </a:extLst>
            </p:cNvPr>
            <p:cNvSpPr/>
            <p:nvPr/>
          </p:nvSpPr>
          <p:spPr>
            <a:xfrm>
              <a:off x="8498784" y="5046008"/>
              <a:ext cx="127000" cy="110067"/>
            </a:xfrm>
            <a:prstGeom prst="rect">
              <a:avLst/>
            </a:prstGeom>
            <a:solidFill>
              <a:srgbClr val="90C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96899D53-BF7F-A5F1-6AD9-B86F82AF8747}"/>
                </a:ext>
              </a:extLst>
            </p:cNvPr>
            <p:cNvSpPr txBox="1"/>
            <p:nvPr/>
          </p:nvSpPr>
          <p:spPr>
            <a:xfrm>
              <a:off x="6743361" y="2483892"/>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0.08</a:t>
              </a:r>
            </a:p>
          </p:txBody>
        </p:sp>
        <p:sp>
          <p:nvSpPr>
            <p:cNvPr id="33" name="TextBox 32">
              <a:extLst>
                <a:ext uri="{FF2B5EF4-FFF2-40B4-BE49-F238E27FC236}">
                  <a16:creationId xmlns:a16="http://schemas.microsoft.com/office/drawing/2014/main" id="{B518D5A2-CE29-B59B-9918-7CBA7D4AD96A}"/>
                </a:ext>
              </a:extLst>
            </p:cNvPr>
            <p:cNvSpPr txBox="1"/>
            <p:nvPr/>
          </p:nvSpPr>
          <p:spPr>
            <a:xfrm>
              <a:off x="6743361" y="2706763"/>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0.07</a:t>
              </a:r>
            </a:p>
          </p:txBody>
        </p:sp>
        <p:sp>
          <p:nvSpPr>
            <p:cNvPr id="34" name="TextBox 33">
              <a:extLst>
                <a:ext uri="{FF2B5EF4-FFF2-40B4-BE49-F238E27FC236}">
                  <a16:creationId xmlns:a16="http://schemas.microsoft.com/office/drawing/2014/main" id="{08839C33-EA01-91C9-F15E-E77B881C43B2}"/>
                </a:ext>
              </a:extLst>
            </p:cNvPr>
            <p:cNvSpPr txBox="1"/>
            <p:nvPr/>
          </p:nvSpPr>
          <p:spPr>
            <a:xfrm>
              <a:off x="6743361" y="2929634"/>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0.06</a:t>
              </a:r>
            </a:p>
          </p:txBody>
        </p:sp>
        <p:sp>
          <p:nvSpPr>
            <p:cNvPr id="35" name="TextBox 34">
              <a:extLst>
                <a:ext uri="{FF2B5EF4-FFF2-40B4-BE49-F238E27FC236}">
                  <a16:creationId xmlns:a16="http://schemas.microsoft.com/office/drawing/2014/main" id="{141C5FE8-B185-89B0-C6F6-6719C80BBCB1}"/>
                </a:ext>
              </a:extLst>
            </p:cNvPr>
            <p:cNvSpPr txBox="1"/>
            <p:nvPr/>
          </p:nvSpPr>
          <p:spPr>
            <a:xfrm>
              <a:off x="6743361" y="3152505"/>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0.05</a:t>
              </a:r>
            </a:p>
          </p:txBody>
        </p:sp>
        <p:sp>
          <p:nvSpPr>
            <p:cNvPr id="36" name="TextBox 35">
              <a:extLst>
                <a:ext uri="{FF2B5EF4-FFF2-40B4-BE49-F238E27FC236}">
                  <a16:creationId xmlns:a16="http://schemas.microsoft.com/office/drawing/2014/main" id="{28356668-302D-7EA5-C993-383036128750}"/>
                </a:ext>
              </a:extLst>
            </p:cNvPr>
            <p:cNvSpPr txBox="1"/>
            <p:nvPr/>
          </p:nvSpPr>
          <p:spPr>
            <a:xfrm>
              <a:off x="6743361" y="3375376"/>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0.04</a:t>
              </a:r>
            </a:p>
          </p:txBody>
        </p:sp>
        <p:sp>
          <p:nvSpPr>
            <p:cNvPr id="37" name="TextBox 36">
              <a:extLst>
                <a:ext uri="{FF2B5EF4-FFF2-40B4-BE49-F238E27FC236}">
                  <a16:creationId xmlns:a16="http://schemas.microsoft.com/office/drawing/2014/main" id="{EFCE30B9-25F8-3B0D-C91A-F97B8919F9A8}"/>
                </a:ext>
              </a:extLst>
            </p:cNvPr>
            <p:cNvSpPr txBox="1"/>
            <p:nvPr/>
          </p:nvSpPr>
          <p:spPr>
            <a:xfrm>
              <a:off x="6743361" y="3598247"/>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0.03</a:t>
              </a:r>
            </a:p>
          </p:txBody>
        </p:sp>
        <p:sp>
          <p:nvSpPr>
            <p:cNvPr id="38" name="TextBox 37">
              <a:extLst>
                <a:ext uri="{FF2B5EF4-FFF2-40B4-BE49-F238E27FC236}">
                  <a16:creationId xmlns:a16="http://schemas.microsoft.com/office/drawing/2014/main" id="{FD0390B4-0EBD-804D-6D73-6234115BE9C3}"/>
                </a:ext>
              </a:extLst>
            </p:cNvPr>
            <p:cNvSpPr txBox="1"/>
            <p:nvPr/>
          </p:nvSpPr>
          <p:spPr>
            <a:xfrm>
              <a:off x="6743361" y="3821118"/>
              <a:ext cx="502792" cy="276999"/>
            </a:xfrm>
            <a:prstGeom prst="rect">
              <a:avLst/>
            </a:prstGeom>
            <a:solidFill>
              <a:schemeClr val="bg1"/>
            </a:solidFill>
          </p:spPr>
          <p:txBody>
            <a:bodyPr wrap="square" rtlCol="0">
              <a:spAutoFit/>
            </a:bodyPr>
            <a:lstStyle/>
            <a:p>
              <a:pPr algn="r"/>
              <a:r>
                <a:rPr lang="en-US" sz="1200">
                  <a:solidFill>
                    <a:schemeClr val="tx1">
                      <a:lumMod val="75000"/>
                      <a:lumOff val="25000"/>
                    </a:schemeClr>
                  </a:solidFill>
                  <a:latin typeface="Century Gothic" panose="020B0502020202020204" pitchFamily="34" charset="0"/>
                </a:rPr>
                <a:t>0.02</a:t>
              </a:r>
            </a:p>
          </p:txBody>
        </p:sp>
        <p:sp>
          <p:nvSpPr>
            <p:cNvPr id="39" name="TextBox 38">
              <a:extLst>
                <a:ext uri="{FF2B5EF4-FFF2-40B4-BE49-F238E27FC236}">
                  <a16:creationId xmlns:a16="http://schemas.microsoft.com/office/drawing/2014/main" id="{08111282-97C1-515C-9388-1BEE4F7E5E1D}"/>
                </a:ext>
              </a:extLst>
            </p:cNvPr>
            <p:cNvSpPr txBox="1"/>
            <p:nvPr/>
          </p:nvSpPr>
          <p:spPr>
            <a:xfrm>
              <a:off x="6743361" y="4043989"/>
              <a:ext cx="502792" cy="276999"/>
            </a:xfrm>
            <a:prstGeom prst="rect">
              <a:avLst/>
            </a:prstGeom>
            <a:solidFill>
              <a:schemeClr val="bg1"/>
            </a:solid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0.01</a:t>
              </a:r>
            </a:p>
          </p:txBody>
        </p:sp>
        <p:sp>
          <p:nvSpPr>
            <p:cNvPr id="40" name="TextBox 39">
              <a:extLst>
                <a:ext uri="{FF2B5EF4-FFF2-40B4-BE49-F238E27FC236}">
                  <a16:creationId xmlns:a16="http://schemas.microsoft.com/office/drawing/2014/main" id="{6F31FBB2-5D54-C6AE-29D0-4F980B41700F}"/>
                </a:ext>
              </a:extLst>
            </p:cNvPr>
            <p:cNvSpPr txBox="1"/>
            <p:nvPr/>
          </p:nvSpPr>
          <p:spPr>
            <a:xfrm>
              <a:off x="6895761" y="4266862"/>
              <a:ext cx="350392" cy="276999"/>
            </a:xfrm>
            <a:prstGeom prst="rect">
              <a:avLst/>
            </a:prstGeom>
            <a:solidFill>
              <a:schemeClr val="bg1"/>
            </a:solid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0</a:t>
              </a:r>
            </a:p>
          </p:txBody>
        </p:sp>
      </p:grpSp>
      <p:sp>
        <p:nvSpPr>
          <p:cNvPr id="12" name="Rectangle 11">
            <a:extLst>
              <a:ext uri="{FF2B5EF4-FFF2-40B4-BE49-F238E27FC236}">
                <a16:creationId xmlns:a16="http://schemas.microsoft.com/office/drawing/2014/main" id="{DB2AD901-BC3D-92C9-ED7D-23C19D2137E1}"/>
              </a:ext>
            </a:extLst>
          </p:cNvPr>
          <p:cNvSpPr/>
          <p:nvPr/>
        </p:nvSpPr>
        <p:spPr>
          <a:xfrm>
            <a:off x="1641896" y="339566"/>
            <a:ext cx="8908209" cy="707886"/>
          </a:xfrm>
          <a:prstGeom prst="rect">
            <a:avLst/>
          </a:prstGeom>
        </p:spPr>
        <p:txBody>
          <a:bodyPr wrap="none">
            <a:spAutoFit/>
          </a:bodyPr>
          <a:lstStyle/>
          <a:p>
            <a:pPr algn="ctr"/>
            <a:r>
              <a:rPr lang="en-US" sz="4000" b="1" dirty="0">
                <a:solidFill>
                  <a:srgbClr val="CD7143"/>
                </a:solidFill>
                <a:latin typeface="Century Gothic"/>
                <a:ea typeface="+mn-lt"/>
                <a:cs typeface="+mn-lt"/>
              </a:rPr>
              <a:t>Accuracy Readings and F-1 Scores</a:t>
            </a:r>
          </a:p>
        </p:txBody>
      </p:sp>
      <p:grpSp>
        <p:nvGrpSpPr>
          <p:cNvPr id="8" name="Group 7">
            <a:extLst>
              <a:ext uri="{FF2B5EF4-FFF2-40B4-BE49-F238E27FC236}">
                <a16:creationId xmlns:a16="http://schemas.microsoft.com/office/drawing/2014/main" id="{E5977CE5-0D65-4B3B-A7C6-5B0619DF04F5}"/>
              </a:ext>
            </a:extLst>
          </p:cNvPr>
          <p:cNvGrpSpPr/>
          <p:nvPr/>
        </p:nvGrpSpPr>
        <p:grpSpPr>
          <a:xfrm>
            <a:off x="167849" y="1871126"/>
            <a:ext cx="5754937" cy="3314238"/>
            <a:chOff x="15450" y="1919252"/>
            <a:chExt cx="5754937" cy="3314238"/>
          </a:xfrm>
        </p:grpSpPr>
        <p:pic>
          <p:nvPicPr>
            <p:cNvPr id="1025" name="Picture 1">
              <a:extLst>
                <a:ext uri="{FF2B5EF4-FFF2-40B4-BE49-F238E27FC236}">
                  <a16:creationId xmlns:a16="http://schemas.microsoft.com/office/drawing/2014/main" id="{B4393A41-6C2C-D609-A3E6-CB5FC139CB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06" t="14113" r="1333" b="24184"/>
            <a:stretch/>
          </p:blipFill>
          <p:spPr bwMode="auto">
            <a:xfrm>
              <a:off x="791569" y="2348765"/>
              <a:ext cx="4978818" cy="2165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3E1EFB-8A73-FB57-97CB-C07A9B829E73}"/>
                </a:ext>
              </a:extLst>
            </p:cNvPr>
            <p:cNvSpPr txBox="1"/>
            <p:nvPr/>
          </p:nvSpPr>
          <p:spPr>
            <a:xfrm>
              <a:off x="1841567" y="1919252"/>
              <a:ext cx="2660095" cy="400110"/>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Accuracy Reading</a:t>
              </a:r>
            </a:p>
          </p:txBody>
        </p:sp>
        <p:sp>
          <p:nvSpPr>
            <p:cNvPr id="22" name="TextBox 21">
              <a:extLst>
                <a:ext uri="{FF2B5EF4-FFF2-40B4-BE49-F238E27FC236}">
                  <a16:creationId xmlns:a16="http://schemas.microsoft.com/office/drawing/2014/main" id="{E2373204-5A1F-CB57-F162-686513450EC0}"/>
                </a:ext>
              </a:extLst>
            </p:cNvPr>
            <p:cNvSpPr txBox="1"/>
            <p:nvPr/>
          </p:nvSpPr>
          <p:spPr>
            <a:xfrm rot="16200000">
              <a:off x="-762936" y="3168846"/>
              <a:ext cx="1956882" cy="400110"/>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Accuracy (%)</a:t>
              </a:r>
            </a:p>
          </p:txBody>
        </p:sp>
        <p:sp>
          <p:nvSpPr>
            <p:cNvPr id="23" name="TextBox 22">
              <a:extLst>
                <a:ext uri="{FF2B5EF4-FFF2-40B4-BE49-F238E27FC236}">
                  <a16:creationId xmlns:a16="http://schemas.microsoft.com/office/drawing/2014/main" id="{8B3A3E79-3DB6-1146-F020-AF618B1A707C}"/>
                </a:ext>
              </a:extLst>
            </p:cNvPr>
            <p:cNvSpPr txBox="1"/>
            <p:nvPr/>
          </p:nvSpPr>
          <p:spPr>
            <a:xfrm>
              <a:off x="734263" y="4514119"/>
              <a:ext cx="1805851" cy="307777"/>
            </a:xfrm>
            <a:prstGeom prst="rect">
              <a:avLst/>
            </a:prstGeom>
            <a:solidFill>
              <a:schemeClr val="bg1"/>
            </a:solid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Optical Only</a:t>
              </a:r>
            </a:p>
          </p:txBody>
        </p:sp>
        <p:sp>
          <p:nvSpPr>
            <p:cNvPr id="24" name="TextBox 23">
              <a:extLst>
                <a:ext uri="{FF2B5EF4-FFF2-40B4-BE49-F238E27FC236}">
                  <a16:creationId xmlns:a16="http://schemas.microsoft.com/office/drawing/2014/main" id="{C739218D-24F8-1399-70CB-BDD2E384F14D}"/>
                </a:ext>
              </a:extLst>
            </p:cNvPr>
            <p:cNvSpPr txBox="1"/>
            <p:nvPr/>
          </p:nvSpPr>
          <p:spPr>
            <a:xfrm>
              <a:off x="2349399" y="4514121"/>
              <a:ext cx="1805851" cy="307776"/>
            </a:xfrm>
            <a:prstGeom prst="rect">
              <a:avLst/>
            </a:prstGeom>
            <a:solidFill>
              <a:schemeClr val="bg1"/>
            </a:solid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Optical &amp; Radar</a:t>
              </a:r>
            </a:p>
          </p:txBody>
        </p:sp>
        <p:sp>
          <p:nvSpPr>
            <p:cNvPr id="25" name="TextBox 24">
              <a:extLst>
                <a:ext uri="{FF2B5EF4-FFF2-40B4-BE49-F238E27FC236}">
                  <a16:creationId xmlns:a16="http://schemas.microsoft.com/office/drawing/2014/main" id="{193C6EFD-FF68-8C20-C244-0FD000A2C77B}"/>
                </a:ext>
              </a:extLst>
            </p:cNvPr>
            <p:cNvSpPr txBox="1"/>
            <p:nvPr/>
          </p:nvSpPr>
          <p:spPr>
            <a:xfrm>
              <a:off x="4075040" y="4494826"/>
              <a:ext cx="1550969" cy="523220"/>
            </a:xfrm>
            <a:prstGeom prst="rect">
              <a:avLst/>
            </a:prstGeom>
            <a:solidFill>
              <a:schemeClr val="bg1"/>
            </a:solid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Optical, Radar, &amp; Topographic</a:t>
              </a:r>
            </a:p>
          </p:txBody>
        </p:sp>
        <p:sp>
          <p:nvSpPr>
            <p:cNvPr id="26" name="TextBox 25">
              <a:extLst>
                <a:ext uri="{FF2B5EF4-FFF2-40B4-BE49-F238E27FC236}">
                  <a16:creationId xmlns:a16="http://schemas.microsoft.com/office/drawing/2014/main" id="{B0C9FFE7-50F2-F0ED-0F7F-AC50148BC6ED}"/>
                </a:ext>
              </a:extLst>
            </p:cNvPr>
            <p:cNvSpPr txBox="1"/>
            <p:nvPr/>
          </p:nvSpPr>
          <p:spPr>
            <a:xfrm>
              <a:off x="2135599" y="4956491"/>
              <a:ext cx="774402" cy="276999"/>
            </a:xfrm>
            <a:prstGeom prst="rect">
              <a:avLst/>
            </a:prstGeom>
            <a:solidFill>
              <a:schemeClr val="bg1"/>
            </a:solidFill>
          </p:spPr>
          <p:txBody>
            <a:bodyPr wrap="square" rtlCol="0">
              <a:spAutoFit/>
            </a:bodyPr>
            <a:lstStyle/>
            <a:p>
              <a:r>
                <a:rPr lang="en-US" sz="1200">
                  <a:solidFill>
                    <a:schemeClr val="tx1">
                      <a:lumMod val="75000"/>
                      <a:lumOff val="25000"/>
                    </a:schemeClr>
                  </a:solidFill>
                  <a:latin typeface="Century Gothic" panose="020B0502020202020204" pitchFamily="34" charset="0"/>
                </a:rPr>
                <a:t>Training</a:t>
              </a:r>
            </a:p>
          </p:txBody>
        </p:sp>
        <p:sp>
          <p:nvSpPr>
            <p:cNvPr id="27" name="TextBox 26">
              <a:extLst>
                <a:ext uri="{FF2B5EF4-FFF2-40B4-BE49-F238E27FC236}">
                  <a16:creationId xmlns:a16="http://schemas.microsoft.com/office/drawing/2014/main" id="{C5282892-F10E-C366-BEAF-272C870F1C38}"/>
                </a:ext>
              </a:extLst>
            </p:cNvPr>
            <p:cNvSpPr txBox="1"/>
            <p:nvPr/>
          </p:nvSpPr>
          <p:spPr>
            <a:xfrm>
              <a:off x="423581" y="2326293"/>
              <a:ext cx="436969" cy="2251899"/>
            </a:xfrm>
            <a:prstGeom prst="rect">
              <a:avLst/>
            </a:prstGeom>
            <a:solidFill>
              <a:schemeClr val="bg1"/>
            </a:solidFill>
          </p:spPr>
          <p:txBody>
            <a:bodyPr wrap="square" rtlCol="0">
              <a:spAutoFit/>
            </a:bodyPr>
            <a:lstStyle/>
            <a:p>
              <a:pPr algn="r">
                <a:spcBef>
                  <a:spcPts val="100"/>
                </a:spcBef>
              </a:pPr>
              <a:r>
                <a:rPr lang="en-US" sz="1200">
                  <a:solidFill>
                    <a:schemeClr val="tx1">
                      <a:lumMod val="75000"/>
                      <a:lumOff val="25000"/>
                    </a:schemeClr>
                  </a:solidFill>
                  <a:latin typeface="Century Gothic" panose="020B0502020202020204" pitchFamily="34" charset="0"/>
                </a:rPr>
                <a:t>100</a:t>
              </a:r>
            </a:p>
            <a:p>
              <a:pPr algn="r">
                <a:spcBef>
                  <a:spcPts val="100"/>
                </a:spcBef>
              </a:pPr>
              <a:r>
                <a:rPr lang="en-US" sz="1200">
                  <a:solidFill>
                    <a:schemeClr val="tx1">
                      <a:lumMod val="75000"/>
                      <a:lumOff val="25000"/>
                    </a:schemeClr>
                  </a:solidFill>
                  <a:latin typeface="Century Gothic" panose="020B0502020202020204" pitchFamily="34" charset="0"/>
                </a:rPr>
                <a:t>90</a:t>
              </a:r>
            </a:p>
            <a:p>
              <a:pPr algn="r">
                <a:spcBef>
                  <a:spcPts val="100"/>
                </a:spcBef>
              </a:pPr>
              <a:r>
                <a:rPr lang="en-US" sz="1200">
                  <a:solidFill>
                    <a:schemeClr val="tx1">
                      <a:lumMod val="75000"/>
                      <a:lumOff val="25000"/>
                    </a:schemeClr>
                  </a:solidFill>
                  <a:latin typeface="Century Gothic" panose="020B0502020202020204" pitchFamily="34" charset="0"/>
                </a:rPr>
                <a:t>80</a:t>
              </a:r>
            </a:p>
            <a:p>
              <a:pPr algn="r">
                <a:spcBef>
                  <a:spcPts val="100"/>
                </a:spcBef>
              </a:pPr>
              <a:r>
                <a:rPr lang="en-US" sz="1200">
                  <a:solidFill>
                    <a:schemeClr val="tx1">
                      <a:lumMod val="75000"/>
                      <a:lumOff val="25000"/>
                    </a:schemeClr>
                  </a:solidFill>
                  <a:latin typeface="Century Gothic" panose="020B0502020202020204" pitchFamily="34" charset="0"/>
                </a:rPr>
                <a:t>70</a:t>
              </a:r>
            </a:p>
            <a:p>
              <a:pPr algn="r">
                <a:spcBef>
                  <a:spcPts val="100"/>
                </a:spcBef>
              </a:pPr>
              <a:r>
                <a:rPr lang="en-US" sz="1200">
                  <a:solidFill>
                    <a:schemeClr val="tx1">
                      <a:lumMod val="75000"/>
                      <a:lumOff val="25000"/>
                    </a:schemeClr>
                  </a:solidFill>
                  <a:latin typeface="Century Gothic" panose="020B0502020202020204" pitchFamily="34" charset="0"/>
                </a:rPr>
                <a:t>60</a:t>
              </a:r>
            </a:p>
            <a:p>
              <a:pPr algn="r">
                <a:spcBef>
                  <a:spcPts val="100"/>
                </a:spcBef>
              </a:pPr>
              <a:r>
                <a:rPr lang="en-US" sz="1200">
                  <a:solidFill>
                    <a:schemeClr val="tx1">
                      <a:lumMod val="75000"/>
                      <a:lumOff val="25000"/>
                    </a:schemeClr>
                  </a:solidFill>
                  <a:latin typeface="Century Gothic" panose="020B0502020202020204" pitchFamily="34" charset="0"/>
                </a:rPr>
                <a:t>50</a:t>
              </a:r>
            </a:p>
            <a:p>
              <a:pPr algn="r">
                <a:spcBef>
                  <a:spcPts val="100"/>
                </a:spcBef>
              </a:pPr>
              <a:r>
                <a:rPr lang="en-US" sz="1200">
                  <a:solidFill>
                    <a:schemeClr val="tx1">
                      <a:lumMod val="75000"/>
                      <a:lumOff val="25000"/>
                    </a:schemeClr>
                  </a:solidFill>
                  <a:latin typeface="Century Gothic" panose="020B0502020202020204" pitchFamily="34" charset="0"/>
                </a:rPr>
                <a:t>40</a:t>
              </a:r>
            </a:p>
            <a:p>
              <a:pPr algn="r">
                <a:spcBef>
                  <a:spcPts val="100"/>
                </a:spcBef>
              </a:pPr>
              <a:r>
                <a:rPr lang="en-US" sz="1200">
                  <a:solidFill>
                    <a:schemeClr val="tx1">
                      <a:lumMod val="75000"/>
                      <a:lumOff val="25000"/>
                    </a:schemeClr>
                  </a:solidFill>
                  <a:latin typeface="Century Gothic" panose="020B0502020202020204" pitchFamily="34" charset="0"/>
                </a:rPr>
                <a:t>30</a:t>
              </a:r>
            </a:p>
            <a:p>
              <a:pPr algn="r">
                <a:spcBef>
                  <a:spcPts val="100"/>
                </a:spcBef>
              </a:pPr>
              <a:r>
                <a:rPr lang="en-US" sz="1200">
                  <a:solidFill>
                    <a:schemeClr val="tx1">
                      <a:lumMod val="75000"/>
                      <a:lumOff val="25000"/>
                    </a:schemeClr>
                  </a:solidFill>
                  <a:latin typeface="Century Gothic" panose="020B0502020202020204" pitchFamily="34" charset="0"/>
                </a:rPr>
                <a:t>20</a:t>
              </a:r>
            </a:p>
            <a:p>
              <a:pPr algn="r">
                <a:spcBef>
                  <a:spcPts val="100"/>
                </a:spcBef>
              </a:pPr>
              <a:r>
                <a:rPr lang="en-US" sz="1200">
                  <a:solidFill>
                    <a:schemeClr val="tx1">
                      <a:lumMod val="75000"/>
                      <a:lumOff val="25000"/>
                    </a:schemeClr>
                  </a:solidFill>
                  <a:latin typeface="Century Gothic" panose="020B0502020202020204" pitchFamily="34" charset="0"/>
                </a:rPr>
                <a:t>10</a:t>
              </a:r>
            </a:p>
            <a:p>
              <a:pPr algn="r">
                <a:spcBef>
                  <a:spcPts val="100"/>
                </a:spcBef>
              </a:pPr>
              <a:r>
                <a:rPr lang="en-US" sz="1200">
                  <a:solidFill>
                    <a:schemeClr val="tx1">
                      <a:lumMod val="75000"/>
                      <a:lumOff val="25000"/>
                    </a:schemeClr>
                  </a:solidFill>
                  <a:latin typeface="Century Gothic" panose="020B0502020202020204" pitchFamily="34" charset="0"/>
                </a:rPr>
                <a:t>0</a:t>
              </a:r>
            </a:p>
          </p:txBody>
        </p:sp>
        <p:sp>
          <p:nvSpPr>
            <p:cNvPr id="41" name="Rectangle 40">
              <a:extLst>
                <a:ext uri="{FF2B5EF4-FFF2-40B4-BE49-F238E27FC236}">
                  <a16:creationId xmlns:a16="http://schemas.microsoft.com/office/drawing/2014/main" id="{EBFA7B76-FA94-9FAB-2B20-EFC03E60E860}"/>
                </a:ext>
              </a:extLst>
            </p:cNvPr>
            <p:cNvSpPr/>
            <p:nvPr/>
          </p:nvSpPr>
          <p:spPr>
            <a:xfrm>
              <a:off x="2000221" y="5054672"/>
              <a:ext cx="127000" cy="110067"/>
            </a:xfrm>
            <a:prstGeom prst="rect">
              <a:avLst/>
            </a:prstGeom>
            <a:solidFill>
              <a:srgbClr val="AA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21F413-6D5D-71D3-82A7-4D952076AAAC}"/>
                </a:ext>
              </a:extLst>
            </p:cNvPr>
            <p:cNvSpPr/>
            <p:nvPr/>
          </p:nvSpPr>
          <p:spPr>
            <a:xfrm>
              <a:off x="2948987" y="5054672"/>
              <a:ext cx="127000" cy="110067"/>
            </a:xfrm>
            <a:prstGeom prst="rect">
              <a:avLst/>
            </a:prstGeom>
            <a:solidFill>
              <a:srgbClr val="37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3F03431-793C-8F6B-CB90-745E014691A6}"/>
                </a:ext>
              </a:extLst>
            </p:cNvPr>
            <p:cNvSpPr txBox="1"/>
            <p:nvPr/>
          </p:nvSpPr>
          <p:spPr>
            <a:xfrm>
              <a:off x="3090279" y="4953864"/>
              <a:ext cx="981109" cy="276999"/>
            </a:xfrm>
            <a:prstGeom prst="rect">
              <a:avLst/>
            </a:prstGeom>
            <a:solidFill>
              <a:schemeClr val="bg1"/>
            </a:solidFill>
          </p:spPr>
          <p:txBody>
            <a:bodyPr wrap="square" rtlCol="0">
              <a:spAutoFit/>
            </a:bodyPr>
            <a:lstStyle/>
            <a:p>
              <a:r>
                <a:rPr lang="en-US" sz="1200">
                  <a:solidFill>
                    <a:schemeClr val="tx1">
                      <a:lumMod val="75000"/>
                      <a:lumOff val="25000"/>
                    </a:schemeClr>
                  </a:solidFill>
                  <a:latin typeface="Century Gothic" panose="020B0502020202020204" pitchFamily="34" charset="0"/>
                </a:rPr>
                <a:t>Validation</a:t>
              </a:r>
            </a:p>
          </p:txBody>
        </p:sp>
      </p:grpSp>
    </p:spTree>
    <p:extLst>
      <p:ext uri="{BB962C8B-B14F-4D97-AF65-F5344CB8AC3E}">
        <p14:creationId xmlns:p14="http://schemas.microsoft.com/office/powerpoint/2010/main" val="526275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Chart&#10;&#10;Description automatically generated">
            <a:extLst>
              <a:ext uri="{FF2B5EF4-FFF2-40B4-BE49-F238E27FC236}">
                <a16:creationId xmlns:a16="http://schemas.microsoft.com/office/drawing/2014/main" id="{7B195D98-4783-55DB-63BC-6104907B8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266" y="256139"/>
            <a:ext cx="2815386" cy="2815384"/>
          </a:xfrm>
          <a:prstGeom prst="rect">
            <a:avLst/>
          </a:prstGeom>
        </p:spPr>
      </p:pic>
      <p:pic>
        <p:nvPicPr>
          <p:cNvPr id="18" name="Picture 17" descr="A picture containing star, colorful&#10;&#10;Description automatically generated">
            <a:extLst>
              <a:ext uri="{FF2B5EF4-FFF2-40B4-BE49-F238E27FC236}">
                <a16:creationId xmlns:a16="http://schemas.microsoft.com/office/drawing/2014/main" id="{58AA045D-68CB-95DD-05C1-06CC9C49E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1654" y="3391278"/>
            <a:ext cx="2908830" cy="2908830"/>
          </a:xfrm>
          <a:prstGeom prst="rect">
            <a:avLst/>
          </a:prstGeom>
        </p:spPr>
      </p:pic>
      <p:pic>
        <p:nvPicPr>
          <p:cNvPr id="23" name="Picture 7" descr="A picture containing outdoor object, silhouette&#10;&#10;Description automatically generated">
            <a:extLst>
              <a:ext uri="{FF2B5EF4-FFF2-40B4-BE49-F238E27FC236}">
                <a16:creationId xmlns:a16="http://schemas.microsoft.com/office/drawing/2014/main" id="{96468157-E18F-55F1-1D62-8367B8066300}"/>
              </a:ext>
            </a:extLst>
          </p:cNvPr>
          <p:cNvPicPr>
            <a:picLocks noChangeAspect="1"/>
          </p:cNvPicPr>
          <p:nvPr/>
        </p:nvPicPr>
        <p:blipFill>
          <a:blip r:embed="rId5"/>
          <a:stretch>
            <a:fillRect/>
          </a:stretch>
        </p:blipFill>
        <p:spPr>
          <a:xfrm>
            <a:off x="2302933" y="1061744"/>
            <a:ext cx="6779799" cy="4293768"/>
          </a:xfrm>
          <a:prstGeom prst="rect">
            <a:avLst/>
          </a:prstGeom>
        </p:spPr>
      </p:pic>
      <p:sp>
        <p:nvSpPr>
          <p:cNvPr id="3" name="Title 1">
            <a:extLst>
              <a:ext uri="{FF2B5EF4-FFF2-40B4-BE49-F238E27FC236}">
                <a16:creationId xmlns:a16="http://schemas.microsoft.com/office/drawing/2014/main" id="{5FD8F314-EBEC-17E6-396F-D246721A0CEE}"/>
              </a:ext>
            </a:extLst>
          </p:cNvPr>
          <p:cNvSpPr txBox="1">
            <a:spLocks/>
          </p:cNvSpPr>
          <p:nvPr/>
        </p:nvSpPr>
        <p:spPr>
          <a:xfrm>
            <a:off x="1274547" y="115341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ea typeface="Calibri Light" panose="020F0302020204030204"/>
              <a:cs typeface="Calibri Light" panose="020F0302020204030204"/>
            </a:endParaRPr>
          </a:p>
        </p:txBody>
      </p:sp>
      <p:sp>
        <p:nvSpPr>
          <p:cNvPr id="4" name="Title 1">
            <a:extLst>
              <a:ext uri="{FF2B5EF4-FFF2-40B4-BE49-F238E27FC236}">
                <a16:creationId xmlns:a16="http://schemas.microsoft.com/office/drawing/2014/main" id="{9F9C3836-5541-41C2-7658-1764160A5FBC}"/>
              </a:ext>
            </a:extLst>
          </p:cNvPr>
          <p:cNvSpPr txBox="1">
            <a:spLocks/>
          </p:cNvSpPr>
          <p:nvPr/>
        </p:nvSpPr>
        <p:spPr>
          <a:xfrm>
            <a:off x="55346" y="557892"/>
            <a:ext cx="12081305" cy="82187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D7143"/>
                </a:solidFill>
                <a:latin typeface="Century Gothic"/>
              </a:rPr>
              <a:t>Major Agricultural Regions</a:t>
            </a:r>
          </a:p>
          <a:p>
            <a:pPr algn="ctr"/>
            <a:endParaRPr lang="en-US" dirty="0">
              <a:ea typeface="Calibri Light" panose="020F0302020204030204"/>
              <a:cs typeface="Calibri Light" panose="020F0302020204030204"/>
            </a:endParaRPr>
          </a:p>
        </p:txBody>
      </p:sp>
      <p:cxnSp>
        <p:nvCxnSpPr>
          <p:cNvPr id="5" name="Straight Arrow Connector 4">
            <a:extLst>
              <a:ext uri="{FF2B5EF4-FFF2-40B4-BE49-F238E27FC236}">
                <a16:creationId xmlns:a16="http://schemas.microsoft.com/office/drawing/2014/main" id="{7C436451-85DC-86E9-71A1-E7FDAA87C5CF}"/>
              </a:ext>
            </a:extLst>
          </p:cNvPr>
          <p:cNvCxnSpPr>
            <a:cxnSpLocks/>
          </p:cNvCxnSpPr>
          <p:nvPr/>
        </p:nvCxnSpPr>
        <p:spPr>
          <a:xfrm flipV="1">
            <a:off x="6529095" y="593527"/>
            <a:ext cx="3321702" cy="261368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EA3398C-E21F-ED28-BC4B-2B633A543763}"/>
              </a:ext>
            </a:extLst>
          </p:cNvPr>
          <p:cNvCxnSpPr>
            <a:cxnSpLocks/>
          </p:cNvCxnSpPr>
          <p:nvPr/>
        </p:nvCxnSpPr>
        <p:spPr>
          <a:xfrm flipV="1">
            <a:off x="6521617" y="2955784"/>
            <a:ext cx="3955883" cy="24380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F5E21F-A977-DC4B-ECAC-2A62DBBAB99E}"/>
              </a:ext>
            </a:extLst>
          </p:cNvPr>
          <p:cNvSpPr txBox="1"/>
          <p:nvPr/>
        </p:nvSpPr>
        <p:spPr>
          <a:xfrm>
            <a:off x="4914123" y="3062353"/>
            <a:ext cx="19956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75000"/>
                  </a:schemeClr>
                </a:solidFill>
                <a:latin typeface="Century Gothic"/>
                <a:ea typeface="Calibri"/>
                <a:cs typeface="Calibri"/>
              </a:rPr>
              <a:t>Mato Grosso</a:t>
            </a:r>
          </a:p>
        </p:txBody>
      </p:sp>
      <p:sp>
        <p:nvSpPr>
          <p:cNvPr id="13" name="TextBox 12">
            <a:extLst>
              <a:ext uri="{FF2B5EF4-FFF2-40B4-BE49-F238E27FC236}">
                <a16:creationId xmlns:a16="http://schemas.microsoft.com/office/drawing/2014/main" id="{736542CF-CA0E-A5D3-798D-E3E364F8B0E8}"/>
              </a:ext>
            </a:extLst>
          </p:cNvPr>
          <p:cNvSpPr txBox="1"/>
          <p:nvPr/>
        </p:nvSpPr>
        <p:spPr>
          <a:xfrm>
            <a:off x="6755815" y="4823582"/>
            <a:ext cx="2338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endParaRPr lang="en-US" sz="1400">
              <a:solidFill>
                <a:schemeClr val="tx1">
                  <a:lumMod val="75000"/>
                  <a:lumOff val="25000"/>
                </a:schemeClr>
              </a:solidFill>
              <a:latin typeface="Century Gothic"/>
              <a:cs typeface="Calibri"/>
            </a:endParaRPr>
          </a:p>
        </p:txBody>
      </p:sp>
      <p:sp>
        <p:nvSpPr>
          <p:cNvPr id="15" name="TextBox 14">
            <a:extLst>
              <a:ext uri="{FF2B5EF4-FFF2-40B4-BE49-F238E27FC236}">
                <a16:creationId xmlns:a16="http://schemas.microsoft.com/office/drawing/2014/main" id="{D1FE1C13-05DF-2CC8-A836-2E75AD94D49E}"/>
              </a:ext>
            </a:extLst>
          </p:cNvPr>
          <p:cNvSpPr txBox="1"/>
          <p:nvPr/>
        </p:nvSpPr>
        <p:spPr>
          <a:xfrm>
            <a:off x="7123352" y="4823582"/>
            <a:ext cx="7156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a:rPr>
              <a:t>75mi</a:t>
            </a:r>
          </a:p>
        </p:txBody>
      </p:sp>
      <p:pic>
        <p:nvPicPr>
          <p:cNvPr id="17" name="Picture 8">
            <a:extLst>
              <a:ext uri="{FF2B5EF4-FFF2-40B4-BE49-F238E27FC236}">
                <a16:creationId xmlns:a16="http://schemas.microsoft.com/office/drawing/2014/main" id="{EF1CDF19-77AC-E1A3-1990-508B41A670CD}"/>
              </a:ext>
            </a:extLst>
          </p:cNvPr>
          <p:cNvPicPr>
            <a:picLocks noChangeAspect="1"/>
          </p:cNvPicPr>
          <p:nvPr/>
        </p:nvPicPr>
        <p:blipFill>
          <a:blip r:embed="rId6"/>
          <a:stretch>
            <a:fillRect/>
          </a:stretch>
        </p:blipFill>
        <p:spPr>
          <a:xfrm>
            <a:off x="6872743" y="4755265"/>
            <a:ext cx="448660" cy="68317"/>
          </a:xfrm>
          <a:prstGeom prst="rect">
            <a:avLst/>
          </a:prstGeom>
        </p:spPr>
      </p:pic>
      <p:pic>
        <p:nvPicPr>
          <p:cNvPr id="6" name="Picture 5">
            <a:extLst>
              <a:ext uri="{FF2B5EF4-FFF2-40B4-BE49-F238E27FC236}">
                <a16:creationId xmlns:a16="http://schemas.microsoft.com/office/drawing/2014/main" id="{089614AB-C446-1F47-F87A-8204E70C14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33" y="444640"/>
            <a:ext cx="2815388" cy="2815388"/>
          </a:xfrm>
          <a:prstGeom prst="rect">
            <a:avLst/>
          </a:prstGeom>
        </p:spPr>
      </p:pic>
      <p:pic>
        <p:nvPicPr>
          <p:cNvPr id="10" name="Picture 9" descr="A picture containing enamel&#10;&#10;Description automatically generated">
            <a:extLst>
              <a:ext uri="{FF2B5EF4-FFF2-40B4-BE49-F238E27FC236}">
                <a16:creationId xmlns:a16="http://schemas.microsoft.com/office/drawing/2014/main" id="{A8C8040C-BD64-2A7E-1ADC-C489AEB01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46" y="3597973"/>
            <a:ext cx="2991738" cy="2991738"/>
          </a:xfrm>
          <a:prstGeom prst="rect">
            <a:avLst/>
          </a:prstGeom>
        </p:spPr>
      </p:pic>
      <p:cxnSp>
        <p:nvCxnSpPr>
          <p:cNvPr id="24" name="Straight Arrow Connector 23">
            <a:extLst>
              <a:ext uri="{FF2B5EF4-FFF2-40B4-BE49-F238E27FC236}">
                <a16:creationId xmlns:a16="http://schemas.microsoft.com/office/drawing/2014/main" id="{4F4C3DBF-D9BF-4912-C403-D47A84717983}"/>
              </a:ext>
            </a:extLst>
          </p:cNvPr>
          <p:cNvCxnSpPr>
            <a:cxnSpLocks/>
          </p:cNvCxnSpPr>
          <p:nvPr/>
        </p:nvCxnSpPr>
        <p:spPr>
          <a:xfrm>
            <a:off x="6529095" y="3806918"/>
            <a:ext cx="2787446" cy="189766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CB0DE0A-7782-DA60-765B-D21640ABA17C}"/>
              </a:ext>
            </a:extLst>
          </p:cNvPr>
          <p:cNvCxnSpPr>
            <a:cxnSpLocks/>
          </p:cNvCxnSpPr>
          <p:nvPr/>
        </p:nvCxnSpPr>
        <p:spPr>
          <a:xfrm flipV="1">
            <a:off x="6521617" y="3499843"/>
            <a:ext cx="3367450" cy="30707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6D08D21-8833-DAF1-A256-BD9C528DE359}"/>
              </a:ext>
            </a:extLst>
          </p:cNvPr>
          <p:cNvCxnSpPr>
            <a:cxnSpLocks/>
          </p:cNvCxnSpPr>
          <p:nvPr/>
        </p:nvCxnSpPr>
        <p:spPr>
          <a:xfrm flipV="1">
            <a:off x="2283731" y="3543300"/>
            <a:ext cx="3074707" cy="274726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51BAC6-6E63-19EC-A91A-D2BBF1A85C9F}"/>
              </a:ext>
            </a:extLst>
          </p:cNvPr>
          <p:cNvCxnSpPr>
            <a:cxnSpLocks/>
          </p:cNvCxnSpPr>
          <p:nvPr/>
        </p:nvCxnSpPr>
        <p:spPr>
          <a:xfrm flipV="1">
            <a:off x="1440357" y="3543300"/>
            <a:ext cx="3904980" cy="11008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33A1C6-ED8D-8C00-AC08-D39995FA4827}"/>
              </a:ext>
            </a:extLst>
          </p:cNvPr>
          <p:cNvCxnSpPr>
            <a:cxnSpLocks/>
          </p:cNvCxnSpPr>
          <p:nvPr/>
        </p:nvCxnSpPr>
        <p:spPr>
          <a:xfrm>
            <a:off x="2283731" y="806450"/>
            <a:ext cx="3430758" cy="233388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5E97881-003A-3B9D-5565-252CF7E2E37C}"/>
              </a:ext>
            </a:extLst>
          </p:cNvPr>
          <p:cNvCxnSpPr>
            <a:cxnSpLocks/>
          </p:cNvCxnSpPr>
          <p:nvPr/>
        </p:nvCxnSpPr>
        <p:spPr>
          <a:xfrm>
            <a:off x="1687728" y="3140334"/>
            <a:ext cx="4026761"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4012218-96E2-8CCB-0AA5-B2A2D1364613}"/>
              </a:ext>
            </a:extLst>
          </p:cNvPr>
          <p:cNvSpPr txBox="1"/>
          <p:nvPr/>
        </p:nvSpPr>
        <p:spPr>
          <a:xfrm>
            <a:off x="692692" y="3155682"/>
            <a:ext cx="1866966" cy="369332"/>
          </a:xfrm>
          <a:prstGeom prst="rect">
            <a:avLst/>
          </a:prstGeom>
          <a:noFill/>
        </p:spPr>
        <p:txBody>
          <a:bodyPr wrap="square" rtlCol="0">
            <a:spAutoFit/>
          </a:bodyPr>
          <a:lstStyle/>
          <a:p>
            <a:r>
              <a:rPr lang="en-US" dirty="0" err="1">
                <a:solidFill>
                  <a:schemeClr val="tx1">
                    <a:lumMod val="75000"/>
                    <a:lumOff val="25000"/>
                  </a:schemeClr>
                </a:solidFill>
                <a:latin typeface="Century Gothic" panose="020B0502020202020204" pitchFamily="34" charset="0"/>
              </a:rPr>
              <a:t>Sorriso</a:t>
            </a:r>
            <a:r>
              <a:rPr lang="en-US" dirty="0">
                <a:solidFill>
                  <a:schemeClr val="tx1">
                    <a:lumMod val="75000"/>
                    <a:lumOff val="25000"/>
                  </a:schemeClr>
                </a:solidFill>
                <a:latin typeface="Century Gothic" panose="020B0502020202020204" pitchFamily="34" charset="0"/>
              </a:rPr>
              <a:t> Lucas</a:t>
            </a:r>
          </a:p>
        </p:txBody>
      </p:sp>
      <p:sp>
        <p:nvSpPr>
          <p:cNvPr id="87" name="TextBox 86">
            <a:extLst>
              <a:ext uri="{FF2B5EF4-FFF2-40B4-BE49-F238E27FC236}">
                <a16:creationId xmlns:a16="http://schemas.microsoft.com/office/drawing/2014/main" id="{AA3E4A84-E38D-E33E-DC3F-2B4E18050172}"/>
              </a:ext>
            </a:extLst>
          </p:cNvPr>
          <p:cNvSpPr txBox="1"/>
          <p:nvPr/>
        </p:nvSpPr>
        <p:spPr>
          <a:xfrm>
            <a:off x="-1556273" y="6474295"/>
            <a:ext cx="6096000" cy="369332"/>
          </a:xfrm>
          <a:prstGeom prst="rect">
            <a:avLst/>
          </a:prstGeom>
          <a:noFill/>
        </p:spPr>
        <p:txBody>
          <a:bodyPr wrap="square">
            <a:spAutoFit/>
          </a:bodyPr>
          <a:lstStyle/>
          <a:p>
            <a:pPr algn="ctr"/>
            <a:r>
              <a:rPr lang="en-US" dirty="0">
                <a:solidFill>
                  <a:schemeClr val="tx1">
                    <a:lumMod val="75000"/>
                    <a:lumOff val="25000"/>
                  </a:schemeClr>
                </a:solidFill>
                <a:latin typeface="Century Gothic" panose="020B0502020202020204" pitchFamily="34" charset="0"/>
              </a:rPr>
              <a:t>Campo Novo </a:t>
            </a:r>
            <a:r>
              <a:rPr lang="en-US" dirty="0" err="1">
                <a:solidFill>
                  <a:schemeClr val="tx1">
                    <a:lumMod val="75000"/>
                    <a:lumOff val="25000"/>
                  </a:schemeClr>
                </a:solidFill>
                <a:latin typeface="Century Gothic" panose="020B0502020202020204" pitchFamily="34" charset="0"/>
              </a:rPr>
              <a:t>Sapezal</a:t>
            </a:r>
            <a:endParaRPr lang="en-US" dirty="0">
              <a:solidFill>
                <a:schemeClr val="tx1">
                  <a:lumMod val="75000"/>
                  <a:lumOff val="25000"/>
                </a:schemeClr>
              </a:solidFill>
              <a:latin typeface="Century Gothic" panose="020B0502020202020204" pitchFamily="34" charset="0"/>
            </a:endParaRPr>
          </a:p>
        </p:txBody>
      </p:sp>
      <p:sp>
        <p:nvSpPr>
          <p:cNvPr id="89" name="TextBox 88">
            <a:extLst>
              <a:ext uri="{FF2B5EF4-FFF2-40B4-BE49-F238E27FC236}">
                <a16:creationId xmlns:a16="http://schemas.microsoft.com/office/drawing/2014/main" id="{7D505890-F2AD-F8C7-0CEE-E0442F2D84D1}"/>
              </a:ext>
            </a:extLst>
          </p:cNvPr>
          <p:cNvSpPr txBox="1"/>
          <p:nvPr/>
        </p:nvSpPr>
        <p:spPr>
          <a:xfrm>
            <a:off x="7290434" y="2996342"/>
            <a:ext cx="6877050" cy="369332"/>
          </a:xfrm>
          <a:prstGeom prst="rect">
            <a:avLst/>
          </a:prstGeom>
          <a:noFill/>
        </p:spPr>
        <p:txBody>
          <a:bodyPr wrap="square">
            <a:spAutoFit/>
          </a:bodyPr>
          <a:lstStyle/>
          <a:p>
            <a:pPr algn="ctr"/>
            <a:r>
              <a:rPr lang="en-US" dirty="0">
                <a:solidFill>
                  <a:schemeClr val="tx1">
                    <a:lumMod val="75000"/>
                    <a:lumOff val="25000"/>
                  </a:schemeClr>
                </a:solidFill>
                <a:latin typeface="Century Gothic" panose="020B0502020202020204" pitchFamily="34" charset="0"/>
              </a:rPr>
              <a:t>Querencia </a:t>
            </a:r>
            <a:r>
              <a:rPr lang="en-US" dirty="0" err="1">
                <a:solidFill>
                  <a:schemeClr val="tx1">
                    <a:lumMod val="75000"/>
                    <a:lumOff val="25000"/>
                  </a:schemeClr>
                </a:solidFill>
                <a:latin typeface="Century Gothic" panose="020B0502020202020204" pitchFamily="34" charset="0"/>
              </a:rPr>
              <a:t>Canarana</a:t>
            </a:r>
            <a:endParaRPr lang="en-US" dirty="0">
              <a:solidFill>
                <a:schemeClr val="tx1">
                  <a:lumMod val="75000"/>
                  <a:lumOff val="25000"/>
                </a:schemeClr>
              </a:solidFill>
              <a:latin typeface="Century Gothic" panose="020B0502020202020204" pitchFamily="34" charset="0"/>
            </a:endParaRPr>
          </a:p>
        </p:txBody>
      </p:sp>
      <p:sp>
        <p:nvSpPr>
          <p:cNvPr id="91" name="TextBox 90">
            <a:extLst>
              <a:ext uri="{FF2B5EF4-FFF2-40B4-BE49-F238E27FC236}">
                <a16:creationId xmlns:a16="http://schemas.microsoft.com/office/drawing/2014/main" id="{4723F696-2510-0669-6FE3-192923D1C3D9}"/>
              </a:ext>
            </a:extLst>
          </p:cNvPr>
          <p:cNvSpPr txBox="1"/>
          <p:nvPr/>
        </p:nvSpPr>
        <p:spPr>
          <a:xfrm>
            <a:off x="6164505" y="6287731"/>
            <a:ext cx="7886700" cy="369332"/>
          </a:xfrm>
          <a:prstGeom prst="rect">
            <a:avLst/>
          </a:prstGeom>
          <a:noFill/>
        </p:spPr>
        <p:txBody>
          <a:bodyPr wrap="square">
            <a:spAutoFit/>
          </a:bodyPr>
          <a:lstStyle/>
          <a:p>
            <a:pPr algn="ctr"/>
            <a:r>
              <a:rPr lang="en-US" dirty="0">
                <a:solidFill>
                  <a:schemeClr val="tx1">
                    <a:lumMod val="75000"/>
                    <a:lumOff val="25000"/>
                  </a:schemeClr>
                </a:solidFill>
                <a:latin typeface="Century Gothic" panose="020B0502020202020204" pitchFamily="34" charset="0"/>
              </a:rPr>
              <a:t>Primavera Campo Verde</a:t>
            </a:r>
          </a:p>
        </p:txBody>
      </p:sp>
      <p:pic>
        <p:nvPicPr>
          <p:cNvPr id="92" name="Picture 21">
            <a:extLst>
              <a:ext uri="{FF2B5EF4-FFF2-40B4-BE49-F238E27FC236}">
                <a16:creationId xmlns:a16="http://schemas.microsoft.com/office/drawing/2014/main" id="{7A6E032C-57F4-14DE-457E-70CEAD4A2574}"/>
              </a:ext>
            </a:extLst>
          </p:cNvPr>
          <p:cNvPicPr>
            <a:picLocks noChangeAspect="1"/>
          </p:cNvPicPr>
          <p:nvPr/>
        </p:nvPicPr>
        <p:blipFill>
          <a:blip r:embed="rId9"/>
          <a:stretch>
            <a:fillRect/>
          </a:stretch>
        </p:blipFill>
        <p:spPr>
          <a:xfrm>
            <a:off x="3511978" y="5773109"/>
            <a:ext cx="93679" cy="835029"/>
          </a:xfrm>
          <a:prstGeom prst="rect">
            <a:avLst/>
          </a:prstGeom>
        </p:spPr>
      </p:pic>
      <p:pic>
        <p:nvPicPr>
          <p:cNvPr id="107" name="Picture 106">
            <a:extLst>
              <a:ext uri="{FF2B5EF4-FFF2-40B4-BE49-F238E27FC236}">
                <a16:creationId xmlns:a16="http://schemas.microsoft.com/office/drawing/2014/main" id="{1CE0DC20-45AB-7790-1FDA-53DAED482F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3151" y="6376070"/>
            <a:ext cx="824126" cy="214840"/>
          </a:xfrm>
          <a:prstGeom prst="rect">
            <a:avLst/>
          </a:prstGeom>
        </p:spPr>
      </p:pic>
      <p:pic>
        <p:nvPicPr>
          <p:cNvPr id="108" name="Picture 107">
            <a:extLst>
              <a:ext uri="{FF2B5EF4-FFF2-40B4-BE49-F238E27FC236}">
                <a16:creationId xmlns:a16="http://schemas.microsoft.com/office/drawing/2014/main" id="{6CDDF948-0DAF-677F-AE4A-6F755CBB01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9692" y="5996781"/>
            <a:ext cx="824126" cy="214840"/>
          </a:xfrm>
          <a:prstGeom prst="rect">
            <a:avLst/>
          </a:prstGeom>
        </p:spPr>
      </p:pic>
      <p:pic>
        <p:nvPicPr>
          <p:cNvPr id="109" name="Picture 108">
            <a:extLst>
              <a:ext uri="{FF2B5EF4-FFF2-40B4-BE49-F238E27FC236}">
                <a16:creationId xmlns:a16="http://schemas.microsoft.com/office/drawing/2014/main" id="{A67D0D93-5787-0A22-47B0-ABBF751484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06664" y="6011327"/>
            <a:ext cx="824126" cy="214840"/>
          </a:xfrm>
          <a:prstGeom prst="rect">
            <a:avLst/>
          </a:prstGeom>
        </p:spPr>
      </p:pic>
      <p:pic>
        <p:nvPicPr>
          <p:cNvPr id="110" name="Picture 109">
            <a:extLst>
              <a:ext uri="{FF2B5EF4-FFF2-40B4-BE49-F238E27FC236}">
                <a16:creationId xmlns:a16="http://schemas.microsoft.com/office/drawing/2014/main" id="{34157AB0-BC52-F09E-6546-427F4232EE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4577" y="5216930"/>
            <a:ext cx="824126" cy="214840"/>
          </a:xfrm>
          <a:prstGeom prst="rect">
            <a:avLst/>
          </a:prstGeom>
        </p:spPr>
      </p:pic>
      <p:pic>
        <p:nvPicPr>
          <p:cNvPr id="111" name="Picture 110">
            <a:extLst>
              <a:ext uri="{FF2B5EF4-FFF2-40B4-BE49-F238E27FC236}">
                <a16:creationId xmlns:a16="http://schemas.microsoft.com/office/drawing/2014/main" id="{2419BF56-AFFA-B6AF-A71F-8C4747151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6664" y="5613457"/>
            <a:ext cx="824126" cy="214840"/>
          </a:xfrm>
          <a:prstGeom prst="rect">
            <a:avLst/>
          </a:prstGeom>
        </p:spPr>
      </p:pic>
      <p:pic>
        <p:nvPicPr>
          <p:cNvPr id="112" name="Picture 111">
            <a:extLst>
              <a:ext uri="{FF2B5EF4-FFF2-40B4-BE49-F238E27FC236}">
                <a16:creationId xmlns:a16="http://schemas.microsoft.com/office/drawing/2014/main" id="{3759BB58-64C9-43B8-7882-517235D4BD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4577" y="5614440"/>
            <a:ext cx="824126" cy="214840"/>
          </a:xfrm>
          <a:prstGeom prst="rect">
            <a:avLst/>
          </a:prstGeom>
        </p:spPr>
      </p:pic>
      <p:pic>
        <p:nvPicPr>
          <p:cNvPr id="113" name="Picture 112">
            <a:extLst>
              <a:ext uri="{FF2B5EF4-FFF2-40B4-BE49-F238E27FC236}">
                <a16:creationId xmlns:a16="http://schemas.microsoft.com/office/drawing/2014/main" id="{1AAFEC49-C99C-A08A-FE45-0ADF6768E5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11992" y="6366875"/>
            <a:ext cx="824126" cy="214840"/>
          </a:xfrm>
          <a:prstGeom prst="rect">
            <a:avLst/>
          </a:prstGeom>
        </p:spPr>
      </p:pic>
      <p:sp>
        <p:nvSpPr>
          <p:cNvPr id="114" name="TextBox 113">
            <a:extLst>
              <a:ext uri="{FF2B5EF4-FFF2-40B4-BE49-F238E27FC236}">
                <a16:creationId xmlns:a16="http://schemas.microsoft.com/office/drawing/2014/main" id="{A62D06CD-A207-32A1-B7C5-8CD3D0581A4D}"/>
              </a:ext>
            </a:extLst>
          </p:cNvPr>
          <p:cNvSpPr txBox="1"/>
          <p:nvPr/>
        </p:nvSpPr>
        <p:spPr>
          <a:xfrm>
            <a:off x="4688850" y="5157544"/>
            <a:ext cx="1429826"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Soy Corn</a:t>
            </a:r>
          </a:p>
        </p:txBody>
      </p:sp>
      <p:sp>
        <p:nvSpPr>
          <p:cNvPr id="116" name="TextBox 115">
            <a:extLst>
              <a:ext uri="{FF2B5EF4-FFF2-40B4-BE49-F238E27FC236}">
                <a16:creationId xmlns:a16="http://schemas.microsoft.com/office/drawing/2014/main" id="{5B99D3D7-8AE7-FCAB-559A-77BF7DC3A246}"/>
              </a:ext>
            </a:extLst>
          </p:cNvPr>
          <p:cNvSpPr txBox="1"/>
          <p:nvPr/>
        </p:nvSpPr>
        <p:spPr>
          <a:xfrm>
            <a:off x="4680523" y="5535079"/>
            <a:ext cx="824126"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Soy</a:t>
            </a:r>
          </a:p>
        </p:txBody>
      </p:sp>
      <p:sp>
        <p:nvSpPr>
          <p:cNvPr id="117" name="TextBox 116">
            <a:extLst>
              <a:ext uri="{FF2B5EF4-FFF2-40B4-BE49-F238E27FC236}">
                <a16:creationId xmlns:a16="http://schemas.microsoft.com/office/drawing/2014/main" id="{E346270C-352C-54BA-97F1-73137BCC838A}"/>
              </a:ext>
            </a:extLst>
          </p:cNvPr>
          <p:cNvSpPr txBox="1"/>
          <p:nvPr/>
        </p:nvSpPr>
        <p:spPr>
          <a:xfrm>
            <a:off x="4680523" y="5918399"/>
            <a:ext cx="1163642"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Pasture</a:t>
            </a:r>
          </a:p>
        </p:txBody>
      </p:sp>
      <p:sp>
        <p:nvSpPr>
          <p:cNvPr id="118" name="TextBox 117">
            <a:extLst>
              <a:ext uri="{FF2B5EF4-FFF2-40B4-BE49-F238E27FC236}">
                <a16:creationId xmlns:a16="http://schemas.microsoft.com/office/drawing/2014/main" id="{21551B55-B44E-54C0-BAAA-6CBD5EFC935B}"/>
              </a:ext>
            </a:extLst>
          </p:cNvPr>
          <p:cNvSpPr txBox="1"/>
          <p:nvPr/>
        </p:nvSpPr>
        <p:spPr>
          <a:xfrm>
            <a:off x="4680523" y="6309062"/>
            <a:ext cx="972248"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Forest</a:t>
            </a:r>
          </a:p>
        </p:txBody>
      </p:sp>
      <p:sp>
        <p:nvSpPr>
          <p:cNvPr id="119" name="TextBox 118">
            <a:extLst>
              <a:ext uri="{FF2B5EF4-FFF2-40B4-BE49-F238E27FC236}">
                <a16:creationId xmlns:a16="http://schemas.microsoft.com/office/drawing/2014/main" id="{83BAA909-74E5-51AE-EA97-FEBEC5D91FCB}"/>
              </a:ext>
            </a:extLst>
          </p:cNvPr>
          <p:cNvSpPr txBox="1"/>
          <p:nvPr/>
        </p:nvSpPr>
        <p:spPr>
          <a:xfrm>
            <a:off x="7145413" y="5535079"/>
            <a:ext cx="1056033"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Water</a:t>
            </a:r>
          </a:p>
        </p:txBody>
      </p:sp>
      <p:sp>
        <p:nvSpPr>
          <p:cNvPr id="120" name="TextBox 119">
            <a:extLst>
              <a:ext uri="{FF2B5EF4-FFF2-40B4-BE49-F238E27FC236}">
                <a16:creationId xmlns:a16="http://schemas.microsoft.com/office/drawing/2014/main" id="{BA756F91-3BB6-8790-E110-B7B48E9E6AD9}"/>
              </a:ext>
            </a:extLst>
          </p:cNvPr>
          <p:cNvSpPr txBox="1"/>
          <p:nvPr/>
        </p:nvSpPr>
        <p:spPr>
          <a:xfrm>
            <a:off x="7145413" y="5925905"/>
            <a:ext cx="1674523"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Sugarcane</a:t>
            </a:r>
          </a:p>
        </p:txBody>
      </p:sp>
      <p:sp>
        <p:nvSpPr>
          <p:cNvPr id="121" name="TextBox 120">
            <a:extLst>
              <a:ext uri="{FF2B5EF4-FFF2-40B4-BE49-F238E27FC236}">
                <a16:creationId xmlns:a16="http://schemas.microsoft.com/office/drawing/2014/main" id="{FCAA45F8-D18D-E402-99AA-0D58E241CCC9}"/>
              </a:ext>
            </a:extLst>
          </p:cNvPr>
          <p:cNvSpPr txBox="1"/>
          <p:nvPr/>
        </p:nvSpPr>
        <p:spPr>
          <a:xfrm>
            <a:off x="7145414" y="6309062"/>
            <a:ext cx="972248"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Urban</a:t>
            </a:r>
          </a:p>
        </p:txBody>
      </p:sp>
      <p:sp>
        <p:nvSpPr>
          <p:cNvPr id="122" name="Rectangle 121">
            <a:extLst>
              <a:ext uri="{FF2B5EF4-FFF2-40B4-BE49-F238E27FC236}">
                <a16:creationId xmlns:a16="http://schemas.microsoft.com/office/drawing/2014/main" id="{2FC3C41B-0EB9-3FE5-75FA-41B58D963A05}"/>
              </a:ext>
            </a:extLst>
          </p:cNvPr>
          <p:cNvSpPr/>
          <p:nvPr/>
        </p:nvSpPr>
        <p:spPr>
          <a:xfrm>
            <a:off x="6205275" y="5215587"/>
            <a:ext cx="818753" cy="2148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3" name="TextBox 122">
            <a:extLst>
              <a:ext uri="{FF2B5EF4-FFF2-40B4-BE49-F238E27FC236}">
                <a16:creationId xmlns:a16="http://schemas.microsoft.com/office/drawing/2014/main" id="{B83231CD-1466-2869-AAC6-8A8DB58E6D58}"/>
              </a:ext>
            </a:extLst>
          </p:cNvPr>
          <p:cNvSpPr txBox="1"/>
          <p:nvPr/>
        </p:nvSpPr>
        <p:spPr>
          <a:xfrm>
            <a:off x="7145413" y="5129091"/>
            <a:ext cx="1049271" cy="369332"/>
          </a:xfrm>
          <a:prstGeom prst="rect">
            <a:avLst/>
          </a:prstGeom>
          <a:noFill/>
        </p:spPr>
        <p:txBody>
          <a:bodyPr wrap="square">
            <a:spAutoFit/>
          </a:bodyPr>
          <a:lstStyle/>
          <a:p>
            <a:r>
              <a:rPr lang="en-US" dirty="0">
                <a:solidFill>
                  <a:schemeClr val="tx1">
                    <a:lumMod val="75000"/>
                    <a:lumOff val="25000"/>
                  </a:schemeClr>
                </a:solidFill>
                <a:latin typeface="Century Gothic" panose="020B0502020202020204" pitchFamily="34" charset="0"/>
              </a:rPr>
              <a:t>Cotton</a:t>
            </a:r>
          </a:p>
        </p:txBody>
      </p:sp>
    </p:spTree>
    <p:extLst>
      <p:ext uri="{BB962C8B-B14F-4D97-AF65-F5344CB8AC3E}">
        <p14:creationId xmlns:p14="http://schemas.microsoft.com/office/powerpoint/2010/main" val="328673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274547" y="34290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CD7143"/>
                </a:solidFill>
                <a:latin typeface="Century Gothic"/>
              </a:rPr>
              <a:t>Conclusion</a:t>
            </a:r>
            <a:endParaRPr lang="en-US" sz="6600">
              <a:solidFill>
                <a:schemeClr val="accent6">
                  <a:lumMod val="50000"/>
                </a:schemeClr>
              </a:solidFill>
              <a:latin typeface="Century Gothic"/>
              <a:ea typeface="+mn-lt"/>
              <a:cs typeface="+mn-lt"/>
            </a:endParaRPr>
          </a:p>
          <a:p>
            <a:pPr algn="ctr"/>
            <a:endParaRPr lang="en-US">
              <a:ea typeface="Calibri Light" panose="020F0302020204030204"/>
              <a:cs typeface="Calibri Light" panose="020F0302020204030204"/>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36482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D8F314-EBEC-17E6-396F-D246721A0CEE}"/>
              </a:ext>
            </a:extLst>
          </p:cNvPr>
          <p:cNvSpPr txBox="1">
            <a:spLocks/>
          </p:cNvSpPr>
          <p:nvPr/>
        </p:nvSpPr>
        <p:spPr>
          <a:xfrm>
            <a:off x="1298593" y="89635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Main Conclusions</a:t>
            </a:r>
            <a:endParaRPr lang="en-US"/>
          </a:p>
          <a:p>
            <a:pPr algn="ctr"/>
            <a:endParaRPr lang="en-US">
              <a:ea typeface="Calibri Light" panose="020F0302020204030204"/>
              <a:cs typeface="Calibri Light" panose="020F0302020204030204"/>
            </a:endParaRPr>
          </a:p>
        </p:txBody>
      </p:sp>
      <p:pic>
        <p:nvPicPr>
          <p:cNvPr id="13" name="Picture 12" descr="A close-up of some leaves&#10;&#10;Description automatically generated with low confidence">
            <a:extLst>
              <a:ext uri="{FF2B5EF4-FFF2-40B4-BE49-F238E27FC236}">
                <a16:creationId xmlns:a16="http://schemas.microsoft.com/office/drawing/2014/main" id="{F88BA534-C105-51F1-BEED-688E1354F55C}"/>
              </a:ext>
            </a:extLst>
          </p:cNvPr>
          <p:cNvPicPr>
            <a:picLocks noChangeAspect="1"/>
          </p:cNvPicPr>
          <p:nvPr/>
        </p:nvPicPr>
        <p:blipFill rotWithShape="1">
          <a:blip r:embed="rId3">
            <a:extLst>
              <a:ext uri="{28A0092B-C50C-407E-A947-70E740481C1C}">
                <a14:useLocalDpi xmlns:a14="http://schemas.microsoft.com/office/drawing/2010/main" val="0"/>
              </a:ext>
            </a:extLst>
          </a:blip>
          <a:srcRect l="6739"/>
          <a:stretch/>
        </p:blipFill>
        <p:spPr>
          <a:xfrm>
            <a:off x="5776876" y="1404031"/>
            <a:ext cx="5635540" cy="4625354"/>
          </a:xfrm>
          <a:prstGeom prst="rect">
            <a:avLst/>
          </a:prstGeom>
          <a:effectLst>
            <a:outerShdw blurRad="325625" dist="205253" dir="2700000" algn="tl" rotWithShape="0">
              <a:prstClr val="black">
                <a:alpha val="40000"/>
              </a:prstClr>
            </a:outerShdw>
          </a:effectLst>
        </p:spPr>
      </p:pic>
      <p:graphicFrame>
        <p:nvGraphicFramePr>
          <p:cNvPr id="17" name="TextBox 3">
            <a:extLst>
              <a:ext uri="{FF2B5EF4-FFF2-40B4-BE49-F238E27FC236}">
                <a16:creationId xmlns:a16="http://schemas.microsoft.com/office/drawing/2014/main" id="{41EF463D-611C-3838-6A8D-DEF43D4030C1}"/>
              </a:ext>
            </a:extLst>
          </p:cNvPr>
          <p:cNvGraphicFramePr/>
          <p:nvPr>
            <p:extLst>
              <p:ext uri="{D42A27DB-BD31-4B8C-83A1-F6EECF244321}">
                <p14:modId xmlns:p14="http://schemas.microsoft.com/office/powerpoint/2010/main" val="50454999"/>
              </p:ext>
            </p:extLst>
          </p:nvPr>
        </p:nvGraphicFramePr>
        <p:xfrm>
          <a:off x="559030" y="1404031"/>
          <a:ext cx="5004236" cy="4907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TextBox 33">
            <a:extLst>
              <a:ext uri="{FF2B5EF4-FFF2-40B4-BE49-F238E27FC236}">
                <a16:creationId xmlns:a16="http://schemas.microsoft.com/office/drawing/2014/main" id="{D9D22F62-D9EA-AA73-66B0-06249A6E8313}"/>
              </a:ext>
            </a:extLst>
          </p:cNvPr>
          <p:cNvSpPr txBox="1"/>
          <p:nvPr/>
        </p:nvSpPr>
        <p:spPr>
          <a:xfrm>
            <a:off x="0" y="6599196"/>
            <a:ext cx="1734770" cy="230832"/>
          </a:xfrm>
          <a:prstGeom prst="rect">
            <a:avLst/>
          </a:prstGeom>
          <a:noFill/>
        </p:spPr>
        <p:txBody>
          <a:bodyPr wrap="none" lIns="91440" tIns="45720" rIns="91440" bIns="45720" rtlCol="0" anchor="t">
            <a:spAutoFit/>
          </a:bodyPr>
          <a:lstStyle/>
          <a:p>
            <a:r>
              <a:rPr lang="en-US" sz="900">
                <a:solidFill>
                  <a:schemeClr val="tx1">
                    <a:lumMod val="75000"/>
                    <a:lumOff val="25000"/>
                  </a:schemeClr>
                </a:solidFill>
                <a:latin typeface="Century Gothic"/>
              </a:rPr>
              <a:t>Image Credit: Google Earth</a:t>
            </a:r>
          </a:p>
        </p:txBody>
      </p:sp>
    </p:spTree>
    <p:extLst>
      <p:ext uri="{BB962C8B-B14F-4D97-AF65-F5344CB8AC3E}">
        <p14:creationId xmlns:p14="http://schemas.microsoft.com/office/powerpoint/2010/main" val="527784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BC92613-6B7C-7729-4BB6-BDCAD70EA32A}"/>
              </a:ext>
            </a:extLst>
          </p:cNvPr>
          <p:cNvSpPr txBox="1">
            <a:spLocks/>
          </p:cNvSpPr>
          <p:nvPr/>
        </p:nvSpPr>
        <p:spPr>
          <a:xfrm>
            <a:off x="3630886" y="872063"/>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Limitations &amp; Uncertainties</a:t>
            </a:r>
            <a:endParaRPr lang="en-US"/>
          </a:p>
          <a:p>
            <a:pPr algn="ctr"/>
            <a:endParaRPr lang="en-US">
              <a:ea typeface="Calibri Light" panose="020F0302020204030204"/>
              <a:cs typeface="Calibri Light" panose="020F0302020204030204"/>
            </a:endParaRPr>
          </a:p>
        </p:txBody>
      </p:sp>
      <p:sp>
        <p:nvSpPr>
          <p:cNvPr id="12" name="TextBox 11">
            <a:extLst>
              <a:ext uri="{FF2B5EF4-FFF2-40B4-BE49-F238E27FC236}">
                <a16:creationId xmlns:a16="http://schemas.microsoft.com/office/drawing/2014/main" id="{BB03058C-2CE2-A3F2-DFB6-74CC1C403C36}"/>
              </a:ext>
            </a:extLst>
          </p:cNvPr>
          <p:cNvSpPr txBox="1"/>
          <p:nvPr/>
        </p:nvSpPr>
        <p:spPr>
          <a:xfrm>
            <a:off x="5096712" y="702469"/>
            <a:ext cx="6617678" cy="6155531"/>
          </a:xfrm>
          <a:prstGeom prst="rect">
            <a:avLst/>
          </a:prstGeom>
          <a:noFill/>
        </p:spPr>
        <p:txBody>
          <a:bodyPr wrap="square" rtlCol="0">
            <a:spAutoFit/>
          </a:bodyPr>
          <a:lstStyle/>
          <a:p>
            <a:pPr marL="342900" indent="-342900">
              <a:spcAft>
                <a:spcPts val="600"/>
              </a:spcAft>
              <a:buClr>
                <a:srgbClr val="CF703B"/>
              </a:buClr>
              <a:buFont typeface="Webdings" panose="05030102010509060703" pitchFamily="18" charset="2"/>
              <a:buChar char="4"/>
            </a:pPr>
            <a:endParaRPr lang="en-US" sz="2600">
              <a:solidFill>
                <a:schemeClr val="tx1">
                  <a:lumMod val="75000"/>
                  <a:lumOff val="25000"/>
                </a:schemeClr>
              </a:solidFill>
              <a:latin typeface="Century Gothic" panose="020B0502020202020204" pitchFamily="34" charset="0"/>
            </a:endParaRPr>
          </a:p>
          <a:p>
            <a:pPr marL="342900" indent="-342900">
              <a:spcAft>
                <a:spcPts val="600"/>
              </a:spcAft>
              <a:buClr>
                <a:srgbClr val="CF703B"/>
              </a:buClr>
              <a:buFont typeface="Webdings" panose="05030102010509060703" pitchFamily="18" charset="2"/>
              <a:buChar char="4"/>
            </a:pPr>
            <a:r>
              <a:rPr lang="en-US" sz="2600">
                <a:solidFill>
                  <a:schemeClr val="tx1">
                    <a:lumMod val="75000"/>
                    <a:lumOff val="25000"/>
                  </a:schemeClr>
                </a:solidFill>
                <a:latin typeface="Century Gothic" panose="020B0502020202020204" pitchFamily="34" charset="0"/>
              </a:rPr>
              <a:t>Effectiveness of random forest model over alternate machine learning algorithms</a:t>
            </a:r>
          </a:p>
          <a:p>
            <a:pPr>
              <a:spcAft>
                <a:spcPts val="600"/>
              </a:spcAft>
              <a:buClr>
                <a:srgbClr val="CF703B"/>
              </a:buClr>
            </a:pPr>
            <a:endParaRPr lang="en-US" sz="1000">
              <a:solidFill>
                <a:schemeClr val="tx1">
                  <a:lumMod val="75000"/>
                  <a:lumOff val="25000"/>
                </a:schemeClr>
              </a:solidFill>
              <a:latin typeface="Century Gothic" panose="020B0502020202020204" pitchFamily="34" charset="0"/>
            </a:endParaRPr>
          </a:p>
          <a:p>
            <a:pPr marL="342900" indent="-342900">
              <a:spcAft>
                <a:spcPts val="600"/>
              </a:spcAft>
              <a:buClr>
                <a:srgbClr val="CF703B"/>
              </a:buClr>
              <a:buFont typeface="Webdings" panose="05030102010509060703" pitchFamily="18" charset="2"/>
              <a:buChar char="4"/>
            </a:pPr>
            <a:r>
              <a:rPr lang="en-US" sz="2600">
                <a:solidFill>
                  <a:schemeClr val="tx1">
                    <a:lumMod val="75000"/>
                    <a:lumOff val="25000"/>
                  </a:schemeClr>
                </a:solidFill>
                <a:latin typeface="Century Gothic" panose="020B0502020202020204" pitchFamily="34" charset="0"/>
              </a:rPr>
              <a:t>Lack of Mato Grosso ground truth data for use as training data</a:t>
            </a:r>
          </a:p>
          <a:p>
            <a:pPr>
              <a:spcAft>
                <a:spcPts val="600"/>
              </a:spcAft>
              <a:buClr>
                <a:srgbClr val="CF703B"/>
              </a:buClr>
            </a:pPr>
            <a:endParaRPr lang="en-US" sz="2600">
              <a:solidFill>
                <a:schemeClr val="tx1">
                  <a:lumMod val="75000"/>
                  <a:lumOff val="25000"/>
                </a:schemeClr>
              </a:solidFill>
              <a:latin typeface="Century Gothic" panose="020B0502020202020204" pitchFamily="34" charset="0"/>
            </a:endParaRPr>
          </a:p>
          <a:p>
            <a:pPr marL="342900" indent="-342900">
              <a:spcAft>
                <a:spcPts val="600"/>
              </a:spcAft>
              <a:buClr>
                <a:srgbClr val="CF703B"/>
              </a:buClr>
              <a:buFont typeface="Webdings" panose="05030102010509060703" pitchFamily="18" charset="2"/>
              <a:buChar char="4"/>
            </a:pPr>
            <a:r>
              <a:rPr lang="en-US" sz="2600">
                <a:solidFill>
                  <a:schemeClr val="tx1">
                    <a:lumMod val="75000"/>
                    <a:lumOff val="25000"/>
                  </a:schemeClr>
                </a:solidFill>
                <a:latin typeface="Century Gothic" panose="020B0502020202020204" pitchFamily="34" charset="0"/>
              </a:rPr>
              <a:t>Sentinel-1 and Sentinel-2 2014 imagery availability </a:t>
            </a:r>
          </a:p>
          <a:p>
            <a:pPr>
              <a:spcAft>
                <a:spcPts val="600"/>
              </a:spcAft>
              <a:buClr>
                <a:srgbClr val="CF703B"/>
              </a:buClr>
            </a:pPr>
            <a:endParaRPr lang="en-US" sz="1000">
              <a:solidFill>
                <a:schemeClr val="tx1">
                  <a:lumMod val="75000"/>
                  <a:lumOff val="25000"/>
                </a:schemeClr>
              </a:solidFill>
              <a:latin typeface="Century Gothic" panose="020B0502020202020204" pitchFamily="34" charset="0"/>
            </a:endParaRPr>
          </a:p>
          <a:p>
            <a:pPr marL="342900" indent="-342900">
              <a:spcAft>
                <a:spcPts val="600"/>
              </a:spcAft>
              <a:buClr>
                <a:srgbClr val="CF703B"/>
              </a:buClr>
              <a:buFont typeface="Webdings" panose="05030102010509060703" pitchFamily="18" charset="2"/>
              <a:buChar char="4"/>
            </a:pPr>
            <a:r>
              <a:rPr lang="en-US" sz="2600">
                <a:solidFill>
                  <a:schemeClr val="tx1">
                    <a:lumMod val="75000"/>
                    <a:lumOff val="25000"/>
                  </a:schemeClr>
                </a:solidFill>
                <a:latin typeface="Century Gothic" panose="020B0502020202020204" pitchFamily="34" charset="0"/>
              </a:rPr>
              <a:t>Sugar cane &amp; rice growth in the area</a:t>
            </a:r>
          </a:p>
          <a:p>
            <a:pPr>
              <a:spcAft>
                <a:spcPts val="600"/>
              </a:spcAft>
              <a:buClr>
                <a:srgbClr val="CF703B"/>
              </a:buClr>
            </a:pPr>
            <a:endParaRPr lang="en-US" sz="1000">
              <a:solidFill>
                <a:schemeClr val="tx1">
                  <a:lumMod val="75000"/>
                  <a:lumOff val="25000"/>
                </a:schemeClr>
              </a:solidFill>
              <a:latin typeface="Century Gothic" panose="020B0502020202020204" pitchFamily="34" charset="0"/>
            </a:endParaRPr>
          </a:p>
          <a:p>
            <a:pPr marL="342900" indent="-342900">
              <a:spcAft>
                <a:spcPts val="600"/>
              </a:spcAft>
              <a:buClr>
                <a:srgbClr val="CF703B"/>
              </a:buClr>
              <a:buFont typeface="Webdings" panose="05030102010509060703" pitchFamily="18" charset="2"/>
              <a:buChar char="4"/>
            </a:pPr>
            <a:r>
              <a:rPr lang="en-US" sz="2600">
                <a:solidFill>
                  <a:schemeClr val="tx1">
                    <a:lumMod val="75000"/>
                    <a:lumOff val="25000"/>
                  </a:schemeClr>
                </a:solidFill>
                <a:latin typeface="Century Gothic" panose="020B0502020202020204" pitchFamily="34" charset="0"/>
              </a:rPr>
              <a:t>Difficulties classifying cotton</a:t>
            </a:r>
          </a:p>
          <a:p>
            <a:pPr marL="342900" indent="-342900">
              <a:lnSpc>
                <a:spcPct val="100000"/>
              </a:lnSpc>
              <a:spcBef>
                <a:spcPts val="0"/>
              </a:spcBef>
              <a:spcAft>
                <a:spcPts val="600"/>
              </a:spcAft>
              <a:buClr>
                <a:srgbClr val="CF703B"/>
              </a:buClr>
              <a:buFont typeface="Webdings" panose="05030102010509060703" pitchFamily="18" charset="2"/>
              <a:buChar char="4"/>
            </a:pPr>
            <a:endParaRPr lang="en-US" sz="2800">
              <a:solidFill>
                <a:schemeClr val="tx1">
                  <a:lumMod val="75000"/>
                  <a:lumOff val="25000"/>
                </a:schemeClr>
              </a:solidFill>
              <a:latin typeface="Century Gothic" panose="020B0502020202020204" pitchFamily="34" charset="0"/>
            </a:endParaRPr>
          </a:p>
        </p:txBody>
      </p:sp>
      <p:pic>
        <p:nvPicPr>
          <p:cNvPr id="17" name="Picture 16">
            <a:extLst>
              <a:ext uri="{FF2B5EF4-FFF2-40B4-BE49-F238E27FC236}">
                <a16:creationId xmlns:a16="http://schemas.microsoft.com/office/drawing/2014/main" id="{679F89A0-492E-CBE1-89FA-708F58A23B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082" b="3309"/>
          <a:stretch/>
        </p:blipFill>
        <p:spPr>
          <a:xfrm>
            <a:off x="0" y="1"/>
            <a:ext cx="4774665" cy="6858000"/>
          </a:xfrm>
          <a:prstGeom prst="rect">
            <a:avLst/>
          </a:prstGeom>
        </p:spPr>
      </p:pic>
      <p:sp>
        <p:nvSpPr>
          <p:cNvPr id="18" name="TextBox 17">
            <a:extLst>
              <a:ext uri="{FF2B5EF4-FFF2-40B4-BE49-F238E27FC236}">
                <a16:creationId xmlns:a16="http://schemas.microsoft.com/office/drawing/2014/main" id="{3DE9F0DD-C9C0-28D2-34F3-F985E7D12D99}"/>
              </a:ext>
            </a:extLst>
          </p:cNvPr>
          <p:cNvSpPr txBox="1"/>
          <p:nvPr/>
        </p:nvSpPr>
        <p:spPr>
          <a:xfrm>
            <a:off x="4774665" y="6640566"/>
            <a:ext cx="1721946" cy="230832"/>
          </a:xfrm>
          <a:prstGeom prst="rect">
            <a:avLst/>
          </a:prstGeom>
          <a:noFill/>
        </p:spPr>
        <p:txBody>
          <a:bodyPr wrap="none" rtlCol="0">
            <a:spAutoFit/>
          </a:bodyPr>
          <a:lstStyle/>
          <a:p>
            <a:r>
              <a:rPr lang="en-US" sz="900" dirty="0">
                <a:solidFill>
                  <a:schemeClr val="tx1">
                    <a:lumMod val="75000"/>
                    <a:lumOff val="25000"/>
                  </a:schemeClr>
                </a:solidFill>
                <a:latin typeface="Century Gothic" panose="020B0502020202020204" pitchFamily="34" charset="0"/>
              </a:rPr>
              <a:t>Image Credit: </a:t>
            </a:r>
            <a:r>
              <a:rPr lang="en-US" sz="900" dirty="0" err="1">
                <a:solidFill>
                  <a:schemeClr val="tx1">
                    <a:lumMod val="75000"/>
                    <a:lumOff val="25000"/>
                  </a:schemeClr>
                </a:solidFill>
                <a:latin typeface="Century Gothic" panose="020B0502020202020204" pitchFamily="34" charset="0"/>
              </a:rPr>
              <a:t>Kindel</a:t>
            </a:r>
            <a:r>
              <a:rPr lang="en-US" sz="900" dirty="0">
                <a:solidFill>
                  <a:schemeClr val="tx1">
                    <a:lumMod val="75000"/>
                    <a:lumOff val="25000"/>
                  </a:schemeClr>
                </a:solidFill>
                <a:latin typeface="Century Gothic" panose="020B0502020202020204" pitchFamily="34" charset="0"/>
              </a:rPr>
              <a:t> Media</a:t>
            </a:r>
          </a:p>
        </p:txBody>
      </p:sp>
    </p:spTree>
    <p:extLst>
      <p:ext uri="{BB962C8B-B14F-4D97-AF65-F5344CB8AC3E}">
        <p14:creationId xmlns:p14="http://schemas.microsoft.com/office/powerpoint/2010/main" val="1080764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1EF45B-2E04-2954-A43E-9FF9DF34AFC2}"/>
              </a:ext>
            </a:extLst>
          </p:cNvPr>
          <p:cNvSpPr/>
          <p:nvPr/>
        </p:nvSpPr>
        <p:spPr>
          <a:xfrm>
            <a:off x="947352" y="1585954"/>
            <a:ext cx="6096000" cy="369332"/>
          </a:xfrm>
          <a:prstGeom prst="rect">
            <a:avLst/>
          </a:prstGeom>
        </p:spPr>
        <p:txBody>
          <a:bodyPr lIns="91440" tIns="45720" rIns="91440" bIns="45720" anchor="t">
            <a:spAutoFit/>
          </a:bodyPr>
          <a:lstStyle/>
          <a:p>
            <a:endParaRPr lang="en-US">
              <a:latin typeface="Century Gothic"/>
              <a:cs typeface="Calibri"/>
            </a:endParaRPr>
          </a:p>
        </p:txBody>
      </p:sp>
      <p:sp>
        <p:nvSpPr>
          <p:cNvPr id="3" name="Title 1">
            <a:extLst>
              <a:ext uri="{FF2B5EF4-FFF2-40B4-BE49-F238E27FC236}">
                <a16:creationId xmlns:a16="http://schemas.microsoft.com/office/drawing/2014/main" id="{715FF0A4-3ACE-4DBE-1C71-BC0FDC712B4D}"/>
              </a:ext>
            </a:extLst>
          </p:cNvPr>
          <p:cNvSpPr txBox="1">
            <a:spLocks/>
          </p:cNvSpPr>
          <p:nvPr/>
        </p:nvSpPr>
        <p:spPr>
          <a:xfrm>
            <a:off x="1274547" y="115341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Future Work</a:t>
            </a:r>
            <a:endParaRPr lang="en-US"/>
          </a:p>
          <a:p>
            <a:pPr algn="ctr"/>
            <a:endParaRPr lang="en-US">
              <a:ea typeface="Calibri Light" panose="020F0302020204030204"/>
              <a:cs typeface="Calibri Light" panose="020F0302020204030204"/>
            </a:endParaRPr>
          </a:p>
        </p:txBody>
      </p:sp>
      <p:graphicFrame>
        <p:nvGraphicFramePr>
          <p:cNvPr id="8" name="Diagram 7">
            <a:extLst>
              <a:ext uri="{FF2B5EF4-FFF2-40B4-BE49-F238E27FC236}">
                <a16:creationId xmlns:a16="http://schemas.microsoft.com/office/drawing/2014/main" id="{9ABE77E7-5E2E-F1F8-49C8-05D240F8B8E1}"/>
              </a:ext>
            </a:extLst>
          </p:cNvPr>
          <p:cNvGraphicFramePr/>
          <p:nvPr>
            <p:extLst>
              <p:ext uri="{D42A27DB-BD31-4B8C-83A1-F6EECF244321}">
                <p14:modId xmlns:p14="http://schemas.microsoft.com/office/powerpoint/2010/main" val="4024075752"/>
              </p:ext>
            </p:extLst>
          </p:nvPr>
        </p:nvGraphicFramePr>
        <p:xfrm>
          <a:off x="274441" y="745100"/>
          <a:ext cx="11190727" cy="6431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 Placeholder 5">
            <a:extLst>
              <a:ext uri="{FF2B5EF4-FFF2-40B4-BE49-F238E27FC236}">
                <a16:creationId xmlns:a16="http://schemas.microsoft.com/office/drawing/2014/main" id="{5C7F668F-84EF-CFB8-D16C-50319D90D2BB}"/>
              </a:ext>
            </a:extLst>
          </p:cNvPr>
          <p:cNvSpPr txBox="1">
            <a:spLocks/>
          </p:cNvSpPr>
          <p:nvPr/>
        </p:nvSpPr>
        <p:spPr>
          <a:xfrm>
            <a:off x="2826004" y="3588872"/>
            <a:ext cx="3536665" cy="33530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sz="2400">
              <a:solidFill>
                <a:schemeClr val="tx1">
                  <a:lumMod val="75000"/>
                  <a:lumOff val="25000"/>
                </a:schemeClr>
              </a:solidFill>
              <a:latin typeface="Century Gothic"/>
              <a:ea typeface="Calibri"/>
              <a:cs typeface="Calibri"/>
            </a:endParaRPr>
          </a:p>
        </p:txBody>
      </p:sp>
      <p:pic>
        <p:nvPicPr>
          <p:cNvPr id="5" name="Graphic 4" descr="Plant With Roots outline">
            <a:extLst>
              <a:ext uri="{FF2B5EF4-FFF2-40B4-BE49-F238E27FC236}">
                <a16:creationId xmlns:a16="http://schemas.microsoft.com/office/drawing/2014/main" id="{D843B42F-0C38-39FD-DCE5-39EDC99590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832" y="4351017"/>
            <a:ext cx="1747506" cy="1747506"/>
          </a:xfrm>
          <a:prstGeom prst="rect">
            <a:avLst/>
          </a:prstGeom>
        </p:spPr>
      </p:pic>
      <p:pic>
        <p:nvPicPr>
          <p:cNvPr id="9" name="Graphic 8" descr="Plant With Roots outline">
            <a:extLst>
              <a:ext uri="{FF2B5EF4-FFF2-40B4-BE49-F238E27FC236}">
                <a16:creationId xmlns:a16="http://schemas.microsoft.com/office/drawing/2014/main" id="{F5C7ED05-7AA8-26F3-FA9D-F1DD6F0590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17662" y="4181684"/>
            <a:ext cx="1747506" cy="1747506"/>
          </a:xfrm>
          <a:prstGeom prst="rect">
            <a:avLst/>
          </a:prstGeom>
        </p:spPr>
      </p:pic>
    </p:spTree>
    <p:extLst>
      <p:ext uri="{BB962C8B-B14F-4D97-AF65-F5344CB8AC3E}">
        <p14:creationId xmlns:p14="http://schemas.microsoft.com/office/powerpoint/2010/main" val="460006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558800" y="812802"/>
            <a:ext cx="10392649" cy="46289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F703B"/>
              </a:buClr>
              <a:defRPr/>
            </a:pPr>
            <a:endParaRPr lang="en-US" sz="2200" dirty="0">
              <a:solidFill>
                <a:schemeClr val="tx1">
                  <a:lumMod val="75000"/>
                  <a:lumOff val="25000"/>
                </a:schemeClr>
              </a:solidFill>
              <a:latin typeface="Century Gothic"/>
              <a:ea typeface="+mn-lt"/>
              <a:cs typeface="+mn-lt"/>
            </a:endParaRPr>
          </a:p>
          <a:p>
            <a:pPr>
              <a:buClr>
                <a:srgbClr val="CF703B"/>
              </a:buClr>
              <a:buFont typeface="Webdings,Sans-Serif" panose="05030102010509060703" pitchFamily="18" charset="2"/>
              <a:buChar char="4"/>
              <a:defRPr/>
            </a:pPr>
            <a:r>
              <a:rPr lang="en-US" sz="2200" dirty="0">
                <a:solidFill>
                  <a:schemeClr val="tx1">
                    <a:lumMod val="75000"/>
                    <a:lumOff val="25000"/>
                  </a:schemeClr>
                </a:solidFill>
                <a:latin typeface="Century Gothic"/>
                <a:ea typeface="+mn-lt"/>
                <a:cs typeface="+mn-lt"/>
              </a:rPr>
              <a:t>Kathleen Lange (NASA DEVELOP National Program)</a:t>
            </a:r>
          </a:p>
          <a:p>
            <a:pPr marL="285750" indent="-285750">
              <a:spcBef>
                <a:spcPts val="600"/>
              </a:spcBef>
              <a:buClr>
                <a:srgbClr val="CF703B"/>
              </a:buClr>
              <a:buFont typeface="Webdings,Sans-Serif" panose="05030102010509060703" pitchFamily="18" charset="2"/>
              <a:buChar char="4"/>
              <a:defRPr/>
            </a:pPr>
            <a:r>
              <a:rPr lang="en-US" sz="2200" dirty="0">
                <a:solidFill>
                  <a:schemeClr val="tx1">
                    <a:lumMod val="75000"/>
                    <a:lumOff val="25000"/>
                  </a:schemeClr>
                </a:solidFill>
                <a:latin typeface="Century Gothic"/>
                <a:ea typeface="+mn-lt"/>
                <a:cs typeface="+mn-lt"/>
              </a:rPr>
              <a:t>Dr. Garrett Graham (NOAA National Centers for Environmental Information</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ea typeface="+mn-lt"/>
                <a:cs typeface="+mn-lt"/>
              </a:rPr>
              <a:t>, </a:t>
            </a:r>
            <a:r>
              <a:rPr lang="en-US" sz="2200" dirty="0">
                <a:solidFill>
                  <a:schemeClr val="tx1">
                    <a:lumMod val="75000"/>
                    <a:lumOff val="25000"/>
                  </a:schemeClr>
                </a:solidFill>
                <a:latin typeface="Century Gothic"/>
                <a:ea typeface="+mn-lt"/>
                <a:cs typeface="+mn-lt"/>
              </a:rPr>
              <a:t>North Carolina Institute for Climate Studies)</a:t>
            </a:r>
          </a:p>
          <a:p>
            <a:pPr marL="285750" indent="-285750">
              <a:spcBef>
                <a:spcPts val="600"/>
              </a:spcBef>
              <a:buClr>
                <a:srgbClr val="CF703B"/>
              </a:buClr>
              <a:buFont typeface="Webdings,Sans-Serif" panose="05030102010509060703" pitchFamily="18" charset="2"/>
              <a:buChar char="4"/>
              <a:defRPr/>
            </a:pPr>
            <a:r>
              <a:rPr lang="en-US" sz="2200" dirty="0">
                <a:solidFill>
                  <a:schemeClr val="tx1">
                    <a:lumMod val="75000"/>
                    <a:lumOff val="25000"/>
                  </a:schemeClr>
                </a:solidFill>
                <a:latin typeface="Century Gothic"/>
                <a:ea typeface="+mn-lt"/>
                <a:cs typeface="+mn-lt"/>
              </a:rPr>
              <a:t>Molly Woloszyn (NOAA National Centers for Environmental Information</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ea typeface="+mn-lt"/>
                <a:cs typeface="+mn-lt"/>
              </a:rPr>
              <a:t>, </a:t>
            </a:r>
            <a:r>
              <a:rPr lang="en-US" sz="2200" dirty="0">
                <a:solidFill>
                  <a:schemeClr val="tx1">
                    <a:lumMod val="75000"/>
                    <a:lumOff val="25000"/>
                  </a:schemeClr>
                </a:solidFill>
                <a:latin typeface="Century Gothic"/>
                <a:ea typeface="+mn-lt"/>
                <a:cs typeface="+mn-lt"/>
              </a:rPr>
              <a:t>National Integrated Drought Information System)</a:t>
            </a:r>
          </a:p>
          <a:p>
            <a:pPr marL="285750" indent="-285750">
              <a:spcBef>
                <a:spcPts val="600"/>
              </a:spcBef>
              <a:buClr>
                <a:srgbClr val="CF703B"/>
              </a:buClr>
              <a:buFont typeface="Webdings,Sans-Serif" panose="05030102010509060703" pitchFamily="18" charset="2"/>
              <a:buChar char="4"/>
              <a:defRPr/>
            </a:pPr>
            <a:r>
              <a:rPr lang="en-US" sz="2200" dirty="0">
                <a:solidFill>
                  <a:schemeClr val="tx1">
                    <a:lumMod val="75000"/>
                    <a:lumOff val="25000"/>
                  </a:schemeClr>
                </a:solidFill>
                <a:latin typeface="Century Gothic"/>
                <a:ea typeface="+mn-lt"/>
                <a:cs typeface="+mn-lt"/>
              </a:rPr>
              <a:t>Dr. Sunita Yadav-</a:t>
            </a:r>
            <a:r>
              <a:rPr lang="en-US" sz="2200" dirty="0" err="1">
                <a:solidFill>
                  <a:schemeClr val="tx1">
                    <a:lumMod val="75000"/>
                    <a:lumOff val="25000"/>
                  </a:schemeClr>
                </a:solidFill>
                <a:latin typeface="Century Gothic"/>
                <a:ea typeface="+mn-lt"/>
                <a:cs typeface="+mn-lt"/>
              </a:rPr>
              <a:t>Pauletti</a:t>
            </a:r>
            <a:r>
              <a:rPr lang="en-US" sz="2200" dirty="0">
                <a:solidFill>
                  <a:schemeClr val="tx1">
                    <a:lumMod val="75000"/>
                    <a:lumOff val="25000"/>
                  </a:schemeClr>
                </a:solidFill>
                <a:latin typeface="Century Gothic"/>
                <a:ea typeface="+mn-lt"/>
                <a:cs typeface="+mn-lt"/>
              </a:rPr>
              <a:t> (USDA Foreign Agricultural Service, International Production Assessment Division for Brazil)</a:t>
            </a:r>
          </a:p>
          <a:p>
            <a:pPr marL="285750" indent="-285750">
              <a:spcBef>
                <a:spcPts val="600"/>
              </a:spcBef>
              <a:buClr>
                <a:srgbClr val="CF703B"/>
              </a:buClr>
              <a:buFont typeface="Webdings,Sans-Serif" panose="05030102010509060703" pitchFamily="18" charset="2"/>
              <a:buChar char="4"/>
              <a:defRPr/>
            </a:pPr>
            <a:r>
              <a:rPr lang="en-US" sz="2200" dirty="0">
                <a:solidFill>
                  <a:schemeClr val="tx1">
                    <a:lumMod val="75000"/>
                    <a:lumOff val="25000"/>
                  </a:schemeClr>
                </a:solidFill>
                <a:latin typeface="Century Gothic"/>
                <a:ea typeface="+mn-lt"/>
                <a:cs typeface="+mn-lt"/>
              </a:rPr>
              <a:t>Mark </a:t>
            </a:r>
            <a:r>
              <a:rPr lang="en-US" sz="2200" dirty="0" err="1">
                <a:solidFill>
                  <a:schemeClr val="tx1">
                    <a:lumMod val="75000"/>
                    <a:lumOff val="25000"/>
                  </a:schemeClr>
                </a:solidFill>
                <a:latin typeface="Century Gothic"/>
                <a:ea typeface="+mn-lt"/>
                <a:cs typeface="+mn-lt"/>
              </a:rPr>
              <a:t>Brusberg</a:t>
            </a:r>
            <a:r>
              <a:rPr lang="en-US" sz="2200" dirty="0">
                <a:solidFill>
                  <a:schemeClr val="tx1">
                    <a:lumMod val="75000"/>
                    <a:lumOff val="25000"/>
                  </a:schemeClr>
                </a:solidFill>
                <a:latin typeface="Century Gothic"/>
                <a:ea typeface="+mn-lt"/>
                <a:cs typeface="+mn-lt"/>
              </a:rPr>
              <a:t> (USDA Office of the Chief Economist and World Agricultural Outlook Board)</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a typeface="+mn-lt"/>
              <a:cs typeface="+mn-lt"/>
            </a:endParaRP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a typeface="+mn-lt"/>
              <a:cs typeface="+mn-lt"/>
            </a:endParaRP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gn="ctr">
              <a:spcAft>
                <a:spcPts val="600"/>
              </a:spcAft>
              <a:defRPr/>
            </a:pP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a:t>
            </a:r>
            <a:r>
              <a:rPr lang="en-US" sz="1000" dirty="0">
                <a:solidFill>
                  <a:schemeClr val="tx1">
                    <a:lumMod val="75000"/>
                    <a:lumOff val="25000"/>
                  </a:schemeClr>
                </a:solidFill>
                <a:latin typeface="Century Gothic"/>
              </a:rPr>
              <a:t>2015</a:t>
            </a:r>
            <a:r>
              <a:rPr kumimoji="0" lang="en-US" sz="1000" b="0" i="0" u="none" strike="noStrike" kern="1200" cap="none" spc="0" normalizeH="0" baseline="0" noProof="0" dirty="0">
                <a:ln>
                  <a:noFill/>
                </a:ln>
                <a:solidFill>
                  <a:schemeClr val="tx1">
                    <a:lumMod val="75000"/>
                    <a:lumOff val="25000"/>
                  </a:schemeClr>
                </a:solidFill>
                <a:effectLst/>
                <a:uLnTx/>
                <a:uFillTx/>
                <a:latin typeface="Century Gothic"/>
              </a:rPr>
              <a:t>), processed by ESA.</a:t>
            </a:r>
            <a:r>
              <a:rPr lang="en-US" sz="1000" dirty="0">
                <a:solidFill>
                  <a:schemeClr val="tx1">
                    <a:lumMod val="75000"/>
                    <a:lumOff val="25000"/>
                  </a:schemeClr>
                </a:solidFill>
                <a:latin typeface="Century Gothic"/>
              </a:rPr>
              <a:t> </a:t>
            </a: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21061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picture containing outdoor object, silhouette&#10;&#10;Description automatically generated">
            <a:extLst>
              <a:ext uri="{FF2B5EF4-FFF2-40B4-BE49-F238E27FC236}">
                <a16:creationId xmlns:a16="http://schemas.microsoft.com/office/drawing/2014/main" id="{FDFD2119-535A-25E9-6867-8F0341E6B787}"/>
              </a:ext>
            </a:extLst>
          </p:cNvPr>
          <p:cNvPicPr>
            <a:picLocks noChangeAspect="1"/>
          </p:cNvPicPr>
          <p:nvPr/>
        </p:nvPicPr>
        <p:blipFill>
          <a:blip r:embed="rId3"/>
          <a:stretch>
            <a:fillRect/>
          </a:stretch>
        </p:blipFill>
        <p:spPr>
          <a:xfrm>
            <a:off x="4249443" y="1402914"/>
            <a:ext cx="7502104" cy="4749471"/>
          </a:xfrm>
          <a:prstGeom prst="rect">
            <a:avLst/>
          </a:prstGeom>
        </p:spPr>
      </p:pic>
      <p:sp>
        <p:nvSpPr>
          <p:cNvPr id="10" name="Text Placeholder 5"/>
          <p:cNvSpPr txBox="1">
            <a:spLocks/>
          </p:cNvSpPr>
          <p:nvPr/>
        </p:nvSpPr>
        <p:spPr>
          <a:xfrm>
            <a:off x="-18227" y="1183749"/>
            <a:ext cx="5844861" cy="52374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Study Area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State of Mato Grosso, Brazil</a:t>
            </a:r>
          </a:p>
          <a:p>
            <a:pPr marL="1257300" lvl="2"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Climate: Warm, cloudy and dry with a heavy monsoon season to the North</a:t>
            </a:r>
          </a:p>
          <a:p>
            <a:pPr marL="1257300" lvl="2"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Major Agricultural Region: 37% of land is used for farming</a:t>
            </a:r>
          </a:p>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Study Period</a:t>
            </a:r>
            <a:endParaRPr lang="en-US">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2015 &amp; 2020</a:t>
            </a:r>
          </a:p>
          <a:p>
            <a:pPr marL="1257300" lvl="2" indent="-342900">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Second Agricultural Season: February 1st – July 31st</a:t>
            </a:r>
            <a:endParaRPr lang="en-US" sz="2400">
              <a:solidFill>
                <a:schemeClr val="tx1">
                  <a:lumMod val="75000"/>
                  <a:lumOff val="25000"/>
                </a:schemeClr>
              </a:solidFill>
              <a:latin typeface="Century Gothic" panose="020B0502020202020204" pitchFamily="34" charset="0"/>
            </a:endParaRPr>
          </a:p>
        </p:txBody>
      </p:sp>
      <p:sp>
        <p:nvSpPr>
          <p:cNvPr id="4" name="Text Placeholder 4">
            <a:extLst>
              <a:ext uri="{FF2B5EF4-FFF2-40B4-BE49-F238E27FC236}">
                <a16:creationId xmlns:a16="http://schemas.microsoft.com/office/drawing/2014/main" id="{620BE331-C712-78F6-08EC-113F9612EF3C}"/>
              </a:ext>
            </a:extLst>
          </p:cNvPr>
          <p:cNvSpPr txBox="1">
            <a:spLocks/>
          </p:cNvSpPr>
          <p:nvPr/>
        </p:nvSpPr>
        <p:spPr>
          <a:xfrm>
            <a:off x="5129087" y="5930225"/>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400" b="1">
              <a:solidFill>
                <a:schemeClr val="tx1">
                  <a:lumMod val="75000"/>
                  <a:lumOff val="25000"/>
                </a:schemeClr>
              </a:solidFill>
            </a:endParaRPr>
          </a:p>
        </p:txBody>
      </p:sp>
      <p:sp>
        <p:nvSpPr>
          <p:cNvPr id="11" name="Title 1">
            <a:extLst>
              <a:ext uri="{FF2B5EF4-FFF2-40B4-BE49-F238E27FC236}">
                <a16:creationId xmlns:a16="http://schemas.microsoft.com/office/drawing/2014/main" id="{C60DDF66-1C02-AD8F-3FBF-2EC117FAB21F}"/>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Study Area &amp; Period</a:t>
            </a:r>
            <a:endParaRPr lang="en-US">
              <a:ea typeface="Calibri Light" panose="020F0302020204030204"/>
              <a:cs typeface="Calibri Light" panose="020F0302020204030204"/>
            </a:endParaRPr>
          </a:p>
        </p:txBody>
      </p:sp>
      <p:pic>
        <p:nvPicPr>
          <p:cNvPr id="2" name="Picture 4" descr="Diagram&#10;&#10;Description automatically generated">
            <a:extLst>
              <a:ext uri="{FF2B5EF4-FFF2-40B4-BE49-F238E27FC236}">
                <a16:creationId xmlns:a16="http://schemas.microsoft.com/office/drawing/2014/main" id="{A0F4E68F-8891-1E48-FF70-5873724DE0CD}"/>
              </a:ext>
            </a:extLst>
          </p:cNvPr>
          <p:cNvPicPr>
            <a:picLocks noChangeAspect="1"/>
          </p:cNvPicPr>
          <p:nvPr/>
        </p:nvPicPr>
        <p:blipFill>
          <a:blip r:embed="rId4"/>
          <a:stretch>
            <a:fillRect/>
          </a:stretch>
        </p:blipFill>
        <p:spPr>
          <a:xfrm>
            <a:off x="9154873" y="189018"/>
            <a:ext cx="2668438" cy="2663406"/>
          </a:xfrm>
          <a:prstGeom prst="rect">
            <a:avLst/>
          </a:prstGeom>
        </p:spPr>
      </p:pic>
      <p:cxnSp>
        <p:nvCxnSpPr>
          <p:cNvPr id="5" name="Straight Arrow Connector 4">
            <a:extLst>
              <a:ext uri="{FF2B5EF4-FFF2-40B4-BE49-F238E27FC236}">
                <a16:creationId xmlns:a16="http://schemas.microsoft.com/office/drawing/2014/main" id="{616229E4-A31E-F01F-FA6A-DFBA0FE3E956}"/>
              </a:ext>
            </a:extLst>
          </p:cNvPr>
          <p:cNvCxnSpPr>
            <a:cxnSpLocks/>
          </p:cNvCxnSpPr>
          <p:nvPr/>
        </p:nvCxnSpPr>
        <p:spPr>
          <a:xfrm flipV="1">
            <a:off x="10099451" y="1544988"/>
            <a:ext cx="492349" cy="227327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E275A7-EEE6-FC90-1AEA-A73C637CA046}"/>
              </a:ext>
            </a:extLst>
          </p:cNvPr>
          <p:cNvCxnSpPr>
            <a:cxnSpLocks/>
          </p:cNvCxnSpPr>
          <p:nvPr/>
        </p:nvCxnSpPr>
        <p:spPr>
          <a:xfrm flipV="1">
            <a:off x="7171962" y="1584932"/>
            <a:ext cx="3415567" cy="5376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998056-3D7D-114C-5C48-2FE79516F548}"/>
              </a:ext>
            </a:extLst>
          </p:cNvPr>
          <p:cNvSpPr txBox="1"/>
          <p:nvPr/>
        </p:nvSpPr>
        <p:spPr>
          <a:xfrm>
            <a:off x="6677509" y="3572228"/>
            <a:ext cx="2841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accent2">
                    <a:lumMod val="75000"/>
                  </a:schemeClr>
                </a:solidFill>
                <a:latin typeface="Century Gothic"/>
                <a:ea typeface="Calibri"/>
                <a:cs typeface="Calibri"/>
              </a:rPr>
              <a:t>Mato Grosso</a:t>
            </a:r>
          </a:p>
        </p:txBody>
      </p:sp>
      <p:sp>
        <p:nvSpPr>
          <p:cNvPr id="3" name="Rectangle 2">
            <a:extLst>
              <a:ext uri="{FF2B5EF4-FFF2-40B4-BE49-F238E27FC236}">
                <a16:creationId xmlns:a16="http://schemas.microsoft.com/office/drawing/2014/main" id="{8D480514-BCD0-41B8-A03E-F1CDFDC2D4D6}"/>
              </a:ext>
            </a:extLst>
          </p:cNvPr>
          <p:cNvSpPr/>
          <p:nvPr/>
        </p:nvSpPr>
        <p:spPr>
          <a:xfrm>
            <a:off x="9321258" y="5366450"/>
            <a:ext cx="2314924" cy="563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0712FAA-B3DF-8905-07A4-F8B6A95BF928}"/>
              </a:ext>
            </a:extLst>
          </p:cNvPr>
          <p:cNvSpPr txBox="1"/>
          <p:nvPr/>
        </p:nvSpPr>
        <p:spPr>
          <a:xfrm>
            <a:off x="0" y="6394725"/>
            <a:ext cx="2295821" cy="307777"/>
          </a:xfrm>
          <a:prstGeom prst="rect">
            <a:avLst/>
          </a:prstGeom>
          <a:noFill/>
        </p:spPr>
        <p:txBody>
          <a:bodyPr wrap="none" lIns="91440" tIns="45720" rIns="91440" bIns="45720" rtlCol="0" anchor="t">
            <a:spAutoFit/>
          </a:bodyPr>
          <a:lstStyle/>
          <a:p>
            <a:r>
              <a:rPr lang="en-US" sz="1400" dirty="0">
                <a:solidFill>
                  <a:schemeClr val="tx1">
                    <a:lumMod val="75000"/>
                    <a:lumOff val="25000"/>
                  </a:schemeClr>
                </a:solidFill>
                <a:latin typeface="Century Gothic"/>
              </a:rPr>
              <a:t>Image Credit: Max Rock</a:t>
            </a:r>
          </a:p>
        </p:txBody>
      </p:sp>
      <p:pic>
        <p:nvPicPr>
          <p:cNvPr id="8" name="Picture 8">
            <a:extLst>
              <a:ext uri="{FF2B5EF4-FFF2-40B4-BE49-F238E27FC236}">
                <a16:creationId xmlns:a16="http://schemas.microsoft.com/office/drawing/2014/main" id="{F3F83C1F-20D2-C922-AEC3-E4ED8B8FE35B}"/>
              </a:ext>
            </a:extLst>
          </p:cNvPr>
          <p:cNvPicPr>
            <a:picLocks noChangeAspect="1"/>
          </p:cNvPicPr>
          <p:nvPr/>
        </p:nvPicPr>
        <p:blipFill>
          <a:blip r:embed="rId5"/>
          <a:stretch>
            <a:fillRect/>
          </a:stretch>
        </p:blipFill>
        <p:spPr>
          <a:xfrm>
            <a:off x="9469868" y="5596379"/>
            <a:ext cx="448660" cy="68317"/>
          </a:xfrm>
          <a:prstGeom prst="rect">
            <a:avLst/>
          </a:prstGeom>
        </p:spPr>
      </p:pic>
      <p:sp>
        <p:nvSpPr>
          <p:cNvPr id="14" name="TextBox 13">
            <a:extLst>
              <a:ext uri="{FF2B5EF4-FFF2-40B4-BE49-F238E27FC236}">
                <a16:creationId xmlns:a16="http://schemas.microsoft.com/office/drawing/2014/main" id="{F5F4E05D-9D2F-2EB6-F099-81DE7E410218}"/>
              </a:ext>
            </a:extLst>
          </p:cNvPr>
          <p:cNvSpPr txBox="1"/>
          <p:nvPr/>
        </p:nvSpPr>
        <p:spPr>
          <a:xfrm>
            <a:off x="9349962" y="5653446"/>
            <a:ext cx="2338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0</a:t>
            </a:r>
            <a:endParaRPr lang="en-US" sz="1400">
              <a:latin typeface="Century Gothic"/>
              <a:cs typeface="Calibri"/>
            </a:endParaRPr>
          </a:p>
        </p:txBody>
      </p:sp>
      <p:sp>
        <p:nvSpPr>
          <p:cNvPr id="18" name="TextBox 17">
            <a:extLst>
              <a:ext uri="{FF2B5EF4-FFF2-40B4-BE49-F238E27FC236}">
                <a16:creationId xmlns:a16="http://schemas.microsoft.com/office/drawing/2014/main" id="{202A022F-3BAC-C5E2-7750-CA099C316895}"/>
              </a:ext>
            </a:extLst>
          </p:cNvPr>
          <p:cNvSpPr txBox="1"/>
          <p:nvPr/>
        </p:nvSpPr>
        <p:spPr>
          <a:xfrm>
            <a:off x="9499484" y="5672910"/>
            <a:ext cx="10508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cs typeface="Calibri"/>
              </a:rPr>
              <a:t>75mi</a:t>
            </a:r>
          </a:p>
        </p:txBody>
      </p:sp>
      <p:pic>
        <p:nvPicPr>
          <p:cNvPr id="9" name="Picture 21">
            <a:extLst>
              <a:ext uri="{FF2B5EF4-FFF2-40B4-BE49-F238E27FC236}">
                <a16:creationId xmlns:a16="http://schemas.microsoft.com/office/drawing/2014/main" id="{D28CC22D-B016-F135-10A5-9C0A13E1BF2F}"/>
              </a:ext>
            </a:extLst>
          </p:cNvPr>
          <p:cNvPicPr>
            <a:picLocks noChangeAspect="1"/>
          </p:cNvPicPr>
          <p:nvPr/>
        </p:nvPicPr>
        <p:blipFill>
          <a:blip r:embed="rId6"/>
          <a:stretch>
            <a:fillRect/>
          </a:stretch>
        </p:blipFill>
        <p:spPr>
          <a:xfrm>
            <a:off x="11611916" y="4893503"/>
            <a:ext cx="116306" cy="1036722"/>
          </a:xfrm>
          <a:prstGeom prst="rect">
            <a:avLst/>
          </a:prstGeom>
        </p:spPr>
      </p:pic>
      <p:pic>
        <p:nvPicPr>
          <p:cNvPr id="17" name="Picture 8">
            <a:extLst>
              <a:ext uri="{FF2B5EF4-FFF2-40B4-BE49-F238E27FC236}">
                <a16:creationId xmlns:a16="http://schemas.microsoft.com/office/drawing/2014/main" id="{8B3958BC-0F03-77DE-4564-D82FCC9EE4AA}"/>
              </a:ext>
            </a:extLst>
          </p:cNvPr>
          <p:cNvPicPr>
            <a:picLocks noChangeAspect="1"/>
          </p:cNvPicPr>
          <p:nvPr/>
        </p:nvPicPr>
        <p:blipFill>
          <a:blip r:embed="rId5"/>
          <a:stretch>
            <a:fillRect/>
          </a:stretch>
        </p:blipFill>
        <p:spPr>
          <a:xfrm>
            <a:off x="10475498" y="5594598"/>
            <a:ext cx="448660" cy="68317"/>
          </a:xfrm>
          <a:prstGeom prst="rect">
            <a:avLst/>
          </a:prstGeom>
        </p:spPr>
      </p:pic>
      <p:sp>
        <p:nvSpPr>
          <p:cNvPr id="20" name="TextBox 19">
            <a:extLst>
              <a:ext uri="{FF2B5EF4-FFF2-40B4-BE49-F238E27FC236}">
                <a16:creationId xmlns:a16="http://schemas.microsoft.com/office/drawing/2014/main" id="{8507D175-1DE1-8E7F-6248-161573C5BA45}"/>
              </a:ext>
            </a:extLst>
          </p:cNvPr>
          <p:cNvSpPr txBox="1"/>
          <p:nvPr/>
        </p:nvSpPr>
        <p:spPr>
          <a:xfrm>
            <a:off x="10314920" y="5646715"/>
            <a:ext cx="348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0</a:t>
            </a:r>
            <a:endParaRPr lang="en-US" sz="1400"/>
          </a:p>
        </p:txBody>
      </p:sp>
      <p:sp>
        <p:nvSpPr>
          <p:cNvPr id="22" name="TextBox 21">
            <a:extLst>
              <a:ext uri="{FF2B5EF4-FFF2-40B4-BE49-F238E27FC236}">
                <a16:creationId xmlns:a16="http://schemas.microsoft.com/office/drawing/2014/main" id="{47F6E3B3-C415-8E33-D649-B2BE8AD19C09}"/>
              </a:ext>
            </a:extLst>
          </p:cNvPr>
          <p:cNvSpPr txBox="1"/>
          <p:nvPr/>
        </p:nvSpPr>
        <p:spPr>
          <a:xfrm>
            <a:off x="10568584" y="5662915"/>
            <a:ext cx="10517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120 km</a:t>
            </a:r>
            <a:endParaRPr lang="en-US" sz="1400"/>
          </a:p>
        </p:txBody>
      </p:sp>
      <p:sp>
        <p:nvSpPr>
          <p:cNvPr id="16" name="TextBox 15">
            <a:extLst>
              <a:ext uri="{FF2B5EF4-FFF2-40B4-BE49-F238E27FC236}">
                <a16:creationId xmlns:a16="http://schemas.microsoft.com/office/drawing/2014/main" id="{4C74A405-E60F-84DB-AAD6-05C7E8006EA8}"/>
              </a:ext>
            </a:extLst>
          </p:cNvPr>
          <p:cNvSpPr txBox="1"/>
          <p:nvPr/>
        </p:nvSpPr>
        <p:spPr>
          <a:xfrm>
            <a:off x="9242515" y="6187630"/>
            <a:ext cx="2144810" cy="230832"/>
          </a:xfrm>
          <a:prstGeom prst="rect">
            <a:avLst/>
          </a:prstGeom>
          <a:noFill/>
        </p:spPr>
        <p:txBody>
          <a:bodyPr wrap="square" rtlCol="0">
            <a:spAutoFit/>
          </a:bodyPr>
          <a:lstStyle/>
          <a:p>
            <a:pPr algn="r"/>
            <a:r>
              <a:rPr lang="en-US" sz="900" dirty="0">
                <a:solidFill>
                  <a:schemeClr val="tx1">
                    <a:lumMod val="75000"/>
                    <a:lumOff val="25000"/>
                  </a:schemeClr>
                </a:solidFill>
                <a:latin typeface="Century Gothic" panose="020B0502020202020204" pitchFamily="34" charset="0"/>
              </a:rPr>
              <a:t>Basemap: ESRI Modern Antique</a:t>
            </a:r>
          </a:p>
        </p:txBody>
      </p:sp>
    </p:spTree>
    <p:extLst>
      <p:ext uri="{BB962C8B-B14F-4D97-AF65-F5344CB8AC3E}">
        <p14:creationId xmlns:p14="http://schemas.microsoft.com/office/powerpoint/2010/main" val="257548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10;&#10;Description automatically generated">
            <a:extLst>
              <a:ext uri="{FF2B5EF4-FFF2-40B4-BE49-F238E27FC236}">
                <a16:creationId xmlns:a16="http://schemas.microsoft.com/office/drawing/2014/main" id="{A932C934-6CDC-EC5D-F5BF-C23C77148D31}"/>
              </a:ext>
            </a:extLst>
          </p:cNvPr>
          <p:cNvPicPr>
            <a:picLocks noChangeAspect="1"/>
          </p:cNvPicPr>
          <p:nvPr/>
        </p:nvPicPr>
        <p:blipFill>
          <a:blip r:embed="rId3"/>
          <a:stretch>
            <a:fillRect/>
          </a:stretch>
        </p:blipFill>
        <p:spPr>
          <a:xfrm>
            <a:off x="6098683" y="1171195"/>
            <a:ext cx="5905930" cy="3940979"/>
          </a:xfrm>
          <a:prstGeom prst="rect">
            <a:avLst/>
          </a:prstGeom>
          <a:ln>
            <a:noFill/>
          </a:ln>
          <a:effectLst>
            <a:outerShdw blurRad="292100" dist="139700" dir="2700000" algn="tl" rotWithShape="0">
              <a:srgbClr val="333333">
                <a:alpha val="65000"/>
              </a:srgbClr>
            </a:outerShdw>
          </a:effectLst>
        </p:spPr>
      </p:pic>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47D2A1A0-7A5E-BC84-EF7E-1331D57BC9BF}"/>
              </a:ext>
            </a:extLst>
          </p:cNvPr>
          <p:cNvSpPr txBox="1">
            <a:spLocks/>
          </p:cNvSpPr>
          <p:nvPr/>
        </p:nvSpPr>
        <p:spPr>
          <a:xfrm>
            <a:off x="182547" y="457562"/>
            <a:ext cx="6060957" cy="524666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CF703B"/>
              </a:buClr>
              <a:buNone/>
            </a:pPr>
            <a:endParaRPr lang="en-US" sz="2400" b="1">
              <a:solidFill>
                <a:schemeClr val="tx1">
                  <a:lumMod val="75000"/>
                  <a:lumOff val="25000"/>
                </a:schemeClr>
              </a:solidFill>
              <a:latin typeface="Century Gothic"/>
              <a:ea typeface="+mn-lt"/>
              <a:cs typeface="+mn-lt"/>
            </a:endParaRPr>
          </a:p>
          <a:p>
            <a:pPr marL="457200" lvl="1" indent="0">
              <a:lnSpc>
                <a:spcPct val="100000"/>
              </a:lnSpc>
              <a:spcBef>
                <a:spcPts val="0"/>
              </a:spcBef>
              <a:spcAft>
                <a:spcPts val="600"/>
              </a:spcAft>
              <a:buClr>
                <a:srgbClr val="CF703B"/>
              </a:buClr>
              <a:buNone/>
            </a:pPr>
            <a:endParaRPr lang="en-US">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United States Department of Agriculture (USDA)</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Foreign Agricultural Service (FAS)</a:t>
            </a:r>
          </a:p>
          <a:p>
            <a:pPr marL="1257300" lvl="2">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rPr>
              <a:t>Dr. Sunita Yadav-Pauletti, Crop Analyst for Brazil</a:t>
            </a:r>
            <a:endParaRPr lang="en-US" sz="2400">
              <a:solidFill>
                <a:schemeClr val="tx1">
                  <a:lumMod val="75000"/>
                  <a:lumOff val="25000"/>
                </a:schemeClr>
              </a:solidFill>
              <a:latin typeface="Century Gothic"/>
              <a:ea typeface="+mn-lt"/>
              <a:cs typeface="+mn-lt"/>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ea typeface="+mn-lt"/>
                <a:cs typeface="+mn-lt"/>
              </a:rPr>
              <a:t>Office of Chief Economist (OCE)</a:t>
            </a:r>
          </a:p>
          <a:p>
            <a:pPr marL="1257300" lvl="2">
              <a:lnSpc>
                <a:spcPct val="100000"/>
              </a:lnSpc>
              <a:spcBef>
                <a:spcPts val="0"/>
              </a:spcBef>
              <a:spcAft>
                <a:spcPts val="600"/>
              </a:spcAft>
              <a:buClr>
                <a:srgbClr val="CF703B"/>
              </a:buClr>
              <a:buFont typeface="Webdings" panose="05030102010509060703" pitchFamily="18" charset="2"/>
              <a:buChar char="4"/>
            </a:pPr>
            <a:r>
              <a:rPr lang="en-US" sz="2400">
                <a:solidFill>
                  <a:schemeClr val="tx1">
                    <a:lumMod val="75000"/>
                    <a:lumOff val="25000"/>
                  </a:schemeClr>
                </a:solidFill>
                <a:latin typeface="Century Gothic"/>
                <a:ea typeface="+mn-lt"/>
                <a:cs typeface="+mn-lt"/>
              </a:rPr>
              <a:t>Mark Brusberg, Chief Meteorologist</a:t>
            </a:r>
          </a:p>
        </p:txBody>
      </p:sp>
      <p:sp>
        <p:nvSpPr>
          <p:cNvPr id="7" name="Title 1">
            <a:extLst>
              <a:ext uri="{FF2B5EF4-FFF2-40B4-BE49-F238E27FC236}">
                <a16:creationId xmlns:a16="http://schemas.microsoft.com/office/drawing/2014/main" id="{DB70CF37-11FD-99CF-B2DB-581BBF09F6F9}"/>
              </a:ext>
            </a:extLst>
          </p:cNvPr>
          <p:cNvSpPr txBox="1">
            <a:spLocks/>
          </p:cNvSpPr>
          <p:nvPr/>
        </p:nvSpPr>
        <p:spPr>
          <a:xfrm>
            <a:off x="513346" y="457775"/>
            <a:ext cx="431431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Project Partners</a:t>
            </a:r>
            <a:endParaRPr lang="en-US"/>
          </a:p>
        </p:txBody>
      </p:sp>
      <p:pic>
        <p:nvPicPr>
          <p:cNvPr id="2" name="Picture 2" descr="A picture containing flower, tree, plant, snow&#10;&#10;Description automatically generated">
            <a:extLst>
              <a:ext uri="{FF2B5EF4-FFF2-40B4-BE49-F238E27FC236}">
                <a16:creationId xmlns:a16="http://schemas.microsoft.com/office/drawing/2014/main" id="{0F8CD33A-34E4-6A63-40F1-CD55FD7C98A2}"/>
              </a:ext>
            </a:extLst>
          </p:cNvPr>
          <p:cNvPicPr>
            <a:picLocks noChangeAspect="1"/>
          </p:cNvPicPr>
          <p:nvPr/>
        </p:nvPicPr>
        <p:blipFill>
          <a:blip r:embed="rId4"/>
          <a:stretch>
            <a:fillRect/>
          </a:stretch>
        </p:blipFill>
        <p:spPr>
          <a:xfrm>
            <a:off x="9400021" y="1326492"/>
            <a:ext cx="2514186" cy="1678614"/>
          </a:xfrm>
          <a:prstGeom prst="rect">
            <a:avLst/>
          </a:prstGeom>
          <a:ln>
            <a:noFill/>
          </a:ln>
          <a:effectLst>
            <a:softEdge rad="112500"/>
          </a:effectLst>
        </p:spPr>
      </p:pic>
      <p:pic>
        <p:nvPicPr>
          <p:cNvPr id="6" name="Picture 7" descr="A picture containing wall, rope, corn, several&#10;&#10;Description automatically generated">
            <a:extLst>
              <a:ext uri="{FF2B5EF4-FFF2-40B4-BE49-F238E27FC236}">
                <a16:creationId xmlns:a16="http://schemas.microsoft.com/office/drawing/2014/main" id="{379F0D28-98E7-5EB5-AA15-BC2B7AA2F458}"/>
              </a:ext>
            </a:extLst>
          </p:cNvPr>
          <p:cNvPicPr>
            <a:picLocks noChangeAspect="1"/>
          </p:cNvPicPr>
          <p:nvPr/>
        </p:nvPicPr>
        <p:blipFill>
          <a:blip r:embed="rId5"/>
          <a:stretch>
            <a:fillRect/>
          </a:stretch>
        </p:blipFill>
        <p:spPr>
          <a:xfrm>
            <a:off x="9305943" y="3249182"/>
            <a:ext cx="2702342" cy="1796616"/>
          </a:xfrm>
          <a:prstGeom prst="rect">
            <a:avLst/>
          </a:prstGeom>
          <a:ln>
            <a:noFill/>
          </a:ln>
          <a:effectLst>
            <a:softEdge rad="112500"/>
          </a:effectLst>
        </p:spPr>
      </p:pic>
      <p:sp>
        <p:nvSpPr>
          <p:cNvPr id="12" name="TextBox 11">
            <a:extLst>
              <a:ext uri="{FF2B5EF4-FFF2-40B4-BE49-F238E27FC236}">
                <a16:creationId xmlns:a16="http://schemas.microsoft.com/office/drawing/2014/main" id="{7E9B48B0-8DAA-0977-1931-BB38378C5BB3}"/>
              </a:ext>
            </a:extLst>
          </p:cNvPr>
          <p:cNvSpPr txBox="1"/>
          <p:nvPr/>
        </p:nvSpPr>
        <p:spPr>
          <a:xfrm>
            <a:off x="0" y="6429593"/>
            <a:ext cx="6426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3F3F3F"/>
                </a:solidFill>
                <a:latin typeface="Century Gothic"/>
              </a:rPr>
              <a:t>Image Credit: Carsten Vollrath, Tom Fisk, Quang Nguyen Vinh, USDA</a:t>
            </a:r>
          </a:p>
        </p:txBody>
      </p:sp>
    </p:spTree>
    <p:extLst>
      <p:ext uri="{BB962C8B-B14F-4D97-AF65-F5344CB8AC3E}">
        <p14:creationId xmlns:p14="http://schemas.microsoft.com/office/powerpoint/2010/main" val="1054631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14789" y="679367"/>
            <a:ext cx="5011529"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a:ea typeface="Calibri Light" panose="020F0302020204030204"/>
              <a:cs typeface="Calibri Light" panose="020F0302020204030204"/>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091C5696-372D-A76C-8C82-A6A8FE4835B0}"/>
              </a:ext>
            </a:extLst>
          </p:cNvPr>
          <p:cNvSpPr txBox="1"/>
          <p:nvPr/>
        </p:nvSpPr>
        <p:spPr>
          <a:xfrm>
            <a:off x="6367152" y="3378529"/>
            <a:ext cx="40395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Century Gothic"/>
              <a:cs typeface="Calibri"/>
            </a:endParaRPr>
          </a:p>
        </p:txBody>
      </p:sp>
      <p:sp>
        <p:nvSpPr>
          <p:cNvPr id="16" name="TextBox 15">
            <a:extLst>
              <a:ext uri="{FF2B5EF4-FFF2-40B4-BE49-F238E27FC236}">
                <a16:creationId xmlns:a16="http://schemas.microsoft.com/office/drawing/2014/main" id="{34FD06BC-91D5-9E9C-6FF3-FF618A596442}"/>
              </a:ext>
            </a:extLst>
          </p:cNvPr>
          <p:cNvSpPr txBox="1"/>
          <p:nvPr/>
        </p:nvSpPr>
        <p:spPr>
          <a:xfrm>
            <a:off x="3046069" y="409403"/>
            <a:ext cx="6099858" cy="954107"/>
          </a:xfrm>
          <a:prstGeom prst="rect">
            <a:avLst/>
          </a:prstGeom>
          <a:solidFill>
            <a:srgbClr val="B9D97E">
              <a:alpha val="80000"/>
            </a:srgbClr>
          </a:solidFill>
          <a:ln>
            <a:solidFill>
              <a:srgbClr val="549E3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accent1">
                    <a:lumMod val="75000"/>
                  </a:schemeClr>
                </a:solidFill>
                <a:latin typeface="Century Gothic"/>
              </a:rPr>
              <a:t>US Foreign Policy and Trade Decisions</a:t>
            </a:r>
          </a:p>
        </p:txBody>
      </p:sp>
      <p:sp>
        <p:nvSpPr>
          <p:cNvPr id="18" name="TextBox 17">
            <a:extLst>
              <a:ext uri="{FF2B5EF4-FFF2-40B4-BE49-F238E27FC236}">
                <a16:creationId xmlns:a16="http://schemas.microsoft.com/office/drawing/2014/main" id="{AA40BAFC-ED87-D2AC-28E7-5F6378A3F039}"/>
              </a:ext>
            </a:extLst>
          </p:cNvPr>
          <p:cNvSpPr txBox="1"/>
          <p:nvPr/>
        </p:nvSpPr>
        <p:spPr>
          <a:xfrm>
            <a:off x="4269178" y="4836028"/>
            <a:ext cx="3653641" cy="954107"/>
          </a:xfrm>
          <a:prstGeom prst="rect">
            <a:avLst/>
          </a:prstGeom>
          <a:solidFill>
            <a:srgbClr val="B9D97E">
              <a:alpha val="80000"/>
            </a:srgbClr>
          </a:solidFill>
          <a:ln>
            <a:solidFill>
              <a:srgbClr val="549E3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accent1">
                    <a:lumMod val="75000"/>
                  </a:schemeClr>
                </a:solidFill>
                <a:latin typeface="Century Gothic"/>
              </a:rPr>
              <a:t>Crop Classification Maps</a:t>
            </a:r>
            <a:endParaRPr lang="en-US" sz="2800">
              <a:solidFill>
                <a:schemeClr val="accent1">
                  <a:lumMod val="75000"/>
                </a:schemeClr>
              </a:solidFill>
            </a:endParaRPr>
          </a:p>
        </p:txBody>
      </p:sp>
      <p:pic>
        <p:nvPicPr>
          <p:cNvPr id="21" name="Graphic 21" descr="Produce outline">
            <a:extLst>
              <a:ext uri="{FF2B5EF4-FFF2-40B4-BE49-F238E27FC236}">
                <a16:creationId xmlns:a16="http://schemas.microsoft.com/office/drawing/2014/main" id="{AEE74FF4-0316-C97A-783B-87AABAEED5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2854" y="387546"/>
            <a:ext cx="969316" cy="954107"/>
          </a:xfrm>
          <a:prstGeom prst="rect">
            <a:avLst/>
          </a:prstGeom>
        </p:spPr>
      </p:pic>
      <p:pic>
        <p:nvPicPr>
          <p:cNvPr id="22" name="Graphic 22" descr="Handshake outline">
            <a:extLst>
              <a:ext uri="{FF2B5EF4-FFF2-40B4-BE49-F238E27FC236}">
                <a16:creationId xmlns:a16="http://schemas.microsoft.com/office/drawing/2014/main" id="{E063FC45-2B9C-E5FF-7D21-FA0D7E8332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9830" y="409403"/>
            <a:ext cx="914399" cy="949840"/>
          </a:xfrm>
          <a:prstGeom prst="rect">
            <a:avLst/>
          </a:prstGeom>
        </p:spPr>
      </p:pic>
      <p:pic>
        <p:nvPicPr>
          <p:cNvPr id="4" name="Graphic 11" descr="Topography Map outline">
            <a:extLst>
              <a:ext uri="{FF2B5EF4-FFF2-40B4-BE49-F238E27FC236}">
                <a16:creationId xmlns:a16="http://schemas.microsoft.com/office/drawing/2014/main" id="{B07C8F3F-FB25-56CD-AA4A-C51C05557E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798" y="5791855"/>
            <a:ext cx="914400" cy="914400"/>
          </a:xfrm>
          <a:prstGeom prst="rect">
            <a:avLst/>
          </a:prstGeom>
        </p:spPr>
      </p:pic>
      <p:sp>
        <p:nvSpPr>
          <p:cNvPr id="11" name="Arrow: Right 10">
            <a:extLst>
              <a:ext uri="{FF2B5EF4-FFF2-40B4-BE49-F238E27FC236}">
                <a16:creationId xmlns:a16="http://schemas.microsoft.com/office/drawing/2014/main" id="{0A9407E4-BFA1-BB57-EB97-2839A44507D6}"/>
              </a:ext>
            </a:extLst>
          </p:cNvPr>
          <p:cNvSpPr/>
          <p:nvPr/>
        </p:nvSpPr>
        <p:spPr>
          <a:xfrm rot="-5400000" flipV="1">
            <a:off x="5618945" y="3932652"/>
            <a:ext cx="954106" cy="457201"/>
          </a:xfrm>
          <a:prstGeom prst="rightArrow">
            <a:avLst>
              <a:gd name="adj1" fmla="val 50001"/>
              <a:gd name="adj2" fmla="val 50000"/>
            </a:avLst>
          </a:prstGeom>
          <a:solidFill>
            <a:schemeClr val="accent2">
              <a:lumMod val="75000"/>
            </a:schemeClr>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88ECA62-0E51-34F2-8837-4B0B5E3A41C9}"/>
              </a:ext>
            </a:extLst>
          </p:cNvPr>
          <p:cNvSpPr txBox="1"/>
          <p:nvPr/>
        </p:nvSpPr>
        <p:spPr>
          <a:xfrm>
            <a:off x="3727937" y="2596547"/>
            <a:ext cx="4650895" cy="954107"/>
          </a:xfrm>
          <a:prstGeom prst="rect">
            <a:avLst/>
          </a:prstGeom>
          <a:solidFill>
            <a:srgbClr val="B9D97E">
              <a:alpha val="80000"/>
            </a:srgbClr>
          </a:solidFill>
          <a:ln>
            <a:solidFill>
              <a:srgbClr val="549E3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accent1">
                    <a:lumMod val="75000"/>
                  </a:schemeClr>
                </a:solidFill>
                <a:latin typeface="Century Gothic"/>
              </a:rPr>
              <a:t>Crop Yield &amp; Commodity Estimates</a:t>
            </a:r>
            <a:endParaRPr lang="en-US">
              <a:solidFill>
                <a:schemeClr val="accent1">
                  <a:lumMod val="75000"/>
                </a:schemeClr>
              </a:solidFill>
            </a:endParaRPr>
          </a:p>
        </p:txBody>
      </p:sp>
      <p:pic>
        <p:nvPicPr>
          <p:cNvPr id="25" name="Graphic 25" descr="Agriculture outline">
            <a:extLst>
              <a:ext uri="{FF2B5EF4-FFF2-40B4-BE49-F238E27FC236}">
                <a16:creationId xmlns:a16="http://schemas.microsoft.com/office/drawing/2014/main" id="{B8C9BA68-DDD1-29D4-EE01-C9EAB4FFEF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5544" y="2602023"/>
            <a:ext cx="949840" cy="949840"/>
          </a:xfrm>
          <a:prstGeom prst="rect">
            <a:avLst/>
          </a:prstGeom>
        </p:spPr>
      </p:pic>
      <p:pic>
        <p:nvPicPr>
          <p:cNvPr id="26" name="Graphic 26" descr="Upward trend outline">
            <a:extLst>
              <a:ext uri="{FF2B5EF4-FFF2-40B4-BE49-F238E27FC236}">
                <a16:creationId xmlns:a16="http://schemas.microsoft.com/office/drawing/2014/main" id="{4B084EAB-E748-739C-28E3-1471D607C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14916" y="2539719"/>
            <a:ext cx="1069653" cy="1069653"/>
          </a:xfrm>
          <a:prstGeom prst="rect">
            <a:avLst/>
          </a:prstGeom>
        </p:spPr>
      </p:pic>
      <p:sp>
        <p:nvSpPr>
          <p:cNvPr id="15" name="Arrow: Right 10">
            <a:extLst>
              <a:ext uri="{FF2B5EF4-FFF2-40B4-BE49-F238E27FC236}">
                <a16:creationId xmlns:a16="http://schemas.microsoft.com/office/drawing/2014/main" id="{01BCBF16-0C9B-B041-A0B0-9C6664B7B0E7}"/>
              </a:ext>
            </a:extLst>
          </p:cNvPr>
          <p:cNvSpPr/>
          <p:nvPr/>
        </p:nvSpPr>
        <p:spPr>
          <a:xfrm rot="-5400000" flipV="1">
            <a:off x="5618945" y="1678795"/>
            <a:ext cx="954106" cy="457201"/>
          </a:xfrm>
          <a:prstGeom prst="rightArrow">
            <a:avLst/>
          </a:prstGeom>
          <a:solidFill>
            <a:schemeClr val="accent2">
              <a:lumMod val="75000"/>
            </a:schemeClr>
          </a:solidFill>
          <a:ln>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303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17FE10-05AE-0091-9594-2F97854AE941}"/>
              </a:ext>
            </a:extLst>
          </p:cNvPr>
          <p:cNvPicPr>
            <a:picLocks noChangeAspect="1"/>
          </p:cNvPicPr>
          <p:nvPr/>
        </p:nvPicPr>
        <p:blipFill rotWithShape="1">
          <a:blip r:embed="rId3"/>
          <a:srcRect t="40139" b="21817"/>
          <a:stretch/>
        </p:blipFill>
        <p:spPr>
          <a:xfrm>
            <a:off x="20" y="10"/>
            <a:ext cx="12654176" cy="384801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0" name="Text Placeholder 5">
            <a:extLst>
              <a:ext uri="{FF2B5EF4-FFF2-40B4-BE49-F238E27FC236}">
                <a16:creationId xmlns:a16="http://schemas.microsoft.com/office/drawing/2014/main" id="{48731ECF-1472-0BD5-ABC6-9EFEBA5D4903}"/>
              </a:ext>
            </a:extLst>
          </p:cNvPr>
          <p:cNvSpPr txBox="1">
            <a:spLocks/>
          </p:cNvSpPr>
          <p:nvPr/>
        </p:nvSpPr>
        <p:spPr>
          <a:xfrm>
            <a:off x="4960999" y="3552981"/>
            <a:ext cx="7485413"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400">
              <a:solidFill>
                <a:schemeClr val="tx1">
                  <a:lumMod val="75000"/>
                  <a:lumOff val="25000"/>
                </a:schemeClr>
              </a:solidFill>
              <a:latin typeface="Century Gothic"/>
              <a:cs typeface="Calibri"/>
            </a:endParaRPr>
          </a:p>
        </p:txBody>
      </p:sp>
      <p:sp>
        <p:nvSpPr>
          <p:cNvPr id="9" name="TextBox 8">
            <a:extLst>
              <a:ext uri="{FF2B5EF4-FFF2-40B4-BE49-F238E27FC236}">
                <a16:creationId xmlns:a16="http://schemas.microsoft.com/office/drawing/2014/main" id="{0F08EF3E-07B6-106D-7BEA-4FAC7021E619}"/>
              </a:ext>
            </a:extLst>
          </p:cNvPr>
          <p:cNvSpPr txBox="1"/>
          <p:nvPr/>
        </p:nvSpPr>
        <p:spPr>
          <a:xfrm>
            <a:off x="120788" y="4190715"/>
            <a:ext cx="578346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D7143"/>
                </a:solidFill>
                <a:latin typeface="Century Gothic"/>
                <a:ea typeface="+mn-lt"/>
                <a:cs typeface="+mn-lt"/>
              </a:rPr>
              <a:t>Brazil's Agricultural Status</a:t>
            </a:r>
            <a:endParaRPr lang="en-US"/>
          </a:p>
          <a:p>
            <a:endParaRPr lang="en-US" sz="3200" b="1">
              <a:solidFill>
                <a:schemeClr val="accent2"/>
              </a:solidFill>
              <a:latin typeface="Century Gothic"/>
              <a:cs typeface="Calibri"/>
            </a:endParaRPr>
          </a:p>
        </p:txBody>
      </p:sp>
      <p:sp>
        <p:nvSpPr>
          <p:cNvPr id="11" name="Text Placeholder 5">
            <a:extLst>
              <a:ext uri="{FF2B5EF4-FFF2-40B4-BE49-F238E27FC236}">
                <a16:creationId xmlns:a16="http://schemas.microsoft.com/office/drawing/2014/main" id="{CCA06615-1AF0-ED2D-DE4E-9BFF1C4A6B27}"/>
              </a:ext>
            </a:extLst>
          </p:cNvPr>
          <p:cNvSpPr txBox="1">
            <a:spLocks/>
          </p:cNvSpPr>
          <p:nvPr/>
        </p:nvSpPr>
        <p:spPr>
          <a:xfrm>
            <a:off x="5299764" y="4231750"/>
            <a:ext cx="6502484"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Top Global Producer of Soybean </a:t>
            </a:r>
          </a:p>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3rd Global Producer of Corn</a:t>
            </a:r>
          </a:p>
          <a:p>
            <a:pPr marL="342900" indent="-342900">
              <a:lnSpc>
                <a:spcPct val="100000"/>
              </a:lnSpc>
              <a:spcBef>
                <a:spcPts val="0"/>
              </a:spcBef>
              <a:spcAft>
                <a:spcPts val="600"/>
              </a:spcAft>
              <a:buClr>
                <a:srgbClr val="CF703B"/>
              </a:buClr>
              <a:buFont typeface="Webdings" panose="05030102010509060703" pitchFamily="18" charset="2"/>
              <a:buChar char="4"/>
            </a:pPr>
            <a:r>
              <a:rPr lang="en-US">
                <a:solidFill>
                  <a:schemeClr val="tx1">
                    <a:lumMod val="75000"/>
                    <a:lumOff val="25000"/>
                  </a:schemeClr>
                </a:solidFill>
                <a:latin typeface="Century Gothic"/>
              </a:rPr>
              <a:t>4th Global Producer of Cotton</a:t>
            </a:r>
            <a:endParaRPr lang="en-US">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3700B55E-786C-4D27-06D4-9EDEC1DFE08A}"/>
              </a:ext>
            </a:extLst>
          </p:cNvPr>
          <p:cNvSpPr txBox="1"/>
          <p:nvPr/>
        </p:nvSpPr>
        <p:spPr>
          <a:xfrm>
            <a:off x="0" y="6430693"/>
            <a:ext cx="597514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F3F3F"/>
                </a:solidFill>
                <a:latin typeface="Century Gothic"/>
              </a:rPr>
              <a:t>Image Credit: Gabo Mares</a:t>
            </a:r>
          </a:p>
        </p:txBody>
      </p:sp>
    </p:spTree>
    <p:extLst>
      <p:ext uri="{BB962C8B-B14F-4D97-AF65-F5344CB8AC3E}">
        <p14:creationId xmlns:p14="http://schemas.microsoft.com/office/powerpoint/2010/main" val="213790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14789" y="679367"/>
            <a:ext cx="5011529"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CD7143"/>
              </a:solidFill>
              <a:latin typeface="Century Gothic"/>
              <a:ea typeface="Calibri Light" panose="020F0302020204030204"/>
              <a:cs typeface="Calibri Light" panose="020F0302020204030204"/>
            </a:endParaRP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65941115-A798-A0E6-0FC2-DA8ED8553792}"/>
              </a:ext>
            </a:extLst>
          </p:cNvPr>
          <p:cNvSpPr txBox="1"/>
          <p:nvPr/>
        </p:nvSpPr>
        <p:spPr>
          <a:xfrm>
            <a:off x="7280441" y="987164"/>
            <a:ext cx="32577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Century Gothic"/>
              <a:ea typeface="+mn-lt"/>
              <a:cs typeface="Arial"/>
            </a:endParaRPr>
          </a:p>
        </p:txBody>
      </p:sp>
      <p:sp>
        <p:nvSpPr>
          <p:cNvPr id="13" name="TextBox 12">
            <a:extLst>
              <a:ext uri="{FF2B5EF4-FFF2-40B4-BE49-F238E27FC236}">
                <a16:creationId xmlns:a16="http://schemas.microsoft.com/office/drawing/2014/main" id="{B7E27B77-8F81-2917-E464-D1D438866606}"/>
              </a:ext>
            </a:extLst>
          </p:cNvPr>
          <p:cNvSpPr txBox="1"/>
          <p:nvPr/>
        </p:nvSpPr>
        <p:spPr>
          <a:xfrm>
            <a:off x="1744722" y="355731"/>
            <a:ext cx="86940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CD7143"/>
                </a:solidFill>
                <a:latin typeface="Century Gothic"/>
                <a:ea typeface="+mn-lt"/>
                <a:cs typeface="+mn-lt"/>
              </a:rPr>
              <a:t>Community Concerns</a:t>
            </a:r>
          </a:p>
          <a:p>
            <a:pPr algn="ctr"/>
            <a:endParaRPr lang="en-US" sz="3200" b="1">
              <a:solidFill>
                <a:schemeClr val="accent2"/>
              </a:solidFill>
              <a:latin typeface="Century Gothic"/>
              <a:cs typeface="Calibri"/>
            </a:endParaRPr>
          </a:p>
        </p:txBody>
      </p:sp>
      <p:sp>
        <p:nvSpPr>
          <p:cNvPr id="3" name="TextBox 1">
            <a:extLst>
              <a:ext uri="{FF2B5EF4-FFF2-40B4-BE49-F238E27FC236}">
                <a16:creationId xmlns:a16="http://schemas.microsoft.com/office/drawing/2014/main" id="{EBDF4A70-5034-A27B-1AA8-B4A01E6F430F}"/>
              </a:ext>
            </a:extLst>
          </p:cNvPr>
          <p:cNvSpPr txBox="1"/>
          <p:nvPr/>
        </p:nvSpPr>
        <p:spPr>
          <a:xfrm>
            <a:off x="-558160" y="174315"/>
            <a:ext cx="387135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a:solidFill>
                <a:schemeClr val="tx1">
                  <a:lumMod val="75000"/>
                  <a:lumOff val="25000"/>
                </a:schemeClr>
              </a:solidFill>
              <a:latin typeface="Century Gothic"/>
            </a:endParaRPr>
          </a:p>
        </p:txBody>
      </p:sp>
      <p:graphicFrame>
        <p:nvGraphicFramePr>
          <p:cNvPr id="27" name="Text Placeholder 5">
            <a:extLst>
              <a:ext uri="{FF2B5EF4-FFF2-40B4-BE49-F238E27FC236}">
                <a16:creationId xmlns:a16="http://schemas.microsoft.com/office/drawing/2014/main" id="{7D4E371A-A092-6532-71A7-6AF701AC61A9}"/>
              </a:ext>
            </a:extLst>
          </p:cNvPr>
          <p:cNvGraphicFramePr/>
          <p:nvPr>
            <p:extLst>
              <p:ext uri="{D42A27DB-BD31-4B8C-83A1-F6EECF244321}">
                <p14:modId xmlns:p14="http://schemas.microsoft.com/office/powerpoint/2010/main" val="2520834020"/>
              </p:ext>
            </p:extLst>
          </p:nvPr>
        </p:nvGraphicFramePr>
        <p:xfrm>
          <a:off x="513024" y="1232130"/>
          <a:ext cx="6027796" cy="482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Plant With Roots outline">
            <a:extLst>
              <a:ext uri="{FF2B5EF4-FFF2-40B4-BE49-F238E27FC236}">
                <a16:creationId xmlns:a16="http://schemas.microsoft.com/office/drawing/2014/main" id="{CCB19F25-D202-4B9C-A879-A9C1287924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13797" y="1356496"/>
            <a:ext cx="914400" cy="914400"/>
          </a:xfrm>
          <a:prstGeom prst="rect">
            <a:avLst/>
          </a:prstGeom>
        </p:spPr>
      </p:pic>
      <p:pic>
        <p:nvPicPr>
          <p:cNvPr id="9" name="Graphic 8" descr="Cloud outline">
            <a:extLst>
              <a:ext uri="{FF2B5EF4-FFF2-40B4-BE49-F238E27FC236}">
                <a16:creationId xmlns:a16="http://schemas.microsoft.com/office/drawing/2014/main" id="{A82A5FC7-A0ED-E7DE-8728-40873DE05E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7021" y="3854565"/>
            <a:ext cx="914400" cy="914400"/>
          </a:xfrm>
          <a:prstGeom prst="rect">
            <a:avLst/>
          </a:prstGeom>
        </p:spPr>
      </p:pic>
      <p:sp>
        <p:nvSpPr>
          <p:cNvPr id="15" name="TextBox 14">
            <a:extLst>
              <a:ext uri="{FF2B5EF4-FFF2-40B4-BE49-F238E27FC236}">
                <a16:creationId xmlns:a16="http://schemas.microsoft.com/office/drawing/2014/main" id="{0E308B78-4CDD-8EEB-99B9-DF96EF3BBAEA}"/>
              </a:ext>
            </a:extLst>
          </p:cNvPr>
          <p:cNvSpPr txBox="1"/>
          <p:nvPr/>
        </p:nvSpPr>
        <p:spPr>
          <a:xfrm>
            <a:off x="0" y="6430693"/>
            <a:ext cx="597514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panose="020B0502020202020204" pitchFamily="34" charset="0"/>
              </a:rPr>
              <a:t>Image Credit: Microsoft Icons, </a:t>
            </a:r>
            <a:r>
              <a:rPr lang="en-US" sz="900" dirty="0">
                <a:solidFill>
                  <a:schemeClr val="tx1">
                    <a:lumMod val="75000"/>
                    <a:lumOff val="25000"/>
                  </a:schemeClr>
                </a:solidFill>
                <a:latin typeface="Century Gothic" panose="020B0502020202020204" pitchFamily="34" charset="0"/>
                <a:ea typeface="+mn-lt"/>
                <a:cs typeface="+mn-lt"/>
              </a:rPr>
              <a:t>Quang Nguyen Vinh</a:t>
            </a:r>
            <a:endParaRPr lang="en-US" sz="900" dirty="0">
              <a:solidFill>
                <a:schemeClr val="tx1">
                  <a:lumMod val="75000"/>
                  <a:lumOff val="25000"/>
                </a:schemeClr>
              </a:solidFill>
              <a:latin typeface="Century Gothic" panose="020B0502020202020204" pitchFamily="34" charset="0"/>
              <a:cs typeface="Calibri"/>
            </a:endParaRPr>
          </a:p>
        </p:txBody>
      </p:sp>
      <p:pic>
        <p:nvPicPr>
          <p:cNvPr id="32" name="Picture 32" descr="A picture containing sky, mountain, outdoor, nature&#10;&#10;Description automatically generated">
            <a:extLst>
              <a:ext uri="{FF2B5EF4-FFF2-40B4-BE49-F238E27FC236}">
                <a16:creationId xmlns:a16="http://schemas.microsoft.com/office/drawing/2014/main" id="{E0F3FD3A-9846-5BE0-C861-D54747345332}"/>
              </a:ext>
            </a:extLst>
          </p:cNvPr>
          <p:cNvPicPr>
            <a:picLocks noChangeAspect="1"/>
          </p:cNvPicPr>
          <p:nvPr/>
        </p:nvPicPr>
        <p:blipFill rotWithShape="1">
          <a:blip r:embed="rId12"/>
          <a:srcRect t="186" r="15659" b="-1230"/>
          <a:stretch/>
        </p:blipFill>
        <p:spPr>
          <a:xfrm>
            <a:off x="6780362" y="1888067"/>
            <a:ext cx="5115917" cy="4109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08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0D24FAD-BF23-B653-D3FE-A8D44565B11E}"/>
              </a:ext>
            </a:extLst>
          </p:cNvPr>
          <p:cNvSpPr txBox="1">
            <a:spLocks/>
          </p:cNvSpPr>
          <p:nvPr/>
        </p:nvSpPr>
        <p:spPr>
          <a:xfrm>
            <a:off x="1275347" y="42534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CD7143"/>
                </a:solidFill>
                <a:latin typeface="Century Gothic"/>
              </a:rPr>
              <a:t>Mato Grosso Crop Rotation</a:t>
            </a:r>
            <a:endParaRPr lang="en-US"/>
          </a:p>
        </p:txBody>
      </p:sp>
      <p:sp>
        <p:nvSpPr>
          <p:cNvPr id="6" name="Text Placeholder 5">
            <a:extLst>
              <a:ext uri="{FF2B5EF4-FFF2-40B4-BE49-F238E27FC236}">
                <a16:creationId xmlns:a16="http://schemas.microsoft.com/office/drawing/2014/main" id="{48731ECF-1472-0BD5-ABC6-9EFEBA5D4903}"/>
              </a:ext>
            </a:extLst>
          </p:cNvPr>
          <p:cNvSpPr txBox="1">
            <a:spLocks/>
          </p:cNvSpPr>
          <p:nvPr/>
        </p:nvSpPr>
        <p:spPr>
          <a:xfrm>
            <a:off x="509841" y="1215977"/>
            <a:ext cx="7354744" cy="22627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Webdings,Sans-Serif"/>
              <a:buChar char="4"/>
            </a:pPr>
            <a:endParaRPr lang="en-US">
              <a:solidFill>
                <a:schemeClr val="tx1">
                  <a:lumMod val="75000"/>
                  <a:lumOff val="25000"/>
                </a:schemeClr>
              </a:solidFill>
              <a:latin typeface="Century Gothic"/>
              <a:ea typeface="Calibri" panose="020F0502020204030204"/>
              <a:cs typeface="Calibri" panose="020F0502020204030204"/>
            </a:endParaRPr>
          </a:p>
        </p:txBody>
      </p:sp>
      <p:sp>
        <p:nvSpPr>
          <p:cNvPr id="5" name="TextBox 4">
            <a:extLst>
              <a:ext uri="{FF2B5EF4-FFF2-40B4-BE49-F238E27FC236}">
                <a16:creationId xmlns:a16="http://schemas.microsoft.com/office/drawing/2014/main" id="{C40CD0C2-8A96-0961-B031-AC11E2337600}"/>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buChar char="•"/>
            </a:pPr>
            <a:endParaRPr lang="en-US">
              <a:latin typeface="Century Gothic"/>
              <a:cs typeface="Arial"/>
            </a:endParaRPr>
          </a:p>
        </p:txBody>
      </p:sp>
      <p:graphicFrame>
        <p:nvGraphicFramePr>
          <p:cNvPr id="3" name="Table 2">
            <a:extLst>
              <a:ext uri="{FF2B5EF4-FFF2-40B4-BE49-F238E27FC236}">
                <a16:creationId xmlns:a16="http://schemas.microsoft.com/office/drawing/2014/main" id="{1D9E83C3-5B9A-A4DE-1D03-6B5F3BAAA0C1}"/>
              </a:ext>
            </a:extLst>
          </p:cNvPr>
          <p:cNvGraphicFramePr>
            <a:graphicFrameLocks noGrp="1"/>
          </p:cNvGraphicFramePr>
          <p:nvPr>
            <p:extLst>
              <p:ext uri="{D42A27DB-BD31-4B8C-83A1-F6EECF244321}">
                <p14:modId xmlns:p14="http://schemas.microsoft.com/office/powerpoint/2010/main" val="1850042431"/>
              </p:ext>
            </p:extLst>
          </p:nvPr>
        </p:nvGraphicFramePr>
        <p:xfrm>
          <a:off x="340243" y="1185872"/>
          <a:ext cx="8605251" cy="5272150"/>
        </p:xfrm>
        <a:graphic>
          <a:graphicData uri="http://schemas.openxmlformats.org/drawingml/2006/table">
            <a:tbl>
              <a:tblPr firstRow="1" bandRow="1">
                <a:tableStyleId>{5C22544A-7EE6-4342-B048-85BDC9FD1C3A}</a:tableStyleId>
              </a:tblPr>
              <a:tblGrid>
                <a:gridCol w="2151990">
                  <a:extLst>
                    <a:ext uri="{9D8B030D-6E8A-4147-A177-3AD203B41FA5}">
                      <a16:colId xmlns:a16="http://schemas.microsoft.com/office/drawing/2014/main" val="1863935427"/>
                    </a:ext>
                  </a:extLst>
                </a:gridCol>
                <a:gridCol w="2151087">
                  <a:extLst>
                    <a:ext uri="{9D8B030D-6E8A-4147-A177-3AD203B41FA5}">
                      <a16:colId xmlns:a16="http://schemas.microsoft.com/office/drawing/2014/main" val="2884482913"/>
                    </a:ext>
                  </a:extLst>
                </a:gridCol>
                <a:gridCol w="2151087">
                  <a:extLst>
                    <a:ext uri="{9D8B030D-6E8A-4147-A177-3AD203B41FA5}">
                      <a16:colId xmlns:a16="http://schemas.microsoft.com/office/drawing/2014/main" val="3711048744"/>
                    </a:ext>
                  </a:extLst>
                </a:gridCol>
                <a:gridCol w="2151087">
                  <a:extLst>
                    <a:ext uri="{9D8B030D-6E8A-4147-A177-3AD203B41FA5}">
                      <a16:colId xmlns:a16="http://schemas.microsoft.com/office/drawing/2014/main" val="1649318316"/>
                    </a:ext>
                  </a:extLst>
                </a:gridCol>
              </a:tblGrid>
              <a:tr h="389466">
                <a:tc>
                  <a:txBody>
                    <a:bodyPr/>
                    <a:lstStyle/>
                    <a:p>
                      <a:pPr algn="ctr" rtl="0" fontAlgn="base"/>
                      <a:r>
                        <a:rPr lang="en-US" sz="2000" cap="all">
                          <a:effectLst/>
                          <a:latin typeface="Century Gothic"/>
                        </a:rPr>
                        <a:t>CROP TYPE </a:t>
                      </a:r>
                      <a:endParaRPr lang="en-US" sz="2000" b="1" cap="all">
                        <a:effectLst/>
                        <a:latin typeface="Century Gothic"/>
                      </a:endParaRPr>
                    </a:p>
                  </a:txBody>
                  <a:tcPr>
                    <a:solidFill>
                      <a:schemeClr val="accent2">
                        <a:lumMod val="75000"/>
                      </a:schemeClr>
                    </a:solidFill>
                  </a:tcPr>
                </a:tc>
                <a:tc>
                  <a:txBody>
                    <a:bodyPr/>
                    <a:lstStyle/>
                    <a:p>
                      <a:pPr algn="ctr" rtl="0" fontAlgn="base"/>
                      <a:r>
                        <a:rPr lang="en-US" sz="2000" cap="all" err="1">
                          <a:effectLst/>
                          <a:latin typeface="Century Gothic"/>
                        </a:rPr>
                        <a:t>PlANT</a:t>
                      </a:r>
                      <a:endParaRPr lang="en-US" sz="2000" b="1" cap="all">
                        <a:effectLst/>
                        <a:latin typeface="Century Gothic"/>
                      </a:endParaRPr>
                    </a:p>
                  </a:txBody>
                  <a:tcPr>
                    <a:solidFill>
                      <a:schemeClr val="accent2">
                        <a:lumMod val="75000"/>
                      </a:schemeClr>
                    </a:solidFill>
                  </a:tcPr>
                </a:tc>
                <a:tc>
                  <a:txBody>
                    <a:bodyPr/>
                    <a:lstStyle/>
                    <a:p>
                      <a:pPr algn="ctr" rtl="0" fontAlgn="base"/>
                      <a:r>
                        <a:rPr lang="en-US" sz="2000" cap="all">
                          <a:effectLst/>
                          <a:latin typeface="Century Gothic"/>
                        </a:rPr>
                        <a:t>MID-SEASON </a:t>
                      </a:r>
                      <a:endParaRPr lang="en-US" sz="2000" b="1" cap="all">
                        <a:effectLst/>
                        <a:latin typeface="Century Gothic"/>
                      </a:endParaRPr>
                    </a:p>
                  </a:txBody>
                  <a:tcPr>
                    <a:solidFill>
                      <a:schemeClr val="accent2">
                        <a:lumMod val="75000"/>
                      </a:schemeClr>
                    </a:solidFill>
                  </a:tcPr>
                </a:tc>
                <a:tc>
                  <a:txBody>
                    <a:bodyPr/>
                    <a:lstStyle/>
                    <a:p>
                      <a:pPr algn="ctr" rtl="0" fontAlgn="base"/>
                      <a:r>
                        <a:rPr lang="en-US" sz="2000" cap="all">
                          <a:effectLst/>
                          <a:latin typeface="Century Gothic"/>
                        </a:rPr>
                        <a:t>HARVEST </a:t>
                      </a:r>
                      <a:endParaRPr lang="en-US" sz="2000" b="1" cap="all">
                        <a:effectLst/>
                        <a:latin typeface="Century Gothic"/>
                      </a:endParaRPr>
                    </a:p>
                  </a:txBody>
                  <a:tcPr>
                    <a:solidFill>
                      <a:schemeClr val="accent2">
                        <a:lumMod val="75000"/>
                      </a:schemeClr>
                    </a:solidFill>
                  </a:tcPr>
                </a:tc>
                <a:extLst>
                  <a:ext uri="{0D108BD9-81ED-4DB2-BD59-A6C34878D82A}">
                    <a16:rowId xmlns:a16="http://schemas.microsoft.com/office/drawing/2014/main" val="2790710653"/>
                  </a:ext>
                </a:extLst>
              </a:tr>
              <a:tr h="761110">
                <a:tc>
                  <a:txBody>
                    <a:bodyPr/>
                    <a:lstStyle/>
                    <a:p>
                      <a:pPr lvl="0" algn="ctr">
                        <a:buNone/>
                      </a:pPr>
                      <a:r>
                        <a:rPr lang="en-US" sz="1800" b="1" cap="all">
                          <a:solidFill>
                            <a:schemeClr val="bg1"/>
                          </a:solidFill>
                          <a:effectLst/>
                          <a:latin typeface="Century Gothic"/>
                        </a:rPr>
                        <a:t>Soybean</a:t>
                      </a:r>
                    </a:p>
                    <a:p>
                      <a:pPr lvl="0" algn="ctr">
                        <a:buNone/>
                      </a:pPr>
                      <a:r>
                        <a:rPr lang="en-US" sz="1800" b="1" cap="all">
                          <a:solidFill>
                            <a:schemeClr val="bg1"/>
                          </a:solidFill>
                          <a:effectLst/>
                          <a:latin typeface="Century Gothic"/>
                        </a:rPr>
                        <a:t>25% </a:t>
                      </a:r>
                    </a:p>
                  </a:txBody>
                  <a:tcPr>
                    <a:solidFill>
                      <a:schemeClr val="accent2">
                        <a:lumMod val="75000"/>
                      </a:schemeClr>
                    </a:solidFill>
                  </a:tcPr>
                </a:tc>
                <a:tc>
                  <a:txBody>
                    <a:bodyPr/>
                    <a:lstStyle/>
                    <a:p>
                      <a:pPr lvl="0" algn="ctr">
                        <a:buNone/>
                      </a:pPr>
                      <a:r>
                        <a:rPr lang="en-US" sz="1800">
                          <a:solidFill>
                            <a:schemeClr val="tx1">
                              <a:lumMod val="75000"/>
                              <a:lumOff val="25000"/>
                            </a:schemeClr>
                          </a:solidFill>
                          <a:effectLst/>
                          <a:latin typeface="Century Gothic"/>
                        </a:rPr>
                        <a:t>Oct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Jan</a:t>
                      </a:r>
                    </a:p>
                  </a:txBody>
                  <a:tcPr>
                    <a:solidFill>
                      <a:schemeClr val="accent2">
                        <a:lumMod val="60000"/>
                        <a:lumOff val="40000"/>
                      </a:schemeClr>
                    </a:solidFill>
                  </a:tcPr>
                </a:tc>
                <a:tc>
                  <a:txBody>
                    <a:bodyPr/>
                    <a:lstStyle/>
                    <a:p>
                      <a:pPr lvl="0" algn="ctr">
                        <a:buNone/>
                      </a:pPr>
                      <a:r>
                        <a:rPr lang="en-US" sz="1800">
                          <a:solidFill>
                            <a:schemeClr val="tx1">
                              <a:lumMod val="75000"/>
                              <a:lumOff val="25000"/>
                            </a:schemeClr>
                          </a:solidFill>
                          <a:effectLst/>
                          <a:latin typeface="Century Gothic"/>
                        </a:rPr>
                        <a:t>Jan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Mar</a:t>
                      </a:r>
                    </a:p>
                  </a:txBody>
                  <a:tcPr>
                    <a:solidFill>
                      <a:schemeClr val="accent2">
                        <a:lumMod val="60000"/>
                        <a:lumOff val="40000"/>
                      </a:schemeClr>
                    </a:solidFill>
                  </a:tcPr>
                </a:tc>
                <a:tc>
                  <a:txBody>
                    <a:bodyPr/>
                    <a:lstStyle/>
                    <a:p>
                      <a:pPr lvl="0" algn="ctr">
                        <a:buNone/>
                      </a:pPr>
                      <a:r>
                        <a:rPr lang="en-US" sz="1800">
                          <a:solidFill>
                            <a:schemeClr val="tx1">
                              <a:lumMod val="75000"/>
                              <a:lumOff val="25000"/>
                            </a:schemeClr>
                          </a:solidFill>
                          <a:effectLst/>
                          <a:latin typeface="Century Gothic"/>
                        </a:rPr>
                        <a:t>Mar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Jun</a:t>
                      </a:r>
                    </a:p>
                  </a:txBody>
                  <a:tcPr>
                    <a:solidFill>
                      <a:schemeClr val="accent2">
                        <a:lumMod val="60000"/>
                        <a:lumOff val="40000"/>
                      </a:schemeClr>
                    </a:solidFill>
                  </a:tcPr>
                </a:tc>
                <a:extLst>
                  <a:ext uri="{0D108BD9-81ED-4DB2-BD59-A6C34878D82A}">
                    <a16:rowId xmlns:a16="http://schemas.microsoft.com/office/drawing/2014/main" val="1549639880"/>
                  </a:ext>
                </a:extLst>
              </a:tr>
              <a:tr h="1370001">
                <a:tc>
                  <a:txBody>
                    <a:bodyPr/>
                    <a:lstStyle/>
                    <a:p>
                      <a:pPr algn="ctr" rtl="0" fontAlgn="base"/>
                      <a:r>
                        <a:rPr lang="en-US" sz="1800" b="1" cap="all">
                          <a:solidFill>
                            <a:schemeClr val="bg1"/>
                          </a:solidFill>
                          <a:effectLst/>
                          <a:latin typeface="Century Gothic"/>
                        </a:rPr>
                        <a:t>  </a:t>
                      </a:r>
                    </a:p>
                    <a:p>
                      <a:pPr algn="ctr" rtl="0" fontAlgn="base"/>
                      <a:r>
                        <a:rPr lang="en-US" sz="1800" b="1" cap="all">
                          <a:solidFill>
                            <a:schemeClr val="bg1"/>
                          </a:solidFill>
                          <a:effectLst/>
                          <a:latin typeface="Century Gothic"/>
                        </a:rPr>
                        <a:t>CORN (first season)</a:t>
                      </a:r>
                    </a:p>
                    <a:p>
                      <a:pPr algn="ctr" rtl="0" fontAlgn="base"/>
                      <a:r>
                        <a:rPr lang="en-US" sz="1800" b="1" cap="all">
                          <a:solidFill>
                            <a:schemeClr val="bg1"/>
                          </a:solidFill>
                          <a:effectLst/>
                          <a:latin typeface="Century Gothic"/>
                        </a:rPr>
                        <a:t>&lt; 6%  </a:t>
                      </a:r>
                    </a:p>
                    <a:p>
                      <a:pPr algn="ctr" rtl="0" fontAlgn="base"/>
                      <a:r>
                        <a:rPr lang="en-US" sz="1800" b="1" cap="all">
                          <a:solidFill>
                            <a:schemeClr val="bg1"/>
                          </a:solidFill>
                          <a:effectLst/>
                          <a:latin typeface="Century Gothic"/>
                        </a:rPr>
                        <a:t>  </a:t>
                      </a:r>
                    </a:p>
                  </a:txBody>
                  <a:tcPr>
                    <a:solidFill>
                      <a:schemeClr val="accent2">
                        <a:lumMod val="75000"/>
                      </a:schemeClr>
                    </a:solidFill>
                  </a:tcPr>
                </a:tc>
                <a:tc>
                  <a:txBody>
                    <a:bodyPr/>
                    <a:lstStyle/>
                    <a:p>
                      <a:pPr algn="ctr" rtl="0" fontAlgn="base"/>
                      <a:r>
                        <a:rPr lang="en-US" sz="1800">
                          <a:solidFill>
                            <a:schemeClr val="tx1">
                              <a:lumMod val="75000"/>
                              <a:lumOff val="25000"/>
                            </a:schemeClr>
                          </a:solidFill>
                          <a:effectLst/>
                          <a:latin typeface="Century Gothic"/>
                        </a:rPr>
                        <a:t>Oct – Dec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Jan – Feb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Feb – Jul </a:t>
                      </a:r>
                    </a:p>
                    <a:p>
                      <a:pPr algn="ctr" rtl="0" fontAlgn="base"/>
                      <a:r>
                        <a:rPr lang="en-US" sz="1800">
                          <a:solidFill>
                            <a:schemeClr val="tx1">
                              <a:lumMod val="75000"/>
                              <a:lumOff val="25000"/>
                            </a:schemeClr>
                          </a:solidFill>
                          <a:effectLst/>
                          <a:latin typeface="Century Gothic"/>
                        </a:rPr>
                        <a:t>  </a:t>
                      </a:r>
                    </a:p>
                  </a:txBody>
                  <a:tcPr>
                    <a:solidFill>
                      <a:schemeClr val="accent2">
                        <a:lumMod val="60000"/>
                        <a:lumOff val="40000"/>
                      </a:schemeClr>
                    </a:solidFill>
                  </a:tcPr>
                </a:tc>
                <a:extLst>
                  <a:ext uri="{0D108BD9-81ED-4DB2-BD59-A6C34878D82A}">
                    <a16:rowId xmlns:a16="http://schemas.microsoft.com/office/drawing/2014/main" val="1309158631"/>
                  </a:ext>
                </a:extLst>
              </a:tr>
              <a:tr h="1370001">
                <a:tc>
                  <a:txBody>
                    <a:bodyPr/>
                    <a:lstStyle/>
                    <a:p>
                      <a:pPr algn="ctr" rtl="0" fontAlgn="base"/>
                      <a:r>
                        <a:rPr lang="en-US" sz="1800" b="1" cap="all">
                          <a:solidFill>
                            <a:schemeClr val="bg1"/>
                          </a:solidFill>
                          <a:effectLst/>
                          <a:latin typeface="Century Gothic"/>
                        </a:rPr>
                        <a:t>  </a:t>
                      </a:r>
                    </a:p>
                    <a:p>
                      <a:pPr algn="ctr" rtl="0" fontAlgn="base"/>
                      <a:r>
                        <a:rPr lang="en-US" sz="1800" b="1" cap="all">
                          <a:solidFill>
                            <a:schemeClr val="bg1"/>
                          </a:solidFill>
                          <a:effectLst/>
                          <a:latin typeface="Century Gothic"/>
                        </a:rPr>
                        <a:t>CORN (SECOND Season) </a:t>
                      </a:r>
                    </a:p>
                    <a:p>
                      <a:pPr algn="ctr" rtl="0" fontAlgn="base"/>
                      <a:r>
                        <a:rPr lang="en-US" sz="1800" b="1" cap="all">
                          <a:solidFill>
                            <a:schemeClr val="bg1"/>
                          </a:solidFill>
                          <a:effectLst/>
                          <a:latin typeface="Century Gothic"/>
                        </a:rPr>
                        <a:t>43%  </a:t>
                      </a:r>
                    </a:p>
                    <a:p>
                      <a:pPr algn="ctr" rtl="0" fontAlgn="base"/>
                      <a:r>
                        <a:rPr lang="en-US" sz="1800" b="1" cap="all">
                          <a:solidFill>
                            <a:schemeClr val="bg1"/>
                          </a:solidFill>
                          <a:effectLst/>
                          <a:latin typeface="Century Gothic"/>
                        </a:rPr>
                        <a:t>  </a:t>
                      </a:r>
                    </a:p>
                  </a:txBody>
                  <a:tcPr>
                    <a:solidFill>
                      <a:schemeClr val="accent2">
                        <a:lumMod val="75000"/>
                      </a:schemeClr>
                    </a:solidFill>
                  </a:tcPr>
                </a:tc>
                <a:tc>
                  <a:txBody>
                    <a:bodyPr/>
                    <a:lstStyle/>
                    <a:p>
                      <a:pPr algn="ctr" rtl="0" fontAlgn="base"/>
                      <a:r>
                        <a:rPr lang="en-US" sz="1800">
                          <a:solidFill>
                            <a:schemeClr val="tx1">
                              <a:lumMod val="75000"/>
                              <a:lumOff val="25000"/>
                            </a:schemeClr>
                          </a:solidFill>
                          <a:effectLst/>
                          <a:latin typeface="Century Gothic"/>
                        </a:rPr>
                        <a:t>  </a:t>
                      </a:r>
                    </a:p>
                    <a:p>
                      <a:pPr algn="ctr" rtl="0" fontAlgn="base"/>
                      <a:r>
                        <a:rPr lang="en-US" sz="1800">
                          <a:solidFill>
                            <a:schemeClr val="tx1">
                              <a:lumMod val="75000"/>
                              <a:lumOff val="25000"/>
                            </a:schemeClr>
                          </a:solidFill>
                          <a:effectLst/>
                          <a:latin typeface="Century Gothic"/>
                        </a:rPr>
                        <a:t>Jan – Mar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  </a:t>
                      </a:r>
                    </a:p>
                    <a:p>
                      <a:pPr algn="ctr" rtl="0" fontAlgn="base"/>
                      <a:r>
                        <a:rPr lang="en-US" sz="1800">
                          <a:solidFill>
                            <a:schemeClr val="tx1">
                              <a:lumMod val="75000"/>
                              <a:lumOff val="25000"/>
                            </a:schemeClr>
                          </a:solidFill>
                          <a:effectLst/>
                          <a:latin typeface="Century Gothic"/>
                        </a:rPr>
                        <a:t>Mar – Jun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  </a:t>
                      </a:r>
                    </a:p>
                    <a:p>
                      <a:pPr algn="ctr" rtl="0" fontAlgn="base"/>
                      <a:r>
                        <a:rPr lang="en-US" sz="1800">
                          <a:solidFill>
                            <a:schemeClr val="tx1">
                              <a:lumMod val="75000"/>
                              <a:lumOff val="25000"/>
                            </a:schemeClr>
                          </a:solidFill>
                          <a:effectLst/>
                          <a:latin typeface="Century Gothic"/>
                        </a:rPr>
                        <a:t>Jun – Sep </a:t>
                      </a:r>
                    </a:p>
                    <a:p>
                      <a:pPr algn="ctr" rtl="0" fontAlgn="base"/>
                      <a:r>
                        <a:rPr lang="en-US" sz="1800">
                          <a:solidFill>
                            <a:schemeClr val="tx1">
                              <a:lumMod val="75000"/>
                              <a:lumOff val="25000"/>
                            </a:schemeClr>
                          </a:solidFill>
                          <a:effectLst/>
                          <a:latin typeface="Century Gothic"/>
                        </a:rPr>
                        <a:t>  </a:t>
                      </a:r>
                    </a:p>
                  </a:txBody>
                  <a:tcPr>
                    <a:solidFill>
                      <a:schemeClr val="accent2">
                        <a:lumMod val="60000"/>
                        <a:lumOff val="40000"/>
                      </a:schemeClr>
                    </a:solidFill>
                  </a:tcPr>
                </a:tc>
                <a:extLst>
                  <a:ext uri="{0D108BD9-81ED-4DB2-BD59-A6C34878D82A}">
                    <a16:rowId xmlns:a16="http://schemas.microsoft.com/office/drawing/2014/main" val="1037477718"/>
                  </a:ext>
                </a:extLst>
              </a:tr>
              <a:tr h="1170939">
                <a:tc>
                  <a:txBody>
                    <a:bodyPr/>
                    <a:lstStyle/>
                    <a:p>
                      <a:pPr algn="ctr" rtl="0" fontAlgn="base"/>
                      <a:r>
                        <a:rPr lang="en-US" sz="1800" b="1" cap="all">
                          <a:solidFill>
                            <a:schemeClr val="bg1"/>
                          </a:solidFill>
                          <a:effectLst/>
                          <a:latin typeface="Century Gothic"/>
                        </a:rPr>
                        <a:t> COTTON (SECOND season) </a:t>
                      </a:r>
                    </a:p>
                    <a:p>
                      <a:pPr algn="ctr" rtl="0" fontAlgn="base"/>
                      <a:r>
                        <a:rPr lang="en-US" sz="1800" b="1" cap="all">
                          <a:solidFill>
                            <a:schemeClr val="bg1"/>
                          </a:solidFill>
                          <a:effectLst/>
                          <a:latin typeface="Century Gothic"/>
                        </a:rPr>
                        <a:t>( % YIELD)</a:t>
                      </a:r>
                    </a:p>
                  </a:txBody>
                  <a:tcPr>
                    <a:solidFill>
                      <a:schemeClr val="accent2">
                        <a:lumMod val="75000"/>
                      </a:schemeClr>
                    </a:solidFill>
                  </a:tcPr>
                </a:tc>
                <a:tc>
                  <a:txBody>
                    <a:bodyPr/>
                    <a:lstStyle/>
                    <a:p>
                      <a:pPr algn="ctr" rtl="0" fontAlgn="base"/>
                      <a:r>
                        <a:rPr lang="en-US" sz="1800">
                          <a:solidFill>
                            <a:schemeClr val="tx1">
                              <a:lumMod val="75000"/>
                              <a:lumOff val="25000"/>
                            </a:schemeClr>
                          </a:solidFill>
                          <a:effectLst/>
                          <a:latin typeface="Century Gothic"/>
                        </a:rPr>
                        <a:t> Jan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Feb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 Feb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Jul </a:t>
                      </a:r>
                    </a:p>
                  </a:txBody>
                  <a:tcPr>
                    <a:solidFill>
                      <a:schemeClr val="accent2">
                        <a:lumMod val="60000"/>
                        <a:lumOff val="40000"/>
                      </a:schemeClr>
                    </a:solidFill>
                  </a:tcPr>
                </a:tc>
                <a:tc>
                  <a:txBody>
                    <a:bodyPr/>
                    <a:lstStyle/>
                    <a:p>
                      <a:pPr algn="ctr" rtl="0" fontAlgn="base"/>
                      <a:r>
                        <a:rPr lang="en-US" sz="1800">
                          <a:solidFill>
                            <a:schemeClr val="tx1">
                              <a:lumMod val="75000"/>
                              <a:lumOff val="25000"/>
                            </a:schemeClr>
                          </a:solidFill>
                          <a:effectLst/>
                          <a:latin typeface="Century Gothic"/>
                        </a:rPr>
                        <a:t>Jul </a:t>
                      </a:r>
                      <a:r>
                        <a:rPr lang="en-US" sz="1800" b="0" i="0" u="none" strike="noStrike" noProof="0">
                          <a:solidFill>
                            <a:schemeClr val="tx1">
                              <a:lumMod val="75000"/>
                              <a:lumOff val="25000"/>
                            </a:schemeClr>
                          </a:solidFill>
                          <a:effectLst/>
                          <a:latin typeface="Century Gothic"/>
                        </a:rPr>
                        <a:t>– </a:t>
                      </a:r>
                      <a:r>
                        <a:rPr lang="en-US" sz="1800">
                          <a:solidFill>
                            <a:schemeClr val="tx1">
                              <a:lumMod val="75000"/>
                              <a:lumOff val="25000"/>
                            </a:schemeClr>
                          </a:solidFill>
                          <a:effectLst/>
                          <a:latin typeface="Century Gothic"/>
                        </a:rPr>
                        <a:t>Sept </a:t>
                      </a:r>
                    </a:p>
                  </a:txBody>
                  <a:tcPr>
                    <a:solidFill>
                      <a:schemeClr val="accent2">
                        <a:lumMod val="60000"/>
                        <a:lumOff val="40000"/>
                      </a:schemeClr>
                    </a:solidFill>
                  </a:tcPr>
                </a:tc>
                <a:extLst>
                  <a:ext uri="{0D108BD9-81ED-4DB2-BD59-A6C34878D82A}">
                    <a16:rowId xmlns:a16="http://schemas.microsoft.com/office/drawing/2014/main" val="219917882"/>
                  </a:ext>
                </a:extLst>
              </a:tr>
            </a:tbl>
          </a:graphicData>
        </a:graphic>
      </p:graphicFrame>
      <p:sp>
        <p:nvSpPr>
          <p:cNvPr id="4" name="TextBox 3">
            <a:extLst>
              <a:ext uri="{FF2B5EF4-FFF2-40B4-BE49-F238E27FC236}">
                <a16:creationId xmlns:a16="http://schemas.microsoft.com/office/drawing/2014/main" id="{97E863F0-4EC1-3747-E657-D583F973D7EC}"/>
              </a:ext>
            </a:extLst>
          </p:cNvPr>
          <p:cNvSpPr txBox="1"/>
          <p:nvPr/>
        </p:nvSpPr>
        <p:spPr>
          <a:xfrm>
            <a:off x="9211075" y="1988060"/>
            <a:ext cx="2743200"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Calibri"/>
                <a:cs typeface="Calibri"/>
              </a:rPr>
              <a:t>First Season Soybean Fields</a:t>
            </a:r>
            <a:endParaRPr lang="en-US">
              <a:solidFill>
                <a:srgbClr val="3F3F3F"/>
              </a:solidFill>
              <a:ea typeface="Calibri"/>
              <a:cs typeface="Calibri"/>
            </a:endParaRPr>
          </a:p>
        </p:txBody>
      </p:sp>
      <p:sp>
        <p:nvSpPr>
          <p:cNvPr id="7" name="Arrow: Right 6">
            <a:extLst>
              <a:ext uri="{FF2B5EF4-FFF2-40B4-BE49-F238E27FC236}">
                <a16:creationId xmlns:a16="http://schemas.microsoft.com/office/drawing/2014/main" id="{E26BE7A9-263F-EB1F-D398-8E4E7B864A0D}"/>
              </a:ext>
            </a:extLst>
          </p:cNvPr>
          <p:cNvSpPr/>
          <p:nvPr/>
        </p:nvSpPr>
        <p:spPr>
          <a:xfrm rot="6240000">
            <a:off x="9417428" y="3286239"/>
            <a:ext cx="1061801" cy="14990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0DE2B1F-E39B-3520-0744-284A3888CEE0}"/>
              </a:ext>
            </a:extLst>
          </p:cNvPr>
          <p:cNvSpPr/>
          <p:nvPr/>
        </p:nvSpPr>
        <p:spPr>
          <a:xfrm rot="4740000">
            <a:off x="10687569" y="3286238"/>
            <a:ext cx="1061801" cy="14990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5FD8A89-9B44-CA23-8A63-8D0784F2CD9B}"/>
              </a:ext>
            </a:extLst>
          </p:cNvPr>
          <p:cNvSpPr txBox="1"/>
          <p:nvPr/>
        </p:nvSpPr>
        <p:spPr>
          <a:xfrm>
            <a:off x="9295128" y="3140693"/>
            <a:ext cx="14565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Calibri"/>
                <a:cs typeface="Calibri"/>
              </a:rPr>
              <a:t>55% </a:t>
            </a:r>
          </a:p>
        </p:txBody>
      </p:sp>
      <p:sp>
        <p:nvSpPr>
          <p:cNvPr id="14" name="TextBox 13">
            <a:extLst>
              <a:ext uri="{FF2B5EF4-FFF2-40B4-BE49-F238E27FC236}">
                <a16:creationId xmlns:a16="http://schemas.microsoft.com/office/drawing/2014/main" id="{56EB082C-BC67-D30B-095B-D8C1DF0B3113}"/>
              </a:ext>
            </a:extLst>
          </p:cNvPr>
          <p:cNvSpPr txBox="1"/>
          <p:nvPr/>
        </p:nvSpPr>
        <p:spPr>
          <a:xfrm>
            <a:off x="10701832" y="3140692"/>
            <a:ext cx="114425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Calibri"/>
                <a:cs typeface="Calibri"/>
              </a:rPr>
              <a:t>10%</a:t>
            </a:r>
            <a:endParaRPr lang="en-US">
              <a:solidFill>
                <a:srgbClr val="3F3F3F"/>
              </a:solidFill>
              <a:ea typeface="Calibri"/>
              <a:cs typeface="Calibri"/>
            </a:endParaRPr>
          </a:p>
        </p:txBody>
      </p:sp>
      <p:pic>
        <p:nvPicPr>
          <p:cNvPr id="2" name="Graphic 9" descr="Corn outline">
            <a:extLst>
              <a:ext uri="{FF2B5EF4-FFF2-40B4-BE49-F238E27FC236}">
                <a16:creationId xmlns:a16="http://schemas.microsoft.com/office/drawing/2014/main" id="{AFE3FDC5-119F-AD99-3666-73DB9A7D4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8158" y="3906328"/>
            <a:ext cx="914400" cy="914400"/>
          </a:xfrm>
          <a:prstGeom prst="rect">
            <a:avLst/>
          </a:prstGeom>
        </p:spPr>
      </p:pic>
      <p:pic>
        <p:nvPicPr>
          <p:cNvPr id="10" name="Picture 14">
            <a:extLst>
              <a:ext uri="{FF2B5EF4-FFF2-40B4-BE49-F238E27FC236}">
                <a16:creationId xmlns:a16="http://schemas.microsoft.com/office/drawing/2014/main" id="{75C6A97F-8D4B-C3D7-B4AF-027E2FA66F8F}"/>
              </a:ext>
            </a:extLst>
          </p:cNvPr>
          <p:cNvPicPr>
            <a:picLocks noChangeAspect="1"/>
          </p:cNvPicPr>
          <p:nvPr/>
        </p:nvPicPr>
        <p:blipFill>
          <a:blip r:embed="rId5"/>
          <a:stretch>
            <a:fillRect/>
          </a:stretch>
        </p:blipFill>
        <p:spPr>
          <a:xfrm>
            <a:off x="11004969" y="3996008"/>
            <a:ext cx="763797" cy="735042"/>
          </a:xfrm>
          <a:prstGeom prst="rect">
            <a:avLst/>
          </a:prstGeom>
        </p:spPr>
      </p:pic>
    </p:spTree>
    <p:extLst>
      <p:ext uri="{BB962C8B-B14F-4D97-AF65-F5344CB8AC3E}">
        <p14:creationId xmlns:p14="http://schemas.microsoft.com/office/powerpoint/2010/main" val="249887102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Max Rock</DisplayName>
        <AccountId>844</AccountId>
        <AccountType/>
      </UserInfo>
      <UserInfo>
        <DisplayName>Elijah Dalton</DisplayName>
        <AccountId>878</AccountId>
        <AccountType/>
      </UserInfo>
      <UserInfo>
        <DisplayName>Aidan Harvey</DisplayName>
        <AccountId>877</AccountId>
        <AccountType/>
      </UserInfo>
      <UserInfo>
        <DisplayName>Kate Reynolds</DisplayName>
        <AccountId>876</AccountId>
        <AccountType/>
      </UserInfo>
      <UserInfo>
        <DisplayName>Kathleen Lange</DisplayName>
        <AccountId>139</AccountId>
        <AccountType/>
      </UserInfo>
    </SharedWithUsers>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83CC7-EF4B-42D1-8B8E-3E55D06762ED}">
  <ds:schemaRefs>
    <ds:schemaRef ds:uri="c5e798b2-77c8-4117-9ca8-7ce83f57b4b3"/>
    <ds:schemaRef ds:uri="d1d404cb-6fa0-4259-8329-57f3d7ec92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f69fc1f-ab0a-4f32-880d-c7c344003cf4"/>
    <ds:schemaRef ds:uri="9073a747-2a63-47fa-bcd6-687cc07147fa"/>
  </ds:schemaRefs>
</ds:datastoreItem>
</file>

<file path=customXml/itemProps2.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3.xml><?xml version="1.0" encoding="utf-8"?>
<ds:datastoreItem xmlns:ds="http://schemas.openxmlformats.org/officeDocument/2006/customXml" ds:itemID="{4F0A028D-56D6-4F93-8D16-9E59C0571836}"/>
</file>

<file path=docProps/app.xml><?xml version="1.0" encoding="utf-8"?>
<Properties xmlns="http://schemas.openxmlformats.org/officeDocument/2006/extended-properties" xmlns:vt="http://schemas.openxmlformats.org/officeDocument/2006/docPropsVTypes">
  <TotalTime>291</TotalTime>
  <Words>6030</Words>
  <Application>Microsoft Office PowerPoint</Application>
  <PresentationFormat>Widescreen</PresentationFormat>
  <Paragraphs>1184</Paragraphs>
  <Slides>38</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Calibri Light</vt:lpstr>
      <vt:lpstr>Century Gothic</vt:lpstr>
      <vt:lpstr>Webdings</vt:lpstr>
      <vt:lpstr>Webdings,Sans-Serif</vt:lpstr>
      <vt:lpstr>Wingdings</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11</cp:revision>
  <dcterms:created xsi:type="dcterms:W3CDTF">2019-11-12T17:46:59Z</dcterms:created>
  <dcterms:modified xsi:type="dcterms:W3CDTF">2022-07-27T22:28:53Z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lpwstr>197300.000000000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