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0"/>
  </p:notesMasterIdLst>
  <p:sldIdLst>
    <p:sldId id="321" r:id="rId5"/>
    <p:sldId id="338" r:id="rId6"/>
    <p:sldId id="322" r:id="rId7"/>
    <p:sldId id="323" r:id="rId8"/>
    <p:sldId id="325" r:id="rId9"/>
    <p:sldId id="326" r:id="rId10"/>
    <p:sldId id="327" r:id="rId11"/>
    <p:sldId id="335" r:id="rId12"/>
    <p:sldId id="357" r:id="rId13"/>
    <p:sldId id="355" r:id="rId14"/>
    <p:sldId id="358" r:id="rId15"/>
    <p:sldId id="329" r:id="rId16"/>
    <p:sldId id="360" r:id="rId17"/>
    <p:sldId id="336" r:id="rId18"/>
    <p:sldId id="339" r:id="rId19"/>
    <p:sldId id="359" r:id="rId20"/>
    <p:sldId id="341" r:id="rId21"/>
    <p:sldId id="345" r:id="rId22"/>
    <p:sldId id="346" r:id="rId23"/>
    <p:sldId id="350" r:id="rId24"/>
    <p:sldId id="330" r:id="rId25"/>
    <p:sldId id="331" r:id="rId26"/>
    <p:sldId id="332" r:id="rId27"/>
    <p:sldId id="333" r:id="rId28"/>
    <p:sldId id="33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FDA52E-B336-9320-5DAB-9699F2088976}" name="Mccartney, Sean (GSFC-610.0)[SCIENCE SYSTEMS AND APPLICATIONS INC]" initials="MS(6SAAI" userId="S::smccart4@ndc.nasa.gov::e88bd411-76b0-4812-8fd7-62f268a53505" providerId="AD"/>
  <p188:author id="{6E04814B-40C9-1656-899A-C477047FEAD0}" name="Deanna Kendall" initials="DK" userId="Deanna Kendall" providerId="None"/>
  <p188:author id="{4657235A-3732-DD61-C7F1-5A6547D193CA}" name="Hailey Schmidt" initials="HS" userId="S::hailey.schmidt@ssaihq.com::734de18c-ef52-4dfc-8972-277a6fa22380" providerId="AD"/>
  <p188:author id="{96079F6B-2024-47AC-C75F-BD4F2F2F41C1}" name="Sophia Skoglund" initials="SS" userId="S::sophia.skoglund@ssaihq.com::e785ee75-321d-4883-8c8f-abbe80df506e" providerId="AD"/>
  <p188:author id="{4553E56E-ADD0-A267-E979-4175E57E6AEB}" name="Laramie Plott" initials="LP" userId="S::laramie.plott@ssaihq.com::a8064d5a-ba34-4312-8c4f-d888f3e6b9b0" providerId="AD"/>
  <p188:author id="{5FBFE88B-FEBE-8910-9328-852D28411464}" name="Brianne Kendall" initials="BK" userId="S::brianne.kendall@ssaihq.com::faea8925-10cf-4dd4-8fc8-020039f0a63b" providerId="AD"/>
  <p188:author id="{75A839BE-D7A5-4191-C46E-401FD1B97D33}" name="Tamara Barbakova" initials="TB" userId="S::tamara.barbakova@ssaihq.com::c5b038eb-f46c-42fd-a929-91fca4bff84e" providerId="AD"/>
  <p188:author id="{1EF886E0-6250-210E-C345-6D7423D163A6}" name="Paxton LaJoie" initials="PL" userId="Paxton LaJoie"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A800"/>
    <a:srgbClr val="4DAEB3"/>
    <a:srgbClr val="8ECBCE"/>
    <a:srgbClr val="3AE2C6"/>
    <a:srgbClr val="A8A800"/>
    <a:srgbClr val="ED40BF"/>
    <a:srgbClr val="FF81E8"/>
    <a:srgbClr val="F77E05"/>
    <a:srgbClr val="1105FA"/>
    <a:srgbClr val="005C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1ACFA3-9D5E-D748-904F-5A6E058A5544}" v="3" dt="2022-03-29T15:56:11.7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68"/>
    <p:restoredTop sz="86938" autoAdjust="0"/>
  </p:normalViewPr>
  <p:slideViewPr>
    <p:cSldViewPr snapToGrid="0">
      <p:cViewPr varScale="1">
        <p:scale>
          <a:sx n="100" d="100"/>
          <a:sy n="100" d="100"/>
        </p:scale>
        <p:origin x="101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ara Barbakova" userId="c5b038eb-f46c-42fd-a929-91fca4bff84e" providerId="ADAL" clId="{E91ACFA3-9D5E-D748-904F-5A6E058A5544}"/>
    <pc:docChg chg="undo custSel addSld delSld modSld">
      <pc:chgData name="Tamara Barbakova" userId="c5b038eb-f46c-42fd-a929-91fca4bff84e" providerId="ADAL" clId="{E91ACFA3-9D5E-D748-904F-5A6E058A5544}" dt="2022-03-29T15:57:13.930" v="17" actId="2696"/>
      <pc:docMkLst>
        <pc:docMk/>
      </pc:docMkLst>
      <pc:sldChg chg="modSp mod">
        <pc:chgData name="Tamara Barbakova" userId="c5b038eb-f46c-42fd-a929-91fca4bff84e" providerId="ADAL" clId="{E91ACFA3-9D5E-D748-904F-5A6E058A5544}" dt="2022-03-29T15:24:04.771" v="0" actId="20577"/>
        <pc:sldMkLst>
          <pc:docMk/>
          <pc:sldMk cId="1992849288" sldId="333"/>
        </pc:sldMkLst>
        <pc:spChg chg="mod">
          <ac:chgData name="Tamara Barbakova" userId="c5b038eb-f46c-42fd-a929-91fca4bff84e" providerId="ADAL" clId="{E91ACFA3-9D5E-D748-904F-5A6E058A5544}" dt="2022-03-29T15:24:04.771" v="0" actId="20577"/>
          <ac:spMkLst>
            <pc:docMk/>
            <pc:sldMk cId="1992849288" sldId="333"/>
            <ac:spMk id="15" creationId="{DE3624F3-E5B0-4DD0-873D-BEAAE3C2AAB7}"/>
          </ac:spMkLst>
        </pc:spChg>
      </pc:sldChg>
      <pc:sldChg chg="add del">
        <pc:chgData name="Tamara Barbakova" userId="c5b038eb-f46c-42fd-a929-91fca4bff84e" providerId="ADAL" clId="{E91ACFA3-9D5E-D748-904F-5A6E058A5544}" dt="2022-03-29T15:57:13.930" v="17" actId="2696"/>
        <pc:sldMkLst>
          <pc:docMk/>
          <pc:sldMk cId="942924587" sldId="353"/>
        </pc:sldMkLst>
      </pc:sldChg>
      <pc:sldChg chg="addSp modSp add mod modClrScheme chgLayout modNotesTx">
        <pc:chgData name="Tamara Barbakova" userId="c5b038eb-f46c-42fd-a929-91fca4bff84e" providerId="ADAL" clId="{E91ACFA3-9D5E-D748-904F-5A6E058A5544}" dt="2022-03-29T15:56:11.746" v="16"/>
        <pc:sldMkLst>
          <pc:docMk/>
          <pc:sldMk cId="2503650627" sldId="360"/>
        </pc:sldMkLst>
        <pc:spChg chg="mod">
          <ac:chgData name="Tamara Barbakova" userId="c5b038eb-f46c-42fd-a929-91fca4bff84e" providerId="ADAL" clId="{E91ACFA3-9D5E-D748-904F-5A6E058A5544}" dt="2022-03-29T15:38:40.729" v="13" actId="207"/>
          <ac:spMkLst>
            <pc:docMk/>
            <pc:sldMk cId="2503650627" sldId="360"/>
            <ac:spMk id="25" creationId="{F8922048-D212-44B2-9DED-1FCE7304C5E3}"/>
          </ac:spMkLst>
        </pc:spChg>
        <pc:spChg chg="add mod">
          <ac:chgData name="Tamara Barbakova" userId="c5b038eb-f46c-42fd-a929-91fca4bff84e" providerId="ADAL" clId="{E91ACFA3-9D5E-D748-904F-5A6E058A5544}" dt="2022-03-29T15:56:11.746" v="16"/>
          <ac:spMkLst>
            <pc:docMk/>
            <pc:sldMk cId="2503650627" sldId="360"/>
            <ac:spMk id="50" creationId="{1323DA93-E8A0-F245-ACA1-BF67E7185387}"/>
          </ac:spMkLst>
        </pc:spChg>
      </pc:sldChg>
      <pc:sldMasterChg chg="delSldLayout">
        <pc:chgData name="Tamara Barbakova" userId="c5b038eb-f46c-42fd-a929-91fca4bff84e" providerId="ADAL" clId="{E91ACFA3-9D5E-D748-904F-5A6E058A5544}" dt="2022-03-29T15:27:09.439" v="7" actId="2696"/>
        <pc:sldMasterMkLst>
          <pc:docMk/>
          <pc:sldMasterMk cId="1253241661" sldId="2147483666"/>
        </pc:sldMasterMkLst>
        <pc:sldLayoutChg chg="del">
          <pc:chgData name="Tamara Barbakova" userId="c5b038eb-f46c-42fd-a929-91fca4bff84e" providerId="ADAL" clId="{E91ACFA3-9D5E-D748-904F-5A6E058A5544}" dt="2022-03-29T15:26:58.436" v="2" actId="2696"/>
          <pc:sldLayoutMkLst>
            <pc:docMk/>
            <pc:sldMasterMk cId="1253241661" sldId="2147483666"/>
            <pc:sldLayoutMk cId="2886206785" sldId="2147483725"/>
          </pc:sldLayoutMkLst>
        </pc:sldLayoutChg>
        <pc:sldLayoutChg chg="del">
          <pc:chgData name="Tamara Barbakova" userId="c5b038eb-f46c-42fd-a929-91fca4bff84e" providerId="ADAL" clId="{E91ACFA3-9D5E-D748-904F-5A6E058A5544}" dt="2022-03-29T15:27:03.976" v="3" actId="2696"/>
          <pc:sldLayoutMkLst>
            <pc:docMk/>
            <pc:sldMasterMk cId="1253241661" sldId="2147483666"/>
            <pc:sldLayoutMk cId="1674423720" sldId="2147483727"/>
          </pc:sldLayoutMkLst>
        </pc:sldLayoutChg>
        <pc:sldLayoutChg chg="del">
          <pc:chgData name="Tamara Barbakova" userId="c5b038eb-f46c-42fd-a929-91fca4bff84e" providerId="ADAL" clId="{E91ACFA3-9D5E-D748-904F-5A6E058A5544}" dt="2022-03-29T15:27:06.598" v="4" actId="2696"/>
          <pc:sldLayoutMkLst>
            <pc:docMk/>
            <pc:sldMasterMk cId="1253241661" sldId="2147483666"/>
            <pc:sldLayoutMk cId="3636022445" sldId="2147483728"/>
          </pc:sldLayoutMkLst>
        </pc:sldLayoutChg>
        <pc:sldLayoutChg chg="del">
          <pc:chgData name="Tamara Barbakova" userId="c5b038eb-f46c-42fd-a929-91fca4bff84e" providerId="ADAL" clId="{E91ACFA3-9D5E-D748-904F-5A6E058A5544}" dt="2022-03-29T15:27:07.629" v="5" actId="2696"/>
          <pc:sldLayoutMkLst>
            <pc:docMk/>
            <pc:sldMasterMk cId="1253241661" sldId="2147483666"/>
            <pc:sldLayoutMk cId="3273894521" sldId="2147483729"/>
          </pc:sldLayoutMkLst>
        </pc:sldLayoutChg>
        <pc:sldLayoutChg chg="del">
          <pc:chgData name="Tamara Barbakova" userId="c5b038eb-f46c-42fd-a929-91fca4bff84e" providerId="ADAL" clId="{E91ACFA3-9D5E-D748-904F-5A6E058A5544}" dt="2022-03-29T15:27:08.621" v="6" actId="2696"/>
          <pc:sldLayoutMkLst>
            <pc:docMk/>
            <pc:sldMasterMk cId="1253241661" sldId="2147483666"/>
            <pc:sldLayoutMk cId="2454459087" sldId="2147483730"/>
          </pc:sldLayoutMkLst>
        </pc:sldLayoutChg>
        <pc:sldLayoutChg chg="del">
          <pc:chgData name="Tamara Barbakova" userId="c5b038eb-f46c-42fd-a929-91fca4bff84e" providerId="ADAL" clId="{E91ACFA3-9D5E-D748-904F-5A6E058A5544}" dt="2022-03-29T15:27:09.439" v="7" actId="2696"/>
          <pc:sldLayoutMkLst>
            <pc:docMk/>
            <pc:sldMasterMk cId="1253241661" sldId="2147483666"/>
            <pc:sldLayoutMk cId="2069824305" sldId="214748373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E6ED39-376E-4266-AE98-B9DD599616F4}" type="doc">
      <dgm:prSet loTypeId="urn:microsoft.com/office/officeart/2005/8/layout/chevron2" loCatId="process" qsTypeId="urn:microsoft.com/office/officeart/2005/8/quickstyle/simple3" qsCatId="simple" csTypeId="urn:microsoft.com/office/officeart/2005/8/colors/accent6_2" csCatId="accent6" phldr="1"/>
      <dgm:spPr/>
      <dgm:t>
        <a:bodyPr/>
        <a:lstStyle/>
        <a:p>
          <a:endParaRPr lang="en-US"/>
        </a:p>
      </dgm:t>
    </dgm:pt>
    <dgm:pt modelId="{EA1EC18B-A7C3-4132-AF46-7F02E4FEA732}">
      <dgm:prSet phldrT="[Text]" phldr="0"/>
      <dgm:spPr/>
      <dgm:t>
        <a:bodyPr/>
        <a:lstStyle/>
        <a:p>
          <a:pPr rtl="0"/>
          <a:r>
            <a:rPr lang="en-US" dirty="0">
              <a:solidFill>
                <a:schemeClr val="tx1">
                  <a:lumMod val="75000"/>
                  <a:lumOff val="25000"/>
                </a:schemeClr>
              </a:solidFill>
              <a:latin typeface="Century Gothic"/>
            </a:rPr>
            <a:t>Data Acquisition</a:t>
          </a:r>
        </a:p>
      </dgm:t>
    </dgm:pt>
    <dgm:pt modelId="{1FC45F90-2E81-4672-BF5E-68A869AEE288}" type="parTrans" cxnId="{0CC8A258-DE16-4DE1-8421-EC96A8C25655}">
      <dgm:prSet/>
      <dgm:spPr/>
      <dgm:t>
        <a:bodyPr/>
        <a:lstStyle/>
        <a:p>
          <a:endParaRPr lang="en-US">
            <a:solidFill>
              <a:schemeClr val="tx1">
                <a:lumMod val="75000"/>
                <a:lumOff val="25000"/>
              </a:schemeClr>
            </a:solidFill>
          </a:endParaRPr>
        </a:p>
      </dgm:t>
    </dgm:pt>
    <dgm:pt modelId="{465B360E-089C-4386-837D-E09AD5C8FA19}" type="sibTrans" cxnId="{0CC8A258-DE16-4DE1-8421-EC96A8C25655}">
      <dgm:prSet/>
      <dgm:spPr/>
      <dgm:t>
        <a:bodyPr/>
        <a:lstStyle/>
        <a:p>
          <a:endParaRPr lang="en-US">
            <a:solidFill>
              <a:schemeClr val="tx1">
                <a:lumMod val="75000"/>
                <a:lumOff val="25000"/>
              </a:schemeClr>
            </a:solidFill>
          </a:endParaRPr>
        </a:p>
      </dgm:t>
    </dgm:pt>
    <dgm:pt modelId="{84337739-7107-421C-9B11-C390A755AB26}">
      <dgm:prSet phldrT="[Text]" phldr="0"/>
      <dgm:spPr/>
      <dgm:t>
        <a:bodyPr/>
        <a:lstStyle/>
        <a:p>
          <a:pPr rtl="0"/>
          <a:r>
            <a:rPr lang="en-US" dirty="0">
              <a:solidFill>
                <a:schemeClr val="tx1">
                  <a:lumMod val="75000"/>
                  <a:lumOff val="25000"/>
                </a:schemeClr>
              </a:solidFill>
              <a:latin typeface="Century Gothic"/>
            </a:rPr>
            <a:t>Data Processing</a:t>
          </a:r>
        </a:p>
      </dgm:t>
    </dgm:pt>
    <dgm:pt modelId="{F3EF7BDE-6124-4E4A-8638-BE254E5B6081}" type="parTrans" cxnId="{FD3A002F-EB4E-4DBF-8BE5-19C929D8FBE1}">
      <dgm:prSet/>
      <dgm:spPr/>
      <dgm:t>
        <a:bodyPr/>
        <a:lstStyle/>
        <a:p>
          <a:endParaRPr lang="en-US">
            <a:solidFill>
              <a:schemeClr val="tx1">
                <a:lumMod val="75000"/>
                <a:lumOff val="25000"/>
              </a:schemeClr>
            </a:solidFill>
          </a:endParaRPr>
        </a:p>
      </dgm:t>
    </dgm:pt>
    <dgm:pt modelId="{9B772F9D-A4B4-4B83-B6EA-54FF784ECDC9}" type="sibTrans" cxnId="{FD3A002F-EB4E-4DBF-8BE5-19C929D8FBE1}">
      <dgm:prSet/>
      <dgm:spPr/>
      <dgm:t>
        <a:bodyPr/>
        <a:lstStyle/>
        <a:p>
          <a:endParaRPr lang="en-US">
            <a:solidFill>
              <a:schemeClr val="tx1">
                <a:lumMod val="75000"/>
                <a:lumOff val="25000"/>
              </a:schemeClr>
            </a:solidFill>
          </a:endParaRPr>
        </a:p>
      </dgm:t>
    </dgm:pt>
    <dgm:pt modelId="{B4D34FB2-E172-40D7-B2B7-42F601F50BB1}">
      <dgm:prSet phldrT="[Text]" phldr="0" custT="1"/>
      <dgm:spPr/>
      <dgm:t>
        <a:bodyPr/>
        <a:lstStyle/>
        <a:p>
          <a:pPr rtl="0">
            <a:buClr>
              <a:srgbClr val="4DAEB3"/>
            </a:buClr>
            <a:buFont typeface="Webdings" panose="05030102010509060703" pitchFamily="18" charset="2"/>
            <a:buChar char="4"/>
          </a:pPr>
          <a:endParaRPr lang="en-US" sz="1700" dirty="0">
            <a:solidFill>
              <a:schemeClr val="tx1">
                <a:lumMod val="75000"/>
                <a:lumOff val="25000"/>
              </a:schemeClr>
            </a:solidFill>
            <a:latin typeface="Century Gothic"/>
          </a:endParaRPr>
        </a:p>
      </dgm:t>
    </dgm:pt>
    <dgm:pt modelId="{2101E3B7-8D75-4BED-9418-A8DB2D2EF585}" type="parTrans" cxnId="{1A5397B3-EB6F-4AA6-BD66-7C9D9EBC0596}">
      <dgm:prSet/>
      <dgm:spPr/>
      <dgm:t>
        <a:bodyPr/>
        <a:lstStyle/>
        <a:p>
          <a:endParaRPr lang="en-US">
            <a:solidFill>
              <a:schemeClr val="tx1">
                <a:lumMod val="75000"/>
                <a:lumOff val="25000"/>
              </a:schemeClr>
            </a:solidFill>
          </a:endParaRPr>
        </a:p>
      </dgm:t>
    </dgm:pt>
    <dgm:pt modelId="{329ABD8E-E1F2-4B6C-8313-07E496489955}" type="sibTrans" cxnId="{1A5397B3-EB6F-4AA6-BD66-7C9D9EBC0596}">
      <dgm:prSet/>
      <dgm:spPr/>
      <dgm:t>
        <a:bodyPr/>
        <a:lstStyle/>
        <a:p>
          <a:endParaRPr lang="en-US">
            <a:solidFill>
              <a:schemeClr val="tx1">
                <a:lumMod val="75000"/>
                <a:lumOff val="25000"/>
              </a:schemeClr>
            </a:solidFill>
          </a:endParaRPr>
        </a:p>
      </dgm:t>
    </dgm:pt>
    <dgm:pt modelId="{F4C899E6-1923-4618-B0E9-804D94D0F83C}">
      <dgm:prSet phldrT="[Text]" phldr="0"/>
      <dgm:spPr/>
      <dgm:t>
        <a:bodyPr/>
        <a:lstStyle/>
        <a:p>
          <a:pPr rtl="0"/>
          <a:r>
            <a:rPr lang="en-US" dirty="0">
              <a:solidFill>
                <a:schemeClr val="tx1">
                  <a:lumMod val="75000"/>
                  <a:lumOff val="25000"/>
                </a:schemeClr>
              </a:solidFill>
              <a:latin typeface="Century Gothic"/>
            </a:rPr>
            <a:t>Data Analysis</a:t>
          </a:r>
        </a:p>
      </dgm:t>
    </dgm:pt>
    <dgm:pt modelId="{2CFE607D-0FE9-4057-9609-BA928D049ED5}" type="parTrans" cxnId="{7BF77FA2-8E49-4F00-8A29-08143A148393}">
      <dgm:prSet/>
      <dgm:spPr/>
      <dgm:t>
        <a:bodyPr/>
        <a:lstStyle/>
        <a:p>
          <a:endParaRPr lang="en-US">
            <a:solidFill>
              <a:schemeClr val="tx1">
                <a:lumMod val="75000"/>
                <a:lumOff val="25000"/>
              </a:schemeClr>
            </a:solidFill>
          </a:endParaRPr>
        </a:p>
      </dgm:t>
    </dgm:pt>
    <dgm:pt modelId="{AA6FE64B-2C3C-4707-BD7F-7994E707E66E}" type="sibTrans" cxnId="{7BF77FA2-8E49-4F00-8A29-08143A148393}">
      <dgm:prSet/>
      <dgm:spPr/>
      <dgm:t>
        <a:bodyPr/>
        <a:lstStyle/>
        <a:p>
          <a:endParaRPr lang="en-US">
            <a:solidFill>
              <a:schemeClr val="tx1">
                <a:lumMod val="75000"/>
                <a:lumOff val="25000"/>
              </a:schemeClr>
            </a:solidFill>
          </a:endParaRPr>
        </a:p>
      </dgm:t>
    </dgm:pt>
    <dgm:pt modelId="{955FF0AC-DB3E-42C2-BA5F-B89E8B9BA674}">
      <dgm:prSet phldrT="[Text]" custT="1"/>
      <dgm:spPr/>
      <dgm:t>
        <a:bodyPr/>
        <a:lstStyle/>
        <a:p>
          <a:pPr rtl="0">
            <a:buClr>
              <a:srgbClr val="4DAEB3"/>
            </a:buClr>
            <a:buFont typeface="Webdings" panose="05030102010509060703" pitchFamily="18" charset="2"/>
            <a:buChar char="4"/>
          </a:pPr>
          <a:r>
            <a:rPr lang="en-US" sz="1600" dirty="0">
              <a:solidFill>
                <a:schemeClr val="tx1">
                  <a:lumMod val="75000"/>
                  <a:lumOff val="25000"/>
                </a:schemeClr>
              </a:solidFill>
              <a:latin typeface="Century Gothic"/>
            </a:rPr>
            <a:t>Updated Vegetation Map</a:t>
          </a:r>
        </a:p>
      </dgm:t>
    </dgm:pt>
    <dgm:pt modelId="{FE2581DA-FDE1-4AE0-9137-76228830FCC6}" type="parTrans" cxnId="{95DF4C5E-F490-4619-AABD-481ED28685DE}">
      <dgm:prSet/>
      <dgm:spPr/>
      <dgm:t>
        <a:bodyPr/>
        <a:lstStyle/>
        <a:p>
          <a:endParaRPr lang="en-US">
            <a:solidFill>
              <a:schemeClr val="tx1">
                <a:lumMod val="75000"/>
                <a:lumOff val="25000"/>
              </a:schemeClr>
            </a:solidFill>
          </a:endParaRPr>
        </a:p>
      </dgm:t>
    </dgm:pt>
    <dgm:pt modelId="{7AF020B7-F1BA-45EC-8F03-75A451F7C8BD}" type="sibTrans" cxnId="{95DF4C5E-F490-4619-AABD-481ED28685DE}">
      <dgm:prSet/>
      <dgm:spPr/>
      <dgm:t>
        <a:bodyPr/>
        <a:lstStyle/>
        <a:p>
          <a:endParaRPr lang="en-US">
            <a:solidFill>
              <a:schemeClr val="tx1">
                <a:lumMod val="75000"/>
                <a:lumOff val="25000"/>
              </a:schemeClr>
            </a:solidFill>
          </a:endParaRPr>
        </a:p>
      </dgm:t>
    </dgm:pt>
    <dgm:pt modelId="{F9225C42-CCC1-43B2-BCD2-A6B5B0010AF9}">
      <dgm:prSet phldrT="[Text]" custT="1"/>
      <dgm:spPr/>
      <dgm:t>
        <a:bodyPr/>
        <a:lstStyle/>
        <a:p>
          <a:pPr rtl="0">
            <a:buClr>
              <a:srgbClr val="4DAEB3"/>
            </a:buClr>
            <a:buFont typeface="Webdings" panose="05030102010509060703" pitchFamily="18" charset="2"/>
            <a:buChar char="4"/>
          </a:pPr>
          <a:r>
            <a:rPr lang="en-US" sz="1600" dirty="0">
              <a:solidFill>
                <a:schemeClr val="tx1">
                  <a:lumMod val="75000"/>
                  <a:lumOff val="25000"/>
                </a:schemeClr>
              </a:solidFill>
              <a:latin typeface="Century Gothic"/>
            </a:rPr>
            <a:t>10m x 10m resolution </a:t>
          </a:r>
        </a:p>
      </dgm:t>
    </dgm:pt>
    <dgm:pt modelId="{7E013B65-BC47-4157-A8BB-C6A235C364C9}" type="parTrans" cxnId="{6C80579A-A10D-4ABF-8904-5924BAAE31B0}">
      <dgm:prSet/>
      <dgm:spPr/>
      <dgm:t>
        <a:bodyPr/>
        <a:lstStyle/>
        <a:p>
          <a:endParaRPr lang="en-US">
            <a:solidFill>
              <a:schemeClr val="tx1">
                <a:lumMod val="75000"/>
                <a:lumOff val="25000"/>
              </a:schemeClr>
            </a:solidFill>
          </a:endParaRPr>
        </a:p>
      </dgm:t>
    </dgm:pt>
    <dgm:pt modelId="{C49BFCAF-82B0-4357-AF62-42B81CF090FB}" type="sibTrans" cxnId="{6C80579A-A10D-4ABF-8904-5924BAAE31B0}">
      <dgm:prSet/>
      <dgm:spPr/>
      <dgm:t>
        <a:bodyPr/>
        <a:lstStyle/>
        <a:p>
          <a:endParaRPr lang="en-US">
            <a:solidFill>
              <a:schemeClr val="tx1">
                <a:lumMod val="75000"/>
                <a:lumOff val="25000"/>
              </a:schemeClr>
            </a:solidFill>
          </a:endParaRPr>
        </a:p>
      </dgm:t>
    </dgm:pt>
    <dgm:pt modelId="{7AE8538E-7E58-43BC-89F9-3006119BB6F1}">
      <dgm:prSet phldr="0" custT="1"/>
      <dgm:spPr/>
      <dgm:t>
        <a:bodyPr/>
        <a:lstStyle/>
        <a:p>
          <a:pPr rtl="0">
            <a:buClr>
              <a:srgbClr val="4DAEB3"/>
            </a:buClr>
            <a:buFont typeface="Webdings" panose="05030102010509060703" pitchFamily="18" charset="2"/>
            <a:buChar char="4"/>
          </a:pPr>
          <a:r>
            <a:rPr lang="en-US" sz="1600" dirty="0">
              <a:solidFill>
                <a:schemeClr val="tx1">
                  <a:lumMod val="75000"/>
                  <a:lumOff val="25000"/>
                </a:schemeClr>
              </a:solidFill>
              <a:latin typeface="Century Gothic"/>
            </a:rPr>
            <a:t>Classification Scheme </a:t>
          </a:r>
        </a:p>
      </dgm:t>
    </dgm:pt>
    <dgm:pt modelId="{DFE765AE-0190-4687-BDC2-6ECE1758AA53}" type="parTrans" cxnId="{CFDEDF38-DF38-4988-ACBC-DD5890D88F63}">
      <dgm:prSet/>
      <dgm:spPr/>
      <dgm:t>
        <a:bodyPr/>
        <a:lstStyle/>
        <a:p>
          <a:endParaRPr lang="en-US">
            <a:solidFill>
              <a:schemeClr val="tx1">
                <a:lumMod val="75000"/>
                <a:lumOff val="25000"/>
              </a:schemeClr>
            </a:solidFill>
          </a:endParaRPr>
        </a:p>
      </dgm:t>
    </dgm:pt>
    <dgm:pt modelId="{D61304EE-3B4A-443F-94BE-A740FDF5D342}" type="sibTrans" cxnId="{CFDEDF38-DF38-4988-ACBC-DD5890D88F63}">
      <dgm:prSet/>
      <dgm:spPr/>
      <dgm:t>
        <a:bodyPr/>
        <a:lstStyle/>
        <a:p>
          <a:endParaRPr lang="en-US">
            <a:solidFill>
              <a:schemeClr val="tx1">
                <a:lumMod val="75000"/>
                <a:lumOff val="25000"/>
              </a:schemeClr>
            </a:solidFill>
          </a:endParaRPr>
        </a:p>
      </dgm:t>
    </dgm:pt>
    <dgm:pt modelId="{C04AE34A-F939-4213-B13E-AC30A2E52871}">
      <dgm:prSet phldr="0" custT="1"/>
      <dgm:spPr/>
      <dgm:t>
        <a:bodyPr/>
        <a:lstStyle/>
        <a:p>
          <a:pPr rtl="0">
            <a:buClr>
              <a:srgbClr val="4DAEB3"/>
            </a:buClr>
            <a:buFont typeface="Webdings" panose="05030102010509060703" pitchFamily="18" charset="2"/>
            <a:buChar char="4"/>
          </a:pPr>
          <a:r>
            <a:rPr lang="en-US" sz="1600" dirty="0">
              <a:solidFill>
                <a:schemeClr val="tx1">
                  <a:lumMod val="75000"/>
                  <a:lumOff val="25000"/>
                </a:schemeClr>
              </a:solidFill>
              <a:latin typeface="Century Gothic"/>
            </a:rPr>
            <a:t>Forested vs aqueous areas</a:t>
          </a:r>
        </a:p>
      </dgm:t>
    </dgm:pt>
    <dgm:pt modelId="{BD2E85FF-262C-4365-9B11-E94661CFB4E7}" type="parTrans" cxnId="{68C7EFBD-D2EB-450B-BCA4-DBA483197949}">
      <dgm:prSet/>
      <dgm:spPr/>
      <dgm:t>
        <a:bodyPr/>
        <a:lstStyle/>
        <a:p>
          <a:endParaRPr lang="en-US">
            <a:solidFill>
              <a:schemeClr val="tx1">
                <a:lumMod val="75000"/>
                <a:lumOff val="25000"/>
              </a:schemeClr>
            </a:solidFill>
          </a:endParaRPr>
        </a:p>
      </dgm:t>
    </dgm:pt>
    <dgm:pt modelId="{96A655EA-6E69-4A86-BF50-1A446B3BFCA4}" type="sibTrans" cxnId="{68C7EFBD-D2EB-450B-BCA4-DBA483197949}">
      <dgm:prSet/>
      <dgm:spPr/>
      <dgm:t>
        <a:bodyPr/>
        <a:lstStyle/>
        <a:p>
          <a:endParaRPr lang="en-US">
            <a:solidFill>
              <a:schemeClr val="tx1">
                <a:lumMod val="75000"/>
                <a:lumOff val="25000"/>
              </a:schemeClr>
            </a:solidFill>
          </a:endParaRPr>
        </a:p>
      </dgm:t>
    </dgm:pt>
    <dgm:pt modelId="{57FF70CA-650B-4000-97F5-70916111333D}">
      <dgm:prSet phldr="0"/>
      <dgm:spPr/>
      <dgm:t>
        <a:bodyPr/>
        <a:lstStyle/>
        <a:p>
          <a:pPr rtl="0"/>
          <a:endParaRPr lang="en-US" sz="1300" dirty="0">
            <a:solidFill>
              <a:schemeClr val="tx1">
                <a:lumMod val="75000"/>
                <a:lumOff val="25000"/>
              </a:schemeClr>
            </a:solidFill>
            <a:latin typeface="Century Gothic"/>
          </a:endParaRPr>
        </a:p>
      </dgm:t>
    </dgm:pt>
    <dgm:pt modelId="{100CE430-ADD9-41B6-B760-6A7E91CE355F}" type="parTrans" cxnId="{56E12516-19B0-4505-B7A9-76F1D0D8938F}">
      <dgm:prSet/>
      <dgm:spPr/>
      <dgm:t>
        <a:bodyPr/>
        <a:lstStyle/>
        <a:p>
          <a:endParaRPr lang="en-US">
            <a:solidFill>
              <a:schemeClr val="tx1">
                <a:lumMod val="75000"/>
                <a:lumOff val="25000"/>
              </a:schemeClr>
            </a:solidFill>
          </a:endParaRPr>
        </a:p>
      </dgm:t>
    </dgm:pt>
    <dgm:pt modelId="{BA05634D-681F-4CD9-BDEC-118926947021}" type="sibTrans" cxnId="{56E12516-19B0-4505-B7A9-76F1D0D8938F}">
      <dgm:prSet/>
      <dgm:spPr/>
      <dgm:t>
        <a:bodyPr/>
        <a:lstStyle/>
        <a:p>
          <a:endParaRPr lang="en-US">
            <a:solidFill>
              <a:schemeClr val="tx1">
                <a:lumMod val="75000"/>
                <a:lumOff val="25000"/>
              </a:schemeClr>
            </a:solidFill>
          </a:endParaRPr>
        </a:p>
      </dgm:t>
    </dgm:pt>
    <dgm:pt modelId="{24FCDA7D-9F76-4993-B28E-144A1A55926D}">
      <dgm:prSet phldr="0" custT="1"/>
      <dgm:spPr/>
      <dgm:t>
        <a:bodyPr/>
        <a:lstStyle/>
        <a:p>
          <a:pPr rtl="0">
            <a:buClr>
              <a:srgbClr val="4DAEB3"/>
            </a:buClr>
            <a:buFont typeface="Webdings" panose="05030102010509060703" pitchFamily="18" charset="2"/>
            <a:buChar char="4"/>
          </a:pPr>
          <a:r>
            <a:rPr lang="en-US" sz="1700" dirty="0">
              <a:solidFill>
                <a:schemeClr val="tx1">
                  <a:lumMod val="75000"/>
                  <a:lumOff val="25000"/>
                </a:schemeClr>
              </a:solidFill>
              <a:latin typeface="Century Gothic"/>
            </a:rPr>
            <a:t>Sentinel-2 MSI: Multispectral Instrument, Level-2A</a:t>
          </a:r>
        </a:p>
      </dgm:t>
    </dgm:pt>
    <dgm:pt modelId="{A90E8FE2-0EAC-4B05-9388-55F244F62442}" type="parTrans" cxnId="{AC9426E6-6073-4D28-B084-B0D89A568DC0}">
      <dgm:prSet/>
      <dgm:spPr/>
      <dgm:t>
        <a:bodyPr/>
        <a:lstStyle/>
        <a:p>
          <a:endParaRPr lang="en-US">
            <a:solidFill>
              <a:schemeClr val="tx1">
                <a:lumMod val="75000"/>
                <a:lumOff val="25000"/>
              </a:schemeClr>
            </a:solidFill>
          </a:endParaRPr>
        </a:p>
      </dgm:t>
    </dgm:pt>
    <dgm:pt modelId="{9E1BD2CF-3409-4FAF-A1A2-88A91B89DC59}" type="sibTrans" cxnId="{AC9426E6-6073-4D28-B084-B0D89A568DC0}">
      <dgm:prSet/>
      <dgm:spPr/>
      <dgm:t>
        <a:bodyPr/>
        <a:lstStyle/>
        <a:p>
          <a:endParaRPr lang="en-US">
            <a:solidFill>
              <a:schemeClr val="tx1">
                <a:lumMod val="75000"/>
                <a:lumOff val="25000"/>
              </a:schemeClr>
            </a:solidFill>
          </a:endParaRPr>
        </a:p>
      </dgm:t>
    </dgm:pt>
    <dgm:pt modelId="{1D9BCBF4-055E-4FC0-B890-301465A226BE}">
      <dgm:prSet phldrT="[Text]" custT="1"/>
      <dgm:spPr/>
      <dgm:t>
        <a:bodyPr/>
        <a:lstStyle/>
        <a:p>
          <a:pPr rtl="0">
            <a:buClr>
              <a:srgbClr val="4DAEB3"/>
            </a:buClr>
            <a:buFont typeface="Webdings" panose="05030102010509060703" pitchFamily="18" charset="2"/>
            <a:buChar char="4"/>
          </a:pPr>
          <a:endParaRPr lang="en-US" sz="1600" dirty="0">
            <a:solidFill>
              <a:schemeClr val="tx1">
                <a:lumMod val="75000"/>
                <a:lumOff val="25000"/>
              </a:schemeClr>
            </a:solidFill>
            <a:latin typeface="Century Gothic"/>
          </a:endParaRPr>
        </a:p>
      </dgm:t>
    </dgm:pt>
    <dgm:pt modelId="{2E2FE189-610C-4BC1-94BB-6403475E5D81}" type="parTrans" cxnId="{A4094931-BAA9-4E7D-853E-E438E2F9B681}">
      <dgm:prSet/>
      <dgm:spPr/>
      <dgm:t>
        <a:bodyPr/>
        <a:lstStyle/>
        <a:p>
          <a:endParaRPr lang="en-US"/>
        </a:p>
      </dgm:t>
    </dgm:pt>
    <dgm:pt modelId="{9D0730EA-65E8-47D3-B74B-578A5B620371}" type="sibTrans" cxnId="{A4094931-BAA9-4E7D-853E-E438E2F9B681}">
      <dgm:prSet/>
      <dgm:spPr/>
      <dgm:t>
        <a:bodyPr/>
        <a:lstStyle/>
        <a:p>
          <a:endParaRPr lang="en-US"/>
        </a:p>
      </dgm:t>
    </dgm:pt>
    <dgm:pt modelId="{192FB45D-EAA3-4C62-BFE0-D39FB6E15E59}">
      <dgm:prSet phldrT="[Text]" phldr="0" custT="1"/>
      <dgm:spPr/>
      <dgm:t>
        <a:bodyPr/>
        <a:lstStyle/>
        <a:p>
          <a:pPr rtl="0">
            <a:buClr>
              <a:srgbClr val="4DAEB3"/>
            </a:buClr>
            <a:buFont typeface="Webdings" panose="05030102010509060703" pitchFamily="18" charset="2"/>
            <a:buChar char="4"/>
          </a:pPr>
          <a:r>
            <a:rPr lang="en-US" sz="1700" dirty="0">
              <a:solidFill>
                <a:schemeClr val="tx1">
                  <a:lumMod val="75000"/>
                  <a:lumOff val="25000"/>
                </a:schemeClr>
              </a:solidFill>
              <a:latin typeface="Century Gothic"/>
            </a:rPr>
            <a:t>True color and false color composite</a:t>
          </a:r>
        </a:p>
      </dgm:t>
    </dgm:pt>
    <dgm:pt modelId="{1CFD102F-9538-4F6C-81D7-6482C7632F74}" type="parTrans" cxnId="{714357E3-1EE1-488F-9331-993C7AB4F4E8}">
      <dgm:prSet/>
      <dgm:spPr/>
      <dgm:t>
        <a:bodyPr/>
        <a:lstStyle/>
        <a:p>
          <a:endParaRPr lang="en-US"/>
        </a:p>
      </dgm:t>
    </dgm:pt>
    <dgm:pt modelId="{1F798A27-71F1-492E-A7AF-E2A9116F7A7F}" type="sibTrans" cxnId="{714357E3-1EE1-488F-9331-993C7AB4F4E8}">
      <dgm:prSet/>
      <dgm:spPr/>
      <dgm:t>
        <a:bodyPr/>
        <a:lstStyle/>
        <a:p>
          <a:endParaRPr lang="en-US"/>
        </a:p>
      </dgm:t>
    </dgm:pt>
    <dgm:pt modelId="{BA607A38-5B71-4BB8-AC48-B8BAD64F94ED}">
      <dgm:prSet phldrT="[Text]" phldr="0" custT="1"/>
      <dgm:spPr/>
      <dgm:t>
        <a:bodyPr/>
        <a:lstStyle/>
        <a:p>
          <a:pPr rtl="0">
            <a:buClr>
              <a:srgbClr val="4DAEB3"/>
            </a:buClr>
            <a:buFont typeface="Webdings" panose="05030102010509060703" pitchFamily="18" charset="2"/>
            <a:buNone/>
          </a:pPr>
          <a:endParaRPr lang="en-US" sz="1700" dirty="0">
            <a:solidFill>
              <a:schemeClr val="tx1">
                <a:lumMod val="75000"/>
                <a:lumOff val="25000"/>
              </a:schemeClr>
            </a:solidFill>
            <a:latin typeface="Century Gothic"/>
          </a:endParaRPr>
        </a:p>
      </dgm:t>
    </dgm:pt>
    <dgm:pt modelId="{45E2AFDB-F54F-48B3-9315-7885817463CA}" type="parTrans" cxnId="{A235ACF8-C42F-455B-8183-CA36E3C270B8}">
      <dgm:prSet/>
      <dgm:spPr/>
      <dgm:t>
        <a:bodyPr/>
        <a:lstStyle/>
        <a:p>
          <a:endParaRPr lang="en-US"/>
        </a:p>
      </dgm:t>
    </dgm:pt>
    <dgm:pt modelId="{9BBA4389-85BE-44CA-8DE2-0EBFA0F09434}" type="sibTrans" cxnId="{A235ACF8-C42F-455B-8183-CA36E3C270B8}">
      <dgm:prSet/>
      <dgm:spPr/>
      <dgm:t>
        <a:bodyPr/>
        <a:lstStyle/>
        <a:p>
          <a:endParaRPr lang="en-US"/>
        </a:p>
      </dgm:t>
    </dgm:pt>
    <dgm:pt modelId="{8802B25A-ED3D-46BC-85A8-86454FFF1AF0}">
      <dgm:prSet phldrT="[Text]" phldr="0" custT="1"/>
      <dgm:spPr/>
      <dgm:t>
        <a:bodyPr/>
        <a:lstStyle/>
        <a:p>
          <a:pPr rtl="0">
            <a:buClr>
              <a:srgbClr val="4DAEB3"/>
            </a:buClr>
            <a:buFont typeface="Webdings" panose="05030102010509060703" pitchFamily="18" charset="2"/>
            <a:buChar char="4"/>
          </a:pPr>
          <a:r>
            <a:rPr lang="en-US" sz="1700" dirty="0">
              <a:solidFill>
                <a:schemeClr val="tx1">
                  <a:lumMod val="75000"/>
                  <a:lumOff val="25000"/>
                </a:schemeClr>
              </a:solidFill>
              <a:latin typeface="Century Gothic"/>
            </a:rPr>
            <a:t>Google Earth Engine </a:t>
          </a:r>
        </a:p>
      </dgm:t>
    </dgm:pt>
    <dgm:pt modelId="{CBE52EE0-5C0C-4B07-853D-D639B5464F2C}" type="sibTrans" cxnId="{32E17138-8B53-4F87-BA72-B88ED01DA5F1}">
      <dgm:prSet/>
      <dgm:spPr/>
      <dgm:t>
        <a:bodyPr/>
        <a:lstStyle/>
        <a:p>
          <a:endParaRPr lang="en-US"/>
        </a:p>
      </dgm:t>
    </dgm:pt>
    <dgm:pt modelId="{90334EFE-FB96-4916-B7F9-4965FB101FA3}" type="parTrans" cxnId="{32E17138-8B53-4F87-BA72-B88ED01DA5F1}">
      <dgm:prSet/>
      <dgm:spPr/>
      <dgm:t>
        <a:bodyPr/>
        <a:lstStyle/>
        <a:p>
          <a:endParaRPr lang="en-US"/>
        </a:p>
      </dgm:t>
    </dgm:pt>
    <dgm:pt modelId="{827BB046-2040-49C8-9CA3-5B7FE2B57AAB}" type="pres">
      <dgm:prSet presAssocID="{27E6ED39-376E-4266-AE98-B9DD599616F4}" presName="linearFlow" presStyleCnt="0">
        <dgm:presLayoutVars>
          <dgm:dir/>
          <dgm:animLvl val="lvl"/>
          <dgm:resizeHandles val="exact"/>
        </dgm:presLayoutVars>
      </dgm:prSet>
      <dgm:spPr/>
    </dgm:pt>
    <dgm:pt modelId="{59F6F12E-1B31-440F-B443-BE832B8667C5}" type="pres">
      <dgm:prSet presAssocID="{EA1EC18B-A7C3-4132-AF46-7F02E4FEA732}" presName="composite" presStyleCnt="0"/>
      <dgm:spPr/>
    </dgm:pt>
    <dgm:pt modelId="{93061580-0E35-48AB-A5E2-460E512781DB}" type="pres">
      <dgm:prSet presAssocID="{EA1EC18B-A7C3-4132-AF46-7F02E4FEA732}" presName="parentText" presStyleLbl="alignNode1" presStyleIdx="0" presStyleCnt="3" custLinFactNeighborY="-541">
        <dgm:presLayoutVars>
          <dgm:chMax val="1"/>
          <dgm:bulletEnabled val="1"/>
        </dgm:presLayoutVars>
      </dgm:prSet>
      <dgm:spPr/>
    </dgm:pt>
    <dgm:pt modelId="{A14D40FE-CB7E-4806-985D-29834ABC6A5B}" type="pres">
      <dgm:prSet presAssocID="{EA1EC18B-A7C3-4132-AF46-7F02E4FEA732}" presName="descendantText" presStyleLbl="alignAcc1" presStyleIdx="0" presStyleCnt="3">
        <dgm:presLayoutVars>
          <dgm:bulletEnabled val="1"/>
        </dgm:presLayoutVars>
      </dgm:prSet>
      <dgm:spPr/>
    </dgm:pt>
    <dgm:pt modelId="{4B27EC84-7277-430B-8B04-B884C032FA92}" type="pres">
      <dgm:prSet presAssocID="{465B360E-089C-4386-837D-E09AD5C8FA19}" presName="sp" presStyleCnt="0"/>
      <dgm:spPr/>
    </dgm:pt>
    <dgm:pt modelId="{F8AB4292-328A-4E42-A8B9-6A3D08F756F7}" type="pres">
      <dgm:prSet presAssocID="{84337739-7107-421C-9B11-C390A755AB26}" presName="composite" presStyleCnt="0"/>
      <dgm:spPr/>
    </dgm:pt>
    <dgm:pt modelId="{7FDDB91A-20EC-45B1-B460-0D2A1B7ECE89}" type="pres">
      <dgm:prSet presAssocID="{84337739-7107-421C-9B11-C390A755AB26}" presName="parentText" presStyleLbl="alignNode1" presStyleIdx="1" presStyleCnt="3">
        <dgm:presLayoutVars>
          <dgm:chMax val="1"/>
          <dgm:bulletEnabled val="1"/>
        </dgm:presLayoutVars>
      </dgm:prSet>
      <dgm:spPr/>
    </dgm:pt>
    <dgm:pt modelId="{B7DE007E-3610-4BA8-BBC0-280CE6C72A48}" type="pres">
      <dgm:prSet presAssocID="{84337739-7107-421C-9B11-C390A755AB26}" presName="descendantText" presStyleLbl="alignAcc1" presStyleIdx="1" presStyleCnt="3">
        <dgm:presLayoutVars>
          <dgm:bulletEnabled val="1"/>
        </dgm:presLayoutVars>
      </dgm:prSet>
      <dgm:spPr/>
    </dgm:pt>
    <dgm:pt modelId="{F934845C-BA64-4C7E-BB36-0BBCA2DD56DA}" type="pres">
      <dgm:prSet presAssocID="{9B772F9D-A4B4-4B83-B6EA-54FF784ECDC9}" presName="sp" presStyleCnt="0"/>
      <dgm:spPr/>
    </dgm:pt>
    <dgm:pt modelId="{E7035B5D-0EB7-4AC6-A198-E617F936CFAD}" type="pres">
      <dgm:prSet presAssocID="{F4C899E6-1923-4618-B0E9-804D94D0F83C}" presName="composite" presStyleCnt="0"/>
      <dgm:spPr/>
    </dgm:pt>
    <dgm:pt modelId="{10585F76-1AAD-478A-A1C8-E5E1C963F404}" type="pres">
      <dgm:prSet presAssocID="{F4C899E6-1923-4618-B0E9-804D94D0F83C}" presName="parentText" presStyleLbl="alignNode1" presStyleIdx="2" presStyleCnt="3" custLinFactNeighborY="0">
        <dgm:presLayoutVars>
          <dgm:chMax val="1"/>
          <dgm:bulletEnabled val="1"/>
        </dgm:presLayoutVars>
      </dgm:prSet>
      <dgm:spPr/>
    </dgm:pt>
    <dgm:pt modelId="{3F39F91E-4CD1-4217-A09F-FDAF5E2833D5}" type="pres">
      <dgm:prSet presAssocID="{F4C899E6-1923-4618-B0E9-804D94D0F83C}" presName="descendantText" presStyleLbl="alignAcc1" presStyleIdx="2" presStyleCnt="3" custLinFactNeighborX="-17">
        <dgm:presLayoutVars>
          <dgm:bulletEnabled val="1"/>
        </dgm:presLayoutVars>
      </dgm:prSet>
      <dgm:spPr/>
    </dgm:pt>
  </dgm:ptLst>
  <dgm:cxnLst>
    <dgm:cxn modelId="{5C966E0A-9B41-4C23-88BD-C3197108F2C1}" type="presOf" srcId="{1D9BCBF4-055E-4FC0-B890-301465A226BE}" destId="{3F39F91E-4CD1-4217-A09F-FDAF5E2833D5}" srcOrd="0" destOrd="0" presId="urn:microsoft.com/office/officeart/2005/8/layout/chevron2"/>
    <dgm:cxn modelId="{56E12516-19B0-4505-B7A9-76F1D0D8938F}" srcId="{F4C899E6-1923-4618-B0E9-804D94D0F83C}" destId="{57FF70CA-650B-4000-97F5-70916111333D}" srcOrd="5" destOrd="0" parTransId="{100CE430-ADD9-41B6-B760-6A7E91CE355F}" sibTransId="{BA05634D-681F-4CD9-BDEC-118926947021}"/>
    <dgm:cxn modelId="{D8B2981B-4B18-4642-8C49-4E99F3281B17}" type="presOf" srcId="{EA1EC18B-A7C3-4132-AF46-7F02E4FEA732}" destId="{93061580-0E35-48AB-A5E2-460E512781DB}" srcOrd="0" destOrd="0" presId="urn:microsoft.com/office/officeart/2005/8/layout/chevron2"/>
    <dgm:cxn modelId="{CB3E862C-6B84-4E78-B361-617C9760FB90}" type="presOf" srcId="{F4C899E6-1923-4618-B0E9-804D94D0F83C}" destId="{10585F76-1AAD-478A-A1C8-E5E1C963F404}" srcOrd="0" destOrd="0" presId="urn:microsoft.com/office/officeart/2005/8/layout/chevron2"/>
    <dgm:cxn modelId="{FD3A002F-EB4E-4DBF-8BE5-19C929D8FBE1}" srcId="{27E6ED39-376E-4266-AE98-B9DD599616F4}" destId="{84337739-7107-421C-9B11-C390A755AB26}" srcOrd="1" destOrd="0" parTransId="{F3EF7BDE-6124-4E4A-8638-BE254E5B6081}" sibTransId="{9B772F9D-A4B4-4B83-B6EA-54FF784ECDC9}"/>
    <dgm:cxn modelId="{A4094931-BAA9-4E7D-853E-E438E2F9B681}" srcId="{F4C899E6-1923-4618-B0E9-804D94D0F83C}" destId="{1D9BCBF4-055E-4FC0-B890-301465A226BE}" srcOrd="0" destOrd="0" parTransId="{2E2FE189-610C-4BC1-94BB-6403475E5D81}" sibTransId="{9D0730EA-65E8-47D3-B74B-578A5B620371}"/>
    <dgm:cxn modelId="{A489A337-2804-4B0E-AB4B-C3A25B4B7305}" type="presOf" srcId="{7AE8538E-7E58-43BC-89F9-3006119BB6F1}" destId="{3F39F91E-4CD1-4217-A09F-FDAF5E2833D5}" srcOrd="0" destOrd="3" presId="urn:microsoft.com/office/officeart/2005/8/layout/chevron2"/>
    <dgm:cxn modelId="{32E17138-8B53-4F87-BA72-B88ED01DA5F1}" srcId="{84337739-7107-421C-9B11-C390A755AB26}" destId="{8802B25A-ED3D-46BC-85A8-86454FFF1AF0}" srcOrd="1" destOrd="0" parTransId="{90334EFE-FB96-4916-B7F9-4965FB101FA3}" sibTransId="{CBE52EE0-5C0C-4B07-853D-D639B5464F2C}"/>
    <dgm:cxn modelId="{CFDEDF38-DF38-4988-ACBC-DD5890D88F63}" srcId="{F4C899E6-1923-4618-B0E9-804D94D0F83C}" destId="{7AE8538E-7E58-43BC-89F9-3006119BB6F1}" srcOrd="3" destOrd="0" parTransId="{DFE765AE-0190-4687-BDC2-6ECE1758AA53}" sibTransId="{D61304EE-3B4A-443F-94BE-A740FDF5D342}"/>
    <dgm:cxn modelId="{8EFCF73D-8D34-42B4-8615-5EC3EC8E83AE}" type="presOf" srcId="{24FCDA7D-9F76-4993-B28E-144A1A55926D}" destId="{A14D40FE-CB7E-4806-985D-29834ABC6A5B}" srcOrd="0" destOrd="0" presId="urn:microsoft.com/office/officeart/2005/8/layout/chevron2"/>
    <dgm:cxn modelId="{AD13C75D-6819-4B49-BFFA-04FCCF1DAC34}" type="presOf" srcId="{BA607A38-5B71-4BB8-AC48-B8BAD64F94ED}" destId="{B7DE007E-3610-4BA8-BBC0-280CE6C72A48}" srcOrd="0" destOrd="3" presId="urn:microsoft.com/office/officeart/2005/8/layout/chevron2"/>
    <dgm:cxn modelId="{95DF4C5E-F490-4619-AABD-481ED28685DE}" srcId="{F4C899E6-1923-4618-B0E9-804D94D0F83C}" destId="{955FF0AC-DB3E-42C2-BA5F-B89E8B9BA674}" srcOrd="1" destOrd="0" parTransId="{FE2581DA-FDE1-4AE0-9137-76228830FCC6}" sibTransId="{7AF020B7-F1BA-45EC-8F03-75A451F7C8BD}"/>
    <dgm:cxn modelId="{0CC8A258-DE16-4DE1-8421-EC96A8C25655}" srcId="{27E6ED39-376E-4266-AE98-B9DD599616F4}" destId="{EA1EC18B-A7C3-4132-AF46-7F02E4FEA732}" srcOrd="0" destOrd="0" parTransId="{1FC45F90-2E81-4672-BF5E-68A869AEE288}" sibTransId="{465B360E-089C-4386-837D-E09AD5C8FA19}"/>
    <dgm:cxn modelId="{03B8877B-9FED-4B1F-A555-78AD63AC12BD}" type="presOf" srcId="{27E6ED39-376E-4266-AE98-B9DD599616F4}" destId="{827BB046-2040-49C8-9CA3-5B7FE2B57AAB}" srcOrd="0" destOrd="0" presId="urn:microsoft.com/office/officeart/2005/8/layout/chevron2"/>
    <dgm:cxn modelId="{D291978A-8D17-4CF7-B224-5AC58E78A992}" type="presOf" srcId="{192FB45D-EAA3-4C62-BFE0-D39FB6E15E59}" destId="{B7DE007E-3610-4BA8-BBC0-280CE6C72A48}" srcOrd="0" destOrd="2" presId="urn:microsoft.com/office/officeart/2005/8/layout/chevron2"/>
    <dgm:cxn modelId="{DE5E1A95-20D8-4851-85E1-A9D0A5318F1A}" type="presOf" srcId="{57FF70CA-650B-4000-97F5-70916111333D}" destId="{3F39F91E-4CD1-4217-A09F-FDAF5E2833D5}" srcOrd="0" destOrd="5" presId="urn:microsoft.com/office/officeart/2005/8/layout/chevron2"/>
    <dgm:cxn modelId="{D6890B96-CD13-44F5-B1C5-F846A5DF3BB0}" type="presOf" srcId="{84337739-7107-421C-9B11-C390A755AB26}" destId="{7FDDB91A-20EC-45B1-B460-0D2A1B7ECE89}" srcOrd="0" destOrd="0" presId="urn:microsoft.com/office/officeart/2005/8/layout/chevron2"/>
    <dgm:cxn modelId="{6C80579A-A10D-4ABF-8904-5924BAAE31B0}" srcId="{F4C899E6-1923-4618-B0E9-804D94D0F83C}" destId="{F9225C42-CCC1-43B2-BCD2-A6B5B0010AF9}" srcOrd="2" destOrd="0" parTransId="{7E013B65-BC47-4157-A8BB-C6A235C364C9}" sibTransId="{C49BFCAF-82B0-4357-AF62-42B81CF090FB}"/>
    <dgm:cxn modelId="{DCC0729F-A665-4436-880E-D7A5C6A17FA3}" type="presOf" srcId="{C04AE34A-F939-4213-B13E-AC30A2E52871}" destId="{3F39F91E-4CD1-4217-A09F-FDAF5E2833D5}" srcOrd="0" destOrd="4" presId="urn:microsoft.com/office/officeart/2005/8/layout/chevron2"/>
    <dgm:cxn modelId="{7BF77FA2-8E49-4F00-8A29-08143A148393}" srcId="{27E6ED39-376E-4266-AE98-B9DD599616F4}" destId="{F4C899E6-1923-4618-B0E9-804D94D0F83C}" srcOrd="2" destOrd="0" parTransId="{2CFE607D-0FE9-4057-9609-BA928D049ED5}" sibTransId="{AA6FE64B-2C3C-4707-BD7F-7994E707E66E}"/>
    <dgm:cxn modelId="{1A5397B3-EB6F-4AA6-BD66-7C9D9EBC0596}" srcId="{84337739-7107-421C-9B11-C390A755AB26}" destId="{B4D34FB2-E172-40D7-B2B7-42F601F50BB1}" srcOrd="0" destOrd="0" parTransId="{2101E3B7-8D75-4BED-9418-A8DB2D2EF585}" sibTransId="{329ABD8E-E1F2-4B6C-8313-07E496489955}"/>
    <dgm:cxn modelId="{6B8E12B8-338A-4FFA-AC93-BEE52F425B40}" type="presOf" srcId="{F9225C42-CCC1-43B2-BCD2-A6B5B0010AF9}" destId="{3F39F91E-4CD1-4217-A09F-FDAF5E2833D5}" srcOrd="0" destOrd="2" presId="urn:microsoft.com/office/officeart/2005/8/layout/chevron2"/>
    <dgm:cxn modelId="{EF5284B9-1403-48DD-B805-0A9744AD4AEC}" type="presOf" srcId="{8802B25A-ED3D-46BC-85A8-86454FFF1AF0}" destId="{B7DE007E-3610-4BA8-BBC0-280CE6C72A48}" srcOrd="0" destOrd="1" presId="urn:microsoft.com/office/officeart/2005/8/layout/chevron2"/>
    <dgm:cxn modelId="{68C7EFBD-D2EB-450B-BCA4-DBA483197949}" srcId="{F4C899E6-1923-4618-B0E9-804D94D0F83C}" destId="{C04AE34A-F939-4213-B13E-AC30A2E52871}" srcOrd="4" destOrd="0" parTransId="{BD2E85FF-262C-4365-9B11-E94661CFB4E7}" sibTransId="{96A655EA-6E69-4A86-BF50-1A446B3BFCA4}"/>
    <dgm:cxn modelId="{F1AC90CD-EBDE-47D8-B6B1-CBCE8B9B4796}" type="presOf" srcId="{955FF0AC-DB3E-42C2-BA5F-B89E8B9BA674}" destId="{3F39F91E-4CD1-4217-A09F-FDAF5E2833D5}" srcOrd="0" destOrd="1" presId="urn:microsoft.com/office/officeart/2005/8/layout/chevron2"/>
    <dgm:cxn modelId="{714357E3-1EE1-488F-9331-993C7AB4F4E8}" srcId="{84337739-7107-421C-9B11-C390A755AB26}" destId="{192FB45D-EAA3-4C62-BFE0-D39FB6E15E59}" srcOrd="2" destOrd="0" parTransId="{1CFD102F-9538-4F6C-81D7-6482C7632F74}" sibTransId="{1F798A27-71F1-492E-A7AF-E2A9116F7A7F}"/>
    <dgm:cxn modelId="{AC9426E6-6073-4D28-B084-B0D89A568DC0}" srcId="{EA1EC18B-A7C3-4132-AF46-7F02E4FEA732}" destId="{24FCDA7D-9F76-4993-B28E-144A1A55926D}" srcOrd="0" destOrd="0" parTransId="{A90E8FE2-0EAC-4B05-9388-55F244F62442}" sibTransId="{9E1BD2CF-3409-4FAF-A1A2-88A91B89DC59}"/>
    <dgm:cxn modelId="{A235ACF8-C42F-455B-8183-CA36E3C270B8}" srcId="{84337739-7107-421C-9B11-C390A755AB26}" destId="{BA607A38-5B71-4BB8-AC48-B8BAD64F94ED}" srcOrd="3" destOrd="0" parTransId="{45E2AFDB-F54F-48B3-9315-7885817463CA}" sibTransId="{9BBA4389-85BE-44CA-8DE2-0EBFA0F09434}"/>
    <dgm:cxn modelId="{C3A290FA-4C7D-4920-8042-BA8701B4DB49}" type="presOf" srcId="{B4D34FB2-E172-40D7-B2B7-42F601F50BB1}" destId="{B7DE007E-3610-4BA8-BBC0-280CE6C72A48}" srcOrd="0" destOrd="0" presId="urn:microsoft.com/office/officeart/2005/8/layout/chevron2"/>
    <dgm:cxn modelId="{C211FCB5-22BA-4071-82C9-00DA5F3BF755}" type="presParOf" srcId="{827BB046-2040-49C8-9CA3-5B7FE2B57AAB}" destId="{59F6F12E-1B31-440F-B443-BE832B8667C5}" srcOrd="0" destOrd="0" presId="urn:microsoft.com/office/officeart/2005/8/layout/chevron2"/>
    <dgm:cxn modelId="{69EA3D48-DD9C-4D02-AEDF-6EA1C1AE0CFC}" type="presParOf" srcId="{59F6F12E-1B31-440F-B443-BE832B8667C5}" destId="{93061580-0E35-48AB-A5E2-460E512781DB}" srcOrd="0" destOrd="0" presId="urn:microsoft.com/office/officeart/2005/8/layout/chevron2"/>
    <dgm:cxn modelId="{92C812D2-A16E-4450-B0C5-1A1931AC1E65}" type="presParOf" srcId="{59F6F12E-1B31-440F-B443-BE832B8667C5}" destId="{A14D40FE-CB7E-4806-985D-29834ABC6A5B}" srcOrd="1" destOrd="0" presId="urn:microsoft.com/office/officeart/2005/8/layout/chevron2"/>
    <dgm:cxn modelId="{90D6756D-1AD1-427C-92A1-FE384AA838F1}" type="presParOf" srcId="{827BB046-2040-49C8-9CA3-5B7FE2B57AAB}" destId="{4B27EC84-7277-430B-8B04-B884C032FA92}" srcOrd="1" destOrd="0" presId="urn:microsoft.com/office/officeart/2005/8/layout/chevron2"/>
    <dgm:cxn modelId="{9F9B94D5-6C32-4D07-A91C-43F49C4CBBD3}" type="presParOf" srcId="{827BB046-2040-49C8-9CA3-5B7FE2B57AAB}" destId="{F8AB4292-328A-4E42-A8B9-6A3D08F756F7}" srcOrd="2" destOrd="0" presId="urn:microsoft.com/office/officeart/2005/8/layout/chevron2"/>
    <dgm:cxn modelId="{D57A380B-AAB0-4A32-985F-CC16AA28329B}" type="presParOf" srcId="{F8AB4292-328A-4E42-A8B9-6A3D08F756F7}" destId="{7FDDB91A-20EC-45B1-B460-0D2A1B7ECE89}" srcOrd="0" destOrd="0" presId="urn:microsoft.com/office/officeart/2005/8/layout/chevron2"/>
    <dgm:cxn modelId="{B4DE356D-4D75-490D-B33B-229F344578AC}" type="presParOf" srcId="{F8AB4292-328A-4E42-A8B9-6A3D08F756F7}" destId="{B7DE007E-3610-4BA8-BBC0-280CE6C72A48}" srcOrd="1" destOrd="0" presId="urn:microsoft.com/office/officeart/2005/8/layout/chevron2"/>
    <dgm:cxn modelId="{E8C18445-CB9E-4FBC-9BA1-8331ADCE725F}" type="presParOf" srcId="{827BB046-2040-49C8-9CA3-5B7FE2B57AAB}" destId="{F934845C-BA64-4C7E-BB36-0BBCA2DD56DA}" srcOrd="3" destOrd="0" presId="urn:microsoft.com/office/officeart/2005/8/layout/chevron2"/>
    <dgm:cxn modelId="{F96962E8-763D-4E5B-A8C4-3ACE5411D229}" type="presParOf" srcId="{827BB046-2040-49C8-9CA3-5B7FE2B57AAB}" destId="{E7035B5D-0EB7-4AC6-A198-E617F936CFAD}" srcOrd="4" destOrd="0" presId="urn:microsoft.com/office/officeart/2005/8/layout/chevron2"/>
    <dgm:cxn modelId="{D12DDA74-75AA-4B4F-8A94-11DF212FEDDD}" type="presParOf" srcId="{E7035B5D-0EB7-4AC6-A198-E617F936CFAD}" destId="{10585F76-1AAD-478A-A1C8-E5E1C963F404}" srcOrd="0" destOrd="0" presId="urn:microsoft.com/office/officeart/2005/8/layout/chevron2"/>
    <dgm:cxn modelId="{6FF83A19-92D6-4C08-B714-3BFD0D564F28}" type="presParOf" srcId="{E7035B5D-0EB7-4AC6-A198-E617F936CFAD}" destId="{3F39F91E-4CD1-4217-A09F-FDAF5E2833D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E6ED39-376E-4266-AE98-B9DD599616F4}" type="doc">
      <dgm:prSet loTypeId="urn:microsoft.com/office/officeart/2005/8/layout/chevron2" loCatId="process" qsTypeId="urn:microsoft.com/office/officeart/2005/8/quickstyle/simple3" qsCatId="simple" csTypeId="urn:microsoft.com/office/officeart/2005/8/colors/accent2_3" csCatId="accent2" phldr="1"/>
      <dgm:spPr/>
      <dgm:t>
        <a:bodyPr/>
        <a:lstStyle/>
        <a:p>
          <a:endParaRPr lang="en-US"/>
        </a:p>
      </dgm:t>
    </dgm:pt>
    <dgm:pt modelId="{EA1EC18B-A7C3-4132-AF46-7F02E4FEA732}">
      <dgm:prSet phldrT="[Text]" phldr="0"/>
      <dgm:spPr>
        <a:solidFill>
          <a:srgbClr val="E69660"/>
        </a:solidFill>
      </dgm:spPr>
      <dgm:t>
        <a:bodyPr/>
        <a:lstStyle/>
        <a:p>
          <a:pPr rtl="0"/>
          <a:r>
            <a:rPr lang="en-US" dirty="0">
              <a:solidFill>
                <a:schemeClr val="bg1"/>
              </a:solidFill>
              <a:latin typeface="Century Gothic"/>
            </a:rPr>
            <a:t>Data Acquisition</a:t>
          </a:r>
        </a:p>
      </dgm:t>
    </dgm:pt>
    <dgm:pt modelId="{1FC45F90-2E81-4672-BF5E-68A869AEE288}" type="parTrans" cxnId="{0CC8A258-DE16-4DE1-8421-EC96A8C25655}">
      <dgm:prSet/>
      <dgm:spPr/>
      <dgm:t>
        <a:bodyPr/>
        <a:lstStyle/>
        <a:p>
          <a:endParaRPr lang="en-US"/>
        </a:p>
      </dgm:t>
    </dgm:pt>
    <dgm:pt modelId="{465B360E-089C-4386-837D-E09AD5C8FA19}" type="sibTrans" cxnId="{0CC8A258-DE16-4DE1-8421-EC96A8C25655}">
      <dgm:prSet/>
      <dgm:spPr/>
      <dgm:t>
        <a:bodyPr/>
        <a:lstStyle/>
        <a:p>
          <a:endParaRPr lang="en-US"/>
        </a:p>
      </dgm:t>
    </dgm:pt>
    <dgm:pt modelId="{2AEF33DD-000F-4E82-9889-3D49037DC114}">
      <dgm:prSet phldrT="[Text]" phldr="0" custT="1"/>
      <dgm:spPr>
        <a:ln>
          <a:solidFill>
            <a:srgbClr val="E69660"/>
          </a:solidFill>
        </a:ln>
      </dgm:spPr>
      <dgm:t>
        <a:bodyPr/>
        <a:lstStyle/>
        <a:p>
          <a:pPr rtl="0">
            <a:buClr>
              <a:srgbClr val="4DAEB3"/>
            </a:buClr>
            <a:buFont typeface="Webdings" panose="05030102010509060703" pitchFamily="18" charset="2"/>
            <a:buChar char="4"/>
          </a:pPr>
          <a:r>
            <a:rPr lang="en-US" sz="1400" b="0" dirty="0">
              <a:latin typeface="Century Gothic"/>
              <a:cs typeface="Calibri Light"/>
            </a:rPr>
            <a:t> </a:t>
          </a:r>
          <a:r>
            <a:rPr lang="en-US" sz="1700" b="0" dirty="0">
              <a:solidFill>
                <a:schemeClr val="tx1">
                  <a:lumMod val="75000"/>
                  <a:lumOff val="25000"/>
                </a:schemeClr>
              </a:solidFill>
              <a:latin typeface="Century Gothic"/>
              <a:cs typeface="Calibri Light"/>
            </a:rPr>
            <a:t>SMAP Soil Moisture, from USDA's Crop Condition and Soil Moisture Analytics tool (2015 – 2021)</a:t>
          </a:r>
        </a:p>
      </dgm:t>
    </dgm:pt>
    <dgm:pt modelId="{92AE8037-E0DC-4594-87F5-475EE2804676}" type="parTrans" cxnId="{1E963800-3837-42DC-B070-8956CCB2A9C1}">
      <dgm:prSet/>
      <dgm:spPr/>
      <dgm:t>
        <a:bodyPr/>
        <a:lstStyle/>
        <a:p>
          <a:endParaRPr lang="en-US"/>
        </a:p>
      </dgm:t>
    </dgm:pt>
    <dgm:pt modelId="{EB36B04E-CC39-4EE6-A3F1-3709CBCADAD6}" type="sibTrans" cxnId="{1E963800-3837-42DC-B070-8956CCB2A9C1}">
      <dgm:prSet/>
      <dgm:spPr/>
      <dgm:t>
        <a:bodyPr/>
        <a:lstStyle/>
        <a:p>
          <a:endParaRPr lang="en-US"/>
        </a:p>
      </dgm:t>
    </dgm:pt>
    <dgm:pt modelId="{84337739-7107-421C-9B11-C390A755AB26}">
      <dgm:prSet phldrT="[Text]" phldr="0"/>
      <dgm:spPr>
        <a:solidFill>
          <a:srgbClr val="E69660"/>
        </a:solidFill>
      </dgm:spPr>
      <dgm:t>
        <a:bodyPr/>
        <a:lstStyle/>
        <a:p>
          <a:pPr rtl="0"/>
          <a:r>
            <a:rPr lang="en-US" dirty="0">
              <a:solidFill>
                <a:schemeClr val="bg1"/>
              </a:solidFill>
              <a:latin typeface="Century Gothic"/>
            </a:rPr>
            <a:t>Data Processing</a:t>
          </a:r>
        </a:p>
      </dgm:t>
    </dgm:pt>
    <dgm:pt modelId="{F3EF7BDE-6124-4E4A-8638-BE254E5B6081}" type="parTrans" cxnId="{FD3A002F-EB4E-4DBF-8BE5-19C929D8FBE1}">
      <dgm:prSet/>
      <dgm:spPr/>
      <dgm:t>
        <a:bodyPr/>
        <a:lstStyle/>
        <a:p>
          <a:endParaRPr lang="en-US"/>
        </a:p>
      </dgm:t>
    </dgm:pt>
    <dgm:pt modelId="{9B772F9D-A4B4-4B83-B6EA-54FF784ECDC9}" type="sibTrans" cxnId="{FD3A002F-EB4E-4DBF-8BE5-19C929D8FBE1}">
      <dgm:prSet/>
      <dgm:spPr/>
      <dgm:t>
        <a:bodyPr/>
        <a:lstStyle/>
        <a:p>
          <a:endParaRPr lang="en-US"/>
        </a:p>
      </dgm:t>
    </dgm:pt>
    <dgm:pt modelId="{B4D34FB2-E172-40D7-B2B7-42F601F50BB1}">
      <dgm:prSet phldrT="[Text]" phldr="0" custT="1"/>
      <dgm:spPr>
        <a:ln>
          <a:solidFill>
            <a:srgbClr val="E69660"/>
          </a:solidFill>
        </a:ln>
      </dgm:spPr>
      <dgm:t>
        <a:bodyPr/>
        <a:lstStyle/>
        <a:p>
          <a:pPr rtl="0">
            <a:buClr>
              <a:srgbClr val="4DAEB3"/>
            </a:buClr>
            <a:buFont typeface="Webdings" panose="05030102010509060703" pitchFamily="18" charset="2"/>
            <a:buChar char="4"/>
          </a:pPr>
          <a:r>
            <a:rPr lang="en-US" sz="1700" dirty="0">
              <a:solidFill>
                <a:schemeClr val="tx1">
                  <a:lumMod val="75000"/>
                  <a:lumOff val="25000"/>
                </a:schemeClr>
              </a:solidFill>
              <a:latin typeface="Century Gothic"/>
            </a:rPr>
            <a:t>All Pixels (23) averaged to make one refuge sized pixel</a:t>
          </a:r>
        </a:p>
      </dgm:t>
    </dgm:pt>
    <dgm:pt modelId="{2101E3B7-8D75-4BED-9418-A8DB2D2EF585}" type="parTrans" cxnId="{1A5397B3-EB6F-4AA6-BD66-7C9D9EBC0596}">
      <dgm:prSet/>
      <dgm:spPr/>
      <dgm:t>
        <a:bodyPr/>
        <a:lstStyle/>
        <a:p>
          <a:endParaRPr lang="en-US"/>
        </a:p>
      </dgm:t>
    </dgm:pt>
    <dgm:pt modelId="{329ABD8E-E1F2-4B6C-8313-07E496489955}" type="sibTrans" cxnId="{1A5397B3-EB6F-4AA6-BD66-7C9D9EBC0596}">
      <dgm:prSet/>
      <dgm:spPr/>
      <dgm:t>
        <a:bodyPr/>
        <a:lstStyle/>
        <a:p>
          <a:endParaRPr lang="en-US"/>
        </a:p>
      </dgm:t>
    </dgm:pt>
    <dgm:pt modelId="{F4C899E6-1923-4618-B0E9-804D94D0F83C}">
      <dgm:prSet phldrT="[Text]" phldr="0"/>
      <dgm:spPr>
        <a:solidFill>
          <a:srgbClr val="E69660"/>
        </a:solidFill>
      </dgm:spPr>
      <dgm:t>
        <a:bodyPr/>
        <a:lstStyle/>
        <a:p>
          <a:pPr rtl="0"/>
          <a:r>
            <a:rPr lang="en-US" dirty="0">
              <a:solidFill>
                <a:schemeClr val="bg1"/>
              </a:solidFill>
              <a:latin typeface="Century Gothic"/>
            </a:rPr>
            <a:t>Data Analysis</a:t>
          </a:r>
        </a:p>
      </dgm:t>
    </dgm:pt>
    <dgm:pt modelId="{2CFE607D-0FE9-4057-9609-BA928D049ED5}" type="parTrans" cxnId="{7BF77FA2-8E49-4F00-8A29-08143A148393}">
      <dgm:prSet/>
      <dgm:spPr/>
      <dgm:t>
        <a:bodyPr/>
        <a:lstStyle/>
        <a:p>
          <a:endParaRPr lang="en-US"/>
        </a:p>
      </dgm:t>
    </dgm:pt>
    <dgm:pt modelId="{AA6FE64B-2C3C-4707-BD7F-7994E707E66E}" type="sibTrans" cxnId="{7BF77FA2-8E49-4F00-8A29-08143A148393}">
      <dgm:prSet/>
      <dgm:spPr/>
      <dgm:t>
        <a:bodyPr/>
        <a:lstStyle/>
        <a:p>
          <a:endParaRPr lang="en-US"/>
        </a:p>
      </dgm:t>
    </dgm:pt>
    <dgm:pt modelId="{C04AE34A-F939-4213-B13E-AC30A2E52871}">
      <dgm:prSet phldr="0" custT="1"/>
      <dgm:spPr>
        <a:ln>
          <a:solidFill>
            <a:srgbClr val="E69660"/>
          </a:solidFill>
        </a:ln>
      </dgm:spPr>
      <dgm:t>
        <a:bodyPr/>
        <a:lstStyle/>
        <a:p>
          <a:pPr rtl="0">
            <a:buClr>
              <a:srgbClr val="4DAEB3"/>
            </a:buClr>
            <a:buFont typeface="Webdings" panose="05030102010509060703" pitchFamily="18" charset="2"/>
            <a:buChar char="4"/>
          </a:pPr>
          <a:r>
            <a:rPr lang="en-US" sz="1700" dirty="0">
              <a:solidFill>
                <a:schemeClr val="tx1">
                  <a:lumMod val="75000"/>
                  <a:lumOff val="25000"/>
                </a:schemeClr>
              </a:solidFill>
              <a:latin typeface="Century Gothic"/>
            </a:rPr>
            <a:t>Surface Soil Anomalies</a:t>
          </a:r>
        </a:p>
      </dgm:t>
    </dgm:pt>
    <dgm:pt modelId="{BD2E85FF-262C-4365-9B11-E94661CFB4E7}" type="parTrans" cxnId="{68C7EFBD-D2EB-450B-BCA4-DBA483197949}">
      <dgm:prSet/>
      <dgm:spPr/>
      <dgm:t>
        <a:bodyPr/>
        <a:lstStyle/>
        <a:p>
          <a:endParaRPr lang="en-US"/>
        </a:p>
      </dgm:t>
    </dgm:pt>
    <dgm:pt modelId="{96A655EA-6E69-4A86-BF50-1A446B3BFCA4}" type="sibTrans" cxnId="{68C7EFBD-D2EB-450B-BCA4-DBA483197949}">
      <dgm:prSet/>
      <dgm:spPr/>
      <dgm:t>
        <a:bodyPr/>
        <a:lstStyle/>
        <a:p>
          <a:endParaRPr lang="en-US"/>
        </a:p>
      </dgm:t>
    </dgm:pt>
    <dgm:pt modelId="{3350D789-7B7C-46DF-A79B-2340A89F4DA1}">
      <dgm:prSet phldrT="[Text]" phldr="0" custT="1"/>
      <dgm:spPr>
        <a:ln>
          <a:solidFill>
            <a:srgbClr val="E69660"/>
          </a:solidFill>
        </a:ln>
      </dgm:spPr>
      <dgm:t>
        <a:bodyPr/>
        <a:lstStyle/>
        <a:p>
          <a:pPr rtl="0">
            <a:buClr>
              <a:srgbClr val="4DAEB3"/>
            </a:buClr>
            <a:buFont typeface="Webdings" panose="05030102010509060703" pitchFamily="18" charset="2"/>
            <a:buChar char="4"/>
          </a:pPr>
          <a:r>
            <a:rPr lang="en-US" sz="1700" dirty="0">
              <a:solidFill>
                <a:schemeClr val="tx1">
                  <a:lumMod val="75000"/>
                  <a:lumOff val="25000"/>
                </a:schemeClr>
              </a:solidFill>
              <a:latin typeface="Century Gothic"/>
            </a:rPr>
            <a:t>Charts made &amp; statistics calculated</a:t>
          </a:r>
        </a:p>
      </dgm:t>
    </dgm:pt>
    <dgm:pt modelId="{F2201B75-9D23-4676-81E9-9C83F14E7280}" type="parTrans" cxnId="{ADEB0391-83EE-4A3D-9441-46C35D69AD73}">
      <dgm:prSet/>
      <dgm:spPr/>
      <dgm:t>
        <a:bodyPr/>
        <a:lstStyle/>
        <a:p>
          <a:endParaRPr lang="en-US"/>
        </a:p>
      </dgm:t>
    </dgm:pt>
    <dgm:pt modelId="{6BF7A1D1-84E8-40FA-838B-BC325D095677}" type="sibTrans" cxnId="{ADEB0391-83EE-4A3D-9441-46C35D69AD73}">
      <dgm:prSet/>
      <dgm:spPr/>
      <dgm:t>
        <a:bodyPr/>
        <a:lstStyle/>
        <a:p>
          <a:endParaRPr lang="en-US"/>
        </a:p>
      </dgm:t>
    </dgm:pt>
    <dgm:pt modelId="{374C6EF5-3BD4-4FE8-99B4-9A0A7D7E60CD}">
      <dgm:prSet phldr="0" custT="1"/>
      <dgm:spPr>
        <a:ln>
          <a:solidFill>
            <a:srgbClr val="E69660"/>
          </a:solidFill>
        </a:ln>
      </dgm:spPr>
      <dgm:t>
        <a:bodyPr/>
        <a:lstStyle/>
        <a:p>
          <a:pPr rtl="0">
            <a:buClr>
              <a:srgbClr val="4DAEB3"/>
            </a:buClr>
            <a:buFont typeface="Webdings" panose="05030102010509060703" pitchFamily="18" charset="2"/>
            <a:buChar char="4"/>
          </a:pPr>
          <a:r>
            <a:rPr lang="en-US" sz="1700" dirty="0">
              <a:solidFill>
                <a:schemeClr val="tx1">
                  <a:lumMod val="75000"/>
                  <a:lumOff val="25000"/>
                </a:schemeClr>
              </a:solidFill>
              <a:latin typeface="Century Gothic"/>
            </a:rPr>
            <a:t>Soil Moisture Profile </a:t>
          </a:r>
        </a:p>
      </dgm:t>
    </dgm:pt>
    <dgm:pt modelId="{745DCC37-03F7-4689-BAAC-423E6EF29ECA}" type="parTrans" cxnId="{9E4F50B3-A4AD-4FD4-BAD0-12142C5C27EC}">
      <dgm:prSet/>
      <dgm:spPr/>
      <dgm:t>
        <a:bodyPr/>
        <a:lstStyle/>
        <a:p>
          <a:endParaRPr lang="en-US"/>
        </a:p>
      </dgm:t>
    </dgm:pt>
    <dgm:pt modelId="{56C05557-3AD5-4081-92E5-8D4E871ECA09}" type="sibTrans" cxnId="{9E4F50B3-A4AD-4FD4-BAD0-12142C5C27EC}">
      <dgm:prSet/>
      <dgm:spPr/>
      <dgm:t>
        <a:bodyPr/>
        <a:lstStyle/>
        <a:p>
          <a:endParaRPr lang="en-US"/>
        </a:p>
      </dgm:t>
    </dgm:pt>
    <dgm:pt modelId="{827BB046-2040-49C8-9CA3-5B7FE2B57AAB}" type="pres">
      <dgm:prSet presAssocID="{27E6ED39-376E-4266-AE98-B9DD599616F4}" presName="linearFlow" presStyleCnt="0">
        <dgm:presLayoutVars>
          <dgm:dir/>
          <dgm:animLvl val="lvl"/>
          <dgm:resizeHandles val="exact"/>
        </dgm:presLayoutVars>
      </dgm:prSet>
      <dgm:spPr/>
    </dgm:pt>
    <dgm:pt modelId="{59F6F12E-1B31-440F-B443-BE832B8667C5}" type="pres">
      <dgm:prSet presAssocID="{EA1EC18B-A7C3-4132-AF46-7F02E4FEA732}" presName="composite" presStyleCnt="0"/>
      <dgm:spPr/>
    </dgm:pt>
    <dgm:pt modelId="{93061580-0E35-48AB-A5E2-460E512781DB}" type="pres">
      <dgm:prSet presAssocID="{EA1EC18B-A7C3-4132-AF46-7F02E4FEA732}" presName="parentText" presStyleLbl="alignNode1" presStyleIdx="0" presStyleCnt="3" custLinFactNeighborY="2307">
        <dgm:presLayoutVars>
          <dgm:chMax val="1"/>
          <dgm:bulletEnabled val="1"/>
        </dgm:presLayoutVars>
      </dgm:prSet>
      <dgm:spPr/>
    </dgm:pt>
    <dgm:pt modelId="{A14D40FE-CB7E-4806-985D-29834ABC6A5B}" type="pres">
      <dgm:prSet presAssocID="{EA1EC18B-A7C3-4132-AF46-7F02E4FEA732}" presName="descendantText" presStyleLbl="alignAcc1" presStyleIdx="0" presStyleCnt="3" custLinFactNeighborX="122" custLinFactNeighborY="2444">
        <dgm:presLayoutVars>
          <dgm:bulletEnabled val="1"/>
        </dgm:presLayoutVars>
      </dgm:prSet>
      <dgm:spPr/>
    </dgm:pt>
    <dgm:pt modelId="{4B27EC84-7277-430B-8B04-B884C032FA92}" type="pres">
      <dgm:prSet presAssocID="{465B360E-089C-4386-837D-E09AD5C8FA19}" presName="sp" presStyleCnt="0"/>
      <dgm:spPr/>
    </dgm:pt>
    <dgm:pt modelId="{F8AB4292-328A-4E42-A8B9-6A3D08F756F7}" type="pres">
      <dgm:prSet presAssocID="{84337739-7107-421C-9B11-C390A755AB26}" presName="composite" presStyleCnt="0"/>
      <dgm:spPr/>
    </dgm:pt>
    <dgm:pt modelId="{7FDDB91A-20EC-45B1-B460-0D2A1B7ECE89}" type="pres">
      <dgm:prSet presAssocID="{84337739-7107-421C-9B11-C390A755AB26}" presName="parentText" presStyleLbl="alignNode1" presStyleIdx="1" presStyleCnt="3" custLinFactNeighborY="190">
        <dgm:presLayoutVars>
          <dgm:chMax val="1"/>
          <dgm:bulletEnabled val="1"/>
        </dgm:presLayoutVars>
      </dgm:prSet>
      <dgm:spPr/>
    </dgm:pt>
    <dgm:pt modelId="{B7DE007E-3610-4BA8-BBC0-280CE6C72A48}" type="pres">
      <dgm:prSet presAssocID="{84337739-7107-421C-9B11-C390A755AB26}" presName="descendantText" presStyleLbl="alignAcc1" presStyleIdx="1" presStyleCnt="3">
        <dgm:presLayoutVars>
          <dgm:bulletEnabled val="1"/>
        </dgm:presLayoutVars>
      </dgm:prSet>
      <dgm:spPr/>
    </dgm:pt>
    <dgm:pt modelId="{F934845C-BA64-4C7E-BB36-0BBCA2DD56DA}" type="pres">
      <dgm:prSet presAssocID="{9B772F9D-A4B4-4B83-B6EA-54FF784ECDC9}" presName="sp" presStyleCnt="0"/>
      <dgm:spPr/>
    </dgm:pt>
    <dgm:pt modelId="{E7035B5D-0EB7-4AC6-A198-E617F936CFAD}" type="pres">
      <dgm:prSet presAssocID="{F4C899E6-1923-4618-B0E9-804D94D0F83C}" presName="composite" presStyleCnt="0"/>
      <dgm:spPr/>
    </dgm:pt>
    <dgm:pt modelId="{10585F76-1AAD-478A-A1C8-E5E1C963F404}" type="pres">
      <dgm:prSet presAssocID="{F4C899E6-1923-4618-B0E9-804D94D0F83C}" presName="parentText" presStyleLbl="alignNode1" presStyleIdx="2" presStyleCnt="3" custLinFactNeighborY="-5268">
        <dgm:presLayoutVars>
          <dgm:chMax val="1"/>
          <dgm:bulletEnabled val="1"/>
        </dgm:presLayoutVars>
      </dgm:prSet>
      <dgm:spPr/>
    </dgm:pt>
    <dgm:pt modelId="{3F39F91E-4CD1-4217-A09F-FDAF5E2833D5}" type="pres">
      <dgm:prSet presAssocID="{F4C899E6-1923-4618-B0E9-804D94D0F83C}" presName="descendantText" presStyleLbl="alignAcc1" presStyleIdx="2" presStyleCnt="3" custScaleY="97544" custLinFactNeighborY="-8603">
        <dgm:presLayoutVars>
          <dgm:bulletEnabled val="1"/>
        </dgm:presLayoutVars>
      </dgm:prSet>
      <dgm:spPr/>
    </dgm:pt>
  </dgm:ptLst>
  <dgm:cxnLst>
    <dgm:cxn modelId="{1E963800-3837-42DC-B070-8956CCB2A9C1}" srcId="{EA1EC18B-A7C3-4132-AF46-7F02E4FEA732}" destId="{2AEF33DD-000F-4E82-9889-3D49037DC114}" srcOrd="0" destOrd="0" parTransId="{92AE8037-E0DC-4594-87F5-475EE2804676}" sibTransId="{EB36B04E-CC39-4EE6-A3F1-3709CBCADAD6}"/>
    <dgm:cxn modelId="{05B47205-51FB-4B80-986A-D3AD72B392F5}" type="presOf" srcId="{84337739-7107-421C-9B11-C390A755AB26}" destId="{7FDDB91A-20EC-45B1-B460-0D2A1B7ECE89}" srcOrd="0" destOrd="0" presId="urn:microsoft.com/office/officeart/2005/8/layout/chevron2"/>
    <dgm:cxn modelId="{20E5100B-77C9-4A87-AD8F-23A926E0E9A3}" type="presOf" srcId="{F4C899E6-1923-4618-B0E9-804D94D0F83C}" destId="{10585F76-1AAD-478A-A1C8-E5E1C963F404}" srcOrd="0" destOrd="0" presId="urn:microsoft.com/office/officeart/2005/8/layout/chevron2"/>
    <dgm:cxn modelId="{F804E424-1220-4455-A289-BAFE4B30EFBC}" type="presOf" srcId="{3350D789-7B7C-46DF-A79B-2340A89F4DA1}" destId="{B7DE007E-3610-4BA8-BBC0-280CE6C72A48}" srcOrd="0" destOrd="1" presId="urn:microsoft.com/office/officeart/2005/8/layout/chevron2"/>
    <dgm:cxn modelId="{FD3A002F-EB4E-4DBF-8BE5-19C929D8FBE1}" srcId="{27E6ED39-376E-4266-AE98-B9DD599616F4}" destId="{84337739-7107-421C-9B11-C390A755AB26}" srcOrd="1" destOrd="0" parTransId="{F3EF7BDE-6124-4E4A-8638-BE254E5B6081}" sibTransId="{9B772F9D-A4B4-4B83-B6EA-54FF784ECDC9}"/>
    <dgm:cxn modelId="{23951935-D09F-4319-9E2B-E4C865253B73}" type="presOf" srcId="{C04AE34A-F939-4213-B13E-AC30A2E52871}" destId="{3F39F91E-4CD1-4217-A09F-FDAF5E2833D5}" srcOrd="0" destOrd="0" presId="urn:microsoft.com/office/officeart/2005/8/layout/chevron2"/>
    <dgm:cxn modelId="{0CC8A258-DE16-4DE1-8421-EC96A8C25655}" srcId="{27E6ED39-376E-4266-AE98-B9DD599616F4}" destId="{EA1EC18B-A7C3-4132-AF46-7F02E4FEA732}" srcOrd="0" destOrd="0" parTransId="{1FC45F90-2E81-4672-BF5E-68A869AEE288}" sibTransId="{465B360E-089C-4386-837D-E09AD5C8FA19}"/>
    <dgm:cxn modelId="{03B8877B-9FED-4B1F-A555-78AD63AC12BD}" type="presOf" srcId="{27E6ED39-376E-4266-AE98-B9DD599616F4}" destId="{827BB046-2040-49C8-9CA3-5B7FE2B57AAB}" srcOrd="0" destOrd="0" presId="urn:microsoft.com/office/officeart/2005/8/layout/chevron2"/>
    <dgm:cxn modelId="{ADEB0391-83EE-4A3D-9441-46C35D69AD73}" srcId="{84337739-7107-421C-9B11-C390A755AB26}" destId="{3350D789-7B7C-46DF-A79B-2340A89F4DA1}" srcOrd="1" destOrd="0" parTransId="{F2201B75-9D23-4676-81E9-9C83F14E7280}" sibTransId="{6BF7A1D1-84E8-40FA-838B-BC325D095677}"/>
    <dgm:cxn modelId="{7BF77FA2-8E49-4F00-8A29-08143A148393}" srcId="{27E6ED39-376E-4266-AE98-B9DD599616F4}" destId="{F4C899E6-1923-4618-B0E9-804D94D0F83C}" srcOrd="2" destOrd="0" parTransId="{2CFE607D-0FE9-4057-9609-BA928D049ED5}" sibTransId="{AA6FE64B-2C3C-4707-BD7F-7994E707E66E}"/>
    <dgm:cxn modelId="{132AAAA5-4327-44E6-8208-34B9C3CB7249}" type="presOf" srcId="{B4D34FB2-E172-40D7-B2B7-42F601F50BB1}" destId="{B7DE007E-3610-4BA8-BBC0-280CE6C72A48}" srcOrd="0" destOrd="0" presId="urn:microsoft.com/office/officeart/2005/8/layout/chevron2"/>
    <dgm:cxn modelId="{9E4F50B3-A4AD-4FD4-BAD0-12142C5C27EC}" srcId="{F4C899E6-1923-4618-B0E9-804D94D0F83C}" destId="{374C6EF5-3BD4-4FE8-99B4-9A0A7D7E60CD}" srcOrd="1" destOrd="0" parTransId="{745DCC37-03F7-4689-BAAC-423E6EF29ECA}" sibTransId="{56C05557-3AD5-4081-92E5-8D4E871ECA09}"/>
    <dgm:cxn modelId="{1A5397B3-EB6F-4AA6-BD66-7C9D9EBC0596}" srcId="{84337739-7107-421C-9B11-C390A755AB26}" destId="{B4D34FB2-E172-40D7-B2B7-42F601F50BB1}" srcOrd="0" destOrd="0" parTransId="{2101E3B7-8D75-4BED-9418-A8DB2D2EF585}" sibTransId="{329ABD8E-E1F2-4B6C-8313-07E496489955}"/>
    <dgm:cxn modelId="{2D4C38BA-8C49-4425-B9D4-EFCAB7AD4D6D}" type="presOf" srcId="{374C6EF5-3BD4-4FE8-99B4-9A0A7D7E60CD}" destId="{3F39F91E-4CD1-4217-A09F-FDAF5E2833D5}" srcOrd="0" destOrd="1" presId="urn:microsoft.com/office/officeart/2005/8/layout/chevron2"/>
    <dgm:cxn modelId="{707E62BD-4238-40AD-B394-5400F8B783C5}" type="presOf" srcId="{2AEF33DD-000F-4E82-9889-3D49037DC114}" destId="{A14D40FE-CB7E-4806-985D-29834ABC6A5B}" srcOrd="0" destOrd="0" presId="urn:microsoft.com/office/officeart/2005/8/layout/chevron2"/>
    <dgm:cxn modelId="{68C7EFBD-D2EB-450B-BCA4-DBA483197949}" srcId="{F4C899E6-1923-4618-B0E9-804D94D0F83C}" destId="{C04AE34A-F939-4213-B13E-AC30A2E52871}" srcOrd="0" destOrd="0" parTransId="{BD2E85FF-262C-4365-9B11-E94661CFB4E7}" sibTransId="{96A655EA-6E69-4A86-BF50-1A446B3BFCA4}"/>
    <dgm:cxn modelId="{2782A5EC-2DB3-435A-9350-9A65441DD1CF}" type="presOf" srcId="{EA1EC18B-A7C3-4132-AF46-7F02E4FEA732}" destId="{93061580-0E35-48AB-A5E2-460E512781DB}" srcOrd="0" destOrd="0" presId="urn:microsoft.com/office/officeart/2005/8/layout/chevron2"/>
    <dgm:cxn modelId="{C08050E9-F26C-4B32-967B-A6D5A5EBC3D4}" type="presParOf" srcId="{827BB046-2040-49C8-9CA3-5B7FE2B57AAB}" destId="{59F6F12E-1B31-440F-B443-BE832B8667C5}" srcOrd="0" destOrd="0" presId="urn:microsoft.com/office/officeart/2005/8/layout/chevron2"/>
    <dgm:cxn modelId="{54BEC3EB-7B38-49CD-A1FD-82E07ACB0D24}" type="presParOf" srcId="{59F6F12E-1B31-440F-B443-BE832B8667C5}" destId="{93061580-0E35-48AB-A5E2-460E512781DB}" srcOrd="0" destOrd="0" presId="urn:microsoft.com/office/officeart/2005/8/layout/chevron2"/>
    <dgm:cxn modelId="{49CBCE87-5FD2-469A-AC1E-426753143C61}" type="presParOf" srcId="{59F6F12E-1B31-440F-B443-BE832B8667C5}" destId="{A14D40FE-CB7E-4806-985D-29834ABC6A5B}" srcOrd="1" destOrd="0" presId="urn:microsoft.com/office/officeart/2005/8/layout/chevron2"/>
    <dgm:cxn modelId="{3A63798D-75DC-4631-A6FB-666EBE5CDDAC}" type="presParOf" srcId="{827BB046-2040-49C8-9CA3-5B7FE2B57AAB}" destId="{4B27EC84-7277-430B-8B04-B884C032FA92}" srcOrd="1" destOrd="0" presId="urn:microsoft.com/office/officeart/2005/8/layout/chevron2"/>
    <dgm:cxn modelId="{D898119C-0609-49DE-AA22-ED42F4620D1D}" type="presParOf" srcId="{827BB046-2040-49C8-9CA3-5B7FE2B57AAB}" destId="{F8AB4292-328A-4E42-A8B9-6A3D08F756F7}" srcOrd="2" destOrd="0" presId="urn:microsoft.com/office/officeart/2005/8/layout/chevron2"/>
    <dgm:cxn modelId="{9D75B30A-E953-44A2-9694-3EA8FB4B78D1}" type="presParOf" srcId="{F8AB4292-328A-4E42-A8B9-6A3D08F756F7}" destId="{7FDDB91A-20EC-45B1-B460-0D2A1B7ECE89}" srcOrd="0" destOrd="0" presId="urn:microsoft.com/office/officeart/2005/8/layout/chevron2"/>
    <dgm:cxn modelId="{3EC68994-063B-4B1F-AF82-83412E915CDA}" type="presParOf" srcId="{F8AB4292-328A-4E42-A8B9-6A3D08F756F7}" destId="{B7DE007E-3610-4BA8-BBC0-280CE6C72A48}" srcOrd="1" destOrd="0" presId="urn:microsoft.com/office/officeart/2005/8/layout/chevron2"/>
    <dgm:cxn modelId="{CBD37E36-0702-489F-947D-EEC446950780}" type="presParOf" srcId="{827BB046-2040-49C8-9CA3-5B7FE2B57AAB}" destId="{F934845C-BA64-4C7E-BB36-0BBCA2DD56DA}" srcOrd="3" destOrd="0" presId="urn:microsoft.com/office/officeart/2005/8/layout/chevron2"/>
    <dgm:cxn modelId="{3DBB75EA-8A9E-4768-A405-5B102ACCA333}" type="presParOf" srcId="{827BB046-2040-49C8-9CA3-5B7FE2B57AAB}" destId="{E7035B5D-0EB7-4AC6-A198-E617F936CFAD}" srcOrd="4" destOrd="0" presId="urn:microsoft.com/office/officeart/2005/8/layout/chevron2"/>
    <dgm:cxn modelId="{DC7E6183-8962-4A71-80C3-9A32EB55EC62}" type="presParOf" srcId="{E7035B5D-0EB7-4AC6-A198-E617F936CFAD}" destId="{10585F76-1AAD-478A-A1C8-E5E1C963F404}" srcOrd="0" destOrd="0" presId="urn:microsoft.com/office/officeart/2005/8/layout/chevron2"/>
    <dgm:cxn modelId="{964BBFD1-FA2F-496B-8880-01F5E6AD16DA}" type="presParOf" srcId="{E7035B5D-0EB7-4AC6-A198-E617F936CFAD}" destId="{3F39F91E-4CD1-4217-A09F-FDAF5E2833D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061580-0E35-48AB-A5E2-460E512781DB}">
      <dsp:nvSpPr>
        <dsp:cNvPr id="0" name=""/>
        <dsp:cNvSpPr/>
      </dsp:nvSpPr>
      <dsp:spPr>
        <a:xfrm rot="5400000">
          <a:off x="-270120" y="270120"/>
          <a:ext cx="1800804" cy="1260563"/>
        </a:xfrm>
        <a:prstGeom prst="chevron">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lumMod val="75000"/>
                  <a:lumOff val="25000"/>
                </a:schemeClr>
              </a:solidFill>
              <a:latin typeface="Century Gothic"/>
            </a:rPr>
            <a:t>Data Acquisition</a:t>
          </a:r>
        </a:p>
      </dsp:txBody>
      <dsp:txXfrm rot="-5400000">
        <a:off x="1" y="630282"/>
        <a:ext cx="1260563" cy="540241"/>
      </dsp:txXfrm>
    </dsp:sp>
    <dsp:sp modelId="{A14D40FE-CB7E-4806-985D-29834ABC6A5B}">
      <dsp:nvSpPr>
        <dsp:cNvPr id="0" name=""/>
        <dsp:cNvSpPr/>
      </dsp:nvSpPr>
      <dsp:spPr>
        <a:xfrm rot="5400000">
          <a:off x="5000475" y="-3734569"/>
          <a:ext cx="1170523" cy="8650347"/>
        </a:xfrm>
        <a:prstGeom prst="round2Same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rtl="0">
            <a:lnSpc>
              <a:spcPct val="90000"/>
            </a:lnSpc>
            <a:spcBef>
              <a:spcPct val="0"/>
            </a:spcBef>
            <a:spcAft>
              <a:spcPct val="15000"/>
            </a:spcAft>
            <a:buClr>
              <a:srgbClr val="4DAEB3"/>
            </a:buClr>
            <a:buFont typeface="Webdings" panose="05030102010509060703" pitchFamily="18" charset="2"/>
            <a:buChar char="4"/>
          </a:pPr>
          <a:r>
            <a:rPr lang="en-US" sz="1700" kern="1200" dirty="0">
              <a:solidFill>
                <a:schemeClr val="tx1">
                  <a:lumMod val="75000"/>
                  <a:lumOff val="25000"/>
                </a:schemeClr>
              </a:solidFill>
              <a:latin typeface="Century Gothic"/>
            </a:rPr>
            <a:t>Sentinel-2 MSI: Multispectral Instrument, Level-2A</a:t>
          </a:r>
        </a:p>
      </dsp:txBody>
      <dsp:txXfrm rot="-5400000">
        <a:off x="1260563" y="62483"/>
        <a:ext cx="8593207" cy="1056243"/>
      </dsp:txXfrm>
    </dsp:sp>
    <dsp:sp modelId="{7FDDB91A-20EC-45B1-B460-0D2A1B7ECE89}">
      <dsp:nvSpPr>
        <dsp:cNvPr id="0" name=""/>
        <dsp:cNvSpPr/>
      </dsp:nvSpPr>
      <dsp:spPr>
        <a:xfrm rot="5400000">
          <a:off x="-270120" y="1884468"/>
          <a:ext cx="1800804" cy="1260563"/>
        </a:xfrm>
        <a:prstGeom prst="chevron">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lumMod val="75000"/>
                  <a:lumOff val="25000"/>
                </a:schemeClr>
              </a:solidFill>
              <a:latin typeface="Century Gothic"/>
            </a:rPr>
            <a:t>Data Processing</a:t>
          </a:r>
        </a:p>
      </dsp:txBody>
      <dsp:txXfrm rot="-5400000">
        <a:off x="1" y="2244630"/>
        <a:ext cx="1260563" cy="540241"/>
      </dsp:txXfrm>
    </dsp:sp>
    <dsp:sp modelId="{B7DE007E-3610-4BA8-BBC0-280CE6C72A48}">
      <dsp:nvSpPr>
        <dsp:cNvPr id="0" name=""/>
        <dsp:cNvSpPr/>
      </dsp:nvSpPr>
      <dsp:spPr>
        <a:xfrm rot="5400000">
          <a:off x="5000475" y="-2125564"/>
          <a:ext cx="1170523" cy="8650347"/>
        </a:xfrm>
        <a:prstGeom prst="round2Same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rtl="0">
            <a:lnSpc>
              <a:spcPct val="90000"/>
            </a:lnSpc>
            <a:spcBef>
              <a:spcPct val="0"/>
            </a:spcBef>
            <a:spcAft>
              <a:spcPct val="15000"/>
            </a:spcAft>
            <a:buClr>
              <a:srgbClr val="4DAEB3"/>
            </a:buClr>
            <a:buFont typeface="Webdings" panose="05030102010509060703" pitchFamily="18" charset="2"/>
            <a:buChar char="4"/>
          </a:pPr>
          <a:endParaRPr lang="en-US" sz="1700" kern="1200" dirty="0">
            <a:solidFill>
              <a:schemeClr val="tx1">
                <a:lumMod val="75000"/>
                <a:lumOff val="25000"/>
              </a:schemeClr>
            </a:solidFill>
            <a:latin typeface="Century Gothic"/>
          </a:endParaRPr>
        </a:p>
        <a:p>
          <a:pPr marL="171450" lvl="1" indent="-171450" algn="l" defTabSz="755650" rtl="0">
            <a:lnSpc>
              <a:spcPct val="90000"/>
            </a:lnSpc>
            <a:spcBef>
              <a:spcPct val="0"/>
            </a:spcBef>
            <a:spcAft>
              <a:spcPct val="15000"/>
            </a:spcAft>
            <a:buClr>
              <a:srgbClr val="4DAEB3"/>
            </a:buClr>
            <a:buFont typeface="Webdings" panose="05030102010509060703" pitchFamily="18" charset="2"/>
            <a:buChar char="4"/>
          </a:pPr>
          <a:r>
            <a:rPr lang="en-US" sz="1700" kern="1200" dirty="0">
              <a:solidFill>
                <a:schemeClr val="tx1">
                  <a:lumMod val="75000"/>
                  <a:lumOff val="25000"/>
                </a:schemeClr>
              </a:solidFill>
              <a:latin typeface="Century Gothic"/>
            </a:rPr>
            <a:t>Google Earth Engine </a:t>
          </a:r>
        </a:p>
        <a:p>
          <a:pPr marL="171450" lvl="1" indent="-171450" algn="l" defTabSz="755650" rtl="0">
            <a:lnSpc>
              <a:spcPct val="90000"/>
            </a:lnSpc>
            <a:spcBef>
              <a:spcPct val="0"/>
            </a:spcBef>
            <a:spcAft>
              <a:spcPct val="15000"/>
            </a:spcAft>
            <a:buClr>
              <a:srgbClr val="4DAEB3"/>
            </a:buClr>
            <a:buFont typeface="Webdings" panose="05030102010509060703" pitchFamily="18" charset="2"/>
            <a:buChar char="4"/>
          </a:pPr>
          <a:r>
            <a:rPr lang="en-US" sz="1700" kern="1200" dirty="0">
              <a:solidFill>
                <a:schemeClr val="tx1">
                  <a:lumMod val="75000"/>
                  <a:lumOff val="25000"/>
                </a:schemeClr>
              </a:solidFill>
              <a:latin typeface="Century Gothic"/>
            </a:rPr>
            <a:t>True color and false color composite</a:t>
          </a:r>
        </a:p>
        <a:p>
          <a:pPr marL="171450" lvl="1" indent="-171450" algn="l" defTabSz="755650" rtl="0">
            <a:lnSpc>
              <a:spcPct val="90000"/>
            </a:lnSpc>
            <a:spcBef>
              <a:spcPct val="0"/>
            </a:spcBef>
            <a:spcAft>
              <a:spcPct val="15000"/>
            </a:spcAft>
            <a:buClr>
              <a:srgbClr val="4DAEB3"/>
            </a:buClr>
            <a:buFont typeface="Webdings" panose="05030102010509060703" pitchFamily="18" charset="2"/>
            <a:buNone/>
          </a:pPr>
          <a:endParaRPr lang="en-US" sz="1700" kern="1200" dirty="0">
            <a:solidFill>
              <a:schemeClr val="tx1">
                <a:lumMod val="75000"/>
                <a:lumOff val="25000"/>
              </a:schemeClr>
            </a:solidFill>
            <a:latin typeface="Century Gothic"/>
          </a:endParaRPr>
        </a:p>
      </dsp:txBody>
      <dsp:txXfrm rot="-5400000">
        <a:off x="1260563" y="1671488"/>
        <a:ext cx="8593207" cy="1056243"/>
      </dsp:txXfrm>
    </dsp:sp>
    <dsp:sp modelId="{10585F76-1AAD-478A-A1C8-E5E1C963F404}">
      <dsp:nvSpPr>
        <dsp:cNvPr id="0" name=""/>
        <dsp:cNvSpPr/>
      </dsp:nvSpPr>
      <dsp:spPr>
        <a:xfrm rot="5400000">
          <a:off x="-270120" y="3493473"/>
          <a:ext cx="1800804" cy="1260563"/>
        </a:xfrm>
        <a:prstGeom prst="chevron">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tx1">
                  <a:lumMod val="75000"/>
                  <a:lumOff val="25000"/>
                </a:schemeClr>
              </a:solidFill>
              <a:latin typeface="Century Gothic"/>
            </a:rPr>
            <a:t>Data Analysis</a:t>
          </a:r>
        </a:p>
      </dsp:txBody>
      <dsp:txXfrm rot="-5400000">
        <a:off x="1" y="3853635"/>
        <a:ext cx="1260563" cy="540241"/>
      </dsp:txXfrm>
    </dsp:sp>
    <dsp:sp modelId="{3F39F91E-4CD1-4217-A09F-FDAF5E2833D5}">
      <dsp:nvSpPr>
        <dsp:cNvPr id="0" name=""/>
        <dsp:cNvSpPr/>
      </dsp:nvSpPr>
      <dsp:spPr>
        <a:xfrm rot="5400000">
          <a:off x="4999005" y="-516559"/>
          <a:ext cx="1170523" cy="8650347"/>
        </a:xfrm>
        <a:prstGeom prst="round2Same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rtl="0">
            <a:lnSpc>
              <a:spcPct val="90000"/>
            </a:lnSpc>
            <a:spcBef>
              <a:spcPct val="0"/>
            </a:spcBef>
            <a:spcAft>
              <a:spcPct val="15000"/>
            </a:spcAft>
            <a:buClr>
              <a:srgbClr val="4DAEB3"/>
            </a:buClr>
            <a:buFont typeface="Webdings" panose="05030102010509060703" pitchFamily="18" charset="2"/>
            <a:buChar char="4"/>
          </a:pPr>
          <a:endParaRPr lang="en-US" sz="1600" kern="1200" dirty="0">
            <a:solidFill>
              <a:schemeClr val="tx1">
                <a:lumMod val="75000"/>
                <a:lumOff val="25000"/>
              </a:schemeClr>
            </a:solidFill>
            <a:latin typeface="Century Gothic"/>
          </a:endParaRPr>
        </a:p>
        <a:p>
          <a:pPr marL="171450" lvl="1" indent="-171450" algn="l" defTabSz="711200" rtl="0">
            <a:lnSpc>
              <a:spcPct val="90000"/>
            </a:lnSpc>
            <a:spcBef>
              <a:spcPct val="0"/>
            </a:spcBef>
            <a:spcAft>
              <a:spcPct val="15000"/>
            </a:spcAft>
            <a:buClr>
              <a:srgbClr val="4DAEB3"/>
            </a:buClr>
            <a:buFont typeface="Webdings" panose="05030102010509060703" pitchFamily="18" charset="2"/>
            <a:buChar char="4"/>
          </a:pPr>
          <a:r>
            <a:rPr lang="en-US" sz="1600" kern="1200" dirty="0">
              <a:solidFill>
                <a:schemeClr val="tx1">
                  <a:lumMod val="75000"/>
                  <a:lumOff val="25000"/>
                </a:schemeClr>
              </a:solidFill>
              <a:latin typeface="Century Gothic"/>
            </a:rPr>
            <a:t>Updated Vegetation Map</a:t>
          </a:r>
        </a:p>
        <a:p>
          <a:pPr marL="171450" lvl="1" indent="-171450" algn="l" defTabSz="711200" rtl="0">
            <a:lnSpc>
              <a:spcPct val="90000"/>
            </a:lnSpc>
            <a:spcBef>
              <a:spcPct val="0"/>
            </a:spcBef>
            <a:spcAft>
              <a:spcPct val="15000"/>
            </a:spcAft>
            <a:buClr>
              <a:srgbClr val="4DAEB3"/>
            </a:buClr>
            <a:buFont typeface="Webdings" panose="05030102010509060703" pitchFamily="18" charset="2"/>
            <a:buChar char="4"/>
          </a:pPr>
          <a:r>
            <a:rPr lang="en-US" sz="1600" kern="1200" dirty="0">
              <a:solidFill>
                <a:schemeClr val="tx1">
                  <a:lumMod val="75000"/>
                  <a:lumOff val="25000"/>
                </a:schemeClr>
              </a:solidFill>
              <a:latin typeface="Century Gothic"/>
            </a:rPr>
            <a:t>10m x 10m resolution </a:t>
          </a:r>
        </a:p>
        <a:p>
          <a:pPr marL="171450" lvl="1" indent="-171450" algn="l" defTabSz="711200" rtl="0">
            <a:lnSpc>
              <a:spcPct val="90000"/>
            </a:lnSpc>
            <a:spcBef>
              <a:spcPct val="0"/>
            </a:spcBef>
            <a:spcAft>
              <a:spcPct val="15000"/>
            </a:spcAft>
            <a:buClr>
              <a:srgbClr val="4DAEB3"/>
            </a:buClr>
            <a:buFont typeface="Webdings" panose="05030102010509060703" pitchFamily="18" charset="2"/>
            <a:buChar char="4"/>
          </a:pPr>
          <a:r>
            <a:rPr lang="en-US" sz="1600" kern="1200" dirty="0">
              <a:solidFill>
                <a:schemeClr val="tx1">
                  <a:lumMod val="75000"/>
                  <a:lumOff val="25000"/>
                </a:schemeClr>
              </a:solidFill>
              <a:latin typeface="Century Gothic"/>
            </a:rPr>
            <a:t>Classification Scheme </a:t>
          </a:r>
        </a:p>
        <a:p>
          <a:pPr marL="171450" lvl="1" indent="-171450" algn="l" defTabSz="711200" rtl="0">
            <a:lnSpc>
              <a:spcPct val="90000"/>
            </a:lnSpc>
            <a:spcBef>
              <a:spcPct val="0"/>
            </a:spcBef>
            <a:spcAft>
              <a:spcPct val="15000"/>
            </a:spcAft>
            <a:buClr>
              <a:srgbClr val="4DAEB3"/>
            </a:buClr>
            <a:buFont typeface="Webdings" panose="05030102010509060703" pitchFamily="18" charset="2"/>
            <a:buChar char="4"/>
          </a:pPr>
          <a:r>
            <a:rPr lang="en-US" sz="1600" kern="1200" dirty="0">
              <a:solidFill>
                <a:schemeClr val="tx1">
                  <a:lumMod val="75000"/>
                  <a:lumOff val="25000"/>
                </a:schemeClr>
              </a:solidFill>
              <a:latin typeface="Century Gothic"/>
            </a:rPr>
            <a:t>Forested vs aqueous areas</a:t>
          </a:r>
        </a:p>
        <a:p>
          <a:pPr marL="114300" lvl="1" indent="-114300" algn="l" defTabSz="577850" rtl="0">
            <a:lnSpc>
              <a:spcPct val="90000"/>
            </a:lnSpc>
            <a:spcBef>
              <a:spcPct val="0"/>
            </a:spcBef>
            <a:spcAft>
              <a:spcPct val="15000"/>
            </a:spcAft>
            <a:buChar char="•"/>
          </a:pPr>
          <a:endParaRPr lang="en-US" sz="1300" kern="1200" dirty="0">
            <a:solidFill>
              <a:schemeClr val="tx1">
                <a:lumMod val="75000"/>
                <a:lumOff val="25000"/>
              </a:schemeClr>
            </a:solidFill>
            <a:latin typeface="Century Gothic"/>
          </a:endParaRPr>
        </a:p>
      </dsp:txBody>
      <dsp:txXfrm rot="-5400000">
        <a:off x="1259093" y="3280493"/>
        <a:ext cx="8593207" cy="10562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061580-0E35-48AB-A5E2-460E512781DB}">
      <dsp:nvSpPr>
        <dsp:cNvPr id="0" name=""/>
        <dsp:cNvSpPr/>
      </dsp:nvSpPr>
      <dsp:spPr>
        <a:xfrm rot="5400000">
          <a:off x="-270384" y="314859"/>
          <a:ext cx="1802564" cy="1261795"/>
        </a:xfrm>
        <a:prstGeom prst="chevron">
          <a:avLst/>
        </a:prstGeom>
        <a:solidFill>
          <a:srgbClr val="E69660"/>
        </a:soli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bg1"/>
              </a:solidFill>
              <a:latin typeface="Century Gothic"/>
            </a:rPr>
            <a:t>Data Acquisition</a:t>
          </a:r>
        </a:p>
      </dsp:txBody>
      <dsp:txXfrm rot="-5400000">
        <a:off x="1" y="675373"/>
        <a:ext cx="1261795" cy="540769"/>
      </dsp:txXfrm>
    </dsp:sp>
    <dsp:sp modelId="{A14D40FE-CB7E-4806-985D-29834ABC6A5B}">
      <dsp:nvSpPr>
        <dsp:cNvPr id="0" name=""/>
        <dsp:cNvSpPr/>
      </dsp:nvSpPr>
      <dsp:spPr>
        <a:xfrm rot="5400000">
          <a:off x="5000519" y="-3707199"/>
          <a:ext cx="1171667" cy="8649115"/>
        </a:xfrm>
        <a:prstGeom prst="round2SameRect">
          <a:avLst/>
        </a:prstGeom>
        <a:solidFill>
          <a:schemeClr val="lt1">
            <a:alpha val="90000"/>
            <a:hueOff val="0"/>
            <a:satOff val="0"/>
            <a:lumOff val="0"/>
            <a:alphaOff val="0"/>
          </a:schemeClr>
        </a:solidFill>
        <a:ln w="6350" cap="flat" cmpd="sng" algn="ctr">
          <a:solidFill>
            <a:srgbClr val="E69660"/>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rtl="0">
            <a:lnSpc>
              <a:spcPct val="90000"/>
            </a:lnSpc>
            <a:spcBef>
              <a:spcPct val="0"/>
            </a:spcBef>
            <a:spcAft>
              <a:spcPct val="15000"/>
            </a:spcAft>
            <a:buClr>
              <a:srgbClr val="4DAEB3"/>
            </a:buClr>
            <a:buFont typeface="Webdings" panose="05030102010509060703" pitchFamily="18" charset="2"/>
            <a:buChar char="4"/>
          </a:pPr>
          <a:r>
            <a:rPr lang="en-US" sz="1400" b="0" kern="1200" dirty="0">
              <a:latin typeface="Century Gothic"/>
              <a:cs typeface="Calibri Light"/>
            </a:rPr>
            <a:t> </a:t>
          </a:r>
          <a:r>
            <a:rPr lang="en-US" sz="1700" b="0" kern="1200" dirty="0">
              <a:solidFill>
                <a:schemeClr val="tx1">
                  <a:lumMod val="75000"/>
                  <a:lumOff val="25000"/>
                </a:schemeClr>
              </a:solidFill>
              <a:latin typeface="Century Gothic"/>
              <a:cs typeface="Calibri Light"/>
            </a:rPr>
            <a:t>SMAP Soil Moisture, from USDA's Crop Condition and Soil Moisture Analytics tool (2015 – 2021)</a:t>
          </a:r>
        </a:p>
      </dsp:txBody>
      <dsp:txXfrm rot="-5400000">
        <a:off x="1261795" y="88721"/>
        <a:ext cx="8591919" cy="1057275"/>
      </dsp:txXfrm>
    </dsp:sp>
    <dsp:sp modelId="{7FDDB91A-20EC-45B1-B460-0D2A1B7ECE89}">
      <dsp:nvSpPr>
        <dsp:cNvPr id="0" name=""/>
        <dsp:cNvSpPr/>
      </dsp:nvSpPr>
      <dsp:spPr>
        <a:xfrm rot="5400000">
          <a:off x="-270384" y="1887277"/>
          <a:ext cx="1802564" cy="1261795"/>
        </a:xfrm>
        <a:prstGeom prst="chevron">
          <a:avLst/>
        </a:prstGeom>
        <a:solidFill>
          <a:srgbClr val="E69660"/>
        </a:solidFill>
        <a:ln w="6350" cap="flat" cmpd="sng" algn="ctr">
          <a:solidFill>
            <a:schemeClr val="accent2">
              <a:shade val="80000"/>
              <a:hueOff val="-240708"/>
              <a:satOff val="5083"/>
              <a:lumOff val="13541"/>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bg1"/>
              </a:solidFill>
              <a:latin typeface="Century Gothic"/>
            </a:rPr>
            <a:t>Data Processing</a:t>
          </a:r>
        </a:p>
      </dsp:txBody>
      <dsp:txXfrm rot="-5400000">
        <a:off x="1" y="2247791"/>
        <a:ext cx="1261795" cy="540769"/>
      </dsp:txXfrm>
    </dsp:sp>
    <dsp:sp modelId="{B7DE007E-3610-4BA8-BBC0-280CE6C72A48}">
      <dsp:nvSpPr>
        <dsp:cNvPr id="0" name=""/>
        <dsp:cNvSpPr/>
      </dsp:nvSpPr>
      <dsp:spPr>
        <a:xfrm rot="5400000">
          <a:off x="5000519" y="-2125256"/>
          <a:ext cx="1171667" cy="8649115"/>
        </a:xfrm>
        <a:prstGeom prst="round2SameRect">
          <a:avLst/>
        </a:prstGeom>
        <a:solidFill>
          <a:schemeClr val="lt1">
            <a:alpha val="90000"/>
            <a:hueOff val="0"/>
            <a:satOff val="0"/>
            <a:lumOff val="0"/>
            <a:alphaOff val="0"/>
          </a:schemeClr>
        </a:solidFill>
        <a:ln w="6350" cap="flat" cmpd="sng" algn="ctr">
          <a:solidFill>
            <a:srgbClr val="E69660"/>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rtl="0">
            <a:lnSpc>
              <a:spcPct val="90000"/>
            </a:lnSpc>
            <a:spcBef>
              <a:spcPct val="0"/>
            </a:spcBef>
            <a:spcAft>
              <a:spcPct val="15000"/>
            </a:spcAft>
            <a:buClr>
              <a:srgbClr val="4DAEB3"/>
            </a:buClr>
            <a:buFont typeface="Webdings" panose="05030102010509060703" pitchFamily="18" charset="2"/>
            <a:buChar char="4"/>
          </a:pPr>
          <a:r>
            <a:rPr lang="en-US" sz="1700" kern="1200" dirty="0">
              <a:solidFill>
                <a:schemeClr val="tx1">
                  <a:lumMod val="75000"/>
                  <a:lumOff val="25000"/>
                </a:schemeClr>
              </a:solidFill>
              <a:latin typeface="Century Gothic"/>
            </a:rPr>
            <a:t>All Pixels (23) averaged to make one refuge sized pixel</a:t>
          </a:r>
        </a:p>
        <a:p>
          <a:pPr marL="171450" lvl="1" indent="-171450" algn="l" defTabSz="755650" rtl="0">
            <a:lnSpc>
              <a:spcPct val="90000"/>
            </a:lnSpc>
            <a:spcBef>
              <a:spcPct val="0"/>
            </a:spcBef>
            <a:spcAft>
              <a:spcPct val="15000"/>
            </a:spcAft>
            <a:buClr>
              <a:srgbClr val="4DAEB3"/>
            </a:buClr>
            <a:buFont typeface="Webdings" panose="05030102010509060703" pitchFamily="18" charset="2"/>
            <a:buChar char="4"/>
          </a:pPr>
          <a:r>
            <a:rPr lang="en-US" sz="1700" kern="1200" dirty="0">
              <a:solidFill>
                <a:schemeClr val="tx1">
                  <a:lumMod val="75000"/>
                  <a:lumOff val="25000"/>
                </a:schemeClr>
              </a:solidFill>
              <a:latin typeface="Century Gothic"/>
            </a:rPr>
            <a:t>Charts made &amp; statistics calculated</a:t>
          </a:r>
        </a:p>
      </dsp:txBody>
      <dsp:txXfrm rot="-5400000">
        <a:off x="1261795" y="1670664"/>
        <a:ext cx="8591919" cy="1057275"/>
      </dsp:txXfrm>
    </dsp:sp>
    <dsp:sp modelId="{10585F76-1AAD-478A-A1C8-E5E1C963F404}">
      <dsp:nvSpPr>
        <dsp:cNvPr id="0" name=""/>
        <dsp:cNvSpPr/>
      </dsp:nvSpPr>
      <dsp:spPr>
        <a:xfrm rot="5400000">
          <a:off x="-270384" y="3399471"/>
          <a:ext cx="1802564" cy="1261795"/>
        </a:xfrm>
        <a:prstGeom prst="chevron">
          <a:avLst/>
        </a:prstGeom>
        <a:solidFill>
          <a:srgbClr val="E69660"/>
        </a:solidFill>
        <a:ln w="6350" cap="flat" cmpd="sng" algn="ctr">
          <a:solidFill>
            <a:schemeClr val="accent2">
              <a:shade val="80000"/>
              <a:hueOff val="-481415"/>
              <a:satOff val="10166"/>
              <a:lumOff val="27081"/>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bg1"/>
              </a:solidFill>
              <a:latin typeface="Century Gothic"/>
            </a:rPr>
            <a:t>Data Analysis</a:t>
          </a:r>
        </a:p>
      </dsp:txBody>
      <dsp:txXfrm rot="-5400000">
        <a:off x="1" y="3759985"/>
        <a:ext cx="1261795" cy="540769"/>
      </dsp:txXfrm>
    </dsp:sp>
    <dsp:sp modelId="{3F39F91E-4CD1-4217-A09F-FDAF5E2833D5}">
      <dsp:nvSpPr>
        <dsp:cNvPr id="0" name=""/>
        <dsp:cNvSpPr/>
      </dsp:nvSpPr>
      <dsp:spPr>
        <a:xfrm rot="5400000">
          <a:off x="5014907" y="-615477"/>
          <a:ext cx="1142891" cy="8649115"/>
        </a:xfrm>
        <a:prstGeom prst="round2SameRect">
          <a:avLst/>
        </a:prstGeom>
        <a:solidFill>
          <a:schemeClr val="lt1">
            <a:alpha val="90000"/>
            <a:hueOff val="0"/>
            <a:satOff val="0"/>
            <a:lumOff val="0"/>
            <a:alphaOff val="0"/>
          </a:schemeClr>
        </a:solidFill>
        <a:ln w="6350" cap="flat" cmpd="sng" algn="ctr">
          <a:solidFill>
            <a:srgbClr val="E69660"/>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rtl="0">
            <a:lnSpc>
              <a:spcPct val="90000"/>
            </a:lnSpc>
            <a:spcBef>
              <a:spcPct val="0"/>
            </a:spcBef>
            <a:spcAft>
              <a:spcPct val="15000"/>
            </a:spcAft>
            <a:buClr>
              <a:srgbClr val="4DAEB3"/>
            </a:buClr>
            <a:buFont typeface="Webdings" panose="05030102010509060703" pitchFamily="18" charset="2"/>
            <a:buChar char="4"/>
          </a:pPr>
          <a:r>
            <a:rPr lang="en-US" sz="1700" kern="1200" dirty="0">
              <a:solidFill>
                <a:schemeClr val="tx1">
                  <a:lumMod val="75000"/>
                  <a:lumOff val="25000"/>
                </a:schemeClr>
              </a:solidFill>
              <a:latin typeface="Century Gothic"/>
            </a:rPr>
            <a:t>Surface Soil Anomalies</a:t>
          </a:r>
        </a:p>
        <a:p>
          <a:pPr marL="171450" lvl="1" indent="-171450" algn="l" defTabSz="755650" rtl="0">
            <a:lnSpc>
              <a:spcPct val="90000"/>
            </a:lnSpc>
            <a:spcBef>
              <a:spcPct val="0"/>
            </a:spcBef>
            <a:spcAft>
              <a:spcPct val="15000"/>
            </a:spcAft>
            <a:buClr>
              <a:srgbClr val="4DAEB3"/>
            </a:buClr>
            <a:buFont typeface="Webdings" panose="05030102010509060703" pitchFamily="18" charset="2"/>
            <a:buChar char="4"/>
          </a:pPr>
          <a:r>
            <a:rPr lang="en-US" sz="1700" kern="1200" dirty="0">
              <a:solidFill>
                <a:schemeClr val="tx1">
                  <a:lumMod val="75000"/>
                  <a:lumOff val="25000"/>
                </a:schemeClr>
              </a:solidFill>
              <a:latin typeface="Century Gothic"/>
            </a:rPr>
            <a:t>Soil Moisture Profile </a:t>
          </a:r>
        </a:p>
      </dsp:txBody>
      <dsp:txXfrm rot="-5400000">
        <a:off x="1261796" y="3193425"/>
        <a:ext cx="8593324" cy="103130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6/13/2022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smap.jpl.nasa.gov/resources/59/smap-taking-data-from-orbit/" TargetMode="External"/><Relationship Id="rId3" Type="http://schemas.openxmlformats.org/officeDocument/2006/relationships/hyperlink" Target="https://www.devpedia.developexchange.com/dp/index.php?title=List_of_Satellite_Pictures" TargetMode="External"/><Relationship Id="rId7" Type="http://schemas.openxmlformats.org/officeDocument/2006/relationships/hyperlink" Target="https://www.esa.int/ESA_Multimedia/Search?SearchText=sentinel-2+&amp;result_type=images"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esa.int/ESA_Multimedia/Images/2020/12/Rovaniemi_Lapland" TargetMode="External"/><Relationship Id="rId5" Type="http://schemas.openxmlformats.org/officeDocument/2006/relationships/hyperlink" Target="https://www.usgs.gov/media/images/luminescence" TargetMode="External"/><Relationship Id="rId4" Type="http://schemas.openxmlformats.org/officeDocument/2006/relationships/hyperlink" Target="https://www.usgs.gov/media/images/van-gogh-spac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Good morning/afternoon everyone. We are the Okefenokee Water Resources team with the Alabama – Marshall location, and we are excited to share our research from the past ten weeks with you today. We will start our presentation with a quick overview of what we'll share today, and then </a:t>
            </a:r>
            <a:r>
              <a:rPr lang="en-US" dirty="0"/>
              <a:t>our team will begin by introducing ourselves.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3074121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Hide slide for Node Closeout ///////</a:t>
            </a:r>
          </a:p>
          <a:p>
            <a:endParaRPr lang="en-US" dirty="0"/>
          </a:p>
          <a:p>
            <a:r>
              <a:rPr lang="en-US" dirty="0"/>
              <a:t>We also wanted to see how the West Mims Fire impacted areas known to have peat. With that, we took the peat Locations interpolated from Dr. Art Cohen's Research and overlaid with the Landsat 8 OLI burn scarring from the 2017 West Mims Fire to find locations that both had peat and scarring. Here, we can see that the largest area of impacted peat is on the Southeastern corner on the refuge.</a:t>
            </a:r>
            <a:br>
              <a:rPr lang="en-US" dirty="0">
                <a:cs typeface="+mn-lt"/>
              </a:rPr>
            </a:br>
            <a:endParaRPr lang="en-US" dirty="0"/>
          </a:p>
          <a:p>
            <a:r>
              <a:rPr lang="en-US" dirty="0"/>
              <a:t>Colorful sections on the map are peat locations that endured fire scarring. This is most concentrated in line across the south-central portion of the refuge, with a high intensity burn near the eastern border.</a:t>
            </a:r>
          </a:p>
          <a:p>
            <a:endParaRPr lang="en-US" dirty="0"/>
          </a:p>
          <a:p>
            <a:endParaRPr lang="en-US" dirty="0"/>
          </a:p>
          <a:p>
            <a:r>
              <a:rPr lang="en-US" dirty="0"/>
              <a:t>------------- Image Information Below -------------</a:t>
            </a:r>
          </a:p>
          <a:p>
            <a:r>
              <a:rPr lang="en-US" dirty="0"/>
              <a:t>Base Map Credit: Esri, Delorme, NaturalVue</a:t>
            </a:r>
          </a:p>
          <a:p>
            <a:r>
              <a:rPr lang="en-US" dirty="0"/>
              <a:t>All images and figures created by the DEVELOP team</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2751328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Hide slide for Node Closeout ///////</a:t>
            </a:r>
          </a:p>
          <a:p>
            <a:endParaRPr lang="en-US" dirty="0"/>
          </a:p>
          <a:p>
            <a:r>
              <a:rPr lang="en-US" dirty="0"/>
              <a:t>Our partners were interested in our incorporation of peat into our project. As peat is highly flammable and stores significant carbon, it poses a large risk when threatened with wildfire. Sometimes wildfires cam extinguish above ground but stay ignited underground in deep peat stores and resurface at a later point in time. While it was not feasible for use to identify all areas of peat on the refuge, we were able to overlay peat data that the partners provided with the map that shows Areas Burned Multiple Times Since 2017. We found that 20% of peat deposits less than 9 feet deep have been burned multiple times and 11% of peat deposits thicker than 9 feet have been burned multiple times. These maps were created using Landsat 8 OLI imagery from April–June 2017.</a:t>
            </a:r>
          </a:p>
          <a:p>
            <a:endParaRPr lang="en-US" dirty="0"/>
          </a:p>
          <a:p>
            <a:endParaRPr lang="en-US" dirty="0"/>
          </a:p>
          <a:p>
            <a:r>
              <a:rPr lang="en-US" dirty="0"/>
              <a:t>------------- Image Information Below -------------</a:t>
            </a:r>
          </a:p>
          <a:p>
            <a:r>
              <a:rPr lang="en-US" dirty="0"/>
              <a:t>Base Map Credit: Esri, Delorme, NaturalVue</a:t>
            </a:r>
          </a:p>
          <a:p>
            <a:r>
              <a:rPr lang="en-US" dirty="0"/>
              <a:t>All images and figures created by the DEVELOP team</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1511399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then updated our partners vegetation maps to get a better look at how the refuge has been able to recover since 2017. We use Sentinel-2 MSI: Multispectral Instrument, Level-2A to assess the vegetation and landcover type of the Okefenokee National Wildlife Refuge (ONWR). After preprocessing in Google Earth Engine, the data was extracted into ArcGIS Pro and we conducted an unsupervised classification of the refuge, which means we set up a classification scheme and let the program identify the areas in each scheme based on pixel value. To create a more accurate vegetation map, we would have had to conduct field surveys in person at the Okefenokee Swamp. We utilized classifications schemes from our partners' historic vegetation maps and compared them one by one to the updated vegetation map. Historically, our partners created new vegetation maps after major fires, so many of the classifications they used were specific to immediate fire recovery. Since four years lapsed between the last major fire in 2017 and our updated vegetation map in 2021, we aggregated the classifications that were no longer useful to us into the 8 distinct classifications you will see today.</a:t>
            </a:r>
            <a:endParaRPr lang="en-US" dirty="0"/>
          </a:p>
          <a:p>
            <a:endParaRPr lang="en-US" dirty="0">
              <a:cs typeface="Calibri"/>
            </a:endParaRPr>
          </a:p>
          <a:p>
            <a:endParaRPr lang="en-US" b="1" dirty="0">
              <a:cs typeface="Calibri"/>
            </a:endParaRPr>
          </a:p>
          <a:p>
            <a:r>
              <a:rPr lang="en-US" dirty="0"/>
              <a:t>------------- Image Information Below -------------</a:t>
            </a:r>
            <a:endParaRPr lang="en-US" dirty="0">
              <a:cs typeface="Calibri"/>
            </a:endParaRPr>
          </a:p>
          <a:p>
            <a:r>
              <a:rPr lang="en-US" dirty="0"/>
              <a:t>All images and figures created by the DEVELOP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4162032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updated vegetation map has less classes than the 2012 vegetation map, but many of the classes from 2012 existed because a fire recently ravaged across the refuge. The last significant fire was the West Mims fire of 2017, and since then the vegetation has been able to regrow across all areas of the refuge. To create the updated Vegetation map, we conducted an unsupervised classification within ArcGIS Pro using the classification wizard. Spectral and spatial parameters both had extremely high settings to differentiate differences among vegetation types. A qualitative accuracy assessment was performed using expert knowledge from the project partners. The most obvious similarity between the 2012 and the updated vegetation map is that the mature forest in the northwestern part of the refuge still has its distinct shape. Alternatively, a major distinction between the two maps is that the 2021 map shows an increase in the 'Mixed Aquatic / Herbaceous Prairie' class. The classes from 2012 which are not present in the current classification scheme have most likely been aggregated into: 'Mixed Mature Forest', 'Shrubs', or 'Herbaceous / Shrubs with Sparse Trees'. The increase of 'Pine / Sparse Pine' across the refuge is also noticeable difference. The updates to the vegetation map reflect the time of year from when the data was accessed. The updated 2021 map acquired data on May 28, 2021, and the 2012 map acquired the data on October 12, 2012. Although open water is not a vegetation type – we included it because the partners wanted to see where true open water sources were in the refuge as opposed to wet swamp areas.</a:t>
            </a:r>
          </a:p>
          <a:p>
            <a:endParaRPr lang="en-US" dirty="0"/>
          </a:p>
          <a:p>
            <a:endParaRPr lang="en-US" dirty="0"/>
          </a:p>
          <a:p>
            <a:r>
              <a:rPr lang="en-US" dirty="0"/>
              <a:t>------------- Image Information Below -------------</a:t>
            </a:r>
          </a:p>
          <a:p>
            <a:r>
              <a:rPr lang="en-US" dirty="0"/>
              <a:t>Base Map Credit: Esri, Delorme, NaturalVue</a:t>
            </a:r>
          </a:p>
          <a:p>
            <a:r>
              <a:rPr lang="en-US" dirty="0"/>
              <a:t>All images and figures created by the DEVELOP team</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4222908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We wanted to see how wildfire activity correlates with water availability on the refuge, so we created a water visibility timeseries. GEE: On GEE, we pulled all available data from ESA's Sentinel–1 C-Band SAR. This was chosen as it is quite effective in differentiating visible water from non-water. Sentinel-1 has quite a few modes, so we chose the Interferometric Wide (IW) Swath mode as it is most suited to land analysis. IW uses a dual polarization of VV and VH C-Band, so choosing the VV + VH polarization was appropriate. The data was pulled for the available years (2015–2021). We generated an image for each by taking all available images and using the median function to take the median pixel value for each pixel across the whole year. This gave a 'median' image for each year. Once our images were ready to go, we exported them as Geotiffs to be put into ArcGIS Pro for analysis.</a:t>
            </a:r>
          </a:p>
          <a:p>
            <a:endParaRPr lang="en-US" dirty="0">
              <a:cs typeface="Calibri"/>
            </a:endParaRPr>
          </a:p>
          <a:p>
            <a:r>
              <a:rPr lang="en-US" dirty="0">
                <a:cs typeface="Calibri"/>
              </a:rPr>
              <a:t>GIS: The data was uploaded into ArcGIS Pro. The 'INT' tool removed the no data values, and the imported data was clipped to the extent of the boundary shapefile. Next, the 'Majority Filter' tool was used to remove the background data noise. The Change Detection Wizard was then utilized to monitor the change in water areas. A change detection map was created for each annual change, and for the change of 2015 to 2021.</a:t>
            </a:r>
          </a:p>
          <a:p>
            <a:endParaRPr lang="en-US" dirty="0">
              <a:cs typeface="Calibri"/>
            </a:endParaRPr>
          </a:p>
          <a:p>
            <a:r>
              <a:rPr lang="en-US" dirty="0">
                <a:cs typeface="Calibri"/>
              </a:rPr>
              <a:t>As a team, we decided that we also wanted to study the correlation between fire severity and soil moisture, since our study area is a massive wetlands. Our water visibility maps only show surface water, and we wanted to take a closer look at sub-surface water within the soil.</a:t>
            </a:r>
          </a:p>
          <a:p>
            <a:endParaRPr lang="en-US" dirty="0"/>
          </a:p>
          <a:p>
            <a:r>
              <a:rPr lang="en-US" dirty="0"/>
              <a:t>------------- Image Information Below -------------</a:t>
            </a:r>
            <a:endParaRPr lang="en-US" dirty="0">
              <a:cs typeface="Calibri"/>
            </a:endParaRPr>
          </a:p>
          <a:p>
            <a:r>
              <a:rPr lang="en-US" dirty="0"/>
              <a:t>All images and figures created by the DEVELOP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1918740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Swamp Water Visibility Timeseries was created from </a:t>
            </a:r>
            <a:r>
              <a:rPr lang="en-US" dirty="0"/>
              <a:t>Sentinel-1 SAR GRD C-Band data for 2015 – 2021 (all available data). This map shows a change in the median visible water from 2015 to 2021. Areas which are darker red indicate higher water loss, and areas which are prominently blue gained more water. Lighter variations in the color depict a less significant shift in the water presence. Our findings conclude that some areas of the ONWR have experienced significant water loss, yet other areas significantly gained water from 2015–2021. The timeseries map showed variation in water visibility changes across the refuge, but the southern half of the refuge appeared to has less variation than the northern portion. </a:t>
            </a:r>
            <a:endParaRPr lang="en-US" dirty="0">
              <a:cs typeface="Calibri" panose="020F0502020204030204"/>
            </a:endParaRPr>
          </a:p>
          <a:p>
            <a:endParaRPr lang="en-US" dirty="0">
              <a:cs typeface="Calibri" panose="020F0502020204030204"/>
            </a:endParaRPr>
          </a:p>
          <a:p>
            <a:endParaRPr lang="en-US" b="1" dirty="0">
              <a:cs typeface="Calibri"/>
            </a:endParaRPr>
          </a:p>
          <a:p>
            <a:endParaRPr lang="en-US" b="1" dirty="0">
              <a:cs typeface="Calibri"/>
            </a:endParaRPr>
          </a:p>
          <a:p>
            <a:endParaRPr lang="en-US" dirty="0"/>
          </a:p>
          <a:p>
            <a:r>
              <a:rPr lang="en-US" dirty="0"/>
              <a:t>------------- Image Information Below -------------</a:t>
            </a:r>
            <a:endParaRPr lang="en-US" dirty="0">
              <a:cs typeface="Calibri"/>
            </a:endParaRPr>
          </a:p>
          <a:p>
            <a:r>
              <a:rPr lang="en-US" dirty="0"/>
              <a:t>Base Map Credit: Esri, Delorme, NaturalVue</a:t>
            </a:r>
            <a:endParaRPr lang="en-US" dirty="0">
              <a:cs typeface="Calibri"/>
            </a:endParaRPr>
          </a:p>
          <a:p>
            <a:r>
              <a:rPr lang="en-US" dirty="0">
                <a:cs typeface="Calibri"/>
              </a:rPr>
              <a:t>All images and figures created by the DEVELOP team</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3730810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Again, we have the Swamp Water Visibility Timeseries </a:t>
            </a:r>
            <a:r>
              <a:rPr lang="en-US" dirty="0"/>
              <a:t>2015 – 2021 on the left.</a:t>
            </a:r>
            <a:r>
              <a:rPr lang="en-US" dirty="0">
                <a:cs typeface="Calibri" panose="020F0502020204030204"/>
              </a:rPr>
              <a:t> On the right, The Weighted Overlay highlights the portions of the refuge with the most year-to-year water variability. This doesn’t necessarily mean the visibility changed from 2015 to 2021 but rather that these sections changed the most in between 2015 and 2021. These sections, highlighted in pink, change drastically almost every year from positive to negative and back. These areas are concentrated near prairies and the western and northeastern boundaries. The largest concentrated section occurs along the northern edge of the Suwanee river.</a:t>
            </a:r>
          </a:p>
          <a:p>
            <a:endParaRPr lang="en-US" b="1" dirty="0">
              <a:cs typeface="Calibri"/>
            </a:endParaRPr>
          </a:p>
          <a:p>
            <a:r>
              <a:rPr lang="en-US" dirty="0">
                <a:cs typeface="Calibri"/>
              </a:rPr>
              <a:t>The reasons for this variability in pink are not simplistic, but it does seem that most of them are in or around streams, rivers, prairies, and ponds.</a:t>
            </a:r>
            <a:endParaRPr lang="en-US" b="1" dirty="0">
              <a:cs typeface="Calibri"/>
            </a:endParaRPr>
          </a:p>
          <a:p>
            <a:endParaRPr lang="en-US" b="1" dirty="0">
              <a:cs typeface="Calibri"/>
            </a:endParaRPr>
          </a:p>
          <a:p>
            <a:endParaRPr lang="en-US" dirty="0"/>
          </a:p>
          <a:p>
            <a:r>
              <a:rPr lang="en-US" dirty="0"/>
              <a:t>------------- Image Information Below -------------</a:t>
            </a:r>
            <a:endParaRPr lang="en-US" dirty="0">
              <a:cs typeface="Calibri"/>
            </a:endParaRPr>
          </a:p>
          <a:p>
            <a:r>
              <a:rPr lang="en-US" dirty="0"/>
              <a:t>Base Map Credit: Esri, Delorme, NaturalVue</a:t>
            </a:r>
          </a:p>
          <a:p>
            <a:r>
              <a:rPr lang="en-US" dirty="0">
                <a:cs typeface="Calibri"/>
              </a:rPr>
              <a:t>All images and figures created by the DEVELOP team</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1898975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Finally, we wanted to see if there was a correlation in water metrics and fire, and we wanted something more quantifiable. Enter SMAP. Using soil moisture as a proxy for hydrologic change, we pulled Soil Moisture Active Passive (SMAP) data from 2015–2021 using GEE. (SMAP is</a:t>
            </a:r>
            <a:r>
              <a:rPr lang="en-US" dirty="0"/>
              <a:t> primarily used in agriculture. It measures soil moisture both actively (sending out waves) and passively (observing naturally emitted waves) with L-Band Radio Waves, although the active sensor became inoperable soon after launch.) The </a:t>
            </a:r>
            <a:r>
              <a:rPr lang="en-US" sz="1200" b="0" i="0" kern="1200" dirty="0">
                <a:solidFill>
                  <a:schemeClr val="tx1"/>
                </a:solidFill>
                <a:effectLst/>
                <a:latin typeface="+mn-lt"/>
                <a:ea typeface="+mn-ea"/>
                <a:cs typeface="+mn-cs"/>
              </a:rPr>
              <a:t>NASA-USDA Enhanced SMAP Global Soil Moisture Data accessed from GEE</a:t>
            </a:r>
            <a:r>
              <a:rPr lang="en-US" dirty="0"/>
              <a:t> has 5 bands, but we only used data from two of them: surface soil anomaly and soil moisture profile values. The data is put through a modified Palmer two-layer soil moisture model with a 1-D Ensemble Kalman filter approach. This data is accurate to 0.04m^3/m^3, and creates an image every 3 days.</a:t>
            </a:r>
            <a:r>
              <a:rPr lang="en-US" dirty="0">
                <a:cs typeface="Calibri"/>
              </a:rPr>
              <a:t> The SMAP data we used had a 10km^2 resolution, giving us a total of 23 pixels across our study site. We then took mean values across all of the pixels by month and year to create one giant pixel for the refuge and did our analysis on that.</a:t>
            </a:r>
          </a:p>
          <a:p>
            <a:endParaRPr lang="en-US" dirty="0">
              <a:cs typeface="Calibri"/>
            </a:endParaRPr>
          </a:p>
          <a:p>
            <a:r>
              <a:rPr lang="en-US" dirty="0">
                <a:cs typeface="Calibri"/>
              </a:rPr>
              <a:t>Our analysis was conducted in MS Excel. There we were able to visually compare mean soil moisture profile values and mean surface soil anomalies by month and year. Then we did an overlay of the occurrence of known wildfires to look for relationships. We chose this approach because wildfires exist as discrete events, and we have no continuous data on them. So, a visual approach made more sense to us than any statistical process.</a:t>
            </a:r>
            <a:endParaRPr lang="en-US" dirty="0">
              <a:ea typeface="Calibri"/>
              <a:cs typeface="Calibri"/>
            </a:endParaRPr>
          </a:p>
          <a:p>
            <a:endParaRPr lang="en-US" dirty="0">
              <a:cs typeface="Calibri"/>
            </a:endParaRPr>
          </a:p>
          <a:p>
            <a:endParaRPr lang="en-US" dirty="0"/>
          </a:p>
          <a:p>
            <a:r>
              <a:rPr lang="en-US" dirty="0">
                <a:cs typeface="Calibri"/>
              </a:rPr>
              <a:t>Once we completed our methodologies, we were ready to analyze the results.</a:t>
            </a:r>
            <a:endParaRPr lang="en-US" dirty="0"/>
          </a:p>
          <a:p>
            <a:endParaRPr lang="en-US" dirty="0"/>
          </a:p>
          <a:p>
            <a:r>
              <a:rPr lang="en-US" dirty="0"/>
              <a:t>------------- Image Information Below -------------</a:t>
            </a:r>
            <a:endParaRPr lang="en-US" dirty="0">
              <a:cs typeface="Calibri"/>
            </a:endParaRPr>
          </a:p>
          <a:p>
            <a:r>
              <a:rPr lang="en-US" dirty="0"/>
              <a:t>All images and figures created by the DEVELOP team</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1888703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With the SMAP analysis, the most helpful band from the NASA-USDA Enhanced SMAP Global Soil Moisture Data was the Surface Soil Moisture Anomaly (SSMA). </a:t>
            </a:r>
            <a:r>
              <a:rPr lang="en-US" dirty="0"/>
              <a:t>The SSMA value is a unitless number which compares moisture in the top 5 cm of soil with predicted moisture based on SMAP interpolated climate data. It then returns a value on a –2 to +2 scale: Positive being wetter than expected and Negative being dryer than expected. </a:t>
            </a:r>
            <a:r>
              <a:rPr lang="en-US" dirty="0">
                <a:cs typeface="Calibri"/>
              </a:rPr>
              <a:t>After pulling the SSMA values and averaging them across the refuge, we then mapped them over the last 6 years (2015 – 2021). Here we have zoomed in to 2015 – 2017 as there was one fire per year. This gave some expected results. Over this three-year stretch, there were three fires: the smaller Rowell's Island and Mitchell Fires and the massive West Mims Fire. All three of these fires started at SSMA values ~-1, but they all also had a previous multi-month span of dryer-than-normal soil. In the case of West Mims, it was a 14-month period of dryness. This isn't to say that sustained periods of dryness cause an automatic wildfire. Any fire needs three things to occur: heat, dry fuel, and a spark. The SSMA value only speaks to one of these: dry fuel conditions. What can be said with SSMA values is that a sustained period of dryer-than-normal conditions will increase dry fuel amounts and thus increase conditions where a fire could break out.</a:t>
            </a:r>
          </a:p>
          <a:p>
            <a:endParaRPr lang="en-US" dirty="0">
              <a:cs typeface="Calibri"/>
            </a:endParaRPr>
          </a:p>
          <a:p>
            <a:r>
              <a:rPr lang="en-US" dirty="0"/>
              <a:t>------------- Image Information Below -------------</a:t>
            </a:r>
            <a:endParaRPr lang="en-US" dirty="0">
              <a:ea typeface="Calibri"/>
              <a:cs typeface="Calibri"/>
            </a:endParaRPr>
          </a:p>
          <a:p>
            <a:r>
              <a:rPr lang="en-US" dirty="0"/>
              <a:t>All images and figures created by the DEVELOP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3277039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one of the SMAP bands we found helpful is called soil moisture profile (SMP). SMP measures the water holding capacity of an area and the available water of an area and from that creates a capacity percentage of soil moisture. Here we created a histogram of Refuge Wide monthly SMP percentages to show the distribution of soil moisture percentages over the course of our study period. On the X-axis we have our soil moisture percentages grouped by 10s, and this is plotted against the number of months a measured value fell within each range. The histogram is approximately normal with an average of 47%. Our distribution is slightly skewed right, with more values or outliers measuring at a lower soil moisture percentage. As far as Wildfire goes, the exact threshold of where the Soil Moisture becomes dangerous is uncertain given the vegetation diversity across the refuge, but Per SMAP Guidelines, water-stress on soil can begin to occur at 40%..</a:t>
            </a:r>
            <a:endParaRPr lang="en-US" dirty="0">
              <a:cs typeface="Calibri"/>
            </a:endParaRPr>
          </a:p>
          <a:p>
            <a:endParaRPr lang="en-US" dirty="0"/>
          </a:p>
          <a:p>
            <a:r>
              <a:rPr lang="en-US" dirty="0"/>
              <a:t>------------- Image Information Below -------------</a:t>
            </a:r>
            <a:endParaRPr lang="en-US" dirty="0">
              <a:cs typeface="Calibri"/>
            </a:endParaRPr>
          </a:p>
          <a:p>
            <a:r>
              <a:rPr lang="en-US" dirty="0"/>
              <a:t>All images and figures created by the DEVELOP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2360571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will start with the necessary background information about our team, partners, and study area. Then we will address community concerns and the consequent objectives we created from those concerns. Our methodology section will delve into the satellites used in our research and then outline how we conducted that research. We will then share the most important aspect of our project – the results and analysis. We will conclude with errors and uncertainties we experienced throughout the term, future project ideas, and acknowledgments for everyone who made this research possible.</a:t>
            </a:r>
          </a:p>
          <a:p>
            <a:endParaRPr lang="en-US" dirty="0"/>
          </a:p>
          <a:p>
            <a:r>
              <a:rPr lang="en-US" dirty="0"/>
              <a:t>------------- Image Information Below -------------</a:t>
            </a:r>
            <a:endParaRPr lang="en-US" dirty="0">
              <a:cs typeface="Calibri"/>
            </a:endParaRPr>
          </a:p>
          <a:p>
            <a:endParaRPr lang="en-US" dirty="0"/>
          </a:p>
          <a:p>
            <a:r>
              <a:rPr lang="en-US" dirty="0"/>
              <a:t>Image Credit: Image provided by partners with written permission</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2497518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Fire Severity </a:t>
            </a:r>
            <a:r>
              <a:rPr lang="en-US" dirty="0">
                <a:cs typeface="Calibri"/>
              </a:rPr>
              <a:t>- The southern portion of the refuge seems to have taken the brunt of the damages, being burned by all three of the swamp's recent major fires. Conveniently, the area burned by the 2017 West Mims mimics the portions of the refuge that have been burned multiple times. By comparing the pre-and post-fire conditions in that southern region, we found that over half of the area burned experienced high levels of fire severity at roughly 57%, meaning the West Mims Fire incurred major ecological changes to the southern portion of the Okefenokee Swamp. </a:t>
            </a:r>
          </a:p>
          <a:p>
            <a:endParaRPr lang="en-US" dirty="0">
              <a:cs typeface="Calibri"/>
            </a:endParaRPr>
          </a:p>
          <a:p>
            <a:r>
              <a:rPr lang="en-US" b="1" dirty="0">
                <a:cs typeface="Calibri"/>
              </a:rPr>
              <a:t>Vegetation maps</a:t>
            </a:r>
            <a:r>
              <a:rPr lang="en-US" dirty="0">
                <a:cs typeface="Calibri"/>
              </a:rPr>
              <a:t> – In our updated vegetation map, we found an increase in mixed aquatic/herbaceous prairie, and shrubs with sparse trees. Both of these classifications are indicators of low-lying dense vegetation, which can serve as an indicator of wetland health. </a:t>
            </a:r>
            <a:r>
              <a:rPr lang="en-US" dirty="0"/>
              <a:t>We also found that the majority of mature forests outlined in in the 2012 vegetation map that our partners provided were still present in the 2021 map. According to our partners, the majority of these mature forests are located in the northwestern corner of the refuge which has seen little to no fire activity. We also want to note that we aggregated 3 fire-specific classifications from the 2012 map into one Herbaceous with sparse tress category since there has been no major fire in the past 4 years.</a:t>
            </a:r>
            <a:endParaRPr lang="en-US" dirty="0">
              <a:cs typeface="Calibri"/>
            </a:endParaRPr>
          </a:p>
          <a:p>
            <a:endParaRPr lang="en-US" dirty="0">
              <a:cs typeface="Calibri"/>
            </a:endParaRPr>
          </a:p>
          <a:p>
            <a:r>
              <a:rPr lang="en-US" dirty="0">
                <a:cs typeface="Calibri"/>
              </a:rPr>
              <a:t>By comparing the 2017 fire severity and the 2021 vegetation map, we found that the southern portion of the refuge that was destroyed in the West Mims Fire has been able to recover to the extent of shrubs and herbaceous areas with sparse trees. Little to no mature forests were found in this specific area, likely due to consistent burning over the years. We did however find strong pockets of pine trees, especially along the islands within the refuge. Pine trees are serotinous, which means they rely on wildfires to start their life cycle. </a:t>
            </a:r>
          </a:p>
          <a:p>
            <a:endParaRPr lang="en-US" dirty="0">
              <a:cs typeface="Calibri"/>
            </a:endParaRPr>
          </a:p>
          <a:p>
            <a:r>
              <a:rPr lang="en-US" dirty="0"/>
              <a:t>------------- Image Information Below -------------</a:t>
            </a:r>
            <a:endParaRPr lang="en-US" dirty="0">
              <a:cs typeface="Calibri"/>
            </a:endParaRPr>
          </a:p>
          <a:p>
            <a:r>
              <a:rPr lang="en-US" dirty="0"/>
              <a:t>All images and figures created by the DEVELOP team</a:t>
            </a: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703060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Water levels </a:t>
            </a:r>
            <a:r>
              <a:rPr lang="en-US" dirty="0">
                <a:cs typeface="Calibri"/>
              </a:rPr>
              <a:t>- We found that the most drastic hydrologic change occurred along the Sill on the western side of the refuge and in the Eastern prairies. Additionally, we found that the southern portions of the refuge generally saw a more stable amount of water visibility throughout our study period.</a:t>
            </a:r>
            <a:endParaRPr lang="en-US" b="1" dirty="0">
              <a:cs typeface="Calibri"/>
            </a:endParaRPr>
          </a:p>
          <a:p>
            <a:endParaRPr lang="en-US" dirty="0">
              <a:cs typeface="Calibri"/>
            </a:endParaRPr>
          </a:p>
          <a:p>
            <a:r>
              <a:rPr lang="en-US" b="1" dirty="0">
                <a:cs typeface="Calibri"/>
              </a:rPr>
              <a:t>SMAP</a:t>
            </a:r>
            <a:r>
              <a:rPr lang="en-US" dirty="0">
                <a:cs typeface="Calibri"/>
              </a:rPr>
              <a:t> - Our biggest conclusion from the SMAP analysis was that surface soil anomaly may serve as an indicator of fire occurrence, but not necessarily a predictor. Most of the fires in the Okefenokee are ignited by storms, where lightning strikes touch down onto overly dry land, which is indicated by the anomaly readings. Additionally, we found that the data had an approximately normal distribution and a mean value of 47%, indicating the Okefenokee has recently been drier, but not to the level of being water-stressed. The Okefenokee also experienced a high range of variability in Soil Moisture Percentage.</a:t>
            </a:r>
          </a:p>
          <a:p>
            <a:endParaRPr lang="en-US" dirty="0">
              <a:cs typeface="Calibri"/>
            </a:endParaRPr>
          </a:p>
          <a:p>
            <a:r>
              <a:rPr lang="en-US" dirty="0">
                <a:cs typeface="Calibri"/>
              </a:rPr>
              <a:t>Overall, we found that the southern portions of the swamp have a more stable water visibility level than other regions. This might be because there aren't as many waterways as compared to the northern portions of the swamp which feeds into the Suwanee river and various canoe paths. While the southern regions do feed into St. Mary's River, the discharge of water is not as drastic as the discharge into the Suwanee River. This means the visible water in the southern regions are not as susceptible to rapid changes like flooding, making them more consistent over time. We also found that the three largest fires in the refuge, occurring in 2007, 2011, and 2017 all experienced a period of drier than normal soil conditions prior to the fires breaking out, and each of the fires broke out at the lowest point of those dry months. Regular monitoring of soil moisture on the refuge can help identify conditions prone to wildfire. </a:t>
            </a:r>
          </a:p>
          <a:p>
            <a:endParaRPr lang="en-US" dirty="0">
              <a:cs typeface="Calibri"/>
            </a:endParaRPr>
          </a:p>
          <a:p>
            <a:r>
              <a:rPr lang="en-US" dirty="0"/>
              <a:t>------------- Image Information Below -------------</a:t>
            </a:r>
          </a:p>
          <a:p>
            <a:r>
              <a:rPr lang="en-US" dirty="0"/>
              <a:t>All images and figures created by the DEVELOP team</a:t>
            </a: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1352735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had four primary errors/uncertainties:</a:t>
            </a:r>
          </a:p>
          <a:p>
            <a:endParaRPr lang="en-US" dirty="0">
              <a:cs typeface="Calibri"/>
            </a:endParaRPr>
          </a:p>
          <a:p>
            <a:r>
              <a:rPr lang="en-US" dirty="0">
                <a:cs typeface="Calibri"/>
              </a:rPr>
              <a:t>1) In our water visibility time series, the data had a sensor overlap that created a dark strip right across the imagery in 2016-2018. We were able to fix '16 and '18 by using the median function, but '17 was more complicated. We had to find one clean image from each month, put them in image collection, and then find the median image. This worked well to represent the year, it just gave us significantly less data points for that year.</a:t>
            </a:r>
          </a:p>
          <a:p>
            <a:endParaRPr lang="en-US" dirty="0">
              <a:cs typeface="Calibri"/>
            </a:endParaRPr>
          </a:p>
          <a:p>
            <a:r>
              <a:rPr lang="en-US" dirty="0">
                <a:cs typeface="Calibri"/>
              </a:rPr>
              <a:t>2) On our water visibility time series, backscatter from the C-band was similar between the islands and open water. We were able to verify that the islands were indeed islands, and it did not impact our water change detection at all, it just was something we had to be sure we were labelling properly.</a:t>
            </a:r>
          </a:p>
          <a:p>
            <a:endParaRPr lang="en-US" dirty="0">
              <a:cs typeface="Calibri"/>
            </a:endParaRPr>
          </a:p>
          <a:p>
            <a:r>
              <a:rPr lang="en-US" dirty="0">
                <a:cs typeface="Calibri"/>
              </a:rPr>
              <a:t>3) We assumed that underground peat fires don't happen in Okefenokee. While this is general true, it is possible that this could have impacts on data if underground peat fires do indeed happen.</a:t>
            </a:r>
          </a:p>
          <a:p>
            <a:endParaRPr lang="en-US" dirty="0">
              <a:cs typeface="Calibri"/>
            </a:endParaRPr>
          </a:p>
          <a:p>
            <a:r>
              <a:rPr lang="en-US" dirty="0">
                <a:cs typeface="Calibri"/>
              </a:rPr>
              <a:t>4) Because we were using soil moisture as a proxy for hydrologic change, we think that the addition of climate and weather data could aid our analysis and may explain some of the variation in the measured values </a:t>
            </a:r>
          </a:p>
          <a:p>
            <a:endParaRPr lang="en-US" dirty="0"/>
          </a:p>
          <a:p>
            <a:endParaRPr lang="en-US" dirty="0"/>
          </a:p>
          <a:p>
            <a:r>
              <a:rPr lang="en-US" dirty="0"/>
              <a:t>------------- Image Information Below -------------</a:t>
            </a:r>
            <a:endParaRPr lang="en-US" dirty="0">
              <a:cs typeface="Calibri"/>
            </a:endParaRPr>
          </a:p>
          <a:p>
            <a:endParaRPr lang="en-US" dirty="0"/>
          </a:p>
          <a:p>
            <a:r>
              <a:rPr lang="en-US" dirty="0"/>
              <a:t>Image credits: All images provided by partners with written permission</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dirty="0"/>
          </a:p>
        </p:txBody>
      </p:sp>
    </p:spTree>
    <p:extLst>
      <p:ext uri="{BB962C8B-B14F-4D97-AF65-F5344CB8AC3E}">
        <p14:creationId xmlns:p14="http://schemas.microsoft.com/office/powerpoint/2010/main" val="1146426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future work, there is so much to be done, but from our research, next steps for future projects can be boiled down to three topics:</a:t>
            </a:r>
          </a:p>
          <a:p>
            <a:endParaRPr lang="en-US" dirty="0">
              <a:cs typeface="Calibri"/>
            </a:endParaRPr>
          </a:p>
          <a:p>
            <a:r>
              <a:rPr lang="en-US" b="1" dirty="0">
                <a:cs typeface="Calibri"/>
              </a:rPr>
              <a:t>Mining Risk – </a:t>
            </a:r>
            <a:r>
              <a:rPr lang="en-US" dirty="0">
                <a:cs typeface="Calibri"/>
              </a:rPr>
              <a:t>There is a large Rare Earth mining development being proposed off the Southeastern corner of the swamp. Future projects could analyze the impacts of similar mining developments in other blackwater swamps across the US and World to determine a clearer impact of mining processes on adjacent swamp water levels and forecast how this or other potential developments could affect the ecosystem.</a:t>
            </a:r>
          </a:p>
          <a:p>
            <a:endParaRPr lang="en-US" dirty="0">
              <a:cs typeface="Calibri"/>
            </a:endParaRPr>
          </a:p>
          <a:p>
            <a:r>
              <a:rPr lang="en-US" b="1" dirty="0">
                <a:cs typeface="Calibri"/>
              </a:rPr>
              <a:t>Peat Research – </a:t>
            </a:r>
            <a:r>
              <a:rPr lang="en-US" dirty="0">
                <a:cs typeface="Calibri"/>
              </a:rPr>
              <a:t>A more accurate assessment of Peat location using remote sensing could be done. It is a difficult task, so it would have to be the sole focus of the project, but methods of determining a volumetric distribution of peat could include sifting through different proxy factors such as nightly land temperature surface temperatures. Relating an updated distribution to our research would showcase the locations of vulnerable peat.</a:t>
            </a:r>
          </a:p>
          <a:p>
            <a:endParaRPr lang="en-US" dirty="0">
              <a:cs typeface="Calibri"/>
            </a:endParaRPr>
          </a:p>
          <a:p>
            <a:r>
              <a:rPr lang="en-US" b="1" dirty="0">
                <a:cs typeface="Calibri"/>
              </a:rPr>
              <a:t>Cypress Tree Locations – </a:t>
            </a:r>
            <a:r>
              <a:rPr lang="en-US" dirty="0">
                <a:cs typeface="Calibri"/>
              </a:rPr>
              <a:t>Mapping cypress tree locations using remote sensing methods would prove a good next step in project continuation. </a:t>
            </a:r>
            <a:r>
              <a:rPr lang="en-US" dirty="0"/>
              <a:t>Finding these trees and relating the locations to our wildfire risk and water level analysis </a:t>
            </a:r>
            <a:r>
              <a:rPr lang="en-US" dirty="0">
                <a:cs typeface="Calibri"/>
              </a:rPr>
              <a:t>would ultimately help inform conservation efforts of these trees.</a:t>
            </a:r>
          </a:p>
          <a:p>
            <a:endParaRPr lang="en-US" dirty="0">
              <a:cs typeface="Calibri"/>
            </a:endParaRPr>
          </a:p>
          <a:p>
            <a:endParaRPr lang="en-US" dirty="0"/>
          </a:p>
          <a:p>
            <a:r>
              <a:rPr lang="en-US" dirty="0"/>
              <a:t>------------- Image Information Below -------------</a:t>
            </a:r>
          </a:p>
          <a:p>
            <a:endParaRPr lang="en-US" dirty="0"/>
          </a:p>
          <a:p>
            <a:r>
              <a:rPr lang="en-US" dirty="0"/>
              <a:t>Image credits: All images provided by partners with written permission</a:t>
            </a: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dirty="0"/>
          </a:p>
        </p:txBody>
      </p:sp>
    </p:spTree>
    <p:extLst>
      <p:ext uri="{BB962C8B-B14F-4D97-AF65-F5344CB8AC3E}">
        <p14:creationId xmlns:p14="http://schemas.microsoft.com/office/powerpoint/2010/main" val="1450361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Thank you so much for attending our presentation today. Before we close, we want to give a huge thank you to our Fellow Paxton LaJoie and our partners at the Okefenokee National Wildlife Refuge: Michael Lusk, Sara Aicher, Dean Easton, Reginal Forcine, Susan Heisey, and Leta Schoeller for supporting us throughout this project and constantly providing us with new data and information. We also want to specifically thank our science advisors Dr. Robert Griffin and Dr. Jeffrey Luvall who helped us work through technical and scientific issues throughout the term, and Tamara Barbakova and Celeste Gambino who reviewed all of our deliverables to be the best they could be. Thank you all for your invaluable contributions. We will now open the floor to any questions from the audience. </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effectLst/>
                <a:latin typeface="Century Gothic" panose="020B0502020202020204" pitchFamily="34" charset="0"/>
              </a:rPr>
              <a:t>Maps throughout this work were created using ArcGIS® software by Esri. ArcGIS® and ArcMap™ are the intellectual property of Esri and are used herein under license. </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dirty="0"/>
          </a:p>
        </p:txBody>
      </p:sp>
    </p:spTree>
    <p:extLst>
      <p:ext uri="{BB962C8B-B14F-4D97-AF65-F5344CB8AC3E}">
        <p14:creationId xmlns:p14="http://schemas.microsoft.com/office/powerpoint/2010/main" val="1950153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we currently plan to use this slide, but it will probably just be for quick introductions instead of our personal background///</a:t>
            </a:r>
          </a:p>
          <a:p>
            <a:endParaRPr lang="en-US" dirty="0">
              <a:cs typeface="Calibri"/>
            </a:endParaRPr>
          </a:p>
          <a:p>
            <a:r>
              <a:rPr lang="en-US" dirty="0">
                <a:cs typeface="Calibri"/>
              </a:rPr>
              <a:t>[Brianne Kendall]: My name is Brianne Kendall, and I am the project lead this term. I graduated from Birmingham-Southern College in 2021 with a Bachelors of Science in Urban Environmental Studies and minors in math and religion. </a:t>
            </a:r>
          </a:p>
          <a:p>
            <a:endParaRPr lang="en-US" dirty="0">
              <a:cs typeface="Calibri"/>
            </a:endParaRPr>
          </a:p>
          <a:p>
            <a:r>
              <a:rPr lang="en-US" dirty="0">
                <a:cs typeface="Calibri"/>
              </a:rPr>
              <a:t>[Kyle Steen]: Hello! My name is Kyle Steen. I graduated from the University of Georgia in Fall 2021 with a Bachelors of Science in Ecology, a Minor in Geography, and a Certificate in GIS. </a:t>
            </a:r>
          </a:p>
          <a:p>
            <a:endParaRPr lang="en-US" dirty="0">
              <a:cs typeface="Calibri"/>
            </a:endParaRPr>
          </a:p>
          <a:p>
            <a:r>
              <a:rPr lang="en-US" dirty="0">
                <a:cs typeface="Calibri"/>
              </a:rPr>
              <a:t>[Hailey Schmidt] Hello, my name is Hailey Schmidt. I am about to graduate in May from the University of Texas at San Antonio with a Bachelor's of Science in Environmental Science, with a concentration in restoration and conservation biology.</a:t>
            </a:r>
          </a:p>
          <a:p>
            <a:endParaRPr lang="en-US" dirty="0">
              <a:cs typeface="Calibri"/>
            </a:endParaRPr>
          </a:p>
          <a:p>
            <a:r>
              <a:rPr lang="en-US" dirty="0">
                <a:cs typeface="Calibri"/>
              </a:rPr>
              <a:t>[Laramie Plott] Hello! I am Laramie Plott. I am about to graduate in May from the University of Alabama in Huntsville with Bachelor's of Science in Industrial and Systems Engineering.</a:t>
            </a:r>
          </a:p>
          <a:p>
            <a:endParaRPr lang="en-US" dirty="0"/>
          </a:p>
          <a:p>
            <a:r>
              <a:rPr lang="en-US" dirty="0"/>
              <a:t>------------- Image Information Below -------------</a:t>
            </a:r>
            <a:endParaRPr lang="en-US" dirty="0">
              <a:cs typeface="Calibri"/>
            </a:endParaRPr>
          </a:p>
          <a:p>
            <a:endParaRPr lang="en-US" dirty="0"/>
          </a:p>
          <a:p>
            <a:r>
              <a:rPr lang="en-US" dirty="0"/>
              <a:t>Image credits: All images provided by respective DEVELOP participants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2194498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team! We have spent the last ten weeks partnering with the Okefenokee National Wildlife Refuge, an arm of the US Fish and Wildlife Service, to conduct research on the Okefenokee Swamp. The Okefenokee National Wildlife Refuge was established in 1937 to protect the native biodiversity of the swamp, ensure ecological integrity, and embrace the cultural heritage of the Okefenokee. The official purpose of the Refuge is to act as a haven and breeding ground for migratory birds and other wildlife within the swamp. Our team was honored to partner with the Okefenokee National Wildlife Refuge, because the Okefenokee Swamp is actually the last and largest naturally driven freshwater wetland in the eastern United States.</a:t>
            </a:r>
          </a:p>
          <a:p>
            <a:endParaRPr lang="en-US" dirty="0">
              <a:cs typeface="Calibri"/>
            </a:endParaRPr>
          </a:p>
          <a:p>
            <a:r>
              <a:rPr lang="en-US" dirty="0">
                <a:cs typeface="Calibri"/>
              </a:rPr>
              <a:t>The Okefenokee Swamp stretches 38 miles in total and encompasses 438,000 acres of Southern Georgia. The wetlands are home to endangered species like the red-cockaded woodpecker and wood stork, provides space for over 600 different plant species, and is best known for its ample amphibian populations which are bio-indicators of global health. It was named a National Wildlife Refuge in 1937, a Wetland of International Importance in 1971, and is currently working through the process of becoming a World Heritage Site. Although the Okefenokee Swamp is federally protected from anthropogenic disturbances, it continues to face threats from natural disturbances like wildfires and flooding. We helped our partners analyze the impacts of the fires from 1999–2022 and hydrologic trends from 2015–2022.</a:t>
            </a:r>
          </a:p>
          <a:p>
            <a:endParaRPr lang="en-US" dirty="0">
              <a:cs typeface="Calibri"/>
            </a:endParaRPr>
          </a:p>
          <a:p>
            <a:endParaRPr lang="en-US" dirty="0"/>
          </a:p>
          <a:p>
            <a:r>
              <a:rPr lang="en-US" dirty="0"/>
              <a:t>------------- Image Information Below -------------</a:t>
            </a:r>
            <a:endParaRPr lang="en-US" dirty="0">
              <a:cs typeface="Calibri"/>
            </a:endParaRPr>
          </a:p>
          <a:p>
            <a:r>
              <a:rPr lang="en-US" dirty="0">
                <a:cs typeface="Calibri"/>
              </a:rPr>
              <a:t>Study Area Base map credit: Esri, Garmin, HERE, UNEP-WCMC, USGS, NASA, ESA, METT, NRCAN, GEBCO, NOAA, increment P. Corp.</a:t>
            </a:r>
          </a:p>
          <a:p>
            <a:r>
              <a:rPr lang="en-US" dirty="0">
                <a:cs typeface="Calibri"/>
              </a:rPr>
              <a:t>Study Area map and timeline: created by DEVELOP participants</a:t>
            </a:r>
            <a:endParaRPr lang="en-US" dirty="0"/>
          </a:p>
          <a:p>
            <a:r>
              <a:rPr lang="en-US" dirty="0"/>
              <a:t>Image Credit: Image provided by partners with written permission</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3522415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staff at the Okefenokee Swamp are interested in applying a deeper understanding of hydrologic change and wildfire risk to the management of this pristine wetland, because the management of the refuge affects not only the species and habitats that are vulnerable to change but also the more than 600,000 visitors who explore the swamp every year. It is important to note that wildfires can be beneficial to wetlands that are adapted to frequent low-intensity burns. The flames clear out dense brush, ignite the life cycle of many tree species, and increase plant diversity. However, the Okefenokee Swamp has deep underground stores of peat, a precursor to coal made of compressed, decaying organisms. These peat reserves are highly combustible and can burn underground for days if ignited by a surface fire, turning a beneficial burn into an uncontrollable disaster. Wildfires not only damage the natural integrity and biodiversity of the swamp, but also negatively impact recreational opportunities at the swamp, economic drivers that rely on the refuge, and local air quality of nearby communities. We used these community concerns to then outline the three main objectives of our project.</a:t>
            </a:r>
          </a:p>
          <a:p>
            <a:endParaRPr lang="en-US" dirty="0"/>
          </a:p>
          <a:p>
            <a:r>
              <a:rPr lang="en-US" dirty="0"/>
              <a:t>------------- Image Information Below -------------</a:t>
            </a:r>
            <a:endParaRPr lang="en-US" dirty="0">
              <a:cs typeface="Calibri"/>
            </a:endParaRPr>
          </a:p>
          <a:p>
            <a:endParaRPr lang="en-US" dirty="0"/>
          </a:p>
          <a:p>
            <a:r>
              <a:rPr lang="en-US" dirty="0"/>
              <a:t>Image credits: All images provided by partners with written permission</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1656952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NASA and ESA Earth observations to identify correlations between land use changes, fire risk, and water levels in the Okefenokee Swamp.</a:t>
            </a:r>
            <a:r>
              <a:rPr lang="en-US" dirty="0">
                <a:cs typeface="Calibri"/>
              </a:rPr>
              <a:t> Since our partners had not been able to update their landcover maps since a massive 2017 fire, we started off by creating a</a:t>
            </a:r>
            <a:r>
              <a:rPr lang="en-US" dirty="0"/>
              <a:t> Difference Normalized Burn Ratio map of the refuge in the spring of 2017, when the fire occurred. This map manipulates the various infrared bands within Landsat satellites to highlight burnt areas and indicate wildfire severity in those burnt areas. Once we had our foundation, we then created an updated vegetation map using a summer 2021 image to see how well the refuge has been able to recover. We chose a summer image because of the diversity of vegetation visible, identified vegetation cover using historic classification schemes from our partners who had completed on-the ground field surveys, and then specified our classifications to quantify areas most vulnerable to wildfires. We first created water visibility maps and then overlayed those maps with the vegetation map to more accurately differentiate between wetland areas and areas that are solely open water. Additionally, we examined data from the Soil Moisture Active Passive satellite to look for correlations between wildfire and soil moisture. </a:t>
            </a:r>
          </a:p>
          <a:p>
            <a:endParaRPr lang="en-US" dirty="0">
              <a:cs typeface="Calibri"/>
            </a:endParaRPr>
          </a:p>
          <a:p>
            <a:r>
              <a:rPr lang="en-US" dirty="0"/>
              <a:t>------------- Image Information Below -------------</a:t>
            </a:r>
            <a:endParaRPr lang="en-US" dirty="0">
              <a:cs typeface="Calibri"/>
            </a:endParaRPr>
          </a:p>
          <a:p>
            <a:r>
              <a:rPr lang="en-US" dirty="0"/>
              <a:t>All images and figures created by the DEVELOP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3132798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We used Landsat 7 Enhanced Thematic Mapper Plus, and Landsat 8 Operational Land Imager to create the fire severity map. We used Sentinel-2 Multispectral Instrument to update our vegetation map, and we used the C-band Synthetic Aperture Radar instrument on Sentinel-1 to create a water visibility timeseries. </a:t>
            </a:r>
            <a:r>
              <a:rPr lang="en-US" sz="1800" dirty="0">
                <a:effectLst/>
                <a:latin typeface="Segoe UI" panose="020B0502040204020203" pitchFamily="34" charset="0"/>
              </a:rPr>
              <a:t>The low backscatter of the C-band at water surfaces, which contrasts to higher backscatter of soil and vegetation morphology, </a:t>
            </a:r>
            <a:r>
              <a:rPr lang="en-US" dirty="0">
                <a:cs typeface="Calibri"/>
              </a:rPr>
              <a:t>correlate to specific water levels, and we compared those water levels to determine where water levels have increased and decreased over time. Lastly, we used </a:t>
            </a:r>
            <a:r>
              <a:rPr lang="en-US" dirty="0"/>
              <a:t>Soil Moisture Active Passive or SMAP data in our historic wildfire analysis, because the sensors collect information on surface and subsurface soil moisture, which we used as indicators of flood and drought throughout the refuge.</a:t>
            </a:r>
            <a:endParaRPr lang="en-US" dirty="0">
              <a:cs typeface="Calibri"/>
            </a:endParaRPr>
          </a:p>
          <a:p>
            <a:endParaRPr lang="en-US" dirty="0"/>
          </a:p>
          <a:p>
            <a:r>
              <a:rPr lang="en-US" dirty="0"/>
              <a:t>------------- Image Information Below ------------</a:t>
            </a:r>
            <a:endParaRPr lang="en-US" dirty="0">
              <a:cs typeface="Calibri" panose="020F0502020204030204"/>
            </a:endParaRPr>
          </a:p>
          <a:p>
            <a:r>
              <a:rPr lang="en-US" dirty="0"/>
              <a:t>Image Credit for Landsat 7,8 Sentinel-1, Sentinel-2, and SMAP satellites: NASA DEVELOP</a:t>
            </a:r>
            <a:endParaRPr lang="en-US" dirty="0">
              <a:cs typeface="Calibri"/>
            </a:endParaRPr>
          </a:p>
          <a:p>
            <a:r>
              <a:rPr lang="en-US" dirty="0">
                <a:cs typeface="Calibri"/>
              </a:rPr>
              <a:t>Image Source for Landsat 7,8 Sentinel-1, Sentinel-2, and SMAP satellites: </a:t>
            </a:r>
            <a:r>
              <a:rPr lang="en-US" dirty="0">
                <a:hlinkClick r:id="rId3"/>
              </a:rPr>
              <a:t>https://www.devpedia.developexchange.com/dp/index.php?title=List_of_Satellite_Pictures</a:t>
            </a:r>
            <a:r>
              <a:rPr lang="en-US" dirty="0"/>
              <a:t> (Images provided by NASA DEVELOP)</a:t>
            </a:r>
            <a:endParaRPr lang="en-US" dirty="0">
              <a:cs typeface="Calibri"/>
            </a:endParaRPr>
          </a:p>
          <a:p>
            <a:endParaRPr lang="en-US" dirty="0">
              <a:cs typeface="Calibri"/>
            </a:endParaRPr>
          </a:p>
          <a:p>
            <a:r>
              <a:rPr lang="en-US" dirty="0">
                <a:cs typeface="Calibri"/>
              </a:rPr>
              <a:t>Image Sources for satellite background images:</a:t>
            </a:r>
          </a:p>
          <a:p>
            <a:pPr marL="171450" indent="-171450">
              <a:buFont typeface="Arial"/>
              <a:buChar char="•"/>
            </a:pPr>
            <a:r>
              <a:rPr lang="en-US" dirty="0">
                <a:cs typeface="Calibri"/>
              </a:rPr>
              <a:t>Landsat 7 ETM+:</a:t>
            </a:r>
            <a:r>
              <a:rPr lang="en-US" dirty="0">
                <a:hlinkClick r:id="rId4"/>
              </a:rPr>
              <a:t>https://www.usgs.gov/media/images/van-gogh-space</a:t>
            </a:r>
            <a:r>
              <a:rPr lang="en-US" dirty="0"/>
              <a:t>(public domain)</a:t>
            </a:r>
            <a:endParaRPr lang="en-US" dirty="0">
              <a:cs typeface="Calibri"/>
            </a:endParaRPr>
          </a:p>
          <a:p>
            <a:pPr marL="171450" indent="-171450">
              <a:buFont typeface="Arial"/>
              <a:buChar char="•"/>
            </a:pPr>
            <a:r>
              <a:rPr lang="en-US" dirty="0">
                <a:cs typeface="Calibri"/>
              </a:rPr>
              <a:t>Landsat 8 OLI: </a:t>
            </a:r>
            <a:r>
              <a:rPr lang="en-US" dirty="0">
                <a:hlinkClick r:id="rId5"/>
              </a:rPr>
              <a:t>https://www.usgs.gov/media/images/luminescence</a:t>
            </a:r>
            <a:r>
              <a:rPr lang="en-US" dirty="0"/>
              <a:t>(public domain)</a:t>
            </a:r>
            <a:endParaRPr lang="en-US" dirty="0">
              <a:cs typeface="Calibri"/>
            </a:endParaRPr>
          </a:p>
          <a:p>
            <a:pPr marL="171450" indent="-171450">
              <a:buFont typeface="Arial"/>
              <a:buChar char="•"/>
            </a:pPr>
            <a:r>
              <a:rPr lang="en-US" dirty="0">
                <a:cs typeface="Calibri"/>
              </a:rPr>
              <a:t>Sentinel-1 C-SAR: </a:t>
            </a:r>
            <a:r>
              <a:rPr lang="en-US" dirty="0">
                <a:hlinkClick r:id="rId6"/>
              </a:rPr>
              <a:t>https://www.esa.int/ESA_Multimedia/Images/2020/12/Rovaniemi_Lapland</a:t>
            </a:r>
            <a:r>
              <a:rPr lang="en-US" dirty="0">
                <a:cs typeface="Calibri"/>
              </a:rPr>
              <a:t>(public domain)</a:t>
            </a:r>
          </a:p>
          <a:p>
            <a:pPr marL="171450" indent="-171450">
              <a:buFont typeface="Arial"/>
              <a:buChar char="•"/>
            </a:pPr>
            <a:r>
              <a:rPr lang="en-US" dirty="0">
                <a:cs typeface="Calibri"/>
              </a:rPr>
              <a:t>Sentinel-2 MSI: </a:t>
            </a:r>
            <a:r>
              <a:rPr lang="en-US" dirty="0">
                <a:hlinkClick r:id="rId7"/>
              </a:rPr>
              <a:t>https://www.esa.int/ESA_Multimedia/Search?SearchText=sentinel-2+&amp;result_type=images</a:t>
            </a:r>
            <a:r>
              <a:rPr lang="en-US" dirty="0"/>
              <a:t>(public domain)</a:t>
            </a:r>
            <a:endParaRPr lang="en-US" dirty="0">
              <a:cs typeface="Calibri"/>
            </a:endParaRPr>
          </a:p>
          <a:p>
            <a:pPr marL="171450" indent="-171450">
              <a:buFont typeface="Arial"/>
              <a:buChar char="•"/>
            </a:pPr>
            <a:r>
              <a:rPr lang="en-US" dirty="0">
                <a:cs typeface="Calibri"/>
              </a:rPr>
              <a:t>SMAP: </a:t>
            </a:r>
            <a:r>
              <a:rPr lang="en-US" dirty="0">
                <a:hlinkClick r:id="rId8"/>
              </a:rPr>
              <a:t>https://smap.jpl.nasa.gov/resources/59/smap-taking-data-from-orbit/</a:t>
            </a:r>
            <a:r>
              <a:rPr lang="en-US" dirty="0"/>
              <a:t>(public domain)</a:t>
            </a:r>
          </a:p>
          <a:p>
            <a:endParaRPr lang="en-US" dirty="0"/>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3806828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began our analysis by assessing wildfire severity from the most recent large-scale fire in 2017. We uploaded a Landsat 8 image collection into Google Earth Engine and filtered the data to only show images from April 1st to July 1st of 2017, when the West Mims Fire occurred. We then calculated the pre-and post-fire Normalized Burn Ratio by comparing the Near Infrared and Shortwave Infrared 2 Bands. The Normalized Burn Ratio index highlights burnt areas, but it does not indicate how severely burnt those areas are. To measure severity, we subtracted the post fire index from the pre fire conditions and were left with the Difference Normalized Burn Ratio – in which lower numbers indicated regrowth of an area following a fire and higher numbers indicated greater damage. We would have had to conduct field work back in 2017 in order to most accurately classify the severity values, so instead we used a generic classification table by the US Geological Survey. In this instance, severity is used to identify how well the landscape was able to recover. Higher numbers indicate little to no regrowth occurred post fire.</a:t>
            </a:r>
          </a:p>
          <a:p>
            <a:endParaRPr lang="en-US" dirty="0">
              <a:ea typeface="Calibri"/>
              <a:cs typeface="Calibri"/>
            </a:endParaRPr>
          </a:p>
          <a:p>
            <a:r>
              <a:rPr lang="en-US" dirty="0">
                <a:ea typeface="Calibri"/>
                <a:cs typeface="Calibri"/>
              </a:rPr>
              <a:t>**not for presentation – but for future use if anyone asks**</a:t>
            </a:r>
          </a:p>
          <a:p>
            <a:r>
              <a:rPr lang="en-US" dirty="0">
                <a:ea typeface="Calibri"/>
                <a:cs typeface="Calibri"/>
              </a:rPr>
              <a:t>The purpose of NBR is to compare NIR and SWIR2. In NIR, healthy vegetation has high reflectance. In SWIR2, healthy vegetation has low reflectance. High NIR and low SWIR2 = productive vegetation and little/no fire activity. Low NIR and high SWIR2 = burned areas with little/no vegetation. It is important to note, that NBR can be sensitive to water and can sometimes falsely classify areas of water as "high severity" areas. To combat this, we masked out clouds, cloud shadows, and areas of open water.</a:t>
            </a:r>
          </a:p>
          <a:p>
            <a:endParaRPr lang="en-US" dirty="0">
              <a:ea typeface="Calibri"/>
              <a:cs typeface="Calibri"/>
            </a:endParaRPr>
          </a:p>
          <a:p>
            <a:r>
              <a:rPr lang="en-US" dirty="0"/>
              <a:t>------------- Image Information Below -------------</a:t>
            </a:r>
            <a:endParaRPr lang="en-US" dirty="0">
              <a:cs typeface="Calibri"/>
            </a:endParaRPr>
          </a:p>
          <a:p>
            <a:r>
              <a:rPr lang="en-US" dirty="0"/>
              <a:t>All images and figures created by the DEVELOP team</a:t>
            </a:r>
            <a:endParaRPr lang="en-US" dirty="0">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135636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major fire to hit the Okefenokee Swamp was the West Mims Fire in 2017. The fire was started by a lightning strike on April 6 and burned nearly 3,800 acres of Georgia and Florida by the time it was extinguished in June. Interestingly, the area that was burned by the 2017 fire also happens to be the most heavily impacted area of the entire Okefenokee Swamp. The map on the right shows the area of the refuge that has been burned multiple times since 2007. We created this map by finding the intersection point of all the wildfire occurrences from 2007 – present day, using infrared bands from Landsat 7 ETM+ and Landsat 8 OLI datasets. Since this area mimics the burn pattern of the 2017 fire, and since our partners have not been able to update their landcover maps since 2017, we knew we had to start by understanding just how severe the West Mims Fire was. This is where the map on the left comes in. To indicate severity, we started by calculating the Normalized Burn Ratio index for the winter months before the fire and the spring months after the fire. We then subtracted the resulting indices from each other in order and created the Difference Normalized Burn Ratio map that you see on the right. Both NBR and dNBR were calculated using Landsat 8 Surface Reflectance imagery and USGS classification schemes. Yellow indicates low severity and purple indicates high severity. Severity is an indicator of how much the landscape has changed since the fire, or in other words, how badly the land was scarred. Our data indicate that 57% of the area burned in the 2017 fire was either classified as Moderate-High Severity or High Severity.</a:t>
            </a:r>
          </a:p>
          <a:p>
            <a:endParaRPr lang="en-US" dirty="0"/>
          </a:p>
          <a:p>
            <a:r>
              <a:rPr lang="en-US" dirty="0"/>
              <a:t>It is important to note that this map only indicates severity, it does not indicate the possibility for regrowth. Just because the purple areas of the refuge were completely barren after the West Mims Fire does not mean there hasn't been any regrowth since then. Our next step was to see how well the refuge has been able to recover.</a:t>
            </a:r>
          </a:p>
          <a:p>
            <a:endParaRPr lang="en-US" dirty="0"/>
          </a:p>
          <a:p>
            <a:endParaRPr lang="en-US" dirty="0"/>
          </a:p>
          <a:p>
            <a:endParaRPr lang="en-US" dirty="0"/>
          </a:p>
          <a:p>
            <a:r>
              <a:rPr lang="en-US" dirty="0"/>
              <a:t>------------- Image Information Below -------------</a:t>
            </a:r>
          </a:p>
          <a:p>
            <a:r>
              <a:rPr lang="en-US" dirty="0"/>
              <a:t>Base Map Credit: Esri, Delorme, NaturalVue</a:t>
            </a:r>
            <a:endParaRPr lang="en-US" dirty="0">
              <a:cs typeface="Calibri"/>
            </a:endParaRPr>
          </a:p>
          <a:p>
            <a:r>
              <a:rPr lang="en-US" dirty="0"/>
              <a:t>All images and figures created by the DEVELOP team</a:t>
            </a: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16727610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17547" y="2565478"/>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4DAEB3"/>
                </a:solidFill>
              </a:rPr>
              <a:t>STUDY AREA</a:t>
            </a:r>
          </a:p>
          <a:p>
            <a:pPr algn="ctr"/>
            <a:r>
              <a:rPr lang="en-US" sz="2600" b="0" spc="0" baseline="0" dirty="0">
                <a:solidFill>
                  <a:srgbClr val="4DAEB3"/>
                </a:solidFill>
              </a:rPr>
              <a:t>Water Resources</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3561"/>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72338"/>
            <a:ext cx="5492500" cy="738664"/>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p:txBody>
      </p:sp>
      <p:pic>
        <p:nvPicPr>
          <p:cNvPr id="24" name="Picture 23" descr="Logo, icon&#10;&#10;Description automatically generated">
            <a:extLst>
              <a:ext uri="{FF2B5EF4-FFF2-40B4-BE49-F238E27FC236}">
                <a16:creationId xmlns:a16="http://schemas.microsoft.com/office/drawing/2014/main" id="{DADE89A0-6D9B-4A9C-807B-5AD4049563E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pic>
        <p:nvPicPr>
          <p:cNvPr id="18" name="Picture 17">
            <a:extLst>
              <a:ext uri="{FF2B5EF4-FFF2-40B4-BE49-F238E27FC236}">
                <a16:creationId xmlns:a16="http://schemas.microsoft.com/office/drawing/2014/main" id="{B0C274C8-4887-BC4A-A949-4B7FCE7C6AB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123" r="9938" b="2097"/>
          <a:stretch/>
        </p:blipFill>
        <p:spPr>
          <a:xfrm>
            <a:off x="6095998" y="1078280"/>
            <a:ext cx="6242601" cy="5212442"/>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Logo, icon&#10;&#10;Description automatically generated">
            <a:extLst>
              <a:ext uri="{FF2B5EF4-FFF2-40B4-BE49-F238E27FC236}">
                <a16:creationId xmlns:a16="http://schemas.microsoft.com/office/drawing/2014/main" id="{7E950B24-E3C6-4031-A4A4-5FEB940B851F}"/>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1378" y="1551586"/>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pic>
        <p:nvPicPr>
          <p:cNvPr id="18" name="Picture 17" descr="Logo, icon&#10;&#10;Description automatically generated">
            <a:extLst>
              <a:ext uri="{FF2B5EF4-FFF2-40B4-BE49-F238E27FC236}">
                <a16:creationId xmlns:a16="http://schemas.microsoft.com/office/drawing/2014/main" id="{9D3FD202-EA15-4B6D-A765-B4F1283CA42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7375" y="1528986"/>
            <a:ext cx="841248" cy="841248"/>
          </a:xfrm>
          <a:prstGeom prst="rect">
            <a:avLst/>
          </a:prstGeom>
        </p:spPr>
      </p:pic>
      <p:pic>
        <p:nvPicPr>
          <p:cNvPr id="13" name="Picture 12">
            <a:extLst>
              <a:ext uri="{FF2B5EF4-FFF2-40B4-BE49-F238E27FC236}">
                <a16:creationId xmlns:a16="http://schemas.microsoft.com/office/drawing/2014/main" id="{584D7715-8552-634F-8A79-0662ACFDFA3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124" r="12003" b="2097"/>
          <a:stretch/>
        </p:blipFill>
        <p:spPr>
          <a:xfrm>
            <a:off x="6095999" y="1078280"/>
            <a:ext cx="6096000" cy="5212442"/>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Logo, icon&#10;&#10;Description automatically generated">
            <a:extLst>
              <a:ext uri="{FF2B5EF4-FFF2-40B4-BE49-F238E27FC236}">
                <a16:creationId xmlns:a16="http://schemas.microsoft.com/office/drawing/2014/main" id="{8ED29B3A-7D82-476B-BC21-2969C855D9E1}"/>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Logo, icon&#10;&#10;Description automatically generated">
            <a:extLst>
              <a:ext uri="{FF2B5EF4-FFF2-40B4-BE49-F238E27FC236}">
                <a16:creationId xmlns:a16="http://schemas.microsoft.com/office/drawing/2014/main" id="{C24AA502-47DC-4F8B-85AA-422E5B47F8D9}"/>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Logo, icon&#10;&#10;Description automatically generated">
            <a:extLst>
              <a:ext uri="{FF2B5EF4-FFF2-40B4-BE49-F238E27FC236}">
                <a16:creationId xmlns:a16="http://schemas.microsoft.com/office/drawing/2014/main" id="{FB406A75-71C7-4FAC-8650-1732B63CC00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726" r:id="rId4"/>
    <p:sldLayoutId id="2147483679" r:id="rId5"/>
    <p:sldLayoutId id="2147483721" r:id="rId6"/>
    <p:sldLayoutId id="2147483720" r:id="rId7"/>
    <p:sldLayoutId id="2147483707" r:id="rId8"/>
    <p:sldLayoutId id="2147483722" r:id="rId9"/>
    <p:sldLayoutId id="2147483690"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49.sv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jpeg"/><Relationship Id="rId4" Type="http://schemas.openxmlformats.org/officeDocument/2006/relationships/image" Target="../media/image2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lIns="91440" tIns="45720" rIns="91440" bIns="45720" anchor="ctr">
            <a:noAutofit/>
          </a:bodyPr>
          <a:lstStyle/>
          <a:p>
            <a:r>
              <a:rPr lang="en-US" sz="1600" dirty="0">
                <a:solidFill>
                  <a:schemeClr val="bg1"/>
                </a:solidFill>
                <a:latin typeface="Century Gothic"/>
              </a:rPr>
              <a:t>Alabama – Marshall </a:t>
            </a:r>
            <a:endParaRPr lang="en-US" dirty="0">
              <a:solidFill>
                <a:schemeClr val="bg1"/>
              </a:solidFill>
            </a:endParaRPr>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311447" y="2603075"/>
            <a:ext cx="5492500"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dirty="0">
                <a:solidFill>
                  <a:srgbClr val="4DAEB3"/>
                </a:solidFill>
                <a:latin typeface="Century Gothic"/>
              </a:rPr>
              <a:t>Okefenokee</a:t>
            </a:r>
            <a:endParaRPr lang="en-US" sz="3500" spc="0" baseline="0" dirty="0">
              <a:solidFill>
                <a:srgbClr val="4DAEB3"/>
              </a:solidFill>
            </a:endParaRPr>
          </a:p>
          <a:p>
            <a:pPr algn="ctr"/>
            <a:r>
              <a:rPr lang="en-US" sz="2600" b="0" spc="0" baseline="0" dirty="0">
                <a:solidFill>
                  <a:srgbClr val="4DAEB3"/>
                </a:solidFill>
              </a:rPr>
              <a:t>Water Resources</a:t>
            </a:r>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311447" y="3927700"/>
            <a:ext cx="54925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600" dirty="0">
                <a:solidFill>
                  <a:schemeClr val="tx1">
                    <a:lumMod val="75000"/>
                    <a:lumOff val="25000"/>
                  </a:schemeClr>
                </a:solidFill>
                <a:latin typeface="Century Gothic"/>
              </a:rPr>
              <a:t>Using Earth Observations to Assess Hydrologic Changes and Wildfire Risk in the Okefenokee Swamp</a:t>
            </a:r>
            <a:endParaRPr lang="en-US" dirty="0">
              <a:solidFill>
                <a:schemeClr val="tx1">
                  <a:lumMod val="75000"/>
                  <a:lumOff val="25000"/>
                </a:schemeClr>
              </a:solidFill>
            </a:endParaRP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5154500"/>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Brianne Kendall</a:t>
            </a:r>
          </a:p>
          <a:p>
            <a:pPr algn="ctr"/>
            <a:r>
              <a:rPr lang="en-US" sz="1400" dirty="0">
                <a:solidFill>
                  <a:schemeClr val="tx1">
                    <a:lumMod val="75000"/>
                    <a:lumOff val="25000"/>
                  </a:schemeClr>
                </a:solidFill>
                <a:latin typeface="Century Gothic"/>
              </a:rPr>
              <a:t>Kyle Steen</a:t>
            </a:r>
          </a:p>
          <a:p>
            <a:pPr algn="ctr"/>
            <a:r>
              <a:rPr lang="en-US" sz="1400" dirty="0">
                <a:solidFill>
                  <a:schemeClr val="tx1">
                    <a:lumMod val="75000"/>
                    <a:lumOff val="25000"/>
                  </a:schemeClr>
                </a:solidFill>
                <a:latin typeface="Century Gothic"/>
              </a:rPr>
              <a:t>Hailey Schmidt</a:t>
            </a:r>
          </a:p>
          <a:p>
            <a:pPr algn="ctr"/>
            <a:r>
              <a:rPr lang="en-US" sz="1400" dirty="0">
                <a:solidFill>
                  <a:schemeClr val="tx1">
                    <a:lumMod val="75000"/>
                    <a:lumOff val="25000"/>
                  </a:schemeClr>
                </a:solidFill>
                <a:latin typeface="Century Gothic"/>
              </a:rPr>
              <a:t>Laramie Plott</a:t>
            </a:r>
            <a:endParaRPr lang="en-US" sz="14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21E35173-E5E0-42C2-A0C5-0FC9B53BCB3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30200" y="45772"/>
            <a:ext cx="5092699" cy="6552666"/>
          </a:xfrm>
          <a:prstGeom prst="rect">
            <a:avLst/>
          </a:prstGeom>
        </p:spPr>
      </p:pic>
      <p:sp>
        <p:nvSpPr>
          <p:cNvPr id="23" name="Title 1">
            <a:extLst>
              <a:ext uri="{FF2B5EF4-FFF2-40B4-BE49-F238E27FC236}">
                <a16:creationId xmlns:a16="http://schemas.microsoft.com/office/drawing/2014/main" id="{BB784561-8CAE-4D84-BCA7-4C10CE3E5FC1}"/>
              </a:ext>
            </a:extLst>
          </p:cNvPr>
          <p:cNvSpPr txBox="1">
            <a:spLocks/>
          </p:cNvSpPr>
          <p:nvPr/>
        </p:nvSpPr>
        <p:spPr>
          <a:xfrm>
            <a:off x="281855" y="275651"/>
            <a:ext cx="6393480" cy="549416"/>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Results –</a:t>
            </a:r>
            <a:r>
              <a:rPr lang="en-US" dirty="0"/>
              <a:t> </a:t>
            </a:r>
            <a:r>
              <a:rPr lang="en-US" sz="4000" b="1" dirty="0">
                <a:solidFill>
                  <a:srgbClr val="C00000"/>
                </a:solidFill>
                <a:latin typeface="Century Gothic" panose="020F0302020204030204"/>
              </a:rPr>
              <a:t>Wildfire &amp; Peat</a:t>
            </a:r>
            <a:endParaRPr lang="en-US" sz="4000" dirty="0"/>
          </a:p>
        </p:txBody>
      </p:sp>
      <p:sp>
        <p:nvSpPr>
          <p:cNvPr id="4" name="TextBox 3">
            <a:extLst>
              <a:ext uri="{FF2B5EF4-FFF2-40B4-BE49-F238E27FC236}">
                <a16:creationId xmlns:a16="http://schemas.microsoft.com/office/drawing/2014/main" id="{9DCE6881-2047-4B98-A97D-A161C14ABFBC}"/>
              </a:ext>
            </a:extLst>
          </p:cNvPr>
          <p:cNvSpPr txBox="1"/>
          <p:nvPr/>
        </p:nvSpPr>
        <p:spPr>
          <a:xfrm>
            <a:off x="718275" y="2420094"/>
            <a:ext cx="5227649"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lr>
                <a:srgbClr val="4DAEB3"/>
              </a:buClr>
              <a:buFont typeface="Webdings" panose="05030102010509060703" pitchFamily="18" charset="2"/>
              <a:buChar char="4"/>
            </a:pPr>
            <a:r>
              <a:rPr lang="en-US" sz="2400" dirty="0">
                <a:solidFill>
                  <a:schemeClr val="tx1">
                    <a:lumMod val="75000"/>
                    <a:lumOff val="25000"/>
                  </a:schemeClr>
                </a:solidFill>
                <a:latin typeface="Century Gothic"/>
                <a:cs typeface="Calibri"/>
              </a:rPr>
              <a:t>Peat locations interpolated from Dr. Art Cohen's Research</a:t>
            </a:r>
          </a:p>
          <a:p>
            <a:pPr marL="342900" indent="-342900">
              <a:buClr>
                <a:srgbClr val="4DAEB3"/>
              </a:buClr>
              <a:buFont typeface="Webdings" panose="05030102010509060703" pitchFamily="18" charset="2"/>
              <a:buChar char="4"/>
            </a:pPr>
            <a:endParaRPr lang="en-US" sz="2400" dirty="0">
              <a:solidFill>
                <a:schemeClr val="tx1">
                  <a:lumMod val="75000"/>
                  <a:lumOff val="25000"/>
                </a:schemeClr>
              </a:solidFill>
              <a:latin typeface="Century Gothic"/>
              <a:cs typeface="Calibri"/>
            </a:endParaRPr>
          </a:p>
          <a:p>
            <a:pPr marL="342900" indent="-342900">
              <a:buClr>
                <a:srgbClr val="4DAEB3"/>
              </a:buClr>
              <a:buFont typeface="Webdings" panose="05030102010509060703" pitchFamily="18" charset="2"/>
              <a:buChar char="4"/>
            </a:pPr>
            <a:r>
              <a:rPr lang="en-US" sz="2400" dirty="0">
                <a:solidFill>
                  <a:schemeClr val="tx1">
                    <a:lumMod val="75000"/>
                    <a:lumOff val="25000"/>
                  </a:schemeClr>
                </a:solidFill>
                <a:latin typeface="Century Gothic"/>
                <a:cs typeface="Calibri"/>
              </a:rPr>
              <a:t>Peat locations overlaid with the 2017 West Mims Fire burn severity map</a:t>
            </a:r>
          </a:p>
          <a:p>
            <a:pPr marL="342900" indent="-342900">
              <a:buClr>
                <a:srgbClr val="4DAEB3"/>
              </a:buClr>
              <a:buFont typeface="Webdings" panose="05030102010509060703" pitchFamily="18" charset="2"/>
              <a:buChar char="4"/>
            </a:pPr>
            <a:endParaRPr lang="en-US" sz="2400" dirty="0">
              <a:solidFill>
                <a:schemeClr val="tx1">
                  <a:lumMod val="75000"/>
                  <a:lumOff val="25000"/>
                </a:schemeClr>
              </a:solidFill>
              <a:latin typeface="Century Gothic"/>
              <a:cs typeface="Calibri"/>
            </a:endParaRPr>
          </a:p>
          <a:p>
            <a:pPr>
              <a:buClr>
                <a:srgbClr val="4DAEB3"/>
              </a:buClr>
            </a:pPr>
            <a:br>
              <a:rPr lang="en-US" sz="2400" dirty="0">
                <a:latin typeface="Century Gothic"/>
                <a:cs typeface="Calibri"/>
              </a:rPr>
            </a:br>
            <a:endParaRPr lang="en-US" sz="2400" dirty="0">
              <a:solidFill>
                <a:schemeClr val="tx1">
                  <a:lumMod val="75000"/>
                  <a:lumOff val="25000"/>
                </a:schemeClr>
              </a:solidFill>
              <a:latin typeface="Century Gothic"/>
              <a:cs typeface="Calibri"/>
            </a:endParaRPr>
          </a:p>
        </p:txBody>
      </p:sp>
      <p:grpSp>
        <p:nvGrpSpPr>
          <p:cNvPr id="2" name="Group 1">
            <a:extLst>
              <a:ext uri="{FF2B5EF4-FFF2-40B4-BE49-F238E27FC236}">
                <a16:creationId xmlns:a16="http://schemas.microsoft.com/office/drawing/2014/main" id="{3FE4C328-3FF5-4CAF-BC22-031B98089480}"/>
              </a:ext>
            </a:extLst>
          </p:cNvPr>
          <p:cNvGrpSpPr/>
          <p:nvPr/>
        </p:nvGrpSpPr>
        <p:grpSpPr>
          <a:xfrm>
            <a:off x="11747138" y="45772"/>
            <a:ext cx="305078" cy="716864"/>
            <a:chOff x="5217854" y="125694"/>
            <a:chExt cx="305078" cy="716864"/>
          </a:xfrm>
        </p:grpSpPr>
        <p:pic>
          <p:nvPicPr>
            <p:cNvPr id="48" name="Picture 15" descr="Background pattern&#10;&#10;Description automatically generated">
              <a:extLst>
                <a:ext uri="{FF2B5EF4-FFF2-40B4-BE49-F238E27FC236}">
                  <a16:creationId xmlns:a16="http://schemas.microsoft.com/office/drawing/2014/main" id="{BA987AB7-FC3B-4CF1-BA4A-2EE5E5776F20}"/>
                </a:ext>
              </a:extLst>
            </p:cNvPr>
            <p:cNvPicPr>
              <a:picLocks noChangeAspect="1"/>
            </p:cNvPicPr>
            <p:nvPr/>
          </p:nvPicPr>
          <p:blipFill>
            <a:blip r:embed="rId4"/>
            <a:stretch>
              <a:fillRect/>
            </a:stretch>
          </p:blipFill>
          <p:spPr>
            <a:xfrm>
              <a:off x="5220037" y="421553"/>
              <a:ext cx="302895" cy="421005"/>
            </a:xfrm>
            <a:prstGeom prst="rect">
              <a:avLst/>
            </a:prstGeom>
          </p:spPr>
        </p:pic>
        <p:sp>
          <p:nvSpPr>
            <p:cNvPr id="49" name="TextBox 48">
              <a:extLst>
                <a:ext uri="{FF2B5EF4-FFF2-40B4-BE49-F238E27FC236}">
                  <a16:creationId xmlns:a16="http://schemas.microsoft.com/office/drawing/2014/main" id="{89992F1B-2D74-4D44-8E82-49221754ADA6}"/>
                </a:ext>
              </a:extLst>
            </p:cNvPr>
            <p:cNvSpPr txBox="1"/>
            <p:nvPr/>
          </p:nvSpPr>
          <p:spPr>
            <a:xfrm>
              <a:off x="5217854" y="125694"/>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N</a:t>
              </a:r>
            </a:p>
          </p:txBody>
        </p:sp>
      </p:grpSp>
      <p:grpSp>
        <p:nvGrpSpPr>
          <p:cNvPr id="3" name="Group 2">
            <a:extLst>
              <a:ext uri="{FF2B5EF4-FFF2-40B4-BE49-F238E27FC236}">
                <a16:creationId xmlns:a16="http://schemas.microsoft.com/office/drawing/2014/main" id="{DF835CEF-8493-4855-B321-683A6C3EB5A8}"/>
              </a:ext>
            </a:extLst>
          </p:cNvPr>
          <p:cNvGrpSpPr/>
          <p:nvPr/>
        </p:nvGrpSpPr>
        <p:grpSpPr>
          <a:xfrm>
            <a:off x="7091100" y="6162999"/>
            <a:ext cx="1970221" cy="435439"/>
            <a:chOff x="29344" y="6203869"/>
            <a:chExt cx="1970221" cy="435439"/>
          </a:xfrm>
        </p:grpSpPr>
        <p:sp>
          <p:nvSpPr>
            <p:cNvPr id="26" name="TextBox 25">
              <a:extLst>
                <a:ext uri="{FF2B5EF4-FFF2-40B4-BE49-F238E27FC236}">
                  <a16:creationId xmlns:a16="http://schemas.microsoft.com/office/drawing/2014/main" id="{4AF7B424-F9C9-466F-B019-427EAF0F0510}"/>
                </a:ext>
              </a:extLst>
            </p:cNvPr>
            <p:cNvSpPr txBox="1"/>
            <p:nvPr/>
          </p:nvSpPr>
          <p:spPr>
            <a:xfrm>
              <a:off x="29344" y="6321756"/>
              <a:ext cx="2009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0</a:t>
              </a:r>
            </a:p>
          </p:txBody>
        </p:sp>
        <p:sp>
          <p:nvSpPr>
            <p:cNvPr id="29" name="TextBox 28">
              <a:extLst>
                <a:ext uri="{FF2B5EF4-FFF2-40B4-BE49-F238E27FC236}">
                  <a16:creationId xmlns:a16="http://schemas.microsoft.com/office/drawing/2014/main" id="{1875BE36-43E2-47DE-9C5E-10C664BF7AD8}"/>
                </a:ext>
              </a:extLst>
            </p:cNvPr>
            <p:cNvSpPr txBox="1"/>
            <p:nvPr/>
          </p:nvSpPr>
          <p:spPr>
            <a:xfrm>
              <a:off x="1027806" y="6331531"/>
              <a:ext cx="458004" cy="3077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10</a:t>
              </a:r>
            </a:p>
          </p:txBody>
        </p:sp>
        <p:sp>
          <p:nvSpPr>
            <p:cNvPr id="30" name="TextBox 29">
              <a:extLst>
                <a:ext uri="{FF2B5EF4-FFF2-40B4-BE49-F238E27FC236}">
                  <a16:creationId xmlns:a16="http://schemas.microsoft.com/office/drawing/2014/main" id="{57E6E1F2-1F66-4FFC-846B-7CC45791FC1C}"/>
                </a:ext>
              </a:extLst>
            </p:cNvPr>
            <p:cNvSpPr txBox="1"/>
            <p:nvPr/>
          </p:nvSpPr>
          <p:spPr>
            <a:xfrm>
              <a:off x="1329208" y="6331531"/>
              <a:ext cx="6703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Miles</a:t>
              </a:r>
            </a:p>
          </p:txBody>
        </p:sp>
        <p:grpSp>
          <p:nvGrpSpPr>
            <p:cNvPr id="41" name="Group 40">
              <a:extLst>
                <a:ext uri="{FF2B5EF4-FFF2-40B4-BE49-F238E27FC236}">
                  <a16:creationId xmlns:a16="http://schemas.microsoft.com/office/drawing/2014/main" id="{EC4B23D8-7827-4BBD-A848-DEE7CDE7919F}"/>
                </a:ext>
              </a:extLst>
            </p:cNvPr>
            <p:cNvGrpSpPr/>
            <p:nvPr/>
          </p:nvGrpSpPr>
          <p:grpSpPr>
            <a:xfrm>
              <a:off x="167640" y="6203869"/>
              <a:ext cx="1085736" cy="99030"/>
              <a:chOff x="5402631" y="5905619"/>
              <a:chExt cx="1189555" cy="99030"/>
            </a:xfrm>
          </p:grpSpPr>
          <p:cxnSp>
            <p:nvCxnSpPr>
              <p:cNvPr id="42" name="Straight Connector 41">
                <a:extLst>
                  <a:ext uri="{FF2B5EF4-FFF2-40B4-BE49-F238E27FC236}">
                    <a16:creationId xmlns:a16="http://schemas.microsoft.com/office/drawing/2014/main" id="{A2669B4E-EDEF-4478-8172-192F1CEBAC51}"/>
                  </a:ext>
                </a:extLst>
              </p:cNvPr>
              <p:cNvCxnSpPr>
                <a:cxnSpLocks/>
              </p:cNvCxnSpPr>
              <p:nvPr/>
            </p:nvCxnSpPr>
            <p:spPr>
              <a:xfrm>
                <a:off x="5402631" y="6002079"/>
                <a:ext cx="1189555" cy="0"/>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97E27243-0C93-4843-B4AA-3F774B3DCE6A}"/>
                  </a:ext>
                </a:extLst>
              </p:cNvPr>
              <p:cNvCxnSpPr>
                <a:cxnSpLocks/>
              </p:cNvCxnSpPr>
              <p:nvPr/>
            </p:nvCxnSpPr>
            <p:spPr>
              <a:xfrm>
                <a:off x="599595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D0EAB16-FFE1-4548-B0F0-5E9949BCAAD9}"/>
                  </a:ext>
                </a:extLst>
              </p:cNvPr>
              <p:cNvCxnSpPr>
                <a:cxnSpLocks/>
              </p:cNvCxnSpPr>
              <p:nvPr/>
            </p:nvCxnSpPr>
            <p:spPr>
              <a:xfrm>
                <a:off x="659218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DDC7BC5-FB92-46B3-A19A-73D2D322CDB1}"/>
                  </a:ext>
                </a:extLst>
              </p:cNvPr>
              <p:cNvCxnSpPr>
                <a:cxnSpLocks/>
              </p:cNvCxnSpPr>
              <p:nvPr/>
            </p:nvCxnSpPr>
            <p:spPr>
              <a:xfrm>
                <a:off x="5402631"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EF5DBCE-D563-4E9B-B4A4-83529E92049D}"/>
                  </a:ext>
                </a:extLst>
              </p:cNvPr>
              <p:cNvCxnSpPr>
                <a:cxnSpLocks/>
              </p:cNvCxnSpPr>
              <p:nvPr/>
            </p:nvCxnSpPr>
            <p:spPr>
              <a:xfrm>
                <a:off x="5695074" y="590818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9E81C57-FD35-4615-AD55-2A16664E7165}"/>
                  </a:ext>
                </a:extLst>
              </p:cNvPr>
              <p:cNvCxnSpPr>
                <a:cxnSpLocks/>
              </p:cNvCxnSpPr>
              <p:nvPr/>
            </p:nvCxnSpPr>
            <p:spPr>
              <a:xfrm>
                <a:off x="629394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 name="Group 5">
            <a:extLst>
              <a:ext uri="{FF2B5EF4-FFF2-40B4-BE49-F238E27FC236}">
                <a16:creationId xmlns:a16="http://schemas.microsoft.com/office/drawing/2014/main" id="{493E12BB-FFF7-46C4-804B-EE18603B3AFD}"/>
              </a:ext>
            </a:extLst>
          </p:cNvPr>
          <p:cNvGrpSpPr/>
          <p:nvPr/>
        </p:nvGrpSpPr>
        <p:grpSpPr>
          <a:xfrm>
            <a:off x="6942757" y="-19239"/>
            <a:ext cx="3456005" cy="2081560"/>
            <a:chOff x="4758012" y="1787794"/>
            <a:chExt cx="3456005" cy="2081560"/>
          </a:xfrm>
        </p:grpSpPr>
        <p:grpSp>
          <p:nvGrpSpPr>
            <p:cNvPr id="33" name="Group 32">
              <a:extLst>
                <a:ext uri="{FF2B5EF4-FFF2-40B4-BE49-F238E27FC236}">
                  <a16:creationId xmlns:a16="http://schemas.microsoft.com/office/drawing/2014/main" id="{EFD4108F-02E0-45F2-A0CA-EBC2824568B1}"/>
                </a:ext>
              </a:extLst>
            </p:cNvPr>
            <p:cNvGrpSpPr/>
            <p:nvPr/>
          </p:nvGrpSpPr>
          <p:grpSpPr>
            <a:xfrm>
              <a:off x="4960155" y="2223155"/>
              <a:ext cx="3129407" cy="1429869"/>
              <a:chOff x="3423792" y="1949201"/>
              <a:chExt cx="3129407" cy="1429869"/>
            </a:xfrm>
          </p:grpSpPr>
          <p:grpSp>
            <p:nvGrpSpPr>
              <p:cNvPr id="58" name="Group 57">
                <a:extLst>
                  <a:ext uri="{FF2B5EF4-FFF2-40B4-BE49-F238E27FC236}">
                    <a16:creationId xmlns:a16="http://schemas.microsoft.com/office/drawing/2014/main" id="{B0086C2E-2EC9-4FDC-9A4E-CD8C38AD787A}"/>
                  </a:ext>
                </a:extLst>
              </p:cNvPr>
              <p:cNvGrpSpPr/>
              <p:nvPr/>
            </p:nvGrpSpPr>
            <p:grpSpPr>
              <a:xfrm>
                <a:off x="3423792" y="2323232"/>
                <a:ext cx="2804533" cy="307777"/>
                <a:chOff x="3423792" y="2320908"/>
                <a:chExt cx="2804533" cy="307777"/>
              </a:xfrm>
            </p:grpSpPr>
            <p:sp>
              <p:nvSpPr>
                <p:cNvPr id="68" name="Rectangle 67">
                  <a:extLst>
                    <a:ext uri="{FF2B5EF4-FFF2-40B4-BE49-F238E27FC236}">
                      <a16:creationId xmlns:a16="http://schemas.microsoft.com/office/drawing/2014/main" id="{BDE85052-8285-4DB3-8F3F-AF1315683A8C}"/>
                    </a:ext>
                  </a:extLst>
                </p:cNvPr>
                <p:cNvSpPr/>
                <p:nvPr/>
              </p:nvSpPr>
              <p:spPr>
                <a:xfrm>
                  <a:off x="3423792" y="2349345"/>
                  <a:ext cx="241609" cy="250902"/>
                </a:xfrm>
                <a:prstGeom prst="rect">
                  <a:avLst/>
                </a:prstGeom>
                <a:solidFill>
                  <a:srgbClr val="FFAF3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69" name="TextBox 9">
                  <a:extLst>
                    <a:ext uri="{FF2B5EF4-FFF2-40B4-BE49-F238E27FC236}">
                      <a16:creationId xmlns:a16="http://schemas.microsoft.com/office/drawing/2014/main" id="{61FB7BB7-C57E-4339-9AAC-6588BA7FDC16}"/>
                    </a:ext>
                  </a:extLst>
                </p:cNvPr>
                <p:cNvSpPr txBox="1"/>
                <p:nvPr/>
              </p:nvSpPr>
              <p:spPr>
                <a:xfrm>
                  <a:off x="3670979" y="2320908"/>
                  <a:ext cx="2557346" cy="307777"/>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Moderate-Low Severity</a:t>
                  </a:r>
                </a:p>
              </p:txBody>
            </p:sp>
          </p:grpSp>
          <p:grpSp>
            <p:nvGrpSpPr>
              <p:cNvPr id="59" name="Group 58">
                <a:extLst>
                  <a:ext uri="{FF2B5EF4-FFF2-40B4-BE49-F238E27FC236}">
                    <a16:creationId xmlns:a16="http://schemas.microsoft.com/office/drawing/2014/main" id="{B66671EE-194F-427E-A4F0-0C019866FB28}"/>
                  </a:ext>
                </a:extLst>
              </p:cNvPr>
              <p:cNvGrpSpPr/>
              <p:nvPr/>
            </p:nvGrpSpPr>
            <p:grpSpPr>
              <a:xfrm>
                <a:off x="3423792" y="1949201"/>
                <a:ext cx="1615069" cy="307777"/>
                <a:chOff x="3423792" y="1949201"/>
                <a:chExt cx="1615069" cy="307777"/>
              </a:xfrm>
            </p:grpSpPr>
            <p:sp>
              <p:nvSpPr>
                <p:cNvPr id="66" name="Rectangle 65">
                  <a:extLst>
                    <a:ext uri="{FF2B5EF4-FFF2-40B4-BE49-F238E27FC236}">
                      <a16:creationId xmlns:a16="http://schemas.microsoft.com/office/drawing/2014/main" id="{3B168983-8684-4BF9-AC90-CA5D4D9D4A2F}"/>
                    </a:ext>
                  </a:extLst>
                </p:cNvPr>
                <p:cNvSpPr/>
                <p:nvPr/>
              </p:nvSpPr>
              <p:spPr>
                <a:xfrm>
                  <a:off x="3423792" y="1977638"/>
                  <a:ext cx="241609" cy="250902"/>
                </a:xfrm>
                <a:prstGeom prst="rect">
                  <a:avLst/>
                </a:prstGeom>
                <a:solidFill>
                  <a:srgbClr val="FFF70B"/>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67" name="TextBox 1">
                  <a:extLst>
                    <a:ext uri="{FF2B5EF4-FFF2-40B4-BE49-F238E27FC236}">
                      <a16:creationId xmlns:a16="http://schemas.microsoft.com/office/drawing/2014/main" id="{7C2F66FB-216B-4A02-8CD0-3CA06E546229}"/>
                    </a:ext>
                  </a:extLst>
                </p:cNvPr>
                <p:cNvSpPr txBox="1"/>
                <p:nvPr/>
              </p:nvSpPr>
              <p:spPr>
                <a:xfrm>
                  <a:off x="3670978" y="1949201"/>
                  <a:ext cx="1367883" cy="307777"/>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Low Severity</a:t>
                  </a:r>
                </a:p>
              </p:txBody>
            </p:sp>
          </p:grpSp>
          <p:grpSp>
            <p:nvGrpSpPr>
              <p:cNvPr id="60" name="Group 59">
                <a:extLst>
                  <a:ext uri="{FF2B5EF4-FFF2-40B4-BE49-F238E27FC236}">
                    <a16:creationId xmlns:a16="http://schemas.microsoft.com/office/drawing/2014/main" id="{E70127C0-5B0A-4A09-BB7C-7DAC0D29A6A0}"/>
                  </a:ext>
                </a:extLst>
              </p:cNvPr>
              <p:cNvGrpSpPr/>
              <p:nvPr/>
            </p:nvGrpSpPr>
            <p:grpSpPr>
              <a:xfrm>
                <a:off x="3423792" y="3071293"/>
                <a:ext cx="1891527" cy="307777"/>
                <a:chOff x="3423792" y="3071293"/>
                <a:chExt cx="1891527" cy="307777"/>
              </a:xfrm>
            </p:grpSpPr>
            <p:sp>
              <p:nvSpPr>
                <p:cNvPr id="64" name="Rectangle 63">
                  <a:extLst>
                    <a:ext uri="{FF2B5EF4-FFF2-40B4-BE49-F238E27FC236}">
                      <a16:creationId xmlns:a16="http://schemas.microsoft.com/office/drawing/2014/main" id="{82FF119F-6BFF-43E3-9656-9974006D43D3}"/>
                    </a:ext>
                  </a:extLst>
                </p:cNvPr>
                <p:cNvSpPr/>
                <p:nvPr/>
              </p:nvSpPr>
              <p:spPr>
                <a:xfrm>
                  <a:off x="3423792" y="3099730"/>
                  <a:ext cx="241609" cy="250902"/>
                </a:xfrm>
                <a:prstGeom prst="rect">
                  <a:avLst/>
                </a:prstGeom>
                <a:solidFill>
                  <a:srgbClr val="A41FD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65" name="TextBox 1">
                  <a:extLst>
                    <a:ext uri="{FF2B5EF4-FFF2-40B4-BE49-F238E27FC236}">
                      <a16:creationId xmlns:a16="http://schemas.microsoft.com/office/drawing/2014/main" id="{AE2993A4-DE62-469D-95E0-7239EB0EAFF6}"/>
                    </a:ext>
                  </a:extLst>
                </p:cNvPr>
                <p:cNvSpPr txBox="1"/>
                <p:nvPr/>
              </p:nvSpPr>
              <p:spPr>
                <a:xfrm>
                  <a:off x="3668656" y="3071293"/>
                  <a:ext cx="1646663" cy="307777"/>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High Severity</a:t>
                  </a:r>
                </a:p>
              </p:txBody>
            </p:sp>
          </p:grpSp>
          <p:grpSp>
            <p:nvGrpSpPr>
              <p:cNvPr id="61" name="Group 60">
                <a:extLst>
                  <a:ext uri="{FF2B5EF4-FFF2-40B4-BE49-F238E27FC236}">
                    <a16:creationId xmlns:a16="http://schemas.microsoft.com/office/drawing/2014/main" id="{E4484F6C-81DF-4B92-AECD-C8575E95C479}"/>
                  </a:ext>
                </a:extLst>
              </p:cNvPr>
              <p:cNvGrpSpPr/>
              <p:nvPr/>
            </p:nvGrpSpPr>
            <p:grpSpPr>
              <a:xfrm>
                <a:off x="3423792" y="2697263"/>
                <a:ext cx="3129407" cy="307777"/>
                <a:chOff x="3423792" y="2720997"/>
                <a:chExt cx="3129407" cy="307777"/>
              </a:xfrm>
            </p:grpSpPr>
            <p:sp>
              <p:nvSpPr>
                <p:cNvPr id="62" name="Rectangle 61">
                  <a:extLst>
                    <a:ext uri="{FF2B5EF4-FFF2-40B4-BE49-F238E27FC236}">
                      <a16:creationId xmlns:a16="http://schemas.microsoft.com/office/drawing/2014/main" id="{A5F0F432-9B5D-4339-9CE2-DDAB86D80697}"/>
                    </a:ext>
                  </a:extLst>
                </p:cNvPr>
                <p:cNvSpPr/>
                <p:nvPr/>
              </p:nvSpPr>
              <p:spPr>
                <a:xfrm>
                  <a:off x="3423792" y="2749434"/>
                  <a:ext cx="241609" cy="250902"/>
                </a:xfrm>
                <a:prstGeom prst="rect">
                  <a:avLst/>
                </a:prstGeom>
                <a:solidFill>
                  <a:srgbClr val="FF641B"/>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63" name="TextBox 1">
                  <a:extLst>
                    <a:ext uri="{FF2B5EF4-FFF2-40B4-BE49-F238E27FC236}">
                      <a16:creationId xmlns:a16="http://schemas.microsoft.com/office/drawing/2014/main" id="{C86EBDD4-062D-4F12-9377-422AF65B59C0}"/>
                    </a:ext>
                  </a:extLst>
                </p:cNvPr>
                <p:cNvSpPr txBox="1"/>
                <p:nvPr/>
              </p:nvSpPr>
              <p:spPr>
                <a:xfrm>
                  <a:off x="3665170" y="2720997"/>
                  <a:ext cx="2888029" cy="307777"/>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Moderate-High Severity</a:t>
                  </a:r>
                </a:p>
              </p:txBody>
            </p:sp>
          </p:grpSp>
        </p:grpSp>
        <p:grpSp>
          <p:nvGrpSpPr>
            <p:cNvPr id="34" name="Group 33">
              <a:extLst>
                <a:ext uri="{FF2B5EF4-FFF2-40B4-BE49-F238E27FC236}">
                  <a16:creationId xmlns:a16="http://schemas.microsoft.com/office/drawing/2014/main" id="{633E2484-F76C-4498-A46C-BCB5836C7A96}"/>
                </a:ext>
              </a:extLst>
            </p:cNvPr>
            <p:cNvGrpSpPr/>
            <p:nvPr/>
          </p:nvGrpSpPr>
          <p:grpSpPr>
            <a:xfrm>
              <a:off x="4758012" y="1787794"/>
              <a:ext cx="3456005" cy="2081560"/>
              <a:chOff x="3201329" y="1304958"/>
              <a:chExt cx="3456005" cy="2081560"/>
            </a:xfrm>
          </p:grpSpPr>
          <p:sp>
            <p:nvSpPr>
              <p:cNvPr id="56" name="TextBox 3">
                <a:extLst>
                  <a:ext uri="{FF2B5EF4-FFF2-40B4-BE49-F238E27FC236}">
                    <a16:creationId xmlns:a16="http://schemas.microsoft.com/office/drawing/2014/main" id="{F0FD5E1F-0FD2-4B3A-889E-60FD68C19F16}"/>
                  </a:ext>
                </a:extLst>
              </p:cNvPr>
              <p:cNvSpPr txBox="1"/>
              <p:nvPr/>
            </p:nvSpPr>
            <p:spPr>
              <a:xfrm>
                <a:off x="3201329" y="1379337"/>
                <a:ext cx="3456005" cy="338554"/>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tx1">
                        <a:lumMod val="75000"/>
                        <a:lumOff val="25000"/>
                      </a:schemeClr>
                    </a:solidFill>
                    <a:latin typeface="Century Gothic"/>
                    <a:cs typeface="Calibri"/>
                  </a:rPr>
                  <a:t>Severity of Peat Burned in 2017</a:t>
                </a:r>
                <a:endParaRPr lang="en-US" sz="1600" b="1" dirty="0">
                  <a:solidFill>
                    <a:schemeClr val="tx1">
                      <a:lumMod val="75000"/>
                      <a:lumOff val="25000"/>
                    </a:schemeClr>
                  </a:solidFill>
                </a:endParaRPr>
              </a:p>
            </p:txBody>
          </p:sp>
          <p:sp>
            <p:nvSpPr>
              <p:cNvPr id="57" name="Rectangle 56">
                <a:extLst>
                  <a:ext uri="{FF2B5EF4-FFF2-40B4-BE49-F238E27FC236}">
                    <a16:creationId xmlns:a16="http://schemas.microsoft.com/office/drawing/2014/main" id="{CF5A7FAE-D2C6-40F7-B478-F2F44B8E44CC}"/>
                  </a:ext>
                </a:extLst>
              </p:cNvPr>
              <p:cNvSpPr/>
              <p:nvPr/>
            </p:nvSpPr>
            <p:spPr>
              <a:xfrm>
                <a:off x="3310314" y="1304958"/>
                <a:ext cx="2564778" cy="208156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sp>
        <p:nvSpPr>
          <p:cNvPr id="37" name="TextBox 36">
            <a:extLst>
              <a:ext uri="{FF2B5EF4-FFF2-40B4-BE49-F238E27FC236}">
                <a16:creationId xmlns:a16="http://schemas.microsoft.com/office/drawing/2014/main" id="{25640106-59DF-40A3-9CE3-E869784E3DD2}"/>
              </a:ext>
            </a:extLst>
          </p:cNvPr>
          <p:cNvSpPr txBox="1"/>
          <p:nvPr/>
        </p:nvSpPr>
        <p:spPr>
          <a:xfrm>
            <a:off x="10564422" y="6400953"/>
            <a:ext cx="164592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bg2">
                    <a:lumMod val="50000"/>
                  </a:schemeClr>
                </a:solidFill>
                <a:latin typeface="Century Gothic"/>
                <a:ea typeface="+mn-lt"/>
                <a:cs typeface="+mn-lt"/>
              </a:rPr>
              <a:t>Esri, Delorme, NaturalVue</a:t>
            </a:r>
            <a:endParaRPr lang="en-US" sz="900" dirty="0">
              <a:solidFill>
                <a:schemeClr val="bg2">
                  <a:lumMod val="50000"/>
                </a:schemeClr>
              </a:solidFill>
              <a:latin typeface="Century Gothic"/>
            </a:endParaRPr>
          </a:p>
        </p:txBody>
      </p:sp>
    </p:spTree>
    <p:extLst>
      <p:ext uri="{BB962C8B-B14F-4D97-AF65-F5344CB8AC3E}">
        <p14:creationId xmlns:p14="http://schemas.microsoft.com/office/powerpoint/2010/main" val="4215794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699B5AD-F761-4CC7-A5F3-B8EC476C6F8C}"/>
              </a:ext>
            </a:extLst>
          </p:cNvPr>
          <p:cNvSpPr txBox="1">
            <a:spLocks/>
          </p:cNvSpPr>
          <p:nvPr/>
        </p:nvSpPr>
        <p:spPr>
          <a:xfrm>
            <a:off x="98158" y="130906"/>
            <a:ext cx="6393480" cy="549416"/>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Results –</a:t>
            </a:r>
            <a:r>
              <a:rPr lang="en-US" dirty="0"/>
              <a:t> </a:t>
            </a:r>
            <a:r>
              <a:rPr lang="en-US" sz="4000" b="1" dirty="0">
                <a:solidFill>
                  <a:srgbClr val="C00000"/>
                </a:solidFill>
                <a:latin typeface="Century Gothic" panose="020F0302020204030204"/>
              </a:rPr>
              <a:t>Wildfire &amp; Peat</a:t>
            </a:r>
            <a:endParaRPr lang="en-US" sz="4000" dirty="0"/>
          </a:p>
        </p:txBody>
      </p:sp>
      <p:pic>
        <p:nvPicPr>
          <p:cNvPr id="5" name="Picture 10">
            <a:extLst>
              <a:ext uri="{FF2B5EF4-FFF2-40B4-BE49-F238E27FC236}">
                <a16:creationId xmlns:a16="http://schemas.microsoft.com/office/drawing/2014/main" id="{E166B9B1-7754-4DA3-B43E-DDC622C8110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89448" y="711524"/>
            <a:ext cx="4513686" cy="5853202"/>
          </a:xfrm>
          <a:prstGeom prst="rect">
            <a:avLst/>
          </a:prstGeom>
        </p:spPr>
      </p:pic>
      <p:pic>
        <p:nvPicPr>
          <p:cNvPr id="6" name="Picture 11">
            <a:extLst>
              <a:ext uri="{FF2B5EF4-FFF2-40B4-BE49-F238E27FC236}">
                <a16:creationId xmlns:a16="http://schemas.microsoft.com/office/drawing/2014/main" id="{73EE4CED-ECF0-4C5A-A749-2EC8A791142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414125" y="711524"/>
            <a:ext cx="4517330" cy="5859410"/>
          </a:xfrm>
          <a:prstGeom prst="rect">
            <a:avLst/>
          </a:prstGeom>
        </p:spPr>
      </p:pic>
      <p:grpSp>
        <p:nvGrpSpPr>
          <p:cNvPr id="7" name="Group 6">
            <a:extLst>
              <a:ext uri="{FF2B5EF4-FFF2-40B4-BE49-F238E27FC236}">
                <a16:creationId xmlns:a16="http://schemas.microsoft.com/office/drawing/2014/main" id="{10B04990-A060-4D13-9753-2B66497D82E0}"/>
              </a:ext>
            </a:extLst>
          </p:cNvPr>
          <p:cNvGrpSpPr/>
          <p:nvPr/>
        </p:nvGrpSpPr>
        <p:grpSpPr>
          <a:xfrm>
            <a:off x="5001766" y="721160"/>
            <a:ext cx="305078" cy="716864"/>
            <a:chOff x="5217854" y="125694"/>
            <a:chExt cx="305078" cy="716864"/>
          </a:xfrm>
        </p:grpSpPr>
        <p:pic>
          <p:nvPicPr>
            <p:cNvPr id="8" name="Picture 15" descr="Background pattern&#10;&#10;Description automatically generated">
              <a:extLst>
                <a:ext uri="{FF2B5EF4-FFF2-40B4-BE49-F238E27FC236}">
                  <a16:creationId xmlns:a16="http://schemas.microsoft.com/office/drawing/2014/main" id="{0E303447-4DDD-429C-A436-04DC2008A605}"/>
                </a:ext>
              </a:extLst>
            </p:cNvPr>
            <p:cNvPicPr>
              <a:picLocks noChangeAspect="1"/>
            </p:cNvPicPr>
            <p:nvPr/>
          </p:nvPicPr>
          <p:blipFill>
            <a:blip r:embed="rId5"/>
            <a:stretch>
              <a:fillRect/>
            </a:stretch>
          </p:blipFill>
          <p:spPr>
            <a:xfrm>
              <a:off x="5220037" y="421553"/>
              <a:ext cx="302895" cy="421005"/>
            </a:xfrm>
            <a:prstGeom prst="rect">
              <a:avLst/>
            </a:prstGeom>
          </p:spPr>
        </p:pic>
        <p:sp>
          <p:nvSpPr>
            <p:cNvPr id="9" name="TextBox 8">
              <a:extLst>
                <a:ext uri="{FF2B5EF4-FFF2-40B4-BE49-F238E27FC236}">
                  <a16:creationId xmlns:a16="http://schemas.microsoft.com/office/drawing/2014/main" id="{1F20B376-4D65-4CD7-A562-BEAB65A6DBE5}"/>
                </a:ext>
              </a:extLst>
            </p:cNvPr>
            <p:cNvSpPr txBox="1"/>
            <p:nvPr/>
          </p:nvSpPr>
          <p:spPr>
            <a:xfrm>
              <a:off x="5217854" y="125694"/>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N</a:t>
              </a:r>
            </a:p>
          </p:txBody>
        </p:sp>
      </p:grpSp>
      <p:grpSp>
        <p:nvGrpSpPr>
          <p:cNvPr id="10" name="Group 9">
            <a:extLst>
              <a:ext uri="{FF2B5EF4-FFF2-40B4-BE49-F238E27FC236}">
                <a16:creationId xmlns:a16="http://schemas.microsoft.com/office/drawing/2014/main" id="{B45F4E9F-DAF6-4501-A051-EBB262AE4B8A}"/>
              </a:ext>
            </a:extLst>
          </p:cNvPr>
          <p:cNvGrpSpPr/>
          <p:nvPr/>
        </p:nvGrpSpPr>
        <p:grpSpPr>
          <a:xfrm>
            <a:off x="1018129" y="1404019"/>
            <a:ext cx="2802412" cy="307777"/>
            <a:chOff x="620957" y="5943149"/>
            <a:chExt cx="2739483" cy="307777"/>
          </a:xfrm>
        </p:grpSpPr>
        <p:sp>
          <p:nvSpPr>
            <p:cNvPr id="11" name="Rectangle 10">
              <a:extLst>
                <a:ext uri="{FF2B5EF4-FFF2-40B4-BE49-F238E27FC236}">
                  <a16:creationId xmlns:a16="http://schemas.microsoft.com/office/drawing/2014/main" id="{702AC19B-89C4-4CD5-8247-A47F6F0558BC}"/>
                </a:ext>
              </a:extLst>
            </p:cNvPr>
            <p:cNvSpPr/>
            <p:nvPr/>
          </p:nvSpPr>
          <p:spPr>
            <a:xfrm>
              <a:off x="620957" y="5974744"/>
              <a:ext cx="241609" cy="250902"/>
            </a:xfrm>
            <a:prstGeom prst="rect">
              <a:avLst/>
            </a:prstGeom>
            <a:solidFill>
              <a:srgbClr val="A8A8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2" name="TextBox 2">
              <a:extLst>
                <a:ext uri="{FF2B5EF4-FFF2-40B4-BE49-F238E27FC236}">
                  <a16:creationId xmlns:a16="http://schemas.microsoft.com/office/drawing/2014/main" id="{BC7BDB69-A645-4F4A-BE71-F5AAD25BEF26}"/>
                </a:ext>
              </a:extLst>
            </p:cNvPr>
            <p:cNvSpPr txBox="1"/>
            <p:nvPr/>
          </p:nvSpPr>
          <p:spPr>
            <a:xfrm>
              <a:off x="803094" y="5943149"/>
              <a:ext cx="2557346" cy="307777"/>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Peat Deposits</a:t>
              </a:r>
              <a:endParaRPr lang="en-US" dirty="0"/>
            </a:p>
          </p:txBody>
        </p:sp>
      </p:grpSp>
      <p:grpSp>
        <p:nvGrpSpPr>
          <p:cNvPr id="13" name="Group 12">
            <a:extLst>
              <a:ext uri="{FF2B5EF4-FFF2-40B4-BE49-F238E27FC236}">
                <a16:creationId xmlns:a16="http://schemas.microsoft.com/office/drawing/2014/main" id="{05EC9E17-C586-40F4-AA4A-E882FA138D6A}"/>
              </a:ext>
            </a:extLst>
          </p:cNvPr>
          <p:cNvGrpSpPr/>
          <p:nvPr/>
        </p:nvGrpSpPr>
        <p:grpSpPr>
          <a:xfrm>
            <a:off x="6538293" y="1372424"/>
            <a:ext cx="2802412" cy="307777"/>
            <a:chOff x="6616086" y="1445396"/>
            <a:chExt cx="2802412" cy="307777"/>
          </a:xfrm>
        </p:grpSpPr>
        <p:sp>
          <p:nvSpPr>
            <p:cNvPr id="14" name="Rectangle 13">
              <a:extLst>
                <a:ext uri="{FF2B5EF4-FFF2-40B4-BE49-F238E27FC236}">
                  <a16:creationId xmlns:a16="http://schemas.microsoft.com/office/drawing/2014/main" id="{8B113FB6-4255-40D1-A2F1-8659866CECF4}"/>
                </a:ext>
              </a:extLst>
            </p:cNvPr>
            <p:cNvSpPr/>
            <p:nvPr/>
          </p:nvSpPr>
          <p:spPr>
            <a:xfrm>
              <a:off x="6616086" y="1476991"/>
              <a:ext cx="247159" cy="250902"/>
            </a:xfrm>
            <a:prstGeom prst="rect">
              <a:avLst/>
            </a:prstGeom>
            <a:solidFill>
              <a:srgbClr val="38A8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5" name="TextBox 2">
              <a:extLst>
                <a:ext uri="{FF2B5EF4-FFF2-40B4-BE49-F238E27FC236}">
                  <a16:creationId xmlns:a16="http://schemas.microsoft.com/office/drawing/2014/main" id="{F031DB38-51F6-40E0-A813-62149B75761E}"/>
                </a:ext>
              </a:extLst>
            </p:cNvPr>
            <p:cNvSpPr txBox="1"/>
            <p:nvPr/>
          </p:nvSpPr>
          <p:spPr>
            <a:xfrm>
              <a:off x="6802407" y="1445396"/>
              <a:ext cx="2616091" cy="307777"/>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Peat Deposits</a:t>
              </a:r>
              <a:endParaRPr lang="en-US" dirty="0"/>
            </a:p>
          </p:txBody>
        </p:sp>
      </p:grpSp>
      <p:grpSp>
        <p:nvGrpSpPr>
          <p:cNvPr id="16" name="Group 15">
            <a:extLst>
              <a:ext uri="{FF2B5EF4-FFF2-40B4-BE49-F238E27FC236}">
                <a16:creationId xmlns:a16="http://schemas.microsoft.com/office/drawing/2014/main" id="{96277018-0E8B-4FCD-9F0E-8638C05C9366}"/>
              </a:ext>
            </a:extLst>
          </p:cNvPr>
          <p:cNvGrpSpPr/>
          <p:nvPr/>
        </p:nvGrpSpPr>
        <p:grpSpPr>
          <a:xfrm>
            <a:off x="6446709" y="6184464"/>
            <a:ext cx="1970221" cy="435439"/>
            <a:chOff x="29344" y="6203869"/>
            <a:chExt cx="1970221" cy="435439"/>
          </a:xfrm>
        </p:grpSpPr>
        <p:sp>
          <p:nvSpPr>
            <p:cNvPr id="17" name="TextBox 16">
              <a:extLst>
                <a:ext uri="{FF2B5EF4-FFF2-40B4-BE49-F238E27FC236}">
                  <a16:creationId xmlns:a16="http://schemas.microsoft.com/office/drawing/2014/main" id="{BF88C7C8-AC97-49DA-B0A8-11E30806310C}"/>
                </a:ext>
              </a:extLst>
            </p:cNvPr>
            <p:cNvSpPr txBox="1"/>
            <p:nvPr/>
          </p:nvSpPr>
          <p:spPr>
            <a:xfrm>
              <a:off x="29344" y="6321756"/>
              <a:ext cx="2009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0</a:t>
              </a:r>
            </a:p>
          </p:txBody>
        </p:sp>
        <p:sp>
          <p:nvSpPr>
            <p:cNvPr id="18" name="TextBox 17">
              <a:extLst>
                <a:ext uri="{FF2B5EF4-FFF2-40B4-BE49-F238E27FC236}">
                  <a16:creationId xmlns:a16="http://schemas.microsoft.com/office/drawing/2014/main" id="{0300DA05-00B1-44CF-8458-64B6388E14FB}"/>
                </a:ext>
              </a:extLst>
            </p:cNvPr>
            <p:cNvSpPr txBox="1"/>
            <p:nvPr/>
          </p:nvSpPr>
          <p:spPr>
            <a:xfrm>
              <a:off x="1027806" y="6331531"/>
              <a:ext cx="458004" cy="3077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10</a:t>
              </a:r>
            </a:p>
          </p:txBody>
        </p:sp>
        <p:sp>
          <p:nvSpPr>
            <p:cNvPr id="19" name="TextBox 18">
              <a:extLst>
                <a:ext uri="{FF2B5EF4-FFF2-40B4-BE49-F238E27FC236}">
                  <a16:creationId xmlns:a16="http://schemas.microsoft.com/office/drawing/2014/main" id="{2670934A-6FFE-48FA-A326-A75AEB9DDFCB}"/>
                </a:ext>
              </a:extLst>
            </p:cNvPr>
            <p:cNvSpPr txBox="1"/>
            <p:nvPr/>
          </p:nvSpPr>
          <p:spPr>
            <a:xfrm>
              <a:off x="1329208" y="6331531"/>
              <a:ext cx="6703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Miles</a:t>
              </a:r>
            </a:p>
          </p:txBody>
        </p:sp>
        <p:grpSp>
          <p:nvGrpSpPr>
            <p:cNvPr id="20" name="Group 19">
              <a:extLst>
                <a:ext uri="{FF2B5EF4-FFF2-40B4-BE49-F238E27FC236}">
                  <a16:creationId xmlns:a16="http://schemas.microsoft.com/office/drawing/2014/main" id="{E3DEAC9D-D1D3-4BB8-BCEF-21146320C54D}"/>
                </a:ext>
              </a:extLst>
            </p:cNvPr>
            <p:cNvGrpSpPr/>
            <p:nvPr/>
          </p:nvGrpSpPr>
          <p:grpSpPr>
            <a:xfrm>
              <a:off x="167640" y="6203869"/>
              <a:ext cx="1085736" cy="99030"/>
              <a:chOff x="5402631" y="5905619"/>
              <a:chExt cx="1189555" cy="99030"/>
            </a:xfrm>
          </p:grpSpPr>
          <p:cxnSp>
            <p:nvCxnSpPr>
              <p:cNvPr id="21" name="Straight Connector 20">
                <a:extLst>
                  <a:ext uri="{FF2B5EF4-FFF2-40B4-BE49-F238E27FC236}">
                    <a16:creationId xmlns:a16="http://schemas.microsoft.com/office/drawing/2014/main" id="{89BEBD4F-7D92-451C-A007-3AFDD5BC5D79}"/>
                  </a:ext>
                </a:extLst>
              </p:cNvPr>
              <p:cNvCxnSpPr>
                <a:cxnSpLocks/>
              </p:cNvCxnSpPr>
              <p:nvPr/>
            </p:nvCxnSpPr>
            <p:spPr>
              <a:xfrm>
                <a:off x="5402631" y="6002079"/>
                <a:ext cx="1189555" cy="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BB421F90-C695-4B73-BB6D-D8B85E879C57}"/>
                  </a:ext>
                </a:extLst>
              </p:cNvPr>
              <p:cNvCxnSpPr>
                <a:cxnSpLocks/>
              </p:cNvCxnSpPr>
              <p:nvPr/>
            </p:nvCxnSpPr>
            <p:spPr>
              <a:xfrm>
                <a:off x="599595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C59D553-E5FE-472E-B3C6-AB0B88AAEAC3}"/>
                  </a:ext>
                </a:extLst>
              </p:cNvPr>
              <p:cNvCxnSpPr>
                <a:cxnSpLocks/>
              </p:cNvCxnSpPr>
              <p:nvPr/>
            </p:nvCxnSpPr>
            <p:spPr>
              <a:xfrm>
                <a:off x="659218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E40E9FC-03B8-4A38-A0A5-2C700AD8EA03}"/>
                  </a:ext>
                </a:extLst>
              </p:cNvPr>
              <p:cNvCxnSpPr>
                <a:cxnSpLocks/>
              </p:cNvCxnSpPr>
              <p:nvPr/>
            </p:nvCxnSpPr>
            <p:spPr>
              <a:xfrm>
                <a:off x="5402631"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2CACF2F-5D51-44FB-AFB0-E05D33C1162D}"/>
                  </a:ext>
                </a:extLst>
              </p:cNvPr>
              <p:cNvCxnSpPr>
                <a:cxnSpLocks/>
              </p:cNvCxnSpPr>
              <p:nvPr/>
            </p:nvCxnSpPr>
            <p:spPr>
              <a:xfrm>
                <a:off x="5695074" y="590818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24AB21-450E-4DB7-94EA-3B96FE8A9435}"/>
                  </a:ext>
                </a:extLst>
              </p:cNvPr>
              <p:cNvCxnSpPr>
                <a:cxnSpLocks/>
              </p:cNvCxnSpPr>
              <p:nvPr/>
            </p:nvCxnSpPr>
            <p:spPr>
              <a:xfrm>
                <a:off x="629394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7" name="Group 26">
            <a:extLst>
              <a:ext uri="{FF2B5EF4-FFF2-40B4-BE49-F238E27FC236}">
                <a16:creationId xmlns:a16="http://schemas.microsoft.com/office/drawing/2014/main" id="{958DC702-A24B-4354-AD14-25803E326C2C}"/>
              </a:ext>
            </a:extLst>
          </p:cNvPr>
          <p:cNvGrpSpPr/>
          <p:nvPr/>
        </p:nvGrpSpPr>
        <p:grpSpPr>
          <a:xfrm>
            <a:off x="913927" y="6193142"/>
            <a:ext cx="1970221" cy="435439"/>
            <a:chOff x="1350144" y="5928098"/>
            <a:chExt cx="1970221" cy="435439"/>
          </a:xfrm>
        </p:grpSpPr>
        <p:sp>
          <p:nvSpPr>
            <p:cNvPr id="28" name="TextBox 2">
              <a:extLst>
                <a:ext uri="{FF2B5EF4-FFF2-40B4-BE49-F238E27FC236}">
                  <a16:creationId xmlns:a16="http://schemas.microsoft.com/office/drawing/2014/main" id="{C69323B8-AAD5-4FC5-B111-B9D4D36B7ED3}"/>
                </a:ext>
              </a:extLst>
            </p:cNvPr>
            <p:cNvSpPr txBox="1"/>
            <p:nvPr/>
          </p:nvSpPr>
          <p:spPr>
            <a:xfrm>
              <a:off x="1350144" y="6045985"/>
              <a:ext cx="20094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rgbClr val="3F3F3F"/>
                  </a:solidFill>
                  <a:latin typeface="Century Gothic"/>
                </a:rPr>
                <a:t>0</a:t>
              </a:r>
            </a:p>
          </p:txBody>
        </p:sp>
        <p:sp>
          <p:nvSpPr>
            <p:cNvPr id="29" name="TextBox 3">
              <a:extLst>
                <a:ext uri="{FF2B5EF4-FFF2-40B4-BE49-F238E27FC236}">
                  <a16:creationId xmlns:a16="http://schemas.microsoft.com/office/drawing/2014/main" id="{B2236AD5-7987-4410-98CA-A73D083DA2D7}"/>
                </a:ext>
              </a:extLst>
            </p:cNvPr>
            <p:cNvSpPr txBox="1"/>
            <p:nvPr/>
          </p:nvSpPr>
          <p:spPr>
            <a:xfrm>
              <a:off x="2348606" y="6055760"/>
              <a:ext cx="458004" cy="30777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rgbClr val="3F3F3F"/>
                  </a:solidFill>
                  <a:latin typeface="Century Gothic"/>
                </a:rPr>
                <a:t>10</a:t>
              </a:r>
            </a:p>
          </p:txBody>
        </p:sp>
        <p:sp>
          <p:nvSpPr>
            <p:cNvPr id="30" name="TextBox 4">
              <a:extLst>
                <a:ext uri="{FF2B5EF4-FFF2-40B4-BE49-F238E27FC236}">
                  <a16:creationId xmlns:a16="http://schemas.microsoft.com/office/drawing/2014/main" id="{A6039830-C86A-47F2-A609-A1D0FFB71205}"/>
                </a:ext>
              </a:extLst>
            </p:cNvPr>
            <p:cNvSpPr txBox="1"/>
            <p:nvPr/>
          </p:nvSpPr>
          <p:spPr>
            <a:xfrm>
              <a:off x="2650008" y="6055760"/>
              <a:ext cx="67035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rgbClr val="3F3F3F"/>
                  </a:solidFill>
                  <a:latin typeface="Century Gothic"/>
                </a:rPr>
                <a:t>Miles</a:t>
              </a:r>
            </a:p>
          </p:txBody>
        </p:sp>
        <p:grpSp>
          <p:nvGrpSpPr>
            <p:cNvPr id="31" name="Group 30">
              <a:extLst>
                <a:ext uri="{FF2B5EF4-FFF2-40B4-BE49-F238E27FC236}">
                  <a16:creationId xmlns:a16="http://schemas.microsoft.com/office/drawing/2014/main" id="{166D72D3-15B6-4EEF-9B90-0688D777774B}"/>
                </a:ext>
              </a:extLst>
            </p:cNvPr>
            <p:cNvGrpSpPr/>
            <p:nvPr/>
          </p:nvGrpSpPr>
          <p:grpSpPr>
            <a:xfrm>
              <a:off x="1488440" y="5928098"/>
              <a:ext cx="1085736" cy="99030"/>
              <a:chOff x="1488440" y="5928098"/>
              <a:chExt cx="1189555" cy="99030"/>
            </a:xfrm>
          </p:grpSpPr>
          <p:cxnSp>
            <p:nvCxnSpPr>
              <p:cNvPr id="32" name="Straight Connector 31">
                <a:extLst>
                  <a:ext uri="{FF2B5EF4-FFF2-40B4-BE49-F238E27FC236}">
                    <a16:creationId xmlns:a16="http://schemas.microsoft.com/office/drawing/2014/main" id="{CCC4FA76-278E-4541-9A57-94EF35A25099}"/>
                  </a:ext>
                </a:extLst>
              </p:cNvPr>
              <p:cNvCxnSpPr>
                <a:cxnSpLocks/>
              </p:cNvCxnSpPr>
              <p:nvPr/>
            </p:nvCxnSpPr>
            <p:spPr>
              <a:xfrm>
                <a:off x="1488440" y="6024558"/>
                <a:ext cx="1189555" cy="0"/>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947DD0F5-8EAF-4302-8282-F68FB3FA61A5}"/>
                  </a:ext>
                </a:extLst>
              </p:cNvPr>
              <p:cNvCxnSpPr>
                <a:cxnSpLocks/>
              </p:cNvCxnSpPr>
              <p:nvPr/>
            </p:nvCxnSpPr>
            <p:spPr>
              <a:xfrm>
                <a:off x="2081765" y="5928098"/>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E36DC11-F472-4BDD-9E98-639100FEE63E}"/>
                  </a:ext>
                </a:extLst>
              </p:cNvPr>
              <p:cNvCxnSpPr>
                <a:cxnSpLocks/>
              </p:cNvCxnSpPr>
              <p:nvPr/>
            </p:nvCxnSpPr>
            <p:spPr>
              <a:xfrm>
                <a:off x="2677995" y="5928098"/>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9FEE2CF-65CE-405E-8DFD-38792AB63B3F}"/>
                  </a:ext>
                </a:extLst>
              </p:cNvPr>
              <p:cNvCxnSpPr>
                <a:cxnSpLocks/>
              </p:cNvCxnSpPr>
              <p:nvPr/>
            </p:nvCxnSpPr>
            <p:spPr>
              <a:xfrm>
                <a:off x="1488440" y="5928098"/>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100D83-F0AB-4D96-BD92-09223FB552AE}"/>
                  </a:ext>
                </a:extLst>
              </p:cNvPr>
              <p:cNvCxnSpPr>
                <a:cxnSpLocks/>
              </p:cNvCxnSpPr>
              <p:nvPr/>
            </p:nvCxnSpPr>
            <p:spPr>
              <a:xfrm>
                <a:off x="1780883" y="5930668"/>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3357F11-0D7F-476B-923F-A8EDA33738C0}"/>
                  </a:ext>
                </a:extLst>
              </p:cNvPr>
              <p:cNvCxnSpPr>
                <a:cxnSpLocks/>
              </p:cNvCxnSpPr>
              <p:nvPr/>
            </p:nvCxnSpPr>
            <p:spPr>
              <a:xfrm>
                <a:off x="2379755" y="5928098"/>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8" name="Group 37">
            <a:extLst>
              <a:ext uri="{FF2B5EF4-FFF2-40B4-BE49-F238E27FC236}">
                <a16:creationId xmlns:a16="http://schemas.microsoft.com/office/drawing/2014/main" id="{7F71AEFA-BA6B-4217-A2C3-0D268668B84E}"/>
              </a:ext>
            </a:extLst>
          </p:cNvPr>
          <p:cNvGrpSpPr/>
          <p:nvPr/>
        </p:nvGrpSpPr>
        <p:grpSpPr>
          <a:xfrm>
            <a:off x="10529225" y="721160"/>
            <a:ext cx="305078" cy="716864"/>
            <a:chOff x="5217854" y="125694"/>
            <a:chExt cx="305078" cy="716864"/>
          </a:xfrm>
        </p:grpSpPr>
        <p:pic>
          <p:nvPicPr>
            <p:cNvPr id="39" name="Picture 15" descr="Background pattern&#10;&#10;Description automatically generated">
              <a:extLst>
                <a:ext uri="{FF2B5EF4-FFF2-40B4-BE49-F238E27FC236}">
                  <a16:creationId xmlns:a16="http://schemas.microsoft.com/office/drawing/2014/main" id="{02F539DB-ED63-4FF3-9147-F8EC68DC49BC}"/>
                </a:ext>
              </a:extLst>
            </p:cNvPr>
            <p:cNvPicPr>
              <a:picLocks noChangeAspect="1"/>
            </p:cNvPicPr>
            <p:nvPr/>
          </p:nvPicPr>
          <p:blipFill>
            <a:blip r:embed="rId5"/>
            <a:stretch>
              <a:fillRect/>
            </a:stretch>
          </p:blipFill>
          <p:spPr>
            <a:xfrm>
              <a:off x="5220037" y="421553"/>
              <a:ext cx="302895" cy="421005"/>
            </a:xfrm>
            <a:prstGeom prst="rect">
              <a:avLst/>
            </a:prstGeom>
          </p:spPr>
        </p:pic>
        <p:sp>
          <p:nvSpPr>
            <p:cNvPr id="40" name="TextBox 39">
              <a:extLst>
                <a:ext uri="{FF2B5EF4-FFF2-40B4-BE49-F238E27FC236}">
                  <a16:creationId xmlns:a16="http://schemas.microsoft.com/office/drawing/2014/main" id="{762CCB66-4218-4858-8137-677415C9E97E}"/>
                </a:ext>
              </a:extLst>
            </p:cNvPr>
            <p:cNvSpPr txBox="1"/>
            <p:nvPr/>
          </p:nvSpPr>
          <p:spPr>
            <a:xfrm>
              <a:off x="5217854" y="125694"/>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N</a:t>
              </a:r>
            </a:p>
          </p:txBody>
        </p:sp>
      </p:grpSp>
      <p:sp>
        <p:nvSpPr>
          <p:cNvPr id="41" name="TextBox 40">
            <a:extLst>
              <a:ext uri="{FF2B5EF4-FFF2-40B4-BE49-F238E27FC236}">
                <a16:creationId xmlns:a16="http://schemas.microsoft.com/office/drawing/2014/main" id="{6D451C3F-46F9-4696-AB48-AC35BE8B8E50}"/>
              </a:ext>
            </a:extLst>
          </p:cNvPr>
          <p:cNvSpPr txBox="1"/>
          <p:nvPr/>
        </p:nvSpPr>
        <p:spPr>
          <a:xfrm>
            <a:off x="4724400" y="32003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p:txBody>
      </p:sp>
      <p:sp>
        <p:nvSpPr>
          <p:cNvPr id="42" name="TextBox 41">
            <a:extLst>
              <a:ext uri="{FF2B5EF4-FFF2-40B4-BE49-F238E27FC236}">
                <a16:creationId xmlns:a16="http://schemas.microsoft.com/office/drawing/2014/main" id="{68817F5F-1F1B-42EB-9B80-3E31BC9B12ED}"/>
              </a:ext>
            </a:extLst>
          </p:cNvPr>
          <p:cNvSpPr txBox="1"/>
          <p:nvPr/>
        </p:nvSpPr>
        <p:spPr>
          <a:xfrm>
            <a:off x="889448" y="763133"/>
            <a:ext cx="381362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lumMod val="75000"/>
                    <a:lumOff val="25000"/>
                  </a:schemeClr>
                </a:solidFill>
                <a:latin typeface="Century Gothic"/>
                <a:cs typeface="Calibri"/>
              </a:rPr>
              <a:t>Peat 6–9ft Thick Burned in 2017 Fire</a:t>
            </a:r>
            <a:endParaRPr lang="en-US" b="1" dirty="0">
              <a:solidFill>
                <a:schemeClr val="tx1">
                  <a:lumMod val="75000"/>
                  <a:lumOff val="25000"/>
                </a:schemeClr>
              </a:solidFill>
              <a:cs typeface="Calibri"/>
            </a:endParaRPr>
          </a:p>
        </p:txBody>
      </p:sp>
      <p:sp>
        <p:nvSpPr>
          <p:cNvPr id="43" name="TextBox 1">
            <a:extLst>
              <a:ext uri="{FF2B5EF4-FFF2-40B4-BE49-F238E27FC236}">
                <a16:creationId xmlns:a16="http://schemas.microsoft.com/office/drawing/2014/main" id="{0A54FAB5-B680-4184-9B8C-DA64EB584023}"/>
              </a:ext>
            </a:extLst>
          </p:cNvPr>
          <p:cNvSpPr txBox="1"/>
          <p:nvPr/>
        </p:nvSpPr>
        <p:spPr>
          <a:xfrm>
            <a:off x="6414125" y="751720"/>
            <a:ext cx="3777342"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chemeClr val="tx1">
                    <a:lumMod val="75000"/>
                    <a:lumOff val="25000"/>
                  </a:schemeClr>
                </a:solidFill>
                <a:latin typeface="Century Gothic"/>
                <a:cs typeface="Calibri"/>
              </a:rPr>
              <a:t>Peat &gt;9ft Thick Burned in 2017 Fire</a:t>
            </a:r>
            <a:endParaRPr lang="en-US" b="1" dirty="0">
              <a:solidFill>
                <a:schemeClr val="tx1">
                  <a:lumMod val="75000"/>
                  <a:lumOff val="25000"/>
                </a:schemeClr>
              </a:solidFill>
              <a:cs typeface="Calibri"/>
            </a:endParaRPr>
          </a:p>
        </p:txBody>
      </p:sp>
      <p:sp>
        <p:nvSpPr>
          <p:cNvPr id="46" name="TextBox 45">
            <a:extLst>
              <a:ext uri="{FF2B5EF4-FFF2-40B4-BE49-F238E27FC236}">
                <a16:creationId xmlns:a16="http://schemas.microsoft.com/office/drawing/2014/main" id="{4CED59F7-16BD-4EE5-AE26-8040E7BB329E}"/>
              </a:ext>
            </a:extLst>
          </p:cNvPr>
          <p:cNvSpPr txBox="1"/>
          <p:nvPr/>
        </p:nvSpPr>
        <p:spPr>
          <a:xfrm>
            <a:off x="3865697" y="6358474"/>
            <a:ext cx="164592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bg2">
                    <a:lumMod val="50000"/>
                  </a:schemeClr>
                </a:solidFill>
                <a:latin typeface="Century Gothic"/>
                <a:ea typeface="+mn-lt"/>
                <a:cs typeface="+mn-lt"/>
              </a:rPr>
              <a:t>Esri, Delorme, NaturalVue</a:t>
            </a:r>
            <a:endParaRPr lang="en-US" sz="900" dirty="0">
              <a:solidFill>
                <a:schemeClr val="bg2">
                  <a:lumMod val="50000"/>
                </a:schemeClr>
              </a:solidFill>
              <a:latin typeface="Century Gothic"/>
            </a:endParaRPr>
          </a:p>
        </p:txBody>
      </p:sp>
      <p:sp>
        <p:nvSpPr>
          <p:cNvPr id="47" name="TextBox 46">
            <a:extLst>
              <a:ext uri="{FF2B5EF4-FFF2-40B4-BE49-F238E27FC236}">
                <a16:creationId xmlns:a16="http://schemas.microsoft.com/office/drawing/2014/main" id="{470BC243-EE71-466D-B4F3-6EE9EA46D467}"/>
              </a:ext>
            </a:extLst>
          </p:cNvPr>
          <p:cNvSpPr txBox="1"/>
          <p:nvPr/>
        </p:nvSpPr>
        <p:spPr>
          <a:xfrm>
            <a:off x="9405644" y="6347507"/>
            <a:ext cx="164592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bg2">
                    <a:lumMod val="50000"/>
                  </a:schemeClr>
                </a:solidFill>
                <a:latin typeface="Century Gothic"/>
                <a:ea typeface="+mn-lt"/>
                <a:cs typeface="+mn-lt"/>
              </a:rPr>
              <a:t>Esri, Delorme, NaturalVue</a:t>
            </a:r>
            <a:endParaRPr lang="en-US" sz="900" dirty="0">
              <a:solidFill>
                <a:schemeClr val="bg2">
                  <a:lumMod val="50000"/>
                </a:schemeClr>
              </a:solidFill>
              <a:latin typeface="Century Gothic"/>
            </a:endParaRPr>
          </a:p>
        </p:txBody>
      </p:sp>
    </p:spTree>
    <p:extLst>
      <p:ext uri="{BB962C8B-B14F-4D97-AF65-F5344CB8AC3E}">
        <p14:creationId xmlns:p14="http://schemas.microsoft.com/office/powerpoint/2010/main" val="2972796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69714E-F5D5-4CAF-996E-1E2B98A32857}"/>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Methodology – </a:t>
            </a:r>
            <a:r>
              <a:rPr lang="en-US" sz="4000" b="1" dirty="0">
                <a:solidFill>
                  <a:srgbClr val="9EC997"/>
                </a:solidFill>
                <a:latin typeface="Century Gothic" panose="020F0302020204030204"/>
              </a:rPr>
              <a:t>Vegetation Map</a:t>
            </a:r>
            <a:endParaRPr lang="en-US" dirty="0">
              <a:solidFill>
                <a:srgbClr val="9EC997"/>
              </a:solidFill>
            </a:endParaRPr>
          </a:p>
        </p:txBody>
      </p:sp>
      <p:graphicFrame>
        <p:nvGraphicFramePr>
          <p:cNvPr id="2" name="Diagram 4">
            <a:extLst>
              <a:ext uri="{FF2B5EF4-FFF2-40B4-BE49-F238E27FC236}">
                <a16:creationId xmlns:a16="http://schemas.microsoft.com/office/drawing/2014/main" id="{1ECCD473-6D43-4938-9CBE-0E7733A7DECB}"/>
              </a:ext>
            </a:extLst>
          </p:cNvPr>
          <p:cNvGraphicFramePr/>
          <p:nvPr>
            <p:extLst>
              <p:ext uri="{D42A27DB-BD31-4B8C-83A1-F6EECF244321}">
                <p14:modId xmlns:p14="http://schemas.microsoft.com/office/powerpoint/2010/main" val="2428267770"/>
              </p:ext>
            </p:extLst>
          </p:nvPr>
        </p:nvGraphicFramePr>
        <p:xfrm>
          <a:off x="1413433" y="1274408"/>
          <a:ext cx="9910911" cy="5029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6404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3" descr="Map&#10;&#10;Description automatically generated">
            <a:extLst>
              <a:ext uri="{FF2B5EF4-FFF2-40B4-BE49-F238E27FC236}">
                <a16:creationId xmlns:a16="http://schemas.microsoft.com/office/drawing/2014/main" id="{B54CB566-FE74-4F80-A997-F02A70D5B3A5}"/>
              </a:ext>
            </a:extLst>
          </p:cNvPr>
          <p:cNvPicPr>
            <a:picLocks noChangeAspect="1"/>
          </p:cNvPicPr>
          <p:nvPr/>
        </p:nvPicPr>
        <p:blipFill>
          <a:blip r:embed="rId3"/>
          <a:stretch>
            <a:fillRect/>
          </a:stretch>
        </p:blipFill>
        <p:spPr>
          <a:xfrm>
            <a:off x="1121" y="1121"/>
            <a:ext cx="5146861" cy="6665259"/>
          </a:xfrm>
          <a:prstGeom prst="rect">
            <a:avLst/>
          </a:prstGeom>
        </p:spPr>
      </p:pic>
      <p:sp>
        <p:nvSpPr>
          <p:cNvPr id="15" name="Rectangle 14">
            <a:extLst>
              <a:ext uri="{FF2B5EF4-FFF2-40B4-BE49-F238E27FC236}">
                <a16:creationId xmlns:a16="http://schemas.microsoft.com/office/drawing/2014/main" id="{8E9D6698-9DB0-4F38-ABEC-3451DFC8DB85}"/>
              </a:ext>
            </a:extLst>
          </p:cNvPr>
          <p:cNvSpPr/>
          <p:nvPr/>
        </p:nvSpPr>
        <p:spPr>
          <a:xfrm>
            <a:off x="5886549" y="998286"/>
            <a:ext cx="3447519" cy="298923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99519FEB-B5DE-4E9B-B544-AD1288B91D6A}"/>
              </a:ext>
            </a:extLst>
          </p:cNvPr>
          <p:cNvGrpSpPr/>
          <p:nvPr/>
        </p:nvGrpSpPr>
        <p:grpSpPr>
          <a:xfrm>
            <a:off x="5452298" y="1862780"/>
            <a:ext cx="4928219" cy="3494766"/>
            <a:chOff x="5961584" y="2095824"/>
            <a:chExt cx="4928219" cy="3494766"/>
          </a:xfrm>
        </p:grpSpPr>
        <p:grpSp>
          <p:nvGrpSpPr>
            <p:cNvPr id="27" name="Group 26">
              <a:extLst>
                <a:ext uri="{FF2B5EF4-FFF2-40B4-BE49-F238E27FC236}">
                  <a16:creationId xmlns:a16="http://schemas.microsoft.com/office/drawing/2014/main" id="{83C82A5B-4424-4ECA-814C-53D1CE40A616}"/>
                </a:ext>
              </a:extLst>
            </p:cNvPr>
            <p:cNvGrpSpPr/>
            <p:nvPr/>
          </p:nvGrpSpPr>
          <p:grpSpPr>
            <a:xfrm>
              <a:off x="5961585" y="2542899"/>
              <a:ext cx="4002196" cy="360309"/>
              <a:chOff x="5961585" y="2209705"/>
              <a:chExt cx="4002196" cy="360309"/>
            </a:xfrm>
          </p:grpSpPr>
          <p:sp>
            <p:nvSpPr>
              <p:cNvPr id="7" name="Rectangle 6">
                <a:extLst>
                  <a:ext uri="{FF2B5EF4-FFF2-40B4-BE49-F238E27FC236}">
                    <a16:creationId xmlns:a16="http://schemas.microsoft.com/office/drawing/2014/main" id="{F14C09FC-9A44-4829-992B-E73826D891C9}"/>
                  </a:ext>
                </a:extLst>
              </p:cNvPr>
              <p:cNvSpPr/>
              <p:nvPr/>
            </p:nvSpPr>
            <p:spPr>
              <a:xfrm>
                <a:off x="5961585" y="2209705"/>
                <a:ext cx="324766" cy="360309"/>
              </a:xfrm>
              <a:prstGeom prst="rect">
                <a:avLst/>
              </a:prstGeom>
              <a:solidFill>
                <a:srgbClr val="89CD6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C9052A0-7626-4F88-8A48-D048A20311AE}"/>
                  </a:ext>
                </a:extLst>
              </p:cNvPr>
              <p:cNvSpPr txBox="1"/>
              <p:nvPr/>
            </p:nvSpPr>
            <p:spPr>
              <a:xfrm>
                <a:off x="6286349" y="2220582"/>
                <a:ext cx="3677432"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Diffuse Hardwood / Cypress / Pine</a:t>
                </a:r>
              </a:p>
            </p:txBody>
          </p:sp>
        </p:grpSp>
        <p:grpSp>
          <p:nvGrpSpPr>
            <p:cNvPr id="37" name="Group 36">
              <a:extLst>
                <a:ext uri="{FF2B5EF4-FFF2-40B4-BE49-F238E27FC236}">
                  <a16:creationId xmlns:a16="http://schemas.microsoft.com/office/drawing/2014/main" id="{E22BCA10-4BA4-4927-B376-6D82C89BB552}"/>
                </a:ext>
              </a:extLst>
            </p:cNvPr>
            <p:cNvGrpSpPr/>
            <p:nvPr/>
          </p:nvGrpSpPr>
          <p:grpSpPr>
            <a:xfrm>
              <a:off x="5961584" y="2095824"/>
              <a:ext cx="2177703" cy="360309"/>
              <a:chOff x="5961585" y="1668860"/>
              <a:chExt cx="2177703" cy="360309"/>
            </a:xfrm>
          </p:grpSpPr>
          <p:sp>
            <p:nvSpPr>
              <p:cNvPr id="6" name="Rectangle 5">
                <a:extLst>
                  <a:ext uri="{FF2B5EF4-FFF2-40B4-BE49-F238E27FC236}">
                    <a16:creationId xmlns:a16="http://schemas.microsoft.com/office/drawing/2014/main" id="{B73B808E-01E5-4BC5-ADD3-BA31F65A8A8A}"/>
                  </a:ext>
                </a:extLst>
              </p:cNvPr>
              <p:cNvSpPr/>
              <p:nvPr/>
            </p:nvSpPr>
            <p:spPr>
              <a:xfrm>
                <a:off x="5961585" y="1668860"/>
                <a:ext cx="324766" cy="360309"/>
              </a:xfrm>
              <a:prstGeom prst="rect">
                <a:avLst/>
              </a:prstGeom>
              <a:solidFill>
                <a:srgbClr val="0063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
                <a:extLst>
                  <a:ext uri="{FF2B5EF4-FFF2-40B4-BE49-F238E27FC236}">
                    <a16:creationId xmlns:a16="http://schemas.microsoft.com/office/drawing/2014/main" id="{4A03FDB6-A08E-4BBD-A6BB-67F425A7D000}"/>
                  </a:ext>
                </a:extLst>
              </p:cNvPr>
              <p:cNvSpPr txBox="1"/>
              <p:nvPr/>
            </p:nvSpPr>
            <p:spPr>
              <a:xfrm>
                <a:off x="6300609" y="1679737"/>
                <a:ext cx="1838679" cy="338554"/>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rPr>
                  <a:t>Mature Forest</a:t>
                </a:r>
              </a:p>
            </p:txBody>
          </p:sp>
        </p:grpSp>
        <p:grpSp>
          <p:nvGrpSpPr>
            <p:cNvPr id="28" name="Group 27">
              <a:extLst>
                <a:ext uri="{FF2B5EF4-FFF2-40B4-BE49-F238E27FC236}">
                  <a16:creationId xmlns:a16="http://schemas.microsoft.com/office/drawing/2014/main" id="{3F9B202F-C3C8-49B5-9EC7-D2F314857EFF}"/>
                </a:ext>
              </a:extLst>
            </p:cNvPr>
            <p:cNvGrpSpPr/>
            <p:nvPr/>
          </p:nvGrpSpPr>
          <p:grpSpPr>
            <a:xfrm>
              <a:off x="5961584" y="2990796"/>
              <a:ext cx="3651325" cy="360309"/>
              <a:chOff x="5961584" y="2737983"/>
              <a:chExt cx="3651325" cy="360309"/>
            </a:xfrm>
          </p:grpSpPr>
          <p:sp>
            <p:nvSpPr>
              <p:cNvPr id="9" name="Rectangle 8">
                <a:extLst>
                  <a:ext uri="{FF2B5EF4-FFF2-40B4-BE49-F238E27FC236}">
                    <a16:creationId xmlns:a16="http://schemas.microsoft.com/office/drawing/2014/main" id="{D4595AD5-A2CB-42AB-BE48-CA69F41CD485}"/>
                  </a:ext>
                </a:extLst>
              </p:cNvPr>
              <p:cNvSpPr/>
              <p:nvPr/>
            </p:nvSpPr>
            <p:spPr>
              <a:xfrm>
                <a:off x="5961584" y="2737983"/>
                <a:ext cx="324766" cy="360309"/>
              </a:xfrm>
              <a:prstGeom prst="rect">
                <a:avLst/>
              </a:prstGeom>
              <a:solidFill>
                <a:srgbClr val="A87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
                <a:extLst>
                  <a:ext uri="{FF2B5EF4-FFF2-40B4-BE49-F238E27FC236}">
                    <a16:creationId xmlns:a16="http://schemas.microsoft.com/office/drawing/2014/main" id="{C41BB182-C738-45E6-AFFD-07DDA4B0E929}"/>
                  </a:ext>
                </a:extLst>
              </p:cNvPr>
              <p:cNvSpPr txBox="1"/>
              <p:nvPr/>
            </p:nvSpPr>
            <p:spPr>
              <a:xfrm>
                <a:off x="6275308" y="2748860"/>
                <a:ext cx="3337601" cy="338554"/>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Pine / Sparse Pine</a:t>
                </a:r>
              </a:p>
            </p:txBody>
          </p:sp>
        </p:grpSp>
        <p:grpSp>
          <p:nvGrpSpPr>
            <p:cNvPr id="31" name="Group 30">
              <a:extLst>
                <a:ext uri="{FF2B5EF4-FFF2-40B4-BE49-F238E27FC236}">
                  <a16:creationId xmlns:a16="http://schemas.microsoft.com/office/drawing/2014/main" id="{CA4A1FBA-0DC9-4584-9C4E-9AE4629D27AD}"/>
                </a:ext>
              </a:extLst>
            </p:cNvPr>
            <p:cNvGrpSpPr/>
            <p:nvPr/>
          </p:nvGrpSpPr>
          <p:grpSpPr>
            <a:xfrm>
              <a:off x="5961585" y="3438693"/>
              <a:ext cx="2531817" cy="360309"/>
              <a:chOff x="5961585" y="3262485"/>
              <a:chExt cx="2531817" cy="360309"/>
            </a:xfrm>
          </p:grpSpPr>
          <p:sp>
            <p:nvSpPr>
              <p:cNvPr id="8" name="Rectangle 7">
                <a:extLst>
                  <a:ext uri="{FF2B5EF4-FFF2-40B4-BE49-F238E27FC236}">
                    <a16:creationId xmlns:a16="http://schemas.microsoft.com/office/drawing/2014/main" id="{98BEA3D4-6378-4639-8216-1B062859EFBF}"/>
                  </a:ext>
                </a:extLst>
              </p:cNvPr>
              <p:cNvSpPr/>
              <p:nvPr/>
            </p:nvSpPr>
            <p:spPr>
              <a:xfrm>
                <a:off x="5961585" y="3262485"/>
                <a:ext cx="324766" cy="360309"/>
              </a:xfrm>
              <a:prstGeom prst="rect">
                <a:avLst/>
              </a:prstGeom>
              <a:solidFill>
                <a:srgbClr val="E698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
                <a:extLst>
                  <a:ext uri="{FF2B5EF4-FFF2-40B4-BE49-F238E27FC236}">
                    <a16:creationId xmlns:a16="http://schemas.microsoft.com/office/drawing/2014/main" id="{3C37D01C-DE6A-4DCB-9679-96A49633292F}"/>
                  </a:ext>
                </a:extLst>
              </p:cNvPr>
              <p:cNvSpPr txBox="1"/>
              <p:nvPr/>
            </p:nvSpPr>
            <p:spPr>
              <a:xfrm>
                <a:off x="6279993" y="3273362"/>
                <a:ext cx="2213409" cy="338554"/>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Shrubs</a:t>
                </a:r>
              </a:p>
            </p:txBody>
          </p:sp>
        </p:grpSp>
        <p:grpSp>
          <p:nvGrpSpPr>
            <p:cNvPr id="32" name="Group 31">
              <a:extLst>
                <a:ext uri="{FF2B5EF4-FFF2-40B4-BE49-F238E27FC236}">
                  <a16:creationId xmlns:a16="http://schemas.microsoft.com/office/drawing/2014/main" id="{4D8D6A8F-98F6-49DA-BD4A-D7FB026C2781}"/>
                </a:ext>
              </a:extLst>
            </p:cNvPr>
            <p:cNvGrpSpPr/>
            <p:nvPr/>
          </p:nvGrpSpPr>
          <p:grpSpPr>
            <a:xfrm>
              <a:off x="5962706" y="3886590"/>
              <a:ext cx="4374005" cy="360309"/>
              <a:chOff x="5962706" y="3734265"/>
              <a:chExt cx="4374005" cy="360309"/>
            </a:xfrm>
          </p:grpSpPr>
          <p:sp>
            <p:nvSpPr>
              <p:cNvPr id="4" name="TextBox 3">
                <a:extLst>
                  <a:ext uri="{FF2B5EF4-FFF2-40B4-BE49-F238E27FC236}">
                    <a16:creationId xmlns:a16="http://schemas.microsoft.com/office/drawing/2014/main" id="{2DB5FCCF-0AB0-4304-B3C9-38CDB547560D}"/>
                  </a:ext>
                </a:extLst>
              </p:cNvPr>
              <p:cNvSpPr txBox="1"/>
              <p:nvPr/>
            </p:nvSpPr>
            <p:spPr>
              <a:xfrm>
                <a:off x="6270855" y="3745142"/>
                <a:ext cx="4065856" cy="338554"/>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rPr>
                  <a:t>Shrubs / Herbaceous With Sparse Trees</a:t>
                </a:r>
                <a:endParaRPr lang="en-US" sz="1600" dirty="0">
                  <a:solidFill>
                    <a:schemeClr val="tx1">
                      <a:lumMod val="75000"/>
                      <a:lumOff val="25000"/>
                    </a:schemeClr>
                  </a:solidFill>
                </a:endParaRPr>
              </a:p>
            </p:txBody>
          </p:sp>
          <p:sp>
            <p:nvSpPr>
              <p:cNvPr id="16" name="Rectangle 15">
                <a:extLst>
                  <a:ext uri="{FF2B5EF4-FFF2-40B4-BE49-F238E27FC236}">
                    <a16:creationId xmlns:a16="http://schemas.microsoft.com/office/drawing/2014/main" id="{FCA67EC0-AD12-4F0A-818B-EEB49BE5256B}"/>
                  </a:ext>
                </a:extLst>
              </p:cNvPr>
              <p:cNvSpPr/>
              <p:nvPr/>
            </p:nvSpPr>
            <p:spPr>
              <a:xfrm>
                <a:off x="5962706" y="3734265"/>
                <a:ext cx="324766" cy="360309"/>
              </a:xfrm>
              <a:prstGeom prst="rect">
                <a:avLst/>
              </a:prstGeom>
              <a:solidFill>
                <a:srgbClr val="FFD37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27AB75A2-0D15-4204-8890-D6220E2EE20B}"/>
                </a:ext>
              </a:extLst>
            </p:cNvPr>
            <p:cNvGrpSpPr/>
            <p:nvPr/>
          </p:nvGrpSpPr>
          <p:grpSpPr>
            <a:xfrm>
              <a:off x="5962706" y="4334487"/>
              <a:ext cx="4927097" cy="360309"/>
              <a:chOff x="5962706" y="4232926"/>
              <a:chExt cx="4927097" cy="360309"/>
            </a:xfrm>
          </p:grpSpPr>
          <p:sp>
            <p:nvSpPr>
              <p:cNvPr id="17" name="Rectangle 16">
                <a:extLst>
                  <a:ext uri="{FF2B5EF4-FFF2-40B4-BE49-F238E27FC236}">
                    <a16:creationId xmlns:a16="http://schemas.microsoft.com/office/drawing/2014/main" id="{29F295CD-1697-468D-B002-500EC6FDE672}"/>
                  </a:ext>
                </a:extLst>
              </p:cNvPr>
              <p:cNvSpPr/>
              <p:nvPr/>
            </p:nvSpPr>
            <p:spPr>
              <a:xfrm>
                <a:off x="5962706" y="4232926"/>
                <a:ext cx="324766" cy="360309"/>
              </a:xfrm>
              <a:prstGeom prst="rect">
                <a:avLst/>
              </a:prstGeom>
              <a:solidFill>
                <a:srgbClr val="D3FFB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0500245-92F9-4584-9F4C-3088B625D6E8}"/>
                  </a:ext>
                </a:extLst>
              </p:cNvPr>
              <p:cNvSpPr txBox="1"/>
              <p:nvPr/>
            </p:nvSpPr>
            <p:spPr>
              <a:xfrm>
                <a:off x="6270273" y="4243803"/>
                <a:ext cx="4619530" cy="338554"/>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Mixed Aquatic / Herbaceous Prairie</a:t>
                </a:r>
              </a:p>
            </p:txBody>
          </p:sp>
        </p:grpSp>
        <p:grpSp>
          <p:nvGrpSpPr>
            <p:cNvPr id="34" name="Group 33">
              <a:extLst>
                <a:ext uri="{FF2B5EF4-FFF2-40B4-BE49-F238E27FC236}">
                  <a16:creationId xmlns:a16="http://schemas.microsoft.com/office/drawing/2014/main" id="{6528695E-3239-4871-9DF4-B92DBC0AB9D9}"/>
                </a:ext>
              </a:extLst>
            </p:cNvPr>
            <p:cNvGrpSpPr/>
            <p:nvPr/>
          </p:nvGrpSpPr>
          <p:grpSpPr>
            <a:xfrm>
              <a:off x="5962705" y="4782384"/>
              <a:ext cx="2540037" cy="360309"/>
              <a:chOff x="5962705" y="4726413"/>
              <a:chExt cx="2540037" cy="360309"/>
            </a:xfrm>
          </p:grpSpPr>
          <p:sp>
            <p:nvSpPr>
              <p:cNvPr id="18" name="Rectangle 17">
                <a:extLst>
                  <a:ext uri="{FF2B5EF4-FFF2-40B4-BE49-F238E27FC236}">
                    <a16:creationId xmlns:a16="http://schemas.microsoft.com/office/drawing/2014/main" id="{69A731FE-DD9B-4C8B-9815-922D0688FC5D}"/>
                  </a:ext>
                </a:extLst>
              </p:cNvPr>
              <p:cNvSpPr/>
              <p:nvPr/>
            </p:nvSpPr>
            <p:spPr>
              <a:xfrm>
                <a:off x="5962705" y="4726413"/>
                <a:ext cx="324766" cy="360309"/>
              </a:xfrm>
              <a:prstGeom prst="rect">
                <a:avLst/>
              </a:prstGeom>
              <a:solidFill>
                <a:srgbClr val="FFFFF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1A86948-6D7C-4377-80B3-E9163F65D44C}"/>
                  </a:ext>
                </a:extLst>
              </p:cNvPr>
              <p:cNvSpPr txBox="1"/>
              <p:nvPr/>
            </p:nvSpPr>
            <p:spPr>
              <a:xfrm>
                <a:off x="6289333" y="4737290"/>
                <a:ext cx="2213409" cy="338554"/>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Bare Ground</a:t>
                </a:r>
              </a:p>
            </p:txBody>
          </p:sp>
        </p:grpSp>
        <p:grpSp>
          <p:nvGrpSpPr>
            <p:cNvPr id="36" name="Group 35">
              <a:extLst>
                <a:ext uri="{FF2B5EF4-FFF2-40B4-BE49-F238E27FC236}">
                  <a16:creationId xmlns:a16="http://schemas.microsoft.com/office/drawing/2014/main" id="{0B15E13A-6702-4992-8757-9EC68557C7A8}"/>
                </a:ext>
              </a:extLst>
            </p:cNvPr>
            <p:cNvGrpSpPr/>
            <p:nvPr/>
          </p:nvGrpSpPr>
          <p:grpSpPr>
            <a:xfrm>
              <a:off x="5961584" y="5230281"/>
              <a:ext cx="2523171" cy="360309"/>
              <a:chOff x="5975843" y="5230281"/>
              <a:chExt cx="2508912" cy="360309"/>
            </a:xfrm>
          </p:grpSpPr>
          <p:sp>
            <p:nvSpPr>
              <p:cNvPr id="21" name="TextBox 20">
                <a:extLst>
                  <a:ext uri="{FF2B5EF4-FFF2-40B4-BE49-F238E27FC236}">
                    <a16:creationId xmlns:a16="http://schemas.microsoft.com/office/drawing/2014/main" id="{EDE1FFF2-B968-4A7A-848C-DB671623CA1E}"/>
                  </a:ext>
                </a:extLst>
              </p:cNvPr>
              <p:cNvSpPr txBox="1"/>
              <p:nvPr/>
            </p:nvSpPr>
            <p:spPr>
              <a:xfrm>
                <a:off x="6271346" y="5241158"/>
                <a:ext cx="2213409" cy="338554"/>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Open Water</a:t>
                </a:r>
                <a:endParaRPr lang="en-US" sz="1600">
                  <a:solidFill>
                    <a:schemeClr val="tx1">
                      <a:lumMod val="75000"/>
                      <a:lumOff val="25000"/>
                    </a:schemeClr>
                  </a:solidFill>
                </a:endParaRPr>
              </a:p>
            </p:txBody>
          </p:sp>
          <p:sp>
            <p:nvSpPr>
              <p:cNvPr id="22" name="Rectangle 21">
                <a:extLst>
                  <a:ext uri="{FF2B5EF4-FFF2-40B4-BE49-F238E27FC236}">
                    <a16:creationId xmlns:a16="http://schemas.microsoft.com/office/drawing/2014/main" id="{957F4598-0725-4495-946A-A9BAABF2638F}"/>
                  </a:ext>
                </a:extLst>
              </p:cNvPr>
              <p:cNvSpPr/>
              <p:nvPr/>
            </p:nvSpPr>
            <p:spPr>
              <a:xfrm>
                <a:off x="5975843" y="5230281"/>
                <a:ext cx="324766" cy="360309"/>
              </a:xfrm>
              <a:prstGeom prst="rect">
                <a:avLst/>
              </a:prstGeom>
              <a:solidFill>
                <a:srgbClr val="0070F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sp>
        <p:nvSpPr>
          <p:cNvPr id="23" name="Title 1">
            <a:extLst>
              <a:ext uri="{FF2B5EF4-FFF2-40B4-BE49-F238E27FC236}">
                <a16:creationId xmlns:a16="http://schemas.microsoft.com/office/drawing/2014/main" id="{BB784561-8CAE-4D84-BCA7-4C10CE3E5FC1}"/>
              </a:ext>
            </a:extLst>
          </p:cNvPr>
          <p:cNvSpPr txBox="1">
            <a:spLocks/>
          </p:cNvSpPr>
          <p:nvPr/>
        </p:nvSpPr>
        <p:spPr>
          <a:xfrm>
            <a:off x="5452298" y="319104"/>
            <a:ext cx="6393480" cy="549416"/>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Results –</a:t>
            </a:r>
            <a:r>
              <a:rPr lang="en-US" dirty="0"/>
              <a:t> </a:t>
            </a:r>
            <a:r>
              <a:rPr lang="en-US" sz="3600" b="1" dirty="0">
                <a:solidFill>
                  <a:srgbClr val="9EC997"/>
                </a:solidFill>
                <a:latin typeface="Century Gothic" panose="020F0302020204030204"/>
              </a:rPr>
              <a:t>Vegetation Map</a:t>
            </a:r>
            <a:endParaRPr lang="en-US" sz="2400" dirty="0"/>
          </a:p>
        </p:txBody>
      </p:sp>
      <p:grpSp>
        <p:nvGrpSpPr>
          <p:cNvPr id="14" name="Group 13">
            <a:extLst>
              <a:ext uri="{FF2B5EF4-FFF2-40B4-BE49-F238E27FC236}">
                <a16:creationId xmlns:a16="http://schemas.microsoft.com/office/drawing/2014/main" id="{5F4581F2-A57A-46BE-8876-EB9BB6F32BA2}"/>
              </a:ext>
            </a:extLst>
          </p:cNvPr>
          <p:cNvGrpSpPr/>
          <p:nvPr/>
        </p:nvGrpSpPr>
        <p:grpSpPr>
          <a:xfrm>
            <a:off x="4760428" y="0"/>
            <a:ext cx="305078" cy="716864"/>
            <a:chOff x="5217854" y="125694"/>
            <a:chExt cx="305078" cy="716864"/>
          </a:xfrm>
        </p:grpSpPr>
        <p:pic>
          <p:nvPicPr>
            <p:cNvPr id="48" name="Picture 15" descr="Background pattern&#10;&#10;Description automatically generated">
              <a:extLst>
                <a:ext uri="{FF2B5EF4-FFF2-40B4-BE49-F238E27FC236}">
                  <a16:creationId xmlns:a16="http://schemas.microsoft.com/office/drawing/2014/main" id="{BA987AB7-FC3B-4CF1-BA4A-2EE5E5776F20}"/>
                </a:ext>
              </a:extLst>
            </p:cNvPr>
            <p:cNvPicPr>
              <a:picLocks noChangeAspect="1"/>
            </p:cNvPicPr>
            <p:nvPr/>
          </p:nvPicPr>
          <p:blipFill>
            <a:blip r:embed="rId4"/>
            <a:stretch>
              <a:fillRect/>
            </a:stretch>
          </p:blipFill>
          <p:spPr>
            <a:xfrm>
              <a:off x="5220037" y="421553"/>
              <a:ext cx="302895" cy="421005"/>
            </a:xfrm>
            <a:prstGeom prst="rect">
              <a:avLst/>
            </a:prstGeom>
          </p:spPr>
        </p:pic>
        <p:sp>
          <p:nvSpPr>
            <p:cNvPr id="49" name="TextBox 48">
              <a:extLst>
                <a:ext uri="{FF2B5EF4-FFF2-40B4-BE49-F238E27FC236}">
                  <a16:creationId xmlns:a16="http://schemas.microsoft.com/office/drawing/2014/main" id="{89992F1B-2D74-4D44-8E82-49221754ADA6}"/>
                </a:ext>
              </a:extLst>
            </p:cNvPr>
            <p:cNvSpPr txBox="1"/>
            <p:nvPr/>
          </p:nvSpPr>
          <p:spPr>
            <a:xfrm>
              <a:off x="5217854" y="125694"/>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N</a:t>
              </a:r>
            </a:p>
          </p:txBody>
        </p:sp>
      </p:grpSp>
      <p:grpSp>
        <p:nvGrpSpPr>
          <p:cNvPr id="3" name="Group 2">
            <a:extLst>
              <a:ext uri="{FF2B5EF4-FFF2-40B4-BE49-F238E27FC236}">
                <a16:creationId xmlns:a16="http://schemas.microsoft.com/office/drawing/2014/main" id="{DF835CEF-8493-4855-B321-683A6C3EB5A8}"/>
              </a:ext>
            </a:extLst>
          </p:cNvPr>
          <p:cNvGrpSpPr/>
          <p:nvPr/>
        </p:nvGrpSpPr>
        <p:grpSpPr>
          <a:xfrm>
            <a:off x="45831" y="6207662"/>
            <a:ext cx="1970221" cy="435439"/>
            <a:chOff x="29344" y="6203869"/>
            <a:chExt cx="1970221" cy="435439"/>
          </a:xfrm>
        </p:grpSpPr>
        <p:sp>
          <p:nvSpPr>
            <p:cNvPr id="26" name="TextBox 25">
              <a:extLst>
                <a:ext uri="{FF2B5EF4-FFF2-40B4-BE49-F238E27FC236}">
                  <a16:creationId xmlns:a16="http://schemas.microsoft.com/office/drawing/2014/main" id="{4AF7B424-F9C9-466F-B019-427EAF0F0510}"/>
                </a:ext>
              </a:extLst>
            </p:cNvPr>
            <p:cNvSpPr txBox="1"/>
            <p:nvPr/>
          </p:nvSpPr>
          <p:spPr>
            <a:xfrm>
              <a:off x="29344" y="6321756"/>
              <a:ext cx="2009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0</a:t>
              </a:r>
            </a:p>
          </p:txBody>
        </p:sp>
        <p:sp>
          <p:nvSpPr>
            <p:cNvPr id="29" name="TextBox 28">
              <a:extLst>
                <a:ext uri="{FF2B5EF4-FFF2-40B4-BE49-F238E27FC236}">
                  <a16:creationId xmlns:a16="http://schemas.microsoft.com/office/drawing/2014/main" id="{1875BE36-43E2-47DE-9C5E-10C664BF7AD8}"/>
                </a:ext>
              </a:extLst>
            </p:cNvPr>
            <p:cNvSpPr txBox="1"/>
            <p:nvPr/>
          </p:nvSpPr>
          <p:spPr>
            <a:xfrm>
              <a:off x="1027806" y="6331531"/>
              <a:ext cx="458004" cy="3077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10</a:t>
              </a:r>
            </a:p>
          </p:txBody>
        </p:sp>
        <p:sp>
          <p:nvSpPr>
            <p:cNvPr id="30" name="TextBox 29">
              <a:extLst>
                <a:ext uri="{FF2B5EF4-FFF2-40B4-BE49-F238E27FC236}">
                  <a16:creationId xmlns:a16="http://schemas.microsoft.com/office/drawing/2014/main" id="{57E6E1F2-1F66-4FFC-846B-7CC45791FC1C}"/>
                </a:ext>
              </a:extLst>
            </p:cNvPr>
            <p:cNvSpPr txBox="1"/>
            <p:nvPr/>
          </p:nvSpPr>
          <p:spPr>
            <a:xfrm>
              <a:off x="1329208" y="6331531"/>
              <a:ext cx="6703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rgbClr val="3F3F3F"/>
                  </a:solidFill>
                  <a:latin typeface="Century Gothic"/>
                </a:rPr>
                <a:t>Miles</a:t>
              </a:r>
            </a:p>
          </p:txBody>
        </p:sp>
        <p:grpSp>
          <p:nvGrpSpPr>
            <p:cNvPr id="41" name="Group 40">
              <a:extLst>
                <a:ext uri="{FF2B5EF4-FFF2-40B4-BE49-F238E27FC236}">
                  <a16:creationId xmlns:a16="http://schemas.microsoft.com/office/drawing/2014/main" id="{EC4B23D8-7827-4BBD-A848-DEE7CDE7919F}"/>
                </a:ext>
              </a:extLst>
            </p:cNvPr>
            <p:cNvGrpSpPr/>
            <p:nvPr/>
          </p:nvGrpSpPr>
          <p:grpSpPr>
            <a:xfrm>
              <a:off x="167640" y="6203869"/>
              <a:ext cx="1085736" cy="99030"/>
              <a:chOff x="5402631" y="5905619"/>
              <a:chExt cx="1189555" cy="99030"/>
            </a:xfrm>
          </p:grpSpPr>
          <p:cxnSp>
            <p:nvCxnSpPr>
              <p:cNvPr id="42" name="Straight Connector 41">
                <a:extLst>
                  <a:ext uri="{FF2B5EF4-FFF2-40B4-BE49-F238E27FC236}">
                    <a16:creationId xmlns:a16="http://schemas.microsoft.com/office/drawing/2014/main" id="{A2669B4E-EDEF-4478-8172-192F1CEBAC51}"/>
                  </a:ext>
                </a:extLst>
              </p:cNvPr>
              <p:cNvCxnSpPr>
                <a:cxnSpLocks/>
              </p:cNvCxnSpPr>
              <p:nvPr/>
            </p:nvCxnSpPr>
            <p:spPr>
              <a:xfrm>
                <a:off x="5402631" y="6002079"/>
                <a:ext cx="1189555" cy="0"/>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97E27243-0C93-4843-B4AA-3F774B3DCE6A}"/>
                  </a:ext>
                </a:extLst>
              </p:cNvPr>
              <p:cNvCxnSpPr>
                <a:cxnSpLocks/>
              </p:cNvCxnSpPr>
              <p:nvPr/>
            </p:nvCxnSpPr>
            <p:spPr>
              <a:xfrm>
                <a:off x="599595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D0EAB16-FFE1-4548-B0F0-5E9949BCAAD9}"/>
                  </a:ext>
                </a:extLst>
              </p:cNvPr>
              <p:cNvCxnSpPr>
                <a:cxnSpLocks/>
              </p:cNvCxnSpPr>
              <p:nvPr/>
            </p:nvCxnSpPr>
            <p:spPr>
              <a:xfrm>
                <a:off x="659218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DDC7BC5-FB92-46B3-A19A-73D2D322CDB1}"/>
                  </a:ext>
                </a:extLst>
              </p:cNvPr>
              <p:cNvCxnSpPr>
                <a:cxnSpLocks/>
              </p:cNvCxnSpPr>
              <p:nvPr/>
            </p:nvCxnSpPr>
            <p:spPr>
              <a:xfrm>
                <a:off x="5402631"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EF5DBCE-D563-4E9B-B4A4-83529E92049D}"/>
                  </a:ext>
                </a:extLst>
              </p:cNvPr>
              <p:cNvCxnSpPr>
                <a:cxnSpLocks/>
              </p:cNvCxnSpPr>
              <p:nvPr/>
            </p:nvCxnSpPr>
            <p:spPr>
              <a:xfrm>
                <a:off x="5695074" y="590818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9E81C57-FD35-4615-AD55-2A16664E7165}"/>
                  </a:ext>
                </a:extLst>
              </p:cNvPr>
              <p:cNvCxnSpPr>
                <a:cxnSpLocks/>
              </p:cNvCxnSpPr>
              <p:nvPr/>
            </p:nvCxnSpPr>
            <p:spPr>
              <a:xfrm>
                <a:off x="629394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5" name="TextBox 24">
            <a:extLst>
              <a:ext uri="{FF2B5EF4-FFF2-40B4-BE49-F238E27FC236}">
                <a16:creationId xmlns:a16="http://schemas.microsoft.com/office/drawing/2014/main" id="{F8922048-D212-44B2-9DED-1FCE7304C5E3}"/>
              </a:ext>
            </a:extLst>
          </p:cNvPr>
          <p:cNvSpPr txBox="1"/>
          <p:nvPr/>
        </p:nvSpPr>
        <p:spPr>
          <a:xfrm>
            <a:off x="3637376" y="6469048"/>
            <a:ext cx="179630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ea typeface="+mn-lt"/>
                <a:cs typeface="+mn-lt"/>
              </a:rPr>
              <a:t>Esri, Delorme, NaturalVue</a:t>
            </a:r>
            <a:endParaRPr lang="en-US" sz="900" dirty="0">
              <a:solidFill>
                <a:schemeClr val="tx1">
                  <a:lumMod val="75000"/>
                  <a:lumOff val="25000"/>
                </a:schemeClr>
              </a:solidFill>
              <a:latin typeface="Century Gothic"/>
            </a:endParaRPr>
          </a:p>
        </p:txBody>
      </p:sp>
      <p:sp>
        <p:nvSpPr>
          <p:cNvPr id="50" name="TextBox 49">
            <a:extLst>
              <a:ext uri="{FF2B5EF4-FFF2-40B4-BE49-F238E27FC236}">
                <a16:creationId xmlns:a16="http://schemas.microsoft.com/office/drawing/2014/main" id="{1323DA93-E8A0-F245-ACA1-BF67E7185387}"/>
              </a:ext>
            </a:extLst>
          </p:cNvPr>
          <p:cNvSpPr txBox="1"/>
          <p:nvPr/>
        </p:nvSpPr>
        <p:spPr>
          <a:xfrm>
            <a:off x="5345299" y="1443149"/>
            <a:ext cx="44517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a:rPr>
              <a:t>Landcover – 2021</a:t>
            </a:r>
          </a:p>
        </p:txBody>
      </p:sp>
    </p:spTree>
    <p:extLst>
      <p:ext uri="{BB962C8B-B14F-4D97-AF65-F5344CB8AC3E}">
        <p14:creationId xmlns:p14="http://schemas.microsoft.com/office/powerpoint/2010/main" val="2503650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69714E-F5D5-4CAF-996E-1E2B98A32857}"/>
              </a:ext>
            </a:extLst>
          </p:cNvPr>
          <p:cNvSpPr txBox="1">
            <a:spLocks/>
          </p:cNvSpPr>
          <p:nvPr/>
        </p:nvSpPr>
        <p:spPr>
          <a:xfrm>
            <a:off x="266700" y="364983"/>
            <a:ext cx="11608471"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Methodology – </a:t>
            </a:r>
            <a:r>
              <a:rPr lang="en-US" sz="4000" b="1" dirty="0">
                <a:solidFill>
                  <a:srgbClr val="0070C0"/>
                </a:solidFill>
                <a:latin typeface="Century Gothic" panose="020F0302020204030204"/>
              </a:rPr>
              <a:t>Water Visibility </a:t>
            </a:r>
            <a:endParaRPr lang="en-US" dirty="0">
              <a:solidFill>
                <a:srgbClr val="0070C0"/>
              </a:solidFill>
              <a:cs typeface="Calibri Light"/>
            </a:endParaRPr>
          </a:p>
        </p:txBody>
      </p:sp>
      <p:sp>
        <p:nvSpPr>
          <p:cNvPr id="5" name="Freeform: Shape 4">
            <a:extLst>
              <a:ext uri="{FF2B5EF4-FFF2-40B4-BE49-F238E27FC236}">
                <a16:creationId xmlns:a16="http://schemas.microsoft.com/office/drawing/2014/main" id="{5DBDA6B2-0489-4B5F-BBC0-432FA26FEAED}"/>
              </a:ext>
            </a:extLst>
          </p:cNvPr>
          <p:cNvSpPr/>
          <p:nvPr/>
        </p:nvSpPr>
        <p:spPr>
          <a:xfrm>
            <a:off x="1381249" y="1318579"/>
            <a:ext cx="1234803" cy="1764004"/>
          </a:xfrm>
          <a:custGeom>
            <a:avLst/>
            <a:gdLst>
              <a:gd name="connsiteX0" fmla="*/ 0 w 1764003"/>
              <a:gd name="connsiteY0" fmla="*/ 0 h 1234802"/>
              <a:gd name="connsiteX1" fmla="*/ 1146602 w 1764003"/>
              <a:gd name="connsiteY1" fmla="*/ 0 h 1234802"/>
              <a:gd name="connsiteX2" fmla="*/ 1764003 w 1764003"/>
              <a:gd name="connsiteY2" fmla="*/ 617401 h 1234802"/>
              <a:gd name="connsiteX3" fmla="*/ 1146602 w 1764003"/>
              <a:gd name="connsiteY3" fmla="*/ 1234802 h 1234802"/>
              <a:gd name="connsiteX4" fmla="*/ 0 w 1764003"/>
              <a:gd name="connsiteY4" fmla="*/ 1234802 h 1234802"/>
              <a:gd name="connsiteX5" fmla="*/ 617401 w 1764003"/>
              <a:gd name="connsiteY5" fmla="*/ 617401 h 1234802"/>
              <a:gd name="connsiteX6" fmla="*/ 0 w 1764003"/>
              <a:gd name="connsiteY6" fmla="*/ 0 h 123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4003" h="1234802">
                <a:moveTo>
                  <a:pt x="1764002" y="0"/>
                </a:moveTo>
                <a:lnTo>
                  <a:pt x="1764002" y="802621"/>
                </a:lnTo>
                <a:lnTo>
                  <a:pt x="882002" y="1234802"/>
                </a:lnTo>
                <a:lnTo>
                  <a:pt x="1" y="802621"/>
                </a:lnTo>
                <a:lnTo>
                  <a:pt x="1" y="0"/>
                </a:lnTo>
                <a:lnTo>
                  <a:pt x="882002" y="432181"/>
                </a:lnTo>
                <a:lnTo>
                  <a:pt x="1764002" y="0"/>
                </a:lnTo>
                <a:close/>
              </a:path>
            </a:pathLst>
          </a:custGeom>
          <a:solidFill>
            <a:srgbClr val="0070C0"/>
          </a:solidFill>
        </p:spPr>
        <p:style>
          <a:lnRef idx="1">
            <a:schemeClr val="accent5">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11431" tIns="628831" rIns="11430" bIns="628832"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bg1"/>
                </a:solidFill>
                <a:latin typeface="Century Gothic"/>
              </a:rPr>
              <a:t>Data Acquisition</a:t>
            </a:r>
          </a:p>
        </p:txBody>
      </p:sp>
      <p:sp>
        <p:nvSpPr>
          <p:cNvPr id="6" name="Freeform: Shape 5">
            <a:extLst>
              <a:ext uri="{FF2B5EF4-FFF2-40B4-BE49-F238E27FC236}">
                <a16:creationId xmlns:a16="http://schemas.microsoft.com/office/drawing/2014/main" id="{257DCC44-6134-4736-AB5A-E459DBC39074}"/>
              </a:ext>
            </a:extLst>
          </p:cNvPr>
          <p:cNvSpPr/>
          <p:nvPr/>
        </p:nvSpPr>
        <p:spPr>
          <a:xfrm>
            <a:off x="2618090" y="1307387"/>
            <a:ext cx="8676108" cy="1146602"/>
          </a:xfrm>
          <a:custGeom>
            <a:avLst/>
            <a:gdLst>
              <a:gd name="connsiteX0" fmla="*/ 191104 w 1146602"/>
              <a:gd name="connsiteY0" fmla="*/ 0 h 8676108"/>
              <a:gd name="connsiteX1" fmla="*/ 955498 w 1146602"/>
              <a:gd name="connsiteY1" fmla="*/ 0 h 8676108"/>
              <a:gd name="connsiteX2" fmla="*/ 1146602 w 1146602"/>
              <a:gd name="connsiteY2" fmla="*/ 191104 h 8676108"/>
              <a:gd name="connsiteX3" fmla="*/ 1146602 w 1146602"/>
              <a:gd name="connsiteY3" fmla="*/ 8676108 h 8676108"/>
              <a:gd name="connsiteX4" fmla="*/ 1146602 w 1146602"/>
              <a:gd name="connsiteY4" fmla="*/ 8676108 h 8676108"/>
              <a:gd name="connsiteX5" fmla="*/ 0 w 1146602"/>
              <a:gd name="connsiteY5" fmla="*/ 8676108 h 8676108"/>
              <a:gd name="connsiteX6" fmla="*/ 0 w 1146602"/>
              <a:gd name="connsiteY6" fmla="*/ 8676108 h 8676108"/>
              <a:gd name="connsiteX7" fmla="*/ 0 w 1146602"/>
              <a:gd name="connsiteY7" fmla="*/ 191104 h 8676108"/>
              <a:gd name="connsiteX8" fmla="*/ 191104 w 1146602"/>
              <a:gd name="connsiteY8" fmla="*/ 0 h 867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602" h="8676108">
                <a:moveTo>
                  <a:pt x="1146602" y="1446046"/>
                </a:moveTo>
                <a:lnTo>
                  <a:pt x="1146602" y="7230062"/>
                </a:lnTo>
                <a:cubicBezTo>
                  <a:pt x="1146602" y="8028693"/>
                  <a:pt x="1135295" y="8676108"/>
                  <a:pt x="1121346" y="8676108"/>
                </a:cubicBezTo>
                <a:lnTo>
                  <a:pt x="0" y="8676108"/>
                </a:lnTo>
                <a:lnTo>
                  <a:pt x="0" y="8676108"/>
                </a:lnTo>
                <a:lnTo>
                  <a:pt x="0" y="0"/>
                </a:lnTo>
                <a:lnTo>
                  <a:pt x="0" y="0"/>
                </a:lnTo>
                <a:lnTo>
                  <a:pt x="1121346" y="0"/>
                </a:lnTo>
                <a:cubicBezTo>
                  <a:pt x="1135295" y="0"/>
                  <a:pt x="1146602" y="647415"/>
                  <a:pt x="1146602" y="1446046"/>
                </a:cubicBezTo>
                <a:close/>
              </a:path>
            </a:pathLst>
          </a:custGeom>
          <a:ln>
            <a:solidFill>
              <a:srgbClr val="0070C0"/>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0904" tIns="66767" rIns="66767" bIns="66767" numCol="1" spcCol="1270" anchor="ctr" anchorCtr="0">
            <a:noAutofit/>
          </a:bodyPr>
          <a:lstStyle/>
          <a:p>
            <a:pPr marL="171450" lvl="1" indent="-171450" algn="l" defTabSz="755650">
              <a:lnSpc>
                <a:spcPct val="90000"/>
              </a:lnSpc>
              <a:spcBef>
                <a:spcPct val="0"/>
              </a:spcBef>
              <a:spcAft>
                <a:spcPct val="15000"/>
              </a:spcAft>
              <a:buClr>
                <a:srgbClr val="4DAEB3"/>
              </a:buClr>
              <a:buFont typeface="Webdings" panose="05030102010509060703" pitchFamily="18" charset="2"/>
              <a:buChar char="4"/>
            </a:pPr>
            <a:r>
              <a:rPr lang="en-US" sz="1700" kern="1200" dirty="0">
                <a:solidFill>
                  <a:schemeClr val="tx1">
                    <a:lumMod val="75000"/>
                    <a:lumOff val="25000"/>
                  </a:schemeClr>
                </a:solidFill>
                <a:latin typeface="Century Gothic" panose="020B0502020202020204" pitchFamily="34" charset="0"/>
              </a:rPr>
              <a:t>Sentinel-1 SAR GRD C-Band data (2015–2021)</a:t>
            </a:r>
            <a:endParaRPr lang="en-US" sz="1700" kern="1200" dirty="0">
              <a:solidFill>
                <a:schemeClr val="tx1">
                  <a:lumMod val="75000"/>
                  <a:lumOff val="25000"/>
                </a:schemeClr>
              </a:solidFill>
              <a:latin typeface="Century Gothic" panose="020B0502020202020204" pitchFamily="34" charset="0"/>
              <a:cs typeface="Calibri Light"/>
            </a:endParaRPr>
          </a:p>
          <a:p>
            <a:pPr marL="171450" lvl="1" indent="-171450" defTabSz="755650">
              <a:lnSpc>
                <a:spcPct val="90000"/>
              </a:lnSpc>
              <a:spcBef>
                <a:spcPct val="0"/>
              </a:spcBef>
              <a:spcAft>
                <a:spcPct val="15000"/>
              </a:spcAft>
              <a:buClr>
                <a:srgbClr val="4DAEB3"/>
              </a:buClr>
              <a:buFont typeface="Webdings" panose="05030102010509060703" pitchFamily="18" charset="2"/>
              <a:buChar char="4"/>
            </a:pPr>
            <a:r>
              <a:rPr lang="en-US" sz="1700" dirty="0">
                <a:solidFill>
                  <a:schemeClr val="tx1">
                    <a:lumMod val="75000"/>
                    <a:lumOff val="25000"/>
                  </a:schemeClr>
                </a:solidFill>
                <a:latin typeface="Century Gothic" panose="020B0502020202020204" pitchFamily="34" charset="0"/>
              </a:rPr>
              <a:t>Interferometric </a:t>
            </a:r>
            <a:r>
              <a:rPr lang="en-US" sz="1700" kern="1200" dirty="0">
                <a:solidFill>
                  <a:schemeClr val="tx1">
                    <a:lumMod val="75000"/>
                    <a:lumOff val="25000"/>
                  </a:schemeClr>
                </a:solidFill>
                <a:latin typeface="Century Gothic" panose="020B0502020202020204" pitchFamily="34" charset="0"/>
              </a:rPr>
              <a:t>Wide</a:t>
            </a:r>
          </a:p>
          <a:p>
            <a:pPr marL="171450" lvl="1" indent="-171450" algn="l" defTabSz="755650" rtl="0">
              <a:lnSpc>
                <a:spcPct val="90000"/>
              </a:lnSpc>
              <a:spcBef>
                <a:spcPct val="0"/>
              </a:spcBef>
              <a:spcAft>
                <a:spcPct val="15000"/>
              </a:spcAft>
              <a:buClr>
                <a:srgbClr val="4DAEB3"/>
              </a:buClr>
              <a:buFont typeface="Webdings" panose="05030102010509060703" pitchFamily="18" charset="2"/>
              <a:buChar char="4"/>
            </a:pPr>
            <a:r>
              <a:rPr lang="en-US" sz="1700" kern="1200" dirty="0">
                <a:solidFill>
                  <a:schemeClr val="tx1">
                    <a:lumMod val="75000"/>
                    <a:lumOff val="25000"/>
                  </a:schemeClr>
                </a:solidFill>
                <a:latin typeface="Century Gothic" panose="020B0502020202020204" pitchFamily="34" charset="0"/>
              </a:rPr>
              <a:t>VV + VH Polarization</a:t>
            </a:r>
          </a:p>
        </p:txBody>
      </p:sp>
      <p:sp>
        <p:nvSpPr>
          <p:cNvPr id="7" name="Freeform: Shape 6">
            <a:extLst>
              <a:ext uri="{FF2B5EF4-FFF2-40B4-BE49-F238E27FC236}">
                <a16:creationId xmlns:a16="http://schemas.microsoft.com/office/drawing/2014/main" id="{AD92F7C4-69D3-490D-817E-A246AAE29901}"/>
              </a:ext>
            </a:extLst>
          </p:cNvPr>
          <p:cNvSpPr/>
          <p:nvPr/>
        </p:nvSpPr>
        <p:spPr>
          <a:xfrm>
            <a:off x="1381249" y="2857359"/>
            <a:ext cx="1234803" cy="1764004"/>
          </a:xfrm>
          <a:custGeom>
            <a:avLst/>
            <a:gdLst>
              <a:gd name="connsiteX0" fmla="*/ 0 w 1764003"/>
              <a:gd name="connsiteY0" fmla="*/ 0 h 1234802"/>
              <a:gd name="connsiteX1" fmla="*/ 1146602 w 1764003"/>
              <a:gd name="connsiteY1" fmla="*/ 0 h 1234802"/>
              <a:gd name="connsiteX2" fmla="*/ 1764003 w 1764003"/>
              <a:gd name="connsiteY2" fmla="*/ 617401 h 1234802"/>
              <a:gd name="connsiteX3" fmla="*/ 1146602 w 1764003"/>
              <a:gd name="connsiteY3" fmla="*/ 1234802 h 1234802"/>
              <a:gd name="connsiteX4" fmla="*/ 0 w 1764003"/>
              <a:gd name="connsiteY4" fmla="*/ 1234802 h 1234802"/>
              <a:gd name="connsiteX5" fmla="*/ 617401 w 1764003"/>
              <a:gd name="connsiteY5" fmla="*/ 617401 h 1234802"/>
              <a:gd name="connsiteX6" fmla="*/ 0 w 1764003"/>
              <a:gd name="connsiteY6" fmla="*/ 0 h 123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4003" h="1234802">
                <a:moveTo>
                  <a:pt x="1764002" y="0"/>
                </a:moveTo>
                <a:lnTo>
                  <a:pt x="1764002" y="802621"/>
                </a:lnTo>
                <a:lnTo>
                  <a:pt x="882002" y="1234802"/>
                </a:lnTo>
                <a:lnTo>
                  <a:pt x="1" y="802621"/>
                </a:lnTo>
                <a:lnTo>
                  <a:pt x="1" y="0"/>
                </a:lnTo>
                <a:lnTo>
                  <a:pt x="882002" y="432181"/>
                </a:lnTo>
                <a:lnTo>
                  <a:pt x="1764002" y="0"/>
                </a:lnTo>
                <a:close/>
              </a:path>
            </a:pathLst>
          </a:custGeom>
          <a:solidFill>
            <a:srgbClr val="0070C0"/>
          </a:solidFill>
        </p:spPr>
        <p:style>
          <a:lnRef idx="1">
            <a:schemeClr val="accent5">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11431" tIns="628831" rIns="11430" bIns="628832"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bg1"/>
                </a:solidFill>
                <a:latin typeface="Century Gothic"/>
              </a:rPr>
              <a:t>Data Processing</a:t>
            </a:r>
          </a:p>
        </p:txBody>
      </p:sp>
      <p:sp>
        <p:nvSpPr>
          <p:cNvPr id="8" name="Freeform: Shape 7">
            <a:extLst>
              <a:ext uri="{FF2B5EF4-FFF2-40B4-BE49-F238E27FC236}">
                <a16:creationId xmlns:a16="http://schemas.microsoft.com/office/drawing/2014/main" id="{8044DCC5-99BB-4AF0-9AA9-19758C55334B}"/>
              </a:ext>
            </a:extLst>
          </p:cNvPr>
          <p:cNvSpPr/>
          <p:nvPr/>
        </p:nvSpPr>
        <p:spPr>
          <a:xfrm>
            <a:off x="2616051" y="2854009"/>
            <a:ext cx="8676108" cy="1146602"/>
          </a:xfrm>
          <a:custGeom>
            <a:avLst/>
            <a:gdLst>
              <a:gd name="connsiteX0" fmla="*/ 191104 w 1146602"/>
              <a:gd name="connsiteY0" fmla="*/ 0 h 8676108"/>
              <a:gd name="connsiteX1" fmla="*/ 955498 w 1146602"/>
              <a:gd name="connsiteY1" fmla="*/ 0 h 8676108"/>
              <a:gd name="connsiteX2" fmla="*/ 1146602 w 1146602"/>
              <a:gd name="connsiteY2" fmla="*/ 191104 h 8676108"/>
              <a:gd name="connsiteX3" fmla="*/ 1146602 w 1146602"/>
              <a:gd name="connsiteY3" fmla="*/ 8676108 h 8676108"/>
              <a:gd name="connsiteX4" fmla="*/ 1146602 w 1146602"/>
              <a:gd name="connsiteY4" fmla="*/ 8676108 h 8676108"/>
              <a:gd name="connsiteX5" fmla="*/ 0 w 1146602"/>
              <a:gd name="connsiteY5" fmla="*/ 8676108 h 8676108"/>
              <a:gd name="connsiteX6" fmla="*/ 0 w 1146602"/>
              <a:gd name="connsiteY6" fmla="*/ 8676108 h 8676108"/>
              <a:gd name="connsiteX7" fmla="*/ 0 w 1146602"/>
              <a:gd name="connsiteY7" fmla="*/ 191104 h 8676108"/>
              <a:gd name="connsiteX8" fmla="*/ 191104 w 1146602"/>
              <a:gd name="connsiteY8" fmla="*/ 0 h 867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602" h="8676108">
                <a:moveTo>
                  <a:pt x="1146602" y="1446046"/>
                </a:moveTo>
                <a:lnTo>
                  <a:pt x="1146602" y="7230062"/>
                </a:lnTo>
                <a:cubicBezTo>
                  <a:pt x="1146602" y="8028693"/>
                  <a:pt x="1135295" y="8676108"/>
                  <a:pt x="1121346" y="8676108"/>
                </a:cubicBezTo>
                <a:lnTo>
                  <a:pt x="0" y="8676108"/>
                </a:lnTo>
                <a:lnTo>
                  <a:pt x="0" y="8676108"/>
                </a:lnTo>
                <a:lnTo>
                  <a:pt x="0" y="0"/>
                </a:lnTo>
                <a:lnTo>
                  <a:pt x="0" y="0"/>
                </a:lnTo>
                <a:lnTo>
                  <a:pt x="1121346" y="0"/>
                </a:lnTo>
                <a:cubicBezTo>
                  <a:pt x="1135295" y="0"/>
                  <a:pt x="1146602" y="647415"/>
                  <a:pt x="1146602" y="1446046"/>
                </a:cubicBezTo>
                <a:close/>
              </a:path>
            </a:pathLst>
          </a:custGeom>
          <a:ln>
            <a:solidFill>
              <a:srgbClr val="0070C0"/>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0904" tIns="66767" rIns="66767" bIns="66767" numCol="1" spcCol="1270" anchor="ctr" anchorCtr="0">
            <a:noAutofit/>
          </a:bodyPr>
          <a:lstStyle/>
          <a:p>
            <a:pPr marL="171450" lvl="1" indent="-171450" algn="l" defTabSz="755650">
              <a:lnSpc>
                <a:spcPct val="90000"/>
              </a:lnSpc>
              <a:spcBef>
                <a:spcPct val="0"/>
              </a:spcBef>
              <a:spcAft>
                <a:spcPct val="15000"/>
              </a:spcAft>
              <a:buClr>
                <a:srgbClr val="4DAEB3"/>
              </a:buClr>
              <a:buFont typeface="Webdings" panose="05030102010509060703" pitchFamily="18" charset="2"/>
              <a:buChar char="4"/>
            </a:pPr>
            <a:r>
              <a:rPr lang="en-US" sz="1700" kern="1200" dirty="0">
                <a:solidFill>
                  <a:schemeClr val="tx1">
                    <a:lumMod val="75000"/>
                    <a:lumOff val="25000"/>
                  </a:schemeClr>
                </a:solidFill>
                <a:latin typeface="Century Gothic"/>
              </a:rPr>
              <a:t>Median function to assess annual image collections</a:t>
            </a:r>
            <a:endParaRPr lang="en-US" sz="1700" kern="1200" dirty="0">
              <a:latin typeface="Calibri Light" panose="020F0302020204030204"/>
            </a:endParaRPr>
          </a:p>
          <a:p>
            <a:pPr marL="171450" lvl="1" indent="-171450" algn="l" defTabSz="755650">
              <a:lnSpc>
                <a:spcPct val="90000"/>
              </a:lnSpc>
              <a:spcBef>
                <a:spcPct val="0"/>
              </a:spcBef>
              <a:spcAft>
                <a:spcPct val="15000"/>
              </a:spcAft>
              <a:buClr>
                <a:srgbClr val="4DAEB3"/>
              </a:buClr>
              <a:buFont typeface="Webdings" panose="05030102010509060703" pitchFamily="18" charset="2"/>
              <a:buChar char="4"/>
            </a:pPr>
            <a:r>
              <a:rPr lang="en-US" kern="1200" dirty="0">
                <a:solidFill>
                  <a:schemeClr val="tx1">
                    <a:lumMod val="75000"/>
                    <a:lumOff val="25000"/>
                  </a:schemeClr>
                </a:solidFill>
                <a:latin typeface="Century Gothic"/>
              </a:rPr>
              <a:t>Filtered to one image per year</a:t>
            </a:r>
            <a:endParaRPr lang="en-US" sz="1700" kern="1200" dirty="0">
              <a:latin typeface="Calibri Light" panose="020F0302020204030204"/>
            </a:endParaRPr>
          </a:p>
        </p:txBody>
      </p:sp>
      <p:sp>
        <p:nvSpPr>
          <p:cNvPr id="9" name="Freeform: Shape 8">
            <a:extLst>
              <a:ext uri="{FF2B5EF4-FFF2-40B4-BE49-F238E27FC236}">
                <a16:creationId xmlns:a16="http://schemas.microsoft.com/office/drawing/2014/main" id="{779F7E10-37A3-4B1B-8AF6-71E6DA05EBA9}"/>
              </a:ext>
            </a:extLst>
          </p:cNvPr>
          <p:cNvSpPr/>
          <p:nvPr/>
        </p:nvSpPr>
        <p:spPr>
          <a:xfrm>
            <a:off x="1381249" y="4443499"/>
            <a:ext cx="1234803" cy="2049518"/>
          </a:xfrm>
          <a:custGeom>
            <a:avLst/>
            <a:gdLst>
              <a:gd name="connsiteX0" fmla="*/ 0 w 1764003"/>
              <a:gd name="connsiteY0" fmla="*/ 0 h 1234802"/>
              <a:gd name="connsiteX1" fmla="*/ 1146602 w 1764003"/>
              <a:gd name="connsiteY1" fmla="*/ 0 h 1234802"/>
              <a:gd name="connsiteX2" fmla="*/ 1764003 w 1764003"/>
              <a:gd name="connsiteY2" fmla="*/ 617401 h 1234802"/>
              <a:gd name="connsiteX3" fmla="*/ 1146602 w 1764003"/>
              <a:gd name="connsiteY3" fmla="*/ 1234802 h 1234802"/>
              <a:gd name="connsiteX4" fmla="*/ 0 w 1764003"/>
              <a:gd name="connsiteY4" fmla="*/ 1234802 h 1234802"/>
              <a:gd name="connsiteX5" fmla="*/ 617401 w 1764003"/>
              <a:gd name="connsiteY5" fmla="*/ 617401 h 1234802"/>
              <a:gd name="connsiteX6" fmla="*/ 0 w 1764003"/>
              <a:gd name="connsiteY6" fmla="*/ 0 h 123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4003" h="1234802">
                <a:moveTo>
                  <a:pt x="1764002" y="0"/>
                </a:moveTo>
                <a:lnTo>
                  <a:pt x="1764002" y="802621"/>
                </a:lnTo>
                <a:lnTo>
                  <a:pt x="882002" y="1234802"/>
                </a:lnTo>
                <a:lnTo>
                  <a:pt x="1" y="802621"/>
                </a:lnTo>
                <a:lnTo>
                  <a:pt x="1" y="0"/>
                </a:lnTo>
                <a:lnTo>
                  <a:pt x="882002" y="432181"/>
                </a:lnTo>
                <a:lnTo>
                  <a:pt x="1764002" y="0"/>
                </a:lnTo>
                <a:close/>
              </a:path>
            </a:pathLst>
          </a:custGeom>
          <a:solidFill>
            <a:srgbClr val="0070C0"/>
          </a:solidFill>
        </p:spPr>
        <p:style>
          <a:lnRef idx="1">
            <a:schemeClr val="accent5">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11431" tIns="628831" rIns="11430" bIns="628832"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bg1"/>
                </a:solidFill>
                <a:latin typeface="Century Gothic"/>
              </a:rPr>
              <a:t>Data Analysis</a:t>
            </a:r>
          </a:p>
        </p:txBody>
      </p:sp>
      <p:sp>
        <p:nvSpPr>
          <p:cNvPr id="10" name="Freeform: Shape 9">
            <a:extLst>
              <a:ext uri="{FF2B5EF4-FFF2-40B4-BE49-F238E27FC236}">
                <a16:creationId xmlns:a16="http://schemas.microsoft.com/office/drawing/2014/main" id="{7DED3CA6-F981-4BCE-9A59-3FF8BC07660C}"/>
              </a:ext>
            </a:extLst>
          </p:cNvPr>
          <p:cNvSpPr/>
          <p:nvPr/>
        </p:nvSpPr>
        <p:spPr>
          <a:xfrm>
            <a:off x="2611972" y="4430132"/>
            <a:ext cx="8684265" cy="1359194"/>
          </a:xfrm>
          <a:custGeom>
            <a:avLst/>
            <a:gdLst>
              <a:gd name="connsiteX0" fmla="*/ 226537 w 1359193"/>
              <a:gd name="connsiteY0" fmla="*/ 0 h 8684264"/>
              <a:gd name="connsiteX1" fmla="*/ 1132656 w 1359193"/>
              <a:gd name="connsiteY1" fmla="*/ 0 h 8684264"/>
              <a:gd name="connsiteX2" fmla="*/ 1359193 w 1359193"/>
              <a:gd name="connsiteY2" fmla="*/ 226537 h 8684264"/>
              <a:gd name="connsiteX3" fmla="*/ 1359193 w 1359193"/>
              <a:gd name="connsiteY3" fmla="*/ 8684264 h 8684264"/>
              <a:gd name="connsiteX4" fmla="*/ 1359193 w 1359193"/>
              <a:gd name="connsiteY4" fmla="*/ 8684264 h 8684264"/>
              <a:gd name="connsiteX5" fmla="*/ 0 w 1359193"/>
              <a:gd name="connsiteY5" fmla="*/ 8684264 h 8684264"/>
              <a:gd name="connsiteX6" fmla="*/ 0 w 1359193"/>
              <a:gd name="connsiteY6" fmla="*/ 8684264 h 8684264"/>
              <a:gd name="connsiteX7" fmla="*/ 0 w 1359193"/>
              <a:gd name="connsiteY7" fmla="*/ 226537 h 8684264"/>
              <a:gd name="connsiteX8" fmla="*/ 226537 w 1359193"/>
              <a:gd name="connsiteY8" fmla="*/ 0 h 868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9193" h="8684264">
                <a:moveTo>
                  <a:pt x="1359193" y="1447410"/>
                </a:moveTo>
                <a:lnTo>
                  <a:pt x="1359193" y="7236854"/>
                </a:lnTo>
                <a:cubicBezTo>
                  <a:pt x="1359193" y="8036235"/>
                  <a:pt x="1343319" y="8684261"/>
                  <a:pt x="1323737" y="8684261"/>
                </a:cubicBezTo>
                <a:lnTo>
                  <a:pt x="0" y="8684261"/>
                </a:lnTo>
                <a:lnTo>
                  <a:pt x="0" y="8684261"/>
                </a:lnTo>
                <a:lnTo>
                  <a:pt x="0" y="3"/>
                </a:lnTo>
                <a:lnTo>
                  <a:pt x="0" y="3"/>
                </a:lnTo>
                <a:lnTo>
                  <a:pt x="1323737" y="3"/>
                </a:lnTo>
                <a:cubicBezTo>
                  <a:pt x="1343319" y="3"/>
                  <a:pt x="1359193" y="648029"/>
                  <a:pt x="1359193" y="1447410"/>
                </a:cubicBezTo>
                <a:close/>
              </a:path>
            </a:pathLst>
          </a:custGeom>
          <a:ln>
            <a:solidFill>
              <a:srgbClr val="0070C0"/>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0905" tIns="77145" rIns="77145" bIns="77146" numCol="1" spcCol="1270" anchor="ctr" anchorCtr="0">
            <a:noAutofit/>
          </a:bodyPr>
          <a:lstStyle/>
          <a:p>
            <a:pPr marL="171450" lvl="1" indent="-171450" algn="l" defTabSz="755650" rtl="0">
              <a:lnSpc>
                <a:spcPct val="90000"/>
              </a:lnSpc>
              <a:spcBef>
                <a:spcPct val="0"/>
              </a:spcBef>
              <a:spcAft>
                <a:spcPct val="15000"/>
              </a:spcAft>
              <a:buClr>
                <a:srgbClr val="4DAEB3"/>
              </a:buClr>
              <a:buFont typeface="Webdings" panose="05030102010509060703" pitchFamily="18" charset="2"/>
              <a:buNone/>
            </a:pPr>
            <a:endParaRPr lang="en-US" sz="1700" kern="1200" dirty="0">
              <a:solidFill>
                <a:schemeClr val="tx1">
                  <a:lumMod val="75000"/>
                  <a:lumOff val="25000"/>
                </a:schemeClr>
              </a:solidFill>
              <a:latin typeface="Century Gothic"/>
            </a:endParaRPr>
          </a:p>
          <a:p>
            <a:pPr marL="171450" lvl="1" indent="-171450" algn="l" defTabSz="755650" rtl="0">
              <a:lnSpc>
                <a:spcPct val="90000"/>
              </a:lnSpc>
              <a:spcBef>
                <a:spcPct val="0"/>
              </a:spcBef>
              <a:spcAft>
                <a:spcPct val="15000"/>
              </a:spcAft>
              <a:buClr>
                <a:srgbClr val="4DAEB3"/>
              </a:buClr>
              <a:buFont typeface="Webdings" panose="05030102010509060703" pitchFamily="18" charset="2"/>
              <a:buChar char="4"/>
            </a:pPr>
            <a:r>
              <a:rPr lang="en-US" sz="1700" kern="1200" dirty="0">
                <a:solidFill>
                  <a:schemeClr val="tx1">
                    <a:lumMod val="75000"/>
                    <a:lumOff val="25000"/>
                  </a:schemeClr>
                </a:solidFill>
                <a:latin typeface="Century Gothic"/>
              </a:rPr>
              <a:t>Water Detection Timeseries</a:t>
            </a:r>
          </a:p>
          <a:p>
            <a:pPr marL="171450" lvl="1" indent="-171450" algn="l" defTabSz="755650" rtl="0">
              <a:lnSpc>
                <a:spcPct val="90000"/>
              </a:lnSpc>
              <a:spcBef>
                <a:spcPct val="0"/>
              </a:spcBef>
              <a:spcAft>
                <a:spcPct val="15000"/>
              </a:spcAft>
              <a:buClr>
                <a:srgbClr val="4DAEB3"/>
              </a:buClr>
              <a:buFont typeface="Webdings" panose="05030102010509060703" pitchFamily="18" charset="2"/>
              <a:buChar char="4"/>
            </a:pPr>
            <a:r>
              <a:rPr lang="en-US" sz="1700" kern="1200" dirty="0">
                <a:solidFill>
                  <a:schemeClr val="tx1">
                    <a:lumMod val="75000"/>
                    <a:lumOff val="25000"/>
                  </a:schemeClr>
                </a:solidFill>
                <a:latin typeface="Century Gothic"/>
              </a:rPr>
              <a:t>Change Detection Maps</a:t>
            </a:r>
          </a:p>
          <a:p>
            <a:pPr marL="171450" lvl="1" indent="-171450" algn="l" defTabSz="755650" rtl="0">
              <a:lnSpc>
                <a:spcPct val="90000"/>
              </a:lnSpc>
              <a:spcBef>
                <a:spcPct val="0"/>
              </a:spcBef>
              <a:spcAft>
                <a:spcPct val="15000"/>
              </a:spcAft>
              <a:buClr>
                <a:srgbClr val="4DAEB3"/>
              </a:buClr>
              <a:buFont typeface="Webdings" panose="05030102010509060703" pitchFamily="18" charset="2"/>
              <a:buChar char="4"/>
            </a:pPr>
            <a:r>
              <a:rPr lang="en-US" sz="1700" kern="1200" dirty="0">
                <a:solidFill>
                  <a:schemeClr val="tx1">
                    <a:lumMod val="75000"/>
                    <a:lumOff val="25000"/>
                  </a:schemeClr>
                </a:solidFill>
                <a:latin typeface="Century Gothic"/>
              </a:rPr>
              <a:t>Absolute Difference</a:t>
            </a:r>
          </a:p>
          <a:p>
            <a:pPr marL="171450" lvl="1" indent="-171450" algn="l" defTabSz="755650" rtl="0">
              <a:lnSpc>
                <a:spcPct val="90000"/>
              </a:lnSpc>
              <a:spcBef>
                <a:spcPct val="0"/>
              </a:spcBef>
              <a:spcAft>
                <a:spcPct val="15000"/>
              </a:spcAft>
              <a:buClr>
                <a:srgbClr val="4DAEB3"/>
              </a:buClr>
              <a:buFont typeface="Webdings" panose="05030102010509060703" pitchFamily="18" charset="2"/>
              <a:buChar char="4"/>
            </a:pPr>
            <a:r>
              <a:rPr lang="en-US" sz="1700" kern="1200" dirty="0">
                <a:solidFill>
                  <a:schemeClr val="tx1">
                    <a:lumMod val="75000"/>
                    <a:lumOff val="25000"/>
                  </a:schemeClr>
                </a:solidFill>
                <a:latin typeface="Century Gothic"/>
              </a:rPr>
              <a:t>Median Statistics Fill Method</a:t>
            </a:r>
          </a:p>
          <a:p>
            <a:pPr marL="57150" lvl="1" indent="-57150" algn="l" defTabSz="444500" rtl="0">
              <a:lnSpc>
                <a:spcPct val="90000"/>
              </a:lnSpc>
              <a:spcBef>
                <a:spcPct val="0"/>
              </a:spcBef>
              <a:spcAft>
                <a:spcPct val="15000"/>
              </a:spcAft>
              <a:buChar char="•"/>
            </a:pPr>
            <a:endParaRPr lang="en-US" sz="1000" kern="1200" dirty="0">
              <a:latin typeface="Century Gothic"/>
            </a:endParaRPr>
          </a:p>
        </p:txBody>
      </p:sp>
    </p:spTree>
    <p:extLst>
      <p:ext uri="{BB962C8B-B14F-4D97-AF65-F5344CB8AC3E}">
        <p14:creationId xmlns:p14="http://schemas.microsoft.com/office/powerpoint/2010/main" val="2529467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C8A004-682D-4D31-A986-B49528553B75}"/>
              </a:ext>
            </a:extLst>
          </p:cNvPr>
          <p:cNvSpPr txBox="1">
            <a:spLocks/>
          </p:cNvSpPr>
          <p:nvPr/>
        </p:nvSpPr>
        <p:spPr>
          <a:xfrm>
            <a:off x="5426324" y="292327"/>
            <a:ext cx="12183558"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Results – </a:t>
            </a:r>
            <a:r>
              <a:rPr lang="en-US" sz="3600" b="1" dirty="0">
                <a:solidFill>
                  <a:srgbClr val="0070C0"/>
                </a:solidFill>
                <a:latin typeface="Century Gothic" panose="020F0302020204030204"/>
              </a:rPr>
              <a:t>Visible Water Level</a:t>
            </a:r>
            <a:endParaRPr lang="en-US" sz="4000" b="1" dirty="0">
              <a:solidFill>
                <a:srgbClr val="0070C0"/>
              </a:solidFill>
              <a:latin typeface="Century Gothic" panose="020F0302020204030204"/>
            </a:endParaRPr>
          </a:p>
        </p:txBody>
      </p:sp>
      <p:pic>
        <p:nvPicPr>
          <p:cNvPr id="2" name="Picture 2">
            <a:extLst>
              <a:ext uri="{FF2B5EF4-FFF2-40B4-BE49-F238E27FC236}">
                <a16:creationId xmlns:a16="http://schemas.microsoft.com/office/drawing/2014/main" id="{2412B9B2-691F-45BA-9ADF-774F90249E2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9758" y="55258"/>
            <a:ext cx="5139632" cy="6586979"/>
          </a:xfrm>
          <a:prstGeom prst="rect">
            <a:avLst/>
          </a:prstGeom>
        </p:spPr>
      </p:pic>
      <p:grpSp>
        <p:nvGrpSpPr>
          <p:cNvPr id="11" name="Group 10">
            <a:extLst>
              <a:ext uri="{FF2B5EF4-FFF2-40B4-BE49-F238E27FC236}">
                <a16:creationId xmlns:a16="http://schemas.microsoft.com/office/drawing/2014/main" id="{EE7E57DE-6710-4C8C-92E8-FD6F053195F9}"/>
              </a:ext>
            </a:extLst>
          </p:cNvPr>
          <p:cNvGrpSpPr/>
          <p:nvPr/>
        </p:nvGrpSpPr>
        <p:grpSpPr>
          <a:xfrm>
            <a:off x="4824067" y="67323"/>
            <a:ext cx="302895" cy="740846"/>
            <a:chOff x="11661477" y="162994"/>
            <a:chExt cx="302895" cy="740846"/>
          </a:xfrm>
        </p:grpSpPr>
        <p:pic>
          <p:nvPicPr>
            <p:cNvPr id="25" name="Picture 15" descr="Background pattern&#10;&#10;Description automatically generated">
              <a:extLst>
                <a:ext uri="{FF2B5EF4-FFF2-40B4-BE49-F238E27FC236}">
                  <a16:creationId xmlns:a16="http://schemas.microsoft.com/office/drawing/2014/main" id="{298E9A41-9216-4C66-81EE-B7A255959C27}"/>
                </a:ext>
              </a:extLst>
            </p:cNvPr>
            <p:cNvPicPr>
              <a:picLocks noChangeAspect="1"/>
            </p:cNvPicPr>
            <p:nvPr/>
          </p:nvPicPr>
          <p:blipFill>
            <a:blip r:embed="rId4"/>
            <a:stretch>
              <a:fillRect/>
            </a:stretch>
          </p:blipFill>
          <p:spPr>
            <a:xfrm>
              <a:off x="11661477" y="482835"/>
              <a:ext cx="302895" cy="421005"/>
            </a:xfrm>
            <a:prstGeom prst="rect">
              <a:avLst/>
            </a:prstGeom>
          </p:spPr>
        </p:pic>
        <p:sp>
          <p:nvSpPr>
            <p:cNvPr id="30" name="TextBox 29">
              <a:extLst>
                <a:ext uri="{FF2B5EF4-FFF2-40B4-BE49-F238E27FC236}">
                  <a16:creationId xmlns:a16="http://schemas.microsoft.com/office/drawing/2014/main" id="{88F2B95B-A9AF-48AA-81CC-1A12CD1D12CF}"/>
                </a:ext>
              </a:extLst>
            </p:cNvPr>
            <p:cNvSpPr txBox="1"/>
            <p:nvPr/>
          </p:nvSpPr>
          <p:spPr>
            <a:xfrm>
              <a:off x="11661477" y="162994"/>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N</a:t>
              </a:r>
            </a:p>
          </p:txBody>
        </p:sp>
      </p:grpSp>
      <p:sp>
        <p:nvSpPr>
          <p:cNvPr id="21" name="TextBox 20">
            <a:extLst>
              <a:ext uri="{FF2B5EF4-FFF2-40B4-BE49-F238E27FC236}">
                <a16:creationId xmlns:a16="http://schemas.microsoft.com/office/drawing/2014/main" id="{E5DB7FDE-3F26-4F3D-8E76-0AC7D5221FCC}"/>
              </a:ext>
            </a:extLst>
          </p:cNvPr>
          <p:cNvSpPr txBox="1"/>
          <p:nvPr/>
        </p:nvSpPr>
        <p:spPr>
          <a:xfrm>
            <a:off x="5426324" y="1836693"/>
            <a:ext cx="44517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Water Visibility Changes </a:t>
            </a:r>
            <a:r>
              <a:rPr lang="en-US" b="1" dirty="0">
                <a:solidFill>
                  <a:schemeClr val="tx1">
                    <a:lumMod val="75000"/>
                    <a:lumOff val="25000"/>
                  </a:schemeClr>
                </a:solidFill>
                <a:latin typeface="Century Gothic"/>
                <a:ea typeface="+mn-lt"/>
                <a:cs typeface="+mn-lt"/>
              </a:rPr>
              <a:t>2015 – 2021</a:t>
            </a:r>
            <a:r>
              <a:rPr lang="en-US" b="1" dirty="0">
                <a:solidFill>
                  <a:schemeClr val="tx1">
                    <a:lumMod val="75000"/>
                    <a:lumOff val="25000"/>
                  </a:schemeClr>
                </a:solidFill>
                <a:latin typeface="Century Gothic"/>
              </a:rPr>
              <a:t> </a:t>
            </a:r>
          </a:p>
        </p:txBody>
      </p:sp>
      <p:grpSp>
        <p:nvGrpSpPr>
          <p:cNvPr id="16" name="Group 15">
            <a:extLst>
              <a:ext uri="{FF2B5EF4-FFF2-40B4-BE49-F238E27FC236}">
                <a16:creationId xmlns:a16="http://schemas.microsoft.com/office/drawing/2014/main" id="{C84DB7A5-3C8A-4842-A8EC-903CABF8F190}"/>
              </a:ext>
            </a:extLst>
          </p:cNvPr>
          <p:cNvGrpSpPr/>
          <p:nvPr/>
        </p:nvGrpSpPr>
        <p:grpSpPr>
          <a:xfrm>
            <a:off x="5725501" y="2415279"/>
            <a:ext cx="3078575" cy="2581484"/>
            <a:chOff x="6984243" y="2130799"/>
            <a:chExt cx="3078575" cy="2581484"/>
          </a:xfrm>
        </p:grpSpPr>
        <p:grpSp>
          <p:nvGrpSpPr>
            <p:cNvPr id="3" name="Group 2">
              <a:extLst>
                <a:ext uri="{FF2B5EF4-FFF2-40B4-BE49-F238E27FC236}">
                  <a16:creationId xmlns:a16="http://schemas.microsoft.com/office/drawing/2014/main" id="{80E8F303-8123-43CF-9576-6157F3095BB4}"/>
                </a:ext>
              </a:extLst>
            </p:cNvPr>
            <p:cNvGrpSpPr/>
            <p:nvPr/>
          </p:nvGrpSpPr>
          <p:grpSpPr>
            <a:xfrm>
              <a:off x="6984243" y="2130799"/>
              <a:ext cx="3077632" cy="360309"/>
              <a:chOff x="6996229" y="2130799"/>
              <a:chExt cx="3077632" cy="360309"/>
            </a:xfrm>
          </p:grpSpPr>
          <p:sp>
            <p:nvSpPr>
              <p:cNvPr id="27" name="Rectangle 26">
                <a:extLst>
                  <a:ext uri="{FF2B5EF4-FFF2-40B4-BE49-F238E27FC236}">
                    <a16:creationId xmlns:a16="http://schemas.microsoft.com/office/drawing/2014/main" id="{FAC7F74C-355E-4FF2-9003-54B8653FBB80}"/>
                  </a:ext>
                </a:extLst>
              </p:cNvPr>
              <p:cNvSpPr/>
              <p:nvPr/>
            </p:nvSpPr>
            <p:spPr>
              <a:xfrm>
                <a:off x="6996229" y="2130799"/>
                <a:ext cx="324766" cy="360309"/>
              </a:xfrm>
              <a:prstGeom prst="rect">
                <a:avLst/>
              </a:prstGeom>
              <a:solidFill>
                <a:srgbClr val="005CE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 name="TextBox 4">
                <a:extLst>
                  <a:ext uri="{FF2B5EF4-FFF2-40B4-BE49-F238E27FC236}">
                    <a16:creationId xmlns:a16="http://schemas.microsoft.com/office/drawing/2014/main" id="{AC596355-D69F-4B48-A490-0C0E6BA29D55}"/>
                  </a:ext>
                </a:extLst>
              </p:cNvPr>
              <p:cNvSpPr txBox="1"/>
              <p:nvPr/>
            </p:nvSpPr>
            <p:spPr>
              <a:xfrm>
                <a:off x="7330661" y="2141676"/>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Major Water Increase</a:t>
                </a:r>
                <a:endParaRPr lang="en-US" sz="1600" dirty="0">
                  <a:solidFill>
                    <a:schemeClr val="tx1">
                      <a:lumMod val="75000"/>
                      <a:lumOff val="25000"/>
                    </a:schemeClr>
                  </a:solidFill>
                  <a:ea typeface="+mn-lt"/>
                  <a:cs typeface="+mn-lt"/>
                </a:endParaRPr>
              </a:p>
            </p:txBody>
          </p:sp>
        </p:grpSp>
        <p:grpSp>
          <p:nvGrpSpPr>
            <p:cNvPr id="9" name="Group 8">
              <a:extLst>
                <a:ext uri="{FF2B5EF4-FFF2-40B4-BE49-F238E27FC236}">
                  <a16:creationId xmlns:a16="http://schemas.microsoft.com/office/drawing/2014/main" id="{07CA630F-0A9A-4E73-B5EE-FC9A40DF4F07}"/>
                </a:ext>
              </a:extLst>
            </p:cNvPr>
            <p:cNvGrpSpPr/>
            <p:nvPr/>
          </p:nvGrpSpPr>
          <p:grpSpPr>
            <a:xfrm>
              <a:off x="6984243" y="2686093"/>
              <a:ext cx="3078575" cy="360309"/>
              <a:chOff x="6984243" y="2677300"/>
              <a:chExt cx="3078575" cy="360309"/>
            </a:xfrm>
          </p:grpSpPr>
          <p:sp>
            <p:nvSpPr>
              <p:cNvPr id="65" name="Rectangle 64">
                <a:extLst>
                  <a:ext uri="{FF2B5EF4-FFF2-40B4-BE49-F238E27FC236}">
                    <a16:creationId xmlns:a16="http://schemas.microsoft.com/office/drawing/2014/main" id="{FA822E6C-2C3C-42F6-910F-8B36EEA1022A}"/>
                  </a:ext>
                </a:extLst>
              </p:cNvPr>
              <p:cNvSpPr/>
              <p:nvPr/>
            </p:nvSpPr>
            <p:spPr>
              <a:xfrm>
                <a:off x="6984243" y="2677300"/>
                <a:ext cx="324766" cy="360309"/>
              </a:xfrm>
              <a:prstGeom prst="rect">
                <a:avLst/>
              </a:prstGeom>
              <a:solidFill>
                <a:schemeClr val="accent1">
                  <a:lumMod val="40000"/>
                  <a:lumOff val="6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 name="TextBox 1">
                <a:extLst>
                  <a:ext uri="{FF2B5EF4-FFF2-40B4-BE49-F238E27FC236}">
                    <a16:creationId xmlns:a16="http://schemas.microsoft.com/office/drawing/2014/main" id="{10C7E3EE-224D-4D04-AA1F-9F59D434051F}"/>
                  </a:ext>
                </a:extLst>
              </p:cNvPr>
              <p:cNvSpPr txBox="1"/>
              <p:nvPr/>
            </p:nvSpPr>
            <p:spPr>
              <a:xfrm>
                <a:off x="7319618" y="2688177"/>
                <a:ext cx="274320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rPr>
                  <a:t>Minor Water Increase</a:t>
                </a:r>
                <a:endParaRPr lang="en-US" dirty="0">
                  <a:solidFill>
                    <a:schemeClr val="tx1">
                      <a:lumMod val="75000"/>
                      <a:lumOff val="25000"/>
                    </a:schemeClr>
                  </a:solidFill>
                  <a:cs typeface="Calibri"/>
                </a:endParaRPr>
              </a:p>
            </p:txBody>
          </p:sp>
        </p:grpSp>
        <p:grpSp>
          <p:nvGrpSpPr>
            <p:cNvPr id="10" name="Group 9">
              <a:extLst>
                <a:ext uri="{FF2B5EF4-FFF2-40B4-BE49-F238E27FC236}">
                  <a16:creationId xmlns:a16="http://schemas.microsoft.com/office/drawing/2014/main" id="{C24516B7-E16E-48A8-B042-D7F6369579F2}"/>
                </a:ext>
              </a:extLst>
            </p:cNvPr>
            <p:cNvGrpSpPr/>
            <p:nvPr/>
          </p:nvGrpSpPr>
          <p:grpSpPr>
            <a:xfrm>
              <a:off x="6984243" y="3241387"/>
              <a:ext cx="1807884" cy="360309"/>
              <a:chOff x="6984243" y="3240287"/>
              <a:chExt cx="1807884" cy="360309"/>
            </a:xfrm>
          </p:grpSpPr>
          <p:sp>
            <p:nvSpPr>
              <p:cNvPr id="29" name="Rectangle 28">
                <a:extLst>
                  <a:ext uri="{FF2B5EF4-FFF2-40B4-BE49-F238E27FC236}">
                    <a16:creationId xmlns:a16="http://schemas.microsoft.com/office/drawing/2014/main" id="{FAC7F74C-355E-4FF2-9003-54B8653FBB80}"/>
                  </a:ext>
                </a:extLst>
              </p:cNvPr>
              <p:cNvSpPr/>
              <p:nvPr/>
            </p:nvSpPr>
            <p:spPr>
              <a:xfrm>
                <a:off x="6984243" y="3240287"/>
                <a:ext cx="324766" cy="360309"/>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2" name="TextBox 1">
                <a:extLst>
                  <a:ext uri="{FF2B5EF4-FFF2-40B4-BE49-F238E27FC236}">
                    <a16:creationId xmlns:a16="http://schemas.microsoft.com/office/drawing/2014/main" id="{10C7E3EE-224D-4D04-AA1F-9F59D434051F}"/>
                  </a:ext>
                </a:extLst>
              </p:cNvPr>
              <p:cNvSpPr txBox="1"/>
              <p:nvPr/>
            </p:nvSpPr>
            <p:spPr>
              <a:xfrm>
                <a:off x="7329970" y="3251164"/>
                <a:ext cx="1462157"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rPr>
                  <a:t>No Change</a:t>
                </a:r>
                <a:endParaRPr lang="en-US" sz="1600" dirty="0">
                  <a:ea typeface="+mn-lt"/>
                  <a:cs typeface="+mn-lt"/>
                </a:endParaRPr>
              </a:p>
            </p:txBody>
          </p:sp>
        </p:grpSp>
        <p:grpSp>
          <p:nvGrpSpPr>
            <p:cNvPr id="12" name="Group 11">
              <a:extLst>
                <a:ext uri="{FF2B5EF4-FFF2-40B4-BE49-F238E27FC236}">
                  <a16:creationId xmlns:a16="http://schemas.microsoft.com/office/drawing/2014/main" id="{3E50F878-03F6-44C0-B0B0-6AD6D79BE154}"/>
                </a:ext>
              </a:extLst>
            </p:cNvPr>
            <p:cNvGrpSpPr/>
            <p:nvPr/>
          </p:nvGrpSpPr>
          <p:grpSpPr>
            <a:xfrm>
              <a:off x="6984243" y="3796681"/>
              <a:ext cx="3078574" cy="360309"/>
              <a:chOff x="6995286" y="3789106"/>
              <a:chExt cx="3078574" cy="360309"/>
            </a:xfrm>
          </p:grpSpPr>
          <p:sp>
            <p:nvSpPr>
              <p:cNvPr id="64" name="Rectangle 63">
                <a:extLst>
                  <a:ext uri="{FF2B5EF4-FFF2-40B4-BE49-F238E27FC236}">
                    <a16:creationId xmlns:a16="http://schemas.microsoft.com/office/drawing/2014/main" id="{775C29DB-7396-4386-BE90-B3F46152139F}"/>
                  </a:ext>
                </a:extLst>
              </p:cNvPr>
              <p:cNvSpPr/>
              <p:nvPr/>
            </p:nvSpPr>
            <p:spPr>
              <a:xfrm>
                <a:off x="6995286" y="3789106"/>
                <a:ext cx="324766" cy="360309"/>
              </a:xfrm>
              <a:prstGeom prst="rect">
                <a:avLst/>
              </a:prstGeom>
              <a:solidFill>
                <a:srgbClr val="F77E05">
                  <a:alpha val="83000"/>
                </a:srgb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6" name="TextBox 1">
                <a:extLst>
                  <a:ext uri="{FF2B5EF4-FFF2-40B4-BE49-F238E27FC236}">
                    <a16:creationId xmlns:a16="http://schemas.microsoft.com/office/drawing/2014/main" id="{8B6C8E03-CAF5-4C45-B8EC-DC6AC3E40450}"/>
                  </a:ext>
                </a:extLst>
              </p:cNvPr>
              <p:cNvSpPr txBox="1"/>
              <p:nvPr/>
            </p:nvSpPr>
            <p:spPr>
              <a:xfrm>
                <a:off x="7330660" y="3799983"/>
                <a:ext cx="274320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rPr>
                  <a:t>Minor Water Decrease</a:t>
                </a:r>
                <a:endParaRPr lang="en-US" sz="1600" dirty="0">
                  <a:solidFill>
                    <a:schemeClr val="tx1">
                      <a:lumMod val="75000"/>
                      <a:lumOff val="25000"/>
                    </a:schemeClr>
                  </a:solidFill>
                  <a:latin typeface="Calibri" panose="020F0502020204030204"/>
                  <a:cs typeface="Calibri" panose="020F0502020204030204"/>
                </a:endParaRPr>
              </a:p>
            </p:txBody>
          </p:sp>
        </p:grpSp>
        <p:grpSp>
          <p:nvGrpSpPr>
            <p:cNvPr id="13" name="Group 12">
              <a:extLst>
                <a:ext uri="{FF2B5EF4-FFF2-40B4-BE49-F238E27FC236}">
                  <a16:creationId xmlns:a16="http://schemas.microsoft.com/office/drawing/2014/main" id="{DD1452DE-D2EA-4ECC-A755-A9A69E1FD758}"/>
                </a:ext>
              </a:extLst>
            </p:cNvPr>
            <p:cNvGrpSpPr/>
            <p:nvPr/>
          </p:nvGrpSpPr>
          <p:grpSpPr>
            <a:xfrm>
              <a:off x="6984243" y="4351974"/>
              <a:ext cx="3067061" cy="360309"/>
              <a:chOff x="6995756" y="4351974"/>
              <a:chExt cx="3067061" cy="360309"/>
            </a:xfrm>
          </p:grpSpPr>
          <p:sp>
            <p:nvSpPr>
              <p:cNvPr id="28" name="Rectangle 27">
                <a:extLst>
                  <a:ext uri="{FF2B5EF4-FFF2-40B4-BE49-F238E27FC236}">
                    <a16:creationId xmlns:a16="http://schemas.microsoft.com/office/drawing/2014/main" id="{FAC7F74C-355E-4FF2-9003-54B8653FBB80}"/>
                  </a:ext>
                </a:extLst>
              </p:cNvPr>
              <p:cNvSpPr/>
              <p:nvPr/>
            </p:nvSpPr>
            <p:spPr>
              <a:xfrm>
                <a:off x="6995756" y="4351974"/>
                <a:ext cx="324766" cy="360309"/>
              </a:xfrm>
              <a:prstGeom prst="rect">
                <a:avLst/>
              </a:prstGeom>
              <a:solidFill>
                <a:srgbClr val="FF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7" name="TextBox 1">
                <a:extLst>
                  <a:ext uri="{FF2B5EF4-FFF2-40B4-BE49-F238E27FC236}">
                    <a16:creationId xmlns:a16="http://schemas.microsoft.com/office/drawing/2014/main" id="{AE57A9CE-353C-419D-B4A6-535195F17C25}"/>
                  </a:ext>
                </a:extLst>
              </p:cNvPr>
              <p:cNvSpPr txBox="1"/>
              <p:nvPr/>
            </p:nvSpPr>
            <p:spPr>
              <a:xfrm>
                <a:off x="7319617" y="4362851"/>
                <a:ext cx="274320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rPr>
                  <a:t>Major Water Decrease</a:t>
                </a:r>
                <a:endParaRPr lang="en-US" sz="1600" dirty="0">
                  <a:solidFill>
                    <a:schemeClr val="tx1">
                      <a:lumMod val="75000"/>
                      <a:lumOff val="25000"/>
                    </a:schemeClr>
                  </a:solidFill>
                  <a:ea typeface="+mn-lt"/>
                  <a:cs typeface="+mn-lt"/>
                </a:endParaRPr>
              </a:p>
            </p:txBody>
          </p:sp>
        </p:grpSp>
      </p:grpSp>
      <p:grpSp>
        <p:nvGrpSpPr>
          <p:cNvPr id="43" name="Group 42">
            <a:extLst>
              <a:ext uri="{FF2B5EF4-FFF2-40B4-BE49-F238E27FC236}">
                <a16:creationId xmlns:a16="http://schemas.microsoft.com/office/drawing/2014/main" id="{22539216-B5C5-457C-A8EE-C50D7BB6ECBF}"/>
              </a:ext>
            </a:extLst>
          </p:cNvPr>
          <p:cNvGrpSpPr/>
          <p:nvPr/>
        </p:nvGrpSpPr>
        <p:grpSpPr>
          <a:xfrm>
            <a:off x="53345" y="6212706"/>
            <a:ext cx="2022455" cy="481787"/>
            <a:chOff x="29344" y="6203869"/>
            <a:chExt cx="1970221" cy="435439"/>
          </a:xfrm>
        </p:grpSpPr>
        <p:sp>
          <p:nvSpPr>
            <p:cNvPr id="44" name="TextBox 43">
              <a:extLst>
                <a:ext uri="{FF2B5EF4-FFF2-40B4-BE49-F238E27FC236}">
                  <a16:creationId xmlns:a16="http://schemas.microsoft.com/office/drawing/2014/main" id="{692F3686-8838-4669-9A17-7B46A7F3AD69}"/>
                </a:ext>
              </a:extLst>
            </p:cNvPr>
            <p:cNvSpPr txBox="1"/>
            <p:nvPr/>
          </p:nvSpPr>
          <p:spPr>
            <a:xfrm>
              <a:off x="29344" y="6321756"/>
              <a:ext cx="2009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0</a:t>
              </a:r>
            </a:p>
          </p:txBody>
        </p:sp>
        <p:sp>
          <p:nvSpPr>
            <p:cNvPr id="45" name="TextBox 44">
              <a:extLst>
                <a:ext uri="{FF2B5EF4-FFF2-40B4-BE49-F238E27FC236}">
                  <a16:creationId xmlns:a16="http://schemas.microsoft.com/office/drawing/2014/main" id="{2525CA55-C95E-4EF0-8E59-F005B5F1EE56}"/>
                </a:ext>
              </a:extLst>
            </p:cNvPr>
            <p:cNvSpPr txBox="1"/>
            <p:nvPr/>
          </p:nvSpPr>
          <p:spPr>
            <a:xfrm>
              <a:off x="1027806" y="6331531"/>
              <a:ext cx="458004" cy="3077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10</a:t>
              </a:r>
            </a:p>
          </p:txBody>
        </p:sp>
        <p:sp>
          <p:nvSpPr>
            <p:cNvPr id="48" name="TextBox 47">
              <a:extLst>
                <a:ext uri="{FF2B5EF4-FFF2-40B4-BE49-F238E27FC236}">
                  <a16:creationId xmlns:a16="http://schemas.microsoft.com/office/drawing/2014/main" id="{A01AD174-E5DC-4C88-978B-6B24EE982ED3}"/>
                </a:ext>
              </a:extLst>
            </p:cNvPr>
            <p:cNvSpPr txBox="1"/>
            <p:nvPr/>
          </p:nvSpPr>
          <p:spPr>
            <a:xfrm>
              <a:off x="1329208" y="6331531"/>
              <a:ext cx="6703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Miles</a:t>
              </a:r>
            </a:p>
          </p:txBody>
        </p:sp>
        <p:grpSp>
          <p:nvGrpSpPr>
            <p:cNvPr id="49" name="Group 48">
              <a:extLst>
                <a:ext uri="{FF2B5EF4-FFF2-40B4-BE49-F238E27FC236}">
                  <a16:creationId xmlns:a16="http://schemas.microsoft.com/office/drawing/2014/main" id="{5F7F7423-44D9-487B-9584-E495C0D8B7E6}"/>
                </a:ext>
              </a:extLst>
            </p:cNvPr>
            <p:cNvGrpSpPr/>
            <p:nvPr/>
          </p:nvGrpSpPr>
          <p:grpSpPr>
            <a:xfrm>
              <a:off x="167640" y="6203869"/>
              <a:ext cx="1085736" cy="99030"/>
              <a:chOff x="5402631" y="5905619"/>
              <a:chExt cx="1189555" cy="99030"/>
            </a:xfrm>
          </p:grpSpPr>
          <p:cxnSp>
            <p:nvCxnSpPr>
              <p:cNvPr id="50" name="Straight Connector 49">
                <a:extLst>
                  <a:ext uri="{FF2B5EF4-FFF2-40B4-BE49-F238E27FC236}">
                    <a16:creationId xmlns:a16="http://schemas.microsoft.com/office/drawing/2014/main" id="{781C8DFB-B007-4B3A-A503-6D0F47D9F9AF}"/>
                  </a:ext>
                </a:extLst>
              </p:cNvPr>
              <p:cNvCxnSpPr>
                <a:cxnSpLocks/>
              </p:cNvCxnSpPr>
              <p:nvPr/>
            </p:nvCxnSpPr>
            <p:spPr>
              <a:xfrm>
                <a:off x="5402631" y="6002079"/>
                <a:ext cx="1189555" cy="0"/>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600762CE-9C76-461B-BDD1-953AAC9233D7}"/>
                  </a:ext>
                </a:extLst>
              </p:cNvPr>
              <p:cNvCxnSpPr>
                <a:cxnSpLocks/>
              </p:cNvCxnSpPr>
              <p:nvPr/>
            </p:nvCxnSpPr>
            <p:spPr>
              <a:xfrm>
                <a:off x="599595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5119E84-AB14-440B-9B0F-49F70EF230C4}"/>
                  </a:ext>
                </a:extLst>
              </p:cNvPr>
              <p:cNvCxnSpPr>
                <a:cxnSpLocks/>
              </p:cNvCxnSpPr>
              <p:nvPr/>
            </p:nvCxnSpPr>
            <p:spPr>
              <a:xfrm>
                <a:off x="659218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661FC4F-4910-43AC-A13D-2E015C8875AD}"/>
                  </a:ext>
                </a:extLst>
              </p:cNvPr>
              <p:cNvCxnSpPr>
                <a:cxnSpLocks/>
              </p:cNvCxnSpPr>
              <p:nvPr/>
            </p:nvCxnSpPr>
            <p:spPr>
              <a:xfrm>
                <a:off x="5402631"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A4386E5-81DA-4CB5-94A0-A982A08F94D6}"/>
                  </a:ext>
                </a:extLst>
              </p:cNvPr>
              <p:cNvCxnSpPr>
                <a:cxnSpLocks/>
              </p:cNvCxnSpPr>
              <p:nvPr/>
            </p:nvCxnSpPr>
            <p:spPr>
              <a:xfrm>
                <a:off x="5695074" y="590818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1694D84-817E-4B7C-8D1D-CDAB98A77E34}"/>
                  </a:ext>
                </a:extLst>
              </p:cNvPr>
              <p:cNvCxnSpPr>
                <a:cxnSpLocks/>
              </p:cNvCxnSpPr>
              <p:nvPr/>
            </p:nvCxnSpPr>
            <p:spPr>
              <a:xfrm>
                <a:off x="629394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6" name="TextBox 35">
            <a:extLst>
              <a:ext uri="{FF2B5EF4-FFF2-40B4-BE49-F238E27FC236}">
                <a16:creationId xmlns:a16="http://schemas.microsoft.com/office/drawing/2014/main" id="{931007B5-7B5D-41C6-8C40-53E4C9FF5F47}"/>
              </a:ext>
            </a:extLst>
          </p:cNvPr>
          <p:cNvSpPr txBox="1"/>
          <p:nvPr/>
        </p:nvSpPr>
        <p:spPr>
          <a:xfrm>
            <a:off x="3696022" y="6407142"/>
            <a:ext cx="164592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bg2">
                    <a:lumMod val="50000"/>
                  </a:schemeClr>
                </a:solidFill>
                <a:latin typeface="Century Gothic"/>
                <a:ea typeface="+mn-lt"/>
                <a:cs typeface="+mn-lt"/>
              </a:rPr>
              <a:t>Esri, Delorme, NaturalVue</a:t>
            </a:r>
            <a:endParaRPr lang="en-US" sz="900" dirty="0">
              <a:solidFill>
                <a:schemeClr val="bg2">
                  <a:lumMod val="50000"/>
                </a:schemeClr>
              </a:solidFill>
              <a:latin typeface="Century Gothic"/>
            </a:endParaRPr>
          </a:p>
        </p:txBody>
      </p:sp>
    </p:spTree>
    <p:extLst>
      <p:ext uri="{BB962C8B-B14F-4D97-AF65-F5344CB8AC3E}">
        <p14:creationId xmlns:p14="http://schemas.microsoft.com/office/powerpoint/2010/main" val="2817678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C88FFD-6239-408A-8561-097EF9A696FF}"/>
              </a:ext>
            </a:extLst>
          </p:cNvPr>
          <p:cNvSpPr txBox="1">
            <a:spLocks/>
          </p:cNvSpPr>
          <p:nvPr/>
        </p:nvSpPr>
        <p:spPr>
          <a:xfrm>
            <a:off x="-162410" y="21327"/>
            <a:ext cx="12183558"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4DAEB3"/>
                </a:solidFill>
                <a:latin typeface="Century Gothic" panose="020F0302020204030204"/>
              </a:rPr>
              <a:t>Results –</a:t>
            </a:r>
            <a:r>
              <a:rPr lang="en-US" sz="4000" b="1" dirty="0">
                <a:solidFill>
                  <a:srgbClr val="4DAEB3"/>
                </a:solidFill>
                <a:latin typeface="Century Gothic" panose="020F0302020204030204"/>
              </a:rPr>
              <a:t> </a:t>
            </a:r>
            <a:r>
              <a:rPr lang="en-US" sz="3200" b="1" dirty="0">
                <a:solidFill>
                  <a:srgbClr val="0070C0"/>
                </a:solidFill>
                <a:latin typeface="Century Gothic" panose="020F0302020204030204"/>
              </a:rPr>
              <a:t>Water Visibility</a:t>
            </a:r>
            <a:endParaRPr lang="en-US" sz="4000" b="1" dirty="0">
              <a:solidFill>
                <a:srgbClr val="0070C0"/>
              </a:solidFill>
              <a:latin typeface="Century Gothic" panose="020F0302020204030204"/>
            </a:endParaRPr>
          </a:p>
        </p:txBody>
      </p:sp>
      <p:pic>
        <p:nvPicPr>
          <p:cNvPr id="4" name="Picture 30">
            <a:extLst>
              <a:ext uri="{FF2B5EF4-FFF2-40B4-BE49-F238E27FC236}">
                <a16:creationId xmlns:a16="http://schemas.microsoft.com/office/drawing/2014/main" id="{546FBB4C-4A44-41B0-BA7B-6EB0EEA7B5C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90689" y="690412"/>
            <a:ext cx="4727719" cy="5910500"/>
          </a:xfrm>
          <a:prstGeom prst="rect">
            <a:avLst/>
          </a:prstGeom>
        </p:spPr>
      </p:pic>
      <p:pic>
        <p:nvPicPr>
          <p:cNvPr id="5" name="Picture 31">
            <a:extLst>
              <a:ext uri="{FF2B5EF4-FFF2-40B4-BE49-F238E27FC236}">
                <a16:creationId xmlns:a16="http://schemas.microsoft.com/office/drawing/2014/main" id="{168C62A7-0C01-4B2A-AD8C-4592D329C0B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386592" y="690412"/>
            <a:ext cx="4550686" cy="5910500"/>
          </a:xfrm>
          <a:prstGeom prst="rect">
            <a:avLst/>
          </a:prstGeom>
        </p:spPr>
      </p:pic>
      <p:sp>
        <p:nvSpPr>
          <p:cNvPr id="6" name="TextBox 5">
            <a:extLst>
              <a:ext uri="{FF2B5EF4-FFF2-40B4-BE49-F238E27FC236}">
                <a16:creationId xmlns:a16="http://schemas.microsoft.com/office/drawing/2014/main" id="{8AD53E87-1F9F-4277-965D-9114B5359B3C}"/>
              </a:ext>
            </a:extLst>
          </p:cNvPr>
          <p:cNvSpPr txBox="1"/>
          <p:nvPr/>
        </p:nvSpPr>
        <p:spPr>
          <a:xfrm>
            <a:off x="7498108" y="426699"/>
            <a:ext cx="35349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b="1" dirty="0">
                <a:solidFill>
                  <a:schemeClr val="tx1">
                    <a:lumMod val="75000"/>
                    <a:lumOff val="25000"/>
                  </a:schemeClr>
                </a:solidFill>
                <a:latin typeface="Century Gothic"/>
              </a:rPr>
              <a:t>Weighted Overlay 2015 – 2021</a:t>
            </a:r>
            <a:endParaRPr lang="en-US" sz="1400" b="1" dirty="0">
              <a:solidFill>
                <a:schemeClr val="tx1">
                  <a:lumMod val="75000"/>
                  <a:lumOff val="25000"/>
                </a:schemeClr>
              </a:solidFill>
              <a:latin typeface="Century Gothic"/>
              <a:cs typeface="Calibri"/>
            </a:endParaRPr>
          </a:p>
        </p:txBody>
      </p:sp>
      <p:grpSp>
        <p:nvGrpSpPr>
          <p:cNvPr id="7" name="Group 6">
            <a:extLst>
              <a:ext uri="{FF2B5EF4-FFF2-40B4-BE49-F238E27FC236}">
                <a16:creationId xmlns:a16="http://schemas.microsoft.com/office/drawing/2014/main" id="{AB947E7C-C9D2-419C-8CC9-D212E4A81F9C}"/>
              </a:ext>
            </a:extLst>
          </p:cNvPr>
          <p:cNvGrpSpPr/>
          <p:nvPr/>
        </p:nvGrpSpPr>
        <p:grpSpPr>
          <a:xfrm>
            <a:off x="5041664" y="673875"/>
            <a:ext cx="305078" cy="716864"/>
            <a:chOff x="11659294" y="186976"/>
            <a:chExt cx="305078" cy="716864"/>
          </a:xfrm>
        </p:grpSpPr>
        <p:pic>
          <p:nvPicPr>
            <p:cNvPr id="8" name="Picture 15" descr="Background pattern&#10;&#10;Description automatically generated">
              <a:extLst>
                <a:ext uri="{FF2B5EF4-FFF2-40B4-BE49-F238E27FC236}">
                  <a16:creationId xmlns:a16="http://schemas.microsoft.com/office/drawing/2014/main" id="{C69CDB11-5ACD-41FB-AD73-72D25F9E5CCC}"/>
                </a:ext>
              </a:extLst>
            </p:cNvPr>
            <p:cNvPicPr>
              <a:picLocks noChangeAspect="1"/>
            </p:cNvPicPr>
            <p:nvPr/>
          </p:nvPicPr>
          <p:blipFill>
            <a:blip r:embed="rId5"/>
            <a:stretch>
              <a:fillRect/>
            </a:stretch>
          </p:blipFill>
          <p:spPr>
            <a:xfrm>
              <a:off x="11661477" y="482835"/>
              <a:ext cx="302895" cy="421005"/>
            </a:xfrm>
            <a:prstGeom prst="rect">
              <a:avLst/>
            </a:prstGeom>
          </p:spPr>
        </p:pic>
        <p:sp>
          <p:nvSpPr>
            <p:cNvPr id="9" name="TextBox 8">
              <a:extLst>
                <a:ext uri="{FF2B5EF4-FFF2-40B4-BE49-F238E27FC236}">
                  <a16:creationId xmlns:a16="http://schemas.microsoft.com/office/drawing/2014/main" id="{12882B8B-183B-4E51-953B-3FB875A54D73}"/>
                </a:ext>
              </a:extLst>
            </p:cNvPr>
            <p:cNvSpPr txBox="1"/>
            <p:nvPr/>
          </p:nvSpPr>
          <p:spPr>
            <a:xfrm>
              <a:off x="11659294" y="186976"/>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N</a:t>
              </a:r>
            </a:p>
          </p:txBody>
        </p:sp>
      </p:grpSp>
      <p:grpSp>
        <p:nvGrpSpPr>
          <p:cNvPr id="13" name="Group 12">
            <a:extLst>
              <a:ext uri="{FF2B5EF4-FFF2-40B4-BE49-F238E27FC236}">
                <a16:creationId xmlns:a16="http://schemas.microsoft.com/office/drawing/2014/main" id="{9BB1C81B-E8ED-416F-89D9-2CD37741647E}"/>
              </a:ext>
            </a:extLst>
          </p:cNvPr>
          <p:cNvGrpSpPr/>
          <p:nvPr/>
        </p:nvGrpSpPr>
        <p:grpSpPr>
          <a:xfrm>
            <a:off x="704909" y="6219900"/>
            <a:ext cx="1970221" cy="435438"/>
            <a:chOff x="29344" y="6203869"/>
            <a:chExt cx="1970221" cy="435438"/>
          </a:xfrm>
        </p:grpSpPr>
        <p:sp>
          <p:nvSpPr>
            <p:cNvPr id="14" name="TextBox 13">
              <a:extLst>
                <a:ext uri="{FF2B5EF4-FFF2-40B4-BE49-F238E27FC236}">
                  <a16:creationId xmlns:a16="http://schemas.microsoft.com/office/drawing/2014/main" id="{C4AA50F6-0A4D-4AFF-A569-A7E16DBAEDB9}"/>
                </a:ext>
              </a:extLst>
            </p:cNvPr>
            <p:cNvSpPr txBox="1"/>
            <p:nvPr/>
          </p:nvSpPr>
          <p:spPr>
            <a:xfrm>
              <a:off x="29344" y="6321756"/>
              <a:ext cx="200946" cy="214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0</a:t>
              </a:r>
            </a:p>
          </p:txBody>
        </p:sp>
        <p:sp>
          <p:nvSpPr>
            <p:cNvPr id="15" name="TextBox 14">
              <a:extLst>
                <a:ext uri="{FF2B5EF4-FFF2-40B4-BE49-F238E27FC236}">
                  <a16:creationId xmlns:a16="http://schemas.microsoft.com/office/drawing/2014/main" id="{E5427932-E6A5-4BE2-9D0A-BB230F5BBFB8}"/>
                </a:ext>
              </a:extLst>
            </p:cNvPr>
            <p:cNvSpPr txBox="1"/>
            <p:nvPr/>
          </p:nvSpPr>
          <p:spPr>
            <a:xfrm>
              <a:off x="1027806" y="6331531"/>
              <a:ext cx="458004" cy="3077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10</a:t>
              </a:r>
            </a:p>
          </p:txBody>
        </p:sp>
        <p:sp>
          <p:nvSpPr>
            <p:cNvPr id="16" name="TextBox 15">
              <a:extLst>
                <a:ext uri="{FF2B5EF4-FFF2-40B4-BE49-F238E27FC236}">
                  <a16:creationId xmlns:a16="http://schemas.microsoft.com/office/drawing/2014/main" id="{30B30AFB-BE0B-4AD6-9E83-F86DECA42B63}"/>
                </a:ext>
              </a:extLst>
            </p:cNvPr>
            <p:cNvSpPr txBox="1"/>
            <p:nvPr/>
          </p:nvSpPr>
          <p:spPr>
            <a:xfrm>
              <a:off x="1329208" y="6331531"/>
              <a:ext cx="670357" cy="214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Miles</a:t>
              </a:r>
            </a:p>
          </p:txBody>
        </p:sp>
        <p:grpSp>
          <p:nvGrpSpPr>
            <p:cNvPr id="17" name="Group 16">
              <a:extLst>
                <a:ext uri="{FF2B5EF4-FFF2-40B4-BE49-F238E27FC236}">
                  <a16:creationId xmlns:a16="http://schemas.microsoft.com/office/drawing/2014/main" id="{12F9F9AE-6C1F-4BA3-94B1-FF6F3C82D517}"/>
                </a:ext>
              </a:extLst>
            </p:cNvPr>
            <p:cNvGrpSpPr/>
            <p:nvPr/>
          </p:nvGrpSpPr>
          <p:grpSpPr>
            <a:xfrm>
              <a:off x="167640" y="6203869"/>
              <a:ext cx="1085736" cy="99030"/>
              <a:chOff x="5402631" y="5905619"/>
              <a:chExt cx="1189555" cy="99030"/>
            </a:xfrm>
          </p:grpSpPr>
          <p:cxnSp>
            <p:nvCxnSpPr>
              <p:cNvPr id="18" name="Straight Connector 17">
                <a:extLst>
                  <a:ext uri="{FF2B5EF4-FFF2-40B4-BE49-F238E27FC236}">
                    <a16:creationId xmlns:a16="http://schemas.microsoft.com/office/drawing/2014/main" id="{6AC81114-741B-4B65-8CA9-297484F59AFD}"/>
                  </a:ext>
                </a:extLst>
              </p:cNvPr>
              <p:cNvCxnSpPr>
                <a:cxnSpLocks/>
              </p:cNvCxnSpPr>
              <p:nvPr/>
            </p:nvCxnSpPr>
            <p:spPr>
              <a:xfrm>
                <a:off x="5402631" y="6002079"/>
                <a:ext cx="1189555"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82E9161-4785-4123-A556-1B936D58B25E}"/>
                  </a:ext>
                </a:extLst>
              </p:cNvPr>
              <p:cNvCxnSpPr>
                <a:cxnSpLocks/>
              </p:cNvCxnSpPr>
              <p:nvPr/>
            </p:nvCxnSpPr>
            <p:spPr>
              <a:xfrm>
                <a:off x="599595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ACD33D9-BB10-4D85-BFA0-39D4ED1A7A5F}"/>
                  </a:ext>
                </a:extLst>
              </p:cNvPr>
              <p:cNvCxnSpPr>
                <a:cxnSpLocks/>
              </p:cNvCxnSpPr>
              <p:nvPr/>
            </p:nvCxnSpPr>
            <p:spPr>
              <a:xfrm>
                <a:off x="659218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A6ACAA3-1E1C-417C-ADF1-DA8136BAC691}"/>
                  </a:ext>
                </a:extLst>
              </p:cNvPr>
              <p:cNvCxnSpPr>
                <a:cxnSpLocks/>
              </p:cNvCxnSpPr>
              <p:nvPr/>
            </p:nvCxnSpPr>
            <p:spPr>
              <a:xfrm>
                <a:off x="5402631"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9B3F33D-6907-4096-BD0F-AD22B146DE7F}"/>
                  </a:ext>
                </a:extLst>
              </p:cNvPr>
              <p:cNvCxnSpPr>
                <a:cxnSpLocks/>
              </p:cNvCxnSpPr>
              <p:nvPr/>
            </p:nvCxnSpPr>
            <p:spPr>
              <a:xfrm>
                <a:off x="5695074" y="590818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C9447AC-BC33-4DCB-8E24-2F64CCC356D2}"/>
                  </a:ext>
                </a:extLst>
              </p:cNvPr>
              <p:cNvCxnSpPr>
                <a:cxnSpLocks/>
              </p:cNvCxnSpPr>
              <p:nvPr/>
            </p:nvCxnSpPr>
            <p:spPr>
              <a:xfrm>
                <a:off x="629394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4" name="Group 23">
            <a:extLst>
              <a:ext uri="{FF2B5EF4-FFF2-40B4-BE49-F238E27FC236}">
                <a16:creationId xmlns:a16="http://schemas.microsoft.com/office/drawing/2014/main" id="{0CCCCCD6-5295-451C-B06E-C3D91947A737}"/>
              </a:ext>
            </a:extLst>
          </p:cNvPr>
          <p:cNvGrpSpPr/>
          <p:nvPr/>
        </p:nvGrpSpPr>
        <p:grpSpPr>
          <a:xfrm>
            <a:off x="6398816" y="6227452"/>
            <a:ext cx="1970221" cy="435438"/>
            <a:chOff x="29344" y="6203869"/>
            <a:chExt cx="1970221" cy="435438"/>
          </a:xfrm>
        </p:grpSpPr>
        <p:sp>
          <p:nvSpPr>
            <p:cNvPr id="25" name="TextBox 24">
              <a:extLst>
                <a:ext uri="{FF2B5EF4-FFF2-40B4-BE49-F238E27FC236}">
                  <a16:creationId xmlns:a16="http://schemas.microsoft.com/office/drawing/2014/main" id="{3BBA5021-9E38-46A4-B7DE-22952993C36E}"/>
                </a:ext>
              </a:extLst>
            </p:cNvPr>
            <p:cNvSpPr txBox="1"/>
            <p:nvPr/>
          </p:nvSpPr>
          <p:spPr>
            <a:xfrm>
              <a:off x="29344" y="6321756"/>
              <a:ext cx="200946" cy="214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0</a:t>
              </a:r>
            </a:p>
          </p:txBody>
        </p:sp>
        <p:sp>
          <p:nvSpPr>
            <p:cNvPr id="26" name="TextBox 25">
              <a:extLst>
                <a:ext uri="{FF2B5EF4-FFF2-40B4-BE49-F238E27FC236}">
                  <a16:creationId xmlns:a16="http://schemas.microsoft.com/office/drawing/2014/main" id="{B05B5909-A678-46F2-9120-7F23B45B9FC6}"/>
                </a:ext>
              </a:extLst>
            </p:cNvPr>
            <p:cNvSpPr txBox="1"/>
            <p:nvPr/>
          </p:nvSpPr>
          <p:spPr>
            <a:xfrm>
              <a:off x="1027806" y="6331531"/>
              <a:ext cx="458004" cy="3077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10</a:t>
              </a:r>
            </a:p>
          </p:txBody>
        </p:sp>
        <p:sp>
          <p:nvSpPr>
            <p:cNvPr id="27" name="TextBox 26">
              <a:extLst>
                <a:ext uri="{FF2B5EF4-FFF2-40B4-BE49-F238E27FC236}">
                  <a16:creationId xmlns:a16="http://schemas.microsoft.com/office/drawing/2014/main" id="{9087495D-CA0F-418E-B566-48216787F734}"/>
                </a:ext>
              </a:extLst>
            </p:cNvPr>
            <p:cNvSpPr txBox="1"/>
            <p:nvPr/>
          </p:nvSpPr>
          <p:spPr>
            <a:xfrm>
              <a:off x="1329208" y="6331531"/>
              <a:ext cx="670357" cy="214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Miles</a:t>
              </a:r>
            </a:p>
          </p:txBody>
        </p:sp>
        <p:grpSp>
          <p:nvGrpSpPr>
            <p:cNvPr id="28" name="Group 27">
              <a:extLst>
                <a:ext uri="{FF2B5EF4-FFF2-40B4-BE49-F238E27FC236}">
                  <a16:creationId xmlns:a16="http://schemas.microsoft.com/office/drawing/2014/main" id="{8DE8C17C-59EE-43AD-B359-FFC824E9FC88}"/>
                </a:ext>
              </a:extLst>
            </p:cNvPr>
            <p:cNvGrpSpPr/>
            <p:nvPr/>
          </p:nvGrpSpPr>
          <p:grpSpPr>
            <a:xfrm>
              <a:off x="167640" y="6203869"/>
              <a:ext cx="1085736" cy="99030"/>
              <a:chOff x="5402631" y="5905619"/>
              <a:chExt cx="1189555" cy="99030"/>
            </a:xfrm>
          </p:grpSpPr>
          <p:cxnSp>
            <p:nvCxnSpPr>
              <p:cNvPr id="29" name="Straight Connector 28">
                <a:extLst>
                  <a:ext uri="{FF2B5EF4-FFF2-40B4-BE49-F238E27FC236}">
                    <a16:creationId xmlns:a16="http://schemas.microsoft.com/office/drawing/2014/main" id="{86543DF4-C974-4974-931C-0DB600886D63}"/>
                  </a:ext>
                </a:extLst>
              </p:cNvPr>
              <p:cNvCxnSpPr>
                <a:cxnSpLocks/>
              </p:cNvCxnSpPr>
              <p:nvPr/>
            </p:nvCxnSpPr>
            <p:spPr>
              <a:xfrm>
                <a:off x="5402631" y="6002079"/>
                <a:ext cx="1189555" cy="0"/>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C8972A12-5D26-4C2F-98FC-075D332E0652}"/>
                  </a:ext>
                </a:extLst>
              </p:cNvPr>
              <p:cNvCxnSpPr>
                <a:cxnSpLocks/>
              </p:cNvCxnSpPr>
              <p:nvPr/>
            </p:nvCxnSpPr>
            <p:spPr>
              <a:xfrm>
                <a:off x="599595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560A056-359A-408B-AEEE-661C3E19B0FA}"/>
                  </a:ext>
                </a:extLst>
              </p:cNvPr>
              <p:cNvCxnSpPr>
                <a:cxnSpLocks/>
              </p:cNvCxnSpPr>
              <p:nvPr/>
            </p:nvCxnSpPr>
            <p:spPr>
              <a:xfrm>
                <a:off x="659218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C7494C8-2A92-4ADF-8A22-224E600D6E4E}"/>
                  </a:ext>
                </a:extLst>
              </p:cNvPr>
              <p:cNvCxnSpPr>
                <a:cxnSpLocks/>
              </p:cNvCxnSpPr>
              <p:nvPr/>
            </p:nvCxnSpPr>
            <p:spPr>
              <a:xfrm>
                <a:off x="5402631"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81173BF-09AF-4EC3-A3BB-B44ED490C10D}"/>
                  </a:ext>
                </a:extLst>
              </p:cNvPr>
              <p:cNvCxnSpPr>
                <a:cxnSpLocks/>
              </p:cNvCxnSpPr>
              <p:nvPr/>
            </p:nvCxnSpPr>
            <p:spPr>
              <a:xfrm>
                <a:off x="5695074" y="590818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03B4372-8F92-4374-9B1B-02A0D63127F5}"/>
                  </a:ext>
                </a:extLst>
              </p:cNvPr>
              <p:cNvCxnSpPr>
                <a:cxnSpLocks/>
              </p:cNvCxnSpPr>
              <p:nvPr/>
            </p:nvCxnSpPr>
            <p:spPr>
              <a:xfrm>
                <a:off x="629394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52" name="TextBox 51">
            <a:extLst>
              <a:ext uri="{FF2B5EF4-FFF2-40B4-BE49-F238E27FC236}">
                <a16:creationId xmlns:a16="http://schemas.microsoft.com/office/drawing/2014/main" id="{F0D18D90-D769-43E2-A891-F9B9C4A783AD}"/>
              </a:ext>
            </a:extLst>
          </p:cNvPr>
          <p:cNvSpPr txBox="1"/>
          <p:nvPr/>
        </p:nvSpPr>
        <p:spPr>
          <a:xfrm>
            <a:off x="1403441" y="4546146"/>
            <a:ext cx="2373086" cy="95410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dirty="0">
              <a:latin typeface="Century Gothic"/>
            </a:endParaRPr>
          </a:p>
          <a:p>
            <a:endParaRPr lang="en-US" sz="1400" dirty="0">
              <a:latin typeface="Century Gothic"/>
              <a:cs typeface="Calibri" panose="020F0502020204030204"/>
            </a:endParaRPr>
          </a:p>
          <a:p>
            <a:endParaRPr lang="en-US" sz="1400" dirty="0">
              <a:latin typeface="Century Gothic"/>
              <a:cs typeface="Calibri" panose="020F0502020204030204"/>
            </a:endParaRPr>
          </a:p>
          <a:p>
            <a:endParaRPr lang="en-US" sz="1400" dirty="0">
              <a:latin typeface="Century Gothic"/>
              <a:cs typeface="Calibri" panose="020F0502020204030204"/>
            </a:endParaRPr>
          </a:p>
        </p:txBody>
      </p:sp>
      <p:grpSp>
        <p:nvGrpSpPr>
          <p:cNvPr id="73" name="Group 72">
            <a:extLst>
              <a:ext uri="{FF2B5EF4-FFF2-40B4-BE49-F238E27FC236}">
                <a16:creationId xmlns:a16="http://schemas.microsoft.com/office/drawing/2014/main" id="{AFB88A7E-AA8B-4FFB-88AA-1C17C29A7732}"/>
              </a:ext>
            </a:extLst>
          </p:cNvPr>
          <p:cNvGrpSpPr/>
          <p:nvPr/>
        </p:nvGrpSpPr>
        <p:grpSpPr>
          <a:xfrm>
            <a:off x="6505631" y="755902"/>
            <a:ext cx="3959032" cy="292388"/>
            <a:chOff x="6463892" y="1154041"/>
            <a:chExt cx="3959032" cy="292388"/>
          </a:xfrm>
        </p:grpSpPr>
        <p:sp>
          <p:nvSpPr>
            <p:cNvPr id="35" name="TextBox 34">
              <a:extLst>
                <a:ext uri="{FF2B5EF4-FFF2-40B4-BE49-F238E27FC236}">
                  <a16:creationId xmlns:a16="http://schemas.microsoft.com/office/drawing/2014/main" id="{0E4ED7EC-0F7F-48E2-B8A9-5A795C1AB593}"/>
                </a:ext>
              </a:extLst>
            </p:cNvPr>
            <p:cNvSpPr txBox="1"/>
            <p:nvPr/>
          </p:nvSpPr>
          <p:spPr>
            <a:xfrm>
              <a:off x="6677754" y="1154041"/>
              <a:ext cx="3745170" cy="292388"/>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dirty="0">
                  <a:solidFill>
                    <a:schemeClr val="tx1">
                      <a:lumMod val="75000"/>
                      <a:lumOff val="25000"/>
                    </a:schemeClr>
                  </a:solidFill>
                  <a:latin typeface="Century Gothic"/>
                </a:rPr>
                <a:t>Greatest Annual Variation</a:t>
              </a:r>
              <a:endParaRPr lang="en-US" sz="1300" dirty="0">
                <a:solidFill>
                  <a:schemeClr val="tx1">
                    <a:lumMod val="75000"/>
                    <a:lumOff val="25000"/>
                  </a:schemeClr>
                </a:solidFill>
              </a:endParaRPr>
            </a:p>
          </p:txBody>
        </p:sp>
        <p:sp>
          <p:nvSpPr>
            <p:cNvPr id="53" name="Rectangle 52">
              <a:extLst>
                <a:ext uri="{FF2B5EF4-FFF2-40B4-BE49-F238E27FC236}">
                  <a16:creationId xmlns:a16="http://schemas.microsoft.com/office/drawing/2014/main" id="{61C03030-E5EF-469D-84D5-4BE94E74E40A}"/>
                </a:ext>
              </a:extLst>
            </p:cNvPr>
            <p:cNvSpPr/>
            <p:nvPr/>
          </p:nvSpPr>
          <p:spPr>
            <a:xfrm>
              <a:off x="6463892" y="1191956"/>
              <a:ext cx="201168" cy="201168"/>
            </a:xfrm>
            <a:prstGeom prst="rect">
              <a:avLst/>
            </a:prstGeom>
            <a:solidFill>
              <a:srgbClr val="ED40B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54" name="Group 53">
            <a:extLst>
              <a:ext uri="{FF2B5EF4-FFF2-40B4-BE49-F238E27FC236}">
                <a16:creationId xmlns:a16="http://schemas.microsoft.com/office/drawing/2014/main" id="{ACA107D4-2DB9-4072-8EBD-B6C587D634CE}"/>
              </a:ext>
            </a:extLst>
          </p:cNvPr>
          <p:cNvGrpSpPr/>
          <p:nvPr/>
        </p:nvGrpSpPr>
        <p:grpSpPr>
          <a:xfrm>
            <a:off x="10571901" y="708731"/>
            <a:ext cx="305078" cy="716864"/>
            <a:chOff x="11659294" y="186976"/>
            <a:chExt cx="305078" cy="716864"/>
          </a:xfrm>
        </p:grpSpPr>
        <p:pic>
          <p:nvPicPr>
            <p:cNvPr id="55" name="Picture 15" descr="Background pattern&#10;&#10;Description automatically generated">
              <a:extLst>
                <a:ext uri="{FF2B5EF4-FFF2-40B4-BE49-F238E27FC236}">
                  <a16:creationId xmlns:a16="http://schemas.microsoft.com/office/drawing/2014/main" id="{8C40491A-56CE-4B53-83ED-1910272EB77F}"/>
                </a:ext>
              </a:extLst>
            </p:cNvPr>
            <p:cNvPicPr>
              <a:picLocks noChangeAspect="1"/>
            </p:cNvPicPr>
            <p:nvPr/>
          </p:nvPicPr>
          <p:blipFill>
            <a:blip r:embed="rId5"/>
            <a:stretch>
              <a:fillRect/>
            </a:stretch>
          </p:blipFill>
          <p:spPr>
            <a:xfrm>
              <a:off x="11661477" y="482835"/>
              <a:ext cx="302895" cy="421005"/>
            </a:xfrm>
            <a:prstGeom prst="rect">
              <a:avLst/>
            </a:prstGeom>
          </p:spPr>
        </p:pic>
        <p:sp>
          <p:nvSpPr>
            <p:cNvPr id="56" name="TextBox 55">
              <a:extLst>
                <a:ext uri="{FF2B5EF4-FFF2-40B4-BE49-F238E27FC236}">
                  <a16:creationId xmlns:a16="http://schemas.microsoft.com/office/drawing/2014/main" id="{93169D63-BC61-4922-B883-1301F8DD5DEC}"/>
                </a:ext>
              </a:extLst>
            </p:cNvPr>
            <p:cNvSpPr txBox="1"/>
            <p:nvPr/>
          </p:nvSpPr>
          <p:spPr>
            <a:xfrm>
              <a:off x="11659294" y="186976"/>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N</a:t>
              </a:r>
            </a:p>
          </p:txBody>
        </p:sp>
      </p:grpSp>
      <p:grpSp>
        <p:nvGrpSpPr>
          <p:cNvPr id="57" name="Group 56">
            <a:extLst>
              <a:ext uri="{FF2B5EF4-FFF2-40B4-BE49-F238E27FC236}">
                <a16:creationId xmlns:a16="http://schemas.microsoft.com/office/drawing/2014/main" id="{621FD0ED-D4B2-49BB-9027-21A077F2C769}"/>
              </a:ext>
            </a:extLst>
          </p:cNvPr>
          <p:cNvGrpSpPr/>
          <p:nvPr/>
        </p:nvGrpSpPr>
        <p:grpSpPr>
          <a:xfrm>
            <a:off x="729488" y="708731"/>
            <a:ext cx="2470767" cy="1287955"/>
            <a:chOff x="3264747" y="2294933"/>
            <a:chExt cx="2470767" cy="1287955"/>
          </a:xfrm>
        </p:grpSpPr>
        <p:grpSp>
          <p:nvGrpSpPr>
            <p:cNvPr id="58" name="Group 57">
              <a:extLst>
                <a:ext uri="{FF2B5EF4-FFF2-40B4-BE49-F238E27FC236}">
                  <a16:creationId xmlns:a16="http://schemas.microsoft.com/office/drawing/2014/main" id="{1722394E-818E-430E-8B17-EB237DE413C9}"/>
                </a:ext>
              </a:extLst>
            </p:cNvPr>
            <p:cNvGrpSpPr/>
            <p:nvPr/>
          </p:nvGrpSpPr>
          <p:grpSpPr>
            <a:xfrm>
              <a:off x="3265091" y="2294933"/>
              <a:ext cx="2455766" cy="292388"/>
              <a:chOff x="3265091" y="2294933"/>
              <a:chExt cx="2455766" cy="292388"/>
            </a:xfrm>
          </p:grpSpPr>
          <p:sp>
            <p:nvSpPr>
              <p:cNvPr id="71" name="Rectangle 70">
                <a:extLst>
                  <a:ext uri="{FF2B5EF4-FFF2-40B4-BE49-F238E27FC236}">
                    <a16:creationId xmlns:a16="http://schemas.microsoft.com/office/drawing/2014/main" id="{30E086A7-A45F-41F8-9D6B-03BC81C3EAD6}"/>
                  </a:ext>
                </a:extLst>
              </p:cNvPr>
              <p:cNvSpPr/>
              <p:nvPr/>
            </p:nvSpPr>
            <p:spPr>
              <a:xfrm>
                <a:off x="3265091" y="2332848"/>
                <a:ext cx="201168" cy="201168"/>
              </a:xfrm>
              <a:prstGeom prst="rect">
                <a:avLst/>
              </a:prstGeom>
              <a:solidFill>
                <a:srgbClr val="005CE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2" name="TextBox 71">
                <a:extLst>
                  <a:ext uri="{FF2B5EF4-FFF2-40B4-BE49-F238E27FC236}">
                    <a16:creationId xmlns:a16="http://schemas.microsoft.com/office/drawing/2014/main" id="{A238A3FC-C9D5-4153-ADAD-E9C1D28C24A7}"/>
                  </a:ext>
                </a:extLst>
              </p:cNvPr>
              <p:cNvSpPr txBox="1"/>
              <p:nvPr/>
            </p:nvSpPr>
            <p:spPr>
              <a:xfrm>
                <a:off x="3425727" y="2294933"/>
                <a:ext cx="2295130"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dirty="0">
                    <a:solidFill>
                      <a:schemeClr val="tx1">
                        <a:lumMod val="75000"/>
                        <a:lumOff val="25000"/>
                      </a:schemeClr>
                    </a:solidFill>
                    <a:latin typeface="Century Gothic"/>
                  </a:rPr>
                  <a:t>Major Water Increase</a:t>
                </a:r>
                <a:endParaRPr lang="en-US" sz="1300" dirty="0">
                  <a:solidFill>
                    <a:schemeClr val="tx1">
                      <a:lumMod val="75000"/>
                      <a:lumOff val="25000"/>
                    </a:schemeClr>
                  </a:solidFill>
                  <a:ea typeface="+mn-lt"/>
                  <a:cs typeface="+mn-lt"/>
                </a:endParaRPr>
              </a:p>
            </p:txBody>
          </p:sp>
        </p:grpSp>
        <p:grpSp>
          <p:nvGrpSpPr>
            <p:cNvPr id="59" name="Group 58">
              <a:extLst>
                <a:ext uri="{FF2B5EF4-FFF2-40B4-BE49-F238E27FC236}">
                  <a16:creationId xmlns:a16="http://schemas.microsoft.com/office/drawing/2014/main" id="{D03B6724-533E-42AA-8291-5268CEBF1808}"/>
                </a:ext>
              </a:extLst>
            </p:cNvPr>
            <p:cNvGrpSpPr/>
            <p:nvPr/>
          </p:nvGrpSpPr>
          <p:grpSpPr>
            <a:xfrm>
              <a:off x="3264747" y="3290500"/>
              <a:ext cx="2459414" cy="292388"/>
              <a:chOff x="3264747" y="3290500"/>
              <a:chExt cx="2459414" cy="292388"/>
            </a:xfrm>
          </p:grpSpPr>
          <p:sp>
            <p:nvSpPr>
              <p:cNvPr id="69" name="Rectangle 68">
                <a:extLst>
                  <a:ext uri="{FF2B5EF4-FFF2-40B4-BE49-F238E27FC236}">
                    <a16:creationId xmlns:a16="http://schemas.microsoft.com/office/drawing/2014/main" id="{7DFCC3D7-D9FA-44DF-A564-E595D919A365}"/>
                  </a:ext>
                </a:extLst>
              </p:cNvPr>
              <p:cNvSpPr/>
              <p:nvPr/>
            </p:nvSpPr>
            <p:spPr>
              <a:xfrm>
                <a:off x="3264747" y="3328415"/>
                <a:ext cx="201168" cy="201168"/>
              </a:xfrm>
              <a:prstGeom prst="rect">
                <a:avLst/>
              </a:prstGeom>
              <a:solidFill>
                <a:srgbClr val="FF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0" name="TextBox 1">
                <a:extLst>
                  <a:ext uri="{FF2B5EF4-FFF2-40B4-BE49-F238E27FC236}">
                    <a16:creationId xmlns:a16="http://schemas.microsoft.com/office/drawing/2014/main" id="{FA0FFD30-A5B7-41C9-8CA1-03FC692D786E}"/>
                  </a:ext>
                </a:extLst>
              </p:cNvPr>
              <p:cNvSpPr txBox="1"/>
              <p:nvPr/>
            </p:nvSpPr>
            <p:spPr>
              <a:xfrm>
                <a:off x="3417678" y="3290500"/>
                <a:ext cx="2306483" cy="29238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dirty="0">
                    <a:solidFill>
                      <a:schemeClr val="tx1">
                        <a:lumMod val="75000"/>
                        <a:lumOff val="25000"/>
                      </a:schemeClr>
                    </a:solidFill>
                    <a:latin typeface="Century Gothic"/>
                  </a:rPr>
                  <a:t>Major Water Decrease</a:t>
                </a:r>
                <a:endParaRPr lang="en-US" sz="1300" dirty="0">
                  <a:solidFill>
                    <a:schemeClr val="tx1">
                      <a:lumMod val="75000"/>
                      <a:lumOff val="25000"/>
                    </a:schemeClr>
                  </a:solidFill>
                  <a:ea typeface="+mn-lt"/>
                  <a:cs typeface="+mn-lt"/>
                </a:endParaRPr>
              </a:p>
            </p:txBody>
          </p:sp>
        </p:grpSp>
        <p:grpSp>
          <p:nvGrpSpPr>
            <p:cNvPr id="60" name="Group 59">
              <a:extLst>
                <a:ext uri="{FF2B5EF4-FFF2-40B4-BE49-F238E27FC236}">
                  <a16:creationId xmlns:a16="http://schemas.microsoft.com/office/drawing/2014/main" id="{827EA3A3-44D5-421E-A256-BDF889218994}"/>
                </a:ext>
              </a:extLst>
            </p:cNvPr>
            <p:cNvGrpSpPr/>
            <p:nvPr/>
          </p:nvGrpSpPr>
          <p:grpSpPr>
            <a:xfrm>
              <a:off x="3264843" y="2543825"/>
              <a:ext cx="2470671" cy="292388"/>
              <a:chOff x="3264843" y="2541361"/>
              <a:chExt cx="2470671" cy="292388"/>
            </a:xfrm>
          </p:grpSpPr>
          <p:sp>
            <p:nvSpPr>
              <p:cNvPr id="67" name="TextBox 1">
                <a:extLst>
                  <a:ext uri="{FF2B5EF4-FFF2-40B4-BE49-F238E27FC236}">
                    <a16:creationId xmlns:a16="http://schemas.microsoft.com/office/drawing/2014/main" id="{8FA9BE7B-5123-449A-9DDF-8036EB0A8D99}"/>
                  </a:ext>
                </a:extLst>
              </p:cNvPr>
              <p:cNvSpPr txBox="1"/>
              <p:nvPr/>
            </p:nvSpPr>
            <p:spPr>
              <a:xfrm>
                <a:off x="3417678" y="2541361"/>
                <a:ext cx="2317836" cy="29238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dirty="0">
                    <a:solidFill>
                      <a:schemeClr val="tx1">
                        <a:lumMod val="75000"/>
                        <a:lumOff val="25000"/>
                      </a:schemeClr>
                    </a:solidFill>
                    <a:latin typeface="Century Gothic"/>
                  </a:rPr>
                  <a:t>Minor Water Increase</a:t>
                </a:r>
                <a:endParaRPr lang="en-US" sz="1300" dirty="0">
                  <a:solidFill>
                    <a:schemeClr val="tx1">
                      <a:lumMod val="75000"/>
                      <a:lumOff val="25000"/>
                    </a:schemeClr>
                  </a:solidFill>
                  <a:cs typeface="Calibri"/>
                </a:endParaRPr>
              </a:p>
            </p:txBody>
          </p:sp>
          <p:sp>
            <p:nvSpPr>
              <p:cNvPr id="68" name="Rectangle 67">
                <a:extLst>
                  <a:ext uri="{FF2B5EF4-FFF2-40B4-BE49-F238E27FC236}">
                    <a16:creationId xmlns:a16="http://schemas.microsoft.com/office/drawing/2014/main" id="{54447A6D-BFC8-4370-A932-A95985D984E4}"/>
                  </a:ext>
                </a:extLst>
              </p:cNvPr>
              <p:cNvSpPr/>
              <p:nvPr/>
            </p:nvSpPr>
            <p:spPr>
              <a:xfrm>
                <a:off x="3264843" y="2579276"/>
                <a:ext cx="201168" cy="201168"/>
              </a:xfrm>
              <a:prstGeom prst="rect">
                <a:avLst/>
              </a:prstGeom>
              <a:solidFill>
                <a:schemeClr val="accent1">
                  <a:lumMod val="60000"/>
                  <a:lumOff val="4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61" name="Group 60">
              <a:extLst>
                <a:ext uri="{FF2B5EF4-FFF2-40B4-BE49-F238E27FC236}">
                  <a16:creationId xmlns:a16="http://schemas.microsoft.com/office/drawing/2014/main" id="{11AB1E96-C8FB-4FF4-B60B-05CDAAF7C70C}"/>
                </a:ext>
              </a:extLst>
            </p:cNvPr>
            <p:cNvGrpSpPr/>
            <p:nvPr/>
          </p:nvGrpSpPr>
          <p:grpSpPr>
            <a:xfrm>
              <a:off x="3264843" y="2792717"/>
              <a:ext cx="1521560" cy="292388"/>
              <a:chOff x="3264843" y="2792409"/>
              <a:chExt cx="1521560" cy="292388"/>
            </a:xfrm>
          </p:grpSpPr>
          <p:sp>
            <p:nvSpPr>
              <p:cNvPr id="65" name="TextBox 1">
                <a:extLst>
                  <a:ext uri="{FF2B5EF4-FFF2-40B4-BE49-F238E27FC236}">
                    <a16:creationId xmlns:a16="http://schemas.microsoft.com/office/drawing/2014/main" id="{AB16C3F3-447B-44F6-B747-334855035CE6}"/>
                  </a:ext>
                </a:extLst>
              </p:cNvPr>
              <p:cNvSpPr txBox="1"/>
              <p:nvPr/>
            </p:nvSpPr>
            <p:spPr>
              <a:xfrm>
                <a:off x="3425224" y="2792409"/>
                <a:ext cx="1361179" cy="29238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dirty="0">
                    <a:solidFill>
                      <a:schemeClr val="tx1">
                        <a:lumMod val="75000"/>
                        <a:lumOff val="25000"/>
                      </a:schemeClr>
                    </a:solidFill>
                    <a:latin typeface="Century Gothic"/>
                  </a:rPr>
                  <a:t>No Change</a:t>
                </a:r>
                <a:endParaRPr lang="en-US" sz="1300" dirty="0">
                  <a:solidFill>
                    <a:schemeClr val="tx1">
                      <a:lumMod val="75000"/>
                      <a:lumOff val="25000"/>
                    </a:schemeClr>
                  </a:solidFill>
                  <a:ea typeface="+mn-lt"/>
                  <a:cs typeface="+mn-lt"/>
                </a:endParaRPr>
              </a:p>
            </p:txBody>
          </p:sp>
          <p:sp>
            <p:nvSpPr>
              <p:cNvPr id="66" name="Rectangle 65">
                <a:extLst>
                  <a:ext uri="{FF2B5EF4-FFF2-40B4-BE49-F238E27FC236}">
                    <a16:creationId xmlns:a16="http://schemas.microsoft.com/office/drawing/2014/main" id="{EF65BFA9-1ECF-4F55-B990-AA5FCEC0B482}"/>
                  </a:ext>
                </a:extLst>
              </p:cNvPr>
              <p:cNvSpPr/>
              <p:nvPr/>
            </p:nvSpPr>
            <p:spPr>
              <a:xfrm>
                <a:off x="3264843" y="2830324"/>
                <a:ext cx="201168" cy="20116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62" name="Group 61">
              <a:extLst>
                <a:ext uri="{FF2B5EF4-FFF2-40B4-BE49-F238E27FC236}">
                  <a16:creationId xmlns:a16="http://schemas.microsoft.com/office/drawing/2014/main" id="{E571FD6E-376B-45FD-8515-477C53E080F9}"/>
                </a:ext>
              </a:extLst>
            </p:cNvPr>
            <p:cNvGrpSpPr/>
            <p:nvPr/>
          </p:nvGrpSpPr>
          <p:grpSpPr>
            <a:xfrm>
              <a:off x="3264843" y="3041609"/>
              <a:ext cx="2467367" cy="292388"/>
              <a:chOff x="3264843" y="3039144"/>
              <a:chExt cx="2467367" cy="292388"/>
            </a:xfrm>
          </p:grpSpPr>
          <p:sp>
            <p:nvSpPr>
              <p:cNvPr id="63" name="TextBox 1">
                <a:extLst>
                  <a:ext uri="{FF2B5EF4-FFF2-40B4-BE49-F238E27FC236}">
                    <a16:creationId xmlns:a16="http://schemas.microsoft.com/office/drawing/2014/main" id="{5A60FB21-004B-4B18-9260-9B2322857F53}"/>
                  </a:ext>
                </a:extLst>
              </p:cNvPr>
              <p:cNvSpPr txBox="1"/>
              <p:nvPr/>
            </p:nvSpPr>
            <p:spPr>
              <a:xfrm>
                <a:off x="3425727" y="3039144"/>
                <a:ext cx="2306483" cy="29238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dirty="0">
                    <a:solidFill>
                      <a:schemeClr val="tx1">
                        <a:lumMod val="75000"/>
                        <a:lumOff val="25000"/>
                      </a:schemeClr>
                    </a:solidFill>
                    <a:latin typeface="Century Gothic"/>
                  </a:rPr>
                  <a:t>Minor Water Decrease</a:t>
                </a:r>
                <a:endParaRPr lang="en-US" sz="1300" dirty="0">
                  <a:solidFill>
                    <a:schemeClr val="tx1">
                      <a:lumMod val="75000"/>
                      <a:lumOff val="25000"/>
                    </a:schemeClr>
                  </a:solidFill>
                  <a:latin typeface="Calibri" panose="020F0502020204030204"/>
                  <a:cs typeface="Calibri" panose="020F0502020204030204"/>
                </a:endParaRPr>
              </a:p>
            </p:txBody>
          </p:sp>
          <p:sp>
            <p:nvSpPr>
              <p:cNvPr id="64" name="Rectangle 63">
                <a:extLst>
                  <a:ext uri="{FF2B5EF4-FFF2-40B4-BE49-F238E27FC236}">
                    <a16:creationId xmlns:a16="http://schemas.microsoft.com/office/drawing/2014/main" id="{855D865A-7E14-4E23-A310-ADD1D915AA74}"/>
                  </a:ext>
                </a:extLst>
              </p:cNvPr>
              <p:cNvSpPr/>
              <p:nvPr/>
            </p:nvSpPr>
            <p:spPr>
              <a:xfrm>
                <a:off x="3264843" y="3077059"/>
                <a:ext cx="201168" cy="201168"/>
              </a:xfrm>
              <a:prstGeom prst="rect">
                <a:avLst/>
              </a:prstGeom>
              <a:solidFill>
                <a:schemeClr val="accent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sp>
        <p:nvSpPr>
          <p:cNvPr id="74" name="TextBox 73">
            <a:extLst>
              <a:ext uri="{FF2B5EF4-FFF2-40B4-BE49-F238E27FC236}">
                <a16:creationId xmlns:a16="http://schemas.microsoft.com/office/drawing/2014/main" id="{BF0AA3BB-37BB-4345-926D-DD9299BC4A6D}"/>
              </a:ext>
            </a:extLst>
          </p:cNvPr>
          <p:cNvSpPr txBox="1"/>
          <p:nvPr/>
        </p:nvSpPr>
        <p:spPr>
          <a:xfrm>
            <a:off x="622024" y="439770"/>
            <a:ext cx="325021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rPr>
              <a:t>Water Change Level 2015 – 2021</a:t>
            </a:r>
            <a:endParaRPr lang="en-US" b="1" dirty="0">
              <a:cs typeface="Calibri" panose="020F0502020204030204"/>
            </a:endParaRPr>
          </a:p>
        </p:txBody>
      </p:sp>
      <p:sp>
        <p:nvSpPr>
          <p:cNvPr id="75" name="TextBox 74">
            <a:extLst>
              <a:ext uri="{FF2B5EF4-FFF2-40B4-BE49-F238E27FC236}">
                <a16:creationId xmlns:a16="http://schemas.microsoft.com/office/drawing/2014/main" id="{14FD017E-BDC9-40CF-A1AA-0E0A962734B2}"/>
              </a:ext>
            </a:extLst>
          </p:cNvPr>
          <p:cNvSpPr txBox="1"/>
          <p:nvPr/>
        </p:nvSpPr>
        <p:spPr>
          <a:xfrm>
            <a:off x="3872242" y="6393586"/>
            <a:ext cx="164592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bg2">
                    <a:lumMod val="50000"/>
                  </a:schemeClr>
                </a:solidFill>
                <a:latin typeface="Century Gothic"/>
                <a:ea typeface="+mn-lt"/>
                <a:cs typeface="+mn-lt"/>
              </a:rPr>
              <a:t>Esri, Delorme, NaturalVue</a:t>
            </a:r>
            <a:endParaRPr lang="en-US" sz="900" dirty="0">
              <a:solidFill>
                <a:schemeClr val="bg2">
                  <a:lumMod val="50000"/>
                </a:schemeClr>
              </a:solidFill>
              <a:latin typeface="Century Gothic"/>
            </a:endParaRPr>
          </a:p>
        </p:txBody>
      </p:sp>
      <p:sp>
        <p:nvSpPr>
          <p:cNvPr id="76" name="TextBox 75">
            <a:extLst>
              <a:ext uri="{FF2B5EF4-FFF2-40B4-BE49-F238E27FC236}">
                <a16:creationId xmlns:a16="http://schemas.microsoft.com/office/drawing/2014/main" id="{DDF034C2-401D-4727-B664-58B0350964F7}"/>
              </a:ext>
            </a:extLst>
          </p:cNvPr>
          <p:cNvSpPr txBox="1"/>
          <p:nvPr/>
        </p:nvSpPr>
        <p:spPr>
          <a:xfrm>
            <a:off x="9387165" y="6401069"/>
            <a:ext cx="164592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bg2">
                    <a:lumMod val="50000"/>
                  </a:schemeClr>
                </a:solidFill>
                <a:latin typeface="Century Gothic"/>
                <a:ea typeface="+mn-lt"/>
                <a:cs typeface="+mn-lt"/>
              </a:rPr>
              <a:t>Esri, Delorme, NaturalVue</a:t>
            </a:r>
            <a:endParaRPr lang="en-US" sz="900" dirty="0">
              <a:solidFill>
                <a:schemeClr val="bg2">
                  <a:lumMod val="50000"/>
                </a:schemeClr>
              </a:solidFill>
              <a:latin typeface="Century Gothic"/>
            </a:endParaRPr>
          </a:p>
        </p:txBody>
      </p:sp>
    </p:spTree>
    <p:extLst>
      <p:ext uri="{BB962C8B-B14F-4D97-AF65-F5344CB8AC3E}">
        <p14:creationId xmlns:p14="http://schemas.microsoft.com/office/powerpoint/2010/main" val="2090589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69714E-F5D5-4CAF-996E-1E2B98A32857}"/>
              </a:ext>
            </a:extLst>
          </p:cNvPr>
          <p:cNvSpPr txBox="1">
            <a:spLocks/>
          </p:cNvSpPr>
          <p:nvPr/>
        </p:nvSpPr>
        <p:spPr>
          <a:xfrm>
            <a:off x="266700" y="364983"/>
            <a:ext cx="11608471" cy="397017"/>
          </a:xfrm>
          <a:prstGeom prst="rect">
            <a:avLst/>
          </a:prstGeom>
          <a:noFill/>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Methodology – </a:t>
            </a:r>
            <a:r>
              <a:rPr lang="en-US" sz="4000" b="1" dirty="0">
                <a:solidFill>
                  <a:srgbClr val="E69660"/>
                </a:solidFill>
                <a:latin typeface="Century Gothic" panose="020F0302020204030204"/>
              </a:rPr>
              <a:t>Soil Moisture &amp; Fire Correlation</a:t>
            </a:r>
            <a:endParaRPr lang="en-US" dirty="0">
              <a:solidFill>
                <a:srgbClr val="E69660"/>
              </a:solidFill>
              <a:cs typeface="Calibri Light"/>
            </a:endParaRPr>
          </a:p>
        </p:txBody>
      </p:sp>
      <p:graphicFrame>
        <p:nvGraphicFramePr>
          <p:cNvPr id="3" name="Diagram 4">
            <a:extLst>
              <a:ext uri="{FF2B5EF4-FFF2-40B4-BE49-F238E27FC236}">
                <a16:creationId xmlns:a16="http://schemas.microsoft.com/office/drawing/2014/main" id="{8C72AA2A-8581-42E1-9835-D45C3A149025}"/>
              </a:ext>
            </a:extLst>
          </p:cNvPr>
          <p:cNvGraphicFramePr/>
          <p:nvPr>
            <p:extLst>
              <p:ext uri="{D42A27DB-BD31-4B8C-83A1-F6EECF244321}">
                <p14:modId xmlns:p14="http://schemas.microsoft.com/office/powerpoint/2010/main" val="2804787256"/>
              </p:ext>
            </p:extLst>
          </p:nvPr>
        </p:nvGraphicFramePr>
        <p:xfrm>
          <a:off x="1383288" y="1274408"/>
          <a:ext cx="9910911" cy="5029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4412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C8A004-682D-4D31-A986-B49528553B75}"/>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Results – </a:t>
            </a:r>
            <a:r>
              <a:rPr lang="en-US" sz="4000" b="1" dirty="0">
                <a:solidFill>
                  <a:srgbClr val="E69660"/>
                </a:solidFill>
                <a:latin typeface="Century Gothic" panose="020F0302020204030204"/>
              </a:rPr>
              <a:t>Soil Moisture &amp; Fire Correlation</a:t>
            </a:r>
          </a:p>
        </p:txBody>
      </p:sp>
      <p:cxnSp>
        <p:nvCxnSpPr>
          <p:cNvPr id="2" name="Straight Arrow Connector 1">
            <a:extLst>
              <a:ext uri="{FF2B5EF4-FFF2-40B4-BE49-F238E27FC236}">
                <a16:creationId xmlns:a16="http://schemas.microsoft.com/office/drawing/2014/main" id="{01F8FE96-9A9A-4E89-B2AE-FCF385AD375C}"/>
              </a:ext>
            </a:extLst>
          </p:cNvPr>
          <p:cNvCxnSpPr/>
          <p:nvPr/>
        </p:nvCxnSpPr>
        <p:spPr>
          <a:xfrm flipV="1">
            <a:off x="2041644" y="3675836"/>
            <a:ext cx="7740971" cy="2363"/>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5" name="Straight Arrow Connector 4">
            <a:extLst>
              <a:ext uri="{FF2B5EF4-FFF2-40B4-BE49-F238E27FC236}">
                <a16:creationId xmlns:a16="http://schemas.microsoft.com/office/drawing/2014/main" id="{7CA97CF5-5D8F-4C1C-A62A-F8AD10BBB84B}"/>
              </a:ext>
            </a:extLst>
          </p:cNvPr>
          <p:cNvCxnSpPr>
            <a:cxnSpLocks/>
          </p:cNvCxnSpPr>
          <p:nvPr/>
        </p:nvCxnSpPr>
        <p:spPr>
          <a:xfrm>
            <a:off x="2169571" y="1805389"/>
            <a:ext cx="11122" cy="3776627"/>
          </a:xfrm>
          <a:prstGeom prst="straightConnector1">
            <a:avLst/>
          </a:prstGeom>
          <a:ln/>
        </p:spPr>
        <p:style>
          <a:lnRef idx="2">
            <a:schemeClr val="dk1"/>
          </a:lnRef>
          <a:fillRef idx="0">
            <a:schemeClr val="dk1"/>
          </a:fillRef>
          <a:effectRef idx="1">
            <a:schemeClr val="dk1"/>
          </a:effectRef>
          <a:fontRef idx="minor">
            <a:schemeClr val="tx1"/>
          </a:fontRef>
        </p:style>
      </p:cxnSp>
      <p:sp>
        <p:nvSpPr>
          <p:cNvPr id="3" name="TextBox 2">
            <a:extLst>
              <a:ext uri="{FF2B5EF4-FFF2-40B4-BE49-F238E27FC236}">
                <a16:creationId xmlns:a16="http://schemas.microsoft.com/office/drawing/2014/main" id="{A22491E6-E62E-4252-B7A6-3131291F6954}"/>
              </a:ext>
            </a:extLst>
          </p:cNvPr>
          <p:cNvSpPr txBox="1"/>
          <p:nvPr/>
        </p:nvSpPr>
        <p:spPr>
          <a:xfrm>
            <a:off x="1770703" y="3506194"/>
            <a:ext cx="3070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a:t>
            </a:r>
          </a:p>
        </p:txBody>
      </p:sp>
      <p:sp>
        <p:nvSpPr>
          <p:cNvPr id="6" name="TextBox 5">
            <a:extLst>
              <a:ext uri="{FF2B5EF4-FFF2-40B4-BE49-F238E27FC236}">
                <a16:creationId xmlns:a16="http://schemas.microsoft.com/office/drawing/2014/main" id="{DF8D1430-AABC-4A3E-BF67-0BF820D2F63D}"/>
              </a:ext>
            </a:extLst>
          </p:cNvPr>
          <p:cNvSpPr txBox="1"/>
          <p:nvPr/>
        </p:nvSpPr>
        <p:spPr>
          <a:xfrm>
            <a:off x="1570470" y="5313858"/>
            <a:ext cx="50725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-1.5</a:t>
            </a:r>
          </a:p>
        </p:txBody>
      </p:sp>
      <p:sp>
        <p:nvSpPr>
          <p:cNvPr id="7" name="TextBox 6">
            <a:extLst>
              <a:ext uri="{FF2B5EF4-FFF2-40B4-BE49-F238E27FC236}">
                <a16:creationId xmlns:a16="http://schemas.microsoft.com/office/drawing/2014/main" id="{C879839F-E43E-43ED-BEC8-9E8A54DBE0DB}"/>
              </a:ext>
            </a:extLst>
          </p:cNvPr>
          <p:cNvSpPr txBox="1"/>
          <p:nvPr/>
        </p:nvSpPr>
        <p:spPr>
          <a:xfrm>
            <a:off x="1698397" y="1698530"/>
            <a:ext cx="5517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1.5</a:t>
            </a:r>
          </a:p>
        </p:txBody>
      </p:sp>
      <p:cxnSp>
        <p:nvCxnSpPr>
          <p:cNvPr id="8" name="Straight Arrow Connector 7">
            <a:extLst>
              <a:ext uri="{FF2B5EF4-FFF2-40B4-BE49-F238E27FC236}">
                <a16:creationId xmlns:a16="http://schemas.microsoft.com/office/drawing/2014/main" id="{E1B827C4-8027-47A1-9762-518D8D1413FB}"/>
              </a:ext>
            </a:extLst>
          </p:cNvPr>
          <p:cNvCxnSpPr>
            <a:cxnSpLocks/>
          </p:cNvCxnSpPr>
          <p:nvPr/>
        </p:nvCxnSpPr>
        <p:spPr>
          <a:xfrm>
            <a:off x="2075016" y="1877696"/>
            <a:ext cx="7662720" cy="5563"/>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a16="http://schemas.microsoft.com/office/drawing/2014/main" id="{6D763208-EEF2-4B8E-98D8-9925C5288828}"/>
              </a:ext>
            </a:extLst>
          </p:cNvPr>
          <p:cNvCxnSpPr>
            <a:cxnSpLocks/>
          </p:cNvCxnSpPr>
          <p:nvPr/>
        </p:nvCxnSpPr>
        <p:spPr>
          <a:xfrm flipV="1">
            <a:off x="2041644" y="5437405"/>
            <a:ext cx="7837334" cy="23047"/>
          </a:xfrm>
          <a:prstGeom prst="straightConnector1">
            <a:avLst/>
          </a:prstGeom>
          <a:ln/>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03AA5D05-ECA6-4F88-B1E7-FF5282D0BA34}"/>
              </a:ext>
            </a:extLst>
          </p:cNvPr>
          <p:cNvSpPr txBox="1"/>
          <p:nvPr/>
        </p:nvSpPr>
        <p:spPr>
          <a:xfrm rot="16740000">
            <a:off x="1962417" y="5848374"/>
            <a:ext cx="846543" cy="2671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cs typeface="Calibri"/>
              </a:rPr>
              <a:t>Apr. 2015</a:t>
            </a:r>
          </a:p>
        </p:txBody>
      </p:sp>
      <p:sp>
        <p:nvSpPr>
          <p:cNvPr id="11" name="TextBox 10">
            <a:extLst>
              <a:ext uri="{FF2B5EF4-FFF2-40B4-BE49-F238E27FC236}">
                <a16:creationId xmlns:a16="http://schemas.microsoft.com/office/drawing/2014/main" id="{991C4D48-2D28-4AD3-851F-E765C34D1149}"/>
              </a:ext>
            </a:extLst>
          </p:cNvPr>
          <p:cNvSpPr txBox="1"/>
          <p:nvPr/>
        </p:nvSpPr>
        <p:spPr>
          <a:xfrm rot="16740000">
            <a:off x="2427890" y="5833287"/>
            <a:ext cx="846543" cy="2671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cs typeface="Calibri"/>
              </a:rPr>
              <a:t>Jun. 2015</a:t>
            </a:r>
          </a:p>
        </p:txBody>
      </p:sp>
      <p:sp>
        <p:nvSpPr>
          <p:cNvPr id="12" name="TextBox 11">
            <a:extLst>
              <a:ext uri="{FF2B5EF4-FFF2-40B4-BE49-F238E27FC236}">
                <a16:creationId xmlns:a16="http://schemas.microsoft.com/office/drawing/2014/main" id="{A2D0152B-BC23-499D-B188-72A5A2DB5519}"/>
              </a:ext>
            </a:extLst>
          </p:cNvPr>
          <p:cNvSpPr txBox="1"/>
          <p:nvPr/>
        </p:nvSpPr>
        <p:spPr>
          <a:xfrm rot="16740000">
            <a:off x="2863053" y="5835873"/>
            <a:ext cx="87991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cs typeface="Calibri"/>
              </a:rPr>
              <a:t>Aug. 2015</a:t>
            </a:r>
          </a:p>
        </p:txBody>
      </p:sp>
      <p:sp>
        <p:nvSpPr>
          <p:cNvPr id="13" name="TextBox 12">
            <a:extLst>
              <a:ext uri="{FF2B5EF4-FFF2-40B4-BE49-F238E27FC236}">
                <a16:creationId xmlns:a16="http://schemas.microsoft.com/office/drawing/2014/main" id="{E2A155A4-6863-4C7A-98AF-FF8177A3B7D0}"/>
              </a:ext>
            </a:extLst>
          </p:cNvPr>
          <p:cNvSpPr txBox="1"/>
          <p:nvPr/>
        </p:nvSpPr>
        <p:spPr>
          <a:xfrm rot="16740000">
            <a:off x="3331861" y="5833322"/>
            <a:ext cx="846543" cy="2671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cs typeface="Calibri"/>
              </a:rPr>
              <a:t>Oct. 2015</a:t>
            </a:r>
          </a:p>
        </p:txBody>
      </p:sp>
      <p:sp>
        <p:nvSpPr>
          <p:cNvPr id="14" name="TextBox 1">
            <a:extLst>
              <a:ext uri="{FF2B5EF4-FFF2-40B4-BE49-F238E27FC236}">
                <a16:creationId xmlns:a16="http://schemas.microsoft.com/office/drawing/2014/main" id="{0F48A105-389E-4CB4-8618-D2B1A0C7C96E}"/>
              </a:ext>
            </a:extLst>
          </p:cNvPr>
          <p:cNvSpPr txBox="1"/>
          <p:nvPr/>
        </p:nvSpPr>
        <p:spPr>
          <a:xfrm rot="16740000">
            <a:off x="3747475" y="5830203"/>
            <a:ext cx="918849"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tx1">
                    <a:lumMod val="75000"/>
                    <a:lumOff val="25000"/>
                  </a:schemeClr>
                </a:solidFill>
                <a:latin typeface="Century Gothic"/>
                <a:cs typeface="Calibri"/>
              </a:rPr>
              <a:t>Dec. 2015</a:t>
            </a:r>
          </a:p>
        </p:txBody>
      </p:sp>
      <p:sp>
        <p:nvSpPr>
          <p:cNvPr id="17" name="TextBox 16">
            <a:extLst>
              <a:ext uri="{FF2B5EF4-FFF2-40B4-BE49-F238E27FC236}">
                <a16:creationId xmlns:a16="http://schemas.microsoft.com/office/drawing/2014/main" id="{10901424-3A94-4780-89ED-3DB24F351998}"/>
              </a:ext>
            </a:extLst>
          </p:cNvPr>
          <p:cNvSpPr txBox="1"/>
          <p:nvPr/>
        </p:nvSpPr>
        <p:spPr>
          <a:xfrm rot="16740000">
            <a:off x="4687017" y="5819798"/>
            <a:ext cx="846543" cy="2671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cs typeface="Calibri"/>
              </a:rPr>
              <a:t>Apr. 2016</a:t>
            </a:r>
          </a:p>
        </p:txBody>
      </p:sp>
      <p:sp>
        <p:nvSpPr>
          <p:cNvPr id="18" name="TextBox 17">
            <a:extLst>
              <a:ext uri="{FF2B5EF4-FFF2-40B4-BE49-F238E27FC236}">
                <a16:creationId xmlns:a16="http://schemas.microsoft.com/office/drawing/2014/main" id="{3F47AACA-37E0-417B-874C-9AE6FA37533B}"/>
              </a:ext>
            </a:extLst>
          </p:cNvPr>
          <p:cNvSpPr txBox="1"/>
          <p:nvPr/>
        </p:nvSpPr>
        <p:spPr>
          <a:xfrm rot="16740000">
            <a:off x="4232633" y="5848373"/>
            <a:ext cx="846543" cy="2671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cs typeface="Calibri"/>
              </a:rPr>
              <a:t>Feb. 2016</a:t>
            </a:r>
          </a:p>
        </p:txBody>
      </p:sp>
      <p:sp>
        <p:nvSpPr>
          <p:cNvPr id="19" name="TextBox 18">
            <a:extLst>
              <a:ext uri="{FF2B5EF4-FFF2-40B4-BE49-F238E27FC236}">
                <a16:creationId xmlns:a16="http://schemas.microsoft.com/office/drawing/2014/main" id="{C60C0390-52EC-43E2-B365-DABDCFF2DF2F}"/>
              </a:ext>
            </a:extLst>
          </p:cNvPr>
          <p:cNvSpPr txBox="1"/>
          <p:nvPr/>
        </p:nvSpPr>
        <p:spPr>
          <a:xfrm rot="16740000">
            <a:off x="5085852" y="5848373"/>
            <a:ext cx="846543" cy="2671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cs typeface="Calibri"/>
              </a:rPr>
              <a:t>Jun. 2016</a:t>
            </a:r>
          </a:p>
        </p:txBody>
      </p:sp>
      <p:sp>
        <p:nvSpPr>
          <p:cNvPr id="20" name="TextBox 19">
            <a:extLst>
              <a:ext uri="{FF2B5EF4-FFF2-40B4-BE49-F238E27FC236}">
                <a16:creationId xmlns:a16="http://schemas.microsoft.com/office/drawing/2014/main" id="{850628CE-5D70-4F21-83EC-2C8603C13D3B}"/>
              </a:ext>
            </a:extLst>
          </p:cNvPr>
          <p:cNvSpPr txBox="1"/>
          <p:nvPr/>
        </p:nvSpPr>
        <p:spPr>
          <a:xfrm rot="16740000">
            <a:off x="5404188" y="5809582"/>
            <a:ext cx="99115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cs typeface="Calibri"/>
              </a:rPr>
              <a:t>Aug. 2016</a:t>
            </a:r>
          </a:p>
        </p:txBody>
      </p:sp>
      <p:sp>
        <p:nvSpPr>
          <p:cNvPr id="21" name="TextBox 20">
            <a:extLst>
              <a:ext uri="{FF2B5EF4-FFF2-40B4-BE49-F238E27FC236}">
                <a16:creationId xmlns:a16="http://schemas.microsoft.com/office/drawing/2014/main" id="{FFEF4DF1-9421-4053-924C-06ACFC494BB9}"/>
              </a:ext>
            </a:extLst>
          </p:cNvPr>
          <p:cNvSpPr txBox="1"/>
          <p:nvPr/>
        </p:nvSpPr>
        <p:spPr>
          <a:xfrm rot="16740000">
            <a:off x="5936291" y="5864260"/>
            <a:ext cx="846543" cy="2671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cs typeface="Calibri"/>
              </a:rPr>
              <a:t>Oct. 2016</a:t>
            </a:r>
          </a:p>
        </p:txBody>
      </p:sp>
      <p:sp>
        <p:nvSpPr>
          <p:cNvPr id="22" name="TextBox 21">
            <a:extLst>
              <a:ext uri="{FF2B5EF4-FFF2-40B4-BE49-F238E27FC236}">
                <a16:creationId xmlns:a16="http://schemas.microsoft.com/office/drawing/2014/main" id="{E4462C4B-AB10-4B4A-B177-23E86DC8708F}"/>
              </a:ext>
            </a:extLst>
          </p:cNvPr>
          <p:cNvSpPr txBox="1"/>
          <p:nvPr/>
        </p:nvSpPr>
        <p:spPr>
          <a:xfrm rot="16740000">
            <a:off x="6328911" y="5796212"/>
            <a:ext cx="99671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cs typeface="Calibri"/>
              </a:rPr>
              <a:t>Dec. 2016</a:t>
            </a:r>
          </a:p>
        </p:txBody>
      </p:sp>
      <p:sp>
        <p:nvSpPr>
          <p:cNvPr id="23" name="TextBox 22">
            <a:extLst>
              <a:ext uri="{FF2B5EF4-FFF2-40B4-BE49-F238E27FC236}">
                <a16:creationId xmlns:a16="http://schemas.microsoft.com/office/drawing/2014/main" id="{D9A531AA-B379-4819-B3E2-471414B7E735}"/>
              </a:ext>
            </a:extLst>
          </p:cNvPr>
          <p:cNvSpPr txBox="1"/>
          <p:nvPr/>
        </p:nvSpPr>
        <p:spPr>
          <a:xfrm rot="16740000">
            <a:off x="7347812" y="5828244"/>
            <a:ext cx="846543" cy="2671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cs typeface="Calibri"/>
              </a:rPr>
              <a:t>Apr. 2017</a:t>
            </a:r>
          </a:p>
        </p:txBody>
      </p:sp>
      <p:sp>
        <p:nvSpPr>
          <p:cNvPr id="25" name="TextBox 24">
            <a:extLst>
              <a:ext uri="{FF2B5EF4-FFF2-40B4-BE49-F238E27FC236}">
                <a16:creationId xmlns:a16="http://schemas.microsoft.com/office/drawing/2014/main" id="{88021273-B69B-4113-9F6A-098F036FE3E6}"/>
              </a:ext>
            </a:extLst>
          </p:cNvPr>
          <p:cNvSpPr txBox="1"/>
          <p:nvPr/>
        </p:nvSpPr>
        <p:spPr>
          <a:xfrm rot="16740000">
            <a:off x="7819072" y="5834354"/>
            <a:ext cx="846543" cy="2671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cs typeface="Calibri"/>
              </a:rPr>
              <a:t>Jun. 2017</a:t>
            </a:r>
          </a:p>
        </p:txBody>
      </p:sp>
      <p:sp>
        <p:nvSpPr>
          <p:cNvPr id="36" name="TextBox 2">
            <a:extLst>
              <a:ext uri="{FF2B5EF4-FFF2-40B4-BE49-F238E27FC236}">
                <a16:creationId xmlns:a16="http://schemas.microsoft.com/office/drawing/2014/main" id="{ED8FFC7C-6277-4684-9794-66CAF3E7689B}"/>
              </a:ext>
            </a:extLst>
          </p:cNvPr>
          <p:cNvSpPr txBox="1"/>
          <p:nvPr/>
        </p:nvSpPr>
        <p:spPr>
          <a:xfrm rot="16740000">
            <a:off x="6891576" y="5849721"/>
            <a:ext cx="846543" cy="26717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tx1">
                    <a:lumMod val="75000"/>
                    <a:lumOff val="25000"/>
                  </a:schemeClr>
                </a:solidFill>
                <a:latin typeface="Century Gothic"/>
                <a:cs typeface="Calibri"/>
              </a:rPr>
              <a:t>Feb. 2017</a:t>
            </a:r>
          </a:p>
        </p:txBody>
      </p:sp>
      <p:sp>
        <p:nvSpPr>
          <p:cNvPr id="38" name="TextBox 4">
            <a:extLst>
              <a:ext uri="{FF2B5EF4-FFF2-40B4-BE49-F238E27FC236}">
                <a16:creationId xmlns:a16="http://schemas.microsoft.com/office/drawing/2014/main" id="{5B5ECC94-DB8C-4E69-B744-4C0FFE31CA87}"/>
              </a:ext>
            </a:extLst>
          </p:cNvPr>
          <p:cNvSpPr txBox="1"/>
          <p:nvPr/>
        </p:nvSpPr>
        <p:spPr>
          <a:xfrm rot="16740000">
            <a:off x="8247683" y="5829208"/>
            <a:ext cx="991156"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tx1">
                    <a:lumMod val="75000"/>
                    <a:lumOff val="25000"/>
                  </a:schemeClr>
                </a:solidFill>
                <a:latin typeface="Century Gothic"/>
                <a:cs typeface="Calibri"/>
              </a:rPr>
              <a:t>Aug. 2017</a:t>
            </a:r>
          </a:p>
        </p:txBody>
      </p:sp>
      <p:sp>
        <p:nvSpPr>
          <p:cNvPr id="39" name="TextBox 5">
            <a:extLst>
              <a:ext uri="{FF2B5EF4-FFF2-40B4-BE49-F238E27FC236}">
                <a16:creationId xmlns:a16="http://schemas.microsoft.com/office/drawing/2014/main" id="{E2AD2E80-3EF2-4BCC-AD5C-FAD7446491FD}"/>
              </a:ext>
            </a:extLst>
          </p:cNvPr>
          <p:cNvSpPr txBox="1"/>
          <p:nvPr/>
        </p:nvSpPr>
        <p:spPr>
          <a:xfrm rot="16740000">
            <a:off x="8789456" y="5884999"/>
            <a:ext cx="846543" cy="26717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tx1">
                    <a:lumMod val="75000"/>
                    <a:lumOff val="25000"/>
                  </a:schemeClr>
                </a:solidFill>
                <a:latin typeface="Century Gothic"/>
                <a:cs typeface="Calibri"/>
              </a:rPr>
              <a:t>Oct. 2017</a:t>
            </a:r>
          </a:p>
        </p:txBody>
      </p:sp>
      <p:sp>
        <p:nvSpPr>
          <p:cNvPr id="40" name="TextBox 6">
            <a:extLst>
              <a:ext uri="{FF2B5EF4-FFF2-40B4-BE49-F238E27FC236}">
                <a16:creationId xmlns:a16="http://schemas.microsoft.com/office/drawing/2014/main" id="{C776701B-2AF5-4A42-9D83-02F9AABC3673}"/>
              </a:ext>
            </a:extLst>
          </p:cNvPr>
          <p:cNvSpPr txBox="1"/>
          <p:nvPr/>
        </p:nvSpPr>
        <p:spPr>
          <a:xfrm rot="16740000">
            <a:off x="9131388" y="5797901"/>
            <a:ext cx="99671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tx1">
                    <a:lumMod val="75000"/>
                    <a:lumOff val="25000"/>
                  </a:schemeClr>
                </a:solidFill>
                <a:latin typeface="Century Gothic"/>
                <a:cs typeface="Calibri"/>
              </a:rPr>
              <a:t>Dec. 2017</a:t>
            </a:r>
          </a:p>
        </p:txBody>
      </p:sp>
      <p:cxnSp>
        <p:nvCxnSpPr>
          <p:cNvPr id="47" name="Straight Arrow Connector 46">
            <a:extLst>
              <a:ext uri="{FF2B5EF4-FFF2-40B4-BE49-F238E27FC236}">
                <a16:creationId xmlns:a16="http://schemas.microsoft.com/office/drawing/2014/main" id="{62D7E11B-25BD-481F-B772-1131D0B20358}"/>
              </a:ext>
            </a:extLst>
          </p:cNvPr>
          <p:cNvCxnSpPr>
            <a:cxnSpLocks/>
          </p:cNvCxnSpPr>
          <p:nvPr/>
        </p:nvCxnSpPr>
        <p:spPr>
          <a:xfrm flipH="1">
            <a:off x="2403655" y="5343649"/>
            <a:ext cx="2" cy="216921"/>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48" name="Straight Arrow Connector 47">
            <a:extLst>
              <a:ext uri="{FF2B5EF4-FFF2-40B4-BE49-F238E27FC236}">
                <a16:creationId xmlns:a16="http://schemas.microsoft.com/office/drawing/2014/main" id="{CE558738-DA1B-47B0-A43A-886076D7C47D}"/>
              </a:ext>
            </a:extLst>
          </p:cNvPr>
          <p:cNvCxnSpPr>
            <a:cxnSpLocks/>
          </p:cNvCxnSpPr>
          <p:nvPr/>
        </p:nvCxnSpPr>
        <p:spPr>
          <a:xfrm flipH="1">
            <a:off x="2851705" y="5366293"/>
            <a:ext cx="2" cy="216921"/>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49" name="Straight Arrow Connector 48">
            <a:extLst>
              <a:ext uri="{FF2B5EF4-FFF2-40B4-BE49-F238E27FC236}">
                <a16:creationId xmlns:a16="http://schemas.microsoft.com/office/drawing/2014/main" id="{C5773DE9-C8EB-4227-B597-8C079597CFB9}"/>
              </a:ext>
            </a:extLst>
          </p:cNvPr>
          <p:cNvCxnSpPr>
            <a:cxnSpLocks/>
          </p:cNvCxnSpPr>
          <p:nvPr/>
        </p:nvCxnSpPr>
        <p:spPr>
          <a:xfrm flipH="1">
            <a:off x="3303009" y="5370937"/>
            <a:ext cx="2" cy="216921"/>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50" name="Straight Arrow Connector 49">
            <a:extLst>
              <a:ext uri="{FF2B5EF4-FFF2-40B4-BE49-F238E27FC236}">
                <a16:creationId xmlns:a16="http://schemas.microsoft.com/office/drawing/2014/main" id="{C000F043-459C-44E2-968D-EC432B76D9C0}"/>
              </a:ext>
            </a:extLst>
          </p:cNvPr>
          <p:cNvCxnSpPr>
            <a:cxnSpLocks/>
          </p:cNvCxnSpPr>
          <p:nvPr/>
        </p:nvCxnSpPr>
        <p:spPr>
          <a:xfrm flipH="1">
            <a:off x="3754994" y="5367238"/>
            <a:ext cx="2" cy="216921"/>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51" name="Straight Arrow Connector 50">
            <a:extLst>
              <a:ext uri="{FF2B5EF4-FFF2-40B4-BE49-F238E27FC236}">
                <a16:creationId xmlns:a16="http://schemas.microsoft.com/office/drawing/2014/main" id="{77619D04-EF81-4C24-B9C4-DC10016B87F6}"/>
              </a:ext>
            </a:extLst>
          </p:cNvPr>
          <p:cNvCxnSpPr>
            <a:cxnSpLocks/>
          </p:cNvCxnSpPr>
          <p:nvPr/>
        </p:nvCxnSpPr>
        <p:spPr>
          <a:xfrm flipH="1">
            <a:off x="4205537" y="5353173"/>
            <a:ext cx="2" cy="216921"/>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52" name="Straight Arrow Connector 51">
            <a:extLst>
              <a:ext uri="{FF2B5EF4-FFF2-40B4-BE49-F238E27FC236}">
                <a16:creationId xmlns:a16="http://schemas.microsoft.com/office/drawing/2014/main" id="{2E452ED8-4116-4206-86B6-BCFA81BBFAD3}"/>
              </a:ext>
            </a:extLst>
          </p:cNvPr>
          <p:cNvCxnSpPr>
            <a:cxnSpLocks/>
          </p:cNvCxnSpPr>
          <p:nvPr/>
        </p:nvCxnSpPr>
        <p:spPr>
          <a:xfrm flipH="1">
            <a:off x="4657860" y="5349579"/>
            <a:ext cx="2" cy="216921"/>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53" name="Straight Arrow Connector 52">
            <a:extLst>
              <a:ext uri="{FF2B5EF4-FFF2-40B4-BE49-F238E27FC236}">
                <a16:creationId xmlns:a16="http://schemas.microsoft.com/office/drawing/2014/main" id="{EC18B54B-D62C-4C6D-AD9F-D4D4DD0B9C57}"/>
              </a:ext>
            </a:extLst>
          </p:cNvPr>
          <p:cNvCxnSpPr>
            <a:cxnSpLocks/>
          </p:cNvCxnSpPr>
          <p:nvPr/>
        </p:nvCxnSpPr>
        <p:spPr>
          <a:xfrm flipH="1">
            <a:off x="5109164" y="5344698"/>
            <a:ext cx="2" cy="216921"/>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54" name="Straight Arrow Connector 53">
            <a:extLst>
              <a:ext uri="{FF2B5EF4-FFF2-40B4-BE49-F238E27FC236}">
                <a16:creationId xmlns:a16="http://schemas.microsoft.com/office/drawing/2014/main" id="{CD35226D-064D-49A3-A145-9E16EFBE7D6B}"/>
              </a:ext>
            </a:extLst>
          </p:cNvPr>
          <p:cNvCxnSpPr>
            <a:cxnSpLocks/>
          </p:cNvCxnSpPr>
          <p:nvPr/>
        </p:nvCxnSpPr>
        <p:spPr>
          <a:xfrm flipH="1">
            <a:off x="5523049" y="5350524"/>
            <a:ext cx="2" cy="216921"/>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55" name="Straight Arrow Connector 54">
            <a:extLst>
              <a:ext uri="{FF2B5EF4-FFF2-40B4-BE49-F238E27FC236}">
                <a16:creationId xmlns:a16="http://schemas.microsoft.com/office/drawing/2014/main" id="{AB26D060-13E0-4854-9C5A-E59A99215F6D}"/>
              </a:ext>
            </a:extLst>
          </p:cNvPr>
          <p:cNvCxnSpPr>
            <a:cxnSpLocks/>
          </p:cNvCxnSpPr>
          <p:nvPr/>
        </p:nvCxnSpPr>
        <p:spPr>
          <a:xfrm flipH="1">
            <a:off x="5935492" y="5350746"/>
            <a:ext cx="2" cy="216921"/>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59" name="Straight Arrow Connector 58">
            <a:extLst>
              <a:ext uri="{FF2B5EF4-FFF2-40B4-BE49-F238E27FC236}">
                <a16:creationId xmlns:a16="http://schemas.microsoft.com/office/drawing/2014/main" id="{8673EBBA-6056-43FC-AFE9-C8D70821E8E2}"/>
              </a:ext>
            </a:extLst>
          </p:cNvPr>
          <p:cNvCxnSpPr>
            <a:cxnSpLocks/>
          </p:cNvCxnSpPr>
          <p:nvPr/>
        </p:nvCxnSpPr>
        <p:spPr>
          <a:xfrm flipH="1">
            <a:off x="6410369" y="5345984"/>
            <a:ext cx="2" cy="216921"/>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60" name="Straight Arrow Connector 59">
            <a:extLst>
              <a:ext uri="{FF2B5EF4-FFF2-40B4-BE49-F238E27FC236}">
                <a16:creationId xmlns:a16="http://schemas.microsoft.com/office/drawing/2014/main" id="{78AE3373-73B5-4EC7-961F-32BC454B533B}"/>
              </a:ext>
            </a:extLst>
          </p:cNvPr>
          <p:cNvCxnSpPr>
            <a:cxnSpLocks/>
          </p:cNvCxnSpPr>
          <p:nvPr/>
        </p:nvCxnSpPr>
        <p:spPr>
          <a:xfrm flipH="1">
            <a:off x="6861674" y="5350628"/>
            <a:ext cx="2" cy="216921"/>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61" name="Straight Arrow Connector 60">
            <a:extLst>
              <a:ext uri="{FF2B5EF4-FFF2-40B4-BE49-F238E27FC236}">
                <a16:creationId xmlns:a16="http://schemas.microsoft.com/office/drawing/2014/main" id="{8EC50680-4F8B-4969-B350-4447C9269517}"/>
              </a:ext>
            </a:extLst>
          </p:cNvPr>
          <p:cNvCxnSpPr>
            <a:cxnSpLocks/>
          </p:cNvCxnSpPr>
          <p:nvPr/>
        </p:nvCxnSpPr>
        <p:spPr>
          <a:xfrm flipH="1">
            <a:off x="7337471" y="5356454"/>
            <a:ext cx="2" cy="216921"/>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62" name="Straight Arrow Connector 61">
            <a:extLst>
              <a:ext uri="{FF2B5EF4-FFF2-40B4-BE49-F238E27FC236}">
                <a16:creationId xmlns:a16="http://schemas.microsoft.com/office/drawing/2014/main" id="{F8EA49E8-2EF4-48BF-9DAE-24DB76FBFBB6}"/>
              </a:ext>
            </a:extLst>
          </p:cNvPr>
          <p:cNvCxnSpPr>
            <a:cxnSpLocks/>
          </p:cNvCxnSpPr>
          <p:nvPr/>
        </p:nvCxnSpPr>
        <p:spPr>
          <a:xfrm flipH="1">
            <a:off x="7792777" y="5351914"/>
            <a:ext cx="2" cy="216921"/>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63" name="Straight Arrow Connector 62">
            <a:extLst>
              <a:ext uri="{FF2B5EF4-FFF2-40B4-BE49-F238E27FC236}">
                <a16:creationId xmlns:a16="http://schemas.microsoft.com/office/drawing/2014/main" id="{42BA6E68-94D8-444D-9B66-77304B4C159A}"/>
              </a:ext>
            </a:extLst>
          </p:cNvPr>
          <p:cNvCxnSpPr>
            <a:cxnSpLocks/>
          </p:cNvCxnSpPr>
          <p:nvPr/>
        </p:nvCxnSpPr>
        <p:spPr>
          <a:xfrm flipH="1">
            <a:off x="8267566" y="5345984"/>
            <a:ext cx="2" cy="216921"/>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64" name="Straight Arrow Connector 63">
            <a:extLst>
              <a:ext uri="{FF2B5EF4-FFF2-40B4-BE49-F238E27FC236}">
                <a16:creationId xmlns:a16="http://schemas.microsoft.com/office/drawing/2014/main" id="{BD928636-308C-4854-B9BC-7F914C09BD4F}"/>
              </a:ext>
            </a:extLst>
          </p:cNvPr>
          <p:cNvCxnSpPr>
            <a:cxnSpLocks/>
          </p:cNvCxnSpPr>
          <p:nvPr/>
        </p:nvCxnSpPr>
        <p:spPr>
          <a:xfrm flipH="1">
            <a:off x="8742682" y="5350628"/>
            <a:ext cx="2" cy="216921"/>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65" name="Straight Arrow Connector 64">
            <a:extLst>
              <a:ext uri="{FF2B5EF4-FFF2-40B4-BE49-F238E27FC236}">
                <a16:creationId xmlns:a16="http://schemas.microsoft.com/office/drawing/2014/main" id="{546B7869-2E33-4EA4-B2A7-17146DEFC081}"/>
              </a:ext>
            </a:extLst>
          </p:cNvPr>
          <p:cNvCxnSpPr>
            <a:cxnSpLocks/>
          </p:cNvCxnSpPr>
          <p:nvPr/>
        </p:nvCxnSpPr>
        <p:spPr>
          <a:xfrm flipH="1">
            <a:off x="9213717" y="5346930"/>
            <a:ext cx="2" cy="216921"/>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66" name="Straight Arrow Connector 65">
            <a:extLst>
              <a:ext uri="{FF2B5EF4-FFF2-40B4-BE49-F238E27FC236}">
                <a16:creationId xmlns:a16="http://schemas.microsoft.com/office/drawing/2014/main" id="{002F9A3D-7CC8-4002-9DA6-990CE65F92AB}"/>
              </a:ext>
            </a:extLst>
          </p:cNvPr>
          <p:cNvCxnSpPr>
            <a:cxnSpLocks/>
          </p:cNvCxnSpPr>
          <p:nvPr/>
        </p:nvCxnSpPr>
        <p:spPr>
          <a:xfrm flipH="1">
            <a:off x="9678547" y="5342389"/>
            <a:ext cx="2" cy="216921"/>
          </a:xfrm>
          <a:prstGeom prst="straightConnector1">
            <a:avLst/>
          </a:prstGeom>
          <a:ln/>
        </p:spPr>
        <p:style>
          <a:lnRef idx="2">
            <a:schemeClr val="dk1"/>
          </a:lnRef>
          <a:fillRef idx="0">
            <a:schemeClr val="dk1"/>
          </a:fillRef>
          <a:effectRef idx="1">
            <a:schemeClr val="dk1"/>
          </a:effectRef>
          <a:fontRef idx="minor">
            <a:schemeClr val="tx1"/>
          </a:fontRef>
        </p:style>
      </p:cxnSp>
      <p:sp>
        <p:nvSpPr>
          <p:cNvPr id="79" name="TextBox 78">
            <a:extLst>
              <a:ext uri="{FF2B5EF4-FFF2-40B4-BE49-F238E27FC236}">
                <a16:creationId xmlns:a16="http://schemas.microsoft.com/office/drawing/2014/main" id="{E73E89C2-119A-40F8-877F-2F3670C4D91D}"/>
              </a:ext>
            </a:extLst>
          </p:cNvPr>
          <p:cNvSpPr txBox="1"/>
          <p:nvPr/>
        </p:nvSpPr>
        <p:spPr>
          <a:xfrm>
            <a:off x="1698396" y="2298605"/>
            <a:ext cx="5517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a:t>
            </a:r>
          </a:p>
        </p:txBody>
      </p:sp>
      <p:sp>
        <p:nvSpPr>
          <p:cNvPr id="80" name="TextBox 79">
            <a:extLst>
              <a:ext uri="{FF2B5EF4-FFF2-40B4-BE49-F238E27FC236}">
                <a16:creationId xmlns:a16="http://schemas.microsoft.com/office/drawing/2014/main" id="{558A8937-B996-4780-A836-CA535E783B8D}"/>
              </a:ext>
            </a:extLst>
          </p:cNvPr>
          <p:cNvSpPr txBox="1"/>
          <p:nvPr/>
        </p:nvSpPr>
        <p:spPr>
          <a:xfrm>
            <a:off x="1622195" y="2898680"/>
            <a:ext cx="5517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0.5</a:t>
            </a:r>
          </a:p>
        </p:txBody>
      </p:sp>
      <p:cxnSp>
        <p:nvCxnSpPr>
          <p:cNvPr id="81" name="Straight Arrow Connector 80">
            <a:extLst>
              <a:ext uri="{FF2B5EF4-FFF2-40B4-BE49-F238E27FC236}">
                <a16:creationId xmlns:a16="http://schemas.microsoft.com/office/drawing/2014/main" id="{A7DC046A-4510-485C-BF08-0DA844430FBA}"/>
              </a:ext>
            </a:extLst>
          </p:cNvPr>
          <p:cNvCxnSpPr>
            <a:cxnSpLocks/>
          </p:cNvCxnSpPr>
          <p:nvPr/>
        </p:nvCxnSpPr>
        <p:spPr>
          <a:xfrm>
            <a:off x="2044877" y="2511107"/>
            <a:ext cx="7662720" cy="5563"/>
          </a:xfrm>
          <a:prstGeom prst="straightConnector1">
            <a:avLst/>
          </a:prstGeom>
          <a:ln>
            <a:solidFill>
              <a:schemeClr val="tx1">
                <a:lumMod val="50000"/>
                <a:lumOff val="50000"/>
              </a:schemeClr>
            </a:solidFill>
            <a:prstDash val="dash"/>
          </a:ln>
        </p:spPr>
        <p:style>
          <a:lnRef idx="2">
            <a:schemeClr val="dk1"/>
          </a:lnRef>
          <a:fillRef idx="0">
            <a:schemeClr val="dk1"/>
          </a:fillRef>
          <a:effectRef idx="1">
            <a:schemeClr val="dk1"/>
          </a:effectRef>
          <a:fontRef idx="minor">
            <a:schemeClr val="tx1"/>
          </a:fontRef>
        </p:style>
      </p:cxnSp>
      <p:cxnSp>
        <p:nvCxnSpPr>
          <p:cNvPr id="82" name="Straight Arrow Connector 81">
            <a:extLst>
              <a:ext uri="{FF2B5EF4-FFF2-40B4-BE49-F238E27FC236}">
                <a16:creationId xmlns:a16="http://schemas.microsoft.com/office/drawing/2014/main" id="{949564F9-70CC-48E3-979C-F823A6069BCC}"/>
              </a:ext>
            </a:extLst>
          </p:cNvPr>
          <p:cNvCxnSpPr>
            <a:cxnSpLocks/>
          </p:cNvCxnSpPr>
          <p:nvPr/>
        </p:nvCxnSpPr>
        <p:spPr>
          <a:xfrm>
            <a:off x="2046441" y="3111182"/>
            <a:ext cx="7662720" cy="5563"/>
          </a:xfrm>
          <a:prstGeom prst="straightConnector1">
            <a:avLst/>
          </a:prstGeom>
          <a:ln>
            <a:solidFill>
              <a:schemeClr val="tx1">
                <a:lumMod val="50000"/>
                <a:lumOff val="50000"/>
              </a:schemeClr>
            </a:solidFill>
            <a:prstDash val="dash"/>
          </a:ln>
        </p:spPr>
        <p:style>
          <a:lnRef idx="2">
            <a:schemeClr val="dk1"/>
          </a:lnRef>
          <a:fillRef idx="0">
            <a:schemeClr val="dk1"/>
          </a:fillRef>
          <a:effectRef idx="1">
            <a:schemeClr val="dk1"/>
          </a:effectRef>
          <a:fontRef idx="minor">
            <a:schemeClr val="tx1"/>
          </a:fontRef>
        </p:style>
      </p:cxnSp>
      <p:sp>
        <p:nvSpPr>
          <p:cNvPr id="83" name="TextBox 82">
            <a:extLst>
              <a:ext uri="{FF2B5EF4-FFF2-40B4-BE49-F238E27FC236}">
                <a16:creationId xmlns:a16="http://schemas.microsoft.com/office/drawing/2014/main" id="{0C35AE40-E244-4327-B47B-75D38134CE19}"/>
              </a:ext>
            </a:extLst>
          </p:cNvPr>
          <p:cNvSpPr txBox="1"/>
          <p:nvPr/>
        </p:nvSpPr>
        <p:spPr>
          <a:xfrm>
            <a:off x="1570470" y="4709021"/>
            <a:ext cx="50725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-1.0</a:t>
            </a:r>
          </a:p>
        </p:txBody>
      </p:sp>
      <p:sp>
        <p:nvSpPr>
          <p:cNvPr id="84" name="TextBox 83">
            <a:extLst>
              <a:ext uri="{FF2B5EF4-FFF2-40B4-BE49-F238E27FC236}">
                <a16:creationId xmlns:a16="http://schemas.microsoft.com/office/drawing/2014/main" id="{3BE3D203-C979-4333-98BF-731B88994C87}"/>
              </a:ext>
            </a:extLst>
          </p:cNvPr>
          <p:cNvSpPr txBox="1"/>
          <p:nvPr/>
        </p:nvSpPr>
        <p:spPr>
          <a:xfrm>
            <a:off x="1570470" y="4180383"/>
            <a:ext cx="50725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-0.5</a:t>
            </a:r>
          </a:p>
        </p:txBody>
      </p:sp>
      <p:cxnSp>
        <p:nvCxnSpPr>
          <p:cNvPr id="85" name="Straight Arrow Connector 84">
            <a:extLst>
              <a:ext uri="{FF2B5EF4-FFF2-40B4-BE49-F238E27FC236}">
                <a16:creationId xmlns:a16="http://schemas.microsoft.com/office/drawing/2014/main" id="{19FB39B5-FF22-4DCC-A28F-22E9E39D993C}"/>
              </a:ext>
            </a:extLst>
          </p:cNvPr>
          <p:cNvCxnSpPr>
            <a:cxnSpLocks/>
          </p:cNvCxnSpPr>
          <p:nvPr/>
        </p:nvCxnSpPr>
        <p:spPr>
          <a:xfrm>
            <a:off x="2122640" y="4268470"/>
            <a:ext cx="7662720" cy="5563"/>
          </a:xfrm>
          <a:prstGeom prst="straightConnector1">
            <a:avLst/>
          </a:prstGeom>
          <a:ln>
            <a:solidFill>
              <a:schemeClr val="tx1">
                <a:lumMod val="50000"/>
                <a:lumOff val="50000"/>
              </a:schemeClr>
            </a:solidFill>
            <a:prstDash val="dash"/>
          </a:ln>
        </p:spPr>
        <p:style>
          <a:lnRef idx="2">
            <a:schemeClr val="dk1"/>
          </a:lnRef>
          <a:fillRef idx="0">
            <a:schemeClr val="dk1"/>
          </a:fillRef>
          <a:effectRef idx="1">
            <a:schemeClr val="dk1"/>
          </a:effectRef>
          <a:fontRef idx="minor">
            <a:schemeClr val="tx1"/>
          </a:fontRef>
        </p:style>
      </p:cxnSp>
      <p:cxnSp>
        <p:nvCxnSpPr>
          <p:cNvPr id="86" name="Straight Arrow Connector 85">
            <a:extLst>
              <a:ext uri="{FF2B5EF4-FFF2-40B4-BE49-F238E27FC236}">
                <a16:creationId xmlns:a16="http://schemas.microsoft.com/office/drawing/2014/main" id="{5488335C-B322-43ED-B2B9-B904AE38AE29}"/>
              </a:ext>
            </a:extLst>
          </p:cNvPr>
          <p:cNvCxnSpPr>
            <a:cxnSpLocks/>
          </p:cNvCxnSpPr>
          <p:nvPr/>
        </p:nvCxnSpPr>
        <p:spPr>
          <a:xfrm>
            <a:off x="2122640" y="4830445"/>
            <a:ext cx="7662720" cy="5563"/>
          </a:xfrm>
          <a:prstGeom prst="straightConnector1">
            <a:avLst/>
          </a:prstGeom>
          <a:ln>
            <a:solidFill>
              <a:schemeClr val="tx1">
                <a:lumMod val="50000"/>
                <a:lumOff val="50000"/>
              </a:schemeClr>
            </a:solidFill>
            <a:prstDash val="dash"/>
          </a:ln>
        </p:spPr>
        <p:style>
          <a:lnRef idx="2">
            <a:schemeClr val="dk1"/>
          </a:lnRef>
          <a:fillRef idx="0">
            <a:schemeClr val="dk1"/>
          </a:fillRef>
          <a:effectRef idx="1">
            <a:schemeClr val="dk1"/>
          </a:effectRef>
          <a:fontRef idx="minor">
            <a:schemeClr val="tx1"/>
          </a:fontRef>
        </p:style>
      </p:cxnSp>
      <p:sp>
        <p:nvSpPr>
          <p:cNvPr id="87" name="Oval 86">
            <a:extLst>
              <a:ext uri="{FF2B5EF4-FFF2-40B4-BE49-F238E27FC236}">
                <a16:creationId xmlns:a16="http://schemas.microsoft.com/office/drawing/2014/main" id="{76FE2557-B43A-4D85-9F93-B38279BA25DE}"/>
              </a:ext>
            </a:extLst>
          </p:cNvPr>
          <p:cNvSpPr/>
          <p:nvPr/>
        </p:nvSpPr>
        <p:spPr>
          <a:xfrm>
            <a:off x="2324995" y="3256843"/>
            <a:ext cx="61914" cy="6667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8" name="Straight Arrow Connector 87">
            <a:extLst>
              <a:ext uri="{FF2B5EF4-FFF2-40B4-BE49-F238E27FC236}">
                <a16:creationId xmlns:a16="http://schemas.microsoft.com/office/drawing/2014/main" id="{A1EBE051-2443-4A2E-8779-B6435DFD7017}"/>
              </a:ext>
            </a:extLst>
          </p:cNvPr>
          <p:cNvCxnSpPr>
            <a:cxnSpLocks/>
          </p:cNvCxnSpPr>
          <p:nvPr/>
        </p:nvCxnSpPr>
        <p:spPr>
          <a:xfrm flipH="1">
            <a:off x="2629738" y="5382736"/>
            <a:ext cx="4764" cy="145484"/>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89" name="Straight Arrow Connector 88">
            <a:extLst>
              <a:ext uri="{FF2B5EF4-FFF2-40B4-BE49-F238E27FC236}">
                <a16:creationId xmlns:a16="http://schemas.microsoft.com/office/drawing/2014/main" id="{2A825693-4BE3-44B4-AE41-F755C8FA8549}"/>
              </a:ext>
            </a:extLst>
          </p:cNvPr>
          <p:cNvCxnSpPr>
            <a:cxnSpLocks/>
          </p:cNvCxnSpPr>
          <p:nvPr/>
        </p:nvCxnSpPr>
        <p:spPr>
          <a:xfrm flipH="1">
            <a:off x="3068247" y="5379141"/>
            <a:ext cx="4764" cy="145484"/>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90" name="Straight Arrow Connector 89">
            <a:extLst>
              <a:ext uri="{FF2B5EF4-FFF2-40B4-BE49-F238E27FC236}">
                <a16:creationId xmlns:a16="http://schemas.microsoft.com/office/drawing/2014/main" id="{3A0C3D99-9979-4C57-8240-30309BE3FEFB}"/>
              </a:ext>
            </a:extLst>
          </p:cNvPr>
          <p:cNvCxnSpPr>
            <a:cxnSpLocks/>
          </p:cNvCxnSpPr>
          <p:nvPr/>
        </p:nvCxnSpPr>
        <p:spPr>
          <a:xfrm flipH="1">
            <a:off x="3535511" y="5382736"/>
            <a:ext cx="4764" cy="145484"/>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91" name="Straight Arrow Connector 90">
            <a:extLst>
              <a:ext uri="{FF2B5EF4-FFF2-40B4-BE49-F238E27FC236}">
                <a16:creationId xmlns:a16="http://schemas.microsoft.com/office/drawing/2014/main" id="{3A0C3D99-9979-4C57-8240-30309BE3FEFB}"/>
              </a:ext>
            </a:extLst>
          </p:cNvPr>
          <p:cNvCxnSpPr>
            <a:cxnSpLocks/>
          </p:cNvCxnSpPr>
          <p:nvPr/>
        </p:nvCxnSpPr>
        <p:spPr>
          <a:xfrm flipH="1">
            <a:off x="3969528" y="5385432"/>
            <a:ext cx="4764" cy="145484"/>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92" name="Straight Arrow Connector 91">
            <a:extLst>
              <a:ext uri="{FF2B5EF4-FFF2-40B4-BE49-F238E27FC236}">
                <a16:creationId xmlns:a16="http://schemas.microsoft.com/office/drawing/2014/main" id="{3A0C3D99-9979-4C57-8240-30309BE3FEFB}"/>
              </a:ext>
            </a:extLst>
          </p:cNvPr>
          <p:cNvCxnSpPr>
            <a:cxnSpLocks/>
          </p:cNvCxnSpPr>
          <p:nvPr/>
        </p:nvCxnSpPr>
        <p:spPr>
          <a:xfrm flipH="1">
            <a:off x="4425111" y="5384533"/>
            <a:ext cx="4764" cy="145484"/>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93" name="Straight Arrow Connector 92">
            <a:extLst>
              <a:ext uri="{FF2B5EF4-FFF2-40B4-BE49-F238E27FC236}">
                <a16:creationId xmlns:a16="http://schemas.microsoft.com/office/drawing/2014/main" id="{3A0C3D99-9979-4C57-8240-30309BE3FEFB}"/>
              </a:ext>
            </a:extLst>
          </p:cNvPr>
          <p:cNvCxnSpPr>
            <a:cxnSpLocks/>
          </p:cNvCxnSpPr>
          <p:nvPr/>
        </p:nvCxnSpPr>
        <p:spPr>
          <a:xfrm flipH="1">
            <a:off x="4873504" y="5380040"/>
            <a:ext cx="4764" cy="145484"/>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94" name="Straight Arrow Connector 93">
            <a:extLst>
              <a:ext uri="{FF2B5EF4-FFF2-40B4-BE49-F238E27FC236}">
                <a16:creationId xmlns:a16="http://schemas.microsoft.com/office/drawing/2014/main" id="{3A0C3D99-9979-4C57-8240-30309BE3FEFB}"/>
              </a:ext>
            </a:extLst>
          </p:cNvPr>
          <p:cNvCxnSpPr>
            <a:cxnSpLocks/>
          </p:cNvCxnSpPr>
          <p:nvPr/>
        </p:nvCxnSpPr>
        <p:spPr>
          <a:xfrm flipH="1">
            <a:off x="5307521" y="5382736"/>
            <a:ext cx="4764" cy="145484"/>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95" name="Straight Arrow Connector 94">
            <a:extLst>
              <a:ext uri="{FF2B5EF4-FFF2-40B4-BE49-F238E27FC236}">
                <a16:creationId xmlns:a16="http://schemas.microsoft.com/office/drawing/2014/main" id="{3A0C3D99-9979-4C57-8240-30309BE3FEFB}"/>
              </a:ext>
            </a:extLst>
          </p:cNvPr>
          <p:cNvCxnSpPr>
            <a:cxnSpLocks/>
          </p:cNvCxnSpPr>
          <p:nvPr/>
        </p:nvCxnSpPr>
        <p:spPr>
          <a:xfrm flipH="1">
            <a:off x="5723566" y="5385432"/>
            <a:ext cx="4764" cy="145484"/>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96" name="Straight Arrow Connector 95">
            <a:extLst>
              <a:ext uri="{FF2B5EF4-FFF2-40B4-BE49-F238E27FC236}">
                <a16:creationId xmlns:a16="http://schemas.microsoft.com/office/drawing/2014/main" id="{3A0C3D99-9979-4C57-8240-30309BE3FEFB}"/>
              </a:ext>
            </a:extLst>
          </p:cNvPr>
          <p:cNvCxnSpPr>
            <a:cxnSpLocks/>
          </p:cNvCxnSpPr>
          <p:nvPr/>
        </p:nvCxnSpPr>
        <p:spPr>
          <a:xfrm flipH="1">
            <a:off x="6161177" y="5384533"/>
            <a:ext cx="4764" cy="145484"/>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97" name="Straight Arrow Connector 96">
            <a:extLst>
              <a:ext uri="{FF2B5EF4-FFF2-40B4-BE49-F238E27FC236}">
                <a16:creationId xmlns:a16="http://schemas.microsoft.com/office/drawing/2014/main" id="{3A0C3D99-9979-4C57-8240-30309BE3FEFB}"/>
              </a:ext>
            </a:extLst>
          </p:cNvPr>
          <p:cNvCxnSpPr>
            <a:cxnSpLocks/>
          </p:cNvCxnSpPr>
          <p:nvPr/>
        </p:nvCxnSpPr>
        <p:spPr>
          <a:xfrm flipH="1">
            <a:off x="6627542" y="5387229"/>
            <a:ext cx="4764" cy="145484"/>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98" name="Straight Arrow Connector 97">
            <a:extLst>
              <a:ext uri="{FF2B5EF4-FFF2-40B4-BE49-F238E27FC236}">
                <a16:creationId xmlns:a16="http://schemas.microsoft.com/office/drawing/2014/main" id="{3A0C3D99-9979-4C57-8240-30309BE3FEFB}"/>
              </a:ext>
            </a:extLst>
          </p:cNvPr>
          <p:cNvCxnSpPr>
            <a:cxnSpLocks/>
          </p:cNvCxnSpPr>
          <p:nvPr/>
        </p:nvCxnSpPr>
        <p:spPr>
          <a:xfrm flipH="1">
            <a:off x="7086719" y="5382736"/>
            <a:ext cx="4764" cy="145484"/>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99" name="Straight Arrow Connector 98">
            <a:extLst>
              <a:ext uri="{FF2B5EF4-FFF2-40B4-BE49-F238E27FC236}">
                <a16:creationId xmlns:a16="http://schemas.microsoft.com/office/drawing/2014/main" id="{3A0C3D99-9979-4C57-8240-30309BE3FEFB}"/>
              </a:ext>
            </a:extLst>
          </p:cNvPr>
          <p:cNvCxnSpPr>
            <a:cxnSpLocks/>
          </p:cNvCxnSpPr>
          <p:nvPr/>
        </p:nvCxnSpPr>
        <p:spPr>
          <a:xfrm flipH="1">
            <a:off x="7571056" y="5385432"/>
            <a:ext cx="4764" cy="145484"/>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00" name="Straight Arrow Connector 99">
            <a:extLst>
              <a:ext uri="{FF2B5EF4-FFF2-40B4-BE49-F238E27FC236}">
                <a16:creationId xmlns:a16="http://schemas.microsoft.com/office/drawing/2014/main" id="{3A0C3D99-9979-4C57-8240-30309BE3FEFB}"/>
              </a:ext>
            </a:extLst>
          </p:cNvPr>
          <p:cNvCxnSpPr>
            <a:cxnSpLocks/>
          </p:cNvCxnSpPr>
          <p:nvPr/>
        </p:nvCxnSpPr>
        <p:spPr>
          <a:xfrm flipH="1">
            <a:off x="8023045" y="5384533"/>
            <a:ext cx="4764" cy="145484"/>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01" name="Straight Arrow Connector 100">
            <a:extLst>
              <a:ext uri="{FF2B5EF4-FFF2-40B4-BE49-F238E27FC236}">
                <a16:creationId xmlns:a16="http://schemas.microsoft.com/office/drawing/2014/main" id="{3A0C3D99-9979-4C57-8240-30309BE3FEFB}"/>
              </a:ext>
            </a:extLst>
          </p:cNvPr>
          <p:cNvCxnSpPr>
            <a:cxnSpLocks/>
          </p:cNvCxnSpPr>
          <p:nvPr/>
        </p:nvCxnSpPr>
        <p:spPr>
          <a:xfrm flipH="1">
            <a:off x="8493005" y="5372852"/>
            <a:ext cx="4764" cy="145484"/>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02" name="Straight Arrow Connector 101">
            <a:extLst>
              <a:ext uri="{FF2B5EF4-FFF2-40B4-BE49-F238E27FC236}">
                <a16:creationId xmlns:a16="http://schemas.microsoft.com/office/drawing/2014/main" id="{3A0C3D99-9979-4C57-8240-30309BE3FEFB}"/>
              </a:ext>
            </a:extLst>
          </p:cNvPr>
          <p:cNvCxnSpPr>
            <a:cxnSpLocks/>
          </p:cNvCxnSpPr>
          <p:nvPr/>
        </p:nvCxnSpPr>
        <p:spPr>
          <a:xfrm flipH="1">
            <a:off x="8966558" y="5371953"/>
            <a:ext cx="4764" cy="145484"/>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03" name="Straight Arrow Connector 102">
            <a:extLst>
              <a:ext uri="{FF2B5EF4-FFF2-40B4-BE49-F238E27FC236}">
                <a16:creationId xmlns:a16="http://schemas.microsoft.com/office/drawing/2014/main" id="{3A0C3D99-9979-4C57-8240-30309BE3FEFB}"/>
              </a:ext>
            </a:extLst>
          </p:cNvPr>
          <p:cNvCxnSpPr>
            <a:cxnSpLocks/>
          </p:cNvCxnSpPr>
          <p:nvPr/>
        </p:nvCxnSpPr>
        <p:spPr>
          <a:xfrm flipH="1">
            <a:off x="9429330" y="5389026"/>
            <a:ext cx="4764" cy="145484"/>
          </a:xfrm>
          <a:prstGeom prst="straightConnector1">
            <a:avLst/>
          </a:prstGeom>
          <a:ln/>
        </p:spPr>
        <p:style>
          <a:lnRef idx="2">
            <a:schemeClr val="dk1"/>
          </a:lnRef>
          <a:fillRef idx="0">
            <a:schemeClr val="dk1"/>
          </a:fillRef>
          <a:effectRef idx="1">
            <a:schemeClr val="dk1"/>
          </a:effectRef>
          <a:fontRef idx="minor">
            <a:schemeClr val="tx1"/>
          </a:fontRef>
        </p:style>
      </p:cxnSp>
      <p:sp>
        <p:nvSpPr>
          <p:cNvPr id="69" name="Oval 68">
            <a:extLst>
              <a:ext uri="{FF2B5EF4-FFF2-40B4-BE49-F238E27FC236}">
                <a16:creationId xmlns:a16="http://schemas.microsoft.com/office/drawing/2014/main" id="{4349FDEA-3636-4227-904A-B3E59BA458AC}"/>
              </a:ext>
            </a:extLst>
          </p:cNvPr>
          <p:cNvSpPr/>
          <p:nvPr/>
        </p:nvSpPr>
        <p:spPr>
          <a:xfrm>
            <a:off x="2629795" y="4423654"/>
            <a:ext cx="61914" cy="6667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a:extLst>
              <a:ext uri="{FF2B5EF4-FFF2-40B4-BE49-F238E27FC236}">
                <a16:creationId xmlns:a16="http://schemas.microsoft.com/office/drawing/2014/main" id="{6F1D2E5A-7F1B-4B06-9F44-57283C0E4E5D}"/>
              </a:ext>
            </a:extLst>
          </p:cNvPr>
          <p:cNvSpPr/>
          <p:nvPr/>
        </p:nvSpPr>
        <p:spPr>
          <a:xfrm>
            <a:off x="2829820" y="4561767"/>
            <a:ext cx="61914" cy="6667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a:extLst>
              <a:ext uri="{FF2B5EF4-FFF2-40B4-BE49-F238E27FC236}">
                <a16:creationId xmlns:a16="http://schemas.microsoft.com/office/drawing/2014/main" id="{D79C1560-0070-4E04-9709-AF89B7E21704}"/>
              </a:ext>
            </a:extLst>
          </p:cNvPr>
          <p:cNvSpPr/>
          <p:nvPr/>
        </p:nvSpPr>
        <p:spPr>
          <a:xfrm>
            <a:off x="3067945" y="4771317"/>
            <a:ext cx="61914" cy="6667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a:extLst>
              <a:ext uri="{FF2B5EF4-FFF2-40B4-BE49-F238E27FC236}">
                <a16:creationId xmlns:a16="http://schemas.microsoft.com/office/drawing/2014/main" id="{D0561453-269C-4140-89D1-E418B2F59440}"/>
              </a:ext>
            </a:extLst>
          </p:cNvPr>
          <p:cNvSpPr/>
          <p:nvPr/>
        </p:nvSpPr>
        <p:spPr>
          <a:xfrm>
            <a:off x="3301308" y="4561767"/>
            <a:ext cx="61914" cy="6667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6110C1F4-3EE0-4783-91CC-9DEED929150A}"/>
              </a:ext>
            </a:extLst>
          </p:cNvPr>
          <p:cNvSpPr/>
          <p:nvPr/>
        </p:nvSpPr>
        <p:spPr>
          <a:xfrm>
            <a:off x="3482283" y="2899654"/>
            <a:ext cx="61914" cy="6667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a:extLst>
              <a:ext uri="{FF2B5EF4-FFF2-40B4-BE49-F238E27FC236}">
                <a16:creationId xmlns:a16="http://schemas.microsoft.com/office/drawing/2014/main" id="{A24FE234-5DC6-4DDD-97FD-33664AA1E56D}"/>
              </a:ext>
            </a:extLst>
          </p:cNvPr>
          <p:cNvSpPr/>
          <p:nvPr/>
        </p:nvSpPr>
        <p:spPr>
          <a:xfrm>
            <a:off x="3668021" y="3537829"/>
            <a:ext cx="61914" cy="6667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173BDC33-0950-4C10-84DA-57AACC02E453}"/>
              </a:ext>
            </a:extLst>
          </p:cNvPr>
          <p:cNvSpPr/>
          <p:nvPr/>
        </p:nvSpPr>
        <p:spPr>
          <a:xfrm>
            <a:off x="5439671" y="4333167"/>
            <a:ext cx="61914" cy="6667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9E99A68C-0CEC-4E52-8A84-986AC68205F1}"/>
              </a:ext>
            </a:extLst>
          </p:cNvPr>
          <p:cNvSpPr/>
          <p:nvPr/>
        </p:nvSpPr>
        <p:spPr>
          <a:xfrm>
            <a:off x="5692083" y="4642729"/>
            <a:ext cx="61914" cy="6667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AD877D8B-D11D-4F0C-8884-7AA3A23D815D}"/>
              </a:ext>
            </a:extLst>
          </p:cNvPr>
          <p:cNvSpPr/>
          <p:nvPr/>
        </p:nvSpPr>
        <p:spPr>
          <a:xfrm>
            <a:off x="5920683" y="5052304"/>
            <a:ext cx="61914" cy="6667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E96DAA77-4F03-4550-AF61-7E36BC74F9DC}"/>
              </a:ext>
            </a:extLst>
          </p:cNvPr>
          <p:cNvSpPr/>
          <p:nvPr/>
        </p:nvSpPr>
        <p:spPr>
          <a:xfrm>
            <a:off x="3968058" y="3361617"/>
            <a:ext cx="61914" cy="6667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id="{79B117EB-D613-429C-809B-5F58862D3821}"/>
              </a:ext>
            </a:extLst>
          </p:cNvPr>
          <p:cNvSpPr/>
          <p:nvPr/>
        </p:nvSpPr>
        <p:spPr>
          <a:xfrm>
            <a:off x="4206183" y="4642729"/>
            <a:ext cx="61914" cy="6667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a:extLst>
              <a:ext uri="{FF2B5EF4-FFF2-40B4-BE49-F238E27FC236}">
                <a16:creationId xmlns:a16="http://schemas.microsoft.com/office/drawing/2014/main" id="{25009E0A-5725-49F7-ADF2-64B355191206}"/>
              </a:ext>
            </a:extLst>
          </p:cNvPr>
          <p:cNvSpPr/>
          <p:nvPr/>
        </p:nvSpPr>
        <p:spPr>
          <a:xfrm>
            <a:off x="4368108" y="3618792"/>
            <a:ext cx="61914" cy="6667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a:extLst>
              <a:ext uri="{FF2B5EF4-FFF2-40B4-BE49-F238E27FC236}">
                <a16:creationId xmlns:a16="http://schemas.microsoft.com/office/drawing/2014/main" id="{ADBF07D6-F053-43C8-A7D7-C309C41365DA}"/>
              </a:ext>
            </a:extLst>
          </p:cNvPr>
          <p:cNvSpPr/>
          <p:nvPr/>
        </p:nvSpPr>
        <p:spPr>
          <a:xfrm>
            <a:off x="4572896" y="3018717"/>
            <a:ext cx="61914" cy="6667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a:extLst>
              <a:ext uri="{FF2B5EF4-FFF2-40B4-BE49-F238E27FC236}">
                <a16:creationId xmlns:a16="http://schemas.microsoft.com/office/drawing/2014/main" id="{675839B2-2535-4198-915B-4C41E51F98AA}"/>
              </a:ext>
            </a:extLst>
          </p:cNvPr>
          <p:cNvSpPr/>
          <p:nvPr/>
        </p:nvSpPr>
        <p:spPr>
          <a:xfrm>
            <a:off x="4872933" y="3899779"/>
            <a:ext cx="61914" cy="6667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a:extLst>
              <a:ext uri="{FF2B5EF4-FFF2-40B4-BE49-F238E27FC236}">
                <a16:creationId xmlns:a16="http://schemas.microsoft.com/office/drawing/2014/main" id="{47E3D48D-A38F-46BB-952A-FCF3A6AA511B}"/>
              </a:ext>
            </a:extLst>
          </p:cNvPr>
          <p:cNvSpPr/>
          <p:nvPr/>
        </p:nvSpPr>
        <p:spPr>
          <a:xfrm>
            <a:off x="5049146" y="4004554"/>
            <a:ext cx="61914" cy="6667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Oval 108">
            <a:extLst>
              <a:ext uri="{FF2B5EF4-FFF2-40B4-BE49-F238E27FC236}">
                <a16:creationId xmlns:a16="http://schemas.microsoft.com/office/drawing/2014/main" id="{37F6BEB6-C09D-4DF5-B6C7-640E240FF4F9}"/>
              </a:ext>
            </a:extLst>
          </p:cNvPr>
          <p:cNvSpPr/>
          <p:nvPr/>
        </p:nvSpPr>
        <p:spPr>
          <a:xfrm>
            <a:off x="5253933" y="4037892"/>
            <a:ext cx="61914" cy="6667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Oval 109">
            <a:extLst>
              <a:ext uri="{FF2B5EF4-FFF2-40B4-BE49-F238E27FC236}">
                <a16:creationId xmlns:a16="http://schemas.microsoft.com/office/drawing/2014/main" id="{67789906-DB80-4BC3-8687-B1418AC4E219}"/>
              </a:ext>
            </a:extLst>
          </p:cNvPr>
          <p:cNvSpPr/>
          <p:nvPr/>
        </p:nvSpPr>
        <p:spPr>
          <a:xfrm>
            <a:off x="6163569" y="4490329"/>
            <a:ext cx="61914" cy="6667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110">
            <a:extLst>
              <a:ext uri="{FF2B5EF4-FFF2-40B4-BE49-F238E27FC236}">
                <a16:creationId xmlns:a16="http://schemas.microsoft.com/office/drawing/2014/main" id="{41EEB037-D28C-45DA-B45F-5F7AB9306574}"/>
              </a:ext>
            </a:extLst>
          </p:cNvPr>
          <p:cNvSpPr/>
          <p:nvPr/>
        </p:nvSpPr>
        <p:spPr>
          <a:xfrm>
            <a:off x="6373119" y="4104567"/>
            <a:ext cx="61914" cy="6667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a:extLst>
              <a:ext uri="{FF2B5EF4-FFF2-40B4-BE49-F238E27FC236}">
                <a16:creationId xmlns:a16="http://schemas.microsoft.com/office/drawing/2014/main" id="{5E3621BC-24AF-4C30-880D-9CFD92035C7B}"/>
              </a:ext>
            </a:extLst>
          </p:cNvPr>
          <p:cNvSpPr/>
          <p:nvPr/>
        </p:nvSpPr>
        <p:spPr>
          <a:xfrm>
            <a:off x="6620769" y="4947529"/>
            <a:ext cx="61914" cy="6667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a:extLst>
              <a:ext uri="{FF2B5EF4-FFF2-40B4-BE49-F238E27FC236}">
                <a16:creationId xmlns:a16="http://schemas.microsoft.com/office/drawing/2014/main" id="{C29D2165-9E94-4106-915C-530EC45BA8DA}"/>
              </a:ext>
            </a:extLst>
          </p:cNvPr>
          <p:cNvSpPr/>
          <p:nvPr/>
        </p:nvSpPr>
        <p:spPr>
          <a:xfrm>
            <a:off x="6839844" y="4676066"/>
            <a:ext cx="61914" cy="6667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54FE927A-9FC3-4E53-B6B0-C42A07039E74}"/>
              </a:ext>
            </a:extLst>
          </p:cNvPr>
          <p:cNvSpPr/>
          <p:nvPr/>
        </p:nvSpPr>
        <p:spPr>
          <a:xfrm>
            <a:off x="7082732" y="5176129"/>
            <a:ext cx="61914" cy="6667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a:extLst>
              <a:ext uri="{FF2B5EF4-FFF2-40B4-BE49-F238E27FC236}">
                <a16:creationId xmlns:a16="http://schemas.microsoft.com/office/drawing/2014/main" id="{B29F4959-0A42-45F2-8304-10565944A220}"/>
              </a:ext>
            </a:extLst>
          </p:cNvPr>
          <p:cNvSpPr/>
          <p:nvPr/>
        </p:nvSpPr>
        <p:spPr>
          <a:xfrm>
            <a:off x="7297044" y="5404729"/>
            <a:ext cx="61914" cy="6667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Oval 115">
            <a:extLst>
              <a:ext uri="{FF2B5EF4-FFF2-40B4-BE49-F238E27FC236}">
                <a16:creationId xmlns:a16="http://schemas.microsoft.com/office/drawing/2014/main" id="{5DF18B4E-2618-4C86-87D7-62306132E9C1}"/>
              </a:ext>
            </a:extLst>
          </p:cNvPr>
          <p:cNvSpPr/>
          <p:nvPr/>
        </p:nvSpPr>
        <p:spPr>
          <a:xfrm>
            <a:off x="7568507" y="5118979"/>
            <a:ext cx="61914" cy="6667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Oval 116">
            <a:extLst>
              <a:ext uri="{FF2B5EF4-FFF2-40B4-BE49-F238E27FC236}">
                <a16:creationId xmlns:a16="http://schemas.microsoft.com/office/drawing/2014/main" id="{0EF172D3-3425-4873-AF5C-91AC25EECA84}"/>
              </a:ext>
            </a:extLst>
          </p:cNvPr>
          <p:cNvSpPr/>
          <p:nvPr/>
        </p:nvSpPr>
        <p:spPr>
          <a:xfrm>
            <a:off x="7773293" y="4914190"/>
            <a:ext cx="61914" cy="6667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Oval 117">
            <a:extLst>
              <a:ext uri="{FF2B5EF4-FFF2-40B4-BE49-F238E27FC236}">
                <a16:creationId xmlns:a16="http://schemas.microsoft.com/office/drawing/2014/main" id="{95394F21-2A1D-48DF-B400-376C47E71192}"/>
              </a:ext>
            </a:extLst>
          </p:cNvPr>
          <p:cNvSpPr/>
          <p:nvPr/>
        </p:nvSpPr>
        <p:spPr>
          <a:xfrm>
            <a:off x="8011418" y="4356978"/>
            <a:ext cx="61914" cy="6667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a:extLst>
              <a:ext uri="{FF2B5EF4-FFF2-40B4-BE49-F238E27FC236}">
                <a16:creationId xmlns:a16="http://schemas.microsoft.com/office/drawing/2014/main" id="{6C5AE6CC-0F8F-4967-8048-174D1330E8B8}"/>
              </a:ext>
            </a:extLst>
          </p:cNvPr>
          <p:cNvSpPr/>
          <p:nvPr/>
        </p:nvSpPr>
        <p:spPr>
          <a:xfrm>
            <a:off x="8182868" y="3018714"/>
            <a:ext cx="61914" cy="6667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2C687607-1762-42FF-AC61-0D5B2916C612}"/>
              </a:ext>
            </a:extLst>
          </p:cNvPr>
          <p:cNvSpPr/>
          <p:nvPr/>
        </p:nvSpPr>
        <p:spPr>
          <a:xfrm>
            <a:off x="8497193" y="2832977"/>
            <a:ext cx="61914" cy="6667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Oval 120">
            <a:extLst>
              <a:ext uri="{FF2B5EF4-FFF2-40B4-BE49-F238E27FC236}">
                <a16:creationId xmlns:a16="http://schemas.microsoft.com/office/drawing/2014/main" id="{D79731C6-ED3E-4388-B682-9E6CCBB57C79}"/>
              </a:ext>
            </a:extLst>
          </p:cNvPr>
          <p:cNvSpPr/>
          <p:nvPr/>
        </p:nvSpPr>
        <p:spPr>
          <a:xfrm>
            <a:off x="8735318" y="2194801"/>
            <a:ext cx="61914" cy="6667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Oval 121">
            <a:extLst>
              <a:ext uri="{FF2B5EF4-FFF2-40B4-BE49-F238E27FC236}">
                <a16:creationId xmlns:a16="http://schemas.microsoft.com/office/drawing/2014/main" id="{364DE938-B920-45E2-8BEA-B1417BE3049B}"/>
              </a:ext>
            </a:extLst>
          </p:cNvPr>
          <p:cNvSpPr/>
          <p:nvPr/>
        </p:nvSpPr>
        <p:spPr>
          <a:xfrm>
            <a:off x="8968681" y="2542462"/>
            <a:ext cx="61914" cy="6667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Oval 122">
            <a:extLst>
              <a:ext uri="{FF2B5EF4-FFF2-40B4-BE49-F238E27FC236}">
                <a16:creationId xmlns:a16="http://schemas.microsoft.com/office/drawing/2014/main" id="{E168B5F0-C74B-431A-879A-157D85022BC6}"/>
              </a:ext>
            </a:extLst>
          </p:cNvPr>
          <p:cNvSpPr/>
          <p:nvPr/>
        </p:nvSpPr>
        <p:spPr>
          <a:xfrm>
            <a:off x="9149655" y="3018712"/>
            <a:ext cx="61914" cy="6667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Oval 123">
            <a:extLst>
              <a:ext uri="{FF2B5EF4-FFF2-40B4-BE49-F238E27FC236}">
                <a16:creationId xmlns:a16="http://schemas.microsoft.com/office/drawing/2014/main" id="{30DCECD4-1F1F-4569-BEF7-E50D4CFDE4B1}"/>
              </a:ext>
            </a:extLst>
          </p:cNvPr>
          <p:cNvSpPr/>
          <p:nvPr/>
        </p:nvSpPr>
        <p:spPr>
          <a:xfrm>
            <a:off x="9359205" y="3833100"/>
            <a:ext cx="61914" cy="6667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a:extLst>
              <a:ext uri="{FF2B5EF4-FFF2-40B4-BE49-F238E27FC236}">
                <a16:creationId xmlns:a16="http://schemas.microsoft.com/office/drawing/2014/main" id="{CC465048-0C29-4A28-9966-C5C439162A61}"/>
              </a:ext>
            </a:extLst>
          </p:cNvPr>
          <p:cNvSpPr/>
          <p:nvPr/>
        </p:nvSpPr>
        <p:spPr>
          <a:xfrm>
            <a:off x="9630667" y="3361612"/>
            <a:ext cx="61914" cy="66674"/>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7" name="Straight Arrow Connector 126">
            <a:extLst>
              <a:ext uri="{FF2B5EF4-FFF2-40B4-BE49-F238E27FC236}">
                <a16:creationId xmlns:a16="http://schemas.microsoft.com/office/drawing/2014/main" id="{FF0EADDC-50EF-4417-95FC-CE7AA66FF5DC}"/>
              </a:ext>
            </a:extLst>
          </p:cNvPr>
          <p:cNvCxnSpPr>
            <a:cxnSpLocks/>
          </p:cNvCxnSpPr>
          <p:nvPr/>
        </p:nvCxnSpPr>
        <p:spPr>
          <a:xfrm>
            <a:off x="2670327" y="4478020"/>
            <a:ext cx="185596" cy="124626"/>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28" name="Straight Arrow Connector 127">
            <a:extLst>
              <a:ext uri="{FF2B5EF4-FFF2-40B4-BE49-F238E27FC236}">
                <a16:creationId xmlns:a16="http://schemas.microsoft.com/office/drawing/2014/main" id="{A22E969E-902B-46F9-9D94-E50951344F71}"/>
              </a:ext>
            </a:extLst>
          </p:cNvPr>
          <p:cNvCxnSpPr>
            <a:cxnSpLocks/>
          </p:cNvCxnSpPr>
          <p:nvPr/>
        </p:nvCxnSpPr>
        <p:spPr>
          <a:xfrm>
            <a:off x="2846540" y="4582795"/>
            <a:ext cx="209407" cy="205588"/>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29" name="Straight Arrow Connector 128">
            <a:extLst>
              <a:ext uri="{FF2B5EF4-FFF2-40B4-BE49-F238E27FC236}">
                <a16:creationId xmlns:a16="http://schemas.microsoft.com/office/drawing/2014/main" id="{F23066A4-7B62-40F6-ABBD-0FE2C07E9AE8}"/>
              </a:ext>
            </a:extLst>
          </p:cNvPr>
          <p:cNvCxnSpPr>
            <a:cxnSpLocks/>
          </p:cNvCxnSpPr>
          <p:nvPr/>
        </p:nvCxnSpPr>
        <p:spPr>
          <a:xfrm flipH="1">
            <a:off x="3117860" y="4616133"/>
            <a:ext cx="195406" cy="200825"/>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30" name="Straight Arrow Connector 129">
            <a:extLst>
              <a:ext uri="{FF2B5EF4-FFF2-40B4-BE49-F238E27FC236}">
                <a16:creationId xmlns:a16="http://schemas.microsoft.com/office/drawing/2014/main" id="{4AF9596F-4509-48EF-8BE6-4D37EAD461A3}"/>
              </a:ext>
            </a:extLst>
          </p:cNvPr>
          <p:cNvCxnSpPr>
            <a:cxnSpLocks/>
          </p:cNvCxnSpPr>
          <p:nvPr/>
        </p:nvCxnSpPr>
        <p:spPr>
          <a:xfrm>
            <a:off x="2358368" y="3296886"/>
            <a:ext cx="293568" cy="1148597"/>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31" name="Straight Arrow Connector 130">
            <a:extLst>
              <a:ext uri="{FF2B5EF4-FFF2-40B4-BE49-F238E27FC236}">
                <a16:creationId xmlns:a16="http://schemas.microsoft.com/office/drawing/2014/main" id="{4AF9596F-4509-48EF-8BE6-4D37EAD461A3}"/>
              </a:ext>
            </a:extLst>
          </p:cNvPr>
          <p:cNvCxnSpPr>
            <a:cxnSpLocks/>
          </p:cNvCxnSpPr>
          <p:nvPr/>
        </p:nvCxnSpPr>
        <p:spPr>
          <a:xfrm flipH="1">
            <a:off x="3336937" y="2963546"/>
            <a:ext cx="157304" cy="1596237"/>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32" name="Straight Arrow Connector 131">
            <a:extLst>
              <a:ext uri="{FF2B5EF4-FFF2-40B4-BE49-F238E27FC236}">
                <a16:creationId xmlns:a16="http://schemas.microsoft.com/office/drawing/2014/main" id="{BB1B676F-1BE0-429F-830A-BC36E2F2D193}"/>
              </a:ext>
            </a:extLst>
          </p:cNvPr>
          <p:cNvCxnSpPr>
            <a:cxnSpLocks/>
          </p:cNvCxnSpPr>
          <p:nvPr/>
        </p:nvCxnSpPr>
        <p:spPr>
          <a:xfrm>
            <a:off x="3532340" y="2939732"/>
            <a:ext cx="176070" cy="624688"/>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33" name="Straight Arrow Connector 132">
            <a:extLst>
              <a:ext uri="{FF2B5EF4-FFF2-40B4-BE49-F238E27FC236}">
                <a16:creationId xmlns:a16="http://schemas.microsoft.com/office/drawing/2014/main" id="{8D751067-A922-499D-88AB-541603866E3F}"/>
              </a:ext>
            </a:extLst>
          </p:cNvPr>
          <p:cNvCxnSpPr>
            <a:cxnSpLocks/>
          </p:cNvCxnSpPr>
          <p:nvPr/>
        </p:nvCxnSpPr>
        <p:spPr>
          <a:xfrm flipV="1">
            <a:off x="3672151" y="3392971"/>
            <a:ext cx="312484" cy="192946"/>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26" name="Straight Arrow Connector 125">
            <a:extLst>
              <a:ext uri="{FF2B5EF4-FFF2-40B4-BE49-F238E27FC236}">
                <a16:creationId xmlns:a16="http://schemas.microsoft.com/office/drawing/2014/main" id="{72581F4F-0221-4345-B8AF-9237853AE4BE}"/>
              </a:ext>
            </a:extLst>
          </p:cNvPr>
          <p:cNvCxnSpPr>
            <a:cxnSpLocks/>
          </p:cNvCxnSpPr>
          <p:nvPr/>
        </p:nvCxnSpPr>
        <p:spPr>
          <a:xfrm>
            <a:off x="4018913" y="3430268"/>
            <a:ext cx="215735" cy="1273188"/>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34" name="Straight Arrow Connector 133">
            <a:extLst>
              <a:ext uri="{FF2B5EF4-FFF2-40B4-BE49-F238E27FC236}">
                <a16:creationId xmlns:a16="http://schemas.microsoft.com/office/drawing/2014/main" id="{6B770F90-4E90-4408-A478-340A5D31B858}"/>
              </a:ext>
            </a:extLst>
          </p:cNvPr>
          <p:cNvCxnSpPr>
            <a:cxnSpLocks/>
          </p:cNvCxnSpPr>
          <p:nvPr/>
        </p:nvCxnSpPr>
        <p:spPr>
          <a:xfrm flipV="1">
            <a:off x="4246713" y="3664433"/>
            <a:ext cx="142733" cy="1018373"/>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35" name="Straight Arrow Connector 134">
            <a:extLst>
              <a:ext uri="{FF2B5EF4-FFF2-40B4-BE49-F238E27FC236}">
                <a16:creationId xmlns:a16="http://schemas.microsoft.com/office/drawing/2014/main" id="{DE38B093-5B07-4B39-B979-AD02367BD584}"/>
              </a:ext>
            </a:extLst>
          </p:cNvPr>
          <p:cNvCxnSpPr>
            <a:cxnSpLocks/>
          </p:cNvCxnSpPr>
          <p:nvPr/>
        </p:nvCxnSpPr>
        <p:spPr>
          <a:xfrm flipH="1">
            <a:off x="4418021" y="3063556"/>
            <a:ext cx="185880" cy="581827"/>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36" name="Straight Arrow Connector 135">
            <a:extLst>
              <a:ext uri="{FF2B5EF4-FFF2-40B4-BE49-F238E27FC236}">
                <a16:creationId xmlns:a16="http://schemas.microsoft.com/office/drawing/2014/main" id="{CDED4314-291B-47E2-AC7E-BA671E0841C3}"/>
              </a:ext>
            </a:extLst>
          </p:cNvPr>
          <p:cNvCxnSpPr>
            <a:cxnSpLocks/>
          </p:cNvCxnSpPr>
          <p:nvPr/>
        </p:nvCxnSpPr>
        <p:spPr>
          <a:xfrm>
            <a:off x="4622951" y="3068319"/>
            <a:ext cx="271321" cy="858051"/>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37" name="Straight Arrow Connector 136">
            <a:extLst>
              <a:ext uri="{FF2B5EF4-FFF2-40B4-BE49-F238E27FC236}">
                <a16:creationId xmlns:a16="http://schemas.microsoft.com/office/drawing/2014/main" id="{DCA5090F-EEA7-44C5-9400-688934BE8CF7}"/>
              </a:ext>
            </a:extLst>
          </p:cNvPr>
          <p:cNvCxnSpPr>
            <a:cxnSpLocks/>
          </p:cNvCxnSpPr>
          <p:nvPr/>
        </p:nvCxnSpPr>
        <p:spPr>
          <a:xfrm flipH="1" flipV="1">
            <a:off x="4903796" y="3931133"/>
            <a:ext cx="185880" cy="127785"/>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38" name="Straight Arrow Connector 137">
            <a:extLst>
              <a:ext uri="{FF2B5EF4-FFF2-40B4-BE49-F238E27FC236}">
                <a16:creationId xmlns:a16="http://schemas.microsoft.com/office/drawing/2014/main" id="{526E28EE-DF30-4D76-BA13-C57A64F171A1}"/>
              </a:ext>
            </a:extLst>
          </p:cNvPr>
          <p:cNvCxnSpPr>
            <a:cxnSpLocks/>
          </p:cNvCxnSpPr>
          <p:nvPr/>
        </p:nvCxnSpPr>
        <p:spPr>
          <a:xfrm>
            <a:off x="5094438" y="4035106"/>
            <a:ext cx="185596" cy="43664"/>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39" name="Straight Arrow Connector 138">
            <a:extLst>
              <a:ext uri="{FF2B5EF4-FFF2-40B4-BE49-F238E27FC236}">
                <a16:creationId xmlns:a16="http://schemas.microsoft.com/office/drawing/2014/main" id="{2540DB0E-4454-45E2-AE83-B740614473CC}"/>
              </a:ext>
            </a:extLst>
          </p:cNvPr>
          <p:cNvCxnSpPr>
            <a:cxnSpLocks/>
          </p:cNvCxnSpPr>
          <p:nvPr/>
        </p:nvCxnSpPr>
        <p:spPr>
          <a:xfrm>
            <a:off x="5303988" y="4092255"/>
            <a:ext cx="147496" cy="262740"/>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40" name="Straight Arrow Connector 139">
            <a:extLst>
              <a:ext uri="{FF2B5EF4-FFF2-40B4-BE49-F238E27FC236}">
                <a16:creationId xmlns:a16="http://schemas.microsoft.com/office/drawing/2014/main" id="{369B7622-F978-467F-8BC9-39088E1A7BD9}"/>
              </a:ext>
            </a:extLst>
          </p:cNvPr>
          <p:cNvCxnSpPr>
            <a:cxnSpLocks/>
          </p:cNvCxnSpPr>
          <p:nvPr/>
        </p:nvCxnSpPr>
        <p:spPr>
          <a:xfrm>
            <a:off x="5484964" y="4378005"/>
            <a:ext cx="218933" cy="281790"/>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41" name="Straight Arrow Connector 140">
            <a:extLst>
              <a:ext uri="{FF2B5EF4-FFF2-40B4-BE49-F238E27FC236}">
                <a16:creationId xmlns:a16="http://schemas.microsoft.com/office/drawing/2014/main" id="{FB1F1802-A4A1-409B-8784-F4F5299AC499}"/>
              </a:ext>
            </a:extLst>
          </p:cNvPr>
          <p:cNvCxnSpPr>
            <a:cxnSpLocks/>
          </p:cNvCxnSpPr>
          <p:nvPr/>
        </p:nvCxnSpPr>
        <p:spPr>
          <a:xfrm>
            <a:off x="5746901" y="4692330"/>
            <a:ext cx="199884" cy="377040"/>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42" name="Straight Arrow Connector 141">
            <a:extLst>
              <a:ext uri="{FF2B5EF4-FFF2-40B4-BE49-F238E27FC236}">
                <a16:creationId xmlns:a16="http://schemas.microsoft.com/office/drawing/2014/main" id="{F4D249C1-AE70-440A-AF85-8F3B355CD81A}"/>
              </a:ext>
            </a:extLst>
          </p:cNvPr>
          <p:cNvCxnSpPr>
            <a:cxnSpLocks/>
          </p:cNvCxnSpPr>
          <p:nvPr/>
        </p:nvCxnSpPr>
        <p:spPr>
          <a:xfrm flipV="1">
            <a:off x="5956451" y="4550258"/>
            <a:ext cx="223696" cy="537360"/>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43" name="Straight Arrow Connector 142">
            <a:extLst>
              <a:ext uri="{FF2B5EF4-FFF2-40B4-BE49-F238E27FC236}">
                <a16:creationId xmlns:a16="http://schemas.microsoft.com/office/drawing/2014/main" id="{B22A0123-C0F7-4B1E-83A6-DF7F1CE63C60}"/>
              </a:ext>
            </a:extLst>
          </p:cNvPr>
          <p:cNvCxnSpPr>
            <a:cxnSpLocks/>
          </p:cNvCxnSpPr>
          <p:nvPr/>
        </p:nvCxnSpPr>
        <p:spPr>
          <a:xfrm flipV="1">
            <a:off x="6208863" y="4174020"/>
            <a:ext cx="180834" cy="332572"/>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44" name="Straight Arrow Connector 143">
            <a:extLst>
              <a:ext uri="{FF2B5EF4-FFF2-40B4-BE49-F238E27FC236}">
                <a16:creationId xmlns:a16="http://schemas.microsoft.com/office/drawing/2014/main" id="{B6257825-4FB7-44C7-AFF3-7FDC6CD404DD}"/>
              </a:ext>
            </a:extLst>
          </p:cNvPr>
          <p:cNvCxnSpPr>
            <a:cxnSpLocks/>
          </p:cNvCxnSpPr>
          <p:nvPr/>
        </p:nvCxnSpPr>
        <p:spPr>
          <a:xfrm>
            <a:off x="6423175" y="4120830"/>
            <a:ext cx="233221" cy="862814"/>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45" name="Straight Arrow Connector 144">
            <a:extLst>
              <a:ext uri="{FF2B5EF4-FFF2-40B4-BE49-F238E27FC236}">
                <a16:creationId xmlns:a16="http://schemas.microsoft.com/office/drawing/2014/main" id="{32247DD2-2059-43A2-9130-6D695153E877}"/>
              </a:ext>
            </a:extLst>
          </p:cNvPr>
          <p:cNvCxnSpPr>
            <a:cxnSpLocks/>
          </p:cNvCxnSpPr>
          <p:nvPr/>
        </p:nvCxnSpPr>
        <p:spPr>
          <a:xfrm flipV="1">
            <a:off x="6670825" y="4721708"/>
            <a:ext cx="171309" cy="237322"/>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46" name="Straight Arrow Connector 145">
            <a:extLst>
              <a:ext uri="{FF2B5EF4-FFF2-40B4-BE49-F238E27FC236}">
                <a16:creationId xmlns:a16="http://schemas.microsoft.com/office/drawing/2014/main" id="{9A653FBD-EEF6-4B83-8B0C-4B4250C5898D}"/>
              </a:ext>
            </a:extLst>
          </p:cNvPr>
          <p:cNvCxnSpPr>
            <a:cxnSpLocks/>
          </p:cNvCxnSpPr>
          <p:nvPr/>
        </p:nvCxnSpPr>
        <p:spPr>
          <a:xfrm>
            <a:off x="6889901" y="4701856"/>
            <a:ext cx="218933" cy="496101"/>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47" name="Straight Arrow Connector 146">
            <a:extLst>
              <a:ext uri="{FF2B5EF4-FFF2-40B4-BE49-F238E27FC236}">
                <a16:creationId xmlns:a16="http://schemas.microsoft.com/office/drawing/2014/main" id="{F61CF357-25E8-44A6-B43B-F42C7643D926}"/>
              </a:ext>
            </a:extLst>
          </p:cNvPr>
          <p:cNvCxnSpPr>
            <a:cxnSpLocks/>
          </p:cNvCxnSpPr>
          <p:nvPr/>
        </p:nvCxnSpPr>
        <p:spPr>
          <a:xfrm>
            <a:off x="7137551" y="5235255"/>
            <a:ext cx="190358" cy="186539"/>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48" name="Straight Arrow Connector 147">
            <a:extLst>
              <a:ext uri="{FF2B5EF4-FFF2-40B4-BE49-F238E27FC236}">
                <a16:creationId xmlns:a16="http://schemas.microsoft.com/office/drawing/2014/main" id="{B3CAB8BF-0B4C-4455-9639-AB4D2921858D}"/>
              </a:ext>
            </a:extLst>
          </p:cNvPr>
          <p:cNvCxnSpPr>
            <a:cxnSpLocks/>
          </p:cNvCxnSpPr>
          <p:nvPr/>
        </p:nvCxnSpPr>
        <p:spPr>
          <a:xfrm flipV="1">
            <a:off x="7351862" y="5164620"/>
            <a:ext cx="223697" cy="270660"/>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49" name="Straight Arrow Connector 148">
            <a:extLst>
              <a:ext uri="{FF2B5EF4-FFF2-40B4-BE49-F238E27FC236}">
                <a16:creationId xmlns:a16="http://schemas.microsoft.com/office/drawing/2014/main" id="{CA4BD128-495F-480B-A94B-51EF7BB3DFB6}"/>
              </a:ext>
            </a:extLst>
          </p:cNvPr>
          <p:cNvCxnSpPr>
            <a:cxnSpLocks/>
          </p:cNvCxnSpPr>
          <p:nvPr/>
        </p:nvCxnSpPr>
        <p:spPr>
          <a:xfrm flipV="1">
            <a:off x="7594752" y="4945545"/>
            <a:ext cx="223695" cy="208747"/>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50" name="Straight Arrow Connector 149">
            <a:extLst>
              <a:ext uri="{FF2B5EF4-FFF2-40B4-BE49-F238E27FC236}">
                <a16:creationId xmlns:a16="http://schemas.microsoft.com/office/drawing/2014/main" id="{9B3CB3F7-D854-4FEF-9383-12BC29E33879}"/>
              </a:ext>
            </a:extLst>
          </p:cNvPr>
          <p:cNvCxnSpPr>
            <a:cxnSpLocks/>
          </p:cNvCxnSpPr>
          <p:nvPr/>
        </p:nvCxnSpPr>
        <p:spPr>
          <a:xfrm flipV="1">
            <a:off x="7818588" y="4421670"/>
            <a:ext cx="214171" cy="513547"/>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51" name="Straight Arrow Connector 150">
            <a:extLst>
              <a:ext uri="{FF2B5EF4-FFF2-40B4-BE49-F238E27FC236}">
                <a16:creationId xmlns:a16="http://schemas.microsoft.com/office/drawing/2014/main" id="{9AD76BB8-A7EC-43DD-B1A2-7CC5F14291DF}"/>
              </a:ext>
            </a:extLst>
          </p:cNvPr>
          <p:cNvCxnSpPr>
            <a:cxnSpLocks/>
          </p:cNvCxnSpPr>
          <p:nvPr/>
        </p:nvCxnSpPr>
        <p:spPr>
          <a:xfrm flipV="1">
            <a:off x="8037663" y="3026258"/>
            <a:ext cx="176071" cy="1346985"/>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52" name="Straight Arrow Connector 151">
            <a:extLst>
              <a:ext uri="{FF2B5EF4-FFF2-40B4-BE49-F238E27FC236}">
                <a16:creationId xmlns:a16="http://schemas.microsoft.com/office/drawing/2014/main" id="{059D5F3D-9A2D-427A-835D-C83DE1D1C9F8}"/>
              </a:ext>
            </a:extLst>
          </p:cNvPr>
          <p:cNvCxnSpPr>
            <a:cxnSpLocks/>
          </p:cNvCxnSpPr>
          <p:nvPr/>
        </p:nvCxnSpPr>
        <p:spPr>
          <a:xfrm flipV="1">
            <a:off x="8237688" y="2869095"/>
            <a:ext cx="271321" cy="165885"/>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53" name="Straight Arrow Connector 152">
            <a:extLst>
              <a:ext uri="{FF2B5EF4-FFF2-40B4-BE49-F238E27FC236}">
                <a16:creationId xmlns:a16="http://schemas.microsoft.com/office/drawing/2014/main" id="{44A5AE90-4EBF-406C-8ABE-B0703CE69074}"/>
              </a:ext>
            </a:extLst>
          </p:cNvPr>
          <p:cNvCxnSpPr>
            <a:cxnSpLocks/>
          </p:cNvCxnSpPr>
          <p:nvPr/>
        </p:nvCxnSpPr>
        <p:spPr>
          <a:xfrm flipV="1">
            <a:off x="8542488" y="2269020"/>
            <a:ext cx="209408" cy="580223"/>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54" name="Straight Arrow Connector 153">
            <a:extLst>
              <a:ext uri="{FF2B5EF4-FFF2-40B4-BE49-F238E27FC236}">
                <a16:creationId xmlns:a16="http://schemas.microsoft.com/office/drawing/2014/main" id="{5E802335-3507-487D-AB06-50F34BEAA85F}"/>
              </a:ext>
            </a:extLst>
          </p:cNvPr>
          <p:cNvCxnSpPr>
            <a:cxnSpLocks/>
          </p:cNvCxnSpPr>
          <p:nvPr/>
        </p:nvCxnSpPr>
        <p:spPr>
          <a:xfrm>
            <a:off x="8785375" y="2244405"/>
            <a:ext cx="209409" cy="338939"/>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55" name="Straight Arrow Connector 154">
            <a:extLst>
              <a:ext uri="{FF2B5EF4-FFF2-40B4-BE49-F238E27FC236}">
                <a16:creationId xmlns:a16="http://schemas.microsoft.com/office/drawing/2014/main" id="{31DCED34-644F-49A9-8EFE-C5ACB6E2E055}"/>
              </a:ext>
            </a:extLst>
          </p:cNvPr>
          <p:cNvCxnSpPr>
            <a:cxnSpLocks/>
          </p:cNvCxnSpPr>
          <p:nvPr/>
        </p:nvCxnSpPr>
        <p:spPr>
          <a:xfrm>
            <a:off x="9013974" y="2601592"/>
            <a:ext cx="161784" cy="434189"/>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56" name="Straight Arrow Connector 155">
            <a:extLst>
              <a:ext uri="{FF2B5EF4-FFF2-40B4-BE49-F238E27FC236}">
                <a16:creationId xmlns:a16="http://schemas.microsoft.com/office/drawing/2014/main" id="{F4A339AB-ECEF-4B5B-8DF0-EE7C0D3AC00A}"/>
              </a:ext>
            </a:extLst>
          </p:cNvPr>
          <p:cNvCxnSpPr>
            <a:cxnSpLocks/>
          </p:cNvCxnSpPr>
          <p:nvPr/>
        </p:nvCxnSpPr>
        <p:spPr>
          <a:xfrm>
            <a:off x="9175898" y="3054028"/>
            <a:ext cx="204646" cy="819951"/>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57" name="Straight Arrow Connector 156">
            <a:extLst>
              <a:ext uri="{FF2B5EF4-FFF2-40B4-BE49-F238E27FC236}">
                <a16:creationId xmlns:a16="http://schemas.microsoft.com/office/drawing/2014/main" id="{48A100A3-9829-46F7-B58E-426AC8D468B9}"/>
              </a:ext>
            </a:extLst>
          </p:cNvPr>
          <p:cNvCxnSpPr>
            <a:cxnSpLocks/>
          </p:cNvCxnSpPr>
          <p:nvPr/>
        </p:nvCxnSpPr>
        <p:spPr>
          <a:xfrm flipV="1">
            <a:off x="9404498" y="3431066"/>
            <a:ext cx="237982" cy="442112"/>
          </a:xfrm>
          <a:prstGeom prst="straightConnector1">
            <a:avLst/>
          </a:prstGeom>
          <a:ln/>
        </p:spPr>
        <p:style>
          <a:lnRef idx="2">
            <a:schemeClr val="dk1"/>
          </a:lnRef>
          <a:fillRef idx="0">
            <a:schemeClr val="dk1"/>
          </a:fillRef>
          <a:effectRef idx="1">
            <a:schemeClr val="dk1"/>
          </a:effectRef>
          <a:fontRef idx="minor">
            <a:schemeClr val="tx1"/>
          </a:fontRef>
        </p:style>
      </p:cxnSp>
      <p:sp>
        <p:nvSpPr>
          <p:cNvPr id="15" name="Star: 5 Points 14">
            <a:extLst>
              <a:ext uri="{FF2B5EF4-FFF2-40B4-BE49-F238E27FC236}">
                <a16:creationId xmlns:a16="http://schemas.microsoft.com/office/drawing/2014/main" id="{049594D3-5C5A-420F-8E32-833ACA8E1D59}"/>
              </a:ext>
            </a:extLst>
          </p:cNvPr>
          <p:cNvSpPr/>
          <p:nvPr/>
        </p:nvSpPr>
        <p:spPr>
          <a:xfrm>
            <a:off x="3070310" y="1677639"/>
            <a:ext cx="157162" cy="128588"/>
          </a:xfrm>
          <a:prstGeom prst="star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Star: 5 Points 157">
            <a:extLst>
              <a:ext uri="{FF2B5EF4-FFF2-40B4-BE49-F238E27FC236}">
                <a16:creationId xmlns:a16="http://schemas.microsoft.com/office/drawing/2014/main" id="{89A26F79-EE47-4EDA-9960-CC7FD5611F61}"/>
              </a:ext>
            </a:extLst>
          </p:cNvPr>
          <p:cNvSpPr/>
          <p:nvPr/>
        </p:nvSpPr>
        <p:spPr>
          <a:xfrm>
            <a:off x="5934047" y="1676813"/>
            <a:ext cx="157162" cy="128588"/>
          </a:xfrm>
          <a:prstGeom prst="star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Star: 5 Points 158">
            <a:extLst>
              <a:ext uri="{FF2B5EF4-FFF2-40B4-BE49-F238E27FC236}">
                <a16:creationId xmlns:a16="http://schemas.microsoft.com/office/drawing/2014/main" id="{EB752E93-DBD6-425D-820B-224BDFA0D9C5}"/>
              </a:ext>
            </a:extLst>
          </p:cNvPr>
          <p:cNvSpPr/>
          <p:nvPr/>
        </p:nvSpPr>
        <p:spPr>
          <a:xfrm>
            <a:off x="7704649" y="1690746"/>
            <a:ext cx="157162" cy="128588"/>
          </a:xfrm>
          <a:prstGeom prst="star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Star: 5 Points 159">
            <a:extLst>
              <a:ext uri="{FF2B5EF4-FFF2-40B4-BE49-F238E27FC236}">
                <a16:creationId xmlns:a16="http://schemas.microsoft.com/office/drawing/2014/main" id="{363AD5CF-359E-4889-82BD-8240A4BDD78A}"/>
              </a:ext>
            </a:extLst>
          </p:cNvPr>
          <p:cNvSpPr/>
          <p:nvPr/>
        </p:nvSpPr>
        <p:spPr>
          <a:xfrm>
            <a:off x="8496441" y="1690745"/>
            <a:ext cx="157162" cy="128588"/>
          </a:xfrm>
          <a:prstGeom prst="star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1" name="Straight Arrow Connector 160">
            <a:extLst>
              <a:ext uri="{FF2B5EF4-FFF2-40B4-BE49-F238E27FC236}">
                <a16:creationId xmlns:a16="http://schemas.microsoft.com/office/drawing/2014/main" id="{99CFE6D8-B857-489E-9967-39FFE3E3E975}"/>
              </a:ext>
            </a:extLst>
          </p:cNvPr>
          <p:cNvCxnSpPr>
            <a:cxnSpLocks/>
          </p:cNvCxnSpPr>
          <p:nvPr/>
        </p:nvCxnSpPr>
        <p:spPr>
          <a:xfrm flipV="1">
            <a:off x="7797753" y="1758361"/>
            <a:ext cx="766998" cy="1982"/>
          </a:xfrm>
          <a:prstGeom prst="straightConnector1">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166" name="TextBox 6">
            <a:extLst>
              <a:ext uri="{FF2B5EF4-FFF2-40B4-BE49-F238E27FC236}">
                <a16:creationId xmlns:a16="http://schemas.microsoft.com/office/drawing/2014/main" id="{D472FC89-6582-44BA-AD54-7FC8A026521E}"/>
              </a:ext>
            </a:extLst>
          </p:cNvPr>
          <p:cNvSpPr txBox="1"/>
          <p:nvPr/>
        </p:nvSpPr>
        <p:spPr>
          <a:xfrm rot="16740000">
            <a:off x="17400262" y="9139993"/>
            <a:ext cx="99671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tx1">
                    <a:lumMod val="75000"/>
                    <a:lumOff val="25000"/>
                  </a:schemeClr>
                </a:solidFill>
                <a:latin typeface="Century Gothic"/>
                <a:cs typeface="Calibri"/>
              </a:rPr>
              <a:t>Dec. 2017</a:t>
            </a:r>
          </a:p>
        </p:txBody>
      </p:sp>
      <p:sp>
        <p:nvSpPr>
          <p:cNvPr id="167" name="TextBox 6">
            <a:extLst>
              <a:ext uri="{FF2B5EF4-FFF2-40B4-BE49-F238E27FC236}">
                <a16:creationId xmlns:a16="http://schemas.microsoft.com/office/drawing/2014/main" id="{E23E385A-2A78-4183-B87B-1E96A984ED10}"/>
              </a:ext>
            </a:extLst>
          </p:cNvPr>
          <p:cNvSpPr txBox="1"/>
          <p:nvPr/>
        </p:nvSpPr>
        <p:spPr>
          <a:xfrm rot="16740000">
            <a:off x="12512381" y="7966772"/>
            <a:ext cx="99671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tx1">
                    <a:lumMod val="75000"/>
                    <a:lumOff val="25000"/>
                  </a:schemeClr>
                </a:solidFill>
                <a:latin typeface="Century Gothic"/>
                <a:cs typeface="Calibri"/>
              </a:rPr>
              <a:t>Dec. 2017</a:t>
            </a:r>
          </a:p>
        </p:txBody>
      </p:sp>
      <p:cxnSp>
        <p:nvCxnSpPr>
          <p:cNvPr id="163" name="Straight Arrow Connector 162">
            <a:extLst>
              <a:ext uri="{FF2B5EF4-FFF2-40B4-BE49-F238E27FC236}">
                <a16:creationId xmlns:a16="http://schemas.microsoft.com/office/drawing/2014/main" id="{E323D94F-1449-4FF5-8732-836479A15BA3}"/>
              </a:ext>
            </a:extLst>
          </p:cNvPr>
          <p:cNvCxnSpPr>
            <a:cxnSpLocks/>
          </p:cNvCxnSpPr>
          <p:nvPr/>
        </p:nvCxnSpPr>
        <p:spPr>
          <a:xfrm flipH="1" flipV="1">
            <a:off x="3144386" y="1676802"/>
            <a:ext cx="46272" cy="3793311"/>
          </a:xfrm>
          <a:prstGeom prst="straightConnector1">
            <a:avLst/>
          </a:prstGeom>
          <a:ln>
            <a:solidFill>
              <a:srgbClr val="FF0000"/>
            </a:solidFill>
            <a:prstDash val="dash"/>
          </a:ln>
        </p:spPr>
        <p:style>
          <a:lnRef idx="2">
            <a:schemeClr val="dk1"/>
          </a:lnRef>
          <a:fillRef idx="0">
            <a:schemeClr val="dk1"/>
          </a:fillRef>
          <a:effectRef idx="1">
            <a:schemeClr val="dk1"/>
          </a:effectRef>
          <a:fontRef idx="minor">
            <a:schemeClr val="tx1"/>
          </a:fontRef>
        </p:style>
      </p:cxnSp>
      <p:cxnSp>
        <p:nvCxnSpPr>
          <p:cNvPr id="162" name="Straight Arrow Connector 161">
            <a:extLst>
              <a:ext uri="{FF2B5EF4-FFF2-40B4-BE49-F238E27FC236}">
                <a16:creationId xmlns:a16="http://schemas.microsoft.com/office/drawing/2014/main" id="{419DD5AD-7A52-4474-A431-36C9B1423528}"/>
              </a:ext>
            </a:extLst>
          </p:cNvPr>
          <p:cNvCxnSpPr>
            <a:cxnSpLocks/>
          </p:cNvCxnSpPr>
          <p:nvPr/>
        </p:nvCxnSpPr>
        <p:spPr>
          <a:xfrm flipH="1" flipV="1">
            <a:off x="6008838" y="1838100"/>
            <a:ext cx="40710" cy="3620889"/>
          </a:xfrm>
          <a:prstGeom prst="straightConnector1">
            <a:avLst/>
          </a:prstGeom>
          <a:ln>
            <a:solidFill>
              <a:srgbClr val="FF0000"/>
            </a:solidFill>
            <a:prstDash val="dash"/>
          </a:ln>
        </p:spPr>
        <p:style>
          <a:lnRef idx="2">
            <a:schemeClr val="dk1"/>
          </a:lnRef>
          <a:fillRef idx="0">
            <a:schemeClr val="dk1"/>
          </a:fillRef>
          <a:effectRef idx="1">
            <a:schemeClr val="dk1"/>
          </a:effectRef>
          <a:fontRef idx="minor">
            <a:schemeClr val="tx1"/>
          </a:fontRef>
        </p:style>
      </p:cxnSp>
      <p:cxnSp>
        <p:nvCxnSpPr>
          <p:cNvPr id="168" name="Straight Arrow Connector 167">
            <a:extLst>
              <a:ext uri="{FF2B5EF4-FFF2-40B4-BE49-F238E27FC236}">
                <a16:creationId xmlns:a16="http://schemas.microsoft.com/office/drawing/2014/main" id="{D330517E-824D-4D47-9E2F-DD44CA66C319}"/>
              </a:ext>
            </a:extLst>
          </p:cNvPr>
          <p:cNvCxnSpPr>
            <a:cxnSpLocks/>
          </p:cNvCxnSpPr>
          <p:nvPr/>
        </p:nvCxnSpPr>
        <p:spPr>
          <a:xfrm flipH="1" flipV="1">
            <a:off x="7788692" y="1810289"/>
            <a:ext cx="35148" cy="3626451"/>
          </a:xfrm>
          <a:prstGeom prst="straightConnector1">
            <a:avLst/>
          </a:prstGeom>
          <a:ln>
            <a:solidFill>
              <a:srgbClr val="FF0000"/>
            </a:solidFill>
            <a:prstDash val="dash"/>
          </a:ln>
        </p:spPr>
        <p:style>
          <a:lnRef idx="2">
            <a:schemeClr val="dk1"/>
          </a:lnRef>
          <a:fillRef idx="0">
            <a:schemeClr val="dk1"/>
          </a:fillRef>
          <a:effectRef idx="1">
            <a:schemeClr val="dk1"/>
          </a:effectRef>
          <a:fontRef idx="minor">
            <a:schemeClr val="tx1"/>
          </a:fontRef>
        </p:style>
      </p:cxnSp>
      <p:cxnSp>
        <p:nvCxnSpPr>
          <p:cNvPr id="169" name="Straight Arrow Connector 168">
            <a:extLst>
              <a:ext uri="{FF2B5EF4-FFF2-40B4-BE49-F238E27FC236}">
                <a16:creationId xmlns:a16="http://schemas.microsoft.com/office/drawing/2014/main" id="{E646E813-4EBE-4E5E-8AC4-AB12FAE0304F}"/>
              </a:ext>
            </a:extLst>
          </p:cNvPr>
          <p:cNvCxnSpPr>
            <a:cxnSpLocks/>
          </p:cNvCxnSpPr>
          <p:nvPr/>
        </p:nvCxnSpPr>
        <p:spPr>
          <a:xfrm flipH="1" flipV="1">
            <a:off x="8578502" y="1776917"/>
            <a:ext cx="1776" cy="3654261"/>
          </a:xfrm>
          <a:prstGeom prst="straightConnector1">
            <a:avLst/>
          </a:prstGeom>
          <a:ln>
            <a:solidFill>
              <a:srgbClr val="FF0000"/>
            </a:solidFill>
            <a:prstDash val="dash"/>
          </a:ln>
        </p:spPr>
        <p:style>
          <a:lnRef idx="2">
            <a:schemeClr val="dk1"/>
          </a:lnRef>
          <a:fillRef idx="0">
            <a:schemeClr val="dk1"/>
          </a:fillRef>
          <a:effectRef idx="1">
            <a:schemeClr val="dk1"/>
          </a:effectRef>
          <a:fontRef idx="minor">
            <a:schemeClr val="tx1"/>
          </a:fontRef>
        </p:style>
      </p:cxnSp>
      <p:sp>
        <p:nvSpPr>
          <p:cNvPr id="170" name="TextBox 169">
            <a:extLst>
              <a:ext uri="{FF2B5EF4-FFF2-40B4-BE49-F238E27FC236}">
                <a16:creationId xmlns:a16="http://schemas.microsoft.com/office/drawing/2014/main" id="{C0897AA7-8802-4042-A91B-4DDA026F8A5F}"/>
              </a:ext>
            </a:extLst>
          </p:cNvPr>
          <p:cNvSpPr txBox="1"/>
          <p:nvPr/>
        </p:nvSpPr>
        <p:spPr>
          <a:xfrm>
            <a:off x="2174203" y="1436681"/>
            <a:ext cx="19675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3F3F3F"/>
                </a:solidFill>
                <a:latin typeface="Century Gothic"/>
                <a:cs typeface="Calibri"/>
              </a:rPr>
              <a:t>Rowell's Island Fire</a:t>
            </a:r>
            <a:endParaRPr lang="en-US" sz="1400" dirty="0">
              <a:solidFill>
                <a:srgbClr val="3F3F3F"/>
              </a:solidFill>
            </a:endParaRPr>
          </a:p>
        </p:txBody>
      </p:sp>
      <p:sp>
        <p:nvSpPr>
          <p:cNvPr id="171" name="TextBox 170">
            <a:extLst>
              <a:ext uri="{FF2B5EF4-FFF2-40B4-BE49-F238E27FC236}">
                <a16:creationId xmlns:a16="http://schemas.microsoft.com/office/drawing/2014/main" id="{EC5D445A-6BED-4867-A229-A82AFBFE4CBC}"/>
              </a:ext>
            </a:extLst>
          </p:cNvPr>
          <p:cNvSpPr txBox="1"/>
          <p:nvPr/>
        </p:nvSpPr>
        <p:spPr>
          <a:xfrm>
            <a:off x="4844307" y="1398501"/>
            <a:ext cx="23188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3F3F3F"/>
                </a:solidFill>
                <a:latin typeface="Century Gothic"/>
                <a:cs typeface="Calibri"/>
              </a:rPr>
              <a:t>Mitchell Fire</a:t>
            </a:r>
          </a:p>
        </p:txBody>
      </p:sp>
      <p:sp>
        <p:nvSpPr>
          <p:cNvPr id="172" name="TextBox 171">
            <a:extLst>
              <a:ext uri="{FF2B5EF4-FFF2-40B4-BE49-F238E27FC236}">
                <a16:creationId xmlns:a16="http://schemas.microsoft.com/office/drawing/2014/main" id="{337129DE-DFEF-4A4D-9CBD-0EAFF5F61CFF}"/>
              </a:ext>
            </a:extLst>
          </p:cNvPr>
          <p:cNvSpPr txBox="1"/>
          <p:nvPr/>
        </p:nvSpPr>
        <p:spPr>
          <a:xfrm>
            <a:off x="7182074" y="1406524"/>
            <a:ext cx="19675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3F3F3F"/>
                </a:solidFill>
                <a:latin typeface="Century Gothic"/>
                <a:cs typeface="Calibri"/>
              </a:rPr>
              <a:t>West Mims Fire</a:t>
            </a:r>
          </a:p>
        </p:txBody>
      </p:sp>
      <p:sp>
        <p:nvSpPr>
          <p:cNvPr id="173" name="TextBox 172">
            <a:extLst>
              <a:ext uri="{FF2B5EF4-FFF2-40B4-BE49-F238E27FC236}">
                <a16:creationId xmlns:a16="http://schemas.microsoft.com/office/drawing/2014/main" id="{0F057850-8919-48B7-A7E0-4FC3BF510976}"/>
              </a:ext>
            </a:extLst>
          </p:cNvPr>
          <p:cNvSpPr txBox="1"/>
          <p:nvPr/>
        </p:nvSpPr>
        <p:spPr>
          <a:xfrm>
            <a:off x="139775" y="3457741"/>
            <a:ext cx="148446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cs typeface="Calibri"/>
              </a:rPr>
              <a:t>SSMA</a:t>
            </a:r>
          </a:p>
          <a:p>
            <a:pPr algn="ctr"/>
            <a:r>
              <a:rPr lang="en-US" dirty="0">
                <a:solidFill>
                  <a:srgbClr val="3F3F3F"/>
                </a:solidFill>
                <a:latin typeface="Century Gothic"/>
                <a:cs typeface="Calibri"/>
              </a:rPr>
              <a:t>Value</a:t>
            </a:r>
          </a:p>
        </p:txBody>
      </p:sp>
      <p:sp>
        <p:nvSpPr>
          <p:cNvPr id="16" name="TextBox 15">
            <a:extLst>
              <a:ext uri="{FF2B5EF4-FFF2-40B4-BE49-F238E27FC236}">
                <a16:creationId xmlns:a16="http://schemas.microsoft.com/office/drawing/2014/main" id="{AE71F3AB-56E7-4536-B5A1-CEDA4D6543D8}"/>
              </a:ext>
            </a:extLst>
          </p:cNvPr>
          <p:cNvSpPr txBox="1"/>
          <p:nvPr/>
        </p:nvSpPr>
        <p:spPr>
          <a:xfrm>
            <a:off x="3773786" y="93703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sp>
        <p:nvSpPr>
          <p:cNvPr id="24" name="TextBox 23">
            <a:extLst>
              <a:ext uri="{FF2B5EF4-FFF2-40B4-BE49-F238E27FC236}">
                <a16:creationId xmlns:a16="http://schemas.microsoft.com/office/drawing/2014/main" id="{016F1C65-D137-49EA-A2C0-1D63CDCF83C3}"/>
              </a:ext>
            </a:extLst>
          </p:cNvPr>
          <p:cNvSpPr txBox="1"/>
          <p:nvPr/>
        </p:nvSpPr>
        <p:spPr>
          <a:xfrm>
            <a:off x="1677763" y="997941"/>
            <a:ext cx="76627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3F3F3F"/>
                </a:solidFill>
                <a:latin typeface="Century Gothic"/>
              </a:rPr>
              <a:t>Okefenokee Surface Soil Moisture Anomaly (SSMA) (2015 – 2017) </a:t>
            </a:r>
          </a:p>
        </p:txBody>
      </p:sp>
      <p:sp>
        <p:nvSpPr>
          <p:cNvPr id="164" name="TextBox 163">
            <a:extLst>
              <a:ext uri="{FF2B5EF4-FFF2-40B4-BE49-F238E27FC236}">
                <a16:creationId xmlns:a16="http://schemas.microsoft.com/office/drawing/2014/main" id="{58209106-7A70-4748-9E04-FA4C16B96079}"/>
              </a:ext>
            </a:extLst>
          </p:cNvPr>
          <p:cNvSpPr txBox="1"/>
          <p:nvPr/>
        </p:nvSpPr>
        <p:spPr>
          <a:xfrm>
            <a:off x="4297386" y="6332024"/>
            <a:ext cx="33704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Date</a:t>
            </a:r>
          </a:p>
        </p:txBody>
      </p:sp>
    </p:spTree>
    <p:extLst>
      <p:ext uri="{BB962C8B-B14F-4D97-AF65-F5344CB8AC3E}">
        <p14:creationId xmlns:p14="http://schemas.microsoft.com/office/powerpoint/2010/main" val="1557622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9B05588C-B9DD-CC47-B036-CDDC4E8938FD}"/>
              </a:ext>
            </a:extLst>
          </p:cNvPr>
          <p:cNvSpPr/>
          <p:nvPr/>
        </p:nvSpPr>
        <p:spPr>
          <a:xfrm>
            <a:off x="8870605" y="4838386"/>
            <a:ext cx="790359" cy="580815"/>
          </a:xfrm>
          <a:prstGeom prst="rect">
            <a:avLst/>
          </a:prstGeom>
          <a:solidFill>
            <a:srgbClr val="8ECBCE"/>
          </a:solidFill>
          <a:ln>
            <a:solidFill>
              <a:srgbClr val="4D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79C8A004-682D-4D31-A986-B49528553B75}"/>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Results – </a:t>
            </a:r>
            <a:r>
              <a:rPr lang="en-US" sz="4000" b="1" dirty="0">
                <a:solidFill>
                  <a:srgbClr val="E69660"/>
                </a:solidFill>
                <a:latin typeface="Century Gothic" panose="020F0302020204030204"/>
              </a:rPr>
              <a:t>Soil Moisture &amp; Fire Correlation</a:t>
            </a:r>
          </a:p>
        </p:txBody>
      </p:sp>
      <p:cxnSp>
        <p:nvCxnSpPr>
          <p:cNvPr id="2" name="Straight Arrow Connector 1">
            <a:extLst>
              <a:ext uri="{FF2B5EF4-FFF2-40B4-BE49-F238E27FC236}">
                <a16:creationId xmlns:a16="http://schemas.microsoft.com/office/drawing/2014/main" id="{17BC93B1-6707-4A74-B8C4-699AFDA77FCD}"/>
              </a:ext>
            </a:extLst>
          </p:cNvPr>
          <p:cNvCxnSpPr>
            <a:cxnSpLocks/>
          </p:cNvCxnSpPr>
          <p:nvPr/>
        </p:nvCxnSpPr>
        <p:spPr>
          <a:xfrm>
            <a:off x="1896034" y="1265129"/>
            <a:ext cx="16809" cy="4256007"/>
          </a:xfrm>
          <a:prstGeom prst="straightConnector1">
            <a:avLst/>
          </a:prstGeom>
          <a:ln/>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2D7E630D-B74B-A44D-97A2-76C35EE96720}"/>
              </a:ext>
            </a:extLst>
          </p:cNvPr>
          <p:cNvCxnSpPr>
            <a:cxnSpLocks/>
          </p:cNvCxnSpPr>
          <p:nvPr/>
        </p:nvCxnSpPr>
        <p:spPr>
          <a:xfrm>
            <a:off x="1912843" y="2076788"/>
            <a:ext cx="7957667" cy="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B8185600-DDE2-ED4F-9EE1-D924F0D9EE2E}"/>
              </a:ext>
            </a:extLst>
          </p:cNvPr>
          <p:cNvCxnSpPr>
            <a:cxnSpLocks/>
          </p:cNvCxnSpPr>
          <p:nvPr/>
        </p:nvCxnSpPr>
        <p:spPr>
          <a:xfrm>
            <a:off x="1912843" y="2934221"/>
            <a:ext cx="7957667" cy="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7841CAC5-2DD2-094A-A4AF-C01929F258AA}"/>
              </a:ext>
            </a:extLst>
          </p:cNvPr>
          <p:cNvCxnSpPr>
            <a:cxnSpLocks/>
          </p:cNvCxnSpPr>
          <p:nvPr/>
        </p:nvCxnSpPr>
        <p:spPr>
          <a:xfrm>
            <a:off x="1896034" y="3841314"/>
            <a:ext cx="7957667" cy="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4F74843E-9DA7-1D44-BB99-344DC72D574D}"/>
              </a:ext>
            </a:extLst>
          </p:cNvPr>
          <p:cNvCxnSpPr>
            <a:cxnSpLocks/>
          </p:cNvCxnSpPr>
          <p:nvPr/>
        </p:nvCxnSpPr>
        <p:spPr>
          <a:xfrm>
            <a:off x="1904438" y="4672207"/>
            <a:ext cx="7957667" cy="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Connector 19">
            <a:extLst>
              <a:ext uri="{FF2B5EF4-FFF2-40B4-BE49-F238E27FC236}">
                <a16:creationId xmlns:a16="http://schemas.microsoft.com/office/drawing/2014/main" id="{8915D404-6F9E-A944-8CD7-B23F7DC62684}"/>
              </a:ext>
            </a:extLst>
          </p:cNvPr>
          <p:cNvCxnSpPr>
            <a:cxnSpLocks/>
          </p:cNvCxnSpPr>
          <p:nvPr/>
        </p:nvCxnSpPr>
        <p:spPr>
          <a:xfrm>
            <a:off x="1670282" y="1465545"/>
            <a:ext cx="8118954"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22" name="TextBox 21">
            <a:extLst>
              <a:ext uri="{FF2B5EF4-FFF2-40B4-BE49-F238E27FC236}">
                <a16:creationId xmlns:a16="http://schemas.microsoft.com/office/drawing/2014/main" id="{E586A639-E04A-6E44-9D09-1253CCCCB19C}"/>
              </a:ext>
            </a:extLst>
          </p:cNvPr>
          <p:cNvSpPr txBox="1"/>
          <p:nvPr/>
        </p:nvSpPr>
        <p:spPr>
          <a:xfrm>
            <a:off x="1363258" y="5260485"/>
            <a:ext cx="3070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0</a:t>
            </a:r>
          </a:p>
        </p:txBody>
      </p:sp>
      <p:sp>
        <p:nvSpPr>
          <p:cNvPr id="23" name="TextBox 22">
            <a:extLst>
              <a:ext uri="{FF2B5EF4-FFF2-40B4-BE49-F238E27FC236}">
                <a16:creationId xmlns:a16="http://schemas.microsoft.com/office/drawing/2014/main" id="{E4F97DA0-916B-274F-BEE1-47F12E4C0710}"/>
              </a:ext>
            </a:extLst>
          </p:cNvPr>
          <p:cNvSpPr txBox="1"/>
          <p:nvPr/>
        </p:nvSpPr>
        <p:spPr>
          <a:xfrm>
            <a:off x="1362438" y="4545458"/>
            <a:ext cx="3070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4</a:t>
            </a:r>
          </a:p>
        </p:txBody>
      </p:sp>
      <p:sp>
        <p:nvSpPr>
          <p:cNvPr id="25" name="TextBox 24">
            <a:extLst>
              <a:ext uri="{FF2B5EF4-FFF2-40B4-BE49-F238E27FC236}">
                <a16:creationId xmlns:a16="http://schemas.microsoft.com/office/drawing/2014/main" id="{A6CF1B0A-D7A7-F344-BECE-49180E9F12AD}"/>
              </a:ext>
            </a:extLst>
          </p:cNvPr>
          <p:cNvSpPr txBox="1"/>
          <p:nvPr/>
        </p:nvSpPr>
        <p:spPr>
          <a:xfrm>
            <a:off x="1362439" y="3659396"/>
            <a:ext cx="3070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8</a:t>
            </a:r>
          </a:p>
        </p:txBody>
      </p:sp>
      <p:sp>
        <p:nvSpPr>
          <p:cNvPr id="26" name="TextBox 25">
            <a:extLst>
              <a:ext uri="{FF2B5EF4-FFF2-40B4-BE49-F238E27FC236}">
                <a16:creationId xmlns:a16="http://schemas.microsoft.com/office/drawing/2014/main" id="{15B6C891-6069-9B48-B692-064931CBD48D}"/>
              </a:ext>
            </a:extLst>
          </p:cNvPr>
          <p:cNvSpPr txBox="1"/>
          <p:nvPr/>
        </p:nvSpPr>
        <p:spPr>
          <a:xfrm>
            <a:off x="1321720" y="2750370"/>
            <a:ext cx="42983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12</a:t>
            </a:r>
          </a:p>
        </p:txBody>
      </p:sp>
      <p:sp>
        <p:nvSpPr>
          <p:cNvPr id="27" name="TextBox 26">
            <a:extLst>
              <a:ext uri="{FF2B5EF4-FFF2-40B4-BE49-F238E27FC236}">
                <a16:creationId xmlns:a16="http://schemas.microsoft.com/office/drawing/2014/main" id="{2519DDFC-28FE-394A-9425-871A8E9ABEC9}"/>
              </a:ext>
            </a:extLst>
          </p:cNvPr>
          <p:cNvSpPr txBox="1"/>
          <p:nvPr/>
        </p:nvSpPr>
        <p:spPr>
          <a:xfrm>
            <a:off x="1321720" y="1861314"/>
            <a:ext cx="42983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16</a:t>
            </a:r>
          </a:p>
        </p:txBody>
      </p:sp>
      <p:sp>
        <p:nvSpPr>
          <p:cNvPr id="28" name="Rectangle 27">
            <a:extLst>
              <a:ext uri="{FF2B5EF4-FFF2-40B4-BE49-F238E27FC236}">
                <a16:creationId xmlns:a16="http://schemas.microsoft.com/office/drawing/2014/main" id="{0C92F790-A4CB-7F40-B7C7-AAFF47D3A3E9}"/>
              </a:ext>
            </a:extLst>
          </p:cNvPr>
          <p:cNvSpPr/>
          <p:nvPr/>
        </p:nvSpPr>
        <p:spPr>
          <a:xfrm>
            <a:off x="2231231" y="5265312"/>
            <a:ext cx="682181" cy="153889"/>
          </a:xfrm>
          <a:prstGeom prst="rect">
            <a:avLst/>
          </a:prstGeom>
          <a:solidFill>
            <a:srgbClr val="8ECBCE"/>
          </a:solidFill>
          <a:ln>
            <a:solidFill>
              <a:srgbClr val="4D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76B1F018-BCD8-2748-9884-873FC9495281}"/>
              </a:ext>
            </a:extLst>
          </p:cNvPr>
          <p:cNvSpPr/>
          <p:nvPr/>
        </p:nvSpPr>
        <p:spPr>
          <a:xfrm>
            <a:off x="2913268" y="3664224"/>
            <a:ext cx="765583" cy="1754977"/>
          </a:xfrm>
          <a:prstGeom prst="rect">
            <a:avLst/>
          </a:prstGeom>
          <a:solidFill>
            <a:srgbClr val="8ECBCE"/>
          </a:solidFill>
          <a:ln>
            <a:solidFill>
              <a:srgbClr val="4D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0BE39518-21C8-994C-ABE6-D9A2D2F3CE87}"/>
              </a:ext>
            </a:extLst>
          </p:cNvPr>
          <p:cNvSpPr/>
          <p:nvPr/>
        </p:nvSpPr>
        <p:spPr>
          <a:xfrm>
            <a:off x="3642940" y="2766156"/>
            <a:ext cx="702534" cy="2653045"/>
          </a:xfrm>
          <a:prstGeom prst="rect">
            <a:avLst/>
          </a:prstGeom>
          <a:solidFill>
            <a:srgbClr val="8ECBCE"/>
          </a:solidFill>
          <a:ln>
            <a:solidFill>
              <a:srgbClr val="4D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1B59BC05-048C-4A4B-BFDF-9B04FAA27D36}"/>
              </a:ext>
            </a:extLst>
          </p:cNvPr>
          <p:cNvSpPr/>
          <p:nvPr/>
        </p:nvSpPr>
        <p:spPr>
          <a:xfrm>
            <a:off x="4341870" y="3249080"/>
            <a:ext cx="682180" cy="2170121"/>
          </a:xfrm>
          <a:prstGeom prst="rect">
            <a:avLst/>
          </a:prstGeom>
          <a:solidFill>
            <a:srgbClr val="8ECBCE"/>
          </a:solidFill>
          <a:ln>
            <a:solidFill>
              <a:srgbClr val="4D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0F1578C2-EC3A-AA45-8F1D-4EB8390FA175}"/>
              </a:ext>
            </a:extLst>
          </p:cNvPr>
          <p:cNvSpPr/>
          <p:nvPr/>
        </p:nvSpPr>
        <p:spPr>
          <a:xfrm>
            <a:off x="5024050" y="2103535"/>
            <a:ext cx="758799" cy="3315666"/>
          </a:xfrm>
          <a:prstGeom prst="rect">
            <a:avLst/>
          </a:prstGeom>
          <a:solidFill>
            <a:srgbClr val="8ECBCE"/>
          </a:solidFill>
          <a:ln>
            <a:solidFill>
              <a:srgbClr val="4D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6D4A65EC-5D41-1247-B570-D9933DD95337}"/>
              </a:ext>
            </a:extLst>
          </p:cNvPr>
          <p:cNvSpPr/>
          <p:nvPr/>
        </p:nvSpPr>
        <p:spPr>
          <a:xfrm>
            <a:off x="5782849" y="2785161"/>
            <a:ext cx="758798" cy="2634040"/>
          </a:xfrm>
          <a:prstGeom prst="rect">
            <a:avLst/>
          </a:prstGeom>
          <a:solidFill>
            <a:srgbClr val="8ECBCE"/>
          </a:solidFill>
          <a:ln>
            <a:solidFill>
              <a:srgbClr val="4D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89EE9199-9E0F-4D45-9B66-6A0A5F95098C}"/>
              </a:ext>
            </a:extLst>
          </p:cNvPr>
          <p:cNvSpPr/>
          <p:nvPr/>
        </p:nvSpPr>
        <p:spPr>
          <a:xfrm>
            <a:off x="6541648" y="4698954"/>
            <a:ext cx="758798" cy="720247"/>
          </a:xfrm>
          <a:prstGeom prst="rect">
            <a:avLst/>
          </a:prstGeom>
          <a:solidFill>
            <a:srgbClr val="8ECBCE"/>
          </a:solidFill>
          <a:ln>
            <a:solidFill>
              <a:srgbClr val="4D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228CFEE-081D-CD4C-AE8A-BFCC1ACBFEF1}"/>
              </a:ext>
            </a:extLst>
          </p:cNvPr>
          <p:cNvSpPr/>
          <p:nvPr/>
        </p:nvSpPr>
        <p:spPr>
          <a:xfrm>
            <a:off x="7306353" y="3433827"/>
            <a:ext cx="790359" cy="1985374"/>
          </a:xfrm>
          <a:prstGeom prst="rect">
            <a:avLst/>
          </a:prstGeom>
          <a:solidFill>
            <a:srgbClr val="8ECBCE"/>
          </a:solidFill>
          <a:ln>
            <a:solidFill>
              <a:srgbClr val="4D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3351A397-898D-B649-B6E6-BF8D5E15AFF6}"/>
              </a:ext>
            </a:extLst>
          </p:cNvPr>
          <p:cNvSpPr txBox="1"/>
          <p:nvPr/>
        </p:nvSpPr>
        <p:spPr>
          <a:xfrm>
            <a:off x="2254342" y="5425411"/>
            <a:ext cx="63595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&lt;10</a:t>
            </a:r>
          </a:p>
        </p:txBody>
      </p:sp>
      <p:sp>
        <p:nvSpPr>
          <p:cNvPr id="41" name="TextBox 40">
            <a:extLst>
              <a:ext uri="{FF2B5EF4-FFF2-40B4-BE49-F238E27FC236}">
                <a16:creationId xmlns:a16="http://schemas.microsoft.com/office/drawing/2014/main" id="{2DFB17D4-B435-B34F-B2DD-2CEF3B0C2FBD}"/>
              </a:ext>
            </a:extLst>
          </p:cNvPr>
          <p:cNvSpPr txBox="1"/>
          <p:nvPr/>
        </p:nvSpPr>
        <p:spPr>
          <a:xfrm>
            <a:off x="2909518" y="5416267"/>
            <a:ext cx="9383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10–20</a:t>
            </a:r>
          </a:p>
        </p:txBody>
      </p:sp>
      <p:sp>
        <p:nvSpPr>
          <p:cNvPr id="42" name="TextBox 41">
            <a:extLst>
              <a:ext uri="{FF2B5EF4-FFF2-40B4-BE49-F238E27FC236}">
                <a16:creationId xmlns:a16="http://schemas.microsoft.com/office/drawing/2014/main" id="{5550FCDD-E14D-A041-8E1B-AE44E8C3166A}"/>
              </a:ext>
            </a:extLst>
          </p:cNvPr>
          <p:cNvSpPr txBox="1"/>
          <p:nvPr/>
        </p:nvSpPr>
        <p:spPr>
          <a:xfrm>
            <a:off x="3630935" y="5422931"/>
            <a:ext cx="8446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21–30</a:t>
            </a:r>
          </a:p>
        </p:txBody>
      </p:sp>
      <p:sp>
        <p:nvSpPr>
          <p:cNvPr id="43" name="TextBox 42">
            <a:extLst>
              <a:ext uri="{FF2B5EF4-FFF2-40B4-BE49-F238E27FC236}">
                <a16:creationId xmlns:a16="http://schemas.microsoft.com/office/drawing/2014/main" id="{E62A3D0A-7175-E644-AB5B-2E231E3B81CA}"/>
              </a:ext>
            </a:extLst>
          </p:cNvPr>
          <p:cNvSpPr txBox="1"/>
          <p:nvPr/>
        </p:nvSpPr>
        <p:spPr>
          <a:xfrm>
            <a:off x="4354594" y="5422931"/>
            <a:ext cx="120876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31–40</a:t>
            </a:r>
          </a:p>
        </p:txBody>
      </p:sp>
      <p:sp>
        <p:nvSpPr>
          <p:cNvPr id="44" name="TextBox 43">
            <a:extLst>
              <a:ext uri="{FF2B5EF4-FFF2-40B4-BE49-F238E27FC236}">
                <a16:creationId xmlns:a16="http://schemas.microsoft.com/office/drawing/2014/main" id="{B9997958-3A5F-A548-B702-658039A44445}"/>
              </a:ext>
            </a:extLst>
          </p:cNvPr>
          <p:cNvSpPr txBox="1"/>
          <p:nvPr/>
        </p:nvSpPr>
        <p:spPr>
          <a:xfrm>
            <a:off x="5074753" y="5422931"/>
            <a:ext cx="75789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41–50</a:t>
            </a:r>
          </a:p>
        </p:txBody>
      </p:sp>
      <p:sp>
        <p:nvSpPr>
          <p:cNvPr id="45" name="TextBox 44">
            <a:extLst>
              <a:ext uri="{FF2B5EF4-FFF2-40B4-BE49-F238E27FC236}">
                <a16:creationId xmlns:a16="http://schemas.microsoft.com/office/drawing/2014/main" id="{0663E9D9-0546-7E48-A4D2-3F53F44B52BB}"/>
              </a:ext>
            </a:extLst>
          </p:cNvPr>
          <p:cNvSpPr txBox="1"/>
          <p:nvPr/>
        </p:nvSpPr>
        <p:spPr>
          <a:xfrm>
            <a:off x="5841231" y="5413573"/>
            <a:ext cx="103883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51–60</a:t>
            </a:r>
          </a:p>
        </p:txBody>
      </p:sp>
      <p:sp>
        <p:nvSpPr>
          <p:cNvPr id="46" name="TextBox 45">
            <a:extLst>
              <a:ext uri="{FF2B5EF4-FFF2-40B4-BE49-F238E27FC236}">
                <a16:creationId xmlns:a16="http://schemas.microsoft.com/office/drawing/2014/main" id="{C1F8F359-2717-9649-95BD-422A4B185007}"/>
              </a:ext>
            </a:extLst>
          </p:cNvPr>
          <p:cNvSpPr txBox="1"/>
          <p:nvPr/>
        </p:nvSpPr>
        <p:spPr>
          <a:xfrm>
            <a:off x="6579438" y="5401007"/>
            <a:ext cx="90633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61–70</a:t>
            </a:r>
          </a:p>
        </p:txBody>
      </p:sp>
      <p:sp>
        <p:nvSpPr>
          <p:cNvPr id="47" name="TextBox 46">
            <a:extLst>
              <a:ext uri="{FF2B5EF4-FFF2-40B4-BE49-F238E27FC236}">
                <a16:creationId xmlns:a16="http://schemas.microsoft.com/office/drawing/2014/main" id="{48281CA1-F815-6741-B274-E2C1546824F5}"/>
              </a:ext>
            </a:extLst>
          </p:cNvPr>
          <p:cNvSpPr txBox="1"/>
          <p:nvPr/>
        </p:nvSpPr>
        <p:spPr>
          <a:xfrm>
            <a:off x="7377369" y="5392625"/>
            <a:ext cx="9281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71–80</a:t>
            </a:r>
          </a:p>
        </p:txBody>
      </p:sp>
      <p:sp>
        <p:nvSpPr>
          <p:cNvPr id="48" name="TextBox 47">
            <a:extLst>
              <a:ext uri="{FF2B5EF4-FFF2-40B4-BE49-F238E27FC236}">
                <a16:creationId xmlns:a16="http://schemas.microsoft.com/office/drawing/2014/main" id="{FD03FB29-478B-0246-BDFD-83AF308876E1}"/>
              </a:ext>
            </a:extLst>
          </p:cNvPr>
          <p:cNvSpPr txBox="1"/>
          <p:nvPr/>
        </p:nvSpPr>
        <p:spPr>
          <a:xfrm>
            <a:off x="8159243" y="5392455"/>
            <a:ext cx="90633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81–90</a:t>
            </a:r>
          </a:p>
        </p:txBody>
      </p:sp>
      <p:sp>
        <p:nvSpPr>
          <p:cNvPr id="49" name="TextBox 48">
            <a:extLst>
              <a:ext uri="{FF2B5EF4-FFF2-40B4-BE49-F238E27FC236}">
                <a16:creationId xmlns:a16="http://schemas.microsoft.com/office/drawing/2014/main" id="{FC3C3AFE-BF08-F448-9309-A1416F45A0ED}"/>
              </a:ext>
            </a:extLst>
          </p:cNvPr>
          <p:cNvSpPr txBox="1"/>
          <p:nvPr/>
        </p:nvSpPr>
        <p:spPr>
          <a:xfrm>
            <a:off x="8992968" y="5401006"/>
            <a:ext cx="7524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cs typeface="Calibri"/>
              </a:rPr>
              <a:t>&gt;90</a:t>
            </a:r>
          </a:p>
        </p:txBody>
      </p:sp>
      <p:sp>
        <p:nvSpPr>
          <p:cNvPr id="50" name="TextBox 49">
            <a:extLst>
              <a:ext uri="{FF2B5EF4-FFF2-40B4-BE49-F238E27FC236}">
                <a16:creationId xmlns:a16="http://schemas.microsoft.com/office/drawing/2014/main" id="{FC650069-2C27-104D-8690-939C7CBBA24B}"/>
              </a:ext>
            </a:extLst>
          </p:cNvPr>
          <p:cNvSpPr txBox="1"/>
          <p:nvPr/>
        </p:nvSpPr>
        <p:spPr>
          <a:xfrm>
            <a:off x="4403052" y="5937488"/>
            <a:ext cx="33704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a:cs typeface="Calibri"/>
              </a:rPr>
              <a:t>Soil Moisture Percentage (%)</a:t>
            </a:r>
          </a:p>
        </p:txBody>
      </p:sp>
      <p:sp>
        <p:nvSpPr>
          <p:cNvPr id="51" name="TextBox 50">
            <a:extLst>
              <a:ext uri="{FF2B5EF4-FFF2-40B4-BE49-F238E27FC236}">
                <a16:creationId xmlns:a16="http://schemas.microsoft.com/office/drawing/2014/main" id="{79740CCB-D498-9A4C-B0BA-2F2447FC4155}"/>
              </a:ext>
            </a:extLst>
          </p:cNvPr>
          <p:cNvSpPr txBox="1"/>
          <p:nvPr/>
        </p:nvSpPr>
        <p:spPr>
          <a:xfrm>
            <a:off x="278698" y="2508885"/>
            <a:ext cx="111625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cs typeface="Calibri"/>
              </a:rPr>
              <a:t># of Months SMP Values Land in the Range</a:t>
            </a:r>
          </a:p>
        </p:txBody>
      </p:sp>
      <p:sp>
        <p:nvSpPr>
          <p:cNvPr id="40" name="TextBox 39">
            <a:extLst>
              <a:ext uri="{FF2B5EF4-FFF2-40B4-BE49-F238E27FC236}">
                <a16:creationId xmlns:a16="http://schemas.microsoft.com/office/drawing/2014/main" id="{E653B354-601F-4FF4-A9D5-02B6A4A4699E}"/>
              </a:ext>
            </a:extLst>
          </p:cNvPr>
          <p:cNvSpPr txBox="1"/>
          <p:nvPr/>
        </p:nvSpPr>
        <p:spPr>
          <a:xfrm rot="10800000" flipV="1">
            <a:off x="1929821" y="1121003"/>
            <a:ext cx="73274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cs typeface="Calibri"/>
              </a:rPr>
              <a:t>Soil Moisture Percentage Occurrence (2015 – 2021)</a:t>
            </a:r>
          </a:p>
        </p:txBody>
      </p:sp>
      <p:sp>
        <p:nvSpPr>
          <p:cNvPr id="37" name="Rectangle 36">
            <a:extLst>
              <a:ext uri="{FF2B5EF4-FFF2-40B4-BE49-F238E27FC236}">
                <a16:creationId xmlns:a16="http://schemas.microsoft.com/office/drawing/2014/main" id="{536294C9-F622-254F-AA25-393D54935E00}"/>
              </a:ext>
            </a:extLst>
          </p:cNvPr>
          <p:cNvSpPr/>
          <p:nvPr/>
        </p:nvSpPr>
        <p:spPr>
          <a:xfrm>
            <a:off x="8097056" y="4676735"/>
            <a:ext cx="773549" cy="742466"/>
          </a:xfrm>
          <a:prstGeom prst="rect">
            <a:avLst/>
          </a:prstGeom>
          <a:solidFill>
            <a:srgbClr val="8ECBCE"/>
          </a:solidFill>
          <a:ln>
            <a:solidFill>
              <a:srgbClr val="4D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Arrow Connector 4">
            <a:extLst>
              <a:ext uri="{FF2B5EF4-FFF2-40B4-BE49-F238E27FC236}">
                <a16:creationId xmlns:a16="http://schemas.microsoft.com/office/drawing/2014/main" id="{4AEF66CD-87D4-4620-AFC3-2EEB17AE1AC7}"/>
              </a:ext>
            </a:extLst>
          </p:cNvPr>
          <p:cNvCxnSpPr>
            <a:cxnSpLocks/>
          </p:cNvCxnSpPr>
          <p:nvPr/>
        </p:nvCxnSpPr>
        <p:spPr>
          <a:xfrm>
            <a:off x="1751556" y="5414374"/>
            <a:ext cx="7956115" cy="0"/>
          </a:xfrm>
          <a:prstGeom prst="straightConnector1">
            <a:avLst/>
          </a:prstGeom>
          <a:ln w="19050"/>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653501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56F20A5-E86F-4E0E-8B3A-825422E0F5ED}"/>
              </a:ext>
            </a:extLst>
          </p:cNvPr>
          <p:cNvSpPr/>
          <p:nvPr/>
        </p:nvSpPr>
        <p:spPr>
          <a:xfrm>
            <a:off x="2472577" y="4929822"/>
            <a:ext cx="4210137" cy="642764"/>
          </a:xfrm>
          <a:prstGeom prst="roundRect">
            <a:avLst/>
          </a:prstGeom>
          <a:solidFill>
            <a:schemeClr val="accent1">
              <a:lumMod val="75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b="1" dirty="0">
                <a:solidFill>
                  <a:schemeClr val="bg1"/>
                </a:solidFill>
                <a:latin typeface="Century Gothic"/>
                <a:cs typeface="Calibri"/>
              </a:rPr>
              <a:t>CONCLUSION</a:t>
            </a:r>
            <a:endParaRPr lang="en-US" sz="2400" b="1" dirty="0">
              <a:solidFill>
                <a:schemeClr val="bg1"/>
              </a:solidFill>
              <a:latin typeface="Century Gothic"/>
            </a:endParaRPr>
          </a:p>
        </p:txBody>
      </p:sp>
      <p:sp>
        <p:nvSpPr>
          <p:cNvPr id="7" name="Rectangle: Rounded Corners 6">
            <a:extLst>
              <a:ext uri="{FF2B5EF4-FFF2-40B4-BE49-F238E27FC236}">
                <a16:creationId xmlns:a16="http://schemas.microsoft.com/office/drawing/2014/main" id="{084AF2BF-16AA-439D-895A-EC06EAB9B92D}"/>
              </a:ext>
            </a:extLst>
          </p:cNvPr>
          <p:cNvSpPr/>
          <p:nvPr/>
        </p:nvSpPr>
        <p:spPr>
          <a:xfrm>
            <a:off x="2174430" y="3983163"/>
            <a:ext cx="5272744" cy="683559"/>
          </a:xfrm>
          <a:prstGeom prst="roundRect">
            <a:avLst/>
          </a:prstGeom>
          <a:solidFill>
            <a:schemeClr val="accent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b="1" dirty="0">
                <a:solidFill>
                  <a:schemeClr val="bg1"/>
                </a:solidFill>
                <a:latin typeface="Century Gothic"/>
                <a:cs typeface="Calibri"/>
              </a:rPr>
              <a:t>RESULTS</a:t>
            </a:r>
            <a:endParaRPr lang="en-US" sz="2400" b="1" dirty="0">
              <a:solidFill>
                <a:schemeClr val="bg1"/>
              </a:solidFill>
              <a:latin typeface="Century Gothic"/>
            </a:endParaRPr>
          </a:p>
        </p:txBody>
      </p:sp>
      <p:sp>
        <p:nvSpPr>
          <p:cNvPr id="6" name="Rectangle: Rounded Corners 5">
            <a:extLst>
              <a:ext uri="{FF2B5EF4-FFF2-40B4-BE49-F238E27FC236}">
                <a16:creationId xmlns:a16="http://schemas.microsoft.com/office/drawing/2014/main" id="{2947154F-862F-4376-8038-1C9D878A0712}"/>
              </a:ext>
            </a:extLst>
          </p:cNvPr>
          <p:cNvSpPr/>
          <p:nvPr/>
        </p:nvSpPr>
        <p:spPr>
          <a:xfrm>
            <a:off x="1893794" y="3032230"/>
            <a:ext cx="5367704" cy="683559"/>
          </a:xfrm>
          <a:prstGeom prst="roundRect">
            <a:avLst/>
          </a:prstGeom>
          <a:solidFill>
            <a:srgbClr val="3D9FCB"/>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b="1" dirty="0">
                <a:solidFill>
                  <a:schemeClr val="bg1"/>
                </a:solidFill>
                <a:latin typeface="Century Gothic"/>
                <a:cs typeface="Calibri"/>
              </a:rPr>
              <a:t>METHODOLOGY</a:t>
            </a:r>
            <a:endParaRPr lang="en-US" sz="2400" b="1" dirty="0">
              <a:solidFill>
                <a:schemeClr val="bg1"/>
              </a:solidFill>
              <a:latin typeface="Century Gothic"/>
            </a:endParaRPr>
          </a:p>
        </p:txBody>
      </p:sp>
      <p:sp>
        <p:nvSpPr>
          <p:cNvPr id="5" name="Rectangle: Rounded Corners 4">
            <a:extLst>
              <a:ext uri="{FF2B5EF4-FFF2-40B4-BE49-F238E27FC236}">
                <a16:creationId xmlns:a16="http://schemas.microsoft.com/office/drawing/2014/main" id="{6668A053-58BC-4883-911B-21DD6CDEFCC9}"/>
              </a:ext>
            </a:extLst>
          </p:cNvPr>
          <p:cNvSpPr/>
          <p:nvPr/>
        </p:nvSpPr>
        <p:spPr>
          <a:xfrm>
            <a:off x="1516870" y="2119142"/>
            <a:ext cx="6524194" cy="683559"/>
          </a:xfrm>
          <a:prstGeom prst="roundRect">
            <a:avLst/>
          </a:prstGeom>
          <a:solidFill>
            <a:srgbClr val="76BFE0"/>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b="1" dirty="0">
                <a:solidFill>
                  <a:schemeClr val="bg1"/>
                </a:solidFill>
                <a:latin typeface="Century Gothic"/>
                <a:cs typeface="Calibri"/>
              </a:rPr>
              <a:t>OBJECTIVES</a:t>
            </a:r>
            <a:endParaRPr lang="en-US" sz="2400" b="1" dirty="0">
              <a:solidFill>
                <a:schemeClr val="bg1"/>
              </a:solidFill>
              <a:latin typeface="Century Gothic"/>
            </a:endParaRPr>
          </a:p>
        </p:txBody>
      </p:sp>
      <p:sp>
        <p:nvSpPr>
          <p:cNvPr id="4" name="Rectangle: Rounded Corners 3">
            <a:extLst>
              <a:ext uri="{FF2B5EF4-FFF2-40B4-BE49-F238E27FC236}">
                <a16:creationId xmlns:a16="http://schemas.microsoft.com/office/drawing/2014/main" id="{E42D2AD5-08C3-4C95-A84D-7852A4C7A379}"/>
              </a:ext>
            </a:extLst>
          </p:cNvPr>
          <p:cNvSpPr/>
          <p:nvPr/>
        </p:nvSpPr>
        <p:spPr>
          <a:xfrm>
            <a:off x="1128133" y="1206054"/>
            <a:ext cx="6319041" cy="683559"/>
          </a:xfrm>
          <a:prstGeom prst="roundRect">
            <a:avLst/>
          </a:prstGeom>
          <a:solidFill>
            <a:srgbClr val="99CFE8"/>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400" b="1" dirty="0">
                <a:solidFill>
                  <a:schemeClr val="bg1"/>
                </a:solidFill>
                <a:latin typeface="Century Gothic"/>
                <a:cs typeface="Calibri"/>
              </a:rPr>
              <a:t>BACKGROUND</a:t>
            </a:r>
            <a:endParaRPr lang="en-US" sz="2400" b="1" dirty="0">
              <a:solidFill>
                <a:schemeClr val="bg1"/>
              </a:solidFill>
              <a:latin typeface="Century Gothic"/>
            </a:endParaRPr>
          </a:p>
        </p:txBody>
      </p:sp>
      <p:sp>
        <p:nvSpPr>
          <p:cNvPr id="3" name="Title 1">
            <a:extLst>
              <a:ext uri="{FF2B5EF4-FFF2-40B4-BE49-F238E27FC236}">
                <a16:creationId xmlns:a16="http://schemas.microsoft.com/office/drawing/2014/main" id="{6ED12B57-6F30-4EF8-A7AC-DF7301BF1B38}"/>
              </a:ext>
            </a:extLst>
          </p:cNvPr>
          <p:cNvSpPr txBox="1">
            <a:spLocks/>
          </p:cNvSpPr>
          <p:nvPr/>
        </p:nvSpPr>
        <p:spPr>
          <a:xfrm>
            <a:off x="266700" y="320160"/>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Overview</a:t>
            </a:r>
            <a:endParaRPr lang="en-US" dirty="0"/>
          </a:p>
        </p:txBody>
      </p:sp>
      <p:pic>
        <p:nvPicPr>
          <p:cNvPr id="2" name="Picture 8">
            <a:extLst>
              <a:ext uri="{FF2B5EF4-FFF2-40B4-BE49-F238E27FC236}">
                <a16:creationId xmlns:a16="http://schemas.microsoft.com/office/drawing/2014/main" id="{C6615227-9015-48A1-A24E-D0BF9D6530F9}"/>
              </a:ext>
            </a:extLst>
          </p:cNvPr>
          <p:cNvPicPr>
            <a:picLocks noChangeAspect="1"/>
          </p:cNvPicPr>
          <p:nvPr/>
        </p:nvPicPr>
        <p:blipFill>
          <a:blip r:embed="rId3"/>
          <a:stretch>
            <a:fillRect/>
          </a:stretch>
        </p:blipFill>
        <p:spPr>
          <a:xfrm>
            <a:off x="6405706" y="75415"/>
            <a:ext cx="5367705" cy="6507451"/>
          </a:xfrm>
          <a:prstGeom prst="flowChartDelay">
            <a:avLst/>
          </a:prstGeom>
          <a:ln w="28575">
            <a:solidFill>
              <a:schemeClr val="accent5">
                <a:lumMod val="75000"/>
              </a:schemeClr>
            </a:solidFill>
          </a:ln>
        </p:spPr>
      </p:pic>
      <p:sp>
        <p:nvSpPr>
          <p:cNvPr id="10" name="TextBox 9">
            <a:extLst>
              <a:ext uri="{FF2B5EF4-FFF2-40B4-BE49-F238E27FC236}">
                <a16:creationId xmlns:a16="http://schemas.microsoft.com/office/drawing/2014/main" id="{05078608-00F1-44DE-9047-E81AE0C2EAEC}"/>
              </a:ext>
            </a:extLst>
          </p:cNvPr>
          <p:cNvSpPr txBox="1"/>
          <p:nvPr/>
        </p:nvSpPr>
        <p:spPr>
          <a:xfrm>
            <a:off x="5585512" y="6628022"/>
            <a:ext cx="6606488" cy="18288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dirty="0">
                <a:solidFill>
                  <a:schemeClr val="bg1"/>
                </a:solidFill>
                <a:latin typeface="Century Gothic"/>
              </a:rPr>
              <a:t>Image Credit: Okefenokee</a:t>
            </a:r>
            <a:r>
              <a:rPr lang="en-US" sz="1100" dirty="0">
                <a:solidFill>
                  <a:schemeClr val="bg1"/>
                </a:solidFill>
                <a:latin typeface="Calibri" panose="020F0502020204030204"/>
                <a:cs typeface="Calibri"/>
              </a:rPr>
              <a:t> </a:t>
            </a:r>
            <a:r>
              <a:rPr lang="en-US" sz="1000" dirty="0">
                <a:solidFill>
                  <a:schemeClr val="bg1"/>
                </a:solidFill>
                <a:latin typeface="Century Gothic"/>
              </a:rPr>
              <a:t>National Wildlife Refuge</a:t>
            </a:r>
            <a:endParaRPr lang="en-US" sz="1100" dirty="0">
              <a:solidFill>
                <a:schemeClr val="bg1"/>
              </a:solidFill>
              <a:cs typeface="Calibri"/>
            </a:endParaRPr>
          </a:p>
        </p:txBody>
      </p:sp>
      <p:sp>
        <p:nvSpPr>
          <p:cNvPr id="9" name="Flowchart: Delay 8">
            <a:extLst>
              <a:ext uri="{FF2B5EF4-FFF2-40B4-BE49-F238E27FC236}">
                <a16:creationId xmlns:a16="http://schemas.microsoft.com/office/drawing/2014/main" id="{03073C90-C7D1-4385-9585-C97A9800680E}"/>
              </a:ext>
            </a:extLst>
          </p:cNvPr>
          <p:cNvSpPr/>
          <p:nvPr/>
        </p:nvSpPr>
        <p:spPr>
          <a:xfrm>
            <a:off x="6405706" y="75415"/>
            <a:ext cx="5367705" cy="6507451"/>
          </a:xfrm>
          <a:prstGeom prst="flowChartDelay">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74163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61DDDB-1D2B-48CF-B202-3101455E2B9E}"/>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Conclusions</a:t>
            </a:r>
            <a:endParaRPr lang="en-US" dirty="0"/>
          </a:p>
        </p:txBody>
      </p:sp>
      <p:sp>
        <p:nvSpPr>
          <p:cNvPr id="3" name="Text Placeholder 5">
            <a:extLst>
              <a:ext uri="{FF2B5EF4-FFF2-40B4-BE49-F238E27FC236}">
                <a16:creationId xmlns:a16="http://schemas.microsoft.com/office/drawing/2014/main" id="{4CE7000C-F381-4416-95A5-5BB51DBE27D7}"/>
              </a:ext>
            </a:extLst>
          </p:cNvPr>
          <p:cNvSpPr txBox="1">
            <a:spLocks/>
          </p:cNvSpPr>
          <p:nvPr/>
        </p:nvSpPr>
        <p:spPr>
          <a:xfrm>
            <a:off x="421568" y="900317"/>
            <a:ext cx="8740537" cy="591097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4DAEB3"/>
              </a:buClr>
              <a:buNone/>
            </a:pPr>
            <a:endParaRPr lang="en-US" sz="24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sz="2400" b="1" dirty="0">
                <a:solidFill>
                  <a:schemeClr val="tx1">
                    <a:lumMod val="75000"/>
                    <a:lumOff val="25000"/>
                  </a:schemeClr>
                </a:solidFill>
                <a:latin typeface="Century Gothic"/>
              </a:rPr>
              <a:t>Fire severity </a:t>
            </a:r>
            <a:endParaRPr lang="en-US" sz="2400" b="1" dirty="0">
              <a:solidFill>
                <a:schemeClr val="tx1">
                  <a:lumMod val="75000"/>
                  <a:lumOff val="25000"/>
                </a:schemeClr>
              </a:solidFill>
              <a:latin typeface="Century Gothic" panose="020B0502020202020204" pitchFamily="34" charset="0"/>
            </a:endParaRPr>
          </a:p>
          <a:p>
            <a:pPr marL="800100" lvl="1"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a:rPr>
              <a:t>Southern portion of ONWR has been burned multiple times since 2007, including all three major fires (2007, 2011, 2017)</a:t>
            </a:r>
          </a:p>
          <a:p>
            <a:pPr marL="800100" lvl="1"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a:rPr>
              <a:t>The 2017 dNBR compares pre- and post- fire conditions</a:t>
            </a:r>
          </a:p>
          <a:p>
            <a:pPr marL="1257300" lvl="2">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a:rPr>
              <a:t>43% low levels of severity</a:t>
            </a:r>
          </a:p>
          <a:p>
            <a:pPr marL="1257300" lvl="2">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a:rPr>
              <a:t>57% high levels of severity</a:t>
            </a:r>
          </a:p>
          <a:p>
            <a:pPr marL="1028700" lvl="2" indent="0">
              <a:lnSpc>
                <a:spcPct val="100000"/>
              </a:lnSpc>
              <a:spcBef>
                <a:spcPts val="0"/>
              </a:spcBef>
              <a:spcAft>
                <a:spcPts val="600"/>
              </a:spcAft>
              <a:buNone/>
            </a:pPr>
            <a:endParaRPr lang="en-US" sz="16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sz="2400" b="1" dirty="0">
                <a:solidFill>
                  <a:schemeClr val="tx1">
                    <a:lumMod val="75000"/>
                    <a:lumOff val="25000"/>
                  </a:schemeClr>
                </a:solidFill>
                <a:latin typeface="Century Gothic"/>
              </a:rPr>
              <a:t>Vegetation maps</a:t>
            </a:r>
            <a:endParaRPr lang="en-US" sz="2400" b="1" dirty="0">
              <a:solidFill>
                <a:schemeClr val="tx1">
                  <a:lumMod val="75000"/>
                  <a:lumOff val="25000"/>
                </a:schemeClr>
              </a:solidFill>
              <a:latin typeface="Century Gothic" panose="020B0502020202020204" pitchFamily="34" charset="0"/>
            </a:endParaRPr>
          </a:p>
          <a:p>
            <a:pPr marL="800100" lvl="1"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a:rPr>
              <a:t>Increase in Mixed Aquatic / Herbaceous Prairie  &amp;  Herbaceous / Shrubs with Sparse Trees</a:t>
            </a:r>
          </a:p>
          <a:p>
            <a:pPr marL="800100" lvl="1"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a:rPr>
              <a:t>Mature forests are still present nearly a decade later</a:t>
            </a:r>
          </a:p>
          <a:p>
            <a:pPr marL="1028700" lvl="2" indent="0">
              <a:lnSpc>
                <a:spcPct val="100000"/>
              </a:lnSpc>
              <a:spcBef>
                <a:spcPts val="0"/>
              </a:spcBef>
              <a:spcAft>
                <a:spcPts val="600"/>
              </a:spcAft>
              <a:buClr>
                <a:srgbClr val="4DAEB3"/>
              </a:buClr>
              <a:buNone/>
            </a:pPr>
            <a:r>
              <a:rPr lang="en-US" sz="1600" dirty="0">
                <a:solidFill>
                  <a:schemeClr val="tx1">
                    <a:lumMod val="75000"/>
                    <a:lumOff val="25000"/>
                  </a:schemeClr>
                </a:solidFill>
                <a:latin typeface="Century Gothic"/>
              </a:rPr>
              <a:t>                            </a:t>
            </a:r>
            <a:endParaRPr lang="en-US" sz="1600" dirty="0">
              <a:solidFill>
                <a:schemeClr val="tx1">
                  <a:lumMod val="75000"/>
                  <a:lumOff val="25000"/>
                </a:schemeClr>
              </a:solidFill>
              <a:latin typeface="Calibri"/>
              <a:cs typeface="Calibri"/>
            </a:endParaRPr>
          </a:p>
          <a:p>
            <a:pPr marL="1257300" lvl="2">
              <a:lnSpc>
                <a:spcPct val="100000"/>
              </a:lnSpc>
              <a:spcBef>
                <a:spcPts val="0"/>
              </a:spcBef>
              <a:spcAft>
                <a:spcPts val="600"/>
              </a:spcAft>
              <a:buClr>
                <a:srgbClr val="4DAEB3"/>
              </a:buClr>
              <a:buFont typeface="Webdings" panose="05030102010509060703" pitchFamily="18" charset="2"/>
              <a:buChar char="4"/>
            </a:pPr>
            <a:endParaRPr lang="en-US" sz="1600" dirty="0">
              <a:solidFill>
                <a:schemeClr val="tx1">
                  <a:lumMod val="75000"/>
                  <a:lumOff val="25000"/>
                </a:schemeClr>
              </a:solidFill>
              <a:latin typeface="Century Gothic" panose="020B0502020202020204" pitchFamily="34" charset="0"/>
            </a:endParaRPr>
          </a:p>
          <a:p>
            <a:pPr marL="1257300" lvl="2" indent="-342900">
              <a:lnSpc>
                <a:spcPct val="100000"/>
              </a:lnSpc>
              <a:spcBef>
                <a:spcPts val="0"/>
              </a:spcBef>
              <a:spcAft>
                <a:spcPts val="600"/>
              </a:spcAft>
              <a:buClr>
                <a:srgbClr val="4DAEB3"/>
              </a:buClr>
              <a:buFont typeface="Webdings" panose="05030102010509060703" pitchFamily="18" charset="2"/>
              <a:buChar char="4"/>
            </a:pPr>
            <a:endParaRPr lang="en-US" sz="1600" dirty="0">
              <a:solidFill>
                <a:schemeClr val="tx1">
                  <a:lumMod val="75000"/>
                  <a:lumOff val="25000"/>
                </a:schemeClr>
              </a:solidFill>
              <a:latin typeface="Century Gothic" panose="020B0502020202020204" pitchFamily="34" charset="0"/>
            </a:endParaRPr>
          </a:p>
          <a:p>
            <a:pPr marL="800100" lvl="1" indent="-342900">
              <a:lnSpc>
                <a:spcPct val="100000"/>
              </a:lnSpc>
              <a:spcBef>
                <a:spcPts val="0"/>
              </a:spcBef>
              <a:spcAft>
                <a:spcPts val="600"/>
              </a:spcAft>
              <a:buClr>
                <a:srgbClr val="4DAEB3"/>
              </a:buClr>
              <a:buFont typeface="Webdings" panose="05030102010509060703" pitchFamily="18" charset="2"/>
              <a:buChar char="4"/>
            </a:pPr>
            <a:endParaRPr lang="en-US" sz="2000" dirty="0">
              <a:solidFill>
                <a:schemeClr val="tx1">
                  <a:lumMod val="75000"/>
                  <a:lumOff val="25000"/>
                </a:schemeClr>
              </a:solidFill>
              <a:latin typeface="Century Gothic" panose="020B0502020202020204" pitchFamily="34" charset="0"/>
            </a:endParaRPr>
          </a:p>
          <a:p>
            <a:pPr marL="0" indent="0">
              <a:lnSpc>
                <a:spcPct val="100000"/>
              </a:lnSpc>
              <a:spcBef>
                <a:spcPts val="0"/>
              </a:spcBef>
              <a:spcAft>
                <a:spcPts val="600"/>
              </a:spcAft>
              <a:buClr>
                <a:srgbClr val="4DAEB3"/>
              </a:buClr>
              <a:buNone/>
            </a:pPr>
            <a:endParaRPr lang="en-US" sz="2000" dirty="0">
              <a:solidFill>
                <a:schemeClr val="tx1">
                  <a:lumMod val="75000"/>
                  <a:lumOff val="25000"/>
                </a:schemeClr>
              </a:solidFill>
              <a:latin typeface="Century Gothic" panose="020B0502020202020204" pitchFamily="34" charset="0"/>
            </a:endParaRPr>
          </a:p>
        </p:txBody>
      </p:sp>
      <p:sp>
        <p:nvSpPr>
          <p:cNvPr id="2" name="Hexagon 1">
            <a:extLst>
              <a:ext uri="{FF2B5EF4-FFF2-40B4-BE49-F238E27FC236}">
                <a16:creationId xmlns:a16="http://schemas.microsoft.com/office/drawing/2014/main" id="{13D30A58-19F8-48A7-83F7-7CF5E0D693D4}"/>
              </a:ext>
            </a:extLst>
          </p:cNvPr>
          <p:cNvSpPr/>
          <p:nvPr/>
        </p:nvSpPr>
        <p:spPr>
          <a:xfrm>
            <a:off x="8762493" y="762721"/>
            <a:ext cx="3122986" cy="2573930"/>
          </a:xfrm>
          <a:prstGeom prst="hexagon">
            <a:avLst/>
          </a:prstGeom>
          <a:solidFill>
            <a:srgbClr val="BA3A50"/>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496"/>
              </a:solidFill>
            </a:endParaRPr>
          </a:p>
        </p:txBody>
      </p:sp>
      <p:sp>
        <p:nvSpPr>
          <p:cNvPr id="7" name="TextBox 6">
            <a:extLst>
              <a:ext uri="{FF2B5EF4-FFF2-40B4-BE49-F238E27FC236}">
                <a16:creationId xmlns:a16="http://schemas.microsoft.com/office/drawing/2014/main" id="{4CA7AC8F-DA37-4C50-BCA2-CCCFCA2AD667}"/>
              </a:ext>
            </a:extLst>
          </p:cNvPr>
          <p:cNvSpPr txBox="1"/>
          <p:nvPr/>
        </p:nvSpPr>
        <p:spPr>
          <a:xfrm>
            <a:off x="8687954" y="1378755"/>
            <a:ext cx="3291467" cy="70788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bg1"/>
                </a:solidFill>
                <a:latin typeface="Century Gothic"/>
              </a:rPr>
              <a:t>Assess </a:t>
            </a:r>
            <a:endParaRPr lang="en-US" dirty="0">
              <a:solidFill>
                <a:schemeClr val="bg1"/>
              </a:solidFill>
              <a:latin typeface="Calibri" panose="020F0502020204030204"/>
              <a:cs typeface="Calibri"/>
            </a:endParaRPr>
          </a:p>
          <a:p>
            <a:pPr algn="ctr"/>
            <a:r>
              <a:rPr lang="en-US" sz="2000" dirty="0">
                <a:solidFill>
                  <a:schemeClr val="bg1"/>
                </a:solidFill>
                <a:latin typeface="Century Gothic"/>
              </a:rPr>
              <a:t>Wildfire Severity</a:t>
            </a:r>
            <a:endParaRPr lang="en-US" dirty="0">
              <a:solidFill>
                <a:schemeClr val="bg1"/>
              </a:solidFill>
              <a:cs typeface="Calibri"/>
            </a:endParaRPr>
          </a:p>
        </p:txBody>
      </p:sp>
      <p:pic>
        <p:nvPicPr>
          <p:cNvPr id="9" name="Graphic 17" descr="Fire with solid fill">
            <a:extLst>
              <a:ext uri="{FF2B5EF4-FFF2-40B4-BE49-F238E27FC236}">
                <a16:creationId xmlns:a16="http://schemas.microsoft.com/office/drawing/2014/main" id="{49DE88DD-1420-4CA3-AA1D-26F3DCAB5E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4836" y="2256985"/>
            <a:ext cx="1097156" cy="1090857"/>
          </a:xfrm>
          <a:prstGeom prst="rect">
            <a:avLst/>
          </a:prstGeom>
        </p:spPr>
      </p:pic>
      <p:sp>
        <p:nvSpPr>
          <p:cNvPr id="11" name="Hexagon 10">
            <a:extLst>
              <a:ext uri="{FF2B5EF4-FFF2-40B4-BE49-F238E27FC236}">
                <a16:creationId xmlns:a16="http://schemas.microsoft.com/office/drawing/2014/main" id="{8A84A570-F771-4F15-B4C3-2EFBF496435D}"/>
              </a:ext>
            </a:extLst>
          </p:cNvPr>
          <p:cNvSpPr/>
          <p:nvPr/>
        </p:nvSpPr>
        <p:spPr>
          <a:xfrm>
            <a:off x="8753780" y="3749673"/>
            <a:ext cx="3114168" cy="2562173"/>
          </a:xfrm>
          <a:prstGeom prst="hexagon">
            <a:avLst/>
          </a:prstGeom>
          <a:solidFill>
            <a:srgbClr val="9EC997"/>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496"/>
              </a:solidFill>
            </a:endParaRPr>
          </a:p>
        </p:txBody>
      </p:sp>
      <p:sp>
        <p:nvSpPr>
          <p:cNvPr id="13" name="TextBox 12">
            <a:extLst>
              <a:ext uri="{FF2B5EF4-FFF2-40B4-BE49-F238E27FC236}">
                <a16:creationId xmlns:a16="http://schemas.microsoft.com/office/drawing/2014/main" id="{ADAF85CB-E793-4230-BA9F-EAF07AC3481A}"/>
              </a:ext>
            </a:extLst>
          </p:cNvPr>
          <p:cNvSpPr txBox="1"/>
          <p:nvPr/>
        </p:nvSpPr>
        <p:spPr>
          <a:xfrm>
            <a:off x="8683577" y="4378817"/>
            <a:ext cx="3282174" cy="84063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bg1"/>
                </a:solidFill>
                <a:latin typeface="Century Gothic"/>
              </a:rPr>
              <a:t>Update</a:t>
            </a:r>
            <a:endParaRPr lang="en-US" sz="2000" dirty="0">
              <a:solidFill>
                <a:schemeClr val="bg1"/>
              </a:solidFill>
              <a:latin typeface="Century Gothic"/>
              <a:cs typeface="Calibri" panose="020F0502020204030204"/>
            </a:endParaRPr>
          </a:p>
          <a:p>
            <a:pPr algn="ctr"/>
            <a:r>
              <a:rPr lang="en-US" sz="2000" dirty="0">
                <a:solidFill>
                  <a:schemeClr val="bg1"/>
                </a:solidFill>
                <a:latin typeface="Century Gothic"/>
              </a:rPr>
              <a:t>Vegetation Map</a:t>
            </a:r>
            <a:endParaRPr lang="en-US" sz="2000" dirty="0">
              <a:solidFill>
                <a:schemeClr val="bg1"/>
              </a:solidFill>
              <a:latin typeface="Century Gothic"/>
              <a:cs typeface="Calibri" panose="020F0502020204030204"/>
            </a:endParaRPr>
          </a:p>
        </p:txBody>
      </p:sp>
      <p:pic>
        <p:nvPicPr>
          <p:cNvPr id="15" name="Graphic 16" descr="Leaf with solid fill">
            <a:extLst>
              <a:ext uri="{FF2B5EF4-FFF2-40B4-BE49-F238E27FC236}">
                <a16:creationId xmlns:a16="http://schemas.microsoft.com/office/drawing/2014/main" id="{7ABDF98C-F686-4671-9AD6-F956AA9BC6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77635" y="5253035"/>
            <a:ext cx="1094058" cy="1085875"/>
          </a:xfrm>
          <a:prstGeom prst="rect">
            <a:avLst/>
          </a:prstGeom>
        </p:spPr>
      </p:pic>
    </p:spTree>
    <p:extLst>
      <p:ext uri="{BB962C8B-B14F-4D97-AF65-F5344CB8AC3E}">
        <p14:creationId xmlns:p14="http://schemas.microsoft.com/office/powerpoint/2010/main" val="3438302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61DDDB-1D2B-48CF-B202-3101455E2B9E}"/>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Conclusions</a:t>
            </a:r>
            <a:endParaRPr lang="en-US" dirty="0"/>
          </a:p>
        </p:txBody>
      </p:sp>
      <p:sp>
        <p:nvSpPr>
          <p:cNvPr id="3" name="Text Placeholder 5">
            <a:extLst>
              <a:ext uri="{FF2B5EF4-FFF2-40B4-BE49-F238E27FC236}">
                <a16:creationId xmlns:a16="http://schemas.microsoft.com/office/drawing/2014/main" id="{4CE7000C-F381-4416-95A5-5BB51DBE27D7}"/>
              </a:ext>
            </a:extLst>
          </p:cNvPr>
          <p:cNvSpPr txBox="1">
            <a:spLocks/>
          </p:cNvSpPr>
          <p:nvPr/>
        </p:nvSpPr>
        <p:spPr>
          <a:xfrm>
            <a:off x="4005583" y="1216122"/>
            <a:ext cx="7870375" cy="157430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r>
              <a:rPr lang="en-US" sz="2400" b="1" dirty="0">
                <a:solidFill>
                  <a:schemeClr val="tx1">
                    <a:lumMod val="75000"/>
                    <a:lumOff val="25000"/>
                  </a:schemeClr>
                </a:solidFill>
                <a:latin typeface="Century Gothic"/>
              </a:rPr>
              <a:t>Water levels</a:t>
            </a:r>
            <a:endParaRPr lang="en-US" sz="2400" b="1" dirty="0">
              <a:solidFill>
                <a:schemeClr val="tx1">
                  <a:lumMod val="75000"/>
                  <a:lumOff val="25000"/>
                </a:schemeClr>
              </a:solidFill>
              <a:latin typeface="Century Gothic" panose="020B0502020202020204" pitchFamily="34" charset="0"/>
            </a:endParaRPr>
          </a:p>
          <a:p>
            <a:pPr marL="800100" lvl="1"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a:rPr>
              <a:t>Drastic water change occurs along the Sill on the western side of ONWR</a:t>
            </a:r>
            <a:endParaRPr lang="en-US" sz="2000" dirty="0">
              <a:solidFill>
                <a:schemeClr val="tx1">
                  <a:lumMod val="75000"/>
                  <a:lumOff val="25000"/>
                </a:schemeClr>
              </a:solidFill>
              <a:latin typeface="Century Gothic" panose="020B0502020202020204" pitchFamily="34" charset="0"/>
            </a:endParaRPr>
          </a:p>
          <a:p>
            <a:pPr marL="800100" lvl="1"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a:rPr>
              <a:t>Southern portions of the swamp have a more stable water level</a:t>
            </a:r>
          </a:p>
          <a:p>
            <a:pPr marL="457200" lvl="1" indent="0">
              <a:lnSpc>
                <a:spcPct val="100000"/>
              </a:lnSpc>
              <a:spcBef>
                <a:spcPts val="0"/>
              </a:spcBef>
              <a:spcAft>
                <a:spcPts val="600"/>
              </a:spcAft>
              <a:buClr>
                <a:srgbClr val="4DAEB3"/>
              </a:buClr>
              <a:buNone/>
            </a:pPr>
            <a:endParaRPr lang="en-US" sz="20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sz="2400" b="1" dirty="0">
                <a:solidFill>
                  <a:schemeClr val="tx1">
                    <a:lumMod val="75000"/>
                    <a:lumOff val="25000"/>
                  </a:schemeClr>
                </a:solidFill>
                <a:latin typeface="Century Gothic"/>
              </a:rPr>
              <a:t>SMAP</a:t>
            </a:r>
            <a:endParaRPr lang="en-US" sz="2400" b="1" dirty="0">
              <a:solidFill>
                <a:schemeClr val="tx1">
                  <a:lumMod val="75000"/>
                  <a:lumOff val="25000"/>
                </a:schemeClr>
              </a:solidFill>
              <a:latin typeface="Century Gothic" panose="020B0502020202020204" pitchFamily="34" charset="0"/>
            </a:endParaRPr>
          </a:p>
          <a:p>
            <a:pPr marL="800100" lvl="1"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a:rPr>
              <a:t>Surface soil moisture anomaly indicates where a fire could happen, but does not necessarily predict fire occurrence</a:t>
            </a:r>
            <a:endParaRPr lang="en-US" sz="2000" dirty="0">
              <a:solidFill>
                <a:schemeClr val="tx1">
                  <a:lumMod val="75000"/>
                  <a:lumOff val="25000"/>
                </a:schemeClr>
              </a:solidFill>
              <a:latin typeface="Century Gothic" panose="020B0502020202020204" pitchFamily="34" charset="0"/>
            </a:endParaRPr>
          </a:p>
          <a:p>
            <a:pPr marL="1257300" lvl="2">
              <a:lnSpc>
                <a:spcPct val="100000"/>
              </a:lnSpc>
              <a:spcBef>
                <a:spcPts val="0"/>
              </a:spcBef>
              <a:spcAft>
                <a:spcPts val="600"/>
              </a:spcAft>
              <a:buClr>
                <a:srgbClr val="4DAEB3"/>
              </a:buClr>
              <a:buFont typeface="Webdings" panose="05030102010509060703" pitchFamily="18" charset="2"/>
              <a:buChar char="4"/>
            </a:pPr>
            <a:r>
              <a:rPr lang="en-US" sz="1600" dirty="0">
                <a:solidFill>
                  <a:schemeClr val="tx1">
                    <a:lumMod val="75000"/>
                    <a:lumOff val="25000"/>
                  </a:schemeClr>
                </a:solidFill>
                <a:latin typeface="Century Gothic"/>
              </a:rPr>
              <a:t>Especially true when SSMA drops below zero</a:t>
            </a:r>
          </a:p>
          <a:p>
            <a:pPr marL="800100" lvl="1"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a:rPr>
              <a:t>Monthly soil moisture profile distribution is normal </a:t>
            </a:r>
          </a:p>
          <a:p>
            <a:pPr marL="1257300" lvl="2" indent="-342900">
              <a:lnSpc>
                <a:spcPct val="100000"/>
              </a:lnSpc>
              <a:spcBef>
                <a:spcPts val="0"/>
              </a:spcBef>
              <a:spcAft>
                <a:spcPts val="600"/>
              </a:spcAft>
              <a:buClr>
                <a:srgbClr val="4DAEB3"/>
              </a:buClr>
              <a:buFont typeface="Webdings" panose="05030102010509060703" pitchFamily="18" charset="2"/>
              <a:buChar char="4"/>
            </a:pPr>
            <a:r>
              <a:rPr lang="en-US" sz="1600" dirty="0">
                <a:solidFill>
                  <a:schemeClr val="tx1">
                    <a:lumMod val="75000"/>
                    <a:lumOff val="25000"/>
                  </a:schemeClr>
                </a:solidFill>
                <a:latin typeface="Century Gothic"/>
              </a:rPr>
              <a:t>Mean: 47%</a:t>
            </a:r>
            <a:endParaRPr lang="en-US" sz="1600" dirty="0">
              <a:solidFill>
                <a:schemeClr val="tx1">
                  <a:lumMod val="75000"/>
                  <a:lumOff val="25000"/>
                </a:schemeClr>
              </a:solidFill>
              <a:latin typeface="Century Gothic" panose="020B0502020202020204" pitchFamily="34" charset="0"/>
            </a:endParaRPr>
          </a:p>
          <a:p>
            <a:pPr marL="0" indent="0">
              <a:lnSpc>
                <a:spcPct val="100000"/>
              </a:lnSpc>
              <a:spcBef>
                <a:spcPts val="0"/>
              </a:spcBef>
              <a:spcAft>
                <a:spcPts val="600"/>
              </a:spcAft>
              <a:buClr>
                <a:srgbClr val="4DAEB3"/>
              </a:buClr>
              <a:buNone/>
            </a:pPr>
            <a:endParaRPr lang="en-US" sz="2000" dirty="0">
              <a:solidFill>
                <a:schemeClr val="tx1">
                  <a:lumMod val="75000"/>
                  <a:lumOff val="25000"/>
                </a:schemeClr>
              </a:solidFill>
              <a:latin typeface="Century Gothic" panose="020B0502020202020204" pitchFamily="34" charset="0"/>
            </a:endParaRPr>
          </a:p>
        </p:txBody>
      </p:sp>
      <p:sp>
        <p:nvSpPr>
          <p:cNvPr id="2" name="Hexagon 1">
            <a:extLst>
              <a:ext uri="{FF2B5EF4-FFF2-40B4-BE49-F238E27FC236}">
                <a16:creationId xmlns:a16="http://schemas.microsoft.com/office/drawing/2014/main" id="{9E5010F0-DC56-4C2B-B83B-C0C1DE69D1D6}"/>
              </a:ext>
            </a:extLst>
          </p:cNvPr>
          <p:cNvSpPr/>
          <p:nvPr/>
        </p:nvSpPr>
        <p:spPr>
          <a:xfrm>
            <a:off x="316042" y="1840274"/>
            <a:ext cx="3519752" cy="2925523"/>
          </a:xfrm>
          <a:prstGeom prst="hexagon">
            <a:avLst/>
          </a:prstGeom>
          <a:solidFill>
            <a:schemeClr val="accent1">
              <a:lumMod val="75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496"/>
              </a:solidFill>
            </a:endParaRPr>
          </a:p>
        </p:txBody>
      </p:sp>
      <p:sp>
        <p:nvSpPr>
          <p:cNvPr id="7" name="TextBox 6">
            <a:extLst>
              <a:ext uri="{FF2B5EF4-FFF2-40B4-BE49-F238E27FC236}">
                <a16:creationId xmlns:a16="http://schemas.microsoft.com/office/drawing/2014/main" id="{0E27F675-057C-4339-B6BE-049268D2CC20}"/>
              </a:ext>
            </a:extLst>
          </p:cNvPr>
          <p:cNvSpPr txBox="1"/>
          <p:nvPr/>
        </p:nvSpPr>
        <p:spPr>
          <a:xfrm>
            <a:off x="243611" y="2540455"/>
            <a:ext cx="3709638" cy="95984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bg1"/>
                </a:solidFill>
                <a:latin typeface="Century Gothic"/>
              </a:rPr>
              <a:t>Identify</a:t>
            </a:r>
            <a:endParaRPr lang="en-US" dirty="0">
              <a:solidFill>
                <a:schemeClr val="bg1"/>
              </a:solidFill>
              <a:latin typeface="Calibri" panose="020F0502020204030204"/>
              <a:cs typeface="Calibri" panose="020F0502020204030204"/>
            </a:endParaRPr>
          </a:p>
          <a:p>
            <a:pPr algn="ctr"/>
            <a:r>
              <a:rPr lang="en-US" sz="2000" dirty="0">
                <a:solidFill>
                  <a:schemeClr val="bg1"/>
                </a:solidFill>
                <a:latin typeface="Century Gothic"/>
              </a:rPr>
              <a:t> Hydrologic Trends</a:t>
            </a:r>
            <a:endParaRPr lang="en-US" dirty="0">
              <a:solidFill>
                <a:schemeClr val="bg1"/>
              </a:solidFill>
              <a:cs typeface="Calibri"/>
            </a:endParaRPr>
          </a:p>
        </p:txBody>
      </p:sp>
      <p:pic>
        <p:nvPicPr>
          <p:cNvPr id="9" name="Graphic 4" descr="Water with solid fill">
            <a:extLst>
              <a:ext uri="{FF2B5EF4-FFF2-40B4-BE49-F238E27FC236}">
                <a16:creationId xmlns:a16="http://schemas.microsoft.com/office/drawing/2014/main" id="{69ED9A62-5305-4DA0-94A8-439F881529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56999" y="3538650"/>
            <a:ext cx="1236546" cy="1239866"/>
          </a:xfrm>
          <a:prstGeom prst="rect">
            <a:avLst/>
          </a:prstGeom>
        </p:spPr>
      </p:pic>
    </p:spTree>
    <p:extLst>
      <p:ext uri="{BB962C8B-B14F-4D97-AF65-F5344CB8AC3E}">
        <p14:creationId xmlns:p14="http://schemas.microsoft.com/office/powerpoint/2010/main" val="216427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60F0057-D856-4DDC-BEB9-1FCAF6161B8E}"/>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Errors &amp; Uncertainties</a:t>
            </a:r>
          </a:p>
        </p:txBody>
      </p:sp>
      <p:pic>
        <p:nvPicPr>
          <p:cNvPr id="24" name="Picture 24" descr="A picture containing text, grass, land&#10;&#10;Description automatically generated">
            <a:extLst>
              <a:ext uri="{FF2B5EF4-FFF2-40B4-BE49-F238E27FC236}">
                <a16:creationId xmlns:a16="http://schemas.microsoft.com/office/drawing/2014/main" id="{1275DE2B-3598-445E-974F-284EF686374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1545" y="1393322"/>
            <a:ext cx="6149787" cy="4622458"/>
          </a:xfrm>
          <a:prstGeom prst="rect">
            <a:avLst/>
          </a:prstGeom>
          <a:ln w="12700">
            <a:solidFill>
              <a:srgbClr val="4DAEB3"/>
            </a:solidFill>
          </a:ln>
          <a:effectLst>
            <a:outerShdw blurRad="292100" dist="139700" dir="2700000" algn="tl" rotWithShape="0">
              <a:srgbClr val="333333">
                <a:alpha val="65000"/>
              </a:srgbClr>
            </a:outerShdw>
          </a:effectLst>
        </p:spPr>
      </p:pic>
      <p:sp>
        <p:nvSpPr>
          <p:cNvPr id="36" name="TextBox 35">
            <a:extLst>
              <a:ext uri="{FF2B5EF4-FFF2-40B4-BE49-F238E27FC236}">
                <a16:creationId xmlns:a16="http://schemas.microsoft.com/office/drawing/2014/main" id="{0E72A43A-675D-4B58-90E3-ABD4026FCC90}"/>
              </a:ext>
            </a:extLst>
          </p:cNvPr>
          <p:cNvSpPr txBox="1"/>
          <p:nvPr/>
        </p:nvSpPr>
        <p:spPr>
          <a:xfrm>
            <a:off x="-47500" y="6632015"/>
            <a:ext cx="493432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bg1"/>
                </a:solidFill>
                <a:latin typeface="Century Gothic"/>
              </a:rPr>
              <a:t>Image Credit: Okefenokee National Wildlife Refuge</a:t>
            </a:r>
          </a:p>
        </p:txBody>
      </p:sp>
      <p:sp>
        <p:nvSpPr>
          <p:cNvPr id="6" name="Text Placeholder 5">
            <a:extLst>
              <a:ext uri="{FF2B5EF4-FFF2-40B4-BE49-F238E27FC236}">
                <a16:creationId xmlns:a16="http://schemas.microsoft.com/office/drawing/2014/main" id="{0B662A0A-6D56-4839-9A0F-143E88CF7A55}"/>
              </a:ext>
            </a:extLst>
          </p:cNvPr>
          <p:cNvSpPr txBox="1">
            <a:spLocks/>
          </p:cNvSpPr>
          <p:nvPr/>
        </p:nvSpPr>
        <p:spPr>
          <a:xfrm>
            <a:off x="7069488" y="1318439"/>
            <a:ext cx="4556164" cy="476121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a:rPr>
              <a:t>Large sensor overlap in 2017 water visibility map</a:t>
            </a:r>
          </a:p>
          <a:p>
            <a:pPr marL="0" indent="0">
              <a:lnSpc>
                <a:spcPct val="100000"/>
              </a:lnSpc>
              <a:spcBef>
                <a:spcPts val="0"/>
              </a:spcBef>
              <a:spcAft>
                <a:spcPts val="600"/>
              </a:spcAft>
              <a:buClr>
                <a:srgbClr val="4DAEB3"/>
              </a:buClr>
              <a:buNone/>
            </a:pPr>
            <a:endParaRPr lang="en-US" sz="20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a:rPr>
              <a:t>Water visibility data showed islands as open water</a:t>
            </a:r>
          </a:p>
          <a:p>
            <a:pPr marL="0" indent="0">
              <a:lnSpc>
                <a:spcPct val="100000"/>
              </a:lnSpc>
              <a:spcBef>
                <a:spcPts val="0"/>
              </a:spcBef>
              <a:spcAft>
                <a:spcPts val="600"/>
              </a:spcAft>
              <a:buClr>
                <a:srgbClr val="4DAEB3"/>
              </a:buClr>
              <a:buNone/>
            </a:pPr>
            <a:endParaRPr lang="en-US" sz="20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a:rPr>
              <a:t>We assumed that underground peat fires are atypical and do not affect our data</a:t>
            </a:r>
          </a:p>
          <a:p>
            <a:pPr marL="0" indent="0">
              <a:lnSpc>
                <a:spcPct val="100000"/>
              </a:lnSpc>
              <a:spcBef>
                <a:spcPts val="0"/>
              </a:spcBef>
              <a:spcAft>
                <a:spcPts val="600"/>
              </a:spcAft>
              <a:buClr>
                <a:srgbClr val="4DAEB3"/>
              </a:buClr>
              <a:buNone/>
            </a:pPr>
            <a:endParaRPr lang="en-US" sz="20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a:rPr>
              <a:t>Incorporate more climate and weather data with our SMAP analysis </a:t>
            </a:r>
            <a:endParaRPr lang="en-US" sz="20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4DAEB3"/>
              </a:buClr>
              <a:buFont typeface="Webdings" panose="05030102010509060703" pitchFamily="18" charset="2"/>
              <a:buChar char="4"/>
            </a:pPr>
            <a:endParaRPr lang="en-US" sz="2000" dirty="0">
              <a:solidFill>
                <a:schemeClr val="tx1">
                  <a:lumMod val="75000"/>
                  <a:lumOff val="25000"/>
                </a:schemeClr>
              </a:solidFill>
              <a:latin typeface="Century Gothic" panose="020B0502020202020204" pitchFamily="34" charset="0"/>
            </a:endParaRPr>
          </a:p>
          <a:p>
            <a:pPr marL="0" indent="0">
              <a:lnSpc>
                <a:spcPct val="100000"/>
              </a:lnSpc>
              <a:spcBef>
                <a:spcPts val="0"/>
              </a:spcBef>
              <a:spcAft>
                <a:spcPts val="600"/>
              </a:spcAft>
              <a:buClr>
                <a:srgbClr val="4DAEB3"/>
              </a:buClr>
              <a:buNone/>
            </a:pPr>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850626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3037BB-A3EA-4470-B57D-5ACED6C7D58E}"/>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Future Work</a:t>
            </a:r>
            <a:endParaRPr lang="en-US" dirty="0"/>
          </a:p>
        </p:txBody>
      </p:sp>
      <p:pic>
        <p:nvPicPr>
          <p:cNvPr id="24" name="Picture 24" descr="A picture containing tree, outdoor, plant, wood&#10;&#10;Description automatically generated">
            <a:extLst>
              <a:ext uri="{FF2B5EF4-FFF2-40B4-BE49-F238E27FC236}">
                <a16:creationId xmlns:a16="http://schemas.microsoft.com/office/drawing/2014/main" id="{A6D95733-9EF7-4A56-A151-C4D17835F695}"/>
              </a:ext>
            </a:extLst>
          </p:cNvPr>
          <p:cNvPicPr>
            <a:picLocks noChangeAspect="1"/>
          </p:cNvPicPr>
          <p:nvPr/>
        </p:nvPicPr>
        <p:blipFill>
          <a:blip r:embed="rId3"/>
          <a:stretch>
            <a:fillRect/>
          </a:stretch>
        </p:blipFill>
        <p:spPr>
          <a:xfrm>
            <a:off x="7621408" y="2342543"/>
            <a:ext cx="4468992" cy="3798844"/>
          </a:xfrm>
          <a:prstGeom prst="hexagon">
            <a:avLst/>
          </a:prstGeom>
          <a:ln w="12700">
            <a:solidFill>
              <a:srgbClr val="4DAEB3"/>
            </a:solidFill>
          </a:ln>
          <a:effectLst>
            <a:outerShdw blurRad="292100" dist="139700" dir="2700000" algn="tl" rotWithShape="0">
              <a:srgbClr val="333333">
                <a:alpha val="65000"/>
              </a:srgbClr>
            </a:outerShdw>
          </a:effectLst>
        </p:spPr>
      </p:pic>
      <p:pic>
        <p:nvPicPr>
          <p:cNvPr id="55" name="Picture 55" descr="A picture containing outdoor, nature, plant&#10;&#10;Description automatically generated">
            <a:extLst>
              <a:ext uri="{FF2B5EF4-FFF2-40B4-BE49-F238E27FC236}">
                <a16:creationId xmlns:a16="http://schemas.microsoft.com/office/drawing/2014/main" id="{67C106E3-3A0B-4F88-9BB8-1239FEA31F1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18664" y="437574"/>
            <a:ext cx="4555837" cy="3800763"/>
          </a:xfrm>
          <a:prstGeom prst="hexagon">
            <a:avLst/>
          </a:prstGeom>
          <a:ln w="12700">
            <a:solidFill>
              <a:srgbClr val="4DAEB3"/>
            </a:solidFill>
          </a:ln>
          <a:effectLst>
            <a:outerShdw blurRad="292100" dist="139700" dir="2700000" algn="tl" rotWithShape="0">
              <a:srgbClr val="333333">
                <a:alpha val="65000"/>
              </a:srgbClr>
            </a:outerShdw>
          </a:effectLst>
        </p:spPr>
      </p:pic>
      <p:pic>
        <p:nvPicPr>
          <p:cNvPr id="56" name="Picture 56" descr="A picture containing grass, tree, outdoor, dirt&#10;&#10;Description automatically generated">
            <a:extLst>
              <a:ext uri="{FF2B5EF4-FFF2-40B4-BE49-F238E27FC236}">
                <a16:creationId xmlns:a16="http://schemas.microsoft.com/office/drawing/2014/main" id="{AC83925C-8CEC-4EAF-90D7-078DC6F3965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1600" y="2341641"/>
            <a:ext cx="4474445" cy="3802626"/>
          </a:xfrm>
          <a:prstGeom prst="hexagon">
            <a:avLst/>
          </a:prstGeom>
          <a:ln w="12700">
            <a:solidFill>
              <a:srgbClr val="4DAEB3"/>
            </a:solidFill>
          </a:ln>
          <a:effectLst>
            <a:outerShdw blurRad="292100" dist="139700" dir="2700000" algn="tl" rotWithShape="0">
              <a:srgbClr val="333333">
                <a:alpha val="65000"/>
              </a:srgbClr>
            </a:outerShdw>
          </a:effectLst>
        </p:spPr>
      </p:pic>
      <p:sp>
        <p:nvSpPr>
          <p:cNvPr id="127" name="TextBox 126">
            <a:extLst>
              <a:ext uri="{FF2B5EF4-FFF2-40B4-BE49-F238E27FC236}">
                <a16:creationId xmlns:a16="http://schemas.microsoft.com/office/drawing/2014/main" id="{1BB842AC-1241-4718-9133-BA1531EFE578}"/>
              </a:ext>
            </a:extLst>
          </p:cNvPr>
          <p:cNvSpPr txBox="1"/>
          <p:nvPr/>
        </p:nvSpPr>
        <p:spPr>
          <a:xfrm>
            <a:off x="1498029" y="6179788"/>
            <a:ext cx="1600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3F3F3F"/>
                </a:solidFill>
                <a:latin typeface="Century Gothic"/>
              </a:rPr>
              <a:t>Mining Risk</a:t>
            </a:r>
            <a:endParaRPr lang="en-US" dirty="0"/>
          </a:p>
        </p:txBody>
      </p:sp>
      <p:sp>
        <p:nvSpPr>
          <p:cNvPr id="128" name="TextBox 127">
            <a:extLst>
              <a:ext uri="{FF2B5EF4-FFF2-40B4-BE49-F238E27FC236}">
                <a16:creationId xmlns:a16="http://schemas.microsoft.com/office/drawing/2014/main" id="{88347B25-FCDA-449B-A950-A460E4F033D6}"/>
              </a:ext>
            </a:extLst>
          </p:cNvPr>
          <p:cNvSpPr txBox="1"/>
          <p:nvPr/>
        </p:nvSpPr>
        <p:spPr>
          <a:xfrm>
            <a:off x="4992672" y="4310928"/>
            <a:ext cx="22121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3F3F3F"/>
                </a:solidFill>
                <a:latin typeface="Century Gothic"/>
              </a:rPr>
              <a:t>Peat Research</a:t>
            </a:r>
            <a:endParaRPr lang="en-US" dirty="0">
              <a:solidFill>
                <a:srgbClr val="3F3F3F"/>
              </a:solidFill>
            </a:endParaRPr>
          </a:p>
        </p:txBody>
      </p:sp>
      <p:sp>
        <p:nvSpPr>
          <p:cNvPr id="129" name="TextBox 128">
            <a:extLst>
              <a:ext uri="{FF2B5EF4-FFF2-40B4-BE49-F238E27FC236}">
                <a16:creationId xmlns:a16="http://schemas.microsoft.com/office/drawing/2014/main" id="{9A64B82A-01D7-4FE3-AF55-FF8C469C118D}"/>
              </a:ext>
            </a:extLst>
          </p:cNvPr>
          <p:cNvSpPr txBox="1"/>
          <p:nvPr/>
        </p:nvSpPr>
        <p:spPr>
          <a:xfrm>
            <a:off x="8350801" y="6184324"/>
            <a:ext cx="31011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3F3F3F"/>
                </a:solidFill>
                <a:latin typeface="Century Gothic"/>
              </a:rPr>
              <a:t>Cypress Tree Location</a:t>
            </a:r>
            <a:endParaRPr lang="en-US" dirty="0">
              <a:solidFill>
                <a:srgbClr val="3F3F3F"/>
              </a:solidFill>
            </a:endParaRPr>
          </a:p>
        </p:txBody>
      </p:sp>
      <p:sp>
        <p:nvSpPr>
          <p:cNvPr id="10" name="TextBox 9">
            <a:extLst>
              <a:ext uri="{FF2B5EF4-FFF2-40B4-BE49-F238E27FC236}">
                <a16:creationId xmlns:a16="http://schemas.microsoft.com/office/drawing/2014/main" id="{2FACF508-89B0-4503-8C7C-D1AB80613138}"/>
              </a:ext>
            </a:extLst>
          </p:cNvPr>
          <p:cNvSpPr txBox="1"/>
          <p:nvPr/>
        </p:nvSpPr>
        <p:spPr>
          <a:xfrm>
            <a:off x="-47500" y="6632015"/>
            <a:ext cx="493432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bg1"/>
                </a:solidFill>
                <a:latin typeface="Century Gothic"/>
              </a:rPr>
              <a:t>Image Credit: Okefenokee National Wildlife Refuge</a:t>
            </a:r>
          </a:p>
        </p:txBody>
      </p:sp>
    </p:spTree>
    <p:extLst>
      <p:ext uri="{BB962C8B-B14F-4D97-AF65-F5344CB8AC3E}">
        <p14:creationId xmlns:p14="http://schemas.microsoft.com/office/powerpoint/2010/main" val="3213823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CF415FA-2A93-45ED-99A3-99700472DC88}"/>
              </a:ext>
            </a:extLst>
          </p:cNvPr>
          <p:cNvSpPr txBox="1"/>
          <p:nvPr/>
        </p:nvSpPr>
        <p:spPr>
          <a:xfrm>
            <a:off x="1305558" y="6100613"/>
            <a:ext cx="958088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solidFill>
                  <a:schemeClr val="tx1">
                    <a:lumMod val="75000"/>
                    <a:lumOff val="25000"/>
                  </a:schemeClr>
                </a:solidFill>
                <a:latin typeface="Century Gothic"/>
                <a:cs typeface="Calibri"/>
              </a:rPr>
              <a:t>This material contains modified Copernicus Sentinel data (2015-2021), processed by ESA.</a:t>
            </a:r>
            <a:endParaRPr lang="en-US" sz="1100" dirty="0">
              <a:solidFill>
                <a:schemeClr val="tx1">
                  <a:lumMod val="75000"/>
                  <a:lumOff val="25000"/>
                </a:schemeClr>
              </a:solidFill>
            </a:endParaRPr>
          </a:p>
        </p:txBody>
      </p:sp>
      <p:sp>
        <p:nvSpPr>
          <p:cNvPr id="3" name="TextBox 2">
            <a:extLst>
              <a:ext uri="{FF2B5EF4-FFF2-40B4-BE49-F238E27FC236}">
                <a16:creationId xmlns:a16="http://schemas.microsoft.com/office/drawing/2014/main" id="{F4AC835E-7D8E-4943-9EF9-4388D344844B}"/>
              </a:ext>
            </a:extLst>
          </p:cNvPr>
          <p:cNvSpPr txBox="1"/>
          <p:nvPr/>
        </p:nvSpPr>
        <p:spPr>
          <a:xfrm>
            <a:off x="244078" y="3890743"/>
            <a:ext cx="3064747" cy="984885"/>
          </a:xfrm>
          <a:prstGeom prst="rect">
            <a:avLst/>
          </a:prstGeom>
          <a:noFill/>
        </p:spPr>
        <p:txBody>
          <a:bodyPr wrap="square" lIns="91440" tIns="45720" rIns="91440" bIns="45720" rtlCol="0" anchor="t">
            <a:spAutoFit/>
          </a:bodyPr>
          <a:lstStyle/>
          <a:p>
            <a:r>
              <a:rPr lang="en-US" sz="2000" b="1" dirty="0">
                <a:solidFill>
                  <a:schemeClr val="tx1">
                    <a:lumMod val="75000"/>
                    <a:lumOff val="25000"/>
                  </a:schemeClr>
                </a:solidFill>
                <a:latin typeface="Century Gothic"/>
                <a:cs typeface="Calibri"/>
              </a:rPr>
              <a:t>Fellow</a:t>
            </a:r>
          </a:p>
          <a:p>
            <a:pPr marL="285750" indent="-285750">
              <a:buClr>
                <a:srgbClr val="4DAEB3"/>
              </a:buClr>
              <a:buFont typeface="Webdings" panose="05030102010509060703" pitchFamily="18" charset="2"/>
              <a:buChar char="4"/>
            </a:pPr>
            <a:r>
              <a:rPr lang="en-US" sz="2000" dirty="0">
                <a:solidFill>
                  <a:schemeClr val="tx1">
                    <a:lumMod val="75000"/>
                    <a:lumOff val="25000"/>
                  </a:schemeClr>
                </a:solidFill>
                <a:latin typeface="Century Gothic"/>
              </a:rPr>
              <a:t>Paxton LaJoie</a:t>
            </a:r>
            <a:endParaRPr lang="en-US" sz="2000" dirty="0">
              <a:solidFill>
                <a:schemeClr val="tx1">
                  <a:lumMod val="75000"/>
                  <a:lumOff val="25000"/>
                </a:schemeClr>
              </a:solidFill>
              <a:latin typeface="Century Gothic"/>
              <a:cs typeface="Calibri" panose="020F0502020204030204"/>
            </a:endParaRPr>
          </a:p>
          <a:p>
            <a:endParaRPr lang="en-US" dirty="0">
              <a:cs typeface="Calibri" panose="020F0502020204030204"/>
            </a:endParaRPr>
          </a:p>
        </p:txBody>
      </p:sp>
      <p:sp>
        <p:nvSpPr>
          <p:cNvPr id="15" name="TextBox 14">
            <a:extLst>
              <a:ext uri="{FF2B5EF4-FFF2-40B4-BE49-F238E27FC236}">
                <a16:creationId xmlns:a16="http://schemas.microsoft.com/office/drawing/2014/main" id="{DE3624F3-E5B0-4DD0-873D-BEAAE3C2AAB7}"/>
              </a:ext>
            </a:extLst>
          </p:cNvPr>
          <p:cNvSpPr txBox="1"/>
          <p:nvPr/>
        </p:nvSpPr>
        <p:spPr>
          <a:xfrm>
            <a:off x="244078" y="1397547"/>
            <a:ext cx="6234667" cy="2523768"/>
          </a:xfrm>
          <a:prstGeom prst="rect">
            <a:avLst/>
          </a:prstGeom>
          <a:noFill/>
        </p:spPr>
        <p:txBody>
          <a:bodyPr wrap="square" lIns="91440" tIns="45720" rIns="91440" bIns="45720" rtlCol="0" anchor="t">
            <a:spAutoFit/>
          </a:bodyPr>
          <a:lstStyle/>
          <a:p>
            <a:r>
              <a:rPr lang="en-US" sz="2000" b="1" dirty="0">
                <a:solidFill>
                  <a:schemeClr val="tx1">
                    <a:lumMod val="75000"/>
                    <a:lumOff val="25000"/>
                  </a:schemeClr>
                </a:solidFill>
                <a:latin typeface="Century Gothic"/>
                <a:cs typeface="Calibri"/>
              </a:rPr>
              <a:t>Partners – Okefenokee National Wildlife Refuge </a:t>
            </a:r>
          </a:p>
          <a:p>
            <a:pPr marL="285750" indent="-285750">
              <a:buClr>
                <a:srgbClr val="4DAEB3"/>
              </a:buClr>
              <a:buFont typeface="Webdings" panose="05030102010509060703" pitchFamily="18" charset="2"/>
              <a:buChar char="4"/>
            </a:pPr>
            <a:r>
              <a:rPr lang="en-US" sz="2000" dirty="0">
                <a:solidFill>
                  <a:schemeClr val="tx1">
                    <a:lumMod val="75000"/>
                    <a:lumOff val="25000"/>
                  </a:schemeClr>
                </a:solidFill>
                <a:latin typeface="Century Gothic"/>
                <a:cs typeface="Calibri"/>
              </a:rPr>
              <a:t>Michael Lusk</a:t>
            </a:r>
          </a:p>
          <a:p>
            <a:pPr marL="285750" indent="-285750">
              <a:buClr>
                <a:srgbClr val="4DAEB3"/>
              </a:buClr>
              <a:buFont typeface="Webdings" panose="05030102010509060703" pitchFamily="18" charset="2"/>
              <a:buChar char="4"/>
            </a:pPr>
            <a:r>
              <a:rPr lang="en-US" sz="2000" dirty="0">
                <a:solidFill>
                  <a:schemeClr val="tx1">
                    <a:lumMod val="75000"/>
                    <a:lumOff val="25000"/>
                  </a:schemeClr>
                </a:solidFill>
                <a:latin typeface="Century Gothic"/>
                <a:cs typeface="Calibri"/>
              </a:rPr>
              <a:t>Sara Aicher</a:t>
            </a:r>
          </a:p>
          <a:p>
            <a:pPr marL="285750" indent="-285750">
              <a:buClr>
                <a:srgbClr val="4DAEB3"/>
              </a:buClr>
              <a:buFont typeface="Webdings" panose="05030102010509060703" pitchFamily="18" charset="2"/>
              <a:buChar char="4"/>
            </a:pPr>
            <a:r>
              <a:rPr lang="en-US" sz="2000" dirty="0">
                <a:solidFill>
                  <a:schemeClr val="tx1">
                    <a:lumMod val="75000"/>
                    <a:lumOff val="25000"/>
                  </a:schemeClr>
                </a:solidFill>
                <a:latin typeface="Century Gothic"/>
                <a:cs typeface="Calibri"/>
              </a:rPr>
              <a:t>Dean Easton</a:t>
            </a:r>
          </a:p>
          <a:p>
            <a:pPr marL="285750" indent="-285750">
              <a:buClr>
                <a:srgbClr val="4DAEB3"/>
              </a:buClr>
              <a:buFont typeface="Webdings" panose="05030102010509060703" pitchFamily="18" charset="2"/>
              <a:buChar char="4"/>
            </a:pPr>
            <a:r>
              <a:rPr lang="en-US" sz="2000" dirty="0">
                <a:solidFill>
                  <a:schemeClr val="tx1">
                    <a:lumMod val="75000"/>
                    <a:lumOff val="25000"/>
                  </a:schemeClr>
                </a:solidFill>
                <a:latin typeface="Century Gothic"/>
                <a:cs typeface="Calibri"/>
              </a:rPr>
              <a:t>Reginald Forcine</a:t>
            </a:r>
          </a:p>
          <a:p>
            <a:pPr marL="285750" indent="-285750">
              <a:buClr>
                <a:srgbClr val="4DAEB3"/>
              </a:buClr>
              <a:buFont typeface="Webdings" panose="05030102010509060703" pitchFamily="18" charset="2"/>
              <a:buChar char="4"/>
            </a:pPr>
            <a:r>
              <a:rPr lang="en-US" sz="2000" dirty="0">
                <a:solidFill>
                  <a:schemeClr val="tx1">
                    <a:lumMod val="75000"/>
                    <a:lumOff val="25000"/>
                  </a:schemeClr>
                </a:solidFill>
                <a:latin typeface="Century Gothic"/>
                <a:cs typeface="Calibri"/>
              </a:rPr>
              <a:t>Susan Heisey</a:t>
            </a:r>
          </a:p>
          <a:p>
            <a:pPr marL="285750" indent="-285750">
              <a:buClr>
                <a:srgbClr val="4DAEB3"/>
              </a:buClr>
              <a:buFont typeface="Webdings" panose="05030102010509060703" pitchFamily="18" charset="2"/>
              <a:buChar char="4"/>
            </a:pPr>
            <a:r>
              <a:rPr lang="en-US" sz="2000" dirty="0">
                <a:solidFill>
                  <a:schemeClr val="tx1">
                    <a:lumMod val="75000"/>
                    <a:lumOff val="25000"/>
                  </a:schemeClr>
                </a:solidFill>
                <a:latin typeface="Century Gothic"/>
                <a:cs typeface="Calibri"/>
              </a:rPr>
              <a:t>Leta Schoeller</a:t>
            </a:r>
          </a:p>
          <a:p>
            <a:endParaRPr lang="en-US" dirty="0">
              <a:cs typeface="Calibri" panose="020F0502020204030204"/>
            </a:endParaRPr>
          </a:p>
        </p:txBody>
      </p:sp>
      <p:sp>
        <p:nvSpPr>
          <p:cNvPr id="16" name="TextBox 15">
            <a:extLst>
              <a:ext uri="{FF2B5EF4-FFF2-40B4-BE49-F238E27FC236}">
                <a16:creationId xmlns:a16="http://schemas.microsoft.com/office/drawing/2014/main" id="{2EE7DC6D-B725-47A6-8374-27CAB35EE5AB}"/>
              </a:ext>
            </a:extLst>
          </p:cNvPr>
          <p:cNvSpPr txBox="1"/>
          <p:nvPr/>
        </p:nvSpPr>
        <p:spPr>
          <a:xfrm>
            <a:off x="6871775" y="1397547"/>
            <a:ext cx="5157707" cy="1908215"/>
          </a:xfrm>
          <a:prstGeom prst="rect">
            <a:avLst/>
          </a:prstGeom>
          <a:noFill/>
        </p:spPr>
        <p:txBody>
          <a:bodyPr wrap="square" lIns="91440" tIns="45720" rIns="91440" bIns="45720" rtlCol="0" anchor="t">
            <a:spAutoFit/>
          </a:bodyPr>
          <a:lstStyle/>
          <a:p>
            <a:r>
              <a:rPr lang="en-US" sz="2000" b="1" dirty="0">
                <a:solidFill>
                  <a:schemeClr val="tx1">
                    <a:lumMod val="75000"/>
                    <a:lumOff val="25000"/>
                  </a:schemeClr>
                </a:solidFill>
                <a:latin typeface="Century Gothic"/>
                <a:cs typeface="Calibri"/>
              </a:rPr>
              <a:t>Science Advisors</a:t>
            </a:r>
          </a:p>
          <a:p>
            <a:pPr marL="285750" indent="-285750">
              <a:buClr>
                <a:srgbClr val="4DAEB3"/>
              </a:buClr>
              <a:buFont typeface="Webdings" panose="05030102010509060703" pitchFamily="18" charset="2"/>
              <a:buChar char="4"/>
            </a:pPr>
            <a:r>
              <a:rPr lang="en-US" sz="2000" dirty="0">
                <a:solidFill>
                  <a:schemeClr val="tx1">
                    <a:lumMod val="75000"/>
                    <a:lumOff val="25000"/>
                  </a:schemeClr>
                </a:solidFill>
                <a:latin typeface="Century Gothic"/>
              </a:rPr>
              <a:t>Dr. Robert Griffin, The University of Alabama Huntsville</a:t>
            </a:r>
            <a:endParaRPr lang="en-US" sz="2000" dirty="0">
              <a:solidFill>
                <a:schemeClr val="tx1">
                  <a:lumMod val="75000"/>
                  <a:lumOff val="25000"/>
                </a:schemeClr>
              </a:solidFill>
              <a:latin typeface="Century Gothic"/>
              <a:cs typeface="Calibri" panose="020F0502020204030204"/>
            </a:endParaRPr>
          </a:p>
          <a:p>
            <a:pPr marL="285750" indent="-285750">
              <a:buClr>
                <a:srgbClr val="4DAEB3"/>
              </a:buClr>
              <a:buFont typeface="Webdings" panose="05030102010509060703" pitchFamily="18" charset="2"/>
              <a:buChar char="4"/>
            </a:pPr>
            <a:r>
              <a:rPr lang="en-US" sz="2000" dirty="0">
                <a:solidFill>
                  <a:schemeClr val="tx1">
                    <a:lumMod val="75000"/>
                    <a:lumOff val="25000"/>
                  </a:schemeClr>
                </a:solidFill>
                <a:latin typeface="Century Gothic"/>
                <a:cs typeface="Calibri" panose="020F0502020204030204"/>
              </a:rPr>
              <a:t>Dr. Jeffrey Luvall, NASA Marshall Space Flight Center</a:t>
            </a:r>
          </a:p>
          <a:p>
            <a:endParaRPr lang="en-US" dirty="0">
              <a:cs typeface="Calibri" panose="020F0502020204030204"/>
            </a:endParaRPr>
          </a:p>
        </p:txBody>
      </p:sp>
      <p:sp>
        <p:nvSpPr>
          <p:cNvPr id="17" name="TextBox 16">
            <a:extLst>
              <a:ext uri="{FF2B5EF4-FFF2-40B4-BE49-F238E27FC236}">
                <a16:creationId xmlns:a16="http://schemas.microsoft.com/office/drawing/2014/main" id="{6152859F-77C5-4AE9-B5C8-8F2A08EC3051}"/>
              </a:ext>
            </a:extLst>
          </p:cNvPr>
          <p:cNvSpPr txBox="1"/>
          <p:nvPr/>
        </p:nvSpPr>
        <p:spPr>
          <a:xfrm>
            <a:off x="6871775" y="3750869"/>
            <a:ext cx="5437478" cy="1908215"/>
          </a:xfrm>
          <a:prstGeom prst="rect">
            <a:avLst/>
          </a:prstGeom>
          <a:noFill/>
        </p:spPr>
        <p:txBody>
          <a:bodyPr wrap="square" lIns="91440" tIns="45720" rIns="91440" bIns="45720" rtlCol="0" anchor="t">
            <a:spAutoFit/>
          </a:bodyPr>
          <a:lstStyle/>
          <a:p>
            <a:r>
              <a:rPr lang="en-US" sz="2000" b="1" dirty="0">
                <a:solidFill>
                  <a:schemeClr val="tx1">
                    <a:lumMod val="75000"/>
                    <a:lumOff val="25000"/>
                  </a:schemeClr>
                </a:solidFill>
                <a:latin typeface="Century Gothic"/>
                <a:cs typeface="Calibri"/>
              </a:rPr>
              <a:t>Other</a:t>
            </a:r>
          </a:p>
          <a:p>
            <a:pPr marL="285750" indent="-285750">
              <a:buClr>
                <a:srgbClr val="4DAEB3"/>
              </a:buClr>
              <a:buFont typeface="Webdings" panose="05030102010509060703" pitchFamily="18" charset="2"/>
              <a:buChar char="4"/>
            </a:pPr>
            <a:r>
              <a:rPr lang="en-US" sz="2000" dirty="0">
                <a:solidFill>
                  <a:schemeClr val="tx1">
                    <a:lumMod val="75000"/>
                    <a:lumOff val="25000"/>
                  </a:schemeClr>
                </a:solidFill>
                <a:latin typeface="Century Gothic"/>
              </a:rPr>
              <a:t>Tamara Barbakova, Project Coordination Fellow</a:t>
            </a:r>
            <a:endParaRPr lang="en-US" sz="2000" dirty="0">
              <a:solidFill>
                <a:schemeClr val="tx1">
                  <a:lumMod val="75000"/>
                  <a:lumOff val="25000"/>
                </a:schemeClr>
              </a:solidFill>
              <a:latin typeface="Century Gothic"/>
              <a:cs typeface="Calibri" panose="020F0502020204030204"/>
            </a:endParaRPr>
          </a:p>
          <a:p>
            <a:pPr marL="285750" indent="-285750">
              <a:buClr>
                <a:srgbClr val="4DAEB3"/>
              </a:buClr>
              <a:buFont typeface="Webdings" panose="05030102010509060703" pitchFamily="18" charset="2"/>
              <a:buChar char="4"/>
            </a:pPr>
            <a:r>
              <a:rPr lang="en-US" sz="2000" dirty="0">
                <a:solidFill>
                  <a:schemeClr val="tx1">
                    <a:lumMod val="75000"/>
                    <a:lumOff val="25000"/>
                  </a:schemeClr>
                </a:solidFill>
                <a:latin typeface="Century Gothic"/>
                <a:cs typeface="Calibri" panose="020F0502020204030204"/>
              </a:rPr>
              <a:t>Celeste Gambino, Communications Senior Fellow</a:t>
            </a:r>
          </a:p>
          <a:p>
            <a:endParaRPr lang="en-US" dirty="0">
              <a:cs typeface="Calibri" panose="020F0502020204030204"/>
            </a:endParaRPr>
          </a:p>
        </p:txBody>
      </p:sp>
    </p:spTree>
    <p:extLst>
      <p:ext uri="{BB962C8B-B14F-4D97-AF65-F5344CB8AC3E}">
        <p14:creationId xmlns:p14="http://schemas.microsoft.com/office/powerpoint/2010/main" val="1992849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B0370C9-215F-4FA1-88E5-292C58EA61EA}"/>
              </a:ext>
            </a:extLst>
          </p:cNvPr>
          <p:cNvSpPr txBox="1">
            <a:spLocks/>
          </p:cNvSpPr>
          <p:nvPr/>
        </p:nvSpPr>
        <p:spPr>
          <a:xfrm>
            <a:off x="4522398" y="2938531"/>
            <a:ext cx="3139884" cy="972111"/>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a:rPr>
              <a:t>Questions?</a:t>
            </a:r>
          </a:p>
        </p:txBody>
      </p:sp>
    </p:spTree>
    <p:extLst>
      <p:ext uri="{BB962C8B-B14F-4D97-AF65-F5344CB8AC3E}">
        <p14:creationId xmlns:p14="http://schemas.microsoft.com/office/powerpoint/2010/main" val="538303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id="{80A3D74F-7D8F-4868-BC08-6DFEED99E1EC}"/>
              </a:ext>
            </a:extLst>
          </p:cNvPr>
          <p:cNvSpPr/>
          <p:nvPr/>
        </p:nvSpPr>
        <p:spPr>
          <a:xfrm>
            <a:off x="0" y="1326382"/>
            <a:ext cx="12192000" cy="4280597"/>
          </a:xfrm>
          <a:prstGeom prst="round2DiagRect">
            <a:avLst/>
          </a:prstGeom>
          <a:solidFill>
            <a:srgbClr val="8ECBCE"/>
          </a:solidFill>
          <a:ln>
            <a:solidFill>
              <a:srgbClr val="4D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Diagonal Corners Rounded 1">
            <a:extLst>
              <a:ext uri="{FF2B5EF4-FFF2-40B4-BE49-F238E27FC236}">
                <a16:creationId xmlns:a16="http://schemas.microsoft.com/office/drawing/2014/main" id="{F31A9075-FA97-42FF-B6BB-35AD69D53B93}"/>
              </a:ext>
            </a:extLst>
          </p:cNvPr>
          <p:cNvSpPr/>
          <p:nvPr/>
        </p:nvSpPr>
        <p:spPr>
          <a:xfrm>
            <a:off x="0" y="1791093"/>
            <a:ext cx="12192000" cy="3261674"/>
          </a:xfrm>
          <a:prstGeom prst="round2DiagRect">
            <a:avLst/>
          </a:prstGeom>
          <a:solidFill>
            <a:srgbClr val="4DAEB3"/>
          </a:solidFill>
          <a:ln>
            <a:solidFill>
              <a:srgbClr val="4D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a:extLst>
              <a:ext uri="{FF2B5EF4-FFF2-40B4-BE49-F238E27FC236}">
                <a16:creationId xmlns:a16="http://schemas.microsoft.com/office/drawing/2014/main" id="{15E49BF5-7514-45CD-A400-C14742C4CA28}"/>
              </a:ext>
            </a:extLst>
          </p:cNvPr>
          <p:cNvPicPr>
            <a:picLocks/>
          </p:cNvPicPr>
          <p:nvPr/>
        </p:nvPicPr>
        <p:blipFill rotWithShape="1">
          <a:blip r:embed="rId3"/>
          <a:srcRect t="3051" r="1405" b="11354"/>
          <a:stretch/>
        </p:blipFill>
        <p:spPr>
          <a:xfrm>
            <a:off x="3332552" y="2011611"/>
            <a:ext cx="2563404" cy="2532356"/>
          </a:xfrm>
          <a:prstGeom prst="roundRect">
            <a:avLst/>
          </a:prstGeom>
          <a:ln>
            <a:solidFill>
              <a:schemeClr val="bg1"/>
            </a:solidFill>
          </a:ln>
        </p:spPr>
      </p:pic>
      <p:pic>
        <p:nvPicPr>
          <p:cNvPr id="5" name="Picture 5">
            <a:extLst>
              <a:ext uri="{FF2B5EF4-FFF2-40B4-BE49-F238E27FC236}">
                <a16:creationId xmlns:a16="http://schemas.microsoft.com/office/drawing/2014/main" id="{310A9779-3CCE-4351-AFB3-164EE2C8C4E8}"/>
              </a:ext>
            </a:extLst>
          </p:cNvPr>
          <p:cNvPicPr>
            <a:picLocks/>
          </p:cNvPicPr>
          <p:nvPr/>
        </p:nvPicPr>
        <p:blipFill rotWithShape="1">
          <a:blip r:embed="rId4"/>
          <a:srcRect l="1648" t="6993" r="1374" b="14918"/>
          <a:stretch/>
        </p:blipFill>
        <p:spPr>
          <a:xfrm>
            <a:off x="9328003" y="2011001"/>
            <a:ext cx="2660298" cy="2530488"/>
          </a:xfrm>
          <a:prstGeom prst="roundRect">
            <a:avLst/>
          </a:prstGeom>
          <a:ln>
            <a:solidFill>
              <a:schemeClr val="bg1"/>
            </a:solidFill>
          </a:ln>
        </p:spPr>
      </p:pic>
      <p:pic>
        <p:nvPicPr>
          <p:cNvPr id="7" name="Picture 7">
            <a:extLst>
              <a:ext uri="{FF2B5EF4-FFF2-40B4-BE49-F238E27FC236}">
                <a16:creationId xmlns:a16="http://schemas.microsoft.com/office/drawing/2014/main" id="{0F9B92F4-1705-4485-ACCC-87F42CF9CDF7}"/>
              </a:ext>
            </a:extLst>
          </p:cNvPr>
          <p:cNvPicPr>
            <a:picLocks/>
          </p:cNvPicPr>
          <p:nvPr/>
        </p:nvPicPr>
        <p:blipFill rotWithShape="1">
          <a:blip r:embed="rId5"/>
          <a:srcRect l="9687" t="-89" r="5000" b="85"/>
          <a:stretch/>
        </p:blipFill>
        <p:spPr>
          <a:xfrm>
            <a:off x="6369330" y="2013491"/>
            <a:ext cx="2570653" cy="2535058"/>
          </a:xfrm>
          <a:prstGeom prst="roundRect">
            <a:avLst/>
          </a:prstGeom>
          <a:ln>
            <a:solidFill>
              <a:schemeClr val="bg1"/>
            </a:solidFill>
          </a:ln>
        </p:spPr>
      </p:pic>
      <p:pic>
        <p:nvPicPr>
          <p:cNvPr id="8" name="Picture 8">
            <a:extLst>
              <a:ext uri="{FF2B5EF4-FFF2-40B4-BE49-F238E27FC236}">
                <a16:creationId xmlns:a16="http://schemas.microsoft.com/office/drawing/2014/main" id="{7C634EAC-13F2-4738-8CEA-5EA51A647D00}"/>
              </a:ext>
            </a:extLst>
          </p:cNvPr>
          <p:cNvPicPr>
            <a:picLocks/>
          </p:cNvPicPr>
          <p:nvPr/>
        </p:nvPicPr>
        <p:blipFill rotWithShape="1">
          <a:blip r:embed="rId6"/>
          <a:srcRect l="16239" r="10842"/>
          <a:stretch/>
        </p:blipFill>
        <p:spPr>
          <a:xfrm>
            <a:off x="266700" y="2009983"/>
            <a:ext cx="2563404" cy="2534950"/>
          </a:xfrm>
          <a:prstGeom prst="roundRect">
            <a:avLst/>
          </a:prstGeom>
          <a:ln>
            <a:solidFill>
              <a:schemeClr val="bg1"/>
            </a:solidFill>
          </a:ln>
        </p:spPr>
      </p:pic>
      <p:sp>
        <p:nvSpPr>
          <p:cNvPr id="9" name="TextBox 8">
            <a:extLst>
              <a:ext uri="{FF2B5EF4-FFF2-40B4-BE49-F238E27FC236}">
                <a16:creationId xmlns:a16="http://schemas.microsoft.com/office/drawing/2014/main" id="{DE506A24-0565-4568-B75D-396A76F2E9BD}"/>
              </a:ext>
            </a:extLst>
          </p:cNvPr>
          <p:cNvSpPr txBox="1"/>
          <p:nvPr/>
        </p:nvSpPr>
        <p:spPr>
          <a:xfrm>
            <a:off x="9812216" y="4586285"/>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lumMod val="95000"/>
                  </a:schemeClr>
                </a:solidFill>
                <a:latin typeface="Century Gothic"/>
              </a:rPr>
              <a:t>Laramie </a:t>
            </a:r>
            <a:r>
              <a:rPr lang="en-US" sz="2000" dirty="0">
                <a:solidFill>
                  <a:schemeClr val="bg1">
                    <a:lumMod val="95000"/>
                  </a:schemeClr>
                </a:solidFill>
                <a:latin typeface="Century Gothic"/>
              </a:rPr>
              <a:t>Plott</a:t>
            </a:r>
          </a:p>
        </p:txBody>
      </p:sp>
      <p:sp>
        <p:nvSpPr>
          <p:cNvPr id="10" name="TextBox 9">
            <a:extLst>
              <a:ext uri="{FF2B5EF4-FFF2-40B4-BE49-F238E27FC236}">
                <a16:creationId xmlns:a16="http://schemas.microsoft.com/office/drawing/2014/main" id="{3F15DCB1-CF70-4396-B0D3-E018A2F48FB0}"/>
              </a:ext>
            </a:extLst>
          </p:cNvPr>
          <p:cNvSpPr txBox="1"/>
          <p:nvPr/>
        </p:nvSpPr>
        <p:spPr>
          <a:xfrm>
            <a:off x="3905175" y="4583057"/>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lumMod val="95000"/>
                  </a:schemeClr>
                </a:solidFill>
                <a:latin typeface="Century Gothic"/>
              </a:rPr>
              <a:t>Kyle Steen</a:t>
            </a:r>
          </a:p>
        </p:txBody>
      </p:sp>
      <p:sp>
        <p:nvSpPr>
          <p:cNvPr id="11" name="TextBox 10">
            <a:extLst>
              <a:ext uri="{FF2B5EF4-FFF2-40B4-BE49-F238E27FC236}">
                <a16:creationId xmlns:a16="http://schemas.microsoft.com/office/drawing/2014/main" id="{EAF10A64-24DE-4461-985B-25D11AF9B929}"/>
              </a:ext>
            </a:extLst>
          </p:cNvPr>
          <p:cNvSpPr txBox="1"/>
          <p:nvPr/>
        </p:nvSpPr>
        <p:spPr>
          <a:xfrm>
            <a:off x="523739" y="4541258"/>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lumMod val="95000"/>
                  </a:schemeClr>
                </a:solidFill>
                <a:latin typeface="Century Gothic"/>
              </a:rPr>
              <a:t>Brianne Kendall</a:t>
            </a:r>
          </a:p>
        </p:txBody>
      </p:sp>
      <p:sp>
        <p:nvSpPr>
          <p:cNvPr id="12" name="TextBox 11">
            <a:extLst>
              <a:ext uri="{FF2B5EF4-FFF2-40B4-BE49-F238E27FC236}">
                <a16:creationId xmlns:a16="http://schemas.microsoft.com/office/drawing/2014/main" id="{386F4E50-87DF-45E5-A8EF-574EAA2976B8}"/>
              </a:ext>
            </a:extLst>
          </p:cNvPr>
          <p:cNvSpPr txBox="1"/>
          <p:nvPr/>
        </p:nvSpPr>
        <p:spPr>
          <a:xfrm>
            <a:off x="6725143" y="4587160"/>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lumMod val="95000"/>
                  </a:schemeClr>
                </a:solidFill>
                <a:latin typeface="Century Gothic"/>
              </a:rPr>
              <a:t>Hailey Schmidt</a:t>
            </a:r>
          </a:p>
        </p:txBody>
      </p:sp>
      <p:sp>
        <p:nvSpPr>
          <p:cNvPr id="14" name="Title 1">
            <a:extLst>
              <a:ext uri="{FF2B5EF4-FFF2-40B4-BE49-F238E27FC236}">
                <a16:creationId xmlns:a16="http://schemas.microsoft.com/office/drawing/2014/main" id="{8A8C2B12-01BC-4D25-A7A3-81E265173050}"/>
              </a:ext>
            </a:extLst>
          </p:cNvPr>
          <p:cNvSpPr txBox="1">
            <a:spLocks/>
          </p:cNvSpPr>
          <p:nvPr/>
        </p:nvSpPr>
        <p:spPr>
          <a:xfrm>
            <a:off x="266700" y="320160"/>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Team</a:t>
            </a:r>
            <a:endParaRPr lang="en-US" dirty="0"/>
          </a:p>
        </p:txBody>
      </p:sp>
    </p:spTree>
    <p:extLst>
      <p:ext uri="{BB962C8B-B14F-4D97-AF65-F5344CB8AC3E}">
        <p14:creationId xmlns:p14="http://schemas.microsoft.com/office/powerpoint/2010/main" val="2122252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6" descr="Map&#10;&#10;Description automatically generated">
            <a:extLst>
              <a:ext uri="{FF2B5EF4-FFF2-40B4-BE49-F238E27FC236}">
                <a16:creationId xmlns:a16="http://schemas.microsoft.com/office/drawing/2014/main" id="{F27F41CC-886C-4F6A-BE7C-DEF1C7E5D621}"/>
              </a:ext>
            </a:extLst>
          </p:cNvPr>
          <p:cNvPicPr>
            <a:picLocks noChangeAspect="1"/>
          </p:cNvPicPr>
          <p:nvPr/>
        </p:nvPicPr>
        <p:blipFill rotWithShape="1">
          <a:blip r:embed="rId3"/>
          <a:srcRect l="1429" t="1651" r="1422" b="917"/>
          <a:stretch/>
        </p:blipFill>
        <p:spPr>
          <a:xfrm>
            <a:off x="209584" y="1309762"/>
            <a:ext cx="6350048" cy="4931251"/>
          </a:xfrm>
          <a:prstGeom prst="rect">
            <a:avLst/>
          </a:prstGeom>
          <a:ln w="12700">
            <a:solidFill>
              <a:schemeClr val="tx1"/>
            </a:solidFill>
          </a:ln>
        </p:spPr>
      </p:pic>
      <p:sp>
        <p:nvSpPr>
          <p:cNvPr id="4" name="Title 1">
            <a:extLst>
              <a:ext uri="{FF2B5EF4-FFF2-40B4-BE49-F238E27FC236}">
                <a16:creationId xmlns:a16="http://schemas.microsoft.com/office/drawing/2014/main" id="{829D8C1C-0A8C-44A9-A03C-340E5132A033}"/>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Partners and Study Area</a:t>
            </a:r>
          </a:p>
        </p:txBody>
      </p:sp>
      <p:cxnSp>
        <p:nvCxnSpPr>
          <p:cNvPr id="3" name="Straight Arrow Connector 2">
            <a:extLst>
              <a:ext uri="{FF2B5EF4-FFF2-40B4-BE49-F238E27FC236}">
                <a16:creationId xmlns:a16="http://schemas.microsoft.com/office/drawing/2014/main" id="{D556B75A-7612-4B6E-BF9A-F35696CFC81D}"/>
              </a:ext>
            </a:extLst>
          </p:cNvPr>
          <p:cNvCxnSpPr/>
          <p:nvPr/>
        </p:nvCxnSpPr>
        <p:spPr>
          <a:xfrm>
            <a:off x="6908905" y="5656181"/>
            <a:ext cx="5060021" cy="8563"/>
          </a:xfrm>
          <a:prstGeom prst="straightConnector1">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B0EE31A-5451-40CA-9F03-CC4604F4A920}"/>
              </a:ext>
            </a:extLst>
          </p:cNvPr>
          <p:cNvCxnSpPr>
            <a:cxnSpLocks/>
          </p:cNvCxnSpPr>
          <p:nvPr/>
        </p:nvCxnSpPr>
        <p:spPr>
          <a:xfrm>
            <a:off x="11958766" y="5330832"/>
            <a:ext cx="8561" cy="333912"/>
          </a:xfrm>
          <a:prstGeom prst="straightConnector1">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CEB877E-2FF9-49F8-8D5B-BB0CDB318583}"/>
              </a:ext>
            </a:extLst>
          </p:cNvPr>
          <p:cNvCxnSpPr>
            <a:cxnSpLocks/>
          </p:cNvCxnSpPr>
          <p:nvPr/>
        </p:nvCxnSpPr>
        <p:spPr>
          <a:xfrm>
            <a:off x="6900341" y="5310511"/>
            <a:ext cx="8561" cy="333912"/>
          </a:xfrm>
          <a:prstGeom prst="straightConnector1">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0987A74-9169-4EED-9FF3-B9CFF2E58FA1}"/>
              </a:ext>
            </a:extLst>
          </p:cNvPr>
          <p:cNvSpPr txBox="1"/>
          <p:nvPr/>
        </p:nvSpPr>
        <p:spPr>
          <a:xfrm>
            <a:off x="6618438" y="5056976"/>
            <a:ext cx="6027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tx1">
                    <a:lumMod val="75000"/>
                    <a:lumOff val="25000"/>
                  </a:schemeClr>
                </a:solidFill>
                <a:latin typeface="Century Gothic"/>
              </a:rPr>
              <a:t>1999</a:t>
            </a:r>
          </a:p>
        </p:txBody>
      </p:sp>
      <p:sp>
        <p:nvSpPr>
          <p:cNvPr id="9" name="TextBox 8">
            <a:extLst>
              <a:ext uri="{FF2B5EF4-FFF2-40B4-BE49-F238E27FC236}">
                <a16:creationId xmlns:a16="http://schemas.microsoft.com/office/drawing/2014/main" id="{28EB4CF5-24FA-4604-B926-A3FBCF587BA0}"/>
              </a:ext>
            </a:extLst>
          </p:cNvPr>
          <p:cNvSpPr txBox="1"/>
          <p:nvPr/>
        </p:nvSpPr>
        <p:spPr>
          <a:xfrm>
            <a:off x="11668300" y="5043047"/>
            <a:ext cx="6027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tx1">
                    <a:lumMod val="75000"/>
                    <a:lumOff val="25000"/>
                  </a:schemeClr>
                </a:solidFill>
                <a:latin typeface="Century Gothic"/>
              </a:rPr>
              <a:t>2022</a:t>
            </a:r>
          </a:p>
        </p:txBody>
      </p:sp>
      <p:sp>
        <p:nvSpPr>
          <p:cNvPr id="10" name="TextBox 9">
            <a:extLst>
              <a:ext uri="{FF2B5EF4-FFF2-40B4-BE49-F238E27FC236}">
                <a16:creationId xmlns:a16="http://schemas.microsoft.com/office/drawing/2014/main" id="{B5FC7353-B078-4F81-B554-394B171CDCAC}"/>
              </a:ext>
            </a:extLst>
          </p:cNvPr>
          <p:cNvSpPr txBox="1"/>
          <p:nvPr/>
        </p:nvSpPr>
        <p:spPr>
          <a:xfrm>
            <a:off x="9784706" y="5056405"/>
            <a:ext cx="6027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tx1">
                    <a:lumMod val="75000"/>
                    <a:lumOff val="25000"/>
                  </a:schemeClr>
                </a:solidFill>
                <a:latin typeface="Century Gothic"/>
              </a:rPr>
              <a:t>2015</a:t>
            </a:r>
          </a:p>
        </p:txBody>
      </p:sp>
      <p:cxnSp>
        <p:nvCxnSpPr>
          <p:cNvPr id="11" name="Straight Arrow Connector 10">
            <a:extLst>
              <a:ext uri="{FF2B5EF4-FFF2-40B4-BE49-F238E27FC236}">
                <a16:creationId xmlns:a16="http://schemas.microsoft.com/office/drawing/2014/main" id="{6E894CA4-598E-422C-BDAB-4895D2AE7F1D}"/>
              </a:ext>
            </a:extLst>
          </p:cNvPr>
          <p:cNvCxnSpPr>
            <a:cxnSpLocks/>
          </p:cNvCxnSpPr>
          <p:nvPr/>
        </p:nvCxnSpPr>
        <p:spPr>
          <a:xfrm>
            <a:off x="10111015" y="5330831"/>
            <a:ext cx="8561" cy="333912"/>
          </a:xfrm>
          <a:prstGeom prst="straightConnector1">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ight Bracket 12">
            <a:extLst>
              <a:ext uri="{FF2B5EF4-FFF2-40B4-BE49-F238E27FC236}">
                <a16:creationId xmlns:a16="http://schemas.microsoft.com/office/drawing/2014/main" id="{EE11325F-9201-4114-9F38-4A4BCE3E5872}"/>
              </a:ext>
            </a:extLst>
          </p:cNvPr>
          <p:cNvSpPr/>
          <p:nvPr/>
        </p:nvSpPr>
        <p:spPr>
          <a:xfrm rot="16200000">
            <a:off x="10887494" y="3957200"/>
            <a:ext cx="308223" cy="1857910"/>
          </a:xfrm>
          <a:prstGeom prst="rightBracket">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Right Bracket 13">
            <a:extLst>
              <a:ext uri="{FF2B5EF4-FFF2-40B4-BE49-F238E27FC236}">
                <a16:creationId xmlns:a16="http://schemas.microsoft.com/office/drawing/2014/main" id="{11E9BEBB-F0DB-4378-8106-F193127D44E3}"/>
              </a:ext>
            </a:extLst>
          </p:cNvPr>
          <p:cNvSpPr/>
          <p:nvPr/>
        </p:nvSpPr>
        <p:spPr>
          <a:xfrm rot="16200000">
            <a:off x="9277877" y="2013671"/>
            <a:ext cx="325345" cy="5008652"/>
          </a:xfrm>
          <a:prstGeom prst="rightBracket">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TextBox 17">
            <a:extLst>
              <a:ext uri="{FF2B5EF4-FFF2-40B4-BE49-F238E27FC236}">
                <a16:creationId xmlns:a16="http://schemas.microsoft.com/office/drawing/2014/main" id="{A2ED444E-EFEF-4F16-8D37-0FA39D32898C}"/>
              </a:ext>
            </a:extLst>
          </p:cNvPr>
          <p:cNvSpPr txBox="1"/>
          <p:nvPr/>
        </p:nvSpPr>
        <p:spPr>
          <a:xfrm>
            <a:off x="8481679" y="4075073"/>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Vegetation and Fire </a:t>
            </a:r>
          </a:p>
        </p:txBody>
      </p:sp>
      <p:sp>
        <p:nvSpPr>
          <p:cNvPr id="20" name="TextBox 19">
            <a:extLst>
              <a:ext uri="{FF2B5EF4-FFF2-40B4-BE49-F238E27FC236}">
                <a16:creationId xmlns:a16="http://schemas.microsoft.com/office/drawing/2014/main" id="{0119149B-0186-4194-A8D2-83B5AC11848B}"/>
              </a:ext>
            </a:extLst>
          </p:cNvPr>
          <p:cNvSpPr txBox="1"/>
          <p:nvPr/>
        </p:nvSpPr>
        <p:spPr>
          <a:xfrm>
            <a:off x="10384566" y="4482272"/>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Water Levels</a:t>
            </a:r>
            <a:endParaRPr lang="en-US" dirty="0">
              <a:solidFill>
                <a:schemeClr val="tx1">
                  <a:lumMod val="75000"/>
                  <a:lumOff val="25000"/>
                </a:schemeClr>
              </a:solidFill>
            </a:endParaRPr>
          </a:p>
        </p:txBody>
      </p:sp>
      <p:pic>
        <p:nvPicPr>
          <p:cNvPr id="16" name="Picture 16">
            <a:extLst>
              <a:ext uri="{FF2B5EF4-FFF2-40B4-BE49-F238E27FC236}">
                <a16:creationId xmlns:a16="http://schemas.microsoft.com/office/drawing/2014/main" id="{A9B0F171-C054-4392-845D-3DC1A5206026}"/>
              </a:ext>
            </a:extLst>
          </p:cNvPr>
          <p:cNvPicPr>
            <a:picLocks noChangeAspect="1"/>
          </p:cNvPicPr>
          <p:nvPr/>
        </p:nvPicPr>
        <p:blipFill>
          <a:blip r:embed="rId4"/>
          <a:stretch>
            <a:fillRect/>
          </a:stretch>
        </p:blipFill>
        <p:spPr>
          <a:xfrm>
            <a:off x="1116106" y="5879912"/>
            <a:ext cx="4541743" cy="129618"/>
          </a:xfrm>
          <a:prstGeom prst="rect">
            <a:avLst/>
          </a:prstGeom>
        </p:spPr>
      </p:pic>
      <p:sp>
        <p:nvSpPr>
          <p:cNvPr id="17" name="TextBox 16">
            <a:extLst>
              <a:ext uri="{FF2B5EF4-FFF2-40B4-BE49-F238E27FC236}">
                <a16:creationId xmlns:a16="http://schemas.microsoft.com/office/drawing/2014/main" id="{9D81A915-0555-429E-912D-F434EE4C06C8}"/>
              </a:ext>
            </a:extLst>
          </p:cNvPr>
          <p:cNvSpPr txBox="1"/>
          <p:nvPr/>
        </p:nvSpPr>
        <p:spPr>
          <a:xfrm>
            <a:off x="5700730" y="5985062"/>
            <a:ext cx="62289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Miles</a:t>
            </a:r>
          </a:p>
        </p:txBody>
      </p:sp>
      <p:sp>
        <p:nvSpPr>
          <p:cNvPr id="19" name="TextBox 18">
            <a:extLst>
              <a:ext uri="{FF2B5EF4-FFF2-40B4-BE49-F238E27FC236}">
                <a16:creationId xmlns:a16="http://schemas.microsoft.com/office/drawing/2014/main" id="{01DB3DAC-8493-4EAA-9C1C-BEE834305649}"/>
              </a:ext>
            </a:extLst>
          </p:cNvPr>
          <p:cNvSpPr txBox="1"/>
          <p:nvPr/>
        </p:nvSpPr>
        <p:spPr>
          <a:xfrm>
            <a:off x="3195133" y="5993466"/>
            <a:ext cx="4096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20</a:t>
            </a:r>
          </a:p>
        </p:txBody>
      </p:sp>
      <p:sp>
        <p:nvSpPr>
          <p:cNvPr id="21" name="TextBox 20">
            <a:extLst>
              <a:ext uri="{FF2B5EF4-FFF2-40B4-BE49-F238E27FC236}">
                <a16:creationId xmlns:a16="http://schemas.microsoft.com/office/drawing/2014/main" id="{4FCA3870-6042-4CB8-BBC0-2250F5EF8C3A}"/>
              </a:ext>
            </a:extLst>
          </p:cNvPr>
          <p:cNvSpPr txBox="1"/>
          <p:nvPr/>
        </p:nvSpPr>
        <p:spPr>
          <a:xfrm>
            <a:off x="2054935" y="5985061"/>
            <a:ext cx="47617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10</a:t>
            </a:r>
          </a:p>
        </p:txBody>
      </p:sp>
      <p:sp>
        <p:nvSpPr>
          <p:cNvPr id="22" name="TextBox 21">
            <a:extLst>
              <a:ext uri="{FF2B5EF4-FFF2-40B4-BE49-F238E27FC236}">
                <a16:creationId xmlns:a16="http://schemas.microsoft.com/office/drawing/2014/main" id="{E71D2D87-2F3C-4E06-8C43-DBB0E2F97241}"/>
              </a:ext>
            </a:extLst>
          </p:cNvPr>
          <p:cNvSpPr txBox="1"/>
          <p:nvPr/>
        </p:nvSpPr>
        <p:spPr>
          <a:xfrm>
            <a:off x="5439447" y="5987864"/>
            <a:ext cx="45025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40</a:t>
            </a:r>
          </a:p>
        </p:txBody>
      </p:sp>
      <p:sp>
        <p:nvSpPr>
          <p:cNvPr id="23" name="TextBox 22">
            <a:extLst>
              <a:ext uri="{FF2B5EF4-FFF2-40B4-BE49-F238E27FC236}">
                <a16:creationId xmlns:a16="http://schemas.microsoft.com/office/drawing/2014/main" id="{5BDE3383-0127-4E83-B6F4-9D60A09C8EF0}"/>
              </a:ext>
            </a:extLst>
          </p:cNvPr>
          <p:cNvSpPr txBox="1"/>
          <p:nvPr/>
        </p:nvSpPr>
        <p:spPr>
          <a:xfrm>
            <a:off x="1009650" y="5990664"/>
            <a:ext cx="2106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0</a:t>
            </a:r>
          </a:p>
        </p:txBody>
      </p:sp>
      <p:sp>
        <p:nvSpPr>
          <p:cNvPr id="24" name="TextBox 23">
            <a:extLst>
              <a:ext uri="{FF2B5EF4-FFF2-40B4-BE49-F238E27FC236}">
                <a16:creationId xmlns:a16="http://schemas.microsoft.com/office/drawing/2014/main" id="{666EB5E0-1BAD-4B03-B8F4-68791F4A9238}"/>
              </a:ext>
            </a:extLst>
          </p:cNvPr>
          <p:cNvSpPr txBox="1"/>
          <p:nvPr/>
        </p:nvSpPr>
        <p:spPr>
          <a:xfrm>
            <a:off x="4325881" y="5987863"/>
            <a:ext cx="5112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chemeClr val="tx1">
                    <a:lumMod val="75000"/>
                    <a:lumOff val="25000"/>
                  </a:schemeClr>
                </a:solidFill>
                <a:latin typeface="Century Gothic"/>
              </a:rPr>
              <a:t>30</a:t>
            </a:r>
          </a:p>
        </p:txBody>
      </p:sp>
      <p:pic>
        <p:nvPicPr>
          <p:cNvPr id="26" name="Picture 26">
            <a:extLst>
              <a:ext uri="{FF2B5EF4-FFF2-40B4-BE49-F238E27FC236}">
                <a16:creationId xmlns:a16="http://schemas.microsoft.com/office/drawing/2014/main" id="{EBDDB588-B920-46F1-845B-C11CBC9D0008}"/>
              </a:ext>
            </a:extLst>
          </p:cNvPr>
          <p:cNvPicPr>
            <a:picLocks noChangeAspect="1"/>
          </p:cNvPicPr>
          <p:nvPr/>
        </p:nvPicPr>
        <p:blipFill>
          <a:blip r:embed="rId5"/>
          <a:stretch>
            <a:fillRect/>
          </a:stretch>
        </p:blipFill>
        <p:spPr>
          <a:xfrm>
            <a:off x="6284314" y="1769019"/>
            <a:ext cx="207548" cy="392288"/>
          </a:xfrm>
          <a:prstGeom prst="rect">
            <a:avLst/>
          </a:prstGeom>
        </p:spPr>
      </p:pic>
      <p:cxnSp>
        <p:nvCxnSpPr>
          <p:cNvPr id="5" name="Straight Arrow Connector 4">
            <a:extLst>
              <a:ext uri="{FF2B5EF4-FFF2-40B4-BE49-F238E27FC236}">
                <a16:creationId xmlns:a16="http://schemas.microsoft.com/office/drawing/2014/main" id="{8FD0CF19-3D56-4BCB-9693-CCBE97F0D33C}"/>
              </a:ext>
            </a:extLst>
          </p:cNvPr>
          <p:cNvCxnSpPr>
            <a:cxnSpLocks/>
          </p:cNvCxnSpPr>
          <p:nvPr/>
        </p:nvCxnSpPr>
        <p:spPr>
          <a:xfrm flipV="1">
            <a:off x="4754880" y="658547"/>
            <a:ext cx="2433318" cy="2770453"/>
          </a:xfrm>
          <a:prstGeom prst="straightConnector1">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C8BB736-F340-4382-B4E6-CB55E385A84C}"/>
              </a:ext>
            </a:extLst>
          </p:cNvPr>
          <p:cNvCxnSpPr>
            <a:cxnSpLocks/>
          </p:cNvCxnSpPr>
          <p:nvPr/>
        </p:nvCxnSpPr>
        <p:spPr>
          <a:xfrm flipV="1">
            <a:off x="4754880" y="3305175"/>
            <a:ext cx="2466308" cy="123825"/>
          </a:xfrm>
          <a:prstGeom prst="straightConnector1">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5" name="Picture 4">
            <a:extLst>
              <a:ext uri="{FF2B5EF4-FFF2-40B4-BE49-F238E27FC236}">
                <a16:creationId xmlns:a16="http://schemas.microsoft.com/office/drawing/2014/main" id="{0A65605E-BFBF-46A8-87FF-CE3712D8F1D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59610" y="658547"/>
            <a:ext cx="4791737" cy="2665811"/>
          </a:xfrm>
          <a:prstGeom prst="rect">
            <a:avLst/>
          </a:prstGeom>
          <a:ln>
            <a:noFill/>
          </a:ln>
          <a:effectLst>
            <a:outerShdw blurRad="292100" dist="139700" dir="2700000" algn="tl" rotWithShape="0">
              <a:srgbClr val="333333">
                <a:alpha val="65000"/>
              </a:srgbClr>
            </a:outerShdw>
          </a:effectLst>
        </p:spPr>
      </p:pic>
      <p:sp>
        <p:nvSpPr>
          <p:cNvPr id="31" name="TextBox 30">
            <a:extLst>
              <a:ext uri="{FF2B5EF4-FFF2-40B4-BE49-F238E27FC236}">
                <a16:creationId xmlns:a16="http://schemas.microsoft.com/office/drawing/2014/main" id="{4B72A7ED-433B-4282-B902-055D93133BCC}"/>
              </a:ext>
            </a:extLst>
          </p:cNvPr>
          <p:cNvSpPr txBox="1"/>
          <p:nvPr/>
        </p:nvSpPr>
        <p:spPr>
          <a:xfrm>
            <a:off x="7457440" y="6625593"/>
            <a:ext cx="473456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dirty="0">
                <a:solidFill>
                  <a:schemeClr val="bg1"/>
                </a:solidFill>
                <a:latin typeface="Century Gothic"/>
              </a:rPr>
              <a:t>Image Credit: Okefenokee National Wildlife Refuge</a:t>
            </a:r>
          </a:p>
        </p:txBody>
      </p:sp>
    </p:spTree>
    <p:extLst>
      <p:ext uri="{BB962C8B-B14F-4D97-AF65-F5344CB8AC3E}">
        <p14:creationId xmlns:p14="http://schemas.microsoft.com/office/powerpoint/2010/main" val="1408327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F4BC34-276D-4209-AE84-3AD3F058A6B3}"/>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Community Concerns</a:t>
            </a:r>
            <a:endParaRPr lang="en-US" dirty="0"/>
          </a:p>
        </p:txBody>
      </p:sp>
      <p:pic>
        <p:nvPicPr>
          <p:cNvPr id="2" name="Picture 2">
            <a:extLst>
              <a:ext uri="{FF2B5EF4-FFF2-40B4-BE49-F238E27FC236}">
                <a16:creationId xmlns:a16="http://schemas.microsoft.com/office/drawing/2014/main" id="{DA869623-BB79-4B7A-A588-846A4EEA2BD7}"/>
              </a:ext>
            </a:extLst>
          </p:cNvPr>
          <p:cNvPicPr>
            <a:picLocks noChangeAspect="1"/>
          </p:cNvPicPr>
          <p:nvPr/>
        </p:nvPicPr>
        <p:blipFill>
          <a:blip r:embed="rId3" cstate="print">
            <a:alphaModFix/>
            <a:duotone>
              <a:prstClr val="black"/>
              <a:srgbClr val="D9C3A5">
                <a:tint val="50000"/>
                <a:satMod val="180000"/>
              </a:srgbClr>
            </a:duotone>
            <a:extLst>
              <a:ext uri="{BEBA8EAE-BF5A-486C-A8C5-ECC9F3942E4B}">
                <a14:imgProps xmlns:a14="http://schemas.microsoft.com/office/drawing/2010/main">
                  <a14:imgLayer r:embed="rId4">
                    <a14:imgEffect>
                      <a14:colorTemperature colorTemp="6550"/>
                    </a14:imgEffect>
                    <a14:imgEffect>
                      <a14:saturation sat="200000"/>
                    </a14:imgEffect>
                  </a14:imgLayer>
                </a14:imgProps>
              </a:ext>
              <a:ext uri="{28A0092B-C50C-407E-A947-70E740481C1C}">
                <a14:useLocalDpi xmlns:a14="http://schemas.microsoft.com/office/drawing/2010/main"/>
              </a:ext>
            </a:extLst>
          </a:blip>
          <a:stretch>
            <a:fillRect/>
          </a:stretch>
        </p:blipFill>
        <p:spPr>
          <a:xfrm>
            <a:off x="4409406" y="829919"/>
            <a:ext cx="4119800" cy="2738479"/>
          </a:xfrm>
          <a:prstGeom prst="hexagon">
            <a:avLst/>
          </a:prstGeom>
          <a:ln>
            <a:solidFill>
              <a:srgbClr val="4DAEB3"/>
            </a:solidFill>
          </a:ln>
          <a:effectLst>
            <a:outerShdw blurRad="292100" dist="139700" dir="2700000" algn="tl" rotWithShape="0">
              <a:srgbClr val="333333">
                <a:alpha val="65000"/>
              </a:srgbClr>
            </a:outerShdw>
          </a:effectLst>
        </p:spPr>
      </p:pic>
      <p:pic>
        <p:nvPicPr>
          <p:cNvPr id="6" name="Picture 6" descr="A picture containing grass, outdoor, field, nature&#10;&#10;Description automatically generated">
            <a:extLst>
              <a:ext uri="{FF2B5EF4-FFF2-40B4-BE49-F238E27FC236}">
                <a16:creationId xmlns:a16="http://schemas.microsoft.com/office/drawing/2014/main" id="{945562AC-DFCB-4620-B050-9BB71DB52F6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18346" y="3804649"/>
            <a:ext cx="4118957" cy="2737139"/>
          </a:xfrm>
          <a:prstGeom prst="hexagon">
            <a:avLst/>
          </a:prstGeom>
          <a:ln>
            <a:solidFill>
              <a:srgbClr val="4DAEB3"/>
            </a:solidFill>
          </a:ln>
          <a:effectLst>
            <a:outerShdw blurRad="292100" dist="139700" dir="2700000" algn="tl" rotWithShape="0">
              <a:srgbClr val="333333">
                <a:alpha val="65000"/>
              </a:srgbClr>
            </a:outerShdw>
          </a:effectLst>
        </p:spPr>
      </p:pic>
      <p:pic>
        <p:nvPicPr>
          <p:cNvPr id="7" name="Picture 7">
            <a:extLst>
              <a:ext uri="{FF2B5EF4-FFF2-40B4-BE49-F238E27FC236}">
                <a16:creationId xmlns:a16="http://schemas.microsoft.com/office/drawing/2014/main" id="{AA422F29-34CC-445C-B8C3-8C492EB0378E}"/>
              </a:ext>
            </a:extLst>
          </p:cNvPr>
          <p:cNvPicPr preferRelativeResize="0">
            <a:picLocks/>
          </p:cNvPicPr>
          <p:nvPr/>
        </p:nvPicPr>
        <p:blipFill>
          <a:blip r:embed="rId6" cstate="print">
            <a:extLst>
              <a:ext uri="{28A0092B-C50C-407E-A947-70E740481C1C}">
                <a14:useLocalDpi xmlns:a14="http://schemas.microsoft.com/office/drawing/2010/main"/>
              </a:ext>
            </a:extLst>
          </a:blip>
          <a:stretch>
            <a:fillRect/>
          </a:stretch>
        </p:blipFill>
        <p:spPr>
          <a:xfrm>
            <a:off x="8004330" y="2313673"/>
            <a:ext cx="4112814" cy="2745701"/>
          </a:xfrm>
          <a:prstGeom prst="hexagon">
            <a:avLst/>
          </a:prstGeom>
          <a:ln>
            <a:solidFill>
              <a:srgbClr val="4DAEB3"/>
            </a:solid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443ECFC8-836E-4E56-8FCB-8249F948855F}"/>
              </a:ext>
            </a:extLst>
          </p:cNvPr>
          <p:cNvSpPr txBox="1"/>
          <p:nvPr/>
        </p:nvSpPr>
        <p:spPr>
          <a:xfrm>
            <a:off x="7809314" y="6622622"/>
            <a:ext cx="438268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bg1"/>
                </a:solidFill>
                <a:latin typeface="Century Gothic"/>
              </a:rPr>
              <a:t>Image Credit: Okefenokee National Wildlife Refuge</a:t>
            </a:r>
          </a:p>
        </p:txBody>
      </p:sp>
      <p:sp>
        <p:nvSpPr>
          <p:cNvPr id="11" name="Text Placeholder 5">
            <a:extLst>
              <a:ext uri="{FF2B5EF4-FFF2-40B4-BE49-F238E27FC236}">
                <a16:creationId xmlns:a16="http://schemas.microsoft.com/office/drawing/2014/main" id="{8DBB6B9F-B411-4749-92F7-ECA3F26B1477}"/>
              </a:ext>
            </a:extLst>
          </p:cNvPr>
          <p:cNvSpPr txBox="1">
            <a:spLocks/>
          </p:cNvSpPr>
          <p:nvPr/>
        </p:nvSpPr>
        <p:spPr>
          <a:xfrm>
            <a:off x="691160" y="1850639"/>
            <a:ext cx="3482393" cy="157194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200000"/>
              </a:lnSpc>
              <a:spcBef>
                <a:spcPts val="0"/>
              </a:spcBef>
              <a:spcAft>
                <a:spcPts val="600"/>
              </a:spcAft>
              <a:buClr>
                <a:srgbClr val="4DAEB3"/>
              </a:buClr>
              <a:buFont typeface="Webdings" panose="05030102010509060703" pitchFamily="18" charset="2"/>
              <a:buChar char="4"/>
            </a:pPr>
            <a:r>
              <a:rPr lang="en-US" sz="2400" dirty="0">
                <a:solidFill>
                  <a:schemeClr val="tx1">
                    <a:lumMod val="75000"/>
                    <a:lumOff val="25000"/>
                  </a:schemeClr>
                </a:solidFill>
                <a:latin typeface="Century Gothic"/>
              </a:rPr>
              <a:t>Biodiversity</a:t>
            </a:r>
            <a:endParaRPr lang="en-US" sz="2400" dirty="0">
              <a:solidFill>
                <a:schemeClr val="tx1">
                  <a:lumMod val="75000"/>
                  <a:lumOff val="25000"/>
                </a:schemeClr>
              </a:solidFill>
              <a:cs typeface="Calibri" panose="020F0502020204030204"/>
            </a:endParaRPr>
          </a:p>
          <a:p>
            <a:pPr marL="342900" indent="-342900">
              <a:lnSpc>
                <a:spcPct val="200000"/>
              </a:lnSpc>
              <a:spcBef>
                <a:spcPts val="0"/>
              </a:spcBef>
              <a:spcAft>
                <a:spcPts val="600"/>
              </a:spcAft>
              <a:buClr>
                <a:srgbClr val="4DAEB3"/>
              </a:buClr>
              <a:buFont typeface="Webdings" panose="05030102010509060703" pitchFamily="18" charset="2"/>
              <a:buChar char="4"/>
            </a:pPr>
            <a:r>
              <a:rPr lang="en-US" sz="2400" dirty="0">
                <a:solidFill>
                  <a:schemeClr val="tx1">
                    <a:lumMod val="75000"/>
                    <a:lumOff val="25000"/>
                  </a:schemeClr>
                </a:solidFill>
                <a:latin typeface="Century Gothic"/>
              </a:rPr>
              <a:t>Recreation</a:t>
            </a:r>
          </a:p>
          <a:p>
            <a:pPr marL="342900" indent="-342900">
              <a:lnSpc>
                <a:spcPct val="200000"/>
              </a:lnSpc>
              <a:spcBef>
                <a:spcPts val="0"/>
              </a:spcBef>
              <a:spcAft>
                <a:spcPts val="600"/>
              </a:spcAft>
              <a:buClr>
                <a:srgbClr val="4DAEB3"/>
              </a:buClr>
              <a:buFont typeface="Webdings" panose="05030102010509060703" pitchFamily="18" charset="2"/>
              <a:buChar char="4"/>
            </a:pPr>
            <a:r>
              <a:rPr lang="en-US" sz="2400" dirty="0">
                <a:solidFill>
                  <a:schemeClr val="tx1">
                    <a:lumMod val="75000"/>
                    <a:lumOff val="25000"/>
                  </a:schemeClr>
                </a:solidFill>
                <a:latin typeface="Century Gothic"/>
              </a:rPr>
              <a:t>Economy</a:t>
            </a:r>
          </a:p>
          <a:p>
            <a:pPr marL="342900" indent="-342900">
              <a:lnSpc>
                <a:spcPct val="200000"/>
              </a:lnSpc>
              <a:spcBef>
                <a:spcPts val="0"/>
              </a:spcBef>
              <a:spcAft>
                <a:spcPts val="600"/>
              </a:spcAft>
              <a:buClr>
                <a:srgbClr val="4DAEB3"/>
              </a:buClr>
              <a:buFont typeface="Webdings" panose="05030102010509060703" pitchFamily="18" charset="2"/>
              <a:buChar char="4"/>
            </a:pPr>
            <a:r>
              <a:rPr lang="en-US" sz="2400" dirty="0">
                <a:solidFill>
                  <a:schemeClr val="tx1">
                    <a:lumMod val="75000"/>
                    <a:lumOff val="25000"/>
                  </a:schemeClr>
                </a:solidFill>
                <a:latin typeface="Century Gothic"/>
              </a:rPr>
              <a:t>Health &amp; Air Quality</a:t>
            </a:r>
          </a:p>
        </p:txBody>
      </p:sp>
    </p:spTree>
    <p:extLst>
      <p:ext uri="{BB962C8B-B14F-4D97-AF65-F5344CB8AC3E}">
        <p14:creationId xmlns:p14="http://schemas.microsoft.com/office/powerpoint/2010/main" val="3096580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a:extLst>
              <a:ext uri="{FF2B5EF4-FFF2-40B4-BE49-F238E27FC236}">
                <a16:creationId xmlns:a16="http://schemas.microsoft.com/office/drawing/2014/main" id="{4F6558B7-9BA7-4328-8F0B-EBDD390402B2}"/>
              </a:ext>
            </a:extLst>
          </p:cNvPr>
          <p:cNvCxnSpPr>
            <a:cxnSpLocks/>
          </p:cNvCxnSpPr>
          <p:nvPr/>
        </p:nvCxnSpPr>
        <p:spPr>
          <a:xfrm>
            <a:off x="10605914" y="3526969"/>
            <a:ext cx="32656" cy="2373088"/>
          </a:xfrm>
          <a:prstGeom prst="straightConnector1">
            <a:avLst/>
          </a:prstGeom>
          <a:ln w="28575">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072363A-3A15-4D10-A46A-B541947E7A3D}"/>
              </a:ext>
            </a:extLst>
          </p:cNvPr>
          <p:cNvCxnSpPr>
            <a:cxnSpLocks/>
          </p:cNvCxnSpPr>
          <p:nvPr/>
        </p:nvCxnSpPr>
        <p:spPr>
          <a:xfrm flipH="1">
            <a:off x="1751740" y="3532262"/>
            <a:ext cx="32658" cy="2427516"/>
          </a:xfrm>
          <a:prstGeom prst="straightConnector1">
            <a:avLst/>
          </a:prstGeom>
          <a:ln w="28575">
            <a:solidFill>
              <a:srgbClr val="BA3A50"/>
            </a:solidFill>
            <a:prstDash val="sysDot"/>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2F2CD2F-AAD4-4E29-8B4C-E81D34958DBE}"/>
              </a:ext>
            </a:extLst>
          </p:cNvPr>
          <p:cNvSpPr txBox="1">
            <a:spLocks/>
          </p:cNvSpPr>
          <p:nvPr/>
        </p:nvSpPr>
        <p:spPr>
          <a:xfrm>
            <a:off x="355661" y="410165"/>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Objectives</a:t>
            </a:r>
            <a:endParaRPr lang="en-US" dirty="0"/>
          </a:p>
        </p:txBody>
      </p:sp>
      <p:sp>
        <p:nvSpPr>
          <p:cNvPr id="9" name="Arrow: Right 8">
            <a:extLst>
              <a:ext uri="{FF2B5EF4-FFF2-40B4-BE49-F238E27FC236}">
                <a16:creationId xmlns:a16="http://schemas.microsoft.com/office/drawing/2014/main" id="{FAA30707-0AAD-4E76-9E0F-9ABF4FD40C9E}"/>
              </a:ext>
            </a:extLst>
          </p:cNvPr>
          <p:cNvSpPr/>
          <p:nvPr/>
        </p:nvSpPr>
        <p:spPr>
          <a:xfrm>
            <a:off x="7942376" y="2148351"/>
            <a:ext cx="1053100" cy="556516"/>
          </a:xfrm>
          <a:prstGeom prst="rightArrow">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864"/>
              </a:solidFill>
            </a:endParaRPr>
          </a:p>
        </p:txBody>
      </p:sp>
      <p:sp>
        <p:nvSpPr>
          <p:cNvPr id="13" name="Arrow: Right 12">
            <a:extLst>
              <a:ext uri="{FF2B5EF4-FFF2-40B4-BE49-F238E27FC236}">
                <a16:creationId xmlns:a16="http://schemas.microsoft.com/office/drawing/2014/main" id="{7B19AC28-BF6F-4DBD-8A50-C6A9CF5E08AF}"/>
              </a:ext>
            </a:extLst>
          </p:cNvPr>
          <p:cNvSpPr/>
          <p:nvPr/>
        </p:nvSpPr>
        <p:spPr>
          <a:xfrm>
            <a:off x="3469955" y="2148691"/>
            <a:ext cx="1053100" cy="556516"/>
          </a:xfrm>
          <a:prstGeom prst="rightArrow">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864"/>
              </a:solidFill>
            </a:endParaRPr>
          </a:p>
        </p:txBody>
      </p:sp>
      <p:cxnSp>
        <p:nvCxnSpPr>
          <p:cNvPr id="5" name="Straight Arrow Connector 4">
            <a:extLst>
              <a:ext uri="{FF2B5EF4-FFF2-40B4-BE49-F238E27FC236}">
                <a16:creationId xmlns:a16="http://schemas.microsoft.com/office/drawing/2014/main" id="{E070A875-E03C-4F1D-BC85-0324B30D63E6}"/>
              </a:ext>
            </a:extLst>
          </p:cNvPr>
          <p:cNvCxnSpPr/>
          <p:nvPr/>
        </p:nvCxnSpPr>
        <p:spPr>
          <a:xfrm flipH="1">
            <a:off x="6127809" y="3537696"/>
            <a:ext cx="32657" cy="2405744"/>
          </a:xfrm>
          <a:prstGeom prst="straightConnector1">
            <a:avLst/>
          </a:prstGeom>
          <a:ln w="28575">
            <a:solidFill>
              <a:srgbClr val="9EC997"/>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0916275-72DB-4E7E-B19B-3357E4BA430B}"/>
              </a:ext>
            </a:extLst>
          </p:cNvPr>
          <p:cNvCxnSpPr>
            <a:cxnSpLocks/>
          </p:cNvCxnSpPr>
          <p:nvPr/>
        </p:nvCxnSpPr>
        <p:spPr>
          <a:xfrm>
            <a:off x="9185442" y="4291267"/>
            <a:ext cx="1393371" cy="3"/>
          </a:xfrm>
          <a:prstGeom prst="straightConnector1">
            <a:avLst/>
          </a:prstGeom>
          <a:ln w="28575">
            <a:solidFill>
              <a:srgbClr val="0070C0"/>
            </a:solidFill>
            <a:prstDash val="sysDot"/>
          </a:ln>
        </p:spPr>
        <p:style>
          <a:lnRef idx="1">
            <a:schemeClr val="accent1"/>
          </a:lnRef>
          <a:fillRef idx="0">
            <a:schemeClr val="accent1"/>
          </a:fillRef>
          <a:effectRef idx="0">
            <a:schemeClr val="accent1"/>
          </a:effectRef>
          <a:fontRef idx="minor">
            <a:schemeClr val="tx1"/>
          </a:fontRef>
        </p:style>
      </p:cxnSp>
      <p:sp>
        <p:nvSpPr>
          <p:cNvPr id="11" name="Hexagon 10">
            <a:extLst>
              <a:ext uri="{FF2B5EF4-FFF2-40B4-BE49-F238E27FC236}">
                <a16:creationId xmlns:a16="http://schemas.microsoft.com/office/drawing/2014/main" id="{6DFC83D6-ECB1-4B60-8AC3-91E1B93845E8}"/>
              </a:ext>
            </a:extLst>
          </p:cNvPr>
          <p:cNvSpPr/>
          <p:nvPr/>
        </p:nvSpPr>
        <p:spPr>
          <a:xfrm>
            <a:off x="544638" y="1376037"/>
            <a:ext cx="2602782" cy="2157570"/>
          </a:xfrm>
          <a:prstGeom prst="hexagon">
            <a:avLst/>
          </a:prstGeom>
          <a:solidFill>
            <a:srgbClr val="BA3A50"/>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496"/>
              </a:solidFill>
            </a:endParaRPr>
          </a:p>
        </p:txBody>
      </p:sp>
      <p:sp>
        <p:nvSpPr>
          <p:cNvPr id="14" name="TextBox 13">
            <a:extLst>
              <a:ext uri="{FF2B5EF4-FFF2-40B4-BE49-F238E27FC236}">
                <a16:creationId xmlns:a16="http://schemas.microsoft.com/office/drawing/2014/main" id="{5293A2F1-F28F-45B5-99D4-33DE739FE02F}"/>
              </a:ext>
            </a:extLst>
          </p:cNvPr>
          <p:cNvSpPr txBox="1"/>
          <p:nvPr/>
        </p:nvSpPr>
        <p:spPr>
          <a:xfrm>
            <a:off x="482515" y="189242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bg1"/>
                </a:solidFill>
                <a:latin typeface="Century Gothic"/>
              </a:rPr>
              <a:t>Assess Wildfire Severity</a:t>
            </a:r>
            <a:endParaRPr lang="en-US" dirty="0">
              <a:solidFill>
                <a:schemeClr val="bg1"/>
              </a:solidFill>
            </a:endParaRPr>
          </a:p>
        </p:txBody>
      </p:sp>
      <p:cxnSp>
        <p:nvCxnSpPr>
          <p:cNvPr id="21" name="Straight Arrow Connector 20">
            <a:extLst>
              <a:ext uri="{FF2B5EF4-FFF2-40B4-BE49-F238E27FC236}">
                <a16:creationId xmlns:a16="http://schemas.microsoft.com/office/drawing/2014/main" id="{57646E30-AF4B-4C6A-9CFE-22222BC3BF0D}"/>
              </a:ext>
            </a:extLst>
          </p:cNvPr>
          <p:cNvCxnSpPr>
            <a:cxnSpLocks/>
          </p:cNvCxnSpPr>
          <p:nvPr/>
        </p:nvCxnSpPr>
        <p:spPr>
          <a:xfrm>
            <a:off x="343191" y="4284666"/>
            <a:ext cx="1393371" cy="3"/>
          </a:xfrm>
          <a:prstGeom prst="straightConnector1">
            <a:avLst/>
          </a:prstGeom>
          <a:ln w="28575">
            <a:solidFill>
              <a:srgbClr val="BA3A50"/>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38D05BF-FD29-4CCD-B414-E6301EAD41F0}"/>
              </a:ext>
            </a:extLst>
          </p:cNvPr>
          <p:cNvCxnSpPr>
            <a:cxnSpLocks/>
          </p:cNvCxnSpPr>
          <p:nvPr/>
        </p:nvCxnSpPr>
        <p:spPr>
          <a:xfrm flipV="1">
            <a:off x="1809436" y="5073123"/>
            <a:ext cx="2912253" cy="3316"/>
          </a:xfrm>
          <a:prstGeom prst="straightConnector1">
            <a:avLst/>
          </a:prstGeom>
          <a:ln w="28575">
            <a:solidFill>
              <a:srgbClr val="BA3A50"/>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E1B69EB-59A1-4C0A-9F87-12C1831102C2}"/>
              </a:ext>
            </a:extLst>
          </p:cNvPr>
          <p:cNvCxnSpPr>
            <a:cxnSpLocks/>
          </p:cNvCxnSpPr>
          <p:nvPr/>
        </p:nvCxnSpPr>
        <p:spPr>
          <a:xfrm>
            <a:off x="23836" y="5946569"/>
            <a:ext cx="1712726" cy="0"/>
          </a:xfrm>
          <a:prstGeom prst="straightConnector1">
            <a:avLst/>
          </a:prstGeom>
          <a:ln w="28575">
            <a:solidFill>
              <a:srgbClr val="BA3A50"/>
            </a:solidFill>
            <a:prstDash val="sysDot"/>
          </a:ln>
        </p:spPr>
        <p:style>
          <a:lnRef idx="1">
            <a:schemeClr val="accent1"/>
          </a:lnRef>
          <a:fillRef idx="0">
            <a:schemeClr val="accent1"/>
          </a:fillRef>
          <a:effectRef idx="0">
            <a:schemeClr val="accent1"/>
          </a:effectRef>
          <a:fontRef idx="minor">
            <a:schemeClr val="tx1"/>
          </a:fontRef>
        </p:style>
      </p:cxnSp>
      <p:pic>
        <p:nvPicPr>
          <p:cNvPr id="17" name="Graphic 17" descr="Fire with solid fill">
            <a:extLst>
              <a:ext uri="{FF2B5EF4-FFF2-40B4-BE49-F238E27FC236}">
                <a16:creationId xmlns:a16="http://schemas.microsoft.com/office/drawing/2014/main" id="{C5943763-37DE-451F-9B30-08C183B9EA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8352" y="2628588"/>
            <a:ext cx="914400" cy="914400"/>
          </a:xfrm>
          <a:prstGeom prst="rect">
            <a:avLst/>
          </a:prstGeom>
        </p:spPr>
      </p:pic>
      <p:sp>
        <p:nvSpPr>
          <p:cNvPr id="23" name="TextBox 22">
            <a:extLst>
              <a:ext uri="{FF2B5EF4-FFF2-40B4-BE49-F238E27FC236}">
                <a16:creationId xmlns:a16="http://schemas.microsoft.com/office/drawing/2014/main" id="{4C813979-F59E-4777-8490-64291B470D44}"/>
              </a:ext>
            </a:extLst>
          </p:cNvPr>
          <p:cNvSpPr txBox="1"/>
          <p:nvPr/>
        </p:nvSpPr>
        <p:spPr>
          <a:xfrm>
            <a:off x="238662" y="3917796"/>
            <a:ext cx="2743200"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solidFill>
                  <a:srgbClr val="3F3F3F"/>
                </a:solidFill>
                <a:latin typeface="Century Gothic"/>
              </a:rPr>
              <a:t> Spring 2017</a:t>
            </a:r>
          </a:p>
        </p:txBody>
      </p:sp>
      <p:sp>
        <p:nvSpPr>
          <p:cNvPr id="26" name="TextBox 25">
            <a:extLst>
              <a:ext uri="{FF2B5EF4-FFF2-40B4-BE49-F238E27FC236}">
                <a16:creationId xmlns:a16="http://schemas.microsoft.com/office/drawing/2014/main" id="{8B50C034-05F9-4687-BC2B-798339A6B17D}"/>
              </a:ext>
            </a:extLst>
          </p:cNvPr>
          <p:cNvSpPr txBox="1"/>
          <p:nvPr/>
        </p:nvSpPr>
        <p:spPr>
          <a:xfrm>
            <a:off x="1712733" y="4769713"/>
            <a:ext cx="4004349"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solidFill>
                  <a:srgbClr val="3F3F3F"/>
                </a:solidFill>
                <a:latin typeface="Century Gothic"/>
              </a:rPr>
              <a:t>Normalized Burn Ratio (NBR)</a:t>
            </a:r>
            <a:endParaRPr lang="en-US" sz="1700" dirty="0"/>
          </a:p>
        </p:txBody>
      </p:sp>
      <p:sp>
        <p:nvSpPr>
          <p:cNvPr id="28" name="TextBox 27">
            <a:extLst>
              <a:ext uri="{FF2B5EF4-FFF2-40B4-BE49-F238E27FC236}">
                <a16:creationId xmlns:a16="http://schemas.microsoft.com/office/drawing/2014/main" id="{DC0DC8FD-7CFD-4F04-8C16-54EA517FFEFD}"/>
              </a:ext>
            </a:extLst>
          </p:cNvPr>
          <p:cNvSpPr txBox="1"/>
          <p:nvPr/>
        </p:nvSpPr>
        <p:spPr>
          <a:xfrm>
            <a:off x="-25695" y="5621631"/>
            <a:ext cx="1919560"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solidFill>
                  <a:srgbClr val="3F3F3F"/>
                </a:solidFill>
                <a:latin typeface="Century Gothic"/>
              </a:rPr>
              <a:t>Difference NBR</a:t>
            </a:r>
            <a:endParaRPr lang="en-US" sz="1700" dirty="0"/>
          </a:p>
        </p:txBody>
      </p:sp>
      <p:cxnSp>
        <p:nvCxnSpPr>
          <p:cNvPr id="30" name="Straight Arrow Connector 29">
            <a:extLst>
              <a:ext uri="{FF2B5EF4-FFF2-40B4-BE49-F238E27FC236}">
                <a16:creationId xmlns:a16="http://schemas.microsoft.com/office/drawing/2014/main" id="{A5D22B14-A988-468F-A772-3486C9214C17}"/>
              </a:ext>
            </a:extLst>
          </p:cNvPr>
          <p:cNvCxnSpPr>
            <a:cxnSpLocks/>
          </p:cNvCxnSpPr>
          <p:nvPr/>
        </p:nvCxnSpPr>
        <p:spPr>
          <a:xfrm>
            <a:off x="10665671" y="5054668"/>
            <a:ext cx="1492557" cy="0"/>
          </a:xfrm>
          <a:prstGeom prst="straightConnector1">
            <a:avLst/>
          </a:prstGeom>
          <a:ln w="28575">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A8B0BE4-CFB2-4F4B-A8D2-A4A462662AB5}"/>
              </a:ext>
            </a:extLst>
          </p:cNvPr>
          <p:cNvCxnSpPr>
            <a:cxnSpLocks/>
          </p:cNvCxnSpPr>
          <p:nvPr/>
        </p:nvCxnSpPr>
        <p:spPr>
          <a:xfrm flipV="1">
            <a:off x="9029735" y="5889172"/>
            <a:ext cx="1589314" cy="10882"/>
          </a:xfrm>
          <a:prstGeom prst="straightConnector1">
            <a:avLst/>
          </a:prstGeom>
          <a:ln w="28575">
            <a:solidFill>
              <a:srgbClr val="0070C0"/>
            </a:solidFill>
            <a:prstDash val="sysDot"/>
          </a:ln>
        </p:spPr>
        <p:style>
          <a:lnRef idx="1">
            <a:schemeClr val="accent1"/>
          </a:lnRef>
          <a:fillRef idx="0">
            <a:schemeClr val="accent1"/>
          </a:fillRef>
          <a:effectRef idx="0">
            <a:schemeClr val="accent1"/>
          </a:effectRef>
          <a:fontRef idx="minor">
            <a:schemeClr val="tx1"/>
          </a:fontRef>
        </p:style>
      </p:cxnSp>
      <p:sp>
        <p:nvSpPr>
          <p:cNvPr id="12" name="Hexagon 11">
            <a:extLst>
              <a:ext uri="{FF2B5EF4-FFF2-40B4-BE49-F238E27FC236}">
                <a16:creationId xmlns:a16="http://schemas.microsoft.com/office/drawing/2014/main" id="{F974F857-B31C-4373-AB4A-FBDDD96DF771}"/>
              </a:ext>
            </a:extLst>
          </p:cNvPr>
          <p:cNvSpPr/>
          <p:nvPr/>
        </p:nvSpPr>
        <p:spPr>
          <a:xfrm>
            <a:off x="9320531" y="1370746"/>
            <a:ext cx="2602782" cy="2157570"/>
          </a:xfrm>
          <a:prstGeom prst="hexagon">
            <a:avLst/>
          </a:prstGeom>
          <a:solidFill>
            <a:schemeClr val="accent1">
              <a:lumMod val="75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496"/>
              </a:solidFill>
            </a:endParaRPr>
          </a:p>
        </p:txBody>
      </p:sp>
      <p:sp>
        <p:nvSpPr>
          <p:cNvPr id="15" name="TextBox 14">
            <a:extLst>
              <a:ext uri="{FF2B5EF4-FFF2-40B4-BE49-F238E27FC236}">
                <a16:creationId xmlns:a16="http://schemas.microsoft.com/office/drawing/2014/main" id="{9461BA0F-CCC1-4FCB-AC8E-332F8F03C58D}"/>
              </a:ext>
            </a:extLst>
          </p:cNvPr>
          <p:cNvSpPr txBox="1"/>
          <p:nvPr/>
        </p:nvSpPr>
        <p:spPr>
          <a:xfrm>
            <a:off x="9266970" y="1887129"/>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bg1"/>
                </a:solidFill>
                <a:latin typeface="Century Gothic"/>
              </a:rPr>
              <a:t>Identify</a:t>
            </a:r>
            <a:endParaRPr lang="en-US" dirty="0">
              <a:solidFill>
                <a:schemeClr val="bg1"/>
              </a:solidFill>
              <a:latin typeface="Calibri" panose="020F0502020204030204"/>
              <a:cs typeface="Calibri" panose="020F0502020204030204"/>
            </a:endParaRPr>
          </a:p>
          <a:p>
            <a:pPr algn="ctr"/>
            <a:r>
              <a:rPr lang="en-US" sz="2000" dirty="0">
                <a:solidFill>
                  <a:schemeClr val="bg1"/>
                </a:solidFill>
                <a:latin typeface="Century Gothic"/>
              </a:rPr>
              <a:t> Hydrologic Trends</a:t>
            </a:r>
            <a:endParaRPr lang="en-US" dirty="0">
              <a:solidFill>
                <a:schemeClr val="bg1"/>
              </a:solidFill>
              <a:cs typeface="Calibri"/>
            </a:endParaRPr>
          </a:p>
        </p:txBody>
      </p:sp>
      <p:pic>
        <p:nvPicPr>
          <p:cNvPr id="3" name="Graphic 4" descr="Water with solid fill">
            <a:extLst>
              <a:ext uri="{FF2B5EF4-FFF2-40B4-BE49-F238E27FC236}">
                <a16:creationId xmlns:a16="http://schemas.microsoft.com/office/drawing/2014/main" id="{8F1D01C0-5F96-494C-827D-CB622E1CD7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64245" y="2623296"/>
            <a:ext cx="914400" cy="914400"/>
          </a:xfrm>
          <a:prstGeom prst="rect">
            <a:avLst/>
          </a:prstGeom>
        </p:spPr>
      </p:pic>
      <p:sp>
        <p:nvSpPr>
          <p:cNvPr id="24" name="TextBox 23">
            <a:extLst>
              <a:ext uri="{FF2B5EF4-FFF2-40B4-BE49-F238E27FC236}">
                <a16:creationId xmlns:a16="http://schemas.microsoft.com/office/drawing/2014/main" id="{D3A7CCF2-5B1C-4D70-9019-A6A939F1F2B3}"/>
              </a:ext>
            </a:extLst>
          </p:cNvPr>
          <p:cNvSpPr txBox="1"/>
          <p:nvPr/>
        </p:nvSpPr>
        <p:spPr>
          <a:xfrm>
            <a:off x="9245862" y="3939082"/>
            <a:ext cx="2743200"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700" dirty="0">
                <a:solidFill>
                  <a:srgbClr val="3F3F3F"/>
                </a:solidFill>
                <a:latin typeface="Century Gothic"/>
              </a:rPr>
              <a:t>2015 – 2021</a:t>
            </a:r>
          </a:p>
        </p:txBody>
      </p:sp>
      <p:sp>
        <p:nvSpPr>
          <p:cNvPr id="31" name="TextBox 30">
            <a:extLst>
              <a:ext uri="{FF2B5EF4-FFF2-40B4-BE49-F238E27FC236}">
                <a16:creationId xmlns:a16="http://schemas.microsoft.com/office/drawing/2014/main" id="{A39967C7-0679-4A88-8D02-5E269ED6B96B}"/>
              </a:ext>
            </a:extLst>
          </p:cNvPr>
          <p:cNvSpPr txBox="1"/>
          <p:nvPr/>
        </p:nvSpPr>
        <p:spPr>
          <a:xfrm>
            <a:off x="10578813" y="4719180"/>
            <a:ext cx="2743200" cy="35394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solidFill>
                  <a:srgbClr val="3F3F3F"/>
                </a:solidFill>
                <a:latin typeface="Century Gothic"/>
              </a:rPr>
              <a:t>Water Visibility</a:t>
            </a:r>
          </a:p>
        </p:txBody>
      </p:sp>
      <p:sp>
        <p:nvSpPr>
          <p:cNvPr id="33" name="TextBox 32">
            <a:extLst>
              <a:ext uri="{FF2B5EF4-FFF2-40B4-BE49-F238E27FC236}">
                <a16:creationId xmlns:a16="http://schemas.microsoft.com/office/drawing/2014/main" id="{4731BDFE-15C4-4B76-A2E2-7DCD473B16D5}"/>
              </a:ext>
            </a:extLst>
          </p:cNvPr>
          <p:cNvSpPr txBox="1"/>
          <p:nvPr/>
        </p:nvSpPr>
        <p:spPr>
          <a:xfrm>
            <a:off x="9075942" y="5544361"/>
            <a:ext cx="2743200"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solidFill>
                  <a:srgbClr val="3F3F3F"/>
                </a:solidFill>
                <a:latin typeface="Century Gothic"/>
              </a:rPr>
              <a:t>Water Trends</a:t>
            </a:r>
            <a:endParaRPr lang="en-US" sz="1700" dirty="0"/>
          </a:p>
        </p:txBody>
      </p:sp>
      <p:sp>
        <p:nvSpPr>
          <p:cNvPr id="2" name="Hexagon 1">
            <a:extLst>
              <a:ext uri="{FF2B5EF4-FFF2-40B4-BE49-F238E27FC236}">
                <a16:creationId xmlns:a16="http://schemas.microsoft.com/office/drawing/2014/main" id="{815F9B32-381F-4233-9CD6-9000EA9541B7}"/>
              </a:ext>
            </a:extLst>
          </p:cNvPr>
          <p:cNvSpPr/>
          <p:nvPr/>
        </p:nvSpPr>
        <p:spPr>
          <a:xfrm>
            <a:off x="4839325" y="1370746"/>
            <a:ext cx="2602782" cy="2157570"/>
          </a:xfrm>
          <a:prstGeom prst="hexagon">
            <a:avLst/>
          </a:prstGeom>
          <a:solidFill>
            <a:srgbClr val="9EC997"/>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496"/>
              </a:solidFill>
            </a:endParaRPr>
          </a:p>
        </p:txBody>
      </p:sp>
      <p:sp>
        <p:nvSpPr>
          <p:cNvPr id="10" name="TextBox 9">
            <a:extLst>
              <a:ext uri="{FF2B5EF4-FFF2-40B4-BE49-F238E27FC236}">
                <a16:creationId xmlns:a16="http://schemas.microsoft.com/office/drawing/2014/main" id="{6A57C765-C7E3-4F4D-B98E-CB85EC6957A1}"/>
              </a:ext>
            </a:extLst>
          </p:cNvPr>
          <p:cNvSpPr txBox="1"/>
          <p:nvPr/>
        </p:nvSpPr>
        <p:spPr>
          <a:xfrm>
            <a:off x="4780650" y="1900539"/>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bg1"/>
                </a:solidFill>
                <a:latin typeface="Century Gothic"/>
              </a:rPr>
              <a:t>Update</a:t>
            </a:r>
            <a:endParaRPr lang="en-US" sz="2000" dirty="0">
              <a:solidFill>
                <a:schemeClr val="bg1"/>
              </a:solidFill>
              <a:latin typeface="Century Gothic"/>
              <a:cs typeface="Calibri" panose="020F0502020204030204"/>
            </a:endParaRPr>
          </a:p>
          <a:p>
            <a:pPr algn="ctr"/>
            <a:r>
              <a:rPr lang="en-US" sz="2000" dirty="0">
                <a:solidFill>
                  <a:schemeClr val="bg1"/>
                </a:solidFill>
                <a:latin typeface="Century Gothic"/>
              </a:rPr>
              <a:t>Vegetation Map</a:t>
            </a:r>
            <a:endParaRPr lang="en-US" sz="2000" dirty="0">
              <a:solidFill>
                <a:schemeClr val="bg1"/>
              </a:solidFill>
              <a:latin typeface="Century Gothic"/>
              <a:cs typeface="Calibri" panose="020F0502020204030204"/>
            </a:endParaRPr>
          </a:p>
        </p:txBody>
      </p:sp>
      <p:pic>
        <p:nvPicPr>
          <p:cNvPr id="16" name="Graphic 16" descr="Leaf with solid fill">
            <a:extLst>
              <a:ext uri="{FF2B5EF4-FFF2-40B4-BE49-F238E27FC236}">
                <a16:creationId xmlns:a16="http://schemas.microsoft.com/office/drawing/2014/main" id="{4E2EDD42-2220-4883-8520-0CD94F4812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95050" y="2636706"/>
            <a:ext cx="914400" cy="914400"/>
          </a:xfrm>
          <a:prstGeom prst="rect">
            <a:avLst/>
          </a:prstGeom>
        </p:spPr>
      </p:pic>
      <p:cxnSp>
        <p:nvCxnSpPr>
          <p:cNvPr id="20" name="Straight Arrow Connector 19">
            <a:extLst>
              <a:ext uri="{FF2B5EF4-FFF2-40B4-BE49-F238E27FC236}">
                <a16:creationId xmlns:a16="http://schemas.microsoft.com/office/drawing/2014/main" id="{9B407608-C7FA-4128-9A70-985A759394F2}"/>
              </a:ext>
            </a:extLst>
          </p:cNvPr>
          <p:cNvCxnSpPr>
            <a:cxnSpLocks/>
          </p:cNvCxnSpPr>
          <p:nvPr/>
        </p:nvCxnSpPr>
        <p:spPr>
          <a:xfrm>
            <a:off x="4642149" y="4291267"/>
            <a:ext cx="1472110" cy="0"/>
          </a:xfrm>
          <a:prstGeom prst="straightConnector1">
            <a:avLst/>
          </a:prstGeom>
          <a:ln w="28575">
            <a:solidFill>
              <a:srgbClr val="9EC997"/>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BAF949E-06B2-4865-8B0B-16EEFD28D462}"/>
              </a:ext>
            </a:extLst>
          </p:cNvPr>
          <p:cNvSpPr txBox="1"/>
          <p:nvPr/>
        </p:nvSpPr>
        <p:spPr>
          <a:xfrm>
            <a:off x="4571651" y="3958216"/>
            <a:ext cx="1695299"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solidFill>
                  <a:srgbClr val="3F3F3F"/>
                </a:solidFill>
                <a:latin typeface="Century Gothic"/>
              </a:rPr>
              <a:t>Summer 2021</a:t>
            </a:r>
          </a:p>
        </p:txBody>
      </p:sp>
      <p:sp>
        <p:nvSpPr>
          <p:cNvPr id="35" name="TextBox 34">
            <a:extLst>
              <a:ext uri="{FF2B5EF4-FFF2-40B4-BE49-F238E27FC236}">
                <a16:creationId xmlns:a16="http://schemas.microsoft.com/office/drawing/2014/main" id="{33A78754-F9B3-4B26-9F86-15EDE6A3B7F6}"/>
              </a:ext>
            </a:extLst>
          </p:cNvPr>
          <p:cNvSpPr txBox="1"/>
          <p:nvPr/>
        </p:nvSpPr>
        <p:spPr>
          <a:xfrm>
            <a:off x="6118512" y="4788832"/>
            <a:ext cx="1917243"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solidFill>
                  <a:srgbClr val="3F3F3F"/>
                </a:solidFill>
                <a:latin typeface="Century Gothic"/>
              </a:rPr>
              <a:t>Classification</a:t>
            </a:r>
            <a:endParaRPr lang="en-US" sz="1700" dirty="0"/>
          </a:p>
        </p:txBody>
      </p:sp>
      <p:cxnSp>
        <p:nvCxnSpPr>
          <p:cNvPr id="36" name="Straight Arrow Connector 35">
            <a:extLst>
              <a:ext uri="{FF2B5EF4-FFF2-40B4-BE49-F238E27FC236}">
                <a16:creationId xmlns:a16="http://schemas.microsoft.com/office/drawing/2014/main" id="{731F4798-A8D6-4F00-98B1-1FC519DE8231}"/>
              </a:ext>
            </a:extLst>
          </p:cNvPr>
          <p:cNvCxnSpPr>
            <a:cxnSpLocks/>
          </p:cNvCxnSpPr>
          <p:nvPr/>
        </p:nvCxnSpPr>
        <p:spPr>
          <a:xfrm>
            <a:off x="5022629" y="5889172"/>
            <a:ext cx="1091630" cy="9135"/>
          </a:xfrm>
          <a:prstGeom prst="straightConnector1">
            <a:avLst/>
          </a:prstGeom>
          <a:ln w="28575">
            <a:solidFill>
              <a:srgbClr val="9EC997"/>
            </a:solidFill>
            <a:prstDash val="sysDot"/>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F4E1814-5AE9-4B3C-88F2-E07EC79EEEF2}"/>
              </a:ext>
            </a:extLst>
          </p:cNvPr>
          <p:cNvSpPr txBox="1"/>
          <p:nvPr/>
        </p:nvSpPr>
        <p:spPr>
          <a:xfrm>
            <a:off x="5065764" y="5581177"/>
            <a:ext cx="1191636"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solidFill>
                  <a:srgbClr val="3F3F3F"/>
                </a:solidFill>
                <a:latin typeface="Century Gothic"/>
              </a:rPr>
              <a:t>Burn Risk</a:t>
            </a:r>
            <a:endParaRPr lang="en-US" sz="1700" dirty="0"/>
          </a:p>
        </p:txBody>
      </p:sp>
      <p:cxnSp>
        <p:nvCxnSpPr>
          <p:cNvPr id="38" name="Straight Arrow Connector 37">
            <a:extLst>
              <a:ext uri="{FF2B5EF4-FFF2-40B4-BE49-F238E27FC236}">
                <a16:creationId xmlns:a16="http://schemas.microsoft.com/office/drawing/2014/main" id="{47A7417E-3A5D-4F78-9E60-C1E4A809F5A0}"/>
              </a:ext>
            </a:extLst>
          </p:cNvPr>
          <p:cNvCxnSpPr>
            <a:cxnSpLocks/>
          </p:cNvCxnSpPr>
          <p:nvPr/>
        </p:nvCxnSpPr>
        <p:spPr>
          <a:xfrm>
            <a:off x="6187567" y="5081851"/>
            <a:ext cx="1600199" cy="3"/>
          </a:xfrm>
          <a:prstGeom prst="straightConnector1">
            <a:avLst/>
          </a:prstGeom>
          <a:ln w="28575">
            <a:solidFill>
              <a:srgbClr val="9EC997"/>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69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822A0557-0675-4C94-A4C6-FED46A03FE7F}"/>
              </a:ext>
            </a:extLst>
          </p:cNvPr>
          <p:cNvSpPr/>
          <p:nvPr/>
        </p:nvSpPr>
        <p:spPr>
          <a:xfrm>
            <a:off x="8991166" y="948084"/>
            <a:ext cx="2558509" cy="2439132"/>
          </a:xfrm>
          <a:prstGeom prst="rect">
            <a:avLst/>
          </a:prstGeom>
          <a:noFill/>
          <a:ln w="28575">
            <a:solidFill>
              <a:srgbClr val="9EC99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CFD6B5A6-4AD9-42B2-8C28-A1CCC5DCFD05}"/>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Satellites and Sensors Used</a:t>
            </a:r>
            <a:endParaRPr lang="en-US" dirty="0"/>
          </a:p>
        </p:txBody>
      </p:sp>
      <p:sp>
        <p:nvSpPr>
          <p:cNvPr id="19" name="Rectangle: Rounded Corners 18">
            <a:extLst>
              <a:ext uri="{FF2B5EF4-FFF2-40B4-BE49-F238E27FC236}">
                <a16:creationId xmlns:a16="http://schemas.microsoft.com/office/drawing/2014/main" id="{E8B8D2BD-9921-447E-82B9-7150199A84F7}"/>
              </a:ext>
            </a:extLst>
          </p:cNvPr>
          <p:cNvSpPr/>
          <p:nvPr/>
        </p:nvSpPr>
        <p:spPr>
          <a:xfrm>
            <a:off x="7095161" y="3932356"/>
            <a:ext cx="2134969" cy="202366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6" descr="A picture containing ocean floor&#10;&#10;Description automatically generated">
            <a:extLst>
              <a:ext uri="{FF2B5EF4-FFF2-40B4-BE49-F238E27FC236}">
                <a16:creationId xmlns:a16="http://schemas.microsoft.com/office/drawing/2014/main" id="{1AF793BD-E396-4061-821B-8A2A3490A900}"/>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7183012" y="4000499"/>
            <a:ext cx="1980098" cy="1864149"/>
          </a:xfrm>
          <a:prstGeom prst="roundRect">
            <a:avLst/>
          </a:prstGeom>
        </p:spPr>
      </p:pic>
      <p:sp>
        <p:nvSpPr>
          <p:cNvPr id="23" name="Rectangle 22">
            <a:extLst>
              <a:ext uri="{FF2B5EF4-FFF2-40B4-BE49-F238E27FC236}">
                <a16:creationId xmlns:a16="http://schemas.microsoft.com/office/drawing/2014/main" id="{BA114104-F7BE-4EBC-AF99-E42360E9642F}"/>
              </a:ext>
            </a:extLst>
          </p:cNvPr>
          <p:cNvSpPr/>
          <p:nvPr/>
        </p:nvSpPr>
        <p:spPr>
          <a:xfrm>
            <a:off x="7566356" y="5778668"/>
            <a:ext cx="1832225" cy="359596"/>
          </a:xfrm>
          <a:prstGeom prst="rect">
            <a:avLst/>
          </a:prstGeom>
          <a:solidFill>
            <a:srgbClr val="BA3A5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latin typeface="Century Gothic"/>
                <a:cs typeface="Calibri"/>
              </a:rPr>
              <a:t>Sentinel-1 C-SAR</a:t>
            </a:r>
            <a:endParaRPr lang="en-US" sz="1600" dirty="0">
              <a:latin typeface="Century Gothic"/>
            </a:endParaRPr>
          </a:p>
        </p:txBody>
      </p:sp>
      <p:sp>
        <p:nvSpPr>
          <p:cNvPr id="31" name="Rectangle 30">
            <a:extLst>
              <a:ext uri="{FF2B5EF4-FFF2-40B4-BE49-F238E27FC236}">
                <a16:creationId xmlns:a16="http://schemas.microsoft.com/office/drawing/2014/main" id="{F4B29150-CBA3-4DC8-9858-D19A4263CCBB}"/>
              </a:ext>
            </a:extLst>
          </p:cNvPr>
          <p:cNvSpPr/>
          <p:nvPr/>
        </p:nvSpPr>
        <p:spPr>
          <a:xfrm>
            <a:off x="6949616" y="3812370"/>
            <a:ext cx="2558509" cy="2439132"/>
          </a:xfrm>
          <a:prstGeom prst="rect">
            <a:avLst/>
          </a:prstGeom>
          <a:noFill/>
          <a:ln w="28575">
            <a:solidFill>
              <a:srgbClr val="9EC99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7">
            <a:extLst>
              <a:ext uri="{FF2B5EF4-FFF2-40B4-BE49-F238E27FC236}">
                <a16:creationId xmlns:a16="http://schemas.microsoft.com/office/drawing/2014/main" id="{626ED84B-04B3-4785-A7A7-F2AD1180A88A}"/>
              </a:ext>
            </a:extLst>
          </p:cNvPr>
          <p:cNvPicPr>
            <a:picLocks noChangeAspect="1"/>
          </p:cNvPicPr>
          <p:nvPr/>
        </p:nvPicPr>
        <p:blipFill>
          <a:blip r:embed="rId4"/>
          <a:stretch>
            <a:fillRect/>
          </a:stretch>
        </p:blipFill>
        <p:spPr>
          <a:xfrm rot="1020000">
            <a:off x="7440150" y="5124916"/>
            <a:ext cx="1381875" cy="1126008"/>
          </a:xfrm>
          <a:prstGeom prst="rect">
            <a:avLst/>
          </a:prstGeom>
        </p:spPr>
      </p:pic>
      <p:grpSp>
        <p:nvGrpSpPr>
          <p:cNvPr id="36" name="Group 35">
            <a:extLst>
              <a:ext uri="{FF2B5EF4-FFF2-40B4-BE49-F238E27FC236}">
                <a16:creationId xmlns:a16="http://schemas.microsoft.com/office/drawing/2014/main" id="{0A25775D-09BE-4789-B85A-6879E897A4F2}"/>
              </a:ext>
            </a:extLst>
          </p:cNvPr>
          <p:cNvGrpSpPr/>
          <p:nvPr/>
        </p:nvGrpSpPr>
        <p:grpSpPr>
          <a:xfrm>
            <a:off x="4917450" y="1106027"/>
            <a:ext cx="2291295" cy="2117654"/>
            <a:chOff x="6898859" y="346100"/>
            <a:chExt cx="2291295" cy="2117654"/>
          </a:xfrm>
        </p:grpSpPr>
        <p:sp>
          <p:nvSpPr>
            <p:cNvPr id="28" name="Rectangle: Rounded Corners 27">
              <a:extLst>
                <a:ext uri="{FF2B5EF4-FFF2-40B4-BE49-F238E27FC236}">
                  <a16:creationId xmlns:a16="http://schemas.microsoft.com/office/drawing/2014/main" id="{B6ED2BEB-0244-4189-906F-D5BE431F6BD9}"/>
                </a:ext>
              </a:extLst>
            </p:cNvPr>
            <p:cNvSpPr/>
            <p:nvPr/>
          </p:nvSpPr>
          <p:spPr>
            <a:xfrm>
              <a:off x="6898859" y="346100"/>
              <a:ext cx="2126408" cy="203222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7">
              <a:extLst>
                <a:ext uri="{FF2B5EF4-FFF2-40B4-BE49-F238E27FC236}">
                  <a16:creationId xmlns:a16="http://schemas.microsoft.com/office/drawing/2014/main" id="{02FDCF36-98DC-4142-88E6-A828C2B6FC5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70281" y="425414"/>
              <a:ext cx="1961754" cy="1867300"/>
            </a:xfrm>
            <a:prstGeom prst="roundRect">
              <a:avLst/>
            </a:prstGeom>
          </p:spPr>
        </p:pic>
        <p:sp>
          <p:nvSpPr>
            <p:cNvPr id="29" name="Rectangle 28">
              <a:extLst>
                <a:ext uri="{FF2B5EF4-FFF2-40B4-BE49-F238E27FC236}">
                  <a16:creationId xmlns:a16="http://schemas.microsoft.com/office/drawing/2014/main" id="{271B45B4-EE6F-4938-80A1-CA5FA0D6DB4A}"/>
                </a:ext>
              </a:extLst>
            </p:cNvPr>
            <p:cNvSpPr/>
            <p:nvPr/>
          </p:nvSpPr>
          <p:spPr>
            <a:xfrm>
              <a:off x="7777457" y="2155528"/>
              <a:ext cx="1412697" cy="308226"/>
            </a:xfrm>
            <a:prstGeom prst="rect">
              <a:avLst/>
            </a:prstGeom>
            <a:solidFill>
              <a:srgbClr val="BA3A5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latin typeface="Century Gothic"/>
                  <a:cs typeface="Calibri"/>
                </a:rPr>
                <a:t>SMAP</a:t>
              </a:r>
              <a:endParaRPr lang="en-US" dirty="0"/>
            </a:p>
          </p:txBody>
        </p:sp>
      </p:grpSp>
      <p:sp>
        <p:nvSpPr>
          <p:cNvPr id="37" name="Rectangle 36">
            <a:extLst>
              <a:ext uri="{FF2B5EF4-FFF2-40B4-BE49-F238E27FC236}">
                <a16:creationId xmlns:a16="http://schemas.microsoft.com/office/drawing/2014/main" id="{71BFA5E2-73B9-4621-BC06-A8DD4A9D9244}"/>
              </a:ext>
            </a:extLst>
          </p:cNvPr>
          <p:cNvSpPr/>
          <p:nvPr/>
        </p:nvSpPr>
        <p:spPr>
          <a:xfrm>
            <a:off x="4757877" y="945719"/>
            <a:ext cx="2558509" cy="2439132"/>
          </a:xfrm>
          <a:prstGeom prst="rect">
            <a:avLst/>
          </a:prstGeom>
          <a:noFill/>
          <a:ln w="28575">
            <a:solidFill>
              <a:srgbClr val="9EC99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9FCB9A51-28E5-41AB-8B3C-107CAD035271}"/>
              </a:ext>
            </a:extLst>
          </p:cNvPr>
          <p:cNvGrpSpPr/>
          <p:nvPr/>
        </p:nvGrpSpPr>
        <p:grpSpPr>
          <a:xfrm>
            <a:off x="9169368" y="1078481"/>
            <a:ext cx="2227221" cy="2305073"/>
            <a:chOff x="5078117" y="1557160"/>
            <a:chExt cx="2227221" cy="2305073"/>
          </a:xfrm>
        </p:grpSpPr>
        <p:sp>
          <p:nvSpPr>
            <p:cNvPr id="40" name="Rectangle: Rounded Corners 39">
              <a:extLst>
                <a:ext uri="{FF2B5EF4-FFF2-40B4-BE49-F238E27FC236}">
                  <a16:creationId xmlns:a16="http://schemas.microsoft.com/office/drawing/2014/main" id="{5FD035E3-5A27-4ECD-B615-AD5683E3906C}"/>
                </a:ext>
              </a:extLst>
            </p:cNvPr>
            <p:cNvSpPr/>
            <p:nvPr/>
          </p:nvSpPr>
          <p:spPr>
            <a:xfrm>
              <a:off x="5078117" y="1557160"/>
              <a:ext cx="2113198" cy="202366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Picture 46" descr="A picture containing tree, outdoor&#10;&#10;Description automatically generated">
              <a:extLst>
                <a:ext uri="{FF2B5EF4-FFF2-40B4-BE49-F238E27FC236}">
                  <a16:creationId xmlns:a16="http://schemas.microsoft.com/office/drawing/2014/main" id="{CB809F84-4219-44C7-98D6-DC8BA8C9328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49260" y="1637913"/>
              <a:ext cx="1971103" cy="1866649"/>
            </a:xfrm>
            <a:prstGeom prst="roundRect">
              <a:avLst/>
            </a:prstGeom>
          </p:spPr>
        </p:pic>
        <p:sp>
          <p:nvSpPr>
            <p:cNvPr id="42" name="Rectangle 41">
              <a:extLst>
                <a:ext uri="{FF2B5EF4-FFF2-40B4-BE49-F238E27FC236}">
                  <a16:creationId xmlns:a16="http://schemas.microsoft.com/office/drawing/2014/main" id="{A9F2F383-9DE8-4781-B547-0E2A0AFCDAFF}"/>
                </a:ext>
              </a:extLst>
            </p:cNvPr>
            <p:cNvSpPr/>
            <p:nvPr/>
          </p:nvSpPr>
          <p:spPr>
            <a:xfrm>
              <a:off x="5712598" y="3381700"/>
              <a:ext cx="1592740" cy="359595"/>
            </a:xfrm>
            <a:prstGeom prst="rect">
              <a:avLst/>
            </a:prstGeom>
            <a:solidFill>
              <a:srgbClr val="BA3A5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latin typeface="Century Gothic"/>
                  <a:cs typeface="Calibri"/>
                </a:rPr>
                <a:t>Sentinel-2 MSI</a:t>
              </a:r>
              <a:endParaRPr lang="en-US" sz="1600" dirty="0">
                <a:latin typeface="Century Gothic"/>
              </a:endParaRPr>
            </a:p>
          </p:txBody>
        </p:sp>
        <p:pic>
          <p:nvPicPr>
            <p:cNvPr id="26" name="Picture 45">
              <a:extLst>
                <a:ext uri="{FF2B5EF4-FFF2-40B4-BE49-F238E27FC236}">
                  <a16:creationId xmlns:a16="http://schemas.microsoft.com/office/drawing/2014/main" id="{9DF384FB-3A7F-49DD-9BDA-9BF98DAFF97B}"/>
                </a:ext>
              </a:extLst>
            </p:cNvPr>
            <p:cNvPicPr>
              <a:picLocks noChangeAspect="1"/>
            </p:cNvPicPr>
            <p:nvPr/>
          </p:nvPicPr>
          <p:blipFill>
            <a:blip r:embed="rId7"/>
            <a:stretch>
              <a:fillRect/>
            </a:stretch>
          </p:blipFill>
          <p:spPr>
            <a:xfrm rot="18780000">
              <a:off x="4937376" y="2782318"/>
              <a:ext cx="1240972" cy="918857"/>
            </a:xfrm>
            <a:prstGeom prst="rect">
              <a:avLst/>
            </a:prstGeom>
          </p:spPr>
        </p:pic>
      </p:grpSp>
      <p:grpSp>
        <p:nvGrpSpPr>
          <p:cNvPr id="3" name="Group 2">
            <a:extLst>
              <a:ext uri="{FF2B5EF4-FFF2-40B4-BE49-F238E27FC236}">
                <a16:creationId xmlns:a16="http://schemas.microsoft.com/office/drawing/2014/main" id="{4B934165-F746-4365-8E1C-F3AA776F30CF}"/>
              </a:ext>
            </a:extLst>
          </p:cNvPr>
          <p:cNvGrpSpPr/>
          <p:nvPr/>
        </p:nvGrpSpPr>
        <p:grpSpPr>
          <a:xfrm>
            <a:off x="746202" y="1082053"/>
            <a:ext cx="2342155" cy="2212098"/>
            <a:chOff x="273273" y="3534251"/>
            <a:chExt cx="2342155" cy="2212098"/>
          </a:xfrm>
        </p:grpSpPr>
        <p:sp>
          <p:nvSpPr>
            <p:cNvPr id="8" name="Rectangle: Rounded Corners 7">
              <a:extLst>
                <a:ext uri="{FF2B5EF4-FFF2-40B4-BE49-F238E27FC236}">
                  <a16:creationId xmlns:a16="http://schemas.microsoft.com/office/drawing/2014/main" id="{BC0A2F3C-A5D1-4CD5-BBE3-E1B0775FE1BA}"/>
                </a:ext>
              </a:extLst>
            </p:cNvPr>
            <p:cNvSpPr/>
            <p:nvPr/>
          </p:nvSpPr>
          <p:spPr>
            <a:xfrm>
              <a:off x="384596" y="3534251"/>
              <a:ext cx="2126409" cy="203222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3" descr="Map&#10;&#10;Description automatically generated">
              <a:extLst>
                <a:ext uri="{FF2B5EF4-FFF2-40B4-BE49-F238E27FC236}">
                  <a16:creationId xmlns:a16="http://schemas.microsoft.com/office/drawing/2014/main" id="{FA3ADF4F-D160-4FFE-8E7C-1247E78667C3}"/>
                </a:ext>
              </a:extLst>
            </p:cNvPr>
            <p:cNvPicPr>
              <a:picLocks/>
            </p:cNvPicPr>
            <p:nvPr/>
          </p:nvPicPr>
          <p:blipFill rotWithShape="1">
            <a:blip r:embed="rId8" cstate="print">
              <a:extLst>
                <a:ext uri="{28A0092B-C50C-407E-A947-70E740481C1C}">
                  <a14:useLocalDpi xmlns:a14="http://schemas.microsoft.com/office/drawing/2010/main"/>
                </a:ext>
              </a:extLst>
            </a:blip>
            <a:srcRect/>
            <a:stretch/>
          </p:blipFill>
          <p:spPr>
            <a:xfrm>
              <a:off x="465876" y="3600006"/>
              <a:ext cx="1969214" cy="1875034"/>
            </a:xfrm>
            <a:prstGeom prst="roundRect">
              <a:avLst/>
            </a:prstGeom>
          </p:spPr>
        </p:pic>
        <p:sp>
          <p:nvSpPr>
            <p:cNvPr id="25" name="Rectangle 24">
              <a:extLst>
                <a:ext uri="{FF2B5EF4-FFF2-40B4-BE49-F238E27FC236}">
                  <a16:creationId xmlns:a16="http://schemas.microsoft.com/office/drawing/2014/main" id="{EC441C6C-E4C8-40C7-86D6-F4EBD211FFA5}"/>
                </a:ext>
              </a:extLst>
            </p:cNvPr>
            <p:cNvSpPr/>
            <p:nvPr/>
          </p:nvSpPr>
          <p:spPr>
            <a:xfrm>
              <a:off x="877383" y="5438123"/>
              <a:ext cx="1738045" cy="308226"/>
            </a:xfrm>
            <a:prstGeom prst="rect">
              <a:avLst/>
            </a:prstGeom>
            <a:solidFill>
              <a:srgbClr val="BA3A5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latin typeface="Century Gothic"/>
                  <a:cs typeface="Calibri"/>
                </a:rPr>
                <a:t>Landsat 7 ETM+</a:t>
              </a:r>
              <a:endParaRPr lang="en-US" sz="1600" dirty="0">
                <a:latin typeface="Century Gothic"/>
              </a:endParaRPr>
            </a:p>
          </p:txBody>
        </p:sp>
        <p:pic>
          <p:nvPicPr>
            <p:cNvPr id="5" name="Picture 5" descr="A picture containing indoor&#10;&#10;Description automatically generated">
              <a:extLst>
                <a:ext uri="{FF2B5EF4-FFF2-40B4-BE49-F238E27FC236}">
                  <a16:creationId xmlns:a16="http://schemas.microsoft.com/office/drawing/2014/main" id="{FF59AD7E-2305-4CF5-B00A-B0BF7DA06D02}"/>
                </a:ext>
              </a:extLst>
            </p:cNvPr>
            <p:cNvPicPr>
              <a:picLocks noChangeAspect="1"/>
            </p:cNvPicPr>
            <p:nvPr/>
          </p:nvPicPr>
          <p:blipFill>
            <a:blip r:embed="rId9"/>
            <a:stretch>
              <a:fillRect/>
            </a:stretch>
          </p:blipFill>
          <p:spPr>
            <a:xfrm rot="20040000">
              <a:off x="273273" y="5020767"/>
              <a:ext cx="1541981" cy="650295"/>
            </a:xfrm>
            <a:prstGeom prst="rect">
              <a:avLst/>
            </a:prstGeom>
          </p:spPr>
        </p:pic>
      </p:grpSp>
      <p:sp>
        <p:nvSpPr>
          <p:cNvPr id="35" name="Rectangle 34">
            <a:extLst>
              <a:ext uri="{FF2B5EF4-FFF2-40B4-BE49-F238E27FC236}">
                <a16:creationId xmlns:a16="http://schemas.microsoft.com/office/drawing/2014/main" id="{B3D3D194-B081-4963-A6AF-EC68566002D2}"/>
              </a:ext>
            </a:extLst>
          </p:cNvPr>
          <p:cNvSpPr/>
          <p:nvPr/>
        </p:nvSpPr>
        <p:spPr>
          <a:xfrm>
            <a:off x="648600" y="955292"/>
            <a:ext cx="2558509" cy="2439132"/>
          </a:xfrm>
          <a:prstGeom prst="rect">
            <a:avLst/>
          </a:prstGeom>
          <a:noFill/>
          <a:ln w="28575">
            <a:solidFill>
              <a:srgbClr val="9EC99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6E2742D6-5A26-4DA9-AED0-636EB4C0786C}"/>
              </a:ext>
            </a:extLst>
          </p:cNvPr>
          <p:cNvGrpSpPr/>
          <p:nvPr/>
        </p:nvGrpSpPr>
        <p:grpSpPr>
          <a:xfrm>
            <a:off x="2562937" y="3815266"/>
            <a:ext cx="2558509" cy="2453721"/>
            <a:chOff x="1198771" y="817162"/>
            <a:chExt cx="2558509" cy="2453721"/>
          </a:xfrm>
        </p:grpSpPr>
        <p:grpSp>
          <p:nvGrpSpPr>
            <p:cNvPr id="2" name="Group 1">
              <a:extLst>
                <a:ext uri="{FF2B5EF4-FFF2-40B4-BE49-F238E27FC236}">
                  <a16:creationId xmlns:a16="http://schemas.microsoft.com/office/drawing/2014/main" id="{8F60E8C2-C283-4C1A-A1FF-F78A25383570}"/>
                </a:ext>
              </a:extLst>
            </p:cNvPr>
            <p:cNvGrpSpPr/>
            <p:nvPr/>
          </p:nvGrpSpPr>
          <p:grpSpPr>
            <a:xfrm>
              <a:off x="1356242" y="952520"/>
              <a:ext cx="2261162" cy="2318363"/>
              <a:chOff x="332985" y="1170234"/>
              <a:chExt cx="2261162" cy="2318363"/>
            </a:xfrm>
          </p:grpSpPr>
          <p:sp>
            <p:nvSpPr>
              <p:cNvPr id="17" name="Rectangle: Rounded Corners 16">
                <a:extLst>
                  <a:ext uri="{FF2B5EF4-FFF2-40B4-BE49-F238E27FC236}">
                    <a16:creationId xmlns:a16="http://schemas.microsoft.com/office/drawing/2014/main" id="{EBC9F301-D141-4965-B6FE-15D056477AC6}"/>
                  </a:ext>
                </a:extLst>
              </p:cNvPr>
              <p:cNvSpPr/>
              <p:nvPr/>
            </p:nvSpPr>
            <p:spPr>
              <a:xfrm>
                <a:off x="388102" y="1170234"/>
                <a:ext cx="2126409" cy="203222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4" descr="A picture containing text, monitor, electronics, screen&#10;&#10;Description automatically generated">
                <a:extLst>
                  <a:ext uri="{FF2B5EF4-FFF2-40B4-BE49-F238E27FC236}">
                    <a16:creationId xmlns:a16="http://schemas.microsoft.com/office/drawing/2014/main" id="{24AA19E1-9174-4F38-8B5C-A546AF9B440F}"/>
                  </a:ext>
                </a:extLst>
              </p:cNvPr>
              <p:cNvPicPr>
                <a:picLocks/>
              </p:cNvPicPr>
              <p:nvPr/>
            </p:nvPicPr>
            <p:blipFill rotWithShape="1">
              <a:blip r:embed="rId10" cstate="print">
                <a:extLst>
                  <a:ext uri="{28A0092B-C50C-407E-A947-70E740481C1C}">
                    <a14:useLocalDpi xmlns:a14="http://schemas.microsoft.com/office/drawing/2010/main"/>
                  </a:ext>
                </a:extLst>
              </a:blip>
              <a:srcRect/>
              <a:stretch/>
            </p:blipFill>
            <p:spPr>
              <a:xfrm>
                <a:off x="467274" y="1277588"/>
                <a:ext cx="1969214" cy="1875034"/>
              </a:xfrm>
              <a:prstGeom prst="roundRect">
                <a:avLst/>
              </a:prstGeom>
            </p:spPr>
          </p:pic>
          <p:sp>
            <p:nvSpPr>
              <p:cNvPr id="24" name="Rectangle 23">
                <a:extLst>
                  <a:ext uri="{FF2B5EF4-FFF2-40B4-BE49-F238E27FC236}">
                    <a16:creationId xmlns:a16="http://schemas.microsoft.com/office/drawing/2014/main" id="{423B2DCD-D1AF-49C9-B8C7-5F7FDD4371D5}"/>
                  </a:ext>
                </a:extLst>
              </p:cNvPr>
              <p:cNvSpPr/>
              <p:nvPr/>
            </p:nvSpPr>
            <p:spPr>
              <a:xfrm>
                <a:off x="1001652" y="3033361"/>
                <a:ext cx="1592495" cy="325349"/>
              </a:xfrm>
              <a:prstGeom prst="rect">
                <a:avLst/>
              </a:prstGeom>
              <a:solidFill>
                <a:srgbClr val="BA3A5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latin typeface="Century Gothic"/>
                    <a:cs typeface="Calibri"/>
                  </a:rPr>
                  <a:t> Landsat 8 OLI</a:t>
                </a:r>
                <a:endParaRPr lang="en-US" sz="1600" dirty="0">
                  <a:latin typeface="Century Gothic"/>
                </a:endParaRPr>
              </a:p>
            </p:txBody>
          </p:sp>
          <p:pic>
            <p:nvPicPr>
              <p:cNvPr id="6" name="Picture 6">
                <a:extLst>
                  <a:ext uri="{FF2B5EF4-FFF2-40B4-BE49-F238E27FC236}">
                    <a16:creationId xmlns:a16="http://schemas.microsoft.com/office/drawing/2014/main" id="{5B00BE55-7E91-4479-8C8E-4D4B2A2D59F5}"/>
                  </a:ext>
                </a:extLst>
              </p:cNvPr>
              <p:cNvPicPr>
                <a:picLocks noChangeAspect="1"/>
              </p:cNvPicPr>
              <p:nvPr/>
            </p:nvPicPr>
            <p:blipFill>
              <a:blip r:embed="rId11"/>
              <a:stretch>
                <a:fillRect/>
              </a:stretch>
            </p:blipFill>
            <p:spPr>
              <a:xfrm rot="19860000">
                <a:off x="332985" y="2607430"/>
                <a:ext cx="1081723" cy="881167"/>
              </a:xfrm>
              <a:prstGeom prst="rect">
                <a:avLst/>
              </a:prstGeom>
            </p:spPr>
          </p:pic>
        </p:grpSp>
        <p:sp>
          <p:nvSpPr>
            <p:cNvPr id="41" name="Rectangle 40">
              <a:extLst>
                <a:ext uri="{FF2B5EF4-FFF2-40B4-BE49-F238E27FC236}">
                  <a16:creationId xmlns:a16="http://schemas.microsoft.com/office/drawing/2014/main" id="{9C0B1219-B692-4FD3-A59F-B324BF04DD93}"/>
                </a:ext>
              </a:extLst>
            </p:cNvPr>
            <p:cNvSpPr/>
            <p:nvPr/>
          </p:nvSpPr>
          <p:spPr>
            <a:xfrm>
              <a:off x="1198771" y="817162"/>
              <a:ext cx="2558509" cy="2439132"/>
            </a:xfrm>
            <a:prstGeom prst="rect">
              <a:avLst/>
            </a:prstGeom>
            <a:noFill/>
            <a:ln w="28575">
              <a:solidFill>
                <a:srgbClr val="9EC99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TextBox 31">
            <a:extLst>
              <a:ext uri="{FF2B5EF4-FFF2-40B4-BE49-F238E27FC236}">
                <a16:creationId xmlns:a16="http://schemas.microsoft.com/office/drawing/2014/main" id="{7B4B3196-24A2-49B6-99A9-4B91DDFDAFF5}"/>
              </a:ext>
            </a:extLst>
          </p:cNvPr>
          <p:cNvSpPr txBox="1"/>
          <p:nvPr/>
        </p:nvSpPr>
        <p:spPr>
          <a:xfrm>
            <a:off x="7809314" y="6622622"/>
            <a:ext cx="438268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bg1"/>
                </a:solidFill>
                <a:latin typeface="Century Gothic"/>
              </a:rPr>
              <a:t>Image Credit: NASA, ESA</a:t>
            </a:r>
          </a:p>
        </p:txBody>
      </p:sp>
    </p:spTree>
    <p:extLst>
      <p:ext uri="{BB962C8B-B14F-4D97-AF65-F5344CB8AC3E}">
        <p14:creationId xmlns:p14="http://schemas.microsoft.com/office/powerpoint/2010/main" val="1995516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69714E-F5D5-4CAF-996E-1E2B98A32857}"/>
              </a:ext>
            </a:extLst>
          </p:cNvPr>
          <p:cNvSpPr txBox="1">
            <a:spLocks/>
          </p:cNvSpPr>
          <p:nvPr/>
        </p:nvSpPr>
        <p:spPr>
          <a:xfrm>
            <a:off x="266700" y="364983"/>
            <a:ext cx="10384133"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Methodology – </a:t>
            </a:r>
            <a:r>
              <a:rPr lang="en-US" sz="4000" b="1" dirty="0">
                <a:solidFill>
                  <a:srgbClr val="C00000"/>
                </a:solidFill>
                <a:latin typeface="Century Gothic" panose="020F0302020204030204"/>
              </a:rPr>
              <a:t>Wildfire Severity</a:t>
            </a:r>
            <a:endParaRPr lang="en-US" dirty="0">
              <a:solidFill>
                <a:srgbClr val="C00000"/>
              </a:solidFill>
              <a:cs typeface="Calibri Light"/>
            </a:endParaRPr>
          </a:p>
        </p:txBody>
      </p:sp>
      <p:grpSp>
        <p:nvGrpSpPr>
          <p:cNvPr id="2" name="Group 1">
            <a:extLst>
              <a:ext uri="{FF2B5EF4-FFF2-40B4-BE49-F238E27FC236}">
                <a16:creationId xmlns:a16="http://schemas.microsoft.com/office/drawing/2014/main" id="{F928F8CB-75C4-413D-84E9-6EE9229F34B6}"/>
              </a:ext>
            </a:extLst>
          </p:cNvPr>
          <p:cNvGrpSpPr/>
          <p:nvPr/>
        </p:nvGrpSpPr>
        <p:grpSpPr>
          <a:xfrm>
            <a:off x="1347172" y="1263364"/>
            <a:ext cx="9910910" cy="5026611"/>
            <a:chOff x="1347172" y="1263364"/>
            <a:chExt cx="9910910" cy="5026611"/>
          </a:xfrm>
        </p:grpSpPr>
        <p:sp>
          <p:nvSpPr>
            <p:cNvPr id="3" name="Freeform: Shape 2">
              <a:extLst>
                <a:ext uri="{FF2B5EF4-FFF2-40B4-BE49-F238E27FC236}">
                  <a16:creationId xmlns:a16="http://schemas.microsoft.com/office/drawing/2014/main" id="{0BA79266-5E80-4293-92AB-0EDEA4C41C8C}"/>
                </a:ext>
              </a:extLst>
            </p:cNvPr>
            <p:cNvSpPr/>
            <p:nvPr/>
          </p:nvSpPr>
          <p:spPr>
            <a:xfrm>
              <a:off x="1347172" y="1263364"/>
              <a:ext cx="1261796" cy="1802565"/>
            </a:xfrm>
            <a:custGeom>
              <a:avLst/>
              <a:gdLst>
                <a:gd name="connsiteX0" fmla="*/ 0 w 1802564"/>
                <a:gd name="connsiteY0" fmla="*/ 0 h 1261795"/>
                <a:gd name="connsiteX1" fmla="*/ 1171667 w 1802564"/>
                <a:gd name="connsiteY1" fmla="*/ 0 h 1261795"/>
                <a:gd name="connsiteX2" fmla="*/ 1802564 w 1802564"/>
                <a:gd name="connsiteY2" fmla="*/ 630898 h 1261795"/>
                <a:gd name="connsiteX3" fmla="*/ 1171667 w 1802564"/>
                <a:gd name="connsiteY3" fmla="*/ 1261795 h 1261795"/>
                <a:gd name="connsiteX4" fmla="*/ 0 w 1802564"/>
                <a:gd name="connsiteY4" fmla="*/ 1261795 h 1261795"/>
                <a:gd name="connsiteX5" fmla="*/ 630898 w 1802564"/>
                <a:gd name="connsiteY5" fmla="*/ 630898 h 1261795"/>
                <a:gd name="connsiteX6" fmla="*/ 0 w 1802564"/>
                <a:gd name="connsiteY6" fmla="*/ 0 h 12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2564" h="1261795">
                  <a:moveTo>
                    <a:pt x="1802563" y="0"/>
                  </a:moveTo>
                  <a:lnTo>
                    <a:pt x="1802563" y="820167"/>
                  </a:lnTo>
                  <a:lnTo>
                    <a:pt x="901281" y="1261795"/>
                  </a:lnTo>
                  <a:lnTo>
                    <a:pt x="1" y="820167"/>
                  </a:lnTo>
                  <a:lnTo>
                    <a:pt x="1" y="0"/>
                  </a:lnTo>
                  <a:lnTo>
                    <a:pt x="901281" y="441629"/>
                  </a:lnTo>
                  <a:lnTo>
                    <a:pt x="1802563" y="0"/>
                  </a:lnTo>
                  <a:close/>
                </a:path>
              </a:pathLst>
            </a:custGeom>
            <a:solidFill>
              <a:srgbClr val="C00000"/>
            </a:solidFill>
            <a:ln>
              <a:solidFill>
                <a:srgbClr val="C00000"/>
              </a:solidFill>
            </a:ln>
          </p:spPr>
          <p:style>
            <a:lnRef idx="1">
              <a:schemeClr val="accent6">
                <a:hueOff val="0"/>
                <a:satOff val="0"/>
                <a:lumOff val="0"/>
                <a:alphaOff val="0"/>
              </a:schemeClr>
            </a:lnRef>
            <a:fillRef idx="2">
              <a:scrgbClr r="0" g="0" b="0"/>
            </a:fillRef>
            <a:effectRef idx="1">
              <a:schemeClr val="accent6">
                <a:hueOff val="0"/>
                <a:satOff val="0"/>
                <a:lumOff val="0"/>
                <a:alphaOff val="0"/>
              </a:schemeClr>
            </a:effectRef>
            <a:fontRef idx="minor">
              <a:schemeClr val="dk1"/>
            </a:fontRef>
          </p:style>
          <p:txBody>
            <a:bodyPr spcFirstLastPara="0" vert="horz" wrap="square" lIns="11431" tIns="642329" rIns="11430" bIns="642327"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bg1"/>
                  </a:solidFill>
                  <a:latin typeface="Century Gothic"/>
                </a:rPr>
                <a:t>Data Acquisition</a:t>
              </a:r>
            </a:p>
          </p:txBody>
        </p:sp>
        <p:sp>
          <p:nvSpPr>
            <p:cNvPr id="5" name="Freeform: Shape 4">
              <a:extLst>
                <a:ext uri="{FF2B5EF4-FFF2-40B4-BE49-F238E27FC236}">
                  <a16:creationId xmlns:a16="http://schemas.microsoft.com/office/drawing/2014/main" id="{ECBD09F3-7A5F-463B-89D6-B5B3B0DAC5A9}"/>
                </a:ext>
              </a:extLst>
            </p:cNvPr>
            <p:cNvSpPr/>
            <p:nvPr/>
          </p:nvSpPr>
          <p:spPr>
            <a:xfrm>
              <a:off x="2608967" y="1266255"/>
              <a:ext cx="8649115" cy="1171667"/>
            </a:xfrm>
            <a:custGeom>
              <a:avLst/>
              <a:gdLst>
                <a:gd name="connsiteX0" fmla="*/ 195282 w 1171667"/>
                <a:gd name="connsiteY0" fmla="*/ 0 h 8649115"/>
                <a:gd name="connsiteX1" fmla="*/ 976385 w 1171667"/>
                <a:gd name="connsiteY1" fmla="*/ 0 h 8649115"/>
                <a:gd name="connsiteX2" fmla="*/ 1171667 w 1171667"/>
                <a:gd name="connsiteY2" fmla="*/ 195282 h 8649115"/>
                <a:gd name="connsiteX3" fmla="*/ 1171667 w 1171667"/>
                <a:gd name="connsiteY3" fmla="*/ 8649115 h 8649115"/>
                <a:gd name="connsiteX4" fmla="*/ 1171667 w 1171667"/>
                <a:gd name="connsiteY4" fmla="*/ 8649115 h 8649115"/>
                <a:gd name="connsiteX5" fmla="*/ 0 w 1171667"/>
                <a:gd name="connsiteY5" fmla="*/ 8649115 h 8649115"/>
                <a:gd name="connsiteX6" fmla="*/ 0 w 1171667"/>
                <a:gd name="connsiteY6" fmla="*/ 8649115 h 8649115"/>
                <a:gd name="connsiteX7" fmla="*/ 0 w 1171667"/>
                <a:gd name="connsiteY7" fmla="*/ 195282 h 8649115"/>
                <a:gd name="connsiteX8" fmla="*/ 195282 w 1171667"/>
                <a:gd name="connsiteY8" fmla="*/ 0 h 864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667" h="8649115">
                  <a:moveTo>
                    <a:pt x="1171667" y="1441550"/>
                  </a:moveTo>
                  <a:lnTo>
                    <a:pt x="1171667" y="7207565"/>
                  </a:lnTo>
                  <a:cubicBezTo>
                    <a:pt x="1171667" y="8003709"/>
                    <a:pt x="1159823" y="8649115"/>
                    <a:pt x="1145213" y="8649115"/>
                  </a:cubicBezTo>
                  <a:lnTo>
                    <a:pt x="0" y="8649115"/>
                  </a:lnTo>
                  <a:lnTo>
                    <a:pt x="0" y="8649115"/>
                  </a:lnTo>
                  <a:lnTo>
                    <a:pt x="0" y="0"/>
                  </a:lnTo>
                  <a:lnTo>
                    <a:pt x="0" y="0"/>
                  </a:lnTo>
                  <a:lnTo>
                    <a:pt x="1145213" y="0"/>
                  </a:lnTo>
                  <a:cubicBezTo>
                    <a:pt x="1159823" y="0"/>
                    <a:pt x="1171667" y="645406"/>
                    <a:pt x="1171667" y="1441550"/>
                  </a:cubicBezTo>
                  <a:close/>
                </a:path>
              </a:pathLst>
            </a:custGeom>
            <a:ln>
              <a:solidFill>
                <a:srgbClr val="C00000"/>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8" tIns="66086" rIns="66086" bIns="66086" numCol="1" spcCol="1270" anchor="ctr" anchorCtr="0">
              <a:noAutofit/>
            </a:bodyPr>
            <a:lstStyle/>
            <a:p>
              <a:pPr marL="114300" lvl="1" indent="-114300" algn="l" defTabSz="622300" rtl="0">
                <a:lnSpc>
                  <a:spcPct val="90000"/>
                </a:lnSpc>
                <a:spcBef>
                  <a:spcPct val="0"/>
                </a:spcBef>
                <a:spcAft>
                  <a:spcPct val="15000"/>
                </a:spcAft>
                <a:buClr>
                  <a:srgbClr val="4DAEB3"/>
                </a:buClr>
                <a:buFont typeface="Webdings" panose="05030102010509060703" pitchFamily="18" charset="2"/>
                <a:buChar char="4"/>
              </a:pPr>
              <a:r>
                <a:rPr lang="en-US" b="0" kern="1200" dirty="0">
                  <a:solidFill>
                    <a:schemeClr val="tx1">
                      <a:lumMod val="75000"/>
                      <a:lumOff val="25000"/>
                    </a:schemeClr>
                  </a:solidFill>
                  <a:latin typeface="Century Gothic"/>
                </a:rPr>
                <a:t>Landsat 8 OLI Surface Reflectance</a:t>
              </a:r>
            </a:p>
          </p:txBody>
        </p:sp>
        <p:sp>
          <p:nvSpPr>
            <p:cNvPr id="6" name="Freeform: Shape 5">
              <a:extLst>
                <a:ext uri="{FF2B5EF4-FFF2-40B4-BE49-F238E27FC236}">
                  <a16:creationId xmlns:a16="http://schemas.microsoft.com/office/drawing/2014/main" id="{C8679B57-5E8F-4D46-8ECF-E4927DCBF3EC}"/>
                </a:ext>
              </a:extLst>
            </p:cNvPr>
            <p:cNvSpPr/>
            <p:nvPr/>
          </p:nvSpPr>
          <p:spPr>
            <a:xfrm>
              <a:off x="1347172" y="2876832"/>
              <a:ext cx="1261796" cy="1802565"/>
            </a:xfrm>
            <a:custGeom>
              <a:avLst/>
              <a:gdLst>
                <a:gd name="connsiteX0" fmla="*/ 0 w 1802564"/>
                <a:gd name="connsiteY0" fmla="*/ 0 h 1261795"/>
                <a:gd name="connsiteX1" fmla="*/ 1171667 w 1802564"/>
                <a:gd name="connsiteY1" fmla="*/ 0 h 1261795"/>
                <a:gd name="connsiteX2" fmla="*/ 1802564 w 1802564"/>
                <a:gd name="connsiteY2" fmla="*/ 630898 h 1261795"/>
                <a:gd name="connsiteX3" fmla="*/ 1171667 w 1802564"/>
                <a:gd name="connsiteY3" fmla="*/ 1261795 h 1261795"/>
                <a:gd name="connsiteX4" fmla="*/ 0 w 1802564"/>
                <a:gd name="connsiteY4" fmla="*/ 1261795 h 1261795"/>
                <a:gd name="connsiteX5" fmla="*/ 630898 w 1802564"/>
                <a:gd name="connsiteY5" fmla="*/ 630898 h 1261795"/>
                <a:gd name="connsiteX6" fmla="*/ 0 w 1802564"/>
                <a:gd name="connsiteY6" fmla="*/ 0 h 12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2564" h="1261795">
                  <a:moveTo>
                    <a:pt x="1802563" y="0"/>
                  </a:moveTo>
                  <a:lnTo>
                    <a:pt x="1802563" y="820167"/>
                  </a:lnTo>
                  <a:lnTo>
                    <a:pt x="901281" y="1261795"/>
                  </a:lnTo>
                  <a:lnTo>
                    <a:pt x="1" y="820167"/>
                  </a:lnTo>
                  <a:lnTo>
                    <a:pt x="1" y="0"/>
                  </a:lnTo>
                  <a:lnTo>
                    <a:pt x="901281" y="441629"/>
                  </a:lnTo>
                  <a:lnTo>
                    <a:pt x="1802563" y="0"/>
                  </a:lnTo>
                  <a:close/>
                </a:path>
              </a:pathLst>
            </a:custGeom>
            <a:solidFill>
              <a:srgbClr val="C00000"/>
            </a:solidFill>
            <a:ln>
              <a:solidFill>
                <a:srgbClr val="C00000"/>
              </a:solidFill>
            </a:ln>
          </p:spPr>
          <p:style>
            <a:lnRef idx="1">
              <a:schemeClr val="accent6">
                <a:hueOff val="0"/>
                <a:satOff val="0"/>
                <a:lumOff val="0"/>
                <a:alphaOff val="0"/>
              </a:schemeClr>
            </a:lnRef>
            <a:fillRef idx="2">
              <a:scrgbClr r="0" g="0" b="0"/>
            </a:fillRef>
            <a:effectRef idx="1">
              <a:schemeClr val="accent6">
                <a:hueOff val="0"/>
                <a:satOff val="0"/>
                <a:lumOff val="0"/>
                <a:alphaOff val="0"/>
              </a:schemeClr>
            </a:effectRef>
            <a:fontRef idx="minor">
              <a:schemeClr val="dk1"/>
            </a:fontRef>
          </p:style>
          <p:txBody>
            <a:bodyPr spcFirstLastPara="0" vert="horz" wrap="square" lIns="11431" tIns="642329" rIns="11430" bIns="642327"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bg1"/>
                  </a:solidFill>
                  <a:latin typeface="Century Gothic"/>
                </a:rPr>
                <a:t>Data Processing</a:t>
              </a:r>
              <a:endParaRPr lang="en-US" sz="1800" kern="1200" dirty="0"/>
            </a:p>
          </p:txBody>
        </p:sp>
        <p:sp>
          <p:nvSpPr>
            <p:cNvPr id="7" name="Freeform: Shape 6">
              <a:extLst>
                <a:ext uri="{FF2B5EF4-FFF2-40B4-BE49-F238E27FC236}">
                  <a16:creationId xmlns:a16="http://schemas.microsoft.com/office/drawing/2014/main" id="{C062C548-ADF4-4314-BBE1-344529B54A92}"/>
                </a:ext>
              </a:extLst>
            </p:cNvPr>
            <p:cNvSpPr/>
            <p:nvPr/>
          </p:nvSpPr>
          <p:spPr>
            <a:xfrm>
              <a:off x="2608967" y="2876833"/>
              <a:ext cx="8649115" cy="1171667"/>
            </a:xfrm>
            <a:custGeom>
              <a:avLst/>
              <a:gdLst>
                <a:gd name="connsiteX0" fmla="*/ 195282 w 1171667"/>
                <a:gd name="connsiteY0" fmla="*/ 0 h 8649115"/>
                <a:gd name="connsiteX1" fmla="*/ 976385 w 1171667"/>
                <a:gd name="connsiteY1" fmla="*/ 0 h 8649115"/>
                <a:gd name="connsiteX2" fmla="*/ 1171667 w 1171667"/>
                <a:gd name="connsiteY2" fmla="*/ 195282 h 8649115"/>
                <a:gd name="connsiteX3" fmla="*/ 1171667 w 1171667"/>
                <a:gd name="connsiteY3" fmla="*/ 8649115 h 8649115"/>
                <a:gd name="connsiteX4" fmla="*/ 1171667 w 1171667"/>
                <a:gd name="connsiteY4" fmla="*/ 8649115 h 8649115"/>
                <a:gd name="connsiteX5" fmla="*/ 0 w 1171667"/>
                <a:gd name="connsiteY5" fmla="*/ 8649115 h 8649115"/>
                <a:gd name="connsiteX6" fmla="*/ 0 w 1171667"/>
                <a:gd name="connsiteY6" fmla="*/ 8649115 h 8649115"/>
                <a:gd name="connsiteX7" fmla="*/ 0 w 1171667"/>
                <a:gd name="connsiteY7" fmla="*/ 195282 h 8649115"/>
                <a:gd name="connsiteX8" fmla="*/ 195282 w 1171667"/>
                <a:gd name="connsiteY8" fmla="*/ 0 h 864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667" h="8649115">
                  <a:moveTo>
                    <a:pt x="1171667" y="1441550"/>
                  </a:moveTo>
                  <a:lnTo>
                    <a:pt x="1171667" y="7207565"/>
                  </a:lnTo>
                  <a:cubicBezTo>
                    <a:pt x="1171667" y="8003709"/>
                    <a:pt x="1159823" y="8649115"/>
                    <a:pt x="1145213" y="8649115"/>
                  </a:cubicBezTo>
                  <a:lnTo>
                    <a:pt x="0" y="8649115"/>
                  </a:lnTo>
                  <a:lnTo>
                    <a:pt x="0" y="8649115"/>
                  </a:lnTo>
                  <a:lnTo>
                    <a:pt x="0" y="0"/>
                  </a:lnTo>
                  <a:lnTo>
                    <a:pt x="0" y="0"/>
                  </a:lnTo>
                  <a:lnTo>
                    <a:pt x="1145213" y="0"/>
                  </a:lnTo>
                  <a:cubicBezTo>
                    <a:pt x="1159823" y="0"/>
                    <a:pt x="1171667" y="645406"/>
                    <a:pt x="1171667" y="1441550"/>
                  </a:cubicBezTo>
                  <a:close/>
                </a:path>
              </a:pathLst>
            </a:custGeom>
            <a:ln>
              <a:solidFill>
                <a:srgbClr val="C00000"/>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8" tIns="66086" rIns="66086" bIns="66086" numCol="1" spcCol="1270" anchor="ctr" anchorCtr="0">
              <a:noAutofit/>
            </a:bodyPr>
            <a:lstStyle/>
            <a:p>
              <a:pPr marL="114300" lvl="1" indent="-114300" algn="l" defTabSz="622300" rtl="0">
                <a:lnSpc>
                  <a:spcPct val="90000"/>
                </a:lnSpc>
                <a:spcBef>
                  <a:spcPct val="0"/>
                </a:spcBef>
                <a:spcAft>
                  <a:spcPct val="15000"/>
                </a:spcAft>
                <a:buClr>
                  <a:srgbClr val="4DAEB3"/>
                </a:buClr>
                <a:buFont typeface="Webdings" panose="05030102010509060703" pitchFamily="18" charset="2"/>
                <a:buChar char="4"/>
              </a:pPr>
              <a:r>
                <a:rPr lang="en-US" kern="1200" dirty="0">
                  <a:solidFill>
                    <a:schemeClr val="tx1">
                      <a:lumMod val="75000"/>
                      <a:lumOff val="25000"/>
                    </a:schemeClr>
                  </a:solidFill>
                  <a:latin typeface="Century Gothic"/>
                </a:rPr>
                <a:t>Google Earth Engine</a:t>
              </a:r>
            </a:p>
            <a:p>
              <a:pPr marL="114300" lvl="1" indent="-114300" algn="l" defTabSz="622300" rtl="0">
                <a:lnSpc>
                  <a:spcPct val="90000"/>
                </a:lnSpc>
                <a:spcBef>
                  <a:spcPct val="0"/>
                </a:spcBef>
                <a:spcAft>
                  <a:spcPct val="15000"/>
                </a:spcAft>
                <a:buClr>
                  <a:srgbClr val="4DAEB3"/>
                </a:buClr>
                <a:buFont typeface="Webdings" panose="05030102010509060703" pitchFamily="18" charset="2"/>
                <a:buChar char="4"/>
              </a:pPr>
              <a:r>
                <a:rPr lang="en-US" kern="1200" dirty="0">
                  <a:solidFill>
                    <a:schemeClr val="tx1">
                      <a:lumMod val="75000"/>
                      <a:lumOff val="25000"/>
                    </a:schemeClr>
                  </a:solidFill>
                  <a:latin typeface="Century Gothic"/>
                </a:rPr>
                <a:t>NBR = (NIR-SWIR2)/(NIR+SWIR2)</a:t>
              </a:r>
            </a:p>
            <a:p>
              <a:pPr marL="114300" lvl="1" indent="-114300" algn="l" defTabSz="622300" rtl="0">
                <a:lnSpc>
                  <a:spcPct val="90000"/>
                </a:lnSpc>
                <a:spcBef>
                  <a:spcPct val="0"/>
                </a:spcBef>
                <a:spcAft>
                  <a:spcPct val="15000"/>
                </a:spcAft>
                <a:buClr>
                  <a:srgbClr val="4DAEB3"/>
                </a:buClr>
                <a:buFont typeface="Webdings" panose="05030102010509060703" pitchFamily="18" charset="2"/>
                <a:buChar char="4"/>
              </a:pPr>
              <a:r>
                <a:rPr lang="en-US" kern="1200" dirty="0">
                  <a:solidFill>
                    <a:schemeClr val="tx1">
                      <a:lumMod val="75000"/>
                      <a:lumOff val="25000"/>
                    </a:schemeClr>
                  </a:solidFill>
                  <a:latin typeface="Century Gothic"/>
                </a:rPr>
                <a:t>dNBR = PreFireNBR - PostFireNBR</a:t>
              </a:r>
            </a:p>
          </p:txBody>
        </p:sp>
        <p:sp>
          <p:nvSpPr>
            <p:cNvPr id="8" name="Freeform: Shape 7">
              <a:extLst>
                <a:ext uri="{FF2B5EF4-FFF2-40B4-BE49-F238E27FC236}">
                  <a16:creationId xmlns:a16="http://schemas.microsoft.com/office/drawing/2014/main" id="{78208436-2009-4771-A5B9-4021D32EB069}"/>
                </a:ext>
              </a:extLst>
            </p:cNvPr>
            <p:cNvSpPr/>
            <p:nvPr/>
          </p:nvSpPr>
          <p:spPr>
            <a:xfrm>
              <a:off x="1347172" y="4487410"/>
              <a:ext cx="1261796" cy="1802565"/>
            </a:xfrm>
            <a:custGeom>
              <a:avLst/>
              <a:gdLst>
                <a:gd name="connsiteX0" fmla="*/ 0 w 1802564"/>
                <a:gd name="connsiteY0" fmla="*/ 0 h 1261795"/>
                <a:gd name="connsiteX1" fmla="*/ 1171667 w 1802564"/>
                <a:gd name="connsiteY1" fmla="*/ 0 h 1261795"/>
                <a:gd name="connsiteX2" fmla="*/ 1802564 w 1802564"/>
                <a:gd name="connsiteY2" fmla="*/ 630898 h 1261795"/>
                <a:gd name="connsiteX3" fmla="*/ 1171667 w 1802564"/>
                <a:gd name="connsiteY3" fmla="*/ 1261795 h 1261795"/>
                <a:gd name="connsiteX4" fmla="*/ 0 w 1802564"/>
                <a:gd name="connsiteY4" fmla="*/ 1261795 h 1261795"/>
                <a:gd name="connsiteX5" fmla="*/ 630898 w 1802564"/>
                <a:gd name="connsiteY5" fmla="*/ 630898 h 1261795"/>
                <a:gd name="connsiteX6" fmla="*/ 0 w 1802564"/>
                <a:gd name="connsiteY6" fmla="*/ 0 h 12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2564" h="1261795">
                  <a:moveTo>
                    <a:pt x="1802563" y="0"/>
                  </a:moveTo>
                  <a:lnTo>
                    <a:pt x="1802563" y="820167"/>
                  </a:lnTo>
                  <a:lnTo>
                    <a:pt x="901281" y="1261795"/>
                  </a:lnTo>
                  <a:lnTo>
                    <a:pt x="1" y="820167"/>
                  </a:lnTo>
                  <a:lnTo>
                    <a:pt x="1" y="0"/>
                  </a:lnTo>
                  <a:lnTo>
                    <a:pt x="901281" y="441629"/>
                  </a:lnTo>
                  <a:lnTo>
                    <a:pt x="1802563" y="0"/>
                  </a:lnTo>
                  <a:close/>
                </a:path>
              </a:pathLst>
            </a:custGeom>
            <a:solidFill>
              <a:srgbClr val="C00000"/>
            </a:solidFill>
            <a:ln>
              <a:solidFill>
                <a:srgbClr val="C00000"/>
              </a:solidFill>
            </a:ln>
          </p:spPr>
          <p:style>
            <a:lnRef idx="1">
              <a:schemeClr val="accent6">
                <a:hueOff val="0"/>
                <a:satOff val="0"/>
                <a:lumOff val="0"/>
                <a:alphaOff val="0"/>
              </a:schemeClr>
            </a:lnRef>
            <a:fillRef idx="2">
              <a:scrgbClr r="0" g="0" b="0"/>
            </a:fillRef>
            <a:effectRef idx="1">
              <a:schemeClr val="accent6">
                <a:hueOff val="0"/>
                <a:satOff val="0"/>
                <a:lumOff val="0"/>
                <a:alphaOff val="0"/>
              </a:schemeClr>
            </a:effectRef>
            <a:fontRef idx="minor">
              <a:schemeClr val="dk1"/>
            </a:fontRef>
          </p:style>
          <p:txBody>
            <a:bodyPr spcFirstLastPara="0" vert="horz" wrap="square" lIns="11431" tIns="642329" rIns="11430" bIns="642327"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bg1"/>
                  </a:solidFill>
                  <a:latin typeface="Century Gothic"/>
                </a:rPr>
                <a:t>Data Analysis</a:t>
              </a:r>
            </a:p>
          </p:txBody>
        </p:sp>
        <p:sp>
          <p:nvSpPr>
            <p:cNvPr id="9" name="Freeform: Shape 8">
              <a:extLst>
                <a:ext uri="{FF2B5EF4-FFF2-40B4-BE49-F238E27FC236}">
                  <a16:creationId xmlns:a16="http://schemas.microsoft.com/office/drawing/2014/main" id="{BECCB921-4EFE-44E5-83A4-49A714C44F51}"/>
                </a:ext>
              </a:extLst>
            </p:cNvPr>
            <p:cNvSpPr/>
            <p:nvPr/>
          </p:nvSpPr>
          <p:spPr>
            <a:xfrm>
              <a:off x="2597550" y="4487411"/>
              <a:ext cx="8649115" cy="1171668"/>
            </a:xfrm>
            <a:custGeom>
              <a:avLst/>
              <a:gdLst>
                <a:gd name="connsiteX0" fmla="*/ 195282 w 1171667"/>
                <a:gd name="connsiteY0" fmla="*/ 0 h 8649115"/>
                <a:gd name="connsiteX1" fmla="*/ 976385 w 1171667"/>
                <a:gd name="connsiteY1" fmla="*/ 0 h 8649115"/>
                <a:gd name="connsiteX2" fmla="*/ 1171667 w 1171667"/>
                <a:gd name="connsiteY2" fmla="*/ 195282 h 8649115"/>
                <a:gd name="connsiteX3" fmla="*/ 1171667 w 1171667"/>
                <a:gd name="connsiteY3" fmla="*/ 8649115 h 8649115"/>
                <a:gd name="connsiteX4" fmla="*/ 1171667 w 1171667"/>
                <a:gd name="connsiteY4" fmla="*/ 8649115 h 8649115"/>
                <a:gd name="connsiteX5" fmla="*/ 0 w 1171667"/>
                <a:gd name="connsiteY5" fmla="*/ 8649115 h 8649115"/>
                <a:gd name="connsiteX6" fmla="*/ 0 w 1171667"/>
                <a:gd name="connsiteY6" fmla="*/ 8649115 h 8649115"/>
                <a:gd name="connsiteX7" fmla="*/ 0 w 1171667"/>
                <a:gd name="connsiteY7" fmla="*/ 195282 h 8649115"/>
                <a:gd name="connsiteX8" fmla="*/ 195282 w 1171667"/>
                <a:gd name="connsiteY8" fmla="*/ 0 h 864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667" h="8649115">
                  <a:moveTo>
                    <a:pt x="1171667" y="1441550"/>
                  </a:moveTo>
                  <a:lnTo>
                    <a:pt x="1171667" y="7207565"/>
                  </a:lnTo>
                  <a:cubicBezTo>
                    <a:pt x="1171667" y="8003709"/>
                    <a:pt x="1159823" y="8649115"/>
                    <a:pt x="1145213" y="8649115"/>
                  </a:cubicBezTo>
                  <a:lnTo>
                    <a:pt x="0" y="8649115"/>
                  </a:lnTo>
                  <a:lnTo>
                    <a:pt x="0" y="8649115"/>
                  </a:lnTo>
                  <a:lnTo>
                    <a:pt x="0" y="0"/>
                  </a:lnTo>
                  <a:lnTo>
                    <a:pt x="0" y="0"/>
                  </a:lnTo>
                  <a:lnTo>
                    <a:pt x="1145213" y="0"/>
                  </a:lnTo>
                  <a:cubicBezTo>
                    <a:pt x="1159823" y="0"/>
                    <a:pt x="1171667" y="645406"/>
                    <a:pt x="1171667" y="1441550"/>
                  </a:cubicBezTo>
                  <a:close/>
                </a:path>
              </a:pathLst>
            </a:custGeom>
            <a:ln>
              <a:solidFill>
                <a:srgbClr val="C00000"/>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8" tIns="66086" rIns="66086" bIns="66087" numCol="1" spcCol="1270" anchor="ctr" anchorCtr="0">
              <a:noAutofit/>
            </a:bodyPr>
            <a:lstStyle/>
            <a:p>
              <a:pPr marL="114300" lvl="1" indent="-114300" algn="l" defTabSz="622300" rtl="0">
                <a:lnSpc>
                  <a:spcPct val="90000"/>
                </a:lnSpc>
                <a:spcBef>
                  <a:spcPct val="0"/>
                </a:spcBef>
                <a:spcAft>
                  <a:spcPct val="15000"/>
                </a:spcAft>
                <a:buClr>
                  <a:srgbClr val="4DAEB3"/>
                </a:buClr>
                <a:buFont typeface="Webdings" panose="05030102010509060703" pitchFamily="18" charset="2"/>
                <a:buChar char="4"/>
              </a:pPr>
              <a:r>
                <a:rPr lang="en-US" kern="1200" dirty="0">
                  <a:solidFill>
                    <a:schemeClr val="tx1">
                      <a:lumMod val="75000"/>
                      <a:lumOff val="25000"/>
                    </a:schemeClr>
                  </a:solidFill>
                  <a:latin typeface="Century Gothic"/>
                </a:rPr>
                <a:t>Geographic Information Systems Mapping</a:t>
              </a:r>
            </a:p>
            <a:p>
              <a:pPr marL="114300" lvl="1" indent="-114300" defTabSz="622300">
                <a:lnSpc>
                  <a:spcPct val="90000"/>
                </a:lnSpc>
                <a:spcBef>
                  <a:spcPct val="0"/>
                </a:spcBef>
                <a:spcAft>
                  <a:spcPct val="15000"/>
                </a:spcAft>
                <a:buClr>
                  <a:srgbClr val="4DAEB3"/>
                </a:buClr>
                <a:buFont typeface="Webdings" panose="05030102010509060703" pitchFamily="18" charset="2"/>
                <a:buChar char="4"/>
              </a:pPr>
              <a:r>
                <a:rPr lang="en-US" dirty="0">
                  <a:solidFill>
                    <a:schemeClr val="tx1">
                      <a:lumMod val="75000"/>
                      <a:lumOff val="25000"/>
                    </a:schemeClr>
                  </a:solidFill>
                  <a:latin typeface="Century Gothic"/>
                </a:rPr>
                <a:t>Lower dNBR values </a:t>
              </a:r>
              <a:r>
                <a:rPr lang="en-US" b="0" kern="1200" dirty="0">
                  <a:solidFill>
                    <a:schemeClr val="tx1">
                      <a:lumMod val="75000"/>
                      <a:lumOff val="25000"/>
                    </a:schemeClr>
                  </a:solidFill>
                  <a:latin typeface="Century Gothic"/>
                </a:rPr>
                <a:t>= Low Severity</a:t>
              </a:r>
            </a:p>
            <a:p>
              <a:pPr marL="114300" lvl="1" indent="-114300" defTabSz="622300">
                <a:lnSpc>
                  <a:spcPct val="90000"/>
                </a:lnSpc>
                <a:spcBef>
                  <a:spcPct val="0"/>
                </a:spcBef>
                <a:spcAft>
                  <a:spcPct val="15000"/>
                </a:spcAft>
                <a:buClr>
                  <a:srgbClr val="4DAEB3"/>
                </a:buClr>
                <a:buFont typeface="Webdings" panose="05030102010509060703" pitchFamily="18" charset="2"/>
                <a:buChar char="4"/>
              </a:pPr>
              <a:r>
                <a:rPr lang="en-US" dirty="0">
                  <a:solidFill>
                    <a:schemeClr val="tx1">
                      <a:lumMod val="75000"/>
                      <a:lumOff val="25000"/>
                    </a:schemeClr>
                  </a:solidFill>
                  <a:latin typeface="Century Gothic"/>
                </a:rPr>
                <a:t>Higher dNBR </a:t>
              </a:r>
              <a:r>
                <a:rPr lang="en-US" b="0" kern="1200" dirty="0">
                  <a:solidFill>
                    <a:schemeClr val="tx1">
                      <a:lumMod val="75000"/>
                      <a:lumOff val="25000"/>
                    </a:schemeClr>
                  </a:solidFill>
                  <a:latin typeface="Century Gothic"/>
                </a:rPr>
                <a:t>= High Severity</a:t>
              </a:r>
            </a:p>
          </p:txBody>
        </p:sp>
      </p:grpSp>
    </p:spTree>
    <p:extLst>
      <p:ext uri="{BB962C8B-B14F-4D97-AF65-F5344CB8AC3E}">
        <p14:creationId xmlns:p14="http://schemas.microsoft.com/office/powerpoint/2010/main" val="1431348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D8B9A39-11C7-4B89-A1D1-DDEF8A22ACA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71048" y="51452"/>
            <a:ext cx="5373913" cy="6552548"/>
          </a:xfrm>
          <a:prstGeom prst="rect">
            <a:avLst/>
          </a:prstGeom>
        </p:spPr>
      </p:pic>
      <p:grpSp>
        <p:nvGrpSpPr>
          <p:cNvPr id="3" name="Group 2">
            <a:extLst>
              <a:ext uri="{FF2B5EF4-FFF2-40B4-BE49-F238E27FC236}">
                <a16:creationId xmlns:a16="http://schemas.microsoft.com/office/drawing/2014/main" id="{DF835CEF-8493-4855-B321-683A6C3EB5A8}"/>
              </a:ext>
            </a:extLst>
          </p:cNvPr>
          <p:cNvGrpSpPr/>
          <p:nvPr/>
        </p:nvGrpSpPr>
        <p:grpSpPr>
          <a:xfrm>
            <a:off x="6866925" y="6158090"/>
            <a:ext cx="1974439" cy="422151"/>
            <a:chOff x="48346" y="6203869"/>
            <a:chExt cx="1952723" cy="412229"/>
          </a:xfrm>
        </p:grpSpPr>
        <p:sp>
          <p:nvSpPr>
            <p:cNvPr id="26" name="TextBox 25">
              <a:extLst>
                <a:ext uri="{FF2B5EF4-FFF2-40B4-BE49-F238E27FC236}">
                  <a16:creationId xmlns:a16="http://schemas.microsoft.com/office/drawing/2014/main" id="{4AF7B424-F9C9-466F-B019-427EAF0F0510}"/>
                </a:ext>
              </a:extLst>
            </p:cNvPr>
            <p:cNvSpPr txBox="1"/>
            <p:nvPr/>
          </p:nvSpPr>
          <p:spPr>
            <a:xfrm>
              <a:off x="48346" y="6305776"/>
              <a:ext cx="2009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0</a:t>
              </a:r>
            </a:p>
          </p:txBody>
        </p:sp>
        <p:sp>
          <p:nvSpPr>
            <p:cNvPr id="29" name="TextBox 28">
              <a:extLst>
                <a:ext uri="{FF2B5EF4-FFF2-40B4-BE49-F238E27FC236}">
                  <a16:creationId xmlns:a16="http://schemas.microsoft.com/office/drawing/2014/main" id="{1875BE36-43E2-47DE-9C5E-10C664BF7AD8}"/>
                </a:ext>
              </a:extLst>
            </p:cNvPr>
            <p:cNvSpPr txBox="1"/>
            <p:nvPr/>
          </p:nvSpPr>
          <p:spPr>
            <a:xfrm>
              <a:off x="1063792" y="6308321"/>
              <a:ext cx="458004" cy="3077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10</a:t>
              </a:r>
            </a:p>
          </p:txBody>
        </p:sp>
        <p:sp>
          <p:nvSpPr>
            <p:cNvPr id="30" name="TextBox 29">
              <a:extLst>
                <a:ext uri="{FF2B5EF4-FFF2-40B4-BE49-F238E27FC236}">
                  <a16:creationId xmlns:a16="http://schemas.microsoft.com/office/drawing/2014/main" id="{57E6E1F2-1F66-4FFC-846B-7CC45791FC1C}"/>
                </a:ext>
              </a:extLst>
            </p:cNvPr>
            <p:cNvSpPr txBox="1"/>
            <p:nvPr/>
          </p:nvSpPr>
          <p:spPr>
            <a:xfrm>
              <a:off x="1330712" y="6308321"/>
              <a:ext cx="6703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Miles</a:t>
              </a:r>
            </a:p>
          </p:txBody>
        </p:sp>
        <p:grpSp>
          <p:nvGrpSpPr>
            <p:cNvPr id="41" name="Group 40">
              <a:extLst>
                <a:ext uri="{FF2B5EF4-FFF2-40B4-BE49-F238E27FC236}">
                  <a16:creationId xmlns:a16="http://schemas.microsoft.com/office/drawing/2014/main" id="{EC4B23D8-7827-4BBD-A848-DEE7CDE7919F}"/>
                </a:ext>
              </a:extLst>
            </p:cNvPr>
            <p:cNvGrpSpPr/>
            <p:nvPr/>
          </p:nvGrpSpPr>
          <p:grpSpPr>
            <a:xfrm>
              <a:off x="167640" y="6203869"/>
              <a:ext cx="1085736" cy="99030"/>
              <a:chOff x="5402631" y="5905619"/>
              <a:chExt cx="1189555" cy="99030"/>
            </a:xfrm>
          </p:grpSpPr>
          <p:cxnSp>
            <p:nvCxnSpPr>
              <p:cNvPr id="42" name="Straight Connector 41">
                <a:extLst>
                  <a:ext uri="{FF2B5EF4-FFF2-40B4-BE49-F238E27FC236}">
                    <a16:creationId xmlns:a16="http://schemas.microsoft.com/office/drawing/2014/main" id="{A2669B4E-EDEF-4478-8172-192F1CEBAC51}"/>
                  </a:ext>
                </a:extLst>
              </p:cNvPr>
              <p:cNvCxnSpPr>
                <a:cxnSpLocks/>
              </p:cNvCxnSpPr>
              <p:nvPr/>
            </p:nvCxnSpPr>
            <p:spPr>
              <a:xfrm>
                <a:off x="5402631" y="6002079"/>
                <a:ext cx="1189555" cy="0"/>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97E27243-0C93-4843-B4AA-3F774B3DCE6A}"/>
                  </a:ext>
                </a:extLst>
              </p:cNvPr>
              <p:cNvCxnSpPr>
                <a:cxnSpLocks/>
              </p:cNvCxnSpPr>
              <p:nvPr/>
            </p:nvCxnSpPr>
            <p:spPr>
              <a:xfrm>
                <a:off x="599595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D0EAB16-FFE1-4548-B0F0-5E9949BCAAD9}"/>
                  </a:ext>
                </a:extLst>
              </p:cNvPr>
              <p:cNvCxnSpPr>
                <a:cxnSpLocks/>
              </p:cNvCxnSpPr>
              <p:nvPr/>
            </p:nvCxnSpPr>
            <p:spPr>
              <a:xfrm>
                <a:off x="659218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DDC7BC5-FB92-46B3-A19A-73D2D322CDB1}"/>
                  </a:ext>
                </a:extLst>
              </p:cNvPr>
              <p:cNvCxnSpPr>
                <a:cxnSpLocks/>
              </p:cNvCxnSpPr>
              <p:nvPr/>
            </p:nvCxnSpPr>
            <p:spPr>
              <a:xfrm>
                <a:off x="5402631"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EF5DBCE-D563-4E9B-B4A4-83529E92049D}"/>
                  </a:ext>
                </a:extLst>
              </p:cNvPr>
              <p:cNvCxnSpPr>
                <a:cxnSpLocks/>
              </p:cNvCxnSpPr>
              <p:nvPr/>
            </p:nvCxnSpPr>
            <p:spPr>
              <a:xfrm>
                <a:off x="5695074" y="590818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9E81C57-FD35-4615-AD55-2A16664E7165}"/>
                  </a:ext>
                </a:extLst>
              </p:cNvPr>
              <p:cNvCxnSpPr>
                <a:cxnSpLocks/>
              </p:cNvCxnSpPr>
              <p:nvPr/>
            </p:nvCxnSpPr>
            <p:spPr>
              <a:xfrm>
                <a:off x="629394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 name="Group 1">
            <a:extLst>
              <a:ext uri="{FF2B5EF4-FFF2-40B4-BE49-F238E27FC236}">
                <a16:creationId xmlns:a16="http://schemas.microsoft.com/office/drawing/2014/main" id="{3EADE32E-FB94-4CCB-B39C-FD54305FE09D}"/>
              </a:ext>
            </a:extLst>
          </p:cNvPr>
          <p:cNvGrpSpPr/>
          <p:nvPr/>
        </p:nvGrpSpPr>
        <p:grpSpPr>
          <a:xfrm>
            <a:off x="11708775" y="107447"/>
            <a:ext cx="308471" cy="734117"/>
            <a:chOff x="5217854" y="125694"/>
            <a:chExt cx="305078" cy="716864"/>
          </a:xfrm>
        </p:grpSpPr>
        <p:pic>
          <p:nvPicPr>
            <p:cNvPr id="48" name="Picture 15" descr="Background pattern&#10;&#10;Description automatically generated">
              <a:extLst>
                <a:ext uri="{FF2B5EF4-FFF2-40B4-BE49-F238E27FC236}">
                  <a16:creationId xmlns:a16="http://schemas.microsoft.com/office/drawing/2014/main" id="{BA987AB7-FC3B-4CF1-BA4A-2EE5E5776F20}"/>
                </a:ext>
              </a:extLst>
            </p:cNvPr>
            <p:cNvPicPr>
              <a:picLocks noChangeAspect="1"/>
            </p:cNvPicPr>
            <p:nvPr/>
          </p:nvPicPr>
          <p:blipFill>
            <a:blip r:embed="rId4"/>
            <a:stretch>
              <a:fillRect/>
            </a:stretch>
          </p:blipFill>
          <p:spPr>
            <a:xfrm>
              <a:off x="5220037" y="421553"/>
              <a:ext cx="302895" cy="421005"/>
            </a:xfrm>
            <a:prstGeom prst="rect">
              <a:avLst/>
            </a:prstGeom>
          </p:spPr>
        </p:pic>
        <p:sp>
          <p:nvSpPr>
            <p:cNvPr id="49" name="TextBox 48">
              <a:extLst>
                <a:ext uri="{FF2B5EF4-FFF2-40B4-BE49-F238E27FC236}">
                  <a16:creationId xmlns:a16="http://schemas.microsoft.com/office/drawing/2014/main" id="{89992F1B-2D74-4D44-8E82-49221754ADA6}"/>
                </a:ext>
              </a:extLst>
            </p:cNvPr>
            <p:cNvSpPr txBox="1"/>
            <p:nvPr/>
          </p:nvSpPr>
          <p:spPr>
            <a:xfrm>
              <a:off x="5217854" y="125694"/>
              <a:ext cx="2924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N</a:t>
              </a:r>
            </a:p>
          </p:txBody>
        </p:sp>
      </p:grpSp>
      <p:grpSp>
        <p:nvGrpSpPr>
          <p:cNvPr id="18" name="Group 17">
            <a:extLst>
              <a:ext uri="{FF2B5EF4-FFF2-40B4-BE49-F238E27FC236}">
                <a16:creationId xmlns:a16="http://schemas.microsoft.com/office/drawing/2014/main" id="{51DA322A-1A93-42D1-8220-5AEF159EA2A6}"/>
              </a:ext>
            </a:extLst>
          </p:cNvPr>
          <p:cNvGrpSpPr/>
          <p:nvPr/>
        </p:nvGrpSpPr>
        <p:grpSpPr>
          <a:xfrm>
            <a:off x="6771048" y="-38310"/>
            <a:ext cx="3230443" cy="2081560"/>
            <a:chOff x="3302436" y="1304958"/>
            <a:chExt cx="3230443" cy="2081560"/>
          </a:xfrm>
        </p:grpSpPr>
        <p:grpSp>
          <p:nvGrpSpPr>
            <p:cNvPr id="15" name="Group 14">
              <a:extLst>
                <a:ext uri="{FF2B5EF4-FFF2-40B4-BE49-F238E27FC236}">
                  <a16:creationId xmlns:a16="http://schemas.microsoft.com/office/drawing/2014/main" id="{4E161350-0B0E-403B-B844-09D993739C0F}"/>
                </a:ext>
              </a:extLst>
            </p:cNvPr>
            <p:cNvGrpSpPr/>
            <p:nvPr/>
          </p:nvGrpSpPr>
          <p:grpSpPr>
            <a:xfrm>
              <a:off x="3403472" y="1740319"/>
              <a:ext cx="3129407" cy="1429869"/>
              <a:chOff x="3423792" y="1949201"/>
              <a:chExt cx="3129407" cy="1429869"/>
            </a:xfrm>
          </p:grpSpPr>
          <p:grpSp>
            <p:nvGrpSpPr>
              <p:cNvPr id="12" name="Group 11">
                <a:extLst>
                  <a:ext uri="{FF2B5EF4-FFF2-40B4-BE49-F238E27FC236}">
                    <a16:creationId xmlns:a16="http://schemas.microsoft.com/office/drawing/2014/main" id="{A4DFC765-C9A1-454F-92FB-8FF650DE3158}"/>
                  </a:ext>
                </a:extLst>
              </p:cNvPr>
              <p:cNvGrpSpPr/>
              <p:nvPr/>
            </p:nvGrpSpPr>
            <p:grpSpPr>
              <a:xfrm>
                <a:off x="3423792" y="2323232"/>
                <a:ext cx="2804533" cy="307777"/>
                <a:chOff x="3423792" y="2320908"/>
                <a:chExt cx="2804533" cy="307777"/>
              </a:xfrm>
            </p:grpSpPr>
            <p:sp>
              <p:nvSpPr>
                <p:cNvPr id="40" name="Rectangle 39">
                  <a:extLst>
                    <a:ext uri="{FF2B5EF4-FFF2-40B4-BE49-F238E27FC236}">
                      <a16:creationId xmlns:a16="http://schemas.microsoft.com/office/drawing/2014/main" id="{990E60D2-A62A-4F61-93D5-1B662A2FF3E4}"/>
                    </a:ext>
                  </a:extLst>
                </p:cNvPr>
                <p:cNvSpPr/>
                <p:nvPr/>
              </p:nvSpPr>
              <p:spPr>
                <a:xfrm>
                  <a:off x="3423792" y="2349345"/>
                  <a:ext cx="241609" cy="250902"/>
                </a:xfrm>
                <a:prstGeom prst="rect">
                  <a:avLst/>
                </a:prstGeom>
                <a:solidFill>
                  <a:srgbClr val="FFAF3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2" name="TextBox 9">
                  <a:extLst>
                    <a:ext uri="{FF2B5EF4-FFF2-40B4-BE49-F238E27FC236}">
                      <a16:creationId xmlns:a16="http://schemas.microsoft.com/office/drawing/2014/main" id="{D2A5714E-C114-40EC-A600-99BD6183DB87}"/>
                    </a:ext>
                  </a:extLst>
                </p:cNvPr>
                <p:cNvSpPr txBox="1"/>
                <p:nvPr/>
              </p:nvSpPr>
              <p:spPr>
                <a:xfrm>
                  <a:off x="3670979" y="2320908"/>
                  <a:ext cx="2557346" cy="307777"/>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Moderate-Low Severity</a:t>
                  </a:r>
                </a:p>
              </p:txBody>
            </p:sp>
          </p:grpSp>
          <p:grpSp>
            <p:nvGrpSpPr>
              <p:cNvPr id="10" name="Group 9">
                <a:extLst>
                  <a:ext uri="{FF2B5EF4-FFF2-40B4-BE49-F238E27FC236}">
                    <a16:creationId xmlns:a16="http://schemas.microsoft.com/office/drawing/2014/main" id="{4FCE4D1F-37DD-4B64-8A91-FBC8A94665F1}"/>
                  </a:ext>
                </a:extLst>
              </p:cNvPr>
              <p:cNvGrpSpPr/>
              <p:nvPr/>
            </p:nvGrpSpPr>
            <p:grpSpPr>
              <a:xfrm>
                <a:off x="3423792" y="1949201"/>
                <a:ext cx="1615069" cy="307777"/>
                <a:chOff x="3423792" y="1949201"/>
                <a:chExt cx="1615069" cy="307777"/>
              </a:xfrm>
            </p:grpSpPr>
            <p:sp>
              <p:nvSpPr>
                <p:cNvPr id="39" name="Rectangle 38">
                  <a:extLst>
                    <a:ext uri="{FF2B5EF4-FFF2-40B4-BE49-F238E27FC236}">
                      <a16:creationId xmlns:a16="http://schemas.microsoft.com/office/drawing/2014/main" id="{7E55C72C-B16C-4899-94C1-4F62F200F249}"/>
                    </a:ext>
                  </a:extLst>
                </p:cNvPr>
                <p:cNvSpPr/>
                <p:nvPr/>
              </p:nvSpPr>
              <p:spPr>
                <a:xfrm>
                  <a:off x="3423792" y="1977638"/>
                  <a:ext cx="241609" cy="250902"/>
                </a:xfrm>
                <a:prstGeom prst="rect">
                  <a:avLst/>
                </a:prstGeom>
                <a:solidFill>
                  <a:srgbClr val="FFF70B"/>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3" name="TextBox 1">
                  <a:extLst>
                    <a:ext uri="{FF2B5EF4-FFF2-40B4-BE49-F238E27FC236}">
                      <a16:creationId xmlns:a16="http://schemas.microsoft.com/office/drawing/2014/main" id="{D90460AD-9081-40D8-9BEE-2AFCBF3EAE0A}"/>
                    </a:ext>
                  </a:extLst>
                </p:cNvPr>
                <p:cNvSpPr txBox="1"/>
                <p:nvPr/>
              </p:nvSpPr>
              <p:spPr>
                <a:xfrm>
                  <a:off x="3670978" y="1949201"/>
                  <a:ext cx="1367883" cy="307777"/>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Low Severity</a:t>
                  </a:r>
                </a:p>
              </p:txBody>
            </p:sp>
          </p:grpSp>
          <p:grpSp>
            <p:nvGrpSpPr>
              <p:cNvPr id="14" name="Group 13">
                <a:extLst>
                  <a:ext uri="{FF2B5EF4-FFF2-40B4-BE49-F238E27FC236}">
                    <a16:creationId xmlns:a16="http://schemas.microsoft.com/office/drawing/2014/main" id="{A474EBD8-610A-42FA-949F-030CD605E266}"/>
                  </a:ext>
                </a:extLst>
              </p:cNvPr>
              <p:cNvGrpSpPr/>
              <p:nvPr/>
            </p:nvGrpSpPr>
            <p:grpSpPr>
              <a:xfrm>
                <a:off x="3423792" y="3071293"/>
                <a:ext cx="1891527" cy="307777"/>
                <a:chOff x="3423792" y="3071293"/>
                <a:chExt cx="1891527" cy="307777"/>
              </a:xfrm>
            </p:grpSpPr>
            <p:sp>
              <p:nvSpPr>
                <p:cNvPr id="50" name="Rectangle 49">
                  <a:extLst>
                    <a:ext uri="{FF2B5EF4-FFF2-40B4-BE49-F238E27FC236}">
                      <a16:creationId xmlns:a16="http://schemas.microsoft.com/office/drawing/2014/main" id="{06DA9122-E503-4AF0-8676-B5DFC6558B55}"/>
                    </a:ext>
                  </a:extLst>
                </p:cNvPr>
                <p:cNvSpPr/>
                <p:nvPr/>
              </p:nvSpPr>
              <p:spPr>
                <a:xfrm>
                  <a:off x="3423792" y="3099730"/>
                  <a:ext cx="241609" cy="250902"/>
                </a:xfrm>
                <a:prstGeom prst="rect">
                  <a:avLst/>
                </a:prstGeom>
                <a:solidFill>
                  <a:srgbClr val="A41FD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5" name="TextBox 1">
                  <a:extLst>
                    <a:ext uri="{FF2B5EF4-FFF2-40B4-BE49-F238E27FC236}">
                      <a16:creationId xmlns:a16="http://schemas.microsoft.com/office/drawing/2014/main" id="{DCF3B6F0-6293-40BC-B104-271FC049D50E}"/>
                    </a:ext>
                  </a:extLst>
                </p:cNvPr>
                <p:cNvSpPr txBox="1"/>
                <p:nvPr/>
              </p:nvSpPr>
              <p:spPr>
                <a:xfrm>
                  <a:off x="3668656" y="3071293"/>
                  <a:ext cx="1646663" cy="307777"/>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High Severity</a:t>
                  </a:r>
                </a:p>
              </p:txBody>
            </p:sp>
          </p:grpSp>
          <p:grpSp>
            <p:nvGrpSpPr>
              <p:cNvPr id="13" name="Group 12">
                <a:extLst>
                  <a:ext uri="{FF2B5EF4-FFF2-40B4-BE49-F238E27FC236}">
                    <a16:creationId xmlns:a16="http://schemas.microsoft.com/office/drawing/2014/main" id="{4733BC5D-BC40-432E-8EA0-D4A9AC1C2950}"/>
                  </a:ext>
                </a:extLst>
              </p:cNvPr>
              <p:cNvGrpSpPr/>
              <p:nvPr/>
            </p:nvGrpSpPr>
            <p:grpSpPr>
              <a:xfrm>
                <a:off x="3423792" y="2697263"/>
                <a:ext cx="3129407" cy="307777"/>
                <a:chOff x="3423792" y="2720997"/>
                <a:chExt cx="3129407" cy="307777"/>
              </a:xfrm>
            </p:grpSpPr>
            <p:sp>
              <p:nvSpPr>
                <p:cNvPr id="51" name="Rectangle 50">
                  <a:extLst>
                    <a:ext uri="{FF2B5EF4-FFF2-40B4-BE49-F238E27FC236}">
                      <a16:creationId xmlns:a16="http://schemas.microsoft.com/office/drawing/2014/main" id="{A41A407E-6E8E-4EA2-B540-7677332AF8DD}"/>
                    </a:ext>
                  </a:extLst>
                </p:cNvPr>
                <p:cNvSpPr/>
                <p:nvPr/>
              </p:nvSpPr>
              <p:spPr>
                <a:xfrm>
                  <a:off x="3423792" y="2749434"/>
                  <a:ext cx="241609" cy="250902"/>
                </a:xfrm>
                <a:prstGeom prst="rect">
                  <a:avLst/>
                </a:prstGeom>
                <a:solidFill>
                  <a:srgbClr val="FF641B"/>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4" name="TextBox 1">
                  <a:extLst>
                    <a:ext uri="{FF2B5EF4-FFF2-40B4-BE49-F238E27FC236}">
                      <a16:creationId xmlns:a16="http://schemas.microsoft.com/office/drawing/2014/main" id="{ED8D53C8-52E6-4A72-A7FC-334DC22B3BA5}"/>
                    </a:ext>
                  </a:extLst>
                </p:cNvPr>
                <p:cNvSpPr txBox="1"/>
                <p:nvPr/>
              </p:nvSpPr>
              <p:spPr>
                <a:xfrm>
                  <a:off x="3665170" y="2720997"/>
                  <a:ext cx="2888029" cy="307777"/>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a:rPr>
                    <a:t>Moderate-High Severity</a:t>
                  </a:r>
                </a:p>
              </p:txBody>
            </p:sp>
          </p:grpSp>
        </p:grpSp>
        <p:grpSp>
          <p:nvGrpSpPr>
            <p:cNvPr id="17" name="Group 16">
              <a:extLst>
                <a:ext uri="{FF2B5EF4-FFF2-40B4-BE49-F238E27FC236}">
                  <a16:creationId xmlns:a16="http://schemas.microsoft.com/office/drawing/2014/main" id="{20A15837-4DD4-4F60-83DA-39D54D823616}"/>
                </a:ext>
              </a:extLst>
            </p:cNvPr>
            <p:cNvGrpSpPr/>
            <p:nvPr/>
          </p:nvGrpSpPr>
          <p:grpSpPr>
            <a:xfrm>
              <a:off x="3302436" y="1304958"/>
              <a:ext cx="2572656" cy="2081560"/>
              <a:chOff x="3302436" y="1304958"/>
              <a:chExt cx="2572656" cy="2081560"/>
            </a:xfrm>
          </p:grpSpPr>
          <p:sp>
            <p:nvSpPr>
              <p:cNvPr id="37" name="TextBox 3">
                <a:extLst>
                  <a:ext uri="{FF2B5EF4-FFF2-40B4-BE49-F238E27FC236}">
                    <a16:creationId xmlns:a16="http://schemas.microsoft.com/office/drawing/2014/main" id="{20632920-0C3F-4EED-BB06-516863BA10AA}"/>
                  </a:ext>
                </a:extLst>
              </p:cNvPr>
              <p:cNvSpPr txBox="1"/>
              <p:nvPr/>
            </p:nvSpPr>
            <p:spPr>
              <a:xfrm>
                <a:off x="3302436" y="1368638"/>
                <a:ext cx="2064326" cy="338554"/>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tx1">
                        <a:lumMod val="75000"/>
                        <a:lumOff val="25000"/>
                      </a:schemeClr>
                    </a:solidFill>
                    <a:latin typeface="Century Gothic"/>
                    <a:cs typeface="Calibri"/>
                  </a:rPr>
                  <a:t>Fire Severity Levels</a:t>
                </a:r>
                <a:endParaRPr lang="en-US" sz="1600" b="1" dirty="0">
                  <a:solidFill>
                    <a:schemeClr val="tx1">
                      <a:lumMod val="75000"/>
                      <a:lumOff val="25000"/>
                    </a:schemeClr>
                  </a:solidFill>
                </a:endParaRPr>
              </a:p>
            </p:txBody>
          </p:sp>
          <p:sp>
            <p:nvSpPr>
              <p:cNvPr id="38" name="Rectangle 37">
                <a:extLst>
                  <a:ext uri="{FF2B5EF4-FFF2-40B4-BE49-F238E27FC236}">
                    <a16:creationId xmlns:a16="http://schemas.microsoft.com/office/drawing/2014/main" id="{CB0CFE9A-F81E-42C9-A14F-918AD75BF20D}"/>
                  </a:ext>
                </a:extLst>
              </p:cNvPr>
              <p:cNvSpPr/>
              <p:nvPr/>
            </p:nvSpPr>
            <p:spPr>
              <a:xfrm>
                <a:off x="3310314" y="1304958"/>
                <a:ext cx="2564778" cy="208156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pic>
        <p:nvPicPr>
          <p:cNvPr id="58" name="Picture 8">
            <a:extLst>
              <a:ext uri="{FF2B5EF4-FFF2-40B4-BE49-F238E27FC236}">
                <a16:creationId xmlns:a16="http://schemas.microsoft.com/office/drawing/2014/main" id="{A2A96822-42D3-46EF-86C9-7C35157FCFA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41697" y="944723"/>
            <a:ext cx="4406907" cy="5660515"/>
          </a:xfrm>
          <a:prstGeom prst="rect">
            <a:avLst/>
          </a:prstGeom>
        </p:spPr>
      </p:pic>
      <p:sp>
        <p:nvSpPr>
          <p:cNvPr id="59" name="Title 1">
            <a:extLst>
              <a:ext uri="{FF2B5EF4-FFF2-40B4-BE49-F238E27FC236}">
                <a16:creationId xmlns:a16="http://schemas.microsoft.com/office/drawing/2014/main" id="{618736A0-7BF3-442D-8FCD-7FCDDA5C2CA7}"/>
              </a:ext>
            </a:extLst>
          </p:cNvPr>
          <p:cNvSpPr txBox="1">
            <a:spLocks/>
          </p:cNvSpPr>
          <p:nvPr/>
        </p:nvSpPr>
        <p:spPr>
          <a:xfrm>
            <a:off x="87602" y="135719"/>
            <a:ext cx="6393480" cy="549416"/>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Results –</a:t>
            </a:r>
            <a:r>
              <a:rPr lang="en-US" dirty="0"/>
              <a:t> </a:t>
            </a:r>
            <a:r>
              <a:rPr lang="en-US" sz="4000" b="1" dirty="0">
                <a:solidFill>
                  <a:srgbClr val="C00000"/>
                </a:solidFill>
                <a:latin typeface="Century Gothic" panose="020F0302020204030204"/>
              </a:rPr>
              <a:t>Wildfire Severity</a:t>
            </a:r>
            <a:endParaRPr lang="en-US" sz="4000" dirty="0"/>
          </a:p>
        </p:txBody>
      </p:sp>
      <p:sp>
        <p:nvSpPr>
          <p:cNvPr id="60" name="TextBox 59">
            <a:extLst>
              <a:ext uri="{FF2B5EF4-FFF2-40B4-BE49-F238E27FC236}">
                <a16:creationId xmlns:a16="http://schemas.microsoft.com/office/drawing/2014/main" id="{990159B6-4557-4EBA-9F25-C02810277C65}"/>
              </a:ext>
            </a:extLst>
          </p:cNvPr>
          <p:cNvSpPr txBox="1"/>
          <p:nvPr/>
        </p:nvSpPr>
        <p:spPr>
          <a:xfrm>
            <a:off x="555016" y="1280906"/>
            <a:ext cx="2629918"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Area Burned Multiple Times</a:t>
            </a:r>
            <a:endParaRPr lang="en-US" dirty="0">
              <a:solidFill>
                <a:schemeClr val="tx1">
                  <a:lumMod val="75000"/>
                  <a:lumOff val="25000"/>
                </a:schemeClr>
              </a:solidFill>
              <a:cs typeface="Calibri"/>
            </a:endParaRPr>
          </a:p>
        </p:txBody>
      </p:sp>
      <p:sp>
        <p:nvSpPr>
          <p:cNvPr id="61" name="Rectangle 60">
            <a:extLst>
              <a:ext uri="{FF2B5EF4-FFF2-40B4-BE49-F238E27FC236}">
                <a16:creationId xmlns:a16="http://schemas.microsoft.com/office/drawing/2014/main" id="{7FD372F4-6EA8-41BB-979E-B8D837687BCD}"/>
              </a:ext>
            </a:extLst>
          </p:cNvPr>
          <p:cNvSpPr/>
          <p:nvPr/>
        </p:nvSpPr>
        <p:spPr>
          <a:xfrm>
            <a:off x="341125" y="1309343"/>
            <a:ext cx="241609" cy="250902"/>
          </a:xfrm>
          <a:prstGeom prst="rect">
            <a:avLst/>
          </a:prstGeom>
          <a:solidFill>
            <a:srgbClr val="A12E1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2" name="Picture 15" descr="Background pattern&#10;&#10;Description automatically generated">
            <a:extLst>
              <a:ext uri="{FF2B5EF4-FFF2-40B4-BE49-F238E27FC236}">
                <a16:creationId xmlns:a16="http://schemas.microsoft.com/office/drawing/2014/main" id="{CFCB8632-C53F-411F-9E30-C682BB3DCB5B}"/>
              </a:ext>
            </a:extLst>
          </p:cNvPr>
          <p:cNvPicPr>
            <a:picLocks noChangeAspect="1"/>
          </p:cNvPicPr>
          <p:nvPr/>
        </p:nvPicPr>
        <p:blipFill>
          <a:blip r:embed="rId4"/>
          <a:stretch>
            <a:fillRect/>
          </a:stretch>
        </p:blipFill>
        <p:spPr>
          <a:xfrm>
            <a:off x="4188068" y="1303574"/>
            <a:ext cx="306264" cy="431137"/>
          </a:xfrm>
          <a:prstGeom prst="rect">
            <a:avLst/>
          </a:prstGeom>
        </p:spPr>
      </p:pic>
      <p:sp>
        <p:nvSpPr>
          <p:cNvPr id="63" name="TextBox 62">
            <a:extLst>
              <a:ext uri="{FF2B5EF4-FFF2-40B4-BE49-F238E27FC236}">
                <a16:creationId xmlns:a16="http://schemas.microsoft.com/office/drawing/2014/main" id="{A07C98F5-6A59-4C46-9D04-136CBAEB641E}"/>
              </a:ext>
            </a:extLst>
          </p:cNvPr>
          <p:cNvSpPr txBox="1"/>
          <p:nvPr/>
        </p:nvSpPr>
        <p:spPr>
          <a:xfrm>
            <a:off x="4185861" y="1000595"/>
            <a:ext cx="295695" cy="3151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cs typeface="Calibri"/>
              </a:rPr>
              <a:t>N</a:t>
            </a:r>
          </a:p>
        </p:txBody>
      </p:sp>
      <p:grpSp>
        <p:nvGrpSpPr>
          <p:cNvPr id="64" name="Group 63">
            <a:extLst>
              <a:ext uri="{FF2B5EF4-FFF2-40B4-BE49-F238E27FC236}">
                <a16:creationId xmlns:a16="http://schemas.microsoft.com/office/drawing/2014/main" id="{C7AE98F6-E35C-4D2C-9309-F6BB3F6629E4}"/>
              </a:ext>
            </a:extLst>
          </p:cNvPr>
          <p:cNvGrpSpPr/>
          <p:nvPr/>
        </p:nvGrpSpPr>
        <p:grpSpPr>
          <a:xfrm>
            <a:off x="241697" y="6158089"/>
            <a:ext cx="1989941" cy="416907"/>
            <a:chOff x="29344" y="6203869"/>
            <a:chExt cx="1970221" cy="435439"/>
          </a:xfrm>
        </p:grpSpPr>
        <p:sp>
          <p:nvSpPr>
            <p:cNvPr id="65" name="TextBox 64">
              <a:extLst>
                <a:ext uri="{FF2B5EF4-FFF2-40B4-BE49-F238E27FC236}">
                  <a16:creationId xmlns:a16="http://schemas.microsoft.com/office/drawing/2014/main" id="{46ED377D-CA3E-4A6D-A98A-8D461DFDC95E}"/>
                </a:ext>
              </a:extLst>
            </p:cNvPr>
            <p:cNvSpPr txBox="1"/>
            <p:nvPr/>
          </p:nvSpPr>
          <p:spPr>
            <a:xfrm>
              <a:off x="29344" y="6321756"/>
              <a:ext cx="2009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0</a:t>
              </a:r>
            </a:p>
          </p:txBody>
        </p:sp>
        <p:sp>
          <p:nvSpPr>
            <p:cNvPr id="66" name="TextBox 65">
              <a:extLst>
                <a:ext uri="{FF2B5EF4-FFF2-40B4-BE49-F238E27FC236}">
                  <a16:creationId xmlns:a16="http://schemas.microsoft.com/office/drawing/2014/main" id="{328AEEAC-AD6F-4F39-8673-21ECD079ECA4}"/>
                </a:ext>
              </a:extLst>
            </p:cNvPr>
            <p:cNvSpPr txBox="1"/>
            <p:nvPr/>
          </p:nvSpPr>
          <p:spPr>
            <a:xfrm>
              <a:off x="1027806" y="6331531"/>
              <a:ext cx="458004" cy="3077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10</a:t>
              </a:r>
            </a:p>
          </p:txBody>
        </p:sp>
        <p:sp>
          <p:nvSpPr>
            <p:cNvPr id="67" name="TextBox 66">
              <a:extLst>
                <a:ext uri="{FF2B5EF4-FFF2-40B4-BE49-F238E27FC236}">
                  <a16:creationId xmlns:a16="http://schemas.microsoft.com/office/drawing/2014/main" id="{62DBF14C-DC5A-41B8-BD1B-0124DB354385}"/>
                </a:ext>
              </a:extLst>
            </p:cNvPr>
            <p:cNvSpPr txBox="1"/>
            <p:nvPr/>
          </p:nvSpPr>
          <p:spPr>
            <a:xfrm>
              <a:off x="1329208" y="6331531"/>
              <a:ext cx="6703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solidFill>
                    <a:srgbClr val="3F3F3F"/>
                  </a:solidFill>
                  <a:latin typeface="Century Gothic"/>
                </a:rPr>
                <a:t>Miles</a:t>
              </a:r>
            </a:p>
          </p:txBody>
        </p:sp>
        <p:grpSp>
          <p:nvGrpSpPr>
            <p:cNvPr id="68" name="Group 67">
              <a:extLst>
                <a:ext uri="{FF2B5EF4-FFF2-40B4-BE49-F238E27FC236}">
                  <a16:creationId xmlns:a16="http://schemas.microsoft.com/office/drawing/2014/main" id="{7E4E66C4-4176-453A-8DC1-3C5A79639C9C}"/>
                </a:ext>
              </a:extLst>
            </p:cNvPr>
            <p:cNvGrpSpPr/>
            <p:nvPr/>
          </p:nvGrpSpPr>
          <p:grpSpPr>
            <a:xfrm>
              <a:off x="167640" y="6203869"/>
              <a:ext cx="1085736" cy="99030"/>
              <a:chOff x="5402631" y="5905619"/>
              <a:chExt cx="1189555" cy="99030"/>
            </a:xfrm>
          </p:grpSpPr>
          <p:cxnSp>
            <p:nvCxnSpPr>
              <p:cNvPr id="82" name="Straight Connector 81">
                <a:extLst>
                  <a:ext uri="{FF2B5EF4-FFF2-40B4-BE49-F238E27FC236}">
                    <a16:creationId xmlns:a16="http://schemas.microsoft.com/office/drawing/2014/main" id="{7909B895-312F-4BAB-9486-C5DC10B26139}"/>
                  </a:ext>
                </a:extLst>
              </p:cNvPr>
              <p:cNvCxnSpPr>
                <a:cxnSpLocks/>
              </p:cNvCxnSpPr>
              <p:nvPr/>
            </p:nvCxnSpPr>
            <p:spPr>
              <a:xfrm>
                <a:off x="5402631" y="6002079"/>
                <a:ext cx="1189555" cy="0"/>
              </a:xfrm>
              <a:prstGeom prst="line">
                <a:avLst/>
              </a:prstGeom>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3B202FAF-89AB-4039-9B3E-9746DE2C66DE}"/>
                  </a:ext>
                </a:extLst>
              </p:cNvPr>
              <p:cNvCxnSpPr>
                <a:cxnSpLocks/>
              </p:cNvCxnSpPr>
              <p:nvPr/>
            </p:nvCxnSpPr>
            <p:spPr>
              <a:xfrm>
                <a:off x="599595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842F7F-CD60-46C8-86E6-C616054D43CB}"/>
                  </a:ext>
                </a:extLst>
              </p:cNvPr>
              <p:cNvCxnSpPr>
                <a:cxnSpLocks/>
              </p:cNvCxnSpPr>
              <p:nvPr/>
            </p:nvCxnSpPr>
            <p:spPr>
              <a:xfrm>
                <a:off x="659218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62D0941-BA1A-439E-AF1A-630F6ACADB51}"/>
                  </a:ext>
                </a:extLst>
              </p:cNvPr>
              <p:cNvCxnSpPr>
                <a:cxnSpLocks/>
              </p:cNvCxnSpPr>
              <p:nvPr/>
            </p:nvCxnSpPr>
            <p:spPr>
              <a:xfrm>
                <a:off x="5402631"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B525268-BCD1-4595-94ED-246EE95ABB6B}"/>
                  </a:ext>
                </a:extLst>
              </p:cNvPr>
              <p:cNvCxnSpPr>
                <a:cxnSpLocks/>
              </p:cNvCxnSpPr>
              <p:nvPr/>
            </p:nvCxnSpPr>
            <p:spPr>
              <a:xfrm>
                <a:off x="5695074" y="590818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70E68B6-D379-4C5F-98B3-ED9277A899EC}"/>
                  </a:ext>
                </a:extLst>
              </p:cNvPr>
              <p:cNvCxnSpPr>
                <a:cxnSpLocks/>
              </p:cNvCxnSpPr>
              <p:nvPr/>
            </p:nvCxnSpPr>
            <p:spPr>
              <a:xfrm>
                <a:off x="6293946" y="5905619"/>
                <a:ext cx="0" cy="96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89" name="Arrow: Right 88">
            <a:extLst>
              <a:ext uri="{FF2B5EF4-FFF2-40B4-BE49-F238E27FC236}">
                <a16:creationId xmlns:a16="http://schemas.microsoft.com/office/drawing/2014/main" id="{00C0CD89-8945-41D0-BB87-02F7D83E4019}"/>
              </a:ext>
            </a:extLst>
          </p:cNvPr>
          <p:cNvSpPr/>
          <p:nvPr/>
        </p:nvSpPr>
        <p:spPr>
          <a:xfrm>
            <a:off x="5019951" y="3282006"/>
            <a:ext cx="1379749" cy="59235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extBox 89">
            <a:extLst>
              <a:ext uri="{FF2B5EF4-FFF2-40B4-BE49-F238E27FC236}">
                <a16:creationId xmlns:a16="http://schemas.microsoft.com/office/drawing/2014/main" id="{6A834772-8EE2-4E84-B9DF-980D683C8AC5}"/>
              </a:ext>
            </a:extLst>
          </p:cNvPr>
          <p:cNvSpPr txBox="1"/>
          <p:nvPr/>
        </p:nvSpPr>
        <p:spPr>
          <a:xfrm>
            <a:off x="3063840" y="6407142"/>
            <a:ext cx="164592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bg2">
                    <a:lumMod val="50000"/>
                  </a:schemeClr>
                </a:solidFill>
                <a:latin typeface="Century Gothic"/>
                <a:ea typeface="+mn-lt"/>
                <a:cs typeface="+mn-lt"/>
              </a:rPr>
              <a:t>Esri, Delorme, NaturalVue</a:t>
            </a:r>
            <a:endParaRPr lang="en-US" sz="900" dirty="0">
              <a:solidFill>
                <a:schemeClr val="bg2">
                  <a:lumMod val="50000"/>
                </a:schemeClr>
              </a:solidFill>
              <a:latin typeface="Century Gothic"/>
            </a:endParaRPr>
          </a:p>
        </p:txBody>
      </p:sp>
      <p:sp>
        <p:nvSpPr>
          <p:cNvPr id="56" name="TextBox 3">
            <a:extLst>
              <a:ext uri="{FF2B5EF4-FFF2-40B4-BE49-F238E27FC236}">
                <a16:creationId xmlns:a16="http://schemas.microsoft.com/office/drawing/2014/main" id="{7E3E955C-9884-BD40-8BC9-1F6B0B58F0E5}"/>
              </a:ext>
            </a:extLst>
          </p:cNvPr>
          <p:cNvSpPr txBox="1"/>
          <p:nvPr/>
        </p:nvSpPr>
        <p:spPr>
          <a:xfrm>
            <a:off x="236118" y="922029"/>
            <a:ext cx="4175529" cy="338554"/>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chemeClr val="tx1">
                    <a:lumMod val="75000"/>
                    <a:lumOff val="25000"/>
                  </a:schemeClr>
                </a:solidFill>
                <a:latin typeface="Century Gothic" panose="020B0502020202020204" pitchFamily="34" charset="0"/>
              </a:rPr>
              <a:t>Reoccurring Burn Locations Since 2007</a:t>
            </a:r>
          </a:p>
        </p:txBody>
      </p:sp>
      <p:sp>
        <p:nvSpPr>
          <p:cNvPr id="57" name="TextBox 56">
            <a:extLst>
              <a:ext uri="{FF2B5EF4-FFF2-40B4-BE49-F238E27FC236}">
                <a16:creationId xmlns:a16="http://schemas.microsoft.com/office/drawing/2014/main" id="{B131C9AD-FF28-4B78-B65B-C452C9F4D5FE}"/>
              </a:ext>
            </a:extLst>
          </p:cNvPr>
          <p:cNvSpPr txBox="1"/>
          <p:nvPr/>
        </p:nvSpPr>
        <p:spPr>
          <a:xfrm>
            <a:off x="10637429" y="6418298"/>
            <a:ext cx="164592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bg2">
                    <a:lumMod val="50000"/>
                  </a:schemeClr>
                </a:solidFill>
                <a:latin typeface="Century Gothic"/>
                <a:ea typeface="+mn-lt"/>
                <a:cs typeface="+mn-lt"/>
              </a:rPr>
              <a:t>Esri, Delorme, NaturalVue</a:t>
            </a:r>
            <a:endParaRPr lang="en-US" sz="900" dirty="0">
              <a:solidFill>
                <a:schemeClr val="bg2">
                  <a:lumMod val="50000"/>
                </a:schemeClr>
              </a:solidFill>
              <a:latin typeface="Century Gothic"/>
            </a:endParaRPr>
          </a:p>
        </p:txBody>
      </p:sp>
    </p:spTree>
    <p:extLst>
      <p:ext uri="{BB962C8B-B14F-4D97-AF65-F5344CB8AC3E}">
        <p14:creationId xmlns:p14="http://schemas.microsoft.com/office/powerpoint/2010/main" val="1627925972"/>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2" ma:contentTypeDescription="Create a new document." ma:contentTypeScope="" ma:versionID="5e7b20921abae08b3fd7932cda7a1f89">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b867505f7651fa3182d86d8975d876a8"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Zachary Bengtsson</DisplayName>
        <AccountId>13</AccountId>
        <AccountType/>
      </UserInfo>
      <UserInfo>
        <DisplayName>Brianne Kendall</DisplayName>
        <AccountId>616</AccountId>
        <AccountType/>
      </UserInfo>
      <UserInfo>
        <DisplayName>Sarah Payne</DisplayName>
        <AccountId>293</AccountId>
        <AccountType/>
      </UserInfo>
      <UserInfo>
        <DisplayName>Tamara Barbakova</DisplayName>
        <AccountId>499</AccountId>
        <AccountType/>
      </UserInfo>
      <UserInfo>
        <DisplayName>Paxton LaJoie</DisplayName>
        <AccountId>261</AccountId>
        <AccountType/>
      </UserInfo>
    </SharedWithUsers>
  </documentManagement>
</p:properties>
</file>

<file path=customXml/itemProps1.xml><?xml version="1.0" encoding="utf-8"?>
<ds:datastoreItem xmlns:ds="http://schemas.openxmlformats.org/officeDocument/2006/customXml" ds:itemID="{AB0F0040-8E9D-4DD3-9B0A-19F3F3C53C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DFF6FF-AB3A-4891-A209-9B7A918B3BB0}">
  <ds:schemaRefs>
    <ds:schemaRef ds:uri="http://schemas.microsoft.com/sharepoint/v3/contenttype/forms"/>
  </ds:schemaRefs>
</ds:datastoreItem>
</file>

<file path=customXml/itemProps3.xml><?xml version="1.0" encoding="utf-8"?>
<ds:datastoreItem xmlns:ds="http://schemas.openxmlformats.org/officeDocument/2006/customXml" ds:itemID="{3C9A41F3-44F3-4D9A-9BC7-4D51479DD56E}">
  <ds:schemaRefs>
    <ds:schemaRef ds:uri="21e6a8e8-1dff-48a6-ab9b-8d556c6946c0"/>
    <ds:schemaRef ds:uri="http://schemas.openxmlformats.org/package/2006/metadata/core-properties"/>
    <ds:schemaRef ds:uri="http://schemas.microsoft.com/office/2006/metadata/properties"/>
    <ds:schemaRef ds:uri="http://purl.org/dc/elements/1.1/"/>
    <ds:schemaRef ds:uri="http://schemas.microsoft.com/office/2006/documentManagement/types"/>
    <ds:schemaRef ds:uri="http://purl.org/dc/terms/"/>
    <ds:schemaRef ds:uri="http://www.w3.org/XML/1998/namespace"/>
    <ds:schemaRef ds:uri="http://schemas.microsoft.com/office/infopath/2007/PartnerControls"/>
    <ds:schemaRef ds:uri="7df78d0b-135a-4de7-9166-7c181cd87fb4"/>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340</TotalTime>
  <Words>6958</Words>
  <Application>Microsoft Office PowerPoint</Application>
  <PresentationFormat>Widescreen</PresentationFormat>
  <Paragraphs>520</Paragraphs>
  <Slides>25</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Century Gothic</vt:lpstr>
      <vt:lpstr>Segoe UI</vt:lpstr>
      <vt:lpstr>Webdings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 Skoglund</cp:lastModifiedBy>
  <cp:revision>38</cp:revision>
  <dcterms:created xsi:type="dcterms:W3CDTF">2019-11-12T17:46:59Z</dcterms:created>
  <dcterms:modified xsi:type="dcterms:W3CDTF">2022-06-13T15:45:57Z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