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1" r:id="rId4"/>
  </p:sldMasterIdLst>
  <p:notesMasterIdLst>
    <p:notesMasterId r:id="rId61"/>
  </p:notesMasterIdLst>
  <p:sldIdLst>
    <p:sldId id="321" r:id="rId5"/>
    <p:sldId id="461" r:id="rId6"/>
    <p:sldId id="502" r:id="rId7"/>
    <p:sldId id="435" r:id="rId8"/>
    <p:sldId id="431" r:id="rId9"/>
    <p:sldId id="407" r:id="rId10"/>
    <p:sldId id="504" r:id="rId11"/>
    <p:sldId id="336" r:id="rId12"/>
    <p:sldId id="494" r:id="rId13"/>
    <p:sldId id="440" r:id="rId14"/>
    <p:sldId id="463" r:id="rId15"/>
    <p:sldId id="339" r:id="rId16"/>
    <p:sldId id="464" r:id="rId17"/>
    <p:sldId id="465" r:id="rId18"/>
    <p:sldId id="477" r:id="rId19"/>
    <p:sldId id="341" r:id="rId20"/>
    <p:sldId id="473" r:id="rId21"/>
    <p:sldId id="397" r:id="rId22"/>
    <p:sldId id="469" r:id="rId23"/>
    <p:sldId id="352" r:id="rId24"/>
    <p:sldId id="374" r:id="rId25"/>
    <p:sldId id="372" r:id="rId26"/>
    <p:sldId id="482" r:id="rId27"/>
    <p:sldId id="506" r:id="rId28"/>
    <p:sldId id="508" r:id="rId29"/>
    <p:sldId id="449" r:id="rId30"/>
    <p:sldId id="518" r:id="rId31"/>
    <p:sldId id="483" r:id="rId32"/>
    <p:sldId id="507" r:id="rId33"/>
    <p:sldId id="509" r:id="rId34"/>
    <p:sldId id="459" r:id="rId35"/>
    <p:sldId id="516" r:id="rId36"/>
    <p:sldId id="517" r:id="rId37"/>
    <p:sldId id="479" r:id="rId38"/>
    <p:sldId id="385" r:id="rId39"/>
    <p:sldId id="481" r:id="rId40"/>
    <p:sldId id="376" r:id="rId41"/>
    <p:sldId id="351" r:id="rId42"/>
    <p:sldId id="468" r:id="rId43"/>
    <p:sldId id="486" r:id="rId44"/>
    <p:sldId id="496" r:id="rId45"/>
    <p:sldId id="476" r:id="rId46"/>
    <p:sldId id="485" r:id="rId47"/>
    <p:sldId id="447" r:id="rId48"/>
    <p:sldId id="505" r:id="rId49"/>
    <p:sldId id="441" r:id="rId50"/>
    <p:sldId id="515" r:id="rId51"/>
    <p:sldId id="467" r:id="rId52"/>
    <p:sldId id="425" r:id="rId53"/>
    <p:sldId id="457" r:id="rId54"/>
    <p:sldId id="308" r:id="rId55"/>
    <p:sldId id="427" r:id="rId56"/>
    <p:sldId id="511" r:id="rId57"/>
    <p:sldId id="512" r:id="rId58"/>
    <p:sldId id="514" r:id="rId59"/>
    <p:sldId id="513"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Yik Shun Anson Pang" initials="YSAP" lastIdx="12" clrIdx="6">
    <p:extLst>
      <p:ext uri="{19B8F6BF-5375-455C-9EA6-DF929625EA0E}">
        <p15:presenceInfo xmlns:p15="http://schemas.microsoft.com/office/powerpoint/2012/main" userId="Yik Shun Anson Pang" providerId="None"/>
      </p:ext>
    </p:extLst>
  </p:cmAuthor>
  <p:cmAuthor id="1" name="Yik Shun Anson Pang" initials="YP" lastIdx="18" clrIdx="0">
    <p:extLst>
      <p:ext uri="{19B8F6BF-5375-455C-9EA6-DF929625EA0E}">
        <p15:presenceInfo xmlns:p15="http://schemas.microsoft.com/office/powerpoint/2012/main" userId="S::yikshunanson.pang@ssaihq.com::db835e7a-88df-4122-a422-dc9d45bbea41" providerId="AD"/>
      </p:ext>
    </p:extLst>
  </p:cmAuthor>
  <p:cmAuthor id="2" name="Sydney Boogaard" initials="SB" lastIdx="21" clrIdx="1">
    <p:extLst>
      <p:ext uri="{19B8F6BF-5375-455C-9EA6-DF929625EA0E}">
        <p15:presenceInfo xmlns:p15="http://schemas.microsoft.com/office/powerpoint/2012/main" userId="S::sydney.boogaard@ssaihq.com::9b083a81-35e8-4bd0-b1ef-5747ef2bd9a7" providerId="AD"/>
      </p:ext>
    </p:extLst>
  </p:cmAuthor>
  <p:cmAuthor id="3" name="John Dialesandro" initials="JD" lastIdx="3" clrIdx="2">
    <p:extLst>
      <p:ext uri="{19B8F6BF-5375-455C-9EA6-DF929625EA0E}">
        <p15:presenceInfo xmlns:p15="http://schemas.microsoft.com/office/powerpoint/2012/main" userId="S::john.dialesandro@ssaihq.com::cd5301b1-9336-44d8-8276-9d2e7b71f2d7" providerId="AD"/>
      </p:ext>
    </p:extLst>
  </p:cmAuthor>
  <p:cmAuthor id="4" name="Blake Steiner" initials="BS" lastIdx="4" clrIdx="3">
    <p:extLst>
      <p:ext uri="{19B8F6BF-5375-455C-9EA6-DF929625EA0E}">
        <p15:presenceInfo xmlns:p15="http://schemas.microsoft.com/office/powerpoint/2012/main" userId="S::blake.steiner@ssaihq.com::07daca62-e911-4806-b51f-7f441dc7d391" providerId="AD"/>
      </p:ext>
    </p:extLst>
  </p:cmAuthor>
  <p:cmAuthor id="5" name="Adriana Le Compte" initials="ALC" lastIdx="12" clrIdx="4">
    <p:extLst>
      <p:ext uri="{19B8F6BF-5375-455C-9EA6-DF929625EA0E}">
        <p15:presenceInfo xmlns:p15="http://schemas.microsoft.com/office/powerpoint/2012/main" userId="S::adriana.lecompte@ssaihq.com::9ca78715-16ca-42c8-8801-8544539c8678" providerId="AD"/>
      </p:ext>
    </p:extLst>
  </p:cmAuthor>
  <p:cmAuthor id="6" name="Robert Byles" initials="RB" lastIdx="9" clrIdx="5">
    <p:extLst>
      <p:ext uri="{19B8F6BF-5375-455C-9EA6-DF929625EA0E}">
        <p15:presenceInfo xmlns:p15="http://schemas.microsoft.com/office/powerpoint/2012/main" userId="S::robert.byles@ssaihq.com::c798ae76-1ca0-48cd-999b-80a00bd13fc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D9D"/>
    <a:srgbClr val="3F3F3F"/>
    <a:srgbClr val="964035"/>
    <a:srgbClr val="385723"/>
    <a:srgbClr val="4F8280"/>
    <a:srgbClr val="87B0AF"/>
    <a:srgbClr val="FFCC99"/>
    <a:srgbClr val="326939"/>
    <a:srgbClr val="472C2C"/>
    <a:srgbClr val="379C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344261-908D-4278-8223-94D91245EAE8}" v="209" dt="2020-11-05T22:13:33.494"/>
    <p1510:client id="{057EF467-2CD2-B971-6CBD-8A938C11496D}" v="78" dt="2020-11-05T19:54:41.138"/>
    <p1510:client id="{0D052C0A-5E02-D8E7-0B00-A1C5F8715EDD}" v="1288" dt="2020-11-06T01:46:25.566"/>
    <p1510:client id="{1A8B8A58-BE9A-4C1E-8C17-73CB47500E7E}" v="134" dt="2020-11-06T01:36:58.795"/>
    <p1510:client id="{353B7982-862E-472B-B702-176A08090BB6}" v="22" dt="2020-11-05T19:08:36.225"/>
    <p1510:client id="{65C91636-2AE9-3459-8D25-D6ABE97297DE}" v="1" dt="2020-11-06T01:48:58.291"/>
    <p1510:client id="{8605B2C3-4691-F0AF-9E9B-8508471C8280}" v="2" dt="2020-11-06T05:09:18.721"/>
    <p1510:client id="{89441458-6F4E-3C2B-47A9-9281A7098E03}" v="131" dt="2020-11-05T20:11:00.296"/>
    <p1510:client id="{8A98D99B-44F2-418D-B23A-82004E773BB7}" v="15542" dt="2020-11-06T01:49:24.294"/>
    <p1510:client id="{9D36732B-3D7A-8CFD-6596-74D524D47D25}" v="241" dt="2020-11-05T17:34:12.254"/>
    <p1510:client id="{A4BB195E-42BF-ED99-2C50-79A13EF9ECCA}" v="42" dt="2020-11-05T14:57:03.731"/>
    <p1510:client id="{AB45E770-5534-D894-9E3A-C606FA9964CE}" v="1294" dt="2020-11-06T01:18:46.901"/>
    <p1510:client id="{B16202F9-ACEF-BCC6-E61A-F957C71AF565}" v="103" dt="2020-11-05T18:58:06.030"/>
    <p1510:client id="{BF08A821-45D1-4BFF-89ED-FB59FB1370EA}" v="817" dt="2020-11-05T19:47:44.687"/>
    <p1510:client id="{DAB42901-7AF0-FE6A-A344-F4DA6B7C8003}" v="383" dt="2020-11-05T18:03:27.197"/>
    <p1510:client id="{F584386A-49E6-FE22-9F86-48EA66D15C24}" v="1" dt="2020-11-06T01:49:47.629"/>
    <p1510:client id="{FA09A584-1669-C453-FE2B-69C81A004AC7}" v="4" dt="2020-11-05T20:53:10.13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31"/>
    <p:restoredTop sz="70639" autoAdjust="0"/>
  </p:normalViewPr>
  <p:slideViewPr>
    <p:cSldViewPr snapToGrid="0">
      <p:cViewPr varScale="1">
        <p:scale>
          <a:sx n="58" d="100"/>
          <a:sy n="58" d="100"/>
        </p:scale>
        <p:origin x="1325"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11/17/2020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devpedia.developexchange.com/dp/index.php?title=List_of_Satellite_Pictures"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devpedia.developexchange.com/dp/index.php?title=List_of_Satellite_Pictures"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presentation is a review of the Tempe Urban Development II project completed by the Fall 2020 NASA DEVELOP </a:t>
            </a:r>
            <a:r>
              <a:rPr lang="en-US" dirty="0"/>
              <a:t>Arizona </a:t>
            </a:r>
            <a:r>
              <a:rPr lang="en-US" dirty="0">
                <a:cs typeface="Calibri"/>
              </a:rPr>
              <a:t>team. </a:t>
            </a:r>
            <a:endParaRPr lang="en-US" dirty="0"/>
          </a:p>
          <a:p>
            <a:r>
              <a:rPr lang="en-US" dirty="0">
                <a:cs typeface="Calibri"/>
              </a:rPr>
              <a:t>The team members include Sydney </a:t>
            </a:r>
            <a:r>
              <a:rPr lang="en-US" dirty="0" err="1">
                <a:cs typeface="Calibri"/>
              </a:rPr>
              <a:t>Boogaard</a:t>
            </a:r>
            <a:r>
              <a:rPr lang="en-US" dirty="0">
                <a:cs typeface="Calibri"/>
              </a:rPr>
              <a:t>, John Dialesandro, Anson Pang, and Blake Steiner. </a:t>
            </a:r>
            <a:r>
              <a:rPr lang="en-US" b="1" dirty="0"/>
              <a:t>NEXT SLIDE</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a:t>
            </a:fld>
            <a:endParaRPr lang="en-US"/>
          </a:p>
        </p:txBody>
      </p:sp>
    </p:spTree>
    <p:extLst>
      <p:ext uri="{BB962C8B-B14F-4D97-AF65-F5344CB8AC3E}">
        <p14:creationId xmlns:p14="http://schemas.microsoft.com/office/powerpoint/2010/main" val="31304888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Transition Slide</a:t>
            </a: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10</a:t>
            </a:fld>
            <a:endParaRPr lang="en-US"/>
          </a:p>
        </p:txBody>
      </p:sp>
    </p:spTree>
    <p:extLst>
      <p:ext uri="{BB962C8B-B14F-4D97-AF65-F5344CB8AC3E}">
        <p14:creationId xmlns:p14="http://schemas.microsoft.com/office/powerpoint/2010/main" val="3847896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Our study period was April 2015 to October 2020. </a:t>
            </a:r>
            <a:r>
              <a:rPr lang="en-US"/>
              <a:t>Representative cloud-free images were selected for the months of the summer season, May to September. The “shoulder” seasonal months of April and October were included to provide a more complete representation of when urban heat deaths and hospitalizations occur. </a:t>
            </a:r>
            <a:r>
              <a:rPr lang="en-US" b="1"/>
              <a:t>NEXT SLIDE</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11</a:t>
            </a:fld>
            <a:endParaRPr lang="en-US"/>
          </a:p>
        </p:txBody>
      </p:sp>
    </p:spTree>
    <p:extLst>
      <p:ext uri="{BB962C8B-B14F-4D97-AF65-F5344CB8AC3E}">
        <p14:creationId xmlns:p14="http://schemas.microsoft.com/office/powerpoint/2010/main" val="11330850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Calibri" panose="020F0502020204030204" pitchFamily="34" charset="0"/>
              </a:rPr>
              <a:t>The team used remote sensing derivatives and ancillary data to benchmark a series of biophysical variables that plays a role in urban heat dynamics. The Landsat 8 model provided a lot of useful data, including the NDVI band to examine green spaces, Day LST as a proxy for air temperature, NDBI to examine urban space and albedo as a measure of reflectance. </a:t>
            </a:r>
            <a:r>
              <a:rPr lang="en-US" sz="1800" b="1" i="0" u="none" strike="noStrike" dirty="0">
                <a:solidFill>
                  <a:srgbClr val="000000"/>
                </a:solidFill>
                <a:effectLst/>
                <a:latin typeface="Calibri" panose="020F0502020204030204" pitchFamily="34" charset="0"/>
              </a:rPr>
              <a:t>NEXT SLIDE</a:t>
            </a:r>
          </a:p>
          <a:p>
            <a:endParaRPr lang="en-US" dirty="0"/>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------------------------------Image Information Below ------------------------------</a:t>
            </a:r>
          </a:p>
          <a:p>
            <a:endParaRPr lang="en-US" dirty="0"/>
          </a:p>
          <a:p>
            <a:r>
              <a:rPr lang="en-US" dirty="0"/>
              <a:t>Image Credit: NASA (Public Domain), retrieved from </a:t>
            </a:r>
            <a:r>
              <a:rPr lang="en-US" dirty="0" err="1"/>
              <a:t>DEVELOPedia</a:t>
            </a:r>
            <a:endParaRPr lang="en-US" dirty="0">
              <a:cs typeface="Calibri"/>
            </a:endParaRPr>
          </a:p>
          <a:p>
            <a:r>
              <a:rPr lang="en-US" dirty="0"/>
              <a:t>Image Source: </a:t>
            </a:r>
            <a:r>
              <a:rPr lang="en-US" u="sng" dirty="0">
                <a:hlinkClick r:id="rId3"/>
              </a:rPr>
              <a:t>http://www.devpedia.developexchange.com/dp/index.php?title=List_of_Satellite_Pictures</a:t>
            </a:r>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12</a:t>
            </a:fld>
            <a:endParaRPr lang="en-US"/>
          </a:p>
        </p:txBody>
      </p:sp>
    </p:spTree>
    <p:extLst>
      <p:ext uri="{BB962C8B-B14F-4D97-AF65-F5344CB8AC3E}">
        <p14:creationId xmlns:p14="http://schemas.microsoft.com/office/powerpoint/2010/main" val="35983277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Aqua MODIS satellite was used to extract data like NDWI as a proxy for green space health and Night LST as a proxy for nighttime air temperatures. Lastly, the City has provided LiDAR data to allow the team to do some shading analyses. </a:t>
            </a:r>
            <a:r>
              <a:rPr lang="en-US" b="1" dirty="0">
                <a:cs typeface="Calibri"/>
              </a:rPr>
              <a:t>NEXT SLIDE</a:t>
            </a:r>
            <a:endParaRPr lang="en-US" dirty="0"/>
          </a:p>
          <a:p>
            <a:endParaRPr lang="en-US" dirty="0"/>
          </a:p>
          <a:p>
            <a:endParaRPr lang="en-US" dirty="0"/>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------------------------------Image Information Below ------------------------------</a:t>
            </a:r>
          </a:p>
          <a:p>
            <a:endParaRPr lang="en-US" dirty="0"/>
          </a:p>
          <a:p>
            <a:r>
              <a:rPr lang="en-US" dirty="0"/>
              <a:t>Image Credit: NASA (Public Domain), </a:t>
            </a:r>
            <a:r>
              <a:rPr lang="en-US" dirty="0" smtClean="0"/>
              <a:t>retrieved </a:t>
            </a:r>
            <a:r>
              <a:rPr lang="en-US" dirty="0"/>
              <a:t>from </a:t>
            </a:r>
            <a:r>
              <a:rPr lang="en-US" dirty="0" err="1"/>
              <a:t>DEVELOPedia</a:t>
            </a:r>
            <a:endParaRPr lang="en-US" dirty="0">
              <a:cs typeface="Calibri"/>
            </a:endParaRPr>
          </a:p>
          <a:p>
            <a:r>
              <a:rPr lang="en-US" dirty="0"/>
              <a:t>Image Source: </a:t>
            </a:r>
            <a:r>
              <a:rPr lang="en-US" u="sng" dirty="0">
                <a:hlinkClick r:id="rId3"/>
              </a:rPr>
              <a:t>http://www.devpedia.developexchange.com/dp/index.php?title=List_of_Satellite_Pictures</a:t>
            </a:r>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13</a:t>
            </a:fld>
            <a:endParaRPr lang="en-US"/>
          </a:p>
        </p:txBody>
      </p:sp>
    </p:spTree>
    <p:extLst>
      <p:ext uri="{BB962C8B-B14F-4D97-AF65-F5344CB8AC3E}">
        <p14:creationId xmlns:p14="http://schemas.microsoft.com/office/powerpoint/2010/main" val="19401737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reviewed many sociodemographic variables but decided upon the variables that the literature uses to explain the most variation associted with heat vulnerability in Maricopa County. These included % Ethnic Minority, % Below Poverty Line, % Without High School Diploma, % Elderly, % Elderly Living Alone, %Living Alone, the Median Household Income, and total population per census tract. </a:t>
            </a:r>
            <a:r>
              <a:rPr lang="en-US" b="1">
                <a:cs typeface="Calibri"/>
              </a:rPr>
              <a:t>NEXT SLIDE.</a:t>
            </a:r>
          </a:p>
        </p:txBody>
      </p:sp>
      <p:sp>
        <p:nvSpPr>
          <p:cNvPr id="4" name="Slide Number Placeholder 3"/>
          <p:cNvSpPr>
            <a:spLocks noGrp="1"/>
          </p:cNvSpPr>
          <p:nvPr>
            <p:ph type="sldNum" sz="quarter" idx="5"/>
          </p:nvPr>
        </p:nvSpPr>
        <p:spPr/>
        <p:txBody>
          <a:bodyPr/>
          <a:lstStyle/>
          <a:p>
            <a:fld id="{59FFF554-9721-473E-B7E3-8AF7A285E57C}" type="slidenum">
              <a:rPr lang="en-US" smtClean="0"/>
              <a:t>14</a:t>
            </a:fld>
            <a:endParaRPr lang="en-US"/>
          </a:p>
        </p:txBody>
      </p:sp>
    </p:spTree>
    <p:extLst>
      <p:ext uri="{BB962C8B-B14F-4D97-AF65-F5344CB8AC3E}">
        <p14:creationId xmlns:p14="http://schemas.microsoft.com/office/powerpoint/2010/main" val="19450178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Transition Slide</a:t>
            </a: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15</a:t>
            </a:fld>
            <a:endParaRPr lang="en-US"/>
          </a:p>
        </p:txBody>
      </p:sp>
    </p:spTree>
    <p:extLst>
      <p:ext uri="{BB962C8B-B14F-4D97-AF65-F5344CB8AC3E}">
        <p14:creationId xmlns:p14="http://schemas.microsoft.com/office/powerpoint/2010/main" val="28298170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This map is a composite of 55 images over 6 years from 2015 to 2020 and gives us a preliminary look into how LST varies across the city. Several areas in SW, NW and NE Tempe experiences LST between 121.2 and 162.3 °F, which is depicted in red in this map, and illustrates some of the hottest areas in Tempe based on LST. Areas that are in blue have a median LST less than 111.4 °F. These areas are located in SE and Northern Tempe.</a:t>
            </a:r>
          </a:p>
          <a:p>
            <a:r>
              <a:rPr lang="en-US" b="1" dirty="0" smtClean="0">
                <a:cs typeface="Calibri"/>
              </a:rPr>
              <a:t>NEXT </a:t>
            </a:r>
            <a:r>
              <a:rPr lang="en-US" b="1" dirty="0">
                <a:cs typeface="Calibri"/>
              </a:rPr>
              <a:t>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------------------------------Base Map Information Below ------------------------------</a:t>
            </a:r>
            <a:endParaRPr lang="en-US" b="1" dirty="0">
              <a:cs typeface="Calibri"/>
            </a:endParaRPr>
          </a:p>
          <a:p>
            <a:endParaRPr lang="en-US" dirty="0">
              <a:cs typeface="Calibri"/>
            </a:endParaRPr>
          </a:p>
          <a:p>
            <a:r>
              <a:rPr lang="en-US" dirty="0"/>
              <a:t>Base Map Attribution</a:t>
            </a:r>
            <a:r>
              <a:rPr lang="en-US" b="1" dirty="0"/>
              <a:t>:</a:t>
            </a:r>
            <a:r>
              <a:rPr lang="en-US" dirty="0"/>
              <a:t> Sources: Esri, HERE, Garmin, © OpenStreetMap contributors, and the GIS user community, </a:t>
            </a:r>
            <a:r>
              <a:rPr lang="en-US" dirty="0" err="1"/>
              <a:t>World_Light_Gray_Reference</a:t>
            </a:r>
            <a:r>
              <a:rPr lang="en-US" dirty="0"/>
              <a:t>. </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16</a:t>
            </a:fld>
            <a:endParaRPr lang="en-US"/>
          </a:p>
        </p:txBody>
      </p:sp>
    </p:spTree>
    <p:extLst>
      <p:ext uri="{BB962C8B-B14F-4D97-AF65-F5344CB8AC3E}">
        <p14:creationId xmlns:p14="http://schemas.microsoft.com/office/powerpoint/2010/main" val="42678495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This graph shows the seasonal oscillation of temperature readings from every available Landsat images taken between 2015 and 2020. Images that were cloudy were removed. You can see from the time series that images used from the warm season are taken near the peak of each seasonal wave representing the warm season.</a:t>
            </a:r>
          </a:p>
          <a:p>
            <a:endParaRPr lang="en-US" b="1" dirty="0">
              <a:cs typeface="Calibri"/>
            </a:endParaRPr>
          </a:p>
          <a:p>
            <a:r>
              <a:rPr lang="en-US" b="1" dirty="0">
                <a:cs typeface="Calibri"/>
              </a:rPr>
              <a:t>Prompt to City Staff</a:t>
            </a:r>
            <a:r>
              <a:rPr lang="en-US" b="0" dirty="0">
                <a:cs typeface="Calibri"/>
              </a:rPr>
              <a:t>: Does anyone want more clarification if this data is useful to acknowledge?</a:t>
            </a:r>
            <a:r>
              <a:rPr lang="en-US" dirty="0">
                <a:cs typeface="Calibri"/>
              </a:rPr>
              <a:t> </a:t>
            </a:r>
            <a:r>
              <a:rPr lang="en-US" dirty="0"/>
              <a:t> </a:t>
            </a:r>
            <a:r>
              <a:rPr lang="en-US" b="1" dirty="0"/>
              <a:t>NEXT SLIDE</a:t>
            </a:r>
            <a:endParaRPr lang="en-US" b="1" dirty="0">
              <a:cs typeface="Calibri"/>
            </a:endParaRPr>
          </a:p>
          <a:p>
            <a:endParaRPr lang="en-US" dirty="0">
              <a:cs typeface="Calibri"/>
            </a:endParaRPr>
          </a:p>
          <a:p>
            <a:r>
              <a:rPr lang="en-US" dirty="0"/>
              <a:t>Base Map Attribution</a:t>
            </a:r>
            <a:r>
              <a:rPr lang="en-US" b="1" dirty="0"/>
              <a:t>:</a:t>
            </a:r>
            <a:r>
              <a:rPr lang="en-US" dirty="0"/>
              <a:t> Sources: </a:t>
            </a:r>
            <a:r>
              <a:rPr lang="en-US" dirty="0" err="1"/>
              <a:t>Esri</a:t>
            </a:r>
            <a:r>
              <a:rPr lang="en-US" dirty="0"/>
              <a:t>, HERE, Garmin, © </a:t>
            </a:r>
            <a:r>
              <a:rPr lang="en-US" dirty="0" err="1"/>
              <a:t>OpenStreetMap</a:t>
            </a:r>
            <a:r>
              <a:rPr lang="en-US" dirty="0"/>
              <a:t> contributors, and the GIS user community, </a:t>
            </a:r>
            <a:r>
              <a:rPr lang="en-US" dirty="0" err="1"/>
              <a:t>World_Light_Gray_Reference</a:t>
            </a:r>
            <a:r>
              <a:rPr lang="en-US" dirty="0"/>
              <a:t>. </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17</a:t>
            </a:fld>
            <a:endParaRPr lang="en-US"/>
          </a:p>
        </p:txBody>
      </p:sp>
    </p:spTree>
    <p:extLst>
      <p:ext uri="{BB962C8B-B14F-4D97-AF65-F5344CB8AC3E}">
        <p14:creationId xmlns:p14="http://schemas.microsoft.com/office/powerpoint/2010/main" val="10981374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cs typeface="Calibri"/>
              </a:rPr>
              <a:t>Overall, we have taken 14 variables into account. First we considered the env. Variables and used Google Earth Engine to collect and process them from satellite imagery. </a:t>
            </a:r>
            <a:r>
              <a:rPr lang="en-US"/>
              <a:t>The </a:t>
            </a:r>
            <a:r>
              <a:rPr lang="en-US" err="1"/>
              <a:t>Tidycensus</a:t>
            </a:r>
            <a:r>
              <a:rPr lang="en-US"/>
              <a:t> package in R statistical software was used to collect the 8 social variables from the ACS data. </a:t>
            </a:r>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cs typeface="Calibri"/>
            </a:endParaRPr>
          </a:p>
          <a:p>
            <a:pPr>
              <a:defRPr/>
            </a:pPr>
            <a:r>
              <a:rPr lang="en-US">
                <a:cs typeface="Calibri"/>
              </a:rPr>
              <a:t>We tidied and filtered the datasets to produce spreadsheets that can be joined via the common GEOID attribute from the census tracts. </a:t>
            </a:r>
          </a:p>
          <a:p>
            <a:pPr>
              <a:defRPr/>
            </a:pPr>
            <a:endParaRPr lang="en-US" b="1">
              <a:cs typeface="Calibri"/>
            </a:endParaRPr>
          </a:p>
          <a:p>
            <a:pPr>
              <a:defRPr/>
            </a:pPr>
            <a:r>
              <a:rPr lang="en-US">
                <a:cs typeface="Calibri"/>
              </a:rPr>
              <a:t>First, let us explore two of the environmental variables and their difference from Tempe-wide averages. </a:t>
            </a:r>
            <a:endParaRPr lang="en-US" b="1">
              <a:cs typeface="Calibri"/>
            </a:endParaRPr>
          </a:p>
          <a:p>
            <a:pPr>
              <a:defRPr/>
            </a:pPr>
            <a:endParaRPr lang="en-US" b="1">
              <a:cs typeface="Calibri"/>
            </a:endParaRPr>
          </a:p>
          <a:p>
            <a:pPr>
              <a:defRPr/>
            </a:pPr>
            <a:r>
              <a:rPr lang="en-US" b="1">
                <a:cs typeface="Calibri"/>
              </a:rPr>
              <a:t>NEXT SLIDE</a:t>
            </a:r>
            <a:r>
              <a:rPr lang="en-US" b="0">
                <a:cs typeface="Calibri"/>
              </a:rPr>
              <a:t>.</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18</a:t>
            </a:fld>
            <a:endParaRPr lang="en-US"/>
          </a:p>
        </p:txBody>
      </p:sp>
    </p:spTree>
    <p:extLst>
      <p:ext uri="{BB962C8B-B14F-4D97-AF65-F5344CB8AC3E}">
        <p14:creationId xmlns:p14="http://schemas.microsoft.com/office/powerpoint/2010/main" val="30377203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Daytime LST is elevated in the areas of southern Tempe. Vegetation abundance is inversely correlated with LST and highest in the city’s western part of the city. </a:t>
            </a:r>
            <a:endParaRPr lang="en-US" b="1" dirty="0">
              <a:cs typeface="Calibri"/>
            </a:endParaRPr>
          </a:p>
          <a:p>
            <a:endParaRPr lang="en-US" b="1" dirty="0"/>
          </a:p>
          <a:p>
            <a:r>
              <a:rPr lang="en-US" b="1" dirty="0">
                <a:cs typeface="Calibri"/>
              </a:rPr>
              <a:t>Prompt to City Staff</a:t>
            </a:r>
            <a:r>
              <a:rPr lang="en-US" b="0" dirty="0">
                <a:cs typeface="Calibri"/>
              </a:rPr>
              <a:t>: Now that we have a chance to look at the data, does anyone want any clarifications to the City? Do the results match up to what people see in reality and your own data?</a:t>
            </a:r>
            <a:r>
              <a:rPr lang="en-US" dirty="0">
                <a:cs typeface="Calibri"/>
              </a:rPr>
              <a:t>  </a:t>
            </a:r>
          </a:p>
          <a:p>
            <a:r>
              <a:rPr lang="en-US" b="1" dirty="0">
                <a:cs typeface="Calibri"/>
              </a:rPr>
              <a:t>NEXT SLIDE</a:t>
            </a: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------------------------------Base Map Information Below ------------------------------</a:t>
            </a:r>
            <a:endParaRPr lang="en-US" dirty="0">
              <a:cs typeface="Calibri"/>
            </a:endParaRPr>
          </a:p>
          <a:p>
            <a:endParaRPr lang="en-US" dirty="0">
              <a:cs typeface="Calibri"/>
            </a:endParaRPr>
          </a:p>
          <a:p>
            <a:r>
              <a:rPr lang="en-US" dirty="0"/>
              <a:t>Base Map Attribution</a:t>
            </a:r>
            <a:r>
              <a:rPr lang="en-US" b="1" dirty="0"/>
              <a:t>:</a:t>
            </a:r>
            <a:r>
              <a:rPr lang="en-US" dirty="0"/>
              <a:t> Sources: Esri, HERE, Garmin, © OpenStreetMap contributors, and the GIS user community, </a:t>
            </a:r>
            <a:r>
              <a:rPr lang="en-US" dirty="0" err="1"/>
              <a:t>World_Light_Gray_Reference</a:t>
            </a:r>
            <a:r>
              <a:rPr lang="en-US" dirty="0"/>
              <a:t>. </a:t>
            </a:r>
            <a:endParaRPr lang="en-US" dirty="0">
              <a:cs typeface="Calibri"/>
            </a:endParaRPr>
          </a:p>
          <a:p>
            <a:endParaRPr lang="en-US" dirty="0"/>
          </a:p>
          <a:p>
            <a:r>
              <a:rPr lang="en-US" dirty="0"/>
              <a:t> </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19</a:t>
            </a:fld>
            <a:endParaRPr lang="en-US"/>
          </a:p>
        </p:txBody>
      </p:sp>
    </p:spTree>
    <p:extLst>
      <p:ext uri="{BB962C8B-B14F-4D97-AF65-F5344CB8AC3E}">
        <p14:creationId xmlns:p14="http://schemas.microsoft.com/office/powerpoint/2010/main" val="10881537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team is based out of the Tempe, Arizona Node, but we come from all across the United States. We have team members located in California, Arizona, and New York</a:t>
            </a:r>
            <a:r>
              <a:rPr lang="en-US" dirty="0" smtClean="0"/>
              <a:t>. </a:t>
            </a:r>
            <a:r>
              <a:rPr lang="en-US" dirty="0" smtClean="0">
                <a:cs typeface="Calibri"/>
              </a:rPr>
              <a:t>Additionally, our team has diverse educational backgrounds, ranging from a PhD candidate to an undergraduate senior</a:t>
            </a:r>
            <a:r>
              <a:rPr lang="en-US" dirty="0"/>
              <a:t> </a:t>
            </a:r>
            <a:r>
              <a:rPr lang="en-US" b="1" dirty="0"/>
              <a:t>NEXT SLIDE</a:t>
            </a:r>
            <a:endParaRPr lang="en-US" dirty="0"/>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a:p>
        </p:txBody>
      </p:sp>
    </p:spTree>
    <p:extLst>
      <p:ext uri="{BB962C8B-B14F-4D97-AF65-F5344CB8AC3E}">
        <p14:creationId xmlns:p14="http://schemas.microsoft.com/office/powerpoint/2010/main" val="42557857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 note to NPO:</a:t>
            </a:r>
          </a:p>
          <a:p>
            <a:endParaRPr lang="en-US">
              <a:cs typeface="Calibri"/>
            </a:endParaRPr>
          </a:p>
          <a:p>
            <a:r>
              <a:rPr lang="en-US">
                <a:cs typeface="Calibri"/>
              </a:rPr>
              <a:t>Hello! Currently it is unclear whether or not we will keep these PCA correltation slides in the main presentation or move to after the acknoledgements to help answer partner questions after the presentation. Regardless, we would still love for you to review them and their speaker notes in case they do come up in the partner presentation. Thank you!</a:t>
            </a:r>
          </a:p>
          <a:p>
            <a:endParaRPr lang="en-US">
              <a:cs typeface="Calibri"/>
            </a:endParaRPr>
          </a:p>
          <a:p>
            <a:r>
              <a:rPr lang="en-US">
                <a:cs typeface="Calibri"/>
              </a:rPr>
              <a:t>Our first PCA that examines environmental indices show that high day time LST and impervious surface via NDBI are positively correlated, whereas NDVI is negatively correlated. These 3 variables are important in the first Principal Component as they explain most of the variation in the satellite dataset. This implies that these variables are important factors in the urban heat island issue.</a:t>
            </a:r>
            <a:endParaRPr lang="en-US"/>
          </a:p>
          <a:p>
            <a:endParaRPr lang="en-US">
              <a:cs typeface="Calibri"/>
            </a:endParaRPr>
          </a:p>
          <a:p>
            <a:r>
              <a:rPr lang="en-US">
                <a:cs typeface="Calibri"/>
              </a:rPr>
              <a:t>In the second Principal component, nighttime LST was inversely correlated with higher NDWI and higher albedo. </a:t>
            </a:r>
            <a:r>
              <a:rPr lang="en-US" b="1">
                <a:cs typeface="Calibri"/>
              </a:rPr>
              <a:t>NEXT SLIDE</a:t>
            </a:r>
          </a:p>
        </p:txBody>
      </p:sp>
      <p:sp>
        <p:nvSpPr>
          <p:cNvPr id="4" name="Slide Number Placeholder 3"/>
          <p:cNvSpPr>
            <a:spLocks noGrp="1"/>
          </p:cNvSpPr>
          <p:nvPr>
            <p:ph type="sldNum" sz="quarter" idx="5"/>
          </p:nvPr>
        </p:nvSpPr>
        <p:spPr/>
        <p:txBody>
          <a:bodyPr/>
          <a:lstStyle/>
          <a:p>
            <a:fld id="{59FFF554-9721-473E-B7E3-8AF7A285E57C}" type="slidenum">
              <a:rPr lang="en-US" smtClean="0"/>
              <a:t>20</a:t>
            </a:fld>
            <a:endParaRPr lang="en-US"/>
          </a:p>
        </p:txBody>
      </p:sp>
    </p:spTree>
    <p:extLst>
      <p:ext uri="{BB962C8B-B14F-4D97-AF65-F5344CB8AC3E}">
        <p14:creationId xmlns:p14="http://schemas.microsoft.com/office/powerpoint/2010/main" val="21439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"To create the scores for heat exposure we used a Principal Component Analysis, which is also known as a PCA. In short, a PCA takes each variable and combines them into principal components, PCs. These PCs help us inspect the extent to which variables are correlated with each other. It is important all variables were normalized by the standard deviation. </a:t>
            </a:r>
          </a:p>
          <a:p>
            <a:r>
              <a:rPr lang="en-US" sz="1200" b="0" i="0" kern="1200" dirty="0" smtClean="0">
                <a:solidFill>
                  <a:schemeClr val="tx1"/>
                </a:solidFill>
                <a:effectLst/>
                <a:latin typeface="+mn-lt"/>
                <a:ea typeface="+mn-ea"/>
                <a:cs typeface="+mn-cs"/>
              </a:rPr>
              <a:t>We took the 6 environmental variables discussed previously and analyzed them using the PCA method. We then selected the 2-4 components that explained at least 80% of the data variation. These components were then used to develop an overall score for each census tract.</a:t>
            </a:r>
          </a:p>
          <a:p>
            <a:pPr marL="0" indent="0">
              <a:spcAft>
                <a:spcPts val="600"/>
              </a:spcAft>
              <a:buFont typeface="Webdings,Sans-Serif"/>
              <a:buNone/>
            </a:pP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21</a:t>
            </a:fld>
            <a:endParaRPr lang="en-US"/>
          </a:p>
        </p:txBody>
      </p:sp>
    </p:spTree>
    <p:extLst>
      <p:ext uri="{BB962C8B-B14F-4D97-AF65-F5344CB8AC3E}">
        <p14:creationId xmlns:p14="http://schemas.microsoft.com/office/powerpoint/2010/main" val="20097680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CTs with the highest HES are 319705, 319101, 319202, 319906, and 810000. These CTs contain the Industrial Park along S. Industrial Park Ave., at University Pointe, Riviera Village Apartments, Camelot Village, and Chandler Crossing Estates. </a:t>
            </a:r>
          </a:p>
          <a:p>
            <a:endParaRPr lang="en-US" dirty="0">
              <a:cs typeface="Calibri"/>
            </a:endParaRPr>
          </a:p>
          <a:p>
            <a:r>
              <a:rPr lang="en-US" dirty="0">
                <a:cs typeface="Calibri"/>
              </a:rPr>
              <a:t>Although there were several CTs that had a higher LST, due to a combination of low albedo, low NDWI, higher NDBI, and low NDVI these CTs ended up scoring higher.</a:t>
            </a:r>
          </a:p>
          <a:p>
            <a:endParaRPr lang="en-US" dirty="0">
              <a:cs typeface="Calibri"/>
            </a:endParaRPr>
          </a:p>
          <a:p>
            <a:r>
              <a:rPr lang="en-US" dirty="0">
                <a:cs typeface="Calibri"/>
              </a:rPr>
              <a:t>For example, CT 8501 has an average LST of 120. However, its albedo and NDWI from the second PC, were notably higher, which was enough to lower its HES. </a:t>
            </a:r>
          </a:p>
          <a:p>
            <a:endParaRPr lang="en-US" b="1" dirty="0">
              <a:cs typeface="Calibri"/>
            </a:endParaRPr>
          </a:p>
          <a:p>
            <a:r>
              <a:rPr lang="en-US" b="1" dirty="0">
                <a:cs typeface="Calibri"/>
              </a:rPr>
              <a:t>THIS DOESN'T MEAN THERE AREANT HOT SPOTS IN THE LOW CENSUS TRACTS</a:t>
            </a:r>
          </a:p>
          <a:p>
            <a:pPr marL="0" indent="0">
              <a:buFont typeface="Arial"/>
              <a:buNone/>
            </a:pPr>
            <a:endParaRPr lang="en-US" dirty="0">
              <a:cs typeface="Calibri" panose="020F0502020204030204"/>
            </a:endParaRPr>
          </a:p>
          <a:p>
            <a:r>
              <a:rPr lang="en-US" b="1" dirty="0">
                <a:cs typeface="Calibri" panose="020F0502020204030204"/>
              </a:rPr>
              <a:t>Prompt to City Staff</a:t>
            </a:r>
            <a:r>
              <a:rPr lang="en-US" b="0" dirty="0">
                <a:cs typeface="Calibri" panose="020F0502020204030204"/>
              </a:rPr>
              <a:t>: Does anyone want more clarity on the factors that are driving the urban heat island effect in relation to environmental variables? This is referring to the variables that are derived from the satellites discussed above.</a:t>
            </a:r>
            <a:r>
              <a:rPr lang="en-US" dirty="0">
                <a:cs typeface="Calibri" panose="020F0502020204030204"/>
              </a:rPr>
              <a:t> </a:t>
            </a:r>
            <a:r>
              <a:rPr lang="en-US" b="1" dirty="0"/>
              <a:t>NEXT SLIDE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------------------------------Base Map Information Below ------------------------------</a:t>
            </a:r>
            <a:endParaRPr lang="en-US" dirty="0">
              <a:cs typeface="Calibri"/>
            </a:endParaRPr>
          </a:p>
          <a:p>
            <a:endParaRPr lang="en-US" dirty="0"/>
          </a:p>
          <a:p>
            <a:r>
              <a:rPr lang="en-US" dirty="0"/>
              <a:t>Base Map Attribution</a:t>
            </a:r>
            <a:r>
              <a:rPr lang="en-US" b="1" dirty="0"/>
              <a:t>:</a:t>
            </a:r>
            <a:r>
              <a:rPr lang="en-US" dirty="0"/>
              <a:t> Sources: Esri, HERE, Garmin, © OpenStreetMap contributors, and the GIS user community, </a:t>
            </a:r>
            <a:r>
              <a:rPr lang="en-US" dirty="0" err="1"/>
              <a:t>World_Light_Gray_Reference</a:t>
            </a:r>
            <a:r>
              <a:rPr lang="en-US" dirty="0"/>
              <a:t>. </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22</a:t>
            </a:fld>
            <a:endParaRPr lang="en-US"/>
          </a:p>
        </p:txBody>
      </p:sp>
    </p:spTree>
    <p:extLst>
      <p:ext uri="{BB962C8B-B14F-4D97-AF65-F5344CB8AC3E}">
        <p14:creationId xmlns:p14="http://schemas.microsoft.com/office/powerpoint/2010/main" val="4362256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Transition Slide</a:t>
            </a: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23</a:t>
            </a:fld>
            <a:endParaRPr lang="en-US"/>
          </a:p>
        </p:txBody>
      </p:sp>
    </p:spTree>
    <p:extLst>
      <p:ext uri="{BB962C8B-B14F-4D97-AF65-F5344CB8AC3E}">
        <p14:creationId xmlns:p14="http://schemas.microsoft.com/office/powerpoint/2010/main" val="21492051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cs typeface="Calibri"/>
              </a:rPr>
              <a:t>For Heat Vulnerability we took into account 8 variables. The </a:t>
            </a:r>
            <a:r>
              <a:rPr lang="en-US" err="1">
                <a:cs typeface="Calibri"/>
              </a:rPr>
              <a:t>Tidycensus</a:t>
            </a:r>
            <a:r>
              <a:rPr lang="en-US">
                <a:cs typeface="Calibri"/>
              </a:rPr>
              <a:t> package in R statistical software was used to collect these 8 social variables from the ACS data.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cs typeface="Calibri"/>
            </a:endParaRPr>
          </a:p>
          <a:p>
            <a:pPr>
              <a:defRPr/>
            </a:pPr>
            <a:r>
              <a:rPr lang="en-US">
                <a:cs typeface="Calibri"/>
              </a:rPr>
              <a:t>We tidied and filtered the datasets to produce spreadsheets that can be joined via the common GEOID attribute from the census tracts. </a:t>
            </a:r>
            <a:r>
              <a:rPr lang="en-US" b="1">
                <a:cs typeface="Calibri"/>
              </a:rPr>
              <a:t>NEXT SLIDE</a:t>
            </a:r>
            <a:r>
              <a:rPr lang="en-US" b="0">
                <a:cs typeface="Calibri"/>
              </a:rPr>
              <a:t>.</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24</a:t>
            </a:fld>
            <a:endParaRPr lang="en-US"/>
          </a:p>
        </p:txBody>
      </p:sp>
    </p:spTree>
    <p:extLst>
      <p:ext uri="{BB962C8B-B14F-4D97-AF65-F5344CB8AC3E}">
        <p14:creationId xmlns:p14="http://schemas.microsoft.com/office/powerpoint/2010/main" val="29111297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228600"/>
            <a:r>
              <a:rPr lang="en-US"/>
              <a:t>We then needed to create the scores for heat vulnerability, so like with the Heat Exposure we used a PCA. </a:t>
            </a:r>
          </a:p>
          <a:p>
            <a:pPr marL="0" indent="-228600" algn="l"/>
            <a:endParaRPr lang="en-US"/>
          </a:p>
          <a:p>
            <a:pPr indent="-228600"/>
            <a:r>
              <a:rPr lang="en-US"/>
              <a:t>We took the 8 variables discussed previously and analyzed them using the PCA method. We then selected the 2-4 components that explained at least 80% of the data variation. These components were then used to develop an overall score for each census tract. </a:t>
            </a:r>
            <a:r>
              <a:rPr lang="en-US" b="1"/>
              <a:t>NEXT SLIDE</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25</a:t>
            </a:fld>
            <a:endParaRPr lang="en-US"/>
          </a:p>
        </p:txBody>
      </p:sp>
    </p:spTree>
    <p:extLst>
      <p:ext uri="{BB962C8B-B14F-4D97-AF65-F5344CB8AC3E}">
        <p14:creationId xmlns:p14="http://schemas.microsoft.com/office/powerpoint/2010/main" val="29065727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For our second PCA that focuses on demographic variables, two components explained about 80% of the variation. </a:t>
            </a:r>
          </a:p>
          <a:p>
            <a:endParaRPr lang="en-US">
              <a:cs typeface="Calibri"/>
            </a:endParaRPr>
          </a:p>
          <a:p>
            <a:r>
              <a:rPr lang="en-US">
                <a:cs typeface="Calibri"/>
              </a:rPr>
              <a:t>In PC1, % poverty, % minority, % no high school diploma over age of 25, and living alone were highly correlated together, thus when one factor is high the others are likely to be high as well. </a:t>
            </a:r>
          </a:p>
          <a:p>
            <a:endParaRPr lang="en-US">
              <a:cs typeface="Calibri"/>
            </a:endParaRPr>
          </a:p>
          <a:p>
            <a:r>
              <a:rPr lang="en-US">
                <a:cs typeface="Calibri"/>
              </a:rPr>
              <a:t>Having a higher income and being a senior were inversely related and this is highlighted more in PC2. Both PCs explained almost the same amount of variation. </a:t>
            </a:r>
            <a:r>
              <a:rPr lang="en-US" b="1">
                <a:cs typeface="Calibri"/>
              </a:rPr>
              <a:t>NEXT SLIDE</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26</a:t>
            </a:fld>
            <a:endParaRPr lang="en-US"/>
          </a:p>
        </p:txBody>
      </p:sp>
    </p:spTree>
    <p:extLst>
      <p:ext uri="{BB962C8B-B14F-4D97-AF65-F5344CB8AC3E}">
        <p14:creationId xmlns:p14="http://schemas.microsoft.com/office/powerpoint/2010/main" val="27762767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These census tracts included areas such as housing near Tempe Diablo Stadium, Gililland, London Park, Escalante, University Heights, and Scottsdale Gateway apartments near Papago Parkway</a:t>
            </a:r>
            <a:endParaRPr lang="en-US"/>
          </a:p>
          <a:p>
            <a:endParaRPr lang="en-US"/>
          </a:p>
          <a:p>
            <a:r>
              <a:rPr lang="en-US"/>
              <a:t>The census tracts that are considered most vulnerable are 319202, 319703, 319404, 319300 and, 318501. </a:t>
            </a:r>
            <a:endParaRPr lang="en-US">
              <a:cs typeface="Calibri"/>
            </a:endParaRPr>
          </a:p>
          <a:p>
            <a:endParaRPr lang="en-US">
              <a:cs typeface="Calibri"/>
            </a:endParaRPr>
          </a:p>
          <a:p>
            <a:r>
              <a:rPr lang="en-US">
                <a:cs typeface="Calibri"/>
              </a:rPr>
              <a:t>The census tracts that ranked high here were due to a combination of high %s of minority, poverty, low education, over 65 years old, and low total household median income. </a:t>
            </a:r>
          </a:p>
          <a:p>
            <a:pPr marL="0" indent="0">
              <a:buFont typeface="Arial" panose="020B0604020202020204" pitchFamily="34" charset="0"/>
              <a:buNone/>
            </a:pPr>
            <a:endParaRPr lang="en-US">
              <a:cs typeface="Calibri"/>
            </a:endParaRPr>
          </a:p>
          <a:p>
            <a:r>
              <a:rPr lang="en-US" b="1"/>
              <a:t>Prompt to City Staff: </a:t>
            </a:r>
            <a:r>
              <a:rPr lang="en-US" b="0"/>
              <a:t>Does anyone want clarification on which demographic factors are driving up the vulnerability scores? We can also talk a little more about the top factors that are causing these 5 tracts with have the highest vulnerability based on ACS data. </a:t>
            </a:r>
            <a:r>
              <a:rPr lang="en-US" b="1"/>
              <a:t>NEXT SLIDE</a:t>
            </a:r>
          </a:p>
          <a:p>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------------------------------Base Map Information Below ------------------------------</a:t>
            </a:r>
            <a:endParaRPr lang="en-US" b="1"/>
          </a:p>
          <a:p>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a:t>Base Map Attribution</a:t>
            </a:r>
            <a:r>
              <a:rPr lang="en-US" b="1"/>
              <a:t>:</a:t>
            </a:r>
            <a:r>
              <a:rPr lang="en-US"/>
              <a:t> Sources: Esri, HERE, Garmin, © OpenStreetMap contributors, and the GIS user community, </a:t>
            </a:r>
            <a:r>
              <a:rPr lang="en-US" err="1"/>
              <a:t>World_Light_Gray_Reference</a:t>
            </a:r>
            <a:r>
              <a:rPr lang="en-US"/>
              <a:t>. </a:t>
            </a:r>
            <a:endParaRPr lang="en-US">
              <a:cs typeface="Calibri"/>
            </a:endParaRPr>
          </a:p>
          <a:p>
            <a:endParaRPr lang="en-US"/>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27</a:t>
            </a:fld>
            <a:endParaRPr lang="en-US"/>
          </a:p>
        </p:txBody>
      </p:sp>
    </p:spTree>
    <p:extLst>
      <p:ext uri="{BB962C8B-B14F-4D97-AF65-F5344CB8AC3E}">
        <p14:creationId xmlns:p14="http://schemas.microsoft.com/office/powerpoint/2010/main" val="13818858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Transition Slide</a:t>
            </a: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28</a:t>
            </a:fld>
            <a:endParaRPr lang="en-US"/>
          </a:p>
        </p:txBody>
      </p:sp>
    </p:spTree>
    <p:extLst>
      <p:ext uri="{BB962C8B-B14F-4D97-AF65-F5344CB8AC3E}">
        <p14:creationId xmlns:p14="http://schemas.microsoft.com/office/powerpoint/2010/main" val="35270606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cs typeface="Calibri"/>
              </a:rPr>
              <a:t>Overall, we took 14 variables into account, 6 environmental variables and 8 sociodemographic variables. </a:t>
            </a:r>
            <a:r>
              <a:rPr lang="en-US" b="1">
                <a:cs typeface="Calibri"/>
              </a:rPr>
              <a:t>NEXT SLIDE</a:t>
            </a:r>
            <a:r>
              <a:rPr lang="en-US" b="0">
                <a:cs typeface="Calibri"/>
              </a:rPr>
              <a:t>.</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29</a:t>
            </a:fld>
            <a:endParaRPr lang="en-US"/>
          </a:p>
        </p:txBody>
      </p:sp>
    </p:spTree>
    <p:extLst>
      <p:ext uri="{BB962C8B-B14F-4D97-AF65-F5344CB8AC3E}">
        <p14:creationId xmlns:p14="http://schemas.microsoft.com/office/powerpoint/2010/main" val="13005089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presentation will proceed as follows: </a:t>
            </a:r>
          </a:p>
          <a:p>
            <a:endParaRPr lang="en-US">
              <a:cs typeface="Calibri"/>
            </a:endParaRPr>
          </a:p>
          <a:p>
            <a:r>
              <a:rPr lang="en-US">
                <a:cs typeface="Calibri"/>
              </a:rPr>
              <a:t>First the team will provide an overview of the DEVELOP projects</a:t>
            </a:r>
            <a:endParaRPr lang="en-US" b="1">
              <a:cs typeface="Calibri"/>
            </a:endParaRPr>
          </a:p>
          <a:p>
            <a:r>
              <a:rPr lang="en-US">
                <a:cs typeface="Calibri"/>
              </a:rPr>
              <a:t>Second, we will review the team's methods &amp; results</a:t>
            </a:r>
            <a:endParaRPr lang="en-US" b="1">
              <a:cs typeface="Calibri"/>
            </a:endParaRPr>
          </a:p>
          <a:p>
            <a:r>
              <a:rPr lang="en-US">
                <a:cs typeface="Calibri"/>
              </a:rPr>
              <a:t>In the Methods &amp; Results section we will be examining the methods of first, heat exposure and then reviewing the results for heat exposure, second examining the methods of heat vulnerability and then reviewing the associated results, that same pattern will follow for third, our heat priority analysis, fourth our shade analysis, and fifth our hot zone &amp; bus stop analysis.</a:t>
            </a:r>
            <a:endParaRPr lang="en-US" b="1">
              <a:cs typeface="Calibri"/>
            </a:endParaRPr>
          </a:p>
          <a:p>
            <a:r>
              <a:rPr lang="en-US">
                <a:cs typeface="Calibri"/>
              </a:rPr>
              <a:t>And we will end with some conclusions on future work and the challenges &amp; limitations we face working on this project. </a:t>
            </a:r>
            <a:r>
              <a:rPr lang="en-US" b="1">
                <a:cs typeface="Calibri"/>
              </a:rPr>
              <a:t>NEXT</a:t>
            </a:r>
            <a:r>
              <a:rPr lang="en-US" b="1"/>
              <a:t> SLIDE</a:t>
            </a:r>
            <a:endParaRPr lang="en-US" b="1">
              <a:cs typeface="Calibri"/>
            </a:endParaRPr>
          </a:p>
          <a:p>
            <a:pPr marL="228600" indent="-228600">
              <a:buAutoNum type="arabicPeriod"/>
            </a:pPr>
            <a:endParaRPr lang="en-US">
              <a:cs typeface="Calibri"/>
            </a:endParaRPr>
          </a:p>
          <a:p>
            <a:pPr marL="228600" indent="-228600">
              <a:buAutoNum type="arabicPeriod"/>
            </a:pP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a:t>
            </a:fld>
            <a:endParaRPr lang="en-US"/>
          </a:p>
        </p:txBody>
      </p:sp>
    </p:spTree>
    <p:extLst>
      <p:ext uri="{BB962C8B-B14F-4D97-AF65-F5344CB8AC3E}">
        <p14:creationId xmlns:p14="http://schemas.microsoft.com/office/powerpoint/2010/main" val="39093748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228600"/>
            <a:r>
              <a:rPr lang="en-US"/>
              <a:t>We then needed to create the scores for heat priority, as with the Heat Exposure and Heat Vulnerability we used a PCA. </a:t>
            </a:r>
          </a:p>
          <a:p>
            <a:pPr marL="0" indent="-228600" algn="l"/>
            <a:endParaRPr lang="en-US"/>
          </a:p>
          <a:p>
            <a:pPr indent="-228600"/>
            <a:r>
              <a:rPr lang="en-US"/>
              <a:t>We took the 14 variables discussed previously and analyzed them using the PCA method. We then selected the 2-4 components that explained at least 80% of the data variation. These components were then used to develop an overall score for each census tract. </a:t>
            </a:r>
            <a:r>
              <a:rPr lang="en-US" b="1"/>
              <a:t>NEXT SLIDE</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30</a:t>
            </a:fld>
            <a:endParaRPr lang="en-US"/>
          </a:p>
        </p:txBody>
      </p:sp>
    </p:spTree>
    <p:extLst>
      <p:ext uri="{BB962C8B-B14F-4D97-AF65-F5344CB8AC3E}">
        <p14:creationId xmlns:p14="http://schemas.microsoft.com/office/powerpoint/2010/main" val="22788974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We then needed to create the scores for heat priority, as with the Heat Exposure and Heat Vulnerability we used a PCA. </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We took the 14 variables discussed previously and analyzed them using the PCA method. We then selected the 2-4 components that explained at least 80% of the data variation. These components were then used to develop an overall score for each census tract.</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We acknowledge that these types of studies can be analyzed by a risk index, but we went with a PCA instead as it can take in the complexity of the variables in a multi-dimensional manner. A risk index and score does require more data and time to explore, and a PCA can simplify our results in a concise and useful way.</a:t>
            </a: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31</a:t>
            </a:fld>
            <a:endParaRPr lang="en-US"/>
          </a:p>
        </p:txBody>
      </p:sp>
    </p:spTree>
    <p:extLst>
      <p:ext uri="{BB962C8B-B14F-4D97-AF65-F5344CB8AC3E}">
        <p14:creationId xmlns:p14="http://schemas.microsoft.com/office/powerpoint/2010/main" val="25442450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looking at the legend, the highest scores are 4 and 5, and are colored deep red. These census tracts represent the areas with the highest heat priority scores when considering both environmental and social factors. The lower score tracts are 1 and 2 and are colored in light yellow. </a:t>
            </a:r>
          </a:p>
          <a:p>
            <a:endParaRPr lang="en-US"/>
          </a:p>
          <a:p>
            <a:r>
              <a:rPr lang="en-US" b="1"/>
              <a:t>NEXT SLIDE</a:t>
            </a:r>
            <a:endParaRPr lang="en-US"/>
          </a:p>
          <a:p>
            <a:endParaRPr lang="en-US"/>
          </a:p>
          <a:p>
            <a:endParaRPr lang="en-US"/>
          </a:p>
          <a:p>
            <a:r>
              <a:rPr lang="en-US"/>
              <a:t>------------------------------Base Map Information Below ------------------------------</a:t>
            </a:r>
          </a:p>
          <a:p>
            <a:endParaRPr lang="en-US"/>
          </a:p>
          <a:p>
            <a:r>
              <a:rPr lang="en-US"/>
              <a:t>Base Map Attribution</a:t>
            </a:r>
            <a:r>
              <a:rPr lang="en-US" b="1"/>
              <a:t>:</a:t>
            </a:r>
            <a:r>
              <a:rPr lang="en-US"/>
              <a:t> Sources: Esri, HERE, Garmin, © OpenStreetMap contributors, and the GIS user community, </a:t>
            </a:r>
            <a:r>
              <a:rPr lang="en-US" err="1"/>
              <a:t>World_Light_Gray_Reference</a:t>
            </a:r>
            <a:r>
              <a:rPr lang="en-US"/>
              <a:t>. </a:t>
            </a:r>
          </a:p>
          <a:p>
            <a:endParaRPr lang="en-US">
              <a:cs typeface="Calibri"/>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FFF554-9721-473E-B7E3-8AF7A285E5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11951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areas that scored in the top five are Escalante, </a:t>
            </a:r>
            <a:r>
              <a:rPr lang="en-US" err="1">
                <a:cs typeface="Calibri"/>
              </a:rPr>
              <a:t>Alagre</a:t>
            </a:r>
            <a:r>
              <a:rPr lang="en-US">
                <a:cs typeface="Calibri"/>
              </a:rPr>
              <a:t> Community, University Heights, and around Dwight Park. These CTs include </a:t>
            </a:r>
            <a:r>
              <a:rPr lang="en-US"/>
              <a:t>319101, 319705, 319103, 319202, 319201.</a:t>
            </a:r>
            <a:endParaRPr lang="en-US" b="1">
              <a:cs typeface="Calibri"/>
            </a:endParaRPr>
          </a:p>
          <a:p>
            <a:endParaRPr lang="en-US">
              <a:cs typeface="Calibri"/>
            </a:endParaRPr>
          </a:p>
          <a:p>
            <a:r>
              <a:rPr lang="en-US" b="1"/>
              <a:t>Census Tract 319101</a:t>
            </a:r>
            <a:r>
              <a:rPr lang="en-US"/>
              <a:t> – This area has the highest heat priority score due to a high percentage of the population having a low median income ($11,000), a high percent minority population (60%), a high level of the population lives below the poverty line, a high daytime LST, a high nighttime LST, a low NDVI, a high NDBI, and a low NDWI.</a:t>
            </a:r>
            <a:endParaRPr lang="en-US">
              <a:cs typeface="Calibri"/>
            </a:endParaRPr>
          </a:p>
          <a:p>
            <a:endParaRPr lang="en-US"/>
          </a:p>
          <a:p>
            <a:r>
              <a:rPr lang="en-US" b="1"/>
              <a:t>Prompt to City Staff: </a:t>
            </a:r>
            <a:r>
              <a:rPr lang="en-US"/>
              <a:t>Does anyone want clarification or have any thoughts that come rushing to your mind?</a:t>
            </a:r>
            <a:endParaRPr lang="en-US">
              <a:cs typeface="Calibri"/>
            </a:endParaRPr>
          </a:p>
          <a:p>
            <a:endParaRPr lang="en-US" b="1"/>
          </a:p>
          <a:p>
            <a:r>
              <a:rPr lang="en-US" b="1"/>
              <a:t>NEXT SLIDE</a:t>
            </a:r>
            <a:endParaRPr lang="en-US">
              <a:cs typeface="Calibri"/>
            </a:endParaRPr>
          </a:p>
          <a:p>
            <a:endParaRPr lang="en-US"/>
          </a:p>
          <a:p>
            <a:endParaRPr lang="en-US"/>
          </a:p>
          <a:p>
            <a:r>
              <a:rPr lang="en-US"/>
              <a:t>------------------------------Base Map Information Below ------------------------------</a:t>
            </a:r>
          </a:p>
          <a:p>
            <a:endParaRPr lang="en-US"/>
          </a:p>
          <a:p>
            <a:endParaRPr lang="en-US"/>
          </a:p>
          <a:p>
            <a:r>
              <a:rPr lang="en-US"/>
              <a:t>Base Map Attribution</a:t>
            </a:r>
            <a:r>
              <a:rPr lang="en-US" b="1"/>
              <a:t>:</a:t>
            </a:r>
            <a:r>
              <a:rPr lang="en-US"/>
              <a:t> Sources: Esri, HERE, Garmin, © OpenStreetMap contributors, and the GIS user community, </a:t>
            </a:r>
            <a:r>
              <a:rPr lang="en-US" err="1"/>
              <a:t>World_Light_Gray_Reference</a:t>
            </a:r>
            <a:r>
              <a:rPr lang="en-US"/>
              <a:t>. </a:t>
            </a:r>
          </a:p>
          <a:p>
            <a:pPr>
              <a:buFont typeface="Arial"/>
            </a:pPr>
            <a:endParaRPr lang="en-US">
              <a:cs typeface="Calibri"/>
            </a:endParaRPr>
          </a:p>
          <a:p>
            <a:pPr>
              <a:buFont typeface="Arial"/>
            </a:pP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FFF554-9721-473E-B7E3-8AF7A285E5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21644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Transition Slide</a:t>
            </a: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34</a:t>
            </a:fld>
            <a:endParaRPr lang="en-US"/>
          </a:p>
        </p:txBody>
      </p:sp>
    </p:spTree>
    <p:extLst>
      <p:ext uri="{BB962C8B-B14F-4D97-AF65-F5344CB8AC3E}">
        <p14:creationId xmlns:p14="http://schemas.microsoft.com/office/powerpoint/2010/main" val="28215709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Calibri"/>
                <a:cs typeface="Calibri"/>
              </a:rPr>
              <a:t>We used a 1-meter </a:t>
            </a:r>
            <a:r>
              <a:rPr lang="en-US" dirty="0">
                <a:solidFill>
                  <a:srgbClr val="000000"/>
                </a:solidFill>
                <a:latin typeface="Calibri"/>
                <a:cs typeface="Calibri"/>
              </a:rPr>
              <a:t>digital surface model </a:t>
            </a:r>
            <a:r>
              <a:rPr lang="en-US" b="0" i="0" dirty="0">
                <a:solidFill>
                  <a:srgbClr val="000000"/>
                </a:solidFill>
                <a:effectLst/>
                <a:latin typeface="Calibri"/>
                <a:cs typeface="Calibri"/>
              </a:rPr>
              <a:t>derived from </a:t>
            </a:r>
            <a:r>
              <a:rPr lang="en-US" dirty="0">
                <a:solidFill>
                  <a:srgbClr val="000000"/>
                </a:solidFill>
                <a:latin typeface="Calibri"/>
                <a:cs typeface="Calibri"/>
              </a:rPr>
              <a:t>LASER</a:t>
            </a:r>
            <a:r>
              <a:rPr lang="en-US" b="0" i="0" dirty="0">
                <a:solidFill>
                  <a:srgbClr val="000000"/>
                </a:solidFill>
                <a:effectLst/>
                <a:latin typeface="Calibri"/>
                <a:cs typeface="Calibri"/>
              </a:rPr>
              <a:t> point cloud data to map the three-dimensional urban fabric of two neighborhoods. The shading volume in these neighborhoods was used to calculate statistics and to also produce some shade-walks for important community landmarks. </a:t>
            </a:r>
            <a:r>
              <a:rPr lang="en-US" b="1" i="0" dirty="0">
                <a:solidFill>
                  <a:srgbClr val="000000"/>
                </a:solidFill>
                <a:effectLst/>
                <a:latin typeface="Calibri"/>
                <a:cs typeface="Calibri"/>
              </a:rPr>
              <a:t>NEXT SLIDE</a:t>
            </a:r>
            <a:endParaRPr lang="en-US" b="0" i="0" dirty="0">
              <a:solidFill>
                <a:srgbClr val="000000"/>
              </a:solidFill>
              <a:effectLst/>
              <a:latin typeface="Calibri"/>
              <a:cs typeface="Calibri"/>
            </a:endParaRPr>
          </a:p>
          <a:p>
            <a:pPr marL="0" indent="0">
              <a:buFont typeface="Arial" panose="020B0604020202020204" pitchFamily="34" charset="0"/>
              <a:buNone/>
            </a:pPr>
            <a:endParaRPr lang="en-US" b="0" i="0" dirty="0">
              <a:solidFill>
                <a:srgbClr val="000000"/>
              </a:solidFill>
              <a:effectLst/>
              <a:latin typeface="Calibri" panose="020F0502020204030204" pitchFamily="34" charset="0"/>
            </a:endParaRPr>
          </a:p>
          <a:p>
            <a:pPr marL="0" indent="0">
              <a:buFont typeface="Arial" panose="020B0604020202020204" pitchFamily="34" charset="0"/>
              <a:buNone/>
            </a:pPr>
            <a:endParaRPr lang="en-US" b="0" i="0" dirty="0">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 Image Information Below ------------------------------</a:t>
            </a:r>
          </a:p>
          <a:p>
            <a:pPr marL="0" indent="0">
              <a:buFont typeface="Arial" panose="020B0604020202020204" pitchFamily="34" charset="0"/>
              <a:buNone/>
            </a:pPr>
            <a:endParaRPr lang="en-US" b="0" i="0" dirty="0">
              <a:solidFill>
                <a:srgbClr val="000000"/>
              </a:solidFill>
              <a:effectLst/>
              <a:latin typeface="Calibri" panose="020F0502020204030204" pitchFamily="34" charset="0"/>
            </a:endParaRPr>
          </a:p>
          <a:p>
            <a:pPr marL="0" indent="0">
              <a:buFont typeface="Arial" panose="020B0604020202020204" pitchFamily="34" charset="0"/>
              <a:buNone/>
            </a:pPr>
            <a:r>
              <a:rPr lang="en-US" dirty="0"/>
              <a:t>Image Credit &amp; Source: </a:t>
            </a:r>
            <a:r>
              <a:rPr lang="en-US" dirty="0" err="1"/>
              <a:t>ASTROedu.com</a:t>
            </a:r>
            <a:endParaRPr lang="en-US" dirty="0"/>
          </a:p>
          <a:p>
            <a:pPr marL="0" indent="0">
              <a:buFont typeface="Arial" panose="020B0604020202020204" pitchFamily="34" charset="0"/>
              <a:buNone/>
            </a:pPr>
            <a:endParaRPr lang="en-US" dirty="0">
              <a:cs typeface="Calibri"/>
            </a:endParaRPr>
          </a:p>
          <a:p>
            <a:pPr marL="0" indent="0">
              <a:buFont typeface="Arial" panose="020B0604020202020204" pitchFamily="34" charset="0"/>
              <a:buNone/>
            </a:pPr>
            <a:r>
              <a:rPr lang="en-US" b="1" dirty="0">
                <a:cs typeface="Calibri"/>
              </a:rPr>
              <a:t>**Website has been under maintenance have not been able to receive other citation information**</a:t>
            </a:r>
          </a:p>
        </p:txBody>
      </p:sp>
      <p:sp>
        <p:nvSpPr>
          <p:cNvPr id="4" name="Slide Number Placeholder 3"/>
          <p:cNvSpPr>
            <a:spLocks noGrp="1"/>
          </p:cNvSpPr>
          <p:nvPr>
            <p:ph type="sldNum" sz="quarter" idx="5"/>
          </p:nvPr>
        </p:nvSpPr>
        <p:spPr/>
        <p:txBody>
          <a:bodyPr/>
          <a:lstStyle/>
          <a:p>
            <a:fld id="{59FFF554-9721-473E-B7E3-8AF7A285E57C}" type="slidenum">
              <a:rPr lang="en-US" smtClean="0"/>
              <a:t>35</a:t>
            </a:fld>
            <a:endParaRPr lang="en-US"/>
          </a:p>
        </p:txBody>
      </p:sp>
    </p:spTree>
    <p:extLst>
      <p:ext uri="{BB962C8B-B14F-4D97-AF65-F5344CB8AC3E}">
        <p14:creationId xmlns:p14="http://schemas.microsoft.com/office/powerpoint/2010/main" val="1347022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latin typeface="Calibri"/>
                <a:cs typeface="Calibri"/>
              </a:rPr>
              <a:t>The digital surface</a:t>
            </a:r>
            <a:r>
              <a:rPr lang="en-US" b="0" i="0" dirty="0">
                <a:solidFill>
                  <a:srgbClr val="000000"/>
                </a:solidFill>
                <a:effectLst/>
                <a:latin typeface="Calibri"/>
                <a:cs typeface="Calibri"/>
              </a:rPr>
              <a:t> </a:t>
            </a:r>
            <a:r>
              <a:rPr lang="en-US" dirty="0">
                <a:solidFill>
                  <a:srgbClr val="000000"/>
                </a:solidFill>
                <a:latin typeface="Calibri"/>
                <a:cs typeface="Calibri"/>
              </a:rPr>
              <a:t>model shown above shows a single-story residential area as well as a multifamily multistory apartment area (southern area) as well as several trees. Shade can be measured from both buildings and trees from this model.  </a:t>
            </a:r>
            <a:r>
              <a:rPr lang="en-US" b="1" i="0" dirty="0">
                <a:solidFill>
                  <a:srgbClr val="000000"/>
                </a:solidFill>
                <a:effectLst/>
                <a:latin typeface="Calibri"/>
                <a:cs typeface="Calibri"/>
              </a:rPr>
              <a:t>NEXT SLIDE</a:t>
            </a:r>
          </a:p>
          <a:p>
            <a:pPr marL="0" indent="0">
              <a:buFont typeface="Arial" panose="020B0604020202020204" pitchFamily="34" charset="0"/>
              <a:buNone/>
            </a:pPr>
            <a:endParaRPr lang="en-US" b="0" i="0" dirty="0">
              <a:solidFill>
                <a:srgbClr val="000000"/>
              </a:solidFill>
              <a:effectLst/>
              <a:latin typeface="Calibri" panose="020F0502020204030204" pitchFamily="34" charset="0"/>
            </a:endParaRPr>
          </a:p>
          <a:p>
            <a:pPr marL="0" indent="0">
              <a:buFont typeface="Arial" panose="020B0604020202020204" pitchFamily="34" charset="0"/>
              <a:buNone/>
            </a:pPr>
            <a:endParaRPr lang="en-US" b="0" i="0" dirty="0">
              <a:solidFill>
                <a:srgbClr val="000000"/>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36</a:t>
            </a:fld>
            <a:endParaRPr lang="en-US"/>
          </a:p>
        </p:txBody>
      </p:sp>
    </p:spTree>
    <p:extLst>
      <p:ext uri="{BB962C8B-B14F-4D97-AF65-F5344CB8AC3E}">
        <p14:creationId xmlns:p14="http://schemas.microsoft.com/office/powerpoint/2010/main" val="33268835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In other words, we looked at two neighborhood locations, </a:t>
            </a:r>
            <a:r>
              <a:rPr lang="en-US" dirty="0" err="1">
                <a:cs typeface="Calibri"/>
              </a:rPr>
              <a:t>Gililland</a:t>
            </a:r>
            <a:r>
              <a:rPr lang="en-US" dirty="0">
                <a:cs typeface="Calibri"/>
              </a:rPr>
              <a:t> and Escalante, to investigate the impact of shade on the thermal experience at a smaller scale. These neighborhoods varied by building design and landscape architecture, with the eastern side having more of a natural desert landscaping look and the west side having more irrigated vegetation.</a:t>
            </a:r>
          </a:p>
          <a:p>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As a note, Escalante and </a:t>
            </a:r>
            <a:r>
              <a:rPr lang="en-US" dirty="0" err="1">
                <a:cs typeface="Calibri"/>
              </a:rPr>
              <a:t>Gililland</a:t>
            </a:r>
            <a:r>
              <a:rPr lang="en-US" dirty="0">
                <a:cs typeface="Calibri"/>
              </a:rPr>
              <a:t> are both areas of medium high to high concern according the overall heat priority scores. </a:t>
            </a:r>
            <a:r>
              <a:rPr lang="en-US" b="1" dirty="0">
                <a:cs typeface="Calibri"/>
              </a:rPr>
              <a:t>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------------------------------Base Map Information Below ------------------------------</a:t>
            </a:r>
            <a:endParaRPr lang="en-US" dirty="0">
              <a:cs typeface="Calibri"/>
            </a:endParaRPr>
          </a:p>
          <a:p>
            <a:endParaRPr lang="en-US" dirty="0">
              <a:cs typeface="Calibri"/>
            </a:endParaRPr>
          </a:p>
          <a:p>
            <a:r>
              <a:rPr lang="en-US" dirty="0">
                <a:cs typeface="Calibri"/>
              </a:rPr>
              <a:t>Base Map </a:t>
            </a:r>
            <a:r>
              <a:rPr lang="en-US" dirty="0"/>
              <a:t>Attribution</a:t>
            </a:r>
            <a:r>
              <a:rPr lang="en-US" b="1" dirty="0"/>
              <a:t>:</a:t>
            </a:r>
            <a:r>
              <a:rPr lang="en-US" dirty="0"/>
              <a:t> Sources: Esri, HERE, Garmin, © OpenStreetMap contributors, and the GIS user community, </a:t>
            </a:r>
            <a:r>
              <a:rPr lang="en-US" dirty="0" err="1"/>
              <a:t>World_Light_Gray_Reference</a:t>
            </a:r>
            <a:r>
              <a:rPr lang="en-US" dirty="0"/>
              <a:t>. </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37</a:t>
            </a:fld>
            <a:endParaRPr lang="en-US"/>
          </a:p>
        </p:txBody>
      </p:sp>
    </p:spTree>
    <p:extLst>
      <p:ext uri="{BB962C8B-B14F-4D97-AF65-F5344CB8AC3E}">
        <p14:creationId xmlns:p14="http://schemas.microsoft.com/office/powerpoint/2010/main" val="12717774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Our shading analysis shows the variation in shade based on time of day. We simulated the data in the spring quarter in April, and in the summer in June. We also ran it in different time simulations to represent the noon time and the afternoon period, which should have more shade on these pavements as the sun starts to set at an angle. </a:t>
            </a:r>
            <a:r>
              <a:rPr lang="en-US" b="1" dirty="0">
                <a:cs typeface="Calibri"/>
              </a:rPr>
              <a:t>NEXT SLIDE</a:t>
            </a:r>
          </a:p>
          <a:p>
            <a:endParaRPr lang="en-US" b="1" dirty="0">
              <a:cs typeface="Calibri"/>
            </a:endParaRPr>
          </a:p>
          <a:p>
            <a:endParaRPr lang="en-US" sz="1200" kern="1200" dirty="0">
              <a:solidFill>
                <a:schemeClr val="tx1"/>
              </a:solidFill>
              <a:effectLst/>
              <a:latin typeface="+mn-lt"/>
              <a:ea typeface="+mn-ea"/>
              <a:cs typeface="+mn-cs"/>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38</a:t>
            </a:fld>
            <a:endParaRPr lang="en-US"/>
          </a:p>
        </p:txBody>
      </p:sp>
    </p:spTree>
    <p:extLst>
      <p:ext uri="{BB962C8B-B14F-4D97-AF65-F5344CB8AC3E}">
        <p14:creationId xmlns:p14="http://schemas.microsoft.com/office/powerpoint/2010/main" val="9671823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cs typeface="Calibri"/>
              </a:rPr>
              <a:t>We took some streets data layers from Open Street Maps and it was able to represent the sidewalks in Tempe well. With the same Open Street Maps dataset, we established 800-meter buffer zones from the community features like schools, parks and community centers to estimate a 15-minute walk to-and-from these locations. </a:t>
            </a:r>
          </a:p>
          <a:p>
            <a:endParaRPr lang="en-US" b="0" dirty="0">
              <a:cs typeface="Calibri"/>
            </a:endParaRPr>
          </a:p>
          <a:p>
            <a:r>
              <a:rPr lang="en-US" b="0" dirty="0">
                <a:cs typeface="Calibri"/>
              </a:rPr>
              <a:t>We compared those sidewalks to our shading results layer and found that (1) there is more shading in Escalante than Gilliland - this is reasonable as there are multi-story buildings in Escalante that creates more shade. (2) We also found that there tends to be more shade during the afternoon (because the sun is setting). (3) It is also important to note that 20% is said to be the minimum acceptable shade coverage. Escalante only reaches that threshold based on our analysis at the 4pm period. Otherwise, it is below 20% in the other time period at noon. There was no periods in the Gilliland walksheds that has pass the 20% threshold. </a:t>
            </a:r>
            <a:r>
              <a:rPr lang="en-US" b="1" dirty="0">
                <a:cs typeface="Calibri"/>
              </a:rPr>
              <a:t>NEXT SLIDE</a:t>
            </a:r>
            <a:endParaRPr lang="en-US" b="0" dirty="0">
              <a:cs typeface="Calibri"/>
            </a:endParaRPr>
          </a:p>
          <a:p>
            <a:endParaRPr lang="en-US" b="0" dirty="0">
              <a:cs typeface="Calibri"/>
            </a:endParaRPr>
          </a:p>
          <a:p>
            <a:r>
              <a:rPr lang="en-US" b="1" dirty="0">
                <a:cs typeface="Calibri"/>
              </a:rPr>
              <a:t>Prompt to City Staff</a:t>
            </a:r>
            <a:r>
              <a:rPr lang="en-US" b="0" dirty="0">
                <a:cs typeface="Calibri"/>
              </a:rPr>
              <a:t>: Does anyone needs more clarification on how we got these figures, keeping in mind we have more results on the shading analysis. </a:t>
            </a:r>
            <a:endParaRPr lang="en-US" b="1" dirty="0">
              <a:cs typeface="Calibri"/>
            </a:endParaRPr>
          </a:p>
          <a:p>
            <a:endParaRPr lang="en-US" b="1" dirty="0">
              <a:cs typeface="Calibri"/>
            </a:endParaRPr>
          </a:p>
          <a:p>
            <a:endParaRPr lang="en-US" b="1" dirty="0">
              <a:cs typeface="Calibri"/>
            </a:endParaRPr>
          </a:p>
          <a:p>
            <a:endParaRPr lang="en-US" b="1" dirty="0">
              <a:cs typeface="Calibri"/>
            </a:endParaRPr>
          </a:p>
          <a:p>
            <a:r>
              <a:rPr lang="en-US" dirty="0">
                <a:solidFill>
                  <a:schemeClr val="accent1">
                    <a:lumMod val="75000"/>
                  </a:schemeClr>
                </a:solidFill>
              </a:rPr>
              <a:t>https://</a:t>
            </a:r>
            <a:r>
              <a:rPr lang="en-US" dirty="0" err="1">
                <a:solidFill>
                  <a:schemeClr val="accent1">
                    <a:lumMod val="75000"/>
                  </a:schemeClr>
                </a:solidFill>
              </a:rPr>
              <a:t>www.azmag.gov</a:t>
            </a:r>
            <a:r>
              <a:rPr lang="en-US" dirty="0">
                <a:solidFill>
                  <a:schemeClr val="accent1">
                    <a:lumMod val="75000"/>
                  </a:schemeClr>
                </a:solidFill>
              </a:rPr>
              <a:t>/Programs/Transportation/Active-Transportation/Active-Transportation-Plan/Active-Transportation-Toolbox/Pedestrian-Infrastructure/Shade-and-Thermal-Comfort </a:t>
            </a:r>
            <a:endParaRPr lang="en-US" dirty="0">
              <a:solidFill>
                <a:schemeClr val="accent1">
                  <a:lumMod val="75000"/>
                </a:schemeClr>
              </a:solidFill>
              <a:cs typeface="Calibri"/>
            </a:endParaRPr>
          </a:p>
          <a:p>
            <a:r>
              <a:rPr lang="en-US" b="1" dirty="0">
                <a:cs typeface="Calibri"/>
              </a:rPr>
              <a:t>MAG BENCHMARKS FOR SHADES </a:t>
            </a:r>
            <a:r>
              <a:rPr lang="en-US" b="1" dirty="0"/>
              <a:t>(defined as noon through 6pm. Summer months):</a:t>
            </a:r>
            <a:endParaRPr lang="en-US" b="1" dirty="0">
              <a:cs typeface="Calibri"/>
            </a:endParaRPr>
          </a:p>
          <a:p>
            <a:r>
              <a:rPr lang="en-US" b="1" dirty="0"/>
              <a:t>Minimum acceptable shade coverage: 20%</a:t>
            </a:r>
            <a:endParaRPr lang="en-US" b="1" dirty="0">
              <a:cs typeface="Calibri"/>
            </a:endParaRPr>
          </a:p>
          <a:p>
            <a:r>
              <a:rPr lang="en-US" b="1" dirty="0"/>
              <a:t>Good shade coverage: 30%</a:t>
            </a:r>
            <a:endParaRPr lang="en-US" b="1" dirty="0">
              <a:cs typeface="Calibri"/>
            </a:endParaRPr>
          </a:p>
          <a:p>
            <a:r>
              <a:rPr lang="en-US" b="1" dirty="0"/>
              <a:t>Excellent shade coverage: 60%</a:t>
            </a:r>
            <a:endParaRPr lang="en-US" b="1" dirty="0">
              <a:cs typeface="Calibri"/>
            </a:endParaRPr>
          </a:p>
          <a:p>
            <a:endParaRPr lang="en-US" b="1" dirty="0">
              <a:cs typeface="Calibri"/>
            </a:endParaRPr>
          </a:p>
          <a:p>
            <a:endParaRPr lang="en-US" dirty="0">
              <a:cs typeface="Calibri"/>
            </a:endParaRPr>
          </a:p>
          <a:p>
            <a:r>
              <a:rPr lang="en-US" dirty="0">
                <a:cs typeface="Calibri"/>
              </a:rPr>
              <a:t>Speaker notes: Within community areas near schools, parks, and community centers we mapped how much of roads and pedestrian walkways were shaded at 12:00 and 4:00 p.m. for April 1st and June 21st. Shade was greater in Escalante compared to Gilliland and was also greater in late afternoon. Some smaller roads were nearly completed shaded (South Torres Molino Circle) while a number of roads including had less than 10% shade. </a:t>
            </a:r>
            <a:r>
              <a:rPr lang="en-US" b="1" dirty="0"/>
              <a:t>NEXT SLIDE</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39</a:t>
            </a:fld>
            <a:endParaRPr lang="en-US"/>
          </a:p>
        </p:txBody>
      </p:sp>
    </p:spTree>
    <p:extLst>
      <p:ext uri="{BB962C8B-B14F-4D97-AF65-F5344CB8AC3E}">
        <p14:creationId xmlns:p14="http://schemas.microsoft.com/office/powerpoint/2010/main" val="33733632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cs typeface="Calibri"/>
            </a:endParaRPr>
          </a:p>
          <a:p>
            <a:r>
              <a:rPr lang="en-US" b="1">
                <a:cs typeface="Calibri"/>
              </a:rPr>
              <a:t>Transition Slide</a:t>
            </a: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a:p>
        </p:txBody>
      </p:sp>
    </p:spTree>
    <p:extLst>
      <p:ext uri="{BB962C8B-B14F-4D97-AF65-F5344CB8AC3E}">
        <p14:creationId xmlns:p14="http://schemas.microsoft.com/office/powerpoint/2010/main" val="27025031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These are the least shaded roads in Escalante which is illustrated in yellow in the map, and one examples is East Lemon Road that is listed in this photo; it is south of Escalante Park and is fairly close to it. It is one of the least shaded streets in this walkshed and can potentially be prioritized for heat management purposes. </a:t>
            </a:r>
            <a:r>
              <a:rPr lang="en-US" b="1" dirty="0">
                <a:cs typeface="Calibri"/>
              </a:rPr>
              <a:t>NEXT SLIDE</a:t>
            </a:r>
          </a:p>
          <a:p>
            <a:endParaRPr lang="en-US" b="1" dirty="0">
              <a:cs typeface="Calibri"/>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------------------------------Image Information Below ------------------------------</a:t>
            </a:r>
          </a:p>
          <a:p>
            <a:endParaRPr lang="en-US" b="1"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Image Credit: Google Maps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Image Source: https://</a:t>
            </a:r>
            <a:r>
              <a:rPr lang="en-US" dirty="0" err="1">
                <a:cs typeface="Calibri"/>
              </a:rPr>
              <a:t>www.google.com</a:t>
            </a:r>
            <a:r>
              <a:rPr lang="en-US" dirty="0">
                <a:cs typeface="Calibri"/>
              </a:rPr>
              <a:t>/maps</a:t>
            </a:r>
          </a:p>
        </p:txBody>
      </p:sp>
      <p:sp>
        <p:nvSpPr>
          <p:cNvPr id="4" name="Slide Number Placeholder 3"/>
          <p:cNvSpPr>
            <a:spLocks noGrp="1"/>
          </p:cNvSpPr>
          <p:nvPr>
            <p:ph type="sldNum" sz="quarter" idx="5"/>
          </p:nvPr>
        </p:nvSpPr>
        <p:spPr/>
        <p:txBody>
          <a:bodyPr/>
          <a:lstStyle/>
          <a:p>
            <a:fld id="{59FFF554-9721-473E-B7E3-8AF7A285E57C}" type="slidenum">
              <a:rPr lang="en-US" smtClean="0"/>
              <a:t>40</a:t>
            </a:fld>
            <a:endParaRPr lang="en-US"/>
          </a:p>
        </p:txBody>
      </p:sp>
    </p:spTree>
    <p:extLst>
      <p:ext uri="{BB962C8B-B14F-4D97-AF65-F5344CB8AC3E}">
        <p14:creationId xmlns:p14="http://schemas.microsoft.com/office/powerpoint/2010/main" val="23565775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Similarly, these are the 10 least shaded roads in the </a:t>
            </a:r>
            <a:r>
              <a:rPr lang="en-US" dirty="0" err="1">
                <a:cs typeface="Calibri"/>
              </a:rPr>
              <a:t>Gililland</a:t>
            </a:r>
            <a:r>
              <a:rPr lang="en-US" dirty="0">
                <a:cs typeface="Calibri"/>
              </a:rPr>
              <a:t> Neighborhood, again highlighted in yellow. One of them is the W 12</a:t>
            </a:r>
            <a:r>
              <a:rPr lang="en-US" baseline="30000" dirty="0">
                <a:cs typeface="Calibri"/>
              </a:rPr>
              <a:t>th</a:t>
            </a:r>
            <a:r>
              <a:rPr lang="en-US" dirty="0">
                <a:cs typeface="Calibri"/>
              </a:rPr>
              <a:t> Street, which again should be considered for heat prioritization. </a:t>
            </a:r>
            <a:r>
              <a:rPr lang="en-US" b="1" dirty="0">
                <a:cs typeface="Calibri"/>
              </a:rPr>
              <a:t>NEXT SLIDE</a:t>
            </a:r>
          </a:p>
          <a:p>
            <a:endParaRPr lang="en-US" b="1" dirty="0">
              <a:cs typeface="Calibri"/>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------------------------------Image Information Below ------------------------------</a:t>
            </a:r>
          </a:p>
          <a:p>
            <a:endParaRPr lang="en-US" b="1"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Image Credit: Google Maps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Image Source: https://</a:t>
            </a:r>
            <a:r>
              <a:rPr lang="en-US" dirty="0" err="1">
                <a:cs typeface="Calibri"/>
              </a:rPr>
              <a:t>www.google.com</a:t>
            </a:r>
            <a:r>
              <a:rPr lang="en-US" dirty="0">
                <a:cs typeface="Calibri"/>
              </a:rPr>
              <a:t>/maps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41</a:t>
            </a:fld>
            <a:endParaRPr lang="en-US"/>
          </a:p>
        </p:txBody>
      </p:sp>
    </p:spTree>
    <p:extLst>
      <p:ext uri="{BB962C8B-B14F-4D97-AF65-F5344CB8AC3E}">
        <p14:creationId xmlns:p14="http://schemas.microsoft.com/office/powerpoint/2010/main" val="4481285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cs typeface="Calibri"/>
              </a:rPr>
              <a:t>On the other hand, we found out that the three streets with the highest </a:t>
            </a:r>
            <a:r>
              <a:rPr lang="en-US" dirty="0">
                <a:cs typeface="Calibri"/>
              </a:rPr>
              <a:t>shade in </a:t>
            </a:r>
            <a:r>
              <a:rPr lang="en-US" b="0" dirty="0">
                <a:cs typeface="Calibri"/>
              </a:rPr>
              <a:t>the Gilliland neighborhood are the Kyrene Avenue, which is near an industrial area, West Brown Street and South Mitchell Drive. These results were based on 4pm time frame.</a:t>
            </a:r>
            <a:r>
              <a:rPr lang="en-US" dirty="0">
                <a:cs typeface="Calibri"/>
              </a:rPr>
              <a:t> </a:t>
            </a:r>
            <a:endParaRPr lang="en-US" b="0" dirty="0">
              <a:cs typeface="Calibri"/>
            </a:endParaRPr>
          </a:p>
          <a:p>
            <a:endParaRPr lang="en-US" b="0" dirty="0">
              <a:cs typeface="Calibri"/>
            </a:endParaRPr>
          </a:p>
          <a:p>
            <a:r>
              <a:rPr lang="en-US" b="0" dirty="0">
                <a:cs typeface="Calibri"/>
              </a:rPr>
              <a:t>In the Escalante neighborhood, the street with the highest shade percent is the South Torres Molino Circle which is at a high 92% - however, this is a cul-de-sac and is a residential area. The next top shadiest streets within our walkshed is East </a:t>
            </a:r>
            <a:r>
              <a:rPr lang="en-US" b="0" dirty="0" err="1">
                <a:cs typeface="Calibri"/>
              </a:rPr>
              <a:t>Sanos</a:t>
            </a:r>
            <a:r>
              <a:rPr lang="en-US" b="0" dirty="0">
                <a:cs typeface="Calibri"/>
              </a:rPr>
              <a:t> Drive and South Willow Creek Apartment Drive. </a:t>
            </a:r>
            <a:r>
              <a:rPr lang="en-US" b="1" dirty="0">
                <a:cs typeface="Calibri"/>
              </a:rPr>
              <a:t>NEXT SLIDE</a:t>
            </a:r>
          </a:p>
          <a:p>
            <a:endParaRPr lang="en-US" b="1" dirty="0">
              <a:cs typeface="Calibri"/>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------------------------------Image Information Below ------------------------------</a:t>
            </a:r>
          </a:p>
          <a:p>
            <a:endParaRPr lang="en-US" b="1"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Image Credit: Google Maps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Image Source: https://</a:t>
            </a:r>
            <a:r>
              <a:rPr lang="en-US" dirty="0" err="1">
                <a:cs typeface="Calibri"/>
              </a:rPr>
              <a:t>www.google.com</a:t>
            </a:r>
            <a:r>
              <a:rPr lang="en-US" dirty="0">
                <a:cs typeface="Calibri"/>
              </a:rPr>
              <a:t>/maps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a:p>
            <a:endParaRPr lang="en-US" b="0"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42</a:t>
            </a:fld>
            <a:endParaRPr lang="en-US"/>
          </a:p>
        </p:txBody>
      </p:sp>
    </p:spTree>
    <p:extLst>
      <p:ext uri="{BB962C8B-B14F-4D97-AF65-F5344CB8AC3E}">
        <p14:creationId xmlns:p14="http://schemas.microsoft.com/office/powerpoint/2010/main" val="6573237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Transition Slide</a:t>
            </a:r>
          </a:p>
          <a:p>
            <a:pPr marL="228600" indent="-228600">
              <a:buAutoNum type="arabicPeriod"/>
            </a:pPr>
            <a:endParaRPr lang="en-US">
              <a:cs typeface="Calibri"/>
            </a:endParaRPr>
          </a:p>
          <a:p>
            <a:pPr marL="228600" indent="-228600">
              <a:buAutoNum type="arabicPeriod"/>
            </a:pP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43</a:t>
            </a:fld>
            <a:endParaRPr lang="en-US"/>
          </a:p>
        </p:txBody>
      </p:sp>
    </p:spTree>
    <p:extLst>
      <p:ext uri="{BB962C8B-B14F-4D97-AF65-F5344CB8AC3E}">
        <p14:creationId xmlns:p14="http://schemas.microsoft.com/office/powerpoint/2010/main" val="74443985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Notes: There are several bus stops that are unshaded in both </a:t>
            </a:r>
            <a:r>
              <a:rPr lang="en-US" dirty="0" err="1">
                <a:cs typeface="Calibri"/>
              </a:rPr>
              <a:t>Gililland</a:t>
            </a:r>
            <a:r>
              <a:rPr lang="en-US" dirty="0">
                <a:cs typeface="Calibri"/>
              </a:rPr>
              <a:t> and Escalante neighborhoods. The hottest stops in the </a:t>
            </a:r>
            <a:r>
              <a:rPr lang="en-US" dirty="0" err="1">
                <a:cs typeface="Calibri"/>
              </a:rPr>
              <a:t>Gililland</a:t>
            </a:r>
            <a:r>
              <a:rPr lang="en-US" dirty="0">
                <a:cs typeface="Calibri"/>
              </a:rPr>
              <a:t> walkshed was found along Apache as well as the northern part of S. Hardy drive. There were fewer unshaded bus stops in the Escalante neighborhood but were located along University Blvd. </a:t>
            </a:r>
          </a:p>
          <a:p>
            <a:endParaRPr lang="en-US" dirty="0">
              <a:cs typeface="Calibri"/>
            </a:endParaRPr>
          </a:p>
          <a:p>
            <a:r>
              <a:rPr lang="en-US" dirty="0">
                <a:cs typeface="Calibri"/>
              </a:rPr>
              <a:t>The top three bus stop locations without shelters, (thanks, Bonnie!) in </a:t>
            </a:r>
            <a:r>
              <a:rPr lang="en-US" dirty="0" err="1">
                <a:cs typeface="Calibri"/>
              </a:rPr>
              <a:t>Gililland</a:t>
            </a:r>
            <a:r>
              <a:rPr lang="en-US" dirty="0">
                <a:cs typeface="Calibri"/>
              </a:rPr>
              <a:t> are:</a:t>
            </a:r>
            <a:endParaRPr lang="en-US" dirty="0"/>
          </a:p>
          <a:p>
            <a:pPr marL="571500" lvl="1" indent="-285750">
              <a:buFont typeface="Arial"/>
              <a:buChar char="•"/>
            </a:pPr>
            <a:r>
              <a:rPr lang="en-US" dirty="0">
                <a:cs typeface="Calibri"/>
              </a:rPr>
              <a:t>RIO SALADO PKWY and HARDY DR</a:t>
            </a:r>
          </a:p>
          <a:p>
            <a:pPr marL="571500" lvl="1" indent="-285750">
              <a:buFont typeface="Arial"/>
              <a:buChar char="•"/>
            </a:pPr>
            <a:r>
              <a:rPr lang="en-US" dirty="0">
                <a:cs typeface="Calibri"/>
              </a:rPr>
              <a:t>UNIVERSITY DR and MILL AVE </a:t>
            </a:r>
          </a:p>
          <a:p>
            <a:pPr marL="571500" lvl="1" indent="-285750">
              <a:buFont typeface="Arial"/>
              <a:buChar char="•"/>
            </a:pPr>
            <a:r>
              <a:rPr lang="en-US" dirty="0">
                <a:cs typeface="Calibri"/>
              </a:rPr>
              <a:t>PRIEST DR and ELNA RAE ST</a:t>
            </a:r>
          </a:p>
          <a:p>
            <a:pPr marL="285750" lvl="1"/>
            <a:endParaRPr lang="en-US" dirty="0">
              <a:cs typeface="Calibri"/>
            </a:endParaRPr>
          </a:p>
          <a:p>
            <a:pPr indent="-285750"/>
            <a:r>
              <a:rPr lang="en-US" dirty="0">
                <a:cs typeface="Calibri"/>
              </a:rPr>
              <a:t>In Escalante, they are:</a:t>
            </a:r>
          </a:p>
          <a:p>
            <a:pPr indent="-285750">
              <a:buFont typeface="Arial"/>
              <a:buChar char="•"/>
            </a:pPr>
            <a:r>
              <a:rPr lang="en-US" dirty="0">
                <a:cs typeface="Calibri"/>
              </a:rPr>
              <a:t>UNIVERSITY DR and PRICE RD</a:t>
            </a:r>
          </a:p>
          <a:p>
            <a:pPr indent="-285750">
              <a:buFont typeface="Arial"/>
              <a:buChar char="•"/>
            </a:pPr>
            <a:r>
              <a:rPr lang="en-US" dirty="0">
                <a:cs typeface="Calibri"/>
              </a:rPr>
              <a:t>MAIN ST and LEBANON LN</a:t>
            </a:r>
          </a:p>
          <a:p>
            <a:pPr indent="-285750">
              <a:buFont typeface="Arial"/>
              <a:buChar char="•"/>
            </a:pPr>
            <a:r>
              <a:rPr lang="en-US" dirty="0">
                <a:cs typeface="Calibri"/>
              </a:rPr>
              <a:t>UNIVERSITY DR and PRICE RD</a:t>
            </a:r>
          </a:p>
          <a:p>
            <a:endParaRPr lang="en-US" dirty="0">
              <a:cs typeface="Calibri"/>
            </a:endParaRPr>
          </a:p>
          <a:p>
            <a:pPr>
              <a:buFont typeface="Arial"/>
            </a:pPr>
            <a:r>
              <a:rPr lang="en-US" dirty="0">
                <a:cs typeface="Calibri"/>
              </a:rPr>
              <a:t>Another feature to note are the size differences between the dark </a:t>
            </a:r>
            <a:r>
              <a:rPr lang="en-US" dirty="0" err="1">
                <a:cs typeface="Calibri"/>
              </a:rPr>
              <a:t>redhot</a:t>
            </a:r>
            <a:r>
              <a:rPr lang="en-US" dirty="0">
                <a:cs typeface="Calibri"/>
              </a:rPr>
              <a:t> spots. These may also be areas that, if under a higher priority area.</a:t>
            </a:r>
            <a:r>
              <a:rPr lang="en-US" b="1" dirty="0">
                <a:cs typeface="Calibri"/>
              </a:rPr>
              <a:t> NEXT SLIDE</a:t>
            </a:r>
          </a:p>
          <a:p>
            <a:pPr>
              <a:buFont typeface="Arial"/>
            </a:pPr>
            <a:endParaRPr lang="en-US" b="1" dirty="0">
              <a:cs typeface="Calibri"/>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sz="1200" kern="1200" dirty="0">
                <a:solidFill>
                  <a:schemeClr val="tx1"/>
                </a:solidFill>
                <a:effectLst/>
                <a:latin typeface="+mn-lt"/>
                <a:ea typeface="+mn-ea"/>
                <a:cs typeface="+mn-cs"/>
              </a:rPr>
              <a:t>------------------------------Base Map Information Below ------------------------------</a:t>
            </a:r>
          </a:p>
          <a:p>
            <a:pPr>
              <a:buFont typeface="Arial"/>
            </a:pPr>
            <a:endParaRPr lang="en-US" b="1" dirty="0">
              <a:cs typeface="Calibri"/>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dirty="0"/>
              <a:t>Base Map Attribution</a:t>
            </a:r>
            <a:r>
              <a:rPr lang="en-US" b="1" dirty="0"/>
              <a:t>:</a:t>
            </a:r>
            <a:r>
              <a:rPr lang="en-US" dirty="0"/>
              <a:t> Sources: Esri, HERE, Garmin, © OpenStreetMap contributors, and the GIS user community, </a:t>
            </a:r>
            <a:r>
              <a:rPr lang="en-US" dirty="0" err="1"/>
              <a:t>World_Light_Gray_Reference</a:t>
            </a:r>
            <a:r>
              <a:rPr lang="en-US" dirty="0"/>
              <a:t>. </a:t>
            </a:r>
            <a:endParaRPr lang="en-US" dirty="0">
              <a:cs typeface="Calibri"/>
            </a:endParaRPr>
          </a:p>
          <a:p>
            <a:pPr>
              <a:buFont typeface="Arial"/>
            </a:pPr>
            <a:endParaRPr lang="en-US" b="1"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44</a:t>
            </a:fld>
            <a:endParaRPr lang="en-US"/>
          </a:p>
        </p:txBody>
      </p:sp>
    </p:spTree>
    <p:extLst>
      <p:ext uri="{BB962C8B-B14F-4D97-AF65-F5344CB8AC3E}">
        <p14:creationId xmlns:p14="http://schemas.microsoft.com/office/powerpoint/2010/main" val="60542075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pPr>
              <a:buFont typeface="Arial"/>
            </a:pPr>
            <a:r>
              <a:rPr lang="en-US" dirty="0">
                <a:cs typeface="Calibri"/>
              </a:rPr>
              <a:t>If we zoom out, we can see non-sheltered bus stops across Tempe on the left and hot areas on the right.</a:t>
            </a:r>
          </a:p>
          <a:p>
            <a:pPr>
              <a:buFont typeface="Arial"/>
            </a:pPr>
            <a:r>
              <a:rPr lang="en-US" dirty="0">
                <a:cs typeface="Calibri"/>
              </a:rPr>
              <a:t>On the left map, there are a large amount of hot bus stops along S. Hardy Dr., S. Mill Ave., and S. McClintock Dr. Of the whole city, the top 5 hot bus stops are at the cross streets of:</a:t>
            </a:r>
          </a:p>
          <a:p>
            <a:pPr>
              <a:buFont typeface="Arial"/>
            </a:pPr>
            <a:endParaRPr lang="en-US" dirty="0">
              <a:cs typeface="Calibri"/>
            </a:endParaRPr>
          </a:p>
          <a:p>
            <a:pPr>
              <a:buFont typeface="Arial"/>
            </a:pPr>
            <a:r>
              <a:rPr lang="en-US" dirty="0">
                <a:cs typeface="Calibri"/>
              </a:rPr>
              <a:t>1. MCCLINTOCK DR and APACHE BLVD</a:t>
            </a:r>
          </a:p>
          <a:p>
            <a:pPr>
              <a:buFont typeface="Arial"/>
            </a:pPr>
            <a:r>
              <a:rPr lang="en-US" dirty="0">
                <a:cs typeface="Calibri"/>
              </a:rPr>
              <a:t>2. MILL AVE and SOUTHERN AVE</a:t>
            </a:r>
          </a:p>
          <a:p>
            <a:pPr>
              <a:buFont typeface="Arial"/>
            </a:pPr>
            <a:r>
              <a:rPr lang="en-US" dirty="0">
                <a:cs typeface="Calibri"/>
              </a:rPr>
              <a:t>3. HARDY DR and FAIRMONT DR</a:t>
            </a:r>
          </a:p>
          <a:p>
            <a:pPr>
              <a:buFont typeface="Arial"/>
            </a:pPr>
            <a:r>
              <a:rPr lang="en-US" dirty="0">
                <a:cs typeface="Calibri"/>
              </a:rPr>
              <a:t>4. RIO SALADO PKWY and PACKARD DR</a:t>
            </a:r>
          </a:p>
          <a:p>
            <a:pPr>
              <a:buFont typeface="Arial"/>
            </a:pPr>
            <a:r>
              <a:rPr lang="en-US" dirty="0">
                <a:cs typeface="Calibri"/>
              </a:rPr>
              <a:t>5. S MCCLINTOCK DR AT 526 S MCCLINTOCK. </a:t>
            </a:r>
          </a:p>
          <a:p>
            <a:pPr>
              <a:buFont typeface="Arial"/>
            </a:pPr>
            <a:endParaRPr lang="en-US" dirty="0">
              <a:cs typeface="Calibri"/>
            </a:endParaRPr>
          </a:p>
          <a:p>
            <a:pPr>
              <a:buFont typeface="Arial"/>
            </a:pPr>
            <a:r>
              <a:rPr lang="en-US" dirty="0">
                <a:cs typeface="Calibri"/>
              </a:rPr>
              <a:t>An important feature to note about the hot zone map on the right are the size differences between the dark red hot spots. These may also be areas that, if under a higher priority area, may be manageable locations to take action at. </a:t>
            </a:r>
            <a:endParaRPr lang="en-US" dirty="0"/>
          </a:p>
          <a:p>
            <a:pPr>
              <a:buFont typeface="Arial"/>
            </a:pPr>
            <a:endParaRPr lang="en-US" b="1" dirty="0"/>
          </a:p>
          <a:p>
            <a:pPr>
              <a:buFont typeface="Arial"/>
            </a:pPr>
            <a:r>
              <a:rPr lang="en-US" b="1" dirty="0">
                <a:cs typeface="Calibri" panose="020F0502020204030204"/>
              </a:rPr>
              <a:t>Prompt to city staff:</a:t>
            </a:r>
            <a:r>
              <a:rPr lang="en-US" dirty="0">
                <a:cs typeface="Calibri" panose="020F0502020204030204"/>
              </a:rPr>
              <a:t> Are there any areas that stand out to you, either groups of red bus stops or where hot zones are? </a:t>
            </a:r>
            <a:r>
              <a:rPr lang="en-US" b="1" dirty="0"/>
              <a:t>NEXT SLIDE</a:t>
            </a:r>
          </a:p>
          <a:p>
            <a:pPr>
              <a:buFont typeface="Arial"/>
            </a:pPr>
            <a:endParaRPr lang="en-US" b="1" dirty="0">
              <a:cs typeface="Calibri"/>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sz="1200" kern="1200" dirty="0">
                <a:solidFill>
                  <a:schemeClr val="tx1"/>
                </a:solidFill>
                <a:effectLst/>
                <a:latin typeface="+mn-lt"/>
                <a:ea typeface="+mn-ea"/>
                <a:cs typeface="+mn-cs"/>
              </a:rPr>
              <a:t>------------------------------Base Map Information Below ------------------------------</a:t>
            </a:r>
          </a:p>
          <a:p>
            <a:pPr>
              <a:buFont typeface="Arial"/>
            </a:pPr>
            <a:endParaRPr lang="en-US" b="1" dirty="0">
              <a:cs typeface="Calibri"/>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dirty="0"/>
              <a:t>Base Map Attribution</a:t>
            </a:r>
            <a:r>
              <a:rPr lang="en-US" b="1" dirty="0"/>
              <a:t>:</a:t>
            </a:r>
            <a:r>
              <a:rPr lang="en-US" dirty="0"/>
              <a:t> Sources: Esri, HERE, Garmin, © OpenStreetMap contributors, and the GIS user community, </a:t>
            </a:r>
            <a:r>
              <a:rPr lang="en-US" dirty="0" err="1"/>
              <a:t>World_Light_Gray_Reference</a:t>
            </a:r>
            <a:r>
              <a:rPr lang="en-US" dirty="0"/>
              <a:t>. </a:t>
            </a:r>
            <a:endParaRPr lang="en-US" dirty="0">
              <a:cs typeface="Calibri"/>
            </a:endParaRPr>
          </a:p>
          <a:p>
            <a:pPr>
              <a:buFont typeface="Arial"/>
            </a:pPr>
            <a:endParaRPr lang="en-US" dirty="0">
              <a:cs typeface="Calibri"/>
            </a:endParaRPr>
          </a:p>
          <a:p>
            <a:pPr>
              <a:buFont typeface="Arial"/>
            </a:pP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45</a:t>
            </a:fld>
            <a:endParaRPr lang="en-US"/>
          </a:p>
        </p:txBody>
      </p:sp>
    </p:spTree>
    <p:extLst>
      <p:ext uri="{BB962C8B-B14F-4D97-AF65-F5344CB8AC3E}">
        <p14:creationId xmlns:p14="http://schemas.microsoft.com/office/powerpoint/2010/main" val="13096808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Transition Slide</a:t>
            </a:r>
          </a:p>
          <a:p>
            <a:pPr marL="228600" indent="-228600">
              <a:buAutoNum type="arabicPeriod"/>
            </a:pPr>
            <a:endParaRPr lang="en-US">
              <a:cs typeface="Calibri"/>
            </a:endParaRPr>
          </a:p>
          <a:p>
            <a:pPr marL="228600" indent="-228600">
              <a:buAutoNum type="arabicPeriod"/>
            </a:pP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46</a:t>
            </a:fld>
            <a:endParaRPr lang="en-US"/>
          </a:p>
        </p:txBody>
      </p:sp>
    </p:spTree>
    <p:extLst>
      <p:ext uri="{BB962C8B-B14F-4D97-AF65-F5344CB8AC3E}">
        <p14:creationId xmlns:p14="http://schemas.microsoft.com/office/powerpoint/2010/main" val="378141716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spcAft>
                <a:spcPts val="150"/>
              </a:spcAft>
              <a:buAutoNum type="arabicPeriod"/>
            </a:pPr>
            <a:r>
              <a:rPr lang="en-US"/>
              <a:t>The PCA analysis showed that </a:t>
            </a:r>
            <a:r>
              <a:rPr lang="en-US" b="1"/>
              <a:t>NDBI, NDVI</a:t>
            </a:r>
            <a:r>
              <a:rPr lang="en-US"/>
              <a:t> and</a:t>
            </a:r>
            <a:r>
              <a:rPr lang="en-US" b="1"/>
              <a:t> LST </a:t>
            </a:r>
            <a:r>
              <a:rPr lang="en-US"/>
              <a:t>explained the most variation for the biophysical variables, while</a:t>
            </a:r>
            <a:r>
              <a:rPr lang="en-US" b="1"/>
              <a:t> % poverty, % population over 65, and % minority </a:t>
            </a:r>
            <a:r>
              <a:rPr lang="en-US"/>
              <a:t>explained the most variation in terms of vulnerability.</a:t>
            </a:r>
          </a:p>
          <a:p>
            <a:pPr marL="457200" indent="-457200">
              <a:spcAft>
                <a:spcPts val="150"/>
              </a:spcAft>
              <a:buAutoNum type="arabicPeriod"/>
            </a:pPr>
            <a:r>
              <a:rPr lang="en-US"/>
              <a:t>Based on the Heat Exposure map the area that scored highest is </a:t>
            </a:r>
            <a:r>
              <a:rPr lang="en-US" b="1"/>
              <a:t>Industrial Park.</a:t>
            </a:r>
            <a:endParaRPr lang="en-US"/>
          </a:p>
          <a:p>
            <a:pPr marL="457200" indent="-457200">
              <a:spcAft>
                <a:spcPts val="150"/>
              </a:spcAft>
              <a:buAutoNum type="arabicPeriod"/>
            </a:pPr>
            <a:r>
              <a:rPr lang="en-US"/>
              <a:t>Based on the Heat Vulnerability map the area that scored the highest is the </a:t>
            </a:r>
            <a:r>
              <a:rPr lang="en-US" b="1"/>
              <a:t>Escalante Community </a:t>
            </a:r>
            <a:r>
              <a:rPr lang="en-US"/>
              <a:t>area.</a:t>
            </a:r>
            <a:endParaRPr lang="en-US">
              <a:cs typeface="Calibri"/>
            </a:endParaRPr>
          </a:p>
          <a:p>
            <a:pPr marL="457200" indent="-457200">
              <a:spcAft>
                <a:spcPts val="150"/>
              </a:spcAft>
              <a:buAutoNum type="arabicPeriod"/>
            </a:pPr>
            <a:r>
              <a:rPr lang="en-US"/>
              <a:t>Based on the Heat Priority map the area that scored the highest is near the </a:t>
            </a:r>
            <a:r>
              <a:rPr lang="en-US" b="1"/>
              <a:t>University Heights</a:t>
            </a:r>
            <a:r>
              <a:rPr lang="en-US"/>
              <a:t> and </a:t>
            </a:r>
            <a:r>
              <a:rPr lang="en-US" b="1" err="1"/>
              <a:t>Alagre</a:t>
            </a:r>
            <a:r>
              <a:rPr lang="en-US" b="1"/>
              <a:t> Community</a:t>
            </a:r>
            <a:r>
              <a:rPr lang="en-US"/>
              <a:t> areas</a:t>
            </a:r>
            <a:r>
              <a:rPr lang="en-US" b="1"/>
              <a:t>.</a:t>
            </a:r>
            <a:endParaRPr lang="en-US"/>
          </a:p>
          <a:p>
            <a:pPr marL="457200" indent="-457200">
              <a:spcAft>
                <a:spcPts val="150"/>
              </a:spcAft>
              <a:buAutoNum type="arabicPeriod"/>
            </a:pPr>
            <a:r>
              <a:rPr lang="en-US"/>
              <a:t>We conducted shading analysis on a neighborhood-scale and a bus stop heat analysis on a city-wide scale as an example of infrastructure analysis. </a:t>
            </a:r>
            <a:r>
              <a:rPr lang="en-US" b="1"/>
              <a:t>NEXT SLIDE</a:t>
            </a:r>
            <a:endParaRPr lang="en-US" b="1">
              <a:cs typeface="Calibri"/>
            </a:endParaRPr>
          </a:p>
          <a:p>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endParaRPr lang="en-HK"/>
          </a:p>
          <a:p>
            <a:endParaRPr lang="en-HK">
              <a:cs typeface="Calibri"/>
            </a:endParaRPr>
          </a:p>
          <a:p>
            <a:endParaRPr lang="en-HK"/>
          </a:p>
          <a:p>
            <a:endParaRPr lang="en-HK">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FFF554-9721-473E-B7E3-8AF7A285E5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524842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Now, if we revisit our project </a:t>
            </a:r>
            <a:r>
              <a:rPr lang="en-US" dirty="0" err="1"/>
              <a:t>objetives</a:t>
            </a:r>
            <a:r>
              <a:rPr lang="en-US" dirty="0"/>
              <a:t> we have successfully used NASA’s Earth Observations to complete our analyses. </a:t>
            </a:r>
            <a:r>
              <a:rPr lang="en-US" b="1" dirty="0"/>
              <a:t>NEXT </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We have created</a:t>
            </a:r>
            <a:r>
              <a:rPr lang="en-US" b="0" dirty="0">
                <a:cs typeface="Calibri"/>
              </a:rPr>
              <a:t> a </a:t>
            </a:r>
            <a:r>
              <a:rPr lang="en-US" dirty="0">
                <a:cs typeface="Calibri"/>
              </a:rPr>
              <a:t>user-friendly and shareable geodatabase, and</a:t>
            </a:r>
            <a:r>
              <a:rPr lang="en-US" dirty="0"/>
              <a:t>... </a:t>
            </a:r>
            <a:r>
              <a:rPr lang="en-US" b="1" dirty="0"/>
              <a:t>NEXT</a:t>
            </a:r>
            <a:endParaRPr lang="en-US" dirty="0"/>
          </a:p>
          <a:p>
            <a:endParaRPr lang="en-US" dirty="0"/>
          </a:p>
          <a:p>
            <a:r>
              <a:rPr lang="en-US" dirty="0"/>
              <a:t>Have produced a creative communication tool via the public facing </a:t>
            </a:r>
            <a:r>
              <a:rPr lang="en-US" dirty="0" err="1"/>
              <a:t>StoryMap</a:t>
            </a:r>
            <a:r>
              <a:rPr lang="en-US" dirty="0"/>
              <a:t> to share our results. </a:t>
            </a:r>
            <a:r>
              <a:rPr lang="en-US" b="1" dirty="0"/>
              <a:t>NEXT SLIDE</a:t>
            </a:r>
            <a:endParaRPr lang="en-US" dirty="0"/>
          </a:p>
          <a:p>
            <a:endParaRPr lang="en-US" dirty="0"/>
          </a:p>
          <a:p>
            <a:endParaRPr lang="en-US" b="1"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48</a:t>
            </a:fld>
            <a:endParaRPr lang="en-US"/>
          </a:p>
        </p:txBody>
      </p:sp>
    </p:spTree>
    <p:extLst>
      <p:ext uri="{BB962C8B-B14F-4D97-AF65-F5344CB8AC3E}">
        <p14:creationId xmlns:p14="http://schemas.microsoft.com/office/powerpoint/2010/main" val="21620997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0" i="0">
                <a:solidFill>
                  <a:srgbClr val="000000"/>
                </a:solidFill>
                <a:effectLst/>
                <a:latin typeface="Calibri"/>
                <a:cs typeface="Calibri"/>
              </a:rPr>
              <a:t>Our study did come with a few caveats, for example, the land surface temperature and heat priority scores are simply proxies for temperature. It could vary from air temperature as well as psychologically perceived temperature. </a:t>
            </a:r>
            <a:r>
              <a:rPr lang="en-HK" b="1" i="0">
                <a:solidFill>
                  <a:srgbClr val="000000"/>
                </a:solidFill>
                <a:effectLst/>
                <a:latin typeface="Calibri"/>
                <a:cs typeface="Calibri"/>
              </a:rPr>
              <a:t>NEXT</a:t>
            </a:r>
            <a:r>
              <a:rPr lang="en-HK" b="1">
                <a:solidFill>
                  <a:srgbClr val="000000"/>
                </a:solidFill>
                <a:latin typeface="Calibri"/>
                <a:cs typeface="Calibri"/>
              </a:rPr>
              <a:t> </a:t>
            </a:r>
            <a:endParaRPr lang="en-HK" b="1" i="0">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HK" b="1" i="0">
              <a:solidFill>
                <a:srgbClr val="000000"/>
              </a:solidFill>
              <a:effectLst/>
              <a:latin typeface="Calibri" panose="020F0502020204030204" pitchFamily="34" charset="0"/>
            </a:endParaRPr>
          </a:p>
          <a:p>
            <a:pPr>
              <a:defRPr/>
            </a:pPr>
            <a:r>
              <a:rPr lang="en-HK" sz="1200" b="0" i="0" u="none" strike="noStrike">
                <a:solidFill>
                  <a:srgbClr val="000000"/>
                </a:solidFill>
                <a:effectLst/>
                <a:latin typeface="Calibri"/>
                <a:cs typeface="Calibri"/>
              </a:rPr>
              <a:t>The analysis assumes that </a:t>
            </a:r>
            <a:r>
              <a:rPr lang="en-HK" sz="1200">
                <a:solidFill>
                  <a:srgbClr val="000000"/>
                </a:solidFill>
                <a:latin typeface="Calibri"/>
                <a:cs typeface="Calibri"/>
              </a:rPr>
              <a:t>individuals</a:t>
            </a:r>
            <a:r>
              <a:rPr lang="en-HK" sz="1200" b="0" i="0" u="none" strike="noStrike">
                <a:solidFill>
                  <a:srgbClr val="000000"/>
                </a:solidFill>
                <a:effectLst/>
                <a:latin typeface="Calibri"/>
                <a:cs typeface="Calibri"/>
              </a:rPr>
              <a:t> remain near their place of residence as a conclusive indication of where they are staying but in reality, people travel in and even out of</a:t>
            </a:r>
            <a:r>
              <a:rPr lang="en-HK">
                <a:solidFill>
                  <a:srgbClr val="000000"/>
                </a:solidFill>
                <a:latin typeface="Calibri"/>
                <a:cs typeface="Calibri"/>
              </a:rPr>
              <a:t> Tempe</a:t>
            </a:r>
            <a:r>
              <a:rPr lang="en-HK" sz="1200" b="0" i="0" u="none" strike="noStrike">
                <a:solidFill>
                  <a:srgbClr val="000000"/>
                </a:solidFill>
                <a:effectLst/>
                <a:latin typeface="Calibri"/>
                <a:cs typeface="Calibri"/>
              </a:rPr>
              <a:t> for work, school and other purposes. </a:t>
            </a:r>
            <a:r>
              <a:rPr lang="en-HK" b="1" i="0">
                <a:solidFill>
                  <a:srgbClr val="000000"/>
                </a:solidFill>
                <a:effectLst/>
                <a:latin typeface="Calibri"/>
                <a:cs typeface="Calibri"/>
              </a:rPr>
              <a:t>NEXT</a:t>
            </a:r>
            <a:endParaRPr lang="en-HK">
              <a:latin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HK" b="1" i="0">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HK" b="0" i="0">
                <a:solidFill>
                  <a:srgbClr val="000000"/>
                </a:solidFill>
                <a:effectLst/>
                <a:latin typeface="Calibri" panose="020F0502020204030204" pitchFamily="34" charset="0"/>
              </a:rPr>
              <a:t>Acquiring higher resolution data would allow for a more detailed analysis, such as a more detailed quantification of individual buildings and sidewalks (which can better accompany our LiDAR shading analysis). </a:t>
            </a:r>
            <a:r>
              <a:rPr lang="en-HK" b="1" i="0">
                <a:solidFill>
                  <a:srgbClr val="000000"/>
                </a:solidFill>
                <a:effectLst/>
                <a:latin typeface="Calibri" panose="020F0502020204030204" pitchFamily="34" charset="0"/>
              </a:rPr>
              <a:t>NEXT</a:t>
            </a:r>
            <a:endParaRPr lang="en-HK" b="0" i="0">
              <a:solidFill>
                <a:srgbClr val="000000"/>
              </a:solidFill>
              <a:effectLst/>
              <a:latin typeface="Calibri" panose="020F0502020204030204" pitchFamily="34" charset="0"/>
            </a:endParaRPr>
          </a:p>
          <a:p>
            <a:endParaRPr lang="en-HK" b="0" i="0">
              <a:solidFill>
                <a:srgbClr val="000000"/>
              </a:solidFill>
              <a:effectLst/>
              <a:latin typeface="Calibri" panose="020F0502020204030204" pitchFamily="34" charset="0"/>
            </a:endParaRPr>
          </a:p>
          <a:p>
            <a:r>
              <a:rPr lang="en-HK" b="0" i="0">
                <a:solidFill>
                  <a:srgbClr val="000000"/>
                </a:solidFill>
                <a:effectLst/>
                <a:latin typeface="Calibri" panose="020F0502020204030204" pitchFamily="34" charset="0"/>
              </a:rPr>
              <a:t>We have only taken 2 satellite images per month to represent the data and it does not provide us the complete picture of the actual temperatures. </a:t>
            </a:r>
            <a:r>
              <a:rPr lang="en-HK" b="1" i="0">
                <a:solidFill>
                  <a:srgbClr val="000000"/>
                </a:solidFill>
                <a:effectLst/>
                <a:latin typeface="Calibri" panose="020F0502020204030204" pitchFamily="34" charset="0"/>
              </a:rPr>
              <a:t>NEXT SLIDE</a:t>
            </a:r>
            <a:endParaRPr lang="en-HK"/>
          </a:p>
        </p:txBody>
      </p:sp>
      <p:sp>
        <p:nvSpPr>
          <p:cNvPr id="4" name="Slide Number Placeholder 3"/>
          <p:cNvSpPr>
            <a:spLocks noGrp="1"/>
          </p:cNvSpPr>
          <p:nvPr>
            <p:ph type="sldNum" sz="quarter" idx="5"/>
          </p:nvPr>
        </p:nvSpPr>
        <p:spPr/>
        <p:txBody>
          <a:bodyPr/>
          <a:lstStyle/>
          <a:p>
            <a:fld id="{59FFF554-9721-473E-B7E3-8AF7A285E57C}" type="slidenum">
              <a:rPr lang="en-US" smtClean="0"/>
              <a:t>49</a:t>
            </a:fld>
            <a:endParaRPr lang="en-US"/>
          </a:p>
        </p:txBody>
      </p:sp>
    </p:spTree>
    <p:extLst>
      <p:ext uri="{BB962C8B-B14F-4D97-AF65-F5344CB8AC3E}">
        <p14:creationId xmlns:p14="http://schemas.microsoft.com/office/powerpoint/2010/main" val="1259905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dirty="0"/>
              <a:t>A community concern in Tempe is that summer daily maximum temperature regularly exceeds 100 ° F. </a:t>
            </a:r>
            <a:r>
              <a:rPr lang="en-US" b="1" dirty="0"/>
              <a:t>NEXT </a:t>
            </a:r>
            <a:endParaRPr lang="en-US" dirty="0"/>
          </a:p>
          <a:p>
            <a:pPr marL="0" marR="0" lvl="0" indent="0" algn="l" defTabSz="914400" rtl="0" eaLnBrk="1" fontAlgn="auto" latinLnBrk="0" hangingPunct="1">
              <a:lnSpc>
                <a:spcPct val="100000"/>
              </a:lnSpc>
              <a:spcBef>
                <a:spcPts val="0"/>
              </a:spcBef>
              <a:spcAft>
                <a:spcPts val="60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600"/>
              </a:spcAft>
              <a:buClrTx/>
              <a:buSzTx/>
              <a:buFontTx/>
              <a:buNone/>
              <a:tabLst/>
              <a:defRPr/>
            </a:pPr>
            <a:r>
              <a:rPr lang="en-US" dirty="0"/>
              <a:t>Rapid urbanization has increased impervious surfaces, which has encouraged warming within the built environment and led Tempe to experience higher temperatures than its surrounding rural areas. This pattern is known as the Urban Heat Island effect. </a:t>
            </a:r>
            <a:r>
              <a:rPr lang="en-US" b="1" dirty="0"/>
              <a:t>NEXT</a:t>
            </a:r>
            <a:endParaRPr lang="en-US" dirty="0"/>
          </a:p>
          <a:p>
            <a:pPr marL="0" marR="0" lvl="0" indent="0" algn="l" defTabSz="914400" rtl="0" eaLnBrk="1" fontAlgn="auto" latinLnBrk="0" hangingPunct="1">
              <a:lnSpc>
                <a:spcPct val="100000"/>
              </a:lnSpc>
              <a:spcBef>
                <a:spcPts val="0"/>
              </a:spcBef>
              <a:spcAft>
                <a:spcPts val="60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600"/>
              </a:spcAft>
              <a:buClrTx/>
              <a:buSzTx/>
              <a:buFontTx/>
              <a:buNone/>
              <a:tabLst/>
              <a:defRPr/>
            </a:pPr>
            <a:r>
              <a:rPr lang="en-US" dirty="0"/>
              <a:t>High temperatures can diminish human health and quality of life, and overheating can even lead to death. </a:t>
            </a:r>
            <a:r>
              <a:rPr lang="en-US" b="1" dirty="0"/>
              <a:t>NEXT </a:t>
            </a:r>
            <a:endParaRPr lang="en-US" dirty="0"/>
          </a:p>
          <a:p>
            <a:pPr>
              <a:spcAft>
                <a:spcPts val="600"/>
              </a:spcAft>
            </a:pPr>
            <a:endParaRPr lang="en-US" dirty="0"/>
          </a:p>
          <a:p>
            <a:pPr>
              <a:spcAft>
                <a:spcPts val="600"/>
              </a:spcAft>
            </a:pPr>
            <a:r>
              <a:rPr lang="en-US" dirty="0"/>
              <a:t>Heat endangers economic stability if it becomes too much of a threat to its population. </a:t>
            </a:r>
            <a:r>
              <a:rPr lang="en-US" b="1" dirty="0"/>
              <a:t>NEXT SLIDE</a:t>
            </a:r>
            <a:endParaRPr lang="en-US" dirty="0"/>
          </a:p>
          <a:p>
            <a:endParaRPr lang="en-US" dirty="0"/>
          </a:p>
          <a:p>
            <a:r>
              <a:rPr lang="en-US" dirty="0" smtClean="0"/>
              <a:t> </a:t>
            </a:r>
            <a:endParaRPr lang="en-US" dirty="0"/>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a:p>
        </p:txBody>
      </p:sp>
    </p:spTree>
    <p:extLst>
      <p:ext uri="{BB962C8B-B14F-4D97-AF65-F5344CB8AC3E}">
        <p14:creationId xmlns:p14="http://schemas.microsoft.com/office/powerpoint/2010/main" val="143335415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00000"/>
                </a:solidFill>
                <a:effectLst/>
                <a:latin typeface="Calibri" panose="020F0502020204030204" pitchFamily="34" charset="0"/>
              </a:rPr>
              <a:t>We can validate our findings by taking ground measurements and compare those to our indices, and also survey residents to have a better understanding of how people feel on a physiological basis. </a:t>
            </a:r>
            <a:r>
              <a:rPr lang="en-HK" b="1" i="0">
                <a:solidFill>
                  <a:srgbClr val="000000"/>
                </a:solidFill>
                <a:effectLst/>
                <a:latin typeface="Calibri" panose="020F0502020204030204" pitchFamily="34" charset="0"/>
              </a:rPr>
              <a:t>NEXT</a:t>
            </a:r>
            <a:endParaRPr lang="en-US" b="1">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00000"/>
                </a:solidFill>
                <a:effectLst/>
                <a:latin typeface="Calibri" panose="020F0502020204030204" pitchFamily="34" charset="0"/>
              </a:rPr>
              <a:t>Future work can be focused on creating an user-friendly workflow so that the analysis can be updated in a simple action, allowing the analysis to be updated with new data (such as the 2030 Census Data in 2031). </a:t>
            </a:r>
            <a:r>
              <a:rPr lang="en-HK" b="1" i="0">
                <a:solidFill>
                  <a:srgbClr val="000000"/>
                </a:solidFill>
                <a:effectLst/>
                <a:latin typeface="Calibri" panose="020F0502020204030204" pitchFamily="34" charset="0"/>
              </a:rPr>
              <a:t>NEXT</a:t>
            </a:r>
            <a:endParaRPr lang="en-US" b="0" i="0">
              <a:solidFill>
                <a:srgbClr val="000000"/>
              </a:solidFill>
              <a:effectLst/>
              <a:latin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000000"/>
              </a:solidFill>
              <a:effectLst/>
              <a:latin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00000"/>
                </a:solidFill>
                <a:effectLst/>
                <a:latin typeface="Calibri"/>
                <a:cs typeface="Calibri"/>
              </a:rPr>
              <a:t>We have used the 2018 ACS data, but </a:t>
            </a:r>
            <a:r>
              <a:rPr lang="en-US">
                <a:solidFill>
                  <a:srgbClr val="000000"/>
                </a:solidFill>
                <a:latin typeface="Calibri"/>
                <a:cs typeface="Calibri"/>
              </a:rPr>
              <a:t>future updates are recommended</a:t>
            </a:r>
            <a:r>
              <a:rPr lang="en-US" b="0" i="0">
                <a:solidFill>
                  <a:srgbClr val="000000"/>
                </a:solidFill>
                <a:effectLst/>
                <a:latin typeface="Calibri"/>
                <a:cs typeface="Calibri"/>
              </a:rPr>
              <a:t> to </a:t>
            </a:r>
            <a:r>
              <a:rPr lang="en-US">
                <a:solidFill>
                  <a:srgbClr val="000000"/>
                </a:solidFill>
                <a:latin typeface="Calibri"/>
                <a:cs typeface="Calibri"/>
              </a:rPr>
              <a:t>help analyze</a:t>
            </a:r>
            <a:r>
              <a:rPr lang="en-US" b="0" i="0">
                <a:solidFill>
                  <a:srgbClr val="000000"/>
                </a:solidFill>
                <a:effectLst/>
                <a:latin typeface="Calibri"/>
                <a:cs typeface="Calibri"/>
              </a:rPr>
              <a:t> the sociodemographic </a:t>
            </a:r>
            <a:r>
              <a:rPr lang="en-US">
                <a:solidFill>
                  <a:srgbClr val="000000"/>
                </a:solidFill>
                <a:latin typeface="Calibri"/>
                <a:cs typeface="Calibri"/>
              </a:rPr>
              <a:t>data</a:t>
            </a:r>
            <a:r>
              <a:rPr lang="en-US" b="0" i="0">
                <a:solidFill>
                  <a:srgbClr val="000000"/>
                </a:solidFill>
                <a:effectLst/>
                <a:latin typeface="Calibri"/>
                <a:cs typeface="Calibri"/>
              </a:rPr>
              <a:t> </a:t>
            </a:r>
            <a:r>
              <a:rPr lang="en-US">
                <a:solidFill>
                  <a:srgbClr val="000000"/>
                </a:solidFill>
                <a:latin typeface="Calibri"/>
                <a:cs typeface="Calibri"/>
              </a:rPr>
              <a:t>in order to create a clearer picture of vulnerability</a:t>
            </a:r>
            <a:r>
              <a:rPr lang="en-US" b="0" i="0">
                <a:solidFill>
                  <a:srgbClr val="000000"/>
                </a:solidFill>
                <a:effectLst/>
                <a:latin typeface="Calibri"/>
                <a:cs typeface="Calibri"/>
              </a:rPr>
              <a:t>. </a:t>
            </a:r>
            <a:r>
              <a:rPr lang="en-US">
                <a:solidFill>
                  <a:srgbClr val="000000"/>
                </a:solidFill>
                <a:latin typeface="Calibri"/>
                <a:cs typeface="Calibri"/>
              </a:rPr>
              <a:t>This would include trying to incorporate those experiencing homelessness. Currently, there is not tract level data for homelessness but the 2020 Census is trying to capture this data. </a:t>
            </a:r>
            <a:r>
              <a:rPr lang="en-HK" b="1" i="0">
                <a:solidFill>
                  <a:srgbClr val="000000"/>
                </a:solidFill>
                <a:effectLst/>
                <a:latin typeface="Calibri"/>
                <a:cs typeface="Calibri"/>
              </a:rPr>
              <a:t>NEXT</a:t>
            </a:r>
            <a:endParaRPr lang="en-US" b="0" i="0">
              <a:solidFill>
                <a:srgbClr val="000000"/>
              </a:solidFill>
              <a:effectLst/>
              <a:latin typeface="Calibri" panose="020F0502020204030204" pitchFamily="34" charset="0"/>
            </a:endParaRPr>
          </a:p>
          <a:p>
            <a:endParaRPr lang="en-US" b="0" i="0">
              <a:solidFill>
                <a:srgbClr val="000000"/>
              </a:solidFill>
              <a:effectLst/>
              <a:latin typeface="Calibri" panose="020F0502020204030204" pitchFamily="34" charset="0"/>
            </a:endParaRPr>
          </a:p>
          <a:p>
            <a:r>
              <a:rPr lang="en-US" b="0" i="0">
                <a:solidFill>
                  <a:srgbClr val="000000"/>
                </a:solidFill>
                <a:effectLst/>
                <a:latin typeface="Calibri" panose="020F0502020204030204" pitchFamily="34" charset="0"/>
              </a:rPr>
              <a:t>Finally, analyzing location-based heat deaths/illnesses can accompany our findings to provide a better investigation into how people react to heat. It can allow us to better examine who are vulnerable to heat events, such as the homeless and whether the City can help them have more access to resources. </a:t>
            </a:r>
            <a:r>
              <a:rPr lang="en-HK" b="1" i="0">
                <a:solidFill>
                  <a:srgbClr val="000000"/>
                </a:solidFill>
                <a:effectLst/>
                <a:latin typeface="Calibri" panose="020F0502020204030204" pitchFamily="34" charset="0"/>
              </a:rPr>
              <a:t>NEXT</a:t>
            </a:r>
            <a:endParaRPr lang="en-US" b="1">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50</a:t>
            </a:fld>
            <a:endParaRPr lang="en-US"/>
          </a:p>
        </p:txBody>
      </p:sp>
    </p:spTree>
    <p:extLst>
      <p:ext uri="{BB962C8B-B14F-4D97-AF65-F5344CB8AC3E}">
        <p14:creationId xmlns:p14="http://schemas.microsoft.com/office/powerpoint/2010/main" val="331929452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6EE4239-191D-4388-B0F5-1C5222233620}" type="slidenum">
              <a:rPr lang="en-US" smtClean="0"/>
              <a:t>51</a:t>
            </a:fld>
            <a:endParaRPr lang="en-US"/>
          </a:p>
        </p:txBody>
      </p:sp>
    </p:spTree>
    <p:extLst>
      <p:ext uri="{BB962C8B-B14F-4D97-AF65-F5344CB8AC3E}">
        <p14:creationId xmlns:p14="http://schemas.microsoft.com/office/powerpoint/2010/main" val="321396923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a:t>Thank you to our Project Partners who provided us the with data and their expertise throughout the project</a:t>
            </a:r>
            <a:endParaRPr lang="en-US">
              <a:cs typeface="Calibri" panose="020F0502020204030204"/>
            </a:endParaRPr>
          </a:p>
          <a:p>
            <a:pPr>
              <a:spcAft>
                <a:spcPts val="600"/>
              </a:spcAft>
            </a:pPr>
            <a:r>
              <a:rPr lang="en-US"/>
              <a:t>Dr. Braden Kay, all the City of Tempe staff &amp; faculty, and all the members and contributors for the Health Urban Environments (HUE) Initiative. </a:t>
            </a:r>
          </a:p>
          <a:p>
            <a:pPr>
              <a:spcAft>
                <a:spcPts val="600"/>
              </a:spcAft>
            </a:pPr>
            <a:r>
              <a:rPr lang="en-US" b="1">
                <a:cs typeface="Calibri"/>
              </a:rPr>
              <a:t>NEXT SLIDE</a:t>
            </a:r>
          </a:p>
          <a:p>
            <a:pPr>
              <a:spcAft>
                <a:spcPts val="600"/>
              </a:spcAft>
            </a:pPr>
            <a:endParaRPr lang="en-US">
              <a:cs typeface="Calibri"/>
            </a:endParaRPr>
          </a:p>
        </p:txBody>
      </p:sp>
      <p:sp>
        <p:nvSpPr>
          <p:cNvPr id="4" name="Slide Number Placeholder 3"/>
          <p:cNvSpPr>
            <a:spLocks noGrp="1"/>
          </p:cNvSpPr>
          <p:nvPr>
            <p:ph type="sldNum" sz="quarter" idx="10"/>
          </p:nvPr>
        </p:nvSpPr>
        <p:spPr/>
        <p:txBody>
          <a:bodyPr/>
          <a:lstStyle/>
          <a:p>
            <a:fld id="{66EE4239-191D-4388-B0F5-1C5222233620}" type="slidenum">
              <a:rPr lang="en-US" smtClean="0"/>
              <a:t>52</a:t>
            </a:fld>
            <a:endParaRPr lang="en-US"/>
          </a:p>
        </p:txBody>
      </p:sp>
    </p:spTree>
    <p:extLst>
      <p:ext uri="{BB962C8B-B14F-4D97-AF65-F5344CB8AC3E}">
        <p14:creationId xmlns:p14="http://schemas.microsoft.com/office/powerpoint/2010/main" val="390890332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a:t>Thank you to our Project Partners who provided us the with data and their expertise throughout the project</a:t>
            </a:r>
            <a:endParaRPr lang="en-US">
              <a:cs typeface="Calibri" panose="020F0502020204030204"/>
            </a:endParaRPr>
          </a:p>
          <a:p>
            <a:pPr>
              <a:spcAft>
                <a:spcPts val="600"/>
              </a:spcAft>
            </a:pPr>
            <a:r>
              <a:rPr lang="en-US"/>
              <a:t>Dr. Braden Kay, all the City of Tempe staff &amp; faculty, and all the members and contributors for the Health Urban Environments (HUE) Initiative. </a:t>
            </a:r>
          </a:p>
          <a:p>
            <a:pPr>
              <a:spcAft>
                <a:spcPts val="600"/>
              </a:spcAft>
            </a:pPr>
            <a:r>
              <a:rPr lang="en-US" b="1">
                <a:cs typeface="Calibri"/>
              </a:rPr>
              <a:t>NEXT SLIDE</a:t>
            </a:r>
          </a:p>
          <a:p>
            <a:pPr>
              <a:spcAft>
                <a:spcPts val="600"/>
              </a:spcAft>
            </a:pPr>
            <a:endParaRPr lang="en-US">
              <a:cs typeface="Calibri"/>
            </a:endParaRPr>
          </a:p>
        </p:txBody>
      </p:sp>
      <p:sp>
        <p:nvSpPr>
          <p:cNvPr id="4" name="Slide Number Placeholder 3"/>
          <p:cNvSpPr>
            <a:spLocks noGrp="1"/>
          </p:cNvSpPr>
          <p:nvPr>
            <p:ph type="sldNum" sz="quarter" idx="10"/>
          </p:nvPr>
        </p:nvSpPr>
        <p:spPr/>
        <p:txBody>
          <a:bodyPr/>
          <a:lstStyle/>
          <a:p>
            <a:fld id="{66EE4239-191D-4388-B0F5-1C5222233620}" type="slidenum">
              <a:rPr lang="en-US" smtClean="0"/>
              <a:t>53</a:t>
            </a:fld>
            <a:endParaRPr lang="en-US"/>
          </a:p>
        </p:txBody>
      </p:sp>
    </p:spTree>
    <p:extLst>
      <p:ext uri="{BB962C8B-B14F-4D97-AF65-F5344CB8AC3E}">
        <p14:creationId xmlns:p14="http://schemas.microsoft.com/office/powerpoint/2010/main" val="361417576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a:t>Thank you to our Project Partners who provided us the with data and their expertise throughout the project</a:t>
            </a:r>
            <a:endParaRPr lang="en-US">
              <a:cs typeface="Calibri" panose="020F0502020204030204"/>
            </a:endParaRPr>
          </a:p>
          <a:p>
            <a:pPr>
              <a:spcAft>
                <a:spcPts val="600"/>
              </a:spcAft>
            </a:pPr>
            <a:r>
              <a:rPr lang="en-US"/>
              <a:t>Dr. Braden Kay, all the City of Tempe staff &amp; faculty, and all the members and contributors for the Health Urban Environments (HUE) Initiative. </a:t>
            </a:r>
          </a:p>
          <a:p>
            <a:pPr>
              <a:spcAft>
                <a:spcPts val="600"/>
              </a:spcAft>
            </a:pPr>
            <a:r>
              <a:rPr lang="en-US" b="1">
                <a:cs typeface="Calibri"/>
              </a:rPr>
              <a:t>NEXT SLIDE</a:t>
            </a:r>
          </a:p>
          <a:p>
            <a:pPr>
              <a:spcAft>
                <a:spcPts val="600"/>
              </a:spcAft>
            </a:pPr>
            <a:endParaRPr lang="en-US">
              <a:cs typeface="Calibri"/>
            </a:endParaRPr>
          </a:p>
        </p:txBody>
      </p:sp>
      <p:sp>
        <p:nvSpPr>
          <p:cNvPr id="4" name="Slide Number Placeholder 3"/>
          <p:cNvSpPr>
            <a:spLocks noGrp="1"/>
          </p:cNvSpPr>
          <p:nvPr>
            <p:ph type="sldNum" sz="quarter" idx="10"/>
          </p:nvPr>
        </p:nvSpPr>
        <p:spPr/>
        <p:txBody>
          <a:bodyPr/>
          <a:lstStyle/>
          <a:p>
            <a:fld id="{66EE4239-191D-4388-B0F5-1C5222233620}" type="slidenum">
              <a:rPr lang="en-US" smtClean="0"/>
              <a:t>54</a:t>
            </a:fld>
            <a:endParaRPr lang="en-US"/>
          </a:p>
        </p:txBody>
      </p:sp>
    </p:spTree>
    <p:extLst>
      <p:ext uri="{BB962C8B-B14F-4D97-AF65-F5344CB8AC3E}">
        <p14:creationId xmlns:p14="http://schemas.microsoft.com/office/powerpoint/2010/main" val="357621004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Transition Slide</a:t>
            </a:r>
          </a:p>
          <a:p>
            <a:pPr marL="228600" indent="-228600">
              <a:buAutoNum type="arabicPeriod"/>
            </a:pPr>
            <a:endParaRPr lang="en-US">
              <a:cs typeface="Calibri"/>
            </a:endParaRPr>
          </a:p>
          <a:p>
            <a:pPr marL="228600" indent="-228600">
              <a:buAutoNum type="arabicPeriod"/>
            </a:pP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55</a:t>
            </a:fld>
            <a:endParaRPr lang="en-US"/>
          </a:p>
        </p:txBody>
      </p:sp>
    </p:spTree>
    <p:extLst>
      <p:ext uri="{BB962C8B-B14F-4D97-AF65-F5344CB8AC3E}">
        <p14:creationId xmlns:p14="http://schemas.microsoft.com/office/powerpoint/2010/main" val="54646973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To communicate</a:t>
            </a:r>
            <a:r>
              <a:rPr lang="en-US" baseline="0" dirty="0" smtClean="0"/>
              <a:t> the results of this project, the team produced</a:t>
            </a:r>
            <a:r>
              <a:rPr lang="en-US" dirty="0" smtClean="0"/>
              <a:t> a creative communication tool via the public facing </a:t>
            </a:r>
            <a:r>
              <a:rPr lang="en-US" dirty="0" err="1" smtClean="0"/>
              <a:t>StoryMap</a:t>
            </a:r>
            <a:r>
              <a:rPr lang="en-US" baseline="0" dirty="0" smtClean="0"/>
              <a:t> in ArcGIS Online. </a:t>
            </a:r>
            <a:endParaRPr lang="en-US" dirty="0"/>
          </a:p>
        </p:txBody>
      </p:sp>
      <p:sp>
        <p:nvSpPr>
          <p:cNvPr id="4" name="Slide Number Placeholder 3"/>
          <p:cNvSpPr>
            <a:spLocks noGrp="1"/>
          </p:cNvSpPr>
          <p:nvPr>
            <p:ph type="sldNum" sz="quarter" idx="10"/>
          </p:nvPr>
        </p:nvSpPr>
        <p:spPr/>
        <p:txBody>
          <a:bodyPr/>
          <a:lstStyle/>
          <a:p>
            <a:fld id="{59FFF554-9721-473E-B7E3-8AF7A285E57C}" type="slidenum">
              <a:rPr lang="en-US" smtClean="0"/>
              <a:t>56</a:t>
            </a:fld>
            <a:endParaRPr lang="en-US"/>
          </a:p>
        </p:txBody>
      </p:sp>
    </p:spTree>
    <p:extLst>
      <p:ext uri="{BB962C8B-B14F-4D97-AF65-F5344CB8AC3E}">
        <p14:creationId xmlns:p14="http://schemas.microsoft.com/office/powerpoint/2010/main" val="25998101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team partnered with the City of Tempe, located in Maricopa County, Arizona. </a:t>
            </a:r>
            <a:r>
              <a:rPr lang="en-US" b="1" dirty="0"/>
              <a:t>NEXT SLIDE</a:t>
            </a:r>
            <a:r>
              <a:rPr lang="en-US" dirty="0"/>
              <a:t> </a:t>
            </a:r>
          </a:p>
          <a:p>
            <a:endParaRPr lang="en-US" dirty="0">
              <a:cs typeface="Calibri"/>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------------------------------Image Information Below ------------------------------</a:t>
            </a:r>
          </a:p>
          <a:p>
            <a:endParaRPr lang="en-US" dirty="0">
              <a:cs typeface="Calibri"/>
            </a:endParaRPr>
          </a:p>
          <a:p>
            <a:r>
              <a:rPr lang="en-US" dirty="0">
                <a:cs typeface="Calibri"/>
              </a:rPr>
              <a:t>Image Credit: NASA DEVELOP Fall 2020 Arizona Team</a:t>
            </a:r>
          </a:p>
        </p:txBody>
      </p:sp>
      <p:sp>
        <p:nvSpPr>
          <p:cNvPr id="4" name="Slide Number Placeholder 3"/>
          <p:cNvSpPr>
            <a:spLocks noGrp="1"/>
          </p:cNvSpPr>
          <p:nvPr>
            <p:ph type="sldNum" sz="quarter" idx="5"/>
          </p:nvPr>
        </p:nvSpPr>
        <p:spPr/>
        <p:txBody>
          <a:bodyPr/>
          <a:lstStyle/>
          <a:p>
            <a:fld id="{59FFF554-9721-473E-B7E3-8AF7A285E57C}" type="slidenum">
              <a:rPr lang="en-US" smtClean="0"/>
              <a:t>6</a:t>
            </a:fld>
            <a:endParaRPr lang="en-US"/>
          </a:p>
        </p:txBody>
      </p:sp>
    </p:spTree>
    <p:extLst>
      <p:ext uri="{BB962C8B-B14F-4D97-AF65-F5344CB8AC3E}">
        <p14:creationId xmlns:p14="http://schemas.microsoft.com/office/powerpoint/2010/main" val="24828590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cs typeface="Calibri"/>
              </a:rPr>
              <a:t>… and collaborated with the Health Urban Environments (HUE) initiative which is engages local </a:t>
            </a:r>
            <a:r>
              <a:rPr lang="en-US" dirty="0"/>
              <a:t>municipalities and communities in urban heat management </a:t>
            </a:r>
            <a:r>
              <a:rPr lang="en-US" b="1" dirty="0"/>
              <a:t>NEXT SLIDE</a:t>
            </a:r>
            <a:endParaRPr lang="en-US" b="1" dirty="0">
              <a:cs typeface="Calibri"/>
            </a:endParaRPr>
          </a:p>
          <a:p>
            <a:pPr>
              <a:defRPr/>
            </a:pPr>
            <a:endParaRPr lang="en-US" b="1" dirty="0">
              <a:cs typeface="Calibri"/>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------------------------------Image Information Below ------------------------------</a:t>
            </a:r>
          </a:p>
          <a:p>
            <a:pPr>
              <a:defRPr/>
            </a:pPr>
            <a:endParaRPr lang="en-US" b="1"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Image Credit: NASA DEVELOP Fall 2020 Arizona Team</a:t>
            </a:r>
          </a:p>
          <a:p>
            <a:pPr>
              <a:defRPr/>
            </a:pP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a:p>
        </p:txBody>
      </p:sp>
    </p:spTree>
    <p:extLst>
      <p:ext uri="{BB962C8B-B14F-4D97-AF65-F5344CB8AC3E}">
        <p14:creationId xmlns:p14="http://schemas.microsoft.com/office/powerpoint/2010/main" val="25380386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Our Team's project study area was the City of Tempe, and it is very close to Phoenix. </a:t>
            </a:r>
            <a:r>
              <a:rPr lang="en-US" dirty="0"/>
              <a:t>Tempe is home to an emerging technology hub and Arizona State University, and the city has just under 200,000 residents, as well as a dynamic student population exceeding 60,000. </a:t>
            </a:r>
            <a:r>
              <a:rPr lang="en-US" b="1" dirty="0">
                <a:cs typeface="Calibri"/>
              </a:rPr>
              <a:t>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------------------------------Base Map Information Below ------------------------------</a:t>
            </a:r>
            <a:endParaRPr lang="en-US" dirty="0">
              <a:cs typeface="Calibri"/>
            </a:endParaRPr>
          </a:p>
          <a:p>
            <a:endParaRPr lang="en-US" b="1"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Base Map Attribution</a:t>
            </a:r>
            <a:r>
              <a:rPr lang="en-US" b="1" dirty="0"/>
              <a:t>:</a:t>
            </a:r>
            <a:r>
              <a:rPr lang="en-US" dirty="0"/>
              <a:t> Sources: Esri, HERE, Garmin, © OpenStreetMap contributors, and the GIS user community, </a:t>
            </a:r>
            <a:r>
              <a:rPr lang="en-US" dirty="0" err="1"/>
              <a:t>World_Light_Gray_Reference</a:t>
            </a:r>
            <a:r>
              <a:rPr lang="en-US" dirty="0"/>
              <a:t>. </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8</a:t>
            </a:fld>
            <a:endParaRPr lang="en-US"/>
          </a:p>
        </p:txBody>
      </p:sp>
    </p:spTree>
    <p:extLst>
      <p:ext uri="{BB962C8B-B14F-4D97-AF65-F5344CB8AC3E}">
        <p14:creationId xmlns:p14="http://schemas.microsoft.com/office/powerpoint/2010/main" val="39876854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teams' project objectives included integrating the capabilities of NASA’s Earth observations and sociodemographic data to aid the City in identifying areas that experience the highest heat severity so that they can prioritize those areas for mitigation initiatives. </a:t>
            </a:r>
            <a:r>
              <a:rPr lang="en-US" b="1"/>
              <a:t>CLICK.</a:t>
            </a:r>
            <a:endParaRPr lang="en-US"/>
          </a:p>
          <a:p>
            <a:endParaRPr lang="en-US">
              <a:cs typeface="Calibri"/>
            </a:endParaRPr>
          </a:p>
          <a:p>
            <a:pPr algn="l" rtl="0" fontAlgn="base"/>
            <a:r>
              <a:rPr lang="en-US" sz="1800" b="0" i="0" u="none" strike="noStrike">
                <a:solidFill>
                  <a:srgbClr val="000000"/>
                </a:solidFill>
                <a:effectLst/>
                <a:latin typeface="Calibri" panose="020F0502020204030204" pitchFamily="34" charset="0"/>
              </a:rPr>
              <a:t>We want to Provide Tempe with a sharable and user-friendly geodatabase to support future urban heat mitigation initiatives. </a:t>
            </a:r>
            <a:r>
              <a:rPr lang="en-US" sz="1800" b="1" i="0" u="none" strike="noStrike">
                <a:solidFill>
                  <a:srgbClr val="000000"/>
                </a:solidFill>
                <a:effectLst/>
                <a:latin typeface="Calibri" panose="020F0502020204030204" pitchFamily="34" charset="0"/>
              </a:rPr>
              <a:t>CLICK.</a:t>
            </a:r>
            <a:endParaRPr lang="en-US" sz="1800" b="0" i="0" u="none" strike="noStrike">
              <a:solidFill>
                <a:srgbClr val="000000"/>
              </a:solidFill>
              <a:effectLst/>
              <a:latin typeface="Calibri" panose="020F0502020204030204" pitchFamily="34" charset="0"/>
            </a:endParaRPr>
          </a:p>
          <a:p>
            <a:pPr algn="l" rtl="0" fontAlgn="base"/>
            <a:endParaRPr lang="en-US" sz="1800" b="0" i="0" u="none" strike="noStrike">
              <a:solidFill>
                <a:srgbClr val="000000"/>
              </a:solidFill>
              <a:effectLst/>
              <a:latin typeface="Calibri" panose="020F0502020204030204" pitchFamily="34" charset="0"/>
            </a:endParaRPr>
          </a:p>
          <a:p>
            <a:pPr algn="l" rtl="0" fontAlgn="base"/>
            <a:r>
              <a:rPr lang="en-US" sz="1800" b="0" i="0" u="none" strike="noStrike">
                <a:solidFill>
                  <a:srgbClr val="000000"/>
                </a:solidFill>
                <a:effectLst/>
                <a:latin typeface="Calibri" panose="020F0502020204030204" pitchFamily="34" charset="0"/>
              </a:rPr>
              <a:t>We also produced a communication tool,  ArcGIS </a:t>
            </a:r>
            <a:r>
              <a:rPr lang="en-US" sz="1800" b="0" i="0" u="none" strike="noStrike" err="1">
                <a:solidFill>
                  <a:srgbClr val="000000"/>
                </a:solidFill>
                <a:effectLst/>
                <a:latin typeface="Calibri" panose="020F0502020204030204" pitchFamily="34" charset="0"/>
              </a:rPr>
              <a:t>StoryMap</a:t>
            </a:r>
            <a:r>
              <a:rPr lang="en-US" sz="1800" b="0" i="0" u="none" strike="noStrike">
                <a:solidFill>
                  <a:srgbClr val="000000"/>
                </a:solidFill>
                <a:effectLst/>
                <a:latin typeface="Calibri" panose="020F0502020204030204" pitchFamily="34" charset="0"/>
              </a:rPr>
              <a:t>, to assist City staff, developers, and residents in understanding urban heat impacts in Tempe, Arizona. </a:t>
            </a:r>
            <a:r>
              <a:rPr lang="en-US" sz="1800" b="1" i="0" u="none" strike="noStrike">
                <a:solidFill>
                  <a:srgbClr val="000000"/>
                </a:solidFill>
                <a:effectLst/>
                <a:latin typeface="Calibri" panose="020F0502020204030204" pitchFamily="34" charset="0"/>
              </a:rPr>
              <a:t>NEXT SLIDE</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en-US">
              <a:cs typeface="Calibri"/>
            </a:endParaRPr>
          </a:p>
          <a:p>
            <a:endParaRPr lang="en-US" b="1"/>
          </a:p>
          <a:p>
            <a:r>
              <a:rPr lang="en-US" b="1"/>
              <a:t>NEXT SLIDE</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9</a:t>
            </a:fld>
            <a:endParaRPr lang="en-US"/>
          </a:p>
        </p:txBody>
      </p:sp>
    </p:spTree>
    <p:extLst>
      <p:ext uri="{BB962C8B-B14F-4D97-AF65-F5344CB8AC3E}">
        <p14:creationId xmlns:p14="http://schemas.microsoft.com/office/powerpoint/2010/main" val="7620945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grpSp>
        <p:nvGrpSpPr>
          <p:cNvPr id="10" name="Group 9"/>
          <p:cNvGrpSpPr/>
          <p:nvPr userDrawn="1"/>
        </p:nvGrpSpPr>
        <p:grpSpPr>
          <a:xfrm>
            <a:off x="-149020" y="44449"/>
            <a:ext cx="12448971" cy="6863516"/>
            <a:chOff x="-149020" y="44449"/>
            <a:chExt cx="12448971" cy="6863516"/>
          </a:xfrm>
        </p:grpSpPr>
        <p:grpSp>
          <p:nvGrpSpPr>
            <p:cNvPr id="7" name="Group 6"/>
            <p:cNvGrpSpPr/>
            <p:nvPr userDrawn="1"/>
          </p:nvGrpSpPr>
          <p:grpSpPr>
            <a:xfrm>
              <a:off x="-149020" y="44449"/>
              <a:ext cx="12448971" cy="6863516"/>
              <a:chOff x="-149020" y="44449"/>
              <a:chExt cx="12448971" cy="6863516"/>
            </a:xfrm>
          </p:grpSpPr>
          <p:sp>
            <p:nvSpPr>
              <p:cNvPr id="22" name="Rounded Rectangle 16"/>
              <p:cNvSpPr/>
              <p:nvPr/>
            </p:nvSpPr>
            <p:spPr>
              <a:xfrm>
                <a:off x="-149020" y="44449"/>
                <a:ext cx="5844685" cy="6824475"/>
              </a:xfrm>
              <a:custGeom>
                <a:avLst/>
                <a:gdLst>
                  <a:gd name="connsiteX0" fmla="*/ 0 w 6911008"/>
                  <a:gd name="connsiteY0" fmla="*/ 1151858 h 7740650"/>
                  <a:gd name="connsiteX1" fmla="*/ 1151858 w 6911008"/>
                  <a:gd name="connsiteY1" fmla="*/ 0 h 7740650"/>
                  <a:gd name="connsiteX2" fmla="*/ 5759150 w 6911008"/>
                  <a:gd name="connsiteY2" fmla="*/ 0 h 7740650"/>
                  <a:gd name="connsiteX3" fmla="*/ 6911008 w 6911008"/>
                  <a:gd name="connsiteY3" fmla="*/ 1151858 h 7740650"/>
                  <a:gd name="connsiteX4" fmla="*/ 6911008 w 6911008"/>
                  <a:gd name="connsiteY4" fmla="*/ 6588792 h 7740650"/>
                  <a:gd name="connsiteX5" fmla="*/ 5759150 w 6911008"/>
                  <a:gd name="connsiteY5" fmla="*/ 7740650 h 7740650"/>
                  <a:gd name="connsiteX6" fmla="*/ 1151858 w 6911008"/>
                  <a:gd name="connsiteY6" fmla="*/ 7740650 h 7740650"/>
                  <a:gd name="connsiteX7" fmla="*/ 0 w 6911008"/>
                  <a:gd name="connsiteY7" fmla="*/ 6588792 h 7740650"/>
                  <a:gd name="connsiteX8" fmla="*/ 0 w 6911008"/>
                  <a:gd name="connsiteY8" fmla="*/ 1151858 h 7740650"/>
                  <a:gd name="connsiteX0" fmla="*/ 0 w 6911008"/>
                  <a:gd name="connsiteY0" fmla="*/ 1151858 h 7740650"/>
                  <a:gd name="connsiteX1" fmla="*/ 1151858 w 6911008"/>
                  <a:gd name="connsiteY1" fmla="*/ 0 h 7740650"/>
                  <a:gd name="connsiteX2" fmla="*/ 5759150 w 6911008"/>
                  <a:gd name="connsiteY2" fmla="*/ 0 h 7740650"/>
                  <a:gd name="connsiteX3" fmla="*/ 6911008 w 6911008"/>
                  <a:gd name="connsiteY3" fmla="*/ 1151858 h 7740650"/>
                  <a:gd name="connsiteX4" fmla="*/ 6911008 w 6911008"/>
                  <a:gd name="connsiteY4" fmla="*/ 6588792 h 7740650"/>
                  <a:gd name="connsiteX5" fmla="*/ 5759150 w 6911008"/>
                  <a:gd name="connsiteY5" fmla="*/ 7740650 h 7740650"/>
                  <a:gd name="connsiteX6" fmla="*/ 1151858 w 6911008"/>
                  <a:gd name="connsiteY6" fmla="*/ 7740650 h 7740650"/>
                  <a:gd name="connsiteX7" fmla="*/ 0 w 6911008"/>
                  <a:gd name="connsiteY7" fmla="*/ 6588792 h 7740650"/>
                  <a:gd name="connsiteX8" fmla="*/ 1297229 w 6911008"/>
                  <a:gd name="connsiteY8" fmla="*/ 3303801 h 7740650"/>
                  <a:gd name="connsiteX9" fmla="*/ 0 w 6911008"/>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686938 w 6911009"/>
                  <a:gd name="connsiteY0" fmla="*/ 851607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686938 w 6911009"/>
                  <a:gd name="connsiteY9" fmla="*/ 851607 h 7740650"/>
                  <a:gd name="connsiteX0" fmla="*/ 896203 w 6911009"/>
                  <a:gd name="connsiteY0" fmla="*/ 778819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896203 w 6911009"/>
                  <a:gd name="connsiteY9" fmla="*/ 778819 h 7740650"/>
                  <a:gd name="connsiteX0" fmla="*/ 586854 w 6911009"/>
                  <a:gd name="connsiteY0" fmla="*/ 815213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586854 w 6911009"/>
                  <a:gd name="connsiteY9" fmla="*/ 815213 h 7740650"/>
                  <a:gd name="connsiteX0" fmla="*/ 586854 w 6911009"/>
                  <a:gd name="connsiteY0" fmla="*/ 815213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586854 w 6911009"/>
                  <a:gd name="connsiteY9" fmla="*/ 815213 h 7740650"/>
                  <a:gd name="connsiteX0" fmla="*/ 923499 w 6911009"/>
                  <a:gd name="connsiteY0" fmla="*/ 760622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923499 w 6911009"/>
                  <a:gd name="connsiteY9" fmla="*/ 760622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3494520 w 6911009"/>
                  <a:gd name="connsiteY6" fmla="*/ 7202511 h 7740650"/>
                  <a:gd name="connsiteX7" fmla="*/ 1151859 w 6911009"/>
                  <a:gd name="connsiteY7" fmla="*/ 7740650 h 7740650"/>
                  <a:gd name="connsiteX8" fmla="*/ 1 w 6911009"/>
                  <a:gd name="connsiteY8" fmla="*/ 6588792 h 7740650"/>
                  <a:gd name="connsiteX9" fmla="*/ 1165301 w 6911009"/>
                  <a:gd name="connsiteY9" fmla="*/ 3312899 h 7740650"/>
                  <a:gd name="connsiteX10" fmla="*/ 1096371 w 6911009"/>
                  <a:gd name="connsiteY10"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627223 w 6911009"/>
                  <a:gd name="connsiteY5" fmla="*/ 7176543 h 7740650"/>
                  <a:gd name="connsiteX6" fmla="*/ 3494520 w 6911009"/>
                  <a:gd name="connsiteY6" fmla="*/ 7202511 h 7740650"/>
                  <a:gd name="connsiteX7" fmla="*/ 1151859 w 6911009"/>
                  <a:gd name="connsiteY7" fmla="*/ 7740650 h 7740650"/>
                  <a:gd name="connsiteX8" fmla="*/ 1 w 6911009"/>
                  <a:gd name="connsiteY8" fmla="*/ 6588792 h 7740650"/>
                  <a:gd name="connsiteX9" fmla="*/ 1165301 w 6911009"/>
                  <a:gd name="connsiteY9" fmla="*/ 3312899 h 7740650"/>
                  <a:gd name="connsiteX10" fmla="*/ 1096371 w 6911009"/>
                  <a:gd name="connsiteY10" fmla="*/ 724228 h 7740650"/>
                  <a:gd name="connsiteX0" fmla="*/ 1096371 w 6911009"/>
                  <a:gd name="connsiteY0" fmla="*/ 724228 h 7202511"/>
                  <a:gd name="connsiteX1" fmla="*/ 1151859 w 6911009"/>
                  <a:gd name="connsiteY1" fmla="*/ 0 h 7202511"/>
                  <a:gd name="connsiteX2" fmla="*/ 5759151 w 6911009"/>
                  <a:gd name="connsiteY2" fmla="*/ 0 h 7202511"/>
                  <a:gd name="connsiteX3" fmla="*/ 6911009 w 6911009"/>
                  <a:gd name="connsiteY3" fmla="*/ 1151858 h 7202511"/>
                  <a:gd name="connsiteX4" fmla="*/ 6911009 w 6911009"/>
                  <a:gd name="connsiteY4" fmla="*/ 6588792 h 7202511"/>
                  <a:gd name="connsiteX5" fmla="*/ 5627223 w 6911009"/>
                  <a:gd name="connsiteY5" fmla="*/ 7176543 h 7202511"/>
                  <a:gd name="connsiteX6" fmla="*/ 3494520 w 6911009"/>
                  <a:gd name="connsiteY6" fmla="*/ 7202511 h 7202511"/>
                  <a:gd name="connsiteX7" fmla="*/ 1188253 w 6911009"/>
                  <a:gd name="connsiteY7" fmla="*/ 7176543 h 7202511"/>
                  <a:gd name="connsiteX8" fmla="*/ 1 w 6911009"/>
                  <a:gd name="connsiteY8" fmla="*/ 6588792 h 7202511"/>
                  <a:gd name="connsiteX9" fmla="*/ 1165301 w 6911009"/>
                  <a:gd name="connsiteY9" fmla="*/ 3312899 h 7202511"/>
                  <a:gd name="connsiteX10" fmla="*/ 1096371 w 6911009"/>
                  <a:gd name="connsiteY10" fmla="*/ 724228 h 7202511"/>
                  <a:gd name="connsiteX0" fmla="*/ 1096371 w 6911009"/>
                  <a:gd name="connsiteY0" fmla="*/ 724228 h 7202511"/>
                  <a:gd name="connsiteX1" fmla="*/ 1151859 w 6911009"/>
                  <a:gd name="connsiteY1" fmla="*/ 0 h 7202511"/>
                  <a:gd name="connsiteX2" fmla="*/ 5759151 w 6911009"/>
                  <a:gd name="connsiteY2" fmla="*/ 0 h 7202511"/>
                  <a:gd name="connsiteX3" fmla="*/ 6911009 w 6911009"/>
                  <a:gd name="connsiteY3" fmla="*/ 1151858 h 7202511"/>
                  <a:gd name="connsiteX4" fmla="*/ 6911009 w 6911009"/>
                  <a:gd name="connsiteY4" fmla="*/ 6588792 h 7202511"/>
                  <a:gd name="connsiteX5" fmla="*/ 5627223 w 6911009"/>
                  <a:gd name="connsiteY5" fmla="*/ 7176543 h 7202511"/>
                  <a:gd name="connsiteX6" fmla="*/ 3494520 w 6911009"/>
                  <a:gd name="connsiteY6" fmla="*/ 7202511 h 7202511"/>
                  <a:gd name="connsiteX7" fmla="*/ 1188253 w 6911009"/>
                  <a:gd name="connsiteY7" fmla="*/ 7176543 h 7202511"/>
                  <a:gd name="connsiteX8" fmla="*/ 1 w 6911009"/>
                  <a:gd name="connsiteY8" fmla="*/ 6588792 h 7202511"/>
                  <a:gd name="connsiteX9" fmla="*/ 1165301 w 6911009"/>
                  <a:gd name="connsiteY9" fmla="*/ 3312899 h 7202511"/>
                  <a:gd name="connsiteX10" fmla="*/ 1096371 w 6911009"/>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3 w 6912581"/>
                  <a:gd name="connsiteY0" fmla="*/ 724228 h 7202511"/>
                  <a:gd name="connsiteX1" fmla="*/ 1153431 w 6912581"/>
                  <a:gd name="connsiteY1" fmla="*/ 0 h 7202511"/>
                  <a:gd name="connsiteX2" fmla="*/ 5760723 w 6912581"/>
                  <a:gd name="connsiteY2" fmla="*/ 0 h 7202511"/>
                  <a:gd name="connsiteX3" fmla="*/ 6912581 w 6912581"/>
                  <a:gd name="connsiteY3" fmla="*/ 1151858 h 7202511"/>
                  <a:gd name="connsiteX4" fmla="*/ 6912581 w 6912581"/>
                  <a:gd name="connsiteY4" fmla="*/ 6588792 h 7202511"/>
                  <a:gd name="connsiteX5" fmla="*/ 5628795 w 6912581"/>
                  <a:gd name="connsiteY5" fmla="*/ 7176543 h 7202511"/>
                  <a:gd name="connsiteX6" fmla="*/ 3496092 w 6912581"/>
                  <a:gd name="connsiteY6" fmla="*/ 7202511 h 7202511"/>
                  <a:gd name="connsiteX7" fmla="*/ 1189825 w 6912581"/>
                  <a:gd name="connsiteY7" fmla="*/ 7176543 h 7202511"/>
                  <a:gd name="connsiteX8" fmla="*/ 1573 w 6912581"/>
                  <a:gd name="connsiteY8" fmla="*/ 6588792 h 7202511"/>
                  <a:gd name="connsiteX9" fmla="*/ 1166873 w 6912581"/>
                  <a:gd name="connsiteY9" fmla="*/ 3312899 h 7202511"/>
                  <a:gd name="connsiteX10" fmla="*/ 1097943 w 6912581"/>
                  <a:gd name="connsiteY10" fmla="*/ 724228 h 7202511"/>
                  <a:gd name="connsiteX0" fmla="*/ 1097910 w 6912548"/>
                  <a:gd name="connsiteY0" fmla="*/ 724228 h 7202511"/>
                  <a:gd name="connsiteX1" fmla="*/ 1153398 w 6912548"/>
                  <a:gd name="connsiteY1" fmla="*/ 0 h 7202511"/>
                  <a:gd name="connsiteX2" fmla="*/ 5760690 w 6912548"/>
                  <a:gd name="connsiteY2" fmla="*/ 0 h 7202511"/>
                  <a:gd name="connsiteX3" fmla="*/ 6912548 w 6912548"/>
                  <a:gd name="connsiteY3" fmla="*/ 1151858 h 7202511"/>
                  <a:gd name="connsiteX4" fmla="*/ 6912548 w 6912548"/>
                  <a:gd name="connsiteY4" fmla="*/ 6588792 h 7202511"/>
                  <a:gd name="connsiteX5" fmla="*/ 5628762 w 6912548"/>
                  <a:gd name="connsiteY5" fmla="*/ 7176543 h 7202511"/>
                  <a:gd name="connsiteX6" fmla="*/ 3496059 w 6912548"/>
                  <a:gd name="connsiteY6" fmla="*/ 7202511 h 7202511"/>
                  <a:gd name="connsiteX7" fmla="*/ 1189792 w 6912548"/>
                  <a:gd name="connsiteY7" fmla="*/ 7176543 h 7202511"/>
                  <a:gd name="connsiteX8" fmla="*/ 1540 w 6912548"/>
                  <a:gd name="connsiteY8" fmla="*/ 6588792 h 7202511"/>
                  <a:gd name="connsiteX9" fmla="*/ 1166840 w 6912548"/>
                  <a:gd name="connsiteY9" fmla="*/ 3312899 h 7202511"/>
                  <a:gd name="connsiteX10" fmla="*/ 1097910 w 6912548"/>
                  <a:gd name="connsiteY10" fmla="*/ 724228 h 7202511"/>
                  <a:gd name="connsiteX0" fmla="*/ 1097910 w 6912548"/>
                  <a:gd name="connsiteY0" fmla="*/ 724228 h 7202511"/>
                  <a:gd name="connsiteX1" fmla="*/ 1153398 w 6912548"/>
                  <a:gd name="connsiteY1" fmla="*/ 0 h 7202511"/>
                  <a:gd name="connsiteX2" fmla="*/ 5760690 w 6912548"/>
                  <a:gd name="connsiteY2" fmla="*/ 0 h 7202511"/>
                  <a:gd name="connsiteX3" fmla="*/ 6912548 w 6912548"/>
                  <a:gd name="connsiteY3" fmla="*/ 1151858 h 7202511"/>
                  <a:gd name="connsiteX4" fmla="*/ 6912548 w 6912548"/>
                  <a:gd name="connsiteY4" fmla="*/ 6588792 h 7202511"/>
                  <a:gd name="connsiteX5" fmla="*/ 5628762 w 6912548"/>
                  <a:gd name="connsiteY5" fmla="*/ 7176543 h 7202511"/>
                  <a:gd name="connsiteX6" fmla="*/ 3496059 w 6912548"/>
                  <a:gd name="connsiteY6" fmla="*/ 7202511 h 7202511"/>
                  <a:gd name="connsiteX7" fmla="*/ 1189792 w 6912548"/>
                  <a:gd name="connsiteY7" fmla="*/ 7176543 h 7202511"/>
                  <a:gd name="connsiteX8" fmla="*/ 1540 w 6912548"/>
                  <a:gd name="connsiteY8" fmla="*/ 6588792 h 7202511"/>
                  <a:gd name="connsiteX9" fmla="*/ 1166840 w 6912548"/>
                  <a:gd name="connsiteY9" fmla="*/ 3312899 h 7202511"/>
                  <a:gd name="connsiteX10" fmla="*/ 1097910 w 691254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177387"/>
                  <a:gd name="connsiteX1" fmla="*/ 1151858 w 6911008"/>
                  <a:gd name="connsiteY1" fmla="*/ 0 h 7177387"/>
                  <a:gd name="connsiteX2" fmla="*/ 5759150 w 6911008"/>
                  <a:gd name="connsiteY2" fmla="*/ 0 h 7177387"/>
                  <a:gd name="connsiteX3" fmla="*/ 6911008 w 6911008"/>
                  <a:gd name="connsiteY3" fmla="*/ 1151858 h 7177387"/>
                  <a:gd name="connsiteX4" fmla="*/ 6911008 w 6911008"/>
                  <a:gd name="connsiteY4" fmla="*/ 6588792 h 7177387"/>
                  <a:gd name="connsiteX5" fmla="*/ 5627222 w 6911008"/>
                  <a:gd name="connsiteY5" fmla="*/ 7176543 h 7177387"/>
                  <a:gd name="connsiteX6" fmla="*/ 3509189 w 6911008"/>
                  <a:gd name="connsiteY6" fmla="*/ 6781985 h 7177387"/>
                  <a:gd name="connsiteX7" fmla="*/ 1188252 w 6911008"/>
                  <a:gd name="connsiteY7" fmla="*/ 7176543 h 7177387"/>
                  <a:gd name="connsiteX8" fmla="*/ 0 w 6911008"/>
                  <a:gd name="connsiteY8" fmla="*/ 6588792 h 7177387"/>
                  <a:gd name="connsiteX9" fmla="*/ 1115258 w 6911008"/>
                  <a:gd name="connsiteY9" fmla="*/ 3308350 h 7177387"/>
                  <a:gd name="connsiteX10" fmla="*/ 1096370 w 6911008"/>
                  <a:gd name="connsiteY10" fmla="*/ 724228 h 7177387"/>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32112 w 6911008"/>
                  <a:gd name="connsiteY5" fmla="*/ 6853814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6824475"/>
                  <a:gd name="connsiteX1" fmla="*/ 1151858 w 6911008"/>
                  <a:gd name="connsiteY1" fmla="*/ 0 h 6824475"/>
                  <a:gd name="connsiteX2" fmla="*/ 5759150 w 6911008"/>
                  <a:gd name="connsiteY2" fmla="*/ 0 h 6824475"/>
                  <a:gd name="connsiteX3" fmla="*/ 6911008 w 6911008"/>
                  <a:gd name="connsiteY3" fmla="*/ 1151858 h 6824475"/>
                  <a:gd name="connsiteX4" fmla="*/ 6911008 w 6911008"/>
                  <a:gd name="connsiteY4" fmla="*/ 6588792 h 6824475"/>
                  <a:gd name="connsiteX5" fmla="*/ 5627222 w 6911008"/>
                  <a:gd name="connsiteY5" fmla="*/ 6824475 h 6824475"/>
                  <a:gd name="connsiteX6" fmla="*/ 3509189 w 6911008"/>
                  <a:gd name="connsiteY6" fmla="*/ 6781985 h 6824475"/>
                  <a:gd name="connsiteX7" fmla="*/ 1403405 w 6911008"/>
                  <a:gd name="connsiteY7" fmla="*/ 6760907 h 6824475"/>
                  <a:gd name="connsiteX8" fmla="*/ 0 w 6911008"/>
                  <a:gd name="connsiteY8" fmla="*/ 6588792 h 6824475"/>
                  <a:gd name="connsiteX9" fmla="*/ 1115258 w 6911008"/>
                  <a:gd name="connsiteY9" fmla="*/ 3308350 h 6824475"/>
                  <a:gd name="connsiteX10" fmla="*/ 1096370 w 6911008"/>
                  <a:gd name="connsiteY10" fmla="*/ 724228 h 6824475"/>
                  <a:gd name="connsiteX0" fmla="*/ 1096370 w 6911008"/>
                  <a:gd name="connsiteY0" fmla="*/ 724228 h 6824475"/>
                  <a:gd name="connsiteX1" fmla="*/ 1151858 w 6911008"/>
                  <a:gd name="connsiteY1" fmla="*/ 0 h 6824475"/>
                  <a:gd name="connsiteX2" fmla="*/ 5759150 w 6911008"/>
                  <a:gd name="connsiteY2" fmla="*/ 0 h 6824475"/>
                  <a:gd name="connsiteX3" fmla="*/ 6911008 w 6911008"/>
                  <a:gd name="connsiteY3" fmla="*/ 1151858 h 6824475"/>
                  <a:gd name="connsiteX4" fmla="*/ 6911008 w 6911008"/>
                  <a:gd name="connsiteY4" fmla="*/ 6588792 h 6824475"/>
                  <a:gd name="connsiteX5" fmla="*/ 5627222 w 6911008"/>
                  <a:gd name="connsiteY5" fmla="*/ 6824475 h 6824475"/>
                  <a:gd name="connsiteX6" fmla="*/ 3509189 w 6911008"/>
                  <a:gd name="connsiteY6" fmla="*/ 6781985 h 6824475"/>
                  <a:gd name="connsiteX7" fmla="*/ 1403405 w 6911008"/>
                  <a:gd name="connsiteY7" fmla="*/ 6760907 h 6824475"/>
                  <a:gd name="connsiteX8" fmla="*/ 0 w 6911008"/>
                  <a:gd name="connsiteY8" fmla="*/ 6588792 h 6824475"/>
                  <a:gd name="connsiteX9" fmla="*/ 1115258 w 6911008"/>
                  <a:gd name="connsiteY9" fmla="*/ 3308350 h 6824475"/>
                  <a:gd name="connsiteX10" fmla="*/ 1096370 w 6911008"/>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56 w 5814694"/>
                  <a:gd name="connsiteY0" fmla="*/ 724228 h 6824475"/>
                  <a:gd name="connsiteX1" fmla="*/ 55544 w 5814694"/>
                  <a:gd name="connsiteY1" fmla="*/ 0 h 6824475"/>
                  <a:gd name="connsiteX2" fmla="*/ 4662836 w 5814694"/>
                  <a:gd name="connsiteY2" fmla="*/ 0 h 6824475"/>
                  <a:gd name="connsiteX3" fmla="*/ 5814694 w 5814694"/>
                  <a:gd name="connsiteY3" fmla="*/ 1151858 h 6824475"/>
                  <a:gd name="connsiteX4" fmla="*/ 5814694 w 5814694"/>
                  <a:gd name="connsiteY4" fmla="*/ 6588792 h 6824475"/>
                  <a:gd name="connsiteX5" fmla="*/ 4530908 w 5814694"/>
                  <a:gd name="connsiteY5" fmla="*/ 6824475 h 6824475"/>
                  <a:gd name="connsiteX6" fmla="*/ 2412875 w 5814694"/>
                  <a:gd name="connsiteY6" fmla="*/ 6781985 h 6824475"/>
                  <a:gd name="connsiteX7" fmla="*/ 307091 w 5814694"/>
                  <a:gd name="connsiteY7" fmla="*/ 6760907 h 6824475"/>
                  <a:gd name="connsiteX8" fmla="*/ 52799 w 5814694"/>
                  <a:gd name="connsiteY8" fmla="*/ 5708621 h 6824475"/>
                  <a:gd name="connsiteX9" fmla="*/ 18944 w 5814694"/>
                  <a:gd name="connsiteY9" fmla="*/ 3308350 h 6824475"/>
                  <a:gd name="connsiteX10" fmla="*/ 56 w 5814694"/>
                  <a:gd name="connsiteY10" fmla="*/ 724228 h 6824475"/>
                  <a:gd name="connsiteX0" fmla="*/ 22750 w 5837388"/>
                  <a:gd name="connsiteY0" fmla="*/ 724228 h 6824475"/>
                  <a:gd name="connsiteX1" fmla="*/ 0 w 5837388"/>
                  <a:gd name="connsiteY1" fmla="*/ 9779 h 6824475"/>
                  <a:gd name="connsiteX2" fmla="*/ 4685530 w 5837388"/>
                  <a:gd name="connsiteY2" fmla="*/ 0 h 6824475"/>
                  <a:gd name="connsiteX3" fmla="*/ 5837388 w 5837388"/>
                  <a:gd name="connsiteY3" fmla="*/ 1151858 h 6824475"/>
                  <a:gd name="connsiteX4" fmla="*/ 5837388 w 5837388"/>
                  <a:gd name="connsiteY4" fmla="*/ 6588792 h 6824475"/>
                  <a:gd name="connsiteX5" fmla="*/ 4553602 w 5837388"/>
                  <a:gd name="connsiteY5" fmla="*/ 6824475 h 6824475"/>
                  <a:gd name="connsiteX6" fmla="*/ 2435569 w 5837388"/>
                  <a:gd name="connsiteY6" fmla="*/ 6781985 h 6824475"/>
                  <a:gd name="connsiteX7" fmla="*/ 329785 w 5837388"/>
                  <a:gd name="connsiteY7" fmla="*/ 6760907 h 6824475"/>
                  <a:gd name="connsiteX8" fmla="*/ 75493 w 5837388"/>
                  <a:gd name="connsiteY8" fmla="*/ 5708621 h 6824475"/>
                  <a:gd name="connsiteX9" fmla="*/ 41638 w 5837388"/>
                  <a:gd name="connsiteY9" fmla="*/ 3308350 h 6824475"/>
                  <a:gd name="connsiteX10" fmla="*/ 22750 w 5837388"/>
                  <a:gd name="connsiteY10" fmla="*/ 724228 h 6824475"/>
                  <a:gd name="connsiteX0" fmla="*/ 30047 w 5844685"/>
                  <a:gd name="connsiteY0" fmla="*/ 724228 h 6824475"/>
                  <a:gd name="connsiteX1" fmla="*/ 7297 w 5844685"/>
                  <a:gd name="connsiteY1" fmla="*/ 9779 h 6824475"/>
                  <a:gd name="connsiteX2" fmla="*/ 4692827 w 5844685"/>
                  <a:gd name="connsiteY2" fmla="*/ 0 h 6824475"/>
                  <a:gd name="connsiteX3" fmla="*/ 5844685 w 5844685"/>
                  <a:gd name="connsiteY3" fmla="*/ 1151858 h 6824475"/>
                  <a:gd name="connsiteX4" fmla="*/ 5844685 w 5844685"/>
                  <a:gd name="connsiteY4" fmla="*/ 6588792 h 6824475"/>
                  <a:gd name="connsiteX5" fmla="*/ 4560899 w 5844685"/>
                  <a:gd name="connsiteY5" fmla="*/ 6824475 h 6824475"/>
                  <a:gd name="connsiteX6" fmla="*/ 2442866 w 5844685"/>
                  <a:gd name="connsiteY6" fmla="*/ 6781985 h 6824475"/>
                  <a:gd name="connsiteX7" fmla="*/ 337082 w 5844685"/>
                  <a:gd name="connsiteY7" fmla="*/ 6760907 h 6824475"/>
                  <a:gd name="connsiteX8" fmla="*/ 82790 w 5844685"/>
                  <a:gd name="connsiteY8" fmla="*/ 5708621 h 6824475"/>
                  <a:gd name="connsiteX9" fmla="*/ 48935 w 5844685"/>
                  <a:gd name="connsiteY9" fmla="*/ 3308350 h 6824475"/>
                  <a:gd name="connsiteX10" fmla="*/ 30047 w 5844685"/>
                  <a:gd name="connsiteY10" fmla="*/ 724228 h 682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4685" h="6824475">
                    <a:moveTo>
                      <a:pt x="30047" y="724228"/>
                    </a:moveTo>
                    <a:cubicBezTo>
                      <a:pt x="30047" y="88074"/>
                      <a:pt x="-17845" y="512118"/>
                      <a:pt x="7297" y="9779"/>
                    </a:cubicBezTo>
                    <a:lnTo>
                      <a:pt x="4692827" y="0"/>
                    </a:lnTo>
                    <a:cubicBezTo>
                      <a:pt x="5328981" y="0"/>
                      <a:pt x="5844685" y="515704"/>
                      <a:pt x="5844685" y="1151858"/>
                    </a:cubicBezTo>
                    <a:lnTo>
                      <a:pt x="5844685" y="6588792"/>
                    </a:lnTo>
                    <a:cubicBezTo>
                      <a:pt x="5839795" y="6794639"/>
                      <a:pt x="5197053" y="6824475"/>
                      <a:pt x="4560899" y="6824475"/>
                    </a:cubicBezTo>
                    <a:lnTo>
                      <a:pt x="2442866" y="6781985"/>
                    </a:lnTo>
                    <a:lnTo>
                      <a:pt x="337082" y="6760907"/>
                    </a:lnTo>
                    <a:cubicBezTo>
                      <a:pt x="137729" y="6783604"/>
                      <a:pt x="-14446" y="6775884"/>
                      <a:pt x="82790" y="5708621"/>
                    </a:cubicBezTo>
                    <a:cubicBezTo>
                      <a:pt x="67413" y="4439385"/>
                      <a:pt x="82066" y="6996422"/>
                      <a:pt x="48935" y="3308350"/>
                    </a:cubicBezTo>
                    <a:cubicBezTo>
                      <a:pt x="50221" y="2581937"/>
                      <a:pt x="28761" y="1418796"/>
                      <a:pt x="30047" y="724228"/>
                    </a:cubicBezTo>
                    <a:close/>
                  </a:path>
                </a:pathLst>
              </a:custGeom>
              <a:blipFill dpi="0" rotWithShape="0">
                <a:blip r:embed="rId2"/>
                <a:srcRect/>
                <a:stretch>
                  <a:fillRect l="-75000" r="-50000"/>
                </a:stretch>
              </a:blipFill>
              <a:ln w="127000">
                <a:solidFill>
                  <a:srgbClr val="006D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p:cNvGrpSpPr/>
              <p:nvPr/>
            </p:nvGrpSpPr>
            <p:grpSpPr>
              <a:xfrm>
                <a:off x="-107950" y="6248400"/>
                <a:ext cx="12407901" cy="659565"/>
                <a:chOff x="-107950" y="6248400"/>
                <a:chExt cx="12407901" cy="659565"/>
              </a:xfrm>
              <a:solidFill>
                <a:srgbClr val="379CC4"/>
              </a:solidFill>
            </p:grpSpPr>
            <p:sp>
              <p:nvSpPr>
                <p:cNvPr id="24" name="Rounded Rectangle 23"/>
                <p:cNvSpPr/>
                <p:nvPr userDrawn="1"/>
              </p:nvSpPr>
              <p:spPr>
                <a:xfrm>
                  <a:off x="11620500" y="6248400"/>
                  <a:ext cx="679450" cy="659565"/>
                </a:xfrm>
                <a:prstGeom prst="roundRect">
                  <a:avLst/>
                </a:prstGeom>
                <a:solidFill>
                  <a:srgbClr val="006D9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nvGrpSpPr>
                <p:cNvPr id="25" name="Group 24"/>
                <p:cNvGrpSpPr/>
                <p:nvPr userDrawn="1"/>
              </p:nvGrpSpPr>
              <p:grpSpPr>
                <a:xfrm>
                  <a:off x="-107950" y="6250887"/>
                  <a:ext cx="12407901" cy="657078"/>
                  <a:chOff x="-107950" y="6250887"/>
                  <a:chExt cx="12407901" cy="657078"/>
                </a:xfrm>
                <a:grpFill/>
              </p:grpSpPr>
              <p:sp>
                <p:nvSpPr>
                  <p:cNvPr id="26" name="Rounded Rectangle 25"/>
                  <p:cNvSpPr/>
                  <p:nvPr userDrawn="1"/>
                </p:nvSpPr>
                <p:spPr>
                  <a:xfrm>
                    <a:off x="0" y="6593877"/>
                    <a:ext cx="12192000" cy="314088"/>
                  </a:xfrm>
                  <a:prstGeom prst="roundRect">
                    <a:avLst/>
                  </a:prstGeom>
                  <a:solidFill>
                    <a:srgbClr val="006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userDrawn="1"/>
                </p:nvSpPr>
                <p:spPr>
                  <a:xfrm>
                    <a:off x="-107950" y="6250887"/>
                    <a:ext cx="1919388" cy="508417"/>
                  </a:xfrm>
                  <a:prstGeom prst="roundRect">
                    <a:avLst/>
                  </a:prstGeom>
                  <a:solidFill>
                    <a:srgbClr val="006D9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8" name="Rounded Rectangle 27"/>
                  <p:cNvSpPr/>
                  <p:nvPr userDrawn="1"/>
                </p:nvSpPr>
                <p:spPr>
                  <a:xfrm>
                    <a:off x="332607" y="6589441"/>
                    <a:ext cx="11967344" cy="177109"/>
                  </a:xfrm>
                  <a:prstGeom prst="roundRect">
                    <a:avLst/>
                  </a:prstGeom>
                  <a:solidFill>
                    <a:srgbClr val="006D9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29" name="Picture 2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2015" y="6425457"/>
                    <a:ext cx="1367335" cy="222457"/>
                  </a:xfrm>
                  <a:prstGeom prst="rect">
                    <a:avLst/>
                  </a:prstGeom>
                </p:spPr>
              </p:pic>
            </p:grpSp>
          </p:grpSp>
          <p:sp>
            <p:nvSpPr>
              <p:cNvPr id="31" name="TextBox 30"/>
              <p:cNvSpPr txBox="1"/>
              <p:nvPr userDrawn="1"/>
            </p:nvSpPr>
            <p:spPr>
              <a:xfrm>
                <a:off x="4452137" y="6253427"/>
                <a:ext cx="7136613" cy="338554"/>
              </a:xfrm>
              <a:prstGeom prst="rect">
                <a:avLst/>
              </a:prstGeom>
              <a:noFill/>
            </p:spPr>
            <p:txBody>
              <a:bodyPr wrap="square" rtlCol="0" anchor="ctr">
                <a:spAutoFit/>
              </a:bodyPr>
              <a:lstStyle/>
              <a:p>
                <a:pPr algn="r"/>
                <a:r>
                  <a:rPr lang="en-US" sz="1600">
                    <a:solidFill>
                      <a:srgbClr val="006D9D"/>
                    </a:solidFill>
                    <a:latin typeface="Century Gothic" panose="020B0502020202020204" pitchFamily="34" charset="0"/>
                  </a:rPr>
                  <a:t>| </a:t>
                </a:r>
                <a:r>
                  <a:rPr lang="en-US" sz="1600" spc="100" baseline="0">
                    <a:solidFill>
                      <a:srgbClr val="006D9D"/>
                    </a:solidFill>
                    <a:latin typeface="Century Gothic" panose="020B0502020202020204" pitchFamily="34" charset="0"/>
                  </a:rPr>
                  <a:t>Fall 2020</a:t>
                </a:r>
              </a:p>
            </p:txBody>
          </p:sp>
        </p:gr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1712057" y="6345025"/>
              <a:ext cx="393192" cy="393192"/>
            </a:xfrm>
            <a:prstGeom prst="rect">
              <a:avLst/>
            </a:prstGeom>
          </p:spPr>
        </p:pic>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99173812"/>
      </p:ext>
    </p:extLst>
  </p:cSld>
  <p:clrMapOvr>
    <a:masterClrMapping/>
  </p:clrMapOvr>
  <p:extLst mod="1">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Title">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hick Bar">
    <p:spTree>
      <p:nvGrpSpPr>
        <p:cNvPr id="1" name=""/>
        <p:cNvGrpSpPr/>
        <p:nvPr/>
      </p:nvGrpSpPr>
      <p:grpSpPr>
        <a:xfrm>
          <a:off x="0" y="0"/>
          <a:ext cx="0" cy="0"/>
          <a:chOff x="0" y="0"/>
          <a:chExt cx="0" cy="0"/>
        </a:xfrm>
      </p:grpSpPr>
      <p:grpSp>
        <p:nvGrpSpPr>
          <p:cNvPr id="2" name="Group 1"/>
          <p:cNvGrpSpPr/>
          <p:nvPr userDrawn="1"/>
        </p:nvGrpSpPr>
        <p:grpSpPr>
          <a:xfrm>
            <a:off x="-45493" y="-131929"/>
            <a:ext cx="12310281" cy="1210101"/>
            <a:chOff x="-45493" y="-131929"/>
            <a:chExt cx="12310281" cy="1210101"/>
          </a:xfrm>
        </p:grpSpPr>
        <p:sp>
          <p:nvSpPr>
            <p:cNvPr id="7" name="Rounded Rectangle 6"/>
            <p:cNvSpPr/>
            <p:nvPr userDrawn="1"/>
          </p:nvSpPr>
          <p:spPr>
            <a:xfrm>
              <a:off x="-45493" y="-131929"/>
              <a:ext cx="12310281" cy="1210101"/>
            </a:xfrm>
            <a:prstGeom prst="roundRect">
              <a:avLst/>
            </a:prstGeom>
            <a:solidFill>
              <a:srgbClr val="006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518168" y="303034"/>
              <a:ext cx="530352" cy="530352"/>
            </a:xfrm>
            <a:prstGeom prst="rect">
              <a:avLst/>
            </a:prstGeom>
          </p:spPr>
        </p:pic>
      </p:grpSp>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Thin Bars">
    <p:spTree>
      <p:nvGrpSpPr>
        <p:cNvPr id="1" name=""/>
        <p:cNvGrpSpPr/>
        <p:nvPr/>
      </p:nvGrpSpPr>
      <p:grpSpPr>
        <a:xfrm>
          <a:off x="0" y="0"/>
          <a:ext cx="0" cy="0"/>
          <a:chOff x="0" y="0"/>
          <a:chExt cx="0" cy="0"/>
        </a:xfrm>
      </p:grpSpPr>
      <p:grpSp>
        <p:nvGrpSpPr>
          <p:cNvPr id="2" name="Group 1"/>
          <p:cNvGrpSpPr/>
          <p:nvPr userDrawn="1"/>
        </p:nvGrpSpPr>
        <p:grpSpPr>
          <a:xfrm>
            <a:off x="0" y="-245046"/>
            <a:ext cx="12192000" cy="7316860"/>
            <a:chOff x="0" y="-245046"/>
            <a:chExt cx="12192000" cy="7316860"/>
          </a:xfrm>
        </p:grpSpPr>
        <p:sp>
          <p:nvSpPr>
            <p:cNvPr id="7" name="Rounded Rectangle 6"/>
            <p:cNvSpPr/>
            <p:nvPr userDrawn="1"/>
          </p:nvSpPr>
          <p:spPr>
            <a:xfrm>
              <a:off x="0" y="6708859"/>
              <a:ext cx="12192000" cy="362955"/>
            </a:xfrm>
            <a:prstGeom prst="roundRect">
              <a:avLst/>
            </a:prstGeom>
            <a:solidFill>
              <a:srgbClr val="006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userDrawn="1"/>
          </p:nvSpPr>
          <p:spPr>
            <a:xfrm>
              <a:off x="0" y="-245046"/>
              <a:ext cx="12192000" cy="362955"/>
            </a:xfrm>
            <a:prstGeom prst="roundRect">
              <a:avLst/>
            </a:prstGeom>
            <a:solidFill>
              <a:srgbClr val="006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op Arc">
    <p:spTree>
      <p:nvGrpSpPr>
        <p:cNvPr id="1" name=""/>
        <p:cNvGrpSpPr/>
        <p:nvPr/>
      </p:nvGrpSpPr>
      <p:grpSpPr>
        <a:xfrm>
          <a:off x="0" y="0"/>
          <a:ext cx="0" cy="0"/>
          <a:chOff x="0" y="0"/>
          <a:chExt cx="0" cy="0"/>
        </a:xfrm>
      </p:grpSpPr>
      <p:grpSp>
        <p:nvGrpSpPr>
          <p:cNvPr id="4" name="Group 3"/>
          <p:cNvGrpSpPr/>
          <p:nvPr userDrawn="1"/>
        </p:nvGrpSpPr>
        <p:grpSpPr>
          <a:xfrm>
            <a:off x="-419990" y="0"/>
            <a:ext cx="12611990" cy="7171680"/>
            <a:chOff x="-419990" y="0"/>
            <a:chExt cx="12611990" cy="7171680"/>
          </a:xfrm>
        </p:grpSpPr>
        <p:sp>
          <p:nvSpPr>
            <p:cNvPr id="2" name="Rectangle 1"/>
            <p:cNvSpPr/>
            <p:nvPr userDrawn="1"/>
          </p:nvSpPr>
          <p:spPr>
            <a:xfrm>
              <a:off x="0" y="0"/>
              <a:ext cx="12192000" cy="6858000"/>
            </a:xfrm>
            <a:prstGeom prst="rect">
              <a:avLst/>
            </a:prstGeom>
            <a:solidFill>
              <a:srgbClr val="006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userDrawn="1"/>
          </p:nvSpPr>
          <p:spPr>
            <a:xfrm rot="10800000">
              <a:off x="-419990" y="207335"/>
              <a:ext cx="12440095" cy="6964345"/>
            </a:xfrm>
            <a:custGeom>
              <a:avLst/>
              <a:gdLst>
                <a:gd name="connsiteX0" fmla="*/ 0 w 13062098"/>
                <a:gd name="connsiteY0" fmla="*/ 1276819 h 7660758"/>
                <a:gd name="connsiteX1" fmla="*/ 1276819 w 13062098"/>
                <a:gd name="connsiteY1" fmla="*/ 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76819 w 13062098"/>
                <a:gd name="connsiteY1" fmla="*/ 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650534 h 7034473"/>
                <a:gd name="connsiteX1" fmla="*/ 1202391 w 13062098"/>
                <a:gd name="connsiteY1" fmla="*/ 431655 h 7034473"/>
                <a:gd name="connsiteX2" fmla="*/ 11705535 w 13062098"/>
                <a:gd name="connsiteY2" fmla="*/ 1036 h 7034473"/>
                <a:gd name="connsiteX3" fmla="*/ 13062098 w 13062098"/>
                <a:gd name="connsiteY3" fmla="*/ 650534 h 7034473"/>
                <a:gd name="connsiteX4" fmla="*/ 13062098 w 13062098"/>
                <a:gd name="connsiteY4" fmla="*/ 5757654 h 7034473"/>
                <a:gd name="connsiteX5" fmla="*/ 11785279 w 13062098"/>
                <a:gd name="connsiteY5" fmla="*/ 7034473 h 7034473"/>
                <a:gd name="connsiteX6" fmla="*/ 1276819 w 13062098"/>
                <a:gd name="connsiteY6" fmla="*/ 7034473 h 7034473"/>
                <a:gd name="connsiteX7" fmla="*/ 0 w 13062098"/>
                <a:gd name="connsiteY7" fmla="*/ 5757654 h 7034473"/>
                <a:gd name="connsiteX8" fmla="*/ 0 w 13062098"/>
                <a:gd name="connsiteY8" fmla="*/ 650534 h 7034473"/>
                <a:gd name="connsiteX0" fmla="*/ 0 w 13062098"/>
                <a:gd name="connsiteY0" fmla="*/ 429953 h 6813892"/>
                <a:gd name="connsiteX1" fmla="*/ 1202391 w 13062098"/>
                <a:gd name="connsiteY1" fmla="*/ 211074 h 6813892"/>
                <a:gd name="connsiteX2" fmla="*/ 11700219 w 13062098"/>
                <a:gd name="connsiteY2" fmla="*/ 99432 h 6813892"/>
                <a:gd name="connsiteX3" fmla="*/ 13062098 w 13062098"/>
                <a:gd name="connsiteY3" fmla="*/ 429953 h 6813892"/>
                <a:gd name="connsiteX4" fmla="*/ 13062098 w 13062098"/>
                <a:gd name="connsiteY4" fmla="*/ 5537073 h 6813892"/>
                <a:gd name="connsiteX5" fmla="*/ 11785279 w 13062098"/>
                <a:gd name="connsiteY5" fmla="*/ 6813892 h 6813892"/>
                <a:gd name="connsiteX6" fmla="*/ 1276819 w 13062098"/>
                <a:gd name="connsiteY6" fmla="*/ 6813892 h 6813892"/>
                <a:gd name="connsiteX7" fmla="*/ 0 w 13062098"/>
                <a:gd name="connsiteY7" fmla="*/ 5537073 h 6813892"/>
                <a:gd name="connsiteX8" fmla="*/ 0 w 13062098"/>
                <a:gd name="connsiteY8" fmla="*/ 429953 h 6813892"/>
                <a:gd name="connsiteX0" fmla="*/ 0 w 13062098"/>
                <a:gd name="connsiteY0" fmla="*/ 421744 h 6805683"/>
                <a:gd name="connsiteX1" fmla="*/ 1202391 w 13062098"/>
                <a:gd name="connsiteY1" fmla="*/ 202865 h 6805683"/>
                <a:gd name="connsiteX2" fmla="*/ 11700219 w 13062098"/>
                <a:gd name="connsiteY2" fmla="*/ 91223 h 6805683"/>
                <a:gd name="connsiteX3" fmla="*/ 11961628 w 13062098"/>
                <a:gd name="connsiteY3" fmla="*/ 437693 h 6805683"/>
                <a:gd name="connsiteX4" fmla="*/ 13062098 w 13062098"/>
                <a:gd name="connsiteY4" fmla="*/ 5528864 h 6805683"/>
                <a:gd name="connsiteX5" fmla="*/ 11785279 w 13062098"/>
                <a:gd name="connsiteY5" fmla="*/ 6805683 h 6805683"/>
                <a:gd name="connsiteX6" fmla="*/ 1276819 w 13062098"/>
                <a:gd name="connsiteY6" fmla="*/ 6805683 h 6805683"/>
                <a:gd name="connsiteX7" fmla="*/ 0 w 13062098"/>
                <a:gd name="connsiteY7" fmla="*/ 5528864 h 6805683"/>
                <a:gd name="connsiteX8" fmla="*/ 0 w 13062098"/>
                <a:gd name="connsiteY8" fmla="*/ 421744 h 6805683"/>
                <a:gd name="connsiteX0" fmla="*/ 0 w 13062098"/>
                <a:gd name="connsiteY0" fmla="*/ 376735 h 6760674"/>
                <a:gd name="connsiteX1" fmla="*/ 1202391 w 13062098"/>
                <a:gd name="connsiteY1" fmla="*/ 157856 h 6760674"/>
                <a:gd name="connsiteX2" fmla="*/ 11700219 w 13062098"/>
                <a:gd name="connsiteY2" fmla="*/ 46214 h 6760674"/>
                <a:gd name="connsiteX3" fmla="*/ 11961628 w 13062098"/>
                <a:gd name="connsiteY3" fmla="*/ 392684 h 6760674"/>
                <a:gd name="connsiteX4" fmla="*/ 13062098 w 13062098"/>
                <a:gd name="connsiteY4" fmla="*/ 5483855 h 6760674"/>
                <a:gd name="connsiteX5" fmla="*/ 11785279 w 13062098"/>
                <a:gd name="connsiteY5" fmla="*/ 6760674 h 6760674"/>
                <a:gd name="connsiteX6" fmla="*/ 1276819 w 13062098"/>
                <a:gd name="connsiteY6" fmla="*/ 6760674 h 6760674"/>
                <a:gd name="connsiteX7" fmla="*/ 0 w 13062098"/>
                <a:gd name="connsiteY7" fmla="*/ 5483855 h 6760674"/>
                <a:gd name="connsiteX8" fmla="*/ 0 w 13062098"/>
                <a:gd name="connsiteY8" fmla="*/ 376735 h 6760674"/>
                <a:gd name="connsiteX0" fmla="*/ 0 w 13062098"/>
                <a:gd name="connsiteY0" fmla="*/ 330521 h 6714460"/>
                <a:gd name="connsiteX1" fmla="*/ 1202391 w 13062098"/>
                <a:gd name="connsiteY1" fmla="*/ 111642 h 6714460"/>
                <a:gd name="connsiteX2" fmla="*/ 11700219 w 13062098"/>
                <a:gd name="connsiteY2" fmla="*/ 0 h 6714460"/>
                <a:gd name="connsiteX3" fmla="*/ 11961628 w 13062098"/>
                <a:gd name="connsiteY3" fmla="*/ 346470 h 6714460"/>
                <a:gd name="connsiteX4" fmla="*/ 13062098 w 13062098"/>
                <a:gd name="connsiteY4" fmla="*/ 5437641 h 6714460"/>
                <a:gd name="connsiteX5" fmla="*/ 11785279 w 13062098"/>
                <a:gd name="connsiteY5" fmla="*/ 6714460 h 6714460"/>
                <a:gd name="connsiteX6" fmla="*/ 1276819 w 13062098"/>
                <a:gd name="connsiteY6" fmla="*/ 6714460 h 6714460"/>
                <a:gd name="connsiteX7" fmla="*/ 0 w 13062098"/>
                <a:gd name="connsiteY7" fmla="*/ 5437641 h 6714460"/>
                <a:gd name="connsiteX8" fmla="*/ 0 w 13062098"/>
                <a:gd name="connsiteY8" fmla="*/ 330521 h 6714460"/>
                <a:gd name="connsiteX0" fmla="*/ 0 w 13062098"/>
                <a:gd name="connsiteY0" fmla="*/ 330521 h 6714460"/>
                <a:gd name="connsiteX1" fmla="*/ 1202391 w 13062098"/>
                <a:gd name="connsiteY1" fmla="*/ 111642 h 6714460"/>
                <a:gd name="connsiteX2" fmla="*/ 11700219 w 13062098"/>
                <a:gd name="connsiteY2" fmla="*/ 0 h 6714460"/>
                <a:gd name="connsiteX3" fmla="*/ 11961628 w 13062098"/>
                <a:gd name="connsiteY3" fmla="*/ 346470 h 6714460"/>
                <a:gd name="connsiteX4" fmla="*/ 13062098 w 13062098"/>
                <a:gd name="connsiteY4" fmla="*/ 5437641 h 6714460"/>
                <a:gd name="connsiteX5" fmla="*/ 11966033 w 13062098"/>
                <a:gd name="connsiteY5" fmla="*/ 6714460 h 6714460"/>
                <a:gd name="connsiteX6" fmla="*/ 1276819 w 13062098"/>
                <a:gd name="connsiteY6" fmla="*/ 6714460 h 6714460"/>
                <a:gd name="connsiteX7" fmla="*/ 0 w 13062098"/>
                <a:gd name="connsiteY7" fmla="*/ 5437641 h 6714460"/>
                <a:gd name="connsiteX8" fmla="*/ 0 w 13062098"/>
                <a:gd name="connsiteY8" fmla="*/ 330521 h 6714460"/>
                <a:gd name="connsiteX0" fmla="*/ 0 w 12265181"/>
                <a:gd name="connsiteY0" fmla="*/ 330521 h 6714476"/>
                <a:gd name="connsiteX1" fmla="*/ 1202391 w 12265181"/>
                <a:gd name="connsiteY1" fmla="*/ 111642 h 6714476"/>
                <a:gd name="connsiteX2" fmla="*/ 11700219 w 12265181"/>
                <a:gd name="connsiteY2" fmla="*/ 0 h 6714476"/>
                <a:gd name="connsiteX3" fmla="*/ 11961628 w 12265181"/>
                <a:gd name="connsiteY3" fmla="*/ 346470 h 6714476"/>
                <a:gd name="connsiteX4" fmla="*/ 11908465 w 12265181"/>
                <a:gd name="connsiteY4" fmla="*/ 6022432 h 6714476"/>
                <a:gd name="connsiteX5" fmla="*/ 11966033 w 12265181"/>
                <a:gd name="connsiteY5" fmla="*/ 6714460 h 6714476"/>
                <a:gd name="connsiteX6" fmla="*/ 1276819 w 12265181"/>
                <a:gd name="connsiteY6" fmla="*/ 6714460 h 6714476"/>
                <a:gd name="connsiteX7" fmla="*/ 0 w 12265181"/>
                <a:gd name="connsiteY7" fmla="*/ 5437641 h 6714476"/>
                <a:gd name="connsiteX8" fmla="*/ 0 w 12265181"/>
                <a:gd name="connsiteY8" fmla="*/ 330521 h 6714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65181" h="6714476">
                  <a:moveTo>
                    <a:pt x="0" y="330521"/>
                  </a:moveTo>
                  <a:cubicBezTo>
                    <a:pt x="21265" y="-124782"/>
                    <a:pt x="635446" y="101009"/>
                    <a:pt x="1202391" y="111642"/>
                  </a:cubicBezTo>
                  <a:lnTo>
                    <a:pt x="11700219" y="0"/>
                  </a:lnTo>
                  <a:cubicBezTo>
                    <a:pt x="12059829" y="127590"/>
                    <a:pt x="12057321" y="-124782"/>
                    <a:pt x="11961628" y="346470"/>
                  </a:cubicBezTo>
                  <a:lnTo>
                    <a:pt x="11908465" y="6022432"/>
                  </a:lnTo>
                  <a:cubicBezTo>
                    <a:pt x="11908465" y="6727600"/>
                    <a:pt x="12671201" y="6714460"/>
                    <a:pt x="11966033" y="6714460"/>
                  </a:cubicBezTo>
                  <a:lnTo>
                    <a:pt x="1276819" y="6714460"/>
                  </a:lnTo>
                  <a:cubicBezTo>
                    <a:pt x="571651" y="6714460"/>
                    <a:pt x="0" y="6142809"/>
                    <a:pt x="0" y="5437641"/>
                  </a:cubicBezTo>
                  <a:lnTo>
                    <a:pt x="0" y="3305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637129" y="134339"/>
              <a:ext cx="438912" cy="438912"/>
            </a:xfrm>
            <a:prstGeom prst="rect">
              <a:avLst/>
            </a:prstGeom>
          </p:spPr>
        </p:pic>
      </p:gr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12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ottom Arc">
    <p:spTree>
      <p:nvGrpSpPr>
        <p:cNvPr id="1" name=""/>
        <p:cNvGrpSpPr/>
        <p:nvPr/>
      </p:nvGrpSpPr>
      <p:grpSpPr>
        <a:xfrm>
          <a:off x="0" y="0"/>
          <a:ext cx="0" cy="0"/>
          <a:chOff x="0" y="0"/>
          <a:chExt cx="0" cy="0"/>
        </a:xfrm>
      </p:grpSpPr>
      <p:grpSp>
        <p:nvGrpSpPr>
          <p:cNvPr id="3" name="Group 2"/>
          <p:cNvGrpSpPr/>
          <p:nvPr userDrawn="1"/>
        </p:nvGrpSpPr>
        <p:grpSpPr>
          <a:xfrm>
            <a:off x="-330280" y="-263304"/>
            <a:ext cx="12522280" cy="7121304"/>
            <a:chOff x="-330280" y="-263304"/>
            <a:chExt cx="12522280" cy="7121304"/>
          </a:xfrm>
        </p:grpSpPr>
        <p:sp>
          <p:nvSpPr>
            <p:cNvPr id="2" name="Rectangle 1"/>
            <p:cNvSpPr/>
            <p:nvPr userDrawn="1"/>
          </p:nvSpPr>
          <p:spPr>
            <a:xfrm>
              <a:off x="0" y="0"/>
              <a:ext cx="12192000" cy="6858000"/>
            </a:xfrm>
            <a:prstGeom prst="rect">
              <a:avLst/>
            </a:prstGeom>
            <a:solidFill>
              <a:srgbClr val="006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userDrawn="1"/>
          </p:nvSpPr>
          <p:spPr>
            <a:xfrm>
              <a:off x="-330280" y="-263304"/>
              <a:ext cx="12339756" cy="6940552"/>
            </a:xfrm>
            <a:custGeom>
              <a:avLst/>
              <a:gdLst>
                <a:gd name="connsiteX0" fmla="*/ 0 w 13242850"/>
                <a:gd name="connsiteY0" fmla="*/ 1305173 h 7830880"/>
                <a:gd name="connsiteX1" fmla="*/ 1305173 w 13242850"/>
                <a:gd name="connsiteY1" fmla="*/ 0 h 7830880"/>
                <a:gd name="connsiteX2" fmla="*/ 11937677 w 13242850"/>
                <a:gd name="connsiteY2" fmla="*/ 0 h 7830880"/>
                <a:gd name="connsiteX3" fmla="*/ 13242850 w 13242850"/>
                <a:gd name="connsiteY3" fmla="*/ 1305173 h 7830880"/>
                <a:gd name="connsiteX4" fmla="*/ 13242850 w 13242850"/>
                <a:gd name="connsiteY4" fmla="*/ 6525707 h 7830880"/>
                <a:gd name="connsiteX5" fmla="*/ 11937677 w 13242850"/>
                <a:gd name="connsiteY5" fmla="*/ 7830880 h 7830880"/>
                <a:gd name="connsiteX6" fmla="*/ 1305173 w 13242850"/>
                <a:gd name="connsiteY6" fmla="*/ 7830880 h 7830880"/>
                <a:gd name="connsiteX7" fmla="*/ 0 w 13242850"/>
                <a:gd name="connsiteY7" fmla="*/ 6525707 h 7830880"/>
                <a:gd name="connsiteX8" fmla="*/ 0 w 13242850"/>
                <a:gd name="connsiteY8" fmla="*/ 1305173 h 7830880"/>
                <a:gd name="connsiteX0" fmla="*/ 0 w 13242850"/>
                <a:gd name="connsiteY0" fmla="*/ 1305173 h 7830880"/>
                <a:gd name="connsiteX1" fmla="*/ 1305173 w 13242850"/>
                <a:gd name="connsiteY1" fmla="*/ 0 h 7830880"/>
                <a:gd name="connsiteX2" fmla="*/ 12006789 w 13242850"/>
                <a:gd name="connsiteY2" fmla="*/ 1026042 h 7830880"/>
                <a:gd name="connsiteX3" fmla="*/ 13242850 w 13242850"/>
                <a:gd name="connsiteY3" fmla="*/ 1305173 h 7830880"/>
                <a:gd name="connsiteX4" fmla="*/ 13242850 w 13242850"/>
                <a:gd name="connsiteY4" fmla="*/ 6525707 h 7830880"/>
                <a:gd name="connsiteX5" fmla="*/ 11937677 w 13242850"/>
                <a:gd name="connsiteY5" fmla="*/ 7830880 h 7830880"/>
                <a:gd name="connsiteX6" fmla="*/ 1305173 w 13242850"/>
                <a:gd name="connsiteY6" fmla="*/ 7830880 h 7830880"/>
                <a:gd name="connsiteX7" fmla="*/ 0 w 13242850"/>
                <a:gd name="connsiteY7" fmla="*/ 6525707 h 7830880"/>
                <a:gd name="connsiteX8" fmla="*/ 0 w 13242850"/>
                <a:gd name="connsiteY8" fmla="*/ 1305173 h 7830880"/>
                <a:gd name="connsiteX0" fmla="*/ 0 w 13242850"/>
                <a:gd name="connsiteY0" fmla="*/ 452414 h 6978121"/>
                <a:gd name="connsiteX1" fmla="*/ 1395550 w 13242850"/>
                <a:gd name="connsiteY1" fmla="*/ 88223 h 6978121"/>
                <a:gd name="connsiteX2" fmla="*/ 12006789 w 13242850"/>
                <a:gd name="connsiteY2" fmla="*/ 173283 h 6978121"/>
                <a:gd name="connsiteX3" fmla="*/ 13242850 w 13242850"/>
                <a:gd name="connsiteY3" fmla="*/ 452414 h 6978121"/>
                <a:gd name="connsiteX4" fmla="*/ 13242850 w 13242850"/>
                <a:gd name="connsiteY4" fmla="*/ 5672948 h 6978121"/>
                <a:gd name="connsiteX5" fmla="*/ 11937677 w 13242850"/>
                <a:gd name="connsiteY5" fmla="*/ 6978121 h 6978121"/>
                <a:gd name="connsiteX6" fmla="*/ 1305173 w 13242850"/>
                <a:gd name="connsiteY6" fmla="*/ 6978121 h 6978121"/>
                <a:gd name="connsiteX7" fmla="*/ 0 w 13242850"/>
                <a:gd name="connsiteY7" fmla="*/ 5672948 h 6978121"/>
                <a:gd name="connsiteX8" fmla="*/ 0 w 13242850"/>
                <a:gd name="connsiteY8" fmla="*/ 452414 h 6978121"/>
                <a:gd name="connsiteX0" fmla="*/ 754912 w 13242850"/>
                <a:gd name="connsiteY0" fmla="*/ 460587 h 6970345"/>
                <a:gd name="connsiteX1" fmla="*/ 1395550 w 13242850"/>
                <a:gd name="connsiteY1" fmla="*/ 80447 h 6970345"/>
                <a:gd name="connsiteX2" fmla="*/ 12006789 w 13242850"/>
                <a:gd name="connsiteY2" fmla="*/ 165507 h 6970345"/>
                <a:gd name="connsiteX3" fmla="*/ 13242850 w 13242850"/>
                <a:gd name="connsiteY3" fmla="*/ 444638 h 6970345"/>
                <a:gd name="connsiteX4" fmla="*/ 13242850 w 13242850"/>
                <a:gd name="connsiteY4" fmla="*/ 5665172 h 6970345"/>
                <a:gd name="connsiteX5" fmla="*/ 11937677 w 13242850"/>
                <a:gd name="connsiteY5" fmla="*/ 6970345 h 6970345"/>
                <a:gd name="connsiteX6" fmla="*/ 1305173 w 13242850"/>
                <a:gd name="connsiteY6" fmla="*/ 6970345 h 6970345"/>
                <a:gd name="connsiteX7" fmla="*/ 0 w 13242850"/>
                <a:gd name="connsiteY7" fmla="*/ 5665172 h 6970345"/>
                <a:gd name="connsiteX8" fmla="*/ 754912 w 13242850"/>
                <a:gd name="connsiteY8" fmla="*/ 460587 h 6970345"/>
                <a:gd name="connsiteX0" fmla="*/ 2657 w 12490595"/>
                <a:gd name="connsiteY0" fmla="*/ 460587 h 6970345"/>
                <a:gd name="connsiteX1" fmla="*/ 643295 w 12490595"/>
                <a:gd name="connsiteY1" fmla="*/ 80447 h 6970345"/>
                <a:gd name="connsiteX2" fmla="*/ 11254534 w 12490595"/>
                <a:gd name="connsiteY2" fmla="*/ 165507 h 6970345"/>
                <a:gd name="connsiteX3" fmla="*/ 12490595 w 12490595"/>
                <a:gd name="connsiteY3" fmla="*/ 444638 h 6970345"/>
                <a:gd name="connsiteX4" fmla="*/ 12490595 w 12490595"/>
                <a:gd name="connsiteY4" fmla="*/ 5665172 h 6970345"/>
                <a:gd name="connsiteX5" fmla="*/ 11185422 w 12490595"/>
                <a:gd name="connsiteY5" fmla="*/ 6970345 h 6970345"/>
                <a:gd name="connsiteX6" fmla="*/ 552918 w 12490595"/>
                <a:gd name="connsiteY6" fmla="*/ 6970345 h 6970345"/>
                <a:gd name="connsiteX7" fmla="*/ 146196 w 12490595"/>
                <a:gd name="connsiteY7" fmla="*/ 5718335 h 6970345"/>
                <a:gd name="connsiteX8" fmla="*/ 2657 w 12490595"/>
                <a:gd name="connsiteY8" fmla="*/ 460587 h 6970345"/>
                <a:gd name="connsiteX0" fmla="*/ 41534 w 12412514"/>
                <a:gd name="connsiteY0" fmla="*/ 460587 h 6970345"/>
                <a:gd name="connsiteX1" fmla="*/ 565214 w 12412514"/>
                <a:gd name="connsiteY1" fmla="*/ 80447 h 6970345"/>
                <a:gd name="connsiteX2" fmla="*/ 11176453 w 12412514"/>
                <a:gd name="connsiteY2" fmla="*/ 165507 h 6970345"/>
                <a:gd name="connsiteX3" fmla="*/ 12412514 w 12412514"/>
                <a:gd name="connsiteY3" fmla="*/ 444638 h 6970345"/>
                <a:gd name="connsiteX4" fmla="*/ 12412514 w 12412514"/>
                <a:gd name="connsiteY4" fmla="*/ 5665172 h 6970345"/>
                <a:gd name="connsiteX5" fmla="*/ 11107341 w 12412514"/>
                <a:gd name="connsiteY5" fmla="*/ 6970345 h 6970345"/>
                <a:gd name="connsiteX6" fmla="*/ 474837 w 12412514"/>
                <a:gd name="connsiteY6" fmla="*/ 6970345 h 6970345"/>
                <a:gd name="connsiteX7" fmla="*/ 68115 w 12412514"/>
                <a:gd name="connsiteY7" fmla="*/ 5718335 h 6970345"/>
                <a:gd name="connsiteX8" fmla="*/ 41534 w 12412514"/>
                <a:gd name="connsiteY8" fmla="*/ 460587 h 6970345"/>
                <a:gd name="connsiteX0" fmla="*/ 24649 w 12395629"/>
                <a:gd name="connsiteY0" fmla="*/ 460587 h 6970345"/>
                <a:gd name="connsiteX1" fmla="*/ 548329 w 12395629"/>
                <a:gd name="connsiteY1" fmla="*/ 80447 h 6970345"/>
                <a:gd name="connsiteX2" fmla="*/ 11159568 w 12395629"/>
                <a:gd name="connsiteY2" fmla="*/ 165507 h 6970345"/>
                <a:gd name="connsiteX3" fmla="*/ 12395629 w 12395629"/>
                <a:gd name="connsiteY3" fmla="*/ 444638 h 6970345"/>
                <a:gd name="connsiteX4" fmla="*/ 12395629 w 12395629"/>
                <a:gd name="connsiteY4" fmla="*/ 5665172 h 6970345"/>
                <a:gd name="connsiteX5" fmla="*/ 11090456 w 12395629"/>
                <a:gd name="connsiteY5" fmla="*/ 6970345 h 6970345"/>
                <a:gd name="connsiteX6" fmla="*/ 457952 w 12395629"/>
                <a:gd name="connsiteY6" fmla="*/ 6970345 h 6970345"/>
                <a:gd name="connsiteX7" fmla="*/ 205402 w 12395629"/>
                <a:gd name="connsiteY7" fmla="*/ 5723651 h 6970345"/>
                <a:gd name="connsiteX8" fmla="*/ 24649 w 12395629"/>
                <a:gd name="connsiteY8" fmla="*/ 460587 h 6970345"/>
                <a:gd name="connsiteX0" fmla="*/ 133580 w 12339756"/>
                <a:gd name="connsiteY0" fmla="*/ 466190 h 6965315"/>
                <a:gd name="connsiteX1" fmla="*/ 492456 w 12339756"/>
                <a:gd name="connsiteY1" fmla="*/ 75417 h 6965315"/>
                <a:gd name="connsiteX2" fmla="*/ 11103695 w 12339756"/>
                <a:gd name="connsiteY2" fmla="*/ 160477 h 6965315"/>
                <a:gd name="connsiteX3" fmla="*/ 12339756 w 12339756"/>
                <a:gd name="connsiteY3" fmla="*/ 439608 h 6965315"/>
                <a:gd name="connsiteX4" fmla="*/ 12339756 w 12339756"/>
                <a:gd name="connsiteY4" fmla="*/ 5660142 h 6965315"/>
                <a:gd name="connsiteX5" fmla="*/ 11034583 w 12339756"/>
                <a:gd name="connsiteY5" fmla="*/ 6965315 h 6965315"/>
                <a:gd name="connsiteX6" fmla="*/ 402079 w 12339756"/>
                <a:gd name="connsiteY6" fmla="*/ 6965315 h 6965315"/>
                <a:gd name="connsiteX7" fmla="*/ 149529 w 12339756"/>
                <a:gd name="connsiteY7" fmla="*/ 5718621 h 6965315"/>
                <a:gd name="connsiteX8" fmla="*/ 133580 w 12339756"/>
                <a:gd name="connsiteY8" fmla="*/ 466190 h 6965315"/>
                <a:gd name="connsiteX0" fmla="*/ 133580 w 12339756"/>
                <a:gd name="connsiteY0" fmla="*/ 466190 h 6965315"/>
                <a:gd name="connsiteX1" fmla="*/ 492456 w 12339756"/>
                <a:gd name="connsiteY1" fmla="*/ 75417 h 6965315"/>
                <a:gd name="connsiteX2" fmla="*/ 11103695 w 12339756"/>
                <a:gd name="connsiteY2" fmla="*/ 160477 h 6965315"/>
                <a:gd name="connsiteX3" fmla="*/ 12339756 w 12339756"/>
                <a:gd name="connsiteY3" fmla="*/ 439608 h 6965315"/>
                <a:gd name="connsiteX4" fmla="*/ 12339756 w 12339756"/>
                <a:gd name="connsiteY4" fmla="*/ 5660142 h 6965315"/>
                <a:gd name="connsiteX5" fmla="*/ 11034583 w 12339756"/>
                <a:gd name="connsiteY5" fmla="*/ 6965315 h 6965315"/>
                <a:gd name="connsiteX6" fmla="*/ 402079 w 12339756"/>
                <a:gd name="connsiteY6" fmla="*/ 6965315 h 6965315"/>
                <a:gd name="connsiteX7" fmla="*/ 149529 w 12339756"/>
                <a:gd name="connsiteY7" fmla="*/ 5718621 h 6965315"/>
                <a:gd name="connsiteX8" fmla="*/ 133580 w 12339756"/>
                <a:gd name="connsiteY8" fmla="*/ 466190 h 6965315"/>
                <a:gd name="connsiteX0" fmla="*/ 133580 w 12339756"/>
                <a:gd name="connsiteY0" fmla="*/ 439651 h 6938776"/>
                <a:gd name="connsiteX1" fmla="*/ 492456 w 12339756"/>
                <a:gd name="connsiteY1" fmla="*/ 48878 h 6938776"/>
                <a:gd name="connsiteX2" fmla="*/ 11103695 w 12339756"/>
                <a:gd name="connsiteY2" fmla="*/ 133938 h 6938776"/>
                <a:gd name="connsiteX3" fmla="*/ 12339756 w 12339756"/>
                <a:gd name="connsiteY3" fmla="*/ 413069 h 6938776"/>
                <a:gd name="connsiteX4" fmla="*/ 12339756 w 12339756"/>
                <a:gd name="connsiteY4" fmla="*/ 5633603 h 6938776"/>
                <a:gd name="connsiteX5" fmla="*/ 11034583 w 12339756"/>
                <a:gd name="connsiteY5" fmla="*/ 6938776 h 6938776"/>
                <a:gd name="connsiteX6" fmla="*/ 402079 w 12339756"/>
                <a:gd name="connsiteY6" fmla="*/ 6938776 h 6938776"/>
                <a:gd name="connsiteX7" fmla="*/ 149529 w 12339756"/>
                <a:gd name="connsiteY7" fmla="*/ 5692082 h 6938776"/>
                <a:gd name="connsiteX8" fmla="*/ 133580 w 12339756"/>
                <a:gd name="connsiteY8" fmla="*/ 439651 h 6938776"/>
                <a:gd name="connsiteX0" fmla="*/ 133580 w 12339756"/>
                <a:gd name="connsiteY0" fmla="*/ 441427 h 6940552"/>
                <a:gd name="connsiteX1" fmla="*/ 492456 w 12339756"/>
                <a:gd name="connsiteY1" fmla="*/ 50654 h 6940552"/>
                <a:gd name="connsiteX2" fmla="*/ 11103695 w 12339756"/>
                <a:gd name="connsiteY2" fmla="*/ 135714 h 6940552"/>
                <a:gd name="connsiteX3" fmla="*/ 12339756 w 12339756"/>
                <a:gd name="connsiteY3" fmla="*/ 414845 h 6940552"/>
                <a:gd name="connsiteX4" fmla="*/ 12339756 w 12339756"/>
                <a:gd name="connsiteY4" fmla="*/ 5635379 h 6940552"/>
                <a:gd name="connsiteX5" fmla="*/ 11034583 w 12339756"/>
                <a:gd name="connsiteY5" fmla="*/ 6940552 h 6940552"/>
                <a:gd name="connsiteX6" fmla="*/ 402079 w 12339756"/>
                <a:gd name="connsiteY6" fmla="*/ 6940552 h 6940552"/>
                <a:gd name="connsiteX7" fmla="*/ 149529 w 12339756"/>
                <a:gd name="connsiteY7" fmla="*/ 5693858 h 6940552"/>
                <a:gd name="connsiteX8" fmla="*/ 133580 w 12339756"/>
                <a:gd name="connsiteY8" fmla="*/ 441427 h 6940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39756" h="6940552">
                  <a:moveTo>
                    <a:pt x="133580" y="441427"/>
                  </a:moveTo>
                  <a:cubicBezTo>
                    <a:pt x="149528" y="-40168"/>
                    <a:pt x="122504" y="50654"/>
                    <a:pt x="492456" y="50654"/>
                  </a:cubicBezTo>
                  <a:lnTo>
                    <a:pt x="11103695" y="135714"/>
                  </a:lnTo>
                  <a:cubicBezTo>
                    <a:pt x="12340201" y="130398"/>
                    <a:pt x="12339756" y="-305982"/>
                    <a:pt x="12339756" y="414845"/>
                  </a:cubicBezTo>
                  <a:lnTo>
                    <a:pt x="12339756" y="5635379"/>
                  </a:lnTo>
                  <a:cubicBezTo>
                    <a:pt x="12339756" y="6356206"/>
                    <a:pt x="11755410" y="6940552"/>
                    <a:pt x="11034583" y="6940552"/>
                  </a:cubicBezTo>
                  <a:lnTo>
                    <a:pt x="402079" y="6940552"/>
                  </a:lnTo>
                  <a:cubicBezTo>
                    <a:pt x="-318748" y="6940552"/>
                    <a:pt x="149529" y="6414685"/>
                    <a:pt x="149529" y="5693858"/>
                  </a:cubicBezTo>
                  <a:cubicBezTo>
                    <a:pt x="144213" y="3943048"/>
                    <a:pt x="138896" y="2192237"/>
                    <a:pt x="133580" y="44142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631371" y="6303158"/>
              <a:ext cx="438912" cy="438912"/>
            </a:xfrm>
            <a:prstGeom prst="rect">
              <a:avLst/>
            </a:prstGeom>
          </p:spPr>
        </p:pic>
      </p:grpSp>
    </p:spTree>
    <p:extLst>
      <p:ext uri="{BB962C8B-B14F-4D97-AF65-F5344CB8AC3E}">
        <p14:creationId xmlns:p14="http://schemas.microsoft.com/office/powerpoint/2010/main" val="2606060282"/>
      </p:ext>
    </p:extLst>
  </p:cSld>
  <p:clrMapOvr>
    <a:masterClrMapping/>
  </p:clrMapOvr>
  <p:extLst>
    <p:ext uri="{DCECCB84-F9BA-43D5-87BE-67443E8EF086}">
      <p15:sldGuideLst xmlns:p15="http://schemas.microsoft.com/office/powerpoint/2012/main">
        <p15:guide id="1" orient="horz" pos="420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hite Bar">
    <p:spTree>
      <p:nvGrpSpPr>
        <p:cNvPr id="1" name=""/>
        <p:cNvGrpSpPr/>
        <p:nvPr/>
      </p:nvGrpSpPr>
      <p:grpSpPr>
        <a:xfrm>
          <a:off x="0" y="0"/>
          <a:ext cx="0" cy="0"/>
          <a:chOff x="0" y="0"/>
          <a:chExt cx="0" cy="0"/>
        </a:xfrm>
      </p:grpSpPr>
      <p:grpSp>
        <p:nvGrpSpPr>
          <p:cNvPr id="4" name="Group 3"/>
          <p:cNvGrpSpPr/>
          <p:nvPr userDrawn="1"/>
        </p:nvGrpSpPr>
        <p:grpSpPr>
          <a:xfrm>
            <a:off x="-166047" y="-260498"/>
            <a:ext cx="12524095" cy="1451342"/>
            <a:chOff x="-166047" y="-260498"/>
            <a:chExt cx="12524095" cy="1451342"/>
          </a:xfrm>
        </p:grpSpPr>
        <p:grpSp>
          <p:nvGrpSpPr>
            <p:cNvPr id="3" name="Group 2"/>
            <p:cNvGrpSpPr/>
            <p:nvPr userDrawn="1"/>
          </p:nvGrpSpPr>
          <p:grpSpPr>
            <a:xfrm>
              <a:off x="-166047" y="-74427"/>
              <a:ext cx="12524095" cy="1265271"/>
              <a:chOff x="-166047" y="-74427"/>
              <a:chExt cx="12524095" cy="1265271"/>
            </a:xfrm>
            <a:solidFill>
              <a:srgbClr val="964035"/>
            </a:solidFill>
          </p:grpSpPr>
          <p:sp>
            <p:nvSpPr>
              <p:cNvPr id="6" name="Rounded Rectangle 5"/>
              <p:cNvSpPr/>
              <p:nvPr userDrawn="1"/>
            </p:nvSpPr>
            <p:spPr>
              <a:xfrm>
                <a:off x="9706282" y="-74427"/>
                <a:ext cx="2538483" cy="1026042"/>
              </a:xfrm>
              <a:prstGeom prst="roundRect">
                <a:avLst/>
              </a:prstGeom>
              <a:solidFill>
                <a:srgbClr val="006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userDrawn="1"/>
            </p:nvSpPr>
            <p:spPr>
              <a:xfrm>
                <a:off x="-166047" y="802756"/>
                <a:ext cx="12524095" cy="388088"/>
              </a:xfrm>
              <a:prstGeom prst="roundRect">
                <a:avLst/>
              </a:prstGeom>
              <a:solidFill>
                <a:srgbClr val="006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ounded Rectangle 1"/>
            <p:cNvSpPr/>
            <p:nvPr userDrawn="1"/>
          </p:nvSpPr>
          <p:spPr>
            <a:xfrm>
              <a:off x="-166047" y="-260498"/>
              <a:ext cx="10001163" cy="12121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2804353"/>
      </p:ext>
    </p:extLst>
  </p:cSld>
  <p:clrMapOvr>
    <a:masterClrMapping/>
  </p:clrMapOvr>
  <p:extLst>
    <p:ext uri="{DCECCB84-F9BA-43D5-87BE-67443E8EF086}">
      <p15:sldGuideLst xmlns:p15="http://schemas.microsoft.com/office/powerpoint/2012/main">
        <p15:guide id="1" orient="horz" pos="600" userDrawn="1">
          <p15:clr>
            <a:srgbClr val="FBAE40"/>
          </p15:clr>
        </p15:guide>
        <p15:guide id="2" orient="horz" pos="744"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grpSp>
        <p:nvGrpSpPr>
          <p:cNvPr id="4" name="Group 3"/>
          <p:cNvGrpSpPr/>
          <p:nvPr userDrawn="1"/>
        </p:nvGrpSpPr>
        <p:grpSpPr>
          <a:xfrm>
            <a:off x="-166047" y="-260498"/>
            <a:ext cx="12524095" cy="1451342"/>
            <a:chOff x="-166047" y="-260498"/>
            <a:chExt cx="12524095" cy="1451342"/>
          </a:xfrm>
        </p:grpSpPr>
        <p:grpSp>
          <p:nvGrpSpPr>
            <p:cNvPr id="3" name="Group 2"/>
            <p:cNvGrpSpPr/>
            <p:nvPr userDrawn="1"/>
          </p:nvGrpSpPr>
          <p:grpSpPr>
            <a:xfrm>
              <a:off x="-166047" y="-74427"/>
              <a:ext cx="12524095" cy="1265271"/>
              <a:chOff x="-166047" y="-74427"/>
              <a:chExt cx="12524095" cy="1265271"/>
            </a:xfrm>
            <a:solidFill>
              <a:srgbClr val="964035"/>
            </a:solidFill>
          </p:grpSpPr>
          <p:sp>
            <p:nvSpPr>
              <p:cNvPr id="6" name="Rounded Rectangle 5"/>
              <p:cNvSpPr/>
              <p:nvPr userDrawn="1"/>
            </p:nvSpPr>
            <p:spPr>
              <a:xfrm>
                <a:off x="9706282" y="-74427"/>
                <a:ext cx="2538483" cy="1026042"/>
              </a:xfrm>
              <a:prstGeom prst="roundRect">
                <a:avLst/>
              </a:prstGeom>
              <a:solidFill>
                <a:srgbClr val="006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userDrawn="1"/>
            </p:nvSpPr>
            <p:spPr>
              <a:xfrm>
                <a:off x="-166047" y="802756"/>
                <a:ext cx="12524095" cy="388088"/>
              </a:xfrm>
              <a:prstGeom prst="roundRect">
                <a:avLst/>
              </a:prstGeom>
              <a:solidFill>
                <a:srgbClr val="006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ounded Rectangle 1"/>
            <p:cNvSpPr/>
            <p:nvPr userDrawn="1"/>
          </p:nvSpPr>
          <p:spPr>
            <a:xfrm>
              <a:off x="-166047" y="-260498"/>
              <a:ext cx="10001163" cy="12121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4437" y="455259"/>
              <a:ext cx="1468741" cy="228565"/>
            </a:xfrm>
            <a:prstGeom prst="rect">
              <a:avLst/>
            </a:prstGeom>
          </p:spPr>
        </p:pic>
        <p:sp>
          <p:nvSpPr>
            <p:cNvPr id="9" name="Title 3"/>
            <p:cNvSpPr txBox="1">
              <a:spLocks/>
            </p:cNvSpPr>
            <p:nvPr userDrawn="1"/>
          </p:nvSpPr>
          <p:spPr>
            <a:xfrm>
              <a:off x="495300" y="342900"/>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006D9D"/>
                  </a:solidFill>
                  <a:latin typeface="Century Gothic" panose="020B0502020202020204" pitchFamily="34" charset="0"/>
                </a:rPr>
                <a:t>ACKNOWLEDGEMENTS</a:t>
              </a:r>
            </a:p>
          </p:txBody>
        </p:sp>
      </p:grpSp>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A3853E0-E56A-42AF-B9F3-4E43C5C31738}"/>
              </a:ext>
            </a:extLst>
          </p:cNvPr>
          <p:cNvSpPr txBox="1"/>
          <p:nvPr userDrawn="1"/>
        </p:nvSpPr>
        <p:spPr>
          <a:xfrm>
            <a:off x="133165" y="6400799"/>
            <a:ext cx="639192" cy="338554"/>
          </a:xfrm>
          <a:prstGeom prst="rect">
            <a:avLst/>
          </a:prstGeom>
          <a:noFill/>
        </p:spPr>
        <p:txBody>
          <a:bodyPr wrap="square" rtlCol="0">
            <a:spAutoFit/>
          </a:bodyPr>
          <a:lstStyle/>
          <a:p>
            <a:fld id="{339935E2-F553-4B13-A287-8F6400EE3A2F}" type="slidenum">
              <a:rPr lang="en-HK" sz="1600" smtClean="0">
                <a:latin typeface="Century Gothic" panose="020B0502020202020204" pitchFamily="34" charset="0"/>
              </a:rPr>
              <a:t>‹#›</a:t>
            </a:fld>
            <a:endParaRPr lang="en-HK" sz="1600">
              <a:latin typeface="Century Gothic" panose="020B0502020202020204" pitchFamily="34" charset="0"/>
            </a:endParaRPr>
          </a:p>
        </p:txBody>
      </p:sp>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16" r:id="rId1"/>
    <p:sldLayoutId id="2147483718" r:id="rId2"/>
    <p:sldLayoutId id="2147483679" r:id="rId3"/>
    <p:sldLayoutId id="2147483707" r:id="rId4"/>
    <p:sldLayoutId id="2147483690" r:id="rId5"/>
    <p:sldLayoutId id="2147483691" r:id="rId6"/>
    <p:sldLayoutId id="2147483698" r:id="rId7"/>
    <p:sldLayoutId id="2147483717" r:id="rId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2"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8.sv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41.sv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0.png"/><Relationship Id="rId7"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8.sv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6.png"/><Relationship Id="rId7"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51.png"/><Relationship Id="rId7"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56.png"/><Relationship Id="rId5" Type="http://schemas.openxmlformats.org/officeDocument/2006/relationships/image" Target="../media/image17.png"/><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58.png"/><Relationship Id="rId5" Type="http://schemas.openxmlformats.org/officeDocument/2006/relationships/image" Target="../media/image17.png"/><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6.xml"/><Relationship Id="rId1" Type="http://schemas.openxmlformats.org/officeDocument/2006/relationships/slideLayout" Target="../slideLayouts/slideLayout3.xml"/><Relationship Id="rId5" Type="http://schemas.openxmlformats.org/officeDocument/2006/relationships/image" Target="../media/image61.jpeg"/><Relationship Id="rId4" Type="http://schemas.openxmlformats.org/officeDocument/2006/relationships/image" Target="../media/image17.png"/></Relationships>
</file>

<file path=ppt/slides/_rels/slide3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72.svg"/><Relationship Id="rId4" Type="http://schemas.openxmlformats.org/officeDocument/2006/relationships/image" Target="../media/image63.png"/></Relationships>
</file>

<file path=ppt/slides/_rels/slide3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3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70.jpeg"/></Relationships>
</file>

<file path=ppt/slides/_rels/slide4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72.jpeg"/></Relationships>
</file>

<file path=ppt/slides/_rels/slide4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4.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79.png"/><Relationship Id="rId4" Type="http://schemas.openxmlformats.org/officeDocument/2006/relationships/image" Target="../media/image78.png"/></Relationships>
</file>

<file path=ppt/slides/_rels/slide45.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58.png"/><Relationship Id="rId2" Type="http://schemas.openxmlformats.org/officeDocument/2006/relationships/notesSlide" Target="../notesSlides/notesSlide45.xml"/><Relationship Id="rId1" Type="http://schemas.openxmlformats.org/officeDocument/2006/relationships/slideLayout" Target="../slideLayouts/slideLayout3.xml"/><Relationship Id="rId6" Type="http://schemas.openxmlformats.org/officeDocument/2006/relationships/image" Target="../media/image82.png"/><Relationship Id="rId5" Type="http://schemas.openxmlformats.org/officeDocument/2006/relationships/image" Target="../media/image17.png"/><Relationship Id="rId4" Type="http://schemas.openxmlformats.org/officeDocument/2006/relationships/image" Target="../media/image81.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8" Type="http://schemas.openxmlformats.org/officeDocument/2006/relationships/image" Target="../media/image97.svg"/><Relationship Id="rId3" Type="http://schemas.openxmlformats.org/officeDocument/2006/relationships/image" Target="../media/image83.png"/><Relationship Id="rId7" Type="http://schemas.openxmlformats.org/officeDocument/2006/relationships/image" Target="../media/image85.png"/><Relationship Id="rId2" Type="http://schemas.openxmlformats.org/officeDocument/2006/relationships/notesSlide" Target="../notesSlides/notesSlide47.xml"/><Relationship Id="rId1" Type="http://schemas.openxmlformats.org/officeDocument/2006/relationships/slideLayout" Target="../slideLayouts/slideLayout3.xml"/><Relationship Id="rId6" Type="http://schemas.openxmlformats.org/officeDocument/2006/relationships/image" Target="../media/image95.svg"/><Relationship Id="rId5" Type="http://schemas.openxmlformats.org/officeDocument/2006/relationships/image" Target="../media/image84.png"/><Relationship Id="rId10" Type="http://schemas.openxmlformats.org/officeDocument/2006/relationships/image" Target="../media/image99.svg"/><Relationship Id="rId4" Type="http://schemas.openxmlformats.org/officeDocument/2006/relationships/image" Target="../media/image93.svg"/><Relationship Id="rId9" Type="http://schemas.openxmlformats.org/officeDocument/2006/relationships/image" Target="../media/image86.png"/></Relationships>
</file>

<file path=ppt/slides/_rels/slide48.xml.rels><?xml version="1.0" encoding="UTF-8" standalone="yes"?>
<Relationships xmlns="http://schemas.openxmlformats.org/package/2006/relationships"><Relationship Id="rId8" Type="http://schemas.openxmlformats.org/officeDocument/2006/relationships/image" Target="../media/image105.svg"/><Relationship Id="rId13" Type="http://schemas.openxmlformats.org/officeDocument/2006/relationships/image" Target="../media/image92.png"/><Relationship Id="rId3" Type="http://schemas.openxmlformats.org/officeDocument/2006/relationships/image" Target="../media/image87.png"/><Relationship Id="rId7" Type="http://schemas.openxmlformats.org/officeDocument/2006/relationships/image" Target="../media/image89.png"/><Relationship Id="rId12" Type="http://schemas.openxmlformats.org/officeDocument/2006/relationships/image" Target="../media/image109.svg"/><Relationship Id="rId2" Type="http://schemas.openxmlformats.org/officeDocument/2006/relationships/notesSlide" Target="../notesSlides/notesSlide48.xml"/><Relationship Id="rId1" Type="http://schemas.openxmlformats.org/officeDocument/2006/relationships/slideLayout" Target="../slideLayouts/slideLayout3.xml"/><Relationship Id="rId6" Type="http://schemas.openxmlformats.org/officeDocument/2006/relationships/image" Target="../media/image103.svg"/><Relationship Id="rId11" Type="http://schemas.openxmlformats.org/officeDocument/2006/relationships/image" Target="../media/image91.png"/><Relationship Id="rId5" Type="http://schemas.openxmlformats.org/officeDocument/2006/relationships/image" Target="../media/image88.png"/><Relationship Id="rId10" Type="http://schemas.openxmlformats.org/officeDocument/2006/relationships/image" Target="../media/image107.svg"/><Relationship Id="rId4" Type="http://schemas.openxmlformats.org/officeDocument/2006/relationships/image" Target="../media/image101.svg"/><Relationship Id="rId9" Type="http://schemas.openxmlformats.org/officeDocument/2006/relationships/image" Target="../media/image90.png"/><Relationship Id="rId14" Type="http://schemas.openxmlformats.org/officeDocument/2006/relationships/image" Target="../media/image111.svg"/></Relationships>
</file>

<file path=ppt/slides/_rels/slide49.xml.rels><?xml version="1.0" encoding="UTF-8" standalone="yes"?>
<Relationships xmlns="http://schemas.openxmlformats.org/package/2006/relationships"><Relationship Id="rId8" Type="http://schemas.openxmlformats.org/officeDocument/2006/relationships/image" Target="../media/image117.svg"/><Relationship Id="rId3" Type="http://schemas.openxmlformats.org/officeDocument/2006/relationships/image" Target="../media/image93.png"/><Relationship Id="rId7" Type="http://schemas.openxmlformats.org/officeDocument/2006/relationships/image" Target="../media/image95.png"/><Relationship Id="rId12" Type="http://schemas.openxmlformats.org/officeDocument/2006/relationships/image" Target="../media/image121.svg"/><Relationship Id="rId2" Type="http://schemas.openxmlformats.org/officeDocument/2006/relationships/notesSlide" Target="../notesSlides/notesSlide49.xml"/><Relationship Id="rId1" Type="http://schemas.openxmlformats.org/officeDocument/2006/relationships/slideLayout" Target="../slideLayouts/slideLayout3.xml"/><Relationship Id="rId6" Type="http://schemas.openxmlformats.org/officeDocument/2006/relationships/image" Target="../media/image115.svg"/><Relationship Id="rId11" Type="http://schemas.openxmlformats.org/officeDocument/2006/relationships/image" Target="../media/image97.png"/><Relationship Id="rId5" Type="http://schemas.openxmlformats.org/officeDocument/2006/relationships/image" Target="../media/image94.png"/><Relationship Id="rId10" Type="http://schemas.openxmlformats.org/officeDocument/2006/relationships/image" Target="../media/image119.svg"/><Relationship Id="rId4" Type="http://schemas.openxmlformats.org/officeDocument/2006/relationships/image" Target="../media/image113.svg"/><Relationship Id="rId9" Type="http://schemas.openxmlformats.org/officeDocument/2006/relationships/image" Target="../media/image96.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8" Type="http://schemas.openxmlformats.org/officeDocument/2006/relationships/image" Target="../media/image127.svg"/><Relationship Id="rId3" Type="http://schemas.openxmlformats.org/officeDocument/2006/relationships/image" Target="../media/image98.png"/><Relationship Id="rId7" Type="http://schemas.openxmlformats.org/officeDocument/2006/relationships/image" Target="../media/image100.png"/><Relationship Id="rId2" Type="http://schemas.openxmlformats.org/officeDocument/2006/relationships/notesSlide" Target="../notesSlides/notesSlide50.xml"/><Relationship Id="rId1" Type="http://schemas.openxmlformats.org/officeDocument/2006/relationships/slideLayout" Target="../slideLayouts/slideLayout3.xml"/><Relationship Id="rId6" Type="http://schemas.openxmlformats.org/officeDocument/2006/relationships/image" Target="../media/image125.svg"/><Relationship Id="rId5" Type="http://schemas.openxmlformats.org/officeDocument/2006/relationships/image" Target="../media/image99.png"/><Relationship Id="rId10" Type="http://schemas.openxmlformats.org/officeDocument/2006/relationships/image" Target="../media/image129.svg"/><Relationship Id="rId4" Type="http://schemas.openxmlformats.org/officeDocument/2006/relationships/image" Target="../media/image123.svg"/><Relationship Id="rId9" Type="http://schemas.openxmlformats.org/officeDocument/2006/relationships/image" Target="../media/image101.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4.jpeg"/><Relationship Id="rId4" Type="http://schemas.openxmlformats.org/officeDocument/2006/relationships/image" Target="../media/image15.sv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8.sv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5.sv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4.svg"/><Relationship Id="rId5" Type="http://schemas.openxmlformats.org/officeDocument/2006/relationships/image" Target="../media/image19.png"/><Relationship Id="rId4"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339416" y="6278728"/>
            <a:ext cx="4009928" cy="349137"/>
          </a:xfrm>
          <a:prstGeom prst="rect">
            <a:avLst/>
          </a:prstGeom>
        </p:spPr>
        <p:txBody>
          <a:bodyPr wrap="square" lIns="91440" tIns="45720" rIns="91440" bIns="45720" anchor="t">
            <a:spAutoFit/>
          </a:bodyPr>
          <a:lstStyle/>
          <a:p>
            <a:pPr algn="r"/>
            <a:r>
              <a:rPr lang="en-US" sz="1600" dirty="0">
                <a:solidFill>
                  <a:srgbClr val="006D9D"/>
                </a:solidFill>
                <a:latin typeface="Century Gothic"/>
              </a:rPr>
              <a:t>Arizona </a:t>
            </a:r>
            <a:r>
              <a:rPr lang="en-US" sz="1600" dirty="0">
                <a:solidFill>
                  <a:srgbClr val="006D9D"/>
                </a:solidFill>
                <a:latin typeface="Century Gothic" panose="020B0502020202020204" pitchFamily="34" charset="0"/>
              </a:rPr>
              <a:t>–</a:t>
            </a:r>
            <a:r>
              <a:rPr lang="en-US" sz="1600" dirty="0">
                <a:solidFill>
                  <a:srgbClr val="006D9D"/>
                </a:solidFill>
                <a:latin typeface="Century Gothic"/>
              </a:rPr>
              <a:t> Tempe</a:t>
            </a:r>
            <a:endParaRPr lang="en-US" dirty="0">
              <a:solidFill>
                <a:srgbClr val="006D9D"/>
              </a:solidFill>
            </a:endParaRPr>
          </a:p>
        </p:txBody>
      </p:sp>
      <p:sp>
        <p:nvSpPr>
          <p:cNvPr id="3" name="Title 1"/>
          <p:cNvSpPr txBox="1">
            <a:spLocks/>
          </p:cNvSpPr>
          <p:nvPr/>
        </p:nvSpPr>
        <p:spPr>
          <a:xfrm>
            <a:off x="6066816" y="1837942"/>
            <a:ext cx="5394960" cy="1021339"/>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700" spc="0" dirty="0">
                <a:solidFill>
                  <a:srgbClr val="006D9D"/>
                </a:solidFill>
                <a:latin typeface="Century Gothic"/>
              </a:rPr>
              <a:t>Tempe</a:t>
            </a:r>
            <a:endParaRPr lang="en-US" sz="3700" spc="0" baseline="0" dirty="0">
              <a:solidFill>
                <a:srgbClr val="006D9D"/>
              </a:solidFill>
            </a:endParaRPr>
          </a:p>
          <a:p>
            <a:pPr algn="l"/>
            <a:r>
              <a:rPr lang="en-US" sz="2800" b="0" spc="0" dirty="0">
                <a:solidFill>
                  <a:srgbClr val="006D9D"/>
                </a:solidFill>
                <a:latin typeface="Century Gothic"/>
              </a:rPr>
              <a:t>Urban Development II</a:t>
            </a:r>
            <a:endParaRPr lang="en-US" sz="2800" b="0" spc="0" baseline="0" dirty="0">
              <a:solidFill>
                <a:srgbClr val="006D9D"/>
              </a:solidFill>
            </a:endParaRPr>
          </a:p>
        </p:txBody>
      </p:sp>
      <p:sp>
        <p:nvSpPr>
          <p:cNvPr id="4" name="Subtitle 2"/>
          <p:cNvSpPr txBox="1">
            <a:spLocks/>
          </p:cNvSpPr>
          <p:nvPr/>
        </p:nvSpPr>
        <p:spPr>
          <a:xfrm>
            <a:off x="6087981" y="3092179"/>
            <a:ext cx="5648960" cy="1098086"/>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000" dirty="0">
                <a:solidFill>
                  <a:srgbClr val="3F3F3F"/>
                </a:solidFill>
                <a:latin typeface="Century Gothic"/>
              </a:rPr>
              <a:t>Establishing an Urban Heat Exposure Severity Score for Infrastructure Prioritization in Tempe, Arizona, Using NASA Earth Observations and LiDAR</a:t>
            </a:r>
            <a:endParaRPr lang="en-US" sz="2000" dirty="0">
              <a:solidFill>
                <a:srgbClr val="3F3F3F"/>
              </a:solidFill>
            </a:endParaRPr>
          </a:p>
        </p:txBody>
      </p:sp>
      <p:sp>
        <p:nvSpPr>
          <p:cNvPr id="5" name="TextBox 4"/>
          <p:cNvSpPr txBox="1"/>
          <p:nvPr/>
        </p:nvSpPr>
        <p:spPr>
          <a:xfrm>
            <a:off x="6087980" y="4960968"/>
            <a:ext cx="5648960" cy="307777"/>
          </a:xfrm>
          <a:prstGeom prst="rect">
            <a:avLst/>
          </a:prstGeom>
          <a:noFill/>
        </p:spPr>
        <p:txBody>
          <a:bodyPr wrap="square" lIns="91440" tIns="45720" rIns="91440" bIns="45720" rtlCol="0" anchor="t">
            <a:spAutoFit/>
          </a:bodyPr>
          <a:lstStyle/>
          <a:p>
            <a:r>
              <a:rPr lang="en-US" sz="1400" dirty="0">
                <a:solidFill>
                  <a:schemeClr val="tx1">
                    <a:lumMod val="75000"/>
                    <a:lumOff val="25000"/>
                  </a:schemeClr>
                </a:solidFill>
                <a:latin typeface="Century Gothic"/>
              </a:rPr>
              <a:t>Sydney Boogaard, John </a:t>
            </a:r>
            <a:r>
              <a:rPr lang="en-US" sz="1400" dirty="0" err="1">
                <a:solidFill>
                  <a:schemeClr val="tx1">
                    <a:lumMod val="75000"/>
                    <a:lumOff val="25000"/>
                  </a:schemeClr>
                </a:solidFill>
                <a:latin typeface="Century Gothic"/>
              </a:rPr>
              <a:t>Dialesandro</a:t>
            </a:r>
            <a:r>
              <a:rPr lang="en-US" sz="1400" dirty="0">
                <a:solidFill>
                  <a:schemeClr val="tx1">
                    <a:lumMod val="75000"/>
                    <a:lumOff val="25000"/>
                  </a:schemeClr>
                </a:solidFill>
                <a:latin typeface="Century Gothic"/>
              </a:rPr>
              <a:t>, Anson Pang, Blake Steiner</a:t>
            </a:r>
            <a:endParaRPr lang="en-US" sz="14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34578877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FF5BBAF-5360-46BE-A9C9-2B58EA443B17}"/>
              </a:ext>
            </a:extLst>
          </p:cNvPr>
          <p:cNvSpPr/>
          <p:nvPr/>
        </p:nvSpPr>
        <p:spPr>
          <a:xfrm>
            <a:off x="5299" y="1612554"/>
            <a:ext cx="12186528" cy="4575641"/>
          </a:xfrm>
          <a:prstGeom prst="rect">
            <a:avLst/>
          </a:prstGeom>
          <a:solidFill>
            <a:schemeClr val="bg1">
              <a:lumMod val="95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8D08D"/>
              </a:solidFill>
            </a:endParaRPr>
          </a:p>
        </p:txBody>
      </p:sp>
      <p:sp>
        <p:nvSpPr>
          <p:cNvPr id="2" name="Title 1">
            <a:extLst>
              <a:ext uri="{FF2B5EF4-FFF2-40B4-BE49-F238E27FC236}">
                <a16:creationId xmlns:a16="http://schemas.microsoft.com/office/drawing/2014/main" id="{D7522C37-9963-4D41-9BCC-F81938FFDA56}"/>
              </a:ext>
            </a:extLst>
          </p:cNvPr>
          <p:cNvSpPr txBox="1">
            <a:spLocks/>
          </p:cNvSpPr>
          <p:nvPr/>
        </p:nvSpPr>
        <p:spPr>
          <a:xfrm>
            <a:off x="906379" y="3217111"/>
            <a:ext cx="10386857" cy="419100"/>
          </a:xfrm>
          <a:prstGeom prst="rect">
            <a:avLst/>
          </a:prstGeom>
          <a:ln>
            <a:noFill/>
          </a:ln>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000" b="1">
              <a:solidFill>
                <a:schemeClr val="bg1"/>
              </a:solidFill>
              <a:latin typeface="Century Gothic" panose="020B0502020202020204" pitchFamily="34" charset="0"/>
            </a:endParaRPr>
          </a:p>
        </p:txBody>
      </p:sp>
      <p:sp>
        <p:nvSpPr>
          <p:cNvPr id="10" name="Text Placeholder 5"/>
          <p:cNvSpPr txBox="1">
            <a:spLocks/>
          </p:cNvSpPr>
          <p:nvPr/>
        </p:nvSpPr>
        <p:spPr>
          <a:xfrm>
            <a:off x="0" y="1229895"/>
            <a:ext cx="12199522" cy="524487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006D9D"/>
              </a:buClr>
              <a:buNone/>
            </a:pPr>
            <a:endParaRPr lang="en-US" sz="2000">
              <a:latin typeface="Century Gothic"/>
              <a:cs typeface="Calibri" panose="020F0502020204030204"/>
            </a:endParaRPr>
          </a:p>
          <a:p>
            <a:pPr marL="342900" indent="-342900">
              <a:lnSpc>
                <a:spcPct val="100000"/>
              </a:lnSpc>
              <a:spcBef>
                <a:spcPts val="0"/>
              </a:spcBef>
              <a:spcAft>
                <a:spcPts val="600"/>
              </a:spcAft>
              <a:buClr>
                <a:srgbClr val="006D9D"/>
              </a:buClr>
              <a:buFont typeface="Webdings"/>
              <a:buChar char="4"/>
            </a:pPr>
            <a:endParaRPr lang="en-US" sz="2000">
              <a:latin typeface="Century Gothic"/>
              <a:cs typeface="Calibri" panose="020F0502020204030204"/>
            </a:endParaRPr>
          </a:p>
          <a:p>
            <a:pPr marL="342900" indent="-342900">
              <a:lnSpc>
                <a:spcPct val="100000"/>
              </a:lnSpc>
              <a:spcBef>
                <a:spcPts val="0"/>
              </a:spcBef>
              <a:spcAft>
                <a:spcPts val="600"/>
              </a:spcAft>
              <a:buClr>
                <a:srgbClr val="006D9D"/>
              </a:buClr>
              <a:buFont typeface="Webdings"/>
              <a:buChar char="4"/>
            </a:pPr>
            <a:endParaRPr lang="en-US" sz="2000">
              <a:latin typeface="Century Gothic"/>
              <a:cs typeface="Calibri" panose="020F0502020204030204"/>
            </a:endParaRPr>
          </a:p>
          <a:p>
            <a:pPr marL="342900" indent="-342900">
              <a:lnSpc>
                <a:spcPct val="100000"/>
              </a:lnSpc>
              <a:spcBef>
                <a:spcPts val="0"/>
              </a:spcBef>
              <a:spcAft>
                <a:spcPts val="600"/>
              </a:spcAft>
              <a:buClr>
                <a:srgbClr val="006D9D"/>
              </a:buClr>
              <a:buFont typeface="Webdings"/>
              <a:buChar char="4"/>
            </a:pPr>
            <a:endParaRPr lang="en-US" sz="2000">
              <a:solidFill>
                <a:srgbClr val="000000"/>
              </a:solidFill>
              <a:latin typeface="Century Gothic"/>
              <a:cs typeface="Calibri"/>
            </a:endParaRPr>
          </a:p>
          <a:p>
            <a:pPr marL="342900" indent="-342900">
              <a:lnSpc>
                <a:spcPct val="100000"/>
              </a:lnSpc>
              <a:spcBef>
                <a:spcPts val="0"/>
              </a:spcBef>
              <a:spcAft>
                <a:spcPts val="600"/>
              </a:spcAft>
              <a:buClr>
                <a:srgbClr val="006D9D"/>
              </a:buClr>
              <a:buFont typeface="Webdings" panose="05030102010509060703" pitchFamily="18" charset="2"/>
              <a:buChar char="4"/>
            </a:pPr>
            <a:endParaRPr lang="en-US" sz="2000">
              <a:solidFill>
                <a:schemeClr val="tx1">
                  <a:lumMod val="75000"/>
                  <a:lumOff val="25000"/>
                </a:schemeClr>
              </a:solidFill>
              <a:latin typeface="Century Gothic"/>
            </a:endParaRPr>
          </a:p>
          <a:p>
            <a:pPr marL="342900" indent="-342900">
              <a:lnSpc>
                <a:spcPct val="100000"/>
              </a:lnSpc>
              <a:spcBef>
                <a:spcPts val="0"/>
              </a:spcBef>
              <a:spcAft>
                <a:spcPts val="600"/>
              </a:spcAft>
              <a:buClr>
                <a:srgbClr val="006D9D"/>
              </a:buClr>
              <a:buFont typeface="Webdings" panose="05030102010509060703" pitchFamily="18" charset="2"/>
              <a:buChar char="4"/>
            </a:pPr>
            <a:endParaRPr lang="en-US" sz="2000">
              <a:solidFill>
                <a:schemeClr val="tx1">
                  <a:lumMod val="75000"/>
                  <a:lumOff val="25000"/>
                </a:schemeClr>
              </a:solidFill>
              <a:latin typeface="Century Gothic"/>
            </a:endParaRPr>
          </a:p>
          <a:p>
            <a:pPr marL="342900" indent="-342900">
              <a:lnSpc>
                <a:spcPct val="100000"/>
              </a:lnSpc>
              <a:spcBef>
                <a:spcPts val="0"/>
              </a:spcBef>
              <a:spcAft>
                <a:spcPts val="600"/>
              </a:spcAft>
              <a:buClr>
                <a:srgbClr val="006D9D"/>
              </a:buClr>
              <a:buFont typeface="Webdings" panose="05030102010509060703" pitchFamily="18" charset="2"/>
              <a:buChar char="4"/>
            </a:pPr>
            <a:endParaRPr lang="en-US" sz="2000">
              <a:solidFill>
                <a:schemeClr val="tx1">
                  <a:lumMod val="75000"/>
                  <a:lumOff val="25000"/>
                </a:schemeClr>
              </a:solidFill>
              <a:latin typeface="Century Gothic"/>
            </a:endParaRPr>
          </a:p>
        </p:txBody>
      </p:sp>
      <p:sp>
        <p:nvSpPr>
          <p:cNvPr id="28" name="Title 1">
            <a:extLst>
              <a:ext uri="{FF2B5EF4-FFF2-40B4-BE49-F238E27FC236}">
                <a16:creationId xmlns:a16="http://schemas.microsoft.com/office/drawing/2014/main" id="{F99381D0-5059-4FD5-A573-B324E1DC903B}"/>
              </a:ext>
            </a:extLst>
          </p:cNvPr>
          <p:cNvSpPr txBox="1">
            <a:spLocks/>
          </p:cNvSpPr>
          <p:nvPr/>
        </p:nvSpPr>
        <p:spPr>
          <a:xfrm>
            <a:off x="902368" y="3431005"/>
            <a:ext cx="10386857" cy="419100"/>
          </a:xfrm>
          <a:prstGeom prst="rect">
            <a:avLst/>
          </a:prstGeom>
          <a:ln>
            <a:noFill/>
          </a:ln>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006D9D"/>
                </a:solidFill>
                <a:latin typeface="Century Gothic"/>
              </a:rPr>
              <a:t>Methods and Results</a:t>
            </a:r>
            <a:endParaRPr lang="en-US" sz="4000" b="1" dirty="0">
              <a:solidFill>
                <a:srgbClr val="006D9D"/>
              </a:solidFill>
              <a:latin typeface="Century Gothic" panose="020B0502020202020204" pitchFamily="34" charset="0"/>
            </a:endParaRPr>
          </a:p>
        </p:txBody>
      </p:sp>
    </p:spTree>
    <p:extLst>
      <p:ext uri="{BB962C8B-B14F-4D97-AF65-F5344CB8AC3E}">
        <p14:creationId xmlns:p14="http://schemas.microsoft.com/office/powerpoint/2010/main" val="314786768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73E5699-4D12-4C2E-A0E3-74FA406DECFC}"/>
              </a:ext>
            </a:extLst>
          </p:cNvPr>
          <p:cNvSpPr/>
          <p:nvPr/>
        </p:nvSpPr>
        <p:spPr>
          <a:xfrm>
            <a:off x="5299" y="1612554"/>
            <a:ext cx="12186528" cy="4575641"/>
          </a:xfrm>
          <a:prstGeom prst="rect">
            <a:avLst/>
          </a:prstGeom>
          <a:solidFill>
            <a:schemeClr val="bg1">
              <a:lumMod val="95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8D08D"/>
              </a:solidFill>
            </a:endParaRPr>
          </a:p>
        </p:txBody>
      </p:sp>
      <p:sp>
        <p:nvSpPr>
          <p:cNvPr id="21" name="Google Shape;569;p15">
            <a:extLst>
              <a:ext uri="{FF2B5EF4-FFF2-40B4-BE49-F238E27FC236}">
                <a16:creationId xmlns:a16="http://schemas.microsoft.com/office/drawing/2014/main" id="{95C9938F-39C2-4701-95C0-6F9F4B59A3E0}"/>
              </a:ext>
            </a:extLst>
          </p:cNvPr>
          <p:cNvSpPr txBox="1"/>
          <p:nvPr/>
        </p:nvSpPr>
        <p:spPr>
          <a:xfrm>
            <a:off x="7365497" y="2168415"/>
            <a:ext cx="3461036" cy="748687"/>
          </a:xfrm>
          <a:prstGeom prst="rect">
            <a:avLst/>
          </a:prstGeom>
          <a:solidFill>
            <a:schemeClr val="bg1">
              <a:lumMod val="75000"/>
            </a:schemeClr>
          </a:solidFill>
          <a:ln>
            <a:noFill/>
          </a:ln>
        </p:spPr>
        <p:txBody>
          <a:bodyPr spcFirstLastPara="1" wrap="square" lIns="91425" tIns="45700" rIns="91425" bIns="45700" anchor="ctr" anchorCtr="0">
            <a:noAutofit/>
          </a:bodyPr>
          <a:lstStyle/>
          <a:p>
            <a:pPr algn="ctr">
              <a:lnSpc>
                <a:spcPct val="90000"/>
              </a:lnSpc>
              <a:buClr>
                <a:srgbClr val="964035"/>
              </a:buClr>
              <a:buSzPts val="4000"/>
            </a:pPr>
            <a:endParaRPr lang="en-US" sz="2400">
              <a:solidFill>
                <a:srgbClr val="FFFFFF"/>
              </a:solidFill>
              <a:latin typeface="Century Gothic"/>
            </a:endParaRPr>
          </a:p>
        </p:txBody>
      </p:sp>
      <p:sp>
        <p:nvSpPr>
          <p:cNvPr id="19" name="Google Shape;569;p15">
            <a:extLst>
              <a:ext uri="{FF2B5EF4-FFF2-40B4-BE49-F238E27FC236}">
                <a16:creationId xmlns:a16="http://schemas.microsoft.com/office/drawing/2014/main" id="{0ED253FD-75E1-4E4B-A554-69451E2803C5}"/>
              </a:ext>
            </a:extLst>
          </p:cNvPr>
          <p:cNvSpPr txBox="1"/>
          <p:nvPr/>
        </p:nvSpPr>
        <p:spPr>
          <a:xfrm>
            <a:off x="1126062" y="2168415"/>
            <a:ext cx="3487929" cy="748688"/>
          </a:xfrm>
          <a:prstGeom prst="rect">
            <a:avLst/>
          </a:prstGeom>
          <a:solidFill>
            <a:schemeClr val="bg1">
              <a:lumMod val="75000"/>
            </a:schemeClr>
          </a:solidFill>
          <a:ln>
            <a:noFill/>
          </a:ln>
        </p:spPr>
        <p:txBody>
          <a:bodyPr spcFirstLastPara="1" wrap="square" lIns="91425" tIns="45700" rIns="91425" bIns="45700" anchor="ctr" anchorCtr="0">
            <a:noAutofit/>
          </a:bodyPr>
          <a:lstStyle/>
          <a:p>
            <a:pPr algn="ctr">
              <a:lnSpc>
                <a:spcPct val="90000"/>
              </a:lnSpc>
              <a:buClr>
                <a:srgbClr val="964035"/>
              </a:buClr>
              <a:buSzPts val="4000"/>
            </a:pPr>
            <a:endParaRPr lang="en-US" sz="2400">
              <a:solidFill>
                <a:srgbClr val="FFFFFF"/>
              </a:solidFill>
              <a:latin typeface="Century Gothic"/>
            </a:endParaRPr>
          </a:p>
        </p:txBody>
      </p:sp>
      <p:sp>
        <p:nvSpPr>
          <p:cNvPr id="9" name="Google Shape;264;p3">
            <a:extLst>
              <a:ext uri="{FF2B5EF4-FFF2-40B4-BE49-F238E27FC236}">
                <a16:creationId xmlns:a16="http://schemas.microsoft.com/office/drawing/2014/main" id="{17398A73-3EB3-42B8-B770-D1C2E1554093}"/>
              </a:ext>
            </a:extLst>
          </p:cNvPr>
          <p:cNvSpPr/>
          <p:nvPr/>
        </p:nvSpPr>
        <p:spPr>
          <a:xfrm>
            <a:off x="1200266" y="2973678"/>
            <a:ext cx="3420769" cy="2346907"/>
          </a:xfrm>
          <a:prstGeom prst="rect">
            <a:avLst/>
          </a:prstGeom>
          <a:solidFill>
            <a:schemeClr val="accent6">
              <a:lumMod val="50000"/>
            </a:schemeClr>
          </a:solidFill>
          <a:ln w="76200" cap="flat" cmpd="sng">
            <a:solidFill>
              <a:schemeClr val="accent6">
                <a:lumMod val="50000"/>
              </a:schemeClr>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1400"/>
            </a:pPr>
            <a:endParaRPr lang="en-US" sz="2000" b="1">
              <a:solidFill>
                <a:schemeClr val="bg1"/>
              </a:solidFill>
              <a:latin typeface="Century Gothic"/>
            </a:endParaRPr>
          </a:p>
        </p:txBody>
      </p:sp>
      <p:sp>
        <p:nvSpPr>
          <p:cNvPr id="6" name="Google Shape;264;p3">
            <a:extLst>
              <a:ext uri="{FF2B5EF4-FFF2-40B4-BE49-F238E27FC236}">
                <a16:creationId xmlns:a16="http://schemas.microsoft.com/office/drawing/2014/main" id="{DB196BD6-FBA0-4085-875E-308A334F4C99}"/>
              </a:ext>
            </a:extLst>
          </p:cNvPr>
          <p:cNvSpPr/>
          <p:nvPr/>
        </p:nvSpPr>
        <p:spPr>
          <a:xfrm>
            <a:off x="7365141" y="2969286"/>
            <a:ext cx="3411032" cy="2350349"/>
          </a:xfrm>
          <a:prstGeom prst="rect">
            <a:avLst/>
          </a:prstGeom>
          <a:solidFill>
            <a:srgbClr val="964035"/>
          </a:solidFill>
          <a:ln w="76200" cap="flat" cmpd="sng">
            <a:solidFill>
              <a:srgbClr val="964035"/>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lang="en-US" sz="1400" b="0" i="0" u="none" strike="noStrike" cap="none">
              <a:solidFill>
                <a:srgbClr val="4F8280"/>
              </a:solidFill>
              <a:latin typeface="Arial"/>
              <a:ea typeface="Arial"/>
              <a:cs typeface="Arial"/>
            </a:endParaRPr>
          </a:p>
        </p:txBody>
      </p:sp>
      <p:sp>
        <p:nvSpPr>
          <p:cNvPr id="2" name="Title 1">
            <a:extLst>
              <a:ext uri="{FF2B5EF4-FFF2-40B4-BE49-F238E27FC236}">
                <a16:creationId xmlns:a16="http://schemas.microsoft.com/office/drawing/2014/main" id="{D7522C37-9963-4D41-9BCC-F81938FFDA56}"/>
              </a:ext>
            </a:extLst>
          </p:cNvPr>
          <p:cNvSpPr txBox="1">
            <a:spLocks/>
          </p:cNvSpPr>
          <p:nvPr/>
        </p:nvSpPr>
        <p:spPr>
          <a:xfrm>
            <a:off x="495300" y="342900"/>
            <a:ext cx="94143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Century Gothic"/>
              </a:rPr>
              <a:t>Study Period</a:t>
            </a:r>
            <a:endParaRPr lang="en-US" sz="4000" b="1" dirty="0">
              <a:solidFill>
                <a:schemeClr val="bg1"/>
              </a:solidFill>
              <a:latin typeface="Century Gothic" panose="020B0502020202020204" pitchFamily="34" charset="0"/>
            </a:endParaRPr>
          </a:p>
        </p:txBody>
      </p:sp>
      <p:pic>
        <p:nvPicPr>
          <p:cNvPr id="3" name="Graphic 3" descr="Flip calendar">
            <a:extLst>
              <a:ext uri="{FF2B5EF4-FFF2-40B4-BE49-F238E27FC236}">
                <a16:creationId xmlns:a16="http://schemas.microsoft.com/office/drawing/2014/main" id="{D77DE7ED-CA30-42E9-A937-08ED748BAEB2}"/>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345676" y="1008529"/>
            <a:ext cx="5127811" cy="5127811"/>
          </a:xfrm>
          <a:prstGeom prst="rect">
            <a:avLst/>
          </a:prstGeom>
        </p:spPr>
      </p:pic>
      <p:pic>
        <p:nvPicPr>
          <p:cNvPr id="8" name="Graphic 3" descr="Flip calendar">
            <a:extLst>
              <a:ext uri="{FF2B5EF4-FFF2-40B4-BE49-F238E27FC236}">
                <a16:creationId xmlns:a16="http://schemas.microsoft.com/office/drawing/2014/main" id="{D6B099E9-3898-4B9D-BA85-9B35998098EC}"/>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6535270" y="1008528"/>
            <a:ext cx="5127811" cy="5127811"/>
          </a:xfrm>
          <a:prstGeom prst="rect">
            <a:avLst/>
          </a:prstGeom>
        </p:spPr>
      </p:pic>
      <p:sp>
        <p:nvSpPr>
          <p:cNvPr id="4" name="Arrow: Right 3">
            <a:extLst>
              <a:ext uri="{FF2B5EF4-FFF2-40B4-BE49-F238E27FC236}">
                <a16:creationId xmlns:a16="http://schemas.microsoft.com/office/drawing/2014/main" id="{BD5E8E55-BC23-4D6F-B950-27B24D21E767}"/>
              </a:ext>
            </a:extLst>
          </p:cNvPr>
          <p:cNvSpPr/>
          <p:nvPr/>
        </p:nvSpPr>
        <p:spPr>
          <a:xfrm>
            <a:off x="2894686" y="3494266"/>
            <a:ext cx="6175971" cy="1195416"/>
          </a:xfrm>
          <a:prstGeom prst="rightArrow">
            <a:avLst/>
          </a:prstGeom>
          <a:solidFill>
            <a:srgbClr val="3F3F3F"/>
          </a:solidFill>
          <a:ln>
            <a:solidFill>
              <a:srgbClr val="3F3F3F"/>
            </a:solidFill>
          </a:ln>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algn="ctr"/>
            <a:endParaRPr lang="en-US">
              <a:solidFill>
                <a:srgbClr val="3F3F3F"/>
              </a:solidFill>
              <a:cs typeface="Calibri"/>
            </a:endParaRPr>
          </a:p>
        </p:txBody>
      </p:sp>
      <p:sp>
        <p:nvSpPr>
          <p:cNvPr id="5" name="TextBox 4">
            <a:extLst>
              <a:ext uri="{FF2B5EF4-FFF2-40B4-BE49-F238E27FC236}">
                <a16:creationId xmlns:a16="http://schemas.microsoft.com/office/drawing/2014/main" id="{7A1D252F-AA04-41CC-965D-6C8AA73CF945}"/>
              </a:ext>
            </a:extLst>
          </p:cNvPr>
          <p:cNvSpPr txBox="1"/>
          <p:nvPr/>
        </p:nvSpPr>
        <p:spPr>
          <a:xfrm>
            <a:off x="2091873" y="2317052"/>
            <a:ext cx="2743200" cy="7232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300" b="1">
                <a:solidFill>
                  <a:srgbClr val="3F3F3F"/>
                </a:solidFill>
                <a:latin typeface="Century Gothic"/>
                <a:cs typeface="Calibri"/>
              </a:rPr>
              <a:t>April 2015</a:t>
            </a:r>
          </a:p>
          <a:p>
            <a:endParaRPr lang="en-US">
              <a:solidFill>
                <a:srgbClr val="3F3F3F"/>
              </a:solidFill>
              <a:latin typeface="Century Gothic"/>
              <a:cs typeface="Calibri"/>
            </a:endParaRPr>
          </a:p>
        </p:txBody>
      </p:sp>
      <p:sp>
        <p:nvSpPr>
          <p:cNvPr id="14" name="TextBox 13">
            <a:extLst>
              <a:ext uri="{FF2B5EF4-FFF2-40B4-BE49-F238E27FC236}">
                <a16:creationId xmlns:a16="http://schemas.microsoft.com/office/drawing/2014/main" id="{D21E5185-C794-4BA7-AE81-9CD1777B98BA}"/>
              </a:ext>
            </a:extLst>
          </p:cNvPr>
          <p:cNvSpPr txBox="1"/>
          <p:nvPr/>
        </p:nvSpPr>
        <p:spPr>
          <a:xfrm>
            <a:off x="8025329" y="2357156"/>
            <a:ext cx="2743200" cy="8002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300" b="1">
                <a:solidFill>
                  <a:srgbClr val="3F3F3F"/>
                </a:solidFill>
                <a:latin typeface="Century Gothic"/>
                <a:cs typeface="Calibri"/>
              </a:rPr>
              <a:t>October 2020</a:t>
            </a:r>
          </a:p>
          <a:p>
            <a:endParaRPr lang="en-US" sz="2300">
              <a:cs typeface="Calibri"/>
            </a:endParaRPr>
          </a:p>
        </p:txBody>
      </p:sp>
      <p:sp>
        <p:nvSpPr>
          <p:cNvPr id="10" name="TextBox 9">
            <a:extLst>
              <a:ext uri="{FF2B5EF4-FFF2-40B4-BE49-F238E27FC236}">
                <a16:creationId xmlns:a16="http://schemas.microsoft.com/office/drawing/2014/main" id="{8D7D7A19-CCBC-47CF-ADC4-D95B229EDD34}"/>
              </a:ext>
            </a:extLst>
          </p:cNvPr>
          <p:cNvSpPr txBox="1"/>
          <p:nvPr/>
        </p:nvSpPr>
        <p:spPr>
          <a:xfrm>
            <a:off x="2899611" y="5769771"/>
            <a:ext cx="639277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rgbClr val="3F3F3F"/>
                </a:solidFill>
                <a:latin typeface="Century Gothic"/>
              </a:rPr>
              <a:t>*data collected through April – October months only​</a:t>
            </a:r>
            <a:endParaRPr lang="en-US" sz="1400" dirty="0">
              <a:solidFill>
                <a:srgbClr val="3F3F3F"/>
              </a:solidFill>
            </a:endParaRPr>
          </a:p>
        </p:txBody>
      </p:sp>
    </p:spTree>
    <p:extLst>
      <p:ext uri="{BB962C8B-B14F-4D97-AF65-F5344CB8AC3E}">
        <p14:creationId xmlns:p14="http://schemas.microsoft.com/office/powerpoint/2010/main" val="15425836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78357" y="342900"/>
            <a:ext cx="11283361" cy="447854"/>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Century Gothic"/>
              </a:rPr>
              <a:t> Indices from Landsat 8 (TIRS/OLI)</a:t>
            </a:r>
            <a:endParaRPr lang="en-US" sz="4000" b="1" dirty="0">
              <a:solidFill>
                <a:schemeClr val="bg1"/>
              </a:solidFill>
              <a:latin typeface="Century Gothic" panose="020B0502020202020204" pitchFamily="34" charset="0"/>
            </a:endParaRPr>
          </a:p>
        </p:txBody>
      </p:sp>
      <p:pic>
        <p:nvPicPr>
          <p:cNvPr id="6" name="Google Shape;484;p13">
            <a:extLst>
              <a:ext uri="{FF2B5EF4-FFF2-40B4-BE49-F238E27FC236}">
                <a16:creationId xmlns:a16="http://schemas.microsoft.com/office/drawing/2014/main" id="{71985F78-07CB-4EFB-9667-D7B389470A48}"/>
              </a:ext>
            </a:extLst>
          </p:cNvPr>
          <p:cNvPicPr preferRelativeResize="0"/>
          <p:nvPr/>
        </p:nvPicPr>
        <p:blipFill rotWithShape="1">
          <a:blip r:embed="rId3">
            <a:alphaModFix/>
          </a:blip>
          <a:srcRect/>
          <a:stretch/>
        </p:blipFill>
        <p:spPr>
          <a:xfrm>
            <a:off x="8063130" y="1208054"/>
            <a:ext cx="1364401" cy="1283766"/>
          </a:xfrm>
          <a:prstGeom prst="ellipse">
            <a:avLst/>
          </a:prstGeom>
          <a:noFill/>
          <a:ln w="12700" cap="flat" cmpd="sng">
            <a:solidFill>
              <a:srgbClr val="3F3F3F"/>
            </a:solidFill>
            <a:prstDash val="solid"/>
            <a:round/>
            <a:headEnd type="none" w="sm" len="sm"/>
            <a:tailEnd type="none" w="sm" len="sm"/>
          </a:ln>
          <a:effectLst>
            <a:outerShdw blurRad="50800" dist="38100" dir="2700000" algn="tl" rotWithShape="0">
              <a:srgbClr val="000000">
                <a:alpha val="40000"/>
              </a:srgbClr>
            </a:outerShdw>
          </a:effectLst>
        </p:spPr>
      </p:pic>
      <p:sp>
        <p:nvSpPr>
          <p:cNvPr id="7" name="Google Shape;485;p13">
            <a:extLst>
              <a:ext uri="{FF2B5EF4-FFF2-40B4-BE49-F238E27FC236}">
                <a16:creationId xmlns:a16="http://schemas.microsoft.com/office/drawing/2014/main" id="{372A7F43-C141-4E10-94AD-AAF3E444C3F0}"/>
              </a:ext>
            </a:extLst>
          </p:cNvPr>
          <p:cNvSpPr txBox="1"/>
          <p:nvPr/>
        </p:nvSpPr>
        <p:spPr>
          <a:xfrm>
            <a:off x="9444694" y="1808886"/>
            <a:ext cx="2800454" cy="194013"/>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2000" b="1" i="0" u="none" strike="noStrike" cap="none" dirty="0">
                <a:solidFill>
                  <a:srgbClr val="3F3F3F"/>
                </a:solidFill>
                <a:latin typeface="Century Gothic"/>
                <a:ea typeface="Century Gothic"/>
                <a:cs typeface="Century Gothic"/>
                <a:sym typeface="Century Gothic"/>
              </a:rPr>
              <a:t>Normalized Difference Vegetation Index</a:t>
            </a:r>
          </a:p>
          <a:p>
            <a:pPr marL="0" marR="0" lvl="0" indent="0" algn="ctr" rtl="0">
              <a:lnSpc>
                <a:spcPct val="100000"/>
              </a:lnSpc>
              <a:spcBef>
                <a:spcPts val="0"/>
              </a:spcBef>
              <a:spcAft>
                <a:spcPts val="0"/>
              </a:spcAft>
              <a:buClr>
                <a:srgbClr val="000000"/>
              </a:buClr>
              <a:buSzPts val="1400"/>
              <a:buFont typeface="Arial"/>
              <a:buNone/>
            </a:pPr>
            <a:r>
              <a:rPr lang="en-US" sz="2000" b="1" dirty="0">
                <a:solidFill>
                  <a:srgbClr val="3F3F3F"/>
                </a:solidFill>
                <a:latin typeface="Century Gothic"/>
                <a:ea typeface="Century Gothic"/>
                <a:cs typeface="Century Gothic"/>
                <a:sym typeface="Century Gothic"/>
              </a:rPr>
              <a:t>(NDVI)</a:t>
            </a:r>
            <a:endParaRPr sz="2000" b="1" i="0" u="none" strike="noStrike" cap="none" dirty="0">
              <a:solidFill>
                <a:srgbClr val="3F3F3F"/>
              </a:solidFill>
              <a:latin typeface="Century Gothic"/>
              <a:ea typeface="Century Gothic"/>
              <a:cs typeface="Century Gothic"/>
              <a:sym typeface="Century Gothic"/>
            </a:endParaRPr>
          </a:p>
        </p:txBody>
      </p:sp>
      <p:grpSp>
        <p:nvGrpSpPr>
          <p:cNvPr id="8" name="Google Shape;486;p13">
            <a:extLst>
              <a:ext uri="{FF2B5EF4-FFF2-40B4-BE49-F238E27FC236}">
                <a16:creationId xmlns:a16="http://schemas.microsoft.com/office/drawing/2014/main" id="{9A135FA1-B7B2-418B-8457-D338640DA577}"/>
              </a:ext>
            </a:extLst>
          </p:cNvPr>
          <p:cNvGrpSpPr/>
          <p:nvPr/>
        </p:nvGrpSpPr>
        <p:grpSpPr>
          <a:xfrm>
            <a:off x="2679320" y="1442521"/>
            <a:ext cx="4967046" cy="438551"/>
            <a:chOff x="2684904" y="4328612"/>
            <a:chExt cx="4967046" cy="438551"/>
          </a:xfrm>
        </p:grpSpPr>
        <p:cxnSp>
          <p:nvCxnSpPr>
            <p:cNvPr id="9" name="Google Shape;487;p13">
              <a:extLst>
                <a:ext uri="{FF2B5EF4-FFF2-40B4-BE49-F238E27FC236}">
                  <a16:creationId xmlns:a16="http://schemas.microsoft.com/office/drawing/2014/main" id="{97AAE8E9-4BAF-45B5-AB86-D402CF1B65A8}"/>
                </a:ext>
              </a:extLst>
            </p:cNvPr>
            <p:cNvCxnSpPr/>
            <p:nvPr/>
          </p:nvCxnSpPr>
          <p:spPr>
            <a:xfrm>
              <a:off x="2696550" y="4758463"/>
              <a:ext cx="4955400" cy="8700"/>
            </a:xfrm>
            <a:prstGeom prst="straightConnector1">
              <a:avLst/>
            </a:prstGeom>
            <a:noFill/>
            <a:ln w="76200" cap="flat" cmpd="sng">
              <a:solidFill>
                <a:srgbClr val="3F3F3F"/>
              </a:solidFill>
              <a:prstDash val="solid"/>
              <a:round/>
              <a:headEnd type="none" w="sm" len="sm"/>
              <a:tailEnd type="triangle" w="med" len="med"/>
            </a:ln>
          </p:spPr>
        </p:cxnSp>
        <p:sp>
          <p:nvSpPr>
            <p:cNvPr id="11" name="Google Shape;488;p13">
              <a:extLst>
                <a:ext uri="{FF2B5EF4-FFF2-40B4-BE49-F238E27FC236}">
                  <a16:creationId xmlns:a16="http://schemas.microsoft.com/office/drawing/2014/main" id="{EE4BD630-EA15-4BDF-85BF-E7933980B6BC}"/>
                </a:ext>
              </a:extLst>
            </p:cNvPr>
            <p:cNvSpPr txBox="1"/>
            <p:nvPr/>
          </p:nvSpPr>
          <p:spPr>
            <a:xfrm rot="-917">
              <a:off x="2684904" y="4328612"/>
              <a:ext cx="4777832" cy="405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2000" b="1" i="0" u="none" strike="noStrike" cap="none" dirty="0">
                  <a:solidFill>
                    <a:srgbClr val="3F3F3F"/>
                  </a:solidFill>
                  <a:latin typeface="Century Gothic"/>
                  <a:ea typeface="Century Gothic"/>
                  <a:cs typeface="Century Gothic"/>
                  <a:sym typeface="Century Gothic"/>
                </a:rPr>
                <a:t>Red, NIR</a:t>
              </a:r>
              <a:endParaRPr sz="2000" b="1" i="0" u="none" strike="noStrike" cap="none" dirty="0">
                <a:solidFill>
                  <a:srgbClr val="3F3F3F"/>
                </a:solidFill>
                <a:latin typeface="Century Gothic"/>
                <a:ea typeface="Century Gothic"/>
                <a:cs typeface="Century Gothic"/>
                <a:sym typeface="Century Gothic"/>
              </a:endParaRPr>
            </a:p>
          </p:txBody>
        </p:sp>
      </p:grpSp>
      <p:grpSp>
        <p:nvGrpSpPr>
          <p:cNvPr id="4" name="Google Shape;490;p13">
            <a:extLst>
              <a:ext uri="{FF2B5EF4-FFF2-40B4-BE49-F238E27FC236}">
                <a16:creationId xmlns:a16="http://schemas.microsoft.com/office/drawing/2014/main" id="{D63280DA-302C-4FC5-91FD-EFC3C5573196}"/>
              </a:ext>
            </a:extLst>
          </p:cNvPr>
          <p:cNvGrpSpPr/>
          <p:nvPr/>
        </p:nvGrpSpPr>
        <p:grpSpPr>
          <a:xfrm>
            <a:off x="495300" y="2954784"/>
            <a:ext cx="2114550" cy="2542124"/>
            <a:chOff x="570300" y="3284105"/>
            <a:chExt cx="2114550" cy="2542124"/>
          </a:xfrm>
        </p:grpSpPr>
        <p:pic>
          <p:nvPicPr>
            <p:cNvPr id="14" name="Google Shape;491;p13">
              <a:extLst>
                <a:ext uri="{FF2B5EF4-FFF2-40B4-BE49-F238E27FC236}">
                  <a16:creationId xmlns:a16="http://schemas.microsoft.com/office/drawing/2014/main" id="{59991F9E-614F-4398-BF03-1DE044F72D29}"/>
                </a:ext>
              </a:extLst>
            </p:cNvPr>
            <p:cNvPicPr preferRelativeResize="0"/>
            <p:nvPr/>
          </p:nvPicPr>
          <p:blipFill rotWithShape="1">
            <a:blip r:embed="rId4">
              <a:alphaModFix/>
            </a:blip>
            <a:srcRect/>
            <a:stretch/>
          </p:blipFill>
          <p:spPr>
            <a:xfrm>
              <a:off x="570300" y="3284105"/>
              <a:ext cx="2114550" cy="1733550"/>
            </a:xfrm>
            <a:prstGeom prst="rect">
              <a:avLst/>
            </a:prstGeom>
            <a:noFill/>
            <a:ln>
              <a:noFill/>
            </a:ln>
            <a:effectLst>
              <a:outerShdw blurRad="50800" dist="38100" dir="2700000" algn="tl" rotWithShape="0">
                <a:srgbClr val="000000">
                  <a:alpha val="40000"/>
                </a:srgbClr>
              </a:outerShdw>
            </a:effectLst>
          </p:spPr>
        </p:pic>
        <p:sp>
          <p:nvSpPr>
            <p:cNvPr id="15" name="Google Shape;492;p13">
              <a:extLst>
                <a:ext uri="{FF2B5EF4-FFF2-40B4-BE49-F238E27FC236}">
                  <a16:creationId xmlns:a16="http://schemas.microsoft.com/office/drawing/2014/main" id="{7B7D0AC8-C488-456C-9F51-F9DB55E971DB}"/>
                </a:ext>
              </a:extLst>
            </p:cNvPr>
            <p:cNvSpPr txBox="1"/>
            <p:nvPr/>
          </p:nvSpPr>
          <p:spPr>
            <a:xfrm>
              <a:off x="713092" y="5021266"/>
              <a:ext cx="1478450" cy="804963"/>
            </a:xfrm>
            <a:prstGeom prst="rect">
              <a:avLst/>
            </a:prstGeom>
            <a:noFill/>
            <a:ln>
              <a:noFill/>
            </a:ln>
          </p:spPr>
          <p:txBody>
            <a:bodyPr spcFirstLastPara="1" wrap="square" lIns="91425" tIns="91425" rIns="91425" bIns="91425" anchor="t" anchorCtr="0">
              <a:noAutofit/>
            </a:bodyPr>
            <a:lstStyle/>
            <a:p>
              <a:pPr algn="ctr">
                <a:buClr>
                  <a:srgbClr val="000000"/>
                </a:buClr>
                <a:buSzPts val="1400"/>
              </a:pPr>
              <a:r>
                <a:rPr lang="en-US" sz="2000" b="0" i="0" u="none" strike="noStrike" cap="none" dirty="0">
                  <a:solidFill>
                    <a:srgbClr val="3F3F3F"/>
                  </a:solidFill>
                  <a:latin typeface="Century Gothic"/>
                  <a:ea typeface="Century Gothic"/>
                  <a:cs typeface="Century Gothic"/>
                  <a:sym typeface="Century Gothic"/>
                </a:rPr>
                <a:t>Landsat 8</a:t>
              </a:r>
              <a:r>
                <a:rPr lang="en-US" sz="2000" dirty="0">
                  <a:solidFill>
                    <a:srgbClr val="3F3F3F"/>
                  </a:solidFill>
                  <a:latin typeface="Century Gothic"/>
                  <a:ea typeface="Century Gothic"/>
                  <a:cs typeface="Century Gothic"/>
                  <a:sym typeface="Century Gothic"/>
                </a:rPr>
                <a:t> </a:t>
              </a:r>
              <a:endParaRPr lang="en-US" sz="2000" b="0" i="0" u="none" strike="noStrike" cap="none" dirty="0">
                <a:solidFill>
                  <a:srgbClr val="3F3F3F"/>
                </a:solidFill>
                <a:latin typeface="Century Gothic"/>
                <a:ea typeface="Century Gothic"/>
                <a:cs typeface="Century Gothic"/>
              </a:endParaRPr>
            </a:p>
            <a:p>
              <a:pPr marL="0" marR="0" lvl="0" indent="0" algn="ctr" rtl="0">
                <a:lnSpc>
                  <a:spcPct val="100000"/>
                </a:lnSpc>
                <a:spcBef>
                  <a:spcPts val="0"/>
                </a:spcBef>
                <a:spcAft>
                  <a:spcPts val="0"/>
                </a:spcAft>
                <a:buClr>
                  <a:srgbClr val="000000"/>
                </a:buClr>
                <a:buSzPts val="1400"/>
                <a:buFont typeface="Arial"/>
                <a:buNone/>
              </a:pPr>
              <a:r>
                <a:rPr lang="en-US" sz="2000" b="0" i="0" u="none" strike="noStrike" cap="none" dirty="0">
                  <a:solidFill>
                    <a:srgbClr val="3F3F3F"/>
                  </a:solidFill>
                  <a:latin typeface="Century Gothic"/>
                  <a:ea typeface="Century Gothic"/>
                  <a:cs typeface="Century Gothic"/>
                  <a:sym typeface="Century Gothic"/>
                </a:rPr>
                <a:t>OLI/TIRS</a:t>
              </a:r>
              <a:endParaRPr sz="2000" b="0" i="0" u="none" strike="noStrike" cap="none" dirty="0">
                <a:solidFill>
                  <a:srgbClr val="3F3F3F"/>
                </a:solidFill>
                <a:latin typeface="Century Gothic"/>
                <a:ea typeface="Century Gothic"/>
                <a:cs typeface="Century Gothic"/>
                <a:sym typeface="Century Gothic"/>
              </a:endParaRPr>
            </a:p>
          </p:txBody>
        </p:sp>
      </p:grpSp>
      <p:pic>
        <p:nvPicPr>
          <p:cNvPr id="17" name="Google Shape;494;p13">
            <a:extLst>
              <a:ext uri="{FF2B5EF4-FFF2-40B4-BE49-F238E27FC236}">
                <a16:creationId xmlns:a16="http://schemas.microsoft.com/office/drawing/2014/main" id="{C0D6591C-61EB-4A79-AC14-8283D8D968EA}"/>
              </a:ext>
            </a:extLst>
          </p:cNvPr>
          <p:cNvPicPr preferRelativeResize="0"/>
          <p:nvPr/>
        </p:nvPicPr>
        <p:blipFill rotWithShape="1">
          <a:blip r:embed="rId5">
            <a:alphaModFix/>
          </a:blip>
          <a:srcRect/>
          <a:stretch/>
        </p:blipFill>
        <p:spPr>
          <a:xfrm>
            <a:off x="8063130" y="2619002"/>
            <a:ext cx="1364401" cy="1276221"/>
          </a:xfrm>
          <a:prstGeom prst="ellipse">
            <a:avLst/>
          </a:prstGeom>
          <a:noFill/>
          <a:ln w="28575" cap="flat" cmpd="sng">
            <a:solidFill>
              <a:srgbClr val="3F3F3F"/>
            </a:solidFill>
            <a:prstDash val="solid"/>
            <a:round/>
            <a:headEnd type="none" w="sm" len="sm"/>
            <a:tailEnd type="none" w="sm" len="sm"/>
          </a:ln>
          <a:effectLst>
            <a:outerShdw blurRad="50800" dist="38100" dir="2700000" algn="tl" rotWithShape="0">
              <a:srgbClr val="000000">
                <a:alpha val="40000"/>
              </a:srgbClr>
            </a:outerShdw>
          </a:effectLst>
        </p:spPr>
      </p:pic>
      <p:sp>
        <p:nvSpPr>
          <p:cNvPr id="18" name="Google Shape;495;p13">
            <a:extLst>
              <a:ext uri="{FF2B5EF4-FFF2-40B4-BE49-F238E27FC236}">
                <a16:creationId xmlns:a16="http://schemas.microsoft.com/office/drawing/2014/main" id="{CC0CC8AB-7175-41C5-B1C3-78DC97407B09}"/>
              </a:ext>
            </a:extLst>
          </p:cNvPr>
          <p:cNvSpPr txBox="1"/>
          <p:nvPr/>
        </p:nvSpPr>
        <p:spPr>
          <a:xfrm>
            <a:off x="9609252" y="3083273"/>
            <a:ext cx="2471339" cy="339600"/>
          </a:xfrm>
          <a:prstGeom prst="rect">
            <a:avLst/>
          </a:prstGeom>
          <a:noFill/>
          <a:ln>
            <a:noFill/>
          </a:ln>
        </p:spPr>
        <p:txBody>
          <a:bodyPr spcFirstLastPara="1" wrap="square" lIns="91425" tIns="91425" rIns="91425" bIns="91425" anchor="ctr" anchorCtr="0">
            <a:noAutofit/>
          </a:bodyPr>
          <a:lstStyle/>
          <a:p>
            <a:pPr algn="ctr">
              <a:buClr>
                <a:srgbClr val="000000"/>
              </a:buClr>
              <a:buSzPts val="1400"/>
            </a:pPr>
            <a:r>
              <a:rPr lang="en-US" sz="2000" b="1" i="0" u="none" strike="noStrike" cap="none">
                <a:solidFill>
                  <a:srgbClr val="3F3F3F"/>
                </a:solidFill>
                <a:latin typeface="Century Gothic"/>
                <a:ea typeface="Century Gothic"/>
                <a:cs typeface="Century Gothic"/>
                <a:sym typeface="Century Gothic"/>
              </a:rPr>
              <a:t>Day Land Surface Temperature</a:t>
            </a:r>
            <a:endParaRPr lang="en-US" sz="2000" b="1">
              <a:solidFill>
                <a:srgbClr val="3F3F3F"/>
              </a:solidFill>
              <a:latin typeface="Century Gothic"/>
              <a:ea typeface="Century Gothic"/>
              <a:cs typeface="Century Gothic"/>
              <a:sym typeface="Century Gothic"/>
            </a:endParaRPr>
          </a:p>
          <a:p>
            <a:pPr algn="ctr">
              <a:buSzPts val="1400"/>
            </a:pPr>
            <a:r>
              <a:rPr lang="en-US" sz="2000" b="1">
                <a:solidFill>
                  <a:srgbClr val="3F3F3F"/>
                </a:solidFill>
                <a:latin typeface="Century Gothic"/>
                <a:ea typeface="Century Gothic"/>
                <a:cs typeface="Century Gothic"/>
                <a:sym typeface="Century Gothic"/>
              </a:rPr>
              <a:t> </a:t>
            </a:r>
            <a:r>
              <a:rPr lang="en-US" sz="2000" b="1" i="0" u="none" strike="noStrike" cap="none">
                <a:solidFill>
                  <a:srgbClr val="3F3F3F"/>
                </a:solidFill>
                <a:latin typeface="Century Gothic"/>
                <a:ea typeface="Century Gothic"/>
                <a:cs typeface="Century Gothic"/>
                <a:sym typeface="Century Gothic"/>
              </a:rPr>
              <a:t>(LST)</a:t>
            </a:r>
            <a:endParaRPr sz="2000" b="1" i="0" u="none" strike="noStrike" cap="none">
              <a:solidFill>
                <a:srgbClr val="3F3F3F"/>
              </a:solidFill>
              <a:latin typeface="Century Gothic"/>
              <a:ea typeface="Century Gothic"/>
              <a:cs typeface="Century Gothic"/>
            </a:endParaRPr>
          </a:p>
        </p:txBody>
      </p:sp>
      <p:grpSp>
        <p:nvGrpSpPr>
          <p:cNvPr id="19" name="Google Shape;496;p13">
            <a:extLst>
              <a:ext uri="{FF2B5EF4-FFF2-40B4-BE49-F238E27FC236}">
                <a16:creationId xmlns:a16="http://schemas.microsoft.com/office/drawing/2014/main" id="{E8B2555E-A20A-48F9-9DDE-10231DAE1A07}"/>
              </a:ext>
            </a:extLst>
          </p:cNvPr>
          <p:cNvGrpSpPr/>
          <p:nvPr/>
        </p:nvGrpSpPr>
        <p:grpSpPr>
          <a:xfrm>
            <a:off x="2679266" y="2812442"/>
            <a:ext cx="4955400" cy="449331"/>
            <a:chOff x="2686800" y="1592694"/>
            <a:chExt cx="4955400" cy="449331"/>
          </a:xfrm>
        </p:grpSpPr>
        <p:cxnSp>
          <p:nvCxnSpPr>
            <p:cNvPr id="20" name="Google Shape;497;p13">
              <a:extLst>
                <a:ext uri="{FF2B5EF4-FFF2-40B4-BE49-F238E27FC236}">
                  <a16:creationId xmlns:a16="http://schemas.microsoft.com/office/drawing/2014/main" id="{3D2B00A1-FA7C-4B15-B373-5349E4604F8B}"/>
                </a:ext>
              </a:extLst>
            </p:cNvPr>
            <p:cNvCxnSpPr/>
            <p:nvPr/>
          </p:nvCxnSpPr>
          <p:spPr>
            <a:xfrm>
              <a:off x="2686800" y="2033325"/>
              <a:ext cx="4955400" cy="8700"/>
            </a:xfrm>
            <a:prstGeom prst="straightConnector1">
              <a:avLst/>
            </a:prstGeom>
            <a:noFill/>
            <a:ln w="76200" cap="flat" cmpd="sng">
              <a:solidFill>
                <a:srgbClr val="3F3F3F"/>
              </a:solidFill>
              <a:prstDash val="solid"/>
              <a:round/>
              <a:headEnd type="none" w="sm" len="sm"/>
              <a:tailEnd type="triangle" w="med" len="med"/>
            </a:ln>
          </p:spPr>
        </p:cxnSp>
        <p:sp>
          <p:nvSpPr>
            <p:cNvPr id="21" name="Google Shape;498;p13">
              <a:extLst>
                <a:ext uri="{FF2B5EF4-FFF2-40B4-BE49-F238E27FC236}">
                  <a16:creationId xmlns:a16="http://schemas.microsoft.com/office/drawing/2014/main" id="{C26B4085-6F8D-43C9-8A0A-ED6F0C89385D}"/>
                </a:ext>
              </a:extLst>
            </p:cNvPr>
            <p:cNvSpPr txBox="1"/>
            <p:nvPr/>
          </p:nvSpPr>
          <p:spPr>
            <a:xfrm rot="-917">
              <a:off x="2693550" y="1592694"/>
              <a:ext cx="4769220" cy="405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1400"/>
                <a:buFont typeface="Arial"/>
                <a:buNone/>
              </a:pPr>
              <a:r>
                <a:rPr lang="en-US" sz="2000" b="1" i="0" u="none" strike="noStrike" cap="none">
                  <a:solidFill>
                    <a:srgbClr val="3F3F3F"/>
                  </a:solidFill>
                  <a:latin typeface="Century Gothic"/>
                  <a:ea typeface="Century Gothic"/>
                  <a:cs typeface="Century Gothic"/>
                  <a:sym typeface="Century Gothic"/>
                </a:rPr>
                <a:t>Red, NIR, Brightness temperature</a:t>
              </a:r>
              <a:endParaRPr sz="2000" b="1" i="0" u="none" strike="noStrike" cap="none">
                <a:solidFill>
                  <a:srgbClr val="3F3F3F"/>
                </a:solidFill>
                <a:latin typeface="Century Gothic"/>
                <a:ea typeface="Century Gothic"/>
                <a:cs typeface="Century Gothic"/>
                <a:sym typeface="Century Gothic"/>
              </a:endParaRPr>
            </a:p>
          </p:txBody>
        </p:sp>
      </p:grpSp>
      <p:pic>
        <p:nvPicPr>
          <p:cNvPr id="24" name="Google Shape;500;p13">
            <a:extLst>
              <a:ext uri="{FF2B5EF4-FFF2-40B4-BE49-F238E27FC236}">
                <a16:creationId xmlns:a16="http://schemas.microsoft.com/office/drawing/2014/main" id="{DA71E3DD-B6C9-4A34-94D9-E85391A36E3E}"/>
              </a:ext>
            </a:extLst>
          </p:cNvPr>
          <p:cNvPicPr preferRelativeResize="0"/>
          <p:nvPr/>
        </p:nvPicPr>
        <p:blipFill rotWithShape="1">
          <a:blip r:embed="rId6">
            <a:alphaModFix/>
          </a:blip>
          <a:srcRect/>
          <a:stretch/>
        </p:blipFill>
        <p:spPr>
          <a:xfrm>
            <a:off x="8084696" y="5450748"/>
            <a:ext cx="1364401" cy="1274337"/>
          </a:xfrm>
          <a:prstGeom prst="ellipse">
            <a:avLst/>
          </a:prstGeom>
          <a:noFill/>
          <a:ln w="12700" cap="flat" cmpd="sng">
            <a:solidFill>
              <a:srgbClr val="3F3F3F"/>
            </a:solidFill>
            <a:prstDash val="solid"/>
            <a:round/>
            <a:headEnd type="none" w="sm" len="sm"/>
            <a:tailEnd type="none" w="sm" len="sm"/>
          </a:ln>
          <a:effectLst>
            <a:outerShdw blurRad="50800" dist="38100" dir="2700000" algn="tl" rotWithShape="0">
              <a:srgbClr val="000000">
                <a:alpha val="40000"/>
              </a:srgbClr>
            </a:outerShdw>
          </a:effectLst>
        </p:spPr>
      </p:pic>
      <p:sp>
        <p:nvSpPr>
          <p:cNvPr id="25" name="Google Shape;501;p13">
            <a:extLst>
              <a:ext uri="{FF2B5EF4-FFF2-40B4-BE49-F238E27FC236}">
                <a16:creationId xmlns:a16="http://schemas.microsoft.com/office/drawing/2014/main" id="{179DFC40-15AF-4FC3-95D0-F08893A35D55}"/>
              </a:ext>
            </a:extLst>
          </p:cNvPr>
          <p:cNvSpPr txBox="1"/>
          <p:nvPr/>
        </p:nvSpPr>
        <p:spPr>
          <a:xfrm>
            <a:off x="10028321" y="5945628"/>
            <a:ext cx="1633200" cy="339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2250" b="1" i="0" u="none" strike="noStrike" cap="none" dirty="0">
                <a:solidFill>
                  <a:srgbClr val="3F3F3F"/>
                </a:solidFill>
                <a:latin typeface="Century Gothic"/>
                <a:ea typeface="Century Gothic"/>
                <a:cs typeface="Century Gothic"/>
                <a:sym typeface="Century Gothic"/>
              </a:rPr>
              <a:t>Albedo</a:t>
            </a:r>
            <a:endParaRPr sz="2250" b="1" i="0" u="none" strike="noStrike" cap="none" dirty="0">
              <a:solidFill>
                <a:srgbClr val="3F3F3F"/>
              </a:solidFill>
              <a:latin typeface="Century Gothic"/>
              <a:ea typeface="Century Gothic"/>
              <a:cs typeface="Century Gothic"/>
              <a:sym typeface="Century Gothic"/>
            </a:endParaRPr>
          </a:p>
        </p:txBody>
      </p:sp>
      <p:grpSp>
        <p:nvGrpSpPr>
          <p:cNvPr id="26" name="Google Shape;502;p13">
            <a:extLst>
              <a:ext uri="{FF2B5EF4-FFF2-40B4-BE49-F238E27FC236}">
                <a16:creationId xmlns:a16="http://schemas.microsoft.com/office/drawing/2014/main" id="{877690C0-5ECA-4017-B456-7B61D6CCC8EF}"/>
              </a:ext>
            </a:extLst>
          </p:cNvPr>
          <p:cNvGrpSpPr/>
          <p:nvPr/>
        </p:nvGrpSpPr>
        <p:grpSpPr>
          <a:xfrm>
            <a:off x="2706498" y="5647311"/>
            <a:ext cx="4955400" cy="449330"/>
            <a:chOff x="2693550" y="2935783"/>
            <a:chExt cx="4955400" cy="449330"/>
          </a:xfrm>
        </p:grpSpPr>
        <p:cxnSp>
          <p:nvCxnSpPr>
            <p:cNvPr id="27" name="Google Shape;503;p13">
              <a:extLst>
                <a:ext uri="{FF2B5EF4-FFF2-40B4-BE49-F238E27FC236}">
                  <a16:creationId xmlns:a16="http://schemas.microsoft.com/office/drawing/2014/main" id="{3646595D-2DEB-491A-86F8-68E206AE9A09}"/>
                </a:ext>
              </a:extLst>
            </p:cNvPr>
            <p:cNvCxnSpPr/>
            <p:nvPr/>
          </p:nvCxnSpPr>
          <p:spPr>
            <a:xfrm>
              <a:off x="2693550" y="3376413"/>
              <a:ext cx="4955400" cy="8700"/>
            </a:xfrm>
            <a:prstGeom prst="straightConnector1">
              <a:avLst/>
            </a:prstGeom>
            <a:noFill/>
            <a:ln w="76200" cap="flat" cmpd="sng">
              <a:solidFill>
                <a:srgbClr val="3F3F3F"/>
              </a:solidFill>
              <a:prstDash val="solid"/>
              <a:round/>
              <a:headEnd type="none" w="sm" len="sm"/>
              <a:tailEnd type="triangle" w="med" len="med"/>
            </a:ln>
          </p:spPr>
        </p:cxnSp>
        <p:sp>
          <p:nvSpPr>
            <p:cNvPr id="28" name="Google Shape;504;p13">
              <a:extLst>
                <a:ext uri="{FF2B5EF4-FFF2-40B4-BE49-F238E27FC236}">
                  <a16:creationId xmlns:a16="http://schemas.microsoft.com/office/drawing/2014/main" id="{2EFD6961-C351-4EBA-A793-E06953172B87}"/>
                </a:ext>
              </a:extLst>
            </p:cNvPr>
            <p:cNvSpPr txBox="1"/>
            <p:nvPr/>
          </p:nvSpPr>
          <p:spPr>
            <a:xfrm rot="-917">
              <a:off x="2700299" y="2935783"/>
              <a:ext cx="4762395" cy="405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2000" b="1" i="0" u="none" strike="noStrike" cap="none">
                  <a:solidFill>
                    <a:srgbClr val="3F3F3F"/>
                  </a:solidFill>
                  <a:latin typeface="Century Gothic"/>
                  <a:ea typeface="Century Gothic"/>
                  <a:cs typeface="Century Gothic"/>
                  <a:sym typeface="Century Gothic"/>
                </a:rPr>
                <a:t>Blue, Green, Red, NIR, SWIR1, SWIR2</a:t>
              </a:r>
              <a:endParaRPr sz="2000" b="1" i="0" u="none" strike="noStrike" cap="none">
                <a:solidFill>
                  <a:srgbClr val="3F3F3F"/>
                </a:solidFill>
                <a:latin typeface="Century Gothic"/>
                <a:ea typeface="Century Gothic"/>
                <a:cs typeface="Century Gothic"/>
                <a:sym typeface="Century Gothic"/>
              </a:endParaRPr>
            </a:p>
          </p:txBody>
        </p:sp>
      </p:grpSp>
      <p:pic>
        <p:nvPicPr>
          <p:cNvPr id="31" name="Google Shape;506;p13">
            <a:extLst>
              <a:ext uri="{FF2B5EF4-FFF2-40B4-BE49-F238E27FC236}">
                <a16:creationId xmlns:a16="http://schemas.microsoft.com/office/drawing/2014/main" id="{12181A8A-3627-47CB-8EDE-CA4776ACF16A}"/>
              </a:ext>
            </a:extLst>
          </p:cNvPr>
          <p:cNvPicPr preferRelativeResize="0"/>
          <p:nvPr/>
        </p:nvPicPr>
        <p:blipFill rotWithShape="1">
          <a:blip r:embed="rId7">
            <a:alphaModFix/>
          </a:blip>
          <a:srcRect r="13985"/>
          <a:stretch/>
        </p:blipFill>
        <p:spPr>
          <a:xfrm>
            <a:off x="8063130" y="4055181"/>
            <a:ext cx="1364401" cy="1275572"/>
          </a:xfrm>
          <a:prstGeom prst="ellipse">
            <a:avLst/>
          </a:prstGeom>
          <a:noFill/>
          <a:ln w="28575" cap="flat" cmpd="sng">
            <a:solidFill>
              <a:srgbClr val="3F3F3F"/>
            </a:solidFill>
            <a:prstDash val="solid"/>
            <a:round/>
            <a:headEnd type="none" w="sm" len="sm"/>
            <a:tailEnd type="none" w="sm" len="sm"/>
          </a:ln>
          <a:effectLst>
            <a:outerShdw blurRad="50800" dist="38100" dir="2700000" algn="tl" rotWithShape="0">
              <a:srgbClr val="000000">
                <a:alpha val="40000"/>
              </a:srgbClr>
            </a:outerShdw>
          </a:effectLst>
        </p:spPr>
      </p:pic>
      <p:sp>
        <p:nvSpPr>
          <p:cNvPr id="32" name="Google Shape;507;p13">
            <a:extLst>
              <a:ext uri="{FF2B5EF4-FFF2-40B4-BE49-F238E27FC236}">
                <a16:creationId xmlns:a16="http://schemas.microsoft.com/office/drawing/2014/main" id="{3D46DC95-6DD3-45DA-8E20-3752156004ED}"/>
              </a:ext>
            </a:extLst>
          </p:cNvPr>
          <p:cNvSpPr txBox="1"/>
          <p:nvPr/>
        </p:nvSpPr>
        <p:spPr>
          <a:xfrm>
            <a:off x="9552304" y="4503247"/>
            <a:ext cx="2585234" cy="362008"/>
          </a:xfrm>
          <a:prstGeom prst="rect">
            <a:avLst/>
          </a:prstGeom>
          <a:noFill/>
          <a:ln>
            <a:noFill/>
          </a:ln>
        </p:spPr>
        <p:txBody>
          <a:bodyPr spcFirstLastPara="1" wrap="square" lIns="91425" tIns="91425" rIns="91425" bIns="91425" anchor="ctr" anchorCtr="0">
            <a:noAutofit/>
          </a:bodyPr>
          <a:lstStyle/>
          <a:p>
            <a:pPr algn="ctr">
              <a:buClr>
                <a:srgbClr val="000000"/>
              </a:buClr>
              <a:buSzPts val="1400"/>
              <a:buFont typeface="Arial"/>
            </a:pPr>
            <a:r>
              <a:rPr lang="en-US" sz="2000" b="1" i="0" u="none" strike="noStrike" cap="none">
                <a:solidFill>
                  <a:srgbClr val="3F3F3F"/>
                </a:solidFill>
                <a:latin typeface="Century Gothic"/>
                <a:ea typeface="Century Gothic"/>
                <a:cs typeface="Century Gothic"/>
                <a:sym typeface="Century Gothic"/>
              </a:rPr>
              <a:t>Normalized Difference Building Index </a:t>
            </a:r>
            <a:endParaRPr lang="en-US"/>
          </a:p>
          <a:p>
            <a:pPr marL="0" marR="0" lvl="0" indent="0" algn="ctr">
              <a:lnSpc>
                <a:spcPct val="100000"/>
              </a:lnSpc>
              <a:spcBef>
                <a:spcPts val="0"/>
              </a:spcBef>
              <a:spcAft>
                <a:spcPts val="0"/>
              </a:spcAft>
              <a:buSzPts val="1400"/>
              <a:buFont typeface="Arial"/>
              <a:buNone/>
            </a:pPr>
            <a:r>
              <a:rPr lang="en-US" sz="2000" b="1" i="0" u="none" strike="noStrike" cap="none">
                <a:solidFill>
                  <a:srgbClr val="3F3F3F"/>
                </a:solidFill>
                <a:latin typeface="Century Gothic"/>
                <a:ea typeface="Century Gothic"/>
                <a:cs typeface="Century Gothic"/>
                <a:sym typeface="Century Gothic"/>
              </a:rPr>
              <a:t>(NDBI)</a:t>
            </a:r>
            <a:endParaRPr lang="en-US"/>
          </a:p>
        </p:txBody>
      </p:sp>
      <p:grpSp>
        <p:nvGrpSpPr>
          <p:cNvPr id="33" name="Google Shape;508;p13">
            <a:extLst>
              <a:ext uri="{FF2B5EF4-FFF2-40B4-BE49-F238E27FC236}">
                <a16:creationId xmlns:a16="http://schemas.microsoft.com/office/drawing/2014/main" id="{DB436319-CF5C-4846-ABA7-C9BF8EC310FF}"/>
              </a:ext>
            </a:extLst>
          </p:cNvPr>
          <p:cNvGrpSpPr/>
          <p:nvPr/>
        </p:nvGrpSpPr>
        <p:grpSpPr>
          <a:xfrm>
            <a:off x="2695766" y="4251112"/>
            <a:ext cx="4955400" cy="464043"/>
            <a:chOff x="2703300" y="5784345"/>
            <a:chExt cx="4955400" cy="464043"/>
          </a:xfrm>
        </p:grpSpPr>
        <p:cxnSp>
          <p:nvCxnSpPr>
            <p:cNvPr id="34" name="Google Shape;509;p13">
              <a:extLst>
                <a:ext uri="{FF2B5EF4-FFF2-40B4-BE49-F238E27FC236}">
                  <a16:creationId xmlns:a16="http://schemas.microsoft.com/office/drawing/2014/main" id="{D4C5C541-5F76-4C52-A425-6182CC9E65BB}"/>
                </a:ext>
              </a:extLst>
            </p:cNvPr>
            <p:cNvCxnSpPr/>
            <p:nvPr/>
          </p:nvCxnSpPr>
          <p:spPr>
            <a:xfrm>
              <a:off x="2703300" y="6239688"/>
              <a:ext cx="4955400" cy="8700"/>
            </a:xfrm>
            <a:prstGeom prst="straightConnector1">
              <a:avLst/>
            </a:prstGeom>
            <a:noFill/>
            <a:ln w="76200" cap="flat" cmpd="sng">
              <a:solidFill>
                <a:srgbClr val="3F3F3F"/>
              </a:solidFill>
              <a:prstDash val="solid"/>
              <a:round/>
              <a:headEnd type="none" w="sm" len="sm"/>
              <a:tailEnd type="triangle" w="med" len="med"/>
            </a:ln>
          </p:spPr>
        </p:cxnSp>
        <p:sp>
          <p:nvSpPr>
            <p:cNvPr id="35" name="Google Shape;510;p13">
              <a:extLst>
                <a:ext uri="{FF2B5EF4-FFF2-40B4-BE49-F238E27FC236}">
                  <a16:creationId xmlns:a16="http://schemas.microsoft.com/office/drawing/2014/main" id="{A10F151D-A21D-494E-A4BF-46508317EDB0}"/>
                </a:ext>
              </a:extLst>
            </p:cNvPr>
            <p:cNvSpPr txBox="1"/>
            <p:nvPr/>
          </p:nvSpPr>
          <p:spPr>
            <a:xfrm rot="-917">
              <a:off x="2710050" y="5784345"/>
              <a:ext cx="4499100" cy="405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2000" b="1" i="0" u="none" strike="noStrike" cap="none">
                  <a:solidFill>
                    <a:srgbClr val="3F3F3F"/>
                  </a:solidFill>
                  <a:latin typeface="Century Gothic"/>
                  <a:ea typeface="Century Gothic"/>
                  <a:cs typeface="Century Gothic"/>
                  <a:sym typeface="Century Gothic"/>
                </a:rPr>
                <a:t>SWIR, NIR</a:t>
              </a:r>
              <a:endParaRPr sz="2000" b="1" i="0" u="none" strike="noStrike" cap="none">
                <a:solidFill>
                  <a:srgbClr val="3F3F3F"/>
                </a:solidFill>
                <a:latin typeface="Century Gothic"/>
                <a:ea typeface="Century Gothic"/>
                <a:cs typeface="Century Gothic"/>
                <a:sym typeface="Century Gothic"/>
              </a:endParaRPr>
            </a:p>
          </p:txBody>
        </p:sp>
      </p:grpSp>
      <p:sp>
        <p:nvSpPr>
          <p:cNvPr id="38" name="Google Shape;511;p13">
            <a:extLst>
              <a:ext uri="{FF2B5EF4-FFF2-40B4-BE49-F238E27FC236}">
                <a16:creationId xmlns:a16="http://schemas.microsoft.com/office/drawing/2014/main" id="{E75ED861-6D8F-4026-910A-2C02B4491D24}"/>
              </a:ext>
            </a:extLst>
          </p:cNvPr>
          <p:cNvSpPr txBox="1"/>
          <p:nvPr/>
        </p:nvSpPr>
        <p:spPr>
          <a:xfrm>
            <a:off x="9053871" y="6595806"/>
            <a:ext cx="3130914" cy="24618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1000" b="0" i="0" u="none" strike="noStrike" cap="none" dirty="0">
                <a:solidFill>
                  <a:srgbClr val="3F3F3F"/>
                </a:solidFill>
                <a:latin typeface="Century Gothic"/>
                <a:ea typeface="Century Gothic"/>
                <a:cs typeface="Century Gothic"/>
                <a:sym typeface="Century Gothic"/>
              </a:rPr>
              <a:t>Image Credit: NASA</a:t>
            </a:r>
            <a:endParaRPr lang="en-US" sz="1000" dirty="0">
              <a:solidFill>
                <a:srgbClr val="3F3F3F"/>
              </a:solidFill>
              <a:latin typeface="Century Gothic"/>
            </a:endParaRPr>
          </a:p>
        </p:txBody>
      </p:sp>
      <p:sp>
        <p:nvSpPr>
          <p:cNvPr id="40" name="Google Shape;510;p13">
            <a:extLst>
              <a:ext uri="{FF2B5EF4-FFF2-40B4-BE49-F238E27FC236}">
                <a16:creationId xmlns:a16="http://schemas.microsoft.com/office/drawing/2014/main" id="{F614BA25-847B-4937-AFBF-CAB4DED8A40D}"/>
              </a:ext>
            </a:extLst>
          </p:cNvPr>
          <p:cNvSpPr txBox="1"/>
          <p:nvPr/>
        </p:nvSpPr>
        <p:spPr>
          <a:xfrm rot="21599083">
            <a:off x="2811784" y="1930606"/>
            <a:ext cx="4499100" cy="405000"/>
          </a:xfrm>
          <a:prstGeom prst="rect">
            <a:avLst/>
          </a:prstGeom>
          <a:noFill/>
          <a:ln>
            <a:noFill/>
          </a:ln>
        </p:spPr>
        <p:txBody>
          <a:bodyPr spcFirstLastPara="1" wrap="square" lIns="91425" tIns="91425" rIns="91425" bIns="91425" anchor="t" anchorCtr="0">
            <a:noAutofit/>
          </a:bodyPr>
          <a:lstStyle/>
          <a:p>
            <a:pPr algn="ctr">
              <a:buClr>
                <a:srgbClr val="000000"/>
              </a:buClr>
              <a:buSzPts val="1400"/>
            </a:pPr>
            <a:r>
              <a:rPr lang="en-US" sz="2000" b="1">
                <a:solidFill>
                  <a:srgbClr val="3F3F3F"/>
                </a:solidFill>
                <a:latin typeface="Century Gothic"/>
                <a:sym typeface="Century Gothic"/>
              </a:rPr>
              <a:t>Proxy for green space</a:t>
            </a:r>
            <a:endParaRPr lang="en-US" sz="2000"/>
          </a:p>
        </p:txBody>
      </p:sp>
      <p:sp>
        <p:nvSpPr>
          <p:cNvPr id="42" name="Google Shape;510;p13">
            <a:extLst>
              <a:ext uri="{FF2B5EF4-FFF2-40B4-BE49-F238E27FC236}">
                <a16:creationId xmlns:a16="http://schemas.microsoft.com/office/drawing/2014/main" id="{E59A341A-C7D7-4E1A-9AC4-64C9F393F2F5}"/>
              </a:ext>
            </a:extLst>
          </p:cNvPr>
          <p:cNvSpPr txBox="1"/>
          <p:nvPr/>
        </p:nvSpPr>
        <p:spPr>
          <a:xfrm rot="21599083">
            <a:off x="2919116" y="3262373"/>
            <a:ext cx="4499100" cy="405000"/>
          </a:xfrm>
          <a:prstGeom prst="rect">
            <a:avLst/>
          </a:prstGeom>
          <a:noFill/>
          <a:ln>
            <a:noFill/>
          </a:ln>
        </p:spPr>
        <p:txBody>
          <a:bodyPr spcFirstLastPara="1" wrap="square" lIns="91425" tIns="91425" rIns="91425" bIns="91425" anchor="t" anchorCtr="0">
            <a:noAutofit/>
          </a:bodyPr>
          <a:lstStyle/>
          <a:p>
            <a:pPr algn="ctr">
              <a:buClr>
                <a:srgbClr val="000000"/>
              </a:buClr>
              <a:buSzPts val="1400"/>
            </a:pPr>
            <a:r>
              <a:rPr lang="en-US" sz="2000" b="1">
                <a:solidFill>
                  <a:srgbClr val="3F3F3F"/>
                </a:solidFill>
                <a:latin typeface="Century Gothic"/>
                <a:sym typeface="Century Gothic"/>
              </a:rPr>
              <a:t>Proxy for air temperature</a:t>
            </a:r>
            <a:endParaRPr lang="en-US" sz="2000"/>
          </a:p>
        </p:txBody>
      </p:sp>
      <p:sp>
        <p:nvSpPr>
          <p:cNvPr id="44" name="Google Shape;510;p13">
            <a:extLst>
              <a:ext uri="{FF2B5EF4-FFF2-40B4-BE49-F238E27FC236}">
                <a16:creationId xmlns:a16="http://schemas.microsoft.com/office/drawing/2014/main" id="{9BB4A7FF-36B8-4061-9149-8F7839FADC0E}"/>
              </a:ext>
            </a:extLst>
          </p:cNvPr>
          <p:cNvSpPr txBox="1"/>
          <p:nvPr/>
        </p:nvSpPr>
        <p:spPr>
          <a:xfrm rot="21599083">
            <a:off x="2795346" y="4692307"/>
            <a:ext cx="4499100" cy="405000"/>
          </a:xfrm>
          <a:prstGeom prst="rect">
            <a:avLst/>
          </a:prstGeom>
          <a:noFill/>
          <a:ln>
            <a:noFill/>
          </a:ln>
        </p:spPr>
        <p:txBody>
          <a:bodyPr spcFirstLastPara="1" wrap="square" lIns="91425" tIns="91425" rIns="91425" bIns="91425" anchor="t" anchorCtr="0">
            <a:noAutofit/>
          </a:bodyPr>
          <a:lstStyle/>
          <a:p>
            <a:pPr algn="ctr">
              <a:buClr>
                <a:srgbClr val="000000"/>
              </a:buClr>
              <a:buSzPts val="1400"/>
            </a:pPr>
            <a:r>
              <a:rPr lang="en-US" sz="2000" b="1">
                <a:solidFill>
                  <a:srgbClr val="3F3F3F"/>
                </a:solidFill>
                <a:latin typeface="Century Gothic"/>
                <a:sym typeface="Century Gothic"/>
              </a:rPr>
              <a:t>Proxy for urban space</a:t>
            </a:r>
            <a:endParaRPr lang="en-US" sz="2000">
              <a:latin typeface="Century Gothic"/>
            </a:endParaRPr>
          </a:p>
        </p:txBody>
      </p:sp>
      <p:sp>
        <p:nvSpPr>
          <p:cNvPr id="46" name="Google Shape;510;p13">
            <a:extLst>
              <a:ext uri="{FF2B5EF4-FFF2-40B4-BE49-F238E27FC236}">
                <a16:creationId xmlns:a16="http://schemas.microsoft.com/office/drawing/2014/main" id="{F7980963-C3BF-455E-87C5-DF205C94D1B6}"/>
              </a:ext>
            </a:extLst>
          </p:cNvPr>
          <p:cNvSpPr txBox="1"/>
          <p:nvPr/>
        </p:nvSpPr>
        <p:spPr>
          <a:xfrm rot="21599083">
            <a:off x="2857753" y="6087756"/>
            <a:ext cx="4499100" cy="405000"/>
          </a:xfrm>
          <a:prstGeom prst="rect">
            <a:avLst/>
          </a:prstGeom>
          <a:noFill/>
          <a:ln>
            <a:noFill/>
          </a:ln>
        </p:spPr>
        <p:txBody>
          <a:bodyPr spcFirstLastPara="1" wrap="square" lIns="91425" tIns="91425" rIns="91425" bIns="91425" anchor="t" anchorCtr="0">
            <a:noAutofit/>
          </a:bodyPr>
          <a:lstStyle/>
          <a:p>
            <a:pPr algn="ctr">
              <a:buClr>
                <a:srgbClr val="000000"/>
              </a:buClr>
              <a:buSzPts val="1400"/>
            </a:pPr>
            <a:r>
              <a:rPr lang="en-US" sz="2000" b="1">
                <a:solidFill>
                  <a:srgbClr val="3F3F3F"/>
                </a:solidFill>
                <a:latin typeface="Century Gothic"/>
                <a:sym typeface="Century Gothic"/>
              </a:rPr>
              <a:t>Measure of reflectance</a:t>
            </a:r>
            <a:endParaRPr lang="en-US" sz="2000"/>
          </a:p>
        </p:txBody>
      </p:sp>
    </p:spTree>
    <p:extLst>
      <p:ext uri="{BB962C8B-B14F-4D97-AF65-F5344CB8AC3E}">
        <p14:creationId xmlns:p14="http://schemas.microsoft.com/office/powerpoint/2010/main" val="231371313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Google Shape;523;p14">
            <a:extLst>
              <a:ext uri="{FF2B5EF4-FFF2-40B4-BE49-F238E27FC236}">
                <a16:creationId xmlns:a16="http://schemas.microsoft.com/office/drawing/2014/main" id="{D50F5E51-135A-4A08-AD1F-125F9E94AD2E}"/>
              </a:ext>
            </a:extLst>
          </p:cNvPr>
          <p:cNvCxnSpPr/>
          <p:nvPr/>
        </p:nvCxnSpPr>
        <p:spPr>
          <a:xfrm>
            <a:off x="4169164" y="2141433"/>
            <a:ext cx="3886290" cy="1500"/>
          </a:xfrm>
          <a:prstGeom prst="straightConnector1">
            <a:avLst/>
          </a:prstGeom>
          <a:noFill/>
          <a:ln w="76200" cap="flat" cmpd="sng">
            <a:solidFill>
              <a:srgbClr val="3F3F3F"/>
            </a:solidFill>
            <a:prstDash val="solid"/>
            <a:round/>
            <a:headEnd type="none" w="sm" len="sm"/>
            <a:tailEnd type="triangle" w="med" len="med"/>
          </a:ln>
        </p:spPr>
      </p:cxnSp>
      <p:sp>
        <p:nvSpPr>
          <p:cNvPr id="9" name="Google Shape;524;p14">
            <a:extLst>
              <a:ext uri="{FF2B5EF4-FFF2-40B4-BE49-F238E27FC236}">
                <a16:creationId xmlns:a16="http://schemas.microsoft.com/office/drawing/2014/main" id="{BFA316D2-9A84-43B2-AC53-45CAFB4EA73E}"/>
              </a:ext>
            </a:extLst>
          </p:cNvPr>
          <p:cNvSpPr txBox="1"/>
          <p:nvPr/>
        </p:nvSpPr>
        <p:spPr>
          <a:xfrm rot="21599083">
            <a:off x="3737464" y="1631030"/>
            <a:ext cx="4325754" cy="405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2000" b="1" i="0" u="none" strike="noStrike" cap="none">
                <a:solidFill>
                  <a:srgbClr val="3F3F3F"/>
                </a:solidFill>
                <a:latin typeface="Century Gothic"/>
                <a:ea typeface="Century Gothic"/>
                <a:cs typeface="Century Gothic"/>
                <a:sym typeface="Century Gothic"/>
              </a:rPr>
              <a:t>SWIR, NIR</a:t>
            </a:r>
            <a:endParaRPr sz="2000" b="1" i="0" u="none" strike="noStrike" cap="none">
              <a:solidFill>
                <a:srgbClr val="3F3F3F"/>
              </a:solidFill>
              <a:latin typeface="Century Gothic"/>
              <a:ea typeface="Century Gothic"/>
              <a:cs typeface="Century Gothic"/>
              <a:sym typeface="Century Gothic"/>
            </a:endParaRPr>
          </a:p>
        </p:txBody>
      </p:sp>
      <p:sp>
        <p:nvSpPr>
          <p:cNvPr id="10" name="Google Shape;525;p14">
            <a:extLst>
              <a:ext uri="{FF2B5EF4-FFF2-40B4-BE49-F238E27FC236}">
                <a16:creationId xmlns:a16="http://schemas.microsoft.com/office/drawing/2014/main" id="{D04CB57A-0303-48CA-8789-BEDDC8BE167D}"/>
              </a:ext>
            </a:extLst>
          </p:cNvPr>
          <p:cNvSpPr txBox="1"/>
          <p:nvPr/>
        </p:nvSpPr>
        <p:spPr>
          <a:xfrm>
            <a:off x="9742503" y="1569572"/>
            <a:ext cx="2418300" cy="1434975"/>
          </a:xfrm>
          <a:prstGeom prst="rect">
            <a:avLst/>
          </a:prstGeom>
          <a:noFill/>
          <a:ln>
            <a:noFill/>
          </a:ln>
          <a:effectLst>
            <a:outerShdw blurRad="57150" dist="19050" dir="5400000" algn="bl" rotWithShape="0">
              <a:srgbClr val="FFFFFF"/>
            </a:outerShdw>
          </a:effectLst>
        </p:spPr>
        <p:txBody>
          <a:bodyPr spcFirstLastPara="1" wrap="square" lIns="91425" tIns="91425" rIns="91425" bIns="91425" anchor="ctr" anchorCtr="0">
            <a:noAutofit/>
          </a:bodyPr>
          <a:lstStyle/>
          <a:p>
            <a:pPr algn="ctr">
              <a:buClr>
                <a:srgbClr val="000000"/>
              </a:buClr>
              <a:buSzPts val="1400"/>
            </a:pPr>
            <a:r>
              <a:rPr lang="en-US" sz="2000" b="1">
                <a:solidFill>
                  <a:srgbClr val="3F3F3F"/>
                </a:solidFill>
                <a:latin typeface="Century Gothic"/>
                <a:ea typeface="Century Gothic"/>
                <a:cs typeface="Century Gothic"/>
                <a:sym typeface="Century Gothic"/>
              </a:rPr>
              <a:t>Normalized Difference Water Index</a:t>
            </a:r>
          </a:p>
          <a:p>
            <a:pPr algn="ctr">
              <a:buSzPts val="1400"/>
            </a:pPr>
            <a:r>
              <a:rPr lang="en-US" sz="2000" b="1">
                <a:solidFill>
                  <a:srgbClr val="3F3F3F"/>
                </a:solidFill>
                <a:latin typeface="Century Gothic"/>
                <a:ea typeface="Century Gothic"/>
                <a:cs typeface="Century Gothic"/>
              </a:rPr>
              <a:t>(NDWI)</a:t>
            </a:r>
            <a:endParaRPr sz="2000" b="1" i="0" u="none" strike="noStrike" cap="none">
              <a:solidFill>
                <a:srgbClr val="3F3F3F"/>
              </a:solidFill>
              <a:latin typeface="Century Gothic"/>
              <a:ea typeface="Century Gothic"/>
              <a:cs typeface="Century Gothic"/>
            </a:endParaRPr>
          </a:p>
        </p:txBody>
      </p:sp>
      <p:pic>
        <p:nvPicPr>
          <p:cNvPr id="7" name="Google Shape;522;p14">
            <a:extLst>
              <a:ext uri="{FF2B5EF4-FFF2-40B4-BE49-F238E27FC236}">
                <a16:creationId xmlns:a16="http://schemas.microsoft.com/office/drawing/2014/main" id="{F0065CA6-FE4D-4167-A562-C13D01447AA6}"/>
              </a:ext>
            </a:extLst>
          </p:cNvPr>
          <p:cNvPicPr preferRelativeResize="0"/>
          <p:nvPr/>
        </p:nvPicPr>
        <p:blipFill rotWithShape="1">
          <a:blip r:embed="rId3">
            <a:alphaModFix/>
          </a:blip>
          <a:srcRect t="12913"/>
          <a:stretch/>
        </p:blipFill>
        <p:spPr>
          <a:xfrm>
            <a:off x="8298347" y="1462215"/>
            <a:ext cx="1360945" cy="1279060"/>
          </a:xfrm>
          <a:prstGeom prst="ellipse">
            <a:avLst/>
          </a:prstGeom>
          <a:noFill/>
          <a:ln w="28575" cap="flat" cmpd="sng">
            <a:solidFill>
              <a:srgbClr val="44546A"/>
            </a:solidFill>
            <a:prstDash val="solid"/>
            <a:round/>
            <a:headEnd type="none" w="sm" len="sm"/>
            <a:tailEnd type="none" w="sm" len="sm"/>
          </a:ln>
          <a:effectLst>
            <a:outerShdw blurRad="50800" dist="38100" dir="2700000" algn="tl" rotWithShape="0">
              <a:srgbClr val="000000">
                <a:alpha val="40000"/>
              </a:srgbClr>
            </a:outerShdw>
          </a:effectLst>
        </p:spPr>
      </p:pic>
      <p:sp>
        <p:nvSpPr>
          <p:cNvPr id="14" name="Google Shape;528;p14">
            <a:extLst>
              <a:ext uri="{FF2B5EF4-FFF2-40B4-BE49-F238E27FC236}">
                <a16:creationId xmlns:a16="http://schemas.microsoft.com/office/drawing/2014/main" id="{D26D1424-D800-481D-AA02-9EF629E02DB3}"/>
              </a:ext>
            </a:extLst>
          </p:cNvPr>
          <p:cNvSpPr txBox="1"/>
          <p:nvPr/>
        </p:nvSpPr>
        <p:spPr>
          <a:xfrm>
            <a:off x="9979880" y="3866231"/>
            <a:ext cx="1943545" cy="283680"/>
          </a:xfrm>
          <a:prstGeom prst="rect">
            <a:avLst/>
          </a:prstGeom>
          <a:noFill/>
          <a:ln>
            <a:noFill/>
          </a:ln>
          <a:effectLst>
            <a:outerShdw blurRad="57150" dist="19050" dir="5400000" algn="bl" rotWithShape="0">
              <a:srgbClr val="FFFFFF"/>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2000" b="1" i="0" u="none" strike="noStrike" cap="none">
                <a:solidFill>
                  <a:srgbClr val="3F3F3F"/>
                </a:solidFill>
                <a:latin typeface="Century Gothic"/>
                <a:ea typeface="Century Gothic"/>
                <a:cs typeface="Century Gothic"/>
                <a:sym typeface="Century Gothic"/>
              </a:rPr>
              <a:t>Night LST</a:t>
            </a:r>
            <a:endParaRPr sz="2000" b="1" i="0" u="none" strike="noStrike" cap="none">
              <a:solidFill>
                <a:srgbClr val="3F3F3F"/>
              </a:solidFill>
              <a:latin typeface="Century Gothic"/>
              <a:ea typeface="Century Gothic"/>
              <a:cs typeface="Century Gothic"/>
              <a:sym typeface="Century Gothic"/>
            </a:endParaRPr>
          </a:p>
        </p:txBody>
      </p:sp>
      <p:cxnSp>
        <p:nvCxnSpPr>
          <p:cNvPr id="15" name="Google Shape;529;p14">
            <a:extLst>
              <a:ext uri="{FF2B5EF4-FFF2-40B4-BE49-F238E27FC236}">
                <a16:creationId xmlns:a16="http://schemas.microsoft.com/office/drawing/2014/main" id="{2EEE0515-3AA2-4C20-8FE1-B886996D2A3B}"/>
              </a:ext>
            </a:extLst>
          </p:cNvPr>
          <p:cNvCxnSpPr/>
          <p:nvPr/>
        </p:nvCxnSpPr>
        <p:spPr>
          <a:xfrm flipV="1">
            <a:off x="4186841" y="3992069"/>
            <a:ext cx="3932011" cy="6120"/>
          </a:xfrm>
          <a:prstGeom prst="straightConnector1">
            <a:avLst/>
          </a:prstGeom>
          <a:noFill/>
          <a:ln w="76200" cap="flat" cmpd="sng">
            <a:solidFill>
              <a:srgbClr val="3F3F3F"/>
            </a:solidFill>
            <a:prstDash val="solid"/>
            <a:round/>
            <a:headEnd type="none" w="sm" len="sm"/>
            <a:tailEnd type="triangle" w="med" len="med"/>
          </a:ln>
        </p:spPr>
      </p:cxnSp>
      <p:sp>
        <p:nvSpPr>
          <p:cNvPr id="16" name="Google Shape;530;p14">
            <a:extLst>
              <a:ext uri="{FF2B5EF4-FFF2-40B4-BE49-F238E27FC236}">
                <a16:creationId xmlns:a16="http://schemas.microsoft.com/office/drawing/2014/main" id="{8887F08D-C0D5-46C5-B24E-BB3BCB807361}"/>
              </a:ext>
            </a:extLst>
          </p:cNvPr>
          <p:cNvSpPr txBox="1"/>
          <p:nvPr/>
        </p:nvSpPr>
        <p:spPr>
          <a:xfrm rot="21599083">
            <a:off x="3744841" y="3405090"/>
            <a:ext cx="4389173" cy="405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2000" b="1" i="0" u="none" strike="noStrike" cap="none">
                <a:solidFill>
                  <a:srgbClr val="3F3F3F"/>
                </a:solidFill>
                <a:latin typeface="Century Gothic"/>
                <a:ea typeface="Century Gothic"/>
                <a:cs typeface="Century Gothic"/>
                <a:sym typeface="Century Gothic"/>
              </a:rPr>
              <a:t>Night LST 1km</a:t>
            </a:r>
            <a:endParaRPr sz="2000" b="1" i="0" u="none" strike="noStrike" cap="none">
              <a:solidFill>
                <a:srgbClr val="3F3F3F"/>
              </a:solidFill>
              <a:latin typeface="Century Gothic"/>
              <a:ea typeface="Century Gothic"/>
              <a:cs typeface="Century Gothic"/>
              <a:sym typeface="Century Gothic"/>
            </a:endParaRPr>
          </a:p>
        </p:txBody>
      </p:sp>
      <p:pic>
        <p:nvPicPr>
          <p:cNvPr id="13" name="Google Shape;527;p14">
            <a:extLst>
              <a:ext uri="{FF2B5EF4-FFF2-40B4-BE49-F238E27FC236}">
                <a16:creationId xmlns:a16="http://schemas.microsoft.com/office/drawing/2014/main" id="{3740AB3B-6A6E-48D1-935F-67FC9787592B}"/>
              </a:ext>
            </a:extLst>
          </p:cNvPr>
          <p:cNvPicPr preferRelativeResize="0"/>
          <p:nvPr/>
        </p:nvPicPr>
        <p:blipFill rotWithShape="1">
          <a:blip r:embed="rId4">
            <a:alphaModFix/>
          </a:blip>
          <a:srcRect l="1222" r="1222"/>
          <a:stretch/>
        </p:blipFill>
        <p:spPr>
          <a:xfrm>
            <a:off x="8297393" y="3364146"/>
            <a:ext cx="1362852" cy="1279060"/>
          </a:xfrm>
          <a:prstGeom prst="flowChartConnector">
            <a:avLst/>
          </a:prstGeom>
          <a:noFill/>
          <a:ln w="9525" cap="flat" cmpd="sng">
            <a:solidFill>
              <a:srgbClr val="44546A"/>
            </a:solidFill>
            <a:prstDash val="solid"/>
            <a:round/>
            <a:headEnd type="none" w="sm" len="sm"/>
            <a:tailEnd type="none" w="sm" len="sm"/>
          </a:ln>
          <a:effectLst>
            <a:outerShdw blurRad="50800" dist="38100" dir="2700000" algn="tl" rotWithShape="0">
              <a:srgbClr val="000000">
                <a:alpha val="40000"/>
              </a:srgbClr>
            </a:outerShdw>
          </a:effectLst>
        </p:spPr>
      </p:pic>
      <p:sp>
        <p:nvSpPr>
          <p:cNvPr id="39" name="Google Shape;530;p14">
            <a:extLst>
              <a:ext uri="{FF2B5EF4-FFF2-40B4-BE49-F238E27FC236}">
                <a16:creationId xmlns:a16="http://schemas.microsoft.com/office/drawing/2014/main" id="{95DC009E-67E0-4799-AF50-0ED0232EAFBE}"/>
              </a:ext>
            </a:extLst>
          </p:cNvPr>
          <p:cNvSpPr txBox="1"/>
          <p:nvPr/>
        </p:nvSpPr>
        <p:spPr>
          <a:xfrm rot="21599083">
            <a:off x="3826011" y="2223569"/>
            <a:ext cx="4389071" cy="405000"/>
          </a:xfrm>
          <a:prstGeom prst="rect">
            <a:avLst/>
          </a:prstGeom>
          <a:noFill/>
          <a:ln>
            <a:noFill/>
          </a:ln>
        </p:spPr>
        <p:txBody>
          <a:bodyPr spcFirstLastPara="1" wrap="square" lIns="91425" tIns="91425" rIns="91425" bIns="91425" anchor="t" anchorCtr="0">
            <a:noAutofit/>
          </a:bodyPr>
          <a:lstStyle/>
          <a:p>
            <a:pPr algn="ctr">
              <a:buClr>
                <a:srgbClr val="000000"/>
              </a:buClr>
              <a:buSzPts val="1400"/>
            </a:pPr>
            <a:r>
              <a:rPr lang="en-US" sz="2000" b="1">
                <a:solidFill>
                  <a:srgbClr val="3F3F3F"/>
                </a:solidFill>
                <a:latin typeface="Century Gothic"/>
              </a:rPr>
              <a:t>Proxy for green space health</a:t>
            </a:r>
          </a:p>
        </p:txBody>
      </p:sp>
      <p:grpSp>
        <p:nvGrpSpPr>
          <p:cNvPr id="5" name="Google Shape;518;p14">
            <a:extLst>
              <a:ext uri="{FF2B5EF4-FFF2-40B4-BE49-F238E27FC236}">
                <a16:creationId xmlns:a16="http://schemas.microsoft.com/office/drawing/2014/main" id="{9664DF58-96FD-41EE-8A85-759AABE0A0F4}"/>
              </a:ext>
            </a:extLst>
          </p:cNvPr>
          <p:cNvGrpSpPr/>
          <p:nvPr/>
        </p:nvGrpSpPr>
        <p:grpSpPr>
          <a:xfrm>
            <a:off x="407397" y="1804900"/>
            <a:ext cx="3320727" cy="2822132"/>
            <a:chOff x="106321" y="2681049"/>
            <a:chExt cx="3961196" cy="3223336"/>
          </a:xfrm>
        </p:grpSpPr>
        <p:pic>
          <p:nvPicPr>
            <p:cNvPr id="3" name="Google Shape;519;p14">
              <a:extLst>
                <a:ext uri="{FF2B5EF4-FFF2-40B4-BE49-F238E27FC236}">
                  <a16:creationId xmlns:a16="http://schemas.microsoft.com/office/drawing/2014/main" id="{F8A9059A-3E81-4E0F-8950-7A650C041FEE}"/>
                </a:ext>
              </a:extLst>
            </p:cNvPr>
            <p:cNvPicPr preferRelativeResize="0"/>
            <p:nvPr/>
          </p:nvPicPr>
          <p:blipFill rotWithShape="1">
            <a:blip r:embed="rId5">
              <a:alphaModFix/>
            </a:blip>
            <a:srcRect/>
            <a:stretch/>
          </p:blipFill>
          <p:spPr>
            <a:xfrm rot="-1881466">
              <a:off x="359795" y="2681049"/>
              <a:ext cx="3707722" cy="1942443"/>
            </a:xfrm>
            <a:prstGeom prst="rect">
              <a:avLst/>
            </a:prstGeom>
            <a:noFill/>
            <a:ln>
              <a:noFill/>
            </a:ln>
            <a:effectLst>
              <a:outerShdw blurRad="50800" dist="38100" dir="2700000" algn="tl" rotWithShape="0">
                <a:srgbClr val="000000">
                  <a:alpha val="40000"/>
                </a:srgbClr>
              </a:outerShdw>
            </a:effectLst>
          </p:spPr>
        </p:pic>
        <p:sp>
          <p:nvSpPr>
            <p:cNvPr id="4" name="Google Shape;520;p14">
              <a:extLst>
                <a:ext uri="{FF2B5EF4-FFF2-40B4-BE49-F238E27FC236}">
                  <a16:creationId xmlns:a16="http://schemas.microsoft.com/office/drawing/2014/main" id="{F3B8A849-8BF2-41C2-BFF0-6A75A353EE57}"/>
                </a:ext>
              </a:extLst>
            </p:cNvPr>
            <p:cNvSpPr txBox="1"/>
            <p:nvPr/>
          </p:nvSpPr>
          <p:spPr>
            <a:xfrm>
              <a:off x="106321" y="5197430"/>
              <a:ext cx="3180904" cy="706955"/>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2000" b="0" i="0" u="none" strike="noStrike" cap="none" dirty="0">
                  <a:solidFill>
                    <a:srgbClr val="3F3F3F"/>
                  </a:solidFill>
                  <a:latin typeface="Century Gothic"/>
                  <a:ea typeface="Century Gothic"/>
                  <a:cs typeface="Century Gothic"/>
                  <a:sym typeface="Century Gothic"/>
                </a:rPr>
                <a:t>Aqua MODIS</a:t>
              </a:r>
              <a:endParaRPr sz="2000" b="0" i="0" u="none" strike="noStrike" cap="none" dirty="0">
                <a:solidFill>
                  <a:srgbClr val="3F3F3F"/>
                </a:solidFill>
                <a:latin typeface="Arial"/>
                <a:ea typeface="Arial"/>
                <a:cs typeface="Arial"/>
                <a:sym typeface="Arial"/>
              </a:endParaRPr>
            </a:p>
          </p:txBody>
        </p:sp>
      </p:grpSp>
      <p:sp>
        <p:nvSpPr>
          <p:cNvPr id="21" name="Title 1">
            <a:extLst>
              <a:ext uri="{FF2B5EF4-FFF2-40B4-BE49-F238E27FC236}">
                <a16:creationId xmlns:a16="http://schemas.microsoft.com/office/drawing/2014/main" id="{E20F122C-AB81-49BB-8800-20E25F4B51F7}"/>
              </a:ext>
            </a:extLst>
          </p:cNvPr>
          <p:cNvSpPr txBox="1">
            <a:spLocks/>
          </p:cNvSpPr>
          <p:nvPr/>
        </p:nvSpPr>
        <p:spPr>
          <a:xfrm>
            <a:off x="178998" y="314145"/>
            <a:ext cx="11024569" cy="534118"/>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Century Gothic"/>
              </a:rPr>
              <a:t>Indices from Aqua MODIS and City</a:t>
            </a:r>
            <a:endParaRPr lang="en-US" sz="4000" b="1" dirty="0">
              <a:solidFill>
                <a:schemeClr val="bg1"/>
              </a:solidFill>
              <a:latin typeface="Century Gothic" panose="020B0502020202020204" pitchFamily="34" charset="0"/>
            </a:endParaRPr>
          </a:p>
        </p:txBody>
      </p:sp>
      <p:pic>
        <p:nvPicPr>
          <p:cNvPr id="23" name="Google Shape;527;p14" descr="A picture containing background pattern&#10;&#10;Description automatically generated">
            <a:extLst>
              <a:ext uri="{FF2B5EF4-FFF2-40B4-BE49-F238E27FC236}">
                <a16:creationId xmlns:a16="http://schemas.microsoft.com/office/drawing/2014/main" id="{BA846BD0-E82C-4C4F-A74B-EB5E5B1A0E76}"/>
              </a:ext>
            </a:extLst>
          </p:cNvPr>
          <p:cNvPicPr preferRelativeResize="0"/>
          <p:nvPr/>
        </p:nvPicPr>
        <p:blipFill rotWithShape="1">
          <a:blip r:embed="rId6"/>
          <a:srcRect l="16760" r="16760"/>
          <a:stretch/>
        </p:blipFill>
        <p:spPr>
          <a:xfrm>
            <a:off x="8298300" y="5026713"/>
            <a:ext cx="1361039" cy="1279059"/>
          </a:xfrm>
          <a:prstGeom prst="flowChartConnector">
            <a:avLst/>
          </a:prstGeom>
          <a:noFill/>
          <a:ln w="9525" cap="flat" cmpd="sng">
            <a:solidFill>
              <a:srgbClr val="44546A"/>
            </a:solidFill>
            <a:prstDash val="solid"/>
            <a:round/>
            <a:headEnd type="none" w="sm" len="sm"/>
            <a:tailEnd type="none" w="sm" len="sm"/>
          </a:ln>
          <a:effectLst>
            <a:outerShdw blurRad="50800" dist="38100" dir="2700000" algn="tl" rotWithShape="0">
              <a:srgbClr val="000000">
                <a:alpha val="40000"/>
              </a:srgbClr>
            </a:outerShdw>
          </a:effectLst>
        </p:spPr>
      </p:pic>
      <p:sp>
        <p:nvSpPr>
          <p:cNvPr id="25" name="Google Shape;528;p14">
            <a:extLst>
              <a:ext uri="{FF2B5EF4-FFF2-40B4-BE49-F238E27FC236}">
                <a16:creationId xmlns:a16="http://schemas.microsoft.com/office/drawing/2014/main" id="{8CEA8460-9AAF-48CD-B80B-507F99A7253B}"/>
              </a:ext>
            </a:extLst>
          </p:cNvPr>
          <p:cNvSpPr txBox="1"/>
          <p:nvPr/>
        </p:nvSpPr>
        <p:spPr>
          <a:xfrm>
            <a:off x="9978952" y="5200326"/>
            <a:ext cx="1943500" cy="767867"/>
          </a:xfrm>
          <a:prstGeom prst="rect">
            <a:avLst/>
          </a:prstGeom>
          <a:noFill/>
          <a:ln>
            <a:noFill/>
          </a:ln>
          <a:effectLst>
            <a:outerShdw blurRad="57150" dist="19050" dir="5400000" algn="bl" rotWithShape="0">
              <a:srgbClr val="FFFFFF"/>
            </a:outerShdw>
          </a:effectLst>
        </p:spPr>
        <p:txBody>
          <a:bodyPr spcFirstLastPara="1" wrap="square" lIns="91425" tIns="91425" rIns="91425" bIns="91425" anchor="ctr" anchorCtr="0">
            <a:noAutofit/>
          </a:bodyPr>
          <a:lstStyle/>
          <a:p>
            <a:pPr algn="ctr">
              <a:buClr>
                <a:srgbClr val="000000"/>
              </a:buClr>
              <a:buSzPts val="1400"/>
            </a:pPr>
            <a:r>
              <a:rPr lang="en-US" sz="2000" b="1" dirty="0">
                <a:solidFill>
                  <a:srgbClr val="3F3F3F"/>
                </a:solidFill>
                <a:latin typeface="Century Gothic"/>
                <a:sym typeface="Century Gothic"/>
              </a:rPr>
              <a:t>Light Detection and Ranging (LiDA</a:t>
            </a:r>
            <a:r>
              <a:rPr lang="en-US" sz="2000" b="1" dirty="0">
                <a:solidFill>
                  <a:srgbClr val="3F3F3F"/>
                </a:solidFill>
                <a:latin typeface="Century Gothic"/>
                <a:cs typeface="Calibri"/>
              </a:rPr>
              <a:t>R)</a:t>
            </a:r>
            <a:endParaRPr lang="en-US" sz="2000" dirty="0">
              <a:solidFill>
                <a:srgbClr val="3F3F3F"/>
              </a:solidFill>
              <a:latin typeface="Century Gothic"/>
              <a:cs typeface="Calibri"/>
            </a:endParaRPr>
          </a:p>
        </p:txBody>
      </p:sp>
      <p:sp>
        <p:nvSpPr>
          <p:cNvPr id="27" name="Google Shape;530;p14">
            <a:extLst>
              <a:ext uri="{FF2B5EF4-FFF2-40B4-BE49-F238E27FC236}">
                <a16:creationId xmlns:a16="http://schemas.microsoft.com/office/drawing/2014/main" id="{7D797BA6-C945-4576-ADE4-C290593B627E}"/>
              </a:ext>
            </a:extLst>
          </p:cNvPr>
          <p:cNvSpPr txBox="1"/>
          <p:nvPr/>
        </p:nvSpPr>
        <p:spPr>
          <a:xfrm rot="21599083">
            <a:off x="3734010" y="5183050"/>
            <a:ext cx="4389071" cy="405000"/>
          </a:xfrm>
          <a:prstGeom prst="rect">
            <a:avLst/>
          </a:prstGeom>
          <a:noFill/>
          <a:ln>
            <a:noFill/>
          </a:ln>
        </p:spPr>
        <p:txBody>
          <a:bodyPr spcFirstLastPara="1" wrap="square" lIns="91425" tIns="91425" rIns="91425" bIns="91425" anchor="t" anchorCtr="0">
            <a:noAutofit/>
          </a:bodyPr>
          <a:lstStyle/>
          <a:p>
            <a:pPr algn="ctr">
              <a:buClr>
                <a:srgbClr val="000000"/>
              </a:buClr>
              <a:buSzPts val="1400"/>
            </a:pPr>
            <a:r>
              <a:rPr lang="en-US" sz="2000" b="1">
                <a:solidFill>
                  <a:srgbClr val="3F3F3F"/>
                </a:solidFill>
                <a:latin typeface="Century Gothic"/>
                <a:sym typeface="Century Gothic"/>
              </a:rPr>
              <a:t>LiDAR 1-meter</a:t>
            </a:r>
            <a:endParaRPr lang="en-US">
              <a:latin typeface="Century Gothic"/>
            </a:endParaRPr>
          </a:p>
        </p:txBody>
      </p:sp>
      <p:cxnSp>
        <p:nvCxnSpPr>
          <p:cNvPr id="35" name="Google Shape;523;p14">
            <a:extLst>
              <a:ext uri="{FF2B5EF4-FFF2-40B4-BE49-F238E27FC236}">
                <a16:creationId xmlns:a16="http://schemas.microsoft.com/office/drawing/2014/main" id="{35AD9D66-0B3B-4DC2-A106-DA1AABBA42F5}"/>
              </a:ext>
            </a:extLst>
          </p:cNvPr>
          <p:cNvCxnSpPr/>
          <p:nvPr/>
        </p:nvCxnSpPr>
        <p:spPr>
          <a:xfrm>
            <a:off x="4128179" y="5621425"/>
            <a:ext cx="3929045" cy="1500"/>
          </a:xfrm>
          <a:prstGeom prst="straightConnector1">
            <a:avLst/>
          </a:prstGeom>
          <a:noFill/>
          <a:ln w="76200" cap="flat" cmpd="sng">
            <a:solidFill>
              <a:srgbClr val="3F3F3F"/>
            </a:solidFill>
            <a:prstDash val="solid"/>
            <a:round/>
            <a:headEnd type="none" w="sm" len="sm"/>
            <a:tailEnd type="triangle" w="med" len="med"/>
          </a:ln>
        </p:spPr>
      </p:cxnSp>
      <p:sp>
        <p:nvSpPr>
          <p:cNvPr id="41" name="Google Shape;530;p14">
            <a:extLst>
              <a:ext uri="{FF2B5EF4-FFF2-40B4-BE49-F238E27FC236}">
                <a16:creationId xmlns:a16="http://schemas.microsoft.com/office/drawing/2014/main" id="{6A96A3EB-C84D-4884-9C4B-D5E1012F215D}"/>
              </a:ext>
            </a:extLst>
          </p:cNvPr>
          <p:cNvSpPr txBox="1"/>
          <p:nvPr/>
        </p:nvSpPr>
        <p:spPr>
          <a:xfrm rot="21599083">
            <a:off x="3824743" y="4014968"/>
            <a:ext cx="4389071" cy="853235"/>
          </a:xfrm>
          <a:prstGeom prst="rect">
            <a:avLst/>
          </a:prstGeom>
          <a:noFill/>
          <a:ln>
            <a:noFill/>
          </a:ln>
        </p:spPr>
        <p:txBody>
          <a:bodyPr spcFirstLastPara="1" wrap="square" lIns="91425" tIns="91425" rIns="91425" bIns="91425" anchor="t" anchorCtr="0">
            <a:noAutofit/>
          </a:bodyPr>
          <a:lstStyle/>
          <a:p>
            <a:pPr algn="ctr">
              <a:buClr>
                <a:srgbClr val="000000"/>
              </a:buClr>
              <a:buSzPts val="1400"/>
            </a:pPr>
            <a:r>
              <a:rPr lang="en-US" sz="2000" b="1">
                <a:solidFill>
                  <a:srgbClr val="3F3F3F"/>
                </a:solidFill>
                <a:latin typeface="Century Gothic"/>
                <a:sym typeface="Century Gothic"/>
              </a:rPr>
              <a:t>Proxy for nighttime air temperature</a:t>
            </a:r>
            <a:endParaRPr lang="en-US" sz="2000"/>
          </a:p>
        </p:txBody>
      </p:sp>
      <p:sp>
        <p:nvSpPr>
          <p:cNvPr id="43" name="Google Shape;530;p14">
            <a:extLst>
              <a:ext uri="{FF2B5EF4-FFF2-40B4-BE49-F238E27FC236}">
                <a16:creationId xmlns:a16="http://schemas.microsoft.com/office/drawing/2014/main" id="{B19DB9B2-70CD-4934-B759-D0E95B6C13FD}"/>
              </a:ext>
            </a:extLst>
          </p:cNvPr>
          <p:cNvSpPr txBox="1"/>
          <p:nvPr/>
        </p:nvSpPr>
        <p:spPr>
          <a:xfrm rot="21599083">
            <a:off x="3744170" y="5667062"/>
            <a:ext cx="4389071" cy="405000"/>
          </a:xfrm>
          <a:prstGeom prst="rect">
            <a:avLst/>
          </a:prstGeom>
          <a:noFill/>
          <a:ln>
            <a:noFill/>
          </a:ln>
        </p:spPr>
        <p:txBody>
          <a:bodyPr spcFirstLastPara="1" wrap="square" lIns="91425" tIns="91425" rIns="91425" bIns="91425" anchor="t" anchorCtr="0">
            <a:noAutofit/>
          </a:bodyPr>
          <a:lstStyle/>
          <a:p>
            <a:pPr algn="ctr">
              <a:buClr>
                <a:srgbClr val="000000"/>
              </a:buClr>
              <a:buSzPts val="1400"/>
            </a:pPr>
            <a:r>
              <a:rPr lang="en-US" sz="2000" b="1">
                <a:solidFill>
                  <a:srgbClr val="3F3F3F"/>
                </a:solidFill>
                <a:latin typeface="Century Gothic"/>
                <a:sym typeface="Century Gothic"/>
              </a:rPr>
              <a:t>Measure </a:t>
            </a:r>
            <a:r>
              <a:rPr lang="en-US" sz="2000" b="1">
                <a:latin typeface="Century Gothic"/>
                <a:sym typeface="Century Gothic"/>
              </a:rPr>
              <a:t>for</a:t>
            </a:r>
            <a:r>
              <a:rPr lang="en-US" sz="2000" b="1">
                <a:solidFill>
                  <a:srgbClr val="3F3F3F"/>
                </a:solidFill>
                <a:latin typeface="Century Gothic"/>
                <a:sym typeface="Century Gothic"/>
              </a:rPr>
              <a:t> shade</a:t>
            </a:r>
            <a:endParaRPr lang="en-US" sz="2000"/>
          </a:p>
        </p:txBody>
      </p:sp>
      <p:sp>
        <p:nvSpPr>
          <p:cNvPr id="2" name="Google Shape;511;p13">
            <a:extLst>
              <a:ext uri="{FF2B5EF4-FFF2-40B4-BE49-F238E27FC236}">
                <a16:creationId xmlns:a16="http://schemas.microsoft.com/office/drawing/2014/main" id="{BD56E617-EC8D-4319-A1B4-9B7B144CD710}"/>
              </a:ext>
            </a:extLst>
          </p:cNvPr>
          <p:cNvSpPr txBox="1"/>
          <p:nvPr/>
        </p:nvSpPr>
        <p:spPr>
          <a:xfrm>
            <a:off x="9053871" y="6595806"/>
            <a:ext cx="3130914" cy="24618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1000" b="0" i="0" u="none" strike="noStrike" cap="none">
                <a:solidFill>
                  <a:srgbClr val="3F3F3F"/>
                </a:solidFill>
                <a:latin typeface="Century Gothic"/>
                <a:ea typeface="Century Gothic"/>
                <a:cs typeface="Century Gothic"/>
                <a:sym typeface="Century Gothic"/>
              </a:rPr>
              <a:t>Image Credit: NASA</a:t>
            </a:r>
            <a:endParaRPr lang="en-US" sz="1000">
              <a:solidFill>
                <a:srgbClr val="3F3F3F"/>
              </a:solidFill>
              <a:latin typeface="Century Gothic"/>
            </a:endParaRPr>
          </a:p>
        </p:txBody>
      </p:sp>
      <p:pic>
        <p:nvPicPr>
          <p:cNvPr id="6" name="Picture 11" descr="Icon&#10;&#10;Description automatically generated">
            <a:extLst>
              <a:ext uri="{FF2B5EF4-FFF2-40B4-BE49-F238E27FC236}">
                <a16:creationId xmlns:a16="http://schemas.microsoft.com/office/drawing/2014/main" id="{DEB9F204-4EB3-4D0B-A79B-EF4DF1C7E8D0}"/>
              </a:ext>
            </a:extLst>
          </p:cNvPr>
          <p:cNvPicPr>
            <a:picLocks noChangeAspect="1"/>
          </p:cNvPicPr>
          <p:nvPr/>
        </p:nvPicPr>
        <p:blipFill>
          <a:blip r:embed="rId7"/>
          <a:stretch>
            <a:fillRect/>
          </a:stretch>
        </p:blipFill>
        <p:spPr>
          <a:xfrm>
            <a:off x="541572" y="4445703"/>
            <a:ext cx="2743200" cy="2175387"/>
          </a:xfrm>
          <a:prstGeom prst="rect">
            <a:avLst/>
          </a:prstGeom>
        </p:spPr>
      </p:pic>
      <p:sp>
        <p:nvSpPr>
          <p:cNvPr id="12" name="Left Brace 11">
            <a:extLst>
              <a:ext uri="{FF2B5EF4-FFF2-40B4-BE49-F238E27FC236}">
                <a16:creationId xmlns:a16="http://schemas.microsoft.com/office/drawing/2014/main" id="{8B587443-7C41-4DF9-9CBF-EE3AE7342A42}"/>
              </a:ext>
            </a:extLst>
          </p:cNvPr>
          <p:cNvSpPr/>
          <p:nvPr/>
        </p:nvSpPr>
        <p:spPr>
          <a:xfrm>
            <a:off x="3404840" y="1713184"/>
            <a:ext cx="658091" cy="3012382"/>
          </a:xfrm>
          <a:prstGeom prst="leftBrace">
            <a:avLst/>
          </a:prstGeom>
          <a:noFill/>
          <a:ln w="57150">
            <a:solidFill>
              <a:srgbClr val="3F3F3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034084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5">
            <a:extLst>
              <a:ext uri="{FF2B5EF4-FFF2-40B4-BE49-F238E27FC236}">
                <a16:creationId xmlns:a16="http://schemas.microsoft.com/office/drawing/2014/main" id="{402E0C5C-777C-4E17-A50F-F21E5237B4C1}"/>
              </a:ext>
            </a:extLst>
          </p:cNvPr>
          <p:cNvGraphicFramePr>
            <a:graphicFrameLocks noGrp="1"/>
          </p:cNvGraphicFramePr>
          <p:nvPr>
            <p:extLst>
              <p:ext uri="{D42A27DB-BD31-4B8C-83A1-F6EECF244321}">
                <p14:modId xmlns:p14="http://schemas.microsoft.com/office/powerpoint/2010/main" val="95511634"/>
              </p:ext>
            </p:extLst>
          </p:nvPr>
        </p:nvGraphicFramePr>
        <p:xfrm>
          <a:off x="6676759" y="1177843"/>
          <a:ext cx="4996180" cy="5589349"/>
        </p:xfrm>
        <a:graphic>
          <a:graphicData uri="http://schemas.openxmlformats.org/drawingml/2006/table">
            <a:tbl>
              <a:tblPr firstRow="1" bandRow="1">
                <a:tableStyleId>{5C22544A-7EE6-4342-B048-85BDC9FD1C3A}</a:tableStyleId>
              </a:tblPr>
              <a:tblGrid>
                <a:gridCol w="4996180">
                  <a:extLst>
                    <a:ext uri="{9D8B030D-6E8A-4147-A177-3AD203B41FA5}">
                      <a16:colId xmlns:a16="http://schemas.microsoft.com/office/drawing/2014/main" val="3728221426"/>
                    </a:ext>
                  </a:extLst>
                </a:gridCol>
              </a:tblGrid>
              <a:tr h="475353">
                <a:tc>
                  <a:txBody>
                    <a:bodyPr/>
                    <a:lstStyle/>
                    <a:p>
                      <a:endParaRPr lang="en-US" sz="1000">
                        <a:solidFill>
                          <a:srgbClr val="3F3F3F"/>
                        </a:solidFill>
                        <a:latin typeface="Century Gothic"/>
                      </a:endParaRPr>
                    </a:p>
                  </a:txBody>
                  <a:tcPr>
                    <a:noFill/>
                  </a:tcPr>
                </a:tc>
                <a:extLst>
                  <a:ext uri="{0D108BD9-81ED-4DB2-BD59-A6C34878D82A}">
                    <a16:rowId xmlns:a16="http://schemas.microsoft.com/office/drawing/2014/main" val="3243553648"/>
                  </a:ext>
                </a:extLst>
              </a:tr>
              <a:tr h="417382">
                <a:tc>
                  <a:txBody>
                    <a:bodyPr/>
                    <a:lstStyle/>
                    <a:p>
                      <a:pPr lvl="0">
                        <a:spcAft>
                          <a:spcPts val="100"/>
                        </a:spcAft>
                        <a:buNone/>
                      </a:pPr>
                      <a:r>
                        <a:rPr lang="en-US" sz="2500" b="1" i="0" u="none" strike="noStrike" noProof="0">
                          <a:solidFill>
                            <a:srgbClr val="3F3F3F"/>
                          </a:solidFill>
                          <a:latin typeface="Century Gothic"/>
                        </a:rPr>
                        <a:t>%  Ethnic Minority</a:t>
                      </a:r>
                    </a:p>
                    <a:p>
                      <a:pPr lvl="0">
                        <a:spcAft>
                          <a:spcPts val="100"/>
                        </a:spcAft>
                        <a:buNone/>
                      </a:pPr>
                      <a:endParaRPr lang="en-US" sz="500" b="1" i="0" u="none" strike="noStrike" noProof="0">
                        <a:solidFill>
                          <a:srgbClr val="3F3F3F"/>
                        </a:solidFill>
                        <a:latin typeface="Century Gothic"/>
                      </a:endParaRPr>
                    </a:p>
                  </a:txBody>
                  <a:tcPr>
                    <a:noFill/>
                  </a:tcPr>
                </a:tc>
                <a:extLst>
                  <a:ext uri="{0D108BD9-81ED-4DB2-BD59-A6C34878D82A}">
                    <a16:rowId xmlns:a16="http://schemas.microsoft.com/office/drawing/2014/main" val="3574167403"/>
                  </a:ext>
                </a:extLst>
              </a:tr>
              <a:tr h="417382">
                <a:tc>
                  <a:txBody>
                    <a:bodyPr/>
                    <a:lstStyle/>
                    <a:p>
                      <a:pPr lvl="0">
                        <a:spcAft>
                          <a:spcPts val="100"/>
                        </a:spcAft>
                        <a:buNone/>
                      </a:pPr>
                      <a:r>
                        <a:rPr lang="en-US" sz="2500" b="1" i="0" u="none" strike="noStrike" noProof="0">
                          <a:solidFill>
                            <a:srgbClr val="3F3F3F"/>
                          </a:solidFill>
                          <a:latin typeface="Century Gothic"/>
                        </a:rPr>
                        <a:t>%  Below Poverty Line</a:t>
                      </a:r>
                    </a:p>
                    <a:p>
                      <a:pPr lvl="0">
                        <a:spcAft>
                          <a:spcPts val="100"/>
                        </a:spcAft>
                        <a:buNone/>
                      </a:pPr>
                      <a:endParaRPr lang="en-US" sz="500" b="1" i="0" u="none" strike="noStrike" noProof="0">
                        <a:solidFill>
                          <a:srgbClr val="3F3F3F"/>
                        </a:solidFill>
                        <a:latin typeface="Century Gothic"/>
                      </a:endParaRPr>
                    </a:p>
                  </a:txBody>
                  <a:tcPr>
                    <a:noFill/>
                  </a:tcPr>
                </a:tc>
                <a:extLst>
                  <a:ext uri="{0D108BD9-81ED-4DB2-BD59-A6C34878D82A}">
                    <a16:rowId xmlns:a16="http://schemas.microsoft.com/office/drawing/2014/main" val="3013654676"/>
                  </a:ext>
                </a:extLst>
              </a:tr>
              <a:tr h="417382">
                <a:tc>
                  <a:txBody>
                    <a:bodyPr/>
                    <a:lstStyle/>
                    <a:p>
                      <a:pPr lvl="0">
                        <a:spcAft>
                          <a:spcPts val="100"/>
                        </a:spcAft>
                        <a:buNone/>
                      </a:pPr>
                      <a:r>
                        <a:rPr lang="en-US" sz="2500" b="1" i="0" u="none" strike="noStrike" noProof="0" dirty="0">
                          <a:solidFill>
                            <a:srgbClr val="3F3F3F"/>
                          </a:solidFill>
                          <a:latin typeface="Century Gothic"/>
                        </a:rPr>
                        <a:t>%  Without HS Diploma</a:t>
                      </a:r>
                    </a:p>
                    <a:p>
                      <a:pPr lvl="0">
                        <a:spcAft>
                          <a:spcPts val="100"/>
                        </a:spcAft>
                        <a:buNone/>
                      </a:pPr>
                      <a:endParaRPr lang="en-US" sz="500" b="1" i="0" u="none" strike="noStrike" noProof="0" dirty="0">
                        <a:solidFill>
                          <a:srgbClr val="3F3F3F"/>
                        </a:solidFill>
                        <a:latin typeface="Century Gothic"/>
                      </a:endParaRPr>
                    </a:p>
                  </a:txBody>
                  <a:tcPr>
                    <a:noFill/>
                  </a:tcPr>
                </a:tc>
                <a:extLst>
                  <a:ext uri="{0D108BD9-81ED-4DB2-BD59-A6C34878D82A}">
                    <a16:rowId xmlns:a16="http://schemas.microsoft.com/office/drawing/2014/main" val="1361768211"/>
                  </a:ext>
                </a:extLst>
              </a:tr>
              <a:tr h="1049996">
                <a:tc>
                  <a:txBody>
                    <a:bodyPr/>
                    <a:lstStyle/>
                    <a:p>
                      <a:pPr lvl="0">
                        <a:spcAft>
                          <a:spcPts val="100"/>
                        </a:spcAft>
                        <a:buNone/>
                      </a:pPr>
                      <a:r>
                        <a:rPr lang="en-US" sz="2500" b="1" i="0" u="none" strike="noStrike" noProof="0" dirty="0">
                          <a:solidFill>
                            <a:srgbClr val="3F3F3F"/>
                          </a:solidFill>
                          <a:latin typeface="Century Gothic"/>
                        </a:rPr>
                        <a:t>%  65 Years &amp; Older</a:t>
                      </a:r>
                    </a:p>
                    <a:p>
                      <a:pPr lvl="0">
                        <a:spcAft>
                          <a:spcPts val="100"/>
                        </a:spcAft>
                        <a:buNone/>
                      </a:pPr>
                      <a:endParaRPr lang="en-US" sz="500" b="1" i="0" u="none" strike="noStrike" noProof="0" dirty="0">
                        <a:solidFill>
                          <a:srgbClr val="3F3F3F"/>
                        </a:solidFill>
                        <a:latin typeface="Century Gothic"/>
                      </a:endParaRPr>
                    </a:p>
                    <a:p>
                      <a:pPr lvl="0">
                        <a:spcAft>
                          <a:spcPts val="100"/>
                        </a:spcAft>
                        <a:buNone/>
                      </a:pPr>
                      <a:r>
                        <a:rPr lang="en-US" sz="2500" b="1" i="0" u="none" strike="noStrike" noProof="0" dirty="0">
                          <a:solidFill>
                            <a:srgbClr val="3F3F3F"/>
                          </a:solidFill>
                          <a:latin typeface="Century Gothic"/>
                        </a:rPr>
                        <a:t>%  65 Years Older Living Alone</a:t>
                      </a:r>
                    </a:p>
                    <a:p>
                      <a:pPr lvl="0">
                        <a:spcAft>
                          <a:spcPts val="100"/>
                        </a:spcAft>
                        <a:buNone/>
                      </a:pPr>
                      <a:endParaRPr lang="en-US" sz="500" b="1" i="0" u="none" strike="noStrike" noProof="0" dirty="0">
                        <a:solidFill>
                          <a:srgbClr val="3F3F3F"/>
                        </a:solidFill>
                        <a:latin typeface="Century Gothic"/>
                      </a:endParaRPr>
                    </a:p>
                  </a:txBody>
                  <a:tcPr>
                    <a:noFill/>
                  </a:tcPr>
                </a:tc>
                <a:extLst>
                  <a:ext uri="{0D108BD9-81ED-4DB2-BD59-A6C34878D82A}">
                    <a16:rowId xmlns:a16="http://schemas.microsoft.com/office/drawing/2014/main" val="1717169718"/>
                  </a:ext>
                </a:extLst>
              </a:tr>
              <a:tr h="417382">
                <a:tc>
                  <a:txBody>
                    <a:bodyPr/>
                    <a:lstStyle/>
                    <a:p>
                      <a:pPr lvl="0">
                        <a:spcAft>
                          <a:spcPts val="100"/>
                        </a:spcAft>
                        <a:buNone/>
                      </a:pPr>
                      <a:r>
                        <a:rPr lang="en-US" sz="2500" b="1" i="0" u="none" strike="noStrike" noProof="0" dirty="0">
                          <a:solidFill>
                            <a:srgbClr val="3F3F3F"/>
                          </a:solidFill>
                          <a:latin typeface="Century Gothic"/>
                        </a:rPr>
                        <a:t>%  Living Alone</a:t>
                      </a:r>
                    </a:p>
                    <a:p>
                      <a:pPr lvl="0">
                        <a:spcAft>
                          <a:spcPts val="100"/>
                        </a:spcAft>
                        <a:buNone/>
                      </a:pPr>
                      <a:endParaRPr lang="en-US" sz="500" b="1" i="0" u="none" strike="noStrike" noProof="0" dirty="0">
                        <a:solidFill>
                          <a:srgbClr val="3F3F3F"/>
                        </a:solidFill>
                        <a:latin typeface="Century Gothic"/>
                      </a:endParaRPr>
                    </a:p>
                  </a:txBody>
                  <a:tcPr>
                    <a:noFill/>
                  </a:tcPr>
                </a:tc>
                <a:extLst>
                  <a:ext uri="{0D108BD9-81ED-4DB2-BD59-A6C34878D82A}">
                    <a16:rowId xmlns:a16="http://schemas.microsoft.com/office/drawing/2014/main" val="3648608994"/>
                  </a:ext>
                </a:extLst>
              </a:tr>
              <a:tr h="1698142">
                <a:tc>
                  <a:txBody>
                    <a:bodyPr/>
                    <a:lstStyle/>
                    <a:p>
                      <a:pPr lvl="0">
                        <a:spcAft>
                          <a:spcPts val="100"/>
                        </a:spcAft>
                        <a:buNone/>
                      </a:pPr>
                      <a:r>
                        <a:rPr lang="en-US" sz="2500" b="1" i="0" u="none" strike="noStrike" noProof="0" dirty="0">
                          <a:solidFill>
                            <a:srgbClr val="3F3F3F"/>
                          </a:solidFill>
                          <a:latin typeface="Century Gothic"/>
                        </a:rPr>
                        <a:t>$   Total Median Income</a:t>
                      </a:r>
                    </a:p>
                    <a:p>
                      <a:pPr lvl="0">
                        <a:spcAft>
                          <a:spcPts val="100"/>
                        </a:spcAft>
                        <a:buNone/>
                      </a:pPr>
                      <a:endParaRPr lang="en-US" sz="1000" b="1" i="0" u="none" strike="noStrike" noProof="0" dirty="0">
                        <a:solidFill>
                          <a:srgbClr val="3F3F3F"/>
                        </a:solidFill>
                        <a:latin typeface="Century Gothic"/>
                      </a:endParaRPr>
                    </a:p>
                    <a:p>
                      <a:pPr lvl="0">
                        <a:spcAft>
                          <a:spcPts val="100"/>
                        </a:spcAft>
                        <a:buNone/>
                      </a:pPr>
                      <a:r>
                        <a:rPr lang="en-US" sz="2500" b="1" i="0" u="none" strike="noStrike" noProof="0" dirty="0">
                          <a:solidFill>
                            <a:srgbClr val="3F3F3F"/>
                          </a:solidFill>
                          <a:latin typeface="Century Gothic"/>
                        </a:rPr>
                        <a:t>     Total Population</a:t>
                      </a:r>
                    </a:p>
                    <a:p>
                      <a:pPr lvl="0">
                        <a:spcAft>
                          <a:spcPts val="100"/>
                        </a:spcAft>
                        <a:buNone/>
                      </a:pPr>
                      <a:endParaRPr lang="en-US" sz="2500" b="1" i="0" u="none" strike="noStrike" noProof="0" dirty="0">
                        <a:solidFill>
                          <a:srgbClr val="3F3F3F"/>
                        </a:solidFill>
                        <a:latin typeface="Century Gothic"/>
                      </a:endParaRPr>
                    </a:p>
                    <a:p>
                      <a:pPr lvl="0">
                        <a:spcAft>
                          <a:spcPts val="100"/>
                        </a:spcAft>
                        <a:buNone/>
                      </a:pPr>
                      <a:endParaRPr lang="en-US" sz="2500" b="1" i="0" u="none" strike="noStrike" noProof="0" dirty="0">
                        <a:solidFill>
                          <a:srgbClr val="3F3F3F"/>
                        </a:solidFill>
                        <a:latin typeface="Century Gothic"/>
                      </a:endParaRPr>
                    </a:p>
                  </a:txBody>
                  <a:tcPr>
                    <a:noFill/>
                  </a:tcPr>
                </a:tc>
                <a:extLst>
                  <a:ext uri="{0D108BD9-81ED-4DB2-BD59-A6C34878D82A}">
                    <a16:rowId xmlns:a16="http://schemas.microsoft.com/office/drawing/2014/main" val="2926343034"/>
                  </a:ext>
                </a:extLst>
              </a:tr>
            </a:tbl>
          </a:graphicData>
        </a:graphic>
      </p:graphicFrame>
      <p:sp>
        <p:nvSpPr>
          <p:cNvPr id="3" name="Title 1">
            <a:extLst>
              <a:ext uri="{FF2B5EF4-FFF2-40B4-BE49-F238E27FC236}">
                <a16:creationId xmlns:a16="http://schemas.microsoft.com/office/drawing/2014/main" id="{64C83A69-A47F-4A58-A282-61CCE1E334CE}"/>
              </a:ext>
            </a:extLst>
          </p:cNvPr>
          <p:cNvSpPr txBox="1">
            <a:spLocks/>
          </p:cNvSpPr>
          <p:nvPr/>
        </p:nvSpPr>
        <p:spPr>
          <a:xfrm>
            <a:off x="251460" y="314145"/>
            <a:ext cx="10952107" cy="534118"/>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Century Gothic"/>
              </a:rPr>
              <a:t>Social Variables</a:t>
            </a:r>
            <a:endParaRPr lang="en-US" sz="4000" b="1" dirty="0">
              <a:solidFill>
                <a:schemeClr val="bg1"/>
              </a:solidFill>
              <a:latin typeface="Century Gothic" panose="020B0502020202020204" pitchFamily="34" charset="0"/>
            </a:endParaRPr>
          </a:p>
        </p:txBody>
      </p:sp>
      <p:pic>
        <p:nvPicPr>
          <p:cNvPr id="4" name="Picture 4" descr="Logo, company name&#10;&#10;Description automatically generated">
            <a:extLst>
              <a:ext uri="{FF2B5EF4-FFF2-40B4-BE49-F238E27FC236}">
                <a16:creationId xmlns:a16="http://schemas.microsoft.com/office/drawing/2014/main" id="{86082204-325A-4AE1-9ACB-A2E741A3DDCB}"/>
              </a:ext>
            </a:extLst>
          </p:cNvPr>
          <p:cNvPicPr>
            <a:picLocks noChangeAspect="1"/>
          </p:cNvPicPr>
          <p:nvPr/>
        </p:nvPicPr>
        <p:blipFill>
          <a:blip r:embed="rId3"/>
          <a:stretch>
            <a:fillRect/>
          </a:stretch>
        </p:blipFill>
        <p:spPr>
          <a:xfrm>
            <a:off x="1393992" y="2965928"/>
            <a:ext cx="4023081" cy="1685165"/>
          </a:xfrm>
          <a:prstGeom prst="rect">
            <a:avLst/>
          </a:prstGeom>
          <a:ln w="6350">
            <a:solidFill>
              <a:schemeClr val="tx1"/>
            </a:solidFill>
          </a:ln>
        </p:spPr>
      </p:pic>
      <p:sp>
        <p:nvSpPr>
          <p:cNvPr id="5" name="Left Brace 4">
            <a:extLst>
              <a:ext uri="{FF2B5EF4-FFF2-40B4-BE49-F238E27FC236}">
                <a16:creationId xmlns:a16="http://schemas.microsoft.com/office/drawing/2014/main" id="{7867B246-0E68-4EF3-B449-B848B6F6DF06}"/>
              </a:ext>
            </a:extLst>
          </p:cNvPr>
          <p:cNvSpPr/>
          <p:nvPr/>
        </p:nvSpPr>
        <p:spPr>
          <a:xfrm>
            <a:off x="5914759" y="1429829"/>
            <a:ext cx="762000" cy="4757362"/>
          </a:xfrm>
          <a:prstGeom prst="leftBrace">
            <a:avLst>
              <a:gd name="adj1" fmla="val 8333"/>
              <a:gd name="adj2" fmla="val 50204"/>
            </a:avLst>
          </a:prstGeom>
          <a:noFill/>
          <a:ln w="57150">
            <a:solidFill>
              <a:srgbClr val="3F3F3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Google Shape;524;p14">
            <a:extLst>
              <a:ext uri="{FF2B5EF4-FFF2-40B4-BE49-F238E27FC236}">
                <a16:creationId xmlns:a16="http://schemas.microsoft.com/office/drawing/2014/main" id="{0D30BCD6-434C-4DB7-BD11-4ADF7117A3C9}"/>
              </a:ext>
            </a:extLst>
          </p:cNvPr>
          <p:cNvSpPr txBox="1"/>
          <p:nvPr/>
        </p:nvSpPr>
        <p:spPr>
          <a:xfrm rot="21599083">
            <a:off x="1233324" y="4651671"/>
            <a:ext cx="4344414" cy="774452"/>
          </a:xfrm>
          <a:prstGeom prst="rect">
            <a:avLst/>
          </a:prstGeom>
          <a:noFill/>
          <a:ln>
            <a:noFill/>
          </a:ln>
        </p:spPr>
        <p:txBody>
          <a:bodyPr spcFirstLastPara="1" wrap="square" lIns="91425" tIns="91425" rIns="91425" bIns="91425" anchor="t" anchorCtr="0">
            <a:noAutofit/>
          </a:bodyPr>
          <a:lstStyle/>
          <a:p>
            <a:pPr algn="ctr">
              <a:buClr>
                <a:srgbClr val="000000"/>
              </a:buClr>
              <a:buSzPts val="1400"/>
            </a:pPr>
            <a:r>
              <a:rPr lang="en-US" sz="2300" b="1" dirty="0">
                <a:solidFill>
                  <a:srgbClr val="3F3F3F"/>
                </a:solidFill>
                <a:latin typeface="Century Gothic"/>
                <a:ea typeface="Century Gothic"/>
                <a:cs typeface="Century Gothic"/>
                <a:sym typeface="Century Gothic"/>
              </a:rPr>
              <a:t>2013-2018 (5-year Interval)</a:t>
            </a:r>
            <a:endParaRPr lang="en-US" sz="2300" b="1" i="0" u="none" strike="noStrike" cap="none" dirty="0">
              <a:solidFill>
                <a:srgbClr val="3F3F3F"/>
              </a:solidFill>
              <a:latin typeface="Century Gothic"/>
              <a:ea typeface="Century Gothic"/>
              <a:cs typeface="Century Gothic"/>
            </a:endParaRPr>
          </a:p>
        </p:txBody>
      </p:sp>
      <p:pic>
        <p:nvPicPr>
          <p:cNvPr id="6" name="Graphic 6" descr="Group of people">
            <a:extLst>
              <a:ext uri="{FF2B5EF4-FFF2-40B4-BE49-F238E27FC236}">
                <a16:creationId xmlns:a16="http://schemas.microsoft.com/office/drawing/2014/main" id="{B0F3BACA-B3A0-45EB-A039-B243BADA0326}"/>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6676759" y="5459638"/>
            <a:ext cx="452582" cy="441037"/>
          </a:xfrm>
          <a:prstGeom prst="rect">
            <a:avLst/>
          </a:prstGeom>
        </p:spPr>
      </p:pic>
    </p:spTree>
    <p:extLst>
      <p:ext uri="{BB962C8B-B14F-4D97-AF65-F5344CB8AC3E}">
        <p14:creationId xmlns:p14="http://schemas.microsoft.com/office/powerpoint/2010/main" val="18362614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FF5BBAF-5360-46BE-A9C9-2B58EA443B17}"/>
              </a:ext>
            </a:extLst>
          </p:cNvPr>
          <p:cNvSpPr/>
          <p:nvPr/>
        </p:nvSpPr>
        <p:spPr>
          <a:xfrm>
            <a:off x="5299" y="1612554"/>
            <a:ext cx="12186528" cy="4575641"/>
          </a:xfrm>
          <a:prstGeom prst="rect">
            <a:avLst/>
          </a:prstGeom>
          <a:solidFill>
            <a:schemeClr val="bg1">
              <a:lumMod val="95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8D08D"/>
              </a:solidFill>
            </a:endParaRPr>
          </a:p>
        </p:txBody>
      </p:sp>
      <p:sp>
        <p:nvSpPr>
          <p:cNvPr id="2" name="Title 1">
            <a:extLst>
              <a:ext uri="{FF2B5EF4-FFF2-40B4-BE49-F238E27FC236}">
                <a16:creationId xmlns:a16="http://schemas.microsoft.com/office/drawing/2014/main" id="{D7522C37-9963-4D41-9BCC-F81938FFDA56}"/>
              </a:ext>
            </a:extLst>
          </p:cNvPr>
          <p:cNvSpPr txBox="1">
            <a:spLocks/>
          </p:cNvSpPr>
          <p:nvPr/>
        </p:nvSpPr>
        <p:spPr>
          <a:xfrm>
            <a:off x="906379" y="3217111"/>
            <a:ext cx="10386857" cy="419100"/>
          </a:xfrm>
          <a:prstGeom prst="rect">
            <a:avLst/>
          </a:prstGeom>
          <a:ln>
            <a:noFill/>
          </a:ln>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000" b="1">
              <a:solidFill>
                <a:schemeClr val="bg1"/>
              </a:solidFill>
              <a:latin typeface="Century Gothic" panose="020B0502020202020204" pitchFamily="34" charset="0"/>
            </a:endParaRPr>
          </a:p>
        </p:txBody>
      </p:sp>
      <p:sp>
        <p:nvSpPr>
          <p:cNvPr id="10" name="Text Placeholder 5"/>
          <p:cNvSpPr txBox="1">
            <a:spLocks/>
          </p:cNvSpPr>
          <p:nvPr/>
        </p:nvSpPr>
        <p:spPr>
          <a:xfrm>
            <a:off x="0" y="1229895"/>
            <a:ext cx="12199522" cy="524487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006D9D"/>
              </a:buClr>
              <a:buNone/>
            </a:pPr>
            <a:endParaRPr lang="en-US" sz="2000">
              <a:latin typeface="Century Gothic"/>
              <a:cs typeface="Calibri" panose="020F0502020204030204"/>
            </a:endParaRPr>
          </a:p>
          <a:p>
            <a:pPr marL="342900" indent="-342900">
              <a:lnSpc>
                <a:spcPct val="100000"/>
              </a:lnSpc>
              <a:spcBef>
                <a:spcPts val="0"/>
              </a:spcBef>
              <a:spcAft>
                <a:spcPts val="600"/>
              </a:spcAft>
              <a:buClr>
                <a:srgbClr val="006D9D"/>
              </a:buClr>
              <a:buFont typeface="Webdings"/>
              <a:buChar char="4"/>
            </a:pPr>
            <a:endParaRPr lang="en-US" sz="2000">
              <a:latin typeface="Century Gothic"/>
              <a:cs typeface="Calibri" panose="020F0502020204030204"/>
            </a:endParaRPr>
          </a:p>
          <a:p>
            <a:pPr marL="342900" indent="-342900">
              <a:lnSpc>
                <a:spcPct val="100000"/>
              </a:lnSpc>
              <a:spcBef>
                <a:spcPts val="0"/>
              </a:spcBef>
              <a:spcAft>
                <a:spcPts val="600"/>
              </a:spcAft>
              <a:buClr>
                <a:srgbClr val="006D9D"/>
              </a:buClr>
              <a:buFont typeface="Webdings"/>
              <a:buChar char="4"/>
            </a:pPr>
            <a:endParaRPr lang="en-US" sz="2000">
              <a:latin typeface="Century Gothic"/>
              <a:cs typeface="Calibri" panose="020F0502020204030204"/>
            </a:endParaRPr>
          </a:p>
          <a:p>
            <a:pPr marL="342900" indent="-342900">
              <a:lnSpc>
                <a:spcPct val="100000"/>
              </a:lnSpc>
              <a:spcBef>
                <a:spcPts val="0"/>
              </a:spcBef>
              <a:spcAft>
                <a:spcPts val="600"/>
              </a:spcAft>
              <a:buClr>
                <a:srgbClr val="006D9D"/>
              </a:buClr>
              <a:buFont typeface="Webdings"/>
              <a:buChar char="4"/>
            </a:pPr>
            <a:endParaRPr lang="en-US" sz="2000">
              <a:solidFill>
                <a:srgbClr val="000000"/>
              </a:solidFill>
              <a:latin typeface="Century Gothic"/>
              <a:cs typeface="Calibri"/>
            </a:endParaRPr>
          </a:p>
          <a:p>
            <a:pPr marL="342900" indent="-342900">
              <a:lnSpc>
                <a:spcPct val="100000"/>
              </a:lnSpc>
              <a:spcBef>
                <a:spcPts val="0"/>
              </a:spcBef>
              <a:spcAft>
                <a:spcPts val="600"/>
              </a:spcAft>
              <a:buClr>
                <a:srgbClr val="006D9D"/>
              </a:buClr>
              <a:buFont typeface="Webdings" panose="05030102010509060703" pitchFamily="18" charset="2"/>
              <a:buChar char="4"/>
            </a:pPr>
            <a:endParaRPr lang="en-US" sz="2000">
              <a:solidFill>
                <a:schemeClr val="tx1">
                  <a:lumMod val="75000"/>
                  <a:lumOff val="25000"/>
                </a:schemeClr>
              </a:solidFill>
              <a:latin typeface="Century Gothic"/>
            </a:endParaRPr>
          </a:p>
          <a:p>
            <a:pPr marL="342900" indent="-342900">
              <a:lnSpc>
                <a:spcPct val="100000"/>
              </a:lnSpc>
              <a:spcBef>
                <a:spcPts val="0"/>
              </a:spcBef>
              <a:spcAft>
                <a:spcPts val="600"/>
              </a:spcAft>
              <a:buClr>
                <a:srgbClr val="006D9D"/>
              </a:buClr>
              <a:buFont typeface="Webdings" panose="05030102010509060703" pitchFamily="18" charset="2"/>
              <a:buChar char="4"/>
            </a:pPr>
            <a:endParaRPr lang="en-US" sz="2000">
              <a:solidFill>
                <a:schemeClr val="tx1">
                  <a:lumMod val="75000"/>
                  <a:lumOff val="25000"/>
                </a:schemeClr>
              </a:solidFill>
              <a:latin typeface="Century Gothic"/>
            </a:endParaRPr>
          </a:p>
          <a:p>
            <a:pPr marL="342900" indent="-342900">
              <a:lnSpc>
                <a:spcPct val="100000"/>
              </a:lnSpc>
              <a:spcBef>
                <a:spcPts val="0"/>
              </a:spcBef>
              <a:spcAft>
                <a:spcPts val="600"/>
              </a:spcAft>
              <a:buClr>
                <a:srgbClr val="006D9D"/>
              </a:buClr>
              <a:buFont typeface="Webdings" panose="05030102010509060703" pitchFamily="18" charset="2"/>
              <a:buChar char="4"/>
            </a:pPr>
            <a:endParaRPr lang="en-US" sz="2000">
              <a:solidFill>
                <a:schemeClr val="tx1">
                  <a:lumMod val="75000"/>
                  <a:lumOff val="25000"/>
                </a:schemeClr>
              </a:solidFill>
              <a:latin typeface="Century Gothic"/>
            </a:endParaRPr>
          </a:p>
        </p:txBody>
      </p:sp>
      <p:sp>
        <p:nvSpPr>
          <p:cNvPr id="28" name="Title 1">
            <a:extLst>
              <a:ext uri="{FF2B5EF4-FFF2-40B4-BE49-F238E27FC236}">
                <a16:creationId xmlns:a16="http://schemas.microsoft.com/office/drawing/2014/main" id="{F99381D0-5059-4FD5-A573-B324E1DC903B}"/>
              </a:ext>
            </a:extLst>
          </p:cNvPr>
          <p:cNvSpPr txBox="1">
            <a:spLocks/>
          </p:cNvSpPr>
          <p:nvPr/>
        </p:nvSpPr>
        <p:spPr>
          <a:xfrm>
            <a:off x="902368" y="3431005"/>
            <a:ext cx="10386857" cy="419100"/>
          </a:xfrm>
          <a:prstGeom prst="rect">
            <a:avLst/>
          </a:prstGeom>
          <a:ln>
            <a:noFill/>
          </a:ln>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006D9D"/>
                </a:solidFill>
                <a:latin typeface="Century Gothic"/>
              </a:rPr>
              <a:t>1. Heat Exposure</a:t>
            </a:r>
            <a:endParaRPr lang="en-US" sz="4000" b="1" dirty="0">
              <a:solidFill>
                <a:srgbClr val="006D9D"/>
              </a:solidFill>
              <a:latin typeface="Century Gothic" panose="020B0502020202020204" pitchFamily="34" charset="0"/>
            </a:endParaRPr>
          </a:p>
        </p:txBody>
      </p:sp>
    </p:spTree>
    <p:extLst>
      <p:ext uri="{BB962C8B-B14F-4D97-AF65-F5344CB8AC3E}">
        <p14:creationId xmlns:p14="http://schemas.microsoft.com/office/powerpoint/2010/main" val="101218577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0" descr="Map&#10;&#10;Description automatically generated">
            <a:extLst>
              <a:ext uri="{FF2B5EF4-FFF2-40B4-BE49-F238E27FC236}">
                <a16:creationId xmlns:a16="http://schemas.microsoft.com/office/drawing/2014/main" id="{953E887E-63BF-4C1E-BF80-46758DCC4C22}"/>
              </a:ext>
            </a:extLst>
          </p:cNvPr>
          <p:cNvPicPr>
            <a:picLocks noChangeAspect="1"/>
          </p:cNvPicPr>
          <p:nvPr/>
        </p:nvPicPr>
        <p:blipFill>
          <a:blip r:embed="rId3"/>
          <a:stretch>
            <a:fillRect/>
          </a:stretch>
        </p:blipFill>
        <p:spPr>
          <a:xfrm>
            <a:off x="2557929" y="1211185"/>
            <a:ext cx="7061200" cy="5466568"/>
          </a:xfrm>
          <a:prstGeom prst="rect">
            <a:avLst/>
          </a:prstGeom>
        </p:spPr>
      </p:pic>
      <p:sp>
        <p:nvSpPr>
          <p:cNvPr id="2" name="Title 1">
            <a:extLst>
              <a:ext uri="{FF2B5EF4-FFF2-40B4-BE49-F238E27FC236}">
                <a16:creationId xmlns:a16="http://schemas.microsoft.com/office/drawing/2014/main" id="{D7522C37-9963-4D41-9BCC-F81938FFDA56}"/>
              </a:ext>
            </a:extLst>
          </p:cNvPr>
          <p:cNvSpPr txBox="1">
            <a:spLocks/>
          </p:cNvSpPr>
          <p:nvPr/>
        </p:nvSpPr>
        <p:spPr>
          <a:xfrm>
            <a:off x="572756" y="342900"/>
            <a:ext cx="10860848"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Century Gothic"/>
              </a:rPr>
              <a:t>Land Surface Temperature (LST)</a:t>
            </a:r>
            <a:endParaRPr lang="en-US" sz="4000" b="1" dirty="0">
              <a:solidFill>
                <a:schemeClr val="bg1"/>
              </a:solidFill>
              <a:latin typeface="Century Gothic" panose="020B0502020202020204" pitchFamily="34" charset="0"/>
            </a:endParaRPr>
          </a:p>
        </p:txBody>
      </p:sp>
      <p:sp>
        <p:nvSpPr>
          <p:cNvPr id="8" name="TextBox 7">
            <a:extLst>
              <a:ext uri="{FF2B5EF4-FFF2-40B4-BE49-F238E27FC236}">
                <a16:creationId xmlns:a16="http://schemas.microsoft.com/office/drawing/2014/main" id="{CCCBA642-CD18-4B0B-958C-2C7E812F54BA}"/>
              </a:ext>
            </a:extLst>
          </p:cNvPr>
          <p:cNvSpPr txBox="1"/>
          <p:nvPr/>
        </p:nvSpPr>
        <p:spPr>
          <a:xfrm>
            <a:off x="8010296" y="3133112"/>
            <a:ext cx="2743199"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rgbClr val="3F3F3F"/>
                </a:solidFill>
                <a:latin typeface="Century Gothic"/>
              </a:rPr>
              <a:t>Median LST (°F) </a:t>
            </a:r>
            <a:endParaRPr lang="en-US" sz="1100" dirty="0">
              <a:solidFill>
                <a:srgbClr val="3F3F3F"/>
              </a:solidFill>
              <a:latin typeface="Century Gothic"/>
              <a:cs typeface="Calibri"/>
            </a:endParaRPr>
          </a:p>
        </p:txBody>
      </p:sp>
      <p:sp>
        <p:nvSpPr>
          <p:cNvPr id="10" name="TextBox 9">
            <a:extLst>
              <a:ext uri="{FF2B5EF4-FFF2-40B4-BE49-F238E27FC236}">
                <a16:creationId xmlns:a16="http://schemas.microsoft.com/office/drawing/2014/main" id="{814CFD59-B59D-4D0F-B7E6-1654B903485E}"/>
              </a:ext>
            </a:extLst>
          </p:cNvPr>
          <p:cNvSpPr txBox="1"/>
          <p:nvPr/>
        </p:nvSpPr>
        <p:spPr>
          <a:xfrm>
            <a:off x="2562225" y="6215003"/>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3F3F3F"/>
                </a:solidFill>
                <a:latin typeface="Garamond"/>
                <a:cs typeface="Segoe UI"/>
              </a:rPr>
              <a:t>0           2           4​​​</a:t>
            </a:r>
          </a:p>
          <a:p>
            <a:r>
              <a:rPr lang="en-US" sz="1200" dirty="0">
                <a:solidFill>
                  <a:srgbClr val="3F3F3F"/>
                </a:solidFill>
                <a:latin typeface="Garamond"/>
                <a:cs typeface="Segoe UI"/>
              </a:rPr>
              <a:t>          miles</a:t>
            </a:r>
          </a:p>
        </p:txBody>
      </p:sp>
      <p:pic>
        <p:nvPicPr>
          <p:cNvPr id="12" name="Picture 12" descr="A picture containing drawing&#10;&#10;Description automatically generated">
            <a:extLst>
              <a:ext uri="{FF2B5EF4-FFF2-40B4-BE49-F238E27FC236}">
                <a16:creationId xmlns:a16="http://schemas.microsoft.com/office/drawing/2014/main" id="{38DF32F4-CD89-40E6-BD5B-2EEFD5888926}"/>
              </a:ext>
            </a:extLst>
          </p:cNvPr>
          <p:cNvPicPr>
            <a:picLocks noChangeAspect="1"/>
          </p:cNvPicPr>
          <p:nvPr/>
        </p:nvPicPr>
        <p:blipFill>
          <a:blip r:embed="rId4"/>
          <a:stretch>
            <a:fillRect/>
          </a:stretch>
        </p:blipFill>
        <p:spPr>
          <a:xfrm>
            <a:off x="7989514" y="3311151"/>
            <a:ext cx="676275" cy="2190750"/>
          </a:xfrm>
          <a:prstGeom prst="rect">
            <a:avLst/>
          </a:prstGeom>
        </p:spPr>
      </p:pic>
      <p:cxnSp>
        <p:nvCxnSpPr>
          <p:cNvPr id="23" name="Straight Arrow Connector 22">
            <a:extLst>
              <a:ext uri="{FF2B5EF4-FFF2-40B4-BE49-F238E27FC236}">
                <a16:creationId xmlns:a16="http://schemas.microsoft.com/office/drawing/2014/main" id="{D6A7EA34-4DE9-41F4-AA01-2FF6D036D14C}"/>
              </a:ext>
            </a:extLst>
          </p:cNvPr>
          <p:cNvCxnSpPr/>
          <p:nvPr/>
        </p:nvCxnSpPr>
        <p:spPr>
          <a:xfrm>
            <a:off x="2625993" y="6189185"/>
            <a:ext cx="1189947" cy="2"/>
          </a:xfrm>
          <a:prstGeom prst="straightConnector1">
            <a:avLst/>
          </a:prstGeom>
          <a:ln>
            <a:solidFill>
              <a:srgbClr val="472C2C"/>
            </a:solidFill>
          </a:ln>
        </p:spPr>
        <p:style>
          <a:lnRef idx="1">
            <a:schemeClr val="accent1"/>
          </a:lnRef>
          <a:fillRef idx="0">
            <a:schemeClr val="accent1"/>
          </a:fillRef>
          <a:effectRef idx="0">
            <a:schemeClr val="accent1"/>
          </a:effectRef>
          <a:fontRef idx="minor">
            <a:schemeClr val="tx1"/>
          </a:fontRef>
        </p:style>
      </p:cxnSp>
      <p:pic>
        <p:nvPicPr>
          <p:cNvPr id="7" name="Picture 8">
            <a:extLst>
              <a:ext uri="{FF2B5EF4-FFF2-40B4-BE49-F238E27FC236}">
                <a16:creationId xmlns:a16="http://schemas.microsoft.com/office/drawing/2014/main" id="{47BEFDA5-BF98-45CA-8F7D-4C501A60651A}"/>
              </a:ext>
            </a:extLst>
          </p:cNvPr>
          <p:cNvPicPr>
            <a:picLocks noChangeAspect="1"/>
          </p:cNvPicPr>
          <p:nvPr/>
        </p:nvPicPr>
        <p:blipFill>
          <a:blip r:embed="rId5"/>
          <a:stretch>
            <a:fillRect/>
          </a:stretch>
        </p:blipFill>
        <p:spPr>
          <a:xfrm>
            <a:off x="8086080" y="5502596"/>
            <a:ext cx="491447" cy="255248"/>
          </a:xfrm>
          <a:prstGeom prst="rect">
            <a:avLst/>
          </a:prstGeom>
        </p:spPr>
      </p:pic>
      <p:sp>
        <p:nvSpPr>
          <p:cNvPr id="16" name="TextBox 15">
            <a:extLst>
              <a:ext uri="{FF2B5EF4-FFF2-40B4-BE49-F238E27FC236}">
                <a16:creationId xmlns:a16="http://schemas.microsoft.com/office/drawing/2014/main" id="{400B04E4-A0D8-4FA7-B4AD-BDF75FC45B28}"/>
              </a:ext>
            </a:extLst>
          </p:cNvPr>
          <p:cNvSpPr txBox="1"/>
          <p:nvPr/>
        </p:nvSpPr>
        <p:spPr>
          <a:xfrm>
            <a:off x="8563282" y="5438855"/>
            <a:ext cx="2743199"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rgbClr val="3F3F3F"/>
                </a:solidFill>
                <a:latin typeface="Century Gothic"/>
                <a:cs typeface="Calibri"/>
              </a:rPr>
              <a:t>City </a:t>
            </a:r>
            <a:endParaRPr lang="en-US" sz="1100" dirty="0">
              <a:solidFill>
                <a:srgbClr val="3F3F3F"/>
              </a:solidFill>
              <a:latin typeface="Calibri" panose="020F0502020204030204"/>
              <a:cs typeface="Calibri"/>
            </a:endParaRPr>
          </a:p>
          <a:p>
            <a:r>
              <a:rPr lang="en-US" sz="1100" dirty="0">
                <a:solidFill>
                  <a:srgbClr val="3F3F3F"/>
                </a:solidFill>
                <a:latin typeface="Century Gothic"/>
                <a:cs typeface="Calibri"/>
              </a:rPr>
              <a:t>Boundary</a:t>
            </a:r>
            <a:endParaRPr lang="en-US" sz="1100" dirty="0">
              <a:solidFill>
                <a:srgbClr val="3F3F3F"/>
              </a:solidFill>
              <a:cs typeface="Calibri"/>
            </a:endParaRPr>
          </a:p>
        </p:txBody>
      </p:sp>
      <p:sp>
        <p:nvSpPr>
          <p:cNvPr id="9" name="TextBox 8">
            <a:extLst>
              <a:ext uri="{FF2B5EF4-FFF2-40B4-BE49-F238E27FC236}">
                <a16:creationId xmlns:a16="http://schemas.microsoft.com/office/drawing/2014/main" id="{8C2E01AE-6629-456C-929A-D409B1F039CA}"/>
              </a:ext>
            </a:extLst>
          </p:cNvPr>
          <p:cNvSpPr txBox="1"/>
          <p:nvPr/>
        </p:nvSpPr>
        <p:spPr>
          <a:xfrm>
            <a:off x="8562979" y="3496696"/>
            <a:ext cx="2743199" cy="18210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200"/>
              </a:spcAft>
            </a:pPr>
            <a:r>
              <a:rPr lang="en-US" sz="1100" dirty="0">
                <a:solidFill>
                  <a:srgbClr val="3F3F3F"/>
                </a:solidFill>
                <a:latin typeface="Century Gothic"/>
                <a:ea typeface="+mn-lt"/>
                <a:cs typeface="+mn-lt"/>
              </a:rPr>
              <a:t>≤ </a:t>
            </a:r>
            <a:r>
              <a:rPr lang="en-US" sz="1100" dirty="0">
                <a:solidFill>
                  <a:srgbClr val="3F3F3F"/>
                </a:solidFill>
                <a:latin typeface="Century Gothic"/>
                <a:cs typeface="Calibri"/>
              </a:rPr>
              <a:t>162.3</a:t>
            </a:r>
            <a:endParaRPr lang="en-US" sz="1100" dirty="0">
              <a:solidFill>
                <a:srgbClr val="3F3F3F"/>
              </a:solidFill>
              <a:latin typeface="Century Gothic"/>
            </a:endParaRPr>
          </a:p>
          <a:p>
            <a:pPr>
              <a:spcAft>
                <a:spcPts val="200"/>
              </a:spcAft>
            </a:pPr>
            <a:endParaRPr lang="en-US" sz="1100" dirty="0">
              <a:solidFill>
                <a:srgbClr val="3F3F3F"/>
              </a:solidFill>
              <a:latin typeface="Century Gothic"/>
              <a:cs typeface="Calibri"/>
            </a:endParaRPr>
          </a:p>
          <a:p>
            <a:pPr>
              <a:spcAft>
                <a:spcPts val="200"/>
              </a:spcAft>
            </a:pPr>
            <a:r>
              <a:rPr lang="en-US" sz="1100" dirty="0">
                <a:solidFill>
                  <a:srgbClr val="3F3F3F"/>
                </a:solidFill>
                <a:latin typeface="Century Gothic"/>
                <a:ea typeface="+mn-lt"/>
                <a:cs typeface="+mn-lt"/>
              </a:rPr>
              <a:t>≤</a:t>
            </a:r>
            <a:r>
              <a:rPr lang="en-US" sz="1100" dirty="0">
                <a:solidFill>
                  <a:srgbClr val="3F3F3F"/>
                </a:solidFill>
                <a:latin typeface="Century Gothic"/>
                <a:cs typeface="Calibri"/>
              </a:rPr>
              <a:t> 121.2</a:t>
            </a:r>
            <a:endParaRPr lang="en-US" sz="1100" dirty="0">
              <a:solidFill>
                <a:srgbClr val="3F3F3F"/>
              </a:solidFill>
              <a:latin typeface="Century Gothic"/>
            </a:endParaRPr>
          </a:p>
          <a:p>
            <a:pPr>
              <a:spcAft>
                <a:spcPts val="200"/>
              </a:spcAft>
            </a:pPr>
            <a:endParaRPr lang="en-US" sz="1100" dirty="0">
              <a:solidFill>
                <a:srgbClr val="3F3F3F"/>
              </a:solidFill>
              <a:latin typeface="Century Gothic"/>
              <a:cs typeface="Calibri"/>
            </a:endParaRPr>
          </a:p>
          <a:p>
            <a:pPr>
              <a:spcAft>
                <a:spcPts val="200"/>
              </a:spcAft>
            </a:pPr>
            <a:r>
              <a:rPr lang="en-US" sz="1100" dirty="0">
                <a:solidFill>
                  <a:srgbClr val="3F3F3F"/>
                </a:solidFill>
                <a:latin typeface="Century Gothic"/>
                <a:ea typeface="+mn-lt"/>
                <a:cs typeface="+mn-lt"/>
              </a:rPr>
              <a:t>≤ </a:t>
            </a:r>
            <a:r>
              <a:rPr lang="en-US" sz="1100" dirty="0">
                <a:solidFill>
                  <a:srgbClr val="3F3F3F"/>
                </a:solidFill>
                <a:latin typeface="Century Gothic"/>
                <a:cs typeface="Calibri"/>
              </a:rPr>
              <a:t>118.2 </a:t>
            </a:r>
            <a:endParaRPr lang="en-US" sz="1100" dirty="0">
              <a:solidFill>
                <a:srgbClr val="3F3F3F"/>
              </a:solidFill>
              <a:latin typeface="Century Gothic"/>
            </a:endParaRPr>
          </a:p>
          <a:p>
            <a:pPr>
              <a:spcAft>
                <a:spcPts val="200"/>
              </a:spcAft>
            </a:pPr>
            <a:endParaRPr lang="en-US" sz="1100" dirty="0">
              <a:solidFill>
                <a:srgbClr val="3F3F3F"/>
              </a:solidFill>
              <a:latin typeface="Century Gothic"/>
              <a:cs typeface="Calibri"/>
            </a:endParaRPr>
          </a:p>
          <a:p>
            <a:pPr>
              <a:spcAft>
                <a:spcPts val="200"/>
              </a:spcAft>
            </a:pPr>
            <a:r>
              <a:rPr lang="en-US" sz="1100" dirty="0">
                <a:solidFill>
                  <a:srgbClr val="3F3F3F"/>
                </a:solidFill>
                <a:latin typeface="Century Gothic"/>
                <a:ea typeface="+mn-lt"/>
                <a:cs typeface="+mn-lt"/>
              </a:rPr>
              <a:t>≤</a:t>
            </a:r>
            <a:r>
              <a:rPr lang="en-US" sz="1100" dirty="0">
                <a:solidFill>
                  <a:srgbClr val="3F3F3F"/>
                </a:solidFill>
                <a:latin typeface="Century Gothic"/>
                <a:cs typeface="Calibri"/>
              </a:rPr>
              <a:t> 115.6 </a:t>
            </a:r>
            <a:endParaRPr lang="en-US" sz="1100" dirty="0">
              <a:solidFill>
                <a:srgbClr val="3F3F3F"/>
              </a:solidFill>
              <a:latin typeface="Century Gothic"/>
            </a:endParaRPr>
          </a:p>
          <a:p>
            <a:pPr>
              <a:spcAft>
                <a:spcPts val="200"/>
              </a:spcAft>
            </a:pPr>
            <a:endParaRPr lang="en-US" sz="1100" dirty="0">
              <a:solidFill>
                <a:srgbClr val="3F3F3F"/>
              </a:solidFill>
              <a:latin typeface="Century Gothic"/>
              <a:cs typeface="Calibri"/>
            </a:endParaRPr>
          </a:p>
          <a:p>
            <a:pPr>
              <a:spcAft>
                <a:spcPts val="200"/>
              </a:spcAft>
            </a:pPr>
            <a:r>
              <a:rPr lang="en-US" sz="1100" dirty="0">
                <a:solidFill>
                  <a:srgbClr val="3F3F3F"/>
                </a:solidFill>
                <a:latin typeface="Century Gothic"/>
                <a:ea typeface="+mn-lt"/>
                <a:cs typeface="+mn-lt"/>
              </a:rPr>
              <a:t>≤ </a:t>
            </a:r>
            <a:r>
              <a:rPr lang="en-US" sz="1100" dirty="0">
                <a:solidFill>
                  <a:srgbClr val="3F3F3F"/>
                </a:solidFill>
                <a:latin typeface="Century Gothic"/>
                <a:cs typeface="Calibri"/>
              </a:rPr>
              <a:t>111.4</a:t>
            </a:r>
            <a:endParaRPr lang="en-US" dirty="0">
              <a:solidFill>
                <a:srgbClr val="3F3F3F"/>
              </a:solidFill>
            </a:endParaRPr>
          </a:p>
        </p:txBody>
      </p:sp>
      <p:pic>
        <p:nvPicPr>
          <p:cNvPr id="13" name="Picture 11" descr="Shape&#10;&#10;Description automatically generated">
            <a:extLst>
              <a:ext uri="{FF2B5EF4-FFF2-40B4-BE49-F238E27FC236}">
                <a16:creationId xmlns:a16="http://schemas.microsoft.com/office/drawing/2014/main" id="{305A57B5-38D2-47F5-97E4-B99E304F9706}"/>
              </a:ext>
            </a:extLst>
          </p:cNvPr>
          <p:cNvPicPr>
            <a:picLocks noChangeAspect="1"/>
          </p:cNvPicPr>
          <p:nvPr/>
        </p:nvPicPr>
        <p:blipFill>
          <a:blip r:embed="rId6"/>
          <a:stretch>
            <a:fillRect/>
          </a:stretch>
        </p:blipFill>
        <p:spPr>
          <a:xfrm>
            <a:off x="9099785" y="5857128"/>
            <a:ext cx="510714" cy="815494"/>
          </a:xfrm>
          <a:prstGeom prst="rect">
            <a:avLst/>
          </a:prstGeom>
        </p:spPr>
      </p:pic>
    </p:spTree>
    <p:extLst>
      <p:ext uri="{BB962C8B-B14F-4D97-AF65-F5344CB8AC3E}">
        <p14:creationId xmlns:p14="http://schemas.microsoft.com/office/powerpoint/2010/main" val="206057519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572756" y="342900"/>
            <a:ext cx="10860848"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Century Gothic"/>
              </a:rPr>
              <a:t>Land Surface Temperature (LST)</a:t>
            </a:r>
            <a:endParaRPr lang="en-US" sz="4000" b="1" dirty="0">
              <a:solidFill>
                <a:schemeClr val="bg1"/>
              </a:solidFill>
              <a:latin typeface="Century Gothic" panose="020B0502020202020204" pitchFamily="34" charset="0"/>
            </a:endParaRPr>
          </a:p>
        </p:txBody>
      </p:sp>
      <p:sp>
        <p:nvSpPr>
          <p:cNvPr id="22" name="TextBox 21">
            <a:extLst>
              <a:ext uri="{FF2B5EF4-FFF2-40B4-BE49-F238E27FC236}">
                <a16:creationId xmlns:a16="http://schemas.microsoft.com/office/drawing/2014/main" id="{3FB5B9D9-7A79-4BCB-BB18-F0544B81F2ED}"/>
              </a:ext>
            </a:extLst>
          </p:cNvPr>
          <p:cNvSpPr txBox="1"/>
          <p:nvPr/>
        </p:nvSpPr>
        <p:spPr>
          <a:xfrm rot="-10800000" flipV="1">
            <a:off x="2344494" y="6319232"/>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rgbClr val="3F3F3F"/>
                </a:solidFill>
                <a:latin typeface="Century Gothic"/>
                <a:ea typeface="+mn-lt"/>
                <a:cs typeface="+mn-lt"/>
              </a:rPr>
              <a:t>0</a:t>
            </a:r>
            <a:endParaRPr lang="en-US">
              <a:solidFill>
                <a:srgbClr val="3F3F3F"/>
              </a:solidFill>
              <a:latin typeface="Century Gothic"/>
              <a:cs typeface="Calibri"/>
            </a:endParaRPr>
          </a:p>
          <a:p>
            <a:endParaRPr lang="en-US">
              <a:solidFill>
                <a:srgbClr val="3F3F3F"/>
              </a:solidFill>
              <a:ea typeface="+mn-lt"/>
              <a:cs typeface="+mn-lt"/>
            </a:endParaRPr>
          </a:p>
          <a:p>
            <a:endParaRPr lang="en-US">
              <a:solidFill>
                <a:srgbClr val="3F3F3F"/>
              </a:solidFill>
              <a:ea typeface="+mn-lt"/>
              <a:cs typeface="+mn-lt"/>
            </a:endParaRPr>
          </a:p>
          <a:p>
            <a:endParaRPr lang="en-US">
              <a:solidFill>
                <a:srgbClr val="000000"/>
              </a:solidFill>
              <a:ea typeface="+mn-lt"/>
              <a:cs typeface="+mn-lt"/>
            </a:endParaRPr>
          </a:p>
        </p:txBody>
      </p:sp>
      <p:grpSp>
        <p:nvGrpSpPr>
          <p:cNvPr id="3" name="Group 2"/>
          <p:cNvGrpSpPr/>
          <p:nvPr/>
        </p:nvGrpSpPr>
        <p:grpSpPr>
          <a:xfrm>
            <a:off x="2043705" y="1112233"/>
            <a:ext cx="7721098" cy="5830983"/>
            <a:chOff x="2043705" y="1112233"/>
            <a:chExt cx="7721098" cy="5830983"/>
          </a:xfrm>
        </p:grpSpPr>
        <p:pic>
          <p:nvPicPr>
            <p:cNvPr id="6" name="Picture 6" descr="Chart, scatter chart&#10;&#10;Description automatically generated">
              <a:extLst>
                <a:ext uri="{FF2B5EF4-FFF2-40B4-BE49-F238E27FC236}">
                  <a16:creationId xmlns:a16="http://schemas.microsoft.com/office/drawing/2014/main" id="{AB7CA88D-6616-4B57-A40B-6C24CC50416F}"/>
                </a:ext>
              </a:extLst>
            </p:cNvPr>
            <p:cNvPicPr>
              <a:picLocks noChangeAspect="1"/>
            </p:cNvPicPr>
            <p:nvPr/>
          </p:nvPicPr>
          <p:blipFill rotWithShape="1">
            <a:blip r:embed="rId3"/>
            <a:srcRect l="8440" t="2564" r="4670" b="8059"/>
            <a:stretch/>
          </p:blipFill>
          <p:spPr>
            <a:xfrm>
              <a:off x="2706096" y="1171213"/>
              <a:ext cx="7058707" cy="5465083"/>
            </a:xfrm>
            <a:prstGeom prst="rect">
              <a:avLst/>
            </a:prstGeom>
            <a:ln>
              <a:noFill/>
            </a:ln>
          </p:spPr>
        </p:pic>
        <p:sp>
          <p:nvSpPr>
            <p:cNvPr id="15" name="TextBox 14">
              <a:extLst>
                <a:ext uri="{FF2B5EF4-FFF2-40B4-BE49-F238E27FC236}">
                  <a16:creationId xmlns:a16="http://schemas.microsoft.com/office/drawing/2014/main" id="{4F345B72-009A-41EF-8C08-C5121862A638}"/>
                </a:ext>
              </a:extLst>
            </p:cNvPr>
            <p:cNvSpPr txBox="1"/>
            <p:nvPr/>
          </p:nvSpPr>
          <p:spPr>
            <a:xfrm rot="-10800000" flipV="1">
              <a:off x="2043706" y="1753917"/>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rgbClr val="3F3F3F"/>
                  </a:solidFill>
                  <a:latin typeface="Century Gothic"/>
                  <a:ea typeface="+mn-lt"/>
                  <a:cs typeface="+mn-lt"/>
                </a:rPr>
                <a:t>140</a:t>
              </a:r>
              <a:endParaRPr lang="en-US">
                <a:solidFill>
                  <a:srgbClr val="3F3F3F"/>
                </a:solidFill>
                <a:latin typeface="Century Gothic"/>
                <a:cs typeface="Calibri"/>
              </a:endParaRPr>
            </a:p>
            <a:p>
              <a:endParaRPr lang="en-US">
                <a:solidFill>
                  <a:srgbClr val="3F3F3F"/>
                </a:solidFill>
                <a:ea typeface="+mn-lt"/>
                <a:cs typeface="+mn-lt"/>
              </a:endParaRPr>
            </a:p>
            <a:p>
              <a:endParaRPr lang="en-US">
                <a:solidFill>
                  <a:srgbClr val="3F3F3F"/>
                </a:solidFill>
                <a:ea typeface="+mn-lt"/>
                <a:cs typeface="+mn-lt"/>
              </a:endParaRPr>
            </a:p>
            <a:p>
              <a:endParaRPr lang="en-US">
                <a:solidFill>
                  <a:srgbClr val="000000"/>
                </a:solidFill>
                <a:ea typeface="+mn-lt"/>
                <a:cs typeface="+mn-lt"/>
              </a:endParaRPr>
            </a:p>
          </p:txBody>
        </p:sp>
        <p:sp>
          <p:nvSpPr>
            <p:cNvPr id="16" name="TextBox 15">
              <a:extLst>
                <a:ext uri="{FF2B5EF4-FFF2-40B4-BE49-F238E27FC236}">
                  <a16:creationId xmlns:a16="http://schemas.microsoft.com/office/drawing/2014/main" id="{F0B9096E-9A99-4A9F-B68F-F462DC9B66AD}"/>
                </a:ext>
              </a:extLst>
            </p:cNvPr>
            <p:cNvSpPr txBox="1"/>
            <p:nvPr/>
          </p:nvSpPr>
          <p:spPr>
            <a:xfrm rot="-10800000" flipV="1">
              <a:off x="2043707" y="1112233"/>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solidFill>
                    <a:srgbClr val="3F3F3F"/>
                  </a:solidFill>
                  <a:latin typeface="Century Gothic"/>
                  <a:ea typeface="+mn-lt"/>
                  <a:cs typeface="+mn-lt"/>
                </a:rPr>
                <a:t>160</a:t>
              </a:r>
              <a:endParaRPr lang="en-US" dirty="0">
                <a:solidFill>
                  <a:srgbClr val="3F3F3F"/>
                </a:solidFill>
                <a:latin typeface="Century Gothic"/>
                <a:cs typeface="Calibri"/>
              </a:endParaRPr>
            </a:p>
            <a:p>
              <a:endParaRPr lang="en-US" dirty="0">
                <a:solidFill>
                  <a:srgbClr val="3F3F3F"/>
                </a:solidFill>
                <a:latin typeface="Century Gothic"/>
                <a:ea typeface="+mn-lt"/>
                <a:cs typeface="+mn-lt"/>
              </a:endParaRPr>
            </a:p>
            <a:p>
              <a:endParaRPr lang="en-US" dirty="0">
                <a:solidFill>
                  <a:srgbClr val="3F3F3F"/>
                </a:solidFill>
                <a:latin typeface="Century Gothic"/>
                <a:ea typeface="+mn-lt"/>
                <a:cs typeface="+mn-lt"/>
              </a:endParaRPr>
            </a:p>
            <a:p>
              <a:endParaRPr lang="en-US" dirty="0">
                <a:solidFill>
                  <a:srgbClr val="000000"/>
                </a:solidFill>
                <a:latin typeface="Century Gothic"/>
                <a:ea typeface="+mn-lt"/>
                <a:cs typeface="+mn-lt"/>
              </a:endParaRPr>
            </a:p>
          </p:txBody>
        </p:sp>
        <p:sp>
          <p:nvSpPr>
            <p:cNvPr id="17" name="TextBox 16">
              <a:extLst>
                <a:ext uri="{FF2B5EF4-FFF2-40B4-BE49-F238E27FC236}">
                  <a16:creationId xmlns:a16="http://schemas.microsoft.com/office/drawing/2014/main" id="{56BDE3EA-2220-466A-BD1B-B63B9D124171}"/>
                </a:ext>
              </a:extLst>
            </p:cNvPr>
            <p:cNvSpPr txBox="1"/>
            <p:nvPr/>
          </p:nvSpPr>
          <p:spPr>
            <a:xfrm rot="-10800000" flipV="1">
              <a:off x="2043705" y="2395601"/>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solidFill>
                    <a:srgbClr val="3F3F3F"/>
                  </a:solidFill>
                  <a:latin typeface="Century Gothic"/>
                  <a:ea typeface="+mn-lt"/>
                  <a:cs typeface="+mn-lt"/>
                </a:rPr>
                <a:t>120</a:t>
              </a:r>
              <a:endParaRPr lang="en-US" dirty="0">
                <a:solidFill>
                  <a:srgbClr val="3F3F3F"/>
                </a:solidFill>
                <a:latin typeface="Century Gothic"/>
                <a:cs typeface="Calibri"/>
              </a:endParaRPr>
            </a:p>
            <a:p>
              <a:endParaRPr lang="en-US" dirty="0">
                <a:solidFill>
                  <a:srgbClr val="3F3F3F"/>
                </a:solidFill>
                <a:ea typeface="+mn-lt"/>
                <a:cs typeface="+mn-lt"/>
              </a:endParaRPr>
            </a:p>
            <a:p>
              <a:endParaRPr lang="en-US" dirty="0">
                <a:solidFill>
                  <a:srgbClr val="3F3F3F"/>
                </a:solidFill>
                <a:ea typeface="+mn-lt"/>
                <a:cs typeface="+mn-lt"/>
              </a:endParaRPr>
            </a:p>
            <a:p>
              <a:endParaRPr lang="en-US" dirty="0">
                <a:solidFill>
                  <a:srgbClr val="000000"/>
                </a:solidFill>
                <a:ea typeface="+mn-lt"/>
                <a:cs typeface="+mn-lt"/>
              </a:endParaRPr>
            </a:p>
          </p:txBody>
        </p:sp>
        <p:sp>
          <p:nvSpPr>
            <p:cNvPr id="18" name="TextBox 17">
              <a:extLst>
                <a:ext uri="{FF2B5EF4-FFF2-40B4-BE49-F238E27FC236}">
                  <a16:creationId xmlns:a16="http://schemas.microsoft.com/office/drawing/2014/main" id="{5ED2597D-5490-4553-88D3-C979FF7ADF4E}"/>
                </a:ext>
              </a:extLst>
            </p:cNvPr>
            <p:cNvSpPr txBox="1"/>
            <p:nvPr/>
          </p:nvSpPr>
          <p:spPr>
            <a:xfrm rot="-10800000" flipV="1">
              <a:off x="2043705" y="2997180"/>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solidFill>
                    <a:srgbClr val="3F3F3F"/>
                  </a:solidFill>
                  <a:latin typeface="Century Gothic"/>
                  <a:ea typeface="+mn-lt"/>
                  <a:cs typeface="+mn-lt"/>
                </a:rPr>
                <a:t>100</a:t>
              </a:r>
              <a:endParaRPr lang="en-US" dirty="0">
                <a:solidFill>
                  <a:srgbClr val="3F3F3F"/>
                </a:solidFill>
                <a:latin typeface="Century Gothic"/>
                <a:cs typeface="Calibri"/>
              </a:endParaRPr>
            </a:p>
            <a:p>
              <a:endParaRPr lang="en-US" dirty="0">
                <a:solidFill>
                  <a:srgbClr val="3F3F3F"/>
                </a:solidFill>
                <a:ea typeface="+mn-lt"/>
                <a:cs typeface="+mn-lt"/>
              </a:endParaRPr>
            </a:p>
            <a:p>
              <a:endParaRPr lang="en-US" dirty="0">
                <a:solidFill>
                  <a:srgbClr val="3F3F3F"/>
                </a:solidFill>
                <a:ea typeface="+mn-lt"/>
                <a:cs typeface="+mn-lt"/>
              </a:endParaRPr>
            </a:p>
            <a:p>
              <a:endParaRPr lang="en-US" dirty="0">
                <a:solidFill>
                  <a:srgbClr val="000000"/>
                </a:solidFill>
                <a:ea typeface="+mn-lt"/>
                <a:cs typeface="+mn-lt"/>
              </a:endParaRPr>
            </a:p>
          </p:txBody>
        </p:sp>
        <p:sp>
          <p:nvSpPr>
            <p:cNvPr id="19" name="TextBox 18">
              <a:extLst>
                <a:ext uri="{FF2B5EF4-FFF2-40B4-BE49-F238E27FC236}">
                  <a16:creationId xmlns:a16="http://schemas.microsoft.com/office/drawing/2014/main" id="{FF2A8418-0820-4807-8068-C8F9A75E0DC5}"/>
                </a:ext>
              </a:extLst>
            </p:cNvPr>
            <p:cNvSpPr txBox="1"/>
            <p:nvPr/>
          </p:nvSpPr>
          <p:spPr>
            <a:xfrm rot="-10800000" flipV="1">
              <a:off x="2204126" y="3685654"/>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solidFill>
                    <a:srgbClr val="3F3F3F"/>
                  </a:solidFill>
                  <a:latin typeface="Century Gothic"/>
                  <a:ea typeface="+mn-lt"/>
                  <a:cs typeface="+mn-lt"/>
                </a:rPr>
                <a:t>80</a:t>
              </a:r>
              <a:endParaRPr lang="en-US" dirty="0">
                <a:solidFill>
                  <a:srgbClr val="3F3F3F"/>
                </a:solidFill>
                <a:latin typeface="Century Gothic"/>
                <a:cs typeface="Calibri"/>
              </a:endParaRPr>
            </a:p>
            <a:p>
              <a:endParaRPr lang="en-US" dirty="0">
                <a:solidFill>
                  <a:srgbClr val="3F3F3F"/>
                </a:solidFill>
                <a:ea typeface="+mn-lt"/>
                <a:cs typeface="+mn-lt"/>
              </a:endParaRPr>
            </a:p>
            <a:p>
              <a:endParaRPr lang="en-US" dirty="0">
                <a:solidFill>
                  <a:srgbClr val="3F3F3F"/>
                </a:solidFill>
                <a:ea typeface="+mn-lt"/>
                <a:cs typeface="+mn-lt"/>
              </a:endParaRPr>
            </a:p>
            <a:p>
              <a:endParaRPr lang="en-US" dirty="0">
                <a:solidFill>
                  <a:srgbClr val="000000"/>
                </a:solidFill>
                <a:ea typeface="+mn-lt"/>
                <a:cs typeface="+mn-lt"/>
              </a:endParaRPr>
            </a:p>
          </p:txBody>
        </p:sp>
        <p:sp>
          <p:nvSpPr>
            <p:cNvPr id="20" name="TextBox 19">
              <a:extLst>
                <a:ext uri="{FF2B5EF4-FFF2-40B4-BE49-F238E27FC236}">
                  <a16:creationId xmlns:a16="http://schemas.microsoft.com/office/drawing/2014/main" id="{BA612BF2-9489-4508-8D72-B9082ED9151F}"/>
                </a:ext>
              </a:extLst>
            </p:cNvPr>
            <p:cNvSpPr txBox="1"/>
            <p:nvPr/>
          </p:nvSpPr>
          <p:spPr>
            <a:xfrm rot="-10800000" flipV="1">
              <a:off x="2204126" y="4387496"/>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solidFill>
                    <a:srgbClr val="3F3F3F"/>
                  </a:solidFill>
                  <a:latin typeface="Century Gothic"/>
                  <a:ea typeface="+mn-lt"/>
                  <a:cs typeface="+mn-lt"/>
                </a:rPr>
                <a:t>60</a:t>
              </a:r>
              <a:endParaRPr lang="en-US" dirty="0">
                <a:solidFill>
                  <a:srgbClr val="3F3F3F"/>
                </a:solidFill>
                <a:latin typeface="Century Gothic"/>
                <a:cs typeface="Calibri"/>
              </a:endParaRPr>
            </a:p>
            <a:p>
              <a:endParaRPr lang="en-US" dirty="0">
                <a:solidFill>
                  <a:srgbClr val="3F3F3F"/>
                </a:solidFill>
                <a:ea typeface="+mn-lt"/>
                <a:cs typeface="+mn-lt"/>
              </a:endParaRPr>
            </a:p>
            <a:p>
              <a:endParaRPr lang="en-US" dirty="0">
                <a:solidFill>
                  <a:srgbClr val="3F3F3F"/>
                </a:solidFill>
                <a:ea typeface="+mn-lt"/>
                <a:cs typeface="+mn-lt"/>
              </a:endParaRPr>
            </a:p>
            <a:p>
              <a:endParaRPr lang="en-US" dirty="0">
                <a:solidFill>
                  <a:srgbClr val="000000"/>
                </a:solidFill>
                <a:ea typeface="+mn-lt"/>
                <a:cs typeface="+mn-lt"/>
              </a:endParaRPr>
            </a:p>
          </p:txBody>
        </p:sp>
        <p:sp>
          <p:nvSpPr>
            <p:cNvPr id="21" name="TextBox 20">
              <a:extLst>
                <a:ext uri="{FF2B5EF4-FFF2-40B4-BE49-F238E27FC236}">
                  <a16:creationId xmlns:a16="http://schemas.microsoft.com/office/drawing/2014/main" id="{0CFE0013-0AE9-43E1-9767-A61A37E5F076}"/>
                </a:ext>
              </a:extLst>
            </p:cNvPr>
            <p:cNvSpPr txBox="1"/>
            <p:nvPr/>
          </p:nvSpPr>
          <p:spPr>
            <a:xfrm rot="-10800000" flipV="1">
              <a:off x="2204126" y="5022496"/>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rgbClr val="3F3F3F"/>
                  </a:solidFill>
                  <a:latin typeface="Century Gothic"/>
                  <a:ea typeface="+mn-lt"/>
                  <a:cs typeface="+mn-lt"/>
                </a:rPr>
                <a:t>40</a:t>
              </a:r>
              <a:endParaRPr lang="en-US">
                <a:solidFill>
                  <a:srgbClr val="3F3F3F"/>
                </a:solidFill>
                <a:latin typeface="Century Gothic"/>
                <a:cs typeface="Calibri"/>
              </a:endParaRPr>
            </a:p>
            <a:p>
              <a:endParaRPr lang="en-US">
                <a:solidFill>
                  <a:srgbClr val="3F3F3F"/>
                </a:solidFill>
                <a:ea typeface="+mn-lt"/>
                <a:cs typeface="+mn-lt"/>
              </a:endParaRPr>
            </a:p>
            <a:p>
              <a:endParaRPr lang="en-US">
                <a:solidFill>
                  <a:srgbClr val="3F3F3F"/>
                </a:solidFill>
                <a:ea typeface="+mn-lt"/>
                <a:cs typeface="+mn-lt"/>
              </a:endParaRPr>
            </a:p>
            <a:p>
              <a:endParaRPr lang="en-US">
                <a:solidFill>
                  <a:srgbClr val="000000"/>
                </a:solidFill>
                <a:ea typeface="+mn-lt"/>
                <a:cs typeface="+mn-lt"/>
              </a:endParaRPr>
            </a:p>
          </p:txBody>
        </p:sp>
        <p:sp>
          <p:nvSpPr>
            <p:cNvPr id="23" name="TextBox 22">
              <a:extLst>
                <a:ext uri="{FF2B5EF4-FFF2-40B4-BE49-F238E27FC236}">
                  <a16:creationId xmlns:a16="http://schemas.microsoft.com/office/drawing/2014/main" id="{D8F17072-AB2A-458D-A70D-23DD15EAE9D4}"/>
                </a:ext>
              </a:extLst>
            </p:cNvPr>
            <p:cNvSpPr txBox="1"/>
            <p:nvPr/>
          </p:nvSpPr>
          <p:spPr>
            <a:xfrm rot="-10800000" flipV="1">
              <a:off x="2220846" y="5742887"/>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rgbClr val="3F3F3F"/>
                  </a:solidFill>
                  <a:latin typeface="Century Gothic"/>
                  <a:ea typeface="+mn-lt"/>
                  <a:cs typeface="+mn-lt"/>
                </a:rPr>
                <a:t>20</a:t>
              </a:r>
              <a:endParaRPr lang="en-US">
                <a:solidFill>
                  <a:srgbClr val="3F3F3F"/>
                </a:solidFill>
                <a:latin typeface="Century Gothic"/>
                <a:cs typeface="Calibri"/>
              </a:endParaRPr>
            </a:p>
            <a:p>
              <a:endParaRPr lang="en-US">
                <a:solidFill>
                  <a:srgbClr val="3F3F3F"/>
                </a:solidFill>
                <a:ea typeface="+mn-lt"/>
                <a:cs typeface="+mn-lt"/>
              </a:endParaRPr>
            </a:p>
            <a:p>
              <a:endParaRPr lang="en-US">
                <a:solidFill>
                  <a:srgbClr val="3F3F3F"/>
                </a:solidFill>
                <a:ea typeface="+mn-lt"/>
                <a:cs typeface="+mn-lt"/>
              </a:endParaRPr>
            </a:p>
            <a:p>
              <a:endParaRPr lang="en-US">
                <a:solidFill>
                  <a:srgbClr val="000000"/>
                </a:solidFill>
                <a:ea typeface="+mn-lt"/>
                <a:cs typeface="+mn-lt"/>
              </a:endParaRPr>
            </a:p>
          </p:txBody>
        </p:sp>
        <p:sp>
          <p:nvSpPr>
            <p:cNvPr id="24" name="TextBox 23">
              <a:extLst>
                <a:ext uri="{FF2B5EF4-FFF2-40B4-BE49-F238E27FC236}">
                  <a16:creationId xmlns:a16="http://schemas.microsoft.com/office/drawing/2014/main" id="{33E82CB1-04F5-4F45-AFD4-93544D621B8B}"/>
                </a:ext>
              </a:extLst>
            </p:cNvPr>
            <p:cNvSpPr txBox="1"/>
            <p:nvPr/>
          </p:nvSpPr>
          <p:spPr>
            <a:xfrm rot="10800000" flipV="1">
              <a:off x="2700748" y="6506691"/>
              <a:ext cx="1198490" cy="3806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smtClean="0">
                  <a:solidFill>
                    <a:srgbClr val="3F3F3F"/>
                  </a:solidFill>
                  <a:latin typeface="Century Gothic"/>
                  <a:cs typeface="Calibri"/>
                </a:rPr>
                <a:t>Dec-14</a:t>
              </a:r>
              <a:endParaRPr lang="en-US" dirty="0">
                <a:solidFill>
                  <a:srgbClr val="000000"/>
                </a:solidFill>
                <a:ea typeface="+mn-lt"/>
                <a:cs typeface="+mn-lt"/>
              </a:endParaRPr>
            </a:p>
          </p:txBody>
        </p:sp>
        <p:sp>
          <p:nvSpPr>
            <p:cNvPr id="25" name="TextBox 24">
              <a:extLst>
                <a:ext uri="{FF2B5EF4-FFF2-40B4-BE49-F238E27FC236}">
                  <a16:creationId xmlns:a16="http://schemas.microsoft.com/office/drawing/2014/main" id="{AB7C53A6-A8EA-459D-87D1-2E6A17A72D84}"/>
                </a:ext>
              </a:extLst>
            </p:cNvPr>
            <p:cNvSpPr txBox="1"/>
            <p:nvPr/>
          </p:nvSpPr>
          <p:spPr>
            <a:xfrm rot="10800000" flipV="1">
              <a:off x="3904587" y="6506691"/>
              <a:ext cx="123123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smtClean="0">
                  <a:solidFill>
                    <a:srgbClr val="3F3F3F"/>
                  </a:solidFill>
                  <a:latin typeface="Century Gothic"/>
                  <a:cs typeface="Calibri"/>
                </a:rPr>
                <a:t>May-16</a:t>
              </a:r>
              <a:endParaRPr lang="en-US" dirty="0">
                <a:solidFill>
                  <a:srgbClr val="3F3F3F"/>
                </a:solidFill>
                <a:latin typeface="Century Gothic"/>
                <a:cs typeface="Calibri"/>
              </a:endParaRPr>
            </a:p>
          </p:txBody>
        </p:sp>
        <p:sp>
          <p:nvSpPr>
            <p:cNvPr id="26" name="TextBox 25">
              <a:extLst>
                <a:ext uri="{FF2B5EF4-FFF2-40B4-BE49-F238E27FC236}">
                  <a16:creationId xmlns:a16="http://schemas.microsoft.com/office/drawing/2014/main" id="{EA34C185-76E6-416B-B73F-25B008DFC41C}"/>
                </a:ext>
              </a:extLst>
            </p:cNvPr>
            <p:cNvSpPr txBox="1"/>
            <p:nvPr/>
          </p:nvSpPr>
          <p:spPr>
            <a:xfrm rot="10800000" flipV="1">
              <a:off x="5588327" y="6506691"/>
              <a:ext cx="10648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smtClean="0">
                  <a:solidFill>
                    <a:srgbClr val="3F3F3F"/>
                  </a:solidFill>
                  <a:latin typeface="Century Gothic"/>
                  <a:cs typeface="Calibri"/>
                </a:rPr>
                <a:t>Sep-17</a:t>
              </a:r>
              <a:endParaRPr lang="en-US" dirty="0">
                <a:solidFill>
                  <a:srgbClr val="000000"/>
                </a:solidFill>
                <a:ea typeface="+mn-lt"/>
                <a:cs typeface="+mn-lt"/>
              </a:endParaRPr>
            </a:p>
          </p:txBody>
        </p:sp>
        <p:sp>
          <p:nvSpPr>
            <p:cNvPr id="27" name="TextBox 26">
              <a:extLst>
                <a:ext uri="{FF2B5EF4-FFF2-40B4-BE49-F238E27FC236}">
                  <a16:creationId xmlns:a16="http://schemas.microsoft.com/office/drawing/2014/main" id="{F1ECAEB2-B2BD-40AD-B916-28985586AFA7}"/>
                </a:ext>
              </a:extLst>
            </p:cNvPr>
            <p:cNvSpPr txBox="1"/>
            <p:nvPr/>
          </p:nvSpPr>
          <p:spPr>
            <a:xfrm rot="10800000" flipV="1">
              <a:off x="7105642" y="6506691"/>
              <a:ext cx="101400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smtClean="0">
                  <a:solidFill>
                    <a:srgbClr val="3F3F3F"/>
                  </a:solidFill>
                  <a:latin typeface="Century Gothic"/>
                  <a:cs typeface="Calibri"/>
                </a:rPr>
                <a:t>Feb-19</a:t>
              </a:r>
              <a:endParaRPr lang="en-US" dirty="0">
                <a:solidFill>
                  <a:srgbClr val="3F3F3F"/>
                </a:solidFill>
                <a:latin typeface="Century Gothic"/>
                <a:cs typeface="Calibri"/>
              </a:endParaRPr>
            </a:p>
          </p:txBody>
        </p:sp>
        <p:sp>
          <p:nvSpPr>
            <p:cNvPr id="28" name="TextBox 27">
              <a:extLst>
                <a:ext uri="{FF2B5EF4-FFF2-40B4-BE49-F238E27FC236}">
                  <a16:creationId xmlns:a16="http://schemas.microsoft.com/office/drawing/2014/main" id="{1EBA1091-5060-4590-B81F-9A9646F91B8F}"/>
                </a:ext>
              </a:extLst>
            </p:cNvPr>
            <p:cNvSpPr txBox="1"/>
            <p:nvPr/>
          </p:nvSpPr>
          <p:spPr>
            <a:xfrm rot="10800000" flipV="1">
              <a:off x="8475906" y="6506691"/>
              <a:ext cx="116106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smtClean="0">
                  <a:solidFill>
                    <a:srgbClr val="3F3F3F"/>
                  </a:solidFill>
                  <a:latin typeface="Century Gothic"/>
                  <a:cs typeface="Calibri"/>
                </a:rPr>
                <a:t>Jan-20</a:t>
              </a:r>
              <a:endParaRPr lang="en-US" dirty="0">
                <a:solidFill>
                  <a:srgbClr val="3F3F3F"/>
                </a:solidFill>
                <a:latin typeface="Century Gothic"/>
                <a:cs typeface="Calibri"/>
              </a:endParaRPr>
            </a:p>
          </p:txBody>
        </p:sp>
        <p:sp>
          <p:nvSpPr>
            <p:cNvPr id="29" name="TextBox 28">
              <a:extLst>
                <a:ext uri="{FF2B5EF4-FFF2-40B4-BE49-F238E27FC236}">
                  <a16:creationId xmlns:a16="http://schemas.microsoft.com/office/drawing/2014/main" id="{BEEE961D-65E8-46E8-8B35-E281E86573EE}"/>
                </a:ext>
              </a:extLst>
            </p:cNvPr>
            <p:cNvSpPr txBox="1"/>
            <p:nvPr/>
          </p:nvSpPr>
          <p:spPr>
            <a:xfrm rot="10800000" flipV="1">
              <a:off x="4194853" y="1322785"/>
              <a:ext cx="3799305"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rgbClr val="3F3F3F"/>
                  </a:solidFill>
                  <a:latin typeface="Century Gothic"/>
                  <a:cs typeface="Calibri"/>
                </a:rPr>
                <a:t>LST Time Series (2015 to 2020)</a:t>
              </a:r>
            </a:p>
            <a:p>
              <a:endParaRPr lang="en-US" dirty="0">
                <a:solidFill>
                  <a:srgbClr val="3F3F3F"/>
                </a:solidFill>
                <a:latin typeface="Century Gothic"/>
                <a:ea typeface="+mn-lt"/>
                <a:cs typeface="+mn-lt"/>
              </a:endParaRPr>
            </a:p>
            <a:p>
              <a:endParaRPr lang="en-US" dirty="0">
                <a:solidFill>
                  <a:srgbClr val="3F3F3F"/>
                </a:solidFill>
                <a:latin typeface="Century Gothic"/>
                <a:ea typeface="+mn-lt"/>
                <a:cs typeface="+mn-lt"/>
              </a:endParaRPr>
            </a:p>
            <a:p>
              <a:endParaRPr lang="en-US" dirty="0">
                <a:solidFill>
                  <a:srgbClr val="000000"/>
                </a:solidFill>
                <a:latin typeface="Century Gothic"/>
                <a:ea typeface="+mn-lt"/>
                <a:cs typeface="+mn-lt"/>
              </a:endParaRPr>
            </a:p>
          </p:txBody>
        </p:sp>
      </p:grpSp>
    </p:spTree>
    <p:extLst>
      <p:ext uri="{BB962C8B-B14F-4D97-AF65-F5344CB8AC3E}">
        <p14:creationId xmlns:p14="http://schemas.microsoft.com/office/powerpoint/2010/main" val="26817550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BF1D515-164F-449F-8A2D-0359DB9F5EF9}"/>
              </a:ext>
            </a:extLst>
          </p:cNvPr>
          <p:cNvSpPr txBox="1">
            <a:spLocks/>
          </p:cNvSpPr>
          <p:nvPr/>
        </p:nvSpPr>
        <p:spPr>
          <a:xfrm>
            <a:off x="495300" y="342900"/>
            <a:ext cx="94143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Century Gothic"/>
              </a:rPr>
              <a:t>Data Collection and Processing</a:t>
            </a:r>
            <a:endParaRPr lang="en-US" dirty="0">
              <a:solidFill>
                <a:schemeClr val="bg1"/>
              </a:solidFill>
            </a:endParaRPr>
          </a:p>
        </p:txBody>
      </p:sp>
      <p:sp>
        <p:nvSpPr>
          <p:cNvPr id="8" name="Google Shape;537;p15">
            <a:extLst>
              <a:ext uri="{FF2B5EF4-FFF2-40B4-BE49-F238E27FC236}">
                <a16:creationId xmlns:a16="http://schemas.microsoft.com/office/drawing/2014/main" id="{96292C9E-1944-49BE-9E36-2F6821CCA92F}"/>
              </a:ext>
            </a:extLst>
          </p:cNvPr>
          <p:cNvSpPr/>
          <p:nvPr/>
        </p:nvSpPr>
        <p:spPr>
          <a:xfrm>
            <a:off x="607861" y="1679207"/>
            <a:ext cx="2775058" cy="3577156"/>
          </a:xfrm>
          <a:prstGeom prst="round2SameRect">
            <a:avLst>
              <a:gd name="adj1" fmla="val 16667"/>
              <a:gd name="adj2" fmla="val 0"/>
            </a:avLst>
          </a:prstGeom>
          <a:solidFill>
            <a:srgbClr val="757070">
              <a:alpha val="14509"/>
            </a:srgbClr>
          </a:solidFill>
          <a:ln w="76200" cap="flat" cmpd="sng">
            <a:solidFill>
              <a:srgbClr val="75707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rgbClr val="A61C00"/>
              </a:highlight>
              <a:latin typeface="Arial"/>
              <a:ea typeface="Arial"/>
              <a:cs typeface="Arial"/>
              <a:sym typeface="Arial"/>
            </a:endParaRPr>
          </a:p>
        </p:txBody>
      </p:sp>
      <p:sp>
        <p:nvSpPr>
          <p:cNvPr id="10" name="Google Shape;540;p15">
            <a:extLst>
              <a:ext uri="{FF2B5EF4-FFF2-40B4-BE49-F238E27FC236}">
                <a16:creationId xmlns:a16="http://schemas.microsoft.com/office/drawing/2014/main" id="{15E697A9-58DE-468C-98C5-DC7A1A351422}"/>
              </a:ext>
            </a:extLst>
          </p:cNvPr>
          <p:cNvSpPr/>
          <p:nvPr/>
        </p:nvSpPr>
        <p:spPr>
          <a:xfrm>
            <a:off x="623853" y="3892356"/>
            <a:ext cx="2727209" cy="1336735"/>
          </a:xfrm>
          <a:prstGeom prst="rect">
            <a:avLst/>
          </a:prstGeom>
          <a:solidFill>
            <a:srgbClr val="264E1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542;p15">
            <a:extLst>
              <a:ext uri="{FF2B5EF4-FFF2-40B4-BE49-F238E27FC236}">
                <a16:creationId xmlns:a16="http://schemas.microsoft.com/office/drawing/2014/main" id="{1332EE09-CA6B-4334-BA03-EBF3FC86C145}"/>
              </a:ext>
            </a:extLst>
          </p:cNvPr>
          <p:cNvSpPr txBox="1"/>
          <p:nvPr/>
        </p:nvSpPr>
        <p:spPr>
          <a:xfrm>
            <a:off x="644918" y="4221386"/>
            <a:ext cx="2743200" cy="683491"/>
          </a:xfrm>
          <a:prstGeom prst="rect">
            <a:avLst/>
          </a:prstGeom>
          <a:noFill/>
          <a:ln>
            <a:noFill/>
          </a:ln>
        </p:spPr>
        <p:txBody>
          <a:bodyPr spcFirstLastPara="1" wrap="square" lIns="0" tIns="0" rIns="0" bIns="0" anchor="ctr" anchorCtr="0">
            <a:noAutofit/>
          </a:bodyPr>
          <a:lstStyle/>
          <a:p>
            <a:pPr algn="ctr">
              <a:buClr>
                <a:srgbClr val="000000"/>
              </a:buClr>
              <a:buSzPts val="2000"/>
            </a:pPr>
            <a:r>
              <a:rPr lang="en-US" dirty="0">
                <a:solidFill>
                  <a:srgbClr val="FFFFFF"/>
                </a:solidFill>
                <a:latin typeface="Century Gothic"/>
                <a:ea typeface="Century Gothic"/>
                <a:cs typeface="Century Gothic"/>
                <a:sym typeface="Century Gothic"/>
              </a:rPr>
              <a:t>6 Environmental Variables </a:t>
            </a:r>
            <a:endParaRPr sz="1800" i="0" u="none" strike="noStrike" cap="none" dirty="0">
              <a:solidFill>
                <a:srgbClr val="FFFFFF"/>
              </a:solidFill>
              <a:latin typeface="Arial"/>
              <a:ea typeface="Arial"/>
              <a:cs typeface="Arial"/>
              <a:sym typeface="Arial"/>
            </a:endParaRPr>
          </a:p>
        </p:txBody>
      </p:sp>
      <p:sp>
        <p:nvSpPr>
          <p:cNvPr id="18" name="Google Shape;545;p15">
            <a:extLst>
              <a:ext uri="{FF2B5EF4-FFF2-40B4-BE49-F238E27FC236}">
                <a16:creationId xmlns:a16="http://schemas.microsoft.com/office/drawing/2014/main" id="{B29144FC-67A3-4A52-A820-49FC0D79270D}"/>
              </a:ext>
            </a:extLst>
          </p:cNvPr>
          <p:cNvSpPr txBox="1"/>
          <p:nvPr/>
        </p:nvSpPr>
        <p:spPr>
          <a:xfrm>
            <a:off x="618481" y="1886984"/>
            <a:ext cx="2732581" cy="683491"/>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1800" b="1" i="0" u="none" strike="noStrike" cap="none" dirty="0">
                <a:solidFill>
                  <a:srgbClr val="3F3F3F"/>
                </a:solidFill>
                <a:latin typeface="Century Gothic"/>
                <a:ea typeface="Century Gothic"/>
                <a:cs typeface="Century Gothic"/>
                <a:sym typeface="Century Gothic"/>
              </a:rPr>
              <a:t>Input Data</a:t>
            </a:r>
            <a:r>
              <a:rPr lang="en-US" sz="1800" b="1" i="0" u="none" strike="noStrike" cap="none" dirty="0">
                <a:solidFill>
                  <a:srgbClr val="3F3F3F"/>
                </a:solidFill>
                <a:latin typeface="Century Gothic"/>
                <a:ea typeface="Century Gothic"/>
                <a:cs typeface="Century Gothic"/>
              </a:rPr>
              <a:t/>
            </a:r>
            <a:br>
              <a:rPr lang="en-US" sz="1800" b="1" i="0" u="none" strike="noStrike" cap="none" dirty="0">
                <a:solidFill>
                  <a:srgbClr val="3F3F3F"/>
                </a:solidFill>
                <a:latin typeface="Century Gothic"/>
                <a:ea typeface="Century Gothic"/>
                <a:cs typeface="Century Gothic"/>
              </a:rPr>
            </a:br>
            <a:r>
              <a:rPr lang="en-US" sz="1800" b="1" i="0" u="none" strike="noStrike" cap="none" dirty="0">
                <a:solidFill>
                  <a:srgbClr val="3F3F3F"/>
                </a:solidFill>
                <a:latin typeface="Century Gothic"/>
                <a:ea typeface="Century Gothic"/>
                <a:cs typeface="Century Gothic"/>
                <a:sym typeface="Century Gothic"/>
              </a:rPr>
              <a:t>(</a:t>
            </a:r>
            <a:r>
              <a:rPr lang="en-US" b="1" dirty="0">
                <a:solidFill>
                  <a:srgbClr val="3F3F3F"/>
                </a:solidFill>
                <a:latin typeface="Century Gothic"/>
                <a:ea typeface="Century Gothic"/>
                <a:cs typeface="Century Gothic"/>
                <a:sym typeface="Century Gothic"/>
              </a:rPr>
              <a:t>6</a:t>
            </a:r>
            <a:r>
              <a:rPr lang="en-US" sz="1800" b="1" i="0" u="none" strike="noStrike" cap="none" dirty="0">
                <a:solidFill>
                  <a:srgbClr val="3F3F3F"/>
                </a:solidFill>
                <a:latin typeface="Century Gothic"/>
                <a:ea typeface="Century Gothic"/>
                <a:cs typeface="Century Gothic"/>
                <a:sym typeface="Century Gothic"/>
              </a:rPr>
              <a:t>)</a:t>
            </a:r>
            <a:endParaRPr lang="en-US" sz="1800" b="1" i="0" u="none" strike="noStrike" cap="none" dirty="0">
              <a:solidFill>
                <a:srgbClr val="3F3F3F"/>
              </a:solidFill>
              <a:latin typeface="Arial"/>
              <a:ea typeface="Arial"/>
              <a:cs typeface="Arial"/>
            </a:endParaRPr>
          </a:p>
        </p:txBody>
      </p:sp>
      <p:sp>
        <p:nvSpPr>
          <p:cNvPr id="20" name="Google Shape;546;p15">
            <a:extLst>
              <a:ext uri="{FF2B5EF4-FFF2-40B4-BE49-F238E27FC236}">
                <a16:creationId xmlns:a16="http://schemas.microsoft.com/office/drawing/2014/main" id="{E3FCA289-4E2B-4FFD-BDA6-03911B5BB8A6}"/>
              </a:ext>
            </a:extLst>
          </p:cNvPr>
          <p:cNvSpPr/>
          <p:nvPr/>
        </p:nvSpPr>
        <p:spPr>
          <a:xfrm rot="5400000">
            <a:off x="2601650" y="3321206"/>
            <a:ext cx="2793076" cy="665295"/>
          </a:xfrm>
          <a:prstGeom prst="triangle">
            <a:avLst>
              <a:gd name="adj" fmla="val 50000"/>
            </a:avLst>
          </a:prstGeom>
          <a:solidFill>
            <a:srgbClr val="006D9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en-US" sz="1400" b="0" i="0" u="none" strike="noStrike" cap="none">
              <a:solidFill>
                <a:srgbClr val="3F3F3F"/>
              </a:solidFill>
              <a:latin typeface="Arial"/>
              <a:ea typeface="Arial"/>
              <a:cs typeface="Arial"/>
            </a:endParaRPr>
          </a:p>
        </p:txBody>
      </p:sp>
      <p:sp>
        <p:nvSpPr>
          <p:cNvPr id="22" name="Google Shape;547;p15">
            <a:extLst>
              <a:ext uri="{FF2B5EF4-FFF2-40B4-BE49-F238E27FC236}">
                <a16:creationId xmlns:a16="http://schemas.microsoft.com/office/drawing/2014/main" id="{961C9A87-1241-4271-83C3-F0C935B604A3}"/>
              </a:ext>
            </a:extLst>
          </p:cNvPr>
          <p:cNvSpPr/>
          <p:nvPr/>
        </p:nvSpPr>
        <p:spPr>
          <a:xfrm>
            <a:off x="4556290" y="1679207"/>
            <a:ext cx="2775058" cy="3577156"/>
          </a:xfrm>
          <a:prstGeom prst="round2SameRect">
            <a:avLst>
              <a:gd name="adj1" fmla="val 16667"/>
              <a:gd name="adj2" fmla="val 0"/>
            </a:avLst>
          </a:prstGeom>
          <a:solidFill>
            <a:srgbClr val="757070">
              <a:alpha val="14509"/>
            </a:srgbClr>
          </a:solidFill>
          <a:ln w="76200" cap="flat" cmpd="sng">
            <a:solidFill>
              <a:srgbClr val="75707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rgbClr val="A61C00"/>
              </a:highlight>
              <a:latin typeface="Arial"/>
              <a:ea typeface="Arial"/>
              <a:cs typeface="Arial"/>
              <a:sym typeface="Arial"/>
            </a:endParaRPr>
          </a:p>
        </p:txBody>
      </p:sp>
      <p:sp>
        <p:nvSpPr>
          <p:cNvPr id="24" name="Google Shape;548;p15">
            <a:extLst>
              <a:ext uri="{FF2B5EF4-FFF2-40B4-BE49-F238E27FC236}">
                <a16:creationId xmlns:a16="http://schemas.microsoft.com/office/drawing/2014/main" id="{22B9B808-4D67-4E12-BE1D-2E60C34A44F6}"/>
              </a:ext>
            </a:extLst>
          </p:cNvPr>
          <p:cNvSpPr txBox="1"/>
          <p:nvPr/>
        </p:nvSpPr>
        <p:spPr>
          <a:xfrm>
            <a:off x="4550563" y="1886984"/>
            <a:ext cx="2732581" cy="683491"/>
          </a:xfrm>
          <a:prstGeom prst="rect">
            <a:avLst/>
          </a:prstGeom>
          <a:noFill/>
          <a:ln>
            <a:noFill/>
          </a:ln>
        </p:spPr>
        <p:txBody>
          <a:bodyPr spcFirstLastPara="1" wrap="square" lIns="0" tIns="0" rIns="0" bIns="0" anchor="ctr" anchorCtr="0">
            <a:noAutofit/>
          </a:bodyPr>
          <a:lstStyle/>
          <a:p>
            <a:pPr algn="ctr">
              <a:buClr>
                <a:srgbClr val="000000"/>
              </a:buClr>
              <a:buSzPts val="2000"/>
            </a:pPr>
            <a:r>
              <a:rPr lang="en-US" b="1" dirty="0">
                <a:solidFill>
                  <a:srgbClr val="3F3F3F"/>
                </a:solidFill>
                <a:latin typeface="Century Gothic"/>
                <a:ea typeface="Arial"/>
                <a:cs typeface="Arial"/>
                <a:sym typeface="Century Gothic"/>
              </a:rPr>
              <a:t>Collection and Processing</a:t>
            </a:r>
            <a:endParaRPr lang="en-US" sz="1800" b="1" i="0" u="none" strike="noStrike" cap="none" dirty="0">
              <a:solidFill>
                <a:srgbClr val="3F3F3F"/>
              </a:solidFill>
              <a:latin typeface="Century Gothic"/>
              <a:ea typeface="Arial"/>
              <a:cs typeface="Arial"/>
            </a:endParaRPr>
          </a:p>
        </p:txBody>
      </p:sp>
      <p:sp>
        <p:nvSpPr>
          <p:cNvPr id="26" name="Google Shape;549;p15">
            <a:extLst>
              <a:ext uri="{FF2B5EF4-FFF2-40B4-BE49-F238E27FC236}">
                <a16:creationId xmlns:a16="http://schemas.microsoft.com/office/drawing/2014/main" id="{FD7C1985-39FB-41E2-9B25-39DE7589C5FB}"/>
              </a:ext>
            </a:extLst>
          </p:cNvPr>
          <p:cNvSpPr/>
          <p:nvPr/>
        </p:nvSpPr>
        <p:spPr>
          <a:xfrm>
            <a:off x="8535568" y="1662164"/>
            <a:ext cx="2775058" cy="3577156"/>
          </a:xfrm>
          <a:prstGeom prst="round2SameRect">
            <a:avLst>
              <a:gd name="adj1" fmla="val 16667"/>
              <a:gd name="adj2" fmla="val 0"/>
            </a:avLst>
          </a:prstGeom>
          <a:solidFill>
            <a:srgbClr val="757070">
              <a:alpha val="14509"/>
            </a:srgbClr>
          </a:solidFill>
          <a:ln w="76200" cap="flat" cmpd="sng">
            <a:solidFill>
              <a:srgbClr val="75707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rgbClr val="A61C00"/>
              </a:highlight>
              <a:latin typeface="Arial"/>
              <a:ea typeface="Arial"/>
              <a:cs typeface="Arial"/>
              <a:sym typeface="Arial"/>
            </a:endParaRPr>
          </a:p>
        </p:txBody>
      </p:sp>
      <p:sp>
        <p:nvSpPr>
          <p:cNvPr id="28" name="Google Shape;550;p15">
            <a:extLst>
              <a:ext uri="{FF2B5EF4-FFF2-40B4-BE49-F238E27FC236}">
                <a16:creationId xmlns:a16="http://schemas.microsoft.com/office/drawing/2014/main" id="{26F758C9-3414-4E07-B603-C9E999AD8AD6}"/>
              </a:ext>
            </a:extLst>
          </p:cNvPr>
          <p:cNvSpPr txBox="1"/>
          <p:nvPr/>
        </p:nvSpPr>
        <p:spPr>
          <a:xfrm>
            <a:off x="8630445" y="1885158"/>
            <a:ext cx="2588808" cy="697868"/>
          </a:xfrm>
          <a:prstGeom prst="rect">
            <a:avLst/>
          </a:prstGeom>
          <a:noFill/>
          <a:ln>
            <a:noFill/>
          </a:ln>
        </p:spPr>
        <p:txBody>
          <a:bodyPr spcFirstLastPara="1" wrap="square" lIns="0" tIns="0" rIns="0" bIns="0" anchor="ctr" anchorCtr="0">
            <a:noAutofit/>
          </a:bodyPr>
          <a:lstStyle/>
          <a:p>
            <a:pPr algn="ctr">
              <a:buClr>
                <a:srgbClr val="000000"/>
              </a:buClr>
              <a:buSzPts val="2000"/>
            </a:pPr>
            <a:r>
              <a:rPr lang="en-US" b="1" dirty="0">
                <a:solidFill>
                  <a:srgbClr val="3F3F3F"/>
                </a:solidFill>
                <a:latin typeface="Century Gothic"/>
                <a:ea typeface="Century Gothic"/>
                <a:cs typeface="Century Gothic"/>
                <a:sym typeface="Century Gothic"/>
              </a:rPr>
              <a:t>Output spreadsheets for analysis</a:t>
            </a:r>
            <a:endParaRPr lang="en-US" b="1" dirty="0">
              <a:solidFill>
                <a:srgbClr val="3F3F3F"/>
              </a:solidFill>
              <a:latin typeface="Century Gothic"/>
            </a:endParaRPr>
          </a:p>
        </p:txBody>
      </p:sp>
      <p:sp>
        <p:nvSpPr>
          <p:cNvPr id="56" name="Google Shape;568;p15">
            <a:extLst>
              <a:ext uri="{FF2B5EF4-FFF2-40B4-BE49-F238E27FC236}">
                <a16:creationId xmlns:a16="http://schemas.microsoft.com/office/drawing/2014/main" id="{758DCAD6-5DBE-48CD-8FF9-5CE3D9617669}"/>
              </a:ext>
            </a:extLst>
          </p:cNvPr>
          <p:cNvSpPr/>
          <p:nvPr/>
        </p:nvSpPr>
        <p:spPr>
          <a:xfrm rot="5400000">
            <a:off x="6573118" y="3322512"/>
            <a:ext cx="2793076" cy="665295"/>
          </a:xfrm>
          <a:prstGeom prst="triangle">
            <a:avLst>
              <a:gd name="adj" fmla="val 50000"/>
            </a:avLst>
          </a:prstGeom>
          <a:solidFill>
            <a:srgbClr val="006D9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7" name="Google Shape;540;p15">
            <a:extLst>
              <a:ext uri="{FF2B5EF4-FFF2-40B4-BE49-F238E27FC236}">
                <a16:creationId xmlns:a16="http://schemas.microsoft.com/office/drawing/2014/main" id="{CCCC0340-9BDE-45A9-8120-95CAB7239CB7}"/>
              </a:ext>
            </a:extLst>
          </p:cNvPr>
          <p:cNvSpPr/>
          <p:nvPr/>
        </p:nvSpPr>
        <p:spPr>
          <a:xfrm>
            <a:off x="4582868" y="3999181"/>
            <a:ext cx="2714446" cy="1229910"/>
          </a:xfrm>
          <a:prstGeom prst="rect">
            <a:avLst/>
          </a:prstGeom>
          <a:solidFill>
            <a:srgbClr val="264E1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 name="Google Shape;542;p15">
            <a:extLst>
              <a:ext uri="{FF2B5EF4-FFF2-40B4-BE49-F238E27FC236}">
                <a16:creationId xmlns:a16="http://schemas.microsoft.com/office/drawing/2014/main" id="{A494709B-F5A9-4B3E-B994-24656455DA49}"/>
              </a:ext>
            </a:extLst>
          </p:cNvPr>
          <p:cNvSpPr txBox="1"/>
          <p:nvPr/>
        </p:nvSpPr>
        <p:spPr>
          <a:xfrm>
            <a:off x="4893808" y="3783336"/>
            <a:ext cx="2743200" cy="1617552"/>
          </a:xfrm>
          <a:prstGeom prst="rect">
            <a:avLst/>
          </a:prstGeom>
          <a:noFill/>
          <a:ln>
            <a:noFill/>
          </a:ln>
        </p:spPr>
        <p:txBody>
          <a:bodyPr spcFirstLastPara="1" wrap="square" lIns="0" tIns="0" rIns="0" bIns="0" anchor="ctr" anchorCtr="0">
            <a:noAutofit/>
          </a:bodyPr>
          <a:lstStyle/>
          <a:p>
            <a:pPr algn="ctr">
              <a:buClr>
                <a:srgbClr val="000000"/>
              </a:buClr>
              <a:buSzPts val="2000"/>
            </a:pPr>
            <a:r>
              <a:rPr lang="en-US">
                <a:solidFill>
                  <a:srgbClr val="FFFFFF"/>
                </a:solidFill>
                <a:latin typeface="Century Gothic"/>
                <a:ea typeface="Arial"/>
                <a:cs typeface="Arial"/>
              </a:rPr>
              <a:t>Google</a:t>
            </a:r>
          </a:p>
          <a:p>
            <a:pPr algn="ctr">
              <a:buClr>
                <a:srgbClr val="000000"/>
              </a:buClr>
              <a:buSzPts val="2000"/>
            </a:pPr>
            <a:r>
              <a:rPr lang="en-US">
                <a:solidFill>
                  <a:srgbClr val="FFFFFF"/>
                </a:solidFill>
                <a:latin typeface="Century Gothic"/>
                <a:ea typeface="Arial"/>
                <a:cs typeface="Arial"/>
              </a:rPr>
              <a:t>Earth</a:t>
            </a:r>
          </a:p>
          <a:p>
            <a:pPr algn="ctr">
              <a:buClr>
                <a:srgbClr val="000000"/>
              </a:buClr>
              <a:buSzPts val="2000"/>
            </a:pPr>
            <a:r>
              <a:rPr lang="en-US">
                <a:solidFill>
                  <a:srgbClr val="FFFFFF"/>
                </a:solidFill>
                <a:latin typeface="Century Gothic"/>
                <a:ea typeface="Arial"/>
                <a:cs typeface="Arial"/>
              </a:rPr>
              <a:t>Engine</a:t>
            </a:r>
            <a:endParaRPr lang="en-US"/>
          </a:p>
        </p:txBody>
      </p:sp>
      <p:sp>
        <p:nvSpPr>
          <p:cNvPr id="69" name="Google Shape;543;p15">
            <a:extLst>
              <a:ext uri="{FF2B5EF4-FFF2-40B4-BE49-F238E27FC236}">
                <a16:creationId xmlns:a16="http://schemas.microsoft.com/office/drawing/2014/main" id="{DFDC4EB5-2044-4489-A8EF-F34B5EAACD23}"/>
              </a:ext>
            </a:extLst>
          </p:cNvPr>
          <p:cNvSpPr/>
          <p:nvPr/>
        </p:nvSpPr>
        <p:spPr>
          <a:xfrm>
            <a:off x="4582874" y="2859574"/>
            <a:ext cx="2714434" cy="1146311"/>
          </a:xfrm>
          <a:prstGeom prst="rect">
            <a:avLst/>
          </a:prstGeom>
          <a:solidFill>
            <a:srgbClr val="9640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 name="Google Shape;544;p15">
            <a:extLst>
              <a:ext uri="{FF2B5EF4-FFF2-40B4-BE49-F238E27FC236}">
                <a16:creationId xmlns:a16="http://schemas.microsoft.com/office/drawing/2014/main" id="{AEC8A488-8DC1-4CCE-85EF-391D8D8DE2E7}"/>
              </a:ext>
            </a:extLst>
          </p:cNvPr>
          <p:cNvSpPr txBox="1"/>
          <p:nvPr/>
        </p:nvSpPr>
        <p:spPr>
          <a:xfrm>
            <a:off x="4766790" y="3031359"/>
            <a:ext cx="761724" cy="781813"/>
          </a:xfrm>
          <a:prstGeom prst="rect">
            <a:avLst/>
          </a:prstGeom>
          <a:solidFill>
            <a:srgbClr val="964035"/>
          </a:solidFill>
          <a:ln>
            <a:noFill/>
          </a:ln>
        </p:spPr>
        <p:txBody>
          <a:bodyPr spcFirstLastPara="1" wrap="square" lIns="0" tIns="0" rIns="0" bIns="0" anchor="ctr" anchorCtr="0">
            <a:noAutofit/>
          </a:bodyPr>
          <a:lstStyle/>
          <a:p>
            <a:pPr algn="ctr">
              <a:buClr>
                <a:srgbClr val="000000"/>
              </a:buClr>
              <a:buSzPts val="2000"/>
            </a:pPr>
            <a:r>
              <a:rPr lang="en-US" sz="6600">
                <a:solidFill>
                  <a:srgbClr val="FFC000"/>
                </a:solidFill>
                <a:latin typeface="Century Gothic"/>
                <a:cs typeface="Arial"/>
              </a:rPr>
              <a:t>R</a:t>
            </a:r>
            <a:endParaRPr lang="en-US" sz="6600">
              <a:solidFill>
                <a:srgbClr val="FFC000"/>
              </a:solidFill>
              <a:latin typeface="Century Gothic"/>
              <a:cs typeface="Calibri"/>
            </a:endParaRPr>
          </a:p>
        </p:txBody>
      </p:sp>
      <p:pic>
        <p:nvPicPr>
          <p:cNvPr id="6" name="Picture 6" descr="A picture containing drawing, plate&#10;&#10;Description automatically generated">
            <a:extLst>
              <a:ext uri="{FF2B5EF4-FFF2-40B4-BE49-F238E27FC236}">
                <a16:creationId xmlns:a16="http://schemas.microsoft.com/office/drawing/2014/main" id="{BD1EEE64-182B-4F01-8AEF-DD92B26450FF}"/>
              </a:ext>
            </a:extLst>
          </p:cNvPr>
          <p:cNvPicPr>
            <a:picLocks noChangeAspect="1"/>
          </p:cNvPicPr>
          <p:nvPr/>
        </p:nvPicPr>
        <p:blipFill>
          <a:blip r:embed="rId3"/>
          <a:stretch>
            <a:fillRect/>
          </a:stretch>
        </p:blipFill>
        <p:spPr>
          <a:xfrm>
            <a:off x="8777377" y="2867025"/>
            <a:ext cx="2286000" cy="2209800"/>
          </a:xfrm>
          <a:prstGeom prst="rect">
            <a:avLst/>
          </a:prstGeom>
          <a:ln>
            <a:noFill/>
          </a:ln>
          <a:effectLst>
            <a:softEdge rad="112500"/>
          </a:effectLst>
        </p:spPr>
      </p:pic>
      <p:sp>
        <p:nvSpPr>
          <p:cNvPr id="7" name="Google Shape;569;p15">
            <a:extLst>
              <a:ext uri="{FF2B5EF4-FFF2-40B4-BE49-F238E27FC236}">
                <a16:creationId xmlns:a16="http://schemas.microsoft.com/office/drawing/2014/main" id="{8DCB7833-1C10-4D66-A707-D7805C2A21E0}"/>
              </a:ext>
            </a:extLst>
          </p:cNvPr>
          <p:cNvSpPr txBox="1"/>
          <p:nvPr/>
        </p:nvSpPr>
        <p:spPr>
          <a:xfrm>
            <a:off x="570250" y="5656553"/>
            <a:ext cx="10740376" cy="784546"/>
          </a:xfrm>
          <a:prstGeom prst="rect">
            <a:avLst/>
          </a:prstGeom>
          <a:solidFill>
            <a:srgbClr val="006D9D"/>
          </a:solidFill>
          <a:ln>
            <a:noFill/>
          </a:ln>
        </p:spPr>
        <p:txBody>
          <a:bodyPr spcFirstLastPara="1" wrap="square" lIns="91425" tIns="45700" rIns="91425" bIns="45700" anchor="ctr" anchorCtr="0">
            <a:noAutofit/>
          </a:bodyPr>
          <a:lstStyle/>
          <a:p>
            <a:pPr algn="ctr">
              <a:lnSpc>
                <a:spcPct val="90000"/>
              </a:lnSpc>
              <a:buClr>
                <a:srgbClr val="964035"/>
              </a:buClr>
              <a:buSzPts val="4000"/>
            </a:pPr>
            <a:r>
              <a:rPr lang="en-US" sz="2400" dirty="0">
                <a:solidFill>
                  <a:srgbClr val="FFFFFF"/>
                </a:solidFill>
                <a:latin typeface="Century Gothic"/>
                <a:sym typeface="Century Gothic"/>
              </a:rPr>
              <a:t>Collect and process the data for statistical analysis</a:t>
            </a:r>
            <a:endParaRPr lang="en-US" dirty="0"/>
          </a:p>
        </p:txBody>
      </p:sp>
      <p:sp>
        <p:nvSpPr>
          <p:cNvPr id="21" name="Google Shape;544;p15">
            <a:extLst>
              <a:ext uri="{FF2B5EF4-FFF2-40B4-BE49-F238E27FC236}">
                <a16:creationId xmlns:a16="http://schemas.microsoft.com/office/drawing/2014/main" id="{BDC6D767-8768-4D87-86BE-8C34D68E8336}"/>
              </a:ext>
            </a:extLst>
          </p:cNvPr>
          <p:cNvSpPr txBox="1"/>
          <p:nvPr/>
        </p:nvSpPr>
        <p:spPr>
          <a:xfrm>
            <a:off x="5495551" y="2871584"/>
            <a:ext cx="1732968" cy="1105457"/>
          </a:xfrm>
          <a:prstGeom prst="rect">
            <a:avLst/>
          </a:prstGeom>
          <a:solidFill>
            <a:srgbClr val="964035"/>
          </a:solidFill>
          <a:ln>
            <a:noFill/>
          </a:ln>
        </p:spPr>
        <p:txBody>
          <a:bodyPr spcFirstLastPara="1" wrap="square" lIns="0" tIns="0" rIns="0" bIns="0" anchor="ctr" anchorCtr="0">
            <a:noAutofit/>
          </a:bodyPr>
          <a:lstStyle/>
          <a:p>
            <a:pPr algn="ctr">
              <a:buClr>
                <a:srgbClr val="000000"/>
              </a:buClr>
              <a:buSzPts val="2000"/>
            </a:pPr>
            <a:r>
              <a:rPr lang="en-US" sz="2400">
                <a:solidFill>
                  <a:srgbClr val="FFC000"/>
                </a:solidFill>
                <a:latin typeface="Century Gothic"/>
                <a:ea typeface="Arial"/>
                <a:cs typeface="Arial"/>
              </a:rPr>
              <a:t>Software </a:t>
            </a:r>
            <a:endParaRPr sz="2400" b="0" i="0" u="none" strike="noStrike" cap="none">
              <a:solidFill>
                <a:srgbClr val="FFC000"/>
              </a:solidFill>
              <a:latin typeface="Century Gothic"/>
              <a:ea typeface="Arial"/>
              <a:cs typeface="Arial"/>
              <a:sym typeface="Arial"/>
            </a:endParaRPr>
          </a:p>
        </p:txBody>
      </p:sp>
      <p:pic>
        <p:nvPicPr>
          <p:cNvPr id="2050" name="Picture 2">
            <a:extLst>
              <a:ext uri="{FF2B5EF4-FFF2-40B4-BE49-F238E27FC236}">
                <a16:creationId xmlns:a16="http://schemas.microsoft.com/office/drawing/2014/main" id="{70AE5B34-BF08-4A7D-827D-03BAABFC43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7899" y="4262210"/>
            <a:ext cx="762994" cy="719394"/>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544;p15">
            <a:extLst>
              <a:ext uri="{FF2B5EF4-FFF2-40B4-BE49-F238E27FC236}">
                <a16:creationId xmlns:a16="http://schemas.microsoft.com/office/drawing/2014/main" id="{017D4940-5C92-4C15-940A-E19219135171}"/>
              </a:ext>
            </a:extLst>
          </p:cNvPr>
          <p:cNvSpPr txBox="1"/>
          <p:nvPr/>
        </p:nvSpPr>
        <p:spPr>
          <a:xfrm>
            <a:off x="626885" y="2818407"/>
            <a:ext cx="2727209" cy="1137799"/>
          </a:xfrm>
          <a:prstGeom prst="rect">
            <a:avLst/>
          </a:prstGeom>
          <a:solidFill>
            <a:srgbClr val="964035"/>
          </a:solidFill>
          <a:ln>
            <a:noFill/>
          </a:ln>
        </p:spPr>
        <p:txBody>
          <a:bodyPr spcFirstLastPara="1" wrap="square" lIns="0" tIns="0" rIns="0" bIns="0" anchor="ctr" anchorCtr="0">
            <a:noAutofit/>
          </a:bodyPr>
          <a:lstStyle/>
          <a:p>
            <a:pPr algn="ctr">
              <a:buClr>
                <a:srgbClr val="000000"/>
              </a:buClr>
              <a:buSzPts val="2000"/>
            </a:pPr>
            <a:endParaRPr lang="en-US" sz="1800" b="0" i="0" u="none" strike="noStrike" cap="none">
              <a:solidFill>
                <a:srgbClr val="FFFFFF"/>
              </a:solidFill>
              <a:latin typeface="Century Gothic"/>
              <a:ea typeface="Arial"/>
              <a:cs typeface="Arial"/>
            </a:endParaRPr>
          </a:p>
        </p:txBody>
      </p:sp>
    </p:spTree>
    <p:extLst>
      <p:ext uri="{BB962C8B-B14F-4D97-AF65-F5344CB8AC3E}">
        <p14:creationId xmlns:p14="http://schemas.microsoft.com/office/powerpoint/2010/main" val="279518717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5" descr=".png">
            <a:extLst>
              <a:ext uri="{FF2B5EF4-FFF2-40B4-BE49-F238E27FC236}">
                <a16:creationId xmlns:a16="http://schemas.microsoft.com/office/drawing/2014/main" id="{A550AE0B-6699-483B-AA87-6A0B95E6C9EB}"/>
              </a:ext>
            </a:extLst>
          </p:cNvPr>
          <p:cNvPicPr>
            <a:picLocks noChangeAspect="1"/>
          </p:cNvPicPr>
          <p:nvPr/>
        </p:nvPicPr>
        <p:blipFill>
          <a:blip r:embed="rId3"/>
          <a:stretch>
            <a:fillRect/>
          </a:stretch>
        </p:blipFill>
        <p:spPr>
          <a:xfrm>
            <a:off x="101349" y="1669160"/>
            <a:ext cx="5889910" cy="4551295"/>
          </a:xfrm>
          <a:prstGeom prst="rect">
            <a:avLst/>
          </a:prstGeom>
        </p:spPr>
      </p:pic>
      <p:pic>
        <p:nvPicPr>
          <p:cNvPr id="16" name="Picture 17" descr="Chart&#10;&#10;Description automatically generated">
            <a:extLst>
              <a:ext uri="{FF2B5EF4-FFF2-40B4-BE49-F238E27FC236}">
                <a16:creationId xmlns:a16="http://schemas.microsoft.com/office/drawing/2014/main" id="{ABBD7DAE-298A-438E-8821-C92FDBE8ACC6}"/>
              </a:ext>
            </a:extLst>
          </p:cNvPr>
          <p:cNvPicPr>
            <a:picLocks noChangeAspect="1"/>
          </p:cNvPicPr>
          <p:nvPr/>
        </p:nvPicPr>
        <p:blipFill>
          <a:blip r:embed="rId4"/>
          <a:stretch>
            <a:fillRect/>
          </a:stretch>
        </p:blipFill>
        <p:spPr>
          <a:xfrm>
            <a:off x="6171344" y="1667059"/>
            <a:ext cx="5936750" cy="4551295"/>
          </a:xfrm>
          <a:prstGeom prst="rect">
            <a:avLst/>
          </a:prstGeom>
        </p:spPr>
      </p:pic>
      <p:sp>
        <p:nvSpPr>
          <p:cNvPr id="2" name="Title 1">
            <a:extLst>
              <a:ext uri="{FF2B5EF4-FFF2-40B4-BE49-F238E27FC236}">
                <a16:creationId xmlns:a16="http://schemas.microsoft.com/office/drawing/2014/main" id="{D7522C37-9963-4D41-9BCC-F81938FFDA56}"/>
              </a:ext>
            </a:extLst>
          </p:cNvPr>
          <p:cNvSpPr txBox="1">
            <a:spLocks/>
          </p:cNvSpPr>
          <p:nvPr/>
        </p:nvSpPr>
        <p:spPr>
          <a:xfrm>
            <a:off x="495300" y="342900"/>
            <a:ext cx="94143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Century Gothic"/>
              </a:rPr>
              <a:t>Biophysical Variables</a:t>
            </a:r>
            <a:endParaRPr lang="en-US" sz="4000" b="1" dirty="0">
              <a:solidFill>
                <a:schemeClr val="bg1"/>
              </a:solidFill>
              <a:latin typeface="Century Gothic" panose="020B0502020202020204" pitchFamily="34" charset="0"/>
            </a:endParaRPr>
          </a:p>
        </p:txBody>
      </p:sp>
      <p:sp>
        <p:nvSpPr>
          <p:cNvPr id="3" name="TextBox 2">
            <a:extLst>
              <a:ext uri="{FF2B5EF4-FFF2-40B4-BE49-F238E27FC236}">
                <a16:creationId xmlns:a16="http://schemas.microsoft.com/office/drawing/2014/main" id="{D4AF2D07-A651-4A4D-9D25-55608CBE2169}"/>
              </a:ext>
            </a:extLst>
          </p:cNvPr>
          <p:cNvSpPr txBox="1"/>
          <p:nvPr/>
        </p:nvSpPr>
        <p:spPr>
          <a:xfrm>
            <a:off x="198062" y="5667675"/>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rgbClr val="3F3F3F"/>
                </a:solidFill>
                <a:latin typeface="Garamond"/>
                <a:cs typeface="Segoe UI"/>
              </a:rPr>
              <a:t>0           2           4​</a:t>
            </a:r>
          </a:p>
          <a:p>
            <a:r>
              <a:rPr lang="en-US" sz="1200">
                <a:solidFill>
                  <a:srgbClr val="3F3F3F"/>
                </a:solidFill>
                <a:latin typeface="Garamond"/>
                <a:cs typeface="Segoe UI"/>
              </a:rPr>
              <a:t>          miles </a:t>
            </a:r>
          </a:p>
        </p:txBody>
      </p:sp>
      <p:cxnSp>
        <p:nvCxnSpPr>
          <p:cNvPr id="9" name="Straight Arrow Connector 8">
            <a:extLst>
              <a:ext uri="{FF2B5EF4-FFF2-40B4-BE49-F238E27FC236}">
                <a16:creationId xmlns:a16="http://schemas.microsoft.com/office/drawing/2014/main" id="{5A6B1CE2-342F-4C35-A0F3-5DF6AE71B3A1}"/>
              </a:ext>
            </a:extLst>
          </p:cNvPr>
          <p:cNvCxnSpPr/>
          <p:nvPr/>
        </p:nvCxnSpPr>
        <p:spPr>
          <a:xfrm>
            <a:off x="322250" y="5665310"/>
            <a:ext cx="1136542" cy="2"/>
          </a:xfrm>
          <a:prstGeom prst="straightConnector1">
            <a:avLst/>
          </a:prstGeom>
          <a:ln>
            <a:solidFill>
              <a:srgbClr val="472C2C"/>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F1DF3C9-5866-4EA0-BBCF-C2972F03EAAC}"/>
              </a:ext>
            </a:extLst>
          </p:cNvPr>
          <p:cNvSpPr txBox="1"/>
          <p:nvPr/>
        </p:nvSpPr>
        <p:spPr>
          <a:xfrm>
            <a:off x="6174719" y="5672060"/>
            <a:ext cx="171420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rgbClr val="3F3F3F"/>
                </a:solidFill>
                <a:latin typeface="Garamond"/>
                <a:cs typeface="Segoe UI"/>
              </a:rPr>
              <a:t>0           2           4​​</a:t>
            </a:r>
          </a:p>
          <a:p>
            <a:r>
              <a:rPr lang="en-US" sz="1200">
                <a:solidFill>
                  <a:srgbClr val="3F3F3F"/>
                </a:solidFill>
                <a:latin typeface="Garamond"/>
                <a:cs typeface="Segoe UI"/>
              </a:rPr>
              <a:t>          miles </a:t>
            </a:r>
          </a:p>
        </p:txBody>
      </p:sp>
      <p:cxnSp>
        <p:nvCxnSpPr>
          <p:cNvPr id="23" name="Straight Arrow Connector 22">
            <a:extLst>
              <a:ext uri="{FF2B5EF4-FFF2-40B4-BE49-F238E27FC236}">
                <a16:creationId xmlns:a16="http://schemas.microsoft.com/office/drawing/2014/main" id="{A80A3030-5CEF-4B48-A4E4-72978584B6AF}"/>
              </a:ext>
            </a:extLst>
          </p:cNvPr>
          <p:cNvCxnSpPr>
            <a:cxnSpLocks/>
          </p:cNvCxnSpPr>
          <p:nvPr/>
        </p:nvCxnSpPr>
        <p:spPr>
          <a:xfrm>
            <a:off x="6317910" y="5649725"/>
            <a:ext cx="1136542" cy="2"/>
          </a:xfrm>
          <a:prstGeom prst="straightConnector1">
            <a:avLst/>
          </a:prstGeom>
          <a:ln>
            <a:solidFill>
              <a:srgbClr val="472C2C"/>
            </a:solidFill>
          </a:ln>
        </p:spPr>
        <p:style>
          <a:lnRef idx="1">
            <a:schemeClr val="accent1"/>
          </a:lnRef>
          <a:fillRef idx="0">
            <a:schemeClr val="accent1"/>
          </a:fillRef>
          <a:effectRef idx="0">
            <a:schemeClr val="accent1"/>
          </a:effectRef>
          <a:fontRef idx="minor">
            <a:schemeClr val="tx1"/>
          </a:fontRef>
        </p:style>
      </p:cxnSp>
      <p:pic>
        <p:nvPicPr>
          <p:cNvPr id="6" name="Picture 7" descr="Icon&#10;&#10;Description automatically generated">
            <a:extLst>
              <a:ext uri="{FF2B5EF4-FFF2-40B4-BE49-F238E27FC236}">
                <a16:creationId xmlns:a16="http://schemas.microsoft.com/office/drawing/2014/main" id="{C32D0B14-9484-4756-B2EE-EE7B505F276D}"/>
              </a:ext>
            </a:extLst>
          </p:cNvPr>
          <p:cNvPicPr>
            <a:picLocks noChangeAspect="1"/>
          </p:cNvPicPr>
          <p:nvPr/>
        </p:nvPicPr>
        <p:blipFill>
          <a:blip r:embed="rId5"/>
          <a:stretch>
            <a:fillRect/>
          </a:stretch>
        </p:blipFill>
        <p:spPr>
          <a:xfrm>
            <a:off x="10390507" y="3641366"/>
            <a:ext cx="566896" cy="1766971"/>
          </a:xfrm>
          <a:prstGeom prst="rect">
            <a:avLst/>
          </a:prstGeom>
        </p:spPr>
      </p:pic>
      <p:pic>
        <p:nvPicPr>
          <p:cNvPr id="8" name="Picture 11" descr="A picture containing drawing&#10;&#10;Description automatically generated">
            <a:extLst>
              <a:ext uri="{FF2B5EF4-FFF2-40B4-BE49-F238E27FC236}">
                <a16:creationId xmlns:a16="http://schemas.microsoft.com/office/drawing/2014/main" id="{EF549542-7D07-48B4-B377-604584CCE1A1}"/>
              </a:ext>
            </a:extLst>
          </p:cNvPr>
          <p:cNvPicPr>
            <a:picLocks noChangeAspect="1"/>
          </p:cNvPicPr>
          <p:nvPr/>
        </p:nvPicPr>
        <p:blipFill>
          <a:blip r:embed="rId6"/>
          <a:stretch>
            <a:fillRect/>
          </a:stretch>
        </p:blipFill>
        <p:spPr>
          <a:xfrm>
            <a:off x="4392071" y="3641240"/>
            <a:ext cx="561975" cy="1767677"/>
          </a:xfrm>
          <a:prstGeom prst="rect">
            <a:avLst/>
          </a:prstGeom>
        </p:spPr>
      </p:pic>
      <p:sp>
        <p:nvSpPr>
          <p:cNvPr id="12" name="TextBox 11">
            <a:extLst>
              <a:ext uri="{FF2B5EF4-FFF2-40B4-BE49-F238E27FC236}">
                <a16:creationId xmlns:a16="http://schemas.microsoft.com/office/drawing/2014/main" id="{D0338DC8-30A7-4533-BDA3-56A0694FC18A}"/>
              </a:ext>
            </a:extLst>
          </p:cNvPr>
          <p:cNvSpPr txBox="1"/>
          <p:nvPr/>
        </p:nvSpPr>
        <p:spPr>
          <a:xfrm>
            <a:off x="4392663" y="3210174"/>
            <a:ext cx="2743199"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rgbClr val="3F3F3F"/>
                </a:solidFill>
                <a:latin typeface="Century Gothic"/>
                <a:cs typeface="Calibri"/>
              </a:rPr>
              <a:t>LST Difference </a:t>
            </a:r>
          </a:p>
          <a:p>
            <a:r>
              <a:rPr lang="en-US" sz="1100" dirty="0">
                <a:solidFill>
                  <a:srgbClr val="3F3F3F"/>
                </a:solidFill>
                <a:latin typeface="Century Gothic"/>
                <a:cs typeface="Calibri"/>
              </a:rPr>
              <a:t>From City Mean</a:t>
            </a:r>
            <a:r>
              <a:rPr lang="en-US" sz="1100" dirty="0">
                <a:solidFill>
                  <a:srgbClr val="3F3F3F"/>
                </a:solidFill>
                <a:latin typeface="Century Gothic"/>
                <a:ea typeface="+mn-lt"/>
                <a:cs typeface="+mn-lt"/>
              </a:rPr>
              <a:t> (° F</a:t>
            </a:r>
            <a:r>
              <a:rPr lang="en-US" sz="1100" dirty="0">
                <a:solidFill>
                  <a:srgbClr val="3F3F3F"/>
                </a:solidFill>
                <a:latin typeface="Century Gothic"/>
                <a:cs typeface="Calibri"/>
              </a:rPr>
              <a:t>)  </a:t>
            </a:r>
            <a:endParaRPr lang="en-US" sz="1100" dirty="0">
              <a:solidFill>
                <a:srgbClr val="3F3F3F"/>
              </a:solidFill>
              <a:cs typeface="Calibri"/>
            </a:endParaRPr>
          </a:p>
        </p:txBody>
      </p:sp>
      <p:sp>
        <p:nvSpPr>
          <p:cNvPr id="22" name="TextBox 21">
            <a:extLst>
              <a:ext uri="{FF2B5EF4-FFF2-40B4-BE49-F238E27FC236}">
                <a16:creationId xmlns:a16="http://schemas.microsoft.com/office/drawing/2014/main" id="{B7D7C010-E843-406F-A389-9C4BD49D4D68}"/>
              </a:ext>
            </a:extLst>
          </p:cNvPr>
          <p:cNvSpPr txBox="1"/>
          <p:nvPr/>
        </p:nvSpPr>
        <p:spPr>
          <a:xfrm>
            <a:off x="10387444" y="3273419"/>
            <a:ext cx="1808441" cy="430887"/>
          </a:xfrm>
          <a:prstGeom prst="rect">
            <a:avLst/>
          </a:prstGeom>
          <a:noFill/>
        </p:spPr>
        <p:txBody>
          <a:bodyPr wrap="square" lIns="91440" tIns="45720" rIns="91440" bIns="45720" anchor="t">
            <a:spAutoFit/>
          </a:bodyPr>
          <a:lstStyle/>
          <a:p>
            <a:r>
              <a:rPr lang="en-US" sz="1100">
                <a:solidFill>
                  <a:srgbClr val="3F3F3F"/>
                </a:solidFill>
                <a:latin typeface="Century Gothic"/>
                <a:cs typeface="Calibri"/>
              </a:rPr>
              <a:t>NDVI Difference From City Mean</a:t>
            </a:r>
            <a:endParaRPr lang="en-HK" sz="1100">
              <a:solidFill>
                <a:srgbClr val="3F3F3F"/>
              </a:solidFill>
            </a:endParaRPr>
          </a:p>
        </p:txBody>
      </p:sp>
      <p:sp>
        <p:nvSpPr>
          <p:cNvPr id="19" name="TextBox 18">
            <a:extLst>
              <a:ext uri="{FF2B5EF4-FFF2-40B4-BE49-F238E27FC236}">
                <a16:creationId xmlns:a16="http://schemas.microsoft.com/office/drawing/2014/main" id="{6DEA903C-AF11-46EC-A718-1650207682A1}"/>
              </a:ext>
            </a:extLst>
          </p:cNvPr>
          <p:cNvSpPr txBox="1"/>
          <p:nvPr/>
        </p:nvSpPr>
        <p:spPr>
          <a:xfrm>
            <a:off x="4881163" y="3756710"/>
            <a:ext cx="2743199" cy="17184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100"/>
              </a:spcAft>
            </a:pPr>
            <a:r>
              <a:rPr lang="en-US" sz="1100" dirty="0">
                <a:solidFill>
                  <a:srgbClr val="3F3F3F"/>
                </a:solidFill>
                <a:latin typeface="Century Gothic"/>
                <a:ea typeface="+mn-lt"/>
                <a:cs typeface="+mn-lt"/>
              </a:rPr>
              <a:t>≤ -0.743</a:t>
            </a:r>
            <a:endParaRPr lang="en-US" sz="1100" b="1" dirty="0">
              <a:solidFill>
                <a:srgbClr val="3F3F3F"/>
              </a:solidFill>
              <a:latin typeface="Century Gothic"/>
              <a:cs typeface="Calibri"/>
            </a:endParaRPr>
          </a:p>
          <a:p>
            <a:pPr>
              <a:spcAft>
                <a:spcPts val="100"/>
              </a:spcAft>
            </a:pPr>
            <a:endParaRPr lang="en-US" sz="1100" b="1" dirty="0">
              <a:solidFill>
                <a:srgbClr val="3F3F3F"/>
              </a:solidFill>
              <a:latin typeface="Century Gothic"/>
              <a:cs typeface="Calibri"/>
            </a:endParaRPr>
          </a:p>
          <a:p>
            <a:pPr>
              <a:spcAft>
                <a:spcPts val="100"/>
              </a:spcAft>
            </a:pPr>
            <a:r>
              <a:rPr lang="en-US" sz="1100" dirty="0">
                <a:solidFill>
                  <a:srgbClr val="3F3F3F"/>
                </a:solidFill>
                <a:latin typeface="Century Gothic"/>
                <a:ea typeface="+mn-lt"/>
                <a:cs typeface="+mn-lt"/>
              </a:rPr>
              <a:t>≤</a:t>
            </a:r>
            <a:r>
              <a:rPr lang="en-US" sz="1100" dirty="0">
                <a:solidFill>
                  <a:srgbClr val="3F3F3F"/>
                </a:solidFill>
                <a:latin typeface="Century Gothic"/>
                <a:cs typeface="Calibri"/>
              </a:rPr>
              <a:t> 0.538</a:t>
            </a:r>
            <a:endParaRPr lang="en-US" sz="1100" b="1" dirty="0">
              <a:solidFill>
                <a:srgbClr val="3F3F3F"/>
              </a:solidFill>
              <a:latin typeface="Century Gothic"/>
              <a:cs typeface="Calibri"/>
            </a:endParaRPr>
          </a:p>
          <a:p>
            <a:pPr>
              <a:spcAft>
                <a:spcPts val="100"/>
              </a:spcAft>
            </a:pPr>
            <a:endParaRPr lang="en-US" sz="1100" b="1" dirty="0">
              <a:solidFill>
                <a:srgbClr val="3F3F3F"/>
              </a:solidFill>
              <a:latin typeface="Century Gothic"/>
              <a:cs typeface="Calibri"/>
            </a:endParaRPr>
          </a:p>
          <a:p>
            <a:pPr>
              <a:spcAft>
                <a:spcPts val="100"/>
              </a:spcAft>
            </a:pPr>
            <a:r>
              <a:rPr lang="en-US" sz="1100" dirty="0">
                <a:solidFill>
                  <a:srgbClr val="3F3F3F"/>
                </a:solidFill>
                <a:latin typeface="Century Gothic"/>
                <a:ea typeface="+mn-lt"/>
                <a:cs typeface="+mn-lt"/>
              </a:rPr>
              <a:t>≤ 1.691</a:t>
            </a:r>
            <a:endParaRPr lang="en-US" sz="1100" b="1" dirty="0">
              <a:solidFill>
                <a:srgbClr val="3F3F3F"/>
              </a:solidFill>
              <a:latin typeface="Century Gothic"/>
              <a:cs typeface="Calibri"/>
            </a:endParaRPr>
          </a:p>
          <a:p>
            <a:pPr>
              <a:spcAft>
                <a:spcPts val="100"/>
              </a:spcAft>
            </a:pPr>
            <a:endParaRPr lang="en-US" sz="1100" dirty="0">
              <a:solidFill>
                <a:srgbClr val="3F3F3F"/>
              </a:solidFill>
              <a:latin typeface="Century Gothic"/>
              <a:ea typeface="+mn-lt"/>
              <a:cs typeface="+mn-lt"/>
            </a:endParaRPr>
          </a:p>
          <a:p>
            <a:pPr>
              <a:spcAft>
                <a:spcPts val="100"/>
              </a:spcAft>
            </a:pPr>
            <a:r>
              <a:rPr lang="en-US" sz="1100" dirty="0">
                <a:solidFill>
                  <a:srgbClr val="3F3F3F"/>
                </a:solidFill>
                <a:latin typeface="Century Gothic"/>
                <a:ea typeface="+mn-lt"/>
                <a:cs typeface="+mn-lt"/>
              </a:rPr>
              <a:t>≤</a:t>
            </a:r>
            <a:r>
              <a:rPr lang="en-US" sz="1100" dirty="0">
                <a:solidFill>
                  <a:srgbClr val="3F3F3F"/>
                </a:solidFill>
                <a:latin typeface="Century Gothic"/>
                <a:cs typeface="Calibri"/>
              </a:rPr>
              <a:t> 2.591</a:t>
            </a:r>
            <a:endParaRPr lang="en-US" sz="1100" b="1" dirty="0">
              <a:solidFill>
                <a:srgbClr val="3F3F3F"/>
              </a:solidFill>
              <a:latin typeface="Century Gothic"/>
              <a:cs typeface="Calibri"/>
            </a:endParaRPr>
          </a:p>
          <a:p>
            <a:pPr>
              <a:spcAft>
                <a:spcPts val="100"/>
              </a:spcAft>
            </a:pPr>
            <a:endParaRPr lang="en-US" sz="1100" b="1" dirty="0">
              <a:solidFill>
                <a:srgbClr val="3F3F3F"/>
              </a:solidFill>
              <a:latin typeface="Century Gothic"/>
              <a:cs typeface="Calibri"/>
            </a:endParaRPr>
          </a:p>
          <a:p>
            <a:pPr>
              <a:spcAft>
                <a:spcPts val="100"/>
              </a:spcAft>
            </a:pPr>
            <a:r>
              <a:rPr lang="en-US" sz="1100" dirty="0">
                <a:solidFill>
                  <a:srgbClr val="3F3F3F"/>
                </a:solidFill>
                <a:latin typeface="Century Gothic"/>
                <a:ea typeface="+mn-lt"/>
                <a:cs typeface="+mn-lt"/>
              </a:rPr>
              <a:t>≤ 5.601</a:t>
            </a:r>
            <a:endParaRPr lang="en-US" sz="1100" b="1" dirty="0">
              <a:solidFill>
                <a:srgbClr val="3F3F3F"/>
              </a:solidFill>
              <a:latin typeface="Century Gothic"/>
              <a:cs typeface="Calibri" panose="020F0502020204030204"/>
            </a:endParaRPr>
          </a:p>
        </p:txBody>
      </p:sp>
      <p:sp>
        <p:nvSpPr>
          <p:cNvPr id="29" name="TextBox 28">
            <a:extLst>
              <a:ext uri="{FF2B5EF4-FFF2-40B4-BE49-F238E27FC236}">
                <a16:creationId xmlns:a16="http://schemas.microsoft.com/office/drawing/2014/main" id="{C5B8ED35-3654-4D7B-A0E5-9FFE8C636AC6}"/>
              </a:ext>
            </a:extLst>
          </p:cNvPr>
          <p:cNvSpPr txBox="1"/>
          <p:nvPr/>
        </p:nvSpPr>
        <p:spPr>
          <a:xfrm>
            <a:off x="10914490" y="3754813"/>
            <a:ext cx="2743199" cy="25135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solidFill>
                  <a:srgbClr val="3F3F3F"/>
                </a:solidFill>
                <a:ea typeface="+mn-lt"/>
                <a:cs typeface="+mn-lt"/>
              </a:rPr>
              <a:t>≤ </a:t>
            </a:r>
            <a:r>
              <a:rPr lang="en-US" sz="1100">
                <a:solidFill>
                  <a:srgbClr val="3F3F3F"/>
                </a:solidFill>
                <a:latin typeface="Century Gothic"/>
                <a:ea typeface="+mn-lt"/>
                <a:cs typeface="+mn-lt"/>
              </a:rPr>
              <a:t>0.1647</a:t>
            </a:r>
            <a:endParaRPr lang="en-US">
              <a:solidFill>
                <a:srgbClr val="000000"/>
              </a:solidFill>
              <a:latin typeface="Century Gothic"/>
              <a:ea typeface="+mn-lt"/>
              <a:cs typeface="+mn-lt"/>
            </a:endParaRPr>
          </a:p>
          <a:p>
            <a:endParaRPr lang="en-US" sz="1100">
              <a:solidFill>
                <a:srgbClr val="3F3F3F"/>
              </a:solidFill>
              <a:latin typeface="Century Gothic"/>
              <a:ea typeface="+mn-lt"/>
              <a:cs typeface="+mn-lt"/>
            </a:endParaRPr>
          </a:p>
          <a:p>
            <a:r>
              <a:rPr lang="en-US" sz="1100">
                <a:solidFill>
                  <a:srgbClr val="3F3F3F"/>
                </a:solidFill>
                <a:latin typeface="Century Gothic"/>
                <a:ea typeface="+mn-lt"/>
                <a:cs typeface="+mn-lt"/>
              </a:rPr>
              <a:t>≤ 0.1767</a:t>
            </a:r>
            <a:endParaRPr lang="en-US">
              <a:latin typeface="Century Gothic"/>
              <a:cs typeface="Calibri" panose="020F0502020204030204"/>
            </a:endParaRPr>
          </a:p>
          <a:p>
            <a:endParaRPr lang="en-US" sz="1100">
              <a:solidFill>
                <a:srgbClr val="3F3F3F"/>
              </a:solidFill>
              <a:latin typeface="Century Gothic"/>
              <a:ea typeface="+mn-lt"/>
              <a:cs typeface="+mn-lt"/>
            </a:endParaRPr>
          </a:p>
          <a:p>
            <a:r>
              <a:rPr lang="en-US" sz="1100">
                <a:solidFill>
                  <a:srgbClr val="3F3F3F"/>
                </a:solidFill>
                <a:latin typeface="Century Gothic"/>
                <a:ea typeface="+mn-lt"/>
                <a:cs typeface="+mn-lt"/>
              </a:rPr>
              <a:t>≤ 0.1939</a:t>
            </a:r>
            <a:endParaRPr lang="en-US">
              <a:solidFill>
                <a:srgbClr val="000000"/>
              </a:solidFill>
              <a:latin typeface="Century Gothic"/>
              <a:ea typeface="+mn-lt"/>
              <a:cs typeface="+mn-lt"/>
            </a:endParaRPr>
          </a:p>
          <a:p>
            <a:endParaRPr lang="en-US" sz="1100">
              <a:solidFill>
                <a:srgbClr val="3F3F3F"/>
              </a:solidFill>
              <a:latin typeface="Century Gothic"/>
              <a:cs typeface="Calibri"/>
            </a:endParaRPr>
          </a:p>
          <a:p>
            <a:r>
              <a:rPr lang="en-US" sz="1100">
                <a:solidFill>
                  <a:srgbClr val="3F3F3F"/>
                </a:solidFill>
                <a:latin typeface="Century Gothic"/>
                <a:ea typeface="+mn-lt"/>
                <a:cs typeface="+mn-lt"/>
              </a:rPr>
              <a:t>≤ 0.2139</a:t>
            </a:r>
            <a:endParaRPr lang="en-US">
              <a:latin typeface="Century Gothic"/>
              <a:cs typeface="Calibri" panose="020F0502020204030204"/>
            </a:endParaRPr>
          </a:p>
          <a:p>
            <a:endParaRPr lang="en-US" sz="1100">
              <a:solidFill>
                <a:srgbClr val="3F3F3F"/>
              </a:solidFill>
              <a:latin typeface="Century Gothic"/>
              <a:ea typeface="+mn-lt"/>
              <a:cs typeface="+mn-lt"/>
            </a:endParaRPr>
          </a:p>
          <a:p>
            <a:r>
              <a:rPr lang="en-US" sz="1100">
                <a:solidFill>
                  <a:srgbClr val="3F3F3F"/>
                </a:solidFill>
                <a:latin typeface="Century Gothic"/>
                <a:ea typeface="+mn-lt"/>
                <a:cs typeface="+mn-lt"/>
              </a:rPr>
              <a:t>≤ 0.3144</a:t>
            </a:r>
            <a:endParaRPr lang="en-US" sz="1100" b="1">
              <a:solidFill>
                <a:srgbClr val="3F3F3F"/>
              </a:solidFill>
              <a:latin typeface="Century Gothic"/>
              <a:cs typeface="Calibri"/>
            </a:endParaRPr>
          </a:p>
          <a:p>
            <a:pPr>
              <a:spcAft>
                <a:spcPts val="100"/>
              </a:spcAft>
            </a:pPr>
            <a:endParaRPr lang="en-US" sz="1100" b="1">
              <a:solidFill>
                <a:srgbClr val="3F3F3F"/>
              </a:solidFill>
              <a:latin typeface="Century Gothic"/>
              <a:cs typeface="Calibri"/>
            </a:endParaRPr>
          </a:p>
          <a:p>
            <a:pPr>
              <a:spcAft>
                <a:spcPts val="100"/>
              </a:spcAft>
            </a:pPr>
            <a:endParaRPr lang="en-US" sz="1100">
              <a:solidFill>
                <a:srgbClr val="3F3F3F"/>
              </a:solidFill>
              <a:latin typeface="Century Gothic"/>
              <a:cs typeface="Calibri"/>
            </a:endParaRPr>
          </a:p>
          <a:p>
            <a:pPr>
              <a:spcAft>
                <a:spcPts val="100"/>
              </a:spcAft>
            </a:pPr>
            <a:endParaRPr lang="en-US" sz="1100" b="1">
              <a:solidFill>
                <a:srgbClr val="3F3F3F"/>
              </a:solidFill>
              <a:latin typeface="Century Gothic"/>
              <a:cs typeface="Calibri"/>
            </a:endParaRPr>
          </a:p>
          <a:p>
            <a:pPr>
              <a:spcAft>
                <a:spcPts val="100"/>
              </a:spcAft>
            </a:pPr>
            <a:endParaRPr lang="en-US" sz="1100" b="1">
              <a:solidFill>
                <a:srgbClr val="3F3F3F"/>
              </a:solidFill>
              <a:latin typeface="Century Gothic"/>
              <a:cs typeface="Calibri"/>
            </a:endParaRPr>
          </a:p>
          <a:p>
            <a:pPr>
              <a:spcAft>
                <a:spcPts val="100"/>
              </a:spcAft>
            </a:pPr>
            <a:endParaRPr lang="en-US" sz="1100">
              <a:solidFill>
                <a:srgbClr val="3F3F3F"/>
              </a:solidFill>
              <a:latin typeface="Century Gothic"/>
              <a:cs typeface="Calibri"/>
            </a:endParaRPr>
          </a:p>
        </p:txBody>
      </p:sp>
      <p:pic>
        <p:nvPicPr>
          <p:cNvPr id="4" name="Picture 8">
            <a:extLst>
              <a:ext uri="{FF2B5EF4-FFF2-40B4-BE49-F238E27FC236}">
                <a16:creationId xmlns:a16="http://schemas.microsoft.com/office/drawing/2014/main" id="{975E10A4-B3D5-4D59-8DE6-8A64C67F50BD}"/>
              </a:ext>
            </a:extLst>
          </p:cNvPr>
          <p:cNvPicPr>
            <a:picLocks noChangeAspect="1"/>
          </p:cNvPicPr>
          <p:nvPr/>
        </p:nvPicPr>
        <p:blipFill>
          <a:blip r:embed="rId7"/>
          <a:stretch>
            <a:fillRect/>
          </a:stretch>
        </p:blipFill>
        <p:spPr>
          <a:xfrm>
            <a:off x="4395944" y="5468349"/>
            <a:ext cx="491447" cy="255248"/>
          </a:xfrm>
          <a:prstGeom prst="rect">
            <a:avLst/>
          </a:prstGeom>
        </p:spPr>
      </p:pic>
      <p:pic>
        <p:nvPicPr>
          <p:cNvPr id="5" name="Picture 8">
            <a:extLst>
              <a:ext uri="{FF2B5EF4-FFF2-40B4-BE49-F238E27FC236}">
                <a16:creationId xmlns:a16="http://schemas.microsoft.com/office/drawing/2014/main" id="{0CD3AC71-B95F-47EC-8942-5AF7654CEAEB}"/>
              </a:ext>
            </a:extLst>
          </p:cNvPr>
          <p:cNvPicPr>
            <a:picLocks noChangeAspect="1"/>
          </p:cNvPicPr>
          <p:nvPr/>
        </p:nvPicPr>
        <p:blipFill>
          <a:blip r:embed="rId7"/>
          <a:stretch>
            <a:fillRect/>
          </a:stretch>
        </p:blipFill>
        <p:spPr>
          <a:xfrm>
            <a:off x="10421738" y="5415266"/>
            <a:ext cx="491447" cy="255248"/>
          </a:xfrm>
          <a:prstGeom prst="rect">
            <a:avLst/>
          </a:prstGeom>
        </p:spPr>
      </p:pic>
      <p:sp>
        <p:nvSpPr>
          <p:cNvPr id="13" name="TextBox 12">
            <a:extLst>
              <a:ext uri="{FF2B5EF4-FFF2-40B4-BE49-F238E27FC236}">
                <a16:creationId xmlns:a16="http://schemas.microsoft.com/office/drawing/2014/main" id="{416B72D7-2B54-4065-AC31-616499C1CD01}"/>
              </a:ext>
            </a:extLst>
          </p:cNvPr>
          <p:cNvSpPr txBox="1"/>
          <p:nvPr/>
        </p:nvSpPr>
        <p:spPr>
          <a:xfrm>
            <a:off x="10917776" y="5370361"/>
            <a:ext cx="2743199"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solidFill>
                  <a:srgbClr val="3F3F3F"/>
                </a:solidFill>
                <a:latin typeface="Century Gothic"/>
                <a:cs typeface="Calibri"/>
              </a:rPr>
              <a:t>City </a:t>
            </a:r>
            <a:endParaRPr lang="en-US" sz="1100">
              <a:solidFill>
                <a:srgbClr val="000000"/>
              </a:solidFill>
              <a:latin typeface="Calibri" panose="020F0502020204030204"/>
              <a:cs typeface="Calibri"/>
            </a:endParaRPr>
          </a:p>
          <a:p>
            <a:r>
              <a:rPr lang="en-US" sz="1100">
                <a:solidFill>
                  <a:srgbClr val="3F3F3F"/>
                </a:solidFill>
                <a:latin typeface="Century Gothic"/>
                <a:cs typeface="Calibri"/>
              </a:rPr>
              <a:t>Boundary</a:t>
            </a:r>
            <a:endParaRPr lang="en-US" sz="1100">
              <a:cs typeface="Calibri"/>
            </a:endParaRPr>
          </a:p>
        </p:txBody>
      </p:sp>
      <p:sp>
        <p:nvSpPr>
          <p:cNvPr id="14" name="TextBox 13">
            <a:extLst>
              <a:ext uri="{FF2B5EF4-FFF2-40B4-BE49-F238E27FC236}">
                <a16:creationId xmlns:a16="http://schemas.microsoft.com/office/drawing/2014/main" id="{FF5BDDDF-7434-4329-BC3B-5E2047F187AE}"/>
              </a:ext>
            </a:extLst>
          </p:cNvPr>
          <p:cNvSpPr txBox="1"/>
          <p:nvPr/>
        </p:nvSpPr>
        <p:spPr>
          <a:xfrm>
            <a:off x="4881709" y="5413170"/>
            <a:ext cx="2743199"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rgbClr val="3F3F3F"/>
                </a:solidFill>
                <a:latin typeface="Century Gothic"/>
                <a:cs typeface="Calibri"/>
              </a:rPr>
              <a:t>City </a:t>
            </a:r>
            <a:endParaRPr lang="en-US" sz="1100" dirty="0">
              <a:solidFill>
                <a:srgbClr val="000000"/>
              </a:solidFill>
              <a:latin typeface="Calibri" panose="020F0502020204030204"/>
              <a:cs typeface="Calibri"/>
            </a:endParaRPr>
          </a:p>
          <a:p>
            <a:r>
              <a:rPr lang="en-US" sz="1100" dirty="0">
                <a:solidFill>
                  <a:srgbClr val="3F3F3F"/>
                </a:solidFill>
                <a:latin typeface="Century Gothic"/>
                <a:cs typeface="Calibri"/>
              </a:rPr>
              <a:t>Boundary</a:t>
            </a:r>
            <a:endParaRPr lang="en-US" sz="1100" dirty="0">
              <a:cs typeface="Calibri"/>
            </a:endParaRPr>
          </a:p>
        </p:txBody>
      </p:sp>
      <p:pic>
        <p:nvPicPr>
          <p:cNvPr id="15" name="Picture 11" descr="Shape&#10;&#10;Description automatically generated">
            <a:extLst>
              <a:ext uri="{FF2B5EF4-FFF2-40B4-BE49-F238E27FC236}">
                <a16:creationId xmlns:a16="http://schemas.microsoft.com/office/drawing/2014/main" id="{87A26E89-9C00-455E-ACFA-876871F40CC0}"/>
              </a:ext>
            </a:extLst>
          </p:cNvPr>
          <p:cNvPicPr>
            <a:picLocks noChangeAspect="1"/>
          </p:cNvPicPr>
          <p:nvPr/>
        </p:nvPicPr>
        <p:blipFill>
          <a:blip r:embed="rId8"/>
          <a:stretch>
            <a:fillRect/>
          </a:stretch>
        </p:blipFill>
        <p:spPr>
          <a:xfrm>
            <a:off x="11492733" y="5329076"/>
            <a:ext cx="510714" cy="815494"/>
          </a:xfrm>
          <a:prstGeom prst="rect">
            <a:avLst/>
          </a:prstGeom>
        </p:spPr>
      </p:pic>
      <p:pic>
        <p:nvPicPr>
          <p:cNvPr id="17" name="Picture 11" descr="Shape&#10;&#10;Description automatically generated">
            <a:extLst>
              <a:ext uri="{FF2B5EF4-FFF2-40B4-BE49-F238E27FC236}">
                <a16:creationId xmlns:a16="http://schemas.microsoft.com/office/drawing/2014/main" id="{D3702104-79BE-4594-8EFC-C3E64090510E}"/>
              </a:ext>
            </a:extLst>
          </p:cNvPr>
          <p:cNvPicPr>
            <a:picLocks noChangeAspect="1"/>
          </p:cNvPicPr>
          <p:nvPr/>
        </p:nvPicPr>
        <p:blipFill>
          <a:blip r:embed="rId8"/>
          <a:stretch>
            <a:fillRect/>
          </a:stretch>
        </p:blipFill>
        <p:spPr>
          <a:xfrm>
            <a:off x="5509027" y="5327739"/>
            <a:ext cx="510714" cy="815494"/>
          </a:xfrm>
          <a:prstGeom prst="rect">
            <a:avLst/>
          </a:prstGeom>
        </p:spPr>
      </p:pic>
    </p:spTree>
    <p:extLst>
      <p:ext uri="{BB962C8B-B14F-4D97-AF65-F5344CB8AC3E}">
        <p14:creationId xmlns:p14="http://schemas.microsoft.com/office/powerpoint/2010/main" val="6759795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4690C5C-013D-47E6-AAD8-1020E0C843FD}"/>
              </a:ext>
            </a:extLst>
          </p:cNvPr>
          <p:cNvSpPr/>
          <p:nvPr/>
        </p:nvSpPr>
        <p:spPr>
          <a:xfrm>
            <a:off x="5299" y="1612554"/>
            <a:ext cx="12186528" cy="4575641"/>
          </a:xfrm>
          <a:prstGeom prst="rect">
            <a:avLst/>
          </a:prstGeom>
          <a:solidFill>
            <a:schemeClr val="bg1">
              <a:lumMod val="95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8D08D"/>
              </a:solidFill>
            </a:endParaRPr>
          </a:p>
        </p:txBody>
      </p:sp>
      <p:sp>
        <p:nvSpPr>
          <p:cNvPr id="2" name="Title 1">
            <a:extLst>
              <a:ext uri="{FF2B5EF4-FFF2-40B4-BE49-F238E27FC236}">
                <a16:creationId xmlns:a16="http://schemas.microsoft.com/office/drawing/2014/main" id="{D7522C37-9963-4D41-9BCC-F81938FFDA56}"/>
              </a:ext>
            </a:extLst>
          </p:cNvPr>
          <p:cNvSpPr txBox="1">
            <a:spLocks/>
          </p:cNvSpPr>
          <p:nvPr/>
        </p:nvSpPr>
        <p:spPr>
          <a:xfrm>
            <a:off x="505326" y="342900"/>
            <a:ext cx="10386857"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Century Gothic"/>
              </a:rPr>
              <a:t>Fall 2020 AZ NODE </a:t>
            </a:r>
            <a:endParaRPr lang="en-US" sz="4000" b="1" dirty="0">
              <a:solidFill>
                <a:schemeClr val="bg1"/>
              </a:solidFill>
              <a:latin typeface="Century Gothic" panose="020B0502020202020204" pitchFamily="34" charset="0"/>
            </a:endParaRPr>
          </a:p>
        </p:txBody>
      </p:sp>
      <p:sp>
        <p:nvSpPr>
          <p:cNvPr id="10" name="Text Placeholder 5"/>
          <p:cNvSpPr txBox="1">
            <a:spLocks/>
          </p:cNvSpPr>
          <p:nvPr/>
        </p:nvSpPr>
        <p:spPr>
          <a:xfrm>
            <a:off x="0" y="1229895"/>
            <a:ext cx="12199522" cy="524487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006D9D"/>
              </a:buClr>
              <a:buNone/>
            </a:pPr>
            <a:endParaRPr lang="en-US" sz="2000">
              <a:latin typeface="Century Gothic"/>
              <a:cs typeface="Calibri" panose="020F0502020204030204"/>
            </a:endParaRPr>
          </a:p>
          <a:p>
            <a:pPr marL="342900" indent="-342900">
              <a:lnSpc>
                <a:spcPct val="100000"/>
              </a:lnSpc>
              <a:spcBef>
                <a:spcPts val="0"/>
              </a:spcBef>
              <a:spcAft>
                <a:spcPts val="600"/>
              </a:spcAft>
              <a:buClr>
                <a:srgbClr val="006D9D"/>
              </a:buClr>
              <a:buFont typeface="Webdings"/>
              <a:buChar char="4"/>
            </a:pPr>
            <a:endParaRPr lang="en-US" sz="2000">
              <a:latin typeface="Century Gothic"/>
              <a:cs typeface="Calibri" panose="020F0502020204030204"/>
            </a:endParaRPr>
          </a:p>
          <a:p>
            <a:pPr marL="342900" indent="-342900">
              <a:lnSpc>
                <a:spcPct val="100000"/>
              </a:lnSpc>
              <a:spcBef>
                <a:spcPts val="0"/>
              </a:spcBef>
              <a:spcAft>
                <a:spcPts val="600"/>
              </a:spcAft>
              <a:buClr>
                <a:srgbClr val="006D9D"/>
              </a:buClr>
              <a:buFont typeface="Webdings"/>
              <a:buChar char="4"/>
            </a:pPr>
            <a:endParaRPr lang="en-US" sz="2000">
              <a:latin typeface="Century Gothic"/>
              <a:cs typeface="Calibri" panose="020F0502020204030204"/>
            </a:endParaRPr>
          </a:p>
          <a:p>
            <a:pPr marL="342900" indent="-342900">
              <a:lnSpc>
                <a:spcPct val="100000"/>
              </a:lnSpc>
              <a:spcBef>
                <a:spcPts val="0"/>
              </a:spcBef>
              <a:spcAft>
                <a:spcPts val="600"/>
              </a:spcAft>
              <a:buClr>
                <a:srgbClr val="006D9D"/>
              </a:buClr>
              <a:buFont typeface="Webdings"/>
              <a:buChar char="4"/>
            </a:pPr>
            <a:endParaRPr lang="en-US" sz="2000">
              <a:solidFill>
                <a:srgbClr val="000000"/>
              </a:solidFill>
              <a:latin typeface="Century Gothic"/>
              <a:cs typeface="Calibri"/>
            </a:endParaRPr>
          </a:p>
          <a:p>
            <a:pPr marL="342900" indent="-342900">
              <a:lnSpc>
                <a:spcPct val="100000"/>
              </a:lnSpc>
              <a:spcBef>
                <a:spcPts val="0"/>
              </a:spcBef>
              <a:spcAft>
                <a:spcPts val="600"/>
              </a:spcAft>
              <a:buClr>
                <a:srgbClr val="006D9D"/>
              </a:buClr>
              <a:buFont typeface="Webdings" panose="05030102010509060703" pitchFamily="18" charset="2"/>
              <a:buChar char="4"/>
            </a:pPr>
            <a:endParaRPr lang="en-US" sz="2000">
              <a:solidFill>
                <a:schemeClr val="tx1">
                  <a:lumMod val="75000"/>
                  <a:lumOff val="25000"/>
                </a:schemeClr>
              </a:solidFill>
              <a:latin typeface="Century Gothic"/>
            </a:endParaRPr>
          </a:p>
          <a:p>
            <a:pPr marL="342900" indent="-342900">
              <a:lnSpc>
                <a:spcPct val="100000"/>
              </a:lnSpc>
              <a:spcBef>
                <a:spcPts val="0"/>
              </a:spcBef>
              <a:spcAft>
                <a:spcPts val="600"/>
              </a:spcAft>
              <a:buClr>
                <a:srgbClr val="006D9D"/>
              </a:buClr>
              <a:buFont typeface="Webdings" panose="05030102010509060703" pitchFamily="18" charset="2"/>
              <a:buChar char="4"/>
            </a:pPr>
            <a:endParaRPr lang="en-US" sz="2000">
              <a:solidFill>
                <a:schemeClr val="tx1">
                  <a:lumMod val="75000"/>
                  <a:lumOff val="25000"/>
                </a:schemeClr>
              </a:solidFill>
              <a:latin typeface="Century Gothic"/>
            </a:endParaRPr>
          </a:p>
          <a:p>
            <a:pPr marL="342900" indent="-342900">
              <a:lnSpc>
                <a:spcPct val="100000"/>
              </a:lnSpc>
              <a:spcBef>
                <a:spcPts val="0"/>
              </a:spcBef>
              <a:spcAft>
                <a:spcPts val="600"/>
              </a:spcAft>
              <a:buClr>
                <a:srgbClr val="006D9D"/>
              </a:buClr>
              <a:buFont typeface="Webdings" panose="05030102010509060703" pitchFamily="18" charset="2"/>
              <a:buChar char="4"/>
            </a:pPr>
            <a:endParaRPr lang="en-US" sz="2000">
              <a:solidFill>
                <a:schemeClr val="tx1">
                  <a:lumMod val="75000"/>
                  <a:lumOff val="25000"/>
                </a:schemeClr>
              </a:solidFill>
              <a:latin typeface="Century Gothic"/>
            </a:endParaRPr>
          </a:p>
        </p:txBody>
      </p:sp>
      <p:pic>
        <p:nvPicPr>
          <p:cNvPr id="3" name="Picture 4" descr="A picture containing shape&#10;&#10;Description automatically generated">
            <a:extLst>
              <a:ext uri="{FF2B5EF4-FFF2-40B4-BE49-F238E27FC236}">
                <a16:creationId xmlns:a16="http://schemas.microsoft.com/office/drawing/2014/main" id="{C1A13883-B7CF-47A5-9460-BC2A5D2CA963}"/>
              </a:ext>
            </a:extLst>
          </p:cNvPr>
          <p:cNvPicPr>
            <a:picLocks noChangeAspect="1"/>
          </p:cNvPicPr>
          <p:nvPr/>
        </p:nvPicPr>
        <p:blipFill rotWithShape="1">
          <a:blip r:embed="rId3"/>
          <a:srcRect t="19024" r="-125" b="34919"/>
          <a:stretch/>
        </p:blipFill>
        <p:spPr>
          <a:xfrm>
            <a:off x="953247" y="1489635"/>
            <a:ext cx="10285511" cy="4725785"/>
          </a:xfrm>
          <a:prstGeom prst="rect">
            <a:avLst/>
          </a:prstGeom>
        </p:spPr>
      </p:pic>
      <p:sp>
        <p:nvSpPr>
          <p:cNvPr id="14" name="Arrow: Left 13">
            <a:extLst>
              <a:ext uri="{FF2B5EF4-FFF2-40B4-BE49-F238E27FC236}">
                <a16:creationId xmlns:a16="http://schemas.microsoft.com/office/drawing/2014/main" id="{B0779012-5251-46E0-A415-6CB8673A29AF}"/>
              </a:ext>
            </a:extLst>
          </p:cNvPr>
          <p:cNvSpPr/>
          <p:nvPr/>
        </p:nvSpPr>
        <p:spPr>
          <a:xfrm>
            <a:off x="9087720" y="3190673"/>
            <a:ext cx="2480684" cy="657226"/>
          </a:xfrm>
          <a:prstGeom prst="leftArrow">
            <a:avLst/>
          </a:prstGeom>
          <a:solidFill>
            <a:srgbClr val="006D9D"/>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solidFill>
                  <a:schemeClr val="bg1"/>
                </a:solidFill>
                <a:latin typeface="Century Gothic"/>
                <a:cs typeface="Calibri"/>
              </a:rPr>
              <a:t>Brooklyn, NY</a:t>
            </a:r>
          </a:p>
        </p:txBody>
      </p:sp>
      <p:sp>
        <p:nvSpPr>
          <p:cNvPr id="17" name="Arrow: Left 16">
            <a:extLst>
              <a:ext uri="{FF2B5EF4-FFF2-40B4-BE49-F238E27FC236}">
                <a16:creationId xmlns:a16="http://schemas.microsoft.com/office/drawing/2014/main" id="{CAC51589-EDA5-4E81-A58D-F5D0C0D81B59}"/>
              </a:ext>
            </a:extLst>
          </p:cNvPr>
          <p:cNvSpPr/>
          <p:nvPr/>
        </p:nvSpPr>
        <p:spPr>
          <a:xfrm rot="10800000" flipV="1">
            <a:off x="696240" y="4557197"/>
            <a:ext cx="3210105" cy="690004"/>
          </a:xfrm>
          <a:prstGeom prst="leftArrow">
            <a:avLst/>
          </a:prstGeom>
          <a:solidFill>
            <a:srgbClr val="006D9D"/>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solidFill>
                  <a:schemeClr val="bg1"/>
                </a:solidFill>
                <a:latin typeface="Century Gothic"/>
                <a:cs typeface="Calibri"/>
              </a:rPr>
              <a:t>Tucson, AZ</a:t>
            </a:r>
          </a:p>
        </p:txBody>
      </p:sp>
      <p:sp>
        <p:nvSpPr>
          <p:cNvPr id="18" name="Arrow: Left 17">
            <a:extLst>
              <a:ext uri="{FF2B5EF4-FFF2-40B4-BE49-F238E27FC236}">
                <a16:creationId xmlns:a16="http://schemas.microsoft.com/office/drawing/2014/main" id="{3EDE1281-311B-4661-837D-6270332E46DB}"/>
              </a:ext>
            </a:extLst>
          </p:cNvPr>
          <p:cNvSpPr/>
          <p:nvPr/>
        </p:nvSpPr>
        <p:spPr>
          <a:xfrm rot="10800000" flipV="1">
            <a:off x="68094" y="3482374"/>
            <a:ext cx="2568102" cy="690005"/>
          </a:xfrm>
          <a:prstGeom prst="leftArrow">
            <a:avLst/>
          </a:prstGeom>
          <a:solidFill>
            <a:srgbClr val="006D9D"/>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solidFill>
                  <a:schemeClr val="bg1"/>
                </a:solidFill>
                <a:latin typeface="Century Gothic"/>
                <a:cs typeface="Calibri"/>
              </a:rPr>
              <a:t>Sacramento, </a:t>
            </a:r>
            <a:r>
              <a:rPr lang="en-US" sz="2000" dirty="0" smtClean="0">
                <a:solidFill>
                  <a:schemeClr val="bg1"/>
                </a:solidFill>
                <a:latin typeface="Century Gothic"/>
                <a:cs typeface="Calibri"/>
              </a:rPr>
              <a:t>CA</a:t>
            </a:r>
            <a:endParaRPr lang="en-US" sz="2000" dirty="0">
              <a:solidFill>
                <a:schemeClr val="bg1"/>
              </a:solidFill>
              <a:latin typeface="Century Gothic"/>
              <a:cs typeface="Calibri"/>
            </a:endParaRPr>
          </a:p>
        </p:txBody>
      </p:sp>
      <p:pic>
        <p:nvPicPr>
          <p:cNvPr id="6" name="Graphic 6" descr="Marker">
            <a:extLst>
              <a:ext uri="{FF2B5EF4-FFF2-40B4-BE49-F238E27FC236}">
                <a16:creationId xmlns:a16="http://schemas.microsoft.com/office/drawing/2014/main" id="{EEDABF9B-5510-4913-93C1-92337EA9B0AD}"/>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3449145" y="3987799"/>
            <a:ext cx="914400" cy="914400"/>
          </a:xfrm>
          <a:prstGeom prst="rect">
            <a:avLst/>
          </a:prstGeom>
        </p:spPr>
      </p:pic>
      <p:pic>
        <p:nvPicPr>
          <p:cNvPr id="5" name="Picture 4" descr="A picture containing meter, clock&#10;&#10;Description automatically generated">
            <a:extLst>
              <a:ext uri="{FF2B5EF4-FFF2-40B4-BE49-F238E27FC236}">
                <a16:creationId xmlns:a16="http://schemas.microsoft.com/office/drawing/2014/main" id="{E696E5C8-DAA4-47A7-AB5C-5FEB7E0DFBD4}"/>
              </a:ext>
            </a:extLst>
          </p:cNvPr>
          <p:cNvPicPr>
            <a:picLocks noChangeAspect="1"/>
          </p:cNvPicPr>
          <p:nvPr/>
        </p:nvPicPr>
        <p:blipFill>
          <a:blip r:embed="rId6"/>
          <a:stretch>
            <a:fillRect/>
          </a:stretch>
        </p:blipFill>
        <p:spPr>
          <a:xfrm>
            <a:off x="3711465" y="4133689"/>
            <a:ext cx="390198" cy="406941"/>
          </a:xfrm>
          <a:prstGeom prst="rect">
            <a:avLst/>
          </a:prstGeom>
        </p:spPr>
      </p:pic>
      <p:sp>
        <p:nvSpPr>
          <p:cNvPr id="8" name="Rectangle 7"/>
          <p:cNvSpPr/>
          <p:nvPr/>
        </p:nvSpPr>
        <p:spPr>
          <a:xfrm>
            <a:off x="241270" y="3963499"/>
            <a:ext cx="1914307" cy="338554"/>
          </a:xfrm>
          <a:prstGeom prst="rect">
            <a:avLst/>
          </a:prstGeom>
        </p:spPr>
        <p:txBody>
          <a:bodyPr wrap="none">
            <a:spAutoFit/>
          </a:bodyPr>
          <a:lstStyle/>
          <a:p>
            <a:pPr algn="ctr"/>
            <a:r>
              <a:rPr lang="en-US" sz="1600" dirty="0">
                <a:solidFill>
                  <a:schemeClr val="tx1">
                    <a:lumMod val="75000"/>
                    <a:lumOff val="25000"/>
                  </a:schemeClr>
                </a:solidFill>
                <a:latin typeface="Century Gothic"/>
                <a:cs typeface="Calibri"/>
              </a:rPr>
              <a:t>Ph.D. Geography</a:t>
            </a:r>
          </a:p>
        </p:txBody>
      </p:sp>
      <p:sp>
        <p:nvSpPr>
          <p:cNvPr id="9" name="Rectangle 8"/>
          <p:cNvSpPr/>
          <p:nvPr/>
        </p:nvSpPr>
        <p:spPr>
          <a:xfrm>
            <a:off x="976818" y="5086142"/>
            <a:ext cx="2436886" cy="338554"/>
          </a:xfrm>
          <a:prstGeom prst="rect">
            <a:avLst/>
          </a:prstGeom>
        </p:spPr>
        <p:txBody>
          <a:bodyPr wrap="none">
            <a:spAutoFit/>
          </a:bodyPr>
          <a:lstStyle/>
          <a:p>
            <a:pPr algn="ctr"/>
            <a:r>
              <a:rPr lang="en-US" sz="1600" dirty="0">
                <a:solidFill>
                  <a:schemeClr val="tx1">
                    <a:lumMod val="75000"/>
                    <a:lumOff val="25000"/>
                  </a:schemeClr>
                </a:solidFill>
                <a:latin typeface="Century Gothic"/>
                <a:cs typeface="Calibri"/>
              </a:rPr>
              <a:t>M.S. Natural Resources</a:t>
            </a:r>
          </a:p>
        </p:txBody>
      </p:sp>
      <p:sp>
        <p:nvSpPr>
          <p:cNvPr id="11" name="Rectangle 10"/>
          <p:cNvSpPr/>
          <p:nvPr/>
        </p:nvSpPr>
        <p:spPr>
          <a:xfrm>
            <a:off x="9602329" y="3675538"/>
            <a:ext cx="1786065" cy="338554"/>
          </a:xfrm>
          <a:prstGeom prst="rect">
            <a:avLst/>
          </a:prstGeom>
        </p:spPr>
        <p:txBody>
          <a:bodyPr wrap="none">
            <a:spAutoFit/>
          </a:bodyPr>
          <a:lstStyle/>
          <a:p>
            <a:pPr algn="ctr"/>
            <a:r>
              <a:rPr lang="en-US" sz="1600" dirty="0">
                <a:solidFill>
                  <a:schemeClr val="tx1">
                    <a:lumMod val="75000"/>
                    <a:lumOff val="25000"/>
                  </a:schemeClr>
                </a:solidFill>
                <a:latin typeface="Century Gothic"/>
                <a:cs typeface="Calibri"/>
              </a:rPr>
              <a:t>B.A. Geography</a:t>
            </a:r>
          </a:p>
        </p:txBody>
      </p:sp>
      <p:sp>
        <p:nvSpPr>
          <p:cNvPr id="12" name="Rectangle 11"/>
          <p:cNvSpPr/>
          <p:nvPr/>
        </p:nvSpPr>
        <p:spPr>
          <a:xfrm>
            <a:off x="4444245" y="4863776"/>
            <a:ext cx="1861407" cy="338554"/>
          </a:xfrm>
          <a:prstGeom prst="rect">
            <a:avLst/>
          </a:prstGeom>
          <a:solidFill>
            <a:schemeClr val="bg1">
              <a:alpha val="76000"/>
            </a:schemeClr>
          </a:solidFill>
        </p:spPr>
        <p:txBody>
          <a:bodyPr wrap="none">
            <a:spAutoFit/>
          </a:bodyPr>
          <a:lstStyle/>
          <a:p>
            <a:pPr algn="ctr"/>
            <a:r>
              <a:rPr lang="en-US" sz="1600" dirty="0">
                <a:solidFill>
                  <a:schemeClr val="tx1">
                    <a:lumMod val="75000"/>
                    <a:lumOff val="25000"/>
                  </a:schemeClr>
                </a:solidFill>
                <a:latin typeface="Century Gothic"/>
                <a:cs typeface="Calibri"/>
              </a:rPr>
              <a:t>B.S. Health Policy</a:t>
            </a:r>
          </a:p>
        </p:txBody>
      </p:sp>
      <p:sp>
        <p:nvSpPr>
          <p:cNvPr id="15" name="Arrow: Left 14">
            <a:extLst>
              <a:ext uri="{FF2B5EF4-FFF2-40B4-BE49-F238E27FC236}">
                <a16:creationId xmlns:a16="http://schemas.microsoft.com/office/drawing/2014/main" id="{E641CA20-1C6B-49BA-B087-20B797BF70C1}"/>
              </a:ext>
            </a:extLst>
          </p:cNvPr>
          <p:cNvSpPr/>
          <p:nvPr/>
        </p:nvSpPr>
        <p:spPr>
          <a:xfrm>
            <a:off x="3931290" y="4453259"/>
            <a:ext cx="2530929" cy="605786"/>
          </a:xfrm>
          <a:prstGeom prst="leftArrow">
            <a:avLst/>
          </a:prstGeom>
          <a:solidFill>
            <a:srgbClr val="006D9D"/>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solidFill>
                  <a:schemeClr val="bg1"/>
                </a:solidFill>
                <a:latin typeface="Century Gothic"/>
                <a:cs typeface="Calibri"/>
              </a:rPr>
              <a:t>Phoenix, AZ</a:t>
            </a:r>
          </a:p>
        </p:txBody>
      </p:sp>
    </p:spTree>
    <p:extLst>
      <p:ext uri="{BB962C8B-B14F-4D97-AF65-F5344CB8AC3E}">
        <p14:creationId xmlns:p14="http://schemas.microsoft.com/office/powerpoint/2010/main" val="22453456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495300" y="342900"/>
            <a:ext cx="94143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Century Gothic"/>
              </a:rPr>
              <a:t>Heat Exposure PCA</a:t>
            </a:r>
            <a:endParaRPr lang="en-US" sz="4000" b="1" dirty="0">
              <a:solidFill>
                <a:schemeClr val="bg1"/>
              </a:solidFill>
              <a:latin typeface="Century Gothic" panose="020B0502020202020204" pitchFamily="34" charset="0"/>
            </a:endParaRPr>
          </a:p>
        </p:txBody>
      </p:sp>
      <p:pic>
        <p:nvPicPr>
          <p:cNvPr id="6" name="Picture 6" descr="Chart, bar chart&#10;&#10;Description automatically generated">
            <a:extLst>
              <a:ext uri="{FF2B5EF4-FFF2-40B4-BE49-F238E27FC236}">
                <a16:creationId xmlns:a16="http://schemas.microsoft.com/office/drawing/2014/main" id="{79B70D34-C950-4826-A2BF-C3749DF63680}"/>
              </a:ext>
            </a:extLst>
          </p:cNvPr>
          <p:cNvPicPr>
            <a:picLocks noChangeAspect="1"/>
          </p:cNvPicPr>
          <p:nvPr/>
        </p:nvPicPr>
        <p:blipFill rotWithShape="1">
          <a:blip r:embed="rId3"/>
          <a:srcRect r="10818" b="5502"/>
          <a:stretch/>
        </p:blipFill>
        <p:spPr>
          <a:xfrm>
            <a:off x="2211181" y="1244740"/>
            <a:ext cx="6311996" cy="4824303"/>
          </a:xfrm>
          <a:prstGeom prst="rect">
            <a:avLst/>
          </a:prstGeom>
        </p:spPr>
      </p:pic>
      <p:sp>
        <p:nvSpPr>
          <p:cNvPr id="3" name="TextBox 2">
            <a:extLst>
              <a:ext uri="{FF2B5EF4-FFF2-40B4-BE49-F238E27FC236}">
                <a16:creationId xmlns:a16="http://schemas.microsoft.com/office/drawing/2014/main" id="{D1E35425-BED8-4F5C-9A63-EBC50D080389}"/>
              </a:ext>
            </a:extLst>
          </p:cNvPr>
          <p:cNvSpPr txBox="1"/>
          <p:nvPr/>
        </p:nvSpPr>
        <p:spPr>
          <a:xfrm>
            <a:off x="6672164" y="6182451"/>
            <a:ext cx="1387737" cy="369332"/>
          </a:xfrm>
          <a:prstGeom prst="rect">
            <a:avLst/>
          </a:prstGeom>
          <a:noFill/>
        </p:spPr>
        <p:txBody>
          <a:bodyPr wrap="square" rtlCol="0">
            <a:spAutoFit/>
          </a:bodyPr>
          <a:lstStyle/>
          <a:p>
            <a:r>
              <a:rPr lang="en-HK">
                <a:latin typeface="Century Gothic" panose="020B0502020202020204" pitchFamily="34" charset="0"/>
              </a:rPr>
              <a:t>PC 2</a:t>
            </a:r>
          </a:p>
        </p:txBody>
      </p:sp>
      <p:sp>
        <p:nvSpPr>
          <p:cNvPr id="4" name="TextBox 3">
            <a:extLst>
              <a:ext uri="{FF2B5EF4-FFF2-40B4-BE49-F238E27FC236}">
                <a16:creationId xmlns:a16="http://schemas.microsoft.com/office/drawing/2014/main" id="{F5FB8AF9-1EEA-46BC-A43B-B558CC0D2FA7}"/>
              </a:ext>
            </a:extLst>
          </p:cNvPr>
          <p:cNvSpPr txBox="1"/>
          <p:nvPr/>
        </p:nvSpPr>
        <p:spPr>
          <a:xfrm>
            <a:off x="3438232" y="6182451"/>
            <a:ext cx="1387737" cy="369332"/>
          </a:xfrm>
          <a:prstGeom prst="rect">
            <a:avLst/>
          </a:prstGeom>
          <a:noFill/>
        </p:spPr>
        <p:txBody>
          <a:bodyPr wrap="square" rtlCol="0">
            <a:spAutoFit/>
          </a:bodyPr>
          <a:lstStyle/>
          <a:p>
            <a:r>
              <a:rPr lang="en-HK">
                <a:latin typeface="Century Gothic" panose="020B0502020202020204" pitchFamily="34" charset="0"/>
              </a:rPr>
              <a:t>PC 1</a:t>
            </a:r>
          </a:p>
        </p:txBody>
      </p:sp>
      <p:pic>
        <p:nvPicPr>
          <p:cNvPr id="5" name="Picture 6" descr="Chart, bar chart&#10;&#10;Description automatically generated">
            <a:extLst>
              <a:ext uri="{FF2B5EF4-FFF2-40B4-BE49-F238E27FC236}">
                <a16:creationId xmlns:a16="http://schemas.microsoft.com/office/drawing/2014/main" id="{F01323E3-9C4E-42C7-BA7D-05037C49328C}"/>
              </a:ext>
            </a:extLst>
          </p:cNvPr>
          <p:cNvPicPr>
            <a:picLocks noChangeAspect="1"/>
          </p:cNvPicPr>
          <p:nvPr/>
        </p:nvPicPr>
        <p:blipFill rotWithShape="1">
          <a:blip r:embed="rId3"/>
          <a:srcRect l="93087" t="-1276" r="3389" b="65393"/>
          <a:stretch/>
        </p:blipFill>
        <p:spPr>
          <a:xfrm>
            <a:off x="10547618" y="1421033"/>
            <a:ext cx="355002" cy="2606434"/>
          </a:xfrm>
          <a:prstGeom prst="rect">
            <a:avLst/>
          </a:prstGeom>
        </p:spPr>
      </p:pic>
      <p:sp>
        <p:nvSpPr>
          <p:cNvPr id="9" name="TextBox 8">
            <a:extLst>
              <a:ext uri="{FF2B5EF4-FFF2-40B4-BE49-F238E27FC236}">
                <a16:creationId xmlns:a16="http://schemas.microsoft.com/office/drawing/2014/main" id="{8FC555C9-10D6-4B82-A72A-474A490EC29A}"/>
              </a:ext>
            </a:extLst>
          </p:cNvPr>
          <p:cNvSpPr txBox="1"/>
          <p:nvPr/>
        </p:nvSpPr>
        <p:spPr>
          <a:xfrm>
            <a:off x="11061666" y="1908642"/>
            <a:ext cx="1843185" cy="1631216"/>
          </a:xfrm>
          <a:prstGeom prst="rect">
            <a:avLst/>
          </a:prstGeom>
          <a:noFill/>
        </p:spPr>
        <p:txBody>
          <a:bodyPr wrap="square" rtlCol="0">
            <a:spAutoFit/>
          </a:bodyPr>
          <a:lstStyle/>
          <a:p>
            <a:r>
              <a:rPr lang="en-HK">
                <a:latin typeface="Century Gothic" panose="020B0502020202020204" pitchFamily="34" charset="0"/>
              </a:rPr>
              <a:t>0.5</a:t>
            </a:r>
          </a:p>
          <a:p>
            <a:endParaRPr lang="en-HK" sz="2300">
              <a:latin typeface="Century Gothic" panose="020B0502020202020204" pitchFamily="34" charset="0"/>
            </a:endParaRPr>
          </a:p>
          <a:p>
            <a:r>
              <a:rPr lang="en-HK">
                <a:latin typeface="Century Gothic" panose="020B0502020202020204" pitchFamily="34" charset="0"/>
              </a:rPr>
              <a:t>0</a:t>
            </a:r>
          </a:p>
          <a:p>
            <a:endParaRPr lang="en-HK" sz="2300">
              <a:latin typeface="Century Gothic" panose="020B0502020202020204" pitchFamily="34" charset="0"/>
            </a:endParaRPr>
          </a:p>
          <a:p>
            <a:r>
              <a:rPr lang="en-HK">
                <a:latin typeface="Century Gothic" panose="020B0502020202020204" pitchFamily="34" charset="0"/>
              </a:rPr>
              <a:t>-0.5</a:t>
            </a:r>
          </a:p>
        </p:txBody>
      </p:sp>
      <p:sp>
        <p:nvSpPr>
          <p:cNvPr id="11" name="TextBox 10">
            <a:extLst>
              <a:ext uri="{FF2B5EF4-FFF2-40B4-BE49-F238E27FC236}">
                <a16:creationId xmlns:a16="http://schemas.microsoft.com/office/drawing/2014/main" id="{218FCE64-87DA-43F7-91DF-35EFB3FA593E}"/>
              </a:ext>
            </a:extLst>
          </p:cNvPr>
          <p:cNvSpPr txBox="1"/>
          <p:nvPr/>
        </p:nvSpPr>
        <p:spPr>
          <a:xfrm>
            <a:off x="8523177" y="1441891"/>
            <a:ext cx="1843185" cy="4524315"/>
          </a:xfrm>
          <a:prstGeom prst="rect">
            <a:avLst/>
          </a:prstGeom>
          <a:noFill/>
        </p:spPr>
        <p:txBody>
          <a:bodyPr wrap="square" rtlCol="0">
            <a:spAutoFit/>
          </a:bodyPr>
          <a:lstStyle/>
          <a:p>
            <a:r>
              <a:rPr lang="en-HK">
                <a:latin typeface="Century Gothic" panose="020B0502020202020204" pitchFamily="34" charset="0"/>
              </a:rPr>
              <a:t>NDVI</a:t>
            </a:r>
          </a:p>
          <a:p>
            <a:endParaRPr lang="en-HK">
              <a:latin typeface="Century Gothic" panose="020B0502020202020204" pitchFamily="34" charset="0"/>
            </a:endParaRPr>
          </a:p>
          <a:p>
            <a:endParaRPr lang="en-HK">
              <a:latin typeface="Century Gothic" panose="020B0502020202020204" pitchFamily="34" charset="0"/>
            </a:endParaRPr>
          </a:p>
          <a:p>
            <a:r>
              <a:rPr lang="en-HK">
                <a:latin typeface="Century Gothic" panose="020B0502020202020204" pitchFamily="34" charset="0"/>
              </a:rPr>
              <a:t>Day time LST</a:t>
            </a:r>
          </a:p>
          <a:p>
            <a:endParaRPr lang="en-HK">
              <a:latin typeface="Century Gothic" panose="020B0502020202020204" pitchFamily="34" charset="0"/>
            </a:endParaRPr>
          </a:p>
          <a:p>
            <a:endParaRPr lang="en-HK">
              <a:latin typeface="Century Gothic" panose="020B0502020202020204" pitchFamily="34" charset="0"/>
            </a:endParaRPr>
          </a:p>
          <a:p>
            <a:r>
              <a:rPr lang="en-HK">
                <a:latin typeface="Century Gothic" panose="020B0502020202020204" pitchFamily="34" charset="0"/>
              </a:rPr>
              <a:t>NDBI</a:t>
            </a:r>
          </a:p>
          <a:p>
            <a:endParaRPr lang="en-HK">
              <a:latin typeface="Century Gothic" panose="020B0502020202020204" pitchFamily="34" charset="0"/>
            </a:endParaRPr>
          </a:p>
          <a:p>
            <a:endParaRPr lang="en-HK">
              <a:latin typeface="Century Gothic" panose="020B0502020202020204" pitchFamily="34" charset="0"/>
            </a:endParaRPr>
          </a:p>
          <a:p>
            <a:r>
              <a:rPr lang="en-HK">
                <a:latin typeface="Century Gothic" panose="020B0502020202020204" pitchFamily="34" charset="0"/>
              </a:rPr>
              <a:t>Albedo</a:t>
            </a:r>
          </a:p>
          <a:p>
            <a:endParaRPr lang="en-HK" sz="1600">
              <a:latin typeface="Century Gothic" panose="020B0502020202020204" pitchFamily="34" charset="0"/>
            </a:endParaRPr>
          </a:p>
          <a:p>
            <a:endParaRPr lang="en-HK">
              <a:latin typeface="Century Gothic" panose="020B0502020202020204" pitchFamily="34" charset="0"/>
            </a:endParaRPr>
          </a:p>
          <a:p>
            <a:r>
              <a:rPr lang="en-HK">
                <a:latin typeface="Century Gothic" panose="020B0502020202020204" pitchFamily="34" charset="0"/>
              </a:rPr>
              <a:t>NDWI</a:t>
            </a:r>
          </a:p>
          <a:p>
            <a:endParaRPr lang="en-HK" sz="1500">
              <a:latin typeface="Century Gothic" panose="020B0502020202020204" pitchFamily="34" charset="0"/>
            </a:endParaRPr>
          </a:p>
          <a:p>
            <a:endParaRPr lang="en-HK">
              <a:latin typeface="Century Gothic" panose="020B0502020202020204" pitchFamily="34" charset="0"/>
            </a:endParaRPr>
          </a:p>
          <a:p>
            <a:r>
              <a:rPr lang="en-HK">
                <a:latin typeface="Century Gothic" panose="020B0502020202020204" pitchFamily="34" charset="0"/>
              </a:rPr>
              <a:t>Night time LST</a:t>
            </a:r>
          </a:p>
        </p:txBody>
      </p:sp>
    </p:spTree>
    <p:extLst>
      <p:ext uri="{BB962C8B-B14F-4D97-AF65-F5344CB8AC3E}">
        <p14:creationId xmlns:p14="http://schemas.microsoft.com/office/powerpoint/2010/main" val="19302586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495300" y="342900"/>
            <a:ext cx="94143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Century Gothic"/>
              </a:rPr>
              <a:t>Principal Component Analysis (PCA)</a:t>
            </a:r>
            <a:endParaRPr lang="en-US" dirty="0"/>
          </a:p>
        </p:txBody>
      </p:sp>
      <p:sp>
        <p:nvSpPr>
          <p:cNvPr id="12" name="Text Placeholder 4"/>
          <p:cNvSpPr txBox="1">
            <a:spLocks/>
          </p:cNvSpPr>
          <p:nvPr/>
        </p:nvSpPr>
        <p:spPr>
          <a:xfrm>
            <a:off x="7404505" y="6129523"/>
            <a:ext cx="3445002" cy="274320"/>
          </a:xfrm>
          <a:prstGeom prst="rect">
            <a:avLst/>
          </a:prstGeom>
        </p:spPr>
        <p:txBody>
          <a:bodyPr lIns="91440" tIns="45720" rIns="91440" bIns="45720"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a:solidFill>
                  <a:schemeClr val="tx1">
                    <a:lumMod val="75000"/>
                    <a:lumOff val="25000"/>
                  </a:schemeClr>
                </a:solidFill>
                <a:latin typeface="Century Gothic"/>
              </a:rPr>
              <a:t>Placement Image/Caption</a:t>
            </a:r>
            <a:endParaRPr lang="en-US" i="0" u="none" strike="noStrike" kern="1200" cap="none" spc="0" normalizeH="0" baseline="0" noProof="0">
              <a:ln>
                <a:noFill/>
              </a:ln>
              <a:solidFill>
                <a:schemeClr val="tx1">
                  <a:lumMod val="75000"/>
                  <a:lumOff val="25000"/>
                </a:schemeClr>
              </a:solidFill>
              <a:effectLst/>
              <a:uLnTx/>
              <a:uFillTx/>
              <a:latin typeface="Century Gothic" panose="020B0502020202020204" pitchFamily="34" charset="0"/>
            </a:endParaRPr>
          </a:p>
        </p:txBody>
      </p:sp>
      <p:sp>
        <p:nvSpPr>
          <p:cNvPr id="3" name="Google Shape;537;p15">
            <a:extLst>
              <a:ext uri="{FF2B5EF4-FFF2-40B4-BE49-F238E27FC236}">
                <a16:creationId xmlns:a16="http://schemas.microsoft.com/office/drawing/2014/main" id="{808F91FD-A11E-4DE6-B08C-8C506D0475BD}"/>
              </a:ext>
            </a:extLst>
          </p:cNvPr>
          <p:cNvSpPr/>
          <p:nvPr/>
        </p:nvSpPr>
        <p:spPr>
          <a:xfrm>
            <a:off x="607861" y="1679207"/>
            <a:ext cx="2775058" cy="3577156"/>
          </a:xfrm>
          <a:prstGeom prst="round2SameRect">
            <a:avLst>
              <a:gd name="adj1" fmla="val 16667"/>
              <a:gd name="adj2" fmla="val 0"/>
            </a:avLst>
          </a:prstGeom>
          <a:solidFill>
            <a:srgbClr val="757070">
              <a:alpha val="14509"/>
            </a:srgbClr>
          </a:solidFill>
          <a:ln w="76200" cap="flat" cmpd="sng">
            <a:solidFill>
              <a:srgbClr val="75707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rgbClr val="A61C00"/>
              </a:highlight>
              <a:latin typeface="Arial"/>
              <a:ea typeface="Arial"/>
              <a:cs typeface="Arial"/>
              <a:sym typeface="Arial"/>
            </a:endParaRPr>
          </a:p>
        </p:txBody>
      </p:sp>
      <p:sp>
        <p:nvSpPr>
          <p:cNvPr id="21" name="Google Shape;545;p15">
            <a:extLst>
              <a:ext uri="{FF2B5EF4-FFF2-40B4-BE49-F238E27FC236}">
                <a16:creationId xmlns:a16="http://schemas.microsoft.com/office/drawing/2014/main" id="{E7BC6C21-FB7A-4190-87CC-66D9672FBB1C}"/>
              </a:ext>
            </a:extLst>
          </p:cNvPr>
          <p:cNvSpPr txBox="1"/>
          <p:nvPr/>
        </p:nvSpPr>
        <p:spPr>
          <a:xfrm>
            <a:off x="618481" y="1886984"/>
            <a:ext cx="2732581" cy="683491"/>
          </a:xfrm>
          <a:prstGeom prst="rect">
            <a:avLst/>
          </a:prstGeom>
          <a:noFill/>
          <a:ln>
            <a:noFill/>
          </a:ln>
        </p:spPr>
        <p:txBody>
          <a:bodyPr spcFirstLastPara="1" wrap="square" lIns="0" tIns="0" rIns="0" bIns="0" anchor="ctr" anchorCtr="0">
            <a:noAutofit/>
          </a:bodyPr>
          <a:lstStyle/>
          <a:p>
            <a:pPr algn="ctr">
              <a:buClr>
                <a:srgbClr val="000000"/>
              </a:buClr>
              <a:buSzPts val="2000"/>
            </a:pPr>
            <a:r>
              <a:rPr lang="en-US" sz="1800" b="1" i="0" u="none" strike="noStrike" cap="none" dirty="0">
                <a:solidFill>
                  <a:srgbClr val="3F3F3F"/>
                </a:solidFill>
                <a:latin typeface="Century Gothic"/>
                <a:ea typeface="Century Gothic"/>
                <a:cs typeface="Century Gothic"/>
                <a:sym typeface="Century Gothic"/>
              </a:rPr>
              <a:t>Input Data</a:t>
            </a:r>
            <a:r>
              <a:rPr lang="en-US" b="1" dirty="0">
                <a:solidFill>
                  <a:srgbClr val="3F3F3F"/>
                </a:solidFill>
                <a:latin typeface="Century Gothic"/>
                <a:ea typeface="Century Gothic"/>
                <a:cs typeface="Century Gothic"/>
                <a:sym typeface="Century Gothic"/>
              </a:rPr>
              <a:t> from spreadsheets</a:t>
            </a:r>
            <a:r>
              <a:rPr lang="en-US" sz="1800" b="1" i="0" u="none" strike="noStrike" cap="none" dirty="0">
                <a:latin typeface="Century Gothic"/>
                <a:ea typeface="Century Gothic"/>
                <a:cs typeface="Century Gothic"/>
              </a:rPr>
              <a:t/>
            </a:r>
            <a:br>
              <a:rPr lang="en-US" sz="1800" b="1" i="0" u="none" strike="noStrike" cap="none" dirty="0">
                <a:latin typeface="Century Gothic"/>
                <a:ea typeface="Century Gothic"/>
                <a:cs typeface="Century Gothic"/>
              </a:rPr>
            </a:br>
            <a:r>
              <a:rPr lang="en-US" sz="1800" b="1" i="0" u="none" strike="noStrike" cap="none" dirty="0">
                <a:solidFill>
                  <a:srgbClr val="3F3F3F"/>
                </a:solidFill>
                <a:latin typeface="Century Gothic"/>
                <a:ea typeface="Century Gothic"/>
                <a:cs typeface="Century Gothic"/>
                <a:sym typeface="Century Gothic"/>
              </a:rPr>
              <a:t>(</a:t>
            </a:r>
            <a:r>
              <a:rPr lang="en-US" b="1" dirty="0">
                <a:solidFill>
                  <a:srgbClr val="3F3F3F"/>
                </a:solidFill>
                <a:latin typeface="Century Gothic"/>
                <a:ea typeface="Century Gothic"/>
                <a:cs typeface="Century Gothic"/>
                <a:sym typeface="Century Gothic"/>
              </a:rPr>
              <a:t>6</a:t>
            </a:r>
            <a:r>
              <a:rPr lang="en-US" sz="1800" b="1" i="0" u="none" strike="noStrike" cap="none" dirty="0">
                <a:solidFill>
                  <a:srgbClr val="3F3F3F"/>
                </a:solidFill>
                <a:latin typeface="Century Gothic"/>
                <a:ea typeface="Century Gothic"/>
                <a:cs typeface="Century Gothic"/>
                <a:sym typeface="Century Gothic"/>
              </a:rPr>
              <a:t>)</a:t>
            </a:r>
            <a:endParaRPr lang="en-US" sz="1800" b="1" i="0" u="none" strike="noStrike" cap="none" dirty="0">
              <a:solidFill>
                <a:srgbClr val="3F3F3F"/>
              </a:solidFill>
              <a:latin typeface="Arial"/>
              <a:ea typeface="Arial"/>
              <a:cs typeface="Arial"/>
            </a:endParaRPr>
          </a:p>
        </p:txBody>
      </p:sp>
      <p:sp>
        <p:nvSpPr>
          <p:cNvPr id="23" name="Google Shape;546;p15">
            <a:extLst>
              <a:ext uri="{FF2B5EF4-FFF2-40B4-BE49-F238E27FC236}">
                <a16:creationId xmlns:a16="http://schemas.microsoft.com/office/drawing/2014/main" id="{51A58788-2FF0-4410-BF86-AA53BB5A4174}"/>
              </a:ext>
            </a:extLst>
          </p:cNvPr>
          <p:cNvSpPr/>
          <p:nvPr/>
        </p:nvSpPr>
        <p:spPr>
          <a:xfrm rot="5400000">
            <a:off x="2601650" y="3321206"/>
            <a:ext cx="2793076" cy="665295"/>
          </a:xfrm>
          <a:prstGeom prst="triangle">
            <a:avLst>
              <a:gd name="adj" fmla="val 50000"/>
            </a:avLst>
          </a:prstGeom>
          <a:solidFill>
            <a:srgbClr val="006D9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25" name="Google Shape;547;p15">
            <a:extLst>
              <a:ext uri="{FF2B5EF4-FFF2-40B4-BE49-F238E27FC236}">
                <a16:creationId xmlns:a16="http://schemas.microsoft.com/office/drawing/2014/main" id="{CEDFE75F-6552-4FDF-87B8-1657A069F18D}"/>
              </a:ext>
            </a:extLst>
          </p:cNvPr>
          <p:cNvSpPr/>
          <p:nvPr/>
        </p:nvSpPr>
        <p:spPr>
          <a:xfrm>
            <a:off x="4556290" y="1679207"/>
            <a:ext cx="2775058" cy="3577156"/>
          </a:xfrm>
          <a:prstGeom prst="round2SameRect">
            <a:avLst>
              <a:gd name="adj1" fmla="val 16667"/>
              <a:gd name="adj2" fmla="val 0"/>
            </a:avLst>
          </a:prstGeom>
          <a:solidFill>
            <a:srgbClr val="757070">
              <a:alpha val="14509"/>
            </a:srgbClr>
          </a:solidFill>
          <a:ln w="76200" cap="flat" cmpd="sng">
            <a:solidFill>
              <a:srgbClr val="75707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rgbClr val="A61C00"/>
              </a:highlight>
              <a:latin typeface="Arial"/>
              <a:ea typeface="Arial"/>
              <a:cs typeface="Arial"/>
              <a:sym typeface="Arial"/>
            </a:endParaRPr>
          </a:p>
        </p:txBody>
      </p:sp>
      <p:sp>
        <p:nvSpPr>
          <p:cNvPr id="27" name="Google Shape;548;p15">
            <a:extLst>
              <a:ext uri="{FF2B5EF4-FFF2-40B4-BE49-F238E27FC236}">
                <a16:creationId xmlns:a16="http://schemas.microsoft.com/office/drawing/2014/main" id="{71AD2A39-F6A3-49C4-A8B2-3BF8773181D7}"/>
              </a:ext>
            </a:extLst>
          </p:cNvPr>
          <p:cNvSpPr txBox="1"/>
          <p:nvPr/>
        </p:nvSpPr>
        <p:spPr>
          <a:xfrm>
            <a:off x="4550563" y="1886984"/>
            <a:ext cx="2732581" cy="683491"/>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1800" b="1" i="0" u="none" strike="noStrike" cap="none" dirty="0">
                <a:solidFill>
                  <a:srgbClr val="3F3F3F"/>
                </a:solidFill>
                <a:latin typeface="Century Gothic"/>
                <a:ea typeface="Century Gothic"/>
                <a:cs typeface="Century Gothic"/>
                <a:sym typeface="Century Gothic"/>
              </a:rPr>
              <a:t>Select Components</a:t>
            </a:r>
            <a:r>
              <a:rPr lang="en-US" sz="1800" b="1" i="0" u="none" strike="noStrike" cap="none" dirty="0">
                <a:solidFill>
                  <a:srgbClr val="3F3F3F"/>
                </a:solidFill>
                <a:latin typeface="Century Gothic"/>
                <a:ea typeface="Century Gothic"/>
                <a:cs typeface="Century Gothic"/>
              </a:rPr>
              <a:t/>
            </a:r>
            <a:br>
              <a:rPr lang="en-US" sz="1800" b="1" i="0" u="none" strike="noStrike" cap="none" dirty="0">
                <a:solidFill>
                  <a:srgbClr val="3F3F3F"/>
                </a:solidFill>
                <a:latin typeface="Century Gothic"/>
                <a:ea typeface="Century Gothic"/>
                <a:cs typeface="Century Gothic"/>
              </a:rPr>
            </a:br>
            <a:r>
              <a:rPr lang="en-US" sz="1800" b="1" i="0" u="none" strike="noStrike" cap="none" dirty="0">
                <a:solidFill>
                  <a:srgbClr val="3F3F3F"/>
                </a:solidFill>
                <a:latin typeface="Century Gothic"/>
                <a:ea typeface="Century Gothic"/>
                <a:cs typeface="Century Gothic"/>
                <a:sym typeface="Century Gothic"/>
              </a:rPr>
              <a:t>(2-4)</a:t>
            </a:r>
            <a:endParaRPr lang="en-US" sz="1800" b="1" i="0" u="none" strike="noStrike" cap="none" dirty="0">
              <a:solidFill>
                <a:srgbClr val="3F3F3F"/>
              </a:solidFill>
              <a:latin typeface="Arial"/>
              <a:ea typeface="Arial"/>
              <a:cs typeface="Arial"/>
            </a:endParaRPr>
          </a:p>
        </p:txBody>
      </p:sp>
      <p:sp>
        <p:nvSpPr>
          <p:cNvPr id="29" name="Google Shape;549;p15">
            <a:extLst>
              <a:ext uri="{FF2B5EF4-FFF2-40B4-BE49-F238E27FC236}">
                <a16:creationId xmlns:a16="http://schemas.microsoft.com/office/drawing/2014/main" id="{3885343D-0402-45D5-BD2A-E061A3FF179F}"/>
              </a:ext>
            </a:extLst>
          </p:cNvPr>
          <p:cNvSpPr/>
          <p:nvPr/>
        </p:nvSpPr>
        <p:spPr>
          <a:xfrm>
            <a:off x="8535568" y="1662164"/>
            <a:ext cx="2775058" cy="3577156"/>
          </a:xfrm>
          <a:prstGeom prst="round2SameRect">
            <a:avLst>
              <a:gd name="adj1" fmla="val 16667"/>
              <a:gd name="adj2" fmla="val 0"/>
            </a:avLst>
          </a:prstGeom>
          <a:solidFill>
            <a:srgbClr val="757070">
              <a:alpha val="14509"/>
            </a:srgbClr>
          </a:solidFill>
          <a:ln w="76200" cap="flat" cmpd="sng">
            <a:solidFill>
              <a:srgbClr val="75707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rgbClr val="A61C00"/>
              </a:highlight>
              <a:latin typeface="Arial"/>
              <a:ea typeface="Arial"/>
              <a:cs typeface="Arial"/>
              <a:sym typeface="Arial"/>
            </a:endParaRPr>
          </a:p>
        </p:txBody>
      </p:sp>
      <p:sp>
        <p:nvSpPr>
          <p:cNvPr id="31" name="Google Shape;550;p15">
            <a:extLst>
              <a:ext uri="{FF2B5EF4-FFF2-40B4-BE49-F238E27FC236}">
                <a16:creationId xmlns:a16="http://schemas.microsoft.com/office/drawing/2014/main" id="{42A44A31-7315-493B-9739-4383FDD7595D}"/>
              </a:ext>
            </a:extLst>
          </p:cNvPr>
          <p:cNvSpPr txBox="1"/>
          <p:nvPr/>
        </p:nvSpPr>
        <p:spPr>
          <a:xfrm>
            <a:off x="8523708" y="1878257"/>
            <a:ext cx="2732581" cy="683491"/>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1800" b="1" i="0" u="none" strike="noStrike" cap="none" dirty="0">
                <a:solidFill>
                  <a:srgbClr val="3F3F3F"/>
                </a:solidFill>
                <a:latin typeface="Century Gothic"/>
                <a:ea typeface="Century Gothic"/>
                <a:cs typeface="Century Gothic"/>
                <a:sym typeface="Century Gothic"/>
              </a:rPr>
              <a:t>Score by Census Tract</a:t>
            </a:r>
          </a:p>
          <a:p>
            <a:pPr algn="ctr">
              <a:buSzPts val="2000"/>
            </a:pPr>
            <a:endParaRPr lang="en-US" b="1" dirty="0">
              <a:solidFill>
                <a:srgbClr val="3F3F3F"/>
              </a:solidFill>
              <a:latin typeface="Century Gothic"/>
              <a:cs typeface="Calibri"/>
            </a:endParaRPr>
          </a:p>
        </p:txBody>
      </p:sp>
      <p:grpSp>
        <p:nvGrpSpPr>
          <p:cNvPr id="41" name="Google Shape;551;p15">
            <a:extLst>
              <a:ext uri="{FF2B5EF4-FFF2-40B4-BE49-F238E27FC236}">
                <a16:creationId xmlns:a16="http://schemas.microsoft.com/office/drawing/2014/main" id="{AA37A183-47FE-4AD7-9768-40B9A954F62F}"/>
              </a:ext>
            </a:extLst>
          </p:cNvPr>
          <p:cNvGrpSpPr/>
          <p:nvPr/>
        </p:nvGrpSpPr>
        <p:grpSpPr>
          <a:xfrm>
            <a:off x="4891754" y="3041763"/>
            <a:ext cx="710542" cy="1617514"/>
            <a:chOff x="4795461" y="2556652"/>
            <a:chExt cx="710542" cy="1617514"/>
          </a:xfrm>
        </p:grpSpPr>
        <p:sp>
          <p:nvSpPr>
            <p:cNvPr id="33" name="Google Shape;552;p15">
              <a:extLst>
                <a:ext uri="{FF2B5EF4-FFF2-40B4-BE49-F238E27FC236}">
                  <a16:creationId xmlns:a16="http://schemas.microsoft.com/office/drawing/2014/main" id="{B48CEDA5-09FD-4F9B-B86F-B6EC90AB1FD0}"/>
                </a:ext>
              </a:extLst>
            </p:cNvPr>
            <p:cNvSpPr/>
            <p:nvPr/>
          </p:nvSpPr>
          <p:spPr>
            <a:xfrm>
              <a:off x="5031102" y="3628489"/>
              <a:ext cx="227946" cy="451303"/>
            </a:xfrm>
            <a:prstGeom prst="rightBracket">
              <a:avLst>
                <a:gd name="adj" fmla="val 8333"/>
              </a:avLst>
            </a:prstGeom>
            <a:no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 name="Google Shape;553;p15">
              <a:extLst>
                <a:ext uri="{FF2B5EF4-FFF2-40B4-BE49-F238E27FC236}">
                  <a16:creationId xmlns:a16="http://schemas.microsoft.com/office/drawing/2014/main" id="{0C03195F-96D3-4734-9499-B51AFDBA70B4}"/>
                </a:ext>
              </a:extLst>
            </p:cNvPr>
            <p:cNvSpPr/>
            <p:nvPr/>
          </p:nvSpPr>
          <p:spPr>
            <a:xfrm>
              <a:off x="4798589" y="3948514"/>
              <a:ext cx="227946" cy="225652"/>
            </a:xfrm>
            <a:prstGeom prst="rightBracket">
              <a:avLst>
                <a:gd name="adj" fmla="val 8333"/>
              </a:avLst>
            </a:prstGeom>
            <a:no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 name="Google Shape;554;p15">
              <a:extLst>
                <a:ext uri="{FF2B5EF4-FFF2-40B4-BE49-F238E27FC236}">
                  <a16:creationId xmlns:a16="http://schemas.microsoft.com/office/drawing/2014/main" id="{322A538A-3527-47A6-9200-F05C44C7D46C}"/>
                </a:ext>
              </a:extLst>
            </p:cNvPr>
            <p:cNvSpPr/>
            <p:nvPr/>
          </p:nvSpPr>
          <p:spPr>
            <a:xfrm>
              <a:off x="5038325" y="2618553"/>
              <a:ext cx="227944" cy="652991"/>
            </a:xfrm>
            <a:prstGeom prst="rightBracket">
              <a:avLst>
                <a:gd name="adj" fmla="val 8333"/>
              </a:avLst>
            </a:prstGeom>
            <a:no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 name="Google Shape;555;p15">
              <a:extLst>
                <a:ext uri="{FF2B5EF4-FFF2-40B4-BE49-F238E27FC236}">
                  <a16:creationId xmlns:a16="http://schemas.microsoft.com/office/drawing/2014/main" id="{912FDE8D-DFD2-4C5E-844E-B4E19EECA96B}"/>
                </a:ext>
              </a:extLst>
            </p:cNvPr>
            <p:cNvSpPr/>
            <p:nvPr/>
          </p:nvSpPr>
          <p:spPr>
            <a:xfrm>
              <a:off x="4795461" y="3534175"/>
              <a:ext cx="227946" cy="225652"/>
            </a:xfrm>
            <a:prstGeom prst="rightBracket">
              <a:avLst>
                <a:gd name="adj" fmla="val 8333"/>
              </a:avLst>
            </a:prstGeom>
            <a:no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556;p15">
              <a:extLst>
                <a:ext uri="{FF2B5EF4-FFF2-40B4-BE49-F238E27FC236}">
                  <a16:creationId xmlns:a16="http://schemas.microsoft.com/office/drawing/2014/main" id="{EC17E812-D943-4C2E-B702-EC8F70A7F9E7}"/>
                </a:ext>
              </a:extLst>
            </p:cNvPr>
            <p:cNvSpPr/>
            <p:nvPr/>
          </p:nvSpPr>
          <p:spPr>
            <a:xfrm>
              <a:off x="4798589" y="3158718"/>
              <a:ext cx="227946" cy="225652"/>
            </a:xfrm>
            <a:prstGeom prst="rightBracket">
              <a:avLst>
                <a:gd name="adj" fmla="val 8333"/>
              </a:avLst>
            </a:prstGeom>
            <a:no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 name="Google Shape;557;p15">
              <a:extLst>
                <a:ext uri="{FF2B5EF4-FFF2-40B4-BE49-F238E27FC236}">
                  <a16:creationId xmlns:a16="http://schemas.microsoft.com/office/drawing/2014/main" id="{C625E5A5-D3A8-49C1-8F5E-8A444ADD0707}"/>
                </a:ext>
              </a:extLst>
            </p:cNvPr>
            <p:cNvSpPr/>
            <p:nvPr/>
          </p:nvSpPr>
          <p:spPr>
            <a:xfrm>
              <a:off x="4795461" y="2860761"/>
              <a:ext cx="227946" cy="225652"/>
            </a:xfrm>
            <a:prstGeom prst="rightBracket">
              <a:avLst>
                <a:gd name="adj" fmla="val 8333"/>
              </a:avLst>
            </a:prstGeom>
            <a:no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 name="Google Shape;558;p15">
              <a:extLst>
                <a:ext uri="{FF2B5EF4-FFF2-40B4-BE49-F238E27FC236}">
                  <a16:creationId xmlns:a16="http://schemas.microsoft.com/office/drawing/2014/main" id="{D4595979-F791-41BD-B566-382361D13B9C}"/>
                </a:ext>
              </a:extLst>
            </p:cNvPr>
            <p:cNvSpPr/>
            <p:nvPr/>
          </p:nvSpPr>
          <p:spPr>
            <a:xfrm>
              <a:off x="4804652" y="2556652"/>
              <a:ext cx="227946" cy="225652"/>
            </a:xfrm>
            <a:prstGeom prst="rightBracket">
              <a:avLst>
                <a:gd name="adj" fmla="val 8333"/>
              </a:avLst>
            </a:prstGeom>
            <a:no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 name="Google Shape;559;p15">
              <a:extLst>
                <a:ext uri="{FF2B5EF4-FFF2-40B4-BE49-F238E27FC236}">
                  <a16:creationId xmlns:a16="http://schemas.microsoft.com/office/drawing/2014/main" id="{81F81D2C-9E91-480B-916E-BEE188ABF6E6}"/>
                </a:ext>
              </a:extLst>
            </p:cNvPr>
            <p:cNvSpPr/>
            <p:nvPr/>
          </p:nvSpPr>
          <p:spPr>
            <a:xfrm>
              <a:off x="5278059" y="2939917"/>
              <a:ext cx="227944" cy="883938"/>
            </a:xfrm>
            <a:prstGeom prst="rightBracket">
              <a:avLst>
                <a:gd name="adj" fmla="val 8333"/>
              </a:avLst>
            </a:prstGeom>
            <a:no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3" name="Google Shape;560;p15">
            <a:extLst>
              <a:ext uri="{FF2B5EF4-FFF2-40B4-BE49-F238E27FC236}">
                <a16:creationId xmlns:a16="http://schemas.microsoft.com/office/drawing/2014/main" id="{0E35B228-3B4E-402E-8E73-46A19B82CB6A}"/>
              </a:ext>
            </a:extLst>
          </p:cNvPr>
          <p:cNvSpPr/>
          <p:nvPr/>
        </p:nvSpPr>
        <p:spPr>
          <a:xfrm>
            <a:off x="9356131" y="4455108"/>
            <a:ext cx="1749943" cy="374996"/>
          </a:xfrm>
          <a:prstGeom prst="rect">
            <a:avLst/>
          </a:prstGeom>
          <a:solidFill>
            <a:srgbClr val="004DA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45" name="Google Shape;561;p15">
            <a:extLst>
              <a:ext uri="{FF2B5EF4-FFF2-40B4-BE49-F238E27FC236}">
                <a16:creationId xmlns:a16="http://schemas.microsoft.com/office/drawing/2014/main" id="{84F32660-44BE-43F8-B338-81FD5F6ABEBC}"/>
              </a:ext>
            </a:extLst>
          </p:cNvPr>
          <p:cNvSpPr/>
          <p:nvPr/>
        </p:nvSpPr>
        <p:spPr>
          <a:xfrm>
            <a:off x="9543281" y="4043595"/>
            <a:ext cx="1400094" cy="374996"/>
          </a:xfrm>
          <a:prstGeom prst="rect">
            <a:avLst/>
          </a:prstGeom>
          <a:solidFill>
            <a:srgbClr val="0084A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47" name="Google Shape;562;p15">
            <a:extLst>
              <a:ext uri="{FF2B5EF4-FFF2-40B4-BE49-F238E27FC236}">
                <a16:creationId xmlns:a16="http://schemas.microsoft.com/office/drawing/2014/main" id="{8F40E13D-86BB-4ADB-87D5-53971E99B64F}"/>
              </a:ext>
            </a:extLst>
          </p:cNvPr>
          <p:cNvSpPr/>
          <p:nvPr/>
        </p:nvSpPr>
        <p:spPr>
          <a:xfrm>
            <a:off x="9676756" y="3630206"/>
            <a:ext cx="1118344" cy="374996"/>
          </a:xfrm>
          <a:prstGeom prst="rect">
            <a:avLst/>
          </a:prstGeom>
          <a:solidFill>
            <a:srgbClr val="8989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49" name="Google Shape;563;p15">
            <a:extLst>
              <a:ext uri="{FF2B5EF4-FFF2-40B4-BE49-F238E27FC236}">
                <a16:creationId xmlns:a16="http://schemas.microsoft.com/office/drawing/2014/main" id="{0CF919B5-F0EF-4974-8A69-BE16C4E1F024}"/>
              </a:ext>
            </a:extLst>
          </p:cNvPr>
          <p:cNvSpPr/>
          <p:nvPr/>
        </p:nvSpPr>
        <p:spPr>
          <a:xfrm>
            <a:off x="9806176" y="3225163"/>
            <a:ext cx="874303" cy="374996"/>
          </a:xfrm>
          <a:prstGeom prst="rect">
            <a:avLst/>
          </a:prstGeom>
          <a:solidFill>
            <a:srgbClr val="E48A0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1" name="Google Shape;564;p15">
            <a:extLst>
              <a:ext uri="{FF2B5EF4-FFF2-40B4-BE49-F238E27FC236}">
                <a16:creationId xmlns:a16="http://schemas.microsoft.com/office/drawing/2014/main" id="{FE21601A-4857-41AF-A562-65066FEBE084}"/>
              </a:ext>
            </a:extLst>
          </p:cNvPr>
          <p:cNvSpPr/>
          <p:nvPr/>
        </p:nvSpPr>
        <p:spPr>
          <a:xfrm>
            <a:off x="10015893" y="2818897"/>
            <a:ext cx="454867" cy="374996"/>
          </a:xfrm>
          <a:prstGeom prst="rect">
            <a:avLst/>
          </a:prstGeom>
          <a:solidFill>
            <a:srgbClr val="E5101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3" name="Google Shape;565;p15">
            <a:extLst>
              <a:ext uri="{FF2B5EF4-FFF2-40B4-BE49-F238E27FC236}">
                <a16:creationId xmlns:a16="http://schemas.microsoft.com/office/drawing/2014/main" id="{85372F90-D5EA-45FB-BCE1-E6B38AE2012A}"/>
              </a:ext>
            </a:extLst>
          </p:cNvPr>
          <p:cNvSpPr/>
          <p:nvPr/>
        </p:nvSpPr>
        <p:spPr>
          <a:xfrm rot="10800000">
            <a:off x="8793220" y="2700037"/>
            <a:ext cx="178439" cy="2096816"/>
          </a:xfrm>
          <a:prstGeom prst="downArrow">
            <a:avLst>
              <a:gd name="adj1" fmla="val 100000"/>
              <a:gd name="adj2" fmla="val 75706"/>
            </a:avLst>
          </a:prstGeom>
          <a:solidFill>
            <a:srgbClr val="3F3F3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5" name="Google Shape;566;p15">
            <a:extLst>
              <a:ext uri="{FF2B5EF4-FFF2-40B4-BE49-F238E27FC236}">
                <a16:creationId xmlns:a16="http://schemas.microsoft.com/office/drawing/2014/main" id="{F1354745-97F5-4B0B-B837-5B8842392A85}"/>
              </a:ext>
            </a:extLst>
          </p:cNvPr>
          <p:cNvSpPr txBox="1"/>
          <p:nvPr/>
        </p:nvSpPr>
        <p:spPr>
          <a:xfrm>
            <a:off x="8537918" y="4555829"/>
            <a:ext cx="1118344" cy="683491"/>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1400" b="1" i="0" u="none" strike="noStrike" cap="none">
                <a:solidFill>
                  <a:srgbClr val="3F3F3F"/>
                </a:solidFill>
                <a:latin typeface="Century Gothic"/>
                <a:ea typeface="Century Gothic"/>
                <a:cs typeface="Century Gothic"/>
                <a:sym typeface="Century Gothic"/>
              </a:rPr>
              <a:t>Low</a:t>
            </a:r>
            <a:endParaRPr lang="en-US" sz="1400" b="1" i="0" u="none" strike="noStrike" cap="none">
              <a:solidFill>
                <a:srgbClr val="3F3F3F"/>
              </a:solidFill>
              <a:latin typeface="Arial"/>
              <a:ea typeface="Arial"/>
              <a:cs typeface="Arial"/>
            </a:endParaRPr>
          </a:p>
        </p:txBody>
      </p:sp>
      <p:sp>
        <p:nvSpPr>
          <p:cNvPr id="57" name="Google Shape;567;p15">
            <a:extLst>
              <a:ext uri="{FF2B5EF4-FFF2-40B4-BE49-F238E27FC236}">
                <a16:creationId xmlns:a16="http://schemas.microsoft.com/office/drawing/2014/main" id="{07F96457-242D-4E14-AA3B-5DC665110A9B}"/>
              </a:ext>
            </a:extLst>
          </p:cNvPr>
          <p:cNvSpPr txBox="1"/>
          <p:nvPr/>
        </p:nvSpPr>
        <p:spPr>
          <a:xfrm>
            <a:off x="8516480" y="2257315"/>
            <a:ext cx="1118344" cy="683491"/>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1400" b="1" i="0" u="none" strike="noStrike" cap="none">
                <a:solidFill>
                  <a:srgbClr val="3F3F3F"/>
                </a:solidFill>
                <a:latin typeface="Century Gothic"/>
                <a:ea typeface="Century Gothic"/>
                <a:cs typeface="Century Gothic"/>
                <a:sym typeface="Century Gothic"/>
              </a:rPr>
              <a:t>High</a:t>
            </a:r>
            <a:endParaRPr lang="en-US" sz="1400" b="1" i="0" u="none" strike="noStrike" cap="none">
              <a:solidFill>
                <a:srgbClr val="3F3F3F"/>
              </a:solidFill>
              <a:latin typeface="Arial"/>
              <a:ea typeface="Arial"/>
              <a:cs typeface="Arial"/>
            </a:endParaRPr>
          </a:p>
        </p:txBody>
      </p:sp>
      <p:sp>
        <p:nvSpPr>
          <p:cNvPr id="59" name="Google Shape;568;p15">
            <a:extLst>
              <a:ext uri="{FF2B5EF4-FFF2-40B4-BE49-F238E27FC236}">
                <a16:creationId xmlns:a16="http://schemas.microsoft.com/office/drawing/2014/main" id="{A9E14CA8-CFDC-4E81-8948-B6F404BB072C}"/>
              </a:ext>
            </a:extLst>
          </p:cNvPr>
          <p:cNvSpPr/>
          <p:nvPr/>
        </p:nvSpPr>
        <p:spPr>
          <a:xfrm rot="5400000">
            <a:off x="6573118" y="3322512"/>
            <a:ext cx="2793076" cy="665295"/>
          </a:xfrm>
          <a:prstGeom prst="triangle">
            <a:avLst>
              <a:gd name="adj" fmla="val 50000"/>
            </a:avLst>
          </a:prstGeom>
          <a:solidFill>
            <a:srgbClr val="006D9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3" name="Google Shape;571;p15">
            <a:extLst>
              <a:ext uri="{FF2B5EF4-FFF2-40B4-BE49-F238E27FC236}">
                <a16:creationId xmlns:a16="http://schemas.microsoft.com/office/drawing/2014/main" id="{C168C5FC-1605-4CE5-811D-F6EB9EE7DF2C}"/>
              </a:ext>
            </a:extLst>
          </p:cNvPr>
          <p:cNvSpPr/>
          <p:nvPr/>
        </p:nvSpPr>
        <p:spPr>
          <a:xfrm>
            <a:off x="5954727" y="4447184"/>
            <a:ext cx="1050929" cy="276999"/>
          </a:xfrm>
          <a:prstGeom prst="rect">
            <a:avLst/>
          </a:prstGeom>
          <a:noFill/>
          <a:ln>
            <a:noFill/>
          </a:ln>
        </p:spPr>
        <p:txBody>
          <a:bodyPr spcFirstLastPara="1" wrap="square" lIns="0" tIns="45700" rIns="91425" bIns="45700" anchor="t" anchorCtr="0">
            <a:spAutoFit/>
          </a:bodyPr>
          <a:lstStyle/>
          <a:p>
            <a:pPr marL="0" marR="0" lvl="0" indent="0" algn="l" rtl="0">
              <a:lnSpc>
                <a:spcPct val="100000"/>
              </a:lnSpc>
              <a:spcBef>
                <a:spcPts val="0"/>
              </a:spcBef>
              <a:spcAft>
                <a:spcPts val="0"/>
              </a:spcAft>
              <a:buNone/>
            </a:pPr>
            <a:r>
              <a:rPr lang="en-US" sz="1200" b="1" i="0" u="none" strike="noStrike" cap="none">
                <a:solidFill>
                  <a:srgbClr val="3F3F3F"/>
                </a:solidFill>
                <a:latin typeface="Century Gothic"/>
                <a:ea typeface="Century Gothic"/>
                <a:cs typeface="Century Gothic"/>
                <a:sym typeface="Century Gothic"/>
              </a:rPr>
              <a:t>Components</a:t>
            </a:r>
            <a:endParaRPr lang="en-US" sz="1200" b="0" i="0" u="none" strike="noStrike" cap="none">
              <a:solidFill>
                <a:srgbClr val="3F3F3F"/>
              </a:solidFill>
              <a:latin typeface="Arial"/>
              <a:ea typeface="Arial"/>
              <a:cs typeface="Arial"/>
            </a:endParaRPr>
          </a:p>
        </p:txBody>
      </p:sp>
      <p:sp>
        <p:nvSpPr>
          <p:cNvPr id="65" name="Google Shape;572;p15">
            <a:extLst>
              <a:ext uri="{FF2B5EF4-FFF2-40B4-BE49-F238E27FC236}">
                <a16:creationId xmlns:a16="http://schemas.microsoft.com/office/drawing/2014/main" id="{29852235-FAAA-4B61-9EA7-8B4561333774}"/>
              </a:ext>
            </a:extLst>
          </p:cNvPr>
          <p:cNvSpPr/>
          <p:nvPr/>
        </p:nvSpPr>
        <p:spPr>
          <a:xfrm rot="16200000">
            <a:off x="5388804" y="3859501"/>
            <a:ext cx="791242" cy="276999"/>
          </a:xfrm>
          <a:prstGeom prst="rect">
            <a:avLst/>
          </a:prstGeom>
          <a:noFill/>
          <a:ln>
            <a:noFill/>
          </a:ln>
        </p:spPr>
        <p:txBody>
          <a:bodyPr spcFirstLastPara="1" wrap="square" lIns="0" tIns="45700" rIns="91425" bIns="45700" anchor="t" anchorCtr="0">
            <a:spAutoFit/>
          </a:bodyPr>
          <a:lstStyle/>
          <a:p>
            <a:pPr marL="0" marR="0" lvl="0" indent="0" algn="l" rtl="0">
              <a:lnSpc>
                <a:spcPct val="100000"/>
              </a:lnSpc>
              <a:spcBef>
                <a:spcPts val="0"/>
              </a:spcBef>
              <a:spcAft>
                <a:spcPts val="0"/>
              </a:spcAft>
              <a:buNone/>
            </a:pPr>
            <a:r>
              <a:rPr lang="en-US" sz="1200" b="1" i="0" u="none" strike="noStrike" cap="none">
                <a:solidFill>
                  <a:srgbClr val="3F3F3F"/>
                </a:solidFill>
                <a:latin typeface="Century Gothic"/>
                <a:ea typeface="Century Gothic"/>
                <a:cs typeface="Century Gothic"/>
                <a:sym typeface="Century Gothic"/>
              </a:rPr>
              <a:t>Variables</a:t>
            </a:r>
            <a:endParaRPr sz="1200" b="0" i="0" u="none" strike="noStrike" cap="none">
              <a:solidFill>
                <a:srgbClr val="3F3F3F"/>
              </a:solidFill>
              <a:latin typeface="Arial"/>
              <a:ea typeface="Arial"/>
              <a:cs typeface="Arial"/>
              <a:sym typeface="Arial"/>
            </a:endParaRPr>
          </a:p>
        </p:txBody>
      </p:sp>
      <p:cxnSp>
        <p:nvCxnSpPr>
          <p:cNvPr id="67" name="Google Shape;573;p15">
            <a:extLst>
              <a:ext uri="{FF2B5EF4-FFF2-40B4-BE49-F238E27FC236}">
                <a16:creationId xmlns:a16="http://schemas.microsoft.com/office/drawing/2014/main" id="{48FA1F6A-DB1C-408B-9643-E624DF38FC32}"/>
              </a:ext>
            </a:extLst>
          </p:cNvPr>
          <p:cNvCxnSpPr/>
          <p:nvPr/>
        </p:nvCxnSpPr>
        <p:spPr>
          <a:xfrm rot="10800000">
            <a:off x="5907536" y="3345871"/>
            <a:ext cx="0" cy="1042236"/>
          </a:xfrm>
          <a:prstGeom prst="straightConnector1">
            <a:avLst/>
          </a:prstGeom>
          <a:noFill/>
          <a:ln w="25400" cap="flat" cmpd="sng">
            <a:solidFill>
              <a:srgbClr val="3F3F3F"/>
            </a:solidFill>
            <a:prstDash val="solid"/>
            <a:round/>
            <a:headEnd type="none" w="sm" len="sm"/>
            <a:tailEnd type="triangle" w="med" len="med"/>
          </a:ln>
        </p:spPr>
      </p:cxnSp>
      <p:cxnSp>
        <p:nvCxnSpPr>
          <p:cNvPr id="69" name="Google Shape;574;p15">
            <a:extLst>
              <a:ext uri="{FF2B5EF4-FFF2-40B4-BE49-F238E27FC236}">
                <a16:creationId xmlns:a16="http://schemas.microsoft.com/office/drawing/2014/main" id="{1261E66F-AE5D-4150-AE51-02A412C3E249}"/>
              </a:ext>
            </a:extLst>
          </p:cNvPr>
          <p:cNvCxnSpPr/>
          <p:nvPr/>
        </p:nvCxnSpPr>
        <p:spPr>
          <a:xfrm>
            <a:off x="5951081" y="4438909"/>
            <a:ext cx="929123" cy="0"/>
          </a:xfrm>
          <a:prstGeom prst="straightConnector1">
            <a:avLst/>
          </a:prstGeom>
          <a:noFill/>
          <a:ln w="25400" cap="flat" cmpd="sng">
            <a:solidFill>
              <a:srgbClr val="3F3F3F"/>
            </a:solidFill>
            <a:prstDash val="solid"/>
            <a:round/>
            <a:headEnd type="none" w="sm" len="sm"/>
            <a:tailEnd type="triangle" w="med" len="med"/>
          </a:ln>
        </p:spPr>
      </p:cxnSp>
      <p:sp>
        <p:nvSpPr>
          <p:cNvPr id="73" name="Google Shape;569;p15">
            <a:extLst>
              <a:ext uri="{FF2B5EF4-FFF2-40B4-BE49-F238E27FC236}">
                <a16:creationId xmlns:a16="http://schemas.microsoft.com/office/drawing/2014/main" id="{D9B31843-DA49-498B-8592-4A0BC06AE2E4}"/>
              </a:ext>
            </a:extLst>
          </p:cNvPr>
          <p:cNvSpPr txBox="1"/>
          <p:nvPr/>
        </p:nvSpPr>
        <p:spPr>
          <a:xfrm>
            <a:off x="619411" y="5623779"/>
            <a:ext cx="10740376" cy="784546"/>
          </a:xfrm>
          <a:prstGeom prst="rect">
            <a:avLst/>
          </a:prstGeom>
          <a:solidFill>
            <a:srgbClr val="006D9D"/>
          </a:solidFill>
          <a:ln>
            <a:noFill/>
          </a:ln>
        </p:spPr>
        <p:txBody>
          <a:bodyPr spcFirstLastPara="1" wrap="square" lIns="91425" tIns="45700" rIns="91425" bIns="45700" anchor="ctr" anchorCtr="0">
            <a:noAutofit/>
          </a:bodyPr>
          <a:lstStyle/>
          <a:p>
            <a:pPr algn="ctr">
              <a:lnSpc>
                <a:spcPct val="90000"/>
              </a:lnSpc>
              <a:buClr>
                <a:srgbClr val="964035"/>
              </a:buClr>
              <a:buSzPts val="4000"/>
            </a:pPr>
            <a:r>
              <a:rPr lang="en-US" sz="2400" b="0" i="0" u="none" strike="noStrike" cap="none" dirty="0">
                <a:solidFill>
                  <a:srgbClr val="FFFFFF"/>
                </a:solidFill>
                <a:latin typeface="Century Gothic"/>
                <a:ea typeface="Century Gothic"/>
                <a:cs typeface="Century Gothic"/>
                <a:sym typeface="Century Gothic"/>
              </a:rPr>
              <a:t>Identify patterns and analyze spatial data</a:t>
            </a:r>
            <a:r>
              <a:rPr lang="en-US" sz="2400" dirty="0">
                <a:solidFill>
                  <a:srgbClr val="FFFFFF"/>
                </a:solidFill>
                <a:latin typeface="Century Gothic"/>
                <a:ea typeface="Century Gothic"/>
                <a:cs typeface="Century Gothic"/>
                <a:sym typeface="Century Gothic"/>
              </a:rPr>
              <a:t> into an index</a:t>
            </a:r>
            <a:endParaRPr sz="2400" b="0" i="0" u="none" strike="noStrike" cap="none" dirty="0">
              <a:solidFill>
                <a:srgbClr val="FFFFFF"/>
              </a:solidFill>
              <a:latin typeface="Century Gothic"/>
              <a:ea typeface="Century Gothic"/>
              <a:cs typeface="Century Gothic"/>
              <a:sym typeface="Century Gothic"/>
            </a:endParaRPr>
          </a:p>
        </p:txBody>
      </p:sp>
      <p:pic>
        <p:nvPicPr>
          <p:cNvPr id="8" name="Picture 8" descr="Chart&#10;&#10;Description automatically generated">
            <a:extLst>
              <a:ext uri="{FF2B5EF4-FFF2-40B4-BE49-F238E27FC236}">
                <a16:creationId xmlns:a16="http://schemas.microsoft.com/office/drawing/2014/main" id="{45DD77BF-411C-47E8-9107-AC14F2E650DF}"/>
              </a:ext>
            </a:extLst>
          </p:cNvPr>
          <p:cNvPicPr>
            <a:picLocks noChangeAspect="1"/>
          </p:cNvPicPr>
          <p:nvPr/>
        </p:nvPicPr>
        <p:blipFill rotWithShape="1">
          <a:blip r:embed="rId3"/>
          <a:srcRect t="-463" r="17476" b="6214"/>
          <a:stretch/>
        </p:blipFill>
        <p:spPr>
          <a:xfrm>
            <a:off x="5991446" y="3342721"/>
            <a:ext cx="1041065" cy="1048692"/>
          </a:xfrm>
          <a:prstGeom prst="rect">
            <a:avLst/>
          </a:prstGeom>
        </p:spPr>
      </p:pic>
      <p:pic>
        <p:nvPicPr>
          <p:cNvPr id="9" name="Picture 6" descr="A picture containing drawing, plate&#10;&#10;Description automatically generated">
            <a:extLst>
              <a:ext uri="{FF2B5EF4-FFF2-40B4-BE49-F238E27FC236}">
                <a16:creationId xmlns:a16="http://schemas.microsoft.com/office/drawing/2014/main" id="{0CC32E12-37D0-4B25-97E5-4F2984396B68}"/>
              </a:ext>
            </a:extLst>
          </p:cNvPr>
          <p:cNvPicPr>
            <a:picLocks noChangeAspect="1"/>
          </p:cNvPicPr>
          <p:nvPr/>
        </p:nvPicPr>
        <p:blipFill>
          <a:blip r:embed="rId4"/>
          <a:stretch>
            <a:fillRect/>
          </a:stretch>
        </p:blipFill>
        <p:spPr>
          <a:xfrm>
            <a:off x="855453" y="2823893"/>
            <a:ext cx="2286000" cy="2209800"/>
          </a:xfrm>
          <a:prstGeom prst="rect">
            <a:avLst/>
          </a:prstGeom>
          <a:ln>
            <a:noFill/>
          </a:ln>
          <a:effectLst>
            <a:softEdge rad="112500"/>
          </a:effectLst>
        </p:spPr>
      </p:pic>
      <p:sp>
        <p:nvSpPr>
          <p:cNvPr id="10" name="Google Shape;544;p15">
            <a:extLst>
              <a:ext uri="{FF2B5EF4-FFF2-40B4-BE49-F238E27FC236}">
                <a16:creationId xmlns:a16="http://schemas.microsoft.com/office/drawing/2014/main" id="{D9B9BBCC-3498-40FB-9E76-49357A254400}"/>
              </a:ext>
            </a:extLst>
          </p:cNvPr>
          <p:cNvSpPr txBox="1"/>
          <p:nvPr/>
        </p:nvSpPr>
        <p:spPr>
          <a:xfrm>
            <a:off x="6089507" y="2556906"/>
            <a:ext cx="761724" cy="781813"/>
          </a:xfrm>
          <a:prstGeom prst="rect">
            <a:avLst/>
          </a:prstGeom>
          <a:solidFill>
            <a:schemeClr val="bg2"/>
          </a:solidFill>
          <a:ln>
            <a:noFill/>
          </a:ln>
        </p:spPr>
        <p:txBody>
          <a:bodyPr spcFirstLastPara="1" wrap="square" lIns="0" tIns="0" rIns="0" bIns="0" anchor="ctr" anchorCtr="0">
            <a:noAutofit/>
          </a:bodyPr>
          <a:lstStyle/>
          <a:p>
            <a:pPr algn="ctr">
              <a:buClr>
                <a:srgbClr val="000000"/>
              </a:buClr>
              <a:buSzPts val="2000"/>
            </a:pPr>
            <a:r>
              <a:rPr lang="en-US" sz="6600">
                <a:solidFill>
                  <a:srgbClr val="FFC000"/>
                </a:solidFill>
                <a:latin typeface="Century Gothic"/>
                <a:cs typeface="Arial"/>
              </a:rPr>
              <a:t>R</a:t>
            </a:r>
            <a:endParaRPr lang="en-US" sz="6600">
              <a:solidFill>
                <a:srgbClr val="FFC000"/>
              </a:solidFill>
              <a:latin typeface="Century Gothic"/>
              <a:cs typeface="Calibri"/>
            </a:endParaRPr>
          </a:p>
        </p:txBody>
      </p:sp>
    </p:spTree>
    <p:extLst>
      <p:ext uri="{BB962C8B-B14F-4D97-AF65-F5344CB8AC3E}">
        <p14:creationId xmlns:p14="http://schemas.microsoft.com/office/powerpoint/2010/main" val="314012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27" grpId="0"/>
      <p:bldP spid="29" grpId="0" animBg="1"/>
      <p:bldP spid="31" grpId="0"/>
      <p:bldP spid="43" grpId="0" animBg="1"/>
      <p:bldP spid="45" grpId="0" animBg="1"/>
      <p:bldP spid="47" grpId="0" animBg="1"/>
      <p:bldP spid="49" grpId="0" animBg="1"/>
      <p:bldP spid="51" grpId="0" animBg="1"/>
      <p:bldP spid="53" grpId="0" animBg="1"/>
      <p:bldP spid="55" grpId="0"/>
      <p:bldP spid="57" grpId="0"/>
      <p:bldP spid="59" grpId="0" animBg="1"/>
      <p:bldP spid="63" grpId="0"/>
      <p:bldP spid="65" grpId="0"/>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6" descr="A picture containing chart&#10;&#10;Description automatically generated">
            <a:extLst>
              <a:ext uri="{FF2B5EF4-FFF2-40B4-BE49-F238E27FC236}">
                <a16:creationId xmlns:a16="http://schemas.microsoft.com/office/drawing/2014/main" id="{AAB35B4A-9AE4-45AA-957E-C8033C91D9F8}"/>
              </a:ext>
            </a:extLst>
          </p:cNvPr>
          <p:cNvPicPr>
            <a:picLocks noChangeAspect="1"/>
          </p:cNvPicPr>
          <p:nvPr/>
        </p:nvPicPr>
        <p:blipFill>
          <a:blip r:embed="rId3"/>
          <a:stretch>
            <a:fillRect/>
          </a:stretch>
        </p:blipFill>
        <p:spPr>
          <a:xfrm>
            <a:off x="102520" y="1633106"/>
            <a:ext cx="5932934" cy="4546306"/>
          </a:xfrm>
          <a:prstGeom prst="rect">
            <a:avLst/>
          </a:prstGeom>
        </p:spPr>
      </p:pic>
      <p:sp>
        <p:nvSpPr>
          <p:cNvPr id="2" name="Title 1">
            <a:extLst>
              <a:ext uri="{FF2B5EF4-FFF2-40B4-BE49-F238E27FC236}">
                <a16:creationId xmlns:a16="http://schemas.microsoft.com/office/drawing/2014/main" id="{D7522C37-9963-4D41-9BCC-F81938FFDA56}"/>
              </a:ext>
            </a:extLst>
          </p:cNvPr>
          <p:cNvSpPr txBox="1">
            <a:spLocks/>
          </p:cNvSpPr>
          <p:nvPr/>
        </p:nvSpPr>
        <p:spPr>
          <a:xfrm>
            <a:off x="525378" y="342900"/>
            <a:ext cx="10908226" cy="419100"/>
          </a:xfrm>
          <a:prstGeom prst="rect">
            <a:avLst/>
          </a:prstGeom>
          <a:ln>
            <a:noFill/>
          </a:ln>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Century Gothic"/>
              </a:rPr>
              <a:t>Heat Exposure Score Maps</a:t>
            </a:r>
            <a:endParaRPr lang="en-US" sz="4000" b="1" dirty="0">
              <a:solidFill>
                <a:schemeClr val="bg1"/>
              </a:solidFill>
              <a:latin typeface="Century Gothic" panose="020B0502020202020204" pitchFamily="34" charset="0"/>
            </a:endParaRPr>
          </a:p>
        </p:txBody>
      </p:sp>
      <p:sp>
        <p:nvSpPr>
          <p:cNvPr id="10" name="Text Placeholder 5"/>
          <p:cNvSpPr txBox="1">
            <a:spLocks/>
          </p:cNvSpPr>
          <p:nvPr/>
        </p:nvSpPr>
        <p:spPr>
          <a:xfrm>
            <a:off x="102520" y="2381738"/>
            <a:ext cx="5306505" cy="3798937"/>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006D9D"/>
              </a:buClr>
              <a:buFont typeface="Webdings" panose="05030102010509060703" pitchFamily="18" charset="2"/>
              <a:buChar char="4"/>
            </a:pPr>
            <a:endParaRPr lang="en-US" sz="2000">
              <a:latin typeface="Century Gothic"/>
            </a:endParaRPr>
          </a:p>
        </p:txBody>
      </p:sp>
      <p:pic>
        <p:nvPicPr>
          <p:cNvPr id="15" name="Picture 15" descr="Diagram&#10;&#10;Description automatically generated">
            <a:extLst>
              <a:ext uri="{FF2B5EF4-FFF2-40B4-BE49-F238E27FC236}">
                <a16:creationId xmlns:a16="http://schemas.microsoft.com/office/drawing/2014/main" id="{92E9F1EE-2F1F-4684-9D8D-66F27DEEE67F}"/>
              </a:ext>
            </a:extLst>
          </p:cNvPr>
          <p:cNvPicPr>
            <a:picLocks noChangeAspect="1"/>
          </p:cNvPicPr>
          <p:nvPr/>
        </p:nvPicPr>
        <p:blipFill>
          <a:blip r:embed="rId4"/>
          <a:stretch>
            <a:fillRect/>
          </a:stretch>
        </p:blipFill>
        <p:spPr>
          <a:xfrm>
            <a:off x="6156549" y="1633106"/>
            <a:ext cx="5932932" cy="4546306"/>
          </a:xfrm>
          <a:prstGeom prst="rect">
            <a:avLst/>
          </a:prstGeom>
        </p:spPr>
      </p:pic>
      <p:pic>
        <p:nvPicPr>
          <p:cNvPr id="17" name="Picture 17" descr="Shape, rectangle&#10;&#10;Description automatically generated">
            <a:extLst>
              <a:ext uri="{FF2B5EF4-FFF2-40B4-BE49-F238E27FC236}">
                <a16:creationId xmlns:a16="http://schemas.microsoft.com/office/drawing/2014/main" id="{E0AC62D7-F6FE-44A9-85A0-922246DCB00D}"/>
              </a:ext>
            </a:extLst>
          </p:cNvPr>
          <p:cNvPicPr>
            <a:picLocks noChangeAspect="1"/>
          </p:cNvPicPr>
          <p:nvPr/>
        </p:nvPicPr>
        <p:blipFill>
          <a:blip r:embed="rId5"/>
          <a:stretch>
            <a:fillRect/>
          </a:stretch>
        </p:blipFill>
        <p:spPr>
          <a:xfrm>
            <a:off x="4476940" y="3660770"/>
            <a:ext cx="562893" cy="1763935"/>
          </a:xfrm>
          <a:prstGeom prst="rect">
            <a:avLst/>
          </a:prstGeom>
        </p:spPr>
      </p:pic>
      <p:cxnSp>
        <p:nvCxnSpPr>
          <p:cNvPr id="7" name="Straight Arrow Connector 6">
            <a:extLst>
              <a:ext uri="{FF2B5EF4-FFF2-40B4-BE49-F238E27FC236}">
                <a16:creationId xmlns:a16="http://schemas.microsoft.com/office/drawing/2014/main" id="{B54BA3F7-427D-40C1-9848-0FCA83ACC82C}"/>
              </a:ext>
            </a:extLst>
          </p:cNvPr>
          <p:cNvCxnSpPr/>
          <p:nvPr/>
        </p:nvCxnSpPr>
        <p:spPr>
          <a:xfrm>
            <a:off x="226494" y="5685502"/>
            <a:ext cx="1136542" cy="2"/>
          </a:xfrm>
          <a:prstGeom prst="straightConnector1">
            <a:avLst/>
          </a:prstGeom>
          <a:ln>
            <a:solidFill>
              <a:srgbClr val="472C2C"/>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E66A8399-75FC-4AA6-AB08-8E263AF7D121}"/>
              </a:ext>
            </a:extLst>
          </p:cNvPr>
          <p:cNvSpPr txBox="1"/>
          <p:nvPr/>
        </p:nvSpPr>
        <p:spPr>
          <a:xfrm>
            <a:off x="102520" y="5732736"/>
            <a:ext cx="161971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3F3F3F"/>
                </a:solidFill>
                <a:latin typeface="Century Gothic"/>
                <a:cs typeface="Segoe UI"/>
              </a:rPr>
              <a:t>0           2           4​​​</a:t>
            </a:r>
          </a:p>
          <a:p>
            <a:r>
              <a:rPr lang="en-US" sz="1200" dirty="0">
                <a:solidFill>
                  <a:srgbClr val="3F3F3F"/>
                </a:solidFill>
                <a:latin typeface="Century Gothic"/>
                <a:cs typeface="Segoe UI"/>
              </a:rPr>
              <a:t>          miles</a:t>
            </a:r>
          </a:p>
        </p:txBody>
      </p:sp>
      <p:sp>
        <p:nvSpPr>
          <p:cNvPr id="26" name="TextBox 25">
            <a:extLst>
              <a:ext uri="{FF2B5EF4-FFF2-40B4-BE49-F238E27FC236}">
                <a16:creationId xmlns:a16="http://schemas.microsoft.com/office/drawing/2014/main" id="{3ED1D0A8-8619-4487-89BA-A4F16B9078F8}"/>
              </a:ext>
            </a:extLst>
          </p:cNvPr>
          <p:cNvSpPr txBox="1"/>
          <p:nvPr/>
        </p:nvSpPr>
        <p:spPr>
          <a:xfrm>
            <a:off x="4473891" y="3118976"/>
            <a:ext cx="1540042" cy="6225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rgbClr val="3F3F3F"/>
                </a:solidFill>
                <a:latin typeface="Century Gothic"/>
                <a:cs typeface="Calibri"/>
              </a:rPr>
              <a:t>Heat Exposure Score by Census Tracts</a:t>
            </a:r>
          </a:p>
        </p:txBody>
      </p:sp>
      <p:cxnSp>
        <p:nvCxnSpPr>
          <p:cNvPr id="27" name="Straight Arrow Connector 26">
            <a:extLst>
              <a:ext uri="{FF2B5EF4-FFF2-40B4-BE49-F238E27FC236}">
                <a16:creationId xmlns:a16="http://schemas.microsoft.com/office/drawing/2014/main" id="{B233D5A0-ED63-4A9E-9F0D-030866EF2481}"/>
              </a:ext>
            </a:extLst>
          </p:cNvPr>
          <p:cNvCxnSpPr/>
          <p:nvPr/>
        </p:nvCxnSpPr>
        <p:spPr>
          <a:xfrm>
            <a:off x="6269148" y="5686959"/>
            <a:ext cx="1136542" cy="2"/>
          </a:xfrm>
          <a:prstGeom prst="straightConnector1">
            <a:avLst/>
          </a:prstGeom>
          <a:ln>
            <a:solidFill>
              <a:srgbClr val="472C2C"/>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1DF00DB4-D637-4F11-AF0C-E9B9E9324379}"/>
              </a:ext>
            </a:extLst>
          </p:cNvPr>
          <p:cNvSpPr txBox="1"/>
          <p:nvPr/>
        </p:nvSpPr>
        <p:spPr>
          <a:xfrm>
            <a:off x="6156549" y="5732479"/>
            <a:ext cx="16383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rgbClr val="3F3F3F"/>
                </a:solidFill>
                <a:latin typeface="Century Gothic"/>
                <a:cs typeface="Segoe UI"/>
              </a:rPr>
              <a:t>0           2           4​​​</a:t>
            </a:r>
          </a:p>
          <a:p>
            <a:r>
              <a:rPr lang="en-US" sz="1200">
                <a:solidFill>
                  <a:srgbClr val="3F3F3F"/>
                </a:solidFill>
                <a:latin typeface="Century Gothic"/>
                <a:cs typeface="Segoe UI"/>
              </a:rPr>
              <a:t>          miles</a:t>
            </a:r>
          </a:p>
        </p:txBody>
      </p:sp>
      <p:grpSp>
        <p:nvGrpSpPr>
          <p:cNvPr id="35" name="Group 34">
            <a:extLst>
              <a:ext uri="{FF2B5EF4-FFF2-40B4-BE49-F238E27FC236}">
                <a16:creationId xmlns:a16="http://schemas.microsoft.com/office/drawing/2014/main" id="{75960DA3-B0F6-450F-8C67-DAA6A563CD6E}"/>
              </a:ext>
            </a:extLst>
          </p:cNvPr>
          <p:cNvGrpSpPr/>
          <p:nvPr/>
        </p:nvGrpSpPr>
        <p:grpSpPr>
          <a:xfrm>
            <a:off x="10470659" y="3665849"/>
            <a:ext cx="1234051" cy="476213"/>
            <a:chOff x="9679625" y="1831550"/>
            <a:chExt cx="1669681" cy="525334"/>
          </a:xfrm>
        </p:grpSpPr>
        <p:sp>
          <p:nvSpPr>
            <p:cNvPr id="24" name="Rectangle 23">
              <a:extLst>
                <a:ext uri="{FF2B5EF4-FFF2-40B4-BE49-F238E27FC236}">
                  <a16:creationId xmlns:a16="http://schemas.microsoft.com/office/drawing/2014/main" id="{0C5AC679-236A-4085-A9A2-5A2692211CB1}"/>
                </a:ext>
              </a:extLst>
            </p:cNvPr>
            <p:cNvSpPr/>
            <p:nvPr/>
          </p:nvSpPr>
          <p:spPr>
            <a:xfrm>
              <a:off x="9679625" y="1831550"/>
              <a:ext cx="1669681" cy="454935"/>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HK">
                <a:solidFill>
                  <a:schemeClr val="tx1">
                    <a:lumMod val="65000"/>
                    <a:lumOff val="35000"/>
                  </a:schemeClr>
                </a:solidFill>
              </a:endParaRPr>
            </a:p>
          </p:txBody>
        </p:sp>
        <p:pic>
          <p:nvPicPr>
            <p:cNvPr id="19" name="Picture 19" descr="Shape, rectangle&#10;&#10;Description automatically generated">
              <a:extLst>
                <a:ext uri="{FF2B5EF4-FFF2-40B4-BE49-F238E27FC236}">
                  <a16:creationId xmlns:a16="http://schemas.microsoft.com/office/drawing/2014/main" id="{D783CE4D-FAC8-4306-818A-380B6635DF26}"/>
                </a:ext>
              </a:extLst>
            </p:cNvPr>
            <p:cNvPicPr>
              <a:picLocks noChangeAspect="1"/>
            </p:cNvPicPr>
            <p:nvPr/>
          </p:nvPicPr>
          <p:blipFill>
            <a:blip r:embed="rId6"/>
            <a:stretch>
              <a:fillRect/>
            </a:stretch>
          </p:blipFill>
          <p:spPr>
            <a:xfrm>
              <a:off x="9717827" y="1855595"/>
              <a:ext cx="721551" cy="501289"/>
            </a:xfrm>
            <a:prstGeom prst="rect">
              <a:avLst/>
            </a:prstGeom>
            <a:noFill/>
            <a:ln>
              <a:noFill/>
            </a:ln>
          </p:spPr>
        </p:pic>
      </p:grpSp>
      <p:sp>
        <p:nvSpPr>
          <p:cNvPr id="4" name="TextBox 3">
            <a:extLst>
              <a:ext uri="{FF2B5EF4-FFF2-40B4-BE49-F238E27FC236}">
                <a16:creationId xmlns:a16="http://schemas.microsoft.com/office/drawing/2014/main" id="{EFB38BB0-7118-4030-A501-4B8CA062452E}"/>
              </a:ext>
            </a:extLst>
          </p:cNvPr>
          <p:cNvSpPr txBox="1"/>
          <p:nvPr/>
        </p:nvSpPr>
        <p:spPr>
          <a:xfrm>
            <a:off x="10477593" y="3361193"/>
            <a:ext cx="1335659" cy="43088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rgbClr val="3F3F3F"/>
                </a:solidFill>
                <a:latin typeface="Century Gothic"/>
                <a:cs typeface="Segoe UI"/>
              </a:rPr>
              <a:t>Top Five HES Census Tracts    </a:t>
            </a:r>
          </a:p>
        </p:txBody>
      </p:sp>
      <p:sp>
        <p:nvSpPr>
          <p:cNvPr id="5" name="TextBox 4">
            <a:extLst>
              <a:ext uri="{FF2B5EF4-FFF2-40B4-BE49-F238E27FC236}">
                <a16:creationId xmlns:a16="http://schemas.microsoft.com/office/drawing/2014/main" id="{2589AF9A-8E7C-491D-8A47-58C638FD53FF}"/>
              </a:ext>
            </a:extLst>
          </p:cNvPr>
          <p:cNvSpPr txBox="1"/>
          <p:nvPr/>
        </p:nvSpPr>
        <p:spPr>
          <a:xfrm>
            <a:off x="4998254" y="3616118"/>
            <a:ext cx="2743199" cy="17311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200000"/>
              </a:lnSpc>
            </a:pPr>
            <a:r>
              <a:rPr lang="en-US" sz="1100" dirty="0">
                <a:solidFill>
                  <a:srgbClr val="3F3F3F"/>
                </a:solidFill>
                <a:latin typeface="Century Gothic"/>
                <a:cs typeface="Calibri"/>
              </a:rPr>
              <a:t>5</a:t>
            </a:r>
          </a:p>
          <a:p>
            <a:pPr>
              <a:lnSpc>
                <a:spcPct val="200000"/>
              </a:lnSpc>
            </a:pPr>
            <a:r>
              <a:rPr lang="en-US" sz="1100" dirty="0">
                <a:solidFill>
                  <a:srgbClr val="3F3F3F"/>
                </a:solidFill>
                <a:latin typeface="Century Gothic"/>
                <a:cs typeface="Calibri"/>
              </a:rPr>
              <a:t>4</a:t>
            </a:r>
          </a:p>
          <a:p>
            <a:pPr>
              <a:lnSpc>
                <a:spcPct val="200000"/>
              </a:lnSpc>
            </a:pPr>
            <a:r>
              <a:rPr lang="en-US" sz="1100" dirty="0">
                <a:solidFill>
                  <a:srgbClr val="3F3F3F"/>
                </a:solidFill>
                <a:latin typeface="Century Gothic"/>
                <a:cs typeface="Calibri"/>
              </a:rPr>
              <a:t>3</a:t>
            </a:r>
          </a:p>
          <a:p>
            <a:pPr>
              <a:lnSpc>
                <a:spcPct val="200000"/>
              </a:lnSpc>
            </a:pPr>
            <a:r>
              <a:rPr lang="en-US" sz="1100" dirty="0">
                <a:solidFill>
                  <a:srgbClr val="3F3F3F"/>
                </a:solidFill>
                <a:latin typeface="Century Gothic"/>
                <a:cs typeface="Calibri"/>
              </a:rPr>
              <a:t>2</a:t>
            </a:r>
          </a:p>
          <a:p>
            <a:pPr>
              <a:lnSpc>
                <a:spcPct val="200000"/>
              </a:lnSpc>
            </a:pPr>
            <a:r>
              <a:rPr lang="en-US" sz="1100" dirty="0">
                <a:solidFill>
                  <a:srgbClr val="3F3F3F"/>
                </a:solidFill>
                <a:latin typeface="Century Gothic"/>
                <a:cs typeface="Calibri"/>
              </a:rPr>
              <a:t>1</a:t>
            </a:r>
          </a:p>
        </p:txBody>
      </p:sp>
      <p:sp>
        <p:nvSpPr>
          <p:cNvPr id="3" name="TextBox 2">
            <a:extLst>
              <a:ext uri="{FF2B5EF4-FFF2-40B4-BE49-F238E27FC236}">
                <a16:creationId xmlns:a16="http://schemas.microsoft.com/office/drawing/2014/main" id="{3BCD02A3-4CA4-4283-B79C-17151003A43A}"/>
              </a:ext>
            </a:extLst>
          </p:cNvPr>
          <p:cNvSpPr txBox="1"/>
          <p:nvPr/>
        </p:nvSpPr>
        <p:spPr>
          <a:xfrm>
            <a:off x="10480802" y="4076793"/>
            <a:ext cx="2743199"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rgbClr val="3F3F3F"/>
                </a:solidFill>
                <a:latin typeface="Century Gothic" panose="020B0502020202020204" pitchFamily="34" charset="0"/>
                <a:cs typeface="Calibri"/>
              </a:rPr>
              <a:t>City </a:t>
            </a:r>
          </a:p>
          <a:p>
            <a:r>
              <a:rPr lang="en-US" sz="1100" dirty="0">
                <a:solidFill>
                  <a:srgbClr val="3F3F3F"/>
                </a:solidFill>
                <a:latin typeface="Century Gothic" panose="020B0502020202020204" pitchFamily="34" charset="0"/>
                <a:cs typeface="Calibri"/>
              </a:rPr>
              <a:t>Boundary</a:t>
            </a:r>
          </a:p>
        </p:txBody>
      </p:sp>
      <p:pic>
        <p:nvPicPr>
          <p:cNvPr id="8" name="Picture 8">
            <a:extLst>
              <a:ext uri="{FF2B5EF4-FFF2-40B4-BE49-F238E27FC236}">
                <a16:creationId xmlns:a16="http://schemas.microsoft.com/office/drawing/2014/main" id="{71EA962C-7710-4403-B312-A9A9899B5A69}"/>
              </a:ext>
            </a:extLst>
          </p:cNvPr>
          <p:cNvPicPr>
            <a:picLocks noChangeAspect="1"/>
          </p:cNvPicPr>
          <p:nvPr/>
        </p:nvPicPr>
        <p:blipFill>
          <a:blip r:embed="rId7"/>
          <a:stretch>
            <a:fillRect/>
          </a:stretch>
        </p:blipFill>
        <p:spPr>
          <a:xfrm>
            <a:off x="10563274" y="4497813"/>
            <a:ext cx="491447" cy="255248"/>
          </a:xfrm>
          <a:prstGeom prst="rect">
            <a:avLst/>
          </a:prstGeom>
        </p:spPr>
      </p:pic>
      <p:pic>
        <p:nvPicPr>
          <p:cNvPr id="23" name="Picture 8">
            <a:extLst>
              <a:ext uri="{FF2B5EF4-FFF2-40B4-BE49-F238E27FC236}">
                <a16:creationId xmlns:a16="http://schemas.microsoft.com/office/drawing/2014/main" id="{73CDAAD5-9FBA-4FE5-8611-DFD6EA508EF5}"/>
              </a:ext>
            </a:extLst>
          </p:cNvPr>
          <p:cNvPicPr>
            <a:picLocks noChangeAspect="1"/>
          </p:cNvPicPr>
          <p:nvPr/>
        </p:nvPicPr>
        <p:blipFill>
          <a:blip r:embed="rId7"/>
          <a:stretch>
            <a:fillRect/>
          </a:stretch>
        </p:blipFill>
        <p:spPr>
          <a:xfrm>
            <a:off x="4507247" y="5468349"/>
            <a:ext cx="491447" cy="255248"/>
          </a:xfrm>
          <a:prstGeom prst="rect">
            <a:avLst/>
          </a:prstGeom>
        </p:spPr>
      </p:pic>
      <p:sp>
        <p:nvSpPr>
          <p:cNvPr id="28" name="TextBox 27">
            <a:extLst>
              <a:ext uri="{FF2B5EF4-FFF2-40B4-BE49-F238E27FC236}">
                <a16:creationId xmlns:a16="http://schemas.microsoft.com/office/drawing/2014/main" id="{78182189-4EBF-4DAC-B1C6-CBD98089D982}"/>
              </a:ext>
            </a:extLst>
          </p:cNvPr>
          <p:cNvSpPr txBox="1"/>
          <p:nvPr/>
        </p:nvSpPr>
        <p:spPr>
          <a:xfrm>
            <a:off x="4950203" y="5421730"/>
            <a:ext cx="2743199"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rgbClr val="3F3F3F"/>
                </a:solidFill>
                <a:latin typeface="Century Gothic"/>
                <a:cs typeface="Calibri"/>
              </a:rPr>
              <a:t>City </a:t>
            </a:r>
            <a:endParaRPr lang="en-US" sz="1100" dirty="0">
              <a:solidFill>
                <a:srgbClr val="000000"/>
              </a:solidFill>
              <a:latin typeface="Calibri" panose="020F0502020204030204"/>
              <a:cs typeface="Calibri"/>
            </a:endParaRPr>
          </a:p>
          <a:p>
            <a:r>
              <a:rPr lang="en-US" sz="1100" dirty="0">
                <a:solidFill>
                  <a:srgbClr val="3F3F3F"/>
                </a:solidFill>
                <a:latin typeface="Century Gothic"/>
                <a:cs typeface="Calibri"/>
              </a:rPr>
              <a:t>Boundary</a:t>
            </a:r>
            <a:endParaRPr lang="en-US" sz="1100" dirty="0">
              <a:cs typeface="Calibri"/>
            </a:endParaRPr>
          </a:p>
        </p:txBody>
      </p:sp>
      <p:pic>
        <p:nvPicPr>
          <p:cNvPr id="9" name="Picture 11" descr="Shape&#10;&#10;Description automatically generated">
            <a:extLst>
              <a:ext uri="{FF2B5EF4-FFF2-40B4-BE49-F238E27FC236}">
                <a16:creationId xmlns:a16="http://schemas.microsoft.com/office/drawing/2014/main" id="{B1D24788-D78C-4D96-9D8D-6F2684AFB169}"/>
              </a:ext>
            </a:extLst>
          </p:cNvPr>
          <p:cNvPicPr>
            <a:picLocks noChangeAspect="1"/>
          </p:cNvPicPr>
          <p:nvPr/>
        </p:nvPicPr>
        <p:blipFill>
          <a:blip r:embed="rId8"/>
          <a:stretch>
            <a:fillRect/>
          </a:stretch>
        </p:blipFill>
        <p:spPr>
          <a:xfrm>
            <a:off x="11579627" y="5362496"/>
            <a:ext cx="510714" cy="815494"/>
          </a:xfrm>
          <a:prstGeom prst="rect">
            <a:avLst/>
          </a:prstGeom>
        </p:spPr>
      </p:pic>
      <p:pic>
        <p:nvPicPr>
          <p:cNvPr id="11" name="Picture 11" descr="Shape&#10;&#10;Description automatically generated">
            <a:extLst>
              <a:ext uri="{FF2B5EF4-FFF2-40B4-BE49-F238E27FC236}">
                <a16:creationId xmlns:a16="http://schemas.microsoft.com/office/drawing/2014/main" id="{F46C1AEB-8931-41BA-8795-530B7EB90789}"/>
              </a:ext>
            </a:extLst>
          </p:cNvPr>
          <p:cNvPicPr>
            <a:picLocks noChangeAspect="1"/>
          </p:cNvPicPr>
          <p:nvPr/>
        </p:nvPicPr>
        <p:blipFill>
          <a:blip r:embed="rId8"/>
          <a:stretch>
            <a:fillRect/>
          </a:stretch>
        </p:blipFill>
        <p:spPr>
          <a:xfrm>
            <a:off x="5523732" y="5369181"/>
            <a:ext cx="510714" cy="815494"/>
          </a:xfrm>
          <a:prstGeom prst="rect">
            <a:avLst/>
          </a:prstGeom>
        </p:spPr>
      </p:pic>
      <p:sp>
        <p:nvSpPr>
          <p:cNvPr id="13" name="Oval 12">
            <a:extLst>
              <a:ext uri="{FF2B5EF4-FFF2-40B4-BE49-F238E27FC236}">
                <a16:creationId xmlns:a16="http://schemas.microsoft.com/office/drawing/2014/main" id="{AF243CB8-4C32-4D3A-AF86-B33B7CFD9536}"/>
              </a:ext>
            </a:extLst>
          </p:cNvPr>
          <p:cNvSpPr/>
          <p:nvPr/>
        </p:nvSpPr>
        <p:spPr>
          <a:xfrm>
            <a:off x="8280338" y="3558576"/>
            <a:ext cx="418441" cy="348053"/>
          </a:xfrm>
          <a:prstGeom prst="ellipse">
            <a:avLst/>
          </a:prstGeom>
          <a:solidFill>
            <a:schemeClr val="bg1"/>
          </a:solidFill>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algn="ctr"/>
            <a:r>
              <a:rPr lang="en-US" sz="1400" b="1" dirty="0">
                <a:solidFill>
                  <a:srgbClr val="3F3F3F"/>
                </a:solidFill>
                <a:latin typeface="Century Gothic"/>
                <a:cs typeface="Calibri"/>
              </a:rPr>
              <a:t>1</a:t>
            </a:r>
            <a:endParaRPr lang="en-US" dirty="0">
              <a:solidFill>
                <a:srgbClr val="3F3F3F"/>
              </a:solidFill>
            </a:endParaRPr>
          </a:p>
        </p:txBody>
      </p:sp>
      <p:sp>
        <p:nvSpPr>
          <p:cNvPr id="25" name="Oval 24">
            <a:extLst>
              <a:ext uri="{FF2B5EF4-FFF2-40B4-BE49-F238E27FC236}">
                <a16:creationId xmlns:a16="http://schemas.microsoft.com/office/drawing/2014/main" id="{9D977ADA-7426-499F-B409-87ABCDF53D40}"/>
              </a:ext>
            </a:extLst>
          </p:cNvPr>
          <p:cNvSpPr/>
          <p:nvPr/>
        </p:nvSpPr>
        <p:spPr>
          <a:xfrm>
            <a:off x="9077950" y="2683092"/>
            <a:ext cx="418441" cy="348053"/>
          </a:xfrm>
          <a:prstGeom prst="ellipse">
            <a:avLst/>
          </a:prstGeom>
          <a:solidFill>
            <a:schemeClr val="bg1"/>
          </a:solidFill>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algn="ctr"/>
            <a:r>
              <a:rPr lang="en-US" sz="1400" b="1" dirty="0">
                <a:solidFill>
                  <a:srgbClr val="3F3F3F"/>
                </a:solidFill>
                <a:latin typeface="Century Gothic"/>
                <a:cs typeface="Calibri"/>
              </a:rPr>
              <a:t>2</a:t>
            </a:r>
          </a:p>
        </p:txBody>
      </p:sp>
      <p:sp>
        <p:nvSpPr>
          <p:cNvPr id="30" name="Oval 29">
            <a:extLst>
              <a:ext uri="{FF2B5EF4-FFF2-40B4-BE49-F238E27FC236}">
                <a16:creationId xmlns:a16="http://schemas.microsoft.com/office/drawing/2014/main" id="{00D156C0-D87E-40A1-BC19-4CBC131B9304}"/>
              </a:ext>
            </a:extLst>
          </p:cNvPr>
          <p:cNvSpPr/>
          <p:nvPr/>
        </p:nvSpPr>
        <p:spPr>
          <a:xfrm>
            <a:off x="9955151" y="2923576"/>
            <a:ext cx="418441" cy="348053"/>
          </a:xfrm>
          <a:prstGeom prst="ellipse">
            <a:avLst/>
          </a:prstGeom>
          <a:solidFill>
            <a:schemeClr val="bg1"/>
          </a:solidFill>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algn="ctr"/>
            <a:r>
              <a:rPr lang="en-US" sz="1400" b="1" dirty="0">
                <a:solidFill>
                  <a:srgbClr val="3F3F3F"/>
                </a:solidFill>
                <a:latin typeface="Century Gothic"/>
                <a:cs typeface="Calibri"/>
              </a:rPr>
              <a:t>3</a:t>
            </a:r>
          </a:p>
        </p:txBody>
      </p:sp>
      <p:sp>
        <p:nvSpPr>
          <p:cNvPr id="31" name="Oval 30">
            <a:extLst>
              <a:ext uri="{FF2B5EF4-FFF2-40B4-BE49-F238E27FC236}">
                <a16:creationId xmlns:a16="http://schemas.microsoft.com/office/drawing/2014/main" id="{CCA6419B-E570-42F9-BE64-F1CB53417692}"/>
              </a:ext>
            </a:extLst>
          </p:cNvPr>
          <p:cNvSpPr/>
          <p:nvPr/>
        </p:nvSpPr>
        <p:spPr>
          <a:xfrm>
            <a:off x="9566213" y="4788889"/>
            <a:ext cx="418441" cy="348053"/>
          </a:xfrm>
          <a:prstGeom prst="ellipse">
            <a:avLst/>
          </a:prstGeom>
          <a:solidFill>
            <a:schemeClr val="bg1"/>
          </a:solidFill>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algn="ctr"/>
            <a:r>
              <a:rPr lang="en-US" sz="1400" b="1" dirty="0">
                <a:solidFill>
                  <a:srgbClr val="3F3F3F"/>
                </a:solidFill>
                <a:latin typeface="Century Gothic"/>
                <a:cs typeface="Calibri"/>
              </a:rPr>
              <a:t>4</a:t>
            </a:r>
          </a:p>
        </p:txBody>
      </p:sp>
      <p:sp>
        <p:nvSpPr>
          <p:cNvPr id="32" name="Oval 31">
            <a:extLst>
              <a:ext uri="{FF2B5EF4-FFF2-40B4-BE49-F238E27FC236}">
                <a16:creationId xmlns:a16="http://schemas.microsoft.com/office/drawing/2014/main" id="{A6758043-D81E-4A5A-8FC5-F4A233032860}"/>
              </a:ext>
            </a:extLst>
          </p:cNvPr>
          <p:cNvSpPr/>
          <p:nvPr/>
        </p:nvSpPr>
        <p:spPr>
          <a:xfrm>
            <a:off x="8097775" y="5590576"/>
            <a:ext cx="418441" cy="348053"/>
          </a:xfrm>
          <a:prstGeom prst="ellipse">
            <a:avLst/>
          </a:prstGeom>
          <a:solidFill>
            <a:schemeClr val="bg1"/>
          </a:solidFill>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algn="ctr"/>
            <a:r>
              <a:rPr lang="en-US" sz="1400" b="1" dirty="0">
                <a:solidFill>
                  <a:srgbClr val="3F3F3F"/>
                </a:solidFill>
                <a:latin typeface="Century Gothic"/>
                <a:cs typeface="Calibri"/>
              </a:rPr>
              <a:t>5</a:t>
            </a:r>
            <a:endParaRPr lang="en-US" dirty="0">
              <a:solidFill>
                <a:srgbClr val="3F3F3F"/>
              </a:solidFill>
            </a:endParaRPr>
          </a:p>
        </p:txBody>
      </p:sp>
    </p:spTree>
    <p:extLst>
      <p:ext uri="{BB962C8B-B14F-4D97-AF65-F5344CB8AC3E}">
        <p14:creationId xmlns:p14="http://schemas.microsoft.com/office/powerpoint/2010/main" val="134121601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FF5BBAF-5360-46BE-A9C9-2B58EA443B17}"/>
              </a:ext>
            </a:extLst>
          </p:cNvPr>
          <p:cNvSpPr/>
          <p:nvPr/>
        </p:nvSpPr>
        <p:spPr>
          <a:xfrm>
            <a:off x="5299" y="1612554"/>
            <a:ext cx="12186528" cy="4575641"/>
          </a:xfrm>
          <a:prstGeom prst="rect">
            <a:avLst/>
          </a:prstGeom>
          <a:solidFill>
            <a:schemeClr val="bg1">
              <a:lumMod val="95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8D08D"/>
              </a:solidFill>
            </a:endParaRPr>
          </a:p>
        </p:txBody>
      </p:sp>
      <p:sp>
        <p:nvSpPr>
          <p:cNvPr id="2" name="Title 1">
            <a:extLst>
              <a:ext uri="{FF2B5EF4-FFF2-40B4-BE49-F238E27FC236}">
                <a16:creationId xmlns:a16="http://schemas.microsoft.com/office/drawing/2014/main" id="{D7522C37-9963-4D41-9BCC-F81938FFDA56}"/>
              </a:ext>
            </a:extLst>
          </p:cNvPr>
          <p:cNvSpPr txBox="1">
            <a:spLocks/>
          </p:cNvSpPr>
          <p:nvPr/>
        </p:nvSpPr>
        <p:spPr>
          <a:xfrm>
            <a:off x="906379" y="3217111"/>
            <a:ext cx="10386857" cy="419100"/>
          </a:xfrm>
          <a:prstGeom prst="rect">
            <a:avLst/>
          </a:prstGeom>
          <a:ln>
            <a:noFill/>
          </a:ln>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000" b="1">
              <a:solidFill>
                <a:schemeClr val="bg1"/>
              </a:solidFill>
              <a:latin typeface="Century Gothic" panose="020B0502020202020204" pitchFamily="34" charset="0"/>
            </a:endParaRPr>
          </a:p>
        </p:txBody>
      </p:sp>
      <p:sp>
        <p:nvSpPr>
          <p:cNvPr id="10" name="Text Placeholder 5"/>
          <p:cNvSpPr txBox="1">
            <a:spLocks/>
          </p:cNvSpPr>
          <p:nvPr/>
        </p:nvSpPr>
        <p:spPr>
          <a:xfrm>
            <a:off x="0" y="1229895"/>
            <a:ext cx="12199522" cy="524487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006D9D"/>
              </a:buClr>
              <a:buNone/>
            </a:pPr>
            <a:endParaRPr lang="en-US" sz="2000">
              <a:latin typeface="Century Gothic"/>
              <a:cs typeface="Calibri" panose="020F0502020204030204"/>
            </a:endParaRPr>
          </a:p>
          <a:p>
            <a:pPr marL="342900" indent="-342900">
              <a:lnSpc>
                <a:spcPct val="100000"/>
              </a:lnSpc>
              <a:spcBef>
                <a:spcPts val="0"/>
              </a:spcBef>
              <a:spcAft>
                <a:spcPts val="600"/>
              </a:spcAft>
              <a:buClr>
                <a:srgbClr val="006D9D"/>
              </a:buClr>
              <a:buFont typeface="Webdings"/>
              <a:buChar char="4"/>
            </a:pPr>
            <a:endParaRPr lang="en-US" sz="2000">
              <a:latin typeface="Century Gothic"/>
              <a:cs typeface="Calibri" panose="020F0502020204030204"/>
            </a:endParaRPr>
          </a:p>
          <a:p>
            <a:pPr marL="342900" indent="-342900">
              <a:lnSpc>
                <a:spcPct val="100000"/>
              </a:lnSpc>
              <a:spcBef>
                <a:spcPts val="0"/>
              </a:spcBef>
              <a:spcAft>
                <a:spcPts val="600"/>
              </a:spcAft>
              <a:buClr>
                <a:srgbClr val="006D9D"/>
              </a:buClr>
              <a:buFont typeface="Webdings"/>
              <a:buChar char="4"/>
            </a:pPr>
            <a:endParaRPr lang="en-US" sz="2000">
              <a:latin typeface="Century Gothic"/>
              <a:cs typeface="Calibri" panose="020F0502020204030204"/>
            </a:endParaRPr>
          </a:p>
          <a:p>
            <a:pPr marL="342900" indent="-342900">
              <a:lnSpc>
                <a:spcPct val="100000"/>
              </a:lnSpc>
              <a:spcBef>
                <a:spcPts val="0"/>
              </a:spcBef>
              <a:spcAft>
                <a:spcPts val="600"/>
              </a:spcAft>
              <a:buClr>
                <a:srgbClr val="006D9D"/>
              </a:buClr>
              <a:buFont typeface="Webdings"/>
              <a:buChar char="4"/>
            </a:pPr>
            <a:endParaRPr lang="en-US" sz="2000">
              <a:solidFill>
                <a:srgbClr val="000000"/>
              </a:solidFill>
              <a:latin typeface="Century Gothic"/>
              <a:cs typeface="Calibri"/>
            </a:endParaRPr>
          </a:p>
          <a:p>
            <a:pPr marL="342900" indent="-342900">
              <a:lnSpc>
                <a:spcPct val="100000"/>
              </a:lnSpc>
              <a:spcBef>
                <a:spcPts val="0"/>
              </a:spcBef>
              <a:spcAft>
                <a:spcPts val="600"/>
              </a:spcAft>
              <a:buClr>
                <a:srgbClr val="006D9D"/>
              </a:buClr>
              <a:buFont typeface="Webdings" panose="05030102010509060703" pitchFamily="18" charset="2"/>
              <a:buChar char="4"/>
            </a:pPr>
            <a:endParaRPr lang="en-US" sz="2000">
              <a:solidFill>
                <a:schemeClr val="tx1">
                  <a:lumMod val="75000"/>
                  <a:lumOff val="25000"/>
                </a:schemeClr>
              </a:solidFill>
              <a:latin typeface="Century Gothic"/>
            </a:endParaRPr>
          </a:p>
          <a:p>
            <a:pPr marL="342900" indent="-342900">
              <a:lnSpc>
                <a:spcPct val="100000"/>
              </a:lnSpc>
              <a:spcBef>
                <a:spcPts val="0"/>
              </a:spcBef>
              <a:spcAft>
                <a:spcPts val="600"/>
              </a:spcAft>
              <a:buClr>
                <a:srgbClr val="006D9D"/>
              </a:buClr>
              <a:buFont typeface="Webdings" panose="05030102010509060703" pitchFamily="18" charset="2"/>
              <a:buChar char="4"/>
            </a:pPr>
            <a:endParaRPr lang="en-US" sz="2000">
              <a:solidFill>
                <a:schemeClr val="tx1">
                  <a:lumMod val="75000"/>
                  <a:lumOff val="25000"/>
                </a:schemeClr>
              </a:solidFill>
              <a:latin typeface="Century Gothic"/>
            </a:endParaRPr>
          </a:p>
          <a:p>
            <a:pPr marL="342900" indent="-342900">
              <a:lnSpc>
                <a:spcPct val="100000"/>
              </a:lnSpc>
              <a:spcBef>
                <a:spcPts val="0"/>
              </a:spcBef>
              <a:spcAft>
                <a:spcPts val="600"/>
              </a:spcAft>
              <a:buClr>
                <a:srgbClr val="006D9D"/>
              </a:buClr>
              <a:buFont typeface="Webdings" panose="05030102010509060703" pitchFamily="18" charset="2"/>
              <a:buChar char="4"/>
            </a:pPr>
            <a:endParaRPr lang="en-US" sz="2000">
              <a:solidFill>
                <a:schemeClr val="tx1">
                  <a:lumMod val="75000"/>
                  <a:lumOff val="25000"/>
                </a:schemeClr>
              </a:solidFill>
              <a:latin typeface="Century Gothic"/>
            </a:endParaRPr>
          </a:p>
        </p:txBody>
      </p:sp>
      <p:sp>
        <p:nvSpPr>
          <p:cNvPr id="28" name="Title 1">
            <a:extLst>
              <a:ext uri="{FF2B5EF4-FFF2-40B4-BE49-F238E27FC236}">
                <a16:creationId xmlns:a16="http://schemas.microsoft.com/office/drawing/2014/main" id="{F99381D0-5059-4FD5-A573-B324E1DC903B}"/>
              </a:ext>
            </a:extLst>
          </p:cNvPr>
          <p:cNvSpPr txBox="1">
            <a:spLocks/>
          </p:cNvSpPr>
          <p:nvPr/>
        </p:nvSpPr>
        <p:spPr>
          <a:xfrm>
            <a:off x="902368" y="3431005"/>
            <a:ext cx="10386857" cy="419100"/>
          </a:xfrm>
          <a:prstGeom prst="rect">
            <a:avLst/>
          </a:prstGeom>
          <a:ln>
            <a:noFill/>
          </a:ln>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006D9D"/>
                </a:solidFill>
                <a:latin typeface="Century Gothic"/>
              </a:rPr>
              <a:t>2. Heat Vulnerability</a:t>
            </a:r>
            <a:endParaRPr lang="en-US" sz="4000" b="1" dirty="0">
              <a:solidFill>
                <a:srgbClr val="006D9D"/>
              </a:solidFill>
              <a:latin typeface="Century Gothic" panose="020B0502020202020204" pitchFamily="34" charset="0"/>
            </a:endParaRPr>
          </a:p>
        </p:txBody>
      </p:sp>
    </p:spTree>
    <p:extLst>
      <p:ext uri="{BB962C8B-B14F-4D97-AF65-F5344CB8AC3E}">
        <p14:creationId xmlns:p14="http://schemas.microsoft.com/office/powerpoint/2010/main" val="209113443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BF1D515-164F-449F-8A2D-0359DB9F5EF9}"/>
              </a:ext>
            </a:extLst>
          </p:cNvPr>
          <p:cNvSpPr txBox="1">
            <a:spLocks/>
          </p:cNvSpPr>
          <p:nvPr/>
        </p:nvSpPr>
        <p:spPr>
          <a:xfrm>
            <a:off x="495300" y="342900"/>
            <a:ext cx="94143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Century Gothic"/>
              </a:rPr>
              <a:t>Data Collection and Processing</a:t>
            </a:r>
            <a:endParaRPr lang="en-US" dirty="0">
              <a:solidFill>
                <a:schemeClr val="bg1"/>
              </a:solidFill>
            </a:endParaRPr>
          </a:p>
        </p:txBody>
      </p:sp>
      <p:sp>
        <p:nvSpPr>
          <p:cNvPr id="8" name="Google Shape;537;p15">
            <a:extLst>
              <a:ext uri="{FF2B5EF4-FFF2-40B4-BE49-F238E27FC236}">
                <a16:creationId xmlns:a16="http://schemas.microsoft.com/office/drawing/2014/main" id="{96292C9E-1944-49BE-9E36-2F6821CCA92F}"/>
              </a:ext>
            </a:extLst>
          </p:cNvPr>
          <p:cNvSpPr/>
          <p:nvPr/>
        </p:nvSpPr>
        <p:spPr>
          <a:xfrm>
            <a:off x="607861" y="1679207"/>
            <a:ext cx="2775058" cy="3577156"/>
          </a:xfrm>
          <a:prstGeom prst="round2SameRect">
            <a:avLst>
              <a:gd name="adj1" fmla="val 16667"/>
              <a:gd name="adj2" fmla="val 0"/>
            </a:avLst>
          </a:prstGeom>
          <a:solidFill>
            <a:srgbClr val="757070">
              <a:alpha val="14509"/>
            </a:srgbClr>
          </a:solidFill>
          <a:ln w="76200" cap="flat" cmpd="sng">
            <a:solidFill>
              <a:srgbClr val="75707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rgbClr val="A61C00"/>
              </a:highlight>
              <a:latin typeface="Arial"/>
              <a:ea typeface="Arial"/>
              <a:cs typeface="Arial"/>
              <a:sym typeface="Arial"/>
            </a:endParaRPr>
          </a:p>
        </p:txBody>
      </p:sp>
      <p:sp>
        <p:nvSpPr>
          <p:cNvPr id="10" name="Google Shape;540;p15">
            <a:extLst>
              <a:ext uri="{FF2B5EF4-FFF2-40B4-BE49-F238E27FC236}">
                <a16:creationId xmlns:a16="http://schemas.microsoft.com/office/drawing/2014/main" id="{15E697A9-58DE-468C-98C5-DC7A1A351422}"/>
              </a:ext>
            </a:extLst>
          </p:cNvPr>
          <p:cNvSpPr/>
          <p:nvPr/>
        </p:nvSpPr>
        <p:spPr>
          <a:xfrm>
            <a:off x="648180" y="3894764"/>
            <a:ext cx="2716626" cy="1336735"/>
          </a:xfrm>
          <a:prstGeom prst="rect">
            <a:avLst/>
          </a:prstGeom>
          <a:solidFill>
            <a:srgbClr val="264E1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542;p15">
            <a:extLst>
              <a:ext uri="{FF2B5EF4-FFF2-40B4-BE49-F238E27FC236}">
                <a16:creationId xmlns:a16="http://schemas.microsoft.com/office/drawing/2014/main" id="{1332EE09-CA6B-4334-BA03-EBF3FC86C145}"/>
              </a:ext>
            </a:extLst>
          </p:cNvPr>
          <p:cNvSpPr txBox="1"/>
          <p:nvPr/>
        </p:nvSpPr>
        <p:spPr>
          <a:xfrm>
            <a:off x="632628" y="4221386"/>
            <a:ext cx="2743200" cy="683491"/>
          </a:xfrm>
          <a:prstGeom prst="rect">
            <a:avLst/>
          </a:prstGeom>
          <a:noFill/>
          <a:ln>
            <a:noFill/>
          </a:ln>
        </p:spPr>
        <p:txBody>
          <a:bodyPr spcFirstLastPara="1" wrap="square" lIns="0" tIns="0" rIns="0" bIns="0" anchor="ctr" anchorCtr="0">
            <a:noAutofit/>
          </a:bodyPr>
          <a:lstStyle/>
          <a:p>
            <a:pPr algn="ctr">
              <a:buClr>
                <a:srgbClr val="000000"/>
              </a:buClr>
              <a:buSzPts val="2000"/>
            </a:pPr>
            <a:endParaRPr lang="en-US" sz="1800" b="0" i="0" u="none" strike="noStrike" cap="none">
              <a:solidFill>
                <a:srgbClr val="FFFFFF"/>
              </a:solidFill>
              <a:latin typeface="Century Gothic"/>
              <a:ea typeface="Arial"/>
              <a:cs typeface="Arial"/>
            </a:endParaRPr>
          </a:p>
        </p:txBody>
      </p:sp>
      <p:sp>
        <p:nvSpPr>
          <p:cNvPr id="16" name="Google Shape;544;p15">
            <a:extLst>
              <a:ext uri="{FF2B5EF4-FFF2-40B4-BE49-F238E27FC236}">
                <a16:creationId xmlns:a16="http://schemas.microsoft.com/office/drawing/2014/main" id="{942D07A6-DB00-4097-B3BB-9274896AC77A}"/>
              </a:ext>
            </a:extLst>
          </p:cNvPr>
          <p:cNvSpPr txBox="1"/>
          <p:nvPr/>
        </p:nvSpPr>
        <p:spPr>
          <a:xfrm>
            <a:off x="640578" y="2816623"/>
            <a:ext cx="2709510" cy="1137799"/>
          </a:xfrm>
          <a:prstGeom prst="rect">
            <a:avLst/>
          </a:prstGeom>
          <a:solidFill>
            <a:srgbClr val="964035"/>
          </a:solidFill>
          <a:ln>
            <a:noFill/>
          </a:ln>
        </p:spPr>
        <p:txBody>
          <a:bodyPr spcFirstLastPara="1" wrap="square" lIns="0" tIns="0" rIns="0" bIns="0" anchor="ctr" anchorCtr="0">
            <a:noAutofit/>
          </a:bodyPr>
          <a:lstStyle/>
          <a:p>
            <a:pPr algn="ctr">
              <a:buClr>
                <a:srgbClr val="000000"/>
              </a:buClr>
              <a:buSzPts val="2000"/>
            </a:pPr>
            <a:r>
              <a:rPr lang="en-US">
                <a:solidFill>
                  <a:srgbClr val="FFFFFF"/>
                </a:solidFill>
                <a:latin typeface="Century Gothic"/>
                <a:ea typeface="Century Gothic"/>
                <a:cs typeface="Century Gothic"/>
                <a:sym typeface="Century Gothic"/>
              </a:rPr>
              <a:t>8 Socio-economic</a:t>
            </a:r>
            <a:r>
              <a:rPr lang="en-US" sz="1800" b="0" i="0" u="none" strike="noStrike" cap="none">
                <a:solidFill>
                  <a:srgbClr val="FFFFFF"/>
                </a:solidFill>
                <a:latin typeface="Century Gothic"/>
                <a:ea typeface="Century Gothic"/>
                <a:cs typeface="Century Gothic"/>
                <a:sym typeface="Century Gothic"/>
              </a:rPr>
              <a:t> </a:t>
            </a:r>
            <a:r>
              <a:rPr lang="en-US">
                <a:solidFill>
                  <a:srgbClr val="FFFFFF"/>
                </a:solidFill>
                <a:latin typeface="Century Gothic"/>
                <a:ea typeface="Century Gothic"/>
                <a:cs typeface="Century Gothic"/>
                <a:sym typeface="Century Gothic"/>
              </a:rPr>
              <a:t>Variables </a:t>
            </a:r>
            <a:endParaRPr lang="en-US" sz="1800" b="0" i="0" u="none" strike="noStrike" cap="none">
              <a:solidFill>
                <a:srgbClr val="FFFFFF"/>
              </a:solidFill>
              <a:latin typeface="Arial"/>
              <a:ea typeface="Arial"/>
              <a:cs typeface="Arial"/>
            </a:endParaRPr>
          </a:p>
        </p:txBody>
      </p:sp>
      <p:sp>
        <p:nvSpPr>
          <p:cNvPr id="18" name="Google Shape;545;p15">
            <a:extLst>
              <a:ext uri="{FF2B5EF4-FFF2-40B4-BE49-F238E27FC236}">
                <a16:creationId xmlns:a16="http://schemas.microsoft.com/office/drawing/2014/main" id="{B29144FC-67A3-4A52-A820-49FC0D79270D}"/>
              </a:ext>
            </a:extLst>
          </p:cNvPr>
          <p:cNvSpPr txBox="1"/>
          <p:nvPr/>
        </p:nvSpPr>
        <p:spPr>
          <a:xfrm>
            <a:off x="618481" y="1886984"/>
            <a:ext cx="2732581" cy="683491"/>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1800" b="1" i="0" u="none" strike="noStrike" cap="none">
                <a:solidFill>
                  <a:srgbClr val="3F3F3F"/>
                </a:solidFill>
                <a:latin typeface="Century Gothic"/>
                <a:ea typeface="Century Gothic"/>
                <a:cs typeface="Century Gothic"/>
                <a:sym typeface="Century Gothic"/>
              </a:rPr>
              <a:t>Input Data</a:t>
            </a:r>
            <a:r>
              <a:rPr lang="en-US" sz="1800" b="1" i="0" u="none" strike="noStrike" cap="none">
                <a:latin typeface="Century Gothic"/>
                <a:ea typeface="Century Gothic"/>
                <a:cs typeface="Century Gothic"/>
              </a:rPr>
              <a:t/>
            </a:r>
            <a:br>
              <a:rPr lang="en-US" sz="1800" b="1" i="0" u="none" strike="noStrike" cap="none">
                <a:latin typeface="Century Gothic"/>
                <a:ea typeface="Century Gothic"/>
                <a:cs typeface="Century Gothic"/>
              </a:rPr>
            </a:br>
            <a:r>
              <a:rPr lang="en-US" sz="1800" b="1" i="0" u="none" strike="noStrike" cap="none">
                <a:solidFill>
                  <a:srgbClr val="3F3F3F"/>
                </a:solidFill>
                <a:latin typeface="Century Gothic"/>
                <a:ea typeface="Century Gothic"/>
                <a:cs typeface="Century Gothic"/>
                <a:sym typeface="Century Gothic"/>
              </a:rPr>
              <a:t>(</a:t>
            </a:r>
            <a:r>
              <a:rPr lang="en-US" b="1">
                <a:solidFill>
                  <a:srgbClr val="3F3F3F"/>
                </a:solidFill>
                <a:latin typeface="Century Gothic"/>
                <a:ea typeface="Century Gothic"/>
                <a:cs typeface="Century Gothic"/>
                <a:sym typeface="Century Gothic"/>
              </a:rPr>
              <a:t>8)</a:t>
            </a:r>
            <a:endParaRPr lang="en-US" sz="1800" b="1" i="0" u="none" strike="noStrike" cap="none">
              <a:solidFill>
                <a:srgbClr val="3F3F3F"/>
              </a:solidFill>
              <a:latin typeface="Arial"/>
              <a:ea typeface="Arial"/>
              <a:cs typeface="Arial"/>
            </a:endParaRPr>
          </a:p>
        </p:txBody>
      </p:sp>
      <p:sp>
        <p:nvSpPr>
          <p:cNvPr id="20" name="Google Shape;546;p15">
            <a:extLst>
              <a:ext uri="{FF2B5EF4-FFF2-40B4-BE49-F238E27FC236}">
                <a16:creationId xmlns:a16="http://schemas.microsoft.com/office/drawing/2014/main" id="{E3FCA289-4E2B-4FFD-BDA6-03911B5BB8A6}"/>
              </a:ext>
            </a:extLst>
          </p:cNvPr>
          <p:cNvSpPr/>
          <p:nvPr/>
        </p:nvSpPr>
        <p:spPr>
          <a:xfrm rot="5400000">
            <a:off x="2601650" y="3321206"/>
            <a:ext cx="2793076" cy="665295"/>
          </a:xfrm>
          <a:prstGeom prst="triangle">
            <a:avLst>
              <a:gd name="adj" fmla="val 50000"/>
            </a:avLst>
          </a:prstGeom>
          <a:solidFill>
            <a:srgbClr val="006D9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en-US" sz="1400" b="0" i="0" u="none" strike="noStrike" cap="none">
              <a:solidFill>
                <a:srgbClr val="3F3F3F"/>
              </a:solidFill>
              <a:latin typeface="Arial"/>
              <a:ea typeface="Arial"/>
              <a:cs typeface="Arial"/>
            </a:endParaRPr>
          </a:p>
        </p:txBody>
      </p:sp>
      <p:sp>
        <p:nvSpPr>
          <p:cNvPr id="22" name="Google Shape;547;p15">
            <a:extLst>
              <a:ext uri="{FF2B5EF4-FFF2-40B4-BE49-F238E27FC236}">
                <a16:creationId xmlns:a16="http://schemas.microsoft.com/office/drawing/2014/main" id="{961C9A87-1241-4271-83C3-F0C935B604A3}"/>
              </a:ext>
            </a:extLst>
          </p:cNvPr>
          <p:cNvSpPr/>
          <p:nvPr/>
        </p:nvSpPr>
        <p:spPr>
          <a:xfrm>
            <a:off x="4556290" y="1679207"/>
            <a:ext cx="2775058" cy="3577156"/>
          </a:xfrm>
          <a:prstGeom prst="round2SameRect">
            <a:avLst>
              <a:gd name="adj1" fmla="val 16667"/>
              <a:gd name="adj2" fmla="val 0"/>
            </a:avLst>
          </a:prstGeom>
          <a:solidFill>
            <a:srgbClr val="757070">
              <a:alpha val="14509"/>
            </a:srgbClr>
          </a:solidFill>
          <a:ln w="76200" cap="flat" cmpd="sng">
            <a:solidFill>
              <a:srgbClr val="75707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rgbClr val="A61C00"/>
              </a:highlight>
              <a:latin typeface="Arial"/>
              <a:ea typeface="Arial"/>
              <a:cs typeface="Arial"/>
              <a:sym typeface="Arial"/>
            </a:endParaRPr>
          </a:p>
        </p:txBody>
      </p:sp>
      <p:sp>
        <p:nvSpPr>
          <p:cNvPr id="24" name="Google Shape;548;p15">
            <a:extLst>
              <a:ext uri="{FF2B5EF4-FFF2-40B4-BE49-F238E27FC236}">
                <a16:creationId xmlns:a16="http://schemas.microsoft.com/office/drawing/2014/main" id="{22B9B808-4D67-4E12-BE1D-2E60C34A44F6}"/>
              </a:ext>
            </a:extLst>
          </p:cNvPr>
          <p:cNvSpPr txBox="1"/>
          <p:nvPr/>
        </p:nvSpPr>
        <p:spPr>
          <a:xfrm>
            <a:off x="4550563" y="1886984"/>
            <a:ext cx="2732581" cy="683491"/>
          </a:xfrm>
          <a:prstGeom prst="rect">
            <a:avLst/>
          </a:prstGeom>
          <a:noFill/>
          <a:ln>
            <a:noFill/>
          </a:ln>
        </p:spPr>
        <p:txBody>
          <a:bodyPr spcFirstLastPara="1" wrap="square" lIns="0" tIns="0" rIns="0" bIns="0" anchor="ctr" anchorCtr="0">
            <a:noAutofit/>
          </a:bodyPr>
          <a:lstStyle/>
          <a:p>
            <a:pPr algn="ctr">
              <a:buClr>
                <a:srgbClr val="000000"/>
              </a:buClr>
              <a:buSzPts val="2000"/>
            </a:pPr>
            <a:r>
              <a:rPr lang="en-US" b="1">
                <a:solidFill>
                  <a:srgbClr val="3F3F3F"/>
                </a:solidFill>
                <a:latin typeface="Century Gothic"/>
                <a:ea typeface="Arial"/>
                <a:cs typeface="Arial"/>
                <a:sym typeface="Century Gothic"/>
              </a:rPr>
              <a:t>Collection and Processing</a:t>
            </a:r>
            <a:endParaRPr lang="en-US" sz="1800" b="1" i="0" u="none" strike="noStrike" cap="none">
              <a:solidFill>
                <a:srgbClr val="3F3F3F"/>
              </a:solidFill>
              <a:latin typeface="Century Gothic"/>
              <a:ea typeface="Arial"/>
              <a:cs typeface="Arial"/>
            </a:endParaRPr>
          </a:p>
        </p:txBody>
      </p:sp>
      <p:sp>
        <p:nvSpPr>
          <p:cNvPr id="26" name="Google Shape;549;p15">
            <a:extLst>
              <a:ext uri="{FF2B5EF4-FFF2-40B4-BE49-F238E27FC236}">
                <a16:creationId xmlns:a16="http://schemas.microsoft.com/office/drawing/2014/main" id="{FD7C1985-39FB-41E2-9B25-39DE7589C5FB}"/>
              </a:ext>
            </a:extLst>
          </p:cNvPr>
          <p:cNvSpPr/>
          <p:nvPr/>
        </p:nvSpPr>
        <p:spPr>
          <a:xfrm>
            <a:off x="8535568" y="1662164"/>
            <a:ext cx="2775058" cy="3577156"/>
          </a:xfrm>
          <a:prstGeom prst="round2SameRect">
            <a:avLst>
              <a:gd name="adj1" fmla="val 16667"/>
              <a:gd name="adj2" fmla="val 0"/>
            </a:avLst>
          </a:prstGeom>
          <a:solidFill>
            <a:srgbClr val="757070">
              <a:alpha val="14509"/>
            </a:srgbClr>
          </a:solidFill>
          <a:ln w="76200" cap="flat" cmpd="sng">
            <a:solidFill>
              <a:srgbClr val="75707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rgbClr val="A61C00"/>
              </a:highlight>
              <a:latin typeface="Arial"/>
              <a:ea typeface="Arial"/>
              <a:cs typeface="Arial"/>
              <a:sym typeface="Arial"/>
            </a:endParaRPr>
          </a:p>
        </p:txBody>
      </p:sp>
      <p:sp>
        <p:nvSpPr>
          <p:cNvPr id="28" name="Google Shape;550;p15">
            <a:extLst>
              <a:ext uri="{FF2B5EF4-FFF2-40B4-BE49-F238E27FC236}">
                <a16:creationId xmlns:a16="http://schemas.microsoft.com/office/drawing/2014/main" id="{26F758C9-3414-4E07-B603-C9E999AD8AD6}"/>
              </a:ext>
            </a:extLst>
          </p:cNvPr>
          <p:cNvSpPr txBox="1"/>
          <p:nvPr/>
        </p:nvSpPr>
        <p:spPr>
          <a:xfrm>
            <a:off x="8630445" y="1885158"/>
            <a:ext cx="2588808" cy="697868"/>
          </a:xfrm>
          <a:prstGeom prst="rect">
            <a:avLst/>
          </a:prstGeom>
          <a:noFill/>
          <a:ln>
            <a:noFill/>
          </a:ln>
        </p:spPr>
        <p:txBody>
          <a:bodyPr spcFirstLastPara="1" wrap="square" lIns="0" tIns="0" rIns="0" bIns="0" anchor="ctr" anchorCtr="0">
            <a:noAutofit/>
          </a:bodyPr>
          <a:lstStyle/>
          <a:p>
            <a:pPr algn="ctr">
              <a:buClr>
                <a:srgbClr val="000000"/>
              </a:buClr>
              <a:buSzPts val="2000"/>
            </a:pPr>
            <a:r>
              <a:rPr lang="en-US" b="1">
                <a:solidFill>
                  <a:srgbClr val="3F3F3F"/>
                </a:solidFill>
                <a:latin typeface="Century Gothic"/>
                <a:ea typeface="Century Gothic"/>
                <a:cs typeface="Century Gothic"/>
                <a:sym typeface="Century Gothic"/>
              </a:rPr>
              <a:t>Output spreadsheets for analysis</a:t>
            </a:r>
            <a:endParaRPr lang="en-US" b="1">
              <a:solidFill>
                <a:srgbClr val="3F3F3F"/>
              </a:solidFill>
              <a:latin typeface="Century Gothic"/>
            </a:endParaRPr>
          </a:p>
        </p:txBody>
      </p:sp>
      <p:sp>
        <p:nvSpPr>
          <p:cNvPr id="56" name="Google Shape;568;p15">
            <a:extLst>
              <a:ext uri="{FF2B5EF4-FFF2-40B4-BE49-F238E27FC236}">
                <a16:creationId xmlns:a16="http://schemas.microsoft.com/office/drawing/2014/main" id="{758DCAD6-5DBE-48CD-8FF9-5CE3D9617669}"/>
              </a:ext>
            </a:extLst>
          </p:cNvPr>
          <p:cNvSpPr/>
          <p:nvPr/>
        </p:nvSpPr>
        <p:spPr>
          <a:xfrm rot="5400000">
            <a:off x="6573118" y="3322512"/>
            <a:ext cx="2793076" cy="665295"/>
          </a:xfrm>
          <a:prstGeom prst="triangle">
            <a:avLst>
              <a:gd name="adj" fmla="val 50000"/>
            </a:avLst>
          </a:prstGeom>
          <a:solidFill>
            <a:srgbClr val="006D9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7" name="Google Shape;540;p15">
            <a:extLst>
              <a:ext uri="{FF2B5EF4-FFF2-40B4-BE49-F238E27FC236}">
                <a16:creationId xmlns:a16="http://schemas.microsoft.com/office/drawing/2014/main" id="{CCCC0340-9BDE-45A9-8120-95CAB7239CB7}"/>
              </a:ext>
            </a:extLst>
          </p:cNvPr>
          <p:cNvSpPr/>
          <p:nvPr/>
        </p:nvSpPr>
        <p:spPr>
          <a:xfrm>
            <a:off x="4582868" y="3999181"/>
            <a:ext cx="2714446" cy="1229910"/>
          </a:xfrm>
          <a:prstGeom prst="rect">
            <a:avLst/>
          </a:prstGeom>
          <a:solidFill>
            <a:srgbClr val="264E1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 name="Google Shape;543;p15">
            <a:extLst>
              <a:ext uri="{FF2B5EF4-FFF2-40B4-BE49-F238E27FC236}">
                <a16:creationId xmlns:a16="http://schemas.microsoft.com/office/drawing/2014/main" id="{DFDC4EB5-2044-4489-A8EF-F34B5EAACD23}"/>
              </a:ext>
            </a:extLst>
          </p:cNvPr>
          <p:cNvSpPr/>
          <p:nvPr/>
        </p:nvSpPr>
        <p:spPr>
          <a:xfrm>
            <a:off x="4582874" y="2859574"/>
            <a:ext cx="2714434" cy="1146311"/>
          </a:xfrm>
          <a:prstGeom prst="rect">
            <a:avLst/>
          </a:prstGeom>
          <a:solidFill>
            <a:srgbClr val="9640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 name="Google Shape;544;p15">
            <a:extLst>
              <a:ext uri="{FF2B5EF4-FFF2-40B4-BE49-F238E27FC236}">
                <a16:creationId xmlns:a16="http://schemas.microsoft.com/office/drawing/2014/main" id="{AEC8A488-8DC1-4CCE-85EF-391D8D8DE2E7}"/>
              </a:ext>
            </a:extLst>
          </p:cNvPr>
          <p:cNvSpPr txBox="1"/>
          <p:nvPr/>
        </p:nvSpPr>
        <p:spPr>
          <a:xfrm>
            <a:off x="4766790" y="3031359"/>
            <a:ext cx="761724" cy="781813"/>
          </a:xfrm>
          <a:prstGeom prst="rect">
            <a:avLst/>
          </a:prstGeom>
          <a:solidFill>
            <a:srgbClr val="964035"/>
          </a:solidFill>
          <a:ln>
            <a:noFill/>
          </a:ln>
        </p:spPr>
        <p:txBody>
          <a:bodyPr spcFirstLastPara="1" wrap="square" lIns="0" tIns="0" rIns="0" bIns="0" anchor="ctr" anchorCtr="0">
            <a:noAutofit/>
          </a:bodyPr>
          <a:lstStyle/>
          <a:p>
            <a:pPr algn="ctr">
              <a:buClr>
                <a:srgbClr val="000000"/>
              </a:buClr>
              <a:buSzPts val="2000"/>
            </a:pPr>
            <a:r>
              <a:rPr lang="en-US" sz="6600">
                <a:solidFill>
                  <a:srgbClr val="FFC000"/>
                </a:solidFill>
                <a:latin typeface="Century Gothic"/>
                <a:cs typeface="Arial"/>
              </a:rPr>
              <a:t>R</a:t>
            </a:r>
            <a:endParaRPr lang="en-US" sz="6600">
              <a:solidFill>
                <a:srgbClr val="FFC000"/>
              </a:solidFill>
              <a:latin typeface="Century Gothic"/>
              <a:cs typeface="Calibri"/>
            </a:endParaRPr>
          </a:p>
        </p:txBody>
      </p:sp>
      <p:pic>
        <p:nvPicPr>
          <p:cNvPr id="6" name="Picture 6" descr="A picture containing drawing, plate&#10;&#10;Description automatically generated">
            <a:extLst>
              <a:ext uri="{FF2B5EF4-FFF2-40B4-BE49-F238E27FC236}">
                <a16:creationId xmlns:a16="http://schemas.microsoft.com/office/drawing/2014/main" id="{BD1EEE64-182B-4F01-8AEF-DD92B26450FF}"/>
              </a:ext>
            </a:extLst>
          </p:cNvPr>
          <p:cNvPicPr>
            <a:picLocks noChangeAspect="1"/>
          </p:cNvPicPr>
          <p:nvPr/>
        </p:nvPicPr>
        <p:blipFill>
          <a:blip r:embed="rId3"/>
          <a:stretch>
            <a:fillRect/>
          </a:stretch>
        </p:blipFill>
        <p:spPr>
          <a:xfrm>
            <a:off x="8777377" y="2867025"/>
            <a:ext cx="2286000" cy="2209800"/>
          </a:xfrm>
          <a:prstGeom prst="rect">
            <a:avLst/>
          </a:prstGeom>
          <a:ln>
            <a:noFill/>
          </a:ln>
          <a:effectLst>
            <a:softEdge rad="112500"/>
          </a:effectLst>
        </p:spPr>
      </p:pic>
      <p:sp>
        <p:nvSpPr>
          <p:cNvPr id="7" name="Google Shape;569;p15">
            <a:extLst>
              <a:ext uri="{FF2B5EF4-FFF2-40B4-BE49-F238E27FC236}">
                <a16:creationId xmlns:a16="http://schemas.microsoft.com/office/drawing/2014/main" id="{8DCB7833-1C10-4D66-A707-D7805C2A21E0}"/>
              </a:ext>
            </a:extLst>
          </p:cNvPr>
          <p:cNvSpPr txBox="1"/>
          <p:nvPr/>
        </p:nvSpPr>
        <p:spPr>
          <a:xfrm>
            <a:off x="570250" y="5656553"/>
            <a:ext cx="10740376" cy="784546"/>
          </a:xfrm>
          <a:prstGeom prst="rect">
            <a:avLst/>
          </a:prstGeom>
          <a:solidFill>
            <a:srgbClr val="006D9D"/>
          </a:solidFill>
          <a:ln>
            <a:noFill/>
          </a:ln>
        </p:spPr>
        <p:txBody>
          <a:bodyPr spcFirstLastPara="1" wrap="square" lIns="91425" tIns="45700" rIns="91425" bIns="45700" anchor="ctr" anchorCtr="0">
            <a:noAutofit/>
          </a:bodyPr>
          <a:lstStyle/>
          <a:p>
            <a:pPr algn="ctr">
              <a:lnSpc>
                <a:spcPct val="90000"/>
              </a:lnSpc>
              <a:buClr>
                <a:srgbClr val="964035"/>
              </a:buClr>
              <a:buSzPts val="4000"/>
            </a:pPr>
            <a:r>
              <a:rPr lang="en-US" sz="2400">
                <a:solidFill>
                  <a:srgbClr val="FFFFFF"/>
                </a:solidFill>
                <a:latin typeface="Century Gothic"/>
                <a:sym typeface="Century Gothic"/>
              </a:rPr>
              <a:t>Collect and process the data for statistical analysis</a:t>
            </a:r>
            <a:endParaRPr lang="en-US"/>
          </a:p>
        </p:txBody>
      </p:sp>
      <p:sp>
        <p:nvSpPr>
          <p:cNvPr id="21" name="Google Shape;544;p15">
            <a:extLst>
              <a:ext uri="{FF2B5EF4-FFF2-40B4-BE49-F238E27FC236}">
                <a16:creationId xmlns:a16="http://schemas.microsoft.com/office/drawing/2014/main" id="{BDC6D767-8768-4D87-86BE-8C34D68E8336}"/>
              </a:ext>
            </a:extLst>
          </p:cNvPr>
          <p:cNvSpPr txBox="1"/>
          <p:nvPr/>
        </p:nvSpPr>
        <p:spPr>
          <a:xfrm>
            <a:off x="5495551" y="2871584"/>
            <a:ext cx="1732968" cy="1105457"/>
          </a:xfrm>
          <a:prstGeom prst="rect">
            <a:avLst/>
          </a:prstGeom>
          <a:solidFill>
            <a:srgbClr val="964035"/>
          </a:solidFill>
          <a:ln>
            <a:noFill/>
          </a:ln>
        </p:spPr>
        <p:txBody>
          <a:bodyPr spcFirstLastPara="1" wrap="square" lIns="0" tIns="0" rIns="0" bIns="0" anchor="ctr" anchorCtr="0">
            <a:noAutofit/>
          </a:bodyPr>
          <a:lstStyle/>
          <a:p>
            <a:pPr algn="ctr">
              <a:buClr>
                <a:srgbClr val="000000"/>
              </a:buClr>
              <a:buSzPts val="2000"/>
            </a:pPr>
            <a:r>
              <a:rPr lang="en-US" sz="2400">
                <a:solidFill>
                  <a:srgbClr val="FFC000"/>
                </a:solidFill>
                <a:latin typeface="Century Gothic"/>
                <a:ea typeface="Arial"/>
                <a:cs typeface="Arial"/>
              </a:rPr>
              <a:t>Software </a:t>
            </a:r>
            <a:endParaRPr sz="2400" b="0" i="0" u="none" strike="noStrike" cap="none">
              <a:solidFill>
                <a:srgbClr val="FFC000"/>
              </a:solidFill>
              <a:latin typeface="Century Gothic"/>
              <a:ea typeface="Arial"/>
              <a:cs typeface="Arial"/>
              <a:sym typeface="Arial"/>
            </a:endParaRPr>
          </a:p>
        </p:txBody>
      </p:sp>
    </p:spTree>
    <p:extLst>
      <p:ext uri="{BB962C8B-B14F-4D97-AF65-F5344CB8AC3E}">
        <p14:creationId xmlns:p14="http://schemas.microsoft.com/office/powerpoint/2010/main" val="217772383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495300" y="342900"/>
            <a:ext cx="94143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Century Gothic"/>
              </a:rPr>
              <a:t>Principal Component Analysis (PCA)</a:t>
            </a:r>
            <a:endParaRPr lang="en-US" dirty="0"/>
          </a:p>
        </p:txBody>
      </p:sp>
      <p:sp>
        <p:nvSpPr>
          <p:cNvPr id="12" name="Text Placeholder 4"/>
          <p:cNvSpPr txBox="1">
            <a:spLocks/>
          </p:cNvSpPr>
          <p:nvPr/>
        </p:nvSpPr>
        <p:spPr>
          <a:xfrm>
            <a:off x="7404505" y="6129523"/>
            <a:ext cx="3445002" cy="274320"/>
          </a:xfrm>
          <a:prstGeom prst="rect">
            <a:avLst/>
          </a:prstGeom>
        </p:spPr>
        <p:txBody>
          <a:bodyPr lIns="91440" tIns="45720" rIns="91440" bIns="45720"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a:solidFill>
                  <a:schemeClr val="tx1">
                    <a:lumMod val="75000"/>
                    <a:lumOff val="25000"/>
                  </a:schemeClr>
                </a:solidFill>
                <a:latin typeface="Century Gothic"/>
              </a:rPr>
              <a:t>Placement Image/Caption</a:t>
            </a:r>
            <a:endParaRPr lang="en-US" i="0" u="none" strike="noStrike" kern="1200" cap="none" spc="0" normalizeH="0" baseline="0" noProof="0">
              <a:ln>
                <a:noFill/>
              </a:ln>
              <a:solidFill>
                <a:schemeClr val="tx1">
                  <a:lumMod val="75000"/>
                  <a:lumOff val="25000"/>
                </a:schemeClr>
              </a:solidFill>
              <a:effectLst/>
              <a:uLnTx/>
              <a:uFillTx/>
              <a:latin typeface="Century Gothic" panose="020B0502020202020204" pitchFamily="34" charset="0"/>
            </a:endParaRPr>
          </a:p>
        </p:txBody>
      </p:sp>
      <p:sp>
        <p:nvSpPr>
          <p:cNvPr id="3" name="Google Shape;537;p15">
            <a:extLst>
              <a:ext uri="{FF2B5EF4-FFF2-40B4-BE49-F238E27FC236}">
                <a16:creationId xmlns:a16="http://schemas.microsoft.com/office/drawing/2014/main" id="{808F91FD-A11E-4DE6-B08C-8C506D0475BD}"/>
              </a:ext>
            </a:extLst>
          </p:cNvPr>
          <p:cNvSpPr/>
          <p:nvPr/>
        </p:nvSpPr>
        <p:spPr>
          <a:xfrm>
            <a:off x="607861" y="1679207"/>
            <a:ext cx="2775058" cy="3577156"/>
          </a:xfrm>
          <a:prstGeom prst="round2SameRect">
            <a:avLst>
              <a:gd name="adj1" fmla="val 16667"/>
              <a:gd name="adj2" fmla="val 0"/>
            </a:avLst>
          </a:prstGeom>
          <a:solidFill>
            <a:srgbClr val="757070">
              <a:alpha val="14509"/>
            </a:srgbClr>
          </a:solidFill>
          <a:ln w="76200" cap="flat" cmpd="sng">
            <a:solidFill>
              <a:srgbClr val="75707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rgbClr val="A61C00"/>
              </a:highlight>
              <a:latin typeface="Arial"/>
              <a:ea typeface="Arial"/>
              <a:cs typeface="Arial"/>
              <a:sym typeface="Arial"/>
            </a:endParaRPr>
          </a:p>
        </p:txBody>
      </p:sp>
      <p:sp>
        <p:nvSpPr>
          <p:cNvPr id="21" name="Google Shape;545;p15">
            <a:extLst>
              <a:ext uri="{FF2B5EF4-FFF2-40B4-BE49-F238E27FC236}">
                <a16:creationId xmlns:a16="http://schemas.microsoft.com/office/drawing/2014/main" id="{E7BC6C21-FB7A-4190-87CC-66D9672FBB1C}"/>
              </a:ext>
            </a:extLst>
          </p:cNvPr>
          <p:cNvSpPr txBox="1"/>
          <p:nvPr/>
        </p:nvSpPr>
        <p:spPr>
          <a:xfrm>
            <a:off x="618481" y="1886984"/>
            <a:ext cx="2732581" cy="683491"/>
          </a:xfrm>
          <a:prstGeom prst="rect">
            <a:avLst/>
          </a:prstGeom>
          <a:noFill/>
          <a:ln>
            <a:noFill/>
          </a:ln>
        </p:spPr>
        <p:txBody>
          <a:bodyPr spcFirstLastPara="1" wrap="square" lIns="0" tIns="0" rIns="0" bIns="0" anchor="ctr" anchorCtr="0">
            <a:noAutofit/>
          </a:bodyPr>
          <a:lstStyle/>
          <a:p>
            <a:pPr algn="ctr">
              <a:buClr>
                <a:srgbClr val="000000"/>
              </a:buClr>
              <a:buSzPts val="2000"/>
            </a:pPr>
            <a:r>
              <a:rPr lang="en-US" sz="1800" b="1" i="0" u="none" strike="noStrike" cap="none">
                <a:solidFill>
                  <a:srgbClr val="3F3F3F"/>
                </a:solidFill>
                <a:latin typeface="Century Gothic"/>
                <a:ea typeface="Century Gothic"/>
                <a:cs typeface="Century Gothic"/>
                <a:sym typeface="Century Gothic"/>
              </a:rPr>
              <a:t>Input Data</a:t>
            </a:r>
            <a:r>
              <a:rPr lang="en-US" b="1">
                <a:solidFill>
                  <a:srgbClr val="3F3F3F"/>
                </a:solidFill>
                <a:latin typeface="Century Gothic"/>
                <a:ea typeface="Century Gothic"/>
                <a:cs typeface="Century Gothic"/>
                <a:sym typeface="Century Gothic"/>
              </a:rPr>
              <a:t> from spreadsheets</a:t>
            </a:r>
            <a:r>
              <a:rPr lang="en-US" sz="1800" b="1" i="0" u="none" strike="noStrike" cap="none">
                <a:latin typeface="Century Gothic"/>
                <a:ea typeface="Century Gothic"/>
                <a:cs typeface="Century Gothic"/>
              </a:rPr>
              <a:t/>
            </a:r>
            <a:br>
              <a:rPr lang="en-US" sz="1800" b="1" i="0" u="none" strike="noStrike" cap="none">
                <a:latin typeface="Century Gothic"/>
                <a:ea typeface="Century Gothic"/>
                <a:cs typeface="Century Gothic"/>
              </a:rPr>
            </a:br>
            <a:r>
              <a:rPr lang="en-US" b="1">
                <a:solidFill>
                  <a:srgbClr val="3F3F3F"/>
                </a:solidFill>
                <a:latin typeface="Century Gothic"/>
                <a:ea typeface="Century Gothic"/>
                <a:cs typeface="Century Gothic"/>
                <a:sym typeface="Century Gothic"/>
              </a:rPr>
              <a:t>(8)</a:t>
            </a:r>
            <a:endParaRPr lang="en-US" sz="1800" b="1" i="0" u="none" strike="noStrike" cap="none">
              <a:solidFill>
                <a:srgbClr val="3F3F3F"/>
              </a:solidFill>
              <a:latin typeface="Arial"/>
              <a:ea typeface="Arial"/>
              <a:cs typeface="Arial"/>
            </a:endParaRPr>
          </a:p>
        </p:txBody>
      </p:sp>
      <p:sp>
        <p:nvSpPr>
          <p:cNvPr id="23" name="Google Shape;546;p15">
            <a:extLst>
              <a:ext uri="{FF2B5EF4-FFF2-40B4-BE49-F238E27FC236}">
                <a16:creationId xmlns:a16="http://schemas.microsoft.com/office/drawing/2014/main" id="{51A58788-2FF0-4410-BF86-AA53BB5A4174}"/>
              </a:ext>
            </a:extLst>
          </p:cNvPr>
          <p:cNvSpPr/>
          <p:nvPr/>
        </p:nvSpPr>
        <p:spPr>
          <a:xfrm rot="5400000">
            <a:off x="2601650" y="3321206"/>
            <a:ext cx="2793076" cy="665295"/>
          </a:xfrm>
          <a:prstGeom prst="triangle">
            <a:avLst>
              <a:gd name="adj" fmla="val 50000"/>
            </a:avLst>
          </a:prstGeom>
          <a:solidFill>
            <a:srgbClr val="006D9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25" name="Google Shape;547;p15">
            <a:extLst>
              <a:ext uri="{FF2B5EF4-FFF2-40B4-BE49-F238E27FC236}">
                <a16:creationId xmlns:a16="http://schemas.microsoft.com/office/drawing/2014/main" id="{CEDFE75F-6552-4FDF-87B8-1657A069F18D}"/>
              </a:ext>
            </a:extLst>
          </p:cNvPr>
          <p:cNvSpPr/>
          <p:nvPr/>
        </p:nvSpPr>
        <p:spPr>
          <a:xfrm>
            <a:off x="4556290" y="1679207"/>
            <a:ext cx="2775058" cy="3577156"/>
          </a:xfrm>
          <a:prstGeom prst="round2SameRect">
            <a:avLst>
              <a:gd name="adj1" fmla="val 16667"/>
              <a:gd name="adj2" fmla="val 0"/>
            </a:avLst>
          </a:prstGeom>
          <a:solidFill>
            <a:srgbClr val="757070">
              <a:alpha val="14509"/>
            </a:srgbClr>
          </a:solidFill>
          <a:ln w="76200" cap="flat" cmpd="sng">
            <a:solidFill>
              <a:srgbClr val="75707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rgbClr val="A61C00"/>
              </a:highlight>
              <a:latin typeface="Arial"/>
              <a:ea typeface="Arial"/>
              <a:cs typeface="Arial"/>
              <a:sym typeface="Arial"/>
            </a:endParaRPr>
          </a:p>
        </p:txBody>
      </p:sp>
      <p:sp>
        <p:nvSpPr>
          <p:cNvPr id="27" name="Google Shape;548;p15">
            <a:extLst>
              <a:ext uri="{FF2B5EF4-FFF2-40B4-BE49-F238E27FC236}">
                <a16:creationId xmlns:a16="http://schemas.microsoft.com/office/drawing/2014/main" id="{71AD2A39-F6A3-49C4-A8B2-3BF8773181D7}"/>
              </a:ext>
            </a:extLst>
          </p:cNvPr>
          <p:cNvSpPr txBox="1"/>
          <p:nvPr/>
        </p:nvSpPr>
        <p:spPr>
          <a:xfrm>
            <a:off x="4550563" y="1886984"/>
            <a:ext cx="2732581" cy="683491"/>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1800" b="1" i="0" u="none" strike="noStrike" cap="none">
                <a:solidFill>
                  <a:srgbClr val="3F3F3F"/>
                </a:solidFill>
                <a:latin typeface="Century Gothic"/>
                <a:ea typeface="Century Gothic"/>
                <a:cs typeface="Century Gothic"/>
                <a:sym typeface="Century Gothic"/>
              </a:rPr>
              <a:t>Select Components</a:t>
            </a:r>
            <a:r>
              <a:rPr lang="en-US" sz="1800" b="1" i="0" u="none" strike="noStrike" cap="none">
                <a:solidFill>
                  <a:srgbClr val="3F3F3F"/>
                </a:solidFill>
                <a:latin typeface="Century Gothic"/>
                <a:ea typeface="Century Gothic"/>
                <a:cs typeface="Century Gothic"/>
              </a:rPr>
              <a:t/>
            </a:r>
            <a:br>
              <a:rPr lang="en-US" sz="1800" b="1" i="0" u="none" strike="noStrike" cap="none">
                <a:solidFill>
                  <a:srgbClr val="3F3F3F"/>
                </a:solidFill>
                <a:latin typeface="Century Gothic"/>
                <a:ea typeface="Century Gothic"/>
                <a:cs typeface="Century Gothic"/>
              </a:rPr>
            </a:br>
            <a:r>
              <a:rPr lang="en-US" sz="1800" b="1" i="0" u="none" strike="noStrike" cap="none">
                <a:solidFill>
                  <a:srgbClr val="3F3F3F"/>
                </a:solidFill>
                <a:latin typeface="Century Gothic"/>
                <a:ea typeface="Century Gothic"/>
                <a:cs typeface="Century Gothic"/>
                <a:sym typeface="Century Gothic"/>
              </a:rPr>
              <a:t>(2-4)</a:t>
            </a:r>
            <a:endParaRPr lang="en-US" sz="1800" b="1" i="0" u="none" strike="noStrike" cap="none">
              <a:solidFill>
                <a:srgbClr val="3F3F3F"/>
              </a:solidFill>
              <a:latin typeface="Arial"/>
              <a:ea typeface="Arial"/>
              <a:cs typeface="Arial"/>
            </a:endParaRPr>
          </a:p>
        </p:txBody>
      </p:sp>
      <p:sp>
        <p:nvSpPr>
          <p:cNvPr id="29" name="Google Shape;549;p15">
            <a:extLst>
              <a:ext uri="{FF2B5EF4-FFF2-40B4-BE49-F238E27FC236}">
                <a16:creationId xmlns:a16="http://schemas.microsoft.com/office/drawing/2014/main" id="{3885343D-0402-45D5-BD2A-E061A3FF179F}"/>
              </a:ext>
            </a:extLst>
          </p:cNvPr>
          <p:cNvSpPr/>
          <p:nvPr/>
        </p:nvSpPr>
        <p:spPr>
          <a:xfrm>
            <a:off x="8535568" y="1662164"/>
            <a:ext cx="2775058" cy="3577156"/>
          </a:xfrm>
          <a:prstGeom prst="round2SameRect">
            <a:avLst>
              <a:gd name="adj1" fmla="val 16667"/>
              <a:gd name="adj2" fmla="val 0"/>
            </a:avLst>
          </a:prstGeom>
          <a:solidFill>
            <a:srgbClr val="757070">
              <a:alpha val="14509"/>
            </a:srgbClr>
          </a:solidFill>
          <a:ln w="76200" cap="flat" cmpd="sng">
            <a:solidFill>
              <a:srgbClr val="75707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rgbClr val="A61C00"/>
              </a:highlight>
              <a:latin typeface="Arial"/>
              <a:ea typeface="Arial"/>
              <a:cs typeface="Arial"/>
              <a:sym typeface="Arial"/>
            </a:endParaRPr>
          </a:p>
        </p:txBody>
      </p:sp>
      <p:sp>
        <p:nvSpPr>
          <p:cNvPr id="31" name="Google Shape;550;p15">
            <a:extLst>
              <a:ext uri="{FF2B5EF4-FFF2-40B4-BE49-F238E27FC236}">
                <a16:creationId xmlns:a16="http://schemas.microsoft.com/office/drawing/2014/main" id="{42A44A31-7315-493B-9739-4383FDD7595D}"/>
              </a:ext>
            </a:extLst>
          </p:cNvPr>
          <p:cNvSpPr txBox="1"/>
          <p:nvPr/>
        </p:nvSpPr>
        <p:spPr>
          <a:xfrm>
            <a:off x="8523708" y="1878257"/>
            <a:ext cx="2732581" cy="683491"/>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1800" b="1" i="0" u="none" strike="noStrike" cap="none">
                <a:solidFill>
                  <a:srgbClr val="3F3F3F"/>
                </a:solidFill>
                <a:latin typeface="Century Gothic"/>
                <a:ea typeface="Century Gothic"/>
                <a:cs typeface="Century Gothic"/>
                <a:sym typeface="Century Gothic"/>
              </a:rPr>
              <a:t>Score by Census Tract</a:t>
            </a:r>
            <a:endParaRPr lang="en-US">
              <a:solidFill>
                <a:srgbClr val="3F3F3F"/>
              </a:solidFill>
              <a:cs typeface="Calibri"/>
            </a:endParaRPr>
          </a:p>
          <a:p>
            <a:pPr marL="0" marR="0" lvl="0" indent="0" algn="ctr" rtl="0">
              <a:lnSpc>
                <a:spcPct val="100000"/>
              </a:lnSpc>
              <a:spcBef>
                <a:spcPts val="0"/>
              </a:spcBef>
              <a:spcAft>
                <a:spcPts val="0"/>
              </a:spcAft>
              <a:buClr>
                <a:srgbClr val="000000"/>
              </a:buClr>
              <a:buSzPts val="2000"/>
              <a:buFont typeface="Arial"/>
              <a:buNone/>
            </a:pPr>
            <a:endParaRPr lang="en-US" sz="1800" b="1" i="0" u="none" strike="noStrike" cap="none">
              <a:solidFill>
                <a:srgbClr val="3F3F3F"/>
              </a:solidFill>
              <a:latin typeface="Century Gothic"/>
              <a:ea typeface="Arial"/>
              <a:cs typeface="Arial"/>
            </a:endParaRPr>
          </a:p>
        </p:txBody>
      </p:sp>
      <p:grpSp>
        <p:nvGrpSpPr>
          <p:cNvPr id="41" name="Google Shape;551;p15">
            <a:extLst>
              <a:ext uri="{FF2B5EF4-FFF2-40B4-BE49-F238E27FC236}">
                <a16:creationId xmlns:a16="http://schemas.microsoft.com/office/drawing/2014/main" id="{AA37A183-47FE-4AD7-9768-40B9A954F62F}"/>
              </a:ext>
            </a:extLst>
          </p:cNvPr>
          <p:cNvGrpSpPr/>
          <p:nvPr/>
        </p:nvGrpSpPr>
        <p:grpSpPr>
          <a:xfrm>
            <a:off x="4891754" y="3041763"/>
            <a:ext cx="710542" cy="1617514"/>
            <a:chOff x="4795461" y="2556652"/>
            <a:chExt cx="710542" cy="1617514"/>
          </a:xfrm>
        </p:grpSpPr>
        <p:sp>
          <p:nvSpPr>
            <p:cNvPr id="33" name="Google Shape;552;p15">
              <a:extLst>
                <a:ext uri="{FF2B5EF4-FFF2-40B4-BE49-F238E27FC236}">
                  <a16:creationId xmlns:a16="http://schemas.microsoft.com/office/drawing/2014/main" id="{B48CEDA5-09FD-4F9B-B86F-B6EC90AB1FD0}"/>
                </a:ext>
              </a:extLst>
            </p:cNvPr>
            <p:cNvSpPr/>
            <p:nvPr/>
          </p:nvSpPr>
          <p:spPr>
            <a:xfrm>
              <a:off x="5031102" y="3628489"/>
              <a:ext cx="227946" cy="451303"/>
            </a:xfrm>
            <a:prstGeom prst="rightBracket">
              <a:avLst>
                <a:gd name="adj" fmla="val 8333"/>
              </a:avLst>
            </a:prstGeom>
            <a:no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 name="Google Shape;553;p15">
              <a:extLst>
                <a:ext uri="{FF2B5EF4-FFF2-40B4-BE49-F238E27FC236}">
                  <a16:creationId xmlns:a16="http://schemas.microsoft.com/office/drawing/2014/main" id="{0C03195F-96D3-4734-9499-B51AFDBA70B4}"/>
                </a:ext>
              </a:extLst>
            </p:cNvPr>
            <p:cNvSpPr/>
            <p:nvPr/>
          </p:nvSpPr>
          <p:spPr>
            <a:xfrm>
              <a:off x="4798589" y="3948514"/>
              <a:ext cx="227946" cy="225652"/>
            </a:xfrm>
            <a:prstGeom prst="rightBracket">
              <a:avLst>
                <a:gd name="adj" fmla="val 8333"/>
              </a:avLst>
            </a:prstGeom>
            <a:no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 name="Google Shape;554;p15">
              <a:extLst>
                <a:ext uri="{FF2B5EF4-FFF2-40B4-BE49-F238E27FC236}">
                  <a16:creationId xmlns:a16="http://schemas.microsoft.com/office/drawing/2014/main" id="{322A538A-3527-47A6-9200-F05C44C7D46C}"/>
                </a:ext>
              </a:extLst>
            </p:cNvPr>
            <p:cNvSpPr/>
            <p:nvPr/>
          </p:nvSpPr>
          <p:spPr>
            <a:xfrm>
              <a:off x="5038325" y="2618553"/>
              <a:ext cx="227944" cy="652991"/>
            </a:xfrm>
            <a:prstGeom prst="rightBracket">
              <a:avLst>
                <a:gd name="adj" fmla="val 8333"/>
              </a:avLst>
            </a:prstGeom>
            <a:no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 name="Google Shape;555;p15">
              <a:extLst>
                <a:ext uri="{FF2B5EF4-FFF2-40B4-BE49-F238E27FC236}">
                  <a16:creationId xmlns:a16="http://schemas.microsoft.com/office/drawing/2014/main" id="{912FDE8D-DFD2-4C5E-844E-B4E19EECA96B}"/>
                </a:ext>
              </a:extLst>
            </p:cNvPr>
            <p:cNvSpPr/>
            <p:nvPr/>
          </p:nvSpPr>
          <p:spPr>
            <a:xfrm>
              <a:off x="4795461" y="3534175"/>
              <a:ext cx="227946" cy="225652"/>
            </a:xfrm>
            <a:prstGeom prst="rightBracket">
              <a:avLst>
                <a:gd name="adj" fmla="val 8333"/>
              </a:avLst>
            </a:prstGeom>
            <a:no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556;p15">
              <a:extLst>
                <a:ext uri="{FF2B5EF4-FFF2-40B4-BE49-F238E27FC236}">
                  <a16:creationId xmlns:a16="http://schemas.microsoft.com/office/drawing/2014/main" id="{EC17E812-D943-4C2E-B702-EC8F70A7F9E7}"/>
                </a:ext>
              </a:extLst>
            </p:cNvPr>
            <p:cNvSpPr/>
            <p:nvPr/>
          </p:nvSpPr>
          <p:spPr>
            <a:xfrm>
              <a:off x="4798589" y="3158718"/>
              <a:ext cx="227946" cy="225652"/>
            </a:xfrm>
            <a:prstGeom prst="rightBracket">
              <a:avLst>
                <a:gd name="adj" fmla="val 8333"/>
              </a:avLst>
            </a:prstGeom>
            <a:no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 name="Google Shape;557;p15">
              <a:extLst>
                <a:ext uri="{FF2B5EF4-FFF2-40B4-BE49-F238E27FC236}">
                  <a16:creationId xmlns:a16="http://schemas.microsoft.com/office/drawing/2014/main" id="{C625E5A5-D3A8-49C1-8F5E-8A444ADD0707}"/>
                </a:ext>
              </a:extLst>
            </p:cNvPr>
            <p:cNvSpPr/>
            <p:nvPr/>
          </p:nvSpPr>
          <p:spPr>
            <a:xfrm>
              <a:off x="4795461" y="2860761"/>
              <a:ext cx="227946" cy="225652"/>
            </a:xfrm>
            <a:prstGeom prst="rightBracket">
              <a:avLst>
                <a:gd name="adj" fmla="val 8333"/>
              </a:avLst>
            </a:prstGeom>
            <a:no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 name="Google Shape;558;p15">
              <a:extLst>
                <a:ext uri="{FF2B5EF4-FFF2-40B4-BE49-F238E27FC236}">
                  <a16:creationId xmlns:a16="http://schemas.microsoft.com/office/drawing/2014/main" id="{D4595979-F791-41BD-B566-382361D13B9C}"/>
                </a:ext>
              </a:extLst>
            </p:cNvPr>
            <p:cNvSpPr/>
            <p:nvPr/>
          </p:nvSpPr>
          <p:spPr>
            <a:xfrm>
              <a:off x="4804652" y="2556652"/>
              <a:ext cx="227946" cy="225652"/>
            </a:xfrm>
            <a:prstGeom prst="rightBracket">
              <a:avLst>
                <a:gd name="adj" fmla="val 8333"/>
              </a:avLst>
            </a:prstGeom>
            <a:no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 name="Google Shape;559;p15">
              <a:extLst>
                <a:ext uri="{FF2B5EF4-FFF2-40B4-BE49-F238E27FC236}">
                  <a16:creationId xmlns:a16="http://schemas.microsoft.com/office/drawing/2014/main" id="{81F81D2C-9E91-480B-916E-BEE188ABF6E6}"/>
                </a:ext>
              </a:extLst>
            </p:cNvPr>
            <p:cNvSpPr/>
            <p:nvPr/>
          </p:nvSpPr>
          <p:spPr>
            <a:xfrm>
              <a:off x="5278059" y="2939917"/>
              <a:ext cx="227944" cy="883938"/>
            </a:xfrm>
            <a:prstGeom prst="rightBracket">
              <a:avLst>
                <a:gd name="adj" fmla="val 8333"/>
              </a:avLst>
            </a:prstGeom>
            <a:no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3" name="Google Shape;560;p15">
            <a:extLst>
              <a:ext uri="{FF2B5EF4-FFF2-40B4-BE49-F238E27FC236}">
                <a16:creationId xmlns:a16="http://schemas.microsoft.com/office/drawing/2014/main" id="{0E35B228-3B4E-402E-8E73-46A19B82CB6A}"/>
              </a:ext>
            </a:extLst>
          </p:cNvPr>
          <p:cNvSpPr/>
          <p:nvPr/>
        </p:nvSpPr>
        <p:spPr>
          <a:xfrm>
            <a:off x="9356131" y="4455108"/>
            <a:ext cx="1749943" cy="374996"/>
          </a:xfrm>
          <a:prstGeom prst="rect">
            <a:avLst/>
          </a:prstGeom>
          <a:solidFill>
            <a:srgbClr val="004DA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45" name="Google Shape;561;p15">
            <a:extLst>
              <a:ext uri="{FF2B5EF4-FFF2-40B4-BE49-F238E27FC236}">
                <a16:creationId xmlns:a16="http://schemas.microsoft.com/office/drawing/2014/main" id="{84F32660-44BE-43F8-B338-81FD5F6ABEBC}"/>
              </a:ext>
            </a:extLst>
          </p:cNvPr>
          <p:cNvSpPr/>
          <p:nvPr/>
        </p:nvSpPr>
        <p:spPr>
          <a:xfrm>
            <a:off x="9543281" y="4043595"/>
            <a:ext cx="1400094" cy="374996"/>
          </a:xfrm>
          <a:prstGeom prst="rect">
            <a:avLst/>
          </a:prstGeom>
          <a:solidFill>
            <a:srgbClr val="0084A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47" name="Google Shape;562;p15">
            <a:extLst>
              <a:ext uri="{FF2B5EF4-FFF2-40B4-BE49-F238E27FC236}">
                <a16:creationId xmlns:a16="http://schemas.microsoft.com/office/drawing/2014/main" id="{8F40E13D-86BB-4ADB-87D5-53971E99B64F}"/>
              </a:ext>
            </a:extLst>
          </p:cNvPr>
          <p:cNvSpPr/>
          <p:nvPr/>
        </p:nvSpPr>
        <p:spPr>
          <a:xfrm>
            <a:off x="9676756" y="3630206"/>
            <a:ext cx="1118344" cy="374996"/>
          </a:xfrm>
          <a:prstGeom prst="rect">
            <a:avLst/>
          </a:prstGeom>
          <a:solidFill>
            <a:srgbClr val="8989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49" name="Google Shape;563;p15">
            <a:extLst>
              <a:ext uri="{FF2B5EF4-FFF2-40B4-BE49-F238E27FC236}">
                <a16:creationId xmlns:a16="http://schemas.microsoft.com/office/drawing/2014/main" id="{0CF919B5-F0EF-4974-8A69-BE16C4E1F024}"/>
              </a:ext>
            </a:extLst>
          </p:cNvPr>
          <p:cNvSpPr/>
          <p:nvPr/>
        </p:nvSpPr>
        <p:spPr>
          <a:xfrm>
            <a:off x="9806176" y="3225163"/>
            <a:ext cx="874303" cy="374996"/>
          </a:xfrm>
          <a:prstGeom prst="rect">
            <a:avLst/>
          </a:prstGeom>
          <a:solidFill>
            <a:srgbClr val="E48A0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1" name="Google Shape;564;p15">
            <a:extLst>
              <a:ext uri="{FF2B5EF4-FFF2-40B4-BE49-F238E27FC236}">
                <a16:creationId xmlns:a16="http://schemas.microsoft.com/office/drawing/2014/main" id="{FE21601A-4857-41AF-A562-65066FEBE084}"/>
              </a:ext>
            </a:extLst>
          </p:cNvPr>
          <p:cNvSpPr/>
          <p:nvPr/>
        </p:nvSpPr>
        <p:spPr>
          <a:xfrm>
            <a:off x="10015893" y="2818897"/>
            <a:ext cx="454867" cy="374996"/>
          </a:xfrm>
          <a:prstGeom prst="rect">
            <a:avLst/>
          </a:prstGeom>
          <a:solidFill>
            <a:srgbClr val="E5101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3" name="Google Shape;565;p15">
            <a:extLst>
              <a:ext uri="{FF2B5EF4-FFF2-40B4-BE49-F238E27FC236}">
                <a16:creationId xmlns:a16="http://schemas.microsoft.com/office/drawing/2014/main" id="{85372F90-D5EA-45FB-BCE1-E6B38AE2012A}"/>
              </a:ext>
            </a:extLst>
          </p:cNvPr>
          <p:cNvSpPr/>
          <p:nvPr/>
        </p:nvSpPr>
        <p:spPr>
          <a:xfrm rot="10800000">
            <a:off x="8793220" y="2700037"/>
            <a:ext cx="178439" cy="2096816"/>
          </a:xfrm>
          <a:prstGeom prst="downArrow">
            <a:avLst>
              <a:gd name="adj1" fmla="val 100000"/>
              <a:gd name="adj2" fmla="val 75706"/>
            </a:avLst>
          </a:prstGeom>
          <a:solidFill>
            <a:srgbClr val="3F3F3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5" name="Google Shape;566;p15">
            <a:extLst>
              <a:ext uri="{FF2B5EF4-FFF2-40B4-BE49-F238E27FC236}">
                <a16:creationId xmlns:a16="http://schemas.microsoft.com/office/drawing/2014/main" id="{F1354745-97F5-4B0B-B837-5B8842392A85}"/>
              </a:ext>
            </a:extLst>
          </p:cNvPr>
          <p:cNvSpPr txBox="1"/>
          <p:nvPr/>
        </p:nvSpPr>
        <p:spPr>
          <a:xfrm>
            <a:off x="8537918" y="4555829"/>
            <a:ext cx="1118344" cy="683491"/>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1400" b="1" i="0" u="none" strike="noStrike" cap="none">
                <a:solidFill>
                  <a:srgbClr val="3F3F3F"/>
                </a:solidFill>
                <a:latin typeface="Century Gothic"/>
                <a:ea typeface="Century Gothic"/>
                <a:cs typeface="Century Gothic"/>
                <a:sym typeface="Century Gothic"/>
              </a:rPr>
              <a:t>Low</a:t>
            </a:r>
            <a:endParaRPr lang="en-US" sz="1400" b="1" i="0" u="none" strike="noStrike" cap="none">
              <a:solidFill>
                <a:srgbClr val="3F3F3F"/>
              </a:solidFill>
              <a:latin typeface="Arial"/>
              <a:ea typeface="Arial"/>
              <a:cs typeface="Arial"/>
            </a:endParaRPr>
          </a:p>
        </p:txBody>
      </p:sp>
      <p:sp>
        <p:nvSpPr>
          <p:cNvPr id="57" name="Google Shape;567;p15">
            <a:extLst>
              <a:ext uri="{FF2B5EF4-FFF2-40B4-BE49-F238E27FC236}">
                <a16:creationId xmlns:a16="http://schemas.microsoft.com/office/drawing/2014/main" id="{07F96457-242D-4E14-AA3B-5DC665110A9B}"/>
              </a:ext>
            </a:extLst>
          </p:cNvPr>
          <p:cNvSpPr txBox="1"/>
          <p:nvPr/>
        </p:nvSpPr>
        <p:spPr>
          <a:xfrm>
            <a:off x="8516480" y="2257315"/>
            <a:ext cx="1118344" cy="683491"/>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1400" b="1" i="0" u="none" strike="noStrike" cap="none">
                <a:solidFill>
                  <a:srgbClr val="3F3F3F"/>
                </a:solidFill>
                <a:latin typeface="Century Gothic"/>
                <a:ea typeface="Century Gothic"/>
                <a:cs typeface="Century Gothic"/>
                <a:sym typeface="Century Gothic"/>
              </a:rPr>
              <a:t>High</a:t>
            </a:r>
            <a:endParaRPr lang="en-US" sz="1400" b="1" i="0" u="none" strike="noStrike" cap="none">
              <a:solidFill>
                <a:srgbClr val="3F3F3F"/>
              </a:solidFill>
              <a:latin typeface="Arial"/>
              <a:ea typeface="Arial"/>
              <a:cs typeface="Arial"/>
            </a:endParaRPr>
          </a:p>
        </p:txBody>
      </p:sp>
      <p:sp>
        <p:nvSpPr>
          <p:cNvPr id="59" name="Google Shape;568;p15">
            <a:extLst>
              <a:ext uri="{FF2B5EF4-FFF2-40B4-BE49-F238E27FC236}">
                <a16:creationId xmlns:a16="http://schemas.microsoft.com/office/drawing/2014/main" id="{A9E14CA8-CFDC-4E81-8948-B6F404BB072C}"/>
              </a:ext>
            </a:extLst>
          </p:cNvPr>
          <p:cNvSpPr/>
          <p:nvPr/>
        </p:nvSpPr>
        <p:spPr>
          <a:xfrm rot="5400000">
            <a:off x="6573118" y="3322512"/>
            <a:ext cx="2793076" cy="665295"/>
          </a:xfrm>
          <a:prstGeom prst="triangle">
            <a:avLst>
              <a:gd name="adj" fmla="val 50000"/>
            </a:avLst>
          </a:prstGeom>
          <a:solidFill>
            <a:srgbClr val="006D9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3" name="Google Shape;571;p15">
            <a:extLst>
              <a:ext uri="{FF2B5EF4-FFF2-40B4-BE49-F238E27FC236}">
                <a16:creationId xmlns:a16="http://schemas.microsoft.com/office/drawing/2014/main" id="{C168C5FC-1605-4CE5-811D-F6EB9EE7DF2C}"/>
              </a:ext>
            </a:extLst>
          </p:cNvPr>
          <p:cNvSpPr/>
          <p:nvPr/>
        </p:nvSpPr>
        <p:spPr>
          <a:xfrm>
            <a:off x="5954727" y="4447184"/>
            <a:ext cx="1050929" cy="276999"/>
          </a:xfrm>
          <a:prstGeom prst="rect">
            <a:avLst/>
          </a:prstGeom>
          <a:noFill/>
          <a:ln>
            <a:noFill/>
          </a:ln>
        </p:spPr>
        <p:txBody>
          <a:bodyPr spcFirstLastPara="1" wrap="square" lIns="0" tIns="45700" rIns="91425" bIns="45700" anchor="t" anchorCtr="0">
            <a:spAutoFit/>
          </a:bodyPr>
          <a:lstStyle/>
          <a:p>
            <a:pPr marL="0" marR="0" lvl="0" indent="0" algn="l" rtl="0">
              <a:lnSpc>
                <a:spcPct val="100000"/>
              </a:lnSpc>
              <a:spcBef>
                <a:spcPts val="0"/>
              </a:spcBef>
              <a:spcAft>
                <a:spcPts val="0"/>
              </a:spcAft>
              <a:buNone/>
            </a:pPr>
            <a:r>
              <a:rPr lang="en-US" sz="1200" b="1" i="0" u="none" strike="noStrike" cap="none">
                <a:solidFill>
                  <a:srgbClr val="3F3F3F"/>
                </a:solidFill>
                <a:latin typeface="Century Gothic"/>
                <a:ea typeface="Century Gothic"/>
                <a:cs typeface="Century Gothic"/>
                <a:sym typeface="Century Gothic"/>
              </a:rPr>
              <a:t>Components</a:t>
            </a:r>
            <a:endParaRPr lang="en-US" sz="1200" b="0" i="0" u="none" strike="noStrike" cap="none">
              <a:solidFill>
                <a:srgbClr val="3F3F3F"/>
              </a:solidFill>
              <a:latin typeface="Arial"/>
              <a:ea typeface="Arial"/>
              <a:cs typeface="Arial"/>
            </a:endParaRPr>
          </a:p>
        </p:txBody>
      </p:sp>
      <p:sp>
        <p:nvSpPr>
          <p:cNvPr id="65" name="Google Shape;572;p15">
            <a:extLst>
              <a:ext uri="{FF2B5EF4-FFF2-40B4-BE49-F238E27FC236}">
                <a16:creationId xmlns:a16="http://schemas.microsoft.com/office/drawing/2014/main" id="{29852235-FAAA-4B61-9EA7-8B4561333774}"/>
              </a:ext>
            </a:extLst>
          </p:cNvPr>
          <p:cNvSpPr/>
          <p:nvPr/>
        </p:nvSpPr>
        <p:spPr>
          <a:xfrm rot="16200000">
            <a:off x="5388804" y="3859501"/>
            <a:ext cx="791242" cy="276999"/>
          </a:xfrm>
          <a:prstGeom prst="rect">
            <a:avLst/>
          </a:prstGeom>
          <a:noFill/>
          <a:ln>
            <a:noFill/>
          </a:ln>
        </p:spPr>
        <p:txBody>
          <a:bodyPr spcFirstLastPara="1" wrap="square" lIns="0" tIns="45700" rIns="91425" bIns="45700" anchor="t" anchorCtr="0">
            <a:spAutoFit/>
          </a:bodyPr>
          <a:lstStyle/>
          <a:p>
            <a:pPr marL="0" marR="0" lvl="0" indent="0" algn="l" rtl="0">
              <a:lnSpc>
                <a:spcPct val="100000"/>
              </a:lnSpc>
              <a:spcBef>
                <a:spcPts val="0"/>
              </a:spcBef>
              <a:spcAft>
                <a:spcPts val="0"/>
              </a:spcAft>
              <a:buNone/>
            </a:pPr>
            <a:r>
              <a:rPr lang="en-US" sz="1200" b="1" i="0" u="none" strike="noStrike" cap="none">
                <a:solidFill>
                  <a:srgbClr val="3F3F3F"/>
                </a:solidFill>
                <a:latin typeface="Century Gothic"/>
                <a:ea typeface="Century Gothic"/>
                <a:cs typeface="Century Gothic"/>
                <a:sym typeface="Century Gothic"/>
              </a:rPr>
              <a:t>Variables</a:t>
            </a:r>
            <a:endParaRPr sz="1200" b="0" i="0" u="none" strike="noStrike" cap="none">
              <a:solidFill>
                <a:srgbClr val="3F3F3F"/>
              </a:solidFill>
              <a:latin typeface="Arial"/>
              <a:ea typeface="Arial"/>
              <a:cs typeface="Arial"/>
              <a:sym typeface="Arial"/>
            </a:endParaRPr>
          </a:p>
        </p:txBody>
      </p:sp>
      <p:cxnSp>
        <p:nvCxnSpPr>
          <p:cNvPr id="67" name="Google Shape;573;p15">
            <a:extLst>
              <a:ext uri="{FF2B5EF4-FFF2-40B4-BE49-F238E27FC236}">
                <a16:creationId xmlns:a16="http://schemas.microsoft.com/office/drawing/2014/main" id="{48FA1F6A-DB1C-408B-9643-E624DF38FC32}"/>
              </a:ext>
            </a:extLst>
          </p:cNvPr>
          <p:cNvCxnSpPr/>
          <p:nvPr/>
        </p:nvCxnSpPr>
        <p:spPr>
          <a:xfrm rot="10800000">
            <a:off x="5907536" y="3345871"/>
            <a:ext cx="0" cy="1042236"/>
          </a:xfrm>
          <a:prstGeom prst="straightConnector1">
            <a:avLst/>
          </a:prstGeom>
          <a:noFill/>
          <a:ln w="25400" cap="flat" cmpd="sng">
            <a:solidFill>
              <a:srgbClr val="3F3F3F"/>
            </a:solidFill>
            <a:prstDash val="solid"/>
            <a:round/>
            <a:headEnd type="none" w="sm" len="sm"/>
            <a:tailEnd type="triangle" w="med" len="med"/>
          </a:ln>
        </p:spPr>
      </p:cxnSp>
      <p:cxnSp>
        <p:nvCxnSpPr>
          <p:cNvPr id="69" name="Google Shape;574;p15">
            <a:extLst>
              <a:ext uri="{FF2B5EF4-FFF2-40B4-BE49-F238E27FC236}">
                <a16:creationId xmlns:a16="http://schemas.microsoft.com/office/drawing/2014/main" id="{1261E66F-AE5D-4150-AE51-02A412C3E249}"/>
              </a:ext>
            </a:extLst>
          </p:cNvPr>
          <p:cNvCxnSpPr/>
          <p:nvPr/>
        </p:nvCxnSpPr>
        <p:spPr>
          <a:xfrm>
            <a:off x="5951081" y="4438909"/>
            <a:ext cx="929123" cy="0"/>
          </a:xfrm>
          <a:prstGeom prst="straightConnector1">
            <a:avLst/>
          </a:prstGeom>
          <a:noFill/>
          <a:ln w="25400" cap="flat" cmpd="sng">
            <a:solidFill>
              <a:srgbClr val="3F3F3F"/>
            </a:solidFill>
            <a:prstDash val="solid"/>
            <a:round/>
            <a:headEnd type="none" w="sm" len="sm"/>
            <a:tailEnd type="triangle" w="med" len="med"/>
          </a:ln>
        </p:spPr>
      </p:cxnSp>
      <p:sp>
        <p:nvSpPr>
          <p:cNvPr id="73" name="Google Shape;569;p15">
            <a:extLst>
              <a:ext uri="{FF2B5EF4-FFF2-40B4-BE49-F238E27FC236}">
                <a16:creationId xmlns:a16="http://schemas.microsoft.com/office/drawing/2014/main" id="{D9B31843-DA49-498B-8592-4A0BC06AE2E4}"/>
              </a:ext>
            </a:extLst>
          </p:cNvPr>
          <p:cNvSpPr txBox="1"/>
          <p:nvPr/>
        </p:nvSpPr>
        <p:spPr>
          <a:xfrm>
            <a:off x="619411" y="5623779"/>
            <a:ext cx="10740376" cy="784546"/>
          </a:xfrm>
          <a:prstGeom prst="rect">
            <a:avLst/>
          </a:prstGeom>
          <a:solidFill>
            <a:srgbClr val="006D9D"/>
          </a:solidFill>
          <a:ln>
            <a:noFill/>
          </a:ln>
        </p:spPr>
        <p:txBody>
          <a:bodyPr spcFirstLastPara="1" wrap="square" lIns="91425" tIns="45700" rIns="91425" bIns="45700" anchor="ctr" anchorCtr="0">
            <a:noAutofit/>
          </a:bodyPr>
          <a:lstStyle/>
          <a:p>
            <a:pPr algn="ctr">
              <a:lnSpc>
                <a:spcPct val="90000"/>
              </a:lnSpc>
              <a:buClr>
                <a:srgbClr val="964035"/>
              </a:buClr>
              <a:buSzPts val="4000"/>
            </a:pPr>
            <a:r>
              <a:rPr lang="en-US" sz="2400" b="0" i="0" u="none" strike="noStrike" cap="none">
                <a:solidFill>
                  <a:srgbClr val="FFFFFF"/>
                </a:solidFill>
                <a:latin typeface="Century Gothic"/>
                <a:ea typeface="Century Gothic"/>
                <a:cs typeface="Century Gothic"/>
                <a:sym typeface="Century Gothic"/>
              </a:rPr>
              <a:t>Identify patterns and analyze spatial data</a:t>
            </a:r>
            <a:r>
              <a:rPr lang="en-US" sz="2400">
                <a:solidFill>
                  <a:srgbClr val="FFFFFF"/>
                </a:solidFill>
                <a:latin typeface="Century Gothic"/>
                <a:ea typeface="Century Gothic"/>
                <a:cs typeface="Century Gothic"/>
                <a:sym typeface="Century Gothic"/>
              </a:rPr>
              <a:t> into an index</a:t>
            </a:r>
            <a:endParaRPr sz="2400" b="0" i="0" u="none" strike="noStrike" cap="none">
              <a:solidFill>
                <a:srgbClr val="FFFFFF"/>
              </a:solidFill>
              <a:latin typeface="Century Gothic"/>
              <a:ea typeface="Century Gothic"/>
              <a:cs typeface="Century Gothic"/>
              <a:sym typeface="Century Gothic"/>
            </a:endParaRPr>
          </a:p>
        </p:txBody>
      </p:sp>
      <p:pic>
        <p:nvPicPr>
          <p:cNvPr id="8" name="Picture 8" descr="Chart&#10;&#10;Description automatically generated">
            <a:extLst>
              <a:ext uri="{FF2B5EF4-FFF2-40B4-BE49-F238E27FC236}">
                <a16:creationId xmlns:a16="http://schemas.microsoft.com/office/drawing/2014/main" id="{45DD77BF-411C-47E8-9107-AC14F2E650DF}"/>
              </a:ext>
            </a:extLst>
          </p:cNvPr>
          <p:cNvPicPr>
            <a:picLocks noChangeAspect="1"/>
          </p:cNvPicPr>
          <p:nvPr/>
        </p:nvPicPr>
        <p:blipFill rotWithShape="1">
          <a:blip r:embed="rId3"/>
          <a:srcRect t="-463" r="17476" b="6214"/>
          <a:stretch/>
        </p:blipFill>
        <p:spPr>
          <a:xfrm>
            <a:off x="5991446" y="3342721"/>
            <a:ext cx="1041065" cy="1048692"/>
          </a:xfrm>
          <a:prstGeom prst="rect">
            <a:avLst/>
          </a:prstGeom>
        </p:spPr>
      </p:pic>
      <p:pic>
        <p:nvPicPr>
          <p:cNvPr id="9" name="Picture 6" descr="A picture containing drawing, plate&#10;&#10;Description automatically generated">
            <a:extLst>
              <a:ext uri="{FF2B5EF4-FFF2-40B4-BE49-F238E27FC236}">
                <a16:creationId xmlns:a16="http://schemas.microsoft.com/office/drawing/2014/main" id="{0CC32E12-37D0-4B25-97E5-4F2984396B68}"/>
              </a:ext>
            </a:extLst>
          </p:cNvPr>
          <p:cNvPicPr>
            <a:picLocks noChangeAspect="1"/>
          </p:cNvPicPr>
          <p:nvPr/>
        </p:nvPicPr>
        <p:blipFill>
          <a:blip r:embed="rId4"/>
          <a:stretch>
            <a:fillRect/>
          </a:stretch>
        </p:blipFill>
        <p:spPr>
          <a:xfrm>
            <a:off x="855453" y="2823893"/>
            <a:ext cx="2286000" cy="2209800"/>
          </a:xfrm>
          <a:prstGeom prst="rect">
            <a:avLst/>
          </a:prstGeom>
          <a:ln>
            <a:noFill/>
          </a:ln>
          <a:effectLst>
            <a:softEdge rad="112500"/>
          </a:effectLst>
        </p:spPr>
      </p:pic>
      <p:sp>
        <p:nvSpPr>
          <p:cNvPr id="10" name="Google Shape;544;p15">
            <a:extLst>
              <a:ext uri="{FF2B5EF4-FFF2-40B4-BE49-F238E27FC236}">
                <a16:creationId xmlns:a16="http://schemas.microsoft.com/office/drawing/2014/main" id="{D9B9BBCC-3498-40FB-9E76-49357A254400}"/>
              </a:ext>
            </a:extLst>
          </p:cNvPr>
          <p:cNvSpPr txBox="1"/>
          <p:nvPr/>
        </p:nvSpPr>
        <p:spPr>
          <a:xfrm>
            <a:off x="6089507" y="2556906"/>
            <a:ext cx="761724" cy="781813"/>
          </a:xfrm>
          <a:prstGeom prst="rect">
            <a:avLst/>
          </a:prstGeom>
          <a:solidFill>
            <a:schemeClr val="bg2"/>
          </a:solidFill>
          <a:ln>
            <a:noFill/>
          </a:ln>
        </p:spPr>
        <p:txBody>
          <a:bodyPr spcFirstLastPara="1" wrap="square" lIns="0" tIns="0" rIns="0" bIns="0" anchor="ctr" anchorCtr="0">
            <a:noAutofit/>
          </a:bodyPr>
          <a:lstStyle/>
          <a:p>
            <a:pPr algn="ctr">
              <a:buClr>
                <a:srgbClr val="000000"/>
              </a:buClr>
              <a:buSzPts val="2000"/>
            </a:pPr>
            <a:r>
              <a:rPr lang="en-US" sz="6600">
                <a:solidFill>
                  <a:srgbClr val="FFC000"/>
                </a:solidFill>
                <a:latin typeface="Century Gothic"/>
                <a:cs typeface="Arial"/>
              </a:rPr>
              <a:t>R</a:t>
            </a:r>
            <a:endParaRPr lang="en-US" sz="6600">
              <a:solidFill>
                <a:srgbClr val="FFC000"/>
              </a:solidFill>
              <a:latin typeface="Century Gothic"/>
              <a:cs typeface="Calibri"/>
            </a:endParaRPr>
          </a:p>
        </p:txBody>
      </p:sp>
    </p:spTree>
    <p:extLst>
      <p:ext uri="{BB962C8B-B14F-4D97-AF65-F5344CB8AC3E}">
        <p14:creationId xmlns:p14="http://schemas.microsoft.com/office/powerpoint/2010/main" val="819306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27" grpId="0"/>
      <p:bldP spid="29" grpId="0" animBg="1"/>
      <p:bldP spid="31" grpId="0"/>
      <p:bldP spid="43" grpId="0" animBg="1"/>
      <p:bldP spid="45" grpId="0" animBg="1"/>
      <p:bldP spid="47" grpId="0" animBg="1"/>
      <p:bldP spid="49" grpId="0" animBg="1"/>
      <p:bldP spid="51" grpId="0" animBg="1"/>
      <p:bldP spid="53" grpId="0" animBg="1"/>
      <p:bldP spid="55" grpId="0"/>
      <p:bldP spid="57" grpId="0"/>
      <p:bldP spid="59" grpId="0" animBg="1"/>
      <p:bldP spid="63" grpId="0"/>
      <p:bldP spid="65" grpId="0"/>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495300" y="342900"/>
            <a:ext cx="94143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Century Gothic"/>
              </a:rPr>
              <a:t>Heat Vulnerability PCA</a:t>
            </a:r>
            <a:endParaRPr lang="en-US" sz="4000" b="1" dirty="0">
              <a:solidFill>
                <a:schemeClr val="bg1"/>
              </a:solidFill>
              <a:latin typeface="Century Gothic" panose="020B0502020202020204" pitchFamily="34" charset="0"/>
            </a:endParaRPr>
          </a:p>
        </p:txBody>
      </p:sp>
      <p:pic>
        <p:nvPicPr>
          <p:cNvPr id="5" name="Picture 5" descr="Chart, bar chart&#10;&#10;Description automatically generated">
            <a:extLst>
              <a:ext uri="{FF2B5EF4-FFF2-40B4-BE49-F238E27FC236}">
                <a16:creationId xmlns:a16="http://schemas.microsoft.com/office/drawing/2014/main" id="{6F7E31F8-1383-4A15-8FB2-483C09C7AE5A}"/>
              </a:ext>
            </a:extLst>
          </p:cNvPr>
          <p:cNvPicPr>
            <a:picLocks noChangeAspect="1"/>
          </p:cNvPicPr>
          <p:nvPr/>
        </p:nvPicPr>
        <p:blipFill rotWithShape="1">
          <a:blip r:embed="rId3"/>
          <a:srcRect r="16263" b="5918"/>
          <a:stretch/>
        </p:blipFill>
        <p:spPr>
          <a:xfrm>
            <a:off x="1861848" y="1354209"/>
            <a:ext cx="6333597" cy="4915451"/>
          </a:xfrm>
          <a:prstGeom prst="rect">
            <a:avLst/>
          </a:prstGeom>
        </p:spPr>
      </p:pic>
      <p:sp>
        <p:nvSpPr>
          <p:cNvPr id="7" name="TextBox 6">
            <a:extLst>
              <a:ext uri="{FF2B5EF4-FFF2-40B4-BE49-F238E27FC236}">
                <a16:creationId xmlns:a16="http://schemas.microsoft.com/office/drawing/2014/main" id="{8A5FC4D2-2E74-428D-A0E5-D50D1CF0EC4E}"/>
              </a:ext>
            </a:extLst>
          </p:cNvPr>
          <p:cNvSpPr txBox="1"/>
          <p:nvPr/>
        </p:nvSpPr>
        <p:spPr>
          <a:xfrm>
            <a:off x="3003177" y="6269660"/>
            <a:ext cx="6185646" cy="369332"/>
          </a:xfrm>
          <a:prstGeom prst="rect">
            <a:avLst/>
          </a:prstGeom>
          <a:noFill/>
        </p:spPr>
        <p:txBody>
          <a:bodyPr wrap="square">
            <a:spAutoFit/>
          </a:bodyPr>
          <a:lstStyle/>
          <a:p>
            <a:r>
              <a:rPr lang="en-HK">
                <a:solidFill>
                  <a:schemeClr val="tx1">
                    <a:lumMod val="75000"/>
                    <a:lumOff val="25000"/>
                  </a:schemeClr>
                </a:solidFill>
                <a:latin typeface="Century Gothic" panose="020B0502020202020204" pitchFamily="34" charset="0"/>
              </a:rPr>
              <a:t>PC 1                                           PC 2</a:t>
            </a:r>
          </a:p>
        </p:txBody>
      </p:sp>
      <p:pic>
        <p:nvPicPr>
          <p:cNvPr id="6" name="Picture 5" descr="Chart, bar chart&#10;&#10;Description automatically generated">
            <a:extLst>
              <a:ext uri="{FF2B5EF4-FFF2-40B4-BE49-F238E27FC236}">
                <a16:creationId xmlns:a16="http://schemas.microsoft.com/office/drawing/2014/main" id="{3C645F54-7D72-4F7F-9738-E60D2EF35D43}"/>
              </a:ext>
            </a:extLst>
          </p:cNvPr>
          <p:cNvPicPr>
            <a:picLocks noChangeAspect="1"/>
          </p:cNvPicPr>
          <p:nvPr/>
        </p:nvPicPr>
        <p:blipFill rotWithShape="1">
          <a:blip r:embed="rId3"/>
          <a:srcRect l="93704" r="3731" b="57065"/>
          <a:stretch/>
        </p:blipFill>
        <p:spPr>
          <a:xfrm>
            <a:off x="10688332" y="1483735"/>
            <a:ext cx="259643" cy="3001511"/>
          </a:xfrm>
          <a:prstGeom prst="rect">
            <a:avLst/>
          </a:prstGeom>
        </p:spPr>
      </p:pic>
      <p:sp>
        <p:nvSpPr>
          <p:cNvPr id="13" name="TextBox 12">
            <a:extLst>
              <a:ext uri="{FF2B5EF4-FFF2-40B4-BE49-F238E27FC236}">
                <a16:creationId xmlns:a16="http://schemas.microsoft.com/office/drawing/2014/main" id="{61D0CFD0-D3F1-4811-AE07-DE4A902D5B24}"/>
              </a:ext>
            </a:extLst>
          </p:cNvPr>
          <p:cNvSpPr txBox="1"/>
          <p:nvPr/>
        </p:nvSpPr>
        <p:spPr>
          <a:xfrm>
            <a:off x="8195445" y="1483735"/>
            <a:ext cx="2480401" cy="5016758"/>
          </a:xfrm>
          <a:prstGeom prst="rect">
            <a:avLst/>
          </a:prstGeom>
          <a:noFill/>
        </p:spPr>
        <p:txBody>
          <a:bodyPr wrap="square" lIns="91440" tIns="45720" rIns="91440" bIns="45720" anchor="t">
            <a:spAutoFit/>
          </a:bodyPr>
          <a:lstStyle/>
          <a:p>
            <a:r>
              <a:rPr lang="en-HK" dirty="0">
                <a:solidFill>
                  <a:schemeClr val="tx1">
                    <a:lumMod val="75000"/>
                    <a:lumOff val="25000"/>
                  </a:schemeClr>
                </a:solidFill>
                <a:latin typeface="Century Gothic"/>
              </a:rPr>
              <a:t>% Poverty</a:t>
            </a:r>
          </a:p>
          <a:p>
            <a:endParaRPr lang="en-HK" sz="2350" dirty="0">
              <a:solidFill>
                <a:schemeClr val="tx1">
                  <a:lumMod val="75000"/>
                  <a:lumOff val="25000"/>
                </a:schemeClr>
              </a:solidFill>
              <a:latin typeface="Century Gothic" panose="020B0502020202020204" pitchFamily="34" charset="0"/>
            </a:endParaRPr>
          </a:p>
          <a:p>
            <a:r>
              <a:rPr lang="en-HK" dirty="0">
                <a:solidFill>
                  <a:schemeClr val="tx1">
                    <a:lumMod val="75000"/>
                    <a:lumOff val="25000"/>
                  </a:schemeClr>
                </a:solidFill>
                <a:latin typeface="Century Gothic"/>
              </a:rPr>
              <a:t>% Minority </a:t>
            </a:r>
          </a:p>
          <a:p>
            <a:endParaRPr lang="en-HK" sz="2250" dirty="0">
              <a:solidFill>
                <a:schemeClr val="tx1">
                  <a:lumMod val="75000"/>
                  <a:lumOff val="25000"/>
                </a:schemeClr>
              </a:solidFill>
              <a:latin typeface="Century Gothic" panose="020B0502020202020204" pitchFamily="34" charset="0"/>
            </a:endParaRPr>
          </a:p>
          <a:p>
            <a:r>
              <a:rPr lang="en-HK" dirty="0">
                <a:solidFill>
                  <a:schemeClr val="tx1">
                    <a:lumMod val="75000"/>
                    <a:lumOff val="25000"/>
                  </a:schemeClr>
                </a:solidFill>
                <a:latin typeface="Century Gothic"/>
              </a:rPr>
              <a:t>Median Income</a:t>
            </a:r>
          </a:p>
          <a:p>
            <a:endParaRPr lang="en-HK" sz="1300" dirty="0">
              <a:solidFill>
                <a:schemeClr val="tx1">
                  <a:lumMod val="75000"/>
                  <a:lumOff val="25000"/>
                </a:schemeClr>
              </a:solidFill>
              <a:latin typeface="Century Gothic" panose="020B0502020202020204" pitchFamily="34" charset="0"/>
            </a:endParaRPr>
          </a:p>
          <a:p>
            <a:r>
              <a:rPr lang="en-HK" dirty="0">
                <a:solidFill>
                  <a:schemeClr val="tx1">
                    <a:lumMod val="75000"/>
                    <a:lumOff val="25000"/>
                  </a:schemeClr>
                </a:solidFill>
                <a:latin typeface="Century Gothic"/>
              </a:rPr>
              <a:t>% No HS Diploma over age of 25  </a:t>
            </a:r>
            <a:endParaRPr lang="en-HK" dirty="0">
              <a:solidFill>
                <a:schemeClr val="tx1">
                  <a:lumMod val="75000"/>
                  <a:lumOff val="25000"/>
                </a:schemeClr>
              </a:solidFill>
              <a:latin typeface="Century Gothic" panose="020B0502020202020204" pitchFamily="34" charset="0"/>
            </a:endParaRPr>
          </a:p>
          <a:p>
            <a:endParaRPr lang="en-HK" sz="1300" dirty="0">
              <a:solidFill>
                <a:schemeClr val="tx1">
                  <a:lumMod val="75000"/>
                  <a:lumOff val="25000"/>
                </a:schemeClr>
              </a:solidFill>
              <a:latin typeface="Century Gothic" panose="020B0502020202020204" pitchFamily="34" charset="0"/>
            </a:endParaRPr>
          </a:p>
          <a:p>
            <a:r>
              <a:rPr lang="en-HK" dirty="0">
                <a:solidFill>
                  <a:schemeClr val="tx1">
                    <a:lumMod val="75000"/>
                    <a:lumOff val="25000"/>
                  </a:schemeClr>
                </a:solidFill>
                <a:latin typeface="Century Gothic"/>
              </a:rPr>
              <a:t>% Living alone</a:t>
            </a:r>
          </a:p>
          <a:p>
            <a:endParaRPr lang="en-HK" sz="1300" dirty="0">
              <a:solidFill>
                <a:schemeClr val="tx1">
                  <a:lumMod val="75000"/>
                  <a:lumOff val="25000"/>
                </a:schemeClr>
              </a:solidFill>
              <a:latin typeface="Century Gothic" panose="020B0502020202020204" pitchFamily="34" charset="0"/>
            </a:endParaRPr>
          </a:p>
          <a:p>
            <a:r>
              <a:rPr lang="en-HK" dirty="0">
                <a:solidFill>
                  <a:schemeClr val="tx1">
                    <a:lumMod val="75000"/>
                    <a:lumOff val="25000"/>
                  </a:schemeClr>
                </a:solidFill>
                <a:latin typeface="Century Gothic"/>
              </a:rPr>
              <a:t>% Age 65 or older and isolated</a:t>
            </a:r>
          </a:p>
          <a:p>
            <a:endParaRPr lang="en-HK" sz="1300" dirty="0">
              <a:solidFill>
                <a:schemeClr val="tx1">
                  <a:lumMod val="75000"/>
                  <a:lumOff val="25000"/>
                </a:schemeClr>
              </a:solidFill>
              <a:latin typeface="Century Gothic" panose="020B0502020202020204" pitchFamily="34" charset="0"/>
            </a:endParaRPr>
          </a:p>
          <a:p>
            <a:r>
              <a:rPr lang="en-HK" dirty="0">
                <a:solidFill>
                  <a:schemeClr val="tx1">
                    <a:lumMod val="75000"/>
                    <a:lumOff val="25000"/>
                  </a:schemeClr>
                </a:solidFill>
                <a:latin typeface="Century Gothic"/>
              </a:rPr>
              <a:t>% Age 65 or older</a:t>
            </a:r>
          </a:p>
          <a:p>
            <a:endParaRPr lang="en-HK" sz="2100" dirty="0">
              <a:solidFill>
                <a:schemeClr val="tx1">
                  <a:lumMod val="75000"/>
                  <a:lumOff val="25000"/>
                </a:schemeClr>
              </a:solidFill>
              <a:latin typeface="Century Gothic" panose="020B0502020202020204" pitchFamily="34" charset="0"/>
            </a:endParaRPr>
          </a:p>
          <a:p>
            <a:r>
              <a:rPr lang="en-HK" dirty="0">
                <a:solidFill>
                  <a:schemeClr val="tx1">
                    <a:lumMod val="75000"/>
                    <a:lumOff val="25000"/>
                  </a:schemeClr>
                </a:solidFill>
                <a:latin typeface="Century Gothic"/>
              </a:rPr>
              <a:t>Total population</a:t>
            </a:r>
          </a:p>
          <a:p>
            <a:endParaRPr lang="en-HK" dirty="0">
              <a:solidFill>
                <a:schemeClr val="tx1">
                  <a:lumMod val="75000"/>
                  <a:lumOff val="25000"/>
                </a:schemeClr>
              </a:solidFill>
              <a:latin typeface="Century Gothic" panose="020B0502020202020204" pitchFamily="34" charset="0"/>
            </a:endParaRPr>
          </a:p>
        </p:txBody>
      </p:sp>
      <p:sp>
        <p:nvSpPr>
          <p:cNvPr id="15" name="TextBox 14">
            <a:extLst>
              <a:ext uri="{FF2B5EF4-FFF2-40B4-BE49-F238E27FC236}">
                <a16:creationId xmlns:a16="http://schemas.microsoft.com/office/drawing/2014/main" id="{64CEC29D-CA10-4813-B71F-37A1A09B62C6}"/>
              </a:ext>
            </a:extLst>
          </p:cNvPr>
          <p:cNvSpPr txBox="1"/>
          <p:nvPr/>
        </p:nvSpPr>
        <p:spPr>
          <a:xfrm>
            <a:off x="11055417" y="1846612"/>
            <a:ext cx="1843185" cy="1815882"/>
          </a:xfrm>
          <a:prstGeom prst="rect">
            <a:avLst/>
          </a:prstGeom>
          <a:noFill/>
        </p:spPr>
        <p:txBody>
          <a:bodyPr wrap="square" rtlCol="0">
            <a:spAutoFit/>
          </a:bodyPr>
          <a:lstStyle/>
          <a:p>
            <a:r>
              <a:rPr lang="en-HK">
                <a:solidFill>
                  <a:schemeClr val="tx1">
                    <a:lumMod val="75000"/>
                    <a:lumOff val="25000"/>
                  </a:schemeClr>
                </a:solidFill>
                <a:latin typeface="Century Gothic" panose="020B0502020202020204" pitchFamily="34" charset="0"/>
              </a:rPr>
              <a:t>0.5</a:t>
            </a:r>
          </a:p>
          <a:p>
            <a:endParaRPr lang="en-HK" sz="2700">
              <a:solidFill>
                <a:schemeClr val="tx1">
                  <a:lumMod val="75000"/>
                  <a:lumOff val="25000"/>
                </a:schemeClr>
              </a:solidFill>
              <a:latin typeface="Century Gothic" panose="020B0502020202020204" pitchFamily="34" charset="0"/>
            </a:endParaRPr>
          </a:p>
          <a:p>
            <a:r>
              <a:rPr lang="en-HK">
                <a:solidFill>
                  <a:schemeClr val="tx1">
                    <a:lumMod val="75000"/>
                    <a:lumOff val="25000"/>
                  </a:schemeClr>
                </a:solidFill>
                <a:latin typeface="Century Gothic" panose="020B0502020202020204" pitchFamily="34" charset="0"/>
              </a:rPr>
              <a:t>0</a:t>
            </a:r>
          </a:p>
          <a:p>
            <a:endParaRPr lang="en-HK" sz="2700">
              <a:solidFill>
                <a:schemeClr val="tx1">
                  <a:lumMod val="75000"/>
                  <a:lumOff val="25000"/>
                </a:schemeClr>
              </a:solidFill>
              <a:latin typeface="Century Gothic" panose="020B0502020202020204" pitchFamily="34" charset="0"/>
            </a:endParaRPr>
          </a:p>
          <a:p>
            <a:endParaRPr lang="en-HK" sz="200">
              <a:solidFill>
                <a:schemeClr val="tx1">
                  <a:lumMod val="75000"/>
                  <a:lumOff val="25000"/>
                </a:schemeClr>
              </a:solidFill>
              <a:latin typeface="Century Gothic" panose="020B0502020202020204" pitchFamily="34" charset="0"/>
            </a:endParaRPr>
          </a:p>
          <a:p>
            <a:r>
              <a:rPr lang="en-HK">
                <a:solidFill>
                  <a:schemeClr val="tx1">
                    <a:lumMod val="75000"/>
                    <a:lumOff val="25000"/>
                  </a:schemeClr>
                </a:solidFill>
                <a:latin typeface="Century Gothic" panose="020B0502020202020204" pitchFamily="34" charset="0"/>
              </a:rPr>
              <a:t>-0.5</a:t>
            </a:r>
          </a:p>
        </p:txBody>
      </p:sp>
    </p:spTree>
    <p:extLst>
      <p:ext uri="{BB962C8B-B14F-4D97-AF65-F5344CB8AC3E}">
        <p14:creationId xmlns:p14="http://schemas.microsoft.com/office/powerpoint/2010/main" val="28757541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0" descr="Diagram, map&#10;&#10;Description automatically generated">
            <a:extLst>
              <a:ext uri="{FF2B5EF4-FFF2-40B4-BE49-F238E27FC236}">
                <a16:creationId xmlns:a16="http://schemas.microsoft.com/office/drawing/2014/main" id="{7DDE54A3-FC47-4992-AC6E-44A5CFCF5281}"/>
              </a:ext>
            </a:extLst>
          </p:cNvPr>
          <p:cNvPicPr>
            <a:picLocks noChangeAspect="1"/>
          </p:cNvPicPr>
          <p:nvPr/>
        </p:nvPicPr>
        <p:blipFill>
          <a:blip r:embed="rId3"/>
          <a:stretch>
            <a:fillRect/>
          </a:stretch>
        </p:blipFill>
        <p:spPr>
          <a:xfrm>
            <a:off x="6173694" y="1711715"/>
            <a:ext cx="5880847" cy="4555156"/>
          </a:xfrm>
          <a:prstGeom prst="rect">
            <a:avLst/>
          </a:prstGeom>
        </p:spPr>
      </p:pic>
      <p:pic>
        <p:nvPicPr>
          <p:cNvPr id="16" name="Picture 16" descr="A picture containing chart&#10;&#10;Description automatically generated">
            <a:extLst>
              <a:ext uri="{FF2B5EF4-FFF2-40B4-BE49-F238E27FC236}">
                <a16:creationId xmlns:a16="http://schemas.microsoft.com/office/drawing/2014/main" id="{7B455E9C-716B-4705-BBFA-6C1145B11A25}"/>
              </a:ext>
            </a:extLst>
          </p:cNvPr>
          <p:cNvPicPr>
            <a:picLocks noChangeAspect="1"/>
          </p:cNvPicPr>
          <p:nvPr/>
        </p:nvPicPr>
        <p:blipFill>
          <a:blip r:embed="rId4"/>
          <a:stretch>
            <a:fillRect/>
          </a:stretch>
        </p:blipFill>
        <p:spPr>
          <a:xfrm>
            <a:off x="107577" y="1711715"/>
            <a:ext cx="5880847" cy="4555156"/>
          </a:xfrm>
          <a:prstGeom prst="rect">
            <a:avLst/>
          </a:prstGeom>
        </p:spPr>
      </p:pic>
      <p:sp>
        <p:nvSpPr>
          <p:cNvPr id="2" name="Title 1">
            <a:extLst>
              <a:ext uri="{FF2B5EF4-FFF2-40B4-BE49-F238E27FC236}">
                <a16:creationId xmlns:a16="http://schemas.microsoft.com/office/drawing/2014/main" id="{D7522C37-9963-4D41-9BCC-F81938FFDA56}"/>
              </a:ext>
            </a:extLst>
          </p:cNvPr>
          <p:cNvSpPr txBox="1">
            <a:spLocks/>
          </p:cNvSpPr>
          <p:nvPr/>
        </p:nvSpPr>
        <p:spPr>
          <a:xfrm>
            <a:off x="505326" y="342900"/>
            <a:ext cx="9705068"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chemeClr val="bg1"/>
                </a:solidFill>
                <a:latin typeface="Century Gothic"/>
              </a:rPr>
              <a:t>Heat Vulnerability Score Maps</a:t>
            </a:r>
            <a:endParaRPr lang="en-US" sz="4000" b="1">
              <a:solidFill>
                <a:schemeClr val="bg1"/>
              </a:solidFill>
              <a:latin typeface="Century Gothic" panose="020B0502020202020204" pitchFamily="34" charset="0"/>
            </a:endParaRPr>
          </a:p>
        </p:txBody>
      </p:sp>
      <p:pic>
        <p:nvPicPr>
          <p:cNvPr id="9" name="Picture 10" descr="A picture containing drawing&#10;&#10;Description automatically generated">
            <a:extLst>
              <a:ext uri="{FF2B5EF4-FFF2-40B4-BE49-F238E27FC236}">
                <a16:creationId xmlns:a16="http://schemas.microsoft.com/office/drawing/2014/main" id="{3A72DA73-89AB-48D1-9B7B-455FDA147ECF}"/>
              </a:ext>
            </a:extLst>
          </p:cNvPr>
          <p:cNvPicPr>
            <a:picLocks noChangeAspect="1"/>
          </p:cNvPicPr>
          <p:nvPr/>
        </p:nvPicPr>
        <p:blipFill>
          <a:blip r:embed="rId5"/>
          <a:stretch>
            <a:fillRect/>
          </a:stretch>
        </p:blipFill>
        <p:spPr>
          <a:xfrm>
            <a:off x="4458708" y="3575701"/>
            <a:ext cx="561975" cy="1765634"/>
          </a:xfrm>
          <a:prstGeom prst="rect">
            <a:avLst/>
          </a:prstGeom>
        </p:spPr>
      </p:pic>
      <p:sp>
        <p:nvSpPr>
          <p:cNvPr id="14" name="TextBox 13">
            <a:extLst>
              <a:ext uri="{FF2B5EF4-FFF2-40B4-BE49-F238E27FC236}">
                <a16:creationId xmlns:a16="http://schemas.microsoft.com/office/drawing/2014/main" id="{B379F53C-55BC-4E67-B168-A2314DB24A3D}"/>
              </a:ext>
            </a:extLst>
          </p:cNvPr>
          <p:cNvSpPr txBox="1"/>
          <p:nvPr/>
        </p:nvSpPr>
        <p:spPr>
          <a:xfrm>
            <a:off x="4383744" y="3017590"/>
            <a:ext cx="1779916"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solidFill>
                  <a:srgbClr val="3F3F3F"/>
                </a:solidFill>
                <a:latin typeface="Century Gothic"/>
                <a:cs typeface="Calibri"/>
              </a:rPr>
              <a:t>Heat Vulnerability Score</a:t>
            </a:r>
          </a:p>
          <a:p>
            <a:r>
              <a:rPr lang="en-US" sz="1100">
                <a:solidFill>
                  <a:srgbClr val="3F3F3F"/>
                </a:solidFill>
                <a:latin typeface="Century Gothic"/>
                <a:cs typeface="Calibri"/>
              </a:rPr>
              <a:t>by Census Tracts</a:t>
            </a:r>
          </a:p>
        </p:txBody>
      </p:sp>
      <p:sp>
        <p:nvSpPr>
          <p:cNvPr id="18" name="TextBox 17">
            <a:extLst>
              <a:ext uri="{FF2B5EF4-FFF2-40B4-BE49-F238E27FC236}">
                <a16:creationId xmlns:a16="http://schemas.microsoft.com/office/drawing/2014/main" id="{37EE98FF-7177-408A-9FA7-50B8A530770A}"/>
              </a:ext>
            </a:extLst>
          </p:cNvPr>
          <p:cNvSpPr txBox="1"/>
          <p:nvPr/>
        </p:nvSpPr>
        <p:spPr>
          <a:xfrm>
            <a:off x="161457" y="5666707"/>
            <a:ext cx="161971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rgbClr val="3F3F3F"/>
                </a:solidFill>
                <a:latin typeface="Century Gothic"/>
                <a:cs typeface="Segoe UI"/>
              </a:rPr>
              <a:t>0           2           4​​​</a:t>
            </a:r>
          </a:p>
          <a:p>
            <a:r>
              <a:rPr lang="en-US" sz="1200">
                <a:solidFill>
                  <a:srgbClr val="3F3F3F"/>
                </a:solidFill>
                <a:latin typeface="Century Gothic"/>
                <a:cs typeface="Segoe UI"/>
              </a:rPr>
              <a:t>          miles</a:t>
            </a:r>
          </a:p>
        </p:txBody>
      </p:sp>
      <p:cxnSp>
        <p:nvCxnSpPr>
          <p:cNvPr id="19" name="Straight Arrow Connector 18">
            <a:extLst>
              <a:ext uri="{FF2B5EF4-FFF2-40B4-BE49-F238E27FC236}">
                <a16:creationId xmlns:a16="http://schemas.microsoft.com/office/drawing/2014/main" id="{9F0A8BFC-8759-485E-9655-58B19EF813E7}"/>
              </a:ext>
            </a:extLst>
          </p:cNvPr>
          <p:cNvCxnSpPr/>
          <p:nvPr/>
        </p:nvCxnSpPr>
        <p:spPr>
          <a:xfrm>
            <a:off x="313732" y="5665880"/>
            <a:ext cx="1136542" cy="2"/>
          </a:xfrm>
          <a:prstGeom prst="straightConnector1">
            <a:avLst/>
          </a:prstGeom>
          <a:ln>
            <a:solidFill>
              <a:srgbClr val="472C2C"/>
            </a:solidFill>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2253A812-76EF-4D35-A319-41ABA749A907}"/>
              </a:ext>
            </a:extLst>
          </p:cNvPr>
          <p:cNvCxnSpPr/>
          <p:nvPr/>
        </p:nvCxnSpPr>
        <p:spPr>
          <a:xfrm>
            <a:off x="6310224" y="5662903"/>
            <a:ext cx="1136542" cy="2"/>
          </a:xfrm>
          <a:prstGeom prst="straightConnector1">
            <a:avLst/>
          </a:prstGeom>
          <a:ln>
            <a:solidFill>
              <a:srgbClr val="472C2C"/>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0040F364-65B1-4974-B703-809118810BA6}"/>
              </a:ext>
            </a:extLst>
          </p:cNvPr>
          <p:cNvSpPr txBox="1"/>
          <p:nvPr/>
        </p:nvSpPr>
        <p:spPr>
          <a:xfrm>
            <a:off x="6171493" y="5666856"/>
            <a:ext cx="161971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rgbClr val="3F3F3F"/>
                </a:solidFill>
                <a:latin typeface="Century Gothic"/>
                <a:cs typeface="Segoe UI"/>
              </a:rPr>
              <a:t>0           2           4​​​</a:t>
            </a:r>
          </a:p>
          <a:p>
            <a:r>
              <a:rPr lang="en-US" sz="1200">
                <a:solidFill>
                  <a:srgbClr val="3F3F3F"/>
                </a:solidFill>
                <a:latin typeface="Century Gothic"/>
                <a:cs typeface="Segoe UI"/>
              </a:rPr>
              <a:t>          miles</a:t>
            </a:r>
          </a:p>
        </p:txBody>
      </p:sp>
      <p:pic>
        <p:nvPicPr>
          <p:cNvPr id="3" name="Picture 12" descr="Shape, rectangle&#10;&#10;Description automatically generated">
            <a:extLst>
              <a:ext uri="{FF2B5EF4-FFF2-40B4-BE49-F238E27FC236}">
                <a16:creationId xmlns:a16="http://schemas.microsoft.com/office/drawing/2014/main" id="{F2FFEFB0-4A24-4770-ABF6-267276EB2E70}"/>
              </a:ext>
            </a:extLst>
          </p:cNvPr>
          <p:cNvPicPr>
            <a:picLocks noChangeAspect="1"/>
          </p:cNvPicPr>
          <p:nvPr/>
        </p:nvPicPr>
        <p:blipFill>
          <a:blip r:embed="rId6"/>
          <a:stretch>
            <a:fillRect/>
          </a:stretch>
        </p:blipFill>
        <p:spPr>
          <a:xfrm>
            <a:off x="10535921" y="3580469"/>
            <a:ext cx="596807" cy="479402"/>
          </a:xfrm>
          <a:prstGeom prst="rect">
            <a:avLst/>
          </a:prstGeom>
          <a:noFill/>
        </p:spPr>
      </p:pic>
      <p:sp>
        <p:nvSpPr>
          <p:cNvPr id="5" name="TextBox 4">
            <a:extLst>
              <a:ext uri="{FF2B5EF4-FFF2-40B4-BE49-F238E27FC236}">
                <a16:creationId xmlns:a16="http://schemas.microsoft.com/office/drawing/2014/main" id="{4AD1B5E3-2944-4C00-B9D7-533CBB4FEE7C}"/>
              </a:ext>
            </a:extLst>
          </p:cNvPr>
          <p:cNvSpPr txBox="1"/>
          <p:nvPr/>
        </p:nvSpPr>
        <p:spPr>
          <a:xfrm>
            <a:off x="10486574" y="3235023"/>
            <a:ext cx="1276230" cy="430887"/>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lIns="91440" tIns="45720" rIns="91440" bIns="45720" anchor="t">
            <a:spAutoFit/>
          </a:bodyPr>
          <a:lstStyle/>
          <a:p>
            <a:r>
              <a:rPr lang="en-US" sz="1100">
                <a:solidFill>
                  <a:srgbClr val="3F3F3F"/>
                </a:solidFill>
                <a:latin typeface="Century Gothic"/>
                <a:cs typeface="Segoe UI"/>
              </a:rPr>
              <a:t>Top Five HVS Census Tracts    </a:t>
            </a:r>
          </a:p>
        </p:txBody>
      </p:sp>
      <p:sp>
        <p:nvSpPr>
          <p:cNvPr id="8" name="TextBox 7">
            <a:extLst>
              <a:ext uri="{FF2B5EF4-FFF2-40B4-BE49-F238E27FC236}">
                <a16:creationId xmlns:a16="http://schemas.microsoft.com/office/drawing/2014/main" id="{0678CE12-966A-44D6-AC83-CE7CAA7569CF}"/>
              </a:ext>
            </a:extLst>
          </p:cNvPr>
          <p:cNvSpPr txBox="1"/>
          <p:nvPr/>
        </p:nvSpPr>
        <p:spPr>
          <a:xfrm>
            <a:off x="4942466" y="3512705"/>
            <a:ext cx="2743199" cy="17311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200000"/>
              </a:lnSpc>
            </a:pPr>
            <a:r>
              <a:rPr lang="en-US" sz="1100">
                <a:solidFill>
                  <a:srgbClr val="3F3F3F"/>
                </a:solidFill>
                <a:latin typeface="Century Gothic"/>
                <a:cs typeface="Calibri"/>
              </a:rPr>
              <a:t>5</a:t>
            </a:r>
          </a:p>
          <a:p>
            <a:pPr>
              <a:lnSpc>
                <a:spcPct val="200000"/>
              </a:lnSpc>
            </a:pPr>
            <a:r>
              <a:rPr lang="en-US" sz="1100">
                <a:solidFill>
                  <a:srgbClr val="3F3F3F"/>
                </a:solidFill>
                <a:latin typeface="Century Gothic"/>
                <a:cs typeface="Calibri"/>
              </a:rPr>
              <a:t>4</a:t>
            </a:r>
          </a:p>
          <a:p>
            <a:pPr>
              <a:lnSpc>
                <a:spcPct val="200000"/>
              </a:lnSpc>
            </a:pPr>
            <a:r>
              <a:rPr lang="en-US" sz="1100">
                <a:solidFill>
                  <a:srgbClr val="3F3F3F"/>
                </a:solidFill>
                <a:latin typeface="Century Gothic"/>
                <a:cs typeface="Calibri"/>
              </a:rPr>
              <a:t>3</a:t>
            </a:r>
          </a:p>
          <a:p>
            <a:pPr>
              <a:lnSpc>
                <a:spcPct val="200000"/>
              </a:lnSpc>
            </a:pPr>
            <a:r>
              <a:rPr lang="en-US" sz="1100">
                <a:solidFill>
                  <a:srgbClr val="3F3F3F"/>
                </a:solidFill>
                <a:latin typeface="Century Gothic"/>
                <a:cs typeface="Calibri"/>
              </a:rPr>
              <a:t>2</a:t>
            </a:r>
          </a:p>
          <a:p>
            <a:pPr>
              <a:lnSpc>
                <a:spcPct val="200000"/>
              </a:lnSpc>
            </a:pPr>
            <a:r>
              <a:rPr lang="en-US" sz="1100">
                <a:solidFill>
                  <a:srgbClr val="3F3F3F"/>
                </a:solidFill>
                <a:latin typeface="Century Gothic"/>
                <a:cs typeface="Calibri"/>
              </a:rPr>
              <a:t>1</a:t>
            </a:r>
          </a:p>
        </p:txBody>
      </p:sp>
      <p:sp>
        <p:nvSpPr>
          <p:cNvPr id="4" name="TextBox 3">
            <a:extLst>
              <a:ext uri="{FF2B5EF4-FFF2-40B4-BE49-F238E27FC236}">
                <a16:creationId xmlns:a16="http://schemas.microsoft.com/office/drawing/2014/main" id="{F9CA15C9-F534-466F-A797-AFBA4D496BD3}"/>
              </a:ext>
            </a:extLst>
          </p:cNvPr>
          <p:cNvSpPr txBox="1"/>
          <p:nvPr/>
        </p:nvSpPr>
        <p:spPr>
          <a:xfrm>
            <a:off x="10532496" y="4060404"/>
            <a:ext cx="2743199"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solidFill>
                  <a:srgbClr val="3F3F3F"/>
                </a:solidFill>
                <a:latin typeface="Century Gothic"/>
                <a:cs typeface="Calibri"/>
              </a:rPr>
              <a:t>City </a:t>
            </a:r>
            <a:endParaRPr lang="en-US" sz="1100">
              <a:solidFill>
                <a:srgbClr val="000000"/>
              </a:solidFill>
              <a:latin typeface="Calibri" panose="020F0502020204030204"/>
              <a:cs typeface="Calibri"/>
            </a:endParaRPr>
          </a:p>
          <a:p>
            <a:r>
              <a:rPr lang="en-US" sz="1100">
                <a:solidFill>
                  <a:srgbClr val="3F3F3F"/>
                </a:solidFill>
                <a:latin typeface="Century Gothic"/>
                <a:cs typeface="Calibri"/>
              </a:rPr>
              <a:t>Boundary</a:t>
            </a:r>
            <a:endParaRPr lang="en-US" sz="1100">
              <a:cs typeface="Calibri"/>
            </a:endParaRPr>
          </a:p>
        </p:txBody>
      </p:sp>
      <p:pic>
        <p:nvPicPr>
          <p:cNvPr id="11" name="Picture 8">
            <a:extLst>
              <a:ext uri="{FF2B5EF4-FFF2-40B4-BE49-F238E27FC236}">
                <a16:creationId xmlns:a16="http://schemas.microsoft.com/office/drawing/2014/main" id="{14073DC1-A39E-4A99-91CE-528309E72512}"/>
              </a:ext>
            </a:extLst>
          </p:cNvPr>
          <p:cNvPicPr>
            <a:picLocks noChangeAspect="1"/>
          </p:cNvPicPr>
          <p:nvPr/>
        </p:nvPicPr>
        <p:blipFill>
          <a:blip r:embed="rId7"/>
          <a:stretch>
            <a:fillRect/>
          </a:stretch>
        </p:blipFill>
        <p:spPr>
          <a:xfrm>
            <a:off x="4473001" y="5348484"/>
            <a:ext cx="465762" cy="263810"/>
          </a:xfrm>
          <a:prstGeom prst="rect">
            <a:avLst/>
          </a:prstGeom>
        </p:spPr>
      </p:pic>
      <p:sp>
        <p:nvSpPr>
          <p:cNvPr id="26" name="TextBox 25">
            <a:extLst>
              <a:ext uri="{FF2B5EF4-FFF2-40B4-BE49-F238E27FC236}">
                <a16:creationId xmlns:a16="http://schemas.microsoft.com/office/drawing/2014/main" id="{1DCBEA76-45A6-4463-A58A-A17562E968F4}"/>
              </a:ext>
            </a:extLst>
          </p:cNvPr>
          <p:cNvSpPr txBox="1"/>
          <p:nvPr/>
        </p:nvSpPr>
        <p:spPr>
          <a:xfrm>
            <a:off x="4941641" y="5276179"/>
            <a:ext cx="2743199"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solidFill>
                  <a:srgbClr val="3F3F3F"/>
                </a:solidFill>
                <a:latin typeface="Century Gothic"/>
                <a:cs typeface="Calibri"/>
              </a:rPr>
              <a:t>City </a:t>
            </a:r>
            <a:endParaRPr lang="en-US" sz="1100">
              <a:solidFill>
                <a:srgbClr val="000000"/>
              </a:solidFill>
              <a:latin typeface="Calibri" panose="020F0502020204030204"/>
              <a:cs typeface="Calibri"/>
            </a:endParaRPr>
          </a:p>
          <a:p>
            <a:r>
              <a:rPr lang="en-US" sz="1100">
                <a:solidFill>
                  <a:srgbClr val="3F3F3F"/>
                </a:solidFill>
                <a:latin typeface="Century Gothic"/>
                <a:cs typeface="Calibri"/>
              </a:rPr>
              <a:t>Boundary</a:t>
            </a:r>
            <a:endParaRPr lang="en-US" sz="1100">
              <a:cs typeface="Calibri"/>
            </a:endParaRPr>
          </a:p>
        </p:txBody>
      </p:sp>
      <p:pic>
        <p:nvPicPr>
          <p:cNvPr id="27" name="Picture 8">
            <a:extLst>
              <a:ext uri="{FF2B5EF4-FFF2-40B4-BE49-F238E27FC236}">
                <a16:creationId xmlns:a16="http://schemas.microsoft.com/office/drawing/2014/main" id="{B95265AF-98E1-4C02-8B37-024B443E744D}"/>
              </a:ext>
            </a:extLst>
          </p:cNvPr>
          <p:cNvPicPr>
            <a:picLocks noChangeAspect="1"/>
          </p:cNvPicPr>
          <p:nvPr/>
        </p:nvPicPr>
        <p:blipFill>
          <a:blip r:embed="rId7"/>
          <a:stretch>
            <a:fillRect/>
          </a:stretch>
        </p:blipFill>
        <p:spPr>
          <a:xfrm>
            <a:off x="10594686" y="4500865"/>
            <a:ext cx="465762" cy="263810"/>
          </a:xfrm>
          <a:prstGeom prst="rect">
            <a:avLst/>
          </a:prstGeom>
        </p:spPr>
      </p:pic>
      <p:pic>
        <p:nvPicPr>
          <p:cNvPr id="13" name="Picture 11" descr="Shape&#10;&#10;Description automatically generated">
            <a:extLst>
              <a:ext uri="{FF2B5EF4-FFF2-40B4-BE49-F238E27FC236}">
                <a16:creationId xmlns:a16="http://schemas.microsoft.com/office/drawing/2014/main" id="{3149F28E-B861-4AF0-B388-AF0F1864E408}"/>
              </a:ext>
            </a:extLst>
          </p:cNvPr>
          <p:cNvPicPr>
            <a:picLocks noChangeAspect="1"/>
          </p:cNvPicPr>
          <p:nvPr/>
        </p:nvPicPr>
        <p:blipFill>
          <a:blip r:embed="rId8"/>
          <a:stretch>
            <a:fillRect/>
          </a:stretch>
        </p:blipFill>
        <p:spPr>
          <a:xfrm>
            <a:off x="11541487" y="5451750"/>
            <a:ext cx="510714" cy="815494"/>
          </a:xfrm>
          <a:prstGeom prst="rect">
            <a:avLst/>
          </a:prstGeom>
        </p:spPr>
      </p:pic>
      <p:pic>
        <p:nvPicPr>
          <p:cNvPr id="15" name="Picture 11" descr="Shape&#10;&#10;Description automatically generated">
            <a:extLst>
              <a:ext uri="{FF2B5EF4-FFF2-40B4-BE49-F238E27FC236}">
                <a16:creationId xmlns:a16="http://schemas.microsoft.com/office/drawing/2014/main" id="{D2C47D81-2F1A-4EDA-81AC-3FC14031DC7E}"/>
              </a:ext>
            </a:extLst>
          </p:cNvPr>
          <p:cNvPicPr>
            <a:picLocks noChangeAspect="1"/>
          </p:cNvPicPr>
          <p:nvPr/>
        </p:nvPicPr>
        <p:blipFill>
          <a:blip r:embed="rId8"/>
          <a:stretch>
            <a:fillRect/>
          </a:stretch>
        </p:blipFill>
        <p:spPr>
          <a:xfrm>
            <a:off x="5479302" y="5458435"/>
            <a:ext cx="510714" cy="815494"/>
          </a:xfrm>
          <a:prstGeom prst="rect">
            <a:avLst/>
          </a:prstGeom>
        </p:spPr>
      </p:pic>
      <p:sp>
        <p:nvSpPr>
          <p:cNvPr id="10" name="Oval 9">
            <a:extLst>
              <a:ext uri="{FF2B5EF4-FFF2-40B4-BE49-F238E27FC236}">
                <a16:creationId xmlns:a16="http://schemas.microsoft.com/office/drawing/2014/main" id="{8732DE80-B8CC-4363-80B5-712FD0B8FA93}"/>
              </a:ext>
            </a:extLst>
          </p:cNvPr>
          <p:cNvSpPr/>
          <p:nvPr/>
        </p:nvSpPr>
        <p:spPr>
          <a:xfrm>
            <a:off x="9533365" y="3145472"/>
            <a:ext cx="418441" cy="348053"/>
          </a:xfrm>
          <a:prstGeom prst="ellipse">
            <a:avLst/>
          </a:prstGeom>
          <a:solidFill>
            <a:schemeClr val="bg1"/>
          </a:solidFill>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algn="ctr"/>
            <a:r>
              <a:rPr lang="en-US" sz="1400" b="1">
                <a:solidFill>
                  <a:srgbClr val="3F3F3F"/>
                </a:solidFill>
                <a:latin typeface="Century Gothic"/>
                <a:cs typeface="Calibri"/>
              </a:rPr>
              <a:t>1</a:t>
            </a:r>
            <a:endParaRPr lang="en-US">
              <a:solidFill>
                <a:srgbClr val="3F3F3F"/>
              </a:solidFill>
            </a:endParaRPr>
          </a:p>
        </p:txBody>
      </p:sp>
      <p:sp>
        <p:nvSpPr>
          <p:cNvPr id="23" name="Oval 22">
            <a:extLst>
              <a:ext uri="{FF2B5EF4-FFF2-40B4-BE49-F238E27FC236}">
                <a16:creationId xmlns:a16="http://schemas.microsoft.com/office/drawing/2014/main" id="{AC2D5423-5DFB-44C3-8B64-3CFE2F01815B}"/>
              </a:ext>
            </a:extLst>
          </p:cNvPr>
          <p:cNvSpPr/>
          <p:nvPr/>
        </p:nvSpPr>
        <p:spPr>
          <a:xfrm>
            <a:off x="10059133" y="2886222"/>
            <a:ext cx="418441" cy="348053"/>
          </a:xfrm>
          <a:prstGeom prst="ellipse">
            <a:avLst/>
          </a:prstGeom>
          <a:solidFill>
            <a:schemeClr val="bg1"/>
          </a:solidFill>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algn="ctr"/>
            <a:r>
              <a:rPr lang="en-US" sz="1400" b="1">
                <a:solidFill>
                  <a:srgbClr val="3F3F3F"/>
                </a:solidFill>
                <a:latin typeface="Century Gothic"/>
                <a:cs typeface="Calibri"/>
              </a:rPr>
              <a:t>4</a:t>
            </a:r>
            <a:endParaRPr lang="en-US">
              <a:solidFill>
                <a:srgbClr val="3F3F3F"/>
              </a:solidFill>
            </a:endParaRPr>
          </a:p>
        </p:txBody>
      </p:sp>
      <p:sp>
        <p:nvSpPr>
          <p:cNvPr id="24" name="Oval 23">
            <a:extLst>
              <a:ext uri="{FF2B5EF4-FFF2-40B4-BE49-F238E27FC236}">
                <a16:creationId xmlns:a16="http://schemas.microsoft.com/office/drawing/2014/main" id="{28A8F5FB-4E9B-4495-99B4-70731620FF12}"/>
              </a:ext>
            </a:extLst>
          </p:cNvPr>
          <p:cNvSpPr/>
          <p:nvPr/>
        </p:nvSpPr>
        <p:spPr>
          <a:xfrm>
            <a:off x="9034047" y="1843974"/>
            <a:ext cx="418441" cy="348053"/>
          </a:xfrm>
          <a:prstGeom prst="ellipse">
            <a:avLst/>
          </a:prstGeom>
          <a:solidFill>
            <a:schemeClr val="bg1"/>
          </a:solidFill>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algn="ctr"/>
            <a:r>
              <a:rPr lang="en-US" sz="1400" b="1">
                <a:solidFill>
                  <a:srgbClr val="3F3F3F"/>
                </a:solidFill>
                <a:latin typeface="Century Gothic"/>
                <a:cs typeface="Calibri"/>
              </a:rPr>
              <a:t>5</a:t>
            </a:r>
            <a:endParaRPr lang="en-US">
              <a:solidFill>
                <a:srgbClr val="3F3F3F"/>
              </a:solidFill>
            </a:endParaRPr>
          </a:p>
        </p:txBody>
      </p:sp>
      <p:sp>
        <p:nvSpPr>
          <p:cNvPr id="25" name="Oval 24">
            <a:extLst>
              <a:ext uri="{FF2B5EF4-FFF2-40B4-BE49-F238E27FC236}">
                <a16:creationId xmlns:a16="http://schemas.microsoft.com/office/drawing/2014/main" id="{40DBE3F0-8D00-4C99-BB4E-F5773BF924AB}"/>
              </a:ext>
            </a:extLst>
          </p:cNvPr>
          <p:cNvSpPr/>
          <p:nvPr/>
        </p:nvSpPr>
        <p:spPr>
          <a:xfrm>
            <a:off x="7810889" y="3777847"/>
            <a:ext cx="418441" cy="348053"/>
          </a:xfrm>
          <a:prstGeom prst="ellipse">
            <a:avLst/>
          </a:prstGeom>
          <a:solidFill>
            <a:schemeClr val="bg1"/>
          </a:solidFill>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algn="ctr"/>
            <a:r>
              <a:rPr lang="en-US" sz="1400" b="1">
                <a:solidFill>
                  <a:srgbClr val="3F3F3F"/>
                </a:solidFill>
                <a:latin typeface="Century Gothic"/>
                <a:cs typeface="Calibri"/>
              </a:rPr>
              <a:t>2</a:t>
            </a:r>
            <a:endParaRPr lang="en-US">
              <a:solidFill>
                <a:srgbClr val="3F3F3F"/>
              </a:solidFill>
            </a:endParaRPr>
          </a:p>
        </p:txBody>
      </p:sp>
      <p:sp>
        <p:nvSpPr>
          <p:cNvPr id="28" name="Oval 27">
            <a:extLst>
              <a:ext uri="{FF2B5EF4-FFF2-40B4-BE49-F238E27FC236}">
                <a16:creationId xmlns:a16="http://schemas.microsoft.com/office/drawing/2014/main" id="{18458F77-0FD5-4159-9876-39017C69E9A2}"/>
              </a:ext>
            </a:extLst>
          </p:cNvPr>
          <p:cNvSpPr/>
          <p:nvPr/>
        </p:nvSpPr>
        <p:spPr>
          <a:xfrm>
            <a:off x="9855812" y="3778048"/>
            <a:ext cx="418441" cy="348053"/>
          </a:xfrm>
          <a:prstGeom prst="ellipse">
            <a:avLst/>
          </a:prstGeom>
          <a:solidFill>
            <a:schemeClr val="bg1"/>
          </a:solidFill>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algn="ctr"/>
            <a:r>
              <a:rPr lang="en-US" sz="1400" b="1">
                <a:solidFill>
                  <a:srgbClr val="3F3F3F"/>
                </a:solidFill>
                <a:latin typeface="Century Gothic"/>
                <a:cs typeface="Calibri"/>
              </a:rPr>
              <a:t>3</a:t>
            </a:r>
          </a:p>
        </p:txBody>
      </p:sp>
    </p:spTree>
    <p:extLst>
      <p:ext uri="{BB962C8B-B14F-4D97-AF65-F5344CB8AC3E}">
        <p14:creationId xmlns:p14="http://schemas.microsoft.com/office/powerpoint/2010/main" val="39690650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FF5BBAF-5360-46BE-A9C9-2B58EA443B17}"/>
              </a:ext>
            </a:extLst>
          </p:cNvPr>
          <p:cNvSpPr/>
          <p:nvPr/>
        </p:nvSpPr>
        <p:spPr>
          <a:xfrm>
            <a:off x="5299" y="1612554"/>
            <a:ext cx="12186528" cy="4575641"/>
          </a:xfrm>
          <a:prstGeom prst="rect">
            <a:avLst/>
          </a:prstGeom>
          <a:solidFill>
            <a:schemeClr val="bg1">
              <a:lumMod val="95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8D08D"/>
              </a:solidFill>
            </a:endParaRPr>
          </a:p>
        </p:txBody>
      </p:sp>
      <p:sp>
        <p:nvSpPr>
          <p:cNvPr id="2" name="Title 1">
            <a:extLst>
              <a:ext uri="{FF2B5EF4-FFF2-40B4-BE49-F238E27FC236}">
                <a16:creationId xmlns:a16="http://schemas.microsoft.com/office/drawing/2014/main" id="{D7522C37-9963-4D41-9BCC-F81938FFDA56}"/>
              </a:ext>
            </a:extLst>
          </p:cNvPr>
          <p:cNvSpPr txBox="1">
            <a:spLocks/>
          </p:cNvSpPr>
          <p:nvPr/>
        </p:nvSpPr>
        <p:spPr>
          <a:xfrm>
            <a:off x="906379" y="3217111"/>
            <a:ext cx="10386857" cy="419100"/>
          </a:xfrm>
          <a:prstGeom prst="rect">
            <a:avLst/>
          </a:prstGeom>
          <a:ln>
            <a:noFill/>
          </a:ln>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000" b="1">
              <a:solidFill>
                <a:schemeClr val="bg1"/>
              </a:solidFill>
              <a:latin typeface="Century Gothic" panose="020B0502020202020204" pitchFamily="34" charset="0"/>
            </a:endParaRPr>
          </a:p>
        </p:txBody>
      </p:sp>
      <p:sp>
        <p:nvSpPr>
          <p:cNvPr id="10" name="Text Placeholder 5"/>
          <p:cNvSpPr txBox="1">
            <a:spLocks/>
          </p:cNvSpPr>
          <p:nvPr/>
        </p:nvSpPr>
        <p:spPr>
          <a:xfrm>
            <a:off x="0" y="1229895"/>
            <a:ext cx="12199522" cy="524487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006D9D"/>
              </a:buClr>
              <a:buNone/>
            </a:pPr>
            <a:endParaRPr lang="en-US" sz="2000" dirty="0">
              <a:latin typeface="Century Gothic"/>
              <a:cs typeface="Calibri" panose="020F0502020204030204"/>
            </a:endParaRPr>
          </a:p>
          <a:p>
            <a:pPr marL="342900" indent="-342900">
              <a:lnSpc>
                <a:spcPct val="100000"/>
              </a:lnSpc>
              <a:spcBef>
                <a:spcPts val="0"/>
              </a:spcBef>
              <a:spcAft>
                <a:spcPts val="600"/>
              </a:spcAft>
              <a:buClr>
                <a:srgbClr val="006D9D"/>
              </a:buClr>
              <a:buFont typeface="Webdings"/>
              <a:buChar char="4"/>
            </a:pPr>
            <a:endParaRPr lang="en-US" sz="2000" dirty="0">
              <a:latin typeface="Century Gothic"/>
              <a:cs typeface="Calibri" panose="020F0502020204030204"/>
            </a:endParaRPr>
          </a:p>
          <a:p>
            <a:pPr marL="342900" indent="-342900">
              <a:lnSpc>
                <a:spcPct val="100000"/>
              </a:lnSpc>
              <a:spcBef>
                <a:spcPts val="0"/>
              </a:spcBef>
              <a:spcAft>
                <a:spcPts val="600"/>
              </a:spcAft>
              <a:buClr>
                <a:srgbClr val="006D9D"/>
              </a:buClr>
              <a:buFont typeface="Webdings"/>
              <a:buChar char="4"/>
            </a:pPr>
            <a:endParaRPr lang="en-US" sz="2000" dirty="0">
              <a:latin typeface="Century Gothic"/>
              <a:cs typeface="Calibri" panose="020F0502020204030204"/>
            </a:endParaRPr>
          </a:p>
          <a:p>
            <a:pPr marL="342900" indent="-342900">
              <a:lnSpc>
                <a:spcPct val="100000"/>
              </a:lnSpc>
              <a:spcBef>
                <a:spcPts val="0"/>
              </a:spcBef>
              <a:spcAft>
                <a:spcPts val="600"/>
              </a:spcAft>
              <a:buClr>
                <a:srgbClr val="006D9D"/>
              </a:buClr>
              <a:buFont typeface="Webdings"/>
              <a:buChar char="4"/>
            </a:pPr>
            <a:endParaRPr lang="en-US" sz="2000" dirty="0">
              <a:solidFill>
                <a:srgbClr val="000000"/>
              </a:solidFill>
              <a:latin typeface="Century Gothic"/>
              <a:cs typeface="Calibri"/>
            </a:endParaRPr>
          </a:p>
          <a:p>
            <a:pPr marL="342900" indent="-342900">
              <a:lnSpc>
                <a:spcPct val="100000"/>
              </a:lnSpc>
              <a:spcBef>
                <a:spcPts val="0"/>
              </a:spcBef>
              <a:spcAft>
                <a:spcPts val="600"/>
              </a:spcAft>
              <a:buClr>
                <a:srgbClr val="006D9D"/>
              </a:buClr>
              <a:buFont typeface="Webdings" panose="05030102010509060703" pitchFamily="18" charset="2"/>
              <a:buChar char="4"/>
            </a:pPr>
            <a:endParaRPr lang="en-US" sz="2000" dirty="0">
              <a:solidFill>
                <a:schemeClr val="tx1">
                  <a:lumMod val="75000"/>
                  <a:lumOff val="25000"/>
                </a:schemeClr>
              </a:solidFill>
              <a:latin typeface="Century Gothic"/>
            </a:endParaRPr>
          </a:p>
          <a:p>
            <a:pPr marL="342900" indent="-342900">
              <a:lnSpc>
                <a:spcPct val="100000"/>
              </a:lnSpc>
              <a:spcBef>
                <a:spcPts val="0"/>
              </a:spcBef>
              <a:spcAft>
                <a:spcPts val="600"/>
              </a:spcAft>
              <a:buClr>
                <a:srgbClr val="006D9D"/>
              </a:buClr>
              <a:buFont typeface="Webdings" panose="05030102010509060703" pitchFamily="18" charset="2"/>
              <a:buChar char="4"/>
            </a:pPr>
            <a:endParaRPr lang="en-US" sz="2000" dirty="0">
              <a:solidFill>
                <a:schemeClr val="tx1">
                  <a:lumMod val="75000"/>
                  <a:lumOff val="25000"/>
                </a:schemeClr>
              </a:solidFill>
              <a:latin typeface="Century Gothic"/>
            </a:endParaRPr>
          </a:p>
          <a:p>
            <a:pPr marL="342900" indent="-342900">
              <a:lnSpc>
                <a:spcPct val="100000"/>
              </a:lnSpc>
              <a:spcBef>
                <a:spcPts val="0"/>
              </a:spcBef>
              <a:spcAft>
                <a:spcPts val="600"/>
              </a:spcAft>
              <a:buClr>
                <a:srgbClr val="006D9D"/>
              </a:buClr>
              <a:buFont typeface="Webdings" panose="05030102010509060703" pitchFamily="18" charset="2"/>
              <a:buChar char="4"/>
            </a:pPr>
            <a:endParaRPr lang="en-US" sz="2000" dirty="0">
              <a:solidFill>
                <a:schemeClr val="tx1">
                  <a:lumMod val="75000"/>
                  <a:lumOff val="25000"/>
                </a:schemeClr>
              </a:solidFill>
              <a:latin typeface="Century Gothic"/>
            </a:endParaRPr>
          </a:p>
        </p:txBody>
      </p:sp>
      <p:sp>
        <p:nvSpPr>
          <p:cNvPr id="28" name="Title 1">
            <a:extLst>
              <a:ext uri="{FF2B5EF4-FFF2-40B4-BE49-F238E27FC236}">
                <a16:creationId xmlns:a16="http://schemas.microsoft.com/office/drawing/2014/main" id="{F99381D0-5059-4FD5-A573-B324E1DC903B}"/>
              </a:ext>
            </a:extLst>
          </p:cNvPr>
          <p:cNvSpPr txBox="1">
            <a:spLocks/>
          </p:cNvSpPr>
          <p:nvPr/>
        </p:nvSpPr>
        <p:spPr>
          <a:xfrm>
            <a:off x="902368" y="3431005"/>
            <a:ext cx="10386857" cy="419100"/>
          </a:xfrm>
          <a:prstGeom prst="rect">
            <a:avLst/>
          </a:prstGeom>
          <a:ln>
            <a:noFill/>
          </a:ln>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006D9D"/>
                </a:solidFill>
                <a:latin typeface="Century Gothic"/>
              </a:rPr>
              <a:t>3. Heat Priority</a:t>
            </a:r>
            <a:endParaRPr lang="en-US" sz="4000" b="1" dirty="0">
              <a:solidFill>
                <a:srgbClr val="006D9D"/>
              </a:solidFill>
              <a:latin typeface="Century Gothic" panose="020B0502020202020204" pitchFamily="34" charset="0"/>
            </a:endParaRPr>
          </a:p>
        </p:txBody>
      </p:sp>
    </p:spTree>
    <p:extLst>
      <p:ext uri="{BB962C8B-B14F-4D97-AF65-F5344CB8AC3E}">
        <p14:creationId xmlns:p14="http://schemas.microsoft.com/office/powerpoint/2010/main" val="180715267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BF1D515-164F-449F-8A2D-0359DB9F5EF9}"/>
              </a:ext>
            </a:extLst>
          </p:cNvPr>
          <p:cNvSpPr txBox="1">
            <a:spLocks/>
          </p:cNvSpPr>
          <p:nvPr/>
        </p:nvSpPr>
        <p:spPr>
          <a:xfrm>
            <a:off x="495300" y="342900"/>
            <a:ext cx="94143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Century Gothic"/>
              </a:rPr>
              <a:t>Data Collection and Processing</a:t>
            </a:r>
            <a:endParaRPr lang="en-US" dirty="0">
              <a:solidFill>
                <a:schemeClr val="bg1"/>
              </a:solidFill>
            </a:endParaRPr>
          </a:p>
        </p:txBody>
      </p:sp>
      <p:sp>
        <p:nvSpPr>
          <p:cNvPr id="8" name="Google Shape;537;p15">
            <a:extLst>
              <a:ext uri="{FF2B5EF4-FFF2-40B4-BE49-F238E27FC236}">
                <a16:creationId xmlns:a16="http://schemas.microsoft.com/office/drawing/2014/main" id="{96292C9E-1944-49BE-9E36-2F6821CCA92F}"/>
              </a:ext>
            </a:extLst>
          </p:cNvPr>
          <p:cNvSpPr/>
          <p:nvPr/>
        </p:nvSpPr>
        <p:spPr>
          <a:xfrm>
            <a:off x="607861" y="1679207"/>
            <a:ext cx="2775058" cy="3577156"/>
          </a:xfrm>
          <a:prstGeom prst="round2SameRect">
            <a:avLst>
              <a:gd name="adj1" fmla="val 16667"/>
              <a:gd name="adj2" fmla="val 0"/>
            </a:avLst>
          </a:prstGeom>
          <a:solidFill>
            <a:srgbClr val="757070">
              <a:alpha val="14509"/>
            </a:srgbClr>
          </a:solidFill>
          <a:ln w="76200" cap="flat" cmpd="sng">
            <a:solidFill>
              <a:srgbClr val="75707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rgbClr val="A61C00"/>
              </a:highlight>
              <a:latin typeface="Arial"/>
              <a:ea typeface="Arial"/>
              <a:cs typeface="Arial"/>
              <a:sym typeface="Arial"/>
            </a:endParaRPr>
          </a:p>
        </p:txBody>
      </p:sp>
      <p:sp>
        <p:nvSpPr>
          <p:cNvPr id="10" name="Google Shape;540;p15">
            <a:extLst>
              <a:ext uri="{FF2B5EF4-FFF2-40B4-BE49-F238E27FC236}">
                <a16:creationId xmlns:a16="http://schemas.microsoft.com/office/drawing/2014/main" id="{15E697A9-58DE-468C-98C5-DC7A1A351422}"/>
              </a:ext>
            </a:extLst>
          </p:cNvPr>
          <p:cNvSpPr/>
          <p:nvPr/>
        </p:nvSpPr>
        <p:spPr>
          <a:xfrm>
            <a:off x="660470" y="3894764"/>
            <a:ext cx="2716626" cy="1336735"/>
          </a:xfrm>
          <a:prstGeom prst="rect">
            <a:avLst/>
          </a:prstGeom>
          <a:solidFill>
            <a:srgbClr val="264E1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542;p15">
            <a:extLst>
              <a:ext uri="{FF2B5EF4-FFF2-40B4-BE49-F238E27FC236}">
                <a16:creationId xmlns:a16="http://schemas.microsoft.com/office/drawing/2014/main" id="{1332EE09-CA6B-4334-BA03-EBF3FC86C145}"/>
              </a:ext>
            </a:extLst>
          </p:cNvPr>
          <p:cNvSpPr txBox="1"/>
          <p:nvPr/>
        </p:nvSpPr>
        <p:spPr>
          <a:xfrm>
            <a:off x="644918" y="4221386"/>
            <a:ext cx="2743200" cy="683491"/>
          </a:xfrm>
          <a:prstGeom prst="rect">
            <a:avLst/>
          </a:prstGeom>
          <a:noFill/>
          <a:ln>
            <a:noFill/>
          </a:ln>
        </p:spPr>
        <p:txBody>
          <a:bodyPr spcFirstLastPara="1" wrap="square" lIns="0" tIns="0" rIns="0" bIns="0" anchor="ctr" anchorCtr="0">
            <a:noAutofit/>
          </a:bodyPr>
          <a:lstStyle/>
          <a:p>
            <a:pPr algn="ctr">
              <a:buClr>
                <a:srgbClr val="000000"/>
              </a:buClr>
              <a:buSzPts val="2000"/>
            </a:pPr>
            <a:endParaRPr lang="en-US" sz="1800" b="0" i="0" u="none" strike="noStrike" cap="none">
              <a:solidFill>
                <a:srgbClr val="FFFFFF"/>
              </a:solidFill>
              <a:latin typeface="Century Gothic"/>
              <a:ea typeface="Arial"/>
              <a:cs typeface="Arial"/>
            </a:endParaRPr>
          </a:p>
        </p:txBody>
      </p:sp>
      <p:sp>
        <p:nvSpPr>
          <p:cNvPr id="16" name="Google Shape;544;p15">
            <a:extLst>
              <a:ext uri="{FF2B5EF4-FFF2-40B4-BE49-F238E27FC236}">
                <a16:creationId xmlns:a16="http://schemas.microsoft.com/office/drawing/2014/main" id="{942D07A6-DB00-4097-B3BB-9274896AC77A}"/>
              </a:ext>
            </a:extLst>
          </p:cNvPr>
          <p:cNvSpPr txBox="1"/>
          <p:nvPr/>
        </p:nvSpPr>
        <p:spPr>
          <a:xfrm>
            <a:off x="666236" y="2816623"/>
            <a:ext cx="2709510" cy="1137799"/>
          </a:xfrm>
          <a:prstGeom prst="rect">
            <a:avLst/>
          </a:prstGeom>
          <a:solidFill>
            <a:srgbClr val="964035"/>
          </a:solidFill>
          <a:ln>
            <a:noFill/>
          </a:ln>
        </p:spPr>
        <p:txBody>
          <a:bodyPr spcFirstLastPara="1" wrap="square" lIns="0" tIns="0" rIns="0" bIns="0" anchor="ctr" anchorCtr="0">
            <a:noAutofit/>
          </a:bodyPr>
          <a:lstStyle/>
          <a:p>
            <a:pPr algn="ctr">
              <a:buClr>
                <a:srgbClr val="000000"/>
              </a:buClr>
              <a:buSzPts val="2000"/>
            </a:pPr>
            <a:r>
              <a:rPr lang="en-US">
                <a:solidFill>
                  <a:srgbClr val="FFFFFF"/>
                </a:solidFill>
                <a:latin typeface="Century Gothic"/>
                <a:ea typeface="Century Gothic"/>
                <a:cs typeface="Century Gothic"/>
                <a:sym typeface="Century Gothic"/>
              </a:rPr>
              <a:t>8 Socio-economic</a:t>
            </a:r>
            <a:r>
              <a:rPr lang="en-US" sz="1800" b="0" i="0" u="none" strike="noStrike" cap="none">
                <a:solidFill>
                  <a:srgbClr val="FFFFFF"/>
                </a:solidFill>
                <a:latin typeface="Century Gothic"/>
                <a:ea typeface="Century Gothic"/>
                <a:cs typeface="Century Gothic"/>
                <a:sym typeface="Century Gothic"/>
              </a:rPr>
              <a:t> </a:t>
            </a:r>
            <a:r>
              <a:rPr lang="en-US">
                <a:solidFill>
                  <a:srgbClr val="FFFFFF"/>
                </a:solidFill>
                <a:latin typeface="Century Gothic"/>
                <a:ea typeface="Century Gothic"/>
                <a:cs typeface="Century Gothic"/>
                <a:sym typeface="Century Gothic"/>
              </a:rPr>
              <a:t>Variables </a:t>
            </a:r>
            <a:endParaRPr lang="en-US" sz="1800" b="0" i="0" u="none" strike="noStrike" cap="none">
              <a:solidFill>
                <a:srgbClr val="FFFFFF"/>
              </a:solidFill>
              <a:latin typeface="Arial"/>
              <a:ea typeface="Arial"/>
              <a:cs typeface="Arial"/>
            </a:endParaRPr>
          </a:p>
        </p:txBody>
      </p:sp>
      <p:sp>
        <p:nvSpPr>
          <p:cNvPr id="18" name="Google Shape;545;p15">
            <a:extLst>
              <a:ext uri="{FF2B5EF4-FFF2-40B4-BE49-F238E27FC236}">
                <a16:creationId xmlns:a16="http://schemas.microsoft.com/office/drawing/2014/main" id="{B29144FC-67A3-4A52-A820-49FC0D79270D}"/>
              </a:ext>
            </a:extLst>
          </p:cNvPr>
          <p:cNvSpPr txBox="1"/>
          <p:nvPr/>
        </p:nvSpPr>
        <p:spPr>
          <a:xfrm>
            <a:off x="618481" y="1886984"/>
            <a:ext cx="2732581" cy="683491"/>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1800" b="1" i="0" u="none" strike="noStrike" cap="none">
                <a:solidFill>
                  <a:srgbClr val="3F3F3F"/>
                </a:solidFill>
                <a:latin typeface="Century Gothic"/>
                <a:ea typeface="Century Gothic"/>
                <a:cs typeface="Century Gothic"/>
                <a:sym typeface="Century Gothic"/>
              </a:rPr>
              <a:t>Input Data</a:t>
            </a:r>
            <a:r>
              <a:rPr lang="en-US" sz="1800" b="1" i="0" u="none" strike="noStrike" cap="none">
                <a:latin typeface="Century Gothic"/>
                <a:ea typeface="Century Gothic"/>
                <a:cs typeface="Century Gothic"/>
              </a:rPr>
              <a:t/>
            </a:r>
            <a:br>
              <a:rPr lang="en-US" sz="1800" b="1" i="0" u="none" strike="noStrike" cap="none">
                <a:latin typeface="Century Gothic"/>
                <a:ea typeface="Century Gothic"/>
                <a:cs typeface="Century Gothic"/>
              </a:rPr>
            </a:br>
            <a:r>
              <a:rPr lang="en-US" sz="1800" b="1" i="0" u="none" strike="noStrike" cap="none">
                <a:solidFill>
                  <a:srgbClr val="3F3F3F"/>
                </a:solidFill>
                <a:latin typeface="Century Gothic"/>
                <a:ea typeface="Century Gothic"/>
                <a:cs typeface="Century Gothic"/>
                <a:sym typeface="Century Gothic"/>
              </a:rPr>
              <a:t>(</a:t>
            </a:r>
            <a:r>
              <a:rPr lang="en-US" b="1">
                <a:solidFill>
                  <a:srgbClr val="3F3F3F"/>
                </a:solidFill>
                <a:latin typeface="Century Gothic"/>
                <a:ea typeface="Century Gothic"/>
                <a:cs typeface="Century Gothic"/>
                <a:sym typeface="Century Gothic"/>
              </a:rPr>
              <a:t>14</a:t>
            </a:r>
            <a:r>
              <a:rPr lang="en-US" sz="1800" b="1" i="0" u="none" strike="noStrike" cap="none">
                <a:solidFill>
                  <a:srgbClr val="3F3F3F"/>
                </a:solidFill>
                <a:latin typeface="Century Gothic"/>
                <a:ea typeface="Century Gothic"/>
                <a:cs typeface="Century Gothic"/>
                <a:sym typeface="Century Gothic"/>
              </a:rPr>
              <a:t>)</a:t>
            </a:r>
            <a:endParaRPr lang="en-US" sz="1800" b="1" i="0" u="none" strike="noStrike" cap="none">
              <a:solidFill>
                <a:srgbClr val="3F3F3F"/>
              </a:solidFill>
              <a:latin typeface="Arial"/>
              <a:ea typeface="Arial"/>
              <a:cs typeface="Arial"/>
            </a:endParaRPr>
          </a:p>
        </p:txBody>
      </p:sp>
      <p:sp>
        <p:nvSpPr>
          <p:cNvPr id="20" name="Google Shape;546;p15">
            <a:extLst>
              <a:ext uri="{FF2B5EF4-FFF2-40B4-BE49-F238E27FC236}">
                <a16:creationId xmlns:a16="http://schemas.microsoft.com/office/drawing/2014/main" id="{E3FCA289-4E2B-4FFD-BDA6-03911B5BB8A6}"/>
              </a:ext>
            </a:extLst>
          </p:cNvPr>
          <p:cNvSpPr/>
          <p:nvPr/>
        </p:nvSpPr>
        <p:spPr>
          <a:xfrm rot="5400000">
            <a:off x="2601650" y="3321206"/>
            <a:ext cx="2793076" cy="665295"/>
          </a:xfrm>
          <a:prstGeom prst="triangle">
            <a:avLst>
              <a:gd name="adj" fmla="val 50000"/>
            </a:avLst>
          </a:prstGeom>
          <a:solidFill>
            <a:srgbClr val="006D9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en-US" sz="1400" b="0" i="0" u="none" strike="noStrike" cap="none">
              <a:solidFill>
                <a:srgbClr val="3F3F3F"/>
              </a:solidFill>
              <a:latin typeface="Arial"/>
              <a:ea typeface="Arial"/>
              <a:cs typeface="Arial"/>
            </a:endParaRPr>
          </a:p>
        </p:txBody>
      </p:sp>
      <p:sp>
        <p:nvSpPr>
          <p:cNvPr id="22" name="Google Shape;547;p15">
            <a:extLst>
              <a:ext uri="{FF2B5EF4-FFF2-40B4-BE49-F238E27FC236}">
                <a16:creationId xmlns:a16="http://schemas.microsoft.com/office/drawing/2014/main" id="{961C9A87-1241-4271-83C3-F0C935B604A3}"/>
              </a:ext>
            </a:extLst>
          </p:cNvPr>
          <p:cNvSpPr/>
          <p:nvPr/>
        </p:nvSpPr>
        <p:spPr>
          <a:xfrm>
            <a:off x="4556290" y="1679207"/>
            <a:ext cx="2775058" cy="3577156"/>
          </a:xfrm>
          <a:prstGeom prst="round2SameRect">
            <a:avLst>
              <a:gd name="adj1" fmla="val 16667"/>
              <a:gd name="adj2" fmla="val 0"/>
            </a:avLst>
          </a:prstGeom>
          <a:solidFill>
            <a:srgbClr val="757070">
              <a:alpha val="14509"/>
            </a:srgbClr>
          </a:solidFill>
          <a:ln w="76200" cap="flat" cmpd="sng">
            <a:solidFill>
              <a:srgbClr val="75707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rgbClr val="A61C00"/>
              </a:highlight>
              <a:latin typeface="Arial"/>
              <a:ea typeface="Arial"/>
              <a:cs typeface="Arial"/>
              <a:sym typeface="Arial"/>
            </a:endParaRPr>
          </a:p>
        </p:txBody>
      </p:sp>
      <p:sp>
        <p:nvSpPr>
          <p:cNvPr id="24" name="Google Shape;548;p15">
            <a:extLst>
              <a:ext uri="{FF2B5EF4-FFF2-40B4-BE49-F238E27FC236}">
                <a16:creationId xmlns:a16="http://schemas.microsoft.com/office/drawing/2014/main" id="{22B9B808-4D67-4E12-BE1D-2E60C34A44F6}"/>
              </a:ext>
            </a:extLst>
          </p:cNvPr>
          <p:cNvSpPr txBox="1"/>
          <p:nvPr/>
        </p:nvSpPr>
        <p:spPr>
          <a:xfrm>
            <a:off x="4550563" y="1886984"/>
            <a:ext cx="2732581" cy="683491"/>
          </a:xfrm>
          <a:prstGeom prst="rect">
            <a:avLst/>
          </a:prstGeom>
          <a:noFill/>
          <a:ln>
            <a:noFill/>
          </a:ln>
        </p:spPr>
        <p:txBody>
          <a:bodyPr spcFirstLastPara="1" wrap="square" lIns="0" tIns="0" rIns="0" bIns="0" anchor="ctr" anchorCtr="0">
            <a:noAutofit/>
          </a:bodyPr>
          <a:lstStyle/>
          <a:p>
            <a:pPr algn="ctr">
              <a:buClr>
                <a:srgbClr val="000000"/>
              </a:buClr>
              <a:buSzPts val="2000"/>
            </a:pPr>
            <a:r>
              <a:rPr lang="en-US" b="1">
                <a:solidFill>
                  <a:srgbClr val="3F3F3F"/>
                </a:solidFill>
                <a:latin typeface="Century Gothic"/>
                <a:ea typeface="Arial"/>
                <a:cs typeface="Arial"/>
                <a:sym typeface="Century Gothic"/>
              </a:rPr>
              <a:t>Collection and Processing</a:t>
            </a:r>
            <a:endParaRPr lang="en-US" sz="1800" b="1" i="0" u="none" strike="noStrike" cap="none">
              <a:solidFill>
                <a:srgbClr val="3F3F3F"/>
              </a:solidFill>
              <a:latin typeface="Century Gothic"/>
              <a:ea typeface="Arial"/>
              <a:cs typeface="Arial"/>
            </a:endParaRPr>
          </a:p>
        </p:txBody>
      </p:sp>
      <p:sp>
        <p:nvSpPr>
          <p:cNvPr id="26" name="Google Shape;549;p15">
            <a:extLst>
              <a:ext uri="{FF2B5EF4-FFF2-40B4-BE49-F238E27FC236}">
                <a16:creationId xmlns:a16="http://schemas.microsoft.com/office/drawing/2014/main" id="{FD7C1985-39FB-41E2-9B25-39DE7589C5FB}"/>
              </a:ext>
            </a:extLst>
          </p:cNvPr>
          <p:cNvSpPr/>
          <p:nvPr/>
        </p:nvSpPr>
        <p:spPr>
          <a:xfrm>
            <a:off x="8535568" y="1662164"/>
            <a:ext cx="2775058" cy="3577156"/>
          </a:xfrm>
          <a:prstGeom prst="round2SameRect">
            <a:avLst>
              <a:gd name="adj1" fmla="val 16667"/>
              <a:gd name="adj2" fmla="val 0"/>
            </a:avLst>
          </a:prstGeom>
          <a:solidFill>
            <a:srgbClr val="757070">
              <a:alpha val="14509"/>
            </a:srgbClr>
          </a:solidFill>
          <a:ln w="76200" cap="flat" cmpd="sng">
            <a:solidFill>
              <a:srgbClr val="75707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rgbClr val="A61C00"/>
              </a:highlight>
              <a:latin typeface="Arial"/>
              <a:ea typeface="Arial"/>
              <a:cs typeface="Arial"/>
              <a:sym typeface="Arial"/>
            </a:endParaRPr>
          </a:p>
        </p:txBody>
      </p:sp>
      <p:sp>
        <p:nvSpPr>
          <p:cNvPr id="28" name="Google Shape;550;p15">
            <a:extLst>
              <a:ext uri="{FF2B5EF4-FFF2-40B4-BE49-F238E27FC236}">
                <a16:creationId xmlns:a16="http://schemas.microsoft.com/office/drawing/2014/main" id="{26F758C9-3414-4E07-B603-C9E999AD8AD6}"/>
              </a:ext>
            </a:extLst>
          </p:cNvPr>
          <p:cNvSpPr txBox="1"/>
          <p:nvPr/>
        </p:nvSpPr>
        <p:spPr>
          <a:xfrm>
            <a:off x="8630445" y="1885158"/>
            <a:ext cx="2588808" cy="697868"/>
          </a:xfrm>
          <a:prstGeom prst="rect">
            <a:avLst/>
          </a:prstGeom>
          <a:noFill/>
          <a:ln>
            <a:noFill/>
          </a:ln>
        </p:spPr>
        <p:txBody>
          <a:bodyPr spcFirstLastPara="1" wrap="square" lIns="0" tIns="0" rIns="0" bIns="0" anchor="ctr" anchorCtr="0">
            <a:noAutofit/>
          </a:bodyPr>
          <a:lstStyle/>
          <a:p>
            <a:pPr algn="ctr">
              <a:buClr>
                <a:srgbClr val="000000"/>
              </a:buClr>
              <a:buSzPts val="2000"/>
            </a:pPr>
            <a:r>
              <a:rPr lang="en-US" b="1">
                <a:solidFill>
                  <a:srgbClr val="3F3F3F"/>
                </a:solidFill>
                <a:latin typeface="Century Gothic"/>
                <a:ea typeface="Century Gothic"/>
                <a:cs typeface="Century Gothic"/>
                <a:sym typeface="Century Gothic"/>
              </a:rPr>
              <a:t>Output spreadsheets for analysis</a:t>
            </a:r>
            <a:endParaRPr lang="en-US" b="1">
              <a:solidFill>
                <a:srgbClr val="3F3F3F"/>
              </a:solidFill>
              <a:latin typeface="Century Gothic"/>
            </a:endParaRPr>
          </a:p>
        </p:txBody>
      </p:sp>
      <p:sp>
        <p:nvSpPr>
          <p:cNvPr id="56" name="Google Shape;568;p15">
            <a:extLst>
              <a:ext uri="{FF2B5EF4-FFF2-40B4-BE49-F238E27FC236}">
                <a16:creationId xmlns:a16="http://schemas.microsoft.com/office/drawing/2014/main" id="{758DCAD6-5DBE-48CD-8FF9-5CE3D9617669}"/>
              </a:ext>
            </a:extLst>
          </p:cNvPr>
          <p:cNvSpPr/>
          <p:nvPr/>
        </p:nvSpPr>
        <p:spPr>
          <a:xfrm rot="5400000">
            <a:off x="6573118" y="3322512"/>
            <a:ext cx="2793076" cy="665295"/>
          </a:xfrm>
          <a:prstGeom prst="triangle">
            <a:avLst>
              <a:gd name="adj" fmla="val 50000"/>
            </a:avLst>
          </a:prstGeom>
          <a:solidFill>
            <a:srgbClr val="006D9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7" name="Google Shape;540;p15">
            <a:extLst>
              <a:ext uri="{FF2B5EF4-FFF2-40B4-BE49-F238E27FC236}">
                <a16:creationId xmlns:a16="http://schemas.microsoft.com/office/drawing/2014/main" id="{CCCC0340-9BDE-45A9-8120-95CAB7239CB7}"/>
              </a:ext>
            </a:extLst>
          </p:cNvPr>
          <p:cNvSpPr/>
          <p:nvPr/>
        </p:nvSpPr>
        <p:spPr>
          <a:xfrm>
            <a:off x="4582868" y="3999181"/>
            <a:ext cx="2714446" cy="1229910"/>
          </a:xfrm>
          <a:prstGeom prst="rect">
            <a:avLst/>
          </a:prstGeom>
          <a:solidFill>
            <a:srgbClr val="264E1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 name="Google Shape;542;p15">
            <a:extLst>
              <a:ext uri="{FF2B5EF4-FFF2-40B4-BE49-F238E27FC236}">
                <a16:creationId xmlns:a16="http://schemas.microsoft.com/office/drawing/2014/main" id="{A494709B-F5A9-4B3E-B994-24656455DA49}"/>
              </a:ext>
            </a:extLst>
          </p:cNvPr>
          <p:cNvSpPr txBox="1"/>
          <p:nvPr/>
        </p:nvSpPr>
        <p:spPr>
          <a:xfrm>
            <a:off x="4893808" y="3783336"/>
            <a:ext cx="2743200" cy="1617552"/>
          </a:xfrm>
          <a:prstGeom prst="rect">
            <a:avLst/>
          </a:prstGeom>
          <a:noFill/>
          <a:ln>
            <a:noFill/>
          </a:ln>
        </p:spPr>
        <p:txBody>
          <a:bodyPr spcFirstLastPara="1" wrap="square" lIns="0" tIns="0" rIns="0" bIns="0" anchor="ctr" anchorCtr="0">
            <a:noAutofit/>
          </a:bodyPr>
          <a:lstStyle/>
          <a:p>
            <a:pPr algn="ctr">
              <a:buClr>
                <a:srgbClr val="000000"/>
              </a:buClr>
              <a:buSzPts val="2000"/>
            </a:pPr>
            <a:r>
              <a:rPr lang="en-US">
                <a:solidFill>
                  <a:srgbClr val="FFFFFF"/>
                </a:solidFill>
                <a:latin typeface="Century Gothic"/>
                <a:ea typeface="Arial"/>
                <a:cs typeface="Arial"/>
              </a:rPr>
              <a:t>Google</a:t>
            </a:r>
          </a:p>
          <a:p>
            <a:pPr algn="ctr">
              <a:buClr>
                <a:srgbClr val="000000"/>
              </a:buClr>
              <a:buSzPts val="2000"/>
            </a:pPr>
            <a:r>
              <a:rPr lang="en-US">
                <a:solidFill>
                  <a:srgbClr val="FFFFFF"/>
                </a:solidFill>
                <a:latin typeface="Century Gothic"/>
                <a:ea typeface="Arial"/>
                <a:cs typeface="Arial"/>
              </a:rPr>
              <a:t>Earth</a:t>
            </a:r>
          </a:p>
          <a:p>
            <a:pPr algn="ctr">
              <a:buClr>
                <a:srgbClr val="000000"/>
              </a:buClr>
              <a:buSzPts val="2000"/>
            </a:pPr>
            <a:r>
              <a:rPr lang="en-US">
                <a:solidFill>
                  <a:srgbClr val="FFFFFF"/>
                </a:solidFill>
                <a:latin typeface="Century Gothic"/>
                <a:ea typeface="Arial"/>
                <a:cs typeface="Arial"/>
              </a:rPr>
              <a:t>Engine</a:t>
            </a:r>
            <a:endParaRPr lang="en-US"/>
          </a:p>
        </p:txBody>
      </p:sp>
      <p:sp>
        <p:nvSpPr>
          <p:cNvPr id="69" name="Google Shape;543;p15">
            <a:extLst>
              <a:ext uri="{FF2B5EF4-FFF2-40B4-BE49-F238E27FC236}">
                <a16:creationId xmlns:a16="http://schemas.microsoft.com/office/drawing/2014/main" id="{DFDC4EB5-2044-4489-A8EF-F34B5EAACD23}"/>
              </a:ext>
            </a:extLst>
          </p:cNvPr>
          <p:cNvSpPr/>
          <p:nvPr/>
        </p:nvSpPr>
        <p:spPr>
          <a:xfrm>
            <a:off x="4582874" y="2859574"/>
            <a:ext cx="2714434" cy="1146311"/>
          </a:xfrm>
          <a:prstGeom prst="rect">
            <a:avLst/>
          </a:prstGeom>
          <a:solidFill>
            <a:srgbClr val="9640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 name="Google Shape;544;p15">
            <a:extLst>
              <a:ext uri="{FF2B5EF4-FFF2-40B4-BE49-F238E27FC236}">
                <a16:creationId xmlns:a16="http://schemas.microsoft.com/office/drawing/2014/main" id="{AEC8A488-8DC1-4CCE-85EF-391D8D8DE2E7}"/>
              </a:ext>
            </a:extLst>
          </p:cNvPr>
          <p:cNvSpPr txBox="1"/>
          <p:nvPr/>
        </p:nvSpPr>
        <p:spPr>
          <a:xfrm>
            <a:off x="4766790" y="3031359"/>
            <a:ext cx="761724" cy="781813"/>
          </a:xfrm>
          <a:prstGeom prst="rect">
            <a:avLst/>
          </a:prstGeom>
          <a:solidFill>
            <a:srgbClr val="964035"/>
          </a:solidFill>
          <a:ln>
            <a:noFill/>
          </a:ln>
        </p:spPr>
        <p:txBody>
          <a:bodyPr spcFirstLastPara="1" wrap="square" lIns="0" tIns="0" rIns="0" bIns="0" anchor="ctr" anchorCtr="0">
            <a:noAutofit/>
          </a:bodyPr>
          <a:lstStyle/>
          <a:p>
            <a:pPr algn="ctr">
              <a:buClr>
                <a:srgbClr val="000000"/>
              </a:buClr>
              <a:buSzPts val="2000"/>
            </a:pPr>
            <a:r>
              <a:rPr lang="en-US" sz="6600">
                <a:solidFill>
                  <a:srgbClr val="FFC000"/>
                </a:solidFill>
                <a:latin typeface="Century Gothic"/>
                <a:cs typeface="Arial"/>
              </a:rPr>
              <a:t>R</a:t>
            </a:r>
            <a:endParaRPr lang="en-US" sz="6600">
              <a:solidFill>
                <a:srgbClr val="FFC000"/>
              </a:solidFill>
              <a:latin typeface="Century Gothic"/>
              <a:cs typeface="Calibri"/>
            </a:endParaRPr>
          </a:p>
        </p:txBody>
      </p:sp>
      <p:pic>
        <p:nvPicPr>
          <p:cNvPr id="6" name="Picture 6" descr="A picture containing drawing, plate&#10;&#10;Description automatically generated">
            <a:extLst>
              <a:ext uri="{FF2B5EF4-FFF2-40B4-BE49-F238E27FC236}">
                <a16:creationId xmlns:a16="http://schemas.microsoft.com/office/drawing/2014/main" id="{BD1EEE64-182B-4F01-8AEF-DD92B26450FF}"/>
              </a:ext>
            </a:extLst>
          </p:cNvPr>
          <p:cNvPicPr>
            <a:picLocks noChangeAspect="1"/>
          </p:cNvPicPr>
          <p:nvPr/>
        </p:nvPicPr>
        <p:blipFill>
          <a:blip r:embed="rId3"/>
          <a:stretch>
            <a:fillRect/>
          </a:stretch>
        </p:blipFill>
        <p:spPr>
          <a:xfrm>
            <a:off x="8777377" y="2867025"/>
            <a:ext cx="2286000" cy="2209800"/>
          </a:xfrm>
          <a:prstGeom prst="rect">
            <a:avLst/>
          </a:prstGeom>
          <a:ln>
            <a:noFill/>
          </a:ln>
          <a:effectLst>
            <a:softEdge rad="112500"/>
          </a:effectLst>
        </p:spPr>
      </p:pic>
      <p:sp>
        <p:nvSpPr>
          <p:cNvPr id="7" name="Google Shape;569;p15">
            <a:extLst>
              <a:ext uri="{FF2B5EF4-FFF2-40B4-BE49-F238E27FC236}">
                <a16:creationId xmlns:a16="http://schemas.microsoft.com/office/drawing/2014/main" id="{8DCB7833-1C10-4D66-A707-D7805C2A21E0}"/>
              </a:ext>
            </a:extLst>
          </p:cNvPr>
          <p:cNvSpPr txBox="1"/>
          <p:nvPr/>
        </p:nvSpPr>
        <p:spPr>
          <a:xfrm>
            <a:off x="570250" y="5656553"/>
            <a:ext cx="10740376" cy="784546"/>
          </a:xfrm>
          <a:prstGeom prst="rect">
            <a:avLst/>
          </a:prstGeom>
          <a:solidFill>
            <a:srgbClr val="006D9D"/>
          </a:solidFill>
          <a:ln>
            <a:noFill/>
          </a:ln>
        </p:spPr>
        <p:txBody>
          <a:bodyPr spcFirstLastPara="1" wrap="square" lIns="91425" tIns="45700" rIns="91425" bIns="45700" anchor="ctr" anchorCtr="0">
            <a:noAutofit/>
          </a:bodyPr>
          <a:lstStyle/>
          <a:p>
            <a:pPr algn="ctr">
              <a:lnSpc>
                <a:spcPct val="90000"/>
              </a:lnSpc>
              <a:buClr>
                <a:srgbClr val="964035"/>
              </a:buClr>
              <a:buSzPts val="4000"/>
            </a:pPr>
            <a:r>
              <a:rPr lang="en-US" sz="2400">
                <a:solidFill>
                  <a:srgbClr val="FFFFFF"/>
                </a:solidFill>
                <a:latin typeface="Century Gothic"/>
                <a:sym typeface="Century Gothic"/>
              </a:rPr>
              <a:t>Collect and process the data for statistical analysis</a:t>
            </a:r>
            <a:endParaRPr lang="en-US"/>
          </a:p>
        </p:txBody>
      </p:sp>
      <p:sp>
        <p:nvSpPr>
          <p:cNvPr id="21" name="Google Shape;544;p15">
            <a:extLst>
              <a:ext uri="{FF2B5EF4-FFF2-40B4-BE49-F238E27FC236}">
                <a16:creationId xmlns:a16="http://schemas.microsoft.com/office/drawing/2014/main" id="{BDC6D767-8768-4D87-86BE-8C34D68E8336}"/>
              </a:ext>
            </a:extLst>
          </p:cNvPr>
          <p:cNvSpPr txBox="1"/>
          <p:nvPr/>
        </p:nvSpPr>
        <p:spPr>
          <a:xfrm>
            <a:off x="5495551" y="2871584"/>
            <a:ext cx="1732968" cy="1105457"/>
          </a:xfrm>
          <a:prstGeom prst="rect">
            <a:avLst/>
          </a:prstGeom>
          <a:solidFill>
            <a:srgbClr val="964035"/>
          </a:solidFill>
          <a:ln>
            <a:noFill/>
          </a:ln>
        </p:spPr>
        <p:txBody>
          <a:bodyPr spcFirstLastPara="1" wrap="square" lIns="0" tIns="0" rIns="0" bIns="0" anchor="ctr" anchorCtr="0">
            <a:noAutofit/>
          </a:bodyPr>
          <a:lstStyle/>
          <a:p>
            <a:pPr algn="ctr">
              <a:buClr>
                <a:srgbClr val="000000"/>
              </a:buClr>
              <a:buSzPts val="2000"/>
            </a:pPr>
            <a:r>
              <a:rPr lang="en-US" sz="2400">
                <a:solidFill>
                  <a:srgbClr val="FFC000"/>
                </a:solidFill>
                <a:latin typeface="Century Gothic"/>
                <a:ea typeface="Arial"/>
                <a:cs typeface="Arial"/>
              </a:rPr>
              <a:t>Software </a:t>
            </a:r>
            <a:endParaRPr sz="2400" b="0" i="0" u="none" strike="noStrike" cap="none">
              <a:solidFill>
                <a:srgbClr val="FFC000"/>
              </a:solidFill>
              <a:latin typeface="Century Gothic"/>
              <a:ea typeface="Arial"/>
              <a:cs typeface="Arial"/>
              <a:sym typeface="Arial"/>
            </a:endParaRPr>
          </a:p>
        </p:txBody>
      </p:sp>
      <p:pic>
        <p:nvPicPr>
          <p:cNvPr id="2050" name="Picture 2">
            <a:extLst>
              <a:ext uri="{FF2B5EF4-FFF2-40B4-BE49-F238E27FC236}">
                <a16:creationId xmlns:a16="http://schemas.microsoft.com/office/drawing/2014/main" id="{70AE5B34-BF08-4A7D-827D-03BAABFC43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7899" y="4262210"/>
            <a:ext cx="762994" cy="719394"/>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542;p15">
            <a:extLst>
              <a:ext uri="{FF2B5EF4-FFF2-40B4-BE49-F238E27FC236}">
                <a16:creationId xmlns:a16="http://schemas.microsoft.com/office/drawing/2014/main" id="{DBEBA3E6-C9B1-4188-ADAF-958DCFDC84CA}"/>
              </a:ext>
            </a:extLst>
          </p:cNvPr>
          <p:cNvSpPr txBox="1"/>
          <p:nvPr/>
        </p:nvSpPr>
        <p:spPr>
          <a:xfrm>
            <a:off x="627985" y="4246786"/>
            <a:ext cx="2743200" cy="683491"/>
          </a:xfrm>
          <a:prstGeom prst="rect">
            <a:avLst/>
          </a:prstGeom>
          <a:noFill/>
          <a:ln>
            <a:noFill/>
          </a:ln>
        </p:spPr>
        <p:txBody>
          <a:bodyPr spcFirstLastPara="1" wrap="square" lIns="0" tIns="0" rIns="0" bIns="0" anchor="ctr" anchorCtr="0">
            <a:noAutofit/>
          </a:bodyPr>
          <a:lstStyle/>
          <a:p>
            <a:pPr algn="ctr">
              <a:buClr>
                <a:srgbClr val="000000"/>
              </a:buClr>
              <a:buSzPts val="2000"/>
            </a:pPr>
            <a:r>
              <a:rPr lang="en-US">
                <a:solidFill>
                  <a:srgbClr val="FFFFFF"/>
                </a:solidFill>
                <a:latin typeface="Century Gothic"/>
                <a:ea typeface="Century Gothic"/>
                <a:cs typeface="Century Gothic"/>
                <a:sym typeface="Century Gothic"/>
              </a:rPr>
              <a:t>6 Environmental Variables </a:t>
            </a:r>
            <a:endParaRPr sz="1800" b="0" i="0" u="none" strike="noStrike" cap="none">
              <a:solidFill>
                <a:srgbClr val="FFFFFF"/>
              </a:solidFill>
              <a:latin typeface="Arial"/>
              <a:ea typeface="Arial"/>
              <a:cs typeface="Arial"/>
              <a:sym typeface="Arial"/>
            </a:endParaRPr>
          </a:p>
        </p:txBody>
      </p:sp>
    </p:spTree>
    <p:extLst>
      <p:ext uri="{BB962C8B-B14F-4D97-AF65-F5344CB8AC3E}">
        <p14:creationId xmlns:p14="http://schemas.microsoft.com/office/powerpoint/2010/main" val="38654068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957F9E78-F21C-44B0-89DA-2AFE3C8792E9}"/>
              </a:ext>
            </a:extLst>
          </p:cNvPr>
          <p:cNvSpPr/>
          <p:nvPr/>
        </p:nvSpPr>
        <p:spPr>
          <a:xfrm>
            <a:off x="5299" y="1460155"/>
            <a:ext cx="12186528" cy="4791076"/>
          </a:xfrm>
          <a:prstGeom prst="rect">
            <a:avLst/>
          </a:prstGeom>
          <a:solidFill>
            <a:schemeClr val="bg1">
              <a:lumMod val="95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8D08D"/>
              </a:solidFill>
            </a:endParaRPr>
          </a:p>
        </p:txBody>
      </p:sp>
      <p:sp>
        <p:nvSpPr>
          <p:cNvPr id="2" name="Title 1">
            <a:extLst>
              <a:ext uri="{FF2B5EF4-FFF2-40B4-BE49-F238E27FC236}">
                <a16:creationId xmlns:a16="http://schemas.microsoft.com/office/drawing/2014/main" id="{D7522C37-9963-4D41-9BCC-F81938FFDA56}"/>
              </a:ext>
            </a:extLst>
          </p:cNvPr>
          <p:cNvSpPr txBox="1">
            <a:spLocks/>
          </p:cNvSpPr>
          <p:nvPr/>
        </p:nvSpPr>
        <p:spPr>
          <a:xfrm>
            <a:off x="505326" y="342900"/>
            <a:ext cx="10386857" cy="419100"/>
          </a:xfrm>
          <a:prstGeom prst="rect">
            <a:avLst/>
          </a:prstGeom>
          <a:ln>
            <a:noFill/>
          </a:ln>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Century Gothic"/>
              </a:rPr>
              <a:t>Outline</a:t>
            </a:r>
            <a:endParaRPr lang="en-US" sz="4000" b="1" dirty="0">
              <a:solidFill>
                <a:schemeClr val="bg1"/>
              </a:solidFill>
              <a:latin typeface="Century Gothic" panose="020B0502020202020204" pitchFamily="34" charset="0"/>
            </a:endParaRPr>
          </a:p>
        </p:txBody>
      </p:sp>
      <p:sp>
        <p:nvSpPr>
          <p:cNvPr id="10" name="Text Placeholder 5"/>
          <p:cNvSpPr txBox="1">
            <a:spLocks/>
          </p:cNvSpPr>
          <p:nvPr/>
        </p:nvSpPr>
        <p:spPr>
          <a:xfrm>
            <a:off x="147053" y="2900948"/>
            <a:ext cx="12199522" cy="524487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006D9D"/>
              </a:buClr>
              <a:buNone/>
            </a:pPr>
            <a:endParaRPr lang="en-US" sz="2000">
              <a:latin typeface="Century Gothic"/>
              <a:cs typeface="Calibri" panose="020F0502020204030204"/>
            </a:endParaRPr>
          </a:p>
          <a:p>
            <a:pPr marL="342900" indent="-342900">
              <a:lnSpc>
                <a:spcPct val="100000"/>
              </a:lnSpc>
              <a:spcBef>
                <a:spcPts val="0"/>
              </a:spcBef>
              <a:spcAft>
                <a:spcPts val="600"/>
              </a:spcAft>
              <a:buClr>
                <a:srgbClr val="006D9D"/>
              </a:buClr>
              <a:buFont typeface="Webdings"/>
              <a:buChar char="4"/>
            </a:pPr>
            <a:endParaRPr lang="en-US" sz="2000">
              <a:latin typeface="Century Gothic"/>
              <a:cs typeface="Calibri" panose="020F0502020204030204"/>
            </a:endParaRPr>
          </a:p>
          <a:p>
            <a:pPr marL="342900" indent="-342900">
              <a:lnSpc>
                <a:spcPct val="100000"/>
              </a:lnSpc>
              <a:spcBef>
                <a:spcPts val="0"/>
              </a:spcBef>
              <a:spcAft>
                <a:spcPts val="600"/>
              </a:spcAft>
              <a:buClr>
                <a:srgbClr val="006D9D"/>
              </a:buClr>
              <a:buFont typeface="Webdings"/>
              <a:buChar char="4"/>
            </a:pPr>
            <a:endParaRPr lang="en-US" sz="2000">
              <a:latin typeface="Century Gothic"/>
              <a:cs typeface="Calibri" panose="020F0502020204030204"/>
            </a:endParaRPr>
          </a:p>
          <a:p>
            <a:pPr marL="4000500" lvl="8" indent="-342900">
              <a:lnSpc>
                <a:spcPct val="100000"/>
              </a:lnSpc>
              <a:spcBef>
                <a:spcPts val="0"/>
              </a:spcBef>
              <a:spcAft>
                <a:spcPts val="600"/>
              </a:spcAft>
              <a:buClr>
                <a:srgbClr val="006D9D"/>
              </a:buClr>
              <a:buFont typeface="Webdings"/>
              <a:buChar char="4"/>
            </a:pPr>
            <a:endParaRPr lang="en-US" sz="1000">
              <a:solidFill>
                <a:srgbClr val="000000"/>
              </a:solidFill>
              <a:latin typeface="Century Gothic"/>
              <a:cs typeface="Calibri"/>
            </a:endParaRPr>
          </a:p>
          <a:p>
            <a:pPr marL="342900" indent="-342900">
              <a:lnSpc>
                <a:spcPct val="100000"/>
              </a:lnSpc>
              <a:spcBef>
                <a:spcPts val="0"/>
              </a:spcBef>
              <a:spcAft>
                <a:spcPts val="600"/>
              </a:spcAft>
              <a:buClr>
                <a:srgbClr val="006D9D"/>
              </a:buClr>
              <a:buFont typeface="Webdings" panose="05030102010509060703" pitchFamily="18" charset="2"/>
              <a:buChar char="4"/>
            </a:pPr>
            <a:endParaRPr lang="en-US" sz="2000">
              <a:solidFill>
                <a:schemeClr val="tx1">
                  <a:lumMod val="75000"/>
                  <a:lumOff val="25000"/>
                </a:schemeClr>
              </a:solidFill>
              <a:latin typeface="Century Gothic"/>
            </a:endParaRPr>
          </a:p>
          <a:p>
            <a:pPr marL="342900" indent="-342900">
              <a:lnSpc>
                <a:spcPct val="100000"/>
              </a:lnSpc>
              <a:spcBef>
                <a:spcPts val="0"/>
              </a:spcBef>
              <a:spcAft>
                <a:spcPts val="600"/>
              </a:spcAft>
              <a:buClr>
                <a:srgbClr val="006D9D"/>
              </a:buClr>
              <a:buFont typeface="Webdings" panose="05030102010509060703" pitchFamily="18" charset="2"/>
              <a:buChar char="4"/>
            </a:pPr>
            <a:endParaRPr lang="en-US" sz="2000">
              <a:solidFill>
                <a:schemeClr val="tx1">
                  <a:lumMod val="75000"/>
                  <a:lumOff val="25000"/>
                </a:schemeClr>
              </a:solidFill>
              <a:latin typeface="Century Gothic"/>
            </a:endParaRPr>
          </a:p>
          <a:p>
            <a:pPr marL="342900" indent="-342900">
              <a:lnSpc>
                <a:spcPct val="100000"/>
              </a:lnSpc>
              <a:spcBef>
                <a:spcPts val="0"/>
              </a:spcBef>
              <a:spcAft>
                <a:spcPts val="600"/>
              </a:spcAft>
              <a:buClr>
                <a:srgbClr val="006D9D"/>
              </a:buClr>
              <a:buFont typeface="Webdings" panose="05030102010509060703" pitchFamily="18" charset="2"/>
              <a:buChar char="4"/>
            </a:pPr>
            <a:endParaRPr lang="en-US" sz="2000">
              <a:solidFill>
                <a:schemeClr val="tx1">
                  <a:lumMod val="75000"/>
                  <a:lumOff val="25000"/>
                </a:schemeClr>
              </a:solidFill>
              <a:latin typeface="Century Gothic"/>
            </a:endParaRPr>
          </a:p>
        </p:txBody>
      </p:sp>
      <p:sp>
        <p:nvSpPr>
          <p:cNvPr id="2431" name="Arrow: Chevron 2430">
            <a:extLst>
              <a:ext uri="{FF2B5EF4-FFF2-40B4-BE49-F238E27FC236}">
                <a16:creationId xmlns:a16="http://schemas.microsoft.com/office/drawing/2014/main" id="{7AE408A8-6E96-46E6-85D6-330F00C7EDE1}"/>
              </a:ext>
            </a:extLst>
          </p:cNvPr>
          <p:cNvSpPr/>
          <p:nvPr/>
        </p:nvSpPr>
        <p:spPr>
          <a:xfrm>
            <a:off x="642938" y="2145734"/>
            <a:ext cx="2941131" cy="1524367"/>
          </a:xfrm>
          <a:prstGeom prst="chevron">
            <a:avLst/>
          </a:prstGeom>
          <a:solidFill>
            <a:srgbClr val="87B0AF">
              <a:alpha val="42000"/>
            </a:srgbClr>
          </a:solidFill>
          <a:ln w="57150">
            <a:solidFill>
              <a:srgbClr val="4F828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dirty="0">
              <a:solidFill>
                <a:srgbClr val="3F3F3F"/>
              </a:solidFill>
              <a:latin typeface="Century Gothic"/>
            </a:endParaRPr>
          </a:p>
        </p:txBody>
      </p:sp>
      <p:sp>
        <p:nvSpPr>
          <p:cNvPr id="2565" name="Arrow: Chevron 2564">
            <a:extLst>
              <a:ext uri="{FF2B5EF4-FFF2-40B4-BE49-F238E27FC236}">
                <a16:creationId xmlns:a16="http://schemas.microsoft.com/office/drawing/2014/main" id="{D25126BC-24BB-437F-A779-9FC25E656257}"/>
              </a:ext>
            </a:extLst>
          </p:cNvPr>
          <p:cNvSpPr/>
          <p:nvPr/>
        </p:nvSpPr>
        <p:spPr>
          <a:xfrm>
            <a:off x="2830263" y="2154296"/>
            <a:ext cx="2761225" cy="1515805"/>
          </a:xfrm>
          <a:prstGeom prst="chevron">
            <a:avLst/>
          </a:prstGeom>
          <a:solidFill>
            <a:schemeClr val="accent6">
              <a:lumMod val="60000"/>
              <a:lumOff val="40000"/>
              <a:alpha val="41000"/>
            </a:schemeClr>
          </a:solidFill>
          <a:ln w="57150">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solidFill>
                <a:srgbClr val="3F3F3F"/>
              </a:solidFill>
              <a:cs typeface="Calibri"/>
            </a:endParaRPr>
          </a:p>
        </p:txBody>
      </p:sp>
      <p:sp>
        <p:nvSpPr>
          <p:cNvPr id="2572" name="Arrow: Chevron 2571">
            <a:extLst>
              <a:ext uri="{FF2B5EF4-FFF2-40B4-BE49-F238E27FC236}">
                <a16:creationId xmlns:a16="http://schemas.microsoft.com/office/drawing/2014/main" id="{D257AA5C-81B1-4CAF-A4F6-F31760065597}"/>
              </a:ext>
            </a:extLst>
          </p:cNvPr>
          <p:cNvSpPr/>
          <p:nvPr/>
        </p:nvSpPr>
        <p:spPr>
          <a:xfrm>
            <a:off x="4870456" y="2154296"/>
            <a:ext cx="2761225" cy="1515805"/>
          </a:xfrm>
          <a:prstGeom prst="chevron">
            <a:avLst/>
          </a:prstGeom>
          <a:solidFill>
            <a:schemeClr val="accent6">
              <a:lumMod val="60000"/>
              <a:lumOff val="40000"/>
              <a:alpha val="41000"/>
            </a:schemeClr>
          </a:solidFill>
          <a:ln w="57150">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400" dirty="0">
              <a:solidFill>
                <a:srgbClr val="3F3F3F"/>
              </a:solidFill>
              <a:latin typeface="Century Gothic"/>
              <a:cs typeface="Calibri"/>
            </a:endParaRPr>
          </a:p>
        </p:txBody>
      </p:sp>
      <p:sp>
        <p:nvSpPr>
          <p:cNvPr id="2573" name="Arrow: Chevron 2572">
            <a:extLst>
              <a:ext uri="{FF2B5EF4-FFF2-40B4-BE49-F238E27FC236}">
                <a16:creationId xmlns:a16="http://schemas.microsoft.com/office/drawing/2014/main" id="{3D03C39E-2668-4CF6-B846-45D3C1F92FCE}"/>
              </a:ext>
            </a:extLst>
          </p:cNvPr>
          <p:cNvSpPr/>
          <p:nvPr/>
        </p:nvSpPr>
        <p:spPr>
          <a:xfrm>
            <a:off x="8926262" y="2154296"/>
            <a:ext cx="2761225" cy="1515805"/>
          </a:xfrm>
          <a:prstGeom prst="chevron">
            <a:avLst/>
          </a:prstGeom>
          <a:solidFill>
            <a:schemeClr val="accent6">
              <a:lumMod val="60000"/>
              <a:lumOff val="40000"/>
              <a:alpha val="41000"/>
            </a:schemeClr>
          </a:solidFill>
          <a:ln w="57150">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400" dirty="0">
              <a:solidFill>
                <a:srgbClr val="3F3F3F"/>
              </a:solidFill>
              <a:latin typeface="Century Gothic"/>
              <a:cs typeface="Calibri"/>
            </a:endParaRPr>
          </a:p>
        </p:txBody>
      </p:sp>
      <p:sp>
        <p:nvSpPr>
          <p:cNvPr id="2574" name="Arrow: Chevron 2573">
            <a:extLst>
              <a:ext uri="{FF2B5EF4-FFF2-40B4-BE49-F238E27FC236}">
                <a16:creationId xmlns:a16="http://schemas.microsoft.com/office/drawing/2014/main" id="{97CF2523-4C08-4755-8B5E-A8CFD5F18F99}"/>
              </a:ext>
            </a:extLst>
          </p:cNvPr>
          <p:cNvSpPr/>
          <p:nvPr/>
        </p:nvSpPr>
        <p:spPr>
          <a:xfrm>
            <a:off x="6902456" y="2154296"/>
            <a:ext cx="2761225" cy="1515805"/>
          </a:xfrm>
          <a:prstGeom prst="chevron">
            <a:avLst/>
          </a:prstGeom>
          <a:solidFill>
            <a:schemeClr val="accent6">
              <a:lumMod val="60000"/>
              <a:lumOff val="40000"/>
              <a:alpha val="41000"/>
            </a:schemeClr>
          </a:solidFill>
          <a:ln w="57150">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400" dirty="0">
              <a:solidFill>
                <a:srgbClr val="3F3F3F"/>
              </a:solidFill>
              <a:latin typeface="Century Gothic"/>
              <a:cs typeface="Calibri"/>
            </a:endParaRPr>
          </a:p>
        </p:txBody>
      </p:sp>
      <p:sp>
        <p:nvSpPr>
          <p:cNvPr id="2575" name="Arrow: Chevron 2574">
            <a:extLst>
              <a:ext uri="{FF2B5EF4-FFF2-40B4-BE49-F238E27FC236}">
                <a16:creationId xmlns:a16="http://schemas.microsoft.com/office/drawing/2014/main" id="{962D9DD1-CD1F-4872-855E-E33A8D074456}"/>
              </a:ext>
            </a:extLst>
          </p:cNvPr>
          <p:cNvSpPr/>
          <p:nvPr/>
        </p:nvSpPr>
        <p:spPr>
          <a:xfrm>
            <a:off x="822842" y="4235457"/>
            <a:ext cx="2761225" cy="1515805"/>
          </a:xfrm>
          <a:prstGeom prst="chevron">
            <a:avLst/>
          </a:prstGeom>
          <a:solidFill>
            <a:schemeClr val="accent6">
              <a:lumMod val="60000"/>
              <a:lumOff val="40000"/>
              <a:alpha val="41000"/>
            </a:schemeClr>
          </a:solidFill>
          <a:ln w="57150">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400" dirty="0">
              <a:solidFill>
                <a:srgbClr val="3F3F3F"/>
              </a:solidFill>
              <a:latin typeface="Century Gothic"/>
              <a:cs typeface="Calibri"/>
            </a:endParaRPr>
          </a:p>
        </p:txBody>
      </p:sp>
      <p:sp>
        <p:nvSpPr>
          <p:cNvPr id="2576" name="Arrow: Chevron 2575">
            <a:extLst>
              <a:ext uri="{FF2B5EF4-FFF2-40B4-BE49-F238E27FC236}">
                <a16:creationId xmlns:a16="http://schemas.microsoft.com/office/drawing/2014/main" id="{255B7A48-6F60-4C4B-920B-63E07622A554}"/>
              </a:ext>
            </a:extLst>
          </p:cNvPr>
          <p:cNvSpPr/>
          <p:nvPr/>
        </p:nvSpPr>
        <p:spPr>
          <a:xfrm>
            <a:off x="2830261" y="4235457"/>
            <a:ext cx="2761225" cy="1515805"/>
          </a:xfrm>
          <a:prstGeom prst="chevron">
            <a:avLst/>
          </a:prstGeom>
          <a:solidFill>
            <a:schemeClr val="accent6">
              <a:lumMod val="60000"/>
              <a:lumOff val="40000"/>
              <a:alpha val="41000"/>
            </a:schemeClr>
          </a:solidFill>
          <a:ln w="57150">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400" dirty="0">
              <a:solidFill>
                <a:srgbClr val="3F3F3F"/>
              </a:solidFill>
              <a:latin typeface="Century Gothic"/>
              <a:cs typeface="Calibri"/>
            </a:endParaRPr>
          </a:p>
        </p:txBody>
      </p:sp>
      <p:sp>
        <p:nvSpPr>
          <p:cNvPr id="2577" name="Arrow: Chevron 2576">
            <a:extLst>
              <a:ext uri="{FF2B5EF4-FFF2-40B4-BE49-F238E27FC236}">
                <a16:creationId xmlns:a16="http://schemas.microsoft.com/office/drawing/2014/main" id="{4BA3630D-212C-48E8-B3CD-05849FC8E240}"/>
              </a:ext>
            </a:extLst>
          </p:cNvPr>
          <p:cNvSpPr/>
          <p:nvPr/>
        </p:nvSpPr>
        <p:spPr>
          <a:xfrm>
            <a:off x="4837680" y="4235457"/>
            <a:ext cx="2766036" cy="1515805"/>
          </a:xfrm>
          <a:prstGeom prst="chevron">
            <a:avLst/>
          </a:prstGeom>
          <a:solidFill>
            <a:schemeClr val="accent2">
              <a:lumMod val="60000"/>
              <a:lumOff val="40000"/>
              <a:alpha val="47000"/>
            </a:schemeClr>
          </a:solidFill>
          <a:ln w="57150">
            <a:solidFill>
              <a:srgbClr val="964035"/>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400" dirty="0">
              <a:solidFill>
                <a:srgbClr val="3F3F3F"/>
              </a:solidFill>
              <a:latin typeface="Century Gothic"/>
              <a:cs typeface="Calibri"/>
            </a:endParaRPr>
          </a:p>
        </p:txBody>
      </p:sp>
      <p:sp>
        <p:nvSpPr>
          <p:cNvPr id="3" name="TextBox 2">
            <a:extLst>
              <a:ext uri="{FF2B5EF4-FFF2-40B4-BE49-F238E27FC236}">
                <a16:creationId xmlns:a16="http://schemas.microsoft.com/office/drawing/2014/main" id="{ADB59C03-3BC3-334C-888E-50E8BE96C2FD}"/>
              </a:ext>
            </a:extLst>
          </p:cNvPr>
          <p:cNvSpPr txBox="1"/>
          <p:nvPr/>
        </p:nvSpPr>
        <p:spPr>
          <a:xfrm>
            <a:off x="1367127" y="2547005"/>
            <a:ext cx="1844135" cy="707886"/>
          </a:xfrm>
          <a:prstGeom prst="rect">
            <a:avLst/>
          </a:prstGeom>
          <a:noFill/>
        </p:spPr>
        <p:txBody>
          <a:bodyPr wrap="square" rtlCol="0">
            <a:spAutoFit/>
          </a:bodyPr>
          <a:lstStyle/>
          <a:p>
            <a:pPr algn="ctr"/>
            <a:r>
              <a:rPr lang="en-US" sz="2000" dirty="0">
                <a:solidFill>
                  <a:srgbClr val="3F3F3F"/>
                </a:solidFill>
                <a:latin typeface="Century Gothic" panose="020B0502020202020204" pitchFamily="34" charset="0"/>
              </a:rPr>
              <a:t>Project Overview </a:t>
            </a:r>
          </a:p>
        </p:txBody>
      </p:sp>
      <p:sp>
        <p:nvSpPr>
          <p:cNvPr id="16" name="TextBox 15">
            <a:extLst>
              <a:ext uri="{FF2B5EF4-FFF2-40B4-BE49-F238E27FC236}">
                <a16:creationId xmlns:a16="http://schemas.microsoft.com/office/drawing/2014/main" id="{6EBAA596-DC24-C84F-9BDF-3ED7D555EF12}"/>
              </a:ext>
            </a:extLst>
          </p:cNvPr>
          <p:cNvSpPr txBox="1"/>
          <p:nvPr/>
        </p:nvSpPr>
        <p:spPr>
          <a:xfrm>
            <a:off x="7603716" y="2553974"/>
            <a:ext cx="1844135" cy="707886"/>
          </a:xfrm>
          <a:prstGeom prst="rect">
            <a:avLst/>
          </a:prstGeom>
          <a:noFill/>
        </p:spPr>
        <p:txBody>
          <a:bodyPr wrap="square" rtlCol="0">
            <a:spAutoFit/>
          </a:bodyPr>
          <a:lstStyle/>
          <a:p>
            <a:pPr algn="ctr"/>
            <a:r>
              <a:rPr lang="en-US" sz="2000" dirty="0">
                <a:solidFill>
                  <a:srgbClr val="3F3F3F"/>
                </a:solidFill>
                <a:latin typeface="Century Gothic" panose="020B0502020202020204" pitchFamily="34" charset="0"/>
              </a:rPr>
              <a:t>2. Heat</a:t>
            </a:r>
          </a:p>
          <a:p>
            <a:pPr algn="ctr"/>
            <a:r>
              <a:rPr lang="en-US" sz="2000" dirty="0">
                <a:solidFill>
                  <a:srgbClr val="3F3F3F"/>
                </a:solidFill>
                <a:latin typeface="Century Gothic" panose="020B0502020202020204" pitchFamily="34" charset="0"/>
              </a:rPr>
              <a:t>Vulnerability</a:t>
            </a:r>
          </a:p>
        </p:txBody>
      </p:sp>
      <p:sp>
        <p:nvSpPr>
          <p:cNvPr id="17" name="TextBox 16">
            <a:extLst>
              <a:ext uri="{FF2B5EF4-FFF2-40B4-BE49-F238E27FC236}">
                <a16:creationId xmlns:a16="http://schemas.microsoft.com/office/drawing/2014/main" id="{6B2E46D3-6F41-2040-BA50-EFD6B68523DB}"/>
              </a:ext>
            </a:extLst>
          </p:cNvPr>
          <p:cNvSpPr txBox="1"/>
          <p:nvPr/>
        </p:nvSpPr>
        <p:spPr>
          <a:xfrm>
            <a:off x="9655487" y="2547005"/>
            <a:ext cx="1844135" cy="707886"/>
          </a:xfrm>
          <a:prstGeom prst="rect">
            <a:avLst/>
          </a:prstGeom>
          <a:noFill/>
        </p:spPr>
        <p:txBody>
          <a:bodyPr wrap="square" rtlCol="0">
            <a:spAutoFit/>
          </a:bodyPr>
          <a:lstStyle/>
          <a:p>
            <a:pPr algn="ctr"/>
            <a:r>
              <a:rPr lang="en-US" sz="2000" dirty="0">
                <a:solidFill>
                  <a:srgbClr val="3F3F3F"/>
                </a:solidFill>
                <a:latin typeface="Century Gothic" panose="020B0502020202020204" pitchFamily="34" charset="0"/>
              </a:rPr>
              <a:t>3. Heat</a:t>
            </a:r>
          </a:p>
          <a:p>
            <a:pPr algn="ctr"/>
            <a:r>
              <a:rPr lang="en-US" sz="2000" dirty="0">
                <a:solidFill>
                  <a:srgbClr val="3F3F3F"/>
                </a:solidFill>
                <a:latin typeface="Century Gothic" panose="020B0502020202020204" pitchFamily="34" charset="0"/>
              </a:rPr>
              <a:t>Priority</a:t>
            </a:r>
          </a:p>
        </p:txBody>
      </p:sp>
      <p:sp>
        <p:nvSpPr>
          <p:cNvPr id="18" name="TextBox 17">
            <a:extLst>
              <a:ext uri="{FF2B5EF4-FFF2-40B4-BE49-F238E27FC236}">
                <a16:creationId xmlns:a16="http://schemas.microsoft.com/office/drawing/2014/main" id="{A24F213E-3E17-E14F-A5FC-FDC8B1905219}"/>
              </a:ext>
            </a:extLst>
          </p:cNvPr>
          <p:cNvSpPr txBox="1"/>
          <p:nvPr/>
        </p:nvSpPr>
        <p:spPr>
          <a:xfrm>
            <a:off x="5504576" y="2565122"/>
            <a:ext cx="1844135" cy="707886"/>
          </a:xfrm>
          <a:prstGeom prst="rect">
            <a:avLst/>
          </a:prstGeom>
          <a:noFill/>
        </p:spPr>
        <p:txBody>
          <a:bodyPr wrap="square" rtlCol="0">
            <a:spAutoFit/>
          </a:bodyPr>
          <a:lstStyle/>
          <a:p>
            <a:pPr algn="ctr"/>
            <a:r>
              <a:rPr lang="en-US" sz="2000" dirty="0">
                <a:solidFill>
                  <a:srgbClr val="3F3F3F"/>
                </a:solidFill>
                <a:latin typeface="Century Gothic" panose="020B0502020202020204" pitchFamily="34" charset="0"/>
              </a:rPr>
              <a:t>1. Heat</a:t>
            </a:r>
          </a:p>
          <a:p>
            <a:pPr algn="ctr"/>
            <a:r>
              <a:rPr lang="en-US" sz="2000" dirty="0">
                <a:solidFill>
                  <a:srgbClr val="3F3F3F"/>
                </a:solidFill>
                <a:latin typeface="Century Gothic" panose="020B0502020202020204" pitchFamily="34" charset="0"/>
              </a:rPr>
              <a:t>Exposure</a:t>
            </a:r>
          </a:p>
        </p:txBody>
      </p:sp>
      <p:sp>
        <p:nvSpPr>
          <p:cNvPr id="19" name="TextBox 18">
            <a:extLst>
              <a:ext uri="{FF2B5EF4-FFF2-40B4-BE49-F238E27FC236}">
                <a16:creationId xmlns:a16="http://schemas.microsoft.com/office/drawing/2014/main" id="{4B0360E3-DDA0-E34B-AACD-64837BDCDC3C}"/>
              </a:ext>
            </a:extLst>
          </p:cNvPr>
          <p:cNvSpPr txBox="1"/>
          <p:nvPr/>
        </p:nvSpPr>
        <p:spPr>
          <a:xfrm>
            <a:off x="3399127" y="2417602"/>
            <a:ext cx="1844135" cy="1015663"/>
          </a:xfrm>
          <a:prstGeom prst="rect">
            <a:avLst/>
          </a:prstGeom>
          <a:noFill/>
        </p:spPr>
        <p:txBody>
          <a:bodyPr wrap="square" rtlCol="0">
            <a:spAutoFit/>
          </a:bodyPr>
          <a:lstStyle/>
          <a:p>
            <a:pPr algn="ctr"/>
            <a:r>
              <a:rPr lang="en-US" sz="2000" dirty="0">
                <a:solidFill>
                  <a:srgbClr val="3F3F3F"/>
                </a:solidFill>
                <a:latin typeface="Century Gothic" panose="020B0502020202020204" pitchFamily="34" charset="0"/>
              </a:rPr>
              <a:t>Methods </a:t>
            </a:r>
          </a:p>
          <a:p>
            <a:pPr algn="ctr"/>
            <a:r>
              <a:rPr lang="en-US" sz="2000" dirty="0">
                <a:solidFill>
                  <a:srgbClr val="3F3F3F"/>
                </a:solidFill>
                <a:latin typeface="Century Gothic" panose="020B0502020202020204" pitchFamily="34" charset="0"/>
              </a:rPr>
              <a:t>&amp; </a:t>
            </a:r>
          </a:p>
          <a:p>
            <a:pPr algn="ctr"/>
            <a:r>
              <a:rPr lang="en-US" sz="2000" dirty="0">
                <a:solidFill>
                  <a:srgbClr val="3F3F3F"/>
                </a:solidFill>
                <a:latin typeface="Century Gothic" panose="020B0502020202020204" pitchFamily="34" charset="0"/>
              </a:rPr>
              <a:t>Results</a:t>
            </a:r>
          </a:p>
        </p:txBody>
      </p:sp>
      <p:sp>
        <p:nvSpPr>
          <p:cNvPr id="20" name="TextBox 19">
            <a:extLst>
              <a:ext uri="{FF2B5EF4-FFF2-40B4-BE49-F238E27FC236}">
                <a16:creationId xmlns:a16="http://schemas.microsoft.com/office/drawing/2014/main" id="{157DE13C-1FEA-544A-863C-8DA421B438EF}"/>
              </a:ext>
            </a:extLst>
          </p:cNvPr>
          <p:cNvSpPr txBox="1"/>
          <p:nvPr/>
        </p:nvSpPr>
        <p:spPr>
          <a:xfrm>
            <a:off x="1367126" y="4639416"/>
            <a:ext cx="1844135" cy="707886"/>
          </a:xfrm>
          <a:prstGeom prst="rect">
            <a:avLst/>
          </a:prstGeom>
          <a:noFill/>
        </p:spPr>
        <p:txBody>
          <a:bodyPr wrap="square" rtlCol="0">
            <a:spAutoFit/>
          </a:bodyPr>
          <a:lstStyle/>
          <a:p>
            <a:pPr algn="ctr"/>
            <a:r>
              <a:rPr lang="en-US" sz="2000" dirty="0">
                <a:solidFill>
                  <a:srgbClr val="3F3F3F"/>
                </a:solidFill>
                <a:latin typeface="Century Gothic" panose="020B0502020202020204" pitchFamily="34" charset="0"/>
              </a:rPr>
              <a:t>4. Shade Analysis</a:t>
            </a:r>
          </a:p>
        </p:txBody>
      </p:sp>
      <p:sp>
        <p:nvSpPr>
          <p:cNvPr id="21" name="TextBox 20">
            <a:extLst>
              <a:ext uri="{FF2B5EF4-FFF2-40B4-BE49-F238E27FC236}">
                <a16:creationId xmlns:a16="http://schemas.microsoft.com/office/drawing/2014/main" id="{65C9E16D-D8BA-6942-88E7-FD2C1DC07858}"/>
              </a:ext>
            </a:extLst>
          </p:cNvPr>
          <p:cNvSpPr txBox="1"/>
          <p:nvPr/>
        </p:nvSpPr>
        <p:spPr>
          <a:xfrm>
            <a:off x="3399126" y="4507720"/>
            <a:ext cx="1844135" cy="1015663"/>
          </a:xfrm>
          <a:prstGeom prst="rect">
            <a:avLst/>
          </a:prstGeom>
          <a:noFill/>
        </p:spPr>
        <p:txBody>
          <a:bodyPr wrap="square" rtlCol="0">
            <a:spAutoFit/>
          </a:bodyPr>
          <a:lstStyle/>
          <a:p>
            <a:pPr algn="ctr"/>
            <a:r>
              <a:rPr lang="en-US" sz="2000" dirty="0">
                <a:solidFill>
                  <a:srgbClr val="3F3F3F"/>
                </a:solidFill>
                <a:latin typeface="Century Gothic" panose="020B0502020202020204" pitchFamily="34" charset="0"/>
              </a:rPr>
              <a:t>5. Bus Stops &amp; </a:t>
            </a:r>
          </a:p>
          <a:p>
            <a:pPr algn="ctr"/>
            <a:r>
              <a:rPr lang="en-US" sz="2000" dirty="0">
                <a:solidFill>
                  <a:srgbClr val="3F3F3F"/>
                </a:solidFill>
                <a:latin typeface="Century Gothic" panose="020B0502020202020204" pitchFamily="34" charset="0"/>
              </a:rPr>
              <a:t>Hot Zones</a:t>
            </a:r>
          </a:p>
        </p:txBody>
      </p:sp>
      <p:sp>
        <p:nvSpPr>
          <p:cNvPr id="22" name="TextBox 21">
            <a:extLst>
              <a:ext uri="{FF2B5EF4-FFF2-40B4-BE49-F238E27FC236}">
                <a16:creationId xmlns:a16="http://schemas.microsoft.com/office/drawing/2014/main" id="{1FF7D997-FE43-2E49-818E-E4AF67FB0E99}"/>
              </a:ext>
            </a:extLst>
          </p:cNvPr>
          <p:cNvSpPr txBox="1"/>
          <p:nvPr/>
        </p:nvSpPr>
        <p:spPr>
          <a:xfrm>
            <a:off x="5558898" y="4815496"/>
            <a:ext cx="1844135" cy="400110"/>
          </a:xfrm>
          <a:prstGeom prst="rect">
            <a:avLst/>
          </a:prstGeom>
          <a:noFill/>
        </p:spPr>
        <p:txBody>
          <a:bodyPr wrap="square" rtlCol="0">
            <a:spAutoFit/>
          </a:bodyPr>
          <a:lstStyle/>
          <a:p>
            <a:pPr algn="ctr"/>
            <a:r>
              <a:rPr lang="en-US" sz="2000" dirty="0">
                <a:solidFill>
                  <a:srgbClr val="3F3F3F"/>
                </a:solidFill>
                <a:latin typeface="Century Gothic" panose="020B0502020202020204" pitchFamily="34" charset="0"/>
              </a:rPr>
              <a:t>Conclusion</a:t>
            </a:r>
          </a:p>
        </p:txBody>
      </p:sp>
    </p:spTree>
    <p:extLst>
      <p:ext uri="{BB962C8B-B14F-4D97-AF65-F5344CB8AC3E}">
        <p14:creationId xmlns:p14="http://schemas.microsoft.com/office/powerpoint/2010/main" val="549595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6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72"/>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257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7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7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57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57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5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5" grpId="0" animBg="1"/>
      <p:bldP spid="2572" grpId="0" animBg="1"/>
      <p:bldP spid="2572" grpId="1" animBg="1"/>
      <p:bldP spid="2573" grpId="0" animBg="1"/>
      <p:bldP spid="2574" grpId="0" animBg="1"/>
      <p:bldP spid="2575" grpId="0" animBg="1"/>
      <p:bldP spid="2576" grpId="0" animBg="1"/>
      <p:bldP spid="2577" grpId="0" animBg="1"/>
      <p:bldP spid="16" grpId="0"/>
      <p:bldP spid="17" grpId="0"/>
      <p:bldP spid="18" grpId="0"/>
      <p:bldP spid="19" grpId="0"/>
      <p:bldP spid="20" grpId="0"/>
      <p:bldP spid="21" grpId="0"/>
      <p:bldP spid="2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495300" y="342900"/>
            <a:ext cx="94143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Century Gothic"/>
              </a:rPr>
              <a:t>Principal Component Analysis (PCA)</a:t>
            </a:r>
            <a:endParaRPr lang="en-US" dirty="0"/>
          </a:p>
        </p:txBody>
      </p:sp>
      <p:sp>
        <p:nvSpPr>
          <p:cNvPr id="12" name="Text Placeholder 4"/>
          <p:cNvSpPr txBox="1">
            <a:spLocks/>
          </p:cNvSpPr>
          <p:nvPr/>
        </p:nvSpPr>
        <p:spPr>
          <a:xfrm>
            <a:off x="7404505" y="6129523"/>
            <a:ext cx="3445002" cy="274320"/>
          </a:xfrm>
          <a:prstGeom prst="rect">
            <a:avLst/>
          </a:prstGeom>
        </p:spPr>
        <p:txBody>
          <a:bodyPr lIns="91440" tIns="45720" rIns="91440" bIns="45720"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a:solidFill>
                  <a:schemeClr val="tx1">
                    <a:lumMod val="75000"/>
                    <a:lumOff val="25000"/>
                  </a:schemeClr>
                </a:solidFill>
                <a:latin typeface="Century Gothic"/>
              </a:rPr>
              <a:t>Placement Image/Caption</a:t>
            </a:r>
            <a:endParaRPr lang="en-US" i="0" u="none" strike="noStrike" kern="1200" cap="none" spc="0" normalizeH="0" baseline="0" noProof="0">
              <a:ln>
                <a:noFill/>
              </a:ln>
              <a:solidFill>
                <a:schemeClr val="tx1">
                  <a:lumMod val="75000"/>
                  <a:lumOff val="25000"/>
                </a:schemeClr>
              </a:solidFill>
              <a:effectLst/>
              <a:uLnTx/>
              <a:uFillTx/>
              <a:latin typeface="Century Gothic" panose="020B0502020202020204" pitchFamily="34" charset="0"/>
            </a:endParaRPr>
          </a:p>
        </p:txBody>
      </p:sp>
      <p:sp>
        <p:nvSpPr>
          <p:cNvPr id="3" name="Google Shape;537;p15">
            <a:extLst>
              <a:ext uri="{FF2B5EF4-FFF2-40B4-BE49-F238E27FC236}">
                <a16:creationId xmlns:a16="http://schemas.microsoft.com/office/drawing/2014/main" id="{808F91FD-A11E-4DE6-B08C-8C506D0475BD}"/>
              </a:ext>
            </a:extLst>
          </p:cNvPr>
          <p:cNvSpPr/>
          <p:nvPr/>
        </p:nvSpPr>
        <p:spPr>
          <a:xfrm>
            <a:off x="607861" y="1679207"/>
            <a:ext cx="2775058" cy="3577156"/>
          </a:xfrm>
          <a:prstGeom prst="round2SameRect">
            <a:avLst>
              <a:gd name="adj1" fmla="val 16667"/>
              <a:gd name="adj2" fmla="val 0"/>
            </a:avLst>
          </a:prstGeom>
          <a:solidFill>
            <a:srgbClr val="757070">
              <a:alpha val="14509"/>
            </a:srgbClr>
          </a:solidFill>
          <a:ln w="76200" cap="flat" cmpd="sng">
            <a:solidFill>
              <a:srgbClr val="75707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rgbClr val="A61C00"/>
              </a:highlight>
              <a:latin typeface="Arial"/>
              <a:ea typeface="Arial"/>
              <a:cs typeface="Arial"/>
              <a:sym typeface="Arial"/>
            </a:endParaRPr>
          </a:p>
        </p:txBody>
      </p:sp>
      <p:sp>
        <p:nvSpPr>
          <p:cNvPr id="21" name="Google Shape;545;p15">
            <a:extLst>
              <a:ext uri="{FF2B5EF4-FFF2-40B4-BE49-F238E27FC236}">
                <a16:creationId xmlns:a16="http://schemas.microsoft.com/office/drawing/2014/main" id="{E7BC6C21-FB7A-4190-87CC-66D9672FBB1C}"/>
              </a:ext>
            </a:extLst>
          </p:cNvPr>
          <p:cNvSpPr txBox="1"/>
          <p:nvPr/>
        </p:nvSpPr>
        <p:spPr>
          <a:xfrm>
            <a:off x="618481" y="1886984"/>
            <a:ext cx="2732581" cy="683491"/>
          </a:xfrm>
          <a:prstGeom prst="rect">
            <a:avLst/>
          </a:prstGeom>
          <a:noFill/>
          <a:ln>
            <a:noFill/>
          </a:ln>
        </p:spPr>
        <p:txBody>
          <a:bodyPr spcFirstLastPara="1" wrap="square" lIns="0" tIns="0" rIns="0" bIns="0" anchor="ctr" anchorCtr="0">
            <a:noAutofit/>
          </a:bodyPr>
          <a:lstStyle/>
          <a:p>
            <a:pPr algn="ctr">
              <a:buClr>
                <a:srgbClr val="000000"/>
              </a:buClr>
              <a:buSzPts val="2000"/>
            </a:pPr>
            <a:r>
              <a:rPr lang="en-US" sz="1800" b="1" i="0" u="none" strike="noStrike" cap="none">
                <a:solidFill>
                  <a:srgbClr val="3F3F3F"/>
                </a:solidFill>
                <a:latin typeface="Century Gothic"/>
                <a:ea typeface="Century Gothic"/>
                <a:cs typeface="Century Gothic"/>
                <a:sym typeface="Century Gothic"/>
              </a:rPr>
              <a:t>Input Data</a:t>
            </a:r>
            <a:r>
              <a:rPr lang="en-US" b="1">
                <a:solidFill>
                  <a:srgbClr val="3F3F3F"/>
                </a:solidFill>
                <a:latin typeface="Century Gothic"/>
                <a:ea typeface="Century Gothic"/>
                <a:cs typeface="Century Gothic"/>
                <a:sym typeface="Century Gothic"/>
              </a:rPr>
              <a:t> from spreadsheets</a:t>
            </a:r>
            <a:r>
              <a:rPr lang="en-US" sz="1800" b="1" i="0" u="none" strike="noStrike" cap="none">
                <a:latin typeface="Century Gothic"/>
                <a:ea typeface="Century Gothic"/>
                <a:cs typeface="Century Gothic"/>
              </a:rPr>
              <a:t/>
            </a:r>
            <a:br>
              <a:rPr lang="en-US" sz="1800" b="1" i="0" u="none" strike="noStrike" cap="none">
                <a:latin typeface="Century Gothic"/>
                <a:ea typeface="Century Gothic"/>
                <a:cs typeface="Century Gothic"/>
              </a:rPr>
            </a:br>
            <a:r>
              <a:rPr lang="en-US" b="1">
                <a:solidFill>
                  <a:srgbClr val="3F3F3F"/>
                </a:solidFill>
                <a:latin typeface="Century Gothic"/>
                <a:ea typeface="Century Gothic"/>
                <a:cs typeface="Century Gothic"/>
                <a:sym typeface="Century Gothic"/>
              </a:rPr>
              <a:t>(14)</a:t>
            </a:r>
            <a:endParaRPr lang="en-US" sz="1800" b="1" i="0" u="none" strike="noStrike" cap="none">
              <a:solidFill>
                <a:srgbClr val="3F3F3F"/>
              </a:solidFill>
              <a:latin typeface="Arial"/>
              <a:ea typeface="Arial"/>
              <a:cs typeface="Arial"/>
            </a:endParaRPr>
          </a:p>
        </p:txBody>
      </p:sp>
      <p:sp>
        <p:nvSpPr>
          <p:cNvPr id="23" name="Google Shape;546;p15">
            <a:extLst>
              <a:ext uri="{FF2B5EF4-FFF2-40B4-BE49-F238E27FC236}">
                <a16:creationId xmlns:a16="http://schemas.microsoft.com/office/drawing/2014/main" id="{51A58788-2FF0-4410-BF86-AA53BB5A4174}"/>
              </a:ext>
            </a:extLst>
          </p:cNvPr>
          <p:cNvSpPr/>
          <p:nvPr/>
        </p:nvSpPr>
        <p:spPr>
          <a:xfrm rot="5400000">
            <a:off x="2601650" y="3321206"/>
            <a:ext cx="2793076" cy="665295"/>
          </a:xfrm>
          <a:prstGeom prst="triangle">
            <a:avLst>
              <a:gd name="adj" fmla="val 50000"/>
            </a:avLst>
          </a:prstGeom>
          <a:solidFill>
            <a:srgbClr val="006D9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25" name="Google Shape;547;p15">
            <a:extLst>
              <a:ext uri="{FF2B5EF4-FFF2-40B4-BE49-F238E27FC236}">
                <a16:creationId xmlns:a16="http://schemas.microsoft.com/office/drawing/2014/main" id="{CEDFE75F-6552-4FDF-87B8-1657A069F18D}"/>
              </a:ext>
            </a:extLst>
          </p:cNvPr>
          <p:cNvSpPr/>
          <p:nvPr/>
        </p:nvSpPr>
        <p:spPr>
          <a:xfrm>
            <a:off x="4556290" y="1679207"/>
            <a:ext cx="2775058" cy="3577156"/>
          </a:xfrm>
          <a:prstGeom prst="round2SameRect">
            <a:avLst>
              <a:gd name="adj1" fmla="val 16667"/>
              <a:gd name="adj2" fmla="val 0"/>
            </a:avLst>
          </a:prstGeom>
          <a:solidFill>
            <a:srgbClr val="757070">
              <a:alpha val="14509"/>
            </a:srgbClr>
          </a:solidFill>
          <a:ln w="76200" cap="flat" cmpd="sng">
            <a:solidFill>
              <a:srgbClr val="75707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rgbClr val="A61C00"/>
              </a:highlight>
              <a:latin typeface="Arial"/>
              <a:ea typeface="Arial"/>
              <a:cs typeface="Arial"/>
              <a:sym typeface="Arial"/>
            </a:endParaRPr>
          </a:p>
        </p:txBody>
      </p:sp>
      <p:sp>
        <p:nvSpPr>
          <p:cNvPr id="27" name="Google Shape;548;p15">
            <a:extLst>
              <a:ext uri="{FF2B5EF4-FFF2-40B4-BE49-F238E27FC236}">
                <a16:creationId xmlns:a16="http://schemas.microsoft.com/office/drawing/2014/main" id="{71AD2A39-F6A3-49C4-A8B2-3BF8773181D7}"/>
              </a:ext>
            </a:extLst>
          </p:cNvPr>
          <p:cNvSpPr txBox="1"/>
          <p:nvPr/>
        </p:nvSpPr>
        <p:spPr>
          <a:xfrm>
            <a:off x="4550563" y="1886984"/>
            <a:ext cx="2732581" cy="683491"/>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1800" b="1" i="0" u="none" strike="noStrike" cap="none">
                <a:solidFill>
                  <a:srgbClr val="3F3F3F"/>
                </a:solidFill>
                <a:latin typeface="Century Gothic"/>
                <a:ea typeface="Century Gothic"/>
                <a:cs typeface="Century Gothic"/>
                <a:sym typeface="Century Gothic"/>
              </a:rPr>
              <a:t>Select Components</a:t>
            </a:r>
            <a:r>
              <a:rPr lang="en-US" sz="1800" b="1" i="0" u="none" strike="noStrike" cap="none">
                <a:solidFill>
                  <a:srgbClr val="3F3F3F"/>
                </a:solidFill>
                <a:latin typeface="Century Gothic"/>
                <a:ea typeface="Century Gothic"/>
                <a:cs typeface="Century Gothic"/>
              </a:rPr>
              <a:t/>
            </a:r>
            <a:br>
              <a:rPr lang="en-US" sz="1800" b="1" i="0" u="none" strike="noStrike" cap="none">
                <a:solidFill>
                  <a:srgbClr val="3F3F3F"/>
                </a:solidFill>
                <a:latin typeface="Century Gothic"/>
                <a:ea typeface="Century Gothic"/>
                <a:cs typeface="Century Gothic"/>
              </a:rPr>
            </a:br>
            <a:r>
              <a:rPr lang="en-US" sz="1800" b="1" i="0" u="none" strike="noStrike" cap="none">
                <a:solidFill>
                  <a:srgbClr val="3F3F3F"/>
                </a:solidFill>
                <a:latin typeface="Century Gothic"/>
                <a:ea typeface="Century Gothic"/>
                <a:cs typeface="Century Gothic"/>
                <a:sym typeface="Century Gothic"/>
              </a:rPr>
              <a:t>(2-4)</a:t>
            </a:r>
            <a:endParaRPr lang="en-US" sz="1800" b="1" i="0" u="none" strike="noStrike" cap="none">
              <a:solidFill>
                <a:srgbClr val="3F3F3F"/>
              </a:solidFill>
              <a:latin typeface="Arial"/>
              <a:ea typeface="Arial"/>
              <a:cs typeface="Arial"/>
            </a:endParaRPr>
          </a:p>
        </p:txBody>
      </p:sp>
      <p:sp>
        <p:nvSpPr>
          <p:cNvPr id="29" name="Google Shape;549;p15">
            <a:extLst>
              <a:ext uri="{FF2B5EF4-FFF2-40B4-BE49-F238E27FC236}">
                <a16:creationId xmlns:a16="http://schemas.microsoft.com/office/drawing/2014/main" id="{3885343D-0402-45D5-BD2A-E061A3FF179F}"/>
              </a:ext>
            </a:extLst>
          </p:cNvPr>
          <p:cNvSpPr/>
          <p:nvPr/>
        </p:nvSpPr>
        <p:spPr>
          <a:xfrm>
            <a:off x="8535568" y="1662164"/>
            <a:ext cx="2775058" cy="3577156"/>
          </a:xfrm>
          <a:prstGeom prst="round2SameRect">
            <a:avLst>
              <a:gd name="adj1" fmla="val 16667"/>
              <a:gd name="adj2" fmla="val 0"/>
            </a:avLst>
          </a:prstGeom>
          <a:solidFill>
            <a:srgbClr val="757070">
              <a:alpha val="14509"/>
            </a:srgbClr>
          </a:solidFill>
          <a:ln w="76200" cap="flat" cmpd="sng">
            <a:solidFill>
              <a:srgbClr val="75707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rgbClr val="A61C00"/>
              </a:highlight>
              <a:latin typeface="Arial"/>
              <a:ea typeface="Arial"/>
              <a:cs typeface="Arial"/>
              <a:sym typeface="Arial"/>
            </a:endParaRPr>
          </a:p>
        </p:txBody>
      </p:sp>
      <p:sp>
        <p:nvSpPr>
          <p:cNvPr id="31" name="Google Shape;550;p15">
            <a:extLst>
              <a:ext uri="{FF2B5EF4-FFF2-40B4-BE49-F238E27FC236}">
                <a16:creationId xmlns:a16="http://schemas.microsoft.com/office/drawing/2014/main" id="{42A44A31-7315-493B-9739-4383FDD7595D}"/>
              </a:ext>
            </a:extLst>
          </p:cNvPr>
          <p:cNvSpPr txBox="1"/>
          <p:nvPr/>
        </p:nvSpPr>
        <p:spPr>
          <a:xfrm>
            <a:off x="8523708" y="1878257"/>
            <a:ext cx="2732581" cy="683491"/>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1800" b="1" i="0" u="none" strike="noStrike" cap="none">
                <a:solidFill>
                  <a:srgbClr val="3F3F3F"/>
                </a:solidFill>
                <a:latin typeface="Century Gothic"/>
                <a:ea typeface="Century Gothic"/>
                <a:cs typeface="Century Gothic"/>
                <a:sym typeface="Century Gothic"/>
              </a:rPr>
              <a:t>Score by Census Tract</a:t>
            </a:r>
            <a:endParaRPr lang="en-US">
              <a:solidFill>
                <a:srgbClr val="3F3F3F"/>
              </a:solidFill>
              <a:cs typeface="Calibri"/>
            </a:endParaRPr>
          </a:p>
          <a:p>
            <a:pPr marL="0" marR="0" lvl="0" indent="0" algn="ctr" rtl="0">
              <a:lnSpc>
                <a:spcPct val="100000"/>
              </a:lnSpc>
              <a:spcBef>
                <a:spcPts val="0"/>
              </a:spcBef>
              <a:spcAft>
                <a:spcPts val="0"/>
              </a:spcAft>
              <a:buClr>
                <a:srgbClr val="000000"/>
              </a:buClr>
              <a:buSzPts val="2000"/>
              <a:buFont typeface="Arial"/>
              <a:buNone/>
            </a:pPr>
            <a:endParaRPr lang="en-US" sz="1800" b="1" i="0" u="none" strike="noStrike" cap="none">
              <a:solidFill>
                <a:srgbClr val="3F3F3F"/>
              </a:solidFill>
              <a:latin typeface="Century Gothic"/>
              <a:ea typeface="Arial"/>
              <a:cs typeface="Arial"/>
            </a:endParaRPr>
          </a:p>
        </p:txBody>
      </p:sp>
      <p:grpSp>
        <p:nvGrpSpPr>
          <p:cNvPr id="41" name="Google Shape;551;p15">
            <a:extLst>
              <a:ext uri="{FF2B5EF4-FFF2-40B4-BE49-F238E27FC236}">
                <a16:creationId xmlns:a16="http://schemas.microsoft.com/office/drawing/2014/main" id="{AA37A183-47FE-4AD7-9768-40B9A954F62F}"/>
              </a:ext>
            </a:extLst>
          </p:cNvPr>
          <p:cNvGrpSpPr/>
          <p:nvPr/>
        </p:nvGrpSpPr>
        <p:grpSpPr>
          <a:xfrm>
            <a:off x="4891754" y="3041763"/>
            <a:ext cx="710542" cy="1617514"/>
            <a:chOff x="4795461" y="2556652"/>
            <a:chExt cx="710542" cy="1617514"/>
          </a:xfrm>
        </p:grpSpPr>
        <p:sp>
          <p:nvSpPr>
            <p:cNvPr id="33" name="Google Shape;552;p15">
              <a:extLst>
                <a:ext uri="{FF2B5EF4-FFF2-40B4-BE49-F238E27FC236}">
                  <a16:creationId xmlns:a16="http://schemas.microsoft.com/office/drawing/2014/main" id="{B48CEDA5-09FD-4F9B-B86F-B6EC90AB1FD0}"/>
                </a:ext>
              </a:extLst>
            </p:cNvPr>
            <p:cNvSpPr/>
            <p:nvPr/>
          </p:nvSpPr>
          <p:spPr>
            <a:xfrm>
              <a:off x="5031102" y="3628489"/>
              <a:ext cx="227946" cy="451303"/>
            </a:xfrm>
            <a:prstGeom prst="rightBracket">
              <a:avLst>
                <a:gd name="adj" fmla="val 8333"/>
              </a:avLst>
            </a:prstGeom>
            <a:no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 name="Google Shape;553;p15">
              <a:extLst>
                <a:ext uri="{FF2B5EF4-FFF2-40B4-BE49-F238E27FC236}">
                  <a16:creationId xmlns:a16="http://schemas.microsoft.com/office/drawing/2014/main" id="{0C03195F-96D3-4734-9499-B51AFDBA70B4}"/>
                </a:ext>
              </a:extLst>
            </p:cNvPr>
            <p:cNvSpPr/>
            <p:nvPr/>
          </p:nvSpPr>
          <p:spPr>
            <a:xfrm>
              <a:off x="4798589" y="3948514"/>
              <a:ext cx="227946" cy="225652"/>
            </a:xfrm>
            <a:prstGeom prst="rightBracket">
              <a:avLst>
                <a:gd name="adj" fmla="val 8333"/>
              </a:avLst>
            </a:prstGeom>
            <a:no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 name="Google Shape;554;p15">
              <a:extLst>
                <a:ext uri="{FF2B5EF4-FFF2-40B4-BE49-F238E27FC236}">
                  <a16:creationId xmlns:a16="http://schemas.microsoft.com/office/drawing/2014/main" id="{322A538A-3527-47A6-9200-F05C44C7D46C}"/>
                </a:ext>
              </a:extLst>
            </p:cNvPr>
            <p:cNvSpPr/>
            <p:nvPr/>
          </p:nvSpPr>
          <p:spPr>
            <a:xfrm>
              <a:off x="5038325" y="2618553"/>
              <a:ext cx="227944" cy="652991"/>
            </a:xfrm>
            <a:prstGeom prst="rightBracket">
              <a:avLst>
                <a:gd name="adj" fmla="val 8333"/>
              </a:avLst>
            </a:prstGeom>
            <a:no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 name="Google Shape;555;p15">
              <a:extLst>
                <a:ext uri="{FF2B5EF4-FFF2-40B4-BE49-F238E27FC236}">
                  <a16:creationId xmlns:a16="http://schemas.microsoft.com/office/drawing/2014/main" id="{912FDE8D-DFD2-4C5E-844E-B4E19EECA96B}"/>
                </a:ext>
              </a:extLst>
            </p:cNvPr>
            <p:cNvSpPr/>
            <p:nvPr/>
          </p:nvSpPr>
          <p:spPr>
            <a:xfrm>
              <a:off x="4795461" y="3534175"/>
              <a:ext cx="227946" cy="225652"/>
            </a:xfrm>
            <a:prstGeom prst="rightBracket">
              <a:avLst>
                <a:gd name="adj" fmla="val 8333"/>
              </a:avLst>
            </a:prstGeom>
            <a:no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556;p15">
              <a:extLst>
                <a:ext uri="{FF2B5EF4-FFF2-40B4-BE49-F238E27FC236}">
                  <a16:creationId xmlns:a16="http://schemas.microsoft.com/office/drawing/2014/main" id="{EC17E812-D943-4C2E-B702-EC8F70A7F9E7}"/>
                </a:ext>
              </a:extLst>
            </p:cNvPr>
            <p:cNvSpPr/>
            <p:nvPr/>
          </p:nvSpPr>
          <p:spPr>
            <a:xfrm>
              <a:off x="4798589" y="3158718"/>
              <a:ext cx="227946" cy="225652"/>
            </a:xfrm>
            <a:prstGeom prst="rightBracket">
              <a:avLst>
                <a:gd name="adj" fmla="val 8333"/>
              </a:avLst>
            </a:prstGeom>
            <a:no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 name="Google Shape;557;p15">
              <a:extLst>
                <a:ext uri="{FF2B5EF4-FFF2-40B4-BE49-F238E27FC236}">
                  <a16:creationId xmlns:a16="http://schemas.microsoft.com/office/drawing/2014/main" id="{C625E5A5-D3A8-49C1-8F5E-8A444ADD0707}"/>
                </a:ext>
              </a:extLst>
            </p:cNvPr>
            <p:cNvSpPr/>
            <p:nvPr/>
          </p:nvSpPr>
          <p:spPr>
            <a:xfrm>
              <a:off x="4795461" y="2860761"/>
              <a:ext cx="227946" cy="225652"/>
            </a:xfrm>
            <a:prstGeom prst="rightBracket">
              <a:avLst>
                <a:gd name="adj" fmla="val 8333"/>
              </a:avLst>
            </a:prstGeom>
            <a:no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 name="Google Shape;558;p15">
              <a:extLst>
                <a:ext uri="{FF2B5EF4-FFF2-40B4-BE49-F238E27FC236}">
                  <a16:creationId xmlns:a16="http://schemas.microsoft.com/office/drawing/2014/main" id="{D4595979-F791-41BD-B566-382361D13B9C}"/>
                </a:ext>
              </a:extLst>
            </p:cNvPr>
            <p:cNvSpPr/>
            <p:nvPr/>
          </p:nvSpPr>
          <p:spPr>
            <a:xfrm>
              <a:off x="4804652" y="2556652"/>
              <a:ext cx="227946" cy="225652"/>
            </a:xfrm>
            <a:prstGeom prst="rightBracket">
              <a:avLst>
                <a:gd name="adj" fmla="val 8333"/>
              </a:avLst>
            </a:prstGeom>
            <a:no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 name="Google Shape;559;p15">
              <a:extLst>
                <a:ext uri="{FF2B5EF4-FFF2-40B4-BE49-F238E27FC236}">
                  <a16:creationId xmlns:a16="http://schemas.microsoft.com/office/drawing/2014/main" id="{81F81D2C-9E91-480B-916E-BEE188ABF6E6}"/>
                </a:ext>
              </a:extLst>
            </p:cNvPr>
            <p:cNvSpPr/>
            <p:nvPr/>
          </p:nvSpPr>
          <p:spPr>
            <a:xfrm>
              <a:off x="5278059" y="2939917"/>
              <a:ext cx="227944" cy="883938"/>
            </a:xfrm>
            <a:prstGeom prst="rightBracket">
              <a:avLst>
                <a:gd name="adj" fmla="val 8333"/>
              </a:avLst>
            </a:prstGeom>
            <a:no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3" name="Google Shape;560;p15">
            <a:extLst>
              <a:ext uri="{FF2B5EF4-FFF2-40B4-BE49-F238E27FC236}">
                <a16:creationId xmlns:a16="http://schemas.microsoft.com/office/drawing/2014/main" id="{0E35B228-3B4E-402E-8E73-46A19B82CB6A}"/>
              </a:ext>
            </a:extLst>
          </p:cNvPr>
          <p:cNvSpPr/>
          <p:nvPr/>
        </p:nvSpPr>
        <p:spPr>
          <a:xfrm>
            <a:off x="9356131" y="4455108"/>
            <a:ext cx="1749943" cy="374996"/>
          </a:xfrm>
          <a:prstGeom prst="rect">
            <a:avLst/>
          </a:prstGeom>
          <a:solidFill>
            <a:srgbClr val="004DA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45" name="Google Shape;561;p15">
            <a:extLst>
              <a:ext uri="{FF2B5EF4-FFF2-40B4-BE49-F238E27FC236}">
                <a16:creationId xmlns:a16="http://schemas.microsoft.com/office/drawing/2014/main" id="{84F32660-44BE-43F8-B338-81FD5F6ABEBC}"/>
              </a:ext>
            </a:extLst>
          </p:cNvPr>
          <p:cNvSpPr/>
          <p:nvPr/>
        </p:nvSpPr>
        <p:spPr>
          <a:xfrm>
            <a:off x="9543281" y="4043595"/>
            <a:ext cx="1400094" cy="374996"/>
          </a:xfrm>
          <a:prstGeom prst="rect">
            <a:avLst/>
          </a:prstGeom>
          <a:solidFill>
            <a:srgbClr val="0084A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47" name="Google Shape;562;p15">
            <a:extLst>
              <a:ext uri="{FF2B5EF4-FFF2-40B4-BE49-F238E27FC236}">
                <a16:creationId xmlns:a16="http://schemas.microsoft.com/office/drawing/2014/main" id="{8F40E13D-86BB-4ADB-87D5-53971E99B64F}"/>
              </a:ext>
            </a:extLst>
          </p:cNvPr>
          <p:cNvSpPr/>
          <p:nvPr/>
        </p:nvSpPr>
        <p:spPr>
          <a:xfrm>
            <a:off x="9676756" y="3630206"/>
            <a:ext cx="1118344" cy="374996"/>
          </a:xfrm>
          <a:prstGeom prst="rect">
            <a:avLst/>
          </a:prstGeom>
          <a:solidFill>
            <a:srgbClr val="8989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49" name="Google Shape;563;p15">
            <a:extLst>
              <a:ext uri="{FF2B5EF4-FFF2-40B4-BE49-F238E27FC236}">
                <a16:creationId xmlns:a16="http://schemas.microsoft.com/office/drawing/2014/main" id="{0CF919B5-F0EF-4974-8A69-BE16C4E1F024}"/>
              </a:ext>
            </a:extLst>
          </p:cNvPr>
          <p:cNvSpPr/>
          <p:nvPr/>
        </p:nvSpPr>
        <p:spPr>
          <a:xfrm>
            <a:off x="9806176" y="3225163"/>
            <a:ext cx="874303" cy="374996"/>
          </a:xfrm>
          <a:prstGeom prst="rect">
            <a:avLst/>
          </a:prstGeom>
          <a:solidFill>
            <a:srgbClr val="E48A0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1" name="Google Shape;564;p15">
            <a:extLst>
              <a:ext uri="{FF2B5EF4-FFF2-40B4-BE49-F238E27FC236}">
                <a16:creationId xmlns:a16="http://schemas.microsoft.com/office/drawing/2014/main" id="{FE21601A-4857-41AF-A562-65066FEBE084}"/>
              </a:ext>
            </a:extLst>
          </p:cNvPr>
          <p:cNvSpPr/>
          <p:nvPr/>
        </p:nvSpPr>
        <p:spPr>
          <a:xfrm>
            <a:off x="10015893" y="2818897"/>
            <a:ext cx="454867" cy="374996"/>
          </a:xfrm>
          <a:prstGeom prst="rect">
            <a:avLst/>
          </a:prstGeom>
          <a:solidFill>
            <a:srgbClr val="E5101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3" name="Google Shape;565;p15">
            <a:extLst>
              <a:ext uri="{FF2B5EF4-FFF2-40B4-BE49-F238E27FC236}">
                <a16:creationId xmlns:a16="http://schemas.microsoft.com/office/drawing/2014/main" id="{85372F90-D5EA-45FB-BCE1-E6B38AE2012A}"/>
              </a:ext>
            </a:extLst>
          </p:cNvPr>
          <p:cNvSpPr/>
          <p:nvPr/>
        </p:nvSpPr>
        <p:spPr>
          <a:xfrm rot="10800000">
            <a:off x="8793220" y="2700037"/>
            <a:ext cx="178439" cy="2096816"/>
          </a:xfrm>
          <a:prstGeom prst="downArrow">
            <a:avLst>
              <a:gd name="adj1" fmla="val 100000"/>
              <a:gd name="adj2" fmla="val 75706"/>
            </a:avLst>
          </a:prstGeom>
          <a:solidFill>
            <a:srgbClr val="3F3F3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5" name="Google Shape;566;p15">
            <a:extLst>
              <a:ext uri="{FF2B5EF4-FFF2-40B4-BE49-F238E27FC236}">
                <a16:creationId xmlns:a16="http://schemas.microsoft.com/office/drawing/2014/main" id="{F1354745-97F5-4B0B-B837-5B8842392A85}"/>
              </a:ext>
            </a:extLst>
          </p:cNvPr>
          <p:cNvSpPr txBox="1"/>
          <p:nvPr/>
        </p:nvSpPr>
        <p:spPr>
          <a:xfrm>
            <a:off x="8537918" y="4555829"/>
            <a:ext cx="1118344" cy="683491"/>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1400" b="1" i="0" u="none" strike="noStrike" cap="none">
                <a:solidFill>
                  <a:srgbClr val="3F3F3F"/>
                </a:solidFill>
                <a:latin typeface="Century Gothic"/>
                <a:ea typeface="Century Gothic"/>
                <a:cs typeface="Century Gothic"/>
                <a:sym typeface="Century Gothic"/>
              </a:rPr>
              <a:t>Low</a:t>
            </a:r>
            <a:endParaRPr lang="en-US" sz="1400" b="1" i="0" u="none" strike="noStrike" cap="none">
              <a:solidFill>
                <a:srgbClr val="3F3F3F"/>
              </a:solidFill>
              <a:latin typeface="Arial"/>
              <a:ea typeface="Arial"/>
              <a:cs typeface="Arial"/>
            </a:endParaRPr>
          </a:p>
        </p:txBody>
      </p:sp>
      <p:sp>
        <p:nvSpPr>
          <p:cNvPr id="57" name="Google Shape;567;p15">
            <a:extLst>
              <a:ext uri="{FF2B5EF4-FFF2-40B4-BE49-F238E27FC236}">
                <a16:creationId xmlns:a16="http://schemas.microsoft.com/office/drawing/2014/main" id="{07F96457-242D-4E14-AA3B-5DC665110A9B}"/>
              </a:ext>
            </a:extLst>
          </p:cNvPr>
          <p:cNvSpPr txBox="1"/>
          <p:nvPr/>
        </p:nvSpPr>
        <p:spPr>
          <a:xfrm>
            <a:off x="8516480" y="2257315"/>
            <a:ext cx="1118344" cy="683491"/>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1400" b="1" i="0" u="none" strike="noStrike" cap="none">
                <a:solidFill>
                  <a:srgbClr val="3F3F3F"/>
                </a:solidFill>
                <a:latin typeface="Century Gothic"/>
                <a:ea typeface="Century Gothic"/>
                <a:cs typeface="Century Gothic"/>
                <a:sym typeface="Century Gothic"/>
              </a:rPr>
              <a:t>High</a:t>
            </a:r>
            <a:endParaRPr lang="en-US" sz="1400" b="1" i="0" u="none" strike="noStrike" cap="none">
              <a:solidFill>
                <a:srgbClr val="3F3F3F"/>
              </a:solidFill>
              <a:latin typeface="Arial"/>
              <a:ea typeface="Arial"/>
              <a:cs typeface="Arial"/>
            </a:endParaRPr>
          </a:p>
        </p:txBody>
      </p:sp>
      <p:sp>
        <p:nvSpPr>
          <p:cNvPr id="59" name="Google Shape;568;p15">
            <a:extLst>
              <a:ext uri="{FF2B5EF4-FFF2-40B4-BE49-F238E27FC236}">
                <a16:creationId xmlns:a16="http://schemas.microsoft.com/office/drawing/2014/main" id="{A9E14CA8-CFDC-4E81-8948-B6F404BB072C}"/>
              </a:ext>
            </a:extLst>
          </p:cNvPr>
          <p:cNvSpPr/>
          <p:nvPr/>
        </p:nvSpPr>
        <p:spPr>
          <a:xfrm rot="5400000">
            <a:off x="6573118" y="3322512"/>
            <a:ext cx="2793076" cy="665295"/>
          </a:xfrm>
          <a:prstGeom prst="triangle">
            <a:avLst>
              <a:gd name="adj" fmla="val 50000"/>
            </a:avLst>
          </a:prstGeom>
          <a:solidFill>
            <a:srgbClr val="006D9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3" name="Google Shape;571;p15">
            <a:extLst>
              <a:ext uri="{FF2B5EF4-FFF2-40B4-BE49-F238E27FC236}">
                <a16:creationId xmlns:a16="http://schemas.microsoft.com/office/drawing/2014/main" id="{C168C5FC-1605-4CE5-811D-F6EB9EE7DF2C}"/>
              </a:ext>
            </a:extLst>
          </p:cNvPr>
          <p:cNvSpPr/>
          <p:nvPr/>
        </p:nvSpPr>
        <p:spPr>
          <a:xfrm>
            <a:off x="5954727" y="4447184"/>
            <a:ext cx="1050929" cy="276999"/>
          </a:xfrm>
          <a:prstGeom prst="rect">
            <a:avLst/>
          </a:prstGeom>
          <a:noFill/>
          <a:ln>
            <a:noFill/>
          </a:ln>
        </p:spPr>
        <p:txBody>
          <a:bodyPr spcFirstLastPara="1" wrap="square" lIns="0" tIns="45700" rIns="91425" bIns="45700" anchor="t" anchorCtr="0">
            <a:spAutoFit/>
          </a:bodyPr>
          <a:lstStyle/>
          <a:p>
            <a:pPr marL="0" marR="0" lvl="0" indent="0" algn="l" rtl="0">
              <a:lnSpc>
                <a:spcPct val="100000"/>
              </a:lnSpc>
              <a:spcBef>
                <a:spcPts val="0"/>
              </a:spcBef>
              <a:spcAft>
                <a:spcPts val="0"/>
              </a:spcAft>
              <a:buNone/>
            </a:pPr>
            <a:r>
              <a:rPr lang="en-US" sz="1200" b="1" i="0" u="none" strike="noStrike" cap="none">
                <a:solidFill>
                  <a:srgbClr val="3F3F3F"/>
                </a:solidFill>
                <a:latin typeface="Century Gothic"/>
                <a:ea typeface="Century Gothic"/>
                <a:cs typeface="Century Gothic"/>
                <a:sym typeface="Century Gothic"/>
              </a:rPr>
              <a:t>Components</a:t>
            </a:r>
            <a:endParaRPr lang="en-US" sz="1200" b="0" i="0" u="none" strike="noStrike" cap="none">
              <a:solidFill>
                <a:srgbClr val="3F3F3F"/>
              </a:solidFill>
              <a:latin typeface="Arial"/>
              <a:ea typeface="Arial"/>
              <a:cs typeface="Arial"/>
            </a:endParaRPr>
          </a:p>
        </p:txBody>
      </p:sp>
      <p:sp>
        <p:nvSpPr>
          <p:cNvPr id="65" name="Google Shape;572;p15">
            <a:extLst>
              <a:ext uri="{FF2B5EF4-FFF2-40B4-BE49-F238E27FC236}">
                <a16:creationId xmlns:a16="http://schemas.microsoft.com/office/drawing/2014/main" id="{29852235-FAAA-4B61-9EA7-8B4561333774}"/>
              </a:ext>
            </a:extLst>
          </p:cNvPr>
          <p:cNvSpPr/>
          <p:nvPr/>
        </p:nvSpPr>
        <p:spPr>
          <a:xfrm rot="16200000">
            <a:off x="5388804" y="3859501"/>
            <a:ext cx="791242" cy="276999"/>
          </a:xfrm>
          <a:prstGeom prst="rect">
            <a:avLst/>
          </a:prstGeom>
          <a:noFill/>
          <a:ln>
            <a:noFill/>
          </a:ln>
        </p:spPr>
        <p:txBody>
          <a:bodyPr spcFirstLastPara="1" wrap="square" lIns="0" tIns="45700" rIns="91425" bIns="45700" anchor="t" anchorCtr="0">
            <a:spAutoFit/>
          </a:bodyPr>
          <a:lstStyle/>
          <a:p>
            <a:pPr marL="0" marR="0" lvl="0" indent="0" algn="l" rtl="0">
              <a:lnSpc>
                <a:spcPct val="100000"/>
              </a:lnSpc>
              <a:spcBef>
                <a:spcPts val="0"/>
              </a:spcBef>
              <a:spcAft>
                <a:spcPts val="0"/>
              </a:spcAft>
              <a:buNone/>
            </a:pPr>
            <a:r>
              <a:rPr lang="en-US" sz="1200" b="1" i="0" u="none" strike="noStrike" cap="none">
                <a:solidFill>
                  <a:srgbClr val="3F3F3F"/>
                </a:solidFill>
                <a:latin typeface="Century Gothic"/>
                <a:ea typeface="Century Gothic"/>
                <a:cs typeface="Century Gothic"/>
                <a:sym typeface="Century Gothic"/>
              </a:rPr>
              <a:t>Variables</a:t>
            </a:r>
            <a:endParaRPr sz="1200" b="0" i="0" u="none" strike="noStrike" cap="none">
              <a:solidFill>
                <a:srgbClr val="3F3F3F"/>
              </a:solidFill>
              <a:latin typeface="Arial"/>
              <a:ea typeface="Arial"/>
              <a:cs typeface="Arial"/>
              <a:sym typeface="Arial"/>
            </a:endParaRPr>
          </a:p>
        </p:txBody>
      </p:sp>
      <p:cxnSp>
        <p:nvCxnSpPr>
          <p:cNvPr id="67" name="Google Shape;573;p15">
            <a:extLst>
              <a:ext uri="{FF2B5EF4-FFF2-40B4-BE49-F238E27FC236}">
                <a16:creationId xmlns:a16="http://schemas.microsoft.com/office/drawing/2014/main" id="{48FA1F6A-DB1C-408B-9643-E624DF38FC32}"/>
              </a:ext>
            </a:extLst>
          </p:cNvPr>
          <p:cNvCxnSpPr/>
          <p:nvPr/>
        </p:nvCxnSpPr>
        <p:spPr>
          <a:xfrm rot="10800000">
            <a:off x="5907536" y="3345871"/>
            <a:ext cx="0" cy="1042236"/>
          </a:xfrm>
          <a:prstGeom prst="straightConnector1">
            <a:avLst/>
          </a:prstGeom>
          <a:noFill/>
          <a:ln w="25400" cap="flat" cmpd="sng">
            <a:solidFill>
              <a:srgbClr val="3F3F3F"/>
            </a:solidFill>
            <a:prstDash val="solid"/>
            <a:round/>
            <a:headEnd type="none" w="sm" len="sm"/>
            <a:tailEnd type="triangle" w="med" len="med"/>
          </a:ln>
        </p:spPr>
      </p:cxnSp>
      <p:cxnSp>
        <p:nvCxnSpPr>
          <p:cNvPr id="69" name="Google Shape;574;p15">
            <a:extLst>
              <a:ext uri="{FF2B5EF4-FFF2-40B4-BE49-F238E27FC236}">
                <a16:creationId xmlns:a16="http://schemas.microsoft.com/office/drawing/2014/main" id="{1261E66F-AE5D-4150-AE51-02A412C3E249}"/>
              </a:ext>
            </a:extLst>
          </p:cNvPr>
          <p:cNvCxnSpPr/>
          <p:nvPr/>
        </p:nvCxnSpPr>
        <p:spPr>
          <a:xfrm>
            <a:off x="5951081" y="4438909"/>
            <a:ext cx="929123" cy="0"/>
          </a:xfrm>
          <a:prstGeom prst="straightConnector1">
            <a:avLst/>
          </a:prstGeom>
          <a:noFill/>
          <a:ln w="25400" cap="flat" cmpd="sng">
            <a:solidFill>
              <a:srgbClr val="3F3F3F"/>
            </a:solidFill>
            <a:prstDash val="solid"/>
            <a:round/>
            <a:headEnd type="none" w="sm" len="sm"/>
            <a:tailEnd type="triangle" w="med" len="med"/>
          </a:ln>
        </p:spPr>
      </p:cxnSp>
      <p:sp>
        <p:nvSpPr>
          <p:cNvPr id="73" name="Google Shape;569;p15">
            <a:extLst>
              <a:ext uri="{FF2B5EF4-FFF2-40B4-BE49-F238E27FC236}">
                <a16:creationId xmlns:a16="http://schemas.microsoft.com/office/drawing/2014/main" id="{D9B31843-DA49-498B-8592-4A0BC06AE2E4}"/>
              </a:ext>
            </a:extLst>
          </p:cNvPr>
          <p:cNvSpPr txBox="1"/>
          <p:nvPr/>
        </p:nvSpPr>
        <p:spPr>
          <a:xfrm>
            <a:off x="619411" y="5623779"/>
            <a:ext cx="10740376" cy="784546"/>
          </a:xfrm>
          <a:prstGeom prst="rect">
            <a:avLst/>
          </a:prstGeom>
          <a:solidFill>
            <a:srgbClr val="006D9D"/>
          </a:solidFill>
          <a:ln>
            <a:noFill/>
          </a:ln>
        </p:spPr>
        <p:txBody>
          <a:bodyPr spcFirstLastPara="1" wrap="square" lIns="91425" tIns="45700" rIns="91425" bIns="45700" anchor="ctr" anchorCtr="0">
            <a:noAutofit/>
          </a:bodyPr>
          <a:lstStyle/>
          <a:p>
            <a:pPr algn="ctr">
              <a:lnSpc>
                <a:spcPct val="90000"/>
              </a:lnSpc>
              <a:buClr>
                <a:srgbClr val="964035"/>
              </a:buClr>
              <a:buSzPts val="4000"/>
            </a:pPr>
            <a:r>
              <a:rPr lang="en-US" sz="2400" b="0" i="0" u="none" strike="noStrike" cap="none">
                <a:solidFill>
                  <a:srgbClr val="FFFFFF"/>
                </a:solidFill>
                <a:latin typeface="Century Gothic"/>
                <a:ea typeface="Century Gothic"/>
                <a:cs typeface="Century Gothic"/>
                <a:sym typeface="Century Gothic"/>
              </a:rPr>
              <a:t>Identify patterns and analyze spatial data</a:t>
            </a:r>
            <a:r>
              <a:rPr lang="en-US" sz="2400">
                <a:solidFill>
                  <a:srgbClr val="FFFFFF"/>
                </a:solidFill>
                <a:latin typeface="Century Gothic"/>
                <a:ea typeface="Century Gothic"/>
                <a:cs typeface="Century Gothic"/>
                <a:sym typeface="Century Gothic"/>
              </a:rPr>
              <a:t> into an index</a:t>
            </a:r>
            <a:endParaRPr sz="2400" b="0" i="0" u="none" strike="noStrike" cap="none">
              <a:solidFill>
                <a:srgbClr val="FFFFFF"/>
              </a:solidFill>
              <a:latin typeface="Century Gothic"/>
              <a:ea typeface="Century Gothic"/>
              <a:cs typeface="Century Gothic"/>
              <a:sym typeface="Century Gothic"/>
            </a:endParaRPr>
          </a:p>
        </p:txBody>
      </p:sp>
      <p:pic>
        <p:nvPicPr>
          <p:cNvPr id="8" name="Picture 8" descr="Chart&#10;&#10;Description automatically generated">
            <a:extLst>
              <a:ext uri="{FF2B5EF4-FFF2-40B4-BE49-F238E27FC236}">
                <a16:creationId xmlns:a16="http://schemas.microsoft.com/office/drawing/2014/main" id="{45DD77BF-411C-47E8-9107-AC14F2E650DF}"/>
              </a:ext>
            </a:extLst>
          </p:cNvPr>
          <p:cNvPicPr>
            <a:picLocks noChangeAspect="1"/>
          </p:cNvPicPr>
          <p:nvPr/>
        </p:nvPicPr>
        <p:blipFill rotWithShape="1">
          <a:blip r:embed="rId3"/>
          <a:srcRect t="-463" r="17476" b="6214"/>
          <a:stretch/>
        </p:blipFill>
        <p:spPr>
          <a:xfrm>
            <a:off x="5991446" y="3342721"/>
            <a:ext cx="1041065" cy="1048692"/>
          </a:xfrm>
          <a:prstGeom prst="rect">
            <a:avLst/>
          </a:prstGeom>
        </p:spPr>
      </p:pic>
      <p:pic>
        <p:nvPicPr>
          <p:cNvPr id="9" name="Picture 6" descr="A picture containing drawing, plate&#10;&#10;Description automatically generated">
            <a:extLst>
              <a:ext uri="{FF2B5EF4-FFF2-40B4-BE49-F238E27FC236}">
                <a16:creationId xmlns:a16="http://schemas.microsoft.com/office/drawing/2014/main" id="{0CC32E12-37D0-4B25-97E5-4F2984396B68}"/>
              </a:ext>
            </a:extLst>
          </p:cNvPr>
          <p:cNvPicPr>
            <a:picLocks noChangeAspect="1"/>
          </p:cNvPicPr>
          <p:nvPr/>
        </p:nvPicPr>
        <p:blipFill>
          <a:blip r:embed="rId4"/>
          <a:stretch>
            <a:fillRect/>
          </a:stretch>
        </p:blipFill>
        <p:spPr>
          <a:xfrm>
            <a:off x="855453" y="2823893"/>
            <a:ext cx="2286000" cy="2209800"/>
          </a:xfrm>
          <a:prstGeom prst="rect">
            <a:avLst/>
          </a:prstGeom>
          <a:ln>
            <a:noFill/>
          </a:ln>
          <a:effectLst>
            <a:softEdge rad="112500"/>
          </a:effectLst>
        </p:spPr>
      </p:pic>
      <p:sp>
        <p:nvSpPr>
          <p:cNvPr id="10" name="Google Shape;544;p15">
            <a:extLst>
              <a:ext uri="{FF2B5EF4-FFF2-40B4-BE49-F238E27FC236}">
                <a16:creationId xmlns:a16="http://schemas.microsoft.com/office/drawing/2014/main" id="{D9B9BBCC-3498-40FB-9E76-49357A254400}"/>
              </a:ext>
            </a:extLst>
          </p:cNvPr>
          <p:cNvSpPr txBox="1"/>
          <p:nvPr/>
        </p:nvSpPr>
        <p:spPr>
          <a:xfrm>
            <a:off x="6089507" y="2556906"/>
            <a:ext cx="761724" cy="781813"/>
          </a:xfrm>
          <a:prstGeom prst="rect">
            <a:avLst/>
          </a:prstGeom>
          <a:solidFill>
            <a:schemeClr val="bg2"/>
          </a:solidFill>
          <a:ln>
            <a:noFill/>
          </a:ln>
        </p:spPr>
        <p:txBody>
          <a:bodyPr spcFirstLastPara="1" wrap="square" lIns="0" tIns="0" rIns="0" bIns="0" anchor="ctr" anchorCtr="0">
            <a:noAutofit/>
          </a:bodyPr>
          <a:lstStyle/>
          <a:p>
            <a:pPr algn="ctr">
              <a:buClr>
                <a:srgbClr val="000000"/>
              </a:buClr>
              <a:buSzPts val="2000"/>
            </a:pPr>
            <a:r>
              <a:rPr lang="en-US" sz="6600">
                <a:solidFill>
                  <a:srgbClr val="FFC000"/>
                </a:solidFill>
                <a:latin typeface="Century Gothic"/>
                <a:cs typeface="Arial"/>
              </a:rPr>
              <a:t>R</a:t>
            </a:r>
            <a:endParaRPr lang="en-US" sz="6600">
              <a:solidFill>
                <a:srgbClr val="FFC000"/>
              </a:solidFill>
              <a:latin typeface="Century Gothic"/>
              <a:cs typeface="Calibri"/>
            </a:endParaRPr>
          </a:p>
        </p:txBody>
      </p:sp>
    </p:spTree>
    <p:extLst>
      <p:ext uri="{BB962C8B-B14F-4D97-AF65-F5344CB8AC3E}">
        <p14:creationId xmlns:p14="http://schemas.microsoft.com/office/powerpoint/2010/main" val="1889567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27" grpId="0"/>
      <p:bldP spid="29" grpId="0" animBg="1"/>
      <p:bldP spid="31" grpId="0"/>
      <p:bldP spid="43" grpId="0" animBg="1"/>
      <p:bldP spid="45" grpId="0" animBg="1"/>
      <p:bldP spid="47" grpId="0" animBg="1"/>
      <p:bldP spid="49" grpId="0" animBg="1"/>
      <p:bldP spid="51" grpId="0" animBg="1"/>
      <p:bldP spid="53" grpId="0" animBg="1"/>
      <p:bldP spid="55" grpId="0"/>
      <p:bldP spid="57" grpId="0"/>
      <p:bldP spid="59" grpId="0" animBg="1"/>
      <p:bldP spid="63" grpId="0"/>
      <p:bldP spid="65" grpId="0"/>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495300" y="342900"/>
            <a:ext cx="94143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Century Gothic"/>
              </a:rPr>
              <a:t>(3) Overall Heat Priority PCA</a:t>
            </a:r>
            <a:endParaRPr lang="en-US" sz="4000" b="1" dirty="0">
              <a:solidFill>
                <a:schemeClr val="bg1"/>
              </a:solidFill>
              <a:latin typeface="Century Gothic" panose="020B0502020202020204" pitchFamily="34" charset="0"/>
            </a:endParaRPr>
          </a:p>
        </p:txBody>
      </p:sp>
      <p:sp>
        <p:nvSpPr>
          <p:cNvPr id="6" name="TextBox 5">
            <a:extLst>
              <a:ext uri="{FF2B5EF4-FFF2-40B4-BE49-F238E27FC236}">
                <a16:creationId xmlns:a16="http://schemas.microsoft.com/office/drawing/2014/main" id="{2ED00B30-5F61-416A-B43D-F41A0089EBBC}"/>
              </a:ext>
            </a:extLst>
          </p:cNvPr>
          <p:cNvSpPr txBox="1"/>
          <p:nvPr/>
        </p:nvSpPr>
        <p:spPr>
          <a:xfrm>
            <a:off x="1372608" y="6451541"/>
            <a:ext cx="6153374" cy="369332"/>
          </a:xfrm>
          <a:prstGeom prst="rect">
            <a:avLst/>
          </a:prstGeom>
          <a:noFill/>
        </p:spPr>
        <p:txBody>
          <a:bodyPr wrap="square">
            <a:spAutoFit/>
          </a:bodyPr>
          <a:lstStyle/>
          <a:p>
            <a:r>
              <a:rPr lang="en-HK">
                <a:latin typeface="Century Gothic" panose="020B0502020202020204" pitchFamily="34" charset="0"/>
              </a:rPr>
              <a:t>PC 1                  PC 2                    PC4                     PC3</a:t>
            </a:r>
          </a:p>
        </p:txBody>
      </p:sp>
      <p:sp>
        <p:nvSpPr>
          <p:cNvPr id="8" name="TextBox 7">
            <a:extLst>
              <a:ext uri="{FF2B5EF4-FFF2-40B4-BE49-F238E27FC236}">
                <a16:creationId xmlns:a16="http://schemas.microsoft.com/office/drawing/2014/main" id="{5AB1A525-660C-4B7E-9987-1B71FD745460}"/>
              </a:ext>
            </a:extLst>
          </p:cNvPr>
          <p:cNvSpPr txBox="1"/>
          <p:nvPr/>
        </p:nvSpPr>
        <p:spPr>
          <a:xfrm>
            <a:off x="7628405" y="1367364"/>
            <a:ext cx="3487270" cy="5278368"/>
          </a:xfrm>
          <a:prstGeom prst="rect">
            <a:avLst/>
          </a:prstGeom>
          <a:noFill/>
        </p:spPr>
        <p:txBody>
          <a:bodyPr wrap="square" lIns="91440" tIns="45720" rIns="91440" bIns="45720" anchor="t">
            <a:spAutoFit/>
          </a:bodyPr>
          <a:lstStyle/>
          <a:p>
            <a:r>
              <a:rPr lang="en-HK">
                <a:solidFill>
                  <a:schemeClr val="tx1">
                    <a:lumMod val="75000"/>
                    <a:lumOff val="25000"/>
                  </a:schemeClr>
                </a:solidFill>
                <a:latin typeface="Century Gothic"/>
              </a:rPr>
              <a:t>Day time LST</a:t>
            </a:r>
          </a:p>
          <a:p>
            <a:endParaRPr lang="en-HK" sz="800">
              <a:solidFill>
                <a:schemeClr val="tx1">
                  <a:lumMod val="75000"/>
                  <a:lumOff val="25000"/>
                </a:schemeClr>
              </a:solidFill>
              <a:latin typeface="Century Gothic" panose="020B0502020202020204" pitchFamily="34" charset="0"/>
            </a:endParaRPr>
          </a:p>
          <a:p>
            <a:r>
              <a:rPr lang="en-HK">
                <a:solidFill>
                  <a:schemeClr val="tx1">
                    <a:lumMod val="75000"/>
                    <a:lumOff val="25000"/>
                  </a:schemeClr>
                </a:solidFill>
                <a:latin typeface="Century Gothic"/>
              </a:rPr>
              <a:t>NDBI</a:t>
            </a:r>
          </a:p>
          <a:p>
            <a:endParaRPr lang="en-HK" sz="800">
              <a:solidFill>
                <a:schemeClr val="tx1">
                  <a:lumMod val="75000"/>
                  <a:lumOff val="25000"/>
                </a:schemeClr>
              </a:solidFill>
              <a:latin typeface="Century Gothic" panose="020B0502020202020204" pitchFamily="34" charset="0"/>
            </a:endParaRPr>
          </a:p>
          <a:p>
            <a:r>
              <a:rPr lang="en-HK">
                <a:solidFill>
                  <a:schemeClr val="tx1">
                    <a:lumMod val="75000"/>
                    <a:lumOff val="25000"/>
                  </a:schemeClr>
                </a:solidFill>
                <a:latin typeface="Century Gothic"/>
              </a:rPr>
              <a:t>NDVI</a:t>
            </a:r>
          </a:p>
          <a:p>
            <a:endParaRPr lang="en-HK" sz="900">
              <a:solidFill>
                <a:schemeClr val="tx1">
                  <a:lumMod val="75000"/>
                  <a:lumOff val="25000"/>
                </a:schemeClr>
              </a:solidFill>
              <a:latin typeface="Century Gothic" panose="020B0502020202020204" pitchFamily="34" charset="0"/>
            </a:endParaRPr>
          </a:p>
          <a:p>
            <a:r>
              <a:rPr lang="en-HK">
                <a:solidFill>
                  <a:schemeClr val="tx1">
                    <a:lumMod val="75000"/>
                    <a:lumOff val="25000"/>
                  </a:schemeClr>
                </a:solidFill>
                <a:latin typeface="Century Gothic"/>
              </a:rPr>
              <a:t>% Living alone</a:t>
            </a:r>
          </a:p>
          <a:p>
            <a:endParaRPr lang="en-HK" sz="800">
              <a:solidFill>
                <a:schemeClr val="tx1">
                  <a:lumMod val="75000"/>
                  <a:lumOff val="25000"/>
                </a:schemeClr>
              </a:solidFill>
              <a:latin typeface="Century Gothic" panose="020B0502020202020204" pitchFamily="34" charset="0"/>
            </a:endParaRPr>
          </a:p>
          <a:p>
            <a:r>
              <a:rPr lang="en-HK">
                <a:solidFill>
                  <a:schemeClr val="tx1">
                    <a:lumMod val="75000"/>
                    <a:lumOff val="25000"/>
                  </a:schemeClr>
                </a:solidFill>
                <a:latin typeface="Century Gothic"/>
              </a:rPr>
              <a:t>% No HS Diploma Over 25</a:t>
            </a:r>
          </a:p>
          <a:p>
            <a:endParaRPr lang="en-HK" sz="800">
              <a:solidFill>
                <a:schemeClr val="tx1">
                  <a:lumMod val="75000"/>
                  <a:lumOff val="25000"/>
                </a:schemeClr>
              </a:solidFill>
              <a:latin typeface="Century Gothic" panose="020B0502020202020204" pitchFamily="34" charset="0"/>
            </a:endParaRPr>
          </a:p>
          <a:p>
            <a:r>
              <a:rPr lang="en-HK">
                <a:solidFill>
                  <a:schemeClr val="tx1">
                    <a:lumMod val="75000"/>
                    <a:lumOff val="25000"/>
                  </a:schemeClr>
                </a:solidFill>
                <a:latin typeface="Century Gothic"/>
              </a:rPr>
              <a:t>% Age 65 and Over</a:t>
            </a:r>
          </a:p>
          <a:p>
            <a:endParaRPr lang="en-HK" sz="800">
              <a:solidFill>
                <a:schemeClr val="tx1">
                  <a:lumMod val="75000"/>
                  <a:lumOff val="25000"/>
                </a:schemeClr>
              </a:solidFill>
              <a:latin typeface="Century Gothic" panose="020B0502020202020204" pitchFamily="34" charset="0"/>
            </a:endParaRPr>
          </a:p>
          <a:p>
            <a:r>
              <a:rPr lang="en-HK">
                <a:solidFill>
                  <a:schemeClr val="tx1">
                    <a:lumMod val="75000"/>
                    <a:lumOff val="25000"/>
                  </a:schemeClr>
                </a:solidFill>
                <a:latin typeface="Century Gothic"/>
              </a:rPr>
              <a:t>% Age 65 and Over, Isolated</a:t>
            </a:r>
          </a:p>
          <a:p>
            <a:endParaRPr lang="en-HK" sz="700">
              <a:solidFill>
                <a:schemeClr val="tx1">
                  <a:lumMod val="75000"/>
                  <a:lumOff val="25000"/>
                </a:schemeClr>
              </a:solidFill>
              <a:latin typeface="Century Gothic" panose="020B0502020202020204" pitchFamily="34" charset="0"/>
            </a:endParaRPr>
          </a:p>
          <a:p>
            <a:r>
              <a:rPr lang="en-HK">
                <a:solidFill>
                  <a:schemeClr val="tx1">
                    <a:lumMod val="75000"/>
                    <a:lumOff val="25000"/>
                  </a:schemeClr>
                </a:solidFill>
                <a:latin typeface="Century Gothic"/>
              </a:rPr>
              <a:t>% Poverty</a:t>
            </a:r>
          </a:p>
          <a:p>
            <a:endParaRPr lang="en-HK" sz="700">
              <a:solidFill>
                <a:schemeClr val="tx1">
                  <a:lumMod val="75000"/>
                  <a:lumOff val="25000"/>
                </a:schemeClr>
              </a:solidFill>
              <a:latin typeface="Century Gothic" panose="020B0502020202020204" pitchFamily="34" charset="0"/>
            </a:endParaRPr>
          </a:p>
          <a:p>
            <a:r>
              <a:rPr lang="en-HK">
                <a:solidFill>
                  <a:schemeClr val="tx1">
                    <a:lumMod val="75000"/>
                    <a:lumOff val="25000"/>
                  </a:schemeClr>
                </a:solidFill>
                <a:latin typeface="Century Gothic"/>
              </a:rPr>
              <a:t>% Minority</a:t>
            </a:r>
          </a:p>
          <a:p>
            <a:endParaRPr lang="en-HK" sz="700">
              <a:solidFill>
                <a:schemeClr val="tx1">
                  <a:lumMod val="75000"/>
                  <a:lumOff val="25000"/>
                </a:schemeClr>
              </a:solidFill>
              <a:latin typeface="Century Gothic" panose="020B0502020202020204" pitchFamily="34" charset="0"/>
            </a:endParaRPr>
          </a:p>
          <a:p>
            <a:r>
              <a:rPr lang="en-HK">
                <a:solidFill>
                  <a:schemeClr val="tx1">
                    <a:lumMod val="75000"/>
                    <a:lumOff val="25000"/>
                  </a:schemeClr>
                </a:solidFill>
                <a:latin typeface="Century Gothic"/>
              </a:rPr>
              <a:t>Median Income</a:t>
            </a:r>
          </a:p>
          <a:p>
            <a:endParaRPr lang="en-HK" sz="700">
              <a:solidFill>
                <a:schemeClr val="tx1">
                  <a:lumMod val="75000"/>
                  <a:lumOff val="25000"/>
                </a:schemeClr>
              </a:solidFill>
              <a:latin typeface="Century Gothic" panose="020B0502020202020204" pitchFamily="34" charset="0"/>
            </a:endParaRPr>
          </a:p>
          <a:p>
            <a:r>
              <a:rPr lang="en-HK">
                <a:solidFill>
                  <a:schemeClr val="tx1">
                    <a:lumMod val="75000"/>
                    <a:lumOff val="25000"/>
                  </a:schemeClr>
                </a:solidFill>
                <a:latin typeface="Century Gothic"/>
              </a:rPr>
              <a:t>Albedo</a:t>
            </a:r>
          </a:p>
          <a:p>
            <a:endParaRPr lang="en-HK" sz="800">
              <a:solidFill>
                <a:schemeClr val="tx1">
                  <a:lumMod val="75000"/>
                  <a:lumOff val="25000"/>
                </a:schemeClr>
              </a:solidFill>
              <a:latin typeface="Century Gothic" panose="020B0502020202020204" pitchFamily="34" charset="0"/>
            </a:endParaRPr>
          </a:p>
          <a:p>
            <a:r>
              <a:rPr lang="en-HK">
                <a:solidFill>
                  <a:schemeClr val="tx1">
                    <a:lumMod val="75000"/>
                    <a:lumOff val="25000"/>
                  </a:schemeClr>
                </a:solidFill>
                <a:latin typeface="Century Gothic"/>
              </a:rPr>
              <a:t>Total Population</a:t>
            </a:r>
          </a:p>
          <a:p>
            <a:endParaRPr lang="en-HK" sz="700">
              <a:solidFill>
                <a:schemeClr val="tx1">
                  <a:lumMod val="75000"/>
                  <a:lumOff val="25000"/>
                </a:schemeClr>
              </a:solidFill>
              <a:latin typeface="Century Gothic" panose="020B0502020202020204" pitchFamily="34" charset="0"/>
            </a:endParaRPr>
          </a:p>
          <a:p>
            <a:r>
              <a:rPr lang="en-HK">
                <a:solidFill>
                  <a:schemeClr val="tx1">
                    <a:lumMod val="75000"/>
                    <a:lumOff val="25000"/>
                  </a:schemeClr>
                </a:solidFill>
                <a:latin typeface="Century Gothic"/>
              </a:rPr>
              <a:t>Night time LST</a:t>
            </a:r>
          </a:p>
        </p:txBody>
      </p:sp>
      <p:pic>
        <p:nvPicPr>
          <p:cNvPr id="7" name="Picture 5">
            <a:extLst>
              <a:ext uri="{FF2B5EF4-FFF2-40B4-BE49-F238E27FC236}">
                <a16:creationId xmlns:a16="http://schemas.microsoft.com/office/drawing/2014/main" id="{F16A83D7-67EB-4142-8FBD-6B0709B34658}"/>
              </a:ext>
            </a:extLst>
          </p:cNvPr>
          <p:cNvPicPr>
            <a:picLocks noChangeAspect="1"/>
          </p:cNvPicPr>
          <p:nvPr/>
        </p:nvPicPr>
        <p:blipFill rotWithShape="1">
          <a:blip r:embed="rId3"/>
          <a:srcRect l="92916" r="3057" b="60733"/>
          <a:stretch/>
        </p:blipFill>
        <p:spPr>
          <a:xfrm>
            <a:off x="11048103" y="1350778"/>
            <a:ext cx="439047" cy="2697034"/>
          </a:xfrm>
          <a:prstGeom prst="rect">
            <a:avLst/>
          </a:prstGeom>
        </p:spPr>
      </p:pic>
      <p:pic>
        <p:nvPicPr>
          <p:cNvPr id="10" name="Picture 5">
            <a:extLst>
              <a:ext uri="{FF2B5EF4-FFF2-40B4-BE49-F238E27FC236}">
                <a16:creationId xmlns:a16="http://schemas.microsoft.com/office/drawing/2014/main" id="{5091A0E4-F66C-4E66-9077-9FB32E09EAF5}"/>
              </a:ext>
            </a:extLst>
          </p:cNvPr>
          <p:cNvPicPr>
            <a:picLocks noChangeAspect="1"/>
          </p:cNvPicPr>
          <p:nvPr/>
        </p:nvPicPr>
        <p:blipFill rotWithShape="1">
          <a:blip r:embed="rId3"/>
          <a:srcRect l="3954" t="556" r="17844" b="5836"/>
          <a:stretch/>
        </p:blipFill>
        <p:spPr>
          <a:xfrm>
            <a:off x="926053" y="1334844"/>
            <a:ext cx="6798834" cy="5126222"/>
          </a:xfrm>
          <a:prstGeom prst="rect">
            <a:avLst/>
          </a:prstGeom>
          <a:ln>
            <a:noFill/>
          </a:ln>
        </p:spPr>
      </p:pic>
      <p:sp>
        <p:nvSpPr>
          <p:cNvPr id="14" name="TextBox 13">
            <a:extLst>
              <a:ext uri="{FF2B5EF4-FFF2-40B4-BE49-F238E27FC236}">
                <a16:creationId xmlns:a16="http://schemas.microsoft.com/office/drawing/2014/main" id="{4C4B89F5-99BF-4BC0-A882-7D1583CF00AF}"/>
              </a:ext>
            </a:extLst>
          </p:cNvPr>
          <p:cNvSpPr txBox="1"/>
          <p:nvPr/>
        </p:nvSpPr>
        <p:spPr>
          <a:xfrm>
            <a:off x="11477625" y="1714203"/>
            <a:ext cx="617192" cy="1646605"/>
          </a:xfrm>
          <a:prstGeom prst="rect">
            <a:avLst/>
          </a:prstGeom>
          <a:noFill/>
        </p:spPr>
        <p:txBody>
          <a:bodyPr wrap="square">
            <a:spAutoFit/>
          </a:bodyPr>
          <a:lstStyle/>
          <a:p>
            <a:r>
              <a:rPr lang="en-HK">
                <a:solidFill>
                  <a:schemeClr val="tx1">
                    <a:lumMod val="75000"/>
                    <a:lumOff val="25000"/>
                  </a:schemeClr>
                </a:solidFill>
                <a:latin typeface="Century Gothic" panose="020B0502020202020204" pitchFamily="34" charset="0"/>
              </a:rPr>
              <a:t>0.5</a:t>
            </a:r>
          </a:p>
          <a:p>
            <a:endParaRPr lang="en-HK" sz="2100">
              <a:solidFill>
                <a:schemeClr val="tx1">
                  <a:lumMod val="75000"/>
                  <a:lumOff val="25000"/>
                </a:schemeClr>
              </a:solidFill>
              <a:latin typeface="Century Gothic" panose="020B0502020202020204" pitchFamily="34" charset="0"/>
            </a:endParaRPr>
          </a:p>
          <a:p>
            <a:r>
              <a:rPr lang="en-HK">
                <a:solidFill>
                  <a:schemeClr val="tx1">
                    <a:lumMod val="75000"/>
                    <a:lumOff val="25000"/>
                  </a:schemeClr>
                </a:solidFill>
                <a:latin typeface="Century Gothic" panose="020B0502020202020204" pitchFamily="34" charset="0"/>
              </a:rPr>
              <a:t>0</a:t>
            </a:r>
          </a:p>
          <a:p>
            <a:endParaRPr lang="en-HK" sz="2100">
              <a:solidFill>
                <a:schemeClr val="tx1">
                  <a:lumMod val="75000"/>
                  <a:lumOff val="25000"/>
                </a:schemeClr>
              </a:solidFill>
              <a:latin typeface="Century Gothic" panose="020B0502020202020204" pitchFamily="34" charset="0"/>
            </a:endParaRPr>
          </a:p>
          <a:p>
            <a:endParaRPr lang="en-HK" sz="200">
              <a:solidFill>
                <a:schemeClr val="tx1">
                  <a:lumMod val="75000"/>
                  <a:lumOff val="25000"/>
                </a:schemeClr>
              </a:solidFill>
              <a:latin typeface="Century Gothic" panose="020B0502020202020204" pitchFamily="34" charset="0"/>
            </a:endParaRPr>
          </a:p>
          <a:p>
            <a:r>
              <a:rPr lang="en-HK">
                <a:solidFill>
                  <a:schemeClr val="tx1">
                    <a:lumMod val="75000"/>
                    <a:lumOff val="25000"/>
                  </a:schemeClr>
                </a:solidFill>
                <a:latin typeface="Century Gothic" panose="020B0502020202020204" pitchFamily="34" charset="0"/>
              </a:rPr>
              <a:t>-0.5</a:t>
            </a:r>
          </a:p>
        </p:txBody>
      </p:sp>
      <p:sp>
        <p:nvSpPr>
          <p:cNvPr id="24" name="Rectangle 23">
            <a:extLst>
              <a:ext uri="{FF2B5EF4-FFF2-40B4-BE49-F238E27FC236}">
                <a16:creationId xmlns:a16="http://schemas.microsoft.com/office/drawing/2014/main" id="{E1FC53B4-948E-42EF-9CC5-A46C7E77B940}"/>
              </a:ext>
            </a:extLst>
          </p:cNvPr>
          <p:cNvSpPr/>
          <p:nvPr/>
        </p:nvSpPr>
        <p:spPr>
          <a:xfrm>
            <a:off x="926053" y="1370742"/>
            <a:ext cx="1489954" cy="115584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Tree>
    <p:extLst>
      <p:ext uri="{BB962C8B-B14F-4D97-AF65-F5344CB8AC3E}">
        <p14:creationId xmlns:p14="http://schemas.microsoft.com/office/powerpoint/2010/main" val="5550385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A picture containing chart&#10;&#10;Description automatically generated">
            <a:extLst>
              <a:ext uri="{FF2B5EF4-FFF2-40B4-BE49-F238E27FC236}">
                <a16:creationId xmlns:a16="http://schemas.microsoft.com/office/drawing/2014/main" id="{215E1A64-6560-4777-8101-955C543BB250}"/>
              </a:ext>
            </a:extLst>
          </p:cNvPr>
          <p:cNvPicPr>
            <a:picLocks noChangeAspect="1"/>
          </p:cNvPicPr>
          <p:nvPr/>
        </p:nvPicPr>
        <p:blipFill>
          <a:blip r:embed="rId3"/>
          <a:stretch>
            <a:fillRect/>
          </a:stretch>
        </p:blipFill>
        <p:spPr>
          <a:xfrm>
            <a:off x="2475753" y="1166363"/>
            <a:ext cx="7240493" cy="5548744"/>
          </a:xfrm>
          <a:prstGeom prst="rect">
            <a:avLst/>
          </a:prstGeom>
        </p:spPr>
      </p:pic>
      <p:sp>
        <p:nvSpPr>
          <p:cNvPr id="2" name="Title 1">
            <a:extLst>
              <a:ext uri="{FF2B5EF4-FFF2-40B4-BE49-F238E27FC236}">
                <a16:creationId xmlns:a16="http://schemas.microsoft.com/office/drawing/2014/main" id="{D7522C37-9963-4D41-9BCC-F81938FFDA56}"/>
              </a:ext>
            </a:extLst>
          </p:cNvPr>
          <p:cNvSpPr txBox="1">
            <a:spLocks/>
          </p:cNvSpPr>
          <p:nvPr/>
        </p:nvSpPr>
        <p:spPr>
          <a:xfrm>
            <a:off x="505326" y="342900"/>
            <a:ext cx="9705068"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Century Gothic"/>
                <a:ea typeface="+mj-ea"/>
                <a:cs typeface="+mj-cs"/>
              </a:rPr>
              <a:t>Heat Priority Score Map</a:t>
            </a:r>
            <a:endParaRPr kumimoji="0" lang="en-US" sz="4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endParaRPr>
          </a:p>
        </p:txBody>
      </p:sp>
      <p:sp>
        <p:nvSpPr>
          <p:cNvPr id="14" name="TextBox 13">
            <a:extLst>
              <a:ext uri="{FF2B5EF4-FFF2-40B4-BE49-F238E27FC236}">
                <a16:creationId xmlns:a16="http://schemas.microsoft.com/office/drawing/2014/main" id="{0D13D8F7-FD9E-4559-A3FC-CD206572E659}"/>
              </a:ext>
            </a:extLst>
          </p:cNvPr>
          <p:cNvSpPr txBox="1"/>
          <p:nvPr/>
        </p:nvSpPr>
        <p:spPr>
          <a:xfrm>
            <a:off x="2561632" y="6138498"/>
            <a:ext cx="1808982"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3F3F3F"/>
                </a:solidFill>
                <a:effectLst/>
                <a:uLnTx/>
                <a:uFillTx/>
                <a:latin typeface="Century Gothic"/>
                <a:ea typeface="+mn-ea"/>
                <a:cs typeface="Segoe UI"/>
              </a:rPr>
              <a:t>0           2           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3F3F3F"/>
                </a:solidFill>
                <a:effectLst/>
                <a:uLnTx/>
                <a:uFillTx/>
                <a:latin typeface="Century Gothic"/>
                <a:ea typeface="+mn-ea"/>
                <a:cs typeface="Segoe UI"/>
              </a:rPr>
              <a:t>          miles</a:t>
            </a:r>
          </a:p>
        </p:txBody>
      </p:sp>
      <p:sp>
        <p:nvSpPr>
          <p:cNvPr id="18" name="TextBox 17">
            <a:extLst>
              <a:ext uri="{FF2B5EF4-FFF2-40B4-BE49-F238E27FC236}">
                <a16:creationId xmlns:a16="http://schemas.microsoft.com/office/drawing/2014/main" id="{172A804D-2AD7-4559-946C-EE6554306F07}"/>
              </a:ext>
            </a:extLst>
          </p:cNvPr>
          <p:cNvSpPr txBox="1"/>
          <p:nvPr/>
        </p:nvSpPr>
        <p:spPr>
          <a:xfrm>
            <a:off x="7691642" y="3384267"/>
            <a:ext cx="2743199"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3F3F3F"/>
                </a:solidFill>
                <a:effectLst/>
                <a:uLnTx/>
                <a:uFillTx/>
                <a:latin typeface="Century Gothic" panose="020B0502020202020204" pitchFamily="34" charset="0"/>
                <a:ea typeface="+mn-ea"/>
                <a:cs typeface="Calibri"/>
              </a:rPr>
              <a:t>Heat Priority Score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3F3F3F"/>
                </a:solidFill>
                <a:effectLst/>
                <a:uLnTx/>
                <a:uFillTx/>
                <a:latin typeface="Century Gothic" panose="020B0502020202020204" pitchFamily="34" charset="0"/>
                <a:ea typeface="+mn-ea"/>
                <a:cs typeface="Calibri"/>
              </a:rPr>
              <a:t>by Census Tract</a:t>
            </a:r>
          </a:p>
        </p:txBody>
      </p:sp>
      <p:sp>
        <p:nvSpPr>
          <p:cNvPr id="5" name="TextBox 4">
            <a:extLst>
              <a:ext uri="{FF2B5EF4-FFF2-40B4-BE49-F238E27FC236}">
                <a16:creationId xmlns:a16="http://schemas.microsoft.com/office/drawing/2014/main" id="{0287014E-D37A-41A4-8B8C-C6E9E7584588}"/>
              </a:ext>
            </a:extLst>
          </p:cNvPr>
          <p:cNvSpPr txBox="1"/>
          <p:nvPr/>
        </p:nvSpPr>
        <p:spPr>
          <a:xfrm>
            <a:off x="8263734" y="3732158"/>
            <a:ext cx="996720" cy="17311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3F3F3F"/>
                </a:solidFill>
                <a:effectLst/>
                <a:uLnTx/>
                <a:uFillTx/>
                <a:latin typeface="Century Gothic"/>
                <a:ea typeface="+mn-ea"/>
                <a:cs typeface="Calibri" panose="020F0502020204030204"/>
              </a:rPr>
              <a:t>5</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3F3F3F"/>
                </a:solidFill>
                <a:effectLst/>
                <a:uLnTx/>
                <a:uFillTx/>
                <a:latin typeface="Century Gothic"/>
                <a:ea typeface="+mn-ea"/>
                <a:cs typeface="Calibri" panose="020F0502020204030204"/>
              </a:rPr>
              <a:t>4</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3F3F3F"/>
                </a:solidFill>
                <a:effectLst/>
                <a:uLnTx/>
                <a:uFillTx/>
                <a:latin typeface="Century Gothic"/>
                <a:ea typeface="+mn-ea"/>
                <a:cs typeface="Calibri" panose="020F0502020204030204"/>
              </a:rPr>
              <a:t>3</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3F3F3F"/>
                </a:solidFill>
                <a:effectLst/>
                <a:uLnTx/>
                <a:uFillTx/>
                <a:latin typeface="Century Gothic"/>
                <a:ea typeface="+mn-ea"/>
                <a:cs typeface="Calibri" panose="020F0502020204030204"/>
              </a:rPr>
              <a:t>2</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3F3F3F"/>
                </a:solidFill>
                <a:effectLst/>
                <a:uLnTx/>
                <a:uFillTx/>
                <a:latin typeface="Century Gothic"/>
                <a:ea typeface="+mn-ea"/>
                <a:cs typeface="Calibri" panose="020F0502020204030204"/>
              </a:rPr>
              <a:t>1</a:t>
            </a:r>
          </a:p>
        </p:txBody>
      </p:sp>
      <p:pic>
        <p:nvPicPr>
          <p:cNvPr id="4" name="Picture 8">
            <a:extLst>
              <a:ext uri="{FF2B5EF4-FFF2-40B4-BE49-F238E27FC236}">
                <a16:creationId xmlns:a16="http://schemas.microsoft.com/office/drawing/2014/main" id="{CD41F39A-86AC-48B5-A3C5-4FB3BAE8E0FB}"/>
              </a:ext>
            </a:extLst>
          </p:cNvPr>
          <p:cNvPicPr>
            <a:picLocks noChangeAspect="1"/>
          </p:cNvPicPr>
          <p:nvPr/>
        </p:nvPicPr>
        <p:blipFill>
          <a:blip r:embed="rId4"/>
          <a:stretch>
            <a:fillRect/>
          </a:stretch>
        </p:blipFill>
        <p:spPr>
          <a:xfrm>
            <a:off x="7788728" y="5553773"/>
            <a:ext cx="505855" cy="279609"/>
          </a:xfrm>
          <a:prstGeom prst="rect">
            <a:avLst/>
          </a:prstGeom>
        </p:spPr>
      </p:pic>
      <p:sp>
        <p:nvSpPr>
          <p:cNvPr id="6" name="TextBox 5">
            <a:extLst>
              <a:ext uri="{FF2B5EF4-FFF2-40B4-BE49-F238E27FC236}">
                <a16:creationId xmlns:a16="http://schemas.microsoft.com/office/drawing/2014/main" id="{98674B42-C52C-40B0-9BAB-E59148661481}"/>
              </a:ext>
            </a:extLst>
          </p:cNvPr>
          <p:cNvSpPr txBox="1"/>
          <p:nvPr/>
        </p:nvSpPr>
        <p:spPr>
          <a:xfrm>
            <a:off x="8263734" y="5491112"/>
            <a:ext cx="2743199"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3F3F3F"/>
                </a:solidFill>
                <a:effectLst/>
                <a:uLnTx/>
                <a:uFillTx/>
                <a:latin typeface="Century Gothic"/>
                <a:ea typeface="+mn-ea"/>
                <a:cs typeface="Calibri"/>
              </a:rPr>
              <a:t>City </a:t>
            </a:r>
            <a:endParaRPr kumimoji="0" lang="en-US" sz="1100" b="0" i="0" u="none" strike="noStrike" kern="1200" cap="none" spc="0" normalizeH="0" baseline="0" noProof="0">
              <a:ln>
                <a:noFill/>
              </a:ln>
              <a:solidFill>
                <a:srgbClr val="000000"/>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3F3F3F"/>
                </a:solidFill>
                <a:effectLst/>
                <a:uLnTx/>
                <a:uFillTx/>
                <a:latin typeface="Century Gothic"/>
                <a:ea typeface="+mn-ea"/>
                <a:cs typeface="Calibri"/>
              </a:rPr>
              <a:t>Boundary</a:t>
            </a:r>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pic>
        <p:nvPicPr>
          <p:cNvPr id="8" name="Picture 11" descr="Shape&#10;&#10;Description automatically generated">
            <a:extLst>
              <a:ext uri="{FF2B5EF4-FFF2-40B4-BE49-F238E27FC236}">
                <a16:creationId xmlns:a16="http://schemas.microsoft.com/office/drawing/2014/main" id="{9FB885A2-8DC2-4E35-8B81-15918C021A6F}"/>
              </a:ext>
            </a:extLst>
          </p:cNvPr>
          <p:cNvPicPr>
            <a:picLocks noChangeAspect="1"/>
          </p:cNvPicPr>
          <p:nvPr/>
        </p:nvPicPr>
        <p:blipFill>
          <a:blip r:embed="rId5"/>
          <a:stretch>
            <a:fillRect/>
          </a:stretch>
        </p:blipFill>
        <p:spPr>
          <a:xfrm>
            <a:off x="9202800" y="5897233"/>
            <a:ext cx="510714" cy="815494"/>
          </a:xfrm>
          <a:prstGeom prst="rect">
            <a:avLst/>
          </a:prstGeom>
        </p:spPr>
      </p:pic>
      <p:pic>
        <p:nvPicPr>
          <p:cNvPr id="10" name="Picture 11" descr="Shape, rectangle&#10;&#10;Description automatically generated">
            <a:extLst>
              <a:ext uri="{FF2B5EF4-FFF2-40B4-BE49-F238E27FC236}">
                <a16:creationId xmlns:a16="http://schemas.microsoft.com/office/drawing/2014/main" id="{B6BA658D-BB0B-4C34-8950-4B8B8277703A}"/>
              </a:ext>
            </a:extLst>
          </p:cNvPr>
          <p:cNvPicPr>
            <a:picLocks noChangeAspect="1"/>
          </p:cNvPicPr>
          <p:nvPr/>
        </p:nvPicPr>
        <p:blipFill>
          <a:blip r:embed="rId6"/>
          <a:stretch>
            <a:fillRect/>
          </a:stretch>
        </p:blipFill>
        <p:spPr>
          <a:xfrm>
            <a:off x="7670860" y="3759932"/>
            <a:ext cx="689035" cy="1743257"/>
          </a:xfrm>
          <a:prstGeom prst="rect">
            <a:avLst/>
          </a:prstGeom>
        </p:spPr>
      </p:pic>
      <p:cxnSp>
        <p:nvCxnSpPr>
          <p:cNvPr id="12" name="Straight Arrow Connector 11">
            <a:extLst>
              <a:ext uri="{FF2B5EF4-FFF2-40B4-BE49-F238E27FC236}">
                <a16:creationId xmlns:a16="http://schemas.microsoft.com/office/drawing/2014/main" id="{D60C2A63-F2E5-A144-A63C-614604D55A69}"/>
              </a:ext>
            </a:extLst>
          </p:cNvPr>
          <p:cNvCxnSpPr>
            <a:cxnSpLocks/>
          </p:cNvCxnSpPr>
          <p:nvPr/>
        </p:nvCxnSpPr>
        <p:spPr>
          <a:xfrm>
            <a:off x="2644331" y="6158729"/>
            <a:ext cx="1493296" cy="0"/>
          </a:xfrm>
          <a:prstGeom prst="straightConnector1">
            <a:avLst/>
          </a:prstGeom>
          <a:ln>
            <a:solidFill>
              <a:srgbClr val="47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13713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1" descr="Diagram&#10;&#10;Description automatically generated">
            <a:extLst>
              <a:ext uri="{FF2B5EF4-FFF2-40B4-BE49-F238E27FC236}">
                <a16:creationId xmlns:a16="http://schemas.microsoft.com/office/drawing/2014/main" id="{1449F523-169D-45FA-BE09-3099FFE09220}"/>
              </a:ext>
            </a:extLst>
          </p:cNvPr>
          <p:cNvPicPr>
            <a:picLocks noChangeAspect="1"/>
          </p:cNvPicPr>
          <p:nvPr/>
        </p:nvPicPr>
        <p:blipFill>
          <a:blip r:embed="rId3"/>
          <a:stretch>
            <a:fillRect/>
          </a:stretch>
        </p:blipFill>
        <p:spPr>
          <a:xfrm>
            <a:off x="2475753" y="1158891"/>
            <a:ext cx="7233023" cy="5548745"/>
          </a:xfrm>
          <a:prstGeom prst="rect">
            <a:avLst/>
          </a:prstGeom>
        </p:spPr>
      </p:pic>
      <p:sp>
        <p:nvSpPr>
          <p:cNvPr id="2" name="Title 1">
            <a:extLst>
              <a:ext uri="{FF2B5EF4-FFF2-40B4-BE49-F238E27FC236}">
                <a16:creationId xmlns:a16="http://schemas.microsoft.com/office/drawing/2014/main" id="{D7522C37-9963-4D41-9BCC-F81938FFDA56}"/>
              </a:ext>
            </a:extLst>
          </p:cNvPr>
          <p:cNvSpPr txBox="1">
            <a:spLocks/>
          </p:cNvSpPr>
          <p:nvPr/>
        </p:nvSpPr>
        <p:spPr>
          <a:xfrm>
            <a:off x="505326" y="342900"/>
            <a:ext cx="9705068"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Century Gothic"/>
                <a:ea typeface="+mj-ea"/>
                <a:cs typeface="+mj-cs"/>
              </a:rPr>
              <a:t>Heat Priority Score Map</a:t>
            </a:r>
            <a:endParaRPr kumimoji="0" lang="en-US" sz="4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endParaRPr>
          </a:p>
        </p:txBody>
      </p:sp>
      <p:cxnSp>
        <p:nvCxnSpPr>
          <p:cNvPr id="11" name="Straight Arrow Connector 10">
            <a:extLst>
              <a:ext uri="{FF2B5EF4-FFF2-40B4-BE49-F238E27FC236}">
                <a16:creationId xmlns:a16="http://schemas.microsoft.com/office/drawing/2014/main" id="{B5B9D4DA-7A0B-4644-85F0-33A485133BA9}"/>
              </a:ext>
            </a:extLst>
          </p:cNvPr>
          <p:cNvCxnSpPr>
            <a:cxnSpLocks/>
          </p:cNvCxnSpPr>
          <p:nvPr/>
        </p:nvCxnSpPr>
        <p:spPr>
          <a:xfrm>
            <a:off x="2644331" y="6158729"/>
            <a:ext cx="1493296" cy="0"/>
          </a:xfrm>
          <a:prstGeom prst="straightConnector1">
            <a:avLst/>
          </a:prstGeom>
          <a:ln>
            <a:solidFill>
              <a:srgbClr val="472C2C"/>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D13D8F7-FD9E-4559-A3FC-CD206572E659}"/>
              </a:ext>
            </a:extLst>
          </p:cNvPr>
          <p:cNvSpPr txBox="1"/>
          <p:nvPr/>
        </p:nvSpPr>
        <p:spPr>
          <a:xfrm>
            <a:off x="2568133" y="6158729"/>
            <a:ext cx="1808982"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3F3F3F"/>
                </a:solidFill>
                <a:effectLst/>
                <a:uLnTx/>
                <a:uFillTx/>
                <a:latin typeface="Century Gothic"/>
                <a:ea typeface="+mn-ea"/>
                <a:cs typeface="Segoe UI"/>
              </a:rPr>
              <a:t>0           2           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3F3F3F"/>
                </a:solidFill>
                <a:effectLst/>
                <a:uLnTx/>
                <a:uFillTx/>
                <a:latin typeface="Century Gothic"/>
                <a:ea typeface="+mn-ea"/>
                <a:cs typeface="Segoe UI"/>
              </a:rPr>
              <a:t>          miles</a:t>
            </a:r>
          </a:p>
        </p:txBody>
      </p:sp>
      <p:sp>
        <p:nvSpPr>
          <p:cNvPr id="18" name="TextBox 17">
            <a:extLst>
              <a:ext uri="{FF2B5EF4-FFF2-40B4-BE49-F238E27FC236}">
                <a16:creationId xmlns:a16="http://schemas.microsoft.com/office/drawing/2014/main" id="{172A804D-2AD7-4559-946C-EE6554306F07}"/>
              </a:ext>
            </a:extLst>
          </p:cNvPr>
          <p:cNvSpPr txBox="1"/>
          <p:nvPr/>
        </p:nvSpPr>
        <p:spPr>
          <a:xfrm>
            <a:off x="7833437" y="3428764"/>
            <a:ext cx="2743199"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3F3F3F"/>
                </a:solidFill>
                <a:effectLst/>
                <a:uLnTx/>
                <a:uFillTx/>
                <a:latin typeface="Century Gothic" panose="020B0502020202020204" pitchFamily="34" charset="0"/>
                <a:ea typeface="+mn-ea"/>
                <a:cs typeface="Calibri"/>
              </a:rPr>
              <a:t>Heat Priority Score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3F3F3F"/>
                </a:solidFill>
                <a:effectLst/>
                <a:uLnTx/>
                <a:uFillTx/>
                <a:latin typeface="Century Gothic" panose="020B0502020202020204" pitchFamily="34" charset="0"/>
                <a:ea typeface="+mn-ea"/>
                <a:cs typeface="Calibri"/>
              </a:rPr>
              <a:t>by Census Tract</a:t>
            </a:r>
          </a:p>
        </p:txBody>
      </p:sp>
      <p:pic>
        <p:nvPicPr>
          <p:cNvPr id="4" name="Picture 8">
            <a:extLst>
              <a:ext uri="{FF2B5EF4-FFF2-40B4-BE49-F238E27FC236}">
                <a16:creationId xmlns:a16="http://schemas.microsoft.com/office/drawing/2014/main" id="{CD41F39A-86AC-48B5-A3C5-4FB3BAE8E0FB}"/>
              </a:ext>
            </a:extLst>
          </p:cNvPr>
          <p:cNvPicPr>
            <a:picLocks noChangeAspect="1"/>
          </p:cNvPicPr>
          <p:nvPr/>
        </p:nvPicPr>
        <p:blipFill>
          <a:blip r:embed="rId4"/>
          <a:stretch>
            <a:fillRect/>
          </a:stretch>
        </p:blipFill>
        <p:spPr>
          <a:xfrm>
            <a:off x="7899928" y="4682479"/>
            <a:ext cx="568502" cy="280932"/>
          </a:xfrm>
          <a:prstGeom prst="rect">
            <a:avLst/>
          </a:prstGeom>
        </p:spPr>
      </p:pic>
      <p:sp>
        <p:nvSpPr>
          <p:cNvPr id="6" name="TextBox 5">
            <a:extLst>
              <a:ext uri="{FF2B5EF4-FFF2-40B4-BE49-F238E27FC236}">
                <a16:creationId xmlns:a16="http://schemas.microsoft.com/office/drawing/2014/main" id="{98674B42-C52C-40B0-9BAB-E59148661481}"/>
              </a:ext>
            </a:extLst>
          </p:cNvPr>
          <p:cNvSpPr txBox="1"/>
          <p:nvPr/>
        </p:nvSpPr>
        <p:spPr>
          <a:xfrm>
            <a:off x="7850969" y="4261609"/>
            <a:ext cx="2743199"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3F3F3F"/>
                </a:solidFill>
                <a:effectLst/>
                <a:uLnTx/>
                <a:uFillTx/>
                <a:latin typeface="Century Gothic"/>
                <a:ea typeface="+mn-ea"/>
                <a:cs typeface="Calibri"/>
              </a:rPr>
              <a:t>City </a:t>
            </a:r>
            <a:endParaRPr kumimoji="0" lang="en-US" sz="1100" b="0" i="0" u="none" strike="noStrike" kern="1200" cap="none" spc="0" normalizeH="0" baseline="0" noProof="0">
              <a:ln>
                <a:noFill/>
              </a:ln>
              <a:solidFill>
                <a:srgbClr val="000000"/>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3F3F3F"/>
                </a:solidFill>
                <a:effectLst/>
                <a:uLnTx/>
                <a:uFillTx/>
                <a:latin typeface="Century Gothic"/>
                <a:ea typeface="+mn-ea"/>
                <a:cs typeface="Calibri"/>
              </a:rPr>
              <a:t>Boundary</a:t>
            </a:r>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9" name="Oval 8">
            <a:extLst>
              <a:ext uri="{FF2B5EF4-FFF2-40B4-BE49-F238E27FC236}">
                <a16:creationId xmlns:a16="http://schemas.microsoft.com/office/drawing/2014/main" id="{1E885A3A-0F78-48FB-ADA0-958771A48E0B}"/>
              </a:ext>
            </a:extLst>
          </p:cNvPr>
          <p:cNvSpPr/>
          <p:nvPr/>
        </p:nvSpPr>
        <p:spPr>
          <a:xfrm>
            <a:off x="6011911" y="3029639"/>
            <a:ext cx="418441" cy="348053"/>
          </a:xfrm>
          <a:prstGeom prst="ellipse">
            <a:avLst/>
          </a:prstGeom>
          <a:solidFill>
            <a:schemeClr val="bg1"/>
          </a:solidFill>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3F3F3F"/>
                </a:solidFill>
                <a:effectLst/>
                <a:uLnTx/>
                <a:uFillTx/>
                <a:latin typeface="Century Gothic"/>
                <a:ea typeface="+mn-ea"/>
                <a:cs typeface="Calibri"/>
              </a:rPr>
              <a:t>1</a:t>
            </a:r>
          </a:p>
        </p:txBody>
      </p:sp>
      <p:sp>
        <p:nvSpPr>
          <p:cNvPr id="15" name="Oval 14">
            <a:extLst>
              <a:ext uri="{FF2B5EF4-FFF2-40B4-BE49-F238E27FC236}">
                <a16:creationId xmlns:a16="http://schemas.microsoft.com/office/drawing/2014/main" id="{5F000098-7314-4FA1-B67D-AFAC5B10097A}"/>
              </a:ext>
            </a:extLst>
          </p:cNvPr>
          <p:cNvSpPr/>
          <p:nvPr/>
        </p:nvSpPr>
        <p:spPr>
          <a:xfrm>
            <a:off x="5289881" y="3585554"/>
            <a:ext cx="418441" cy="348053"/>
          </a:xfrm>
          <a:prstGeom prst="ellipse">
            <a:avLst/>
          </a:prstGeom>
          <a:solidFill>
            <a:schemeClr val="bg1"/>
          </a:solidFill>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3F3F3F"/>
                </a:solidFill>
                <a:effectLst/>
                <a:uLnTx/>
                <a:uFillTx/>
                <a:latin typeface="Century Gothic"/>
                <a:ea typeface="+mn-ea"/>
                <a:cs typeface="Calibri"/>
              </a:rPr>
              <a:t>2</a:t>
            </a:r>
          </a:p>
        </p:txBody>
      </p:sp>
      <p:sp>
        <p:nvSpPr>
          <p:cNvPr id="16" name="Oval 15">
            <a:extLst>
              <a:ext uri="{FF2B5EF4-FFF2-40B4-BE49-F238E27FC236}">
                <a16:creationId xmlns:a16="http://schemas.microsoft.com/office/drawing/2014/main" id="{DB2866A5-9590-43B3-8013-1722AEFC206A}"/>
              </a:ext>
            </a:extLst>
          </p:cNvPr>
          <p:cNvSpPr/>
          <p:nvPr/>
        </p:nvSpPr>
        <p:spPr>
          <a:xfrm>
            <a:off x="6390485" y="2528745"/>
            <a:ext cx="418441" cy="348053"/>
          </a:xfrm>
          <a:prstGeom prst="ellipse">
            <a:avLst/>
          </a:prstGeom>
          <a:solidFill>
            <a:schemeClr val="bg1"/>
          </a:solidFill>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3F3F3F"/>
                </a:solidFill>
                <a:effectLst/>
                <a:uLnTx/>
                <a:uFillTx/>
                <a:latin typeface="Century Gothic"/>
                <a:ea typeface="+mn-ea"/>
                <a:cs typeface="Calibri"/>
              </a:rPr>
              <a:t>3</a:t>
            </a:r>
            <a:endParaRPr kumimoji="0" lang="en-US" sz="1800" b="0" i="0" u="none" strike="noStrike" kern="1200" cap="none" spc="0" normalizeH="0" baseline="0" noProof="0">
              <a:ln>
                <a:noFill/>
              </a:ln>
              <a:solidFill>
                <a:srgbClr val="3F3F3F"/>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F1C5EAAB-9B49-4179-B1A1-630A338BB1D8}"/>
              </a:ext>
            </a:extLst>
          </p:cNvPr>
          <p:cNvSpPr/>
          <p:nvPr/>
        </p:nvSpPr>
        <p:spPr>
          <a:xfrm>
            <a:off x="6838440" y="3257595"/>
            <a:ext cx="418441" cy="348053"/>
          </a:xfrm>
          <a:prstGeom prst="ellipse">
            <a:avLst/>
          </a:prstGeom>
          <a:solidFill>
            <a:schemeClr val="bg1"/>
          </a:solidFill>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3F3F3F"/>
                </a:solidFill>
                <a:effectLst/>
                <a:uLnTx/>
                <a:uFillTx/>
                <a:latin typeface="Century Gothic"/>
                <a:ea typeface="+mn-ea"/>
                <a:cs typeface="Calibri"/>
              </a:rPr>
              <a:t>4</a:t>
            </a:r>
          </a:p>
        </p:txBody>
      </p:sp>
      <p:sp>
        <p:nvSpPr>
          <p:cNvPr id="19" name="Oval 18">
            <a:extLst>
              <a:ext uri="{FF2B5EF4-FFF2-40B4-BE49-F238E27FC236}">
                <a16:creationId xmlns:a16="http://schemas.microsoft.com/office/drawing/2014/main" id="{F051C0CD-8DE0-4BBD-AC51-455A1E0DD025}"/>
              </a:ext>
            </a:extLst>
          </p:cNvPr>
          <p:cNvSpPr/>
          <p:nvPr/>
        </p:nvSpPr>
        <p:spPr>
          <a:xfrm>
            <a:off x="7037019" y="2625623"/>
            <a:ext cx="418441" cy="348053"/>
          </a:xfrm>
          <a:prstGeom prst="ellipse">
            <a:avLst/>
          </a:prstGeom>
          <a:solidFill>
            <a:schemeClr val="bg1"/>
          </a:solidFill>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3F3F3F"/>
                </a:solidFill>
                <a:effectLst/>
                <a:uLnTx/>
                <a:uFillTx/>
                <a:latin typeface="Century Gothic"/>
                <a:ea typeface="+mn-ea"/>
                <a:cs typeface="Calibri"/>
              </a:rPr>
              <a:t>5</a:t>
            </a:r>
            <a:endParaRPr kumimoji="0" lang="en-US" sz="1800" b="0" i="0" u="none" strike="noStrike" kern="1200" cap="none" spc="0" normalizeH="0" baseline="0" noProof="0">
              <a:ln>
                <a:noFill/>
              </a:ln>
              <a:solidFill>
                <a:srgbClr val="3F3F3F"/>
              </a:solidFill>
              <a:effectLst/>
              <a:uLnTx/>
              <a:uFillTx/>
              <a:latin typeface="Calibri" panose="020F0502020204030204"/>
              <a:ea typeface="+mn-ea"/>
              <a:cs typeface="+mn-cs"/>
            </a:endParaRPr>
          </a:p>
        </p:txBody>
      </p:sp>
      <p:pic>
        <p:nvPicPr>
          <p:cNvPr id="7" name="Picture 11" descr="Shape&#10;&#10;Description automatically generated">
            <a:extLst>
              <a:ext uri="{FF2B5EF4-FFF2-40B4-BE49-F238E27FC236}">
                <a16:creationId xmlns:a16="http://schemas.microsoft.com/office/drawing/2014/main" id="{43F0F6F2-D7A0-4733-B993-807520509099}"/>
              </a:ext>
            </a:extLst>
          </p:cNvPr>
          <p:cNvPicPr>
            <a:picLocks noChangeAspect="1"/>
          </p:cNvPicPr>
          <p:nvPr/>
        </p:nvPicPr>
        <p:blipFill>
          <a:blip r:embed="rId5"/>
          <a:stretch>
            <a:fillRect/>
          </a:stretch>
        </p:blipFill>
        <p:spPr>
          <a:xfrm>
            <a:off x="9202800" y="5882292"/>
            <a:ext cx="510714" cy="815494"/>
          </a:xfrm>
          <a:prstGeom prst="rect">
            <a:avLst/>
          </a:prstGeom>
        </p:spPr>
      </p:pic>
      <p:pic>
        <p:nvPicPr>
          <p:cNvPr id="10" name="Picture 11" descr="A picture containing drawing&#10;&#10;Description automatically generated">
            <a:extLst>
              <a:ext uri="{FF2B5EF4-FFF2-40B4-BE49-F238E27FC236}">
                <a16:creationId xmlns:a16="http://schemas.microsoft.com/office/drawing/2014/main" id="{849221A3-166C-4549-B974-0C6B6CFD1400}"/>
              </a:ext>
            </a:extLst>
          </p:cNvPr>
          <p:cNvPicPr>
            <a:picLocks noChangeAspect="1"/>
          </p:cNvPicPr>
          <p:nvPr/>
        </p:nvPicPr>
        <p:blipFill>
          <a:blip r:embed="rId6"/>
          <a:stretch>
            <a:fillRect/>
          </a:stretch>
        </p:blipFill>
        <p:spPr>
          <a:xfrm>
            <a:off x="7857496" y="3764235"/>
            <a:ext cx="702261" cy="491400"/>
          </a:xfrm>
          <a:prstGeom prst="rect">
            <a:avLst/>
          </a:prstGeom>
        </p:spPr>
      </p:pic>
    </p:spTree>
    <p:extLst>
      <p:ext uri="{BB962C8B-B14F-4D97-AF65-F5344CB8AC3E}">
        <p14:creationId xmlns:p14="http://schemas.microsoft.com/office/powerpoint/2010/main" val="39462439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FF5BBAF-5360-46BE-A9C9-2B58EA443B17}"/>
              </a:ext>
            </a:extLst>
          </p:cNvPr>
          <p:cNvSpPr/>
          <p:nvPr/>
        </p:nvSpPr>
        <p:spPr>
          <a:xfrm>
            <a:off x="5299" y="1612554"/>
            <a:ext cx="12186528" cy="4575641"/>
          </a:xfrm>
          <a:prstGeom prst="rect">
            <a:avLst/>
          </a:prstGeom>
          <a:solidFill>
            <a:schemeClr val="bg1">
              <a:lumMod val="95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8D08D"/>
              </a:solidFill>
            </a:endParaRPr>
          </a:p>
        </p:txBody>
      </p:sp>
      <p:sp>
        <p:nvSpPr>
          <p:cNvPr id="2" name="Title 1">
            <a:extLst>
              <a:ext uri="{FF2B5EF4-FFF2-40B4-BE49-F238E27FC236}">
                <a16:creationId xmlns:a16="http://schemas.microsoft.com/office/drawing/2014/main" id="{D7522C37-9963-4D41-9BCC-F81938FFDA56}"/>
              </a:ext>
            </a:extLst>
          </p:cNvPr>
          <p:cNvSpPr txBox="1">
            <a:spLocks/>
          </p:cNvSpPr>
          <p:nvPr/>
        </p:nvSpPr>
        <p:spPr>
          <a:xfrm>
            <a:off x="906379" y="3217111"/>
            <a:ext cx="10386857" cy="419100"/>
          </a:xfrm>
          <a:prstGeom prst="rect">
            <a:avLst/>
          </a:prstGeom>
          <a:ln>
            <a:noFill/>
          </a:ln>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000" b="1">
              <a:solidFill>
                <a:schemeClr val="bg1"/>
              </a:solidFill>
              <a:latin typeface="Century Gothic" panose="020B0502020202020204" pitchFamily="34" charset="0"/>
            </a:endParaRPr>
          </a:p>
        </p:txBody>
      </p:sp>
      <p:sp>
        <p:nvSpPr>
          <p:cNvPr id="10" name="Text Placeholder 5"/>
          <p:cNvSpPr txBox="1">
            <a:spLocks/>
          </p:cNvSpPr>
          <p:nvPr/>
        </p:nvSpPr>
        <p:spPr>
          <a:xfrm>
            <a:off x="0" y="1229895"/>
            <a:ext cx="12199522" cy="524487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006D9D"/>
              </a:buClr>
              <a:buNone/>
            </a:pPr>
            <a:endParaRPr lang="en-US" sz="2000">
              <a:latin typeface="Century Gothic"/>
              <a:cs typeface="Calibri" panose="020F0502020204030204"/>
            </a:endParaRPr>
          </a:p>
          <a:p>
            <a:pPr marL="342900" indent="-342900">
              <a:lnSpc>
                <a:spcPct val="100000"/>
              </a:lnSpc>
              <a:spcBef>
                <a:spcPts val="0"/>
              </a:spcBef>
              <a:spcAft>
                <a:spcPts val="600"/>
              </a:spcAft>
              <a:buClr>
                <a:srgbClr val="006D9D"/>
              </a:buClr>
              <a:buFont typeface="Webdings"/>
              <a:buChar char="4"/>
            </a:pPr>
            <a:endParaRPr lang="en-US" sz="2000">
              <a:latin typeface="Century Gothic"/>
              <a:cs typeface="Calibri" panose="020F0502020204030204"/>
            </a:endParaRPr>
          </a:p>
          <a:p>
            <a:pPr marL="342900" indent="-342900">
              <a:lnSpc>
                <a:spcPct val="100000"/>
              </a:lnSpc>
              <a:spcBef>
                <a:spcPts val="0"/>
              </a:spcBef>
              <a:spcAft>
                <a:spcPts val="600"/>
              </a:spcAft>
              <a:buClr>
                <a:srgbClr val="006D9D"/>
              </a:buClr>
              <a:buFont typeface="Webdings"/>
              <a:buChar char="4"/>
            </a:pPr>
            <a:endParaRPr lang="en-US" sz="2000">
              <a:latin typeface="Century Gothic"/>
              <a:cs typeface="Calibri" panose="020F0502020204030204"/>
            </a:endParaRPr>
          </a:p>
          <a:p>
            <a:pPr marL="342900" indent="-342900">
              <a:lnSpc>
                <a:spcPct val="100000"/>
              </a:lnSpc>
              <a:spcBef>
                <a:spcPts val="0"/>
              </a:spcBef>
              <a:spcAft>
                <a:spcPts val="600"/>
              </a:spcAft>
              <a:buClr>
                <a:srgbClr val="006D9D"/>
              </a:buClr>
              <a:buFont typeface="Webdings"/>
              <a:buChar char="4"/>
            </a:pPr>
            <a:endParaRPr lang="en-US" sz="2000">
              <a:solidFill>
                <a:srgbClr val="000000"/>
              </a:solidFill>
              <a:latin typeface="Century Gothic"/>
              <a:cs typeface="Calibri"/>
            </a:endParaRPr>
          </a:p>
          <a:p>
            <a:pPr marL="342900" indent="-342900">
              <a:lnSpc>
                <a:spcPct val="100000"/>
              </a:lnSpc>
              <a:spcBef>
                <a:spcPts val="0"/>
              </a:spcBef>
              <a:spcAft>
                <a:spcPts val="600"/>
              </a:spcAft>
              <a:buClr>
                <a:srgbClr val="006D9D"/>
              </a:buClr>
              <a:buFont typeface="Webdings" panose="05030102010509060703" pitchFamily="18" charset="2"/>
              <a:buChar char="4"/>
            </a:pPr>
            <a:endParaRPr lang="en-US" sz="2000">
              <a:solidFill>
                <a:schemeClr val="tx1">
                  <a:lumMod val="75000"/>
                  <a:lumOff val="25000"/>
                </a:schemeClr>
              </a:solidFill>
              <a:latin typeface="Century Gothic"/>
            </a:endParaRPr>
          </a:p>
          <a:p>
            <a:pPr marL="342900" indent="-342900">
              <a:lnSpc>
                <a:spcPct val="100000"/>
              </a:lnSpc>
              <a:spcBef>
                <a:spcPts val="0"/>
              </a:spcBef>
              <a:spcAft>
                <a:spcPts val="600"/>
              </a:spcAft>
              <a:buClr>
                <a:srgbClr val="006D9D"/>
              </a:buClr>
              <a:buFont typeface="Webdings" panose="05030102010509060703" pitchFamily="18" charset="2"/>
              <a:buChar char="4"/>
            </a:pPr>
            <a:endParaRPr lang="en-US" sz="2000">
              <a:solidFill>
                <a:schemeClr val="tx1">
                  <a:lumMod val="75000"/>
                  <a:lumOff val="25000"/>
                </a:schemeClr>
              </a:solidFill>
              <a:latin typeface="Century Gothic"/>
            </a:endParaRPr>
          </a:p>
          <a:p>
            <a:pPr marL="342900" indent="-342900">
              <a:lnSpc>
                <a:spcPct val="100000"/>
              </a:lnSpc>
              <a:spcBef>
                <a:spcPts val="0"/>
              </a:spcBef>
              <a:spcAft>
                <a:spcPts val="600"/>
              </a:spcAft>
              <a:buClr>
                <a:srgbClr val="006D9D"/>
              </a:buClr>
              <a:buFont typeface="Webdings" panose="05030102010509060703" pitchFamily="18" charset="2"/>
              <a:buChar char="4"/>
            </a:pPr>
            <a:endParaRPr lang="en-US" sz="2000">
              <a:solidFill>
                <a:schemeClr val="tx1">
                  <a:lumMod val="75000"/>
                  <a:lumOff val="25000"/>
                </a:schemeClr>
              </a:solidFill>
              <a:latin typeface="Century Gothic"/>
            </a:endParaRPr>
          </a:p>
        </p:txBody>
      </p:sp>
      <p:sp>
        <p:nvSpPr>
          <p:cNvPr id="28" name="Title 1">
            <a:extLst>
              <a:ext uri="{FF2B5EF4-FFF2-40B4-BE49-F238E27FC236}">
                <a16:creationId xmlns:a16="http://schemas.microsoft.com/office/drawing/2014/main" id="{F99381D0-5059-4FD5-A573-B324E1DC903B}"/>
              </a:ext>
            </a:extLst>
          </p:cNvPr>
          <p:cNvSpPr txBox="1">
            <a:spLocks/>
          </p:cNvSpPr>
          <p:nvPr/>
        </p:nvSpPr>
        <p:spPr>
          <a:xfrm>
            <a:off x="902368" y="3431005"/>
            <a:ext cx="10386857" cy="419100"/>
          </a:xfrm>
          <a:prstGeom prst="rect">
            <a:avLst/>
          </a:prstGeom>
          <a:ln>
            <a:noFill/>
          </a:ln>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006D9D"/>
                </a:solidFill>
                <a:latin typeface="Century Gothic"/>
              </a:rPr>
              <a:t>4. Shade Analysis</a:t>
            </a:r>
            <a:endParaRPr lang="en-US" sz="4000" b="1" dirty="0">
              <a:solidFill>
                <a:srgbClr val="006D9D"/>
              </a:solidFill>
              <a:latin typeface="Century Gothic" panose="020B0502020202020204" pitchFamily="34" charset="0"/>
            </a:endParaRPr>
          </a:p>
        </p:txBody>
      </p:sp>
    </p:spTree>
    <p:extLst>
      <p:ext uri="{BB962C8B-B14F-4D97-AF65-F5344CB8AC3E}">
        <p14:creationId xmlns:p14="http://schemas.microsoft.com/office/powerpoint/2010/main" val="264658458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540;p15">
            <a:extLst>
              <a:ext uri="{FF2B5EF4-FFF2-40B4-BE49-F238E27FC236}">
                <a16:creationId xmlns:a16="http://schemas.microsoft.com/office/drawing/2014/main" id="{582CA11C-DF68-4AAC-B5DA-BE060F241302}"/>
              </a:ext>
            </a:extLst>
          </p:cNvPr>
          <p:cNvSpPr/>
          <p:nvPr/>
        </p:nvSpPr>
        <p:spPr>
          <a:xfrm>
            <a:off x="639303" y="3894764"/>
            <a:ext cx="2720775" cy="1336735"/>
          </a:xfrm>
          <a:prstGeom prst="rect">
            <a:avLst/>
          </a:prstGeom>
          <a:solidFill>
            <a:srgbClr val="264E1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 name="Title 1">
            <a:extLst>
              <a:ext uri="{FF2B5EF4-FFF2-40B4-BE49-F238E27FC236}">
                <a16:creationId xmlns:a16="http://schemas.microsoft.com/office/drawing/2014/main" id="{D7522C37-9963-4D41-9BCC-F81938FFDA56}"/>
              </a:ext>
            </a:extLst>
          </p:cNvPr>
          <p:cNvSpPr txBox="1">
            <a:spLocks/>
          </p:cNvSpPr>
          <p:nvPr/>
        </p:nvSpPr>
        <p:spPr>
          <a:xfrm>
            <a:off x="495300" y="342900"/>
            <a:ext cx="94143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Century Gothic"/>
              </a:rPr>
              <a:t>Shading Analysis </a:t>
            </a:r>
            <a:endParaRPr lang="en-US" dirty="0">
              <a:solidFill>
                <a:schemeClr val="bg1"/>
              </a:solidFill>
            </a:endParaRPr>
          </a:p>
        </p:txBody>
      </p:sp>
      <p:sp>
        <p:nvSpPr>
          <p:cNvPr id="12" name="Text Placeholder 4"/>
          <p:cNvSpPr txBox="1">
            <a:spLocks/>
          </p:cNvSpPr>
          <p:nvPr/>
        </p:nvSpPr>
        <p:spPr>
          <a:xfrm>
            <a:off x="7404505" y="6129523"/>
            <a:ext cx="3445002" cy="274320"/>
          </a:xfrm>
          <a:prstGeom prst="rect">
            <a:avLst/>
          </a:prstGeom>
        </p:spPr>
        <p:txBody>
          <a:bodyPr lIns="91440" tIns="45720" rIns="91440" bIns="45720"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a:solidFill>
                  <a:schemeClr val="tx1">
                    <a:lumMod val="75000"/>
                    <a:lumOff val="25000"/>
                  </a:schemeClr>
                </a:solidFill>
                <a:latin typeface="Century Gothic"/>
              </a:rPr>
              <a:t>Placement Image/Caption</a:t>
            </a:r>
            <a:endParaRPr lang="en-US" i="0" u="none" strike="noStrike" kern="1200" cap="none" spc="0" normalizeH="0" baseline="0" noProof="0">
              <a:ln>
                <a:noFill/>
              </a:ln>
              <a:solidFill>
                <a:schemeClr val="tx1">
                  <a:lumMod val="75000"/>
                  <a:lumOff val="25000"/>
                </a:schemeClr>
              </a:solidFill>
              <a:effectLst/>
              <a:uLnTx/>
              <a:uFillTx/>
              <a:latin typeface="Century Gothic" panose="020B0502020202020204" pitchFamily="34" charset="0"/>
            </a:endParaRPr>
          </a:p>
        </p:txBody>
      </p:sp>
      <p:sp>
        <p:nvSpPr>
          <p:cNvPr id="3" name="Google Shape;537;p15">
            <a:extLst>
              <a:ext uri="{FF2B5EF4-FFF2-40B4-BE49-F238E27FC236}">
                <a16:creationId xmlns:a16="http://schemas.microsoft.com/office/drawing/2014/main" id="{808F91FD-A11E-4DE6-B08C-8C506D0475BD}"/>
              </a:ext>
            </a:extLst>
          </p:cNvPr>
          <p:cNvSpPr/>
          <p:nvPr/>
        </p:nvSpPr>
        <p:spPr>
          <a:xfrm>
            <a:off x="607861" y="1679207"/>
            <a:ext cx="2775058" cy="3577156"/>
          </a:xfrm>
          <a:prstGeom prst="round2SameRect">
            <a:avLst>
              <a:gd name="adj1" fmla="val 16667"/>
              <a:gd name="adj2" fmla="val 0"/>
            </a:avLst>
          </a:prstGeom>
          <a:solidFill>
            <a:srgbClr val="757070">
              <a:alpha val="14509"/>
            </a:srgbClr>
          </a:solidFill>
          <a:ln w="76200" cap="flat" cmpd="sng">
            <a:solidFill>
              <a:srgbClr val="75707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rgbClr val="A61C00"/>
              </a:highlight>
              <a:latin typeface="Arial"/>
              <a:ea typeface="Arial"/>
              <a:cs typeface="Arial"/>
              <a:sym typeface="Arial"/>
            </a:endParaRPr>
          </a:p>
        </p:txBody>
      </p:sp>
      <p:sp>
        <p:nvSpPr>
          <p:cNvPr id="9" name="Google Shape;542;p15">
            <a:extLst>
              <a:ext uri="{FF2B5EF4-FFF2-40B4-BE49-F238E27FC236}">
                <a16:creationId xmlns:a16="http://schemas.microsoft.com/office/drawing/2014/main" id="{338DBE27-B75C-4A4D-B464-47A72E208CC4}"/>
              </a:ext>
            </a:extLst>
          </p:cNvPr>
          <p:cNvSpPr txBox="1"/>
          <p:nvPr/>
        </p:nvSpPr>
        <p:spPr>
          <a:xfrm>
            <a:off x="546595" y="4311334"/>
            <a:ext cx="2743200" cy="683491"/>
          </a:xfrm>
          <a:prstGeom prst="rect">
            <a:avLst/>
          </a:prstGeom>
          <a:noFill/>
          <a:ln>
            <a:noFill/>
          </a:ln>
        </p:spPr>
        <p:txBody>
          <a:bodyPr spcFirstLastPara="1" wrap="square" lIns="0" tIns="0" rIns="0" bIns="0" anchor="ctr" anchorCtr="0">
            <a:noAutofit/>
          </a:bodyPr>
          <a:lstStyle/>
          <a:p>
            <a:pPr algn="ctr">
              <a:buClr>
                <a:srgbClr val="000000"/>
              </a:buClr>
              <a:buSzPts val="2000"/>
            </a:pPr>
            <a:r>
              <a:rPr lang="en-US">
                <a:solidFill>
                  <a:srgbClr val="FFFFFF"/>
                </a:solidFill>
                <a:latin typeface="Century Gothic"/>
                <a:ea typeface="Century Gothic"/>
                <a:cs typeface="Century Gothic"/>
                <a:sym typeface="Century Gothic"/>
              </a:rPr>
              <a:t>1-Meter DSM</a:t>
            </a:r>
            <a:endParaRPr lang="en-US" sz="1800" b="0" i="0" u="none" strike="noStrike" cap="none">
              <a:solidFill>
                <a:srgbClr val="FFFFFF"/>
              </a:solidFill>
              <a:latin typeface="Century Gothic"/>
              <a:ea typeface="Arial"/>
              <a:cs typeface="Arial"/>
            </a:endParaRPr>
          </a:p>
        </p:txBody>
      </p:sp>
      <p:sp>
        <p:nvSpPr>
          <p:cNvPr id="21" name="Google Shape;545;p15">
            <a:extLst>
              <a:ext uri="{FF2B5EF4-FFF2-40B4-BE49-F238E27FC236}">
                <a16:creationId xmlns:a16="http://schemas.microsoft.com/office/drawing/2014/main" id="{E7BC6C21-FB7A-4190-87CC-66D9672FBB1C}"/>
              </a:ext>
            </a:extLst>
          </p:cNvPr>
          <p:cNvSpPr txBox="1"/>
          <p:nvPr/>
        </p:nvSpPr>
        <p:spPr>
          <a:xfrm>
            <a:off x="607749" y="2015773"/>
            <a:ext cx="2732581" cy="683491"/>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1800" b="1" i="0" u="none" strike="noStrike" cap="none">
                <a:solidFill>
                  <a:srgbClr val="3F3F3F"/>
                </a:solidFill>
                <a:latin typeface="Century Gothic"/>
                <a:ea typeface="Century Gothic"/>
                <a:cs typeface="Century Gothic"/>
                <a:sym typeface="Century Gothic"/>
              </a:rPr>
              <a:t>Input Data</a:t>
            </a:r>
            <a:r>
              <a:rPr lang="en-US" sz="1800" b="1" i="0" u="none" strike="noStrike" cap="none">
                <a:solidFill>
                  <a:srgbClr val="3F3F3F"/>
                </a:solidFill>
                <a:latin typeface="Century Gothic"/>
                <a:ea typeface="Century Gothic"/>
                <a:cs typeface="Century Gothic"/>
              </a:rPr>
              <a:t/>
            </a:r>
            <a:br>
              <a:rPr lang="en-US" sz="1800" b="1" i="0" u="none" strike="noStrike" cap="none">
                <a:solidFill>
                  <a:srgbClr val="3F3F3F"/>
                </a:solidFill>
                <a:latin typeface="Century Gothic"/>
                <a:ea typeface="Century Gothic"/>
                <a:cs typeface="Century Gothic"/>
              </a:rPr>
            </a:br>
            <a:endParaRPr lang="en-US" sz="1800" b="1" i="0" u="none" strike="noStrike" cap="none">
              <a:solidFill>
                <a:srgbClr val="3F3F3F"/>
              </a:solidFill>
              <a:latin typeface="Century Gothic"/>
              <a:ea typeface="Arial"/>
              <a:cs typeface="Arial"/>
            </a:endParaRPr>
          </a:p>
        </p:txBody>
      </p:sp>
      <p:sp>
        <p:nvSpPr>
          <p:cNvPr id="23" name="Google Shape;546;p15">
            <a:extLst>
              <a:ext uri="{FF2B5EF4-FFF2-40B4-BE49-F238E27FC236}">
                <a16:creationId xmlns:a16="http://schemas.microsoft.com/office/drawing/2014/main" id="{51A58788-2FF0-4410-BF86-AA53BB5A4174}"/>
              </a:ext>
            </a:extLst>
          </p:cNvPr>
          <p:cNvSpPr/>
          <p:nvPr/>
        </p:nvSpPr>
        <p:spPr>
          <a:xfrm rot="5400000">
            <a:off x="2601650" y="3321206"/>
            <a:ext cx="2793076" cy="665295"/>
          </a:xfrm>
          <a:prstGeom prst="triangle">
            <a:avLst>
              <a:gd name="adj" fmla="val 50000"/>
            </a:avLst>
          </a:prstGeom>
          <a:solidFill>
            <a:srgbClr val="006D9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25" name="Google Shape;547;p15">
            <a:extLst>
              <a:ext uri="{FF2B5EF4-FFF2-40B4-BE49-F238E27FC236}">
                <a16:creationId xmlns:a16="http://schemas.microsoft.com/office/drawing/2014/main" id="{CEDFE75F-6552-4FDF-87B8-1657A069F18D}"/>
              </a:ext>
            </a:extLst>
          </p:cNvPr>
          <p:cNvSpPr/>
          <p:nvPr/>
        </p:nvSpPr>
        <p:spPr>
          <a:xfrm>
            <a:off x="4556290" y="1679207"/>
            <a:ext cx="2775058" cy="3577156"/>
          </a:xfrm>
          <a:prstGeom prst="round2SameRect">
            <a:avLst>
              <a:gd name="adj1" fmla="val 16667"/>
              <a:gd name="adj2" fmla="val 0"/>
            </a:avLst>
          </a:prstGeom>
          <a:solidFill>
            <a:srgbClr val="757070">
              <a:alpha val="14509"/>
            </a:srgbClr>
          </a:solidFill>
          <a:ln w="76200" cap="flat" cmpd="sng">
            <a:solidFill>
              <a:srgbClr val="75707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rgbClr val="A61C00"/>
              </a:highlight>
              <a:latin typeface="Arial"/>
              <a:ea typeface="Arial"/>
              <a:cs typeface="Arial"/>
              <a:sym typeface="Arial"/>
            </a:endParaRPr>
          </a:p>
        </p:txBody>
      </p:sp>
      <p:sp>
        <p:nvSpPr>
          <p:cNvPr id="27" name="Google Shape;548;p15">
            <a:extLst>
              <a:ext uri="{FF2B5EF4-FFF2-40B4-BE49-F238E27FC236}">
                <a16:creationId xmlns:a16="http://schemas.microsoft.com/office/drawing/2014/main" id="{71AD2A39-F6A3-49C4-A8B2-3BF8773181D7}"/>
              </a:ext>
            </a:extLst>
          </p:cNvPr>
          <p:cNvSpPr txBox="1"/>
          <p:nvPr/>
        </p:nvSpPr>
        <p:spPr>
          <a:xfrm>
            <a:off x="4579879" y="1886984"/>
            <a:ext cx="2732581" cy="683491"/>
          </a:xfrm>
          <a:prstGeom prst="rect">
            <a:avLst/>
          </a:prstGeom>
          <a:noFill/>
          <a:ln>
            <a:noFill/>
          </a:ln>
        </p:spPr>
        <p:txBody>
          <a:bodyPr spcFirstLastPara="1" wrap="square" lIns="0" tIns="0" rIns="0" bIns="0" anchor="ctr" anchorCtr="0">
            <a:noAutofit/>
          </a:bodyPr>
          <a:lstStyle/>
          <a:p>
            <a:pPr algn="ctr">
              <a:buClr>
                <a:srgbClr val="000000"/>
              </a:buClr>
              <a:buSzPts val="2000"/>
            </a:pPr>
            <a:r>
              <a:rPr lang="en-US" b="1">
                <a:solidFill>
                  <a:srgbClr val="3F3F3F"/>
                </a:solidFill>
                <a:latin typeface="Century Gothic"/>
                <a:ea typeface="Arial"/>
                <a:cs typeface="Arial"/>
                <a:sym typeface="Century Gothic"/>
              </a:rPr>
              <a:t>Shadow Modeling</a:t>
            </a:r>
            <a:endParaRPr lang="en-US" b="1" i="0" u="none" strike="noStrike" cap="none">
              <a:solidFill>
                <a:srgbClr val="3F3F3F"/>
              </a:solidFill>
              <a:latin typeface="Century Gothic"/>
              <a:ea typeface="Arial"/>
              <a:cs typeface="Arial"/>
            </a:endParaRPr>
          </a:p>
        </p:txBody>
      </p:sp>
      <p:sp>
        <p:nvSpPr>
          <p:cNvPr id="29" name="Google Shape;549;p15">
            <a:extLst>
              <a:ext uri="{FF2B5EF4-FFF2-40B4-BE49-F238E27FC236}">
                <a16:creationId xmlns:a16="http://schemas.microsoft.com/office/drawing/2014/main" id="{3885343D-0402-45D5-BD2A-E061A3FF179F}"/>
              </a:ext>
            </a:extLst>
          </p:cNvPr>
          <p:cNvSpPr/>
          <p:nvPr/>
        </p:nvSpPr>
        <p:spPr>
          <a:xfrm>
            <a:off x="8535568" y="1662164"/>
            <a:ext cx="2775058" cy="3577156"/>
          </a:xfrm>
          <a:prstGeom prst="round2SameRect">
            <a:avLst>
              <a:gd name="adj1" fmla="val 16667"/>
              <a:gd name="adj2" fmla="val 0"/>
            </a:avLst>
          </a:prstGeom>
          <a:solidFill>
            <a:srgbClr val="757070">
              <a:alpha val="14509"/>
            </a:srgbClr>
          </a:solidFill>
          <a:ln w="76200" cap="flat" cmpd="sng">
            <a:solidFill>
              <a:srgbClr val="75707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rgbClr val="A61C00"/>
              </a:highlight>
              <a:latin typeface="Arial"/>
              <a:ea typeface="Arial"/>
              <a:cs typeface="Arial"/>
              <a:sym typeface="Arial"/>
            </a:endParaRPr>
          </a:p>
        </p:txBody>
      </p:sp>
      <p:sp>
        <p:nvSpPr>
          <p:cNvPr id="31" name="Google Shape;550;p15">
            <a:extLst>
              <a:ext uri="{FF2B5EF4-FFF2-40B4-BE49-F238E27FC236}">
                <a16:creationId xmlns:a16="http://schemas.microsoft.com/office/drawing/2014/main" id="{42A44A31-7315-493B-9739-4383FDD7595D}"/>
              </a:ext>
            </a:extLst>
          </p:cNvPr>
          <p:cNvSpPr txBox="1"/>
          <p:nvPr/>
        </p:nvSpPr>
        <p:spPr>
          <a:xfrm>
            <a:off x="8554599" y="1886819"/>
            <a:ext cx="2732581" cy="683491"/>
          </a:xfrm>
          <a:prstGeom prst="rect">
            <a:avLst/>
          </a:prstGeom>
          <a:noFill/>
          <a:ln>
            <a:noFill/>
          </a:ln>
        </p:spPr>
        <p:txBody>
          <a:bodyPr spcFirstLastPara="1" wrap="square" lIns="0" tIns="0" rIns="0" bIns="0" anchor="ctr" anchorCtr="0">
            <a:noAutofit/>
          </a:bodyPr>
          <a:lstStyle/>
          <a:p>
            <a:pPr algn="ctr">
              <a:buClr>
                <a:srgbClr val="000000"/>
              </a:buClr>
              <a:buSzPts val="2000"/>
            </a:pPr>
            <a:r>
              <a:rPr lang="en-US" b="1">
                <a:solidFill>
                  <a:srgbClr val="3F3F3F"/>
                </a:solidFill>
                <a:latin typeface="Century Gothic"/>
              </a:rPr>
              <a:t>Areas of Highest Shade </a:t>
            </a:r>
          </a:p>
        </p:txBody>
      </p:sp>
      <p:sp>
        <p:nvSpPr>
          <p:cNvPr id="43" name="Google Shape;560;p15">
            <a:extLst>
              <a:ext uri="{FF2B5EF4-FFF2-40B4-BE49-F238E27FC236}">
                <a16:creationId xmlns:a16="http://schemas.microsoft.com/office/drawing/2014/main" id="{0E35B228-3B4E-402E-8E73-46A19B82CB6A}"/>
              </a:ext>
            </a:extLst>
          </p:cNvPr>
          <p:cNvSpPr/>
          <p:nvPr/>
        </p:nvSpPr>
        <p:spPr>
          <a:xfrm>
            <a:off x="9356131" y="4455108"/>
            <a:ext cx="1749943" cy="374996"/>
          </a:xfrm>
          <a:prstGeom prst="rect">
            <a:avLst/>
          </a:prstGeom>
          <a:solidFill>
            <a:srgbClr val="004DA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45" name="Google Shape;561;p15">
            <a:extLst>
              <a:ext uri="{FF2B5EF4-FFF2-40B4-BE49-F238E27FC236}">
                <a16:creationId xmlns:a16="http://schemas.microsoft.com/office/drawing/2014/main" id="{84F32660-44BE-43F8-B338-81FD5F6ABEBC}"/>
              </a:ext>
            </a:extLst>
          </p:cNvPr>
          <p:cNvSpPr/>
          <p:nvPr/>
        </p:nvSpPr>
        <p:spPr>
          <a:xfrm>
            <a:off x="9543281" y="4043595"/>
            <a:ext cx="1400094" cy="374996"/>
          </a:xfrm>
          <a:prstGeom prst="rect">
            <a:avLst/>
          </a:prstGeom>
          <a:solidFill>
            <a:srgbClr val="0084A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47" name="Google Shape;562;p15">
            <a:extLst>
              <a:ext uri="{FF2B5EF4-FFF2-40B4-BE49-F238E27FC236}">
                <a16:creationId xmlns:a16="http://schemas.microsoft.com/office/drawing/2014/main" id="{8F40E13D-86BB-4ADB-87D5-53971E99B64F}"/>
              </a:ext>
            </a:extLst>
          </p:cNvPr>
          <p:cNvSpPr/>
          <p:nvPr/>
        </p:nvSpPr>
        <p:spPr>
          <a:xfrm>
            <a:off x="9676756" y="3630206"/>
            <a:ext cx="1118344" cy="374996"/>
          </a:xfrm>
          <a:prstGeom prst="rect">
            <a:avLst/>
          </a:prstGeom>
          <a:solidFill>
            <a:srgbClr val="8989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49" name="Google Shape;563;p15">
            <a:extLst>
              <a:ext uri="{FF2B5EF4-FFF2-40B4-BE49-F238E27FC236}">
                <a16:creationId xmlns:a16="http://schemas.microsoft.com/office/drawing/2014/main" id="{0CF919B5-F0EF-4974-8A69-BE16C4E1F024}"/>
              </a:ext>
            </a:extLst>
          </p:cNvPr>
          <p:cNvSpPr/>
          <p:nvPr/>
        </p:nvSpPr>
        <p:spPr>
          <a:xfrm>
            <a:off x="9806176" y="3225163"/>
            <a:ext cx="874303" cy="374996"/>
          </a:xfrm>
          <a:prstGeom prst="rect">
            <a:avLst/>
          </a:prstGeom>
          <a:solidFill>
            <a:srgbClr val="E48A0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1" name="Google Shape;564;p15">
            <a:extLst>
              <a:ext uri="{FF2B5EF4-FFF2-40B4-BE49-F238E27FC236}">
                <a16:creationId xmlns:a16="http://schemas.microsoft.com/office/drawing/2014/main" id="{FE21601A-4857-41AF-A562-65066FEBE084}"/>
              </a:ext>
            </a:extLst>
          </p:cNvPr>
          <p:cNvSpPr/>
          <p:nvPr/>
        </p:nvSpPr>
        <p:spPr>
          <a:xfrm>
            <a:off x="10015893" y="2818897"/>
            <a:ext cx="454867" cy="374996"/>
          </a:xfrm>
          <a:prstGeom prst="rect">
            <a:avLst/>
          </a:prstGeom>
          <a:solidFill>
            <a:srgbClr val="E5101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3" name="Google Shape;565;p15">
            <a:extLst>
              <a:ext uri="{FF2B5EF4-FFF2-40B4-BE49-F238E27FC236}">
                <a16:creationId xmlns:a16="http://schemas.microsoft.com/office/drawing/2014/main" id="{85372F90-D5EA-45FB-BCE1-E6B38AE2012A}"/>
              </a:ext>
            </a:extLst>
          </p:cNvPr>
          <p:cNvSpPr/>
          <p:nvPr/>
        </p:nvSpPr>
        <p:spPr>
          <a:xfrm rot="10800000">
            <a:off x="8793220" y="2700037"/>
            <a:ext cx="178439" cy="2096816"/>
          </a:xfrm>
          <a:prstGeom prst="downArrow">
            <a:avLst>
              <a:gd name="adj1" fmla="val 100000"/>
              <a:gd name="adj2" fmla="val 75706"/>
            </a:avLst>
          </a:prstGeom>
          <a:solidFill>
            <a:srgbClr val="3F3F3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en-US" sz="1400" b="0" i="0" u="none" strike="noStrike" cap="none">
              <a:solidFill>
                <a:srgbClr val="3F3F3F"/>
              </a:solidFill>
              <a:latin typeface="Arial"/>
              <a:ea typeface="Arial"/>
              <a:cs typeface="Arial"/>
            </a:endParaRPr>
          </a:p>
        </p:txBody>
      </p:sp>
      <p:sp>
        <p:nvSpPr>
          <p:cNvPr id="55" name="Google Shape;566;p15">
            <a:extLst>
              <a:ext uri="{FF2B5EF4-FFF2-40B4-BE49-F238E27FC236}">
                <a16:creationId xmlns:a16="http://schemas.microsoft.com/office/drawing/2014/main" id="{F1354745-97F5-4B0B-B837-5B8842392A85}"/>
              </a:ext>
            </a:extLst>
          </p:cNvPr>
          <p:cNvSpPr txBox="1"/>
          <p:nvPr/>
        </p:nvSpPr>
        <p:spPr>
          <a:xfrm>
            <a:off x="8537918" y="4555829"/>
            <a:ext cx="1118344" cy="683491"/>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1400" b="1" i="0" u="none" strike="noStrike" cap="none">
                <a:solidFill>
                  <a:srgbClr val="3F3F3F"/>
                </a:solidFill>
                <a:latin typeface="Century Gothic"/>
                <a:ea typeface="Century Gothic"/>
                <a:cs typeface="Century Gothic"/>
                <a:sym typeface="Century Gothic"/>
              </a:rPr>
              <a:t>Low</a:t>
            </a:r>
            <a:endParaRPr lang="en-US" sz="1400" b="1" i="0" u="none" strike="noStrike" cap="none">
              <a:solidFill>
                <a:srgbClr val="3F3F3F"/>
              </a:solidFill>
              <a:latin typeface="Arial"/>
              <a:ea typeface="Arial"/>
              <a:cs typeface="Arial"/>
            </a:endParaRPr>
          </a:p>
        </p:txBody>
      </p:sp>
      <p:sp>
        <p:nvSpPr>
          <p:cNvPr id="57" name="Google Shape;567;p15">
            <a:extLst>
              <a:ext uri="{FF2B5EF4-FFF2-40B4-BE49-F238E27FC236}">
                <a16:creationId xmlns:a16="http://schemas.microsoft.com/office/drawing/2014/main" id="{07F96457-242D-4E14-AA3B-5DC665110A9B}"/>
              </a:ext>
            </a:extLst>
          </p:cNvPr>
          <p:cNvSpPr txBox="1"/>
          <p:nvPr/>
        </p:nvSpPr>
        <p:spPr>
          <a:xfrm>
            <a:off x="8516480" y="2257315"/>
            <a:ext cx="1118344" cy="683491"/>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1400" b="1" i="0" u="none" strike="noStrike" cap="none">
                <a:solidFill>
                  <a:srgbClr val="3F3F3F"/>
                </a:solidFill>
                <a:latin typeface="Century Gothic"/>
                <a:ea typeface="Century Gothic"/>
                <a:cs typeface="Century Gothic"/>
                <a:sym typeface="Century Gothic"/>
              </a:rPr>
              <a:t>High</a:t>
            </a:r>
            <a:endParaRPr lang="en-US" sz="1400" b="1" i="0" u="none" strike="noStrike" cap="none">
              <a:solidFill>
                <a:srgbClr val="3F3F3F"/>
              </a:solidFill>
              <a:latin typeface="Arial"/>
              <a:ea typeface="Arial"/>
              <a:cs typeface="Arial"/>
            </a:endParaRPr>
          </a:p>
        </p:txBody>
      </p:sp>
      <p:sp>
        <p:nvSpPr>
          <p:cNvPr id="59" name="Google Shape;568;p15">
            <a:extLst>
              <a:ext uri="{FF2B5EF4-FFF2-40B4-BE49-F238E27FC236}">
                <a16:creationId xmlns:a16="http://schemas.microsoft.com/office/drawing/2014/main" id="{A9E14CA8-CFDC-4E81-8948-B6F404BB072C}"/>
              </a:ext>
            </a:extLst>
          </p:cNvPr>
          <p:cNvSpPr/>
          <p:nvPr/>
        </p:nvSpPr>
        <p:spPr>
          <a:xfrm rot="5400000">
            <a:off x="6573118" y="3322512"/>
            <a:ext cx="2793076" cy="665295"/>
          </a:xfrm>
          <a:prstGeom prst="triangle">
            <a:avLst>
              <a:gd name="adj" fmla="val 50000"/>
            </a:avLst>
          </a:prstGeom>
          <a:solidFill>
            <a:srgbClr val="006D9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73" name="Google Shape;569;p15">
            <a:extLst>
              <a:ext uri="{FF2B5EF4-FFF2-40B4-BE49-F238E27FC236}">
                <a16:creationId xmlns:a16="http://schemas.microsoft.com/office/drawing/2014/main" id="{D9B31843-DA49-498B-8592-4A0BC06AE2E4}"/>
              </a:ext>
            </a:extLst>
          </p:cNvPr>
          <p:cNvSpPr txBox="1"/>
          <p:nvPr/>
        </p:nvSpPr>
        <p:spPr>
          <a:xfrm>
            <a:off x="553863" y="5738489"/>
            <a:ext cx="10740376" cy="784546"/>
          </a:xfrm>
          <a:prstGeom prst="rect">
            <a:avLst/>
          </a:prstGeom>
          <a:solidFill>
            <a:srgbClr val="006D9D"/>
          </a:solidFill>
          <a:ln>
            <a:noFill/>
          </a:ln>
        </p:spPr>
        <p:txBody>
          <a:bodyPr spcFirstLastPara="1" wrap="square" lIns="91425" tIns="45700" rIns="91425" bIns="45700" anchor="ctr" anchorCtr="0">
            <a:noAutofit/>
          </a:bodyPr>
          <a:lstStyle/>
          <a:p>
            <a:pPr algn="ctr">
              <a:lnSpc>
                <a:spcPct val="90000"/>
              </a:lnSpc>
              <a:buClr>
                <a:srgbClr val="964035"/>
              </a:buClr>
              <a:buSzPts val="4000"/>
            </a:pPr>
            <a:r>
              <a:rPr lang="en-US" sz="2400">
                <a:solidFill>
                  <a:srgbClr val="FFFFFF"/>
                </a:solidFill>
                <a:latin typeface="Century Gothic"/>
              </a:rPr>
              <a:t>Creates a 1-meter raster file that yields shading raster</a:t>
            </a:r>
          </a:p>
        </p:txBody>
      </p:sp>
      <p:pic>
        <p:nvPicPr>
          <p:cNvPr id="4" name="Picture 5" descr="A picture containing icon&#10;&#10;Description automatically generated">
            <a:extLst>
              <a:ext uri="{FF2B5EF4-FFF2-40B4-BE49-F238E27FC236}">
                <a16:creationId xmlns:a16="http://schemas.microsoft.com/office/drawing/2014/main" id="{3B04E03D-5D32-40B5-93A4-877D2F7554EA}"/>
              </a:ext>
            </a:extLst>
          </p:cNvPr>
          <p:cNvPicPr>
            <a:picLocks noChangeAspect="1"/>
          </p:cNvPicPr>
          <p:nvPr/>
        </p:nvPicPr>
        <p:blipFill>
          <a:blip r:embed="rId3"/>
          <a:stretch>
            <a:fillRect/>
          </a:stretch>
        </p:blipFill>
        <p:spPr>
          <a:xfrm>
            <a:off x="4896499" y="2701674"/>
            <a:ext cx="2096022" cy="2227091"/>
          </a:xfrm>
          <a:prstGeom prst="rect">
            <a:avLst/>
          </a:prstGeom>
        </p:spPr>
      </p:pic>
      <p:sp>
        <p:nvSpPr>
          <p:cNvPr id="6" name="Text Placeholder 4">
            <a:extLst>
              <a:ext uri="{FF2B5EF4-FFF2-40B4-BE49-F238E27FC236}">
                <a16:creationId xmlns:a16="http://schemas.microsoft.com/office/drawing/2014/main" id="{CB97AE15-54E9-4EF4-8E0E-1ADA7FE75696}"/>
              </a:ext>
            </a:extLst>
          </p:cNvPr>
          <p:cNvSpPr txBox="1">
            <a:spLocks/>
          </p:cNvSpPr>
          <p:nvPr/>
        </p:nvSpPr>
        <p:spPr>
          <a:xfrm>
            <a:off x="8529484" y="6628581"/>
            <a:ext cx="3666600" cy="223297"/>
          </a:xfrm>
          <a:prstGeom prst="rect">
            <a:avLst/>
          </a:prstGeom>
        </p:spPr>
        <p:txBody>
          <a:bodyPr lIns="91440" tIns="45720" rIns="91440" bIns="45720"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1000" dirty="0">
                <a:solidFill>
                  <a:srgbClr val="3F3F3F"/>
                </a:solidFill>
                <a:latin typeface="Century Gothic"/>
              </a:rPr>
              <a:t>Image Credit: Sun shadow Volume Tool </a:t>
            </a:r>
            <a:endParaRPr lang="en-US" sz="1000" i="0" u="none" strike="noStrike" kern="1200" cap="none" spc="0" normalizeH="0" baseline="0" noProof="0" dirty="0">
              <a:ln>
                <a:noFill/>
              </a:ln>
              <a:solidFill>
                <a:srgbClr val="3F3F3F"/>
              </a:solidFill>
              <a:effectLst/>
              <a:uLnTx/>
              <a:uFillTx/>
              <a:latin typeface="Century Gothic"/>
            </a:endParaRPr>
          </a:p>
        </p:txBody>
      </p:sp>
      <p:sp>
        <p:nvSpPr>
          <p:cNvPr id="7" name="Google Shape;544;p15">
            <a:extLst>
              <a:ext uri="{FF2B5EF4-FFF2-40B4-BE49-F238E27FC236}">
                <a16:creationId xmlns:a16="http://schemas.microsoft.com/office/drawing/2014/main" id="{44FAD8FF-EA4B-466C-9BE8-727FF1ACB598}"/>
              </a:ext>
            </a:extLst>
          </p:cNvPr>
          <p:cNvSpPr txBox="1"/>
          <p:nvPr/>
        </p:nvSpPr>
        <p:spPr>
          <a:xfrm>
            <a:off x="643223" y="2800294"/>
            <a:ext cx="2702825" cy="1117747"/>
          </a:xfrm>
          <a:prstGeom prst="rect">
            <a:avLst/>
          </a:prstGeom>
          <a:solidFill>
            <a:srgbClr val="964035"/>
          </a:solidFill>
          <a:ln>
            <a:noFill/>
          </a:ln>
        </p:spPr>
        <p:txBody>
          <a:bodyPr spcFirstLastPara="1" wrap="square" lIns="0" tIns="0" rIns="0" bIns="0" anchor="ctr" anchorCtr="0">
            <a:noAutofit/>
          </a:bodyPr>
          <a:lstStyle/>
          <a:p>
            <a:pPr algn="ctr">
              <a:buClr>
                <a:srgbClr val="000000"/>
              </a:buClr>
              <a:buSzPts val="2000"/>
            </a:pPr>
            <a:r>
              <a:rPr lang="en-US" dirty="0">
                <a:solidFill>
                  <a:srgbClr val="FFFFFF"/>
                </a:solidFill>
                <a:latin typeface="Century Gothic" panose="020B0502020202020204" pitchFamily="34" charset="0"/>
                <a:ea typeface="Arial"/>
                <a:cs typeface="Arial"/>
              </a:rPr>
              <a:t>Roads Layer</a:t>
            </a:r>
            <a:endParaRPr lang="en-US" sz="1800" b="0" i="0" u="none" strike="noStrike" cap="none" dirty="0">
              <a:solidFill>
                <a:srgbClr val="FFFFFF"/>
              </a:solidFill>
              <a:latin typeface="Century Gothic" panose="020B0502020202020204" pitchFamily="34" charset="0"/>
              <a:ea typeface="Arial"/>
              <a:cs typeface="Arial"/>
            </a:endParaRPr>
          </a:p>
        </p:txBody>
      </p:sp>
    </p:spTree>
    <p:extLst>
      <p:ext uri="{BB962C8B-B14F-4D97-AF65-F5344CB8AC3E}">
        <p14:creationId xmlns:p14="http://schemas.microsoft.com/office/powerpoint/2010/main" val="368015659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495300" y="342900"/>
            <a:ext cx="94143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Century Gothic"/>
              </a:rPr>
              <a:t>Shading Analysis </a:t>
            </a:r>
            <a:endParaRPr lang="en-US" dirty="0">
              <a:solidFill>
                <a:schemeClr val="bg1"/>
              </a:solidFill>
            </a:endParaRPr>
          </a:p>
        </p:txBody>
      </p:sp>
      <p:pic>
        <p:nvPicPr>
          <p:cNvPr id="10" name="Picture 10">
            <a:extLst>
              <a:ext uri="{FF2B5EF4-FFF2-40B4-BE49-F238E27FC236}">
                <a16:creationId xmlns:a16="http://schemas.microsoft.com/office/drawing/2014/main" id="{B444F98D-6234-4F13-A03F-52DB7F3F4462}"/>
              </a:ext>
            </a:extLst>
          </p:cNvPr>
          <p:cNvPicPr>
            <a:picLocks noChangeAspect="1"/>
          </p:cNvPicPr>
          <p:nvPr/>
        </p:nvPicPr>
        <p:blipFill rotWithShape="1">
          <a:blip r:embed="rId3"/>
          <a:srcRect l="845" r="20733" b="9284"/>
          <a:stretch/>
        </p:blipFill>
        <p:spPr>
          <a:xfrm>
            <a:off x="6779817" y="4512927"/>
            <a:ext cx="468959" cy="1147917"/>
          </a:xfrm>
          <a:prstGeom prst="rect">
            <a:avLst/>
          </a:prstGeom>
        </p:spPr>
      </p:pic>
      <p:sp>
        <p:nvSpPr>
          <p:cNvPr id="11" name="TextBox 10">
            <a:extLst>
              <a:ext uri="{FF2B5EF4-FFF2-40B4-BE49-F238E27FC236}">
                <a16:creationId xmlns:a16="http://schemas.microsoft.com/office/drawing/2014/main" id="{6DC2B4FE-4FF7-4216-AF9D-12616B597E6D}"/>
              </a:ext>
            </a:extLst>
          </p:cNvPr>
          <p:cNvSpPr txBox="1"/>
          <p:nvPr/>
        </p:nvSpPr>
        <p:spPr>
          <a:xfrm>
            <a:off x="6191520" y="4088380"/>
            <a:ext cx="2743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Surface Height</a:t>
            </a:r>
          </a:p>
        </p:txBody>
      </p:sp>
      <p:sp>
        <p:nvSpPr>
          <p:cNvPr id="13" name="TextBox 12">
            <a:extLst>
              <a:ext uri="{FF2B5EF4-FFF2-40B4-BE49-F238E27FC236}">
                <a16:creationId xmlns:a16="http://schemas.microsoft.com/office/drawing/2014/main" id="{F28717B5-7CC6-45AF-9FBC-355E6FDE7F29}"/>
              </a:ext>
            </a:extLst>
          </p:cNvPr>
          <p:cNvSpPr txBox="1"/>
          <p:nvPr/>
        </p:nvSpPr>
        <p:spPr>
          <a:xfrm>
            <a:off x="6196311" y="4431078"/>
            <a:ext cx="2743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panose="020B0502020202020204" pitchFamily="34" charset="0"/>
                <a:ea typeface="+mn-lt"/>
                <a:cs typeface="+mn-lt"/>
              </a:rPr>
              <a:t>20 m</a:t>
            </a:r>
            <a:endParaRPr lang="en-US" sz="1400" dirty="0">
              <a:solidFill>
                <a:schemeClr val="tx1">
                  <a:lumMod val="75000"/>
                  <a:lumOff val="25000"/>
                </a:schemeClr>
              </a:solidFill>
              <a:latin typeface="Century Gothic" panose="020B0502020202020204" pitchFamily="34" charset="0"/>
            </a:endParaRPr>
          </a:p>
        </p:txBody>
      </p:sp>
      <p:sp>
        <p:nvSpPr>
          <p:cNvPr id="30" name="TextBox 29">
            <a:extLst>
              <a:ext uri="{FF2B5EF4-FFF2-40B4-BE49-F238E27FC236}">
                <a16:creationId xmlns:a16="http://schemas.microsoft.com/office/drawing/2014/main" id="{D17954C9-13A7-45E0-86F1-D95DD5E0ECFE}"/>
              </a:ext>
            </a:extLst>
          </p:cNvPr>
          <p:cNvSpPr txBox="1"/>
          <p:nvPr/>
        </p:nvSpPr>
        <p:spPr>
          <a:xfrm>
            <a:off x="6227387" y="5417214"/>
            <a:ext cx="2743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panose="020B0502020202020204" pitchFamily="34" charset="0"/>
                <a:ea typeface="+mn-lt"/>
                <a:cs typeface="+mn-lt"/>
              </a:rPr>
              <a:t>0 m</a:t>
            </a:r>
            <a:endParaRPr lang="en-US" sz="1400" dirty="0">
              <a:solidFill>
                <a:schemeClr val="tx1">
                  <a:lumMod val="75000"/>
                  <a:lumOff val="25000"/>
                </a:schemeClr>
              </a:solidFill>
              <a:latin typeface="Century Gothic" panose="020B0502020202020204" pitchFamily="34" charset="0"/>
            </a:endParaRPr>
          </a:p>
        </p:txBody>
      </p:sp>
      <p:sp>
        <p:nvSpPr>
          <p:cNvPr id="14" name="Hexagon 13">
            <a:extLst>
              <a:ext uri="{FF2B5EF4-FFF2-40B4-BE49-F238E27FC236}">
                <a16:creationId xmlns:a16="http://schemas.microsoft.com/office/drawing/2014/main" id="{539058D1-6001-44A2-B69A-51E0D9DE4D65}"/>
              </a:ext>
            </a:extLst>
          </p:cNvPr>
          <p:cNvSpPr/>
          <p:nvPr/>
        </p:nvSpPr>
        <p:spPr>
          <a:xfrm>
            <a:off x="6237298" y="3247626"/>
            <a:ext cx="469727" cy="417535"/>
          </a:xfrm>
          <a:prstGeom prst="hexagon">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5" name="TextBox 14">
            <a:extLst>
              <a:ext uri="{FF2B5EF4-FFF2-40B4-BE49-F238E27FC236}">
                <a16:creationId xmlns:a16="http://schemas.microsoft.com/office/drawing/2014/main" id="{33606A54-8972-43C5-901B-23DE3B66B776}"/>
              </a:ext>
            </a:extLst>
          </p:cNvPr>
          <p:cNvSpPr txBox="1"/>
          <p:nvPr/>
        </p:nvSpPr>
        <p:spPr>
          <a:xfrm>
            <a:off x="6342733" y="3262185"/>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1">
                    <a:lumMod val="75000"/>
                    <a:lumOff val="25000"/>
                  </a:schemeClr>
                </a:solidFill>
              </a:rPr>
              <a:t>    </a:t>
            </a:r>
            <a:r>
              <a:rPr lang="en-US" sz="1400" dirty="0">
                <a:solidFill>
                  <a:schemeClr val="tx1">
                    <a:lumMod val="75000"/>
                    <a:lumOff val="25000"/>
                  </a:schemeClr>
                </a:solidFill>
                <a:latin typeface="Century Gothic" panose="020B0502020202020204" pitchFamily="34" charset="0"/>
              </a:rPr>
              <a:t>   Shade </a:t>
            </a:r>
            <a:endParaRPr lang="en-US" sz="1400" dirty="0">
              <a:solidFill>
                <a:schemeClr val="tx1">
                  <a:lumMod val="75000"/>
                  <a:lumOff val="25000"/>
                </a:schemeClr>
              </a:solidFill>
              <a:latin typeface="Century Gothic"/>
            </a:endParaRPr>
          </a:p>
        </p:txBody>
      </p:sp>
      <p:sp>
        <p:nvSpPr>
          <p:cNvPr id="16" name="Rectangle 15">
            <a:extLst>
              <a:ext uri="{FF2B5EF4-FFF2-40B4-BE49-F238E27FC236}">
                <a16:creationId xmlns:a16="http://schemas.microsoft.com/office/drawing/2014/main" id="{A82FE6B7-7400-4CE7-89C6-98DF8059A1B9}"/>
              </a:ext>
            </a:extLst>
          </p:cNvPr>
          <p:cNvSpPr/>
          <p:nvPr/>
        </p:nvSpPr>
        <p:spPr>
          <a:xfrm>
            <a:off x="673378" y="1358553"/>
            <a:ext cx="7724382" cy="51565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pic>
        <p:nvPicPr>
          <p:cNvPr id="17" name="Picture 11" descr="Shape&#10;&#10;Description automatically generated">
            <a:extLst>
              <a:ext uri="{FF2B5EF4-FFF2-40B4-BE49-F238E27FC236}">
                <a16:creationId xmlns:a16="http://schemas.microsoft.com/office/drawing/2014/main" id="{A427BECB-261C-49D2-ADA3-5CB378F832BC}"/>
              </a:ext>
            </a:extLst>
          </p:cNvPr>
          <p:cNvPicPr>
            <a:picLocks noChangeAspect="1"/>
          </p:cNvPicPr>
          <p:nvPr/>
        </p:nvPicPr>
        <p:blipFill>
          <a:blip r:embed="rId4"/>
          <a:stretch>
            <a:fillRect/>
          </a:stretch>
        </p:blipFill>
        <p:spPr>
          <a:xfrm>
            <a:off x="7567911" y="5000412"/>
            <a:ext cx="510714" cy="815494"/>
          </a:xfrm>
          <a:prstGeom prst="rect">
            <a:avLst/>
          </a:prstGeom>
        </p:spPr>
      </p:pic>
      <p:pic>
        <p:nvPicPr>
          <p:cNvPr id="21" name="Picture 9" descr="A picture containing table, photo, sitting, computer&#10;&#10;Description automatically generated">
            <a:extLst>
              <a:ext uri="{FF2B5EF4-FFF2-40B4-BE49-F238E27FC236}">
                <a16:creationId xmlns:a16="http://schemas.microsoft.com/office/drawing/2014/main" id="{047D9F1F-DEA8-1744-9720-2C6E21E3E86F}"/>
              </a:ext>
            </a:extLst>
          </p:cNvPr>
          <p:cNvPicPr>
            <a:picLocks noChangeAspect="1"/>
          </p:cNvPicPr>
          <p:nvPr/>
        </p:nvPicPr>
        <p:blipFill rotWithShape="1">
          <a:blip r:embed="rId5"/>
          <a:srcRect l="11017" t="1167" r="10508" b="7351"/>
          <a:stretch/>
        </p:blipFill>
        <p:spPr>
          <a:xfrm>
            <a:off x="1094249" y="1743075"/>
            <a:ext cx="4827613" cy="4348806"/>
          </a:xfrm>
          <a:prstGeom prst="rect">
            <a:avLst/>
          </a:prstGeom>
          <a:ln w="12700" cap="sq" cmpd="thickThin">
            <a:solidFill>
              <a:srgbClr val="3F3F3F"/>
            </a:solidFill>
            <a:prstDash val="solid"/>
            <a:miter lim="800000"/>
          </a:ln>
          <a:effectLst>
            <a:outerShdw blurRad="50800" dist="38100" dir="2700000" algn="tl" rotWithShape="0">
              <a:prstClr val="black">
                <a:alpha val="40000"/>
              </a:prstClr>
            </a:outerShdw>
          </a:effectLst>
        </p:spPr>
      </p:pic>
      <p:sp>
        <p:nvSpPr>
          <p:cNvPr id="18" name="TextBox 17">
            <a:extLst>
              <a:ext uri="{FF2B5EF4-FFF2-40B4-BE49-F238E27FC236}">
                <a16:creationId xmlns:a16="http://schemas.microsoft.com/office/drawing/2014/main" id="{5D8C1AEA-87A9-461B-8236-EFB204276DC0}"/>
              </a:ext>
            </a:extLst>
          </p:cNvPr>
          <p:cNvSpPr txBox="1"/>
          <p:nvPr/>
        </p:nvSpPr>
        <p:spPr>
          <a:xfrm>
            <a:off x="9192541" y="1580432"/>
            <a:ext cx="256403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chemeClr val="tx1">
                    <a:lumMod val="75000"/>
                    <a:lumOff val="25000"/>
                  </a:schemeClr>
                </a:solidFill>
                <a:latin typeface="Century Gothic"/>
              </a:rPr>
              <a:t>Single Family/</a:t>
            </a:r>
          </a:p>
          <a:p>
            <a:pPr algn="ctr"/>
            <a:r>
              <a:rPr lang="en-US" sz="2000" dirty="0">
                <a:solidFill>
                  <a:schemeClr val="tx1">
                    <a:lumMod val="75000"/>
                    <a:lumOff val="25000"/>
                  </a:schemeClr>
                </a:solidFill>
                <a:latin typeface="Century Gothic"/>
              </a:rPr>
              <a:t> single-story </a:t>
            </a:r>
          </a:p>
          <a:p>
            <a:pPr algn="ctr"/>
            <a:r>
              <a:rPr lang="en-US" sz="2000" dirty="0">
                <a:solidFill>
                  <a:schemeClr val="tx1">
                    <a:lumMod val="75000"/>
                    <a:lumOff val="25000"/>
                  </a:schemeClr>
                </a:solidFill>
                <a:latin typeface="Century Gothic"/>
              </a:rPr>
              <a:t>neighborhood </a:t>
            </a:r>
            <a:endParaRPr lang="en-US" sz="2000" dirty="0">
              <a:solidFill>
                <a:schemeClr val="tx1">
                  <a:lumMod val="75000"/>
                  <a:lumOff val="25000"/>
                </a:schemeClr>
              </a:solidFill>
            </a:endParaRPr>
          </a:p>
        </p:txBody>
      </p:sp>
      <p:sp>
        <p:nvSpPr>
          <p:cNvPr id="19" name="TextBox 18">
            <a:extLst>
              <a:ext uri="{FF2B5EF4-FFF2-40B4-BE49-F238E27FC236}">
                <a16:creationId xmlns:a16="http://schemas.microsoft.com/office/drawing/2014/main" id="{3C9B435B-BB2C-490D-92BB-C02C14D6F04D}"/>
              </a:ext>
            </a:extLst>
          </p:cNvPr>
          <p:cNvSpPr txBox="1"/>
          <p:nvPr/>
        </p:nvSpPr>
        <p:spPr>
          <a:xfrm>
            <a:off x="9306983" y="5633051"/>
            <a:ext cx="274320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chemeClr val="tx1">
                    <a:lumMod val="75000"/>
                    <a:lumOff val="25000"/>
                  </a:schemeClr>
                </a:solidFill>
                <a:latin typeface="Century Gothic"/>
              </a:rPr>
              <a:t>Multistory and multifamily households </a:t>
            </a:r>
          </a:p>
        </p:txBody>
      </p:sp>
      <p:cxnSp>
        <p:nvCxnSpPr>
          <p:cNvPr id="20" name="Straight Arrow Connector 19">
            <a:extLst>
              <a:ext uri="{FF2B5EF4-FFF2-40B4-BE49-F238E27FC236}">
                <a16:creationId xmlns:a16="http://schemas.microsoft.com/office/drawing/2014/main" id="{3485E056-BBE3-44C9-B377-D50FC07EF132}"/>
              </a:ext>
            </a:extLst>
          </p:cNvPr>
          <p:cNvCxnSpPr/>
          <p:nvPr/>
        </p:nvCxnSpPr>
        <p:spPr>
          <a:xfrm flipV="1">
            <a:off x="5764461" y="2092356"/>
            <a:ext cx="3421393" cy="560450"/>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E41EFA32-8D7F-425D-AD3D-5FF1607B6BBE}"/>
              </a:ext>
            </a:extLst>
          </p:cNvPr>
          <p:cNvCxnSpPr>
            <a:cxnSpLocks/>
          </p:cNvCxnSpPr>
          <p:nvPr/>
        </p:nvCxnSpPr>
        <p:spPr>
          <a:xfrm>
            <a:off x="4538130" y="5511800"/>
            <a:ext cx="5013643" cy="580081"/>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828277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495300" y="342900"/>
            <a:ext cx="94143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Century Gothic"/>
              </a:rPr>
              <a:t>Neighborhoods Observed</a:t>
            </a:r>
            <a:endParaRPr lang="en-US" sz="4000" b="1" dirty="0">
              <a:solidFill>
                <a:schemeClr val="bg1"/>
              </a:solidFill>
              <a:latin typeface="Century Gothic" panose="020B0502020202020204" pitchFamily="34" charset="0"/>
            </a:endParaRPr>
          </a:p>
        </p:txBody>
      </p:sp>
      <p:sp>
        <p:nvSpPr>
          <p:cNvPr id="10" name="Text Placeholder 5"/>
          <p:cNvSpPr txBox="1">
            <a:spLocks/>
          </p:cNvSpPr>
          <p:nvPr/>
        </p:nvSpPr>
        <p:spPr>
          <a:xfrm>
            <a:off x="513024" y="1232130"/>
            <a:ext cx="3743997" cy="524487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rtl="0" fontAlgn="base">
              <a:buNone/>
            </a:pPr>
            <a:endParaRPr lang="en-US" sz="1400" b="0" i="0">
              <a:solidFill>
                <a:srgbClr val="000000"/>
              </a:solidFill>
              <a:effectLst/>
              <a:latin typeface="Arial" panose="020B0604020202020204" pitchFamily="34" charset="0"/>
            </a:endParaRPr>
          </a:p>
          <a:p>
            <a:pPr marL="0" indent="0" algn="l" rtl="0" fontAlgn="base">
              <a:buNone/>
            </a:pPr>
            <a:endParaRPr lang="en-US" sz="1400" b="0" i="0">
              <a:solidFill>
                <a:srgbClr val="000000"/>
              </a:solidFill>
              <a:effectLst/>
              <a:latin typeface="Arial" panose="020B0604020202020204" pitchFamily="34" charset="0"/>
            </a:endParaRPr>
          </a:p>
          <a:p>
            <a:pPr marL="342900" indent="-342900">
              <a:lnSpc>
                <a:spcPct val="100000"/>
              </a:lnSpc>
              <a:spcBef>
                <a:spcPts val="0"/>
              </a:spcBef>
              <a:spcAft>
                <a:spcPts val="600"/>
              </a:spcAft>
              <a:buClr>
                <a:srgbClr val="006D9D"/>
              </a:buClr>
              <a:buFont typeface="Webdings" panose="05030102010509060703" pitchFamily="18" charset="2"/>
              <a:buChar char="4"/>
            </a:pPr>
            <a:endParaRPr lang="en-US" sz="2000">
              <a:solidFill>
                <a:schemeClr val="tx1">
                  <a:lumMod val="75000"/>
                  <a:lumOff val="25000"/>
                </a:schemeClr>
              </a:solidFill>
              <a:latin typeface="Century Gothic"/>
            </a:endParaRPr>
          </a:p>
        </p:txBody>
      </p:sp>
      <p:pic>
        <p:nvPicPr>
          <p:cNvPr id="4" name="Picture 4" descr="Diagram&#10;&#10;Description automatically generated">
            <a:extLst>
              <a:ext uri="{FF2B5EF4-FFF2-40B4-BE49-F238E27FC236}">
                <a16:creationId xmlns:a16="http://schemas.microsoft.com/office/drawing/2014/main" id="{C47B31C2-83BA-4A64-9458-C0CEA72285B5}"/>
              </a:ext>
            </a:extLst>
          </p:cNvPr>
          <p:cNvPicPr>
            <a:picLocks noChangeAspect="1"/>
          </p:cNvPicPr>
          <p:nvPr/>
        </p:nvPicPr>
        <p:blipFill rotWithShape="1">
          <a:blip r:embed="rId3"/>
          <a:srcRect l="19477" t="10338" r="12255" b="7883"/>
          <a:stretch/>
        </p:blipFill>
        <p:spPr>
          <a:xfrm>
            <a:off x="6008834" y="1563133"/>
            <a:ext cx="4979673" cy="4612602"/>
          </a:xfrm>
          <a:prstGeom prst="rect">
            <a:avLst/>
          </a:prstGeom>
          <a:ln w="6350">
            <a:solidFill>
              <a:srgbClr val="3F3F3F"/>
            </a:solidFill>
          </a:ln>
        </p:spPr>
      </p:pic>
      <p:sp>
        <p:nvSpPr>
          <p:cNvPr id="6" name="TextBox 5">
            <a:extLst>
              <a:ext uri="{FF2B5EF4-FFF2-40B4-BE49-F238E27FC236}">
                <a16:creationId xmlns:a16="http://schemas.microsoft.com/office/drawing/2014/main" id="{4F4C8991-E242-4B01-918C-A42E3A84738A}"/>
              </a:ext>
            </a:extLst>
          </p:cNvPr>
          <p:cNvSpPr txBox="1"/>
          <p:nvPr/>
        </p:nvSpPr>
        <p:spPr>
          <a:xfrm>
            <a:off x="8368921" y="292117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rgbClr val="3F3F3F"/>
                </a:solidFill>
                <a:latin typeface="Century Gothic"/>
              </a:rPr>
              <a:t>Escalante</a:t>
            </a:r>
          </a:p>
        </p:txBody>
      </p:sp>
      <p:sp>
        <p:nvSpPr>
          <p:cNvPr id="11" name="TextBox 10">
            <a:extLst>
              <a:ext uri="{FF2B5EF4-FFF2-40B4-BE49-F238E27FC236}">
                <a16:creationId xmlns:a16="http://schemas.microsoft.com/office/drawing/2014/main" id="{A309B073-1A04-41AC-8DD5-C75433D7A9C4}"/>
              </a:ext>
            </a:extLst>
          </p:cNvPr>
          <p:cNvSpPr txBox="1"/>
          <p:nvPr/>
        </p:nvSpPr>
        <p:spPr>
          <a:xfrm>
            <a:off x="7124119" y="3103246"/>
            <a:ext cx="119195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err="1">
                <a:solidFill>
                  <a:srgbClr val="3F3F3F"/>
                </a:solidFill>
                <a:latin typeface="Century Gothic"/>
              </a:rPr>
              <a:t>Gililland</a:t>
            </a:r>
            <a:endParaRPr lang="en-US">
              <a:solidFill>
                <a:srgbClr val="3F3F3F"/>
              </a:solidFill>
              <a:latin typeface="Century Gothic"/>
              <a:cs typeface="Calibri"/>
            </a:endParaRPr>
          </a:p>
        </p:txBody>
      </p:sp>
      <p:sp>
        <p:nvSpPr>
          <p:cNvPr id="3" name="TextBox 2">
            <a:extLst>
              <a:ext uri="{FF2B5EF4-FFF2-40B4-BE49-F238E27FC236}">
                <a16:creationId xmlns:a16="http://schemas.microsoft.com/office/drawing/2014/main" id="{BD27A624-3928-43E5-9CC3-5C860BA7C1FB}"/>
              </a:ext>
            </a:extLst>
          </p:cNvPr>
          <p:cNvSpPr txBox="1"/>
          <p:nvPr/>
        </p:nvSpPr>
        <p:spPr>
          <a:xfrm>
            <a:off x="6008834" y="5611364"/>
            <a:ext cx="2367419"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rgbClr val="3F3F3F"/>
                </a:solidFill>
                <a:latin typeface="Century Gothic"/>
                <a:cs typeface="Segoe UI"/>
              </a:rPr>
              <a:t>0           2           4​</a:t>
            </a:r>
          </a:p>
          <a:p>
            <a:r>
              <a:rPr lang="en-US" sz="1200">
                <a:solidFill>
                  <a:srgbClr val="3F3F3F"/>
                </a:solidFill>
                <a:latin typeface="Century Gothic"/>
                <a:cs typeface="Segoe UI"/>
              </a:rPr>
              <a:t>          miles</a:t>
            </a:r>
            <a:r>
              <a:rPr lang="en-US">
                <a:solidFill>
                  <a:srgbClr val="3F3F3F"/>
                </a:solidFill>
                <a:latin typeface="Century Gothic"/>
                <a:cs typeface="Segoe UI"/>
              </a:rPr>
              <a:t> </a:t>
            </a:r>
          </a:p>
        </p:txBody>
      </p:sp>
      <p:cxnSp>
        <p:nvCxnSpPr>
          <p:cNvPr id="7" name="Straight Arrow Connector 6">
            <a:extLst>
              <a:ext uri="{FF2B5EF4-FFF2-40B4-BE49-F238E27FC236}">
                <a16:creationId xmlns:a16="http://schemas.microsoft.com/office/drawing/2014/main" id="{6BE11C7F-FA31-4D0D-83FE-B44A8D473545}"/>
              </a:ext>
            </a:extLst>
          </p:cNvPr>
          <p:cNvCxnSpPr/>
          <p:nvPr/>
        </p:nvCxnSpPr>
        <p:spPr>
          <a:xfrm>
            <a:off x="6089664" y="5631881"/>
            <a:ext cx="1158656" cy="0"/>
          </a:xfrm>
          <a:prstGeom prst="straightConnector1">
            <a:avLst/>
          </a:prstGeom>
          <a:ln>
            <a:solidFill>
              <a:srgbClr val="472C2C"/>
            </a:solidFill>
          </a:ln>
        </p:spPr>
        <p:style>
          <a:lnRef idx="1">
            <a:schemeClr val="accent1"/>
          </a:lnRef>
          <a:fillRef idx="0">
            <a:schemeClr val="accent1"/>
          </a:fillRef>
          <a:effectRef idx="0">
            <a:schemeClr val="accent1"/>
          </a:effectRef>
          <a:fontRef idx="minor">
            <a:schemeClr val="tx1"/>
          </a:fontRef>
        </p:style>
      </p:cxnSp>
      <p:pic>
        <p:nvPicPr>
          <p:cNvPr id="9" name="Graphic 12" descr="Marker">
            <a:extLst>
              <a:ext uri="{FF2B5EF4-FFF2-40B4-BE49-F238E27FC236}">
                <a16:creationId xmlns:a16="http://schemas.microsoft.com/office/drawing/2014/main" id="{804D1AFD-59A0-482D-86BE-F07CDFA91761}"/>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7308605" y="2613890"/>
            <a:ext cx="614219" cy="614219"/>
          </a:xfrm>
          <a:prstGeom prst="rect">
            <a:avLst/>
          </a:prstGeom>
        </p:spPr>
      </p:pic>
      <p:pic>
        <p:nvPicPr>
          <p:cNvPr id="13" name="Graphic 12" descr="Marker">
            <a:extLst>
              <a:ext uri="{FF2B5EF4-FFF2-40B4-BE49-F238E27FC236}">
                <a16:creationId xmlns:a16="http://schemas.microsoft.com/office/drawing/2014/main" id="{049DEEB1-F390-4420-B751-E65995826FB7}"/>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9305984" y="2613890"/>
            <a:ext cx="614219" cy="614219"/>
          </a:xfrm>
          <a:prstGeom prst="rect">
            <a:avLst/>
          </a:prstGeom>
        </p:spPr>
      </p:pic>
      <p:sp>
        <p:nvSpPr>
          <p:cNvPr id="14" name="TextBox 13">
            <a:extLst>
              <a:ext uri="{FF2B5EF4-FFF2-40B4-BE49-F238E27FC236}">
                <a16:creationId xmlns:a16="http://schemas.microsoft.com/office/drawing/2014/main" id="{BD5A61FF-A43C-4219-A565-35DBAFCA8570}"/>
              </a:ext>
            </a:extLst>
          </p:cNvPr>
          <p:cNvSpPr txBox="1"/>
          <p:nvPr/>
        </p:nvSpPr>
        <p:spPr>
          <a:xfrm>
            <a:off x="179531" y="1710053"/>
            <a:ext cx="5939210" cy="4247317"/>
          </a:xfrm>
          <a:prstGeom prst="rect">
            <a:avLst/>
          </a:prstGeom>
          <a:noFill/>
        </p:spPr>
        <p:txBody>
          <a:bodyPr wrap="square" lIns="91440" tIns="45720" rIns="91440" bIns="45720" anchor="t">
            <a:spAutoFit/>
          </a:bodyPr>
          <a:lstStyle/>
          <a:p>
            <a:pPr marL="342900" indent="-342900">
              <a:spcAft>
                <a:spcPts val="600"/>
              </a:spcAft>
              <a:buClr>
                <a:srgbClr val="006D9D"/>
              </a:buClr>
              <a:buFont typeface="Webdings" panose="05030102010509060703" pitchFamily="18" charset="2"/>
              <a:buChar char="4"/>
            </a:pPr>
            <a:r>
              <a:rPr lang="en-US" sz="2500" b="0" i="0" u="none" strike="noStrike" dirty="0">
                <a:solidFill>
                  <a:schemeClr val="tx1">
                    <a:lumMod val="75000"/>
                    <a:lumOff val="25000"/>
                  </a:schemeClr>
                </a:solidFill>
                <a:effectLst/>
                <a:latin typeface="Century Gothic"/>
              </a:rPr>
              <a:t>LiDAR point cloud data converted to Digital Surface Model</a:t>
            </a:r>
            <a:r>
              <a:rPr lang="en-US" sz="2500" dirty="0">
                <a:solidFill>
                  <a:schemeClr val="tx1">
                    <a:lumMod val="75000"/>
                    <a:lumOff val="25000"/>
                  </a:schemeClr>
                </a:solidFill>
                <a:latin typeface="Century Gothic"/>
              </a:rPr>
              <a:t> (DSM)</a:t>
            </a:r>
            <a:endParaRPr lang="en-US" sz="2500" b="0" i="0" u="none" strike="noStrike" dirty="0">
              <a:solidFill>
                <a:schemeClr val="tx1">
                  <a:lumMod val="75000"/>
                  <a:lumOff val="25000"/>
                </a:schemeClr>
              </a:solidFill>
              <a:effectLst/>
              <a:latin typeface="Century Gothic"/>
            </a:endParaRPr>
          </a:p>
          <a:p>
            <a:pPr>
              <a:spcAft>
                <a:spcPts val="600"/>
              </a:spcAft>
              <a:buClr>
                <a:srgbClr val="006D9D"/>
              </a:buClr>
            </a:pPr>
            <a:endParaRPr lang="en-US" sz="2500" dirty="0">
              <a:solidFill>
                <a:schemeClr val="tx1">
                  <a:lumMod val="75000"/>
                  <a:lumOff val="25000"/>
                </a:schemeClr>
              </a:solidFill>
              <a:latin typeface="Century Gothic"/>
            </a:endParaRPr>
          </a:p>
          <a:p>
            <a:pPr marL="342900" indent="-342900">
              <a:spcAft>
                <a:spcPts val="600"/>
              </a:spcAft>
              <a:buClr>
                <a:srgbClr val="006D9D"/>
              </a:buClr>
              <a:buFont typeface="Webdings" panose="05030102010509060703" pitchFamily="18" charset="2"/>
              <a:buChar char="4"/>
            </a:pPr>
            <a:r>
              <a:rPr lang="en-US" sz="2500" b="1" i="0" u="none" strike="noStrike" dirty="0" err="1">
                <a:solidFill>
                  <a:schemeClr val="tx1">
                    <a:lumMod val="75000"/>
                    <a:lumOff val="25000"/>
                  </a:schemeClr>
                </a:solidFill>
                <a:effectLst/>
                <a:latin typeface="Century Gothic"/>
              </a:rPr>
              <a:t>Gililland</a:t>
            </a:r>
            <a:r>
              <a:rPr lang="en-US" sz="2500" b="0" i="0" u="none" strike="noStrike" dirty="0">
                <a:solidFill>
                  <a:schemeClr val="tx1">
                    <a:lumMod val="75000"/>
                    <a:lumOff val="25000"/>
                  </a:schemeClr>
                </a:solidFill>
                <a:effectLst/>
                <a:latin typeface="Century Gothic"/>
              </a:rPr>
              <a:t>: single-story homes near industrial area</a:t>
            </a:r>
            <a:r>
              <a:rPr lang="en-US" sz="2500" b="0" i="0" dirty="0">
                <a:solidFill>
                  <a:schemeClr val="tx1">
                    <a:lumMod val="75000"/>
                    <a:lumOff val="25000"/>
                  </a:schemeClr>
                </a:solidFill>
                <a:effectLst/>
                <a:latin typeface="Century Gothic"/>
              </a:rPr>
              <a:t>​</a:t>
            </a:r>
          </a:p>
          <a:p>
            <a:pPr>
              <a:spcAft>
                <a:spcPts val="600"/>
              </a:spcAft>
              <a:buClr>
                <a:srgbClr val="006D9D"/>
              </a:buClr>
            </a:pPr>
            <a:endParaRPr lang="en-US" sz="2500" b="0" i="0" dirty="0">
              <a:solidFill>
                <a:schemeClr val="tx1">
                  <a:lumMod val="75000"/>
                  <a:lumOff val="25000"/>
                </a:schemeClr>
              </a:solidFill>
              <a:effectLst/>
              <a:latin typeface="Century Gothic"/>
            </a:endParaRPr>
          </a:p>
          <a:p>
            <a:pPr marL="342900" indent="-342900">
              <a:spcAft>
                <a:spcPts val="600"/>
              </a:spcAft>
              <a:buClr>
                <a:srgbClr val="006D9D"/>
              </a:buClr>
              <a:buFont typeface="Webdings" panose="05030102010509060703" pitchFamily="18" charset="2"/>
              <a:buChar char="4"/>
            </a:pPr>
            <a:r>
              <a:rPr lang="en-US" sz="2500" b="1" i="0" u="none" strike="noStrike" dirty="0">
                <a:solidFill>
                  <a:schemeClr val="tx1">
                    <a:lumMod val="75000"/>
                    <a:lumOff val="25000"/>
                  </a:schemeClr>
                </a:solidFill>
                <a:effectLst/>
                <a:latin typeface="Century Gothic"/>
              </a:rPr>
              <a:t>Escalante</a:t>
            </a:r>
            <a:r>
              <a:rPr lang="en-US" sz="2500" b="0" i="0" u="none" strike="noStrike" dirty="0">
                <a:solidFill>
                  <a:schemeClr val="tx1">
                    <a:lumMod val="75000"/>
                    <a:lumOff val="25000"/>
                  </a:schemeClr>
                </a:solidFill>
                <a:effectLst/>
                <a:latin typeface="Century Gothic"/>
              </a:rPr>
              <a:t>:</a:t>
            </a:r>
            <a:r>
              <a:rPr lang="en-US" sz="2500" dirty="0">
                <a:solidFill>
                  <a:schemeClr val="tx1">
                    <a:lumMod val="75000"/>
                    <a:lumOff val="25000"/>
                  </a:schemeClr>
                </a:solidFill>
                <a:latin typeface="Century Gothic"/>
              </a:rPr>
              <a:t> bisected</a:t>
            </a:r>
            <a:r>
              <a:rPr lang="en-US" sz="2500" b="0" i="0" u="none" strike="noStrike" dirty="0">
                <a:solidFill>
                  <a:schemeClr val="tx1">
                    <a:lumMod val="75000"/>
                    <a:lumOff val="25000"/>
                  </a:schemeClr>
                </a:solidFill>
                <a:effectLst/>
                <a:latin typeface="Century Gothic"/>
              </a:rPr>
              <a:t> by Highway 101, includes </a:t>
            </a:r>
            <a:r>
              <a:rPr lang="en-US" sz="2500" dirty="0" err="1">
                <a:solidFill>
                  <a:schemeClr val="tx1">
                    <a:lumMod val="75000"/>
                    <a:lumOff val="25000"/>
                  </a:schemeClr>
                </a:solidFill>
                <a:latin typeface="Century Gothic"/>
              </a:rPr>
              <a:t>xeriscaped</a:t>
            </a:r>
            <a:r>
              <a:rPr lang="en-US" sz="2500" dirty="0">
                <a:solidFill>
                  <a:schemeClr val="tx1">
                    <a:lumMod val="75000"/>
                    <a:lumOff val="25000"/>
                  </a:schemeClr>
                </a:solidFill>
                <a:latin typeface="Century Gothic"/>
              </a:rPr>
              <a:t> </a:t>
            </a:r>
            <a:r>
              <a:rPr lang="en-US" sz="2500" b="0" i="0" u="none" strike="noStrike" dirty="0">
                <a:solidFill>
                  <a:schemeClr val="tx1">
                    <a:lumMod val="75000"/>
                    <a:lumOff val="25000"/>
                  </a:schemeClr>
                </a:solidFill>
                <a:effectLst/>
                <a:latin typeface="Century Gothic"/>
              </a:rPr>
              <a:t>single story east side and irrigated greenspace multistory west side </a:t>
            </a:r>
            <a:endParaRPr lang="en-US" sz="2000" b="0" i="0" dirty="0">
              <a:solidFill>
                <a:schemeClr val="tx1">
                  <a:lumMod val="75000"/>
                  <a:lumOff val="25000"/>
                </a:schemeClr>
              </a:solidFill>
              <a:effectLst/>
              <a:latin typeface="Century Gothic"/>
            </a:endParaRPr>
          </a:p>
        </p:txBody>
      </p:sp>
      <p:pic>
        <p:nvPicPr>
          <p:cNvPr id="5" name="Picture 11" descr="Shape&#10;&#10;Description automatically generated">
            <a:extLst>
              <a:ext uri="{FF2B5EF4-FFF2-40B4-BE49-F238E27FC236}">
                <a16:creationId xmlns:a16="http://schemas.microsoft.com/office/drawing/2014/main" id="{003A1A68-A4E5-4B2B-AA90-CB9E92C8006E}"/>
              </a:ext>
            </a:extLst>
          </p:cNvPr>
          <p:cNvPicPr>
            <a:picLocks noChangeAspect="1"/>
          </p:cNvPicPr>
          <p:nvPr/>
        </p:nvPicPr>
        <p:blipFill>
          <a:blip r:embed="rId6"/>
          <a:stretch>
            <a:fillRect/>
          </a:stretch>
        </p:blipFill>
        <p:spPr>
          <a:xfrm>
            <a:off x="10473390" y="5361940"/>
            <a:ext cx="510714" cy="815494"/>
          </a:xfrm>
          <a:prstGeom prst="rect">
            <a:avLst/>
          </a:prstGeom>
        </p:spPr>
      </p:pic>
    </p:spTree>
    <p:extLst>
      <p:ext uri="{BB962C8B-B14F-4D97-AF65-F5344CB8AC3E}">
        <p14:creationId xmlns:p14="http://schemas.microsoft.com/office/powerpoint/2010/main" val="425842330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495300" y="342900"/>
            <a:ext cx="94143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Century Gothic"/>
              </a:rPr>
              <a:t>Community Walkshed Study Period</a:t>
            </a:r>
            <a:endParaRPr lang="en-US" sz="4000" b="1" dirty="0">
              <a:solidFill>
                <a:schemeClr val="bg1"/>
              </a:solidFill>
              <a:latin typeface="Century Gothic" panose="020B0502020202020204" pitchFamily="34" charset="0"/>
            </a:endParaRPr>
          </a:p>
        </p:txBody>
      </p:sp>
      <p:sp>
        <p:nvSpPr>
          <p:cNvPr id="10" name="Text Placeholder 5"/>
          <p:cNvSpPr txBox="1">
            <a:spLocks/>
          </p:cNvSpPr>
          <p:nvPr/>
        </p:nvSpPr>
        <p:spPr>
          <a:xfrm>
            <a:off x="273634" y="1415566"/>
            <a:ext cx="3849489" cy="4940435"/>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006D9D"/>
              </a:buClr>
              <a:buNone/>
            </a:pPr>
            <a:endParaRPr lang="en-US" sz="2500" dirty="0">
              <a:solidFill>
                <a:schemeClr val="tx1">
                  <a:lumMod val="75000"/>
                  <a:lumOff val="25000"/>
                </a:schemeClr>
              </a:solidFill>
              <a:latin typeface="Century Gothic"/>
            </a:endParaRPr>
          </a:p>
          <a:p>
            <a:pPr marL="0" lvl="1" indent="-342900">
              <a:lnSpc>
                <a:spcPct val="100000"/>
              </a:lnSpc>
              <a:spcBef>
                <a:spcPts val="0"/>
              </a:spcBef>
              <a:spcAft>
                <a:spcPts val="600"/>
              </a:spcAft>
              <a:buClr>
                <a:srgbClr val="006D9D"/>
              </a:buClr>
              <a:buFont typeface="Webdings" panose="05030102010509060703" pitchFamily="18" charset="2"/>
              <a:buChar char="4"/>
            </a:pPr>
            <a:r>
              <a:rPr lang="en-US" sz="2500" dirty="0">
                <a:solidFill>
                  <a:schemeClr val="tx1">
                    <a:lumMod val="75000"/>
                    <a:lumOff val="25000"/>
                  </a:schemeClr>
                </a:solidFill>
                <a:latin typeface="Century Gothic" panose="020B0502020202020204" pitchFamily="34" charset="0"/>
              </a:rPr>
              <a:t>April 1 and June 21</a:t>
            </a:r>
          </a:p>
          <a:p>
            <a:pPr marL="0" lvl="1" indent="0">
              <a:lnSpc>
                <a:spcPct val="100000"/>
              </a:lnSpc>
              <a:spcBef>
                <a:spcPts val="0"/>
              </a:spcBef>
              <a:spcAft>
                <a:spcPts val="600"/>
              </a:spcAft>
              <a:buClr>
                <a:srgbClr val="006D9D"/>
              </a:buClr>
              <a:buNone/>
            </a:pPr>
            <a:endParaRPr lang="en-US" sz="2500" dirty="0">
              <a:solidFill>
                <a:schemeClr val="tx1">
                  <a:lumMod val="75000"/>
                  <a:lumOff val="25000"/>
                </a:schemeClr>
              </a:solidFill>
              <a:latin typeface="Century Gothic" panose="020B0502020202020204" pitchFamily="34" charset="0"/>
              <a:cs typeface="Calibri"/>
            </a:endParaRPr>
          </a:p>
          <a:p>
            <a:pPr marL="0" lvl="1" indent="-342900">
              <a:lnSpc>
                <a:spcPct val="100000"/>
              </a:lnSpc>
              <a:spcBef>
                <a:spcPts val="0"/>
              </a:spcBef>
              <a:spcAft>
                <a:spcPts val="600"/>
              </a:spcAft>
              <a:buClr>
                <a:srgbClr val="006D9D"/>
              </a:buClr>
              <a:buFont typeface="Webdings" panose="05030102010509060703" pitchFamily="18" charset="2"/>
              <a:buChar char="4"/>
            </a:pPr>
            <a:r>
              <a:rPr lang="en-US" sz="2500" dirty="0">
                <a:solidFill>
                  <a:schemeClr val="tx1">
                    <a:lumMod val="75000"/>
                    <a:lumOff val="25000"/>
                  </a:schemeClr>
                </a:solidFill>
                <a:latin typeface="Century Gothic" panose="020B0502020202020204" pitchFamily="34" charset="0"/>
                <a:cs typeface="Calibri"/>
              </a:rPr>
              <a:t>Local noon and 4 pm</a:t>
            </a:r>
            <a:endParaRPr lang="en-US" sz="2500" dirty="0">
              <a:solidFill>
                <a:schemeClr val="tx1">
                  <a:lumMod val="75000"/>
                  <a:lumOff val="25000"/>
                </a:schemeClr>
              </a:solidFill>
              <a:latin typeface="Century Gothic" panose="020B0502020202020204" pitchFamily="34" charset="0"/>
            </a:endParaRPr>
          </a:p>
          <a:p>
            <a:pPr marL="342900" indent="-342900">
              <a:lnSpc>
                <a:spcPct val="100000"/>
              </a:lnSpc>
              <a:spcBef>
                <a:spcPts val="0"/>
              </a:spcBef>
              <a:spcAft>
                <a:spcPts val="600"/>
              </a:spcAft>
              <a:buClr>
                <a:srgbClr val="006D9D"/>
              </a:buClr>
              <a:buFont typeface="Webdings" panose="05030102010509060703" pitchFamily="18" charset="2"/>
              <a:buChar char="4"/>
            </a:pPr>
            <a:endParaRPr lang="en-US" sz="2000" dirty="0">
              <a:solidFill>
                <a:schemeClr val="tx1">
                  <a:lumMod val="75000"/>
                  <a:lumOff val="25000"/>
                </a:schemeClr>
              </a:solidFill>
              <a:latin typeface="Century Gothic"/>
              <a:cs typeface="Calibri"/>
            </a:endParaRPr>
          </a:p>
          <a:p>
            <a:pPr marL="342900" indent="-342900">
              <a:lnSpc>
                <a:spcPct val="100000"/>
              </a:lnSpc>
              <a:spcBef>
                <a:spcPts val="0"/>
              </a:spcBef>
              <a:spcAft>
                <a:spcPts val="600"/>
              </a:spcAft>
              <a:buClr>
                <a:srgbClr val="006D9D"/>
              </a:buClr>
              <a:buFont typeface="Webdings" panose="05030102010509060703" pitchFamily="18" charset="2"/>
              <a:buChar char="4"/>
            </a:pPr>
            <a:endParaRPr lang="en-US" sz="2000" dirty="0">
              <a:solidFill>
                <a:schemeClr val="tx1">
                  <a:lumMod val="75000"/>
                  <a:lumOff val="25000"/>
                </a:schemeClr>
              </a:solidFill>
              <a:latin typeface="Century Gothic"/>
              <a:cs typeface="Calibri"/>
            </a:endParaRPr>
          </a:p>
        </p:txBody>
      </p:sp>
      <p:pic>
        <p:nvPicPr>
          <p:cNvPr id="3" name="Picture 3" descr="A circuit board&#10;&#10;Description automatically generated">
            <a:extLst>
              <a:ext uri="{FF2B5EF4-FFF2-40B4-BE49-F238E27FC236}">
                <a16:creationId xmlns:a16="http://schemas.microsoft.com/office/drawing/2014/main" id="{66CD218E-6A70-447D-975F-4FE12508636B}"/>
              </a:ext>
            </a:extLst>
          </p:cNvPr>
          <p:cNvPicPr>
            <a:picLocks noChangeAspect="1"/>
          </p:cNvPicPr>
          <p:nvPr/>
        </p:nvPicPr>
        <p:blipFill>
          <a:blip r:embed="rId3"/>
          <a:stretch>
            <a:fillRect/>
          </a:stretch>
        </p:blipFill>
        <p:spPr>
          <a:xfrm>
            <a:off x="4455459" y="3713886"/>
            <a:ext cx="3522537" cy="2433405"/>
          </a:xfrm>
          <a:prstGeom prst="rect">
            <a:avLst/>
          </a:prstGeom>
          <a:ln>
            <a:solidFill>
              <a:srgbClr val="3F3F3F"/>
            </a:solidFill>
          </a:ln>
          <a:effectLst>
            <a:outerShdw blurRad="63500" sx="102000" sy="102000" algn="ctr" rotWithShape="0">
              <a:prstClr val="black">
                <a:alpha val="40000"/>
              </a:prstClr>
            </a:outerShdw>
          </a:effectLst>
        </p:spPr>
      </p:pic>
      <p:pic>
        <p:nvPicPr>
          <p:cNvPr id="4" name="Picture 4" descr="Diagram, engineering drawing&#10;&#10;Description automatically generated">
            <a:extLst>
              <a:ext uri="{FF2B5EF4-FFF2-40B4-BE49-F238E27FC236}">
                <a16:creationId xmlns:a16="http://schemas.microsoft.com/office/drawing/2014/main" id="{6D424635-8526-4DB0-B8F6-58652CC2053C}"/>
              </a:ext>
            </a:extLst>
          </p:cNvPr>
          <p:cNvPicPr>
            <a:picLocks noChangeAspect="1"/>
          </p:cNvPicPr>
          <p:nvPr/>
        </p:nvPicPr>
        <p:blipFill>
          <a:blip r:embed="rId4"/>
          <a:stretch>
            <a:fillRect/>
          </a:stretch>
        </p:blipFill>
        <p:spPr>
          <a:xfrm>
            <a:off x="8147127" y="3710438"/>
            <a:ext cx="3518731" cy="2432477"/>
          </a:xfrm>
          <a:prstGeom prst="rect">
            <a:avLst/>
          </a:prstGeom>
          <a:ln>
            <a:solidFill>
              <a:srgbClr val="3F3F3F"/>
            </a:solidFill>
          </a:ln>
          <a:effectLst>
            <a:outerShdw blurRad="63500" sx="102000" sy="102000" algn="ctr" rotWithShape="0">
              <a:prstClr val="black">
                <a:alpha val="40000"/>
              </a:prstClr>
            </a:outerShdw>
          </a:effectLst>
        </p:spPr>
      </p:pic>
      <p:pic>
        <p:nvPicPr>
          <p:cNvPr id="5" name="Picture 5" descr="Diagram, engineering drawing&#10;&#10;Description automatically generated">
            <a:extLst>
              <a:ext uri="{FF2B5EF4-FFF2-40B4-BE49-F238E27FC236}">
                <a16:creationId xmlns:a16="http://schemas.microsoft.com/office/drawing/2014/main" id="{3F957833-F61D-4FA2-9036-C148CD30DE95}"/>
              </a:ext>
            </a:extLst>
          </p:cNvPr>
          <p:cNvPicPr>
            <a:picLocks noChangeAspect="1"/>
          </p:cNvPicPr>
          <p:nvPr/>
        </p:nvPicPr>
        <p:blipFill>
          <a:blip r:embed="rId5"/>
          <a:stretch>
            <a:fillRect/>
          </a:stretch>
        </p:blipFill>
        <p:spPr>
          <a:xfrm>
            <a:off x="4455459" y="1179097"/>
            <a:ext cx="3524440" cy="2438540"/>
          </a:xfrm>
          <a:prstGeom prst="rect">
            <a:avLst/>
          </a:prstGeom>
          <a:ln>
            <a:solidFill>
              <a:srgbClr val="3F3F3F"/>
            </a:solidFill>
          </a:ln>
          <a:effectLst>
            <a:outerShdw blurRad="63500" sx="102000" sy="102000" algn="ctr" rotWithShape="0">
              <a:prstClr val="black">
                <a:alpha val="40000"/>
              </a:prstClr>
            </a:outerShdw>
          </a:effectLst>
        </p:spPr>
      </p:pic>
      <p:pic>
        <p:nvPicPr>
          <p:cNvPr id="6" name="Picture 6" descr="Diagram&#10;&#10;Description automatically generated">
            <a:extLst>
              <a:ext uri="{FF2B5EF4-FFF2-40B4-BE49-F238E27FC236}">
                <a16:creationId xmlns:a16="http://schemas.microsoft.com/office/drawing/2014/main" id="{A0D21B67-6E41-41EE-B773-B6168243993E}"/>
              </a:ext>
            </a:extLst>
          </p:cNvPr>
          <p:cNvPicPr>
            <a:picLocks noChangeAspect="1"/>
          </p:cNvPicPr>
          <p:nvPr/>
        </p:nvPicPr>
        <p:blipFill>
          <a:blip r:embed="rId6"/>
          <a:stretch>
            <a:fillRect/>
          </a:stretch>
        </p:blipFill>
        <p:spPr>
          <a:xfrm>
            <a:off x="8143943" y="1182328"/>
            <a:ext cx="3524016" cy="2432182"/>
          </a:xfrm>
          <a:prstGeom prst="rect">
            <a:avLst/>
          </a:prstGeom>
          <a:ln>
            <a:solidFill>
              <a:srgbClr val="3F3F3F"/>
            </a:solidFill>
          </a:ln>
          <a:effectLst>
            <a:outerShdw blurRad="63500" sx="102000" sy="102000" algn="ctr" rotWithShape="0">
              <a:prstClr val="black">
                <a:alpha val="40000"/>
              </a:prstClr>
            </a:outerShdw>
          </a:effectLst>
        </p:spPr>
      </p:pic>
      <p:sp>
        <p:nvSpPr>
          <p:cNvPr id="7" name="TextBox 6">
            <a:extLst>
              <a:ext uri="{FF2B5EF4-FFF2-40B4-BE49-F238E27FC236}">
                <a16:creationId xmlns:a16="http://schemas.microsoft.com/office/drawing/2014/main" id="{97AED0DF-8300-4A7F-8475-E297FE0CC27C}"/>
              </a:ext>
            </a:extLst>
          </p:cNvPr>
          <p:cNvSpPr txBox="1"/>
          <p:nvPr/>
        </p:nvSpPr>
        <p:spPr>
          <a:xfrm>
            <a:off x="4846739" y="627358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rgbClr val="3F3F3F"/>
                </a:solidFill>
                <a:latin typeface="Century Gothic"/>
              </a:rPr>
              <a:t>April 1, 4:00 pm</a:t>
            </a:r>
            <a:endParaRPr lang="en-US" dirty="0">
              <a:solidFill>
                <a:srgbClr val="3F3F3F"/>
              </a:solidFill>
            </a:endParaRPr>
          </a:p>
        </p:txBody>
      </p:sp>
      <p:sp>
        <p:nvSpPr>
          <p:cNvPr id="8" name="TextBox 7">
            <a:extLst>
              <a:ext uri="{FF2B5EF4-FFF2-40B4-BE49-F238E27FC236}">
                <a16:creationId xmlns:a16="http://schemas.microsoft.com/office/drawing/2014/main" id="{05FDF676-E61C-4E88-B57F-082D0699B6C9}"/>
              </a:ext>
            </a:extLst>
          </p:cNvPr>
          <p:cNvSpPr txBox="1"/>
          <p:nvPr/>
        </p:nvSpPr>
        <p:spPr>
          <a:xfrm>
            <a:off x="8542111" y="627181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rgbClr val="3F3F3F"/>
                </a:solidFill>
                <a:latin typeface="Century Gothic"/>
              </a:rPr>
              <a:t>June 21, 12:00 pm</a:t>
            </a:r>
            <a:endParaRPr lang="en-US" dirty="0">
              <a:solidFill>
                <a:srgbClr val="3F3F3F"/>
              </a:solidFill>
              <a:latin typeface="Century Gothic"/>
              <a:cs typeface="Calibri"/>
            </a:endParaRPr>
          </a:p>
        </p:txBody>
      </p:sp>
    </p:spTree>
    <p:extLst>
      <p:ext uri="{BB962C8B-B14F-4D97-AF65-F5344CB8AC3E}">
        <p14:creationId xmlns:p14="http://schemas.microsoft.com/office/powerpoint/2010/main" val="306287812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505326" y="342900"/>
            <a:ext cx="9705068"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Century Gothic"/>
              </a:rPr>
              <a:t>% Shade in Community Walkshed</a:t>
            </a:r>
            <a:endParaRPr lang="en-US" sz="4000" b="1" dirty="0">
              <a:solidFill>
                <a:schemeClr val="bg1"/>
              </a:solidFill>
              <a:latin typeface="Century Gothic" panose="020B0502020202020204" pitchFamily="34" charset="0"/>
            </a:endParaRPr>
          </a:p>
        </p:txBody>
      </p:sp>
      <p:pic>
        <p:nvPicPr>
          <p:cNvPr id="8" name="Picture 8" descr="Chart, bar chart&#10;&#10;Description automatically generated">
            <a:extLst>
              <a:ext uri="{FF2B5EF4-FFF2-40B4-BE49-F238E27FC236}">
                <a16:creationId xmlns:a16="http://schemas.microsoft.com/office/drawing/2014/main" id="{FFC53EE4-AE04-4481-ADE1-18429058B91D}"/>
              </a:ext>
            </a:extLst>
          </p:cNvPr>
          <p:cNvPicPr>
            <a:picLocks noChangeAspect="1"/>
          </p:cNvPicPr>
          <p:nvPr/>
        </p:nvPicPr>
        <p:blipFill>
          <a:blip r:embed="rId3"/>
          <a:stretch>
            <a:fillRect/>
          </a:stretch>
        </p:blipFill>
        <p:spPr>
          <a:xfrm>
            <a:off x="1063438" y="1331270"/>
            <a:ext cx="8594911" cy="5174131"/>
          </a:xfrm>
          <a:prstGeom prst="rect">
            <a:avLst/>
          </a:prstGeom>
        </p:spPr>
      </p:pic>
      <p:sp>
        <p:nvSpPr>
          <p:cNvPr id="17" name="TextBox 16">
            <a:extLst>
              <a:ext uri="{FF2B5EF4-FFF2-40B4-BE49-F238E27FC236}">
                <a16:creationId xmlns:a16="http://schemas.microsoft.com/office/drawing/2014/main" id="{C1BDD6D7-659A-4462-B6B8-FEED673580D6}"/>
              </a:ext>
            </a:extLst>
          </p:cNvPr>
          <p:cNvSpPr txBox="1"/>
          <p:nvPr/>
        </p:nvSpPr>
        <p:spPr>
          <a:xfrm>
            <a:off x="776522" y="1094485"/>
            <a:ext cx="2743200" cy="560153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tx1">
                    <a:lumMod val="75000"/>
                    <a:lumOff val="25000"/>
                  </a:schemeClr>
                </a:solidFill>
                <a:latin typeface="Century Gothic" panose="020B0502020202020204" pitchFamily="34" charset="0"/>
                <a:ea typeface="+mn-lt"/>
                <a:cs typeface="+mn-lt"/>
              </a:rPr>
              <a:t>60%</a:t>
            </a:r>
          </a:p>
          <a:p>
            <a:endParaRPr lang="en-US" sz="2000" dirty="0">
              <a:solidFill>
                <a:schemeClr val="tx1">
                  <a:lumMod val="75000"/>
                  <a:lumOff val="25000"/>
                </a:schemeClr>
              </a:solidFill>
              <a:latin typeface="Century Gothic" panose="020B0502020202020204" pitchFamily="34" charset="0"/>
              <a:ea typeface="+mn-lt"/>
              <a:cs typeface="+mn-lt"/>
            </a:endParaRPr>
          </a:p>
          <a:p>
            <a:endParaRPr lang="en-US" sz="2000" dirty="0">
              <a:solidFill>
                <a:schemeClr val="tx1">
                  <a:lumMod val="75000"/>
                  <a:lumOff val="25000"/>
                </a:schemeClr>
              </a:solidFill>
              <a:latin typeface="Century Gothic" panose="020B0502020202020204" pitchFamily="34" charset="0"/>
              <a:ea typeface="+mn-lt"/>
              <a:cs typeface="+mn-lt"/>
            </a:endParaRPr>
          </a:p>
          <a:p>
            <a:endParaRPr lang="en-US" sz="2000" dirty="0">
              <a:solidFill>
                <a:schemeClr val="tx1">
                  <a:lumMod val="75000"/>
                  <a:lumOff val="25000"/>
                </a:schemeClr>
              </a:solidFill>
              <a:latin typeface="Century Gothic" panose="020B0502020202020204" pitchFamily="34" charset="0"/>
              <a:ea typeface="+mn-lt"/>
              <a:cs typeface="+mn-lt"/>
            </a:endParaRPr>
          </a:p>
          <a:p>
            <a:pPr algn="l"/>
            <a:r>
              <a:rPr lang="en-US" sz="2000" dirty="0">
                <a:solidFill>
                  <a:schemeClr val="tx1">
                    <a:lumMod val="75000"/>
                    <a:lumOff val="25000"/>
                  </a:schemeClr>
                </a:solidFill>
                <a:latin typeface="Century Gothic" panose="020B0502020202020204" pitchFamily="34" charset="0"/>
                <a:ea typeface="+mn-lt"/>
                <a:cs typeface="+mn-lt"/>
              </a:rPr>
              <a:t>30%</a:t>
            </a:r>
            <a:endParaRPr lang="en-US" sz="2000" dirty="0">
              <a:solidFill>
                <a:schemeClr val="tx1">
                  <a:lumMod val="75000"/>
                  <a:lumOff val="25000"/>
                </a:schemeClr>
              </a:solidFill>
              <a:latin typeface="Century Gothic" panose="020B0502020202020204" pitchFamily="34" charset="0"/>
            </a:endParaRPr>
          </a:p>
          <a:p>
            <a:endParaRPr lang="en-US" sz="2000" dirty="0">
              <a:solidFill>
                <a:schemeClr val="tx1">
                  <a:lumMod val="75000"/>
                  <a:lumOff val="25000"/>
                </a:schemeClr>
              </a:solidFill>
              <a:latin typeface="Century Gothic" panose="020B0502020202020204" pitchFamily="34" charset="0"/>
              <a:ea typeface="+mn-lt"/>
              <a:cs typeface="+mn-lt"/>
            </a:endParaRPr>
          </a:p>
          <a:p>
            <a:endParaRPr lang="en-US" sz="2000" dirty="0">
              <a:solidFill>
                <a:schemeClr val="tx1">
                  <a:lumMod val="75000"/>
                  <a:lumOff val="25000"/>
                </a:schemeClr>
              </a:solidFill>
              <a:latin typeface="Century Gothic" panose="020B0502020202020204" pitchFamily="34" charset="0"/>
              <a:ea typeface="+mn-lt"/>
              <a:cs typeface="+mn-lt"/>
            </a:endParaRPr>
          </a:p>
          <a:p>
            <a:endParaRPr lang="en-US" sz="2000" dirty="0">
              <a:solidFill>
                <a:schemeClr val="tx1">
                  <a:lumMod val="75000"/>
                  <a:lumOff val="25000"/>
                </a:schemeClr>
              </a:solidFill>
              <a:latin typeface="Century Gothic" panose="020B0502020202020204" pitchFamily="34" charset="0"/>
              <a:ea typeface="+mn-lt"/>
              <a:cs typeface="+mn-lt"/>
            </a:endParaRPr>
          </a:p>
          <a:p>
            <a:r>
              <a:rPr lang="en-US" sz="2000" dirty="0">
                <a:solidFill>
                  <a:schemeClr val="tx1">
                    <a:lumMod val="75000"/>
                    <a:lumOff val="25000"/>
                  </a:schemeClr>
                </a:solidFill>
                <a:latin typeface="Century Gothic" panose="020B0502020202020204" pitchFamily="34" charset="0"/>
                <a:ea typeface="+mn-lt"/>
                <a:cs typeface="+mn-lt"/>
              </a:rPr>
              <a:t>20%</a:t>
            </a:r>
            <a:endParaRPr lang="en-US" sz="2000" dirty="0">
              <a:solidFill>
                <a:schemeClr val="tx1">
                  <a:lumMod val="75000"/>
                  <a:lumOff val="25000"/>
                </a:schemeClr>
              </a:solidFill>
              <a:latin typeface="Century Gothic" panose="020B0502020202020204" pitchFamily="34" charset="0"/>
              <a:cs typeface="Calibri"/>
            </a:endParaRPr>
          </a:p>
          <a:p>
            <a:endParaRPr lang="en-US" sz="2000" dirty="0">
              <a:solidFill>
                <a:schemeClr val="tx1">
                  <a:lumMod val="75000"/>
                  <a:lumOff val="25000"/>
                </a:schemeClr>
              </a:solidFill>
              <a:latin typeface="Century Gothic" panose="020B0502020202020204" pitchFamily="34" charset="0"/>
              <a:ea typeface="+mn-lt"/>
              <a:cs typeface="+mn-lt"/>
            </a:endParaRPr>
          </a:p>
          <a:p>
            <a:endParaRPr lang="en-US" sz="2000" dirty="0">
              <a:solidFill>
                <a:schemeClr val="tx1">
                  <a:lumMod val="75000"/>
                  <a:lumOff val="25000"/>
                </a:schemeClr>
              </a:solidFill>
              <a:latin typeface="Century Gothic" panose="020B0502020202020204" pitchFamily="34" charset="0"/>
              <a:ea typeface="+mn-lt"/>
              <a:cs typeface="+mn-lt"/>
            </a:endParaRPr>
          </a:p>
          <a:p>
            <a:endParaRPr lang="en-US" sz="2000" dirty="0">
              <a:solidFill>
                <a:schemeClr val="tx1">
                  <a:lumMod val="75000"/>
                  <a:lumOff val="25000"/>
                </a:schemeClr>
              </a:solidFill>
              <a:latin typeface="Century Gothic" panose="020B0502020202020204" pitchFamily="34" charset="0"/>
              <a:ea typeface="+mn-lt"/>
              <a:cs typeface="+mn-lt"/>
            </a:endParaRPr>
          </a:p>
          <a:p>
            <a:r>
              <a:rPr lang="en-US" sz="2000" dirty="0">
                <a:solidFill>
                  <a:schemeClr val="tx1">
                    <a:lumMod val="75000"/>
                    <a:lumOff val="25000"/>
                  </a:schemeClr>
                </a:solidFill>
                <a:latin typeface="Century Gothic" panose="020B0502020202020204" pitchFamily="34" charset="0"/>
                <a:ea typeface="+mn-lt"/>
                <a:cs typeface="+mn-lt"/>
              </a:rPr>
              <a:t>10%</a:t>
            </a:r>
            <a:endParaRPr lang="en-US" sz="2000" dirty="0">
              <a:solidFill>
                <a:schemeClr val="tx1">
                  <a:lumMod val="75000"/>
                  <a:lumOff val="25000"/>
                </a:schemeClr>
              </a:solidFill>
              <a:latin typeface="Century Gothic" panose="020B0502020202020204" pitchFamily="34" charset="0"/>
              <a:cs typeface="Calibri"/>
            </a:endParaRPr>
          </a:p>
          <a:p>
            <a:endParaRPr lang="en-US" sz="2000" dirty="0">
              <a:solidFill>
                <a:schemeClr val="tx1">
                  <a:lumMod val="75000"/>
                  <a:lumOff val="25000"/>
                </a:schemeClr>
              </a:solidFill>
              <a:latin typeface="Century Gothic" panose="020B0502020202020204" pitchFamily="34" charset="0"/>
              <a:cs typeface="Calibri"/>
            </a:endParaRPr>
          </a:p>
          <a:p>
            <a:endParaRPr lang="en-US" sz="2000" dirty="0">
              <a:solidFill>
                <a:schemeClr val="tx1">
                  <a:lumMod val="75000"/>
                  <a:lumOff val="25000"/>
                </a:schemeClr>
              </a:solidFill>
              <a:latin typeface="Century Gothic" panose="020B0502020202020204" pitchFamily="34" charset="0"/>
              <a:cs typeface="Calibri"/>
            </a:endParaRPr>
          </a:p>
          <a:p>
            <a:endParaRPr lang="en-US" sz="2000" dirty="0">
              <a:solidFill>
                <a:schemeClr val="tx1">
                  <a:lumMod val="75000"/>
                  <a:lumOff val="25000"/>
                </a:schemeClr>
              </a:solidFill>
              <a:latin typeface="Century Gothic" panose="020B0502020202020204" pitchFamily="34" charset="0"/>
              <a:cs typeface="Calibri"/>
            </a:endParaRPr>
          </a:p>
          <a:p>
            <a:r>
              <a:rPr lang="en-US" sz="2000" dirty="0">
                <a:solidFill>
                  <a:schemeClr val="tx1">
                    <a:lumMod val="75000"/>
                    <a:lumOff val="25000"/>
                  </a:schemeClr>
                </a:solidFill>
                <a:latin typeface="Century Gothic" panose="020B0502020202020204" pitchFamily="34" charset="0"/>
                <a:cs typeface="Calibri"/>
              </a:rPr>
              <a:t>0%</a:t>
            </a:r>
          </a:p>
          <a:p>
            <a:endParaRPr lang="en-US" dirty="0">
              <a:solidFill>
                <a:schemeClr val="tx1">
                  <a:lumMod val="75000"/>
                  <a:lumOff val="25000"/>
                </a:schemeClr>
              </a:solidFill>
              <a:cs typeface="Calibri"/>
            </a:endParaRPr>
          </a:p>
        </p:txBody>
      </p:sp>
      <p:sp>
        <p:nvSpPr>
          <p:cNvPr id="18" name="TextBox 17">
            <a:extLst>
              <a:ext uri="{FF2B5EF4-FFF2-40B4-BE49-F238E27FC236}">
                <a16:creationId xmlns:a16="http://schemas.microsoft.com/office/drawing/2014/main" id="{026B6659-873D-4C70-AABA-7BDF12EA5F16}"/>
              </a:ext>
            </a:extLst>
          </p:cNvPr>
          <p:cNvSpPr txBox="1"/>
          <p:nvPr/>
        </p:nvSpPr>
        <p:spPr>
          <a:xfrm>
            <a:off x="1602020" y="6183412"/>
            <a:ext cx="148117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latin typeface="Century Gothic"/>
              </a:rPr>
              <a:t>April 1 </a:t>
            </a:r>
          </a:p>
          <a:p>
            <a:pPr algn="ctr"/>
            <a:r>
              <a:rPr lang="en-US" dirty="0">
                <a:latin typeface="Century Gothic"/>
              </a:rPr>
              <a:t>12:00 pm</a:t>
            </a:r>
            <a:endParaRPr lang="en-US" dirty="0">
              <a:latin typeface="Century Gothic"/>
              <a:cs typeface="Calibri"/>
            </a:endParaRPr>
          </a:p>
        </p:txBody>
      </p:sp>
      <p:sp>
        <p:nvSpPr>
          <p:cNvPr id="19" name="TextBox 18">
            <a:extLst>
              <a:ext uri="{FF2B5EF4-FFF2-40B4-BE49-F238E27FC236}">
                <a16:creationId xmlns:a16="http://schemas.microsoft.com/office/drawing/2014/main" id="{6D22B9F9-478F-4CD5-8E9A-25577A6DF684}"/>
              </a:ext>
            </a:extLst>
          </p:cNvPr>
          <p:cNvSpPr txBox="1"/>
          <p:nvPr/>
        </p:nvSpPr>
        <p:spPr>
          <a:xfrm>
            <a:off x="5580506" y="6202707"/>
            <a:ext cx="155386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latin typeface="Century Gothic"/>
              </a:rPr>
              <a:t>June 21 </a:t>
            </a:r>
          </a:p>
          <a:p>
            <a:pPr algn="ctr"/>
            <a:r>
              <a:rPr lang="en-US" dirty="0">
                <a:latin typeface="Century Gothic"/>
              </a:rPr>
              <a:t>12:00 pm</a:t>
            </a:r>
            <a:endParaRPr lang="en-US" dirty="0">
              <a:latin typeface="Century Gothic"/>
              <a:cs typeface="Calibri"/>
            </a:endParaRPr>
          </a:p>
        </p:txBody>
      </p:sp>
      <p:sp>
        <p:nvSpPr>
          <p:cNvPr id="20" name="TextBox 19">
            <a:extLst>
              <a:ext uri="{FF2B5EF4-FFF2-40B4-BE49-F238E27FC236}">
                <a16:creationId xmlns:a16="http://schemas.microsoft.com/office/drawing/2014/main" id="{551BB008-771A-4CF7-AA77-915A1407721E}"/>
              </a:ext>
            </a:extLst>
          </p:cNvPr>
          <p:cNvSpPr txBox="1"/>
          <p:nvPr/>
        </p:nvSpPr>
        <p:spPr>
          <a:xfrm>
            <a:off x="3476539" y="6175995"/>
            <a:ext cx="171062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latin typeface="Century Gothic"/>
              </a:rPr>
              <a:t>April 1 </a:t>
            </a:r>
          </a:p>
          <a:p>
            <a:pPr algn="ctr"/>
            <a:r>
              <a:rPr lang="en-US" dirty="0">
                <a:latin typeface="Century Gothic"/>
              </a:rPr>
              <a:t>4:00 pm</a:t>
            </a:r>
            <a:endParaRPr lang="en-US" dirty="0">
              <a:latin typeface="Century Gothic"/>
              <a:cs typeface="Calibri"/>
            </a:endParaRPr>
          </a:p>
        </p:txBody>
      </p:sp>
      <p:sp>
        <p:nvSpPr>
          <p:cNvPr id="21" name="TextBox 20">
            <a:extLst>
              <a:ext uri="{FF2B5EF4-FFF2-40B4-BE49-F238E27FC236}">
                <a16:creationId xmlns:a16="http://schemas.microsoft.com/office/drawing/2014/main" id="{2306971A-8427-4E5E-8812-97E157BAEFF5}"/>
              </a:ext>
            </a:extLst>
          </p:cNvPr>
          <p:cNvSpPr txBox="1"/>
          <p:nvPr/>
        </p:nvSpPr>
        <p:spPr>
          <a:xfrm>
            <a:off x="7732479" y="6208717"/>
            <a:ext cx="132494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latin typeface="Century Gothic"/>
              </a:rPr>
              <a:t>June 21</a:t>
            </a:r>
          </a:p>
          <a:p>
            <a:pPr algn="ctr"/>
            <a:r>
              <a:rPr lang="en-US" dirty="0">
                <a:latin typeface="Century Gothic"/>
              </a:rPr>
              <a:t>4:00 pm</a:t>
            </a:r>
            <a:endParaRPr lang="en-US" dirty="0">
              <a:latin typeface="Century Gothic"/>
              <a:cs typeface="Calibri"/>
            </a:endParaRPr>
          </a:p>
        </p:txBody>
      </p:sp>
      <p:cxnSp>
        <p:nvCxnSpPr>
          <p:cNvPr id="12" name="Straight Arrow Connector 11">
            <a:extLst>
              <a:ext uri="{FF2B5EF4-FFF2-40B4-BE49-F238E27FC236}">
                <a16:creationId xmlns:a16="http://schemas.microsoft.com/office/drawing/2014/main" id="{CEBDAF8A-88C1-494C-A7FA-C4618B81C974}"/>
              </a:ext>
            </a:extLst>
          </p:cNvPr>
          <p:cNvCxnSpPr>
            <a:cxnSpLocks/>
          </p:cNvCxnSpPr>
          <p:nvPr/>
        </p:nvCxnSpPr>
        <p:spPr>
          <a:xfrm>
            <a:off x="1602020" y="3597545"/>
            <a:ext cx="7787387" cy="4958"/>
          </a:xfrm>
          <a:prstGeom prst="straightConnector1">
            <a:avLst/>
          </a:prstGeom>
          <a:ln w="28575">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918586F5-C2F4-4BBB-9419-112EEB61CB81}"/>
              </a:ext>
            </a:extLst>
          </p:cNvPr>
          <p:cNvCxnSpPr>
            <a:cxnSpLocks/>
          </p:cNvCxnSpPr>
          <p:nvPr/>
        </p:nvCxnSpPr>
        <p:spPr>
          <a:xfrm>
            <a:off x="1602020" y="2302529"/>
            <a:ext cx="7787387" cy="0"/>
          </a:xfrm>
          <a:prstGeom prst="straightConnector1">
            <a:avLst/>
          </a:prstGeom>
          <a:ln w="28575">
            <a:solidFill>
              <a:srgbClr val="C00000"/>
            </a:solidFill>
            <a:prstDash val="sysDot"/>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3575453F-A8DC-4CAF-90C7-A6239E89F11F}"/>
              </a:ext>
            </a:extLst>
          </p:cNvPr>
          <p:cNvSpPr txBox="1"/>
          <p:nvPr/>
        </p:nvSpPr>
        <p:spPr>
          <a:xfrm>
            <a:off x="9486899" y="3485130"/>
            <a:ext cx="2743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rPr>
              <a:t>*20% = Minimum (MAG)</a:t>
            </a:r>
          </a:p>
        </p:txBody>
      </p:sp>
      <p:cxnSp>
        <p:nvCxnSpPr>
          <p:cNvPr id="23" name="Straight Arrow Connector 22">
            <a:extLst>
              <a:ext uri="{FF2B5EF4-FFF2-40B4-BE49-F238E27FC236}">
                <a16:creationId xmlns:a16="http://schemas.microsoft.com/office/drawing/2014/main" id="{2232F833-2E7A-4A44-8239-92C3FDF1396B}"/>
              </a:ext>
            </a:extLst>
          </p:cNvPr>
          <p:cNvCxnSpPr>
            <a:cxnSpLocks/>
          </p:cNvCxnSpPr>
          <p:nvPr/>
        </p:nvCxnSpPr>
        <p:spPr>
          <a:xfrm>
            <a:off x="1602020" y="1231514"/>
            <a:ext cx="7852071" cy="0"/>
          </a:xfrm>
          <a:prstGeom prst="straightConnector1">
            <a:avLst/>
          </a:prstGeom>
          <a:ln w="28575">
            <a:solidFill>
              <a:srgbClr val="C00000"/>
            </a:solidFill>
            <a:prstDash val="sysDot"/>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9A394A8C-5E35-43F9-8AED-64917CFD40D5}"/>
              </a:ext>
            </a:extLst>
          </p:cNvPr>
          <p:cNvSpPr txBox="1"/>
          <p:nvPr/>
        </p:nvSpPr>
        <p:spPr>
          <a:xfrm>
            <a:off x="9486899" y="2175272"/>
            <a:ext cx="2743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rPr>
              <a:t>*30% = Good (MAG)</a:t>
            </a:r>
          </a:p>
        </p:txBody>
      </p:sp>
      <p:sp>
        <p:nvSpPr>
          <p:cNvPr id="27" name="TextBox 26">
            <a:extLst>
              <a:ext uri="{FF2B5EF4-FFF2-40B4-BE49-F238E27FC236}">
                <a16:creationId xmlns:a16="http://schemas.microsoft.com/office/drawing/2014/main" id="{DBF0E55E-4CAA-4584-959C-017338C17D86}"/>
              </a:ext>
            </a:extLst>
          </p:cNvPr>
          <p:cNvSpPr txBox="1"/>
          <p:nvPr/>
        </p:nvSpPr>
        <p:spPr>
          <a:xfrm>
            <a:off x="9486899" y="1139930"/>
            <a:ext cx="2743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rPr>
              <a:t>*60% = Excellent (MAG)</a:t>
            </a:r>
          </a:p>
        </p:txBody>
      </p:sp>
      <p:sp>
        <p:nvSpPr>
          <p:cNvPr id="3" name="Arrow: Up 2">
            <a:extLst>
              <a:ext uri="{FF2B5EF4-FFF2-40B4-BE49-F238E27FC236}">
                <a16:creationId xmlns:a16="http://schemas.microsoft.com/office/drawing/2014/main" id="{B9C1B046-D6BF-4DEC-9E9C-1C770FA34183}"/>
              </a:ext>
            </a:extLst>
          </p:cNvPr>
          <p:cNvSpPr/>
          <p:nvPr/>
        </p:nvSpPr>
        <p:spPr>
          <a:xfrm>
            <a:off x="946266" y="1411542"/>
            <a:ext cx="206961" cy="780341"/>
          </a:xfrm>
          <a:prstGeom prst="upArrow">
            <a:avLst/>
          </a:prstGeom>
          <a:solidFill>
            <a:srgbClr val="3F3F3F"/>
          </a:solidFill>
          <a:ln>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highlight>
                <a:srgbClr val="FFFF00"/>
              </a:highlight>
            </a:endParaRPr>
          </a:p>
        </p:txBody>
      </p:sp>
      <p:sp>
        <p:nvSpPr>
          <p:cNvPr id="4" name="Text Placeholder 5">
            <a:extLst>
              <a:ext uri="{FF2B5EF4-FFF2-40B4-BE49-F238E27FC236}">
                <a16:creationId xmlns:a16="http://schemas.microsoft.com/office/drawing/2014/main" id="{32E11B35-8B28-4307-BC04-54D7E8016A11}"/>
              </a:ext>
            </a:extLst>
          </p:cNvPr>
          <p:cNvSpPr txBox="1">
            <a:spLocks/>
          </p:cNvSpPr>
          <p:nvPr/>
        </p:nvSpPr>
        <p:spPr>
          <a:xfrm rot="16200000">
            <a:off x="-965677" y="2382580"/>
            <a:ext cx="3324225" cy="744058"/>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chemeClr val="tx1">
                    <a:lumMod val="75000"/>
                    <a:lumOff val="25000"/>
                  </a:schemeClr>
                </a:solidFill>
                <a:latin typeface="Century Gothic"/>
              </a:rPr>
              <a:t>% Shade</a:t>
            </a:r>
          </a:p>
        </p:txBody>
      </p:sp>
      <p:grpSp>
        <p:nvGrpSpPr>
          <p:cNvPr id="34" name="Group 33">
            <a:extLst>
              <a:ext uri="{FF2B5EF4-FFF2-40B4-BE49-F238E27FC236}">
                <a16:creationId xmlns:a16="http://schemas.microsoft.com/office/drawing/2014/main" id="{D6FE4F0B-4166-4269-922C-0E75AE55B46A}"/>
              </a:ext>
            </a:extLst>
          </p:cNvPr>
          <p:cNvGrpSpPr/>
          <p:nvPr/>
        </p:nvGrpSpPr>
        <p:grpSpPr>
          <a:xfrm>
            <a:off x="1927642" y="5279239"/>
            <a:ext cx="11215428" cy="2772661"/>
            <a:chOff x="2099092" y="4324349"/>
            <a:chExt cx="11215428" cy="2772661"/>
          </a:xfrm>
        </p:grpSpPr>
        <p:sp>
          <p:nvSpPr>
            <p:cNvPr id="10" name="Rectangle 9">
              <a:extLst>
                <a:ext uri="{FF2B5EF4-FFF2-40B4-BE49-F238E27FC236}">
                  <a16:creationId xmlns:a16="http://schemas.microsoft.com/office/drawing/2014/main" id="{973D6F15-3DA5-4757-91ED-7568276C2AF8}"/>
                </a:ext>
              </a:extLst>
            </p:cNvPr>
            <p:cNvSpPr/>
            <p:nvPr/>
          </p:nvSpPr>
          <p:spPr>
            <a:xfrm>
              <a:off x="10145018" y="4485904"/>
              <a:ext cx="516234" cy="40306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E3A79535-6F0D-42C7-82FF-7652718E57EB}"/>
                </a:ext>
              </a:extLst>
            </p:cNvPr>
            <p:cNvSpPr txBox="1"/>
            <p:nvPr/>
          </p:nvSpPr>
          <p:spPr>
            <a:xfrm>
              <a:off x="10735455" y="4519638"/>
              <a:ext cx="2579065" cy="400110"/>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dirty="0">
                  <a:solidFill>
                    <a:srgbClr val="3F3F3F"/>
                  </a:solidFill>
                  <a:latin typeface="Century Gothic"/>
                </a:rPr>
                <a:t>Gilliland</a:t>
              </a:r>
              <a:endParaRPr lang="en-US" sz="2000" dirty="0">
                <a:solidFill>
                  <a:srgbClr val="3F3F3F"/>
                </a:solidFill>
              </a:endParaRPr>
            </a:p>
          </p:txBody>
        </p:sp>
        <p:sp>
          <p:nvSpPr>
            <p:cNvPr id="15" name="Rectangle 14">
              <a:extLst>
                <a:ext uri="{FF2B5EF4-FFF2-40B4-BE49-F238E27FC236}">
                  <a16:creationId xmlns:a16="http://schemas.microsoft.com/office/drawing/2014/main" id="{3833FF9B-4BAA-4A79-95C7-6515CBCD3887}"/>
                </a:ext>
              </a:extLst>
            </p:cNvPr>
            <p:cNvSpPr/>
            <p:nvPr/>
          </p:nvSpPr>
          <p:spPr>
            <a:xfrm>
              <a:off x="10145018" y="5000917"/>
              <a:ext cx="516234" cy="4030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008645E3-A88B-449C-A0ED-0231AFBEB007}"/>
                </a:ext>
              </a:extLst>
            </p:cNvPr>
            <p:cNvSpPr txBox="1"/>
            <p:nvPr/>
          </p:nvSpPr>
          <p:spPr>
            <a:xfrm>
              <a:off x="10735455" y="5000917"/>
              <a:ext cx="2579065" cy="400110"/>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rgbClr val="3F3F3F"/>
                  </a:solidFill>
                  <a:latin typeface="Century Gothic"/>
                </a:rPr>
                <a:t>Escalante</a:t>
              </a:r>
              <a:endParaRPr lang="en-US" sz="2000" dirty="0">
                <a:solidFill>
                  <a:srgbClr val="3F3F3F"/>
                </a:solidFill>
              </a:endParaRPr>
            </a:p>
          </p:txBody>
        </p:sp>
        <p:sp>
          <p:nvSpPr>
            <p:cNvPr id="5" name="Rectangle 4">
              <a:extLst>
                <a:ext uri="{FF2B5EF4-FFF2-40B4-BE49-F238E27FC236}">
                  <a16:creationId xmlns:a16="http://schemas.microsoft.com/office/drawing/2014/main" id="{99639E22-E078-4C94-B995-D95A8B0B0EFA}"/>
                </a:ext>
              </a:extLst>
            </p:cNvPr>
            <p:cNvSpPr/>
            <p:nvPr/>
          </p:nvSpPr>
          <p:spPr>
            <a:xfrm>
              <a:off x="2099092" y="6135523"/>
              <a:ext cx="4955179" cy="9614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33" name="Rectangle 32">
              <a:extLst>
                <a:ext uri="{FF2B5EF4-FFF2-40B4-BE49-F238E27FC236}">
                  <a16:creationId xmlns:a16="http://schemas.microsoft.com/office/drawing/2014/main" id="{C28F918D-7FF3-4A94-9BB4-C7C05B62CE10}"/>
                </a:ext>
              </a:extLst>
            </p:cNvPr>
            <p:cNvSpPr/>
            <p:nvPr/>
          </p:nvSpPr>
          <p:spPr>
            <a:xfrm>
              <a:off x="10020299" y="4324349"/>
              <a:ext cx="2019301" cy="12192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grpSp>
      <p:sp>
        <p:nvSpPr>
          <p:cNvPr id="6" name="TextBox 5">
            <a:extLst>
              <a:ext uri="{FF2B5EF4-FFF2-40B4-BE49-F238E27FC236}">
                <a16:creationId xmlns:a16="http://schemas.microsoft.com/office/drawing/2014/main" id="{86348ECA-A313-4E44-B64D-6902D9B6548F}"/>
              </a:ext>
            </a:extLst>
          </p:cNvPr>
          <p:cNvSpPr txBox="1"/>
          <p:nvPr/>
        </p:nvSpPr>
        <p:spPr>
          <a:xfrm>
            <a:off x="9882128" y="4839563"/>
            <a:ext cx="2246735" cy="523220"/>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Maricopa Association of Governments (MAG)</a:t>
            </a:r>
          </a:p>
        </p:txBody>
      </p:sp>
    </p:spTree>
    <p:extLst>
      <p:ext uri="{BB962C8B-B14F-4D97-AF65-F5344CB8AC3E}">
        <p14:creationId xmlns:p14="http://schemas.microsoft.com/office/powerpoint/2010/main" val="31010585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FF5BBAF-5360-46BE-A9C9-2B58EA443B17}"/>
              </a:ext>
            </a:extLst>
          </p:cNvPr>
          <p:cNvSpPr/>
          <p:nvPr/>
        </p:nvSpPr>
        <p:spPr>
          <a:xfrm>
            <a:off x="5299" y="1612554"/>
            <a:ext cx="12186528" cy="4575641"/>
          </a:xfrm>
          <a:prstGeom prst="rect">
            <a:avLst/>
          </a:prstGeom>
          <a:solidFill>
            <a:schemeClr val="bg1">
              <a:lumMod val="95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8D08D"/>
              </a:solidFill>
            </a:endParaRPr>
          </a:p>
        </p:txBody>
      </p:sp>
      <p:sp>
        <p:nvSpPr>
          <p:cNvPr id="2" name="Title 1">
            <a:extLst>
              <a:ext uri="{FF2B5EF4-FFF2-40B4-BE49-F238E27FC236}">
                <a16:creationId xmlns:a16="http://schemas.microsoft.com/office/drawing/2014/main" id="{D7522C37-9963-4D41-9BCC-F81938FFDA56}"/>
              </a:ext>
            </a:extLst>
          </p:cNvPr>
          <p:cNvSpPr txBox="1">
            <a:spLocks/>
          </p:cNvSpPr>
          <p:nvPr/>
        </p:nvSpPr>
        <p:spPr>
          <a:xfrm>
            <a:off x="906379" y="3217111"/>
            <a:ext cx="10386857" cy="419100"/>
          </a:xfrm>
          <a:prstGeom prst="rect">
            <a:avLst/>
          </a:prstGeom>
          <a:ln>
            <a:noFill/>
          </a:ln>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000" b="1">
              <a:solidFill>
                <a:schemeClr val="bg1"/>
              </a:solidFill>
              <a:latin typeface="Century Gothic" panose="020B0502020202020204" pitchFamily="34" charset="0"/>
            </a:endParaRPr>
          </a:p>
        </p:txBody>
      </p:sp>
      <p:sp>
        <p:nvSpPr>
          <p:cNvPr id="10" name="Text Placeholder 5"/>
          <p:cNvSpPr txBox="1">
            <a:spLocks/>
          </p:cNvSpPr>
          <p:nvPr/>
        </p:nvSpPr>
        <p:spPr>
          <a:xfrm>
            <a:off x="0" y="1229895"/>
            <a:ext cx="12199522" cy="524487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006D9D"/>
              </a:buClr>
              <a:buNone/>
            </a:pPr>
            <a:endParaRPr lang="en-US" sz="2000">
              <a:latin typeface="Century Gothic"/>
              <a:cs typeface="Calibri" panose="020F0502020204030204"/>
            </a:endParaRPr>
          </a:p>
          <a:p>
            <a:pPr marL="342900" indent="-342900">
              <a:lnSpc>
                <a:spcPct val="100000"/>
              </a:lnSpc>
              <a:spcBef>
                <a:spcPts val="0"/>
              </a:spcBef>
              <a:spcAft>
                <a:spcPts val="600"/>
              </a:spcAft>
              <a:buClr>
                <a:srgbClr val="006D9D"/>
              </a:buClr>
              <a:buFont typeface="Webdings"/>
              <a:buChar char="4"/>
            </a:pPr>
            <a:endParaRPr lang="en-US" sz="2000">
              <a:latin typeface="Century Gothic"/>
              <a:cs typeface="Calibri" panose="020F0502020204030204"/>
            </a:endParaRPr>
          </a:p>
          <a:p>
            <a:pPr marL="342900" indent="-342900">
              <a:lnSpc>
                <a:spcPct val="100000"/>
              </a:lnSpc>
              <a:spcBef>
                <a:spcPts val="0"/>
              </a:spcBef>
              <a:spcAft>
                <a:spcPts val="600"/>
              </a:spcAft>
              <a:buClr>
                <a:srgbClr val="006D9D"/>
              </a:buClr>
              <a:buFont typeface="Webdings"/>
              <a:buChar char="4"/>
            </a:pPr>
            <a:endParaRPr lang="en-US" sz="2000">
              <a:latin typeface="Century Gothic"/>
              <a:cs typeface="Calibri" panose="020F0502020204030204"/>
            </a:endParaRPr>
          </a:p>
          <a:p>
            <a:pPr marL="342900" indent="-342900">
              <a:lnSpc>
                <a:spcPct val="100000"/>
              </a:lnSpc>
              <a:spcBef>
                <a:spcPts val="0"/>
              </a:spcBef>
              <a:spcAft>
                <a:spcPts val="600"/>
              </a:spcAft>
              <a:buClr>
                <a:srgbClr val="006D9D"/>
              </a:buClr>
              <a:buFont typeface="Webdings"/>
              <a:buChar char="4"/>
            </a:pPr>
            <a:endParaRPr lang="en-US" sz="2000">
              <a:solidFill>
                <a:srgbClr val="000000"/>
              </a:solidFill>
              <a:latin typeface="Century Gothic"/>
              <a:cs typeface="Calibri"/>
            </a:endParaRPr>
          </a:p>
          <a:p>
            <a:pPr marL="342900" indent="-342900">
              <a:lnSpc>
                <a:spcPct val="100000"/>
              </a:lnSpc>
              <a:spcBef>
                <a:spcPts val="0"/>
              </a:spcBef>
              <a:spcAft>
                <a:spcPts val="600"/>
              </a:spcAft>
              <a:buClr>
                <a:srgbClr val="006D9D"/>
              </a:buClr>
              <a:buFont typeface="Webdings" panose="05030102010509060703" pitchFamily="18" charset="2"/>
              <a:buChar char="4"/>
            </a:pPr>
            <a:endParaRPr lang="en-US" sz="2000">
              <a:solidFill>
                <a:schemeClr val="tx1">
                  <a:lumMod val="75000"/>
                  <a:lumOff val="25000"/>
                </a:schemeClr>
              </a:solidFill>
              <a:latin typeface="Century Gothic"/>
            </a:endParaRPr>
          </a:p>
          <a:p>
            <a:pPr marL="342900" indent="-342900">
              <a:lnSpc>
                <a:spcPct val="100000"/>
              </a:lnSpc>
              <a:spcBef>
                <a:spcPts val="0"/>
              </a:spcBef>
              <a:spcAft>
                <a:spcPts val="600"/>
              </a:spcAft>
              <a:buClr>
                <a:srgbClr val="006D9D"/>
              </a:buClr>
              <a:buFont typeface="Webdings" panose="05030102010509060703" pitchFamily="18" charset="2"/>
              <a:buChar char="4"/>
            </a:pPr>
            <a:endParaRPr lang="en-US" sz="2000">
              <a:solidFill>
                <a:schemeClr val="tx1">
                  <a:lumMod val="75000"/>
                  <a:lumOff val="25000"/>
                </a:schemeClr>
              </a:solidFill>
              <a:latin typeface="Century Gothic"/>
            </a:endParaRPr>
          </a:p>
          <a:p>
            <a:pPr marL="342900" indent="-342900">
              <a:lnSpc>
                <a:spcPct val="100000"/>
              </a:lnSpc>
              <a:spcBef>
                <a:spcPts val="0"/>
              </a:spcBef>
              <a:spcAft>
                <a:spcPts val="600"/>
              </a:spcAft>
              <a:buClr>
                <a:srgbClr val="006D9D"/>
              </a:buClr>
              <a:buFont typeface="Webdings" panose="05030102010509060703" pitchFamily="18" charset="2"/>
              <a:buChar char="4"/>
            </a:pPr>
            <a:endParaRPr lang="en-US" sz="2000">
              <a:solidFill>
                <a:schemeClr val="tx1">
                  <a:lumMod val="75000"/>
                  <a:lumOff val="25000"/>
                </a:schemeClr>
              </a:solidFill>
              <a:latin typeface="Century Gothic"/>
            </a:endParaRPr>
          </a:p>
        </p:txBody>
      </p:sp>
      <p:sp>
        <p:nvSpPr>
          <p:cNvPr id="28" name="Title 1">
            <a:extLst>
              <a:ext uri="{FF2B5EF4-FFF2-40B4-BE49-F238E27FC236}">
                <a16:creationId xmlns:a16="http://schemas.microsoft.com/office/drawing/2014/main" id="{F99381D0-5059-4FD5-A573-B324E1DC903B}"/>
              </a:ext>
            </a:extLst>
          </p:cNvPr>
          <p:cNvSpPr txBox="1">
            <a:spLocks/>
          </p:cNvSpPr>
          <p:nvPr/>
        </p:nvSpPr>
        <p:spPr>
          <a:xfrm>
            <a:off x="902368" y="3431005"/>
            <a:ext cx="10386857" cy="419100"/>
          </a:xfrm>
          <a:prstGeom prst="rect">
            <a:avLst/>
          </a:prstGeom>
          <a:ln>
            <a:noFill/>
          </a:ln>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solidFill>
                  <a:srgbClr val="006D9D"/>
                </a:solidFill>
                <a:latin typeface="Century Gothic"/>
              </a:rPr>
              <a:t>Project Overview</a:t>
            </a:r>
            <a:endParaRPr lang="en-US" sz="4000" b="1">
              <a:solidFill>
                <a:srgbClr val="006D9D"/>
              </a:solidFill>
              <a:latin typeface="Century Gothic" panose="020B0502020202020204" pitchFamily="34" charset="0"/>
            </a:endParaRPr>
          </a:p>
        </p:txBody>
      </p:sp>
    </p:spTree>
    <p:extLst>
      <p:ext uri="{BB962C8B-B14F-4D97-AF65-F5344CB8AC3E}">
        <p14:creationId xmlns:p14="http://schemas.microsoft.com/office/powerpoint/2010/main" val="393248305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iagram&#10;&#10;Description automatically generated">
            <a:extLst>
              <a:ext uri="{FF2B5EF4-FFF2-40B4-BE49-F238E27FC236}">
                <a16:creationId xmlns:a16="http://schemas.microsoft.com/office/drawing/2014/main" id="{A560EEF9-7F62-4ED7-A3A0-03115E7EA268}"/>
              </a:ext>
            </a:extLst>
          </p:cNvPr>
          <p:cNvPicPr>
            <a:picLocks noChangeAspect="1"/>
          </p:cNvPicPr>
          <p:nvPr/>
        </p:nvPicPr>
        <p:blipFill rotWithShape="1">
          <a:blip r:embed="rId3"/>
          <a:srcRect l="3372" t="16718" r="55943" b="18495"/>
          <a:stretch/>
        </p:blipFill>
        <p:spPr>
          <a:xfrm>
            <a:off x="257174" y="1440301"/>
            <a:ext cx="4986626" cy="4811566"/>
          </a:xfrm>
          <a:prstGeom prst="rect">
            <a:avLst/>
          </a:prstGeom>
          <a:ln>
            <a:noFill/>
          </a:ln>
          <a:effectLst/>
        </p:spPr>
      </p:pic>
      <p:sp>
        <p:nvSpPr>
          <p:cNvPr id="3" name="TextBox 2">
            <a:extLst>
              <a:ext uri="{FF2B5EF4-FFF2-40B4-BE49-F238E27FC236}">
                <a16:creationId xmlns:a16="http://schemas.microsoft.com/office/drawing/2014/main" id="{1136CA5B-BB67-4FFA-934A-32F5C8A9E18E}"/>
              </a:ext>
            </a:extLst>
          </p:cNvPr>
          <p:cNvSpPr txBox="1"/>
          <p:nvPr/>
        </p:nvSpPr>
        <p:spPr>
          <a:xfrm>
            <a:off x="5394036" y="1387764"/>
            <a:ext cx="333201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tx1">
                    <a:lumMod val="75000"/>
                    <a:lumOff val="25000"/>
                  </a:schemeClr>
                </a:solidFill>
                <a:latin typeface="Century Gothic"/>
              </a:rPr>
              <a:t>Least Shaded Roads in Escalante Neighborhood</a:t>
            </a:r>
            <a:endParaRPr lang="en-US" sz="2000" dirty="0">
              <a:solidFill>
                <a:schemeClr val="tx1">
                  <a:lumMod val="75000"/>
                  <a:lumOff val="25000"/>
                </a:schemeClr>
              </a:solidFill>
            </a:endParaRPr>
          </a:p>
        </p:txBody>
      </p:sp>
      <p:pic>
        <p:nvPicPr>
          <p:cNvPr id="4" name="Picture 4" descr="A picture containing outdoor, scene, road, street&#10;&#10;Description automatically generated">
            <a:extLst>
              <a:ext uri="{FF2B5EF4-FFF2-40B4-BE49-F238E27FC236}">
                <a16:creationId xmlns:a16="http://schemas.microsoft.com/office/drawing/2014/main" id="{3342D063-F2D1-4D0A-8E0D-424BDD0DB0BE}"/>
              </a:ext>
            </a:extLst>
          </p:cNvPr>
          <p:cNvPicPr>
            <a:picLocks noChangeAspect="1"/>
          </p:cNvPicPr>
          <p:nvPr/>
        </p:nvPicPr>
        <p:blipFill>
          <a:blip r:embed="rId4"/>
          <a:stretch>
            <a:fillRect/>
          </a:stretch>
        </p:blipFill>
        <p:spPr>
          <a:xfrm>
            <a:off x="7899400" y="2959370"/>
            <a:ext cx="4128654" cy="3467716"/>
          </a:xfrm>
          <a:prstGeom prst="rect">
            <a:avLst/>
          </a:prstGeom>
          <a:ln>
            <a:solidFill>
              <a:srgbClr val="3F3F3F"/>
            </a:solidFill>
          </a:ln>
          <a:effectLst>
            <a:outerShdw blurRad="50800" dist="38100" dir="2700000" algn="tl" rotWithShape="0">
              <a:prstClr val="black">
                <a:alpha val="40000"/>
              </a:prstClr>
            </a:outerShdw>
          </a:effectLst>
        </p:spPr>
      </p:pic>
      <p:cxnSp>
        <p:nvCxnSpPr>
          <p:cNvPr id="5" name="Straight Arrow Connector 4">
            <a:extLst>
              <a:ext uri="{FF2B5EF4-FFF2-40B4-BE49-F238E27FC236}">
                <a16:creationId xmlns:a16="http://schemas.microsoft.com/office/drawing/2014/main" id="{FD9FAD6D-CE6D-4A2C-AF4E-DCEBF7343FBC}"/>
              </a:ext>
            </a:extLst>
          </p:cNvPr>
          <p:cNvCxnSpPr>
            <a:cxnSpLocks/>
          </p:cNvCxnSpPr>
          <p:nvPr/>
        </p:nvCxnSpPr>
        <p:spPr>
          <a:xfrm>
            <a:off x="1729999" y="3436795"/>
            <a:ext cx="5985251" cy="1657330"/>
          </a:xfrm>
          <a:prstGeom prst="straightConnector1">
            <a:avLst/>
          </a:prstGeom>
          <a:ln w="28575">
            <a:solidFill>
              <a:srgbClr val="006D9D"/>
            </a:solidFill>
            <a:tailEnd type="triangle"/>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9E189D85-227F-4FFD-B4E2-77C42EBFF3DB}"/>
              </a:ext>
            </a:extLst>
          </p:cNvPr>
          <p:cNvSpPr/>
          <p:nvPr/>
        </p:nvSpPr>
        <p:spPr>
          <a:xfrm>
            <a:off x="5351126" y="2449367"/>
            <a:ext cx="600362" cy="21936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EF30EC6-2951-4FEF-A941-00784BADCAA7}"/>
              </a:ext>
            </a:extLst>
          </p:cNvPr>
          <p:cNvSpPr txBox="1"/>
          <p:nvPr/>
        </p:nvSpPr>
        <p:spPr>
          <a:xfrm>
            <a:off x="5938116" y="2370570"/>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tx1">
                    <a:lumMod val="75000"/>
                    <a:lumOff val="25000"/>
                  </a:schemeClr>
                </a:solidFill>
                <a:latin typeface="Century Gothic"/>
              </a:rPr>
              <a:t>Escalante Park</a:t>
            </a:r>
          </a:p>
        </p:txBody>
      </p:sp>
      <p:sp>
        <p:nvSpPr>
          <p:cNvPr id="8" name="TextBox 7">
            <a:extLst>
              <a:ext uri="{FF2B5EF4-FFF2-40B4-BE49-F238E27FC236}">
                <a16:creationId xmlns:a16="http://schemas.microsoft.com/office/drawing/2014/main" id="{78536A3C-819B-4344-B033-74F9D15049FD}"/>
              </a:ext>
            </a:extLst>
          </p:cNvPr>
          <p:cNvSpPr txBox="1"/>
          <p:nvPr/>
        </p:nvSpPr>
        <p:spPr>
          <a:xfrm>
            <a:off x="8592127" y="6492297"/>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rgbClr val="3F3F3F"/>
                </a:solidFill>
                <a:latin typeface="Century Gothic"/>
              </a:rPr>
              <a:t>East Lemon Street</a:t>
            </a:r>
            <a:endParaRPr lang="en-US" sz="2000">
              <a:solidFill>
                <a:srgbClr val="3F3F3F"/>
              </a:solidFill>
            </a:endParaRPr>
          </a:p>
        </p:txBody>
      </p:sp>
      <p:cxnSp>
        <p:nvCxnSpPr>
          <p:cNvPr id="9" name="Straight Arrow Connector 8">
            <a:extLst>
              <a:ext uri="{FF2B5EF4-FFF2-40B4-BE49-F238E27FC236}">
                <a16:creationId xmlns:a16="http://schemas.microsoft.com/office/drawing/2014/main" id="{B8C144EC-70A3-4529-9DAC-81B5EE445B9D}"/>
              </a:ext>
            </a:extLst>
          </p:cNvPr>
          <p:cNvCxnSpPr/>
          <p:nvPr/>
        </p:nvCxnSpPr>
        <p:spPr>
          <a:xfrm flipV="1">
            <a:off x="5344391" y="2885209"/>
            <a:ext cx="646545" cy="11546"/>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E09A5559-0813-4ECA-A188-0272B96C7ABF}"/>
              </a:ext>
            </a:extLst>
          </p:cNvPr>
          <p:cNvCxnSpPr>
            <a:cxnSpLocks/>
          </p:cNvCxnSpPr>
          <p:nvPr/>
        </p:nvCxnSpPr>
        <p:spPr>
          <a:xfrm flipV="1">
            <a:off x="5344391" y="3150754"/>
            <a:ext cx="646545" cy="11546"/>
          </a:xfrm>
          <a:prstGeom prst="straightConnector1">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F4DFE926-BBEB-400A-AAFF-4FF5209C40C4}"/>
              </a:ext>
            </a:extLst>
          </p:cNvPr>
          <p:cNvSpPr txBox="1"/>
          <p:nvPr/>
        </p:nvSpPr>
        <p:spPr>
          <a:xfrm>
            <a:off x="5938116" y="2670751"/>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tx1">
                    <a:lumMod val="75000"/>
                    <a:lumOff val="25000"/>
                  </a:schemeClr>
                </a:solidFill>
                <a:latin typeface="Century Gothic"/>
              </a:rPr>
              <a:t>Roads</a:t>
            </a:r>
            <a:endParaRPr lang="en-US" sz="2000" dirty="0">
              <a:solidFill>
                <a:schemeClr val="tx1">
                  <a:lumMod val="75000"/>
                  <a:lumOff val="25000"/>
                </a:schemeClr>
              </a:solidFill>
            </a:endParaRPr>
          </a:p>
        </p:txBody>
      </p:sp>
      <p:sp>
        <p:nvSpPr>
          <p:cNvPr id="12" name="TextBox 11">
            <a:extLst>
              <a:ext uri="{FF2B5EF4-FFF2-40B4-BE49-F238E27FC236}">
                <a16:creationId xmlns:a16="http://schemas.microsoft.com/office/drawing/2014/main" id="{7204F6F8-2272-41BA-9981-312DCEDDF4A2}"/>
              </a:ext>
            </a:extLst>
          </p:cNvPr>
          <p:cNvSpPr txBox="1"/>
          <p:nvPr/>
        </p:nvSpPr>
        <p:spPr>
          <a:xfrm>
            <a:off x="5938116" y="2970933"/>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tx1">
                    <a:lumMod val="75000"/>
                    <a:lumOff val="25000"/>
                  </a:schemeClr>
                </a:solidFill>
                <a:latin typeface="Century Gothic"/>
              </a:rPr>
              <a:t>Least shaded</a:t>
            </a:r>
          </a:p>
        </p:txBody>
      </p:sp>
      <p:sp>
        <p:nvSpPr>
          <p:cNvPr id="16" name="Title 1">
            <a:extLst>
              <a:ext uri="{FF2B5EF4-FFF2-40B4-BE49-F238E27FC236}">
                <a16:creationId xmlns:a16="http://schemas.microsoft.com/office/drawing/2014/main" id="{FDF0F176-8616-4CEC-8D39-D10CE7B35C98}"/>
              </a:ext>
            </a:extLst>
          </p:cNvPr>
          <p:cNvSpPr txBox="1">
            <a:spLocks/>
          </p:cNvSpPr>
          <p:nvPr/>
        </p:nvSpPr>
        <p:spPr>
          <a:xfrm>
            <a:off x="505326" y="342900"/>
            <a:ext cx="9705068"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Century Gothic"/>
              </a:rPr>
              <a:t>Escalante </a:t>
            </a:r>
            <a:endParaRPr lang="en-US" sz="4000" b="1" dirty="0">
              <a:solidFill>
                <a:schemeClr val="bg1"/>
              </a:solidFill>
              <a:latin typeface="Century Gothic" panose="020B0502020202020204" pitchFamily="34" charset="0"/>
            </a:endParaRPr>
          </a:p>
        </p:txBody>
      </p:sp>
      <p:sp>
        <p:nvSpPr>
          <p:cNvPr id="14" name="TextBox 13">
            <a:extLst>
              <a:ext uri="{FF2B5EF4-FFF2-40B4-BE49-F238E27FC236}">
                <a16:creationId xmlns:a16="http://schemas.microsoft.com/office/drawing/2014/main" id="{7204F6F8-2272-41BA-9981-312DCEDDF4A2}"/>
              </a:ext>
            </a:extLst>
          </p:cNvPr>
          <p:cNvSpPr txBox="1"/>
          <p:nvPr/>
        </p:nvSpPr>
        <p:spPr>
          <a:xfrm>
            <a:off x="10942320" y="6213470"/>
            <a:ext cx="109728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00" dirty="0" smtClean="0">
                <a:solidFill>
                  <a:schemeClr val="tx1">
                    <a:lumMod val="75000"/>
                    <a:lumOff val="25000"/>
                  </a:schemeClr>
                </a:solidFill>
                <a:latin typeface="Century Gothic"/>
              </a:rPr>
              <a:t>Google Maps</a:t>
            </a:r>
            <a:endParaRPr lang="en-US" sz="1000" dirty="0">
              <a:solidFill>
                <a:schemeClr val="tx1">
                  <a:lumMod val="75000"/>
                  <a:lumOff val="25000"/>
                </a:schemeClr>
              </a:solidFill>
              <a:latin typeface="Century Gothic"/>
            </a:endParaRPr>
          </a:p>
        </p:txBody>
      </p:sp>
    </p:spTree>
    <p:extLst>
      <p:ext uri="{BB962C8B-B14F-4D97-AF65-F5344CB8AC3E}">
        <p14:creationId xmlns:p14="http://schemas.microsoft.com/office/powerpoint/2010/main" val="333992838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iagram, schematic&#10;&#10;Description automatically generated">
            <a:extLst>
              <a:ext uri="{FF2B5EF4-FFF2-40B4-BE49-F238E27FC236}">
                <a16:creationId xmlns:a16="http://schemas.microsoft.com/office/drawing/2014/main" id="{A560EEF9-7F62-4ED7-A3A0-03115E7EA268}"/>
              </a:ext>
            </a:extLst>
          </p:cNvPr>
          <p:cNvPicPr>
            <a:picLocks noChangeAspect="1"/>
          </p:cNvPicPr>
          <p:nvPr/>
        </p:nvPicPr>
        <p:blipFill rotWithShape="1">
          <a:blip r:embed="rId3"/>
          <a:srcRect l="17112" t="21164" r="32941" b="7055"/>
          <a:stretch/>
        </p:blipFill>
        <p:spPr>
          <a:xfrm>
            <a:off x="337128" y="1591790"/>
            <a:ext cx="4948469" cy="4306466"/>
          </a:xfrm>
          <a:prstGeom prst="rect">
            <a:avLst/>
          </a:prstGeom>
        </p:spPr>
      </p:pic>
      <p:sp>
        <p:nvSpPr>
          <p:cNvPr id="3" name="TextBox 2">
            <a:extLst>
              <a:ext uri="{FF2B5EF4-FFF2-40B4-BE49-F238E27FC236}">
                <a16:creationId xmlns:a16="http://schemas.microsoft.com/office/drawing/2014/main" id="{1136CA5B-BB67-4FFA-934A-32F5C8A9E18E}"/>
              </a:ext>
            </a:extLst>
          </p:cNvPr>
          <p:cNvSpPr txBox="1"/>
          <p:nvPr/>
        </p:nvSpPr>
        <p:spPr>
          <a:xfrm>
            <a:off x="5394036" y="1387764"/>
            <a:ext cx="333201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3F3F3F"/>
                </a:solidFill>
                <a:latin typeface="Century Gothic"/>
              </a:rPr>
              <a:t>Least Shaded Roads in Gililland Neighborhood</a:t>
            </a:r>
            <a:endParaRPr lang="en-US" sz="2000">
              <a:solidFill>
                <a:srgbClr val="3F3F3F"/>
              </a:solidFill>
            </a:endParaRPr>
          </a:p>
        </p:txBody>
      </p:sp>
      <p:cxnSp>
        <p:nvCxnSpPr>
          <p:cNvPr id="5" name="Straight Arrow Connector 4">
            <a:extLst>
              <a:ext uri="{FF2B5EF4-FFF2-40B4-BE49-F238E27FC236}">
                <a16:creationId xmlns:a16="http://schemas.microsoft.com/office/drawing/2014/main" id="{FD9FAD6D-CE6D-4A2C-AF4E-DCEBF7343FBC}"/>
              </a:ext>
            </a:extLst>
          </p:cNvPr>
          <p:cNvCxnSpPr>
            <a:cxnSpLocks/>
          </p:cNvCxnSpPr>
          <p:nvPr/>
        </p:nvCxnSpPr>
        <p:spPr>
          <a:xfrm>
            <a:off x="2183727" y="4540704"/>
            <a:ext cx="5360073" cy="1245175"/>
          </a:xfrm>
          <a:prstGeom prst="straightConnector1">
            <a:avLst/>
          </a:prstGeom>
          <a:ln w="28575">
            <a:solidFill>
              <a:srgbClr val="006D9D"/>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FEF30EC6-2951-4FEF-A941-00784BADCAA7}"/>
              </a:ext>
            </a:extLst>
          </p:cNvPr>
          <p:cNvSpPr txBox="1"/>
          <p:nvPr/>
        </p:nvSpPr>
        <p:spPr>
          <a:xfrm>
            <a:off x="6001616" y="2370570"/>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3F3F3F"/>
                </a:solidFill>
                <a:latin typeface="Century Gothic"/>
              </a:rPr>
              <a:t>Parks </a:t>
            </a:r>
          </a:p>
        </p:txBody>
      </p:sp>
      <p:sp>
        <p:nvSpPr>
          <p:cNvPr id="8" name="TextBox 7">
            <a:extLst>
              <a:ext uri="{FF2B5EF4-FFF2-40B4-BE49-F238E27FC236}">
                <a16:creationId xmlns:a16="http://schemas.microsoft.com/office/drawing/2014/main" id="{78536A3C-819B-4344-B033-74F9D15049FD}"/>
              </a:ext>
            </a:extLst>
          </p:cNvPr>
          <p:cNvSpPr txBox="1"/>
          <p:nvPr/>
        </p:nvSpPr>
        <p:spPr>
          <a:xfrm>
            <a:off x="8651756" y="6343053"/>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rgbClr val="3F3F3F"/>
                </a:solidFill>
                <a:latin typeface="Century Gothic"/>
              </a:rPr>
              <a:t>West 12th Street</a:t>
            </a:r>
            <a:endParaRPr lang="en-US" sz="2000" dirty="0">
              <a:solidFill>
                <a:srgbClr val="3F3F3F"/>
              </a:solidFill>
            </a:endParaRPr>
          </a:p>
        </p:txBody>
      </p:sp>
      <p:cxnSp>
        <p:nvCxnSpPr>
          <p:cNvPr id="9" name="Straight Arrow Connector 8">
            <a:extLst>
              <a:ext uri="{FF2B5EF4-FFF2-40B4-BE49-F238E27FC236}">
                <a16:creationId xmlns:a16="http://schemas.microsoft.com/office/drawing/2014/main" id="{B8C144EC-70A3-4529-9DAC-81B5EE445B9D}"/>
              </a:ext>
            </a:extLst>
          </p:cNvPr>
          <p:cNvCxnSpPr/>
          <p:nvPr/>
        </p:nvCxnSpPr>
        <p:spPr>
          <a:xfrm flipV="1">
            <a:off x="5323224" y="2885209"/>
            <a:ext cx="646545" cy="11546"/>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E09A5559-0813-4ECA-A188-0272B96C7ABF}"/>
              </a:ext>
            </a:extLst>
          </p:cNvPr>
          <p:cNvCxnSpPr>
            <a:cxnSpLocks/>
          </p:cNvCxnSpPr>
          <p:nvPr/>
        </p:nvCxnSpPr>
        <p:spPr>
          <a:xfrm flipV="1">
            <a:off x="5344391" y="3150754"/>
            <a:ext cx="646545" cy="11546"/>
          </a:xfrm>
          <a:prstGeom prst="straightConnector1">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F4DFE926-BBEB-400A-AAFF-4FF5209C40C4}"/>
              </a:ext>
            </a:extLst>
          </p:cNvPr>
          <p:cNvSpPr txBox="1"/>
          <p:nvPr/>
        </p:nvSpPr>
        <p:spPr>
          <a:xfrm>
            <a:off x="5995843" y="2670751"/>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3F3F3F"/>
                </a:solidFill>
                <a:latin typeface="Century Gothic"/>
              </a:rPr>
              <a:t>Roads</a:t>
            </a:r>
            <a:endParaRPr lang="en-US" sz="2000">
              <a:solidFill>
                <a:srgbClr val="3F3F3F"/>
              </a:solidFill>
            </a:endParaRPr>
          </a:p>
        </p:txBody>
      </p:sp>
      <p:sp>
        <p:nvSpPr>
          <p:cNvPr id="12" name="TextBox 11">
            <a:extLst>
              <a:ext uri="{FF2B5EF4-FFF2-40B4-BE49-F238E27FC236}">
                <a16:creationId xmlns:a16="http://schemas.microsoft.com/office/drawing/2014/main" id="{7204F6F8-2272-41BA-9981-312DCEDDF4A2}"/>
              </a:ext>
            </a:extLst>
          </p:cNvPr>
          <p:cNvSpPr txBox="1"/>
          <p:nvPr/>
        </p:nvSpPr>
        <p:spPr>
          <a:xfrm>
            <a:off x="6005464" y="2970933"/>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rgbClr val="3F3F3F"/>
                </a:solidFill>
                <a:latin typeface="Century Gothic"/>
              </a:rPr>
              <a:t>Least shaded</a:t>
            </a:r>
          </a:p>
        </p:txBody>
      </p:sp>
      <p:pic>
        <p:nvPicPr>
          <p:cNvPr id="13" name="Picture 13" descr="A street scene with focus on the side of a road&#10;&#10;Description automatically generated">
            <a:extLst>
              <a:ext uri="{FF2B5EF4-FFF2-40B4-BE49-F238E27FC236}">
                <a16:creationId xmlns:a16="http://schemas.microsoft.com/office/drawing/2014/main" id="{68E41CD7-39A5-46BF-B5B7-4AF2AD0BD0C8}"/>
              </a:ext>
            </a:extLst>
          </p:cNvPr>
          <p:cNvPicPr>
            <a:picLocks noChangeAspect="1"/>
          </p:cNvPicPr>
          <p:nvPr/>
        </p:nvPicPr>
        <p:blipFill rotWithShape="1">
          <a:blip r:embed="rId4"/>
          <a:srcRect b="2864"/>
          <a:stretch/>
        </p:blipFill>
        <p:spPr>
          <a:xfrm>
            <a:off x="7865270" y="2415185"/>
            <a:ext cx="4017168" cy="3857029"/>
          </a:xfrm>
          <a:prstGeom prst="rect">
            <a:avLst/>
          </a:prstGeom>
          <a:ln>
            <a:solidFill>
              <a:srgbClr val="3F3F3F"/>
            </a:solidFill>
          </a:ln>
          <a:effectLst>
            <a:outerShdw blurRad="50800" dist="38100" dir="2700000" algn="tl" rotWithShape="0">
              <a:prstClr val="black">
                <a:alpha val="40000"/>
              </a:prstClr>
            </a:outerShdw>
          </a:effectLst>
        </p:spPr>
      </p:pic>
      <p:sp>
        <p:nvSpPr>
          <p:cNvPr id="15" name="Title 1">
            <a:extLst>
              <a:ext uri="{FF2B5EF4-FFF2-40B4-BE49-F238E27FC236}">
                <a16:creationId xmlns:a16="http://schemas.microsoft.com/office/drawing/2014/main" id="{CD9738B0-826A-4326-BD5F-147EE41ACD3A}"/>
              </a:ext>
            </a:extLst>
          </p:cNvPr>
          <p:cNvSpPr txBox="1">
            <a:spLocks/>
          </p:cNvSpPr>
          <p:nvPr/>
        </p:nvSpPr>
        <p:spPr>
          <a:xfrm>
            <a:off x="505326" y="342900"/>
            <a:ext cx="9705068"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err="1">
                <a:solidFill>
                  <a:schemeClr val="bg1"/>
                </a:solidFill>
                <a:latin typeface="Century Gothic"/>
              </a:rPr>
              <a:t>Gililland</a:t>
            </a:r>
            <a:r>
              <a:rPr lang="en-US" sz="4000" b="1" dirty="0">
                <a:solidFill>
                  <a:schemeClr val="bg1"/>
                </a:solidFill>
                <a:latin typeface="Century Gothic"/>
              </a:rPr>
              <a:t> </a:t>
            </a:r>
          </a:p>
        </p:txBody>
      </p:sp>
      <p:sp>
        <p:nvSpPr>
          <p:cNvPr id="14" name="Rectangle 13">
            <a:extLst>
              <a:ext uri="{FF2B5EF4-FFF2-40B4-BE49-F238E27FC236}">
                <a16:creationId xmlns:a16="http://schemas.microsoft.com/office/drawing/2014/main" id="{53733B63-EA2E-D941-BDD5-9B39CB1A90E7}"/>
              </a:ext>
            </a:extLst>
          </p:cNvPr>
          <p:cNvSpPr/>
          <p:nvPr/>
        </p:nvSpPr>
        <p:spPr>
          <a:xfrm>
            <a:off x="5351126" y="2449367"/>
            <a:ext cx="600362" cy="21936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7204F6F8-2272-41BA-9981-312DCEDDF4A2}"/>
              </a:ext>
            </a:extLst>
          </p:cNvPr>
          <p:cNvSpPr txBox="1"/>
          <p:nvPr/>
        </p:nvSpPr>
        <p:spPr>
          <a:xfrm>
            <a:off x="10828017" y="6050180"/>
            <a:ext cx="109728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00" dirty="0" smtClean="0">
                <a:solidFill>
                  <a:schemeClr val="tx1">
                    <a:lumMod val="75000"/>
                    <a:lumOff val="25000"/>
                  </a:schemeClr>
                </a:solidFill>
                <a:latin typeface="Century Gothic"/>
              </a:rPr>
              <a:t>Google Maps</a:t>
            </a:r>
            <a:endParaRPr lang="en-US" sz="1000" dirty="0">
              <a:solidFill>
                <a:schemeClr val="tx1">
                  <a:lumMod val="75000"/>
                  <a:lumOff val="25000"/>
                </a:schemeClr>
              </a:solidFill>
              <a:latin typeface="Century Gothic"/>
            </a:endParaRPr>
          </a:p>
        </p:txBody>
      </p:sp>
    </p:spTree>
    <p:extLst>
      <p:ext uri="{BB962C8B-B14F-4D97-AF65-F5344CB8AC3E}">
        <p14:creationId xmlns:p14="http://schemas.microsoft.com/office/powerpoint/2010/main" val="103506236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505326" y="342900"/>
            <a:ext cx="9705068"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Century Gothic"/>
              </a:rPr>
              <a:t>Walkshed</a:t>
            </a:r>
            <a:endParaRPr lang="en-US" sz="4000" b="1" dirty="0">
              <a:solidFill>
                <a:schemeClr val="bg1"/>
              </a:solidFill>
              <a:latin typeface="Century Gothic" panose="020B0502020202020204" pitchFamily="34" charset="0"/>
            </a:endParaRPr>
          </a:p>
        </p:txBody>
      </p:sp>
      <p:sp>
        <p:nvSpPr>
          <p:cNvPr id="4" name="Text Placeholder 5">
            <a:extLst>
              <a:ext uri="{FF2B5EF4-FFF2-40B4-BE49-F238E27FC236}">
                <a16:creationId xmlns:a16="http://schemas.microsoft.com/office/drawing/2014/main" id="{32E11B35-8B28-4307-BC04-54D7E8016A11}"/>
              </a:ext>
            </a:extLst>
          </p:cNvPr>
          <p:cNvSpPr txBox="1">
            <a:spLocks/>
          </p:cNvSpPr>
          <p:nvPr/>
        </p:nvSpPr>
        <p:spPr>
          <a:xfrm>
            <a:off x="0" y="1744027"/>
            <a:ext cx="8085087" cy="3801689"/>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006D9D"/>
              </a:buClr>
              <a:buFont typeface="Webdings" panose="05030102010509060703" pitchFamily="18" charset="2"/>
              <a:buChar char="4"/>
            </a:pPr>
            <a:endParaRPr lang="en-US" sz="2000">
              <a:solidFill>
                <a:srgbClr val="3F3F3F"/>
              </a:solidFill>
              <a:latin typeface="Century Gothic"/>
              <a:cs typeface="Calibri"/>
            </a:endParaRPr>
          </a:p>
        </p:txBody>
      </p:sp>
      <p:graphicFrame>
        <p:nvGraphicFramePr>
          <p:cNvPr id="3" name="Table 5">
            <a:extLst>
              <a:ext uri="{FF2B5EF4-FFF2-40B4-BE49-F238E27FC236}">
                <a16:creationId xmlns:a16="http://schemas.microsoft.com/office/drawing/2014/main" id="{ED56DC90-5A5C-476A-A8AD-326D145D24F2}"/>
              </a:ext>
            </a:extLst>
          </p:cNvPr>
          <p:cNvGraphicFramePr>
            <a:graphicFrameLocks noGrp="1"/>
          </p:cNvGraphicFramePr>
          <p:nvPr>
            <p:extLst>
              <p:ext uri="{D42A27DB-BD31-4B8C-83A1-F6EECF244321}">
                <p14:modId xmlns:p14="http://schemas.microsoft.com/office/powerpoint/2010/main" val="1599233096"/>
              </p:ext>
            </p:extLst>
          </p:nvPr>
        </p:nvGraphicFramePr>
        <p:xfrm>
          <a:off x="8242452" y="1531482"/>
          <a:ext cx="3620354" cy="2001518"/>
        </p:xfrm>
        <a:graphic>
          <a:graphicData uri="http://schemas.openxmlformats.org/drawingml/2006/table">
            <a:tbl>
              <a:tblPr firstRow="1" bandRow="1">
                <a:tableStyleId>{5C22544A-7EE6-4342-B048-85BDC9FD1C3A}</a:tableStyleId>
              </a:tblPr>
              <a:tblGrid>
                <a:gridCol w="2061275">
                  <a:extLst>
                    <a:ext uri="{9D8B030D-6E8A-4147-A177-3AD203B41FA5}">
                      <a16:colId xmlns:a16="http://schemas.microsoft.com/office/drawing/2014/main" val="3165100283"/>
                    </a:ext>
                  </a:extLst>
                </a:gridCol>
                <a:gridCol w="1559079">
                  <a:extLst>
                    <a:ext uri="{9D8B030D-6E8A-4147-A177-3AD203B41FA5}">
                      <a16:colId xmlns:a16="http://schemas.microsoft.com/office/drawing/2014/main" val="4239134979"/>
                    </a:ext>
                  </a:extLst>
                </a:gridCol>
              </a:tblGrid>
              <a:tr h="370839">
                <a:tc gridSpan="2">
                  <a:txBody>
                    <a:bodyPr/>
                    <a:lstStyle/>
                    <a:p>
                      <a:pPr lvl="0">
                        <a:buNone/>
                      </a:pPr>
                      <a:r>
                        <a:rPr lang="en-US" sz="1400" dirty="0">
                          <a:solidFill>
                            <a:schemeClr val="bg1"/>
                          </a:solidFill>
                          <a:latin typeface="Century Gothic" panose="020B0502020202020204" pitchFamily="34" charset="0"/>
                        </a:rPr>
                        <a:t>Gilliland April 1 4:00 P.M.</a:t>
                      </a:r>
                    </a:p>
                  </a:txBody>
                  <a:tcPr/>
                </a:tc>
                <a:tc hMerge="1">
                  <a:txBody>
                    <a:bodyPr/>
                    <a:lstStyle/>
                    <a:p>
                      <a:endParaRPr lang="en-US"/>
                    </a:p>
                  </a:txBody>
                  <a:tcPr/>
                </a:tc>
                <a:extLst>
                  <a:ext uri="{0D108BD9-81ED-4DB2-BD59-A6C34878D82A}">
                    <a16:rowId xmlns:a16="http://schemas.microsoft.com/office/drawing/2014/main" val="2638142739"/>
                  </a:ext>
                </a:extLst>
              </a:tr>
              <a:tr h="370840">
                <a:tc>
                  <a:txBody>
                    <a:bodyPr/>
                    <a:lstStyle/>
                    <a:p>
                      <a:r>
                        <a:rPr lang="en-US" sz="1400" b="1" dirty="0">
                          <a:solidFill>
                            <a:srgbClr val="3F3F3F"/>
                          </a:solidFill>
                          <a:latin typeface="Century Gothic" panose="020B0502020202020204" pitchFamily="34" charset="0"/>
                        </a:rPr>
                        <a:t>Street Name</a:t>
                      </a:r>
                    </a:p>
                  </a:txBody>
                  <a:tcPr/>
                </a:tc>
                <a:tc>
                  <a:txBody>
                    <a:bodyPr/>
                    <a:lstStyle/>
                    <a:p>
                      <a:r>
                        <a:rPr lang="en-US" sz="1400" b="1" dirty="0">
                          <a:solidFill>
                            <a:srgbClr val="3F3F3F"/>
                          </a:solidFill>
                          <a:latin typeface="Century Gothic" panose="020B0502020202020204" pitchFamily="34" charset="0"/>
                        </a:rPr>
                        <a:t>Percent Shaded</a:t>
                      </a:r>
                    </a:p>
                  </a:txBody>
                  <a:tcPr/>
                </a:tc>
                <a:extLst>
                  <a:ext uri="{0D108BD9-81ED-4DB2-BD59-A6C34878D82A}">
                    <a16:rowId xmlns:a16="http://schemas.microsoft.com/office/drawing/2014/main" val="2058191818"/>
                  </a:ext>
                </a:extLst>
              </a:tr>
              <a:tr h="370840">
                <a:tc>
                  <a:txBody>
                    <a:bodyPr/>
                    <a:lstStyle/>
                    <a:p>
                      <a:r>
                        <a:rPr lang="en-US" sz="1400">
                          <a:solidFill>
                            <a:srgbClr val="3F3F3F"/>
                          </a:solidFill>
                          <a:latin typeface="Century Gothic" panose="020B0502020202020204" pitchFamily="34" charset="0"/>
                        </a:rPr>
                        <a:t>Kyrene (Tempe Industrial)</a:t>
                      </a:r>
                    </a:p>
                  </a:txBody>
                  <a:tcPr/>
                </a:tc>
                <a:tc>
                  <a:txBody>
                    <a:bodyPr/>
                    <a:lstStyle/>
                    <a:p>
                      <a:r>
                        <a:rPr lang="en-US" sz="1400" dirty="0">
                          <a:solidFill>
                            <a:srgbClr val="3F3F3F"/>
                          </a:solidFill>
                          <a:latin typeface="Century Gothic" panose="020B0502020202020204" pitchFamily="34" charset="0"/>
                        </a:rPr>
                        <a:t>34.2%</a:t>
                      </a:r>
                    </a:p>
                  </a:txBody>
                  <a:tcPr/>
                </a:tc>
                <a:extLst>
                  <a:ext uri="{0D108BD9-81ED-4DB2-BD59-A6C34878D82A}">
                    <a16:rowId xmlns:a16="http://schemas.microsoft.com/office/drawing/2014/main" val="109804676"/>
                  </a:ext>
                </a:extLst>
              </a:tr>
              <a:tr h="370840">
                <a:tc>
                  <a:txBody>
                    <a:bodyPr/>
                    <a:lstStyle/>
                    <a:p>
                      <a:r>
                        <a:rPr lang="en-US" sz="1400">
                          <a:solidFill>
                            <a:srgbClr val="3F3F3F"/>
                          </a:solidFill>
                          <a:latin typeface="Century Gothic" panose="020B0502020202020204" pitchFamily="34" charset="0"/>
                        </a:rPr>
                        <a:t>West Brown Street</a:t>
                      </a:r>
                    </a:p>
                  </a:txBody>
                  <a:tcPr/>
                </a:tc>
                <a:tc>
                  <a:txBody>
                    <a:bodyPr/>
                    <a:lstStyle/>
                    <a:p>
                      <a:r>
                        <a:rPr lang="en-US" sz="1400">
                          <a:solidFill>
                            <a:srgbClr val="3F3F3F"/>
                          </a:solidFill>
                          <a:latin typeface="Century Gothic" panose="020B0502020202020204" pitchFamily="34" charset="0"/>
                        </a:rPr>
                        <a:t>25.5%</a:t>
                      </a:r>
                    </a:p>
                  </a:txBody>
                  <a:tcPr/>
                </a:tc>
                <a:extLst>
                  <a:ext uri="{0D108BD9-81ED-4DB2-BD59-A6C34878D82A}">
                    <a16:rowId xmlns:a16="http://schemas.microsoft.com/office/drawing/2014/main" val="1852207385"/>
                  </a:ext>
                </a:extLst>
              </a:tr>
              <a:tr h="370839">
                <a:tc>
                  <a:txBody>
                    <a:bodyPr/>
                    <a:lstStyle/>
                    <a:p>
                      <a:pPr lvl="0">
                        <a:buNone/>
                      </a:pPr>
                      <a:r>
                        <a:rPr lang="en-US" sz="1400">
                          <a:solidFill>
                            <a:srgbClr val="3F3F3F"/>
                          </a:solidFill>
                          <a:latin typeface="Century Gothic" panose="020B0502020202020204" pitchFamily="34" charset="0"/>
                        </a:rPr>
                        <a:t>South Mitchell Drive</a:t>
                      </a:r>
                    </a:p>
                  </a:txBody>
                  <a:tcPr/>
                </a:tc>
                <a:tc>
                  <a:txBody>
                    <a:bodyPr/>
                    <a:lstStyle/>
                    <a:p>
                      <a:pPr lvl="0">
                        <a:buNone/>
                      </a:pPr>
                      <a:r>
                        <a:rPr lang="en-US" sz="1400" dirty="0">
                          <a:solidFill>
                            <a:srgbClr val="3F3F3F"/>
                          </a:solidFill>
                          <a:latin typeface="Century Gothic" panose="020B0502020202020204" pitchFamily="34" charset="0"/>
                        </a:rPr>
                        <a:t>20.8%</a:t>
                      </a:r>
                    </a:p>
                  </a:txBody>
                  <a:tcPr/>
                </a:tc>
                <a:extLst>
                  <a:ext uri="{0D108BD9-81ED-4DB2-BD59-A6C34878D82A}">
                    <a16:rowId xmlns:a16="http://schemas.microsoft.com/office/drawing/2014/main" val="4205600760"/>
                  </a:ext>
                </a:extLst>
              </a:tr>
            </a:tbl>
          </a:graphicData>
        </a:graphic>
      </p:graphicFrame>
      <p:graphicFrame>
        <p:nvGraphicFramePr>
          <p:cNvPr id="7" name="Table 6">
            <a:extLst>
              <a:ext uri="{FF2B5EF4-FFF2-40B4-BE49-F238E27FC236}">
                <a16:creationId xmlns:a16="http://schemas.microsoft.com/office/drawing/2014/main" id="{0B966E56-0559-4A51-83A2-14E76910E4B7}"/>
              </a:ext>
            </a:extLst>
          </p:cNvPr>
          <p:cNvGraphicFramePr>
            <a:graphicFrameLocks noGrp="1"/>
          </p:cNvGraphicFramePr>
          <p:nvPr>
            <p:extLst>
              <p:ext uri="{D42A27DB-BD31-4B8C-83A1-F6EECF244321}">
                <p14:modId xmlns:p14="http://schemas.microsoft.com/office/powerpoint/2010/main" val="3303937258"/>
              </p:ext>
            </p:extLst>
          </p:nvPr>
        </p:nvGraphicFramePr>
        <p:xfrm>
          <a:off x="8220931" y="3912374"/>
          <a:ext cx="3661692" cy="1645920"/>
        </p:xfrm>
        <a:graphic>
          <a:graphicData uri="http://schemas.openxmlformats.org/drawingml/2006/table">
            <a:tbl>
              <a:tblPr firstRow="1" bandRow="1">
                <a:tableStyleId>{5C22544A-7EE6-4342-B048-85BDC9FD1C3A}</a:tableStyleId>
              </a:tblPr>
              <a:tblGrid>
                <a:gridCol w="2093947">
                  <a:extLst>
                    <a:ext uri="{9D8B030D-6E8A-4147-A177-3AD203B41FA5}">
                      <a16:colId xmlns:a16="http://schemas.microsoft.com/office/drawing/2014/main" val="2713107901"/>
                    </a:ext>
                  </a:extLst>
                </a:gridCol>
                <a:gridCol w="1567745">
                  <a:extLst>
                    <a:ext uri="{9D8B030D-6E8A-4147-A177-3AD203B41FA5}">
                      <a16:colId xmlns:a16="http://schemas.microsoft.com/office/drawing/2014/main" val="3575626888"/>
                    </a:ext>
                  </a:extLst>
                </a:gridCol>
              </a:tblGrid>
              <a:tr h="252165">
                <a:tc gridSpan="2">
                  <a:txBody>
                    <a:bodyPr/>
                    <a:lstStyle/>
                    <a:p>
                      <a:pPr lvl="0">
                        <a:buNone/>
                      </a:pPr>
                      <a:r>
                        <a:rPr lang="en-US" sz="1400" dirty="0">
                          <a:solidFill>
                            <a:schemeClr val="bg1"/>
                          </a:solidFill>
                          <a:effectLst/>
                          <a:latin typeface="Century Gothic" panose="020B0502020202020204" pitchFamily="34" charset="0"/>
                        </a:rPr>
                        <a:t>Escalante April 1 4:00 P.M.</a:t>
                      </a:r>
                    </a:p>
                  </a:txBody>
                  <a:tcPr/>
                </a:tc>
                <a:tc hMerge="1">
                  <a:txBody>
                    <a:bodyPr/>
                    <a:lstStyle/>
                    <a:p>
                      <a:endParaRPr lang="en-US"/>
                    </a:p>
                  </a:txBody>
                  <a:tcPr/>
                </a:tc>
                <a:extLst>
                  <a:ext uri="{0D108BD9-81ED-4DB2-BD59-A6C34878D82A}">
                    <a16:rowId xmlns:a16="http://schemas.microsoft.com/office/drawing/2014/main" val="697448219"/>
                  </a:ext>
                </a:extLst>
              </a:tr>
              <a:tr h="252165">
                <a:tc>
                  <a:txBody>
                    <a:bodyPr/>
                    <a:lstStyle/>
                    <a:p>
                      <a:pPr rtl="0" fontAlgn="base"/>
                      <a:r>
                        <a:rPr lang="en-US" sz="1400">
                          <a:solidFill>
                            <a:srgbClr val="3F3F3F"/>
                          </a:solidFill>
                          <a:effectLst/>
                          <a:latin typeface="Century Gothic" panose="020B0502020202020204" pitchFamily="34" charset="0"/>
                        </a:rPr>
                        <a:t>South Torres Molino Circle</a:t>
                      </a:r>
                    </a:p>
                  </a:txBody>
                  <a:tcPr/>
                </a:tc>
                <a:tc>
                  <a:txBody>
                    <a:bodyPr/>
                    <a:lstStyle/>
                    <a:p>
                      <a:pPr rtl="0" fontAlgn="base"/>
                      <a:r>
                        <a:rPr lang="en-US" sz="1400" dirty="0">
                          <a:solidFill>
                            <a:srgbClr val="3F3F3F"/>
                          </a:solidFill>
                          <a:effectLst/>
                          <a:latin typeface="Century Gothic" panose="020B0502020202020204" pitchFamily="34" charset="0"/>
                        </a:rPr>
                        <a:t>92.0%</a:t>
                      </a:r>
                    </a:p>
                  </a:txBody>
                  <a:tcPr/>
                </a:tc>
                <a:extLst>
                  <a:ext uri="{0D108BD9-81ED-4DB2-BD59-A6C34878D82A}">
                    <a16:rowId xmlns:a16="http://schemas.microsoft.com/office/drawing/2014/main" val="210182"/>
                  </a:ext>
                </a:extLst>
              </a:tr>
              <a:tr h="252165">
                <a:tc>
                  <a:txBody>
                    <a:bodyPr/>
                    <a:lstStyle/>
                    <a:p>
                      <a:pPr rtl="0" fontAlgn="base"/>
                      <a:r>
                        <a:rPr lang="en-US" sz="1400">
                          <a:solidFill>
                            <a:srgbClr val="3F3F3F"/>
                          </a:solidFill>
                          <a:effectLst/>
                          <a:latin typeface="Century Gothic" panose="020B0502020202020204" pitchFamily="34" charset="0"/>
                        </a:rPr>
                        <a:t>East Sanos Drive</a:t>
                      </a:r>
                    </a:p>
                  </a:txBody>
                  <a:tcPr/>
                </a:tc>
                <a:tc>
                  <a:txBody>
                    <a:bodyPr/>
                    <a:lstStyle/>
                    <a:p>
                      <a:pPr rtl="0" fontAlgn="base"/>
                      <a:r>
                        <a:rPr lang="en-US" sz="1400">
                          <a:solidFill>
                            <a:srgbClr val="3F3F3F"/>
                          </a:solidFill>
                          <a:effectLst/>
                          <a:latin typeface="Century Gothic" panose="020B0502020202020204" pitchFamily="34" charset="0"/>
                        </a:rPr>
                        <a:t>79.6%​</a:t>
                      </a:r>
                    </a:p>
                  </a:txBody>
                  <a:tcPr/>
                </a:tc>
                <a:extLst>
                  <a:ext uri="{0D108BD9-81ED-4DB2-BD59-A6C34878D82A}">
                    <a16:rowId xmlns:a16="http://schemas.microsoft.com/office/drawing/2014/main" val="367992063"/>
                  </a:ext>
                </a:extLst>
              </a:tr>
              <a:tr h="252165">
                <a:tc>
                  <a:txBody>
                    <a:bodyPr/>
                    <a:lstStyle/>
                    <a:p>
                      <a:pPr rtl="0" fontAlgn="base"/>
                      <a:r>
                        <a:rPr lang="en-US" sz="1400">
                          <a:solidFill>
                            <a:srgbClr val="3F3F3F"/>
                          </a:solidFill>
                          <a:effectLst/>
                          <a:latin typeface="Century Gothic" panose="020B0502020202020204" pitchFamily="34" charset="0"/>
                        </a:rPr>
                        <a:t>South Willow Creek Apartment Drive</a:t>
                      </a:r>
                    </a:p>
                  </a:txBody>
                  <a:tcPr/>
                </a:tc>
                <a:tc>
                  <a:txBody>
                    <a:bodyPr/>
                    <a:lstStyle/>
                    <a:p>
                      <a:pPr rtl="0" fontAlgn="base"/>
                      <a:r>
                        <a:rPr lang="en-US" sz="1400" dirty="0">
                          <a:solidFill>
                            <a:srgbClr val="3F3F3F"/>
                          </a:solidFill>
                          <a:effectLst/>
                          <a:latin typeface="Century Gothic" panose="020B0502020202020204" pitchFamily="34" charset="0"/>
                        </a:rPr>
                        <a:t>70.9%​</a:t>
                      </a:r>
                    </a:p>
                  </a:txBody>
                  <a:tcPr/>
                </a:tc>
                <a:extLst>
                  <a:ext uri="{0D108BD9-81ED-4DB2-BD59-A6C34878D82A}">
                    <a16:rowId xmlns:a16="http://schemas.microsoft.com/office/drawing/2014/main" val="1916706953"/>
                  </a:ext>
                </a:extLst>
              </a:tr>
            </a:tbl>
          </a:graphicData>
        </a:graphic>
      </p:graphicFrame>
      <p:pic>
        <p:nvPicPr>
          <p:cNvPr id="11" name="Picture 11" descr="A picture containing map&#10;&#10;Description automatically generated">
            <a:extLst>
              <a:ext uri="{FF2B5EF4-FFF2-40B4-BE49-F238E27FC236}">
                <a16:creationId xmlns:a16="http://schemas.microsoft.com/office/drawing/2014/main" id="{F3B44707-6C06-41FB-9CDB-FE0EAB2610E5}"/>
              </a:ext>
            </a:extLst>
          </p:cNvPr>
          <p:cNvPicPr>
            <a:picLocks noChangeAspect="1"/>
          </p:cNvPicPr>
          <p:nvPr/>
        </p:nvPicPr>
        <p:blipFill>
          <a:blip r:embed="rId3"/>
          <a:stretch>
            <a:fillRect/>
          </a:stretch>
        </p:blipFill>
        <p:spPr>
          <a:xfrm>
            <a:off x="4535176" y="4031004"/>
            <a:ext cx="3112021" cy="2741111"/>
          </a:xfrm>
          <a:prstGeom prst="rect">
            <a:avLst/>
          </a:prstGeom>
          <a:ln>
            <a:solidFill>
              <a:srgbClr val="3F3F3F"/>
            </a:solidFill>
          </a:ln>
          <a:effectLst>
            <a:outerShdw blurRad="50800" dist="38100" dir="2700000" algn="tl" rotWithShape="0">
              <a:prstClr val="black">
                <a:alpha val="40000"/>
              </a:prstClr>
            </a:outerShdw>
          </a:effectLst>
        </p:spPr>
      </p:pic>
      <p:pic>
        <p:nvPicPr>
          <p:cNvPr id="12" name="Picture 12" descr="A street scene with focus on the side of a road&#10;&#10;Description automatically generated">
            <a:extLst>
              <a:ext uri="{FF2B5EF4-FFF2-40B4-BE49-F238E27FC236}">
                <a16:creationId xmlns:a16="http://schemas.microsoft.com/office/drawing/2014/main" id="{DBA77EC5-B85E-4A20-864D-99B9FF118805}"/>
              </a:ext>
            </a:extLst>
          </p:cNvPr>
          <p:cNvPicPr>
            <a:picLocks noChangeAspect="1"/>
          </p:cNvPicPr>
          <p:nvPr/>
        </p:nvPicPr>
        <p:blipFill>
          <a:blip r:embed="rId4"/>
          <a:stretch>
            <a:fillRect/>
          </a:stretch>
        </p:blipFill>
        <p:spPr>
          <a:xfrm>
            <a:off x="1341242" y="4031004"/>
            <a:ext cx="3111007" cy="2740136"/>
          </a:xfrm>
          <a:prstGeom prst="rect">
            <a:avLst/>
          </a:prstGeom>
          <a:ln>
            <a:solidFill>
              <a:srgbClr val="3F3F3F"/>
            </a:solidFill>
          </a:ln>
          <a:effectLst>
            <a:outerShdw blurRad="50800" dist="38100" dir="2700000" algn="tl" rotWithShape="0">
              <a:prstClr val="black">
                <a:alpha val="40000"/>
              </a:prstClr>
            </a:outerShdw>
          </a:effectLst>
        </p:spPr>
      </p:pic>
      <p:pic>
        <p:nvPicPr>
          <p:cNvPr id="13" name="Picture 13" descr="A car parked on the side of a road&#10;&#10;Description automatically generated">
            <a:extLst>
              <a:ext uri="{FF2B5EF4-FFF2-40B4-BE49-F238E27FC236}">
                <a16:creationId xmlns:a16="http://schemas.microsoft.com/office/drawing/2014/main" id="{F5291C4F-3356-47CB-B89B-0519F9B1EABF}"/>
              </a:ext>
            </a:extLst>
          </p:cNvPr>
          <p:cNvPicPr>
            <a:picLocks noChangeAspect="1"/>
          </p:cNvPicPr>
          <p:nvPr/>
        </p:nvPicPr>
        <p:blipFill>
          <a:blip r:embed="rId5"/>
          <a:stretch>
            <a:fillRect/>
          </a:stretch>
        </p:blipFill>
        <p:spPr>
          <a:xfrm>
            <a:off x="1338099" y="1154396"/>
            <a:ext cx="3103566" cy="2743759"/>
          </a:xfrm>
          <a:prstGeom prst="rect">
            <a:avLst/>
          </a:prstGeom>
          <a:ln>
            <a:solidFill>
              <a:srgbClr val="3F3F3F"/>
            </a:solidFill>
          </a:ln>
          <a:effectLst>
            <a:outerShdw blurRad="50800" dist="38100" dir="2700000" algn="tl" rotWithShape="0">
              <a:prstClr val="black">
                <a:alpha val="40000"/>
              </a:prstClr>
            </a:outerShdw>
          </a:effectLst>
        </p:spPr>
      </p:pic>
      <p:pic>
        <p:nvPicPr>
          <p:cNvPr id="14" name="Picture 14" descr="A circuit board&#10;&#10;Description automatically generated">
            <a:extLst>
              <a:ext uri="{FF2B5EF4-FFF2-40B4-BE49-F238E27FC236}">
                <a16:creationId xmlns:a16="http://schemas.microsoft.com/office/drawing/2014/main" id="{5734AE70-B7D2-410E-8448-5650E4642747}"/>
              </a:ext>
            </a:extLst>
          </p:cNvPr>
          <p:cNvPicPr>
            <a:picLocks noChangeAspect="1"/>
          </p:cNvPicPr>
          <p:nvPr/>
        </p:nvPicPr>
        <p:blipFill>
          <a:blip r:embed="rId6"/>
          <a:stretch>
            <a:fillRect/>
          </a:stretch>
        </p:blipFill>
        <p:spPr>
          <a:xfrm>
            <a:off x="4535176" y="1154396"/>
            <a:ext cx="3113616" cy="2743758"/>
          </a:xfrm>
          <a:prstGeom prst="rect">
            <a:avLst/>
          </a:prstGeom>
          <a:ln>
            <a:solidFill>
              <a:srgbClr val="3F3F3F"/>
            </a:solidFill>
          </a:ln>
          <a:effectLst>
            <a:outerShdw blurRad="50800" dist="38100" dir="2700000" algn="tl" rotWithShape="0">
              <a:prstClr val="black">
                <a:alpha val="40000"/>
              </a:prstClr>
            </a:outerShdw>
          </a:effectLst>
        </p:spPr>
      </p:pic>
      <p:sp>
        <p:nvSpPr>
          <p:cNvPr id="24" name="Arrow: Right 23">
            <a:extLst>
              <a:ext uri="{FF2B5EF4-FFF2-40B4-BE49-F238E27FC236}">
                <a16:creationId xmlns:a16="http://schemas.microsoft.com/office/drawing/2014/main" id="{C95A4370-EEAA-480D-835B-3785C426BAF8}"/>
              </a:ext>
            </a:extLst>
          </p:cNvPr>
          <p:cNvSpPr/>
          <p:nvPr/>
        </p:nvSpPr>
        <p:spPr>
          <a:xfrm rot="10031113">
            <a:off x="6594802" y="4427239"/>
            <a:ext cx="1622283" cy="341272"/>
          </a:xfrm>
          <a:prstGeom prst="rightArrow">
            <a:avLst>
              <a:gd name="adj1" fmla="val 50000"/>
              <a:gd name="adj2" fmla="val 11555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HK">
              <a:cs typeface="Calibri"/>
            </a:endParaRPr>
          </a:p>
        </p:txBody>
      </p:sp>
      <p:sp>
        <p:nvSpPr>
          <p:cNvPr id="15" name="Arrow: Right 14">
            <a:extLst>
              <a:ext uri="{FF2B5EF4-FFF2-40B4-BE49-F238E27FC236}">
                <a16:creationId xmlns:a16="http://schemas.microsoft.com/office/drawing/2014/main" id="{553892E4-CCE5-4D19-9A06-0D084AC8DCA4}"/>
              </a:ext>
            </a:extLst>
          </p:cNvPr>
          <p:cNvSpPr/>
          <p:nvPr/>
        </p:nvSpPr>
        <p:spPr>
          <a:xfrm rot="11700000" flipV="1">
            <a:off x="6534546" y="3127720"/>
            <a:ext cx="1717533" cy="336061"/>
          </a:xfrm>
          <a:prstGeom prst="rightArrow">
            <a:avLst>
              <a:gd name="adj1" fmla="val 50000"/>
              <a:gd name="adj2" fmla="val 11555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HK">
              <a:cs typeface="Calibri"/>
            </a:endParaRPr>
          </a:p>
        </p:txBody>
      </p:sp>
      <p:sp>
        <p:nvSpPr>
          <p:cNvPr id="16" name="TextBox 15">
            <a:extLst>
              <a:ext uri="{FF2B5EF4-FFF2-40B4-BE49-F238E27FC236}">
                <a16:creationId xmlns:a16="http://schemas.microsoft.com/office/drawing/2014/main" id="{7204F6F8-2272-41BA-9981-312DCEDDF4A2}"/>
              </a:ext>
            </a:extLst>
          </p:cNvPr>
          <p:cNvSpPr txBox="1"/>
          <p:nvPr/>
        </p:nvSpPr>
        <p:spPr>
          <a:xfrm>
            <a:off x="3396433" y="6524919"/>
            <a:ext cx="109728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00" dirty="0" smtClean="0">
                <a:solidFill>
                  <a:schemeClr val="tx1">
                    <a:lumMod val="75000"/>
                    <a:lumOff val="25000"/>
                  </a:schemeClr>
                </a:solidFill>
                <a:latin typeface="Century Gothic"/>
              </a:rPr>
              <a:t>Google Maps</a:t>
            </a:r>
            <a:endParaRPr lang="en-US" sz="1000" dirty="0">
              <a:solidFill>
                <a:schemeClr val="tx1">
                  <a:lumMod val="75000"/>
                  <a:lumOff val="25000"/>
                </a:schemeClr>
              </a:solidFill>
              <a:latin typeface="Century Gothic"/>
            </a:endParaRPr>
          </a:p>
        </p:txBody>
      </p:sp>
    </p:spTree>
    <p:extLst>
      <p:ext uri="{BB962C8B-B14F-4D97-AF65-F5344CB8AC3E}">
        <p14:creationId xmlns:p14="http://schemas.microsoft.com/office/powerpoint/2010/main" val="390059070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FF5BBAF-5360-46BE-A9C9-2B58EA443B17}"/>
              </a:ext>
            </a:extLst>
          </p:cNvPr>
          <p:cNvSpPr/>
          <p:nvPr/>
        </p:nvSpPr>
        <p:spPr>
          <a:xfrm>
            <a:off x="5299" y="1612554"/>
            <a:ext cx="12186528" cy="4575641"/>
          </a:xfrm>
          <a:prstGeom prst="rect">
            <a:avLst/>
          </a:prstGeom>
          <a:solidFill>
            <a:schemeClr val="bg1">
              <a:lumMod val="95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8D08D"/>
              </a:solidFill>
            </a:endParaRPr>
          </a:p>
        </p:txBody>
      </p:sp>
      <p:sp>
        <p:nvSpPr>
          <p:cNvPr id="2" name="Title 1">
            <a:extLst>
              <a:ext uri="{FF2B5EF4-FFF2-40B4-BE49-F238E27FC236}">
                <a16:creationId xmlns:a16="http://schemas.microsoft.com/office/drawing/2014/main" id="{D7522C37-9963-4D41-9BCC-F81938FFDA56}"/>
              </a:ext>
            </a:extLst>
          </p:cNvPr>
          <p:cNvSpPr txBox="1">
            <a:spLocks/>
          </p:cNvSpPr>
          <p:nvPr/>
        </p:nvSpPr>
        <p:spPr>
          <a:xfrm>
            <a:off x="906379" y="3217111"/>
            <a:ext cx="10386857" cy="419100"/>
          </a:xfrm>
          <a:prstGeom prst="rect">
            <a:avLst/>
          </a:prstGeom>
          <a:ln>
            <a:noFill/>
          </a:ln>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000" b="1">
              <a:solidFill>
                <a:schemeClr val="bg1"/>
              </a:solidFill>
              <a:latin typeface="Century Gothic" panose="020B0502020202020204" pitchFamily="34" charset="0"/>
            </a:endParaRPr>
          </a:p>
        </p:txBody>
      </p:sp>
      <p:sp>
        <p:nvSpPr>
          <p:cNvPr id="10" name="Text Placeholder 5"/>
          <p:cNvSpPr txBox="1">
            <a:spLocks/>
          </p:cNvSpPr>
          <p:nvPr/>
        </p:nvSpPr>
        <p:spPr>
          <a:xfrm>
            <a:off x="0" y="1229895"/>
            <a:ext cx="12199522" cy="524487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006D9D"/>
              </a:buClr>
              <a:buNone/>
            </a:pPr>
            <a:endParaRPr lang="en-US" sz="2000">
              <a:latin typeface="Century Gothic"/>
              <a:cs typeface="Calibri" panose="020F0502020204030204"/>
            </a:endParaRPr>
          </a:p>
          <a:p>
            <a:pPr marL="342900" indent="-342900">
              <a:lnSpc>
                <a:spcPct val="100000"/>
              </a:lnSpc>
              <a:spcBef>
                <a:spcPts val="0"/>
              </a:spcBef>
              <a:spcAft>
                <a:spcPts val="600"/>
              </a:spcAft>
              <a:buClr>
                <a:srgbClr val="006D9D"/>
              </a:buClr>
              <a:buFont typeface="Webdings"/>
              <a:buChar char="4"/>
            </a:pPr>
            <a:endParaRPr lang="en-US" sz="2000">
              <a:latin typeface="Century Gothic"/>
              <a:cs typeface="Calibri" panose="020F0502020204030204"/>
            </a:endParaRPr>
          </a:p>
          <a:p>
            <a:pPr marL="342900" indent="-342900">
              <a:lnSpc>
                <a:spcPct val="100000"/>
              </a:lnSpc>
              <a:spcBef>
                <a:spcPts val="0"/>
              </a:spcBef>
              <a:spcAft>
                <a:spcPts val="600"/>
              </a:spcAft>
              <a:buClr>
                <a:srgbClr val="006D9D"/>
              </a:buClr>
              <a:buFont typeface="Webdings"/>
              <a:buChar char="4"/>
            </a:pPr>
            <a:endParaRPr lang="en-US" sz="2000">
              <a:latin typeface="Century Gothic"/>
              <a:cs typeface="Calibri" panose="020F0502020204030204"/>
            </a:endParaRPr>
          </a:p>
          <a:p>
            <a:pPr marL="342900" indent="-342900">
              <a:lnSpc>
                <a:spcPct val="100000"/>
              </a:lnSpc>
              <a:spcBef>
                <a:spcPts val="0"/>
              </a:spcBef>
              <a:spcAft>
                <a:spcPts val="600"/>
              </a:spcAft>
              <a:buClr>
                <a:srgbClr val="006D9D"/>
              </a:buClr>
              <a:buFont typeface="Webdings"/>
              <a:buChar char="4"/>
            </a:pPr>
            <a:endParaRPr lang="en-US" sz="2000">
              <a:solidFill>
                <a:srgbClr val="000000"/>
              </a:solidFill>
              <a:latin typeface="Century Gothic"/>
              <a:cs typeface="Calibri"/>
            </a:endParaRPr>
          </a:p>
          <a:p>
            <a:pPr marL="342900" indent="-342900">
              <a:lnSpc>
                <a:spcPct val="100000"/>
              </a:lnSpc>
              <a:spcBef>
                <a:spcPts val="0"/>
              </a:spcBef>
              <a:spcAft>
                <a:spcPts val="600"/>
              </a:spcAft>
              <a:buClr>
                <a:srgbClr val="006D9D"/>
              </a:buClr>
              <a:buFont typeface="Webdings" panose="05030102010509060703" pitchFamily="18" charset="2"/>
              <a:buChar char="4"/>
            </a:pPr>
            <a:endParaRPr lang="en-US" sz="2000">
              <a:solidFill>
                <a:schemeClr val="tx1">
                  <a:lumMod val="75000"/>
                  <a:lumOff val="25000"/>
                </a:schemeClr>
              </a:solidFill>
              <a:latin typeface="Century Gothic"/>
            </a:endParaRPr>
          </a:p>
          <a:p>
            <a:pPr marL="342900" indent="-342900">
              <a:lnSpc>
                <a:spcPct val="100000"/>
              </a:lnSpc>
              <a:spcBef>
                <a:spcPts val="0"/>
              </a:spcBef>
              <a:spcAft>
                <a:spcPts val="600"/>
              </a:spcAft>
              <a:buClr>
                <a:srgbClr val="006D9D"/>
              </a:buClr>
              <a:buFont typeface="Webdings" panose="05030102010509060703" pitchFamily="18" charset="2"/>
              <a:buChar char="4"/>
            </a:pPr>
            <a:endParaRPr lang="en-US" sz="2000">
              <a:solidFill>
                <a:schemeClr val="tx1">
                  <a:lumMod val="75000"/>
                  <a:lumOff val="25000"/>
                </a:schemeClr>
              </a:solidFill>
              <a:latin typeface="Century Gothic"/>
            </a:endParaRPr>
          </a:p>
          <a:p>
            <a:pPr marL="342900" indent="-342900">
              <a:lnSpc>
                <a:spcPct val="100000"/>
              </a:lnSpc>
              <a:spcBef>
                <a:spcPts val="0"/>
              </a:spcBef>
              <a:spcAft>
                <a:spcPts val="600"/>
              </a:spcAft>
              <a:buClr>
                <a:srgbClr val="006D9D"/>
              </a:buClr>
              <a:buFont typeface="Webdings" panose="05030102010509060703" pitchFamily="18" charset="2"/>
              <a:buChar char="4"/>
            </a:pPr>
            <a:endParaRPr lang="en-US" sz="2000">
              <a:solidFill>
                <a:schemeClr val="tx1">
                  <a:lumMod val="75000"/>
                  <a:lumOff val="25000"/>
                </a:schemeClr>
              </a:solidFill>
              <a:latin typeface="Century Gothic"/>
            </a:endParaRPr>
          </a:p>
        </p:txBody>
      </p:sp>
      <p:sp>
        <p:nvSpPr>
          <p:cNvPr id="28" name="Title 1">
            <a:extLst>
              <a:ext uri="{FF2B5EF4-FFF2-40B4-BE49-F238E27FC236}">
                <a16:creationId xmlns:a16="http://schemas.microsoft.com/office/drawing/2014/main" id="{F99381D0-5059-4FD5-A573-B324E1DC903B}"/>
              </a:ext>
            </a:extLst>
          </p:cNvPr>
          <p:cNvSpPr txBox="1">
            <a:spLocks/>
          </p:cNvSpPr>
          <p:nvPr/>
        </p:nvSpPr>
        <p:spPr>
          <a:xfrm>
            <a:off x="902368" y="3431005"/>
            <a:ext cx="10386857" cy="419100"/>
          </a:xfrm>
          <a:prstGeom prst="rect">
            <a:avLst/>
          </a:prstGeom>
          <a:ln>
            <a:noFill/>
          </a:ln>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006D9D"/>
                </a:solidFill>
                <a:latin typeface="Century Gothic"/>
              </a:rPr>
              <a:t>5. Hot Zones &amp; Bus Stops</a:t>
            </a:r>
            <a:endParaRPr lang="en-US" sz="4000" b="1" dirty="0">
              <a:solidFill>
                <a:srgbClr val="006D9D"/>
              </a:solidFill>
              <a:latin typeface="Century Gothic" panose="020B0502020202020204" pitchFamily="34" charset="0"/>
            </a:endParaRPr>
          </a:p>
        </p:txBody>
      </p:sp>
    </p:spTree>
    <p:extLst>
      <p:ext uri="{BB962C8B-B14F-4D97-AF65-F5344CB8AC3E}">
        <p14:creationId xmlns:p14="http://schemas.microsoft.com/office/powerpoint/2010/main" val="238874107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8" descr="Diagram&#10;&#10;Description automatically generated">
            <a:extLst>
              <a:ext uri="{FF2B5EF4-FFF2-40B4-BE49-F238E27FC236}">
                <a16:creationId xmlns:a16="http://schemas.microsoft.com/office/drawing/2014/main" id="{5F9F56A8-D7D7-4B88-B313-6DACD36AAFC2}"/>
              </a:ext>
            </a:extLst>
          </p:cNvPr>
          <p:cNvPicPr>
            <a:picLocks noChangeAspect="1"/>
          </p:cNvPicPr>
          <p:nvPr/>
        </p:nvPicPr>
        <p:blipFill>
          <a:blip r:embed="rId3"/>
          <a:stretch>
            <a:fillRect/>
          </a:stretch>
        </p:blipFill>
        <p:spPr>
          <a:xfrm>
            <a:off x="6167036" y="1552575"/>
            <a:ext cx="5939767" cy="4541048"/>
          </a:xfrm>
          <a:prstGeom prst="rect">
            <a:avLst/>
          </a:prstGeom>
        </p:spPr>
      </p:pic>
      <p:pic>
        <p:nvPicPr>
          <p:cNvPr id="9" name="Picture 10">
            <a:extLst>
              <a:ext uri="{FF2B5EF4-FFF2-40B4-BE49-F238E27FC236}">
                <a16:creationId xmlns:a16="http://schemas.microsoft.com/office/drawing/2014/main" id="{41D45B2E-8889-4D09-B7E7-3ADD98C5F122}"/>
              </a:ext>
            </a:extLst>
          </p:cNvPr>
          <p:cNvPicPr>
            <a:picLocks noChangeAspect="1"/>
          </p:cNvPicPr>
          <p:nvPr/>
        </p:nvPicPr>
        <p:blipFill>
          <a:blip r:embed="rId4"/>
          <a:stretch>
            <a:fillRect/>
          </a:stretch>
        </p:blipFill>
        <p:spPr>
          <a:xfrm>
            <a:off x="98820" y="1552575"/>
            <a:ext cx="5936729" cy="4542050"/>
          </a:xfrm>
          <a:prstGeom prst="rect">
            <a:avLst/>
          </a:prstGeom>
        </p:spPr>
      </p:pic>
      <p:sp>
        <p:nvSpPr>
          <p:cNvPr id="2" name="Title 1">
            <a:extLst>
              <a:ext uri="{FF2B5EF4-FFF2-40B4-BE49-F238E27FC236}">
                <a16:creationId xmlns:a16="http://schemas.microsoft.com/office/drawing/2014/main" id="{D7522C37-9963-4D41-9BCC-F81938FFDA56}"/>
              </a:ext>
            </a:extLst>
          </p:cNvPr>
          <p:cNvSpPr txBox="1">
            <a:spLocks/>
          </p:cNvSpPr>
          <p:nvPr/>
        </p:nvSpPr>
        <p:spPr>
          <a:xfrm>
            <a:off x="505326" y="342900"/>
            <a:ext cx="11177406" cy="367439"/>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Century Gothic"/>
              </a:rPr>
              <a:t>Neighborhood Bus Stops and Hot Zones</a:t>
            </a:r>
          </a:p>
        </p:txBody>
      </p:sp>
      <p:sp>
        <p:nvSpPr>
          <p:cNvPr id="5" name="TextBox 4">
            <a:extLst>
              <a:ext uri="{FF2B5EF4-FFF2-40B4-BE49-F238E27FC236}">
                <a16:creationId xmlns:a16="http://schemas.microsoft.com/office/drawing/2014/main" id="{AA4408AE-3ED5-42B7-991D-5CDF4B13CB9F}"/>
              </a:ext>
            </a:extLst>
          </p:cNvPr>
          <p:cNvSpPr txBox="1"/>
          <p:nvPr/>
        </p:nvSpPr>
        <p:spPr>
          <a:xfrm>
            <a:off x="6191525" y="5536464"/>
            <a:ext cx="1808982"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3F3F3F"/>
                </a:solidFill>
                <a:latin typeface="Century Gothic"/>
                <a:cs typeface="Segoe UI"/>
              </a:rPr>
              <a:t>0           2           4​​​</a:t>
            </a:r>
          </a:p>
          <a:p>
            <a:r>
              <a:rPr lang="en-US" sz="1500" dirty="0">
                <a:solidFill>
                  <a:srgbClr val="3F3F3F"/>
                </a:solidFill>
                <a:latin typeface="Century Gothic"/>
                <a:cs typeface="Segoe UI"/>
              </a:rPr>
              <a:t>          miles</a:t>
            </a:r>
          </a:p>
        </p:txBody>
      </p:sp>
      <p:cxnSp>
        <p:nvCxnSpPr>
          <p:cNvPr id="8" name="Straight Arrow Connector 7">
            <a:extLst>
              <a:ext uri="{FF2B5EF4-FFF2-40B4-BE49-F238E27FC236}">
                <a16:creationId xmlns:a16="http://schemas.microsoft.com/office/drawing/2014/main" id="{56244F3B-93BE-4823-BC25-0D3017511EBE}"/>
              </a:ext>
            </a:extLst>
          </p:cNvPr>
          <p:cNvCxnSpPr>
            <a:cxnSpLocks/>
          </p:cNvCxnSpPr>
          <p:nvPr/>
        </p:nvCxnSpPr>
        <p:spPr>
          <a:xfrm>
            <a:off x="6255239" y="5563358"/>
            <a:ext cx="1493296" cy="0"/>
          </a:xfrm>
          <a:prstGeom prst="straightConnector1">
            <a:avLst/>
          </a:prstGeom>
          <a:ln>
            <a:solidFill>
              <a:srgbClr val="472C2C"/>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598D1B29-0AB7-4016-9186-F48ABBAD1117}"/>
              </a:ext>
            </a:extLst>
          </p:cNvPr>
          <p:cNvCxnSpPr>
            <a:cxnSpLocks/>
          </p:cNvCxnSpPr>
          <p:nvPr/>
        </p:nvCxnSpPr>
        <p:spPr>
          <a:xfrm>
            <a:off x="2768189" y="5587927"/>
            <a:ext cx="1493296" cy="0"/>
          </a:xfrm>
          <a:prstGeom prst="straightConnector1">
            <a:avLst/>
          </a:prstGeom>
          <a:ln>
            <a:solidFill>
              <a:srgbClr val="472C2C"/>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2E212FE-66FF-46EE-BC13-34F284CB2BF9}"/>
              </a:ext>
            </a:extLst>
          </p:cNvPr>
          <p:cNvSpPr txBox="1"/>
          <p:nvPr/>
        </p:nvSpPr>
        <p:spPr>
          <a:xfrm>
            <a:off x="2719821" y="5601319"/>
            <a:ext cx="1808982"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a:solidFill>
                  <a:srgbClr val="3F3F3F"/>
                </a:solidFill>
                <a:latin typeface="Century Gothic"/>
                <a:cs typeface="Segoe UI"/>
              </a:rPr>
              <a:t>0           2           4​​​</a:t>
            </a:r>
          </a:p>
          <a:p>
            <a:r>
              <a:rPr lang="en-US" sz="1500">
                <a:solidFill>
                  <a:srgbClr val="3F3F3F"/>
                </a:solidFill>
                <a:latin typeface="Century Gothic"/>
                <a:cs typeface="Segoe UI"/>
              </a:rPr>
              <a:t>          miles</a:t>
            </a:r>
          </a:p>
        </p:txBody>
      </p:sp>
      <p:sp>
        <p:nvSpPr>
          <p:cNvPr id="4" name="Oval 3">
            <a:extLst>
              <a:ext uri="{FF2B5EF4-FFF2-40B4-BE49-F238E27FC236}">
                <a16:creationId xmlns:a16="http://schemas.microsoft.com/office/drawing/2014/main" id="{64380158-B970-48EC-8700-A41A64161072}"/>
              </a:ext>
            </a:extLst>
          </p:cNvPr>
          <p:cNvSpPr/>
          <p:nvPr/>
        </p:nvSpPr>
        <p:spPr>
          <a:xfrm>
            <a:off x="947735" y="6257924"/>
            <a:ext cx="535782" cy="535782"/>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AA61BF3-3F40-42DE-AA1E-6DCC0FE6C73C}"/>
              </a:ext>
            </a:extLst>
          </p:cNvPr>
          <p:cNvSpPr/>
          <p:nvPr/>
        </p:nvSpPr>
        <p:spPr>
          <a:xfrm>
            <a:off x="2447922" y="6269830"/>
            <a:ext cx="535782" cy="535782"/>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2584E66-0ACA-41CB-94A7-E54E300E8DDF}"/>
              </a:ext>
            </a:extLst>
          </p:cNvPr>
          <p:cNvSpPr/>
          <p:nvPr/>
        </p:nvSpPr>
        <p:spPr>
          <a:xfrm>
            <a:off x="4055265" y="6246018"/>
            <a:ext cx="535782" cy="5357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A3B1D76D-452E-4CB1-9CD2-C4E8C12752D6}"/>
              </a:ext>
            </a:extLst>
          </p:cNvPr>
          <p:cNvSpPr txBox="1"/>
          <p:nvPr/>
        </p:nvSpPr>
        <p:spPr>
          <a:xfrm>
            <a:off x="1485900" y="6343649"/>
            <a:ext cx="274319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solidFill>
                  <a:srgbClr val="3F3F3F"/>
                </a:solidFill>
                <a:latin typeface="Century Gothic" panose="020B0502020202020204" pitchFamily="34" charset="0"/>
              </a:rPr>
              <a:t>Hot</a:t>
            </a:r>
            <a:endParaRPr lang="en-US" dirty="0">
              <a:solidFill>
                <a:srgbClr val="3F3F3F"/>
              </a:solidFill>
              <a:latin typeface="Century Gothic" panose="020B0502020202020204" pitchFamily="34" charset="0"/>
              <a:ea typeface="+mn-lt"/>
              <a:cs typeface="+mn-lt"/>
            </a:endParaRPr>
          </a:p>
          <a:p>
            <a:endParaRPr lang="en-US" dirty="0">
              <a:latin typeface="Century Gothic"/>
            </a:endParaRPr>
          </a:p>
        </p:txBody>
      </p:sp>
      <p:sp>
        <p:nvSpPr>
          <p:cNvPr id="20" name="TextBox 19">
            <a:extLst>
              <a:ext uri="{FF2B5EF4-FFF2-40B4-BE49-F238E27FC236}">
                <a16:creationId xmlns:a16="http://schemas.microsoft.com/office/drawing/2014/main" id="{9DFAB048-FB30-4C7A-98B0-C1AA0E16695E}"/>
              </a:ext>
            </a:extLst>
          </p:cNvPr>
          <p:cNvSpPr txBox="1"/>
          <p:nvPr/>
        </p:nvSpPr>
        <p:spPr>
          <a:xfrm>
            <a:off x="2950368" y="6343649"/>
            <a:ext cx="274319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rgbClr val="3F3F3F"/>
                </a:solidFill>
                <a:latin typeface="Century Gothic" panose="020B0502020202020204" pitchFamily="34" charset="0"/>
              </a:rPr>
              <a:t>Hotter</a:t>
            </a:r>
            <a:endParaRPr lang="en-US">
              <a:solidFill>
                <a:srgbClr val="3F3F3F"/>
              </a:solidFill>
              <a:latin typeface="Century Gothic" panose="020B0502020202020204" pitchFamily="34" charset="0"/>
              <a:ea typeface="+mn-lt"/>
              <a:cs typeface="+mn-lt"/>
            </a:endParaRPr>
          </a:p>
          <a:p>
            <a:endParaRPr lang="en-US">
              <a:solidFill>
                <a:srgbClr val="3F3F3F"/>
              </a:solidFill>
              <a:latin typeface="Century Gothic" panose="020B0502020202020204" pitchFamily="34" charset="0"/>
            </a:endParaRPr>
          </a:p>
        </p:txBody>
      </p:sp>
      <p:sp>
        <p:nvSpPr>
          <p:cNvPr id="21" name="TextBox 20">
            <a:extLst>
              <a:ext uri="{FF2B5EF4-FFF2-40B4-BE49-F238E27FC236}">
                <a16:creationId xmlns:a16="http://schemas.microsoft.com/office/drawing/2014/main" id="{531D6E17-A173-4427-9B50-4D2531371D31}"/>
              </a:ext>
            </a:extLst>
          </p:cNvPr>
          <p:cNvSpPr txBox="1"/>
          <p:nvPr/>
        </p:nvSpPr>
        <p:spPr>
          <a:xfrm>
            <a:off x="4593431" y="6343649"/>
            <a:ext cx="274319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rgbClr val="3F3F3F"/>
                </a:solidFill>
                <a:latin typeface="Century Gothic" panose="020B0502020202020204" pitchFamily="34" charset="0"/>
              </a:rPr>
              <a:t>Hottest</a:t>
            </a:r>
            <a:endParaRPr lang="en-US">
              <a:solidFill>
                <a:srgbClr val="3F3F3F"/>
              </a:solidFill>
              <a:latin typeface="Century Gothic" panose="020B0502020202020204" pitchFamily="34" charset="0"/>
              <a:ea typeface="+mn-lt"/>
              <a:cs typeface="+mn-lt"/>
            </a:endParaRPr>
          </a:p>
          <a:p>
            <a:endParaRPr lang="en-US">
              <a:solidFill>
                <a:srgbClr val="3F3F3F"/>
              </a:solidFill>
              <a:latin typeface="Century Gothic" panose="020B0502020202020204" pitchFamily="34" charset="0"/>
            </a:endParaRPr>
          </a:p>
        </p:txBody>
      </p:sp>
      <p:pic>
        <p:nvPicPr>
          <p:cNvPr id="22" name="Picture 22" descr="Icon&#10;&#10;Description automatically generated">
            <a:extLst>
              <a:ext uri="{FF2B5EF4-FFF2-40B4-BE49-F238E27FC236}">
                <a16:creationId xmlns:a16="http://schemas.microsoft.com/office/drawing/2014/main" id="{6CA7CAB1-8BCC-49F2-B683-382F977211D4}"/>
              </a:ext>
            </a:extLst>
          </p:cNvPr>
          <p:cNvPicPr>
            <a:picLocks noChangeAspect="1"/>
          </p:cNvPicPr>
          <p:nvPr/>
        </p:nvPicPr>
        <p:blipFill>
          <a:blip r:embed="rId5"/>
          <a:stretch>
            <a:fillRect/>
          </a:stretch>
        </p:blipFill>
        <p:spPr>
          <a:xfrm>
            <a:off x="5681662" y="6212681"/>
            <a:ext cx="971550" cy="647700"/>
          </a:xfrm>
          <a:prstGeom prst="rect">
            <a:avLst/>
          </a:prstGeom>
        </p:spPr>
      </p:pic>
      <p:sp>
        <p:nvSpPr>
          <p:cNvPr id="23" name="TextBox 22">
            <a:extLst>
              <a:ext uri="{FF2B5EF4-FFF2-40B4-BE49-F238E27FC236}">
                <a16:creationId xmlns:a16="http://schemas.microsoft.com/office/drawing/2014/main" id="{07D7336D-031A-4967-B3E6-2DBD9274C5A3}"/>
              </a:ext>
            </a:extLst>
          </p:cNvPr>
          <p:cNvSpPr txBox="1"/>
          <p:nvPr/>
        </p:nvSpPr>
        <p:spPr>
          <a:xfrm>
            <a:off x="6510337" y="6355555"/>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3F3F3F"/>
                </a:solidFill>
                <a:latin typeface="Century Gothic" panose="020B0502020202020204" pitchFamily="34" charset="0"/>
              </a:rPr>
              <a:t>Hottest 20% Areas</a:t>
            </a:r>
          </a:p>
        </p:txBody>
      </p:sp>
      <p:pic>
        <p:nvPicPr>
          <p:cNvPr id="3" name="Picture 11" descr="Shape&#10;&#10;Description automatically generated">
            <a:extLst>
              <a:ext uri="{FF2B5EF4-FFF2-40B4-BE49-F238E27FC236}">
                <a16:creationId xmlns:a16="http://schemas.microsoft.com/office/drawing/2014/main" id="{9DE8DD48-BAB8-44DA-A596-F2D4112B8A29}"/>
              </a:ext>
            </a:extLst>
          </p:cNvPr>
          <p:cNvPicPr>
            <a:picLocks noChangeAspect="1"/>
          </p:cNvPicPr>
          <p:nvPr/>
        </p:nvPicPr>
        <p:blipFill>
          <a:blip r:embed="rId6"/>
          <a:stretch>
            <a:fillRect/>
          </a:stretch>
        </p:blipFill>
        <p:spPr>
          <a:xfrm>
            <a:off x="5530973" y="1562523"/>
            <a:ext cx="510714" cy="815494"/>
          </a:xfrm>
          <a:prstGeom prst="rect">
            <a:avLst/>
          </a:prstGeom>
        </p:spPr>
      </p:pic>
      <p:pic>
        <p:nvPicPr>
          <p:cNvPr id="10" name="Picture 11" descr="Shape&#10;&#10;Description automatically generated">
            <a:extLst>
              <a:ext uri="{FF2B5EF4-FFF2-40B4-BE49-F238E27FC236}">
                <a16:creationId xmlns:a16="http://schemas.microsoft.com/office/drawing/2014/main" id="{7A00FD6B-A31F-45AB-823C-164355F1B2A6}"/>
              </a:ext>
            </a:extLst>
          </p:cNvPr>
          <p:cNvPicPr>
            <a:picLocks noChangeAspect="1"/>
          </p:cNvPicPr>
          <p:nvPr/>
        </p:nvPicPr>
        <p:blipFill>
          <a:blip r:embed="rId6"/>
          <a:stretch>
            <a:fillRect/>
          </a:stretch>
        </p:blipFill>
        <p:spPr>
          <a:xfrm>
            <a:off x="11574056" y="1562523"/>
            <a:ext cx="510714" cy="815494"/>
          </a:xfrm>
          <a:prstGeom prst="rect">
            <a:avLst/>
          </a:prstGeom>
        </p:spPr>
      </p:pic>
    </p:spTree>
    <p:extLst>
      <p:ext uri="{BB962C8B-B14F-4D97-AF65-F5344CB8AC3E}">
        <p14:creationId xmlns:p14="http://schemas.microsoft.com/office/powerpoint/2010/main" val="334153694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0" descr="Map&#10;&#10;Description automatically generated">
            <a:extLst>
              <a:ext uri="{FF2B5EF4-FFF2-40B4-BE49-F238E27FC236}">
                <a16:creationId xmlns:a16="http://schemas.microsoft.com/office/drawing/2014/main" id="{84AA94FF-FEDC-440C-A9D5-6496DE82B510}"/>
              </a:ext>
            </a:extLst>
          </p:cNvPr>
          <p:cNvPicPr>
            <a:picLocks noChangeAspect="1"/>
          </p:cNvPicPr>
          <p:nvPr/>
        </p:nvPicPr>
        <p:blipFill>
          <a:blip r:embed="rId3"/>
          <a:stretch>
            <a:fillRect/>
          </a:stretch>
        </p:blipFill>
        <p:spPr>
          <a:xfrm>
            <a:off x="64673" y="1697533"/>
            <a:ext cx="5945920" cy="4544568"/>
          </a:xfrm>
          <a:prstGeom prst="rect">
            <a:avLst/>
          </a:prstGeom>
        </p:spPr>
      </p:pic>
      <p:pic>
        <p:nvPicPr>
          <p:cNvPr id="13" name="Picture 13">
            <a:extLst>
              <a:ext uri="{FF2B5EF4-FFF2-40B4-BE49-F238E27FC236}">
                <a16:creationId xmlns:a16="http://schemas.microsoft.com/office/drawing/2014/main" id="{03683874-6F9C-42D3-A334-4EA022BCC587}"/>
              </a:ext>
            </a:extLst>
          </p:cNvPr>
          <p:cNvPicPr>
            <a:picLocks noChangeAspect="1"/>
          </p:cNvPicPr>
          <p:nvPr/>
        </p:nvPicPr>
        <p:blipFill>
          <a:blip r:embed="rId4"/>
          <a:stretch>
            <a:fillRect/>
          </a:stretch>
        </p:blipFill>
        <p:spPr>
          <a:xfrm>
            <a:off x="6181409" y="1709616"/>
            <a:ext cx="5934456" cy="4541901"/>
          </a:xfrm>
          <a:prstGeom prst="rect">
            <a:avLst/>
          </a:prstGeom>
        </p:spPr>
      </p:pic>
      <p:sp>
        <p:nvSpPr>
          <p:cNvPr id="2" name="Title 1">
            <a:extLst>
              <a:ext uri="{FF2B5EF4-FFF2-40B4-BE49-F238E27FC236}">
                <a16:creationId xmlns:a16="http://schemas.microsoft.com/office/drawing/2014/main" id="{D7522C37-9963-4D41-9BCC-F81938FFDA56}"/>
              </a:ext>
            </a:extLst>
          </p:cNvPr>
          <p:cNvSpPr txBox="1">
            <a:spLocks/>
          </p:cNvSpPr>
          <p:nvPr/>
        </p:nvSpPr>
        <p:spPr>
          <a:xfrm>
            <a:off x="505326" y="342900"/>
            <a:ext cx="9705068"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Century Gothic"/>
              </a:rPr>
              <a:t>City Wide Bus Stops and Hot Zones </a:t>
            </a:r>
          </a:p>
        </p:txBody>
      </p:sp>
      <p:sp>
        <p:nvSpPr>
          <p:cNvPr id="5" name="TextBox 4">
            <a:extLst>
              <a:ext uri="{FF2B5EF4-FFF2-40B4-BE49-F238E27FC236}">
                <a16:creationId xmlns:a16="http://schemas.microsoft.com/office/drawing/2014/main" id="{AA4408AE-3ED5-42B7-991D-5CDF4B13CB9F}"/>
              </a:ext>
            </a:extLst>
          </p:cNvPr>
          <p:cNvSpPr txBox="1"/>
          <p:nvPr/>
        </p:nvSpPr>
        <p:spPr>
          <a:xfrm>
            <a:off x="6183112" y="5677354"/>
            <a:ext cx="1808982"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3F3F3F"/>
                </a:solidFill>
                <a:latin typeface="Century Gothic"/>
                <a:cs typeface="Segoe UI"/>
              </a:rPr>
              <a:t>0           2           4​​​</a:t>
            </a:r>
          </a:p>
          <a:p>
            <a:r>
              <a:rPr lang="en-US" sz="1500" dirty="0">
                <a:solidFill>
                  <a:srgbClr val="3F3F3F"/>
                </a:solidFill>
                <a:latin typeface="Century Gothic"/>
                <a:cs typeface="Segoe UI"/>
              </a:rPr>
              <a:t>          miles</a:t>
            </a:r>
          </a:p>
        </p:txBody>
      </p:sp>
      <p:cxnSp>
        <p:nvCxnSpPr>
          <p:cNvPr id="8" name="Straight Arrow Connector 7">
            <a:extLst>
              <a:ext uri="{FF2B5EF4-FFF2-40B4-BE49-F238E27FC236}">
                <a16:creationId xmlns:a16="http://schemas.microsoft.com/office/drawing/2014/main" id="{56244F3B-93BE-4823-BC25-0D3017511EBE}"/>
              </a:ext>
            </a:extLst>
          </p:cNvPr>
          <p:cNvCxnSpPr>
            <a:cxnSpLocks/>
          </p:cNvCxnSpPr>
          <p:nvPr/>
        </p:nvCxnSpPr>
        <p:spPr>
          <a:xfrm>
            <a:off x="6282914" y="5676850"/>
            <a:ext cx="1493296" cy="0"/>
          </a:xfrm>
          <a:prstGeom prst="straightConnector1">
            <a:avLst/>
          </a:prstGeom>
          <a:ln>
            <a:solidFill>
              <a:srgbClr val="472C2C"/>
            </a:solidFill>
          </a:ln>
        </p:spPr>
        <p:style>
          <a:lnRef idx="1">
            <a:schemeClr val="accent1"/>
          </a:lnRef>
          <a:fillRef idx="0">
            <a:schemeClr val="accent1"/>
          </a:fillRef>
          <a:effectRef idx="0">
            <a:schemeClr val="accent1"/>
          </a:effectRef>
          <a:fontRef idx="minor">
            <a:schemeClr val="tx1"/>
          </a:fontRef>
        </p:style>
      </p:cxnSp>
      <p:pic>
        <p:nvPicPr>
          <p:cNvPr id="4" name="Picture 11" descr="Shape&#10;&#10;Description automatically generated">
            <a:extLst>
              <a:ext uri="{FF2B5EF4-FFF2-40B4-BE49-F238E27FC236}">
                <a16:creationId xmlns:a16="http://schemas.microsoft.com/office/drawing/2014/main" id="{35739245-950D-40F8-95B1-9900658208D3}"/>
              </a:ext>
            </a:extLst>
          </p:cNvPr>
          <p:cNvPicPr>
            <a:picLocks noChangeAspect="1"/>
          </p:cNvPicPr>
          <p:nvPr/>
        </p:nvPicPr>
        <p:blipFill>
          <a:blip r:embed="rId5"/>
          <a:stretch>
            <a:fillRect/>
          </a:stretch>
        </p:blipFill>
        <p:spPr>
          <a:xfrm>
            <a:off x="5481052" y="5414856"/>
            <a:ext cx="510714" cy="815494"/>
          </a:xfrm>
          <a:prstGeom prst="rect">
            <a:avLst/>
          </a:prstGeom>
        </p:spPr>
      </p:pic>
      <p:pic>
        <p:nvPicPr>
          <p:cNvPr id="16" name="Picture 11" descr="Shape&#10;&#10;Description automatically generated">
            <a:extLst>
              <a:ext uri="{FF2B5EF4-FFF2-40B4-BE49-F238E27FC236}">
                <a16:creationId xmlns:a16="http://schemas.microsoft.com/office/drawing/2014/main" id="{C7EE98F6-6CA6-4A16-9EC3-2AB77E69E492}"/>
              </a:ext>
            </a:extLst>
          </p:cNvPr>
          <p:cNvPicPr>
            <a:picLocks noChangeAspect="1"/>
          </p:cNvPicPr>
          <p:nvPr/>
        </p:nvPicPr>
        <p:blipFill>
          <a:blip r:embed="rId5"/>
          <a:stretch>
            <a:fillRect/>
          </a:stretch>
        </p:blipFill>
        <p:spPr>
          <a:xfrm>
            <a:off x="11605806" y="5436023"/>
            <a:ext cx="510714" cy="815494"/>
          </a:xfrm>
          <a:prstGeom prst="rect">
            <a:avLst/>
          </a:prstGeom>
        </p:spPr>
      </p:pic>
      <p:sp>
        <p:nvSpPr>
          <p:cNvPr id="17" name="TextBox 16">
            <a:extLst>
              <a:ext uri="{FF2B5EF4-FFF2-40B4-BE49-F238E27FC236}">
                <a16:creationId xmlns:a16="http://schemas.microsoft.com/office/drawing/2014/main" id="{B1873E74-1C16-4CBB-A54A-0215953E7164}"/>
              </a:ext>
            </a:extLst>
          </p:cNvPr>
          <p:cNvSpPr txBox="1"/>
          <p:nvPr/>
        </p:nvSpPr>
        <p:spPr>
          <a:xfrm>
            <a:off x="76529" y="5685073"/>
            <a:ext cx="1808982"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3F3F3F"/>
                </a:solidFill>
                <a:latin typeface="Century Gothic"/>
                <a:cs typeface="Segoe UI"/>
              </a:rPr>
              <a:t>0           2           4​​​</a:t>
            </a:r>
          </a:p>
          <a:p>
            <a:r>
              <a:rPr lang="en-US" sz="1500" dirty="0">
                <a:solidFill>
                  <a:srgbClr val="3F3F3F"/>
                </a:solidFill>
                <a:latin typeface="Century Gothic"/>
                <a:cs typeface="Segoe UI"/>
              </a:rPr>
              <a:t>          miles</a:t>
            </a:r>
          </a:p>
        </p:txBody>
      </p:sp>
      <p:cxnSp>
        <p:nvCxnSpPr>
          <p:cNvPr id="18" name="Straight Arrow Connector 17">
            <a:extLst>
              <a:ext uri="{FF2B5EF4-FFF2-40B4-BE49-F238E27FC236}">
                <a16:creationId xmlns:a16="http://schemas.microsoft.com/office/drawing/2014/main" id="{F4D228ED-7AC8-4B19-8070-8AA9DFEA84C2}"/>
              </a:ext>
            </a:extLst>
          </p:cNvPr>
          <p:cNvCxnSpPr>
            <a:cxnSpLocks/>
          </p:cNvCxnSpPr>
          <p:nvPr/>
        </p:nvCxnSpPr>
        <p:spPr>
          <a:xfrm>
            <a:off x="168742" y="5681706"/>
            <a:ext cx="1493296" cy="0"/>
          </a:xfrm>
          <a:prstGeom prst="straightConnector1">
            <a:avLst/>
          </a:prstGeom>
          <a:ln>
            <a:solidFill>
              <a:srgbClr val="472C2C"/>
            </a:solidFill>
          </a:ln>
        </p:spPr>
        <p:style>
          <a:lnRef idx="1">
            <a:schemeClr val="accent1"/>
          </a:lnRef>
          <a:fillRef idx="0">
            <a:schemeClr val="accent1"/>
          </a:fillRef>
          <a:effectRef idx="0">
            <a:schemeClr val="accent1"/>
          </a:effectRef>
          <a:fontRef idx="minor">
            <a:schemeClr val="tx1"/>
          </a:fontRef>
        </p:style>
      </p:cxnSp>
      <p:pic>
        <p:nvPicPr>
          <p:cNvPr id="22" name="Picture 22" descr="A picture containing orange, sunset, colorful, drawing&#10;&#10;Description automatically generated">
            <a:extLst>
              <a:ext uri="{FF2B5EF4-FFF2-40B4-BE49-F238E27FC236}">
                <a16:creationId xmlns:a16="http://schemas.microsoft.com/office/drawing/2014/main" id="{84B33988-A4BB-44C2-B91D-677F6B4662DA}"/>
              </a:ext>
            </a:extLst>
          </p:cNvPr>
          <p:cNvPicPr>
            <a:picLocks noChangeAspect="1"/>
          </p:cNvPicPr>
          <p:nvPr/>
        </p:nvPicPr>
        <p:blipFill>
          <a:blip r:embed="rId6"/>
          <a:stretch>
            <a:fillRect/>
          </a:stretch>
        </p:blipFill>
        <p:spPr>
          <a:xfrm>
            <a:off x="4484119" y="3811977"/>
            <a:ext cx="549575" cy="1577556"/>
          </a:xfrm>
          <a:prstGeom prst="rect">
            <a:avLst/>
          </a:prstGeom>
        </p:spPr>
      </p:pic>
      <p:pic>
        <p:nvPicPr>
          <p:cNvPr id="23" name="Picture 23" descr="A picture containing drawing&#10;&#10;Description automatically generated">
            <a:extLst>
              <a:ext uri="{FF2B5EF4-FFF2-40B4-BE49-F238E27FC236}">
                <a16:creationId xmlns:a16="http://schemas.microsoft.com/office/drawing/2014/main" id="{B35A49FD-3D34-473A-9248-BB58DAA0BD8D}"/>
              </a:ext>
            </a:extLst>
          </p:cNvPr>
          <p:cNvPicPr>
            <a:picLocks noChangeAspect="1"/>
          </p:cNvPicPr>
          <p:nvPr/>
        </p:nvPicPr>
        <p:blipFill>
          <a:blip r:embed="rId7"/>
          <a:stretch>
            <a:fillRect/>
          </a:stretch>
        </p:blipFill>
        <p:spPr>
          <a:xfrm>
            <a:off x="10560439" y="3732811"/>
            <a:ext cx="603310" cy="427546"/>
          </a:xfrm>
          <a:prstGeom prst="rect">
            <a:avLst/>
          </a:prstGeom>
        </p:spPr>
      </p:pic>
      <p:sp>
        <p:nvSpPr>
          <p:cNvPr id="25" name="TextBox 24">
            <a:extLst>
              <a:ext uri="{FF2B5EF4-FFF2-40B4-BE49-F238E27FC236}">
                <a16:creationId xmlns:a16="http://schemas.microsoft.com/office/drawing/2014/main" id="{EECA86CB-E126-469A-A932-6906E6CDAAE0}"/>
              </a:ext>
            </a:extLst>
          </p:cNvPr>
          <p:cNvSpPr txBox="1"/>
          <p:nvPr/>
        </p:nvSpPr>
        <p:spPr>
          <a:xfrm>
            <a:off x="4415109" y="3228639"/>
            <a:ext cx="2743199"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rgbClr val="3F3F3F"/>
                </a:solidFill>
                <a:latin typeface="Century Gothic"/>
                <a:cs typeface="Calibri"/>
              </a:rPr>
              <a:t>Mean LST for</a:t>
            </a:r>
          </a:p>
          <a:p>
            <a:r>
              <a:rPr lang="en-US" sz="1100" dirty="0">
                <a:solidFill>
                  <a:srgbClr val="3F3F3F"/>
                </a:solidFill>
                <a:latin typeface="Century Gothic"/>
                <a:cs typeface="Calibri"/>
              </a:rPr>
              <a:t>Un-sheltered</a:t>
            </a:r>
          </a:p>
          <a:p>
            <a:r>
              <a:rPr lang="en-US" sz="1100" dirty="0">
                <a:solidFill>
                  <a:srgbClr val="3F3F3F"/>
                </a:solidFill>
                <a:latin typeface="Century Gothic"/>
                <a:cs typeface="Calibri"/>
              </a:rPr>
              <a:t>Bus Stops</a:t>
            </a:r>
            <a:endParaRPr lang="en-US" sz="1100" dirty="0"/>
          </a:p>
        </p:txBody>
      </p:sp>
      <p:sp>
        <p:nvSpPr>
          <p:cNvPr id="29" name="TextBox 28">
            <a:extLst>
              <a:ext uri="{FF2B5EF4-FFF2-40B4-BE49-F238E27FC236}">
                <a16:creationId xmlns:a16="http://schemas.microsoft.com/office/drawing/2014/main" id="{2BACC7A2-9860-4361-BC6A-85E165F02124}"/>
              </a:ext>
            </a:extLst>
          </p:cNvPr>
          <p:cNvSpPr txBox="1"/>
          <p:nvPr/>
        </p:nvSpPr>
        <p:spPr>
          <a:xfrm>
            <a:off x="4998358" y="3657737"/>
            <a:ext cx="1011098" cy="17316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200000"/>
              </a:lnSpc>
            </a:pPr>
            <a:r>
              <a:rPr lang="en-US" sz="1100" dirty="0">
                <a:solidFill>
                  <a:srgbClr val="3F3F3F"/>
                </a:solidFill>
                <a:latin typeface="Century Gothic"/>
                <a:cs typeface="Calibri"/>
              </a:rPr>
              <a:t>≤ 113.48</a:t>
            </a:r>
          </a:p>
          <a:p>
            <a:pPr>
              <a:lnSpc>
                <a:spcPct val="200000"/>
              </a:lnSpc>
            </a:pPr>
            <a:r>
              <a:rPr lang="en-US" sz="1100" dirty="0">
                <a:solidFill>
                  <a:srgbClr val="3F3F3F"/>
                </a:solidFill>
                <a:latin typeface="Century Gothic"/>
                <a:ea typeface="+mn-lt"/>
                <a:cs typeface="+mn-lt"/>
              </a:rPr>
              <a:t>≤ 116.10</a:t>
            </a:r>
          </a:p>
          <a:p>
            <a:pPr>
              <a:lnSpc>
                <a:spcPct val="200000"/>
              </a:lnSpc>
            </a:pPr>
            <a:r>
              <a:rPr lang="en-US" sz="1100" dirty="0">
                <a:solidFill>
                  <a:srgbClr val="3F3F3F"/>
                </a:solidFill>
                <a:latin typeface="Century Gothic"/>
                <a:ea typeface="+mn-lt"/>
                <a:cs typeface="+mn-lt"/>
              </a:rPr>
              <a:t>≤ 118.04</a:t>
            </a:r>
            <a:endParaRPr lang="en-US" sz="1100" dirty="0">
              <a:solidFill>
                <a:srgbClr val="3F3F3F"/>
              </a:solidFill>
              <a:latin typeface="Century Gothic"/>
            </a:endParaRPr>
          </a:p>
          <a:p>
            <a:pPr>
              <a:lnSpc>
                <a:spcPct val="200000"/>
              </a:lnSpc>
            </a:pPr>
            <a:r>
              <a:rPr lang="en-US" sz="1100" dirty="0">
                <a:solidFill>
                  <a:srgbClr val="3F3F3F"/>
                </a:solidFill>
                <a:latin typeface="Century Gothic"/>
                <a:ea typeface="+mn-lt"/>
                <a:cs typeface="+mn-lt"/>
              </a:rPr>
              <a:t>≤ 119.56</a:t>
            </a:r>
          </a:p>
          <a:p>
            <a:pPr>
              <a:lnSpc>
                <a:spcPct val="200000"/>
              </a:lnSpc>
            </a:pPr>
            <a:r>
              <a:rPr lang="en-US" sz="1100" dirty="0">
                <a:solidFill>
                  <a:srgbClr val="3F3F3F"/>
                </a:solidFill>
                <a:latin typeface="Century Gothic"/>
                <a:ea typeface="+mn-lt"/>
                <a:cs typeface="+mn-lt"/>
              </a:rPr>
              <a:t>≤ 125.72</a:t>
            </a:r>
            <a:endParaRPr lang="en-US" dirty="0">
              <a:solidFill>
                <a:srgbClr val="3F3F3F"/>
              </a:solidFill>
              <a:latin typeface="Century Gothic"/>
            </a:endParaRPr>
          </a:p>
        </p:txBody>
      </p:sp>
      <p:sp>
        <p:nvSpPr>
          <p:cNvPr id="30" name="TextBox 29">
            <a:extLst>
              <a:ext uri="{FF2B5EF4-FFF2-40B4-BE49-F238E27FC236}">
                <a16:creationId xmlns:a16="http://schemas.microsoft.com/office/drawing/2014/main" id="{C47DB14F-AF71-4220-BFD8-939F5A268FF5}"/>
              </a:ext>
            </a:extLst>
          </p:cNvPr>
          <p:cNvSpPr txBox="1"/>
          <p:nvPr/>
        </p:nvSpPr>
        <p:spPr>
          <a:xfrm>
            <a:off x="10560439" y="3396405"/>
            <a:ext cx="2743199"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rgbClr val="3F3F3F"/>
                </a:solidFill>
                <a:latin typeface="Century Gothic" panose="020B0502020202020204" pitchFamily="34" charset="0"/>
                <a:cs typeface="Calibri"/>
              </a:rPr>
              <a:t>Top 20 % LST </a:t>
            </a:r>
            <a:endParaRPr lang="en-US" sz="1100" dirty="0">
              <a:latin typeface="Century Gothic" panose="020B0502020202020204" pitchFamily="34" charset="0"/>
            </a:endParaRPr>
          </a:p>
          <a:p>
            <a:r>
              <a:rPr lang="en-US" sz="1100" dirty="0">
                <a:solidFill>
                  <a:srgbClr val="3F3F3F"/>
                </a:solidFill>
                <a:latin typeface="Century Gothic" panose="020B0502020202020204" pitchFamily="34" charset="0"/>
                <a:cs typeface="Calibri"/>
              </a:rPr>
              <a:t>Across Tempe °F)</a:t>
            </a:r>
            <a:endParaRPr lang="en-US" sz="1100" dirty="0">
              <a:latin typeface="Century Gothic" panose="020B0502020202020204" pitchFamily="34" charset="0"/>
            </a:endParaRPr>
          </a:p>
        </p:txBody>
      </p:sp>
      <p:sp>
        <p:nvSpPr>
          <p:cNvPr id="31" name="TextBox 30">
            <a:extLst>
              <a:ext uri="{FF2B5EF4-FFF2-40B4-BE49-F238E27FC236}">
                <a16:creationId xmlns:a16="http://schemas.microsoft.com/office/drawing/2014/main" id="{DE3B64D7-5498-48E8-B27F-09FC199CDCBB}"/>
              </a:ext>
            </a:extLst>
          </p:cNvPr>
          <p:cNvSpPr txBox="1"/>
          <p:nvPr/>
        </p:nvSpPr>
        <p:spPr>
          <a:xfrm>
            <a:off x="11081441" y="3722312"/>
            <a:ext cx="1295233" cy="3769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200000"/>
              </a:lnSpc>
            </a:pPr>
            <a:r>
              <a:rPr lang="en-US" sz="1100" dirty="0">
                <a:solidFill>
                  <a:srgbClr val="3F3F3F"/>
                </a:solidFill>
                <a:latin typeface="Century Gothic"/>
                <a:cs typeface="Calibri" panose="020F0502020204030204"/>
              </a:rPr>
              <a:t>121.2 -162.3</a:t>
            </a:r>
          </a:p>
        </p:txBody>
      </p:sp>
    </p:spTree>
    <p:extLst>
      <p:ext uri="{BB962C8B-B14F-4D97-AF65-F5344CB8AC3E}">
        <p14:creationId xmlns:p14="http://schemas.microsoft.com/office/powerpoint/2010/main" val="427951918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FF5BBAF-5360-46BE-A9C9-2B58EA443B17}"/>
              </a:ext>
            </a:extLst>
          </p:cNvPr>
          <p:cNvSpPr/>
          <p:nvPr/>
        </p:nvSpPr>
        <p:spPr>
          <a:xfrm>
            <a:off x="5299" y="1612554"/>
            <a:ext cx="12186528" cy="4575641"/>
          </a:xfrm>
          <a:prstGeom prst="rect">
            <a:avLst/>
          </a:prstGeom>
          <a:solidFill>
            <a:schemeClr val="bg1">
              <a:lumMod val="95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8D08D"/>
              </a:solidFill>
            </a:endParaRPr>
          </a:p>
        </p:txBody>
      </p:sp>
      <p:sp>
        <p:nvSpPr>
          <p:cNvPr id="2" name="Title 1">
            <a:extLst>
              <a:ext uri="{FF2B5EF4-FFF2-40B4-BE49-F238E27FC236}">
                <a16:creationId xmlns:a16="http://schemas.microsoft.com/office/drawing/2014/main" id="{D7522C37-9963-4D41-9BCC-F81938FFDA56}"/>
              </a:ext>
            </a:extLst>
          </p:cNvPr>
          <p:cNvSpPr txBox="1">
            <a:spLocks/>
          </p:cNvSpPr>
          <p:nvPr/>
        </p:nvSpPr>
        <p:spPr>
          <a:xfrm>
            <a:off x="906379" y="3217111"/>
            <a:ext cx="10386857" cy="419100"/>
          </a:xfrm>
          <a:prstGeom prst="rect">
            <a:avLst/>
          </a:prstGeom>
          <a:ln>
            <a:noFill/>
          </a:ln>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000" b="1">
              <a:solidFill>
                <a:schemeClr val="bg1"/>
              </a:solidFill>
              <a:latin typeface="Century Gothic" panose="020B0502020202020204" pitchFamily="34" charset="0"/>
            </a:endParaRPr>
          </a:p>
        </p:txBody>
      </p:sp>
      <p:sp>
        <p:nvSpPr>
          <p:cNvPr id="10" name="Text Placeholder 5"/>
          <p:cNvSpPr txBox="1">
            <a:spLocks/>
          </p:cNvSpPr>
          <p:nvPr/>
        </p:nvSpPr>
        <p:spPr>
          <a:xfrm>
            <a:off x="0" y="1229895"/>
            <a:ext cx="12199522" cy="524487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006D9D"/>
              </a:buClr>
              <a:buNone/>
            </a:pPr>
            <a:endParaRPr lang="en-US" sz="2000">
              <a:latin typeface="Century Gothic"/>
              <a:cs typeface="Calibri" panose="020F0502020204030204"/>
            </a:endParaRPr>
          </a:p>
          <a:p>
            <a:pPr marL="342900" indent="-342900">
              <a:lnSpc>
                <a:spcPct val="100000"/>
              </a:lnSpc>
              <a:spcBef>
                <a:spcPts val="0"/>
              </a:spcBef>
              <a:spcAft>
                <a:spcPts val="600"/>
              </a:spcAft>
              <a:buClr>
                <a:srgbClr val="006D9D"/>
              </a:buClr>
              <a:buFont typeface="Webdings"/>
              <a:buChar char="4"/>
            </a:pPr>
            <a:endParaRPr lang="en-US" sz="2000">
              <a:latin typeface="Century Gothic"/>
              <a:cs typeface="Calibri" panose="020F0502020204030204"/>
            </a:endParaRPr>
          </a:p>
          <a:p>
            <a:pPr marL="342900" indent="-342900">
              <a:lnSpc>
                <a:spcPct val="100000"/>
              </a:lnSpc>
              <a:spcBef>
                <a:spcPts val="0"/>
              </a:spcBef>
              <a:spcAft>
                <a:spcPts val="600"/>
              </a:spcAft>
              <a:buClr>
                <a:srgbClr val="006D9D"/>
              </a:buClr>
              <a:buFont typeface="Webdings"/>
              <a:buChar char="4"/>
            </a:pPr>
            <a:endParaRPr lang="en-US" sz="2000">
              <a:latin typeface="Century Gothic"/>
              <a:cs typeface="Calibri" panose="020F0502020204030204"/>
            </a:endParaRPr>
          </a:p>
          <a:p>
            <a:pPr marL="342900" indent="-342900">
              <a:lnSpc>
                <a:spcPct val="100000"/>
              </a:lnSpc>
              <a:spcBef>
                <a:spcPts val="0"/>
              </a:spcBef>
              <a:spcAft>
                <a:spcPts val="600"/>
              </a:spcAft>
              <a:buClr>
                <a:srgbClr val="006D9D"/>
              </a:buClr>
              <a:buFont typeface="Webdings"/>
              <a:buChar char="4"/>
            </a:pPr>
            <a:endParaRPr lang="en-US" sz="2000">
              <a:solidFill>
                <a:srgbClr val="000000"/>
              </a:solidFill>
              <a:latin typeface="Century Gothic"/>
              <a:cs typeface="Calibri"/>
            </a:endParaRPr>
          </a:p>
          <a:p>
            <a:pPr marL="342900" indent="-342900">
              <a:lnSpc>
                <a:spcPct val="100000"/>
              </a:lnSpc>
              <a:spcBef>
                <a:spcPts val="0"/>
              </a:spcBef>
              <a:spcAft>
                <a:spcPts val="600"/>
              </a:spcAft>
              <a:buClr>
                <a:srgbClr val="006D9D"/>
              </a:buClr>
              <a:buFont typeface="Webdings" panose="05030102010509060703" pitchFamily="18" charset="2"/>
              <a:buChar char="4"/>
            </a:pPr>
            <a:endParaRPr lang="en-US" sz="2000">
              <a:solidFill>
                <a:schemeClr val="tx1">
                  <a:lumMod val="75000"/>
                  <a:lumOff val="25000"/>
                </a:schemeClr>
              </a:solidFill>
              <a:latin typeface="Century Gothic"/>
            </a:endParaRPr>
          </a:p>
          <a:p>
            <a:pPr marL="342900" indent="-342900">
              <a:lnSpc>
                <a:spcPct val="100000"/>
              </a:lnSpc>
              <a:spcBef>
                <a:spcPts val="0"/>
              </a:spcBef>
              <a:spcAft>
                <a:spcPts val="600"/>
              </a:spcAft>
              <a:buClr>
                <a:srgbClr val="006D9D"/>
              </a:buClr>
              <a:buFont typeface="Webdings" panose="05030102010509060703" pitchFamily="18" charset="2"/>
              <a:buChar char="4"/>
            </a:pPr>
            <a:endParaRPr lang="en-US" sz="2000">
              <a:solidFill>
                <a:schemeClr val="tx1">
                  <a:lumMod val="75000"/>
                  <a:lumOff val="25000"/>
                </a:schemeClr>
              </a:solidFill>
              <a:latin typeface="Century Gothic"/>
            </a:endParaRPr>
          </a:p>
          <a:p>
            <a:pPr marL="342900" indent="-342900">
              <a:lnSpc>
                <a:spcPct val="100000"/>
              </a:lnSpc>
              <a:spcBef>
                <a:spcPts val="0"/>
              </a:spcBef>
              <a:spcAft>
                <a:spcPts val="600"/>
              </a:spcAft>
              <a:buClr>
                <a:srgbClr val="006D9D"/>
              </a:buClr>
              <a:buFont typeface="Webdings" panose="05030102010509060703" pitchFamily="18" charset="2"/>
              <a:buChar char="4"/>
            </a:pPr>
            <a:endParaRPr lang="en-US" sz="2000">
              <a:solidFill>
                <a:schemeClr val="tx1">
                  <a:lumMod val="75000"/>
                  <a:lumOff val="25000"/>
                </a:schemeClr>
              </a:solidFill>
              <a:latin typeface="Century Gothic"/>
            </a:endParaRPr>
          </a:p>
        </p:txBody>
      </p:sp>
      <p:sp>
        <p:nvSpPr>
          <p:cNvPr id="28" name="Title 1">
            <a:extLst>
              <a:ext uri="{FF2B5EF4-FFF2-40B4-BE49-F238E27FC236}">
                <a16:creationId xmlns:a16="http://schemas.microsoft.com/office/drawing/2014/main" id="{F99381D0-5059-4FD5-A573-B324E1DC903B}"/>
              </a:ext>
            </a:extLst>
          </p:cNvPr>
          <p:cNvSpPr txBox="1">
            <a:spLocks/>
          </p:cNvSpPr>
          <p:nvPr/>
        </p:nvSpPr>
        <p:spPr>
          <a:xfrm>
            <a:off x="902368" y="3431005"/>
            <a:ext cx="10386857" cy="419100"/>
          </a:xfrm>
          <a:prstGeom prst="rect">
            <a:avLst/>
          </a:prstGeom>
          <a:ln>
            <a:noFill/>
          </a:ln>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006D9D"/>
                </a:solidFill>
                <a:latin typeface="Century Gothic"/>
              </a:rPr>
              <a:t>Conclusion</a:t>
            </a:r>
            <a:endParaRPr lang="en-US" sz="4000" b="1" dirty="0">
              <a:solidFill>
                <a:srgbClr val="006D9D"/>
              </a:solidFill>
              <a:latin typeface="Century Gothic" panose="020B0502020202020204" pitchFamily="34" charset="0"/>
            </a:endParaRPr>
          </a:p>
        </p:txBody>
      </p:sp>
    </p:spTree>
    <p:extLst>
      <p:ext uri="{BB962C8B-B14F-4D97-AF65-F5344CB8AC3E}">
        <p14:creationId xmlns:p14="http://schemas.microsoft.com/office/powerpoint/2010/main" val="332041703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642B70A-EFCD-42FD-B324-86E4FC1D41BB}"/>
              </a:ext>
            </a:extLst>
          </p:cNvPr>
          <p:cNvSpPr/>
          <p:nvPr/>
        </p:nvSpPr>
        <p:spPr>
          <a:xfrm>
            <a:off x="0" y="5412862"/>
            <a:ext cx="12192000" cy="1445137"/>
          </a:xfrm>
          <a:prstGeom prst="rect">
            <a:avLst/>
          </a:prstGeom>
          <a:solidFill>
            <a:schemeClr val="accent1">
              <a:lumMod val="60000"/>
              <a:lumOff val="4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H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7522C37-9963-4D41-9BCC-F81938FFDA56}"/>
              </a:ext>
            </a:extLst>
          </p:cNvPr>
          <p:cNvSpPr txBox="1">
            <a:spLocks/>
          </p:cNvSpPr>
          <p:nvPr/>
        </p:nvSpPr>
        <p:spPr>
          <a:xfrm>
            <a:off x="495300" y="342900"/>
            <a:ext cx="94143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Century Gothic"/>
                <a:ea typeface="+mj-ea"/>
                <a:cs typeface="+mj-cs"/>
              </a:rPr>
              <a:t>Summary</a:t>
            </a:r>
            <a:endParaRPr kumimoji="0" lang="en-US" sz="4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endParaRPr>
          </a:p>
        </p:txBody>
      </p:sp>
      <p:sp>
        <p:nvSpPr>
          <p:cNvPr id="10" name="Text Placeholder 5"/>
          <p:cNvSpPr txBox="1">
            <a:spLocks/>
          </p:cNvSpPr>
          <p:nvPr/>
        </p:nvSpPr>
        <p:spPr>
          <a:xfrm>
            <a:off x="889389" y="1716423"/>
            <a:ext cx="10883591" cy="4056613"/>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100000"/>
              </a:lnSpc>
              <a:spcBef>
                <a:spcPts val="0"/>
              </a:spcBef>
              <a:spcAft>
                <a:spcPts val="150"/>
              </a:spcAft>
              <a:buClr>
                <a:srgbClr val="006D9D"/>
              </a:buClr>
              <a:buSzTx/>
              <a:buFont typeface="+mj-lt"/>
              <a:buAutoNum type="arabicPeriod"/>
              <a:tabLst/>
              <a:defRPr/>
            </a:pPr>
            <a:r>
              <a:rPr kumimoji="0" lang="en-US" sz="2000" b="0" i="0" u="none" strike="noStrike" kern="1200" cap="none" spc="0" normalizeH="0" baseline="0" noProof="0">
                <a:ln>
                  <a:noFill/>
                </a:ln>
                <a:solidFill>
                  <a:srgbClr val="3F3F3F"/>
                </a:solidFill>
                <a:effectLst/>
                <a:uLnTx/>
                <a:uFillTx/>
                <a:latin typeface="Century Gothic"/>
                <a:ea typeface="+mn-ea"/>
                <a:cs typeface="+mn-cs"/>
              </a:rPr>
              <a:t>The PCA analysis showed that </a:t>
            </a:r>
            <a:r>
              <a:rPr kumimoji="0" lang="en-US" sz="2000" b="1" i="0" u="none" strike="noStrike" kern="1200" cap="none" spc="0" normalizeH="0" baseline="0" noProof="0">
                <a:ln>
                  <a:noFill/>
                </a:ln>
                <a:solidFill>
                  <a:srgbClr val="3F3F3F"/>
                </a:solidFill>
                <a:effectLst/>
                <a:uLnTx/>
                <a:uFillTx/>
                <a:latin typeface="Century Gothic"/>
                <a:ea typeface="+mn-ea"/>
                <a:cs typeface="+mn-cs"/>
              </a:rPr>
              <a:t>NDBI, NDVI</a:t>
            </a:r>
            <a:r>
              <a:rPr kumimoji="0" lang="en-US" sz="2000" b="0" i="0" u="none" strike="noStrike" kern="1200" cap="none" spc="0" normalizeH="0" baseline="0" noProof="0">
                <a:ln>
                  <a:noFill/>
                </a:ln>
                <a:solidFill>
                  <a:srgbClr val="3F3F3F"/>
                </a:solidFill>
                <a:effectLst/>
                <a:uLnTx/>
                <a:uFillTx/>
                <a:latin typeface="Century Gothic"/>
                <a:ea typeface="+mn-ea"/>
                <a:cs typeface="+mn-cs"/>
              </a:rPr>
              <a:t> and</a:t>
            </a:r>
            <a:r>
              <a:rPr kumimoji="0" lang="en-US" sz="2000" b="1" i="0" u="none" strike="noStrike" kern="1200" cap="none" spc="0" normalizeH="0" baseline="0" noProof="0">
                <a:ln>
                  <a:noFill/>
                </a:ln>
                <a:solidFill>
                  <a:srgbClr val="3F3F3F"/>
                </a:solidFill>
                <a:effectLst/>
                <a:uLnTx/>
                <a:uFillTx/>
                <a:latin typeface="Century Gothic"/>
                <a:ea typeface="+mn-ea"/>
                <a:cs typeface="+mn-cs"/>
              </a:rPr>
              <a:t> LST </a:t>
            </a:r>
            <a:r>
              <a:rPr kumimoji="0" lang="en-US" sz="2000" b="0" i="0" u="none" strike="noStrike" kern="1200" cap="none" spc="0" normalizeH="0" baseline="0" noProof="0">
                <a:ln>
                  <a:noFill/>
                </a:ln>
                <a:solidFill>
                  <a:srgbClr val="3F3F3F"/>
                </a:solidFill>
                <a:effectLst/>
                <a:uLnTx/>
                <a:uFillTx/>
                <a:latin typeface="Century Gothic"/>
                <a:ea typeface="+mn-ea"/>
                <a:cs typeface="+mn-cs"/>
              </a:rPr>
              <a:t>explained the most variation for the biophysical variables, while</a:t>
            </a:r>
            <a:r>
              <a:rPr kumimoji="0" lang="en-US" sz="2000" b="1" i="0" u="none" strike="noStrike" kern="1200" cap="none" spc="0" normalizeH="0" baseline="0" noProof="0">
                <a:ln>
                  <a:noFill/>
                </a:ln>
                <a:solidFill>
                  <a:srgbClr val="3F3F3F"/>
                </a:solidFill>
                <a:effectLst/>
                <a:uLnTx/>
                <a:uFillTx/>
                <a:latin typeface="Century Gothic"/>
                <a:ea typeface="+mn-ea"/>
                <a:cs typeface="+mn-cs"/>
              </a:rPr>
              <a:t> % poverty, % population over 65, and % minority </a:t>
            </a:r>
            <a:r>
              <a:rPr kumimoji="0" lang="en-US" sz="2000" b="0" i="0" u="none" strike="noStrike" kern="1200" cap="none" spc="0" normalizeH="0" baseline="0" noProof="0">
                <a:ln>
                  <a:noFill/>
                </a:ln>
                <a:solidFill>
                  <a:srgbClr val="3F3F3F"/>
                </a:solidFill>
                <a:effectLst/>
                <a:uLnTx/>
                <a:uFillTx/>
                <a:latin typeface="Century Gothic"/>
                <a:ea typeface="+mn-ea"/>
                <a:cs typeface="+mn-cs"/>
              </a:rPr>
              <a:t>explained the most variation in terms of vulnerability.</a:t>
            </a:r>
          </a:p>
          <a:p>
            <a:pPr marL="457200" marR="0" lvl="0" indent="-457200" algn="l" defTabSz="914400" rtl="0" eaLnBrk="1" fontAlgn="auto" latinLnBrk="0" hangingPunct="1">
              <a:lnSpc>
                <a:spcPct val="100000"/>
              </a:lnSpc>
              <a:spcBef>
                <a:spcPts val="0"/>
              </a:spcBef>
              <a:spcAft>
                <a:spcPts val="150"/>
              </a:spcAft>
              <a:buClr>
                <a:srgbClr val="006D9D"/>
              </a:buClr>
              <a:buSzTx/>
              <a:buFont typeface="Arial" panose="020B0604020202020204" pitchFamily="34" charset="0"/>
              <a:buAutoNum type="arabicPeriod"/>
              <a:tabLst/>
              <a:defRPr/>
            </a:pPr>
            <a:r>
              <a:rPr kumimoji="0" lang="en-US" sz="2000" b="0" i="0" u="none" strike="noStrike" kern="1200" cap="none" spc="0" normalizeH="0" baseline="0" noProof="0">
                <a:ln>
                  <a:noFill/>
                </a:ln>
                <a:solidFill>
                  <a:srgbClr val="3F3F3F"/>
                </a:solidFill>
                <a:effectLst/>
                <a:uLnTx/>
                <a:uFillTx/>
                <a:latin typeface="Century Gothic"/>
                <a:ea typeface="+mn-ea"/>
                <a:cs typeface="+mn-cs"/>
              </a:rPr>
              <a:t>Based on the Heat Exposure map the area that scored highest is </a:t>
            </a:r>
            <a:r>
              <a:rPr kumimoji="0" lang="en-US" sz="2000" b="1" i="0" u="none" strike="noStrike" kern="1200" cap="none" spc="0" normalizeH="0" baseline="0" noProof="0">
                <a:ln>
                  <a:noFill/>
                </a:ln>
                <a:solidFill>
                  <a:srgbClr val="3F3F3F"/>
                </a:solidFill>
                <a:effectLst/>
                <a:uLnTx/>
                <a:uFillTx/>
                <a:latin typeface="Century Gothic"/>
                <a:ea typeface="+mn-ea"/>
                <a:cs typeface="+mn-cs"/>
              </a:rPr>
              <a:t>Industrial Park.</a:t>
            </a:r>
          </a:p>
          <a:p>
            <a:pPr marL="457200" marR="0" lvl="0" indent="-457200" algn="l" defTabSz="914400" rtl="0" eaLnBrk="1" fontAlgn="auto" latinLnBrk="0" hangingPunct="1">
              <a:lnSpc>
                <a:spcPct val="100000"/>
              </a:lnSpc>
              <a:spcBef>
                <a:spcPts val="0"/>
              </a:spcBef>
              <a:spcAft>
                <a:spcPts val="150"/>
              </a:spcAft>
              <a:buClr>
                <a:srgbClr val="006D9D"/>
              </a:buClr>
              <a:buSzTx/>
              <a:buFont typeface="Arial" panose="020B0604020202020204" pitchFamily="34" charset="0"/>
              <a:buAutoNum type="arabicPeriod"/>
              <a:tabLst/>
              <a:defRPr/>
            </a:pPr>
            <a:r>
              <a:rPr kumimoji="0" lang="en-US" sz="2000" b="0" i="0" u="none" strike="noStrike" kern="1200" cap="none" spc="0" normalizeH="0" baseline="0" noProof="0">
                <a:ln>
                  <a:noFill/>
                </a:ln>
                <a:solidFill>
                  <a:srgbClr val="3F3F3F"/>
                </a:solidFill>
                <a:effectLst/>
                <a:uLnTx/>
                <a:uFillTx/>
                <a:latin typeface="Century Gothic"/>
                <a:ea typeface="+mn-ea"/>
                <a:cs typeface="+mn-cs"/>
              </a:rPr>
              <a:t>Based on the Heat Vulnerability map the area that scored the highest is the </a:t>
            </a:r>
            <a:r>
              <a:rPr kumimoji="0" lang="en-US" sz="2000" b="1" i="0" u="none" strike="noStrike" kern="1200" cap="none" spc="0" normalizeH="0" baseline="0" noProof="0">
                <a:ln>
                  <a:noFill/>
                </a:ln>
                <a:solidFill>
                  <a:srgbClr val="3F3F3F"/>
                </a:solidFill>
                <a:effectLst/>
                <a:uLnTx/>
                <a:uFillTx/>
                <a:latin typeface="Century Gothic"/>
                <a:ea typeface="+mn-ea"/>
                <a:cs typeface="+mn-cs"/>
              </a:rPr>
              <a:t>Escalante Community </a:t>
            </a:r>
            <a:r>
              <a:rPr kumimoji="0" lang="en-US" sz="2000" b="0" i="0" u="none" strike="noStrike" kern="1200" cap="none" spc="0" normalizeH="0" baseline="0" noProof="0">
                <a:ln>
                  <a:noFill/>
                </a:ln>
                <a:solidFill>
                  <a:srgbClr val="3F3F3F"/>
                </a:solidFill>
                <a:effectLst/>
                <a:uLnTx/>
                <a:uFillTx/>
                <a:latin typeface="Century Gothic"/>
                <a:ea typeface="+mn-ea"/>
                <a:cs typeface="+mn-cs"/>
              </a:rPr>
              <a:t>area.</a:t>
            </a:r>
            <a:endParaRPr kumimoji="0" lang="en-US" sz="2000" b="0" i="0" u="none" strike="noStrike" kern="1200" cap="none" spc="0" normalizeH="0" baseline="0" noProof="0">
              <a:ln>
                <a:noFill/>
              </a:ln>
              <a:solidFill>
                <a:srgbClr val="3F3F3F"/>
              </a:solidFill>
              <a:effectLst/>
              <a:uLnTx/>
              <a:uFillTx/>
              <a:latin typeface="Century Gothic"/>
              <a:ea typeface="+mn-ea"/>
              <a:cs typeface="Calibri"/>
            </a:endParaRPr>
          </a:p>
          <a:p>
            <a:pPr marL="457200" marR="0" lvl="0" indent="-457200" algn="l" defTabSz="914400" rtl="0" eaLnBrk="1" fontAlgn="auto" latinLnBrk="0" hangingPunct="1">
              <a:lnSpc>
                <a:spcPct val="100000"/>
              </a:lnSpc>
              <a:spcBef>
                <a:spcPts val="0"/>
              </a:spcBef>
              <a:spcAft>
                <a:spcPts val="150"/>
              </a:spcAft>
              <a:buClr>
                <a:srgbClr val="006D9D"/>
              </a:buClr>
              <a:buSzTx/>
              <a:buFont typeface="Arial" panose="020B0604020202020204" pitchFamily="34" charset="0"/>
              <a:buAutoNum type="arabicPeriod"/>
              <a:tabLst/>
              <a:defRPr/>
            </a:pPr>
            <a:r>
              <a:rPr kumimoji="0" lang="en-US" sz="2000" b="0" i="0" u="none" strike="noStrike" kern="1200" cap="none" spc="0" normalizeH="0" baseline="0" noProof="0">
                <a:ln>
                  <a:noFill/>
                </a:ln>
                <a:solidFill>
                  <a:srgbClr val="3F3F3F"/>
                </a:solidFill>
                <a:effectLst/>
                <a:uLnTx/>
                <a:uFillTx/>
                <a:latin typeface="Century Gothic"/>
                <a:ea typeface="+mn-lt"/>
                <a:cs typeface="Calibri" panose="020F0502020204030204"/>
              </a:rPr>
              <a:t>Based on the Heat Priority map the area that scored the highest is near the </a:t>
            </a:r>
            <a:r>
              <a:rPr kumimoji="0" lang="en-US" sz="2000" b="1" i="0" u="none" strike="noStrike" kern="1200" cap="none" spc="0" normalizeH="0" baseline="0" noProof="0">
                <a:ln>
                  <a:noFill/>
                </a:ln>
                <a:solidFill>
                  <a:srgbClr val="3F3F3F"/>
                </a:solidFill>
                <a:effectLst/>
                <a:uLnTx/>
                <a:uFillTx/>
                <a:latin typeface="Century Gothic"/>
                <a:ea typeface="+mn-lt"/>
                <a:cs typeface="Calibri" panose="020F0502020204030204"/>
              </a:rPr>
              <a:t>University Heights</a:t>
            </a:r>
            <a:r>
              <a:rPr kumimoji="0" lang="en-US" sz="2000" b="0" i="0" u="none" strike="noStrike" kern="1200" cap="none" spc="0" normalizeH="0" baseline="0" noProof="0">
                <a:ln>
                  <a:noFill/>
                </a:ln>
                <a:solidFill>
                  <a:srgbClr val="3F3F3F"/>
                </a:solidFill>
                <a:effectLst/>
                <a:uLnTx/>
                <a:uFillTx/>
                <a:latin typeface="Century Gothic"/>
                <a:ea typeface="+mn-lt"/>
                <a:cs typeface="Calibri" panose="020F0502020204030204"/>
              </a:rPr>
              <a:t> and </a:t>
            </a:r>
            <a:r>
              <a:rPr kumimoji="0" lang="en-US" sz="2000" b="1" i="0" u="none" strike="noStrike" kern="1200" cap="none" spc="0" normalizeH="0" baseline="0" noProof="0" err="1">
                <a:ln>
                  <a:noFill/>
                </a:ln>
                <a:solidFill>
                  <a:srgbClr val="3F3F3F"/>
                </a:solidFill>
                <a:effectLst/>
                <a:uLnTx/>
                <a:uFillTx/>
                <a:latin typeface="Century Gothic"/>
                <a:ea typeface="+mn-lt"/>
                <a:cs typeface="Calibri" panose="020F0502020204030204"/>
              </a:rPr>
              <a:t>Alagre</a:t>
            </a:r>
            <a:r>
              <a:rPr kumimoji="0" lang="en-US" sz="2000" b="1" i="0" u="none" strike="noStrike" kern="1200" cap="none" spc="0" normalizeH="0" baseline="0" noProof="0">
                <a:ln>
                  <a:noFill/>
                </a:ln>
                <a:solidFill>
                  <a:srgbClr val="3F3F3F"/>
                </a:solidFill>
                <a:effectLst/>
                <a:uLnTx/>
                <a:uFillTx/>
                <a:latin typeface="Century Gothic"/>
                <a:ea typeface="+mn-lt"/>
                <a:cs typeface="Calibri" panose="020F0502020204030204"/>
              </a:rPr>
              <a:t> Community</a:t>
            </a:r>
            <a:r>
              <a:rPr kumimoji="0" lang="en-US" sz="2000" b="0" i="0" u="none" strike="noStrike" kern="1200" cap="none" spc="0" normalizeH="0" baseline="0" noProof="0">
                <a:ln>
                  <a:noFill/>
                </a:ln>
                <a:solidFill>
                  <a:srgbClr val="3F3F3F"/>
                </a:solidFill>
                <a:effectLst/>
                <a:uLnTx/>
                <a:uFillTx/>
                <a:latin typeface="Century Gothic"/>
                <a:ea typeface="+mn-lt"/>
                <a:cs typeface="Calibri" panose="020F0502020204030204"/>
              </a:rPr>
              <a:t> areas</a:t>
            </a:r>
            <a:r>
              <a:rPr kumimoji="0" lang="en-US" sz="2000" b="1" i="0" u="none" strike="noStrike" kern="1200" cap="none" spc="0" normalizeH="0" baseline="0" noProof="0">
                <a:ln>
                  <a:noFill/>
                </a:ln>
                <a:solidFill>
                  <a:srgbClr val="3F3F3F"/>
                </a:solidFill>
                <a:effectLst/>
                <a:uLnTx/>
                <a:uFillTx/>
                <a:latin typeface="Century Gothic"/>
                <a:ea typeface="+mn-lt"/>
                <a:cs typeface="Calibri" panose="020F0502020204030204"/>
              </a:rPr>
              <a:t>.</a:t>
            </a:r>
            <a:endParaRPr kumimoji="0" lang="en-US" sz="2000" b="0" i="0" u="none" strike="noStrike" kern="1200" cap="none" spc="0" normalizeH="0" baseline="0" noProof="0">
              <a:ln>
                <a:noFill/>
              </a:ln>
              <a:solidFill>
                <a:srgbClr val="3F3F3F"/>
              </a:solidFill>
              <a:effectLst/>
              <a:uLnTx/>
              <a:uFillTx/>
              <a:latin typeface="Century Gothic"/>
              <a:ea typeface="+mn-lt"/>
              <a:cs typeface="Calibri" panose="020F0502020204030204"/>
            </a:endParaRPr>
          </a:p>
          <a:p>
            <a:pPr marL="457200" marR="0" lvl="0" indent="-457200" algn="l" defTabSz="914400" rtl="0" eaLnBrk="1" fontAlgn="auto" latinLnBrk="0" hangingPunct="1">
              <a:lnSpc>
                <a:spcPct val="100000"/>
              </a:lnSpc>
              <a:spcBef>
                <a:spcPts val="0"/>
              </a:spcBef>
              <a:spcAft>
                <a:spcPts val="150"/>
              </a:spcAft>
              <a:buClr>
                <a:srgbClr val="006D9D"/>
              </a:buClr>
              <a:buSzTx/>
              <a:buFont typeface="Arial" panose="020B0604020202020204" pitchFamily="34" charset="0"/>
              <a:buAutoNum type="arabicPeriod"/>
              <a:tabLst/>
              <a:defRPr/>
            </a:pPr>
            <a:r>
              <a:rPr kumimoji="0" lang="en-US" sz="2000" b="0" i="0" u="none" strike="noStrike" kern="1200" cap="none" spc="0" normalizeH="0" baseline="0" noProof="0">
                <a:ln>
                  <a:noFill/>
                </a:ln>
                <a:solidFill>
                  <a:srgbClr val="3F3F3F"/>
                </a:solidFill>
                <a:effectLst/>
                <a:uLnTx/>
                <a:uFillTx/>
                <a:latin typeface="Century Gothic"/>
                <a:ea typeface="+mn-ea"/>
                <a:cs typeface="+mn-cs"/>
              </a:rPr>
              <a:t>We conducted shading analysis on a neighborhood-scale and a bus stop heat analysis on a city-wide scale as an example of infrastructure analysis.</a:t>
            </a:r>
          </a:p>
          <a:p>
            <a:pPr marL="457200" marR="0" lvl="0" indent="-457200" algn="l" defTabSz="914400" rtl="0" eaLnBrk="1" fontAlgn="auto" latinLnBrk="0" hangingPunct="1">
              <a:lnSpc>
                <a:spcPct val="100000"/>
              </a:lnSpc>
              <a:spcBef>
                <a:spcPts val="0"/>
              </a:spcBef>
              <a:spcAft>
                <a:spcPts val="600"/>
              </a:spcAft>
              <a:buClr>
                <a:srgbClr val="006D9D"/>
              </a:buClr>
              <a:buSzTx/>
              <a:buFont typeface="+mj-lt"/>
              <a:buAutoNum type="arabicPeriod"/>
              <a:tabLst/>
              <a:defRPr/>
            </a:pPr>
            <a:endParaRPr kumimoji="0" lang="en-US" sz="2000" b="0" i="0" u="none" strike="noStrike" kern="1200" cap="none" spc="0" normalizeH="0" baseline="0" noProof="0">
              <a:ln>
                <a:noFill/>
              </a:ln>
              <a:solidFill>
                <a:srgbClr val="3F3F3F"/>
              </a:solidFill>
              <a:effectLst/>
              <a:uLnTx/>
              <a:uFillTx/>
              <a:latin typeface="Century Gothic"/>
              <a:ea typeface="+mn-ea"/>
              <a:cs typeface="+mn-cs"/>
            </a:endParaRPr>
          </a:p>
        </p:txBody>
      </p:sp>
      <p:pic>
        <p:nvPicPr>
          <p:cNvPr id="4" name="Graphic 3" descr="Bar chart">
            <a:extLst>
              <a:ext uri="{FF2B5EF4-FFF2-40B4-BE49-F238E27FC236}">
                <a16:creationId xmlns:a16="http://schemas.microsoft.com/office/drawing/2014/main" id="{54C4E437-60C6-4069-A209-E2E78CCB185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4714129" y="5552534"/>
            <a:ext cx="1039171" cy="1039171"/>
          </a:xfrm>
          <a:prstGeom prst="rect">
            <a:avLst/>
          </a:prstGeom>
        </p:spPr>
      </p:pic>
      <p:pic>
        <p:nvPicPr>
          <p:cNvPr id="5" name="Graphic 4" descr="Road">
            <a:extLst>
              <a:ext uri="{FF2B5EF4-FFF2-40B4-BE49-F238E27FC236}">
                <a16:creationId xmlns:a16="http://schemas.microsoft.com/office/drawing/2014/main" id="{CEEA54BA-D976-4F73-8EC8-965E0F9B7E5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3103660" y="5595743"/>
            <a:ext cx="1039171" cy="1039171"/>
          </a:xfrm>
          <a:prstGeom prst="rect">
            <a:avLst/>
          </a:prstGeom>
        </p:spPr>
      </p:pic>
      <p:pic>
        <p:nvPicPr>
          <p:cNvPr id="8" name="Graphic 7" descr="City">
            <a:extLst>
              <a:ext uri="{FF2B5EF4-FFF2-40B4-BE49-F238E27FC236}">
                <a16:creationId xmlns:a16="http://schemas.microsoft.com/office/drawing/2014/main" id="{AD6E930B-4C07-4A29-B65D-C0FD6EFD667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6324598" y="5552533"/>
            <a:ext cx="1039171" cy="1039171"/>
          </a:xfrm>
          <a:prstGeom prst="rect">
            <a:avLst/>
          </a:prstGeom>
        </p:spPr>
      </p:pic>
      <p:pic>
        <p:nvPicPr>
          <p:cNvPr id="11" name="Graphic 10" descr="High temperature">
            <a:extLst>
              <a:ext uri="{FF2B5EF4-FFF2-40B4-BE49-F238E27FC236}">
                <a16:creationId xmlns:a16="http://schemas.microsoft.com/office/drawing/2014/main" id="{D6139300-91AB-4910-81E8-D58AD5634492}"/>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7935067" y="5614918"/>
            <a:ext cx="914400" cy="914400"/>
          </a:xfrm>
          <a:prstGeom prst="rect">
            <a:avLst/>
          </a:prstGeom>
        </p:spPr>
      </p:pic>
    </p:spTree>
    <p:extLst>
      <p:ext uri="{BB962C8B-B14F-4D97-AF65-F5344CB8AC3E}">
        <p14:creationId xmlns:p14="http://schemas.microsoft.com/office/powerpoint/2010/main" val="3611598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A5D9432-1D86-4F2C-813A-A8C04629BAEB}"/>
              </a:ext>
            </a:extLst>
          </p:cNvPr>
          <p:cNvSpPr/>
          <p:nvPr/>
        </p:nvSpPr>
        <p:spPr>
          <a:xfrm>
            <a:off x="5299" y="1571090"/>
            <a:ext cx="12186528" cy="4575641"/>
          </a:xfrm>
          <a:prstGeom prst="rect">
            <a:avLst/>
          </a:prstGeom>
          <a:solidFill>
            <a:schemeClr val="bg1">
              <a:lumMod val="95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8D08D"/>
              </a:solidFill>
            </a:endParaRPr>
          </a:p>
        </p:txBody>
      </p:sp>
      <p:sp>
        <p:nvSpPr>
          <p:cNvPr id="2" name="Title 1">
            <a:extLst>
              <a:ext uri="{FF2B5EF4-FFF2-40B4-BE49-F238E27FC236}">
                <a16:creationId xmlns:a16="http://schemas.microsoft.com/office/drawing/2014/main" id="{D7522C37-9963-4D41-9BCC-F81938FFDA56}"/>
              </a:ext>
            </a:extLst>
          </p:cNvPr>
          <p:cNvSpPr txBox="1">
            <a:spLocks/>
          </p:cNvSpPr>
          <p:nvPr/>
        </p:nvSpPr>
        <p:spPr>
          <a:xfrm>
            <a:off x="495300" y="342900"/>
            <a:ext cx="94143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Century Gothic"/>
              </a:rPr>
              <a:t>Project Objectives</a:t>
            </a:r>
            <a:endParaRPr lang="en-US" sz="4000" b="1" dirty="0">
              <a:solidFill>
                <a:schemeClr val="bg1"/>
              </a:solidFill>
              <a:latin typeface="Century Gothic" panose="020B0502020202020204" pitchFamily="34" charset="0"/>
            </a:endParaRPr>
          </a:p>
        </p:txBody>
      </p:sp>
      <p:sp>
        <p:nvSpPr>
          <p:cNvPr id="10" name="Text Placeholder 5"/>
          <p:cNvSpPr txBox="1">
            <a:spLocks/>
          </p:cNvSpPr>
          <p:nvPr/>
        </p:nvSpPr>
        <p:spPr>
          <a:xfrm>
            <a:off x="513024" y="1232130"/>
            <a:ext cx="3743997" cy="524487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006D9D"/>
              </a:buClr>
              <a:buNone/>
            </a:pPr>
            <a:endParaRPr lang="en-US">
              <a:cs typeface="Calibri" panose="020F0502020204030204"/>
            </a:endParaRPr>
          </a:p>
          <a:p>
            <a:pPr marL="0" indent="0">
              <a:lnSpc>
                <a:spcPct val="100000"/>
              </a:lnSpc>
              <a:spcBef>
                <a:spcPts val="0"/>
              </a:spcBef>
              <a:spcAft>
                <a:spcPts val="600"/>
              </a:spcAft>
              <a:buClr>
                <a:srgbClr val="006D9D"/>
              </a:buClr>
              <a:buNone/>
            </a:pPr>
            <a:endParaRPr lang="en-US" sz="2000">
              <a:solidFill>
                <a:schemeClr val="tx1">
                  <a:lumMod val="75000"/>
                  <a:lumOff val="25000"/>
                </a:schemeClr>
              </a:solidFill>
              <a:latin typeface="Century Gothic"/>
            </a:endParaRPr>
          </a:p>
        </p:txBody>
      </p:sp>
      <p:sp>
        <p:nvSpPr>
          <p:cNvPr id="14" name="Google Shape;259;p3">
            <a:extLst>
              <a:ext uri="{FF2B5EF4-FFF2-40B4-BE49-F238E27FC236}">
                <a16:creationId xmlns:a16="http://schemas.microsoft.com/office/drawing/2014/main" id="{C3A7A95D-4E00-49A6-B38E-91B3FE646257}"/>
              </a:ext>
            </a:extLst>
          </p:cNvPr>
          <p:cNvSpPr/>
          <p:nvPr/>
        </p:nvSpPr>
        <p:spPr>
          <a:xfrm rot="16200000">
            <a:off x="5576213" y="-3648823"/>
            <a:ext cx="1007043" cy="11776129"/>
          </a:xfrm>
          <a:prstGeom prst="round2SameRect">
            <a:avLst>
              <a:gd name="adj1" fmla="val 16667"/>
              <a:gd name="adj2" fmla="val 0"/>
            </a:avLst>
          </a:prstGeom>
          <a:solidFill>
            <a:srgbClr val="326939">
              <a:alpha val="19000"/>
            </a:srgbClr>
          </a:solidFill>
          <a:ln w="76200" cap="flat" cmpd="sng">
            <a:solidFill>
              <a:schemeClr val="accent6">
                <a:lumMod val="50000"/>
              </a:schemeClr>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rgbClr val="A61C00"/>
              </a:highlight>
              <a:latin typeface="Arial"/>
              <a:ea typeface="Arial"/>
              <a:cs typeface="Arial"/>
              <a:sym typeface="Arial"/>
            </a:endParaRPr>
          </a:p>
        </p:txBody>
      </p:sp>
      <p:sp>
        <p:nvSpPr>
          <p:cNvPr id="16" name="Google Shape;259;p3">
            <a:extLst>
              <a:ext uri="{FF2B5EF4-FFF2-40B4-BE49-F238E27FC236}">
                <a16:creationId xmlns:a16="http://schemas.microsoft.com/office/drawing/2014/main" id="{451A4BF3-AED4-4F29-BC54-A102A2F3F288}"/>
              </a:ext>
            </a:extLst>
          </p:cNvPr>
          <p:cNvSpPr/>
          <p:nvPr/>
        </p:nvSpPr>
        <p:spPr>
          <a:xfrm rot="16200000">
            <a:off x="1862754" y="1141123"/>
            <a:ext cx="1013499" cy="4352775"/>
          </a:xfrm>
          <a:prstGeom prst="round2SameRect">
            <a:avLst>
              <a:gd name="adj1" fmla="val 16667"/>
              <a:gd name="adj2" fmla="val 0"/>
            </a:avLst>
          </a:prstGeom>
          <a:solidFill>
            <a:srgbClr val="4F8280">
              <a:alpha val="31000"/>
            </a:srgbClr>
          </a:solidFill>
          <a:ln w="76200" cap="flat" cmpd="sng">
            <a:solidFill>
              <a:srgbClr val="4F8280"/>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lang="en-US" sz="1400" b="0" i="0" u="none" strike="noStrike" cap="none">
              <a:solidFill>
                <a:srgbClr val="000000"/>
              </a:solidFill>
              <a:highlight>
                <a:srgbClr val="A61C00"/>
              </a:highlight>
              <a:latin typeface="Arial"/>
              <a:ea typeface="Arial"/>
              <a:cs typeface="Arial"/>
              <a:sym typeface="Arial"/>
            </a:endParaRPr>
          </a:p>
        </p:txBody>
      </p:sp>
      <p:sp>
        <p:nvSpPr>
          <p:cNvPr id="22" name="Google Shape;310;p5">
            <a:extLst>
              <a:ext uri="{FF2B5EF4-FFF2-40B4-BE49-F238E27FC236}">
                <a16:creationId xmlns:a16="http://schemas.microsoft.com/office/drawing/2014/main" id="{631F110A-7528-4161-A69B-9938D7A71462}"/>
              </a:ext>
            </a:extLst>
          </p:cNvPr>
          <p:cNvSpPr/>
          <p:nvPr/>
        </p:nvSpPr>
        <p:spPr>
          <a:xfrm rot="16200000">
            <a:off x="1879712" y="2214304"/>
            <a:ext cx="1002526" cy="4362300"/>
          </a:xfrm>
          <a:prstGeom prst="round2SameRect">
            <a:avLst>
              <a:gd name="adj1" fmla="val 16667"/>
              <a:gd name="adj2" fmla="val 0"/>
            </a:avLst>
          </a:prstGeom>
          <a:solidFill>
            <a:srgbClr val="964035">
              <a:alpha val="14901"/>
            </a:srgbClr>
          </a:solidFill>
          <a:ln w="76200" cap="flat" cmpd="sng">
            <a:solidFill>
              <a:srgbClr val="964035"/>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rgbClr val="A61C00"/>
              </a:highlight>
              <a:latin typeface="Arial"/>
              <a:ea typeface="Arial"/>
              <a:cs typeface="Arial"/>
              <a:sym typeface="Arial"/>
            </a:endParaRPr>
          </a:p>
        </p:txBody>
      </p:sp>
      <p:sp>
        <p:nvSpPr>
          <p:cNvPr id="11" name="Google Shape;264;p3">
            <a:extLst>
              <a:ext uri="{FF2B5EF4-FFF2-40B4-BE49-F238E27FC236}">
                <a16:creationId xmlns:a16="http://schemas.microsoft.com/office/drawing/2014/main" id="{D4FE5FFB-8730-4A9E-A59F-382E43C063D8}"/>
              </a:ext>
            </a:extLst>
          </p:cNvPr>
          <p:cNvSpPr/>
          <p:nvPr/>
        </p:nvSpPr>
        <p:spPr>
          <a:xfrm>
            <a:off x="1267324" y="1747752"/>
            <a:ext cx="10700109" cy="1002202"/>
          </a:xfrm>
          <a:prstGeom prst="rect">
            <a:avLst/>
          </a:prstGeom>
          <a:solidFill>
            <a:schemeClr val="accent6">
              <a:lumMod val="50000"/>
            </a:schemeClr>
          </a:solidFill>
          <a:ln w="76200" cap="flat" cmpd="sng">
            <a:solidFill>
              <a:schemeClr val="accent6">
                <a:lumMod val="50000"/>
              </a:schemeClr>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1400"/>
            </a:pPr>
            <a:endParaRPr lang="en-US" sz="2000" b="1">
              <a:solidFill>
                <a:schemeClr val="bg1"/>
              </a:solidFill>
              <a:latin typeface="Century Gothic"/>
            </a:endParaRPr>
          </a:p>
        </p:txBody>
      </p:sp>
      <p:sp>
        <p:nvSpPr>
          <p:cNvPr id="8" name="TextBox 7">
            <a:extLst>
              <a:ext uri="{FF2B5EF4-FFF2-40B4-BE49-F238E27FC236}">
                <a16:creationId xmlns:a16="http://schemas.microsoft.com/office/drawing/2014/main" id="{1638E436-0BB6-4847-8B57-B51DD0972B5D}"/>
              </a:ext>
            </a:extLst>
          </p:cNvPr>
          <p:cNvSpPr txBox="1"/>
          <p:nvPr/>
        </p:nvSpPr>
        <p:spPr>
          <a:xfrm>
            <a:off x="3120410" y="2033742"/>
            <a:ext cx="6839974" cy="4770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500" b="1">
                <a:solidFill>
                  <a:schemeClr val="bg1"/>
                </a:solidFill>
                <a:latin typeface="Century Gothic"/>
                <a:cs typeface="Calibri"/>
              </a:rPr>
              <a:t>NASA Earth Observations</a:t>
            </a:r>
          </a:p>
        </p:txBody>
      </p:sp>
      <p:sp>
        <p:nvSpPr>
          <p:cNvPr id="6" name="Google Shape;264;p3">
            <a:extLst>
              <a:ext uri="{FF2B5EF4-FFF2-40B4-BE49-F238E27FC236}">
                <a16:creationId xmlns:a16="http://schemas.microsoft.com/office/drawing/2014/main" id="{A6E8D9B9-C8C6-4C3D-B32B-788FD73CC04C}"/>
              </a:ext>
            </a:extLst>
          </p:cNvPr>
          <p:cNvSpPr/>
          <p:nvPr/>
        </p:nvSpPr>
        <p:spPr>
          <a:xfrm>
            <a:off x="1267690" y="2810276"/>
            <a:ext cx="10699743" cy="1013500"/>
          </a:xfrm>
          <a:prstGeom prst="rect">
            <a:avLst/>
          </a:prstGeom>
          <a:solidFill>
            <a:srgbClr val="4F8280"/>
          </a:solidFill>
          <a:ln w="76200" cap="flat" cmpd="sng">
            <a:solidFill>
              <a:srgbClr val="4F8280"/>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lang="en-US" sz="1400" b="0" i="0" u="none" strike="noStrike" cap="none">
              <a:solidFill>
                <a:srgbClr val="4F8280"/>
              </a:solidFill>
              <a:latin typeface="Arial"/>
              <a:ea typeface="Arial"/>
              <a:cs typeface="Arial"/>
            </a:endParaRPr>
          </a:p>
        </p:txBody>
      </p:sp>
      <p:sp>
        <p:nvSpPr>
          <p:cNvPr id="17" name="TextBox 16">
            <a:extLst>
              <a:ext uri="{FF2B5EF4-FFF2-40B4-BE49-F238E27FC236}">
                <a16:creationId xmlns:a16="http://schemas.microsoft.com/office/drawing/2014/main" id="{97308D71-97A1-4FC8-9686-EF140CE536F7}"/>
              </a:ext>
            </a:extLst>
          </p:cNvPr>
          <p:cNvSpPr txBox="1"/>
          <p:nvPr/>
        </p:nvSpPr>
        <p:spPr>
          <a:xfrm>
            <a:off x="3016776" y="3021778"/>
            <a:ext cx="6839974" cy="4770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500" b="1">
                <a:solidFill>
                  <a:schemeClr val="bg1"/>
                </a:solidFill>
                <a:latin typeface="Century Gothic"/>
                <a:cs typeface="Calibri"/>
              </a:rPr>
              <a:t>Geodatabase</a:t>
            </a:r>
          </a:p>
        </p:txBody>
      </p:sp>
      <p:pic>
        <p:nvPicPr>
          <p:cNvPr id="3" name="Graphic 4" descr="Satellite">
            <a:extLst>
              <a:ext uri="{FF2B5EF4-FFF2-40B4-BE49-F238E27FC236}">
                <a16:creationId xmlns:a16="http://schemas.microsoft.com/office/drawing/2014/main" id="{7D8D1321-9991-494B-82E8-BB92113FA294}"/>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291432" y="1795379"/>
            <a:ext cx="914400" cy="914400"/>
          </a:xfrm>
          <a:prstGeom prst="rect">
            <a:avLst/>
          </a:prstGeom>
        </p:spPr>
      </p:pic>
      <p:pic>
        <p:nvPicPr>
          <p:cNvPr id="7" name="Graphic 8" descr="Database">
            <a:extLst>
              <a:ext uri="{FF2B5EF4-FFF2-40B4-BE49-F238E27FC236}">
                <a16:creationId xmlns:a16="http://schemas.microsoft.com/office/drawing/2014/main" id="{E80F97FE-B456-489E-9490-174325018BB2}"/>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288781" y="2800598"/>
            <a:ext cx="914400" cy="914400"/>
          </a:xfrm>
          <a:prstGeom prst="rect">
            <a:avLst/>
          </a:prstGeom>
        </p:spPr>
      </p:pic>
      <p:sp>
        <p:nvSpPr>
          <p:cNvPr id="36" name="Google Shape;264;p3">
            <a:extLst>
              <a:ext uri="{FF2B5EF4-FFF2-40B4-BE49-F238E27FC236}">
                <a16:creationId xmlns:a16="http://schemas.microsoft.com/office/drawing/2014/main" id="{778ACC11-ACA3-49A2-9F29-DBA0360F94EF}"/>
              </a:ext>
            </a:extLst>
          </p:cNvPr>
          <p:cNvSpPr/>
          <p:nvPr/>
        </p:nvSpPr>
        <p:spPr>
          <a:xfrm>
            <a:off x="1262885" y="3891772"/>
            <a:ext cx="10704548" cy="1004945"/>
          </a:xfrm>
          <a:prstGeom prst="rect">
            <a:avLst/>
          </a:prstGeom>
          <a:solidFill>
            <a:srgbClr val="964035"/>
          </a:solidFill>
          <a:ln w="76200" cap="flat" cmpd="sng">
            <a:solidFill>
              <a:srgbClr val="964035"/>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lang="en-US" sz="1400" b="0" i="0" u="none" strike="noStrike" cap="none">
              <a:solidFill>
                <a:srgbClr val="4F8280"/>
              </a:solidFill>
              <a:latin typeface="Arial"/>
              <a:ea typeface="Arial"/>
              <a:cs typeface="Arial"/>
            </a:endParaRPr>
          </a:p>
        </p:txBody>
      </p:sp>
      <p:sp>
        <p:nvSpPr>
          <p:cNvPr id="21" name="TextBox 20">
            <a:extLst>
              <a:ext uri="{FF2B5EF4-FFF2-40B4-BE49-F238E27FC236}">
                <a16:creationId xmlns:a16="http://schemas.microsoft.com/office/drawing/2014/main" id="{21C9A595-AF35-4021-BCC4-7B721DEAE0E4}"/>
              </a:ext>
            </a:extLst>
          </p:cNvPr>
          <p:cNvSpPr txBox="1"/>
          <p:nvPr/>
        </p:nvSpPr>
        <p:spPr>
          <a:xfrm>
            <a:off x="2811829" y="4101430"/>
            <a:ext cx="7615342" cy="4770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500" b="1">
                <a:solidFill>
                  <a:schemeClr val="bg1"/>
                </a:solidFill>
                <a:latin typeface="Century Gothic"/>
                <a:cs typeface="Calibri"/>
              </a:rPr>
              <a:t>Creative Communication Tools</a:t>
            </a:r>
          </a:p>
        </p:txBody>
      </p:sp>
      <p:pic>
        <p:nvPicPr>
          <p:cNvPr id="12" name="Graphic 12" descr="Treasure Map">
            <a:extLst>
              <a:ext uri="{FF2B5EF4-FFF2-40B4-BE49-F238E27FC236}">
                <a16:creationId xmlns:a16="http://schemas.microsoft.com/office/drawing/2014/main" id="{B0B11664-9E56-4368-97FF-FC8F0B32EA6E}"/>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288781" y="3933895"/>
            <a:ext cx="914400" cy="914400"/>
          </a:xfrm>
          <a:prstGeom prst="rect">
            <a:avLst/>
          </a:prstGeom>
        </p:spPr>
      </p:pic>
      <p:pic>
        <p:nvPicPr>
          <p:cNvPr id="15" name="Graphic 14" descr="Checkmark">
            <a:extLst>
              <a:ext uri="{FF2B5EF4-FFF2-40B4-BE49-F238E27FC236}">
                <a16:creationId xmlns:a16="http://schemas.microsoft.com/office/drawing/2014/main" id="{70A5C92C-53D2-4FFE-9F66-A9D0935F988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0858025" y="3882757"/>
            <a:ext cx="914400" cy="914400"/>
          </a:xfrm>
          <a:prstGeom prst="rect">
            <a:avLst/>
          </a:prstGeom>
        </p:spPr>
      </p:pic>
      <p:pic>
        <p:nvPicPr>
          <p:cNvPr id="19" name="Graphic 18" descr="Checkmark">
            <a:extLst>
              <a:ext uri="{FF2B5EF4-FFF2-40B4-BE49-F238E27FC236}">
                <a16:creationId xmlns:a16="http://schemas.microsoft.com/office/drawing/2014/main" id="{FA8EFCEF-0DEE-434F-B617-70016C13B2A6}"/>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p:blipFill>
        <p:spPr>
          <a:xfrm>
            <a:off x="10858025" y="2803388"/>
            <a:ext cx="914400" cy="914400"/>
          </a:xfrm>
          <a:prstGeom prst="rect">
            <a:avLst/>
          </a:prstGeom>
        </p:spPr>
      </p:pic>
      <p:pic>
        <p:nvPicPr>
          <p:cNvPr id="20" name="Graphic 19" descr="Checkmark">
            <a:extLst>
              <a:ext uri="{FF2B5EF4-FFF2-40B4-BE49-F238E27FC236}">
                <a16:creationId xmlns:a16="http://schemas.microsoft.com/office/drawing/2014/main" id="{23EC9A2E-294F-4E08-8132-52BFCAF129D5}"/>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tretch>
            <a:fillRect/>
          </a:stretch>
        </p:blipFill>
        <p:spPr>
          <a:xfrm>
            <a:off x="10858025" y="1724019"/>
            <a:ext cx="914400" cy="914400"/>
          </a:xfrm>
          <a:prstGeom prst="rect">
            <a:avLst/>
          </a:prstGeom>
        </p:spPr>
      </p:pic>
    </p:spTree>
    <p:extLst>
      <p:ext uri="{BB962C8B-B14F-4D97-AF65-F5344CB8AC3E}">
        <p14:creationId xmlns:p14="http://schemas.microsoft.com/office/powerpoint/2010/main" val="485014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2" grpId="0" animBg="1"/>
      <p:bldP spid="6" grpId="0" animBg="1"/>
      <p:bldP spid="17" grpId="0"/>
      <p:bldP spid="36" grpId="0" animBg="1"/>
      <p:bldP spid="21"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0E8695DB-2C0C-404E-BCFA-116341F39F84}"/>
              </a:ext>
            </a:extLst>
          </p:cNvPr>
          <p:cNvSpPr/>
          <p:nvPr/>
        </p:nvSpPr>
        <p:spPr>
          <a:xfrm>
            <a:off x="5299" y="1612554"/>
            <a:ext cx="12186528" cy="4575641"/>
          </a:xfrm>
          <a:prstGeom prst="rect">
            <a:avLst/>
          </a:prstGeom>
          <a:solidFill>
            <a:schemeClr val="bg1">
              <a:lumMod val="95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8D08D"/>
              </a:solidFill>
            </a:endParaRPr>
          </a:p>
        </p:txBody>
      </p:sp>
      <p:sp>
        <p:nvSpPr>
          <p:cNvPr id="2" name="Title 1">
            <a:extLst>
              <a:ext uri="{FF2B5EF4-FFF2-40B4-BE49-F238E27FC236}">
                <a16:creationId xmlns:a16="http://schemas.microsoft.com/office/drawing/2014/main" id="{D7522C37-9963-4D41-9BCC-F81938FFDA56}"/>
              </a:ext>
            </a:extLst>
          </p:cNvPr>
          <p:cNvSpPr txBox="1">
            <a:spLocks/>
          </p:cNvSpPr>
          <p:nvPr/>
        </p:nvSpPr>
        <p:spPr>
          <a:xfrm>
            <a:off x="495300" y="342900"/>
            <a:ext cx="94143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Century Gothic"/>
              </a:rPr>
              <a:t>Uncertainties and Limitations</a:t>
            </a:r>
            <a:endParaRPr lang="en-US" sz="4000" b="1" dirty="0">
              <a:solidFill>
                <a:schemeClr val="bg1"/>
              </a:solidFill>
              <a:latin typeface="Century Gothic" panose="020B0502020202020204" pitchFamily="34" charset="0"/>
            </a:endParaRPr>
          </a:p>
        </p:txBody>
      </p:sp>
      <p:sp>
        <p:nvSpPr>
          <p:cNvPr id="4" name="Rectangle 3">
            <a:extLst>
              <a:ext uri="{FF2B5EF4-FFF2-40B4-BE49-F238E27FC236}">
                <a16:creationId xmlns:a16="http://schemas.microsoft.com/office/drawing/2014/main" id="{D55DF53C-A7F0-4893-8450-0B5A73AE12A2}"/>
              </a:ext>
            </a:extLst>
          </p:cNvPr>
          <p:cNvSpPr/>
          <p:nvPr/>
        </p:nvSpPr>
        <p:spPr>
          <a:xfrm>
            <a:off x="387516" y="2132098"/>
            <a:ext cx="2626892" cy="3709734"/>
          </a:xfrm>
          <a:prstGeom prst="rect">
            <a:avLst/>
          </a:prstGeom>
          <a:solidFill>
            <a:srgbClr val="4F8280">
              <a:alpha val="35000"/>
            </a:srgbClr>
          </a:solidFill>
          <a:ln w="57150">
            <a:solidFill>
              <a:srgbClr val="4F82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F80670D-3B51-4B80-A26F-8DDBF4BEDABA}"/>
              </a:ext>
            </a:extLst>
          </p:cNvPr>
          <p:cNvSpPr/>
          <p:nvPr/>
        </p:nvSpPr>
        <p:spPr>
          <a:xfrm>
            <a:off x="3325226" y="2132099"/>
            <a:ext cx="2626892" cy="3709734"/>
          </a:xfrm>
          <a:prstGeom prst="rect">
            <a:avLst/>
          </a:prstGeom>
          <a:solidFill>
            <a:schemeClr val="bg1">
              <a:lumMod val="85000"/>
            </a:schemeClr>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76A70C0-C469-4D54-AD6C-67DD175C1E20}"/>
              </a:ext>
            </a:extLst>
          </p:cNvPr>
          <p:cNvSpPr/>
          <p:nvPr/>
        </p:nvSpPr>
        <p:spPr>
          <a:xfrm>
            <a:off x="6262936" y="2132099"/>
            <a:ext cx="2626892" cy="3709733"/>
          </a:xfrm>
          <a:prstGeom prst="rect">
            <a:avLst/>
          </a:prstGeom>
          <a:solidFill>
            <a:srgbClr val="385723">
              <a:alpha val="38000"/>
            </a:srgbClr>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8D08D"/>
              </a:solidFill>
            </a:endParaRPr>
          </a:p>
        </p:txBody>
      </p:sp>
      <p:sp>
        <p:nvSpPr>
          <p:cNvPr id="15" name="Rectangle 14">
            <a:extLst>
              <a:ext uri="{FF2B5EF4-FFF2-40B4-BE49-F238E27FC236}">
                <a16:creationId xmlns:a16="http://schemas.microsoft.com/office/drawing/2014/main" id="{025FA1E9-2789-4ECF-BFCB-1B3BAEC0ABE6}"/>
              </a:ext>
            </a:extLst>
          </p:cNvPr>
          <p:cNvSpPr/>
          <p:nvPr/>
        </p:nvSpPr>
        <p:spPr>
          <a:xfrm>
            <a:off x="9200647" y="2132098"/>
            <a:ext cx="2626892" cy="3709733"/>
          </a:xfrm>
          <a:prstGeom prst="rect">
            <a:avLst/>
          </a:prstGeom>
          <a:solidFill>
            <a:srgbClr val="964035">
              <a:alpha val="40000"/>
            </a:srgbClr>
          </a:solidFill>
          <a:ln w="57150">
            <a:solidFill>
              <a:srgbClr val="9640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5DB7DAEC-1916-47B8-8B07-C3F830E74276}"/>
              </a:ext>
            </a:extLst>
          </p:cNvPr>
          <p:cNvSpPr/>
          <p:nvPr/>
        </p:nvSpPr>
        <p:spPr>
          <a:xfrm>
            <a:off x="388620" y="4229100"/>
            <a:ext cx="2628900" cy="1600200"/>
          </a:xfrm>
          <a:prstGeom prst="rect">
            <a:avLst/>
          </a:prstGeom>
          <a:solidFill>
            <a:srgbClr val="4F8280"/>
          </a:solidFill>
          <a:ln>
            <a:solidFill>
              <a:srgbClr val="4F828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 name="TextBox 18">
            <a:extLst>
              <a:ext uri="{FF2B5EF4-FFF2-40B4-BE49-F238E27FC236}">
                <a16:creationId xmlns:a16="http://schemas.microsoft.com/office/drawing/2014/main" id="{41FA3296-6571-4636-8810-4F36FD33BD39}"/>
              </a:ext>
            </a:extLst>
          </p:cNvPr>
          <p:cNvSpPr txBox="1"/>
          <p:nvPr/>
        </p:nvSpPr>
        <p:spPr>
          <a:xfrm>
            <a:off x="371669" y="4532354"/>
            <a:ext cx="2659380" cy="877163"/>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700" b="1" dirty="0">
                <a:solidFill>
                  <a:schemeClr val="bg1"/>
                </a:solidFill>
                <a:latin typeface="Century Gothic"/>
              </a:rPr>
              <a:t>LST and Heat Indices are proxies for heat measurements</a:t>
            </a:r>
            <a:endParaRPr lang="en-US" sz="1700" dirty="0">
              <a:solidFill>
                <a:schemeClr val="bg1"/>
              </a:solidFill>
              <a:latin typeface="Century Gothic"/>
              <a:cs typeface="Calibri"/>
            </a:endParaRPr>
          </a:p>
        </p:txBody>
      </p:sp>
      <p:sp>
        <p:nvSpPr>
          <p:cNvPr id="23" name="Rectangle 22">
            <a:extLst>
              <a:ext uri="{FF2B5EF4-FFF2-40B4-BE49-F238E27FC236}">
                <a16:creationId xmlns:a16="http://schemas.microsoft.com/office/drawing/2014/main" id="{5DB7DAEC-1916-47B8-8B07-C3F830E74276}"/>
              </a:ext>
            </a:extLst>
          </p:cNvPr>
          <p:cNvSpPr/>
          <p:nvPr/>
        </p:nvSpPr>
        <p:spPr>
          <a:xfrm>
            <a:off x="9203055" y="4227195"/>
            <a:ext cx="2628900" cy="1600200"/>
          </a:xfrm>
          <a:prstGeom prst="rect">
            <a:avLst/>
          </a:prstGeom>
          <a:solidFill>
            <a:srgbClr val="964035"/>
          </a:solidFill>
          <a:ln>
            <a:solidFill>
              <a:srgbClr val="96403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4" name="Rectangle 23">
            <a:extLst>
              <a:ext uri="{FF2B5EF4-FFF2-40B4-BE49-F238E27FC236}">
                <a16:creationId xmlns:a16="http://schemas.microsoft.com/office/drawing/2014/main" id="{5DB7DAEC-1916-47B8-8B07-C3F830E74276}"/>
              </a:ext>
            </a:extLst>
          </p:cNvPr>
          <p:cNvSpPr/>
          <p:nvPr/>
        </p:nvSpPr>
        <p:spPr>
          <a:xfrm>
            <a:off x="3333750" y="4225290"/>
            <a:ext cx="2628900" cy="16002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5" name="Rectangle 24">
            <a:extLst>
              <a:ext uri="{FF2B5EF4-FFF2-40B4-BE49-F238E27FC236}">
                <a16:creationId xmlns:a16="http://schemas.microsoft.com/office/drawing/2014/main" id="{E3B46AC6-57B9-40BB-BA09-D02D8900CC02}"/>
              </a:ext>
            </a:extLst>
          </p:cNvPr>
          <p:cNvSpPr/>
          <p:nvPr/>
        </p:nvSpPr>
        <p:spPr>
          <a:xfrm>
            <a:off x="6252210" y="4248149"/>
            <a:ext cx="2628900" cy="16002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0" name="TextBox 19">
            <a:extLst>
              <a:ext uri="{FF2B5EF4-FFF2-40B4-BE49-F238E27FC236}">
                <a16:creationId xmlns:a16="http://schemas.microsoft.com/office/drawing/2014/main" id="{13AD00B1-6E16-4CD7-BFDC-3500AE0F6BD2}"/>
              </a:ext>
            </a:extLst>
          </p:cNvPr>
          <p:cNvSpPr txBox="1"/>
          <p:nvPr/>
        </p:nvSpPr>
        <p:spPr>
          <a:xfrm>
            <a:off x="3318624" y="4633652"/>
            <a:ext cx="2636290" cy="615553"/>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700" b="1" dirty="0">
                <a:solidFill>
                  <a:schemeClr val="bg1"/>
                </a:solidFill>
                <a:latin typeface="Century Gothic"/>
                <a:cs typeface="Calibri"/>
              </a:rPr>
              <a:t>People are </a:t>
            </a:r>
            <a:r>
              <a:rPr lang="en-US" sz="1700" b="1" u="sng" dirty="0">
                <a:solidFill>
                  <a:schemeClr val="bg1"/>
                </a:solidFill>
                <a:latin typeface="Century Gothic"/>
                <a:cs typeface="Calibri"/>
              </a:rPr>
              <a:t>not </a:t>
            </a:r>
            <a:r>
              <a:rPr lang="en-US" sz="1700" b="1" dirty="0">
                <a:solidFill>
                  <a:schemeClr val="bg1"/>
                </a:solidFill>
                <a:latin typeface="Century Gothic"/>
                <a:cs typeface="Calibri"/>
              </a:rPr>
              <a:t>stationary</a:t>
            </a:r>
          </a:p>
        </p:txBody>
      </p:sp>
      <p:sp>
        <p:nvSpPr>
          <p:cNvPr id="26" name="TextBox 25">
            <a:extLst>
              <a:ext uri="{FF2B5EF4-FFF2-40B4-BE49-F238E27FC236}">
                <a16:creationId xmlns:a16="http://schemas.microsoft.com/office/drawing/2014/main" id="{D12A1FAE-B3FA-4D0D-B22F-2F218AB1292A}"/>
              </a:ext>
            </a:extLst>
          </p:cNvPr>
          <p:cNvSpPr txBox="1"/>
          <p:nvPr/>
        </p:nvSpPr>
        <p:spPr>
          <a:xfrm>
            <a:off x="9190291" y="4601901"/>
            <a:ext cx="2647835" cy="877163"/>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700" b="1" dirty="0">
                <a:solidFill>
                  <a:schemeClr val="bg1"/>
                </a:solidFill>
                <a:latin typeface="Century Gothic"/>
                <a:cs typeface="Calibri"/>
              </a:rPr>
              <a:t>Temporal sampling = Estimation (e.g. 2 images per month)</a:t>
            </a:r>
          </a:p>
        </p:txBody>
      </p:sp>
      <p:sp>
        <p:nvSpPr>
          <p:cNvPr id="27" name="TextBox 26">
            <a:extLst>
              <a:ext uri="{FF2B5EF4-FFF2-40B4-BE49-F238E27FC236}">
                <a16:creationId xmlns:a16="http://schemas.microsoft.com/office/drawing/2014/main" id="{BE376464-CC5B-4911-8F84-5AE62620276E}"/>
              </a:ext>
            </a:extLst>
          </p:cNvPr>
          <p:cNvSpPr txBox="1"/>
          <p:nvPr/>
        </p:nvSpPr>
        <p:spPr>
          <a:xfrm>
            <a:off x="6259824" y="4601901"/>
            <a:ext cx="2636290" cy="615553"/>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700" b="1" dirty="0">
                <a:solidFill>
                  <a:schemeClr val="bg1"/>
                </a:solidFill>
                <a:latin typeface="Century Gothic"/>
                <a:cs typeface="Calibri"/>
              </a:rPr>
              <a:t>Better spatial resolution in satellite imagery</a:t>
            </a:r>
          </a:p>
        </p:txBody>
      </p:sp>
      <p:pic>
        <p:nvPicPr>
          <p:cNvPr id="30" name="Graphic 30" descr="Marker">
            <a:extLst>
              <a:ext uri="{FF2B5EF4-FFF2-40B4-BE49-F238E27FC236}">
                <a16:creationId xmlns:a16="http://schemas.microsoft.com/office/drawing/2014/main" id="{895B04C7-FE88-4B70-8FAE-05F7D3429F74}"/>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184072" y="2136058"/>
            <a:ext cx="914400" cy="914400"/>
          </a:xfrm>
          <a:prstGeom prst="rect">
            <a:avLst/>
          </a:prstGeom>
        </p:spPr>
      </p:pic>
      <p:pic>
        <p:nvPicPr>
          <p:cNvPr id="31" name="Graphic 31" descr="House">
            <a:extLst>
              <a:ext uri="{FF2B5EF4-FFF2-40B4-BE49-F238E27FC236}">
                <a16:creationId xmlns:a16="http://schemas.microsoft.com/office/drawing/2014/main" id="{6C73B201-242A-4F0A-AF0D-27042AAE4F41}"/>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4034960" y="2761607"/>
            <a:ext cx="1226127" cy="1226127"/>
          </a:xfrm>
          <a:prstGeom prst="rect">
            <a:avLst/>
          </a:prstGeom>
        </p:spPr>
      </p:pic>
      <p:pic>
        <p:nvPicPr>
          <p:cNvPr id="33" name="Graphic 33" descr="Satellite">
            <a:extLst>
              <a:ext uri="{FF2B5EF4-FFF2-40B4-BE49-F238E27FC236}">
                <a16:creationId xmlns:a16="http://schemas.microsoft.com/office/drawing/2014/main" id="{3218DC39-2854-4BB3-9BE3-FB64C88E4E51}"/>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6654800" y="2149839"/>
            <a:ext cx="1849581" cy="1838036"/>
          </a:xfrm>
          <a:prstGeom prst="rect">
            <a:avLst/>
          </a:prstGeom>
        </p:spPr>
      </p:pic>
      <p:pic>
        <p:nvPicPr>
          <p:cNvPr id="35" name="Graphic 35" descr="Daily calendar">
            <a:extLst>
              <a:ext uri="{FF2B5EF4-FFF2-40B4-BE49-F238E27FC236}">
                <a16:creationId xmlns:a16="http://schemas.microsoft.com/office/drawing/2014/main" id="{31C412FE-2140-48A0-BEAF-BEFB5B281FF6}"/>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9704152" y="2318412"/>
            <a:ext cx="1706567" cy="1670440"/>
          </a:xfrm>
          <a:prstGeom prst="rect">
            <a:avLst/>
          </a:prstGeom>
        </p:spPr>
      </p:pic>
      <p:pic>
        <p:nvPicPr>
          <p:cNvPr id="5" name="Graphic 4" descr="Thermometer">
            <a:extLst>
              <a:ext uri="{FF2B5EF4-FFF2-40B4-BE49-F238E27FC236}">
                <a16:creationId xmlns:a16="http://schemas.microsoft.com/office/drawing/2014/main" id="{7FD4387A-2914-2740-8D27-3D02DF14235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p:blipFill>
        <p:spPr>
          <a:xfrm>
            <a:off x="750863" y="2350770"/>
            <a:ext cx="1828800" cy="1828800"/>
          </a:xfrm>
          <a:prstGeom prst="rect">
            <a:avLst/>
          </a:prstGeom>
        </p:spPr>
      </p:pic>
    </p:spTree>
    <p:extLst>
      <p:ext uri="{BB962C8B-B14F-4D97-AF65-F5344CB8AC3E}">
        <p14:creationId xmlns:p14="http://schemas.microsoft.com/office/powerpoint/2010/main" val="1327255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23" grpId="0" animBg="1"/>
      <p:bldP spid="24" grpId="0" animBg="1"/>
      <p:bldP spid="25" grpId="0" animBg="1"/>
      <p:bldP spid="20" grpId="0"/>
      <p:bldP spid="26" grpId="0"/>
      <p:bldP spid="2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0E8695DB-2C0C-404E-BCFA-116341F39F84}"/>
              </a:ext>
            </a:extLst>
          </p:cNvPr>
          <p:cNvSpPr/>
          <p:nvPr/>
        </p:nvSpPr>
        <p:spPr>
          <a:xfrm>
            <a:off x="5299" y="1612554"/>
            <a:ext cx="12186528" cy="4575641"/>
          </a:xfrm>
          <a:prstGeom prst="rect">
            <a:avLst/>
          </a:prstGeom>
          <a:solidFill>
            <a:schemeClr val="bg1">
              <a:lumMod val="95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8D08D"/>
              </a:solidFill>
            </a:endParaRPr>
          </a:p>
        </p:txBody>
      </p:sp>
      <p:sp>
        <p:nvSpPr>
          <p:cNvPr id="2" name="Title 1">
            <a:extLst>
              <a:ext uri="{FF2B5EF4-FFF2-40B4-BE49-F238E27FC236}">
                <a16:creationId xmlns:a16="http://schemas.microsoft.com/office/drawing/2014/main" id="{D7522C37-9963-4D41-9BCC-F81938FFDA56}"/>
              </a:ext>
            </a:extLst>
          </p:cNvPr>
          <p:cNvSpPr txBox="1">
            <a:spLocks/>
          </p:cNvSpPr>
          <p:nvPr/>
        </p:nvSpPr>
        <p:spPr>
          <a:xfrm>
            <a:off x="495300" y="342900"/>
            <a:ext cx="94143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Century Gothic"/>
              </a:rPr>
              <a:t>Community Concerns</a:t>
            </a:r>
            <a:endParaRPr lang="en-US" sz="4000" b="1" dirty="0">
              <a:solidFill>
                <a:schemeClr val="bg1"/>
              </a:solidFill>
              <a:latin typeface="Century Gothic" panose="020B0502020202020204" pitchFamily="34" charset="0"/>
            </a:endParaRPr>
          </a:p>
        </p:txBody>
      </p:sp>
      <p:sp>
        <p:nvSpPr>
          <p:cNvPr id="4" name="Rectangle 3">
            <a:extLst>
              <a:ext uri="{FF2B5EF4-FFF2-40B4-BE49-F238E27FC236}">
                <a16:creationId xmlns:a16="http://schemas.microsoft.com/office/drawing/2014/main" id="{D55DF53C-A7F0-4893-8450-0B5A73AE12A2}"/>
              </a:ext>
            </a:extLst>
          </p:cNvPr>
          <p:cNvSpPr/>
          <p:nvPr/>
        </p:nvSpPr>
        <p:spPr>
          <a:xfrm>
            <a:off x="387516" y="2132098"/>
            <a:ext cx="2626892" cy="3709734"/>
          </a:xfrm>
          <a:prstGeom prst="rect">
            <a:avLst/>
          </a:prstGeom>
          <a:solidFill>
            <a:srgbClr val="4F8280">
              <a:alpha val="35000"/>
            </a:srgbClr>
          </a:solidFill>
          <a:ln w="57150">
            <a:solidFill>
              <a:srgbClr val="4F82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8F80670D-3B51-4B80-A26F-8DDBF4BEDABA}"/>
              </a:ext>
            </a:extLst>
          </p:cNvPr>
          <p:cNvSpPr/>
          <p:nvPr/>
        </p:nvSpPr>
        <p:spPr>
          <a:xfrm>
            <a:off x="3325226" y="2132099"/>
            <a:ext cx="2626892" cy="3709734"/>
          </a:xfrm>
          <a:prstGeom prst="rect">
            <a:avLst/>
          </a:prstGeom>
          <a:solidFill>
            <a:schemeClr val="bg1">
              <a:lumMod val="85000"/>
            </a:schemeClr>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76A70C0-C469-4D54-AD6C-67DD175C1E20}"/>
              </a:ext>
            </a:extLst>
          </p:cNvPr>
          <p:cNvSpPr/>
          <p:nvPr/>
        </p:nvSpPr>
        <p:spPr>
          <a:xfrm>
            <a:off x="6262936" y="2132099"/>
            <a:ext cx="2626892" cy="3709733"/>
          </a:xfrm>
          <a:prstGeom prst="rect">
            <a:avLst/>
          </a:prstGeom>
          <a:solidFill>
            <a:srgbClr val="385723">
              <a:alpha val="38000"/>
            </a:srgbClr>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8D08D"/>
              </a:solidFill>
            </a:endParaRPr>
          </a:p>
        </p:txBody>
      </p:sp>
      <p:sp>
        <p:nvSpPr>
          <p:cNvPr id="15" name="Rectangle 14">
            <a:extLst>
              <a:ext uri="{FF2B5EF4-FFF2-40B4-BE49-F238E27FC236}">
                <a16:creationId xmlns:a16="http://schemas.microsoft.com/office/drawing/2014/main" id="{025FA1E9-2789-4ECF-BFCB-1B3BAEC0ABE6}"/>
              </a:ext>
            </a:extLst>
          </p:cNvPr>
          <p:cNvSpPr/>
          <p:nvPr/>
        </p:nvSpPr>
        <p:spPr>
          <a:xfrm>
            <a:off x="9200647" y="2132098"/>
            <a:ext cx="2626892" cy="3709733"/>
          </a:xfrm>
          <a:prstGeom prst="rect">
            <a:avLst/>
          </a:prstGeom>
          <a:solidFill>
            <a:srgbClr val="964035">
              <a:alpha val="40000"/>
            </a:srgbClr>
          </a:solidFill>
          <a:ln w="57150">
            <a:solidFill>
              <a:srgbClr val="9640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5DB7DAEC-1916-47B8-8B07-C3F830E74276}"/>
              </a:ext>
            </a:extLst>
          </p:cNvPr>
          <p:cNvSpPr/>
          <p:nvPr/>
        </p:nvSpPr>
        <p:spPr>
          <a:xfrm>
            <a:off x="388620" y="4229100"/>
            <a:ext cx="2628900" cy="1600200"/>
          </a:xfrm>
          <a:prstGeom prst="rect">
            <a:avLst/>
          </a:prstGeom>
          <a:solidFill>
            <a:srgbClr val="4F8280"/>
          </a:solidFill>
          <a:ln>
            <a:solidFill>
              <a:srgbClr val="4F828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 name="Rectangle 22">
            <a:extLst>
              <a:ext uri="{FF2B5EF4-FFF2-40B4-BE49-F238E27FC236}">
                <a16:creationId xmlns:a16="http://schemas.microsoft.com/office/drawing/2014/main" id="{5DB7DAEC-1916-47B8-8B07-C3F830E74276}"/>
              </a:ext>
            </a:extLst>
          </p:cNvPr>
          <p:cNvSpPr/>
          <p:nvPr/>
        </p:nvSpPr>
        <p:spPr>
          <a:xfrm>
            <a:off x="9203055" y="4227195"/>
            <a:ext cx="2628900" cy="1600200"/>
          </a:xfrm>
          <a:prstGeom prst="rect">
            <a:avLst/>
          </a:prstGeom>
          <a:solidFill>
            <a:srgbClr val="964035"/>
          </a:solidFill>
          <a:ln>
            <a:solidFill>
              <a:srgbClr val="96403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4" name="Rectangle 23">
            <a:extLst>
              <a:ext uri="{FF2B5EF4-FFF2-40B4-BE49-F238E27FC236}">
                <a16:creationId xmlns:a16="http://schemas.microsoft.com/office/drawing/2014/main" id="{5DB7DAEC-1916-47B8-8B07-C3F830E74276}"/>
              </a:ext>
            </a:extLst>
          </p:cNvPr>
          <p:cNvSpPr/>
          <p:nvPr/>
        </p:nvSpPr>
        <p:spPr>
          <a:xfrm>
            <a:off x="3349722" y="4221734"/>
            <a:ext cx="2628900" cy="1628422"/>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700" b="1" dirty="0">
              <a:latin typeface="Century Gothic"/>
              <a:cs typeface="Calibri"/>
            </a:endParaRPr>
          </a:p>
          <a:p>
            <a:pPr algn="ctr"/>
            <a:r>
              <a:rPr lang="en-US" sz="1700" b="1" dirty="0">
                <a:latin typeface="Century Gothic"/>
                <a:cs typeface="Calibri"/>
              </a:rPr>
              <a:t>Rapid Urbanization</a:t>
            </a:r>
            <a:endParaRPr lang="en-US" sz="1700" dirty="0">
              <a:latin typeface="Century Gothic"/>
              <a:cs typeface="Calibri"/>
            </a:endParaRPr>
          </a:p>
          <a:p>
            <a:pPr algn="ctr"/>
            <a:endParaRPr lang="en-US" sz="1700" dirty="0">
              <a:latin typeface="Century Gothic"/>
            </a:endParaRPr>
          </a:p>
          <a:p>
            <a:pPr algn="ctr"/>
            <a:r>
              <a:rPr lang="en-US" sz="1700" b="1" dirty="0">
                <a:latin typeface="Century Gothic"/>
                <a:cs typeface="Calibri"/>
              </a:rPr>
              <a:t>Impervious Surfaces</a:t>
            </a:r>
          </a:p>
          <a:p>
            <a:pPr algn="ctr"/>
            <a:endParaRPr lang="en-US" sz="1700" b="1" dirty="0">
              <a:latin typeface="Century Gothic"/>
              <a:cs typeface="Calibri"/>
            </a:endParaRPr>
          </a:p>
          <a:p>
            <a:pPr algn="ctr"/>
            <a:r>
              <a:rPr lang="en-US" sz="1700" b="1" dirty="0">
                <a:latin typeface="Century Gothic"/>
                <a:cs typeface="Calibri"/>
              </a:rPr>
              <a:t>Increased Temperature</a:t>
            </a:r>
            <a:endParaRPr lang="en-US" sz="1700" dirty="0">
              <a:latin typeface="Century Gothic"/>
            </a:endParaRPr>
          </a:p>
          <a:p>
            <a:pPr algn="ctr"/>
            <a:endParaRPr lang="en-US" b="1" dirty="0">
              <a:cs typeface="Calibri"/>
            </a:endParaRPr>
          </a:p>
        </p:txBody>
      </p:sp>
      <p:sp>
        <p:nvSpPr>
          <p:cNvPr id="25" name="Rectangle 24">
            <a:extLst>
              <a:ext uri="{FF2B5EF4-FFF2-40B4-BE49-F238E27FC236}">
                <a16:creationId xmlns:a16="http://schemas.microsoft.com/office/drawing/2014/main" id="{E3B46AC6-57B9-40BB-BA09-D02D8900CC02}"/>
              </a:ext>
            </a:extLst>
          </p:cNvPr>
          <p:cNvSpPr/>
          <p:nvPr/>
        </p:nvSpPr>
        <p:spPr>
          <a:xfrm>
            <a:off x="6252210" y="4248149"/>
            <a:ext cx="2628900" cy="16002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7" descr="A picture containing shape&#10;&#10;Description automatically generated">
            <a:extLst>
              <a:ext uri="{FF2B5EF4-FFF2-40B4-BE49-F238E27FC236}">
                <a16:creationId xmlns:a16="http://schemas.microsoft.com/office/drawing/2014/main" id="{75702A66-F91C-4CFC-92CD-92B020939722}"/>
              </a:ext>
            </a:extLst>
          </p:cNvPr>
          <p:cNvPicPr>
            <a:picLocks noChangeAspect="1"/>
          </p:cNvPicPr>
          <p:nvPr/>
        </p:nvPicPr>
        <p:blipFill rotWithShape="1">
          <a:blip r:embed="rId3"/>
          <a:srcRect l="220" t="-575" r="-253" b="13864"/>
          <a:stretch/>
        </p:blipFill>
        <p:spPr>
          <a:xfrm>
            <a:off x="3458827" y="2047684"/>
            <a:ext cx="2506463" cy="2169069"/>
          </a:xfrm>
          <a:prstGeom prst="rect">
            <a:avLst/>
          </a:prstGeom>
        </p:spPr>
      </p:pic>
      <p:cxnSp>
        <p:nvCxnSpPr>
          <p:cNvPr id="7" name="Straight Arrow Connector 6">
            <a:extLst>
              <a:ext uri="{FF2B5EF4-FFF2-40B4-BE49-F238E27FC236}">
                <a16:creationId xmlns:a16="http://schemas.microsoft.com/office/drawing/2014/main" id="{D8CCE18A-AD28-4A99-A23A-192E95AFA80E}"/>
              </a:ext>
            </a:extLst>
          </p:cNvPr>
          <p:cNvCxnSpPr/>
          <p:nvPr/>
        </p:nvCxnSpPr>
        <p:spPr>
          <a:xfrm>
            <a:off x="4058356" y="4792132"/>
            <a:ext cx="1154287" cy="4233"/>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BC26D39F-9ACC-4FB5-B16E-DDBCB97201E2}"/>
              </a:ext>
            </a:extLst>
          </p:cNvPr>
          <p:cNvCxnSpPr>
            <a:cxnSpLocks/>
          </p:cNvCxnSpPr>
          <p:nvPr/>
        </p:nvCxnSpPr>
        <p:spPr>
          <a:xfrm>
            <a:off x="4051300" y="5321299"/>
            <a:ext cx="1147232" cy="4233"/>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D092AE52-CD37-4BBA-BE3A-5505C4A32D19}"/>
              </a:ext>
            </a:extLst>
          </p:cNvPr>
          <p:cNvSpPr txBox="1"/>
          <p:nvPr/>
        </p:nvSpPr>
        <p:spPr>
          <a:xfrm>
            <a:off x="9195948" y="4457908"/>
            <a:ext cx="2636290" cy="1138773"/>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700" b="1" dirty="0">
                <a:solidFill>
                  <a:schemeClr val="bg1"/>
                </a:solidFill>
                <a:latin typeface="Century Gothic"/>
                <a:ea typeface="+mn-lt"/>
                <a:cs typeface="+mn-lt"/>
              </a:rPr>
              <a:t>Increased Temperatures</a:t>
            </a:r>
            <a:endParaRPr lang="en-US" sz="1700" dirty="0">
              <a:solidFill>
                <a:schemeClr val="bg1"/>
              </a:solidFill>
              <a:latin typeface="Century Gothic"/>
              <a:ea typeface="+mn-lt"/>
              <a:cs typeface="+mn-lt"/>
            </a:endParaRPr>
          </a:p>
          <a:p>
            <a:pPr algn="ctr"/>
            <a:r>
              <a:rPr lang="en-US" sz="1700" b="1" dirty="0">
                <a:solidFill>
                  <a:schemeClr val="bg1"/>
                </a:solidFill>
                <a:latin typeface="Century Gothic"/>
                <a:cs typeface="Calibri"/>
              </a:rPr>
              <a:t>Endanger Economic Stability</a:t>
            </a:r>
          </a:p>
        </p:txBody>
      </p:sp>
      <p:sp>
        <p:nvSpPr>
          <p:cNvPr id="8" name="TextBox 7">
            <a:extLst>
              <a:ext uri="{FF2B5EF4-FFF2-40B4-BE49-F238E27FC236}">
                <a16:creationId xmlns:a16="http://schemas.microsoft.com/office/drawing/2014/main" id="{A7FFC055-8C03-4510-A528-35902C970850}"/>
              </a:ext>
            </a:extLst>
          </p:cNvPr>
          <p:cNvSpPr txBox="1"/>
          <p:nvPr/>
        </p:nvSpPr>
        <p:spPr>
          <a:xfrm>
            <a:off x="6234732" y="4440429"/>
            <a:ext cx="2636290" cy="1138773"/>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700" b="1" dirty="0">
                <a:solidFill>
                  <a:schemeClr val="bg1"/>
                </a:solidFill>
                <a:latin typeface="Century Gothic"/>
                <a:ea typeface="+mn-lt"/>
                <a:cs typeface="+mn-lt"/>
              </a:rPr>
              <a:t>Increased Temperatures</a:t>
            </a:r>
            <a:endParaRPr lang="en-US" sz="1700" dirty="0">
              <a:solidFill>
                <a:schemeClr val="bg1"/>
              </a:solidFill>
              <a:latin typeface="Century Gothic"/>
              <a:ea typeface="+mn-lt"/>
              <a:cs typeface="+mn-lt"/>
            </a:endParaRPr>
          </a:p>
          <a:p>
            <a:pPr algn="ctr"/>
            <a:r>
              <a:rPr lang="en-US" sz="1700" b="1" dirty="0">
                <a:solidFill>
                  <a:schemeClr val="bg1"/>
                </a:solidFill>
                <a:latin typeface="Century Gothic"/>
                <a:ea typeface="+mn-lt"/>
                <a:cs typeface="+mn-lt"/>
              </a:rPr>
              <a:t>Threaten</a:t>
            </a:r>
          </a:p>
          <a:p>
            <a:pPr algn="ctr"/>
            <a:r>
              <a:rPr lang="en-US" sz="1700" b="1" dirty="0">
                <a:solidFill>
                  <a:schemeClr val="bg1"/>
                </a:solidFill>
                <a:latin typeface="Century Gothic"/>
                <a:ea typeface="+mn-lt"/>
                <a:cs typeface="+mn-lt"/>
              </a:rPr>
              <a:t> Human Health </a:t>
            </a:r>
            <a:endParaRPr lang="en-US" sz="1700" b="1" dirty="0">
              <a:solidFill>
                <a:schemeClr val="bg1"/>
              </a:solidFill>
              <a:latin typeface="Century Gothic"/>
              <a:cs typeface="Calibri"/>
            </a:endParaRPr>
          </a:p>
        </p:txBody>
      </p:sp>
      <p:sp>
        <p:nvSpPr>
          <p:cNvPr id="11" name="TextBox 10">
            <a:extLst>
              <a:ext uri="{FF2B5EF4-FFF2-40B4-BE49-F238E27FC236}">
                <a16:creationId xmlns:a16="http://schemas.microsoft.com/office/drawing/2014/main" id="{1944FCA9-18DB-42CF-8F01-25268E2425C0}"/>
              </a:ext>
            </a:extLst>
          </p:cNvPr>
          <p:cNvSpPr txBox="1"/>
          <p:nvPr/>
        </p:nvSpPr>
        <p:spPr>
          <a:xfrm>
            <a:off x="307015" y="4532763"/>
            <a:ext cx="2847119" cy="95410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Aft>
                <a:spcPts val="300"/>
              </a:spcAft>
            </a:pPr>
            <a:r>
              <a:rPr lang="en-US" sz="1700" b="1" dirty="0">
                <a:solidFill>
                  <a:schemeClr val="bg1"/>
                </a:solidFill>
                <a:latin typeface="Century Gothic"/>
                <a:ea typeface="+mn-lt"/>
                <a:cs typeface="+mn-lt"/>
              </a:rPr>
              <a:t>Summer Daily Maximum </a:t>
            </a:r>
          </a:p>
          <a:p>
            <a:pPr algn="ctr">
              <a:spcAft>
                <a:spcPts val="300"/>
              </a:spcAft>
            </a:pPr>
            <a:r>
              <a:rPr lang="en-US" sz="1700" b="1" dirty="0">
                <a:solidFill>
                  <a:schemeClr val="bg1"/>
                </a:solidFill>
                <a:latin typeface="Century Gothic"/>
                <a:ea typeface="+mn-lt"/>
                <a:cs typeface="+mn-lt"/>
              </a:rPr>
              <a:t>Temperature Regularly </a:t>
            </a:r>
          </a:p>
          <a:p>
            <a:pPr algn="ctr">
              <a:spcAft>
                <a:spcPts val="300"/>
              </a:spcAft>
            </a:pPr>
            <a:r>
              <a:rPr lang="en-US" sz="1700" b="1" dirty="0">
                <a:solidFill>
                  <a:schemeClr val="bg1"/>
                </a:solidFill>
                <a:latin typeface="Century Gothic"/>
                <a:ea typeface="+mn-lt"/>
                <a:cs typeface="+mn-lt"/>
              </a:rPr>
              <a:t>Exceeding 100 ° F</a:t>
            </a:r>
            <a:endParaRPr lang="en-US" sz="1700" b="1" dirty="0">
              <a:solidFill>
                <a:schemeClr val="bg1"/>
              </a:solidFill>
              <a:ea typeface="+mn-lt"/>
              <a:cs typeface="+mn-lt"/>
            </a:endParaRPr>
          </a:p>
        </p:txBody>
      </p:sp>
      <p:pic>
        <p:nvPicPr>
          <p:cNvPr id="12" name="Picture 11" descr="Icon&#10;&#10;Description automatically generated">
            <a:extLst>
              <a:ext uri="{FF2B5EF4-FFF2-40B4-BE49-F238E27FC236}">
                <a16:creationId xmlns:a16="http://schemas.microsoft.com/office/drawing/2014/main" id="{5CDEF847-BD9F-F34D-B296-B44B8966A92D}"/>
              </a:ext>
            </a:extLst>
          </p:cNvPr>
          <p:cNvPicPr>
            <a:picLocks noChangeAspect="1"/>
          </p:cNvPicPr>
          <p:nvPr/>
        </p:nvPicPr>
        <p:blipFill>
          <a:blip r:embed="rId4" cstate="print">
            <a:clrChange>
              <a:clrFrom>
                <a:srgbClr val="FAFAFA"/>
              </a:clrFrom>
              <a:clrTo>
                <a:srgbClr val="FAFAFA">
                  <a:alpha val="0"/>
                </a:srgbClr>
              </a:clrTo>
            </a:clrChange>
            <a:extLst>
              <a:ext uri="{28A0092B-C50C-407E-A947-70E740481C1C}">
                <a14:useLocalDpi xmlns:a14="http://schemas.microsoft.com/office/drawing/2010/main" val="0"/>
              </a:ext>
            </a:extLst>
          </a:blip>
          <a:stretch>
            <a:fillRect/>
          </a:stretch>
        </p:blipFill>
        <p:spPr>
          <a:xfrm>
            <a:off x="494323" y="1885665"/>
            <a:ext cx="2508178" cy="2601303"/>
          </a:xfrm>
          <a:prstGeom prst="rect">
            <a:avLst/>
          </a:prstGeom>
        </p:spPr>
      </p:pic>
      <p:pic>
        <p:nvPicPr>
          <p:cNvPr id="17" name="Picture 16">
            <a:extLst>
              <a:ext uri="{FF2B5EF4-FFF2-40B4-BE49-F238E27FC236}">
                <a16:creationId xmlns:a16="http://schemas.microsoft.com/office/drawing/2014/main" id="{99A1F582-5060-2C44-BA56-4CD4785A5896}"/>
              </a:ext>
            </a:extLst>
          </p:cNvPr>
          <p:cNvPicPr>
            <a:picLocks noChangeAspect="1"/>
          </p:cNvPicPr>
          <p:nvPr/>
        </p:nvPicPr>
        <p:blipFill>
          <a:blip r:embed="rId5">
            <a:clrChange>
              <a:clrFrom>
                <a:srgbClr val="FAFAFA"/>
              </a:clrFrom>
              <a:clrTo>
                <a:srgbClr val="FAFAFA">
                  <a:alpha val="0"/>
                </a:srgbClr>
              </a:clrTo>
            </a:clrChange>
            <a:extLst>
              <a:ext uri="{28A0092B-C50C-407E-A947-70E740481C1C}">
                <a14:useLocalDpi xmlns:a14="http://schemas.microsoft.com/office/drawing/2010/main" val="0"/>
              </a:ext>
            </a:extLst>
          </a:blip>
          <a:stretch>
            <a:fillRect/>
          </a:stretch>
        </p:blipFill>
        <p:spPr>
          <a:xfrm>
            <a:off x="5921405" y="1786106"/>
            <a:ext cx="3199342" cy="3051546"/>
          </a:xfrm>
          <a:prstGeom prst="rect">
            <a:avLst/>
          </a:prstGeom>
        </p:spPr>
      </p:pic>
      <p:pic>
        <p:nvPicPr>
          <p:cNvPr id="19" name="Picture 18">
            <a:extLst>
              <a:ext uri="{FF2B5EF4-FFF2-40B4-BE49-F238E27FC236}">
                <a16:creationId xmlns:a16="http://schemas.microsoft.com/office/drawing/2014/main" id="{BF6D69B5-3550-0745-962B-49A066566621}"/>
              </a:ext>
            </a:extLst>
          </p:cNvPr>
          <p:cNvPicPr>
            <a:picLocks noChangeAspect="1"/>
          </p:cNvPicPr>
          <p:nvPr/>
        </p:nvPicPr>
        <p:blipFill>
          <a:blip r:embed="rId6" cstate="print">
            <a:clrChange>
              <a:clrFrom>
                <a:srgbClr val="FAFAFA"/>
              </a:clrFrom>
              <a:clrTo>
                <a:srgbClr val="FAFAFA">
                  <a:alpha val="0"/>
                </a:srgbClr>
              </a:clrTo>
            </a:clrChange>
            <a:extLst>
              <a:ext uri="{28A0092B-C50C-407E-A947-70E740481C1C}">
                <a14:useLocalDpi xmlns:a14="http://schemas.microsoft.com/office/drawing/2010/main" val="0"/>
              </a:ext>
            </a:extLst>
          </a:blip>
          <a:stretch>
            <a:fillRect/>
          </a:stretch>
        </p:blipFill>
        <p:spPr>
          <a:xfrm>
            <a:off x="9264125" y="1952463"/>
            <a:ext cx="2481106" cy="2606815"/>
          </a:xfrm>
          <a:prstGeom prst="rect">
            <a:avLst/>
          </a:prstGeom>
        </p:spPr>
      </p:pic>
    </p:spTree>
    <p:extLst>
      <p:ext uri="{BB962C8B-B14F-4D97-AF65-F5344CB8AC3E}">
        <p14:creationId xmlns:p14="http://schemas.microsoft.com/office/powerpoint/2010/main" val="2245048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23" grpId="0" animBg="1"/>
      <p:bldP spid="24" grpId="0" animBg="1"/>
      <p:bldP spid="25" grpId="0" animBg="1"/>
      <p:bldP spid="39" grpId="0"/>
      <p:bldP spid="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641F430-3CD8-45E7-B2E3-8A975F62A567}"/>
              </a:ext>
            </a:extLst>
          </p:cNvPr>
          <p:cNvSpPr/>
          <p:nvPr/>
        </p:nvSpPr>
        <p:spPr>
          <a:xfrm>
            <a:off x="5299" y="1612554"/>
            <a:ext cx="12186528" cy="4575641"/>
          </a:xfrm>
          <a:prstGeom prst="rect">
            <a:avLst/>
          </a:prstGeom>
          <a:solidFill>
            <a:schemeClr val="bg1">
              <a:lumMod val="95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8D08D"/>
              </a:solidFill>
            </a:endParaRPr>
          </a:p>
        </p:txBody>
      </p:sp>
      <p:sp>
        <p:nvSpPr>
          <p:cNvPr id="11" name="Google Shape;264;p3">
            <a:extLst>
              <a:ext uri="{FF2B5EF4-FFF2-40B4-BE49-F238E27FC236}">
                <a16:creationId xmlns:a16="http://schemas.microsoft.com/office/drawing/2014/main" id="{D4FE5FFB-8730-4A9E-A59F-382E43C063D8}"/>
              </a:ext>
            </a:extLst>
          </p:cNvPr>
          <p:cNvSpPr/>
          <p:nvPr/>
        </p:nvSpPr>
        <p:spPr>
          <a:xfrm>
            <a:off x="1538423" y="1720463"/>
            <a:ext cx="10288026" cy="998111"/>
          </a:xfrm>
          <a:prstGeom prst="rect">
            <a:avLst/>
          </a:prstGeom>
          <a:solidFill>
            <a:schemeClr val="accent6">
              <a:lumMod val="50000"/>
            </a:schemeClr>
          </a:solidFill>
          <a:ln w="76200" cap="flat" cmpd="sng">
            <a:solidFill>
              <a:schemeClr val="accent6">
                <a:lumMod val="50000"/>
              </a:schemeClr>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 name="Google Shape;264;p3">
            <a:extLst>
              <a:ext uri="{FF2B5EF4-FFF2-40B4-BE49-F238E27FC236}">
                <a16:creationId xmlns:a16="http://schemas.microsoft.com/office/drawing/2014/main" id="{A6E8D9B9-C8C6-4C3D-B32B-788FD73CC04C}"/>
              </a:ext>
            </a:extLst>
          </p:cNvPr>
          <p:cNvSpPr/>
          <p:nvPr/>
        </p:nvSpPr>
        <p:spPr>
          <a:xfrm>
            <a:off x="1531302" y="2796178"/>
            <a:ext cx="10282239" cy="965334"/>
          </a:xfrm>
          <a:prstGeom prst="rect">
            <a:avLst/>
          </a:prstGeom>
          <a:solidFill>
            <a:srgbClr val="4F8280"/>
          </a:solidFill>
          <a:ln w="76200" cap="flat" cmpd="sng">
            <a:solidFill>
              <a:srgbClr val="4F8280"/>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lang="en-US" sz="1400" b="0" i="0" u="none" strike="noStrike" cap="none">
              <a:solidFill>
                <a:srgbClr val="4F8280"/>
              </a:solidFill>
              <a:latin typeface="Arial"/>
              <a:ea typeface="Arial"/>
              <a:cs typeface="Arial"/>
            </a:endParaRPr>
          </a:p>
        </p:txBody>
      </p:sp>
      <p:sp>
        <p:nvSpPr>
          <p:cNvPr id="2" name="Title 1">
            <a:extLst>
              <a:ext uri="{FF2B5EF4-FFF2-40B4-BE49-F238E27FC236}">
                <a16:creationId xmlns:a16="http://schemas.microsoft.com/office/drawing/2014/main" id="{D7522C37-9963-4D41-9BCC-F81938FFDA56}"/>
              </a:ext>
            </a:extLst>
          </p:cNvPr>
          <p:cNvSpPr txBox="1">
            <a:spLocks/>
          </p:cNvSpPr>
          <p:nvPr/>
        </p:nvSpPr>
        <p:spPr>
          <a:xfrm>
            <a:off x="495300" y="342900"/>
            <a:ext cx="94143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Century Gothic"/>
              </a:rPr>
              <a:t>Future Work</a:t>
            </a:r>
            <a:endParaRPr lang="en-US" sz="4000" b="1" dirty="0">
              <a:solidFill>
                <a:schemeClr val="bg1"/>
              </a:solidFill>
              <a:latin typeface="Century Gothic" panose="020B0502020202020204" pitchFamily="34" charset="0"/>
            </a:endParaRPr>
          </a:p>
        </p:txBody>
      </p:sp>
      <p:sp>
        <p:nvSpPr>
          <p:cNvPr id="10" name="Text Placeholder 5"/>
          <p:cNvSpPr txBox="1">
            <a:spLocks/>
          </p:cNvSpPr>
          <p:nvPr/>
        </p:nvSpPr>
        <p:spPr>
          <a:xfrm>
            <a:off x="513024" y="1232130"/>
            <a:ext cx="3743997" cy="524487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006D9D"/>
              </a:buClr>
              <a:buNone/>
            </a:pPr>
            <a:endParaRPr lang="en-US">
              <a:cs typeface="Calibri" panose="020F0502020204030204"/>
            </a:endParaRPr>
          </a:p>
          <a:p>
            <a:pPr marL="0" indent="0">
              <a:lnSpc>
                <a:spcPct val="100000"/>
              </a:lnSpc>
              <a:spcBef>
                <a:spcPts val="0"/>
              </a:spcBef>
              <a:spcAft>
                <a:spcPts val="600"/>
              </a:spcAft>
              <a:buClr>
                <a:srgbClr val="006D9D"/>
              </a:buClr>
              <a:buNone/>
            </a:pPr>
            <a:endParaRPr lang="en-US" sz="2000">
              <a:solidFill>
                <a:schemeClr val="tx1">
                  <a:lumMod val="75000"/>
                  <a:lumOff val="25000"/>
                </a:schemeClr>
              </a:solidFill>
              <a:latin typeface="Century Gothic"/>
            </a:endParaRPr>
          </a:p>
        </p:txBody>
      </p:sp>
      <p:sp>
        <p:nvSpPr>
          <p:cNvPr id="14" name="Google Shape;259;p3">
            <a:extLst>
              <a:ext uri="{FF2B5EF4-FFF2-40B4-BE49-F238E27FC236}">
                <a16:creationId xmlns:a16="http://schemas.microsoft.com/office/drawing/2014/main" id="{C3A7A95D-4E00-49A6-B38E-91B3FE646257}"/>
              </a:ext>
            </a:extLst>
          </p:cNvPr>
          <p:cNvSpPr/>
          <p:nvPr/>
        </p:nvSpPr>
        <p:spPr>
          <a:xfrm rot="16200000">
            <a:off x="5490180" y="-3542324"/>
            <a:ext cx="998850" cy="11530323"/>
          </a:xfrm>
          <a:prstGeom prst="round2SameRect">
            <a:avLst>
              <a:gd name="adj1" fmla="val 16667"/>
              <a:gd name="adj2" fmla="val 0"/>
            </a:avLst>
          </a:prstGeom>
          <a:solidFill>
            <a:srgbClr val="326939">
              <a:alpha val="19000"/>
            </a:srgbClr>
          </a:solidFill>
          <a:ln w="76200" cap="flat" cmpd="sng">
            <a:solidFill>
              <a:schemeClr val="accent6">
                <a:lumMod val="50000"/>
              </a:schemeClr>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rgbClr val="A61C00"/>
              </a:highlight>
              <a:latin typeface="Arial"/>
              <a:ea typeface="Arial"/>
              <a:cs typeface="Arial"/>
              <a:sym typeface="Arial"/>
            </a:endParaRPr>
          </a:p>
        </p:txBody>
      </p:sp>
      <p:sp>
        <p:nvSpPr>
          <p:cNvPr id="16" name="Google Shape;259;p3">
            <a:extLst>
              <a:ext uri="{FF2B5EF4-FFF2-40B4-BE49-F238E27FC236}">
                <a16:creationId xmlns:a16="http://schemas.microsoft.com/office/drawing/2014/main" id="{451A4BF3-AED4-4F29-BC54-A102A2F3F288}"/>
              </a:ext>
            </a:extLst>
          </p:cNvPr>
          <p:cNvSpPr/>
          <p:nvPr/>
        </p:nvSpPr>
        <p:spPr>
          <a:xfrm rot="16200000">
            <a:off x="5528498" y="-2513543"/>
            <a:ext cx="990657" cy="11612258"/>
          </a:xfrm>
          <a:prstGeom prst="round2SameRect">
            <a:avLst>
              <a:gd name="adj1" fmla="val 16667"/>
              <a:gd name="adj2" fmla="val 0"/>
            </a:avLst>
          </a:prstGeom>
          <a:solidFill>
            <a:srgbClr val="4F8280">
              <a:alpha val="31000"/>
            </a:srgbClr>
          </a:solidFill>
          <a:ln w="76200" cap="flat" cmpd="sng">
            <a:solidFill>
              <a:srgbClr val="4F8280"/>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rgbClr val="A61C00"/>
              </a:highlight>
              <a:latin typeface="Arial"/>
              <a:ea typeface="Arial"/>
              <a:cs typeface="Arial"/>
              <a:sym typeface="Arial"/>
            </a:endParaRPr>
          </a:p>
        </p:txBody>
      </p:sp>
      <p:sp>
        <p:nvSpPr>
          <p:cNvPr id="9" name="TextBox 8">
            <a:extLst>
              <a:ext uri="{FF2B5EF4-FFF2-40B4-BE49-F238E27FC236}">
                <a16:creationId xmlns:a16="http://schemas.microsoft.com/office/drawing/2014/main" id="{FA5CC074-C50D-499C-A6ED-0ED4AAA521F4}"/>
              </a:ext>
            </a:extLst>
          </p:cNvPr>
          <p:cNvSpPr txBox="1"/>
          <p:nvPr/>
        </p:nvSpPr>
        <p:spPr>
          <a:xfrm>
            <a:off x="1530862" y="2055044"/>
            <a:ext cx="10264876" cy="400110"/>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2000" b="1" dirty="0">
                <a:solidFill>
                  <a:schemeClr val="bg1"/>
                </a:solidFill>
                <a:latin typeface="Century Gothic"/>
                <a:ea typeface="+mn-lt"/>
                <a:cs typeface="+mn-lt"/>
              </a:rPr>
              <a:t>Validation by (1) surveying residents, (2) </a:t>
            </a:r>
            <a:r>
              <a:rPr lang="en-US" sz="2000" b="1" dirty="0" smtClean="0">
                <a:solidFill>
                  <a:schemeClr val="bg1"/>
                </a:solidFill>
                <a:latin typeface="Century Gothic"/>
                <a:ea typeface="+mn-lt"/>
                <a:cs typeface="+mn-lt"/>
              </a:rPr>
              <a:t>ground</a:t>
            </a:r>
            <a:r>
              <a:rPr lang="en-US" sz="2000" b="1" dirty="0">
                <a:solidFill>
                  <a:schemeClr val="bg1"/>
                </a:solidFill>
                <a:latin typeface="Century Gothic"/>
                <a:ea typeface="+mn-lt"/>
                <a:cs typeface="+mn-lt"/>
              </a:rPr>
              <a:t> measurements</a:t>
            </a:r>
            <a:endParaRPr lang="en-US" sz="2000" b="1" dirty="0">
              <a:solidFill>
                <a:schemeClr val="bg1"/>
              </a:solidFill>
              <a:latin typeface="Century Gothic"/>
            </a:endParaRPr>
          </a:p>
        </p:txBody>
      </p:sp>
      <p:sp>
        <p:nvSpPr>
          <p:cNvPr id="17" name="Google Shape;259;p3">
            <a:extLst>
              <a:ext uri="{FF2B5EF4-FFF2-40B4-BE49-F238E27FC236}">
                <a16:creationId xmlns:a16="http://schemas.microsoft.com/office/drawing/2014/main" id="{59696FA7-D70E-49F0-85CD-4828D7A82DD6}"/>
              </a:ext>
            </a:extLst>
          </p:cNvPr>
          <p:cNvSpPr/>
          <p:nvPr/>
        </p:nvSpPr>
        <p:spPr>
          <a:xfrm rot="16200000">
            <a:off x="5528497" y="-1448381"/>
            <a:ext cx="990657" cy="11612258"/>
          </a:xfrm>
          <a:prstGeom prst="round2SameRect">
            <a:avLst>
              <a:gd name="adj1" fmla="val 16667"/>
              <a:gd name="adj2" fmla="val 0"/>
            </a:avLst>
          </a:prstGeom>
          <a:solidFill>
            <a:srgbClr val="964035">
              <a:alpha val="40000"/>
            </a:srgbClr>
          </a:solidFill>
          <a:ln w="76200" cap="flat" cmpd="sng">
            <a:solidFill>
              <a:srgbClr val="964035"/>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rgbClr val="A61C00"/>
              </a:highlight>
              <a:latin typeface="Arial"/>
              <a:ea typeface="Arial"/>
              <a:cs typeface="Arial"/>
              <a:sym typeface="Arial"/>
            </a:endParaRPr>
          </a:p>
        </p:txBody>
      </p:sp>
      <p:sp>
        <p:nvSpPr>
          <p:cNvPr id="18" name="Google Shape;259;p3">
            <a:extLst>
              <a:ext uri="{FF2B5EF4-FFF2-40B4-BE49-F238E27FC236}">
                <a16:creationId xmlns:a16="http://schemas.microsoft.com/office/drawing/2014/main" id="{83890B90-E81A-4FFC-AB3E-3968543F4104}"/>
              </a:ext>
            </a:extLst>
          </p:cNvPr>
          <p:cNvSpPr/>
          <p:nvPr/>
        </p:nvSpPr>
        <p:spPr>
          <a:xfrm rot="16200000">
            <a:off x="5528497" y="-389008"/>
            <a:ext cx="990657" cy="11612258"/>
          </a:xfrm>
          <a:prstGeom prst="round2SameRect">
            <a:avLst>
              <a:gd name="adj1" fmla="val 16667"/>
              <a:gd name="adj2" fmla="val 0"/>
            </a:avLst>
          </a:prstGeom>
          <a:solidFill>
            <a:schemeClr val="bg1">
              <a:lumMod val="85000"/>
            </a:schemeClr>
          </a:solidFill>
          <a:ln w="76200" cap="flat" cmpd="sng">
            <a:solidFill>
              <a:schemeClr val="bg1">
                <a:lumMod val="50000"/>
              </a:schemeClr>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rgbClr val="A61C00"/>
              </a:highlight>
              <a:latin typeface="Arial"/>
              <a:ea typeface="Arial"/>
              <a:cs typeface="Arial"/>
              <a:sym typeface="Arial"/>
            </a:endParaRPr>
          </a:p>
        </p:txBody>
      </p:sp>
      <p:sp>
        <p:nvSpPr>
          <p:cNvPr id="23" name="Google Shape;264;p3">
            <a:extLst>
              <a:ext uri="{FF2B5EF4-FFF2-40B4-BE49-F238E27FC236}">
                <a16:creationId xmlns:a16="http://schemas.microsoft.com/office/drawing/2014/main" id="{987F8744-1382-49FB-A42C-9DA69FF97FB3}"/>
              </a:ext>
            </a:extLst>
          </p:cNvPr>
          <p:cNvSpPr/>
          <p:nvPr/>
        </p:nvSpPr>
        <p:spPr>
          <a:xfrm>
            <a:off x="1522180" y="3887743"/>
            <a:ext cx="10282239" cy="965334"/>
          </a:xfrm>
          <a:prstGeom prst="rect">
            <a:avLst/>
          </a:prstGeom>
          <a:solidFill>
            <a:srgbClr val="964035"/>
          </a:solidFill>
          <a:ln w="76200" cap="flat" cmpd="sng">
            <a:solidFill>
              <a:srgbClr val="964035"/>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lang="en-US" sz="1400" b="0" i="0" u="none" strike="noStrike" cap="none">
              <a:solidFill>
                <a:srgbClr val="4F8280"/>
              </a:solidFill>
              <a:latin typeface="Arial"/>
              <a:ea typeface="Arial"/>
              <a:cs typeface="Arial"/>
            </a:endParaRPr>
          </a:p>
        </p:txBody>
      </p:sp>
      <p:sp>
        <p:nvSpPr>
          <p:cNvPr id="24" name="Google Shape;264;p3">
            <a:extLst>
              <a:ext uri="{FF2B5EF4-FFF2-40B4-BE49-F238E27FC236}">
                <a16:creationId xmlns:a16="http://schemas.microsoft.com/office/drawing/2014/main" id="{3CF1742F-36BE-461E-9F3C-868344843637}"/>
              </a:ext>
            </a:extLst>
          </p:cNvPr>
          <p:cNvSpPr/>
          <p:nvPr/>
        </p:nvSpPr>
        <p:spPr>
          <a:xfrm>
            <a:off x="1506638" y="4927581"/>
            <a:ext cx="10274046" cy="924367"/>
          </a:xfrm>
          <a:prstGeom prst="rect">
            <a:avLst/>
          </a:prstGeom>
          <a:solidFill>
            <a:schemeClr val="bg1">
              <a:lumMod val="50000"/>
            </a:schemeClr>
          </a:solidFill>
          <a:ln w="76200" cap="flat" cmpd="sng">
            <a:solidFill>
              <a:schemeClr val="bg1">
                <a:lumMod val="50000"/>
              </a:schemeClr>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lang="en-US" sz="1400" b="0" i="0" u="none" strike="noStrike" cap="none">
              <a:solidFill>
                <a:srgbClr val="4F8280"/>
              </a:solidFill>
              <a:latin typeface="Arial"/>
              <a:ea typeface="Arial"/>
              <a:cs typeface="Arial"/>
            </a:endParaRPr>
          </a:p>
        </p:txBody>
      </p:sp>
      <p:pic>
        <p:nvPicPr>
          <p:cNvPr id="4" name="Graphic 28" descr="Map with pin">
            <a:extLst>
              <a:ext uri="{FF2B5EF4-FFF2-40B4-BE49-F238E27FC236}">
                <a16:creationId xmlns:a16="http://schemas.microsoft.com/office/drawing/2014/main" id="{C8ABED19-79F9-4030-A649-86AEE1028E54}"/>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11316" y="4930058"/>
            <a:ext cx="914400" cy="914400"/>
          </a:xfrm>
          <a:prstGeom prst="rect">
            <a:avLst/>
          </a:prstGeom>
        </p:spPr>
      </p:pic>
      <p:sp>
        <p:nvSpPr>
          <p:cNvPr id="7" name="TextBox 6">
            <a:extLst>
              <a:ext uri="{FF2B5EF4-FFF2-40B4-BE49-F238E27FC236}">
                <a16:creationId xmlns:a16="http://schemas.microsoft.com/office/drawing/2014/main" id="{8CCC4574-94FF-449C-9C8F-DA7192889089}"/>
              </a:ext>
            </a:extLst>
          </p:cNvPr>
          <p:cNvSpPr txBox="1"/>
          <p:nvPr/>
        </p:nvSpPr>
        <p:spPr>
          <a:xfrm>
            <a:off x="1555441" y="5184977"/>
            <a:ext cx="10264876" cy="400110"/>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2000" b="1">
                <a:solidFill>
                  <a:schemeClr val="bg1"/>
                </a:solidFill>
                <a:latin typeface="Century Gothic"/>
                <a:ea typeface="+mn-lt"/>
                <a:cs typeface="+mn-lt"/>
              </a:rPr>
              <a:t>Analyze location-based heat deaths/illnesses</a:t>
            </a:r>
            <a:endParaRPr lang="en-US" sz="2000" b="1">
              <a:solidFill>
                <a:schemeClr val="bg1"/>
              </a:solidFill>
              <a:latin typeface="Century Gothic"/>
              <a:cs typeface="Calibri"/>
            </a:endParaRPr>
          </a:p>
        </p:txBody>
      </p:sp>
      <p:pic>
        <p:nvPicPr>
          <p:cNvPr id="8" name="Graphic 27" descr="Repeat">
            <a:extLst>
              <a:ext uri="{FF2B5EF4-FFF2-40B4-BE49-F238E27FC236}">
                <a16:creationId xmlns:a16="http://schemas.microsoft.com/office/drawing/2014/main" id="{14EF1161-469E-48E6-9A43-1BDE11CD70E0}"/>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411316" y="3905865"/>
            <a:ext cx="914400" cy="914400"/>
          </a:xfrm>
          <a:prstGeom prst="rect">
            <a:avLst/>
          </a:prstGeom>
        </p:spPr>
      </p:pic>
      <p:sp>
        <p:nvSpPr>
          <p:cNvPr id="12" name="TextBox 11">
            <a:extLst>
              <a:ext uri="{FF2B5EF4-FFF2-40B4-BE49-F238E27FC236}">
                <a16:creationId xmlns:a16="http://schemas.microsoft.com/office/drawing/2014/main" id="{3B07DCF6-CF16-4933-BE2A-DF498F1476BB}"/>
              </a:ext>
            </a:extLst>
          </p:cNvPr>
          <p:cNvSpPr txBox="1"/>
          <p:nvPr/>
        </p:nvSpPr>
        <p:spPr>
          <a:xfrm>
            <a:off x="1639269" y="4170355"/>
            <a:ext cx="10264876" cy="400110"/>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2000" b="1">
                <a:solidFill>
                  <a:schemeClr val="bg1"/>
                </a:solidFill>
                <a:latin typeface="Century Gothic"/>
                <a:ea typeface="+mn-lt"/>
                <a:cs typeface="+mn-lt"/>
              </a:rPr>
              <a:t>Update demographic analysis with 2020 Census data</a:t>
            </a:r>
            <a:endParaRPr lang="en-US" b="1">
              <a:solidFill>
                <a:schemeClr val="bg1"/>
              </a:solidFill>
              <a:latin typeface="Century Gothic"/>
            </a:endParaRPr>
          </a:p>
        </p:txBody>
      </p:sp>
      <p:pic>
        <p:nvPicPr>
          <p:cNvPr id="13" name="Graphic 26" descr="Ui Ux">
            <a:extLst>
              <a:ext uri="{FF2B5EF4-FFF2-40B4-BE49-F238E27FC236}">
                <a16:creationId xmlns:a16="http://schemas.microsoft.com/office/drawing/2014/main" id="{865553AE-3A37-4064-BB9A-0529724D2D44}"/>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411316" y="2881671"/>
            <a:ext cx="914400" cy="914400"/>
          </a:xfrm>
          <a:prstGeom prst="rect">
            <a:avLst/>
          </a:prstGeom>
        </p:spPr>
      </p:pic>
      <p:sp>
        <p:nvSpPr>
          <p:cNvPr id="27" name="TextBox 26">
            <a:extLst>
              <a:ext uri="{FF2B5EF4-FFF2-40B4-BE49-F238E27FC236}">
                <a16:creationId xmlns:a16="http://schemas.microsoft.com/office/drawing/2014/main" id="{12A842A2-82FD-4E7D-972A-B59AA5502ABE}"/>
              </a:ext>
            </a:extLst>
          </p:cNvPr>
          <p:cNvSpPr txBox="1"/>
          <p:nvPr/>
        </p:nvSpPr>
        <p:spPr>
          <a:xfrm>
            <a:off x="1522668" y="3103818"/>
            <a:ext cx="10264876" cy="400110"/>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2000" b="1" dirty="0">
                <a:solidFill>
                  <a:schemeClr val="bg1"/>
                </a:solidFill>
                <a:latin typeface="Century Gothic"/>
                <a:ea typeface="+mn-lt"/>
                <a:cs typeface="+mn-lt"/>
              </a:rPr>
              <a:t>User-friendly interface for easier workflow</a:t>
            </a:r>
            <a:endParaRPr lang="en-US" b="1" dirty="0">
              <a:solidFill>
                <a:schemeClr val="bg1"/>
              </a:solidFill>
              <a:latin typeface="Century Gothic"/>
            </a:endParaRPr>
          </a:p>
        </p:txBody>
      </p:sp>
      <p:pic>
        <p:nvPicPr>
          <p:cNvPr id="19" name="Graphic 25" descr="Clipboard Mixed">
            <a:extLst>
              <a:ext uri="{FF2B5EF4-FFF2-40B4-BE49-F238E27FC236}">
                <a16:creationId xmlns:a16="http://schemas.microsoft.com/office/drawing/2014/main" id="{49EA5143-21B2-4B69-82ED-37764F19D2D7}"/>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439279" y="1761785"/>
            <a:ext cx="914400" cy="914400"/>
          </a:xfrm>
          <a:prstGeom prst="rect">
            <a:avLst/>
          </a:prstGeom>
        </p:spPr>
      </p:pic>
    </p:spTree>
    <p:extLst>
      <p:ext uri="{BB962C8B-B14F-4D97-AF65-F5344CB8AC3E}">
        <p14:creationId xmlns:p14="http://schemas.microsoft.com/office/powerpoint/2010/main" val="2567386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animBg="1"/>
      <p:bldP spid="17" grpId="0" animBg="1"/>
      <p:bldP spid="18" grpId="0" animBg="1"/>
      <p:bldP spid="23" grpId="0" animBg="1"/>
      <p:bldP spid="24" grpId="0" animBg="1"/>
      <p:bldP spid="7" grpId="0"/>
      <p:bldP spid="12" grpId="0"/>
      <p:bldP spid="2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txBox="1">
            <a:spLocks/>
          </p:cNvSpPr>
          <p:nvPr/>
        </p:nvSpPr>
        <p:spPr>
          <a:xfrm>
            <a:off x="799917" y="1572868"/>
            <a:ext cx="10439399" cy="453963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006D9D"/>
              </a:buClr>
              <a:defRPr/>
            </a:pPr>
            <a:r>
              <a:rPr lang="en-US" sz="2400" b="1" dirty="0">
                <a:solidFill>
                  <a:srgbClr val="3F3F3F"/>
                </a:solidFill>
                <a:latin typeface="Century Gothic"/>
              </a:rPr>
              <a:t>A special thank you to our Science Advisor and Team Fellow for their direction and support</a:t>
            </a:r>
          </a:p>
          <a:p>
            <a:pPr marL="342900" indent="-342900">
              <a:lnSpc>
                <a:spcPct val="100000"/>
              </a:lnSpc>
              <a:spcBef>
                <a:spcPts val="0"/>
              </a:spcBef>
              <a:spcAft>
                <a:spcPts val="600"/>
              </a:spcAft>
              <a:buClr>
                <a:srgbClr val="006D9D"/>
              </a:buClr>
              <a:buFont typeface="Webdings" panose="05030102010509060703" pitchFamily="18" charset="2"/>
              <a:buChar char="4"/>
              <a:defRPr/>
            </a:pPr>
            <a:r>
              <a:rPr lang="en-US" sz="2400" b="1" dirty="0">
                <a:solidFill>
                  <a:srgbClr val="3F3F3F"/>
                </a:solidFill>
                <a:latin typeface="Century Gothic"/>
                <a:ea typeface="+mn-lt"/>
                <a:cs typeface="+mn-lt"/>
              </a:rPr>
              <a:t>Dr. David </a:t>
            </a:r>
            <a:r>
              <a:rPr lang="en-US" sz="2400" b="1" dirty="0" err="1">
                <a:solidFill>
                  <a:srgbClr val="3F3F3F"/>
                </a:solidFill>
                <a:latin typeface="Century Gothic"/>
                <a:ea typeface="+mn-lt"/>
                <a:cs typeface="+mn-lt"/>
              </a:rPr>
              <a:t>Hondula</a:t>
            </a:r>
            <a:r>
              <a:rPr lang="en-US" sz="2400" b="1" dirty="0">
                <a:solidFill>
                  <a:srgbClr val="3F3F3F"/>
                </a:solidFill>
                <a:latin typeface="Century Gothic"/>
                <a:ea typeface="+mn-lt"/>
                <a:cs typeface="+mn-lt"/>
              </a:rPr>
              <a:t> (Arizona State University, Associate Professor)</a:t>
            </a:r>
          </a:p>
          <a:p>
            <a:pPr marL="342900" indent="-342900">
              <a:lnSpc>
                <a:spcPct val="100000"/>
              </a:lnSpc>
              <a:spcBef>
                <a:spcPts val="0"/>
              </a:spcBef>
              <a:spcAft>
                <a:spcPts val="600"/>
              </a:spcAft>
              <a:buClr>
                <a:srgbClr val="006D9D"/>
              </a:buClr>
              <a:buFont typeface="Webdings" panose="05030102010509060703" pitchFamily="18" charset="2"/>
              <a:buChar char="4"/>
              <a:defRPr/>
            </a:pPr>
            <a:r>
              <a:rPr lang="en-US" sz="2400" b="1" dirty="0">
                <a:solidFill>
                  <a:srgbClr val="3F3F3F"/>
                </a:solidFill>
                <a:latin typeface="Century Gothic"/>
                <a:ea typeface="+mn-lt"/>
                <a:cs typeface="+mn-lt"/>
              </a:rPr>
              <a:t>Ryan Hammock (NASA DEVELOP, Fellow/Lead)</a:t>
            </a:r>
          </a:p>
          <a:p>
            <a:pPr>
              <a:lnSpc>
                <a:spcPct val="100000"/>
              </a:lnSpc>
              <a:spcBef>
                <a:spcPts val="0"/>
              </a:spcBef>
              <a:spcAft>
                <a:spcPts val="600"/>
              </a:spcAft>
              <a:buClr>
                <a:srgbClr val="006D9D"/>
              </a:buClr>
              <a:defRPr/>
            </a:pPr>
            <a:endParaRPr lang="en-US" sz="2400" b="1" dirty="0">
              <a:solidFill>
                <a:srgbClr val="3F3F3F"/>
              </a:solidFill>
              <a:latin typeface="Century Gothic"/>
              <a:ea typeface="+mn-lt"/>
              <a:cs typeface="+mn-lt"/>
            </a:endParaRPr>
          </a:p>
          <a:p>
            <a:pPr marL="342900" indent="-342900">
              <a:lnSpc>
                <a:spcPct val="100000"/>
              </a:lnSpc>
              <a:spcBef>
                <a:spcPts val="0"/>
              </a:spcBef>
              <a:spcAft>
                <a:spcPts val="600"/>
              </a:spcAft>
              <a:buClr>
                <a:srgbClr val="006D9D"/>
              </a:buClr>
              <a:buFont typeface="Webdings" panose="05030102010509060703" pitchFamily="18" charset="2"/>
              <a:buChar char="4"/>
              <a:defRPr/>
            </a:pPr>
            <a:endParaRPr lang="en-US" sz="2400" b="1" dirty="0">
              <a:solidFill>
                <a:srgbClr val="3F3F3F"/>
              </a:solidFill>
              <a:latin typeface="Century Gothic"/>
              <a:ea typeface="+mn-lt"/>
              <a:cs typeface="+mn-lt"/>
            </a:endParaRPr>
          </a:p>
          <a:p>
            <a:pPr marL="342900" indent="-342900">
              <a:lnSpc>
                <a:spcPct val="100000"/>
              </a:lnSpc>
              <a:spcBef>
                <a:spcPts val="0"/>
              </a:spcBef>
              <a:spcAft>
                <a:spcPts val="600"/>
              </a:spcAft>
              <a:buClr>
                <a:srgbClr val="006D9D"/>
              </a:buClr>
              <a:buFont typeface="Webdings" panose="05030102010509060703" pitchFamily="18" charset="2"/>
              <a:buChar char="4"/>
              <a:defRPr/>
            </a:pPr>
            <a:endParaRPr lang="en-US" sz="2400" b="1" dirty="0">
              <a:solidFill>
                <a:srgbClr val="3F3F3F"/>
              </a:solidFill>
              <a:latin typeface="Century Gothic"/>
              <a:ea typeface="+mn-lt"/>
              <a:cs typeface="+mn-lt"/>
            </a:endParaRPr>
          </a:p>
          <a:p>
            <a:pPr marL="342900" indent="-342900">
              <a:lnSpc>
                <a:spcPct val="100000"/>
              </a:lnSpc>
              <a:spcBef>
                <a:spcPts val="0"/>
              </a:spcBef>
              <a:spcAft>
                <a:spcPts val="600"/>
              </a:spcAft>
              <a:buClr>
                <a:srgbClr val="006D9D"/>
              </a:buClr>
              <a:buFont typeface="Webdings" panose="05030102010509060703" pitchFamily="18" charset="2"/>
              <a:buChar char="4"/>
              <a:defRPr/>
            </a:pPr>
            <a:endParaRPr lang="en-US" sz="2400" b="1" dirty="0">
              <a:solidFill>
                <a:srgbClr val="3F3F3F"/>
              </a:solidFill>
              <a:latin typeface="Century Gothic"/>
              <a:ea typeface="+mn-lt"/>
              <a:cs typeface="+mn-lt"/>
            </a:endParaRPr>
          </a:p>
          <a:p>
            <a:pPr marL="342900" marR="0" lvl="0" indent="-342900" algn="l" defTabSz="914400" rtl="0" eaLnBrk="1" fontAlgn="auto" latinLnBrk="0" hangingPunct="1">
              <a:lnSpc>
                <a:spcPct val="100000"/>
              </a:lnSpc>
              <a:spcBef>
                <a:spcPts val="0"/>
              </a:spcBef>
              <a:spcAft>
                <a:spcPts val="600"/>
              </a:spcAft>
              <a:buClr>
                <a:srgbClr val="006D9D"/>
              </a:buClr>
              <a:buSzTx/>
              <a:buFont typeface="Webdings" panose="05030102010509060703" pitchFamily="18" charset="2"/>
              <a:buChar char="4"/>
              <a:tabLst/>
              <a:defRPr/>
            </a:pPr>
            <a:endParaRPr kumimoji="0" lang="en-US" sz="2200" b="0" i="0" u="none" strike="noStrike" kern="1200" cap="none" spc="0" normalizeH="0" baseline="0" noProof="0" dirty="0">
              <a:ln>
                <a:noFill/>
              </a:ln>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8196074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775;p25">
            <a:extLst>
              <a:ext uri="{FF2B5EF4-FFF2-40B4-BE49-F238E27FC236}">
                <a16:creationId xmlns:a16="http://schemas.microsoft.com/office/drawing/2014/main" id="{54EA6C5F-78C7-46D2-B230-D2B9205A6B39}"/>
              </a:ext>
            </a:extLst>
          </p:cNvPr>
          <p:cNvSpPr txBox="1"/>
          <p:nvPr/>
        </p:nvSpPr>
        <p:spPr>
          <a:xfrm>
            <a:off x="1471788" y="4489771"/>
            <a:ext cx="10439399" cy="453963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None/>
            </a:pPr>
            <a:endParaRPr lang="en-US" sz="2200" b="1" i="0" u="none" strike="noStrike" cap="none">
              <a:solidFill>
                <a:srgbClr val="3F3F3F"/>
              </a:solidFill>
              <a:latin typeface="Century Gothic"/>
              <a:ea typeface="Century Gothic"/>
              <a:cs typeface="Century Gothic"/>
            </a:endParaRPr>
          </a:p>
          <a:p>
            <a:pPr marL="342900" marR="0" lvl="0" indent="-203200" algn="l" rtl="0">
              <a:lnSpc>
                <a:spcPct val="100000"/>
              </a:lnSpc>
              <a:spcBef>
                <a:spcPts val="0"/>
              </a:spcBef>
              <a:spcAft>
                <a:spcPts val="0"/>
              </a:spcAft>
              <a:buClr>
                <a:srgbClr val="000000"/>
              </a:buClr>
              <a:buSzPts val="2200"/>
              <a:buFont typeface="Arimo"/>
              <a:buNone/>
            </a:pPr>
            <a:endParaRPr sz="2200" b="0" i="0" u="none" strike="noStrike" cap="none">
              <a:solidFill>
                <a:srgbClr val="3F3F3F"/>
              </a:solidFill>
              <a:latin typeface="Century Gothic"/>
              <a:ea typeface="Century Gothic"/>
              <a:cs typeface="Century Gothic"/>
              <a:sym typeface="Century Gothic"/>
            </a:endParaRPr>
          </a:p>
          <a:p>
            <a:pPr marL="342900" marR="0" lvl="0" indent="-342900" algn="l" rtl="0">
              <a:lnSpc>
                <a:spcPct val="100000"/>
              </a:lnSpc>
              <a:spcBef>
                <a:spcPts val="0"/>
              </a:spcBef>
              <a:spcAft>
                <a:spcPts val="0"/>
              </a:spcAft>
              <a:buFont typeface="Arimo"/>
              <a:buChar char="4"/>
            </a:pPr>
            <a:endParaRPr lang="en-US" sz="2200" b="0" i="0" u="none" strike="noStrike" cap="none">
              <a:solidFill>
                <a:srgbClr val="3F3F3F"/>
              </a:solidFill>
              <a:latin typeface="Century Gothic"/>
              <a:ea typeface="Century Gothic"/>
              <a:cs typeface="Century Gothic"/>
            </a:endParaRPr>
          </a:p>
          <a:p>
            <a:pPr marL="0" marR="0" lvl="0" indent="0" algn="l" rtl="0">
              <a:lnSpc>
                <a:spcPct val="100000"/>
              </a:lnSpc>
              <a:spcBef>
                <a:spcPts val="60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3F3F3F"/>
              </a:buClr>
              <a:buSzPts val="2200"/>
              <a:buFont typeface="Arial"/>
              <a:buNone/>
            </a:pPr>
            <a:endParaRPr sz="2200" b="0" i="0" u="none" strike="noStrike" cap="none">
              <a:solidFill>
                <a:srgbClr val="3F3F3F"/>
              </a:solidFill>
              <a:latin typeface="Century Gothic"/>
              <a:ea typeface="Century Gothic"/>
              <a:cs typeface="Century Gothic"/>
              <a:sym typeface="Century Gothic"/>
            </a:endParaRPr>
          </a:p>
          <a:p>
            <a:pPr marL="0" marR="0" lvl="0" indent="0" algn="l" rtl="0">
              <a:lnSpc>
                <a:spcPct val="100000"/>
              </a:lnSpc>
              <a:spcBef>
                <a:spcPts val="600"/>
              </a:spcBef>
              <a:spcAft>
                <a:spcPts val="0"/>
              </a:spcAft>
              <a:buClr>
                <a:srgbClr val="3F3F3F"/>
              </a:buClr>
              <a:buSzPts val="2200"/>
              <a:buFont typeface="Arial"/>
              <a:buNone/>
            </a:pPr>
            <a:endParaRPr sz="2200" b="0" i="0" u="none" strike="noStrike" cap="none">
              <a:solidFill>
                <a:srgbClr val="3F3F3F"/>
              </a:solidFill>
              <a:latin typeface="Century Gothic"/>
              <a:ea typeface="Century Gothic"/>
              <a:cs typeface="Century Gothic"/>
              <a:sym typeface="Century Gothic"/>
            </a:endParaRPr>
          </a:p>
          <a:p>
            <a:pPr marL="0" marR="0" lvl="0" indent="0" algn="l" rtl="0">
              <a:lnSpc>
                <a:spcPct val="100000"/>
              </a:lnSpc>
              <a:spcBef>
                <a:spcPts val="600"/>
              </a:spcBef>
              <a:spcAft>
                <a:spcPts val="0"/>
              </a:spcAft>
              <a:buClr>
                <a:srgbClr val="3F3F3F"/>
              </a:buClr>
              <a:buSzPts val="2200"/>
              <a:buFont typeface="Arial"/>
              <a:buNone/>
            </a:pPr>
            <a:endParaRPr sz="2200" b="0" i="0" u="none" strike="noStrike" cap="none">
              <a:solidFill>
                <a:srgbClr val="3F3F3F"/>
              </a:solidFill>
              <a:latin typeface="Century Gothic"/>
              <a:ea typeface="Century Gothic"/>
              <a:cs typeface="Century Gothic"/>
              <a:sym typeface="Century Gothic"/>
            </a:endParaRPr>
          </a:p>
        </p:txBody>
      </p:sp>
      <p:sp>
        <p:nvSpPr>
          <p:cNvPr id="2" name="Text Placeholder 5">
            <a:extLst>
              <a:ext uri="{FF2B5EF4-FFF2-40B4-BE49-F238E27FC236}">
                <a16:creationId xmlns:a16="http://schemas.microsoft.com/office/drawing/2014/main" id="{D0189E19-B50E-4B2C-AE79-34DCAC41B9C0}"/>
              </a:ext>
            </a:extLst>
          </p:cNvPr>
          <p:cNvSpPr txBox="1">
            <a:spLocks/>
          </p:cNvSpPr>
          <p:nvPr/>
        </p:nvSpPr>
        <p:spPr>
          <a:xfrm>
            <a:off x="513024" y="1232130"/>
            <a:ext cx="11396771" cy="524487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006D9D"/>
              </a:buClr>
              <a:buNone/>
            </a:pPr>
            <a:r>
              <a:rPr lang="en-US" sz="1400" dirty="0">
                <a:solidFill>
                  <a:srgbClr val="3F3F3F"/>
                </a:solidFill>
                <a:latin typeface="Century Gothic"/>
              </a:rPr>
              <a:t>A special thank you to our Science Advisor and Team Fellow for their direction and support</a:t>
            </a:r>
          </a:p>
          <a:p>
            <a:pPr marL="342900" indent="-342900">
              <a:lnSpc>
                <a:spcPct val="100000"/>
              </a:lnSpc>
              <a:spcBef>
                <a:spcPts val="0"/>
              </a:spcBef>
              <a:spcAft>
                <a:spcPts val="600"/>
              </a:spcAft>
              <a:buClr>
                <a:srgbClr val="006D9D"/>
              </a:buClr>
              <a:buFont typeface="Webdings" panose="05030102010509060703" pitchFamily="18" charset="2"/>
              <a:buChar char="4"/>
            </a:pPr>
            <a:r>
              <a:rPr lang="en-US" sz="1400" dirty="0">
                <a:solidFill>
                  <a:srgbClr val="3F3F3F"/>
                </a:solidFill>
                <a:latin typeface="Century Gothic"/>
                <a:ea typeface="+mn-lt"/>
                <a:cs typeface="+mn-lt"/>
              </a:rPr>
              <a:t>Dr. David </a:t>
            </a:r>
            <a:r>
              <a:rPr lang="en-US" sz="1400" dirty="0" err="1">
                <a:solidFill>
                  <a:srgbClr val="3F3F3F"/>
                </a:solidFill>
                <a:latin typeface="Century Gothic"/>
                <a:ea typeface="+mn-lt"/>
                <a:cs typeface="+mn-lt"/>
              </a:rPr>
              <a:t>Hondula</a:t>
            </a:r>
            <a:r>
              <a:rPr lang="en-US" sz="1400" dirty="0">
                <a:solidFill>
                  <a:srgbClr val="3F3F3F"/>
                </a:solidFill>
                <a:latin typeface="Century Gothic"/>
                <a:ea typeface="+mn-lt"/>
                <a:cs typeface="+mn-lt"/>
              </a:rPr>
              <a:t> (Arizona State University, Associate Professor)</a:t>
            </a:r>
          </a:p>
          <a:p>
            <a:pPr marL="342900" indent="-342900">
              <a:lnSpc>
                <a:spcPct val="100000"/>
              </a:lnSpc>
              <a:spcBef>
                <a:spcPts val="0"/>
              </a:spcBef>
              <a:spcAft>
                <a:spcPts val="600"/>
              </a:spcAft>
              <a:buClr>
                <a:srgbClr val="006D9D"/>
              </a:buClr>
              <a:buFont typeface="Webdings" panose="05030102010509060703" pitchFamily="18" charset="2"/>
              <a:buChar char="4"/>
            </a:pPr>
            <a:r>
              <a:rPr lang="en-US" sz="1400" dirty="0">
                <a:solidFill>
                  <a:srgbClr val="3F3F3F"/>
                </a:solidFill>
                <a:latin typeface="Century Gothic"/>
                <a:ea typeface="+mn-lt"/>
                <a:cs typeface="+mn-lt"/>
              </a:rPr>
              <a:t>Ryan Hammock (NASA DEVELOP, Fellow/Lead)</a:t>
            </a:r>
          </a:p>
          <a:p>
            <a:pPr marL="342900" indent="-342900">
              <a:lnSpc>
                <a:spcPct val="100000"/>
              </a:lnSpc>
              <a:spcBef>
                <a:spcPts val="0"/>
              </a:spcBef>
              <a:spcAft>
                <a:spcPts val="600"/>
              </a:spcAft>
              <a:buClr>
                <a:srgbClr val="006D9D"/>
              </a:buClr>
              <a:buFont typeface="Webdings" panose="05030102010509060703" pitchFamily="18" charset="2"/>
              <a:buChar char="4"/>
            </a:pPr>
            <a:endParaRPr lang="en-US" sz="1400" dirty="0">
              <a:solidFill>
                <a:srgbClr val="3F3F3F"/>
              </a:solidFill>
              <a:latin typeface="Century Gothic"/>
              <a:ea typeface="+mn-lt"/>
              <a:cs typeface="+mn-lt"/>
            </a:endParaRPr>
          </a:p>
          <a:p>
            <a:pPr marL="0" indent="0">
              <a:lnSpc>
                <a:spcPct val="100000"/>
              </a:lnSpc>
              <a:spcBef>
                <a:spcPts val="0"/>
              </a:spcBef>
              <a:spcAft>
                <a:spcPts val="600"/>
              </a:spcAft>
              <a:buNone/>
            </a:pPr>
            <a:r>
              <a:rPr lang="en-US" sz="2400" b="1" dirty="0">
                <a:solidFill>
                  <a:srgbClr val="3F3F3F"/>
                </a:solidFill>
                <a:latin typeface="Century Gothic"/>
                <a:ea typeface="+mn-lt"/>
                <a:cs typeface="+mn-lt"/>
              </a:rPr>
              <a:t>Thank you to our Project Partners who provided us the with data and their expertise throughout the project</a:t>
            </a:r>
          </a:p>
          <a:p>
            <a:pPr marL="342900" indent="-342900">
              <a:lnSpc>
                <a:spcPct val="100000"/>
              </a:lnSpc>
              <a:spcBef>
                <a:spcPts val="0"/>
              </a:spcBef>
              <a:spcAft>
                <a:spcPts val="600"/>
              </a:spcAft>
              <a:buClr>
                <a:srgbClr val="006D9D"/>
              </a:buClr>
              <a:buFont typeface="Webdings,Sans-Serif" panose="05030102010509060703" pitchFamily="18" charset="2"/>
              <a:buChar char="4"/>
            </a:pPr>
            <a:r>
              <a:rPr lang="en-US" sz="2400" b="1" dirty="0">
                <a:solidFill>
                  <a:srgbClr val="3F3F3F"/>
                </a:solidFill>
                <a:latin typeface="Century Gothic"/>
                <a:ea typeface="+mn-lt"/>
                <a:cs typeface="+mn-lt"/>
              </a:rPr>
              <a:t>Dr. Braden Kay (City of Tempe, Sustainability Director)</a:t>
            </a:r>
          </a:p>
          <a:p>
            <a:pPr marL="342900" indent="-342900">
              <a:lnSpc>
                <a:spcPct val="100000"/>
              </a:lnSpc>
              <a:spcBef>
                <a:spcPts val="0"/>
              </a:spcBef>
              <a:spcAft>
                <a:spcPts val="600"/>
              </a:spcAft>
              <a:buClr>
                <a:srgbClr val="006D9D"/>
              </a:buClr>
              <a:buFont typeface="Webdings,Sans-Serif" panose="05030102010509060703" pitchFamily="18" charset="2"/>
              <a:buChar char="4"/>
            </a:pPr>
            <a:r>
              <a:rPr lang="en-US" sz="2400" b="1" dirty="0">
                <a:solidFill>
                  <a:srgbClr val="3F3F3F"/>
                </a:solidFill>
                <a:latin typeface="Century Gothic"/>
                <a:ea typeface="+mn-lt"/>
                <a:cs typeface="+mn-lt"/>
              </a:rPr>
              <a:t>All City of Tempe Staff &amp; Faculty </a:t>
            </a:r>
          </a:p>
          <a:p>
            <a:pPr marL="342900" indent="-342900">
              <a:lnSpc>
                <a:spcPct val="100000"/>
              </a:lnSpc>
              <a:spcBef>
                <a:spcPts val="0"/>
              </a:spcBef>
              <a:spcAft>
                <a:spcPts val="600"/>
              </a:spcAft>
              <a:buClr>
                <a:srgbClr val="006D9D"/>
              </a:buClr>
              <a:buFont typeface="Webdings,Sans-Serif" panose="05030102010509060703" pitchFamily="18" charset="2"/>
              <a:buChar char="4"/>
            </a:pPr>
            <a:r>
              <a:rPr lang="en-US" sz="2400" b="1" dirty="0">
                <a:solidFill>
                  <a:srgbClr val="3F3F3F"/>
                </a:solidFill>
                <a:latin typeface="Century Gothic"/>
                <a:ea typeface="+mn-lt"/>
                <a:cs typeface="+mn-lt"/>
              </a:rPr>
              <a:t>All contributors of the Healthy Urban Environments (HUE) Initiative</a:t>
            </a:r>
          </a:p>
          <a:p>
            <a:pPr marL="342900" indent="-342900">
              <a:lnSpc>
                <a:spcPct val="100000"/>
              </a:lnSpc>
              <a:spcBef>
                <a:spcPts val="0"/>
              </a:spcBef>
              <a:spcAft>
                <a:spcPts val="600"/>
              </a:spcAft>
              <a:buClr>
                <a:srgbClr val="006D9D"/>
              </a:buClr>
              <a:buFont typeface="Webdings,Sans-Serif" panose="05030102010509060703" pitchFamily="18" charset="2"/>
              <a:buChar char="4"/>
            </a:pPr>
            <a:endParaRPr lang="en-US" sz="2400" dirty="0">
              <a:solidFill>
                <a:srgbClr val="3F3F3F"/>
              </a:solidFill>
              <a:latin typeface="Century Gothic"/>
              <a:ea typeface="+mn-lt"/>
              <a:cs typeface="+mn-lt"/>
            </a:endParaRPr>
          </a:p>
          <a:p>
            <a:pPr marL="342900" indent="-342900">
              <a:lnSpc>
                <a:spcPct val="100000"/>
              </a:lnSpc>
              <a:spcBef>
                <a:spcPts val="0"/>
              </a:spcBef>
              <a:spcAft>
                <a:spcPts val="600"/>
              </a:spcAft>
              <a:buClr>
                <a:srgbClr val="006D9D"/>
              </a:buClr>
              <a:buFont typeface="Webdings,Sans-Serif" panose="05030102010509060703" pitchFamily="18" charset="2"/>
              <a:buChar char="4"/>
            </a:pPr>
            <a:endParaRPr lang="en-US" sz="2000" dirty="0">
              <a:latin typeface="Calibri" panose="020F0502020204030204"/>
              <a:ea typeface="+mn-lt"/>
              <a:cs typeface="+mn-lt"/>
            </a:endParaRPr>
          </a:p>
          <a:p>
            <a:pPr marL="0" indent="0">
              <a:lnSpc>
                <a:spcPct val="100000"/>
              </a:lnSpc>
              <a:spcBef>
                <a:spcPts val="0"/>
              </a:spcBef>
              <a:spcAft>
                <a:spcPts val="600"/>
              </a:spcAft>
              <a:buClr>
                <a:srgbClr val="006D9D"/>
              </a:buClr>
              <a:buNone/>
            </a:pPr>
            <a:endParaRPr lang="en-US" sz="2000" dirty="0">
              <a:ea typeface="+mn-lt"/>
              <a:cs typeface="+mn-lt"/>
            </a:endParaRPr>
          </a:p>
        </p:txBody>
      </p:sp>
    </p:spTree>
    <p:extLst>
      <p:ext uri="{BB962C8B-B14F-4D97-AF65-F5344CB8AC3E}">
        <p14:creationId xmlns:p14="http://schemas.microsoft.com/office/powerpoint/2010/main" val="59703152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775;p25">
            <a:extLst>
              <a:ext uri="{FF2B5EF4-FFF2-40B4-BE49-F238E27FC236}">
                <a16:creationId xmlns:a16="http://schemas.microsoft.com/office/drawing/2014/main" id="{54EA6C5F-78C7-46D2-B230-D2B9205A6B39}"/>
              </a:ext>
            </a:extLst>
          </p:cNvPr>
          <p:cNvSpPr txBox="1"/>
          <p:nvPr/>
        </p:nvSpPr>
        <p:spPr>
          <a:xfrm>
            <a:off x="1471788" y="4489771"/>
            <a:ext cx="10439399" cy="453963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None/>
            </a:pPr>
            <a:endParaRPr lang="en-US" sz="2200" b="1" i="0" u="none" strike="noStrike" cap="none">
              <a:solidFill>
                <a:srgbClr val="3F3F3F"/>
              </a:solidFill>
              <a:latin typeface="Century Gothic"/>
              <a:ea typeface="Century Gothic"/>
              <a:cs typeface="Century Gothic"/>
            </a:endParaRPr>
          </a:p>
          <a:p>
            <a:pPr marL="342900" marR="0" lvl="0" indent="-203200" algn="l" rtl="0">
              <a:lnSpc>
                <a:spcPct val="100000"/>
              </a:lnSpc>
              <a:spcBef>
                <a:spcPts val="0"/>
              </a:spcBef>
              <a:spcAft>
                <a:spcPts val="0"/>
              </a:spcAft>
              <a:buClr>
                <a:srgbClr val="000000"/>
              </a:buClr>
              <a:buSzPts val="2200"/>
              <a:buFont typeface="Arimo"/>
              <a:buNone/>
            </a:pPr>
            <a:endParaRPr sz="2200" b="0" i="0" u="none" strike="noStrike" cap="none">
              <a:solidFill>
                <a:srgbClr val="3F3F3F"/>
              </a:solidFill>
              <a:latin typeface="Century Gothic"/>
              <a:ea typeface="Century Gothic"/>
              <a:cs typeface="Century Gothic"/>
              <a:sym typeface="Century Gothic"/>
            </a:endParaRPr>
          </a:p>
          <a:p>
            <a:pPr marL="342900" marR="0" lvl="0" indent="-342900" algn="l" rtl="0">
              <a:lnSpc>
                <a:spcPct val="100000"/>
              </a:lnSpc>
              <a:spcBef>
                <a:spcPts val="0"/>
              </a:spcBef>
              <a:spcAft>
                <a:spcPts val="0"/>
              </a:spcAft>
              <a:buFont typeface="Arimo"/>
              <a:buChar char="4"/>
            </a:pPr>
            <a:endParaRPr lang="en-US" sz="2200" b="0" i="0" u="none" strike="noStrike" cap="none">
              <a:solidFill>
                <a:srgbClr val="3F3F3F"/>
              </a:solidFill>
              <a:latin typeface="Century Gothic"/>
              <a:ea typeface="Century Gothic"/>
              <a:cs typeface="Century Gothic"/>
            </a:endParaRPr>
          </a:p>
          <a:p>
            <a:pPr marL="0" marR="0" lvl="0" indent="0" algn="l" rtl="0">
              <a:lnSpc>
                <a:spcPct val="100000"/>
              </a:lnSpc>
              <a:spcBef>
                <a:spcPts val="60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3F3F3F"/>
              </a:buClr>
              <a:buSzPts val="2200"/>
              <a:buFont typeface="Arial"/>
              <a:buNone/>
            </a:pPr>
            <a:endParaRPr sz="2200" b="0" i="0" u="none" strike="noStrike" cap="none">
              <a:solidFill>
                <a:srgbClr val="3F3F3F"/>
              </a:solidFill>
              <a:latin typeface="Century Gothic"/>
              <a:ea typeface="Century Gothic"/>
              <a:cs typeface="Century Gothic"/>
              <a:sym typeface="Century Gothic"/>
            </a:endParaRPr>
          </a:p>
          <a:p>
            <a:pPr marL="0" marR="0" lvl="0" indent="0" algn="l" rtl="0">
              <a:lnSpc>
                <a:spcPct val="100000"/>
              </a:lnSpc>
              <a:spcBef>
                <a:spcPts val="600"/>
              </a:spcBef>
              <a:spcAft>
                <a:spcPts val="0"/>
              </a:spcAft>
              <a:buClr>
                <a:srgbClr val="3F3F3F"/>
              </a:buClr>
              <a:buSzPts val="2200"/>
              <a:buFont typeface="Arial"/>
              <a:buNone/>
            </a:pPr>
            <a:endParaRPr sz="2200" b="0" i="0" u="none" strike="noStrike" cap="none">
              <a:solidFill>
                <a:srgbClr val="3F3F3F"/>
              </a:solidFill>
              <a:latin typeface="Century Gothic"/>
              <a:ea typeface="Century Gothic"/>
              <a:cs typeface="Century Gothic"/>
              <a:sym typeface="Century Gothic"/>
            </a:endParaRPr>
          </a:p>
          <a:p>
            <a:pPr marL="0" marR="0" lvl="0" indent="0" algn="l" rtl="0">
              <a:lnSpc>
                <a:spcPct val="100000"/>
              </a:lnSpc>
              <a:spcBef>
                <a:spcPts val="600"/>
              </a:spcBef>
              <a:spcAft>
                <a:spcPts val="0"/>
              </a:spcAft>
              <a:buClr>
                <a:srgbClr val="3F3F3F"/>
              </a:buClr>
              <a:buSzPts val="2200"/>
              <a:buFont typeface="Arial"/>
              <a:buNone/>
            </a:pPr>
            <a:endParaRPr sz="2200" b="0" i="0" u="none" strike="noStrike" cap="none">
              <a:solidFill>
                <a:srgbClr val="3F3F3F"/>
              </a:solidFill>
              <a:latin typeface="Century Gothic"/>
              <a:ea typeface="Century Gothic"/>
              <a:cs typeface="Century Gothic"/>
              <a:sym typeface="Century Gothic"/>
            </a:endParaRPr>
          </a:p>
        </p:txBody>
      </p:sp>
      <p:sp>
        <p:nvSpPr>
          <p:cNvPr id="2" name="Text Placeholder 5">
            <a:extLst>
              <a:ext uri="{FF2B5EF4-FFF2-40B4-BE49-F238E27FC236}">
                <a16:creationId xmlns:a16="http://schemas.microsoft.com/office/drawing/2014/main" id="{D0189E19-B50E-4B2C-AE79-34DCAC41B9C0}"/>
              </a:ext>
            </a:extLst>
          </p:cNvPr>
          <p:cNvSpPr txBox="1">
            <a:spLocks/>
          </p:cNvSpPr>
          <p:nvPr/>
        </p:nvSpPr>
        <p:spPr>
          <a:xfrm>
            <a:off x="513024" y="1232130"/>
            <a:ext cx="11396771" cy="524487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006D9D"/>
              </a:buClr>
              <a:buNone/>
            </a:pPr>
            <a:r>
              <a:rPr lang="en-US" sz="1400" dirty="0">
                <a:solidFill>
                  <a:srgbClr val="3F3F3F"/>
                </a:solidFill>
                <a:latin typeface="Century Gothic"/>
              </a:rPr>
              <a:t>A special thank you to our Science Advisor and Team Fellow for their direction and support</a:t>
            </a:r>
          </a:p>
          <a:p>
            <a:pPr marL="342900" indent="-342900">
              <a:lnSpc>
                <a:spcPct val="100000"/>
              </a:lnSpc>
              <a:spcBef>
                <a:spcPts val="0"/>
              </a:spcBef>
              <a:spcAft>
                <a:spcPts val="600"/>
              </a:spcAft>
              <a:buClr>
                <a:srgbClr val="006D9D"/>
              </a:buClr>
              <a:buFont typeface="Webdings" panose="05030102010509060703" pitchFamily="18" charset="2"/>
              <a:buChar char="4"/>
            </a:pPr>
            <a:r>
              <a:rPr lang="en-US" sz="1400" dirty="0">
                <a:solidFill>
                  <a:srgbClr val="3F3F3F"/>
                </a:solidFill>
                <a:latin typeface="Century Gothic"/>
                <a:ea typeface="+mn-lt"/>
                <a:cs typeface="+mn-lt"/>
              </a:rPr>
              <a:t>Dr. David </a:t>
            </a:r>
            <a:r>
              <a:rPr lang="en-US" sz="1400" dirty="0" err="1">
                <a:solidFill>
                  <a:srgbClr val="3F3F3F"/>
                </a:solidFill>
                <a:latin typeface="Century Gothic"/>
                <a:ea typeface="+mn-lt"/>
                <a:cs typeface="+mn-lt"/>
              </a:rPr>
              <a:t>Hondula</a:t>
            </a:r>
            <a:r>
              <a:rPr lang="en-US" sz="1400" dirty="0">
                <a:solidFill>
                  <a:srgbClr val="3F3F3F"/>
                </a:solidFill>
                <a:latin typeface="Century Gothic"/>
                <a:ea typeface="+mn-lt"/>
                <a:cs typeface="+mn-lt"/>
              </a:rPr>
              <a:t> (Arizona State University, Associate Professor)</a:t>
            </a:r>
          </a:p>
          <a:p>
            <a:pPr marL="342900" indent="-342900">
              <a:lnSpc>
                <a:spcPct val="100000"/>
              </a:lnSpc>
              <a:spcBef>
                <a:spcPts val="0"/>
              </a:spcBef>
              <a:spcAft>
                <a:spcPts val="600"/>
              </a:spcAft>
              <a:buClr>
                <a:srgbClr val="006D9D"/>
              </a:buClr>
              <a:buFont typeface="Webdings" panose="05030102010509060703" pitchFamily="18" charset="2"/>
              <a:buChar char="4"/>
            </a:pPr>
            <a:r>
              <a:rPr lang="en-US" sz="1400" dirty="0">
                <a:solidFill>
                  <a:srgbClr val="3F3F3F"/>
                </a:solidFill>
                <a:latin typeface="Century Gothic"/>
                <a:ea typeface="+mn-lt"/>
                <a:cs typeface="+mn-lt"/>
              </a:rPr>
              <a:t>Ryan Hammock (NASA DEVELOP, Fellow/Lead)</a:t>
            </a:r>
          </a:p>
          <a:p>
            <a:pPr marL="342900" indent="-342900">
              <a:lnSpc>
                <a:spcPct val="100000"/>
              </a:lnSpc>
              <a:spcBef>
                <a:spcPts val="0"/>
              </a:spcBef>
              <a:spcAft>
                <a:spcPts val="600"/>
              </a:spcAft>
              <a:buClr>
                <a:srgbClr val="006D9D"/>
              </a:buClr>
              <a:buFont typeface="Webdings" panose="05030102010509060703" pitchFamily="18" charset="2"/>
              <a:buChar char="4"/>
            </a:pPr>
            <a:endParaRPr lang="en-US" sz="1400" dirty="0">
              <a:solidFill>
                <a:srgbClr val="3F3F3F"/>
              </a:solidFill>
              <a:latin typeface="Century Gothic"/>
              <a:ea typeface="+mn-lt"/>
              <a:cs typeface="+mn-lt"/>
            </a:endParaRPr>
          </a:p>
          <a:p>
            <a:pPr marL="0" indent="0">
              <a:lnSpc>
                <a:spcPct val="100000"/>
              </a:lnSpc>
              <a:spcBef>
                <a:spcPts val="0"/>
              </a:spcBef>
              <a:spcAft>
                <a:spcPts val="600"/>
              </a:spcAft>
              <a:buNone/>
            </a:pPr>
            <a:r>
              <a:rPr lang="en-US" sz="1400" dirty="0">
                <a:solidFill>
                  <a:srgbClr val="3F3F3F"/>
                </a:solidFill>
                <a:latin typeface="Century Gothic"/>
                <a:ea typeface="+mn-lt"/>
                <a:cs typeface="+mn-lt"/>
              </a:rPr>
              <a:t>Thank you to our Project Partners who provided us the with data and their expertise throughout the project</a:t>
            </a:r>
          </a:p>
          <a:p>
            <a:pPr marL="342900" indent="-342900">
              <a:lnSpc>
                <a:spcPct val="100000"/>
              </a:lnSpc>
              <a:spcBef>
                <a:spcPts val="0"/>
              </a:spcBef>
              <a:spcAft>
                <a:spcPts val="600"/>
              </a:spcAft>
              <a:buClr>
                <a:srgbClr val="006D9D"/>
              </a:buClr>
              <a:buFont typeface="Webdings,Sans-Serif" panose="05030102010509060703" pitchFamily="18" charset="2"/>
              <a:buChar char="4"/>
            </a:pPr>
            <a:r>
              <a:rPr lang="en-US" sz="1400" dirty="0">
                <a:solidFill>
                  <a:srgbClr val="3F3F3F"/>
                </a:solidFill>
                <a:latin typeface="Century Gothic"/>
                <a:ea typeface="+mn-lt"/>
                <a:cs typeface="+mn-lt"/>
              </a:rPr>
              <a:t>Dr. Braden Kay (City of Tempe, Sustainability Director)</a:t>
            </a:r>
          </a:p>
          <a:p>
            <a:pPr marL="342900" indent="-342900">
              <a:lnSpc>
                <a:spcPct val="100000"/>
              </a:lnSpc>
              <a:spcBef>
                <a:spcPts val="0"/>
              </a:spcBef>
              <a:spcAft>
                <a:spcPts val="600"/>
              </a:spcAft>
              <a:buClr>
                <a:srgbClr val="006D9D"/>
              </a:buClr>
              <a:buFont typeface="Webdings,Sans-Serif" panose="05030102010509060703" pitchFamily="18" charset="2"/>
              <a:buChar char="4"/>
            </a:pPr>
            <a:r>
              <a:rPr lang="en-US" sz="1400" dirty="0">
                <a:solidFill>
                  <a:srgbClr val="3F3F3F"/>
                </a:solidFill>
                <a:latin typeface="Century Gothic"/>
                <a:ea typeface="+mn-lt"/>
                <a:cs typeface="+mn-lt"/>
              </a:rPr>
              <a:t>All City of Tempe Staff &amp; Faculty </a:t>
            </a:r>
          </a:p>
          <a:p>
            <a:pPr marL="342900" indent="-342900">
              <a:lnSpc>
                <a:spcPct val="100000"/>
              </a:lnSpc>
              <a:spcBef>
                <a:spcPts val="0"/>
              </a:spcBef>
              <a:spcAft>
                <a:spcPts val="600"/>
              </a:spcAft>
              <a:buClr>
                <a:srgbClr val="006D9D"/>
              </a:buClr>
              <a:buFont typeface="Webdings,Sans-Serif" panose="05030102010509060703" pitchFamily="18" charset="2"/>
              <a:buChar char="4"/>
            </a:pPr>
            <a:r>
              <a:rPr lang="en-US" sz="1400" dirty="0">
                <a:solidFill>
                  <a:srgbClr val="3F3F3F"/>
                </a:solidFill>
                <a:latin typeface="Century Gothic"/>
                <a:ea typeface="+mn-lt"/>
                <a:cs typeface="+mn-lt"/>
              </a:rPr>
              <a:t>All contributors of the Healthy Urban Environments (HUE) Initiative</a:t>
            </a:r>
          </a:p>
          <a:p>
            <a:pPr marL="0" indent="0">
              <a:lnSpc>
                <a:spcPct val="100000"/>
              </a:lnSpc>
              <a:spcBef>
                <a:spcPts val="0"/>
              </a:spcBef>
              <a:spcAft>
                <a:spcPts val="600"/>
              </a:spcAft>
              <a:buClr>
                <a:srgbClr val="006D9D"/>
              </a:buClr>
              <a:buNone/>
            </a:pPr>
            <a:endParaRPr lang="en-US" sz="1400" dirty="0">
              <a:solidFill>
                <a:srgbClr val="3F3F3F"/>
              </a:solidFill>
              <a:latin typeface="Century Gothic"/>
              <a:ea typeface="+mn-lt"/>
              <a:cs typeface="+mn-lt"/>
            </a:endParaRPr>
          </a:p>
          <a:p>
            <a:pPr marL="0" indent="0">
              <a:lnSpc>
                <a:spcPct val="100000"/>
              </a:lnSpc>
              <a:spcBef>
                <a:spcPts val="0"/>
              </a:spcBef>
              <a:spcAft>
                <a:spcPts val="600"/>
              </a:spcAft>
              <a:buClr>
                <a:srgbClr val="006D9D"/>
              </a:buClr>
              <a:buNone/>
            </a:pPr>
            <a:r>
              <a:rPr lang="en-US" sz="2400" b="1" dirty="0">
                <a:solidFill>
                  <a:srgbClr val="3F3F3F"/>
                </a:solidFill>
                <a:latin typeface="Century Gothic"/>
                <a:ea typeface="+mn-lt"/>
                <a:cs typeface="+mn-lt"/>
              </a:rPr>
              <a:t>Thank you to the past Tempe Urban Development I Project for providing us a wonderful base from which to work</a:t>
            </a:r>
          </a:p>
          <a:p>
            <a:pPr marL="342900" indent="-342900">
              <a:lnSpc>
                <a:spcPct val="100000"/>
              </a:lnSpc>
              <a:spcBef>
                <a:spcPts val="0"/>
              </a:spcBef>
              <a:spcAft>
                <a:spcPts val="600"/>
              </a:spcAft>
              <a:buClr>
                <a:srgbClr val="006D9D"/>
              </a:buClr>
              <a:buFont typeface="Webdings,Sans-Serif" panose="05030102010509060703" pitchFamily="18" charset="2"/>
              <a:buChar char="4"/>
            </a:pPr>
            <a:r>
              <a:rPr lang="en-US" sz="2400" b="1" dirty="0">
                <a:solidFill>
                  <a:srgbClr val="3F3F3F"/>
                </a:solidFill>
                <a:latin typeface="Century Gothic"/>
                <a:ea typeface="+mn-lt"/>
                <a:cs typeface="+mn-lt"/>
              </a:rPr>
              <a:t>Hannah </a:t>
            </a:r>
            <a:r>
              <a:rPr lang="en-US" sz="2400" b="1" dirty="0" err="1">
                <a:solidFill>
                  <a:srgbClr val="3F3F3F"/>
                </a:solidFill>
                <a:latin typeface="Century Gothic"/>
                <a:ea typeface="+mn-lt"/>
                <a:cs typeface="+mn-lt"/>
              </a:rPr>
              <a:t>Bonestroo</a:t>
            </a:r>
            <a:r>
              <a:rPr lang="en-US" sz="2400" b="1" dirty="0">
                <a:solidFill>
                  <a:srgbClr val="3F3F3F"/>
                </a:solidFill>
                <a:latin typeface="Century Gothic"/>
                <a:ea typeface="+mn-lt"/>
                <a:cs typeface="+mn-lt"/>
              </a:rPr>
              <a:t>, Roger Alvarez, Elizabeth Swanson, and Taylor Quinn</a:t>
            </a:r>
          </a:p>
          <a:p>
            <a:pPr marL="342900" indent="-342900">
              <a:lnSpc>
                <a:spcPct val="100000"/>
              </a:lnSpc>
              <a:spcBef>
                <a:spcPts val="0"/>
              </a:spcBef>
              <a:spcAft>
                <a:spcPts val="600"/>
              </a:spcAft>
              <a:buClr>
                <a:srgbClr val="006D9D"/>
              </a:buClr>
              <a:buFont typeface="Webdings,Sans-Serif" panose="05030102010509060703" pitchFamily="18" charset="2"/>
              <a:buChar char="4"/>
            </a:pPr>
            <a:endParaRPr lang="en-US" sz="2400" dirty="0">
              <a:solidFill>
                <a:srgbClr val="3F3F3F"/>
              </a:solidFill>
              <a:latin typeface="Century Gothic"/>
              <a:ea typeface="+mn-lt"/>
              <a:cs typeface="+mn-lt"/>
            </a:endParaRPr>
          </a:p>
          <a:p>
            <a:pPr marL="342900" indent="-342900">
              <a:lnSpc>
                <a:spcPct val="100000"/>
              </a:lnSpc>
              <a:spcBef>
                <a:spcPts val="0"/>
              </a:spcBef>
              <a:spcAft>
                <a:spcPts val="600"/>
              </a:spcAft>
              <a:buClr>
                <a:srgbClr val="006D9D"/>
              </a:buClr>
              <a:buFont typeface="Webdings,Sans-Serif" panose="05030102010509060703" pitchFamily="18" charset="2"/>
              <a:buChar char="4"/>
            </a:pPr>
            <a:endParaRPr lang="en-US" sz="2000" dirty="0">
              <a:latin typeface="Calibri" panose="020F0502020204030204"/>
              <a:ea typeface="+mn-lt"/>
              <a:cs typeface="+mn-lt"/>
            </a:endParaRPr>
          </a:p>
          <a:p>
            <a:pPr marL="0" indent="0">
              <a:lnSpc>
                <a:spcPct val="100000"/>
              </a:lnSpc>
              <a:spcBef>
                <a:spcPts val="0"/>
              </a:spcBef>
              <a:spcAft>
                <a:spcPts val="600"/>
              </a:spcAft>
              <a:buClr>
                <a:srgbClr val="006D9D"/>
              </a:buClr>
              <a:buNone/>
            </a:pPr>
            <a:endParaRPr lang="en-US" sz="2000" dirty="0">
              <a:ea typeface="+mn-lt"/>
              <a:cs typeface="+mn-lt"/>
            </a:endParaRPr>
          </a:p>
        </p:txBody>
      </p:sp>
    </p:spTree>
    <p:extLst>
      <p:ext uri="{BB962C8B-B14F-4D97-AF65-F5344CB8AC3E}">
        <p14:creationId xmlns:p14="http://schemas.microsoft.com/office/powerpoint/2010/main" val="22540710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775;p25">
            <a:extLst>
              <a:ext uri="{FF2B5EF4-FFF2-40B4-BE49-F238E27FC236}">
                <a16:creationId xmlns:a16="http://schemas.microsoft.com/office/drawing/2014/main" id="{54EA6C5F-78C7-46D2-B230-D2B9205A6B39}"/>
              </a:ext>
            </a:extLst>
          </p:cNvPr>
          <p:cNvSpPr txBox="1"/>
          <p:nvPr/>
        </p:nvSpPr>
        <p:spPr>
          <a:xfrm>
            <a:off x="1471788" y="4489771"/>
            <a:ext cx="10439399" cy="453963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None/>
            </a:pPr>
            <a:endParaRPr lang="en-US" sz="2200" b="1" i="0" u="none" strike="noStrike" cap="none">
              <a:solidFill>
                <a:srgbClr val="3F3F3F"/>
              </a:solidFill>
              <a:latin typeface="Century Gothic"/>
              <a:ea typeface="Century Gothic"/>
              <a:cs typeface="Century Gothic"/>
            </a:endParaRPr>
          </a:p>
          <a:p>
            <a:pPr marL="342900" marR="0" lvl="0" indent="-203200" algn="l" rtl="0">
              <a:lnSpc>
                <a:spcPct val="100000"/>
              </a:lnSpc>
              <a:spcBef>
                <a:spcPts val="0"/>
              </a:spcBef>
              <a:spcAft>
                <a:spcPts val="0"/>
              </a:spcAft>
              <a:buClr>
                <a:srgbClr val="000000"/>
              </a:buClr>
              <a:buSzPts val="2200"/>
              <a:buFont typeface="Arimo"/>
              <a:buNone/>
            </a:pPr>
            <a:endParaRPr sz="2200" b="0" i="0" u="none" strike="noStrike" cap="none">
              <a:solidFill>
                <a:srgbClr val="3F3F3F"/>
              </a:solidFill>
              <a:latin typeface="Century Gothic"/>
              <a:ea typeface="Century Gothic"/>
              <a:cs typeface="Century Gothic"/>
              <a:sym typeface="Century Gothic"/>
            </a:endParaRPr>
          </a:p>
          <a:p>
            <a:pPr marL="342900" marR="0" lvl="0" indent="-342900" algn="l" rtl="0">
              <a:lnSpc>
                <a:spcPct val="100000"/>
              </a:lnSpc>
              <a:spcBef>
                <a:spcPts val="0"/>
              </a:spcBef>
              <a:spcAft>
                <a:spcPts val="0"/>
              </a:spcAft>
              <a:buFont typeface="Arimo"/>
              <a:buChar char="4"/>
            </a:pPr>
            <a:endParaRPr lang="en-US" sz="2200" b="0" i="0" u="none" strike="noStrike" cap="none">
              <a:solidFill>
                <a:srgbClr val="3F3F3F"/>
              </a:solidFill>
              <a:latin typeface="Century Gothic"/>
              <a:ea typeface="Century Gothic"/>
              <a:cs typeface="Century Gothic"/>
            </a:endParaRPr>
          </a:p>
          <a:p>
            <a:pPr marL="0" marR="0" lvl="0" indent="0" algn="l" rtl="0">
              <a:lnSpc>
                <a:spcPct val="100000"/>
              </a:lnSpc>
              <a:spcBef>
                <a:spcPts val="60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3F3F3F"/>
              </a:buClr>
              <a:buSzPts val="2200"/>
              <a:buFont typeface="Arial"/>
              <a:buNone/>
            </a:pPr>
            <a:endParaRPr sz="2200" b="0" i="0" u="none" strike="noStrike" cap="none">
              <a:solidFill>
                <a:srgbClr val="3F3F3F"/>
              </a:solidFill>
              <a:latin typeface="Century Gothic"/>
              <a:ea typeface="Century Gothic"/>
              <a:cs typeface="Century Gothic"/>
              <a:sym typeface="Century Gothic"/>
            </a:endParaRPr>
          </a:p>
          <a:p>
            <a:pPr marL="0" marR="0" lvl="0" indent="0" algn="l" rtl="0">
              <a:lnSpc>
                <a:spcPct val="100000"/>
              </a:lnSpc>
              <a:spcBef>
                <a:spcPts val="600"/>
              </a:spcBef>
              <a:spcAft>
                <a:spcPts val="0"/>
              </a:spcAft>
              <a:buClr>
                <a:srgbClr val="3F3F3F"/>
              </a:buClr>
              <a:buSzPts val="2200"/>
              <a:buFont typeface="Arial"/>
              <a:buNone/>
            </a:pPr>
            <a:endParaRPr sz="2200" b="0" i="0" u="none" strike="noStrike" cap="none">
              <a:solidFill>
                <a:srgbClr val="3F3F3F"/>
              </a:solidFill>
              <a:latin typeface="Century Gothic"/>
              <a:ea typeface="Century Gothic"/>
              <a:cs typeface="Century Gothic"/>
              <a:sym typeface="Century Gothic"/>
            </a:endParaRPr>
          </a:p>
          <a:p>
            <a:pPr marL="0" marR="0" lvl="0" indent="0" algn="l" rtl="0">
              <a:lnSpc>
                <a:spcPct val="100000"/>
              </a:lnSpc>
              <a:spcBef>
                <a:spcPts val="600"/>
              </a:spcBef>
              <a:spcAft>
                <a:spcPts val="0"/>
              </a:spcAft>
              <a:buClr>
                <a:srgbClr val="3F3F3F"/>
              </a:buClr>
              <a:buSzPts val="2200"/>
              <a:buFont typeface="Arial"/>
              <a:buNone/>
            </a:pPr>
            <a:endParaRPr sz="2200" b="0" i="0" u="none" strike="noStrike" cap="none">
              <a:solidFill>
                <a:srgbClr val="3F3F3F"/>
              </a:solidFill>
              <a:latin typeface="Century Gothic"/>
              <a:ea typeface="Century Gothic"/>
              <a:cs typeface="Century Gothic"/>
              <a:sym typeface="Century Gothic"/>
            </a:endParaRPr>
          </a:p>
        </p:txBody>
      </p:sp>
      <p:sp>
        <p:nvSpPr>
          <p:cNvPr id="2" name="Text Placeholder 5">
            <a:extLst>
              <a:ext uri="{FF2B5EF4-FFF2-40B4-BE49-F238E27FC236}">
                <a16:creationId xmlns:a16="http://schemas.microsoft.com/office/drawing/2014/main" id="{D0189E19-B50E-4B2C-AE79-34DCAC41B9C0}"/>
              </a:ext>
            </a:extLst>
          </p:cNvPr>
          <p:cNvSpPr txBox="1">
            <a:spLocks/>
          </p:cNvSpPr>
          <p:nvPr/>
        </p:nvSpPr>
        <p:spPr>
          <a:xfrm>
            <a:off x="513024" y="1232130"/>
            <a:ext cx="11396771" cy="524487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006D9D"/>
              </a:buClr>
              <a:buNone/>
            </a:pPr>
            <a:r>
              <a:rPr lang="en-US" sz="1400" dirty="0">
                <a:solidFill>
                  <a:srgbClr val="3F3F3F"/>
                </a:solidFill>
                <a:latin typeface="Century Gothic"/>
              </a:rPr>
              <a:t>A special thank you to our Science Advisor and Team Fellow for their direction and support</a:t>
            </a:r>
          </a:p>
          <a:p>
            <a:pPr marL="342900" indent="-342900">
              <a:lnSpc>
                <a:spcPct val="100000"/>
              </a:lnSpc>
              <a:spcBef>
                <a:spcPts val="0"/>
              </a:spcBef>
              <a:spcAft>
                <a:spcPts val="600"/>
              </a:spcAft>
              <a:buClr>
                <a:srgbClr val="006D9D"/>
              </a:buClr>
              <a:buFont typeface="Webdings" panose="05030102010509060703" pitchFamily="18" charset="2"/>
              <a:buChar char="4"/>
            </a:pPr>
            <a:r>
              <a:rPr lang="en-US" sz="1400" dirty="0">
                <a:solidFill>
                  <a:srgbClr val="3F3F3F"/>
                </a:solidFill>
                <a:latin typeface="Century Gothic"/>
                <a:ea typeface="+mn-lt"/>
                <a:cs typeface="+mn-lt"/>
              </a:rPr>
              <a:t>Dr. David </a:t>
            </a:r>
            <a:r>
              <a:rPr lang="en-US" sz="1400" dirty="0" err="1">
                <a:solidFill>
                  <a:srgbClr val="3F3F3F"/>
                </a:solidFill>
                <a:latin typeface="Century Gothic"/>
                <a:ea typeface="+mn-lt"/>
                <a:cs typeface="+mn-lt"/>
              </a:rPr>
              <a:t>Hondula</a:t>
            </a:r>
            <a:r>
              <a:rPr lang="en-US" sz="1400" dirty="0">
                <a:solidFill>
                  <a:srgbClr val="3F3F3F"/>
                </a:solidFill>
                <a:latin typeface="Century Gothic"/>
                <a:ea typeface="+mn-lt"/>
                <a:cs typeface="+mn-lt"/>
              </a:rPr>
              <a:t> (Arizona State University, Associate Professor)</a:t>
            </a:r>
          </a:p>
          <a:p>
            <a:pPr marL="342900" indent="-342900">
              <a:lnSpc>
                <a:spcPct val="100000"/>
              </a:lnSpc>
              <a:spcBef>
                <a:spcPts val="0"/>
              </a:spcBef>
              <a:spcAft>
                <a:spcPts val="600"/>
              </a:spcAft>
              <a:buClr>
                <a:srgbClr val="006D9D"/>
              </a:buClr>
              <a:buFont typeface="Webdings" panose="05030102010509060703" pitchFamily="18" charset="2"/>
              <a:buChar char="4"/>
            </a:pPr>
            <a:r>
              <a:rPr lang="en-US" sz="1400" dirty="0">
                <a:solidFill>
                  <a:srgbClr val="3F3F3F"/>
                </a:solidFill>
                <a:latin typeface="Century Gothic"/>
                <a:ea typeface="+mn-lt"/>
                <a:cs typeface="+mn-lt"/>
              </a:rPr>
              <a:t>Ryan Hammock (NASA DEVELOP, Fellow/Lead)</a:t>
            </a:r>
          </a:p>
          <a:p>
            <a:pPr marL="342900" indent="-342900">
              <a:lnSpc>
                <a:spcPct val="100000"/>
              </a:lnSpc>
              <a:spcBef>
                <a:spcPts val="0"/>
              </a:spcBef>
              <a:spcAft>
                <a:spcPts val="600"/>
              </a:spcAft>
              <a:buClr>
                <a:srgbClr val="006D9D"/>
              </a:buClr>
              <a:buFont typeface="Webdings" panose="05030102010509060703" pitchFamily="18" charset="2"/>
              <a:buChar char="4"/>
            </a:pPr>
            <a:endParaRPr lang="en-US" sz="1400" dirty="0">
              <a:solidFill>
                <a:srgbClr val="3F3F3F"/>
              </a:solidFill>
              <a:latin typeface="Century Gothic"/>
              <a:ea typeface="+mn-lt"/>
              <a:cs typeface="+mn-lt"/>
            </a:endParaRPr>
          </a:p>
          <a:p>
            <a:pPr marL="0" indent="0">
              <a:lnSpc>
                <a:spcPct val="100000"/>
              </a:lnSpc>
              <a:spcBef>
                <a:spcPts val="0"/>
              </a:spcBef>
              <a:spcAft>
                <a:spcPts val="600"/>
              </a:spcAft>
              <a:buNone/>
            </a:pPr>
            <a:r>
              <a:rPr lang="en-US" sz="1400" dirty="0">
                <a:solidFill>
                  <a:srgbClr val="3F3F3F"/>
                </a:solidFill>
                <a:latin typeface="Century Gothic"/>
                <a:ea typeface="+mn-lt"/>
                <a:cs typeface="+mn-lt"/>
              </a:rPr>
              <a:t>Thank you to our Project Partners who provided us the with data and their expertise throughout the project</a:t>
            </a:r>
          </a:p>
          <a:p>
            <a:pPr marL="342900" indent="-342900">
              <a:lnSpc>
                <a:spcPct val="100000"/>
              </a:lnSpc>
              <a:spcBef>
                <a:spcPts val="0"/>
              </a:spcBef>
              <a:spcAft>
                <a:spcPts val="600"/>
              </a:spcAft>
              <a:buClr>
                <a:srgbClr val="006D9D"/>
              </a:buClr>
              <a:buFont typeface="Webdings,Sans-Serif" panose="05030102010509060703" pitchFamily="18" charset="2"/>
              <a:buChar char="4"/>
            </a:pPr>
            <a:r>
              <a:rPr lang="en-US" sz="1400" dirty="0">
                <a:solidFill>
                  <a:srgbClr val="3F3F3F"/>
                </a:solidFill>
                <a:latin typeface="Century Gothic"/>
                <a:ea typeface="+mn-lt"/>
                <a:cs typeface="+mn-lt"/>
              </a:rPr>
              <a:t>Dr. Braden Kay (City of Tempe, Sustainability Director)</a:t>
            </a:r>
          </a:p>
          <a:p>
            <a:pPr marL="342900" indent="-342900">
              <a:lnSpc>
                <a:spcPct val="100000"/>
              </a:lnSpc>
              <a:spcBef>
                <a:spcPts val="0"/>
              </a:spcBef>
              <a:spcAft>
                <a:spcPts val="600"/>
              </a:spcAft>
              <a:buClr>
                <a:srgbClr val="006D9D"/>
              </a:buClr>
              <a:buFont typeface="Webdings,Sans-Serif" panose="05030102010509060703" pitchFamily="18" charset="2"/>
              <a:buChar char="4"/>
            </a:pPr>
            <a:r>
              <a:rPr lang="en-US" sz="1400" dirty="0">
                <a:solidFill>
                  <a:srgbClr val="3F3F3F"/>
                </a:solidFill>
                <a:latin typeface="Century Gothic"/>
                <a:ea typeface="+mn-lt"/>
                <a:cs typeface="+mn-lt"/>
              </a:rPr>
              <a:t>All City of Tempe Staff &amp; Faculty </a:t>
            </a:r>
          </a:p>
          <a:p>
            <a:pPr marL="342900" indent="-342900">
              <a:lnSpc>
                <a:spcPct val="100000"/>
              </a:lnSpc>
              <a:spcBef>
                <a:spcPts val="0"/>
              </a:spcBef>
              <a:spcAft>
                <a:spcPts val="600"/>
              </a:spcAft>
              <a:buClr>
                <a:srgbClr val="006D9D"/>
              </a:buClr>
              <a:buFont typeface="Webdings,Sans-Serif" panose="05030102010509060703" pitchFamily="18" charset="2"/>
              <a:buChar char="4"/>
            </a:pPr>
            <a:r>
              <a:rPr lang="en-US" sz="1400" dirty="0">
                <a:solidFill>
                  <a:srgbClr val="3F3F3F"/>
                </a:solidFill>
                <a:latin typeface="Century Gothic"/>
                <a:ea typeface="+mn-lt"/>
                <a:cs typeface="+mn-lt"/>
              </a:rPr>
              <a:t>All contributors of the Healthy Urban Environments (HUE) Initiative</a:t>
            </a:r>
          </a:p>
          <a:p>
            <a:pPr marL="0" indent="0">
              <a:lnSpc>
                <a:spcPct val="100000"/>
              </a:lnSpc>
              <a:spcBef>
                <a:spcPts val="0"/>
              </a:spcBef>
              <a:spcAft>
                <a:spcPts val="600"/>
              </a:spcAft>
              <a:buClr>
                <a:srgbClr val="006D9D"/>
              </a:buClr>
              <a:buNone/>
            </a:pPr>
            <a:endParaRPr lang="en-US" sz="1400" dirty="0">
              <a:solidFill>
                <a:srgbClr val="3F3F3F"/>
              </a:solidFill>
              <a:latin typeface="Century Gothic"/>
              <a:ea typeface="+mn-lt"/>
              <a:cs typeface="+mn-lt"/>
            </a:endParaRPr>
          </a:p>
          <a:p>
            <a:pPr marL="0" indent="0">
              <a:lnSpc>
                <a:spcPct val="100000"/>
              </a:lnSpc>
              <a:spcBef>
                <a:spcPts val="0"/>
              </a:spcBef>
              <a:spcAft>
                <a:spcPts val="600"/>
              </a:spcAft>
              <a:buClr>
                <a:srgbClr val="006D9D"/>
              </a:buClr>
              <a:buNone/>
            </a:pPr>
            <a:r>
              <a:rPr lang="en-US" sz="1400" dirty="0">
                <a:solidFill>
                  <a:srgbClr val="3F3F3F"/>
                </a:solidFill>
                <a:latin typeface="Century Gothic"/>
                <a:ea typeface="+mn-lt"/>
                <a:cs typeface="+mn-lt"/>
              </a:rPr>
              <a:t>Thank you to the past Tempe Urban Development I Project for providing us a wonderful base from which to work</a:t>
            </a:r>
          </a:p>
          <a:p>
            <a:pPr marL="342900" indent="-342900">
              <a:lnSpc>
                <a:spcPct val="100000"/>
              </a:lnSpc>
              <a:spcBef>
                <a:spcPts val="0"/>
              </a:spcBef>
              <a:spcAft>
                <a:spcPts val="600"/>
              </a:spcAft>
              <a:buClr>
                <a:srgbClr val="006D9D"/>
              </a:buClr>
              <a:buFont typeface="Webdings,Sans-Serif" panose="05030102010509060703" pitchFamily="18" charset="2"/>
              <a:buChar char="4"/>
            </a:pPr>
            <a:r>
              <a:rPr lang="en-US" sz="1400" dirty="0">
                <a:solidFill>
                  <a:srgbClr val="3F3F3F"/>
                </a:solidFill>
                <a:latin typeface="Century Gothic"/>
                <a:ea typeface="+mn-lt"/>
                <a:cs typeface="+mn-lt"/>
              </a:rPr>
              <a:t>Hannah </a:t>
            </a:r>
            <a:r>
              <a:rPr lang="en-US" sz="1400" dirty="0" err="1">
                <a:solidFill>
                  <a:srgbClr val="3F3F3F"/>
                </a:solidFill>
                <a:latin typeface="Century Gothic"/>
                <a:ea typeface="+mn-lt"/>
                <a:cs typeface="+mn-lt"/>
              </a:rPr>
              <a:t>Bonestroo</a:t>
            </a:r>
            <a:r>
              <a:rPr lang="en-US" sz="1400" dirty="0">
                <a:solidFill>
                  <a:srgbClr val="3F3F3F"/>
                </a:solidFill>
                <a:latin typeface="Century Gothic"/>
                <a:ea typeface="+mn-lt"/>
                <a:cs typeface="+mn-lt"/>
              </a:rPr>
              <a:t>, Roger Alvarez, Elizabeth Swanson, and Taylor Quinn</a:t>
            </a:r>
          </a:p>
          <a:p>
            <a:pPr marL="0" indent="0">
              <a:lnSpc>
                <a:spcPct val="100000"/>
              </a:lnSpc>
              <a:spcBef>
                <a:spcPts val="0"/>
              </a:spcBef>
              <a:spcAft>
                <a:spcPts val="600"/>
              </a:spcAft>
              <a:buClr>
                <a:srgbClr val="006D9D"/>
              </a:buClr>
              <a:buNone/>
            </a:pPr>
            <a:endParaRPr lang="en-US" sz="1400" b="1" dirty="0">
              <a:solidFill>
                <a:srgbClr val="3F3F3F"/>
              </a:solidFill>
              <a:latin typeface="Century Gothic"/>
              <a:ea typeface="+mn-lt"/>
              <a:cs typeface="+mn-lt"/>
            </a:endParaRPr>
          </a:p>
          <a:p>
            <a:pPr marL="0" indent="0">
              <a:lnSpc>
                <a:spcPct val="100000"/>
              </a:lnSpc>
              <a:spcBef>
                <a:spcPts val="0"/>
              </a:spcBef>
              <a:spcAft>
                <a:spcPts val="600"/>
              </a:spcAft>
              <a:buClr>
                <a:srgbClr val="006D9D"/>
              </a:buClr>
              <a:buNone/>
            </a:pPr>
            <a:r>
              <a:rPr lang="en-US" sz="2400" b="1" dirty="0">
                <a:solidFill>
                  <a:srgbClr val="3F3F3F"/>
                </a:solidFill>
                <a:latin typeface="Century Gothic"/>
                <a:ea typeface="+mn-lt"/>
                <a:cs typeface="+mn-lt"/>
              </a:rPr>
              <a:t>Lastly, thank you to Lance Watkins (Arizona State University, Ph.D. Geography Candidate) for providing vital code and guidance on our statistical analyses</a:t>
            </a:r>
          </a:p>
          <a:p>
            <a:pPr marL="0" indent="0">
              <a:lnSpc>
                <a:spcPct val="100000"/>
              </a:lnSpc>
              <a:spcBef>
                <a:spcPts val="0"/>
              </a:spcBef>
              <a:spcAft>
                <a:spcPts val="600"/>
              </a:spcAft>
              <a:buClr>
                <a:srgbClr val="006D9D"/>
              </a:buClr>
              <a:buNone/>
            </a:pPr>
            <a:endParaRPr lang="en-US" sz="2400" dirty="0">
              <a:solidFill>
                <a:srgbClr val="3F3F3F"/>
              </a:solidFill>
              <a:latin typeface="Century Gothic"/>
              <a:ea typeface="+mn-lt"/>
              <a:cs typeface="+mn-lt"/>
            </a:endParaRPr>
          </a:p>
          <a:p>
            <a:pPr marL="342900" indent="-342900">
              <a:lnSpc>
                <a:spcPct val="100000"/>
              </a:lnSpc>
              <a:spcBef>
                <a:spcPts val="0"/>
              </a:spcBef>
              <a:spcAft>
                <a:spcPts val="600"/>
              </a:spcAft>
              <a:buClr>
                <a:srgbClr val="006D9D"/>
              </a:buClr>
              <a:buFont typeface="Webdings,Sans-Serif" panose="05030102010509060703" pitchFamily="18" charset="2"/>
              <a:buChar char="4"/>
            </a:pPr>
            <a:endParaRPr lang="en-US" sz="2000" dirty="0">
              <a:latin typeface="Calibri" panose="020F0502020204030204"/>
              <a:ea typeface="+mn-lt"/>
              <a:cs typeface="+mn-lt"/>
            </a:endParaRPr>
          </a:p>
          <a:p>
            <a:pPr marL="0" indent="0">
              <a:lnSpc>
                <a:spcPct val="100000"/>
              </a:lnSpc>
              <a:spcBef>
                <a:spcPts val="0"/>
              </a:spcBef>
              <a:spcAft>
                <a:spcPts val="600"/>
              </a:spcAft>
              <a:buClr>
                <a:srgbClr val="006D9D"/>
              </a:buClr>
              <a:buNone/>
            </a:pPr>
            <a:endParaRPr lang="en-US" sz="2000" dirty="0">
              <a:ea typeface="+mn-lt"/>
              <a:cs typeface="+mn-lt"/>
            </a:endParaRPr>
          </a:p>
        </p:txBody>
      </p:sp>
    </p:spTree>
    <p:extLst>
      <p:ext uri="{BB962C8B-B14F-4D97-AF65-F5344CB8AC3E}">
        <p14:creationId xmlns:p14="http://schemas.microsoft.com/office/powerpoint/2010/main" val="390113338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FF5BBAF-5360-46BE-A9C9-2B58EA443B17}"/>
              </a:ext>
            </a:extLst>
          </p:cNvPr>
          <p:cNvSpPr/>
          <p:nvPr/>
        </p:nvSpPr>
        <p:spPr>
          <a:xfrm>
            <a:off x="5299" y="1612554"/>
            <a:ext cx="12186528" cy="4575641"/>
          </a:xfrm>
          <a:prstGeom prst="rect">
            <a:avLst/>
          </a:prstGeom>
          <a:solidFill>
            <a:schemeClr val="bg1">
              <a:lumMod val="95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8D08D"/>
              </a:solidFill>
            </a:endParaRPr>
          </a:p>
        </p:txBody>
      </p:sp>
      <p:sp>
        <p:nvSpPr>
          <p:cNvPr id="2" name="Title 1">
            <a:extLst>
              <a:ext uri="{FF2B5EF4-FFF2-40B4-BE49-F238E27FC236}">
                <a16:creationId xmlns:a16="http://schemas.microsoft.com/office/drawing/2014/main" id="{D7522C37-9963-4D41-9BCC-F81938FFDA56}"/>
              </a:ext>
            </a:extLst>
          </p:cNvPr>
          <p:cNvSpPr txBox="1">
            <a:spLocks/>
          </p:cNvSpPr>
          <p:nvPr/>
        </p:nvSpPr>
        <p:spPr>
          <a:xfrm>
            <a:off x="906379" y="3217111"/>
            <a:ext cx="10386857" cy="419100"/>
          </a:xfrm>
          <a:prstGeom prst="rect">
            <a:avLst/>
          </a:prstGeom>
          <a:ln>
            <a:noFill/>
          </a:ln>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000" b="1">
              <a:solidFill>
                <a:schemeClr val="bg1"/>
              </a:solidFill>
              <a:latin typeface="Century Gothic" panose="020B0502020202020204" pitchFamily="34" charset="0"/>
            </a:endParaRPr>
          </a:p>
        </p:txBody>
      </p:sp>
      <p:sp>
        <p:nvSpPr>
          <p:cNvPr id="10" name="Text Placeholder 5"/>
          <p:cNvSpPr txBox="1">
            <a:spLocks/>
          </p:cNvSpPr>
          <p:nvPr/>
        </p:nvSpPr>
        <p:spPr>
          <a:xfrm>
            <a:off x="0" y="1229895"/>
            <a:ext cx="12199522" cy="524487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006D9D"/>
              </a:buClr>
              <a:buNone/>
            </a:pPr>
            <a:endParaRPr lang="en-US" sz="2000">
              <a:latin typeface="Century Gothic"/>
              <a:cs typeface="Calibri" panose="020F0502020204030204"/>
            </a:endParaRPr>
          </a:p>
          <a:p>
            <a:pPr marL="342900" indent="-342900">
              <a:lnSpc>
                <a:spcPct val="100000"/>
              </a:lnSpc>
              <a:spcBef>
                <a:spcPts val="0"/>
              </a:spcBef>
              <a:spcAft>
                <a:spcPts val="600"/>
              </a:spcAft>
              <a:buClr>
                <a:srgbClr val="006D9D"/>
              </a:buClr>
              <a:buFont typeface="Webdings"/>
              <a:buChar char="4"/>
            </a:pPr>
            <a:endParaRPr lang="en-US" sz="2000">
              <a:latin typeface="Century Gothic"/>
              <a:cs typeface="Calibri" panose="020F0502020204030204"/>
            </a:endParaRPr>
          </a:p>
          <a:p>
            <a:pPr marL="342900" indent="-342900">
              <a:lnSpc>
                <a:spcPct val="100000"/>
              </a:lnSpc>
              <a:spcBef>
                <a:spcPts val="0"/>
              </a:spcBef>
              <a:spcAft>
                <a:spcPts val="600"/>
              </a:spcAft>
              <a:buClr>
                <a:srgbClr val="006D9D"/>
              </a:buClr>
              <a:buFont typeface="Webdings"/>
              <a:buChar char="4"/>
            </a:pPr>
            <a:endParaRPr lang="en-US" sz="2000">
              <a:latin typeface="Century Gothic"/>
              <a:cs typeface="Calibri" panose="020F0502020204030204"/>
            </a:endParaRPr>
          </a:p>
          <a:p>
            <a:pPr marL="342900" indent="-342900">
              <a:lnSpc>
                <a:spcPct val="100000"/>
              </a:lnSpc>
              <a:spcBef>
                <a:spcPts val="0"/>
              </a:spcBef>
              <a:spcAft>
                <a:spcPts val="600"/>
              </a:spcAft>
              <a:buClr>
                <a:srgbClr val="006D9D"/>
              </a:buClr>
              <a:buFont typeface="Webdings"/>
              <a:buChar char="4"/>
            </a:pPr>
            <a:endParaRPr lang="en-US" sz="2000">
              <a:solidFill>
                <a:srgbClr val="000000"/>
              </a:solidFill>
              <a:latin typeface="Century Gothic"/>
              <a:cs typeface="Calibri"/>
            </a:endParaRPr>
          </a:p>
          <a:p>
            <a:pPr marL="342900" indent="-342900">
              <a:lnSpc>
                <a:spcPct val="100000"/>
              </a:lnSpc>
              <a:spcBef>
                <a:spcPts val="0"/>
              </a:spcBef>
              <a:spcAft>
                <a:spcPts val="600"/>
              </a:spcAft>
              <a:buClr>
                <a:srgbClr val="006D9D"/>
              </a:buClr>
              <a:buFont typeface="Webdings" panose="05030102010509060703" pitchFamily="18" charset="2"/>
              <a:buChar char="4"/>
            </a:pPr>
            <a:endParaRPr lang="en-US" sz="2000">
              <a:solidFill>
                <a:schemeClr val="tx1">
                  <a:lumMod val="75000"/>
                  <a:lumOff val="25000"/>
                </a:schemeClr>
              </a:solidFill>
              <a:latin typeface="Century Gothic"/>
            </a:endParaRPr>
          </a:p>
          <a:p>
            <a:pPr marL="342900" indent="-342900">
              <a:lnSpc>
                <a:spcPct val="100000"/>
              </a:lnSpc>
              <a:spcBef>
                <a:spcPts val="0"/>
              </a:spcBef>
              <a:spcAft>
                <a:spcPts val="600"/>
              </a:spcAft>
              <a:buClr>
                <a:srgbClr val="006D9D"/>
              </a:buClr>
              <a:buFont typeface="Webdings" panose="05030102010509060703" pitchFamily="18" charset="2"/>
              <a:buChar char="4"/>
            </a:pPr>
            <a:endParaRPr lang="en-US" sz="2000">
              <a:solidFill>
                <a:schemeClr val="tx1">
                  <a:lumMod val="75000"/>
                  <a:lumOff val="25000"/>
                </a:schemeClr>
              </a:solidFill>
              <a:latin typeface="Century Gothic"/>
            </a:endParaRPr>
          </a:p>
          <a:p>
            <a:pPr marL="342900" indent="-342900">
              <a:lnSpc>
                <a:spcPct val="100000"/>
              </a:lnSpc>
              <a:spcBef>
                <a:spcPts val="0"/>
              </a:spcBef>
              <a:spcAft>
                <a:spcPts val="600"/>
              </a:spcAft>
              <a:buClr>
                <a:srgbClr val="006D9D"/>
              </a:buClr>
              <a:buFont typeface="Webdings" panose="05030102010509060703" pitchFamily="18" charset="2"/>
              <a:buChar char="4"/>
            </a:pPr>
            <a:endParaRPr lang="en-US" sz="2000">
              <a:solidFill>
                <a:schemeClr val="tx1">
                  <a:lumMod val="75000"/>
                  <a:lumOff val="25000"/>
                </a:schemeClr>
              </a:solidFill>
              <a:latin typeface="Century Gothic"/>
            </a:endParaRPr>
          </a:p>
        </p:txBody>
      </p:sp>
      <p:sp>
        <p:nvSpPr>
          <p:cNvPr id="28" name="Title 1">
            <a:extLst>
              <a:ext uri="{FF2B5EF4-FFF2-40B4-BE49-F238E27FC236}">
                <a16:creationId xmlns:a16="http://schemas.microsoft.com/office/drawing/2014/main" id="{F99381D0-5059-4FD5-A573-B324E1DC903B}"/>
              </a:ext>
            </a:extLst>
          </p:cNvPr>
          <p:cNvSpPr txBox="1">
            <a:spLocks/>
          </p:cNvSpPr>
          <p:nvPr/>
        </p:nvSpPr>
        <p:spPr>
          <a:xfrm>
            <a:off x="902368" y="3431005"/>
            <a:ext cx="10386857" cy="419100"/>
          </a:xfrm>
          <a:prstGeom prst="rect">
            <a:avLst/>
          </a:prstGeom>
          <a:ln>
            <a:noFill/>
          </a:ln>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smtClean="0">
                <a:solidFill>
                  <a:srgbClr val="006D9D"/>
                </a:solidFill>
                <a:latin typeface="Century Gothic"/>
              </a:rPr>
              <a:t>Backup Slide</a:t>
            </a:r>
            <a:endParaRPr lang="en-US" sz="4000" b="1" dirty="0">
              <a:solidFill>
                <a:srgbClr val="006D9D"/>
              </a:solidFill>
              <a:latin typeface="Century Gothic" panose="020B0502020202020204" pitchFamily="34" charset="0"/>
            </a:endParaRPr>
          </a:p>
        </p:txBody>
      </p:sp>
    </p:spTree>
    <p:extLst>
      <p:ext uri="{BB962C8B-B14F-4D97-AF65-F5344CB8AC3E}">
        <p14:creationId xmlns:p14="http://schemas.microsoft.com/office/powerpoint/2010/main" val="410238094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38840" y="905688"/>
            <a:ext cx="11234307" cy="5669280"/>
          </a:xfrm>
          <a:prstGeom prst="rect">
            <a:avLst/>
          </a:prstGeom>
        </p:spPr>
      </p:pic>
      <p:sp>
        <p:nvSpPr>
          <p:cNvPr id="3" name="Title 1">
            <a:extLst>
              <a:ext uri="{FF2B5EF4-FFF2-40B4-BE49-F238E27FC236}">
                <a16:creationId xmlns:a16="http://schemas.microsoft.com/office/drawing/2014/main" id="{D7522C37-9963-4D41-9BCC-F81938FFDA56}"/>
              </a:ext>
            </a:extLst>
          </p:cNvPr>
          <p:cNvSpPr txBox="1">
            <a:spLocks/>
          </p:cNvSpPr>
          <p:nvPr/>
        </p:nvSpPr>
        <p:spPr>
          <a:xfrm>
            <a:off x="505326" y="342900"/>
            <a:ext cx="9705068"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smtClean="0">
                <a:solidFill>
                  <a:srgbClr val="006D9D"/>
                </a:solidFill>
                <a:latin typeface="Century Gothic"/>
              </a:rPr>
              <a:t>AGOL Story Map</a:t>
            </a:r>
            <a:endParaRPr lang="en-US" sz="4000" b="1" dirty="0">
              <a:solidFill>
                <a:srgbClr val="006D9D"/>
              </a:solidFill>
              <a:latin typeface="Century Gothic" panose="020B0502020202020204" pitchFamily="34" charset="0"/>
            </a:endParaRPr>
          </a:p>
        </p:txBody>
      </p:sp>
    </p:spTree>
    <p:extLst>
      <p:ext uri="{BB962C8B-B14F-4D97-AF65-F5344CB8AC3E}">
        <p14:creationId xmlns:p14="http://schemas.microsoft.com/office/powerpoint/2010/main" val="34487425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AA6BBF2-1C24-4F11-9310-F4A7A6A873CF}"/>
              </a:ext>
            </a:extLst>
          </p:cNvPr>
          <p:cNvSpPr/>
          <p:nvPr/>
        </p:nvSpPr>
        <p:spPr>
          <a:xfrm>
            <a:off x="5299" y="1612554"/>
            <a:ext cx="12186528" cy="4575641"/>
          </a:xfrm>
          <a:prstGeom prst="rect">
            <a:avLst/>
          </a:prstGeom>
          <a:solidFill>
            <a:schemeClr val="bg1">
              <a:lumMod val="95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8D08D"/>
              </a:solidFill>
            </a:endParaRPr>
          </a:p>
        </p:txBody>
      </p:sp>
      <p:sp>
        <p:nvSpPr>
          <p:cNvPr id="2" name="Title 1">
            <a:extLst>
              <a:ext uri="{FF2B5EF4-FFF2-40B4-BE49-F238E27FC236}">
                <a16:creationId xmlns:a16="http://schemas.microsoft.com/office/drawing/2014/main" id="{D7522C37-9963-4D41-9BCC-F81938FFDA56}"/>
              </a:ext>
            </a:extLst>
          </p:cNvPr>
          <p:cNvSpPr txBox="1">
            <a:spLocks/>
          </p:cNvSpPr>
          <p:nvPr/>
        </p:nvSpPr>
        <p:spPr>
          <a:xfrm>
            <a:off x="495300" y="342900"/>
            <a:ext cx="94143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Century Gothic"/>
              </a:rPr>
              <a:t>Project Partners</a:t>
            </a:r>
            <a:endParaRPr lang="en-US" sz="4000" b="1" dirty="0">
              <a:solidFill>
                <a:schemeClr val="bg1"/>
              </a:solidFill>
              <a:latin typeface="Century Gothic" panose="020B0502020202020204" pitchFamily="34" charset="0"/>
            </a:endParaRPr>
          </a:p>
        </p:txBody>
      </p:sp>
      <p:sp>
        <p:nvSpPr>
          <p:cNvPr id="10" name="Text Placeholder 5"/>
          <p:cNvSpPr txBox="1">
            <a:spLocks/>
          </p:cNvSpPr>
          <p:nvPr/>
        </p:nvSpPr>
        <p:spPr>
          <a:xfrm>
            <a:off x="513024" y="1232130"/>
            <a:ext cx="3743997" cy="524487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006D9D"/>
              </a:buClr>
              <a:buNone/>
            </a:pPr>
            <a:endParaRPr lang="en-US">
              <a:cs typeface="Calibri" panose="020F0502020204030204"/>
            </a:endParaRPr>
          </a:p>
          <a:p>
            <a:pPr marL="0" indent="0">
              <a:lnSpc>
                <a:spcPct val="100000"/>
              </a:lnSpc>
              <a:spcBef>
                <a:spcPts val="0"/>
              </a:spcBef>
              <a:spcAft>
                <a:spcPts val="600"/>
              </a:spcAft>
              <a:buClr>
                <a:srgbClr val="006D9D"/>
              </a:buClr>
              <a:buNone/>
            </a:pPr>
            <a:endParaRPr lang="en-US" sz="2000">
              <a:solidFill>
                <a:schemeClr val="tx1">
                  <a:lumMod val="75000"/>
                  <a:lumOff val="25000"/>
                </a:schemeClr>
              </a:solidFill>
              <a:latin typeface="Century Gothic"/>
            </a:endParaRPr>
          </a:p>
        </p:txBody>
      </p:sp>
      <p:sp>
        <p:nvSpPr>
          <p:cNvPr id="14" name="Google Shape;259;p3">
            <a:extLst>
              <a:ext uri="{FF2B5EF4-FFF2-40B4-BE49-F238E27FC236}">
                <a16:creationId xmlns:a16="http://schemas.microsoft.com/office/drawing/2014/main" id="{C3A7A95D-4E00-49A6-B38E-91B3FE646257}"/>
              </a:ext>
            </a:extLst>
          </p:cNvPr>
          <p:cNvSpPr/>
          <p:nvPr/>
        </p:nvSpPr>
        <p:spPr>
          <a:xfrm rot="16200000">
            <a:off x="1881677" y="71071"/>
            <a:ext cx="1005534" cy="4352775"/>
          </a:xfrm>
          <a:prstGeom prst="round2SameRect">
            <a:avLst>
              <a:gd name="adj1" fmla="val 16667"/>
              <a:gd name="adj2" fmla="val 0"/>
            </a:avLst>
          </a:prstGeom>
          <a:solidFill>
            <a:srgbClr val="326939">
              <a:alpha val="19000"/>
            </a:srgbClr>
          </a:solidFill>
          <a:ln w="76200" cap="flat" cmpd="sng">
            <a:solidFill>
              <a:schemeClr val="accent6">
                <a:lumMod val="50000"/>
              </a:schemeClr>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rgbClr val="A61C00"/>
              </a:highlight>
              <a:latin typeface="Arial"/>
              <a:ea typeface="Arial"/>
              <a:cs typeface="Arial"/>
              <a:sym typeface="Arial"/>
            </a:endParaRPr>
          </a:p>
        </p:txBody>
      </p:sp>
      <p:sp>
        <p:nvSpPr>
          <p:cNvPr id="16" name="Google Shape;259;p3">
            <a:extLst>
              <a:ext uri="{FF2B5EF4-FFF2-40B4-BE49-F238E27FC236}">
                <a16:creationId xmlns:a16="http://schemas.microsoft.com/office/drawing/2014/main" id="{451A4BF3-AED4-4F29-BC54-A102A2F3F288}"/>
              </a:ext>
            </a:extLst>
          </p:cNvPr>
          <p:cNvSpPr/>
          <p:nvPr/>
        </p:nvSpPr>
        <p:spPr>
          <a:xfrm rot="16200000">
            <a:off x="1876762" y="1133663"/>
            <a:ext cx="998850" cy="4352775"/>
          </a:xfrm>
          <a:prstGeom prst="round2SameRect">
            <a:avLst>
              <a:gd name="adj1" fmla="val 16667"/>
              <a:gd name="adj2" fmla="val 0"/>
            </a:avLst>
          </a:prstGeom>
          <a:solidFill>
            <a:srgbClr val="4F8280">
              <a:alpha val="31000"/>
            </a:srgbClr>
          </a:solidFill>
          <a:ln w="76200" cap="flat" cmpd="sng">
            <a:solidFill>
              <a:srgbClr val="4F8280"/>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rgbClr val="A61C00"/>
              </a:highlight>
              <a:latin typeface="Arial"/>
              <a:ea typeface="Arial"/>
              <a:cs typeface="Arial"/>
              <a:sym typeface="Arial"/>
            </a:endParaRPr>
          </a:p>
        </p:txBody>
      </p:sp>
      <p:sp>
        <p:nvSpPr>
          <p:cNvPr id="11" name="Google Shape;264;p3">
            <a:extLst>
              <a:ext uri="{FF2B5EF4-FFF2-40B4-BE49-F238E27FC236}">
                <a16:creationId xmlns:a16="http://schemas.microsoft.com/office/drawing/2014/main" id="{D4FE5FFB-8730-4A9E-A59F-382E43C063D8}"/>
              </a:ext>
            </a:extLst>
          </p:cNvPr>
          <p:cNvSpPr/>
          <p:nvPr/>
        </p:nvSpPr>
        <p:spPr>
          <a:xfrm>
            <a:off x="1132081" y="1748427"/>
            <a:ext cx="3448820" cy="2661399"/>
          </a:xfrm>
          <a:prstGeom prst="rect">
            <a:avLst/>
          </a:prstGeom>
          <a:solidFill>
            <a:schemeClr val="accent6">
              <a:lumMod val="50000"/>
            </a:schemeClr>
          </a:solidFill>
          <a:ln w="76200" cap="flat" cmpd="sng">
            <a:solidFill>
              <a:schemeClr val="accent6">
                <a:lumMod val="50000"/>
              </a:schemeClr>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 name="TextBox 3">
            <a:extLst>
              <a:ext uri="{FF2B5EF4-FFF2-40B4-BE49-F238E27FC236}">
                <a16:creationId xmlns:a16="http://schemas.microsoft.com/office/drawing/2014/main" id="{233B6183-8CF3-479E-A01D-21F90FC4A96B}"/>
              </a:ext>
            </a:extLst>
          </p:cNvPr>
          <p:cNvSpPr txBox="1"/>
          <p:nvPr/>
        </p:nvSpPr>
        <p:spPr>
          <a:xfrm>
            <a:off x="1466850" y="2047875"/>
            <a:ext cx="2743200" cy="4462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300" b="1" dirty="0">
                <a:solidFill>
                  <a:schemeClr val="bg1"/>
                </a:solidFill>
                <a:latin typeface="Century Gothic"/>
                <a:cs typeface="Calibri"/>
              </a:rPr>
              <a:t>City of Tempe</a:t>
            </a:r>
            <a:endParaRPr lang="en-US" sz="2300" dirty="0"/>
          </a:p>
        </p:txBody>
      </p:sp>
      <p:sp>
        <p:nvSpPr>
          <p:cNvPr id="5" name="TextBox 4">
            <a:extLst>
              <a:ext uri="{FF2B5EF4-FFF2-40B4-BE49-F238E27FC236}">
                <a16:creationId xmlns:a16="http://schemas.microsoft.com/office/drawing/2014/main" id="{B0991992-3503-44F2-BA74-706D7928B2E1}"/>
              </a:ext>
            </a:extLst>
          </p:cNvPr>
          <p:cNvSpPr txBox="1"/>
          <p:nvPr/>
        </p:nvSpPr>
        <p:spPr>
          <a:xfrm>
            <a:off x="1446235" y="2712524"/>
            <a:ext cx="274320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chemeClr val="bg1"/>
                </a:solidFill>
                <a:latin typeface="Century Gothic"/>
                <a:ea typeface="+mn-lt"/>
                <a:cs typeface="+mn-lt"/>
              </a:rPr>
              <a:t>Located in Maricopa County, Arizona</a:t>
            </a:r>
            <a:endParaRPr lang="en-US" sz="2000" dirty="0">
              <a:solidFill>
                <a:schemeClr val="bg1"/>
              </a:solidFill>
              <a:latin typeface="Century Gothic"/>
            </a:endParaRPr>
          </a:p>
        </p:txBody>
      </p:sp>
      <p:pic>
        <p:nvPicPr>
          <p:cNvPr id="7" name="Graphic 7" descr="Boardroom">
            <a:extLst>
              <a:ext uri="{FF2B5EF4-FFF2-40B4-BE49-F238E27FC236}">
                <a16:creationId xmlns:a16="http://schemas.microsoft.com/office/drawing/2014/main" id="{5AD7E129-6ADD-4660-BC9B-AFB8CD2A29F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96182" y="1790700"/>
            <a:ext cx="914400" cy="914400"/>
          </a:xfrm>
          <a:prstGeom prst="rect">
            <a:avLst/>
          </a:prstGeom>
        </p:spPr>
      </p:pic>
      <p:pic>
        <p:nvPicPr>
          <p:cNvPr id="9" name="Picture 11">
            <a:extLst>
              <a:ext uri="{FF2B5EF4-FFF2-40B4-BE49-F238E27FC236}">
                <a16:creationId xmlns:a16="http://schemas.microsoft.com/office/drawing/2014/main" id="{6A152762-E660-4A54-AE4E-8AAD495E282E}"/>
              </a:ext>
            </a:extLst>
          </p:cNvPr>
          <p:cNvPicPr>
            <a:picLocks noChangeAspect="1"/>
          </p:cNvPicPr>
          <p:nvPr/>
        </p:nvPicPr>
        <p:blipFill>
          <a:blip r:embed="rId5"/>
          <a:stretch>
            <a:fillRect/>
          </a:stretch>
        </p:blipFill>
        <p:spPr>
          <a:xfrm>
            <a:off x="5572125" y="1743075"/>
            <a:ext cx="5715000" cy="4295775"/>
          </a:xfrm>
          <a:prstGeom prst="rect">
            <a:avLst/>
          </a:prstGeom>
          <a:ln w="12700">
            <a:solidFill>
              <a:srgbClr val="3F3F3F"/>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816465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AA6BBF2-1C24-4F11-9310-F4A7A6A873CF}"/>
              </a:ext>
            </a:extLst>
          </p:cNvPr>
          <p:cNvSpPr/>
          <p:nvPr/>
        </p:nvSpPr>
        <p:spPr>
          <a:xfrm>
            <a:off x="5299" y="1612554"/>
            <a:ext cx="12186528" cy="4575641"/>
          </a:xfrm>
          <a:prstGeom prst="rect">
            <a:avLst/>
          </a:prstGeom>
          <a:solidFill>
            <a:schemeClr val="bg1">
              <a:lumMod val="95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8D08D"/>
              </a:solidFill>
            </a:endParaRPr>
          </a:p>
        </p:txBody>
      </p:sp>
      <p:sp>
        <p:nvSpPr>
          <p:cNvPr id="2" name="Title 1">
            <a:extLst>
              <a:ext uri="{FF2B5EF4-FFF2-40B4-BE49-F238E27FC236}">
                <a16:creationId xmlns:a16="http://schemas.microsoft.com/office/drawing/2014/main" id="{D7522C37-9963-4D41-9BCC-F81938FFDA56}"/>
              </a:ext>
            </a:extLst>
          </p:cNvPr>
          <p:cNvSpPr txBox="1">
            <a:spLocks/>
          </p:cNvSpPr>
          <p:nvPr/>
        </p:nvSpPr>
        <p:spPr>
          <a:xfrm>
            <a:off x="495300" y="342900"/>
            <a:ext cx="94143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Century Gothic"/>
              </a:rPr>
              <a:t>Project Partners</a:t>
            </a:r>
            <a:endParaRPr lang="en-US" sz="4000" b="1" dirty="0">
              <a:solidFill>
                <a:schemeClr val="bg1"/>
              </a:solidFill>
              <a:latin typeface="Century Gothic" panose="020B0502020202020204" pitchFamily="34" charset="0"/>
            </a:endParaRPr>
          </a:p>
        </p:txBody>
      </p:sp>
      <p:sp>
        <p:nvSpPr>
          <p:cNvPr id="10" name="Text Placeholder 5"/>
          <p:cNvSpPr txBox="1">
            <a:spLocks/>
          </p:cNvSpPr>
          <p:nvPr/>
        </p:nvSpPr>
        <p:spPr>
          <a:xfrm>
            <a:off x="513024" y="1232130"/>
            <a:ext cx="3743997" cy="524487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006D9D"/>
              </a:buClr>
              <a:buNone/>
            </a:pPr>
            <a:endParaRPr lang="en-US">
              <a:cs typeface="Calibri" panose="020F0502020204030204"/>
            </a:endParaRPr>
          </a:p>
          <a:p>
            <a:pPr marL="0" indent="0">
              <a:lnSpc>
                <a:spcPct val="100000"/>
              </a:lnSpc>
              <a:spcBef>
                <a:spcPts val="0"/>
              </a:spcBef>
              <a:spcAft>
                <a:spcPts val="600"/>
              </a:spcAft>
              <a:buClr>
                <a:srgbClr val="006D9D"/>
              </a:buClr>
              <a:buNone/>
            </a:pPr>
            <a:endParaRPr lang="en-US" sz="2000">
              <a:solidFill>
                <a:schemeClr val="tx1">
                  <a:lumMod val="75000"/>
                  <a:lumOff val="25000"/>
                </a:schemeClr>
              </a:solidFill>
              <a:latin typeface="Century Gothic"/>
            </a:endParaRPr>
          </a:p>
        </p:txBody>
      </p:sp>
      <p:sp>
        <p:nvSpPr>
          <p:cNvPr id="14" name="Google Shape;259;p3">
            <a:extLst>
              <a:ext uri="{FF2B5EF4-FFF2-40B4-BE49-F238E27FC236}">
                <a16:creationId xmlns:a16="http://schemas.microsoft.com/office/drawing/2014/main" id="{C3A7A95D-4E00-49A6-B38E-91B3FE646257}"/>
              </a:ext>
            </a:extLst>
          </p:cNvPr>
          <p:cNvSpPr/>
          <p:nvPr/>
        </p:nvSpPr>
        <p:spPr>
          <a:xfrm rot="16200000">
            <a:off x="1881677" y="71071"/>
            <a:ext cx="1005534" cy="4352775"/>
          </a:xfrm>
          <a:prstGeom prst="round2SameRect">
            <a:avLst>
              <a:gd name="adj1" fmla="val 16667"/>
              <a:gd name="adj2" fmla="val 0"/>
            </a:avLst>
          </a:prstGeom>
          <a:solidFill>
            <a:srgbClr val="326939">
              <a:alpha val="19000"/>
            </a:srgbClr>
          </a:solidFill>
          <a:ln w="76200" cap="flat" cmpd="sng">
            <a:solidFill>
              <a:schemeClr val="accent6">
                <a:lumMod val="50000"/>
              </a:schemeClr>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rgbClr val="A61C00"/>
              </a:highlight>
              <a:latin typeface="Arial"/>
              <a:ea typeface="Arial"/>
              <a:cs typeface="Arial"/>
              <a:sym typeface="Arial"/>
            </a:endParaRPr>
          </a:p>
        </p:txBody>
      </p:sp>
      <p:sp>
        <p:nvSpPr>
          <p:cNvPr id="16" name="Google Shape;259;p3">
            <a:extLst>
              <a:ext uri="{FF2B5EF4-FFF2-40B4-BE49-F238E27FC236}">
                <a16:creationId xmlns:a16="http://schemas.microsoft.com/office/drawing/2014/main" id="{451A4BF3-AED4-4F29-BC54-A102A2F3F288}"/>
              </a:ext>
            </a:extLst>
          </p:cNvPr>
          <p:cNvSpPr/>
          <p:nvPr/>
        </p:nvSpPr>
        <p:spPr>
          <a:xfrm rot="16200000">
            <a:off x="1876762" y="1133663"/>
            <a:ext cx="998850" cy="4352775"/>
          </a:xfrm>
          <a:prstGeom prst="round2SameRect">
            <a:avLst>
              <a:gd name="adj1" fmla="val 16667"/>
              <a:gd name="adj2" fmla="val 0"/>
            </a:avLst>
          </a:prstGeom>
          <a:solidFill>
            <a:srgbClr val="4F8280">
              <a:alpha val="31000"/>
            </a:srgbClr>
          </a:solidFill>
          <a:ln w="76200" cap="flat" cmpd="sng">
            <a:solidFill>
              <a:srgbClr val="4F8280"/>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rgbClr val="A61C00"/>
              </a:highlight>
              <a:latin typeface="Arial"/>
              <a:ea typeface="Arial"/>
              <a:cs typeface="Arial"/>
              <a:sym typeface="Arial"/>
            </a:endParaRPr>
          </a:p>
        </p:txBody>
      </p:sp>
      <p:sp>
        <p:nvSpPr>
          <p:cNvPr id="11" name="Google Shape;264;p3">
            <a:extLst>
              <a:ext uri="{FF2B5EF4-FFF2-40B4-BE49-F238E27FC236}">
                <a16:creationId xmlns:a16="http://schemas.microsoft.com/office/drawing/2014/main" id="{D4FE5FFB-8730-4A9E-A59F-382E43C063D8}"/>
              </a:ext>
            </a:extLst>
          </p:cNvPr>
          <p:cNvSpPr/>
          <p:nvPr/>
        </p:nvSpPr>
        <p:spPr>
          <a:xfrm>
            <a:off x="1123888" y="1748427"/>
            <a:ext cx="3448820" cy="940754"/>
          </a:xfrm>
          <a:prstGeom prst="rect">
            <a:avLst/>
          </a:prstGeom>
          <a:solidFill>
            <a:schemeClr val="accent6">
              <a:lumMod val="50000"/>
            </a:schemeClr>
          </a:solidFill>
          <a:ln w="76200" cap="flat" cmpd="sng">
            <a:solidFill>
              <a:schemeClr val="accent6">
                <a:lumMod val="50000"/>
              </a:schemeClr>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 name="TextBox 3">
            <a:extLst>
              <a:ext uri="{FF2B5EF4-FFF2-40B4-BE49-F238E27FC236}">
                <a16:creationId xmlns:a16="http://schemas.microsoft.com/office/drawing/2014/main" id="{233B6183-8CF3-479E-A01D-21F90FC4A96B}"/>
              </a:ext>
            </a:extLst>
          </p:cNvPr>
          <p:cNvSpPr txBox="1"/>
          <p:nvPr/>
        </p:nvSpPr>
        <p:spPr>
          <a:xfrm>
            <a:off x="1466850" y="2047875"/>
            <a:ext cx="2743200" cy="4462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300" b="1" dirty="0">
                <a:solidFill>
                  <a:schemeClr val="bg1"/>
                </a:solidFill>
                <a:latin typeface="Century Gothic"/>
                <a:cs typeface="Calibri"/>
              </a:rPr>
              <a:t>City of Tempe</a:t>
            </a:r>
            <a:endParaRPr lang="en-US" sz="2300" dirty="0"/>
          </a:p>
        </p:txBody>
      </p:sp>
      <p:pic>
        <p:nvPicPr>
          <p:cNvPr id="7" name="Graphic 7" descr="Boardroom">
            <a:extLst>
              <a:ext uri="{FF2B5EF4-FFF2-40B4-BE49-F238E27FC236}">
                <a16:creationId xmlns:a16="http://schemas.microsoft.com/office/drawing/2014/main" id="{5AD7E129-6ADD-4660-BC9B-AFB8CD2A29F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96182" y="1790700"/>
            <a:ext cx="914400" cy="914400"/>
          </a:xfrm>
          <a:prstGeom prst="rect">
            <a:avLst/>
          </a:prstGeom>
        </p:spPr>
      </p:pic>
      <p:pic>
        <p:nvPicPr>
          <p:cNvPr id="9" name="Picture 11">
            <a:extLst>
              <a:ext uri="{FF2B5EF4-FFF2-40B4-BE49-F238E27FC236}">
                <a16:creationId xmlns:a16="http://schemas.microsoft.com/office/drawing/2014/main" id="{6A152762-E660-4A54-AE4E-8AAD495E282E}"/>
              </a:ext>
            </a:extLst>
          </p:cNvPr>
          <p:cNvPicPr>
            <a:picLocks noChangeAspect="1"/>
          </p:cNvPicPr>
          <p:nvPr/>
        </p:nvPicPr>
        <p:blipFill>
          <a:blip r:embed="rId5"/>
          <a:stretch>
            <a:fillRect/>
          </a:stretch>
        </p:blipFill>
        <p:spPr>
          <a:xfrm>
            <a:off x="5572125" y="1743075"/>
            <a:ext cx="5715000" cy="4295775"/>
          </a:xfrm>
          <a:prstGeom prst="rect">
            <a:avLst/>
          </a:prstGeom>
          <a:ln w="12700">
            <a:solidFill>
              <a:srgbClr val="3F3F3F"/>
            </a:solidFill>
          </a:ln>
          <a:effectLst>
            <a:outerShdw blurRad="50800" dist="38100" dir="2700000" algn="tl" rotWithShape="0">
              <a:prstClr val="black">
                <a:alpha val="40000"/>
              </a:prstClr>
            </a:outerShdw>
          </a:effectLst>
        </p:spPr>
      </p:pic>
      <p:pic>
        <p:nvPicPr>
          <p:cNvPr id="3" name="Graphic 8" descr="Users">
            <a:extLst>
              <a:ext uri="{FF2B5EF4-FFF2-40B4-BE49-F238E27FC236}">
                <a16:creationId xmlns:a16="http://schemas.microsoft.com/office/drawing/2014/main" id="{14D39AEB-7758-431F-BF5A-BABF1F8AA0E2}"/>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209550" y="2805029"/>
            <a:ext cx="914400" cy="914400"/>
          </a:xfrm>
          <a:prstGeom prst="rect">
            <a:avLst/>
          </a:prstGeom>
        </p:spPr>
      </p:pic>
      <p:sp>
        <p:nvSpPr>
          <p:cNvPr id="8" name="Google Shape;264;p3">
            <a:extLst>
              <a:ext uri="{FF2B5EF4-FFF2-40B4-BE49-F238E27FC236}">
                <a16:creationId xmlns:a16="http://schemas.microsoft.com/office/drawing/2014/main" id="{82C1A8CB-88D9-4835-B58B-EF825C51A080}"/>
              </a:ext>
            </a:extLst>
          </p:cNvPr>
          <p:cNvSpPr/>
          <p:nvPr/>
        </p:nvSpPr>
        <p:spPr>
          <a:xfrm>
            <a:off x="1121690" y="2752191"/>
            <a:ext cx="3448820" cy="2661399"/>
          </a:xfrm>
          <a:prstGeom prst="rect">
            <a:avLst/>
          </a:prstGeom>
          <a:solidFill>
            <a:srgbClr val="4F8280"/>
          </a:solidFill>
          <a:ln w="76200" cap="flat" cmpd="sng">
            <a:solidFill>
              <a:srgbClr val="4F8280"/>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lang="en-US" sz="1400" b="0" i="0" u="none" strike="noStrike" cap="none">
              <a:solidFill>
                <a:srgbClr val="4F8280"/>
              </a:solidFill>
              <a:latin typeface="Arial"/>
              <a:ea typeface="Arial"/>
              <a:cs typeface="Arial"/>
            </a:endParaRPr>
          </a:p>
        </p:txBody>
      </p:sp>
      <p:sp>
        <p:nvSpPr>
          <p:cNvPr id="13" name="TextBox 12">
            <a:extLst>
              <a:ext uri="{FF2B5EF4-FFF2-40B4-BE49-F238E27FC236}">
                <a16:creationId xmlns:a16="http://schemas.microsoft.com/office/drawing/2014/main" id="{9C5D516D-09A5-4AC8-86B0-4795F4E6BC49}"/>
              </a:ext>
            </a:extLst>
          </p:cNvPr>
          <p:cNvSpPr txBox="1"/>
          <p:nvPr/>
        </p:nvSpPr>
        <p:spPr>
          <a:xfrm>
            <a:off x="1259100" y="2861773"/>
            <a:ext cx="3178492" cy="8002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300" b="1">
                <a:solidFill>
                  <a:schemeClr val="bg1"/>
                </a:solidFill>
                <a:latin typeface="Century Gothic"/>
                <a:cs typeface="Calibri"/>
              </a:rPr>
              <a:t>Healthy Urban Environments (HUE)</a:t>
            </a:r>
          </a:p>
        </p:txBody>
      </p:sp>
      <p:sp>
        <p:nvSpPr>
          <p:cNvPr id="19" name="TextBox 18">
            <a:extLst>
              <a:ext uri="{FF2B5EF4-FFF2-40B4-BE49-F238E27FC236}">
                <a16:creationId xmlns:a16="http://schemas.microsoft.com/office/drawing/2014/main" id="{70EE9582-58AC-47E0-9CB5-89D5B398D7A4}"/>
              </a:ext>
            </a:extLst>
          </p:cNvPr>
          <p:cNvSpPr txBox="1"/>
          <p:nvPr/>
        </p:nvSpPr>
        <p:spPr>
          <a:xfrm>
            <a:off x="1466850" y="3860315"/>
            <a:ext cx="2896751"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chemeClr val="bg1"/>
                </a:solidFill>
                <a:latin typeface="Century Gothic"/>
                <a:cs typeface="Calibri"/>
              </a:rPr>
              <a:t>Engage local municipalities and communities in urban heat management </a:t>
            </a:r>
          </a:p>
        </p:txBody>
      </p:sp>
    </p:spTree>
    <p:extLst>
      <p:ext uri="{BB962C8B-B14F-4D97-AF65-F5344CB8AC3E}">
        <p14:creationId xmlns:p14="http://schemas.microsoft.com/office/powerpoint/2010/main" val="3052974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Diagram&#10;&#10;Description automatically generated">
            <a:extLst>
              <a:ext uri="{FF2B5EF4-FFF2-40B4-BE49-F238E27FC236}">
                <a16:creationId xmlns:a16="http://schemas.microsoft.com/office/drawing/2014/main" id="{BA911716-B3BA-4F92-8339-71A238F5D373}"/>
              </a:ext>
            </a:extLst>
          </p:cNvPr>
          <p:cNvPicPr>
            <a:picLocks noChangeAspect="1"/>
          </p:cNvPicPr>
          <p:nvPr/>
        </p:nvPicPr>
        <p:blipFill>
          <a:blip r:embed="rId3"/>
          <a:stretch>
            <a:fillRect/>
          </a:stretch>
        </p:blipFill>
        <p:spPr>
          <a:xfrm>
            <a:off x="4861389" y="1238970"/>
            <a:ext cx="7075469" cy="5475969"/>
          </a:xfrm>
          <a:prstGeom prst="rect">
            <a:avLst/>
          </a:prstGeom>
        </p:spPr>
      </p:pic>
      <p:sp>
        <p:nvSpPr>
          <p:cNvPr id="2" name="Title 1">
            <a:extLst>
              <a:ext uri="{FF2B5EF4-FFF2-40B4-BE49-F238E27FC236}">
                <a16:creationId xmlns:a16="http://schemas.microsoft.com/office/drawing/2014/main" id="{D7522C37-9963-4D41-9BCC-F81938FFDA56}"/>
              </a:ext>
            </a:extLst>
          </p:cNvPr>
          <p:cNvSpPr txBox="1">
            <a:spLocks/>
          </p:cNvSpPr>
          <p:nvPr/>
        </p:nvSpPr>
        <p:spPr>
          <a:xfrm>
            <a:off x="505326" y="342900"/>
            <a:ext cx="10386857"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Century Gothic"/>
              </a:rPr>
              <a:t>Study Area</a:t>
            </a:r>
            <a:endParaRPr lang="en-US" sz="4000" b="1" dirty="0">
              <a:solidFill>
                <a:schemeClr val="bg1"/>
              </a:solidFill>
              <a:latin typeface="Century Gothic" panose="020B0502020202020204" pitchFamily="34" charset="0"/>
            </a:endParaRPr>
          </a:p>
        </p:txBody>
      </p:sp>
      <p:sp>
        <p:nvSpPr>
          <p:cNvPr id="5" name="TextBox 4">
            <a:extLst>
              <a:ext uri="{FF2B5EF4-FFF2-40B4-BE49-F238E27FC236}">
                <a16:creationId xmlns:a16="http://schemas.microsoft.com/office/drawing/2014/main" id="{ED44DC3C-AC50-4C87-8093-31BBBC331F4B}"/>
              </a:ext>
            </a:extLst>
          </p:cNvPr>
          <p:cNvSpPr txBox="1"/>
          <p:nvPr/>
        </p:nvSpPr>
        <p:spPr>
          <a:xfrm>
            <a:off x="10359209" y="4353723"/>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bg1"/>
                </a:solidFill>
                <a:latin typeface="Century Gothic"/>
              </a:rPr>
              <a:t>Tempe</a:t>
            </a:r>
          </a:p>
        </p:txBody>
      </p:sp>
      <p:sp>
        <p:nvSpPr>
          <p:cNvPr id="8" name="TextBox 7">
            <a:extLst>
              <a:ext uri="{FF2B5EF4-FFF2-40B4-BE49-F238E27FC236}">
                <a16:creationId xmlns:a16="http://schemas.microsoft.com/office/drawing/2014/main" id="{8CCD4F17-0474-4E18-BA86-8699BF377ACE}"/>
              </a:ext>
            </a:extLst>
          </p:cNvPr>
          <p:cNvSpPr txBox="1"/>
          <p:nvPr/>
        </p:nvSpPr>
        <p:spPr>
          <a:xfrm>
            <a:off x="6381321" y="4446056"/>
            <a:ext cx="1049867"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dirty="0">
                <a:solidFill>
                  <a:srgbClr val="3F3F3F"/>
                </a:solidFill>
                <a:latin typeface="Century Gothic"/>
                <a:cs typeface="Calibri"/>
              </a:rPr>
              <a:t>Phoenix</a:t>
            </a:r>
          </a:p>
        </p:txBody>
      </p:sp>
      <p:sp>
        <p:nvSpPr>
          <p:cNvPr id="9" name="TextBox 8">
            <a:extLst>
              <a:ext uri="{FF2B5EF4-FFF2-40B4-BE49-F238E27FC236}">
                <a16:creationId xmlns:a16="http://schemas.microsoft.com/office/drawing/2014/main" id="{66ED03A1-8563-4D64-A527-69A0DAD48EFB}"/>
              </a:ext>
            </a:extLst>
          </p:cNvPr>
          <p:cNvSpPr txBox="1"/>
          <p:nvPr/>
        </p:nvSpPr>
        <p:spPr>
          <a:xfrm>
            <a:off x="6904092" y="2644777"/>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rgbClr val="3F3F3F"/>
                </a:solidFill>
                <a:latin typeface="Century Gothic"/>
              </a:rPr>
              <a:t>Arizona</a:t>
            </a:r>
          </a:p>
        </p:txBody>
      </p:sp>
      <p:cxnSp>
        <p:nvCxnSpPr>
          <p:cNvPr id="6" name="Straight Arrow Connector 5">
            <a:extLst>
              <a:ext uri="{FF2B5EF4-FFF2-40B4-BE49-F238E27FC236}">
                <a16:creationId xmlns:a16="http://schemas.microsoft.com/office/drawing/2014/main" id="{C88CEFBB-8CF9-48D7-AAA1-2BEA5E3AE3DF}"/>
              </a:ext>
            </a:extLst>
          </p:cNvPr>
          <p:cNvCxnSpPr/>
          <p:nvPr/>
        </p:nvCxnSpPr>
        <p:spPr>
          <a:xfrm flipV="1">
            <a:off x="7253770" y="3560664"/>
            <a:ext cx="2155222" cy="1000753"/>
          </a:xfrm>
          <a:prstGeom prst="straightConnector1">
            <a:avLst/>
          </a:prstGeom>
          <a:ln>
            <a:solidFill>
              <a:srgbClr val="3F3F3F"/>
            </a:solidFill>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ADD03E31-464F-4FDA-879C-5D3513222035}"/>
              </a:ext>
            </a:extLst>
          </p:cNvPr>
          <p:cNvCxnSpPr>
            <a:cxnSpLocks/>
          </p:cNvCxnSpPr>
          <p:nvPr/>
        </p:nvCxnSpPr>
        <p:spPr>
          <a:xfrm>
            <a:off x="7272970" y="4605217"/>
            <a:ext cx="2122571" cy="2084876"/>
          </a:xfrm>
          <a:prstGeom prst="straightConnector1">
            <a:avLst/>
          </a:prstGeom>
          <a:ln>
            <a:solidFill>
              <a:srgbClr val="3F3F3F"/>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E89ACD8-13D5-4C50-A609-E9135DE9BF12}"/>
              </a:ext>
            </a:extLst>
          </p:cNvPr>
          <p:cNvSpPr txBox="1"/>
          <p:nvPr/>
        </p:nvSpPr>
        <p:spPr>
          <a:xfrm>
            <a:off x="9372882" y="6379411"/>
            <a:ext cx="2362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latin typeface="Garamond"/>
              </a:rPr>
              <a:t>0           2           4</a:t>
            </a:r>
          </a:p>
          <a:p>
            <a:r>
              <a:rPr lang="en-US" sz="1000" dirty="0">
                <a:latin typeface="Garamond"/>
              </a:rPr>
              <a:t>          miles </a:t>
            </a:r>
          </a:p>
        </p:txBody>
      </p:sp>
      <p:sp>
        <p:nvSpPr>
          <p:cNvPr id="16" name="Star: 5 Points 15">
            <a:extLst>
              <a:ext uri="{FF2B5EF4-FFF2-40B4-BE49-F238E27FC236}">
                <a16:creationId xmlns:a16="http://schemas.microsoft.com/office/drawing/2014/main" id="{A921B445-643A-4DC4-BDB5-2DAC94090005}"/>
              </a:ext>
            </a:extLst>
          </p:cNvPr>
          <p:cNvSpPr/>
          <p:nvPr/>
        </p:nvSpPr>
        <p:spPr>
          <a:xfrm>
            <a:off x="7090368" y="4506275"/>
            <a:ext cx="114709" cy="139289"/>
          </a:xfrm>
          <a:prstGeom prst="star5">
            <a:avLst/>
          </a:prstGeom>
          <a:solidFill>
            <a:srgbClr val="3F3F3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5">
            <a:extLst>
              <a:ext uri="{FF2B5EF4-FFF2-40B4-BE49-F238E27FC236}">
                <a16:creationId xmlns:a16="http://schemas.microsoft.com/office/drawing/2014/main" id="{53C690FF-7A9B-4EA6-B924-600ACDFB6AA2}"/>
              </a:ext>
            </a:extLst>
          </p:cNvPr>
          <p:cNvSpPr txBox="1">
            <a:spLocks/>
          </p:cNvSpPr>
          <p:nvPr/>
        </p:nvSpPr>
        <p:spPr>
          <a:xfrm>
            <a:off x="268764" y="1397446"/>
            <a:ext cx="4778518" cy="4589578"/>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Clr>
                <a:srgbClr val="006D9D"/>
              </a:buClr>
              <a:buNone/>
            </a:pPr>
            <a:endParaRPr lang="en-US" sz="2300" dirty="0">
              <a:solidFill>
                <a:srgbClr val="3F3F3F"/>
              </a:solidFill>
              <a:latin typeface="Century Gothic"/>
              <a:ea typeface="+mn-lt"/>
              <a:cs typeface="+mn-lt"/>
            </a:endParaRPr>
          </a:p>
          <a:p>
            <a:pPr marL="342900" indent="-342900">
              <a:lnSpc>
                <a:spcPct val="100000"/>
              </a:lnSpc>
              <a:spcBef>
                <a:spcPts val="0"/>
              </a:spcBef>
              <a:spcAft>
                <a:spcPts val="600"/>
              </a:spcAft>
              <a:buClr>
                <a:srgbClr val="006D9D"/>
              </a:buClr>
              <a:buFont typeface="Webdings" panose="05030102010509060703" pitchFamily="18" charset="2"/>
              <a:buChar char="4"/>
            </a:pPr>
            <a:r>
              <a:rPr lang="en-US" sz="2300" dirty="0">
                <a:solidFill>
                  <a:srgbClr val="3F3F3F"/>
                </a:solidFill>
                <a:latin typeface="Century Gothic"/>
              </a:rPr>
              <a:t>195,000 Residents</a:t>
            </a:r>
          </a:p>
          <a:p>
            <a:pPr marL="0" indent="0">
              <a:lnSpc>
                <a:spcPct val="100000"/>
              </a:lnSpc>
              <a:spcBef>
                <a:spcPts val="0"/>
              </a:spcBef>
              <a:spcAft>
                <a:spcPts val="600"/>
              </a:spcAft>
              <a:buClr>
                <a:srgbClr val="006D9D"/>
              </a:buClr>
              <a:buNone/>
            </a:pPr>
            <a:endParaRPr lang="en-US" sz="2300" dirty="0">
              <a:solidFill>
                <a:srgbClr val="3F3F3F"/>
              </a:solidFill>
              <a:latin typeface="Century Gothic"/>
            </a:endParaRPr>
          </a:p>
          <a:p>
            <a:pPr marL="342900" indent="-342900">
              <a:lnSpc>
                <a:spcPct val="100000"/>
              </a:lnSpc>
              <a:spcBef>
                <a:spcPts val="0"/>
              </a:spcBef>
              <a:spcAft>
                <a:spcPts val="600"/>
              </a:spcAft>
              <a:buClr>
                <a:srgbClr val="006D9D"/>
              </a:buClr>
              <a:buFont typeface="Webdings" panose="05030102010509060703" pitchFamily="18" charset="2"/>
              <a:buChar char="4"/>
            </a:pPr>
            <a:r>
              <a:rPr lang="en-US" sz="2300" dirty="0">
                <a:solidFill>
                  <a:srgbClr val="3F3F3F"/>
                </a:solidFill>
                <a:latin typeface="Century Gothic"/>
              </a:rPr>
              <a:t>Growing 3% Annually</a:t>
            </a:r>
          </a:p>
          <a:p>
            <a:pPr marL="0" indent="0">
              <a:lnSpc>
                <a:spcPct val="100000"/>
              </a:lnSpc>
              <a:spcBef>
                <a:spcPts val="0"/>
              </a:spcBef>
              <a:spcAft>
                <a:spcPts val="600"/>
              </a:spcAft>
              <a:buClr>
                <a:srgbClr val="006D9D"/>
              </a:buClr>
              <a:buNone/>
            </a:pPr>
            <a:endParaRPr lang="en-US" sz="2300" dirty="0">
              <a:solidFill>
                <a:srgbClr val="3F3F3F"/>
              </a:solidFill>
              <a:latin typeface="Century Gothic"/>
            </a:endParaRPr>
          </a:p>
          <a:p>
            <a:pPr marL="342900" indent="-342900">
              <a:lnSpc>
                <a:spcPct val="100000"/>
              </a:lnSpc>
              <a:spcBef>
                <a:spcPts val="0"/>
              </a:spcBef>
              <a:spcAft>
                <a:spcPts val="600"/>
              </a:spcAft>
              <a:buClr>
                <a:srgbClr val="006D9D"/>
              </a:buClr>
              <a:buFont typeface="Webdings" panose="05030102010509060703" pitchFamily="18" charset="2"/>
              <a:buChar char="4"/>
            </a:pPr>
            <a:r>
              <a:rPr lang="en-US" sz="2300" dirty="0">
                <a:solidFill>
                  <a:srgbClr val="3F3F3F"/>
                </a:solidFill>
                <a:latin typeface="Century Gothic"/>
              </a:rPr>
              <a:t>Area: 40 Square Miles</a:t>
            </a:r>
          </a:p>
          <a:p>
            <a:pPr marL="342900" indent="-342900">
              <a:lnSpc>
                <a:spcPct val="100000"/>
              </a:lnSpc>
              <a:spcBef>
                <a:spcPts val="0"/>
              </a:spcBef>
              <a:spcAft>
                <a:spcPts val="600"/>
              </a:spcAft>
              <a:buClr>
                <a:srgbClr val="006D9D"/>
              </a:buClr>
              <a:buFont typeface="Webdings" panose="05030102010509060703" pitchFamily="18" charset="2"/>
              <a:buChar char="4"/>
            </a:pPr>
            <a:endParaRPr lang="en-US" sz="2300" dirty="0">
              <a:solidFill>
                <a:srgbClr val="3F3F3F"/>
              </a:solidFill>
              <a:latin typeface="Century Gothic"/>
            </a:endParaRPr>
          </a:p>
          <a:p>
            <a:pPr marL="342900" indent="-342900">
              <a:lnSpc>
                <a:spcPct val="100000"/>
              </a:lnSpc>
              <a:spcBef>
                <a:spcPts val="0"/>
              </a:spcBef>
              <a:spcAft>
                <a:spcPts val="600"/>
              </a:spcAft>
              <a:buClr>
                <a:srgbClr val="006D9D"/>
              </a:buClr>
              <a:buFont typeface="Webdings" panose="05030102010509060703" pitchFamily="18" charset="2"/>
              <a:buChar char="4"/>
            </a:pPr>
            <a:r>
              <a:rPr lang="en-US" sz="2300" dirty="0">
                <a:solidFill>
                  <a:srgbClr val="3F3F3F"/>
                </a:solidFill>
                <a:latin typeface="Century Gothic"/>
              </a:rPr>
              <a:t>Annual </a:t>
            </a:r>
            <a:r>
              <a:rPr lang="en-US" sz="2300" dirty="0" smtClean="0">
                <a:solidFill>
                  <a:srgbClr val="3F3F3F"/>
                </a:solidFill>
                <a:latin typeface="Century Gothic"/>
              </a:rPr>
              <a:t>Averaged Temperature:</a:t>
            </a:r>
            <a:r>
              <a:rPr lang="en-US" sz="2300" dirty="0">
                <a:solidFill>
                  <a:srgbClr val="3F3F3F"/>
                </a:solidFill>
                <a:latin typeface="Century Gothic"/>
              </a:rPr>
              <a:t> </a:t>
            </a:r>
            <a:r>
              <a:rPr lang="en-US" sz="2300" dirty="0">
                <a:solidFill>
                  <a:srgbClr val="3F3F3F"/>
                </a:solidFill>
                <a:latin typeface="Century Gothic"/>
                <a:ea typeface="+mn-lt"/>
                <a:cs typeface="+mn-lt"/>
              </a:rPr>
              <a:t>76.7 °F </a:t>
            </a:r>
          </a:p>
          <a:p>
            <a:pPr marL="342900" indent="-342900">
              <a:lnSpc>
                <a:spcPct val="100000"/>
              </a:lnSpc>
              <a:spcBef>
                <a:spcPts val="0"/>
              </a:spcBef>
              <a:spcAft>
                <a:spcPts val="600"/>
              </a:spcAft>
              <a:buClr>
                <a:srgbClr val="006D9D"/>
              </a:buClr>
              <a:buFont typeface="Webdings" panose="05030102010509060703" pitchFamily="18" charset="2"/>
              <a:buChar char="4"/>
            </a:pPr>
            <a:endParaRPr lang="en-US" sz="2300" dirty="0">
              <a:solidFill>
                <a:srgbClr val="3F3F3F"/>
              </a:solidFill>
              <a:latin typeface="Century Gothic"/>
              <a:ea typeface="+mn-lt"/>
              <a:cs typeface="+mn-lt"/>
            </a:endParaRPr>
          </a:p>
          <a:p>
            <a:pPr marL="342900" indent="-342900">
              <a:lnSpc>
                <a:spcPct val="100000"/>
              </a:lnSpc>
              <a:spcBef>
                <a:spcPts val="0"/>
              </a:spcBef>
              <a:spcAft>
                <a:spcPts val="600"/>
              </a:spcAft>
              <a:buClr>
                <a:srgbClr val="006D9D"/>
              </a:buClr>
              <a:buFont typeface="Webdings" panose="05030102010509060703" pitchFamily="18" charset="2"/>
              <a:buChar char="4"/>
            </a:pPr>
            <a:r>
              <a:rPr lang="en-US" sz="2300" dirty="0">
                <a:solidFill>
                  <a:srgbClr val="3F3F3F"/>
                </a:solidFill>
                <a:latin typeface="Century Gothic"/>
                <a:ea typeface="+mn-lt"/>
                <a:cs typeface="+mn-lt"/>
              </a:rPr>
              <a:t>Annual </a:t>
            </a:r>
            <a:r>
              <a:rPr lang="en-US" sz="2300" dirty="0" smtClean="0">
                <a:solidFill>
                  <a:srgbClr val="3F3F3F"/>
                </a:solidFill>
                <a:latin typeface="Century Gothic"/>
                <a:ea typeface="+mn-lt"/>
                <a:cs typeface="+mn-lt"/>
              </a:rPr>
              <a:t>Averaged Rainfall</a:t>
            </a:r>
            <a:r>
              <a:rPr lang="en-US" sz="2300" dirty="0">
                <a:solidFill>
                  <a:srgbClr val="3F3F3F"/>
                </a:solidFill>
                <a:latin typeface="Century Gothic"/>
                <a:ea typeface="+mn-lt"/>
                <a:cs typeface="+mn-lt"/>
              </a:rPr>
              <a:t>: 8 inches</a:t>
            </a:r>
            <a:endParaRPr lang="en-US" sz="2300" dirty="0">
              <a:solidFill>
                <a:srgbClr val="3F3F3F"/>
              </a:solidFill>
              <a:latin typeface="Century Gothic"/>
              <a:cs typeface="Calibri"/>
            </a:endParaRPr>
          </a:p>
        </p:txBody>
      </p:sp>
      <p:cxnSp>
        <p:nvCxnSpPr>
          <p:cNvPr id="21" name="Straight Arrow Connector 20">
            <a:extLst>
              <a:ext uri="{FF2B5EF4-FFF2-40B4-BE49-F238E27FC236}">
                <a16:creationId xmlns:a16="http://schemas.microsoft.com/office/drawing/2014/main" id="{9474CE11-00BF-404F-9328-8A36AE858EAA}"/>
              </a:ext>
            </a:extLst>
          </p:cNvPr>
          <p:cNvCxnSpPr/>
          <p:nvPr/>
        </p:nvCxnSpPr>
        <p:spPr>
          <a:xfrm>
            <a:off x="9429774" y="6430845"/>
            <a:ext cx="1005840" cy="2"/>
          </a:xfrm>
          <a:prstGeom prst="straightConnector1">
            <a:avLst/>
          </a:prstGeom>
          <a:ln>
            <a:solidFill>
              <a:srgbClr val="472C2C"/>
            </a:solidFill>
          </a:ln>
        </p:spPr>
        <p:style>
          <a:lnRef idx="1">
            <a:schemeClr val="accent1"/>
          </a:lnRef>
          <a:fillRef idx="0">
            <a:schemeClr val="accent1"/>
          </a:fillRef>
          <a:effectRef idx="0">
            <a:schemeClr val="accent1"/>
          </a:effectRef>
          <a:fontRef idx="minor">
            <a:schemeClr val="tx1"/>
          </a:fontRef>
        </p:style>
      </p:cxnSp>
      <p:pic>
        <p:nvPicPr>
          <p:cNvPr id="12" name="Picture 11" descr="Shape&#10;&#10;Description automatically generated">
            <a:extLst>
              <a:ext uri="{FF2B5EF4-FFF2-40B4-BE49-F238E27FC236}">
                <a16:creationId xmlns:a16="http://schemas.microsoft.com/office/drawing/2014/main" id="{13074EF4-3638-4ACD-8451-EEF006C6AD3E}"/>
              </a:ext>
            </a:extLst>
          </p:cNvPr>
          <p:cNvPicPr>
            <a:picLocks noChangeAspect="1"/>
          </p:cNvPicPr>
          <p:nvPr/>
        </p:nvPicPr>
        <p:blipFill>
          <a:blip r:embed="rId4"/>
          <a:stretch>
            <a:fillRect/>
          </a:stretch>
        </p:blipFill>
        <p:spPr>
          <a:xfrm>
            <a:off x="11412522" y="5890549"/>
            <a:ext cx="510714" cy="815494"/>
          </a:xfrm>
          <a:prstGeom prst="rect">
            <a:avLst/>
          </a:prstGeom>
        </p:spPr>
      </p:pic>
    </p:spTree>
    <p:extLst>
      <p:ext uri="{BB962C8B-B14F-4D97-AF65-F5344CB8AC3E}">
        <p14:creationId xmlns:p14="http://schemas.microsoft.com/office/powerpoint/2010/main" val="12300233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EEDF894-71DE-4485-8FB5-21B06516B30D}"/>
              </a:ext>
            </a:extLst>
          </p:cNvPr>
          <p:cNvSpPr/>
          <p:nvPr/>
        </p:nvSpPr>
        <p:spPr>
          <a:xfrm>
            <a:off x="5299" y="1612554"/>
            <a:ext cx="12186528" cy="4575641"/>
          </a:xfrm>
          <a:prstGeom prst="rect">
            <a:avLst/>
          </a:prstGeom>
          <a:solidFill>
            <a:schemeClr val="bg1">
              <a:lumMod val="95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8D08D"/>
              </a:solidFill>
            </a:endParaRPr>
          </a:p>
        </p:txBody>
      </p:sp>
      <p:sp>
        <p:nvSpPr>
          <p:cNvPr id="2" name="Title 1">
            <a:extLst>
              <a:ext uri="{FF2B5EF4-FFF2-40B4-BE49-F238E27FC236}">
                <a16:creationId xmlns:a16="http://schemas.microsoft.com/office/drawing/2014/main" id="{D7522C37-9963-4D41-9BCC-F81938FFDA56}"/>
              </a:ext>
            </a:extLst>
          </p:cNvPr>
          <p:cNvSpPr txBox="1">
            <a:spLocks/>
          </p:cNvSpPr>
          <p:nvPr/>
        </p:nvSpPr>
        <p:spPr>
          <a:xfrm>
            <a:off x="495300" y="342900"/>
            <a:ext cx="94143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Century Gothic"/>
              </a:rPr>
              <a:t>Project Objectives</a:t>
            </a:r>
            <a:endParaRPr lang="en-US" sz="4000" b="1" dirty="0">
              <a:solidFill>
                <a:schemeClr val="bg1"/>
              </a:solidFill>
              <a:latin typeface="Century Gothic" panose="020B0502020202020204" pitchFamily="34" charset="0"/>
            </a:endParaRPr>
          </a:p>
        </p:txBody>
      </p:sp>
      <p:sp>
        <p:nvSpPr>
          <p:cNvPr id="10" name="Text Placeholder 5"/>
          <p:cNvSpPr txBox="1">
            <a:spLocks/>
          </p:cNvSpPr>
          <p:nvPr/>
        </p:nvSpPr>
        <p:spPr>
          <a:xfrm>
            <a:off x="513024" y="1232130"/>
            <a:ext cx="3743997" cy="524487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006D9D"/>
              </a:buClr>
              <a:buNone/>
            </a:pPr>
            <a:endParaRPr lang="en-US">
              <a:cs typeface="Calibri" panose="020F0502020204030204"/>
            </a:endParaRPr>
          </a:p>
          <a:p>
            <a:pPr marL="0" indent="0">
              <a:lnSpc>
                <a:spcPct val="100000"/>
              </a:lnSpc>
              <a:spcBef>
                <a:spcPts val="0"/>
              </a:spcBef>
              <a:spcAft>
                <a:spcPts val="600"/>
              </a:spcAft>
              <a:buClr>
                <a:srgbClr val="006D9D"/>
              </a:buClr>
              <a:buNone/>
            </a:pPr>
            <a:endParaRPr lang="en-US" sz="2000">
              <a:solidFill>
                <a:schemeClr val="tx1">
                  <a:lumMod val="75000"/>
                  <a:lumOff val="25000"/>
                </a:schemeClr>
              </a:solidFill>
              <a:latin typeface="Century Gothic"/>
            </a:endParaRPr>
          </a:p>
        </p:txBody>
      </p:sp>
      <p:sp>
        <p:nvSpPr>
          <p:cNvPr id="14" name="Google Shape;259;p3">
            <a:extLst>
              <a:ext uri="{FF2B5EF4-FFF2-40B4-BE49-F238E27FC236}">
                <a16:creationId xmlns:a16="http://schemas.microsoft.com/office/drawing/2014/main" id="{C3A7A95D-4E00-49A6-B38E-91B3FE646257}"/>
              </a:ext>
            </a:extLst>
          </p:cNvPr>
          <p:cNvSpPr/>
          <p:nvPr/>
        </p:nvSpPr>
        <p:spPr>
          <a:xfrm rot="16200000">
            <a:off x="5522863" y="-3654852"/>
            <a:ext cx="1007043" cy="11749638"/>
          </a:xfrm>
          <a:prstGeom prst="round2SameRect">
            <a:avLst>
              <a:gd name="adj1" fmla="val 16667"/>
              <a:gd name="adj2" fmla="val 0"/>
            </a:avLst>
          </a:prstGeom>
          <a:solidFill>
            <a:srgbClr val="326939">
              <a:alpha val="19000"/>
            </a:srgbClr>
          </a:solidFill>
          <a:ln w="76200" cap="flat" cmpd="sng">
            <a:solidFill>
              <a:schemeClr val="accent6">
                <a:lumMod val="50000"/>
              </a:schemeClr>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rgbClr val="A61C00"/>
              </a:highlight>
              <a:latin typeface="Arial"/>
              <a:ea typeface="Arial"/>
              <a:cs typeface="Arial"/>
              <a:sym typeface="Arial"/>
            </a:endParaRPr>
          </a:p>
        </p:txBody>
      </p:sp>
      <p:sp>
        <p:nvSpPr>
          <p:cNvPr id="16" name="Google Shape;259;p3">
            <a:extLst>
              <a:ext uri="{FF2B5EF4-FFF2-40B4-BE49-F238E27FC236}">
                <a16:creationId xmlns:a16="http://schemas.microsoft.com/office/drawing/2014/main" id="{451A4BF3-AED4-4F29-BC54-A102A2F3F288}"/>
              </a:ext>
            </a:extLst>
          </p:cNvPr>
          <p:cNvSpPr/>
          <p:nvPr/>
        </p:nvSpPr>
        <p:spPr>
          <a:xfrm rot="16200000">
            <a:off x="1829973" y="1120295"/>
            <a:ext cx="998850" cy="4352775"/>
          </a:xfrm>
          <a:prstGeom prst="round2SameRect">
            <a:avLst>
              <a:gd name="adj1" fmla="val 16667"/>
              <a:gd name="adj2" fmla="val 0"/>
            </a:avLst>
          </a:prstGeom>
          <a:solidFill>
            <a:srgbClr val="4F8280">
              <a:alpha val="31000"/>
            </a:srgbClr>
          </a:solidFill>
          <a:ln w="76200" cap="flat" cmpd="sng">
            <a:solidFill>
              <a:srgbClr val="4F8280"/>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lang="en-US" sz="1400" b="0" i="0" u="none" strike="noStrike" cap="none">
              <a:solidFill>
                <a:srgbClr val="000000"/>
              </a:solidFill>
              <a:highlight>
                <a:srgbClr val="A61C00"/>
              </a:highlight>
              <a:latin typeface="Arial"/>
              <a:ea typeface="Arial"/>
              <a:cs typeface="Arial"/>
              <a:sym typeface="Arial"/>
            </a:endParaRPr>
          </a:p>
        </p:txBody>
      </p:sp>
      <p:sp>
        <p:nvSpPr>
          <p:cNvPr id="22" name="Google Shape;310;p5">
            <a:extLst>
              <a:ext uri="{FF2B5EF4-FFF2-40B4-BE49-F238E27FC236}">
                <a16:creationId xmlns:a16="http://schemas.microsoft.com/office/drawing/2014/main" id="{631F110A-7528-4161-A69B-9938D7A71462}"/>
              </a:ext>
            </a:extLst>
          </p:cNvPr>
          <p:cNvSpPr/>
          <p:nvPr/>
        </p:nvSpPr>
        <p:spPr>
          <a:xfrm rot="16200000">
            <a:off x="1842982" y="2177663"/>
            <a:ext cx="1002526" cy="4362300"/>
          </a:xfrm>
          <a:prstGeom prst="round2SameRect">
            <a:avLst>
              <a:gd name="adj1" fmla="val 16667"/>
              <a:gd name="adj2" fmla="val 0"/>
            </a:avLst>
          </a:prstGeom>
          <a:solidFill>
            <a:srgbClr val="964035">
              <a:alpha val="14901"/>
            </a:srgbClr>
          </a:solidFill>
          <a:ln w="76200" cap="flat" cmpd="sng">
            <a:solidFill>
              <a:srgbClr val="964035"/>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rgbClr val="A61C00"/>
              </a:highlight>
              <a:latin typeface="Arial"/>
              <a:ea typeface="Arial"/>
              <a:cs typeface="Arial"/>
              <a:sym typeface="Arial"/>
            </a:endParaRPr>
          </a:p>
        </p:txBody>
      </p:sp>
      <p:sp>
        <p:nvSpPr>
          <p:cNvPr id="11" name="Google Shape;264;p3">
            <a:extLst>
              <a:ext uri="{FF2B5EF4-FFF2-40B4-BE49-F238E27FC236}">
                <a16:creationId xmlns:a16="http://schemas.microsoft.com/office/drawing/2014/main" id="{D4FE5FFB-8730-4A9E-A59F-382E43C063D8}"/>
              </a:ext>
            </a:extLst>
          </p:cNvPr>
          <p:cNvSpPr/>
          <p:nvPr/>
        </p:nvSpPr>
        <p:spPr>
          <a:xfrm>
            <a:off x="1198074" y="1711440"/>
            <a:ext cx="10703129" cy="3779168"/>
          </a:xfrm>
          <a:prstGeom prst="rect">
            <a:avLst/>
          </a:prstGeom>
          <a:solidFill>
            <a:schemeClr val="accent6">
              <a:lumMod val="50000"/>
            </a:schemeClr>
          </a:solidFill>
          <a:ln w="76200" cap="flat" cmpd="sng">
            <a:solidFill>
              <a:schemeClr val="accent6">
                <a:lumMod val="50000"/>
              </a:schemeClr>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1400"/>
            </a:pPr>
            <a:endParaRPr lang="en-US" sz="2000" b="1">
              <a:solidFill>
                <a:schemeClr val="bg1"/>
              </a:solidFill>
              <a:latin typeface="Century Gothic"/>
            </a:endParaRPr>
          </a:p>
        </p:txBody>
      </p:sp>
      <p:sp>
        <p:nvSpPr>
          <p:cNvPr id="8" name="TextBox 7">
            <a:extLst>
              <a:ext uri="{FF2B5EF4-FFF2-40B4-BE49-F238E27FC236}">
                <a16:creationId xmlns:a16="http://schemas.microsoft.com/office/drawing/2014/main" id="{1638E436-0BB6-4847-8B57-B51DD0972B5D}"/>
              </a:ext>
            </a:extLst>
          </p:cNvPr>
          <p:cNvSpPr txBox="1"/>
          <p:nvPr/>
        </p:nvSpPr>
        <p:spPr>
          <a:xfrm>
            <a:off x="3069631" y="1997860"/>
            <a:ext cx="683997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solidFill>
                  <a:schemeClr val="bg1"/>
                </a:solidFill>
                <a:latin typeface="Century Gothic"/>
                <a:cs typeface="Calibri"/>
              </a:rPr>
              <a:t>NASA's Earth Observations</a:t>
            </a:r>
          </a:p>
        </p:txBody>
      </p:sp>
      <p:sp>
        <p:nvSpPr>
          <p:cNvPr id="18" name="TextBox 17">
            <a:extLst>
              <a:ext uri="{FF2B5EF4-FFF2-40B4-BE49-F238E27FC236}">
                <a16:creationId xmlns:a16="http://schemas.microsoft.com/office/drawing/2014/main" id="{C4A2CC54-76C8-45B9-910C-EDF642910CB8}"/>
              </a:ext>
            </a:extLst>
          </p:cNvPr>
          <p:cNvSpPr txBox="1"/>
          <p:nvPr/>
        </p:nvSpPr>
        <p:spPr>
          <a:xfrm>
            <a:off x="1883822" y="2827381"/>
            <a:ext cx="942535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chemeClr val="bg1"/>
                </a:solidFill>
                <a:latin typeface="Century Gothic"/>
                <a:ea typeface="+mn-lt"/>
                <a:cs typeface="+mn-lt"/>
              </a:rPr>
              <a:t>Identify areas experiencing high heat severity</a:t>
            </a:r>
            <a:endParaRPr lang="en-US" sz="2000">
              <a:solidFill>
                <a:schemeClr val="bg1"/>
              </a:solidFill>
              <a:latin typeface="Century Gothic"/>
            </a:endParaRPr>
          </a:p>
        </p:txBody>
      </p:sp>
      <p:pic>
        <p:nvPicPr>
          <p:cNvPr id="3" name="Graphic 4" descr="Satellite">
            <a:extLst>
              <a:ext uri="{FF2B5EF4-FFF2-40B4-BE49-F238E27FC236}">
                <a16:creationId xmlns:a16="http://schemas.microsoft.com/office/drawing/2014/main" id="{18DDF407-6086-4309-8D29-E99913B334AC}"/>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259088" y="1809089"/>
            <a:ext cx="914400" cy="914400"/>
          </a:xfrm>
          <a:prstGeom prst="rect">
            <a:avLst/>
          </a:prstGeom>
        </p:spPr>
      </p:pic>
      <p:sp>
        <p:nvSpPr>
          <p:cNvPr id="6" name="Google Shape;264;p3">
            <a:extLst>
              <a:ext uri="{FF2B5EF4-FFF2-40B4-BE49-F238E27FC236}">
                <a16:creationId xmlns:a16="http://schemas.microsoft.com/office/drawing/2014/main" id="{9201AD81-8746-42AD-8B4A-9DEF65B47C64}"/>
              </a:ext>
            </a:extLst>
          </p:cNvPr>
          <p:cNvSpPr/>
          <p:nvPr/>
        </p:nvSpPr>
        <p:spPr>
          <a:xfrm>
            <a:off x="1202783" y="2783936"/>
            <a:ext cx="10684302" cy="2814401"/>
          </a:xfrm>
          <a:prstGeom prst="rect">
            <a:avLst/>
          </a:prstGeom>
          <a:solidFill>
            <a:srgbClr val="4F8280"/>
          </a:solidFill>
          <a:ln w="76200" cap="flat" cmpd="sng">
            <a:solidFill>
              <a:srgbClr val="4F8280"/>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lang="en-US" sz="1400" b="0" i="0" u="none" strike="noStrike" cap="none">
              <a:solidFill>
                <a:srgbClr val="4F8280"/>
              </a:solidFill>
              <a:latin typeface="Arial"/>
              <a:ea typeface="Arial"/>
              <a:cs typeface="Arial"/>
            </a:endParaRPr>
          </a:p>
        </p:txBody>
      </p:sp>
      <p:sp>
        <p:nvSpPr>
          <p:cNvPr id="7" name="TextBox 6">
            <a:extLst>
              <a:ext uri="{FF2B5EF4-FFF2-40B4-BE49-F238E27FC236}">
                <a16:creationId xmlns:a16="http://schemas.microsoft.com/office/drawing/2014/main" id="{E5F07350-7C61-4E45-8BB4-BB9C2EB1267D}"/>
              </a:ext>
            </a:extLst>
          </p:cNvPr>
          <p:cNvSpPr txBox="1"/>
          <p:nvPr/>
        </p:nvSpPr>
        <p:spPr>
          <a:xfrm>
            <a:off x="2928954" y="2995963"/>
            <a:ext cx="683997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solidFill>
                  <a:schemeClr val="bg1"/>
                </a:solidFill>
                <a:latin typeface="Century Gothic"/>
                <a:cs typeface="Calibri"/>
              </a:rPr>
              <a:t>Geodatabase</a:t>
            </a:r>
          </a:p>
        </p:txBody>
      </p:sp>
      <p:sp>
        <p:nvSpPr>
          <p:cNvPr id="9" name="TextBox 8">
            <a:extLst>
              <a:ext uri="{FF2B5EF4-FFF2-40B4-BE49-F238E27FC236}">
                <a16:creationId xmlns:a16="http://schemas.microsoft.com/office/drawing/2014/main" id="{7013CB9F-47EE-4E5E-9E94-971AD98BDF2F}"/>
              </a:ext>
            </a:extLst>
          </p:cNvPr>
          <p:cNvSpPr txBox="1"/>
          <p:nvPr/>
        </p:nvSpPr>
        <p:spPr>
          <a:xfrm>
            <a:off x="1879334" y="3735059"/>
            <a:ext cx="922056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chemeClr val="bg1"/>
                </a:solidFill>
                <a:latin typeface="Century Gothic"/>
                <a:ea typeface="+mn-lt"/>
                <a:cs typeface="+mn-lt"/>
              </a:rPr>
              <a:t>Create a user-friendly geodatabase</a:t>
            </a:r>
            <a:endParaRPr lang="en-US" sz="2000" dirty="0">
              <a:solidFill>
                <a:schemeClr val="bg1"/>
              </a:solidFill>
              <a:latin typeface="Century Gothic"/>
              <a:cs typeface="Calibri"/>
            </a:endParaRPr>
          </a:p>
        </p:txBody>
      </p:sp>
      <p:pic>
        <p:nvPicPr>
          <p:cNvPr id="12" name="Graphic 8" descr="Database">
            <a:extLst>
              <a:ext uri="{FF2B5EF4-FFF2-40B4-BE49-F238E27FC236}">
                <a16:creationId xmlns:a16="http://schemas.microsoft.com/office/drawing/2014/main" id="{D5430906-328E-41AE-BFB0-61663B2638EB}"/>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259088" y="2840703"/>
            <a:ext cx="914400" cy="914400"/>
          </a:xfrm>
          <a:prstGeom prst="rect">
            <a:avLst/>
          </a:prstGeom>
        </p:spPr>
      </p:pic>
      <p:sp>
        <p:nvSpPr>
          <p:cNvPr id="20" name="Google Shape;264;p3">
            <a:extLst>
              <a:ext uri="{FF2B5EF4-FFF2-40B4-BE49-F238E27FC236}">
                <a16:creationId xmlns:a16="http://schemas.microsoft.com/office/drawing/2014/main" id="{8630DF13-C1E4-4B79-B1BA-9B1F455FCD7E}"/>
              </a:ext>
            </a:extLst>
          </p:cNvPr>
          <p:cNvSpPr/>
          <p:nvPr/>
        </p:nvSpPr>
        <p:spPr>
          <a:xfrm>
            <a:off x="1202209" y="3826406"/>
            <a:ext cx="10702578" cy="2190734"/>
          </a:xfrm>
          <a:prstGeom prst="rect">
            <a:avLst/>
          </a:prstGeom>
          <a:solidFill>
            <a:srgbClr val="964035"/>
          </a:solidFill>
          <a:ln w="76200" cap="flat" cmpd="sng">
            <a:solidFill>
              <a:srgbClr val="964035"/>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lang="en-US" sz="1400" b="0" i="0" u="none" strike="noStrike" cap="none">
              <a:solidFill>
                <a:srgbClr val="4F8280"/>
              </a:solidFill>
              <a:latin typeface="Arial"/>
              <a:ea typeface="Arial"/>
              <a:cs typeface="Arial"/>
            </a:endParaRPr>
          </a:p>
        </p:txBody>
      </p:sp>
      <p:pic>
        <p:nvPicPr>
          <p:cNvPr id="24" name="Graphic 12" descr="Treasure Map">
            <a:extLst>
              <a:ext uri="{FF2B5EF4-FFF2-40B4-BE49-F238E27FC236}">
                <a16:creationId xmlns:a16="http://schemas.microsoft.com/office/drawing/2014/main" id="{928E51CB-03CD-41A5-BD5B-ECEEA979E3B0}"/>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259088" y="3935114"/>
            <a:ext cx="914400" cy="914400"/>
          </a:xfrm>
          <a:prstGeom prst="rect">
            <a:avLst/>
          </a:prstGeom>
        </p:spPr>
      </p:pic>
      <p:sp>
        <p:nvSpPr>
          <p:cNvPr id="26" name="TextBox 25">
            <a:extLst>
              <a:ext uri="{FF2B5EF4-FFF2-40B4-BE49-F238E27FC236}">
                <a16:creationId xmlns:a16="http://schemas.microsoft.com/office/drawing/2014/main" id="{8F8FD267-AC33-4B66-AA87-D8224D9A36B9}"/>
              </a:ext>
            </a:extLst>
          </p:cNvPr>
          <p:cNvSpPr txBox="1"/>
          <p:nvPr/>
        </p:nvSpPr>
        <p:spPr>
          <a:xfrm>
            <a:off x="2791590" y="3986825"/>
            <a:ext cx="761534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solidFill>
                  <a:schemeClr val="bg1"/>
                </a:solidFill>
                <a:latin typeface="Century Gothic"/>
                <a:cs typeface="Calibri"/>
              </a:rPr>
              <a:t>Creative Communication Tools</a:t>
            </a:r>
          </a:p>
        </p:txBody>
      </p:sp>
      <p:sp>
        <p:nvSpPr>
          <p:cNvPr id="28" name="TextBox 27">
            <a:extLst>
              <a:ext uri="{FF2B5EF4-FFF2-40B4-BE49-F238E27FC236}">
                <a16:creationId xmlns:a16="http://schemas.microsoft.com/office/drawing/2014/main" id="{2E81B878-344C-4D64-866B-9EE3512FCD55}"/>
              </a:ext>
            </a:extLst>
          </p:cNvPr>
          <p:cNvSpPr txBox="1"/>
          <p:nvPr/>
        </p:nvSpPr>
        <p:spPr>
          <a:xfrm>
            <a:off x="2242567" y="4687524"/>
            <a:ext cx="8776965" cy="8002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300" dirty="0">
                <a:solidFill>
                  <a:schemeClr val="bg1"/>
                </a:solidFill>
                <a:latin typeface="Century Gothic"/>
                <a:ea typeface="+mn-lt"/>
                <a:cs typeface="+mn-lt"/>
              </a:rPr>
              <a:t>Produce ArcGIS </a:t>
            </a:r>
            <a:r>
              <a:rPr lang="en-US" sz="2300" dirty="0" err="1">
                <a:solidFill>
                  <a:schemeClr val="bg1"/>
                </a:solidFill>
                <a:latin typeface="Century Gothic"/>
                <a:ea typeface="+mn-lt"/>
                <a:cs typeface="+mn-lt"/>
              </a:rPr>
              <a:t>StoryMap</a:t>
            </a:r>
            <a:r>
              <a:rPr lang="en-US" sz="2300" dirty="0">
                <a:solidFill>
                  <a:schemeClr val="bg1"/>
                </a:solidFill>
                <a:latin typeface="Century Gothic"/>
                <a:ea typeface="+mn-lt"/>
                <a:cs typeface="+mn-lt"/>
              </a:rPr>
              <a:t> to help with understanding of urban heat impacts</a:t>
            </a:r>
            <a:endParaRPr lang="en-US" sz="2300" dirty="0">
              <a:solidFill>
                <a:schemeClr val="bg1"/>
              </a:solidFill>
              <a:latin typeface="Century Gothic"/>
            </a:endParaRPr>
          </a:p>
        </p:txBody>
      </p:sp>
    </p:spTree>
    <p:extLst>
      <p:ext uri="{BB962C8B-B14F-4D97-AF65-F5344CB8AC3E}">
        <p14:creationId xmlns:p14="http://schemas.microsoft.com/office/powerpoint/2010/main" val="195757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2" grpId="0" animBg="1"/>
      <p:bldP spid="6" grpId="0" animBg="1"/>
      <p:bldP spid="7" grpId="0"/>
      <p:bldP spid="9" grpId="0"/>
      <p:bldP spid="20" grpId="0" animBg="1"/>
      <p:bldP spid="26" grpId="0"/>
      <p:bldP spid="28" grpId="0"/>
    </p:bldLst>
  </p:timing>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7df78d0b-135a-4de7-9166-7c181cd87fb4">
      <UserInfo>
        <DisplayName>Adriana Le Compte</DisplayName>
        <AccountId>63</AccountId>
        <AccountType/>
      </UserInfo>
      <UserInfo>
        <DisplayName>Amanda Clayton</DisplayName>
        <AccountId>75</AccountId>
        <AccountType/>
      </UserInfo>
      <UserInfo>
        <DisplayName>Robert Byles</DisplayName>
        <AccountId>89</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1" ma:contentTypeDescription="Create a new document." ma:contentTypeScope="" ma:versionID="86d0b29d60577673ac2a80c771800e8d">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1742b45ea780c5805b1395eedee79f51"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AD3C0B6-F680-4E39-80BF-1A8493439F2E}">
  <ds:schemaRefs>
    <ds:schemaRef ds:uri="http://schemas.microsoft.com/office/2006/metadata/properties"/>
    <ds:schemaRef ds:uri="http://schemas.microsoft.com/office/2006/documentManagement/types"/>
    <ds:schemaRef ds:uri="http://purl.org/dc/elements/1.1/"/>
    <ds:schemaRef ds:uri="http://schemas.openxmlformats.org/package/2006/metadata/core-properties"/>
    <ds:schemaRef ds:uri="7df78d0b-135a-4de7-9166-7c181cd87fb4"/>
    <ds:schemaRef ds:uri="http://schemas.microsoft.com/office/infopath/2007/PartnerControls"/>
    <ds:schemaRef ds:uri="http://purl.org/dc/terms/"/>
    <ds:schemaRef ds:uri="21e6a8e8-1dff-48a6-ab9b-8d556c6946c0"/>
    <ds:schemaRef ds:uri="http://www.w3.org/XML/1998/namespace"/>
    <ds:schemaRef ds:uri="http://purl.org/dc/dcmitype/"/>
  </ds:schemaRefs>
</ds:datastoreItem>
</file>

<file path=customXml/itemProps2.xml><?xml version="1.0" encoding="utf-8"?>
<ds:datastoreItem xmlns:ds="http://schemas.openxmlformats.org/officeDocument/2006/customXml" ds:itemID="{65C3196D-8EE7-480B-A6BA-CF9C2DD99400}">
  <ds:schemaRefs>
    <ds:schemaRef ds:uri="http://schemas.microsoft.com/sharepoint/v3/contenttype/forms"/>
  </ds:schemaRefs>
</ds:datastoreItem>
</file>

<file path=customXml/itemProps3.xml><?xml version="1.0" encoding="utf-8"?>
<ds:datastoreItem xmlns:ds="http://schemas.openxmlformats.org/officeDocument/2006/customXml" ds:itemID="{9DBAB8A4-FF2D-4C37-A72D-06903B8FF00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319</TotalTime>
  <Words>7376</Words>
  <Application>Microsoft Office PowerPoint</Application>
  <PresentationFormat>Widescreen</PresentationFormat>
  <Paragraphs>1035</Paragraphs>
  <Slides>56</Slides>
  <Notes>56</Notes>
  <HiddenSlides>3</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56</vt:i4>
      </vt:variant>
    </vt:vector>
  </HeadingPairs>
  <TitlesOfParts>
    <vt:vector size="66" baseType="lpstr">
      <vt:lpstr>Arial</vt:lpstr>
      <vt:lpstr>Arimo</vt:lpstr>
      <vt:lpstr>Calibri</vt:lpstr>
      <vt:lpstr>Calibri Light</vt:lpstr>
      <vt:lpstr>Century Gothic</vt:lpstr>
      <vt:lpstr>Garamond</vt:lpstr>
      <vt:lpstr>Segoe UI</vt:lpstr>
      <vt:lpstr>Webdings</vt:lpstr>
      <vt:lpstr>Webdings,Sans-Serif</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Clayton, Amanda L. (LARC-E3)[SSAI DEVELOP]</cp:lastModifiedBy>
  <cp:revision>35</cp:revision>
  <dcterms:created xsi:type="dcterms:W3CDTF">2019-11-12T17:46:59Z</dcterms:created>
  <dcterms:modified xsi:type="dcterms:W3CDTF">2020-11-17T21:16:15Z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ies>
</file>