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13" autoAdjust="0"/>
    <p:restoredTop sz="94707" autoAdjust="0"/>
  </p:normalViewPr>
  <p:slideViewPr>
    <p:cSldViewPr snapToGrid="0">
      <p:cViewPr varScale="1">
        <p:scale>
          <a:sx n="19" d="100"/>
          <a:sy n="19" d="100"/>
        </p:scale>
        <p:origin x="1896"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93FD3A-0F1C-4CF3-B161-F6AF2BE029A3}" type="datetimeFigureOut">
              <a:rPr lang="en-US" smtClean="0"/>
              <a:t>7/2/2015</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B83CED-5E94-4A18-96BD-F68B536E65E6}" type="slidenum">
              <a:rPr lang="en-US" smtClean="0"/>
              <a:t>‹#›</a:t>
            </a:fld>
            <a:endParaRPr lang="en-US"/>
          </a:p>
        </p:txBody>
      </p:sp>
    </p:spTree>
    <p:extLst>
      <p:ext uri="{BB962C8B-B14F-4D97-AF65-F5344CB8AC3E}">
        <p14:creationId xmlns:p14="http://schemas.microsoft.com/office/powerpoint/2010/main" val="372909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21089073" y="35379524"/>
            <a:ext cx="5657127" cy="523220"/>
          </a:xfrm>
          <a:prstGeom prst="rect">
            <a:avLst/>
          </a:prstGeom>
        </p:spPr>
        <p:txBody>
          <a:bodyPr wrap="square">
            <a:spAutoFit/>
          </a:body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gif"/><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p:nvPr/>
        </p:nvSpPr>
        <p:spPr>
          <a:xfrm>
            <a:off x="910294" y="13824487"/>
            <a:ext cx="8607674" cy="3970318"/>
          </a:xfrm>
          <a:prstGeom prst="rect">
            <a:avLst/>
          </a:prstGeom>
          <a:noFill/>
        </p:spPr>
        <p:txBody>
          <a:bodyPr wrap="square" rtlCol="0">
            <a:spAutoFit/>
          </a:bodyPr>
          <a:lstStyle/>
          <a:p>
            <a:r>
              <a:rPr lang="en-US" sz="2800" dirty="0" smtClean="0"/>
              <a:t>The Modified Soil-adjusted index was calculated for</a:t>
            </a:r>
          </a:p>
          <a:p>
            <a:r>
              <a:rPr lang="en-US" sz="2800" dirty="0" smtClean="0"/>
              <a:t>Images retrieved from LANDSAT 8 OLI (path 39</a:t>
            </a:r>
          </a:p>
          <a:p>
            <a:r>
              <a:rPr lang="en-US" sz="2800" dirty="0" smtClean="0"/>
              <a:t>Row 30)for the growing seasons of 2013, 2014, 2015.</a:t>
            </a:r>
          </a:p>
          <a:p>
            <a:r>
              <a:rPr lang="en-US" sz="2800" dirty="0" smtClean="0"/>
              <a:t> </a:t>
            </a:r>
            <a:r>
              <a:rPr lang="en-US" sz="2800" dirty="0"/>
              <a:t>C</a:t>
            </a:r>
            <a:r>
              <a:rPr lang="en-US" sz="2800" dirty="0" smtClean="0"/>
              <a:t>limate data retrieved from the Bureau of Reclamation’s </a:t>
            </a:r>
          </a:p>
          <a:p>
            <a:r>
              <a:rPr lang="en-US" sz="2800" dirty="0" err="1" smtClean="0"/>
              <a:t>Agrimet</a:t>
            </a:r>
            <a:r>
              <a:rPr lang="en-US" sz="2800" dirty="0" smtClean="0"/>
              <a:t> was used  to detected the early green up of </a:t>
            </a:r>
            <a:r>
              <a:rPr lang="en-US" sz="2800" dirty="0" err="1" smtClean="0"/>
              <a:t>cheatgrass</a:t>
            </a:r>
            <a:r>
              <a:rPr lang="en-US" sz="2800" dirty="0" smtClean="0"/>
              <a:t>. This was then used to create a classification scheme that designates </a:t>
            </a:r>
            <a:r>
              <a:rPr lang="en-US" sz="2800" dirty="0" err="1" smtClean="0"/>
              <a:t>Cheatgrass</a:t>
            </a:r>
            <a:r>
              <a:rPr lang="en-US" sz="2800" dirty="0" smtClean="0"/>
              <a:t> as a separate classification than other prevalent vegetative types.</a:t>
            </a:r>
          </a:p>
          <a:p>
            <a:r>
              <a:rPr lang="en-US" sz="2800" dirty="0" smtClean="0"/>
              <a:t> </a:t>
            </a:r>
            <a:endParaRPr lang="en-US" sz="2800" dirty="0"/>
          </a:p>
        </p:txBody>
      </p:sp>
      <p:pic>
        <p:nvPicPr>
          <p:cNvPr id="57" name="Picture 5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5834" y="23368346"/>
            <a:ext cx="6357885" cy="1986838"/>
          </a:xfrm>
          <a:prstGeom prst="rect">
            <a:avLst/>
          </a:prstGeom>
        </p:spPr>
      </p:pic>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90001" y="10681875"/>
            <a:ext cx="5028508" cy="4954196"/>
          </a:xfrm>
          <a:prstGeom prst="rect">
            <a:avLst/>
          </a:prstGeom>
        </p:spPr>
      </p:pic>
      <p:sp>
        <p:nvSpPr>
          <p:cNvPr id="2" name="Text Placeholder 1"/>
          <p:cNvSpPr>
            <a:spLocks noGrp="1"/>
          </p:cNvSpPr>
          <p:nvPr>
            <p:ph type="body" sz="quarter" idx="13"/>
          </p:nvPr>
        </p:nvSpPr>
        <p:spPr/>
        <p:txBody>
          <a:bodyPr/>
          <a:lstStyle/>
          <a:p>
            <a:r>
              <a:rPr lang="en-US" dirty="0" smtClean="0"/>
              <a:t>BLM at Idaho State University GIS </a:t>
            </a:r>
            <a:r>
              <a:rPr lang="en-US" dirty="0" err="1" smtClean="0"/>
              <a:t>TReC</a:t>
            </a:r>
            <a:endParaRPr lang="en-US" dirty="0"/>
          </a:p>
        </p:txBody>
      </p:sp>
      <p:sp>
        <p:nvSpPr>
          <p:cNvPr id="4" name="Text Placeholder 3"/>
          <p:cNvSpPr>
            <a:spLocks noGrp="1"/>
          </p:cNvSpPr>
          <p:nvPr>
            <p:ph type="body" sz="quarter" idx="11"/>
          </p:nvPr>
        </p:nvSpPr>
        <p:spPr/>
        <p:txBody>
          <a:bodyPr/>
          <a:lstStyle/>
          <a:p>
            <a:r>
              <a:rPr lang="en-US" dirty="0"/>
              <a:t>Using Landsat </a:t>
            </a:r>
            <a:r>
              <a:rPr lang="en-US" dirty="0" smtClean="0"/>
              <a:t>earth observations </a:t>
            </a:r>
            <a:r>
              <a:rPr lang="en-US" dirty="0"/>
              <a:t>to </a:t>
            </a:r>
            <a:r>
              <a:rPr lang="en-US" dirty="0" smtClean="0"/>
              <a:t>identify increased fire susceptibility </a:t>
            </a:r>
            <a:r>
              <a:rPr lang="en-US" dirty="0"/>
              <a:t>due to </a:t>
            </a:r>
            <a:r>
              <a:rPr lang="en-US" dirty="0" smtClean="0"/>
              <a:t>invasion </a:t>
            </a:r>
            <a:r>
              <a:rPr lang="en-US" dirty="0"/>
              <a:t>by </a:t>
            </a:r>
            <a:r>
              <a:rPr lang="en-US" dirty="0" err="1" smtClean="0"/>
              <a:t>cheatgrass</a:t>
            </a:r>
            <a:r>
              <a:rPr lang="en-US" dirty="0" smtClean="0"/>
              <a:t> </a:t>
            </a:r>
            <a:r>
              <a:rPr lang="en-US" dirty="0"/>
              <a:t>(</a:t>
            </a:r>
            <a:r>
              <a:rPr lang="en-US" i="1" dirty="0" err="1"/>
              <a:t>Bromus</a:t>
            </a:r>
            <a:r>
              <a:rPr lang="en-US" i="1" dirty="0"/>
              <a:t> tectorum</a:t>
            </a:r>
            <a:r>
              <a:rPr lang="en-US" dirty="0"/>
              <a:t>)</a:t>
            </a:r>
          </a:p>
          <a:p>
            <a:endParaRPr lang="en-US" dirty="0"/>
          </a:p>
        </p:txBody>
      </p:sp>
      <p:sp>
        <p:nvSpPr>
          <p:cNvPr id="5" name="Text Placeholder 4"/>
          <p:cNvSpPr>
            <a:spLocks noGrp="1"/>
          </p:cNvSpPr>
          <p:nvPr>
            <p:ph type="body" sz="quarter" idx="10"/>
          </p:nvPr>
        </p:nvSpPr>
        <p:spPr/>
        <p:txBody>
          <a:bodyPr/>
          <a:lstStyle/>
          <a:p>
            <a:r>
              <a:rPr lang="en-US" dirty="0" smtClean="0"/>
              <a:t>Idaho Disasters III</a:t>
            </a:r>
            <a:endParaRPr lang="en-US" dirty="0"/>
          </a:p>
        </p:txBody>
      </p:sp>
      <p:sp>
        <p:nvSpPr>
          <p:cNvPr id="10" name="Text Placeholder 16"/>
          <p:cNvSpPr txBox="1">
            <a:spLocks/>
          </p:cNvSpPr>
          <p:nvPr/>
        </p:nvSpPr>
        <p:spPr>
          <a:xfrm>
            <a:off x="21183600" y="22661609"/>
            <a:ext cx="8229600" cy="474703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Bureau of Land Management (BLM)</a:t>
            </a:r>
          </a:p>
          <a:p>
            <a:r>
              <a:rPr lang="en-US" dirty="0" smtClean="0"/>
              <a:t>Idaho Department of Lands</a:t>
            </a:r>
          </a:p>
          <a:p>
            <a:r>
              <a:rPr lang="en-US" dirty="0" smtClean="0"/>
              <a:t>United States Geological Survey (USGS)</a:t>
            </a:r>
          </a:p>
          <a:p>
            <a:r>
              <a:rPr lang="en-US" dirty="0" smtClean="0"/>
              <a:t>NASA RECOVER</a:t>
            </a:r>
          </a:p>
        </p:txBody>
      </p:sp>
      <p:sp>
        <p:nvSpPr>
          <p:cNvPr id="11" name="Text Placeholder 16"/>
          <p:cNvSpPr txBox="1">
            <a:spLocks/>
          </p:cNvSpPr>
          <p:nvPr/>
        </p:nvSpPr>
        <p:spPr>
          <a:xfrm>
            <a:off x="18287998" y="26483191"/>
            <a:ext cx="8229600" cy="328180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Include anyone who has helped you with the project.</a:t>
            </a:r>
          </a:p>
          <a:p>
            <a:r>
              <a:rPr lang="en-US" dirty="0" smtClean="0"/>
              <a:t>If this is a continuation project, credit the previous team members and contributors.</a:t>
            </a:r>
          </a:p>
          <a:p>
            <a:r>
              <a:rPr lang="en-US" dirty="0" smtClean="0"/>
              <a:t>If you are including affiliations, use DEVELOP as the affiliation for a </a:t>
            </a:r>
            <a:r>
              <a:rPr lang="en-US" dirty="0" err="1" smtClean="0"/>
              <a:t>DEVELOPer</a:t>
            </a:r>
            <a:r>
              <a:rPr lang="en-US" dirty="0" smtClean="0"/>
              <a:t> or former </a:t>
            </a:r>
            <a:r>
              <a:rPr lang="en-US" dirty="0" err="1" smtClean="0"/>
              <a:t>DEVELOPer</a:t>
            </a:r>
            <a:r>
              <a:rPr lang="en-US" dirty="0" smtClean="0"/>
              <a:t>—not their school or former school.</a:t>
            </a:r>
          </a:p>
        </p:txBody>
      </p:sp>
      <p:sp>
        <p:nvSpPr>
          <p:cNvPr id="12" name="Text Placeholder 16"/>
          <p:cNvSpPr txBox="1">
            <a:spLocks/>
          </p:cNvSpPr>
          <p:nvPr/>
        </p:nvSpPr>
        <p:spPr>
          <a:xfrm>
            <a:off x="18287999" y="20026988"/>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Use bullets.</a:t>
            </a:r>
          </a:p>
          <a:p>
            <a:pPr marL="347663" indent="-347663"/>
            <a:r>
              <a:rPr lang="en-US" dirty="0" smtClean="0"/>
              <a:t>Use complete sentences with periods.</a:t>
            </a:r>
          </a:p>
        </p:txBody>
      </p:sp>
      <p:sp>
        <p:nvSpPr>
          <p:cNvPr id="13" name="Text Placeholder 16"/>
          <p:cNvSpPr txBox="1">
            <a:spLocks/>
          </p:cNvSpPr>
          <p:nvPr/>
        </p:nvSpPr>
        <p:spPr>
          <a:xfrm>
            <a:off x="18287999" y="11730834"/>
            <a:ext cx="43053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endParaRPr lang="en-US" dirty="0"/>
          </a:p>
        </p:txBody>
      </p:sp>
      <p:sp>
        <p:nvSpPr>
          <p:cNvPr id="14" name="Text Placeholder 16"/>
          <p:cNvSpPr txBox="1">
            <a:spLocks/>
          </p:cNvSpPr>
          <p:nvPr/>
        </p:nvSpPr>
        <p:spPr>
          <a:xfrm>
            <a:off x="18287998" y="17253707"/>
            <a:ext cx="3955943" cy="77597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800" b="1" dirty="0" smtClean="0"/>
              <a:t>Landsat 8 Operational Land Imager (OLI)</a:t>
            </a:r>
          </a:p>
        </p:txBody>
      </p:sp>
      <p:sp>
        <p:nvSpPr>
          <p:cNvPr id="6" name="Text Placeholder 16"/>
          <p:cNvSpPr txBox="1">
            <a:spLocks/>
          </p:cNvSpPr>
          <p:nvPr/>
        </p:nvSpPr>
        <p:spPr>
          <a:xfrm>
            <a:off x="914400" y="6345351"/>
            <a:ext cx="15710312" cy="63450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800" dirty="0"/>
              <a:t>Wildfires, coupled with the presence of invasive plant species, are primary drivers of change in semi-arid savanna ecosystems.  These wildfires disrupt ecosystems, human localities, critical habitats of the endangered Greater Sage Grouse (</a:t>
            </a:r>
            <a:r>
              <a:rPr lang="en-US" sz="2800" i="1" dirty="0" err="1"/>
              <a:t>Centrocercus</a:t>
            </a:r>
            <a:r>
              <a:rPr lang="en-US" sz="2800" i="1" dirty="0"/>
              <a:t> </a:t>
            </a:r>
            <a:r>
              <a:rPr lang="en-US" sz="2800" i="1" dirty="0" err="1"/>
              <a:t>urophasianus</a:t>
            </a:r>
            <a:r>
              <a:rPr lang="en-US" sz="2800" i="1" dirty="0"/>
              <a:t>)</a:t>
            </a:r>
            <a:r>
              <a:rPr lang="en-US" sz="2800" dirty="0"/>
              <a:t>, and  create opportunities for invasive species to expand their populations. Wildland fire regimes have changed dramatically due to </a:t>
            </a:r>
            <a:r>
              <a:rPr lang="en-US" sz="2800" i="1" dirty="0" err="1"/>
              <a:t>Bromus</a:t>
            </a:r>
            <a:r>
              <a:rPr lang="en-US" sz="2800" i="1" dirty="0"/>
              <a:t> tectorum </a:t>
            </a:r>
            <a:r>
              <a:rPr lang="en-US" sz="2800" dirty="0"/>
              <a:t>(cheatgrass), an invasive annual grass, which has effectively lengthened the wildfire season and increased fire frequency. Cheatgrass</a:t>
            </a:r>
            <a:r>
              <a:rPr lang="en-US" sz="2800" i="1" dirty="0"/>
              <a:t>’</a:t>
            </a:r>
            <a:r>
              <a:rPr lang="en-US" sz="2800" dirty="0"/>
              <a:t> ability to quickly establish in disturbed areas creates a positive feedback cycle with wildland fire, resulting in landscapes that burn more frequently and becomes increasingly dominated by this invasive plant. This creates a need for more advanced landscape and wildfire monitoring tools that can identify the prominence of invasive plants in order to provide better information regarding fire susceptibility. Currently, there are no active cheatgrass management plans in Idaho due to the overwhelming capabilities of the plant to dominate landscapes. However, effective management of this species requires knowledge of its distribution in order to evaluate wildfire regimes and prevent cheatgrass expansion in recently disturbed landscapes.  This study used spring/summer 2013, 2014, and 2015 imagery from Landsat 8 Operational Land Imagery (OLI) and decision-tree-based classification to create a vegetation distribution map of SE Idaho that identified cheatgrass and was subsequently used to create a fire susceptibility map for the study area. These results enhance the Bureau of Land Management’s and Idaho Department of Land’s decision making with respect to resource allocations and supports post-fire rehabilitation planning and fuel reduction </a:t>
            </a:r>
            <a:r>
              <a:rPr lang="en-US" sz="2800" dirty="0" smtClean="0"/>
              <a:t>programs.</a:t>
            </a:r>
            <a:endParaRPr lang="en-US" dirty="0" smtClean="0"/>
          </a:p>
        </p:txBody>
      </p:sp>
      <p:sp>
        <p:nvSpPr>
          <p:cNvPr id="15" name="Text Placeholder 16"/>
          <p:cNvSpPr txBox="1">
            <a:spLocks/>
          </p:cNvSpPr>
          <p:nvPr/>
        </p:nvSpPr>
        <p:spPr>
          <a:xfrm>
            <a:off x="18288000" y="6243411"/>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2800" dirty="0" smtClean="0"/>
              <a:t>Create a vegetation map that can be incorporated into fire susceptibility and hazard model</a:t>
            </a:r>
          </a:p>
          <a:p>
            <a:pPr marL="347663" indent="-347663"/>
            <a:r>
              <a:rPr lang="en-US" sz="2800" dirty="0" smtClean="0"/>
              <a:t>Provide benefit to End-users regarding resource allocation and identifying high fire susceptibility areas.</a:t>
            </a:r>
          </a:p>
          <a:p>
            <a:pPr marL="347663" indent="-347663"/>
            <a:r>
              <a:rPr lang="en-US" sz="2800" dirty="0" smtClean="0"/>
              <a:t>Understand the relationship between the distribution of </a:t>
            </a:r>
            <a:r>
              <a:rPr lang="en-US" sz="2800" i="1" dirty="0" err="1" smtClean="0"/>
              <a:t>Bromus</a:t>
            </a:r>
            <a:r>
              <a:rPr lang="en-US" sz="2800" i="1" dirty="0" smtClean="0"/>
              <a:t> tectorum</a:t>
            </a:r>
            <a:r>
              <a:rPr lang="en-US" sz="2800" dirty="0" smtClean="0"/>
              <a:t> and other vegetation types with wildfire regimes in Southeast Idaho</a:t>
            </a:r>
          </a:p>
          <a:p>
            <a:pPr marL="347663" indent="-347663"/>
            <a:r>
              <a:rPr lang="en-US" sz="2800" dirty="0" smtClean="0"/>
              <a:t>Produce a fire susceptibility map using the resultant. vegetation map and topographic information.</a:t>
            </a:r>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1325" y="13005930"/>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7999" y="1114056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7999" y="1520948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14401" y="24527911"/>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7999" y="1930446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87998" y="2556274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18287998" y="2159465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18287998" y="2921127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Jeff May(Project Lead), Jenna Williams, Zach Simpson</a:t>
            </a:r>
          </a:p>
          <a:p>
            <a:r>
              <a:rPr lang="en-US" sz="2400" dirty="0" smtClean="0"/>
              <a:t>Affiliation(s)</a:t>
            </a:r>
            <a:endParaRPr lang="en-US" sz="2400" dirty="0"/>
          </a:p>
        </p:txBody>
      </p:sp>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554200" y="16458182"/>
            <a:ext cx="3963398" cy="3239279"/>
          </a:xfrm>
          <a:prstGeom prst="rect">
            <a:avLst/>
          </a:prstGeom>
        </p:spPr>
      </p:pic>
      <p:sp>
        <p:nvSpPr>
          <p:cNvPr id="35" name="Text Placeholder 16"/>
          <p:cNvSpPr txBox="1">
            <a:spLocks/>
          </p:cNvSpPr>
          <p:nvPr/>
        </p:nvSpPr>
        <p:spPr>
          <a:xfrm>
            <a:off x="18067135" y="12061006"/>
            <a:ext cx="4152901" cy="176949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3600" dirty="0" smtClean="0"/>
              <a:t>Southeast Idaho</a:t>
            </a:r>
          </a:p>
          <a:p>
            <a:pPr marL="347663" indent="-347663"/>
            <a:r>
              <a:rPr lang="en-US" sz="3600" dirty="0" smtClean="0"/>
              <a:t>Landsat WRS-2 Path 39 Row 30</a:t>
            </a:r>
          </a:p>
        </p:txBody>
      </p:sp>
      <p:pic>
        <p:nvPicPr>
          <p:cNvPr id="36" name="Picture 2" descr="http://www.epa.gov/coalbed/images/BLM-logo.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87998" y="22819976"/>
            <a:ext cx="2308487" cy="198487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28227" y="13407645"/>
            <a:ext cx="2597769" cy="3458614"/>
          </a:xfrm>
          <a:prstGeom prst="rect">
            <a:avLst/>
          </a:prstGeom>
        </p:spPr>
      </p:pic>
      <p:pic>
        <p:nvPicPr>
          <p:cNvPr id="42" name="Picture 4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03305" y="13039202"/>
            <a:ext cx="5147402" cy="4694551"/>
          </a:xfrm>
          <a:prstGeom prst="rect">
            <a:avLst/>
          </a:prstGeom>
        </p:spPr>
      </p:pic>
      <p:sp>
        <p:nvSpPr>
          <p:cNvPr id="3" name="Right Arrow 2"/>
          <p:cNvSpPr/>
          <p:nvPr/>
        </p:nvSpPr>
        <p:spPr>
          <a:xfrm rot="8796167">
            <a:off x="9332513" y="17286555"/>
            <a:ext cx="939121" cy="6309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8"/>
          <a:stretch>
            <a:fillRect/>
          </a:stretch>
        </p:blipFill>
        <p:spPr>
          <a:xfrm>
            <a:off x="910293" y="17502390"/>
            <a:ext cx="7090998" cy="6929381"/>
          </a:xfrm>
          <a:prstGeom prst="rect">
            <a:avLst/>
          </a:prstGeom>
        </p:spPr>
      </p:pic>
      <p:pic>
        <p:nvPicPr>
          <p:cNvPr id="51" name="Picture 5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67600" y="25529567"/>
            <a:ext cx="9649728" cy="4210986"/>
          </a:xfrm>
          <a:prstGeom prst="rect">
            <a:avLst/>
          </a:prstGeom>
        </p:spPr>
      </p:pic>
      <p:pic>
        <p:nvPicPr>
          <p:cNvPr id="52" name="Picture 5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981949" y="30231919"/>
            <a:ext cx="6889958" cy="4593306"/>
          </a:xfrm>
          <a:prstGeom prst="rect">
            <a:avLst/>
          </a:prstGeom>
        </p:spPr>
      </p:pic>
      <p:sp>
        <p:nvSpPr>
          <p:cNvPr id="54" name="Text Placeholder 16"/>
          <p:cNvSpPr txBox="1">
            <a:spLocks/>
          </p:cNvSpPr>
          <p:nvPr/>
        </p:nvSpPr>
        <p:spPr>
          <a:xfrm>
            <a:off x="18625440" y="30132956"/>
            <a:ext cx="1356509" cy="358826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r"/>
            <a:r>
              <a:rPr lang="en-US" dirty="0" smtClean="0"/>
              <a:t>Left to right: Jeff May,               Jenna </a:t>
            </a:r>
            <a:r>
              <a:rPr lang="en-US" smtClean="0"/>
              <a:t>Williamsand</a:t>
            </a:r>
            <a:r>
              <a:rPr lang="en-US" dirty="0" smtClean="0"/>
              <a:t>           Zach Simpson</a:t>
            </a:r>
          </a:p>
        </p:txBody>
      </p:sp>
      <p:graphicFrame>
        <p:nvGraphicFramePr>
          <p:cNvPr id="43" name="Table 42"/>
          <p:cNvGraphicFramePr>
            <a:graphicFrameLocks noGrp="1"/>
          </p:cNvGraphicFramePr>
          <p:nvPr>
            <p:extLst>
              <p:ext uri="{D42A27DB-BD31-4B8C-83A1-F6EECF244321}">
                <p14:modId xmlns:p14="http://schemas.microsoft.com/office/powerpoint/2010/main" val="3891731224"/>
              </p:ext>
            </p:extLst>
          </p:nvPr>
        </p:nvGraphicFramePr>
        <p:xfrm>
          <a:off x="9919596" y="30492019"/>
          <a:ext cx="7135323" cy="3718560"/>
        </p:xfrm>
        <a:graphic>
          <a:graphicData uri="http://schemas.openxmlformats.org/drawingml/2006/table">
            <a:tbl>
              <a:tblPr firstRow="1" bandRow="1">
                <a:tableStyleId>{5C22544A-7EE6-4342-B048-85BDC9FD1C3A}</a:tableStyleId>
              </a:tblPr>
              <a:tblGrid>
                <a:gridCol w="2378441"/>
                <a:gridCol w="2378441"/>
                <a:gridCol w="2378441"/>
              </a:tblGrid>
              <a:tr h="1085640">
                <a:tc>
                  <a:txBody>
                    <a:bodyPr/>
                    <a:lstStyle/>
                    <a:p>
                      <a:pPr algn="ctr"/>
                      <a:r>
                        <a:rPr lang="en-US" sz="4400" dirty="0" smtClean="0"/>
                        <a:t>Year</a:t>
                      </a:r>
                      <a:endParaRPr lang="en-US" sz="4400" dirty="0"/>
                    </a:p>
                  </a:txBody>
                  <a:tcPr/>
                </a:tc>
                <a:tc>
                  <a:txBody>
                    <a:bodyPr/>
                    <a:lstStyle/>
                    <a:p>
                      <a:pPr algn="ctr"/>
                      <a:r>
                        <a:rPr lang="en-US" sz="4400" dirty="0" smtClean="0"/>
                        <a:t>Overall</a:t>
                      </a:r>
                      <a:r>
                        <a:rPr lang="en-US" sz="4400" baseline="0" dirty="0" smtClean="0"/>
                        <a:t> Accuracy</a:t>
                      </a:r>
                      <a:endParaRPr lang="en-US" sz="4400" dirty="0"/>
                    </a:p>
                  </a:txBody>
                  <a:tcPr/>
                </a:tc>
                <a:tc>
                  <a:txBody>
                    <a:bodyPr/>
                    <a:lstStyle/>
                    <a:p>
                      <a:pPr algn="ctr"/>
                      <a:r>
                        <a:rPr lang="en-US" sz="4400" dirty="0" smtClean="0"/>
                        <a:t>Kappa</a:t>
                      </a:r>
                      <a:endParaRPr lang="en-US" sz="4400" dirty="0"/>
                    </a:p>
                  </a:txBody>
                  <a:tcPr/>
                </a:tc>
              </a:tr>
              <a:tr h="571390">
                <a:tc>
                  <a:txBody>
                    <a:bodyPr/>
                    <a:lstStyle/>
                    <a:p>
                      <a:pPr algn="ctr"/>
                      <a:r>
                        <a:rPr lang="en-US" sz="4400" dirty="0" smtClean="0"/>
                        <a:t>2013</a:t>
                      </a:r>
                    </a:p>
                  </a:txBody>
                  <a:tcPr/>
                </a:tc>
                <a:tc>
                  <a:txBody>
                    <a:bodyPr/>
                    <a:lstStyle/>
                    <a:p>
                      <a:pPr algn="ctr"/>
                      <a:r>
                        <a:rPr lang="en-US" sz="4400" dirty="0" smtClean="0"/>
                        <a:t>64.706%</a:t>
                      </a:r>
                      <a:endParaRPr lang="en-US" sz="4400" dirty="0"/>
                    </a:p>
                  </a:txBody>
                  <a:tcPr/>
                </a:tc>
                <a:tc>
                  <a:txBody>
                    <a:bodyPr/>
                    <a:lstStyle/>
                    <a:p>
                      <a:pPr algn="ctr"/>
                      <a:r>
                        <a:rPr lang="en-US" sz="4400" dirty="0" smtClean="0"/>
                        <a:t>0.487962</a:t>
                      </a:r>
                      <a:endParaRPr lang="en-US" sz="4400" dirty="0"/>
                    </a:p>
                  </a:txBody>
                  <a:tcPr/>
                </a:tc>
              </a:tr>
              <a:tr h="571390">
                <a:tc>
                  <a:txBody>
                    <a:bodyPr/>
                    <a:lstStyle/>
                    <a:p>
                      <a:pPr algn="ctr"/>
                      <a:r>
                        <a:rPr lang="en-US" sz="4400" dirty="0" smtClean="0"/>
                        <a:t>2014</a:t>
                      </a:r>
                      <a:endParaRPr lang="en-US" sz="4400" dirty="0"/>
                    </a:p>
                  </a:txBody>
                  <a:tcPr/>
                </a:tc>
                <a:tc>
                  <a:txBody>
                    <a:bodyPr/>
                    <a:lstStyle/>
                    <a:p>
                      <a:pPr algn="ctr"/>
                      <a:r>
                        <a:rPr lang="en-US" sz="4400" dirty="0" smtClean="0"/>
                        <a:t>78.992%</a:t>
                      </a:r>
                      <a:endParaRPr lang="en-US" sz="4400" dirty="0"/>
                    </a:p>
                  </a:txBody>
                  <a:tcPr/>
                </a:tc>
                <a:tc>
                  <a:txBody>
                    <a:bodyPr/>
                    <a:lstStyle/>
                    <a:p>
                      <a:pPr algn="ctr"/>
                      <a:r>
                        <a:rPr lang="en-US" sz="4400" dirty="0" smtClean="0"/>
                        <a:t>0.692347</a:t>
                      </a:r>
                      <a:endParaRPr lang="en-US" sz="4400" dirty="0"/>
                    </a:p>
                  </a:txBody>
                  <a:tcPr/>
                </a:tc>
              </a:tr>
              <a:tr h="571390">
                <a:tc>
                  <a:txBody>
                    <a:bodyPr/>
                    <a:lstStyle/>
                    <a:p>
                      <a:pPr algn="ctr"/>
                      <a:r>
                        <a:rPr lang="en-US" sz="4400" dirty="0" smtClean="0"/>
                        <a:t>2015</a:t>
                      </a:r>
                      <a:endParaRPr lang="en-US" sz="4400" dirty="0"/>
                    </a:p>
                  </a:txBody>
                  <a:tcPr/>
                </a:tc>
                <a:tc>
                  <a:txBody>
                    <a:bodyPr/>
                    <a:lstStyle/>
                    <a:p>
                      <a:pPr algn="ctr"/>
                      <a:r>
                        <a:rPr lang="en-US" sz="4400" dirty="0" smtClean="0"/>
                        <a:t>64.706%</a:t>
                      </a:r>
                      <a:endParaRPr lang="en-US" sz="4400" dirty="0"/>
                    </a:p>
                  </a:txBody>
                  <a:tcPr/>
                </a:tc>
                <a:tc>
                  <a:txBody>
                    <a:bodyPr/>
                    <a:lstStyle/>
                    <a:p>
                      <a:pPr algn="ctr"/>
                      <a:r>
                        <a:rPr lang="en-US" sz="4400" dirty="0" smtClean="0"/>
                        <a:t>0.482983</a:t>
                      </a:r>
                      <a:endParaRPr lang="en-US" sz="4400" dirty="0"/>
                    </a:p>
                  </a:txBody>
                  <a:tcPr/>
                </a:tc>
              </a:tr>
            </a:tbl>
          </a:graphicData>
        </a:graphic>
      </p:graphicFrame>
      <p:sp>
        <p:nvSpPr>
          <p:cNvPr id="44" name="Right Arrow 43"/>
          <p:cNvSpPr/>
          <p:nvPr/>
        </p:nvSpPr>
        <p:spPr>
          <a:xfrm>
            <a:off x="8458491" y="21931446"/>
            <a:ext cx="939121" cy="6309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48799" y="18644149"/>
            <a:ext cx="7971589" cy="4318226"/>
          </a:xfrm>
          <a:prstGeom prst="rect">
            <a:avLst/>
          </a:prstGeom>
        </p:spPr>
      </p:pic>
      <p:pic>
        <p:nvPicPr>
          <p:cNvPr id="21" name="Picture 2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287315" y="18059368"/>
            <a:ext cx="857370" cy="457264"/>
          </a:xfrm>
          <a:prstGeom prst="rect">
            <a:avLst/>
          </a:prstGeom>
        </p:spPr>
      </p:pic>
      <p:pic>
        <p:nvPicPr>
          <p:cNvPr id="22" name="Picture 2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287315" y="18059368"/>
            <a:ext cx="857370" cy="457264"/>
          </a:xfrm>
          <a:prstGeom prst="rect">
            <a:avLst/>
          </a:prstGeom>
        </p:spPr>
      </p:pic>
      <p:sp>
        <p:nvSpPr>
          <p:cNvPr id="39" name="TextBox 38"/>
          <p:cNvSpPr txBox="1"/>
          <p:nvPr/>
        </p:nvSpPr>
        <p:spPr>
          <a:xfrm>
            <a:off x="1257300" y="32528572"/>
            <a:ext cx="378630" cy="1023037"/>
          </a:xfrm>
          <a:prstGeom prst="rect">
            <a:avLst/>
          </a:prstGeom>
          <a:noFill/>
        </p:spPr>
        <p:txBody>
          <a:bodyPr wrap="none" rtlCol="0">
            <a:spAutoFit/>
          </a:bodyPr>
          <a:lstStyle/>
          <a:p>
            <a:r>
              <a:rPr lang="en-US" dirty="0" smtClean="0"/>
              <a:t> </a:t>
            </a:r>
            <a:endParaRPr lang="en-US" dirty="0"/>
          </a:p>
        </p:txBody>
      </p:sp>
      <p:pic>
        <p:nvPicPr>
          <p:cNvPr id="40" name="Picture 3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12478" y="33220763"/>
            <a:ext cx="2154173" cy="1148892"/>
          </a:xfrm>
          <a:prstGeom prst="rect">
            <a:avLst/>
          </a:prstGeom>
        </p:spPr>
      </p:pic>
      <p:sp>
        <p:nvSpPr>
          <p:cNvPr id="45" name="TextBox 44"/>
          <p:cNvSpPr txBox="1"/>
          <p:nvPr/>
        </p:nvSpPr>
        <p:spPr>
          <a:xfrm>
            <a:off x="4014216" y="30231919"/>
            <a:ext cx="378630" cy="1023037"/>
          </a:xfrm>
          <a:prstGeom prst="rect">
            <a:avLst/>
          </a:prstGeom>
          <a:noFill/>
        </p:spPr>
        <p:txBody>
          <a:bodyPr wrap="none" rtlCol="0">
            <a:spAutoFit/>
          </a:bodyPr>
          <a:lstStyle/>
          <a:p>
            <a:r>
              <a:rPr lang="en-US" dirty="0" smtClean="0"/>
              <a:t> </a:t>
            </a:r>
            <a:endParaRPr lang="en-US" dirty="0"/>
          </a:p>
        </p:txBody>
      </p:sp>
      <p:sp>
        <p:nvSpPr>
          <p:cNvPr id="49" name="TextBox 48"/>
          <p:cNvSpPr txBox="1"/>
          <p:nvPr/>
        </p:nvSpPr>
        <p:spPr>
          <a:xfrm>
            <a:off x="2372667" y="30231919"/>
            <a:ext cx="378630" cy="1023037"/>
          </a:xfrm>
          <a:prstGeom prst="rect">
            <a:avLst/>
          </a:prstGeom>
          <a:noFill/>
        </p:spPr>
        <p:txBody>
          <a:bodyPr wrap="none" rtlCol="0">
            <a:spAutoFit/>
          </a:bodyPr>
          <a:lstStyle/>
          <a:p>
            <a:r>
              <a:rPr lang="en-US" dirty="0" smtClean="0"/>
              <a:t> </a:t>
            </a:r>
            <a:endParaRPr lang="en-US" dirty="0"/>
          </a:p>
        </p:txBody>
      </p:sp>
      <p:pic>
        <p:nvPicPr>
          <p:cNvPr id="55" name="Picture 54"/>
          <p:cNvPicPr>
            <a:picLocks noChangeAspect="1"/>
          </p:cNvPicPr>
          <p:nvPr/>
        </p:nvPicPr>
        <p:blipFill>
          <a:blip r:embed="rId13"/>
          <a:stretch>
            <a:fillRect/>
          </a:stretch>
        </p:blipFill>
        <p:spPr>
          <a:xfrm>
            <a:off x="4137982" y="29211276"/>
            <a:ext cx="5429250" cy="5334000"/>
          </a:xfrm>
          <a:prstGeom prst="rect">
            <a:avLst/>
          </a:prstGeom>
        </p:spPr>
      </p:pic>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2010</TotalTime>
  <Words>331</Words>
  <Application>Microsoft Office PowerPoint</Application>
  <PresentationFormat>Custom</PresentationFormat>
  <Paragraphs>54</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Jeff May</cp:lastModifiedBy>
  <cp:revision>110</cp:revision>
  <dcterms:created xsi:type="dcterms:W3CDTF">2015-06-02T14:58:58Z</dcterms:created>
  <dcterms:modified xsi:type="dcterms:W3CDTF">2015-07-02T21:18:12Z</dcterms:modified>
</cp:coreProperties>
</file>