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3"/>
  </p:notesMasterIdLst>
  <p:sldIdLst>
    <p:sldId id="256" r:id="rId2"/>
  </p:sldIdLst>
  <p:sldSz cx="27432000" cy="36576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8640" userDrawn="1">
          <p15:clr>
            <a:srgbClr val="A4A3A4"/>
          </p15:clr>
        </p15:guide>
        <p15:guide id="2" pos="576" userDrawn="1">
          <p15:clr>
            <a:srgbClr val="A4A3A4"/>
          </p15:clr>
        </p15:guide>
        <p15:guide id="3" orient="horz" pos="3240" userDrawn="1">
          <p15:clr>
            <a:srgbClr val="A4A3A4"/>
          </p15:clr>
        </p15:guide>
        <p15:guide id="4" orient="horz" pos="336" userDrawn="1">
          <p15:clr>
            <a:srgbClr val="A4A3A4"/>
          </p15:clr>
        </p15:guide>
        <p15:guide id="5" orient="horz" pos="1848" userDrawn="1">
          <p15:clr>
            <a:srgbClr val="A4A3A4"/>
          </p15:clr>
        </p15:guide>
        <p15:guide id="6" orient="horz" pos="2112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nce Watkins" initials="" lastIdx="2" clrIdx="0"/>
  <p:cmAuthor id="1" name="" initials="" lastIdx="1" clrIdx="1"/>
  <p:cmAuthor id="2" name="Lubkin, Sara H. (GSFC-6170)[DEVELOP]" initials="LSH(" lastIdx="3" clrIdx="2">
    <p:extLst/>
  </p:cmAuthor>
  <p:cmAuthor id="3" name="Clayton, Amanda L. (LARC-E3)[SSAI DEVELOP]" initials="CAL(D" lastIdx="9"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p:restoredTop sz="94621"/>
  </p:normalViewPr>
  <p:slideViewPr>
    <p:cSldViewPr snapToGrid="0">
      <p:cViewPr>
        <p:scale>
          <a:sx n="24" d="100"/>
          <a:sy n="24" d="100"/>
        </p:scale>
        <p:origin x="2646" y="-192"/>
      </p:cViewPr>
      <p:guideLst>
        <p:guide pos="8640"/>
        <p:guide pos="576"/>
        <p:guide orient="horz" pos="3240"/>
        <p:guide orient="horz" pos="336"/>
        <p:guide orient="horz" pos="1848"/>
        <p:guide orient="horz" pos="211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86636704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
        <p:cNvGrpSpPr/>
        <p:nvPr/>
      </p:nvGrpSpPr>
      <p:grpSpPr>
        <a:xfrm>
          <a:off x="0" y="0"/>
          <a:ext cx="0" cy="0"/>
          <a:chOff x="0" y="0"/>
          <a:chExt cx="0" cy="0"/>
        </a:xfrm>
      </p:grpSpPr>
      <p:sp>
        <p:nvSpPr>
          <p:cNvPr id="11" name="Shape 1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12"/>
          <p:cNvSpPr>
            <a:spLocks noGrp="1" noRot="1" noChangeAspect="1"/>
          </p:cNvSpPr>
          <p:nvPr>
            <p:ph type="sldImg" idx="2"/>
          </p:nvPr>
        </p:nvSpPr>
        <p:spPr>
          <a:xfrm>
            <a:off x="2143125" y="685800"/>
            <a:ext cx="257175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009383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6"/>
        <p:cNvGrpSpPr/>
        <p:nvPr/>
      </p:nvGrpSpPr>
      <p:grpSpPr>
        <a:xfrm>
          <a:off x="0" y="0"/>
          <a:ext cx="0" cy="0"/>
          <a:chOff x="0" y="0"/>
          <a:chExt cx="0" cy="0"/>
        </a:xfrm>
      </p:grpSpPr>
      <p:pic>
        <p:nvPicPr>
          <p:cNvPr id="7" name="Shape 7"/>
          <p:cNvPicPr preferRelativeResize="0"/>
          <p:nvPr/>
        </p:nvPicPr>
        <p:blipFill rotWithShape="1">
          <a:blip r:embed="rId2">
            <a:alphaModFix/>
          </a:blip>
          <a:srcRect/>
          <a:stretch/>
        </p:blipFill>
        <p:spPr>
          <a:xfrm>
            <a:off x="275" y="0"/>
            <a:ext cx="27431450" cy="36575998"/>
          </a:xfrm>
          <a:prstGeom prst="rect">
            <a:avLst/>
          </a:prstGeom>
          <a:noFill/>
          <a:ln>
            <a:noFill/>
          </a:ln>
        </p:spPr>
      </p:pic>
      <p:sp>
        <p:nvSpPr>
          <p:cNvPr id="8" name="Shape 8"/>
          <p:cNvSpPr txBox="1">
            <a:spLocks noGrp="1"/>
          </p:cNvSpPr>
          <p:nvPr>
            <p:ph type="body" idx="1"/>
          </p:nvPr>
        </p:nvSpPr>
        <p:spPr>
          <a:xfrm>
            <a:off x="914400" y="438150"/>
            <a:ext cx="17183101" cy="3383280"/>
          </a:xfrm>
          <a:prstGeom prst="rect">
            <a:avLst/>
          </a:prstGeom>
          <a:noFill/>
          <a:ln>
            <a:noFill/>
          </a:ln>
        </p:spPr>
        <p:txBody>
          <a:bodyPr spcFirstLastPara="1" wrap="square" lIns="91425" tIns="91425" rIns="91425" bIns="91425" anchor="ctr" anchorCtr="0"/>
          <a:lstStyle>
            <a:lvl1pPr marL="457200" marR="0" lvl="0" indent="-228600" algn="l" rtl="0">
              <a:lnSpc>
                <a:spcPct val="90000"/>
              </a:lnSpc>
              <a:spcBef>
                <a:spcPts val="0"/>
              </a:spcBef>
              <a:spcAft>
                <a:spcPts val="0"/>
              </a:spcAft>
              <a:buClr>
                <a:srgbClr val="1C57B0"/>
              </a:buClr>
              <a:buSzPts val="6000"/>
              <a:buFont typeface="Arial"/>
              <a:buNone/>
              <a:defRPr sz="6000" b="1" i="0" u="none" strike="noStrike" cap="none">
                <a:solidFill>
                  <a:srgbClr val="1C57B0"/>
                </a:solidFill>
                <a:latin typeface="Century Gothic"/>
                <a:ea typeface="Century Gothic"/>
                <a:cs typeface="Century Gothic"/>
                <a:sym typeface="Century Gothic"/>
              </a:defRPr>
            </a:lvl1pPr>
            <a:lvl2pPr marL="914400" marR="0" lvl="1" indent="-533400" algn="l" rtl="0">
              <a:lnSpc>
                <a:spcPct val="90000"/>
              </a:lnSpc>
              <a:spcBef>
                <a:spcPts val="1500"/>
              </a:spcBef>
              <a:spcAft>
                <a:spcPts val="0"/>
              </a:spcAft>
              <a:buClr>
                <a:schemeClr val="dk1"/>
              </a:buClr>
              <a:buSzPts val="4800"/>
              <a:buFont typeface="Arial"/>
              <a:buChar char="•"/>
              <a:defRPr sz="4800" b="0" i="0" u="none" strike="noStrike" cap="none">
                <a:solidFill>
                  <a:schemeClr val="dk1"/>
                </a:solidFill>
                <a:latin typeface="Garamond"/>
                <a:ea typeface="Garamond"/>
                <a:cs typeface="Garamond"/>
                <a:sym typeface="Garamond"/>
              </a:defRPr>
            </a:lvl2pPr>
            <a:lvl3pPr marL="1371600" marR="0" lvl="2" indent="-482600" algn="l" rtl="0">
              <a:lnSpc>
                <a:spcPct val="90000"/>
              </a:lnSpc>
              <a:spcBef>
                <a:spcPts val="1500"/>
              </a:spcBef>
              <a:spcAft>
                <a:spcPts val="0"/>
              </a:spcAft>
              <a:buClr>
                <a:schemeClr val="dk1"/>
              </a:buClr>
              <a:buSzPts val="4000"/>
              <a:buFont typeface="Arial"/>
              <a:buChar char="•"/>
              <a:defRPr sz="4000" b="0" i="0" u="none" strike="noStrike" cap="none">
                <a:solidFill>
                  <a:schemeClr val="dk1"/>
                </a:solidFill>
                <a:latin typeface="Garamond"/>
                <a:ea typeface="Garamond"/>
                <a:cs typeface="Garamond"/>
                <a:sym typeface="Garamond"/>
              </a:defRPr>
            </a:lvl3pPr>
            <a:lvl4pPr marL="1828800" marR="0" lvl="3" indent="-457200" algn="l" rtl="0">
              <a:lnSpc>
                <a:spcPct val="90000"/>
              </a:lnSpc>
              <a:spcBef>
                <a:spcPts val="1500"/>
              </a:spcBef>
              <a:spcAft>
                <a:spcPts val="0"/>
              </a:spcAft>
              <a:buClr>
                <a:schemeClr val="dk1"/>
              </a:buClr>
              <a:buSzPts val="3600"/>
              <a:buFont typeface="Arial"/>
              <a:buChar char="•"/>
              <a:defRPr sz="3600" b="0" i="0" u="none" strike="noStrike" cap="none">
                <a:solidFill>
                  <a:schemeClr val="dk1"/>
                </a:solidFill>
                <a:latin typeface="Garamond"/>
                <a:ea typeface="Garamond"/>
                <a:cs typeface="Garamond"/>
                <a:sym typeface="Garamond"/>
              </a:defRPr>
            </a:lvl4pPr>
            <a:lvl5pPr marL="2286000" marR="0" lvl="4" indent="-457200" algn="l" rtl="0">
              <a:lnSpc>
                <a:spcPct val="90000"/>
              </a:lnSpc>
              <a:spcBef>
                <a:spcPts val="1500"/>
              </a:spcBef>
              <a:spcAft>
                <a:spcPts val="0"/>
              </a:spcAft>
              <a:buClr>
                <a:schemeClr val="dk1"/>
              </a:buClr>
              <a:buSzPts val="3600"/>
              <a:buFont typeface="Arial"/>
              <a:buChar char="•"/>
              <a:defRPr sz="3600" b="0" i="0" u="none" strike="noStrike" cap="none">
                <a:solidFill>
                  <a:schemeClr val="dk1"/>
                </a:solidFill>
                <a:latin typeface="Garamond"/>
                <a:ea typeface="Garamond"/>
                <a:cs typeface="Garamond"/>
                <a:sym typeface="Garamond"/>
              </a:defRPr>
            </a:lvl5pPr>
            <a:lvl6pPr marL="2743200" marR="0" lvl="5" indent="-571500" algn="l" rtl="0">
              <a:lnSpc>
                <a:spcPct val="90000"/>
              </a:lnSpc>
              <a:spcBef>
                <a:spcPts val="1500"/>
              </a:spcBef>
              <a:spcAft>
                <a:spcPts val="0"/>
              </a:spcAft>
              <a:buClr>
                <a:schemeClr val="dk1"/>
              </a:buClr>
              <a:buSzPts val="5400"/>
              <a:buFont typeface="Arial"/>
              <a:buChar char="•"/>
              <a:defRPr sz="5400" b="0" i="0" u="none" strike="noStrike" cap="none">
                <a:solidFill>
                  <a:schemeClr val="dk1"/>
                </a:solidFill>
                <a:latin typeface="Garamond"/>
                <a:ea typeface="Garamond"/>
                <a:cs typeface="Garamond"/>
                <a:sym typeface="Garamond"/>
              </a:defRPr>
            </a:lvl6pPr>
            <a:lvl7pPr marL="3200400" marR="0" lvl="6" indent="-571500" algn="l" rtl="0">
              <a:lnSpc>
                <a:spcPct val="90000"/>
              </a:lnSpc>
              <a:spcBef>
                <a:spcPts val="1500"/>
              </a:spcBef>
              <a:spcAft>
                <a:spcPts val="0"/>
              </a:spcAft>
              <a:buClr>
                <a:schemeClr val="dk1"/>
              </a:buClr>
              <a:buSzPts val="5400"/>
              <a:buFont typeface="Arial"/>
              <a:buChar char="•"/>
              <a:defRPr sz="5400" b="0" i="0" u="none" strike="noStrike" cap="none">
                <a:solidFill>
                  <a:schemeClr val="dk1"/>
                </a:solidFill>
                <a:latin typeface="Garamond"/>
                <a:ea typeface="Garamond"/>
                <a:cs typeface="Garamond"/>
                <a:sym typeface="Garamond"/>
              </a:defRPr>
            </a:lvl7pPr>
            <a:lvl8pPr marL="3657600" marR="0" lvl="7" indent="-571500" algn="l" rtl="0">
              <a:lnSpc>
                <a:spcPct val="90000"/>
              </a:lnSpc>
              <a:spcBef>
                <a:spcPts val="1500"/>
              </a:spcBef>
              <a:spcAft>
                <a:spcPts val="0"/>
              </a:spcAft>
              <a:buClr>
                <a:schemeClr val="dk1"/>
              </a:buClr>
              <a:buSzPts val="5400"/>
              <a:buFont typeface="Arial"/>
              <a:buChar char="•"/>
              <a:defRPr sz="5400" b="0" i="0" u="none" strike="noStrike" cap="none">
                <a:solidFill>
                  <a:schemeClr val="dk1"/>
                </a:solidFill>
                <a:latin typeface="Garamond"/>
                <a:ea typeface="Garamond"/>
                <a:cs typeface="Garamond"/>
                <a:sym typeface="Garamond"/>
              </a:defRPr>
            </a:lvl8pPr>
            <a:lvl9pPr marL="4114800" marR="0" lvl="8" indent="-571500" algn="l" rtl="0">
              <a:lnSpc>
                <a:spcPct val="90000"/>
              </a:lnSpc>
              <a:spcBef>
                <a:spcPts val="1500"/>
              </a:spcBef>
              <a:spcAft>
                <a:spcPts val="0"/>
              </a:spcAft>
              <a:buClr>
                <a:schemeClr val="dk1"/>
              </a:buClr>
              <a:buSzPts val="5400"/>
              <a:buFont typeface="Arial"/>
              <a:buChar char="•"/>
              <a:defRPr sz="5400" b="0" i="0" u="none" strike="noStrike" cap="none">
                <a:solidFill>
                  <a:schemeClr val="dk1"/>
                </a:solidFill>
                <a:latin typeface="Garamond"/>
                <a:ea typeface="Garamond"/>
                <a:cs typeface="Garamond"/>
                <a:sym typeface="Garamond"/>
              </a:defRPr>
            </a:lvl9pPr>
          </a:lstStyle>
          <a:p>
            <a:endParaRPr/>
          </a:p>
        </p:txBody>
      </p:sp>
      <p:sp>
        <p:nvSpPr>
          <p:cNvPr id="9" name="Shape 9"/>
          <p:cNvSpPr txBox="1"/>
          <p:nvPr/>
        </p:nvSpPr>
        <p:spPr>
          <a:xfrm>
            <a:off x="3286898" y="35904894"/>
            <a:ext cx="23230702" cy="21390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790" b="0" i="1" u="none" strike="noStrike" cap="none">
                <a:solidFill>
                  <a:srgbClr val="A5A5A5"/>
                </a:solidFill>
                <a:latin typeface="Century Gothic"/>
                <a:ea typeface="Century Gothic"/>
                <a:cs typeface="Century Gothic"/>
                <a:sym typeface="Century Gothic"/>
              </a:rPr>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endParaRPr sz="790" b="0" i="1" u="none" strike="noStrike" cap="none">
              <a:solidFill>
                <a:srgbClr val="A5A5A5"/>
              </a:solidFill>
              <a:latin typeface="Century Gothic"/>
              <a:ea typeface="Century Gothic"/>
              <a:cs typeface="Century Gothic"/>
              <a:sym typeface="Century Gothic"/>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JPG"/><Relationship Id="rId26" Type="http://schemas.openxmlformats.org/officeDocument/2006/relationships/image" Target="../media/image25.png"/><Relationship Id="rId3" Type="http://schemas.openxmlformats.org/officeDocument/2006/relationships/image" Target="../media/image2.png"/><Relationship Id="rId21" Type="http://schemas.openxmlformats.org/officeDocument/2006/relationships/image" Target="../media/image20.jpeg"/><Relationship Id="rId7" Type="http://schemas.openxmlformats.org/officeDocument/2006/relationships/image" Target="../media/image6.jp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24.png"/><Relationship Id="rId2" Type="http://schemas.openxmlformats.org/officeDocument/2006/relationships/notesSlide" Target="../notesSlides/notesSlide1.xml"/><Relationship Id="rId16" Type="http://schemas.openxmlformats.org/officeDocument/2006/relationships/image" Target="../media/image15.jpeg"/><Relationship Id="rId20" Type="http://schemas.openxmlformats.org/officeDocument/2006/relationships/image" Target="../media/image19.jpeg"/><Relationship Id="rId29" Type="http://schemas.openxmlformats.org/officeDocument/2006/relationships/image" Target="../media/image28.pn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png"/><Relationship Id="rId24" Type="http://schemas.openxmlformats.org/officeDocument/2006/relationships/image" Target="../media/image23.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28" Type="http://schemas.openxmlformats.org/officeDocument/2006/relationships/image" Target="../media/image27.png"/><Relationship Id="rId10" Type="http://schemas.openxmlformats.org/officeDocument/2006/relationships/image" Target="../media/image9.png"/><Relationship Id="rId19" Type="http://schemas.openxmlformats.org/officeDocument/2006/relationships/image" Target="../media/image18.jpe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jpeg"/><Relationship Id="rId27" Type="http://schemas.openxmlformats.org/officeDocument/2006/relationships/image" Target="../media/image2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5077" y="30282400"/>
            <a:ext cx="10318929" cy="3403513"/>
          </a:xfrm>
          <a:prstGeom prst="rect">
            <a:avLst/>
          </a:prstGeom>
        </p:spPr>
      </p:pic>
      <p:sp>
        <p:nvSpPr>
          <p:cNvPr id="14" name="Shape 14"/>
          <p:cNvSpPr txBox="1"/>
          <p:nvPr/>
        </p:nvSpPr>
        <p:spPr>
          <a:xfrm>
            <a:off x="914400" y="18999389"/>
            <a:ext cx="2679000" cy="769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400" b="1" i="0" u="none" strike="noStrike" cap="none" dirty="0">
                <a:solidFill>
                  <a:srgbClr val="1C57B0"/>
                </a:solidFill>
                <a:latin typeface="Century Gothic" panose="020B0502020202020204" pitchFamily="34" charset="0"/>
                <a:ea typeface="Century Gothic"/>
                <a:cs typeface="Century Gothic"/>
                <a:sym typeface="Century Gothic"/>
              </a:rPr>
              <a:t>Results</a:t>
            </a:r>
            <a:endParaRPr dirty="0">
              <a:latin typeface="Century Gothic" panose="020B0502020202020204" pitchFamily="34" charset="0"/>
            </a:endParaRPr>
          </a:p>
        </p:txBody>
      </p:sp>
      <p:sp>
        <p:nvSpPr>
          <p:cNvPr id="15" name="Shape 15"/>
          <p:cNvSpPr txBox="1"/>
          <p:nvPr/>
        </p:nvSpPr>
        <p:spPr>
          <a:xfrm>
            <a:off x="13753423" y="26266287"/>
            <a:ext cx="10972800" cy="31572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1800"/>
              </a:spcBef>
              <a:spcAft>
                <a:spcPts val="0"/>
              </a:spcAft>
              <a:buClr>
                <a:srgbClr val="3F3F3F"/>
              </a:buClr>
              <a:buSzPts val="2700"/>
              <a:buFont typeface="Arial"/>
              <a:buNone/>
            </a:pPr>
            <a:r>
              <a:rPr lang="en-US" sz="2700" dirty="0">
                <a:solidFill>
                  <a:srgbClr val="3F3F3F"/>
                </a:solidFill>
                <a:latin typeface="Garamond" panose="02020404030301010803" pitchFamily="18" charset="0"/>
                <a:ea typeface="Garamond"/>
                <a:cs typeface="Garamond"/>
                <a:sym typeface="Garamond"/>
              </a:rPr>
              <a:t>The authors would like to thank: </a:t>
            </a:r>
            <a:endParaRPr sz="2700" dirty="0">
              <a:solidFill>
                <a:srgbClr val="3F3F3F"/>
              </a:solidFill>
              <a:latin typeface="Garamond" panose="02020404030301010803" pitchFamily="18" charset="0"/>
              <a:ea typeface="Garamond"/>
              <a:cs typeface="Garamond"/>
              <a:sym typeface="Garamond"/>
            </a:endParaRPr>
          </a:p>
          <a:p>
            <a:pPr marL="0" marR="0" lvl="0" indent="0" algn="l" rtl="0">
              <a:lnSpc>
                <a:spcPct val="90000"/>
              </a:lnSpc>
              <a:spcBef>
                <a:spcPts val="1800"/>
              </a:spcBef>
              <a:spcAft>
                <a:spcPts val="0"/>
              </a:spcAft>
              <a:buClr>
                <a:srgbClr val="3F3F3F"/>
              </a:buClr>
              <a:buSzPts val="2700"/>
              <a:buFont typeface="Arial"/>
              <a:buNone/>
            </a:pPr>
            <a:r>
              <a:rPr lang="en-US" sz="2700" b="1" dirty="0">
                <a:solidFill>
                  <a:srgbClr val="3F3F3F"/>
                </a:solidFill>
                <a:latin typeface="Garamond" panose="02020404030301010803" pitchFamily="18" charset="0"/>
                <a:ea typeface="Garamond"/>
                <a:cs typeface="Garamond"/>
                <a:sym typeface="Garamond"/>
              </a:rPr>
              <a:t>Dr. David </a:t>
            </a:r>
            <a:r>
              <a:rPr lang="en-US" sz="2700" b="1" dirty="0" err="1">
                <a:solidFill>
                  <a:srgbClr val="3F3F3F"/>
                </a:solidFill>
                <a:latin typeface="Garamond" panose="02020404030301010803" pitchFamily="18" charset="0"/>
                <a:ea typeface="Garamond"/>
                <a:cs typeface="Garamond"/>
                <a:sym typeface="Garamond"/>
              </a:rPr>
              <a:t>Hondula</a:t>
            </a:r>
            <a:r>
              <a:rPr lang="en-US" sz="2700" dirty="0">
                <a:solidFill>
                  <a:srgbClr val="3F3F3F"/>
                </a:solidFill>
                <a:latin typeface="Garamond" panose="02020404030301010803" pitchFamily="18" charset="0"/>
                <a:ea typeface="Garamond"/>
                <a:cs typeface="Garamond"/>
                <a:sym typeface="Garamond"/>
              </a:rPr>
              <a:t>, Arizona State University, DEVELOP Arizona Advisor </a:t>
            </a:r>
            <a:endParaRPr sz="2700" dirty="0">
              <a:solidFill>
                <a:srgbClr val="3F3F3F"/>
              </a:solidFill>
              <a:latin typeface="Garamond" panose="02020404030301010803" pitchFamily="18" charset="0"/>
              <a:ea typeface="Garamond"/>
              <a:cs typeface="Garamond"/>
              <a:sym typeface="Garamond"/>
            </a:endParaRPr>
          </a:p>
          <a:p>
            <a:pPr marL="0" marR="0" lvl="0" indent="0" algn="l" rtl="0">
              <a:lnSpc>
                <a:spcPct val="90000"/>
              </a:lnSpc>
              <a:spcBef>
                <a:spcPts val="1800"/>
              </a:spcBef>
              <a:spcAft>
                <a:spcPts val="0"/>
              </a:spcAft>
              <a:buClr>
                <a:srgbClr val="3F3F3F"/>
              </a:buClr>
              <a:buSzPts val="2700"/>
              <a:buFont typeface="Arial"/>
              <a:buNone/>
            </a:pPr>
            <a:r>
              <a:rPr lang="en-US" sz="2700" b="1" dirty="0">
                <a:solidFill>
                  <a:srgbClr val="3F3F3F"/>
                </a:solidFill>
                <a:latin typeface="Garamond" panose="02020404030301010803" pitchFamily="18" charset="0"/>
                <a:ea typeface="Garamond"/>
                <a:cs typeface="Garamond"/>
                <a:sym typeface="Garamond"/>
              </a:rPr>
              <a:t>Dr. </a:t>
            </a:r>
            <a:r>
              <a:rPr lang="en-US" sz="2700" b="1" dirty="0" err="1">
                <a:solidFill>
                  <a:srgbClr val="3F3F3F"/>
                </a:solidFill>
                <a:latin typeface="Garamond" panose="02020404030301010803" pitchFamily="18" charset="0"/>
                <a:ea typeface="Garamond"/>
                <a:cs typeface="Garamond"/>
                <a:sym typeface="Garamond"/>
              </a:rPr>
              <a:t>Qunshan</a:t>
            </a:r>
            <a:r>
              <a:rPr lang="en-US" sz="2700" b="1" dirty="0">
                <a:solidFill>
                  <a:srgbClr val="3F3F3F"/>
                </a:solidFill>
                <a:latin typeface="Garamond" panose="02020404030301010803" pitchFamily="18" charset="0"/>
                <a:ea typeface="Garamond"/>
                <a:cs typeface="Garamond"/>
                <a:sym typeface="Garamond"/>
              </a:rPr>
              <a:t> Zhao</a:t>
            </a:r>
            <a:r>
              <a:rPr lang="en-US" sz="2700" dirty="0">
                <a:solidFill>
                  <a:srgbClr val="3F3F3F"/>
                </a:solidFill>
                <a:latin typeface="Garamond" panose="02020404030301010803" pitchFamily="18" charset="0"/>
                <a:ea typeface="Garamond"/>
                <a:cs typeface="Garamond"/>
                <a:sym typeface="Garamond"/>
              </a:rPr>
              <a:t>, Arizona State University, DEVELOP Arizona Advisor </a:t>
            </a:r>
            <a:endParaRPr sz="2700" dirty="0">
              <a:solidFill>
                <a:srgbClr val="3F3F3F"/>
              </a:solidFill>
              <a:latin typeface="Garamond" panose="02020404030301010803" pitchFamily="18" charset="0"/>
              <a:ea typeface="Garamond"/>
              <a:cs typeface="Garamond"/>
              <a:sym typeface="Garamond"/>
            </a:endParaRPr>
          </a:p>
          <a:p>
            <a:pPr marL="0" marR="0" lvl="0" indent="0" algn="l" rtl="0">
              <a:lnSpc>
                <a:spcPct val="90000"/>
              </a:lnSpc>
              <a:spcBef>
                <a:spcPts val="1800"/>
              </a:spcBef>
              <a:spcAft>
                <a:spcPts val="0"/>
              </a:spcAft>
              <a:buClr>
                <a:srgbClr val="3F3F3F"/>
              </a:buClr>
              <a:buSzPts val="2700"/>
              <a:buFont typeface="Arial"/>
              <a:buNone/>
            </a:pPr>
            <a:r>
              <a:rPr lang="en-US" sz="2700" b="1" dirty="0">
                <a:solidFill>
                  <a:srgbClr val="3F3F3F"/>
                </a:solidFill>
                <a:latin typeface="Garamond" panose="02020404030301010803" pitchFamily="18" charset="0"/>
                <a:ea typeface="Garamond"/>
                <a:cs typeface="Garamond"/>
                <a:sym typeface="Garamond"/>
              </a:rPr>
              <a:t>Dr. Kenton Ross</a:t>
            </a:r>
            <a:r>
              <a:rPr lang="en-US" sz="2700" dirty="0">
                <a:solidFill>
                  <a:srgbClr val="3F3F3F"/>
                </a:solidFill>
                <a:latin typeface="Garamond" panose="02020404030301010803" pitchFamily="18" charset="0"/>
                <a:ea typeface="Garamond"/>
                <a:cs typeface="Garamond"/>
                <a:sym typeface="Garamond"/>
              </a:rPr>
              <a:t>, National Science Advisor, DEVELOP National Project Office</a:t>
            </a:r>
            <a:endParaRPr sz="2700" dirty="0">
              <a:solidFill>
                <a:srgbClr val="3F3F3F"/>
              </a:solidFill>
              <a:latin typeface="Garamond" panose="02020404030301010803" pitchFamily="18" charset="0"/>
              <a:ea typeface="Garamond"/>
              <a:cs typeface="Garamond"/>
              <a:sym typeface="Garamond"/>
            </a:endParaRPr>
          </a:p>
          <a:p>
            <a:pPr marL="0" marR="0" lvl="0" indent="0" algn="l" rtl="0">
              <a:lnSpc>
                <a:spcPct val="90000"/>
              </a:lnSpc>
              <a:spcBef>
                <a:spcPts val="1800"/>
              </a:spcBef>
              <a:spcAft>
                <a:spcPts val="0"/>
              </a:spcAft>
              <a:buClr>
                <a:srgbClr val="3F3F3F"/>
              </a:buClr>
              <a:buSzPts val="2700"/>
              <a:buFont typeface="Arial"/>
              <a:buNone/>
            </a:pPr>
            <a:endParaRPr sz="2700" dirty="0">
              <a:solidFill>
                <a:srgbClr val="3F3F3F"/>
              </a:solidFill>
              <a:latin typeface="Garamond" panose="02020404030301010803" pitchFamily="18" charset="0"/>
              <a:ea typeface="Garamond"/>
              <a:cs typeface="Garamond"/>
              <a:sym typeface="Garamond"/>
            </a:endParaRPr>
          </a:p>
        </p:txBody>
      </p:sp>
      <p:sp>
        <p:nvSpPr>
          <p:cNvPr id="16" name="Shape 16"/>
          <p:cNvSpPr txBox="1"/>
          <p:nvPr/>
        </p:nvSpPr>
        <p:spPr>
          <a:xfrm>
            <a:off x="914400" y="4997272"/>
            <a:ext cx="11516400" cy="769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400" b="1" dirty="0">
                <a:solidFill>
                  <a:srgbClr val="1C57B0"/>
                </a:solidFill>
                <a:latin typeface="Century Gothic" panose="020B0502020202020204" pitchFamily="34" charset="0"/>
                <a:ea typeface="Century Gothic"/>
                <a:cs typeface="Century Gothic"/>
                <a:sym typeface="Century Gothic"/>
              </a:rPr>
              <a:t>Abstract</a:t>
            </a:r>
            <a:endParaRPr dirty="0">
              <a:latin typeface="Century Gothic" panose="020B0502020202020204" pitchFamily="34" charset="0"/>
            </a:endParaRPr>
          </a:p>
        </p:txBody>
      </p:sp>
      <p:sp>
        <p:nvSpPr>
          <p:cNvPr id="17" name="Shape 17"/>
          <p:cNvSpPr txBox="1"/>
          <p:nvPr/>
        </p:nvSpPr>
        <p:spPr>
          <a:xfrm>
            <a:off x="13753423" y="5146453"/>
            <a:ext cx="8229600" cy="769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400" b="1" dirty="0">
                <a:solidFill>
                  <a:srgbClr val="1C57B0"/>
                </a:solidFill>
                <a:latin typeface="Century Gothic" panose="020B0502020202020204" pitchFamily="34" charset="0"/>
                <a:ea typeface="Century Gothic"/>
                <a:cs typeface="Century Gothic"/>
                <a:sym typeface="Century Gothic"/>
              </a:rPr>
              <a:t>Objectives</a:t>
            </a:r>
            <a:endParaRPr dirty="0">
              <a:latin typeface="Century Gothic" panose="020B0502020202020204" pitchFamily="34" charset="0"/>
            </a:endParaRPr>
          </a:p>
        </p:txBody>
      </p:sp>
      <p:sp>
        <p:nvSpPr>
          <p:cNvPr id="18" name="Shape 18"/>
          <p:cNvSpPr txBox="1"/>
          <p:nvPr/>
        </p:nvSpPr>
        <p:spPr>
          <a:xfrm>
            <a:off x="914400" y="13043373"/>
            <a:ext cx="11407800" cy="769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400" b="1" dirty="0">
                <a:solidFill>
                  <a:srgbClr val="1C57B0"/>
                </a:solidFill>
                <a:latin typeface="Century Gothic" panose="020B0502020202020204" pitchFamily="34" charset="0"/>
                <a:ea typeface="Century Gothic"/>
                <a:cs typeface="Century Gothic"/>
                <a:sym typeface="Century Gothic"/>
              </a:rPr>
              <a:t>Methodology</a:t>
            </a:r>
            <a:endParaRPr dirty="0">
              <a:latin typeface="Century Gothic" panose="020B0502020202020204" pitchFamily="34" charset="0"/>
            </a:endParaRPr>
          </a:p>
        </p:txBody>
      </p:sp>
      <p:sp>
        <p:nvSpPr>
          <p:cNvPr id="19" name="Shape 19"/>
          <p:cNvSpPr txBox="1"/>
          <p:nvPr/>
        </p:nvSpPr>
        <p:spPr>
          <a:xfrm>
            <a:off x="13753423" y="9784660"/>
            <a:ext cx="8229600" cy="769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400" b="1" dirty="0">
                <a:solidFill>
                  <a:srgbClr val="1C57B0"/>
                </a:solidFill>
                <a:latin typeface="Century Gothic" panose="020B0502020202020204" pitchFamily="34" charset="0"/>
                <a:ea typeface="Century Gothic"/>
                <a:cs typeface="Century Gothic"/>
                <a:sym typeface="Century Gothic"/>
              </a:rPr>
              <a:t>Study Area</a:t>
            </a:r>
            <a:endParaRPr dirty="0">
              <a:latin typeface="Century Gothic" panose="020B0502020202020204" pitchFamily="34" charset="0"/>
            </a:endParaRPr>
          </a:p>
        </p:txBody>
      </p:sp>
      <p:sp>
        <p:nvSpPr>
          <p:cNvPr id="20" name="Shape 20"/>
          <p:cNvSpPr txBox="1"/>
          <p:nvPr/>
        </p:nvSpPr>
        <p:spPr>
          <a:xfrm>
            <a:off x="21284088" y="9784660"/>
            <a:ext cx="5471700" cy="769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400" b="1" dirty="0">
                <a:solidFill>
                  <a:srgbClr val="1C57B0"/>
                </a:solidFill>
                <a:latin typeface="Century Gothic" panose="020B0502020202020204" pitchFamily="34" charset="0"/>
                <a:ea typeface="Century Gothic"/>
                <a:cs typeface="Century Gothic"/>
                <a:sym typeface="Century Gothic"/>
              </a:rPr>
              <a:t>Earth Observations</a:t>
            </a:r>
            <a:endParaRPr dirty="0">
              <a:latin typeface="Century Gothic" panose="020B0502020202020204" pitchFamily="34" charset="0"/>
            </a:endParaRPr>
          </a:p>
        </p:txBody>
      </p:sp>
      <p:sp>
        <p:nvSpPr>
          <p:cNvPr id="21" name="Shape 21"/>
          <p:cNvSpPr txBox="1"/>
          <p:nvPr/>
        </p:nvSpPr>
        <p:spPr>
          <a:xfrm>
            <a:off x="13753423" y="25728716"/>
            <a:ext cx="8229600" cy="769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400" b="1" dirty="0">
                <a:solidFill>
                  <a:srgbClr val="1C57B0"/>
                </a:solidFill>
                <a:latin typeface="Century Gothic" panose="020B0502020202020204" pitchFamily="34" charset="0"/>
                <a:ea typeface="Century Gothic"/>
                <a:cs typeface="Century Gothic"/>
                <a:sym typeface="Century Gothic"/>
              </a:rPr>
              <a:t>Acknowledgements</a:t>
            </a:r>
            <a:endParaRPr dirty="0">
              <a:latin typeface="Century Gothic" panose="020B0502020202020204" pitchFamily="34" charset="0"/>
            </a:endParaRPr>
          </a:p>
        </p:txBody>
      </p:sp>
      <p:sp>
        <p:nvSpPr>
          <p:cNvPr id="22" name="Shape 22"/>
          <p:cNvSpPr txBox="1"/>
          <p:nvPr/>
        </p:nvSpPr>
        <p:spPr>
          <a:xfrm>
            <a:off x="13753423" y="17388724"/>
            <a:ext cx="8229600" cy="769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400" b="1" dirty="0">
                <a:solidFill>
                  <a:srgbClr val="1C57B0"/>
                </a:solidFill>
                <a:latin typeface="Century Gothic" panose="020B0502020202020204" pitchFamily="34" charset="0"/>
                <a:ea typeface="Century Gothic"/>
                <a:cs typeface="Century Gothic"/>
                <a:sym typeface="Century Gothic"/>
              </a:rPr>
              <a:t>Project Partners</a:t>
            </a:r>
            <a:endParaRPr dirty="0">
              <a:latin typeface="Century Gothic" panose="020B0502020202020204" pitchFamily="34" charset="0"/>
            </a:endParaRPr>
          </a:p>
        </p:txBody>
      </p:sp>
      <p:sp>
        <p:nvSpPr>
          <p:cNvPr id="23" name="Shape 23"/>
          <p:cNvSpPr txBox="1"/>
          <p:nvPr/>
        </p:nvSpPr>
        <p:spPr>
          <a:xfrm>
            <a:off x="13753423" y="20768865"/>
            <a:ext cx="8229600" cy="769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400" b="1">
                <a:solidFill>
                  <a:srgbClr val="1C57B0"/>
                </a:solidFill>
                <a:latin typeface="Century Gothic" panose="020B0502020202020204" pitchFamily="34" charset="0"/>
                <a:ea typeface="Century Gothic"/>
                <a:cs typeface="Century Gothic"/>
                <a:sym typeface="Century Gothic"/>
              </a:rPr>
              <a:t>Conclusions</a:t>
            </a:r>
            <a:endParaRPr>
              <a:latin typeface="Century Gothic" panose="020B0502020202020204" pitchFamily="34" charset="0"/>
            </a:endParaRPr>
          </a:p>
        </p:txBody>
      </p:sp>
      <p:sp>
        <p:nvSpPr>
          <p:cNvPr id="24" name="Shape 24"/>
          <p:cNvSpPr txBox="1"/>
          <p:nvPr/>
        </p:nvSpPr>
        <p:spPr>
          <a:xfrm>
            <a:off x="966270" y="5790717"/>
            <a:ext cx="12070080" cy="5697204"/>
          </a:xfrm>
          <a:prstGeom prst="rect">
            <a:avLst/>
          </a:prstGeom>
          <a:noFill/>
          <a:ln>
            <a:noFill/>
          </a:ln>
        </p:spPr>
        <p:txBody>
          <a:bodyPr spcFirstLastPara="1" wrap="square" lIns="91425" tIns="45700" rIns="91425" bIns="45700" anchor="t" anchorCtr="0">
            <a:noAutofit/>
          </a:bodyPr>
          <a:lstStyle/>
          <a:p>
            <a:pPr lvl="0" algn="just">
              <a:lnSpc>
                <a:spcPct val="90000"/>
              </a:lnSpc>
              <a:buClr>
                <a:srgbClr val="3F3F3F"/>
              </a:buClr>
              <a:buSzPts val="2700"/>
            </a:pPr>
            <a:r>
              <a:rPr lang="en-US" sz="2700" dirty="0">
                <a:solidFill>
                  <a:srgbClr val="3F3F3F"/>
                </a:solidFill>
                <a:latin typeface="Garamond" panose="02020404030301010803" pitchFamily="18" charset="0"/>
                <a:ea typeface="Garamond"/>
                <a:cs typeface="Garamond"/>
                <a:sym typeface="Garamond"/>
              </a:rPr>
              <a:t>The town of Ajax, Ontario received a report from Specialists in Energy, Nuclear and Environmental Sciences (SENES) Consultants detailing the likely changes in local weather patterns for 2040-2049. The climate model predicts an increase in the frequency and intensity of monthly rainfall, a decrease in annual snowfall, and an increase in average annual temperature of approximately 4 °C. The Town of Ajax, Operations &amp; Environmental Services aims to take early action to mitigate the potential impacts of these changes, such as increased tree fatalities and extreme temperature. In particular, tree fatalities due to increased stress, disease, and infestation are of special concern because trees are an important resource for ameliorating extreme temperatures via shading and evapotranspiration. To create a model for how tree stress </a:t>
            </a:r>
            <a:r>
              <a:rPr lang="en-US" sz="2700" dirty="0" smtClean="0">
                <a:solidFill>
                  <a:srgbClr val="3F3F3F"/>
                </a:solidFill>
                <a:latin typeface="Garamond" panose="02020404030301010803" pitchFamily="18" charset="0"/>
                <a:ea typeface="Garamond"/>
                <a:cs typeface="Garamond"/>
                <a:sym typeface="Garamond"/>
              </a:rPr>
              <a:t>varies </a:t>
            </a:r>
            <a:r>
              <a:rPr lang="en-US" sz="2700" dirty="0">
                <a:solidFill>
                  <a:srgbClr val="3F3F3F"/>
                </a:solidFill>
                <a:latin typeface="Garamond" panose="02020404030301010803" pitchFamily="18" charset="0"/>
                <a:ea typeface="Garamond"/>
                <a:cs typeface="Garamond"/>
                <a:sym typeface="Garamond"/>
              </a:rPr>
              <a:t>in conjunction with climate variables, Landsat 5, Landsat 8, and high-resolution imagery from 2000 to 2016 were used to estimate the tree canopy coverage and land cover classes. Combined with meteorological data, these classifications were used to examine the relationship between tree stress and climate variables such as temperature and precipitation. To supplement these results, the group used an ENVI-MET model simulation to perform a case study that determined the optimal tree placement and orientation in a vulnerable residential area within the city. These results will provide city planners with tools needed to plan for the predicted increase in extreme heat events and mitigation of the effects on the community.</a:t>
            </a:r>
            <a:endParaRPr sz="2700" dirty="0">
              <a:latin typeface="Garamond" panose="02020404030301010803" pitchFamily="18" charset="0"/>
            </a:endParaRPr>
          </a:p>
        </p:txBody>
      </p:sp>
      <p:sp>
        <p:nvSpPr>
          <p:cNvPr id="25" name="Shape 25"/>
          <p:cNvSpPr txBox="1"/>
          <p:nvPr/>
        </p:nvSpPr>
        <p:spPr>
          <a:xfrm>
            <a:off x="13753423" y="17984912"/>
            <a:ext cx="10921200" cy="2883300"/>
          </a:xfrm>
          <a:prstGeom prst="rect">
            <a:avLst/>
          </a:prstGeom>
          <a:noFill/>
          <a:ln>
            <a:noFill/>
          </a:ln>
        </p:spPr>
        <p:txBody>
          <a:bodyPr spcFirstLastPara="1" wrap="square" lIns="91425" tIns="45700" rIns="91425" bIns="45700" anchor="t" anchorCtr="0">
            <a:noAutofit/>
          </a:bodyPr>
          <a:lstStyle/>
          <a:p>
            <a:pPr marL="457200" lvl="0" indent="-457200">
              <a:spcBef>
                <a:spcPts val="1800"/>
              </a:spcBef>
              <a:buClr>
                <a:srgbClr val="1C57B0"/>
              </a:buClr>
              <a:buSzPts val="2700"/>
              <a:buFont typeface="Wingdings 3" panose="05040102010807070707" pitchFamily="18" charset="2"/>
              <a:buChar char="}"/>
            </a:pPr>
            <a:r>
              <a:rPr lang="en-US" sz="2700" dirty="0">
                <a:solidFill>
                  <a:schemeClr val="tx1">
                    <a:lumMod val="75000"/>
                    <a:lumOff val="25000"/>
                  </a:schemeClr>
                </a:solidFill>
                <a:latin typeface="Garamond" panose="02020404030301010803" pitchFamily="18" charset="0"/>
                <a:ea typeface="Garamond"/>
                <a:cs typeface="Garamond"/>
                <a:sym typeface="Garamond"/>
              </a:rPr>
              <a:t>Town of Ajax, Operations &amp; Environmental Services</a:t>
            </a:r>
          </a:p>
          <a:p>
            <a:pPr marL="457200" lvl="0" indent="-457200">
              <a:spcBef>
                <a:spcPts val="1800"/>
              </a:spcBef>
              <a:buClr>
                <a:srgbClr val="1C57B0"/>
              </a:buClr>
              <a:buSzPts val="2700"/>
              <a:buFont typeface="Wingdings 3" panose="05040102010807070707" pitchFamily="18" charset="2"/>
              <a:buChar char="}"/>
            </a:pPr>
            <a:r>
              <a:rPr lang="en-US" sz="2700" dirty="0">
                <a:solidFill>
                  <a:schemeClr val="tx1">
                    <a:lumMod val="75000"/>
                    <a:lumOff val="25000"/>
                  </a:schemeClr>
                </a:solidFill>
                <a:latin typeface="Garamond" panose="02020404030301010803" pitchFamily="18" charset="0"/>
                <a:ea typeface="Garamond"/>
                <a:cs typeface="Garamond"/>
                <a:sym typeface="Garamond"/>
              </a:rPr>
              <a:t>Great Lakes and St. Lawrence Cities Initiative</a:t>
            </a:r>
          </a:p>
          <a:p>
            <a:pPr marL="457200" lvl="0" indent="-457200">
              <a:spcBef>
                <a:spcPts val="1800"/>
              </a:spcBef>
              <a:buClr>
                <a:srgbClr val="1C57B0"/>
              </a:buClr>
              <a:buSzPts val="2700"/>
              <a:buFont typeface="Wingdings 3" panose="05040102010807070707" pitchFamily="18" charset="2"/>
              <a:buChar char="}"/>
            </a:pPr>
            <a:r>
              <a:rPr lang="en-US" sz="2700" dirty="0">
                <a:solidFill>
                  <a:schemeClr val="tx1">
                    <a:lumMod val="75000"/>
                    <a:lumOff val="25000"/>
                  </a:schemeClr>
                </a:solidFill>
                <a:latin typeface="Garamond" panose="02020404030301010803" pitchFamily="18" charset="0"/>
                <a:ea typeface="Garamond"/>
                <a:cs typeface="Garamond"/>
                <a:sym typeface="Garamond"/>
              </a:rPr>
              <a:t>Arizona State University, Urban Climate Research Center</a:t>
            </a:r>
            <a:br>
              <a:rPr lang="en-US" sz="2700" dirty="0">
                <a:solidFill>
                  <a:schemeClr val="tx1">
                    <a:lumMod val="75000"/>
                    <a:lumOff val="25000"/>
                  </a:schemeClr>
                </a:solidFill>
                <a:latin typeface="Garamond" panose="02020404030301010803" pitchFamily="18" charset="0"/>
                <a:ea typeface="Garamond"/>
                <a:cs typeface="Garamond"/>
                <a:sym typeface="Garamond"/>
              </a:rPr>
            </a:br>
            <a:endParaRPr dirty="0">
              <a:solidFill>
                <a:schemeClr val="tx1">
                  <a:lumMod val="75000"/>
                  <a:lumOff val="25000"/>
                </a:schemeClr>
              </a:solidFill>
              <a:latin typeface="Garamond" panose="02020404030301010803" pitchFamily="18" charset="0"/>
            </a:endParaRPr>
          </a:p>
        </p:txBody>
      </p:sp>
      <p:sp>
        <p:nvSpPr>
          <p:cNvPr id="26" name="Shape 26"/>
          <p:cNvSpPr txBox="1"/>
          <p:nvPr/>
        </p:nvSpPr>
        <p:spPr>
          <a:xfrm>
            <a:off x="13753423" y="29548900"/>
            <a:ext cx="4480800" cy="733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400" b="1" dirty="0">
                <a:solidFill>
                  <a:srgbClr val="1C57B0"/>
                </a:solidFill>
                <a:latin typeface="Century Gothic" panose="020B0502020202020204" pitchFamily="34" charset="0"/>
                <a:ea typeface="Century Gothic"/>
                <a:cs typeface="Century Gothic"/>
                <a:sym typeface="Century Gothic"/>
              </a:rPr>
              <a:t>Team Members</a:t>
            </a:r>
            <a:endParaRPr dirty="0">
              <a:latin typeface="Century Gothic" panose="020B0502020202020204" pitchFamily="34" charset="0"/>
            </a:endParaRPr>
          </a:p>
        </p:txBody>
      </p:sp>
      <p:sp>
        <p:nvSpPr>
          <p:cNvPr id="31" name="Shape 31"/>
          <p:cNvSpPr txBox="1"/>
          <p:nvPr/>
        </p:nvSpPr>
        <p:spPr>
          <a:xfrm>
            <a:off x="16408400" y="34696400"/>
            <a:ext cx="10109200" cy="812801"/>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4000" dirty="0">
                <a:solidFill>
                  <a:schemeClr val="lt1"/>
                </a:solidFill>
                <a:latin typeface="Century Gothic"/>
                <a:ea typeface="Century Gothic"/>
                <a:cs typeface="Century Gothic"/>
                <a:sym typeface="Century Gothic"/>
              </a:rPr>
              <a:t>Arizona – Tempe | 2018</a:t>
            </a:r>
            <a:endParaRPr sz="4000" dirty="0">
              <a:solidFill>
                <a:schemeClr val="lt1"/>
              </a:solidFill>
              <a:latin typeface="Century Gothic"/>
              <a:ea typeface="Century Gothic"/>
              <a:cs typeface="Century Gothic"/>
              <a:sym typeface="Century Gothic"/>
            </a:endParaRPr>
          </a:p>
        </p:txBody>
      </p:sp>
      <p:sp>
        <p:nvSpPr>
          <p:cNvPr id="32" name="Shape 32"/>
          <p:cNvSpPr txBox="1"/>
          <p:nvPr/>
        </p:nvSpPr>
        <p:spPr>
          <a:xfrm>
            <a:off x="3522133" y="34696400"/>
            <a:ext cx="11354452" cy="795867"/>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4000" dirty="0">
                <a:solidFill>
                  <a:schemeClr val="lt1"/>
                </a:solidFill>
                <a:latin typeface="Century Gothic"/>
                <a:ea typeface="Century Gothic"/>
                <a:cs typeface="Century Gothic"/>
                <a:sym typeface="Century Gothic"/>
              </a:rPr>
              <a:t>Ajax Urban Development</a:t>
            </a:r>
            <a:endParaRPr sz="4000" dirty="0">
              <a:solidFill>
                <a:schemeClr val="lt1"/>
              </a:solidFill>
              <a:latin typeface="Century Gothic"/>
              <a:ea typeface="Century Gothic"/>
              <a:cs typeface="Century Gothic"/>
              <a:sym typeface="Century Gothic"/>
            </a:endParaRPr>
          </a:p>
        </p:txBody>
      </p:sp>
      <p:sp>
        <p:nvSpPr>
          <p:cNvPr id="33" name="Shape 33"/>
          <p:cNvSpPr txBox="1">
            <a:spLocks noGrp="1"/>
          </p:cNvSpPr>
          <p:nvPr>
            <p:ph type="body" idx="1"/>
          </p:nvPr>
        </p:nvSpPr>
        <p:spPr>
          <a:xfrm>
            <a:off x="951310" y="539650"/>
            <a:ext cx="17476200" cy="26616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C57B0"/>
              </a:buClr>
              <a:buSzPts val="6000"/>
              <a:buFont typeface="Arial"/>
              <a:buNone/>
            </a:pPr>
            <a:r>
              <a:rPr lang="en-US" dirty="0">
                <a:latin typeface="Century Gothic" panose="020B0502020202020204" pitchFamily="34" charset="0"/>
              </a:rPr>
              <a:t>Utilizing NASA Earth Observations to Assess Urban Forest as an Adaptation Strategy for Extreme Heat in Ajax, ON, Canada</a:t>
            </a:r>
            <a:endParaRPr dirty="0">
              <a:latin typeface="Century Gothic" panose="020B0502020202020204" pitchFamily="34" charset="0"/>
            </a:endParaRPr>
          </a:p>
        </p:txBody>
      </p:sp>
      <p:sp>
        <p:nvSpPr>
          <p:cNvPr id="38" name="Shape 38"/>
          <p:cNvSpPr txBox="1"/>
          <p:nvPr/>
        </p:nvSpPr>
        <p:spPr>
          <a:xfrm>
            <a:off x="13753423" y="21524125"/>
            <a:ext cx="12371700" cy="3588300"/>
          </a:xfrm>
          <a:prstGeom prst="rect">
            <a:avLst/>
          </a:prstGeom>
          <a:noFill/>
          <a:ln>
            <a:noFill/>
          </a:ln>
        </p:spPr>
        <p:txBody>
          <a:bodyPr spcFirstLastPara="1" wrap="square" lIns="91425" tIns="45700" rIns="91425" bIns="45700" anchor="t" anchorCtr="0">
            <a:noAutofit/>
          </a:bodyPr>
          <a:lstStyle/>
          <a:p>
            <a:pPr marL="457200" lvl="0" indent="-457200">
              <a:spcBef>
                <a:spcPts val="1800"/>
              </a:spcBef>
              <a:buClr>
                <a:srgbClr val="1C57B0"/>
              </a:buClr>
              <a:buSzPts val="2700"/>
              <a:buFont typeface="Wingdings 3" panose="05040102010807070707" pitchFamily="18" charset="2"/>
              <a:buChar char="}"/>
            </a:pPr>
            <a:r>
              <a:rPr lang="en-US" sz="2700" dirty="0">
                <a:solidFill>
                  <a:schemeClr val="tx1"/>
                </a:solidFill>
                <a:latin typeface="Garamond" panose="02020404030301010803" pitchFamily="18" charset="0"/>
                <a:ea typeface="Garamond"/>
                <a:cs typeface="Garamond"/>
                <a:sym typeface="Garamond"/>
              </a:rPr>
              <a:t>Some results indicate that average maximum and minimum temperatures of the previous winter may be a rough indicator of tree health in areas with natural </a:t>
            </a:r>
            <a:r>
              <a:rPr lang="en-US" sz="2700" dirty="0" smtClean="0">
                <a:solidFill>
                  <a:schemeClr val="tx1"/>
                </a:solidFill>
                <a:latin typeface="Garamond" panose="02020404030301010803" pitchFamily="18" charset="0"/>
                <a:ea typeface="Garamond"/>
                <a:cs typeface="Garamond"/>
                <a:sym typeface="Garamond"/>
              </a:rPr>
              <a:t>cover.</a:t>
            </a:r>
            <a:endParaRPr lang="en-US" sz="2700" dirty="0">
              <a:solidFill>
                <a:schemeClr val="tx1"/>
              </a:solidFill>
              <a:latin typeface="Garamond" panose="02020404030301010803" pitchFamily="18" charset="0"/>
              <a:ea typeface="Garamond"/>
              <a:cs typeface="Garamond"/>
              <a:sym typeface="Garamond"/>
            </a:endParaRPr>
          </a:p>
          <a:p>
            <a:pPr marL="457200" lvl="0" indent="-457200">
              <a:spcBef>
                <a:spcPts val="1800"/>
              </a:spcBef>
              <a:buClr>
                <a:srgbClr val="1C57B0"/>
              </a:buClr>
              <a:buSzPts val="2700"/>
              <a:buFont typeface="Wingdings 3" panose="05040102010807070707" pitchFamily="18" charset="2"/>
              <a:buChar char="}"/>
            </a:pPr>
            <a:r>
              <a:rPr lang="en-US" sz="2700" dirty="0">
                <a:solidFill>
                  <a:schemeClr val="tx1"/>
                </a:solidFill>
                <a:latin typeface="Garamond" panose="02020404030301010803" pitchFamily="18" charset="0"/>
                <a:ea typeface="Garamond"/>
                <a:cs typeface="Garamond"/>
                <a:sym typeface="Garamond"/>
              </a:rPr>
              <a:t>Areas with consistent tree cover tended to be in residential </a:t>
            </a:r>
            <a:r>
              <a:rPr lang="en-US" sz="2700" dirty="0" smtClean="0">
                <a:solidFill>
                  <a:schemeClr val="tx1"/>
                </a:solidFill>
                <a:latin typeface="Garamond" panose="02020404030301010803" pitchFamily="18" charset="0"/>
                <a:ea typeface="Garamond"/>
                <a:cs typeface="Garamond"/>
                <a:sym typeface="Garamond"/>
              </a:rPr>
              <a:t>areas.</a:t>
            </a:r>
            <a:endParaRPr lang="en-US" sz="2700" dirty="0">
              <a:solidFill>
                <a:schemeClr val="tx1"/>
              </a:solidFill>
              <a:latin typeface="Garamond" panose="02020404030301010803" pitchFamily="18" charset="0"/>
              <a:ea typeface="Garamond"/>
              <a:cs typeface="Garamond"/>
              <a:sym typeface="Garamond"/>
            </a:endParaRPr>
          </a:p>
          <a:p>
            <a:pPr marL="457200" lvl="0" indent="-457200">
              <a:spcBef>
                <a:spcPts val="1800"/>
              </a:spcBef>
              <a:buClr>
                <a:srgbClr val="1C57B0"/>
              </a:buClr>
              <a:buSzPts val="2700"/>
              <a:buFont typeface="Wingdings 3" panose="05040102010807070707" pitchFamily="18" charset="2"/>
              <a:buChar char="}"/>
            </a:pPr>
            <a:r>
              <a:rPr lang="en-US" sz="2700" dirty="0">
                <a:solidFill>
                  <a:schemeClr val="tx1"/>
                </a:solidFill>
                <a:latin typeface="Garamond" panose="02020404030301010803" pitchFamily="18" charset="0"/>
                <a:ea typeface="Garamond"/>
                <a:cs typeface="Garamond"/>
                <a:sym typeface="Garamond"/>
              </a:rPr>
              <a:t>Low correlation between climatic variables &amp; NDVI in residential areas may be due to residential areas being </a:t>
            </a:r>
            <a:r>
              <a:rPr lang="en-US" sz="2700" dirty="0" smtClean="0">
                <a:solidFill>
                  <a:schemeClr val="tx1"/>
                </a:solidFill>
                <a:latin typeface="Garamond" panose="02020404030301010803" pitchFamily="18" charset="0"/>
                <a:ea typeface="Garamond"/>
                <a:cs typeface="Garamond"/>
                <a:sym typeface="Garamond"/>
              </a:rPr>
              <a:t>better </a:t>
            </a:r>
            <a:r>
              <a:rPr lang="en-US" sz="2700" dirty="0" smtClean="0">
                <a:solidFill>
                  <a:schemeClr val="tx1"/>
                </a:solidFill>
                <a:latin typeface="Garamond" panose="02020404030301010803" pitchFamily="18" charset="0"/>
                <a:ea typeface="Garamond"/>
                <a:cs typeface="Garamond"/>
                <a:sym typeface="Garamond"/>
              </a:rPr>
              <a:t>managed.</a:t>
            </a:r>
            <a:endParaRPr lang="en-US" sz="2700" dirty="0">
              <a:solidFill>
                <a:schemeClr val="tx1"/>
              </a:solidFill>
              <a:latin typeface="Garamond" panose="02020404030301010803" pitchFamily="18" charset="0"/>
              <a:ea typeface="Garamond"/>
              <a:cs typeface="Garamond"/>
              <a:sym typeface="Garamond"/>
            </a:endParaRPr>
          </a:p>
          <a:p>
            <a:pPr marL="457200" lvl="0" indent="-457200">
              <a:spcBef>
                <a:spcPts val="1800"/>
              </a:spcBef>
              <a:buClr>
                <a:srgbClr val="1C57B0"/>
              </a:buClr>
              <a:buSzPts val="2700"/>
              <a:buFont typeface="Wingdings 3" panose="05040102010807070707" pitchFamily="18" charset="2"/>
              <a:buChar char="}"/>
            </a:pPr>
            <a:r>
              <a:rPr lang="en-US" sz="2700" dirty="0">
                <a:solidFill>
                  <a:schemeClr val="tx1"/>
                </a:solidFill>
                <a:latin typeface="Garamond" panose="02020404030301010803" pitchFamily="18" charset="0"/>
                <a:ea typeface="Garamond"/>
                <a:cs typeface="Garamond"/>
                <a:sym typeface="Garamond"/>
              </a:rPr>
              <a:t>Areas in central Ajax </a:t>
            </a:r>
            <a:r>
              <a:rPr lang="en-US" sz="2700" dirty="0" smtClean="0">
                <a:solidFill>
                  <a:schemeClr val="tx1"/>
                </a:solidFill>
                <a:latin typeface="Garamond" panose="02020404030301010803" pitchFamily="18" charset="0"/>
                <a:ea typeface="Garamond"/>
                <a:cs typeface="Garamond"/>
                <a:sym typeface="Garamond"/>
              </a:rPr>
              <a:t>tend </a:t>
            </a:r>
            <a:r>
              <a:rPr lang="en-US" sz="2700" dirty="0">
                <a:solidFill>
                  <a:schemeClr val="tx1"/>
                </a:solidFill>
                <a:latin typeface="Garamond" panose="02020404030301010803" pitchFamily="18" charset="0"/>
                <a:ea typeface="Garamond"/>
                <a:cs typeface="Garamond"/>
                <a:sym typeface="Garamond"/>
              </a:rPr>
              <a:t>to be </a:t>
            </a:r>
            <a:r>
              <a:rPr lang="en-US" sz="2700" dirty="0" smtClean="0">
                <a:solidFill>
                  <a:schemeClr val="tx1"/>
                </a:solidFill>
                <a:latin typeface="Garamond" panose="02020404030301010803" pitchFamily="18" charset="0"/>
                <a:ea typeface="Garamond"/>
                <a:cs typeface="Garamond"/>
                <a:sym typeface="Garamond"/>
              </a:rPr>
              <a:t>more vulnerable </a:t>
            </a:r>
            <a:r>
              <a:rPr lang="en-US" sz="2700" dirty="0">
                <a:solidFill>
                  <a:schemeClr val="tx1"/>
                </a:solidFill>
                <a:latin typeface="Garamond" panose="02020404030301010803" pitchFamily="18" charset="0"/>
                <a:ea typeface="Garamond"/>
                <a:cs typeface="Garamond"/>
                <a:sym typeface="Garamond"/>
              </a:rPr>
              <a:t>to </a:t>
            </a:r>
            <a:r>
              <a:rPr lang="en-US" sz="2700" dirty="0" smtClean="0">
                <a:solidFill>
                  <a:schemeClr val="tx1"/>
                </a:solidFill>
                <a:latin typeface="Garamond" panose="02020404030301010803" pitchFamily="18" charset="0"/>
                <a:ea typeface="Garamond"/>
                <a:cs typeface="Garamond"/>
                <a:sym typeface="Garamond"/>
              </a:rPr>
              <a:t>extreme </a:t>
            </a:r>
            <a:r>
              <a:rPr lang="en-US" sz="2700" dirty="0" smtClean="0">
                <a:solidFill>
                  <a:schemeClr val="tx1"/>
                </a:solidFill>
                <a:latin typeface="Garamond" panose="02020404030301010803" pitchFamily="18" charset="0"/>
                <a:ea typeface="Garamond"/>
                <a:cs typeface="Garamond"/>
                <a:sym typeface="Garamond"/>
              </a:rPr>
              <a:t>heat.</a:t>
            </a:r>
            <a:endParaRPr lang="en-US" sz="2700" dirty="0">
              <a:solidFill>
                <a:schemeClr val="tx1"/>
              </a:solidFill>
              <a:latin typeface="Garamond" panose="02020404030301010803" pitchFamily="18" charset="0"/>
              <a:ea typeface="Garamond"/>
              <a:cs typeface="Garamond"/>
              <a:sym typeface="Garamond"/>
            </a:endParaRPr>
          </a:p>
          <a:p>
            <a:pPr marL="0" marR="0" lvl="0" indent="0" algn="just" rtl="0">
              <a:lnSpc>
                <a:spcPct val="90000"/>
              </a:lnSpc>
              <a:spcBef>
                <a:spcPts val="0"/>
              </a:spcBef>
              <a:spcAft>
                <a:spcPts val="0"/>
              </a:spcAft>
              <a:buNone/>
            </a:pPr>
            <a:endParaRPr sz="2700" dirty="0">
              <a:solidFill>
                <a:srgbClr val="3F3F3F"/>
              </a:solidFill>
              <a:latin typeface="Garamond" panose="02020404030301010803" pitchFamily="18" charset="0"/>
              <a:ea typeface="Garamond"/>
              <a:cs typeface="Garamond"/>
              <a:sym typeface="Garamond"/>
            </a:endParaRPr>
          </a:p>
        </p:txBody>
      </p:sp>
      <p:sp>
        <p:nvSpPr>
          <p:cNvPr id="39" name="Shape 39"/>
          <p:cNvSpPr txBox="1"/>
          <p:nvPr/>
        </p:nvSpPr>
        <p:spPr>
          <a:xfrm>
            <a:off x="13753423" y="5790717"/>
            <a:ext cx="12981300" cy="3200400"/>
          </a:xfrm>
          <a:prstGeom prst="rect">
            <a:avLst/>
          </a:prstGeom>
          <a:noFill/>
          <a:ln>
            <a:noFill/>
          </a:ln>
        </p:spPr>
        <p:txBody>
          <a:bodyPr spcFirstLastPara="1" wrap="square" lIns="91425" tIns="45700" rIns="91425" bIns="45700" anchor="t" anchorCtr="0">
            <a:noAutofit/>
          </a:bodyPr>
          <a:lstStyle/>
          <a:p>
            <a:pPr marL="457200" marR="0" lvl="0" indent="-457200" rtl="0">
              <a:lnSpc>
                <a:spcPct val="100000"/>
              </a:lnSpc>
              <a:spcBef>
                <a:spcPts val="1800"/>
              </a:spcBef>
              <a:spcAft>
                <a:spcPts val="0"/>
              </a:spcAft>
              <a:buClr>
                <a:srgbClr val="1C57B0"/>
              </a:buClr>
              <a:buSzPts val="2700"/>
              <a:buFont typeface="Wingdings 3" panose="05040102010807070707" pitchFamily="18" charset="2"/>
              <a:buChar char="}"/>
            </a:pPr>
            <a:r>
              <a:rPr lang="en-US" sz="2700" b="1" dirty="0">
                <a:solidFill>
                  <a:srgbClr val="1C57B0"/>
                </a:solidFill>
                <a:latin typeface="Garamond" panose="02020404030301010803" pitchFamily="18" charset="0"/>
                <a:ea typeface="Garamond"/>
                <a:cs typeface="Garamond"/>
                <a:sym typeface="Garamond"/>
              </a:rPr>
              <a:t>Analyze </a:t>
            </a:r>
            <a:r>
              <a:rPr lang="en-US" sz="2700" dirty="0">
                <a:solidFill>
                  <a:schemeClr val="tx1">
                    <a:lumMod val="75000"/>
                    <a:lumOff val="25000"/>
                  </a:schemeClr>
                </a:solidFill>
                <a:latin typeface="Garamond" panose="02020404030301010803" pitchFamily="18" charset="0"/>
                <a:ea typeface="Garamond"/>
                <a:cs typeface="Garamond"/>
                <a:sym typeface="Garamond"/>
              </a:rPr>
              <a:t>arrangements of trees, at the block scale, that will help </a:t>
            </a:r>
            <a:r>
              <a:rPr lang="en-US" sz="2700" dirty="0" smtClean="0">
                <a:solidFill>
                  <a:schemeClr val="tx1">
                    <a:lumMod val="75000"/>
                    <a:lumOff val="25000"/>
                  </a:schemeClr>
                </a:solidFill>
                <a:latin typeface="Garamond" panose="02020404030301010803" pitchFamily="18" charset="0"/>
                <a:ea typeface="Garamond"/>
                <a:cs typeface="Garamond"/>
                <a:sym typeface="Garamond"/>
              </a:rPr>
              <a:t>mitigate </a:t>
            </a:r>
            <a:r>
              <a:rPr lang="en-US" sz="2700" dirty="0">
                <a:solidFill>
                  <a:schemeClr val="tx1">
                    <a:lumMod val="75000"/>
                    <a:lumOff val="25000"/>
                  </a:schemeClr>
                </a:solidFill>
                <a:latin typeface="Garamond" panose="02020404030301010803" pitchFamily="18" charset="0"/>
                <a:ea typeface="Garamond"/>
                <a:cs typeface="Garamond"/>
                <a:sym typeface="Garamond"/>
              </a:rPr>
              <a:t>the vulnerability and risks associated with extreme heat</a:t>
            </a:r>
            <a:endParaRPr sz="2700" b="1" dirty="0">
              <a:solidFill>
                <a:schemeClr val="tx1">
                  <a:lumMod val="75000"/>
                  <a:lumOff val="25000"/>
                </a:schemeClr>
              </a:solidFill>
              <a:latin typeface="Garamond" panose="02020404030301010803" pitchFamily="18" charset="0"/>
              <a:ea typeface="Garamond"/>
              <a:cs typeface="Garamond"/>
              <a:sym typeface="Garamond"/>
            </a:endParaRPr>
          </a:p>
          <a:p>
            <a:pPr marL="457200" lvl="0" indent="-457200">
              <a:spcBef>
                <a:spcPts val="1800"/>
              </a:spcBef>
              <a:buClr>
                <a:srgbClr val="1C57B0"/>
              </a:buClr>
              <a:buSzPts val="2700"/>
              <a:buFont typeface="Wingdings 3" panose="05040102010807070707" pitchFamily="18" charset="2"/>
              <a:buChar char="}"/>
            </a:pPr>
            <a:r>
              <a:rPr lang="en-US" sz="2700" b="1" dirty="0">
                <a:solidFill>
                  <a:srgbClr val="1C57B0"/>
                </a:solidFill>
                <a:latin typeface="Garamond" panose="02020404030301010803" pitchFamily="18" charset="0"/>
                <a:ea typeface="Garamond"/>
                <a:cs typeface="Garamond"/>
                <a:sym typeface="Garamond"/>
              </a:rPr>
              <a:t>Forecast </a:t>
            </a:r>
            <a:r>
              <a:rPr lang="en-US" sz="2700" dirty="0">
                <a:solidFill>
                  <a:schemeClr val="tx1">
                    <a:lumMod val="75000"/>
                    <a:lumOff val="25000"/>
                  </a:schemeClr>
                </a:solidFill>
                <a:latin typeface="Garamond" panose="02020404030301010803" pitchFamily="18" charset="0"/>
                <a:ea typeface="Garamond"/>
                <a:cs typeface="Garamond"/>
                <a:sym typeface="Garamond"/>
              </a:rPr>
              <a:t>tree stress based on projected changes in weather patterns</a:t>
            </a:r>
          </a:p>
          <a:p>
            <a:pPr marL="457200" marR="0" lvl="0" indent="-457200" rtl="0">
              <a:lnSpc>
                <a:spcPct val="100000"/>
              </a:lnSpc>
              <a:spcBef>
                <a:spcPts val="1800"/>
              </a:spcBef>
              <a:spcAft>
                <a:spcPts val="0"/>
              </a:spcAft>
              <a:buClr>
                <a:srgbClr val="1C57B0"/>
              </a:buClr>
              <a:buSzPts val="2700"/>
              <a:buFont typeface="Wingdings 3" panose="05040102010807070707" pitchFamily="18" charset="2"/>
              <a:buChar char="}"/>
            </a:pPr>
            <a:r>
              <a:rPr lang="en-US" sz="2700" b="1" dirty="0">
                <a:solidFill>
                  <a:srgbClr val="1C57B0"/>
                </a:solidFill>
                <a:latin typeface="Garamond" panose="02020404030301010803" pitchFamily="18" charset="0"/>
                <a:ea typeface="Garamond"/>
                <a:cs typeface="Garamond"/>
                <a:sym typeface="Garamond"/>
              </a:rPr>
              <a:t>Identify </a:t>
            </a:r>
            <a:r>
              <a:rPr lang="en-US" sz="2700" dirty="0">
                <a:solidFill>
                  <a:schemeClr val="tx1">
                    <a:lumMod val="75000"/>
                    <a:lumOff val="25000"/>
                  </a:schemeClr>
                </a:solidFill>
                <a:latin typeface="Garamond" panose="02020404030301010803" pitchFamily="18" charset="0"/>
                <a:ea typeface="Garamond"/>
                <a:cs typeface="Garamond"/>
                <a:sym typeface="Garamond"/>
              </a:rPr>
              <a:t>regions</a:t>
            </a:r>
            <a:r>
              <a:rPr lang="en-US" sz="2700" b="1" dirty="0">
                <a:solidFill>
                  <a:schemeClr val="tx1">
                    <a:lumMod val="75000"/>
                    <a:lumOff val="25000"/>
                  </a:schemeClr>
                </a:solidFill>
                <a:latin typeface="Garamond" panose="02020404030301010803" pitchFamily="18" charset="0"/>
                <a:ea typeface="Garamond"/>
                <a:cs typeface="Garamond"/>
                <a:sym typeface="Garamond"/>
              </a:rPr>
              <a:t> </a:t>
            </a:r>
            <a:r>
              <a:rPr lang="en-US" sz="2700" dirty="0">
                <a:solidFill>
                  <a:schemeClr val="tx1">
                    <a:lumMod val="75000"/>
                    <a:lumOff val="25000"/>
                  </a:schemeClr>
                </a:solidFill>
                <a:latin typeface="Garamond" panose="02020404030301010803" pitchFamily="18" charset="0"/>
                <a:ea typeface="Garamond"/>
                <a:cs typeface="Garamond"/>
                <a:sym typeface="Garamond"/>
              </a:rPr>
              <a:t>where Ajax residents are most vulnerable to extreme heat</a:t>
            </a:r>
            <a:endParaRPr sz="2700" b="1" dirty="0">
              <a:solidFill>
                <a:schemeClr val="tx1">
                  <a:lumMod val="75000"/>
                  <a:lumOff val="25000"/>
                </a:schemeClr>
              </a:solidFill>
              <a:latin typeface="Garamond" panose="02020404030301010803" pitchFamily="18" charset="0"/>
              <a:ea typeface="Garamond"/>
              <a:cs typeface="Garamond"/>
              <a:sym typeface="Garamond"/>
            </a:endParaRPr>
          </a:p>
          <a:p>
            <a:pPr marL="457200" marR="0" lvl="0" indent="-457200" rtl="0">
              <a:lnSpc>
                <a:spcPct val="100000"/>
              </a:lnSpc>
              <a:spcBef>
                <a:spcPts val="1800"/>
              </a:spcBef>
              <a:spcAft>
                <a:spcPts val="0"/>
              </a:spcAft>
              <a:buClr>
                <a:srgbClr val="1C57B0"/>
              </a:buClr>
              <a:buSzPts val="2700"/>
              <a:buFont typeface="Wingdings 3" panose="05040102010807070707" pitchFamily="18" charset="2"/>
              <a:buChar char="}"/>
            </a:pPr>
            <a:r>
              <a:rPr lang="en-US" sz="2700" b="1" dirty="0">
                <a:solidFill>
                  <a:srgbClr val="1C57B0"/>
                </a:solidFill>
                <a:latin typeface="Garamond" panose="02020404030301010803" pitchFamily="18" charset="0"/>
                <a:ea typeface="Garamond"/>
                <a:cs typeface="Garamond"/>
                <a:sym typeface="Garamond"/>
              </a:rPr>
              <a:t>Create</a:t>
            </a:r>
            <a:r>
              <a:rPr lang="en-US" sz="2700" b="1" dirty="0">
                <a:solidFill>
                  <a:schemeClr val="tx1">
                    <a:lumMod val="75000"/>
                    <a:lumOff val="25000"/>
                  </a:schemeClr>
                </a:solidFill>
                <a:latin typeface="Garamond" panose="02020404030301010803" pitchFamily="18" charset="0"/>
                <a:ea typeface="Garamond"/>
                <a:cs typeface="Garamond"/>
                <a:sym typeface="Garamond"/>
              </a:rPr>
              <a:t> </a:t>
            </a:r>
            <a:r>
              <a:rPr lang="en-US" sz="2700" dirty="0">
                <a:solidFill>
                  <a:schemeClr val="tx1">
                    <a:lumMod val="75000"/>
                    <a:lumOff val="25000"/>
                  </a:schemeClr>
                </a:solidFill>
                <a:latin typeface="Garamond" panose="02020404030301010803" pitchFamily="18" charset="0"/>
                <a:ea typeface="Garamond"/>
                <a:cs typeface="Garamond"/>
                <a:sym typeface="Garamond"/>
              </a:rPr>
              <a:t>a 2017 land use and land cover classification for the town of Ajax, Ontario</a:t>
            </a:r>
            <a:r>
              <a:rPr lang="en-US" sz="2700" b="1" dirty="0">
                <a:solidFill>
                  <a:schemeClr val="tx1">
                    <a:lumMod val="75000"/>
                    <a:lumOff val="25000"/>
                  </a:schemeClr>
                </a:solidFill>
                <a:latin typeface="Garamond" panose="02020404030301010803" pitchFamily="18" charset="0"/>
                <a:ea typeface="Garamond"/>
                <a:cs typeface="Garamond"/>
                <a:sym typeface="Garamond"/>
              </a:rPr>
              <a:t>  </a:t>
            </a:r>
            <a:r>
              <a:rPr lang="en-US" sz="2700" b="1" dirty="0">
                <a:solidFill>
                  <a:srgbClr val="1C57B0"/>
                </a:solidFill>
                <a:latin typeface="Garamond" panose="02020404030301010803" pitchFamily="18" charset="0"/>
                <a:ea typeface="Garamond"/>
                <a:cs typeface="Garamond"/>
                <a:sym typeface="Garamond"/>
              </a:rPr>
              <a:t/>
            </a:r>
            <a:br>
              <a:rPr lang="en-US" sz="2700" b="1" dirty="0">
                <a:solidFill>
                  <a:srgbClr val="1C57B0"/>
                </a:solidFill>
                <a:latin typeface="Garamond" panose="02020404030301010803" pitchFamily="18" charset="0"/>
                <a:ea typeface="Garamond"/>
                <a:cs typeface="Garamond"/>
                <a:sym typeface="Garamond"/>
              </a:rPr>
            </a:br>
            <a:endParaRPr dirty="0">
              <a:latin typeface="Garamond" panose="02020404030301010803" pitchFamily="18" charset="0"/>
            </a:endParaRPr>
          </a:p>
        </p:txBody>
      </p:sp>
      <p:grpSp>
        <p:nvGrpSpPr>
          <p:cNvPr id="12" name="Group 11"/>
          <p:cNvGrpSpPr/>
          <p:nvPr/>
        </p:nvGrpSpPr>
        <p:grpSpPr>
          <a:xfrm>
            <a:off x="16279186" y="30393742"/>
            <a:ext cx="3131100" cy="3706690"/>
            <a:chOff x="16350458" y="30682498"/>
            <a:chExt cx="3131100" cy="3706690"/>
          </a:xfrm>
        </p:grpSpPr>
        <p:sp>
          <p:nvSpPr>
            <p:cNvPr id="28" name="Shape 28"/>
            <p:cNvSpPr txBox="1"/>
            <p:nvPr/>
          </p:nvSpPr>
          <p:spPr>
            <a:xfrm>
              <a:off x="16350458" y="33014588"/>
              <a:ext cx="3131100" cy="1374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3F3F3F"/>
                </a:buClr>
                <a:buSzPts val="2700"/>
                <a:buFont typeface="Arial"/>
                <a:buNone/>
              </a:pPr>
              <a:r>
                <a:rPr lang="en-US" sz="2700">
                  <a:solidFill>
                    <a:srgbClr val="3F3F3F"/>
                  </a:solidFill>
                  <a:latin typeface="Garamond"/>
                  <a:ea typeface="Garamond"/>
                  <a:cs typeface="Garamond"/>
                  <a:sym typeface="Garamond"/>
                </a:rPr>
                <a:t>Eleanor </a:t>
              </a:r>
              <a:endParaRPr sz="2700">
                <a:solidFill>
                  <a:srgbClr val="3F3F3F"/>
                </a:solidFill>
                <a:latin typeface="Garamond"/>
                <a:ea typeface="Garamond"/>
                <a:cs typeface="Garamond"/>
                <a:sym typeface="Garamond"/>
              </a:endParaRPr>
            </a:p>
            <a:p>
              <a:pPr marL="0" marR="0" lvl="0" indent="0" algn="ctr" rtl="0">
                <a:lnSpc>
                  <a:spcPct val="100000"/>
                </a:lnSpc>
                <a:spcBef>
                  <a:spcPts val="0"/>
                </a:spcBef>
                <a:spcAft>
                  <a:spcPts val="0"/>
                </a:spcAft>
                <a:buClr>
                  <a:srgbClr val="3F3F3F"/>
                </a:buClr>
                <a:buSzPts val="2700"/>
                <a:buFont typeface="Arial"/>
                <a:buNone/>
              </a:pPr>
              <a:r>
                <a:rPr lang="en-US" sz="2700">
                  <a:solidFill>
                    <a:srgbClr val="3F3F3F"/>
                  </a:solidFill>
                  <a:latin typeface="Garamond"/>
                  <a:ea typeface="Garamond"/>
                  <a:cs typeface="Garamond"/>
                  <a:sym typeface="Garamond"/>
                </a:rPr>
                <a:t>  Dhuyvetter	 </a:t>
              </a:r>
              <a:endParaRPr/>
            </a:p>
          </p:txBody>
        </p:sp>
        <p:grpSp>
          <p:nvGrpSpPr>
            <p:cNvPr id="9" name="Group 8"/>
            <p:cNvGrpSpPr/>
            <p:nvPr/>
          </p:nvGrpSpPr>
          <p:grpSpPr>
            <a:xfrm>
              <a:off x="16820925" y="30682498"/>
              <a:ext cx="2190166" cy="2149670"/>
              <a:chOff x="16821046" y="30682498"/>
              <a:chExt cx="2190166" cy="2149670"/>
            </a:xfrm>
          </p:grpSpPr>
          <p:pic>
            <p:nvPicPr>
              <p:cNvPr id="35" name="Shape 35"/>
              <p:cNvPicPr preferRelativeResize="0"/>
              <p:nvPr/>
            </p:nvPicPr>
            <p:blipFill rotWithShape="1">
              <a:blip r:embed="rId4">
                <a:alphaModFix/>
              </a:blip>
              <a:srcRect/>
              <a:stretch/>
            </p:blipFill>
            <p:spPr>
              <a:xfrm>
                <a:off x="16821046" y="30682498"/>
                <a:ext cx="2190166" cy="2149670"/>
              </a:xfrm>
              <a:prstGeom prst="rect">
                <a:avLst/>
              </a:prstGeom>
              <a:noFill/>
              <a:ln>
                <a:noFill/>
              </a:ln>
            </p:spPr>
          </p:pic>
          <p:pic>
            <p:nvPicPr>
              <p:cNvPr id="59" name="Shape 59"/>
              <p:cNvPicPr preferRelativeResize="0"/>
              <p:nvPr/>
            </p:nvPicPr>
            <p:blipFill>
              <a:blip r:embed="rId5">
                <a:alphaModFix/>
              </a:blip>
              <a:stretch>
                <a:fillRect/>
              </a:stretch>
            </p:blipFill>
            <p:spPr>
              <a:xfrm>
                <a:off x="17076909" y="30934373"/>
                <a:ext cx="1645920" cy="1645920"/>
              </a:xfrm>
              <a:prstGeom prst="ellipse">
                <a:avLst/>
              </a:prstGeom>
              <a:noFill/>
              <a:ln>
                <a:noFill/>
              </a:ln>
            </p:spPr>
          </p:pic>
        </p:grpSp>
      </p:grpSp>
      <p:grpSp>
        <p:nvGrpSpPr>
          <p:cNvPr id="40" name="Group 39"/>
          <p:cNvGrpSpPr/>
          <p:nvPr/>
        </p:nvGrpSpPr>
        <p:grpSpPr>
          <a:xfrm>
            <a:off x="21789283" y="30393724"/>
            <a:ext cx="3195952" cy="3643052"/>
            <a:chOff x="21876896" y="30682480"/>
            <a:chExt cx="3195952" cy="3643052"/>
          </a:xfrm>
        </p:grpSpPr>
        <p:sp>
          <p:nvSpPr>
            <p:cNvPr id="30" name="Shape 30"/>
            <p:cNvSpPr txBox="1"/>
            <p:nvPr/>
          </p:nvSpPr>
          <p:spPr>
            <a:xfrm>
              <a:off x="21876896" y="33014588"/>
              <a:ext cx="3195952" cy="131094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3F3F3F"/>
                </a:buClr>
                <a:buSzPts val="2700"/>
                <a:buFont typeface="Arial"/>
                <a:buNone/>
              </a:pPr>
              <a:r>
                <a:rPr lang="en-US" sz="2700" dirty="0">
                  <a:solidFill>
                    <a:srgbClr val="3F3F3F"/>
                  </a:solidFill>
                  <a:latin typeface="Garamond"/>
                  <a:ea typeface="Garamond"/>
                  <a:cs typeface="Garamond"/>
                  <a:sym typeface="Garamond"/>
                </a:rPr>
                <a:t>Elizabeth Dyer</a:t>
              </a:r>
              <a:endParaRPr dirty="0"/>
            </a:p>
          </p:txBody>
        </p:sp>
        <p:grpSp>
          <p:nvGrpSpPr>
            <p:cNvPr id="4" name="Group 3"/>
            <p:cNvGrpSpPr/>
            <p:nvPr/>
          </p:nvGrpSpPr>
          <p:grpSpPr>
            <a:xfrm>
              <a:off x="22379787" y="30682480"/>
              <a:ext cx="2190170" cy="2149706"/>
              <a:chOff x="22379756" y="30682480"/>
              <a:chExt cx="2190170" cy="2149706"/>
            </a:xfrm>
          </p:grpSpPr>
          <p:pic>
            <p:nvPicPr>
              <p:cNvPr id="37" name="Shape 37"/>
              <p:cNvPicPr preferRelativeResize="0"/>
              <p:nvPr/>
            </p:nvPicPr>
            <p:blipFill rotWithShape="1">
              <a:blip r:embed="rId4">
                <a:alphaModFix/>
              </a:blip>
              <a:srcRect/>
              <a:stretch/>
            </p:blipFill>
            <p:spPr>
              <a:xfrm>
                <a:off x="22379756" y="30682480"/>
                <a:ext cx="2190170" cy="2149706"/>
              </a:xfrm>
              <a:prstGeom prst="rect">
                <a:avLst/>
              </a:prstGeom>
              <a:noFill/>
              <a:ln>
                <a:noFill/>
              </a:ln>
            </p:spPr>
          </p:pic>
          <p:pic>
            <p:nvPicPr>
              <p:cNvPr id="60" name="Shape 60"/>
              <p:cNvPicPr preferRelativeResize="0"/>
              <p:nvPr/>
            </p:nvPicPr>
            <p:blipFill>
              <a:blip r:embed="rId6">
                <a:alphaModFix/>
              </a:blip>
              <a:stretch>
                <a:fillRect/>
              </a:stretch>
            </p:blipFill>
            <p:spPr>
              <a:xfrm>
                <a:off x="22651881" y="30934373"/>
                <a:ext cx="1645920" cy="1645920"/>
              </a:xfrm>
              <a:prstGeom prst="ellipse">
                <a:avLst/>
              </a:prstGeom>
              <a:noFill/>
              <a:ln>
                <a:noFill/>
              </a:ln>
            </p:spPr>
          </p:pic>
        </p:grpSp>
      </p:grpSp>
      <p:grpSp>
        <p:nvGrpSpPr>
          <p:cNvPr id="13" name="Group 12"/>
          <p:cNvGrpSpPr/>
          <p:nvPr/>
        </p:nvGrpSpPr>
        <p:grpSpPr>
          <a:xfrm>
            <a:off x="18963284" y="30393724"/>
            <a:ext cx="3273000" cy="3706708"/>
            <a:chOff x="19035048" y="30682480"/>
            <a:chExt cx="3273000" cy="3706708"/>
          </a:xfrm>
        </p:grpSpPr>
        <p:sp>
          <p:nvSpPr>
            <p:cNvPr id="29" name="Shape 29"/>
            <p:cNvSpPr txBox="1"/>
            <p:nvPr/>
          </p:nvSpPr>
          <p:spPr>
            <a:xfrm>
              <a:off x="19035048" y="33014588"/>
              <a:ext cx="3273000" cy="1374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3F3F3F"/>
                </a:buClr>
                <a:buSzPts val="2700"/>
                <a:buFont typeface="Arial"/>
                <a:buNone/>
              </a:pPr>
              <a:r>
                <a:rPr lang="en-US" sz="2700" dirty="0">
                  <a:solidFill>
                    <a:srgbClr val="3F3F3F"/>
                  </a:solidFill>
                  <a:latin typeface="Garamond"/>
                  <a:ea typeface="Garamond"/>
                  <a:cs typeface="Garamond"/>
                  <a:sym typeface="Garamond"/>
                </a:rPr>
                <a:t>Dean </a:t>
              </a:r>
              <a:r>
                <a:rPr lang="en-US" sz="2700" dirty="0" err="1">
                  <a:solidFill>
                    <a:srgbClr val="3F3F3F"/>
                  </a:solidFill>
                  <a:latin typeface="Garamond"/>
                  <a:ea typeface="Garamond"/>
                  <a:cs typeface="Garamond"/>
                  <a:sym typeface="Garamond"/>
                </a:rPr>
                <a:t>Blumenfeld</a:t>
              </a:r>
              <a:endParaRPr dirty="0"/>
            </a:p>
          </p:txBody>
        </p:sp>
        <p:grpSp>
          <p:nvGrpSpPr>
            <p:cNvPr id="5" name="Group 4"/>
            <p:cNvGrpSpPr/>
            <p:nvPr/>
          </p:nvGrpSpPr>
          <p:grpSpPr>
            <a:xfrm>
              <a:off x="19576463" y="30682480"/>
              <a:ext cx="2190170" cy="2149706"/>
              <a:chOff x="19576432" y="30682480"/>
              <a:chExt cx="2190170" cy="2149706"/>
            </a:xfrm>
          </p:grpSpPr>
          <p:pic>
            <p:nvPicPr>
              <p:cNvPr id="36" name="Shape 36"/>
              <p:cNvPicPr preferRelativeResize="0"/>
              <p:nvPr/>
            </p:nvPicPr>
            <p:blipFill rotWithShape="1">
              <a:blip r:embed="rId4">
                <a:alphaModFix/>
              </a:blip>
              <a:srcRect/>
              <a:stretch/>
            </p:blipFill>
            <p:spPr>
              <a:xfrm>
                <a:off x="19576432" y="30682480"/>
                <a:ext cx="2190170" cy="2149706"/>
              </a:xfrm>
              <a:prstGeom prst="rect">
                <a:avLst/>
              </a:prstGeom>
              <a:noFill/>
              <a:ln>
                <a:noFill/>
              </a:ln>
            </p:spPr>
          </p:pic>
          <p:pic>
            <p:nvPicPr>
              <p:cNvPr id="61" name="Shape 61"/>
              <p:cNvPicPr preferRelativeResize="0"/>
              <p:nvPr/>
            </p:nvPicPr>
            <p:blipFill rotWithShape="1">
              <a:blip r:embed="rId7">
                <a:alphaModFix/>
              </a:blip>
              <a:srcRect l="14964" t="25727" r="7821" b="22213"/>
              <a:stretch/>
            </p:blipFill>
            <p:spPr>
              <a:xfrm>
                <a:off x="19848557" y="30934373"/>
                <a:ext cx="1645920" cy="1645920"/>
              </a:xfrm>
              <a:prstGeom prst="ellipse">
                <a:avLst/>
              </a:prstGeom>
              <a:noFill/>
              <a:ln>
                <a:noFill/>
              </a:ln>
            </p:spPr>
          </p:pic>
        </p:grpSp>
      </p:grpSp>
      <p:grpSp>
        <p:nvGrpSpPr>
          <p:cNvPr id="11" name="Group 10"/>
          <p:cNvGrpSpPr/>
          <p:nvPr/>
        </p:nvGrpSpPr>
        <p:grpSpPr>
          <a:xfrm>
            <a:off x="13595088" y="30393724"/>
            <a:ext cx="3131100" cy="3706708"/>
            <a:chOff x="13595088" y="30682480"/>
            <a:chExt cx="3131100" cy="3706708"/>
          </a:xfrm>
        </p:grpSpPr>
        <p:sp>
          <p:nvSpPr>
            <p:cNvPr id="27" name="Shape 27"/>
            <p:cNvSpPr txBox="1"/>
            <p:nvPr/>
          </p:nvSpPr>
          <p:spPr>
            <a:xfrm>
              <a:off x="13595088" y="33014588"/>
              <a:ext cx="3131100" cy="1374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3F3F3F"/>
                </a:buClr>
                <a:buSzPts val="2700"/>
                <a:buFont typeface="Arial"/>
                <a:buNone/>
              </a:pPr>
              <a:r>
                <a:rPr lang="en-US" sz="2700" dirty="0">
                  <a:solidFill>
                    <a:srgbClr val="3F3F3F"/>
                  </a:solidFill>
                  <a:latin typeface="Garamond"/>
                  <a:ea typeface="Garamond"/>
                  <a:cs typeface="Garamond"/>
                  <a:sym typeface="Garamond"/>
                </a:rPr>
                <a:t>Huntington Keith</a:t>
              </a:r>
              <a:endParaRPr dirty="0"/>
            </a:p>
            <a:p>
              <a:pPr marL="0" marR="0" lvl="0" indent="0" algn="ctr" rtl="0">
                <a:lnSpc>
                  <a:spcPct val="100000"/>
                </a:lnSpc>
                <a:spcBef>
                  <a:spcPts val="0"/>
                </a:spcBef>
                <a:spcAft>
                  <a:spcPts val="0"/>
                </a:spcAft>
                <a:buClr>
                  <a:srgbClr val="3F3F3F"/>
                </a:buClr>
                <a:buSzPts val="2700"/>
                <a:buFont typeface="Arial"/>
                <a:buNone/>
              </a:pPr>
              <a:r>
                <a:rPr lang="en-US" sz="2700" b="0" u="none" dirty="0">
                  <a:solidFill>
                    <a:srgbClr val="3F3F3F"/>
                  </a:solidFill>
                  <a:latin typeface="Garamond"/>
                  <a:ea typeface="Garamond"/>
                  <a:cs typeface="Garamond"/>
                  <a:sym typeface="Garamond"/>
                </a:rPr>
                <a:t>Project Lead</a:t>
              </a:r>
              <a:endParaRPr dirty="0"/>
            </a:p>
          </p:txBody>
        </p:sp>
        <p:grpSp>
          <p:nvGrpSpPr>
            <p:cNvPr id="10" name="Group 9"/>
            <p:cNvGrpSpPr/>
            <p:nvPr/>
          </p:nvGrpSpPr>
          <p:grpSpPr>
            <a:xfrm>
              <a:off x="14065553" y="30682480"/>
              <a:ext cx="2190170" cy="2149706"/>
              <a:chOff x="14065631" y="30682480"/>
              <a:chExt cx="2190170" cy="2149706"/>
            </a:xfrm>
          </p:grpSpPr>
          <p:pic>
            <p:nvPicPr>
              <p:cNvPr id="34" name="Shape 34"/>
              <p:cNvPicPr preferRelativeResize="0"/>
              <p:nvPr/>
            </p:nvPicPr>
            <p:blipFill rotWithShape="1">
              <a:blip r:embed="rId4">
                <a:alphaModFix/>
              </a:blip>
              <a:srcRect/>
              <a:stretch/>
            </p:blipFill>
            <p:spPr>
              <a:xfrm>
                <a:off x="14065631" y="30682480"/>
                <a:ext cx="2190170" cy="2149706"/>
              </a:xfrm>
              <a:prstGeom prst="rect">
                <a:avLst/>
              </a:prstGeom>
              <a:noFill/>
              <a:ln>
                <a:noFill/>
              </a:ln>
            </p:spPr>
          </p:pic>
          <p:pic>
            <p:nvPicPr>
              <p:cNvPr id="62" name="Shape 62"/>
              <p:cNvPicPr preferRelativeResize="0"/>
              <p:nvPr/>
            </p:nvPicPr>
            <p:blipFill>
              <a:blip r:embed="rId8">
                <a:alphaModFix/>
              </a:blip>
              <a:stretch>
                <a:fillRect/>
              </a:stretch>
            </p:blipFill>
            <p:spPr>
              <a:xfrm>
                <a:off x="14337756" y="30934373"/>
                <a:ext cx="1645920" cy="1645920"/>
              </a:xfrm>
              <a:prstGeom prst="ellipse">
                <a:avLst/>
              </a:prstGeom>
              <a:noFill/>
              <a:ln>
                <a:noFill/>
              </a:ln>
            </p:spPr>
          </p:pic>
        </p:grpSp>
      </p:grpSp>
      <p:pic>
        <p:nvPicPr>
          <p:cNvPr id="63" name="Shape 63"/>
          <p:cNvPicPr preferRelativeResize="0"/>
          <p:nvPr/>
        </p:nvPicPr>
        <p:blipFill>
          <a:blip r:embed="rId9">
            <a:alphaModFix/>
          </a:blip>
          <a:stretch>
            <a:fillRect/>
          </a:stretch>
        </p:blipFill>
        <p:spPr>
          <a:xfrm>
            <a:off x="22778238" y="11067782"/>
            <a:ext cx="2483399" cy="1940456"/>
          </a:xfrm>
          <a:prstGeom prst="rect">
            <a:avLst/>
          </a:prstGeom>
          <a:noFill/>
          <a:ln>
            <a:noFill/>
          </a:ln>
        </p:spPr>
      </p:pic>
      <p:pic>
        <p:nvPicPr>
          <p:cNvPr id="64" name="Shape 64"/>
          <p:cNvPicPr preferRelativeResize="0"/>
          <p:nvPr/>
        </p:nvPicPr>
        <p:blipFill>
          <a:blip r:embed="rId10">
            <a:alphaModFix/>
          </a:blip>
          <a:stretch>
            <a:fillRect/>
          </a:stretch>
        </p:blipFill>
        <p:spPr>
          <a:xfrm>
            <a:off x="22778236" y="13945104"/>
            <a:ext cx="2483402" cy="2293783"/>
          </a:xfrm>
          <a:prstGeom prst="rect">
            <a:avLst/>
          </a:prstGeom>
          <a:noFill/>
          <a:ln>
            <a:noFill/>
          </a:ln>
        </p:spPr>
      </p:pic>
      <p:sp>
        <p:nvSpPr>
          <p:cNvPr id="65" name="Shape 65"/>
          <p:cNvSpPr txBox="1"/>
          <p:nvPr/>
        </p:nvSpPr>
        <p:spPr>
          <a:xfrm>
            <a:off x="22778237" y="12778541"/>
            <a:ext cx="2483400" cy="659700"/>
          </a:xfrm>
          <a:prstGeom prst="rect">
            <a:avLst/>
          </a:prstGeom>
          <a:noFill/>
          <a:ln>
            <a:noFill/>
          </a:ln>
        </p:spPr>
        <p:txBody>
          <a:bodyPr spcFirstLastPara="1" wrap="square" lIns="91425" tIns="45700" rIns="91425" bIns="45700" anchor="t" anchorCtr="0">
            <a:noAutofit/>
          </a:bodyPr>
          <a:lstStyle/>
          <a:p>
            <a:pPr marL="0" marR="0" lvl="0" indent="0" algn="ctr" rtl="0">
              <a:lnSpc>
                <a:spcPct val="200000"/>
              </a:lnSpc>
              <a:spcBef>
                <a:spcPts val="1800"/>
              </a:spcBef>
              <a:spcAft>
                <a:spcPts val="0"/>
              </a:spcAft>
              <a:buNone/>
            </a:pPr>
            <a:r>
              <a:rPr lang="en-US" sz="2700" dirty="0">
                <a:latin typeface="Garamond" panose="02020404030301010803" pitchFamily="18" charset="0"/>
                <a:ea typeface="Garamond"/>
                <a:cs typeface="Garamond"/>
                <a:sym typeface="Garamond"/>
              </a:rPr>
              <a:t>Landsat 8    </a:t>
            </a:r>
            <a:endParaRPr sz="2700" dirty="0">
              <a:latin typeface="Garamond" panose="02020404030301010803" pitchFamily="18" charset="0"/>
              <a:ea typeface="Garamond"/>
              <a:cs typeface="Garamond"/>
              <a:sym typeface="Garamond"/>
            </a:endParaRPr>
          </a:p>
        </p:txBody>
      </p:sp>
      <p:sp>
        <p:nvSpPr>
          <p:cNvPr id="71" name="Shape 71"/>
          <p:cNvSpPr txBox="1"/>
          <p:nvPr/>
        </p:nvSpPr>
        <p:spPr>
          <a:xfrm>
            <a:off x="22778237" y="15957438"/>
            <a:ext cx="2483400" cy="659700"/>
          </a:xfrm>
          <a:prstGeom prst="rect">
            <a:avLst/>
          </a:prstGeom>
          <a:noFill/>
          <a:ln>
            <a:noFill/>
          </a:ln>
        </p:spPr>
        <p:txBody>
          <a:bodyPr spcFirstLastPara="1" wrap="square" lIns="91425" tIns="45700" rIns="91425" bIns="45700" anchor="t" anchorCtr="0">
            <a:noAutofit/>
          </a:bodyPr>
          <a:lstStyle/>
          <a:p>
            <a:pPr marL="0" marR="0" lvl="0" indent="0" algn="ctr" rtl="0">
              <a:lnSpc>
                <a:spcPct val="200000"/>
              </a:lnSpc>
              <a:spcBef>
                <a:spcPts val="1800"/>
              </a:spcBef>
              <a:spcAft>
                <a:spcPts val="0"/>
              </a:spcAft>
              <a:buNone/>
            </a:pPr>
            <a:r>
              <a:rPr lang="en-US" sz="2700" dirty="0">
                <a:latin typeface="Garamond" panose="02020404030301010803" pitchFamily="18" charset="0"/>
                <a:ea typeface="Garamond"/>
                <a:cs typeface="Garamond"/>
                <a:sym typeface="Garamond"/>
              </a:rPr>
              <a:t>Landsat 5   </a:t>
            </a:r>
            <a:endParaRPr sz="2700" dirty="0">
              <a:latin typeface="Garamond" panose="02020404030301010803" pitchFamily="18" charset="0"/>
              <a:ea typeface="Garamond"/>
              <a:cs typeface="Garamond"/>
              <a:sym typeface="Garamond"/>
            </a:endParaRPr>
          </a:p>
        </p:txBody>
      </p:sp>
      <p:sp>
        <p:nvSpPr>
          <p:cNvPr id="72" name="Shape 72"/>
          <p:cNvSpPr txBox="1"/>
          <p:nvPr/>
        </p:nvSpPr>
        <p:spPr>
          <a:xfrm>
            <a:off x="966272" y="25305905"/>
            <a:ext cx="12070080" cy="164592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1800"/>
              </a:spcBef>
              <a:spcAft>
                <a:spcPts val="0"/>
              </a:spcAft>
              <a:buNone/>
            </a:pPr>
            <a:r>
              <a:rPr lang="en-US" sz="2000" dirty="0" smtClean="0">
                <a:solidFill>
                  <a:schemeClr val="tx1">
                    <a:lumMod val="75000"/>
                    <a:lumOff val="25000"/>
                  </a:schemeClr>
                </a:solidFill>
                <a:latin typeface="Garamond" panose="02020404030301010803" pitchFamily="18" charset="0"/>
                <a:ea typeface="Garamond"/>
                <a:cs typeface="Garamond"/>
                <a:sym typeface="Garamond"/>
              </a:rPr>
              <a:t>The map on the left is </a:t>
            </a:r>
            <a:r>
              <a:rPr lang="en-US" sz="2000" dirty="0">
                <a:solidFill>
                  <a:schemeClr val="tx1">
                    <a:lumMod val="75000"/>
                    <a:lumOff val="25000"/>
                  </a:schemeClr>
                </a:solidFill>
                <a:latin typeface="Garamond" panose="02020404030301010803" pitchFamily="18" charset="0"/>
                <a:ea typeface="Garamond"/>
                <a:cs typeface="Garamond"/>
                <a:sym typeface="Garamond"/>
              </a:rPr>
              <a:t>a compositional map of a social vulnerability index and land surface temperatures for 2016. The overlapping areas between the two areas represent geographic locations where the populations </a:t>
            </a:r>
            <a:r>
              <a:rPr lang="en-US" sz="2000" dirty="0" smtClean="0">
                <a:solidFill>
                  <a:schemeClr val="tx1">
                    <a:lumMod val="75000"/>
                    <a:lumOff val="25000"/>
                  </a:schemeClr>
                </a:solidFill>
                <a:latin typeface="Garamond" panose="02020404030301010803" pitchFamily="18" charset="0"/>
                <a:ea typeface="Garamond"/>
                <a:cs typeface="Garamond"/>
                <a:sym typeface="Garamond"/>
              </a:rPr>
              <a:t>are most </a:t>
            </a:r>
            <a:r>
              <a:rPr lang="en-US" sz="2000" dirty="0">
                <a:solidFill>
                  <a:schemeClr val="tx1">
                    <a:lumMod val="75000"/>
                    <a:lumOff val="25000"/>
                  </a:schemeClr>
                </a:solidFill>
                <a:latin typeface="Garamond" panose="02020404030301010803" pitchFamily="18" charset="0"/>
                <a:ea typeface="Garamond"/>
                <a:cs typeface="Garamond"/>
                <a:sym typeface="Garamond"/>
              </a:rPr>
              <a:t>vulnerable to extreme heat. </a:t>
            </a:r>
            <a:r>
              <a:rPr lang="en-US" sz="2000" dirty="0" smtClean="0">
                <a:solidFill>
                  <a:schemeClr val="tx1">
                    <a:lumMod val="75000"/>
                    <a:lumOff val="25000"/>
                  </a:schemeClr>
                </a:solidFill>
                <a:latin typeface="Garamond" panose="02020404030301010803" pitchFamily="18" charset="0"/>
                <a:ea typeface="Garamond"/>
                <a:cs typeface="Garamond"/>
                <a:sym typeface="Garamond"/>
              </a:rPr>
              <a:t>The map on the right displays Ajax </a:t>
            </a:r>
            <a:r>
              <a:rPr lang="en-US" sz="2000" dirty="0">
                <a:solidFill>
                  <a:schemeClr val="tx1">
                    <a:lumMod val="75000"/>
                    <a:lumOff val="25000"/>
                  </a:schemeClr>
                </a:solidFill>
                <a:latin typeface="Garamond" panose="02020404030301010803" pitchFamily="18" charset="0"/>
                <a:ea typeface="Garamond"/>
                <a:cs typeface="Garamond"/>
                <a:sym typeface="Garamond"/>
              </a:rPr>
              <a:t>tree cover for 2016, calculated </a:t>
            </a:r>
            <a:r>
              <a:rPr lang="en-US" sz="2000" dirty="0" smtClean="0">
                <a:solidFill>
                  <a:schemeClr val="tx1">
                    <a:lumMod val="75000"/>
                    <a:lumOff val="25000"/>
                  </a:schemeClr>
                </a:solidFill>
                <a:latin typeface="Garamond" panose="02020404030301010803" pitchFamily="18" charset="0"/>
                <a:ea typeface="Garamond"/>
                <a:cs typeface="Garamond"/>
                <a:sym typeface="Garamond"/>
              </a:rPr>
              <a:t>using </a:t>
            </a:r>
            <a:r>
              <a:rPr lang="en-US" sz="2000" dirty="0">
                <a:solidFill>
                  <a:schemeClr val="tx1">
                    <a:lumMod val="75000"/>
                    <a:lumOff val="25000"/>
                  </a:schemeClr>
                </a:solidFill>
                <a:latin typeface="Garamond" panose="02020404030301010803" pitchFamily="18" charset="0"/>
                <a:ea typeface="Garamond"/>
                <a:cs typeface="Garamond"/>
                <a:sym typeface="Garamond"/>
              </a:rPr>
              <a:t>a Random Forest </a:t>
            </a:r>
            <a:r>
              <a:rPr lang="en-US" sz="2000" dirty="0" smtClean="0">
                <a:solidFill>
                  <a:schemeClr val="tx1">
                    <a:lumMod val="75000"/>
                    <a:lumOff val="25000"/>
                  </a:schemeClr>
                </a:solidFill>
                <a:latin typeface="Garamond" panose="02020404030301010803" pitchFamily="18" charset="0"/>
                <a:ea typeface="Garamond"/>
                <a:cs typeface="Garamond"/>
                <a:sym typeface="Garamond"/>
              </a:rPr>
              <a:t>regression with </a:t>
            </a:r>
            <a:r>
              <a:rPr lang="en-US" sz="2000" dirty="0">
                <a:solidFill>
                  <a:schemeClr val="tx1">
                    <a:lumMod val="75000"/>
                    <a:lumOff val="25000"/>
                  </a:schemeClr>
                </a:solidFill>
                <a:latin typeface="Garamond" panose="02020404030301010803" pitchFamily="18" charset="0"/>
                <a:ea typeface="Garamond"/>
                <a:cs typeface="Garamond"/>
                <a:sym typeface="Garamond"/>
              </a:rPr>
              <a:t>Landsat 8 surface reflectance data. </a:t>
            </a:r>
            <a:endParaRPr sz="2000" dirty="0">
              <a:solidFill>
                <a:schemeClr val="tx1">
                  <a:lumMod val="75000"/>
                  <a:lumOff val="25000"/>
                </a:schemeClr>
              </a:solidFill>
              <a:latin typeface="Garamond" panose="02020404030301010803" pitchFamily="18" charset="0"/>
              <a:ea typeface="Garamond"/>
              <a:cs typeface="Garamond"/>
              <a:sym typeface="Garamond"/>
            </a:endParaRPr>
          </a:p>
        </p:txBody>
      </p:sp>
      <p:grpSp>
        <p:nvGrpSpPr>
          <p:cNvPr id="78" name="Group 77">
            <a:extLst>
              <a:ext uri="{FF2B5EF4-FFF2-40B4-BE49-F238E27FC236}">
                <a16:creationId xmlns="" xmlns:a16="http://schemas.microsoft.com/office/drawing/2014/main" id="{D12D1FBB-FAF9-4D0F-B2CE-954AADC8B97C}"/>
              </a:ext>
            </a:extLst>
          </p:cNvPr>
          <p:cNvGrpSpPr/>
          <p:nvPr/>
        </p:nvGrpSpPr>
        <p:grpSpPr>
          <a:xfrm>
            <a:off x="13912451" y="10604198"/>
            <a:ext cx="6763204" cy="6410136"/>
            <a:chOff x="-3427295" y="2646607"/>
            <a:chExt cx="6872298" cy="6513535"/>
          </a:xfrm>
        </p:grpSpPr>
        <p:pic>
          <p:nvPicPr>
            <p:cNvPr id="79" name="Picture 78">
              <a:extLst>
                <a:ext uri="{FF2B5EF4-FFF2-40B4-BE49-F238E27FC236}">
                  <a16:creationId xmlns="" xmlns:a16="http://schemas.microsoft.com/office/drawing/2014/main" id="{CE936641-A247-4D41-A294-A9348818B15F}"/>
                </a:ext>
              </a:extLst>
            </p:cNvPr>
            <p:cNvPicPr>
              <a:picLocks noChangeAspect="1"/>
            </p:cNvPicPr>
            <p:nvPr/>
          </p:nvPicPr>
          <p:blipFill>
            <a:blip r:embed="rId11"/>
            <a:stretch>
              <a:fillRect/>
            </a:stretch>
          </p:blipFill>
          <p:spPr>
            <a:xfrm>
              <a:off x="-3427295" y="2646607"/>
              <a:ext cx="6872298" cy="6513535"/>
            </a:xfrm>
            <a:prstGeom prst="rect">
              <a:avLst/>
            </a:prstGeom>
          </p:spPr>
        </p:pic>
        <p:sp>
          <p:nvSpPr>
            <p:cNvPr id="80" name="Shape 112">
              <a:extLst>
                <a:ext uri="{FF2B5EF4-FFF2-40B4-BE49-F238E27FC236}">
                  <a16:creationId xmlns="" xmlns:a16="http://schemas.microsoft.com/office/drawing/2014/main" id="{151F93D4-6522-4B36-98CB-96EB792433B0}"/>
                </a:ext>
              </a:extLst>
            </p:cNvPr>
            <p:cNvSpPr txBox="1">
              <a:spLocks/>
            </p:cNvSpPr>
            <p:nvPr/>
          </p:nvSpPr>
          <p:spPr>
            <a:xfrm>
              <a:off x="-692240" y="5903375"/>
              <a:ext cx="2394980" cy="439369"/>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rgbClr val="3F3F3F"/>
                </a:buClr>
                <a:buSzPts val="2000"/>
                <a:buFont typeface="Arial"/>
                <a:buNone/>
                <a:defRPr sz="2000" b="0" i="0" u="none" strike="noStrike" cap="none">
                  <a:solidFill>
                    <a:srgbClr val="3F3F3F"/>
                  </a:solidFill>
                  <a:latin typeface="Century Gothic"/>
                  <a:ea typeface="Century Gothic"/>
                  <a:cs typeface="Century Gothic"/>
                  <a:sym typeface="Century Gothic"/>
                </a:defRPr>
              </a:lvl1pPr>
              <a:lvl2pPr marL="914400" marR="0" lvl="1" indent="-228600" algn="l" rtl="0">
                <a:lnSpc>
                  <a:spcPct val="90000"/>
                </a:lnSpc>
                <a:spcBef>
                  <a:spcPts val="500"/>
                </a:spcBef>
                <a:spcAft>
                  <a:spcPts val="0"/>
                </a:spcAft>
                <a:buClr>
                  <a:srgbClr val="3F3F3F"/>
                </a:buClr>
                <a:buSzPts val="1400"/>
                <a:buFont typeface="Arial"/>
                <a:buNone/>
                <a:defRPr sz="1400" b="0" i="0" u="none" strike="noStrike" cap="none">
                  <a:solidFill>
                    <a:srgbClr val="3F3F3F"/>
                  </a:solidFill>
                  <a:latin typeface="Century Gothic"/>
                  <a:ea typeface="Century Gothic"/>
                  <a:cs typeface="Century Gothic"/>
                  <a:sym typeface="Century Gothic"/>
                </a:defRPr>
              </a:lvl2pPr>
              <a:lvl3pPr marL="1371600" marR="0" lvl="2" indent="-228600" algn="l" rtl="0">
                <a:lnSpc>
                  <a:spcPct val="90000"/>
                </a:lnSpc>
                <a:spcBef>
                  <a:spcPts val="500"/>
                </a:spcBef>
                <a:spcAft>
                  <a:spcPts val="0"/>
                </a:spcAft>
                <a:buClr>
                  <a:srgbClr val="3F3F3F"/>
                </a:buClr>
                <a:buSzPts val="1200"/>
                <a:buFont typeface="Arial"/>
                <a:buNone/>
                <a:defRPr sz="1200" b="0" i="0" u="none" strike="noStrike" cap="none">
                  <a:solidFill>
                    <a:srgbClr val="3F3F3F"/>
                  </a:solidFill>
                  <a:latin typeface="Century Gothic"/>
                  <a:ea typeface="Century Gothic"/>
                  <a:cs typeface="Century Gothic"/>
                  <a:sym typeface="Century Gothic"/>
                </a:defRPr>
              </a:lvl3pPr>
              <a:lvl4pPr marL="1828800" marR="0" lvl="3" indent="-228600" algn="l" rtl="0">
                <a:lnSpc>
                  <a:spcPct val="90000"/>
                </a:lnSpc>
                <a:spcBef>
                  <a:spcPts val="500"/>
                </a:spcBef>
                <a:spcAft>
                  <a:spcPts val="0"/>
                </a:spcAft>
                <a:buClr>
                  <a:srgbClr val="3F3F3F"/>
                </a:buClr>
                <a:buSzPts val="1000"/>
                <a:buFont typeface="Arial"/>
                <a:buNone/>
                <a:defRPr sz="1000" b="0" i="0" u="none" strike="noStrike" cap="none">
                  <a:solidFill>
                    <a:srgbClr val="3F3F3F"/>
                  </a:solidFill>
                  <a:latin typeface="Century Gothic"/>
                  <a:ea typeface="Century Gothic"/>
                  <a:cs typeface="Century Gothic"/>
                  <a:sym typeface="Century Gothic"/>
                </a:defRPr>
              </a:lvl4pPr>
              <a:lvl5pPr marL="2286000" marR="0" lvl="4" indent="-228600" algn="l" rtl="0">
                <a:lnSpc>
                  <a:spcPct val="90000"/>
                </a:lnSpc>
                <a:spcBef>
                  <a:spcPts val="500"/>
                </a:spcBef>
                <a:spcAft>
                  <a:spcPts val="0"/>
                </a:spcAft>
                <a:buClr>
                  <a:srgbClr val="3F3F3F"/>
                </a:buClr>
                <a:buSzPts val="1000"/>
                <a:buFont typeface="Arial"/>
                <a:buNone/>
                <a:defRPr sz="1000" b="0" i="0" u="none" strike="noStrike" cap="none">
                  <a:solidFill>
                    <a:srgbClr val="3F3F3F"/>
                  </a:solidFill>
                  <a:latin typeface="Century Gothic"/>
                  <a:ea typeface="Century Gothic"/>
                  <a:cs typeface="Century Gothic"/>
                  <a:sym typeface="Century Gothic"/>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entury Gothic"/>
                  <a:ea typeface="Century Gothic"/>
                  <a:cs typeface="Century Gothic"/>
                  <a:sym typeface="Century Gothic"/>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entury Gothic"/>
                  <a:ea typeface="Century Gothic"/>
                  <a:cs typeface="Century Gothic"/>
                  <a:sym typeface="Century Gothic"/>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entury Gothic"/>
                  <a:ea typeface="Century Gothic"/>
                  <a:cs typeface="Century Gothic"/>
                  <a:sym typeface="Century Gothic"/>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entury Gothic"/>
                  <a:ea typeface="Century Gothic"/>
                  <a:cs typeface="Century Gothic"/>
                  <a:sym typeface="Century Gothic"/>
                </a:defRPr>
              </a:lvl9pPr>
            </a:lstStyle>
            <a:p>
              <a:pPr marL="0" indent="0">
                <a:spcBef>
                  <a:spcPts val="200"/>
                </a:spcBef>
              </a:pPr>
              <a:r>
                <a:rPr lang="en-US" b="1" dirty="0">
                  <a:latin typeface="Garamond" panose="02020404030301010803" pitchFamily="18" charset="0"/>
                </a:rPr>
                <a:t>Durham Region </a:t>
              </a:r>
            </a:p>
          </p:txBody>
        </p:sp>
        <p:sp>
          <p:nvSpPr>
            <p:cNvPr id="81" name="Shape 112">
              <a:extLst>
                <a:ext uri="{FF2B5EF4-FFF2-40B4-BE49-F238E27FC236}">
                  <a16:creationId xmlns="" xmlns:a16="http://schemas.microsoft.com/office/drawing/2014/main" id="{747F9A16-2909-4B77-B7A1-B45363270552}"/>
                </a:ext>
              </a:extLst>
            </p:cNvPr>
            <p:cNvSpPr txBox="1">
              <a:spLocks/>
            </p:cNvSpPr>
            <p:nvPr/>
          </p:nvSpPr>
          <p:spPr>
            <a:xfrm>
              <a:off x="-2390412" y="7891831"/>
              <a:ext cx="1171211" cy="439369"/>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rgbClr val="3F3F3F"/>
                </a:buClr>
                <a:buSzPts val="2000"/>
                <a:buFont typeface="Arial"/>
                <a:buNone/>
                <a:defRPr sz="2000" b="0" i="0" u="none" strike="noStrike" cap="none">
                  <a:solidFill>
                    <a:srgbClr val="3F3F3F"/>
                  </a:solidFill>
                  <a:latin typeface="Century Gothic"/>
                  <a:ea typeface="Century Gothic"/>
                  <a:cs typeface="Century Gothic"/>
                  <a:sym typeface="Century Gothic"/>
                </a:defRPr>
              </a:lvl1pPr>
              <a:lvl2pPr marL="914400" marR="0" lvl="1" indent="-228600" algn="l" rtl="0">
                <a:lnSpc>
                  <a:spcPct val="90000"/>
                </a:lnSpc>
                <a:spcBef>
                  <a:spcPts val="500"/>
                </a:spcBef>
                <a:spcAft>
                  <a:spcPts val="0"/>
                </a:spcAft>
                <a:buClr>
                  <a:srgbClr val="3F3F3F"/>
                </a:buClr>
                <a:buSzPts val="1400"/>
                <a:buFont typeface="Arial"/>
                <a:buNone/>
                <a:defRPr sz="1400" b="0" i="0" u="none" strike="noStrike" cap="none">
                  <a:solidFill>
                    <a:srgbClr val="3F3F3F"/>
                  </a:solidFill>
                  <a:latin typeface="Century Gothic"/>
                  <a:ea typeface="Century Gothic"/>
                  <a:cs typeface="Century Gothic"/>
                  <a:sym typeface="Century Gothic"/>
                </a:defRPr>
              </a:lvl2pPr>
              <a:lvl3pPr marL="1371600" marR="0" lvl="2" indent="-228600" algn="l" rtl="0">
                <a:lnSpc>
                  <a:spcPct val="90000"/>
                </a:lnSpc>
                <a:spcBef>
                  <a:spcPts val="500"/>
                </a:spcBef>
                <a:spcAft>
                  <a:spcPts val="0"/>
                </a:spcAft>
                <a:buClr>
                  <a:srgbClr val="3F3F3F"/>
                </a:buClr>
                <a:buSzPts val="1200"/>
                <a:buFont typeface="Arial"/>
                <a:buNone/>
                <a:defRPr sz="1200" b="0" i="0" u="none" strike="noStrike" cap="none">
                  <a:solidFill>
                    <a:srgbClr val="3F3F3F"/>
                  </a:solidFill>
                  <a:latin typeface="Century Gothic"/>
                  <a:ea typeface="Century Gothic"/>
                  <a:cs typeface="Century Gothic"/>
                  <a:sym typeface="Century Gothic"/>
                </a:defRPr>
              </a:lvl3pPr>
              <a:lvl4pPr marL="1828800" marR="0" lvl="3" indent="-228600" algn="l" rtl="0">
                <a:lnSpc>
                  <a:spcPct val="90000"/>
                </a:lnSpc>
                <a:spcBef>
                  <a:spcPts val="500"/>
                </a:spcBef>
                <a:spcAft>
                  <a:spcPts val="0"/>
                </a:spcAft>
                <a:buClr>
                  <a:srgbClr val="3F3F3F"/>
                </a:buClr>
                <a:buSzPts val="1000"/>
                <a:buFont typeface="Arial"/>
                <a:buNone/>
                <a:defRPr sz="1000" b="0" i="0" u="none" strike="noStrike" cap="none">
                  <a:solidFill>
                    <a:srgbClr val="3F3F3F"/>
                  </a:solidFill>
                  <a:latin typeface="Century Gothic"/>
                  <a:ea typeface="Century Gothic"/>
                  <a:cs typeface="Century Gothic"/>
                  <a:sym typeface="Century Gothic"/>
                </a:defRPr>
              </a:lvl4pPr>
              <a:lvl5pPr marL="2286000" marR="0" lvl="4" indent="-228600" algn="l" rtl="0">
                <a:lnSpc>
                  <a:spcPct val="90000"/>
                </a:lnSpc>
                <a:spcBef>
                  <a:spcPts val="500"/>
                </a:spcBef>
                <a:spcAft>
                  <a:spcPts val="0"/>
                </a:spcAft>
                <a:buClr>
                  <a:srgbClr val="3F3F3F"/>
                </a:buClr>
                <a:buSzPts val="1000"/>
                <a:buFont typeface="Arial"/>
                <a:buNone/>
                <a:defRPr sz="1000" b="0" i="0" u="none" strike="noStrike" cap="none">
                  <a:solidFill>
                    <a:srgbClr val="3F3F3F"/>
                  </a:solidFill>
                  <a:latin typeface="Century Gothic"/>
                  <a:ea typeface="Century Gothic"/>
                  <a:cs typeface="Century Gothic"/>
                  <a:sym typeface="Century Gothic"/>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entury Gothic"/>
                  <a:ea typeface="Century Gothic"/>
                  <a:cs typeface="Century Gothic"/>
                  <a:sym typeface="Century Gothic"/>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entury Gothic"/>
                  <a:ea typeface="Century Gothic"/>
                  <a:cs typeface="Century Gothic"/>
                  <a:sym typeface="Century Gothic"/>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entury Gothic"/>
                  <a:ea typeface="Century Gothic"/>
                  <a:cs typeface="Century Gothic"/>
                  <a:sym typeface="Century Gothic"/>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entury Gothic"/>
                  <a:ea typeface="Century Gothic"/>
                  <a:cs typeface="Century Gothic"/>
                  <a:sym typeface="Century Gothic"/>
                </a:defRPr>
              </a:lvl9pPr>
            </a:lstStyle>
            <a:p>
              <a:pPr marL="0" indent="0">
                <a:spcBef>
                  <a:spcPts val="200"/>
                </a:spcBef>
              </a:pPr>
              <a:r>
                <a:rPr lang="en-US" b="1" dirty="0">
                  <a:latin typeface="Garamond" panose="02020404030301010803" pitchFamily="18" charset="0"/>
                </a:rPr>
                <a:t>Toronto</a:t>
              </a:r>
            </a:p>
          </p:txBody>
        </p:sp>
        <p:sp>
          <p:nvSpPr>
            <p:cNvPr id="82" name="Shape 112">
              <a:extLst>
                <a:ext uri="{FF2B5EF4-FFF2-40B4-BE49-F238E27FC236}">
                  <a16:creationId xmlns="" xmlns:a16="http://schemas.microsoft.com/office/drawing/2014/main" id="{76E4D5A8-B4BB-4D6C-8D68-B9DAD8550B33}"/>
                </a:ext>
              </a:extLst>
            </p:cNvPr>
            <p:cNvSpPr txBox="1">
              <a:spLocks/>
            </p:cNvSpPr>
            <p:nvPr/>
          </p:nvSpPr>
          <p:spPr>
            <a:xfrm>
              <a:off x="-241328" y="7569858"/>
              <a:ext cx="830851" cy="43937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rgbClr val="3F3F3F"/>
                </a:buClr>
                <a:buSzPts val="2000"/>
                <a:buFont typeface="Arial"/>
                <a:buNone/>
                <a:defRPr sz="2000" b="0" i="0" u="none" strike="noStrike" cap="none">
                  <a:solidFill>
                    <a:srgbClr val="3F3F3F"/>
                  </a:solidFill>
                  <a:latin typeface="Century Gothic"/>
                  <a:ea typeface="Century Gothic"/>
                  <a:cs typeface="Century Gothic"/>
                  <a:sym typeface="Century Gothic"/>
                </a:defRPr>
              </a:lvl1pPr>
              <a:lvl2pPr marL="914400" marR="0" lvl="1" indent="-228600" algn="l" rtl="0">
                <a:lnSpc>
                  <a:spcPct val="90000"/>
                </a:lnSpc>
                <a:spcBef>
                  <a:spcPts val="500"/>
                </a:spcBef>
                <a:spcAft>
                  <a:spcPts val="0"/>
                </a:spcAft>
                <a:buClr>
                  <a:srgbClr val="3F3F3F"/>
                </a:buClr>
                <a:buSzPts val="1400"/>
                <a:buFont typeface="Arial"/>
                <a:buNone/>
                <a:defRPr sz="1400" b="0" i="0" u="none" strike="noStrike" cap="none">
                  <a:solidFill>
                    <a:srgbClr val="3F3F3F"/>
                  </a:solidFill>
                  <a:latin typeface="Century Gothic"/>
                  <a:ea typeface="Century Gothic"/>
                  <a:cs typeface="Century Gothic"/>
                  <a:sym typeface="Century Gothic"/>
                </a:defRPr>
              </a:lvl2pPr>
              <a:lvl3pPr marL="1371600" marR="0" lvl="2" indent="-228600" algn="l" rtl="0">
                <a:lnSpc>
                  <a:spcPct val="90000"/>
                </a:lnSpc>
                <a:spcBef>
                  <a:spcPts val="500"/>
                </a:spcBef>
                <a:spcAft>
                  <a:spcPts val="0"/>
                </a:spcAft>
                <a:buClr>
                  <a:srgbClr val="3F3F3F"/>
                </a:buClr>
                <a:buSzPts val="1200"/>
                <a:buFont typeface="Arial"/>
                <a:buNone/>
                <a:defRPr sz="1200" b="0" i="0" u="none" strike="noStrike" cap="none">
                  <a:solidFill>
                    <a:srgbClr val="3F3F3F"/>
                  </a:solidFill>
                  <a:latin typeface="Century Gothic"/>
                  <a:ea typeface="Century Gothic"/>
                  <a:cs typeface="Century Gothic"/>
                  <a:sym typeface="Century Gothic"/>
                </a:defRPr>
              </a:lvl3pPr>
              <a:lvl4pPr marL="1828800" marR="0" lvl="3" indent="-228600" algn="l" rtl="0">
                <a:lnSpc>
                  <a:spcPct val="90000"/>
                </a:lnSpc>
                <a:spcBef>
                  <a:spcPts val="500"/>
                </a:spcBef>
                <a:spcAft>
                  <a:spcPts val="0"/>
                </a:spcAft>
                <a:buClr>
                  <a:srgbClr val="3F3F3F"/>
                </a:buClr>
                <a:buSzPts val="1000"/>
                <a:buFont typeface="Arial"/>
                <a:buNone/>
                <a:defRPr sz="1000" b="0" i="0" u="none" strike="noStrike" cap="none">
                  <a:solidFill>
                    <a:srgbClr val="3F3F3F"/>
                  </a:solidFill>
                  <a:latin typeface="Century Gothic"/>
                  <a:ea typeface="Century Gothic"/>
                  <a:cs typeface="Century Gothic"/>
                  <a:sym typeface="Century Gothic"/>
                </a:defRPr>
              </a:lvl4pPr>
              <a:lvl5pPr marL="2286000" marR="0" lvl="4" indent="-228600" algn="l" rtl="0">
                <a:lnSpc>
                  <a:spcPct val="90000"/>
                </a:lnSpc>
                <a:spcBef>
                  <a:spcPts val="500"/>
                </a:spcBef>
                <a:spcAft>
                  <a:spcPts val="0"/>
                </a:spcAft>
                <a:buClr>
                  <a:srgbClr val="3F3F3F"/>
                </a:buClr>
                <a:buSzPts val="1000"/>
                <a:buFont typeface="Arial"/>
                <a:buNone/>
                <a:defRPr sz="1000" b="0" i="0" u="none" strike="noStrike" cap="none">
                  <a:solidFill>
                    <a:srgbClr val="3F3F3F"/>
                  </a:solidFill>
                  <a:latin typeface="Century Gothic"/>
                  <a:ea typeface="Century Gothic"/>
                  <a:cs typeface="Century Gothic"/>
                  <a:sym typeface="Century Gothic"/>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entury Gothic"/>
                  <a:ea typeface="Century Gothic"/>
                  <a:cs typeface="Century Gothic"/>
                  <a:sym typeface="Century Gothic"/>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entury Gothic"/>
                  <a:ea typeface="Century Gothic"/>
                  <a:cs typeface="Century Gothic"/>
                  <a:sym typeface="Century Gothic"/>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entury Gothic"/>
                  <a:ea typeface="Century Gothic"/>
                  <a:cs typeface="Century Gothic"/>
                  <a:sym typeface="Century Gothic"/>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entury Gothic"/>
                  <a:ea typeface="Century Gothic"/>
                  <a:cs typeface="Century Gothic"/>
                  <a:sym typeface="Century Gothic"/>
                </a:defRPr>
              </a:lvl9pPr>
            </a:lstStyle>
            <a:p>
              <a:pPr marL="0" indent="0">
                <a:spcBef>
                  <a:spcPts val="200"/>
                </a:spcBef>
              </a:pPr>
              <a:r>
                <a:rPr lang="en-US" b="1" dirty="0">
                  <a:solidFill>
                    <a:schemeClr val="accent4">
                      <a:lumMod val="75000"/>
                    </a:schemeClr>
                  </a:solidFill>
                  <a:latin typeface="Garamond" panose="02020404030301010803" pitchFamily="18" charset="0"/>
                </a:rPr>
                <a:t>Ajax</a:t>
              </a:r>
            </a:p>
          </p:txBody>
        </p:sp>
        <p:sp>
          <p:nvSpPr>
            <p:cNvPr id="83" name="Shape 112">
              <a:extLst>
                <a:ext uri="{FF2B5EF4-FFF2-40B4-BE49-F238E27FC236}">
                  <a16:creationId xmlns="" xmlns:a16="http://schemas.microsoft.com/office/drawing/2014/main" id="{AE8A000B-F0C3-46F5-8A51-940972DD50E7}"/>
                </a:ext>
              </a:extLst>
            </p:cNvPr>
            <p:cNvSpPr txBox="1">
              <a:spLocks/>
            </p:cNvSpPr>
            <p:nvPr/>
          </p:nvSpPr>
          <p:spPr>
            <a:xfrm>
              <a:off x="1156390" y="7483551"/>
              <a:ext cx="2005318" cy="439369"/>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rgbClr val="3F3F3F"/>
                </a:buClr>
                <a:buSzPts val="2000"/>
                <a:buFont typeface="Arial"/>
                <a:buNone/>
                <a:defRPr sz="2000" b="0" i="0" u="none" strike="noStrike" cap="none">
                  <a:solidFill>
                    <a:srgbClr val="3F3F3F"/>
                  </a:solidFill>
                  <a:latin typeface="Century Gothic"/>
                  <a:ea typeface="Century Gothic"/>
                  <a:cs typeface="Century Gothic"/>
                  <a:sym typeface="Century Gothic"/>
                </a:defRPr>
              </a:lvl1pPr>
              <a:lvl2pPr marL="914400" marR="0" lvl="1" indent="-228600" algn="l" rtl="0">
                <a:lnSpc>
                  <a:spcPct val="90000"/>
                </a:lnSpc>
                <a:spcBef>
                  <a:spcPts val="500"/>
                </a:spcBef>
                <a:spcAft>
                  <a:spcPts val="0"/>
                </a:spcAft>
                <a:buClr>
                  <a:srgbClr val="3F3F3F"/>
                </a:buClr>
                <a:buSzPts val="1400"/>
                <a:buFont typeface="Arial"/>
                <a:buNone/>
                <a:defRPr sz="1400" b="0" i="0" u="none" strike="noStrike" cap="none">
                  <a:solidFill>
                    <a:srgbClr val="3F3F3F"/>
                  </a:solidFill>
                  <a:latin typeface="Century Gothic"/>
                  <a:ea typeface="Century Gothic"/>
                  <a:cs typeface="Century Gothic"/>
                  <a:sym typeface="Century Gothic"/>
                </a:defRPr>
              </a:lvl2pPr>
              <a:lvl3pPr marL="1371600" marR="0" lvl="2" indent="-228600" algn="l" rtl="0">
                <a:lnSpc>
                  <a:spcPct val="90000"/>
                </a:lnSpc>
                <a:spcBef>
                  <a:spcPts val="500"/>
                </a:spcBef>
                <a:spcAft>
                  <a:spcPts val="0"/>
                </a:spcAft>
                <a:buClr>
                  <a:srgbClr val="3F3F3F"/>
                </a:buClr>
                <a:buSzPts val="1200"/>
                <a:buFont typeface="Arial"/>
                <a:buNone/>
                <a:defRPr sz="1200" b="0" i="0" u="none" strike="noStrike" cap="none">
                  <a:solidFill>
                    <a:srgbClr val="3F3F3F"/>
                  </a:solidFill>
                  <a:latin typeface="Century Gothic"/>
                  <a:ea typeface="Century Gothic"/>
                  <a:cs typeface="Century Gothic"/>
                  <a:sym typeface="Century Gothic"/>
                </a:defRPr>
              </a:lvl3pPr>
              <a:lvl4pPr marL="1828800" marR="0" lvl="3" indent="-228600" algn="l" rtl="0">
                <a:lnSpc>
                  <a:spcPct val="90000"/>
                </a:lnSpc>
                <a:spcBef>
                  <a:spcPts val="500"/>
                </a:spcBef>
                <a:spcAft>
                  <a:spcPts val="0"/>
                </a:spcAft>
                <a:buClr>
                  <a:srgbClr val="3F3F3F"/>
                </a:buClr>
                <a:buSzPts val="1000"/>
                <a:buFont typeface="Arial"/>
                <a:buNone/>
                <a:defRPr sz="1000" b="0" i="0" u="none" strike="noStrike" cap="none">
                  <a:solidFill>
                    <a:srgbClr val="3F3F3F"/>
                  </a:solidFill>
                  <a:latin typeface="Century Gothic"/>
                  <a:ea typeface="Century Gothic"/>
                  <a:cs typeface="Century Gothic"/>
                  <a:sym typeface="Century Gothic"/>
                </a:defRPr>
              </a:lvl4pPr>
              <a:lvl5pPr marL="2286000" marR="0" lvl="4" indent="-228600" algn="l" rtl="0">
                <a:lnSpc>
                  <a:spcPct val="90000"/>
                </a:lnSpc>
                <a:spcBef>
                  <a:spcPts val="500"/>
                </a:spcBef>
                <a:spcAft>
                  <a:spcPts val="0"/>
                </a:spcAft>
                <a:buClr>
                  <a:srgbClr val="3F3F3F"/>
                </a:buClr>
                <a:buSzPts val="1000"/>
                <a:buFont typeface="Arial"/>
                <a:buNone/>
                <a:defRPr sz="1000" b="0" i="0" u="none" strike="noStrike" cap="none">
                  <a:solidFill>
                    <a:srgbClr val="3F3F3F"/>
                  </a:solidFill>
                  <a:latin typeface="Century Gothic"/>
                  <a:ea typeface="Century Gothic"/>
                  <a:cs typeface="Century Gothic"/>
                  <a:sym typeface="Century Gothic"/>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entury Gothic"/>
                  <a:ea typeface="Century Gothic"/>
                  <a:cs typeface="Century Gothic"/>
                  <a:sym typeface="Century Gothic"/>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entury Gothic"/>
                  <a:ea typeface="Century Gothic"/>
                  <a:cs typeface="Century Gothic"/>
                  <a:sym typeface="Century Gothic"/>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entury Gothic"/>
                  <a:ea typeface="Century Gothic"/>
                  <a:cs typeface="Century Gothic"/>
                  <a:sym typeface="Century Gothic"/>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entury Gothic"/>
                  <a:ea typeface="Century Gothic"/>
                  <a:cs typeface="Century Gothic"/>
                  <a:sym typeface="Century Gothic"/>
                </a:defRPr>
              </a:lvl9pPr>
            </a:lstStyle>
            <a:p>
              <a:pPr marL="0" indent="0">
                <a:spcBef>
                  <a:spcPts val="200"/>
                </a:spcBef>
              </a:pPr>
              <a:r>
                <a:rPr lang="en-US" b="1" dirty="0">
                  <a:solidFill>
                    <a:schemeClr val="accent1">
                      <a:lumMod val="60000"/>
                      <a:lumOff val="40000"/>
                    </a:schemeClr>
                  </a:solidFill>
                  <a:latin typeface="Garamond" panose="02020404030301010803" pitchFamily="18" charset="0"/>
                </a:rPr>
                <a:t>Lake Ontario</a:t>
              </a:r>
            </a:p>
          </p:txBody>
        </p:sp>
        <p:cxnSp>
          <p:nvCxnSpPr>
            <p:cNvPr id="84" name="Straight Arrow Connector 83">
              <a:extLst>
                <a:ext uri="{FF2B5EF4-FFF2-40B4-BE49-F238E27FC236}">
                  <a16:creationId xmlns="" xmlns:a16="http://schemas.microsoft.com/office/drawing/2014/main" id="{3112CC77-D5D5-4813-A4E8-8621864AE15F}"/>
                </a:ext>
              </a:extLst>
            </p:cNvPr>
            <p:cNvCxnSpPr>
              <a:cxnSpLocks/>
            </p:cNvCxnSpPr>
            <p:nvPr/>
          </p:nvCxnSpPr>
          <p:spPr>
            <a:xfrm flipH="1" flipV="1">
              <a:off x="-50800" y="7429527"/>
              <a:ext cx="53975" cy="187956"/>
            </a:xfrm>
            <a:prstGeom prst="straightConnector1">
              <a:avLst/>
            </a:prstGeom>
            <a:ln>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3" name="TextBox 2"/>
          <p:cNvSpPr txBox="1"/>
          <p:nvPr/>
        </p:nvSpPr>
        <p:spPr>
          <a:xfrm>
            <a:off x="9740348" y="36019409"/>
            <a:ext cx="184731" cy="307777"/>
          </a:xfrm>
          <a:prstGeom prst="rect">
            <a:avLst/>
          </a:prstGeom>
          <a:noFill/>
        </p:spPr>
        <p:txBody>
          <a:bodyPr wrap="none" rtlCol="0">
            <a:spAutoFit/>
          </a:bodyPr>
          <a:lstStyle/>
          <a:p>
            <a:endParaRPr lang="en-US" dirty="0"/>
          </a:p>
        </p:txBody>
      </p:sp>
      <p:sp>
        <p:nvSpPr>
          <p:cNvPr id="124" name="Freeform 34">
            <a:extLst>
              <a:ext uri="{FF2B5EF4-FFF2-40B4-BE49-F238E27FC236}">
                <a16:creationId xmlns="" xmlns:a16="http://schemas.microsoft.com/office/drawing/2014/main" id="{1B6B9B9C-E1EE-4E8F-B6A8-9EB210FAE2EB}"/>
              </a:ext>
            </a:extLst>
          </p:cNvPr>
          <p:cNvSpPr/>
          <p:nvPr/>
        </p:nvSpPr>
        <p:spPr>
          <a:xfrm>
            <a:off x="5139650" y="14682007"/>
            <a:ext cx="2743200" cy="4206240"/>
          </a:xfrm>
          <a:custGeom>
            <a:avLst/>
            <a:gdLst>
              <a:gd name="connsiteX0" fmla="*/ 0 w 3194814"/>
              <a:gd name="connsiteY0" fmla="*/ 319481 h 4215150"/>
              <a:gd name="connsiteX1" fmla="*/ 319481 w 3194814"/>
              <a:gd name="connsiteY1" fmla="*/ 0 h 4215150"/>
              <a:gd name="connsiteX2" fmla="*/ 2875333 w 3194814"/>
              <a:gd name="connsiteY2" fmla="*/ 0 h 4215150"/>
              <a:gd name="connsiteX3" fmla="*/ 3194814 w 3194814"/>
              <a:gd name="connsiteY3" fmla="*/ 319481 h 4215150"/>
              <a:gd name="connsiteX4" fmla="*/ 3194814 w 3194814"/>
              <a:gd name="connsiteY4" fmla="*/ 3895669 h 4215150"/>
              <a:gd name="connsiteX5" fmla="*/ 2875333 w 3194814"/>
              <a:gd name="connsiteY5" fmla="*/ 4215150 h 4215150"/>
              <a:gd name="connsiteX6" fmla="*/ 319481 w 3194814"/>
              <a:gd name="connsiteY6" fmla="*/ 4215150 h 4215150"/>
              <a:gd name="connsiteX7" fmla="*/ 0 w 3194814"/>
              <a:gd name="connsiteY7" fmla="*/ 3895669 h 4215150"/>
              <a:gd name="connsiteX8" fmla="*/ 0 w 3194814"/>
              <a:gd name="connsiteY8" fmla="*/ 319481 h 4215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94814" h="4215150">
                <a:moveTo>
                  <a:pt x="0" y="319481"/>
                </a:moveTo>
                <a:cubicBezTo>
                  <a:pt x="0" y="143037"/>
                  <a:pt x="143037" y="0"/>
                  <a:pt x="319481" y="0"/>
                </a:cubicBezTo>
                <a:lnTo>
                  <a:pt x="2875333" y="0"/>
                </a:lnTo>
                <a:cubicBezTo>
                  <a:pt x="3051777" y="0"/>
                  <a:pt x="3194814" y="143037"/>
                  <a:pt x="3194814" y="319481"/>
                </a:cubicBezTo>
                <a:lnTo>
                  <a:pt x="3194814" y="3895669"/>
                </a:lnTo>
                <a:cubicBezTo>
                  <a:pt x="3194814" y="4072113"/>
                  <a:pt x="3051777" y="4215150"/>
                  <a:pt x="2875333" y="4215150"/>
                </a:cubicBezTo>
                <a:lnTo>
                  <a:pt x="319481" y="4215150"/>
                </a:lnTo>
                <a:cubicBezTo>
                  <a:pt x="143037" y="4215150"/>
                  <a:pt x="0" y="4072113"/>
                  <a:pt x="0" y="3895669"/>
                </a:cubicBezTo>
                <a:lnTo>
                  <a:pt x="0" y="319481"/>
                </a:lnTo>
                <a:close/>
              </a:path>
            </a:pathLst>
          </a:custGeom>
          <a:ln>
            <a:solidFill>
              <a:srgbClr val="1B57AF"/>
            </a:solidFill>
          </a:ln>
        </p:spPr>
        <p:style>
          <a:lnRef idx="1">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8701" tIns="228701" rIns="228701" bIns="228701" numCol="1" spcCol="1270" anchor="t" anchorCtr="0">
            <a:noAutofit/>
          </a:bodyPr>
          <a:lstStyle/>
          <a:p>
            <a:pPr marL="171450" lvl="1" indent="-171450" algn="l" defTabSz="844550">
              <a:lnSpc>
                <a:spcPct val="90000"/>
              </a:lnSpc>
              <a:spcBef>
                <a:spcPct val="0"/>
              </a:spcBef>
              <a:spcAft>
                <a:spcPct val="15000"/>
              </a:spcAft>
              <a:buChar char="••"/>
            </a:pPr>
            <a:r>
              <a:rPr lang="en-US" sz="2000" kern="1200" dirty="0">
                <a:solidFill>
                  <a:schemeClr val="tx1">
                    <a:lumMod val="75000"/>
                    <a:lumOff val="25000"/>
                  </a:schemeClr>
                </a:solidFill>
                <a:latin typeface="Garamond" panose="02020404030301010803" pitchFamily="18" charset="0"/>
              </a:rPr>
              <a:t>Climate Time </a:t>
            </a:r>
            <a:r>
              <a:rPr lang="en-US" sz="2000" kern="1200" dirty="0">
                <a:solidFill>
                  <a:schemeClr val="tx1">
                    <a:lumMod val="75000"/>
                    <a:lumOff val="25000"/>
                  </a:schemeClr>
                </a:solidFill>
                <a:latin typeface="Garamond" panose="02020404030301010803" pitchFamily="18" charset="0"/>
              </a:rPr>
              <a:t> </a:t>
            </a:r>
            <a:r>
              <a:rPr lang="en-US" sz="2000" kern="1200" dirty="0" smtClean="0">
                <a:solidFill>
                  <a:schemeClr val="tx1">
                    <a:lumMod val="75000"/>
                    <a:lumOff val="25000"/>
                  </a:schemeClr>
                </a:solidFill>
                <a:latin typeface="Garamond" panose="02020404030301010803" pitchFamily="18" charset="0"/>
              </a:rPr>
              <a:t>   </a:t>
            </a:r>
            <a:r>
              <a:rPr lang="en-US" sz="2000" kern="1200" dirty="0" smtClean="0">
                <a:solidFill>
                  <a:schemeClr val="tx1">
                    <a:lumMod val="75000"/>
                    <a:lumOff val="25000"/>
                  </a:schemeClr>
                </a:solidFill>
                <a:latin typeface="Garamond" panose="02020404030301010803" pitchFamily="18" charset="0"/>
              </a:rPr>
              <a:t>Series</a:t>
            </a:r>
            <a:endParaRPr lang="en-US" sz="2000" kern="1200" dirty="0">
              <a:solidFill>
                <a:schemeClr val="tx1">
                  <a:lumMod val="75000"/>
                  <a:lumOff val="25000"/>
                </a:schemeClr>
              </a:solidFill>
              <a:latin typeface="Garamond" panose="02020404030301010803" pitchFamily="18" charset="0"/>
            </a:endParaRPr>
          </a:p>
          <a:p>
            <a:pPr marL="171450" lvl="1" indent="-171450" algn="l" defTabSz="844550">
              <a:lnSpc>
                <a:spcPct val="90000"/>
              </a:lnSpc>
              <a:spcBef>
                <a:spcPct val="0"/>
              </a:spcBef>
              <a:spcAft>
                <a:spcPct val="15000"/>
              </a:spcAft>
              <a:buChar char="••"/>
            </a:pPr>
            <a:endParaRPr lang="en-US" sz="2000" kern="1200" dirty="0">
              <a:solidFill>
                <a:schemeClr val="tx1">
                  <a:lumMod val="75000"/>
                  <a:lumOff val="25000"/>
                </a:schemeClr>
              </a:solidFill>
              <a:latin typeface="Garamond" panose="02020404030301010803" pitchFamily="18" charset="0"/>
            </a:endParaRPr>
          </a:p>
          <a:p>
            <a:pPr marL="171450" lvl="1" indent="-171450" algn="l" defTabSz="844550">
              <a:lnSpc>
                <a:spcPct val="90000"/>
              </a:lnSpc>
              <a:spcBef>
                <a:spcPct val="0"/>
              </a:spcBef>
              <a:spcAft>
                <a:spcPct val="15000"/>
              </a:spcAft>
              <a:buChar char="••"/>
            </a:pPr>
            <a:r>
              <a:rPr lang="en-US" sz="2000" kern="1200" dirty="0">
                <a:solidFill>
                  <a:schemeClr val="tx1">
                    <a:lumMod val="75000"/>
                    <a:lumOff val="25000"/>
                  </a:schemeClr>
                </a:solidFill>
                <a:latin typeface="Garamond" panose="02020404030301010803" pitchFamily="18" charset="0"/>
              </a:rPr>
              <a:t>Land Surface Temperature</a:t>
            </a:r>
          </a:p>
          <a:p>
            <a:pPr marL="171450" lvl="1" indent="-171450" algn="l" defTabSz="844550">
              <a:lnSpc>
                <a:spcPct val="90000"/>
              </a:lnSpc>
              <a:spcBef>
                <a:spcPct val="0"/>
              </a:spcBef>
              <a:spcAft>
                <a:spcPct val="15000"/>
              </a:spcAft>
              <a:buChar char="••"/>
            </a:pPr>
            <a:endParaRPr lang="en-US" sz="2000" kern="1200" dirty="0">
              <a:solidFill>
                <a:schemeClr val="tx1">
                  <a:lumMod val="75000"/>
                  <a:lumOff val="25000"/>
                </a:schemeClr>
              </a:solidFill>
              <a:latin typeface="Garamond" panose="02020404030301010803" pitchFamily="18" charset="0"/>
            </a:endParaRPr>
          </a:p>
          <a:p>
            <a:pPr marL="171450" lvl="1" indent="-171450" algn="l" defTabSz="844550">
              <a:lnSpc>
                <a:spcPct val="90000"/>
              </a:lnSpc>
              <a:spcBef>
                <a:spcPct val="0"/>
              </a:spcBef>
              <a:spcAft>
                <a:spcPct val="15000"/>
              </a:spcAft>
              <a:buChar char="••"/>
            </a:pPr>
            <a:r>
              <a:rPr lang="en-US" sz="2000" kern="1200" dirty="0">
                <a:solidFill>
                  <a:schemeClr val="tx1">
                    <a:lumMod val="75000"/>
                    <a:lumOff val="25000"/>
                  </a:schemeClr>
                </a:solidFill>
                <a:latin typeface="Garamond" panose="02020404030301010803" pitchFamily="18" charset="0"/>
              </a:rPr>
              <a:t>Vegetation Index</a:t>
            </a:r>
          </a:p>
          <a:p>
            <a:pPr marL="171450" lvl="1" indent="-171450" algn="l" defTabSz="844550">
              <a:lnSpc>
                <a:spcPct val="90000"/>
              </a:lnSpc>
              <a:spcBef>
                <a:spcPct val="0"/>
              </a:spcBef>
              <a:spcAft>
                <a:spcPct val="15000"/>
              </a:spcAft>
              <a:buChar char="••"/>
            </a:pPr>
            <a:endParaRPr lang="en-US" sz="2000" kern="1200" dirty="0">
              <a:solidFill>
                <a:schemeClr val="tx1">
                  <a:lumMod val="75000"/>
                  <a:lumOff val="25000"/>
                </a:schemeClr>
              </a:solidFill>
              <a:latin typeface="Garamond" panose="02020404030301010803" pitchFamily="18" charset="0"/>
            </a:endParaRPr>
          </a:p>
          <a:p>
            <a:pPr marL="171450" lvl="1" indent="-171450" defTabSz="844550">
              <a:lnSpc>
                <a:spcPct val="90000"/>
              </a:lnSpc>
              <a:spcBef>
                <a:spcPct val="0"/>
              </a:spcBef>
              <a:spcAft>
                <a:spcPct val="15000"/>
              </a:spcAft>
              <a:buFont typeface="Arial"/>
              <a:buChar char="••"/>
            </a:pPr>
            <a:r>
              <a:rPr lang="en-US" sz="2000" kern="1200" dirty="0">
                <a:solidFill>
                  <a:schemeClr val="tx1">
                    <a:lumMod val="75000"/>
                    <a:lumOff val="25000"/>
                  </a:schemeClr>
                </a:solidFill>
                <a:latin typeface="Garamond" panose="02020404030301010803" pitchFamily="18" charset="0"/>
              </a:rPr>
              <a:t>Social Vulnerability Layers</a:t>
            </a:r>
          </a:p>
          <a:p>
            <a:pPr marL="0" lvl="1" algn="l" defTabSz="844550">
              <a:lnSpc>
                <a:spcPct val="90000"/>
              </a:lnSpc>
              <a:spcBef>
                <a:spcPct val="0"/>
              </a:spcBef>
              <a:spcAft>
                <a:spcPct val="15000"/>
              </a:spcAft>
            </a:pPr>
            <a:endParaRPr lang="en-US" sz="2000" kern="1200" dirty="0">
              <a:solidFill>
                <a:schemeClr val="tx1">
                  <a:lumMod val="75000"/>
                  <a:lumOff val="25000"/>
                </a:schemeClr>
              </a:solidFill>
              <a:latin typeface="Garamond" panose="02020404030301010803" pitchFamily="18" charset="0"/>
            </a:endParaRPr>
          </a:p>
          <a:p>
            <a:pPr marL="171450" lvl="1" indent="-171450" algn="l" defTabSz="844550">
              <a:lnSpc>
                <a:spcPct val="90000"/>
              </a:lnSpc>
              <a:spcBef>
                <a:spcPct val="0"/>
              </a:spcBef>
              <a:spcAft>
                <a:spcPct val="15000"/>
              </a:spcAft>
              <a:buChar char="••"/>
            </a:pPr>
            <a:r>
              <a:rPr lang="en-US" sz="2000" dirty="0">
                <a:solidFill>
                  <a:schemeClr val="tx1">
                    <a:lumMod val="75000"/>
                    <a:lumOff val="25000"/>
                  </a:schemeClr>
                </a:solidFill>
                <a:latin typeface="Garamond" panose="02020404030301010803" pitchFamily="18" charset="0"/>
              </a:rPr>
              <a:t>Landcover Classes</a:t>
            </a:r>
          </a:p>
        </p:txBody>
      </p:sp>
      <p:sp>
        <p:nvSpPr>
          <p:cNvPr id="125" name="Freeform 5">
            <a:extLst>
              <a:ext uri="{FF2B5EF4-FFF2-40B4-BE49-F238E27FC236}">
                <a16:creationId xmlns="" xmlns:a16="http://schemas.microsoft.com/office/drawing/2014/main" id="{7C85E281-B244-427B-A0AC-B240D9F5E200}"/>
              </a:ext>
            </a:extLst>
          </p:cNvPr>
          <p:cNvSpPr/>
          <p:nvPr/>
        </p:nvSpPr>
        <p:spPr>
          <a:xfrm>
            <a:off x="1024850" y="14682007"/>
            <a:ext cx="2743200" cy="4206240"/>
          </a:xfrm>
          <a:custGeom>
            <a:avLst/>
            <a:gdLst>
              <a:gd name="connsiteX0" fmla="*/ 0 w 2425459"/>
              <a:gd name="connsiteY0" fmla="*/ 242546 h 4215150"/>
              <a:gd name="connsiteX1" fmla="*/ 242546 w 2425459"/>
              <a:gd name="connsiteY1" fmla="*/ 0 h 4215150"/>
              <a:gd name="connsiteX2" fmla="*/ 2182913 w 2425459"/>
              <a:gd name="connsiteY2" fmla="*/ 0 h 4215150"/>
              <a:gd name="connsiteX3" fmla="*/ 2425459 w 2425459"/>
              <a:gd name="connsiteY3" fmla="*/ 242546 h 4215150"/>
              <a:gd name="connsiteX4" fmla="*/ 2425459 w 2425459"/>
              <a:gd name="connsiteY4" fmla="*/ 3972604 h 4215150"/>
              <a:gd name="connsiteX5" fmla="*/ 2182913 w 2425459"/>
              <a:gd name="connsiteY5" fmla="*/ 4215150 h 4215150"/>
              <a:gd name="connsiteX6" fmla="*/ 242546 w 2425459"/>
              <a:gd name="connsiteY6" fmla="*/ 4215150 h 4215150"/>
              <a:gd name="connsiteX7" fmla="*/ 0 w 2425459"/>
              <a:gd name="connsiteY7" fmla="*/ 3972604 h 4215150"/>
              <a:gd name="connsiteX8" fmla="*/ 0 w 2425459"/>
              <a:gd name="connsiteY8" fmla="*/ 242546 h 4215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5459" h="4215150">
                <a:moveTo>
                  <a:pt x="0" y="242546"/>
                </a:moveTo>
                <a:cubicBezTo>
                  <a:pt x="0" y="108592"/>
                  <a:pt x="108592" y="0"/>
                  <a:pt x="242546" y="0"/>
                </a:cubicBezTo>
                <a:lnTo>
                  <a:pt x="2182913" y="0"/>
                </a:lnTo>
                <a:cubicBezTo>
                  <a:pt x="2316867" y="0"/>
                  <a:pt x="2425459" y="108592"/>
                  <a:pt x="2425459" y="242546"/>
                </a:cubicBezTo>
                <a:lnTo>
                  <a:pt x="2425459" y="3972604"/>
                </a:lnTo>
                <a:cubicBezTo>
                  <a:pt x="2425459" y="4106558"/>
                  <a:pt x="2316867" y="4215150"/>
                  <a:pt x="2182913" y="4215150"/>
                </a:cubicBezTo>
                <a:lnTo>
                  <a:pt x="242546" y="4215150"/>
                </a:lnTo>
                <a:cubicBezTo>
                  <a:pt x="108592" y="4215150"/>
                  <a:pt x="0" y="4106558"/>
                  <a:pt x="0" y="3972604"/>
                </a:cubicBezTo>
                <a:lnTo>
                  <a:pt x="0" y="242546"/>
                </a:lnTo>
                <a:close/>
              </a:path>
            </a:pathLst>
          </a:custGeom>
          <a:ln>
            <a:solidFill>
              <a:srgbClr val="1B57AF"/>
            </a:solidFill>
          </a:ln>
        </p:spPr>
        <p:style>
          <a:lnRef idx="1">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06167" tIns="206167" rIns="206167" bIns="206167" numCol="1" spcCol="1270" anchor="t" anchorCtr="0">
            <a:noAutofit/>
          </a:bodyPr>
          <a:lstStyle/>
          <a:p>
            <a:pPr marL="171450" lvl="1" indent="-171450" algn="l" defTabSz="844550">
              <a:lnSpc>
                <a:spcPct val="90000"/>
              </a:lnSpc>
              <a:spcBef>
                <a:spcPct val="0"/>
              </a:spcBef>
              <a:spcAft>
                <a:spcPct val="15000"/>
              </a:spcAft>
              <a:buChar char="••"/>
            </a:pPr>
            <a:r>
              <a:rPr lang="en-US" sz="2000" kern="1200" dirty="0">
                <a:solidFill>
                  <a:schemeClr val="tx1">
                    <a:lumMod val="75000"/>
                    <a:lumOff val="25000"/>
                  </a:schemeClr>
                </a:solidFill>
                <a:latin typeface="Garamond" panose="02020404030301010803" pitchFamily="18" charset="0"/>
              </a:rPr>
              <a:t>Landsat 5, 8</a:t>
            </a:r>
          </a:p>
          <a:p>
            <a:pPr lvl="1" algn="l" defTabSz="844550">
              <a:lnSpc>
                <a:spcPct val="90000"/>
              </a:lnSpc>
              <a:spcBef>
                <a:spcPct val="0"/>
              </a:spcBef>
              <a:spcAft>
                <a:spcPct val="15000"/>
              </a:spcAft>
            </a:pPr>
            <a:endParaRPr lang="en-US" sz="2000" kern="1200" dirty="0">
              <a:solidFill>
                <a:schemeClr val="tx1">
                  <a:lumMod val="75000"/>
                  <a:lumOff val="25000"/>
                </a:schemeClr>
              </a:solidFill>
              <a:latin typeface="Garamond" panose="02020404030301010803" pitchFamily="18" charset="0"/>
            </a:endParaRPr>
          </a:p>
          <a:p>
            <a:pPr marL="171450" lvl="1" indent="-171450" algn="l" defTabSz="844550">
              <a:lnSpc>
                <a:spcPct val="90000"/>
              </a:lnSpc>
              <a:spcBef>
                <a:spcPct val="0"/>
              </a:spcBef>
              <a:spcAft>
                <a:spcPct val="15000"/>
              </a:spcAft>
              <a:buChar char="••"/>
            </a:pPr>
            <a:r>
              <a:rPr lang="en-US" sz="2000" kern="1200" dirty="0">
                <a:solidFill>
                  <a:schemeClr val="tx1">
                    <a:lumMod val="75000"/>
                    <a:lumOff val="25000"/>
                  </a:schemeClr>
                </a:solidFill>
                <a:latin typeface="Garamond" panose="02020404030301010803" pitchFamily="18" charset="0"/>
              </a:rPr>
              <a:t>Planet Scenes</a:t>
            </a:r>
          </a:p>
          <a:p>
            <a:pPr lvl="1" algn="l" defTabSz="844550">
              <a:lnSpc>
                <a:spcPct val="90000"/>
              </a:lnSpc>
              <a:spcBef>
                <a:spcPct val="0"/>
              </a:spcBef>
              <a:spcAft>
                <a:spcPct val="15000"/>
              </a:spcAft>
            </a:pPr>
            <a:endParaRPr lang="en-US" sz="2000" kern="1200" dirty="0">
              <a:solidFill>
                <a:schemeClr val="tx1">
                  <a:lumMod val="75000"/>
                  <a:lumOff val="25000"/>
                </a:schemeClr>
              </a:solidFill>
              <a:latin typeface="Garamond" panose="02020404030301010803" pitchFamily="18" charset="0"/>
            </a:endParaRPr>
          </a:p>
          <a:p>
            <a:pPr marL="171450" lvl="1" indent="-171450" algn="l" defTabSz="844550">
              <a:lnSpc>
                <a:spcPct val="90000"/>
              </a:lnSpc>
              <a:spcBef>
                <a:spcPct val="0"/>
              </a:spcBef>
              <a:spcAft>
                <a:spcPct val="15000"/>
              </a:spcAft>
              <a:buChar char="••"/>
            </a:pPr>
            <a:r>
              <a:rPr lang="en-US" sz="2000" kern="1200" dirty="0" err="1">
                <a:solidFill>
                  <a:schemeClr val="tx1">
                    <a:lumMod val="75000"/>
                    <a:lumOff val="25000"/>
                  </a:schemeClr>
                </a:solidFill>
                <a:latin typeface="Garamond" panose="02020404030301010803" pitchFamily="18" charset="0"/>
              </a:rPr>
              <a:t>Orthoimagery</a:t>
            </a:r>
            <a:endParaRPr lang="en-US" sz="2000" kern="1200" dirty="0">
              <a:solidFill>
                <a:schemeClr val="tx1">
                  <a:lumMod val="75000"/>
                  <a:lumOff val="25000"/>
                </a:schemeClr>
              </a:solidFill>
              <a:latin typeface="Garamond" panose="02020404030301010803" pitchFamily="18" charset="0"/>
            </a:endParaRPr>
          </a:p>
          <a:p>
            <a:pPr marL="171450" lvl="1" indent="-171450" algn="l" defTabSz="844550">
              <a:lnSpc>
                <a:spcPct val="90000"/>
              </a:lnSpc>
              <a:spcBef>
                <a:spcPct val="0"/>
              </a:spcBef>
              <a:spcAft>
                <a:spcPct val="15000"/>
              </a:spcAft>
              <a:buChar char="••"/>
            </a:pPr>
            <a:endParaRPr lang="en-US" sz="2000" kern="1200" dirty="0">
              <a:solidFill>
                <a:schemeClr val="tx1">
                  <a:lumMod val="75000"/>
                  <a:lumOff val="25000"/>
                </a:schemeClr>
              </a:solidFill>
              <a:latin typeface="Garamond" panose="02020404030301010803" pitchFamily="18" charset="0"/>
            </a:endParaRPr>
          </a:p>
          <a:p>
            <a:pPr marL="171450" lvl="1" indent="-171450" defTabSz="844550">
              <a:lnSpc>
                <a:spcPct val="90000"/>
              </a:lnSpc>
              <a:spcBef>
                <a:spcPct val="0"/>
              </a:spcBef>
              <a:spcAft>
                <a:spcPct val="15000"/>
              </a:spcAft>
              <a:buChar char="••"/>
            </a:pPr>
            <a:r>
              <a:rPr lang="en-US" sz="2000" kern="1200" dirty="0">
                <a:solidFill>
                  <a:schemeClr val="tx1">
                    <a:lumMod val="75000"/>
                    <a:lumOff val="25000"/>
                  </a:schemeClr>
                </a:solidFill>
                <a:latin typeface="Garamond" panose="02020404030301010803" pitchFamily="18" charset="0"/>
              </a:rPr>
              <a:t>SENES</a:t>
            </a:r>
          </a:p>
          <a:p>
            <a:pPr marL="171450" lvl="1" indent="-171450" algn="l" defTabSz="844550">
              <a:lnSpc>
                <a:spcPct val="90000"/>
              </a:lnSpc>
              <a:spcBef>
                <a:spcPct val="0"/>
              </a:spcBef>
              <a:spcAft>
                <a:spcPct val="15000"/>
              </a:spcAft>
              <a:buChar char="••"/>
            </a:pPr>
            <a:endParaRPr lang="en-US" sz="2000" kern="1200" dirty="0">
              <a:solidFill>
                <a:schemeClr val="tx1">
                  <a:lumMod val="75000"/>
                  <a:lumOff val="25000"/>
                </a:schemeClr>
              </a:solidFill>
              <a:latin typeface="Garamond" panose="02020404030301010803" pitchFamily="18" charset="0"/>
            </a:endParaRPr>
          </a:p>
          <a:p>
            <a:pPr marL="171450" lvl="1" indent="-171450" algn="l" defTabSz="844550">
              <a:lnSpc>
                <a:spcPct val="90000"/>
              </a:lnSpc>
              <a:spcBef>
                <a:spcPct val="0"/>
              </a:spcBef>
              <a:spcAft>
                <a:spcPct val="15000"/>
              </a:spcAft>
              <a:buChar char="••"/>
            </a:pPr>
            <a:r>
              <a:rPr lang="en-US" sz="2000" kern="1200" dirty="0" err="1">
                <a:solidFill>
                  <a:schemeClr val="tx1">
                    <a:lumMod val="75000"/>
                    <a:lumOff val="25000"/>
                  </a:schemeClr>
                </a:solidFill>
                <a:latin typeface="Garamond" panose="02020404030301010803" pitchFamily="18" charset="0"/>
              </a:rPr>
              <a:t>Daymet</a:t>
            </a:r>
            <a:endParaRPr lang="en-US" sz="2000" kern="1200" dirty="0">
              <a:solidFill>
                <a:schemeClr val="tx1">
                  <a:lumMod val="75000"/>
                  <a:lumOff val="25000"/>
                </a:schemeClr>
              </a:solidFill>
              <a:latin typeface="Garamond" panose="02020404030301010803" pitchFamily="18" charset="0"/>
            </a:endParaRPr>
          </a:p>
          <a:p>
            <a:pPr marL="171450" lvl="1" indent="-171450" algn="l" defTabSz="844550">
              <a:lnSpc>
                <a:spcPct val="90000"/>
              </a:lnSpc>
              <a:spcBef>
                <a:spcPct val="0"/>
              </a:spcBef>
              <a:spcAft>
                <a:spcPct val="15000"/>
              </a:spcAft>
              <a:buChar char="••"/>
            </a:pPr>
            <a:endParaRPr lang="en-US" sz="2000" kern="1200" dirty="0">
              <a:solidFill>
                <a:schemeClr val="tx1">
                  <a:lumMod val="75000"/>
                  <a:lumOff val="25000"/>
                </a:schemeClr>
              </a:solidFill>
              <a:latin typeface="Garamond" panose="02020404030301010803" pitchFamily="18" charset="0"/>
            </a:endParaRPr>
          </a:p>
          <a:p>
            <a:pPr marL="171450" lvl="1" indent="-171450" algn="l" defTabSz="844550">
              <a:lnSpc>
                <a:spcPct val="90000"/>
              </a:lnSpc>
              <a:spcBef>
                <a:spcPct val="0"/>
              </a:spcBef>
              <a:spcAft>
                <a:spcPct val="15000"/>
              </a:spcAft>
              <a:buChar char="••"/>
            </a:pPr>
            <a:r>
              <a:rPr lang="en-US" sz="2000" kern="1200" dirty="0">
                <a:solidFill>
                  <a:schemeClr val="tx1">
                    <a:lumMod val="75000"/>
                    <a:lumOff val="25000"/>
                  </a:schemeClr>
                </a:solidFill>
                <a:latin typeface="Garamond" panose="02020404030301010803" pitchFamily="18" charset="0"/>
              </a:rPr>
              <a:t>Census of Canada</a:t>
            </a:r>
          </a:p>
        </p:txBody>
      </p:sp>
      <p:sp>
        <p:nvSpPr>
          <p:cNvPr id="126" name="Freeform 7">
            <a:extLst>
              <a:ext uri="{FF2B5EF4-FFF2-40B4-BE49-F238E27FC236}">
                <a16:creationId xmlns="" xmlns:a16="http://schemas.microsoft.com/office/drawing/2014/main" id="{CDA4A775-68EE-4735-9171-6AECEE40FC2C}"/>
              </a:ext>
            </a:extLst>
          </p:cNvPr>
          <p:cNvSpPr/>
          <p:nvPr/>
        </p:nvSpPr>
        <p:spPr>
          <a:xfrm>
            <a:off x="4064857" y="13921837"/>
            <a:ext cx="791658" cy="580091"/>
          </a:xfrm>
          <a:custGeom>
            <a:avLst/>
            <a:gdLst>
              <a:gd name="connsiteX0" fmla="*/ 0 w 750452"/>
              <a:gd name="connsiteY0" fmla="*/ 120774 h 603869"/>
              <a:gd name="connsiteX1" fmla="*/ 448518 w 750452"/>
              <a:gd name="connsiteY1" fmla="*/ 120774 h 603869"/>
              <a:gd name="connsiteX2" fmla="*/ 448518 w 750452"/>
              <a:gd name="connsiteY2" fmla="*/ 0 h 603869"/>
              <a:gd name="connsiteX3" fmla="*/ 750452 w 750452"/>
              <a:gd name="connsiteY3" fmla="*/ 301935 h 603869"/>
              <a:gd name="connsiteX4" fmla="*/ 448518 w 750452"/>
              <a:gd name="connsiteY4" fmla="*/ 603869 h 603869"/>
              <a:gd name="connsiteX5" fmla="*/ 448518 w 750452"/>
              <a:gd name="connsiteY5" fmla="*/ 483095 h 603869"/>
              <a:gd name="connsiteX6" fmla="*/ 0 w 750452"/>
              <a:gd name="connsiteY6" fmla="*/ 483095 h 603869"/>
              <a:gd name="connsiteX7" fmla="*/ 0 w 750452"/>
              <a:gd name="connsiteY7" fmla="*/ 120774 h 603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0452" h="603869">
                <a:moveTo>
                  <a:pt x="0" y="120774"/>
                </a:moveTo>
                <a:lnTo>
                  <a:pt x="448518" y="120774"/>
                </a:lnTo>
                <a:lnTo>
                  <a:pt x="448518" y="0"/>
                </a:lnTo>
                <a:lnTo>
                  <a:pt x="750452" y="301935"/>
                </a:lnTo>
                <a:lnTo>
                  <a:pt x="448518" y="603869"/>
                </a:lnTo>
                <a:lnTo>
                  <a:pt x="448518" y="483095"/>
                </a:lnTo>
                <a:lnTo>
                  <a:pt x="0" y="483095"/>
                </a:lnTo>
                <a:lnTo>
                  <a:pt x="0" y="120774"/>
                </a:lnTo>
                <a:close/>
              </a:path>
            </a:pathLst>
          </a:custGeom>
          <a:solidFill>
            <a:srgbClr val="1B57AF"/>
          </a:solidFill>
          <a:ln>
            <a:solidFill>
              <a:srgbClr val="1B57AF"/>
            </a:solidFill>
          </a:ln>
        </p:spPr>
        <p:style>
          <a:lnRef idx="0">
            <a:schemeClr val="lt1">
              <a:hueOff val="0"/>
              <a:satOff val="0"/>
              <a:lumOff val="0"/>
              <a:alphaOff val="0"/>
            </a:schemeClr>
          </a:lnRef>
          <a:fillRef idx="3">
            <a:scrgbClr r="0" g="0" b="0"/>
          </a:fillRef>
          <a:effectRef idx="2">
            <a:schemeClr val="accent3">
              <a:hueOff val="0"/>
              <a:satOff val="0"/>
              <a:lumOff val="0"/>
              <a:alphaOff val="0"/>
            </a:schemeClr>
          </a:effectRef>
          <a:fontRef idx="minor">
            <a:schemeClr val="lt1"/>
          </a:fontRef>
        </p:style>
        <p:txBody>
          <a:bodyPr spcFirstLastPara="0" vert="horz" wrap="square" lIns="0" tIns="120774" rIns="181161" bIns="120774" numCol="1" spcCol="1270" anchor="ctr" anchorCtr="0">
            <a:noAutofit/>
          </a:bodyPr>
          <a:lstStyle/>
          <a:p>
            <a:pPr lvl="0" algn="ctr" defTabSz="666750">
              <a:lnSpc>
                <a:spcPct val="90000"/>
              </a:lnSpc>
              <a:spcBef>
                <a:spcPct val="0"/>
              </a:spcBef>
              <a:spcAft>
                <a:spcPct val="35000"/>
              </a:spcAft>
            </a:pPr>
            <a:endParaRPr lang="en-US" sz="1500" kern="1200">
              <a:latin typeface="Century Gothic" panose="020B0502020202020204" pitchFamily="34" charset="0"/>
            </a:endParaRPr>
          </a:p>
        </p:txBody>
      </p:sp>
      <p:sp>
        <p:nvSpPr>
          <p:cNvPr id="127" name="Freeform 35">
            <a:extLst>
              <a:ext uri="{FF2B5EF4-FFF2-40B4-BE49-F238E27FC236}">
                <a16:creationId xmlns="" xmlns:a16="http://schemas.microsoft.com/office/drawing/2014/main" id="{ADEC2E90-C252-478B-9384-CAFC4C793D52}"/>
              </a:ext>
            </a:extLst>
          </p:cNvPr>
          <p:cNvSpPr/>
          <p:nvPr/>
        </p:nvSpPr>
        <p:spPr>
          <a:xfrm rot="21573108">
            <a:off x="8181532" y="13924857"/>
            <a:ext cx="774234" cy="579804"/>
          </a:xfrm>
          <a:custGeom>
            <a:avLst/>
            <a:gdLst>
              <a:gd name="connsiteX0" fmla="*/ 0 w 774234"/>
              <a:gd name="connsiteY0" fmla="*/ 120774 h 603869"/>
              <a:gd name="connsiteX1" fmla="*/ 472300 w 774234"/>
              <a:gd name="connsiteY1" fmla="*/ 120774 h 603869"/>
              <a:gd name="connsiteX2" fmla="*/ 472300 w 774234"/>
              <a:gd name="connsiteY2" fmla="*/ 0 h 603869"/>
              <a:gd name="connsiteX3" fmla="*/ 774234 w 774234"/>
              <a:gd name="connsiteY3" fmla="*/ 301935 h 603869"/>
              <a:gd name="connsiteX4" fmla="*/ 472300 w 774234"/>
              <a:gd name="connsiteY4" fmla="*/ 603869 h 603869"/>
              <a:gd name="connsiteX5" fmla="*/ 472300 w 774234"/>
              <a:gd name="connsiteY5" fmla="*/ 483095 h 603869"/>
              <a:gd name="connsiteX6" fmla="*/ 0 w 774234"/>
              <a:gd name="connsiteY6" fmla="*/ 483095 h 603869"/>
              <a:gd name="connsiteX7" fmla="*/ 0 w 774234"/>
              <a:gd name="connsiteY7" fmla="*/ 120774 h 603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4234" h="603869">
                <a:moveTo>
                  <a:pt x="0" y="120774"/>
                </a:moveTo>
                <a:lnTo>
                  <a:pt x="472300" y="120774"/>
                </a:lnTo>
                <a:lnTo>
                  <a:pt x="472300" y="0"/>
                </a:lnTo>
                <a:lnTo>
                  <a:pt x="774234" y="301935"/>
                </a:lnTo>
                <a:lnTo>
                  <a:pt x="472300" y="603869"/>
                </a:lnTo>
                <a:lnTo>
                  <a:pt x="472300" y="483095"/>
                </a:lnTo>
                <a:lnTo>
                  <a:pt x="0" y="483095"/>
                </a:lnTo>
                <a:lnTo>
                  <a:pt x="0" y="120774"/>
                </a:lnTo>
                <a:close/>
              </a:path>
            </a:pathLst>
          </a:custGeom>
          <a:solidFill>
            <a:srgbClr val="1B57AF"/>
          </a:solidFill>
          <a:ln>
            <a:solidFill>
              <a:srgbClr val="1B57AF"/>
            </a:solidFill>
          </a:ln>
        </p:spPr>
        <p:style>
          <a:lnRef idx="0">
            <a:schemeClr val="lt1">
              <a:hueOff val="0"/>
              <a:satOff val="0"/>
              <a:lumOff val="0"/>
              <a:alphaOff val="0"/>
            </a:schemeClr>
          </a:lnRef>
          <a:fillRef idx="3">
            <a:scrgbClr r="0" g="0" b="0"/>
          </a:fillRef>
          <a:effectRef idx="2">
            <a:schemeClr val="accent3">
              <a:hueOff val="2710599"/>
              <a:satOff val="100000"/>
              <a:lumOff val="-14706"/>
              <a:alphaOff val="0"/>
            </a:schemeClr>
          </a:effectRef>
          <a:fontRef idx="minor">
            <a:schemeClr val="lt1"/>
          </a:fontRef>
        </p:style>
        <p:txBody>
          <a:bodyPr spcFirstLastPara="0" vert="horz" wrap="square" lIns="0" tIns="120774" rIns="181160" bIns="120773" numCol="1" spcCol="1270" anchor="ctr" anchorCtr="0">
            <a:noAutofit/>
          </a:bodyPr>
          <a:lstStyle/>
          <a:p>
            <a:pPr lvl="0" algn="ctr" defTabSz="666750">
              <a:lnSpc>
                <a:spcPct val="90000"/>
              </a:lnSpc>
              <a:spcBef>
                <a:spcPct val="0"/>
              </a:spcBef>
              <a:spcAft>
                <a:spcPct val="35000"/>
              </a:spcAft>
            </a:pPr>
            <a:endParaRPr lang="en-US" sz="1500" kern="1200">
              <a:latin typeface="Century Gothic" panose="020B0502020202020204" pitchFamily="34" charset="0"/>
            </a:endParaRPr>
          </a:p>
        </p:txBody>
      </p:sp>
      <p:sp>
        <p:nvSpPr>
          <p:cNvPr id="128" name="Freeform 37">
            <a:extLst>
              <a:ext uri="{FF2B5EF4-FFF2-40B4-BE49-F238E27FC236}">
                <a16:creationId xmlns="" xmlns:a16="http://schemas.microsoft.com/office/drawing/2014/main" id="{3C1443B8-D4AC-4468-80A7-3B99663F5B08}"/>
              </a:ext>
            </a:extLst>
          </p:cNvPr>
          <p:cNvSpPr/>
          <p:nvPr/>
        </p:nvSpPr>
        <p:spPr>
          <a:xfrm>
            <a:off x="9254450" y="14682007"/>
            <a:ext cx="2743200" cy="4206240"/>
          </a:xfrm>
          <a:custGeom>
            <a:avLst/>
            <a:gdLst>
              <a:gd name="connsiteX0" fmla="*/ 0 w 2425459"/>
              <a:gd name="connsiteY0" fmla="*/ 242546 h 4215150"/>
              <a:gd name="connsiteX1" fmla="*/ 242546 w 2425459"/>
              <a:gd name="connsiteY1" fmla="*/ 0 h 4215150"/>
              <a:gd name="connsiteX2" fmla="*/ 2182913 w 2425459"/>
              <a:gd name="connsiteY2" fmla="*/ 0 h 4215150"/>
              <a:gd name="connsiteX3" fmla="*/ 2425459 w 2425459"/>
              <a:gd name="connsiteY3" fmla="*/ 242546 h 4215150"/>
              <a:gd name="connsiteX4" fmla="*/ 2425459 w 2425459"/>
              <a:gd name="connsiteY4" fmla="*/ 3972604 h 4215150"/>
              <a:gd name="connsiteX5" fmla="*/ 2182913 w 2425459"/>
              <a:gd name="connsiteY5" fmla="*/ 4215150 h 4215150"/>
              <a:gd name="connsiteX6" fmla="*/ 242546 w 2425459"/>
              <a:gd name="connsiteY6" fmla="*/ 4215150 h 4215150"/>
              <a:gd name="connsiteX7" fmla="*/ 0 w 2425459"/>
              <a:gd name="connsiteY7" fmla="*/ 3972604 h 4215150"/>
              <a:gd name="connsiteX8" fmla="*/ 0 w 2425459"/>
              <a:gd name="connsiteY8" fmla="*/ 242546 h 4215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5459" h="4215150">
                <a:moveTo>
                  <a:pt x="0" y="242546"/>
                </a:moveTo>
                <a:cubicBezTo>
                  <a:pt x="0" y="108592"/>
                  <a:pt x="108592" y="0"/>
                  <a:pt x="242546" y="0"/>
                </a:cubicBezTo>
                <a:lnTo>
                  <a:pt x="2182913" y="0"/>
                </a:lnTo>
                <a:cubicBezTo>
                  <a:pt x="2316867" y="0"/>
                  <a:pt x="2425459" y="108592"/>
                  <a:pt x="2425459" y="242546"/>
                </a:cubicBezTo>
                <a:lnTo>
                  <a:pt x="2425459" y="3972604"/>
                </a:lnTo>
                <a:cubicBezTo>
                  <a:pt x="2425459" y="4106558"/>
                  <a:pt x="2316867" y="4215150"/>
                  <a:pt x="2182913" y="4215150"/>
                </a:cubicBezTo>
                <a:lnTo>
                  <a:pt x="242546" y="4215150"/>
                </a:lnTo>
                <a:cubicBezTo>
                  <a:pt x="108592" y="4215150"/>
                  <a:pt x="0" y="4106558"/>
                  <a:pt x="0" y="3972604"/>
                </a:cubicBezTo>
                <a:lnTo>
                  <a:pt x="0" y="242546"/>
                </a:lnTo>
                <a:close/>
              </a:path>
            </a:pathLst>
          </a:custGeom>
          <a:ln>
            <a:solidFill>
              <a:srgbClr val="1B57AF"/>
            </a:solidFill>
          </a:ln>
        </p:spPr>
        <p:style>
          <a:lnRef idx="1">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06167" tIns="206167" rIns="206167" bIns="206167" numCol="1" spcCol="1270" anchor="t" anchorCtr="0">
            <a:noAutofit/>
          </a:bodyPr>
          <a:lstStyle/>
          <a:p>
            <a:pPr marL="171450" lvl="1" indent="-171450" algn="l" defTabSz="844550">
              <a:lnSpc>
                <a:spcPct val="90000"/>
              </a:lnSpc>
              <a:spcBef>
                <a:spcPct val="0"/>
              </a:spcBef>
              <a:spcAft>
                <a:spcPct val="15000"/>
              </a:spcAft>
              <a:buChar char="••"/>
            </a:pPr>
            <a:r>
              <a:rPr lang="en-US" sz="2000" kern="1200" dirty="0">
                <a:solidFill>
                  <a:schemeClr val="tx1">
                    <a:lumMod val="75000"/>
                    <a:lumOff val="25000"/>
                  </a:schemeClr>
                </a:solidFill>
                <a:latin typeface="Garamond" panose="02020404030301010803" pitchFamily="18" charset="0"/>
              </a:rPr>
              <a:t>Tree </a:t>
            </a:r>
            <a:r>
              <a:rPr lang="en-US" sz="2000" kern="1200" dirty="0" smtClean="0">
                <a:solidFill>
                  <a:schemeClr val="tx1">
                    <a:lumMod val="75000"/>
                    <a:lumOff val="25000"/>
                  </a:schemeClr>
                </a:solidFill>
                <a:latin typeface="Garamond" panose="02020404030301010803" pitchFamily="18" charset="0"/>
              </a:rPr>
              <a:t>Health   </a:t>
            </a:r>
            <a:r>
              <a:rPr lang="en-US" sz="2000" kern="1200" dirty="0">
                <a:solidFill>
                  <a:schemeClr val="tx1">
                    <a:lumMod val="75000"/>
                    <a:lumOff val="25000"/>
                  </a:schemeClr>
                </a:solidFill>
                <a:latin typeface="Garamond" panose="02020404030301010803" pitchFamily="18" charset="0"/>
              </a:rPr>
              <a:t>Forecast</a:t>
            </a:r>
          </a:p>
          <a:p>
            <a:pPr marL="171450" lvl="1" indent="-171450" algn="l" defTabSz="844550">
              <a:lnSpc>
                <a:spcPct val="90000"/>
              </a:lnSpc>
              <a:spcBef>
                <a:spcPct val="0"/>
              </a:spcBef>
              <a:spcAft>
                <a:spcPct val="15000"/>
              </a:spcAft>
              <a:buChar char="••"/>
            </a:pPr>
            <a:endParaRPr lang="en-US" sz="2000" kern="1200" dirty="0">
              <a:solidFill>
                <a:schemeClr val="tx1">
                  <a:lumMod val="75000"/>
                  <a:lumOff val="25000"/>
                </a:schemeClr>
              </a:solidFill>
              <a:latin typeface="Garamond" panose="02020404030301010803" pitchFamily="18" charset="0"/>
            </a:endParaRPr>
          </a:p>
          <a:p>
            <a:pPr marL="171450" lvl="1" indent="-171450" algn="l" defTabSz="844550">
              <a:lnSpc>
                <a:spcPct val="90000"/>
              </a:lnSpc>
              <a:spcBef>
                <a:spcPct val="0"/>
              </a:spcBef>
              <a:spcAft>
                <a:spcPct val="15000"/>
              </a:spcAft>
              <a:buChar char="••"/>
            </a:pPr>
            <a:r>
              <a:rPr lang="en-US" sz="2000" kern="1200" dirty="0" smtClean="0">
                <a:solidFill>
                  <a:schemeClr val="tx1">
                    <a:lumMod val="75000"/>
                    <a:lumOff val="25000"/>
                  </a:schemeClr>
                </a:solidFill>
                <a:latin typeface="Garamond" panose="02020404030301010803" pitchFamily="18" charset="0"/>
              </a:rPr>
              <a:t>Heat </a:t>
            </a:r>
            <a:r>
              <a:rPr lang="en-US" sz="2000" kern="1200" dirty="0">
                <a:solidFill>
                  <a:schemeClr val="tx1">
                    <a:lumMod val="75000"/>
                    <a:lumOff val="25000"/>
                  </a:schemeClr>
                </a:solidFill>
                <a:latin typeface="Garamond" panose="02020404030301010803" pitchFamily="18" charset="0"/>
              </a:rPr>
              <a:t>Vulnerability Analysis</a:t>
            </a:r>
          </a:p>
          <a:p>
            <a:pPr marL="171450" lvl="1" indent="-171450" algn="l" defTabSz="844550">
              <a:lnSpc>
                <a:spcPct val="90000"/>
              </a:lnSpc>
              <a:spcBef>
                <a:spcPct val="0"/>
              </a:spcBef>
              <a:spcAft>
                <a:spcPct val="15000"/>
              </a:spcAft>
              <a:buChar char="••"/>
            </a:pPr>
            <a:endParaRPr lang="en-US" sz="2000" kern="1200" dirty="0">
              <a:solidFill>
                <a:schemeClr val="tx1">
                  <a:lumMod val="75000"/>
                  <a:lumOff val="25000"/>
                </a:schemeClr>
              </a:solidFill>
              <a:latin typeface="Garamond" panose="02020404030301010803" pitchFamily="18" charset="0"/>
            </a:endParaRPr>
          </a:p>
          <a:p>
            <a:pPr marL="171450" lvl="1" indent="-171450" algn="l" defTabSz="844550">
              <a:lnSpc>
                <a:spcPct val="90000"/>
              </a:lnSpc>
              <a:spcBef>
                <a:spcPct val="0"/>
              </a:spcBef>
              <a:spcAft>
                <a:spcPct val="15000"/>
              </a:spcAft>
              <a:buChar char="••"/>
            </a:pPr>
            <a:r>
              <a:rPr lang="en-US" sz="2000" kern="1200" dirty="0">
                <a:solidFill>
                  <a:schemeClr val="tx1">
                    <a:lumMod val="75000"/>
                    <a:lumOff val="25000"/>
                  </a:schemeClr>
                </a:solidFill>
                <a:latin typeface="Garamond" panose="02020404030301010803" pitchFamily="18" charset="0"/>
              </a:rPr>
              <a:t>Local Tree </a:t>
            </a:r>
            <a:r>
              <a:rPr lang="en-US" sz="2000" kern="1200" dirty="0" smtClean="0">
                <a:solidFill>
                  <a:schemeClr val="tx1">
                    <a:lumMod val="75000"/>
                    <a:lumOff val="25000"/>
                  </a:schemeClr>
                </a:solidFill>
                <a:latin typeface="Garamond" panose="02020404030301010803" pitchFamily="18" charset="0"/>
              </a:rPr>
              <a:t> Placement Optimization</a:t>
            </a:r>
            <a:endParaRPr lang="en-US" sz="2000" kern="1200" dirty="0">
              <a:solidFill>
                <a:schemeClr val="tx1">
                  <a:lumMod val="75000"/>
                  <a:lumOff val="25000"/>
                </a:schemeClr>
              </a:solidFill>
              <a:latin typeface="Garamond" panose="02020404030301010803" pitchFamily="18" charset="0"/>
            </a:endParaRPr>
          </a:p>
        </p:txBody>
      </p:sp>
      <p:pic>
        <p:nvPicPr>
          <p:cNvPr id="129" name="Picture 128">
            <a:extLst>
              <a:ext uri="{FF2B5EF4-FFF2-40B4-BE49-F238E27FC236}">
                <a16:creationId xmlns="" xmlns:a16="http://schemas.microsoft.com/office/drawing/2014/main" id="{48FC0F0A-ED85-4A66-B7A6-AA19EEB6B48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310850" y="14910607"/>
            <a:ext cx="952922" cy="759709"/>
          </a:xfrm>
          <a:prstGeom prst="hexagon">
            <a:avLst/>
          </a:prstGeom>
          <a:ln w="38100">
            <a:solidFill>
              <a:srgbClr val="1B57AF"/>
            </a:solidFill>
          </a:ln>
        </p:spPr>
      </p:pic>
      <p:pic>
        <p:nvPicPr>
          <p:cNvPr id="130" name="Picture 129">
            <a:extLst>
              <a:ext uri="{FF2B5EF4-FFF2-40B4-BE49-F238E27FC236}">
                <a16:creationId xmlns="" xmlns:a16="http://schemas.microsoft.com/office/drawing/2014/main" id="{CA1C4322-5100-4060-8CA5-349016434039}"/>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290541" y="15907557"/>
            <a:ext cx="952922" cy="759709"/>
          </a:xfrm>
          <a:prstGeom prst="hexagon">
            <a:avLst/>
          </a:prstGeom>
          <a:ln w="38100">
            <a:solidFill>
              <a:srgbClr val="1B57AF"/>
            </a:solidFill>
          </a:ln>
        </p:spPr>
      </p:pic>
      <p:grpSp>
        <p:nvGrpSpPr>
          <p:cNvPr id="143" name="Group 142">
            <a:extLst>
              <a:ext uri="{FF2B5EF4-FFF2-40B4-BE49-F238E27FC236}">
                <a16:creationId xmlns="" xmlns:a16="http://schemas.microsoft.com/office/drawing/2014/main" id="{71E98365-FE95-4C7A-B4A0-8D8DA9FA8A58}"/>
              </a:ext>
            </a:extLst>
          </p:cNvPr>
          <p:cNvGrpSpPr/>
          <p:nvPr/>
        </p:nvGrpSpPr>
        <p:grpSpPr>
          <a:xfrm>
            <a:off x="3310850" y="16885457"/>
            <a:ext cx="952921" cy="779393"/>
            <a:chOff x="2886957" y="4608214"/>
            <a:chExt cx="952921" cy="779393"/>
          </a:xfrm>
        </p:grpSpPr>
        <p:sp>
          <p:nvSpPr>
            <p:cNvPr id="205" name="Hexagon 204">
              <a:extLst>
                <a:ext uri="{FF2B5EF4-FFF2-40B4-BE49-F238E27FC236}">
                  <a16:creationId xmlns="" xmlns:a16="http://schemas.microsoft.com/office/drawing/2014/main" id="{476E567F-FD84-4FCA-BE6D-5CAACF04CC21}"/>
                </a:ext>
              </a:extLst>
            </p:cNvPr>
            <p:cNvSpPr/>
            <p:nvPr/>
          </p:nvSpPr>
          <p:spPr>
            <a:xfrm>
              <a:off x="2886957" y="4627898"/>
              <a:ext cx="952921" cy="759709"/>
            </a:xfrm>
            <a:prstGeom prst="hexagon">
              <a:avLst/>
            </a:prstGeom>
            <a:solidFill>
              <a:schemeClr val="bg1"/>
            </a:solidFill>
            <a:ln w="38100">
              <a:solidFill>
                <a:srgbClr val="1B57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6" name="Picture 205">
              <a:extLst>
                <a:ext uri="{FF2B5EF4-FFF2-40B4-BE49-F238E27FC236}">
                  <a16:creationId xmlns="" xmlns:a16="http://schemas.microsoft.com/office/drawing/2014/main" id="{866D3EF4-490B-4C87-BAD2-94C326490ECA}"/>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001021" y="4608214"/>
              <a:ext cx="761756" cy="759709"/>
            </a:xfrm>
            <a:prstGeom prst="hexagon">
              <a:avLst/>
            </a:prstGeom>
            <a:ln>
              <a:noFill/>
            </a:ln>
          </p:spPr>
        </p:pic>
      </p:grpSp>
      <p:grpSp>
        <p:nvGrpSpPr>
          <p:cNvPr id="144" name="Group 143">
            <a:extLst>
              <a:ext uri="{FF2B5EF4-FFF2-40B4-BE49-F238E27FC236}">
                <a16:creationId xmlns="" xmlns:a16="http://schemas.microsoft.com/office/drawing/2014/main" id="{C0D6594A-C78B-4059-BAA3-DE5352795B5C}"/>
              </a:ext>
            </a:extLst>
          </p:cNvPr>
          <p:cNvGrpSpPr/>
          <p:nvPr/>
        </p:nvGrpSpPr>
        <p:grpSpPr>
          <a:xfrm>
            <a:off x="3310850" y="17882407"/>
            <a:ext cx="952921" cy="759709"/>
            <a:chOff x="2886956" y="5728033"/>
            <a:chExt cx="952921" cy="759709"/>
          </a:xfrm>
        </p:grpSpPr>
        <p:sp>
          <p:nvSpPr>
            <p:cNvPr id="203" name="Hexagon 202">
              <a:extLst>
                <a:ext uri="{FF2B5EF4-FFF2-40B4-BE49-F238E27FC236}">
                  <a16:creationId xmlns="" xmlns:a16="http://schemas.microsoft.com/office/drawing/2014/main" id="{1CAC4483-139F-4304-A0CC-7F859F1F91AD}"/>
                </a:ext>
              </a:extLst>
            </p:cNvPr>
            <p:cNvSpPr/>
            <p:nvPr/>
          </p:nvSpPr>
          <p:spPr>
            <a:xfrm>
              <a:off x="2886956" y="5728033"/>
              <a:ext cx="952921" cy="759709"/>
            </a:xfrm>
            <a:prstGeom prst="hexagon">
              <a:avLst/>
            </a:prstGeom>
            <a:solidFill>
              <a:schemeClr val="bg1"/>
            </a:solidFill>
            <a:ln w="38100">
              <a:solidFill>
                <a:srgbClr val="1B57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4" name="Picture 203">
              <a:extLst>
                <a:ext uri="{FF2B5EF4-FFF2-40B4-BE49-F238E27FC236}">
                  <a16:creationId xmlns="" xmlns:a16="http://schemas.microsoft.com/office/drawing/2014/main" id="{9817061E-F80C-41F2-9C82-E35A271F5668}"/>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076295" y="5825481"/>
              <a:ext cx="564812" cy="564812"/>
            </a:xfrm>
            <a:prstGeom prst="rect">
              <a:avLst/>
            </a:prstGeom>
            <a:ln>
              <a:noFill/>
            </a:ln>
          </p:spPr>
        </p:pic>
      </p:grpSp>
      <p:sp>
        <p:nvSpPr>
          <p:cNvPr id="145" name="Hexagon 144">
            <a:extLst>
              <a:ext uri="{FF2B5EF4-FFF2-40B4-BE49-F238E27FC236}">
                <a16:creationId xmlns="" xmlns:a16="http://schemas.microsoft.com/office/drawing/2014/main" id="{2AD8E83C-286F-49C7-A158-12C29011758A}"/>
              </a:ext>
            </a:extLst>
          </p:cNvPr>
          <p:cNvSpPr/>
          <p:nvPr/>
        </p:nvSpPr>
        <p:spPr>
          <a:xfrm>
            <a:off x="11540450" y="15907303"/>
            <a:ext cx="952921" cy="759709"/>
          </a:xfrm>
          <a:prstGeom prst="hexagon">
            <a:avLst/>
          </a:prstGeom>
          <a:blipFill dpi="0" rotWithShape="1">
            <a:blip r:embed="rId16" cstate="print">
              <a:extLst>
                <a:ext uri="{28A0092B-C50C-407E-A947-70E740481C1C}">
                  <a14:useLocalDpi xmlns:a14="http://schemas.microsoft.com/office/drawing/2010/main" val="0"/>
                </a:ext>
              </a:extLst>
            </a:blip>
            <a:srcRect/>
            <a:stretch>
              <a:fillRect/>
            </a:stretch>
          </a:blipFill>
          <a:ln w="38100">
            <a:solidFill>
              <a:srgbClr val="1B57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8" name="Group 147">
            <a:extLst>
              <a:ext uri="{FF2B5EF4-FFF2-40B4-BE49-F238E27FC236}">
                <a16:creationId xmlns="" xmlns:a16="http://schemas.microsoft.com/office/drawing/2014/main" id="{E31DC776-A84C-44F4-8B3B-5DC5FEFFB022}"/>
              </a:ext>
            </a:extLst>
          </p:cNvPr>
          <p:cNvGrpSpPr/>
          <p:nvPr/>
        </p:nvGrpSpPr>
        <p:grpSpPr>
          <a:xfrm>
            <a:off x="11540450" y="14910607"/>
            <a:ext cx="952921" cy="759709"/>
            <a:chOff x="10705553" y="2363993"/>
            <a:chExt cx="952921" cy="759709"/>
          </a:xfrm>
        </p:grpSpPr>
        <p:sp>
          <p:nvSpPr>
            <p:cNvPr id="201" name="Hexagon 200">
              <a:extLst>
                <a:ext uri="{FF2B5EF4-FFF2-40B4-BE49-F238E27FC236}">
                  <a16:creationId xmlns="" xmlns:a16="http://schemas.microsoft.com/office/drawing/2014/main" id="{23F5046D-05E4-4BFE-B7E2-541328AE12DD}"/>
                </a:ext>
              </a:extLst>
            </p:cNvPr>
            <p:cNvSpPr/>
            <p:nvPr/>
          </p:nvSpPr>
          <p:spPr>
            <a:xfrm>
              <a:off x="10705553" y="2363993"/>
              <a:ext cx="952921" cy="759709"/>
            </a:xfrm>
            <a:prstGeom prst="hexagon">
              <a:avLst/>
            </a:prstGeom>
            <a:solidFill>
              <a:schemeClr val="bg1"/>
            </a:solidFill>
            <a:ln w="38100">
              <a:solidFill>
                <a:srgbClr val="1B57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2" name="Picture 201">
              <a:extLst>
                <a:ext uri="{FF2B5EF4-FFF2-40B4-BE49-F238E27FC236}">
                  <a16:creationId xmlns="" xmlns:a16="http://schemas.microsoft.com/office/drawing/2014/main" id="{222D1FFC-8D9A-4581-8035-6F5E2B0D3E90}"/>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0886398" y="2394499"/>
              <a:ext cx="665683" cy="665683"/>
            </a:xfrm>
            <a:prstGeom prst="rect">
              <a:avLst/>
            </a:prstGeom>
            <a:ln>
              <a:noFill/>
            </a:ln>
          </p:spPr>
        </p:pic>
      </p:grpSp>
      <p:sp>
        <p:nvSpPr>
          <p:cNvPr id="149" name="Rectangle: Rounded Corners 148">
            <a:extLst>
              <a:ext uri="{FF2B5EF4-FFF2-40B4-BE49-F238E27FC236}">
                <a16:creationId xmlns="" xmlns:a16="http://schemas.microsoft.com/office/drawing/2014/main" id="{5B381D97-EF5B-4C47-A3AC-72898021D4E0}"/>
              </a:ext>
            </a:extLst>
          </p:cNvPr>
          <p:cNvSpPr/>
          <p:nvPr/>
        </p:nvSpPr>
        <p:spPr>
          <a:xfrm>
            <a:off x="1024850" y="13888895"/>
            <a:ext cx="2743200" cy="640080"/>
          </a:xfrm>
          <a:prstGeom prst="roundRect">
            <a:avLst/>
          </a:prstGeom>
          <a:solidFill>
            <a:srgbClr val="1B57AF"/>
          </a:solidFill>
          <a:ln>
            <a:solidFill>
              <a:srgbClr val="1B57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Garamond" panose="02020404030301010803" pitchFamily="18" charset="0"/>
              </a:rPr>
              <a:t>Data</a:t>
            </a:r>
          </a:p>
        </p:txBody>
      </p:sp>
      <p:sp>
        <p:nvSpPr>
          <p:cNvPr id="150" name="Rectangle: Rounded Corners 149">
            <a:extLst>
              <a:ext uri="{FF2B5EF4-FFF2-40B4-BE49-F238E27FC236}">
                <a16:creationId xmlns="" xmlns:a16="http://schemas.microsoft.com/office/drawing/2014/main" id="{CB08181F-F6BF-4BC0-BC52-1317B6B8AF0E}"/>
              </a:ext>
            </a:extLst>
          </p:cNvPr>
          <p:cNvSpPr/>
          <p:nvPr/>
        </p:nvSpPr>
        <p:spPr>
          <a:xfrm>
            <a:off x="5139650" y="13888895"/>
            <a:ext cx="2743200" cy="640080"/>
          </a:xfrm>
          <a:prstGeom prst="roundRect">
            <a:avLst/>
          </a:prstGeom>
          <a:solidFill>
            <a:srgbClr val="1B57AF"/>
          </a:solidFill>
          <a:ln>
            <a:solidFill>
              <a:srgbClr val="1B57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Garamond" panose="02020404030301010803" pitchFamily="18" charset="0"/>
              </a:rPr>
              <a:t>Processing</a:t>
            </a:r>
          </a:p>
        </p:txBody>
      </p:sp>
      <p:sp>
        <p:nvSpPr>
          <p:cNvPr id="151" name="Rectangle: Rounded Corners 150">
            <a:extLst>
              <a:ext uri="{FF2B5EF4-FFF2-40B4-BE49-F238E27FC236}">
                <a16:creationId xmlns="" xmlns:a16="http://schemas.microsoft.com/office/drawing/2014/main" id="{9D1F5739-2DEF-40A1-A9BF-ABA178B8316D}"/>
              </a:ext>
            </a:extLst>
          </p:cNvPr>
          <p:cNvSpPr/>
          <p:nvPr/>
        </p:nvSpPr>
        <p:spPr>
          <a:xfrm>
            <a:off x="9254450" y="13888895"/>
            <a:ext cx="2743200" cy="640080"/>
          </a:xfrm>
          <a:prstGeom prst="roundRect">
            <a:avLst/>
          </a:prstGeom>
          <a:solidFill>
            <a:srgbClr val="1B57AF"/>
          </a:solidFill>
          <a:ln>
            <a:solidFill>
              <a:srgbClr val="1B57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Garamond" panose="02020404030301010803" pitchFamily="18" charset="0"/>
              </a:rPr>
              <a:t>Analysis</a:t>
            </a:r>
          </a:p>
        </p:txBody>
      </p:sp>
      <p:grpSp>
        <p:nvGrpSpPr>
          <p:cNvPr id="152" name="Group 151">
            <a:extLst>
              <a:ext uri="{FF2B5EF4-FFF2-40B4-BE49-F238E27FC236}">
                <a16:creationId xmlns="" xmlns:a16="http://schemas.microsoft.com/office/drawing/2014/main" id="{231D5B4B-29C5-40FD-B2D5-76519675FD69}"/>
              </a:ext>
            </a:extLst>
          </p:cNvPr>
          <p:cNvGrpSpPr/>
          <p:nvPr/>
        </p:nvGrpSpPr>
        <p:grpSpPr>
          <a:xfrm>
            <a:off x="11540450" y="16885711"/>
            <a:ext cx="952921" cy="759709"/>
            <a:chOff x="10711245" y="4523402"/>
            <a:chExt cx="952921" cy="759709"/>
          </a:xfrm>
        </p:grpSpPr>
        <p:sp>
          <p:nvSpPr>
            <p:cNvPr id="175" name="Hexagon 174">
              <a:extLst>
                <a:ext uri="{FF2B5EF4-FFF2-40B4-BE49-F238E27FC236}">
                  <a16:creationId xmlns="" xmlns:a16="http://schemas.microsoft.com/office/drawing/2014/main" id="{C8381B8D-A94E-43CA-895B-FBA0561E41CB}"/>
                </a:ext>
              </a:extLst>
            </p:cNvPr>
            <p:cNvSpPr/>
            <p:nvPr/>
          </p:nvSpPr>
          <p:spPr>
            <a:xfrm>
              <a:off x="10711245" y="4523402"/>
              <a:ext cx="952921" cy="759709"/>
            </a:xfrm>
            <a:prstGeom prst="hexagon">
              <a:avLst/>
            </a:prstGeom>
            <a:solidFill>
              <a:schemeClr val="bg1"/>
            </a:solidFill>
            <a:ln w="38100">
              <a:solidFill>
                <a:srgbClr val="1B57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 xmlns:a16="http://schemas.microsoft.com/office/drawing/2014/main" id="{8FD217B4-48C2-4166-A281-2C2D652E02AF}"/>
                </a:ext>
              </a:extLst>
            </p:cNvPr>
            <p:cNvSpPr/>
            <p:nvPr/>
          </p:nvSpPr>
          <p:spPr>
            <a:xfrm>
              <a:off x="10921004" y="4570701"/>
              <a:ext cx="533400" cy="673100"/>
            </a:xfrm>
            <a:custGeom>
              <a:avLst/>
              <a:gdLst>
                <a:gd name="connsiteX0" fmla="*/ 0 w 533400"/>
                <a:gd name="connsiteY0" fmla="*/ 117475 h 673100"/>
                <a:gd name="connsiteX1" fmla="*/ 352425 w 533400"/>
                <a:gd name="connsiteY1" fmla="*/ 0 h 673100"/>
                <a:gd name="connsiteX2" fmla="*/ 533400 w 533400"/>
                <a:gd name="connsiteY2" fmla="*/ 552450 h 673100"/>
                <a:gd name="connsiteX3" fmla="*/ 504825 w 533400"/>
                <a:gd name="connsiteY3" fmla="*/ 587375 h 673100"/>
                <a:gd name="connsiteX4" fmla="*/ 419100 w 533400"/>
                <a:gd name="connsiteY4" fmla="*/ 584200 h 673100"/>
                <a:gd name="connsiteX5" fmla="*/ 352425 w 533400"/>
                <a:gd name="connsiteY5" fmla="*/ 647700 h 673100"/>
                <a:gd name="connsiteX6" fmla="*/ 307975 w 533400"/>
                <a:gd name="connsiteY6" fmla="*/ 647700 h 673100"/>
                <a:gd name="connsiteX7" fmla="*/ 285750 w 533400"/>
                <a:gd name="connsiteY7" fmla="*/ 669925 h 673100"/>
                <a:gd name="connsiteX8" fmla="*/ 257175 w 533400"/>
                <a:gd name="connsiteY8" fmla="*/ 666750 h 673100"/>
                <a:gd name="connsiteX9" fmla="*/ 234950 w 533400"/>
                <a:gd name="connsiteY9" fmla="*/ 673100 h 673100"/>
                <a:gd name="connsiteX10" fmla="*/ 165100 w 533400"/>
                <a:gd name="connsiteY10" fmla="*/ 473075 h 673100"/>
                <a:gd name="connsiteX11" fmla="*/ 123825 w 533400"/>
                <a:gd name="connsiteY11" fmla="*/ 492125 h 673100"/>
                <a:gd name="connsiteX12" fmla="*/ 111125 w 533400"/>
                <a:gd name="connsiteY12" fmla="*/ 431800 h 673100"/>
                <a:gd name="connsiteX13" fmla="*/ 82550 w 533400"/>
                <a:gd name="connsiteY13" fmla="*/ 428625 h 673100"/>
                <a:gd name="connsiteX14" fmla="*/ 50800 w 533400"/>
                <a:gd name="connsiteY14" fmla="*/ 406400 h 673100"/>
                <a:gd name="connsiteX15" fmla="*/ 38100 w 533400"/>
                <a:gd name="connsiteY15" fmla="*/ 339725 h 673100"/>
                <a:gd name="connsiteX16" fmla="*/ 76200 w 533400"/>
                <a:gd name="connsiteY16" fmla="*/ 301625 h 673100"/>
                <a:gd name="connsiteX17" fmla="*/ 85725 w 533400"/>
                <a:gd name="connsiteY17" fmla="*/ 273050 h 673100"/>
                <a:gd name="connsiteX18" fmla="*/ 34925 w 533400"/>
                <a:gd name="connsiteY18" fmla="*/ 177800 h 673100"/>
                <a:gd name="connsiteX19" fmla="*/ 15875 w 533400"/>
                <a:gd name="connsiteY19" fmla="*/ 174625 h 673100"/>
                <a:gd name="connsiteX20" fmla="*/ 0 w 533400"/>
                <a:gd name="connsiteY20" fmla="*/ 117475 h 67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33400" h="673100">
                  <a:moveTo>
                    <a:pt x="0" y="117475"/>
                  </a:moveTo>
                  <a:lnTo>
                    <a:pt x="352425" y="0"/>
                  </a:lnTo>
                  <a:lnTo>
                    <a:pt x="533400" y="552450"/>
                  </a:lnTo>
                  <a:lnTo>
                    <a:pt x="504825" y="587375"/>
                  </a:lnTo>
                  <a:lnTo>
                    <a:pt x="419100" y="584200"/>
                  </a:lnTo>
                  <a:lnTo>
                    <a:pt x="352425" y="647700"/>
                  </a:lnTo>
                  <a:lnTo>
                    <a:pt x="307975" y="647700"/>
                  </a:lnTo>
                  <a:lnTo>
                    <a:pt x="285750" y="669925"/>
                  </a:lnTo>
                  <a:lnTo>
                    <a:pt x="257175" y="666750"/>
                  </a:lnTo>
                  <a:lnTo>
                    <a:pt x="234950" y="673100"/>
                  </a:lnTo>
                  <a:lnTo>
                    <a:pt x="165100" y="473075"/>
                  </a:lnTo>
                  <a:lnTo>
                    <a:pt x="123825" y="492125"/>
                  </a:lnTo>
                  <a:lnTo>
                    <a:pt x="111125" y="431800"/>
                  </a:lnTo>
                  <a:lnTo>
                    <a:pt x="82550" y="428625"/>
                  </a:lnTo>
                  <a:lnTo>
                    <a:pt x="50800" y="406400"/>
                  </a:lnTo>
                  <a:lnTo>
                    <a:pt x="38100" y="339725"/>
                  </a:lnTo>
                  <a:lnTo>
                    <a:pt x="76200" y="301625"/>
                  </a:lnTo>
                  <a:lnTo>
                    <a:pt x="85725" y="273050"/>
                  </a:lnTo>
                  <a:lnTo>
                    <a:pt x="34925" y="177800"/>
                  </a:lnTo>
                  <a:lnTo>
                    <a:pt x="15875" y="174625"/>
                  </a:lnTo>
                  <a:lnTo>
                    <a:pt x="0" y="117475"/>
                  </a:lnTo>
                  <a:close/>
                </a:path>
              </a:pathLst>
            </a:custGeom>
            <a:solidFill>
              <a:schemeClr val="tx2">
                <a:lumMod val="9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7" name="Group 176">
              <a:extLst>
                <a:ext uri="{FF2B5EF4-FFF2-40B4-BE49-F238E27FC236}">
                  <a16:creationId xmlns="" xmlns:a16="http://schemas.microsoft.com/office/drawing/2014/main" id="{A30B8D53-B969-4408-9FB6-CE160866D23A}"/>
                </a:ext>
              </a:extLst>
            </p:cNvPr>
            <p:cNvGrpSpPr/>
            <p:nvPr/>
          </p:nvGrpSpPr>
          <p:grpSpPr>
            <a:xfrm>
              <a:off x="11071597" y="4670976"/>
              <a:ext cx="78649" cy="158507"/>
              <a:chOff x="11658474" y="4416688"/>
              <a:chExt cx="128714" cy="259407"/>
            </a:xfrm>
          </p:grpSpPr>
          <p:sp>
            <p:nvSpPr>
              <p:cNvPr id="199" name="Rectangle 198">
                <a:extLst>
                  <a:ext uri="{FF2B5EF4-FFF2-40B4-BE49-F238E27FC236}">
                    <a16:creationId xmlns="" xmlns:a16="http://schemas.microsoft.com/office/drawing/2014/main" id="{5D5024E9-AA58-4904-A490-129F48EFD11F}"/>
                  </a:ext>
                </a:extLst>
              </p:cNvPr>
              <p:cNvSpPr/>
              <p:nvPr/>
            </p:nvSpPr>
            <p:spPr>
              <a:xfrm>
                <a:off x="11699971" y="4630376"/>
                <a:ext cx="45719" cy="45719"/>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0" name="Isosceles Triangle 199">
                <a:extLst>
                  <a:ext uri="{FF2B5EF4-FFF2-40B4-BE49-F238E27FC236}">
                    <a16:creationId xmlns="" xmlns:a16="http://schemas.microsoft.com/office/drawing/2014/main" id="{451F1CA6-9EF7-44F8-8D6A-746FE130C64E}"/>
                  </a:ext>
                </a:extLst>
              </p:cNvPr>
              <p:cNvSpPr/>
              <p:nvPr/>
            </p:nvSpPr>
            <p:spPr>
              <a:xfrm>
                <a:off x="11658474" y="4416688"/>
                <a:ext cx="128714" cy="216892"/>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8" name="Group 177">
              <a:extLst>
                <a:ext uri="{FF2B5EF4-FFF2-40B4-BE49-F238E27FC236}">
                  <a16:creationId xmlns="" xmlns:a16="http://schemas.microsoft.com/office/drawing/2014/main" id="{97901EBA-ED5A-4173-A01D-817011CC9D1C}"/>
                </a:ext>
              </a:extLst>
            </p:cNvPr>
            <p:cNvGrpSpPr/>
            <p:nvPr/>
          </p:nvGrpSpPr>
          <p:grpSpPr>
            <a:xfrm>
              <a:off x="11174968" y="4783356"/>
              <a:ext cx="78649" cy="158507"/>
              <a:chOff x="11658474" y="4416688"/>
              <a:chExt cx="128714" cy="259407"/>
            </a:xfrm>
          </p:grpSpPr>
          <p:sp>
            <p:nvSpPr>
              <p:cNvPr id="197" name="Rectangle 196">
                <a:extLst>
                  <a:ext uri="{FF2B5EF4-FFF2-40B4-BE49-F238E27FC236}">
                    <a16:creationId xmlns="" xmlns:a16="http://schemas.microsoft.com/office/drawing/2014/main" id="{25095C34-6132-45D3-A9FF-7AF4ED937370}"/>
                  </a:ext>
                </a:extLst>
              </p:cNvPr>
              <p:cNvSpPr/>
              <p:nvPr/>
            </p:nvSpPr>
            <p:spPr>
              <a:xfrm>
                <a:off x="11699971" y="4630376"/>
                <a:ext cx="45719" cy="45719"/>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8" name="Isosceles Triangle 197">
                <a:extLst>
                  <a:ext uri="{FF2B5EF4-FFF2-40B4-BE49-F238E27FC236}">
                    <a16:creationId xmlns="" xmlns:a16="http://schemas.microsoft.com/office/drawing/2014/main" id="{33BA3D74-7B20-4F75-B58E-3E85BC3D68EC}"/>
                  </a:ext>
                </a:extLst>
              </p:cNvPr>
              <p:cNvSpPr/>
              <p:nvPr/>
            </p:nvSpPr>
            <p:spPr>
              <a:xfrm>
                <a:off x="11658474" y="4416688"/>
                <a:ext cx="128714" cy="216892"/>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9" name="Group 178">
              <a:extLst>
                <a:ext uri="{FF2B5EF4-FFF2-40B4-BE49-F238E27FC236}">
                  <a16:creationId xmlns="" xmlns:a16="http://schemas.microsoft.com/office/drawing/2014/main" id="{F48B1C59-DDCA-4B85-8743-0438FAC8E3D4}"/>
                </a:ext>
              </a:extLst>
            </p:cNvPr>
            <p:cNvGrpSpPr/>
            <p:nvPr/>
          </p:nvGrpSpPr>
          <p:grpSpPr>
            <a:xfrm>
              <a:off x="11109412" y="4883445"/>
              <a:ext cx="78649" cy="158507"/>
              <a:chOff x="11658474" y="4416688"/>
              <a:chExt cx="128714" cy="259407"/>
            </a:xfrm>
          </p:grpSpPr>
          <p:sp>
            <p:nvSpPr>
              <p:cNvPr id="195" name="Rectangle 194">
                <a:extLst>
                  <a:ext uri="{FF2B5EF4-FFF2-40B4-BE49-F238E27FC236}">
                    <a16:creationId xmlns="" xmlns:a16="http://schemas.microsoft.com/office/drawing/2014/main" id="{975E0F58-08D2-4DF9-BD7B-30A6E89CF1BA}"/>
                  </a:ext>
                </a:extLst>
              </p:cNvPr>
              <p:cNvSpPr/>
              <p:nvPr/>
            </p:nvSpPr>
            <p:spPr>
              <a:xfrm>
                <a:off x="11699971" y="4630376"/>
                <a:ext cx="45719" cy="45719"/>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 name="Isosceles Triangle 195">
                <a:extLst>
                  <a:ext uri="{FF2B5EF4-FFF2-40B4-BE49-F238E27FC236}">
                    <a16:creationId xmlns="" xmlns:a16="http://schemas.microsoft.com/office/drawing/2014/main" id="{86AFA13C-1E9B-42B6-AEED-D8F0D5DBD7AE}"/>
                  </a:ext>
                </a:extLst>
              </p:cNvPr>
              <p:cNvSpPr/>
              <p:nvPr/>
            </p:nvSpPr>
            <p:spPr>
              <a:xfrm>
                <a:off x="11658474" y="4416688"/>
                <a:ext cx="128714" cy="216892"/>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0" name="Group 179">
              <a:extLst>
                <a:ext uri="{FF2B5EF4-FFF2-40B4-BE49-F238E27FC236}">
                  <a16:creationId xmlns="" xmlns:a16="http://schemas.microsoft.com/office/drawing/2014/main" id="{C287C1CD-07D4-433E-963D-68169FD9A89A}"/>
                </a:ext>
              </a:extLst>
            </p:cNvPr>
            <p:cNvGrpSpPr/>
            <p:nvPr/>
          </p:nvGrpSpPr>
          <p:grpSpPr>
            <a:xfrm>
              <a:off x="11268337" y="4929878"/>
              <a:ext cx="78649" cy="158507"/>
              <a:chOff x="11658474" y="4416688"/>
              <a:chExt cx="128714" cy="259407"/>
            </a:xfrm>
          </p:grpSpPr>
          <p:sp>
            <p:nvSpPr>
              <p:cNvPr id="193" name="Rectangle 192">
                <a:extLst>
                  <a:ext uri="{FF2B5EF4-FFF2-40B4-BE49-F238E27FC236}">
                    <a16:creationId xmlns="" xmlns:a16="http://schemas.microsoft.com/office/drawing/2014/main" id="{2457D2A3-45C8-4458-827A-EBF57C5B3F17}"/>
                  </a:ext>
                </a:extLst>
              </p:cNvPr>
              <p:cNvSpPr/>
              <p:nvPr/>
            </p:nvSpPr>
            <p:spPr>
              <a:xfrm>
                <a:off x="11699971" y="4630376"/>
                <a:ext cx="45719" cy="45719"/>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4" name="Isosceles Triangle 193">
                <a:extLst>
                  <a:ext uri="{FF2B5EF4-FFF2-40B4-BE49-F238E27FC236}">
                    <a16:creationId xmlns="" xmlns:a16="http://schemas.microsoft.com/office/drawing/2014/main" id="{064F4372-40ED-4810-8704-7E822F566831}"/>
                  </a:ext>
                </a:extLst>
              </p:cNvPr>
              <p:cNvSpPr/>
              <p:nvPr/>
            </p:nvSpPr>
            <p:spPr>
              <a:xfrm>
                <a:off x="11658474" y="4416688"/>
                <a:ext cx="128714" cy="216892"/>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1" name="Group 180">
              <a:extLst>
                <a:ext uri="{FF2B5EF4-FFF2-40B4-BE49-F238E27FC236}">
                  <a16:creationId xmlns="" xmlns:a16="http://schemas.microsoft.com/office/drawing/2014/main" id="{26DCFFEA-8720-45FF-B22F-03623017A494}"/>
                </a:ext>
              </a:extLst>
            </p:cNvPr>
            <p:cNvGrpSpPr/>
            <p:nvPr/>
          </p:nvGrpSpPr>
          <p:grpSpPr>
            <a:xfrm>
              <a:off x="11182013" y="5015974"/>
              <a:ext cx="78649" cy="158507"/>
              <a:chOff x="11658474" y="4416688"/>
              <a:chExt cx="128714" cy="259407"/>
            </a:xfrm>
          </p:grpSpPr>
          <p:sp>
            <p:nvSpPr>
              <p:cNvPr id="191" name="Rectangle 190">
                <a:extLst>
                  <a:ext uri="{FF2B5EF4-FFF2-40B4-BE49-F238E27FC236}">
                    <a16:creationId xmlns="" xmlns:a16="http://schemas.microsoft.com/office/drawing/2014/main" id="{7604BDB2-1EF3-42E9-B048-C863A982FC11}"/>
                  </a:ext>
                </a:extLst>
              </p:cNvPr>
              <p:cNvSpPr/>
              <p:nvPr/>
            </p:nvSpPr>
            <p:spPr>
              <a:xfrm>
                <a:off x="11699971" y="4630376"/>
                <a:ext cx="45719" cy="45719"/>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2" name="Isosceles Triangle 191">
                <a:extLst>
                  <a:ext uri="{FF2B5EF4-FFF2-40B4-BE49-F238E27FC236}">
                    <a16:creationId xmlns="" xmlns:a16="http://schemas.microsoft.com/office/drawing/2014/main" id="{00920293-D8B5-4F64-91A2-F0291432035C}"/>
                  </a:ext>
                </a:extLst>
              </p:cNvPr>
              <p:cNvSpPr/>
              <p:nvPr/>
            </p:nvSpPr>
            <p:spPr>
              <a:xfrm>
                <a:off x="11658474" y="4416688"/>
                <a:ext cx="128714" cy="216892"/>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2" name="Group 181">
              <a:extLst>
                <a:ext uri="{FF2B5EF4-FFF2-40B4-BE49-F238E27FC236}">
                  <a16:creationId xmlns="" xmlns:a16="http://schemas.microsoft.com/office/drawing/2014/main" id="{184F780D-B5EF-4625-93FE-5B26621622F5}"/>
                </a:ext>
              </a:extLst>
            </p:cNvPr>
            <p:cNvGrpSpPr/>
            <p:nvPr/>
          </p:nvGrpSpPr>
          <p:grpSpPr>
            <a:xfrm>
              <a:off x="11215044" y="4601572"/>
              <a:ext cx="78649" cy="158507"/>
              <a:chOff x="11658474" y="4416688"/>
              <a:chExt cx="128714" cy="259407"/>
            </a:xfrm>
          </p:grpSpPr>
          <p:sp>
            <p:nvSpPr>
              <p:cNvPr id="189" name="Rectangle 188">
                <a:extLst>
                  <a:ext uri="{FF2B5EF4-FFF2-40B4-BE49-F238E27FC236}">
                    <a16:creationId xmlns="" xmlns:a16="http://schemas.microsoft.com/office/drawing/2014/main" id="{22FCCE72-EE32-4AE2-870F-1A471CD8AEA9}"/>
                  </a:ext>
                </a:extLst>
              </p:cNvPr>
              <p:cNvSpPr/>
              <p:nvPr/>
            </p:nvSpPr>
            <p:spPr>
              <a:xfrm>
                <a:off x="11699971" y="4630376"/>
                <a:ext cx="45719" cy="45719"/>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0" name="Isosceles Triangle 189">
                <a:extLst>
                  <a:ext uri="{FF2B5EF4-FFF2-40B4-BE49-F238E27FC236}">
                    <a16:creationId xmlns="" xmlns:a16="http://schemas.microsoft.com/office/drawing/2014/main" id="{EE957F28-E3BA-4489-803E-6AA9A8186371}"/>
                  </a:ext>
                </a:extLst>
              </p:cNvPr>
              <p:cNvSpPr/>
              <p:nvPr/>
            </p:nvSpPr>
            <p:spPr>
              <a:xfrm>
                <a:off x="11658474" y="4416688"/>
                <a:ext cx="128714" cy="216892"/>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3" name="Group 182">
              <a:extLst>
                <a:ext uri="{FF2B5EF4-FFF2-40B4-BE49-F238E27FC236}">
                  <a16:creationId xmlns="" xmlns:a16="http://schemas.microsoft.com/office/drawing/2014/main" id="{27160834-FDD2-481D-9024-CA19F50DB7B5}"/>
                </a:ext>
              </a:extLst>
            </p:cNvPr>
            <p:cNvGrpSpPr/>
            <p:nvPr/>
          </p:nvGrpSpPr>
          <p:grpSpPr>
            <a:xfrm>
              <a:off x="11280414" y="4760079"/>
              <a:ext cx="78649" cy="158507"/>
              <a:chOff x="11658474" y="4416688"/>
              <a:chExt cx="128714" cy="259407"/>
            </a:xfrm>
          </p:grpSpPr>
          <p:sp>
            <p:nvSpPr>
              <p:cNvPr id="187" name="Rectangle 186">
                <a:extLst>
                  <a:ext uri="{FF2B5EF4-FFF2-40B4-BE49-F238E27FC236}">
                    <a16:creationId xmlns="" xmlns:a16="http://schemas.microsoft.com/office/drawing/2014/main" id="{DF409FDC-D18E-455A-B35A-BDA2BE675035}"/>
                  </a:ext>
                </a:extLst>
              </p:cNvPr>
              <p:cNvSpPr/>
              <p:nvPr/>
            </p:nvSpPr>
            <p:spPr>
              <a:xfrm>
                <a:off x="11699971" y="4630376"/>
                <a:ext cx="45719" cy="45719"/>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8" name="Isosceles Triangle 187">
                <a:extLst>
                  <a:ext uri="{FF2B5EF4-FFF2-40B4-BE49-F238E27FC236}">
                    <a16:creationId xmlns="" xmlns:a16="http://schemas.microsoft.com/office/drawing/2014/main" id="{4121EE21-9DF3-4B17-B561-CFD8E9F067EB}"/>
                  </a:ext>
                </a:extLst>
              </p:cNvPr>
              <p:cNvSpPr/>
              <p:nvPr/>
            </p:nvSpPr>
            <p:spPr>
              <a:xfrm>
                <a:off x="11658474" y="4416688"/>
                <a:ext cx="128714" cy="216892"/>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4" name="Group 183">
              <a:extLst>
                <a:ext uri="{FF2B5EF4-FFF2-40B4-BE49-F238E27FC236}">
                  <a16:creationId xmlns="" xmlns:a16="http://schemas.microsoft.com/office/drawing/2014/main" id="{1119EECD-5455-4B6B-AF7B-6D573ED12428}"/>
                </a:ext>
              </a:extLst>
            </p:cNvPr>
            <p:cNvGrpSpPr/>
            <p:nvPr/>
          </p:nvGrpSpPr>
          <p:grpSpPr>
            <a:xfrm>
              <a:off x="11017365" y="4828080"/>
              <a:ext cx="78649" cy="158507"/>
              <a:chOff x="11658474" y="4416688"/>
              <a:chExt cx="128714" cy="259407"/>
            </a:xfrm>
          </p:grpSpPr>
          <p:sp>
            <p:nvSpPr>
              <p:cNvPr id="185" name="Rectangle 184">
                <a:extLst>
                  <a:ext uri="{FF2B5EF4-FFF2-40B4-BE49-F238E27FC236}">
                    <a16:creationId xmlns="" xmlns:a16="http://schemas.microsoft.com/office/drawing/2014/main" id="{36A13EF1-A428-4719-9DC3-D0C21D48AD78}"/>
                  </a:ext>
                </a:extLst>
              </p:cNvPr>
              <p:cNvSpPr/>
              <p:nvPr/>
            </p:nvSpPr>
            <p:spPr>
              <a:xfrm>
                <a:off x="11699971" y="4630376"/>
                <a:ext cx="45719" cy="45719"/>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6" name="Isosceles Triangle 185">
                <a:extLst>
                  <a:ext uri="{FF2B5EF4-FFF2-40B4-BE49-F238E27FC236}">
                    <a16:creationId xmlns="" xmlns:a16="http://schemas.microsoft.com/office/drawing/2014/main" id="{8E0AE370-E9C8-4CFF-A366-962263665AA8}"/>
                  </a:ext>
                </a:extLst>
              </p:cNvPr>
              <p:cNvSpPr/>
              <p:nvPr/>
            </p:nvSpPr>
            <p:spPr>
              <a:xfrm>
                <a:off x="11658474" y="4416688"/>
                <a:ext cx="128714" cy="216892"/>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3" name="Group 152">
            <a:extLst>
              <a:ext uri="{FF2B5EF4-FFF2-40B4-BE49-F238E27FC236}">
                <a16:creationId xmlns="" xmlns:a16="http://schemas.microsoft.com/office/drawing/2014/main" id="{3ABDB2FB-8B4A-4843-AA5E-EF6642507C3B}"/>
              </a:ext>
            </a:extLst>
          </p:cNvPr>
          <p:cNvGrpSpPr/>
          <p:nvPr/>
        </p:nvGrpSpPr>
        <p:grpSpPr>
          <a:xfrm>
            <a:off x="7425650" y="16885711"/>
            <a:ext cx="952921" cy="759709"/>
            <a:chOff x="7190317" y="4594349"/>
            <a:chExt cx="952921" cy="759709"/>
          </a:xfrm>
        </p:grpSpPr>
        <p:sp>
          <p:nvSpPr>
            <p:cNvPr id="173" name="Hexagon 172">
              <a:extLst>
                <a:ext uri="{FF2B5EF4-FFF2-40B4-BE49-F238E27FC236}">
                  <a16:creationId xmlns="" xmlns:a16="http://schemas.microsoft.com/office/drawing/2014/main" id="{93B7E8A6-A2D6-4CE7-97D4-FE038C5B3E2E}"/>
                </a:ext>
              </a:extLst>
            </p:cNvPr>
            <p:cNvSpPr/>
            <p:nvPr/>
          </p:nvSpPr>
          <p:spPr>
            <a:xfrm>
              <a:off x="7190317" y="4594349"/>
              <a:ext cx="952921" cy="759709"/>
            </a:xfrm>
            <a:prstGeom prst="hexagon">
              <a:avLst/>
            </a:prstGeom>
            <a:solidFill>
              <a:schemeClr val="bg1"/>
            </a:solidFill>
            <a:ln w="38100">
              <a:solidFill>
                <a:srgbClr val="1B57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4" name="Picture 173">
              <a:extLst>
                <a:ext uri="{FF2B5EF4-FFF2-40B4-BE49-F238E27FC236}">
                  <a16:creationId xmlns="" xmlns:a16="http://schemas.microsoft.com/office/drawing/2014/main" id="{39A44FD9-F9D3-4CDF-B6A2-6BD6F02C01E5}"/>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361849" y="4682328"/>
              <a:ext cx="609856" cy="598349"/>
            </a:xfrm>
            <a:prstGeom prst="rect">
              <a:avLst/>
            </a:prstGeom>
            <a:ln>
              <a:noFill/>
            </a:ln>
          </p:spPr>
        </p:pic>
      </p:grpSp>
      <p:grpSp>
        <p:nvGrpSpPr>
          <p:cNvPr id="154" name="Group 153">
            <a:extLst>
              <a:ext uri="{FF2B5EF4-FFF2-40B4-BE49-F238E27FC236}">
                <a16:creationId xmlns="" xmlns:a16="http://schemas.microsoft.com/office/drawing/2014/main" id="{7C595681-FBCD-426F-B35E-24DC6DC702D0}"/>
              </a:ext>
            </a:extLst>
          </p:cNvPr>
          <p:cNvGrpSpPr/>
          <p:nvPr/>
        </p:nvGrpSpPr>
        <p:grpSpPr>
          <a:xfrm>
            <a:off x="7425650" y="15907303"/>
            <a:ext cx="952922" cy="759709"/>
            <a:chOff x="7190317" y="3479171"/>
            <a:chExt cx="952922" cy="759709"/>
          </a:xfrm>
        </p:grpSpPr>
        <p:sp>
          <p:nvSpPr>
            <p:cNvPr id="166" name="Hexagon 165">
              <a:extLst>
                <a:ext uri="{FF2B5EF4-FFF2-40B4-BE49-F238E27FC236}">
                  <a16:creationId xmlns="" xmlns:a16="http://schemas.microsoft.com/office/drawing/2014/main" id="{40799DE2-3755-47C2-B080-F20CF610969E}"/>
                </a:ext>
              </a:extLst>
            </p:cNvPr>
            <p:cNvSpPr/>
            <p:nvPr/>
          </p:nvSpPr>
          <p:spPr>
            <a:xfrm>
              <a:off x="7190317" y="3479171"/>
              <a:ext cx="952921" cy="759709"/>
            </a:xfrm>
            <a:prstGeom prst="hexagon">
              <a:avLst/>
            </a:prstGeom>
            <a:solidFill>
              <a:schemeClr val="bg1"/>
            </a:solidFill>
            <a:ln w="38100">
              <a:solidFill>
                <a:srgbClr val="1B57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7" name="Group 166">
              <a:extLst>
                <a:ext uri="{FF2B5EF4-FFF2-40B4-BE49-F238E27FC236}">
                  <a16:creationId xmlns="" xmlns:a16="http://schemas.microsoft.com/office/drawing/2014/main" id="{059455C8-2281-4FFB-B9B8-63802C30830E}"/>
                </a:ext>
              </a:extLst>
            </p:cNvPr>
            <p:cNvGrpSpPr/>
            <p:nvPr/>
          </p:nvGrpSpPr>
          <p:grpSpPr>
            <a:xfrm>
              <a:off x="7356444" y="3568345"/>
              <a:ext cx="650295" cy="534545"/>
              <a:chOff x="3630571" y="4000995"/>
              <a:chExt cx="1103268" cy="1200032"/>
            </a:xfrm>
          </p:grpSpPr>
          <p:pic>
            <p:nvPicPr>
              <p:cNvPr id="169" name="Picture 168">
                <a:extLst>
                  <a:ext uri="{FF2B5EF4-FFF2-40B4-BE49-F238E27FC236}">
                    <a16:creationId xmlns="" xmlns:a16="http://schemas.microsoft.com/office/drawing/2014/main" id="{CE4030CA-9608-4381-B963-E49549614D73}"/>
                  </a:ext>
                </a:extLst>
              </p:cNvPr>
              <p:cNvPicPr>
                <a:picLocks/>
              </p:cNvPicPr>
              <p:nvPr/>
            </p:nvPicPr>
            <p:blipFill>
              <a:blip r:embed="rId19" cstate="print">
                <a:extLst>
                  <a:ext uri="{28A0092B-C50C-407E-A947-70E740481C1C}">
                    <a14:useLocalDpi xmlns:a14="http://schemas.microsoft.com/office/drawing/2010/main" val="0"/>
                  </a:ext>
                </a:extLst>
              </a:blip>
              <a:stretch>
                <a:fillRect/>
              </a:stretch>
            </p:blipFill>
            <p:spPr>
              <a:xfrm>
                <a:off x="3630571" y="4000995"/>
                <a:ext cx="795528" cy="850392"/>
              </a:xfrm>
              <a:prstGeom prst="rect">
                <a:avLst/>
              </a:prstGeom>
              <a:ln>
                <a:solidFill>
                  <a:srgbClr val="1B57AF"/>
                </a:solidFill>
              </a:ln>
            </p:spPr>
          </p:pic>
          <p:pic>
            <p:nvPicPr>
              <p:cNvPr id="170" name="Picture 169">
                <a:extLst>
                  <a:ext uri="{FF2B5EF4-FFF2-40B4-BE49-F238E27FC236}">
                    <a16:creationId xmlns="" xmlns:a16="http://schemas.microsoft.com/office/drawing/2014/main" id="{8D5D3A95-2C21-470B-912A-D49FDCA24A04}"/>
                  </a:ext>
                </a:extLst>
              </p:cNvPr>
              <p:cNvPicPr>
                <a:picLocks/>
              </p:cNvPicPr>
              <p:nvPr/>
            </p:nvPicPr>
            <p:blipFill>
              <a:blip r:embed="rId20" cstate="print">
                <a:extLst>
                  <a:ext uri="{28A0092B-C50C-407E-A947-70E740481C1C}">
                    <a14:useLocalDpi xmlns:a14="http://schemas.microsoft.com/office/drawing/2010/main" val="0"/>
                  </a:ext>
                </a:extLst>
              </a:blip>
              <a:stretch>
                <a:fillRect/>
              </a:stretch>
            </p:blipFill>
            <p:spPr>
              <a:xfrm>
                <a:off x="3736442" y="4121929"/>
                <a:ext cx="795528" cy="850392"/>
              </a:xfrm>
              <a:prstGeom prst="rect">
                <a:avLst/>
              </a:prstGeom>
              <a:ln>
                <a:solidFill>
                  <a:srgbClr val="1B57AF"/>
                </a:solidFill>
              </a:ln>
            </p:spPr>
          </p:pic>
          <p:pic>
            <p:nvPicPr>
              <p:cNvPr id="171" name="Picture 170">
                <a:extLst>
                  <a:ext uri="{FF2B5EF4-FFF2-40B4-BE49-F238E27FC236}">
                    <a16:creationId xmlns="" xmlns:a16="http://schemas.microsoft.com/office/drawing/2014/main" id="{11481E63-714F-4F1C-9797-D6041D95DA9E}"/>
                  </a:ext>
                </a:extLst>
              </p:cNvPr>
              <p:cNvPicPr>
                <a:picLocks/>
              </p:cNvPicPr>
              <p:nvPr/>
            </p:nvPicPr>
            <p:blipFill>
              <a:blip r:embed="rId21" cstate="print">
                <a:extLst>
                  <a:ext uri="{28A0092B-C50C-407E-A947-70E740481C1C}">
                    <a14:useLocalDpi xmlns:a14="http://schemas.microsoft.com/office/drawing/2010/main" val="0"/>
                  </a:ext>
                </a:extLst>
              </a:blip>
              <a:stretch>
                <a:fillRect/>
              </a:stretch>
            </p:blipFill>
            <p:spPr>
              <a:xfrm>
                <a:off x="3837169" y="4244361"/>
                <a:ext cx="795528" cy="850392"/>
              </a:xfrm>
              <a:prstGeom prst="rect">
                <a:avLst/>
              </a:prstGeom>
              <a:ln>
                <a:solidFill>
                  <a:srgbClr val="1B57AF"/>
                </a:solidFill>
              </a:ln>
            </p:spPr>
          </p:pic>
          <p:pic>
            <p:nvPicPr>
              <p:cNvPr id="172" name="Picture 171">
                <a:extLst>
                  <a:ext uri="{FF2B5EF4-FFF2-40B4-BE49-F238E27FC236}">
                    <a16:creationId xmlns="" xmlns:a16="http://schemas.microsoft.com/office/drawing/2014/main" id="{3CF30068-5195-4C6D-979A-84278AA9220B}"/>
                  </a:ext>
                </a:extLst>
              </p:cNvPr>
              <p:cNvPicPr>
                <a:picLocks/>
              </p:cNvPicPr>
              <p:nvPr/>
            </p:nvPicPr>
            <p:blipFill>
              <a:blip r:embed="rId22" cstate="print">
                <a:extLst>
                  <a:ext uri="{28A0092B-C50C-407E-A947-70E740481C1C}">
                    <a14:useLocalDpi xmlns:a14="http://schemas.microsoft.com/office/drawing/2010/main" val="0"/>
                  </a:ext>
                </a:extLst>
              </a:blip>
              <a:stretch>
                <a:fillRect/>
              </a:stretch>
            </p:blipFill>
            <p:spPr>
              <a:xfrm>
                <a:off x="3938311" y="4350635"/>
                <a:ext cx="795528" cy="850392"/>
              </a:xfrm>
              <a:prstGeom prst="rect">
                <a:avLst/>
              </a:prstGeom>
              <a:ln>
                <a:solidFill>
                  <a:srgbClr val="1B57AF"/>
                </a:solidFill>
              </a:ln>
            </p:spPr>
          </p:pic>
        </p:grpSp>
        <p:sp>
          <p:nvSpPr>
            <p:cNvPr id="168" name="Hexagon 167">
              <a:extLst>
                <a:ext uri="{FF2B5EF4-FFF2-40B4-BE49-F238E27FC236}">
                  <a16:creationId xmlns="" xmlns:a16="http://schemas.microsoft.com/office/drawing/2014/main" id="{92648A93-557B-48C1-9430-5121AF197E8F}"/>
                </a:ext>
              </a:extLst>
            </p:cNvPr>
            <p:cNvSpPr/>
            <p:nvPr/>
          </p:nvSpPr>
          <p:spPr>
            <a:xfrm>
              <a:off x="7190318" y="3479171"/>
              <a:ext cx="952921" cy="759709"/>
            </a:xfrm>
            <a:prstGeom prst="hexagon">
              <a:avLst/>
            </a:prstGeom>
            <a:noFill/>
            <a:ln w="38100">
              <a:solidFill>
                <a:srgbClr val="1B57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5" name="Group 154">
            <a:extLst>
              <a:ext uri="{FF2B5EF4-FFF2-40B4-BE49-F238E27FC236}">
                <a16:creationId xmlns="" xmlns:a16="http://schemas.microsoft.com/office/drawing/2014/main" id="{8341F835-E9E4-4361-B60B-E56F6E94D0FA}"/>
              </a:ext>
            </a:extLst>
          </p:cNvPr>
          <p:cNvGrpSpPr/>
          <p:nvPr/>
        </p:nvGrpSpPr>
        <p:grpSpPr>
          <a:xfrm>
            <a:off x="7425650" y="17882407"/>
            <a:ext cx="952922" cy="763704"/>
            <a:chOff x="7190316" y="5709527"/>
            <a:chExt cx="952922" cy="763704"/>
          </a:xfrm>
        </p:grpSpPr>
        <p:sp>
          <p:nvSpPr>
            <p:cNvPr id="163" name="Hexagon 162">
              <a:extLst>
                <a:ext uri="{FF2B5EF4-FFF2-40B4-BE49-F238E27FC236}">
                  <a16:creationId xmlns="" xmlns:a16="http://schemas.microsoft.com/office/drawing/2014/main" id="{D6F4AF4C-0458-42A4-BEA8-270E2A75C747}"/>
                </a:ext>
              </a:extLst>
            </p:cNvPr>
            <p:cNvSpPr/>
            <p:nvPr/>
          </p:nvSpPr>
          <p:spPr>
            <a:xfrm>
              <a:off x="7190316" y="5713522"/>
              <a:ext cx="952921" cy="759709"/>
            </a:xfrm>
            <a:prstGeom prst="hexagon">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Hexagon 163">
              <a:extLst>
                <a:ext uri="{FF2B5EF4-FFF2-40B4-BE49-F238E27FC236}">
                  <a16:creationId xmlns="" xmlns:a16="http://schemas.microsoft.com/office/drawing/2014/main" id="{050503FE-4433-4687-BBAA-8806BC694928}"/>
                </a:ext>
              </a:extLst>
            </p:cNvPr>
            <p:cNvSpPr/>
            <p:nvPr/>
          </p:nvSpPr>
          <p:spPr>
            <a:xfrm>
              <a:off x="7190317" y="5709527"/>
              <a:ext cx="952921" cy="759709"/>
            </a:xfrm>
            <a:prstGeom prst="hexagon">
              <a:avLst/>
            </a:prstGeom>
            <a:noFill/>
            <a:ln w="38100">
              <a:solidFill>
                <a:srgbClr val="1B57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 xmlns:a16="http://schemas.microsoft.com/office/drawing/2014/main" id="{52AFC0E2-66F5-4322-8B12-1C5AE953364A}"/>
                </a:ext>
              </a:extLst>
            </p:cNvPr>
            <p:cNvSpPr/>
            <p:nvPr/>
          </p:nvSpPr>
          <p:spPr>
            <a:xfrm>
              <a:off x="7400076" y="5756826"/>
              <a:ext cx="533400" cy="673100"/>
            </a:xfrm>
            <a:custGeom>
              <a:avLst/>
              <a:gdLst>
                <a:gd name="connsiteX0" fmla="*/ 0 w 533400"/>
                <a:gd name="connsiteY0" fmla="*/ 117475 h 673100"/>
                <a:gd name="connsiteX1" fmla="*/ 352425 w 533400"/>
                <a:gd name="connsiteY1" fmla="*/ 0 h 673100"/>
                <a:gd name="connsiteX2" fmla="*/ 533400 w 533400"/>
                <a:gd name="connsiteY2" fmla="*/ 552450 h 673100"/>
                <a:gd name="connsiteX3" fmla="*/ 504825 w 533400"/>
                <a:gd name="connsiteY3" fmla="*/ 587375 h 673100"/>
                <a:gd name="connsiteX4" fmla="*/ 419100 w 533400"/>
                <a:gd name="connsiteY4" fmla="*/ 584200 h 673100"/>
                <a:gd name="connsiteX5" fmla="*/ 352425 w 533400"/>
                <a:gd name="connsiteY5" fmla="*/ 647700 h 673100"/>
                <a:gd name="connsiteX6" fmla="*/ 307975 w 533400"/>
                <a:gd name="connsiteY6" fmla="*/ 647700 h 673100"/>
                <a:gd name="connsiteX7" fmla="*/ 285750 w 533400"/>
                <a:gd name="connsiteY7" fmla="*/ 669925 h 673100"/>
                <a:gd name="connsiteX8" fmla="*/ 257175 w 533400"/>
                <a:gd name="connsiteY8" fmla="*/ 666750 h 673100"/>
                <a:gd name="connsiteX9" fmla="*/ 234950 w 533400"/>
                <a:gd name="connsiteY9" fmla="*/ 673100 h 673100"/>
                <a:gd name="connsiteX10" fmla="*/ 165100 w 533400"/>
                <a:gd name="connsiteY10" fmla="*/ 473075 h 673100"/>
                <a:gd name="connsiteX11" fmla="*/ 123825 w 533400"/>
                <a:gd name="connsiteY11" fmla="*/ 492125 h 673100"/>
                <a:gd name="connsiteX12" fmla="*/ 111125 w 533400"/>
                <a:gd name="connsiteY12" fmla="*/ 431800 h 673100"/>
                <a:gd name="connsiteX13" fmla="*/ 82550 w 533400"/>
                <a:gd name="connsiteY13" fmla="*/ 428625 h 673100"/>
                <a:gd name="connsiteX14" fmla="*/ 50800 w 533400"/>
                <a:gd name="connsiteY14" fmla="*/ 406400 h 673100"/>
                <a:gd name="connsiteX15" fmla="*/ 38100 w 533400"/>
                <a:gd name="connsiteY15" fmla="*/ 339725 h 673100"/>
                <a:gd name="connsiteX16" fmla="*/ 76200 w 533400"/>
                <a:gd name="connsiteY16" fmla="*/ 301625 h 673100"/>
                <a:gd name="connsiteX17" fmla="*/ 85725 w 533400"/>
                <a:gd name="connsiteY17" fmla="*/ 273050 h 673100"/>
                <a:gd name="connsiteX18" fmla="*/ 34925 w 533400"/>
                <a:gd name="connsiteY18" fmla="*/ 177800 h 673100"/>
                <a:gd name="connsiteX19" fmla="*/ 15875 w 533400"/>
                <a:gd name="connsiteY19" fmla="*/ 174625 h 673100"/>
                <a:gd name="connsiteX20" fmla="*/ 0 w 533400"/>
                <a:gd name="connsiteY20" fmla="*/ 117475 h 67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33400" h="673100">
                  <a:moveTo>
                    <a:pt x="0" y="117475"/>
                  </a:moveTo>
                  <a:lnTo>
                    <a:pt x="352425" y="0"/>
                  </a:lnTo>
                  <a:lnTo>
                    <a:pt x="533400" y="552450"/>
                  </a:lnTo>
                  <a:lnTo>
                    <a:pt x="504825" y="587375"/>
                  </a:lnTo>
                  <a:lnTo>
                    <a:pt x="419100" y="584200"/>
                  </a:lnTo>
                  <a:lnTo>
                    <a:pt x="352425" y="647700"/>
                  </a:lnTo>
                  <a:lnTo>
                    <a:pt x="307975" y="647700"/>
                  </a:lnTo>
                  <a:lnTo>
                    <a:pt x="285750" y="669925"/>
                  </a:lnTo>
                  <a:lnTo>
                    <a:pt x="257175" y="666750"/>
                  </a:lnTo>
                  <a:lnTo>
                    <a:pt x="234950" y="673100"/>
                  </a:lnTo>
                  <a:lnTo>
                    <a:pt x="165100" y="473075"/>
                  </a:lnTo>
                  <a:lnTo>
                    <a:pt x="123825" y="492125"/>
                  </a:lnTo>
                  <a:lnTo>
                    <a:pt x="111125" y="431800"/>
                  </a:lnTo>
                  <a:lnTo>
                    <a:pt x="82550" y="428625"/>
                  </a:lnTo>
                  <a:lnTo>
                    <a:pt x="50800" y="406400"/>
                  </a:lnTo>
                  <a:lnTo>
                    <a:pt x="38100" y="339725"/>
                  </a:lnTo>
                  <a:lnTo>
                    <a:pt x="76200" y="301625"/>
                  </a:lnTo>
                  <a:lnTo>
                    <a:pt x="85725" y="273050"/>
                  </a:lnTo>
                  <a:lnTo>
                    <a:pt x="34925" y="177800"/>
                  </a:lnTo>
                  <a:lnTo>
                    <a:pt x="15875" y="174625"/>
                  </a:lnTo>
                  <a:lnTo>
                    <a:pt x="0" y="117475"/>
                  </a:lnTo>
                  <a:close/>
                </a:path>
              </a:pathLst>
            </a:custGeom>
            <a:gradFill flip="none" rotWithShape="1">
              <a:gsLst>
                <a:gs pos="11000">
                  <a:srgbClr val="00B0F0"/>
                </a:gs>
                <a:gs pos="95000">
                  <a:schemeClr val="accent4">
                    <a:lumMod val="60000"/>
                    <a:lumOff val="40000"/>
                  </a:schemeClr>
                </a:gs>
                <a:gs pos="30000">
                  <a:srgbClr val="85AA91"/>
                </a:gs>
                <a:gs pos="52000">
                  <a:schemeClr val="accent6">
                    <a:lumMod val="75000"/>
                  </a:schemeClr>
                </a:gs>
                <a:gs pos="69000">
                  <a:schemeClr val="accent2">
                    <a:lumMod val="50000"/>
                  </a:schemeClr>
                </a:gs>
              </a:gsLst>
              <a:lin ang="2700000" scaled="1"/>
              <a:tileRect/>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6" name="Group 155">
            <a:extLst>
              <a:ext uri="{FF2B5EF4-FFF2-40B4-BE49-F238E27FC236}">
                <a16:creationId xmlns="" xmlns:a16="http://schemas.microsoft.com/office/drawing/2014/main" id="{0DA3214D-451F-424F-B287-29EBF461E9FE}"/>
              </a:ext>
            </a:extLst>
          </p:cNvPr>
          <p:cNvGrpSpPr/>
          <p:nvPr/>
        </p:nvGrpSpPr>
        <p:grpSpPr>
          <a:xfrm>
            <a:off x="7425650" y="14910607"/>
            <a:ext cx="952921" cy="759709"/>
            <a:chOff x="7190317" y="2363993"/>
            <a:chExt cx="952921" cy="759709"/>
          </a:xfrm>
        </p:grpSpPr>
        <p:sp>
          <p:nvSpPr>
            <p:cNvPr id="157" name="Hexagon 156">
              <a:extLst>
                <a:ext uri="{FF2B5EF4-FFF2-40B4-BE49-F238E27FC236}">
                  <a16:creationId xmlns="" xmlns:a16="http://schemas.microsoft.com/office/drawing/2014/main" id="{2A2F9EA6-5F60-4F41-8D79-0E820AE0A90C}"/>
                </a:ext>
              </a:extLst>
            </p:cNvPr>
            <p:cNvSpPr/>
            <p:nvPr/>
          </p:nvSpPr>
          <p:spPr>
            <a:xfrm>
              <a:off x="7190317" y="2363993"/>
              <a:ext cx="952921" cy="759709"/>
            </a:xfrm>
            <a:prstGeom prst="hexagon">
              <a:avLst/>
            </a:prstGeom>
            <a:solidFill>
              <a:schemeClr val="bg1"/>
            </a:solidFill>
            <a:ln w="38100">
              <a:solidFill>
                <a:srgbClr val="1B57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8" name="Freeform: Shape 157">
              <a:extLst>
                <a:ext uri="{FF2B5EF4-FFF2-40B4-BE49-F238E27FC236}">
                  <a16:creationId xmlns="" xmlns:a16="http://schemas.microsoft.com/office/drawing/2014/main" id="{9F8BA9A9-08D0-43D0-B962-EFF19A16BC72}"/>
                </a:ext>
              </a:extLst>
            </p:cNvPr>
            <p:cNvSpPr/>
            <p:nvPr/>
          </p:nvSpPr>
          <p:spPr>
            <a:xfrm>
              <a:off x="7490157" y="2433719"/>
              <a:ext cx="52547" cy="97588"/>
            </a:xfrm>
            <a:custGeom>
              <a:avLst/>
              <a:gdLst/>
              <a:ahLst/>
              <a:cxnLst/>
              <a:rect l="0" t="0" r="0" b="0"/>
              <a:pathLst>
                <a:path w="66675" h="123825">
                  <a:moveTo>
                    <a:pt x="35719" y="121444"/>
                  </a:moveTo>
                  <a:cubicBezTo>
                    <a:pt x="51911" y="121444"/>
                    <a:pt x="64294" y="109061"/>
                    <a:pt x="64294" y="92869"/>
                  </a:cubicBezTo>
                  <a:lnTo>
                    <a:pt x="64294" y="35719"/>
                  </a:lnTo>
                  <a:cubicBezTo>
                    <a:pt x="64294" y="19526"/>
                    <a:pt x="51911" y="7144"/>
                    <a:pt x="35719" y="7144"/>
                  </a:cubicBezTo>
                  <a:cubicBezTo>
                    <a:pt x="19526" y="7144"/>
                    <a:pt x="7144" y="19526"/>
                    <a:pt x="7144" y="35719"/>
                  </a:cubicBezTo>
                  <a:lnTo>
                    <a:pt x="7144" y="92869"/>
                  </a:lnTo>
                  <a:cubicBezTo>
                    <a:pt x="7144" y="109061"/>
                    <a:pt x="19526" y="121444"/>
                    <a:pt x="35719" y="121444"/>
                  </a:cubicBezTo>
                  <a:close/>
                </a:path>
              </a:pathLst>
            </a:custGeom>
            <a:solidFill>
              <a:srgbClr val="000000"/>
            </a:solidFill>
            <a:ln w="9525" cap="flat">
              <a:noFill/>
              <a:prstDash val="solid"/>
              <a:miter/>
            </a:ln>
          </p:spPr>
          <p:txBody>
            <a:bodyPr/>
            <a:lstStyle/>
            <a:p>
              <a:endParaRPr lang="en-US"/>
            </a:p>
          </p:txBody>
        </p:sp>
        <p:sp>
          <p:nvSpPr>
            <p:cNvPr id="159" name="Freeform: Shape 158">
              <a:extLst>
                <a:ext uri="{FF2B5EF4-FFF2-40B4-BE49-F238E27FC236}">
                  <a16:creationId xmlns="" xmlns:a16="http://schemas.microsoft.com/office/drawing/2014/main" id="{5B72A6BF-A7AD-43D8-A4A1-F70E982E8B50}"/>
                </a:ext>
              </a:extLst>
            </p:cNvPr>
            <p:cNvSpPr/>
            <p:nvPr/>
          </p:nvSpPr>
          <p:spPr>
            <a:xfrm>
              <a:off x="7775415" y="2433719"/>
              <a:ext cx="52547" cy="97588"/>
            </a:xfrm>
            <a:custGeom>
              <a:avLst/>
              <a:gdLst/>
              <a:ahLst/>
              <a:cxnLst/>
              <a:rect l="0" t="0" r="0" b="0"/>
              <a:pathLst>
                <a:path w="66675" h="123825">
                  <a:moveTo>
                    <a:pt x="35719" y="121444"/>
                  </a:moveTo>
                  <a:cubicBezTo>
                    <a:pt x="51911" y="121444"/>
                    <a:pt x="64294" y="109061"/>
                    <a:pt x="64294" y="92869"/>
                  </a:cubicBezTo>
                  <a:lnTo>
                    <a:pt x="64294" y="35719"/>
                  </a:lnTo>
                  <a:cubicBezTo>
                    <a:pt x="64294" y="19526"/>
                    <a:pt x="51911" y="7144"/>
                    <a:pt x="35719" y="7144"/>
                  </a:cubicBezTo>
                  <a:cubicBezTo>
                    <a:pt x="19526" y="7144"/>
                    <a:pt x="7144" y="19526"/>
                    <a:pt x="7144" y="35719"/>
                  </a:cubicBezTo>
                  <a:lnTo>
                    <a:pt x="7144" y="92869"/>
                  </a:lnTo>
                  <a:cubicBezTo>
                    <a:pt x="7144" y="109061"/>
                    <a:pt x="19526" y="121444"/>
                    <a:pt x="35719" y="121444"/>
                  </a:cubicBezTo>
                  <a:close/>
                </a:path>
              </a:pathLst>
            </a:custGeom>
            <a:solidFill>
              <a:srgbClr val="000000"/>
            </a:solidFill>
            <a:ln w="9525" cap="flat">
              <a:noFill/>
              <a:prstDash val="solid"/>
              <a:miter/>
            </a:ln>
          </p:spPr>
          <p:txBody>
            <a:bodyPr/>
            <a:lstStyle/>
            <a:p>
              <a:endParaRPr lang="en-US"/>
            </a:p>
          </p:txBody>
        </p:sp>
        <p:sp>
          <p:nvSpPr>
            <p:cNvPr id="160" name="Freeform: Shape 159">
              <a:extLst>
                <a:ext uri="{FF2B5EF4-FFF2-40B4-BE49-F238E27FC236}">
                  <a16:creationId xmlns="" xmlns:a16="http://schemas.microsoft.com/office/drawing/2014/main" id="{DA91D5DF-01DE-4E74-8151-D66696A24DC3}"/>
                </a:ext>
              </a:extLst>
            </p:cNvPr>
            <p:cNvSpPr/>
            <p:nvPr/>
          </p:nvSpPr>
          <p:spPr>
            <a:xfrm>
              <a:off x="7400076" y="2478760"/>
              <a:ext cx="517968" cy="85689"/>
            </a:xfrm>
            <a:custGeom>
              <a:avLst/>
              <a:gdLst/>
              <a:ahLst/>
              <a:cxnLst/>
              <a:rect l="0" t="0" r="0" b="0"/>
              <a:pathLst>
                <a:path w="657225" h="142875">
                  <a:moveTo>
                    <a:pt x="578644" y="7144"/>
                  </a:moveTo>
                  <a:lnTo>
                    <a:pt x="578644" y="35719"/>
                  </a:lnTo>
                  <a:cubicBezTo>
                    <a:pt x="578644" y="72866"/>
                    <a:pt x="549116" y="102394"/>
                    <a:pt x="511969" y="102394"/>
                  </a:cubicBezTo>
                  <a:cubicBezTo>
                    <a:pt x="474821" y="102394"/>
                    <a:pt x="445294" y="72866"/>
                    <a:pt x="445294" y="35719"/>
                  </a:cubicBezTo>
                  <a:lnTo>
                    <a:pt x="445294" y="7144"/>
                  </a:lnTo>
                  <a:lnTo>
                    <a:pt x="216694" y="7144"/>
                  </a:lnTo>
                  <a:lnTo>
                    <a:pt x="216694" y="35719"/>
                  </a:lnTo>
                  <a:cubicBezTo>
                    <a:pt x="216694" y="72866"/>
                    <a:pt x="187166" y="102394"/>
                    <a:pt x="150019" y="102394"/>
                  </a:cubicBezTo>
                  <a:cubicBezTo>
                    <a:pt x="112871" y="102394"/>
                    <a:pt x="83344" y="72866"/>
                    <a:pt x="83344" y="35719"/>
                  </a:cubicBezTo>
                  <a:lnTo>
                    <a:pt x="83344" y="7144"/>
                  </a:lnTo>
                  <a:lnTo>
                    <a:pt x="7144" y="7144"/>
                  </a:lnTo>
                  <a:lnTo>
                    <a:pt x="7144" y="140494"/>
                  </a:lnTo>
                  <a:lnTo>
                    <a:pt x="654844" y="140494"/>
                  </a:lnTo>
                  <a:lnTo>
                    <a:pt x="654844" y="7144"/>
                  </a:lnTo>
                  <a:lnTo>
                    <a:pt x="578644" y="7144"/>
                  </a:lnTo>
                  <a:close/>
                </a:path>
              </a:pathLst>
            </a:custGeom>
            <a:solidFill>
              <a:srgbClr val="000000"/>
            </a:solidFill>
            <a:ln w="9525" cap="flat">
              <a:noFill/>
              <a:prstDash val="solid"/>
              <a:miter/>
            </a:ln>
          </p:spPr>
          <p:txBody>
            <a:bodyPr/>
            <a:lstStyle/>
            <a:p>
              <a:endParaRPr lang="en-US"/>
            </a:p>
          </p:txBody>
        </p:sp>
        <p:sp>
          <p:nvSpPr>
            <p:cNvPr id="161" name="Rectangle 160">
              <a:extLst>
                <a:ext uri="{FF2B5EF4-FFF2-40B4-BE49-F238E27FC236}">
                  <a16:creationId xmlns="" xmlns:a16="http://schemas.microsoft.com/office/drawing/2014/main" id="{6F9FD827-3E09-4C4A-AEE4-A63E0D03BC11}"/>
                </a:ext>
              </a:extLst>
            </p:cNvPr>
            <p:cNvSpPr/>
            <p:nvPr/>
          </p:nvSpPr>
          <p:spPr>
            <a:xfrm>
              <a:off x="7418846" y="2628900"/>
              <a:ext cx="468905" cy="354250"/>
            </a:xfrm>
            <a:prstGeom prst="rect">
              <a:avLst/>
            </a:prstGeom>
            <a:gradFill flip="none" rotWithShape="1">
              <a:gsLst>
                <a:gs pos="0">
                  <a:srgbClr val="FFFF00"/>
                </a:gs>
                <a:gs pos="49000">
                  <a:srgbClr val="FFC000"/>
                </a:gs>
                <a:gs pos="99000">
                  <a:srgbClr val="FF000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 xmlns:a16="http://schemas.microsoft.com/office/drawing/2014/main" id="{FF4F1E5F-F305-44D8-B415-4560B1C6F914}"/>
                </a:ext>
              </a:extLst>
            </p:cNvPr>
            <p:cNvSpPr/>
            <p:nvPr/>
          </p:nvSpPr>
          <p:spPr>
            <a:xfrm>
              <a:off x="7400076" y="2591677"/>
              <a:ext cx="517968" cy="427886"/>
            </a:xfrm>
            <a:custGeom>
              <a:avLst/>
              <a:gdLst/>
              <a:ahLst/>
              <a:cxnLst/>
              <a:rect l="0" t="0" r="0" b="0"/>
              <a:pathLst>
                <a:path w="531561" h="439116">
                  <a:moveTo>
                    <a:pt x="483413" y="52001"/>
                  </a:moveTo>
                  <a:lnTo>
                    <a:pt x="483413" y="113631"/>
                  </a:lnTo>
                  <a:lnTo>
                    <a:pt x="421783" y="113631"/>
                  </a:lnTo>
                  <a:lnTo>
                    <a:pt x="421783" y="52001"/>
                  </a:lnTo>
                  <a:lnTo>
                    <a:pt x="483413" y="52001"/>
                  </a:lnTo>
                  <a:close/>
                  <a:moveTo>
                    <a:pt x="52001" y="329337"/>
                  </a:moveTo>
                  <a:lnTo>
                    <a:pt x="113631" y="329337"/>
                  </a:lnTo>
                  <a:lnTo>
                    <a:pt x="113631" y="390967"/>
                  </a:lnTo>
                  <a:lnTo>
                    <a:pt x="52001" y="390967"/>
                  </a:lnTo>
                  <a:lnTo>
                    <a:pt x="52001" y="329337"/>
                  </a:lnTo>
                  <a:close/>
                  <a:moveTo>
                    <a:pt x="206076" y="52001"/>
                  </a:moveTo>
                  <a:lnTo>
                    <a:pt x="206076" y="113631"/>
                  </a:lnTo>
                  <a:lnTo>
                    <a:pt x="144446" y="113631"/>
                  </a:lnTo>
                  <a:lnTo>
                    <a:pt x="144446" y="52001"/>
                  </a:lnTo>
                  <a:lnTo>
                    <a:pt x="206076" y="52001"/>
                  </a:lnTo>
                  <a:close/>
                  <a:moveTo>
                    <a:pt x="298522" y="52001"/>
                  </a:moveTo>
                  <a:lnTo>
                    <a:pt x="298522" y="113631"/>
                  </a:lnTo>
                  <a:lnTo>
                    <a:pt x="236892" y="113631"/>
                  </a:lnTo>
                  <a:lnTo>
                    <a:pt x="236892" y="52001"/>
                  </a:lnTo>
                  <a:lnTo>
                    <a:pt x="298522" y="52001"/>
                  </a:lnTo>
                  <a:close/>
                  <a:moveTo>
                    <a:pt x="390967" y="206076"/>
                  </a:moveTo>
                  <a:lnTo>
                    <a:pt x="329337" y="206076"/>
                  </a:lnTo>
                  <a:lnTo>
                    <a:pt x="329337" y="144446"/>
                  </a:lnTo>
                  <a:lnTo>
                    <a:pt x="390967" y="144446"/>
                  </a:lnTo>
                  <a:lnTo>
                    <a:pt x="390967" y="206076"/>
                  </a:lnTo>
                  <a:close/>
                  <a:moveTo>
                    <a:pt x="421783" y="206076"/>
                  </a:moveTo>
                  <a:lnTo>
                    <a:pt x="421783" y="144446"/>
                  </a:lnTo>
                  <a:lnTo>
                    <a:pt x="483413" y="144446"/>
                  </a:lnTo>
                  <a:lnTo>
                    <a:pt x="483413" y="206076"/>
                  </a:lnTo>
                  <a:lnTo>
                    <a:pt x="421783" y="206076"/>
                  </a:lnTo>
                  <a:close/>
                  <a:moveTo>
                    <a:pt x="421783" y="298522"/>
                  </a:moveTo>
                  <a:lnTo>
                    <a:pt x="421783" y="236892"/>
                  </a:lnTo>
                  <a:lnTo>
                    <a:pt x="483413" y="236892"/>
                  </a:lnTo>
                  <a:lnTo>
                    <a:pt x="483413" y="298522"/>
                  </a:lnTo>
                  <a:lnTo>
                    <a:pt x="421783" y="298522"/>
                  </a:lnTo>
                  <a:close/>
                  <a:moveTo>
                    <a:pt x="236892" y="329337"/>
                  </a:moveTo>
                  <a:lnTo>
                    <a:pt x="298522" y="329337"/>
                  </a:lnTo>
                  <a:lnTo>
                    <a:pt x="298522" y="390967"/>
                  </a:lnTo>
                  <a:lnTo>
                    <a:pt x="236892" y="390967"/>
                  </a:lnTo>
                  <a:lnTo>
                    <a:pt x="236892" y="329337"/>
                  </a:lnTo>
                  <a:close/>
                  <a:moveTo>
                    <a:pt x="206076" y="329337"/>
                  </a:moveTo>
                  <a:lnTo>
                    <a:pt x="206076" y="390967"/>
                  </a:lnTo>
                  <a:lnTo>
                    <a:pt x="144446" y="390967"/>
                  </a:lnTo>
                  <a:lnTo>
                    <a:pt x="144446" y="329337"/>
                  </a:lnTo>
                  <a:lnTo>
                    <a:pt x="206076" y="329337"/>
                  </a:lnTo>
                  <a:close/>
                  <a:moveTo>
                    <a:pt x="144446" y="236892"/>
                  </a:moveTo>
                  <a:lnTo>
                    <a:pt x="206076" y="236892"/>
                  </a:lnTo>
                  <a:lnTo>
                    <a:pt x="206076" y="298522"/>
                  </a:lnTo>
                  <a:lnTo>
                    <a:pt x="144446" y="298522"/>
                  </a:lnTo>
                  <a:lnTo>
                    <a:pt x="144446" y="236892"/>
                  </a:lnTo>
                  <a:close/>
                  <a:moveTo>
                    <a:pt x="113631" y="236892"/>
                  </a:moveTo>
                  <a:lnTo>
                    <a:pt x="113631" y="298522"/>
                  </a:lnTo>
                  <a:lnTo>
                    <a:pt x="52001" y="298522"/>
                  </a:lnTo>
                  <a:lnTo>
                    <a:pt x="52001" y="236892"/>
                  </a:lnTo>
                  <a:lnTo>
                    <a:pt x="113631" y="236892"/>
                  </a:lnTo>
                  <a:close/>
                  <a:moveTo>
                    <a:pt x="113631" y="144446"/>
                  </a:moveTo>
                  <a:lnTo>
                    <a:pt x="113631" y="206076"/>
                  </a:lnTo>
                  <a:lnTo>
                    <a:pt x="52001" y="206076"/>
                  </a:lnTo>
                  <a:lnTo>
                    <a:pt x="52001" y="144446"/>
                  </a:lnTo>
                  <a:lnTo>
                    <a:pt x="113631" y="144446"/>
                  </a:lnTo>
                  <a:close/>
                  <a:moveTo>
                    <a:pt x="206076" y="206076"/>
                  </a:moveTo>
                  <a:lnTo>
                    <a:pt x="144446" y="206076"/>
                  </a:lnTo>
                  <a:lnTo>
                    <a:pt x="144446" y="144446"/>
                  </a:lnTo>
                  <a:lnTo>
                    <a:pt x="206076" y="144446"/>
                  </a:lnTo>
                  <a:lnTo>
                    <a:pt x="206076" y="206076"/>
                  </a:lnTo>
                  <a:close/>
                  <a:moveTo>
                    <a:pt x="236892" y="206076"/>
                  </a:moveTo>
                  <a:lnTo>
                    <a:pt x="236892" y="144446"/>
                  </a:lnTo>
                  <a:lnTo>
                    <a:pt x="298522" y="144446"/>
                  </a:lnTo>
                  <a:lnTo>
                    <a:pt x="298522" y="206076"/>
                  </a:lnTo>
                  <a:lnTo>
                    <a:pt x="236892" y="206076"/>
                  </a:lnTo>
                  <a:close/>
                  <a:moveTo>
                    <a:pt x="298522" y="298522"/>
                  </a:moveTo>
                  <a:lnTo>
                    <a:pt x="236892" y="298522"/>
                  </a:lnTo>
                  <a:lnTo>
                    <a:pt x="236892" y="236892"/>
                  </a:lnTo>
                  <a:lnTo>
                    <a:pt x="298522" y="236892"/>
                  </a:lnTo>
                  <a:lnTo>
                    <a:pt x="298522" y="298522"/>
                  </a:lnTo>
                  <a:close/>
                  <a:moveTo>
                    <a:pt x="329337" y="298522"/>
                  </a:moveTo>
                  <a:lnTo>
                    <a:pt x="329337" y="236892"/>
                  </a:lnTo>
                  <a:lnTo>
                    <a:pt x="390967" y="236892"/>
                  </a:lnTo>
                  <a:lnTo>
                    <a:pt x="390967" y="298522"/>
                  </a:lnTo>
                  <a:lnTo>
                    <a:pt x="329337" y="298522"/>
                  </a:lnTo>
                  <a:close/>
                  <a:moveTo>
                    <a:pt x="390967" y="52001"/>
                  </a:moveTo>
                  <a:lnTo>
                    <a:pt x="390967" y="113631"/>
                  </a:lnTo>
                  <a:lnTo>
                    <a:pt x="329337" y="113631"/>
                  </a:lnTo>
                  <a:lnTo>
                    <a:pt x="329337" y="52001"/>
                  </a:lnTo>
                  <a:lnTo>
                    <a:pt x="390967" y="52001"/>
                  </a:lnTo>
                  <a:close/>
                  <a:moveTo>
                    <a:pt x="5778" y="5778"/>
                  </a:moveTo>
                  <a:lnTo>
                    <a:pt x="5778" y="437190"/>
                  </a:lnTo>
                  <a:lnTo>
                    <a:pt x="529636" y="437190"/>
                  </a:lnTo>
                  <a:lnTo>
                    <a:pt x="529636" y="5778"/>
                  </a:lnTo>
                  <a:lnTo>
                    <a:pt x="5778" y="5778"/>
                  </a:lnTo>
                  <a:close/>
                </a:path>
              </a:pathLst>
            </a:custGeom>
            <a:solidFill>
              <a:srgbClr val="000000"/>
            </a:solidFill>
            <a:ln w="9525" cap="flat">
              <a:noFill/>
              <a:prstDash val="solid"/>
              <a:miter/>
            </a:ln>
          </p:spPr>
          <p:txBody>
            <a:bodyPr/>
            <a:lstStyle/>
            <a:p>
              <a:endParaRPr lang="en-US"/>
            </a:p>
          </p:txBody>
        </p:sp>
      </p:grpSp>
      <p:pic>
        <p:nvPicPr>
          <p:cNvPr id="2" name="Picture 1"/>
          <p:cNvPicPr>
            <a:picLocks noChangeAspect="1"/>
          </p:cNvPicPr>
          <p:nvPr/>
        </p:nvPicPr>
        <p:blipFill rotWithShape="1">
          <a:blip r:embed="rId23"/>
          <a:srcRect r="13751"/>
          <a:stretch/>
        </p:blipFill>
        <p:spPr>
          <a:xfrm>
            <a:off x="2159286" y="20821034"/>
            <a:ext cx="3647463" cy="4442917"/>
          </a:xfrm>
          <a:prstGeom prst="rect">
            <a:avLst/>
          </a:prstGeom>
        </p:spPr>
      </p:pic>
      <p:pic>
        <p:nvPicPr>
          <p:cNvPr id="131" name="Picture 130"/>
          <p:cNvPicPr>
            <a:picLocks noChangeAspect="1"/>
          </p:cNvPicPr>
          <p:nvPr/>
        </p:nvPicPr>
        <p:blipFill>
          <a:blip r:embed="rId24"/>
          <a:stretch>
            <a:fillRect/>
          </a:stretch>
        </p:blipFill>
        <p:spPr>
          <a:xfrm>
            <a:off x="1595917" y="24264832"/>
            <a:ext cx="1520299" cy="1172802"/>
          </a:xfrm>
          <a:prstGeom prst="rect">
            <a:avLst/>
          </a:prstGeom>
        </p:spPr>
      </p:pic>
      <p:grpSp>
        <p:nvGrpSpPr>
          <p:cNvPr id="132" name="Group 131"/>
          <p:cNvGrpSpPr/>
          <p:nvPr/>
        </p:nvGrpSpPr>
        <p:grpSpPr>
          <a:xfrm>
            <a:off x="1618925" y="23698065"/>
            <a:ext cx="1151083" cy="461515"/>
            <a:chOff x="5591175" y="3333750"/>
            <a:chExt cx="1009650" cy="404809"/>
          </a:xfrm>
        </p:grpSpPr>
        <p:pic>
          <p:nvPicPr>
            <p:cNvPr id="133" name="Picture 132"/>
            <p:cNvPicPr>
              <a:picLocks noChangeAspect="1"/>
            </p:cNvPicPr>
            <p:nvPr/>
          </p:nvPicPr>
          <p:blipFill>
            <a:blip r:embed="rId25"/>
            <a:stretch>
              <a:fillRect/>
            </a:stretch>
          </p:blipFill>
          <p:spPr>
            <a:xfrm>
              <a:off x="5591175" y="3333750"/>
              <a:ext cx="1009650" cy="190500"/>
            </a:xfrm>
            <a:prstGeom prst="rect">
              <a:avLst/>
            </a:prstGeom>
          </p:spPr>
        </p:pic>
        <p:pic>
          <p:nvPicPr>
            <p:cNvPr id="134" name="Picture 133"/>
            <p:cNvPicPr>
              <a:picLocks noChangeAspect="1"/>
            </p:cNvPicPr>
            <p:nvPr/>
          </p:nvPicPr>
          <p:blipFill>
            <a:blip r:embed="rId26"/>
            <a:stretch>
              <a:fillRect/>
            </a:stretch>
          </p:blipFill>
          <p:spPr>
            <a:xfrm>
              <a:off x="5953125" y="3490909"/>
              <a:ext cx="285750" cy="247650"/>
            </a:xfrm>
            <a:prstGeom prst="rect">
              <a:avLst/>
            </a:prstGeom>
          </p:spPr>
        </p:pic>
      </p:grpSp>
      <p:pic>
        <p:nvPicPr>
          <p:cNvPr id="136" name="Picture 135">
            <a:extLst>
              <a:ext uri="{FF2B5EF4-FFF2-40B4-BE49-F238E27FC236}">
                <a16:creationId xmlns="" xmlns:a16="http://schemas.microsoft.com/office/drawing/2014/main" id="{6BC6D868-A547-4669-8DA8-1515F2CD17C1}"/>
              </a:ext>
            </a:extLst>
          </p:cNvPr>
          <p:cNvPicPr>
            <a:picLocks noChangeAspect="1"/>
          </p:cNvPicPr>
          <p:nvPr/>
        </p:nvPicPr>
        <p:blipFill rotWithShape="1">
          <a:blip r:embed="rId27"/>
          <a:srcRect r="33609"/>
          <a:stretch/>
        </p:blipFill>
        <p:spPr>
          <a:xfrm>
            <a:off x="1170648" y="27120644"/>
            <a:ext cx="4476465" cy="2433752"/>
          </a:xfrm>
          <a:prstGeom prst="rect">
            <a:avLst/>
          </a:prstGeom>
        </p:spPr>
      </p:pic>
      <p:pic>
        <p:nvPicPr>
          <p:cNvPr id="137" name="Picture 136">
            <a:extLst>
              <a:ext uri="{FF2B5EF4-FFF2-40B4-BE49-F238E27FC236}">
                <a16:creationId xmlns="" xmlns:a16="http://schemas.microsoft.com/office/drawing/2014/main" id="{5AE0DC85-29C9-4730-9830-8CFB06EC85D4}"/>
              </a:ext>
            </a:extLst>
          </p:cNvPr>
          <p:cNvPicPr>
            <a:picLocks noChangeAspect="1"/>
          </p:cNvPicPr>
          <p:nvPr/>
        </p:nvPicPr>
        <p:blipFill rotWithShape="1">
          <a:blip r:embed="rId27"/>
          <a:srcRect l="77340" t="33236" r="3303"/>
          <a:stretch/>
        </p:blipFill>
        <p:spPr>
          <a:xfrm>
            <a:off x="4287107" y="28864662"/>
            <a:ext cx="1166784" cy="1452614"/>
          </a:xfrm>
          <a:prstGeom prst="rect">
            <a:avLst/>
          </a:prstGeom>
        </p:spPr>
      </p:pic>
      <p:pic>
        <p:nvPicPr>
          <p:cNvPr id="6" name="Picture 5"/>
          <p:cNvPicPr>
            <a:picLocks noChangeAspect="1"/>
          </p:cNvPicPr>
          <p:nvPr/>
        </p:nvPicPr>
        <p:blipFill rotWithShape="1">
          <a:blip r:embed="rId28"/>
          <a:srcRect t="1098"/>
          <a:stretch/>
        </p:blipFill>
        <p:spPr>
          <a:xfrm>
            <a:off x="6857730" y="20721558"/>
            <a:ext cx="4128391" cy="4548387"/>
          </a:xfrm>
          <a:prstGeom prst="rect">
            <a:avLst/>
          </a:prstGeom>
        </p:spPr>
      </p:pic>
      <p:pic>
        <p:nvPicPr>
          <p:cNvPr id="7" name="Picture 6"/>
          <p:cNvPicPr>
            <a:picLocks noChangeAspect="1"/>
          </p:cNvPicPr>
          <p:nvPr/>
        </p:nvPicPr>
        <p:blipFill>
          <a:blip r:embed="rId29"/>
          <a:stretch>
            <a:fillRect/>
          </a:stretch>
        </p:blipFill>
        <p:spPr>
          <a:xfrm>
            <a:off x="6694291" y="24239310"/>
            <a:ext cx="733425" cy="1276350"/>
          </a:xfrm>
          <a:prstGeom prst="rect">
            <a:avLst/>
          </a:prstGeom>
        </p:spPr>
      </p:pic>
      <p:sp>
        <p:nvSpPr>
          <p:cNvPr id="207" name="Shape 14"/>
          <p:cNvSpPr txBox="1"/>
          <p:nvPr/>
        </p:nvSpPr>
        <p:spPr>
          <a:xfrm>
            <a:off x="1821450" y="19844721"/>
            <a:ext cx="3206927" cy="7695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200" b="1" dirty="0">
                <a:solidFill>
                  <a:schemeClr val="tx1">
                    <a:lumMod val="75000"/>
                    <a:lumOff val="25000"/>
                  </a:schemeClr>
                </a:solidFill>
                <a:latin typeface="Garamond" panose="02020404030301010803" pitchFamily="18" charset="0"/>
                <a:sym typeface="Century Gothic"/>
              </a:rPr>
              <a:t>Social Vulnerability in Ajax, Ontario</a:t>
            </a:r>
            <a:endParaRPr sz="2200" dirty="0">
              <a:solidFill>
                <a:schemeClr val="tx1">
                  <a:lumMod val="75000"/>
                  <a:lumOff val="25000"/>
                </a:schemeClr>
              </a:solidFill>
              <a:latin typeface="Garamond" panose="02020404030301010803" pitchFamily="18" charset="0"/>
            </a:endParaRPr>
          </a:p>
        </p:txBody>
      </p:sp>
      <p:sp>
        <p:nvSpPr>
          <p:cNvPr id="208" name="Shape 14"/>
          <p:cNvSpPr txBox="1"/>
          <p:nvPr/>
        </p:nvSpPr>
        <p:spPr>
          <a:xfrm>
            <a:off x="6639991" y="19844721"/>
            <a:ext cx="3206927" cy="7695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200" b="1" dirty="0">
                <a:solidFill>
                  <a:schemeClr val="tx1">
                    <a:lumMod val="75000"/>
                    <a:lumOff val="25000"/>
                  </a:schemeClr>
                </a:solidFill>
                <a:latin typeface="Garamond" panose="02020404030301010803" pitchFamily="18" charset="0"/>
                <a:sym typeface="Century Gothic"/>
              </a:rPr>
              <a:t>Tree Cover in Ajax, Ontario</a:t>
            </a:r>
            <a:endParaRPr sz="2200" dirty="0">
              <a:solidFill>
                <a:schemeClr val="tx1">
                  <a:lumMod val="75000"/>
                  <a:lumOff val="25000"/>
                </a:schemeClr>
              </a:solidFill>
              <a:latin typeface="Garamond" panose="02020404030301010803" pitchFamily="18" charset="0"/>
            </a:endParaRPr>
          </a:p>
        </p:txBody>
      </p:sp>
      <p:sp>
        <p:nvSpPr>
          <p:cNvPr id="69" name="Shape 69"/>
          <p:cNvSpPr txBox="1"/>
          <p:nvPr/>
        </p:nvSpPr>
        <p:spPr>
          <a:xfrm>
            <a:off x="5775122" y="26942940"/>
            <a:ext cx="7223760" cy="2590942"/>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1800"/>
              </a:spcBef>
              <a:spcAft>
                <a:spcPts val="0"/>
              </a:spcAft>
              <a:buNone/>
            </a:pPr>
            <a:r>
              <a:rPr lang="en-US" sz="2000" dirty="0">
                <a:solidFill>
                  <a:schemeClr val="tx1">
                    <a:lumMod val="75000"/>
                    <a:lumOff val="25000"/>
                  </a:schemeClr>
                </a:solidFill>
                <a:latin typeface="Garamond" panose="02020404030301010803" pitchFamily="18" charset="0"/>
                <a:ea typeface="Garamond"/>
                <a:cs typeface="Garamond"/>
                <a:sym typeface="Garamond"/>
              </a:rPr>
              <a:t>The image to the left shows how </a:t>
            </a:r>
            <a:r>
              <a:rPr lang="en-US" sz="2000" dirty="0" smtClean="0">
                <a:solidFill>
                  <a:schemeClr val="tx1">
                    <a:lumMod val="75000"/>
                    <a:lumOff val="25000"/>
                  </a:schemeClr>
                </a:solidFill>
                <a:latin typeface="Garamond" panose="02020404030301010803" pitchFamily="18" charset="0"/>
                <a:ea typeface="Garamond"/>
                <a:cs typeface="Garamond"/>
                <a:sym typeface="Garamond"/>
              </a:rPr>
              <a:t>air </a:t>
            </a:r>
            <a:r>
              <a:rPr lang="en-US" sz="2000" dirty="0">
                <a:solidFill>
                  <a:schemeClr val="tx1">
                    <a:lumMod val="75000"/>
                    <a:lumOff val="25000"/>
                  </a:schemeClr>
                </a:solidFill>
                <a:latin typeface="Garamond" panose="02020404030301010803" pitchFamily="18" charset="0"/>
                <a:ea typeface="Garamond"/>
                <a:cs typeface="Garamond"/>
                <a:sym typeface="Garamond"/>
              </a:rPr>
              <a:t>temperature flux varies around Ajax’s Town hall.  The vegetated areas </a:t>
            </a:r>
            <a:r>
              <a:rPr lang="en-US" sz="2000" dirty="0" smtClean="0">
                <a:solidFill>
                  <a:schemeClr val="tx1">
                    <a:lumMod val="75000"/>
                    <a:lumOff val="25000"/>
                  </a:schemeClr>
                </a:solidFill>
                <a:latin typeface="Garamond" panose="02020404030301010803" pitchFamily="18" charset="0"/>
                <a:ea typeface="Garamond"/>
                <a:cs typeface="Garamond"/>
                <a:sym typeface="Garamond"/>
              </a:rPr>
              <a:t>have </a:t>
            </a:r>
            <a:r>
              <a:rPr lang="en-US" sz="2000" dirty="0">
                <a:solidFill>
                  <a:schemeClr val="tx1">
                    <a:lumMod val="75000"/>
                    <a:lumOff val="25000"/>
                  </a:schemeClr>
                </a:solidFill>
                <a:latin typeface="Garamond" panose="02020404030301010803" pitchFamily="18" charset="0"/>
                <a:ea typeface="Garamond"/>
                <a:cs typeface="Garamond"/>
                <a:sym typeface="Garamond"/>
              </a:rPr>
              <a:t>a lower temperature flux than the paved areas, indicating that added vegetation could reduce the maximum </a:t>
            </a:r>
            <a:r>
              <a:rPr lang="en-US" sz="2000" dirty="0" smtClean="0">
                <a:solidFill>
                  <a:schemeClr val="tx1">
                    <a:lumMod val="75000"/>
                    <a:lumOff val="25000"/>
                  </a:schemeClr>
                </a:solidFill>
                <a:latin typeface="Garamond" panose="02020404030301010803" pitchFamily="18" charset="0"/>
                <a:ea typeface="Garamond"/>
                <a:cs typeface="Garamond"/>
                <a:sym typeface="Garamond"/>
              </a:rPr>
              <a:t>temperature and </a:t>
            </a:r>
            <a:r>
              <a:rPr lang="en-US" sz="2000" dirty="0">
                <a:solidFill>
                  <a:schemeClr val="tx1">
                    <a:lumMod val="75000"/>
                    <a:lumOff val="25000"/>
                  </a:schemeClr>
                </a:solidFill>
                <a:latin typeface="Garamond" panose="02020404030301010803" pitchFamily="18" charset="0"/>
                <a:ea typeface="Garamond"/>
                <a:cs typeface="Garamond"/>
                <a:sym typeface="Garamond"/>
              </a:rPr>
              <a:t>increase thermal comfort. The graph below </a:t>
            </a:r>
            <a:r>
              <a:rPr lang="en-US" sz="2000" dirty="0" smtClean="0">
                <a:solidFill>
                  <a:schemeClr val="tx1">
                    <a:lumMod val="75000"/>
                    <a:lumOff val="25000"/>
                  </a:schemeClr>
                </a:solidFill>
                <a:latin typeface="Garamond" panose="02020404030301010803" pitchFamily="18" charset="0"/>
                <a:ea typeface="Garamond"/>
                <a:cs typeface="Garamond"/>
                <a:sym typeface="Garamond"/>
              </a:rPr>
              <a:t>depicts </a:t>
            </a:r>
            <a:r>
              <a:rPr lang="en-US" sz="2000" dirty="0">
                <a:solidFill>
                  <a:schemeClr val="tx1">
                    <a:lumMod val="75000"/>
                    <a:lumOff val="25000"/>
                  </a:schemeClr>
                </a:solidFill>
                <a:latin typeface="Garamond" panose="02020404030301010803" pitchFamily="18" charset="0"/>
                <a:ea typeface="Garamond"/>
                <a:cs typeface="Garamond"/>
                <a:sym typeface="Garamond"/>
              </a:rPr>
              <a:t>correlation coefficients for climate variables of the previous year as a function of annual NDVI averaged out in forested areas of Ajax for the 2000 – 2016 time period. Average maximum winter temperatures are shown with the highest R-squared value at 0.4. </a:t>
            </a: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8021</TotalTime>
  <Words>730</Words>
  <Application>Microsoft Office PowerPoint</Application>
  <PresentationFormat>Custom</PresentationFormat>
  <Paragraphs>73</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Century Gothic</vt:lpstr>
      <vt:lpstr>Garamond</vt:lpstr>
      <vt:lpstr>Wingdings 3</vt:lpstr>
      <vt:lpstr>Office Theme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 k</dc:creator>
  <cp:lastModifiedBy>Clayton, Amanda L. (LARC-E3)[SSAI DEVELOP]</cp:lastModifiedBy>
  <cp:revision>35</cp:revision>
  <dcterms:modified xsi:type="dcterms:W3CDTF">2018-04-04T15:51:53Z</dcterms:modified>
</cp:coreProperties>
</file>