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75" r:id="rId2"/>
    <p:sldId id="303" r:id="rId3"/>
    <p:sldId id="288" r:id="rId4"/>
    <p:sldId id="283" r:id="rId5"/>
    <p:sldId id="298" r:id="rId6"/>
    <p:sldId id="294" r:id="rId7"/>
    <p:sldId id="300" r:id="rId8"/>
    <p:sldId id="304" r:id="rId9"/>
    <p:sldId id="293" r:id="rId10"/>
    <p:sldId id="292" r:id="rId11"/>
    <p:sldId id="301" r:id="rId12"/>
    <p:sldId id="289" r:id="rId13"/>
    <p:sldId id="312" r:id="rId14"/>
    <p:sldId id="313" r:id="rId15"/>
    <p:sldId id="314" r:id="rId16"/>
    <p:sldId id="306" r:id="rId17"/>
    <p:sldId id="311" r:id="rId18"/>
    <p:sldId id="307" r:id="rId19"/>
    <p:sldId id="279" r:id="rId20"/>
    <p:sldId id="305"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slik, Emily A. (ARC-SGE)[SCIENCE SYSTEMS AND APPLICATIONS, INC]" initials="KEA(SAAI" lastIdx="6" clrIdx="0">
    <p:extLst>
      <p:ext uri="{19B8F6BF-5375-455C-9EA6-DF929625EA0E}">
        <p15:presenceInfo xmlns:p15="http://schemas.microsoft.com/office/powerpoint/2012/main" userId="S-1-5-21-330711430-3775241029-4075259233-612632" providerId="AD"/>
      </p:ext>
    </p:extLst>
  </p:cmAuthor>
  <p:cmAuthor id="2" name="Childs, Abigail V. (ARC-6170)[SSAI DEVELOP]" initials="CAV(D" lastIdx="1" clrIdx="1">
    <p:extLst>
      <p:ext uri="{19B8F6BF-5375-455C-9EA6-DF929625EA0E}">
        <p15:presenceInfo xmlns:p15="http://schemas.microsoft.com/office/powerpoint/2012/main" userId="S-1-5-21-330711430-3775241029-4075259233-6979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754"/>
    <a:srgbClr val="EA7845"/>
    <a:srgbClr val="EAA24A"/>
    <a:srgbClr val="586991"/>
    <a:srgbClr val="7DB862"/>
    <a:srgbClr val="FFFFFF"/>
    <a:srgbClr val="E9A149"/>
    <a:srgbClr val="333333"/>
    <a:srgbClr val="F4901A"/>
    <a:srgbClr val="FFF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82986" autoAdjust="0"/>
  </p:normalViewPr>
  <p:slideViewPr>
    <p:cSldViewPr snapToGrid="0">
      <p:cViewPr varScale="1">
        <p:scale>
          <a:sx n="96" d="100"/>
          <a:sy n="96" d="100"/>
        </p:scale>
        <p:origin x="918" y="96"/>
      </p:cViewPr>
      <p:guideLst>
        <p:guide orient="horz"/>
        <p:guide pos="3840"/>
      </p:guideLst>
    </p:cSldViewPr>
  </p:slideViewPr>
  <p:notesTextViewPr>
    <p:cViewPr>
      <p:scale>
        <a:sx n="100" d="100"/>
        <a:sy n="100" d="100"/>
      </p:scale>
      <p:origin x="0" y="0"/>
    </p:cViewPr>
  </p:notesTextViewPr>
  <p:sorterViewPr>
    <p:cViewPr>
      <p:scale>
        <a:sx n="100" d="100"/>
        <a:sy n="100" d="100"/>
      </p:scale>
      <p:origin x="0" y="-516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glovis.usgs.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Trends Modeler (ETM) is a tool within Clark Labs’ </a:t>
            </a:r>
            <a:r>
              <a:rPr lang="en-US" sz="1200" kern="1200" dirty="0" err="1">
                <a:solidFill>
                  <a:schemeClr val="tx1"/>
                </a:solidFill>
                <a:effectLst/>
                <a:latin typeface="+mn-lt"/>
                <a:ea typeface="+mn-ea"/>
                <a:cs typeface="+mn-cs"/>
              </a:rPr>
              <a:t>TerrSet</a:t>
            </a:r>
            <a:r>
              <a:rPr lang="en-US" sz="1200" kern="1200" dirty="0">
                <a:solidFill>
                  <a:schemeClr val="tx1"/>
                </a:solidFill>
                <a:effectLst/>
                <a:latin typeface="+mn-lt"/>
                <a:ea typeface="+mn-ea"/>
                <a:cs typeface="+mn-cs"/>
              </a:rPr>
              <a:t> that analyzes remotely sensed time series data; it can rapidly assess long term climatic trends, measure seasonality in environmental data, and decompose an image within a time series to detect patterns in both space and time. This program automated analysis of image time series and detected perceivable trends and patterns. Through a vertical application process, this software facilitated delineation of eutrophic composition in the Elkhorn Slough over a twenty year time period.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Land Change Modeler (LCM) module was employed to forecast future land use distribution in the area immediately surrounding the slough. This modeling technique incorporated historic land use maps as baseline indicators of change in an effort to forecast future land cover change potential and highlight areas of high historic change.</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4039654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Earth Trends Modeler (ETM) is a tool within Clark Labs’ </a:t>
            </a:r>
            <a:r>
              <a:rPr lang="en-US" sz="1200" kern="1200" dirty="0" err="1">
                <a:solidFill>
                  <a:schemeClr val="tx1"/>
                </a:solidFill>
                <a:effectLst/>
                <a:latin typeface="+mn-lt"/>
                <a:ea typeface="+mn-ea"/>
                <a:cs typeface="+mn-cs"/>
              </a:rPr>
              <a:t>TerrSet</a:t>
            </a:r>
            <a:r>
              <a:rPr lang="en-US" sz="1200" kern="1200" dirty="0">
                <a:solidFill>
                  <a:schemeClr val="tx1"/>
                </a:solidFill>
                <a:effectLst/>
                <a:latin typeface="+mn-lt"/>
                <a:ea typeface="+mn-ea"/>
                <a:cs typeface="+mn-cs"/>
              </a:rPr>
              <a:t> that analyzes remotely sensed time series data; it can rapidly assess long term climatic trends, measure seasonality in environmental data, and decompose an image within a time series to detect patterns in both space and time. This program automated analysis of image time series and detected perceivable trends and patterns. Through a vertical application process, this software facilitated delineation of eutrophic composition in the Elkhorn Slough over a twenty year time period.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Land Change Modeler (LCM) module was employed to forecast future land use distribution in the area immediately surrounding the slough. This modeling technique incorporated historic land use maps as baseline indicators of change in an effort to forecast future land cover change potential and highlight areas of high historic change.</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1500574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Soil and Water Assessment Tool (SWAT) is a watershed-scale hydrological model used to assess the implications of land management practices on water resources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SWAT analysis models watershed dynamics using three main inputs: LULC maps, soil maps, and a DEM. LULC maps were obtained from the USGS and the National Oceanographic and Atmospheric Administration (NOAA) and are derived from various Landsat missions. The soil map and database were acquired from the Natural Resource Conservation Service’s (NRCS) Web Soil Survey: the Soil Survey Geographic Database (SSURGO). This dataset contains both spatial and tabular data that required preprocessing and manipulation before incorporated into the model.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to identify potential sources of eutrophication within the study area, the SWAT model analyzed all inputs and divided the watershed in sub-basins and hydrologic response units (HRUs).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03945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365212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385933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041903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4016790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113230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32393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2176807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dirty="0">
                <a:solidFill>
                  <a:schemeClr val="bg2">
                    <a:lumMod val="50000"/>
                  </a:schemeClr>
                </a:solidFill>
              </a:rPr>
              <a:t>Results obtained from SWAT may be underestimated due to simplified dynamics and/or do not account for all watershed processes.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1654169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1634561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Since the onset of industrial nitrogen production in the mid-20th century, nutrient pollution has become the single largest pollution problem affecting coastal waters of the United States.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Nutrient loading from agricultural runoff contributes to a condition known as eutrophication, which can lead to algal blooms, hypoxia events, decreases in biodiversity, and even dead zones. Regions particularly susceptible to nutrient loading include those in close proximity to agricultural fields and urbanized areas. The Elkhorn Slough in central California is presented as a case study of estuarine eutrophication as a result of fertilizer-rich runoff from nearby agricultural fields.</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Elkhorn Slough is a 12sq km tidal wetland at the northern reaches of Monterey County, California.</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watershed drainage system encompasses approximately 588sq km and has a mean annual precipitation of 40cm. The study site is characterized by brackish water and coastal marsh vegetation in addition to being surrounded by agricultural fields growing primarily strawberries, artichokes, and Brussels sprouts</a:t>
            </a:r>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4223973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Elkhorn</a:t>
            </a:r>
            <a:r>
              <a:rPr lang="en-US" baseline="0" dirty="0"/>
              <a:t> Slough is situated at the tip of the Monterey Bay Submarine Canyon, which contributes to a dynamic between agricultural runoff and deep-water upwelling from the marine canyon. </a:t>
            </a:r>
          </a:p>
          <a:p>
            <a:endParaRPr lang="en-US" baseline="0"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253558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partners at ESNERR have</a:t>
            </a:r>
            <a:r>
              <a:rPr lang="en-US" baseline="0" dirty="0"/>
              <a:t> voiced concern regarding increasing trends of eutrophication as a result of agricultural runoff.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241198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study addresses the ecological forecasting, water resources, and climate application areas within NASA’s Applied Sciences Program. The main objective remains to identify and track patterns and sources of eutrophication in the slough and anticipate future hotspots as contributed from sub-watersheds in the greater basin. Primary and secondary indicators of eutrophication—FAI, SSC, NDTI— were employed as metrics of eutrophic hotspots in a historic image time-series of the study site. Additional analyses examined the relationship between land use changes, climatic variations and eutrophic composition over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goals of the study are to identify and track patterns of eutrophication and their sources in the estuary and forecast future eutrophication hotspots based on nutrient sources and historical data. Results will inform coastal management of the region and help end-users make more informed decisions about combating eutrophication in the estuary.</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000065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Mention Clark Labs</a:t>
            </a:r>
            <a:r>
              <a:rPr lang="en-US" sz="1200" kern="1200" baseline="0" dirty="0">
                <a:solidFill>
                  <a:schemeClr val="tx1"/>
                </a:solidFill>
                <a:effectLst/>
                <a:latin typeface="+mn-lt"/>
                <a:ea typeface="+mn-ea"/>
                <a:cs typeface="+mn-cs"/>
              </a:rPr>
              <a:t>, Texas A&amp;M and USDA. One introductory sentence for each model.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123808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853561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satellite imagery scenes in this study are Landsat terrain-corrected Level 1T products further atmospherically corrected to surface reflectance; these were obtained from the United States Geological Survey’s (USGS) GLOVIS (</a:t>
            </a:r>
            <a:r>
              <a:rPr lang="en-US" sz="1200" u="sng" kern="1200" dirty="0">
                <a:solidFill>
                  <a:schemeClr val="tx1"/>
                </a:solidFill>
                <a:effectLst/>
                <a:latin typeface="+mn-lt"/>
                <a:ea typeface="+mn-ea"/>
                <a:cs typeface="+mn-cs"/>
                <a:hlinkClick r:id="rId3"/>
              </a:rPr>
              <a:t>http://glovis.usgs.gov/</a:t>
            </a:r>
            <a:r>
              <a:rPr lang="en-US" sz="1200" kern="1200" dirty="0">
                <a:solidFill>
                  <a:schemeClr val="tx1"/>
                </a:solidFill>
                <a:effectLst/>
                <a:latin typeface="+mn-lt"/>
                <a:ea typeface="+mn-ea"/>
                <a:cs typeface="+mn-cs"/>
              </a:rPr>
              <a:t>). The Landsat scenes were found in path 44, row 34 and cover central California, including the study site at Elkhorn Slough. The 30m spatial resolution of Landsat Thematic Mapper (TM) and Operational Land Imager (OLI) for the multi-bands is optimal to monitor eutrophication hotspots in this moderately sized watershed. The images were downloaded in 16 day intervals, from March 1995 - June 2016.</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4020007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a:solidFill>
                  <a:schemeClr val="bg1"/>
                </a:solidFill>
                <a:latin typeface="Century Gothic" panose="020B0502020202020204" pitchFamily="34" charset="0"/>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7" name="contract info"/>
          <p:cNvSpPr/>
          <p:nvPr userDrawn="1"/>
        </p:nvSpPr>
        <p:spPr>
          <a:xfrm>
            <a:off x="0" y="6477841"/>
            <a:ext cx="12192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Tree>
    <p:extLst>
      <p:ext uri="{BB962C8B-B14F-4D97-AF65-F5344CB8AC3E}">
        <p14:creationId xmlns:p14="http://schemas.microsoft.com/office/powerpoint/2010/main" val="2884046494"/>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218754"/>
                </a:solidFill>
                <a:latin typeface="Century Gothic" panose="020B0502020202020204" pitchFamily="34" charset="0"/>
              </a:defRPr>
            </a:lvl1pPr>
          </a:lstStyle>
          <a:p>
            <a:pPr lvl="0"/>
            <a:r>
              <a:rPr lang="en-US" sz="4400" dirty="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218754"/>
                </a:solidFill>
                <a:latin typeface="Century Gothic" panose="020B0502020202020204" pitchFamily="34" charset="0"/>
              </a:defRPr>
            </a:lvl1pPr>
          </a:lstStyle>
          <a:p>
            <a:pPr lvl="0"/>
            <a:r>
              <a:rPr lang="en-US" sz="4400" dirty="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218754"/>
                </a:solidFill>
                <a:latin typeface="Century Gothic" panose="020B0502020202020204" pitchFamily="34" charset="0"/>
              </a:defRPr>
            </a:lvl1pPr>
          </a:lstStyle>
          <a:p>
            <a:pPr lvl="0"/>
            <a:r>
              <a:rPr lang="en-US" sz="4400" dirty="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Point elaboration</a:t>
            </a:r>
          </a:p>
        </p:txBody>
      </p:sp>
      <p:sp>
        <p:nvSpPr>
          <p:cNvPr id="16" name="Rectangle 15"/>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5" r:id="rId5"/>
    <p:sldLayoutId id="2147483686" r:id="rId6"/>
    <p:sldLayoutId id="2147483688" r:id="rId7"/>
    <p:sldLayoutId id="2147483664" r:id="rId8"/>
    <p:sldLayoutId id="2147483665" r:id="rId9"/>
    <p:sldLayoutId id="214748366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1025" t="15073" b="21618"/>
          <a:stretch/>
        </p:blipFill>
        <p:spPr>
          <a:xfrm rot="10800000">
            <a:off x="3212971" y="0"/>
            <a:ext cx="4690207" cy="4087272"/>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8" y="-677"/>
            <a:ext cx="8134274" cy="6858678"/>
          </a:xfrm>
          <a:prstGeom prst="rect">
            <a:avLst/>
          </a:prstGeom>
        </p:spPr>
      </p:pic>
      <p:sp>
        <p:nvSpPr>
          <p:cNvPr id="25" name="Title 16"/>
          <p:cNvSpPr txBox="1">
            <a:spLocks/>
          </p:cNvSpPr>
          <p:nvPr/>
        </p:nvSpPr>
        <p:spPr>
          <a:xfrm>
            <a:off x="612218" y="4145849"/>
            <a:ext cx="6456522" cy="981353"/>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Century Gothic" panose="020B0502020202020204" pitchFamily="34" charset="0"/>
              </a:rPr>
              <a:t>Detecting Eutrophication Sources, Hotspots, and Nutrient Levels in a Central California Estuary to Support Watershed Management Decisions</a:t>
            </a:r>
          </a:p>
        </p:txBody>
      </p:sp>
      <p:sp>
        <p:nvSpPr>
          <p:cNvPr id="28" name="TextBox 27"/>
          <p:cNvSpPr txBox="1"/>
          <p:nvPr/>
        </p:nvSpPr>
        <p:spPr>
          <a:xfrm>
            <a:off x="1687645" y="2992762"/>
            <a:ext cx="4305670" cy="1384995"/>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Elkhorn Slough Ecological Forecasting</a:t>
            </a:r>
          </a:p>
          <a:p>
            <a:pPr algn="ctr"/>
            <a:endParaRPr lang="en-US" sz="2800" dirty="0"/>
          </a:p>
        </p:txBody>
      </p:sp>
      <p:sp>
        <p:nvSpPr>
          <p:cNvPr id="17" name="Text Placeholder 17"/>
          <p:cNvSpPr txBox="1">
            <a:spLocks/>
          </p:cNvSpPr>
          <p:nvPr/>
        </p:nvSpPr>
        <p:spPr>
          <a:xfrm>
            <a:off x="8416030" y="3630613"/>
            <a:ext cx="3684111" cy="369332"/>
          </a:xfrm>
          <a:prstGeom prst="rect">
            <a:avLst/>
          </a:prstGeom>
        </p:spPr>
        <p:txBody>
          <a:bodyPr>
            <a:noAutofit/>
          </a:bodyPr>
          <a:lstStyle>
            <a:defPPr>
              <a:defRPr lang="en-US"/>
            </a:defPPr>
            <a:lvl1pPr indent="0">
              <a:lnSpc>
                <a:spcPct val="90000"/>
              </a:lnSpc>
              <a:spcBef>
                <a:spcPts val="1000"/>
              </a:spcBef>
              <a:buFont typeface="Arial" panose="020B0604020202020204" pitchFamily="34" charset="0"/>
              <a:buNone/>
              <a:defRPr sz="2800">
                <a:solidFill>
                  <a:schemeClr val="bg2">
                    <a:lumMod val="50000"/>
                  </a:schemeClr>
                </a:solidFill>
                <a:latin typeface="Century Gothic" panose="020B0502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en-US" sz="2400" dirty="0"/>
          </a:p>
        </p:txBody>
      </p:sp>
      <p:sp>
        <p:nvSpPr>
          <p:cNvPr id="18" name="Text Placeholder 18"/>
          <p:cNvSpPr txBox="1">
            <a:spLocks/>
          </p:cNvSpPr>
          <p:nvPr/>
        </p:nvSpPr>
        <p:spPr>
          <a:xfrm>
            <a:off x="8416030" y="3649363"/>
            <a:ext cx="3775969"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2">
                    <a:lumMod val="50000"/>
                  </a:schemeClr>
                </a:solidFill>
                <a:latin typeface="Century Gothic" panose="020B0502020202020204" pitchFamily="34" charset="0"/>
              </a:rPr>
              <a:t>Irma Caraballo </a:t>
            </a:r>
            <a:r>
              <a:rPr lang="en-US" sz="2400" dirty="0" err="1">
                <a:solidFill>
                  <a:schemeClr val="bg2">
                    <a:lumMod val="50000"/>
                  </a:schemeClr>
                </a:solidFill>
                <a:latin typeface="Century Gothic" panose="020B0502020202020204" pitchFamily="34" charset="0"/>
              </a:rPr>
              <a:t>Álvarez</a:t>
            </a:r>
            <a:endParaRPr lang="en-US" sz="2400"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401969" y="409181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Abigail Childs</a:t>
            </a:r>
          </a:p>
        </p:txBody>
      </p:sp>
      <p:sp>
        <p:nvSpPr>
          <p:cNvPr id="20" name="Text Placeholder 20"/>
          <p:cNvSpPr txBox="1">
            <a:spLocks/>
          </p:cNvSpPr>
          <p:nvPr/>
        </p:nvSpPr>
        <p:spPr>
          <a:xfrm>
            <a:off x="8416031" y="4455489"/>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bg2">
                    <a:lumMod val="50000"/>
                  </a:schemeClr>
                </a:solidFill>
                <a:latin typeface="Century Gothic" panose="020B0502020202020204" pitchFamily="34" charset="0"/>
              </a:rPr>
              <a:t>Kirsten Jurich</a:t>
            </a:r>
          </a:p>
        </p:txBody>
      </p:sp>
    </p:spTree>
    <p:extLst>
      <p:ext uri="{BB962C8B-B14F-4D97-AF65-F5344CB8AC3E}">
        <p14:creationId xmlns:p14="http://schemas.microsoft.com/office/powerpoint/2010/main" val="4397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Methodology: ETM</a:t>
            </a:r>
          </a:p>
        </p:txBody>
      </p:sp>
      <p:sp>
        <p:nvSpPr>
          <p:cNvPr id="7" name="Text Placeholder 1"/>
          <p:cNvSpPr txBox="1">
            <a:spLocks/>
          </p:cNvSpPr>
          <p:nvPr/>
        </p:nvSpPr>
        <p:spPr>
          <a:xfrm>
            <a:off x="609600" y="1621334"/>
            <a:ext cx="10982324" cy="17915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Earth </a:t>
            </a:r>
            <a:r>
              <a:rPr lang="en-US" sz="2000" dirty="0">
                <a:solidFill>
                  <a:schemeClr val="bg2">
                    <a:lumMod val="50000"/>
                  </a:schemeClr>
                </a:solidFill>
              </a:rPr>
              <a:t>Trends Modeler (ETM)</a:t>
            </a:r>
          </a:p>
          <a:p>
            <a:pPr marL="0" indent="0">
              <a:spcBef>
                <a:spcPts val="200"/>
              </a:spcBef>
              <a:buClr>
                <a:srgbClr val="218754"/>
              </a:buClr>
              <a:buNone/>
            </a:pPr>
            <a:endParaRPr lang="en-US" sz="20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sz="2000" dirty="0">
                <a:solidFill>
                  <a:schemeClr val="bg2">
                    <a:lumMod val="50000"/>
                  </a:schemeClr>
                </a:solidFill>
              </a:rPr>
              <a:t>Analysis of </a:t>
            </a:r>
            <a:r>
              <a:rPr lang="en-US" sz="2000" b="1" i="1" dirty="0">
                <a:solidFill>
                  <a:schemeClr val="bg2">
                    <a:lumMod val="50000"/>
                  </a:schemeClr>
                </a:solidFill>
              </a:rPr>
              <a:t>image time series to rapidly assess long term eutrophication trends </a:t>
            </a:r>
            <a:r>
              <a:rPr lang="en-US" sz="2000" dirty="0">
                <a:solidFill>
                  <a:schemeClr val="bg2">
                    <a:lumMod val="50000"/>
                  </a:schemeClr>
                </a:solidFill>
              </a:rPr>
              <a:t>and isolate true change from normal environmental variability</a:t>
            </a:r>
          </a:p>
          <a:p>
            <a:pPr marL="800100" lvl="1"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Detect spatial patterns </a:t>
            </a:r>
            <a:r>
              <a:rPr lang="en-US" sz="2000" dirty="0">
                <a:solidFill>
                  <a:schemeClr val="bg2">
                    <a:lumMod val="50000"/>
                  </a:schemeClr>
                </a:solidFill>
              </a:rPr>
              <a:t>of eutrophication hotspots</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
        <p:nvSpPr>
          <p:cNvPr id="8" name="Rectangle 7"/>
          <p:cNvSpPr/>
          <p:nvPr/>
        </p:nvSpPr>
        <p:spPr>
          <a:xfrm>
            <a:off x="609600" y="6291340"/>
            <a:ext cx="10982324" cy="461665"/>
          </a:xfrm>
          <a:prstGeom prst="rect">
            <a:avLst/>
          </a:prstGeom>
        </p:spPr>
        <p:txBody>
          <a:bodyPr wrap="square">
            <a:spAutoFit/>
          </a:bodyPr>
          <a:lstStyle/>
          <a:p>
            <a:r>
              <a:rPr lang="en-US" sz="1200" b="1" dirty="0">
                <a:solidFill>
                  <a:schemeClr val="bg2">
                    <a:lumMod val="50000"/>
                  </a:schemeClr>
                </a:solidFill>
              </a:rPr>
              <a:t>Figure 8. </a:t>
            </a:r>
            <a:r>
              <a:rPr lang="en-US" sz="1200" dirty="0">
                <a:solidFill>
                  <a:schemeClr val="bg2">
                    <a:lumMod val="50000"/>
                  </a:schemeClr>
                </a:solidFill>
              </a:rPr>
              <a:t>Flowchart of methodology for identifying eutrophication hotspots. </a:t>
            </a:r>
          </a:p>
          <a:p>
            <a:r>
              <a:rPr lang="en-US" sz="1200" dirty="0">
                <a:solidFill>
                  <a:schemeClr val="bg2">
                    <a:lumMod val="50000"/>
                  </a:schemeClr>
                </a:solidFill>
              </a:rPr>
              <a:t>An example of the inputs is presented on the left and a subset of FAI outputs on the right.</a:t>
            </a:r>
          </a:p>
        </p:txBody>
      </p:sp>
      <p:grpSp>
        <p:nvGrpSpPr>
          <p:cNvPr id="9" name="Group 8"/>
          <p:cNvGrpSpPr/>
          <p:nvPr/>
        </p:nvGrpSpPr>
        <p:grpSpPr>
          <a:xfrm>
            <a:off x="837030" y="3276226"/>
            <a:ext cx="10501117" cy="3110269"/>
            <a:chOff x="837030" y="1882143"/>
            <a:chExt cx="10501117" cy="3110269"/>
          </a:xfrm>
        </p:grpSpPr>
        <p:grpSp>
          <p:nvGrpSpPr>
            <p:cNvPr id="10" name="Group 9"/>
            <p:cNvGrpSpPr/>
            <p:nvPr/>
          </p:nvGrpSpPr>
          <p:grpSpPr>
            <a:xfrm>
              <a:off x="837030" y="1882143"/>
              <a:ext cx="10501117" cy="3110269"/>
              <a:chOff x="837030" y="1882143"/>
              <a:chExt cx="10501117" cy="3110269"/>
            </a:xfrm>
          </p:grpSpPr>
          <p:grpSp>
            <p:nvGrpSpPr>
              <p:cNvPr id="13" name="Group 12"/>
              <p:cNvGrpSpPr/>
              <p:nvPr/>
            </p:nvGrpSpPr>
            <p:grpSpPr>
              <a:xfrm>
                <a:off x="837030" y="1882143"/>
                <a:ext cx="9608772" cy="3110269"/>
                <a:chOff x="837030" y="1882143"/>
                <a:chExt cx="9608772" cy="3110269"/>
              </a:xfrm>
            </p:grpSpPr>
            <p:pic>
              <p:nvPicPr>
                <p:cNvPr id="15" name="Picture 14"/>
                <p:cNvPicPr>
                  <a:picLocks noChangeAspect="1"/>
                </p:cNvPicPr>
                <p:nvPr/>
              </p:nvPicPr>
              <p:blipFill>
                <a:blip r:embed="rId3"/>
                <a:stretch>
                  <a:fillRect/>
                </a:stretch>
              </p:blipFill>
              <p:spPr>
                <a:xfrm>
                  <a:off x="4543911" y="3335100"/>
                  <a:ext cx="954131" cy="192065"/>
                </a:xfrm>
                <a:prstGeom prst="rect">
                  <a:avLst/>
                </a:prstGeom>
              </p:spPr>
            </p:pic>
            <p:grpSp>
              <p:nvGrpSpPr>
                <p:cNvPr id="16" name="Group 15"/>
                <p:cNvGrpSpPr/>
                <p:nvPr/>
              </p:nvGrpSpPr>
              <p:grpSpPr>
                <a:xfrm>
                  <a:off x="837030" y="1882143"/>
                  <a:ext cx="9608772" cy="3110269"/>
                  <a:chOff x="837030" y="1882143"/>
                  <a:chExt cx="9608772" cy="3110269"/>
                </a:xfrm>
              </p:grpSpPr>
              <p:sp>
                <p:nvSpPr>
                  <p:cNvPr id="17" name="TextBox 16"/>
                  <p:cNvSpPr txBox="1"/>
                  <p:nvPr/>
                </p:nvSpPr>
                <p:spPr>
                  <a:xfrm>
                    <a:off x="5462376" y="3245190"/>
                    <a:ext cx="718466" cy="369332"/>
                  </a:xfrm>
                  <a:prstGeom prst="rect">
                    <a:avLst/>
                  </a:prstGeom>
                  <a:noFill/>
                </p:spPr>
                <p:txBody>
                  <a:bodyPr wrap="none" rtlCol="0">
                    <a:spAutoFit/>
                  </a:bodyPr>
                  <a:lstStyle/>
                  <a:p>
                    <a:pPr algn="ctr"/>
                    <a:r>
                      <a:rPr lang="en-US" b="1" dirty="0">
                        <a:latin typeface="Garamond" panose="02020404030301010803" pitchFamily="18" charset="0"/>
                      </a:rPr>
                      <a:t>ETM</a:t>
                    </a:r>
                  </a:p>
                </p:txBody>
              </p:sp>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26385" t="5643" r="22566" b="8911"/>
                  <a:stretch/>
                </p:blipFill>
                <p:spPr>
                  <a:xfrm>
                    <a:off x="837030" y="2065955"/>
                    <a:ext cx="2591052" cy="2434878"/>
                  </a:xfrm>
                  <a:prstGeom prst="rect">
                    <a:avLst/>
                  </a:prstGeom>
                </p:spPr>
              </p:pic>
              <p:sp>
                <p:nvSpPr>
                  <p:cNvPr id="19" name="TextBox 18"/>
                  <p:cNvSpPr txBox="1"/>
                  <p:nvPr/>
                </p:nvSpPr>
                <p:spPr>
                  <a:xfrm>
                    <a:off x="982529" y="3542431"/>
                    <a:ext cx="976549" cy="646331"/>
                  </a:xfrm>
                  <a:prstGeom prst="rect">
                    <a:avLst/>
                  </a:prstGeom>
                  <a:noFill/>
                </p:spPr>
                <p:txBody>
                  <a:bodyPr wrap="none" rtlCol="0">
                    <a:spAutoFit/>
                  </a:bodyPr>
                  <a:lstStyle/>
                  <a:p>
                    <a:pPr algn="ctr"/>
                    <a:r>
                      <a:rPr lang="en-US" b="1" dirty="0">
                        <a:solidFill>
                          <a:schemeClr val="bg1"/>
                        </a:solidFill>
                        <a:latin typeface="Garamond" panose="02020404030301010803" pitchFamily="18" charset="0"/>
                      </a:rPr>
                      <a:t>Landsat</a:t>
                    </a:r>
                  </a:p>
                  <a:p>
                    <a:pPr algn="ctr"/>
                    <a:r>
                      <a:rPr lang="en-US" b="1" dirty="0">
                        <a:solidFill>
                          <a:schemeClr val="bg1"/>
                        </a:solidFill>
                        <a:latin typeface="Garamond" panose="02020404030301010803" pitchFamily="18" charset="0"/>
                      </a:rPr>
                      <a:t>Scenes</a:t>
                    </a:r>
                  </a:p>
                </p:txBody>
              </p:sp>
              <p:pic>
                <p:nvPicPr>
                  <p:cNvPr id="20" name="Picture 19"/>
                  <p:cNvPicPr>
                    <a:picLocks noChangeAspect="1"/>
                  </p:cNvPicPr>
                  <p:nvPr/>
                </p:nvPicPr>
                <p:blipFill>
                  <a:blip r:embed="rId3"/>
                  <a:stretch>
                    <a:fillRect/>
                  </a:stretch>
                </p:blipFill>
                <p:spPr>
                  <a:xfrm>
                    <a:off x="6154209" y="3335100"/>
                    <a:ext cx="938865" cy="188992"/>
                  </a:xfrm>
                  <a:prstGeom prst="rect">
                    <a:avLst/>
                  </a:prstGeom>
                </p:spPr>
              </p:pic>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10535" t="3128" b="16410"/>
                  <a:stretch/>
                </p:blipFill>
                <p:spPr>
                  <a:xfrm>
                    <a:off x="7095983" y="1882143"/>
                    <a:ext cx="2672286" cy="3110269"/>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23662" r="66586" b="29771"/>
                  <a:stretch/>
                </p:blipFill>
                <p:spPr>
                  <a:xfrm>
                    <a:off x="9828623" y="3601453"/>
                    <a:ext cx="617179" cy="736643"/>
                  </a:xfrm>
                  <a:prstGeom prst="rect">
                    <a:avLst/>
                  </a:prstGeom>
                </p:spPr>
              </p:pic>
              <p:sp>
                <p:nvSpPr>
                  <p:cNvPr id="23" name="Rectangle 22"/>
                  <p:cNvSpPr/>
                  <p:nvPr/>
                </p:nvSpPr>
                <p:spPr>
                  <a:xfrm>
                    <a:off x="3619800" y="2972595"/>
                    <a:ext cx="1038467" cy="935174"/>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aramond" panose="02020404030301010803" pitchFamily="18" charset="0"/>
                      </a:rPr>
                      <a:t>NDTI</a:t>
                    </a:r>
                  </a:p>
                  <a:p>
                    <a:pPr algn="ctr"/>
                    <a:r>
                      <a:rPr lang="en-US" b="1" dirty="0">
                        <a:solidFill>
                          <a:schemeClr val="tx1"/>
                        </a:solidFill>
                        <a:latin typeface="Garamond" panose="02020404030301010803" pitchFamily="18" charset="0"/>
                      </a:rPr>
                      <a:t>FAI</a:t>
                    </a:r>
                  </a:p>
                  <a:p>
                    <a:pPr algn="ctr"/>
                    <a:r>
                      <a:rPr lang="en-US" b="1" dirty="0">
                        <a:solidFill>
                          <a:schemeClr val="tx1"/>
                        </a:solidFill>
                        <a:latin typeface="Garamond" panose="02020404030301010803" pitchFamily="18" charset="0"/>
                      </a:rPr>
                      <a:t>NDSSI</a:t>
                    </a:r>
                    <a:endParaRPr lang="en-US" dirty="0">
                      <a:solidFill>
                        <a:schemeClr val="tx1"/>
                      </a:solidFill>
                      <a:latin typeface="Garamond" panose="02020404030301010803" pitchFamily="18" charset="0"/>
                    </a:endParaRPr>
                  </a:p>
                </p:txBody>
              </p:sp>
            </p:grpSp>
          </p:grpSp>
          <p:sp>
            <p:nvSpPr>
              <p:cNvPr id="14" name="TextBox 13"/>
              <p:cNvSpPr txBox="1"/>
              <p:nvPr/>
            </p:nvSpPr>
            <p:spPr>
              <a:xfrm>
                <a:off x="10446043" y="3536563"/>
                <a:ext cx="892104" cy="830997"/>
              </a:xfrm>
              <a:prstGeom prst="rect">
                <a:avLst/>
              </a:prstGeom>
              <a:noFill/>
            </p:spPr>
            <p:txBody>
              <a:bodyPr wrap="none" rtlCol="0">
                <a:spAutoFit/>
              </a:bodyPr>
              <a:lstStyle/>
              <a:p>
                <a:r>
                  <a:rPr lang="en-US" sz="1600" dirty="0">
                    <a:latin typeface="Garamond" panose="02020404030301010803" pitchFamily="18" charset="0"/>
                  </a:rPr>
                  <a:t>High 1.0</a:t>
                </a:r>
              </a:p>
              <a:p>
                <a:endParaRPr lang="en-US" sz="1600" dirty="0">
                  <a:latin typeface="Garamond" panose="02020404030301010803" pitchFamily="18" charset="0"/>
                </a:endParaRPr>
              </a:p>
              <a:p>
                <a:r>
                  <a:rPr lang="en-US" sz="1600" dirty="0">
                    <a:latin typeface="Garamond" panose="02020404030301010803" pitchFamily="18" charset="0"/>
                  </a:rPr>
                  <a:t>Low -1.0</a:t>
                </a:r>
              </a:p>
            </p:txBody>
          </p:sp>
        </p:grpSp>
        <p:pic>
          <p:nvPicPr>
            <p:cNvPr id="12" name="Picture 11"/>
            <p:cNvPicPr>
              <a:picLocks noChangeAspect="1"/>
            </p:cNvPicPr>
            <p:nvPr/>
          </p:nvPicPr>
          <p:blipFill>
            <a:blip r:embed="rId3"/>
            <a:stretch>
              <a:fillRect/>
            </a:stretch>
          </p:blipFill>
          <p:spPr>
            <a:xfrm>
              <a:off x="3185986" y="3343148"/>
              <a:ext cx="481934" cy="188992"/>
            </a:xfrm>
            <a:prstGeom prst="rect">
              <a:avLst/>
            </a:prstGeom>
          </p:spPr>
        </p:pic>
      </p:grpSp>
    </p:spTree>
    <p:extLst>
      <p:ext uri="{BB962C8B-B14F-4D97-AF65-F5344CB8AC3E}">
        <p14:creationId xmlns:p14="http://schemas.microsoft.com/office/powerpoint/2010/main" val="2036361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Methodology: LCM</a:t>
            </a:r>
          </a:p>
        </p:txBody>
      </p:sp>
      <p:pic>
        <p:nvPicPr>
          <p:cNvPr id="2" name="Picture 1"/>
          <p:cNvPicPr>
            <a:picLocks noChangeAspect="1"/>
          </p:cNvPicPr>
          <p:nvPr/>
        </p:nvPicPr>
        <p:blipFill>
          <a:blip r:embed="rId3"/>
          <a:stretch>
            <a:fillRect/>
          </a:stretch>
        </p:blipFill>
        <p:spPr>
          <a:xfrm>
            <a:off x="602558" y="3452344"/>
            <a:ext cx="11010330" cy="2438611"/>
          </a:xfrm>
          <a:prstGeom prst="rect">
            <a:avLst/>
          </a:prstGeom>
        </p:spPr>
      </p:pic>
      <p:sp>
        <p:nvSpPr>
          <p:cNvPr id="7" name="Text Placeholder 1"/>
          <p:cNvSpPr txBox="1">
            <a:spLocks/>
          </p:cNvSpPr>
          <p:nvPr/>
        </p:nvSpPr>
        <p:spPr>
          <a:xfrm>
            <a:off x="621321" y="1625577"/>
            <a:ext cx="10982324" cy="17915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Land </a:t>
            </a:r>
            <a:r>
              <a:rPr lang="en-US" sz="2000" dirty="0">
                <a:solidFill>
                  <a:schemeClr val="bg2">
                    <a:lumMod val="50000"/>
                  </a:schemeClr>
                </a:solidFill>
              </a:rPr>
              <a:t>Change Modeler (LCM)</a:t>
            </a:r>
          </a:p>
          <a:p>
            <a:pPr marL="0" indent="0">
              <a:spcBef>
                <a:spcPts val="200"/>
              </a:spcBef>
              <a:buClr>
                <a:srgbClr val="218754"/>
              </a:buClr>
              <a:buNone/>
            </a:pPr>
            <a:endParaRPr lang="en-US" sz="20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Model land cover transition potentials </a:t>
            </a:r>
            <a:r>
              <a:rPr lang="en-US" sz="2000" dirty="0">
                <a:solidFill>
                  <a:schemeClr val="bg2">
                    <a:lumMod val="50000"/>
                  </a:schemeClr>
                </a:solidFill>
              </a:rPr>
              <a:t>for various land cover classes surrounding the Elkhorn </a:t>
            </a:r>
            <a:r>
              <a:rPr lang="en-US" sz="2000" dirty="0" smtClean="0">
                <a:solidFill>
                  <a:schemeClr val="bg2">
                    <a:lumMod val="50000"/>
                  </a:schemeClr>
                </a:solidFill>
              </a:rPr>
              <a:t>Slough</a:t>
            </a: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
        <p:nvSpPr>
          <p:cNvPr id="8" name="Rectangle 7"/>
          <p:cNvSpPr/>
          <p:nvPr/>
        </p:nvSpPr>
        <p:spPr>
          <a:xfrm>
            <a:off x="609600" y="6291340"/>
            <a:ext cx="10982324" cy="461665"/>
          </a:xfrm>
          <a:prstGeom prst="rect">
            <a:avLst/>
          </a:prstGeom>
        </p:spPr>
        <p:txBody>
          <a:bodyPr wrap="square">
            <a:spAutoFit/>
          </a:bodyPr>
          <a:lstStyle/>
          <a:p>
            <a:r>
              <a:rPr lang="en-US" sz="1200" b="1" dirty="0">
                <a:solidFill>
                  <a:schemeClr val="bg2">
                    <a:lumMod val="50000"/>
                  </a:schemeClr>
                </a:solidFill>
              </a:rPr>
              <a:t>Figure 9. </a:t>
            </a:r>
            <a:r>
              <a:rPr lang="en-US" sz="1200" dirty="0">
                <a:solidFill>
                  <a:schemeClr val="bg2">
                    <a:lumMod val="50000"/>
                  </a:schemeClr>
                </a:solidFill>
              </a:rPr>
              <a:t>Methodology employed to forecast land use changes for year 2020. </a:t>
            </a:r>
          </a:p>
          <a:p>
            <a:r>
              <a:rPr lang="en-US" sz="1200" dirty="0">
                <a:solidFill>
                  <a:schemeClr val="bg2">
                    <a:lumMod val="50000"/>
                  </a:schemeClr>
                </a:solidFill>
              </a:rPr>
              <a:t>Inputs are located to the left and the results on the right.</a:t>
            </a:r>
          </a:p>
        </p:txBody>
      </p:sp>
    </p:spTree>
    <p:extLst>
      <p:ext uri="{BB962C8B-B14F-4D97-AF65-F5344CB8AC3E}">
        <p14:creationId xmlns:p14="http://schemas.microsoft.com/office/powerpoint/2010/main" val="3243023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Methodology: SWAT</a:t>
            </a:r>
          </a:p>
        </p:txBody>
      </p:sp>
      <p:pic>
        <p:nvPicPr>
          <p:cNvPr id="3" name="Picture 2"/>
          <p:cNvPicPr>
            <a:picLocks noChangeAspect="1"/>
          </p:cNvPicPr>
          <p:nvPr/>
        </p:nvPicPr>
        <p:blipFill>
          <a:blip r:embed="rId3"/>
          <a:stretch>
            <a:fillRect/>
          </a:stretch>
        </p:blipFill>
        <p:spPr>
          <a:xfrm>
            <a:off x="621323" y="3374014"/>
            <a:ext cx="11053013" cy="2751495"/>
          </a:xfrm>
          <a:prstGeom prst="rect">
            <a:avLst/>
          </a:prstGeom>
        </p:spPr>
      </p:pic>
      <p:sp>
        <p:nvSpPr>
          <p:cNvPr id="6" name="Text Placeholder 1"/>
          <p:cNvSpPr txBox="1">
            <a:spLocks/>
          </p:cNvSpPr>
          <p:nvPr/>
        </p:nvSpPr>
        <p:spPr>
          <a:xfrm>
            <a:off x="621321" y="1625577"/>
            <a:ext cx="10982324" cy="17915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Soil and Water Assessment Tool (SWAT)</a:t>
            </a:r>
          </a:p>
          <a:p>
            <a:pPr marL="0" indent="0">
              <a:spcBef>
                <a:spcPts val="200"/>
              </a:spcBef>
              <a:buClr>
                <a:srgbClr val="218754"/>
              </a:buClr>
              <a:buNone/>
            </a:pPr>
            <a:endParaRPr lang="en-US" sz="2000" b="1" i="1"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Model watershed dynamics </a:t>
            </a:r>
            <a:r>
              <a:rPr lang="en-US" sz="2000" dirty="0">
                <a:solidFill>
                  <a:schemeClr val="bg2">
                    <a:lumMod val="50000"/>
                  </a:schemeClr>
                </a:solidFill>
              </a:rPr>
              <a:t>to identify sources of nutrient and sediment loadings</a:t>
            </a:r>
          </a:p>
          <a:p>
            <a:pPr marL="800100" lvl="1"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Calibrate and validate modeled outputs </a:t>
            </a:r>
            <a:r>
              <a:rPr lang="en-US" sz="2000" dirty="0">
                <a:solidFill>
                  <a:schemeClr val="bg2">
                    <a:lumMod val="50000"/>
                  </a:schemeClr>
                </a:solidFill>
              </a:rPr>
              <a:t>with river discharge </a:t>
            </a:r>
            <a:r>
              <a:rPr lang="en-US" sz="2000" i="1" dirty="0">
                <a:solidFill>
                  <a:schemeClr val="bg2">
                    <a:lumMod val="50000"/>
                  </a:schemeClr>
                </a:solidFill>
              </a:rPr>
              <a:t>in-situ</a:t>
            </a:r>
            <a:r>
              <a:rPr lang="en-US" sz="2000" dirty="0">
                <a:solidFill>
                  <a:schemeClr val="bg2">
                    <a:lumMod val="50000"/>
                  </a:schemeClr>
                </a:solidFill>
              </a:rPr>
              <a:t> data</a:t>
            </a:r>
          </a:p>
          <a:p>
            <a:pPr marL="800100" lvl="1" indent="-342900">
              <a:spcBef>
                <a:spcPts val="200"/>
              </a:spcBef>
              <a:buClr>
                <a:srgbClr val="218754"/>
              </a:buClr>
              <a:buFont typeface="Webdings" panose="05030102010509060703" pitchFamily="18" charset="2"/>
              <a:buChar char="4"/>
            </a:pPr>
            <a:r>
              <a:rPr lang="en-US" sz="2000" dirty="0">
                <a:solidFill>
                  <a:schemeClr val="bg2">
                    <a:lumMod val="50000"/>
                  </a:schemeClr>
                </a:solidFill>
              </a:rPr>
              <a:t>1993 - 2012</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
        <p:nvSpPr>
          <p:cNvPr id="7" name="Rectangle 6"/>
          <p:cNvSpPr/>
          <p:nvPr/>
        </p:nvSpPr>
        <p:spPr>
          <a:xfrm>
            <a:off x="609600" y="6291340"/>
            <a:ext cx="10982324" cy="461665"/>
          </a:xfrm>
          <a:prstGeom prst="rect">
            <a:avLst/>
          </a:prstGeom>
        </p:spPr>
        <p:txBody>
          <a:bodyPr wrap="square">
            <a:spAutoFit/>
          </a:bodyPr>
          <a:lstStyle/>
          <a:p>
            <a:r>
              <a:rPr lang="en-US" sz="1200" b="1" dirty="0">
                <a:solidFill>
                  <a:schemeClr val="bg2">
                    <a:lumMod val="50000"/>
                  </a:schemeClr>
                </a:solidFill>
              </a:rPr>
              <a:t>Figure 10. </a:t>
            </a:r>
            <a:r>
              <a:rPr lang="en-US" sz="1200" dirty="0">
                <a:solidFill>
                  <a:schemeClr val="bg2">
                    <a:lumMod val="50000"/>
                  </a:schemeClr>
                </a:solidFill>
              </a:rPr>
              <a:t>Simplified methods for running a SWAT simulation. </a:t>
            </a:r>
          </a:p>
          <a:p>
            <a:r>
              <a:rPr lang="en-US" sz="1200" dirty="0">
                <a:solidFill>
                  <a:schemeClr val="bg2">
                    <a:lumMod val="50000"/>
                  </a:schemeClr>
                </a:solidFill>
              </a:rPr>
              <a:t>Basic inputs are represented on the left and an example of the outputs on the right.</a:t>
            </a:r>
          </a:p>
        </p:txBody>
      </p:sp>
    </p:spTree>
    <p:extLst>
      <p:ext uri="{BB962C8B-B14F-4D97-AF65-F5344CB8AC3E}">
        <p14:creationId xmlns:p14="http://schemas.microsoft.com/office/powerpoint/2010/main" val="2665347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FAI</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Monet</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916" y="1897615"/>
            <a:ext cx="12192000" cy="4064000"/>
          </a:xfrm>
          <a:prstGeom prst="rect">
            <a:avLst/>
          </a:prstGeom>
        </p:spPr>
      </p:pic>
      <p:sp>
        <p:nvSpPr>
          <p:cNvPr id="6" name="Rectangle 5"/>
          <p:cNvSpPr/>
          <p:nvPr/>
        </p:nvSpPr>
        <p:spPr>
          <a:xfrm>
            <a:off x="502443" y="1897615"/>
            <a:ext cx="5431631"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617993" y="4174090"/>
            <a:ext cx="1421607"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83418" y="5553075"/>
            <a:ext cx="1497807" cy="646331"/>
          </a:xfrm>
          <a:prstGeom prst="rect">
            <a:avLst/>
          </a:prstGeom>
          <a:noFill/>
        </p:spPr>
        <p:txBody>
          <a:bodyPr wrap="square" rtlCol="0">
            <a:spAutoFit/>
          </a:bodyPr>
          <a:lstStyle/>
          <a:p>
            <a:pPr algn="ctr"/>
            <a:r>
              <a:rPr lang="en-US" dirty="0" smtClean="0">
                <a:latin typeface="Cambria" panose="02040503050406030204" pitchFamily="18" charset="0"/>
              </a:rPr>
              <a:t>1997-1998</a:t>
            </a:r>
          </a:p>
          <a:p>
            <a:pPr algn="ctr"/>
            <a:r>
              <a:rPr lang="en-US" dirty="0" smtClean="0">
                <a:latin typeface="Cambria" panose="02040503050406030204" pitchFamily="18" charset="0"/>
              </a:rPr>
              <a:t>El Nino</a:t>
            </a:r>
            <a:endParaRPr lang="en-US" dirty="0">
              <a:latin typeface="Cambria" panose="02040503050406030204" pitchFamily="18" charset="0"/>
            </a:endParaRPr>
          </a:p>
        </p:txBody>
      </p:sp>
      <p:sp>
        <p:nvSpPr>
          <p:cNvPr id="9" name="TextBox 8"/>
          <p:cNvSpPr txBox="1"/>
          <p:nvPr/>
        </p:nvSpPr>
        <p:spPr>
          <a:xfrm>
            <a:off x="3218258" y="5553075"/>
            <a:ext cx="1497807" cy="646331"/>
          </a:xfrm>
          <a:prstGeom prst="rect">
            <a:avLst/>
          </a:prstGeom>
          <a:noFill/>
        </p:spPr>
        <p:txBody>
          <a:bodyPr wrap="square" rtlCol="0">
            <a:spAutoFit/>
          </a:bodyPr>
          <a:lstStyle/>
          <a:p>
            <a:pPr algn="ctr"/>
            <a:r>
              <a:rPr lang="en-US" dirty="0" smtClean="0">
                <a:latin typeface="Cambria" panose="02040503050406030204" pitchFamily="18" charset="0"/>
              </a:rPr>
              <a:t>2014</a:t>
            </a:r>
          </a:p>
          <a:p>
            <a:pPr algn="ctr"/>
            <a:r>
              <a:rPr lang="en-US" dirty="0" smtClean="0">
                <a:latin typeface="Cambria" panose="02040503050406030204" pitchFamily="18" charset="0"/>
              </a:rPr>
              <a:t>Drought</a:t>
            </a:r>
            <a:endParaRPr lang="en-US" dirty="0">
              <a:latin typeface="Cambria" panose="02040503050406030204" pitchFamily="18" charset="0"/>
            </a:endParaRPr>
          </a:p>
        </p:txBody>
      </p:sp>
      <p:sp>
        <p:nvSpPr>
          <p:cNvPr id="10" name="TextBox 9"/>
          <p:cNvSpPr txBox="1"/>
          <p:nvPr/>
        </p:nvSpPr>
        <p:spPr>
          <a:xfrm>
            <a:off x="5753098" y="5553075"/>
            <a:ext cx="1497807" cy="646331"/>
          </a:xfrm>
          <a:prstGeom prst="rect">
            <a:avLst/>
          </a:prstGeom>
          <a:noFill/>
        </p:spPr>
        <p:txBody>
          <a:bodyPr wrap="square" rtlCol="0">
            <a:spAutoFit/>
          </a:bodyPr>
          <a:lstStyle/>
          <a:p>
            <a:pPr algn="ctr"/>
            <a:r>
              <a:rPr lang="en-US" dirty="0" smtClean="0">
                <a:latin typeface="Cambria" panose="02040503050406030204" pitchFamily="18" charset="0"/>
              </a:rPr>
              <a:t>2015-2016</a:t>
            </a:r>
          </a:p>
          <a:p>
            <a:pPr algn="ctr"/>
            <a:r>
              <a:rPr lang="en-US" dirty="0" smtClean="0">
                <a:latin typeface="Cambria" panose="02040503050406030204" pitchFamily="18" charset="0"/>
              </a:rPr>
              <a:t>El Nino</a:t>
            </a:r>
            <a:endParaRPr lang="en-US" dirty="0">
              <a:latin typeface="Cambria" panose="02040503050406030204" pitchFamily="18" charset="0"/>
            </a:endParaRPr>
          </a:p>
        </p:txBody>
      </p:sp>
      <p:sp>
        <p:nvSpPr>
          <p:cNvPr id="11" name="TextBox 10"/>
          <p:cNvSpPr txBox="1"/>
          <p:nvPr/>
        </p:nvSpPr>
        <p:spPr>
          <a:xfrm>
            <a:off x="8494395" y="5553074"/>
            <a:ext cx="1997202" cy="646331"/>
          </a:xfrm>
          <a:prstGeom prst="rect">
            <a:avLst/>
          </a:prstGeom>
          <a:noFill/>
        </p:spPr>
        <p:txBody>
          <a:bodyPr wrap="square" rtlCol="0">
            <a:spAutoFit/>
          </a:bodyPr>
          <a:lstStyle/>
          <a:p>
            <a:pPr algn="ctr"/>
            <a:r>
              <a:rPr lang="en-US" dirty="0" smtClean="0">
                <a:latin typeface="Cambria" panose="02040503050406030204" pitchFamily="18" charset="0"/>
              </a:rPr>
              <a:t>1995-2016</a:t>
            </a:r>
          </a:p>
          <a:p>
            <a:pPr algn="ctr"/>
            <a:r>
              <a:rPr lang="en-US" dirty="0" smtClean="0">
                <a:latin typeface="Cambria" panose="02040503050406030204" pitchFamily="18" charset="0"/>
              </a:rPr>
              <a:t>FAI Composite</a:t>
            </a:r>
            <a:endParaRPr lang="en-US" dirty="0">
              <a:latin typeface="Cambria" panose="02040503050406030204" pitchFamily="18" charset="0"/>
            </a:endParaRPr>
          </a:p>
        </p:txBody>
      </p:sp>
    </p:spTree>
    <p:extLst>
      <p:ext uri="{BB962C8B-B14F-4D97-AF65-F5344CB8AC3E}">
        <p14:creationId xmlns:p14="http://schemas.microsoft.com/office/powerpoint/2010/main" val="2648361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NDTI</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Monet</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25" y="1457958"/>
            <a:ext cx="13306425" cy="4435475"/>
          </a:xfrm>
          <a:prstGeom prst="rect">
            <a:avLst/>
          </a:prstGeom>
        </p:spPr>
      </p:pic>
      <p:sp>
        <p:nvSpPr>
          <p:cNvPr id="3" name="Rectangle 2"/>
          <p:cNvSpPr/>
          <p:nvPr/>
        </p:nvSpPr>
        <p:spPr>
          <a:xfrm>
            <a:off x="171450" y="1714500"/>
            <a:ext cx="25527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725150" y="3952875"/>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632066" y="5510208"/>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05583" y="5471791"/>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309937" y="5493383"/>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3869" y="5474333"/>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08993" y="5493383"/>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1522" y="5547451"/>
            <a:ext cx="1497807" cy="646331"/>
          </a:xfrm>
          <a:prstGeom prst="rect">
            <a:avLst/>
          </a:prstGeom>
          <a:noFill/>
        </p:spPr>
        <p:txBody>
          <a:bodyPr wrap="square" rtlCol="0">
            <a:spAutoFit/>
          </a:bodyPr>
          <a:lstStyle/>
          <a:p>
            <a:pPr algn="ctr"/>
            <a:r>
              <a:rPr lang="en-US" dirty="0" smtClean="0">
                <a:latin typeface="Cambria" panose="02040503050406030204" pitchFamily="18" charset="0"/>
              </a:rPr>
              <a:t>1997-1998</a:t>
            </a:r>
          </a:p>
          <a:p>
            <a:pPr algn="ctr"/>
            <a:r>
              <a:rPr lang="en-US" dirty="0" smtClean="0">
                <a:latin typeface="Cambria" panose="02040503050406030204" pitchFamily="18" charset="0"/>
              </a:rPr>
              <a:t>El Nino</a:t>
            </a:r>
            <a:endParaRPr lang="en-US" dirty="0">
              <a:latin typeface="Cambria" panose="02040503050406030204" pitchFamily="18" charset="0"/>
            </a:endParaRPr>
          </a:p>
        </p:txBody>
      </p:sp>
      <p:sp>
        <p:nvSpPr>
          <p:cNvPr id="16" name="TextBox 15"/>
          <p:cNvSpPr txBox="1"/>
          <p:nvPr/>
        </p:nvSpPr>
        <p:spPr>
          <a:xfrm>
            <a:off x="3218258" y="5553075"/>
            <a:ext cx="1497807" cy="646331"/>
          </a:xfrm>
          <a:prstGeom prst="rect">
            <a:avLst/>
          </a:prstGeom>
          <a:noFill/>
        </p:spPr>
        <p:txBody>
          <a:bodyPr wrap="square" rtlCol="0">
            <a:spAutoFit/>
          </a:bodyPr>
          <a:lstStyle/>
          <a:p>
            <a:pPr algn="ctr"/>
            <a:r>
              <a:rPr lang="en-US" dirty="0" smtClean="0">
                <a:latin typeface="Cambria" panose="02040503050406030204" pitchFamily="18" charset="0"/>
              </a:rPr>
              <a:t>2014</a:t>
            </a:r>
          </a:p>
          <a:p>
            <a:pPr algn="ctr"/>
            <a:r>
              <a:rPr lang="en-US" dirty="0" smtClean="0">
                <a:latin typeface="Cambria" panose="02040503050406030204" pitchFamily="18" charset="0"/>
              </a:rPr>
              <a:t>Drought</a:t>
            </a:r>
            <a:endParaRPr lang="en-US" dirty="0">
              <a:latin typeface="Cambria" panose="02040503050406030204" pitchFamily="18" charset="0"/>
            </a:endParaRPr>
          </a:p>
        </p:txBody>
      </p:sp>
      <p:sp>
        <p:nvSpPr>
          <p:cNvPr id="17" name="TextBox 16"/>
          <p:cNvSpPr txBox="1"/>
          <p:nvPr/>
        </p:nvSpPr>
        <p:spPr>
          <a:xfrm>
            <a:off x="6004785" y="5547451"/>
            <a:ext cx="1497807" cy="646331"/>
          </a:xfrm>
          <a:prstGeom prst="rect">
            <a:avLst/>
          </a:prstGeom>
          <a:noFill/>
        </p:spPr>
        <p:txBody>
          <a:bodyPr wrap="square" rtlCol="0">
            <a:spAutoFit/>
          </a:bodyPr>
          <a:lstStyle/>
          <a:p>
            <a:pPr algn="ctr"/>
            <a:r>
              <a:rPr lang="en-US" dirty="0" smtClean="0">
                <a:latin typeface="Cambria" panose="02040503050406030204" pitchFamily="18" charset="0"/>
              </a:rPr>
              <a:t>2015-2016</a:t>
            </a:r>
          </a:p>
          <a:p>
            <a:pPr algn="ctr"/>
            <a:r>
              <a:rPr lang="en-US" dirty="0" smtClean="0">
                <a:latin typeface="Cambria" panose="02040503050406030204" pitchFamily="18" charset="0"/>
              </a:rPr>
              <a:t>El Nino</a:t>
            </a:r>
            <a:endParaRPr lang="en-US" dirty="0">
              <a:latin typeface="Cambria" panose="02040503050406030204" pitchFamily="18" charset="0"/>
            </a:endParaRPr>
          </a:p>
        </p:txBody>
      </p:sp>
      <p:sp>
        <p:nvSpPr>
          <p:cNvPr id="19" name="TextBox 18"/>
          <p:cNvSpPr txBox="1"/>
          <p:nvPr/>
        </p:nvSpPr>
        <p:spPr>
          <a:xfrm>
            <a:off x="8310372" y="5547450"/>
            <a:ext cx="1997202" cy="646331"/>
          </a:xfrm>
          <a:prstGeom prst="rect">
            <a:avLst/>
          </a:prstGeom>
          <a:noFill/>
        </p:spPr>
        <p:txBody>
          <a:bodyPr wrap="square" rtlCol="0">
            <a:spAutoFit/>
          </a:bodyPr>
          <a:lstStyle/>
          <a:p>
            <a:pPr algn="ctr"/>
            <a:r>
              <a:rPr lang="en-US" dirty="0" smtClean="0">
                <a:latin typeface="Cambria" panose="02040503050406030204" pitchFamily="18" charset="0"/>
              </a:rPr>
              <a:t>1995-2016</a:t>
            </a:r>
          </a:p>
          <a:p>
            <a:pPr algn="ctr"/>
            <a:r>
              <a:rPr lang="en-US" dirty="0" smtClean="0">
                <a:latin typeface="Cambria" panose="02040503050406030204" pitchFamily="18" charset="0"/>
              </a:rPr>
              <a:t>NDSSI Composite</a:t>
            </a:r>
            <a:endParaRPr lang="en-US" dirty="0">
              <a:latin typeface="Cambria" panose="02040503050406030204" pitchFamily="18" charset="0"/>
            </a:endParaRPr>
          </a:p>
        </p:txBody>
      </p:sp>
    </p:spTree>
    <p:extLst>
      <p:ext uri="{BB962C8B-B14F-4D97-AF65-F5344CB8AC3E}">
        <p14:creationId xmlns:p14="http://schemas.microsoft.com/office/powerpoint/2010/main" val="16642309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smtClean="0">
                <a:solidFill>
                  <a:schemeClr val="bg1"/>
                </a:solidFill>
                <a:latin typeface="Century Gothic" panose="020B0502020202020204" pitchFamily="34" charset="0"/>
              </a:rPr>
              <a:t>Results: NDSSI</a:t>
            </a:r>
            <a:endParaRPr lang="en-US" sz="4000" dirty="0">
              <a:solidFill>
                <a:schemeClr val="bg1"/>
              </a:solidFill>
              <a:latin typeface="Century Gothic" panose="020B0502020202020204" pitchFamily="34" charset="0"/>
            </a:endParaRPr>
          </a:p>
        </p:txBody>
      </p:sp>
      <p:sp>
        <p:nvSpPr>
          <p:cNvPr id="14" name="Text Placeholder 4"/>
          <p:cNvSpPr>
            <a:spLocks noGrp="1"/>
          </p:cNvSpPr>
          <p:nvPr>
            <p:ph type="body" sz="quarter" idx="13"/>
          </p:nvPr>
        </p:nvSpPr>
        <p:spPr>
          <a:xfrm>
            <a:off x="8746998" y="6466204"/>
            <a:ext cx="3445002" cy="274320"/>
          </a:xfrm>
        </p:spPr>
        <p:txBody>
          <a:bodyPr>
            <a:normAutofit/>
          </a:bodyPr>
          <a:lstStyle/>
          <a:p>
            <a:r>
              <a:rPr lang="en-US" dirty="0" smtClean="0"/>
              <a:t>Image Credit: Monet</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19" y="1857376"/>
            <a:ext cx="13432632" cy="4477544"/>
          </a:xfrm>
          <a:prstGeom prst="rect">
            <a:avLst/>
          </a:prstGeom>
        </p:spPr>
      </p:pic>
      <p:sp>
        <p:nvSpPr>
          <p:cNvPr id="8" name="Rectangle 7"/>
          <p:cNvSpPr/>
          <p:nvPr/>
        </p:nvSpPr>
        <p:spPr>
          <a:xfrm>
            <a:off x="635794" y="5531483"/>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406380" y="5660921"/>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864961" y="5665893"/>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03117" y="5681030"/>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570369" y="4452616"/>
            <a:ext cx="11811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88205" y="1978974"/>
            <a:ext cx="5907882"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83418" y="5553075"/>
            <a:ext cx="1497807" cy="646331"/>
          </a:xfrm>
          <a:prstGeom prst="rect">
            <a:avLst/>
          </a:prstGeom>
          <a:noFill/>
        </p:spPr>
        <p:txBody>
          <a:bodyPr wrap="square" rtlCol="0">
            <a:spAutoFit/>
          </a:bodyPr>
          <a:lstStyle/>
          <a:p>
            <a:pPr algn="ctr"/>
            <a:r>
              <a:rPr lang="en-US" dirty="0" smtClean="0">
                <a:latin typeface="Cambria" panose="02040503050406030204" pitchFamily="18" charset="0"/>
              </a:rPr>
              <a:t>1997-1998</a:t>
            </a:r>
          </a:p>
          <a:p>
            <a:pPr algn="ctr"/>
            <a:r>
              <a:rPr lang="en-US" dirty="0" smtClean="0">
                <a:latin typeface="Cambria" panose="02040503050406030204" pitchFamily="18" charset="0"/>
              </a:rPr>
              <a:t>El Nino</a:t>
            </a:r>
            <a:endParaRPr lang="en-US" dirty="0">
              <a:latin typeface="Cambria" panose="02040503050406030204" pitchFamily="18" charset="0"/>
            </a:endParaRPr>
          </a:p>
        </p:txBody>
      </p:sp>
      <p:sp>
        <p:nvSpPr>
          <p:cNvPr id="16" name="TextBox 15"/>
          <p:cNvSpPr txBox="1"/>
          <p:nvPr/>
        </p:nvSpPr>
        <p:spPr>
          <a:xfrm>
            <a:off x="3485551" y="5584079"/>
            <a:ext cx="1497807" cy="646331"/>
          </a:xfrm>
          <a:prstGeom prst="rect">
            <a:avLst/>
          </a:prstGeom>
          <a:noFill/>
        </p:spPr>
        <p:txBody>
          <a:bodyPr wrap="square" rtlCol="0">
            <a:spAutoFit/>
          </a:bodyPr>
          <a:lstStyle/>
          <a:p>
            <a:pPr algn="ctr"/>
            <a:r>
              <a:rPr lang="en-US" dirty="0" smtClean="0">
                <a:latin typeface="Cambria" panose="02040503050406030204" pitchFamily="18" charset="0"/>
              </a:rPr>
              <a:t>2014</a:t>
            </a:r>
          </a:p>
          <a:p>
            <a:pPr algn="ctr"/>
            <a:r>
              <a:rPr lang="en-US" dirty="0" smtClean="0">
                <a:latin typeface="Cambria" panose="02040503050406030204" pitchFamily="18" charset="0"/>
              </a:rPr>
              <a:t>Drought</a:t>
            </a:r>
            <a:endParaRPr lang="en-US" dirty="0">
              <a:latin typeface="Cambria" panose="02040503050406030204" pitchFamily="18" charset="0"/>
            </a:endParaRPr>
          </a:p>
        </p:txBody>
      </p:sp>
      <p:sp>
        <p:nvSpPr>
          <p:cNvPr id="17" name="TextBox 16"/>
          <p:cNvSpPr txBox="1"/>
          <p:nvPr/>
        </p:nvSpPr>
        <p:spPr>
          <a:xfrm>
            <a:off x="5938808" y="5584078"/>
            <a:ext cx="1497807" cy="646331"/>
          </a:xfrm>
          <a:prstGeom prst="rect">
            <a:avLst/>
          </a:prstGeom>
          <a:noFill/>
        </p:spPr>
        <p:txBody>
          <a:bodyPr wrap="square" rtlCol="0">
            <a:spAutoFit/>
          </a:bodyPr>
          <a:lstStyle/>
          <a:p>
            <a:pPr algn="ctr"/>
            <a:r>
              <a:rPr lang="en-US" dirty="0" smtClean="0">
                <a:latin typeface="Cambria" panose="02040503050406030204" pitchFamily="18" charset="0"/>
              </a:rPr>
              <a:t>2015-2016</a:t>
            </a:r>
          </a:p>
          <a:p>
            <a:pPr algn="ctr"/>
            <a:r>
              <a:rPr lang="en-US" dirty="0" smtClean="0">
                <a:latin typeface="Cambria" panose="02040503050406030204" pitchFamily="18" charset="0"/>
              </a:rPr>
              <a:t>El Nino</a:t>
            </a:r>
            <a:endParaRPr lang="en-US" dirty="0">
              <a:latin typeface="Cambria" panose="02040503050406030204" pitchFamily="18" charset="0"/>
            </a:endParaRPr>
          </a:p>
        </p:txBody>
      </p:sp>
      <p:sp>
        <p:nvSpPr>
          <p:cNvPr id="19" name="TextBox 18"/>
          <p:cNvSpPr txBox="1"/>
          <p:nvPr/>
        </p:nvSpPr>
        <p:spPr>
          <a:xfrm>
            <a:off x="8223123" y="5584078"/>
            <a:ext cx="1997202" cy="646331"/>
          </a:xfrm>
          <a:prstGeom prst="rect">
            <a:avLst/>
          </a:prstGeom>
          <a:noFill/>
        </p:spPr>
        <p:txBody>
          <a:bodyPr wrap="square" rtlCol="0">
            <a:spAutoFit/>
          </a:bodyPr>
          <a:lstStyle/>
          <a:p>
            <a:pPr algn="ctr"/>
            <a:r>
              <a:rPr lang="en-US" dirty="0" smtClean="0">
                <a:latin typeface="Cambria" panose="02040503050406030204" pitchFamily="18" charset="0"/>
              </a:rPr>
              <a:t>1995-2016</a:t>
            </a:r>
          </a:p>
          <a:p>
            <a:pPr algn="ctr"/>
            <a:r>
              <a:rPr lang="en-US" dirty="0" smtClean="0">
                <a:latin typeface="Cambria" panose="02040503050406030204" pitchFamily="18" charset="0"/>
              </a:rPr>
              <a:t>NDSSI Composite</a:t>
            </a:r>
            <a:endParaRPr lang="en-US" dirty="0">
              <a:latin typeface="Cambria" panose="02040503050406030204" pitchFamily="18" charset="0"/>
            </a:endParaRPr>
          </a:p>
        </p:txBody>
      </p:sp>
    </p:spTree>
    <p:extLst>
      <p:ext uri="{BB962C8B-B14F-4D97-AF65-F5344CB8AC3E}">
        <p14:creationId xmlns:p14="http://schemas.microsoft.com/office/powerpoint/2010/main" val="17839514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Results: LCM   </a:t>
            </a:r>
          </a:p>
        </p:txBody>
      </p:sp>
      <p:sp>
        <p:nvSpPr>
          <p:cNvPr id="15" name="TextBox 14"/>
          <p:cNvSpPr txBox="1"/>
          <p:nvPr/>
        </p:nvSpPr>
        <p:spPr>
          <a:xfrm>
            <a:off x="326575" y="1603815"/>
            <a:ext cx="3210709" cy="369332"/>
          </a:xfrm>
          <a:prstGeom prst="rect">
            <a:avLst/>
          </a:prstGeom>
          <a:noFill/>
        </p:spPr>
        <p:txBody>
          <a:bodyPr wrap="square" rtlCol="0">
            <a:spAutoFit/>
          </a:bodyPr>
          <a:lstStyle/>
          <a:p>
            <a:r>
              <a:rPr lang="en-US" dirty="0">
                <a:solidFill>
                  <a:schemeClr val="bg2">
                    <a:lumMod val="50000"/>
                  </a:schemeClr>
                </a:solidFill>
              </a:rPr>
              <a:t>Land Cover Forecast 2020</a:t>
            </a:r>
          </a:p>
        </p:txBody>
      </p:sp>
      <p:sp>
        <p:nvSpPr>
          <p:cNvPr id="21" name="TextBox 20"/>
          <p:cNvSpPr txBox="1"/>
          <p:nvPr/>
        </p:nvSpPr>
        <p:spPr>
          <a:xfrm>
            <a:off x="566417" y="6460246"/>
            <a:ext cx="5414657" cy="276999"/>
          </a:xfrm>
          <a:prstGeom prst="rect">
            <a:avLst/>
          </a:prstGeom>
          <a:noFill/>
        </p:spPr>
        <p:txBody>
          <a:bodyPr wrap="square" rtlCol="0">
            <a:spAutoFit/>
          </a:bodyPr>
          <a:lstStyle/>
          <a:p>
            <a:r>
              <a:rPr lang="en-US" sz="1200" b="1" dirty="0">
                <a:solidFill>
                  <a:schemeClr val="bg2">
                    <a:lumMod val="50000"/>
                  </a:schemeClr>
                </a:solidFill>
              </a:rPr>
              <a:t>Figure 14. </a:t>
            </a:r>
            <a:r>
              <a:rPr lang="en-US" sz="1200" dirty="0">
                <a:solidFill>
                  <a:schemeClr val="bg2">
                    <a:lumMod val="50000"/>
                  </a:schemeClr>
                </a:solidFill>
              </a:rPr>
              <a:t>2020 land cover forecast based on 2000 and 2010 maps.</a:t>
            </a:r>
            <a:r>
              <a:rPr lang="en-US" sz="1200" b="1" dirty="0">
                <a:solidFill>
                  <a:schemeClr val="bg2">
                    <a:lumMod val="50000"/>
                  </a:schemeClr>
                </a:solidFill>
              </a:rPr>
              <a:t> </a:t>
            </a:r>
            <a:endParaRPr lang="en-US" sz="1200" dirty="0">
              <a:solidFill>
                <a:schemeClr val="bg2">
                  <a:lumMod val="50000"/>
                </a:schemeClr>
              </a:solidFill>
            </a:endParaRPr>
          </a:p>
        </p:txBody>
      </p:sp>
      <p:pic>
        <p:nvPicPr>
          <p:cNvPr id="5" name="Picture 4"/>
          <p:cNvPicPr>
            <a:picLocks noChangeAspect="1"/>
          </p:cNvPicPr>
          <p:nvPr/>
        </p:nvPicPr>
        <p:blipFill>
          <a:blip r:embed="rId5"/>
          <a:stretch>
            <a:fillRect/>
          </a:stretch>
        </p:blipFill>
        <p:spPr>
          <a:xfrm>
            <a:off x="7456000" y="2441302"/>
            <a:ext cx="3724979" cy="2572735"/>
          </a:xfrm>
          <a:prstGeom prst="rect">
            <a:avLst/>
          </a:prstGeom>
        </p:spPr>
      </p:pic>
      <p:sp>
        <p:nvSpPr>
          <p:cNvPr id="17" name="TextBox 16"/>
          <p:cNvSpPr txBox="1"/>
          <p:nvPr/>
        </p:nvSpPr>
        <p:spPr>
          <a:xfrm>
            <a:off x="7364273" y="5038101"/>
            <a:ext cx="3816705" cy="461665"/>
          </a:xfrm>
          <a:prstGeom prst="rect">
            <a:avLst/>
          </a:prstGeom>
          <a:noFill/>
        </p:spPr>
        <p:txBody>
          <a:bodyPr wrap="square" rtlCol="0">
            <a:spAutoFit/>
          </a:bodyPr>
          <a:lstStyle/>
          <a:p>
            <a:r>
              <a:rPr lang="en-US" sz="1200" b="1" dirty="0">
                <a:solidFill>
                  <a:schemeClr val="bg2">
                    <a:lumMod val="50000"/>
                  </a:schemeClr>
                </a:solidFill>
              </a:rPr>
              <a:t>Figure 15. </a:t>
            </a:r>
            <a:r>
              <a:rPr lang="en-US" sz="1200" dirty="0">
                <a:solidFill>
                  <a:schemeClr val="bg2">
                    <a:lumMod val="50000"/>
                  </a:schemeClr>
                </a:solidFill>
              </a:rPr>
              <a:t>Land cover transition potential for 2000 – 2020 show a 161% increase for agriculture.</a:t>
            </a:r>
          </a:p>
        </p:txBody>
      </p:sp>
      <p:pic>
        <p:nvPicPr>
          <p:cNvPr id="14" name="LCMLCM_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955" y="2260699"/>
            <a:ext cx="6954657" cy="3911995"/>
          </a:xfrm>
          <a:prstGeom prst="rect">
            <a:avLst/>
          </a:prstGeom>
        </p:spPr>
      </p:pic>
    </p:spTree>
    <p:extLst>
      <p:ext uri="{BB962C8B-B14F-4D97-AF65-F5344CB8AC3E}">
        <p14:creationId xmlns:p14="http://schemas.microsoft.com/office/powerpoint/2010/main" val="10915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8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Results: SWAT   </a:t>
            </a:r>
          </a:p>
        </p:txBody>
      </p:sp>
      <p:sp>
        <p:nvSpPr>
          <p:cNvPr id="15" name="TextBox 14"/>
          <p:cNvSpPr txBox="1"/>
          <p:nvPr/>
        </p:nvSpPr>
        <p:spPr>
          <a:xfrm>
            <a:off x="326575" y="1603815"/>
            <a:ext cx="4161342" cy="369332"/>
          </a:xfrm>
          <a:prstGeom prst="rect">
            <a:avLst/>
          </a:prstGeom>
          <a:noFill/>
        </p:spPr>
        <p:txBody>
          <a:bodyPr wrap="square" rtlCol="0">
            <a:spAutoFit/>
          </a:bodyPr>
          <a:lstStyle/>
          <a:p>
            <a:r>
              <a:rPr lang="en-US" dirty="0">
                <a:solidFill>
                  <a:schemeClr val="bg2">
                    <a:lumMod val="50000"/>
                  </a:schemeClr>
                </a:solidFill>
              </a:rPr>
              <a:t>SWAT Calibration and Validation</a:t>
            </a:r>
          </a:p>
        </p:txBody>
      </p:sp>
      <p:sp>
        <p:nvSpPr>
          <p:cNvPr id="22" name="TextBox 21"/>
          <p:cNvSpPr txBox="1"/>
          <p:nvPr/>
        </p:nvSpPr>
        <p:spPr>
          <a:xfrm>
            <a:off x="248314" y="5084125"/>
            <a:ext cx="5976751" cy="646331"/>
          </a:xfrm>
          <a:prstGeom prst="rect">
            <a:avLst/>
          </a:prstGeom>
          <a:noFill/>
        </p:spPr>
        <p:txBody>
          <a:bodyPr wrap="square" rtlCol="0">
            <a:spAutoFit/>
          </a:bodyPr>
          <a:lstStyle/>
          <a:p>
            <a:r>
              <a:rPr lang="en-US" sz="1200" b="1" dirty="0">
                <a:solidFill>
                  <a:schemeClr val="bg2">
                    <a:lumMod val="50000"/>
                  </a:schemeClr>
                </a:solidFill>
              </a:rPr>
              <a:t>Figure 16. </a:t>
            </a:r>
            <a:r>
              <a:rPr lang="en-US" sz="1200" dirty="0">
                <a:solidFill>
                  <a:schemeClr val="bg2">
                    <a:lumMod val="50000"/>
                  </a:schemeClr>
                </a:solidFill>
              </a:rPr>
              <a:t>2005 – 2008 SWAT calibration results:  </a:t>
            </a:r>
            <a:r>
              <a:rPr lang="en-US" sz="1200" b="1" dirty="0">
                <a:solidFill>
                  <a:schemeClr val="bg2">
                    <a:lumMod val="50000"/>
                  </a:schemeClr>
                </a:solidFill>
              </a:rPr>
              <a:t>R</a:t>
            </a:r>
            <a:r>
              <a:rPr lang="en-US" sz="1200" b="1" baseline="30000" dirty="0">
                <a:solidFill>
                  <a:schemeClr val="bg2">
                    <a:lumMod val="50000"/>
                  </a:schemeClr>
                </a:solidFill>
              </a:rPr>
              <a:t>2</a:t>
            </a:r>
            <a:r>
              <a:rPr lang="en-US" sz="1200" b="1" dirty="0">
                <a:solidFill>
                  <a:schemeClr val="bg2">
                    <a:lumMod val="50000"/>
                  </a:schemeClr>
                </a:solidFill>
              </a:rPr>
              <a:t> = 0.53</a:t>
            </a:r>
            <a:r>
              <a:rPr lang="en-US" sz="1200" dirty="0">
                <a:solidFill>
                  <a:schemeClr val="bg2">
                    <a:lumMod val="50000"/>
                  </a:schemeClr>
                </a:solidFill>
              </a:rPr>
              <a:t>, NS = 0.45. Observed discharge peaks and base flow are higher than modeled data peaks.    </a:t>
            </a:r>
          </a:p>
          <a:p>
            <a:r>
              <a:rPr lang="en-US" sz="1200" b="1" dirty="0">
                <a:solidFill>
                  <a:schemeClr val="bg2">
                    <a:lumMod val="50000"/>
                  </a:schemeClr>
                </a:solidFill>
              </a:rPr>
              <a:t> </a:t>
            </a:r>
            <a:endParaRPr lang="en-US" sz="1200" dirty="0">
              <a:solidFill>
                <a:schemeClr val="bg2">
                  <a:lumMod val="50000"/>
                </a:schemeClr>
              </a:solidFill>
            </a:endParaRPr>
          </a:p>
        </p:txBody>
      </p:sp>
      <p:sp>
        <p:nvSpPr>
          <p:cNvPr id="14" name="TextBox 13"/>
          <p:cNvSpPr txBox="1"/>
          <p:nvPr/>
        </p:nvSpPr>
        <p:spPr>
          <a:xfrm>
            <a:off x="6141937" y="5074933"/>
            <a:ext cx="5869953" cy="461665"/>
          </a:xfrm>
          <a:prstGeom prst="rect">
            <a:avLst/>
          </a:prstGeom>
          <a:noFill/>
        </p:spPr>
        <p:txBody>
          <a:bodyPr wrap="square" rtlCol="0">
            <a:spAutoFit/>
          </a:bodyPr>
          <a:lstStyle/>
          <a:p>
            <a:r>
              <a:rPr lang="en-US" sz="1200" b="1" dirty="0">
                <a:solidFill>
                  <a:schemeClr val="bg2">
                    <a:lumMod val="50000"/>
                  </a:schemeClr>
                </a:solidFill>
              </a:rPr>
              <a:t>Figure 17. </a:t>
            </a:r>
            <a:r>
              <a:rPr lang="en-US" sz="1200" dirty="0">
                <a:solidFill>
                  <a:schemeClr val="bg2">
                    <a:lumMod val="50000"/>
                  </a:schemeClr>
                </a:solidFill>
              </a:rPr>
              <a:t>2009 – 2012 SWAT validation results:  </a:t>
            </a:r>
            <a:r>
              <a:rPr lang="en-US" sz="1200" b="1" dirty="0">
                <a:solidFill>
                  <a:schemeClr val="bg2">
                    <a:lumMod val="50000"/>
                  </a:schemeClr>
                </a:solidFill>
              </a:rPr>
              <a:t>R</a:t>
            </a:r>
            <a:r>
              <a:rPr lang="en-US" sz="1200" b="1" baseline="30000" dirty="0">
                <a:solidFill>
                  <a:schemeClr val="bg2">
                    <a:lumMod val="50000"/>
                  </a:schemeClr>
                </a:solidFill>
              </a:rPr>
              <a:t>2</a:t>
            </a:r>
            <a:r>
              <a:rPr lang="en-US" sz="1200" b="1" dirty="0">
                <a:solidFill>
                  <a:schemeClr val="bg2">
                    <a:lumMod val="50000"/>
                  </a:schemeClr>
                </a:solidFill>
              </a:rPr>
              <a:t> = 0.60</a:t>
            </a:r>
            <a:r>
              <a:rPr lang="en-US" sz="1200" dirty="0">
                <a:solidFill>
                  <a:schemeClr val="bg2">
                    <a:lumMod val="50000"/>
                  </a:schemeClr>
                </a:solidFill>
              </a:rPr>
              <a:t>, </a:t>
            </a:r>
          </a:p>
          <a:p>
            <a:r>
              <a:rPr lang="en-US" sz="1200" dirty="0">
                <a:solidFill>
                  <a:schemeClr val="bg2">
                    <a:lumMod val="50000"/>
                  </a:schemeClr>
                </a:solidFill>
              </a:rPr>
              <a:t>NS = 0.46. Observed discharge peaks are higher than modeled data peaks.    </a:t>
            </a:r>
          </a:p>
        </p:txBody>
      </p:sp>
      <p:pic>
        <p:nvPicPr>
          <p:cNvPr id="2" name="Picture 1"/>
          <p:cNvPicPr>
            <a:picLocks noChangeAspect="1"/>
          </p:cNvPicPr>
          <p:nvPr/>
        </p:nvPicPr>
        <p:blipFill>
          <a:blip r:embed="rId3"/>
          <a:stretch>
            <a:fillRect/>
          </a:stretch>
        </p:blipFill>
        <p:spPr>
          <a:xfrm>
            <a:off x="6225066" y="2601936"/>
            <a:ext cx="5677539" cy="2505860"/>
          </a:xfrm>
          <a:prstGeom prst="rect">
            <a:avLst/>
          </a:prstGeom>
        </p:spPr>
      </p:pic>
      <p:grpSp>
        <p:nvGrpSpPr>
          <p:cNvPr id="32" name="Group 31"/>
          <p:cNvGrpSpPr/>
          <p:nvPr/>
        </p:nvGrpSpPr>
        <p:grpSpPr>
          <a:xfrm>
            <a:off x="326575" y="2612327"/>
            <a:ext cx="5687684" cy="2505860"/>
            <a:chOff x="1004964" y="2728087"/>
            <a:chExt cx="4360813" cy="1708352"/>
          </a:xfrm>
        </p:grpSpPr>
        <p:sp>
          <p:nvSpPr>
            <p:cNvPr id="31" name="Rectangle 30"/>
            <p:cNvSpPr/>
            <p:nvPr/>
          </p:nvSpPr>
          <p:spPr>
            <a:xfrm>
              <a:off x="1012742" y="2728087"/>
              <a:ext cx="4353035" cy="1671780"/>
            </a:xfrm>
            <a:prstGeom prst="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1004964" y="2749477"/>
              <a:ext cx="4310287" cy="1686962"/>
              <a:chOff x="274607" y="2769404"/>
              <a:chExt cx="4310287" cy="1686962"/>
            </a:xfrm>
          </p:grpSpPr>
          <p:pic>
            <p:nvPicPr>
              <p:cNvPr id="24" name="Picture 23"/>
              <p:cNvPicPr>
                <a:picLocks noChangeAspect="1"/>
              </p:cNvPicPr>
              <p:nvPr/>
            </p:nvPicPr>
            <p:blipFill>
              <a:blip r:embed="rId4"/>
              <a:stretch>
                <a:fillRect/>
              </a:stretch>
            </p:blipFill>
            <p:spPr>
              <a:xfrm>
                <a:off x="2220608" y="4117343"/>
                <a:ext cx="1335164" cy="339023"/>
              </a:xfrm>
              <a:prstGeom prst="rect">
                <a:avLst/>
              </a:prstGeom>
            </p:spPr>
          </p:pic>
          <p:grpSp>
            <p:nvGrpSpPr>
              <p:cNvPr id="29" name="Group 28"/>
              <p:cNvGrpSpPr/>
              <p:nvPr/>
            </p:nvGrpSpPr>
            <p:grpSpPr>
              <a:xfrm>
                <a:off x="274607" y="2769404"/>
                <a:ext cx="4310287" cy="1464143"/>
                <a:chOff x="274607" y="2769404"/>
                <a:chExt cx="4310287" cy="1464143"/>
              </a:xfrm>
            </p:grpSpPr>
            <p:pic>
              <p:nvPicPr>
                <p:cNvPr id="6" name="Picture 5"/>
                <p:cNvPicPr>
                  <a:picLocks noChangeAspect="1"/>
                </p:cNvPicPr>
                <p:nvPr/>
              </p:nvPicPr>
              <p:blipFill>
                <a:blip r:embed="rId5"/>
                <a:stretch>
                  <a:fillRect/>
                </a:stretch>
              </p:blipFill>
              <p:spPr>
                <a:xfrm>
                  <a:off x="1175969" y="3073784"/>
                  <a:ext cx="3408925" cy="1040463"/>
                </a:xfrm>
                <a:prstGeom prst="rect">
                  <a:avLst/>
                </a:prstGeom>
              </p:spPr>
            </p:pic>
            <p:grpSp>
              <p:nvGrpSpPr>
                <p:cNvPr id="28" name="Group 27"/>
                <p:cNvGrpSpPr/>
                <p:nvPr/>
              </p:nvGrpSpPr>
              <p:grpSpPr>
                <a:xfrm>
                  <a:off x="274607" y="2769404"/>
                  <a:ext cx="4281145" cy="1464143"/>
                  <a:chOff x="274607" y="2769404"/>
                  <a:chExt cx="4281145" cy="1464143"/>
                </a:xfrm>
              </p:grpSpPr>
              <p:pic>
                <p:nvPicPr>
                  <p:cNvPr id="9" name="Picture 8"/>
                  <p:cNvPicPr>
                    <a:picLocks noChangeAspect="1"/>
                  </p:cNvPicPr>
                  <p:nvPr/>
                </p:nvPicPr>
                <p:blipFill>
                  <a:blip r:embed="rId6"/>
                  <a:stretch>
                    <a:fillRect/>
                  </a:stretch>
                </p:blipFill>
                <p:spPr>
                  <a:xfrm>
                    <a:off x="3271282" y="2977795"/>
                    <a:ext cx="1284470" cy="470314"/>
                  </a:xfrm>
                  <a:prstGeom prst="rect">
                    <a:avLst/>
                  </a:prstGeom>
                </p:spPr>
              </p:pic>
              <p:pic>
                <p:nvPicPr>
                  <p:cNvPr id="20" name="Picture 19"/>
                  <p:cNvPicPr>
                    <a:picLocks noChangeAspect="1"/>
                  </p:cNvPicPr>
                  <p:nvPr/>
                </p:nvPicPr>
                <p:blipFill>
                  <a:blip r:embed="rId7"/>
                  <a:stretch>
                    <a:fillRect/>
                  </a:stretch>
                </p:blipFill>
                <p:spPr>
                  <a:xfrm>
                    <a:off x="274607" y="3348693"/>
                    <a:ext cx="820836" cy="513528"/>
                  </a:xfrm>
                  <a:prstGeom prst="rect">
                    <a:avLst/>
                  </a:prstGeom>
                </p:spPr>
              </p:pic>
              <p:pic>
                <p:nvPicPr>
                  <p:cNvPr id="25" name="Picture 24"/>
                  <p:cNvPicPr>
                    <a:picLocks noChangeAspect="1"/>
                  </p:cNvPicPr>
                  <p:nvPr/>
                </p:nvPicPr>
                <p:blipFill>
                  <a:blip r:embed="rId8"/>
                  <a:stretch>
                    <a:fillRect/>
                  </a:stretch>
                </p:blipFill>
                <p:spPr>
                  <a:xfrm>
                    <a:off x="1017459" y="3146451"/>
                    <a:ext cx="158510" cy="821710"/>
                  </a:xfrm>
                  <a:prstGeom prst="rect">
                    <a:avLst/>
                  </a:prstGeom>
                </p:spPr>
              </p:pic>
              <p:pic>
                <p:nvPicPr>
                  <p:cNvPr id="26" name="Picture 25"/>
                  <p:cNvPicPr>
                    <a:picLocks noChangeAspect="1"/>
                  </p:cNvPicPr>
                  <p:nvPr/>
                </p:nvPicPr>
                <p:blipFill>
                  <a:blip r:embed="rId9"/>
                  <a:stretch>
                    <a:fillRect/>
                  </a:stretch>
                </p:blipFill>
                <p:spPr>
                  <a:xfrm>
                    <a:off x="1658937" y="4068941"/>
                    <a:ext cx="2531659" cy="164606"/>
                  </a:xfrm>
                  <a:prstGeom prst="rect">
                    <a:avLst/>
                  </a:prstGeom>
                </p:spPr>
              </p:pic>
              <p:pic>
                <p:nvPicPr>
                  <p:cNvPr id="27" name="Picture 26"/>
                  <p:cNvPicPr>
                    <a:picLocks noChangeAspect="1"/>
                  </p:cNvPicPr>
                  <p:nvPr/>
                </p:nvPicPr>
                <p:blipFill>
                  <a:blip r:embed="rId10"/>
                  <a:stretch>
                    <a:fillRect/>
                  </a:stretch>
                </p:blipFill>
                <p:spPr>
                  <a:xfrm>
                    <a:off x="1455258" y="2769404"/>
                    <a:ext cx="2317956" cy="338907"/>
                  </a:xfrm>
                  <a:prstGeom prst="rect">
                    <a:avLst/>
                  </a:prstGeom>
                </p:spPr>
              </p:pic>
            </p:grpSp>
          </p:grpSp>
        </p:grpSp>
      </p:grpSp>
    </p:spTree>
    <p:extLst>
      <p:ext uri="{BB962C8B-B14F-4D97-AF65-F5344CB8AC3E}">
        <p14:creationId xmlns:p14="http://schemas.microsoft.com/office/powerpoint/2010/main" val="672952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a:solidFill>
                  <a:schemeClr val="bg1"/>
                </a:solidFill>
                <a:latin typeface="Century Gothic" panose="020B0502020202020204" pitchFamily="34" charset="0"/>
              </a:rPr>
              <a:t>Results: SWAT   </a:t>
            </a:r>
          </a:p>
        </p:txBody>
      </p:sp>
      <p:sp>
        <p:nvSpPr>
          <p:cNvPr id="15" name="TextBox 14"/>
          <p:cNvSpPr txBox="1"/>
          <p:nvPr/>
        </p:nvSpPr>
        <p:spPr>
          <a:xfrm>
            <a:off x="326575" y="1603815"/>
            <a:ext cx="4161342" cy="369332"/>
          </a:xfrm>
          <a:prstGeom prst="rect">
            <a:avLst/>
          </a:prstGeom>
          <a:noFill/>
        </p:spPr>
        <p:txBody>
          <a:bodyPr wrap="square" rtlCol="0">
            <a:spAutoFit/>
          </a:bodyPr>
          <a:lstStyle/>
          <a:p>
            <a:r>
              <a:rPr lang="en-US" dirty="0">
                <a:solidFill>
                  <a:schemeClr val="bg2">
                    <a:lumMod val="50000"/>
                  </a:schemeClr>
                </a:solidFill>
              </a:rPr>
              <a:t>Sediment and Nutrient Outputs</a:t>
            </a:r>
          </a:p>
        </p:txBody>
      </p:sp>
      <p:sp>
        <p:nvSpPr>
          <p:cNvPr id="23" name="TextBox 22"/>
          <p:cNvSpPr txBox="1"/>
          <p:nvPr/>
        </p:nvSpPr>
        <p:spPr>
          <a:xfrm>
            <a:off x="5070194" y="3180612"/>
            <a:ext cx="2197831" cy="646331"/>
          </a:xfrm>
          <a:prstGeom prst="rect">
            <a:avLst/>
          </a:prstGeom>
          <a:noFill/>
        </p:spPr>
        <p:txBody>
          <a:bodyPr wrap="square" rtlCol="0">
            <a:spAutoFit/>
          </a:bodyPr>
          <a:lstStyle/>
          <a:p>
            <a:pPr algn="r"/>
            <a:r>
              <a:rPr lang="en-US" sz="1200" b="1" dirty="0">
                <a:solidFill>
                  <a:schemeClr val="bg2">
                    <a:lumMod val="50000"/>
                  </a:schemeClr>
                </a:solidFill>
              </a:rPr>
              <a:t>Figure 19. </a:t>
            </a:r>
            <a:r>
              <a:rPr lang="en-US" sz="1200" dirty="0">
                <a:solidFill>
                  <a:schemeClr val="bg2">
                    <a:lumMod val="50000"/>
                  </a:schemeClr>
                </a:solidFill>
              </a:rPr>
              <a:t>Sediment transported with water out</a:t>
            </a:r>
          </a:p>
          <a:p>
            <a:pPr algn="r"/>
            <a:r>
              <a:rPr lang="en-US" sz="1200" dirty="0">
                <a:solidFill>
                  <a:schemeClr val="bg2">
                    <a:lumMod val="50000"/>
                  </a:schemeClr>
                </a:solidFill>
              </a:rPr>
              <a:t>of each sub-basin. </a:t>
            </a:r>
            <a:r>
              <a:rPr lang="en-US" sz="1200" b="1" dirty="0">
                <a:solidFill>
                  <a:schemeClr val="bg2">
                    <a:lumMod val="50000"/>
                  </a:schemeClr>
                </a:solidFill>
              </a:rPr>
              <a:t> </a:t>
            </a:r>
            <a:endParaRPr lang="en-US" sz="1200" dirty="0">
              <a:solidFill>
                <a:schemeClr val="bg2">
                  <a:lumMod val="50000"/>
                </a:schemeClr>
              </a:solidFill>
            </a:endParaRPr>
          </a:p>
        </p:txBody>
      </p:sp>
      <p:pic>
        <p:nvPicPr>
          <p:cNvPr id="4" name="Picture 3"/>
          <p:cNvPicPr>
            <a:picLocks noChangeAspect="1"/>
          </p:cNvPicPr>
          <p:nvPr/>
        </p:nvPicPr>
        <p:blipFill>
          <a:blip r:embed="rId3"/>
          <a:stretch>
            <a:fillRect/>
          </a:stretch>
        </p:blipFill>
        <p:spPr>
          <a:xfrm>
            <a:off x="7268024" y="1345960"/>
            <a:ext cx="4323899" cy="2598940"/>
          </a:xfrm>
          <a:prstGeom prst="rect">
            <a:avLst/>
          </a:prstGeom>
        </p:spPr>
      </p:pic>
      <p:pic>
        <p:nvPicPr>
          <p:cNvPr id="5" name="Picture 4"/>
          <p:cNvPicPr>
            <a:picLocks noChangeAspect="1"/>
          </p:cNvPicPr>
          <p:nvPr/>
        </p:nvPicPr>
        <p:blipFill>
          <a:blip r:embed="rId4"/>
          <a:stretch>
            <a:fillRect/>
          </a:stretch>
        </p:blipFill>
        <p:spPr>
          <a:xfrm>
            <a:off x="7268025" y="4011609"/>
            <a:ext cx="4323899" cy="2598940"/>
          </a:xfrm>
          <a:prstGeom prst="rect">
            <a:avLst/>
          </a:prstGeom>
        </p:spPr>
      </p:pic>
      <p:sp>
        <p:nvSpPr>
          <p:cNvPr id="33" name="TextBox 32"/>
          <p:cNvSpPr txBox="1"/>
          <p:nvPr/>
        </p:nvSpPr>
        <p:spPr>
          <a:xfrm>
            <a:off x="4899992" y="5845415"/>
            <a:ext cx="2149254" cy="1015663"/>
          </a:xfrm>
          <a:prstGeom prst="rect">
            <a:avLst/>
          </a:prstGeom>
          <a:noFill/>
        </p:spPr>
        <p:txBody>
          <a:bodyPr wrap="square" rtlCol="0">
            <a:spAutoFit/>
          </a:bodyPr>
          <a:lstStyle/>
          <a:p>
            <a:pPr algn="r"/>
            <a:r>
              <a:rPr lang="en-US" sz="1200" b="1" dirty="0">
                <a:solidFill>
                  <a:schemeClr val="bg2">
                    <a:lumMod val="50000"/>
                  </a:schemeClr>
                </a:solidFill>
              </a:rPr>
              <a:t>Figure 20. </a:t>
            </a:r>
            <a:r>
              <a:rPr lang="en-US" sz="1200" dirty="0">
                <a:solidFill>
                  <a:schemeClr val="bg2">
                    <a:lumMod val="50000"/>
                  </a:schemeClr>
                </a:solidFill>
              </a:rPr>
              <a:t>Total nitrogen transported with</a:t>
            </a:r>
          </a:p>
          <a:p>
            <a:pPr algn="r"/>
            <a:r>
              <a:rPr lang="en-US" sz="1200" dirty="0">
                <a:solidFill>
                  <a:schemeClr val="bg2">
                    <a:lumMod val="50000"/>
                  </a:schemeClr>
                </a:solidFill>
              </a:rPr>
              <a:t>water out of each sub-basin. </a:t>
            </a:r>
            <a:r>
              <a:rPr lang="en-US" sz="1200" b="1" dirty="0">
                <a:solidFill>
                  <a:schemeClr val="bg2">
                    <a:lumMod val="50000"/>
                  </a:schemeClr>
                </a:solidFill>
              </a:rPr>
              <a:t> </a:t>
            </a:r>
            <a:endParaRPr lang="en-US" sz="1200" dirty="0">
              <a:solidFill>
                <a:schemeClr val="bg2">
                  <a:lumMod val="50000"/>
                </a:schemeClr>
              </a:solidFill>
            </a:endParaRPr>
          </a:p>
          <a:p>
            <a:pPr algn="r"/>
            <a:endParaRPr lang="en-US" sz="1200" dirty="0">
              <a:solidFill>
                <a:schemeClr val="bg2">
                  <a:lumMod val="50000"/>
                </a:schemeClr>
              </a:solidFill>
            </a:endParaRPr>
          </a:p>
        </p:txBody>
      </p:sp>
      <p:pic>
        <p:nvPicPr>
          <p:cNvPr id="34" name="Picture 33"/>
          <p:cNvPicPr>
            <a:picLocks noChangeAspect="1"/>
          </p:cNvPicPr>
          <p:nvPr/>
        </p:nvPicPr>
        <p:blipFill>
          <a:blip r:embed="rId5"/>
          <a:stretch>
            <a:fillRect/>
          </a:stretch>
        </p:blipFill>
        <p:spPr>
          <a:xfrm>
            <a:off x="1779712" y="3451663"/>
            <a:ext cx="2704041" cy="2426411"/>
          </a:xfrm>
          <a:prstGeom prst="rect">
            <a:avLst/>
          </a:prstGeom>
        </p:spPr>
      </p:pic>
      <p:sp>
        <p:nvSpPr>
          <p:cNvPr id="35" name="TextBox 34"/>
          <p:cNvSpPr txBox="1"/>
          <p:nvPr/>
        </p:nvSpPr>
        <p:spPr>
          <a:xfrm>
            <a:off x="1061729" y="4294383"/>
            <a:ext cx="976549" cy="276999"/>
          </a:xfrm>
          <a:prstGeom prst="rect">
            <a:avLst/>
          </a:prstGeom>
          <a:noFill/>
        </p:spPr>
        <p:txBody>
          <a:bodyPr wrap="none" rtlCol="0">
            <a:spAutoFit/>
          </a:bodyPr>
          <a:lstStyle/>
          <a:p>
            <a:r>
              <a:rPr lang="en-US" sz="1200" dirty="0">
                <a:latin typeface="+mj-lt"/>
              </a:rPr>
              <a:t>Moro </a:t>
            </a:r>
            <a:r>
              <a:rPr lang="en-US" sz="1200" dirty="0" err="1">
                <a:latin typeface="+mj-lt"/>
              </a:rPr>
              <a:t>Cojo</a:t>
            </a:r>
            <a:endParaRPr lang="en-US" sz="1200" dirty="0">
              <a:latin typeface="+mj-lt"/>
            </a:endParaRPr>
          </a:p>
        </p:txBody>
      </p:sp>
      <p:sp>
        <p:nvSpPr>
          <p:cNvPr id="36" name="TextBox 35"/>
          <p:cNvSpPr txBox="1"/>
          <p:nvPr/>
        </p:nvSpPr>
        <p:spPr>
          <a:xfrm>
            <a:off x="2366153" y="3733990"/>
            <a:ext cx="795411" cy="307777"/>
          </a:xfrm>
          <a:prstGeom prst="rect">
            <a:avLst/>
          </a:prstGeom>
          <a:noFill/>
        </p:spPr>
        <p:txBody>
          <a:bodyPr wrap="none" rtlCol="0">
            <a:spAutoFit/>
          </a:bodyPr>
          <a:lstStyle/>
          <a:p>
            <a:r>
              <a:rPr lang="en-US" sz="1400" dirty="0">
                <a:latin typeface="+mj-lt"/>
              </a:rPr>
              <a:t>Elkhorn</a:t>
            </a:r>
          </a:p>
        </p:txBody>
      </p:sp>
      <p:sp>
        <p:nvSpPr>
          <p:cNvPr id="37" name="TextBox 36"/>
          <p:cNvSpPr txBox="1"/>
          <p:nvPr/>
        </p:nvSpPr>
        <p:spPr>
          <a:xfrm>
            <a:off x="2512011" y="4571382"/>
            <a:ext cx="1239442" cy="307777"/>
          </a:xfrm>
          <a:prstGeom prst="rect">
            <a:avLst/>
          </a:prstGeom>
          <a:noFill/>
        </p:spPr>
        <p:txBody>
          <a:bodyPr wrap="none" rtlCol="0">
            <a:spAutoFit/>
          </a:bodyPr>
          <a:lstStyle/>
          <a:p>
            <a:r>
              <a:rPr lang="en-US" sz="1400" dirty="0" err="1">
                <a:latin typeface="+mj-lt"/>
              </a:rPr>
              <a:t>Tembladero</a:t>
            </a:r>
            <a:endParaRPr lang="en-US" sz="1400" dirty="0">
              <a:latin typeface="+mj-lt"/>
            </a:endParaRPr>
          </a:p>
        </p:txBody>
      </p:sp>
      <p:sp>
        <p:nvSpPr>
          <p:cNvPr id="38" name="TextBox 37"/>
          <p:cNvSpPr txBox="1"/>
          <p:nvPr/>
        </p:nvSpPr>
        <p:spPr>
          <a:xfrm>
            <a:off x="3082745" y="5208399"/>
            <a:ext cx="867545" cy="307777"/>
          </a:xfrm>
          <a:prstGeom prst="rect">
            <a:avLst/>
          </a:prstGeom>
          <a:noFill/>
        </p:spPr>
        <p:txBody>
          <a:bodyPr wrap="none" rtlCol="0">
            <a:spAutoFit/>
          </a:bodyPr>
          <a:lstStyle/>
          <a:p>
            <a:r>
              <a:rPr lang="en-US" sz="1400" dirty="0" err="1">
                <a:latin typeface="+mj-lt"/>
              </a:rPr>
              <a:t>Gavilan</a:t>
            </a:r>
            <a:endParaRPr lang="en-US" sz="1400" dirty="0">
              <a:latin typeface="+mj-lt"/>
            </a:endParaRPr>
          </a:p>
        </p:txBody>
      </p:sp>
      <p:sp>
        <p:nvSpPr>
          <p:cNvPr id="39" name="TextBox 38"/>
          <p:cNvSpPr txBox="1"/>
          <p:nvPr/>
        </p:nvSpPr>
        <p:spPr>
          <a:xfrm>
            <a:off x="1115137" y="3940062"/>
            <a:ext cx="891591" cy="276999"/>
          </a:xfrm>
          <a:prstGeom prst="rect">
            <a:avLst/>
          </a:prstGeom>
          <a:noFill/>
        </p:spPr>
        <p:txBody>
          <a:bodyPr wrap="none" rtlCol="0">
            <a:spAutoFit/>
          </a:bodyPr>
          <a:lstStyle/>
          <a:p>
            <a:r>
              <a:rPr lang="en-US" sz="1200" dirty="0" err="1">
                <a:latin typeface="+mj-lt"/>
              </a:rPr>
              <a:t>McClusky</a:t>
            </a:r>
            <a:endParaRPr lang="en-US" sz="1200" dirty="0">
              <a:latin typeface="+mj-lt"/>
            </a:endParaRPr>
          </a:p>
        </p:txBody>
      </p:sp>
      <p:sp>
        <p:nvSpPr>
          <p:cNvPr id="41" name="TextBox 40"/>
          <p:cNvSpPr txBox="1"/>
          <p:nvPr/>
        </p:nvSpPr>
        <p:spPr>
          <a:xfrm>
            <a:off x="1239908" y="5614583"/>
            <a:ext cx="2252489" cy="461665"/>
          </a:xfrm>
          <a:prstGeom prst="rect">
            <a:avLst/>
          </a:prstGeom>
          <a:noFill/>
        </p:spPr>
        <p:txBody>
          <a:bodyPr wrap="square" rtlCol="0">
            <a:spAutoFit/>
          </a:bodyPr>
          <a:lstStyle/>
          <a:p>
            <a:r>
              <a:rPr lang="en-US" sz="1200" b="1" dirty="0">
                <a:solidFill>
                  <a:schemeClr val="bg2">
                    <a:lumMod val="50000"/>
                  </a:schemeClr>
                </a:solidFill>
              </a:rPr>
              <a:t>Figure 18. </a:t>
            </a:r>
            <a:r>
              <a:rPr lang="en-US" sz="1200" dirty="0">
                <a:solidFill>
                  <a:schemeClr val="bg2">
                    <a:lumMod val="50000"/>
                  </a:schemeClr>
                </a:solidFill>
              </a:rPr>
              <a:t>Watershed delineation with sub-basins. </a:t>
            </a:r>
            <a:r>
              <a:rPr lang="en-US" sz="1200" b="1" dirty="0">
                <a:solidFill>
                  <a:schemeClr val="bg2">
                    <a:lumMod val="50000"/>
                  </a:schemeClr>
                </a:solidFill>
              </a:rPr>
              <a:t> </a:t>
            </a:r>
            <a:endParaRPr lang="en-US" sz="1200" dirty="0">
              <a:solidFill>
                <a:schemeClr val="bg2">
                  <a:lumMod val="50000"/>
                </a:schemeClr>
              </a:solidFill>
            </a:endParaRPr>
          </a:p>
        </p:txBody>
      </p:sp>
      <p:sp>
        <p:nvSpPr>
          <p:cNvPr id="42" name="Text Placeholder 1"/>
          <p:cNvSpPr>
            <a:spLocks noGrp="1"/>
          </p:cNvSpPr>
          <p:nvPr>
            <p:ph type="body" sz="quarter" idx="4294967295"/>
          </p:nvPr>
        </p:nvSpPr>
        <p:spPr>
          <a:xfrm>
            <a:off x="505550" y="2195798"/>
            <a:ext cx="4866884" cy="1101221"/>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b="1" i="1" dirty="0" err="1">
                <a:solidFill>
                  <a:schemeClr val="bg2">
                    <a:lumMod val="50000"/>
                  </a:schemeClr>
                </a:solidFill>
              </a:rPr>
              <a:t>SWATcheck</a:t>
            </a:r>
            <a:r>
              <a:rPr lang="en-US" sz="2000" b="1" i="1" dirty="0">
                <a:solidFill>
                  <a:schemeClr val="bg2">
                    <a:lumMod val="50000"/>
                  </a:schemeClr>
                </a:solidFill>
              </a:rPr>
              <a:t> </a:t>
            </a:r>
            <a:r>
              <a:rPr lang="en-US" sz="2000" dirty="0">
                <a:solidFill>
                  <a:schemeClr val="bg2">
                    <a:lumMod val="50000"/>
                  </a:schemeClr>
                </a:solidFill>
              </a:rPr>
              <a:t>identified a potential underestimation of nutrients</a:t>
            </a:r>
          </a:p>
          <a:p>
            <a:pPr marL="0" lvl="0" indent="0">
              <a:spcBef>
                <a:spcPts val="200"/>
              </a:spcBef>
              <a:buClr>
                <a:srgbClr val="218754"/>
              </a:buClr>
              <a:buNone/>
            </a:pPr>
            <a:endParaRPr lang="en-US" sz="2000" dirty="0">
              <a:solidFill>
                <a:schemeClr val="bg2">
                  <a:lumMod val="50000"/>
                </a:schemeClr>
              </a:solidFill>
            </a:endParaRPr>
          </a:p>
        </p:txBody>
      </p:sp>
    </p:spTree>
    <p:extLst>
      <p:ext uri="{BB962C8B-B14F-4D97-AF65-F5344CB8AC3E}">
        <p14:creationId xmlns:p14="http://schemas.microsoft.com/office/powerpoint/2010/main" val="3203525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9391" r="9391" b="355"/>
          <a:stretch/>
        </p:blipFill>
        <p:spPr>
          <a:xfrm rot="10800000">
            <a:off x="-3" y="1236077"/>
            <a:ext cx="5992745" cy="5514297"/>
          </a:xfrm>
        </p:spPr>
      </p:pic>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Conclusions</a:t>
            </a:r>
          </a:p>
        </p:txBody>
      </p:sp>
      <p:sp>
        <p:nvSpPr>
          <p:cNvPr id="8" name="TextBox 7"/>
          <p:cNvSpPr txBox="1"/>
          <p:nvPr/>
        </p:nvSpPr>
        <p:spPr>
          <a:xfrm>
            <a:off x="5969622" y="6279541"/>
            <a:ext cx="4978239" cy="461665"/>
          </a:xfrm>
          <a:prstGeom prst="rect">
            <a:avLst/>
          </a:prstGeom>
          <a:noFill/>
        </p:spPr>
        <p:txBody>
          <a:bodyPr wrap="square" rtlCol="0">
            <a:spAutoFit/>
          </a:bodyPr>
          <a:lstStyle/>
          <a:p>
            <a:r>
              <a:rPr lang="en-US" sz="1200" b="1" dirty="0">
                <a:solidFill>
                  <a:schemeClr val="bg2">
                    <a:lumMod val="50000"/>
                  </a:schemeClr>
                </a:solidFill>
              </a:rPr>
              <a:t>Figure 21. </a:t>
            </a:r>
            <a:r>
              <a:rPr lang="en-US" sz="1200" dirty="0">
                <a:solidFill>
                  <a:schemeClr val="bg2">
                    <a:lumMod val="50000"/>
                  </a:schemeClr>
                </a:solidFill>
              </a:rPr>
              <a:t>Water control structures and algal mats in study area. Image credit: Kirsten Jurich</a:t>
            </a:r>
          </a:p>
        </p:txBody>
      </p:sp>
      <p:sp>
        <p:nvSpPr>
          <p:cNvPr id="9" name="Text Placeholder 1"/>
          <p:cNvSpPr>
            <a:spLocks noGrp="1"/>
          </p:cNvSpPr>
          <p:nvPr>
            <p:ph type="body" sz="quarter" idx="4294967295"/>
          </p:nvPr>
        </p:nvSpPr>
        <p:spPr>
          <a:xfrm>
            <a:off x="6843602" y="2467001"/>
            <a:ext cx="4866884" cy="4390999"/>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Muted tidal exchange </a:t>
            </a:r>
            <a:r>
              <a:rPr lang="en-US" sz="2000" dirty="0">
                <a:solidFill>
                  <a:schemeClr val="bg2">
                    <a:lumMod val="50000"/>
                  </a:schemeClr>
                </a:solidFill>
              </a:rPr>
              <a:t>areas experience the</a:t>
            </a:r>
            <a:r>
              <a:rPr lang="en-US" sz="2000" b="1" i="1" dirty="0">
                <a:solidFill>
                  <a:schemeClr val="bg2">
                    <a:lumMod val="50000"/>
                  </a:schemeClr>
                </a:solidFill>
              </a:rPr>
              <a:t> highest levels of floating algal mats</a:t>
            </a: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Land change forecasting for </a:t>
            </a:r>
            <a:r>
              <a:rPr lang="en-US" sz="2000" dirty="0" smtClean="0">
                <a:solidFill>
                  <a:schemeClr val="bg2">
                    <a:lumMod val="50000"/>
                  </a:schemeClr>
                </a:solidFill>
              </a:rPr>
              <a:t>2020 </a:t>
            </a:r>
            <a:r>
              <a:rPr lang="en-US" sz="2000" dirty="0">
                <a:solidFill>
                  <a:schemeClr val="bg2">
                    <a:lumMod val="50000"/>
                  </a:schemeClr>
                </a:solidFill>
              </a:rPr>
              <a:t>indicates </a:t>
            </a:r>
            <a:r>
              <a:rPr lang="en-US" sz="2000" b="1" i="1" dirty="0">
                <a:solidFill>
                  <a:schemeClr val="bg2">
                    <a:lumMod val="50000"/>
                  </a:schemeClr>
                </a:solidFill>
              </a:rPr>
              <a:t>substantial agricultural conversion</a:t>
            </a:r>
            <a:r>
              <a:rPr lang="en-US" sz="2000" dirty="0">
                <a:solidFill>
                  <a:schemeClr val="bg2">
                    <a:lumMod val="50000"/>
                  </a:schemeClr>
                </a:solidFill>
              </a:rPr>
              <a:t> within the watershed </a:t>
            </a:r>
          </a:p>
          <a:p>
            <a:pPr marL="342900" lvl="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Tree>
    <p:extLst>
      <p:ext uri="{BB962C8B-B14F-4D97-AF65-F5344CB8AC3E}">
        <p14:creationId xmlns:p14="http://schemas.microsoft.com/office/powerpoint/2010/main" val="3570739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80249" y="2009424"/>
            <a:ext cx="4756150" cy="3898219"/>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Study area</a:t>
            </a:r>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Community concerns</a:t>
            </a:r>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Objectives</a:t>
            </a:r>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Models </a:t>
            </a:r>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NASA satellites &amp; sensors</a:t>
            </a:r>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Methodology</a:t>
            </a:r>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Results</a:t>
            </a:r>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Conclusions</a:t>
            </a:r>
          </a:p>
          <a:p>
            <a:pPr marL="342900" indent="-342900">
              <a:spcBef>
                <a:spcPts val="200"/>
              </a:spcBef>
              <a:buClr>
                <a:srgbClr val="218754"/>
              </a:buClr>
              <a:buFont typeface="Webdings" panose="05030102010509060703" pitchFamily="18" charset="2"/>
              <a:buChar char="4"/>
            </a:pPr>
            <a:r>
              <a:rPr lang="en-US" dirty="0">
                <a:solidFill>
                  <a:schemeClr val="bg2">
                    <a:lumMod val="50000"/>
                  </a:schemeClr>
                </a:solidFill>
              </a:rPr>
              <a:t>Acknowledgements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Outline</a:t>
            </a:r>
          </a:p>
        </p:txBody>
      </p:sp>
      <p:pic>
        <p:nvPicPr>
          <p:cNvPr id="3" name="Picture 2"/>
          <p:cNvPicPr>
            <a:picLocks noChangeAspect="1"/>
          </p:cNvPicPr>
          <p:nvPr/>
        </p:nvPicPr>
        <p:blipFill>
          <a:blip r:embed="rId3"/>
          <a:stretch>
            <a:fillRect/>
          </a:stretch>
        </p:blipFill>
        <p:spPr>
          <a:xfrm>
            <a:off x="6071086" y="1666240"/>
            <a:ext cx="6120914" cy="4584589"/>
          </a:xfrm>
          <a:prstGeom prst="rect">
            <a:avLst/>
          </a:prstGeom>
        </p:spPr>
      </p:pic>
      <p:sp>
        <p:nvSpPr>
          <p:cNvPr id="9" name="TextBox 8"/>
          <p:cNvSpPr txBox="1"/>
          <p:nvPr/>
        </p:nvSpPr>
        <p:spPr>
          <a:xfrm>
            <a:off x="5974913" y="6250829"/>
            <a:ext cx="5606718" cy="461665"/>
          </a:xfrm>
          <a:prstGeom prst="rect">
            <a:avLst/>
          </a:prstGeom>
          <a:noFill/>
        </p:spPr>
        <p:txBody>
          <a:bodyPr wrap="square" rtlCol="0">
            <a:spAutoFit/>
          </a:bodyPr>
          <a:lstStyle/>
          <a:p>
            <a:r>
              <a:rPr lang="en-US" sz="1200" b="1" dirty="0">
                <a:solidFill>
                  <a:schemeClr val="bg2">
                    <a:lumMod val="50000"/>
                  </a:schemeClr>
                </a:solidFill>
              </a:rPr>
              <a:t>Figure 1. </a:t>
            </a:r>
            <a:r>
              <a:rPr lang="en-US" sz="1200" dirty="0">
                <a:solidFill>
                  <a:schemeClr val="bg2">
                    <a:lumMod val="50000"/>
                  </a:schemeClr>
                </a:solidFill>
              </a:rPr>
              <a:t>Algal mats in a muted tidal section of Watsonville Creek. </a:t>
            </a:r>
          </a:p>
          <a:p>
            <a:r>
              <a:rPr lang="en-US" sz="1200" dirty="0">
                <a:solidFill>
                  <a:schemeClr val="bg2">
                    <a:lumMod val="50000"/>
                  </a:schemeClr>
                </a:solidFill>
              </a:rPr>
              <a:t>Image credit: Kirsten Jurich</a:t>
            </a:r>
          </a:p>
        </p:txBody>
      </p:sp>
    </p:spTree>
    <p:extLst>
      <p:ext uri="{BB962C8B-B14F-4D97-AF65-F5344CB8AC3E}">
        <p14:creationId xmlns:p14="http://schemas.microsoft.com/office/powerpoint/2010/main" val="2353370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Conclusions</a:t>
            </a:r>
          </a:p>
        </p:txBody>
      </p:sp>
      <p:sp>
        <p:nvSpPr>
          <p:cNvPr id="15" name="Text Placeholder 1"/>
          <p:cNvSpPr>
            <a:spLocks noGrp="1"/>
          </p:cNvSpPr>
          <p:nvPr>
            <p:ph type="body" sz="quarter" idx="4294967295"/>
          </p:nvPr>
        </p:nvSpPr>
        <p:spPr>
          <a:xfrm>
            <a:off x="6857224" y="2368397"/>
            <a:ext cx="4866884" cy="4390999"/>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More </a:t>
            </a:r>
            <a:r>
              <a:rPr lang="en-US" sz="2000" b="1" i="1" dirty="0" smtClean="0">
                <a:solidFill>
                  <a:schemeClr val="bg2">
                    <a:lumMod val="50000"/>
                  </a:schemeClr>
                </a:solidFill>
              </a:rPr>
              <a:t>comprehensive </a:t>
            </a:r>
            <a:r>
              <a:rPr lang="en-US" sz="2000" b="1" i="1" dirty="0">
                <a:solidFill>
                  <a:schemeClr val="bg2">
                    <a:lumMod val="50000"/>
                  </a:schemeClr>
                </a:solidFill>
              </a:rPr>
              <a:t>in situ datasets </a:t>
            </a:r>
            <a:r>
              <a:rPr lang="en-US" sz="2000" dirty="0">
                <a:solidFill>
                  <a:schemeClr val="bg2">
                    <a:lumMod val="50000"/>
                  </a:schemeClr>
                </a:solidFill>
              </a:rPr>
              <a:t>may yield more suitable model outputs with less uncertainty</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The </a:t>
            </a:r>
            <a:r>
              <a:rPr lang="en-US" sz="2000" b="1" i="1" dirty="0" err="1">
                <a:solidFill>
                  <a:schemeClr val="bg2">
                    <a:lumMod val="50000"/>
                  </a:schemeClr>
                </a:solidFill>
              </a:rPr>
              <a:t>McClusky</a:t>
            </a:r>
            <a:r>
              <a:rPr lang="en-US" sz="2000" b="1" i="1" dirty="0">
                <a:solidFill>
                  <a:schemeClr val="bg2">
                    <a:lumMod val="50000"/>
                  </a:schemeClr>
                </a:solidFill>
              </a:rPr>
              <a:t> sub-basin </a:t>
            </a:r>
            <a:r>
              <a:rPr lang="en-US" sz="2000" dirty="0">
                <a:solidFill>
                  <a:schemeClr val="bg2">
                    <a:lumMod val="50000"/>
                  </a:schemeClr>
                </a:solidFill>
              </a:rPr>
              <a:t>contributes the highest levels of total N and sediment </a:t>
            </a:r>
            <a:r>
              <a:rPr lang="en-US" sz="2000" dirty="0" smtClean="0">
                <a:solidFill>
                  <a:schemeClr val="bg2">
                    <a:lumMod val="50000"/>
                  </a:schemeClr>
                </a:solidFill>
              </a:rPr>
              <a:t>loadings</a:t>
            </a: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ETM confirms SWAT outputs</a:t>
            </a:r>
          </a:p>
          <a:p>
            <a:pPr marL="342900" lvl="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pic>
        <p:nvPicPr>
          <p:cNvPr id="3" name="Picture 2"/>
          <p:cNvPicPr>
            <a:picLocks noChangeAspect="1"/>
          </p:cNvPicPr>
          <p:nvPr/>
        </p:nvPicPr>
        <p:blipFill rotWithShape="1">
          <a:blip r:embed="rId3"/>
          <a:srcRect l="12457" r="12554"/>
          <a:stretch/>
        </p:blipFill>
        <p:spPr>
          <a:xfrm>
            <a:off x="-1" y="1670153"/>
            <a:ext cx="6169689" cy="4627578"/>
          </a:xfrm>
          <a:prstGeom prst="rect">
            <a:avLst/>
          </a:prstGeom>
        </p:spPr>
      </p:pic>
      <p:sp>
        <p:nvSpPr>
          <p:cNvPr id="9" name="TextBox 8"/>
          <p:cNvSpPr txBox="1"/>
          <p:nvPr/>
        </p:nvSpPr>
        <p:spPr>
          <a:xfrm>
            <a:off x="-2" y="6297731"/>
            <a:ext cx="6169689" cy="461665"/>
          </a:xfrm>
          <a:prstGeom prst="rect">
            <a:avLst/>
          </a:prstGeom>
          <a:noFill/>
        </p:spPr>
        <p:txBody>
          <a:bodyPr wrap="square" rtlCol="0">
            <a:spAutoFit/>
          </a:bodyPr>
          <a:lstStyle/>
          <a:p>
            <a:r>
              <a:rPr lang="en-US" sz="1200" b="1" dirty="0">
                <a:solidFill>
                  <a:schemeClr val="bg2">
                    <a:lumMod val="50000"/>
                  </a:schemeClr>
                </a:solidFill>
              </a:rPr>
              <a:t>Figure 22. </a:t>
            </a:r>
            <a:r>
              <a:rPr lang="en-US" sz="1200" dirty="0">
                <a:solidFill>
                  <a:schemeClr val="bg2">
                    <a:lumMod val="50000"/>
                  </a:schemeClr>
                </a:solidFill>
              </a:rPr>
              <a:t>Underwater view of algal mats in the Elkhorn Slough. </a:t>
            </a:r>
          </a:p>
          <a:p>
            <a:r>
              <a:rPr lang="en-US" sz="1200" dirty="0">
                <a:solidFill>
                  <a:schemeClr val="bg2">
                    <a:lumMod val="50000"/>
                  </a:schemeClr>
                </a:solidFill>
              </a:rPr>
              <a:t>Image credit: Kirsten Jurich</a:t>
            </a:r>
            <a:endParaRPr lang="en-US" sz="1200" dirty="0">
              <a:solidFill>
                <a:schemeClr val="tx1">
                  <a:lumMod val="75000"/>
                </a:schemeClr>
              </a:solidFill>
            </a:endParaRPr>
          </a:p>
        </p:txBody>
      </p:sp>
    </p:spTree>
    <p:extLst>
      <p:ext uri="{BB962C8B-B14F-4D97-AF65-F5344CB8AC3E}">
        <p14:creationId xmlns:p14="http://schemas.microsoft.com/office/powerpoint/2010/main" val="532398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9322" y="3674914"/>
            <a:ext cx="8482846" cy="2761124"/>
          </a:xfrm>
          <a:prstGeom prst="rect">
            <a:avLst/>
          </a:prstGeom>
        </p:spPr>
      </p:pic>
      <p:sp>
        <p:nvSpPr>
          <p:cNvPr id="10" name="Text Placeholder 1"/>
          <p:cNvSpPr>
            <a:spLocks noGrp="1"/>
          </p:cNvSpPr>
          <p:nvPr>
            <p:ph type="body" sz="quarter" idx="11"/>
          </p:nvPr>
        </p:nvSpPr>
        <p:spPr>
          <a:xfrm>
            <a:off x="1549585" y="1473716"/>
            <a:ext cx="10983310" cy="3449413"/>
          </a:xfrm>
        </p:spPr>
        <p:txBody>
          <a:bodyPr numCol="2">
            <a:normAutofit fontScale="92500" lnSpcReduction="10000"/>
          </a:bodyPr>
          <a:lstStyle/>
          <a:p>
            <a:r>
              <a:rPr lang="en-US" sz="2200" b="1" dirty="0">
                <a:solidFill>
                  <a:schemeClr val="bg2">
                    <a:lumMod val="50000"/>
                  </a:schemeClr>
                </a:solidFill>
              </a:rPr>
              <a:t>Bay Area Environmental Research Institute (BAERI)</a:t>
            </a:r>
          </a:p>
          <a:p>
            <a:pPr marL="1028700" lvl="1" indent="-342900"/>
            <a:r>
              <a:rPr lang="en-US" sz="1900" dirty="0">
                <a:solidFill>
                  <a:schemeClr val="bg2">
                    <a:lumMod val="50000"/>
                  </a:schemeClr>
                </a:solidFill>
              </a:rPr>
              <a:t>Dr. Juan L. Torres-Pérez </a:t>
            </a:r>
          </a:p>
          <a:p>
            <a:pPr marL="1028700" lvl="1" indent="-342900"/>
            <a:r>
              <a:rPr lang="en-US" sz="1900" dirty="0">
                <a:solidFill>
                  <a:schemeClr val="bg2">
                    <a:lumMod val="50000"/>
                  </a:schemeClr>
                </a:solidFill>
              </a:rPr>
              <a:t>Dr. Sherry L. Palacios </a:t>
            </a:r>
          </a:p>
          <a:p>
            <a:pPr marL="1028700" lvl="1" indent="-342900"/>
            <a:r>
              <a:rPr lang="en-US" sz="1900" dirty="0">
                <a:solidFill>
                  <a:schemeClr val="bg2">
                    <a:lumMod val="50000"/>
                  </a:schemeClr>
                </a:solidFill>
              </a:rPr>
              <a:t>Chase Mueller</a:t>
            </a:r>
            <a:endParaRPr lang="en-US" sz="2200" dirty="0">
              <a:solidFill>
                <a:schemeClr val="bg2">
                  <a:lumMod val="50000"/>
                </a:schemeClr>
              </a:solidFill>
            </a:endParaRPr>
          </a:p>
          <a:p>
            <a:r>
              <a:rPr lang="en-US" sz="2200" b="1" dirty="0">
                <a:solidFill>
                  <a:schemeClr val="bg2">
                    <a:lumMod val="50000"/>
                  </a:schemeClr>
                </a:solidFill>
              </a:rPr>
              <a:t>Elkhorn Slough National Estuarine Research Reserve (ESNERR)</a:t>
            </a:r>
          </a:p>
          <a:p>
            <a:endParaRPr lang="en-US" sz="2200" dirty="0">
              <a:solidFill>
                <a:schemeClr val="bg2">
                  <a:lumMod val="50000"/>
                </a:schemeClr>
              </a:solidFill>
            </a:endParaRPr>
          </a:p>
          <a:p>
            <a:endParaRPr lang="en-US" sz="2200" dirty="0">
              <a:solidFill>
                <a:schemeClr val="bg2">
                  <a:lumMod val="50000"/>
                </a:schemeClr>
              </a:solidFill>
            </a:endParaRPr>
          </a:p>
          <a:p>
            <a:endParaRPr lang="en-US" sz="2200" dirty="0">
              <a:solidFill>
                <a:schemeClr val="bg2">
                  <a:lumMod val="50000"/>
                </a:schemeClr>
              </a:solidFill>
            </a:endParaRPr>
          </a:p>
          <a:p>
            <a:r>
              <a:rPr lang="en-US" sz="2200" dirty="0">
                <a:solidFill>
                  <a:schemeClr val="bg2">
                    <a:lumMod val="50000"/>
                  </a:schemeClr>
                </a:solidFill>
              </a:rPr>
              <a:t>   </a:t>
            </a:r>
            <a:r>
              <a:rPr lang="en-US" sz="2200" b="1" dirty="0">
                <a:solidFill>
                  <a:schemeClr val="bg2">
                    <a:lumMod val="50000"/>
                  </a:schemeClr>
                </a:solidFill>
              </a:rPr>
              <a:t>ARC DEVELOP</a:t>
            </a:r>
          </a:p>
          <a:p>
            <a:pPr marL="1028700" lvl="1" indent="-342900"/>
            <a:r>
              <a:rPr lang="en-US" sz="1900" dirty="0">
                <a:solidFill>
                  <a:schemeClr val="bg2">
                    <a:lumMod val="50000"/>
                  </a:schemeClr>
                </a:solidFill>
              </a:rPr>
              <a:t>Chippie Kislik</a:t>
            </a:r>
          </a:p>
          <a:p>
            <a:pPr marL="1028700" lvl="1" indent="-342900"/>
            <a:r>
              <a:rPr lang="en-US" sz="1900" dirty="0">
                <a:solidFill>
                  <a:schemeClr val="bg2">
                    <a:lumMod val="50000"/>
                  </a:schemeClr>
                </a:solidFill>
              </a:rPr>
              <a:t>Vickie Ly</a:t>
            </a:r>
          </a:p>
          <a:p>
            <a:pPr marL="1028700" lvl="1" indent="-342900"/>
            <a:r>
              <a:rPr lang="en-US" sz="1900" dirty="0">
                <a:solidFill>
                  <a:schemeClr val="bg2">
                    <a:lumMod val="50000"/>
                  </a:schemeClr>
                </a:solidFill>
              </a:rPr>
              <a:t>Mackenzie Taggart</a:t>
            </a:r>
          </a:p>
          <a:p>
            <a:pPr marL="1028700" lvl="1" indent="-342900"/>
            <a:r>
              <a:rPr lang="en-US" sz="1900" dirty="0">
                <a:solidFill>
                  <a:schemeClr val="bg2">
                    <a:lumMod val="50000"/>
                  </a:schemeClr>
                </a:solidFill>
              </a:rPr>
              <a:t>Martha Sayre</a:t>
            </a:r>
          </a:p>
          <a:p>
            <a:pPr marL="233363" lvl="1" indent="-233363">
              <a:buNone/>
            </a:pPr>
            <a:r>
              <a:rPr lang="en-US" sz="2200" dirty="0">
                <a:solidFill>
                  <a:schemeClr val="bg2">
                    <a:lumMod val="50000"/>
                  </a:schemeClr>
                </a:solidFill>
              </a:rPr>
              <a:t>   </a:t>
            </a:r>
            <a:r>
              <a:rPr lang="en-US" sz="2200" b="1" dirty="0">
                <a:solidFill>
                  <a:schemeClr val="bg2">
                    <a:lumMod val="50000"/>
                  </a:schemeClr>
                </a:solidFill>
              </a:rPr>
              <a:t>Monterey Bay Aquarium Research    Institute (MBARI)</a:t>
            </a:r>
          </a:p>
          <a:p>
            <a:pPr marL="1028700" lvl="1" indent="-342900"/>
            <a:endParaRPr lang="en-US" sz="1900" dirty="0">
              <a:solidFill>
                <a:schemeClr val="bg2">
                  <a:lumMod val="50000"/>
                </a:schemeClr>
              </a:solidFill>
            </a:endParaRPr>
          </a:p>
          <a:p>
            <a:pPr marL="342900" indent="-342900"/>
            <a:endParaRPr lang="en-US" sz="1500" dirty="0">
              <a:solidFill>
                <a:schemeClr val="bg2">
                  <a:lumMod val="50000"/>
                </a:schemeClr>
              </a:solidFill>
            </a:endParaRPr>
          </a:p>
          <a:p>
            <a:endParaRPr lang="en-US" dirty="0">
              <a:solidFill>
                <a:schemeClr val="bg2">
                  <a:lumMod val="50000"/>
                </a:schemeClr>
              </a:solidFill>
            </a:endParaRPr>
          </a:p>
        </p:txBody>
      </p:sp>
    </p:spTree>
    <p:extLst>
      <p:ext uri="{BB962C8B-B14F-4D97-AF65-F5344CB8AC3E}">
        <p14:creationId xmlns:p14="http://schemas.microsoft.com/office/powerpoint/2010/main" val="3836635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620848" y="2154464"/>
            <a:ext cx="4756150" cy="5753463"/>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Elkhorn Slough, CA</a:t>
            </a:r>
          </a:p>
          <a:p>
            <a:pPr marL="800100" lvl="1" indent="-342900">
              <a:spcBef>
                <a:spcPts val="200"/>
              </a:spcBef>
              <a:buClr>
                <a:srgbClr val="218754"/>
              </a:buClr>
              <a:buFont typeface="Webdings" panose="05030102010509060703" pitchFamily="18" charset="2"/>
              <a:buChar char="4"/>
            </a:pPr>
            <a:r>
              <a:rPr lang="en-US" sz="1600" dirty="0">
                <a:solidFill>
                  <a:schemeClr val="bg2">
                    <a:lumMod val="50000"/>
                  </a:schemeClr>
                </a:solidFill>
              </a:rPr>
              <a:t>12km</a:t>
            </a:r>
            <a:r>
              <a:rPr lang="en-US" sz="1600" baseline="30000" dirty="0">
                <a:solidFill>
                  <a:schemeClr val="bg2">
                    <a:lumMod val="50000"/>
                  </a:schemeClr>
                </a:solidFill>
              </a:rPr>
              <a:t>2</a:t>
            </a:r>
            <a:r>
              <a:rPr lang="en-US" sz="1600" dirty="0">
                <a:solidFill>
                  <a:schemeClr val="bg2">
                    <a:lumMod val="50000"/>
                  </a:schemeClr>
                </a:solidFill>
              </a:rPr>
              <a:t> tidal wetland</a:t>
            </a: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Characterized by brackish water, coastal marsh vegetation, and a temperate climate</a:t>
            </a: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Surrounded by </a:t>
            </a:r>
            <a:r>
              <a:rPr lang="en-US" sz="2000" b="1" i="1" dirty="0">
                <a:solidFill>
                  <a:schemeClr val="bg2">
                    <a:lumMod val="50000"/>
                  </a:schemeClr>
                </a:solidFill>
              </a:rPr>
              <a:t>agricultural cultivation with high fertilizer inputs</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March 1995 – June 2016</a:t>
            </a:r>
          </a:p>
          <a:p>
            <a:pPr marL="800100" lvl="1" indent="-342900">
              <a:spcBef>
                <a:spcPts val="200"/>
              </a:spcBef>
              <a:buClr>
                <a:srgbClr val="218754"/>
              </a:buClr>
              <a:buFont typeface="Webdings" panose="05030102010509060703" pitchFamily="18" charset="2"/>
              <a:buChar char="4"/>
            </a:pPr>
            <a:r>
              <a:rPr lang="en-US" sz="1600" dirty="0">
                <a:solidFill>
                  <a:schemeClr val="bg2">
                    <a:lumMod val="50000"/>
                  </a:schemeClr>
                </a:solidFill>
              </a:rPr>
              <a:t>Forecasting: 2020</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16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0" indent="0">
              <a:spcBef>
                <a:spcPts val="200"/>
              </a:spcBef>
              <a:buClr>
                <a:srgbClr val="218754"/>
              </a:buClr>
              <a:buNone/>
            </a:pP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Study Area</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750" t="22281" r="12917" b="22457"/>
          <a:stretch/>
        </p:blipFill>
        <p:spPr>
          <a:xfrm>
            <a:off x="6521117" y="1229214"/>
            <a:ext cx="5670884" cy="5530430"/>
          </a:xfrm>
          <a:prstGeom prst="rect">
            <a:avLst/>
          </a:prstGeom>
        </p:spPr>
      </p:pic>
      <p:sp>
        <p:nvSpPr>
          <p:cNvPr id="5" name="TextBox 4"/>
          <p:cNvSpPr txBox="1"/>
          <p:nvPr/>
        </p:nvSpPr>
        <p:spPr>
          <a:xfrm>
            <a:off x="914399" y="6088919"/>
            <a:ext cx="5606718" cy="646331"/>
          </a:xfrm>
          <a:prstGeom prst="rect">
            <a:avLst/>
          </a:prstGeom>
          <a:noFill/>
        </p:spPr>
        <p:txBody>
          <a:bodyPr wrap="square" rtlCol="0">
            <a:spAutoFit/>
          </a:bodyPr>
          <a:lstStyle/>
          <a:p>
            <a:pPr algn="r"/>
            <a:r>
              <a:rPr lang="en-US" sz="1200" b="1" dirty="0">
                <a:solidFill>
                  <a:schemeClr val="bg2">
                    <a:lumMod val="50000"/>
                  </a:schemeClr>
                </a:solidFill>
              </a:rPr>
              <a:t>Figure 2. </a:t>
            </a:r>
            <a:r>
              <a:rPr lang="en-US" sz="1200" dirty="0">
                <a:solidFill>
                  <a:schemeClr val="bg2">
                    <a:lumMod val="50000"/>
                  </a:schemeClr>
                </a:solidFill>
              </a:rPr>
              <a:t>Elkhorn Slough watershed delineation (yellow) and </a:t>
            </a:r>
          </a:p>
          <a:p>
            <a:pPr algn="r"/>
            <a:r>
              <a:rPr lang="en-US" sz="1200" dirty="0">
                <a:solidFill>
                  <a:schemeClr val="bg2">
                    <a:lumMod val="50000"/>
                  </a:schemeClr>
                </a:solidFill>
              </a:rPr>
              <a:t>stream network (blue) from SWAT in Monterey County, CA. </a:t>
            </a:r>
          </a:p>
          <a:p>
            <a:pPr algn="r"/>
            <a:r>
              <a:rPr lang="en-US" sz="1200" dirty="0">
                <a:solidFill>
                  <a:schemeClr val="bg2">
                    <a:lumMod val="50000"/>
                  </a:schemeClr>
                </a:solidFill>
              </a:rPr>
              <a:t>Source: Landsat 8 OLI, Author: Irma Caraballo </a:t>
            </a:r>
            <a:r>
              <a:rPr lang="en-US" sz="1200" dirty="0" err="1">
                <a:solidFill>
                  <a:schemeClr val="bg2">
                    <a:lumMod val="50000"/>
                  </a:schemeClr>
                </a:solidFill>
              </a:rPr>
              <a:t>Álvarez</a:t>
            </a:r>
            <a:endParaRPr lang="en-US" sz="1200" dirty="0">
              <a:solidFill>
                <a:schemeClr val="bg2">
                  <a:lumMod val="50000"/>
                </a:schemeClr>
              </a:solidFill>
            </a:endParaRPr>
          </a:p>
        </p:txBody>
      </p:sp>
    </p:spTree>
    <p:extLst>
      <p:ext uri="{BB962C8B-B14F-4D97-AF65-F5344CB8AC3E}">
        <p14:creationId xmlns:p14="http://schemas.microsoft.com/office/powerpoint/2010/main" val="2591419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Study Area</a:t>
            </a:r>
          </a:p>
        </p:txBody>
      </p:sp>
      <p:sp>
        <p:nvSpPr>
          <p:cNvPr id="3" name="Text Placeholder 2"/>
          <p:cNvSpPr>
            <a:spLocks noGrp="1"/>
          </p:cNvSpPr>
          <p:nvPr>
            <p:ph type="body" sz="quarter" idx="11"/>
          </p:nvPr>
        </p:nvSpPr>
        <p:spPr/>
        <p:txBody>
          <a:bodyPr/>
          <a:lstStyle/>
          <a:p>
            <a:endParaRPr lang="en-US" dirty="0"/>
          </a:p>
        </p:txBody>
      </p:sp>
      <p:sp>
        <p:nvSpPr>
          <p:cNvPr id="13" name="Text Placeholder 4"/>
          <p:cNvSpPr txBox="1">
            <a:spLocks/>
          </p:cNvSpPr>
          <p:nvPr/>
        </p:nvSpPr>
        <p:spPr>
          <a:xfrm>
            <a:off x="9026286" y="4877411"/>
            <a:ext cx="3445002"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Image Credit: Lolako.com</a:t>
            </a:r>
          </a:p>
        </p:txBody>
      </p:sp>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b="2583"/>
          <a:stretch/>
        </p:blipFill>
        <p:spPr>
          <a:xfrm>
            <a:off x="0" y="1220764"/>
            <a:ext cx="7753120" cy="5538782"/>
          </a:xfrm>
          <a:prstGeom prst="rect">
            <a:avLst/>
          </a:prstGeom>
        </p:spPr>
      </p:pic>
      <p:cxnSp>
        <p:nvCxnSpPr>
          <p:cNvPr id="20" name="Straight Connector 19"/>
          <p:cNvCxnSpPr>
            <a:stCxn id="26" idx="3"/>
            <a:endCxn id="22" idx="1"/>
          </p:cNvCxnSpPr>
          <p:nvPr/>
        </p:nvCxnSpPr>
        <p:spPr>
          <a:xfrm flipV="1">
            <a:off x="7265096" y="2390453"/>
            <a:ext cx="1132430" cy="5602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397526" y="2098065"/>
            <a:ext cx="3607496" cy="584775"/>
          </a:xfrm>
          <a:prstGeom prst="rect">
            <a:avLst/>
          </a:prstGeom>
          <a:noFill/>
        </p:spPr>
        <p:txBody>
          <a:bodyPr wrap="square" rtlCol="0">
            <a:spAutoFit/>
          </a:bodyPr>
          <a:lstStyle/>
          <a:p>
            <a:r>
              <a:rPr lang="en-US" sz="3200" dirty="0">
                <a:solidFill>
                  <a:schemeClr val="bg2">
                    <a:lumMod val="50000"/>
                  </a:schemeClr>
                </a:solidFill>
              </a:rPr>
              <a:t>Elkhorn Slough</a:t>
            </a:r>
          </a:p>
        </p:txBody>
      </p:sp>
      <p:sp>
        <p:nvSpPr>
          <p:cNvPr id="24" name="Text Placeholder 1"/>
          <p:cNvSpPr txBox="1">
            <a:spLocks/>
          </p:cNvSpPr>
          <p:nvPr/>
        </p:nvSpPr>
        <p:spPr>
          <a:xfrm>
            <a:off x="8033937" y="2791462"/>
            <a:ext cx="3971085" cy="40862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The estuary is located at the coastal edge of the </a:t>
            </a:r>
            <a:r>
              <a:rPr lang="en-US" sz="2000" b="1" i="1" dirty="0">
                <a:solidFill>
                  <a:schemeClr val="bg2">
                    <a:lumMod val="50000"/>
                  </a:schemeClr>
                </a:solidFill>
              </a:rPr>
              <a:t>Monterey Bay Submarine Canyon</a:t>
            </a:r>
            <a:r>
              <a:rPr lang="en-US" sz="2000" dirty="0">
                <a:solidFill>
                  <a:schemeClr val="bg2">
                    <a:lumMod val="50000"/>
                  </a:schemeClr>
                </a:solidFill>
              </a:rPr>
              <a:t>, subjecting the site to influxes of deep-water nutrient upwelling</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Tidal exchange </a:t>
            </a:r>
            <a:r>
              <a:rPr lang="en-US" sz="2000" dirty="0">
                <a:solidFill>
                  <a:schemeClr val="bg2">
                    <a:lumMod val="50000"/>
                  </a:schemeClr>
                </a:solidFill>
              </a:rPr>
              <a:t>is truncated by </a:t>
            </a:r>
            <a:r>
              <a:rPr lang="en-US" sz="2000" b="1" i="1" dirty="0">
                <a:solidFill>
                  <a:schemeClr val="bg2">
                    <a:lumMod val="50000"/>
                  </a:schemeClr>
                </a:solidFill>
              </a:rPr>
              <a:t>water control structures </a:t>
            </a:r>
            <a:r>
              <a:rPr lang="en-US" sz="2000" dirty="0">
                <a:solidFill>
                  <a:schemeClr val="bg2">
                    <a:lumMod val="50000"/>
                  </a:schemeClr>
                </a:solidFill>
              </a:rPr>
              <a:t>in </a:t>
            </a:r>
            <a:r>
              <a:rPr lang="en-US" sz="2000" b="1" i="1" dirty="0">
                <a:solidFill>
                  <a:schemeClr val="bg2">
                    <a:lumMod val="50000"/>
                  </a:schemeClr>
                </a:solidFill>
              </a:rPr>
              <a:t>muted areas </a:t>
            </a: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
        <p:nvSpPr>
          <p:cNvPr id="26" name="Rectangle 25"/>
          <p:cNvSpPr/>
          <p:nvPr/>
        </p:nvSpPr>
        <p:spPr>
          <a:xfrm>
            <a:off x="6100175" y="2619632"/>
            <a:ext cx="1164921" cy="6621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53120" y="6110875"/>
            <a:ext cx="4251902" cy="646331"/>
          </a:xfrm>
          <a:prstGeom prst="rect">
            <a:avLst/>
          </a:prstGeom>
          <a:noFill/>
        </p:spPr>
        <p:txBody>
          <a:bodyPr wrap="square" rtlCol="0">
            <a:spAutoFit/>
          </a:bodyPr>
          <a:lstStyle/>
          <a:p>
            <a:r>
              <a:rPr lang="en-US" sz="1200" b="1" dirty="0">
                <a:solidFill>
                  <a:schemeClr val="bg2">
                    <a:lumMod val="50000"/>
                  </a:schemeClr>
                </a:solidFill>
              </a:rPr>
              <a:t>Figure 3. </a:t>
            </a:r>
            <a:r>
              <a:rPr lang="en-US" sz="1200" dirty="0">
                <a:solidFill>
                  <a:schemeClr val="bg2">
                    <a:lumMod val="50000"/>
                  </a:schemeClr>
                </a:solidFill>
              </a:rPr>
              <a:t>Bathymetry shows the Monterey Bay Submarine Canyon meeting the Elkhorn Slough.</a:t>
            </a:r>
          </a:p>
          <a:p>
            <a:r>
              <a:rPr lang="en-US" sz="1200" dirty="0">
                <a:solidFill>
                  <a:schemeClr val="bg2">
                    <a:lumMod val="50000"/>
                  </a:schemeClr>
                </a:solidFill>
              </a:rPr>
              <a:t>Image credit: MBARI, D. </a:t>
            </a:r>
            <a:r>
              <a:rPr lang="en-US" sz="1200" dirty="0" err="1">
                <a:solidFill>
                  <a:schemeClr val="bg2">
                    <a:lumMod val="50000"/>
                  </a:schemeClr>
                </a:solidFill>
              </a:rPr>
              <a:t>Fierstein</a:t>
            </a:r>
            <a:endParaRPr lang="en-US" sz="1200" dirty="0">
              <a:solidFill>
                <a:schemeClr val="bg2">
                  <a:lumMod val="50000"/>
                </a:schemeClr>
              </a:solidFill>
            </a:endParaRPr>
          </a:p>
        </p:txBody>
      </p:sp>
    </p:spTree>
    <p:extLst>
      <p:ext uri="{BB962C8B-B14F-4D97-AF65-F5344CB8AC3E}">
        <p14:creationId xmlns:p14="http://schemas.microsoft.com/office/powerpoint/2010/main" val="359284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chemeClr val="bg1"/>
                </a:solidFill>
                <a:latin typeface="Century Gothic" panose="020B0502020202020204" pitchFamily="34" charset="0"/>
              </a:rPr>
              <a:t>Community Concerns </a:t>
            </a:r>
          </a:p>
        </p:txBody>
      </p:sp>
      <p:sp>
        <p:nvSpPr>
          <p:cNvPr id="3" name="Text Placeholder 2"/>
          <p:cNvSpPr>
            <a:spLocks noGrp="1"/>
          </p:cNvSpPr>
          <p:nvPr>
            <p:ph type="body" sz="quarter" idx="11"/>
          </p:nvPr>
        </p:nvSpPr>
        <p:spPr/>
        <p:txBody>
          <a:bodyPr/>
          <a:lstStyle/>
          <a:p>
            <a:endParaRPr lang="en-US" dirty="0"/>
          </a:p>
        </p:txBody>
      </p:sp>
      <p:pic>
        <p:nvPicPr>
          <p:cNvPr id="12" name="Picture 6" descr="http://i2.wp.com/lolako.com/wp-content/uploads/2013/08/algae-carpet-at-moss-landing-near-elkhorn-slough.jpg?resize=557%2C4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0144"/>
            <a:ext cx="7348004" cy="55143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4"/>
          <p:cNvSpPr txBox="1">
            <a:spLocks/>
          </p:cNvSpPr>
          <p:nvPr/>
        </p:nvSpPr>
        <p:spPr>
          <a:xfrm>
            <a:off x="9026286" y="4877411"/>
            <a:ext cx="3445002"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Image Credit: Lolako.com</a:t>
            </a:r>
          </a:p>
        </p:txBody>
      </p:sp>
      <p:sp>
        <p:nvSpPr>
          <p:cNvPr id="15" name="Text Placeholder 1"/>
          <p:cNvSpPr txBox="1">
            <a:spLocks/>
          </p:cNvSpPr>
          <p:nvPr/>
        </p:nvSpPr>
        <p:spPr>
          <a:xfrm>
            <a:off x="7753120" y="1611124"/>
            <a:ext cx="4209528" cy="40862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High nitrate and turbidity levels</a:t>
            </a:r>
            <a:r>
              <a:rPr lang="en-US" sz="2000" dirty="0">
                <a:solidFill>
                  <a:schemeClr val="bg2">
                    <a:lumMod val="50000"/>
                  </a:schemeClr>
                </a:solidFill>
              </a:rPr>
              <a:t> can lead to: </a:t>
            </a:r>
            <a:r>
              <a:rPr lang="en-US" sz="2000" b="1" i="1" dirty="0">
                <a:solidFill>
                  <a:schemeClr val="bg2">
                    <a:lumMod val="50000"/>
                  </a:schemeClr>
                </a:solidFill>
              </a:rPr>
              <a:t>eutrophication, hypoxia, and implications on the trophic cascade </a:t>
            </a:r>
            <a:r>
              <a:rPr lang="en-US" sz="2000" dirty="0">
                <a:solidFill>
                  <a:schemeClr val="bg2">
                    <a:lumMod val="50000"/>
                  </a:schemeClr>
                </a:solidFill>
              </a:rPr>
              <a:t>of aquatic and terrestrial species</a:t>
            </a:r>
          </a:p>
          <a:p>
            <a:pPr marL="800100" lvl="1" indent="-342900">
              <a:spcBef>
                <a:spcPts val="200"/>
              </a:spcBef>
              <a:buClr>
                <a:srgbClr val="218754"/>
              </a:buClr>
              <a:buFont typeface="Webdings" panose="05030102010509060703" pitchFamily="18" charset="2"/>
              <a:buChar char="4"/>
            </a:pPr>
            <a:r>
              <a:rPr lang="en-US" sz="1600" b="1" i="1" dirty="0">
                <a:solidFill>
                  <a:schemeClr val="bg2">
                    <a:lumMod val="50000"/>
                  </a:schemeClr>
                </a:solidFill>
              </a:rPr>
              <a:t>Eutrophication</a:t>
            </a:r>
            <a:r>
              <a:rPr lang="en-US" sz="1600" dirty="0">
                <a:solidFill>
                  <a:schemeClr val="bg2">
                    <a:lumMod val="50000"/>
                  </a:schemeClr>
                </a:solidFill>
              </a:rPr>
              <a:t> – overabundance of nutrients in water</a:t>
            </a:r>
          </a:p>
          <a:p>
            <a:pPr marL="800100" lvl="1" indent="-342900">
              <a:spcBef>
                <a:spcPts val="200"/>
              </a:spcBef>
              <a:buClr>
                <a:srgbClr val="218754"/>
              </a:buClr>
              <a:buFont typeface="Webdings" panose="05030102010509060703" pitchFamily="18" charset="2"/>
              <a:buChar char="4"/>
            </a:pPr>
            <a:endParaRPr lang="en-US" sz="16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Partnered with </a:t>
            </a:r>
            <a:r>
              <a:rPr lang="en-US" sz="2000" b="1" dirty="0">
                <a:solidFill>
                  <a:schemeClr val="bg2">
                    <a:lumMod val="50000"/>
                  </a:schemeClr>
                </a:solidFill>
              </a:rPr>
              <a:t>Elkhorn Slough National Estuarine Research Reserve (ESNERR) </a:t>
            </a:r>
            <a:r>
              <a:rPr lang="en-US" sz="2000" dirty="0">
                <a:solidFill>
                  <a:schemeClr val="bg2">
                    <a:lumMod val="50000"/>
                  </a:schemeClr>
                </a:solidFill>
              </a:rPr>
              <a:t>and </a:t>
            </a:r>
            <a:r>
              <a:rPr lang="en-US" sz="2000" b="1" dirty="0">
                <a:solidFill>
                  <a:schemeClr val="bg2">
                    <a:lumMod val="50000"/>
                  </a:schemeClr>
                </a:solidFill>
              </a:rPr>
              <a:t>Monterey Bay Aquarium Research Institute (MBARI)</a:t>
            </a:r>
          </a:p>
          <a:p>
            <a:pPr marL="342900" indent="-342900">
              <a:spcBef>
                <a:spcPts val="200"/>
              </a:spcBef>
              <a:buClr>
                <a:srgbClr val="218754"/>
              </a:buClr>
              <a:buFont typeface="Webdings" panose="05030102010509060703" pitchFamily="18" charset="2"/>
              <a:buChar char="4"/>
            </a:pPr>
            <a:endParaRPr lang="en-US" sz="2000" b="1"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p:txBody>
      </p:sp>
      <p:sp>
        <p:nvSpPr>
          <p:cNvPr id="8" name="TextBox 7"/>
          <p:cNvSpPr txBox="1"/>
          <p:nvPr/>
        </p:nvSpPr>
        <p:spPr>
          <a:xfrm>
            <a:off x="7348004" y="6278118"/>
            <a:ext cx="5606718" cy="461665"/>
          </a:xfrm>
          <a:prstGeom prst="rect">
            <a:avLst/>
          </a:prstGeom>
          <a:noFill/>
        </p:spPr>
        <p:txBody>
          <a:bodyPr wrap="square" rtlCol="0">
            <a:spAutoFit/>
          </a:bodyPr>
          <a:lstStyle/>
          <a:p>
            <a:r>
              <a:rPr lang="en-US" sz="1200" b="1" dirty="0">
                <a:solidFill>
                  <a:schemeClr val="bg2">
                    <a:lumMod val="50000"/>
                  </a:schemeClr>
                </a:solidFill>
              </a:rPr>
              <a:t>Figure 4. </a:t>
            </a:r>
            <a:r>
              <a:rPr lang="en-US" sz="1200" dirty="0">
                <a:solidFill>
                  <a:schemeClr val="bg2">
                    <a:lumMod val="50000"/>
                  </a:schemeClr>
                </a:solidFill>
              </a:rPr>
              <a:t>Water control structures mute tidal exchanges.</a:t>
            </a:r>
          </a:p>
          <a:p>
            <a:r>
              <a:rPr lang="en-US" sz="1200" dirty="0">
                <a:solidFill>
                  <a:schemeClr val="bg2">
                    <a:lumMod val="50000"/>
                  </a:schemeClr>
                </a:solidFill>
              </a:rPr>
              <a:t>Image credit: Lolako.com</a:t>
            </a:r>
          </a:p>
        </p:txBody>
      </p:sp>
    </p:spTree>
    <p:extLst>
      <p:ext uri="{BB962C8B-B14F-4D97-AF65-F5344CB8AC3E}">
        <p14:creationId xmlns:p14="http://schemas.microsoft.com/office/powerpoint/2010/main" val="591396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94524" y="1611217"/>
            <a:ext cx="4429727" cy="4086225"/>
          </a:xfrm>
          <a:prstGeom prst="rect">
            <a:avLst/>
          </a:prstGeom>
        </p:spPr>
        <p:txBody>
          <a:bodyPr>
            <a:noAutofit/>
          </a:bodyPr>
          <a:lstStyle/>
          <a:p>
            <a:pPr marL="342900" lvl="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Identify and track patterns of eutrophication</a:t>
            </a:r>
            <a:r>
              <a:rPr lang="en-US" sz="2000" dirty="0">
                <a:solidFill>
                  <a:schemeClr val="bg2">
                    <a:lumMod val="50000"/>
                  </a:schemeClr>
                </a:solidFill>
              </a:rPr>
              <a:t> within Elkhorn Slough from </a:t>
            </a:r>
            <a:r>
              <a:rPr lang="en-US" sz="2000" dirty="0">
                <a:solidFill>
                  <a:schemeClr val="bg2">
                    <a:lumMod val="50000"/>
                  </a:schemeClr>
                </a:solidFill>
              </a:rPr>
              <a:t>1995 – </a:t>
            </a:r>
            <a:r>
              <a:rPr lang="en-US" sz="2000" dirty="0" smtClean="0">
                <a:solidFill>
                  <a:schemeClr val="bg2">
                    <a:lumMod val="50000"/>
                  </a:schemeClr>
                </a:solidFill>
              </a:rPr>
              <a:t>2016 </a:t>
            </a:r>
            <a:r>
              <a:rPr lang="en-US" sz="2000" dirty="0">
                <a:solidFill>
                  <a:schemeClr val="bg2">
                    <a:lumMod val="50000"/>
                  </a:schemeClr>
                </a:solidFill>
              </a:rPr>
              <a:t>and determine </a:t>
            </a:r>
            <a:r>
              <a:rPr lang="en-US" sz="2000" b="1" i="1" dirty="0">
                <a:solidFill>
                  <a:schemeClr val="bg2">
                    <a:lumMod val="50000"/>
                  </a:schemeClr>
                </a:solidFill>
              </a:rPr>
              <a:t>relationship to drought and El Niño events</a:t>
            </a:r>
            <a:endParaRPr lang="en-US" sz="2000" dirty="0">
              <a:solidFill>
                <a:schemeClr val="bg2">
                  <a:lumMod val="50000"/>
                </a:schemeClr>
              </a:solidFill>
            </a:endParaRPr>
          </a:p>
          <a:p>
            <a:pPr marL="342900" lvl="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Assess land use changes</a:t>
            </a:r>
            <a:r>
              <a:rPr lang="en-US" sz="2000" dirty="0">
                <a:solidFill>
                  <a:schemeClr val="bg2">
                    <a:lumMod val="50000"/>
                  </a:schemeClr>
                </a:solidFill>
              </a:rPr>
              <a:t> from 2000 – 2010 and forecast land use practices for 2020</a:t>
            </a:r>
            <a:endParaRPr lang="en-US" sz="18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lvl="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Detect and quantify primary contributors of nutrient and sediment loadings</a:t>
            </a:r>
            <a:r>
              <a:rPr lang="en-US" sz="2000" dirty="0">
                <a:solidFill>
                  <a:schemeClr val="bg2">
                    <a:lumMod val="50000"/>
                  </a:schemeClr>
                </a:solidFill>
              </a:rPr>
              <a:t> by sub-basin</a:t>
            </a:r>
            <a:endParaRPr lang="en-US" sz="18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p>
        </p:txBody>
      </p:sp>
      <p:sp>
        <p:nvSpPr>
          <p:cNvPr id="4" name="Rectangle 3"/>
          <p:cNvSpPr>
            <a:spLocks noChangeArrowheads="1"/>
          </p:cNvSpPr>
          <p:nvPr/>
        </p:nvSpPr>
        <p:spPr bwMode="auto">
          <a:xfrm>
            <a:off x="-1391717" y="1758359"/>
            <a:ext cx="22048267"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16800" b="0" i="0" u="none" strike="noStrike" cap="none" normalizeH="0" baseline="0">
                <a:ln>
                  <a:noFill/>
                </a:ln>
                <a:solidFill>
                  <a:schemeClr val="tx1"/>
                </a:solidFill>
                <a:effectLst/>
                <a:latin typeface="Arial" panose="020B0604020202020204" pitchFamily="34" charset="0"/>
              </a:rPr>
              <a:t/>
            </a:r>
            <a:br>
              <a:rPr kumimoji="0" lang="en-US" altLang="en-US" sz="16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Questrial"/>
              </a:rPr>
              <a:t>Credit: UCSC</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 Placeholder 4"/>
          <p:cNvSpPr>
            <a:spLocks noGrp="1"/>
          </p:cNvSpPr>
          <p:nvPr>
            <p:ph type="body" sz="quarter" idx="13"/>
          </p:nvPr>
        </p:nvSpPr>
        <p:spPr>
          <a:xfrm>
            <a:off x="8113318" y="6465988"/>
            <a:ext cx="4078682" cy="274320"/>
          </a:xfrm>
        </p:spPr>
        <p:txBody>
          <a:bodyPr>
            <a:normAutofit/>
          </a:bodyPr>
          <a:lstStyle/>
          <a:p>
            <a:r>
              <a:rPr lang="en-US" dirty="0">
                <a:solidFill>
                  <a:schemeClr val="bg1"/>
                </a:solidFill>
              </a:rPr>
              <a:t>Image Credit: DEVELOP Team</a:t>
            </a:r>
          </a:p>
        </p:txBody>
      </p:sp>
      <p:pic>
        <p:nvPicPr>
          <p:cNvPr id="3" name="Picture 2"/>
          <p:cNvPicPr>
            <a:picLocks noChangeAspect="1"/>
          </p:cNvPicPr>
          <p:nvPr/>
        </p:nvPicPr>
        <p:blipFill>
          <a:blip r:embed="rId3"/>
          <a:stretch>
            <a:fillRect/>
          </a:stretch>
        </p:blipFill>
        <p:spPr>
          <a:xfrm>
            <a:off x="5950107" y="1611217"/>
            <a:ext cx="6241893" cy="4676762"/>
          </a:xfrm>
          <a:prstGeom prst="rect">
            <a:avLst/>
          </a:prstGeom>
        </p:spPr>
      </p:pic>
      <p:sp>
        <p:nvSpPr>
          <p:cNvPr id="5" name="Rectangle 4"/>
          <p:cNvSpPr/>
          <p:nvPr/>
        </p:nvSpPr>
        <p:spPr>
          <a:xfrm>
            <a:off x="5885860" y="6245500"/>
            <a:ext cx="6489019" cy="461665"/>
          </a:xfrm>
          <a:prstGeom prst="rect">
            <a:avLst/>
          </a:prstGeom>
        </p:spPr>
        <p:txBody>
          <a:bodyPr wrap="square">
            <a:spAutoFit/>
          </a:bodyPr>
          <a:lstStyle/>
          <a:p>
            <a:r>
              <a:rPr lang="en-US" sz="1200" b="1" dirty="0">
                <a:solidFill>
                  <a:schemeClr val="bg2">
                    <a:lumMod val="50000"/>
                  </a:schemeClr>
                </a:solidFill>
              </a:rPr>
              <a:t>Figure 5. </a:t>
            </a:r>
            <a:r>
              <a:rPr lang="en-US" sz="1200" dirty="0">
                <a:solidFill>
                  <a:schemeClr val="bg2">
                    <a:lumMod val="50000"/>
                  </a:schemeClr>
                </a:solidFill>
              </a:rPr>
              <a:t>Highly turbid water from the Moro </a:t>
            </a:r>
            <a:r>
              <a:rPr lang="en-US" sz="1200" dirty="0" err="1">
                <a:solidFill>
                  <a:schemeClr val="bg2">
                    <a:lumMod val="50000"/>
                  </a:schemeClr>
                </a:solidFill>
              </a:rPr>
              <a:t>Cojo</a:t>
            </a:r>
            <a:r>
              <a:rPr lang="en-US" sz="1200" dirty="0">
                <a:solidFill>
                  <a:schemeClr val="bg2">
                    <a:lumMod val="50000"/>
                  </a:schemeClr>
                </a:solidFill>
              </a:rPr>
              <a:t> Slough entering the Elkhorn Slough. Image credit: Kirsten Jurich </a:t>
            </a:r>
          </a:p>
        </p:txBody>
      </p:sp>
    </p:spTree>
    <p:extLst>
      <p:ext uri="{BB962C8B-B14F-4D97-AF65-F5344CB8AC3E}">
        <p14:creationId xmlns:p14="http://schemas.microsoft.com/office/powerpoint/2010/main" val="3096928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48722" y="1673151"/>
            <a:ext cx="5161246" cy="4086225"/>
          </a:xfrm>
          <a:prstGeom prst="rect">
            <a:avLst/>
          </a:prstGeom>
        </p:spPr>
        <p:txBody>
          <a:bodyPr>
            <a:noAutofit/>
          </a:bodyPr>
          <a:lstStyle/>
          <a:p>
            <a:pPr marL="342900" lvl="0" indent="-342900">
              <a:spcBef>
                <a:spcPts val="200"/>
              </a:spcBef>
              <a:buClr>
                <a:srgbClr val="218754"/>
              </a:buClr>
              <a:buFont typeface="Webdings" panose="05030102010509060703" pitchFamily="18" charset="2"/>
              <a:buChar char="4"/>
            </a:pPr>
            <a:r>
              <a:rPr lang="en-US" sz="2000" dirty="0" err="1" smtClean="0">
                <a:solidFill>
                  <a:schemeClr val="bg2">
                    <a:lumMod val="50000"/>
                  </a:schemeClr>
                </a:solidFill>
              </a:rPr>
              <a:t>TerrSet</a:t>
            </a:r>
            <a:endParaRPr lang="en-US" sz="2000" dirty="0" smtClean="0">
              <a:solidFill>
                <a:schemeClr val="bg2">
                  <a:lumMod val="50000"/>
                </a:schemeClr>
              </a:solidFill>
            </a:endParaRPr>
          </a:p>
          <a:p>
            <a:pPr marL="342900" lvl="0"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sz="1800" dirty="0">
                <a:solidFill>
                  <a:schemeClr val="bg2">
                    <a:lumMod val="50000"/>
                  </a:schemeClr>
                </a:solidFill>
              </a:rPr>
              <a:t>Earth Trends Modeler (ETM</a:t>
            </a:r>
            <a:r>
              <a:rPr lang="en-US" sz="1800" dirty="0" smtClean="0">
                <a:solidFill>
                  <a:schemeClr val="bg2">
                    <a:lumMod val="50000"/>
                  </a:schemeClr>
                </a:solidFill>
              </a:rPr>
              <a:t>)</a:t>
            </a:r>
          </a:p>
          <a:p>
            <a:pPr marL="800100" lvl="1" indent="-342900">
              <a:spcBef>
                <a:spcPts val="200"/>
              </a:spcBef>
              <a:buClr>
                <a:srgbClr val="218754"/>
              </a:buClr>
              <a:buFont typeface="Webdings" panose="05030102010509060703" pitchFamily="18" charset="2"/>
              <a:buChar char="4"/>
            </a:pPr>
            <a:endParaRPr lang="en-US" sz="1800" dirty="0">
              <a:solidFill>
                <a:schemeClr val="bg2">
                  <a:lumMod val="50000"/>
                </a:schemeClr>
              </a:solidFill>
            </a:endParaRPr>
          </a:p>
          <a:p>
            <a:pPr marL="1257300" lvl="2" indent="-342900">
              <a:spcBef>
                <a:spcPts val="200"/>
              </a:spcBef>
              <a:buClr>
                <a:srgbClr val="218754"/>
              </a:buClr>
              <a:buFont typeface="Webdings" panose="05030102010509060703" pitchFamily="18" charset="2"/>
              <a:buChar char="4"/>
            </a:pPr>
            <a:r>
              <a:rPr lang="en-US" sz="1800" dirty="0">
                <a:solidFill>
                  <a:schemeClr val="bg2">
                    <a:lumMod val="50000"/>
                  </a:schemeClr>
                </a:solidFill>
              </a:rPr>
              <a:t>Floating Algal Index (</a:t>
            </a:r>
            <a:r>
              <a:rPr lang="en-US" sz="1800" b="1" dirty="0">
                <a:solidFill>
                  <a:schemeClr val="bg2">
                    <a:lumMod val="50000"/>
                  </a:schemeClr>
                </a:solidFill>
              </a:rPr>
              <a:t>FAI</a:t>
            </a:r>
            <a:r>
              <a:rPr lang="en-US" sz="1800" dirty="0">
                <a:solidFill>
                  <a:schemeClr val="bg2">
                    <a:lumMod val="50000"/>
                  </a:schemeClr>
                </a:solidFill>
              </a:rPr>
              <a:t>)</a:t>
            </a:r>
          </a:p>
          <a:p>
            <a:pPr marL="1257300" lvl="2" indent="-342900">
              <a:spcBef>
                <a:spcPts val="200"/>
              </a:spcBef>
              <a:buClr>
                <a:srgbClr val="218754"/>
              </a:buClr>
              <a:buFont typeface="Webdings" panose="05030102010509060703" pitchFamily="18" charset="2"/>
              <a:buChar char="4"/>
            </a:pPr>
            <a:r>
              <a:rPr lang="en-US" sz="1800" dirty="0">
                <a:solidFill>
                  <a:schemeClr val="bg2">
                    <a:lumMod val="50000"/>
                  </a:schemeClr>
                </a:solidFill>
              </a:rPr>
              <a:t>Normalized Difference Turbidity Index (</a:t>
            </a:r>
            <a:r>
              <a:rPr lang="en-US" sz="1800" b="1" dirty="0">
                <a:solidFill>
                  <a:schemeClr val="bg2">
                    <a:lumMod val="50000"/>
                  </a:schemeClr>
                </a:solidFill>
              </a:rPr>
              <a:t>NDTI</a:t>
            </a:r>
            <a:r>
              <a:rPr lang="en-US" sz="1800" dirty="0">
                <a:solidFill>
                  <a:schemeClr val="bg2">
                    <a:lumMod val="50000"/>
                  </a:schemeClr>
                </a:solidFill>
              </a:rPr>
              <a:t>)</a:t>
            </a:r>
          </a:p>
          <a:p>
            <a:pPr marL="1257300" lvl="2" indent="-342900">
              <a:spcBef>
                <a:spcPts val="200"/>
              </a:spcBef>
              <a:buClr>
                <a:srgbClr val="218754"/>
              </a:buClr>
              <a:buFont typeface="Webdings" panose="05030102010509060703" pitchFamily="18" charset="2"/>
              <a:buChar char="4"/>
            </a:pPr>
            <a:r>
              <a:rPr lang="en-US" sz="1800" dirty="0">
                <a:solidFill>
                  <a:schemeClr val="bg2">
                    <a:lumMod val="50000"/>
                  </a:schemeClr>
                </a:solidFill>
              </a:rPr>
              <a:t>Normalized Difference Suspended Sediment Index (</a:t>
            </a:r>
            <a:r>
              <a:rPr lang="en-US" sz="1800" b="1" dirty="0">
                <a:solidFill>
                  <a:schemeClr val="bg2">
                    <a:lumMod val="50000"/>
                  </a:schemeClr>
                </a:solidFill>
              </a:rPr>
              <a:t>NDSSI</a:t>
            </a:r>
            <a:r>
              <a:rPr lang="en-US" sz="1800" dirty="0" smtClean="0">
                <a:solidFill>
                  <a:schemeClr val="bg2">
                    <a:lumMod val="50000"/>
                  </a:schemeClr>
                </a:solidFill>
              </a:rPr>
              <a:t>)</a:t>
            </a:r>
          </a:p>
          <a:p>
            <a:pPr marL="1257300" lvl="2" indent="-342900">
              <a:spcBef>
                <a:spcPts val="200"/>
              </a:spcBef>
              <a:buClr>
                <a:srgbClr val="218754"/>
              </a:buClr>
              <a:buFont typeface="Webdings" panose="05030102010509060703" pitchFamily="18" charset="2"/>
              <a:buChar char="4"/>
            </a:pPr>
            <a:endParaRPr lang="en-US" sz="1800" dirty="0">
              <a:solidFill>
                <a:schemeClr val="bg2">
                  <a:lumMod val="50000"/>
                </a:schemeClr>
              </a:solidFill>
            </a:endParaRPr>
          </a:p>
          <a:p>
            <a:pPr marL="800100" lvl="1" indent="-342900">
              <a:spcBef>
                <a:spcPts val="200"/>
              </a:spcBef>
              <a:buClr>
                <a:srgbClr val="218754"/>
              </a:buClr>
              <a:buFont typeface="Webdings" panose="05030102010509060703" pitchFamily="18" charset="2"/>
              <a:buChar char="4"/>
            </a:pPr>
            <a:r>
              <a:rPr lang="en-US" sz="1800" dirty="0">
                <a:solidFill>
                  <a:schemeClr val="bg2">
                    <a:lumMod val="50000"/>
                  </a:schemeClr>
                </a:solidFill>
              </a:rPr>
              <a:t>Land Change Modeler (LCM)</a:t>
            </a:r>
          </a:p>
          <a:p>
            <a:pPr marL="457200" lvl="1" indent="0">
              <a:spcBef>
                <a:spcPts val="200"/>
              </a:spcBef>
              <a:buClr>
                <a:srgbClr val="218754"/>
              </a:buClr>
              <a:buNone/>
            </a:pPr>
            <a:endParaRPr lang="en-US" sz="18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a:solidFill>
                  <a:schemeClr val="bg2">
                    <a:lumMod val="50000"/>
                  </a:schemeClr>
                </a:solidFill>
              </a:rPr>
              <a:t>Soil &amp; Water Assessment Tool (SWAT)</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Models</a:t>
            </a:r>
          </a:p>
        </p:txBody>
      </p:sp>
      <p:sp>
        <p:nvSpPr>
          <p:cNvPr id="4" name="Rectangle 3"/>
          <p:cNvSpPr>
            <a:spLocks noChangeArrowheads="1"/>
          </p:cNvSpPr>
          <p:nvPr/>
        </p:nvSpPr>
        <p:spPr bwMode="auto">
          <a:xfrm>
            <a:off x="-1391717" y="1758359"/>
            <a:ext cx="22048267" cy="13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16800" b="0" i="0" u="none" strike="noStrike" cap="none" normalizeH="0" baseline="0">
                <a:ln>
                  <a:noFill/>
                </a:ln>
                <a:solidFill>
                  <a:schemeClr val="tx1"/>
                </a:solidFill>
                <a:effectLst/>
                <a:latin typeface="Arial" panose="020B0604020202020204" pitchFamily="34" charset="0"/>
              </a:rPr>
              <a:t/>
            </a:r>
            <a:br>
              <a:rPr kumimoji="0" lang="en-US" altLang="en-US" sz="16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Questrial"/>
              </a:rPr>
              <a:t>Credit: UCSC</a:t>
            </a: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Placeholder 4"/>
          <p:cNvSpPr>
            <a:spLocks noGrp="1"/>
          </p:cNvSpPr>
          <p:nvPr>
            <p:ph type="body" sz="quarter" idx="13"/>
          </p:nvPr>
        </p:nvSpPr>
        <p:spPr>
          <a:xfrm>
            <a:off x="8766048" y="6478905"/>
            <a:ext cx="3445002" cy="274320"/>
          </a:xfrm>
        </p:spPr>
        <p:txBody>
          <a:bodyPr>
            <a:normAutofit/>
          </a:bodyPr>
          <a:lstStyle/>
          <a:p>
            <a:r>
              <a:rPr lang="en-US" dirty="0">
                <a:solidFill>
                  <a:schemeClr val="bg1"/>
                </a:solidFill>
              </a:rPr>
              <a:t>Image Credit: Lolako.com</a:t>
            </a:r>
          </a:p>
        </p:txBody>
      </p:sp>
      <p:sp>
        <p:nvSpPr>
          <p:cNvPr id="9" name="Text Placeholder 4"/>
          <p:cNvSpPr>
            <a:spLocks noGrp="1"/>
          </p:cNvSpPr>
          <p:nvPr>
            <p:ph type="body" sz="quarter" idx="13"/>
          </p:nvPr>
        </p:nvSpPr>
        <p:spPr>
          <a:xfrm>
            <a:off x="8766048" y="6465988"/>
            <a:ext cx="3445002" cy="274320"/>
          </a:xfrm>
        </p:spPr>
        <p:txBody>
          <a:bodyPr>
            <a:normAutofit/>
          </a:bodyPr>
          <a:lstStyle/>
          <a:p>
            <a:r>
              <a:rPr lang="en-US" dirty="0">
                <a:solidFill>
                  <a:schemeClr val="bg1"/>
                </a:solidFill>
              </a:rPr>
              <a:t>Image Credit: NASA Landsat</a:t>
            </a:r>
          </a:p>
        </p:txBody>
      </p:sp>
      <p:pic>
        <p:nvPicPr>
          <p:cNvPr id="2" name="Picture 1"/>
          <p:cNvPicPr>
            <a:picLocks noChangeAspect="1"/>
          </p:cNvPicPr>
          <p:nvPr/>
        </p:nvPicPr>
        <p:blipFill rotWithShape="1">
          <a:blip r:embed="rId3"/>
          <a:srcRect l="12458" r="12542"/>
          <a:stretch/>
        </p:blipFill>
        <p:spPr>
          <a:xfrm>
            <a:off x="6044196" y="1673151"/>
            <a:ext cx="6147804" cy="4610417"/>
          </a:xfrm>
          <a:prstGeom prst="rect">
            <a:avLst/>
          </a:prstGeom>
        </p:spPr>
      </p:pic>
      <p:sp>
        <p:nvSpPr>
          <p:cNvPr id="10" name="Rectangle 9"/>
          <p:cNvSpPr/>
          <p:nvPr/>
        </p:nvSpPr>
        <p:spPr>
          <a:xfrm>
            <a:off x="5946038" y="6233308"/>
            <a:ext cx="6096000" cy="461665"/>
          </a:xfrm>
          <a:prstGeom prst="rect">
            <a:avLst/>
          </a:prstGeom>
        </p:spPr>
        <p:txBody>
          <a:bodyPr>
            <a:spAutoFit/>
          </a:bodyPr>
          <a:lstStyle/>
          <a:p>
            <a:r>
              <a:rPr lang="en-US" sz="1200" b="1" dirty="0">
                <a:solidFill>
                  <a:schemeClr val="bg2">
                    <a:lumMod val="50000"/>
                  </a:schemeClr>
                </a:solidFill>
              </a:rPr>
              <a:t>Figure 6. </a:t>
            </a:r>
            <a:r>
              <a:rPr lang="en-US" sz="1200" dirty="0">
                <a:solidFill>
                  <a:schemeClr val="bg2">
                    <a:lumMod val="50000"/>
                  </a:schemeClr>
                </a:solidFill>
              </a:rPr>
              <a:t>Underwater view of algal mats in the Elkhorn Slough. </a:t>
            </a:r>
          </a:p>
          <a:p>
            <a:r>
              <a:rPr lang="en-US" sz="1200" dirty="0">
                <a:solidFill>
                  <a:schemeClr val="bg2">
                    <a:lumMod val="50000"/>
                  </a:schemeClr>
                </a:solidFill>
              </a:rPr>
              <a:t>Image credit: Kirsten Jurich</a:t>
            </a:r>
          </a:p>
        </p:txBody>
      </p:sp>
    </p:spTree>
    <p:extLst>
      <p:ext uri="{BB962C8B-B14F-4D97-AF65-F5344CB8AC3E}">
        <p14:creationId xmlns:p14="http://schemas.microsoft.com/office/powerpoint/2010/main" val="563595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NASA Satellites &amp; Sensors</a:t>
            </a:r>
          </a:p>
        </p:txBody>
      </p:sp>
      <p:sp>
        <p:nvSpPr>
          <p:cNvPr id="8" name="Text Placeholder 4"/>
          <p:cNvSpPr>
            <a:spLocks noGrp="1"/>
          </p:cNvSpPr>
          <p:nvPr>
            <p:ph type="body" sz="quarter" idx="13"/>
          </p:nvPr>
        </p:nvSpPr>
        <p:spPr>
          <a:xfrm>
            <a:off x="4978228" y="6481732"/>
            <a:ext cx="4078682" cy="274320"/>
          </a:xfrm>
        </p:spPr>
        <p:txBody>
          <a:bodyPr>
            <a:normAutofit/>
          </a:bodyPr>
          <a:lstStyle/>
          <a:p>
            <a:r>
              <a:rPr lang="en-US" dirty="0">
                <a:solidFill>
                  <a:schemeClr val="bg1"/>
                </a:solidFill>
              </a:rPr>
              <a:t>Image Credit: DEVELOP Team</a:t>
            </a:r>
          </a:p>
        </p:txBody>
      </p:sp>
      <p:sp>
        <p:nvSpPr>
          <p:cNvPr id="13" name="Text Placeholder 4"/>
          <p:cNvSpPr txBox="1">
            <a:spLocks/>
          </p:cNvSpPr>
          <p:nvPr/>
        </p:nvSpPr>
        <p:spPr>
          <a:xfrm>
            <a:off x="9807011" y="6481417"/>
            <a:ext cx="4078682"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Image Credit: DEVELOP Team</a:t>
            </a:r>
          </a:p>
        </p:txBody>
      </p:sp>
      <p:sp>
        <p:nvSpPr>
          <p:cNvPr id="20" name="Text Placeholder 4"/>
          <p:cNvSpPr txBox="1">
            <a:spLocks/>
          </p:cNvSpPr>
          <p:nvPr/>
        </p:nvSpPr>
        <p:spPr>
          <a:xfrm>
            <a:off x="3806287" y="6470778"/>
            <a:ext cx="4078682" cy="2743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Image Credit: DEVELOP Team</a:t>
            </a:r>
          </a:p>
        </p:txBody>
      </p:sp>
      <p:pic>
        <p:nvPicPr>
          <p:cNvPr id="2" name="Picture 1"/>
          <p:cNvPicPr>
            <a:picLocks noChangeAspect="1"/>
          </p:cNvPicPr>
          <p:nvPr/>
        </p:nvPicPr>
        <p:blipFill>
          <a:blip r:embed="rId3"/>
          <a:stretch>
            <a:fillRect/>
          </a:stretch>
        </p:blipFill>
        <p:spPr>
          <a:xfrm>
            <a:off x="481097" y="2260546"/>
            <a:ext cx="11229805" cy="2993395"/>
          </a:xfrm>
          <a:prstGeom prst="rect">
            <a:avLst/>
          </a:prstGeom>
        </p:spPr>
      </p:pic>
    </p:spTree>
    <p:extLst>
      <p:ext uri="{BB962C8B-B14F-4D97-AF65-F5344CB8AC3E}">
        <p14:creationId xmlns:p14="http://schemas.microsoft.com/office/powerpoint/2010/main" val="417968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QsnDxsV8cXb5lY9a1bDAs9nJEeP8cfqbsfujIFqftmEcv3uHSuTmjBxsT5OwhBP1Wg7tvUxicQ-AfOkWiHy1HI4l-nrcny_IA5_eoILQiyK2MUnSqErZ72ZLvtuAoPXXXSkz5DGE_K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477" y="1619114"/>
            <a:ext cx="4126522" cy="4596446"/>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Methodology</a:t>
            </a:r>
          </a:p>
        </p:txBody>
      </p:sp>
      <p:sp>
        <p:nvSpPr>
          <p:cNvPr id="3" name="TextBox 2"/>
          <p:cNvSpPr txBox="1"/>
          <p:nvPr/>
        </p:nvSpPr>
        <p:spPr>
          <a:xfrm>
            <a:off x="667272" y="1674751"/>
            <a:ext cx="8533878" cy="461665"/>
          </a:xfrm>
          <a:prstGeom prst="rect">
            <a:avLst/>
          </a:prstGeom>
          <a:noFill/>
        </p:spPr>
        <p:txBody>
          <a:bodyPr wrap="square" rtlCol="0">
            <a:spAutoFit/>
          </a:bodyPr>
          <a:lstStyle/>
          <a:p>
            <a:r>
              <a:rPr lang="en-US" sz="2400" b="1" dirty="0">
                <a:solidFill>
                  <a:schemeClr val="bg2">
                    <a:lumMod val="50000"/>
                  </a:schemeClr>
                </a:solidFill>
              </a:rPr>
              <a:t>Landsat Data Preprocessing</a:t>
            </a:r>
          </a:p>
        </p:txBody>
      </p:sp>
      <p:sp>
        <p:nvSpPr>
          <p:cNvPr id="9" name="Text Placeholder 1"/>
          <p:cNvSpPr>
            <a:spLocks noGrp="1"/>
          </p:cNvSpPr>
          <p:nvPr>
            <p:ph type="body" sz="quarter" idx="4294967295"/>
          </p:nvPr>
        </p:nvSpPr>
        <p:spPr>
          <a:xfrm>
            <a:off x="1227133" y="2258197"/>
            <a:ext cx="5095290" cy="4086225"/>
          </a:xfrm>
          <a:prstGeom prst="rect">
            <a:avLst/>
          </a:prstGeom>
        </p:spPr>
        <p:txBody>
          <a:bodyPr>
            <a:noAutofit/>
          </a:bodyPr>
          <a:lstStyle/>
          <a:p>
            <a:pPr marL="342900" lvl="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Cloud Obstruction</a:t>
            </a:r>
          </a:p>
          <a:p>
            <a:pPr marL="800100" lvl="1" indent="-342900">
              <a:spcBef>
                <a:spcPts val="200"/>
              </a:spcBef>
              <a:buClr>
                <a:srgbClr val="218754"/>
              </a:buClr>
              <a:buFont typeface="Webdings" panose="05030102010509060703" pitchFamily="18" charset="2"/>
              <a:buChar char="4"/>
            </a:pPr>
            <a:r>
              <a:rPr lang="en-US" sz="2000" dirty="0">
                <a:solidFill>
                  <a:schemeClr val="bg2">
                    <a:lumMod val="50000"/>
                  </a:schemeClr>
                </a:solidFill>
              </a:rPr>
              <a:t>Images with </a:t>
            </a:r>
            <a:r>
              <a:rPr lang="en-US" sz="2000" dirty="0" smtClean="0">
                <a:solidFill>
                  <a:schemeClr val="bg2">
                    <a:lumMod val="50000"/>
                  </a:schemeClr>
                </a:solidFill>
              </a:rPr>
              <a:t>above 50% </a:t>
            </a:r>
            <a:r>
              <a:rPr lang="en-US" sz="2000" dirty="0">
                <a:solidFill>
                  <a:schemeClr val="bg2">
                    <a:lumMod val="50000"/>
                  </a:schemeClr>
                </a:solidFill>
              </a:rPr>
              <a:t>cloud cover </a:t>
            </a:r>
            <a:r>
              <a:rPr lang="en-US" sz="2000" dirty="0" smtClean="0">
                <a:solidFill>
                  <a:schemeClr val="bg2">
                    <a:lumMod val="50000"/>
                  </a:schemeClr>
                </a:solidFill>
              </a:rPr>
              <a:t>were dropped</a:t>
            </a:r>
          </a:p>
          <a:p>
            <a:pPr marL="800100" lvl="1"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Landsat 7 Striping</a:t>
            </a:r>
          </a:p>
          <a:p>
            <a:pPr marL="800100" lvl="1"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Data gap </a:t>
            </a:r>
            <a:r>
              <a:rPr lang="en-US" sz="2000" dirty="0">
                <a:solidFill>
                  <a:schemeClr val="bg2">
                    <a:lumMod val="50000"/>
                  </a:schemeClr>
                </a:solidFill>
              </a:rPr>
              <a:t>fill to correct Landsat 7 images 2003-present</a:t>
            </a:r>
          </a:p>
          <a:p>
            <a:pPr marL="800100" lvl="1" indent="-342900">
              <a:spcBef>
                <a:spcPts val="200"/>
              </a:spcBef>
              <a:buClr>
                <a:srgbClr val="218754"/>
              </a:buClr>
              <a:buFont typeface="Webdings" panose="05030102010509060703" pitchFamily="18" charset="2"/>
              <a:buChar char="4"/>
            </a:pPr>
            <a:endParaRPr lang="en-US" sz="2000" dirty="0">
              <a:solidFill>
                <a:schemeClr val="bg2">
                  <a:lumMod val="50000"/>
                </a:schemeClr>
              </a:solidFill>
            </a:endParaRPr>
          </a:p>
          <a:p>
            <a:pPr marL="342900" lvl="0" indent="-342900">
              <a:spcBef>
                <a:spcPts val="200"/>
              </a:spcBef>
              <a:buClr>
                <a:srgbClr val="218754"/>
              </a:buClr>
              <a:buFont typeface="Webdings" panose="05030102010509060703" pitchFamily="18" charset="2"/>
              <a:buChar char="4"/>
            </a:pPr>
            <a:r>
              <a:rPr lang="en-US" sz="2000" b="1" i="1" dirty="0">
                <a:solidFill>
                  <a:schemeClr val="bg2">
                    <a:lumMod val="50000"/>
                  </a:schemeClr>
                </a:solidFill>
              </a:rPr>
              <a:t>Python codes for FAI, NDTI, NDSSI indices</a:t>
            </a:r>
            <a:endParaRPr lang="en-US" sz="2000" dirty="0">
              <a:solidFill>
                <a:schemeClr val="bg2">
                  <a:lumMod val="50000"/>
                </a:schemeClr>
              </a:solidFill>
            </a:endParaRPr>
          </a:p>
        </p:txBody>
      </p:sp>
      <p:sp>
        <p:nvSpPr>
          <p:cNvPr id="8" name="Rectangle 7"/>
          <p:cNvSpPr/>
          <p:nvPr/>
        </p:nvSpPr>
        <p:spPr>
          <a:xfrm>
            <a:off x="7958504" y="6228618"/>
            <a:ext cx="4127986" cy="461665"/>
          </a:xfrm>
          <a:prstGeom prst="rect">
            <a:avLst/>
          </a:prstGeom>
        </p:spPr>
        <p:txBody>
          <a:bodyPr wrap="square">
            <a:spAutoFit/>
          </a:bodyPr>
          <a:lstStyle/>
          <a:p>
            <a:r>
              <a:rPr lang="en-US" sz="1200" b="1" dirty="0">
                <a:solidFill>
                  <a:schemeClr val="bg2">
                    <a:lumMod val="50000"/>
                  </a:schemeClr>
                </a:solidFill>
              </a:rPr>
              <a:t>Figure 7. </a:t>
            </a:r>
            <a:r>
              <a:rPr lang="en-US" sz="1200" dirty="0">
                <a:solidFill>
                  <a:schemeClr val="bg2">
                    <a:lumMod val="50000"/>
                  </a:schemeClr>
                </a:solidFill>
              </a:rPr>
              <a:t>Example of a Landsat 7 scene of the study area with striping. Image credit: NASA Landsat 7.</a:t>
            </a:r>
          </a:p>
        </p:txBody>
      </p:sp>
    </p:spTree>
    <p:extLst>
      <p:ext uri="{BB962C8B-B14F-4D97-AF65-F5344CB8AC3E}">
        <p14:creationId xmlns:p14="http://schemas.microsoft.com/office/powerpoint/2010/main" val="29652493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9006</TotalTime>
  <Words>1979</Words>
  <Application>Microsoft Office PowerPoint</Application>
  <PresentationFormat>Widescreen</PresentationFormat>
  <Paragraphs>250</Paragraphs>
  <Slides>21</Slides>
  <Notes>21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Cambria</vt:lpstr>
      <vt:lpstr>Century Gothic</vt:lpstr>
      <vt:lpstr>Garamond</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Childs, Abigail V. (ARC-6170)[SSAI DEVELOP]</cp:lastModifiedBy>
  <cp:revision>244</cp:revision>
  <dcterms:created xsi:type="dcterms:W3CDTF">2015-05-18T13:26:09Z</dcterms:created>
  <dcterms:modified xsi:type="dcterms:W3CDTF">2016-08-04T20:19:14Z</dcterms:modified>
</cp:coreProperties>
</file>