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Century Gothic" panose="020B0502020202020204" pitchFamily="34" charset="0"/>
      <p:regular r:id="rId5"/>
      <p:bold r:id="rId6"/>
      <p:italic r:id="rId7"/>
      <p:boldItalic r:id="rId8"/>
    </p:embeddedFont>
    <p:embeddedFont>
      <p:font typeface="Webdings" panose="05030102010509060703" pitchFamily="18" charset="2"/>
      <p:regular r:id="rId9"/>
    </p:embeddedFont>
    <p:embeddedFont>
      <p:font typeface="Garamond" panose="02020404030301010803" pitchFamily="18" charset="0"/>
      <p:regular r:id="rId10"/>
      <p:bold r:id="rId11"/>
      <p: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A7E7E"/>
    <a:srgbClr val="DE0808"/>
    <a:srgbClr val="F8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1176" y="5"/>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54559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16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3600" b="1" i="0" u="none" strike="noStrike" cap="none">
              <a:solidFill>
                <a:schemeClr val="dk1"/>
              </a:solidFill>
              <a:latin typeface="Questrial"/>
              <a:ea typeface="Questrial"/>
              <a:cs typeface="Questrial"/>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Utilizing NASA Earth Observations to Identify Indicators to Help Predict Deadly Storms over African Great Lakes</a:t>
            </a:r>
            <a:r>
              <a:rPr lang="en-US" dirty="0"/>
              <a:t/>
            </a:r>
            <a:br>
              <a:rPr lang="en-US" dirty="0"/>
            </a:br>
            <a:endParaRPr lang="en-US" dirty="0"/>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African Great Lakes Weather II</a:t>
            </a:r>
          </a:p>
        </p:txBody>
      </p:sp>
      <p:sp>
        <p:nvSpPr>
          <p:cNvPr id="22" name="Shape 22"/>
          <p:cNvSpPr txBox="1"/>
          <p:nvPr/>
        </p:nvSpPr>
        <p:spPr>
          <a:xfrm>
            <a:off x="914400" y="28555050"/>
            <a:ext cx="6322799"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lang="en-US" sz="2700" b="0" i="0" u="none" strike="noStrike" cap="none" dirty="0">
              <a:solidFill>
                <a:schemeClr val="dk1"/>
              </a:solidFill>
              <a:latin typeface="Garamond"/>
              <a:ea typeface="Garamond"/>
              <a:cs typeface="Garamond"/>
              <a:sym typeface="Garamond"/>
            </a:endParaRPr>
          </a:p>
        </p:txBody>
      </p:sp>
      <p:sp>
        <p:nvSpPr>
          <p:cNvPr id="24" name="Shape 24"/>
          <p:cNvSpPr txBox="1"/>
          <p:nvPr/>
        </p:nvSpPr>
        <p:spPr>
          <a:xfrm>
            <a:off x="14668500" y="28555050"/>
            <a:ext cx="11849100" cy="57605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chemeClr val="dk1"/>
              </a:buClr>
              <a:buSzPct val="25000"/>
              <a:buFont typeface="Arial"/>
              <a:buNone/>
            </a:pPr>
            <a:r>
              <a:rPr lang="en-US" sz="2700" b="1" dirty="0">
                <a:solidFill>
                  <a:schemeClr val="dk1"/>
                </a:solidFill>
                <a:latin typeface="Garamond"/>
                <a:ea typeface="Garamond"/>
                <a:cs typeface="Garamond"/>
                <a:sym typeface="Garamond"/>
              </a:rPr>
              <a:t>Dr. Kenton Ross</a:t>
            </a:r>
            <a:r>
              <a:rPr lang="en-US" sz="2700" dirty="0">
                <a:solidFill>
                  <a:schemeClr val="dk1"/>
                </a:solidFill>
                <a:latin typeface="Garamond"/>
                <a:ea typeface="Garamond"/>
                <a:cs typeface="Garamond"/>
                <a:sym typeface="Garamond"/>
              </a:rPr>
              <a:t> – NASA </a:t>
            </a:r>
            <a:r>
              <a:rPr lang="en-US" sz="2700" dirty="0" smtClean="0">
                <a:solidFill>
                  <a:schemeClr val="dk1"/>
                </a:solidFill>
                <a:latin typeface="Garamond"/>
                <a:ea typeface="Garamond"/>
                <a:cs typeface="Garamond"/>
                <a:sym typeface="Garamond"/>
              </a:rPr>
              <a:t>DEVELOP National Program</a:t>
            </a:r>
            <a:endParaRPr lang="en-US" sz="2700" dirty="0">
              <a:solidFill>
                <a:schemeClr val="dk1"/>
              </a:solidFill>
              <a:latin typeface="Garamond"/>
              <a:ea typeface="Garamond"/>
              <a:cs typeface="Garamond"/>
              <a:sym typeface="Garamond"/>
            </a:endParaRP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Kristopher </a:t>
            </a:r>
            <a:r>
              <a:rPr lang="en-US" sz="2700" b="1" dirty="0" err="1">
                <a:solidFill>
                  <a:schemeClr val="dk1"/>
                </a:solidFill>
                <a:latin typeface="Garamond"/>
                <a:ea typeface="Garamond"/>
                <a:cs typeface="Garamond"/>
                <a:sym typeface="Garamond"/>
              </a:rPr>
              <a:t>Bedka</a:t>
            </a:r>
            <a:r>
              <a:rPr lang="en-US" sz="2700" dirty="0">
                <a:solidFill>
                  <a:schemeClr val="dk1"/>
                </a:solidFill>
                <a:latin typeface="Garamond"/>
                <a:ea typeface="Garamond"/>
                <a:cs typeface="Garamond"/>
                <a:sym typeface="Garamond"/>
              </a:rPr>
              <a:t> – Climate Science Branch at NASA Langley’s Science Directorate</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Steve Licata</a:t>
            </a:r>
            <a:r>
              <a:rPr lang="en-US" sz="2700" dirty="0">
                <a:solidFill>
                  <a:schemeClr val="dk1"/>
                </a:solidFill>
                <a:latin typeface="Garamond"/>
                <a:ea typeface="Garamond"/>
                <a:cs typeface="Garamond"/>
                <a:sym typeface="Garamond"/>
              </a:rPr>
              <a:t> - Jet Propulsion Laboratory, Atmospheric Infrared Sounder Project </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Dr. DeWayne Cecil </a:t>
            </a:r>
            <a:r>
              <a:rPr lang="en-US" sz="2700" dirty="0">
                <a:solidFill>
                  <a:schemeClr val="dk1"/>
                </a:solidFill>
                <a:latin typeface="Garamond"/>
                <a:ea typeface="Garamond"/>
                <a:cs typeface="Garamond"/>
                <a:sym typeface="Garamond"/>
              </a:rPr>
              <a:t>– Global Science and Technology, Inc.</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Robert </a:t>
            </a:r>
            <a:r>
              <a:rPr lang="en-US" sz="2700" b="1" dirty="0" err="1">
                <a:solidFill>
                  <a:schemeClr val="dk1"/>
                </a:solidFill>
                <a:latin typeface="Garamond"/>
                <a:ea typeface="Garamond"/>
                <a:cs typeface="Garamond"/>
                <a:sym typeface="Garamond"/>
              </a:rPr>
              <a:t>VanGundy</a:t>
            </a:r>
            <a:r>
              <a:rPr lang="en-US" sz="2700" dirty="0">
                <a:solidFill>
                  <a:schemeClr val="dk1"/>
                </a:solidFill>
                <a:latin typeface="Garamond"/>
                <a:ea typeface="Garamond"/>
                <a:cs typeface="Garamond"/>
                <a:sym typeface="Garamond"/>
              </a:rPr>
              <a:t> – University of Virginia’s College at Wise</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April Huff</a:t>
            </a:r>
            <a:r>
              <a:rPr lang="en-US" sz="2700" dirty="0">
                <a:solidFill>
                  <a:schemeClr val="dk1"/>
                </a:solidFill>
                <a:latin typeface="Garamond"/>
                <a:ea typeface="Garamond"/>
                <a:cs typeface="Garamond"/>
                <a:sym typeface="Garamond"/>
              </a:rPr>
              <a:t> – NASA DEVELOP/Wise County Clerk of Court’s Office</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Fall 2015 African Great Lakes Weather I Team</a:t>
            </a:r>
          </a:p>
        </p:txBody>
      </p:sp>
      <p:sp>
        <p:nvSpPr>
          <p:cNvPr id="25" name="Shape 25"/>
          <p:cNvSpPr txBox="1"/>
          <p:nvPr/>
        </p:nvSpPr>
        <p:spPr>
          <a:xfrm>
            <a:off x="914400" y="21493039"/>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Use images.</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No bullets.</a:t>
            </a:r>
          </a:p>
        </p:txBody>
      </p:sp>
      <p:sp>
        <p:nvSpPr>
          <p:cNvPr id="26" name="Shape 26"/>
          <p:cNvSpPr txBox="1"/>
          <p:nvPr/>
        </p:nvSpPr>
        <p:spPr>
          <a:xfrm>
            <a:off x="18288000" y="22770612"/>
            <a:ext cx="8229600" cy="3824699"/>
          </a:xfrm>
          <a:prstGeom prst="rect">
            <a:avLst/>
          </a:prstGeom>
          <a:noFill/>
          <a:ln>
            <a:noFill/>
          </a:ln>
        </p:spPr>
        <p:txBody>
          <a:bodyPr lIns="91425" tIns="45700" rIns="91425" bIns="45700" anchor="t" anchorCtr="0">
            <a:noAutofit/>
          </a:bodyPr>
          <a:lstStyle/>
          <a:p>
            <a:pPr marL="347663"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ea typeface="+mn-ea"/>
                <a:cs typeface="+mn-cs"/>
                <a:sym typeface="Garamond"/>
              </a:rPr>
              <a:t>Use </a:t>
            </a:r>
            <a:r>
              <a:rPr lang="en-US" sz="2700" kern="1200" dirty="0">
                <a:solidFill>
                  <a:schemeClr val="bg1">
                    <a:lumMod val="50000"/>
                  </a:schemeClr>
                </a:solidFill>
                <a:latin typeface="Garamond" panose="02020404030301010803" pitchFamily="18" charset="0"/>
                <a:ea typeface="+mn-ea"/>
                <a:cs typeface="+mn-cs"/>
                <a:sym typeface="Garamond"/>
              </a:rPr>
              <a:t>bullets</a:t>
            </a:r>
            <a:r>
              <a:rPr lang="en-US" sz="2700" kern="1200" dirty="0" smtClean="0">
                <a:solidFill>
                  <a:schemeClr val="bg1">
                    <a:lumMod val="50000"/>
                  </a:schemeClr>
                </a:solidFill>
                <a:latin typeface="Garamond" panose="02020404030301010803" pitchFamily="18" charset="0"/>
                <a:ea typeface="+mn-ea"/>
                <a:cs typeface="+mn-cs"/>
                <a:sym typeface="Garamond"/>
              </a:rPr>
              <a:t>.</a:t>
            </a:r>
            <a:endParaRPr lang="en-US" sz="2700" kern="1200" dirty="0">
              <a:solidFill>
                <a:schemeClr val="bg1">
                  <a:lumMod val="50000"/>
                </a:schemeClr>
              </a:solidFill>
              <a:latin typeface="Garamond" panose="02020404030301010803" pitchFamily="18" charset="0"/>
              <a:ea typeface="+mn-ea"/>
              <a:cs typeface="+mn-cs"/>
              <a:sym typeface="Garamond"/>
            </a:endParaRPr>
          </a:p>
          <a:p>
            <a:pPr marL="347663"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smtClean="0">
                <a:solidFill>
                  <a:schemeClr val="accent1"/>
                </a:solidFill>
                <a:latin typeface="Garamond" panose="02020404030301010803" pitchFamily="18" charset="0"/>
                <a:ea typeface="+mn-ea"/>
                <a:cs typeface="+mn-cs"/>
                <a:sym typeface="Garamond"/>
              </a:rPr>
              <a:t>Use </a:t>
            </a:r>
            <a:r>
              <a:rPr lang="en-US" sz="2700" kern="1200" dirty="0" smtClean="0">
                <a:solidFill>
                  <a:schemeClr val="bg1">
                    <a:lumMod val="50000"/>
                  </a:schemeClr>
                </a:solidFill>
                <a:latin typeface="Garamond" panose="02020404030301010803" pitchFamily="18" charset="0"/>
                <a:ea typeface="+mn-ea"/>
                <a:cs typeface="+mn-cs"/>
                <a:sym typeface="Garamond"/>
              </a:rPr>
              <a:t>complete sentences with periods</a:t>
            </a:r>
            <a:r>
              <a:rPr lang="en-US" sz="2700" b="1" kern="1200" dirty="0" smtClean="0">
                <a:solidFill>
                  <a:schemeClr val="accent1"/>
                </a:solidFill>
                <a:latin typeface="Garamond" panose="02020404030301010803" pitchFamily="18" charset="0"/>
                <a:ea typeface="+mn-ea"/>
                <a:cs typeface="+mn-cs"/>
                <a:sym typeface="Garamond"/>
              </a:rPr>
              <a:t>.</a:t>
            </a:r>
            <a:endParaRPr lang="en-US" sz="2700" b="1" kern="1200" dirty="0">
              <a:solidFill>
                <a:schemeClr val="accent1"/>
              </a:solidFill>
              <a:latin typeface="Garamond" panose="02020404030301010803" pitchFamily="18" charset="0"/>
              <a:ea typeface="+mn-ea"/>
              <a:cs typeface="+mn-cs"/>
              <a:sym typeface="Garamond"/>
            </a:endParaRPr>
          </a:p>
        </p:txBody>
      </p:sp>
      <p:sp>
        <p:nvSpPr>
          <p:cNvPr id="28" name="Shape 28"/>
          <p:cNvSpPr txBox="1"/>
          <p:nvPr/>
        </p:nvSpPr>
        <p:spPr>
          <a:xfrm>
            <a:off x="18288000" y="12773625"/>
            <a:ext cx="8229600" cy="52238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Font typeface="Arial"/>
              <a:buNone/>
            </a:pPr>
            <a:endParaRPr/>
          </a:p>
        </p:txBody>
      </p:sp>
      <p:sp>
        <p:nvSpPr>
          <p:cNvPr id="29" name="Shape 29"/>
          <p:cNvSpPr txBox="1"/>
          <p:nvPr/>
        </p:nvSpPr>
        <p:spPr>
          <a:xfrm>
            <a:off x="18288000" y="19073957"/>
            <a:ext cx="8229600" cy="28346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Font typeface="Arial"/>
              <a:buNone/>
            </a:pPr>
            <a:endParaRPr/>
          </a:p>
        </p:txBody>
      </p:sp>
      <p:sp>
        <p:nvSpPr>
          <p:cNvPr id="30" name="Shape 30"/>
          <p:cNvSpPr txBox="1"/>
          <p:nvPr/>
        </p:nvSpPr>
        <p:spPr>
          <a:xfrm>
            <a:off x="914400" y="6878410"/>
            <a:ext cx="169164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Feel free to rename, move, and resize sections as needed.</a:t>
            </a:r>
          </a:p>
        </p:txBody>
      </p:sp>
      <p:sp>
        <p:nvSpPr>
          <p:cNvPr id="31" name="Shape 31"/>
          <p:cNvSpPr txBox="1"/>
          <p:nvPr/>
        </p:nvSpPr>
        <p:spPr>
          <a:xfrm>
            <a:off x="914400" y="6145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sp>
        <p:nvSpPr>
          <p:cNvPr id="32" name="Shape 32"/>
          <p:cNvSpPr txBox="1"/>
          <p:nvPr/>
        </p:nvSpPr>
        <p:spPr>
          <a:xfrm>
            <a:off x="18288000" y="614730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33" name="Shape 33"/>
          <p:cNvSpPr txBox="1"/>
          <p:nvPr/>
        </p:nvSpPr>
        <p:spPr>
          <a:xfrm>
            <a:off x="914400" y="1251763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4" name="Shape 34"/>
          <p:cNvSpPr txBox="1"/>
          <p:nvPr/>
        </p:nvSpPr>
        <p:spPr>
          <a:xfrm>
            <a:off x="18287998" y="1200411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Area</a:t>
            </a:r>
          </a:p>
        </p:txBody>
      </p:sp>
      <p:sp>
        <p:nvSpPr>
          <p:cNvPr id="35" name="Shape 35"/>
          <p:cNvSpPr txBox="1"/>
          <p:nvPr/>
        </p:nvSpPr>
        <p:spPr>
          <a:xfrm>
            <a:off x="18288000" y="17997548"/>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 Observations</a:t>
            </a:r>
          </a:p>
        </p:txBody>
      </p:sp>
      <p:sp>
        <p:nvSpPr>
          <p:cNvPr id="36" name="Shape 36"/>
          <p:cNvSpPr txBox="1"/>
          <p:nvPr/>
        </p:nvSpPr>
        <p:spPr>
          <a:xfrm>
            <a:off x="914400" y="20830504"/>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7" name="Shape 37"/>
          <p:cNvSpPr txBox="1"/>
          <p:nvPr/>
        </p:nvSpPr>
        <p:spPr>
          <a:xfrm>
            <a:off x="18288000" y="2198324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8" name="Shape 38"/>
          <p:cNvSpPr txBox="1"/>
          <p:nvPr/>
        </p:nvSpPr>
        <p:spPr>
          <a:xfrm>
            <a:off x="14668500" y="2784358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9" name="Shape 39"/>
          <p:cNvSpPr txBox="1"/>
          <p:nvPr/>
        </p:nvSpPr>
        <p:spPr>
          <a:xfrm>
            <a:off x="9027900" y="2784360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Project Partners</a:t>
            </a:r>
          </a:p>
        </p:txBody>
      </p:sp>
      <p:sp>
        <p:nvSpPr>
          <p:cNvPr id="40" name="Shape 40"/>
          <p:cNvSpPr txBox="1"/>
          <p:nvPr/>
        </p:nvSpPr>
        <p:spPr>
          <a:xfrm>
            <a:off x="914400" y="27843600"/>
            <a:ext cx="50010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Team Members</a:t>
            </a:r>
          </a:p>
        </p:txBody>
      </p:sp>
      <p:sp>
        <p:nvSpPr>
          <p:cNvPr id="41" name="Shape 41"/>
          <p:cNvSpPr txBox="1"/>
          <p:nvPr/>
        </p:nvSpPr>
        <p:spPr>
          <a:xfrm>
            <a:off x="914400" y="4148882"/>
            <a:ext cx="25603199" cy="1935334"/>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dirty="0">
                <a:solidFill>
                  <a:schemeClr val="dk1"/>
                </a:solidFill>
                <a:latin typeface="Garamond"/>
                <a:ea typeface="Garamond"/>
                <a:cs typeface="Garamond"/>
                <a:sym typeface="Garamond"/>
              </a:rPr>
              <a:t>Annabel White (Project Lead)</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Jakub Blach</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Michael Brooke</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Megan </a:t>
            </a:r>
            <a:r>
              <a:rPr lang="en-US" sz="3200" dirty="0" smtClean="0">
                <a:solidFill>
                  <a:schemeClr val="dk1"/>
                </a:solidFill>
                <a:latin typeface="Garamond"/>
                <a:ea typeface="Garamond"/>
                <a:cs typeface="Garamond"/>
                <a:sym typeface="Garamond"/>
              </a:rPr>
              <a:t>Buzanowicz</a:t>
            </a:r>
            <a:r>
              <a:rPr lang="en-US" sz="3200" baseline="30000" dirty="0">
                <a:solidFill>
                  <a:schemeClr val="dk1"/>
                </a:solidFill>
                <a:latin typeface="Garamond"/>
                <a:ea typeface="Garamond"/>
                <a:cs typeface="Garamond"/>
                <a:sym typeface="Garamond"/>
              </a:rPr>
              <a:t>1</a:t>
            </a:r>
            <a:r>
              <a:rPr lang="en-US" sz="3200" dirty="0" smtClean="0">
                <a:solidFill>
                  <a:schemeClr val="dk1"/>
                </a:solidFill>
                <a:latin typeface="Garamond"/>
                <a:ea typeface="Garamond"/>
                <a:cs typeface="Garamond"/>
                <a:sym typeface="Garamond"/>
              </a:rPr>
              <a:t>, </a:t>
            </a:r>
            <a:r>
              <a:rPr lang="en-US" sz="3200" dirty="0" smtClean="0">
                <a:solidFill>
                  <a:schemeClr val="dk1"/>
                </a:solidFill>
                <a:latin typeface="Garamond"/>
                <a:ea typeface="Garamond"/>
                <a:cs typeface="Garamond"/>
                <a:sym typeface="Garamond"/>
              </a:rPr>
              <a:t>Kathy </a:t>
            </a:r>
            <a:r>
              <a:rPr lang="en-US" sz="3200" dirty="0">
                <a:solidFill>
                  <a:schemeClr val="dk1"/>
                </a:solidFill>
                <a:latin typeface="Garamond"/>
                <a:ea typeface="Garamond"/>
                <a:cs typeface="Garamond"/>
                <a:sym typeface="Garamond"/>
              </a:rPr>
              <a:t>Dooley</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a:t>
            </a:r>
            <a:r>
              <a:rPr lang="en-US" sz="3200" dirty="0" err="1">
                <a:solidFill>
                  <a:schemeClr val="dk1"/>
                </a:solidFill>
                <a:latin typeface="Garamond"/>
                <a:ea typeface="Garamond"/>
                <a:cs typeface="Garamond"/>
                <a:sym typeface="Garamond"/>
              </a:rPr>
              <a:t>Rajkishan</a:t>
            </a:r>
            <a:r>
              <a:rPr lang="en-US" sz="3200" dirty="0">
                <a:solidFill>
                  <a:schemeClr val="dk1"/>
                </a:solidFill>
                <a:latin typeface="Garamond"/>
                <a:ea typeface="Garamond"/>
                <a:cs typeface="Garamond"/>
                <a:sym typeface="Garamond"/>
              </a:rPr>
              <a:t> Rajappan</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Ryan </a:t>
            </a:r>
            <a:r>
              <a:rPr lang="en-US" sz="3200" dirty="0" smtClean="0">
                <a:solidFill>
                  <a:schemeClr val="dk1"/>
                </a:solidFill>
                <a:latin typeface="Garamond"/>
                <a:ea typeface="Garamond"/>
                <a:cs typeface="Garamond"/>
                <a:sym typeface="Garamond"/>
              </a:rPr>
              <a:t>Umberger</a:t>
            </a:r>
            <a:r>
              <a:rPr lang="en-US" sz="3200" baseline="30000" dirty="0" smtClean="0">
                <a:solidFill>
                  <a:schemeClr val="dk1"/>
                </a:solidFill>
                <a:latin typeface="Garamond"/>
                <a:ea typeface="Garamond"/>
                <a:cs typeface="Garamond"/>
                <a:sym typeface="Garamond"/>
              </a:rPr>
              <a:t>1, </a:t>
            </a:r>
          </a:p>
          <a:p>
            <a:pPr algn="ctr">
              <a:lnSpc>
                <a:spcPct val="90000"/>
              </a:lnSpc>
              <a:buClr>
                <a:schemeClr val="dk1"/>
              </a:buClr>
              <a:buSzPct val="25000"/>
            </a:pPr>
            <a:r>
              <a:rPr lang="en-US" sz="3200" dirty="0" smtClean="0">
                <a:solidFill>
                  <a:schemeClr val="dk1"/>
                </a:solidFill>
                <a:latin typeface="Garamond"/>
                <a:ea typeface="Garamond"/>
                <a:cs typeface="Garamond"/>
                <a:sym typeface="Garamond"/>
              </a:rPr>
              <a:t>Dr. Kenton Ross</a:t>
            </a:r>
            <a:r>
              <a:rPr lang="en-US" sz="3200" baseline="30000" dirty="0" smtClean="0">
                <a:solidFill>
                  <a:schemeClr val="dk1"/>
                </a:solidFill>
                <a:latin typeface="Garamond"/>
                <a:ea typeface="Garamond"/>
                <a:cs typeface="Garamond"/>
                <a:sym typeface="Garamond"/>
              </a:rPr>
              <a:t>1</a:t>
            </a:r>
            <a:r>
              <a:rPr lang="en-US" sz="3200" dirty="0" smtClean="0">
                <a:solidFill>
                  <a:schemeClr val="dk1"/>
                </a:solidFill>
                <a:latin typeface="Garamond"/>
                <a:ea typeface="Garamond"/>
                <a:cs typeface="Garamond"/>
                <a:sym typeface="Garamond"/>
              </a:rPr>
              <a:t>, Kristopher Bedka</a:t>
            </a:r>
            <a:r>
              <a:rPr lang="en-US" sz="3200" baseline="30000" dirty="0" smtClean="0">
                <a:solidFill>
                  <a:schemeClr val="dk1"/>
                </a:solidFill>
                <a:latin typeface="Garamond"/>
                <a:ea typeface="Garamond"/>
                <a:cs typeface="Garamond"/>
                <a:sym typeface="Garamond"/>
              </a:rPr>
              <a:t>2</a:t>
            </a:r>
            <a:r>
              <a:rPr lang="en-US" sz="3200" dirty="0" smtClean="0">
                <a:solidFill>
                  <a:schemeClr val="dk1"/>
                </a:solidFill>
                <a:latin typeface="Garamond"/>
                <a:ea typeface="Garamond"/>
                <a:cs typeface="Garamond"/>
                <a:sym typeface="Garamond"/>
              </a:rPr>
              <a:t>, Dr. DeWayne Cecil</a:t>
            </a:r>
            <a:r>
              <a:rPr lang="en-US" sz="3200" baseline="30000" dirty="0">
                <a:solidFill>
                  <a:schemeClr val="dk1"/>
                </a:solidFill>
                <a:latin typeface="Garamond"/>
                <a:ea typeface="Garamond"/>
                <a:cs typeface="Garamond"/>
                <a:sym typeface="Garamond"/>
              </a:rPr>
              <a:t>3</a:t>
            </a:r>
            <a:r>
              <a:rPr lang="en-US" sz="3200" dirty="0" smtClean="0">
                <a:solidFill>
                  <a:schemeClr val="dk1"/>
                </a:solidFill>
                <a:latin typeface="Garamond"/>
                <a:ea typeface="Garamond"/>
                <a:cs typeface="Garamond"/>
                <a:sym typeface="Garamond"/>
              </a:rPr>
              <a:t>, Bob VanGundy</a:t>
            </a:r>
            <a:r>
              <a:rPr lang="en-US" sz="3200" baseline="30000" dirty="0" smtClean="0">
                <a:solidFill>
                  <a:schemeClr val="dk1"/>
                </a:solidFill>
                <a:latin typeface="Garamond"/>
                <a:ea typeface="Garamond"/>
                <a:cs typeface="Garamond"/>
                <a:sym typeface="Garamond"/>
              </a:rPr>
              <a:t>4</a:t>
            </a:r>
            <a:r>
              <a:rPr lang="en-US" sz="3200" dirty="0" smtClean="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
            </a:r>
            <a:br>
              <a:rPr lang="en-US" sz="3200" dirty="0">
                <a:solidFill>
                  <a:schemeClr val="dk1"/>
                </a:solidFill>
                <a:latin typeface="Garamond"/>
                <a:ea typeface="Garamond"/>
                <a:cs typeface="Garamond"/>
                <a:sym typeface="Garamond"/>
              </a:rPr>
            </a:br>
            <a:r>
              <a:rPr lang="en-US" sz="3200" baseline="30000" dirty="0">
                <a:solidFill>
                  <a:schemeClr val="dk1"/>
                </a:solidFill>
                <a:latin typeface="Garamond"/>
                <a:ea typeface="Garamond"/>
                <a:cs typeface="Garamond"/>
                <a:sym typeface="Garamond"/>
              </a:rPr>
              <a:t>1</a:t>
            </a:r>
            <a:r>
              <a:rPr lang="en-US" sz="3200" dirty="0" smtClean="0">
                <a:solidFill>
                  <a:schemeClr val="dk1"/>
                </a:solidFill>
                <a:latin typeface="Garamond"/>
                <a:ea typeface="Garamond"/>
                <a:cs typeface="Garamond"/>
                <a:sym typeface="Garamond"/>
              </a:rPr>
              <a:t>NASA </a:t>
            </a:r>
            <a:r>
              <a:rPr lang="en-US" sz="3200" dirty="0">
                <a:solidFill>
                  <a:schemeClr val="dk1"/>
                </a:solidFill>
                <a:latin typeface="Garamond"/>
                <a:ea typeface="Garamond"/>
                <a:cs typeface="Garamond"/>
                <a:sym typeface="Garamond"/>
              </a:rPr>
              <a:t>DEVELOP National </a:t>
            </a:r>
            <a:r>
              <a:rPr lang="en-US" sz="3200" dirty="0" smtClean="0">
                <a:solidFill>
                  <a:schemeClr val="dk1"/>
                </a:solidFill>
                <a:latin typeface="Garamond"/>
                <a:ea typeface="Garamond"/>
                <a:cs typeface="Garamond"/>
                <a:sym typeface="Garamond"/>
              </a:rPr>
              <a:t>Program</a:t>
            </a:r>
            <a:r>
              <a:rPr lang="en-US" sz="3200" dirty="0">
                <a:solidFill>
                  <a:schemeClr val="dk1"/>
                </a:solidFill>
                <a:latin typeface="Garamond"/>
                <a:ea typeface="Garamond"/>
                <a:cs typeface="Garamond"/>
                <a:sym typeface="Garamond"/>
              </a:rPr>
              <a:t>, </a:t>
            </a:r>
            <a:r>
              <a:rPr lang="en-US" sz="3200" baseline="30000" dirty="0" smtClean="0">
                <a:solidFill>
                  <a:schemeClr val="dk1"/>
                </a:solidFill>
                <a:latin typeface="Garamond"/>
                <a:ea typeface="Garamond"/>
                <a:cs typeface="Garamond"/>
                <a:sym typeface="Garamond"/>
              </a:rPr>
              <a:t>2</a:t>
            </a:r>
            <a:r>
              <a:rPr lang="en-US" sz="3200" dirty="0" smtClean="0">
                <a:solidFill>
                  <a:schemeClr val="dk1"/>
                </a:solidFill>
                <a:latin typeface="Garamond"/>
                <a:ea typeface="Garamond"/>
                <a:cs typeface="Garamond"/>
                <a:sym typeface="Garamond"/>
              </a:rPr>
              <a:t>Climate </a:t>
            </a:r>
            <a:r>
              <a:rPr lang="en-US" sz="3200" dirty="0">
                <a:solidFill>
                  <a:schemeClr val="dk1"/>
                </a:solidFill>
                <a:latin typeface="Garamond"/>
                <a:ea typeface="Garamond"/>
                <a:cs typeface="Garamond"/>
                <a:sym typeface="Garamond"/>
              </a:rPr>
              <a:t>Science Branch at NASA Langley’s Science Directorate</a:t>
            </a:r>
          </a:p>
          <a:p>
            <a:pPr lvl="0" algn="ctr">
              <a:lnSpc>
                <a:spcPct val="90000"/>
              </a:lnSpc>
              <a:buClr>
                <a:schemeClr val="dk1"/>
              </a:buClr>
              <a:buSzPct val="25000"/>
            </a:pPr>
            <a:r>
              <a:rPr lang="en-US" sz="3200" baseline="30000" dirty="0" smtClean="0">
                <a:solidFill>
                  <a:schemeClr val="dk1"/>
                </a:solidFill>
                <a:latin typeface="Garamond"/>
                <a:ea typeface="Garamond"/>
                <a:cs typeface="Garamond"/>
                <a:sym typeface="Garamond"/>
              </a:rPr>
              <a:t>3</a:t>
            </a:r>
            <a:r>
              <a:rPr lang="en-US" sz="3200" dirty="0" smtClean="0">
                <a:solidFill>
                  <a:schemeClr val="dk1"/>
                </a:solidFill>
                <a:latin typeface="Garamond"/>
                <a:ea typeface="Garamond"/>
                <a:cs typeface="Garamond"/>
                <a:sym typeface="Garamond"/>
              </a:rPr>
              <a:t>Global Science and Technology, NOAA NCEI, </a:t>
            </a:r>
            <a:r>
              <a:rPr lang="en-US" sz="3200" baseline="30000" dirty="0">
                <a:solidFill>
                  <a:schemeClr val="dk1"/>
                </a:solidFill>
                <a:latin typeface="Garamond"/>
                <a:ea typeface="Garamond"/>
                <a:cs typeface="Garamond"/>
                <a:sym typeface="Garamond"/>
              </a:rPr>
              <a:t>4</a:t>
            </a:r>
            <a:r>
              <a:rPr lang="en-US" sz="3200" dirty="0" smtClean="0">
                <a:solidFill>
                  <a:schemeClr val="dk1"/>
                </a:solidFill>
                <a:latin typeface="Garamond"/>
                <a:ea typeface="Garamond"/>
                <a:cs typeface="Garamond"/>
                <a:sym typeface="Garamond"/>
              </a:rPr>
              <a:t>The University of Virginia’s College at Wise</a:t>
            </a:r>
            <a:endParaRPr lang="en-US" sz="3200" dirty="0">
              <a:solidFill>
                <a:schemeClr val="dk1"/>
              </a:solidFill>
              <a:latin typeface="Garamond"/>
              <a:ea typeface="Garamond"/>
              <a:cs typeface="Garamond"/>
              <a:sym typeface="Garamond"/>
            </a:endParaRPr>
          </a:p>
        </p:txBody>
      </p:sp>
      <p:pic>
        <p:nvPicPr>
          <p:cNvPr id="42" name="Shape 42"/>
          <p:cNvPicPr preferRelativeResize="0"/>
          <p:nvPr/>
        </p:nvPicPr>
        <p:blipFill>
          <a:blip r:embed="rId3">
            <a:alphaModFix/>
          </a:blip>
          <a:stretch>
            <a:fillRect/>
          </a:stretch>
        </p:blipFill>
        <p:spPr>
          <a:xfrm>
            <a:off x="18288000" y="13066100"/>
            <a:ext cx="2390775" cy="2428875"/>
          </a:xfrm>
          <a:prstGeom prst="rect">
            <a:avLst/>
          </a:prstGeom>
          <a:noFill/>
          <a:ln>
            <a:noFill/>
          </a:ln>
        </p:spPr>
      </p:pic>
      <p:cxnSp>
        <p:nvCxnSpPr>
          <p:cNvPr id="43" name="Shape 43"/>
          <p:cNvCxnSpPr/>
          <p:nvPr/>
        </p:nvCxnSpPr>
        <p:spPr>
          <a:xfrm>
            <a:off x="19908700" y="14426300"/>
            <a:ext cx="1620599" cy="3221399"/>
          </a:xfrm>
          <a:prstGeom prst="straightConnector1">
            <a:avLst/>
          </a:prstGeom>
          <a:noFill/>
          <a:ln w="28575" cap="flat" cmpd="sng">
            <a:solidFill>
              <a:srgbClr val="7F7F7F"/>
            </a:solidFill>
            <a:prstDash val="solid"/>
            <a:round/>
            <a:headEnd type="none" w="lg" len="lg"/>
            <a:tailEnd type="none" w="lg" len="lg"/>
          </a:ln>
        </p:spPr>
      </p:cxnSp>
      <p:cxnSp>
        <p:nvCxnSpPr>
          <p:cNvPr id="44" name="Shape 44"/>
          <p:cNvCxnSpPr/>
          <p:nvPr/>
        </p:nvCxnSpPr>
        <p:spPr>
          <a:xfrm rot="10800000" flipH="1">
            <a:off x="19898700" y="13606099"/>
            <a:ext cx="1620599" cy="590100"/>
          </a:xfrm>
          <a:prstGeom prst="straightConnector1">
            <a:avLst/>
          </a:prstGeom>
          <a:noFill/>
          <a:ln w="28575" cap="flat" cmpd="sng">
            <a:solidFill>
              <a:srgbClr val="7F7F7F"/>
            </a:solidFill>
            <a:prstDash val="solid"/>
            <a:round/>
            <a:headEnd type="none" w="lg" len="lg"/>
            <a:tailEnd type="none" w="lg" len="lg"/>
          </a:ln>
        </p:spPr>
      </p:cxnSp>
      <p:sp>
        <p:nvSpPr>
          <p:cNvPr id="45" name="Shape 45"/>
          <p:cNvSpPr txBox="1"/>
          <p:nvPr/>
        </p:nvSpPr>
        <p:spPr>
          <a:xfrm>
            <a:off x="21719475" y="14426300"/>
            <a:ext cx="1490699" cy="5943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a:solidFill>
                  <a:schemeClr val="dk1"/>
                </a:solidFill>
                <a:latin typeface="Garamond"/>
                <a:ea typeface="Garamond"/>
                <a:cs typeface="Garamond"/>
                <a:sym typeface="Garamond"/>
              </a:rPr>
              <a:t>Uganda</a:t>
            </a:r>
          </a:p>
        </p:txBody>
      </p:sp>
      <p:sp>
        <p:nvSpPr>
          <p:cNvPr id="46" name="Shape 46"/>
          <p:cNvSpPr txBox="1"/>
          <p:nvPr/>
        </p:nvSpPr>
        <p:spPr>
          <a:xfrm>
            <a:off x="24810875" y="15000835"/>
            <a:ext cx="1490699" cy="769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a:solidFill>
                  <a:schemeClr val="dk1"/>
                </a:solidFill>
                <a:latin typeface="Garamond"/>
                <a:ea typeface="Garamond"/>
                <a:cs typeface="Garamond"/>
                <a:sym typeface="Garamond"/>
              </a:rPr>
              <a:t>Kenya</a:t>
            </a:r>
          </a:p>
        </p:txBody>
      </p:sp>
      <p:sp>
        <p:nvSpPr>
          <p:cNvPr id="47" name="Shape 47"/>
          <p:cNvSpPr txBox="1"/>
          <p:nvPr/>
        </p:nvSpPr>
        <p:spPr>
          <a:xfrm>
            <a:off x="22684900" y="16571775"/>
            <a:ext cx="1888200" cy="951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a:solidFill>
                  <a:schemeClr val="dk1"/>
                </a:solidFill>
                <a:latin typeface="Garamond"/>
                <a:ea typeface="Garamond"/>
                <a:cs typeface="Garamond"/>
                <a:sym typeface="Garamond"/>
              </a:rPr>
              <a:t>Tanzania</a:t>
            </a:r>
          </a:p>
        </p:txBody>
      </p:sp>
      <p:sp>
        <p:nvSpPr>
          <p:cNvPr id="48" name="Shape 48"/>
          <p:cNvSpPr txBox="1"/>
          <p:nvPr/>
        </p:nvSpPr>
        <p:spPr>
          <a:xfrm>
            <a:off x="22309762" y="15411437"/>
            <a:ext cx="1620599" cy="769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b="1">
                <a:solidFill>
                  <a:schemeClr val="dk1"/>
                </a:solidFill>
                <a:latin typeface="Garamond"/>
                <a:ea typeface="Garamond"/>
                <a:cs typeface="Garamond"/>
                <a:sym typeface="Garamond"/>
              </a:rPr>
              <a:t>Lake</a:t>
            </a:r>
          </a:p>
          <a:p>
            <a:pPr lvl="0" rtl="0">
              <a:lnSpc>
                <a:spcPct val="115000"/>
              </a:lnSpc>
              <a:spcBef>
                <a:spcPts val="0"/>
              </a:spcBef>
              <a:buNone/>
            </a:pPr>
            <a:r>
              <a:rPr lang="en-US" sz="3000" b="1">
                <a:solidFill>
                  <a:schemeClr val="dk1"/>
                </a:solidFill>
                <a:latin typeface="Garamond"/>
                <a:ea typeface="Garamond"/>
                <a:cs typeface="Garamond"/>
                <a:sym typeface="Garamond"/>
              </a:rPr>
              <a:t>Victoria</a:t>
            </a:r>
          </a:p>
        </p:txBody>
      </p:sp>
      <p:pic>
        <p:nvPicPr>
          <p:cNvPr id="49" name="Shape 49"/>
          <p:cNvPicPr preferRelativeResize="0"/>
          <p:nvPr/>
        </p:nvPicPr>
        <p:blipFill>
          <a:blip r:embed="rId4">
            <a:alphaModFix/>
          </a:blip>
          <a:stretch>
            <a:fillRect/>
          </a:stretch>
        </p:blipFill>
        <p:spPr>
          <a:xfrm>
            <a:off x="23949968" y="18954575"/>
            <a:ext cx="1994455" cy="1812275"/>
          </a:xfrm>
          <a:prstGeom prst="rect">
            <a:avLst/>
          </a:prstGeom>
          <a:noFill/>
          <a:ln>
            <a:noFill/>
          </a:ln>
        </p:spPr>
      </p:pic>
      <p:pic>
        <p:nvPicPr>
          <p:cNvPr id="50" name="Shape 50"/>
          <p:cNvPicPr preferRelativeResize="0"/>
          <p:nvPr/>
        </p:nvPicPr>
        <p:blipFill>
          <a:blip r:embed="rId5">
            <a:alphaModFix/>
          </a:blip>
          <a:stretch>
            <a:fillRect/>
          </a:stretch>
        </p:blipFill>
        <p:spPr>
          <a:xfrm>
            <a:off x="21781062" y="19084248"/>
            <a:ext cx="1620599" cy="1812283"/>
          </a:xfrm>
          <a:prstGeom prst="rect">
            <a:avLst/>
          </a:prstGeom>
          <a:noFill/>
          <a:ln>
            <a:noFill/>
          </a:ln>
        </p:spPr>
      </p:pic>
      <p:pic>
        <p:nvPicPr>
          <p:cNvPr id="51" name="Shape 51"/>
          <p:cNvPicPr preferRelativeResize="0"/>
          <p:nvPr/>
        </p:nvPicPr>
        <p:blipFill>
          <a:blip r:embed="rId6">
            <a:alphaModFix/>
          </a:blip>
          <a:stretch>
            <a:fillRect/>
          </a:stretch>
        </p:blipFill>
        <p:spPr>
          <a:xfrm>
            <a:off x="18334525" y="19116900"/>
            <a:ext cx="2390773" cy="1252506"/>
          </a:xfrm>
          <a:prstGeom prst="rect">
            <a:avLst/>
          </a:prstGeom>
          <a:noFill/>
          <a:ln>
            <a:noFill/>
          </a:ln>
        </p:spPr>
      </p:pic>
      <p:sp>
        <p:nvSpPr>
          <p:cNvPr id="52" name="Shape 52"/>
          <p:cNvSpPr txBox="1"/>
          <p:nvPr/>
        </p:nvSpPr>
        <p:spPr>
          <a:xfrm>
            <a:off x="24986600" y="19122975"/>
            <a:ext cx="1490699" cy="951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200" b="1" dirty="0">
                <a:solidFill>
                  <a:schemeClr val="bg1">
                    <a:lumMod val="50000"/>
                  </a:schemeClr>
                </a:solidFill>
                <a:latin typeface="Century Gothic" panose="020B0502020202020204" pitchFamily="34" charset="0"/>
                <a:ea typeface="Questrial"/>
                <a:cs typeface="Questrial"/>
              </a:rPr>
              <a:t>TRMM</a:t>
            </a:r>
            <a:endParaRPr lang="en-US" sz="3600" b="1" dirty="0">
              <a:solidFill>
                <a:schemeClr val="bg1">
                  <a:lumMod val="50000"/>
                </a:schemeClr>
              </a:solidFill>
              <a:latin typeface="Century Gothic" panose="020B0502020202020204" pitchFamily="34" charset="0"/>
              <a:ea typeface="Questrial"/>
              <a:cs typeface="Questrial"/>
            </a:endParaRPr>
          </a:p>
        </p:txBody>
      </p:sp>
      <p:sp>
        <p:nvSpPr>
          <p:cNvPr id="53" name="Shape 53"/>
          <p:cNvSpPr txBox="1"/>
          <p:nvPr/>
        </p:nvSpPr>
        <p:spPr>
          <a:xfrm>
            <a:off x="21232671" y="20739725"/>
            <a:ext cx="3000000" cy="951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200" b="1" dirty="0" err="1">
                <a:solidFill>
                  <a:schemeClr val="bg1">
                    <a:lumMod val="50000"/>
                  </a:schemeClr>
                </a:solidFill>
                <a:latin typeface="Century Gothic" panose="020B0502020202020204" pitchFamily="34" charset="0"/>
                <a:ea typeface="Questrial"/>
                <a:cs typeface="Questrial"/>
              </a:rPr>
              <a:t>Meteosat</a:t>
            </a:r>
            <a:r>
              <a:rPr lang="en-US" sz="3200" b="1" dirty="0">
                <a:solidFill>
                  <a:schemeClr val="bg1">
                    <a:lumMod val="50000"/>
                  </a:schemeClr>
                </a:solidFill>
                <a:latin typeface="Century Gothic" panose="020B0502020202020204" pitchFamily="34" charset="0"/>
                <a:ea typeface="Questrial"/>
                <a:cs typeface="Questrial"/>
              </a:rPr>
              <a:t> 8, 9</a:t>
            </a:r>
          </a:p>
        </p:txBody>
      </p:sp>
      <p:sp>
        <p:nvSpPr>
          <p:cNvPr id="54" name="Shape 54"/>
          <p:cNvSpPr txBox="1"/>
          <p:nvPr/>
        </p:nvSpPr>
        <p:spPr>
          <a:xfrm>
            <a:off x="19328524" y="19905050"/>
            <a:ext cx="2156473" cy="920263"/>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200" b="1" dirty="0">
                <a:solidFill>
                  <a:schemeClr val="bg1">
                    <a:lumMod val="50000"/>
                  </a:schemeClr>
                </a:solidFill>
                <a:latin typeface="Century Gothic" panose="020B0502020202020204" pitchFamily="34" charset="0"/>
                <a:ea typeface="Questrial"/>
                <a:cs typeface="Questrial"/>
              </a:rPr>
              <a:t>AQUA</a:t>
            </a:r>
            <a:endParaRPr lang="en-US" sz="3600" b="1" dirty="0">
              <a:solidFill>
                <a:schemeClr val="bg1">
                  <a:lumMod val="50000"/>
                </a:schemeClr>
              </a:solidFill>
              <a:latin typeface="Century Gothic" panose="020B0502020202020204" pitchFamily="34" charset="0"/>
              <a:ea typeface="Questrial"/>
              <a:cs typeface="Questrial"/>
            </a:endParaRPr>
          </a:p>
        </p:txBody>
      </p:sp>
      <p:cxnSp>
        <p:nvCxnSpPr>
          <p:cNvPr id="55" name="Shape 55"/>
          <p:cNvCxnSpPr/>
          <p:nvPr/>
        </p:nvCxnSpPr>
        <p:spPr>
          <a:xfrm>
            <a:off x="20188825" y="14426300"/>
            <a:ext cx="6322799" cy="3211500"/>
          </a:xfrm>
          <a:prstGeom prst="straightConnector1">
            <a:avLst/>
          </a:prstGeom>
          <a:noFill/>
          <a:ln w="28575" cap="flat" cmpd="sng">
            <a:solidFill>
              <a:srgbClr val="7F7F7F"/>
            </a:solidFill>
            <a:prstDash val="solid"/>
            <a:round/>
            <a:headEnd type="none" w="lg" len="lg"/>
            <a:tailEnd type="none" w="lg" len="lg"/>
          </a:ln>
        </p:spPr>
      </p:cxnSp>
      <p:cxnSp>
        <p:nvCxnSpPr>
          <p:cNvPr id="56" name="Shape 56"/>
          <p:cNvCxnSpPr/>
          <p:nvPr/>
        </p:nvCxnSpPr>
        <p:spPr>
          <a:xfrm rot="10800000" flipH="1">
            <a:off x="20188825" y="13615825"/>
            <a:ext cx="6322799" cy="590399"/>
          </a:xfrm>
          <a:prstGeom prst="straightConnector1">
            <a:avLst/>
          </a:prstGeom>
          <a:noFill/>
          <a:ln w="28575" cap="flat" cmpd="sng">
            <a:solidFill>
              <a:schemeClr val="dk2"/>
            </a:solidFill>
            <a:prstDash val="solid"/>
            <a:round/>
            <a:headEnd type="none" w="lg" len="lg"/>
            <a:tailEnd type="none" w="lg" len="lg"/>
          </a:ln>
        </p:spPr>
      </p:cxnSp>
      <p:pic>
        <p:nvPicPr>
          <p:cNvPr id="57" name="Shape 57"/>
          <p:cNvPicPr preferRelativeResize="0"/>
          <p:nvPr/>
        </p:nvPicPr>
        <p:blipFill>
          <a:blip r:embed="rId7">
            <a:alphaModFix/>
          </a:blip>
          <a:stretch>
            <a:fillRect/>
          </a:stretch>
        </p:blipFill>
        <p:spPr>
          <a:xfrm>
            <a:off x="21516450" y="13594401"/>
            <a:ext cx="5001140" cy="4047212"/>
          </a:xfrm>
          <a:prstGeom prst="rect">
            <a:avLst/>
          </a:prstGeom>
          <a:noFill/>
          <a:ln>
            <a:noFill/>
          </a:ln>
        </p:spPr>
      </p:pic>
      <p:sp>
        <p:nvSpPr>
          <p:cNvPr id="58" name="Shape 58"/>
          <p:cNvSpPr txBox="1"/>
          <p:nvPr/>
        </p:nvSpPr>
        <p:spPr>
          <a:xfrm>
            <a:off x="18287998" y="6565228"/>
            <a:ext cx="8229600" cy="5760599"/>
          </a:xfrm>
          <a:prstGeom prst="rect">
            <a:avLst/>
          </a:prstGeom>
          <a:noFill/>
          <a:ln>
            <a:noFill/>
          </a:ln>
        </p:spPr>
        <p:txBody>
          <a:bodyPr lIns="91425" tIns="45700" rIns="91425" bIns="45700" anchor="t" anchorCtr="0">
            <a:noAutofit/>
          </a:bodyPr>
          <a:lstStyle/>
          <a:p>
            <a:pPr lvl="0" rtl="0">
              <a:lnSpc>
                <a:spcPct val="115000"/>
              </a:lnSpc>
              <a:spcBef>
                <a:spcPts val="0"/>
              </a:spcBef>
              <a:buNone/>
            </a:pPr>
            <a:endParaRPr sz="1800" dirty="0">
              <a:solidFill>
                <a:srgbClr val="222222"/>
              </a:solidFill>
            </a:endParaRPr>
          </a:p>
          <a:p>
            <a:pPr marL="347663" marR="0"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ea typeface="+mn-ea"/>
                <a:cs typeface="+mn-cs"/>
                <a:sym typeface="Garamond"/>
              </a:rPr>
              <a:t>Identify </a:t>
            </a:r>
            <a:r>
              <a:rPr lang="en-US" sz="2700" kern="1200" dirty="0">
                <a:solidFill>
                  <a:schemeClr val="bg1">
                    <a:lumMod val="50000"/>
                  </a:schemeClr>
                </a:solidFill>
                <a:latin typeface="Garamond" panose="02020404030301010803" pitchFamily="18" charset="0"/>
                <a:ea typeface="+mn-ea"/>
                <a:cs typeface="+mn-cs"/>
                <a:sym typeface="Garamond"/>
              </a:rPr>
              <a:t>and analyze climatic variables surrounding intense thunderstorm </a:t>
            </a:r>
            <a:r>
              <a:rPr lang="en-US" sz="2700" kern="1200" dirty="0" smtClean="0">
                <a:solidFill>
                  <a:schemeClr val="bg1">
                    <a:lumMod val="50000"/>
                  </a:schemeClr>
                </a:solidFill>
                <a:latin typeface="Garamond" panose="02020404030301010803" pitchFamily="18" charset="0"/>
                <a:ea typeface="+mn-ea"/>
                <a:cs typeface="+mn-cs"/>
                <a:sym typeface="Garamond"/>
              </a:rPr>
              <a:t>events over Lake Victoria, Africa </a:t>
            </a:r>
            <a:r>
              <a:rPr lang="en-US" sz="2700" kern="1200" dirty="0">
                <a:solidFill>
                  <a:schemeClr val="bg1">
                    <a:lumMod val="50000"/>
                  </a:schemeClr>
                </a:solidFill>
                <a:latin typeface="Garamond" panose="02020404030301010803" pitchFamily="18" charset="0"/>
                <a:ea typeface="+mn-ea"/>
                <a:cs typeface="+mn-cs"/>
                <a:sym typeface="Garamond"/>
              </a:rPr>
              <a:t>as identified by overshooting top </a:t>
            </a:r>
            <a:r>
              <a:rPr lang="en-US" sz="2700" kern="1200" dirty="0" smtClean="0">
                <a:solidFill>
                  <a:schemeClr val="bg1">
                    <a:lumMod val="50000"/>
                  </a:schemeClr>
                </a:solidFill>
                <a:latin typeface="Garamond" panose="02020404030301010803" pitchFamily="18" charset="0"/>
                <a:ea typeface="+mn-ea"/>
                <a:cs typeface="+mn-cs"/>
                <a:sym typeface="Garamond"/>
              </a:rPr>
              <a:t>activity.</a:t>
            </a:r>
            <a:endParaRPr lang="en-US" sz="2700" kern="1200" dirty="0">
              <a:solidFill>
                <a:schemeClr val="bg1">
                  <a:lumMod val="50000"/>
                </a:schemeClr>
              </a:solidFill>
              <a:latin typeface="Garamond" panose="02020404030301010803" pitchFamily="18" charset="0"/>
              <a:ea typeface="+mn-ea"/>
              <a:cs typeface="+mn-cs"/>
              <a:sym typeface="Garamond"/>
            </a:endParaRPr>
          </a:p>
          <a:p>
            <a:pPr marL="347663"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ea typeface="+mn-ea"/>
                <a:cs typeface="+mn-cs"/>
                <a:sym typeface="Garamond"/>
              </a:rPr>
              <a:t>Create </a:t>
            </a:r>
            <a:r>
              <a:rPr lang="en-US" sz="2700" kern="1200" dirty="0">
                <a:solidFill>
                  <a:schemeClr val="bg1">
                    <a:lumMod val="50000"/>
                  </a:schemeClr>
                </a:solidFill>
                <a:latin typeface="Garamond" panose="02020404030301010803" pitchFamily="18" charset="0"/>
                <a:ea typeface="+mn-ea"/>
                <a:cs typeface="+mn-cs"/>
                <a:sym typeface="Garamond"/>
              </a:rPr>
              <a:t>weather variable contour maps for days of average and severe weather to highlight significant differences that occur during storm </a:t>
            </a:r>
            <a:r>
              <a:rPr lang="en-US" sz="2700" kern="1200" dirty="0" smtClean="0">
                <a:solidFill>
                  <a:schemeClr val="bg1">
                    <a:lumMod val="50000"/>
                  </a:schemeClr>
                </a:solidFill>
                <a:latin typeface="Garamond" panose="02020404030301010803" pitchFamily="18" charset="0"/>
                <a:ea typeface="+mn-ea"/>
                <a:cs typeface="+mn-cs"/>
                <a:sym typeface="Garamond"/>
              </a:rPr>
              <a:t>events.</a:t>
            </a:r>
            <a:endParaRPr lang="en-US" sz="2700" kern="1200" dirty="0">
              <a:solidFill>
                <a:schemeClr val="bg1">
                  <a:lumMod val="50000"/>
                </a:schemeClr>
              </a:solidFill>
              <a:latin typeface="Garamond" panose="02020404030301010803" pitchFamily="18" charset="0"/>
              <a:ea typeface="+mn-ea"/>
              <a:cs typeface="+mn-cs"/>
              <a:sym typeface="Garamond"/>
            </a:endParaRPr>
          </a:p>
          <a:p>
            <a:pPr marL="347663"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ea typeface="+mn-ea"/>
                <a:cs typeface="+mn-cs"/>
                <a:sym typeface="Garamond"/>
              </a:rPr>
              <a:t>Improve </a:t>
            </a:r>
            <a:r>
              <a:rPr lang="en-US" sz="2700" kern="1200" dirty="0">
                <a:solidFill>
                  <a:schemeClr val="bg1">
                    <a:lumMod val="50000"/>
                  </a:schemeClr>
                </a:solidFill>
                <a:latin typeface="Garamond" panose="02020404030301010803" pitchFamily="18" charset="0"/>
                <a:ea typeface="+mn-ea"/>
                <a:cs typeface="+mn-cs"/>
                <a:sym typeface="Garamond"/>
              </a:rPr>
              <a:t>understanding of weather patterns over Lake Victoria to aid the project partner in local storm forecasting </a:t>
            </a:r>
            <a:r>
              <a:rPr lang="en-US" sz="2700" kern="1200" dirty="0" smtClean="0">
                <a:solidFill>
                  <a:schemeClr val="bg1">
                    <a:lumMod val="50000"/>
                  </a:schemeClr>
                </a:solidFill>
                <a:latin typeface="Garamond" panose="02020404030301010803" pitchFamily="18" charset="0"/>
                <a:ea typeface="+mn-ea"/>
                <a:cs typeface="+mn-cs"/>
                <a:sym typeface="Garamond"/>
              </a:rPr>
              <a:t>efforts.</a:t>
            </a:r>
            <a:endParaRPr lang="en-US" sz="2700" kern="1200" dirty="0">
              <a:solidFill>
                <a:schemeClr val="bg1">
                  <a:lumMod val="50000"/>
                </a:schemeClr>
              </a:solidFill>
              <a:latin typeface="Garamond" panose="02020404030301010803" pitchFamily="18" charset="0"/>
              <a:ea typeface="+mn-ea"/>
              <a:cs typeface="+mn-cs"/>
              <a:sym typeface="Garamond"/>
            </a:endParaRPr>
          </a:p>
          <a:p>
            <a:pPr lvl="0" rtl="0">
              <a:lnSpc>
                <a:spcPct val="115000"/>
              </a:lnSpc>
              <a:spcBef>
                <a:spcPts val="0"/>
              </a:spcBef>
              <a:buNone/>
            </a:pPr>
            <a:endParaRPr sz="1800" dirty="0">
              <a:solidFill>
                <a:srgbClr val="222222"/>
              </a:solidFill>
            </a:endParaRPr>
          </a:p>
        </p:txBody>
      </p:sp>
      <p:sp>
        <p:nvSpPr>
          <p:cNvPr id="71" name="Rounded Rectangle 70"/>
          <p:cNvSpPr/>
          <p:nvPr/>
        </p:nvSpPr>
        <p:spPr>
          <a:xfrm>
            <a:off x="939151" y="14322134"/>
            <a:ext cx="3291840" cy="5038777"/>
          </a:xfrm>
          <a:prstGeom prst="roundRect">
            <a:avLst/>
          </a:prstGeom>
          <a:solidFill>
            <a:srgbClr val="FFFFCC"/>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Questrial" panose="020B0604020202020204" charset="0"/>
              <a:ea typeface="Arial"/>
              <a:cs typeface="Arial"/>
            </a:endParaRPr>
          </a:p>
        </p:txBody>
      </p:sp>
      <p:sp>
        <p:nvSpPr>
          <p:cNvPr id="112" name="Rounded Rectangle 111"/>
          <p:cNvSpPr/>
          <p:nvPr/>
        </p:nvSpPr>
        <p:spPr>
          <a:xfrm>
            <a:off x="5139085" y="13843929"/>
            <a:ext cx="3265508" cy="6131082"/>
          </a:xfrm>
          <a:prstGeom prst="roundRect">
            <a:avLst/>
          </a:prstGeom>
          <a:solidFill>
            <a:srgbClr val="FFFFCC"/>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 name="TextBox 91"/>
          <p:cNvSpPr txBox="1"/>
          <p:nvPr/>
        </p:nvSpPr>
        <p:spPr>
          <a:xfrm>
            <a:off x="5282121" y="14096775"/>
            <a:ext cx="2990526" cy="2985433"/>
          </a:xfrm>
          <a:prstGeom prst="rect">
            <a:avLst/>
          </a:prstGeom>
          <a:noFill/>
        </p:spPr>
        <p:txBody>
          <a:bodyPr wrap="square" rtlCol="0">
            <a:spAutoFit/>
          </a:bodyPr>
          <a:lstStyle/>
          <a:p>
            <a:pPr algn="ctr"/>
            <a:r>
              <a:rPr lang="en-US" sz="2400" b="1" dirty="0" smtClean="0">
                <a:solidFill>
                  <a:schemeClr val="bg1">
                    <a:lumMod val="50000"/>
                  </a:schemeClr>
                </a:solidFill>
                <a:latin typeface="Century Gothic" panose="020B0502020202020204" pitchFamily="34" charset="0"/>
              </a:rPr>
              <a:t>50</a:t>
            </a:r>
            <a:r>
              <a:rPr lang="en-US" sz="2400" b="1" baseline="30000" dirty="0" smtClean="0">
                <a:solidFill>
                  <a:schemeClr val="bg1">
                    <a:lumMod val="50000"/>
                  </a:schemeClr>
                </a:solidFill>
                <a:latin typeface="Century Gothic" panose="020B0502020202020204" pitchFamily="34" charset="0"/>
              </a:rPr>
              <a:t>th</a:t>
            </a:r>
            <a:r>
              <a:rPr lang="en-US" sz="2400" b="1" dirty="0" smtClean="0">
                <a:solidFill>
                  <a:schemeClr val="bg1">
                    <a:lumMod val="50000"/>
                  </a:schemeClr>
                </a:solidFill>
                <a:latin typeface="Century Gothic" panose="020B0502020202020204" pitchFamily="34" charset="0"/>
              </a:rPr>
              <a:t> Percentile </a:t>
            </a:r>
          </a:p>
          <a:p>
            <a:pPr algn="ctr"/>
            <a:r>
              <a:rPr lang="en-US" sz="2200" dirty="0" smtClean="0">
                <a:solidFill>
                  <a:schemeClr val="bg1">
                    <a:lumMod val="50000"/>
                  </a:schemeClr>
                </a:solidFill>
                <a:latin typeface="Garamond" panose="02020404030301010803" pitchFamily="18" charset="0"/>
              </a:rPr>
              <a:t>(days with average number of OTs)</a:t>
            </a:r>
          </a:p>
          <a:p>
            <a:pPr algn="ctr"/>
            <a:endParaRPr lang="en-US" sz="2400" dirty="0" smtClean="0">
              <a:solidFill>
                <a:schemeClr val="bg1">
                  <a:lumMod val="50000"/>
                </a:schemeClr>
              </a:solidFill>
              <a:latin typeface="Questrial" panose="020B0604020202020204" charset="0"/>
            </a:endParaRPr>
          </a:p>
          <a:p>
            <a:pPr algn="ctr"/>
            <a:r>
              <a:rPr lang="en-US" sz="2400" dirty="0" smtClean="0">
                <a:solidFill>
                  <a:schemeClr val="bg1">
                    <a:lumMod val="50000"/>
                  </a:schemeClr>
                </a:solidFill>
                <a:latin typeface="Questrial" panose="020B0604020202020204" charset="0"/>
              </a:rPr>
              <a:t> </a:t>
            </a:r>
          </a:p>
          <a:p>
            <a:pPr algn="ctr"/>
            <a:endParaRPr lang="en-US" sz="2400" dirty="0">
              <a:solidFill>
                <a:schemeClr val="bg1">
                  <a:lumMod val="50000"/>
                </a:schemeClr>
              </a:solidFill>
              <a:latin typeface="Questrial" panose="020B0604020202020204" charset="0"/>
            </a:endParaRPr>
          </a:p>
          <a:p>
            <a:pPr algn="ctr"/>
            <a:endParaRPr lang="en-US" sz="2400" dirty="0" smtClean="0">
              <a:solidFill>
                <a:schemeClr val="bg1">
                  <a:lumMod val="50000"/>
                </a:schemeClr>
              </a:solidFill>
              <a:latin typeface="Questrial" panose="020B0604020202020204" charset="0"/>
            </a:endParaRPr>
          </a:p>
          <a:p>
            <a:pPr algn="ctr"/>
            <a:endParaRPr lang="en-US" sz="2400" dirty="0" smtClean="0">
              <a:solidFill>
                <a:schemeClr val="bg1">
                  <a:lumMod val="50000"/>
                </a:schemeClr>
              </a:solidFill>
              <a:latin typeface="Questrial" panose="020B0604020202020204" charset="0"/>
            </a:endParaRPr>
          </a:p>
        </p:txBody>
      </p:sp>
      <p:sp>
        <p:nvSpPr>
          <p:cNvPr id="129" name="Rounded Rectangle 128"/>
          <p:cNvSpPr/>
          <p:nvPr/>
        </p:nvSpPr>
        <p:spPr>
          <a:xfrm>
            <a:off x="9285107" y="16561598"/>
            <a:ext cx="3291840" cy="3413413"/>
          </a:xfrm>
          <a:prstGeom prst="roundRect">
            <a:avLst/>
          </a:prstGeom>
          <a:solidFill>
            <a:schemeClr val="accent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FFFFCC"/>
                </a:solidFill>
                <a:latin typeface="Century Gothic" panose="020B0502020202020204" pitchFamily="34" charset="0"/>
                <a:ea typeface="Arial"/>
                <a:cs typeface="Arial"/>
              </a:rPr>
              <a:t>MERRA</a:t>
            </a:r>
          </a:p>
          <a:p>
            <a:pPr algn="ctr"/>
            <a:r>
              <a:rPr lang="en-US" sz="2700" b="1" dirty="0" smtClean="0">
                <a:solidFill>
                  <a:srgbClr val="FFFFCC"/>
                </a:solidFill>
                <a:latin typeface="Century Gothic" panose="020B0502020202020204" pitchFamily="34" charset="0"/>
                <a:ea typeface="Arial"/>
                <a:cs typeface="Arial"/>
              </a:rPr>
              <a:t>Variables</a:t>
            </a:r>
            <a:endParaRPr lang="en-US" sz="2700" b="1" dirty="0">
              <a:solidFill>
                <a:srgbClr val="FFFFCC"/>
              </a:solidFill>
              <a:latin typeface="Century Gothic" panose="020B0502020202020204" pitchFamily="34" charset="0"/>
              <a:ea typeface="Arial"/>
              <a:cs typeface="Arial"/>
            </a:endParaRPr>
          </a:p>
          <a:p>
            <a:pPr algn="ctr"/>
            <a:r>
              <a:rPr lang="en-US" sz="2200" dirty="0">
                <a:solidFill>
                  <a:srgbClr val="FFFFCC"/>
                </a:solidFill>
                <a:latin typeface="Garamond" panose="02020404030301010803" pitchFamily="18" charset="0"/>
                <a:ea typeface="Arial"/>
                <a:cs typeface="Arial"/>
              </a:rPr>
              <a:t>Wind</a:t>
            </a:r>
          </a:p>
          <a:p>
            <a:pPr algn="ctr"/>
            <a:r>
              <a:rPr lang="en-US" sz="2200" dirty="0">
                <a:solidFill>
                  <a:srgbClr val="FFFFCC"/>
                </a:solidFill>
                <a:latin typeface="Garamond" panose="02020404030301010803" pitchFamily="18" charset="0"/>
                <a:ea typeface="Arial"/>
                <a:cs typeface="Arial"/>
              </a:rPr>
              <a:t>Pressure</a:t>
            </a:r>
          </a:p>
          <a:p>
            <a:pPr algn="ctr"/>
            <a:r>
              <a:rPr lang="en-US" sz="2200" dirty="0">
                <a:solidFill>
                  <a:srgbClr val="FFFFCC"/>
                </a:solidFill>
                <a:latin typeface="Garamond" panose="02020404030301010803" pitchFamily="18" charset="0"/>
                <a:ea typeface="Arial"/>
                <a:cs typeface="Arial"/>
              </a:rPr>
              <a:t>Temperature</a:t>
            </a:r>
          </a:p>
          <a:p>
            <a:pPr algn="ctr"/>
            <a:r>
              <a:rPr lang="en-US" sz="2200" dirty="0">
                <a:solidFill>
                  <a:srgbClr val="FFFFCC"/>
                </a:solidFill>
                <a:latin typeface="Garamond" panose="02020404030301010803" pitchFamily="18" charset="0"/>
                <a:ea typeface="Arial"/>
                <a:cs typeface="Arial"/>
              </a:rPr>
              <a:t>Humidity </a:t>
            </a:r>
          </a:p>
          <a:p>
            <a:pPr algn="ctr"/>
            <a:r>
              <a:rPr lang="en-US" sz="2200" dirty="0">
                <a:solidFill>
                  <a:srgbClr val="FFFFCC"/>
                </a:solidFill>
                <a:latin typeface="Garamond" panose="02020404030301010803" pitchFamily="18" charset="0"/>
                <a:ea typeface="Arial"/>
                <a:cs typeface="Arial"/>
              </a:rPr>
              <a:t>Vertical pressure velocity</a:t>
            </a:r>
            <a:r>
              <a:rPr lang="en-US" sz="2000" dirty="0">
                <a:solidFill>
                  <a:srgbClr val="FFFFCC"/>
                </a:solidFill>
                <a:latin typeface="Garamond" panose="02020404030301010803" pitchFamily="18" charset="0"/>
                <a:ea typeface="Arial"/>
                <a:cs typeface="Arial"/>
              </a:rPr>
              <a:t> </a:t>
            </a:r>
          </a:p>
        </p:txBody>
      </p:sp>
      <p:sp>
        <p:nvSpPr>
          <p:cNvPr id="131" name="Rounded Rectangle 130"/>
          <p:cNvSpPr/>
          <p:nvPr/>
        </p:nvSpPr>
        <p:spPr>
          <a:xfrm>
            <a:off x="9308372" y="15228827"/>
            <a:ext cx="3291840" cy="1142858"/>
          </a:xfrm>
          <a:prstGeom prst="roundRect">
            <a:avLst/>
          </a:prstGeom>
          <a:solidFill>
            <a:schemeClr val="accent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smtClean="0">
              <a:solidFill>
                <a:srgbClr val="000000"/>
              </a:solidFill>
              <a:latin typeface="Arial"/>
              <a:ea typeface="Arial"/>
              <a:cs typeface="Arial"/>
            </a:endParaRPr>
          </a:p>
          <a:p>
            <a:pPr algn="ctr"/>
            <a:r>
              <a:rPr lang="en-US" sz="2700" b="1" dirty="0" smtClean="0">
                <a:solidFill>
                  <a:srgbClr val="FFFFCC"/>
                </a:solidFill>
                <a:latin typeface="Questrial" panose="020B0604020202020204" charset="0"/>
                <a:ea typeface="Arial"/>
                <a:cs typeface="Arial"/>
              </a:rPr>
              <a:t>  </a:t>
            </a:r>
          </a:p>
          <a:p>
            <a:pPr algn="ctr"/>
            <a:endParaRPr lang="en-US" dirty="0">
              <a:solidFill>
                <a:srgbClr val="000000"/>
              </a:solidFill>
              <a:latin typeface="Arial"/>
              <a:ea typeface="Arial"/>
              <a:cs typeface="Arial"/>
            </a:endParaRPr>
          </a:p>
        </p:txBody>
      </p:sp>
      <p:sp>
        <p:nvSpPr>
          <p:cNvPr id="132" name="Rounded Rectangle 131"/>
          <p:cNvSpPr/>
          <p:nvPr/>
        </p:nvSpPr>
        <p:spPr>
          <a:xfrm>
            <a:off x="9313806" y="13843929"/>
            <a:ext cx="3291840" cy="1100834"/>
          </a:xfrm>
          <a:prstGeom prst="roundRect">
            <a:avLst/>
          </a:prstGeom>
          <a:solidFill>
            <a:schemeClr val="accent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FFFFCC"/>
                </a:solidFill>
                <a:latin typeface="Questrial" panose="020B0604020202020204" charset="0"/>
                <a:ea typeface="Arial"/>
                <a:cs typeface="Arial"/>
              </a:rPr>
              <a:t>               </a:t>
            </a:r>
            <a:r>
              <a:rPr lang="en-US" sz="2700" b="1" dirty="0" smtClean="0">
                <a:solidFill>
                  <a:srgbClr val="FFFFCC"/>
                </a:solidFill>
                <a:latin typeface="Century Gothic" panose="020B0502020202020204" pitchFamily="34" charset="0"/>
                <a:ea typeface="Arial"/>
                <a:cs typeface="Arial"/>
              </a:rPr>
              <a:t>AIRS</a:t>
            </a:r>
            <a:endParaRPr lang="en-US" sz="2700" b="1" dirty="0">
              <a:solidFill>
                <a:srgbClr val="FFFFCC"/>
              </a:solidFill>
              <a:latin typeface="Century Gothic" panose="020B0502020202020204" pitchFamily="34" charset="0"/>
              <a:ea typeface="Arial"/>
              <a:cs typeface="Arial"/>
            </a:endParaRPr>
          </a:p>
        </p:txBody>
      </p:sp>
      <p:sp>
        <p:nvSpPr>
          <p:cNvPr id="141" name="Rounded Rectangle 140"/>
          <p:cNvSpPr/>
          <p:nvPr/>
        </p:nvSpPr>
        <p:spPr>
          <a:xfrm>
            <a:off x="13493661" y="17054812"/>
            <a:ext cx="3291840" cy="2926080"/>
          </a:xfrm>
          <a:prstGeom prst="roundRect">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smtClean="0">
                <a:solidFill>
                  <a:srgbClr val="FFFFCC"/>
                </a:solidFill>
                <a:latin typeface="Century Gothic" panose="020B0502020202020204" pitchFamily="34" charset="0"/>
                <a:ea typeface="Arial"/>
                <a:cs typeface="Arial"/>
              </a:rPr>
              <a:t>Contour Maps</a:t>
            </a:r>
            <a:endParaRPr lang="en-US" sz="2000" dirty="0">
              <a:solidFill>
                <a:srgbClr val="FFFFCC"/>
              </a:solidFill>
              <a:latin typeface="Century Gothic" panose="020B0502020202020204" pitchFamily="34" charset="0"/>
              <a:ea typeface="Arial"/>
              <a:cs typeface="Arial"/>
            </a:endParaRPr>
          </a:p>
        </p:txBody>
      </p:sp>
      <p:sp>
        <p:nvSpPr>
          <p:cNvPr id="158" name="Rounded Rectangle 157"/>
          <p:cNvSpPr/>
          <p:nvPr/>
        </p:nvSpPr>
        <p:spPr>
          <a:xfrm>
            <a:off x="13493661" y="13838853"/>
            <a:ext cx="3291840" cy="2926080"/>
          </a:xfrm>
          <a:prstGeom prst="roundRect">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smtClean="0">
                <a:solidFill>
                  <a:srgbClr val="FFFFCC"/>
                </a:solidFill>
                <a:latin typeface="Century Gothic" panose="020B0502020202020204" pitchFamily="34" charset="0"/>
                <a:ea typeface="Arial"/>
                <a:cs typeface="Arial"/>
              </a:rPr>
              <a:t>Skew-T Log-Ps</a:t>
            </a:r>
            <a:endParaRPr lang="en-US" sz="2700" b="1" dirty="0">
              <a:solidFill>
                <a:srgbClr val="FFFFCC"/>
              </a:solidFill>
              <a:latin typeface="Century Gothic" panose="020B0502020202020204" pitchFamily="34" charset="0"/>
              <a:ea typeface="Arial"/>
              <a:cs typeface="Arial"/>
            </a:endParaRPr>
          </a:p>
        </p:txBody>
      </p:sp>
      <p:pic>
        <p:nvPicPr>
          <p:cNvPr id="1026" name="Picture 2" descr="C:\Users\DEVELOPE1\AppData\Local\Microsoft\Windows\Temporary Internet Files\Content.IE5\I1JJXZDN\lightning[1].png"/>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11108258" y="15485482"/>
            <a:ext cx="700449" cy="700449"/>
          </a:xfrm>
          <a:prstGeom prst="rect">
            <a:avLst/>
          </a:prstGeom>
          <a:noFill/>
          <a:extLst>
            <a:ext uri="{909E8E84-426E-40DD-AFC4-6F175D3DCCD1}">
              <a14:hiddenFill xmlns:a14="http://schemas.microsoft.com/office/drawing/2010/main">
                <a:solidFill>
                  <a:srgbClr val="FFFFFF"/>
                </a:solidFill>
              </a14:hiddenFill>
            </a:ext>
          </a:extLst>
        </p:spPr>
      </p:pic>
      <p:pic>
        <p:nvPicPr>
          <p:cNvPr id="166" name="Shape 51"/>
          <p:cNvPicPr preferRelativeResize="0"/>
          <p:nvPr/>
        </p:nvPicPr>
        <p:blipFill>
          <a:blip r:embed="rId6">
            <a:alphaModFix/>
          </a:blip>
          <a:stretch>
            <a:fillRect/>
          </a:stretch>
        </p:blipFill>
        <p:spPr>
          <a:xfrm>
            <a:off x="9830321" y="14116799"/>
            <a:ext cx="1176335" cy="678946"/>
          </a:xfrm>
          <a:prstGeom prst="rect">
            <a:avLst/>
          </a:prstGeom>
          <a:noFill/>
          <a:ln>
            <a:noFill/>
          </a:ln>
        </p:spPr>
      </p:pic>
      <p:sp>
        <p:nvSpPr>
          <p:cNvPr id="1034" name="TextBox 1033"/>
          <p:cNvSpPr txBox="1"/>
          <p:nvPr/>
        </p:nvSpPr>
        <p:spPr>
          <a:xfrm>
            <a:off x="21781061" y="14196200"/>
            <a:ext cx="1338999"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Uganda</a:t>
            </a:r>
            <a:endParaRPr lang="en-US" sz="2400" b="1" dirty="0">
              <a:solidFill>
                <a:schemeClr val="bg1">
                  <a:lumMod val="50000"/>
                </a:schemeClr>
              </a:solidFill>
              <a:latin typeface="Garamond" panose="02020404030301010803" pitchFamily="18" charset="0"/>
            </a:endParaRPr>
          </a:p>
        </p:txBody>
      </p:sp>
      <p:sp>
        <p:nvSpPr>
          <p:cNvPr id="203" name="TextBox 202"/>
          <p:cNvSpPr txBox="1"/>
          <p:nvPr/>
        </p:nvSpPr>
        <p:spPr>
          <a:xfrm>
            <a:off x="24479324" y="14789767"/>
            <a:ext cx="1338999"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Kenya</a:t>
            </a:r>
            <a:endParaRPr lang="en-US" sz="2400" b="1" dirty="0">
              <a:solidFill>
                <a:schemeClr val="bg1">
                  <a:lumMod val="50000"/>
                </a:schemeClr>
              </a:solidFill>
              <a:latin typeface="Garamond" panose="02020404030301010803" pitchFamily="18" charset="0"/>
            </a:endParaRPr>
          </a:p>
        </p:txBody>
      </p:sp>
      <p:sp>
        <p:nvSpPr>
          <p:cNvPr id="204" name="TextBox 203"/>
          <p:cNvSpPr txBox="1"/>
          <p:nvPr/>
        </p:nvSpPr>
        <p:spPr>
          <a:xfrm>
            <a:off x="23602050" y="16725261"/>
            <a:ext cx="1583899"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Tanzania</a:t>
            </a:r>
            <a:endParaRPr lang="en-US" sz="2400" b="1" dirty="0">
              <a:solidFill>
                <a:schemeClr val="bg1">
                  <a:lumMod val="50000"/>
                </a:schemeClr>
              </a:solidFill>
              <a:latin typeface="Garamond" panose="02020404030301010803" pitchFamily="18" charset="0"/>
            </a:endParaRPr>
          </a:p>
        </p:txBody>
      </p:sp>
      <p:sp>
        <p:nvSpPr>
          <p:cNvPr id="205" name="TextBox 204"/>
          <p:cNvSpPr txBox="1"/>
          <p:nvPr/>
        </p:nvSpPr>
        <p:spPr>
          <a:xfrm>
            <a:off x="22402800" y="15386386"/>
            <a:ext cx="1338999" cy="830997"/>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Lake Victoria</a:t>
            </a:r>
            <a:endParaRPr lang="en-US" sz="2400" b="1" dirty="0">
              <a:solidFill>
                <a:schemeClr val="bg1">
                  <a:lumMod val="50000"/>
                </a:schemeClr>
              </a:solidFill>
              <a:latin typeface="Garamond" panose="02020404030301010803" pitchFamily="18" charset="0"/>
            </a:endParaRPr>
          </a:p>
        </p:txBody>
      </p:sp>
      <p:sp>
        <p:nvSpPr>
          <p:cNvPr id="2" name="Right Arrow 1"/>
          <p:cNvSpPr/>
          <p:nvPr/>
        </p:nvSpPr>
        <p:spPr>
          <a:xfrm>
            <a:off x="4320042" y="16524148"/>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8502770" y="15544918"/>
            <a:ext cx="731520" cy="548640"/>
          </a:xfrm>
          <a:prstGeom prst="lef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12680608" y="14116799"/>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1005194" y="14479234"/>
            <a:ext cx="2998952" cy="1138773"/>
          </a:xfrm>
          <a:prstGeom prst="rect">
            <a:avLst/>
          </a:prstGeom>
          <a:noFill/>
        </p:spPr>
        <p:txBody>
          <a:bodyPr wrap="square" rtlCol="0">
            <a:spAutoFit/>
          </a:bodyPr>
          <a:lstStyle/>
          <a:p>
            <a:pPr algn="ctr"/>
            <a:r>
              <a:rPr lang="en-US" sz="2400" b="1" dirty="0">
                <a:solidFill>
                  <a:schemeClr val="bg1">
                    <a:lumMod val="50000"/>
                  </a:schemeClr>
                </a:solidFill>
                <a:latin typeface="Century Gothic" panose="020B0502020202020204" pitchFamily="34" charset="0"/>
              </a:rPr>
              <a:t>HSED</a:t>
            </a:r>
          </a:p>
          <a:p>
            <a:pPr algn="ctr"/>
            <a:r>
              <a:rPr lang="en-US" sz="2200" dirty="0">
                <a:solidFill>
                  <a:schemeClr val="bg1">
                    <a:lumMod val="50000"/>
                  </a:schemeClr>
                </a:solidFill>
                <a:latin typeface="Garamond" panose="02020404030301010803" pitchFamily="18" charset="0"/>
              </a:rPr>
              <a:t>Compile OTs and organize by percentiles</a:t>
            </a:r>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32557" t="28229" r="31259" b="35585"/>
          <a:stretch/>
        </p:blipFill>
        <p:spPr>
          <a:xfrm>
            <a:off x="1310954" y="15723011"/>
            <a:ext cx="2387433" cy="2387434"/>
          </a:xfrm>
          <a:prstGeom prst="rect">
            <a:avLst/>
          </a:prstGeom>
          <a:ln w="57150">
            <a:solidFill>
              <a:schemeClr val="bg1">
                <a:lumMod val="50000"/>
              </a:schemeClr>
            </a:solidFill>
          </a:ln>
        </p:spPr>
      </p:pic>
      <p:pic>
        <p:nvPicPr>
          <p:cNvPr id="80" name="Picture 79"/>
          <p:cNvPicPr/>
          <p:nvPr/>
        </p:nvPicPr>
        <p:blipFill rotWithShape="1">
          <a:blip r:embed="rId10" cstate="print">
            <a:extLst>
              <a:ext uri="{28A0092B-C50C-407E-A947-70E740481C1C}">
                <a14:useLocalDpi xmlns:a14="http://schemas.microsoft.com/office/drawing/2010/main" val="0"/>
              </a:ext>
            </a:extLst>
          </a:blip>
          <a:srcRect t="5411" b="5723"/>
          <a:stretch/>
        </p:blipFill>
        <p:spPr>
          <a:xfrm>
            <a:off x="5589408" y="15251432"/>
            <a:ext cx="2453005" cy="1684421"/>
          </a:xfrm>
          <a:prstGeom prst="rect">
            <a:avLst/>
          </a:prstGeom>
          <a:ln>
            <a:noFill/>
          </a:ln>
        </p:spPr>
      </p:pic>
      <p:pic>
        <p:nvPicPr>
          <p:cNvPr id="81" name="Picture 80"/>
          <p:cNvPicPr/>
          <p:nvPr/>
        </p:nvPicPr>
        <p:blipFill>
          <a:blip r:embed="rId11" cstate="print">
            <a:extLst>
              <a:ext uri="{28A0092B-C50C-407E-A947-70E740481C1C}">
                <a14:useLocalDpi xmlns:a14="http://schemas.microsoft.com/office/drawing/2010/main" val="0"/>
              </a:ext>
            </a:extLst>
          </a:blip>
          <a:stretch>
            <a:fillRect/>
          </a:stretch>
        </p:blipFill>
        <p:spPr>
          <a:xfrm>
            <a:off x="5566230" y="17872223"/>
            <a:ext cx="2499360" cy="1846580"/>
          </a:xfrm>
          <a:prstGeom prst="rect">
            <a:avLst/>
          </a:prstGeom>
          <a:ln>
            <a:noFill/>
          </a:ln>
        </p:spPr>
      </p:pic>
      <p:sp>
        <p:nvSpPr>
          <p:cNvPr id="82" name="TextBox 81"/>
          <p:cNvSpPr txBox="1"/>
          <p:nvPr/>
        </p:nvSpPr>
        <p:spPr>
          <a:xfrm>
            <a:off x="5282111" y="17077203"/>
            <a:ext cx="2998952" cy="830997"/>
          </a:xfrm>
          <a:prstGeom prst="rect">
            <a:avLst/>
          </a:prstGeom>
          <a:noFill/>
        </p:spPr>
        <p:txBody>
          <a:bodyPr wrap="square" rtlCol="0">
            <a:spAutoFit/>
          </a:bodyPr>
          <a:lstStyle/>
          <a:p>
            <a:pPr algn="ctr"/>
            <a:r>
              <a:rPr lang="en-US" sz="2400" b="1" dirty="0">
                <a:solidFill>
                  <a:schemeClr val="bg1">
                    <a:lumMod val="50000"/>
                  </a:schemeClr>
                </a:solidFill>
                <a:latin typeface="Century Gothic" panose="020B0502020202020204" pitchFamily="34" charset="0"/>
              </a:rPr>
              <a:t>99th Percentile</a:t>
            </a:r>
          </a:p>
          <a:p>
            <a:pPr algn="ctr"/>
            <a:r>
              <a:rPr lang="en-US" sz="2200" dirty="0">
                <a:solidFill>
                  <a:schemeClr val="bg1">
                    <a:lumMod val="50000"/>
                  </a:schemeClr>
                </a:solidFill>
                <a:latin typeface="Garamond" panose="02020404030301010803" pitchFamily="18" charset="0"/>
              </a:rPr>
              <a:t>(days with most OTs</a:t>
            </a:r>
            <a:r>
              <a:rPr lang="en-US" sz="2200" dirty="0">
                <a:solidFill>
                  <a:schemeClr val="bg1">
                    <a:lumMod val="50000"/>
                  </a:schemeClr>
                </a:solidFill>
                <a:latin typeface="Questrial" panose="020B0604020202020204" charset="0"/>
              </a:rPr>
              <a:t>)</a:t>
            </a:r>
          </a:p>
        </p:txBody>
      </p:sp>
      <p:pic>
        <p:nvPicPr>
          <p:cNvPr id="83" name="Picture 82" descr="50avg00_U500.jpg"/>
          <p:cNvPicPr/>
          <p:nvPr/>
        </p:nvPicPr>
        <p:blipFill rotWithShape="1">
          <a:blip r:embed="rId12" cstate="print">
            <a:extLst>
              <a:ext uri="{28A0092B-C50C-407E-A947-70E740481C1C}">
                <a14:useLocalDpi xmlns:a14="http://schemas.microsoft.com/office/drawing/2010/main" val="0"/>
              </a:ext>
            </a:extLst>
          </a:blip>
          <a:srcRect l="4762" t="2971" r="7693" b="2407"/>
          <a:stretch/>
        </p:blipFill>
        <p:spPr bwMode="auto">
          <a:xfrm>
            <a:off x="13887043" y="17828467"/>
            <a:ext cx="2505075" cy="1800225"/>
          </a:xfrm>
          <a:prstGeom prst="rect">
            <a:avLst/>
          </a:prstGeom>
          <a:noFill/>
          <a:ln w="57150">
            <a:solidFill>
              <a:schemeClr val="accent1"/>
            </a:solidFill>
          </a:ln>
          <a:extLst>
            <a:ext uri="{53640926-AAD7-44D8-BBD7-CCE9431645EC}">
              <a14:shadowObscured xmlns:a14="http://schemas.microsoft.com/office/drawing/2010/main"/>
            </a:ext>
          </a:extLst>
        </p:spPr>
      </p:pic>
      <p:pic>
        <p:nvPicPr>
          <p:cNvPr id="84" name="Picture 83" descr="C:\Users\DEVELOPE1\Pictures\d77aa322-a3c0-4b20-9149-3b543e502de1.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920868" y="14595699"/>
            <a:ext cx="2468880" cy="1808480"/>
          </a:xfrm>
          <a:prstGeom prst="rect">
            <a:avLst/>
          </a:prstGeom>
          <a:noFill/>
          <a:ln w="57150">
            <a:solidFill>
              <a:schemeClr val="accent1"/>
            </a:solidFill>
          </a:ln>
        </p:spPr>
      </p:pic>
      <p:sp>
        <p:nvSpPr>
          <p:cNvPr id="85" name="Right Arrow 84"/>
          <p:cNvSpPr/>
          <p:nvPr/>
        </p:nvSpPr>
        <p:spPr>
          <a:xfrm>
            <a:off x="12680608" y="18278782"/>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a:off x="8509172" y="14151980"/>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8473206" y="18038256"/>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07791" y="15563385"/>
            <a:ext cx="612668" cy="507831"/>
          </a:xfrm>
          <a:prstGeom prst="rect">
            <a:avLst/>
          </a:prstGeom>
        </p:spPr>
        <p:txBody>
          <a:bodyPr wrap="none">
            <a:spAutoFit/>
          </a:bodyPr>
          <a:lstStyle/>
          <a:p>
            <a:r>
              <a:rPr lang="en-US" sz="2700" b="1" dirty="0">
                <a:solidFill>
                  <a:srgbClr val="FFFFCC"/>
                </a:solidFill>
                <a:latin typeface="Century Gothic" panose="020B0502020202020204" pitchFamily="34" charset="0"/>
              </a:rPr>
              <a:t>LIS</a:t>
            </a:r>
            <a:endParaRPr lang="en-US" sz="2700" dirty="0">
              <a:latin typeface="Century Gothic" panose="020B0502020202020204" pitchFamily="34"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l="-1" t="15104" r="58276" b="4052"/>
          <a:stretch/>
        </p:blipFill>
        <p:spPr>
          <a:xfrm>
            <a:off x="939151" y="30027593"/>
            <a:ext cx="1329923" cy="4587363"/>
          </a:xfrm>
          <a:prstGeom prst="rect">
            <a:avLst/>
          </a:prstGeom>
          <a:ln>
            <a:solidFill>
              <a:schemeClr val="tx1">
                <a:lumMod val="50000"/>
              </a:schemeClr>
            </a:solidFill>
          </a:ln>
        </p:spPr>
      </p:pic>
      <p:sp>
        <p:nvSpPr>
          <p:cNvPr id="5" name="TextBox 4"/>
          <p:cNvSpPr txBox="1"/>
          <p:nvPr/>
        </p:nvSpPr>
        <p:spPr>
          <a:xfrm>
            <a:off x="1005195" y="18165907"/>
            <a:ext cx="3225796" cy="1077218"/>
          </a:xfrm>
          <a:prstGeom prst="rect">
            <a:avLst/>
          </a:prstGeom>
          <a:noFill/>
        </p:spPr>
        <p:txBody>
          <a:bodyPr wrap="square" rtlCol="0">
            <a:spAutoFit/>
          </a:bodyPr>
          <a:lstStyle/>
          <a:p>
            <a:r>
              <a:rPr lang="en-US" sz="1600" dirty="0" smtClean="0">
                <a:solidFill>
                  <a:schemeClr val="accent1"/>
                </a:solidFill>
                <a:latin typeface="Garamond" panose="02020404030301010803" pitchFamily="18" charset="0"/>
              </a:rPr>
              <a:t>Image credit: </a:t>
            </a:r>
            <a:r>
              <a:rPr lang="en-US" sz="1600" dirty="0" smtClean="0">
                <a:solidFill>
                  <a:schemeClr val="bg1">
                    <a:lumMod val="50000"/>
                  </a:schemeClr>
                </a:solidFill>
                <a:latin typeface="Garamond" panose="02020404030301010803" pitchFamily="18" charset="0"/>
              </a:rPr>
              <a:t>https://upload.wiki</a:t>
            </a:r>
          </a:p>
          <a:p>
            <a:r>
              <a:rPr lang="en-US" sz="1600" dirty="0" smtClean="0">
                <a:solidFill>
                  <a:schemeClr val="bg1">
                    <a:lumMod val="50000"/>
                  </a:schemeClr>
                </a:solidFill>
                <a:latin typeface="Garamond" panose="02020404030301010803" pitchFamily="18" charset="0"/>
              </a:rPr>
              <a:t>media.org/</a:t>
            </a:r>
            <a:r>
              <a:rPr lang="en-US" sz="1600" dirty="0" err="1" smtClean="0">
                <a:solidFill>
                  <a:schemeClr val="bg1">
                    <a:lumMod val="50000"/>
                  </a:schemeClr>
                </a:solidFill>
                <a:latin typeface="Garamond" panose="02020404030301010803" pitchFamily="18" charset="0"/>
              </a:rPr>
              <a:t>wikipedia</a:t>
            </a:r>
            <a:r>
              <a:rPr lang="en-US" sz="1600" dirty="0" smtClean="0">
                <a:solidFill>
                  <a:schemeClr val="bg1">
                    <a:lumMod val="50000"/>
                  </a:schemeClr>
                </a:solidFill>
                <a:latin typeface="Garamond" panose="02020404030301010803" pitchFamily="18" charset="0"/>
              </a:rPr>
              <a:t>/commons/7/7b/ISD_highres_STS030_STS030-89-59.jpg</a:t>
            </a:r>
            <a:endParaRPr lang="en-US" sz="1600" dirty="0">
              <a:solidFill>
                <a:schemeClr val="bg1">
                  <a:lumMod val="50000"/>
                </a:schemeClr>
              </a:solidFill>
              <a:latin typeface="Garamond" panose="02020404030301010803" pitchFamily="18" charset="0"/>
            </a:endParaRPr>
          </a:p>
        </p:txBody>
      </p:sp>
      <p:pic>
        <p:nvPicPr>
          <p:cNvPr id="6" name="Picture 5"/>
          <p:cNvPicPr>
            <a:picLocks noChangeAspect="1"/>
          </p:cNvPicPr>
          <p:nvPr/>
        </p:nvPicPr>
        <p:blipFill rotWithShape="1">
          <a:blip r:embed="rId15">
            <a:extLst>
              <a:ext uri="{28A0092B-C50C-407E-A947-70E740481C1C}">
                <a14:useLocalDpi xmlns:a14="http://schemas.microsoft.com/office/drawing/2010/main" val="0"/>
              </a:ext>
            </a:extLst>
          </a:blip>
          <a:srcRect l="7318" r="4299"/>
          <a:stretch/>
        </p:blipFill>
        <p:spPr>
          <a:xfrm>
            <a:off x="2288987" y="30027593"/>
            <a:ext cx="5459507" cy="4587363"/>
          </a:xfrm>
          <a:prstGeom prst="rect">
            <a:avLst/>
          </a:prstGeom>
          <a:ln>
            <a:solidFill>
              <a:schemeClr val="tx1">
                <a:lumMod val="50000"/>
              </a:schemeClr>
            </a:solidFill>
          </a:ln>
        </p:spPr>
      </p:pic>
      <p:sp>
        <p:nvSpPr>
          <p:cNvPr id="72" name="Shape 23"/>
          <p:cNvSpPr txBox="1"/>
          <p:nvPr/>
        </p:nvSpPr>
        <p:spPr>
          <a:xfrm>
            <a:off x="9027900" y="28618893"/>
            <a:ext cx="8229600"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Kenya Meteorological Department</a:t>
            </a:r>
          </a:p>
        </p:txBody>
      </p:sp>
      <p:sp>
        <p:nvSpPr>
          <p:cNvPr id="73" name="Shape 23"/>
          <p:cNvSpPr txBox="1"/>
          <p:nvPr/>
        </p:nvSpPr>
        <p:spPr>
          <a:xfrm>
            <a:off x="914399" y="28613087"/>
            <a:ext cx="7942997"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smtClean="0">
                <a:solidFill>
                  <a:schemeClr val="dk1"/>
                </a:solidFill>
                <a:latin typeface="Garamond"/>
                <a:ea typeface="Garamond"/>
                <a:cs typeface="Garamond"/>
                <a:sym typeface="Garamond"/>
              </a:rPr>
              <a:t>Left to Right: Megan </a:t>
            </a:r>
            <a:r>
              <a:rPr lang="en-US" sz="2700" dirty="0" err="1" smtClean="0">
                <a:solidFill>
                  <a:schemeClr val="dk1"/>
                </a:solidFill>
                <a:latin typeface="Garamond"/>
                <a:ea typeface="Garamond"/>
                <a:cs typeface="Garamond"/>
                <a:sym typeface="Garamond"/>
              </a:rPr>
              <a:t>Buzanowicz</a:t>
            </a:r>
            <a:r>
              <a:rPr lang="en-US" sz="2700" dirty="0" smtClean="0">
                <a:solidFill>
                  <a:schemeClr val="dk1"/>
                </a:solidFill>
                <a:latin typeface="Garamond"/>
                <a:ea typeface="Garamond"/>
                <a:cs typeface="Garamond"/>
                <a:sym typeface="Garamond"/>
              </a:rPr>
              <a:t>, Jakub </a:t>
            </a:r>
            <a:r>
              <a:rPr lang="en-US" sz="2700" dirty="0" err="1" smtClean="0">
                <a:solidFill>
                  <a:schemeClr val="dk1"/>
                </a:solidFill>
                <a:latin typeface="Garamond"/>
                <a:ea typeface="Garamond"/>
                <a:cs typeface="Garamond"/>
                <a:sym typeface="Garamond"/>
              </a:rPr>
              <a:t>Blach</a:t>
            </a:r>
            <a:r>
              <a:rPr lang="en-US" sz="2700" dirty="0" smtClean="0">
                <a:solidFill>
                  <a:schemeClr val="dk1"/>
                </a:solidFill>
                <a:latin typeface="Garamond"/>
                <a:ea typeface="Garamond"/>
                <a:cs typeface="Garamond"/>
                <a:sym typeface="Garamond"/>
              </a:rPr>
              <a:t>, Kathy Dooley, Michael Brooke, Annabel White, Ryan </a:t>
            </a:r>
            <a:r>
              <a:rPr lang="en-US" sz="2700" dirty="0" err="1" smtClean="0">
                <a:solidFill>
                  <a:schemeClr val="dk1"/>
                </a:solidFill>
                <a:latin typeface="Garamond"/>
                <a:ea typeface="Garamond"/>
                <a:cs typeface="Garamond"/>
                <a:sym typeface="Garamond"/>
              </a:rPr>
              <a:t>Umberger</a:t>
            </a:r>
            <a:r>
              <a:rPr lang="en-US" sz="2700" dirty="0" smtClean="0">
                <a:solidFill>
                  <a:schemeClr val="dk1"/>
                </a:solidFill>
                <a:latin typeface="Garamond"/>
                <a:ea typeface="Garamond"/>
                <a:cs typeface="Garamond"/>
                <a:sym typeface="Garamond"/>
              </a:rPr>
              <a:t>, </a:t>
            </a:r>
            <a:r>
              <a:rPr lang="en-US" sz="2700" dirty="0" err="1" smtClean="0">
                <a:solidFill>
                  <a:schemeClr val="dk1"/>
                </a:solidFill>
                <a:latin typeface="Garamond"/>
                <a:ea typeface="Garamond"/>
                <a:cs typeface="Garamond"/>
                <a:sym typeface="Garamond"/>
              </a:rPr>
              <a:t>Rajkishan</a:t>
            </a:r>
            <a:r>
              <a:rPr lang="en-US" sz="2700" dirty="0" smtClean="0">
                <a:solidFill>
                  <a:schemeClr val="dk1"/>
                </a:solidFill>
                <a:latin typeface="Garamond"/>
                <a:ea typeface="Garamond"/>
                <a:cs typeface="Garamond"/>
                <a:sym typeface="Garamond"/>
              </a:rPr>
              <a:t> </a:t>
            </a:r>
            <a:r>
              <a:rPr lang="en-US" sz="2700" dirty="0" err="1" smtClean="0">
                <a:solidFill>
                  <a:schemeClr val="dk1"/>
                </a:solidFill>
                <a:latin typeface="Garamond"/>
                <a:ea typeface="Garamond"/>
                <a:cs typeface="Garamond"/>
                <a:sym typeface="Garamond"/>
              </a:rPr>
              <a:t>Rajappan</a:t>
            </a:r>
            <a:endParaRPr lang="en-US" sz="2700" dirty="0">
              <a:solidFill>
                <a:schemeClr val="dk1"/>
              </a:solidFill>
              <a:latin typeface="Garamond"/>
              <a:ea typeface="Garamond"/>
              <a:cs typeface="Garamond"/>
              <a:sym typeface="Garamond"/>
            </a:endParaRPr>
          </a:p>
        </p:txBody>
      </p:sp>
      <p:pic>
        <p:nvPicPr>
          <p:cNvPr id="8" name="Picture 7"/>
          <p:cNvPicPr>
            <a:picLocks noChangeAspect="1"/>
          </p:cNvPicPr>
          <p:nvPr/>
        </p:nvPicPr>
        <p:blipFill rotWithShape="1">
          <a:blip r:embed="rId16">
            <a:extLst>
              <a:ext uri="{28A0092B-C50C-407E-A947-70E740481C1C}">
                <a14:useLocalDpi xmlns:a14="http://schemas.microsoft.com/office/drawing/2010/main" val="0"/>
              </a:ext>
            </a:extLst>
          </a:blip>
          <a:srcRect l="38871" t="45817" r="46259"/>
          <a:stretch/>
        </p:blipFill>
        <p:spPr>
          <a:xfrm>
            <a:off x="7768407" y="30027593"/>
            <a:ext cx="2238233" cy="4587363"/>
          </a:xfrm>
          <a:prstGeom prst="rect">
            <a:avLst/>
          </a:prstGeom>
          <a:ln>
            <a:solidFill>
              <a:schemeClr val="tx1">
                <a:lumMod val="50000"/>
              </a:schemeClr>
            </a:solid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315</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Questrial</vt:lpstr>
      <vt:lpstr>Century Gothic</vt:lpstr>
      <vt:lpstr>Arial</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Brooke</cp:lastModifiedBy>
  <cp:revision>49</cp:revision>
  <dcterms:modified xsi:type="dcterms:W3CDTF">2016-02-25T20:04:23Z</dcterms:modified>
</cp:coreProperties>
</file>