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6" clrIdx="0">
    <p:extLst/>
  </p:cmAuthor>
  <p:cmAuthor id="2" name="Vishal Arya" initials="" lastIdx="6" clrIdx="1"/>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1308"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0-16T14:39:30.434" idx="4">
    <p:pos x="16525" y="9184"/>
    <p:text>Please try to keep font size consistent throughout. This size is 28 whereas it is 27 most everywhere else. </p:text>
  </p:cm>
  <p:cm authorId="2" dt="2015-10-16T14:41:30.311" idx="5">
    <p:pos x="13357" y="9007"/>
    <p:text>It would be good to make this image larger. </p:text>
  </p:cm>
  <p:cm authorId="2" dt="2015-10-16T14:45:56.642" idx="6">
    <p:pos x="14746" y="10563"/>
    <p:text>Check DEVELOPedia for better images that you can use for these airborne sensors. If you can't find them, take a look at the California Disasters II project at JPL from 2015 Summer and you'll see/ get an idea of the UAVSAR image that they used. </p:text>
  </p:cm>
  <p:cm authorId="3" dt="2015-10-19T13:13:32.499" idx="1">
    <p:pos x="14051" y="4184"/>
    <p:text>This is a common misconception, but there is absolutely no hyphen in "in situ." It is also italicized.</p:text>
    <p:extLst>
      <p:ext uri="{C676402C-5697-4E1C-873F-D02D1690AC5C}">
        <p15:threadingInfo xmlns:p15="http://schemas.microsoft.com/office/powerpoint/2012/main" timeZoneBias="240"/>
      </p:ext>
    </p:extLst>
  </p:cm>
  <p:cm authorId="3" dt="2015-10-19T13:14:10.975" idx="2">
    <p:pos x="16274" y="3724"/>
    <p:text>I think you mean to say "with the use of remotely sensed data"</p:text>
    <p:extLst>
      <p:ext uri="{C676402C-5697-4E1C-873F-D02D1690AC5C}">
        <p15:threadingInfo xmlns:p15="http://schemas.microsoft.com/office/powerpoint/2012/main" timeZoneBias="240"/>
      </p:ext>
    </p:extLst>
  </p:cm>
  <p:cm authorId="3" dt="2015-10-19T13:15:03.695" idx="3">
    <p:pos x="2563" y="13625"/>
    <p:text>The legend should be independent of the image, and editable from powerpoint. It should also be large enough to be easily legible.</p:text>
    <p:extLst>
      <p:ext uri="{C676402C-5697-4E1C-873F-D02D1690AC5C}">
        <p15:threadingInfo xmlns:p15="http://schemas.microsoft.com/office/powerpoint/2012/main" timeZoneBias="240"/>
      </p:ext>
    </p:extLst>
  </p:cm>
  <p:cm authorId="3" dt="2015-10-19T13:16:04.890" idx="4">
    <p:pos x="13453" y="9103"/>
    <p:text>Include an inset reference map. The audience will most likely not know where Wax Lake Delta is.</p:text>
    <p:extLst>
      <p:ext uri="{C676402C-5697-4E1C-873F-D02D1690AC5C}">
        <p15:threadingInfo xmlns:p15="http://schemas.microsoft.com/office/powerpoint/2012/main" timeZoneBias="240"/>
      </p:ext>
    </p:extLst>
  </p:cm>
  <p:cm authorId="4" dt="2015-10-23T13:01:37.617" idx="1">
    <p:pos x="3000" y="833"/>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CD2D-78E9-49FD-99E6-C84F19B1988A}" type="datetimeFigureOut">
              <a:rPr lang="en-US"/>
              <a:t>10/23/2015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9885F-8FA2-4794-A347-2B0B2C9B5B21}" type="slidenum">
              <a:rPr lang="en-US"/>
              <a:t>‹#›</a:t>
            </a:fld>
            <a:endParaRPr lang="en-US"/>
          </a:p>
        </p:txBody>
      </p:sp>
    </p:spTree>
    <p:extLst>
      <p:ext uri="{BB962C8B-B14F-4D97-AF65-F5344CB8AC3E}">
        <p14:creationId xmlns:p14="http://schemas.microsoft.com/office/powerpoint/2010/main" val="225836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9885F-8FA2-4794-A347-2B0B2C9B5B21}" type="slidenum">
              <a:rPr lang="en-US"/>
              <a:t>1</a:t>
            </a:fld>
            <a:endParaRPr lang="en-US"/>
          </a:p>
        </p:txBody>
      </p:sp>
    </p:spTree>
    <p:extLst>
      <p:ext uri="{BB962C8B-B14F-4D97-AF65-F5344CB8AC3E}">
        <p14:creationId xmlns:p14="http://schemas.microsoft.com/office/powerpoint/2010/main" val="13007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comments" Target="../comments/comment1.xml"/><Relationship Id="rId4" Type="http://schemas.openxmlformats.org/officeDocument/2006/relationships/image" Target="../media/image4.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 </a:t>
            </a:r>
            <a:endParaRPr lang="en-US" dirty="0"/>
          </a:p>
        </p:txBody>
      </p:sp>
      <p:sp>
        <p:nvSpPr>
          <p:cNvPr id="4" name="Text Placeholder 3"/>
          <p:cNvSpPr>
            <a:spLocks noGrp="1"/>
          </p:cNvSpPr>
          <p:nvPr>
            <p:ph type="body" sz="quarter" idx="11"/>
          </p:nvPr>
        </p:nvSpPr>
        <p:spPr/>
        <p:txBody>
          <a:bodyPr/>
          <a:lstStyle/>
          <a:p>
            <a:r>
              <a:rPr lang="en-US" dirty="0" smtClean="0"/>
              <a:t>Examining historic </a:t>
            </a:r>
            <a:r>
              <a:rPr lang="en-US" dirty="0"/>
              <a:t>t</a:t>
            </a:r>
            <a:r>
              <a:rPr lang="en-US" dirty="0" smtClean="0"/>
              <a:t>rends and modeling </a:t>
            </a:r>
            <a:r>
              <a:rPr lang="en-US" dirty="0"/>
              <a:t>s</a:t>
            </a:r>
            <a:r>
              <a:rPr lang="en-US" dirty="0" smtClean="0"/>
              <a:t>ediment </a:t>
            </a:r>
            <a:r>
              <a:rPr lang="en-US" dirty="0"/>
              <a:t>t</a:t>
            </a:r>
            <a:r>
              <a:rPr lang="en-US" dirty="0" smtClean="0"/>
              <a:t>ransport in delta </a:t>
            </a:r>
            <a:r>
              <a:rPr lang="en-US" dirty="0"/>
              <a:t>b</a:t>
            </a:r>
            <a:r>
              <a:rPr lang="en-US" dirty="0" smtClean="0"/>
              <a:t>uilding within Louisiana’s Wax Lake Delta using UAVSAR and </a:t>
            </a:r>
            <a:r>
              <a:rPr lang="en-US" dirty="0" err="1" smtClean="0"/>
              <a:t>AirSWOT</a:t>
            </a:r>
            <a:r>
              <a:rPr lang="en-US" dirty="0" smtClean="0"/>
              <a:t> instruments to inform </a:t>
            </a:r>
            <a:r>
              <a:rPr lang="en-US" dirty="0"/>
              <a:t>r</a:t>
            </a:r>
            <a:r>
              <a:rPr lang="en-US" dirty="0" smtClean="0"/>
              <a:t>estoration </a:t>
            </a:r>
            <a:r>
              <a:rPr lang="en-US" dirty="0"/>
              <a:t>e</a:t>
            </a:r>
            <a:r>
              <a:rPr lang="en-US" dirty="0" smtClean="0"/>
              <a:t>fforts</a:t>
            </a:r>
            <a:endParaRPr lang="en-US" dirty="0"/>
          </a:p>
        </p:txBody>
      </p:sp>
      <p:sp>
        <p:nvSpPr>
          <p:cNvPr id="5" name="Text Placeholder 4"/>
          <p:cNvSpPr>
            <a:spLocks noGrp="1"/>
          </p:cNvSpPr>
          <p:nvPr>
            <p:ph type="body" sz="quarter" idx="10"/>
          </p:nvPr>
        </p:nvSpPr>
        <p:spPr/>
        <p:txBody>
          <a:bodyPr/>
          <a:lstStyle/>
          <a:p>
            <a:r>
              <a:rPr lang="en-US" dirty="0" smtClean="0"/>
              <a:t>Louisiana Ecological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p>
          <a:p>
            <a:r>
              <a:rPr lang="en-US" dirty="0" smtClean="0"/>
              <a:t>Naval Research Laboratory</a:t>
            </a:r>
          </a:p>
          <a:p>
            <a:endParaRPr lang="en-US" dirty="0"/>
          </a:p>
          <a:p>
            <a:r>
              <a:rPr lang="en-US" dirty="0" smtClean="0"/>
              <a:t>Louisiana Universities Marine Consortium </a:t>
            </a: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Our science advisors, Marc Simard and Cathleen Jones</a:t>
            </a:r>
          </a:p>
          <a:p>
            <a:r>
              <a:rPr lang="en-US" dirty="0" smtClean="0"/>
              <a:t>Doug Edmonds,  Delft 3D</a:t>
            </a:r>
          </a:p>
          <a:p>
            <a:r>
              <a:rPr lang="en-US" dirty="0"/>
              <a:t>Gwen Miller, DEVELOP</a:t>
            </a:r>
          </a:p>
          <a:p>
            <a:endParaRPr lang="en-US" dirty="0" smtClean="0"/>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r>
              <a:rPr lang="en-US" dirty="0" smtClean="0"/>
              <a:t>Use images.</a:t>
            </a:r>
          </a:p>
          <a:p>
            <a:endParaRPr lang="en-US" dirty="0" smtClean="0"/>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a:p>
            <a:pPr marL="347663" indent="-347663"/>
            <a:r>
              <a:rPr lang="en-US" dirty="0" smtClean="0"/>
              <a:t>TBD</a:t>
            </a:r>
          </a:p>
        </p:txBody>
      </p:sp>
      <p:sp>
        <p:nvSpPr>
          <p:cNvPr id="7" name="Text Placeholder 16"/>
          <p:cNvSpPr txBox="1">
            <a:spLocks/>
          </p:cNvSpPr>
          <p:nvPr/>
        </p:nvSpPr>
        <p:spPr>
          <a:xfrm>
            <a:off x="1081584" y="13260941"/>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Include a map that has easily readable text and a legend.</a:t>
            </a:r>
          </a:p>
          <a:p>
            <a:r>
              <a:rPr lang="en-US" dirty="0" smtClean="0"/>
              <a:t>Study Period: May 2009 – May 2015</a:t>
            </a:r>
          </a:p>
        </p:txBody>
      </p:sp>
      <p:sp>
        <p:nvSpPr>
          <p:cNvPr id="14" name="Text Placeholder 16"/>
          <p:cNvSpPr txBox="1">
            <a:spLocks/>
          </p:cNvSpPr>
          <p:nvPr/>
        </p:nvSpPr>
        <p:spPr>
          <a:xfrm>
            <a:off x="18328940" y="17587868"/>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AirSWOT</a:t>
            </a:r>
            <a:r>
              <a:rPr lang="en-US" dirty="0" smtClean="0"/>
              <a:t> </a:t>
            </a:r>
          </a:p>
          <a:p>
            <a:r>
              <a:rPr lang="en-US" dirty="0" smtClean="0"/>
              <a:t>		     UAVSAR</a:t>
            </a:r>
          </a:p>
          <a:p>
            <a:r>
              <a:rPr lang="en-US" dirty="0" smtClean="0"/>
              <a:t>AVIRIS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Model </a:t>
            </a:r>
            <a:r>
              <a:rPr lang="en-US" dirty="0"/>
              <a:t>water flow and sediment </a:t>
            </a:r>
            <a:r>
              <a:rPr lang="en-US" dirty="0" smtClean="0"/>
              <a:t>transport with the use remotely sensed data, in-situ data, and modeling software to </a:t>
            </a:r>
            <a:r>
              <a:rPr lang="en-US" dirty="0"/>
              <a:t>p</a:t>
            </a:r>
            <a:r>
              <a:rPr lang="en-US" dirty="0" smtClean="0"/>
              <a:t>redict the future extent of Wax Lake Delta</a:t>
            </a:r>
          </a:p>
          <a:p>
            <a:pPr marL="347663" indent="-347663"/>
            <a:r>
              <a:rPr lang="en-US" dirty="0"/>
              <a:t>Improve coastline change prediction </a:t>
            </a:r>
            <a:r>
              <a:rPr lang="en-US" dirty="0" smtClean="0"/>
              <a:t>accuracy</a:t>
            </a:r>
            <a:endParaRPr lang="en-US" dirty="0"/>
          </a:p>
          <a:p>
            <a:pPr marL="347663" indent="-347663"/>
            <a:r>
              <a:rPr lang="en-US" dirty="0" smtClean="0"/>
              <a:t>Gain a better understanding of why the study area </a:t>
            </a:r>
            <a:r>
              <a:rPr lang="en-US" dirty="0"/>
              <a:t>is experiencing aggregation</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2511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Beck (Project Lead), Raul Garcia, Brittany </a:t>
            </a:r>
            <a:r>
              <a:rPr lang="en-US" dirty="0" err="1" smtClean="0"/>
              <a:t>Zajic</a:t>
            </a:r>
            <a:endParaRPr lang="en-US" dirty="0" smtClean="0"/>
          </a:p>
          <a:p>
            <a:r>
              <a:rPr lang="en-US" sz="2400" smtClean="0"/>
              <a:t>DEVELOP </a:t>
            </a:r>
            <a:r>
              <a:rPr lang="en-US" sz="2400" dirty="0" smtClean="0"/>
              <a:t>National Program at NASA Jet Propulsion Laboratory</a:t>
            </a:r>
            <a:endParaRPr lang="en-US" sz="2400" dirty="0"/>
          </a:p>
        </p:txBody>
      </p:sp>
      <p:sp>
        <p:nvSpPr>
          <p:cNvPr id="35" name="Text Placeholder 16"/>
          <p:cNvSpPr txBox="1">
            <a:spLocks/>
          </p:cNvSpPr>
          <p:nvPr/>
        </p:nvSpPr>
        <p:spPr>
          <a:xfrm>
            <a:off x="457200" y="26216724"/>
            <a:ext cx="5655369" cy="8362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O</a:t>
            </a:r>
            <a:r>
              <a:rPr lang="en-US" dirty="0" smtClean="0"/>
              <a:t>utput showing modeled water level in the Delta (Real results TBD).</a:t>
            </a:r>
          </a:p>
        </p:txBody>
      </p:sp>
      <p:pic>
        <p:nvPicPr>
          <p:cNvPr id="18" name="Picture 17"/>
          <p:cNvPicPr>
            <a:picLocks noChangeAspect="1"/>
          </p:cNvPicPr>
          <p:nvPr/>
        </p:nvPicPr>
        <p:blipFill>
          <a:blip r:embed="rId3"/>
          <a:stretch>
            <a:fillRect/>
          </a:stretch>
        </p:blipFill>
        <p:spPr>
          <a:xfrm>
            <a:off x="19611832" y="18907961"/>
            <a:ext cx="2381250" cy="1371600"/>
          </a:xfrm>
          <a:prstGeom prst="rect">
            <a:avLst/>
          </a:prstGeom>
        </p:spPr>
      </p:pic>
      <p:sp>
        <p:nvSpPr>
          <p:cNvPr id="19" name="AutoShape 4" descr="Image result for NASA UAvsar"/>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4"/>
          <a:stretch>
            <a:fillRect/>
          </a:stretch>
        </p:blipFill>
        <p:spPr>
          <a:xfrm>
            <a:off x="23644461" y="18541419"/>
            <a:ext cx="2009776" cy="15053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21629049"/>
            <a:ext cx="3154109" cy="4574879"/>
          </a:xfrm>
          <a:prstGeom prst="rect">
            <a:avLst/>
          </a:prstGeom>
        </p:spPr>
      </p:pic>
      <p:sp>
        <p:nvSpPr>
          <p:cNvPr id="33" name="Text Placeholder 16"/>
          <p:cNvSpPr txBox="1">
            <a:spLocks/>
          </p:cNvSpPr>
          <p:nvPr/>
        </p:nvSpPr>
        <p:spPr>
          <a:xfrm>
            <a:off x="1166902" y="33071168"/>
            <a:ext cx="5655369" cy="5840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Brittany Zajic, Emily Beck, Raul Garcia </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9847" y="17377833"/>
            <a:ext cx="1885950" cy="1508760"/>
          </a:xfrm>
          <a:prstGeom prst="rect">
            <a:avLst/>
          </a:prstGeom>
        </p:spPr>
      </p:pic>
      <p:pic>
        <p:nvPicPr>
          <p:cNvPr id="22" name="Picture 21"/>
          <p:cNvPicPr>
            <a:picLocks noChangeAspect="1"/>
          </p:cNvPicPr>
          <p:nvPr/>
        </p:nvPicPr>
        <p:blipFill>
          <a:blip r:embed="rId7"/>
          <a:stretch>
            <a:fillRect/>
          </a:stretch>
        </p:blipFill>
        <p:spPr>
          <a:xfrm>
            <a:off x="18460995" y="14299346"/>
            <a:ext cx="2743200" cy="2043558"/>
          </a:xfrm>
          <a:prstGeom prst="rect">
            <a:avLst/>
          </a:prstGeom>
        </p:spPr>
      </p:pic>
      <p:sp>
        <p:nvSpPr>
          <p:cNvPr id="36" name="TextBox 35"/>
          <p:cNvSpPr txBox="1"/>
          <p:nvPr/>
        </p:nvSpPr>
        <p:spPr>
          <a:xfrm>
            <a:off x="21134771" y="14579406"/>
            <a:ext cx="5099315" cy="523220"/>
          </a:xfrm>
          <a:prstGeom prst="rect">
            <a:avLst/>
          </a:prstGeom>
        </p:spPr>
        <p:txBody>
          <a:bodyPr rtlCol="0">
            <a:spAutoFit/>
          </a:bodyPr>
          <a:lstStyle/>
          <a:p>
            <a:pPr algn="ctr"/>
            <a:r>
              <a:rPr lang="en-US" sz="2800" dirty="0"/>
              <a:t>Louisiana Wax Lake Delta</a:t>
            </a:r>
          </a:p>
        </p:txBody>
      </p:sp>
      <p:sp>
        <p:nvSpPr>
          <p:cNvPr id="39" name="Rounded Rectangle 38"/>
          <p:cNvSpPr/>
          <p:nvPr/>
        </p:nvSpPr>
        <p:spPr>
          <a:xfrm>
            <a:off x="13344240" y="17145002"/>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water flow</a:t>
            </a:r>
            <a:endParaRPr lang="en-US" sz="3200" b="1" dirty="0"/>
          </a:p>
        </p:txBody>
      </p:sp>
      <p:sp>
        <p:nvSpPr>
          <p:cNvPr id="40" name="Rounded Rectangle 39"/>
          <p:cNvSpPr/>
          <p:nvPr/>
        </p:nvSpPr>
        <p:spPr>
          <a:xfrm>
            <a:off x="801065" y="13529972"/>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ArcGIS Inputs</a:t>
            </a:r>
            <a:endParaRPr lang="en-US" sz="3200" b="1" dirty="0"/>
          </a:p>
        </p:txBody>
      </p:sp>
      <p:sp>
        <p:nvSpPr>
          <p:cNvPr id="41" name="Rounded Rectangle 40"/>
          <p:cNvSpPr/>
          <p:nvPr/>
        </p:nvSpPr>
        <p:spPr>
          <a:xfrm>
            <a:off x="801064" y="15175571"/>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Vegetation Info from AVIRIS</a:t>
            </a:r>
            <a:endParaRPr lang="en-US" sz="3200" b="1" dirty="0"/>
          </a:p>
        </p:txBody>
      </p:sp>
      <p:sp>
        <p:nvSpPr>
          <p:cNvPr id="42" name="Rounded Rectangle 41"/>
          <p:cNvSpPr/>
          <p:nvPr/>
        </p:nvSpPr>
        <p:spPr>
          <a:xfrm>
            <a:off x="787982" y="16893330"/>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 Situ Data</a:t>
            </a:r>
            <a:endParaRPr lang="en-US" sz="3200" b="1" dirty="0"/>
          </a:p>
        </p:txBody>
      </p:sp>
      <p:sp>
        <p:nvSpPr>
          <p:cNvPr id="43" name="Rounded Rectangle 42"/>
          <p:cNvSpPr/>
          <p:nvPr/>
        </p:nvSpPr>
        <p:spPr>
          <a:xfrm>
            <a:off x="4319820" y="15483653"/>
            <a:ext cx="3657600" cy="27432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Delft3D Hydrological Model</a:t>
            </a:r>
            <a:endParaRPr lang="en-US" sz="3200" b="1" dirty="0"/>
          </a:p>
        </p:txBody>
      </p:sp>
      <p:sp>
        <p:nvSpPr>
          <p:cNvPr id="44" name="Rounded Rectangle 43"/>
          <p:cNvSpPr/>
          <p:nvPr/>
        </p:nvSpPr>
        <p:spPr>
          <a:xfrm>
            <a:off x="8961623" y="15705676"/>
            <a:ext cx="3200400" cy="22860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 Calibration Using </a:t>
            </a:r>
            <a:r>
              <a:rPr lang="en-US" sz="3200" b="1" dirty="0" err="1" smtClean="0"/>
              <a:t>AirSWOT</a:t>
            </a:r>
            <a:r>
              <a:rPr lang="en-US" sz="3200" b="1" dirty="0" smtClean="0"/>
              <a:t> Data</a:t>
            </a:r>
            <a:endParaRPr lang="en-US" sz="3200" b="1" dirty="0"/>
          </a:p>
        </p:txBody>
      </p:sp>
      <p:sp>
        <p:nvSpPr>
          <p:cNvPr id="45" name="Rounded Rectangle 44"/>
          <p:cNvSpPr/>
          <p:nvPr/>
        </p:nvSpPr>
        <p:spPr>
          <a:xfrm>
            <a:off x="801064" y="18611090"/>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Wave Info from UAVSAR</a:t>
            </a:r>
            <a:endParaRPr lang="en-US" sz="3200" b="1" dirty="0"/>
          </a:p>
        </p:txBody>
      </p:sp>
      <p:sp>
        <p:nvSpPr>
          <p:cNvPr id="46" name="Rounded Rectangle 45"/>
          <p:cNvSpPr/>
          <p:nvPr/>
        </p:nvSpPr>
        <p:spPr>
          <a:xfrm>
            <a:off x="13344240" y="15072298"/>
            <a:ext cx="2286000" cy="1371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sediment transport</a:t>
            </a:r>
            <a:endParaRPr lang="en-US" sz="3200" b="1" dirty="0"/>
          </a:p>
        </p:txBody>
      </p:sp>
      <p:cxnSp>
        <p:nvCxnSpPr>
          <p:cNvPr id="47" name="Straight Arrow Connector 46"/>
          <p:cNvCxnSpPr>
            <a:stCxn id="40" idx="3"/>
            <a:endCxn id="43" idx="1"/>
          </p:cNvCxnSpPr>
          <p:nvPr/>
        </p:nvCxnSpPr>
        <p:spPr>
          <a:xfrm>
            <a:off x="3087065" y="14215772"/>
            <a:ext cx="1232755" cy="2639481"/>
          </a:xfrm>
          <a:prstGeom prst="straightConnector1">
            <a:avLst/>
          </a:prstGeom>
          <a:ln w="19050">
            <a:solidFill>
              <a:srgbClr val="008000"/>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1" idx="3"/>
            <a:endCxn id="43" idx="1"/>
          </p:cNvCxnSpPr>
          <p:nvPr/>
        </p:nvCxnSpPr>
        <p:spPr>
          <a:xfrm>
            <a:off x="3087064" y="15861371"/>
            <a:ext cx="1232756" cy="993882"/>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3"/>
            <a:endCxn id="43" idx="1"/>
          </p:cNvCxnSpPr>
          <p:nvPr/>
        </p:nvCxnSpPr>
        <p:spPr>
          <a:xfrm flipV="1">
            <a:off x="3073982" y="16855253"/>
            <a:ext cx="1245838" cy="723877"/>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5" idx="3"/>
            <a:endCxn id="43" idx="1"/>
          </p:cNvCxnSpPr>
          <p:nvPr/>
        </p:nvCxnSpPr>
        <p:spPr>
          <a:xfrm flipV="1">
            <a:off x="3087064" y="16855253"/>
            <a:ext cx="1232756" cy="2441637"/>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3" idx="3"/>
            <a:endCxn id="44" idx="1"/>
          </p:cNvCxnSpPr>
          <p:nvPr/>
        </p:nvCxnSpPr>
        <p:spPr>
          <a:xfrm flipV="1">
            <a:off x="7977420" y="16848676"/>
            <a:ext cx="984203" cy="6577"/>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3"/>
            <a:endCxn id="46" idx="1"/>
          </p:cNvCxnSpPr>
          <p:nvPr/>
        </p:nvCxnSpPr>
        <p:spPr>
          <a:xfrm flipV="1">
            <a:off x="12162023" y="15758098"/>
            <a:ext cx="1182217" cy="1090578"/>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3"/>
            <a:endCxn id="39" idx="1"/>
          </p:cNvCxnSpPr>
          <p:nvPr/>
        </p:nvCxnSpPr>
        <p:spPr>
          <a:xfrm>
            <a:off x="12162023" y="16848676"/>
            <a:ext cx="1182217" cy="982126"/>
          </a:xfrm>
          <a:prstGeom prst="straightConnector1">
            <a:avLst/>
          </a:prstGeom>
          <a:ln w="1905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77" name="Picture 76"/>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1064" y="28951203"/>
            <a:ext cx="6117336" cy="384429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1725</TotalTime>
  <Words>263</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106</cp:revision>
  <dcterms:created xsi:type="dcterms:W3CDTF">2015-06-02T14:58:58Z</dcterms:created>
  <dcterms:modified xsi:type="dcterms:W3CDTF">2015-10-23T17:03:18Z</dcterms:modified>
</cp:coreProperties>
</file>