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comments/comment3.xml" ContentType="application/vnd.openxmlformats-officedocument.presentationml.comments+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comments/comment5.xml" ContentType="application/vnd.openxmlformats-officedocument.presentationml.comments+xml"/>
  <Override PartName="/ppt/notesSlides/notesSlide6.xml" ContentType="application/vnd.openxmlformats-officedocument.presentationml.notesSlide+xml"/>
  <Override PartName="/ppt/comments/comment6.xml" ContentType="application/vnd.openxmlformats-officedocument.presentationml.comments+xml"/>
  <Override PartName="/ppt/notesSlides/notesSlide7.xml" ContentType="application/vnd.openxmlformats-officedocument.presentationml.notesSlide+xml"/>
  <Override PartName="/ppt/comments/comment7.xml" ContentType="application/vnd.openxmlformats-officedocument.presentationml.comments+xml"/>
  <Override PartName="/ppt/notesSlides/notesSlide8.xml" ContentType="application/vnd.openxmlformats-officedocument.presentationml.notesSlide+xml"/>
  <Override PartName="/ppt/comments/comment8.xml" ContentType="application/vnd.openxmlformats-officedocument.presentationml.comments+xml"/>
  <Override PartName="/ppt/notesSlides/notesSlide9.xml" ContentType="application/vnd.openxmlformats-officedocument.presentationml.notesSlide+xml"/>
  <Override PartName="/ppt/comments/comment9.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0.xml" ContentType="application/vnd.openxmlformats-officedocument.presentationml.comments+xml"/>
  <Override PartName="/ppt/notesSlides/notesSlide13.xml" ContentType="application/vnd.openxmlformats-officedocument.presentationml.notesSlide+xml"/>
  <Override PartName="/ppt/comments/comment11.xml" ContentType="application/vnd.openxmlformats-officedocument.presentationml.comments+xml"/>
  <Override PartName="/ppt/notesSlides/notesSlide14.xml" ContentType="application/vnd.openxmlformats-officedocument.presentationml.notesSlide+xml"/>
  <Override PartName="/ppt/comments/comment12.xml" ContentType="application/vnd.openxmlformats-officedocument.presentationml.comments+xml"/>
  <Override PartName="/ppt/notesSlides/notesSlide15.xml" ContentType="application/vnd.openxmlformats-officedocument.presentationml.notesSlide+xml"/>
  <Override PartName="/ppt/comments/comment13.xml" ContentType="application/vnd.openxmlformats-officedocument.presentationml.comment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Century Gothic" panose="020B0502020202020204" pitchFamily="34" charset="0"/>
      <p:regular r:id="rId23"/>
      <p:bold r:id="rId24"/>
      <p:italic r:id="rId25"/>
      <p:boldItalic r:id="rId26"/>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4" clrIdx="0"/>
  <p:cmAuthor id="1" name="Vishal Arya" initials="" lastIdx="26" clrIdx="1"/>
  <p:cmAuthor id="2" name="Fenn, Teresa E. (LARC-E3)[SSAI DEVELOP]" initials="FTE(D" lastIdx="8" clrIdx="2">
    <p:extLst>
      <p:ext uri="{19B8F6BF-5375-455C-9EA6-DF929625EA0E}">
        <p15:presenceInfo xmlns:p15="http://schemas.microsoft.com/office/powerpoint/2012/main" userId="S-1-5-21-330711430-3775241029-4075259233-667967" providerId="AD"/>
      </p:ext>
    </p:extLst>
  </p:cmAuthor>
  <p:cmAuthor id="3" name="Childs, Lauren M. (LARC-E3)[DEVELOP - Wise County (LaRC)]" initials="CLM(-WC(" lastIdx="2" clrIdx="3">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481" autoAdjust="0"/>
  </p:normalViewPr>
  <p:slideViewPr>
    <p:cSldViewPr snapToGrid="0">
      <p:cViewPr varScale="1">
        <p:scale>
          <a:sx n="78" d="100"/>
          <a:sy n="78" d="100"/>
        </p:scale>
        <p:origin x="2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23T08:54:40.625" idx="3">
    <p:pos x="5424" y="995"/>
    <p:text>In future, please incorporate all center management edits before submitting to NPO</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15-10-23T16:40:01.883" idx="21">
    <p:pos x="1910" y="2270"/>
    <p:text>Is there a good reason for providing the Kelvin temperature value? If not, C or F seems more appropriate. </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15-10-23T16:40:48.026" idx="22">
    <p:pos x="2490" y="1320"/>
    <p:text>Move this text to speaker notes and only keep the two additional indices here. </p:text>
  </p:cm>
  <p:cm authorId="1" dt="2015-10-23T16:41:47.037" idx="23">
    <p:pos x="2592" y="403"/>
    <p:text>I am assuming these 'Methodology' slides will have pictures on the right hand side? If not, please either condense these slides or find pictures to add. </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15-10-23T16:42:24.922" idx="24">
    <p:pos x="2592" y="403"/>
    <p:text>Please fix placement of 'Results' to match previous slides heading placement. </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15-10-23T16:42:45.203" idx="25">
    <p:pos x="2592" y="403"/>
    <p:text>Please fix placement of heading</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5-10-23T16:13:28.743" idx="5">
    <p:pos x="2471" y="1104"/>
    <p:text>For FD, please use the bullets found on the template and then fix throughout.</p:text>
  </p:cm>
  <p:cm authorId="1" dt="2015-10-23T17:21:44.151" idx="26">
    <p:pos x="3958" y="378"/>
    <p:text>Did you take the photos on this slide as well as slide 3 and 4? If not, please include image credit. </p:text>
  </p:cm>
  <p:cm authorId="3" dt="2015-10-30T13:25:46.711" idx="2">
    <p:pos x="2867" y="3622"/>
    <p:text>Make this image huge, it's so beautiful! Extend it to the top and bottom of the slide and if needed crop in left/right so that it's similar to the next slide. So that the next slide isn't repetitive you could move the image to the left or flip the second slide image to the right.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10-23T16:14:45.917" idx="6">
    <p:pos x="2880" y="1239"/>
    <p:text>Text font point here is 24 whereas text on most other slides is 20. Please stay consistent and change text to all be the same size. </p:text>
  </p:cm>
  <p:cm authorId="1" dt="2015-10-23T16:16:39.507" idx="7">
    <p:pos x="2730" y="2430"/>
    <p:text>Can you include a financial stat here? If so, I suggest you post that on the slide and then have the average annual visitors only in the speaker notes. </p:text>
  </p:cm>
  <p:cm authorId="2" dt="2015-10-26T13:16:26.604" idx="3">
    <p:pos x="3511" y="3818"/>
    <p:text>Include in text image credit in addition to the url (see template for examples)</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10-23T16:17:33.492" idx="8">
    <p:pos x="2592" y="403"/>
    <p:text>Try to stay consistent in the placement of the header. Look at previous two slides. Objectives placement is noticeably lower. </p:text>
  </p:cm>
  <p:cm authorId="0" idx="1">
    <p:pos x="6000" y="0"/>
    <p:text>Consider stretching the photo and cropping so that it fits top to bottom, like you did in the second slide
-Ly, Victoria H. (ARC-SGE)[SSAI DEVELOP]</p:text>
  </p:cm>
  <p:cm authorId="1" dt="2015-10-23T16:19:07.296" idx="9">
    <p:pos x="2210" y="1390"/>
    <p:text>Instead of writing this out, just put the name of the tool you are creating here. This explanation can go in the speaker notes. </p:text>
  </p:cm>
  <p:cm authorId="1" dt="2015-10-23T16:20:27.224" idx="10">
    <p:pos x="2300" y="2260"/>
    <p:text>Maybe place this point first for better flow. First you are creating/ providing a method. Then you are creating the tool. Lastly you are generalizing the tool.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5-10-23T16:26:56.937" idx="12">
    <p:pos x="2160" y="220"/>
    <p:text>General comments for this slide:
As it currently is, your text box 'lake tahoe' is over the state of california image which is misleading. Easy fix: as people in the U.S. read left to right, I suggest reversing the order of the images (i.e. inset image placed on the left and lake tahoe image on the right beneath the label/ time period). This way, it makes more sense to see the area around Lake Tahoe first and then to zoom in on the study area second. </p:text>
  </p:cm>
  <p:cm authorId="2" dt="2015-10-26T13:28:32.049" idx="8">
    <p:pos x="3077" y="3795"/>
    <p:text>Include speaker's notes for all slides. They should be detailed enough that someone unfamiliar with the project could give this presentation.</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10-23T16:28:30.415" idx="4">
    <p:pos x="4496" y="403"/>
    <p:text>1) Please change heading font to Century Gothic
2) Increase size of the images to decrease the amount of white space. </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5-10-23T16:29:11.482" idx="13">
    <p:pos x="1229" y="3127"/>
    <p:text>Minimum font point is 20. These labels are at 18. Please fix. </p:text>
  </p:cm>
  <p:cm authorId="1" dt="2015-10-23T16:29:53.283" idx="14">
    <p:pos x="5519" y="839"/>
    <p:text>I don't think this needs to be in bold, but that is your call. </p:text>
  </p:cm>
  <p:cm authorId="1" dt="2015-10-23T16:31:40.199" idx="15">
    <p:pos x="5574" y="1726"/>
    <p:text>I know this image is just a place holder but for the image you will actually use, please note that all text in images needs to be legible. Please have separate image files for the graph title and axis lables.</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5-10-23T16:33:29.770" idx="16">
    <p:pos x="2592" y="1115"/>
    <p:text>Try to strengthen this. As it stands, this doesn't really seem like a methodology to me. Put high level info on steps here.</p:text>
  </p:cm>
  <p:cm authorId="2" dt="2015-10-26T13:26:40.610" idx="5">
    <p:pos x="4266" y="968"/>
    <p:text>Include an image or graphic here. Just to reduce white space.</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15-10-23T16:34:14.854" idx="17">
    <p:pos x="2312" y="3428"/>
    <p:text>Change to Century Gothic. </p:text>
  </p:cm>
  <p:cm authorId="1" dt="2015-10-23T16:35:46.853" idx="19">
    <p:pos x="5190" y="940"/>
    <p:text>You use the abbreviation (MNDWI) below. Please first include that in parenthesis here</p:text>
  </p:cm>
  <p:cm authorId="1" dt="2015-10-23T16:36:29.821" idx="20">
    <p:pos x="2220" y="1690"/>
    <p:text>Bold something here. I suggest eiher 'assign' or '-1 and 1'</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4" name="Shape 4"/>
          <p:cNvSpPr>
            <a:spLocks noGrp="1" noRot="1" noChangeAspect="1"/>
          </p:cNvSpPr>
          <p:nvPr>
            <p:ph type="sldImg" idx="3"/>
          </p:nvPr>
        </p:nvSpPr>
        <p:spPr>
          <a:xfrm>
            <a:off x="1371600" y="1143000"/>
            <a:ext cx="4114800" cy="308609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sz="1200" b="0" i="0" u="none" strike="noStrike" cap="none" baseline="0">
                <a:solidFill>
                  <a:schemeClr val="dk1"/>
                </a:solidFill>
                <a:latin typeface="Calibri"/>
                <a:ea typeface="Calibri"/>
                <a:cs typeface="Calibri"/>
                <a:sym typeface="Calibri"/>
              </a:defRPr>
            </a:lvl1pPr>
            <a:lvl2pPr marL="457200" marR="0" indent="0" algn="l" rtl="0">
              <a:spcBef>
                <a:spcPts val="0"/>
              </a:spcBef>
              <a:defRPr sz="1200" b="0" i="0" u="none" strike="noStrike" cap="none" baseline="0">
                <a:solidFill>
                  <a:schemeClr val="dk1"/>
                </a:solidFill>
                <a:latin typeface="Calibri"/>
                <a:ea typeface="Calibri"/>
                <a:cs typeface="Calibri"/>
                <a:sym typeface="Calibri"/>
              </a:defRPr>
            </a:lvl2pPr>
            <a:lvl3pPr marL="914400" marR="0" indent="0" algn="l" rtl="0">
              <a:spcBef>
                <a:spcPts val="0"/>
              </a:spcBef>
              <a:defRPr sz="1200" b="0" i="0" u="none" strike="noStrike" cap="none" baseline="0">
                <a:solidFill>
                  <a:schemeClr val="dk1"/>
                </a:solidFill>
                <a:latin typeface="Calibri"/>
                <a:ea typeface="Calibri"/>
                <a:cs typeface="Calibri"/>
                <a:sym typeface="Calibri"/>
              </a:defRPr>
            </a:lvl3pPr>
            <a:lvl4pPr marL="1371600" marR="0" indent="0" algn="l" rtl="0">
              <a:spcBef>
                <a:spcPts val="0"/>
              </a:spcBef>
              <a:defRPr sz="1200" b="0" i="0" u="none" strike="noStrike" cap="none" baseline="0">
                <a:solidFill>
                  <a:schemeClr val="dk1"/>
                </a:solidFill>
                <a:latin typeface="Calibri"/>
                <a:ea typeface="Calibri"/>
                <a:cs typeface="Calibri"/>
                <a:sym typeface="Calibri"/>
              </a:defRPr>
            </a:lvl4pPr>
            <a:lvl5pPr marL="1828800" marR="0" indent="0" algn="l" rtl="0">
              <a:spcBef>
                <a:spcPts val="0"/>
              </a:spcBef>
              <a:defRPr sz="1200" b="0" i="0" u="none" strike="noStrike" cap="none" baseline="0">
                <a:solidFill>
                  <a:schemeClr val="dk1"/>
                </a:solidFill>
                <a:latin typeface="Calibri"/>
                <a:ea typeface="Calibri"/>
                <a:cs typeface="Calibri"/>
                <a:sym typeface="Calibri"/>
              </a:defRPr>
            </a:lvl5pPr>
            <a:lvl6pPr marL="2286000" marR="0" indent="0" algn="l" rtl="0">
              <a:spcBef>
                <a:spcPts val="0"/>
              </a:spcBef>
              <a:defRPr sz="1200" b="0" i="0" u="none" strike="noStrike" cap="none" baseline="0">
                <a:solidFill>
                  <a:schemeClr val="dk1"/>
                </a:solidFill>
                <a:latin typeface="Calibri"/>
                <a:ea typeface="Calibri"/>
                <a:cs typeface="Calibri"/>
                <a:sym typeface="Calibri"/>
              </a:defRPr>
            </a:lvl6pPr>
            <a:lvl7pPr marL="2743200" marR="0" indent="0" algn="l" rtl="0">
              <a:spcBef>
                <a:spcPts val="0"/>
              </a:spcBef>
              <a:defRPr sz="1200" b="0" i="0" u="none" strike="noStrike" cap="none" baseline="0">
                <a:solidFill>
                  <a:schemeClr val="dk1"/>
                </a:solidFill>
                <a:latin typeface="Calibri"/>
                <a:ea typeface="Calibri"/>
                <a:cs typeface="Calibri"/>
                <a:sym typeface="Calibri"/>
              </a:defRPr>
            </a:lvl7pPr>
            <a:lvl8pPr marL="3200400" marR="0" indent="0" algn="l" rtl="0">
              <a:spcBef>
                <a:spcPts val="0"/>
              </a:spcBef>
              <a:defRPr sz="1200" b="0" i="0" u="none" strike="noStrike" cap="none" baseline="0">
                <a:solidFill>
                  <a:schemeClr val="dk1"/>
                </a:solidFill>
                <a:latin typeface="Calibri"/>
                <a:ea typeface="Calibri"/>
                <a:cs typeface="Calibri"/>
                <a:sym typeface="Calibri"/>
              </a:defRPr>
            </a:lvl8pPr>
            <a:lvl9pPr marL="3657600" marR="0" indent="0" algn="l" rtl="0">
              <a:spcBef>
                <a:spcPts val="0"/>
              </a:spcBef>
              <a:defRPr sz="1200" b="0" i="0" u="none" strike="noStrike" cap="none" baseline="0">
                <a:solidFill>
                  <a:schemeClr val="dk1"/>
                </a:solidFill>
                <a:latin typeface="Calibri"/>
                <a:ea typeface="Calibri"/>
                <a:cs typeface="Calibri"/>
                <a:sym typeface="Calibri"/>
              </a:defRPr>
            </a:lvl9pPr>
          </a:lstStyle>
          <a:p>
            <a:endParaRPr/>
          </a:p>
        </p:txBody>
      </p:sp>
      <p:sp>
        <p:nvSpPr>
          <p:cNvPr id="6" name="Shape 6"/>
          <p:cNvSpPr txBox="1">
            <a:spLocks noGrp="1"/>
          </p:cNvSpPr>
          <p:nvPr>
            <p:ph type="ftr" idx="11"/>
          </p:nvPr>
        </p:nvSpPr>
        <p:spPr>
          <a:xfrm>
            <a:off x="0" y="8685213"/>
            <a:ext cx="2971799" cy="458785"/>
          </a:xfrm>
          <a:prstGeom prst="rect">
            <a:avLst/>
          </a:prstGeom>
          <a:noFill/>
          <a:ln>
            <a:noFill/>
          </a:ln>
        </p:spPr>
        <p:txBody>
          <a:bodyPr lIns="91425" tIns="91425" rIns="91425" bIns="91425" anchor="b" anchorCtr="0"/>
          <a:lstStyle>
            <a:lvl1pPr marL="0" marR="0" indent="0" algn="l" rtl="0">
              <a:lnSpc>
                <a:spcPct val="100000"/>
              </a:lnSpc>
              <a:spcBef>
                <a:spcPts val="0"/>
              </a:spcBef>
              <a:spcAft>
                <a:spcPts val="0"/>
              </a:spcAft>
              <a:buClr>
                <a:schemeClr val="dk1"/>
              </a:buClr>
              <a:buFont typeface="Calibri"/>
              <a:buNone/>
              <a:defRPr sz="1200" b="0" i="0" u="none" strike="noStrike" cap="none" baseline="0">
                <a:solidFill>
                  <a:schemeClr val="dk1"/>
                </a:solidFill>
                <a:latin typeface="Calibri"/>
                <a:ea typeface="Calibri"/>
                <a:cs typeface="Calibri"/>
                <a:sym typeface="Calibri"/>
                <a:rtl val="0"/>
              </a:defRPr>
            </a:lvl1pPr>
            <a:lvl2pPr marL="457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2pPr>
            <a:lvl3pPr marL="914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3pPr>
            <a:lvl4pPr marL="1371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4pPr>
            <a:lvl5pPr marL="18288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5pPr>
            <a:lvl6pPr marL="22860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6pPr>
            <a:lvl7pPr marL="27432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7pPr>
            <a:lvl8pPr marL="32004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8pPr>
            <a:lvl9pPr marL="3657600" marR="0" indent="0" algn="l" rtl="0">
              <a:lnSpc>
                <a:spcPct val="100000"/>
              </a:lnSpc>
              <a:spcBef>
                <a:spcPts val="0"/>
              </a:spcBef>
              <a:spcAft>
                <a:spcPts val="0"/>
              </a:spcAft>
              <a:buClr>
                <a:schemeClr val="dk1"/>
              </a:buClr>
              <a:buFont typeface="Calibri"/>
              <a:buNone/>
              <a:defRPr sz="1800" b="0" i="0" u="none" strike="noStrike" cap="none" baseline="0">
                <a:solidFill>
                  <a:schemeClr val="dk1"/>
                </a:solidFill>
                <a:latin typeface="Calibri"/>
                <a:ea typeface="Calibri"/>
                <a:cs typeface="Calibri"/>
                <a:sym typeface="Calibri"/>
                <a:rtl val="0"/>
              </a:defRPr>
            </a:lvl9pPr>
          </a:lstStyle>
          <a:p>
            <a:endParaRPr/>
          </a:p>
        </p:txBody>
      </p:sp>
      <p:sp>
        <p:nvSpPr>
          <p:cNvPr id="7" name="Shape 7"/>
          <p:cNvSpPr txBox="1">
            <a:spLocks noGrp="1"/>
          </p:cNvSpPr>
          <p:nvPr>
            <p:ph type="sldNum" idx="12"/>
          </p:nvPr>
        </p:nvSpPr>
        <p:spPr>
          <a:xfrm>
            <a:off x="3884612" y="8685213"/>
            <a:ext cx="2971799" cy="458785"/>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baseline="0">
                <a:solidFill>
                  <a:schemeClr val="dk1"/>
                </a:solidFill>
                <a:latin typeface="Calibri"/>
                <a:ea typeface="Calibri"/>
                <a:cs typeface="Calibri"/>
                <a:sym typeface="Calibri"/>
                <a:rtl val="0"/>
              </a:rPr>
              <a:t>‹#›</a:t>
            </a:fld>
            <a:endParaRPr lang="en-US" sz="1200" b="0" i="0" u="none" strike="noStrike" cap="none" baseline="0">
              <a:solidFill>
                <a:schemeClr val="dk1"/>
              </a:solidFill>
              <a:latin typeface="Calibri"/>
              <a:ea typeface="Calibri"/>
              <a:cs typeface="Calibri"/>
              <a:sym typeface="Calibri"/>
              <a:rtl val="0"/>
            </a:endParaRPr>
          </a:p>
        </p:txBody>
      </p:sp>
    </p:spTree>
    <p:extLst>
      <p:ext uri="{BB962C8B-B14F-4D97-AF65-F5344CB8AC3E}">
        <p14:creationId xmlns:p14="http://schemas.microsoft.com/office/powerpoint/2010/main" val="133894649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lang="en-US" sz="1200" b="0" i="0" u="none" strike="noStrike" cap="none" baseline="0" dirty="0" smtClean="0">
              <a:solidFill>
                <a:schemeClr val="dk1"/>
              </a:solidFill>
              <a:latin typeface="Calibri"/>
              <a:ea typeface="Calibri"/>
              <a:cs typeface="Calibri"/>
              <a:sym typeface="Calibri"/>
            </a:endParaRPr>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00881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97" name="Shape 19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623764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Shape 203"/>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04" name="Shape 20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47765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11" name="Shape 21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12581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18" name="Shape 21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36732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24" name="Shape 22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25" name="Shape 22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14</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50357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15</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98301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241" name="Shape 24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97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21" name="Shape 121"/>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2</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115280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8" name="Shape 128"/>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About three million people visit Lake Tahoe each year. This is comparable to the numbers of visitors to Grand Canyon National Park (3.2 million) and Yellowstone National Park (2.7 million). - http://www.tahoefund.org/about-tahoe/recreational-paradise/ </a:t>
            </a:r>
          </a:p>
        </p:txBody>
      </p:sp>
      <p:sp>
        <p:nvSpPr>
          <p:cNvPr id="129" name="Shape 129"/>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3</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249499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a:t>Photo will be changed in final draft.</a:t>
            </a:r>
          </a:p>
        </p:txBody>
      </p:sp>
      <p:sp>
        <p:nvSpPr>
          <p:cNvPr id="137" name="Shape 137"/>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4</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98955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45" name="Shape 14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478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4" name="Shape 154"/>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endParaRPr sz="1200" b="0" i="0" u="none" strike="noStrike" cap="none" baseline="0">
              <a:solidFill>
                <a:schemeClr val="dk1"/>
              </a:solidFill>
              <a:latin typeface="Calibri"/>
              <a:ea typeface="Calibri"/>
              <a:cs typeface="Calibri"/>
              <a:sym typeface="Calibri"/>
            </a:endParaRPr>
          </a:p>
        </p:txBody>
      </p:sp>
      <p:sp>
        <p:nvSpPr>
          <p:cNvPr id="155" name="Shape 155"/>
          <p:cNvSpPr txBox="1">
            <a:spLocks noGrp="1"/>
          </p:cNvSpPr>
          <p:nvPr>
            <p:ph type="sldNum" idx="12"/>
          </p:nvPr>
        </p:nvSpPr>
        <p:spPr>
          <a:xfrm>
            <a:off x="3884612" y="8685213"/>
            <a:ext cx="2971799" cy="458699"/>
          </a:xfrm>
          <a:prstGeom prst="rect">
            <a:avLst/>
          </a:prstGeom>
          <a:noFill/>
          <a:ln>
            <a:noFill/>
          </a:ln>
        </p:spPr>
        <p:txBody>
          <a:bodyPr lIns="91425" tIns="45700" rIns="91425" bIns="45700" anchor="b"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US" sz="1400" b="0" i="0" u="none" strike="noStrike" cap="none" baseline="0">
                <a:solidFill>
                  <a:srgbClr val="000000"/>
                </a:solidFill>
                <a:latin typeface="Arial"/>
                <a:ea typeface="Arial"/>
                <a:cs typeface="Arial"/>
                <a:sym typeface="Arial"/>
                <a:rtl val="0"/>
              </a:rPr>
              <a:t>6</a:t>
            </a:fld>
            <a:endParaRPr lang="en-US" sz="1400" b="0" i="0" u="none" strike="noStrike" cap="none" baseline="0">
              <a:solidFill>
                <a:srgbClr val="000000"/>
              </a:solidFill>
              <a:latin typeface="Arial"/>
              <a:ea typeface="Arial"/>
              <a:cs typeface="Arial"/>
              <a:sym typeface="Arial"/>
              <a:rtl val="0"/>
            </a:endParaRPr>
          </a:p>
        </p:txBody>
      </p:sp>
    </p:spTree>
    <p:extLst>
      <p:ext uri="{BB962C8B-B14F-4D97-AF65-F5344CB8AC3E}">
        <p14:creationId xmlns:p14="http://schemas.microsoft.com/office/powerpoint/2010/main" val="826268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Calibri"/>
              <a:buNone/>
            </a:pPr>
            <a:r>
              <a:rPr lang="en-US" sz="1200" b="0" i="0" u="none" strike="noStrike" cap="none" baseline="0" dirty="0" smtClean="0">
                <a:solidFill>
                  <a:schemeClr val="dk1"/>
                </a:solidFill>
                <a:latin typeface="Calibri"/>
                <a:ea typeface="Calibri"/>
                <a:cs typeface="Calibri"/>
                <a:sym typeface="Calibri"/>
              </a:rPr>
              <a:t>Graph is a USGS graph but it is just a place holder. Code will output a graph that will actually go here.</a:t>
            </a:r>
            <a:endParaRPr sz="1200" b="0" i="0" u="none" strike="noStrike" cap="none" baseline="0" dirty="0">
              <a:solidFill>
                <a:schemeClr val="dk1"/>
              </a:solidFill>
              <a:latin typeface="Calibri"/>
              <a:ea typeface="Calibri"/>
              <a:cs typeface="Calibri"/>
              <a:sym typeface="Calibri"/>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622569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Talk about tutorial created for adding more</a:t>
            </a:r>
          </a:p>
        </p:txBody>
      </p:sp>
      <p:sp>
        <p:nvSpPr>
          <p:cNvPr id="178" name="Shape 17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57303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400550"/>
            <a:ext cx="5486399" cy="3600599"/>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r>
              <a:rPr lang="en-US" sz="1200" b="0" i="0" u="none" strike="noStrike" cap="none" baseline="0">
                <a:solidFill>
                  <a:schemeClr val="dk1"/>
                </a:solidFill>
                <a:latin typeface="Calibri"/>
                <a:ea typeface="Calibri"/>
                <a:cs typeface="Calibri"/>
                <a:sym typeface="Calibri"/>
              </a:rPr>
              <a:t>mention that same index is used for snow mapping and thats why we need the remaining steps. MNDWI is from Xu, 2006. He says water can be anything above 0 and the MNDWI gives a lower value to vegetated and urban environments. </a:t>
            </a:r>
          </a:p>
        </p:txBody>
      </p:sp>
      <p:sp>
        <p:nvSpPr>
          <p:cNvPr id="190" name="Shape 190"/>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68088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6"/>
            <a:ext cx="9144000" cy="73150"/>
          </a:xfrm>
          <a:prstGeom prst="rect">
            <a:avLst/>
          </a:prstGeom>
          <a:solidFill>
            <a:schemeClr val="dk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pic>
        <p:nvPicPr>
          <p:cNvPr id="16" name="Shape 16"/>
          <p:cNvPicPr preferRelativeResize="0"/>
          <p:nvPr/>
        </p:nvPicPr>
        <p:blipFill rotWithShape="1">
          <a:blip r:embed="rId2">
            <a:alphaModFix/>
          </a:blip>
          <a:srcRect/>
          <a:stretch/>
        </p:blipFill>
        <p:spPr>
          <a:xfrm>
            <a:off x="363094" y="5467376"/>
            <a:ext cx="1010529" cy="1010529"/>
          </a:xfrm>
          <a:prstGeom prst="rect">
            <a:avLst/>
          </a:prstGeom>
          <a:noFill/>
          <a:ln>
            <a:noFill/>
          </a:ln>
        </p:spPr>
      </p:pic>
      <p:sp>
        <p:nvSpPr>
          <p:cNvPr id="17" name="Shape 17"/>
          <p:cNvSpPr txBox="1">
            <a:spLocks noGrp="1"/>
          </p:cNvSpPr>
          <p:nvPr>
            <p:ph type="body" idx="1"/>
          </p:nvPr>
        </p:nvSpPr>
        <p:spPr>
          <a:xfrm>
            <a:off x="5660135"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8" name="Shape 18"/>
          <p:cNvSpPr txBox="1">
            <a:spLocks noGrp="1"/>
          </p:cNvSpPr>
          <p:nvPr>
            <p:ph type="body" idx="2"/>
          </p:nvPr>
        </p:nvSpPr>
        <p:spPr>
          <a:xfrm>
            <a:off x="5660135"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9" name="Shape 19"/>
          <p:cNvSpPr txBox="1">
            <a:spLocks noGrp="1"/>
          </p:cNvSpPr>
          <p:nvPr>
            <p:ph type="body" idx="3"/>
          </p:nvPr>
        </p:nvSpPr>
        <p:spPr>
          <a:xfrm>
            <a:off x="5663182"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body" idx="4"/>
          </p:nvPr>
        </p:nvSpPr>
        <p:spPr>
          <a:xfrm>
            <a:off x="2249424" y="615391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body" idx="5"/>
          </p:nvPr>
        </p:nvSpPr>
        <p:spPr>
          <a:xfrm>
            <a:off x="2249424" y="5751576"/>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2" name="Shape 22"/>
          <p:cNvSpPr txBox="1">
            <a:spLocks noGrp="1"/>
          </p:cNvSpPr>
          <p:nvPr>
            <p:ph type="body" idx="6"/>
          </p:nvPr>
        </p:nvSpPr>
        <p:spPr>
          <a:xfrm>
            <a:off x="2249424" y="5358382"/>
            <a:ext cx="3182110"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80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sz="2800" i="1"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25" name="Shape 25"/>
          <p:cNvSpPr txBox="1">
            <a:spLocks noGrp="1"/>
          </p:cNvSpPr>
          <p:nvPr>
            <p:ph type="body" idx="8"/>
          </p:nvPr>
        </p:nvSpPr>
        <p:spPr>
          <a:xfrm>
            <a:off x="685800" y="1426462"/>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sz="8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rtl val="0"/>
              </a:endParaRPr>
            </a:p>
          </p:txBody>
        </p:sp>
        <p:sp>
          <p:nvSpPr>
            <p:cNvPr id="28" name="Shape 28"/>
            <p:cNvSpPr txBox="1"/>
            <p:nvPr/>
          </p:nvSpPr>
          <p:spPr>
            <a:xfrm>
              <a:off x="153984"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rtl val="0"/>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tl val="0"/>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93"/>
        <p:cNvGrpSpPr/>
        <p:nvPr/>
      </p:nvGrpSpPr>
      <p:grpSpPr>
        <a:xfrm>
          <a:off x="0" y="0"/>
          <a:ext cx="0" cy="0"/>
          <a:chOff x="0" y="0"/>
          <a:chExt cx="0" cy="0"/>
        </a:xfrm>
      </p:grpSpPr>
      <p:sp>
        <p:nvSpPr>
          <p:cNvPr id="94" name="Shape 9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5" name="Shape 95"/>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96" name="Shape 96"/>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7" name="Shape 97"/>
          <p:cNvSpPr txBox="1">
            <a:spLocks noGrp="1"/>
          </p:cNvSpPr>
          <p:nvPr>
            <p:ph type="body" idx="2"/>
          </p:nvPr>
        </p:nvSpPr>
        <p:spPr>
          <a:xfrm>
            <a:off x="740664" y="675560"/>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8" name="Shape 98"/>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99" name="Shape 99"/>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100"/>
        <p:cNvGrpSpPr/>
        <p:nvPr/>
      </p:nvGrpSpPr>
      <p:grpSpPr>
        <a:xfrm>
          <a:off x="0" y="0"/>
          <a:ext cx="0" cy="0"/>
          <a:chOff x="0" y="0"/>
          <a:chExt cx="0" cy="0"/>
        </a:xfrm>
      </p:grpSpPr>
      <p:sp>
        <p:nvSpPr>
          <p:cNvPr id="101" name="Shape 10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2" name="Shape 10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103" name="Shape 103"/>
          <p:cNvSpPr txBox="1">
            <a:spLocks noGrp="1"/>
          </p:cNvSpPr>
          <p:nvPr>
            <p:ph type="body" idx="1"/>
          </p:nvPr>
        </p:nvSpPr>
        <p:spPr>
          <a:xfrm>
            <a:off x="749808" y="2255518"/>
            <a:ext cx="7653528" cy="3706366"/>
          </a:xfrm>
          <a:prstGeom prst="rect">
            <a:avLst/>
          </a:prstGeom>
          <a:noFill/>
          <a:ln>
            <a:noFill/>
          </a:ln>
        </p:spPr>
        <p:txBody>
          <a:bodyPr lIns="91425" tIns="91425" rIns="91425" bIns="91425" anchor="t" anchorCtr="0"/>
          <a:lstStyle>
            <a:lvl1pPr marL="0" indent="0" algn="ctr" rtl="0">
              <a:spcBef>
                <a:spcPts val="0"/>
              </a:spcBef>
              <a:buFont typeface="Questrial"/>
              <a:buNone/>
              <a:defRPr sz="6000" b="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104" name="Shape 10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sz="96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2" name="Shape 3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3" name="Shape 33"/>
          <p:cNvSpPr txBox="1">
            <a:spLocks noGrp="1"/>
          </p:cNvSpPr>
          <p:nvPr>
            <p:ph type="body" idx="1"/>
          </p:nvPr>
        </p:nvSpPr>
        <p:spPr>
          <a:xfrm>
            <a:off x="521208"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4" name="Shape 34"/>
          <p:cNvSpPr txBox="1">
            <a:spLocks noGrp="1"/>
          </p:cNvSpPr>
          <p:nvPr>
            <p:ph type="body" idx="2"/>
          </p:nvPr>
        </p:nvSpPr>
        <p:spPr>
          <a:xfrm>
            <a:off x="548639"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35" name="Shape 35"/>
          <p:cNvSpPr>
            <a:spLocks noGrp="1"/>
          </p:cNvSpPr>
          <p:nvPr>
            <p:ph type="pic" idx="3"/>
          </p:nvPr>
        </p:nvSpPr>
        <p:spPr>
          <a:xfrm>
            <a:off x="4572000" y="0"/>
            <a:ext cx="4572000" cy="6858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36" name="Shape 36"/>
          <p:cNvSpPr txBox="1">
            <a:spLocks noGrp="1"/>
          </p:cNvSpPr>
          <p:nvPr>
            <p:ph type="body" idx="4"/>
          </p:nvPr>
        </p:nvSpPr>
        <p:spPr>
          <a:xfrm>
            <a:off x="4572000" y="6583678"/>
            <a:ext cx="1993390" cy="274318"/>
          </a:xfrm>
          <a:prstGeom prst="rect">
            <a:avLst/>
          </a:prstGeom>
          <a:noFill/>
          <a:ln>
            <a:noFill/>
          </a:ln>
        </p:spPr>
        <p:txBody>
          <a:bodyPr lIns="91425" tIns="91425" rIns="91425" bIns="91425" anchor="t" anchorCtr="0"/>
          <a:lstStyle>
            <a:lvl1pPr marL="0" indent="0"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37"/>
        <p:cNvGrpSpPr/>
        <p:nvPr/>
      </p:nvGrpSpPr>
      <p:grpSpPr>
        <a:xfrm>
          <a:off x="0" y="0"/>
          <a:ext cx="0" cy="0"/>
          <a:chOff x="0" y="0"/>
          <a:chExt cx="0" cy="0"/>
        </a:xfrm>
      </p:grpSpPr>
      <p:sp>
        <p:nvSpPr>
          <p:cNvPr id="38" name="Shape 3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39" name="Shape 3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0" name="Shape 40"/>
          <p:cNvSpPr txBox="1">
            <a:spLocks noGrp="1"/>
          </p:cNvSpPr>
          <p:nvPr>
            <p:ph type="body" idx="1"/>
          </p:nvPr>
        </p:nvSpPr>
        <p:spPr>
          <a:xfrm>
            <a:off x="4572000" y="4709160"/>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1" name="Shape 41"/>
          <p:cNvSpPr txBox="1">
            <a:spLocks noGrp="1"/>
          </p:cNvSpPr>
          <p:nvPr>
            <p:ph type="body" idx="2"/>
          </p:nvPr>
        </p:nvSpPr>
        <p:spPr>
          <a:xfrm>
            <a:off x="320038"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sz="5400" b="1" baseline="0">
                <a:solidFill>
                  <a:srgbClr val="BFBFBF"/>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2" name="Shape 42"/>
          <p:cNvSpPr txBox="1">
            <a:spLocks noGrp="1"/>
          </p:cNvSpPr>
          <p:nvPr>
            <p:ph type="body" idx="3"/>
          </p:nvPr>
        </p:nvSpPr>
        <p:spPr>
          <a:xfrm>
            <a:off x="594360" y="2115310"/>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3" name="Shape 43"/>
          <p:cNvSpPr txBox="1">
            <a:spLocks noGrp="1"/>
          </p:cNvSpPr>
          <p:nvPr>
            <p:ph type="body" idx="4"/>
          </p:nvPr>
        </p:nvSpPr>
        <p:spPr>
          <a:xfrm>
            <a:off x="4572000" y="2103118"/>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4" name="Shape 44"/>
          <p:cNvSpPr txBox="1">
            <a:spLocks noGrp="1"/>
          </p:cNvSpPr>
          <p:nvPr>
            <p:ph type="body" idx="5"/>
          </p:nvPr>
        </p:nvSpPr>
        <p:spPr>
          <a:xfrm>
            <a:off x="594360" y="4721351"/>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5" name="Shape 45"/>
          <p:cNvSpPr txBox="1">
            <a:spLocks noGrp="1"/>
          </p:cNvSpPr>
          <p:nvPr>
            <p:ph type="body" idx="6"/>
          </p:nvPr>
        </p:nvSpPr>
        <p:spPr>
          <a:xfrm>
            <a:off x="594360" y="3418332"/>
            <a:ext cx="3566158" cy="768094"/>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44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46" name="Shape 46"/>
          <p:cNvSpPr txBox="1">
            <a:spLocks noGrp="1"/>
          </p:cNvSpPr>
          <p:nvPr>
            <p:ph type="body" idx="7"/>
          </p:nvPr>
        </p:nvSpPr>
        <p:spPr>
          <a:xfrm>
            <a:off x="4572000" y="3406139"/>
            <a:ext cx="395020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47"/>
        <p:cNvGrpSpPr/>
        <p:nvPr/>
      </p:nvGrpSpPr>
      <p:grpSpPr>
        <a:xfrm>
          <a:off x="0" y="0"/>
          <a:ext cx="0" cy="0"/>
          <a:chOff x="0" y="0"/>
          <a:chExt cx="0" cy="0"/>
        </a:xfrm>
      </p:grpSpPr>
      <p:sp>
        <p:nvSpPr>
          <p:cNvPr id="48" name="Shape 4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49" name="Shape 4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0" name="Shape 50"/>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51" name="Shape 51"/>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2" name="Shape 52"/>
          <p:cNvSpPr txBox="1">
            <a:spLocks noGrp="1"/>
          </p:cNvSpPr>
          <p:nvPr>
            <p:ph type="body" idx="2"/>
          </p:nvPr>
        </p:nvSpPr>
        <p:spPr>
          <a:xfrm>
            <a:off x="571206" y="3011685"/>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3" name="Shape 53"/>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54" name="Shape 54"/>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
        <p:nvSpPr>
          <p:cNvPr id="55" name="Shape 5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lnSpc>
                <a:spcPct val="100000"/>
              </a:lnSpc>
              <a:spcBef>
                <a:spcPts val="0"/>
              </a:spcBef>
              <a:spcAft>
                <a:spcPts val="0"/>
              </a:spcAft>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tl val="0"/>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56"/>
        <p:cNvGrpSpPr/>
        <p:nvPr/>
      </p:nvGrpSpPr>
      <p:grpSpPr>
        <a:xfrm>
          <a:off x="0" y="0"/>
          <a:ext cx="0" cy="0"/>
          <a:chOff x="0" y="0"/>
          <a:chExt cx="0" cy="0"/>
        </a:xfrm>
      </p:grpSpPr>
      <p:sp>
        <p:nvSpPr>
          <p:cNvPr id="57" name="Shape 5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8" name="Shape 5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59" name="Shape 59"/>
          <p:cNvSpPr txBox="1">
            <a:spLocks noGrp="1"/>
          </p:cNvSpPr>
          <p:nvPr>
            <p:ph type="body" idx="1"/>
          </p:nvPr>
        </p:nvSpPr>
        <p:spPr>
          <a:xfrm>
            <a:off x="5102351" y="2130550"/>
            <a:ext cx="3593592" cy="3374134"/>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0" name="Shape 60"/>
          <p:cNvSpPr txBox="1">
            <a:spLocks noGrp="1"/>
          </p:cNvSpPr>
          <p:nvPr>
            <p:ph type="body" idx="2"/>
          </p:nvPr>
        </p:nvSpPr>
        <p:spPr>
          <a:xfrm>
            <a:off x="5102351" y="640079"/>
            <a:ext cx="3566158"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sz="4000" b="1" baseline="0">
                <a:solidFill>
                  <a:schemeClr val="accent1"/>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1" name="Shape 61"/>
          <p:cNvSpPr>
            <a:spLocks noGrp="1"/>
          </p:cNvSpPr>
          <p:nvPr>
            <p:ph type="pic" idx="3"/>
          </p:nvPr>
        </p:nvSpPr>
        <p:spPr>
          <a:xfrm>
            <a:off x="0" y="0"/>
            <a:ext cx="4572000" cy="6858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62" name="Shape 62"/>
          <p:cNvSpPr txBox="1">
            <a:spLocks noGrp="1"/>
          </p:cNvSpPr>
          <p:nvPr>
            <p:ph type="body" idx="4"/>
          </p:nvPr>
        </p:nvSpPr>
        <p:spPr>
          <a:xfrm>
            <a:off x="2578608" y="6583678"/>
            <a:ext cx="1993390" cy="274318"/>
          </a:xfrm>
          <a:prstGeom prst="rect">
            <a:avLst/>
          </a:prstGeom>
          <a:noFill/>
          <a:ln>
            <a:noFill/>
          </a:ln>
        </p:spPr>
        <p:txBody>
          <a:bodyPr lIns="91425" tIns="91425" rIns="91425" bIns="91425" anchor="t" anchorCtr="0"/>
          <a:lstStyle>
            <a:lvl1pPr marL="0" indent="0" algn="r" rtl="0">
              <a:spcBef>
                <a:spcPts val="0"/>
              </a:spcBef>
              <a:buFont typeface="Questrial"/>
              <a:buNone/>
              <a:defRPr sz="12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63"/>
        <p:cNvGrpSpPr/>
        <p:nvPr/>
      </p:nvGrpSpPr>
      <p:grpSpPr>
        <a:xfrm>
          <a:off x="0" y="0"/>
          <a:ext cx="0" cy="0"/>
          <a:chOff x="0" y="0"/>
          <a:chExt cx="0" cy="0"/>
        </a:xfrm>
      </p:grpSpPr>
      <p:sp>
        <p:nvSpPr>
          <p:cNvPr id="64" name="Shape 64"/>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5" name="Shape 65"/>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66" name="Shape 66"/>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7" name="Shape 67"/>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68" name="Shape 68"/>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69" name="Shape 69"/>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70"/>
        <p:cNvGrpSpPr/>
        <p:nvPr/>
      </p:nvGrpSpPr>
      <p:grpSpPr>
        <a:xfrm>
          <a:off x="0" y="0"/>
          <a:ext cx="0" cy="0"/>
          <a:chOff x="0" y="0"/>
          <a:chExt cx="0" cy="0"/>
        </a:xfrm>
      </p:grpSpPr>
      <p:sp>
        <p:nvSpPr>
          <p:cNvPr id="71" name="Shape 7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2" name="Shape 72"/>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3" name="Shape 73"/>
          <p:cNvSpPr txBox="1">
            <a:spLocks noGrp="1"/>
          </p:cNvSpPr>
          <p:nvPr>
            <p:ph type="body" idx="1"/>
          </p:nvPr>
        </p:nvSpPr>
        <p:spPr>
          <a:xfrm>
            <a:off x="576072" y="1438654"/>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sz="4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75" name="Shape 75"/>
          <p:cNvSpPr>
            <a:spLocks noGrp="1"/>
          </p:cNvSpPr>
          <p:nvPr>
            <p:ph type="pic" idx="3"/>
          </p:nvPr>
        </p:nvSpPr>
        <p:spPr>
          <a:xfrm>
            <a:off x="0" y="3429000"/>
            <a:ext cx="9144000" cy="3429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76" name="Shape 76"/>
          <p:cNvSpPr txBox="1">
            <a:spLocks noGrp="1"/>
          </p:cNvSpPr>
          <p:nvPr>
            <p:ph type="body" idx="4"/>
          </p:nvPr>
        </p:nvSpPr>
        <p:spPr>
          <a:xfrm>
            <a:off x="6190487" y="315468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77"/>
        <p:cNvGrpSpPr/>
        <p:nvPr/>
      </p:nvGrpSpPr>
      <p:grpSpPr>
        <a:xfrm>
          <a:off x="0" y="0"/>
          <a:ext cx="0" cy="0"/>
          <a:chOff x="0" y="0"/>
          <a:chExt cx="0" cy="0"/>
        </a:xfrm>
      </p:grpSpPr>
      <p:sp>
        <p:nvSpPr>
          <p:cNvPr id="78" name="Shape 78"/>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79" name="Shape 79"/>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0" name="Shape 80"/>
          <p:cNvSpPr txBox="1"/>
          <p:nvPr/>
        </p:nvSpPr>
        <p:spPr>
          <a:xfrm>
            <a:off x="320039" y="242134"/>
            <a:ext cx="8503920" cy="707886"/>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BFBFBF"/>
              </a:buClr>
              <a:buSzPct val="25000"/>
              <a:buFont typeface="Questrial"/>
              <a:buNone/>
            </a:pPr>
            <a:r>
              <a:rPr lang="en-US" sz="4000" b="1" i="0" u="none" strike="noStrike" cap="none" baseline="0">
                <a:solidFill>
                  <a:srgbClr val="BFBFBF"/>
                </a:solidFill>
                <a:latin typeface="Questrial"/>
                <a:ea typeface="Questrial"/>
                <a:cs typeface="Questrial"/>
                <a:sym typeface="Questrial"/>
                <a:rtl val="0"/>
              </a:rPr>
              <a:t>Acknowledgements</a:t>
            </a:r>
          </a:p>
        </p:txBody>
      </p:sp>
      <p:sp>
        <p:nvSpPr>
          <p:cNvPr id="81" name="Shape 81"/>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2" name="Shape 82"/>
          <p:cNvSpPr txBox="1">
            <a:spLocks noGrp="1"/>
          </p:cNvSpPr>
          <p:nvPr>
            <p:ph type="body" idx="2"/>
          </p:nvPr>
        </p:nvSpPr>
        <p:spPr>
          <a:xfrm>
            <a:off x="3511296" y="2369943"/>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3" name="Shape 83"/>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84" name="Shape 84"/>
          <p:cNvSpPr/>
          <p:nvPr/>
        </p:nvSpPr>
        <p:spPr>
          <a:xfrm>
            <a:off x="0" y="6579439"/>
            <a:ext cx="9144000" cy="24621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F7F7F"/>
              </a:buClr>
              <a:buSzPct val="25000"/>
              <a:buFont typeface="Arial"/>
              <a:buNone/>
            </a:pPr>
            <a:r>
              <a:rPr lang="en-US" sz="1000" b="0" i="1" u="none" strike="noStrike" cap="none" baseline="0">
                <a:solidFill>
                  <a:srgbClr val="7F7F7F"/>
                </a:solidFill>
                <a:latin typeface="Arial"/>
                <a:ea typeface="Arial"/>
                <a:cs typeface="Arial"/>
                <a:sym typeface="Arial"/>
                <a:rtl val="0"/>
              </a:rPr>
              <a:t>This material is based upon work supported by NASA through contract NNL11AA00B and cooperative agreement NNX14AB60A.</a:t>
            </a:r>
          </a:p>
        </p:txBody>
      </p:sp>
      <p:sp>
        <p:nvSpPr>
          <p:cNvPr id="85" name="Shape 85"/>
          <p:cNvSpPr/>
          <p:nvPr/>
        </p:nvSpPr>
        <p:spPr>
          <a:xfrm>
            <a:off x="369281" y="6087110"/>
            <a:ext cx="8273561" cy="461664"/>
          </a:xfrm>
          <a:prstGeom prst="rect">
            <a:avLst/>
          </a:prstGeom>
          <a:noFill/>
          <a:ln>
            <a:noFill/>
          </a:ln>
        </p:spPr>
        <p:txBody>
          <a:bodyPr lIns="91425" tIns="45700" rIns="91425" bIns="45700" anchor="t" anchorCtr="0">
            <a:noAutofit/>
          </a:bodyPr>
          <a:lstStyle/>
          <a:p>
            <a:pPr marL="274320" marR="0" lvl="1" indent="-7620" algn="ctr" rtl="0">
              <a:lnSpc>
                <a:spcPct val="100000"/>
              </a:lnSpc>
              <a:spcBef>
                <a:spcPts val="0"/>
              </a:spcBef>
              <a:spcAft>
                <a:spcPts val="0"/>
              </a:spcAft>
              <a:buClr>
                <a:schemeClr val="dk1"/>
              </a:buClr>
              <a:buSzPct val="25000"/>
              <a:buFont typeface="Questrial"/>
              <a:buNone/>
            </a:pPr>
            <a:r>
              <a:rPr lang="en-US" sz="1200" b="1" i="0" u="none" strike="noStrike" cap="none" baseline="0">
                <a:solidFill>
                  <a:schemeClr val="dk1"/>
                </a:solidFill>
                <a:latin typeface="Questrial"/>
                <a:ea typeface="Questrial"/>
                <a:cs typeface="Questrial"/>
                <a:sym typeface="Questrial"/>
                <a:rtl val="0"/>
              </a:rPr>
              <a:t>Any opinions, findings, and conclusions or recommendations expressed in this material are those of the author(s) and do not necessarily reflect the views of the National Aeronautics and Space Administration.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86"/>
        <p:cNvGrpSpPr/>
        <p:nvPr/>
      </p:nvGrpSpPr>
      <p:grpSpPr>
        <a:xfrm>
          <a:off x="0" y="0"/>
          <a:ext cx="0" cy="0"/>
          <a:chOff x="0" y="0"/>
          <a:chExt cx="0" cy="0"/>
        </a:xfrm>
      </p:grpSpPr>
      <p:sp>
        <p:nvSpPr>
          <p:cNvPr id="87" name="Shape 8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8" name="Shape 88"/>
          <p:cNvSpPr/>
          <p:nvPr/>
        </p:nvSpPr>
        <p:spPr>
          <a:xfrm>
            <a:off x="0" y="6784846"/>
            <a:ext cx="9144000" cy="73150"/>
          </a:xfrm>
          <a:prstGeom prst="rect">
            <a:avLst/>
          </a:prstGeom>
          <a:solidFill>
            <a:schemeClr val="accent1"/>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chemeClr val="lt1"/>
              </a:solidFill>
              <a:latin typeface="Questrial"/>
              <a:ea typeface="Questrial"/>
              <a:cs typeface="Questrial"/>
              <a:sym typeface="Questrial"/>
              <a:rtl val="0"/>
            </a:endParaRPr>
          </a:p>
        </p:txBody>
      </p:sp>
      <p:sp>
        <p:nvSpPr>
          <p:cNvPr id="89" name="Shape 89"/>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sz="2000" baseline="0"/>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0" name="Shape 90"/>
          <p:cNvSpPr txBox="1">
            <a:spLocks noGrp="1"/>
          </p:cNvSpPr>
          <p:nvPr>
            <p:ph type="body" idx="2"/>
          </p:nvPr>
        </p:nvSpPr>
        <p:spPr>
          <a:xfrm>
            <a:off x="740664" y="4049485"/>
            <a:ext cx="3108958"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sz="6000" b="1" baseline="0">
                <a:solidFill>
                  <a:schemeClr val="accent1"/>
                </a:solidFill>
              </a:defRPr>
            </a:lvl1pPr>
            <a:lvl2pPr rtl="0">
              <a:spcBef>
                <a:spcPts val="0"/>
              </a:spcBef>
              <a:defRPr sz="6000"/>
            </a:lvl2pPr>
            <a:lvl3pPr rtl="0">
              <a:spcBef>
                <a:spcPts val="0"/>
              </a:spcBef>
              <a:defRPr sz="6000"/>
            </a:lvl3pPr>
            <a:lvl4pPr rtl="0">
              <a:spcBef>
                <a:spcPts val="0"/>
              </a:spcBef>
              <a:defRPr sz="6000"/>
            </a:lvl4pPr>
            <a:lvl5pPr rtl="0">
              <a:spcBef>
                <a:spcPts val="0"/>
              </a:spcBef>
              <a:defRPr sz="6000"/>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
        <p:nvSpPr>
          <p:cNvPr id="91" name="Shape 91"/>
          <p:cNvSpPr>
            <a:spLocks noGrp="1"/>
          </p:cNvSpPr>
          <p:nvPr>
            <p:ph type="pic" idx="3"/>
          </p:nvPr>
        </p:nvSpPr>
        <p:spPr>
          <a:xfrm>
            <a:off x="0" y="0"/>
            <a:ext cx="9144000" cy="3429000"/>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BFBFBF"/>
              </a:buClr>
              <a:buFont typeface="Questrial"/>
              <a:buNone/>
              <a:defRPr sz="6000" b="1" i="0" u="none" strike="noStrike" cap="none" baseline="0">
                <a:solidFill>
                  <a:srgbClr val="BFBFBF"/>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92" name="Shape 92"/>
          <p:cNvSpPr txBox="1">
            <a:spLocks noGrp="1"/>
          </p:cNvSpPr>
          <p:nvPr>
            <p:ph type="body" idx="4"/>
          </p:nvPr>
        </p:nvSpPr>
        <p:spPr>
          <a:xfrm>
            <a:off x="6190487" y="3429000"/>
            <a:ext cx="2295144" cy="274318"/>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sz="1200" baseline="0">
                <a:solidFill>
                  <a:srgbClr val="A5A5A5"/>
                </a:solidFill>
              </a:defRPr>
            </a:lvl1pPr>
            <a:lvl2pPr rtl="0">
              <a:spcBef>
                <a:spcPts val="0"/>
              </a:spcBef>
              <a:defRPr sz="2400">
                <a:solidFill>
                  <a:schemeClr val="dk1"/>
                </a:solidFill>
                <a:latin typeface="Questrial"/>
                <a:ea typeface="Questrial"/>
                <a:cs typeface="Questrial"/>
                <a:sym typeface="Questrial"/>
              </a:defRPr>
            </a:lvl2pPr>
            <a:lvl3pPr rtl="0">
              <a:spcBef>
                <a:spcPts val="0"/>
              </a:spcBef>
              <a:defRPr sz="2000">
                <a:solidFill>
                  <a:schemeClr val="dk1"/>
                </a:solidFill>
                <a:latin typeface="Questrial"/>
                <a:ea typeface="Questrial"/>
                <a:cs typeface="Questrial"/>
                <a:sym typeface="Questrial"/>
              </a:defRPr>
            </a:lvl3pPr>
            <a:lvl4pPr rtl="0">
              <a:spcBef>
                <a:spcPts val="0"/>
              </a:spcBef>
              <a:defRPr sz="1800">
                <a:solidFill>
                  <a:schemeClr val="dk1"/>
                </a:solidFill>
                <a:latin typeface="Questrial"/>
                <a:ea typeface="Questrial"/>
                <a:cs typeface="Questrial"/>
                <a:sym typeface="Questrial"/>
              </a:defRPr>
            </a:lvl4pPr>
            <a:lvl5pPr rtl="0">
              <a:spcBef>
                <a:spcPts val="0"/>
              </a:spcBef>
              <a:defRPr sz="1800">
                <a:solidFill>
                  <a:schemeClr val="dk1"/>
                </a:solidFill>
                <a:latin typeface="Questrial"/>
                <a:ea typeface="Questrial"/>
                <a:cs typeface="Questrial"/>
                <a:sym typeface="Questrial"/>
              </a:defRPr>
            </a:lvl5pPr>
            <a:lvl6pPr rtl="0">
              <a:spcBef>
                <a:spcPts val="0"/>
              </a:spcBef>
              <a:defRPr sz="1800">
                <a:solidFill>
                  <a:schemeClr val="dk1"/>
                </a:solidFill>
                <a:latin typeface="Questrial"/>
                <a:ea typeface="Questrial"/>
                <a:cs typeface="Questrial"/>
                <a:sym typeface="Questrial"/>
              </a:defRPr>
            </a:lvl6pPr>
            <a:lvl7pPr rtl="0">
              <a:spcBef>
                <a:spcPts val="0"/>
              </a:spcBef>
              <a:defRPr sz="1800">
                <a:solidFill>
                  <a:schemeClr val="dk1"/>
                </a:solidFill>
                <a:latin typeface="Questrial"/>
                <a:ea typeface="Questrial"/>
                <a:cs typeface="Questrial"/>
                <a:sym typeface="Questrial"/>
              </a:defRPr>
            </a:lvl7pPr>
            <a:lvl8pPr rtl="0">
              <a:spcBef>
                <a:spcPts val="0"/>
              </a:spcBef>
              <a:defRPr sz="1800">
                <a:solidFill>
                  <a:schemeClr val="dk1"/>
                </a:solidFill>
                <a:latin typeface="Questrial"/>
                <a:ea typeface="Questrial"/>
                <a:cs typeface="Questrial"/>
                <a:sym typeface="Questrial"/>
              </a:defRPr>
            </a:lvl8pPr>
            <a:lvl9pPr rtl="0">
              <a:spcBef>
                <a:spcPts val="0"/>
              </a:spcBef>
              <a:defRPr sz="1800">
                <a:solidFill>
                  <a:schemeClr val="dk1"/>
                </a:solidFill>
                <a:latin typeface="Questrial"/>
                <a:ea typeface="Questrial"/>
                <a:cs typeface="Questrial"/>
                <a:sym typeface="Quest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spcAft>
                <a:spcPts val="0"/>
              </a:spcAft>
              <a:buClr>
                <a:schemeClr val="dk1"/>
              </a:buClr>
              <a:buFont typeface="Questrial"/>
              <a:buNone/>
              <a:defRPr sz="4400" b="0" i="0" u="none" strike="noStrike" cap="none" baseline="0">
                <a:solidFill>
                  <a:schemeClr val="dk1"/>
                </a:solidFill>
                <a:latin typeface="Questrial"/>
                <a:ea typeface="Questrial"/>
                <a:cs typeface="Questrial"/>
                <a:sym typeface="Questrial"/>
                <a:rtl val="0"/>
              </a:defRPr>
            </a:lvl1pPr>
            <a:lvl2pPr marL="0" marR="0" indent="0" algn="l" rtl="0">
              <a:spcBef>
                <a:spcPts val="0"/>
              </a:spcBef>
              <a:defRPr sz="1800" b="0" i="0" u="none" strike="noStrike" cap="none" baseline="0"/>
            </a:lvl2pPr>
            <a:lvl3pPr marL="0" marR="0" indent="0" algn="l" rtl="0">
              <a:spcBef>
                <a:spcPts val="0"/>
              </a:spcBef>
              <a:defRPr sz="1800" b="0" i="0" u="none" strike="noStrike" cap="none" baseline="0"/>
            </a:lvl3pPr>
            <a:lvl4pPr marL="0" marR="0" indent="0" algn="l" rtl="0">
              <a:spcBef>
                <a:spcPts val="0"/>
              </a:spcBef>
              <a:defRPr sz="1800" b="0" i="0" u="none" strike="noStrike" cap="none" baseline="0"/>
            </a:lvl4pPr>
            <a:lvl5pPr marL="0" marR="0" indent="0" algn="l" rtl="0">
              <a:spcBef>
                <a:spcPts val="0"/>
              </a:spcBef>
              <a:defRPr sz="1800" b="0" i="0" u="none" strike="noStrike" cap="none" baseline="0"/>
            </a:lvl5pPr>
            <a:lvl6pPr marL="0" marR="0" indent="0" algn="l" rtl="0">
              <a:spcBef>
                <a:spcPts val="0"/>
              </a:spcBef>
              <a:defRPr sz="1800" b="0" i="0" u="none" strike="noStrike" cap="none" baseline="0"/>
            </a:lvl6pPr>
            <a:lvl7pPr marL="0" marR="0" indent="0" algn="l" rtl="0">
              <a:spcBef>
                <a:spcPts val="0"/>
              </a:spcBef>
              <a:defRPr sz="1800" b="0" i="0" u="none" strike="noStrike" cap="none" baseline="0"/>
            </a:lvl7pPr>
            <a:lvl8pPr marL="0" marR="0" indent="0" algn="l" rtl="0">
              <a:spcBef>
                <a:spcPts val="0"/>
              </a:spcBef>
              <a:defRPr sz="1800" b="0" i="0" u="none" strike="noStrike" cap="none" baseline="0"/>
            </a:lvl8pPr>
            <a:lvl9pPr marL="0" marR="0" indent="0" algn="l" rtl="0">
              <a:spcBef>
                <a:spcPts val="0"/>
              </a:spcBef>
              <a:defRPr sz="1800" b="0" i="0" u="none" strike="noStrike" cap="none" baseline="0"/>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127000" algn="l" rtl="0">
              <a:lnSpc>
                <a:spcPct val="90000"/>
              </a:lnSpc>
              <a:spcBef>
                <a:spcPts val="1000"/>
              </a:spcBef>
              <a:spcAft>
                <a:spcPts val="0"/>
              </a:spcAft>
              <a:buClr>
                <a:schemeClr val="dk1"/>
              </a:buClr>
              <a:buFont typeface="Arial"/>
              <a:buChar char="•"/>
              <a:defRPr sz="2800" b="0" i="0" u="none" strike="noStrike" cap="none" baseline="0">
                <a:solidFill>
                  <a:schemeClr val="dk1"/>
                </a:solidFill>
                <a:latin typeface="Questrial"/>
                <a:ea typeface="Questrial"/>
                <a:cs typeface="Questrial"/>
                <a:sym typeface="Questrial"/>
                <a:rtl val="0"/>
              </a:defRPr>
            </a:lvl1pPr>
            <a:lvl2pPr marL="685800" marR="0" indent="76200" algn="l" rtl="0">
              <a:lnSpc>
                <a:spcPct val="90000"/>
              </a:lnSpc>
              <a:spcBef>
                <a:spcPts val="500"/>
              </a:spcBef>
              <a:spcAft>
                <a:spcPts val="0"/>
              </a:spcAft>
              <a:buClr>
                <a:schemeClr val="dk1"/>
              </a:buClr>
              <a:buFont typeface="Arial"/>
              <a:buChar char="•"/>
              <a:defRPr sz="2400" b="0" i="0" u="none" strike="noStrike" cap="none" baseline="0">
                <a:solidFill>
                  <a:schemeClr val="dk1"/>
                </a:solidFill>
                <a:latin typeface="Questrial"/>
                <a:ea typeface="Questrial"/>
                <a:cs typeface="Questrial"/>
                <a:sym typeface="Questrial"/>
                <a:rtl val="0"/>
              </a:defRPr>
            </a:lvl2pPr>
            <a:lvl3pPr marL="1143000" marR="0" indent="25400" algn="l" rtl="0">
              <a:lnSpc>
                <a:spcPct val="90000"/>
              </a:lnSpc>
              <a:spcBef>
                <a:spcPts val="500"/>
              </a:spcBef>
              <a:spcAft>
                <a:spcPts val="0"/>
              </a:spcAft>
              <a:buClr>
                <a:schemeClr val="dk1"/>
              </a:buClr>
              <a:buFont typeface="Arial"/>
              <a:buChar char="•"/>
              <a:defRPr sz="2000" b="0" i="0" u="none" strike="noStrike" cap="none" baseline="0">
                <a:solidFill>
                  <a:schemeClr val="dk1"/>
                </a:solidFill>
                <a:latin typeface="Questrial"/>
                <a:ea typeface="Questrial"/>
                <a:cs typeface="Questrial"/>
                <a:sym typeface="Questrial"/>
                <a:rtl val="0"/>
              </a:defRPr>
            </a:lvl3pPr>
            <a:lvl4pPr marL="1600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4pPr>
            <a:lvl5pPr marL="20574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5pPr>
            <a:lvl6pPr marL="25146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6pPr>
            <a:lvl7pPr marL="29718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7pPr>
            <a:lvl8pPr marL="34290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8pPr>
            <a:lvl9pPr marL="3886200" marR="0" indent="0" algn="l" rtl="0">
              <a:lnSpc>
                <a:spcPct val="90000"/>
              </a:lnSpc>
              <a:spcBef>
                <a:spcPts val="500"/>
              </a:spcBef>
              <a:spcAft>
                <a:spcPts val="0"/>
              </a:spcAft>
              <a:buClr>
                <a:schemeClr val="dk1"/>
              </a:buClr>
              <a:buFont typeface="Arial"/>
              <a:buChar char="•"/>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lnSpc>
                <a:spcPct val="100000"/>
              </a:lnSpc>
              <a:spcBef>
                <a:spcPts val="0"/>
              </a:spcBef>
              <a:spcAft>
                <a:spcPts val="0"/>
              </a:spcAft>
              <a:buClr>
                <a:srgbClr val="A6A3A3"/>
              </a:buClr>
              <a:buFont typeface="Questrial"/>
              <a:buNone/>
              <a:defRPr sz="1200" b="0" i="0" u="none" strike="noStrike" cap="none" baseline="0">
                <a:solidFill>
                  <a:srgbClr val="A6A3A3"/>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12" name="Shape 12"/>
          <p:cNvSpPr txBox="1">
            <a:spLocks noGrp="1"/>
          </p:cNvSpPr>
          <p:nvPr>
            <p:ph type="ftr" idx="11"/>
          </p:nvPr>
        </p:nvSpPr>
        <p:spPr>
          <a:xfrm>
            <a:off x="3028950" y="6356351"/>
            <a:ext cx="3086098" cy="365125"/>
          </a:xfrm>
          <a:prstGeom prst="rect">
            <a:avLst/>
          </a:prstGeom>
          <a:noFill/>
          <a:ln>
            <a:noFill/>
          </a:ln>
        </p:spPr>
        <p:txBody>
          <a:bodyPr lIns="91425" tIns="91425" rIns="91425" bIns="91425" anchor="ctr" anchorCtr="0"/>
          <a:lstStyle>
            <a:lvl1pPr marL="0" marR="0" indent="0" algn="ctr" rtl="0">
              <a:lnSpc>
                <a:spcPct val="100000"/>
              </a:lnSpc>
              <a:spcBef>
                <a:spcPts val="0"/>
              </a:spcBef>
              <a:spcAft>
                <a:spcPts val="0"/>
              </a:spcAft>
              <a:buClr>
                <a:srgbClr val="A6A3A3"/>
              </a:buClr>
              <a:buFont typeface="Questrial"/>
              <a:buNone/>
              <a:defRPr sz="1200" b="0" i="0" u="none" strike="noStrike" cap="none" baseline="0">
                <a:solidFill>
                  <a:srgbClr val="A6A3A3"/>
                </a:solidFill>
                <a:latin typeface="Questrial"/>
                <a:ea typeface="Questrial"/>
                <a:cs typeface="Questrial"/>
                <a:sym typeface="Questrial"/>
                <a:rtl val="0"/>
              </a:defRPr>
            </a:lvl1pPr>
            <a:lvl2pPr marL="457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2pPr>
            <a:lvl3pPr marL="914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3pPr>
            <a:lvl4pPr marL="1371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4pPr>
            <a:lvl5pPr marL="18288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5pPr>
            <a:lvl6pPr marL="22860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6pPr>
            <a:lvl7pPr marL="27432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7pPr>
            <a:lvl8pPr marL="32004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8pPr>
            <a:lvl9pPr marL="3657600" marR="0" indent="0" algn="l" rtl="0">
              <a:lnSpc>
                <a:spcPct val="100000"/>
              </a:lnSpc>
              <a:spcBef>
                <a:spcPts val="0"/>
              </a:spcBef>
              <a:spcAft>
                <a:spcPts val="0"/>
              </a:spcAft>
              <a:buClr>
                <a:schemeClr val="dk1"/>
              </a:buClr>
              <a:buFont typeface="Questrial"/>
              <a:buNone/>
              <a:defRPr sz="1800" b="0" i="0" u="none" strike="noStrike" cap="none" baseline="0">
                <a:solidFill>
                  <a:schemeClr val="dk1"/>
                </a:solidFill>
                <a:latin typeface="Questrial"/>
                <a:ea typeface="Questrial"/>
                <a:cs typeface="Questrial"/>
                <a:sym typeface="Questrial"/>
                <a:rtl val="0"/>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p>
            <a:pPr marL="0" marR="0" lvl="0" indent="0" algn="r" rtl="0">
              <a:lnSpc>
                <a:spcPct val="100000"/>
              </a:lnSpc>
              <a:spcBef>
                <a:spcPts val="0"/>
              </a:spcBef>
              <a:spcAft>
                <a:spcPts val="0"/>
              </a:spcAft>
              <a:buClr>
                <a:srgbClr val="A6A3A3"/>
              </a:buClr>
              <a:buSzPct val="25000"/>
              <a:buFont typeface="Questrial"/>
              <a:buNone/>
            </a:pPr>
            <a:fld id="{00000000-1234-1234-1234-123412341234}" type="slidenum">
              <a:rPr lang="en-US" sz="1200" b="0" i="0" u="none" strike="noStrike" cap="none" baseline="0">
                <a:solidFill>
                  <a:srgbClr val="A6A3A3"/>
                </a:solidFill>
                <a:latin typeface="Questrial"/>
                <a:ea typeface="Questrial"/>
                <a:cs typeface="Questrial"/>
                <a:sym typeface="Questrial"/>
                <a:rtl val="0"/>
              </a:rPr>
              <a:t>‹#›</a:t>
            </a:fld>
            <a:endParaRPr lang="en-US" sz="1200" b="0" i="0" u="none" strike="noStrike" cap="none" baseline="0">
              <a:solidFill>
                <a:srgbClr val="A6A3A3"/>
              </a:solidFill>
              <a:latin typeface="Questrial"/>
              <a:ea typeface="Questrial"/>
              <a:cs typeface="Questrial"/>
              <a:sym typeface="Questrial"/>
              <a:rtl val="0"/>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comments" Target="../comments/commen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omments" Target="../comments/commen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comments" Target="../comments/comment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1426462"/>
            <a:ext cx="7772400" cy="243230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spcAft>
                <a:spcPts val="0"/>
              </a:spcAft>
              <a:buClr>
                <a:schemeClr val="accent1"/>
              </a:buClr>
              <a:buSzPct val="25000"/>
              <a:buFont typeface="Arial"/>
              <a:buNone/>
            </a:pPr>
            <a:r>
              <a:rPr lang="en-US" sz="7400" b="1" i="0" u="none" strike="noStrike" cap="none" baseline="0" dirty="0">
                <a:solidFill>
                  <a:schemeClr val="accent1"/>
                </a:solidFill>
                <a:latin typeface="Century Gothic" panose="020B0502020202020204" pitchFamily="34" charset="0"/>
                <a:sym typeface="Questrial"/>
                <a:rtl val="0"/>
              </a:rPr>
              <a:t>Lake Tahoe Water Resources</a:t>
            </a:r>
          </a:p>
        </p:txBody>
      </p:sp>
      <p:sp>
        <p:nvSpPr>
          <p:cNvPr id="107" name="Shape 107"/>
          <p:cNvSpPr txBox="1">
            <a:spLocks noGrp="1"/>
          </p:cNvSpPr>
          <p:nvPr>
            <p:ph type="body" idx="2"/>
          </p:nvPr>
        </p:nvSpPr>
        <p:spPr>
          <a:xfrm>
            <a:off x="0" y="5358382"/>
            <a:ext cx="9144000"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sym typeface="Questrial"/>
                <a:rtl val="0"/>
              </a:rPr>
              <a:t>Nolan Cate (Project Lead)</a:t>
            </a:r>
          </a:p>
        </p:txBody>
      </p:sp>
      <p:sp>
        <p:nvSpPr>
          <p:cNvPr id="108" name="Shape 108"/>
          <p:cNvSpPr txBox="1">
            <a:spLocks noGrp="1"/>
          </p:cNvSpPr>
          <p:nvPr>
            <p:ph type="body" idx="3"/>
          </p:nvPr>
        </p:nvSpPr>
        <p:spPr>
          <a:xfrm>
            <a:off x="0" y="5751576"/>
            <a:ext cx="9144000"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sym typeface="Questrial"/>
                <a:rtl val="0"/>
              </a:rPr>
              <a:t>Anton </a:t>
            </a:r>
            <a:r>
              <a:rPr lang="en-US" sz="1800" b="0" i="0" u="none" strike="noStrike" cap="none" baseline="0" dirty="0" err="1">
                <a:solidFill>
                  <a:srgbClr val="A5A5A5"/>
                </a:solidFill>
                <a:latin typeface="Century Gothic" panose="020B0502020202020204" pitchFamily="34" charset="0"/>
                <a:sym typeface="Questrial"/>
                <a:rtl val="0"/>
              </a:rPr>
              <a:t>Surunis</a:t>
            </a:r>
            <a:endParaRPr lang="en-US" sz="1800" b="0" i="0" u="none" strike="noStrike" cap="none" baseline="0" dirty="0">
              <a:solidFill>
                <a:srgbClr val="A5A5A5"/>
              </a:solidFill>
              <a:latin typeface="Century Gothic" panose="020B0502020202020204" pitchFamily="34" charset="0"/>
              <a:sym typeface="Questrial"/>
              <a:rtl val="0"/>
            </a:endParaRPr>
          </a:p>
        </p:txBody>
      </p:sp>
      <p:sp>
        <p:nvSpPr>
          <p:cNvPr id="109" name="Shape 109"/>
          <p:cNvSpPr txBox="1">
            <a:spLocks noGrp="1"/>
          </p:cNvSpPr>
          <p:nvPr>
            <p:ph type="body" idx="4"/>
          </p:nvPr>
        </p:nvSpPr>
        <p:spPr>
          <a:xfrm>
            <a:off x="0" y="6153912"/>
            <a:ext cx="9144000" cy="369332"/>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A5A5A5"/>
              </a:buClr>
              <a:buSzPct val="25000"/>
              <a:buFont typeface="Arial"/>
              <a:buNone/>
            </a:pPr>
            <a:r>
              <a:rPr lang="en-US" sz="1800" b="0" i="0" u="none" strike="noStrike" cap="none" baseline="0" dirty="0">
                <a:solidFill>
                  <a:srgbClr val="A5A5A5"/>
                </a:solidFill>
                <a:latin typeface="Century Gothic" panose="020B0502020202020204" pitchFamily="34" charset="0"/>
                <a:sym typeface="Questrial"/>
                <a:rtl val="0"/>
              </a:rPr>
              <a:t>Chelsea </a:t>
            </a:r>
            <a:r>
              <a:rPr lang="en-US" sz="1800" b="0" i="0" u="none" strike="noStrike" cap="none" baseline="0" dirty="0" err="1">
                <a:solidFill>
                  <a:srgbClr val="A5A5A5"/>
                </a:solidFill>
                <a:latin typeface="Century Gothic" panose="020B0502020202020204" pitchFamily="34" charset="0"/>
                <a:sym typeface="Questrial"/>
                <a:rtl val="0"/>
              </a:rPr>
              <a:t>Ackroyd</a:t>
            </a:r>
            <a:endParaRPr lang="en-US" sz="1800" b="0" i="0" u="none" strike="noStrike" cap="none" baseline="0" dirty="0">
              <a:solidFill>
                <a:srgbClr val="A5A5A5"/>
              </a:solidFill>
              <a:latin typeface="Century Gothic" panose="020B0502020202020204" pitchFamily="34" charset="0"/>
              <a:sym typeface="Questrial"/>
              <a:rtl val="0"/>
            </a:endParaRPr>
          </a:p>
        </p:txBody>
      </p:sp>
      <p:sp>
        <p:nvSpPr>
          <p:cNvPr id="110" name="Shape 110"/>
          <p:cNvSpPr txBox="1">
            <a:spLocks noGrp="1"/>
          </p:cNvSpPr>
          <p:nvPr>
            <p:ph type="body" idx="5"/>
          </p:nvPr>
        </p:nvSpPr>
        <p:spPr>
          <a:xfrm>
            <a:off x="1143000" y="4032503"/>
            <a:ext cx="6858000" cy="740663"/>
          </a:xfrm>
          <a:prstGeom prst="rect">
            <a:avLst/>
          </a:prstGeom>
          <a:noFill/>
          <a:ln>
            <a:noFill/>
          </a:ln>
        </p:spPr>
        <p:txBody>
          <a:bodyPr lIns="91425" tIns="45700" rIns="91425" bIns="45700" anchor="t" anchorCtr="0">
            <a:noAutofit/>
          </a:bodyPr>
          <a:lstStyle/>
          <a:p>
            <a:pPr marL="0" marR="0" lvl="0" indent="0" algn="ctr" rtl="0">
              <a:lnSpc>
                <a:spcPct val="70000"/>
              </a:lnSpc>
              <a:spcBef>
                <a:spcPts val="0"/>
              </a:spcBef>
              <a:spcAft>
                <a:spcPts val="0"/>
              </a:spcAft>
              <a:buClr>
                <a:schemeClr val="dk1"/>
              </a:buClr>
              <a:buSzPct val="25000"/>
              <a:buFont typeface="Arial"/>
              <a:buNone/>
            </a:pPr>
            <a:r>
              <a:rPr lang="en-US" sz="2000" b="0" i="1" u="none" strike="noStrike" cap="none" baseline="0" dirty="0">
                <a:solidFill>
                  <a:schemeClr val="dk1"/>
                </a:solidFill>
                <a:latin typeface="Century Gothic" panose="020B0502020202020204" pitchFamily="34" charset="0"/>
                <a:sym typeface="Questrial"/>
                <a:rtl val="0"/>
              </a:rPr>
              <a:t>Creating a Global Continuous Lake Level Monitoring Algorithm using Landsat Imagery</a:t>
            </a:r>
          </a:p>
          <a:p>
            <a:pPr marL="0" marR="0" lvl="0" indent="0" algn="ctr" rtl="0">
              <a:lnSpc>
                <a:spcPct val="70000"/>
              </a:lnSpc>
              <a:spcBef>
                <a:spcPts val="1000"/>
              </a:spcBef>
              <a:spcAft>
                <a:spcPts val="0"/>
              </a:spcAft>
              <a:buClr>
                <a:schemeClr val="dk1"/>
              </a:buClr>
              <a:buFont typeface="Arial"/>
              <a:buNone/>
            </a:pPr>
            <a:endParaRPr sz="1960" b="0" i="1" u="none" strike="noStrike" cap="none" baseline="0" dirty="0">
              <a:solidFill>
                <a:schemeClr val="dk1"/>
              </a:solidFill>
              <a:latin typeface="Questrial"/>
              <a:ea typeface="Questrial"/>
              <a:cs typeface="Questrial"/>
              <a:sym typeface="Questrial"/>
              <a:rtl val="0"/>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a:p>
            <a:pPr marL="0" marR="0" lvl="0" indent="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dk1"/>
                </a:solidFill>
                <a:latin typeface="Questrial"/>
                <a:ea typeface="Questrial"/>
                <a:cs typeface="Questrial"/>
                <a:sym typeface="Questrial"/>
                <a:rtl val="0"/>
              </a:rPr>
              <a:t>	</a:t>
            </a:r>
          </a:p>
        </p:txBody>
      </p:sp>
      <p:sp>
        <p:nvSpPr>
          <p:cNvPr id="193" name="Shape 193"/>
          <p:cNvSpPr txBox="1">
            <a:spLocks noGrp="1"/>
          </p:cNvSpPr>
          <p:nvPr>
            <p:ph type="body" idx="2"/>
          </p:nvPr>
        </p:nvSpPr>
        <p:spPr>
          <a:xfrm>
            <a:off x="516622" y="1793485"/>
            <a:ext cx="3593700" cy="4037400"/>
          </a:xfrm>
          <a:prstGeom prst="rect">
            <a:avLst/>
          </a:prstGeom>
          <a:noFill/>
          <a:ln>
            <a:noFill/>
          </a:ln>
        </p:spPr>
        <p:txBody>
          <a:bodyPr lIns="91425" tIns="91425" rIns="91425" bIns="91425" anchor="t" anchorCtr="0">
            <a:noAutofit/>
          </a:bodyPr>
          <a:lstStyle/>
          <a:p>
            <a:pPr marL="228600" marR="0" lvl="0" indent="-50800" algn="l" rtl="0">
              <a:lnSpc>
                <a:spcPct val="90000"/>
              </a:lnSpc>
              <a:spcBef>
                <a:spcPts val="0"/>
              </a:spcBef>
              <a:spcAft>
                <a:spcPts val="0"/>
              </a:spcAft>
              <a:buClr>
                <a:schemeClr val="dk1"/>
              </a:buClr>
              <a:buFont typeface="Arial"/>
              <a:buNone/>
            </a:pPr>
            <a:endParaRPr sz="2800" b="0" i="0" u="none" strike="noStrike" cap="none" baseline="0" dirty="0">
              <a:solidFill>
                <a:schemeClr val="dk1"/>
              </a:solidFill>
              <a:latin typeface="Questrial"/>
              <a:ea typeface="Questrial"/>
              <a:cs typeface="Questrial"/>
              <a:sym typeface="Questrial"/>
              <a:rtl val="0"/>
            </a:endParaRPr>
          </a:p>
          <a:p>
            <a:pPr marL="4572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baseline="0" dirty="0">
                <a:solidFill>
                  <a:srgbClr val="3B3838"/>
                </a:solidFill>
                <a:latin typeface="Century Gothic" panose="020B0502020202020204" pitchFamily="34" charset="0"/>
                <a:sym typeface="Questrial"/>
                <a:rtl val="0"/>
              </a:rPr>
              <a:t>Water is spectrally dark </a:t>
            </a:r>
          </a:p>
          <a:p>
            <a:pPr marL="4572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baseline="0" dirty="0" smtClean="0">
                <a:solidFill>
                  <a:srgbClr val="3B3838"/>
                </a:solidFill>
                <a:latin typeface="Century Gothic" panose="020B0502020202020204" pitchFamily="34" charset="0"/>
                <a:sym typeface="Questrial"/>
                <a:rtl val="0"/>
              </a:rPr>
              <a:t>LLAMA</a:t>
            </a:r>
            <a:r>
              <a:rPr lang="en-US" sz="2000" b="0" i="0" u="none" strike="noStrike" cap="none" dirty="0" smtClean="0">
                <a:solidFill>
                  <a:srgbClr val="3B3838"/>
                </a:solidFill>
                <a:latin typeface="Century Gothic" panose="020B0502020202020204" pitchFamily="34" charset="0"/>
                <a:sym typeface="Questrial"/>
                <a:rtl val="0"/>
              </a:rPr>
              <a:t> </a:t>
            </a:r>
            <a:r>
              <a:rPr lang="en-US" sz="2000" b="0" i="0" u="none" strike="noStrike" cap="none" baseline="0" dirty="0" smtClean="0">
                <a:solidFill>
                  <a:srgbClr val="3B3838"/>
                </a:solidFill>
                <a:latin typeface="Century Gothic" panose="020B0502020202020204" pitchFamily="34" charset="0"/>
                <a:sym typeface="Questrial"/>
                <a:rtl val="0"/>
              </a:rPr>
              <a:t>looks </a:t>
            </a:r>
            <a:r>
              <a:rPr lang="en-US" sz="2000" b="0" i="0" u="none" strike="noStrike" cap="none" baseline="0" dirty="0">
                <a:solidFill>
                  <a:srgbClr val="3B3838"/>
                </a:solidFill>
                <a:latin typeface="Century Gothic" panose="020B0502020202020204" pitchFamily="34" charset="0"/>
                <a:sym typeface="Questrial"/>
                <a:rtl val="0"/>
              </a:rPr>
              <a:t>for pixels that are relatively dark in Landsat visible bands </a:t>
            </a:r>
          </a:p>
          <a:p>
            <a:pPr marL="457200" marR="0" lvl="0" indent="-228600" algn="l" rtl="0">
              <a:lnSpc>
                <a:spcPct val="90000"/>
              </a:lnSpc>
              <a:spcBef>
                <a:spcPts val="1000"/>
              </a:spcBef>
              <a:spcAft>
                <a:spcPts val="1000"/>
              </a:spcAft>
              <a:buClr>
                <a:schemeClr val="dk1"/>
              </a:buClr>
              <a:buSzPct val="100000"/>
              <a:buFont typeface="Arial"/>
              <a:buChar char="➢"/>
            </a:pPr>
            <a:r>
              <a:rPr lang="en-US" sz="2000" b="0" i="0" u="none" strike="noStrike" cap="none" baseline="0" dirty="0">
                <a:solidFill>
                  <a:srgbClr val="3B3838"/>
                </a:solidFill>
                <a:latin typeface="Century Gothic" panose="020B0502020202020204" pitchFamily="34" charset="0"/>
                <a:sym typeface="Questrial"/>
                <a:rtl val="0"/>
              </a:rPr>
              <a:t>Darker objects are more likely to be classified as water</a:t>
            </a:r>
          </a:p>
        </p:txBody>
      </p:sp>
      <p:sp>
        <p:nvSpPr>
          <p:cNvPr id="194" name="Shape 194"/>
          <p:cNvSpPr txBox="1">
            <a:spLocks noGrp="1"/>
          </p:cNvSpPr>
          <p:nvPr>
            <p:ph type="body" idx="3"/>
          </p:nvPr>
        </p:nvSpPr>
        <p:spPr>
          <a:xfrm>
            <a:off x="548650" y="1317050"/>
            <a:ext cx="5469598" cy="11513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Four step water detection process</a:t>
            </a:r>
          </a:p>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	Step 2 - </a:t>
            </a:r>
            <a:r>
              <a:rPr lang="en-US" sz="2400" b="1" i="0" u="none" strike="noStrike" cap="none" baseline="0" dirty="0">
                <a:solidFill>
                  <a:schemeClr val="dk1"/>
                </a:solidFill>
                <a:latin typeface="Century Gothic" panose="020B0502020202020204" pitchFamily="34" charset="0"/>
                <a:sym typeface="Questrial"/>
                <a:rtl val="0"/>
              </a:rPr>
              <a:t>Dark Objects</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a:p>
            <a:pPr marL="0" marR="0" lvl="0" indent="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dk1"/>
                </a:solidFill>
                <a:latin typeface="Questrial"/>
                <a:ea typeface="Questrial"/>
                <a:cs typeface="Questrial"/>
                <a:sym typeface="Questrial"/>
                <a:rtl val="0"/>
              </a:rPr>
              <a:t>	</a:t>
            </a:r>
          </a:p>
        </p:txBody>
      </p:sp>
      <p:sp>
        <p:nvSpPr>
          <p:cNvPr id="200" name="Shape 200"/>
          <p:cNvSpPr txBox="1">
            <a:spLocks noGrp="1"/>
          </p:cNvSpPr>
          <p:nvPr>
            <p:ph type="body" idx="2"/>
          </p:nvPr>
        </p:nvSpPr>
        <p:spPr>
          <a:xfrm>
            <a:off x="618318" y="2559357"/>
            <a:ext cx="3593700" cy="4482598"/>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1000"/>
              </a:spcAft>
              <a:buClr>
                <a:schemeClr val="dk1"/>
              </a:buClr>
              <a:buSzPct val="100000"/>
              <a:buFont typeface="Arial"/>
              <a:buChar char="➢"/>
            </a:pPr>
            <a:r>
              <a:rPr lang="en-US" sz="2000" b="0" i="0" u="none" strike="noStrike" cap="none" baseline="0" dirty="0" smtClean="0">
                <a:solidFill>
                  <a:srgbClr val="585454"/>
                </a:solidFill>
                <a:latin typeface="Century Gothic" panose="020B0502020202020204" pitchFamily="34" charset="0"/>
                <a:sym typeface="Questrial"/>
                <a:rtl val="0"/>
              </a:rPr>
              <a:t>LLAMA is </a:t>
            </a:r>
            <a:r>
              <a:rPr lang="en-US" sz="2000" b="0" i="0" u="none" strike="noStrike" cap="none" baseline="0" dirty="0">
                <a:solidFill>
                  <a:srgbClr val="585454"/>
                </a:solidFill>
                <a:latin typeface="Century Gothic" panose="020B0502020202020204" pitchFamily="34" charset="0"/>
                <a:sym typeface="Questrial"/>
                <a:rtl val="0"/>
              </a:rPr>
              <a:t>more likely to accept a pixel as water if its reflectance is higher in the blue than in other visible bands</a:t>
            </a:r>
          </a:p>
        </p:txBody>
      </p:sp>
      <p:sp>
        <p:nvSpPr>
          <p:cNvPr id="201" name="Shape 201"/>
          <p:cNvSpPr txBox="1">
            <a:spLocks noGrp="1"/>
          </p:cNvSpPr>
          <p:nvPr>
            <p:ph type="body" idx="3"/>
          </p:nvPr>
        </p:nvSpPr>
        <p:spPr>
          <a:xfrm>
            <a:off x="548650" y="1317050"/>
            <a:ext cx="5947944" cy="11513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Four step water detection process</a:t>
            </a:r>
          </a:p>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	Step 3 - </a:t>
            </a:r>
            <a:r>
              <a:rPr lang="en-US" sz="2400" b="1" i="0" u="none" strike="noStrike" cap="none" baseline="0" dirty="0">
                <a:solidFill>
                  <a:schemeClr val="dk1"/>
                </a:solidFill>
                <a:latin typeface="Century Gothic" panose="020B0502020202020204" pitchFamily="34" charset="0"/>
                <a:sym typeface="Questrial"/>
                <a:rtl val="0"/>
              </a:rPr>
              <a:t>Blue Band Reflectance</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a:p>
            <a:pPr marL="0" marR="0" lvl="0" indent="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dk1"/>
                </a:solidFill>
                <a:latin typeface="Questrial"/>
                <a:ea typeface="Questrial"/>
                <a:cs typeface="Questrial"/>
                <a:sym typeface="Questrial"/>
                <a:rtl val="0"/>
              </a:rPr>
              <a:t>	</a:t>
            </a:r>
          </a:p>
        </p:txBody>
      </p:sp>
      <p:sp>
        <p:nvSpPr>
          <p:cNvPr id="207" name="Shape 207"/>
          <p:cNvSpPr txBox="1">
            <a:spLocks noGrp="1"/>
          </p:cNvSpPr>
          <p:nvPr>
            <p:ph type="body" idx="2"/>
          </p:nvPr>
        </p:nvSpPr>
        <p:spPr>
          <a:xfrm>
            <a:off x="548650" y="2298100"/>
            <a:ext cx="3593700" cy="4482598"/>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Arial"/>
              <a:buChar char="➢"/>
            </a:pPr>
            <a:r>
              <a:rPr lang="en-US" sz="2000" b="0" i="0" u="none" strike="noStrike" cap="none" baseline="0" dirty="0" smtClean="0">
                <a:solidFill>
                  <a:srgbClr val="585454"/>
                </a:solidFill>
                <a:latin typeface="Century Gothic" panose="020B0502020202020204" pitchFamily="34" charset="0"/>
                <a:sym typeface="Questrial"/>
                <a:rtl val="0"/>
              </a:rPr>
              <a:t>LLAMA</a:t>
            </a:r>
            <a:r>
              <a:rPr lang="en-US" sz="2000" b="0" i="0" u="none" strike="noStrike" cap="none" dirty="0" smtClean="0">
                <a:solidFill>
                  <a:srgbClr val="585454"/>
                </a:solidFill>
                <a:latin typeface="Century Gothic" panose="020B0502020202020204" pitchFamily="34" charset="0"/>
                <a:sym typeface="Questrial"/>
                <a:rtl val="0"/>
              </a:rPr>
              <a:t> </a:t>
            </a:r>
            <a:r>
              <a:rPr lang="en-US" sz="2000" b="0" i="0" u="none" strike="noStrike" cap="none" baseline="0" dirty="0" smtClean="0">
                <a:solidFill>
                  <a:srgbClr val="585454"/>
                </a:solidFill>
                <a:latin typeface="Century Gothic" panose="020B0502020202020204" pitchFamily="34" charset="0"/>
                <a:sym typeface="Questrial"/>
                <a:rtl val="0"/>
              </a:rPr>
              <a:t>examines </a:t>
            </a:r>
            <a:r>
              <a:rPr lang="en-US" sz="2000" b="0" i="0" u="none" strike="noStrike" cap="none" baseline="0" dirty="0">
                <a:solidFill>
                  <a:srgbClr val="585454"/>
                </a:solidFill>
                <a:latin typeface="Century Gothic" panose="020B0502020202020204" pitchFamily="34" charset="0"/>
                <a:sym typeface="Questrial"/>
                <a:rtl val="0"/>
              </a:rPr>
              <a:t>the thermal bands of the Landsat instruments</a:t>
            </a:r>
          </a:p>
          <a:p>
            <a:pPr marL="457200" marR="0" lvl="0" indent="-228600" algn="l" rtl="0">
              <a:lnSpc>
                <a:spcPct val="90000"/>
              </a:lnSpc>
              <a:spcBef>
                <a:spcPts val="1000"/>
              </a:spcBef>
              <a:spcAft>
                <a:spcPts val="1000"/>
              </a:spcAft>
              <a:buClr>
                <a:schemeClr val="dk1"/>
              </a:buClr>
              <a:buSzPct val="100000"/>
              <a:buFont typeface="Arial"/>
              <a:buChar char="➢"/>
            </a:pPr>
            <a:r>
              <a:rPr lang="en-US" sz="2000" b="0" dirty="0">
                <a:solidFill>
                  <a:srgbClr val="585454"/>
                </a:solidFill>
                <a:latin typeface="Century Gothic" panose="020B0502020202020204" pitchFamily="34" charset="0"/>
              </a:rPr>
              <a:t>Verifies</a:t>
            </a:r>
            <a:r>
              <a:rPr lang="en-US" sz="2000" b="0" i="0" u="none" strike="noStrike" cap="none" baseline="0" dirty="0">
                <a:solidFill>
                  <a:srgbClr val="585454"/>
                </a:solidFill>
                <a:latin typeface="Century Gothic" panose="020B0502020202020204" pitchFamily="34" charset="0"/>
                <a:sym typeface="Questrial"/>
                <a:rtl val="0"/>
              </a:rPr>
              <a:t> if pixel is above freezing (2</a:t>
            </a:r>
            <a:r>
              <a:rPr lang="en-US" sz="2000" b="0" dirty="0">
                <a:solidFill>
                  <a:srgbClr val="585454"/>
                </a:solidFill>
                <a:latin typeface="Century Gothic" panose="020B0502020202020204" pitchFamily="34" charset="0"/>
                <a:rtl val="0"/>
              </a:rPr>
              <a:t>73 K)</a:t>
            </a:r>
          </a:p>
        </p:txBody>
      </p:sp>
      <p:sp>
        <p:nvSpPr>
          <p:cNvPr id="208" name="Shape 208"/>
          <p:cNvSpPr txBox="1">
            <a:spLocks noGrp="1"/>
          </p:cNvSpPr>
          <p:nvPr>
            <p:ph type="body" idx="3"/>
          </p:nvPr>
        </p:nvSpPr>
        <p:spPr>
          <a:xfrm>
            <a:off x="548650" y="1317050"/>
            <a:ext cx="5469598" cy="11513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Four step water detection process</a:t>
            </a:r>
          </a:p>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	Step 4 - </a:t>
            </a:r>
            <a:r>
              <a:rPr lang="en-US" sz="2400" b="1" i="0" u="none" strike="noStrike" cap="none" baseline="0" dirty="0">
                <a:solidFill>
                  <a:schemeClr val="dk1"/>
                </a:solidFill>
                <a:latin typeface="Century Gothic" panose="020B0502020202020204" pitchFamily="34" charset="0"/>
                <a:sym typeface="Questrial"/>
                <a:rtl val="0"/>
              </a:rPr>
              <a:t>Temperature Band</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a:p>
            <a:pPr marL="0" marR="0" lvl="0" indent="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dk1"/>
                </a:solidFill>
                <a:latin typeface="Questrial"/>
                <a:ea typeface="Questrial"/>
                <a:cs typeface="Questrial"/>
                <a:sym typeface="Questrial"/>
                <a:rtl val="0"/>
              </a:rPr>
              <a:t>	</a:t>
            </a:r>
          </a:p>
        </p:txBody>
      </p:sp>
      <p:sp>
        <p:nvSpPr>
          <p:cNvPr id="214" name="Shape 214"/>
          <p:cNvSpPr txBox="1">
            <a:spLocks noGrp="1"/>
          </p:cNvSpPr>
          <p:nvPr>
            <p:ph type="body" idx="2"/>
          </p:nvPr>
        </p:nvSpPr>
        <p:spPr>
          <a:xfrm>
            <a:off x="548650" y="2023325"/>
            <a:ext cx="3593700" cy="4482598"/>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Arial"/>
              <a:buChar char="➢"/>
            </a:pPr>
            <a:r>
              <a:rPr lang="en-US" sz="2000" b="0" dirty="0" smtClean="0">
                <a:solidFill>
                  <a:srgbClr val="585454"/>
                </a:solidFill>
                <a:latin typeface="Century Gothic" panose="020B0502020202020204" pitchFamily="34" charset="0"/>
              </a:rPr>
              <a:t>LLAMA</a:t>
            </a:r>
            <a:r>
              <a:rPr lang="en-US" sz="2000" b="0" i="0" u="none" strike="noStrike" cap="none" baseline="0" dirty="0" smtClean="0">
                <a:solidFill>
                  <a:srgbClr val="585454"/>
                </a:solidFill>
                <a:latin typeface="Century Gothic" panose="020B0502020202020204" pitchFamily="34" charset="0"/>
                <a:sym typeface="Questrial"/>
                <a:rtl val="0"/>
              </a:rPr>
              <a:t> </a:t>
            </a:r>
            <a:r>
              <a:rPr lang="en-US" sz="2000" b="0" i="0" u="none" strike="noStrike" cap="none" baseline="0" dirty="0">
                <a:solidFill>
                  <a:srgbClr val="585454"/>
                </a:solidFill>
                <a:latin typeface="Century Gothic" panose="020B0502020202020204" pitchFamily="34" charset="0"/>
                <a:sym typeface="Questrial"/>
                <a:rtl val="0"/>
              </a:rPr>
              <a:t>calculates a series of additional indices to provide users with more water information</a:t>
            </a:r>
          </a:p>
          <a:p>
            <a:pPr marR="0" lvl="1" algn="l" rtl="0">
              <a:lnSpc>
                <a:spcPct val="90000"/>
              </a:lnSpc>
              <a:spcBef>
                <a:spcPts val="1000"/>
              </a:spcBef>
              <a:spcAft>
                <a:spcPts val="0"/>
              </a:spcAft>
              <a:buClr>
                <a:schemeClr val="dk1"/>
              </a:buClr>
              <a:buSzPct val="100000"/>
              <a:buFont typeface="Arial"/>
            </a:pPr>
            <a:r>
              <a:rPr lang="en-US" sz="2000" b="0" i="0" u="none" strike="noStrike" cap="none" baseline="0" dirty="0">
                <a:solidFill>
                  <a:srgbClr val="585454"/>
                </a:solidFill>
                <a:latin typeface="Century Gothic" panose="020B0502020202020204" pitchFamily="34" charset="0"/>
                <a:sym typeface="Questrial"/>
                <a:rtl val="0"/>
              </a:rPr>
              <a:t>Floating Algal Index</a:t>
            </a:r>
          </a:p>
          <a:p>
            <a:pPr marR="0" lvl="1" algn="l" rtl="0">
              <a:lnSpc>
                <a:spcPct val="90000"/>
              </a:lnSpc>
              <a:spcBef>
                <a:spcPts val="1000"/>
              </a:spcBef>
              <a:spcAft>
                <a:spcPts val="1000"/>
              </a:spcAft>
              <a:buClr>
                <a:schemeClr val="dk1"/>
              </a:buClr>
              <a:buSzPct val="100000"/>
              <a:buFont typeface="Arial"/>
            </a:pPr>
            <a:r>
              <a:rPr lang="en-US" sz="2000" b="0" i="0" u="none" strike="noStrike" cap="none" baseline="0" dirty="0">
                <a:solidFill>
                  <a:srgbClr val="585454"/>
                </a:solidFill>
                <a:latin typeface="Century Gothic" panose="020B0502020202020204" pitchFamily="34" charset="0"/>
                <a:sym typeface="Questrial"/>
                <a:rtl val="0"/>
              </a:rPr>
              <a:t>Normalized Difference Turbidity Index</a:t>
            </a:r>
          </a:p>
        </p:txBody>
      </p:sp>
      <p:sp>
        <p:nvSpPr>
          <p:cNvPr id="215" name="Shape 215"/>
          <p:cNvSpPr txBox="1">
            <a:spLocks noGrp="1"/>
          </p:cNvSpPr>
          <p:nvPr>
            <p:ph type="body" idx="3"/>
          </p:nvPr>
        </p:nvSpPr>
        <p:spPr>
          <a:xfrm>
            <a:off x="548650" y="1317050"/>
            <a:ext cx="5469598" cy="11513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Additional Indices </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521208" y="2130550"/>
            <a:ext cx="3593700" cy="33740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p:txBody>
      </p:sp>
      <p:sp>
        <p:nvSpPr>
          <p:cNvPr id="221" name="Shape 221"/>
          <p:cNvSpPr txBox="1">
            <a:spLocks noGrp="1"/>
          </p:cNvSpPr>
          <p:nvPr>
            <p:ph type="body" idx="2"/>
          </p:nvPr>
        </p:nvSpPr>
        <p:spPr>
          <a:xfrm>
            <a:off x="548639" y="640079"/>
            <a:ext cx="3566099" cy="13260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dirty="0">
                <a:solidFill>
                  <a:schemeClr val="accent1"/>
                </a:solidFill>
                <a:latin typeface="Questrial"/>
                <a:ea typeface="Questrial"/>
                <a:cs typeface="Questrial"/>
                <a:sym typeface="Questrial"/>
                <a:rtl val="0"/>
              </a:rPr>
              <a:t>Results</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521208" y="2130550"/>
            <a:ext cx="3593700" cy="33740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Font typeface="Questrial"/>
              <a:buNone/>
            </a:pPr>
            <a:endParaRPr sz="2000" b="0" i="0" u="none" strike="noStrike" cap="none" baseline="0">
              <a:solidFill>
                <a:schemeClr val="dk1"/>
              </a:solidFill>
              <a:latin typeface="Questrial"/>
              <a:ea typeface="Questrial"/>
              <a:cs typeface="Questrial"/>
              <a:sym typeface="Questrial"/>
              <a:rtl val="0"/>
            </a:endParaRPr>
          </a:p>
        </p:txBody>
      </p:sp>
      <p:sp>
        <p:nvSpPr>
          <p:cNvPr id="228" name="Shape 228"/>
          <p:cNvSpPr txBox="1">
            <a:spLocks noGrp="1"/>
          </p:cNvSpPr>
          <p:nvPr>
            <p:ph type="body" idx="2"/>
          </p:nvPr>
        </p:nvSpPr>
        <p:spPr>
          <a:xfrm>
            <a:off x="548639" y="640079"/>
            <a:ext cx="3566099" cy="13260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dirty="0">
                <a:solidFill>
                  <a:schemeClr val="accent1"/>
                </a:solidFill>
                <a:latin typeface="Questrial"/>
                <a:ea typeface="Questrial"/>
                <a:cs typeface="Questrial"/>
                <a:sym typeface="Questrial"/>
                <a:rtl val="0"/>
              </a:rPr>
              <a:t>Conclusions</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571208" y="1421133"/>
            <a:ext cx="8294118" cy="70408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000000"/>
              </a:buClr>
              <a:buSzPct val="25000"/>
              <a:buFont typeface="Arial"/>
              <a:buNone/>
            </a:pPr>
            <a:r>
              <a:rPr lang="en-US" sz="2000" b="0" i="0" u="none" strike="noStrike" cap="none" baseline="0" dirty="0">
                <a:solidFill>
                  <a:schemeClr val="dk1"/>
                </a:solidFill>
                <a:latin typeface="Century Gothic" panose="020B0502020202020204" pitchFamily="34" charset="0"/>
                <a:sym typeface="Questrial"/>
                <a:rtl val="0"/>
              </a:rPr>
              <a:t>Dr. Brian </a:t>
            </a:r>
            <a:r>
              <a:rPr lang="en-US" sz="2000" b="0" i="0" u="none" strike="noStrike" cap="none" baseline="0" dirty="0" err="1">
                <a:solidFill>
                  <a:schemeClr val="dk1"/>
                </a:solidFill>
                <a:latin typeface="Century Gothic" panose="020B0502020202020204" pitchFamily="34" charset="0"/>
                <a:sym typeface="Questrial"/>
                <a:rtl val="0"/>
              </a:rPr>
              <a:t>Coltin</a:t>
            </a:r>
            <a:r>
              <a:rPr lang="en-US" sz="2000" b="0" i="0" u="none" strike="noStrike" cap="none" baseline="0" dirty="0">
                <a:solidFill>
                  <a:schemeClr val="dk1"/>
                </a:solidFill>
                <a:latin typeface="Century Gothic" panose="020B0502020202020204" pitchFamily="34" charset="0"/>
                <a:sym typeface="Questrial"/>
                <a:rtl val="0"/>
              </a:rPr>
              <a:t> (NASA Ames Research Center)</a:t>
            </a:r>
          </a:p>
          <a:p>
            <a:pPr marL="0" marR="0" lvl="0" indent="0" algn="l" rtl="0">
              <a:lnSpc>
                <a:spcPct val="90000"/>
              </a:lnSpc>
              <a:spcBef>
                <a:spcPts val="0"/>
              </a:spcBef>
              <a:spcAft>
                <a:spcPts val="0"/>
              </a:spcAft>
              <a:buClr>
                <a:srgbClr val="000000"/>
              </a:buClr>
              <a:buSzPct val="25000"/>
              <a:buFont typeface="Arial"/>
              <a:buNone/>
            </a:pPr>
            <a:r>
              <a:rPr lang="en-US" sz="2000" b="0" i="0" u="none" strike="noStrike" cap="none" baseline="0" dirty="0">
                <a:solidFill>
                  <a:schemeClr val="dk1"/>
                </a:solidFill>
                <a:latin typeface="Century Gothic" panose="020B0502020202020204" pitchFamily="34" charset="0"/>
                <a:sym typeface="Questrial"/>
                <a:rtl val="0"/>
              </a:rPr>
              <a:t>Dr. Juan Torres-Perez (Bay Area Environmental Research Institute)</a:t>
            </a:r>
          </a:p>
          <a:p>
            <a:pPr marL="0" marR="0" lvl="0" indent="0" algn="l" rtl="0">
              <a:lnSpc>
                <a:spcPct val="90000"/>
              </a:lnSpc>
              <a:spcBef>
                <a:spcPts val="0"/>
              </a:spcBef>
              <a:spcAft>
                <a:spcPts val="0"/>
              </a:spcAft>
              <a:buClr>
                <a:schemeClr val="dk1"/>
              </a:buClr>
              <a:buFont typeface="Arial"/>
              <a:buNone/>
            </a:pPr>
            <a:endParaRPr sz="2000" b="0"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chemeClr val="dk1"/>
              </a:buClr>
              <a:buFont typeface="Arial"/>
              <a:buNone/>
            </a:pPr>
            <a:endParaRPr sz="2000" b="0" i="0" u="none" strike="noStrike" cap="none" baseline="0" dirty="0">
              <a:solidFill>
                <a:schemeClr val="dk1"/>
              </a:solidFill>
              <a:latin typeface="Questrial"/>
              <a:ea typeface="Questrial"/>
              <a:cs typeface="Questrial"/>
              <a:sym typeface="Questrial"/>
              <a:rtl val="0"/>
            </a:endParaRPr>
          </a:p>
        </p:txBody>
      </p:sp>
      <p:sp>
        <p:nvSpPr>
          <p:cNvPr id="235" name="Shape 235"/>
          <p:cNvSpPr txBox="1">
            <a:spLocks noGrp="1"/>
          </p:cNvSpPr>
          <p:nvPr>
            <p:ph type="body" idx="2"/>
          </p:nvPr>
        </p:nvSpPr>
        <p:spPr>
          <a:xfrm>
            <a:off x="594356" y="2826985"/>
            <a:ext cx="8051700" cy="704098"/>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000" b="0" i="0" u="none" strike="noStrike" cap="none" baseline="0" dirty="0">
                <a:solidFill>
                  <a:schemeClr val="dk1"/>
                </a:solidFill>
                <a:latin typeface="Century Gothic" panose="020B0502020202020204" pitchFamily="34" charset="0"/>
                <a:sym typeface="Questrial"/>
                <a:rtl val="0"/>
              </a:rPr>
              <a:t>Joey Keely (Lake Tahoe Basin Management Unit, </a:t>
            </a:r>
            <a:endParaRPr lang="en-US" sz="2000" b="0" i="0" u="none" strike="noStrike" cap="none" baseline="0" dirty="0" smtClean="0">
              <a:solidFill>
                <a:schemeClr val="dk1"/>
              </a:solidFill>
              <a:latin typeface="Century Gothic" panose="020B0502020202020204" pitchFamily="34" charset="0"/>
              <a:sym typeface="Questrial"/>
              <a:rtl val="0"/>
            </a:endParaRPr>
          </a:p>
          <a:p>
            <a:pPr marL="0" marR="0" lvl="0" indent="0" algn="l" rtl="0">
              <a:lnSpc>
                <a:spcPct val="90000"/>
              </a:lnSpc>
              <a:spcBef>
                <a:spcPts val="0"/>
              </a:spcBef>
              <a:spcAft>
                <a:spcPts val="0"/>
              </a:spcAft>
              <a:buClr>
                <a:schemeClr val="dk1"/>
              </a:buClr>
              <a:buSzPct val="25000"/>
              <a:buFont typeface="Arial"/>
              <a:buNone/>
            </a:pPr>
            <a:r>
              <a:rPr lang="en-US" sz="2000" b="0" i="0" u="none" strike="noStrike" cap="none" baseline="0" dirty="0" smtClean="0">
                <a:solidFill>
                  <a:schemeClr val="dk1"/>
                </a:solidFill>
                <a:latin typeface="Century Gothic" panose="020B0502020202020204" pitchFamily="34" charset="0"/>
                <a:sym typeface="Questrial"/>
                <a:rtl val="0"/>
              </a:rPr>
              <a:t>USDA </a:t>
            </a:r>
            <a:r>
              <a:rPr lang="en-US" sz="2000" b="0" i="0" u="none" strike="noStrike" cap="none" baseline="0" dirty="0">
                <a:solidFill>
                  <a:schemeClr val="dk1"/>
                </a:solidFill>
                <a:latin typeface="Century Gothic" panose="020B0502020202020204" pitchFamily="34" charset="0"/>
                <a:sym typeface="Questrial"/>
                <a:rtl val="0"/>
              </a:rPr>
              <a:t>Forest Service)</a:t>
            </a:r>
          </a:p>
          <a:p>
            <a:pPr marL="0" marR="0" lvl="0" indent="0" algn="l" rtl="0">
              <a:lnSpc>
                <a:spcPct val="90000"/>
              </a:lnSpc>
              <a:spcBef>
                <a:spcPts val="0"/>
              </a:spcBef>
              <a:spcAft>
                <a:spcPts val="0"/>
              </a:spcAft>
              <a:buClr>
                <a:schemeClr val="dk1"/>
              </a:buClr>
              <a:buFont typeface="Arial"/>
              <a:buNone/>
            </a:pPr>
            <a:endParaRPr sz="2000" b="0" i="0" u="none" strike="noStrike" cap="none" baseline="0" dirty="0">
              <a:solidFill>
                <a:schemeClr val="dk1"/>
              </a:solidFill>
              <a:latin typeface="Questrial"/>
              <a:ea typeface="Questrial"/>
              <a:cs typeface="Questrial"/>
              <a:sym typeface="Questrial"/>
              <a:rtl val="0"/>
            </a:endParaRPr>
          </a:p>
        </p:txBody>
      </p:sp>
      <p:sp>
        <p:nvSpPr>
          <p:cNvPr id="236" name="Shape 236"/>
          <p:cNvSpPr txBox="1"/>
          <p:nvPr/>
        </p:nvSpPr>
        <p:spPr>
          <a:xfrm>
            <a:off x="594358" y="940212"/>
            <a:ext cx="2577819" cy="52321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2800" b="1" i="0" u="none" strike="noStrike" cap="none" baseline="0" dirty="0">
                <a:solidFill>
                  <a:schemeClr val="accent1"/>
                </a:solidFill>
                <a:latin typeface="Century Gothic" panose="020B0502020202020204" pitchFamily="34" charset="0"/>
                <a:ea typeface="Questrial"/>
                <a:cs typeface="Questrial"/>
                <a:sym typeface="Questrial"/>
                <a:rtl val="0"/>
              </a:rPr>
              <a:t>Advisors</a:t>
            </a:r>
          </a:p>
        </p:txBody>
      </p:sp>
      <p:sp>
        <p:nvSpPr>
          <p:cNvPr id="237" name="Shape 237"/>
          <p:cNvSpPr txBox="1"/>
          <p:nvPr/>
        </p:nvSpPr>
        <p:spPr>
          <a:xfrm>
            <a:off x="594358" y="2318988"/>
            <a:ext cx="2577900" cy="523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accent1"/>
              </a:buClr>
              <a:buSzPct val="25000"/>
              <a:buFont typeface="Questrial"/>
              <a:buNone/>
            </a:pPr>
            <a:r>
              <a:rPr lang="en-US" sz="2800" b="1" i="0" u="none" strike="noStrike" cap="none" baseline="0" dirty="0">
                <a:solidFill>
                  <a:schemeClr val="accent1"/>
                </a:solidFill>
                <a:latin typeface="Century Gothic" panose="020B0502020202020204" pitchFamily="34" charset="0"/>
                <a:ea typeface="Questrial"/>
                <a:cs typeface="Questrial"/>
                <a:sym typeface="Questrial"/>
                <a:rtl val="0"/>
              </a:rPr>
              <a:t>Partners</a:t>
            </a:r>
          </a:p>
        </p:txBody>
      </p:sp>
      <p:pic>
        <p:nvPicPr>
          <p:cNvPr id="238" name="Shape 238"/>
          <p:cNvPicPr preferRelativeResize="0"/>
          <p:nvPr/>
        </p:nvPicPr>
        <p:blipFill rotWithShape="1">
          <a:blip r:embed="rId3">
            <a:alphaModFix/>
          </a:blip>
          <a:srcRect/>
          <a:stretch/>
        </p:blipFill>
        <p:spPr>
          <a:xfrm>
            <a:off x="638725" y="3682953"/>
            <a:ext cx="1320704" cy="152957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329611" y="1753375"/>
            <a:ext cx="3593700" cy="4223698"/>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Questrial"/>
              <a:buChar char="➢"/>
            </a:pPr>
            <a:r>
              <a:rPr lang="en-US" sz="2000" b="0" i="0" u="none" strike="noStrike" cap="none" baseline="0" dirty="0">
                <a:solidFill>
                  <a:schemeClr val="dk1"/>
                </a:solidFill>
                <a:latin typeface="Century Gothic" panose="020B0502020202020204" pitchFamily="34" charset="0"/>
                <a:sym typeface="Questrial"/>
                <a:rtl val="0"/>
              </a:rPr>
              <a:t>The Lake Tahoe Basin Management Unit (LTBMU) rarely takes lake level measurements.</a:t>
            </a:r>
          </a:p>
          <a:p>
            <a:pPr marL="457200" marR="0" lvl="0" indent="-228600" algn="l" rtl="0">
              <a:lnSpc>
                <a:spcPct val="90000"/>
              </a:lnSpc>
              <a:spcBef>
                <a:spcPts val="1000"/>
              </a:spcBef>
              <a:spcAft>
                <a:spcPts val="0"/>
              </a:spcAft>
              <a:buClr>
                <a:schemeClr val="dk1"/>
              </a:buClr>
              <a:buSzPct val="100000"/>
              <a:buFont typeface="Questrial"/>
              <a:buChar char="➢"/>
            </a:pPr>
            <a:r>
              <a:rPr lang="en-US" sz="2000" b="0" i="0" u="none" strike="noStrike" cap="none" baseline="0" dirty="0">
                <a:solidFill>
                  <a:schemeClr val="dk1"/>
                </a:solidFill>
                <a:latin typeface="Century Gothic" panose="020B0502020202020204" pitchFamily="34" charset="0"/>
                <a:sym typeface="Questrial"/>
                <a:rtl val="0"/>
              </a:rPr>
              <a:t>Lake level is measured by time intensive fieldwork.</a:t>
            </a:r>
          </a:p>
          <a:p>
            <a:pPr marL="0" marR="0" lvl="0" indent="0" algn="l" rtl="0">
              <a:lnSpc>
                <a:spcPct val="90000"/>
              </a:lnSpc>
              <a:spcBef>
                <a:spcPts val="1000"/>
              </a:spcBef>
              <a:spcAft>
                <a:spcPts val="0"/>
              </a:spcAft>
              <a:buClr>
                <a:schemeClr val="dk1"/>
              </a:buClr>
              <a:buFont typeface="Questrial"/>
              <a:buNone/>
            </a:pPr>
            <a:endParaRPr sz="2000" b="0" i="0" u="none" strike="noStrike" cap="none" baseline="0" dirty="0">
              <a:solidFill>
                <a:schemeClr val="dk1"/>
              </a:solidFill>
              <a:latin typeface="Questrial"/>
              <a:ea typeface="Questrial"/>
              <a:cs typeface="Questrial"/>
              <a:sym typeface="Questrial"/>
              <a:rtl val="0"/>
            </a:endParaRPr>
          </a:p>
          <a:p>
            <a:pPr marL="0" marR="0" lvl="0" indent="0" algn="l" rtl="0">
              <a:lnSpc>
                <a:spcPct val="90000"/>
              </a:lnSpc>
              <a:spcBef>
                <a:spcPts val="0"/>
              </a:spcBef>
              <a:spcAft>
                <a:spcPts val="0"/>
              </a:spcAft>
              <a:buClr>
                <a:schemeClr val="dk1"/>
              </a:buClr>
              <a:buFont typeface="Questrial"/>
              <a:buNone/>
            </a:pPr>
            <a:endParaRPr sz="2000" b="0" i="0" u="none" strike="noStrike" cap="none" baseline="0" dirty="0">
              <a:solidFill>
                <a:schemeClr val="dk1"/>
              </a:solidFill>
              <a:latin typeface="Questrial"/>
              <a:ea typeface="Questrial"/>
              <a:cs typeface="Questrial"/>
              <a:sym typeface="Questrial"/>
              <a:rtl val="0"/>
            </a:endParaRPr>
          </a:p>
        </p:txBody>
      </p:sp>
      <p:sp>
        <p:nvSpPr>
          <p:cNvPr id="116" name="Shape 116"/>
          <p:cNvSpPr txBox="1">
            <a:spLocks noGrp="1"/>
          </p:cNvSpPr>
          <p:nvPr>
            <p:ph type="body" idx="2"/>
          </p:nvPr>
        </p:nvSpPr>
        <p:spPr>
          <a:xfrm>
            <a:off x="548639" y="640079"/>
            <a:ext cx="3566099" cy="13260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dirty="0">
                <a:solidFill>
                  <a:schemeClr val="accent1"/>
                </a:solidFill>
                <a:latin typeface="Century Gothic" panose="020B0502020202020204" pitchFamily="34" charset="0"/>
                <a:sym typeface="Questrial"/>
                <a:rtl val="0"/>
              </a:rPr>
              <a:t>Background</a:t>
            </a:r>
          </a:p>
        </p:txBody>
      </p:sp>
      <p:pic>
        <p:nvPicPr>
          <p:cNvPr id="117" name="Shape 117"/>
          <p:cNvPicPr preferRelativeResize="0"/>
          <p:nvPr/>
        </p:nvPicPr>
        <p:blipFill rotWithShape="1">
          <a:blip r:embed="rId3">
            <a:alphaModFix/>
          </a:blip>
          <a:srcRect r="21371"/>
          <a:stretch/>
        </p:blipFill>
        <p:spPr>
          <a:xfrm>
            <a:off x="4114737" y="1238375"/>
            <a:ext cx="4864797" cy="464034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548650" y="500950"/>
            <a:ext cx="4927500" cy="14652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4000" b="1" i="0" u="none" strike="noStrike" cap="none" baseline="0" dirty="0">
                <a:solidFill>
                  <a:schemeClr val="accent1"/>
                </a:solidFill>
                <a:latin typeface="Century Gothic" panose="020B0502020202020204" pitchFamily="34" charset="0"/>
                <a:sym typeface="Questrial"/>
                <a:rtl val="0"/>
              </a:rPr>
              <a:t>Community Concerns</a:t>
            </a:r>
          </a:p>
        </p:txBody>
      </p:sp>
      <p:sp>
        <p:nvSpPr>
          <p:cNvPr id="124" name="Shape 124"/>
          <p:cNvSpPr txBox="1">
            <a:spLocks noGrp="1"/>
          </p:cNvSpPr>
          <p:nvPr>
            <p:ph type="body" idx="2"/>
          </p:nvPr>
        </p:nvSpPr>
        <p:spPr>
          <a:xfrm>
            <a:off x="75001" y="1966150"/>
            <a:ext cx="4496999" cy="4830300"/>
          </a:xfrm>
          <a:prstGeom prst="rect">
            <a:avLst/>
          </a:prstGeom>
          <a:noFill/>
          <a:ln>
            <a:noFill/>
          </a:ln>
        </p:spPr>
        <p:txBody>
          <a:bodyPr lIns="91425" tIns="91425" rIns="91425" bIns="91425" anchor="t" anchorCtr="0">
            <a:noAutofit/>
          </a:bodyPr>
          <a:lstStyle/>
          <a:p>
            <a:pPr marL="457200" marR="0" lvl="0" indent="-342900" algn="l" rtl="0">
              <a:lnSpc>
                <a:spcPct val="115000"/>
              </a:lnSpc>
              <a:spcBef>
                <a:spcPts val="0"/>
              </a:spcBef>
              <a:spcAft>
                <a:spcPts val="0"/>
              </a:spcAft>
              <a:buClr>
                <a:srgbClr val="666666"/>
              </a:buClr>
              <a:buSzPct val="100000"/>
              <a:buFont typeface="Arial"/>
              <a:buChar char="➢"/>
            </a:pPr>
            <a:r>
              <a:rPr lang="en-US" sz="2400" dirty="0">
                <a:solidFill>
                  <a:srgbClr val="666666"/>
                </a:solidFill>
                <a:latin typeface="Century Gothic" panose="020B0502020202020204" pitchFamily="34" charset="0"/>
              </a:rPr>
              <a:t>Drought: </a:t>
            </a:r>
            <a:r>
              <a:rPr lang="en-US" sz="2400" b="0" dirty="0">
                <a:solidFill>
                  <a:srgbClr val="666666"/>
                </a:solidFill>
                <a:latin typeface="Century Gothic" panose="020B0502020202020204" pitchFamily="34" charset="0"/>
              </a:rPr>
              <a:t>2015 CA State of Emergency</a:t>
            </a:r>
          </a:p>
          <a:p>
            <a:pPr marL="457200" marR="0" lvl="0" indent="-342900" algn="l" rtl="0">
              <a:lnSpc>
                <a:spcPct val="115000"/>
              </a:lnSpc>
              <a:spcBef>
                <a:spcPts val="1000"/>
              </a:spcBef>
              <a:spcAft>
                <a:spcPts val="0"/>
              </a:spcAft>
              <a:buClr>
                <a:srgbClr val="666666"/>
              </a:buClr>
              <a:buSzPct val="100000"/>
              <a:buFont typeface="Arial"/>
              <a:buChar char="➢"/>
            </a:pPr>
            <a:r>
              <a:rPr lang="en-US" sz="2400" dirty="0" smtClean="0">
                <a:solidFill>
                  <a:srgbClr val="666666"/>
                </a:solidFill>
                <a:latin typeface="Century Gothic" panose="020B0502020202020204" pitchFamily="34" charset="0"/>
              </a:rPr>
              <a:t>Endangered species at risk: </a:t>
            </a:r>
            <a:r>
              <a:rPr lang="en-US" sz="2400" b="0" dirty="0" smtClean="0">
                <a:solidFill>
                  <a:srgbClr val="666666"/>
                </a:solidFill>
                <a:latin typeface="Century Gothic" panose="020B0502020202020204" pitchFamily="34" charset="0"/>
              </a:rPr>
              <a:t>Tahoe yellow cress</a:t>
            </a:r>
          </a:p>
          <a:p>
            <a:pPr marL="457200" marR="0" lvl="0" indent="-342900" algn="l" rtl="0">
              <a:lnSpc>
                <a:spcPct val="115000"/>
              </a:lnSpc>
              <a:spcBef>
                <a:spcPts val="1000"/>
              </a:spcBef>
              <a:spcAft>
                <a:spcPts val="0"/>
              </a:spcAft>
              <a:buClr>
                <a:srgbClr val="666666"/>
              </a:buClr>
              <a:buSzPct val="100000"/>
              <a:buFont typeface="Arial"/>
              <a:buChar char="➢"/>
            </a:pPr>
            <a:r>
              <a:rPr lang="en-US" sz="2400" dirty="0" smtClean="0">
                <a:solidFill>
                  <a:srgbClr val="666666"/>
                </a:solidFill>
                <a:latin typeface="Century Gothic" panose="020B0502020202020204" pitchFamily="34" charset="0"/>
              </a:rPr>
              <a:t>Economic importance:</a:t>
            </a:r>
            <a:r>
              <a:rPr lang="en-US" sz="2400" b="0" dirty="0" smtClean="0">
                <a:solidFill>
                  <a:srgbClr val="666666"/>
                </a:solidFill>
                <a:latin typeface="Century Gothic" panose="020B0502020202020204" pitchFamily="34" charset="0"/>
              </a:rPr>
              <a:t> 3 million tourists per year</a:t>
            </a:r>
          </a:p>
          <a:p>
            <a:pPr marL="228600" marR="0" lvl="0" indent="-50800" algn="l" rtl="0">
              <a:lnSpc>
                <a:spcPct val="90000"/>
              </a:lnSpc>
              <a:spcBef>
                <a:spcPts val="1000"/>
              </a:spcBef>
              <a:spcAft>
                <a:spcPts val="0"/>
              </a:spcAft>
              <a:buClr>
                <a:schemeClr val="dk1"/>
              </a:buClr>
              <a:buFont typeface="Arial"/>
              <a:buNone/>
            </a:pPr>
            <a:endParaRPr sz="1800" b="0" i="0" u="none" strike="noStrike" cap="none" baseline="0" dirty="0">
              <a:solidFill>
                <a:schemeClr val="dk1"/>
              </a:solidFill>
              <a:latin typeface="Questrial"/>
              <a:ea typeface="Questrial"/>
              <a:cs typeface="Questrial"/>
              <a:sym typeface="Questrial"/>
              <a:rtl val="0"/>
            </a:endParaRPr>
          </a:p>
        </p:txBody>
      </p:sp>
      <p:pic>
        <p:nvPicPr>
          <p:cNvPr id="125" name="Shape 125"/>
          <p:cNvPicPr preferRelativeResize="0"/>
          <p:nvPr/>
        </p:nvPicPr>
        <p:blipFill rotWithShape="1">
          <a:blip r:embed="rId3">
            <a:alphaModFix/>
          </a:blip>
          <a:srcRect/>
          <a:stretch/>
        </p:blipFill>
        <p:spPr>
          <a:xfrm>
            <a:off x="5277971" y="0"/>
            <a:ext cx="3866028" cy="685799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521200" y="2130549"/>
            <a:ext cx="3327989" cy="4121999"/>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Questrial"/>
              <a:buChar char="➢"/>
            </a:pPr>
            <a:r>
              <a:rPr lang="en-US" sz="2000" b="1" i="0" u="none" strike="noStrike" cap="none" baseline="0" dirty="0">
                <a:solidFill>
                  <a:schemeClr val="dk1"/>
                </a:solidFill>
                <a:latin typeface="Century Gothic" panose="020B0502020202020204" pitchFamily="34" charset="0"/>
                <a:sym typeface="Questrial"/>
                <a:rtl val="0"/>
              </a:rPr>
              <a:t>Create a tool </a:t>
            </a:r>
            <a:r>
              <a:rPr lang="en-US" sz="2000" b="0" i="0" u="none" strike="noStrike" cap="none" baseline="0" dirty="0">
                <a:solidFill>
                  <a:schemeClr val="dk1"/>
                </a:solidFill>
                <a:latin typeface="Century Gothic" panose="020B0502020202020204" pitchFamily="34" charset="0"/>
                <a:sym typeface="Questrial"/>
                <a:rtl val="0"/>
              </a:rPr>
              <a:t>that </a:t>
            </a:r>
            <a:r>
              <a:rPr lang="en-US" dirty="0">
                <a:latin typeface="Century Gothic" panose="020B0502020202020204" pitchFamily="34" charset="0"/>
                <a:rtl val="0"/>
              </a:rPr>
              <a:t>continually </a:t>
            </a:r>
            <a:r>
              <a:rPr lang="en-US" sz="2000" b="0" i="0" u="none" strike="noStrike" cap="none" baseline="0" dirty="0">
                <a:solidFill>
                  <a:schemeClr val="dk1"/>
                </a:solidFill>
                <a:latin typeface="Century Gothic" panose="020B0502020202020204" pitchFamily="34" charset="0"/>
                <a:sym typeface="Questrial"/>
                <a:rtl val="0"/>
              </a:rPr>
              <a:t>monitors the level of Lake Tahoe and surrounding lakes</a:t>
            </a:r>
          </a:p>
          <a:p>
            <a:pPr marL="457200" marR="0" lvl="0" indent="-228600" algn="l" rtl="0">
              <a:lnSpc>
                <a:spcPct val="90000"/>
              </a:lnSpc>
              <a:spcBef>
                <a:spcPts val="1000"/>
              </a:spcBef>
              <a:spcAft>
                <a:spcPts val="0"/>
              </a:spcAft>
              <a:buClr>
                <a:schemeClr val="dk1"/>
              </a:buClr>
              <a:buSzPct val="100000"/>
              <a:buFont typeface="Questrial"/>
              <a:buChar char="➢"/>
            </a:pPr>
            <a:r>
              <a:rPr lang="en-US" sz="2000" b="1" i="0" u="none" strike="noStrike" cap="none" baseline="0" dirty="0">
                <a:solidFill>
                  <a:schemeClr val="dk1"/>
                </a:solidFill>
                <a:latin typeface="Century Gothic" panose="020B0502020202020204" pitchFamily="34" charset="0"/>
                <a:sym typeface="Questrial"/>
                <a:rtl val="0"/>
              </a:rPr>
              <a:t>Provide a method </a:t>
            </a:r>
            <a:r>
              <a:rPr lang="en-US" sz="2000" b="0" i="0" u="none" strike="noStrike" cap="none" baseline="0" dirty="0">
                <a:solidFill>
                  <a:schemeClr val="dk1"/>
                </a:solidFill>
                <a:latin typeface="Century Gothic" panose="020B0502020202020204" pitchFamily="34" charset="0"/>
                <a:sym typeface="Questrial"/>
                <a:rtl val="0"/>
              </a:rPr>
              <a:t>to regularly measure lake turbidity</a:t>
            </a:r>
          </a:p>
          <a:p>
            <a:pPr marL="457200" marR="0" lvl="0" indent="-228600" algn="l" rtl="0">
              <a:lnSpc>
                <a:spcPct val="90000"/>
              </a:lnSpc>
              <a:spcBef>
                <a:spcPts val="1000"/>
              </a:spcBef>
              <a:spcAft>
                <a:spcPts val="1000"/>
              </a:spcAft>
              <a:buClr>
                <a:schemeClr val="dk1"/>
              </a:buClr>
              <a:buSzPct val="100000"/>
              <a:buFont typeface="Questrial"/>
              <a:buChar char="➢"/>
            </a:pPr>
            <a:r>
              <a:rPr lang="en-US" sz="2000" b="1" i="0" u="none" strike="noStrike" cap="none" baseline="0" dirty="0">
                <a:solidFill>
                  <a:schemeClr val="dk1"/>
                </a:solidFill>
                <a:latin typeface="Century Gothic" panose="020B0502020202020204" pitchFamily="34" charset="0"/>
                <a:sym typeface="Questrial"/>
                <a:rtl val="0"/>
              </a:rPr>
              <a:t>Generalize tool </a:t>
            </a:r>
            <a:r>
              <a:rPr lang="en-US" sz="2000" b="0" i="0" u="none" strike="noStrike" cap="none" baseline="0" dirty="0">
                <a:solidFill>
                  <a:schemeClr val="dk1"/>
                </a:solidFill>
                <a:latin typeface="Century Gothic" panose="020B0502020202020204" pitchFamily="34" charset="0"/>
                <a:sym typeface="Questrial"/>
                <a:rtl val="0"/>
              </a:rPr>
              <a:t>for water managers worldwide</a:t>
            </a:r>
          </a:p>
        </p:txBody>
      </p:sp>
      <p:sp>
        <p:nvSpPr>
          <p:cNvPr id="132" name="Shape 132"/>
          <p:cNvSpPr txBox="1">
            <a:spLocks noGrp="1"/>
          </p:cNvSpPr>
          <p:nvPr>
            <p:ph type="body" idx="2"/>
          </p:nvPr>
        </p:nvSpPr>
        <p:spPr>
          <a:xfrm>
            <a:off x="548639" y="640079"/>
            <a:ext cx="3566099" cy="1326000"/>
          </a:xfrm>
          <a:prstGeom prst="rect">
            <a:avLst/>
          </a:prstGeom>
          <a:noFill/>
          <a:ln>
            <a:noFill/>
          </a:ln>
        </p:spPr>
        <p:txBody>
          <a:bodyPr lIns="91425" tIns="91425" rIns="91425" bIns="91425" anchor="b" anchorCtr="0">
            <a:noAutofit/>
          </a:bodyPr>
          <a:lstStyle/>
          <a:p>
            <a:pPr marL="0" marR="0" lvl="0" indent="0" algn="l" rtl="0">
              <a:lnSpc>
                <a:spcPct val="90000"/>
              </a:lnSpc>
              <a:spcBef>
                <a:spcPts val="0"/>
              </a:spcBef>
              <a:spcAft>
                <a:spcPts val="0"/>
              </a:spcAft>
              <a:buClr>
                <a:schemeClr val="accent1"/>
              </a:buClr>
              <a:buSzPct val="25000"/>
              <a:buFont typeface="Questrial"/>
              <a:buNone/>
            </a:pPr>
            <a:r>
              <a:rPr lang="en-US" sz="4000" b="1" i="0" u="none" strike="noStrike" cap="none" baseline="0" dirty="0">
                <a:solidFill>
                  <a:schemeClr val="accent1"/>
                </a:solidFill>
                <a:latin typeface="Century Gothic" panose="020B0502020202020204" pitchFamily="34" charset="0"/>
                <a:sym typeface="Questrial"/>
                <a:rtl val="0"/>
              </a:rPr>
              <a:t>Objectives</a:t>
            </a:r>
          </a:p>
        </p:txBody>
      </p:sp>
      <p:pic>
        <p:nvPicPr>
          <p:cNvPr id="133" name="Shape 133"/>
          <p:cNvPicPr preferRelativeResize="0"/>
          <p:nvPr/>
        </p:nvPicPr>
        <p:blipFill rotWithShape="1">
          <a:blip r:embed="rId3">
            <a:alphaModFix/>
          </a:blip>
          <a:srcRect/>
          <a:stretch/>
        </p:blipFill>
        <p:spPr>
          <a:xfrm>
            <a:off x="4033544" y="1725969"/>
            <a:ext cx="5060349" cy="3795263"/>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139" name="Shape 139"/>
          <p:cNvPicPr preferRelativeResize="0"/>
          <p:nvPr/>
        </p:nvPicPr>
        <p:blipFill rotWithShape="1">
          <a:blip r:embed="rId3">
            <a:alphaModFix/>
          </a:blip>
          <a:srcRect/>
          <a:stretch/>
        </p:blipFill>
        <p:spPr>
          <a:xfrm>
            <a:off x="706662" y="1353662"/>
            <a:ext cx="3900774" cy="5048125"/>
          </a:xfrm>
          <a:prstGeom prst="rect">
            <a:avLst/>
          </a:prstGeom>
          <a:noFill/>
          <a:ln>
            <a:noFill/>
          </a:ln>
        </p:spPr>
      </p:pic>
      <p:pic>
        <p:nvPicPr>
          <p:cNvPr id="140" name="Shape 140"/>
          <p:cNvPicPr preferRelativeResize="0"/>
          <p:nvPr/>
        </p:nvPicPr>
        <p:blipFill rotWithShape="1">
          <a:blip r:embed="rId4">
            <a:alphaModFix/>
          </a:blip>
          <a:srcRect t="524" b="514"/>
          <a:stretch/>
        </p:blipFill>
        <p:spPr>
          <a:xfrm>
            <a:off x="5223100" y="3031050"/>
            <a:ext cx="2739899" cy="3043200"/>
          </a:xfrm>
          <a:prstGeom prst="rect">
            <a:avLst/>
          </a:prstGeom>
          <a:noFill/>
          <a:ln>
            <a:noFill/>
          </a:ln>
        </p:spPr>
      </p:pic>
      <p:sp>
        <p:nvSpPr>
          <p:cNvPr id="141" name="Shape 141"/>
          <p:cNvSpPr txBox="1"/>
          <p:nvPr/>
        </p:nvSpPr>
        <p:spPr>
          <a:xfrm>
            <a:off x="5120800" y="1742950"/>
            <a:ext cx="2944500" cy="881999"/>
          </a:xfrm>
          <a:prstGeom prst="rect">
            <a:avLst/>
          </a:prstGeom>
          <a:noFill/>
          <a:ln>
            <a:noFill/>
          </a:ln>
        </p:spPr>
        <p:txBody>
          <a:bodyPr lIns="91425" tIns="91425" rIns="91425" bIns="91425" anchor="t" anchorCtr="0">
            <a:noAutofit/>
          </a:bodyPr>
          <a:lstStyle/>
          <a:p>
            <a:pPr marL="0" marR="0" lvl="0" indent="0" algn="ctr" rtl="0">
              <a:lnSpc>
                <a:spcPct val="90000"/>
              </a:lnSpc>
              <a:spcBef>
                <a:spcPts val="0"/>
              </a:spcBef>
              <a:spcAft>
                <a:spcPts val="0"/>
              </a:spcAft>
              <a:buClr>
                <a:srgbClr val="BFBFBF"/>
              </a:buClr>
              <a:buSzPct val="25000"/>
              <a:buFont typeface="Arial"/>
              <a:buNone/>
            </a:pPr>
            <a:r>
              <a:rPr lang="en-US" sz="3600" b="1" i="0" u="none" strike="noStrike" cap="none" baseline="0" dirty="0">
                <a:solidFill>
                  <a:srgbClr val="585454"/>
                </a:solidFill>
                <a:latin typeface="Century Gothic" panose="020B0502020202020204" pitchFamily="34" charset="0"/>
                <a:ea typeface="Questrial"/>
                <a:cs typeface="Questrial"/>
                <a:sym typeface="Questrial"/>
                <a:rtl val="0"/>
              </a:rPr>
              <a:t>Lake Tahoe</a:t>
            </a:r>
          </a:p>
          <a:p>
            <a:pPr marL="0" marR="0" lvl="0" indent="0" algn="ctr" rtl="0">
              <a:lnSpc>
                <a:spcPct val="100000"/>
              </a:lnSpc>
              <a:spcBef>
                <a:spcPts val="0"/>
              </a:spcBef>
              <a:spcAft>
                <a:spcPts val="0"/>
              </a:spcAft>
              <a:buClr>
                <a:srgbClr val="585454"/>
              </a:buClr>
              <a:buSzPct val="25000"/>
              <a:buFont typeface="Questrial"/>
              <a:buNone/>
            </a:pPr>
            <a:r>
              <a:rPr lang="en-US" sz="2000" b="0" i="0" u="none" strike="noStrike" cap="none" baseline="0" dirty="0">
                <a:solidFill>
                  <a:srgbClr val="585454"/>
                </a:solidFill>
                <a:latin typeface="Century Gothic" panose="020B0502020202020204" pitchFamily="34" charset="0"/>
                <a:ea typeface="Questrial"/>
                <a:cs typeface="Questrial"/>
                <a:sym typeface="Questrial"/>
                <a:rtl val="0"/>
              </a:rPr>
              <a:t>1984 - Present</a:t>
            </a:r>
          </a:p>
        </p:txBody>
      </p:sp>
      <p:sp>
        <p:nvSpPr>
          <p:cNvPr id="142" name="Shape 142"/>
          <p:cNvSpPr txBox="1">
            <a:spLocks noGrp="1"/>
          </p:cNvSpPr>
          <p:nvPr>
            <p:ph type="body" idx="1"/>
          </p:nvPr>
        </p:nvSpPr>
        <p:spPr>
          <a:xfrm>
            <a:off x="193300" y="277750"/>
            <a:ext cx="4927500" cy="1465200"/>
          </a:xfrm>
          <a:prstGeom prst="rect">
            <a:avLst/>
          </a:prstGeom>
          <a:noFill/>
          <a:ln>
            <a:noFill/>
          </a:ln>
        </p:spPr>
        <p:txBody>
          <a:bodyPr lIns="91425" tIns="91425" rIns="91425" bIns="91425" anchor="t" anchorCtr="0">
            <a:noAutofit/>
          </a:bodyPr>
          <a:lstStyle/>
          <a:p>
            <a:pPr marL="0" marR="0" lvl="0" indent="457200" algn="l" rtl="0">
              <a:lnSpc>
                <a:spcPct val="90000"/>
              </a:lnSpc>
              <a:spcBef>
                <a:spcPts val="0"/>
              </a:spcBef>
              <a:spcAft>
                <a:spcPts val="0"/>
              </a:spcAft>
              <a:buClr>
                <a:schemeClr val="dk1"/>
              </a:buClr>
              <a:buSzPct val="25000"/>
              <a:buFont typeface="Questrial"/>
              <a:buNone/>
            </a:pPr>
            <a:r>
              <a:rPr lang="en-US" sz="4000" b="1" i="0" u="none" strike="noStrike" cap="none" baseline="0" dirty="0">
                <a:solidFill>
                  <a:schemeClr val="accent1"/>
                </a:solidFill>
                <a:latin typeface="Century Gothic" panose="020B0502020202020204" pitchFamily="34" charset="0"/>
                <a:sym typeface="Questrial"/>
                <a:rtl val="0"/>
              </a:rPr>
              <a:t>Study Area</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548647" y="640075"/>
            <a:ext cx="6588598" cy="1326000"/>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4000" b="1" i="0" u="none" strike="noStrike" cap="none" baseline="0" dirty="0">
                <a:solidFill>
                  <a:schemeClr val="accent1"/>
                </a:solidFill>
                <a:latin typeface="Questrial"/>
                <a:ea typeface="Questrial"/>
                <a:cs typeface="Questrial"/>
                <a:sym typeface="Questrial"/>
                <a:rtl val="0"/>
              </a:rPr>
              <a:t>Earth Observations</a:t>
            </a:r>
          </a:p>
        </p:txBody>
      </p:sp>
      <p:pic>
        <p:nvPicPr>
          <p:cNvPr id="148" name="Shape 148"/>
          <p:cNvPicPr preferRelativeResize="0"/>
          <p:nvPr/>
        </p:nvPicPr>
        <p:blipFill rotWithShape="1">
          <a:blip r:embed="rId3">
            <a:alphaModFix/>
          </a:blip>
          <a:srcRect/>
          <a:stretch/>
        </p:blipFill>
        <p:spPr>
          <a:xfrm>
            <a:off x="589141" y="2186525"/>
            <a:ext cx="1733799" cy="1675038"/>
          </a:xfrm>
          <a:prstGeom prst="rect">
            <a:avLst/>
          </a:prstGeom>
          <a:noFill/>
          <a:ln>
            <a:noFill/>
          </a:ln>
        </p:spPr>
      </p:pic>
      <p:pic>
        <p:nvPicPr>
          <p:cNvPr id="149" name="Shape 149"/>
          <p:cNvPicPr preferRelativeResize="0"/>
          <p:nvPr/>
        </p:nvPicPr>
        <p:blipFill rotWithShape="1">
          <a:blip r:embed="rId4">
            <a:alphaModFix/>
          </a:blip>
          <a:srcRect/>
          <a:stretch/>
        </p:blipFill>
        <p:spPr>
          <a:xfrm>
            <a:off x="6821078" y="2720499"/>
            <a:ext cx="1733777" cy="1417000"/>
          </a:xfrm>
          <a:prstGeom prst="rect">
            <a:avLst/>
          </a:prstGeom>
          <a:noFill/>
          <a:ln>
            <a:noFill/>
          </a:ln>
        </p:spPr>
      </p:pic>
      <p:pic>
        <p:nvPicPr>
          <p:cNvPr id="150" name="Shape 150"/>
          <p:cNvPicPr preferRelativeResize="0"/>
          <p:nvPr/>
        </p:nvPicPr>
        <p:blipFill rotWithShape="1">
          <a:blip r:embed="rId5">
            <a:alphaModFix/>
          </a:blip>
          <a:srcRect/>
          <a:stretch/>
        </p:blipFill>
        <p:spPr>
          <a:xfrm>
            <a:off x="3229098" y="2935125"/>
            <a:ext cx="2685824" cy="1092249"/>
          </a:xfrm>
          <a:prstGeom prst="rect">
            <a:avLst/>
          </a:prstGeom>
          <a:noFill/>
          <a:ln>
            <a:noFill/>
          </a:ln>
        </p:spPr>
      </p:pic>
      <p:sp>
        <p:nvSpPr>
          <p:cNvPr id="151" name="Shape 151"/>
          <p:cNvSpPr txBox="1">
            <a:spLocks noGrp="1"/>
          </p:cNvSpPr>
          <p:nvPr>
            <p:ph type="body" idx="2"/>
          </p:nvPr>
        </p:nvSpPr>
        <p:spPr>
          <a:xfrm>
            <a:off x="209002" y="4366100"/>
            <a:ext cx="9144000"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dk1"/>
              </a:buClr>
              <a:buSzPct val="25000"/>
              <a:buFont typeface="Arial"/>
              <a:buNone/>
            </a:pPr>
            <a:r>
              <a:rPr lang="en-US" sz="2000" b="0" i="0" u="none" strike="noStrike" cap="none" baseline="0" dirty="0">
                <a:solidFill>
                  <a:srgbClr val="3B3838"/>
                </a:solidFill>
                <a:latin typeface="Century Gothic" panose="020B0502020202020204" pitchFamily="34" charset="0"/>
                <a:sym typeface="Questrial"/>
                <a:rtl val="0"/>
              </a:rPr>
              <a:t>Landsat 4-5 </a:t>
            </a:r>
            <a:r>
              <a:rPr lang="en-US" sz="2000" b="0" i="0" u="none" strike="noStrike" cap="none" baseline="0" dirty="0" smtClean="0">
                <a:solidFill>
                  <a:srgbClr val="3B3838"/>
                </a:solidFill>
                <a:latin typeface="Century Gothic" panose="020B0502020202020204" pitchFamily="34" charset="0"/>
                <a:sym typeface="Questrial"/>
                <a:rtl val="0"/>
              </a:rPr>
              <a:t>(TM)	      Landsat </a:t>
            </a:r>
            <a:r>
              <a:rPr lang="en-US" sz="2000" b="0" i="0" u="none" strike="noStrike" cap="none" baseline="0" dirty="0">
                <a:solidFill>
                  <a:srgbClr val="3B3838"/>
                </a:solidFill>
                <a:latin typeface="Century Gothic" panose="020B0502020202020204" pitchFamily="34" charset="0"/>
                <a:sym typeface="Questrial"/>
                <a:rtl val="0"/>
              </a:rPr>
              <a:t>7 (ETM</a:t>
            </a:r>
            <a:r>
              <a:rPr lang="en-US" sz="2000" b="0" i="0" u="none" strike="noStrike" cap="none" baseline="0" dirty="0" smtClean="0">
                <a:solidFill>
                  <a:srgbClr val="3B3838"/>
                </a:solidFill>
                <a:latin typeface="Century Gothic" panose="020B0502020202020204" pitchFamily="34" charset="0"/>
                <a:sym typeface="Questrial"/>
                <a:rtl val="0"/>
              </a:rPr>
              <a:t>+)	</a:t>
            </a:r>
            <a:r>
              <a:rPr lang="en-US" sz="2000" b="0" i="0" u="none" strike="noStrike" cap="none" dirty="0" smtClean="0">
                <a:solidFill>
                  <a:srgbClr val="3B3838"/>
                </a:solidFill>
                <a:latin typeface="Century Gothic" panose="020B0502020202020204" pitchFamily="34" charset="0"/>
                <a:sym typeface="Questrial"/>
                <a:rtl val="0"/>
              </a:rPr>
              <a:t>             </a:t>
            </a:r>
            <a:r>
              <a:rPr lang="en-US" sz="2000" b="0" i="0" u="none" strike="noStrike" cap="none" baseline="0" dirty="0" smtClean="0">
                <a:solidFill>
                  <a:srgbClr val="3B3838"/>
                </a:solidFill>
                <a:latin typeface="Century Gothic" panose="020B0502020202020204" pitchFamily="34" charset="0"/>
                <a:sym typeface="Questrial"/>
                <a:rtl val="0"/>
              </a:rPr>
              <a:t>Landsat </a:t>
            </a:r>
            <a:r>
              <a:rPr lang="en-US" sz="2000" b="0" i="0" u="none" strike="noStrike" cap="none" baseline="0" dirty="0">
                <a:solidFill>
                  <a:srgbClr val="3B3838"/>
                </a:solidFill>
                <a:latin typeface="Century Gothic" panose="020B0502020202020204" pitchFamily="34" charset="0"/>
                <a:sym typeface="Questrial"/>
                <a:rtl val="0"/>
              </a:rPr>
              <a:t>8 (OLI)</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548639" y="640079"/>
            <a:ext cx="3566158" cy="132588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p:txBody>
      </p:sp>
      <p:sp>
        <p:nvSpPr>
          <p:cNvPr id="158" name="Shape 158"/>
          <p:cNvSpPr txBox="1"/>
          <p:nvPr/>
        </p:nvSpPr>
        <p:spPr>
          <a:xfrm>
            <a:off x="548650" y="4964903"/>
            <a:ext cx="1402200" cy="13260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67171"/>
              </a:buClr>
              <a:buSzPct val="25000"/>
              <a:buFont typeface="Arial"/>
              <a:buNone/>
            </a:pPr>
            <a:r>
              <a:rPr lang="en-US" sz="1800" b="0" i="0" u="none" strike="noStrike" cap="none" baseline="0" dirty="0">
                <a:solidFill>
                  <a:srgbClr val="767171"/>
                </a:solidFill>
                <a:latin typeface="Century Gothic" panose="020B0502020202020204" pitchFamily="34" charset="0"/>
                <a:ea typeface="Questrial"/>
                <a:cs typeface="Questrial"/>
                <a:sym typeface="Questrial"/>
                <a:rtl val="0"/>
              </a:rPr>
              <a:t>Locate water body</a:t>
            </a:r>
          </a:p>
        </p:txBody>
      </p:sp>
      <p:pic>
        <p:nvPicPr>
          <p:cNvPr id="159" name="Shape 159"/>
          <p:cNvPicPr preferRelativeResize="0"/>
          <p:nvPr/>
        </p:nvPicPr>
        <p:blipFill rotWithShape="1">
          <a:blip r:embed="rId3">
            <a:alphaModFix/>
          </a:blip>
          <a:srcRect l="7741" r="11534"/>
          <a:stretch/>
        </p:blipFill>
        <p:spPr>
          <a:xfrm>
            <a:off x="548650" y="2739618"/>
            <a:ext cx="1401899" cy="2215499"/>
          </a:xfrm>
          <a:prstGeom prst="rect">
            <a:avLst/>
          </a:prstGeom>
          <a:noFill/>
          <a:ln>
            <a:noFill/>
          </a:ln>
        </p:spPr>
      </p:pic>
      <p:pic>
        <p:nvPicPr>
          <p:cNvPr id="160" name="Shape 160"/>
          <p:cNvPicPr preferRelativeResize="0"/>
          <p:nvPr/>
        </p:nvPicPr>
        <p:blipFill rotWithShape="1">
          <a:blip r:embed="rId4">
            <a:alphaModFix/>
          </a:blip>
          <a:srcRect l="22677" t="7872" r="32154" b="8107"/>
          <a:stretch/>
        </p:blipFill>
        <p:spPr>
          <a:xfrm>
            <a:off x="2287365" y="2739618"/>
            <a:ext cx="1428900" cy="2215499"/>
          </a:xfrm>
          <a:prstGeom prst="rect">
            <a:avLst/>
          </a:prstGeom>
          <a:noFill/>
          <a:ln>
            <a:noFill/>
          </a:ln>
        </p:spPr>
      </p:pic>
      <p:pic>
        <p:nvPicPr>
          <p:cNvPr id="161" name="Shape 161"/>
          <p:cNvPicPr preferRelativeResize="0"/>
          <p:nvPr/>
        </p:nvPicPr>
        <p:blipFill rotWithShape="1">
          <a:blip r:embed="rId5">
            <a:alphaModFix/>
          </a:blip>
          <a:srcRect l="7768" r="9852"/>
          <a:stretch/>
        </p:blipFill>
        <p:spPr>
          <a:xfrm>
            <a:off x="4097387" y="2739618"/>
            <a:ext cx="1428900" cy="2215499"/>
          </a:xfrm>
          <a:prstGeom prst="rect">
            <a:avLst/>
          </a:prstGeom>
          <a:noFill/>
          <a:ln>
            <a:noFill/>
          </a:ln>
        </p:spPr>
      </p:pic>
      <p:sp>
        <p:nvSpPr>
          <p:cNvPr id="162" name="Shape 162"/>
          <p:cNvSpPr txBox="1"/>
          <p:nvPr/>
        </p:nvSpPr>
        <p:spPr>
          <a:xfrm>
            <a:off x="2248140" y="4964885"/>
            <a:ext cx="1402200" cy="71400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767171"/>
              </a:buClr>
              <a:buSzPct val="25000"/>
              <a:buFont typeface="Arial"/>
              <a:buNone/>
            </a:pPr>
            <a:r>
              <a:rPr lang="en-US" sz="1800" b="0" i="0" u="none" strike="noStrike" cap="none" baseline="0" dirty="0">
                <a:solidFill>
                  <a:srgbClr val="767171"/>
                </a:solidFill>
                <a:latin typeface="Century Gothic" panose="020B0502020202020204" pitchFamily="34" charset="0"/>
                <a:ea typeface="Questrial"/>
                <a:cs typeface="Questrial"/>
                <a:sym typeface="Questrial"/>
                <a:rtl val="0"/>
              </a:rPr>
              <a:t>Four step water detection process</a:t>
            </a:r>
          </a:p>
        </p:txBody>
      </p:sp>
      <p:sp>
        <p:nvSpPr>
          <p:cNvPr id="163" name="Shape 163"/>
          <p:cNvSpPr txBox="1"/>
          <p:nvPr/>
        </p:nvSpPr>
        <p:spPr>
          <a:xfrm>
            <a:off x="4125703" y="4955117"/>
            <a:ext cx="1473908" cy="1850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67171"/>
              </a:buClr>
              <a:buSzPct val="25000"/>
              <a:buFont typeface="Arial"/>
              <a:buNone/>
            </a:pPr>
            <a:r>
              <a:rPr lang="en-US" sz="1800" b="0" i="0" u="none" strike="noStrike" cap="none" baseline="0" dirty="0">
                <a:solidFill>
                  <a:srgbClr val="767171"/>
                </a:solidFill>
                <a:latin typeface="Century Gothic" panose="020B0502020202020204" pitchFamily="34" charset="0"/>
                <a:ea typeface="Questrial"/>
                <a:cs typeface="Questrial"/>
                <a:sym typeface="Questrial"/>
                <a:rtl val="0"/>
              </a:rPr>
              <a:t>Calculate turbidity and algal information</a:t>
            </a:r>
          </a:p>
        </p:txBody>
      </p:sp>
      <p:sp>
        <p:nvSpPr>
          <p:cNvPr id="164" name="Shape 164"/>
          <p:cNvSpPr/>
          <p:nvPr/>
        </p:nvSpPr>
        <p:spPr>
          <a:xfrm>
            <a:off x="1950489" y="3842454"/>
            <a:ext cx="374399" cy="223800"/>
          </a:xfrm>
          <a:prstGeom prst="rightArrow">
            <a:avLst>
              <a:gd name="adj1" fmla="val 50000"/>
              <a:gd name="adj2" fmla="val 50000"/>
            </a:avLst>
          </a:prstGeom>
          <a:solidFill>
            <a:srgbClr val="4A86E8"/>
          </a:solidFill>
          <a:ln w="9525" cap="flat" cmpd="sng">
            <a:solidFill>
              <a:srgbClr val="76717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65" name="Shape 165"/>
          <p:cNvSpPr/>
          <p:nvPr/>
        </p:nvSpPr>
        <p:spPr>
          <a:xfrm>
            <a:off x="3719496" y="3842454"/>
            <a:ext cx="374399" cy="223800"/>
          </a:xfrm>
          <a:prstGeom prst="rightArrow">
            <a:avLst>
              <a:gd name="adj1" fmla="val 50000"/>
              <a:gd name="adj2" fmla="val 50000"/>
            </a:avLst>
          </a:prstGeom>
          <a:solidFill>
            <a:srgbClr val="4A86E8"/>
          </a:solidFill>
          <a:ln w="9525" cap="flat" cmpd="sng">
            <a:solidFill>
              <a:srgbClr val="76717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sp>
        <p:nvSpPr>
          <p:cNvPr id="166" name="Shape 166"/>
          <p:cNvSpPr/>
          <p:nvPr/>
        </p:nvSpPr>
        <p:spPr>
          <a:xfrm>
            <a:off x="5529519" y="3842454"/>
            <a:ext cx="374399" cy="223800"/>
          </a:xfrm>
          <a:prstGeom prst="rightArrow">
            <a:avLst>
              <a:gd name="adj1" fmla="val 50000"/>
              <a:gd name="adj2" fmla="val 50000"/>
            </a:avLst>
          </a:prstGeom>
          <a:solidFill>
            <a:srgbClr val="4A86E8"/>
          </a:solidFill>
          <a:ln w="9525" cap="flat" cmpd="sng">
            <a:solidFill>
              <a:srgbClr val="767171"/>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baseline="0">
              <a:solidFill>
                <a:srgbClr val="000000"/>
              </a:solidFill>
              <a:latin typeface="Arial"/>
              <a:ea typeface="Arial"/>
              <a:cs typeface="Arial"/>
              <a:sym typeface="Arial"/>
              <a:rtl val="0"/>
            </a:endParaRPr>
          </a:p>
        </p:txBody>
      </p:sp>
      <p:pic>
        <p:nvPicPr>
          <p:cNvPr id="167" name="Shape 167"/>
          <p:cNvPicPr preferRelativeResize="0"/>
          <p:nvPr/>
        </p:nvPicPr>
        <p:blipFill rotWithShape="1">
          <a:blip r:embed="rId6">
            <a:alphaModFix/>
          </a:blip>
          <a:srcRect/>
          <a:stretch/>
        </p:blipFill>
        <p:spPr>
          <a:xfrm>
            <a:off x="5907410" y="2739618"/>
            <a:ext cx="2942100" cy="2215499"/>
          </a:xfrm>
          <a:prstGeom prst="rect">
            <a:avLst/>
          </a:prstGeom>
          <a:noFill/>
          <a:ln>
            <a:noFill/>
          </a:ln>
        </p:spPr>
      </p:pic>
      <p:sp>
        <p:nvSpPr>
          <p:cNvPr id="168" name="Shape 168"/>
          <p:cNvSpPr txBox="1"/>
          <p:nvPr/>
        </p:nvSpPr>
        <p:spPr>
          <a:xfrm>
            <a:off x="6677489" y="4964885"/>
            <a:ext cx="1402200" cy="8547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67171"/>
              </a:buClr>
              <a:buSzPct val="25000"/>
              <a:buFont typeface="Arial"/>
              <a:buNone/>
            </a:pPr>
            <a:r>
              <a:rPr lang="en-US" sz="1800" b="0" i="0" u="none" strike="noStrike" cap="none" baseline="0" dirty="0">
                <a:solidFill>
                  <a:srgbClr val="767171"/>
                </a:solidFill>
                <a:latin typeface="Century Gothic" panose="020B0502020202020204" pitchFamily="34" charset="0"/>
                <a:ea typeface="Questrial"/>
                <a:cs typeface="Questrial"/>
                <a:sym typeface="Questrial"/>
                <a:rtl val="0"/>
              </a:rPr>
              <a:t>Output statistics</a:t>
            </a:r>
          </a:p>
        </p:txBody>
      </p:sp>
      <p:sp>
        <p:nvSpPr>
          <p:cNvPr id="169" name="Shape 169"/>
          <p:cNvSpPr txBox="1"/>
          <p:nvPr/>
        </p:nvSpPr>
        <p:spPr>
          <a:xfrm>
            <a:off x="548639" y="1332500"/>
            <a:ext cx="8212184" cy="957854"/>
          </a:xfrm>
          <a:prstGeom prst="rect">
            <a:avLst/>
          </a:prstGeom>
          <a:noFill/>
          <a:ln>
            <a:noFill/>
          </a:ln>
        </p:spPr>
        <p:txBody>
          <a:bodyPr lIns="91425" tIns="45700" rIns="91425" bIns="45700" anchor="t" anchorCtr="0">
            <a:noAutofit/>
          </a:bodyPr>
          <a:lstStyle/>
          <a:p>
            <a:pPr marL="0" marR="0" lvl="0" indent="0" rtl="0">
              <a:lnSpc>
                <a:spcPct val="90000"/>
              </a:lnSpc>
              <a:spcBef>
                <a:spcPts val="0"/>
              </a:spcBef>
              <a:spcAft>
                <a:spcPts val="0"/>
              </a:spcAft>
              <a:buClr>
                <a:srgbClr val="767171"/>
              </a:buClr>
              <a:buSzPct val="25000"/>
              <a:buFont typeface="Arial"/>
              <a:buNone/>
            </a:pPr>
            <a:r>
              <a:rPr lang="en-US" sz="2400" b="1" dirty="0" smtClean="0">
                <a:solidFill>
                  <a:srgbClr val="767171"/>
                </a:solidFill>
                <a:latin typeface="Century Gothic" panose="020B0502020202020204" pitchFamily="34" charset="0"/>
                <a:ea typeface="Questrial"/>
                <a:cs typeface="Questrial"/>
                <a:sym typeface="Questrial"/>
              </a:rPr>
              <a:t>Overview:</a:t>
            </a:r>
          </a:p>
          <a:p>
            <a:pPr marL="0" marR="0" lvl="0" indent="0" rtl="0">
              <a:lnSpc>
                <a:spcPct val="90000"/>
              </a:lnSpc>
              <a:spcBef>
                <a:spcPts val="0"/>
              </a:spcBef>
              <a:spcAft>
                <a:spcPts val="0"/>
              </a:spcAft>
              <a:buClr>
                <a:srgbClr val="767171"/>
              </a:buClr>
              <a:buSzPct val="25000"/>
              <a:buFont typeface="Arial"/>
              <a:buNone/>
            </a:pPr>
            <a:r>
              <a:rPr lang="en-US" sz="2400" b="1" dirty="0" smtClean="0">
                <a:solidFill>
                  <a:srgbClr val="767171"/>
                </a:solidFill>
                <a:latin typeface="Century Gothic" panose="020B0502020202020204" pitchFamily="34" charset="0"/>
                <a:ea typeface="Questrial"/>
                <a:cs typeface="Questrial"/>
                <a:sym typeface="Questrial"/>
              </a:rPr>
              <a:t>Lake Level Automated Monitoring Algorithm (LLAMA)</a:t>
            </a:r>
            <a:endParaRPr lang="en-US" sz="2400" b="1" dirty="0">
              <a:solidFill>
                <a:srgbClr val="767171"/>
              </a:solidFill>
              <a:latin typeface="Century Gothic" panose="020B0502020202020204" pitchFamily="34" charset="0"/>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p:txBody>
      </p:sp>
      <p:sp>
        <p:nvSpPr>
          <p:cNvPr id="175" name="Shape 175"/>
          <p:cNvSpPr txBox="1">
            <a:spLocks noGrp="1"/>
          </p:cNvSpPr>
          <p:nvPr>
            <p:ph type="body" idx="2"/>
          </p:nvPr>
        </p:nvSpPr>
        <p:spPr>
          <a:xfrm>
            <a:off x="521200" y="1770025"/>
            <a:ext cx="3593700" cy="4482598"/>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Arial"/>
              <a:buChar char="➢"/>
            </a:pPr>
            <a:r>
              <a:rPr lang="en-US" sz="2000" b="0" i="0" u="none" strike="noStrike" cap="none" baseline="0" dirty="0">
                <a:solidFill>
                  <a:srgbClr val="585454"/>
                </a:solidFill>
                <a:latin typeface="Century Gothic" panose="020B0502020202020204" pitchFamily="34" charset="0"/>
                <a:sym typeface="Questrial"/>
                <a:rtl val="0"/>
              </a:rPr>
              <a:t>Water body is located via </a:t>
            </a:r>
            <a:r>
              <a:rPr lang="en-US" sz="2000" b="0" i="0" u="none" strike="noStrike" cap="none" baseline="0" dirty="0" err="1">
                <a:solidFill>
                  <a:srgbClr val="585454"/>
                </a:solidFill>
                <a:latin typeface="Century Gothic" panose="020B0502020202020204" pitchFamily="34" charset="0"/>
                <a:sym typeface="Questrial"/>
                <a:rtl val="0"/>
              </a:rPr>
              <a:t>kml</a:t>
            </a:r>
            <a:r>
              <a:rPr lang="en-US" sz="2000" b="0" i="0" u="none" strike="noStrike" cap="none" baseline="0" dirty="0">
                <a:solidFill>
                  <a:srgbClr val="585454"/>
                </a:solidFill>
                <a:latin typeface="Century Gothic" panose="020B0502020202020204" pitchFamily="34" charset="0"/>
                <a:sym typeface="Questrial"/>
                <a:rtl val="0"/>
              </a:rPr>
              <a:t> polygons located in a Google fusion table</a:t>
            </a:r>
          </a:p>
          <a:p>
            <a:pPr marL="457200" marR="0" lvl="0" indent="-228600" algn="l" rtl="0">
              <a:lnSpc>
                <a:spcPct val="90000"/>
              </a:lnSpc>
              <a:spcBef>
                <a:spcPts val="1000"/>
              </a:spcBef>
              <a:spcAft>
                <a:spcPts val="0"/>
              </a:spcAft>
              <a:buClr>
                <a:schemeClr val="dk1"/>
              </a:buClr>
              <a:buSzPct val="100000"/>
              <a:buFont typeface="Arial"/>
              <a:buChar char="➢"/>
            </a:pPr>
            <a:r>
              <a:rPr lang="en-US" sz="2000" b="0" i="0" u="none" strike="noStrike" cap="none" baseline="0" dirty="0">
                <a:solidFill>
                  <a:srgbClr val="585454"/>
                </a:solidFill>
                <a:latin typeface="Century Gothic" panose="020B0502020202020204" pitchFamily="34" charset="0"/>
                <a:sym typeface="Questrial"/>
                <a:rtl val="0"/>
              </a:rPr>
              <a:t>Code is limited to approximately 3,700 existing polygons</a:t>
            </a:r>
          </a:p>
          <a:p>
            <a:pPr marL="457200" marR="0" lvl="0" indent="-228600" algn="l" rtl="0">
              <a:lnSpc>
                <a:spcPct val="90000"/>
              </a:lnSpc>
              <a:spcBef>
                <a:spcPts val="1000"/>
              </a:spcBef>
              <a:spcAft>
                <a:spcPts val="1000"/>
              </a:spcAft>
              <a:buClr>
                <a:schemeClr val="dk1"/>
              </a:buClr>
              <a:buSzPct val="100000"/>
              <a:buFont typeface="Arial"/>
              <a:buChar char="➢"/>
            </a:pPr>
            <a:r>
              <a:rPr lang="en-US" sz="2000" b="0" i="0" u="none" strike="noStrike" cap="none" baseline="0" dirty="0">
                <a:solidFill>
                  <a:srgbClr val="585454"/>
                </a:solidFill>
                <a:latin typeface="Century Gothic" panose="020B0502020202020204" pitchFamily="34" charset="0"/>
                <a:sym typeface="Questrial"/>
                <a:rtl val="0"/>
              </a:rPr>
              <a:t> More polygons can be added</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548639" y="640079"/>
            <a:ext cx="3566099" cy="13260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chemeClr val="accent1"/>
              </a:buClr>
              <a:buSzPct val="25000"/>
              <a:buFont typeface="Arial"/>
              <a:buNone/>
            </a:pPr>
            <a:r>
              <a:rPr lang="en-US" sz="4000" b="1" i="0" u="none" strike="noStrike" cap="none" baseline="0" dirty="0">
                <a:solidFill>
                  <a:schemeClr val="accent1"/>
                </a:solidFill>
                <a:latin typeface="Century Gothic" panose="020B0502020202020204" pitchFamily="34" charset="0"/>
                <a:sym typeface="Questrial"/>
                <a:rtl val="0"/>
              </a:rPr>
              <a:t>Methodology</a:t>
            </a:r>
          </a:p>
          <a:p>
            <a:pPr marL="0" marR="0" lvl="0" indent="0" algn="l" rtl="0">
              <a:lnSpc>
                <a:spcPct val="90000"/>
              </a:lnSpc>
              <a:spcBef>
                <a:spcPts val="0"/>
              </a:spcBef>
              <a:spcAft>
                <a:spcPts val="0"/>
              </a:spcAft>
              <a:buClr>
                <a:schemeClr val="accent1"/>
              </a:buClr>
              <a:buSzPct val="25000"/>
              <a:buFont typeface="Arial"/>
              <a:buNone/>
            </a:pPr>
            <a:r>
              <a:rPr lang="en-US" sz="2000" b="0" i="0" u="none" strike="noStrike" cap="none" baseline="0" dirty="0">
                <a:solidFill>
                  <a:schemeClr val="dk1"/>
                </a:solidFill>
                <a:latin typeface="Questrial"/>
                <a:ea typeface="Questrial"/>
                <a:cs typeface="Questrial"/>
                <a:sym typeface="Questrial"/>
                <a:rtl val="0"/>
              </a:rPr>
              <a:t>	</a:t>
            </a:r>
          </a:p>
        </p:txBody>
      </p:sp>
      <p:sp>
        <p:nvSpPr>
          <p:cNvPr id="181" name="Shape 181"/>
          <p:cNvSpPr txBox="1">
            <a:spLocks noGrp="1"/>
          </p:cNvSpPr>
          <p:nvPr>
            <p:ph type="body" idx="2"/>
          </p:nvPr>
        </p:nvSpPr>
        <p:spPr>
          <a:xfrm>
            <a:off x="548650" y="2609350"/>
            <a:ext cx="3593700" cy="4482599"/>
          </a:xfrm>
          <a:prstGeom prst="rect">
            <a:avLst/>
          </a:prstGeom>
          <a:noFill/>
          <a:ln>
            <a:noFill/>
          </a:ln>
        </p:spPr>
        <p:txBody>
          <a:bodyPr lIns="91425" tIns="91425" rIns="91425" bIns="91425" anchor="t" anchorCtr="0">
            <a:noAutofit/>
          </a:bodyPr>
          <a:lstStyle/>
          <a:p>
            <a:pPr marL="457200" marR="0" lvl="0" indent="-228600" algn="l" rtl="0">
              <a:lnSpc>
                <a:spcPct val="90000"/>
              </a:lnSpc>
              <a:spcBef>
                <a:spcPts val="0"/>
              </a:spcBef>
              <a:spcAft>
                <a:spcPts val="0"/>
              </a:spcAft>
              <a:buClr>
                <a:schemeClr val="dk1"/>
              </a:buClr>
              <a:buSzPct val="100000"/>
              <a:buFont typeface="Arial"/>
              <a:buChar char="➢"/>
            </a:pPr>
            <a:r>
              <a:rPr lang="en-US" sz="2000" b="0" i="0" u="none" strike="noStrike" cap="none" baseline="0" dirty="0">
                <a:solidFill>
                  <a:srgbClr val="585454"/>
                </a:solidFill>
                <a:latin typeface="Century Gothic" panose="020B0502020202020204" pitchFamily="34" charset="0"/>
                <a:sym typeface="Questrial"/>
                <a:rtl val="0"/>
              </a:rPr>
              <a:t>Assigns pixel values between -1 and 1</a:t>
            </a:r>
          </a:p>
          <a:p>
            <a:pPr marL="457200" marR="0" lvl="0" indent="-228600" algn="l" rtl="0">
              <a:lnSpc>
                <a:spcPct val="90000"/>
              </a:lnSpc>
              <a:spcBef>
                <a:spcPts val="1000"/>
              </a:spcBef>
              <a:spcAft>
                <a:spcPts val="0"/>
              </a:spcAft>
              <a:buClr>
                <a:schemeClr val="dk1"/>
              </a:buClr>
              <a:buSzPct val="100000"/>
              <a:buFont typeface="Arial"/>
              <a:buChar char="➢"/>
            </a:pPr>
            <a:r>
              <a:rPr lang="en-US" sz="2000" i="0" u="none" strike="noStrike" cap="none" baseline="0" dirty="0">
                <a:solidFill>
                  <a:srgbClr val="585454"/>
                </a:solidFill>
                <a:latin typeface="Century Gothic" panose="020B0502020202020204" pitchFamily="34" charset="0"/>
                <a:sym typeface="Questrial"/>
                <a:rtl val="0"/>
              </a:rPr>
              <a:t>Water </a:t>
            </a:r>
            <a:r>
              <a:rPr lang="en-US" sz="2000" b="0" i="0" u="none" strike="noStrike" cap="none" baseline="0" dirty="0">
                <a:solidFill>
                  <a:srgbClr val="585454"/>
                </a:solidFill>
                <a:latin typeface="Century Gothic" panose="020B0502020202020204" pitchFamily="34" charset="0"/>
                <a:sym typeface="Questrial"/>
                <a:rtl val="0"/>
              </a:rPr>
              <a:t>has a </a:t>
            </a:r>
            <a:r>
              <a:rPr lang="en-US" sz="2000" i="0" u="none" strike="noStrike" cap="none" baseline="0" dirty="0">
                <a:solidFill>
                  <a:srgbClr val="585454"/>
                </a:solidFill>
                <a:latin typeface="Century Gothic" panose="020B0502020202020204" pitchFamily="34" charset="0"/>
                <a:sym typeface="Questrial"/>
                <a:rtl val="0"/>
              </a:rPr>
              <a:t>High Value</a:t>
            </a:r>
          </a:p>
          <a:p>
            <a:pPr marL="457200" marR="0" lvl="0" indent="-228600" algn="l" rtl="0">
              <a:lnSpc>
                <a:spcPct val="90000"/>
              </a:lnSpc>
              <a:spcBef>
                <a:spcPts val="1000"/>
              </a:spcBef>
              <a:spcAft>
                <a:spcPts val="1000"/>
              </a:spcAft>
              <a:buClr>
                <a:schemeClr val="dk1"/>
              </a:buClr>
              <a:buSzPct val="100000"/>
              <a:buFont typeface="Arial"/>
              <a:buChar char="➢"/>
            </a:pPr>
            <a:r>
              <a:rPr lang="en-US" sz="2000" i="0" u="none" strike="noStrike" cap="none" baseline="0" dirty="0">
                <a:solidFill>
                  <a:srgbClr val="585454"/>
                </a:solidFill>
                <a:latin typeface="Century Gothic" panose="020B0502020202020204" pitchFamily="34" charset="0"/>
                <a:sym typeface="Questrial"/>
                <a:rtl val="0"/>
              </a:rPr>
              <a:t>Snow</a:t>
            </a:r>
            <a:r>
              <a:rPr lang="en-US" sz="2000" b="0" i="0" u="none" strike="noStrike" cap="none" baseline="0" dirty="0">
                <a:solidFill>
                  <a:srgbClr val="585454"/>
                </a:solidFill>
                <a:latin typeface="Century Gothic" panose="020B0502020202020204" pitchFamily="34" charset="0"/>
                <a:sym typeface="Questrial"/>
                <a:rtl val="0"/>
              </a:rPr>
              <a:t> is also assigned a high value</a:t>
            </a:r>
          </a:p>
        </p:txBody>
      </p:sp>
      <p:sp>
        <p:nvSpPr>
          <p:cNvPr id="182" name="Shape 182"/>
          <p:cNvSpPr txBox="1">
            <a:spLocks noGrp="1"/>
          </p:cNvSpPr>
          <p:nvPr>
            <p:ph type="body" idx="3"/>
          </p:nvPr>
        </p:nvSpPr>
        <p:spPr>
          <a:xfrm>
            <a:off x="548650" y="1317050"/>
            <a:ext cx="8595350" cy="1151399"/>
          </a:xfrm>
          <a:prstGeom prst="rect">
            <a:avLst/>
          </a:prstGeom>
          <a:noFill/>
          <a:ln>
            <a:noFill/>
          </a:ln>
        </p:spPr>
        <p:txBody>
          <a:bodyPr lIns="91425" tIns="91425" rIns="91425" bIns="91425" anchor="t" anchorCtr="0">
            <a:noAutofit/>
          </a:bodyPr>
          <a:lstStyle/>
          <a:p>
            <a:pPr marL="0" marR="0" lvl="0" indent="0" algn="l" rtl="0">
              <a:lnSpc>
                <a:spcPct val="90000"/>
              </a:lnSpc>
              <a:spcBef>
                <a:spcPts val="0"/>
              </a:spcBef>
              <a:spcAft>
                <a:spcPts val="0"/>
              </a:spcAft>
              <a:buClr>
                <a:schemeClr val="dk1"/>
              </a:buClr>
              <a:buSzPct val="25000"/>
              <a:buFont typeface="Questrial"/>
              <a:buNone/>
            </a:pPr>
            <a:r>
              <a:rPr lang="en-US" sz="2400" b="0" i="0" u="none" strike="noStrike" cap="none" baseline="0" dirty="0">
                <a:solidFill>
                  <a:schemeClr val="dk1"/>
                </a:solidFill>
                <a:latin typeface="Century Gothic" panose="020B0502020202020204" pitchFamily="34" charset="0"/>
                <a:sym typeface="Questrial"/>
                <a:rtl val="0"/>
              </a:rPr>
              <a:t>Four step water detection process</a:t>
            </a:r>
          </a:p>
          <a:p>
            <a:pPr marL="0" marR="0" lvl="0" indent="0" algn="l" rtl="0">
              <a:lnSpc>
                <a:spcPct val="90000"/>
              </a:lnSpc>
              <a:spcBef>
                <a:spcPts val="0"/>
              </a:spcBef>
              <a:spcAft>
                <a:spcPts val="0"/>
              </a:spcAft>
              <a:buClr>
                <a:schemeClr val="dk1"/>
              </a:buClr>
              <a:buSzPct val="25000"/>
              <a:buFont typeface="Questrial"/>
              <a:buNone/>
            </a:pPr>
            <a:r>
              <a:rPr lang="en-US" sz="2400" b="0" dirty="0">
                <a:solidFill>
                  <a:schemeClr val="dk1"/>
                </a:solidFill>
                <a:latin typeface="Century Gothic" panose="020B0502020202020204" pitchFamily="34" charset="0"/>
              </a:rPr>
              <a:t> </a:t>
            </a:r>
            <a:r>
              <a:rPr lang="en-US" sz="2400" b="0" dirty="0" smtClean="0">
                <a:solidFill>
                  <a:schemeClr val="dk1"/>
                </a:solidFill>
                <a:latin typeface="Century Gothic" panose="020B0502020202020204" pitchFamily="34" charset="0"/>
              </a:rPr>
              <a:t>     </a:t>
            </a:r>
            <a:r>
              <a:rPr lang="en-US" sz="2400" b="0" i="0" u="none" strike="noStrike" cap="none" baseline="0" dirty="0" smtClean="0">
                <a:solidFill>
                  <a:schemeClr val="dk1"/>
                </a:solidFill>
                <a:latin typeface="Century Gothic" panose="020B0502020202020204" pitchFamily="34" charset="0"/>
                <a:sym typeface="Questrial"/>
                <a:rtl val="0"/>
              </a:rPr>
              <a:t>Step </a:t>
            </a:r>
            <a:r>
              <a:rPr lang="en-US" sz="2400" b="0" i="0" u="none" strike="noStrike" cap="none" baseline="0" dirty="0">
                <a:solidFill>
                  <a:schemeClr val="dk1"/>
                </a:solidFill>
                <a:latin typeface="Century Gothic" panose="020B0502020202020204" pitchFamily="34" charset="0"/>
                <a:sym typeface="Questrial"/>
                <a:rtl val="0"/>
              </a:rPr>
              <a:t>1 - </a:t>
            </a:r>
            <a:r>
              <a:rPr lang="en-US" sz="2400" b="1" i="0" u="none" strike="noStrike" cap="none" baseline="0" dirty="0">
                <a:solidFill>
                  <a:schemeClr val="tx1"/>
                </a:solidFill>
                <a:latin typeface="Century Gothic" panose="020B0502020202020204" pitchFamily="34" charset="0"/>
                <a:sym typeface="Questrial"/>
                <a:rtl val="0"/>
              </a:rPr>
              <a:t>M</a:t>
            </a:r>
            <a:r>
              <a:rPr lang="en-US" sz="2400" b="1" dirty="0">
                <a:solidFill>
                  <a:schemeClr val="tx1"/>
                </a:solidFill>
                <a:latin typeface="Century Gothic" panose="020B0502020202020204" pitchFamily="34" charset="0"/>
                <a:rtl val="0"/>
              </a:rPr>
              <a:t>odified Normalized Difference Water Index</a:t>
            </a:r>
          </a:p>
        </p:txBody>
      </p:sp>
      <p:grpSp>
        <p:nvGrpSpPr>
          <p:cNvPr id="183" name="Shape 183"/>
          <p:cNvGrpSpPr/>
          <p:nvPr/>
        </p:nvGrpSpPr>
        <p:grpSpPr>
          <a:xfrm>
            <a:off x="951137" y="5441289"/>
            <a:ext cx="2788726" cy="825899"/>
            <a:chOff x="5330280" y="5795616"/>
            <a:chExt cx="2788726" cy="825899"/>
          </a:xfrm>
        </p:grpSpPr>
        <p:grpSp>
          <p:nvGrpSpPr>
            <p:cNvPr id="184" name="Shape 184"/>
            <p:cNvGrpSpPr/>
            <p:nvPr/>
          </p:nvGrpSpPr>
          <p:grpSpPr>
            <a:xfrm>
              <a:off x="5421879" y="5875899"/>
              <a:ext cx="2697126" cy="646199"/>
              <a:chOff x="5712108" y="4780889"/>
              <a:chExt cx="2697126" cy="646199"/>
            </a:xfrm>
          </p:grpSpPr>
          <p:sp>
            <p:nvSpPr>
              <p:cNvPr id="185" name="Shape 185"/>
              <p:cNvSpPr txBox="1"/>
              <p:nvPr/>
            </p:nvSpPr>
            <p:spPr>
              <a:xfrm>
                <a:off x="6658135" y="4780889"/>
                <a:ext cx="1751100" cy="646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B3838"/>
                  </a:buClr>
                  <a:buSzPct val="25000"/>
                  <a:buFont typeface="Questrial"/>
                  <a:buNone/>
                </a:pPr>
                <a:r>
                  <a:rPr lang="en-US" sz="1800" b="1" i="0" u="sng" strike="noStrike" cap="none" baseline="0" dirty="0">
                    <a:solidFill>
                      <a:srgbClr val="3B3838"/>
                    </a:solidFill>
                    <a:latin typeface="Questrial"/>
                    <a:ea typeface="Questrial"/>
                    <a:cs typeface="Questrial"/>
                    <a:sym typeface="Questrial"/>
                    <a:rtl val="0"/>
                  </a:rPr>
                  <a:t>Green - SWIR</a:t>
                </a:r>
              </a:p>
              <a:p>
                <a:pPr marL="0" marR="0" lvl="0" indent="0" algn="l" rtl="0">
                  <a:lnSpc>
                    <a:spcPct val="100000"/>
                  </a:lnSpc>
                  <a:spcBef>
                    <a:spcPts val="0"/>
                  </a:spcBef>
                  <a:spcAft>
                    <a:spcPts val="0"/>
                  </a:spcAft>
                  <a:buClr>
                    <a:srgbClr val="3B3838"/>
                  </a:buClr>
                  <a:buSzPct val="25000"/>
                  <a:buFont typeface="Questrial"/>
                  <a:buNone/>
                </a:pPr>
                <a:r>
                  <a:rPr lang="en-US" sz="1800" b="1" i="0" u="none" strike="noStrike" cap="none" baseline="0" dirty="0">
                    <a:solidFill>
                      <a:srgbClr val="3B3838"/>
                    </a:solidFill>
                    <a:latin typeface="Questrial"/>
                    <a:ea typeface="Questrial"/>
                    <a:cs typeface="Questrial"/>
                    <a:sym typeface="Questrial"/>
                    <a:rtl val="0"/>
                  </a:rPr>
                  <a:t>Green + SWIR</a:t>
                </a:r>
              </a:p>
            </p:txBody>
          </p:sp>
          <p:sp>
            <p:nvSpPr>
              <p:cNvPr id="186" name="Shape 186"/>
              <p:cNvSpPr txBox="1"/>
              <p:nvPr/>
            </p:nvSpPr>
            <p:spPr>
              <a:xfrm>
                <a:off x="5712108" y="4928917"/>
                <a:ext cx="1172698" cy="3692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3B3838"/>
                  </a:buClr>
                  <a:buSzPct val="25000"/>
                  <a:buFont typeface="Questrial"/>
                  <a:buNone/>
                </a:pPr>
                <a:r>
                  <a:rPr lang="en-US" sz="1800" b="1" i="0" u="none" strike="noStrike" cap="none" baseline="0" dirty="0">
                    <a:solidFill>
                      <a:srgbClr val="3B3838"/>
                    </a:solidFill>
                    <a:latin typeface="Questrial"/>
                    <a:ea typeface="Questrial"/>
                    <a:cs typeface="Questrial"/>
                    <a:sym typeface="Questrial"/>
                    <a:rtl val="0"/>
                  </a:rPr>
                  <a:t>MNDWI= </a:t>
                </a:r>
              </a:p>
            </p:txBody>
          </p:sp>
        </p:grpSp>
        <p:sp>
          <p:nvSpPr>
            <p:cNvPr id="187" name="Shape 187"/>
            <p:cNvSpPr/>
            <p:nvPr/>
          </p:nvSpPr>
          <p:spPr>
            <a:xfrm>
              <a:off x="5330280" y="5795616"/>
              <a:ext cx="2719499" cy="825899"/>
            </a:xfrm>
            <a:prstGeom prst="rect">
              <a:avLst/>
            </a:prstGeom>
            <a:noFill/>
            <a:ln w="28575" cap="flat" cmpd="sng">
              <a:solidFill>
                <a:srgbClr val="3B3838"/>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baseline="0">
                <a:solidFill>
                  <a:srgbClr val="FFFFFF"/>
                </a:solidFill>
                <a:latin typeface="Questrial"/>
                <a:ea typeface="Questrial"/>
                <a:cs typeface="Questrial"/>
                <a:sym typeface="Questrial"/>
                <a:rtl val="0"/>
              </a:endParaRPr>
            </a:p>
          </p:txBody>
        </p:sp>
      </p:gr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TotalTime>
  <Words>494</Words>
  <Application>Microsoft Office PowerPoint</Application>
  <PresentationFormat>On-screen Show (4:3)</PresentationFormat>
  <Paragraphs>86</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Questrial</vt:lpstr>
      <vt:lpstr>Calibri</vt:lpstr>
      <vt:lpstr>Century Gothic</vt:lpstr>
      <vt:lpstr>Helvetica Neue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Childs, Lauren M. (LARC-E3)[DEVELOP - Wise County (LaRC)]</cp:lastModifiedBy>
  <cp:revision>19</cp:revision>
  <dcterms:modified xsi:type="dcterms:W3CDTF">2015-10-30T17:27:44Z</dcterms:modified>
</cp:coreProperties>
</file>