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9" r:id="rId3"/>
    <p:sldId id="260" r:id="rId4"/>
    <p:sldId id="261" r:id="rId5"/>
    <p:sldId id="262" r:id="rId6"/>
    <p:sldId id="263" r:id="rId7"/>
    <p:sldId id="264" r:id="rId8"/>
    <p:sldId id="265" r:id="rId9"/>
    <p:sldId id="257" r:id="rId10"/>
    <p:sldId id="266"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23F"/>
    <a:srgbClr val="67A478"/>
    <a:srgbClr val="BA3A50"/>
    <a:srgbClr val="5372B3"/>
    <a:srgbClr val="D2672B"/>
    <a:srgbClr val="4DAEB3"/>
    <a:srgbClr val="316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321" autoAdjust="0"/>
  </p:normalViewPr>
  <p:slideViewPr>
    <p:cSldViewPr snapToGrid="0" showGuides="1">
      <p:cViewPr varScale="1">
        <p:scale>
          <a:sx n="94" d="100"/>
          <a:sy n="94" d="100"/>
        </p:scale>
        <p:origin x="1230" y="90"/>
      </p:cViewPr>
      <p:guideLst>
        <p:guide orient="horz" pos="2160"/>
        <p:guide pos="3840"/>
      </p:guideLst>
    </p:cSldViewPr>
  </p:slideViewPr>
  <p:notesTextViewPr>
    <p:cViewPr>
      <p:scale>
        <a:sx n="3" d="2"/>
        <a:sy n="3" d="2"/>
      </p:scale>
      <p:origin x="0" y="0"/>
    </p:cViewPr>
  </p:notesTextViewPr>
  <p:notesViewPr>
    <p:cSldViewPr snapToGrid="0">
      <p:cViewPr varScale="1">
        <p:scale>
          <a:sx n="61" d="100"/>
          <a:sy n="61" d="100"/>
        </p:scale>
        <p:origin x="2563"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43FB5-83A6-4572-BACF-2C1D883305ED}"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FD8A1-D576-4285-8D82-78BEA567854D}" type="slidenum">
              <a:rPr lang="en-US" smtClean="0"/>
              <a:t>‹#›</a:t>
            </a:fld>
            <a:endParaRPr lang="en-US"/>
          </a:p>
        </p:txBody>
      </p:sp>
    </p:spTree>
    <p:extLst>
      <p:ext uri="{BB962C8B-B14F-4D97-AF65-F5344CB8AC3E}">
        <p14:creationId xmlns:p14="http://schemas.microsoft.com/office/powerpoint/2010/main" val="962364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1</a:t>
            </a:fld>
            <a:endParaRPr lang="en-US"/>
          </a:p>
        </p:txBody>
      </p:sp>
    </p:spTree>
    <p:extLst>
      <p:ext uri="{BB962C8B-B14F-4D97-AF65-F5344CB8AC3E}">
        <p14:creationId xmlns:p14="http://schemas.microsoft.com/office/powerpoint/2010/main" val="252757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10</a:t>
            </a:fld>
            <a:endParaRPr lang="en-US"/>
          </a:p>
        </p:txBody>
      </p:sp>
    </p:spTree>
    <p:extLst>
      <p:ext uri="{BB962C8B-B14F-4D97-AF65-F5344CB8AC3E}">
        <p14:creationId xmlns:p14="http://schemas.microsoft.com/office/powerpoint/2010/main" val="2803056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11</a:t>
            </a:fld>
            <a:endParaRPr lang="en-US"/>
          </a:p>
        </p:txBody>
      </p:sp>
    </p:spTree>
    <p:extLst>
      <p:ext uri="{BB962C8B-B14F-4D97-AF65-F5344CB8AC3E}">
        <p14:creationId xmlns:p14="http://schemas.microsoft.com/office/powerpoint/2010/main" val="423675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12</a:t>
            </a:fld>
            <a:endParaRPr lang="en-US"/>
          </a:p>
        </p:txBody>
      </p:sp>
    </p:spTree>
    <p:extLst>
      <p:ext uri="{BB962C8B-B14F-4D97-AF65-F5344CB8AC3E}">
        <p14:creationId xmlns:p14="http://schemas.microsoft.com/office/powerpoint/2010/main" val="417921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2</a:t>
            </a:fld>
            <a:endParaRPr lang="en-US"/>
          </a:p>
        </p:txBody>
      </p:sp>
    </p:spTree>
    <p:extLst>
      <p:ext uri="{BB962C8B-B14F-4D97-AF65-F5344CB8AC3E}">
        <p14:creationId xmlns:p14="http://schemas.microsoft.com/office/powerpoint/2010/main" val="274822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3</a:t>
            </a:fld>
            <a:endParaRPr lang="en-US"/>
          </a:p>
        </p:txBody>
      </p:sp>
    </p:spTree>
    <p:extLst>
      <p:ext uri="{BB962C8B-B14F-4D97-AF65-F5344CB8AC3E}">
        <p14:creationId xmlns:p14="http://schemas.microsoft.com/office/powerpoint/2010/main" val="2758941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4</a:t>
            </a:fld>
            <a:endParaRPr lang="en-US"/>
          </a:p>
        </p:txBody>
      </p:sp>
    </p:spTree>
    <p:extLst>
      <p:ext uri="{BB962C8B-B14F-4D97-AF65-F5344CB8AC3E}">
        <p14:creationId xmlns:p14="http://schemas.microsoft.com/office/powerpoint/2010/main" val="618263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5</a:t>
            </a:fld>
            <a:endParaRPr lang="en-US"/>
          </a:p>
        </p:txBody>
      </p:sp>
    </p:spTree>
    <p:extLst>
      <p:ext uri="{BB962C8B-B14F-4D97-AF65-F5344CB8AC3E}">
        <p14:creationId xmlns:p14="http://schemas.microsoft.com/office/powerpoint/2010/main" val="355282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6</a:t>
            </a:fld>
            <a:endParaRPr lang="en-US"/>
          </a:p>
        </p:txBody>
      </p:sp>
    </p:spTree>
    <p:extLst>
      <p:ext uri="{BB962C8B-B14F-4D97-AF65-F5344CB8AC3E}">
        <p14:creationId xmlns:p14="http://schemas.microsoft.com/office/powerpoint/2010/main" val="2973483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7</a:t>
            </a:fld>
            <a:endParaRPr lang="en-US"/>
          </a:p>
        </p:txBody>
      </p:sp>
    </p:spTree>
    <p:extLst>
      <p:ext uri="{BB962C8B-B14F-4D97-AF65-F5344CB8AC3E}">
        <p14:creationId xmlns:p14="http://schemas.microsoft.com/office/powerpoint/2010/main" val="3559582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8</a:t>
            </a:fld>
            <a:endParaRPr lang="en-US"/>
          </a:p>
        </p:txBody>
      </p:sp>
    </p:spTree>
    <p:extLst>
      <p:ext uri="{BB962C8B-B14F-4D97-AF65-F5344CB8AC3E}">
        <p14:creationId xmlns:p14="http://schemas.microsoft.com/office/powerpoint/2010/main" val="44973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0A1FD8A1-D576-4285-8D82-78BEA567854D}" type="slidenum">
              <a:rPr lang="en-US" smtClean="0"/>
              <a:t>9</a:t>
            </a:fld>
            <a:endParaRPr lang="en-US"/>
          </a:p>
        </p:txBody>
      </p:sp>
    </p:spTree>
    <p:extLst>
      <p:ext uri="{BB962C8B-B14F-4D97-AF65-F5344CB8AC3E}">
        <p14:creationId xmlns:p14="http://schemas.microsoft.com/office/powerpoint/2010/main" val="3080854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200">
                <a:solidFill>
                  <a:srgbClr val="9DB23F"/>
                </a:solidFill>
              </a:defRPr>
            </a:lvl1pPr>
          </a:lstStyle>
          <a:p>
            <a:r>
              <a:rPr lang="en-US" dirty="0"/>
              <a:t>STUDY AREA</a:t>
            </a:r>
            <a:br>
              <a:rPr lang="en-US" dirty="0"/>
            </a:br>
            <a:r>
              <a:rPr lang="en-US" dirty="0"/>
              <a:t>ENERGY &amp; INFRASTUCTURE</a:t>
            </a:r>
            <a:br>
              <a:rPr lang="en-US" dirty="0"/>
            </a:br>
            <a:r>
              <a:rPr lang="en-US" dirty="0"/>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9DB23F"/>
                </a:solidFill>
              </a:defRPr>
            </a:lvl1pPr>
          </a:lstStyle>
          <a:p>
            <a:pPr lvl="0"/>
            <a:r>
              <a:rPr lang="en-US" dirty="0"/>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9DB23F"/>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dirty="0"/>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dirty="0"/>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dirty="0"/>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dirty="0"/>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dirty="0"/>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dirty="0"/>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3"/>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58" name="Rectangle 57">
            <a:extLst>
              <a:ext uri="{FF2B5EF4-FFF2-40B4-BE49-F238E27FC236}">
                <a16:creationId xmlns:a16="http://schemas.microsoft.com/office/drawing/2014/main" id="{C79C2B25-C351-16B7-AB2B-FDD3598FCFC6}"/>
              </a:ext>
            </a:extLst>
          </p:cNvPr>
          <p:cNvSpPr/>
          <p:nvPr userDrawn="1"/>
        </p:nvSpPr>
        <p:spPr>
          <a:xfrm>
            <a:off x="-1" y="-15870"/>
            <a:ext cx="5972176" cy="6887718"/>
          </a:xfrm>
          <a:prstGeom prst="rect">
            <a:avLst/>
          </a:prstGeom>
          <a:blipFill dpi="0" rotWithShape="1">
            <a:blip r:embed="rId5">
              <a:extLst>
                <a:ext uri="{28A0092B-C50C-407E-A947-70E740481C1C}">
                  <a14:useLocalDpi xmlns:a14="http://schemas.microsoft.com/office/drawing/2010/main" val="0"/>
                </a:ext>
              </a:extLst>
            </a:blip>
            <a:srcRect/>
            <a:stretch>
              <a:fillRect l="1" r="-22009"/>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9DB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dirty="0"/>
              <a:t>Node Location | Term &amp; Year</a:t>
            </a:r>
          </a:p>
        </p:txBody>
      </p:sp>
      <p:sp>
        <p:nvSpPr>
          <p:cNvPr id="24" name="TextBox 23">
            <a:extLst>
              <a:ext uri="{FF2B5EF4-FFF2-40B4-BE49-F238E27FC236}">
                <a16:creationId xmlns:a16="http://schemas.microsoft.com/office/drawing/2014/main" id="{D7AD1CD5-D60F-8CCA-531C-E351C552D1E8}"/>
              </a:ext>
            </a:extLst>
          </p:cNvPr>
          <p:cNvSpPr txBox="1"/>
          <p:nvPr userDrawn="1"/>
        </p:nvSpPr>
        <p:spPr>
          <a:xfrm>
            <a:off x="212766" y="219285"/>
            <a:ext cx="5197434" cy="138499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200" dirty="0">
                <a:solidFill>
                  <a:srgbClr val="FF0000"/>
                </a:solidFill>
                <a:latin typeface="Century Gothic" panose="020B0502020202020204" pitchFamily="34" charset="0"/>
              </a:rPr>
              <a:t>The only font that should be in this presentation </a:t>
            </a:r>
            <a:r>
              <a:rPr lang="en-US" sz="120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9DB2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9DB23F"/>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dirty="0"/>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9DB23F"/>
                </a:solidFill>
              </a:defRPr>
            </a:lvl1pPr>
          </a:lstStyle>
          <a:p>
            <a:r>
              <a:rPr lang="en-US" dirty="0"/>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9DB23F"/>
                </a:solidFill>
              </a:defRPr>
            </a:lvl1pPr>
          </a:lstStyle>
          <a:p>
            <a:r>
              <a:rPr lang="en-US" dirty="0"/>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9DB2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9DB23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9DB23F"/>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1AD82A56-990D-01A7-14FB-68D29C2F93EF}"/>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dirty="0"/>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9DB23F"/>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9DB23F"/>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9DB23F"/>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9DB23F"/>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endParaRPr lang="en-US" dirty="0"/>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p:txBody>
          <a:bodyPr/>
          <a:lstStyle/>
          <a:p>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a:lstStyle/>
          <a:p>
            <a:endParaRPr lang="en-US" dirty="0"/>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a:lstStyle/>
          <a:p>
            <a:endParaRPr lang="en-US" dirty="0"/>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p:txBody>
          <a:bodyPr/>
          <a:lstStyle/>
          <a:p>
            <a:endParaRPr lang="en-US" dirty="0"/>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a:lstStyle/>
          <a:p>
            <a:endParaRPr lang="en-US" dirty="0"/>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a:lstStyle/>
          <a:p>
            <a:endParaRPr lang="en-US" dirty="0"/>
          </a:p>
        </p:txBody>
      </p:sp>
      <p:sp>
        <p:nvSpPr>
          <p:cNvPr id="41" name="Text Placeholder 40">
            <a:extLst>
              <a:ext uri="{FF2B5EF4-FFF2-40B4-BE49-F238E27FC236}">
                <a16:creationId xmlns:a16="http://schemas.microsoft.com/office/drawing/2014/main" id="{3ABE8154-3475-DF7A-5C48-55626BFA92AC}"/>
              </a:ext>
            </a:extLst>
          </p:cNvPr>
          <p:cNvSpPr>
            <a:spLocks noGrp="1"/>
          </p:cNvSpPr>
          <p:nvPr>
            <p:ph type="body" sz="quarter" idx="22"/>
          </p:nvPr>
        </p:nvSpPr>
        <p:spPr/>
        <p:txBody>
          <a:bodyPr/>
          <a:lstStyle/>
          <a:p>
            <a:endParaRPr lang="en-US" dirty="0"/>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endParaRPr lang="en-US" dirty="0"/>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4CF74D-ADDB-0B3A-7E2D-7AE66C197DCF}"/>
              </a:ext>
            </a:extLst>
          </p:cNvPr>
          <p:cNvPicPr>
            <a:picLocks noChangeAspect="1"/>
          </p:cNvPicPr>
          <p:nvPr/>
        </p:nvPicPr>
        <p:blipFill>
          <a:blip r:embed="rId3"/>
          <a:stretch>
            <a:fillRect/>
          </a:stretch>
        </p:blipFill>
        <p:spPr>
          <a:xfrm>
            <a:off x="896758" y="873511"/>
            <a:ext cx="4892409" cy="5656612"/>
          </a:xfrm>
          <a:prstGeom prst="rect">
            <a:avLst/>
          </a:prstGeom>
        </p:spPr>
      </p:pic>
      <p:sp>
        <p:nvSpPr>
          <p:cNvPr id="7" name="Text Placeholder 2">
            <a:extLst>
              <a:ext uri="{FF2B5EF4-FFF2-40B4-BE49-F238E27FC236}">
                <a16:creationId xmlns:a16="http://schemas.microsoft.com/office/drawing/2014/main" id="{B56FB998-921D-21AE-7D91-46638058F8FE}"/>
              </a:ext>
            </a:extLst>
          </p:cNvPr>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9" name="Title 8">
            <a:extLst>
              <a:ext uri="{FF2B5EF4-FFF2-40B4-BE49-F238E27FC236}">
                <a16:creationId xmlns:a16="http://schemas.microsoft.com/office/drawing/2014/main" id="{5900096F-C584-42A6-5958-CF7C89BC65A4}"/>
              </a:ext>
            </a:extLst>
          </p:cNvPr>
          <p:cNvSpPr>
            <a:spLocks noGrp="1"/>
          </p:cNvSpPr>
          <p:nvPr>
            <p:ph type="title"/>
          </p:nvPr>
        </p:nvSpPr>
        <p:spPr/>
        <p:txBody>
          <a:bodyPr>
            <a:normAutofit fontScale="90000"/>
          </a:bodyPr>
          <a:lstStyle/>
          <a:p>
            <a:r>
              <a:rPr lang="en-US" dirty="0"/>
              <a:t>SEPARATE &amp; EDITABLE: THE BAD </a:t>
            </a:r>
          </a:p>
        </p:txBody>
      </p:sp>
    </p:spTree>
    <p:extLst>
      <p:ext uri="{BB962C8B-B14F-4D97-AF65-F5344CB8AC3E}">
        <p14:creationId xmlns:p14="http://schemas.microsoft.com/office/powerpoint/2010/main" val="327675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32F1-7F00-7AFD-68FE-17E356A73C31}"/>
              </a:ext>
            </a:extLst>
          </p:cNvPr>
          <p:cNvSpPr>
            <a:spLocks noGrp="1"/>
          </p:cNvSpPr>
          <p:nvPr>
            <p:ph type="title"/>
          </p:nvPr>
        </p:nvSpPr>
        <p:spPr/>
        <p:txBody>
          <a:bodyPr>
            <a:normAutofit fontScale="90000"/>
          </a:bodyPr>
          <a:lstStyle/>
          <a:p>
            <a:r>
              <a:rPr lang="en-US" dirty="0"/>
              <a:t>SEPARATE &amp; EDITABLE: THE GOOD </a:t>
            </a:r>
          </a:p>
        </p:txBody>
      </p:sp>
      <p:sp>
        <p:nvSpPr>
          <p:cNvPr id="3" name="Text Placeholder 2">
            <a:extLst>
              <a:ext uri="{FF2B5EF4-FFF2-40B4-BE49-F238E27FC236}">
                <a16:creationId xmlns:a16="http://schemas.microsoft.com/office/drawing/2014/main" id="{615081A7-8AFE-A6ED-9902-B65B360D4EE6}"/>
              </a:ext>
            </a:extLst>
          </p:cNvPr>
          <p:cNvSpPr txBox="1">
            <a:spLocks/>
          </p:cNvSpPr>
          <p:nvPr/>
        </p:nvSpPr>
        <p:spPr>
          <a:xfrm>
            <a:off x="7806852" y="1199288"/>
            <a:ext cx="3792113" cy="3950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(down to the numbers on the scale bar)</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9DB23F"/>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4" name="Group 3">
            <a:extLst>
              <a:ext uri="{FF2B5EF4-FFF2-40B4-BE49-F238E27FC236}">
                <a16:creationId xmlns:a16="http://schemas.microsoft.com/office/drawing/2014/main" id="{AB2F8B00-8874-4C69-619C-E9B90769A419}"/>
              </a:ext>
            </a:extLst>
          </p:cNvPr>
          <p:cNvGrpSpPr/>
          <p:nvPr/>
        </p:nvGrpSpPr>
        <p:grpSpPr>
          <a:xfrm>
            <a:off x="1133299" y="1110846"/>
            <a:ext cx="6082509" cy="5417473"/>
            <a:chOff x="7116133" y="1539918"/>
            <a:chExt cx="4853370" cy="4671095"/>
          </a:xfrm>
        </p:grpSpPr>
        <p:pic>
          <p:nvPicPr>
            <p:cNvPr id="5" name="Picture 4">
              <a:extLst>
                <a:ext uri="{FF2B5EF4-FFF2-40B4-BE49-F238E27FC236}">
                  <a16:creationId xmlns:a16="http://schemas.microsoft.com/office/drawing/2014/main" id="{7DDB1A42-5CE7-B7DC-7248-D44A66D3A2ED}"/>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91933B56-A33E-C62C-332C-C4AD66E7F198}"/>
                </a:ext>
              </a:extLst>
            </p:cNvPr>
            <p:cNvSpPr/>
            <p:nvPr/>
          </p:nvSpPr>
          <p:spPr>
            <a:xfrm>
              <a:off x="7369228" y="4325921"/>
              <a:ext cx="1262154" cy="869534"/>
            </a:xfrm>
            <a:prstGeom prst="rect">
              <a:avLst/>
            </a:prstGeom>
            <a:solidFill>
              <a:srgbClr val="CADC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6FEBC85-C3EA-945F-1AD0-6ADCB3137DE0}"/>
              </a:ext>
            </a:extLst>
          </p:cNvPr>
          <p:cNvSpPr txBox="1"/>
          <p:nvPr/>
        </p:nvSpPr>
        <p:spPr>
          <a:xfrm>
            <a:off x="1689211" y="175428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Longboat Key</a:t>
            </a:r>
          </a:p>
        </p:txBody>
      </p:sp>
      <p:sp>
        <p:nvSpPr>
          <p:cNvPr id="8" name="TextBox 7">
            <a:extLst>
              <a:ext uri="{FF2B5EF4-FFF2-40B4-BE49-F238E27FC236}">
                <a16:creationId xmlns:a16="http://schemas.microsoft.com/office/drawing/2014/main" id="{F16ED465-25AA-5987-2B05-FD29DD3E9295}"/>
              </a:ext>
            </a:extLst>
          </p:cNvPr>
          <p:cNvSpPr txBox="1"/>
          <p:nvPr/>
        </p:nvSpPr>
        <p:spPr>
          <a:xfrm>
            <a:off x="2404467" y="1961389"/>
            <a:ext cx="771445"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Sarasota</a:t>
            </a:r>
          </a:p>
        </p:txBody>
      </p:sp>
      <p:sp>
        <p:nvSpPr>
          <p:cNvPr id="9" name="TextBox 8">
            <a:extLst>
              <a:ext uri="{FF2B5EF4-FFF2-40B4-BE49-F238E27FC236}">
                <a16:creationId xmlns:a16="http://schemas.microsoft.com/office/drawing/2014/main" id="{6F776766-2F06-25FE-7707-B1A65C7C5A18}"/>
              </a:ext>
            </a:extLst>
          </p:cNvPr>
          <p:cNvSpPr txBox="1"/>
          <p:nvPr/>
        </p:nvSpPr>
        <p:spPr>
          <a:xfrm>
            <a:off x="3401745" y="4189070"/>
            <a:ext cx="672622"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Venice</a:t>
            </a:r>
          </a:p>
        </p:txBody>
      </p:sp>
      <p:sp>
        <p:nvSpPr>
          <p:cNvPr id="10" name="TextBox 9">
            <a:extLst>
              <a:ext uri="{FF2B5EF4-FFF2-40B4-BE49-F238E27FC236}">
                <a16:creationId xmlns:a16="http://schemas.microsoft.com/office/drawing/2014/main" id="{DF711CC0-4D30-9048-D78F-EA98D7FBF7B5}"/>
              </a:ext>
            </a:extLst>
          </p:cNvPr>
          <p:cNvSpPr txBox="1"/>
          <p:nvPr/>
        </p:nvSpPr>
        <p:spPr>
          <a:xfrm>
            <a:off x="5133250" y="4730836"/>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North Port</a:t>
            </a:r>
          </a:p>
        </p:txBody>
      </p:sp>
      <p:sp>
        <p:nvSpPr>
          <p:cNvPr id="22" name="TextBox 21">
            <a:extLst>
              <a:ext uri="{FF2B5EF4-FFF2-40B4-BE49-F238E27FC236}">
                <a16:creationId xmlns:a16="http://schemas.microsoft.com/office/drawing/2014/main" id="{128CA182-ED68-1D74-C36B-2B370791C55E}"/>
              </a:ext>
            </a:extLst>
          </p:cNvPr>
          <p:cNvSpPr txBox="1"/>
          <p:nvPr/>
        </p:nvSpPr>
        <p:spPr>
          <a:xfrm>
            <a:off x="4031764" y="5507688"/>
            <a:ext cx="1100979" cy="230832"/>
          </a:xfrm>
          <a:prstGeom prst="rect">
            <a:avLst/>
          </a:prstGeom>
          <a:noFill/>
        </p:spPr>
        <p:txBody>
          <a:bodyPr wrap="square" rtlCol="0">
            <a:spAutoFit/>
          </a:bodyPr>
          <a:lstStyle/>
          <a:p>
            <a:r>
              <a:rPr lang="en-US" sz="900" b="1" dirty="0">
                <a:ln w="3175">
                  <a:noFill/>
                </a:ln>
                <a:effectLst>
                  <a:outerShdw blurRad="50800" dist="38100" dir="5400000" algn="t" rotWithShape="0">
                    <a:prstClr val="black">
                      <a:alpha val="40000"/>
                    </a:prstClr>
                  </a:outerShdw>
                </a:effectLst>
                <a:latin typeface="+mj-lt"/>
              </a:rPr>
              <a:t>Englewood</a:t>
            </a:r>
          </a:p>
        </p:txBody>
      </p:sp>
      <p:sp>
        <p:nvSpPr>
          <p:cNvPr id="23" name="TextBox 22">
            <a:extLst>
              <a:ext uri="{FF2B5EF4-FFF2-40B4-BE49-F238E27FC236}">
                <a16:creationId xmlns:a16="http://schemas.microsoft.com/office/drawing/2014/main" id="{35B4EC6F-6198-42AB-621C-43AFDFFC08DC}"/>
              </a:ext>
            </a:extLst>
          </p:cNvPr>
          <p:cNvSpPr txBox="1"/>
          <p:nvPr/>
        </p:nvSpPr>
        <p:spPr>
          <a:xfrm>
            <a:off x="6266717" y="2085146"/>
            <a:ext cx="699586" cy="230832"/>
          </a:xfrm>
          <a:prstGeom prst="rect">
            <a:avLst/>
          </a:prstGeom>
          <a:noFill/>
        </p:spPr>
        <p:txBody>
          <a:bodyPr wrap="square" rtlCol="0">
            <a:spAutoFit/>
          </a:bodyPr>
          <a:lstStyle/>
          <a:p>
            <a:r>
              <a:rPr lang="en-US" sz="900" b="1" dirty="0">
                <a:solidFill>
                  <a:schemeClr val="tx1">
                    <a:lumMod val="75000"/>
                    <a:lumOff val="25000"/>
                  </a:schemeClr>
                </a:solidFill>
                <a:latin typeface="+mj-lt"/>
              </a:rPr>
              <a:t>Florida</a:t>
            </a:r>
          </a:p>
        </p:txBody>
      </p:sp>
      <p:sp>
        <p:nvSpPr>
          <p:cNvPr id="24" name="TextBox 23">
            <a:extLst>
              <a:ext uri="{FF2B5EF4-FFF2-40B4-BE49-F238E27FC236}">
                <a16:creationId xmlns:a16="http://schemas.microsoft.com/office/drawing/2014/main" id="{4EBA54B0-CF60-AD4D-96D0-D6F1A522AA57}"/>
              </a:ext>
            </a:extLst>
          </p:cNvPr>
          <p:cNvSpPr txBox="1"/>
          <p:nvPr/>
        </p:nvSpPr>
        <p:spPr>
          <a:xfrm>
            <a:off x="5303829" y="2317338"/>
            <a:ext cx="948599" cy="461665"/>
          </a:xfrm>
          <a:prstGeom prst="rect">
            <a:avLst/>
          </a:prstGeom>
          <a:noFill/>
        </p:spPr>
        <p:txBody>
          <a:bodyPr wrap="square" rtlCol="0">
            <a:spAutoFit/>
          </a:bodyPr>
          <a:lstStyle/>
          <a:p>
            <a:pPr algn="ctr"/>
            <a:r>
              <a:rPr lang="en-US" sz="1200" i="1" dirty="0">
                <a:solidFill>
                  <a:schemeClr val="accent1">
                    <a:lumMod val="75000"/>
                  </a:scheme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25" name="Rectangle 24">
            <a:extLst>
              <a:ext uri="{FF2B5EF4-FFF2-40B4-BE49-F238E27FC236}">
                <a16:creationId xmlns:a16="http://schemas.microsoft.com/office/drawing/2014/main" id="{C0BCE98C-78E2-1814-08F5-AA807199986E}"/>
              </a:ext>
            </a:extLst>
          </p:cNvPr>
          <p:cNvSpPr/>
          <p:nvPr/>
        </p:nvSpPr>
        <p:spPr>
          <a:xfrm>
            <a:off x="1271311" y="4886125"/>
            <a:ext cx="2234215" cy="64773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9BD61F1-B767-5BAF-3E3D-0C8EFE86831E}"/>
              </a:ext>
            </a:extLst>
          </p:cNvPr>
          <p:cNvSpPr/>
          <p:nvPr/>
        </p:nvSpPr>
        <p:spPr>
          <a:xfrm>
            <a:off x="1344347" y="5021684"/>
            <a:ext cx="292525" cy="167653"/>
          </a:xfrm>
          <a:prstGeom prst="rect">
            <a:avLst/>
          </a:prstGeom>
          <a:solidFill>
            <a:srgbClr val="FCC0DA"/>
          </a:solidFill>
          <a:ln>
            <a:solidFill>
              <a:srgbClr val="A51E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91CDFA3-6428-AA87-A70C-E4DF0AAEF4B3}"/>
              </a:ext>
            </a:extLst>
          </p:cNvPr>
          <p:cNvSpPr txBox="1"/>
          <p:nvPr/>
        </p:nvSpPr>
        <p:spPr>
          <a:xfrm>
            <a:off x="1645124" y="4990464"/>
            <a:ext cx="2046289" cy="230832"/>
          </a:xfrm>
          <a:prstGeom prst="rect">
            <a:avLst/>
          </a:prstGeom>
          <a:noFill/>
        </p:spPr>
        <p:txBody>
          <a:bodyPr wrap="square" rtlCol="0">
            <a:spAutoFit/>
          </a:bodyPr>
          <a:lstStyle/>
          <a:p>
            <a:r>
              <a:rPr lang="en-US" sz="900" b="1" dirty="0">
                <a:latin typeface="+mj-lt"/>
              </a:rPr>
              <a:t>Sarasota County Boundary</a:t>
            </a:r>
          </a:p>
        </p:txBody>
      </p:sp>
      <p:sp>
        <p:nvSpPr>
          <p:cNvPr id="28" name="TextBox 27">
            <a:extLst>
              <a:ext uri="{FF2B5EF4-FFF2-40B4-BE49-F238E27FC236}">
                <a16:creationId xmlns:a16="http://schemas.microsoft.com/office/drawing/2014/main" id="{81DE0C11-6EA1-70E6-F30F-29F4CFE4BDF4}"/>
              </a:ext>
            </a:extLst>
          </p:cNvPr>
          <p:cNvSpPr txBox="1"/>
          <p:nvPr/>
        </p:nvSpPr>
        <p:spPr>
          <a:xfrm>
            <a:off x="1645726" y="5235073"/>
            <a:ext cx="1738459" cy="230832"/>
          </a:xfrm>
          <a:prstGeom prst="rect">
            <a:avLst/>
          </a:prstGeom>
          <a:noFill/>
        </p:spPr>
        <p:txBody>
          <a:bodyPr wrap="square" rtlCol="0">
            <a:spAutoFit/>
          </a:bodyPr>
          <a:lstStyle/>
          <a:p>
            <a:r>
              <a:rPr lang="en-US" sz="900" b="1" dirty="0">
                <a:latin typeface="+mj-lt"/>
              </a:rPr>
              <a:t>Major Cities</a:t>
            </a:r>
          </a:p>
        </p:txBody>
      </p:sp>
      <p:grpSp>
        <p:nvGrpSpPr>
          <p:cNvPr id="29" name="Group 28">
            <a:extLst>
              <a:ext uri="{FF2B5EF4-FFF2-40B4-BE49-F238E27FC236}">
                <a16:creationId xmlns:a16="http://schemas.microsoft.com/office/drawing/2014/main" id="{990A3457-E113-4ADF-3DD9-6F126398B515}"/>
              </a:ext>
            </a:extLst>
          </p:cNvPr>
          <p:cNvGrpSpPr/>
          <p:nvPr/>
        </p:nvGrpSpPr>
        <p:grpSpPr>
          <a:xfrm>
            <a:off x="1419899" y="5298294"/>
            <a:ext cx="143194" cy="127313"/>
            <a:chOff x="7976513" y="6490952"/>
            <a:chExt cx="114258" cy="109773"/>
          </a:xfrm>
        </p:grpSpPr>
        <p:sp>
          <p:nvSpPr>
            <p:cNvPr id="30" name="Oval 29">
              <a:extLst>
                <a:ext uri="{FF2B5EF4-FFF2-40B4-BE49-F238E27FC236}">
                  <a16:creationId xmlns:a16="http://schemas.microsoft.com/office/drawing/2014/main" id="{ACFAF472-FFFC-EE26-0565-FA5662C59DA4}"/>
                </a:ext>
              </a:extLst>
            </p:cNvPr>
            <p:cNvSpPr/>
            <p:nvPr/>
          </p:nvSpPr>
          <p:spPr>
            <a:xfrm>
              <a:off x="7976513" y="6490952"/>
              <a:ext cx="114258" cy="1097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DD4923A-015E-B069-D2D8-37D78DA0D7CD}"/>
                </a:ext>
              </a:extLst>
            </p:cNvPr>
            <p:cNvSpPr/>
            <p:nvPr/>
          </p:nvSpPr>
          <p:spPr>
            <a:xfrm>
              <a:off x="8008432" y="6521617"/>
              <a:ext cx="50420" cy="4844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19CFA804-9F96-A6EA-B787-2C87AD8FFA14}"/>
              </a:ext>
            </a:extLst>
          </p:cNvPr>
          <p:cNvSpPr txBox="1"/>
          <p:nvPr/>
        </p:nvSpPr>
        <p:spPr>
          <a:xfrm>
            <a:off x="3384185" y="3521933"/>
            <a:ext cx="334634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mj-lt"/>
              </a:rPr>
              <a:t>Sarasota County</a:t>
            </a:r>
          </a:p>
        </p:txBody>
      </p:sp>
      <p:grpSp>
        <p:nvGrpSpPr>
          <p:cNvPr id="33" name="Group 32">
            <a:extLst>
              <a:ext uri="{FF2B5EF4-FFF2-40B4-BE49-F238E27FC236}">
                <a16:creationId xmlns:a16="http://schemas.microsoft.com/office/drawing/2014/main" id="{02646515-388E-A305-93AA-569EEBC49E01}"/>
              </a:ext>
            </a:extLst>
          </p:cNvPr>
          <p:cNvGrpSpPr/>
          <p:nvPr/>
        </p:nvGrpSpPr>
        <p:grpSpPr>
          <a:xfrm>
            <a:off x="1750144" y="3089004"/>
            <a:ext cx="336952" cy="819201"/>
            <a:chOff x="1051110" y="2993872"/>
            <a:chExt cx="268861" cy="706338"/>
          </a:xfrm>
        </p:grpSpPr>
        <p:sp>
          <p:nvSpPr>
            <p:cNvPr id="34" name="Freeform 24">
              <a:extLst>
                <a:ext uri="{FF2B5EF4-FFF2-40B4-BE49-F238E27FC236}">
                  <a16:creationId xmlns:a16="http://schemas.microsoft.com/office/drawing/2014/main" id="{4B6DA34D-710E-0D16-E9C9-75740DAFB02C}"/>
                </a:ext>
              </a:extLst>
            </p:cNvPr>
            <p:cNvSpPr/>
            <p:nvPr/>
          </p:nvSpPr>
          <p:spPr>
            <a:xfrm>
              <a:off x="1073652" y="3365412"/>
              <a:ext cx="223777" cy="334798"/>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6C0D4E6-26BB-3884-A886-F26A3876A62F}"/>
                </a:ext>
              </a:extLst>
            </p:cNvPr>
            <p:cNvSpPr txBox="1"/>
            <p:nvPr/>
          </p:nvSpPr>
          <p:spPr>
            <a:xfrm>
              <a:off x="1051110" y="2993872"/>
              <a:ext cx="268861" cy="291911"/>
            </a:xfrm>
            <a:prstGeom prst="rect">
              <a:avLst/>
            </a:prstGeom>
            <a:noFill/>
          </p:spPr>
          <p:txBody>
            <a:bodyPr wrap="none" rtlCol="0">
              <a:spAutoFit/>
            </a:bodyPr>
            <a:lstStyle/>
            <a:p>
              <a:pPr algn="ctr"/>
              <a:r>
                <a:rPr lang="en-US" sz="1600" dirty="0">
                  <a:latin typeface="+mj-lt"/>
                </a:rPr>
                <a:t>N</a:t>
              </a:r>
            </a:p>
          </p:txBody>
        </p:sp>
      </p:grpSp>
      <p:grpSp>
        <p:nvGrpSpPr>
          <p:cNvPr id="36" name="Group 35">
            <a:extLst>
              <a:ext uri="{FF2B5EF4-FFF2-40B4-BE49-F238E27FC236}">
                <a16:creationId xmlns:a16="http://schemas.microsoft.com/office/drawing/2014/main" id="{1183E08D-E638-4165-0919-E6227CC6EAB5}"/>
              </a:ext>
            </a:extLst>
          </p:cNvPr>
          <p:cNvGrpSpPr/>
          <p:nvPr/>
        </p:nvGrpSpPr>
        <p:grpSpPr>
          <a:xfrm>
            <a:off x="1226263" y="4098886"/>
            <a:ext cx="2006285" cy="336798"/>
            <a:chOff x="7236696" y="4951760"/>
            <a:chExt cx="1600860" cy="290395"/>
          </a:xfrm>
        </p:grpSpPr>
        <p:grpSp>
          <p:nvGrpSpPr>
            <p:cNvPr id="37" name="Group 36">
              <a:extLst>
                <a:ext uri="{FF2B5EF4-FFF2-40B4-BE49-F238E27FC236}">
                  <a16:creationId xmlns:a16="http://schemas.microsoft.com/office/drawing/2014/main" id="{BB4A7335-79BD-9840-A24E-D5C917E24B75}"/>
                </a:ext>
              </a:extLst>
            </p:cNvPr>
            <p:cNvGrpSpPr>
              <a:grpSpLocks noChangeAspect="1"/>
            </p:cNvGrpSpPr>
            <p:nvPr/>
          </p:nvGrpSpPr>
          <p:grpSpPr>
            <a:xfrm>
              <a:off x="7320852" y="5130046"/>
              <a:ext cx="1067055" cy="54912"/>
              <a:chOff x="7185908" y="6911390"/>
              <a:chExt cx="1067055" cy="54912"/>
            </a:xfrm>
          </p:grpSpPr>
          <p:sp>
            <p:nvSpPr>
              <p:cNvPr id="45" name="Rectangle 44">
                <a:extLst>
                  <a:ext uri="{FF2B5EF4-FFF2-40B4-BE49-F238E27FC236}">
                    <a16:creationId xmlns:a16="http://schemas.microsoft.com/office/drawing/2014/main" id="{F7E1E349-8FC1-10CD-2F6A-E3786E978842}"/>
                  </a:ext>
                </a:extLst>
              </p:cNvPr>
              <p:cNvSpPr/>
              <p:nvPr/>
            </p:nvSpPr>
            <p:spPr>
              <a:xfrm>
                <a:off x="7185908" y="6911438"/>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04C1602-B949-7A06-7559-09F73DD8BD69}"/>
                  </a:ext>
                </a:extLst>
              </p:cNvPr>
              <p:cNvSpPr/>
              <p:nvPr/>
            </p:nvSpPr>
            <p:spPr>
              <a:xfrm>
                <a:off x="7250171"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0754C9F-D3E7-C7D4-8868-D927CB35BA70}"/>
                  </a:ext>
                </a:extLst>
              </p:cNvPr>
              <p:cNvSpPr/>
              <p:nvPr/>
            </p:nvSpPr>
            <p:spPr>
              <a:xfrm>
                <a:off x="7383693" y="6911438"/>
                <a:ext cx="58949"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A8F16E-639E-675A-9C5B-7672D1BA0C2C}"/>
                  </a:ext>
                </a:extLst>
              </p:cNvPr>
              <p:cNvSpPr/>
              <p:nvPr/>
            </p:nvSpPr>
            <p:spPr>
              <a:xfrm>
                <a:off x="7442536" y="6911438"/>
                <a:ext cx="273900"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77CCD6A-38B8-99C2-E5E9-8EBE452222D1}"/>
                  </a:ext>
                </a:extLst>
              </p:cNvPr>
              <p:cNvSpPr/>
              <p:nvPr/>
            </p:nvSpPr>
            <p:spPr>
              <a:xfrm>
                <a:off x="7716436" y="6911438"/>
                <a:ext cx="265514" cy="548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DCDEB18-AE0E-94BA-BA3F-0585AB82B039}"/>
                  </a:ext>
                </a:extLst>
              </p:cNvPr>
              <p:cNvSpPr/>
              <p:nvPr/>
            </p:nvSpPr>
            <p:spPr>
              <a:xfrm>
                <a:off x="7981950" y="6911438"/>
                <a:ext cx="271013"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8446E56-197C-E291-40CC-6454DE8E828C}"/>
                  </a:ext>
                </a:extLst>
              </p:cNvPr>
              <p:cNvSpPr/>
              <p:nvPr/>
            </p:nvSpPr>
            <p:spPr>
              <a:xfrm>
                <a:off x="7319857" y="6911390"/>
                <a:ext cx="58949" cy="5486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782D08E0-A2E1-CC6B-4C70-9AB13C3D0825}"/>
                </a:ext>
              </a:extLst>
            </p:cNvPr>
            <p:cNvSpPr txBox="1"/>
            <p:nvPr/>
          </p:nvSpPr>
          <p:spPr>
            <a:xfrm>
              <a:off x="7236696" y="4955538"/>
              <a:ext cx="143105" cy="230832"/>
            </a:xfrm>
            <a:prstGeom prst="rect">
              <a:avLst/>
            </a:prstGeom>
            <a:noFill/>
          </p:spPr>
          <p:txBody>
            <a:bodyPr wrap="square" rtlCol="0">
              <a:spAutoFit/>
            </a:bodyPr>
            <a:lstStyle/>
            <a:p>
              <a:pPr algn="ctr"/>
              <a:r>
                <a:rPr lang="en-US" sz="900" dirty="0">
                  <a:latin typeface="+mj-lt"/>
                </a:rPr>
                <a:t>0</a:t>
              </a:r>
            </a:p>
          </p:txBody>
        </p:sp>
        <p:sp>
          <p:nvSpPr>
            <p:cNvPr id="39" name="TextBox 38">
              <a:extLst>
                <a:ext uri="{FF2B5EF4-FFF2-40B4-BE49-F238E27FC236}">
                  <a16:creationId xmlns:a16="http://schemas.microsoft.com/office/drawing/2014/main" id="{6E709827-5617-0FD9-E39A-6AF99DA0C734}"/>
                </a:ext>
              </a:extLst>
            </p:cNvPr>
            <p:cNvSpPr txBox="1"/>
            <p:nvPr/>
          </p:nvSpPr>
          <p:spPr>
            <a:xfrm>
              <a:off x="7369640" y="4954571"/>
              <a:ext cx="143105" cy="230832"/>
            </a:xfrm>
            <a:prstGeom prst="rect">
              <a:avLst/>
            </a:prstGeom>
            <a:noFill/>
          </p:spPr>
          <p:txBody>
            <a:bodyPr wrap="square" rtlCol="0">
              <a:spAutoFit/>
            </a:bodyPr>
            <a:lstStyle/>
            <a:p>
              <a:pPr algn="ctr"/>
              <a:r>
                <a:rPr lang="en-US" sz="900">
                  <a:latin typeface="+mj-lt"/>
                </a:rPr>
                <a:t>1</a:t>
              </a:r>
            </a:p>
          </p:txBody>
        </p:sp>
        <p:sp>
          <p:nvSpPr>
            <p:cNvPr id="40" name="TextBox 39">
              <a:extLst>
                <a:ext uri="{FF2B5EF4-FFF2-40B4-BE49-F238E27FC236}">
                  <a16:creationId xmlns:a16="http://schemas.microsoft.com/office/drawing/2014/main" id="{03560B46-8947-3DA9-AF9A-8FEA36A7FB3F}"/>
                </a:ext>
              </a:extLst>
            </p:cNvPr>
            <p:cNvSpPr txBox="1"/>
            <p:nvPr/>
          </p:nvSpPr>
          <p:spPr>
            <a:xfrm>
              <a:off x="7506167" y="4951760"/>
              <a:ext cx="143105" cy="230832"/>
            </a:xfrm>
            <a:prstGeom prst="rect">
              <a:avLst/>
            </a:prstGeom>
            <a:noFill/>
          </p:spPr>
          <p:txBody>
            <a:bodyPr wrap="square" rtlCol="0">
              <a:spAutoFit/>
            </a:bodyPr>
            <a:lstStyle/>
            <a:p>
              <a:pPr algn="ctr"/>
              <a:r>
                <a:rPr lang="en-US" sz="900">
                  <a:latin typeface="+mj-lt"/>
                </a:rPr>
                <a:t>2</a:t>
              </a:r>
            </a:p>
          </p:txBody>
        </p:sp>
        <p:sp>
          <p:nvSpPr>
            <p:cNvPr id="41" name="TextBox 40">
              <a:extLst>
                <a:ext uri="{FF2B5EF4-FFF2-40B4-BE49-F238E27FC236}">
                  <a16:creationId xmlns:a16="http://schemas.microsoft.com/office/drawing/2014/main" id="{802433DD-3F8E-5ADE-7E4B-4AE779DE5903}"/>
                </a:ext>
              </a:extLst>
            </p:cNvPr>
            <p:cNvSpPr txBox="1"/>
            <p:nvPr/>
          </p:nvSpPr>
          <p:spPr>
            <a:xfrm>
              <a:off x="7789142" y="4954893"/>
              <a:ext cx="143105" cy="230832"/>
            </a:xfrm>
            <a:prstGeom prst="rect">
              <a:avLst/>
            </a:prstGeom>
            <a:noFill/>
          </p:spPr>
          <p:txBody>
            <a:bodyPr wrap="square" rtlCol="0">
              <a:spAutoFit/>
            </a:bodyPr>
            <a:lstStyle/>
            <a:p>
              <a:pPr algn="ctr"/>
              <a:r>
                <a:rPr lang="en-US" sz="900">
                  <a:latin typeface="+mj-lt"/>
                </a:rPr>
                <a:t>4</a:t>
              </a:r>
            </a:p>
          </p:txBody>
        </p:sp>
        <p:sp>
          <p:nvSpPr>
            <p:cNvPr id="42" name="TextBox 41">
              <a:extLst>
                <a:ext uri="{FF2B5EF4-FFF2-40B4-BE49-F238E27FC236}">
                  <a16:creationId xmlns:a16="http://schemas.microsoft.com/office/drawing/2014/main" id="{43BA2072-9DBE-770E-E309-0912152463C4}"/>
                </a:ext>
              </a:extLst>
            </p:cNvPr>
            <p:cNvSpPr txBox="1"/>
            <p:nvPr/>
          </p:nvSpPr>
          <p:spPr>
            <a:xfrm>
              <a:off x="8045341" y="4952120"/>
              <a:ext cx="143105" cy="230832"/>
            </a:xfrm>
            <a:prstGeom prst="rect">
              <a:avLst/>
            </a:prstGeom>
            <a:noFill/>
          </p:spPr>
          <p:txBody>
            <a:bodyPr wrap="square" rtlCol="0">
              <a:spAutoFit/>
            </a:bodyPr>
            <a:lstStyle/>
            <a:p>
              <a:pPr algn="ctr"/>
              <a:r>
                <a:rPr lang="en-US" sz="900">
                  <a:latin typeface="+mj-lt"/>
                </a:rPr>
                <a:t>6</a:t>
              </a:r>
            </a:p>
          </p:txBody>
        </p:sp>
        <p:sp>
          <p:nvSpPr>
            <p:cNvPr id="43" name="TextBox 42">
              <a:extLst>
                <a:ext uri="{FF2B5EF4-FFF2-40B4-BE49-F238E27FC236}">
                  <a16:creationId xmlns:a16="http://schemas.microsoft.com/office/drawing/2014/main" id="{E98B353C-E0E5-74B5-A02C-73FC2EC11BD8}"/>
                </a:ext>
              </a:extLst>
            </p:cNvPr>
            <p:cNvSpPr txBox="1"/>
            <p:nvPr/>
          </p:nvSpPr>
          <p:spPr>
            <a:xfrm>
              <a:off x="8310855" y="4951760"/>
              <a:ext cx="143105" cy="230832"/>
            </a:xfrm>
            <a:prstGeom prst="rect">
              <a:avLst/>
            </a:prstGeom>
            <a:noFill/>
          </p:spPr>
          <p:txBody>
            <a:bodyPr wrap="square" rtlCol="0">
              <a:spAutoFit/>
            </a:bodyPr>
            <a:lstStyle/>
            <a:p>
              <a:pPr algn="ctr"/>
              <a:r>
                <a:rPr lang="en-US" sz="900">
                  <a:latin typeface="+mj-lt"/>
                </a:rPr>
                <a:t>8</a:t>
              </a:r>
            </a:p>
          </p:txBody>
        </p:sp>
        <p:sp>
          <p:nvSpPr>
            <p:cNvPr id="44" name="TextBox 43">
              <a:extLst>
                <a:ext uri="{FF2B5EF4-FFF2-40B4-BE49-F238E27FC236}">
                  <a16:creationId xmlns:a16="http://schemas.microsoft.com/office/drawing/2014/main" id="{6966D2FE-7A8F-6A53-1580-3539BAA72A15}"/>
                </a:ext>
              </a:extLst>
            </p:cNvPr>
            <p:cNvSpPr txBox="1"/>
            <p:nvPr/>
          </p:nvSpPr>
          <p:spPr>
            <a:xfrm>
              <a:off x="8270312" y="5029858"/>
              <a:ext cx="567244" cy="212297"/>
            </a:xfrm>
            <a:prstGeom prst="rect">
              <a:avLst/>
            </a:prstGeom>
            <a:noFill/>
          </p:spPr>
          <p:txBody>
            <a:bodyPr wrap="square" rtlCol="0">
              <a:spAutoFit/>
            </a:bodyPr>
            <a:lstStyle/>
            <a:p>
              <a:pPr algn="ctr"/>
              <a:r>
                <a:rPr lang="en-US" sz="1000" dirty="0">
                  <a:latin typeface="+mj-lt"/>
                </a:rPr>
                <a:t>Miles</a:t>
              </a:r>
            </a:p>
          </p:txBody>
        </p:sp>
      </p:grpSp>
      <p:sp>
        <p:nvSpPr>
          <p:cNvPr id="52" name="TextBox 51">
            <a:extLst>
              <a:ext uri="{FF2B5EF4-FFF2-40B4-BE49-F238E27FC236}">
                <a16:creationId xmlns:a16="http://schemas.microsoft.com/office/drawing/2014/main" id="{29FE27F0-16D5-F13B-248C-F677A1B7832B}"/>
              </a:ext>
            </a:extLst>
          </p:cNvPr>
          <p:cNvSpPr txBox="1"/>
          <p:nvPr/>
        </p:nvSpPr>
        <p:spPr>
          <a:xfrm>
            <a:off x="1172328" y="6174008"/>
            <a:ext cx="4923672" cy="215444"/>
          </a:xfrm>
          <a:prstGeom prst="rect">
            <a:avLst/>
          </a:prstGeom>
          <a:noFill/>
        </p:spPr>
        <p:txBody>
          <a:bodyPr wrap="square" rtlCol="0">
            <a:spAutoFit/>
          </a:bodyPr>
          <a:lstStyle/>
          <a:p>
            <a:r>
              <a:rPr lang="en-US" sz="800" dirty="0" err="1">
                <a:latin typeface="+mj-lt"/>
              </a:rPr>
              <a:t>Basemap</a:t>
            </a:r>
            <a:r>
              <a:rPr lang="en-US" sz="800" dirty="0">
                <a:latin typeface="+mj-lt"/>
              </a:rPr>
              <a:t> credits: Esri, GEBCO, NOAA, National Geographic, Garmin, Geonames.org </a:t>
            </a:r>
          </a:p>
        </p:txBody>
      </p:sp>
    </p:spTree>
    <p:extLst>
      <p:ext uri="{BB962C8B-B14F-4D97-AF65-F5344CB8AC3E}">
        <p14:creationId xmlns:p14="http://schemas.microsoft.com/office/powerpoint/2010/main" val="3417365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76BB8B-EAE8-9155-74C2-A0DCC30B63AB}"/>
              </a:ext>
            </a:extLst>
          </p:cNvPr>
          <p:cNvSpPr txBox="1"/>
          <p:nvPr/>
        </p:nvSpPr>
        <p:spPr>
          <a:xfrm>
            <a:off x="2396384" y="5700298"/>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
        <p:nvSpPr>
          <p:cNvPr id="2" name="Text Placeholder 2">
            <a:extLst>
              <a:ext uri="{FF2B5EF4-FFF2-40B4-BE49-F238E27FC236}">
                <a16:creationId xmlns:a16="http://schemas.microsoft.com/office/drawing/2014/main" id="{C8987114-81E1-EEF4-1A4B-930E9EAE8A24}"/>
              </a:ext>
            </a:extLst>
          </p:cNvPr>
          <p:cNvSpPr txBox="1">
            <a:spLocks/>
          </p:cNvSpPr>
          <p:nvPr/>
        </p:nvSpPr>
        <p:spPr>
          <a:xfrm>
            <a:off x="506896" y="1161143"/>
            <a:ext cx="10189679" cy="48777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9DB23F"/>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9DB23F"/>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9DB23F"/>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9DB23F"/>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9DB23F"/>
              </a:buClr>
              <a:buFont typeface="Arial" panose="020B0604020202020204" pitchFamily="34" charset="0"/>
              <a:buChar char="•"/>
            </a:pPr>
            <a:r>
              <a:rPr lang="en-US" dirty="0"/>
              <a:t>List advisors, partners, and others who have contributed in any way to the project.</a:t>
            </a:r>
          </a:p>
          <a:p>
            <a:pPr marL="457200" indent="-457200">
              <a:buClr>
                <a:srgbClr val="9DB23F"/>
              </a:buClr>
              <a:buFont typeface="Arial" panose="020B0604020202020204" pitchFamily="34" charset="0"/>
              <a:buChar char="•"/>
            </a:pPr>
            <a:r>
              <a:rPr lang="en-US" dirty="0"/>
              <a:t>If your project is a multi-term one, acknowledge past contributors.</a:t>
            </a:r>
          </a:p>
          <a:p>
            <a:pPr marL="457200" indent="-457200">
              <a:buClr>
                <a:srgbClr val="9DB23F"/>
              </a:buClr>
              <a:buFont typeface="Arial" panose="020B0604020202020204" pitchFamily="34" charset="0"/>
              <a:buChar char="•"/>
            </a:pPr>
            <a:r>
              <a:rPr lang="en-US" dirty="0"/>
              <a:t>If you used ESA data, you need to include the following disclaimer: </a:t>
            </a:r>
            <a:r>
              <a:rPr lang="en-US" sz="2000" dirty="0"/>
              <a:t>“</a:t>
            </a:r>
            <a:r>
              <a:rPr lang="en-US" sz="2000" i="1" dirty="0"/>
              <a:t>This material contains modified Copernicus Sentinel data (insert year), processed by ESA.” </a:t>
            </a:r>
          </a:p>
          <a:p>
            <a:pPr marL="457200" indent="-457200">
              <a:buClr>
                <a:srgbClr val="9DB23F"/>
              </a:buClr>
              <a:buFont typeface="Arial" panose="020B0604020202020204" pitchFamily="34" charset="0"/>
              <a:buChar char="•"/>
            </a:pPr>
            <a:r>
              <a:rPr lang="en-US" dirty="0"/>
              <a:t>If you used Planet/Maxar data, you need to include the following disclaimer: </a:t>
            </a:r>
            <a:r>
              <a:rPr lang="en-US" sz="2000" dirty="0"/>
              <a:t>“</a:t>
            </a:r>
            <a:r>
              <a:rPr lang="en-US" sz="2000" i="1" dirty="0">
                <a:solidFill>
                  <a:srgbClr val="3F3F3F"/>
                </a:solidFill>
                <a:latin typeface="Century Gothic"/>
              </a:rPr>
              <a:t>This work utilized data made available through the NASA Commercial </a:t>
            </a:r>
            <a:r>
              <a:rPr lang="en-US" sz="2000" i="1" dirty="0" err="1">
                <a:solidFill>
                  <a:srgbClr val="3F3F3F"/>
                </a:solidFill>
                <a:latin typeface="Century Gothic"/>
              </a:rPr>
              <a:t>Smallsat</a:t>
            </a:r>
            <a:r>
              <a:rPr lang="en-US" sz="2000" i="1" dirty="0">
                <a:solidFill>
                  <a:srgbClr val="3F3F3F"/>
                </a:solidFill>
                <a:latin typeface="Century Gothic"/>
              </a:rPr>
              <a:t> Data Acquisition (</a:t>
            </a:r>
            <a:r>
              <a:rPr lang="en-US" sz="2000" i="1" dirty="0" err="1">
                <a:solidFill>
                  <a:srgbClr val="3F3F3F"/>
                </a:solidFill>
                <a:latin typeface="Century Gothic"/>
              </a:rPr>
              <a:t>CSDA</a:t>
            </a:r>
            <a:r>
              <a:rPr lang="en-US" sz="2000" i="1" dirty="0">
                <a:solidFill>
                  <a:srgbClr val="3F3F3F"/>
                </a:solidFill>
                <a:latin typeface="Century Gothic"/>
              </a:rPr>
              <a:t>) Program.” </a:t>
            </a:r>
            <a:endParaRPr lang="en-US" sz="2000" i="1" dirty="0">
              <a:solidFill>
                <a:srgbClr val="3F3F3F"/>
              </a:solidFill>
            </a:endParaRPr>
          </a:p>
          <a:p>
            <a:pPr marL="457200" indent="-457200">
              <a:buClr>
                <a:srgbClr val="D2672B"/>
              </a:buClr>
              <a:buFont typeface="Arial" panose="020B0604020202020204" pitchFamily="34" charset="0"/>
              <a:buChar char="•"/>
            </a:pPr>
            <a:endParaRPr lang="en-US" dirty="0">
              <a:highlight>
                <a:srgbClr val="00FFFF"/>
              </a:highlight>
            </a:endParaRPr>
          </a:p>
          <a:p>
            <a:pPr marL="457200" indent="-457200">
              <a:buClr>
                <a:srgbClr val="D2672B"/>
              </a:buClr>
              <a:buFont typeface="Arial" panose="020B0604020202020204" pitchFamily="34" charset="0"/>
              <a:buChar char="•"/>
            </a:pPr>
            <a:endParaRPr lang="en-US" dirty="0">
              <a:highlight>
                <a:srgbClr val="00FFFF"/>
              </a:highlight>
            </a:endParaRPr>
          </a:p>
          <a:p>
            <a:endParaRPr lang="en-US" dirty="0"/>
          </a:p>
        </p:txBody>
      </p:sp>
    </p:spTree>
    <p:extLst>
      <p:ext uri="{BB962C8B-B14F-4D97-AF65-F5344CB8AC3E}">
        <p14:creationId xmlns:p14="http://schemas.microsoft.com/office/powerpoint/2010/main" val="3159649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dirty="0"/>
              <a:t>SLIDE TEMPLATE COMPONENTS</a:t>
            </a:r>
          </a:p>
        </p:txBody>
      </p:sp>
      <p:pic>
        <p:nvPicPr>
          <p:cNvPr id="9" name="Picture Placeholder 7">
            <a:extLst>
              <a:ext uri="{FF2B5EF4-FFF2-40B4-BE49-F238E27FC236}">
                <a16:creationId xmlns:a16="http://schemas.microsoft.com/office/drawing/2014/main" id="{8D3D2CE5-5663-F2E7-23A1-6AD4C3E576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4" t="456" r="1414"/>
          <a:stretch/>
        </p:blipFill>
        <p:spPr>
          <a:xfrm>
            <a:off x="5415263" y="1295400"/>
            <a:ext cx="6270808" cy="4268462"/>
          </a:xfrm>
        </p:spPr>
      </p:pic>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796822" y="5563862"/>
            <a:ext cx="1979253" cy="229496"/>
          </a:xfrm>
          <a:prstGeom prst="rect">
            <a:avLst/>
          </a:prstGeom>
          <a:solidFill>
            <a:schemeClr val="bg1"/>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
        <p:nvSpPr>
          <p:cNvPr id="3" name="TextBox 2">
            <a:extLst>
              <a:ext uri="{FF2B5EF4-FFF2-40B4-BE49-F238E27FC236}">
                <a16:creationId xmlns:a16="http://schemas.microsoft.com/office/drawing/2014/main" id="{5C3F5346-0B87-0DF7-2BB6-BD2E03349162}"/>
              </a:ext>
            </a:extLst>
          </p:cNvPr>
          <p:cNvSpPr txBox="1"/>
          <p:nvPr/>
        </p:nvSpPr>
        <p:spPr>
          <a:xfrm>
            <a:off x="5415263" y="5908552"/>
            <a:ext cx="6360812" cy="584775"/>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alibri" panose="020F0502020204030204"/>
              </a:rPr>
              <a:t>Feel free to expand upon these topics, alter the headings, and change the order of the slides to fit your needs. An outline slide is NOT required.</a:t>
            </a:r>
          </a:p>
        </p:txBody>
      </p:sp>
      <p:sp>
        <p:nvSpPr>
          <p:cNvPr id="2" name="Text Placeholder 7">
            <a:extLst>
              <a:ext uri="{FF2B5EF4-FFF2-40B4-BE49-F238E27FC236}">
                <a16:creationId xmlns:a16="http://schemas.microsoft.com/office/drawing/2014/main" id="{03A3AE0F-078B-6F57-272B-D45BDAAEC048}"/>
              </a:ext>
            </a:extLst>
          </p:cNvPr>
          <p:cNvSpPr txBox="1">
            <a:spLocks/>
          </p:cNvSpPr>
          <p:nvPr/>
        </p:nvSpPr>
        <p:spPr>
          <a:xfrm>
            <a:off x="216684" y="1392637"/>
            <a:ext cx="5108575" cy="51979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9DB23F"/>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9DB23F"/>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9DB23F"/>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9DB23F"/>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9DB23F"/>
              </a:buClr>
              <a:buFont typeface="Arial" panose="020B0604020202020204" pitchFamily="34" charset="0"/>
              <a:buChar char="•"/>
            </a:pPr>
            <a:r>
              <a:rPr lang="en-US" sz="2000" dirty="0"/>
              <a:t>Study Area</a:t>
            </a:r>
          </a:p>
          <a:p>
            <a:pPr marL="457200" indent="-457200">
              <a:buClr>
                <a:srgbClr val="9DB23F"/>
              </a:buClr>
              <a:buFont typeface="Arial" panose="020B0604020202020204" pitchFamily="34" charset="0"/>
              <a:buChar char="•"/>
            </a:pPr>
            <a:r>
              <a:rPr lang="en-US" sz="2000" dirty="0"/>
              <a:t>Study Period</a:t>
            </a:r>
          </a:p>
          <a:p>
            <a:pPr marL="457200" indent="-457200">
              <a:buClr>
                <a:srgbClr val="9DB23F"/>
              </a:buClr>
              <a:buFont typeface="Arial" panose="020B0604020202020204" pitchFamily="34" charset="0"/>
              <a:buChar char="•"/>
            </a:pPr>
            <a:r>
              <a:rPr lang="en-US" sz="2000" dirty="0"/>
              <a:t>Objectives</a:t>
            </a:r>
          </a:p>
          <a:p>
            <a:pPr marL="457200" indent="-457200">
              <a:buClr>
                <a:srgbClr val="9DB23F"/>
              </a:buClr>
              <a:buFont typeface="Arial" panose="020B0604020202020204" pitchFamily="34" charset="0"/>
              <a:buChar char="•"/>
            </a:pPr>
            <a:r>
              <a:rPr lang="en-US" sz="2000" dirty="0"/>
              <a:t>Partners</a:t>
            </a:r>
          </a:p>
          <a:p>
            <a:pPr marL="457200" indent="-457200">
              <a:buClr>
                <a:srgbClr val="9DB23F"/>
              </a:buClr>
              <a:buFont typeface="Arial" panose="020B0604020202020204" pitchFamily="34" charset="0"/>
              <a:buChar char="•"/>
            </a:pPr>
            <a:r>
              <a:rPr lang="en-US" sz="2000" dirty="0"/>
              <a:t>Community Concerns</a:t>
            </a:r>
          </a:p>
          <a:p>
            <a:pPr marL="457200" indent="-457200">
              <a:buClr>
                <a:srgbClr val="9DB23F"/>
              </a:buClr>
              <a:buFont typeface="Arial" panose="020B0604020202020204" pitchFamily="34" charset="0"/>
              <a:buChar char="•"/>
            </a:pPr>
            <a:r>
              <a:rPr lang="en-US" sz="2000" dirty="0"/>
              <a:t>Earth Observations</a:t>
            </a:r>
          </a:p>
          <a:p>
            <a:pPr marL="457200" indent="-457200">
              <a:buClr>
                <a:srgbClr val="9DB23F"/>
              </a:buClr>
              <a:buFont typeface="Arial" panose="020B0604020202020204" pitchFamily="34" charset="0"/>
              <a:buChar char="•"/>
            </a:pPr>
            <a:r>
              <a:rPr lang="en-US" sz="2000" dirty="0"/>
              <a:t>Methodology</a:t>
            </a:r>
          </a:p>
          <a:p>
            <a:pPr marL="457200" indent="-457200">
              <a:buClr>
                <a:srgbClr val="9DB23F"/>
              </a:buClr>
              <a:buFont typeface="Arial" panose="020B0604020202020204" pitchFamily="34" charset="0"/>
              <a:buChar char="•"/>
            </a:pPr>
            <a:r>
              <a:rPr lang="en-US" sz="2000" dirty="0"/>
              <a:t>Results</a:t>
            </a:r>
          </a:p>
          <a:p>
            <a:pPr marL="457200" indent="-457200">
              <a:buClr>
                <a:srgbClr val="9DB23F"/>
              </a:buClr>
              <a:buFont typeface="Arial" panose="020B0604020202020204" pitchFamily="34" charset="0"/>
              <a:buChar char="•"/>
            </a:pPr>
            <a:r>
              <a:rPr lang="en-US" sz="2000" dirty="0"/>
              <a:t>Errors &amp; Uncertainties</a:t>
            </a:r>
          </a:p>
          <a:p>
            <a:pPr marL="457200" indent="-457200">
              <a:buClr>
                <a:srgbClr val="9DB23F"/>
              </a:buClr>
              <a:buFont typeface="Arial" panose="020B0604020202020204" pitchFamily="34" charset="0"/>
              <a:buChar char="•"/>
            </a:pPr>
            <a:r>
              <a:rPr lang="en-US" sz="2000" dirty="0"/>
              <a:t>Feasibility &amp; Partner Implementation</a:t>
            </a:r>
            <a:endParaRPr lang="en-US" sz="2000" dirty="0">
              <a:highlight>
                <a:srgbClr val="00FFFF"/>
              </a:highlight>
            </a:endParaRPr>
          </a:p>
          <a:p>
            <a:pPr marL="457200" indent="-457200">
              <a:buClr>
                <a:srgbClr val="9DB23F"/>
              </a:buClr>
              <a:buFont typeface="Arial" panose="020B0604020202020204" pitchFamily="34" charset="0"/>
              <a:buChar char="•"/>
            </a:pPr>
            <a:r>
              <a:rPr lang="en-US" sz="2000" dirty="0"/>
              <a:t>Conclusions</a:t>
            </a:r>
            <a:endParaRPr lang="en-US" sz="2000" dirty="0">
              <a:highlight>
                <a:srgbClr val="00FFFF"/>
              </a:highlight>
            </a:endParaRPr>
          </a:p>
          <a:p>
            <a:pPr marL="457200" indent="-457200">
              <a:buClr>
                <a:srgbClr val="9DB23F"/>
              </a:buClr>
              <a:buFont typeface="Arial" panose="020B0604020202020204" pitchFamily="34" charset="0"/>
              <a:buChar char="•"/>
            </a:pPr>
            <a:r>
              <a:rPr lang="en-US" sz="2000" dirty="0"/>
              <a:t>Acknowledgements</a:t>
            </a:r>
          </a:p>
        </p:txBody>
      </p:sp>
    </p:spTree>
    <p:extLst>
      <p:ext uri="{BB962C8B-B14F-4D97-AF65-F5344CB8AC3E}">
        <p14:creationId xmlns:p14="http://schemas.microsoft.com/office/powerpoint/2010/main" val="243564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4AEA87-C2DD-2088-1E90-AF7F9F7A472A}"/>
              </a:ext>
            </a:extLst>
          </p:cNvPr>
          <p:cNvSpPr>
            <a:spLocks noGrp="1"/>
          </p:cNvSpPr>
          <p:nvPr>
            <p:ph type="title"/>
          </p:nvPr>
        </p:nvSpPr>
        <p:spPr/>
        <p:txBody>
          <a:bodyPr>
            <a:normAutofit/>
          </a:bodyPr>
          <a:lstStyle/>
          <a:p>
            <a:r>
              <a:rPr lang="en-US" dirty="0"/>
              <a:t>PRESENTATION GUIDELINES: FONTS</a:t>
            </a:r>
          </a:p>
        </p:txBody>
      </p:sp>
      <p:sp>
        <p:nvSpPr>
          <p:cNvPr id="8" name="Text Placeholder 7">
            <a:extLst>
              <a:ext uri="{FF2B5EF4-FFF2-40B4-BE49-F238E27FC236}">
                <a16:creationId xmlns:a16="http://schemas.microsoft.com/office/drawing/2014/main" id="{F6F96002-37EA-3B05-3838-22840A79FF91}"/>
              </a:ext>
            </a:extLst>
          </p:cNvPr>
          <p:cNvSpPr>
            <a:spLocks noGrp="1"/>
          </p:cNvSpPr>
          <p:nvPr>
            <p:ph type="body" sz="quarter" idx="4294967295"/>
          </p:nvPr>
        </p:nvSpPr>
        <p:spPr>
          <a:xfrm>
            <a:off x="317566" y="1394978"/>
            <a:ext cx="6667317" cy="5267079"/>
          </a:xfrm>
        </p:spPr>
        <p:txBody>
          <a:bodyPr>
            <a:noAutofit/>
          </a:bodyPr>
          <a:lstStyle/>
          <a:p>
            <a:pPr marL="342900" indent="-342900">
              <a:spcAft>
                <a:spcPts val="500"/>
              </a:spcAft>
              <a:buClr>
                <a:srgbClr val="9DB23F"/>
              </a:buClr>
              <a:buFont typeface="Arial" panose="020B0604020202020204" pitchFamily="34" charset="0"/>
              <a:buChar char="•"/>
            </a:pPr>
            <a:r>
              <a:rPr lang="en-US" sz="2000" b="1" dirty="0"/>
              <a:t>Font is always Century Gothic, </a:t>
            </a:r>
            <a:r>
              <a:rPr lang="en-US" sz="2000" dirty="0"/>
              <a:t>including on figures and image captions</a:t>
            </a:r>
          </a:p>
          <a:p>
            <a:pPr marL="342900" indent="-342900">
              <a:spcAft>
                <a:spcPts val="500"/>
              </a:spcAft>
              <a:buClr>
                <a:srgbClr val="9DB23F"/>
              </a:buClr>
              <a:buFont typeface="Arial" panose="020B0604020202020204" pitchFamily="34" charset="0"/>
              <a:buChar char="•"/>
            </a:pPr>
            <a:r>
              <a:rPr lang="en-US" sz="2000" dirty="0"/>
              <a:t>Font color is </a:t>
            </a:r>
            <a:r>
              <a:rPr lang="en-US" sz="2000" b="1" dirty="0"/>
              <a:t>Black, Text 1, Lighter 25%, </a:t>
            </a:r>
            <a:r>
              <a:rPr lang="en-US" sz="2000" dirty="0"/>
              <a:t>NOT Black</a:t>
            </a:r>
          </a:p>
          <a:p>
            <a:pPr marL="342900" indent="-342900">
              <a:spcAft>
                <a:spcPts val="500"/>
              </a:spcAft>
              <a:buClr>
                <a:srgbClr val="9DB23F"/>
              </a:buClr>
              <a:buFont typeface="Arial" panose="020B0604020202020204" pitchFamily="34" charset="0"/>
              <a:buChar char="•"/>
            </a:pPr>
            <a:r>
              <a:rPr lang="en-US" sz="2000" dirty="0"/>
              <a:t>Font sizing:</a:t>
            </a:r>
          </a:p>
          <a:p>
            <a:pPr lvl="1">
              <a:lnSpc>
                <a:spcPct val="100000"/>
              </a:lnSpc>
              <a:spcBef>
                <a:spcPts val="1200"/>
              </a:spcBef>
              <a:spcAft>
                <a:spcPts val="500"/>
              </a:spcAft>
            </a:pPr>
            <a:r>
              <a:rPr lang="en-US" sz="1800" b="1" dirty="0"/>
              <a:t>Header text </a:t>
            </a:r>
            <a:r>
              <a:rPr lang="en-US" sz="1800" dirty="0"/>
              <a:t>point size should be between </a:t>
            </a:r>
            <a:r>
              <a:rPr lang="en-US" sz="1800" b="1" dirty="0"/>
              <a:t>32 and 44 </a:t>
            </a:r>
            <a:r>
              <a:rPr lang="en-US" sz="1800" dirty="0"/>
              <a:t>on most slides.</a:t>
            </a:r>
          </a:p>
          <a:p>
            <a:pPr lvl="1">
              <a:lnSpc>
                <a:spcPct val="100000"/>
              </a:lnSpc>
              <a:spcBef>
                <a:spcPts val="1200"/>
              </a:spcBef>
              <a:spcAft>
                <a:spcPts val="500"/>
              </a:spcAft>
            </a:pPr>
            <a:r>
              <a:rPr lang="en-US" sz="1800" b="1" dirty="0"/>
              <a:t>Body text </a:t>
            </a:r>
            <a:r>
              <a:rPr lang="en-US" sz="1800" dirty="0"/>
              <a:t>point size should be at least </a:t>
            </a:r>
            <a:r>
              <a:rPr lang="en-US" sz="1800" b="1" dirty="0"/>
              <a:t>20</a:t>
            </a:r>
            <a:r>
              <a:rPr lang="en-US" sz="1800" dirty="0"/>
              <a:t>.</a:t>
            </a:r>
          </a:p>
          <a:p>
            <a:pPr lvl="1">
              <a:lnSpc>
                <a:spcPct val="100000"/>
              </a:lnSpc>
              <a:spcBef>
                <a:spcPts val="1200"/>
              </a:spcBef>
              <a:spcAft>
                <a:spcPts val="500"/>
              </a:spcAft>
            </a:pPr>
            <a:r>
              <a:rPr lang="en-US" sz="1800" b="1" dirty="0"/>
              <a:t>All other text </a:t>
            </a:r>
            <a:r>
              <a:rPr lang="en-US" sz="1800" dirty="0"/>
              <a:t>(captions, legend items, image credits) should be no smaller than </a:t>
            </a:r>
            <a:r>
              <a:rPr lang="en-US" sz="1800" b="1" dirty="0"/>
              <a:t>14 point type</a:t>
            </a:r>
            <a:r>
              <a:rPr lang="en-US" sz="1800" dirty="0"/>
              <a:t>.</a:t>
            </a:r>
          </a:p>
          <a:p>
            <a:pPr marL="285750" indent="-285750">
              <a:spcAft>
                <a:spcPts val="500"/>
              </a:spcAft>
              <a:buClr>
                <a:srgbClr val="9DB23F"/>
              </a:buClr>
              <a:buFont typeface="Arial" panose="020B0604020202020204" pitchFamily="34" charset="0"/>
              <a:buChar char="•"/>
            </a:pPr>
            <a:r>
              <a:rPr lang="en-US" sz="1800" dirty="0"/>
              <a:t>Try to use a consistent font size between slides.</a:t>
            </a:r>
          </a:p>
          <a:p>
            <a:pPr marL="285750" indent="-285750">
              <a:spcAft>
                <a:spcPts val="500"/>
              </a:spcAft>
              <a:buClr>
                <a:srgbClr val="9DB23F"/>
              </a:buClr>
              <a:buFont typeface="Arial" panose="020B0604020202020204" pitchFamily="34" charset="0"/>
              <a:buChar char="•"/>
            </a:pPr>
            <a:r>
              <a:rPr lang="en-US" sz="1800" dirty="0"/>
              <a:t>The standard DEVELOP bullet style is </a:t>
            </a:r>
            <a:r>
              <a:rPr lang="en-US" sz="1800" b="1" dirty="0"/>
              <a:t>symbol #52 </a:t>
            </a:r>
            <a:r>
              <a:rPr lang="en-US" sz="1800" dirty="0"/>
              <a:t>in the </a:t>
            </a:r>
            <a:r>
              <a:rPr lang="en-US" sz="1800" b="1" dirty="0"/>
              <a:t>Webdings</a:t>
            </a:r>
            <a:r>
              <a:rPr lang="en-US" sz="1800" dirty="0"/>
              <a:t> font. For the browser version of PowerPoint, use the Filled Round Bullets style.</a:t>
            </a:r>
          </a:p>
        </p:txBody>
      </p:sp>
      <p:sp>
        <p:nvSpPr>
          <p:cNvPr id="11" name="TextBox 10">
            <a:extLst>
              <a:ext uri="{FF2B5EF4-FFF2-40B4-BE49-F238E27FC236}">
                <a16:creationId xmlns:a16="http://schemas.microsoft.com/office/drawing/2014/main" id="{AEC91979-350A-FC01-7100-EA0629AAA68E}"/>
              </a:ext>
            </a:extLst>
          </p:cNvPr>
          <p:cNvSpPr txBox="1"/>
          <p:nvPr/>
        </p:nvSpPr>
        <p:spPr>
          <a:xfrm>
            <a:off x="4365792" y="6035899"/>
            <a:ext cx="1257075" cy="338554"/>
          </a:xfrm>
          <a:prstGeom prst="rect">
            <a:avLst/>
          </a:prstGeom>
          <a:noFill/>
        </p:spPr>
        <p:txBody>
          <a:bodyPr wrap="none" rtlCol="0">
            <a:spAutoFit/>
          </a:bodyPr>
          <a:lstStyle/>
          <a:p>
            <a:pPr marL="285750" indent="-285750">
              <a:buClr>
                <a:srgbClr val="9DB23F"/>
              </a:buClr>
              <a:buFont typeface="Arial" panose="020B0604020202020204" pitchFamily="34" charset="0"/>
              <a:buChar char="•"/>
            </a:pPr>
            <a:r>
              <a:rPr lang="en-US" sz="1600" dirty="0">
                <a:solidFill>
                  <a:schemeClr val="tx1">
                    <a:lumMod val="75000"/>
                    <a:lumOff val="25000"/>
                  </a:schemeClr>
                </a:solidFill>
                <a:latin typeface="Century Gothic" panose="020F0302020204030204"/>
              </a:rPr>
              <a:t>This one</a:t>
            </a:r>
          </a:p>
        </p:txBody>
      </p:sp>
      <p:pic>
        <p:nvPicPr>
          <p:cNvPr id="12" name="Picture 11">
            <a:extLst>
              <a:ext uri="{FF2B5EF4-FFF2-40B4-BE49-F238E27FC236}">
                <a16:creationId xmlns:a16="http://schemas.microsoft.com/office/drawing/2014/main" id="{34AD1301-F478-5862-9343-F53575852FD1}"/>
              </a:ext>
            </a:extLst>
          </p:cNvPr>
          <p:cNvPicPr>
            <a:picLocks noChangeAspect="1"/>
          </p:cNvPicPr>
          <p:nvPr/>
        </p:nvPicPr>
        <p:blipFill rotWithShape="1">
          <a:blip r:embed="rId3"/>
          <a:srcRect l="72635" t="10957" r="22096" b="74918"/>
          <a:stretch/>
        </p:blipFill>
        <p:spPr>
          <a:xfrm>
            <a:off x="10077204" y="1454724"/>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1B3964E7-FCC3-1566-326E-B5C2F7D4F3ED}"/>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799391"/>
            <a:ext cx="1856736" cy="1227546"/>
          </a:xfrm>
          <a:prstGeom prst="rect">
            <a:avLst/>
          </a:prstGeom>
          <a:ln w="381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DAAE3B0-0397-3EE9-B54F-A8710112A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3200266"/>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30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899FF-A9A7-E956-8F59-180D3E66C731}"/>
              </a:ext>
            </a:extLst>
          </p:cNvPr>
          <p:cNvSpPr>
            <a:spLocks noGrp="1"/>
          </p:cNvSpPr>
          <p:nvPr>
            <p:ph type="title"/>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53970073-184C-444A-ABA0-E9F651E155C9}"/>
              </a:ext>
            </a:extLst>
          </p:cNvPr>
          <p:cNvSpPr>
            <a:spLocks noGrp="1"/>
          </p:cNvSpPr>
          <p:nvPr>
            <p:ph type="body" sz="quarter" idx="4294967295"/>
          </p:nvPr>
        </p:nvSpPr>
        <p:spPr>
          <a:xfrm>
            <a:off x="313399" y="1383160"/>
            <a:ext cx="6818252" cy="4906303"/>
          </a:xfrm>
        </p:spPr>
        <p:txBody>
          <a:bodyPr>
            <a:noAutofit/>
          </a:bodyPr>
          <a:lstStyle/>
          <a:p>
            <a:pPr marL="342900" indent="-342900">
              <a:lnSpc>
                <a:spcPct val="100000"/>
              </a:lnSpc>
              <a:buClr>
                <a:srgbClr val="9DB23F"/>
              </a:buClr>
              <a:buFont typeface="Arial" panose="020B0604020202020204" pitchFamily="34" charset="0"/>
              <a:buChar char="•"/>
            </a:pPr>
            <a:r>
              <a:rPr lang="en-US" sz="2400" dirty="0"/>
              <a:t>Overall, keep text to a </a:t>
            </a:r>
            <a:r>
              <a:rPr lang="en-US" sz="2400" b="1" dirty="0"/>
              <a:t>minimum</a:t>
            </a:r>
            <a:r>
              <a:rPr lang="en-US" sz="2400" dirty="0"/>
              <a:t>. </a:t>
            </a:r>
          </a:p>
          <a:p>
            <a:pPr marL="342900" indent="-342900">
              <a:lnSpc>
                <a:spcPct val="100000"/>
              </a:lnSpc>
              <a:buClr>
                <a:srgbClr val="9DB23F"/>
              </a:buClr>
              <a:buFont typeface="Arial" panose="020B0604020202020204" pitchFamily="34" charset="0"/>
              <a:buChar char="•"/>
            </a:pPr>
            <a:r>
              <a:rPr lang="en-US" sz="2400" b="1" dirty="0"/>
              <a:t>Include a visual</a:t>
            </a:r>
            <a:r>
              <a:rPr lang="en-US" sz="2400" dirty="0"/>
              <a:t> on each slide, if possible.</a:t>
            </a:r>
          </a:p>
          <a:p>
            <a:pPr lvl="1">
              <a:lnSpc>
                <a:spcPct val="100000"/>
              </a:lnSpc>
            </a:pPr>
            <a:r>
              <a:rPr lang="en-US" sz="2000" b="1" dirty="0"/>
              <a:t>Maximize</a:t>
            </a:r>
            <a:r>
              <a:rPr lang="en-US" sz="2000" dirty="0"/>
              <a:t> the size of any images, figures, and graphs to fill up the slide</a:t>
            </a:r>
          </a:p>
          <a:p>
            <a:pPr lvl="1">
              <a:lnSpc>
                <a:spcPct val="100000"/>
              </a:lnSpc>
            </a:pPr>
            <a:r>
              <a:rPr lang="en-US" sz="2000" dirty="0"/>
              <a:t>If you have image borders, which are usually a good idea, make sure they are consistent</a:t>
            </a:r>
          </a:p>
          <a:p>
            <a:pPr marL="342900" indent="-342900">
              <a:lnSpc>
                <a:spcPct val="100000"/>
              </a:lnSpc>
              <a:buClr>
                <a:srgbClr val="9DB23F"/>
              </a:buClr>
              <a:buFont typeface="Arial" panose="020B0604020202020204" pitchFamily="34" charset="0"/>
              <a:buChar char="•"/>
            </a:pPr>
            <a:r>
              <a:rPr lang="en-US" sz="2400" dirty="0"/>
              <a:t>Arrange content to </a:t>
            </a:r>
            <a:r>
              <a:rPr lang="en-US" sz="2400" b="1" dirty="0"/>
              <a:t>minimize white space.</a:t>
            </a:r>
          </a:p>
          <a:p>
            <a:pPr marL="342900" indent="-342900">
              <a:lnSpc>
                <a:spcPct val="100000"/>
              </a:lnSpc>
              <a:buClr>
                <a:srgbClr val="9DB23F"/>
              </a:buClr>
              <a:buFont typeface="Arial" panose="020B0604020202020204" pitchFamily="34" charset="0"/>
              <a:buChar char="•"/>
            </a:pPr>
            <a:r>
              <a:rPr lang="en-US" sz="2400" dirty="0"/>
              <a:t>Include </a:t>
            </a:r>
            <a:r>
              <a:rPr lang="en-US" sz="2400" b="1" dirty="0"/>
              <a:t>full speaker notes </a:t>
            </a:r>
            <a:r>
              <a:rPr lang="en-US" sz="2400" dirty="0"/>
              <a:t>for each slide (see below).</a:t>
            </a:r>
          </a:p>
          <a:p>
            <a:pPr lvl="1">
              <a:lnSpc>
                <a:spcPct val="100000"/>
              </a:lnSpc>
            </a:pPr>
            <a:r>
              <a:rPr lang="en-US" sz="2000" dirty="0"/>
              <a:t>You need to include image information in your speakers notes as well. </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3842D1D-9034-86B4-D5B2-6D5026011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309" y="1530875"/>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3BA981-3CEF-B735-55C2-3DA6131EE0B2}"/>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291308" y="4164713"/>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890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FDC2-A62D-3027-7D15-CE4F48462AFB}"/>
              </a:ext>
            </a:extLst>
          </p:cNvPr>
          <p:cNvSpPr>
            <a:spLocks noGrp="1"/>
          </p:cNvSpPr>
          <p:nvPr>
            <p:ph type="title"/>
          </p:nvPr>
        </p:nvSpPr>
        <p:spPr/>
        <p:txBody>
          <a:bodyPr/>
          <a:lstStyle/>
          <a:p>
            <a:r>
              <a:rPr lang="en-US" dirty="0"/>
              <a:t>PRESENTATION GUIDELINES: TOOLS</a:t>
            </a:r>
          </a:p>
        </p:txBody>
      </p:sp>
      <p:sp>
        <p:nvSpPr>
          <p:cNvPr id="4" name="Text Placeholder 3">
            <a:extLst>
              <a:ext uri="{FF2B5EF4-FFF2-40B4-BE49-F238E27FC236}">
                <a16:creationId xmlns:a16="http://schemas.microsoft.com/office/drawing/2014/main" id="{E6059890-D968-52C3-360F-F8F0A1BB3212}"/>
              </a:ext>
            </a:extLst>
          </p:cNvPr>
          <p:cNvSpPr>
            <a:spLocks noGrp="1"/>
          </p:cNvSpPr>
          <p:nvPr>
            <p:ph type="body" sz="quarter" idx="4294967295"/>
          </p:nvPr>
        </p:nvSpPr>
        <p:spPr>
          <a:xfrm>
            <a:off x="415925" y="1568914"/>
            <a:ext cx="3853696" cy="4471367"/>
          </a:xfrm>
        </p:spPr>
        <p:txBody>
          <a:bodyPr>
            <a:normAutofit/>
          </a:bodyPr>
          <a:lstStyle/>
          <a:p>
            <a:pPr marL="0" indent="0">
              <a:buNone/>
            </a:pPr>
            <a:r>
              <a:rPr lang="en-US" sz="2000" b="1" dirty="0"/>
              <a:t>The Align Tool</a:t>
            </a:r>
          </a:p>
          <a:p>
            <a:pPr marL="342900" indent="-342900">
              <a:buClr>
                <a:srgbClr val="9DB23F"/>
              </a:buClr>
              <a:buFont typeface="Arial" panose="020B0604020202020204" pitchFamily="34" charset="0"/>
              <a:buChar char="•"/>
            </a:pPr>
            <a:r>
              <a:rPr lang="en-US" sz="2000" dirty="0"/>
              <a:t>Don’t forget about the distribute spacing tool as well</a:t>
            </a:r>
          </a:p>
          <a:p>
            <a:pPr marL="0" indent="0">
              <a:buNone/>
            </a:pPr>
            <a:r>
              <a:rPr lang="en-US" sz="2000" b="1" dirty="0"/>
              <a:t>Text Box Formatting (1)</a:t>
            </a:r>
          </a:p>
          <a:p>
            <a:pPr marL="342900" indent="-342900">
              <a:buClr>
                <a:srgbClr val="9DB23F"/>
              </a:buClr>
              <a:buFont typeface="Arial" panose="020B0604020202020204" pitchFamily="34" charset="0"/>
              <a:buChar char="•"/>
            </a:pPr>
            <a:r>
              <a:rPr lang="en-US" sz="2000" dirty="0"/>
              <a:t>Shrinking text boxes to fit your text can make it easy to align elements</a:t>
            </a:r>
          </a:p>
          <a:p>
            <a:pPr marL="0" indent="0">
              <a:buNone/>
            </a:pPr>
            <a:r>
              <a:rPr lang="en-US" sz="2000" b="1" dirty="0"/>
              <a:t>Line Spacing Formatting (2)</a:t>
            </a:r>
          </a:p>
          <a:p>
            <a:pPr marL="342900" indent="-342900">
              <a:buClr>
                <a:srgbClr val="9DB23F"/>
              </a:buClr>
              <a:buFont typeface="Arial" panose="020B0604020202020204" pitchFamily="34" charset="0"/>
              <a:buChar char="•"/>
            </a:pPr>
            <a:r>
              <a:rPr lang="en-US" sz="2000" dirty="0"/>
              <a:t>Consistent line spacing can make your presentation look more professional</a:t>
            </a:r>
          </a:p>
          <a:p>
            <a:endParaRPr lang="en-US" dirty="0"/>
          </a:p>
        </p:txBody>
      </p:sp>
      <p:grpSp>
        <p:nvGrpSpPr>
          <p:cNvPr id="5" name="Group 4">
            <a:extLst>
              <a:ext uri="{FF2B5EF4-FFF2-40B4-BE49-F238E27FC236}">
                <a16:creationId xmlns:a16="http://schemas.microsoft.com/office/drawing/2014/main" id="{B1F1F444-3AE0-4EC8-C38B-16C480CEE675}"/>
              </a:ext>
            </a:extLst>
          </p:cNvPr>
          <p:cNvGrpSpPr/>
          <p:nvPr/>
        </p:nvGrpSpPr>
        <p:grpSpPr>
          <a:xfrm>
            <a:off x="4668411" y="1568914"/>
            <a:ext cx="3445876" cy="4012179"/>
            <a:chOff x="4625786" y="1172532"/>
            <a:chExt cx="3615347" cy="4209501"/>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13FFDE24-3708-A688-F0B4-F26F6155770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 name="TextBox 6">
              <a:extLst>
                <a:ext uri="{FF2B5EF4-FFF2-40B4-BE49-F238E27FC236}">
                  <a16:creationId xmlns:a16="http://schemas.microsoft.com/office/drawing/2014/main" id="{7DA49006-7313-06B1-4E7C-9D6E516FAB0B}"/>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9CD11C61-F9C8-57EB-A812-DE7578A4A0B6}"/>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23BE3681-15BD-61F0-2A97-D06497E619F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 Placeholder 3">
              <a:extLst>
                <a:ext uri="{FF2B5EF4-FFF2-40B4-BE49-F238E27FC236}">
                  <a16:creationId xmlns:a16="http://schemas.microsoft.com/office/drawing/2014/main" id="{B96A485A-7D64-7054-9E64-06005C5BEBF2}"/>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1" name="Group 10">
            <a:extLst>
              <a:ext uri="{FF2B5EF4-FFF2-40B4-BE49-F238E27FC236}">
                <a16:creationId xmlns:a16="http://schemas.microsoft.com/office/drawing/2014/main" id="{D956C1BD-D6E7-80E4-5274-CD0DE5AA25A4}"/>
              </a:ext>
            </a:extLst>
          </p:cNvPr>
          <p:cNvGrpSpPr/>
          <p:nvPr/>
        </p:nvGrpSpPr>
        <p:grpSpPr>
          <a:xfrm>
            <a:off x="8332648" y="1568914"/>
            <a:ext cx="3443427" cy="4009071"/>
            <a:chOff x="8438358" y="2466360"/>
            <a:chExt cx="3612777" cy="4206240"/>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5F2C2AEF-A57D-8E22-48B4-50CBAFF21E6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3" name="TextBox 12">
              <a:extLst>
                <a:ext uri="{FF2B5EF4-FFF2-40B4-BE49-F238E27FC236}">
                  <a16:creationId xmlns:a16="http://schemas.microsoft.com/office/drawing/2014/main" id="{FD481EA7-49B2-ABAE-0D36-9BE45904587A}"/>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4" name="Text Placeholder 3">
              <a:extLst>
                <a:ext uri="{FF2B5EF4-FFF2-40B4-BE49-F238E27FC236}">
                  <a16:creationId xmlns:a16="http://schemas.microsoft.com/office/drawing/2014/main" id="{F1E1E7C8-FFAE-BEF9-2C0D-24129226B226}"/>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86451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A9C9-B8DB-D578-EAF5-937B9D590302}"/>
              </a:ext>
            </a:extLst>
          </p:cNvPr>
          <p:cNvSpPr>
            <a:spLocks noGrp="1"/>
          </p:cNvSpPr>
          <p:nvPr>
            <p:ph type="title"/>
          </p:nvPr>
        </p:nvSpPr>
        <p:spPr/>
        <p:txBody>
          <a:bodyPr anchor="ctr">
            <a:normAutofit fontScale="90000"/>
          </a:bodyPr>
          <a:lstStyle/>
          <a:p>
            <a:r>
              <a:rPr lang="en-US" dirty="0"/>
              <a:t>IMAGES, PHOTOS, &amp; LOGOS</a:t>
            </a:r>
          </a:p>
        </p:txBody>
      </p:sp>
      <p:sp>
        <p:nvSpPr>
          <p:cNvPr id="6" name="Text Placeholder 2">
            <a:extLst>
              <a:ext uri="{FF2B5EF4-FFF2-40B4-BE49-F238E27FC236}">
                <a16:creationId xmlns:a16="http://schemas.microsoft.com/office/drawing/2014/main" id="{B07E754B-4AB2-0B99-802B-E89A1686A58B}"/>
              </a:ext>
            </a:extLst>
          </p:cNvPr>
          <p:cNvSpPr txBox="1">
            <a:spLocks/>
          </p:cNvSpPr>
          <p:nvPr/>
        </p:nvSpPr>
        <p:spPr>
          <a:xfrm>
            <a:off x="505777" y="5723714"/>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
        <p:nvSpPr>
          <p:cNvPr id="12" name="Text Placeholder 3">
            <a:extLst>
              <a:ext uri="{FF2B5EF4-FFF2-40B4-BE49-F238E27FC236}">
                <a16:creationId xmlns:a16="http://schemas.microsoft.com/office/drawing/2014/main" id="{3FC84828-76C6-D128-4FD0-207D0E3293F8}"/>
              </a:ext>
            </a:extLst>
          </p:cNvPr>
          <p:cNvSpPr txBox="1">
            <a:spLocks/>
          </p:cNvSpPr>
          <p:nvPr/>
        </p:nvSpPr>
        <p:spPr>
          <a:xfrm>
            <a:off x="506896"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sz="2000" dirty="0"/>
              <a:t>Please </a:t>
            </a:r>
            <a:r>
              <a:rPr lang="en-US" sz="2000" b="1" dirty="0"/>
              <a:t>do not </a:t>
            </a:r>
            <a:r>
              <a:rPr lang="en-US" sz="2000" dirty="0"/>
              <a:t>include the image URL in the source text box but rather place it in the </a:t>
            </a:r>
            <a:r>
              <a:rPr lang="en-US" sz="2000" b="1" dirty="0"/>
              <a:t>notes section </a:t>
            </a:r>
            <a:r>
              <a:rPr lang="en-US" sz="2000" dirty="0"/>
              <a:t>below.</a:t>
            </a:r>
          </a:p>
          <a:p>
            <a:pPr marL="342900" indent="-342900">
              <a:buClr>
                <a:srgbClr val="9DB23F"/>
              </a:buClr>
              <a:buFont typeface="Arial" panose="020B0604020202020204" pitchFamily="34" charset="0"/>
              <a:buChar char="•"/>
            </a:pPr>
            <a:r>
              <a:rPr lang="en-US" sz="2000" dirty="0"/>
              <a:t>If you use a border for your images include it on all photographs to keep your presentation </a:t>
            </a:r>
            <a:r>
              <a:rPr lang="en-US" sz="2000" b="1" dirty="0"/>
              <a:t>consistent</a:t>
            </a:r>
            <a:r>
              <a:rPr lang="en-US" sz="2000" dirty="0"/>
              <a:t>.</a:t>
            </a:r>
          </a:p>
          <a:p>
            <a:pPr marL="342900" indent="-342900">
              <a:buClr>
                <a:srgbClr val="9DB23F"/>
              </a:buClr>
              <a:buFont typeface="Arial" panose="020B0604020202020204" pitchFamily="34" charset="0"/>
              <a:buChar char="•"/>
            </a:pPr>
            <a:r>
              <a:rPr lang="en-US" sz="2000" dirty="0"/>
              <a:t>Background images are </a:t>
            </a:r>
            <a:r>
              <a:rPr lang="en-US" sz="2000" b="1" dirty="0"/>
              <a:t>not recommended</a:t>
            </a:r>
            <a:r>
              <a:rPr lang="en-US" sz="2000" dirty="0"/>
              <a:t>. If you use one, make sure that your text remains </a:t>
            </a:r>
            <a:r>
              <a:rPr lang="en-US" sz="2000" b="1" dirty="0"/>
              <a:t>clear</a:t>
            </a:r>
            <a:r>
              <a:rPr lang="en-US" sz="2000" dirty="0"/>
              <a:t> and </a:t>
            </a:r>
            <a:r>
              <a:rPr lang="en-US" sz="2000" b="1" dirty="0"/>
              <a:t>legible</a:t>
            </a:r>
            <a:r>
              <a:rPr lang="en-US" sz="2000" dirty="0"/>
              <a:t>.</a:t>
            </a:r>
          </a:p>
          <a:p>
            <a:pPr marL="342900" indent="-342900">
              <a:buClr>
                <a:srgbClr val="9DB23F"/>
              </a:buClr>
              <a:buFont typeface="Arial" panose="020B0604020202020204" pitchFamily="34" charset="0"/>
              <a:buChar char="•"/>
            </a:pPr>
            <a:r>
              <a:rPr lang="en-US" sz="2000" dirty="0"/>
              <a:t>For images, use the </a:t>
            </a:r>
            <a:r>
              <a:rPr lang="en-US" sz="2000" b="1" dirty="0"/>
              <a:t>Shadow (Outer) Shape Effect </a:t>
            </a:r>
            <a:r>
              <a:rPr lang="en-US" sz="2000" dirty="0"/>
              <a:t>located in the </a:t>
            </a:r>
            <a:r>
              <a:rPr lang="en-US" sz="2000" b="1" dirty="0"/>
              <a:t>Format Tab</a:t>
            </a:r>
            <a:r>
              <a:rPr lang="en-US" sz="2000" dirty="0"/>
              <a:t> in the </a:t>
            </a:r>
            <a:r>
              <a:rPr lang="en-US" sz="2000" b="1" dirty="0"/>
              <a:t>Drawing Section</a:t>
            </a:r>
            <a:r>
              <a:rPr lang="en-US" sz="2000" dirty="0"/>
              <a:t>. </a:t>
            </a:r>
          </a:p>
          <a:p>
            <a:pPr marL="457200" indent="-457200">
              <a:buClr>
                <a:srgbClr val="9DB23F"/>
              </a:buClr>
              <a:buFont typeface="Arial" panose="020B0604020202020204" pitchFamily="34" charset="0"/>
              <a:buChar char="•"/>
            </a:pPr>
            <a:endParaRPr lang="en-US" dirty="0"/>
          </a:p>
        </p:txBody>
      </p:sp>
      <p:sp>
        <p:nvSpPr>
          <p:cNvPr id="13" name="Text Placeholder 3">
            <a:extLst>
              <a:ext uri="{FF2B5EF4-FFF2-40B4-BE49-F238E27FC236}">
                <a16:creationId xmlns:a16="http://schemas.microsoft.com/office/drawing/2014/main" id="{6D92E1F7-1305-BB76-674A-D1E951E1115F}"/>
              </a:ext>
            </a:extLst>
          </p:cNvPr>
          <p:cNvSpPr txBox="1">
            <a:spLocks/>
          </p:cNvSpPr>
          <p:nvPr/>
        </p:nvSpPr>
        <p:spPr>
          <a:xfrm>
            <a:off x="6305812" y="1321049"/>
            <a:ext cx="5477215" cy="44026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9DB23F"/>
              </a:buClr>
              <a:buFont typeface="Arial" panose="020B0604020202020204" pitchFamily="34" charset="0"/>
              <a:buChar char="•"/>
            </a:pPr>
            <a:r>
              <a:rPr lang="en-US" dirty="0"/>
              <a:t>Obtain a </a:t>
            </a:r>
            <a:r>
              <a:rPr lang="en-US" b="1" dirty="0"/>
              <a:t>media release form </a:t>
            </a:r>
            <a:r>
              <a:rPr lang="en-US" dirty="0"/>
              <a:t>from all people in photos that your team has taken!</a:t>
            </a:r>
          </a:p>
          <a:p>
            <a:pPr marL="342900" indent="-342900">
              <a:buClr>
                <a:srgbClr val="9DB23F"/>
              </a:buClr>
              <a:buFont typeface="Arial" panose="020B0604020202020204" pitchFamily="34" charset="0"/>
              <a:buChar char="•"/>
            </a:pPr>
            <a:r>
              <a:rPr lang="en-US" dirty="0"/>
              <a:t>All image sources should be </a:t>
            </a:r>
            <a:r>
              <a:rPr lang="en-US" b="1" dirty="0"/>
              <a:t>cited using a consistent format </a:t>
            </a:r>
            <a:r>
              <a:rPr lang="en-US" dirty="0"/>
              <a:t>and should be visible on the slide.</a:t>
            </a:r>
          </a:p>
          <a:p>
            <a:pPr marL="342900" indent="-342900">
              <a:buClr>
                <a:srgbClr val="9DB23F"/>
              </a:buClr>
              <a:buFont typeface="Arial" panose="020B0604020202020204" pitchFamily="34" charset="0"/>
              <a:buChar char="•"/>
            </a:pPr>
            <a:r>
              <a:rPr lang="en-US" dirty="0"/>
              <a:t>On your partner slide, </a:t>
            </a:r>
            <a:r>
              <a:rPr lang="en-US" b="1" dirty="0"/>
              <a:t>use US Federal logos only. No</a:t>
            </a:r>
            <a:r>
              <a:rPr lang="en-US" dirty="0"/>
              <a:t> state, NGO, local and or international government logos, or software logos. </a:t>
            </a:r>
          </a:p>
          <a:p>
            <a:pPr marL="342900" indent="-342900">
              <a:buClr>
                <a:srgbClr val="9DB23F"/>
              </a:buClr>
              <a:buFont typeface="Arial" panose="020B0604020202020204" pitchFamily="34" charset="0"/>
              <a:buChar char="•"/>
            </a:pPr>
            <a:endParaRPr lang="en-US" dirty="0"/>
          </a:p>
        </p:txBody>
      </p:sp>
    </p:spTree>
    <p:extLst>
      <p:ext uri="{BB962C8B-B14F-4D97-AF65-F5344CB8AC3E}">
        <p14:creationId xmlns:p14="http://schemas.microsoft.com/office/powerpoint/2010/main" val="168858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A3D2-EB15-B8CD-7106-522B9C455B8F}"/>
              </a:ext>
            </a:extLst>
          </p:cNvPr>
          <p:cNvSpPr>
            <a:spLocks noGrp="1"/>
          </p:cNvSpPr>
          <p:nvPr>
            <p:ph type="title"/>
          </p:nvPr>
        </p:nvSpPr>
        <p:spPr/>
        <p:txBody>
          <a:bodyPr>
            <a:normAutofit fontScale="90000"/>
          </a:bodyPr>
          <a:lstStyle/>
          <a:p>
            <a:r>
              <a:rPr lang="en-US" dirty="0"/>
              <a:t>FIGURES &amp; GRAPHS</a:t>
            </a:r>
            <a:br>
              <a:rPr lang="en-US" dirty="0"/>
            </a:br>
            <a:endParaRPr lang="en-US" dirty="0"/>
          </a:p>
        </p:txBody>
      </p:sp>
      <p:grpSp>
        <p:nvGrpSpPr>
          <p:cNvPr id="5" name="Group 4">
            <a:extLst>
              <a:ext uri="{FF2B5EF4-FFF2-40B4-BE49-F238E27FC236}">
                <a16:creationId xmlns:a16="http://schemas.microsoft.com/office/drawing/2014/main" id="{10DC8FAF-C35A-450C-98B2-5FED8F8E5456}"/>
              </a:ext>
            </a:extLst>
          </p:cNvPr>
          <p:cNvGrpSpPr/>
          <p:nvPr/>
        </p:nvGrpSpPr>
        <p:grpSpPr>
          <a:xfrm>
            <a:off x="4464288" y="1490641"/>
            <a:ext cx="7513017" cy="3876717"/>
            <a:chOff x="411243" y="824803"/>
            <a:chExt cx="10500378" cy="5975109"/>
          </a:xfrm>
        </p:grpSpPr>
        <p:sp>
          <p:nvSpPr>
            <p:cNvPr id="6" name="TextBox 5">
              <a:extLst>
                <a:ext uri="{FF2B5EF4-FFF2-40B4-BE49-F238E27FC236}">
                  <a16:creationId xmlns:a16="http://schemas.microsoft.com/office/drawing/2014/main" id="{1B537EA8-95C4-5D58-9939-32DCBECD1F56}"/>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7" name="Shape 208">
              <a:extLst>
                <a:ext uri="{FF2B5EF4-FFF2-40B4-BE49-F238E27FC236}">
                  <a16:creationId xmlns:a16="http://schemas.microsoft.com/office/drawing/2014/main" id="{531D12D2-22A4-0E52-7998-5D76819C80B7}"/>
                </a:ext>
              </a:extLst>
            </p:cNvPr>
            <p:cNvGrpSpPr/>
            <p:nvPr/>
          </p:nvGrpSpPr>
          <p:grpSpPr>
            <a:xfrm>
              <a:off x="1763484" y="1390893"/>
              <a:ext cx="9148137" cy="5218147"/>
              <a:chOff x="662848" y="1583058"/>
              <a:chExt cx="5394425" cy="3102607"/>
            </a:xfrm>
          </p:grpSpPr>
          <p:pic>
            <p:nvPicPr>
              <p:cNvPr id="25" name="Shape 209">
                <a:extLst>
                  <a:ext uri="{FF2B5EF4-FFF2-40B4-BE49-F238E27FC236}">
                    <a16:creationId xmlns:a16="http://schemas.microsoft.com/office/drawing/2014/main" id="{6F250FB6-2342-ADEF-9FA5-05F12C7E7BD1}"/>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9921EA28-3976-61C7-11D7-D59342C42F48}"/>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E0EA6A89-55E1-AC99-4B41-723D00D8A6A8}"/>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9" name="Shape 210">
              <a:extLst>
                <a:ext uri="{FF2B5EF4-FFF2-40B4-BE49-F238E27FC236}">
                  <a16:creationId xmlns:a16="http://schemas.microsoft.com/office/drawing/2014/main" id="{319F2ABA-AAB9-E93F-6349-3220C03A847C}"/>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D3B5353A-9AFB-F071-A8F0-4E9FE226F506}"/>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62C1E9D4-5DA2-BE2C-A8D0-6292AA4DD6CF}"/>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32CFFF5B-8F82-8DFB-BC94-8BE48DDA344D}"/>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3" name="TextBox 12">
              <a:extLst>
                <a:ext uri="{FF2B5EF4-FFF2-40B4-BE49-F238E27FC236}">
                  <a16:creationId xmlns:a16="http://schemas.microsoft.com/office/drawing/2014/main" id="{80F540FD-7808-F162-136F-CF010C4BB2C1}"/>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4" name="TextBox 13">
              <a:extLst>
                <a:ext uri="{FF2B5EF4-FFF2-40B4-BE49-F238E27FC236}">
                  <a16:creationId xmlns:a16="http://schemas.microsoft.com/office/drawing/2014/main" id="{5827D913-FD2C-0AF4-C794-9241DC4DAC9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5" name="TextBox 14">
              <a:extLst>
                <a:ext uri="{FF2B5EF4-FFF2-40B4-BE49-F238E27FC236}">
                  <a16:creationId xmlns:a16="http://schemas.microsoft.com/office/drawing/2014/main" id="{303BE9C3-6BF2-45D6-09C8-BCFD8678BC3E}"/>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6" name="TextBox 15">
              <a:extLst>
                <a:ext uri="{FF2B5EF4-FFF2-40B4-BE49-F238E27FC236}">
                  <a16:creationId xmlns:a16="http://schemas.microsoft.com/office/drawing/2014/main" id="{3F1CD05B-BF59-B59B-4EBE-5C5200AB3D4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7" name="TextBox 16">
              <a:extLst>
                <a:ext uri="{FF2B5EF4-FFF2-40B4-BE49-F238E27FC236}">
                  <a16:creationId xmlns:a16="http://schemas.microsoft.com/office/drawing/2014/main" id="{03213079-136A-3E79-E920-ECEB20B08BC9}"/>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8" name="TextBox 17">
              <a:extLst>
                <a:ext uri="{FF2B5EF4-FFF2-40B4-BE49-F238E27FC236}">
                  <a16:creationId xmlns:a16="http://schemas.microsoft.com/office/drawing/2014/main" id="{DCAC6FC6-5A1E-5210-B54F-646CFEB72DDE}"/>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9" name="TextBox 18">
              <a:extLst>
                <a:ext uri="{FF2B5EF4-FFF2-40B4-BE49-F238E27FC236}">
                  <a16:creationId xmlns:a16="http://schemas.microsoft.com/office/drawing/2014/main" id="{3C52E291-4913-745A-EC49-4B2A03A74950}"/>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0" name="TextBox 19">
              <a:extLst>
                <a:ext uri="{FF2B5EF4-FFF2-40B4-BE49-F238E27FC236}">
                  <a16:creationId xmlns:a16="http://schemas.microsoft.com/office/drawing/2014/main" id="{7B39E2E9-89C0-6160-3677-F02C88627E4B}"/>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1" name="TextBox 20">
              <a:extLst>
                <a:ext uri="{FF2B5EF4-FFF2-40B4-BE49-F238E27FC236}">
                  <a16:creationId xmlns:a16="http://schemas.microsoft.com/office/drawing/2014/main" id="{F54942C5-116E-9263-F6EA-8A1CAC1F7653}"/>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2" name="Shape 211">
              <a:extLst>
                <a:ext uri="{FF2B5EF4-FFF2-40B4-BE49-F238E27FC236}">
                  <a16:creationId xmlns:a16="http://schemas.microsoft.com/office/drawing/2014/main" id="{1E8E3DC0-C73F-BDEC-2B66-2ED714CF1FF8}"/>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2">
              <a:extLst>
                <a:ext uri="{FF2B5EF4-FFF2-40B4-BE49-F238E27FC236}">
                  <a16:creationId xmlns:a16="http://schemas.microsoft.com/office/drawing/2014/main" id="{E319D9F4-2894-8026-1E6A-ACF9726BFBF6}"/>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4" name="Shape 213">
              <a:extLst>
                <a:ext uri="{FF2B5EF4-FFF2-40B4-BE49-F238E27FC236}">
                  <a16:creationId xmlns:a16="http://schemas.microsoft.com/office/drawing/2014/main" id="{B06F8546-7465-0F16-B35B-1825BFFE8AF0}"/>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
        <p:nvSpPr>
          <p:cNvPr id="32" name="Text Placeholder 5">
            <a:extLst>
              <a:ext uri="{FF2B5EF4-FFF2-40B4-BE49-F238E27FC236}">
                <a16:creationId xmlns:a16="http://schemas.microsoft.com/office/drawing/2014/main" id="{FE9BA928-7C1D-9A98-7C3B-892CA01BF6FD}"/>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294958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fontScale="90000"/>
          </a:bodyPr>
          <a:lstStyle/>
          <a:p>
            <a:r>
              <a:rPr lang="en-US" dirty="0"/>
              <a:t>MAPS</a:t>
            </a:r>
          </a:p>
        </p:txBody>
      </p:sp>
      <p:pic>
        <p:nvPicPr>
          <p:cNvPr id="19" name="Picture 18">
            <a:extLst>
              <a:ext uri="{FF2B5EF4-FFF2-40B4-BE49-F238E27FC236}">
                <a16:creationId xmlns:a16="http://schemas.microsoft.com/office/drawing/2014/main" id="{FA23E30B-3CEB-A313-20F6-A17D9FEF57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6186992" y="0"/>
            <a:ext cx="6004034" cy="6825333"/>
          </a:xfrm>
          <a:prstGeom prst="rect">
            <a:avLst/>
          </a:prstGeom>
          <a:ln w="28575">
            <a:solidFill>
              <a:sysClr val="windowText" lastClr="000000">
                <a:lumMod val="75000"/>
                <a:lumOff val="25000"/>
              </a:sysClr>
            </a:solidFill>
          </a:ln>
        </p:spPr>
      </p:pic>
      <p:sp>
        <p:nvSpPr>
          <p:cNvPr id="20" name="TextBox 19">
            <a:extLst>
              <a:ext uri="{FF2B5EF4-FFF2-40B4-BE49-F238E27FC236}">
                <a16:creationId xmlns:a16="http://schemas.microsoft.com/office/drawing/2014/main" id="{D94AC95C-363B-B215-F5DA-919F3CDF4EF0}"/>
              </a:ext>
            </a:extLst>
          </p:cNvPr>
          <p:cNvSpPr txBox="1"/>
          <p:nvPr/>
        </p:nvSpPr>
        <p:spPr>
          <a:xfrm>
            <a:off x="6242736" y="96121"/>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21" name="TextBox 20">
            <a:extLst>
              <a:ext uri="{FF2B5EF4-FFF2-40B4-BE49-F238E27FC236}">
                <a16:creationId xmlns:a16="http://schemas.microsoft.com/office/drawing/2014/main" id="{24D9DF10-ACA3-F3C3-F57E-EC0095135931}"/>
              </a:ext>
            </a:extLst>
          </p:cNvPr>
          <p:cNvSpPr txBox="1"/>
          <p:nvPr/>
        </p:nvSpPr>
        <p:spPr>
          <a:xfrm>
            <a:off x="8252740" y="131312"/>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22" name="Rectangle 21">
            <a:extLst>
              <a:ext uri="{FF2B5EF4-FFF2-40B4-BE49-F238E27FC236}">
                <a16:creationId xmlns:a16="http://schemas.microsoft.com/office/drawing/2014/main" id="{A2865077-04CA-037D-81AD-EF770919CA4F}"/>
              </a:ext>
            </a:extLst>
          </p:cNvPr>
          <p:cNvSpPr/>
          <p:nvPr/>
        </p:nvSpPr>
        <p:spPr>
          <a:xfrm>
            <a:off x="398710" y="1239222"/>
            <a:ext cx="4890227" cy="4478149"/>
          </a:xfrm>
          <a:prstGeom prst="rect">
            <a:avLst/>
          </a:prstGeom>
        </p:spPr>
        <p:txBody>
          <a:bodyPr wrap="square">
            <a:spAutoFit/>
          </a:bodyPr>
          <a:lstStyle/>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9DB23F"/>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9DB23F"/>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3" name="Group 22">
            <a:extLst>
              <a:ext uri="{FF2B5EF4-FFF2-40B4-BE49-F238E27FC236}">
                <a16:creationId xmlns:a16="http://schemas.microsoft.com/office/drawing/2014/main" id="{8037EF0F-8C16-1B7F-0952-F77C41956618}"/>
              </a:ext>
            </a:extLst>
          </p:cNvPr>
          <p:cNvGrpSpPr/>
          <p:nvPr/>
        </p:nvGrpSpPr>
        <p:grpSpPr>
          <a:xfrm>
            <a:off x="9988218" y="80130"/>
            <a:ext cx="2203782" cy="3037523"/>
            <a:chOff x="9906076" y="232767"/>
            <a:chExt cx="2203782" cy="3037523"/>
          </a:xfrm>
        </p:grpSpPr>
        <p:sp>
          <p:nvSpPr>
            <p:cNvPr id="24" name="Rectangle 23">
              <a:extLst>
                <a:ext uri="{FF2B5EF4-FFF2-40B4-BE49-F238E27FC236}">
                  <a16:creationId xmlns:a16="http://schemas.microsoft.com/office/drawing/2014/main" id="{BC4A16C6-559A-0CCB-0D59-7F0946D5EB18}"/>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5" name="Picture 24" descr="north arrow orienteering by morits">
              <a:extLst>
                <a:ext uri="{FF2B5EF4-FFF2-40B4-BE49-F238E27FC236}">
                  <a16:creationId xmlns:a16="http://schemas.microsoft.com/office/drawing/2014/main" id="{217EDE78-2FB6-AC92-29AE-BDF6D5E8C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
              <a:extLst>
                <a:ext uri="{FF2B5EF4-FFF2-40B4-BE49-F238E27FC236}">
                  <a16:creationId xmlns:a16="http://schemas.microsoft.com/office/drawing/2014/main" id="{63BAA684-FA0E-E207-18E3-B28EC3558DA6}"/>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7" name="Text Box 2">
              <a:extLst>
                <a:ext uri="{FF2B5EF4-FFF2-40B4-BE49-F238E27FC236}">
                  <a16:creationId xmlns:a16="http://schemas.microsoft.com/office/drawing/2014/main" id="{6ADB34ED-FDB1-9060-43FB-AE48CC48A67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E52415DE-4445-0F4B-C08F-57009B38C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9" name="Picture 28">
              <a:extLst>
                <a:ext uri="{FF2B5EF4-FFF2-40B4-BE49-F238E27FC236}">
                  <a16:creationId xmlns:a16="http://schemas.microsoft.com/office/drawing/2014/main" id="{3CB73517-E8FA-818E-4C71-EB11656EB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30" name="Text Box 2">
              <a:extLst>
                <a:ext uri="{FF2B5EF4-FFF2-40B4-BE49-F238E27FC236}">
                  <a16:creationId xmlns:a16="http://schemas.microsoft.com/office/drawing/2014/main" id="{8AAD248D-A978-F596-491A-5F95EEA1738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31" name="TextBox 30">
              <a:extLst>
                <a:ext uri="{FF2B5EF4-FFF2-40B4-BE49-F238E27FC236}">
                  <a16:creationId xmlns:a16="http://schemas.microsoft.com/office/drawing/2014/main" id="{3E0CED92-E7DC-F604-D00C-4BA83ED5AA02}"/>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Tree>
    <p:extLst>
      <p:ext uri="{BB962C8B-B14F-4D97-AF65-F5344CB8AC3E}">
        <p14:creationId xmlns:p14="http://schemas.microsoft.com/office/powerpoint/2010/main" val="3734540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F47F91E-FFC1-1A41-3064-1292A6B9B5E9}"/>
              </a:ext>
            </a:extLst>
          </p:cNvPr>
          <p:cNvSpPr>
            <a:spLocks noGrp="1"/>
          </p:cNvSpPr>
          <p:nvPr>
            <p:ph type="title"/>
          </p:nvPr>
        </p:nvSpPr>
        <p:spPr/>
        <p:txBody>
          <a:bodyPr>
            <a:normAutofit fontScale="90000"/>
          </a:bodyPr>
          <a:lstStyle/>
          <a:p>
            <a:r>
              <a:rPr lang="en-US" dirty="0"/>
              <a:t>SEPARATE &amp; EDITABLE: THE BAD </a:t>
            </a:r>
            <a:br>
              <a:rPr lang="en-US" dirty="0"/>
            </a:br>
            <a:endParaRPr lang="en-US" dirty="0"/>
          </a:p>
        </p:txBody>
      </p:sp>
      <p:sp>
        <p:nvSpPr>
          <p:cNvPr id="16" name="Text Placeholder 2">
            <a:extLst>
              <a:ext uri="{FF2B5EF4-FFF2-40B4-BE49-F238E27FC236}">
                <a16:creationId xmlns:a16="http://schemas.microsoft.com/office/drawing/2014/main" id="{344C5CD5-935F-F04B-0EB9-17D99651773C}"/>
              </a:ext>
            </a:extLst>
          </p:cNvPr>
          <p:cNvSpPr txBox="1">
            <a:spLocks/>
          </p:cNvSpPr>
          <p:nvPr/>
        </p:nvSpPr>
        <p:spPr>
          <a:xfrm>
            <a:off x="7937881" y="1377379"/>
            <a:ext cx="3687258" cy="486287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9DB23F"/>
              </a:buClr>
            </a:pPr>
            <a:r>
              <a:rPr lang="en-US" sz="2000" dirty="0">
                <a:solidFill>
                  <a:schemeClr val="tx1">
                    <a:lumMod val="75000"/>
                    <a:lumOff val="25000"/>
                  </a:schemeClr>
                </a:solidFill>
                <a:latin typeface="Century Gothic" panose="020F0302020204030204"/>
              </a:rPr>
              <a:t>The inset map is missing </a:t>
            </a:r>
            <a:r>
              <a:rPr lang="en-US" sz="2000" dirty="0" err="1">
                <a:solidFill>
                  <a:schemeClr val="tx1">
                    <a:lumMod val="75000"/>
                    <a:lumOff val="25000"/>
                  </a:schemeClr>
                </a:solidFill>
                <a:latin typeface="Century Gothic" panose="020F0302020204030204"/>
              </a:rPr>
              <a:t>basemap</a:t>
            </a:r>
            <a:r>
              <a:rPr lang="en-US" sz="2000">
                <a:solidFill>
                  <a:schemeClr val="tx1">
                    <a:lumMod val="75000"/>
                    <a:lumOff val="25000"/>
                  </a:schemeClr>
                </a:solidFill>
                <a:latin typeface="Century Gothic" panose="020F0302020204030204"/>
              </a:rPr>
              <a:t> credits.</a:t>
            </a:r>
          </a:p>
        </p:txBody>
      </p:sp>
      <p:grpSp>
        <p:nvGrpSpPr>
          <p:cNvPr id="17" name="Group 16">
            <a:extLst>
              <a:ext uri="{FF2B5EF4-FFF2-40B4-BE49-F238E27FC236}">
                <a16:creationId xmlns:a16="http://schemas.microsoft.com/office/drawing/2014/main" id="{E5C48288-3767-5BD4-4123-29C729FFC3C5}"/>
              </a:ext>
            </a:extLst>
          </p:cNvPr>
          <p:cNvGrpSpPr/>
          <p:nvPr/>
        </p:nvGrpSpPr>
        <p:grpSpPr>
          <a:xfrm>
            <a:off x="452570" y="1228958"/>
            <a:ext cx="7373017" cy="4735630"/>
            <a:chOff x="156116" y="1326995"/>
            <a:chExt cx="7373017" cy="4735630"/>
          </a:xfrm>
        </p:grpSpPr>
        <p:pic>
          <p:nvPicPr>
            <p:cNvPr id="18" name="Picture 17">
              <a:extLst>
                <a:ext uri="{FF2B5EF4-FFF2-40B4-BE49-F238E27FC236}">
                  <a16:creationId xmlns:a16="http://schemas.microsoft.com/office/drawing/2014/main" id="{28F614F2-FC6D-6117-7423-B157CD9A97D8}"/>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19" name="Picture 18">
              <a:extLst>
                <a:ext uri="{FF2B5EF4-FFF2-40B4-BE49-F238E27FC236}">
                  <a16:creationId xmlns:a16="http://schemas.microsoft.com/office/drawing/2014/main" id="{A5075304-BDF3-2849-9E66-297F5D9CDAB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0" name="Picture 19">
              <a:extLst>
                <a:ext uri="{FF2B5EF4-FFF2-40B4-BE49-F238E27FC236}">
                  <a16:creationId xmlns:a16="http://schemas.microsoft.com/office/drawing/2014/main" id="{7771C6F9-8CC9-B3D8-DEAC-C9CDF58923F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0184035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19422</TotalTime>
  <Words>1630</Words>
  <Application>Microsoft Office PowerPoint</Application>
  <PresentationFormat>Widescreen</PresentationFormat>
  <Paragraphs>256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Centaur</vt:lpstr>
      <vt:lpstr>Century Gothic</vt:lpstr>
      <vt:lpstr>Garamond</vt:lpstr>
      <vt:lpstr>Title</vt:lpstr>
      <vt:lpstr>PowerPoint Presentation</vt:lpstr>
      <vt:lpstr>SLIDE TEMPLATE COMPONENTS</vt:lpstr>
      <vt:lpstr>PRESENTATION GUIDELINES: FONTS</vt:lpstr>
      <vt:lpstr>PRESENTATION GUIDELINES: TIPS</vt:lpstr>
      <vt:lpstr>PRESENTATION GUIDELINES: TOOLS</vt:lpstr>
      <vt:lpstr>IMAGES, PHOTOS, &amp; LOGOS</vt:lpstr>
      <vt:lpstr>FIGURES &amp; GRAPHS </vt:lpstr>
      <vt:lpstr>MAPS</vt:lpstr>
      <vt:lpstr>SEPARATE &amp; EDITABLE: THE BAD  </vt:lpstr>
      <vt:lpstr>SEPARATE &amp; EDITABLE: THE BAD </vt:lpstr>
      <vt:lpstr>SEPARATE &amp; EDITABLE: THE GOOD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Olivia Landry</cp:lastModifiedBy>
  <cp:revision>68</cp:revision>
  <dcterms:created xsi:type="dcterms:W3CDTF">2023-10-31T16:04:03Z</dcterms:created>
  <dcterms:modified xsi:type="dcterms:W3CDTF">2024-05-28T14:50:30Z</dcterms:modified>
</cp:coreProperties>
</file>