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ce Watkins" initials="LW" lastIdx="2" clrIdx="0"/>
  <p:cmAuthor id="1" name="clr" initials="clr" lastIdx="8" clrIdx="1"/>
  <p:cmAuthor id="2" name="Orne, Tiffani N. (LARC-E3)[SSAI DEVELOP]" initials="OTN(D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88" autoAdjust="0"/>
    <p:restoredTop sz="99171" autoAdjust="0"/>
  </p:normalViewPr>
  <p:slideViewPr>
    <p:cSldViewPr snapToGrid="0">
      <p:cViewPr varScale="1">
        <p:scale>
          <a:sx n="21" d="100"/>
          <a:sy n="21" d="100"/>
        </p:scale>
        <p:origin x="-3732" y="-204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887454" y="22416455"/>
            <a:ext cx="3767328" cy="5669280"/>
          </a:xfrm>
          <a:prstGeom prst="rect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7" name="Picture 2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5" t="3876" r="26256" b="34347"/>
          <a:stretch/>
        </p:blipFill>
        <p:spPr>
          <a:xfrm rot="16701470" flipH="1">
            <a:off x="21566310" y="17918028"/>
            <a:ext cx="3128997" cy="565658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3" t="3709" r="5195" b="4314"/>
          <a:stretch/>
        </p:blipFill>
        <p:spPr>
          <a:xfrm>
            <a:off x="15392400" y="10413969"/>
            <a:ext cx="5277672" cy="7392192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15268425" y="10325950"/>
            <a:ext cx="11368968" cy="75167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914401" y="22416455"/>
            <a:ext cx="3767343" cy="56692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82" y="29114944"/>
            <a:ext cx="3669628" cy="36696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NOAA National Centers for Environmental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Incorporating CDRs and MODIS to create a predictive model of post-burnout vegetation regrowth in relation to flood risk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Southwest United States Disasters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855196" y="28938798"/>
            <a:ext cx="8750317" cy="514383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Jason Zylberman, Lance Watkins, &amp; Jennifer Holder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7566478" y="29427744"/>
            <a:ext cx="9070915" cy="524379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457200"/>
            <a:r>
              <a:rPr lang="en-US" dirty="0"/>
              <a:t>DeWayne Cecil (Chief Climatologist and Program Manager, Global Science &amp; Technology (GST) National Centers for Environmental Information (NCEI</a:t>
            </a:r>
            <a:r>
              <a:rPr lang="en-US" dirty="0" smtClean="0"/>
              <a:t>))</a:t>
            </a:r>
          </a:p>
          <a:p>
            <a:pPr lvl="0" indent="-457200"/>
            <a:r>
              <a:rPr lang="en-US" dirty="0" smtClean="0"/>
              <a:t>Gregg </a:t>
            </a:r>
            <a:r>
              <a:rPr lang="en-US" dirty="0"/>
              <a:t>Garfin (Investigator, Climate Assessment for </a:t>
            </a:r>
            <a:r>
              <a:rPr lang="en-US" dirty="0" smtClean="0"/>
              <a:t>the Southwest </a:t>
            </a:r>
            <a:r>
              <a:rPr lang="en-US" dirty="0"/>
              <a:t>(CLIMAS))</a:t>
            </a:r>
          </a:p>
          <a:p>
            <a:pPr lvl="0" indent="-457200"/>
            <a:r>
              <a:rPr lang="en-US" dirty="0"/>
              <a:t>Tim Brown (Director, Western Regional Climate Center (WRCC))</a:t>
            </a:r>
          </a:p>
          <a:p>
            <a:pPr lvl="0" indent="-457200"/>
            <a:r>
              <a:rPr lang="en-US" dirty="0"/>
              <a:t>Dennis Staley (Research Physical Scientist, USGS Landslide Hazards Program)</a:t>
            </a:r>
          </a:p>
          <a:p>
            <a:pPr lvl="0" indent="-457200"/>
            <a:r>
              <a:rPr lang="en-US" dirty="0"/>
              <a:t>Jason Kean (Research Hydrologist, USGS Landslide Hazards Program</a:t>
            </a:r>
            <a:r>
              <a:rPr lang="en-US" dirty="0" smtClean="0"/>
              <a:t>)</a:t>
            </a:r>
          </a:p>
          <a:p>
            <a:pPr lvl="0" indent="-457200"/>
            <a:r>
              <a:rPr lang="en-US" dirty="0" smtClean="0"/>
              <a:t>Michael Schaffner (Hydrology Program Manager, NWS)</a:t>
            </a:r>
            <a:endParaRPr lang="en-US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7506074" y="23373566"/>
            <a:ext cx="9407552" cy="5659856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Immediately after a wildfire event, less precipitation is needed to initiate flooding than under pre-burn conditions. Precipitation thresholds associated with post-fire floods increase in magnitude over time as vegetation recovers across the watershed.</a:t>
            </a:r>
          </a:p>
          <a:p>
            <a:pPr marL="347663" indent="-347663"/>
            <a:r>
              <a:rPr lang="en-US" dirty="0" smtClean="0"/>
              <a:t>The Southwest US has limited </a:t>
            </a:r>
            <a:r>
              <a:rPr lang="en-US" i="1" dirty="0" smtClean="0"/>
              <a:t>in situ </a:t>
            </a:r>
            <a:r>
              <a:rPr lang="en-US" dirty="0" smtClean="0"/>
              <a:t>data to validate satellite records</a:t>
            </a:r>
          </a:p>
          <a:p>
            <a:pPr marL="347663" indent="-347663"/>
            <a:r>
              <a:rPr lang="en-US" dirty="0" smtClean="0"/>
              <a:t>With limited inputs, statistical regressions may not necessarily identify known, quantifiable trends, particularly at the basin and sub-basin scale. </a:t>
            </a:r>
          </a:p>
          <a:p>
            <a:pPr marL="347663" indent="-347663"/>
            <a:r>
              <a:rPr lang="en-US" dirty="0" smtClean="0"/>
              <a:t>By aggregating data to obtain a statistical significant sample size, many important indicators and thresholds are averaged out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133158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855196" y="6264026"/>
            <a:ext cx="13931779" cy="6054169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This study investigated the relationship between the vegetation regrowth process and flooding following wildfire events in Arizona within the Lower Colorado River Basin. Extensive studies have been conducted on post-burnout rainfall-run-off relationships or post-burnout vegetation regeneration, but few establish a relationship between both processes. In this study, MODIS-NDVI Earth Observations were first used to </a:t>
            </a:r>
            <a:r>
              <a:rPr lang="en-US" sz="3000" dirty="0" smtClean="0"/>
              <a:t>record vegetation regrowth following </a:t>
            </a:r>
            <a:r>
              <a:rPr lang="en-US" sz="3000" dirty="0"/>
              <a:t>historical wildfire events. Next, historical flood events were identified in the NOAA PERSIANN precipitation Climate Data Records to establish return intervals associated with increased post-wildfire flooding risk. The relationships between recurrence intervals, time since the fire, and vegetation regrowth were then used to identify watershed recovery and supplement the post-fire warning systems of local management. By utilizing remotely-sensed vegetation and precipitation data in a study area with limited </a:t>
            </a:r>
            <a:r>
              <a:rPr lang="en-US" sz="3000" i="1" dirty="0"/>
              <a:t>in situ</a:t>
            </a:r>
            <a:r>
              <a:rPr lang="en-US" sz="3000" dirty="0"/>
              <a:t> data, this analysis developed an additional long-term predictive tool for managing future post-fire hazards.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5181183" y="6351835"/>
            <a:ext cx="11597568" cy="304243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/>
              <a:t>E</a:t>
            </a:r>
            <a:r>
              <a:rPr lang="en-US" dirty="0" smtClean="0"/>
              <a:t>stablish </a:t>
            </a:r>
            <a:r>
              <a:rPr lang="en-US" dirty="0"/>
              <a:t>a spatio-temporal relationship between vegetation regrowth as a function of NDVI and </a:t>
            </a:r>
            <a:r>
              <a:rPr lang="en-US" dirty="0" smtClean="0"/>
              <a:t>post-wildfire </a:t>
            </a:r>
            <a:r>
              <a:rPr lang="en-US" dirty="0"/>
              <a:t>runoff </a:t>
            </a:r>
            <a:r>
              <a:rPr lang="en-US" dirty="0" smtClean="0"/>
              <a:t>hazard for three watersheds in the Arizona area within </a:t>
            </a:r>
            <a:r>
              <a:rPr lang="en-US" dirty="0"/>
              <a:t>the Lower Colorado River </a:t>
            </a:r>
            <a:r>
              <a:rPr lang="en-US" dirty="0" smtClean="0"/>
              <a:t>Basin</a:t>
            </a:r>
          </a:p>
          <a:p>
            <a:pPr marL="347663" indent="-347663"/>
            <a:r>
              <a:rPr lang="en-US" dirty="0" smtClean="0"/>
              <a:t>Generate </a:t>
            </a:r>
            <a:r>
              <a:rPr lang="en-US" dirty="0" smtClean="0"/>
              <a:t>post-wildfire </a:t>
            </a:r>
            <a:r>
              <a:rPr lang="en-US" dirty="0" smtClean="0"/>
              <a:t>vegetation regrowth rates based on historical wildfire events</a:t>
            </a:r>
          </a:p>
          <a:p>
            <a:pPr marL="347663" indent="-347663"/>
            <a:r>
              <a:rPr lang="en-US" dirty="0" smtClean="0"/>
              <a:t>Identify precipitation thresholds associated </a:t>
            </a:r>
            <a:r>
              <a:rPr lang="en-US" dirty="0"/>
              <a:t>with increased post-wildfire flooding </a:t>
            </a:r>
            <a:r>
              <a:rPr lang="en-US" dirty="0" smtClean="0"/>
              <a:t>hazards </a:t>
            </a:r>
            <a:r>
              <a:rPr lang="en-US" dirty="0" smtClean="0"/>
              <a:t>based on historical runoff events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172" y="5430200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00233" y="544877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5171" y="12297580"/>
            <a:ext cx="1422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181183" y="939426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564099" y="18190895"/>
            <a:ext cx="7072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5196" y="19768422"/>
            <a:ext cx="9558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491738" y="22547284"/>
            <a:ext cx="8308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 &amp; Limitations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525125" y="28549730"/>
            <a:ext cx="800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73002" y="2828173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5196" y="2826890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Jason Zylberman (Project Lead), Jennifer Holder, Lance Watkins</a:t>
            </a:r>
          </a:p>
          <a:p>
            <a:r>
              <a:rPr lang="en-US" sz="2400" dirty="0" smtClean="0"/>
              <a:t>NASA DEVELOP National Program at NCEI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374" y="19094808"/>
            <a:ext cx="3844181" cy="33673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399" y="13465809"/>
            <a:ext cx="301466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Pre-process MODIS NDVI data</a:t>
            </a:r>
            <a:endParaRPr lang="en-US" sz="2700" dirty="0"/>
          </a:p>
        </p:txBody>
      </p:sp>
      <p:sp>
        <p:nvSpPr>
          <p:cNvPr id="38" name="TextBox 37"/>
          <p:cNvSpPr txBox="1"/>
          <p:nvPr/>
        </p:nvSpPr>
        <p:spPr>
          <a:xfrm>
            <a:off x="920351" y="14959042"/>
            <a:ext cx="300871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Pre-process BARC burn severity maps</a:t>
            </a:r>
            <a:endParaRPr lang="en-US" sz="2700" dirty="0"/>
          </a:p>
        </p:txBody>
      </p:sp>
      <p:cxnSp>
        <p:nvCxnSpPr>
          <p:cNvPr id="20" name="Straight Arrow Connector 19"/>
          <p:cNvCxnSpPr>
            <a:stCxn id="17" idx="3"/>
            <a:endCxn id="106" idx="1"/>
          </p:cNvCxnSpPr>
          <p:nvPr/>
        </p:nvCxnSpPr>
        <p:spPr>
          <a:xfrm>
            <a:off x="3929066" y="13927474"/>
            <a:ext cx="1200723" cy="1137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129789" y="13371821"/>
            <a:ext cx="2355063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Clip NDVI layers to study area</a:t>
            </a:r>
            <a:endParaRPr lang="en-US" sz="27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451604" y="13371821"/>
            <a:ext cx="2697759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Calculate average NDVI for each summer month</a:t>
            </a:r>
            <a:endParaRPr lang="en-US" sz="2700" dirty="0"/>
          </a:p>
        </p:txBody>
      </p:sp>
      <p:cxnSp>
        <p:nvCxnSpPr>
          <p:cNvPr id="113" name="Straight Arrow Connector 112"/>
          <p:cNvCxnSpPr>
            <a:stCxn id="38" idx="3"/>
            <a:endCxn id="106" idx="1"/>
          </p:cNvCxnSpPr>
          <p:nvPr/>
        </p:nvCxnSpPr>
        <p:spPr>
          <a:xfrm flipV="1">
            <a:off x="3929066" y="14041235"/>
            <a:ext cx="1200723" cy="13794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6" idx="3"/>
            <a:endCxn id="107" idx="1"/>
          </p:cNvCxnSpPr>
          <p:nvPr/>
        </p:nvCxnSpPr>
        <p:spPr>
          <a:xfrm>
            <a:off x="7484852" y="14041235"/>
            <a:ext cx="9667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378" y="32049641"/>
            <a:ext cx="3717055" cy="25647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21" y="33154569"/>
            <a:ext cx="4113828" cy="1516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891" y="29051175"/>
            <a:ext cx="2618030" cy="2731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57" y="23376721"/>
            <a:ext cx="3314230" cy="45578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39" y="23371700"/>
            <a:ext cx="3317881" cy="456285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106213" y="17307954"/>
            <a:ext cx="1877721" cy="1762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Pre-process PERSIANN precipitation data</a:t>
            </a:r>
            <a:endParaRPr lang="en-US" sz="2700" dirty="0"/>
          </a:p>
        </p:txBody>
      </p:sp>
      <p:cxnSp>
        <p:nvCxnSpPr>
          <p:cNvPr id="89" name="Straight Arrow Connector 88"/>
          <p:cNvCxnSpPr>
            <a:stCxn id="87" idx="3"/>
            <a:endCxn id="90" idx="1"/>
          </p:cNvCxnSpPr>
          <p:nvPr/>
        </p:nvCxnSpPr>
        <p:spPr>
          <a:xfrm>
            <a:off x="2983934" y="18189021"/>
            <a:ext cx="379476" cy="89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363410" y="17320813"/>
            <a:ext cx="186694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Clip precipitation layers to study area</a:t>
            </a:r>
            <a:endParaRPr lang="en-US" sz="2700" dirty="0"/>
          </a:p>
        </p:txBody>
      </p:sp>
      <p:sp>
        <p:nvSpPr>
          <p:cNvPr id="91" name="TextBox 90"/>
          <p:cNvSpPr txBox="1"/>
          <p:nvPr/>
        </p:nvSpPr>
        <p:spPr>
          <a:xfrm>
            <a:off x="5582886" y="16905314"/>
            <a:ext cx="188566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Calculate sum of precipitation for each summer month</a:t>
            </a:r>
            <a:endParaRPr lang="en-US" sz="2700" dirty="0"/>
          </a:p>
        </p:txBody>
      </p:sp>
      <p:cxnSp>
        <p:nvCxnSpPr>
          <p:cNvPr id="93" name="Straight Arrow Connector 92"/>
          <p:cNvCxnSpPr>
            <a:stCxn id="90" idx="3"/>
            <a:endCxn id="91" idx="1"/>
          </p:cNvCxnSpPr>
          <p:nvPr/>
        </p:nvCxnSpPr>
        <p:spPr>
          <a:xfrm>
            <a:off x="5230354" y="18197976"/>
            <a:ext cx="3525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872644" y="17320813"/>
            <a:ext cx="213682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Calculate monthly normals and anomolies</a:t>
            </a:r>
            <a:endParaRPr lang="en-US" sz="2700" dirty="0"/>
          </a:p>
        </p:txBody>
      </p:sp>
      <p:cxnSp>
        <p:nvCxnSpPr>
          <p:cNvPr id="111" name="Straight Arrow Connector 110"/>
          <p:cNvCxnSpPr>
            <a:stCxn id="91" idx="3"/>
            <a:endCxn id="109" idx="1"/>
          </p:cNvCxnSpPr>
          <p:nvPr/>
        </p:nvCxnSpPr>
        <p:spPr>
          <a:xfrm>
            <a:off x="7468553" y="18197976"/>
            <a:ext cx="40409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16"/>
          <p:cNvSpPr txBox="1">
            <a:spLocks/>
          </p:cNvSpPr>
          <p:nvPr/>
        </p:nvSpPr>
        <p:spPr>
          <a:xfrm>
            <a:off x="1065731" y="22487289"/>
            <a:ext cx="3499952" cy="88943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smtClean="0">
                <a:solidFill>
                  <a:schemeClr val="bg2"/>
                </a:solidFill>
              </a:rPr>
              <a:t>Average yearly NDVI based on MODIS</a:t>
            </a:r>
          </a:p>
        </p:txBody>
      </p:sp>
      <p:sp>
        <p:nvSpPr>
          <p:cNvPr id="119" name="Text Placeholder 16"/>
          <p:cNvSpPr txBox="1">
            <a:spLocks/>
          </p:cNvSpPr>
          <p:nvPr/>
        </p:nvSpPr>
        <p:spPr>
          <a:xfrm>
            <a:off x="4649499" y="22485789"/>
            <a:ext cx="4306294" cy="73451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smtClean="0">
                <a:solidFill>
                  <a:schemeClr val="bg2"/>
                </a:solidFill>
              </a:rPr>
              <a:t>Average yearly precipitation based on PERSIANN-CDR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9426804"/>
            <a:ext cx="6675227" cy="533276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997195" y="15420707"/>
            <a:ext cx="272051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Associate floods to fire events</a:t>
            </a:r>
            <a:endParaRPr lang="en-US" sz="2700" dirty="0"/>
          </a:p>
        </p:txBody>
      </p:sp>
      <p:sp>
        <p:nvSpPr>
          <p:cNvPr id="63" name="TextBox 62"/>
          <p:cNvSpPr txBox="1"/>
          <p:nvPr/>
        </p:nvSpPr>
        <p:spPr>
          <a:xfrm>
            <a:off x="8494781" y="15420707"/>
            <a:ext cx="272051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Clip floods to study area</a:t>
            </a:r>
            <a:endParaRPr lang="en-US" sz="2700" dirty="0"/>
          </a:p>
        </p:txBody>
      </p:sp>
      <p:cxnSp>
        <p:nvCxnSpPr>
          <p:cNvPr id="64" name="Straight Arrow Connector 63"/>
          <p:cNvCxnSpPr>
            <a:stCxn id="61" idx="3"/>
            <a:endCxn id="63" idx="1"/>
          </p:cNvCxnSpPr>
          <p:nvPr/>
        </p:nvCxnSpPr>
        <p:spPr>
          <a:xfrm>
            <a:off x="7717710" y="15882372"/>
            <a:ext cx="77707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8" idx="3"/>
            <a:endCxn id="61" idx="1"/>
          </p:cNvCxnSpPr>
          <p:nvPr/>
        </p:nvCxnSpPr>
        <p:spPr>
          <a:xfrm>
            <a:off x="3929066" y="15420707"/>
            <a:ext cx="1068129" cy="4616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2091000" y="13459843"/>
            <a:ext cx="2635537" cy="3831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Identify relationships using a multivariate statistical regression and identify trends each year after a wildfire </a:t>
            </a:r>
            <a:endParaRPr lang="en-US" sz="2700" dirty="0"/>
          </a:p>
        </p:txBody>
      </p:sp>
      <p:cxnSp>
        <p:nvCxnSpPr>
          <p:cNvPr id="110" name="Straight Arrow Connector 109"/>
          <p:cNvCxnSpPr>
            <a:stCxn id="107" idx="3"/>
            <a:endCxn id="108" idx="1"/>
          </p:cNvCxnSpPr>
          <p:nvPr/>
        </p:nvCxnSpPr>
        <p:spPr>
          <a:xfrm>
            <a:off x="11149363" y="14041235"/>
            <a:ext cx="941637" cy="13345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64613" r="63021" b="7879"/>
          <a:stretch/>
        </p:blipFill>
        <p:spPr>
          <a:xfrm>
            <a:off x="20366386" y="15533115"/>
            <a:ext cx="3293714" cy="2157951"/>
          </a:xfrm>
          <a:prstGeom prst="rect">
            <a:avLst/>
          </a:prstGeom>
        </p:spPr>
      </p:pic>
      <p:cxnSp>
        <p:nvCxnSpPr>
          <p:cNvPr id="114" name="Straight Arrow Connector 113"/>
          <p:cNvCxnSpPr>
            <a:stCxn id="63" idx="3"/>
            <a:endCxn id="108" idx="1"/>
          </p:cNvCxnSpPr>
          <p:nvPr/>
        </p:nvCxnSpPr>
        <p:spPr>
          <a:xfrm flipV="1">
            <a:off x="11215296" y="15375752"/>
            <a:ext cx="875704" cy="5066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9" idx="3"/>
            <a:endCxn id="108" idx="1"/>
          </p:cNvCxnSpPr>
          <p:nvPr/>
        </p:nvCxnSpPr>
        <p:spPr>
          <a:xfrm flipV="1">
            <a:off x="10009467" y="15375752"/>
            <a:ext cx="2081533" cy="28222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5145" r="57500" b="85770"/>
          <a:stretch/>
        </p:blipFill>
        <p:spPr>
          <a:xfrm>
            <a:off x="18238575" y="10476732"/>
            <a:ext cx="5177984" cy="954380"/>
          </a:xfrm>
          <a:prstGeom prst="rect">
            <a:avLst/>
          </a:prstGeom>
        </p:spPr>
      </p:pic>
      <p:sp>
        <p:nvSpPr>
          <p:cNvPr id="235" name="Rectangle 234"/>
          <p:cNvSpPr>
            <a:spLocks noChangeAspect="1"/>
          </p:cNvSpPr>
          <p:nvPr/>
        </p:nvSpPr>
        <p:spPr>
          <a:xfrm>
            <a:off x="17583150" y="14195472"/>
            <a:ext cx="2081190" cy="1001099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50000"/>
                  </a:schemeClr>
                </a:solidFill>
              </a:ln>
              <a:noFill/>
            </a:endParaRPr>
          </a:p>
        </p:txBody>
      </p:sp>
      <p:cxnSp>
        <p:nvCxnSpPr>
          <p:cNvPr id="237" name="Straight Connector 236"/>
          <p:cNvCxnSpPr/>
          <p:nvPr/>
        </p:nvCxnSpPr>
        <p:spPr>
          <a:xfrm flipV="1">
            <a:off x="17564100" y="11663172"/>
            <a:ext cx="3031236" cy="256297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7564100" y="14292293"/>
            <a:ext cx="3125022" cy="88522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19569090" y="14367749"/>
            <a:ext cx="6748676" cy="84787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19702440" y="11663172"/>
            <a:ext cx="6434160" cy="251325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4" name="Picture 23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27153" r="60285" b="48575"/>
          <a:stretch/>
        </p:blipFill>
        <p:spPr>
          <a:xfrm>
            <a:off x="22399392" y="14927088"/>
            <a:ext cx="3703320" cy="2167128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7" t="58526" r="7498" b="7356"/>
          <a:stretch/>
        </p:blipFill>
        <p:spPr>
          <a:xfrm>
            <a:off x="20515351" y="11642843"/>
            <a:ext cx="5802415" cy="2763055"/>
          </a:xfrm>
          <a:prstGeom prst="rect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31" name="Text Placeholder 16"/>
          <p:cNvSpPr txBox="1">
            <a:spLocks/>
          </p:cNvSpPr>
          <p:nvPr/>
        </p:nvSpPr>
        <p:spPr>
          <a:xfrm rot="826186">
            <a:off x="21497654" y="19215022"/>
            <a:ext cx="1940570" cy="75076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GOES N-P</a:t>
            </a:r>
          </a:p>
        </p:txBody>
      </p:sp>
      <p:sp>
        <p:nvSpPr>
          <p:cNvPr id="58" name="Text Placeholder 16"/>
          <p:cNvSpPr txBox="1">
            <a:spLocks/>
          </p:cNvSpPr>
          <p:nvPr/>
        </p:nvSpPr>
        <p:spPr>
          <a:xfrm rot="2386368">
            <a:off x="20477696" y="20211572"/>
            <a:ext cx="1342434" cy="75076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TERRA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44" y="25900122"/>
            <a:ext cx="8176672" cy="218561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43" y="23595536"/>
            <a:ext cx="8194596" cy="219040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43" y="21323079"/>
            <a:ext cx="8194596" cy="216138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235" y="18440851"/>
            <a:ext cx="6866404" cy="274944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6" name="Text Placeholder 16"/>
          <p:cNvSpPr txBox="1">
            <a:spLocks/>
          </p:cNvSpPr>
          <p:nvPr/>
        </p:nvSpPr>
        <p:spPr>
          <a:xfrm>
            <a:off x="855196" y="20448243"/>
            <a:ext cx="8020072" cy="184281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analysis resulted in a series of relationships between variables across time and space. While the r-squared values indicate that the relationship is not statistically significant, a positive relationship is present between post-fire vegetation response and related flooding incidents. </a:t>
            </a:r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3376</TotalTime>
  <Words>575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Jennifer Holder</cp:lastModifiedBy>
  <cp:revision>226</cp:revision>
  <dcterms:created xsi:type="dcterms:W3CDTF">2015-06-02T14:58:58Z</dcterms:created>
  <dcterms:modified xsi:type="dcterms:W3CDTF">2015-07-22T21:44:32Z</dcterms:modified>
</cp:coreProperties>
</file>