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86" r:id="rId3"/>
    <p:sldId id="287" r:id="rId4"/>
    <p:sldId id="295" r:id="rId5"/>
    <p:sldId id="289" r:id="rId6"/>
    <p:sldId id="290" r:id="rId7"/>
    <p:sldId id="291" r:id="rId8"/>
    <p:sldId id="292" r:id="rId9"/>
    <p:sldId id="293" r:id="rId10"/>
    <p:sldId id="29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9" autoAdjust="0"/>
    <p:restoredTop sz="81358" autoAdjust="0"/>
  </p:normalViewPr>
  <p:slideViewPr>
    <p:cSldViewPr snapToGrid="0">
      <p:cViewPr varScale="1">
        <p:scale>
          <a:sx n="91" d="100"/>
          <a:sy n="91" d="100"/>
        </p:scale>
        <p:origin x="108" y="120"/>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29T14:42:10.246" idx="2">
    <p:pos x="10" y="10"/>
    <p:text>Very well done</p:text>
    <p:extLst>
      <p:ext uri="{C676402C-5697-4E1C-873F-D02D1690AC5C}">
        <p15:threadingInfo xmlns:p15="http://schemas.microsoft.com/office/powerpoint/2012/main" timeZoneBias="240"/>
      </p:ext>
    </p:extLst>
  </p:cm>
  <p:cm authorId="2" dt="2015-06-30T09:05:04.748" idx="2">
    <p:pos x="10" y="106"/>
    <p:text>Agreed.</p:text>
    <p:extLst>
      <p:ext uri="{C676402C-5697-4E1C-873F-D02D1690AC5C}">
        <p15:threadingInfo xmlns:p15="http://schemas.microsoft.com/office/powerpoint/2012/main" timeZoneBias="24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29T14:40:54.608" idx="1">
    <p:pos x="10" y="10"/>
    <p:text>Just a suggestion - maybe use different colors for the different line styles? - Possibly also consider making the font size larger since you have the space. Otherwise I think this looks great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6/30/2015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CALIPSO is an Earth</a:t>
            </a:r>
            <a:r>
              <a:rPr lang="en-US" baseline="0" dirty="0" smtClean="0"/>
              <a:t> observation that measures aerosol data in the Earth’s atmosphere. Earth scientists use CALIPSO data to analyze aerosols’ impact on Earth’s climate. To view CALIPSO data, researchers use a program written IDL. </a:t>
            </a:r>
          </a:p>
          <a:p>
            <a:r>
              <a:rPr lang="en-US" baseline="0" dirty="0" smtClean="0"/>
              <a:t>Image source: http://www.nasa.gov/images/content/329173main_CALIPSO-a-train-full.jpg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38973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16159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smtClean="0"/>
          </a:p>
          <a:p>
            <a:r>
              <a:rPr lang="en-US" dirty="0" smtClean="0"/>
              <a:t>Image source: http://reverb.echo.nasa.gov/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18620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spans</a:t>
            </a:r>
            <a:r>
              <a:rPr lang="en-US" baseline="0" dirty="0" smtClean="0"/>
              <a:t> the globe, and our study period includes all data sets collected by CALIPSO since its launch in May 2006. Our project partner and end user is the CALIPSO science team. Dr. Charles Trepte and Dr. Amber Soja were our point of contacts.</a:t>
            </a:r>
          </a:p>
          <a:p>
            <a:r>
              <a:rPr lang="en-US" baseline="0" dirty="0" smtClean="0"/>
              <a:t>Image source: http://www-calipso.larc.nasa.gov/data/BROWSE/production/V3-30/2015-06-18/2015-06-18_V3.30_name_map.png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dirty="0"/>
          </a:p>
        </p:txBody>
      </p:sp>
    </p:spTree>
    <p:extLst>
      <p:ext uri="{BB962C8B-B14F-4D97-AF65-F5344CB8AC3E}">
        <p14:creationId xmlns:p14="http://schemas.microsoft.com/office/powerpoint/2010/main" val="3061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Calipso class is responsible for displaying the interface for the Python CALIPSO visualization tool. The Calipso class has a PolygonList which handles shape manipulation requests. PolygonList holds several PolygonDrawers and sends the drawing request to the appropriate PolygonDrawer to update the shape. To read shapes saved on the local file directory, PolygonList has a PolygonReader, which parses JavaScript Object Notation (JSON) file and reads the shape files. When PolygonList receives a request to save or load a shape from the database, it signals DatabaseManager to carry out the appropriate operation. For saving shapes into the database, </a:t>
            </a:r>
            <a:r>
              <a:rPr lang="en-US" baseline="0" dirty="0" err="1" smtClean="0"/>
              <a:t>DatabaseManger</a:t>
            </a:r>
            <a:r>
              <a:rPr lang="en-US" baseline="0" dirty="0" smtClean="0"/>
              <a:t> has a dbPolygon, whose responsibility is to convert a shape into a database entry.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815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CALIPSO</a:t>
            </a:r>
            <a:r>
              <a:rPr lang="en-US" baseline="0" dirty="0" smtClean="0"/>
              <a:t> visualization tool starts with an empty screen, until the user loads a CALIPOS Hierarchical Data Format (HDF) file and selects a plot type.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dirty="0"/>
          </a:p>
        </p:txBody>
      </p:sp>
    </p:spTree>
    <p:extLst>
      <p:ext uri="{BB962C8B-B14F-4D97-AF65-F5344CB8AC3E}">
        <p14:creationId xmlns:p14="http://schemas.microsoft.com/office/powerpoint/2010/main" val="5488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5"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6/30/2015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a:t>
            </a:r>
            <a:endParaRPr lang="en-US" dirty="0"/>
          </a:p>
        </p:txBody>
      </p:sp>
      <p:sp>
        <p:nvSpPr>
          <p:cNvPr id="3" name="Text Placeholder 2"/>
          <p:cNvSpPr>
            <a:spLocks noGrp="1"/>
          </p:cNvSpPr>
          <p:nvPr>
            <p:ph type="body" sz="quarter" idx="11"/>
          </p:nvPr>
        </p:nvSpPr>
        <p:spPr>
          <a:xfrm>
            <a:off x="2980944" y="5352288"/>
            <a:ext cx="3182112" cy="369332"/>
          </a:xfrm>
        </p:spPr>
        <p:txBody>
          <a:bodyPr/>
          <a:lstStyle/>
          <a:p>
            <a:pPr algn="ctr"/>
            <a:r>
              <a:rPr lang="en-US" dirty="0" smtClean="0"/>
              <a:t>Grant Mercer (Team Lead)</a:t>
            </a:r>
            <a:endParaRPr lang="en-US" dirty="0"/>
          </a:p>
        </p:txBody>
      </p:sp>
      <p:sp>
        <p:nvSpPr>
          <p:cNvPr id="6" name="Text Placeholder 5"/>
          <p:cNvSpPr>
            <a:spLocks noGrp="1"/>
          </p:cNvSpPr>
          <p:nvPr>
            <p:ph type="body" sz="quarter" idx="14"/>
          </p:nvPr>
        </p:nvSpPr>
        <p:spPr>
          <a:xfrm>
            <a:off x="2980944" y="5721620"/>
            <a:ext cx="3182112" cy="369332"/>
          </a:xfrm>
        </p:spPr>
        <p:txBody>
          <a:bodyPr/>
          <a:lstStyle/>
          <a:p>
            <a:pPr algn="ctr"/>
            <a:r>
              <a:rPr lang="en-US" dirty="0" smtClean="0"/>
              <a:t>Nathan Qian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Interfacing CALIPSO data through a graphical user interface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TODO</a:t>
            </a:r>
            <a:endParaRPr lang="en-US" dirty="0"/>
          </a:p>
        </p:txBody>
      </p:sp>
      <p:sp>
        <p:nvSpPr>
          <p:cNvPr id="3" name="Text Placeholder 2"/>
          <p:cNvSpPr>
            <a:spLocks noGrp="1"/>
          </p:cNvSpPr>
          <p:nvPr>
            <p:ph type="body" sz="quarter" idx="14"/>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40060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51851"/>
            <a:ext cx="5111496" cy="1091963"/>
          </a:xfrm>
        </p:spPr>
        <p:txBody>
          <a:bodyPr>
            <a:normAutofit fontScale="92500" lnSpcReduction="20000"/>
          </a:bodyPr>
          <a:lstStyle/>
          <a:p>
            <a:r>
              <a:rPr lang="en-US" dirty="0" smtClean="0"/>
              <a:t>Jeffry Ely, NASA DEVELOP National Program</a:t>
            </a:r>
          </a:p>
          <a:p>
            <a:r>
              <a:rPr lang="en-US" dirty="0" smtClean="0"/>
              <a:t>Dr. Kenton Ross, NASA DEVELOP National Program</a:t>
            </a:r>
            <a:endParaRPr lang="en-US" dirty="0"/>
          </a:p>
        </p:txBody>
      </p:sp>
      <p:sp>
        <p:nvSpPr>
          <p:cNvPr id="3" name="Text Placeholder 2"/>
          <p:cNvSpPr>
            <a:spLocks noGrp="1"/>
          </p:cNvSpPr>
          <p:nvPr>
            <p:ph type="body" sz="quarter" idx="11"/>
          </p:nvPr>
        </p:nvSpPr>
        <p:spPr>
          <a:xfrm>
            <a:off x="3511296" y="3728478"/>
            <a:ext cx="5111496" cy="704088"/>
          </a:xfrm>
        </p:spPr>
        <p:txBody>
          <a:bodyPr>
            <a:normAutofit fontScale="92500" lnSpcReduction="10000"/>
          </a:bodyPr>
          <a:lstStyle/>
          <a:p>
            <a:r>
              <a:rPr lang="en-US" dirty="0" smtClean="0"/>
              <a:t>Dr. Chris Trepte, CALIPSO Science Team</a:t>
            </a:r>
          </a:p>
          <a:p>
            <a:r>
              <a:rPr lang="en-US" dirty="0" smtClean="0"/>
              <a:t>Dr. Amber Soja, CALIPSO Science Team</a:t>
            </a:r>
            <a:endParaRPr lang="en-US" dirty="0"/>
          </a:p>
        </p:txBody>
      </p:sp>
      <p:sp>
        <p:nvSpPr>
          <p:cNvPr id="5" name="TextBox 4"/>
          <p:cNvSpPr txBox="1"/>
          <p:nvPr/>
        </p:nvSpPr>
        <p:spPr>
          <a:xfrm>
            <a:off x="594360" y="149655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3671414"/>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Cloud-Aerosol Lidar and Infrared Pathfinder Satellite Observation (CALIPSO)</a:t>
            </a:r>
          </a:p>
          <a:p>
            <a:r>
              <a:rPr lang="en-US" dirty="0" smtClean="0"/>
              <a:t>Collects aerosol data</a:t>
            </a:r>
          </a:p>
          <a:p>
            <a:r>
              <a:rPr lang="en-US" dirty="0" smtClean="0"/>
              <a:t>Viewed with an Interactive Data Language (IDL) program </a:t>
            </a:r>
            <a:endParaRPr lang="en-US" dirty="0"/>
          </a:p>
        </p:txBody>
      </p:sp>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NASA Langley Research Center</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 t="4876" r="801" b="25041"/>
          <a:stretch/>
        </p:blipFill>
        <p:spPr>
          <a:xfrm>
            <a:off x="0" y="0"/>
            <a:ext cx="9187543" cy="3429000"/>
          </a:xfrm>
          <a:prstGeom prst="rect">
            <a:avLst/>
          </a:prstGeom>
        </p:spPr>
      </p:pic>
    </p:spTree>
    <p:extLst>
      <p:ext uri="{BB962C8B-B14F-4D97-AF65-F5344CB8AC3E}">
        <p14:creationId xmlns:p14="http://schemas.microsoft.com/office/powerpoint/2010/main" val="239737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4" name="Text Placeholder 3"/>
          <p:cNvSpPr>
            <a:spLocks noGrp="1"/>
          </p:cNvSpPr>
          <p:nvPr>
            <p:ph type="body" sz="quarter" idx="15"/>
          </p:nvPr>
        </p:nvSpPr>
        <p:spPr/>
        <p:txBody>
          <a:bodyPr/>
          <a:lstStyle/>
          <a:p>
            <a:r>
              <a:rPr lang="en-US" dirty="0" smtClean="0"/>
              <a:t>Aerosols</a:t>
            </a:r>
            <a:endParaRPr lang="en-US" dirty="0"/>
          </a:p>
        </p:txBody>
      </p:sp>
      <p:sp>
        <p:nvSpPr>
          <p:cNvPr id="5" name="Text Placeholder 4"/>
          <p:cNvSpPr>
            <a:spLocks noGrp="1"/>
          </p:cNvSpPr>
          <p:nvPr>
            <p:ph type="body" sz="quarter" idx="16"/>
          </p:nvPr>
        </p:nvSpPr>
        <p:spPr>
          <a:xfrm>
            <a:off x="4572000" y="2103120"/>
            <a:ext cx="3950208" cy="1284514"/>
          </a:xfrm>
        </p:spPr>
        <p:txBody>
          <a:bodyPr>
            <a:normAutofit fontScale="92500" lnSpcReduction="10000"/>
          </a:bodyPr>
          <a:lstStyle/>
          <a:p>
            <a:r>
              <a:rPr lang="en-US" dirty="0" smtClean="0"/>
              <a:t>Affects Earth’s climate</a:t>
            </a:r>
          </a:p>
          <a:p>
            <a:r>
              <a:rPr lang="en-US" dirty="0" smtClean="0"/>
              <a:t>Largest unknown variable in climate models</a:t>
            </a:r>
          </a:p>
          <a:p>
            <a:r>
              <a:rPr lang="en-US" dirty="0" smtClean="0"/>
              <a:t>Negative health effects</a:t>
            </a:r>
            <a:endParaRPr lang="en-US" dirty="0"/>
          </a:p>
        </p:txBody>
      </p:sp>
      <p:sp>
        <p:nvSpPr>
          <p:cNvPr id="7" name="Text Placeholder 6"/>
          <p:cNvSpPr>
            <a:spLocks noGrp="1"/>
          </p:cNvSpPr>
          <p:nvPr>
            <p:ph type="body" sz="quarter" idx="18"/>
          </p:nvPr>
        </p:nvSpPr>
        <p:spPr>
          <a:xfrm>
            <a:off x="594360" y="3887072"/>
            <a:ext cx="3566160" cy="768096"/>
          </a:xfrm>
        </p:spPr>
        <p:txBody>
          <a:bodyPr/>
          <a:lstStyle/>
          <a:p>
            <a:r>
              <a:rPr lang="en-US" dirty="0" smtClean="0"/>
              <a:t>IDL Program</a:t>
            </a:r>
            <a:endParaRPr lang="en-US" dirty="0"/>
          </a:p>
        </p:txBody>
      </p:sp>
      <p:sp>
        <p:nvSpPr>
          <p:cNvPr id="8" name="Text Placeholder 7"/>
          <p:cNvSpPr>
            <a:spLocks noGrp="1"/>
          </p:cNvSpPr>
          <p:nvPr>
            <p:ph type="body" sz="quarter" idx="19"/>
          </p:nvPr>
        </p:nvSpPr>
        <p:spPr>
          <a:xfrm>
            <a:off x="4572000" y="3874879"/>
            <a:ext cx="3950208" cy="2184763"/>
          </a:xfrm>
        </p:spPr>
        <p:txBody>
          <a:bodyPr>
            <a:normAutofit/>
          </a:bodyPr>
          <a:lstStyle/>
          <a:p>
            <a:r>
              <a:rPr lang="en-US" dirty="0" smtClean="0"/>
              <a:t>Proprietary</a:t>
            </a:r>
          </a:p>
          <a:p>
            <a:r>
              <a:rPr lang="en-US" dirty="0" smtClean="0"/>
              <a:t>Obscure</a:t>
            </a:r>
          </a:p>
          <a:p>
            <a:r>
              <a:rPr lang="en-US" dirty="0" smtClean="0"/>
              <a:t>Difficult to update</a:t>
            </a:r>
            <a:endParaRPr lang="en-US" dirty="0"/>
          </a:p>
        </p:txBody>
      </p:sp>
    </p:spTree>
    <p:extLst>
      <p:ext uri="{BB962C8B-B14F-4D97-AF65-F5344CB8AC3E}">
        <p14:creationId xmlns:p14="http://schemas.microsoft.com/office/powerpoint/2010/main" val="19836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Create a visualization tool in Python</a:t>
            </a:r>
          </a:p>
          <a:p>
            <a:r>
              <a:rPr lang="en-US" dirty="0"/>
              <a:t>Add shape drawing, shape saving, and database features</a:t>
            </a:r>
          </a:p>
          <a:p>
            <a:r>
              <a:rPr lang="en-US" dirty="0"/>
              <a:t>Open source software release</a:t>
            </a:r>
          </a:p>
          <a:p>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140849" y="6244917"/>
            <a:ext cx="2295144" cy="274320"/>
          </a:xfrm>
        </p:spPr>
        <p:txBody>
          <a:bodyPr/>
          <a:lstStyle/>
          <a:p>
            <a:pPr algn="l"/>
            <a:r>
              <a:rPr lang="en-US" dirty="0" smtClean="0"/>
              <a:t>CALIPSO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 y="2734056"/>
            <a:ext cx="5564777" cy="3895344"/>
          </a:xfrm>
          <a:prstGeom prst="rect">
            <a:avLst/>
          </a:prstGeom>
        </p:spPr>
      </p:pic>
    </p:spTree>
    <p:extLst>
      <p:ext uri="{BB962C8B-B14F-4D97-AF65-F5344CB8AC3E}">
        <p14:creationId xmlns:p14="http://schemas.microsoft.com/office/powerpoint/2010/main" val="252836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709159"/>
            <a:ext cx="3950208" cy="1334589"/>
          </a:xfrm>
        </p:spPr>
        <p:txBody>
          <a:bodyPr>
            <a:normAutofit/>
          </a:bodyPr>
          <a:lstStyle/>
          <a:p>
            <a:r>
              <a:rPr lang="en-US" dirty="0" smtClean="0"/>
              <a:t>CALIPSO Science Team</a:t>
            </a:r>
          </a:p>
          <a:p>
            <a:pPr marL="342900" indent="-342900">
              <a:buFont typeface="Arial" panose="020B0604020202020204" pitchFamily="34" charset="0"/>
              <a:buChar char="•"/>
            </a:pPr>
            <a:r>
              <a:rPr lang="en-US" dirty="0" smtClean="0"/>
              <a:t>Dr. Charles Trepte</a:t>
            </a:r>
          </a:p>
          <a:p>
            <a:pPr marL="342900" indent="-342900">
              <a:buFont typeface="Arial" panose="020B0604020202020204" pitchFamily="34" charset="0"/>
              <a:buChar char="•"/>
            </a:pPr>
            <a:r>
              <a:rPr lang="en-US" dirty="0" smtClean="0"/>
              <a:t>Dr. Amber Soja</a:t>
            </a:r>
            <a:endParaRPr lang="en-US" dirty="0"/>
          </a:p>
        </p:txBody>
      </p:sp>
      <p:sp>
        <p:nvSpPr>
          <p:cNvPr id="4" name="Text Placeholder 3"/>
          <p:cNvSpPr>
            <a:spLocks noGrp="1"/>
          </p:cNvSpPr>
          <p:nvPr>
            <p:ph type="body" sz="quarter" idx="15"/>
          </p:nvPr>
        </p:nvSpPr>
        <p:spPr>
          <a:xfrm>
            <a:off x="594360" y="1270575"/>
            <a:ext cx="3566160" cy="768096"/>
          </a:xfrm>
        </p:spPr>
        <p:txBody>
          <a:bodyPr/>
          <a:lstStyle/>
          <a:p>
            <a:r>
              <a:rPr lang="en-US" dirty="0" smtClean="0"/>
              <a:t>Study Area</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a:xfrm>
            <a:off x="113211" y="4721352"/>
            <a:ext cx="4047309" cy="768096"/>
          </a:xfrm>
        </p:spPr>
        <p:txBody>
          <a:bodyPr>
            <a:normAutofit fontScale="92500"/>
          </a:bodyPr>
          <a:lstStyle/>
          <a:p>
            <a:r>
              <a:rPr lang="en-US" dirty="0" smtClean="0"/>
              <a:t>Project Partner</a:t>
            </a:r>
            <a:endParaRPr lang="en-US" dirty="0"/>
          </a:p>
        </p:txBody>
      </p:sp>
      <p:sp>
        <p:nvSpPr>
          <p:cNvPr id="7" name="Text Placeholder 6"/>
          <p:cNvSpPr>
            <a:spLocks noGrp="1"/>
          </p:cNvSpPr>
          <p:nvPr>
            <p:ph type="body" sz="quarter" idx="18"/>
          </p:nvPr>
        </p:nvSpPr>
        <p:spPr>
          <a:xfrm>
            <a:off x="594360" y="3461877"/>
            <a:ext cx="3566160" cy="768096"/>
          </a:xfrm>
        </p:spPr>
        <p:txBody>
          <a:bodyPr/>
          <a:lstStyle/>
          <a:p>
            <a:r>
              <a:rPr lang="en-US" dirty="0" smtClean="0"/>
              <a:t>Study Period</a:t>
            </a:r>
            <a:endParaRPr lang="en-US" dirty="0"/>
          </a:p>
        </p:txBody>
      </p:sp>
      <p:sp>
        <p:nvSpPr>
          <p:cNvPr id="8" name="Text Placeholder 7"/>
          <p:cNvSpPr>
            <a:spLocks noGrp="1"/>
          </p:cNvSpPr>
          <p:nvPr>
            <p:ph type="body" sz="quarter" idx="19"/>
          </p:nvPr>
        </p:nvSpPr>
        <p:spPr>
          <a:xfrm>
            <a:off x="4572000" y="3449684"/>
            <a:ext cx="3950208" cy="939437"/>
          </a:xfrm>
        </p:spPr>
        <p:txBody>
          <a:bodyPr/>
          <a:lstStyle/>
          <a:p>
            <a:r>
              <a:rPr lang="en-US" dirty="0" smtClean="0"/>
              <a:t>CALIPSO data: May 2006 – Today</a:t>
            </a:r>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502" y="319205"/>
            <a:ext cx="4181203" cy="2787469"/>
          </a:xfrm>
          <a:prstGeom prst="rect">
            <a:avLst/>
          </a:prstGeom>
        </p:spPr>
      </p:pic>
      <p:sp>
        <p:nvSpPr>
          <p:cNvPr id="10" name="Text Placeholder 4"/>
          <p:cNvSpPr>
            <a:spLocks noGrp="1"/>
          </p:cNvSpPr>
          <p:nvPr>
            <p:ph type="body" sz="quarter" idx="4294967295"/>
          </p:nvPr>
        </p:nvSpPr>
        <p:spPr>
          <a:xfrm>
            <a:off x="4814534" y="2982086"/>
            <a:ext cx="2295144" cy="274320"/>
          </a:xfrm>
          <a:prstGeom prst="rect">
            <a:avLst/>
          </a:prstGeom>
        </p:spPr>
        <p:txBody>
          <a:bodyPr/>
          <a:lstStyle/>
          <a:p>
            <a:pPr marL="0" indent="0">
              <a:buNone/>
            </a:pPr>
            <a:r>
              <a:rPr lang="en-US" sz="1200" dirty="0" smtClean="0"/>
              <a:t>CALIPSO Image Viewer</a:t>
            </a:r>
            <a:endParaRPr lang="en-US" sz="1200" dirty="0"/>
          </a:p>
        </p:txBody>
      </p:sp>
    </p:spTree>
    <p:extLst>
      <p:ext uri="{BB962C8B-B14F-4D97-AF65-F5344CB8AC3E}">
        <p14:creationId xmlns:p14="http://schemas.microsoft.com/office/powerpoint/2010/main" val="306909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Box 5"/>
          <p:cNvSpPr txBox="1"/>
          <p:nvPr/>
        </p:nvSpPr>
        <p:spPr>
          <a:xfrm>
            <a:off x="3741933" y="3218035"/>
            <a:ext cx="2012089" cy="707886"/>
          </a:xfrm>
          <a:prstGeom prst="rect">
            <a:avLst/>
          </a:prstGeom>
          <a:noFill/>
          <a:ln w="25400">
            <a:solidFill>
              <a:schemeClr val="accent1"/>
            </a:solidFill>
          </a:ln>
        </p:spPr>
        <p:txBody>
          <a:bodyPr wrap="none" rtlCol="0">
            <a:spAutoFit/>
          </a:bodyPr>
          <a:lstStyle/>
          <a:p>
            <a:r>
              <a:rPr lang="en-US" sz="1600" dirty="0" smtClean="0"/>
              <a:t>PolygonDrawer</a:t>
            </a:r>
          </a:p>
          <a:p>
            <a:pPr marL="171450" indent="-171450">
              <a:buFont typeface="Arial" panose="020B0604020202020204" pitchFamily="34" charset="0"/>
              <a:buChar char="•"/>
            </a:pPr>
            <a:r>
              <a:rPr lang="en-US" sz="1200" dirty="0" smtClean="0"/>
              <a:t>Draws shape</a:t>
            </a:r>
          </a:p>
          <a:p>
            <a:pPr marL="171450" indent="-171450">
              <a:buFont typeface="Arial" panose="020B0604020202020204" pitchFamily="34" charset="0"/>
              <a:buChar char="•"/>
            </a:pPr>
            <a:r>
              <a:rPr lang="en-US" sz="1200" dirty="0" smtClean="0"/>
              <a:t>Store shapes’ internals</a:t>
            </a:r>
            <a:endParaRPr lang="en-US" sz="1200" dirty="0"/>
          </a:p>
        </p:txBody>
      </p:sp>
      <p:sp>
        <p:nvSpPr>
          <p:cNvPr id="7" name="TextBox 6"/>
          <p:cNvSpPr txBox="1"/>
          <p:nvPr/>
        </p:nvSpPr>
        <p:spPr>
          <a:xfrm>
            <a:off x="6396598" y="3234739"/>
            <a:ext cx="2210862" cy="523220"/>
          </a:xfrm>
          <a:prstGeom prst="rect">
            <a:avLst/>
          </a:prstGeom>
          <a:noFill/>
          <a:ln w="25400">
            <a:solidFill>
              <a:schemeClr val="accent1"/>
            </a:solidFill>
          </a:ln>
        </p:spPr>
        <p:txBody>
          <a:bodyPr wrap="none" rtlCol="0">
            <a:spAutoFit/>
          </a:bodyPr>
          <a:lstStyle/>
          <a:p>
            <a:r>
              <a:rPr lang="en-US" sz="1600" dirty="0" smtClean="0"/>
              <a:t>PolygonReader</a:t>
            </a:r>
          </a:p>
          <a:p>
            <a:pPr marL="171450" indent="-171450">
              <a:buFont typeface="Arial" panose="020B0604020202020204" pitchFamily="34" charset="0"/>
              <a:buChar char="•"/>
            </a:pPr>
            <a:r>
              <a:rPr lang="en-US" sz="1200" dirty="0" smtClean="0"/>
              <a:t>Reads shapes from JSON</a:t>
            </a:r>
            <a:endParaRPr lang="en-US" sz="1200" dirty="0"/>
          </a:p>
        </p:txBody>
      </p:sp>
      <p:sp>
        <p:nvSpPr>
          <p:cNvPr id="8" name="TextBox 7"/>
          <p:cNvSpPr txBox="1"/>
          <p:nvPr/>
        </p:nvSpPr>
        <p:spPr>
          <a:xfrm>
            <a:off x="280696" y="5556352"/>
            <a:ext cx="3050835" cy="523220"/>
          </a:xfrm>
          <a:prstGeom prst="rect">
            <a:avLst/>
          </a:prstGeom>
          <a:noFill/>
          <a:ln w="25400">
            <a:solidFill>
              <a:schemeClr val="accent1"/>
            </a:solidFill>
          </a:ln>
        </p:spPr>
        <p:txBody>
          <a:bodyPr wrap="none" rtlCol="0">
            <a:spAutoFit/>
          </a:bodyPr>
          <a:lstStyle/>
          <a:p>
            <a:r>
              <a:rPr lang="en-US" sz="1600" dirty="0" smtClean="0"/>
              <a:t>dbPolygon</a:t>
            </a:r>
          </a:p>
          <a:p>
            <a:pPr marL="171450" indent="-171450">
              <a:buFont typeface="Arial" panose="020B0604020202020204" pitchFamily="34" charset="0"/>
              <a:buChar char="•"/>
            </a:pPr>
            <a:r>
              <a:rPr lang="en-US" sz="1200" dirty="0" smtClean="0"/>
              <a:t>Converts shape into database entry</a:t>
            </a:r>
            <a:endParaRPr lang="en-US" sz="1200" dirty="0"/>
          </a:p>
        </p:txBody>
      </p:sp>
      <p:sp>
        <p:nvSpPr>
          <p:cNvPr id="9" name="TextBox 8"/>
          <p:cNvSpPr txBox="1"/>
          <p:nvPr/>
        </p:nvSpPr>
        <p:spPr>
          <a:xfrm>
            <a:off x="339634" y="1404360"/>
            <a:ext cx="1667444" cy="523220"/>
          </a:xfrm>
          <a:prstGeom prst="rect">
            <a:avLst/>
          </a:prstGeom>
          <a:noFill/>
          <a:ln w="22225">
            <a:solidFill>
              <a:schemeClr val="accent1"/>
            </a:solidFill>
          </a:ln>
        </p:spPr>
        <p:txBody>
          <a:bodyPr wrap="none" rtlCol="0">
            <a:spAutoFit/>
          </a:bodyPr>
          <a:lstStyle/>
          <a:p>
            <a:r>
              <a:rPr lang="en-US" sz="1600" dirty="0" smtClean="0"/>
              <a:t>Calipso</a:t>
            </a:r>
          </a:p>
          <a:p>
            <a:pPr marL="171450" indent="-171450">
              <a:buFont typeface="Arial" panose="020B0604020202020204" pitchFamily="34" charset="0"/>
              <a:buChar char="•"/>
            </a:pPr>
            <a:r>
              <a:rPr lang="en-US" sz="1200" dirty="0" smtClean="0"/>
              <a:t>Displays Interface</a:t>
            </a:r>
            <a:endParaRPr lang="en-US" sz="1200" dirty="0"/>
          </a:p>
        </p:txBody>
      </p:sp>
      <p:sp>
        <p:nvSpPr>
          <p:cNvPr id="10" name="TextBox 9"/>
          <p:cNvSpPr txBox="1"/>
          <p:nvPr/>
        </p:nvSpPr>
        <p:spPr>
          <a:xfrm>
            <a:off x="3030366" y="1309652"/>
            <a:ext cx="3212739" cy="707886"/>
          </a:xfrm>
          <a:prstGeom prst="rect">
            <a:avLst/>
          </a:prstGeom>
          <a:noFill/>
          <a:ln w="25400">
            <a:solidFill>
              <a:schemeClr val="accent1"/>
            </a:solidFill>
          </a:ln>
        </p:spPr>
        <p:txBody>
          <a:bodyPr wrap="none" rtlCol="0">
            <a:spAutoFit/>
          </a:bodyPr>
          <a:lstStyle/>
          <a:p>
            <a:r>
              <a:rPr lang="en-US" sz="1600" dirty="0" smtClean="0"/>
              <a:t>PolygonList</a:t>
            </a:r>
          </a:p>
          <a:p>
            <a:pPr marL="171450" indent="-171450">
              <a:buFont typeface="Arial" panose="020B0604020202020204" pitchFamily="34" charset="0"/>
              <a:buChar char="•"/>
            </a:pPr>
            <a:r>
              <a:rPr lang="en-US" sz="1200" dirty="0" smtClean="0"/>
              <a:t>Holds list of PolygonDrawers</a:t>
            </a:r>
          </a:p>
          <a:p>
            <a:pPr marL="171450" indent="-171450">
              <a:buFont typeface="Arial" panose="020B0604020202020204" pitchFamily="34" charset="0"/>
              <a:buChar char="•"/>
            </a:pPr>
            <a:r>
              <a:rPr lang="en-US" sz="1200" dirty="0" smtClean="0"/>
              <a:t>Handles shape manipulations requests</a:t>
            </a:r>
            <a:endParaRPr lang="en-US" sz="1200" dirty="0"/>
          </a:p>
        </p:txBody>
      </p:sp>
      <p:sp>
        <p:nvSpPr>
          <p:cNvPr id="11" name="TextBox 10"/>
          <p:cNvSpPr txBox="1"/>
          <p:nvPr/>
        </p:nvSpPr>
        <p:spPr>
          <a:xfrm>
            <a:off x="280696" y="3234739"/>
            <a:ext cx="2818661" cy="707886"/>
          </a:xfrm>
          <a:prstGeom prst="rect">
            <a:avLst/>
          </a:prstGeom>
          <a:noFill/>
          <a:ln w="25400">
            <a:solidFill>
              <a:schemeClr val="accent1"/>
            </a:solidFill>
          </a:ln>
        </p:spPr>
        <p:txBody>
          <a:bodyPr wrap="square" rtlCol="0">
            <a:spAutoFit/>
          </a:bodyPr>
          <a:lstStyle/>
          <a:p>
            <a:r>
              <a:rPr lang="en-US" sz="1600" dirty="0" smtClean="0"/>
              <a:t>DatabaseManager</a:t>
            </a:r>
          </a:p>
          <a:p>
            <a:pPr marL="171450" indent="-171450">
              <a:buFont typeface="Arial" panose="020B0604020202020204" pitchFamily="34" charset="0"/>
              <a:buChar char="•"/>
            </a:pPr>
            <a:r>
              <a:rPr lang="en-US" sz="1200" dirty="0" smtClean="0"/>
              <a:t>Creates and maintains the database</a:t>
            </a:r>
            <a:endParaRPr lang="en-US" sz="1200" dirty="0"/>
          </a:p>
        </p:txBody>
      </p:sp>
      <p:cxnSp>
        <p:nvCxnSpPr>
          <p:cNvPr id="12" name="Straight Connector 11"/>
          <p:cNvCxnSpPr>
            <a:stCxn id="6" idx="0"/>
          </p:cNvCxnSpPr>
          <p:nvPr/>
        </p:nvCxnSpPr>
        <p:spPr>
          <a:xfrm flipV="1">
            <a:off x="4747978" y="2194560"/>
            <a:ext cx="10307" cy="1023475"/>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a:off x="2172473" y="1663466"/>
            <a:ext cx="857893" cy="129"/>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396598" y="1663466"/>
            <a:ext cx="1305523" cy="1571274"/>
          </a:xfrm>
          <a:prstGeom prst="line">
            <a:avLst/>
          </a:prstGeom>
          <a:ln w="63500">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1690027" y="2017538"/>
            <a:ext cx="1340339" cy="12172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p:cNvCxnSpPr>
          <p:nvPr/>
        </p:nvCxnSpPr>
        <p:spPr>
          <a:xfrm flipV="1">
            <a:off x="1806114" y="4119154"/>
            <a:ext cx="5269" cy="1437198"/>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96598" y="5556352"/>
            <a:ext cx="115503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1" y="5186271"/>
            <a:ext cx="1141659" cy="1261884"/>
          </a:xfrm>
          <a:prstGeom prst="rect">
            <a:avLst/>
          </a:prstGeom>
          <a:noFill/>
        </p:spPr>
        <p:txBody>
          <a:bodyPr wrap="none" rtlCol="0">
            <a:spAutoFit/>
          </a:bodyPr>
          <a:lstStyle/>
          <a:p>
            <a:r>
              <a:rPr lang="en-US" sz="1600" dirty="0" smtClean="0"/>
              <a:t>Legend</a:t>
            </a:r>
          </a:p>
          <a:p>
            <a:r>
              <a:rPr lang="en-US" sz="1200" dirty="0" smtClean="0"/>
              <a:t>Association</a:t>
            </a:r>
          </a:p>
          <a:p>
            <a:endParaRPr lang="en-US" sz="1200" dirty="0" smtClean="0"/>
          </a:p>
          <a:p>
            <a:r>
              <a:rPr lang="en-US" sz="1200" dirty="0" smtClean="0"/>
              <a:t>Aggregation</a:t>
            </a:r>
          </a:p>
          <a:p>
            <a:endParaRPr lang="en-US" sz="1200" dirty="0" smtClean="0"/>
          </a:p>
          <a:p>
            <a:r>
              <a:rPr lang="en-US" sz="1200" dirty="0" smtClean="0"/>
              <a:t>Composition</a:t>
            </a:r>
            <a:endParaRPr lang="en-US" sz="1200" dirty="0"/>
          </a:p>
        </p:txBody>
      </p:sp>
      <p:cxnSp>
        <p:nvCxnSpPr>
          <p:cNvPr id="19" name="Straight Connector 18"/>
          <p:cNvCxnSpPr/>
          <p:nvPr/>
        </p:nvCxnSpPr>
        <p:spPr>
          <a:xfrm>
            <a:off x="6396598" y="5936740"/>
            <a:ext cx="1155032" cy="0"/>
          </a:xfrm>
          <a:prstGeom prst="line">
            <a:avLst/>
          </a:prstGeom>
          <a:ln w="63500">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2563" y="6332870"/>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5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160"/>
            <a:ext cx="9144000" cy="4419312"/>
          </a:xfrm>
          <a:prstGeom prst="rect">
            <a:avLst/>
          </a:prstGeom>
        </p:spPr>
      </p:pic>
      <p:sp>
        <p:nvSpPr>
          <p:cNvPr id="7" name="TextBox 6"/>
          <p:cNvSpPr txBox="1"/>
          <p:nvPr/>
        </p:nvSpPr>
        <p:spPr>
          <a:xfrm>
            <a:off x="3697638" y="5699472"/>
            <a:ext cx="1739579" cy="369332"/>
          </a:xfrm>
          <a:prstGeom prst="rect">
            <a:avLst/>
          </a:prstGeom>
          <a:noFill/>
        </p:spPr>
        <p:txBody>
          <a:bodyPr wrap="none" rtlCol="0">
            <a:spAutoFit/>
          </a:bodyPr>
          <a:lstStyle/>
          <a:p>
            <a:pPr algn="ctr"/>
            <a:r>
              <a:rPr lang="en-US" dirty="0" smtClean="0"/>
              <a:t>Program start</a:t>
            </a:r>
            <a:endParaRPr lang="en-US" dirty="0"/>
          </a:p>
        </p:txBody>
      </p:sp>
    </p:spTree>
    <p:extLst>
      <p:ext uri="{BB962C8B-B14F-4D97-AF65-F5344CB8AC3E}">
        <p14:creationId xmlns:p14="http://schemas.microsoft.com/office/powerpoint/2010/main" val="174091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07"/>
            <a:ext cx="9144000" cy="4419312"/>
          </a:xfrm>
          <a:prstGeom prst="rect">
            <a:avLst/>
          </a:prstGeom>
        </p:spPr>
      </p:pic>
      <p:sp>
        <p:nvSpPr>
          <p:cNvPr id="7" name="TextBox 6"/>
          <p:cNvSpPr txBox="1"/>
          <p:nvPr/>
        </p:nvSpPr>
        <p:spPr>
          <a:xfrm>
            <a:off x="3622297" y="5699619"/>
            <a:ext cx="1890261" cy="369332"/>
          </a:xfrm>
          <a:prstGeom prst="rect">
            <a:avLst/>
          </a:prstGeom>
          <a:noFill/>
        </p:spPr>
        <p:txBody>
          <a:bodyPr wrap="none" rtlCol="0">
            <a:spAutoFit/>
          </a:bodyPr>
          <a:lstStyle/>
          <a:p>
            <a:pPr algn="ctr"/>
            <a:r>
              <a:rPr lang="en-US" dirty="0" smtClean="0"/>
              <a:t>Shape drawing</a:t>
            </a:r>
            <a:endParaRPr lang="en-US" dirty="0"/>
          </a:p>
        </p:txBody>
      </p:sp>
    </p:spTree>
    <p:extLst>
      <p:ext uri="{BB962C8B-B14F-4D97-AF65-F5344CB8AC3E}">
        <p14:creationId xmlns:p14="http://schemas.microsoft.com/office/powerpoint/2010/main" val="235571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9144000" cy="4475347"/>
          </a:xfrm>
          <a:prstGeom prst="rect">
            <a:avLst/>
          </a:prstGeom>
        </p:spPr>
      </p:pic>
      <p:sp>
        <p:nvSpPr>
          <p:cNvPr id="7" name="TextBox 6"/>
          <p:cNvSpPr txBox="1"/>
          <p:nvPr/>
        </p:nvSpPr>
        <p:spPr>
          <a:xfrm>
            <a:off x="3524514" y="5755507"/>
            <a:ext cx="2085827" cy="369332"/>
          </a:xfrm>
          <a:prstGeom prst="rect">
            <a:avLst/>
          </a:prstGeom>
          <a:noFill/>
        </p:spPr>
        <p:txBody>
          <a:bodyPr wrap="none" rtlCol="0">
            <a:spAutoFit/>
          </a:bodyPr>
          <a:lstStyle/>
          <a:p>
            <a:pPr algn="ctr"/>
            <a:r>
              <a:rPr lang="en-US" dirty="0" smtClean="0"/>
              <a:t>Database import</a:t>
            </a:r>
            <a:endParaRPr lang="en-US" dirty="0"/>
          </a:p>
        </p:txBody>
      </p:sp>
    </p:spTree>
    <p:extLst>
      <p:ext uri="{BB962C8B-B14F-4D97-AF65-F5344CB8AC3E}">
        <p14:creationId xmlns:p14="http://schemas.microsoft.com/office/powerpoint/2010/main" val="10832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2617</TotalTime>
  <Words>644</Words>
  <Application>Microsoft Office PowerPoint</Application>
  <PresentationFormat>On-screen Show (4:3)</PresentationFormat>
  <Paragraphs>81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128</cp:revision>
  <dcterms:created xsi:type="dcterms:W3CDTF">2015-05-18T13:26:09Z</dcterms:created>
  <dcterms:modified xsi:type="dcterms:W3CDTF">2015-06-30T14:58:58Z</dcterms:modified>
</cp:coreProperties>
</file>